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4"/>
    <p:sldMasterId id="2147483851" r:id="rId5"/>
  </p:sldMasterIdLst>
  <p:notesMasterIdLst>
    <p:notesMasterId r:id="rId58"/>
  </p:notesMasterIdLst>
  <p:handoutMasterIdLst>
    <p:handoutMasterId r:id="rId59"/>
  </p:handoutMasterIdLst>
  <p:sldIdLst>
    <p:sldId id="5029" r:id="rId6"/>
    <p:sldId id="5105" r:id="rId7"/>
    <p:sldId id="4965" r:id="rId8"/>
    <p:sldId id="4944" r:id="rId9"/>
    <p:sldId id="5020" r:id="rId10"/>
    <p:sldId id="5021" r:id="rId11"/>
    <p:sldId id="5090" r:id="rId12"/>
    <p:sldId id="5008" r:id="rId13"/>
    <p:sldId id="5111" r:id="rId14"/>
    <p:sldId id="5061" r:id="rId15"/>
    <p:sldId id="5030" r:id="rId16"/>
    <p:sldId id="5070" r:id="rId17"/>
    <p:sldId id="5068" r:id="rId18"/>
    <p:sldId id="4557" r:id="rId19"/>
    <p:sldId id="5069" r:id="rId20"/>
    <p:sldId id="4559" r:id="rId21"/>
    <p:sldId id="5094" r:id="rId22"/>
    <p:sldId id="5095" r:id="rId23"/>
    <p:sldId id="5045" r:id="rId24"/>
    <p:sldId id="5100" r:id="rId25"/>
    <p:sldId id="5097" r:id="rId26"/>
    <p:sldId id="5071" r:id="rId27"/>
    <p:sldId id="275" r:id="rId28"/>
    <p:sldId id="5073" r:id="rId29"/>
    <p:sldId id="5044" r:id="rId30"/>
    <p:sldId id="5041" r:id="rId31"/>
    <p:sldId id="5051" r:id="rId32"/>
    <p:sldId id="5101" r:id="rId33"/>
    <p:sldId id="5096" r:id="rId34"/>
    <p:sldId id="5093" r:id="rId35"/>
    <p:sldId id="5009" r:id="rId36"/>
    <p:sldId id="5072" r:id="rId37"/>
    <p:sldId id="5022" r:id="rId38"/>
    <p:sldId id="5099" r:id="rId39"/>
    <p:sldId id="5065" r:id="rId40"/>
    <p:sldId id="5102" r:id="rId41"/>
    <p:sldId id="5085" r:id="rId42"/>
    <p:sldId id="5087" r:id="rId43"/>
    <p:sldId id="5088" r:id="rId44"/>
    <p:sldId id="4933" r:id="rId45"/>
    <p:sldId id="4973" r:id="rId46"/>
    <p:sldId id="5103" r:id="rId47"/>
    <p:sldId id="5104" r:id="rId48"/>
    <p:sldId id="5109" r:id="rId49"/>
    <p:sldId id="5076" r:id="rId50"/>
    <p:sldId id="5077" r:id="rId51"/>
    <p:sldId id="4975" r:id="rId52"/>
    <p:sldId id="5026" r:id="rId53"/>
    <p:sldId id="5107" r:id="rId54"/>
    <p:sldId id="5112" r:id="rId55"/>
    <p:sldId id="5108" r:id="rId56"/>
    <p:sldId id="5110"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DAA514-B5D1-E47C-A3A8-1F8D924FEC5A}" name="Olson, Jamie" initials="OJ" userId="S::olson_j@cde.state.co.us::167fe529-3f31-461b-81fc-c891b2ac182b" providerId="AD"/>
  <p188:author id="{DCA4CF25-5D5A-BA8B-182B-DE7B26071773}" name="Fickling, Caitlin" initials="CF" userId="S::Fickling_c@cde.state.co.us::6f4b670a-bc59-4974-b15f-f34eb09359f7" providerId="AD"/>
  <p188:author id="{3338D425-B86F-30D8-DFDC-A084099B3F5A}" name="Harris, Mandy" initials="HM" userId="S::Harris_a@cde.state.co.us::29d72680-a158-42f4-9054-1b26d48aaa73" providerId="AD"/>
  <p188:author id="{7657F23F-BD57-45F1-4B0D-102CED1C54D8}" name="Hutton, Whitney" initials="HW" userId="S::hutton_w@cde.state.co.us::6fda1f9a-6c53-4de3-aaf0-4d6fc311d42f" providerId="AD"/>
  <p188:author id="{755AE25A-86CC-84DA-56A9-B794ECADEADA}" name="Harris, Mandy" initials="HM" userId="S::harris_a@cde.state.co.us::29d72680-a158-42f4-9054-1b26d48aaa73" providerId="AD"/>
  <p188:author id="{C66AC56C-2EA6-A5D2-5F3D-3D25F17FD40A}" name="Beveridge, Lindsey" initials="BL" userId="S::beveridge_l@cde.state.co.us::c0fdd95f-42ba-43e7-a90d-1d23cce210c3" providerId="AD"/>
  <p188:author id="{B4EFAB7D-BB2A-0DB7-DAFD-DF22CD7BA87B}" name="Colombo-Espinoza, Josiah" initials="JC" userId="S::Colombo-Espinoza_J@cde.state.co.us::0d432d7e-1ffa-447d-b8b4-197354781202" providerId="AD"/>
  <p188:author id="{4485F881-8A5C-FD7A-7645-5FC081A7420A}" name="Carney, Sara" initials="SC" userId="S::Carney_S@cde.state.co.us::69efc1ab-d739-4a63-a201-4bacaae42676" providerId="AD"/>
  <p188:author id="{6033A0AF-38B4-24CB-7ABF-46F6E117BE81}" name="Colombo-Espinoza, Josiah" initials="CJ" userId="S::colombo-espinoza_j@cde.state.co.us::0d432d7e-1ffa-447d-b8b4-197354781202" providerId="AD"/>
  <p188:author id="{B207DEB1-61A6-A952-E776-DB551E5CA662}" name="Ahlstrand, Melissa" initials="AM" userId="S::ahlstrand_m@cde.state.co.us::bad13797-8c92-4cbd-9df0-e50737c49789" providerId="AD"/>
  <p188:author id="{D73C94F5-3650-A07E-3D65-C2FC979FD76B}" name="Olson, Jamie" initials="JO" userId="S::Olson_J@cde.state.co.us::167fe529-3f31-461b-81fc-c891b2ac182b" providerId="AD"/>
  <p188:author id="{DD4FFDFD-E8C9-0F1F-63E4-057C0D035A79}" name="Ahlstrand, Melissa" initials="AM" userId="S::Ahlstrand_m@cde.state.co.us::bad13797-8c92-4cbd-9df0-e50737c497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C1CC"/>
    <a:srgbClr val="252540"/>
    <a:srgbClr val="245D38"/>
    <a:srgbClr val="F8B333"/>
    <a:srgbClr val="193670"/>
    <a:srgbClr val="488BC9"/>
    <a:srgbClr val="001970"/>
    <a:srgbClr val="6D3B5D"/>
    <a:srgbClr val="6F3D5F"/>
    <a:srgbClr val="8254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F3F039-BBAE-45BE-A517-AF4AAA8D8948}" v="5" dt="2026-01-15T20:58:35.1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8354" autoAdjust="0"/>
  </p:normalViewPr>
  <p:slideViewPr>
    <p:cSldViewPr snapToGrid="0">
      <p:cViewPr>
        <p:scale>
          <a:sx n="57" d="100"/>
          <a:sy n="57" d="100"/>
        </p:scale>
        <p:origin x="2004" y="234"/>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C4C27A-B0BB-49AD-825E-7371A9BAF5EF}"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0BB5CBC5-A79A-4C35-BB46-7AF125532D81}">
      <dgm:prSet phldrT="[Text]" custT="1"/>
      <dgm:spPr>
        <a:solidFill>
          <a:srgbClr val="252540"/>
        </a:solidFill>
      </dgm:spPr>
      <dgm:t>
        <a:bodyPr/>
        <a:lstStyle/>
        <a:p>
          <a:r>
            <a:rPr lang="en-US" sz="2400" b="1" dirty="0">
              <a:solidFill>
                <a:schemeClr val="bg1"/>
              </a:solidFill>
              <a:latin typeface="Trebuchet MS" panose="020B0603020202020204" pitchFamily="34" charset="0"/>
              <a:cs typeface="Calibri" panose="020F0502020204030204" pitchFamily="34" charset="0"/>
            </a:rPr>
            <a:t>Spanish</a:t>
          </a:r>
        </a:p>
      </dgm:t>
    </dgm:pt>
    <dgm:pt modelId="{81ABEFD2-4CA5-4B71-964F-316ACADCB779}" type="parTrans" cxnId="{9798D2D0-B308-4401-A504-A5F3DE418DA3}">
      <dgm:prSet/>
      <dgm:spPr/>
      <dgm:t>
        <a:bodyPr/>
        <a:lstStyle/>
        <a:p>
          <a:endParaRPr lang="en-US"/>
        </a:p>
      </dgm:t>
    </dgm:pt>
    <dgm:pt modelId="{EF1161ED-5626-4E70-B007-2AA9E8DD4749}" type="sibTrans" cxnId="{9798D2D0-B308-4401-A504-A5F3DE418DA3}">
      <dgm:prSet/>
      <dgm:spPr/>
      <dgm:t>
        <a:bodyPr/>
        <a:lstStyle/>
        <a:p>
          <a:endParaRPr lang="en-US"/>
        </a:p>
      </dgm:t>
    </dgm:pt>
    <dgm:pt modelId="{8D00462A-F651-4616-BBFB-CD5C84F7F4B6}">
      <dgm:prSet phldrT="[Text]" custT="1"/>
      <dgm:spPr>
        <a:solidFill>
          <a:srgbClr val="252540"/>
        </a:solidFill>
      </dgm:spPr>
      <dgm:t>
        <a:bodyPr/>
        <a:lstStyle/>
        <a:p>
          <a:r>
            <a:rPr lang="en-US" sz="2000" b="1" dirty="0">
              <a:solidFill>
                <a:schemeClr val="bg1"/>
              </a:solidFill>
              <a:latin typeface="Trebuchet MS" panose="020B0603020202020204" pitchFamily="34" charset="0"/>
              <a:cs typeface="Calibri" panose="020F0502020204030204" pitchFamily="34" charset="0"/>
            </a:rPr>
            <a:t>23 phonemes</a:t>
          </a:r>
        </a:p>
      </dgm:t>
    </dgm:pt>
    <dgm:pt modelId="{BEBBA3AD-F907-4843-9A6C-112A5A2C17A5}" type="parTrans" cxnId="{B9340CE8-F0FD-47A2-98C6-8FF648DB1CFD}">
      <dgm:prSet/>
      <dgm:spPr/>
      <dgm:t>
        <a:bodyPr/>
        <a:lstStyle/>
        <a:p>
          <a:endParaRPr lang="en-US"/>
        </a:p>
      </dgm:t>
    </dgm:pt>
    <dgm:pt modelId="{47DD5E09-22F0-4639-8B8A-D2D95B2A88A3}" type="sibTrans" cxnId="{B9340CE8-F0FD-47A2-98C6-8FF648DB1CFD}">
      <dgm:prSet/>
      <dgm:spPr/>
      <dgm:t>
        <a:bodyPr/>
        <a:lstStyle/>
        <a:p>
          <a:endParaRPr lang="en-US"/>
        </a:p>
      </dgm:t>
    </dgm:pt>
    <dgm:pt modelId="{8F5ED4DB-6640-447B-9E81-08DE50410943}">
      <dgm:prSet phldrT="[Text]" custT="1"/>
      <dgm:spPr>
        <a:solidFill>
          <a:srgbClr val="252540"/>
        </a:solidFill>
      </dgm:spPr>
      <dgm:t>
        <a:bodyPr/>
        <a:lstStyle/>
        <a:p>
          <a:r>
            <a:rPr lang="en-US" sz="2000" b="1" dirty="0">
              <a:solidFill>
                <a:schemeClr val="bg1"/>
              </a:solidFill>
              <a:latin typeface="Trebuchet MS" panose="020B0603020202020204" pitchFamily="34" charset="0"/>
              <a:cs typeface="Calibri" panose="020F0502020204030204" pitchFamily="34" charset="0"/>
            </a:rPr>
            <a:t>18 consonants</a:t>
          </a:r>
        </a:p>
      </dgm:t>
    </dgm:pt>
    <dgm:pt modelId="{6AADAEAE-59A9-4245-9EE1-0C13406F3288}" type="parTrans" cxnId="{0D9D11EF-B368-438F-8336-81C707909D47}">
      <dgm:prSet/>
      <dgm:spPr/>
      <dgm:t>
        <a:bodyPr/>
        <a:lstStyle/>
        <a:p>
          <a:endParaRPr lang="en-US"/>
        </a:p>
      </dgm:t>
    </dgm:pt>
    <dgm:pt modelId="{47346DA7-EA2A-4F2A-A4FB-BDE781D0742D}" type="sibTrans" cxnId="{0D9D11EF-B368-438F-8336-81C707909D47}">
      <dgm:prSet/>
      <dgm:spPr/>
      <dgm:t>
        <a:bodyPr/>
        <a:lstStyle/>
        <a:p>
          <a:endParaRPr lang="en-US"/>
        </a:p>
      </dgm:t>
    </dgm:pt>
    <dgm:pt modelId="{D56B56DE-B41C-45C5-81A8-A0D0541A3782}">
      <dgm:prSet phldrT="[Text]" custT="1"/>
      <dgm:spPr>
        <a:solidFill>
          <a:srgbClr val="252540"/>
        </a:solidFill>
      </dgm:spPr>
      <dgm:t>
        <a:bodyPr/>
        <a:lstStyle/>
        <a:p>
          <a:endParaRPr lang="en-US" sz="1000" dirty="0">
            <a:solidFill>
              <a:schemeClr val="bg1"/>
            </a:solidFill>
            <a:latin typeface="Calibri" panose="020F0502020204030204" pitchFamily="34" charset="0"/>
            <a:cs typeface="Calibri" panose="020F0502020204030204" pitchFamily="34" charset="0"/>
          </a:endParaRPr>
        </a:p>
      </dgm:t>
    </dgm:pt>
    <dgm:pt modelId="{CDECF993-7453-4EEC-829D-C5A118A9041D}" type="parTrans" cxnId="{24983711-9411-44E3-9D54-28E0B1080953}">
      <dgm:prSet/>
      <dgm:spPr/>
      <dgm:t>
        <a:bodyPr/>
        <a:lstStyle/>
        <a:p>
          <a:endParaRPr lang="en-US"/>
        </a:p>
      </dgm:t>
    </dgm:pt>
    <dgm:pt modelId="{59261A8F-9624-4C5D-BD4B-BDBBD5777704}" type="sibTrans" cxnId="{24983711-9411-44E3-9D54-28E0B1080953}">
      <dgm:prSet/>
      <dgm:spPr/>
      <dgm:t>
        <a:bodyPr/>
        <a:lstStyle/>
        <a:p>
          <a:endParaRPr lang="en-US"/>
        </a:p>
      </dgm:t>
    </dgm:pt>
    <dgm:pt modelId="{32296BF5-6347-4904-9E06-789683A4A74C}">
      <dgm:prSet phldrT="[Text]" custT="1"/>
      <dgm:spPr>
        <a:solidFill>
          <a:srgbClr val="252540"/>
        </a:solidFill>
      </dgm:spPr>
      <dgm:t>
        <a:bodyPr/>
        <a:lstStyle/>
        <a:p>
          <a:r>
            <a:rPr lang="en-US" sz="2000" b="1" dirty="0">
              <a:solidFill>
                <a:schemeClr val="bg1"/>
              </a:solidFill>
              <a:latin typeface="Trebuchet MS" panose="020B0603020202020204" pitchFamily="34" charset="0"/>
              <a:cs typeface="Calibri" panose="020F0502020204030204" pitchFamily="34" charset="0"/>
            </a:rPr>
            <a:t>5 vowels</a:t>
          </a:r>
        </a:p>
      </dgm:t>
    </dgm:pt>
    <dgm:pt modelId="{7F2A2716-6C94-470D-BB9A-191DCDBF7FDB}" type="parTrans" cxnId="{90923679-9EF8-43D9-80F5-4570F7CD6DF0}">
      <dgm:prSet/>
      <dgm:spPr/>
      <dgm:t>
        <a:bodyPr/>
        <a:lstStyle/>
        <a:p>
          <a:endParaRPr lang="en-US"/>
        </a:p>
      </dgm:t>
    </dgm:pt>
    <dgm:pt modelId="{4DD2A65E-CD2D-4AFC-8AC5-EA37BAEFCB81}" type="sibTrans" cxnId="{90923679-9EF8-43D9-80F5-4570F7CD6DF0}">
      <dgm:prSet/>
      <dgm:spPr/>
      <dgm:t>
        <a:bodyPr/>
        <a:lstStyle/>
        <a:p>
          <a:endParaRPr lang="en-US"/>
        </a:p>
      </dgm:t>
    </dgm:pt>
    <dgm:pt modelId="{88F2B0D1-887D-4BC2-915E-8C6423658C4B}" type="pres">
      <dgm:prSet presAssocID="{C8C4C27A-B0BB-49AD-825E-7371A9BAF5EF}" presName="Name0" presStyleCnt="0">
        <dgm:presLayoutVars>
          <dgm:dir/>
          <dgm:animLvl val="lvl"/>
          <dgm:resizeHandles/>
        </dgm:presLayoutVars>
      </dgm:prSet>
      <dgm:spPr/>
    </dgm:pt>
    <dgm:pt modelId="{63CC0685-A8EB-4DF1-83DA-4E216237B18A}" type="pres">
      <dgm:prSet presAssocID="{0BB5CBC5-A79A-4C35-BB46-7AF125532D81}" presName="linNode" presStyleCnt="0"/>
      <dgm:spPr/>
    </dgm:pt>
    <dgm:pt modelId="{AE3E3DA2-4285-482C-BCD0-C6B3315ABF2A}" type="pres">
      <dgm:prSet presAssocID="{0BB5CBC5-A79A-4C35-BB46-7AF125532D81}" presName="parentShp" presStyleLbl="node1" presStyleIdx="0" presStyleCnt="1" custScaleX="110096" custScaleY="86867" custLinFactNeighborX="-123" custLinFactNeighborY="-266">
        <dgm:presLayoutVars>
          <dgm:bulletEnabled val="1"/>
        </dgm:presLayoutVars>
      </dgm:prSet>
      <dgm:spPr/>
    </dgm:pt>
    <dgm:pt modelId="{CA6C217A-C0E9-4FB9-87E4-D3C822408AF7}" type="pres">
      <dgm:prSet presAssocID="{0BB5CBC5-A79A-4C35-BB46-7AF125532D81}" presName="childShp" presStyleLbl="bgAccFollowNode1" presStyleIdx="0" presStyleCnt="1" custAng="0" custScaleX="153913" custLinFactNeighborX="8972" custLinFactNeighborY="-56206">
        <dgm:presLayoutVars>
          <dgm:bulletEnabled val="1"/>
        </dgm:presLayoutVars>
      </dgm:prSet>
      <dgm:spPr/>
    </dgm:pt>
  </dgm:ptLst>
  <dgm:cxnLst>
    <dgm:cxn modelId="{24983711-9411-44E3-9D54-28E0B1080953}" srcId="{0BB5CBC5-A79A-4C35-BB46-7AF125532D81}" destId="{D56B56DE-B41C-45C5-81A8-A0D0541A3782}" srcOrd="0" destOrd="0" parTransId="{CDECF993-7453-4EEC-829D-C5A118A9041D}" sibTransId="{59261A8F-9624-4C5D-BD4B-BDBBD5777704}"/>
    <dgm:cxn modelId="{74366D19-E504-4C5D-9CCE-BF7B2C4CC678}" type="presOf" srcId="{C8C4C27A-B0BB-49AD-825E-7371A9BAF5EF}" destId="{88F2B0D1-887D-4BC2-915E-8C6423658C4B}" srcOrd="0" destOrd="0" presId="urn:microsoft.com/office/officeart/2005/8/layout/vList6"/>
    <dgm:cxn modelId="{90923679-9EF8-43D9-80F5-4570F7CD6DF0}" srcId="{D56B56DE-B41C-45C5-81A8-A0D0541A3782}" destId="{32296BF5-6347-4904-9E06-789683A4A74C}" srcOrd="2" destOrd="0" parTransId="{7F2A2716-6C94-470D-BB9A-191DCDBF7FDB}" sibTransId="{4DD2A65E-CD2D-4AFC-8AC5-EA37BAEFCB81}"/>
    <dgm:cxn modelId="{20E37287-B885-4817-87BF-551390971554}" type="presOf" srcId="{8F5ED4DB-6640-447B-9E81-08DE50410943}" destId="{CA6C217A-C0E9-4FB9-87E4-D3C822408AF7}" srcOrd="0" destOrd="2" presId="urn:microsoft.com/office/officeart/2005/8/layout/vList6"/>
    <dgm:cxn modelId="{542DD79F-B261-4390-8F87-E649C0235EB1}" type="presOf" srcId="{0BB5CBC5-A79A-4C35-BB46-7AF125532D81}" destId="{AE3E3DA2-4285-482C-BCD0-C6B3315ABF2A}" srcOrd="0" destOrd="0" presId="urn:microsoft.com/office/officeart/2005/8/layout/vList6"/>
    <dgm:cxn modelId="{5514B3C4-6C2E-4BBE-94B3-6C6F6239B661}" type="presOf" srcId="{D56B56DE-B41C-45C5-81A8-A0D0541A3782}" destId="{CA6C217A-C0E9-4FB9-87E4-D3C822408AF7}" srcOrd="0" destOrd="0" presId="urn:microsoft.com/office/officeart/2005/8/layout/vList6"/>
    <dgm:cxn modelId="{9798D2D0-B308-4401-A504-A5F3DE418DA3}" srcId="{C8C4C27A-B0BB-49AD-825E-7371A9BAF5EF}" destId="{0BB5CBC5-A79A-4C35-BB46-7AF125532D81}" srcOrd="0" destOrd="0" parTransId="{81ABEFD2-4CA5-4B71-964F-316ACADCB779}" sibTransId="{EF1161ED-5626-4E70-B007-2AA9E8DD4749}"/>
    <dgm:cxn modelId="{92DF5EE1-F923-4410-8F76-606ACED37C5E}" type="presOf" srcId="{8D00462A-F651-4616-BBFB-CD5C84F7F4B6}" destId="{CA6C217A-C0E9-4FB9-87E4-D3C822408AF7}" srcOrd="0" destOrd="1" presId="urn:microsoft.com/office/officeart/2005/8/layout/vList6"/>
    <dgm:cxn modelId="{B9340CE8-F0FD-47A2-98C6-8FF648DB1CFD}" srcId="{D56B56DE-B41C-45C5-81A8-A0D0541A3782}" destId="{8D00462A-F651-4616-BBFB-CD5C84F7F4B6}" srcOrd="0" destOrd="0" parTransId="{BEBBA3AD-F907-4843-9A6C-112A5A2C17A5}" sibTransId="{47DD5E09-22F0-4639-8B8A-D2D95B2A88A3}"/>
    <dgm:cxn modelId="{0D9D11EF-B368-438F-8336-81C707909D47}" srcId="{D56B56DE-B41C-45C5-81A8-A0D0541A3782}" destId="{8F5ED4DB-6640-447B-9E81-08DE50410943}" srcOrd="1" destOrd="0" parTransId="{6AADAEAE-59A9-4245-9EE1-0C13406F3288}" sibTransId="{47346DA7-EA2A-4F2A-A4FB-BDE781D0742D}"/>
    <dgm:cxn modelId="{C28D79FA-8CC1-4B3A-AEB4-DB68BC826F2E}" type="presOf" srcId="{32296BF5-6347-4904-9E06-789683A4A74C}" destId="{CA6C217A-C0E9-4FB9-87E4-D3C822408AF7}" srcOrd="0" destOrd="3" presId="urn:microsoft.com/office/officeart/2005/8/layout/vList6"/>
    <dgm:cxn modelId="{A13FAB05-4D9A-4BD8-A80C-ED37E7403738}" type="presParOf" srcId="{88F2B0D1-887D-4BC2-915E-8C6423658C4B}" destId="{63CC0685-A8EB-4DF1-83DA-4E216237B18A}" srcOrd="0" destOrd="0" presId="urn:microsoft.com/office/officeart/2005/8/layout/vList6"/>
    <dgm:cxn modelId="{A876DD88-4E46-4A22-96C0-2EDA4ACDA29E}" type="presParOf" srcId="{63CC0685-A8EB-4DF1-83DA-4E216237B18A}" destId="{AE3E3DA2-4285-482C-BCD0-C6B3315ABF2A}" srcOrd="0" destOrd="0" presId="urn:microsoft.com/office/officeart/2005/8/layout/vList6"/>
    <dgm:cxn modelId="{7DC6645B-6B3A-4C16-AEDB-EBF50C94389B}" type="presParOf" srcId="{63CC0685-A8EB-4DF1-83DA-4E216237B18A}" destId="{CA6C217A-C0E9-4FB9-87E4-D3C822408AF7}" srcOrd="1" destOrd="0" presId="urn:microsoft.com/office/officeart/2005/8/layout/vList6"/>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6C217A-C0E9-4FB9-87E4-D3C822408AF7}">
      <dsp:nvSpPr>
        <dsp:cNvPr id="0" name=""/>
        <dsp:cNvSpPr/>
      </dsp:nvSpPr>
      <dsp:spPr>
        <a:xfrm>
          <a:off x="1487765" y="0"/>
          <a:ext cx="3109431" cy="1842120"/>
        </a:xfrm>
        <a:prstGeom prst="rightArrow">
          <a:avLst>
            <a:gd name="adj1" fmla="val 75000"/>
            <a:gd name="adj2" fmla="val 50000"/>
          </a:avLst>
        </a:prstGeom>
        <a:solidFill>
          <a:srgbClr val="252540"/>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t" anchorCtr="0">
          <a:noAutofit/>
        </a:bodyPr>
        <a:lstStyle/>
        <a:p>
          <a:pPr marL="57150" lvl="1" indent="-57150" algn="l" defTabSz="444500">
            <a:lnSpc>
              <a:spcPct val="90000"/>
            </a:lnSpc>
            <a:spcBef>
              <a:spcPct val="0"/>
            </a:spcBef>
            <a:spcAft>
              <a:spcPct val="15000"/>
            </a:spcAft>
            <a:buChar char="•"/>
          </a:pPr>
          <a:endParaRPr lang="en-US" sz="1000" kern="1200" dirty="0">
            <a:solidFill>
              <a:schemeClr val="bg1"/>
            </a:solidFill>
            <a:latin typeface="Calibri" panose="020F0502020204030204" pitchFamily="34" charset="0"/>
            <a:cs typeface="Calibri" panose="020F0502020204030204" pitchFamily="34" charset="0"/>
          </a:endParaRPr>
        </a:p>
        <a:p>
          <a:pPr marL="457200" lvl="2" indent="-228600" algn="l" defTabSz="889000">
            <a:lnSpc>
              <a:spcPct val="90000"/>
            </a:lnSpc>
            <a:spcBef>
              <a:spcPct val="0"/>
            </a:spcBef>
            <a:spcAft>
              <a:spcPct val="15000"/>
            </a:spcAft>
            <a:buChar char="•"/>
          </a:pPr>
          <a:r>
            <a:rPr lang="en-US" sz="2000" b="1" kern="1200" dirty="0">
              <a:solidFill>
                <a:schemeClr val="bg1"/>
              </a:solidFill>
              <a:latin typeface="Trebuchet MS" panose="020B0603020202020204" pitchFamily="34" charset="0"/>
              <a:cs typeface="Calibri" panose="020F0502020204030204" pitchFamily="34" charset="0"/>
            </a:rPr>
            <a:t>23 phonemes</a:t>
          </a:r>
        </a:p>
        <a:p>
          <a:pPr marL="457200" lvl="2" indent="-228600" algn="l" defTabSz="889000">
            <a:lnSpc>
              <a:spcPct val="90000"/>
            </a:lnSpc>
            <a:spcBef>
              <a:spcPct val="0"/>
            </a:spcBef>
            <a:spcAft>
              <a:spcPct val="15000"/>
            </a:spcAft>
            <a:buChar char="•"/>
          </a:pPr>
          <a:r>
            <a:rPr lang="en-US" sz="2000" b="1" kern="1200" dirty="0">
              <a:solidFill>
                <a:schemeClr val="bg1"/>
              </a:solidFill>
              <a:latin typeface="Trebuchet MS" panose="020B0603020202020204" pitchFamily="34" charset="0"/>
              <a:cs typeface="Calibri" panose="020F0502020204030204" pitchFamily="34" charset="0"/>
            </a:rPr>
            <a:t>18 consonants</a:t>
          </a:r>
        </a:p>
        <a:p>
          <a:pPr marL="457200" lvl="2" indent="-228600" algn="l" defTabSz="889000">
            <a:lnSpc>
              <a:spcPct val="90000"/>
            </a:lnSpc>
            <a:spcBef>
              <a:spcPct val="0"/>
            </a:spcBef>
            <a:spcAft>
              <a:spcPct val="15000"/>
            </a:spcAft>
            <a:buChar char="•"/>
          </a:pPr>
          <a:r>
            <a:rPr lang="en-US" sz="2000" b="1" kern="1200" dirty="0">
              <a:solidFill>
                <a:schemeClr val="bg1"/>
              </a:solidFill>
              <a:latin typeface="Trebuchet MS" panose="020B0603020202020204" pitchFamily="34" charset="0"/>
              <a:cs typeface="Calibri" panose="020F0502020204030204" pitchFamily="34" charset="0"/>
            </a:rPr>
            <a:t>5 vowels</a:t>
          </a:r>
        </a:p>
      </dsp:txBody>
      <dsp:txXfrm>
        <a:off x="1487765" y="230265"/>
        <a:ext cx="2418636" cy="1381590"/>
      </dsp:txXfrm>
    </dsp:sp>
    <dsp:sp modelId="{AE3E3DA2-4285-482C-BCD0-C6B3315ABF2A}">
      <dsp:nvSpPr>
        <dsp:cNvPr id="0" name=""/>
        <dsp:cNvSpPr/>
      </dsp:nvSpPr>
      <dsp:spPr>
        <a:xfrm>
          <a:off x="0" y="116062"/>
          <a:ext cx="1482811" cy="1600194"/>
        </a:xfrm>
        <a:prstGeom prst="roundRect">
          <a:avLst/>
        </a:prstGeom>
        <a:solidFill>
          <a:srgbClr val="252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Trebuchet MS" panose="020B0603020202020204" pitchFamily="34" charset="0"/>
              <a:cs typeface="Calibri" panose="020F0502020204030204" pitchFamily="34" charset="0"/>
            </a:rPr>
            <a:t>Spanish</a:t>
          </a:r>
        </a:p>
      </dsp:txBody>
      <dsp:txXfrm>
        <a:off x="72385" y="188447"/>
        <a:ext cx="1338041" cy="1455424"/>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E4F394-8656-4FEE-9E5F-BB55C64614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0683301-E70A-4EBD-8BEF-58D94B6812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3D8160-955C-41F7-A6CA-3853FC86EB4B}" type="datetimeFigureOut">
              <a:rPr lang="en-US" smtClean="0"/>
              <a:t>1/15/2026</a:t>
            </a:fld>
            <a:endParaRPr lang="en-US" dirty="0"/>
          </a:p>
        </p:txBody>
      </p:sp>
      <p:sp>
        <p:nvSpPr>
          <p:cNvPr id="4" name="Footer Placeholder 3">
            <a:extLst>
              <a:ext uri="{FF2B5EF4-FFF2-40B4-BE49-F238E27FC236}">
                <a16:creationId xmlns:a16="http://schemas.microsoft.com/office/drawing/2014/main" id="{F469CB80-F25C-4492-8E09-8BF7A436781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162888A-A141-4A34-8A7E-B22CAB9E8F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636A94-4078-4729-99BE-FAB350EBD343}" type="slidenum">
              <a:rPr lang="en-US" smtClean="0"/>
              <a:t>‹#›</a:t>
            </a:fld>
            <a:endParaRPr lang="en-US" dirty="0"/>
          </a:p>
        </p:txBody>
      </p:sp>
    </p:spTree>
    <p:extLst>
      <p:ext uri="{BB962C8B-B14F-4D97-AF65-F5344CB8AC3E}">
        <p14:creationId xmlns:p14="http://schemas.microsoft.com/office/powerpoint/2010/main" val="25291779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78837D-55DE-4E4E-BCE5-78EA0BB9D035}" type="datetimeFigureOut">
              <a:rPr lang="en-US" smtClean="0"/>
              <a:t>1/15/2026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B1861C-16E8-4DC1-A9DC-F9D5DBFC0DC8}" type="slidenum">
              <a:rPr lang="en-US" smtClean="0"/>
              <a:t>‹#›</a:t>
            </a:fld>
            <a:endParaRPr lang="en-US" dirty="0"/>
          </a:p>
        </p:txBody>
      </p:sp>
    </p:spTree>
    <p:extLst>
      <p:ext uri="{BB962C8B-B14F-4D97-AF65-F5344CB8AC3E}">
        <p14:creationId xmlns:p14="http://schemas.microsoft.com/office/powerpoint/2010/main" val="835148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de.state.co.us/coloradoliteracy/parent_resource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cde.state.co.us/standardsandinstruction/guidestostandards"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cdecolorado.sharepoint.com/:w:/r/sites/LiteracyTeam/Shared%20Documents/General/Professional%20Development/Parent%20PD%20Series%20and%20Tool%20Kit/Templates_Slides%20and%20Guidance%20Documents/Guidance%20Documents/DRAFT%20A_PhonicsForParentsOnePager.docx?d=w4f8bf4fcd7ab4737a2e72022944d9679&amp;csf=1&amp;web=1&amp;e=02uiKL"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ies.ed.gov/sites/default/files/rel-southeast/document/2025/01/Clap%20Word%20Parts%20%28Syllables%29.pdf"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9020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AFE83-2F10-1CD3-D1FD-9199CD43F2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3E2A36-C08D-8D04-054F-B38EB852644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1D2B236-500E-3B7C-B4CE-31B2F7ECF957}"/>
              </a:ext>
            </a:extLst>
          </p:cNvPr>
          <p:cNvSpPr>
            <a:spLocks noGrp="1"/>
          </p:cNvSpPr>
          <p:nvPr>
            <p:ph type="body" idx="1"/>
          </p:nvPr>
        </p:nvSpPr>
        <p:spPr/>
        <p:txBody>
          <a:bodyPr/>
          <a:lstStyle/>
          <a:p>
            <a:pPr marL="158750" indent="0">
              <a:buNone/>
            </a:pPr>
            <a:r>
              <a:rPr lang="en-US" b="1" dirty="0">
                <a:solidFill>
                  <a:schemeClr val="tx1"/>
                </a:solidFill>
                <a:latin typeface="+mn-lt"/>
              </a:rPr>
              <a:t>What is Phonics?</a:t>
            </a:r>
          </a:p>
          <a:p>
            <a:pPr marL="158750" indent="0">
              <a:buNone/>
            </a:pPr>
            <a:endParaRPr lang="en-US" b="1" dirty="0">
              <a:solidFill>
                <a:schemeClr val="tx1"/>
              </a:solidFill>
              <a:latin typeface="+mn-lt"/>
            </a:endParaRPr>
          </a:p>
          <a:p>
            <a:pPr marL="158750" indent="0">
              <a:buNone/>
            </a:pPr>
            <a:r>
              <a:rPr lang="en-US" b="0" dirty="0">
                <a:solidFill>
                  <a:schemeClr val="tx1"/>
                </a:solidFill>
                <a:latin typeface="+mn-lt"/>
              </a:rPr>
              <a:t>Over time, there have been many approaches to teaching reading. Decades of scientific research have proven that phonics is an elemental component of early literacy instruction. </a:t>
            </a:r>
          </a:p>
        </p:txBody>
      </p:sp>
    </p:spTree>
    <p:extLst>
      <p:ext uri="{BB962C8B-B14F-4D97-AF65-F5344CB8AC3E}">
        <p14:creationId xmlns:p14="http://schemas.microsoft.com/office/powerpoint/2010/main" val="220561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E46EFA57-F1BA-0B30-054F-0C21BA085E44}"/>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94FD4861-5905-A5BB-4CEB-6BA1ADA30FE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2630CF59-DCE6-3B9E-9588-E00387CC4DB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1" dirty="0"/>
              <a:t>What is phonics?</a:t>
            </a:r>
          </a:p>
          <a:p>
            <a:endParaRPr lang="en-US" sz="1200" b="1" dirty="0">
              <a:latin typeface="Trebuchet MS"/>
            </a:endParaRPr>
          </a:p>
          <a:p>
            <a:r>
              <a:rPr lang="en-US" sz="1200" b="1" dirty="0">
                <a:latin typeface="Trebuchet MS"/>
              </a:rPr>
              <a:t>Phonics is the study of the relationships between the letters and the sounds they represent. </a:t>
            </a:r>
          </a:p>
          <a:p>
            <a:endParaRPr lang="en-US" sz="1200" b="1" dirty="0">
              <a:latin typeface="Trebuchet MS"/>
            </a:endParaRPr>
          </a:p>
          <a:p>
            <a:r>
              <a:rPr lang="en-US" sz="1200" b="1" dirty="0">
                <a:latin typeface="Trebuchet MS"/>
              </a:rPr>
              <a:t>Phonics instruction is a method of teaching people to read by explicitly teaching sound-symbol correspondences. </a:t>
            </a:r>
            <a:endParaRPr lang="en-US" dirty="0">
              <a:latin typeface="+mn-lt"/>
            </a:endParaRPr>
          </a:p>
          <a:p>
            <a:pPr>
              <a:defRPr/>
            </a:pPr>
            <a:endParaRPr lang="en-US" b="1" dirty="0">
              <a:latin typeface="+mn-lt"/>
            </a:endParaRPr>
          </a:p>
        </p:txBody>
      </p:sp>
    </p:spTree>
    <p:extLst>
      <p:ext uri="{BB962C8B-B14F-4D97-AF65-F5344CB8AC3E}">
        <p14:creationId xmlns:p14="http://schemas.microsoft.com/office/powerpoint/2010/main" val="61377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1E80B-8CBD-3DE1-0FAB-5911DB4BCC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8B0735-E4F0-6F43-4230-DDE32EAAE04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5D9DBC3-7B54-B07F-EB7A-C702E904372E}"/>
              </a:ext>
            </a:extLst>
          </p:cNvPr>
          <p:cNvSpPr>
            <a:spLocks noGrp="1"/>
          </p:cNvSpPr>
          <p:nvPr>
            <p:ph type="body" idx="1"/>
          </p:nvPr>
        </p:nvSpPr>
        <p:spPr/>
        <p:txBody>
          <a:bodyPr/>
          <a:lstStyle/>
          <a:p>
            <a:pPr marL="158750"/>
            <a:r>
              <a:rPr lang="en-US" sz="1100" b="1" dirty="0">
                <a:latin typeface="Trebuchet MS" panose="020B0603020202020204" pitchFamily="34" charset="0"/>
              </a:rPr>
              <a:t>There are special terms we use when talking about speech sounds and the letters that represent those sounds. </a:t>
            </a:r>
          </a:p>
          <a:p>
            <a:pPr marL="158750"/>
            <a:endParaRPr lang="en-US" sz="1100" b="1" dirty="0">
              <a:latin typeface="Trebuchet MS" panose="020B0603020202020204" pitchFamily="34" charset="0"/>
            </a:endParaRPr>
          </a:p>
          <a:p>
            <a:pPr marL="158750"/>
            <a:r>
              <a:rPr lang="en-US" sz="1100" b="1" dirty="0">
                <a:latin typeface="Trebuchet MS" panose="020B0603020202020204" pitchFamily="34" charset="0"/>
              </a:rPr>
              <a:t>A phoneme is a speech sound</a:t>
            </a:r>
            <a:r>
              <a:rPr lang="en-US" sz="1100" dirty="0">
                <a:latin typeface="Trebuchet MS" panose="020B0603020202020204" pitchFamily="34" charset="0"/>
              </a:rPr>
              <a:t>. It’s the smallest unit of sound. English has approximately 44 speech sounds. </a:t>
            </a:r>
          </a:p>
          <a:p>
            <a:pPr marL="158750"/>
            <a:endParaRPr lang="en-US" sz="1100" dirty="0">
              <a:latin typeface="Trebuchet MS" panose="020B0603020202020204" pitchFamily="34" charset="0"/>
            </a:endParaRPr>
          </a:p>
          <a:p>
            <a:pPr marL="158750"/>
            <a:r>
              <a:rPr lang="en-US" sz="1100" dirty="0">
                <a:latin typeface="Trebuchet MS" panose="020B0603020202020204" pitchFamily="34" charset="0"/>
              </a:rPr>
              <a:t>We use letters to represent, or stand for, speech sounds.</a:t>
            </a:r>
            <a:r>
              <a:rPr lang="en-US" sz="1100" b="0" dirty="0">
                <a:latin typeface="Trebuchet MS" panose="020B0603020202020204" pitchFamily="34" charset="0"/>
                <a:ea typeface="Calibri"/>
                <a:cs typeface="Calibri"/>
              </a:rPr>
              <a:t> </a:t>
            </a:r>
            <a:r>
              <a:rPr lang="en-US" sz="1100" b="1" dirty="0">
                <a:latin typeface="Trebuchet MS" panose="020B0603020202020204" pitchFamily="34" charset="0"/>
              </a:rPr>
              <a:t>A grapheme is the term for the letter or letters that represent a speech sound.</a:t>
            </a:r>
            <a:r>
              <a:rPr lang="en-US" sz="1100" dirty="0">
                <a:latin typeface="Trebuchet MS" panose="020B0603020202020204" pitchFamily="34" charset="0"/>
              </a:rPr>
              <a:t>  In English, a speech sound can be represented by a single letter, or it can be represented by a combination of letters. This is why the term grapheme is more precise than the term “letter.”</a:t>
            </a:r>
          </a:p>
          <a:p>
            <a:pPr marL="158750"/>
            <a:endParaRPr lang="en-US" sz="1100" dirty="0">
              <a:latin typeface="Trebuchet MS" panose="020B0603020202020204" pitchFamily="34" charset="0"/>
            </a:endParaRPr>
          </a:p>
          <a:p>
            <a:pPr marL="158750"/>
            <a:r>
              <a:rPr lang="en-US" sz="1100" dirty="0">
                <a:latin typeface="Trebuchet MS" panose="020B0603020202020204" pitchFamily="34" charset="0"/>
              </a:rPr>
              <a:t>CLICK = For example, one phoneme is /m/, the first sound in ‘moon.’ </a:t>
            </a:r>
          </a:p>
          <a:p>
            <a:pPr marL="158750"/>
            <a:r>
              <a:rPr lang="en-US" sz="1100" dirty="0">
                <a:latin typeface="Trebuchet MS" panose="020B0603020202020204" pitchFamily="34" charset="0"/>
              </a:rPr>
              <a:t>CLICK = We represent this sound with the grapheme ‘m’.</a:t>
            </a:r>
          </a:p>
          <a:p>
            <a:pPr marL="158750"/>
            <a:endParaRPr lang="en-US" sz="1100" dirty="0">
              <a:latin typeface="Trebuchet MS" panose="020B0603020202020204" pitchFamily="34" charset="0"/>
            </a:endParaRPr>
          </a:p>
          <a:p>
            <a:pPr marL="158750"/>
            <a:r>
              <a:rPr lang="en-US" sz="1100" dirty="0">
                <a:latin typeface="Trebuchet MS" panose="020B0603020202020204" pitchFamily="34" charset="0"/>
              </a:rPr>
              <a:t>Phonics instruction involves teaching students to connect the individual phonemes in words to the graphemes we use to represent those sounds in print.</a:t>
            </a:r>
          </a:p>
        </p:txBody>
      </p:sp>
      <p:sp>
        <p:nvSpPr>
          <p:cNvPr id="4" name="Slide Number Placeholder 3">
            <a:extLst>
              <a:ext uri="{FF2B5EF4-FFF2-40B4-BE49-F238E27FC236}">
                <a16:creationId xmlns:a16="http://schemas.microsoft.com/office/drawing/2014/main" id="{09B9340F-34DA-6EC0-0918-E8074730C4CE}"/>
              </a:ext>
            </a:extLst>
          </p:cNvPr>
          <p:cNvSpPr>
            <a:spLocks noGrp="1"/>
          </p:cNvSpPr>
          <p:nvPr>
            <p:ph type="sldNum" sz="quarter" idx="5"/>
          </p:nvPr>
        </p:nvSpPr>
        <p:spPr/>
        <p:txBody>
          <a:bodyPr/>
          <a:lstStyle/>
          <a:p>
            <a:fld id="{8BB1861C-16E8-4DC1-A9DC-F9D5DBFC0DC8}" type="slidenum">
              <a:rPr lang="en-US" smtClean="0"/>
              <a:t>12</a:t>
            </a:fld>
            <a:endParaRPr lang="en-US" dirty="0"/>
          </a:p>
        </p:txBody>
      </p:sp>
    </p:spTree>
    <p:extLst>
      <p:ext uri="{BB962C8B-B14F-4D97-AF65-F5344CB8AC3E}">
        <p14:creationId xmlns:p14="http://schemas.microsoft.com/office/powerpoint/2010/main" val="1123363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7CDDF-DA42-2E7A-F223-035C954A6E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1B2873-D252-5931-2327-3D493EBA035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DBB9DBE-A45E-9856-6234-FE53ECC2990B}"/>
              </a:ext>
            </a:extLst>
          </p:cNvPr>
          <p:cNvSpPr>
            <a:spLocks noGrp="1"/>
          </p:cNvSpPr>
          <p:nvPr>
            <p:ph type="body" idx="1"/>
          </p:nvPr>
        </p:nvSpPr>
        <p:spPr/>
        <p:txBody>
          <a:bodyPr/>
          <a:lstStyle/>
          <a:p>
            <a:r>
              <a:rPr lang="en-US" sz="1100" dirty="0">
                <a:latin typeface="Trebuchet MS" panose="020B0603020202020204" pitchFamily="34" charset="0"/>
              </a:rPr>
              <a:t>Before we begin phonics instruction with students, </a:t>
            </a:r>
            <a:r>
              <a:rPr lang="en-US" sz="1100" b="1" dirty="0">
                <a:latin typeface="Trebuchet MS" panose="020B0603020202020204" pitchFamily="34" charset="0"/>
              </a:rPr>
              <a:t>it starts with sounds</a:t>
            </a:r>
            <a:r>
              <a:rPr lang="en-US" sz="1100" dirty="0">
                <a:latin typeface="Trebuchet MS" panose="020B0603020202020204" pitchFamily="34" charset="0"/>
              </a:rPr>
              <a:t>. It is important that they can attend to the individual speech sounds in words. This is called “phonemic awareness.” For example, there are three phonemes in the word cat: /k/ /a/ /t/.</a:t>
            </a:r>
          </a:p>
          <a:p>
            <a:endParaRPr lang="en-US" sz="1100" dirty="0">
              <a:latin typeface="Trebuchet MS" panose="020B0603020202020204" pitchFamily="34" charset="0"/>
            </a:endParaRPr>
          </a:p>
          <a:p>
            <a:r>
              <a:rPr lang="en-US" sz="1100" dirty="0">
                <a:latin typeface="Trebuchet MS" panose="020B0603020202020204" pitchFamily="34" charset="0"/>
              </a:rPr>
              <a:t>Phonemic awareness typically begins with the ability to isolate the first sound in a spoken word (CLICK). </a:t>
            </a:r>
          </a:p>
          <a:p>
            <a:r>
              <a:rPr lang="en-US" sz="1100" dirty="0">
                <a:latin typeface="Trebuchet MS" panose="020B0603020202020204" pitchFamily="34" charset="0"/>
              </a:rPr>
              <a:t>Once a child can accurately identify the beginning sound, we can then focus on isolating the ending sound (CLICK). </a:t>
            </a:r>
          </a:p>
          <a:p>
            <a:r>
              <a:rPr lang="en-US" sz="1100" dirty="0">
                <a:latin typeface="Trebuchet MS" panose="020B0603020202020204" pitchFamily="34" charset="0"/>
              </a:rPr>
              <a:t>Isolation of the middle sound in a three-phoneme word comes last (CLICK).</a:t>
            </a:r>
          </a:p>
          <a:p>
            <a:endParaRPr lang="en-US" sz="1100" dirty="0">
              <a:latin typeface="Trebuchet MS" panose="020B0603020202020204" pitchFamily="34" charset="0"/>
            </a:endParaRPr>
          </a:p>
          <a:p>
            <a:r>
              <a:rPr lang="en-US" sz="1100" dirty="0">
                <a:latin typeface="Trebuchet MS" panose="020B0603020202020204" pitchFamily="34" charset="0"/>
              </a:rPr>
              <a:t>A student who can isolate beginning, middle and ending sounds is ready to blend and segment simple words in print.</a:t>
            </a:r>
            <a:endParaRPr lang="en-US" sz="1100" dirty="0">
              <a:latin typeface="Trebuchet MS" panose="020B0603020202020204" pitchFamily="34" charset="0"/>
              <a:ea typeface="Calibri"/>
              <a:cs typeface="Calibri"/>
            </a:endParaRPr>
          </a:p>
        </p:txBody>
      </p:sp>
    </p:spTree>
    <p:extLst>
      <p:ext uri="{BB962C8B-B14F-4D97-AF65-F5344CB8AC3E}">
        <p14:creationId xmlns:p14="http://schemas.microsoft.com/office/powerpoint/2010/main" val="2437672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100" dirty="0">
                <a:latin typeface="Trebuchet MS" panose="020B0603020202020204" pitchFamily="34" charset="0"/>
              </a:rPr>
              <a:t>At the same time, students are gaining knowledge </a:t>
            </a:r>
            <a:r>
              <a:rPr lang="en-US" sz="1100" b="1" dirty="0">
                <a:latin typeface="Trebuchet MS" panose="020B0603020202020204" pitchFamily="34" charset="0"/>
              </a:rPr>
              <a:t>of the alphabetic principle, the concept that letters and letter patterns  represent the sounds of a spoken language .</a:t>
            </a:r>
          </a:p>
          <a:p>
            <a:pPr marL="0" lvl="0" indent="0" algn="l" rtl="0">
              <a:lnSpc>
                <a:spcPct val="100000"/>
              </a:lnSpc>
              <a:spcBef>
                <a:spcPts val="0"/>
              </a:spcBef>
              <a:spcAft>
                <a:spcPts val="0"/>
              </a:spcAft>
              <a:buSzPts val="1100"/>
              <a:buNone/>
            </a:pPr>
            <a:endParaRPr lang="en-US" sz="1100" dirty="0">
              <a:latin typeface="Trebuchet MS" panose="020B0603020202020204" pitchFamily="34" charset="0"/>
            </a:endParaRPr>
          </a:p>
          <a:p>
            <a:pPr marL="0" lvl="0" indent="0" algn="l" rtl="0">
              <a:lnSpc>
                <a:spcPct val="100000"/>
              </a:lnSpc>
              <a:spcBef>
                <a:spcPts val="0"/>
              </a:spcBef>
              <a:spcAft>
                <a:spcPts val="0"/>
              </a:spcAft>
              <a:buSzPts val="1100"/>
              <a:buNone/>
            </a:pPr>
            <a:r>
              <a:rPr lang="en-US" sz="1100" dirty="0">
                <a:latin typeface="Trebuchet MS" panose="020B0603020202020204" pitchFamily="34" charset="0"/>
              </a:rPr>
              <a:t> There are </a:t>
            </a:r>
            <a:r>
              <a:rPr lang="en-US" sz="1100" b="1" dirty="0">
                <a:latin typeface="Trebuchet MS" panose="020B0603020202020204" pitchFamily="34" charset="0"/>
              </a:rPr>
              <a:t>26 letters in the English alphabet</a:t>
            </a:r>
            <a:r>
              <a:rPr lang="en-US" sz="1100" b="0" dirty="0">
                <a:latin typeface="Trebuchet MS" panose="020B0603020202020204" pitchFamily="34" charset="0"/>
              </a:rPr>
              <a:t> that </a:t>
            </a:r>
            <a:r>
              <a:rPr lang="en-US" sz="1100" b="1" dirty="0">
                <a:latin typeface="Trebuchet MS" panose="020B0603020202020204" pitchFamily="34" charset="0"/>
              </a:rPr>
              <a:t>combine in many ways to spell the 44 sounds in the English language.</a:t>
            </a:r>
          </a:p>
          <a:p>
            <a:pPr marL="0" lvl="0" indent="0" algn="l" rtl="0">
              <a:lnSpc>
                <a:spcPct val="100000"/>
              </a:lnSpc>
              <a:spcBef>
                <a:spcPts val="0"/>
              </a:spcBef>
              <a:spcAft>
                <a:spcPts val="0"/>
              </a:spcAft>
              <a:buSzPts val="1100"/>
              <a:buNone/>
            </a:pPr>
            <a:endParaRPr lang="en-US" sz="1100" dirty="0">
              <a:latin typeface="Trebuchet MS" panose="020B0603020202020204" pitchFamily="34" charset="0"/>
            </a:endParaRPr>
          </a:p>
          <a:p>
            <a:pPr marL="0" lvl="0" indent="0" algn="l" rtl="0">
              <a:lnSpc>
                <a:spcPct val="100000"/>
              </a:lnSpc>
              <a:spcBef>
                <a:spcPts val="0"/>
              </a:spcBef>
              <a:spcAft>
                <a:spcPts val="0"/>
              </a:spcAft>
              <a:buSzPts val="1100"/>
              <a:buNone/>
            </a:pPr>
            <a:r>
              <a:rPr lang="en-US" sz="1100" b="1" dirty="0">
                <a:latin typeface="Trebuchet MS" panose="020B0603020202020204" pitchFamily="34" charset="0"/>
              </a:rPr>
              <a:t>Students </a:t>
            </a:r>
            <a:r>
              <a:rPr lang="en-US" sz="1100" dirty="0">
                <a:latin typeface="Trebuchet MS" panose="020B0603020202020204" pitchFamily="34" charset="0"/>
              </a:rPr>
              <a:t>learn to </a:t>
            </a:r>
            <a:r>
              <a:rPr lang="en-US" sz="1100" b="1" dirty="0">
                <a:latin typeface="Trebuchet MS" panose="020B0603020202020204" pitchFamily="34" charset="0"/>
              </a:rPr>
              <a:t>identify the letters of the alphabet by their form</a:t>
            </a:r>
            <a:r>
              <a:rPr lang="en-US" sz="1100" dirty="0">
                <a:latin typeface="Trebuchet MS" panose="020B0603020202020204" pitchFamily="34" charset="0"/>
              </a:rPr>
              <a:t>, both uppercase and lowercase</a:t>
            </a:r>
            <a:r>
              <a:rPr lang="en-US" sz="1100" b="1" dirty="0">
                <a:latin typeface="Trebuchet MS" panose="020B0603020202020204" pitchFamily="34" charset="0"/>
              </a:rPr>
              <a:t>, by </a:t>
            </a:r>
            <a:r>
              <a:rPr lang="en-US" sz="1100" dirty="0">
                <a:latin typeface="Trebuchet MS" panose="020B0603020202020204" pitchFamily="34" charset="0"/>
              </a:rPr>
              <a:t>the </a:t>
            </a:r>
            <a:r>
              <a:rPr lang="en-US" sz="1100" b="1" dirty="0">
                <a:latin typeface="Trebuchet MS" panose="020B0603020202020204" pitchFamily="34" charset="0"/>
              </a:rPr>
              <a:t>letter name</a:t>
            </a:r>
            <a:r>
              <a:rPr lang="en-US" sz="1100" dirty="0">
                <a:latin typeface="Trebuchet MS" panose="020B0603020202020204" pitchFamily="34" charset="0"/>
              </a:rPr>
              <a:t>, </a:t>
            </a:r>
            <a:r>
              <a:rPr lang="en-US" sz="1100" b="1" dirty="0">
                <a:latin typeface="Trebuchet MS" panose="020B0603020202020204" pitchFamily="34" charset="0"/>
              </a:rPr>
              <a:t>and</a:t>
            </a:r>
            <a:r>
              <a:rPr lang="en-US" sz="1100" dirty="0">
                <a:latin typeface="Trebuchet MS" panose="020B0603020202020204" pitchFamily="34" charset="0"/>
              </a:rPr>
              <a:t> by </a:t>
            </a:r>
            <a:r>
              <a:rPr lang="en-US" sz="1100" b="1" dirty="0">
                <a:latin typeface="Trebuchet MS" panose="020B0603020202020204" pitchFamily="34" charset="0"/>
              </a:rPr>
              <a:t>the sound each letter represents. </a:t>
            </a:r>
          </a:p>
        </p:txBody>
      </p:sp>
    </p:spTree>
    <p:extLst>
      <p:ext uri="{BB962C8B-B14F-4D97-AF65-F5344CB8AC3E}">
        <p14:creationId xmlns:p14="http://schemas.microsoft.com/office/powerpoint/2010/main" val="1308855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38274-BABB-9FC7-590D-CC94B4D2C7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5F05F5-BE22-076C-F5C5-34078DA73E3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A41FBCC-16D7-F7A5-C933-89288711D428}"/>
              </a:ext>
            </a:extLst>
          </p:cNvPr>
          <p:cNvSpPr>
            <a:spLocks noGrp="1"/>
          </p:cNvSpPr>
          <p:nvPr>
            <p:ph type="body" idx="1"/>
          </p:nvPr>
        </p:nvSpPr>
        <p:spPr/>
        <p:txBody>
          <a:bodyPr/>
          <a:lstStyle/>
          <a:p>
            <a:r>
              <a:rPr lang="en-US" sz="1100" dirty="0">
                <a:latin typeface="Trebuchet MS" panose="020B0603020202020204" pitchFamily="34" charset="0"/>
              </a:rPr>
              <a:t>Once students can pull apart the individual speech sounds in words and understand that we use letters to represent these sounds, we can begin to teach how to match the sounds we hear in spoken words to the letters that represent those sounds in print.</a:t>
            </a:r>
          </a:p>
          <a:p>
            <a:endParaRPr lang="en-US" sz="1100" dirty="0">
              <a:latin typeface="Trebuchet MS" panose="020B0603020202020204" pitchFamily="34" charset="0"/>
            </a:endParaRPr>
          </a:p>
          <a:p>
            <a:r>
              <a:rPr lang="en-US" sz="1100" dirty="0">
                <a:latin typeface="Trebuchet MS" panose="020B0603020202020204" pitchFamily="34" charset="0"/>
              </a:rPr>
              <a:t>For example,  when a child can segment the sounds /k/ /a/ /t/ in the spoken word ‘cat,’ they are ready to start matching the letters to the sounds: C – A – T.  This is phonics!</a:t>
            </a:r>
          </a:p>
        </p:txBody>
      </p:sp>
    </p:spTree>
    <p:extLst>
      <p:ext uri="{BB962C8B-B14F-4D97-AF65-F5344CB8AC3E}">
        <p14:creationId xmlns:p14="http://schemas.microsoft.com/office/powerpoint/2010/main" val="1435037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200" dirty="0">
                <a:latin typeface="Trebuchet MS" panose="020B0603020202020204" pitchFamily="34" charset="0"/>
              </a:rPr>
              <a:t>Dr. Carol Tolman designed an excellent graphic that shows the progression of learning as we teach students to match sounds to print. The Hourglass figure shows that we begin by teaching students to pay attention to the sounds of our language, until they can pull apart and work with individual speech sounds in words.</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sz="1200" dirty="0">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200" dirty="0">
                <a:latin typeface="Trebuchet MS" panose="020B0603020202020204" pitchFamily="34" charset="0"/>
              </a:rPr>
              <a:t>(CLICK) Then, as we see in the center of the hourglass, students can connect these sounds to individual letters in the alphabet.</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sz="1200" dirty="0">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200" dirty="0">
                <a:latin typeface="Trebuchet MS" panose="020B0603020202020204" pitchFamily="34" charset="0"/>
              </a:rPr>
              <a:t>(CLICK) Once students understand this connection, they can begin to work with more complex sound/symbol correspondences, such as digraphs (two letters that make one speech sound), like the letters sh representing the /sh/ sound; trigraphs (three letters that make one speech sound), like –tch for /ch/ in the word patch;  and vowel teams (more than one letter that represents a vowel sound), like ‘oa’ for the long /o/ sound in boat, and ‘oi’ for the /oy/ sound in coin.  As students progress, they will learn about the six basic syllable types to support reading and spelling longer words, and about word parts that affect meaning, such as prefixes, suffixes and root words.</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sz="1200" dirty="0">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200" dirty="0">
                <a:latin typeface="Trebuchet MS" panose="020B0603020202020204" pitchFamily="34" charset="0"/>
              </a:rPr>
              <a:t>Facilitator Note: </a:t>
            </a: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200" dirty="0">
                <a:latin typeface="Trebuchet MS" panose="020B0603020202020204" pitchFamily="34" charset="0"/>
              </a:rPr>
              <a:t>Long-form caption for The Hourglass Figure image included in Appendix A on slide 51 </a:t>
            </a:r>
          </a:p>
        </p:txBody>
      </p:sp>
    </p:spTree>
    <p:extLst>
      <p:ext uri="{BB962C8B-B14F-4D97-AF65-F5344CB8AC3E}">
        <p14:creationId xmlns:p14="http://schemas.microsoft.com/office/powerpoint/2010/main" val="4205757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a:extLst>
            <a:ext uri="{FF2B5EF4-FFF2-40B4-BE49-F238E27FC236}">
              <a16:creationId xmlns:a16="http://schemas.microsoft.com/office/drawing/2014/main" id="{7F1FAC22-47C9-AE65-88C7-576AE8653800}"/>
            </a:ext>
          </a:extLst>
        </p:cNvPr>
        <p:cNvGrpSpPr/>
        <p:nvPr/>
      </p:nvGrpSpPr>
      <p:grpSpPr>
        <a:xfrm>
          <a:off x="0" y="0"/>
          <a:ext cx="0" cy="0"/>
          <a:chOff x="0" y="0"/>
          <a:chExt cx="0" cy="0"/>
        </a:xfrm>
      </p:grpSpPr>
      <p:sp>
        <p:nvSpPr>
          <p:cNvPr id="655" name="Google Shape;655;g64c0e98f07_0_4:notes">
            <a:extLst>
              <a:ext uri="{FF2B5EF4-FFF2-40B4-BE49-F238E27FC236}">
                <a16:creationId xmlns:a16="http://schemas.microsoft.com/office/drawing/2014/main" id="{685FD5EC-8983-F91D-8B2F-A336118C0CE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a:extLst>
              <a:ext uri="{FF2B5EF4-FFF2-40B4-BE49-F238E27FC236}">
                <a16:creationId xmlns:a16="http://schemas.microsoft.com/office/drawing/2014/main" id="{0119D9AF-DD56-CB82-4791-B5301EE41E8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100" dirty="0">
                <a:effectLst/>
                <a:latin typeface="Trebuchet MS" panose="020B0603020202020204" pitchFamily="34" charset="0"/>
                <a:ea typeface="Calibri" panose="020F0502020204030204" pitchFamily="34" charset="0"/>
                <a:cs typeface="Arial" panose="020B0604020202020204" pitchFamily="34" charset="0"/>
              </a:rPr>
              <a:t>During phonics instruction, we teach students how to DECODE and to ENCODE.</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sz="1100" dirty="0">
              <a:effectLst/>
              <a:latin typeface="Trebuchet MS" panose="020B0603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100" b="1" dirty="0">
                <a:effectLst/>
                <a:latin typeface="Trebuchet MS" panose="020B0603020202020204" pitchFamily="34" charset="0"/>
                <a:ea typeface="Calibri" panose="020F0502020204030204" pitchFamily="34" charset="0"/>
                <a:cs typeface="Arial" panose="020B0604020202020204" pitchFamily="34" charset="0"/>
              </a:rPr>
              <a:t>Decoding</a:t>
            </a:r>
            <a:r>
              <a:rPr lang="en-US" sz="1100" dirty="0">
                <a:effectLst/>
                <a:latin typeface="Trebuchet MS" panose="020B0603020202020204" pitchFamily="34" charset="0"/>
                <a:ea typeface="Calibri" panose="020F0502020204030204" pitchFamily="34" charset="0"/>
                <a:cs typeface="Arial" panose="020B0604020202020204" pitchFamily="34" charset="0"/>
              </a:rPr>
              <a:t> is the </a:t>
            </a:r>
            <a:r>
              <a:rPr lang="en-US" sz="1100" b="1" dirty="0">
                <a:effectLst/>
                <a:latin typeface="Trebuchet MS" panose="020B0603020202020204" pitchFamily="34" charset="0"/>
                <a:ea typeface="Calibri" panose="020F0502020204030204" pitchFamily="34" charset="0"/>
                <a:cs typeface="Arial" panose="020B0604020202020204" pitchFamily="34" charset="0"/>
              </a:rPr>
              <a:t>process of reading</a:t>
            </a:r>
            <a:r>
              <a:rPr lang="en-US" sz="1100" dirty="0">
                <a:effectLst/>
                <a:latin typeface="Trebuchet MS" panose="020B0603020202020204" pitchFamily="34" charset="0"/>
                <a:ea typeface="Calibri" panose="020F0502020204030204" pitchFamily="34" charset="0"/>
                <a:cs typeface="Arial" panose="020B0604020202020204" pitchFamily="34" charset="0"/>
              </a:rPr>
              <a:t>, which involves sounding out a written word and blending those sounds together to read the word. For example, when a student sees the word </a:t>
            </a:r>
            <a:r>
              <a:rPr lang="en-US" sz="1100" b="1" dirty="0">
                <a:effectLst/>
                <a:latin typeface="Trebuchet MS" panose="020B0603020202020204" pitchFamily="34" charset="0"/>
                <a:ea typeface="Calibri" panose="020F0502020204030204" pitchFamily="34" charset="0"/>
                <a:cs typeface="Arial" panose="020B0604020202020204" pitchFamily="34" charset="0"/>
              </a:rPr>
              <a:t>frog </a:t>
            </a:r>
            <a:r>
              <a:rPr lang="en-US" sz="1100" b="0" dirty="0">
                <a:effectLst/>
                <a:latin typeface="Trebuchet MS" panose="020B0603020202020204" pitchFamily="34" charset="0"/>
                <a:ea typeface="Calibri" panose="020F0502020204030204" pitchFamily="34" charset="0"/>
                <a:cs typeface="Arial" panose="020B0604020202020204" pitchFamily="34" charset="0"/>
              </a:rPr>
              <a:t>in print, they identify the sounds of each letter, </a:t>
            </a:r>
            <a:r>
              <a:rPr lang="en-US" sz="1100" b="1" dirty="0">
                <a:effectLst/>
                <a:latin typeface="Trebuchet MS" panose="020B0603020202020204" pitchFamily="34" charset="0"/>
                <a:ea typeface="Calibri" panose="020F0502020204030204" pitchFamily="34" charset="0"/>
                <a:cs typeface="Arial" panose="020B0604020202020204" pitchFamily="34" charset="0"/>
              </a:rPr>
              <a:t>/f/, /r/ /o/ /g/</a:t>
            </a:r>
            <a:r>
              <a:rPr lang="en-US" sz="1100" b="0" dirty="0">
                <a:effectLst/>
                <a:latin typeface="Trebuchet MS" panose="020B0603020202020204" pitchFamily="34" charset="0"/>
                <a:ea typeface="Calibri" panose="020F0502020204030204" pitchFamily="34" charset="0"/>
                <a:cs typeface="Arial" panose="020B0604020202020204" pitchFamily="34" charset="0"/>
              </a:rPr>
              <a:t>, and then blend the sounds together to read the word: </a:t>
            </a:r>
            <a:r>
              <a:rPr lang="en-US" sz="1100" b="1" dirty="0">
                <a:effectLst/>
                <a:latin typeface="Trebuchet MS" panose="020B0603020202020204" pitchFamily="34" charset="0"/>
                <a:ea typeface="Calibri" panose="020F0502020204030204" pitchFamily="34" charset="0"/>
                <a:cs typeface="Arial" panose="020B0604020202020204" pitchFamily="34" charset="0"/>
              </a:rPr>
              <a:t>FROG.</a:t>
            </a:r>
            <a:endParaRPr lang="en-US" sz="1100" dirty="0">
              <a:effectLst/>
              <a:latin typeface="Trebuchet MS" panose="020B0603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sz="1100" dirty="0">
              <a:effectLst/>
              <a:latin typeface="Trebuchet MS" panose="020B0603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100" b="1" dirty="0">
                <a:effectLst/>
                <a:latin typeface="Trebuchet MS" panose="020B0603020202020204" pitchFamily="34" charset="0"/>
                <a:ea typeface="Calibri" panose="020F0502020204030204" pitchFamily="34" charset="0"/>
                <a:cs typeface="Arial" panose="020B0604020202020204" pitchFamily="34" charset="0"/>
              </a:rPr>
              <a:t>Encoding</a:t>
            </a:r>
            <a:r>
              <a:rPr lang="en-US" sz="1100" dirty="0">
                <a:effectLst/>
                <a:latin typeface="Trebuchet MS" panose="020B0603020202020204" pitchFamily="34" charset="0"/>
                <a:ea typeface="Calibri" panose="020F0502020204030204" pitchFamily="34" charset="0"/>
                <a:cs typeface="Arial" panose="020B0604020202020204" pitchFamily="34" charset="0"/>
              </a:rPr>
              <a:t> is the </a:t>
            </a:r>
            <a:r>
              <a:rPr lang="en-US" sz="1100" b="1" dirty="0">
                <a:effectLst/>
                <a:latin typeface="Trebuchet MS" panose="020B0603020202020204" pitchFamily="34" charset="0"/>
                <a:ea typeface="Calibri" panose="020F0502020204030204" pitchFamily="34" charset="0"/>
                <a:cs typeface="Arial" panose="020B0604020202020204" pitchFamily="34" charset="0"/>
              </a:rPr>
              <a:t>process of spelling</a:t>
            </a:r>
            <a:r>
              <a:rPr lang="en-US" sz="1100" dirty="0">
                <a:effectLst/>
                <a:latin typeface="Trebuchet MS" panose="020B0603020202020204" pitchFamily="34" charset="0"/>
                <a:ea typeface="Calibri" panose="020F0502020204030204" pitchFamily="34" charset="0"/>
                <a:cs typeface="Arial" panose="020B0604020202020204" pitchFamily="34" charset="0"/>
              </a:rPr>
              <a:t>, which involves thinking of a word, breaking the word into sounds, and writing the letter or letters that represent each sound.  So when a student wants to write the word </a:t>
            </a:r>
            <a:r>
              <a:rPr lang="en-US" sz="1100" b="1" dirty="0">
                <a:effectLst/>
                <a:latin typeface="Trebuchet MS" panose="020B0603020202020204" pitchFamily="34" charset="0"/>
                <a:ea typeface="Calibri" panose="020F0502020204030204" pitchFamily="34" charset="0"/>
                <a:cs typeface="Arial" panose="020B0604020202020204" pitchFamily="34" charset="0"/>
              </a:rPr>
              <a:t>frog,</a:t>
            </a:r>
            <a:r>
              <a:rPr lang="en-US" sz="1100" b="0" dirty="0">
                <a:effectLst/>
                <a:latin typeface="Trebuchet MS" panose="020B0603020202020204" pitchFamily="34" charset="0"/>
                <a:ea typeface="Calibri" panose="020F0502020204030204" pitchFamily="34" charset="0"/>
                <a:cs typeface="Arial" panose="020B0604020202020204" pitchFamily="34" charset="0"/>
              </a:rPr>
              <a:t> they must think about each sound in the word, </a:t>
            </a:r>
            <a:r>
              <a:rPr lang="en-US" sz="1100" b="1" dirty="0">
                <a:effectLst/>
                <a:latin typeface="Trebuchet MS" panose="020B0603020202020204" pitchFamily="34" charset="0"/>
                <a:ea typeface="Calibri" panose="020F0502020204030204" pitchFamily="34" charset="0"/>
                <a:cs typeface="Arial" panose="020B0604020202020204" pitchFamily="34" charset="0"/>
              </a:rPr>
              <a:t>/f/ /r/ /o/ /g/, </a:t>
            </a:r>
            <a:r>
              <a:rPr lang="en-US" sz="1100" b="0" dirty="0">
                <a:effectLst/>
                <a:latin typeface="Trebuchet MS" panose="020B0603020202020204" pitchFamily="34" charset="0"/>
                <a:ea typeface="Calibri" panose="020F0502020204030204" pitchFamily="34" charset="0"/>
                <a:cs typeface="Arial" panose="020B0604020202020204" pitchFamily="34" charset="0"/>
              </a:rPr>
              <a:t>and then write down the letters that represent those sounds, </a:t>
            </a:r>
            <a:r>
              <a:rPr lang="en-US" sz="1100" b="1" dirty="0">
                <a:effectLst/>
                <a:latin typeface="Trebuchet MS" panose="020B0603020202020204" pitchFamily="34" charset="0"/>
                <a:ea typeface="Calibri" panose="020F0502020204030204" pitchFamily="34" charset="0"/>
                <a:cs typeface="Arial" panose="020B0604020202020204" pitchFamily="34" charset="0"/>
              </a:rPr>
              <a:t>f-r-o-g</a:t>
            </a:r>
            <a:r>
              <a:rPr lang="en-US" sz="1100" b="0" dirty="0">
                <a:effectLst/>
                <a:latin typeface="Trebuchet MS" panose="020B0603020202020204" pitchFamily="34" charset="0"/>
                <a:ea typeface="Calibri" panose="020F0502020204030204" pitchFamily="34" charset="0"/>
                <a:cs typeface="Arial" panose="020B0604020202020204" pitchFamily="34" charset="0"/>
              </a:rPr>
              <a:t>.</a:t>
            </a:r>
            <a:endParaRPr lang="en-US" sz="1100" dirty="0">
              <a:effectLst/>
              <a:latin typeface="Trebuchet MS" panose="020B0603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sz="1100" dirty="0">
              <a:effectLst/>
              <a:latin typeface="Trebuchet MS" panose="020B0603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100" strike="noStrike" dirty="0">
                <a:effectLst/>
                <a:latin typeface="Trebuchet MS" panose="020B0603020202020204" pitchFamily="34" charset="0"/>
                <a:ea typeface="Calibri" panose="020F0502020204030204" pitchFamily="34" charset="0"/>
                <a:cs typeface="Arial" panose="020B0604020202020204" pitchFamily="34" charset="0"/>
              </a:rPr>
              <a:t>Encoding is much more difficult because you have to recall the letter patterns in your mind in order to write them. Early spelling is often not accurate because young readers are in the initial stages of learning how English spelling works. This is developmentally appropriate and follows a predictable progression.</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sz="1100" strike="noStrike" dirty="0">
              <a:effectLst/>
              <a:latin typeface="Trebuchet MS" panose="020B0603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100" strike="noStrike" dirty="0">
                <a:effectLst/>
                <a:latin typeface="Trebuchet MS" panose="020B0603020202020204" pitchFamily="34" charset="0"/>
                <a:ea typeface="Calibri" panose="020F0502020204030204" pitchFamily="34" charset="0"/>
                <a:cs typeface="Arial" panose="020B0604020202020204" pitchFamily="34" charset="0"/>
              </a:rPr>
              <a:t>Spelling reinforces decoding and decoding reinforces spelling. Phonics is not just for teaching reading; it is equally important for teaching spelling.</a:t>
            </a:r>
            <a:r>
              <a:rPr lang="en-US" sz="1100" strike="noStrike" kern="1200" dirty="0">
                <a:solidFill>
                  <a:srgbClr val="000000"/>
                </a:solidFill>
                <a:effectLst/>
                <a:latin typeface="Trebuchet MS" panose="020B0603020202020204" pitchFamily="34" charset="0"/>
                <a:ea typeface="MS PGothic" panose="020B0600070205080204" pitchFamily="34" charset="-128"/>
                <a:cs typeface="MS PGothic" panose="020B0600070205080204" pitchFamily="34" charset="-128"/>
              </a:rPr>
              <a:t> </a:t>
            </a:r>
          </a:p>
        </p:txBody>
      </p:sp>
    </p:spTree>
    <p:extLst>
      <p:ext uri="{BB962C8B-B14F-4D97-AF65-F5344CB8AC3E}">
        <p14:creationId xmlns:p14="http://schemas.microsoft.com/office/powerpoint/2010/main" val="1610791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039C5207-48EE-E61B-8647-DED51E796DBB}"/>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916B9677-AA05-9413-CC52-98758F5AEEB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BFD0A530-5A80-99DE-2536-8E1C0CC899A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2400" lvl="0" indent="0" algn="l" rtl="0">
              <a:spcBef>
                <a:spcPts val="0"/>
              </a:spcBef>
              <a:spcAft>
                <a:spcPts val="0"/>
              </a:spcAft>
              <a:buSzPts val="1200"/>
              <a:buNone/>
            </a:pPr>
            <a:r>
              <a:rPr lang="en-US" sz="1100" dirty="0">
                <a:solidFill>
                  <a:schemeClr val="tx1"/>
                </a:solidFill>
                <a:latin typeface="Trebuchet MS" panose="020B0603020202020204" pitchFamily="34" charset="0"/>
              </a:rPr>
              <a:t>Early phonics instruction also includes learning about the six basic syllable types in English.</a:t>
            </a:r>
          </a:p>
          <a:p>
            <a:pPr marL="457200" lvl="0" indent="-304800" algn="l" rtl="0">
              <a:spcBef>
                <a:spcPts val="0"/>
              </a:spcBef>
              <a:spcAft>
                <a:spcPts val="0"/>
              </a:spcAft>
              <a:buSzPts val="1200"/>
              <a:buChar char="●"/>
            </a:pPr>
            <a:r>
              <a:rPr lang="en-US" sz="1100" dirty="0">
                <a:solidFill>
                  <a:schemeClr val="tx1"/>
                </a:solidFill>
                <a:latin typeface="Trebuchet MS" panose="020B0603020202020204" pitchFamily="34" charset="0"/>
              </a:rPr>
              <a:t>A syllable is a word or word part that includes a vowel or a vowel sound. </a:t>
            </a:r>
          </a:p>
          <a:p>
            <a:pPr marL="457200" lvl="0" indent="-304800" algn="l" rtl="0">
              <a:spcBef>
                <a:spcPts val="0"/>
              </a:spcBef>
              <a:spcAft>
                <a:spcPts val="0"/>
              </a:spcAft>
              <a:buSzPts val="1200"/>
              <a:buChar char="●"/>
            </a:pPr>
            <a:r>
              <a:rPr lang="en-US" sz="1100" b="0" i="0" u="none" strike="noStrike" cap="none" dirty="0">
                <a:solidFill>
                  <a:schemeClr val="tx1"/>
                </a:solidFill>
                <a:effectLst/>
                <a:latin typeface="Trebuchet MS" panose="020B0603020202020204" pitchFamily="34" charset="0"/>
                <a:ea typeface="Arial"/>
                <a:cs typeface="Arial"/>
                <a:sym typeface="Arial"/>
              </a:rPr>
              <a:t>Six written syllable-spelling conventions are used in English spelling. These conventions help teachers and students organize phonics patterns and know when to use short, long, or variant vowel sounds when decoding words. The six basic syllable types are called closed, open, silent E, Vowel Teams, R-Controlled vowels, and Final Stable Syllables,</a:t>
            </a:r>
            <a:endParaRPr lang="en-US" sz="1100" dirty="0">
              <a:solidFill>
                <a:schemeClr val="tx1"/>
              </a:solidFill>
              <a:latin typeface="Trebuchet MS" panose="020B0603020202020204" pitchFamily="34" charset="0"/>
            </a:endParaRPr>
          </a:p>
          <a:p>
            <a:pPr marL="457200" lvl="0" indent="-304800" algn="l" rtl="0">
              <a:spcBef>
                <a:spcPts val="0"/>
              </a:spcBef>
              <a:spcAft>
                <a:spcPts val="0"/>
              </a:spcAft>
              <a:buSzPts val="1200"/>
              <a:buChar char="●"/>
            </a:pPr>
            <a:r>
              <a:rPr lang="en-US" sz="1100" dirty="0">
                <a:solidFill>
                  <a:schemeClr val="tx1"/>
                </a:solidFill>
                <a:highlight>
                  <a:srgbClr val="F4CCCC"/>
                </a:highlight>
                <a:latin typeface="Trebuchet MS" panose="020B0603020202020204" pitchFamily="34" charset="0"/>
              </a:rPr>
              <a:t>Learning the six syllable patterns in the English language provides a reliable strategy for reading approximately 96% of words. </a:t>
            </a:r>
            <a:br>
              <a:rPr lang="en-US" sz="1100" dirty="0">
                <a:solidFill>
                  <a:schemeClr val="tx1"/>
                </a:solidFill>
                <a:latin typeface="Trebuchet MS" panose="020B0603020202020204" pitchFamily="34" charset="0"/>
              </a:rPr>
            </a:br>
            <a:endParaRPr lang="en-US" sz="1100" dirty="0">
              <a:solidFill>
                <a:schemeClr val="tx1"/>
              </a:solidFill>
              <a:latin typeface="Trebuchet MS" panose="020B0603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sz="1100" i="0" dirty="0">
                <a:solidFill>
                  <a:schemeClr val="tx1"/>
                </a:solidFill>
                <a:latin typeface="Trebuchet MS" panose="020B0603020202020204" pitchFamily="34" charset="0"/>
              </a:rPr>
              <a:t>Typically, students begin learning closed and open syllables in kindergarten, and most of the remaining syllable types by the end of first grade.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en-US" sz="1100" i="0" dirty="0">
              <a:solidFill>
                <a:schemeClr val="tx1"/>
              </a:solidFill>
              <a:latin typeface="Trebuchet MS" panose="020B0603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sz="1100" i="0" dirty="0">
                <a:solidFill>
                  <a:schemeClr val="tx1"/>
                </a:solidFill>
                <a:latin typeface="Trebuchet MS" panose="020B0603020202020204" pitchFamily="34" charset="0"/>
              </a:rPr>
              <a:t>O</a:t>
            </a:r>
            <a:r>
              <a:rPr lang="en-US" sz="1100" dirty="0">
                <a:solidFill>
                  <a:schemeClr val="tx1"/>
                </a:solidFill>
                <a:latin typeface="Trebuchet MS" panose="020B0603020202020204" pitchFamily="34" charset="0"/>
              </a:rPr>
              <a:t>pen and Closed syllables make up almost 75% of syllables in English words.</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en-US" sz="1100" dirty="0">
              <a:solidFill>
                <a:schemeClr val="tx1"/>
              </a:solidFill>
              <a:latin typeface="Trebuchet MS" panose="020B0603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sz="1100" dirty="0">
                <a:solidFill>
                  <a:schemeClr val="tx1"/>
                </a:solidFill>
                <a:latin typeface="Trebuchet MS" panose="020B0603020202020204" pitchFamily="34" charset="0"/>
              </a:rPr>
              <a:t>Knowledge of the syllable types provides a foundation for reading longer, multisyllabic words.</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sz="1100" dirty="0">
                <a:solidFill>
                  <a:schemeClr val="tx1"/>
                </a:solidFill>
                <a:latin typeface="Trebuchet MS" panose="020B0603020202020204" pitchFamily="34" charset="0"/>
              </a:rPr>
              <a:t>For example: (CLICK) Robot is a word made up of an open syllable (ro) and a closed syllable (bot).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sz="1100" dirty="0">
                <a:solidFill>
                  <a:schemeClr val="tx1"/>
                </a:solidFill>
                <a:latin typeface="Trebuchet MS" panose="020B0603020202020204" pitchFamily="34" charset="0"/>
              </a:rPr>
              <a:t>The word notebook is made up of a silent e syllable (note), and a vowel team syllable (book).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sz="1100" dirty="0">
                <a:solidFill>
                  <a:schemeClr val="tx1"/>
                </a:solidFill>
                <a:latin typeface="Trebuchet MS" panose="020B0603020202020204" pitchFamily="34" charset="0"/>
              </a:rPr>
              <a:t>The word marble is made up of an r-controlled (or bossy r)syllable (mar) and a final stable syllable(-ble).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sz="1100" dirty="0">
                <a:solidFill>
                  <a:schemeClr val="tx1"/>
                </a:solidFill>
                <a:latin typeface="Trebuchet MS" panose="020B0603020202020204" pitchFamily="34" charset="0"/>
              </a:rPr>
              <a:t>Finally, the word tomato is made up of three open syllables – to-ma-to.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en-US" sz="1100" dirty="0">
              <a:solidFill>
                <a:schemeClr val="tx1"/>
              </a:solidFill>
              <a:latin typeface="Trebuchet MS" panose="020B0603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en-US" sz="1100" dirty="0">
              <a:solidFill>
                <a:schemeClr val="tx1"/>
              </a:solidFill>
              <a:latin typeface="Trebuchet MS" panose="020B0603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en-US" sz="1100" dirty="0">
              <a:solidFill>
                <a:schemeClr val="tx1"/>
              </a:solidFill>
              <a:latin typeface="Trebuchet MS" panose="020B0603020202020204" pitchFamily="34" charset="0"/>
            </a:endParaRPr>
          </a:p>
          <a:p>
            <a:pPr marL="158750" indent="0">
              <a:lnSpc>
                <a:spcPct val="107000"/>
              </a:lnSpc>
              <a:buNone/>
            </a:pPr>
            <a:endParaRPr lang="en-US" sz="1100" b="1" dirty="0">
              <a:solidFill>
                <a:srgbClr val="000000"/>
              </a:solidFill>
              <a:latin typeface="Trebuchet MS"/>
              <a:cs typeface="Arial"/>
            </a:endParaRPr>
          </a:p>
        </p:txBody>
      </p:sp>
    </p:spTree>
    <p:extLst>
      <p:ext uri="{BB962C8B-B14F-4D97-AF65-F5344CB8AC3E}">
        <p14:creationId xmlns:p14="http://schemas.microsoft.com/office/powerpoint/2010/main" val="1691992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45DE5040-47C2-8405-F8F9-CF4C62272720}"/>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05F88179-C52F-99B8-6FD1-40AC43E7F81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F9B66000-F2B1-1029-F65D-44D808469A8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1" i="0" u="none" strike="noStrike" cap="none" dirty="0">
                <a:solidFill>
                  <a:schemeClr val="tx1"/>
                </a:solidFill>
                <a:latin typeface="Trebuchet MS" panose="020B0603020202020204" pitchFamily="34" charset="0"/>
                <a:ea typeface="Arial"/>
                <a:cs typeface="Arial"/>
                <a:sym typeface="Oswald"/>
              </a:rPr>
              <a:t>Finally, once students have learned the most useful sound/syllable correspondences, phonics instruction advances to more complex word study and shifts to a focus on morphology.</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b="1" i="0" u="none" strike="noStrike" cap="none" dirty="0">
              <a:solidFill>
                <a:schemeClr val="tx1"/>
              </a:solidFill>
              <a:latin typeface="Trebuchet MS" panose="020B0603020202020204" pitchFamily="34" charset="0"/>
              <a:ea typeface="Arial"/>
              <a:cs typeface="Arial"/>
              <a:sym typeface="Oswald"/>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1" i="0" u="none" strike="noStrike" cap="none" dirty="0">
                <a:solidFill>
                  <a:schemeClr val="tx1"/>
                </a:solidFill>
                <a:latin typeface="Trebuchet MS" panose="020B0603020202020204" pitchFamily="34" charset="0"/>
                <a:ea typeface="Arial"/>
                <a:cs typeface="Arial"/>
                <a:sym typeface="Oswald"/>
              </a:rPr>
              <a:t>Morphology is the study of meaningful units of language, called morphemes, and how they are combined in forming words.</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b="1" i="0" u="none" strike="noStrike" cap="none" dirty="0">
              <a:solidFill>
                <a:schemeClr val="tx1"/>
              </a:solidFill>
              <a:latin typeface="Trebuchet MS" panose="020B0603020202020204" pitchFamily="34" charset="0"/>
              <a:ea typeface="Arial"/>
              <a:cs typeface="Arial"/>
              <a:sym typeface="Oswald"/>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1" i="0" u="none" strike="noStrike" cap="none" dirty="0">
                <a:solidFill>
                  <a:schemeClr val="tx1"/>
                </a:solidFill>
                <a:latin typeface="Trebuchet MS" panose="020B0603020202020204" pitchFamily="34" charset="0"/>
                <a:ea typeface="Arial"/>
                <a:cs typeface="Arial"/>
                <a:sym typeface="Oswald"/>
              </a:rPr>
              <a:t>Knowledge of word parts, including </a:t>
            </a:r>
            <a:r>
              <a:rPr lang="en-US" sz="1100" b="1" i="0" u="none" strike="noStrike" cap="none" dirty="0">
                <a:solidFill>
                  <a:schemeClr val="tx1"/>
                </a:solidFill>
                <a:latin typeface="Trebuchet MS" panose="020B0603020202020204" pitchFamily="34" charset="0"/>
                <a:ea typeface="Oswald"/>
                <a:cs typeface="Oswald"/>
                <a:sym typeface="Oswald"/>
              </a:rPr>
              <a:t>prefixes, suffixes, and roots, increases children’s ability to determine the meaning of unknown words.</a:t>
            </a:r>
            <a:endParaRPr lang="en-US" sz="1100" b="1" i="0" u="none" strike="noStrike" cap="none" dirty="0">
              <a:solidFill>
                <a:schemeClr val="tx1"/>
              </a:solidFill>
              <a:latin typeface="Trebuchet MS" panose="020B0603020202020204" pitchFamily="34" charset="0"/>
              <a:ea typeface="Oswald"/>
              <a:cs typeface="Arial"/>
              <a:sym typeface="Oswald"/>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latin typeface="Trebuchet MS" panose="020B0603020202020204" pitchFamily="34" charset="0"/>
            </a:endParaRPr>
          </a:p>
          <a:p>
            <a:pPr marL="171450" lvl="0" indent="-171450" algn="l" rtl="0">
              <a:spcBef>
                <a:spcPts val="0"/>
              </a:spcBef>
              <a:spcAft>
                <a:spcPts val="0"/>
              </a:spcAft>
              <a:buSzPts val="1100"/>
            </a:pPr>
            <a:r>
              <a:rPr lang="en-US" sz="1100" b="0" dirty="0">
                <a:latin typeface="Trebuchet MS" panose="020B0603020202020204" pitchFamily="34" charset="0"/>
                <a:cs typeface="Arial" panose="020B0604020202020204" pitchFamily="34" charset="0"/>
              </a:rPr>
              <a:t>- Students</a:t>
            </a:r>
            <a:r>
              <a:rPr lang="en-US" sz="1100" dirty="0">
                <a:latin typeface="Trebuchet MS" panose="020B0603020202020204" pitchFamily="34" charset="0"/>
                <a:cs typeface="Arial" panose="020B0604020202020204" pitchFamily="34" charset="0"/>
              </a:rPr>
              <a:t> begin to understand and use basic morphological knowledge in reading and writing as early as kindergarten and first grade</a:t>
            </a:r>
            <a:r>
              <a:rPr lang="en-US" sz="1100" b="1" dirty="0">
                <a:latin typeface="Trebuchet MS" panose="020B0603020202020204" pitchFamily="34" charset="0"/>
                <a:cs typeface="Arial" panose="020B0604020202020204" pitchFamily="34" charset="0"/>
              </a:rPr>
              <a:t>. Inflectional endings - </a:t>
            </a:r>
            <a:r>
              <a:rPr lang="en-US" sz="1100" b="0" dirty="0">
                <a:latin typeface="Trebuchet MS" panose="020B0603020202020204" pitchFamily="34" charset="0"/>
                <a:cs typeface="Arial" panose="020B0604020202020204" pitchFamily="34" charset="0"/>
              </a:rPr>
              <a:t>suffixes that change number, tense or degree – </a:t>
            </a:r>
            <a:r>
              <a:rPr lang="en-US" sz="1100" b="1" dirty="0">
                <a:latin typeface="Trebuchet MS" panose="020B0603020202020204" pitchFamily="34" charset="0"/>
                <a:cs typeface="Arial" panose="020B0604020202020204" pitchFamily="34" charset="0"/>
              </a:rPr>
              <a:t>are often the beginning of morphology instruction.  Examples include the endings –ed/ –ing,  the plural marker –s/-es and –er/-est </a:t>
            </a:r>
            <a:r>
              <a:rPr lang="en-US" sz="1100" dirty="0">
                <a:latin typeface="Trebuchet MS" panose="020B0603020202020204" pitchFamily="34" charset="0"/>
                <a:cs typeface="Arial" panose="020B0604020202020204" pitchFamily="34" charset="0"/>
              </a:rPr>
              <a:t>. </a:t>
            </a:r>
          </a:p>
          <a:p>
            <a:pPr marL="171450" lvl="0" indent="-171450" algn="l" rtl="0">
              <a:spcBef>
                <a:spcPts val="0"/>
              </a:spcBef>
              <a:spcAft>
                <a:spcPts val="0"/>
              </a:spcAft>
              <a:buSzPts val="1100"/>
            </a:pPr>
            <a:endParaRPr lang="en-US" sz="1100" dirty="0">
              <a:latin typeface="Trebuchet MS" panose="020B0603020202020204" pitchFamily="34" charset="0"/>
              <a:cs typeface="Arial" panose="020B0604020202020204" pitchFamily="34" charset="0"/>
            </a:endParaRPr>
          </a:p>
          <a:p>
            <a:pPr marL="171450" lvl="0" indent="-171450" algn="l" rtl="0">
              <a:spcBef>
                <a:spcPts val="0"/>
              </a:spcBef>
              <a:spcAft>
                <a:spcPts val="0"/>
              </a:spcAft>
              <a:buSzPts val="1100"/>
            </a:pPr>
            <a:r>
              <a:rPr lang="en-US" sz="1100" dirty="0">
                <a:latin typeface="Trebuchet MS" panose="020B0603020202020204" pitchFamily="34" charset="0"/>
                <a:cs typeface="Arial" panose="020B0604020202020204" pitchFamily="34" charset="0"/>
              </a:rPr>
              <a:t>For example, to show more than one dog, we can add an s at the end of the word. </a:t>
            </a:r>
            <a:r>
              <a:rPr lang="en-US" sz="1100" i="1" dirty="0">
                <a:latin typeface="Trebuchet MS" panose="020B0603020202020204" pitchFamily="34" charset="0"/>
                <a:cs typeface="Arial" panose="020B0604020202020204" pitchFamily="34" charset="0"/>
              </a:rPr>
              <a:t>(CLICK) </a:t>
            </a:r>
          </a:p>
          <a:p>
            <a:pPr marL="628650" lvl="1" indent="-171450" algn="l" rtl="0">
              <a:spcBef>
                <a:spcPts val="0"/>
              </a:spcBef>
              <a:spcAft>
                <a:spcPts val="0"/>
              </a:spcAft>
              <a:buSzPts val="1100"/>
            </a:pPr>
            <a:r>
              <a:rPr lang="en-US" sz="1100" i="0" dirty="0">
                <a:latin typeface="Trebuchet MS" panose="020B0603020202020204" pitchFamily="34" charset="0"/>
                <a:cs typeface="Arial" panose="020B0604020202020204" pitchFamily="34" charset="0"/>
              </a:rPr>
              <a:t>Another example, to show an event already happened, we can add an –ed at the end of the word, so the word jump becomes jumped.</a:t>
            </a:r>
          </a:p>
          <a:p>
            <a:pPr marL="0" lvl="0" indent="0" algn="l" rtl="0">
              <a:spcBef>
                <a:spcPts val="0"/>
              </a:spcBef>
              <a:spcAft>
                <a:spcPts val="0"/>
              </a:spcAft>
              <a:buSzPts val="1100"/>
              <a:buNone/>
            </a:pPr>
            <a:endParaRPr lang="en-US" sz="1100" dirty="0">
              <a:latin typeface="Trebuchet MS" panose="020B0603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 sz="1100" b="1" i="0" u="none" strike="noStrike" cap="none" dirty="0">
                <a:solidFill>
                  <a:schemeClr val="tx1"/>
                </a:solidFill>
                <a:latin typeface="Trebuchet MS" panose="020B0603020202020204" pitchFamily="34" charset="0"/>
                <a:ea typeface="Arial"/>
                <a:cs typeface="Arial"/>
                <a:sym typeface="Arial"/>
              </a:rPr>
              <a:t>About 60% of word meanings can be predicted through their morphemes. </a:t>
            </a:r>
            <a:r>
              <a:rPr lang="en" sz="1100" dirty="0">
                <a:latin typeface="Trebuchet MS" panose="020B0603020202020204" pitchFamily="34" charset="0"/>
              </a:rPr>
              <a:t>(Nagy &amp; Anderson, 1984)</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 sz="1100" b="1" i="0" u="none" strike="noStrike" cap="none" dirty="0">
              <a:solidFill>
                <a:schemeClr val="tx1"/>
              </a:solidFill>
              <a:latin typeface="Trebuchet MS" panose="020B0603020202020204" pitchFamily="34" charset="0"/>
              <a:ea typeface="Arial"/>
              <a:cs typeface="Arial"/>
              <a:sym typeface="Oswald"/>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 sz="1100" b="0" i="0" u="none" strike="noStrike" cap="none" dirty="0">
                <a:solidFill>
                  <a:schemeClr val="tx1"/>
                </a:solidFill>
                <a:latin typeface="Trebuchet MS" panose="020B0603020202020204" pitchFamily="34" charset="0"/>
                <a:ea typeface="Arial"/>
                <a:cs typeface="Arial"/>
                <a:sym typeface="Oswald"/>
              </a:rPr>
              <a:t>As students learn about adding prefixes and suffixes to base words or root words, they are also learning predictable spelling rules that help them internalize conventional spelling patterns for words.</a:t>
            </a:r>
            <a:endParaRPr lang="en-US" sz="1100" b="0" i="0" u="none" strike="noStrike" cap="none" dirty="0">
              <a:solidFill>
                <a:schemeClr val="tx1"/>
              </a:solidFill>
              <a:latin typeface="Trebuchet MS" panose="020B0603020202020204" pitchFamily="34" charset="0"/>
              <a:ea typeface="Arial"/>
              <a:cs typeface="Arial"/>
              <a:sym typeface="Oswald"/>
            </a:endParaRPr>
          </a:p>
        </p:txBody>
      </p:sp>
    </p:spTree>
    <p:extLst>
      <p:ext uri="{BB962C8B-B14F-4D97-AF65-F5344CB8AC3E}">
        <p14:creationId xmlns:p14="http://schemas.microsoft.com/office/powerpoint/2010/main" val="2165014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0" i="0" u="none" strike="noStrike" cap="none" dirty="0">
                <a:solidFill>
                  <a:srgbClr val="000000"/>
                </a:solidFill>
                <a:ea typeface="Arial"/>
                <a:sym typeface="Arial"/>
              </a:rPr>
              <a:t>Welcome and thank you all for joining us today.</a:t>
            </a:r>
          </a:p>
          <a:p>
            <a:pPr marL="0" lvl="0" indent="0" algn="l" rtl="0">
              <a:spcBef>
                <a:spcPts val="0"/>
              </a:spcBef>
              <a:spcAft>
                <a:spcPts val="0"/>
              </a:spcAft>
              <a:buNone/>
            </a:pPr>
            <a:endParaRPr lang="en-US" sz="1100" b="0" i="0" u="none" strike="noStrike" cap="none" dirty="0">
              <a:solidFill>
                <a:srgbClr val="000000"/>
              </a:solidFill>
              <a:ea typeface="Arial"/>
              <a:sym typeface="Arial"/>
            </a:endParaRPr>
          </a:p>
          <a:p>
            <a:pPr marL="0" lvl="0" indent="0" algn="l" rtl="0">
              <a:spcBef>
                <a:spcPts val="0"/>
              </a:spcBef>
              <a:spcAft>
                <a:spcPts val="0"/>
              </a:spcAft>
              <a:buNone/>
            </a:pPr>
            <a:r>
              <a:rPr lang="en-US" sz="1100" b="0" i="0" u="none" strike="noStrike" cap="none" dirty="0">
                <a:solidFill>
                  <a:srgbClr val="000000"/>
                </a:solidFill>
                <a:ea typeface="Arial"/>
                <a:sym typeface="Arial"/>
              </a:rPr>
              <a:t>This is a presentation within </a:t>
            </a:r>
            <a:r>
              <a:rPr lang="en-US" sz="1100" b="1" i="0" u="none" strike="noStrike" cap="none" dirty="0">
                <a:solidFill>
                  <a:srgbClr val="000000"/>
                </a:solidFill>
                <a:ea typeface="Arial"/>
                <a:sym typeface="Arial"/>
              </a:rPr>
              <a:t>the Colorado READ Act and the Science of Reading for Families </a:t>
            </a:r>
            <a:r>
              <a:rPr lang="en-US" sz="1100" b="0" i="0" u="none" strike="noStrike" cap="none" dirty="0">
                <a:solidFill>
                  <a:srgbClr val="000000"/>
                </a:solidFill>
                <a:ea typeface="Arial"/>
                <a:sym typeface="Arial"/>
              </a:rPr>
              <a:t>series developed to support parents with ways to help their children build reading skills in partnership with their child’s school. ​</a:t>
            </a:r>
          </a:p>
          <a:p>
            <a:pPr marL="0" marR="0" lvl="0" indent="0">
              <a:lnSpc>
                <a:spcPct val="115000"/>
              </a:lnSpc>
              <a:spcAft>
                <a:spcPts val="800"/>
              </a:spcAft>
              <a:buNone/>
              <a:tabLst>
                <a:tab pos="457200" algn="l"/>
              </a:tabLst>
            </a:pPr>
            <a:endParaRPr lang="en-US" sz="1100" kern="100" dirty="0">
              <a:effectLs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
                <a:srgbClr val="000000"/>
              </a:buClr>
              <a:buSzPts val="1100"/>
              <a:buFont typeface="Arial"/>
              <a:buNone/>
              <a:tabLst>
                <a:tab pos="457200" algn="l"/>
              </a:tabLst>
              <a:defRPr/>
            </a:pPr>
            <a:r>
              <a:rPr lang="en-US" sz="1100" b="0" i="0" u="none" strike="noStrike" cap="none" dirty="0">
                <a:solidFill>
                  <a:srgbClr val="000000"/>
                </a:solidFill>
                <a:effectLst/>
                <a:ea typeface="Trebuchet MS" panose="020B0603020202020204" pitchFamily="34" charset="0"/>
                <a:sym typeface="Arial"/>
              </a:rPr>
              <a:t>During this presentation, we will be focusing on </a:t>
            </a:r>
            <a:r>
              <a:rPr lang="en-US" sz="1100" b="1" i="0" u="none" strike="noStrike" cap="none" dirty="0">
                <a:solidFill>
                  <a:srgbClr val="000000"/>
                </a:solidFill>
                <a:effectLst/>
                <a:ea typeface="Trebuchet MS" panose="020B0603020202020204" pitchFamily="34" charset="0"/>
                <a:sym typeface="Arial"/>
              </a:rPr>
              <a:t>Phonics</a:t>
            </a:r>
          </a:p>
          <a:p>
            <a:pPr marL="0" marR="0" lvl="0" indent="0" algn="l" defTabSz="914400" rtl="0" eaLnBrk="1" fontAlgn="auto" latinLnBrk="0" hangingPunct="1">
              <a:lnSpc>
                <a:spcPct val="115000"/>
              </a:lnSpc>
              <a:spcBef>
                <a:spcPts val="0"/>
              </a:spcBef>
              <a:spcAft>
                <a:spcPts val="800"/>
              </a:spcAft>
              <a:buClr>
                <a:srgbClr val="000000"/>
              </a:buClr>
              <a:buSzPts val="1100"/>
              <a:buFont typeface="Arial"/>
              <a:buNone/>
              <a:tabLst>
                <a:tab pos="457200" algn="l"/>
              </a:tabLst>
              <a:defRPr/>
            </a:pPr>
            <a:endParaRPr lang="en-US" sz="1100" kern="100" dirty="0">
              <a:effectLst/>
              <a:ea typeface="Aptos" panose="020B0004020202020204" pitchFamily="34" charset="0"/>
              <a:cs typeface="Times New Roman" panose="02020603050405020304" pitchFamily="18" charset="0"/>
            </a:endParaRPr>
          </a:p>
          <a:p>
            <a:pPr marL="0" marR="0" lvl="0" indent="0">
              <a:lnSpc>
                <a:spcPct val="115000"/>
              </a:lnSpc>
              <a:spcAft>
                <a:spcPts val="800"/>
              </a:spcAft>
              <a:buNone/>
              <a:tabLst>
                <a:tab pos="457200" algn="l"/>
              </a:tabLst>
            </a:pPr>
            <a:r>
              <a:rPr lang="en-US" sz="1100" kern="100" dirty="0">
                <a:effectLst/>
                <a:ea typeface="Aptos" panose="020B0004020202020204" pitchFamily="34" charset="0"/>
                <a:cs typeface="Times New Roman" panose="02020603050405020304" pitchFamily="18" charset="0"/>
              </a:rPr>
              <a:t>For more information or additional resources, please visit the </a:t>
            </a:r>
            <a:r>
              <a:rPr lang="en-US" sz="1100" u="sng" kern="100" dirty="0">
                <a:solidFill>
                  <a:srgbClr val="467886"/>
                </a:solidFill>
                <a:effectLst/>
                <a:ea typeface="Aptos" panose="020B0004020202020204" pitchFamily="34" charset="0"/>
                <a:cs typeface="Times New Roman" panose="02020603050405020304" pitchFamily="18" charset="0"/>
                <a:hlinkClick r:id="rId3"/>
              </a:rPr>
              <a:t>READ Act Parent Resources page</a:t>
            </a:r>
            <a:r>
              <a:rPr lang="en-US" sz="1100" kern="100" dirty="0">
                <a:effectLst/>
                <a:ea typeface="Aptos" panose="020B0004020202020204" pitchFamily="34" charset="0"/>
                <a:cs typeface="Times New Roman" panose="02020603050405020304" pitchFamily="18" charset="0"/>
              </a:rPr>
              <a:t> found within the CDE website. (</a:t>
            </a:r>
            <a:r>
              <a:rPr lang="en-US" sz="1100" u="sng" kern="100" dirty="0">
                <a:solidFill>
                  <a:srgbClr val="467886"/>
                </a:solidFill>
                <a:effectLst/>
                <a:ea typeface="Aptos" panose="020B0004020202020204" pitchFamily="34" charset="0"/>
                <a:cs typeface="Times New Roman" panose="02020603050405020304" pitchFamily="18" charset="0"/>
              </a:rPr>
              <a:t>QR Code on the slide</a:t>
            </a:r>
            <a:r>
              <a:rPr lang="en-US" sz="1100" kern="100" dirty="0">
                <a:effectLst/>
                <a:ea typeface="Aptos" panose="020B0004020202020204" pitchFamily="34" charset="0"/>
                <a:cs typeface="Times New Roman" panose="02020603050405020304" pitchFamily="18" charset="0"/>
              </a:rPr>
              <a:t>)</a:t>
            </a:r>
          </a:p>
          <a:p>
            <a:pPr marL="342900" marR="0" lvl="0" indent="-342900">
              <a:lnSpc>
                <a:spcPct val="115000"/>
              </a:lnSpc>
              <a:spcAft>
                <a:spcPts val="800"/>
              </a:spcAft>
              <a:buFont typeface="Arial" panose="020B0604020202020204" pitchFamily="34" charset="0"/>
              <a:buChar char="●"/>
              <a:tabLst>
                <a:tab pos="457200" algn="l"/>
              </a:tabLst>
            </a:pPr>
            <a:endParaRPr lang="en-US" sz="1100" kern="100" dirty="0"/>
          </a:p>
          <a:p>
            <a:pPr marL="0" marR="0" lvl="0" indent="0">
              <a:lnSpc>
                <a:spcPct val="115000"/>
              </a:lnSpc>
              <a:spcAft>
                <a:spcPts val="800"/>
              </a:spcAft>
              <a:buFont typeface="Arial" panose="020B0604020202020204" pitchFamily="34" charset="0"/>
              <a:buNone/>
              <a:tabLst>
                <a:tab pos="457200" algn="l"/>
              </a:tabLst>
            </a:pPr>
            <a:r>
              <a:rPr lang="en-US" sz="1100" i="1" kern="100" dirty="0"/>
              <a:t>Background for presenters: </a:t>
            </a:r>
          </a:p>
          <a:p>
            <a:pPr marL="171450" marR="0" lvl="0" indent="-171450" algn="l" defTabSz="914400" rtl="0" eaLnBrk="1" fontAlgn="base" latinLnBrk="0" hangingPunct="1">
              <a:lnSpc>
                <a:spcPct val="100000"/>
              </a:lnSpc>
              <a:spcBef>
                <a:spcPts val="0"/>
              </a:spcBef>
              <a:spcAft>
                <a:spcPts val="0"/>
              </a:spcAft>
              <a:buClr>
                <a:srgbClr val="000000"/>
              </a:buClr>
              <a:buSzPts val="1100"/>
              <a:tabLst/>
              <a:defRPr/>
            </a:pPr>
            <a:r>
              <a:rPr lang="en-US" sz="1100" b="0" i="1" u="none" strike="noStrike" kern="100" cap="none" dirty="0">
                <a:solidFill>
                  <a:srgbClr val="000000"/>
                </a:solidFill>
                <a:effectLst/>
                <a:ea typeface="Aptos" panose="020B0004020202020204" pitchFamily="34" charset="0"/>
                <a:cs typeface="Times New Roman" panose="02020603050405020304" pitchFamily="18" charset="0"/>
                <a:sym typeface="Arial"/>
              </a:rPr>
              <a:t>The READ Act encourages local education providers to provide parent opportunities to participate in parent reading workshops throughout the school year to assist parents in developing their own reading skills and in developing the skills necessary to assist their children in reading. We hope this series will be helpful to you as parents (</a:t>
            </a:r>
            <a:r>
              <a:rPr lang="en-US" sz="1100" b="0" i="1" u="none" strike="noStrike" cap="none" dirty="0">
                <a:solidFill>
                  <a:srgbClr val="000000"/>
                </a:solidFill>
                <a:ea typeface="Trebuchet MS" panose="020B0603020202020204" pitchFamily="34" charset="0"/>
                <a:sym typeface="Arial"/>
              </a:rPr>
              <a:t>CRS 22-7-1208 (4))</a:t>
            </a:r>
            <a:r>
              <a:rPr lang="en-US" sz="1100" b="0" i="1" u="none" strike="noStrike" kern="100" cap="none" dirty="0">
                <a:solidFill>
                  <a:srgbClr val="000000"/>
                </a:solidFill>
                <a:effectLst/>
                <a:ea typeface="Aptos" panose="020B0004020202020204" pitchFamily="34" charset="0"/>
                <a:cs typeface="Times New Roman" panose="02020603050405020304" pitchFamily="18" charset="0"/>
                <a:sym typeface="Arial"/>
              </a:rPr>
              <a:t>.  </a:t>
            </a:r>
          </a:p>
          <a:p>
            <a:pPr marL="628650" marR="0" lvl="1" indent="-171450" algn="l" defTabSz="914400" rtl="0" eaLnBrk="1" fontAlgn="base" latinLnBrk="0" hangingPunct="1">
              <a:lnSpc>
                <a:spcPct val="100000"/>
              </a:lnSpc>
              <a:spcBef>
                <a:spcPts val="0"/>
              </a:spcBef>
              <a:spcAft>
                <a:spcPts val="0"/>
              </a:spcAft>
              <a:buClr>
                <a:srgbClr val="000000"/>
              </a:buClr>
              <a:buSzPts val="1100"/>
              <a:tabLst/>
              <a:defRPr/>
            </a:pPr>
            <a:r>
              <a:rPr lang="en-US" sz="1100" b="0" i="1" u="none" strike="noStrike" cap="none" dirty="0">
                <a:solidFill>
                  <a:srgbClr val="000000"/>
                </a:solidFill>
                <a:effectLst/>
                <a:latin typeface="Trebuchet MS" panose="020B0603020202020204" pitchFamily="34" charset="0"/>
                <a:sym typeface="Arial"/>
              </a:rPr>
              <a:t>The Colorado READ Act statute defines the term “parent’ as a student’s biological or adoptive parent, stepparent, foster parent, or legal guardian(</a:t>
            </a:r>
            <a:r>
              <a:rPr lang="en-US" sz="1100" b="0" i="1" u="none" strike="noStrike" cap="none" dirty="0">
                <a:solidFill>
                  <a:srgbClr val="000000"/>
                </a:solidFill>
                <a:latin typeface="Trebuchet MS" panose="020B0603020202020204" pitchFamily="34" charset="0"/>
                <a:sym typeface="Arial"/>
              </a:rPr>
              <a:t>CRS 22-7-1203 (8)(a))</a:t>
            </a:r>
            <a:r>
              <a:rPr lang="en-US" sz="1100" b="0" i="1" u="none" strike="noStrike" cap="none" dirty="0">
                <a:solidFill>
                  <a:srgbClr val="000000"/>
                </a:solidFill>
                <a:effectLst/>
                <a:latin typeface="Trebuchet MS" panose="020B0603020202020204" pitchFamily="34" charset="0"/>
                <a:sym typeface="Arial"/>
              </a:rPr>
              <a:t>.  </a:t>
            </a:r>
          </a:p>
          <a:p>
            <a:pPr marL="628650" marR="0" lvl="1" indent="-171450" algn="l" defTabSz="914400" rtl="0" eaLnBrk="1" fontAlgn="base" latinLnBrk="0" hangingPunct="1">
              <a:lnSpc>
                <a:spcPct val="100000"/>
              </a:lnSpc>
              <a:spcBef>
                <a:spcPts val="0"/>
              </a:spcBef>
              <a:spcAft>
                <a:spcPts val="0"/>
              </a:spcAft>
              <a:buClr>
                <a:srgbClr val="000000"/>
              </a:buClr>
              <a:buSzPts val="1100"/>
              <a:tabLst/>
              <a:defRPr/>
            </a:pPr>
            <a:r>
              <a:rPr lang="en-US" sz="1100" b="0" i="1" u="none" strike="noStrike" cap="none" dirty="0">
                <a:solidFill>
                  <a:srgbClr val="000000"/>
                </a:solidFill>
                <a:effectLst/>
                <a:latin typeface="Trebuchet MS" panose="020B0603020202020204" pitchFamily="34" charset="0"/>
                <a:sym typeface="Arial"/>
              </a:rPr>
              <a:t>For brevity purposes, we have adopted this definition throughout the presentation. </a:t>
            </a:r>
            <a:r>
              <a:rPr lang="en-US" sz="1100" b="0" i="1" u="none" strike="noStrike" cap="none" baseline="0" dirty="0">
                <a:solidFill>
                  <a:srgbClr val="000000"/>
                </a:solidFill>
                <a:latin typeface="Trebuchet MS" panose="020B0603020202020204" pitchFamily="34" charset="0"/>
                <a:sym typeface="Arial"/>
              </a:rPr>
              <a:t>When we use “Parent” during the presentation we mean family or caregiver aligned with the language of the law. </a:t>
            </a:r>
            <a:endParaRPr lang="en-US" sz="1100" b="0" i="1" u="none" strike="noStrike" kern="100" cap="none" dirty="0">
              <a:solidFill>
                <a:srgbClr val="000000"/>
              </a:solidFill>
              <a:effectLst/>
              <a:latin typeface="Trebuchet MS" panose="020B0603020202020204" pitchFamily="34" charset="0"/>
              <a:ea typeface="Aptos" panose="020B0004020202020204" pitchFamily="34" charset="0"/>
              <a:cs typeface="Times New Roman" panose="02020603050405020304" pitchFamily="18" charset="0"/>
              <a:sym typeface="Arial"/>
            </a:endParaRPr>
          </a:p>
          <a:p>
            <a:pPr marL="0" lvl="0" indent="0" algn="l" rtl="0">
              <a:spcBef>
                <a:spcPts val="0"/>
              </a:spcBef>
              <a:spcAft>
                <a:spcPts val="0"/>
              </a:spcAft>
              <a:buNone/>
            </a:pPr>
            <a:endParaRPr lang="en-US" sz="1100" b="0" i="0" u="none" strike="noStrike" cap="none" dirty="0">
              <a:solidFill>
                <a:srgbClr val="000000"/>
              </a:solidFill>
              <a:latin typeface="+mn-lt"/>
              <a:ea typeface="Arial"/>
              <a:cs typeface="Arial"/>
              <a:sym typeface="Arial"/>
            </a:endParaRPr>
          </a:p>
        </p:txBody>
      </p:sp>
    </p:spTree>
    <p:extLst>
      <p:ext uri="{BB962C8B-B14F-4D97-AF65-F5344CB8AC3E}">
        <p14:creationId xmlns:p14="http://schemas.microsoft.com/office/powerpoint/2010/main" val="342933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a:extLst>
            <a:ext uri="{FF2B5EF4-FFF2-40B4-BE49-F238E27FC236}">
              <a16:creationId xmlns:a16="http://schemas.microsoft.com/office/drawing/2014/main" id="{0D60AB90-6EAF-3FBF-D2C9-32DC91BF189B}"/>
            </a:ext>
          </a:extLst>
        </p:cNvPr>
        <p:cNvGrpSpPr/>
        <p:nvPr/>
      </p:nvGrpSpPr>
      <p:grpSpPr>
        <a:xfrm>
          <a:off x="0" y="0"/>
          <a:ext cx="0" cy="0"/>
          <a:chOff x="0" y="0"/>
          <a:chExt cx="0" cy="0"/>
        </a:xfrm>
      </p:grpSpPr>
      <p:sp>
        <p:nvSpPr>
          <p:cNvPr id="655" name="Google Shape;655;g64c0e98f07_0_4:notes">
            <a:extLst>
              <a:ext uri="{FF2B5EF4-FFF2-40B4-BE49-F238E27FC236}">
                <a16:creationId xmlns:a16="http://schemas.microsoft.com/office/drawing/2014/main" id="{14F6B897-9714-7626-0A44-C6ED699238C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a:extLst>
              <a:ext uri="{FF2B5EF4-FFF2-40B4-BE49-F238E27FC236}">
                <a16:creationId xmlns:a16="http://schemas.microsoft.com/office/drawing/2014/main" id="{1728C9EA-6599-18C8-841F-5A3F80C793C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100" dirty="0">
                <a:latin typeface="Trebuchet MS" panose="020B0603020202020204" pitchFamily="34" charset="0"/>
              </a:rPr>
              <a:t>Effective phonics instruction is instruction that explicitly teaches the sound-symbol correspondences in the language. </a:t>
            </a:r>
          </a:p>
          <a:p>
            <a:pPr marL="0" lvl="0" indent="0" algn="l" rtl="0">
              <a:lnSpc>
                <a:spcPct val="100000"/>
              </a:lnSpc>
              <a:spcBef>
                <a:spcPts val="0"/>
              </a:spcBef>
              <a:spcAft>
                <a:spcPts val="0"/>
              </a:spcAft>
              <a:buSzPts val="1100"/>
              <a:buNone/>
            </a:pPr>
            <a:endParaRPr lang="en-US" sz="1100" dirty="0">
              <a:latin typeface="Trebuchet MS" panose="020B0603020202020204" pitchFamily="34" charset="0"/>
            </a:endParaRPr>
          </a:p>
          <a:p>
            <a:pPr marL="0" lvl="0" indent="0" algn="l" rtl="0">
              <a:lnSpc>
                <a:spcPct val="100000"/>
              </a:lnSpc>
              <a:spcBef>
                <a:spcPts val="0"/>
              </a:spcBef>
              <a:spcAft>
                <a:spcPts val="0"/>
              </a:spcAft>
              <a:buSzPts val="1100"/>
              <a:buNone/>
            </a:pPr>
            <a:r>
              <a:rPr lang="en-US" sz="1100" dirty="0">
                <a:latin typeface="Trebuchet MS" panose="020B0603020202020204" pitchFamily="34" charset="0"/>
              </a:rPr>
              <a:t>There is a logical order to teaching phonics skills that goes from simple to more complex letter patterns. </a:t>
            </a:r>
          </a:p>
          <a:p>
            <a:pPr marL="0" lvl="0" indent="0" algn="l" rtl="0">
              <a:lnSpc>
                <a:spcPct val="100000"/>
              </a:lnSpc>
              <a:spcBef>
                <a:spcPts val="0"/>
              </a:spcBef>
              <a:spcAft>
                <a:spcPts val="0"/>
              </a:spcAft>
              <a:buSzPts val="1100"/>
              <a:buNone/>
            </a:pPr>
            <a:endParaRPr lang="en-US" sz="1100" dirty="0">
              <a:latin typeface="Trebuchet MS" panose="020B0603020202020204" pitchFamily="34" charset="0"/>
            </a:endParaRPr>
          </a:p>
          <a:p>
            <a:pPr marL="0" lvl="0" indent="0" algn="l" rtl="0">
              <a:lnSpc>
                <a:spcPct val="100000"/>
              </a:lnSpc>
              <a:spcBef>
                <a:spcPts val="0"/>
              </a:spcBef>
              <a:spcAft>
                <a:spcPts val="0"/>
              </a:spcAft>
              <a:buSzPts val="1100"/>
              <a:buNone/>
            </a:pPr>
            <a:r>
              <a:rPr lang="en-US" sz="1100" dirty="0">
                <a:latin typeface="Trebuchet MS" panose="020B0603020202020204" pitchFamily="34" charset="0"/>
              </a:rPr>
              <a:t>As each new skill is learned, students are provided ample practice in text that is controlled to include patterns they have already learned. This is called decodable text. </a:t>
            </a:r>
          </a:p>
          <a:p>
            <a:pPr marL="0" lvl="0" indent="0" algn="l" rtl="0">
              <a:lnSpc>
                <a:spcPct val="100000"/>
              </a:lnSpc>
              <a:spcBef>
                <a:spcPts val="0"/>
              </a:spcBef>
              <a:spcAft>
                <a:spcPts val="0"/>
              </a:spcAft>
              <a:buSzPts val="1100"/>
              <a:buNone/>
            </a:pPr>
            <a:endParaRPr lang="en-US" sz="1100" dirty="0">
              <a:latin typeface="Trebuchet MS" panose="020B0603020202020204" pitchFamily="34" charset="0"/>
            </a:endParaRPr>
          </a:p>
          <a:p>
            <a:pPr marL="0" lvl="0" indent="0" algn="l" rtl="0">
              <a:lnSpc>
                <a:spcPct val="100000"/>
              </a:lnSpc>
              <a:spcBef>
                <a:spcPts val="0"/>
              </a:spcBef>
              <a:spcAft>
                <a:spcPts val="0"/>
              </a:spcAft>
              <a:buSzPts val="1100"/>
              <a:buNone/>
            </a:pPr>
            <a:r>
              <a:rPr lang="en-US" sz="1100" dirty="0">
                <a:latin typeface="Trebuchet MS" panose="020B0603020202020204" pitchFamily="34" charset="0"/>
              </a:rPr>
              <a:t>When students are able to automatically decode words, children can shift their attention to comprehending what they read.</a:t>
            </a:r>
          </a:p>
        </p:txBody>
      </p:sp>
    </p:spTree>
    <p:extLst>
      <p:ext uri="{BB962C8B-B14F-4D97-AF65-F5344CB8AC3E}">
        <p14:creationId xmlns:p14="http://schemas.microsoft.com/office/powerpoint/2010/main" val="28251976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a:extLst>
            <a:ext uri="{FF2B5EF4-FFF2-40B4-BE49-F238E27FC236}">
              <a16:creationId xmlns:a16="http://schemas.microsoft.com/office/drawing/2014/main" id="{98D6521F-D4A8-B72C-FC2E-C7253F062200}"/>
            </a:ext>
          </a:extLst>
        </p:cNvPr>
        <p:cNvGrpSpPr/>
        <p:nvPr/>
      </p:nvGrpSpPr>
      <p:grpSpPr>
        <a:xfrm>
          <a:off x="0" y="0"/>
          <a:ext cx="0" cy="0"/>
          <a:chOff x="0" y="0"/>
          <a:chExt cx="0" cy="0"/>
        </a:xfrm>
      </p:grpSpPr>
      <p:sp>
        <p:nvSpPr>
          <p:cNvPr id="655" name="Google Shape;655;g64c0e98f07_0_4:notes">
            <a:extLst>
              <a:ext uri="{FF2B5EF4-FFF2-40B4-BE49-F238E27FC236}">
                <a16:creationId xmlns:a16="http://schemas.microsoft.com/office/drawing/2014/main" id="{5A797270-38BC-6B29-06EA-44EB35E9FE4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a:extLst>
              <a:ext uri="{FF2B5EF4-FFF2-40B4-BE49-F238E27FC236}">
                <a16:creationId xmlns:a16="http://schemas.microsoft.com/office/drawing/2014/main" id="{C39A6B6C-0E2D-82C4-9061-075829B04BC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Trebuchet MS" panose="020B0603020202020204" pitchFamily="34" charset="0"/>
                <a:ea typeface="Calibri" panose="020F0502020204030204"/>
                <a:cs typeface="Calibri" panose="020F0502020204030204"/>
              </a:rPr>
              <a:t>The Colorado READ Act contains Minimum Reading Competency Skills for Phonics. These minimum competencies are outlined in a kindergarten through third grade progression in the Minimum Reading Competency Skills Matrix and align to the READ Act approved interim reading assessments for these grades. QR code to access the skills matrix is on this slide.</a:t>
            </a:r>
          </a:p>
          <a:p>
            <a:endParaRPr lang="en-US" sz="1100" dirty="0">
              <a:latin typeface="Trebuchet MS" panose="020B0603020202020204" pitchFamily="34" charset="0"/>
              <a:ea typeface="Calibri" panose="020F0502020204030204"/>
              <a:cs typeface="Calibri" panose="020F0502020204030204"/>
            </a:endParaRPr>
          </a:p>
          <a:p>
            <a:endParaRPr lang="en-US" sz="1100" dirty="0">
              <a:latin typeface="Trebuchet MS" panose="020B0603020202020204" pitchFamily="34" charset="0"/>
              <a:ea typeface="Calibri" panose="020F0502020204030204"/>
              <a:cs typeface="Calibri" panose="020F0502020204030204"/>
            </a:endParaRPr>
          </a:p>
          <a:p>
            <a:r>
              <a:rPr lang="en-US" sz="1100" dirty="0">
                <a:latin typeface="Trebuchet MS" panose="020B0603020202020204" pitchFamily="34" charset="0"/>
                <a:ea typeface="Calibri" panose="020F0502020204030204"/>
                <a:cs typeface="Calibri" panose="020F0502020204030204"/>
              </a:rPr>
              <a:t>In kindergarten, students begin phonics instruction by learning </a:t>
            </a:r>
            <a:r>
              <a:rPr lang="en-US" sz="1100" b="1" dirty="0">
                <a:latin typeface="Trebuchet MS" panose="020B0603020202020204" pitchFamily="34" charset="0"/>
                <a:ea typeface="Calibri" panose="020F0502020204030204"/>
                <a:cs typeface="Calibri" panose="020F0502020204030204"/>
              </a:rPr>
              <a:t>letter names and letter formation </a:t>
            </a:r>
            <a:r>
              <a:rPr lang="en-US" sz="1100" dirty="0">
                <a:latin typeface="Trebuchet MS" panose="020B0603020202020204" pitchFamily="34" charset="0"/>
                <a:ea typeface="Calibri" panose="020F0502020204030204"/>
                <a:cs typeface="Calibri" panose="020F0502020204030204"/>
              </a:rPr>
              <a:t>as they are developing phonemic awareness. Students begin by basic letter/</a:t>
            </a:r>
            <a:r>
              <a:rPr lang="en-US" sz="1100" b="1" dirty="0">
                <a:latin typeface="Trebuchet MS" panose="020B0603020202020204" pitchFamily="34" charset="0"/>
                <a:ea typeface="Calibri" panose="020F0502020204030204"/>
                <a:cs typeface="Calibri" panose="020F0502020204030204"/>
              </a:rPr>
              <a:t>sound correspondences </a:t>
            </a:r>
            <a:r>
              <a:rPr lang="en-US" sz="1100" dirty="0">
                <a:latin typeface="Trebuchet MS" panose="020B0603020202020204" pitchFamily="34" charset="0"/>
                <a:ea typeface="Calibri" panose="020F0502020204030204"/>
                <a:cs typeface="Calibri" panose="020F0502020204030204"/>
              </a:rPr>
              <a:t>and progress through increasingly complex phonic spelling patterns until they reach more advanced word study skills by third grade.</a:t>
            </a:r>
          </a:p>
          <a:p>
            <a:endParaRPr lang="en-US" sz="1100" dirty="0">
              <a:latin typeface="Trebuchet MS" panose="020B0603020202020204" pitchFamily="34" charset="0"/>
              <a:ea typeface="Calibri" panose="020F0502020204030204"/>
              <a:cs typeface="Calibri" panose="020F0502020204030204"/>
            </a:endParaRPr>
          </a:p>
          <a:p>
            <a:r>
              <a:rPr lang="en-US" sz="1100" dirty="0">
                <a:latin typeface="Trebuchet MS" panose="020B0603020202020204" pitchFamily="34" charset="0"/>
                <a:ea typeface="Calibri" panose="020F0502020204030204"/>
                <a:cs typeface="Calibri" panose="020F0502020204030204"/>
              </a:rPr>
              <a:t>The phonics skill progressions includes instruction in syllable types, morphology, and multisyllabic word reading.</a:t>
            </a:r>
          </a:p>
          <a:p>
            <a:endParaRPr lang="en-US" sz="1100" dirty="0">
              <a:latin typeface="Trebuchet MS" panose="020B0603020202020204" pitchFamily="34" charset="0"/>
              <a:ea typeface="Calibri" panose="020F0502020204030204"/>
              <a:cs typeface="Calibri" panose="020F0502020204030204"/>
            </a:endParaRPr>
          </a:p>
          <a:p>
            <a:r>
              <a:rPr lang="en-US" sz="1100" dirty="0">
                <a:latin typeface="Trebuchet MS" panose="020B0603020202020204" pitchFamily="34" charset="0"/>
                <a:ea typeface="Calibri" panose="020F0502020204030204"/>
                <a:cs typeface="Calibri" panose="020F0502020204030204"/>
              </a:rPr>
              <a:t>The scope and sequence of phonics skill instruction </a:t>
            </a:r>
            <a:r>
              <a:rPr lang="en-US" sz="1100" b="1" dirty="0">
                <a:latin typeface="Trebuchet MS" panose="020B0603020202020204" pitchFamily="34" charset="0"/>
                <a:ea typeface="Calibri" panose="020F0502020204030204"/>
                <a:cs typeface="Calibri" panose="020F0502020204030204"/>
              </a:rPr>
              <a:t>progresses in complexity over time.</a:t>
            </a:r>
          </a:p>
          <a:p>
            <a:endParaRPr lang="en-US" sz="1100" dirty="0">
              <a:latin typeface="Trebuchet MS" panose="020B0603020202020204" pitchFamily="34" charset="0"/>
              <a:ea typeface="Calibri" panose="020F0502020204030204"/>
              <a:cs typeface="Calibri" panose="020F0502020204030204"/>
            </a:endParaRPr>
          </a:p>
          <a:p>
            <a:r>
              <a:rPr lang="en-US" sz="1100" b="1" dirty="0">
                <a:latin typeface="Trebuchet MS" panose="020B0603020202020204" pitchFamily="34" charset="0"/>
                <a:ea typeface="Calibri" panose="020F0502020204030204"/>
                <a:cs typeface="Calibri" panose="020F0502020204030204"/>
              </a:rPr>
              <a:t>Through all instruction </a:t>
            </a:r>
            <a:r>
              <a:rPr lang="en-US" sz="1100" dirty="0">
                <a:latin typeface="Trebuchet MS" panose="020B0603020202020204" pitchFamily="34" charset="0"/>
                <a:ea typeface="Calibri" panose="020F0502020204030204"/>
                <a:cs typeface="Calibri" panose="020F0502020204030204"/>
              </a:rPr>
              <a:t>in the early grades, </a:t>
            </a:r>
            <a:r>
              <a:rPr lang="en-US" sz="1100" b="1" dirty="0">
                <a:latin typeface="Trebuchet MS" panose="020B0603020202020204" pitchFamily="34" charset="0"/>
                <a:ea typeface="Calibri" panose="020F0502020204030204"/>
                <a:cs typeface="Calibri" panose="020F0502020204030204"/>
              </a:rPr>
              <a:t>students should be practicing new skills in decodable text</a:t>
            </a:r>
            <a:r>
              <a:rPr lang="en-US" sz="1100" dirty="0">
                <a:latin typeface="Trebuchet MS" panose="020B0603020202020204" pitchFamily="34" charset="0"/>
                <a:ea typeface="Calibri" panose="020F0502020204030204"/>
                <a:cs typeface="Calibri" panose="020F0502020204030204"/>
              </a:rPr>
              <a:t>, which means text that contains the patterns they have been previously taught.</a:t>
            </a:r>
          </a:p>
        </p:txBody>
      </p:sp>
    </p:spTree>
    <p:extLst>
      <p:ext uri="{BB962C8B-B14F-4D97-AF65-F5344CB8AC3E}">
        <p14:creationId xmlns:p14="http://schemas.microsoft.com/office/powerpoint/2010/main" val="746943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FA9B0-BC63-0C9D-6C66-9CC50FFC15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A60BAD-AD5E-3346-2A2A-7489098AC2E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E241236-F290-CA1A-0F19-5A90CDA830DD}"/>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i="0" u="none" strike="noStrike" cap="none" dirty="0">
                <a:solidFill>
                  <a:schemeClr val="tx1"/>
                </a:solidFill>
                <a:latin typeface="Arial"/>
                <a:ea typeface="Arial"/>
                <a:cs typeface="Arial"/>
                <a:sym typeface="Arial"/>
              </a:rPr>
              <a:t>Why is Phonics Important?</a:t>
            </a:r>
          </a:p>
        </p:txBody>
      </p:sp>
    </p:spTree>
    <p:extLst>
      <p:ext uri="{BB962C8B-B14F-4D97-AF65-F5344CB8AC3E}">
        <p14:creationId xmlns:p14="http://schemas.microsoft.com/office/powerpoint/2010/main" val="2143529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ea typeface="Calibri"/>
              <a:cs typeface="Calibri"/>
            </a:endParaRPr>
          </a:p>
          <a:p>
            <a:r>
              <a:rPr lang="en-US" dirty="0"/>
              <a:t>“Orthography” is the formal term for the conventional spelling system of a language.</a:t>
            </a:r>
            <a:endParaRPr lang="en-US" dirty="0">
              <a:ea typeface="Calibri"/>
              <a:cs typeface="Calibri"/>
            </a:endParaRPr>
          </a:p>
          <a:p>
            <a:endParaRPr lang="en-US" dirty="0"/>
          </a:p>
          <a:p>
            <a:r>
              <a:rPr lang="en-US" dirty="0"/>
              <a:t>Many of the world’s languages have what is termed a </a:t>
            </a:r>
            <a:r>
              <a:rPr lang="en-US" b="1" dirty="0"/>
              <a:t>“transparent” </a:t>
            </a:r>
            <a:r>
              <a:rPr lang="en-US" dirty="0"/>
              <a:t>orthography, or spelling system. These languages tend to have fewer individual speech sounds, including a limited number of vowel sounds, and very </a:t>
            </a:r>
            <a:r>
              <a:rPr lang="en-US" b="1" dirty="0"/>
              <a:t>regular sound/symbol correspondences</a:t>
            </a:r>
            <a:r>
              <a:rPr lang="en-US" dirty="0"/>
              <a:t>. For example, </a:t>
            </a:r>
            <a:r>
              <a:rPr lang="en-US" b="1" dirty="0"/>
              <a:t>Spanish</a:t>
            </a:r>
            <a:r>
              <a:rPr lang="en-US" dirty="0"/>
              <a:t> contains only 23 </a:t>
            </a:r>
            <a:r>
              <a:rPr lang="en-US" b="1" dirty="0"/>
              <a:t>phonemes</a:t>
            </a:r>
            <a:r>
              <a:rPr lang="en-US" dirty="0"/>
              <a:t> with just </a:t>
            </a:r>
            <a:r>
              <a:rPr lang="en-US" b="1" dirty="0"/>
              <a:t>18 consonants </a:t>
            </a:r>
            <a:r>
              <a:rPr lang="en-US" dirty="0"/>
              <a:t>and </a:t>
            </a:r>
            <a:r>
              <a:rPr lang="en-US" b="1" dirty="0"/>
              <a:t>5 vowel sounds</a:t>
            </a:r>
            <a:r>
              <a:rPr lang="en-US" dirty="0"/>
              <a:t>. The letters or graphemes that represent the speech sounds are highly regular and predictable; in most cases a single letter represents a single sound. As an example, the grapheme ‘o’ in Spanish always represents a single sound.</a:t>
            </a:r>
            <a:endParaRPr lang="en-US" dirty="0">
              <a:ea typeface="Calibri"/>
              <a:cs typeface="Calibri"/>
            </a:endParaRPr>
          </a:p>
          <a:p>
            <a:endParaRPr lang="en-US" dirty="0"/>
          </a:p>
          <a:p>
            <a:r>
              <a:rPr lang="en-US" dirty="0"/>
              <a:t>In contrast, languages with </a:t>
            </a:r>
            <a:r>
              <a:rPr lang="en-US" b="1" dirty="0"/>
              <a:t>“opaque” </a:t>
            </a:r>
            <a:r>
              <a:rPr lang="en-US" dirty="0"/>
              <a:t>orthographies, like </a:t>
            </a:r>
            <a:r>
              <a:rPr lang="en-US" b="1" dirty="0"/>
              <a:t>English</a:t>
            </a:r>
            <a:r>
              <a:rPr lang="en-US" dirty="0"/>
              <a:t>, tend to have more phonemes and often a variety of ways to spell the sounds.  English has </a:t>
            </a:r>
            <a:r>
              <a:rPr lang="en-US" b="1" dirty="0"/>
              <a:t>44 phonemes with 25 consonant sounds</a:t>
            </a:r>
            <a:r>
              <a:rPr lang="en-US" dirty="0"/>
              <a:t> </a:t>
            </a:r>
            <a:r>
              <a:rPr lang="en-US" b="1" dirty="0"/>
              <a:t>and 19 vowel sounds </a:t>
            </a:r>
            <a:r>
              <a:rPr lang="en-US" dirty="0"/>
              <a:t>and has around 250 ways to spell the 44 phonemes!  Therefore, the sound/symbol correspondences are less direct.  Sometimes two, three, or four letters are combined to represent one speech sound. </a:t>
            </a:r>
          </a:p>
          <a:p>
            <a:endParaRPr lang="en-US" dirty="0"/>
          </a:p>
          <a:p>
            <a:r>
              <a:rPr lang="en-US" dirty="0"/>
              <a:t>English also has </a:t>
            </a:r>
            <a:r>
              <a:rPr lang="en-US" b="1" dirty="0"/>
              <a:t>meaning structures that  affect spelling and pronunciation of words. </a:t>
            </a:r>
            <a:r>
              <a:rPr lang="en-US" dirty="0"/>
              <a:t>We say that English is a morphophonemic language, relying both on speech sound and meaning structures. This makes English much more complex to learn to read, and requires a structured, systematic approach to teaching.</a:t>
            </a:r>
            <a:endParaRPr lang="en-US" dirty="0">
              <a:ea typeface="Calibri"/>
              <a:cs typeface="Calibri"/>
            </a:endParaRPr>
          </a:p>
        </p:txBody>
      </p:sp>
    </p:spTree>
    <p:extLst>
      <p:ext uri="{BB962C8B-B14F-4D97-AF65-F5344CB8AC3E}">
        <p14:creationId xmlns:p14="http://schemas.microsoft.com/office/powerpoint/2010/main" val="11255223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Orthographic mapping </a:t>
            </a:r>
            <a:r>
              <a:rPr lang="en-US" dirty="0"/>
              <a:t>is the term Dr. Linnea Ehri popularized to label the process that happens in the brain that allows us to turn an unfamiliar word in print into a word we recognize automatically, without having to sound them out each time. Contrary to common belief, we do not memorize words by the way they look or as a whole unit. </a:t>
            </a:r>
          </a:p>
          <a:p>
            <a:endParaRPr lang="en-US" dirty="0"/>
          </a:p>
          <a:p>
            <a:r>
              <a:rPr lang="en-US" dirty="0"/>
              <a:t>Here’s how it works: while we may think that we can look at a word and instantly know it as a whole word, our brain is actually paying attention to every letter and connecting what we know about the sound/symbol correspondences. </a:t>
            </a:r>
          </a:p>
          <a:p>
            <a:endParaRPr lang="en-US" dirty="0"/>
          </a:p>
          <a:p>
            <a:r>
              <a:rPr lang="en-US" dirty="0"/>
              <a:t>When we are reading an unfamiliar word for the first time, we must break the word apart and attach what we know about the sound each letter or group of letters makes, then blend the sounds together to make the word.</a:t>
            </a:r>
          </a:p>
          <a:p>
            <a:endParaRPr lang="en-US" dirty="0"/>
          </a:p>
          <a:p>
            <a:r>
              <a:rPr lang="en-US" dirty="0"/>
              <a:t>Once we have used this process a few times, the brain gets more efficient at instantly recognizing the sound/symbol relationships, until it can process the word instantly. For most people, this process takes from one to four exposures to the word. For people who struggle with learning to read, more exposures to the word might be necessary before the word is known “by sight.” </a:t>
            </a:r>
          </a:p>
          <a:p>
            <a:endParaRPr lang="en-US" dirty="0"/>
          </a:p>
          <a:p>
            <a:r>
              <a:rPr lang="en-US" strike="noStrike" dirty="0"/>
              <a:t>Since English is a more complex language and has hundreds of spelling patterns, explicitly teaching the most common patterns supports the process of orthographic mapping by helping readers make the connections between sounds and spelling more efficiently. </a:t>
            </a:r>
          </a:p>
          <a:p>
            <a:endParaRPr lang="en-US" strike="noStrike" dirty="0"/>
          </a:p>
          <a:p>
            <a:r>
              <a:rPr lang="en-US" strike="noStrike" dirty="0"/>
              <a:t>Phonics is important for supporting orthographic mapping. Proficiency in sound/symbol correspondences and understanding the “code” of the English language is essential for students to become automatic and fluent readers.</a:t>
            </a:r>
          </a:p>
          <a:p>
            <a:r>
              <a:rPr lang="en-US" strike="noStrike" dirty="0"/>
              <a:t> </a:t>
            </a:r>
          </a:p>
          <a:p>
            <a:endParaRPr lang="en-US" dirty="0"/>
          </a:p>
        </p:txBody>
      </p:sp>
      <p:sp>
        <p:nvSpPr>
          <p:cNvPr id="4" name="Slide Number Placeholder 3"/>
          <p:cNvSpPr>
            <a:spLocks noGrp="1"/>
          </p:cNvSpPr>
          <p:nvPr>
            <p:ph type="sldNum" sz="quarter" idx="5"/>
          </p:nvPr>
        </p:nvSpPr>
        <p:spPr/>
        <p:txBody>
          <a:bodyPr/>
          <a:lstStyle/>
          <a:p>
            <a:fld id="{8BB1861C-16E8-4DC1-A9DC-F9D5DBFC0DC8}" type="slidenum">
              <a:rPr lang="en-US" smtClean="0"/>
              <a:t>24</a:t>
            </a:fld>
            <a:endParaRPr lang="en-US" dirty="0"/>
          </a:p>
        </p:txBody>
      </p:sp>
    </p:spTree>
    <p:extLst>
      <p:ext uri="{BB962C8B-B14F-4D97-AF65-F5344CB8AC3E}">
        <p14:creationId xmlns:p14="http://schemas.microsoft.com/office/powerpoint/2010/main" val="965458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6A880B00-5D1D-D9F8-8D4E-3AEA865171D4}"/>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E7A25FBB-2436-AE2A-108A-87AD781DB8A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8C8CF7D7-5714-DED0-8BBE-05AF613A803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indent="-298450" rtl="0" fontAlgn="base"/>
            <a:r>
              <a:rPr lang="en-US" sz="1100" b="0" i="0" u="none" strike="noStrike" cap="none" dirty="0">
                <a:solidFill>
                  <a:schemeClr val="tx1"/>
                </a:solidFill>
                <a:effectLst/>
                <a:latin typeface="Trebuchet MS" panose="020B0603020202020204" pitchFamily="34" charset="0"/>
                <a:ea typeface="Arial"/>
                <a:cs typeface="Arial"/>
                <a:sym typeface="Arial"/>
              </a:rPr>
              <a:t>Take the next minute to brainstorm different </a:t>
            </a:r>
            <a:r>
              <a:rPr lang="en-US" sz="1100" b="1" i="0" u="none" strike="noStrike" cap="none" dirty="0">
                <a:solidFill>
                  <a:schemeClr val="tx1"/>
                </a:solidFill>
                <a:effectLst/>
                <a:latin typeface="Trebuchet MS" panose="020B0603020202020204" pitchFamily="34" charset="0"/>
                <a:ea typeface="Arial"/>
                <a:cs typeface="Arial"/>
                <a:sym typeface="Arial"/>
              </a:rPr>
              <a:t>ways to spell the long /e/</a:t>
            </a:r>
            <a:r>
              <a:rPr lang="en-US" sz="1100" b="0" i="0" u="none" strike="noStrike" cap="none" dirty="0">
                <a:solidFill>
                  <a:schemeClr val="tx1"/>
                </a:solidFill>
                <a:effectLst/>
                <a:latin typeface="Trebuchet MS" panose="020B0603020202020204" pitchFamily="34" charset="0"/>
                <a:ea typeface="Arial"/>
                <a:cs typeface="Arial"/>
                <a:sym typeface="Arial"/>
              </a:rPr>
              <a:t> sound.</a:t>
            </a:r>
          </a:p>
          <a:p>
            <a:pPr marL="457200" indent="-298450" rtl="0" fontAlgn="base"/>
            <a:r>
              <a:rPr lang="en-US" sz="1100" b="0" i="0" u="none" strike="noStrike" cap="none" dirty="0">
                <a:solidFill>
                  <a:schemeClr val="tx1"/>
                </a:solidFill>
                <a:effectLst/>
                <a:latin typeface="Trebuchet MS" panose="020B0603020202020204" pitchFamily="34" charset="0"/>
                <a:ea typeface="Arial"/>
                <a:cs typeface="Arial"/>
                <a:sym typeface="Arial"/>
              </a:rPr>
              <a:t>For example, one way to spell the long /e/ sound is </a:t>
            </a:r>
            <a:r>
              <a:rPr lang="en-US" sz="1100" b="1" i="0" u="none" strike="noStrike" cap="none" dirty="0">
                <a:solidFill>
                  <a:schemeClr val="tx1"/>
                </a:solidFill>
                <a:effectLst/>
                <a:latin typeface="Trebuchet MS" panose="020B0603020202020204" pitchFamily="34" charset="0"/>
                <a:ea typeface="Arial"/>
                <a:cs typeface="Arial"/>
                <a:sym typeface="Arial"/>
              </a:rPr>
              <a:t>ee</a:t>
            </a:r>
            <a:r>
              <a:rPr lang="en-US" sz="1100" b="0" i="0" u="none" strike="noStrike" cap="none" dirty="0">
                <a:solidFill>
                  <a:schemeClr val="tx1"/>
                </a:solidFill>
                <a:effectLst/>
                <a:latin typeface="Trebuchet MS" panose="020B0603020202020204" pitchFamily="34" charset="0"/>
                <a:ea typeface="Arial"/>
                <a:cs typeface="Arial"/>
                <a:sym typeface="Arial"/>
              </a:rPr>
              <a:t>, as in the word </a:t>
            </a:r>
            <a:r>
              <a:rPr lang="en-US" sz="1100" b="1" i="0" u="none" strike="noStrike" cap="none" dirty="0">
                <a:solidFill>
                  <a:schemeClr val="tx1"/>
                </a:solidFill>
                <a:effectLst/>
                <a:latin typeface="Trebuchet MS" panose="020B0603020202020204" pitchFamily="34" charset="0"/>
                <a:ea typeface="Arial"/>
                <a:cs typeface="Arial"/>
                <a:sym typeface="Arial"/>
              </a:rPr>
              <a:t>meet</a:t>
            </a:r>
            <a:r>
              <a:rPr lang="en-US" sz="1100" b="0" i="0" u="none" strike="noStrike" cap="none" dirty="0">
                <a:solidFill>
                  <a:schemeClr val="tx1"/>
                </a:solidFill>
                <a:effectLst/>
                <a:latin typeface="Trebuchet MS" panose="020B0603020202020204" pitchFamily="34" charset="0"/>
                <a:ea typeface="Arial"/>
                <a:cs typeface="Arial"/>
                <a:sym typeface="Arial"/>
              </a:rPr>
              <a:t>. </a:t>
            </a:r>
          </a:p>
        </p:txBody>
      </p:sp>
    </p:spTree>
    <p:extLst>
      <p:ext uri="{BB962C8B-B14F-4D97-AF65-F5344CB8AC3E}">
        <p14:creationId xmlns:p14="http://schemas.microsoft.com/office/powerpoint/2010/main" val="27864700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7F0FD13F-A055-5C19-3178-F8384CDF995F}"/>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3C2F95F5-9EB6-B595-CFEB-8F4272A9629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38F3AD25-294E-4076-F421-AF93D790316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indent="-298450" rtl="0" fontAlgn="base"/>
            <a:r>
              <a:rPr lang="en-US" sz="1100" b="0" i="0" u="none" strike="noStrike" cap="none" dirty="0">
                <a:solidFill>
                  <a:schemeClr val="tx1"/>
                </a:solidFill>
                <a:effectLst/>
                <a:latin typeface="Trebuchet MS" panose="020B0603020202020204" pitchFamily="34" charset="0"/>
                <a:ea typeface="Arial"/>
                <a:cs typeface="Arial"/>
                <a:sym typeface="Arial"/>
              </a:rPr>
              <a:t>The left side lists the more common spellings for the long /e/ sound with /ee/ being the most common, in words such as meet, and free.</a:t>
            </a:r>
          </a:p>
          <a:p>
            <a:pPr marL="457200" indent="-298450" rtl="0" fontAlgn="base"/>
            <a:r>
              <a:rPr lang="en-US" sz="1100" b="0" i="0" u="none" strike="noStrike" cap="none" dirty="0">
                <a:solidFill>
                  <a:schemeClr val="tx1"/>
                </a:solidFill>
                <a:effectLst/>
                <a:latin typeface="Trebuchet MS" panose="020B0603020202020204" pitchFamily="34" charset="0"/>
                <a:ea typeface="Arial"/>
                <a:cs typeface="Arial"/>
                <a:sym typeface="Arial"/>
              </a:rPr>
              <a:t>We also have</a:t>
            </a:r>
          </a:p>
          <a:p>
            <a:pPr marL="457200" indent="-298450" rtl="0" fontAlgn="base"/>
            <a:r>
              <a:rPr lang="en-US" sz="1100" b="0" i="0" u="none" strike="noStrike" cap="none" dirty="0">
                <a:solidFill>
                  <a:schemeClr val="tx1"/>
                </a:solidFill>
                <a:effectLst/>
                <a:latin typeface="Trebuchet MS" panose="020B0603020202020204" pitchFamily="34" charset="0"/>
                <a:ea typeface="Arial"/>
                <a:cs typeface="Arial"/>
                <a:sym typeface="Arial"/>
              </a:rPr>
              <a:t> -ea, as in eat, and peach</a:t>
            </a:r>
          </a:p>
          <a:p>
            <a:pPr marL="457200" indent="-298450" rtl="0" fontAlgn="base"/>
            <a:r>
              <a:rPr lang="en-US" sz="1100" b="0" i="0" u="none" strike="noStrike" cap="none" dirty="0">
                <a:solidFill>
                  <a:schemeClr val="tx1"/>
                </a:solidFill>
                <a:effectLst/>
                <a:latin typeface="Trebuchet MS" panose="020B0603020202020204" pitchFamily="34" charset="0"/>
                <a:ea typeface="Arial"/>
                <a:cs typeface="Arial"/>
                <a:sym typeface="Arial"/>
              </a:rPr>
              <a:t>-ie as in the word ‘chief’</a:t>
            </a:r>
          </a:p>
          <a:p>
            <a:pPr marL="457200" indent="-298450" rtl="0" fontAlgn="base"/>
            <a:r>
              <a:rPr lang="en-US" sz="1100" b="0" i="0" u="none" strike="noStrike" cap="none" dirty="0">
                <a:solidFill>
                  <a:schemeClr val="tx1"/>
                </a:solidFill>
                <a:effectLst/>
                <a:latin typeface="Trebuchet MS" panose="020B0603020202020204" pitchFamily="34" charset="0"/>
                <a:ea typeface="Arial"/>
                <a:cs typeface="Arial"/>
                <a:sym typeface="Arial"/>
              </a:rPr>
              <a:t>-y that end the word “funny”</a:t>
            </a:r>
          </a:p>
          <a:p>
            <a:pPr marL="457200" indent="-298450" rtl="0" fontAlgn="base">
              <a:buFontTx/>
              <a:buChar char="-"/>
            </a:pPr>
            <a:r>
              <a:rPr lang="en-US" sz="1100" b="0" i="0" u="none" strike="noStrike" cap="none" dirty="0">
                <a:solidFill>
                  <a:schemeClr val="tx1"/>
                </a:solidFill>
                <a:effectLst/>
                <a:latin typeface="Trebuchet MS" panose="020B0603020202020204" pitchFamily="34" charset="0"/>
                <a:ea typeface="Arial"/>
                <a:cs typeface="Arial"/>
                <a:sym typeface="Arial"/>
              </a:rPr>
              <a:t>e, like in the open syllable me</a:t>
            </a:r>
          </a:p>
          <a:p>
            <a:pPr marL="457200" indent="-298450" rtl="0" fontAlgn="base">
              <a:buFontTx/>
              <a:buChar char="-"/>
            </a:pPr>
            <a:r>
              <a:rPr lang="en-US" sz="1100" b="0" i="0" u="none" strike="noStrike" cap="none" dirty="0">
                <a:solidFill>
                  <a:schemeClr val="tx1"/>
                </a:solidFill>
                <a:effectLst/>
                <a:latin typeface="Trebuchet MS" panose="020B0603020202020204" pitchFamily="34" charset="0"/>
                <a:ea typeface="Arial"/>
                <a:cs typeface="Arial"/>
                <a:sym typeface="Arial"/>
              </a:rPr>
              <a:t>And ‘I’, like in the word variation ( a spelling change when an ending is added)</a:t>
            </a:r>
          </a:p>
          <a:p>
            <a:pPr marL="457200" indent="-298450" rtl="0" fontAlgn="base"/>
            <a:endParaRPr lang="en-US" sz="1100" b="0" i="0" u="none" strike="noStrike" cap="none" dirty="0">
              <a:solidFill>
                <a:schemeClr val="tx1"/>
              </a:solidFill>
              <a:effectLst/>
              <a:latin typeface="Trebuchet MS" panose="020B0603020202020204" pitchFamily="34" charset="0"/>
              <a:ea typeface="Arial"/>
              <a:cs typeface="Arial"/>
              <a:sym typeface="Arial"/>
            </a:endParaRPr>
          </a:p>
          <a:p>
            <a:pPr marL="457200" indent="-298450" rtl="0" fontAlgn="base"/>
            <a:r>
              <a:rPr lang="en-US" sz="1100" b="0" i="0" u="none" strike="noStrike" cap="none" dirty="0">
                <a:solidFill>
                  <a:schemeClr val="tx1"/>
                </a:solidFill>
                <a:effectLst/>
                <a:latin typeface="Trebuchet MS" panose="020B0603020202020204" pitchFamily="34" charset="0"/>
                <a:ea typeface="Arial"/>
                <a:cs typeface="Arial"/>
                <a:sym typeface="Arial"/>
              </a:rPr>
              <a:t>Directly teaching the most common spelling patterns gives students a road map to tackle the majority of words they will encounter, especially in the early years of reading.</a:t>
            </a:r>
          </a:p>
          <a:p>
            <a:pPr marL="457200" indent="-298450" rtl="0" fontAlgn="base"/>
            <a:endParaRPr lang="en-US" sz="1100" b="0" i="0" u="none" strike="noStrike" cap="none" dirty="0">
              <a:solidFill>
                <a:schemeClr val="tx1"/>
              </a:solidFill>
              <a:effectLst/>
              <a:latin typeface="Trebuchet MS" panose="020B0603020202020204" pitchFamily="34" charset="0"/>
              <a:ea typeface="Arial"/>
              <a:cs typeface="Arial"/>
              <a:sym typeface="Arial"/>
            </a:endParaRPr>
          </a:p>
          <a:p>
            <a:pPr marL="457200" indent="-298450" rtl="0" fontAlgn="base"/>
            <a:r>
              <a:rPr lang="en-US" sz="1100" b="0" i="0" u="none" strike="noStrike" cap="none" dirty="0">
                <a:solidFill>
                  <a:schemeClr val="tx1"/>
                </a:solidFill>
                <a:effectLst/>
                <a:latin typeface="Trebuchet MS" panose="020B0603020202020204" pitchFamily="34" charset="0"/>
                <a:ea typeface="Arial"/>
                <a:cs typeface="Arial"/>
                <a:sym typeface="Arial"/>
              </a:rPr>
              <a:t>The right side lists less common spellings, which do occur, but with much less frequency. Even though this example may seem like there is an overwhelming variety of ways to spell in English, in truth, it is much more regular and predictable than it may appear.</a:t>
            </a:r>
            <a:endParaRPr lang="en-US" sz="1100" kern="1200" dirty="0">
              <a:solidFill>
                <a:schemeClr val="tx1"/>
              </a:solidFill>
              <a:effectLst/>
              <a:latin typeface="Trebuchet MS" panose="020B0603020202020204" pitchFamily="34" charset="0"/>
              <a:ea typeface="ＭＳ Ｐゴシック" charset="0"/>
              <a:cs typeface="ＭＳ Ｐゴシック" charset="0"/>
            </a:endParaRPr>
          </a:p>
          <a:p>
            <a:pPr marL="457200" marR="0" lvl="0" indent="-298450" algn="l" defTabSz="914400" rtl="0" eaLnBrk="1" fontAlgn="base" latinLnBrk="0" hangingPunct="1">
              <a:lnSpc>
                <a:spcPct val="100000"/>
              </a:lnSpc>
              <a:spcBef>
                <a:spcPts val="0"/>
              </a:spcBef>
              <a:spcAft>
                <a:spcPts val="0"/>
              </a:spcAft>
              <a:buClr>
                <a:srgbClr val="000000"/>
              </a:buClr>
              <a:buSzPts val="1100"/>
              <a:buFont typeface="Arial"/>
              <a:buChar char="●"/>
              <a:tabLst/>
              <a:defRPr/>
            </a:pPr>
            <a:endParaRPr lang="en-US" sz="1100" kern="1200" dirty="0">
              <a:solidFill>
                <a:schemeClr val="tx1"/>
              </a:solidFill>
              <a:effectLst/>
              <a:latin typeface="Trebuchet MS" panose="020B0603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6799358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47F653FF-511F-C21F-DE2E-DFDB793793BE}"/>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91230742-E4A1-8035-4A57-2B9BFCB1BD7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849730B7-5A0A-15F7-1C41-CF2BC711141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100" dirty="0"/>
              <a:t>Because of its complexity, the English language is often regarded as one of the most difficult to master. The English language (like all languages) has predictable patterns, but also because of the nature of its development has many exceptions to common patterns. But English is fairly predictable in its orthography. </a:t>
            </a:r>
          </a:p>
          <a:p>
            <a:pPr marL="0" lvl="0" indent="0" algn="l" rtl="0">
              <a:lnSpc>
                <a:spcPct val="100000"/>
              </a:lnSpc>
              <a:spcBef>
                <a:spcPts val="0"/>
              </a:spcBef>
              <a:spcAft>
                <a:spcPts val="0"/>
              </a:spcAft>
              <a:buSzPts val="1100"/>
              <a:buNone/>
            </a:pPr>
            <a:r>
              <a:rPr lang="en-US" sz="1100" dirty="0">
                <a:effectLst/>
                <a:latin typeface="Calibri" panose="020F0502020204030204" pitchFamily="34" charset="0"/>
                <a:ea typeface="Calibri" panose="020F0502020204030204" pitchFamily="34" charset="0"/>
                <a:cs typeface="Arial" panose="020B0604020202020204" pitchFamily="34" charset="0"/>
              </a:rPr>
              <a:t>About </a:t>
            </a:r>
            <a:r>
              <a:rPr lang="en-US" sz="1100" b="1" dirty="0">
                <a:effectLst/>
                <a:latin typeface="Calibri" panose="020F0502020204030204" pitchFamily="34" charset="0"/>
                <a:ea typeface="Calibri" panose="020F0502020204030204" pitchFamily="34" charset="0"/>
                <a:cs typeface="Arial" panose="020B0604020202020204" pitchFamily="34" charset="0"/>
              </a:rPr>
              <a:t>50% of English words are completely regular</a:t>
            </a:r>
            <a:r>
              <a:rPr lang="en-US" sz="1100" dirty="0">
                <a:effectLst/>
                <a:latin typeface="Calibri" panose="020F0502020204030204" pitchFamily="34" charset="0"/>
                <a:ea typeface="Calibri" panose="020F0502020204030204" pitchFamily="34" charset="0"/>
                <a:cs typeface="Arial" panose="020B0604020202020204" pitchFamily="34" charset="0"/>
              </a:rPr>
              <a:t> – they have </a:t>
            </a:r>
            <a:r>
              <a:rPr lang="en-US" sz="1100" b="1" dirty="0">
                <a:effectLst/>
                <a:latin typeface="Calibri" panose="020F0502020204030204" pitchFamily="34" charset="0"/>
                <a:ea typeface="Calibri" panose="020F0502020204030204" pitchFamily="34" charset="0"/>
                <a:cs typeface="Arial" panose="020B0604020202020204" pitchFamily="34" charset="0"/>
              </a:rPr>
              <a:t>predictable sound/symbol correspondences.</a:t>
            </a:r>
          </a:p>
          <a:p>
            <a:pPr marL="0" lvl="0" indent="0" algn="l" rtl="0">
              <a:lnSpc>
                <a:spcPct val="100000"/>
              </a:lnSpc>
              <a:spcBef>
                <a:spcPts val="0"/>
              </a:spcBef>
              <a:spcAft>
                <a:spcPts val="0"/>
              </a:spcAft>
              <a:buSzPts val="1100"/>
              <a:buNone/>
            </a:pPr>
            <a:r>
              <a:rPr lang="en-US" sz="1100" b="1" dirty="0">
                <a:effectLst/>
                <a:latin typeface="Calibri" panose="020F0502020204030204" pitchFamily="34" charset="0"/>
                <a:ea typeface="Calibri" panose="020F0502020204030204" pitchFamily="34" charset="0"/>
                <a:cs typeface="Arial" panose="020B0604020202020204" pitchFamily="34" charset="0"/>
              </a:rPr>
              <a:t>34% of the remaining words contain only one irregularity</a:t>
            </a:r>
          </a:p>
          <a:p>
            <a:pPr marL="0" lvl="0" indent="0" algn="l" rtl="0">
              <a:lnSpc>
                <a:spcPct val="100000"/>
              </a:lnSpc>
              <a:spcBef>
                <a:spcPts val="0"/>
              </a:spcBef>
              <a:spcAft>
                <a:spcPts val="0"/>
              </a:spcAft>
              <a:buSzPts val="1100"/>
              <a:buNone/>
            </a:pPr>
            <a:r>
              <a:rPr lang="en-US" sz="1100" b="1" dirty="0">
                <a:effectLst/>
                <a:latin typeface="Calibri" panose="020F0502020204030204" pitchFamily="34" charset="0"/>
                <a:ea typeface="Calibri" panose="020F0502020204030204" pitchFamily="34" charset="0"/>
                <a:cs typeface="Arial" panose="020B0604020202020204" pitchFamily="34" charset="0"/>
              </a:rPr>
              <a:t>About 12% more are predictable if </a:t>
            </a:r>
            <a:r>
              <a:rPr lang="en-US" sz="1100" dirty="0">
                <a:effectLst/>
                <a:latin typeface="Calibri" panose="020F0502020204030204" pitchFamily="34" charset="0"/>
                <a:ea typeface="Calibri" panose="020F0502020204030204" pitchFamily="34" charset="0"/>
                <a:cs typeface="Arial" panose="020B0604020202020204" pitchFamily="34" charset="0"/>
              </a:rPr>
              <a:t>things like language of </a:t>
            </a:r>
            <a:r>
              <a:rPr lang="en-US" sz="1100" b="1" dirty="0">
                <a:effectLst/>
                <a:latin typeface="Calibri" panose="020F0502020204030204" pitchFamily="34" charset="0"/>
                <a:ea typeface="Calibri" panose="020F0502020204030204" pitchFamily="34" charset="0"/>
                <a:cs typeface="Arial" panose="020B0604020202020204" pitchFamily="34" charset="0"/>
              </a:rPr>
              <a:t>origin and meaning are considered</a:t>
            </a:r>
          </a:p>
          <a:p>
            <a:pPr marL="0" lvl="0" indent="0" algn="l" rtl="0">
              <a:lnSpc>
                <a:spcPct val="100000"/>
              </a:lnSpc>
              <a:spcBef>
                <a:spcPts val="0"/>
              </a:spcBef>
              <a:spcAft>
                <a:spcPts val="0"/>
              </a:spcAft>
              <a:buSzPts val="1100"/>
              <a:buNone/>
            </a:pPr>
            <a:r>
              <a:rPr lang="en-US" sz="1100" b="1" dirty="0">
                <a:effectLst/>
                <a:latin typeface="Calibri" panose="020F0502020204030204" pitchFamily="34" charset="0"/>
                <a:ea typeface="Calibri" panose="020F0502020204030204" pitchFamily="34" charset="0"/>
                <a:cs typeface="Arial" panose="020B0604020202020204" pitchFamily="34" charset="0"/>
              </a:rPr>
              <a:t>ONLY 4% of English words are truly irregular</a:t>
            </a:r>
            <a:r>
              <a:rPr lang="en-US" sz="1100" dirty="0">
                <a:effectLst/>
                <a:latin typeface="Calibri" panose="020F0502020204030204" pitchFamily="34" charset="0"/>
                <a:ea typeface="Calibri" panose="020F0502020204030204" pitchFamily="34" charset="0"/>
                <a:cs typeface="Arial" panose="020B0604020202020204" pitchFamily="34" charset="0"/>
              </a:rPr>
              <a:t>.</a:t>
            </a:r>
          </a:p>
          <a:p>
            <a:pPr marL="0" lvl="0" indent="0" algn="l" rtl="0">
              <a:lnSpc>
                <a:spcPct val="100000"/>
              </a:lnSpc>
              <a:spcBef>
                <a:spcPts val="0"/>
              </a:spcBef>
              <a:spcAft>
                <a:spcPts val="0"/>
              </a:spcAft>
              <a:buSzPts val="1100"/>
              <a:buNone/>
            </a:pP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US" sz="1100" dirty="0">
                <a:effectLst/>
                <a:latin typeface="Calibri" panose="020F0502020204030204" pitchFamily="34" charset="0"/>
                <a:ea typeface="Calibri" panose="020F0502020204030204" pitchFamily="34" charset="0"/>
                <a:cs typeface="Arial" panose="020B0604020202020204" pitchFamily="34" charset="0"/>
              </a:rPr>
              <a:t>This means that </a:t>
            </a:r>
            <a:r>
              <a:rPr lang="en-US" sz="1100" b="1" dirty="0">
                <a:effectLst/>
                <a:latin typeface="Calibri" panose="020F0502020204030204" pitchFamily="34" charset="0"/>
                <a:ea typeface="Calibri" panose="020F0502020204030204" pitchFamily="34" charset="0"/>
                <a:cs typeface="Arial" panose="020B0604020202020204" pitchFamily="34" charset="0"/>
              </a:rPr>
              <a:t>all students benefits from</a:t>
            </a:r>
            <a:r>
              <a:rPr lang="en-US" sz="1100" dirty="0">
                <a:effectLst/>
                <a:latin typeface="Calibri" panose="020F0502020204030204" pitchFamily="34" charset="0"/>
                <a:ea typeface="Calibri" panose="020F0502020204030204" pitchFamily="34" charset="0"/>
                <a:cs typeface="Arial" panose="020B0604020202020204" pitchFamily="34" charset="0"/>
              </a:rPr>
              <a:t> explicit, systematic </a:t>
            </a:r>
            <a:r>
              <a:rPr lang="en-US" sz="1100" b="1" dirty="0">
                <a:effectLst/>
                <a:latin typeface="Calibri" panose="020F0502020204030204" pitchFamily="34" charset="0"/>
                <a:ea typeface="Calibri" panose="020F0502020204030204" pitchFamily="34" charset="0"/>
                <a:cs typeface="Arial" panose="020B0604020202020204" pitchFamily="34" charset="0"/>
              </a:rPr>
              <a:t>phonics instruction</a:t>
            </a:r>
            <a:r>
              <a:rPr lang="en-US" sz="1100" dirty="0">
                <a:effectLst/>
                <a:latin typeface="Calibri" panose="020F0502020204030204" pitchFamily="34" charset="0"/>
                <a:ea typeface="Calibri" panose="020F0502020204030204" pitchFamily="34" charset="0"/>
                <a:cs typeface="Arial" panose="020B0604020202020204" pitchFamily="34" charset="0"/>
              </a:rPr>
              <a:t>. Quality instruction in phonics leads </a:t>
            </a:r>
            <a:r>
              <a:rPr lang="en-US" sz="1100" b="1" dirty="0">
                <a:effectLst/>
                <a:latin typeface="Calibri" panose="020F0502020204030204" pitchFamily="34" charset="0"/>
                <a:ea typeface="Calibri" panose="020F0502020204030204" pitchFamily="34" charset="0"/>
                <a:cs typeface="Arial" panose="020B0604020202020204" pitchFamily="34" charset="0"/>
              </a:rPr>
              <a:t>to better fluency, comprehension, spelling and writing</a:t>
            </a:r>
            <a:r>
              <a:rPr lang="en-US" sz="1100" dirty="0">
                <a:effectLst/>
                <a:latin typeface="Calibri" panose="020F050202020403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1127159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7D042-8074-124E-18A5-A4E2698704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07627A-EA09-C0A4-612E-B3DAAC0FC02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D3CE896-25E0-C92E-96EB-008D7B00EE2C}"/>
              </a:ext>
            </a:extLst>
          </p:cNvPr>
          <p:cNvSpPr>
            <a:spLocks noGrp="1"/>
          </p:cNvSpPr>
          <p:nvPr>
            <p:ph type="body" idx="1"/>
          </p:nvPr>
        </p:nvSpPr>
        <p:spPr/>
        <p:txBody>
          <a:bodyPr/>
          <a:lstStyle/>
          <a:p>
            <a:r>
              <a:rPr lang="en-US" sz="1100" dirty="0"/>
              <a:t>Having an understanding of why English words are spelled the way they are can help students learn them more readily, and strong phonics instruction and advanced word </a:t>
            </a:r>
            <a:r>
              <a:rPr lang="en-US" sz="1100" strike="noStrike" dirty="0"/>
              <a:t> study are</a:t>
            </a:r>
            <a:r>
              <a:rPr lang="en-US" sz="1100" dirty="0"/>
              <a:t> designed around these 5 principles of English spelling.</a:t>
            </a:r>
          </a:p>
          <a:p>
            <a:endParaRPr lang="en-US" sz="1100" dirty="0"/>
          </a:p>
          <a:p>
            <a:r>
              <a:rPr lang="en-US" sz="1100" b="1" dirty="0"/>
              <a:t>English words are spelled by: Sound/Symbol correspondences – the words sat, chin, and meet are examples of words spelled by matching phonemes to known grapheme correspondences</a:t>
            </a:r>
          </a:p>
          <a:p>
            <a:pPr marL="171450" indent="-171450">
              <a:buFont typeface="Arial" panose="020B0604020202020204" pitchFamily="34" charset="0"/>
              <a:buChar char="•"/>
            </a:pPr>
            <a:r>
              <a:rPr lang="en-US" sz="1100" b="1" dirty="0"/>
              <a:t> </a:t>
            </a:r>
            <a:r>
              <a:rPr lang="en-US" sz="1100" b="0" dirty="0"/>
              <a:t>They are also spelled by </a:t>
            </a:r>
            <a:r>
              <a:rPr lang="en-US" sz="1100" b="1" dirty="0"/>
              <a:t>predictable Letter patterns – Syllable type instruction helps students learn the most common spelling patterns to spell the vast majority of English words</a:t>
            </a:r>
          </a:p>
          <a:p>
            <a:pPr marL="171450" indent="-171450">
              <a:buFont typeface="Arial" panose="020B0604020202020204" pitchFamily="34" charset="0"/>
              <a:buChar char="•"/>
            </a:pPr>
            <a:r>
              <a:rPr lang="en-US" sz="1100" b="0" dirty="0"/>
              <a:t>We also </a:t>
            </a:r>
            <a:r>
              <a:rPr lang="en-US" sz="1100" b="1" dirty="0"/>
              <a:t>spell by the position of a sound in a word. </a:t>
            </a:r>
            <a:r>
              <a:rPr lang="en-US" sz="1100" b="0" dirty="0"/>
              <a:t>Some letter patterns are only used in certain positions in words, for example the ‘ck’ spelling like in the word crack only occurs at the end of a word. The letter “j” never ends a word in English, so we use  -ge or–dge as in ‘edge’.</a:t>
            </a:r>
          </a:p>
          <a:p>
            <a:pPr marL="171450" indent="-171450">
              <a:buFont typeface="Arial" panose="020B0604020202020204" pitchFamily="34" charset="0"/>
              <a:buChar char="•"/>
            </a:pPr>
            <a:r>
              <a:rPr lang="en-US" sz="1100" b="0" dirty="0"/>
              <a:t>We also spell by meaning. The word “nature” is the root of the word “natural,” so the spelling remains, even though the words sound different.</a:t>
            </a:r>
          </a:p>
          <a:p>
            <a:pPr marL="171450" indent="-171450">
              <a:buFont typeface="Arial" panose="020B0604020202020204" pitchFamily="34" charset="0"/>
              <a:buChar char="•"/>
            </a:pPr>
            <a:r>
              <a:rPr lang="en-US" sz="1100" b="0" dirty="0"/>
              <a:t>And finally, we spell by language of origin. Many English words come from other languages, and so their spellings are often preserved. It is why the /k/ sound in “archaeologist” is spelled CH; because that is how the sound is spelled in its language of origin, Greek.</a:t>
            </a:r>
          </a:p>
          <a:p>
            <a:pPr marL="0" indent="0">
              <a:buFont typeface="Arial" panose="020B0604020202020204" pitchFamily="34" charset="0"/>
              <a:buNone/>
            </a:pPr>
            <a:endParaRPr lang="en-US" sz="11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i="1" dirty="0"/>
              <a:t>Moats, Louisa C. (2005). How Spelling Supports Reading. American Educator, Winter 2005/06, 12-43.</a:t>
            </a:r>
          </a:p>
          <a:p>
            <a:pPr marL="0" indent="0">
              <a:buFont typeface="Arial" panose="020B0604020202020204" pitchFamily="34" charset="0"/>
              <a:buNone/>
            </a:pPr>
            <a:endParaRPr lang="en-US" sz="1100" b="0" dirty="0"/>
          </a:p>
        </p:txBody>
      </p:sp>
    </p:spTree>
    <p:extLst>
      <p:ext uri="{BB962C8B-B14F-4D97-AF65-F5344CB8AC3E}">
        <p14:creationId xmlns:p14="http://schemas.microsoft.com/office/powerpoint/2010/main" val="16888559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FD258-16A6-81F2-B617-ECF5F4C183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DDF887-D2D4-D6E0-2C3F-E8DA402B9D9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6BEB265-585C-0436-D13F-EAD456654FCE}"/>
              </a:ext>
            </a:extLst>
          </p:cNvPr>
          <p:cNvSpPr>
            <a:spLocks noGrp="1"/>
          </p:cNvSpPr>
          <p:nvPr>
            <p:ph type="body" idx="1"/>
          </p:nvPr>
        </p:nvSpPr>
        <p:spPr/>
        <p:txBody>
          <a:bodyPr/>
          <a:lstStyle/>
          <a:p>
            <a:pPr lvl="0"/>
            <a:r>
              <a:rPr lang="en-US" sz="1100" b="1" dirty="0">
                <a:latin typeface="Trebuchet MS" panose="020B0603020202020204" pitchFamily="34" charset="0"/>
              </a:rPr>
              <a:t>Learning that there are predictable relationships between sounds and letters allows students to apply these concepts and read both familiar and unfamiliar words. </a:t>
            </a:r>
          </a:p>
          <a:p>
            <a:pPr lvl="0"/>
            <a:endParaRPr lang="en-US" sz="1100" dirty="0">
              <a:latin typeface="Trebuchet MS" panose="020B0603020202020204" pitchFamily="34" charset="0"/>
            </a:endParaRPr>
          </a:p>
          <a:p>
            <a:pPr lvl="0"/>
            <a:r>
              <a:rPr lang="en-US" sz="1100" b="1" dirty="0">
                <a:latin typeface="Trebuchet MS" panose="020B0603020202020204" pitchFamily="34" charset="0"/>
              </a:rPr>
              <a:t>Decoding and encoding activities are equally important in building these skills, and both should be included in daily lessons. </a:t>
            </a:r>
          </a:p>
          <a:p>
            <a:pPr lvl="0"/>
            <a:endParaRPr lang="en-US" sz="1100" dirty="0">
              <a:latin typeface="Trebuchet MS" panose="020B0603020202020204" pitchFamily="34" charset="0"/>
            </a:endParaRPr>
          </a:p>
          <a:p>
            <a:pPr lvl="0"/>
            <a:r>
              <a:rPr lang="en-US" sz="1100" b="1" dirty="0">
                <a:latin typeface="Trebuchet MS" panose="020B0603020202020204" pitchFamily="34" charset="0"/>
              </a:rPr>
              <a:t>Through phonics instruction, students learn the predictable patterns in English. Predictable patterns are learned through the introduction of and lesson application in the six syllable types and syllable division patterns.</a:t>
            </a:r>
          </a:p>
          <a:p>
            <a:pPr lvl="0"/>
            <a:endParaRPr lang="en-US" sz="1100" dirty="0">
              <a:latin typeface="Trebuchet MS" panose="020B0603020202020204" pitchFamily="34" charset="0"/>
            </a:endParaRPr>
          </a:p>
          <a:p>
            <a:pPr lvl="0"/>
            <a:r>
              <a:rPr lang="en-US" sz="1100" dirty="0">
                <a:latin typeface="Trebuchet MS" panose="020B0603020202020204" pitchFamily="34" charset="0"/>
              </a:rPr>
              <a:t>All of this supports students in more efficiently adding to their sight word bank, or words that they have processed enough times to recognize instantly.</a:t>
            </a:r>
          </a:p>
        </p:txBody>
      </p:sp>
    </p:spTree>
    <p:extLst>
      <p:ext uri="{BB962C8B-B14F-4D97-AF65-F5344CB8AC3E}">
        <p14:creationId xmlns:p14="http://schemas.microsoft.com/office/powerpoint/2010/main" val="157492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F0532E0D-75F7-3630-48C4-D96970983334}"/>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C0696990-E315-EC72-B8B9-50FD13BE90B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237B5693-1F51-114F-2684-9F7C79B80C3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nSpc>
                <a:spcPct val="115000"/>
              </a:lnSpc>
              <a:buFont typeface="Symbol" panose="05050102010706020507" pitchFamily="18" charset="2"/>
              <a:buNone/>
            </a:pPr>
            <a:r>
              <a:rPr lang="en-US" sz="1100" b="1" kern="100" dirty="0">
                <a:effectLst/>
                <a:latin typeface="+mn-lt"/>
                <a:ea typeface="Aptos" panose="020B0004020202020204" pitchFamily="34" charset="0"/>
                <a:cs typeface="Times New Roman" panose="02020603050405020304" pitchFamily="18" charset="0"/>
              </a:rPr>
              <a:t>Welcome</a:t>
            </a:r>
            <a:r>
              <a:rPr lang="en-US" sz="1100" kern="100" dirty="0">
                <a:effectLst/>
                <a:latin typeface="+mn-lt"/>
                <a:ea typeface="Aptos" panose="020B0004020202020204" pitchFamily="34" charset="0"/>
                <a:cs typeface="Times New Roman" panose="02020603050405020304" pitchFamily="18" charset="0"/>
              </a:rPr>
              <a:t>, we are glad you are here. </a:t>
            </a:r>
          </a:p>
          <a:p>
            <a:pPr marL="0" marR="0" lvl="0" indent="0">
              <a:lnSpc>
                <a:spcPct val="115000"/>
              </a:lnSpc>
              <a:buFont typeface="Symbol" panose="05050102010706020507" pitchFamily="18" charset="2"/>
              <a:buNone/>
            </a:pPr>
            <a:endParaRPr lang="en-US" sz="1100" kern="100" dirty="0">
              <a:effectLst/>
              <a:latin typeface="+mn-lt"/>
              <a:ea typeface="Aptos" panose="020B0004020202020204" pitchFamily="34" charset="0"/>
              <a:cs typeface="Times New Roman" panose="02020603050405020304" pitchFamily="18" charset="0"/>
            </a:endParaRPr>
          </a:p>
          <a:p>
            <a:pPr marL="0" marR="0" lvl="0" indent="0">
              <a:lnSpc>
                <a:spcPct val="115000"/>
              </a:lnSpc>
              <a:buFont typeface="Symbol" panose="05050102010706020507" pitchFamily="18" charset="2"/>
              <a:buNone/>
            </a:pPr>
            <a:r>
              <a:rPr lang="en-US" sz="1100" kern="100" dirty="0">
                <a:effectLst/>
                <a:latin typeface="+mn-lt"/>
                <a:ea typeface="Aptos" panose="020B0004020202020204" pitchFamily="34" charset="0"/>
                <a:cs typeface="Times New Roman" panose="02020603050405020304" pitchFamily="18" charset="0"/>
              </a:rPr>
              <a:t>Share your name, title and contact details</a:t>
            </a:r>
          </a:p>
          <a:p>
            <a:pPr marL="171450" marR="0" lvl="0" indent="-301752">
              <a:lnSpc>
                <a:spcPct val="115000"/>
              </a:lnSpc>
            </a:pPr>
            <a:r>
              <a:rPr lang="en-US" sz="1100" kern="100" dirty="0">
                <a:effectLst/>
                <a:latin typeface="+mn-lt"/>
                <a:ea typeface="Aptos" panose="020B0004020202020204" pitchFamily="34" charset="0"/>
                <a:cs typeface="Times New Roman" panose="02020603050405020304" pitchFamily="18" charset="0"/>
              </a:rPr>
              <a:t>If time, share a bit about your journey as an educator and/or parent that would be relevant to this session. </a:t>
            </a:r>
          </a:p>
          <a:p>
            <a:pPr marL="342900" marR="0" lvl="0" indent="-342900">
              <a:lnSpc>
                <a:spcPct val="115000"/>
              </a:lnSpc>
              <a:spcAft>
                <a:spcPts val="800"/>
              </a:spcAft>
              <a:buFont typeface="Symbol" panose="05050102010706020507" pitchFamily="18" charset="2"/>
              <a:buChar char=""/>
            </a:pPr>
            <a:endParaRPr lang="en-US" sz="1100" kern="100" dirty="0">
              <a:effectLst/>
              <a:latin typeface="+mn-lt"/>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anose="05050102010706020507" pitchFamily="18" charset="2"/>
              <a:buChar char=""/>
            </a:pPr>
            <a:endParaRPr lang="en-US" sz="1100" kern="100" dirty="0">
              <a:effectLst/>
              <a:latin typeface="+mn-lt"/>
              <a:ea typeface="Aptos" panose="020B0004020202020204" pitchFamily="34" charset="0"/>
              <a:cs typeface="Times New Roman" panose="02020603050405020304" pitchFamily="18" charset="0"/>
            </a:endParaRPr>
          </a:p>
          <a:p>
            <a:pPr marL="0" marR="0" lvl="0" indent="0">
              <a:lnSpc>
                <a:spcPct val="115000"/>
              </a:lnSpc>
              <a:spcAft>
                <a:spcPts val="800"/>
              </a:spcAft>
              <a:buFont typeface="Symbol" panose="05050102010706020507" pitchFamily="18" charset="2"/>
              <a:buNone/>
            </a:pPr>
            <a:r>
              <a:rPr lang="en-US" sz="1100" kern="100" dirty="0">
                <a:effectLst/>
                <a:latin typeface="+mn-lt"/>
                <a:ea typeface="Aptos" panose="020B0004020202020204" pitchFamily="34" charset="0"/>
                <a:cs typeface="Times New Roman" panose="02020603050405020304" pitchFamily="18" charset="0"/>
              </a:rPr>
              <a:t>Logistics: Share the following points that match your circumstance</a:t>
            </a:r>
          </a:p>
          <a:p>
            <a:pPr marL="0"/>
            <a:r>
              <a:rPr lang="en-US" sz="1100" b="0" i="0" u="none" strike="noStrike" dirty="0">
                <a:solidFill>
                  <a:srgbClr val="000000"/>
                </a:solidFill>
                <a:effectLst/>
                <a:latin typeface="+mn-lt"/>
              </a:rPr>
              <a:t>This presentation includes active captions.</a:t>
            </a:r>
            <a:endParaRPr lang="en-US" sz="1100" b="0" dirty="0">
              <a:effectLst/>
              <a:latin typeface="+mn-lt"/>
            </a:endParaRPr>
          </a:p>
          <a:p>
            <a:pPr marL="0"/>
            <a:r>
              <a:rPr lang="en-US" sz="1100" b="0" i="0" u="none" strike="noStrike" dirty="0">
                <a:solidFill>
                  <a:srgbClr val="000000"/>
                </a:solidFill>
                <a:effectLst/>
                <a:latin typeface="+mn-lt"/>
              </a:rPr>
              <a:t>Presenters will be using a microphone.</a:t>
            </a:r>
          </a:p>
          <a:p>
            <a:pPr marL="0"/>
            <a:r>
              <a:rPr lang="en-US" sz="1100" b="0" dirty="0">
                <a:solidFill>
                  <a:srgbClr val="000000"/>
                </a:solidFill>
                <a:latin typeface="+mn-lt"/>
              </a:rPr>
              <a:t>W</a:t>
            </a:r>
            <a:r>
              <a:rPr lang="en-US" sz="1100" b="0" i="0" u="none" strike="noStrike" dirty="0">
                <a:solidFill>
                  <a:srgbClr val="000000"/>
                </a:solidFill>
                <a:effectLst/>
                <a:latin typeface="+mn-lt"/>
              </a:rPr>
              <a:t>e ask that audience members use a microphone when asking questions.</a:t>
            </a:r>
          </a:p>
          <a:p>
            <a:pPr marL="0"/>
            <a:r>
              <a:rPr lang="en-US" sz="1100" b="0" i="1" u="none" strike="noStrike" dirty="0">
                <a:solidFill>
                  <a:srgbClr val="000000"/>
                </a:solidFill>
                <a:effectLst/>
                <a:latin typeface="+mn-lt"/>
              </a:rPr>
              <a:t>If on zoom</a:t>
            </a:r>
            <a:r>
              <a:rPr lang="en-US" sz="1100" b="0" i="0" u="none" strike="noStrike" dirty="0">
                <a:solidFill>
                  <a:srgbClr val="000000"/>
                </a:solidFill>
                <a:effectLst/>
                <a:latin typeface="+mn-lt"/>
              </a:rPr>
              <a:t>: Please keep your microphone on mute unless you are sharing with the group.</a:t>
            </a:r>
            <a:endParaRPr lang="en-US" sz="1100" b="0" dirty="0">
              <a:effectLst/>
              <a:latin typeface="+mn-lt"/>
            </a:endParaRPr>
          </a:p>
          <a:p>
            <a:pPr marL="0"/>
            <a:r>
              <a:rPr lang="en-US" sz="1100" b="0" i="0" u="none" strike="noStrike" dirty="0">
                <a:solidFill>
                  <a:srgbClr val="000000"/>
                </a:solidFill>
                <a:effectLst/>
                <a:latin typeface="+mn-lt"/>
              </a:rPr>
              <a:t>Presenters will be reading the content </a:t>
            </a:r>
            <a:r>
              <a:rPr lang="en-US" sz="1100" b="0" dirty="0">
                <a:solidFill>
                  <a:srgbClr val="000000"/>
                </a:solidFill>
                <a:latin typeface="+mn-lt"/>
              </a:rPr>
              <a:t>on each slide to </a:t>
            </a:r>
            <a:r>
              <a:rPr lang="en-US" sz="1100" b="0" i="0" u="none" strike="noStrike" dirty="0">
                <a:solidFill>
                  <a:srgbClr val="000000"/>
                </a:solidFill>
                <a:effectLst/>
                <a:latin typeface="+mn-lt"/>
              </a:rPr>
              <a:t>ensure that it is accessible for ALL participants.</a:t>
            </a:r>
          </a:p>
          <a:p>
            <a:pPr marL="0"/>
            <a:endParaRPr lang="en-US" sz="1100" dirty="0">
              <a:latin typeface="+mn-lt"/>
            </a:endParaRPr>
          </a:p>
          <a:p>
            <a:pPr marL="0" indent="0">
              <a:buNone/>
            </a:pPr>
            <a:r>
              <a:rPr lang="en-US" dirty="0">
                <a:latin typeface="+mn-lt"/>
              </a:rPr>
              <a:t>FACILITATOR NOTES:</a:t>
            </a:r>
            <a:r>
              <a:rPr lang="en-US" sz="1100" dirty="0">
                <a:latin typeface="+mn-lt"/>
              </a:rPr>
              <a:t> </a:t>
            </a:r>
            <a:endParaRPr lang="en-US" dirty="0">
              <a:latin typeface="+mn-lt"/>
            </a:endParaRPr>
          </a:p>
          <a:p>
            <a:pPr marL="0" indent="0">
              <a:buNone/>
            </a:pPr>
            <a:r>
              <a:rPr lang="en-US" sz="1100" dirty="0">
                <a:latin typeface="+mn-lt"/>
              </a:rPr>
              <a:t>For accessibility, you must read the words on the slides. The words </a:t>
            </a:r>
            <a:r>
              <a:rPr lang="en-US" sz="1100" b="1" dirty="0">
                <a:latin typeface="+mn-lt"/>
              </a:rPr>
              <a:t>bolded</a:t>
            </a:r>
            <a:r>
              <a:rPr lang="en-US" sz="1100" dirty="0">
                <a:latin typeface="+mn-lt"/>
              </a:rPr>
              <a:t> in the notes are the words from the slide.</a:t>
            </a:r>
            <a:endParaRPr lang="en-US" baseline="0" dirty="0"/>
          </a:p>
        </p:txBody>
      </p:sp>
    </p:spTree>
    <p:extLst>
      <p:ext uri="{BB962C8B-B14F-4D97-AF65-F5344CB8AC3E}">
        <p14:creationId xmlns:p14="http://schemas.microsoft.com/office/powerpoint/2010/main" val="19341969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83F26-3F84-295E-7390-FEC5359442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9987EF-9045-D251-3F85-25512082525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0F5715B-FB94-6B7E-9327-847CA57639D0}"/>
              </a:ext>
            </a:extLst>
          </p:cNvPr>
          <p:cNvSpPr>
            <a:spLocks noGrp="1"/>
          </p:cNvSpPr>
          <p:nvPr>
            <p:ph type="body" idx="1"/>
          </p:nvPr>
        </p:nvSpPr>
        <p:spPr/>
        <p:txBody>
          <a:bodyPr/>
          <a:lstStyle/>
          <a:p>
            <a:r>
              <a:rPr lang="en-US" sz="1100" b="0" i="0" u="none" strike="noStrike" cap="none" dirty="0">
                <a:solidFill>
                  <a:schemeClr val="tx1"/>
                </a:solidFill>
                <a:effectLst/>
                <a:latin typeface="Trebuchet MS" panose="020B0603020202020204" pitchFamily="34" charset="0"/>
                <a:ea typeface="Arial"/>
                <a:cs typeface="Arial"/>
                <a:sym typeface="Arial"/>
              </a:rPr>
              <a:t>Over the past 50 years, educators have used lots of approaches to teach children to read.</a:t>
            </a:r>
            <a:endParaRPr lang="en-US" sz="1100" b="0" i="0" u="none" strike="noStrike" cap="none" dirty="0">
              <a:solidFill>
                <a:schemeClr val="tx1"/>
              </a:solidFill>
              <a:effectLst/>
              <a:latin typeface="Trebuchet MS" panose="020B0603020202020204" pitchFamily="34" charset="0"/>
              <a:ea typeface="Arial"/>
              <a:cs typeface="Arial"/>
            </a:endParaRPr>
          </a:p>
          <a:p>
            <a:endParaRPr lang="en-US" sz="1100" b="0" i="0" u="none" strike="noStrike" cap="none" dirty="0">
              <a:solidFill>
                <a:schemeClr val="tx1"/>
              </a:solidFill>
              <a:effectLst/>
              <a:latin typeface="Trebuchet MS" panose="020B0603020202020204" pitchFamily="34" charset="0"/>
              <a:ea typeface="Arial"/>
              <a:cs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solidFill>
                  <a:schemeClr val="tx1"/>
                </a:solidFill>
                <a:highlight>
                  <a:srgbClr val="FFFFFF"/>
                </a:highlight>
                <a:latin typeface="Trebuchet MS" panose="020B0603020202020204" pitchFamily="34" charset="0"/>
                <a:ea typeface="Roboto"/>
                <a:sym typeface="Roboto"/>
              </a:rPr>
              <a:t>The </a:t>
            </a:r>
            <a:r>
              <a:rPr lang="en" sz="1100" dirty="0">
                <a:solidFill>
                  <a:schemeClr val="tx1"/>
                </a:solidFill>
                <a:highlight>
                  <a:srgbClr val="FFFFFF"/>
                </a:highlight>
                <a:latin typeface="Trebuchet MS" panose="020B0603020202020204" pitchFamily="34" charset="0"/>
                <a:ea typeface="Oswald"/>
                <a:sym typeface="Oswald"/>
              </a:rPr>
              <a:t>interdisciplinary body of scientifically based research, also referred to as the science of reading, helps </a:t>
            </a:r>
            <a:r>
              <a:rPr lang="en-US" sz="1100" dirty="0">
                <a:solidFill>
                  <a:schemeClr val="tx1"/>
                </a:solidFill>
                <a:latin typeface="Trebuchet MS" panose="020B0603020202020204" pitchFamily="34" charset="0"/>
                <a:ea typeface="Roboto"/>
                <a:sym typeface="Roboto"/>
              </a:rPr>
              <a:t>us understand the skills and processes needed to read, and it also provides us with knowledge on how to teach students those skills effectively. </a:t>
            </a:r>
            <a:r>
              <a:rPr lang="en-US" sz="1100" i="1" dirty="0">
                <a:solidFill>
                  <a:schemeClr val="tx1"/>
                </a:solidFill>
                <a:latin typeface="Trebuchet MS" panose="020B0603020202020204" pitchFamily="34" charset="0"/>
                <a:ea typeface="Roboto"/>
                <a:sym typeface="Roboto"/>
              </a:rPr>
              <a:t>(CLICK)</a:t>
            </a:r>
            <a:endParaRPr lang="en-US" sz="1100" i="1" dirty="0">
              <a:solidFill>
                <a:schemeClr val="tx1"/>
              </a:solidFill>
              <a:latin typeface="Trebuchet MS" panose="020B0603020202020204" pitchFamily="34" charset="0"/>
              <a:ea typeface="Century Gothic"/>
            </a:endParaRPr>
          </a:p>
          <a:p>
            <a:endParaRPr lang="en-US" sz="1100" b="0" i="0" u="none" strike="noStrike" cap="none" dirty="0">
              <a:solidFill>
                <a:schemeClr val="tx1"/>
              </a:solidFill>
              <a:effectLst/>
              <a:latin typeface="Trebuchet MS" panose="020B0603020202020204" pitchFamily="34" charset="0"/>
              <a:ea typeface="Arial"/>
              <a:cs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chemeClr val="tx1"/>
                </a:solidFill>
                <a:latin typeface="Trebuchet MS" panose="020B0603020202020204" pitchFamily="34" charset="0"/>
                <a:ea typeface="Arial"/>
                <a:cs typeface="Arial"/>
                <a:sym typeface="Arial"/>
              </a:rPr>
              <a:t>One myth left from the reading wars in in the 1990’s is </a:t>
            </a:r>
            <a:r>
              <a:rPr lang="en-US" sz="1100" b="1" i="0" u="none" strike="noStrike" cap="none" dirty="0">
                <a:solidFill>
                  <a:schemeClr val="tx1"/>
                </a:solidFill>
                <a:latin typeface="Trebuchet MS" panose="020B0603020202020204" pitchFamily="34" charset="0"/>
                <a:ea typeface="Arial"/>
                <a:cs typeface="Arial"/>
                <a:sym typeface="Arial"/>
              </a:rPr>
              <a:t>phonics instruction is boring and unnecessary. Sounding out words slows down reading. </a:t>
            </a:r>
            <a:r>
              <a:rPr lang="en-US" sz="1100" b="0" i="1" u="none" strike="noStrike" cap="none" dirty="0">
                <a:solidFill>
                  <a:schemeClr val="tx1"/>
                </a:solidFill>
                <a:latin typeface="Trebuchet MS" panose="020B0603020202020204" pitchFamily="34" charset="0"/>
                <a:ea typeface="Arial"/>
                <a:cs typeface="Arial"/>
                <a:sym typeface="Arial"/>
              </a:rPr>
              <a:t>(CLICK)</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1" u="none" strike="noStrike" cap="none" dirty="0">
              <a:solidFill>
                <a:schemeClr val="tx1"/>
              </a:solidFill>
              <a:latin typeface="Trebuchet MS" panose="020B0603020202020204" pitchFamily="34" charset="0"/>
              <a:ea typeface="Arial"/>
              <a:cs typeface="Arial"/>
            </a:endParaRPr>
          </a:p>
          <a:p>
            <a:pPr>
              <a:buFont typeface="Arial,Sans-Serif"/>
            </a:pPr>
            <a:r>
              <a:rPr lang="en-US" sz="1100" b="1" dirty="0">
                <a:solidFill>
                  <a:schemeClr val="tx1"/>
                </a:solidFill>
                <a:latin typeface="Trebuchet MS" panose="020B0603020202020204" pitchFamily="34" charset="0"/>
              </a:rPr>
              <a:t>The fact is, phonics instruction can be fun! Sounding out words supports the development of fluent word reading.</a:t>
            </a:r>
            <a:endParaRPr lang="en-US" sz="1100" dirty="0">
              <a:solidFill>
                <a:schemeClr val="tx1"/>
              </a:solidFill>
              <a:latin typeface="Trebuchet MS" panose="020B0603020202020204" pitchFamily="34" charset="0"/>
            </a:endParaRPr>
          </a:p>
          <a:p>
            <a:pPr>
              <a:buFont typeface="Arial,Sans-Serif"/>
            </a:pPr>
            <a:r>
              <a:rPr lang="en-US" sz="1100" dirty="0">
                <a:solidFill>
                  <a:schemeClr val="tx1"/>
                </a:solidFill>
                <a:latin typeface="Trebuchet MS" panose="020B0603020202020204" pitchFamily="34" charset="0"/>
              </a:rPr>
              <a:t>Yes, sounding out words does slow reading down at first, but it is a necessary step on the journey to becoming automatic. Children need to do the hard work of sounding out words first.</a:t>
            </a:r>
          </a:p>
          <a:p>
            <a:pPr>
              <a:buFont typeface="Arial,Sans-Serif"/>
            </a:pPr>
            <a:endParaRPr lang="en-US" sz="1100" dirty="0">
              <a:solidFill>
                <a:schemeClr val="tx1"/>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Sans-Serif"/>
              <a:buNone/>
              <a:tabLst/>
              <a:defRPr/>
            </a:pPr>
            <a:r>
              <a:rPr lang="en-US" sz="1100" i="1" kern="100" dirty="0"/>
              <a:t>Background for presenters: </a:t>
            </a:r>
            <a:endParaRPr lang="en-US" sz="1100" i="1" dirty="0">
              <a:solidFill>
                <a:schemeClr val="tx1"/>
              </a:solidFill>
              <a:latin typeface="Trebuchet MS" panose="020B0603020202020204" pitchFamily="34" charset="0"/>
            </a:endParaRPr>
          </a:p>
          <a:p>
            <a:pPr>
              <a:buFont typeface="Arial,Sans-Serif"/>
            </a:pPr>
            <a:r>
              <a:rPr lang="en-US" sz="1100" i="1" dirty="0">
                <a:solidFill>
                  <a:schemeClr val="tx1"/>
                </a:solidFill>
                <a:latin typeface="Trebuchet MS" panose="020B0603020202020204" pitchFamily="34" charset="0"/>
              </a:rPr>
              <a:t>Question: What is the alternative to using phonics for learning to read words?</a:t>
            </a:r>
          </a:p>
          <a:p>
            <a:pPr lvl="1">
              <a:buFont typeface="Arial,Sans-Serif"/>
            </a:pPr>
            <a:r>
              <a:rPr lang="en-US" sz="1100" i="1" dirty="0">
                <a:solidFill>
                  <a:schemeClr val="tx1"/>
                </a:solidFill>
                <a:latin typeface="Trebuchet MS" panose="020B0603020202020204" pitchFamily="34" charset="0"/>
              </a:rPr>
              <a:t>The alternative is memorizing every word—not an efficient strategy, or</a:t>
            </a:r>
          </a:p>
          <a:p>
            <a:pPr lvl="1">
              <a:buFont typeface="Arial,Sans-Serif"/>
            </a:pPr>
            <a:r>
              <a:rPr lang="en-US" sz="1100" i="1" dirty="0">
                <a:solidFill>
                  <a:schemeClr val="tx1"/>
                </a:solidFill>
                <a:latin typeface="Trebuchet MS" panose="020B0603020202020204" pitchFamily="34" charset="0"/>
              </a:rPr>
              <a:t>guessing words based on pictures and context– which only get children so far. </a:t>
            </a:r>
          </a:p>
          <a:p>
            <a:endParaRPr lang="en-US" sz="1100" i="1" dirty="0">
              <a:solidFill>
                <a:schemeClr val="tx1"/>
              </a:solidFill>
              <a:latin typeface="Trebuchet MS" panose="020B0603020202020204" pitchFamily="34" charset="0"/>
              <a:ea typeface="ＭＳ Ｐゴシック"/>
            </a:endParaRPr>
          </a:p>
          <a:p>
            <a:endParaRPr lang="en-US" sz="1100" b="1" dirty="0">
              <a:solidFill>
                <a:schemeClr val="tx1"/>
              </a:solidFill>
              <a:latin typeface="Trebuchet MS" panose="020B0603020202020204" pitchFamily="34" charset="0"/>
              <a:ea typeface="ＭＳ Ｐゴシック"/>
            </a:endParaRPr>
          </a:p>
        </p:txBody>
      </p:sp>
    </p:spTree>
    <p:extLst>
      <p:ext uri="{BB962C8B-B14F-4D97-AF65-F5344CB8AC3E}">
        <p14:creationId xmlns:p14="http://schemas.microsoft.com/office/powerpoint/2010/main" val="1747788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100" b="0" dirty="0">
                <a:latin typeface="Trebuchet MS" panose="020B0603020202020204" pitchFamily="34" charset="0"/>
              </a:rPr>
              <a:t>To help us think about the information presented, we are going to use a conversation protocol called </a:t>
            </a:r>
            <a:r>
              <a:rPr lang="en-US" sz="1100" b="1" dirty="0">
                <a:latin typeface="Trebuchet MS" panose="020B0603020202020204" pitchFamily="34" charset="0"/>
              </a:rPr>
              <a:t>Paired Verbal Fluency </a:t>
            </a:r>
            <a:r>
              <a:rPr lang="en-US" sz="1100" b="0" dirty="0">
                <a:latin typeface="Trebuchet MS" panose="020B0603020202020204" pitchFamily="34" charset="0"/>
              </a:rPr>
              <a:t>to share with your partner about what </a:t>
            </a:r>
            <a:r>
              <a:rPr lang="en-US" sz="1100" b="1" dirty="0">
                <a:latin typeface="Trebuchet MS" panose="020B0603020202020204" pitchFamily="34" charset="0"/>
              </a:rPr>
              <a:t>phonics </a:t>
            </a:r>
            <a:r>
              <a:rPr lang="en-US" sz="1100" b="0" i="0" dirty="0">
                <a:latin typeface="Trebuchet MS" panose="020B0603020202020204" pitchFamily="34" charset="0"/>
              </a:rPr>
              <a:t>is </a:t>
            </a:r>
            <a:r>
              <a:rPr lang="en-US" sz="1100" b="0" dirty="0">
                <a:latin typeface="Trebuchet MS" panose="020B0603020202020204" pitchFamily="34" charset="0"/>
              </a:rPr>
              <a:t>and </a:t>
            </a:r>
            <a:r>
              <a:rPr lang="en-US" sz="1100" b="1" dirty="0">
                <a:latin typeface="Trebuchet MS" panose="020B0603020202020204" pitchFamily="34" charset="0"/>
              </a:rPr>
              <a:t>why it is important for reading development.</a:t>
            </a:r>
          </a:p>
          <a:p>
            <a:pPr marL="0" indent="0">
              <a:buNone/>
            </a:pPr>
            <a:endParaRPr lang="en-US" sz="1100" dirty="0">
              <a:latin typeface="Trebuchet MS" panose="020B0603020202020204" pitchFamily="34" charset="0"/>
            </a:endParaRPr>
          </a:p>
          <a:p>
            <a:pPr marL="469900" indent="-342900">
              <a:buFont typeface="+mj-lt"/>
              <a:buAutoNum type="arabicPeriod"/>
            </a:pPr>
            <a:r>
              <a:rPr lang="en-US" sz="1100" b="1" dirty="0">
                <a:latin typeface="Trebuchet MS" panose="020B0603020202020204" pitchFamily="34" charset="0"/>
                <a:sym typeface="Arial"/>
              </a:rPr>
              <a:t>Write down thoughts and ideas you could shared with a partner.</a:t>
            </a:r>
          </a:p>
          <a:p>
            <a:pPr marL="469900" indent="-342900">
              <a:lnSpc>
                <a:spcPct val="100000"/>
              </a:lnSpc>
              <a:buFont typeface="+mj-lt"/>
              <a:buAutoNum type="arabicPeriod"/>
            </a:pPr>
            <a:r>
              <a:rPr lang="en-US" sz="1100" b="1" dirty="0">
                <a:latin typeface="Trebuchet MS" panose="020B0603020202020204" pitchFamily="34" charset="0"/>
                <a:sym typeface="Arial"/>
              </a:rPr>
              <a:t>We will create partners A and B and take turns talking about the questions above. </a:t>
            </a:r>
          </a:p>
          <a:p>
            <a:pPr marL="469900" indent="-342900">
              <a:buFont typeface="+mj-lt"/>
              <a:buAutoNum type="arabicPeriod"/>
            </a:pPr>
            <a:r>
              <a:rPr lang="en-US" sz="1100" b="1" dirty="0">
                <a:latin typeface="Trebuchet MS" panose="020B0603020202020204" pitchFamily="34" charset="0"/>
                <a:sym typeface="Arial"/>
              </a:rPr>
              <a:t>At a signal, one will speak, and one will listen. </a:t>
            </a:r>
          </a:p>
          <a:p>
            <a:pPr marL="469900" indent="-342900">
              <a:buFont typeface="+mj-lt"/>
              <a:buAutoNum type="arabicPeriod"/>
            </a:pPr>
            <a:r>
              <a:rPr lang="en-US" sz="1100" b="1" dirty="0">
                <a:latin typeface="Trebuchet MS" panose="020B0603020202020204" pitchFamily="34" charset="0"/>
                <a:sym typeface="Arial"/>
              </a:rPr>
              <a:t>At a signal, the other will speak while the first speaker listens.</a:t>
            </a:r>
          </a:p>
          <a:p>
            <a:pPr marL="469900" indent="-342900">
              <a:buFont typeface="+mj-lt"/>
              <a:buAutoNum type="arabicPeriod"/>
            </a:pPr>
            <a:r>
              <a:rPr lang="en-US" sz="1100" b="1" dirty="0">
                <a:latin typeface="Trebuchet MS" panose="020B0603020202020204" pitchFamily="34" charset="0"/>
                <a:sym typeface="Arial"/>
              </a:rPr>
              <a:t>Each time, no one is allowed to repeat anything that was said by the other. </a:t>
            </a:r>
            <a:endParaRPr lang="en-US" sz="1100" b="1" dirty="0">
              <a:latin typeface="Trebuchet MS" panose="020B0603020202020204" pitchFamily="34" charset="0"/>
            </a:endParaRPr>
          </a:p>
          <a:p>
            <a:pPr marL="0" indent="0">
              <a:buNone/>
            </a:pPr>
            <a:endParaRPr lang="en-US" sz="1100" dirty="0">
              <a:latin typeface="Trebuchet MS" panose="020B0603020202020204" pitchFamily="34" charset="0"/>
            </a:endParaRPr>
          </a:p>
          <a:p>
            <a:pPr marL="0" algn="l" rtl="0" fontAlgn="base">
              <a:buNone/>
            </a:pPr>
            <a:r>
              <a:rPr lang="en-US" sz="1100" b="0" i="1" u="none" strike="noStrike" cap="none" dirty="0">
                <a:solidFill>
                  <a:srgbClr val="000000"/>
                </a:solidFill>
                <a:effectLst/>
                <a:latin typeface="Trebuchet MS" panose="020B0603020202020204" pitchFamily="34" charset="0"/>
                <a:ea typeface="Arial"/>
                <a:cs typeface="Arial"/>
                <a:sym typeface="Arial"/>
              </a:rPr>
              <a:t>FACILITATOR NOTES: </a:t>
            </a:r>
            <a:endParaRPr lang="en-US" sz="1100" b="0" i="1" u="none" strike="noStrike" cap="none" dirty="0">
              <a:solidFill>
                <a:srgbClr val="444444"/>
              </a:solidFill>
              <a:effectLst/>
              <a:latin typeface="Trebuchet MS" panose="020B0603020202020204" pitchFamily="34" charset="0"/>
              <a:ea typeface="Arial"/>
              <a:cs typeface="Arial"/>
              <a:sym typeface="Arial"/>
            </a:endParaRPr>
          </a:p>
          <a:p>
            <a:pPr marL="285750" indent="-285750" algn="l" rtl="0" fontAlgn="base">
              <a:buFont typeface="+mj-lt"/>
              <a:buAutoNum type="arabicPeriod"/>
            </a:pPr>
            <a:r>
              <a:rPr lang="en-US" sz="1100" b="0" i="1" u="none" strike="noStrike" cap="none" dirty="0">
                <a:solidFill>
                  <a:srgbClr val="000000"/>
                </a:solidFill>
                <a:effectLst/>
                <a:latin typeface="Trebuchet MS" panose="020B0603020202020204" pitchFamily="34" charset="0"/>
                <a:ea typeface="Arial"/>
                <a:cs typeface="Arial"/>
                <a:sym typeface="Arial"/>
              </a:rPr>
              <a:t>Read all of the protocol directions.</a:t>
            </a:r>
            <a:endParaRPr lang="en-US" sz="1100" b="0" i="1" u="none" strike="noStrike" cap="none" dirty="0">
              <a:solidFill>
                <a:srgbClr val="444444"/>
              </a:solidFill>
              <a:effectLst/>
              <a:latin typeface="Trebuchet MS" panose="020B0603020202020204" pitchFamily="34" charset="0"/>
              <a:ea typeface="Arial"/>
              <a:cs typeface="Arial"/>
              <a:sym typeface="Arial"/>
            </a:endParaRPr>
          </a:p>
          <a:p>
            <a:pPr marL="742950" lvl="1" indent="-285750" algn="l" rtl="0" fontAlgn="base"/>
            <a:r>
              <a:rPr lang="en-US" sz="1100" b="0" i="1" u="none" strike="noStrike" cap="none" dirty="0">
                <a:solidFill>
                  <a:srgbClr val="000000"/>
                </a:solidFill>
                <a:effectLst/>
                <a:latin typeface="Trebuchet MS" panose="020B0603020202020204" pitchFamily="34" charset="0"/>
                <a:ea typeface="Arial"/>
                <a:cs typeface="Arial"/>
                <a:sym typeface="Arial"/>
              </a:rPr>
              <a:t>Ask if participants have questions. </a:t>
            </a:r>
            <a:endParaRPr lang="en-US" sz="1100" b="0" i="1" u="none" strike="noStrike" cap="none" dirty="0">
              <a:solidFill>
                <a:srgbClr val="444444"/>
              </a:solidFill>
              <a:effectLst/>
              <a:latin typeface="Trebuchet MS" panose="020B0603020202020204" pitchFamily="34" charset="0"/>
              <a:ea typeface="Arial"/>
              <a:cs typeface="Arial"/>
              <a:sym typeface="Arial"/>
            </a:endParaRPr>
          </a:p>
          <a:p>
            <a:pPr marL="285750" indent="-285750" algn="l" rtl="0" fontAlgn="base">
              <a:buFont typeface="+mj-lt"/>
              <a:buAutoNum type="arabicPeriod"/>
            </a:pPr>
            <a:r>
              <a:rPr lang="en-US" sz="1100" b="0" i="1" u="none" strike="noStrike" cap="none" dirty="0">
                <a:solidFill>
                  <a:srgbClr val="000000"/>
                </a:solidFill>
                <a:effectLst/>
                <a:latin typeface="Trebuchet MS" panose="020B0603020202020204" pitchFamily="34" charset="0"/>
                <a:ea typeface="Arial"/>
                <a:cs typeface="Arial"/>
                <a:sym typeface="Arial"/>
              </a:rPr>
              <a:t>Start at #1: Give participants 2-3 minutes to write down thoughts and ideas they could share with a partner.</a:t>
            </a:r>
          </a:p>
          <a:p>
            <a:pPr marL="285750" indent="-285750" algn="l" rtl="0" fontAlgn="base">
              <a:buFont typeface="+mj-lt"/>
              <a:buAutoNum type="arabicPeriod"/>
            </a:pPr>
            <a:r>
              <a:rPr lang="en-US" sz="1100" b="0" i="1" u="none" strike="noStrike" cap="none" dirty="0">
                <a:solidFill>
                  <a:srgbClr val="000000"/>
                </a:solidFill>
                <a:effectLst/>
                <a:latin typeface="Trebuchet MS" panose="020B0603020202020204" pitchFamily="34" charset="0"/>
                <a:ea typeface="Arial"/>
                <a:cs typeface="Arial"/>
                <a:sym typeface="Arial"/>
              </a:rPr>
              <a:t>Create partners</a:t>
            </a:r>
          </a:p>
          <a:p>
            <a:pPr marL="742950" lvl="1" indent="-285750" algn="l" rtl="0" fontAlgn="base"/>
            <a:r>
              <a:rPr lang="en-US" sz="1100" b="0" i="1" u="none" strike="noStrike" cap="none" dirty="0">
                <a:solidFill>
                  <a:srgbClr val="000000"/>
                </a:solidFill>
                <a:effectLst/>
                <a:latin typeface="Trebuchet MS" panose="020B0603020202020204" pitchFamily="34" charset="0"/>
                <a:ea typeface="Arial"/>
                <a:cs typeface="Arial"/>
                <a:sym typeface="Arial"/>
              </a:rPr>
              <a:t>Determine who’s A and B.</a:t>
            </a:r>
          </a:p>
          <a:p>
            <a:pPr marL="285750" indent="-285750" algn="l" rtl="0" fontAlgn="base">
              <a:buFont typeface="+mj-lt"/>
              <a:buAutoNum type="arabicPeriod"/>
            </a:pPr>
            <a:r>
              <a:rPr lang="en-US" sz="1100" b="0" i="1" u="none" strike="noStrike" cap="none" dirty="0">
                <a:solidFill>
                  <a:schemeClr val="tx1"/>
                </a:solidFill>
                <a:latin typeface="Trebuchet MS" panose="020B0603020202020204" pitchFamily="34" charset="0"/>
                <a:ea typeface="Arial"/>
                <a:cs typeface="Arial"/>
                <a:sym typeface="Arial"/>
              </a:rPr>
              <a:t>Round 1: 60 seconds</a:t>
            </a:r>
          </a:p>
          <a:p>
            <a:pPr marL="742950" lvl="1" indent="-285750" algn="l" rtl="0" fontAlgn="base"/>
            <a:r>
              <a:rPr lang="en-US" sz="1100" b="0" i="1" u="none" strike="noStrike" cap="none" dirty="0">
                <a:solidFill>
                  <a:schemeClr val="tx1"/>
                </a:solidFill>
                <a:latin typeface="Trebuchet MS" panose="020B0603020202020204" pitchFamily="34" charset="0"/>
                <a:ea typeface="Arial"/>
                <a:cs typeface="Arial"/>
                <a:sym typeface="Arial"/>
              </a:rPr>
              <a:t>Partner A speaks, Partner B listens</a:t>
            </a:r>
          </a:p>
          <a:p>
            <a:pPr marL="91440" lvl="0" indent="-228600">
              <a:buFont typeface="+mj-lt"/>
              <a:buAutoNum type="arabicPeriod"/>
            </a:pPr>
            <a:r>
              <a:rPr lang="en-US" sz="1100" b="0" i="1" u="none" strike="noStrike" cap="none" dirty="0">
                <a:solidFill>
                  <a:schemeClr val="tx1"/>
                </a:solidFill>
                <a:latin typeface="Trebuchet MS" panose="020B0603020202020204" pitchFamily="34" charset="0"/>
                <a:ea typeface="Arial"/>
                <a:cs typeface="Arial"/>
                <a:sym typeface="Arial"/>
              </a:rPr>
              <a:t>Round 2: 40 seconds</a:t>
            </a:r>
          </a:p>
          <a:p>
            <a:pPr marL="548640" lvl="1" indent="-228600"/>
            <a:r>
              <a:rPr lang="en-US" sz="1100" b="0" i="1" u="none" strike="noStrike" cap="none" dirty="0">
                <a:solidFill>
                  <a:schemeClr val="tx1"/>
                </a:solidFill>
                <a:latin typeface="Trebuchet MS" panose="020B0603020202020204" pitchFamily="34" charset="0"/>
                <a:ea typeface="Arial"/>
                <a:cs typeface="Arial"/>
                <a:sym typeface="Arial"/>
              </a:rPr>
              <a:t>Partner B speaks, Partner A listens</a:t>
            </a:r>
          </a:p>
          <a:p>
            <a:pPr marL="91440" lvl="0" indent="-228600">
              <a:buFont typeface="+mj-lt"/>
              <a:buAutoNum type="arabicPeriod"/>
            </a:pPr>
            <a:r>
              <a:rPr lang="en-US" sz="1100" b="0" i="1" u="none" strike="noStrike" cap="none" dirty="0">
                <a:solidFill>
                  <a:schemeClr val="tx1"/>
                </a:solidFill>
                <a:latin typeface="Trebuchet MS" panose="020B0603020202020204" pitchFamily="34" charset="0"/>
                <a:ea typeface="Arial"/>
                <a:cs typeface="Arial"/>
                <a:sym typeface="Arial"/>
              </a:rPr>
              <a:t>Round 3: 20 seconds (Time permitting)</a:t>
            </a:r>
          </a:p>
          <a:p>
            <a:pPr marL="548640" lvl="1" indent="-228600"/>
            <a:r>
              <a:rPr lang="en-US" sz="1100" b="0" i="1" u="none" strike="noStrike" cap="none" dirty="0">
                <a:solidFill>
                  <a:schemeClr val="tx1"/>
                </a:solidFill>
                <a:latin typeface="Trebuchet MS" panose="020B0603020202020204" pitchFamily="34" charset="0"/>
                <a:ea typeface="Arial"/>
                <a:cs typeface="Arial"/>
                <a:sym typeface="Arial"/>
              </a:rPr>
              <a:t>Partner A speaks, Partner B listens</a:t>
            </a:r>
          </a:p>
          <a:p>
            <a:pPr marL="91440" marR="0" lvl="0" indent="-2286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US" sz="1100" b="0" i="0" u="none" strike="noStrike" cap="none" dirty="0">
                <a:solidFill>
                  <a:schemeClr val="tx1"/>
                </a:solidFill>
                <a:latin typeface="Trebuchet MS" panose="020B0603020202020204" pitchFamily="34" charset="0"/>
                <a:ea typeface="Arial"/>
                <a:cs typeface="Arial"/>
                <a:sym typeface="Arial"/>
              </a:rPr>
              <a:t>Ask participants if there are any questions or comments before continuing presentation.</a:t>
            </a:r>
            <a:endParaRPr lang="en-US" sz="1100" b="0" i="1" u="none" strike="noStrike" cap="none" dirty="0">
              <a:solidFill>
                <a:schemeClr val="tx1"/>
              </a:solidFill>
              <a:latin typeface="Trebuchet MS" panose="020B0603020202020204" pitchFamily="34" charset="0"/>
              <a:ea typeface="Arial"/>
              <a:cs typeface="Arial"/>
              <a:sym typeface="Arial"/>
            </a:endParaRPr>
          </a:p>
        </p:txBody>
      </p:sp>
    </p:spTree>
    <p:extLst>
      <p:ext uri="{BB962C8B-B14F-4D97-AF65-F5344CB8AC3E}">
        <p14:creationId xmlns:p14="http://schemas.microsoft.com/office/powerpoint/2010/main" val="29230562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836E6-927A-7BB8-E2D1-0828AB724E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B3DD14-28E6-019B-6E56-2FF96FDF8AA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F381464-37B7-1F5B-C6D4-A6E0E83EA93D}"/>
              </a:ext>
            </a:extLst>
          </p:cNvPr>
          <p:cNvSpPr>
            <a:spLocks noGrp="1"/>
          </p:cNvSpPr>
          <p:nvPr>
            <p:ph type="body" idx="1"/>
          </p:nvPr>
        </p:nvSpPr>
        <p:spPr/>
        <p:txBody>
          <a:bodyPr/>
          <a:lstStyle/>
          <a:p>
            <a:pPr marL="158750" indent="0">
              <a:buNone/>
            </a:pPr>
            <a:r>
              <a:rPr lang="en-US" b="1" dirty="0">
                <a:latin typeface="Trebuchet MS" panose="020B0603020202020204" pitchFamily="34" charset="0"/>
              </a:rPr>
              <a:t>What Does Phonics Look Like at School?</a:t>
            </a:r>
          </a:p>
        </p:txBody>
      </p:sp>
    </p:spTree>
    <p:extLst>
      <p:ext uri="{BB962C8B-B14F-4D97-AF65-F5344CB8AC3E}">
        <p14:creationId xmlns:p14="http://schemas.microsoft.com/office/powerpoint/2010/main" val="18958977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C14B2BE0-EDAC-327B-A51D-4D0D9C29245F}"/>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E9DF5664-2AEE-3C7D-79D1-F4F8ED90990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E684C60B-4DC9-7FD8-7987-3E5E7F8FA5D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l" rtl="0" fontAlgn="base">
              <a:buNone/>
            </a:pPr>
            <a:r>
              <a:rPr lang="en-US" sz="1100" b="0" i="0" u="none" strike="noStrike" dirty="0">
                <a:solidFill>
                  <a:srgbClr val="333333"/>
                </a:solidFill>
                <a:effectLst/>
                <a:latin typeface="Trebuchet MS" panose="020B0603020202020204" pitchFamily="34" charset="0"/>
              </a:rPr>
              <a:t>Let’s explore how </a:t>
            </a:r>
            <a:r>
              <a:rPr lang="en-US" sz="1100" b="1" i="0" u="none" strike="noStrike" dirty="0">
                <a:solidFill>
                  <a:srgbClr val="333333"/>
                </a:solidFill>
                <a:effectLst/>
                <a:latin typeface="Trebuchet MS" panose="020B0603020202020204" pitchFamily="34" charset="0"/>
              </a:rPr>
              <a:t>phonics </a:t>
            </a:r>
            <a:r>
              <a:rPr lang="en-US" sz="1100" b="0" i="0" u="none" strike="noStrike" dirty="0">
                <a:solidFill>
                  <a:srgbClr val="333333"/>
                </a:solidFill>
                <a:effectLst/>
                <a:latin typeface="Trebuchet MS" panose="020B0603020202020204" pitchFamily="34" charset="0"/>
              </a:rPr>
              <a:t>is reflected in the </a:t>
            </a:r>
            <a:r>
              <a:rPr lang="en-US" sz="1100" b="1" i="0" u="none" strike="noStrike" dirty="0">
                <a:solidFill>
                  <a:srgbClr val="333333"/>
                </a:solidFill>
                <a:effectLst/>
                <a:latin typeface="Trebuchet MS" panose="020B0603020202020204" pitchFamily="34" charset="0"/>
              </a:rPr>
              <a:t>Colorado Academic Standards (CAS).</a:t>
            </a:r>
          </a:p>
          <a:p>
            <a:pPr marL="0" indent="0" algn="l" rtl="0" fontAlgn="base">
              <a:buNone/>
            </a:pPr>
            <a:endParaRPr lang="en-US" sz="1100" b="1" i="0" u="none" strike="noStrike" dirty="0">
              <a:solidFill>
                <a:srgbClr val="333333"/>
              </a:solidFill>
              <a:effectLst/>
              <a:latin typeface="Trebuchet MS" panose="020B0603020202020204" pitchFamily="34" charset="0"/>
            </a:endParaRPr>
          </a:p>
          <a:p>
            <a:pPr marL="0" indent="0" algn="l" rtl="0" fontAlgn="base">
              <a:buNone/>
            </a:pPr>
            <a:r>
              <a:rPr lang="en-US" sz="1100" b="0" i="0" u="none" strike="noStrike" dirty="0">
                <a:solidFill>
                  <a:srgbClr val="333333"/>
                </a:solidFill>
                <a:effectLst/>
                <a:latin typeface="Trebuchet MS" panose="020B0603020202020204" pitchFamily="34" charset="0"/>
              </a:rPr>
              <a:t>This is an example of the </a:t>
            </a:r>
            <a:r>
              <a:rPr lang="en-US" sz="1100" b="1" i="0" u="none" strike="noStrike" dirty="0">
                <a:solidFill>
                  <a:srgbClr val="333333"/>
                </a:solidFill>
                <a:effectLst/>
                <a:latin typeface="Trebuchet MS" panose="020B0603020202020204" pitchFamily="34" charset="0"/>
              </a:rPr>
              <a:t>e</a:t>
            </a:r>
            <a:r>
              <a:rPr lang="en-US" sz="1100" b="1" dirty="0">
                <a:latin typeface="Trebuchet MS" panose="020B0603020202020204" pitchFamily="34" charset="0"/>
              </a:rPr>
              <a:t>xpectations for first grade</a:t>
            </a:r>
          </a:p>
          <a:p>
            <a:pPr marL="285750" indent="-285750">
              <a:lnSpc>
                <a:spcPct val="114999"/>
              </a:lnSpc>
              <a:spcAft>
                <a:spcPts val="1200"/>
              </a:spcAft>
              <a:buFont typeface="Arial" panose="020B0604020202020204" pitchFamily="34" charset="0"/>
              <a:buChar char="•"/>
            </a:pPr>
            <a:r>
              <a:rPr lang="en-US" sz="1100" b="1" i="0" u="none" strike="noStrike" cap="none" dirty="0">
                <a:solidFill>
                  <a:schemeClr val="tx1"/>
                </a:solidFill>
                <a:latin typeface="Trebuchet MS" panose="020B0603020202020204" pitchFamily="34" charset="0"/>
                <a:ea typeface="Arial"/>
                <a:cs typeface="Arial"/>
                <a:sym typeface="Arial"/>
              </a:rPr>
              <a:t>Appling letter sounds (short and long vowels) and letter combinations to decode words (sound out and pronounce)</a:t>
            </a:r>
          </a:p>
          <a:p>
            <a:pPr marL="285750" indent="-285750">
              <a:lnSpc>
                <a:spcPct val="114999"/>
              </a:lnSpc>
              <a:spcAft>
                <a:spcPts val="1200"/>
              </a:spcAft>
              <a:buFont typeface="Arial" panose="020B0604020202020204" pitchFamily="34" charset="0"/>
              <a:buChar char="•"/>
            </a:pPr>
            <a:r>
              <a:rPr lang="en-US" sz="1100" b="1" i="0" u="none" strike="noStrike" cap="none" dirty="0">
                <a:solidFill>
                  <a:schemeClr val="tx1"/>
                </a:solidFill>
                <a:latin typeface="Trebuchet MS" panose="020B0603020202020204" pitchFamily="34" charset="0"/>
                <a:ea typeface="Arial"/>
                <a:cs typeface="Arial"/>
                <a:sym typeface="Arial"/>
              </a:rPr>
              <a:t>Understand word structure (how words are put together)</a:t>
            </a:r>
            <a:endParaRPr lang="en-US" sz="1100" b="1" dirty="0">
              <a:latin typeface="Trebuchet MS" panose="020B0603020202020204" pitchFamily="34" charset="0"/>
            </a:endParaRPr>
          </a:p>
          <a:p>
            <a:pPr marL="0" marR="0" lvl="0" indent="0" algn="l" defTabSz="914400" rtl="0" eaLnBrk="1" fontAlgn="base" latinLnBrk="0" hangingPunct="1">
              <a:lnSpc>
                <a:spcPct val="100000"/>
              </a:lnSpc>
              <a:spcBef>
                <a:spcPts val="0"/>
              </a:spcBef>
              <a:spcAft>
                <a:spcPts val="0"/>
              </a:spcAft>
              <a:buClr>
                <a:srgbClr val="000000"/>
              </a:buClr>
              <a:buSzPts val="1100"/>
              <a:buFont typeface="Arial"/>
              <a:buNone/>
              <a:tabLst/>
              <a:defRPr/>
            </a:pPr>
            <a:endParaRPr lang="en-US" sz="1100" b="1" dirty="0">
              <a:latin typeface="Trebuchet MS" panose="020B0603020202020204" pitchFamily="34" charset="0"/>
            </a:endParaRPr>
          </a:p>
          <a:p>
            <a:pPr marL="0" marR="0" lvl="0" indent="0" algn="l" defTabSz="914400" rtl="0" eaLnBrk="1" fontAlgn="base" latinLnBrk="0" hangingPunct="1">
              <a:lnSpc>
                <a:spcPct val="100000"/>
              </a:lnSpc>
              <a:spcBef>
                <a:spcPts val="0"/>
              </a:spcBef>
              <a:spcAft>
                <a:spcPts val="0"/>
              </a:spcAft>
              <a:buClr>
                <a:srgbClr val="000000"/>
              </a:buClr>
              <a:buSzPts val="1100"/>
              <a:buFont typeface="Arial"/>
              <a:buNone/>
              <a:tabLst/>
              <a:defRPr/>
            </a:pPr>
            <a:r>
              <a:rPr lang="en-US" sz="1100" b="1" dirty="0">
                <a:latin typeface="Trebuchet MS" panose="020B0603020202020204" pitchFamily="34" charset="0"/>
              </a:rPr>
              <a:t>You May Find Students: </a:t>
            </a:r>
          </a:p>
          <a:p>
            <a:pPr marL="171450" marR="0" lvl="0" indent="-171450" algn="l" defTabSz="914400" rtl="0" eaLnBrk="1" fontAlgn="base"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00" b="1" i="0" u="none" strike="noStrike" cap="none" dirty="0">
                <a:solidFill>
                  <a:schemeClr val="tx1"/>
                </a:solidFill>
                <a:latin typeface="Trebuchet MS" panose="020B0603020202020204" pitchFamily="34" charset="0"/>
                <a:ea typeface="Arial"/>
                <a:cs typeface="Arial"/>
                <a:sym typeface="Arial"/>
              </a:rPr>
              <a:t>Applying phonics rules (sounds of letters) to decode (sound out and pronounce) one- and two-syllable words</a:t>
            </a:r>
          </a:p>
          <a:p>
            <a:pPr marL="171450" marR="0" lvl="0" indent="-171450" algn="l" defTabSz="914400" rtl="0" eaLnBrk="1" fontAlgn="base"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lang="en-US" sz="1100" b="1" i="0" u="none" strike="noStrike" cap="none" dirty="0">
              <a:solidFill>
                <a:schemeClr val="tx1"/>
              </a:solidFill>
              <a:latin typeface="Trebuchet MS" panose="020B0603020202020204" pitchFamily="34" charset="0"/>
              <a:ea typeface="Arial"/>
              <a:cs typeface="Arial"/>
              <a:sym typeface="Arial"/>
            </a:endParaRPr>
          </a:p>
          <a:p>
            <a:pPr marL="171450" marR="0" lvl="0" indent="-171450" algn="l" defTabSz="914400" rtl="0" eaLnBrk="1" fontAlgn="base"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00" b="0" i="0" u="none" strike="noStrike" cap="none" dirty="0">
                <a:solidFill>
                  <a:schemeClr val="tx1"/>
                </a:solidFill>
                <a:latin typeface="Trebuchet MS" panose="020B0603020202020204" pitchFamily="34" charset="0"/>
                <a:ea typeface="Arial"/>
                <a:cs typeface="Arial"/>
                <a:sym typeface="Arial"/>
              </a:rPr>
              <a:t>Phonics is a critical skill needed for reading and is focused on heavily in the early school years</a:t>
            </a:r>
          </a:p>
          <a:p>
            <a:pPr marL="0" marR="0" lvl="0" indent="0" algn="l" defTabSz="914400" rtl="0" eaLnBrk="1" fontAlgn="base"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sz="1100" b="0" i="0" u="none" strike="noStrike" cap="none" dirty="0">
              <a:solidFill>
                <a:schemeClr val="tx1"/>
              </a:solidFill>
              <a:latin typeface="Trebuchet MS" panose="020B0603020202020204" pitchFamily="34" charset="0"/>
              <a:ea typeface="Arial"/>
              <a:cs typeface="Arial"/>
              <a:sym typeface="Arial"/>
            </a:endParaRPr>
          </a:p>
          <a:p>
            <a:pPr marL="0" marR="0" lvl="0" indent="0" algn="l" defTabSz="914400" rtl="0" eaLnBrk="1" fontAlgn="base" latinLnBrk="0" hangingPunct="1">
              <a:lnSpc>
                <a:spcPct val="100000"/>
              </a:lnSpc>
              <a:spcBef>
                <a:spcPts val="0"/>
              </a:spcBef>
              <a:spcAft>
                <a:spcPts val="0"/>
              </a:spcAft>
              <a:buClr>
                <a:srgbClr val="000000"/>
              </a:buClr>
              <a:buSzPts val="1100"/>
              <a:buFont typeface="Arial"/>
              <a:buNone/>
              <a:tabLst/>
              <a:defRPr/>
            </a:pPr>
            <a:endParaRPr lang="en-US" sz="1100" b="1" dirty="0">
              <a:latin typeface="Trebuchet MS" panose="020B0603020202020204" pitchFamily="34" charset="0"/>
            </a:endParaRPr>
          </a:p>
          <a:p>
            <a:pPr marL="0" marR="0" lvl="0" indent="0" algn="l" defTabSz="914400" rtl="0" eaLnBrk="1" fontAlgn="base" latinLnBrk="0" hangingPunct="1">
              <a:lnSpc>
                <a:spcPct val="100000"/>
              </a:lnSpc>
              <a:spcBef>
                <a:spcPts val="0"/>
              </a:spcBef>
              <a:spcAft>
                <a:spcPts val="0"/>
              </a:spcAft>
              <a:buClr>
                <a:srgbClr val="000000"/>
              </a:buClr>
              <a:buSzPts val="1100"/>
              <a:buNone/>
              <a:tabLst/>
              <a:defRPr/>
            </a:pPr>
            <a:r>
              <a:rPr lang="en-US" sz="1100" b="0" i="0" u="none" strike="noStrike" dirty="0">
                <a:solidFill>
                  <a:srgbClr val="444444"/>
                </a:solidFill>
                <a:effectLst/>
                <a:latin typeface="Trebuchet MS" panose="020B0603020202020204" pitchFamily="34" charset="0"/>
              </a:rPr>
              <a:t>The bit.ly is attached for parents to save the link to the </a:t>
            </a:r>
            <a:r>
              <a:rPr lang="en-US" sz="1100" b="0" i="0" u="sng" strike="noStrike" dirty="0">
                <a:solidFill>
                  <a:srgbClr val="0097A7"/>
                </a:solidFill>
                <a:effectLst/>
                <a:latin typeface="Trebuchet MS" panose="020B0603020202020204" pitchFamily="34" charset="0"/>
                <a:hlinkClick r:id="rId3"/>
              </a:rPr>
              <a:t>Family and Community Guides to the Colorado Academic Standards</a:t>
            </a:r>
          </a:p>
          <a:p>
            <a:pPr marL="0" marR="0" lvl="0" indent="0" algn="l" defTabSz="914400" rtl="0" eaLnBrk="1" fontAlgn="base" latinLnBrk="0" hangingPunct="1">
              <a:lnSpc>
                <a:spcPct val="100000"/>
              </a:lnSpc>
              <a:spcBef>
                <a:spcPts val="0"/>
              </a:spcBef>
              <a:spcAft>
                <a:spcPts val="0"/>
              </a:spcAft>
              <a:buClr>
                <a:srgbClr val="000000"/>
              </a:buClr>
              <a:buSzPts val="1100"/>
              <a:buNone/>
              <a:tabLst/>
              <a:defRPr/>
            </a:pPr>
            <a:endParaRPr lang="en-US" sz="1100" b="0" i="0" u="sng" strike="noStrike" dirty="0">
              <a:solidFill>
                <a:srgbClr val="0097A7"/>
              </a:solidFill>
              <a:effectLst/>
              <a:latin typeface="Trebuchet MS" panose="020B0603020202020204" pitchFamily="34" charset="0"/>
              <a:hlinkClick r:id="rId3"/>
            </a:endParaRPr>
          </a:p>
          <a:p>
            <a:pPr marL="0" marR="0" lvl="0" indent="0" algn="l" defTabSz="914400" rtl="0" eaLnBrk="1" fontAlgn="base" latinLnBrk="0" hangingPunct="1">
              <a:lnSpc>
                <a:spcPct val="100000"/>
              </a:lnSpc>
              <a:spcBef>
                <a:spcPts val="0"/>
              </a:spcBef>
              <a:spcAft>
                <a:spcPts val="0"/>
              </a:spcAft>
              <a:buClr>
                <a:srgbClr val="000000"/>
              </a:buClr>
              <a:buSzPts val="1100"/>
              <a:buFontTx/>
              <a:buNone/>
              <a:tabLst/>
              <a:defRPr/>
            </a:pPr>
            <a:r>
              <a:rPr lang="en-US" sz="1100" b="0" i="1" u="none" strike="noStrike" dirty="0">
                <a:solidFill>
                  <a:srgbClr val="000000"/>
                </a:solidFill>
                <a:effectLst/>
              </a:rPr>
              <a:t>Background for presenter: </a:t>
            </a:r>
          </a:p>
          <a:p>
            <a:pPr marL="0" indent="0" algn="l" rtl="0" fontAlgn="base">
              <a:buNone/>
            </a:pPr>
            <a:r>
              <a:rPr lang="en-US" sz="1100" b="0" i="1" u="none" strike="noStrike" dirty="0">
                <a:solidFill>
                  <a:srgbClr val="333333"/>
                </a:solidFill>
                <a:effectLst/>
              </a:rPr>
              <a:t>Created by Coloradans for Colorado children, the Colorado Academic Standards provide a grade-by-grade road map to help ensure children are successful in college, careers, and life. The standards aim to improve what children learn and how they learn in 12 content areas while emphasizing critical thinking, creativity, problem solving, collaboration, and communication as essential skills for life in the 21st century.</a:t>
            </a:r>
            <a:r>
              <a:rPr lang="en-US" sz="1100" b="0" i="1" dirty="0">
                <a:solidFill>
                  <a:srgbClr val="444444"/>
                </a:solidFill>
                <a:effectLst/>
              </a:rPr>
              <a:t>​</a:t>
            </a:r>
          </a:p>
          <a:p>
            <a:pPr marL="285750" indent="-285750" algn="l" rtl="0" fontAlgn="base">
              <a:buFont typeface="Arial" panose="020B0604020202020204" pitchFamily="34" charset="0"/>
              <a:buChar char="•"/>
            </a:pPr>
            <a:r>
              <a:rPr lang="en-US" sz="1100" b="0" i="1" u="none" strike="noStrike" dirty="0">
                <a:solidFill>
                  <a:srgbClr val="000000"/>
                </a:solidFill>
                <a:effectLst/>
              </a:rPr>
              <a:t>To support families, communities, and teachers in realizing the goals of the Colorado Academic Standards (CAS), the Colorado Family and Community Guides provide overviews of the learning expectations for children. </a:t>
            </a:r>
            <a:r>
              <a:rPr lang="en-US" sz="1100" b="0" i="1" dirty="0">
                <a:solidFill>
                  <a:srgbClr val="444444"/>
                </a:solidFill>
                <a:effectLst/>
              </a:rPr>
              <a:t>​</a:t>
            </a:r>
          </a:p>
          <a:p>
            <a:pPr marL="285750" indent="-285750" algn="l" rtl="0" fontAlgn="base">
              <a:buFont typeface="Arial" panose="020B0604020202020204" pitchFamily="34" charset="0"/>
              <a:buChar char="•"/>
            </a:pPr>
            <a:r>
              <a:rPr lang="en-US" sz="1100" b="0" i="1" u="none" strike="noStrike" dirty="0">
                <a:solidFill>
                  <a:srgbClr val="000000"/>
                </a:solidFill>
                <a:effectLst/>
              </a:rPr>
              <a:t>These guides offer some learning experiences children may engage in at school that may also be supported at home.</a:t>
            </a:r>
            <a:r>
              <a:rPr lang="en-US" sz="1100" b="0" i="1" dirty="0">
                <a:solidFill>
                  <a:srgbClr val="444444"/>
                </a:solidFill>
                <a:effectLst/>
              </a:rPr>
              <a:t>​</a:t>
            </a:r>
            <a:endParaRPr lang="en-US" sz="1100" b="0" i="1" u="none" strike="noStrike" dirty="0">
              <a:solidFill>
                <a:srgbClr val="444444"/>
              </a:solidFill>
              <a:effectLst/>
            </a:endParaRPr>
          </a:p>
          <a:p>
            <a:pPr marL="285750" indent="-285750" algn="l" rtl="0" fontAlgn="base">
              <a:buFont typeface="Arial" panose="020B0604020202020204" pitchFamily="34" charset="0"/>
              <a:buChar char="•"/>
            </a:pPr>
            <a:r>
              <a:rPr lang="en-US" sz="1100" b="0" i="1" u="none" strike="noStrike" dirty="0">
                <a:solidFill>
                  <a:srgbClr val="000000"/>
                </a:solidFill>
                <a:effectLst/>
              </a:rPr>
              <a:t>As always, the best place to learn about what your child is learning is from your child's teacher.</a:t>
            </a:r>
            <a:r>
              <a:rPr lang="en-US" sz="1100" b="0" i="1" dirty="0">
                <a:solidFill>
                  <a:srgbClr val="444444"/>
                </a:solidFill>
                <a:effectLst/>
              </a:rPr>
              <a:t>​</a:t>
            </a:r>
          </a:p>
          <a:p>
            <a:pPr marL="0" indent="0" algn="l" rtl="0" fontAlgn="base">
              <a:buNone/>
            </a:pPr>
            <a:endParaRPr lang="en-US" sz="1100" b="0" i="1" dirty="0">
              <a:solidFill>
                <a:srgbClr val="444444"/>
              </a:solidFill>
              <a:effectLst/>
            </a:endParaRPr>
          </a:p>
          <a:p>
            <a:pPr marL="0" marR="0" lvl="0" indent="0" algn="l" defTabSz="914400" rtl="0" eaLnBrk="1" fontAlgn="base" latinLnBrk="0" hangingPunct="1">
              <a:lnSpc>
                <a:spcPct val="100000"/>
              </a:lnSpc>
              <a:spcBef>
                <a:spcPts val="0"/>
              </a:spcBef>
              <a:spcAft>
                <a:spcPts val="0"/>
              </a:spcAft>
              <a:buClr>
                <a:srgbClr val="000000"/>
              </a:buClr>
              <a:buSzPts val="1100"/>
              <a:buFont typeface="Arial"/>
              <a:buNone/>
              <a:tabLst/>
              <a:defRPr/>
            </a:pPr>
            <a:r>
              <a:rPr lang="en-US" sz="1100" b="0" i="1" u="none" strike="noStrike" dirty="0">
                <a:solidFill>
                  <a:srgbClr val="444444"/>
                </a:solidFill>
                <a:effectLst/>
              </a:rPr>
              <a:t>You can use the QR code to access the </a:t>
            </a:r>
            <a:r>
              <a:rPr lang="en-US" sz="1100" b="0" i="1" u="sng" strike="noStrike" dirty="0">
                <a:solidFill>
                  <a:srgbClr val="0097A7"/>
                </a:solidFill>
                <a:effectLst/>
              </a:rPr>
              <a:t>Family and Community Guides to the Colorado Academic Standards</a:t>
            </a:r>
            <a:endParaRPr lang="en-US" sz="1100" i="1" dirty="0"/>
          </a:p>
          <a:p>
            <a:pPr marL="0" marR="0" lvl="0" indent="0" algn="l" defTabSz="914400" rtl="0" eaLnBrk="1" fontAlgn="base" latinLnBrk="0" hangingPunct="1">
              <a:lnSpc>
                <a:spcPct val="100000"/>
              </a:lnSpc>
              <a:spcBef>
                <a:spcPts val="0"/>
              </a:spcBef>
              <a:spcAft>
                <a:spcPts val="0"/>
              </a:spcAft>
              <a:buClr>
                <a:srgbClr val="000000"/>
              </a:buClr>
              <a:buSzPts val="1100"/>
              <a:buNone/>
              <a:tabLst/>
              <a:defRPr/>
            </a:pPr>
            <a:endParaRPr lang="en-US" sz="1100" dirty="0">
              <a:latin typeface="Trebuchet MS" panose="020B0603020202020204" pitchFamily="34" charset="0"/>
              <a:hlinkClick r:id="rId3"/>
            </a:endParaRPr>
          </a:p>
        </p:txBody>
      </p:sp>
    </p:spTree>
    <p:extLst>
      <p:ext uri="{BB962C8B-B14F-4D97-AF65-F5344CB8AC3E}">
        <p14:creationId xmlns:p14="http://schemas.microsoft.com/office/powerpoint/2010/main" val="21516915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a:extLst>
            <a:ext uri="{FF2B5EF4-FFF2-40B4-BE49-F238E27FC236}">
              <a16:creationId xmlns:a16="http://schemas.microsoft.com/office/drawing/2014/main" id="{CCB4346B-91E7-18A9-5929-AEDA3CB35966}"/>
            </a:ext>
          </a:extLst>
        </p:cNvPr>
        <p:cNvGrpSpPr/>
        <p:nvPr/>
      </p:nvGrpSpPr>
      <p:grpSpPr>
        <a:xfrm>
          <a:off x="0" y="0"/>
          <a:ext cx="0" cy="0"/>
          <a:chOff x="0" y="0"/>
          <a:chExt cx="0" cy="0"/>
        </a:xfrm>
      </p:grpSpPr>
      <p:sp>
        <p:nvSpPr>
          <p:cNvPr id="655" name="Google Shape;655;g64c0e98f07_0_4:notes">
            <a:extLst>
              <a:ext uri="{FF2B5EF4-FFF2-40B4-BE49-F238E27FC236}">
                <a16:creationId xmlns:a16="http://schemas.microsoft.com/office/drawing/2014/main" id="{B0BD132B-9E56-E6DB-AF3E-00E4BEE45EE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a:extLst>
              <a:ext uri="{FF2B5EF4-FFF2-40B4-BE49-F238E27FC236}">
                <a16:creationId xmlns:a16="http://schemas.microsoft.com/office/drawing/2014/main" id="{3BF4E00A-32EC-20CF-2B36-194763CC141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Trebuchet MS" panose="020B0603020202020204" pitchFamily="34" charset="0"/>
                <a:ea typeface="Calibri" panose="020F0502020204030204"/>
                <a:cs typeface="Calibri" panose="020F0502020204030204"/>
              </a:rPr>
              <a:t>As we reviewed earlier, The Colorado READ Act contains Minimum Reading Competency Skills for Phonics that are a part of the Colorado Academic Standards for phonics. </a:t>
            </a:r>
          </a:p>
          <a:p>
            <a:endParaRPr lang="en-US" sz="1100" dirty="0">
              <a:latin typeface="Trebuchet MS" panose="020B0603020202020204" pitchFamily="34" charset="0"/>
              <a:ea typeface="Calibri" panose="020F0502020204030204"/>
              <a:cs typeface="Calibri" panose="020F0502020204030204"/>
            </a:endParaRPr>
          </a:p>
          <a:p>
            <a:r>
              <a:rPr lang="en-US" sz="1100" dirty="0">
                <a:latin typeface="Trebuchet MS" panose="020B0603020202020204" pitchFamily="34" charset="0"/>
                <a:ea typeface="Calibri" panose="020F0502020204030204"/>
                <a:cs typeface="Calibri" panose="020F0502020204030204"/>
              </a:rPr>
              <a:t>As a reminder, Students begin by basic letter/</a:t>
            </a:r>
            <a:r>
              <a:rPr lang="en-US" sz="1100" b="1" dirty="0">
                <a:latin typeface="Trebuchet MS" panose="020B0603020202020204" pitchFamily="34" charset="0"/>
                <a:ea typeface="Calibri" panose="020F0502020204030204"/>
                <a:cs typeface="Calibri" panose="020F0502020204030204"/>
              </a:rPr>
              <a:t>sound correspondences </a:t>
            </a:r>
            <a:r>
              <a:rPr lang="en-US" sz="1100" dirty="0">
                <a:latin typeface="Trebuchet MS" panose="020B0603020202020204" pitchFamily="34" charset="0"/>
                <a:ea typeface="Calibri" panose="020F0502020204030204"/>
                <a:cs typeface="Calibri" panose="020F0502020204030204"/>
              </a:rPr>
              <a:t>and progress through increasingly complex phonic spelling patterns until they reach more advanced word study skills by third grade.</a:t>
            </a:r>
          </a:p>
          <a:p>
            <a:endParaRPr lang="en-US" sz="1100" dirty="0">
              <a:latin typeface="Trebuchet MS" panose="020B0603020202020204" pitchFamily="34" charset="0"/>
              <a:ea typeface="Calibri" panose="020F0502020204030204"/>
              <a:cs typeface="Calibri" panose="020F0502020204030204"/>
            </a:endParaRPr>
          </a:p>
          <a:p>
            <a:r>
              <a:rPr lang="en-US" sz="1100" dirty="0">
                <a:latin typeface="Trebuchet MS" panose="020B0603020202020204" pitchFamily="34" charset="0"/>
                <a:ea typeface="Calibri" panose="020F0502020204030204"/>
                <a:cs typeface="Calibri" panose="020F0502020204030204"/>
              </a:rPr>
              <a:t>The phonics skill progressions includes instruction in syllable types, morphology, and multisyllabic word reading.</a:t>
            </a:r>
          </a:p>
          <a:p>
            <a:endParaRPr lang="en-US" sz="1100" dirty="0">
              <a:latin typeface="Trebuchet MS" panose="020B0603020202020204" pitchFamily="34" charset="0"/>
              <a:ea typeface="Calibri" panose="020F0502020204030204"/>
              <a:cs typeface="Calibri" panose="020F0502020204030204"/>
            </a:endParaRPr>
          </a:p>
          <a:p>
            <a:r>
              <a:rPr lang="en-US" sz="1100" dirty="0">
                <a:latin typeface="Trebuchet MS" panose="020B0603020202020204" pitchFamily="34" charset="0"/>
                <a:ea typeface="Calibri" panose="020F0502020204030204"/>
                <a:cs typeface="Calibri" panose="020F0502020204030204"/>
              </a:rPr>
              <a:t>The scope and sequence of phonics skill instruction </a:t>
            </a:r>
            <a:r>
              <a:rPr lang="en-US" sz="1100" b="1" dirty="0">
                <a:latin typeface="Trebuchet MS" panose="020B0603020202020204" pitchFamily="34" charset="0"/>
                <a:ea typeface="Calibri" panose="020F0502020204030204"/>
                <a:cs typeface="Calibri" panose="020F0502020204030204"/>
              </a:rPr>
              <a:t>progresses in complexity over time.</a:t>
            </a:r>
          </a:p>
          <a:p>
            <a:endParaRPr lang="en-US" sz="1100" dirty="0">
              <a:latin typeface="Trebuchet MS" panose="020B0603020202020204" pitchFamily="34" charset="0"/>
              <a:ea typeface="Calibri" panose="020F0502020204030204"/>
              <a:cs typeface="Calibri" panose="020F0502020204030204"/>
            </a:endParaRPr>
          </a:p>
          <a:p>
            <a:r>
              <a:rPr lang="en-US" sz="1100" b="0" dirty="0">
                <a:latin typeface="Trebuchet MS" panose="020B0603020202020204" pitchFamily="34" charset="0"/>
                <a:ea typeface="Calibri" panose="020F0502020204030204"/>
                <a:cs typeface="Calibri" panose="020F0502020204030204"/>
              </a:rPr>
              <a:t>And, </a:t>
            </a:r>
            <a:r>
              <a:rPr lang="en-US" sz="1100" b="1" dirty="0">
                <a:latin typeface="Trebuchet MS" panose="020B0603020202020204" pitchFamily="34" charset="0"/>
                <a:ea typeface="Calibri" panose="020F0502020204030204"/>
                <a:cs typeface="Calibri" panose="020F0502020204030204"/>
              </a:rPr>
              <a:t>Through all instruction </a:t>
            </a:r>
            <a:r>
              <a:rPr lang="en-US" sz="1100" dirty="0">
                <a:latin typeface="Trebuchet MS" panose="020B0603020202020204" pitchFamily="34" charset="0"/>
                <a:ea typeface="Calibri" panose="020F0502020204030204"/>
                <a:cs typeface="Calibri" panose="020F0502020204030204"/>
              </a:rPr>
              <a:t>in the early grades, </a:t>
            </a:r>
            <a:r>
              <a:rPr lang="en-US" sz="1100" b="1" dirty="0">
                <a:latin typeface="Trebuchet MS" panose="020B0603020202020204" pitchFamily="34" charset="0"/>
                <a:ea typeface="Calibri" panose="020F0502020204030204"/>
                <a:cs typeface="Calibri" panose="020F0502020204030204"/>
              </a:rPr>
              <a:t>students should be practicing new skills in decodable text</a:t>
            </a:r>
            <a:r>
              <a:rPr lang="en-US" sz="1100" dirty="0">
                <a:latin typeface="Trebuchet MS" panose="020B0603020202020204" pitchFamily="34" charset="0"/>
                <a:ea typeface="Calibri" panose="020F0502020204030204"/>
                <a:cs typeface="Calibri" panose="020F0502020204030204"/>
              </a:rPr>
              <a:t>, which means text that contains the patterns they have been previously taught.</a:t>
            </a:r>
          </a:p>
        </p:txBody>
      </p:sp>
    </p:spTree>
    <p:extLst>
      <p:ext uri="{BB962C8B-B14F-4D97-AF65-F5344CB8AC3E}">
        <p14:creationId xmlns:p14="http://schemas.microsoft.com/office/powerpoint/2010/main" val="8222392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ADFEF-CA4A-AE73-DEFA-423D6B852C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607DB9-F4ED-CD44-62E3-5A7C9BE066A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0719B96-D776-CF6D-A775-C105B969095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chemeClr val="tx1"/>
                </a:solidFill>
                <a:latin typeface="Trebuchet MS" panose="020B0603020202020204" pitchFamily="34" charset="0"/>
              </a:rPr>
              <a:t>Effective Phonics Instruction is systematic. </a:t>
            </a:r>
            <a:r>
              <a:rPr lang="en-US" sz="1100" dirty="0">
                <a:solidFill>
                  <a:srgbClr val="000000"/>
                </a:solidFill>
                <a:latin typeface="Trebuchet MS" panose="020B0603020202020204" pitchFamily="34" charset="0"/>
              </a:rPr>
              <a:t>Lessons are taught in a structured, predictable format, with many opportunities for feedback and cumulative practice. </a:t>
            </a:r>
            <a:endParaRPr lang="en-US" sz="1100" b="0" i="1" dirty="0">
              <a:solidFill>
                <a:schemeClr val="tx1"/>
              </a:solidFill>
              <a:latin typeface="Trebuchet MS" panose="020B0603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Tx/>
              <a:buNone/>
              <a:tabLst/>
              <a:defRPr/>
            </a:pPr>
            <a:r>
              <a:rPr lang="en-US" sz="1100" b="1" i="0" u="none" strike="noStrike" cap="none" dirty="0">
                <a:solidFill>
                  <a:schemeClr val="tx1"/>
                </a:solidFill>
                <a:effectLst/>
                <a:latin typeface="Trebuchet MS" panose="020B0603020202020204" pitchFamily="34" charset="0"/>
                <a:ea typeface="Arial"/>
                <a:cs typeface="Arial"/>
                <a:sym typeface="Arial"/>
              </a:rPr>
              <a:t>Effective phonics instruction is explicit: </a:t>
            </a:r>
            <a:r>
              <a:rPr lang="en-US" sz="1100" dirty="0">
                <a:solidFill>
                  <a:srgbClr val="000000"/>
                </a:solidFill>
                <a:latin typeface="Trebuchet MS" panose="020B0603020202020204" pitchFamily="34" charset="0"/>
              </a:rPr>
              <a:t>Important concepts and skills are taught very clearly and directly by the teacher. Children are not expected to infer these concepts and skills just from exposure alone.</a:t>
            </a:r>
          </a:p>
          <a:p>
            <a:pPr marL="171450" marR="0" lvl="0" indent="-171450" algn="l" defTabSz="914400" rtl="0" eaLnBrk="1" fontAlgn="auto" latinLnBrk="0" hangingPunct="1">
              <a:lnSpc>
                <a:spcPct val="100000"/>
              </a:lnSpc>
              <a:spcBef>
                <a:spcPts val="0"/>
              </a:spcBef>
              <a:spcAft>
                <a:spcPts val="0"/>
              </a:spcAft>
              <a:buClr>
                <a:srgbClr val="000000"/>
              </a:buClr>
              <a:buSzPts val="1100"/>
              <a:buFontTx/>
              <a:buNone/>
              <a:tabLst/>
              <a:defRPr/>
            </a:pPr>
            <a:r>
              <a:rPr lang="en-US" sz="1100" dirty="0">
                <a:solidFill>
                  <a:srgbClr val="000000"/>
                </a:solidFill>
                <a:latin typeface="Trebuchet MS" panose="020B0603020202020204" pitchFamily="34" charset="0"/>
              </a:rPr>
              <a:t>And, </a:t>
            </a:r>
            <a:r>
              <a:rPr lang="en-US" sz="1100" b="1" dirty="0">
                <a:solidFill>
                  <a:srgbClr val="000000"/>
                </a:solidFill>
                <a:latin typeface="Trebuchet MS" panose="020B0603020202020204" pitchFamily="34" charset="0"/>
              </a:rPr>
              <a:t>effective phonics instruction is sequential</a:t>
            </a:r>
            <a:r>
              <a:rPr lang="en-US" sz="1100" dirty="0">
                <a:latin typeface="Trebuchet MS" panose="020B0603020202020204" pitchFamily="34" charset="0"/>
              </a:rPr>
              <a:t>: Lessons are taught in a logical order, from simple to more complex. Skills build on each other over time.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chemeClr val="tx1"/>
              </a:solidFill>
              <a:effectLst/>
              <a:latin typeface="Trebuchet MS" panose="020B0603020202020204" pitchFamily="34" charset="0"/>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sz="1100" b="0" i="0" u="none" strike="noStrike" cap="none" dirty="0">
                <a:solidFill>
                  <a:schemeClr val="tx1"/>
                </a:solidFill>
                <a:latin typeface="Trebuchet MS" panose="020B0603020202020204" pitchFamily="34" charset="0"/>
                <a:ea typeface="Arial"/>
                <a:cs typeface="Arial"/>
                <a:sym typeface="Arial"/>
              </a:rPr>
              <a:t>This is HOW phonics instruction should be delivered. Now let’s take a look at WHAT types of activities you may see in a well-designed phonics lesson.</a:t>
            </a:r>
            <a:endParaRPr lang="en-US" sz="1100" b="1" i="0" u="none" strike="noStrike" cap="none" dirty="0">
              <a:solidFill>
                <a:schemeClr val="tx1"/>
              </a:solidFill>
              <a:latin typeface="Trebuchet MS" panose="020B0603020202020204" pitchFamily="34" charset="0"/>
              <a:ea typeface="Arial"/>
              <a:cs typeface="Arial"/>
              <a:sym typeface="Arial"/>
            </a:endParaRPr>
          </a:p>
        </p:txBody>
      </p:sp>
    </p:spTree>
    <p:extLst>
      <p:ext uri="{BB962C8B-B14F-4D97-AF65-F5344CB8AC3E}">
        <p14:creationId xmlns:p14="http://schemas.microsoft.com/office/powerpoint/2010/main" val="39517941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2A863-EDDC-7B90-E1CA-DBEFADC083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67D373-D294-6BD1-1471-33A160DF26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B7063F-5AD6-5F9C-1FA9-D58AFB2B72CC}"/>
              </a:ext>
            </a:extLst>
          </p:cNvPr>
          <p:cNvSpPr>
            <a:spLocks noGrp="1"/>
          </p:cNvSpPr>
          <p:nvPr>
            <p:ph type="body" idx="1"/>
          </p:nvPr>
        </p:nvSpPr>
        <p:spPr/>
        <p:txBody>
          <a:bodyPr/>
          <a:lstStyle/>
          <a:p>
            <a:r>
              <a:rPr lang="en-US" dirty="0"/>
              <a:t>This slide shows a few examples of things you might see in your child’s classroom during early phonics instruction.</a:t>
            </a:r>
          </a:p>
          <a:p>
            <a:endParaRPr lang="en-US" dirty="0"/>
          </a:p>
          <a:p>
            <a:r>
              <a:rPr lang="en-US" dirty="0"/>
              <a:t>The teacher may be guiding students in </a:t>
            </a:r>
            <a:r>
              <a:rPr lang="en-US" b="1" dirty="0"/>
              <a:t>blending and segmenting words </a:t>
            </a:r>
            <a:r>
              <a:rPr lang="en-US" dirty="0"/>
              <a:t>by pointing to each letter in the word, having the students say the sounds, and then blending the sounds together to read the word. This is done during whole group and small group instruction to model decoding.</a:t>
            </a:r>
          </a:p>
          <a:p>
            <a:endParaRPr lang="en-US" dirty="0"/>
          </a:p>
          <a:p>
            <a:r>
              <a:rPr lang="en-US" dirty="0"/>
              <a:t>You might also see an activity called </a:t>
            </a:r>
            <a:r>
              <a:rPr lang="en-US" b="1" dirty="0"/>
              <a:t>phoneme grapheme mapping</a:t>
            </a:r>
            <a:r>
              <a:rPr lang="en-US" dirty="0"/>
              <a:t>, which is used to help students learn to encode, or spell, using a newly learned phonics pattern. This process teaches a student to break a word into individual phonemes and match the sound they hear to the grapheme that represents the sound. Each phoneme has its own box, or line, to help students connect the way a sound is spelled to the number of phonemes they hear in the word. For example, the word ‘desk’ has four phonemes, /d/ /e/ /s/ /k/, so there are four boxes to match the phoneme to the grapheme.</a:t>
            </a:r>
          </a:p>
          <a:p>
            <a:endParaRPr lang="en-US" dirty="0"/>
          </a:p>
          <a:p>
            <a:r>
              <a:rPr lang="en-US" dirty="0"/>
              <a:t>Students should also be provided </a:t>
            </a:r>
            <a:r>
              <a:rPr lang="en-US" b="1" dirty="0"/>
              <a:t>practice with decodable text </a:t>
            </a:r>
            <a:r>
              <a:rPr lang="en-US" dirty="0"/>
              <a:t>that includes the spelling pattern they are learning as well as spelling patterns they have already been taught. The example shown here clearly shows many examples of words with s-blends and would be used to allow students to practice reading words with s-blends after they have had instruction with this skill.</a:t>
            </a:r>
          </a:p>
          <a:p>
            <a:endParaRPr lang="en-US" dirty="0"/>
          </a:p>
          <a:p>
            <a:r>
              <a:rPr lang="en-US" dirty="0"/>
              <a:t>You also may see students practicing words that are hard to decode using an </a:t>
            </a:r>
            <a:r>
              <a:rPr lang="en-US" b="1" dirty="0"/>
              <a:t>irregular word routine</a:t>
            </a:r>
            <a:r>
              <a:rPr lang="en-US" dirty="0"/>
              <a:t>. These words are often called Heart Words, Tricky Words, or Rule Breakers. Students learn that some words don’t follow the usual rules, and they must learn the parts of the word that are irregular so that they can remember the word for reading and spelling. This routine helps students learn some of the high frequency words they need for early reading that don’t follow common spelling rules.</a:t>
            </a:r>
          </a:p>
        </p:txBody>
      </p:sp>
      <p:sp>
        <p:nvSpPr>
          <p:cNvPr id="4" name="Slide Number Placeholder 3">
            <a:extLst>
              <a:ext uri="{FF2B5EF4-FFF2-40B4-BE49-F238E27FC236}">
                <a16:creationId xmlns:a16="http://schemas.microsoft.com/office/drawing/2014/main" id="{99C78F25-6489-95D6-B084-B0CB1D3EDC70}"/>
              </a:ext>
            </a:extLst>
          </p:cNvPr>
          <p:cNvSpPr>
            <a:spLocks noGrp="1"/>
          </p:cNvSpPr>
          <p:nvPr>
            <p:ph type="sldNum" sz="quarter" idx="5"/>
          </p:nvPr>
        </p:nvSpPr>
        <p:spPr/>
        <p:txBody>
          <a:bodyPr/>
          <a:lstStyle/>
          <a:p>
            <a:fld id="{8BB1861C-16E8-4DC1-A9DC-F9D5DBFC0DC8}" type="slidenum">
              <a:rPr lang="en-US" smtClean="0"/>
              <a:t>36</a:t>
            </a:fld>
            <a:endParaRPr lang="en-US" dirty="0"/>
          </a:p>
        </p:txBody>
      </p:sp>
    </p:spTree>
    <p:extLst>
      <p:ext uri="{BB962C8B-B14F-4D97-AF65-F5344CB8AC3E}">
        <p14:creationId xmlns:p14="http://schemas.microsoft.com/office/powerpoint/2010/main" val="25343963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students progress from early phonics into more advanced word study, usually in second and third grades, you may see them practicing </a:t>
            </a:r>
            <a:r>
              <a:rPr lang="en-US" b="1" dirty="0"/>
              <a:t>syllable division</a:t>
            </a:r>
            <a:r>
              <a:rPr lang="en-US" b="0" dirty="0"/>
              <a:t> generalizations to accurately read and spell longer words, as in the example word “fan tas tic.”</a:t>
            </a:r>
          </a:p>
          <a:p>
            <a:endParaRPr lang="en-US" b="0" dirty="0"/>
          </a:p>
          <a:p>
            <a:r>
              <a:rPr lang="en-US" b="0" dirty="0"/>
              <a:t>They also begin to learn generalized </a:t>
            </a:r>
            <a:r>
              <a:rPr lang="en-US" b="1" dirty="0"/>
              <a:t>spelling rules</a:t>
            </a:r>
            <a:r>
              <a:rPr lang="en-US" b="0" dirty="0"/>
              <a:t>, such as changing an end Y to I before adding a vowel suffix like –er,  as in the example word “happier.”</a:t>
            </a:r>
          </a:p>
          <a:p>
            <a:endParaRPr lang="en-US" b="0" dirty="0"/>
          </a:p>
          <a:p>
            <a:r>
              <a:rPr lang="en-US" b="0" dirty="0"/>
              <a:t>You might see students utilizing a </a:t>
            </a:r>
            <a:r>
              <a:rPr lang="en-US" b="1" dirty="0"/>
              <a:t>multisyllabic word reading routine </a:t>
            </a:r>
            <a:r>
              <a:rPr lang="en-US" b="0" dirty="0"/>
              <a:t>where they circle any prefixes or suffixes before breaking down what is left of a word for reading, as we see here with the example word “unhappily.”</a:t>
            </a:r>
          </a:p>
          <a:p>
            <a:endParaRPr lang="en-US" b="0" dirty="0"/>
          </a:p>
          <a:p>
            <a:r>
              <a:rPr lang="en-US" b="0" dirty="0"/>
              <a:t>And finally, students may be practicing building words using meaningful parts like root words and expanding their knowledge about the meanings of common prefixes and suffixes through </a:t>
            </a:r>
            <a:r>
              <a:rPr lang="en-US" b="1" dirty="0"/>
              <a:t>morphology instruction</a:t>
            </a:r>
            <a:r>
              <a:rPr lang="en-US" b="0" dirty="0"/>
              <a:t>. Word matrices, similar to the image shown here, are one way teachers can scaffold word building with meaningful parts with students.</a:t>
            </a:r>
            <a:endParaRPr lang="en-US" dirty="0"/>
          </a:p>
        </p:txBody>
      </p:sp>
      <p:sp>
        <p:nvSpPr>
          <p:cNvPr id="4" name="Slide Number Placeholder 3"/>
          <p:cNvSpPr>
            <a:spLocks noGrp="1"/>
          </p:cNvSpPr>
          <p:nvPr>
            <p:ph type="sldNum" sz="quarter" idx="5"/>
          </p:nvPr>
        </p:nvSpPr>
        <p:spPr/>
        <p:txBody>
          <a:bodyPr/>
          <a:lstStyle/>
          <a:p>
            <a:fld id="{8BB1861C-16E8-4DC1-A9DC-F9D5DBFC0DC8}" type="slidenum">
              <a:rPr lang="en-US" smtClean="0"/>
              <a:t>37</a:t>
            </a:fld>
            <a:endParaRPr lang="en-US" dirty="0"/>
          </a:p>
        </p:txBody>
      </p:sp>
    </p:spTree>
    <p:extLst>
      <p:ext uri="{BB962C8B-B14F-4D97-AF65-F5344CB8AC3E}">
        <p14:creationId xmlns:p14="http://schemas.microsoft.com/office/powerpoint/2010/main" val="32132767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C4CE94F0-2195-15FA-C0E9-01404232510E}"/>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A04210C0-4EBF-B84D-8017-FA321DDE9DF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BDF3E246-1F0F-C19A-75E7-64CA9AF8EBD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dirty="0">
                <a:latin typeface="Trebuchet MS" panose="020B0603020202020204" pitchFamily="34" charset="0"/>
              </a:rPr>
              <a:t>Optional classroom example. Video length: </a:t>
            </a:r>
            <a:r>
              <a:rPr lang="en-US" sz="1100" b="0" i="1" u="none" strike="noStrike" cap="none" dirty="0">
                <a:solidFill>
                  <a:srgbClr val="000000"/>
                </a:solidFill>
                <a:latin typeface="Trebuchet MS" panose="020B0603020202020204" pitchFamily="34" charset="0"/>
                <a:cs typeface="Arial"/>
                <a:sym typeface="Arial"/>
              </a:rPr>
              <a:t>4.32 </a:t>
            </a:r>
            <a:r>
              <a:rPr lang="en-US" sz="1100" b="0" i="1" u="none" strike="noStrike" cap="none" dirty="0">
                <a:solidFill>
                  <a:srgbClr val="000000"/>
                </a:solidFill>
                <a:latin typeface="Trebuchet MS" panose="020B0603020202020204" pitchFamily="34" charset="0"/>
                <a:ea typeface="Trebuchet MS" panose="020B0603020202020204" pitchFamily="34" charset="0"/>
                <a:cs typeface="Arial"/>
                <a:sym typeface="Arial"/>
              </a:rPr>
              <a:t>minutes</a:t>
            </a:r>
            <a:endParaRPr lang="en-US" sz="1100" i="1" dirty="0">
              <a:latin typeface="Trebuchet MS" panose="020B0603020202020204" pitchFamily="34" charset="0"/>
            </a:endParaRPr>
          </a:p>
          <a:p>
            <a:pPr marL="0" indent="0">
              <a:buNone/>
            </a:pPr>
            <a:endParaRPr lang="en-US" sz="1100" b="0" dirty="0">
              <a:solidFill>
                <a:schemeClr val="tx1"/>
              </a:solidFill>
              <a:latin typeface="Trebuchet MS" panose="020B0603020202020204" pitchFamily="34" charset="0"/>
            </a:endParaRPr>
          </a:p>
          <a:p>
            <a:pPr marL="0" indent="0">
              <a:buNone/>
            </a:pPr>
            <a:r>
              <a:rPr lang="en-US" sz="1100" b="0" dirty="0">
                <a:solidFill>
                  <a:schemeClr val="tx1"/>
                </a:solidFill>
                <a:latin typeface="Trebuchet MS" panose="020B0603020202020204" pitchFamily="34" charset="0"/>
              </a:rPr>
              <a:t>We are going to watch a short video where a teacher is modeling  </a:t>
            </a:r>
          </a:p>
          <a:p>
            <a:pPr marL="0" indent="0">
              <a:buNone/>
            </a:pPr>
            <a:r>
              <a:rPr lang="en-US" sz="1100" b="1" dirty="0">
                <a:solidFill>
                  <a:schemeClr val="tx1"/>
                </a:solidFill>
                <a:latin typeface="Trebuchet MS" panose="020B0603020202020204" pitchFamily="34" charset="0"/>
              </a:rPr>
              <a:t>How to Introduce a New Letter – Kindergarten </a:t>
            </a:r>
          </a:p>
          <a:p>
            <a:pPr marL="171450" indent="-171450"/>
            <a:endParaRPr lang="en-US" sz="1100" b="1" dirty="0">
              <a:solidFill>
                <a:schemeClr val="tx1"/>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strike="noStrike" dirty="0">
                <a:solidFill>
                  <a:schemeClr val="tx1"/>
                </a:solidFill>
                <a:latin typeface="Trebuchet MS" panose="020B0603020202020204" pitchFamily="34" charset="0"/>
                <a:ea typeface="Calibri"/>
                <a:cs typeface="Arial"/>
              </a:rPr>
              <a:t>Key Points About the Video: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Trebuchet MS" panose="020B0603020202020204" pitchFamily="34" charset="0"/>
                <a:ea typeface="Calibri"/>
                <a:cs typeface="Arial"/>
              </a:rPr>
              <a:t>This kindergarten teacher introduces a new letter and guides students through steps that will be repeated every time a new letter is introduced.</a:t>
            </a:r>
          </a:p>
          <a:p>
            <a:pPr marL="171450" indent="-171450">
              <a:buFont typeface="Arial" panose="020B0604020202020204" pitchFamily="34" charset="0"/>
              <a:buChar char="•"/>
            </a:pPr>
            <a:r>
              <a:rPr lang="en-US" sz="1100" b="1" dirty="0">
                <a:solidFill>
                  <a:schemeClr val="tx1"/>
                </a:solidFill>
                <a:latin typeface="Trebuchet MS" panose="020B0603020202020204" pitchFamily="34" charset="0"/>
                <a:ea typeface="Calibri"/>
                <a:cs typeface="Arial"/>
              </a:rPr>
              <a:t>The narrator provides context about each step in the lesson. </a:t>
            </a:r>
          </a:p>
          <a:p>
            <a:pPr marL="0" indent="0">
              <a:buFont typeface="Arial" panose="020B0604020202020204" pitchFamily="34" charset="0"/>
              <a:buNone/>
            </a:pPr>
            <a:endParaRPr lang="en-US" sz="1100" b="1" dirty="0">
              <a:solidFill>
                <a:schemeClr val="tx1"/>
              </a:solidFill>
              <a:latin typeface="Trebuchet MS" panose="020B0603020202020204" pitchFamily="34" charset="0"/>
              <a:ea typeface="Calibri"/>
              <a:cs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i="1" dirty="0">
                <a:solidFill>
                  <a:srgbClr val="000000"/>
                </a:solidFill>
                <a:latin typeface="+mn-lt"/>
                <a:ea typeface="Calibri"/>
                <a:cs typeface="Arial"/>
              </a:rPr>
              <a:t>(Play the video-subtitles are included within the video; </a:t>
            </a:r>
            <a:r>
              <a:rPr lang="en-US" sz="1100" b="0" i="1" u="none" strike="noStrike" cap="none" dirty="0">
                <a:solidFill>
                  <a:srgbClr val="000000"/>
                </a:solidFill>
                <a:latin typeface="Trebuchet MS" panose="020B0603020202020204" pitchFamily="34" charset="0"/>
                <a:ea typeface="Calibri"/>
                <a:cs typeface="Arial"/>
                <a:sym typeface="Arial"/>
              </a:rPr>
              <a:t>Video length: 4:32 minutes)</a:t>
            </a:r>
            <a:endParaRPr lang="en-US" sz="1100" i="1" dirty="0">
              <a:solidFill>
                <a:srgbClr val="000000"/>
              </a:solidFill>
              <a:latin typeface="+mn-lt"/>
              <a:ea typeface="Calibri"/>
              <a:cs typeface="Arial"/>
            </a:endParaRPr>
          </a:p>
          <a:p>
            <a:pPr marL="0" indent="0">
              <a:buFont typeface="Arial" panose="020B0604020202020204" pitchFamily="34" charset="0"/>
              <a:buNone/>
            </a:pPr>
            <a:endParaRPr lang="en-US" sz="1100" b="1" dirty="0">
              <a:solidFill>
                <a:schemeClr val="tx1"/>
              </a:solidFill>
              <a:latin typeface="Trebuchet MS" panose="020B0603020202020204" pitchFamily="34" charset="0"/>
              <a:ea typeface="Calibri"/>
              <a:cs typeface="Arial"/>
            </a:endParaRPr>
          </a:p>
          <a:p>
            <a:pPr marL="0" indent="0">
              <a:buFont typeface="Arial" panose="020B0604020202020204" pitchFamily="34" charset="0"/>
              <a:buNone/>
            </a:pPr>
            <a:r>
              <a:rPr lang="en-US" sz="1100" b="1" dirty="0">
                <a:solidFill>
                  <a:schemeClr val="tx1"/>
                </a:solidFill>
                <a:latin typeface="Trebuchet MS" panose="020B0603020202020204" pitchFamily="34" charset="0"/>
                <a:ea typeface="Calibri"/>
                <a:cs typeface="Arial"/>
              </a:rPr>
              <a:t> </a:t>
            </a:r>
            <a:endParaRPr lang="en-US" sz="1100" dirty="0">
              <a:solidFill>
                <a:schemeClr val="tx1"/>
              </a:solidFill>
              <a:latin typeface="Trebuchet MS" panose="020B0603020202020204" pitchFamily="34" charset="0"/>
            </a:endParaRPr>
          </a:p>
          <a:p>
            <a:pPr marL="0" algn="l" rtl="0" fontAlgn="base">
              <a:buNone/>
            </a:pPr>
            <a:r>
              <a:rPr lang="en-US" sz="1100" b="0" i="1" u="none" strike="noStrike" dirty="0">
                <a:solidFill>
                  <a:schemeClr val="tx1"/>
                </a:solidFill>
                <a:effectLst/>
                <a:latin typeface="Trebuchet MS" panose="020B0603020202020204" pitchFamily="34" charset="0"/>
              </a:rPr>
              <a:t>FACILITATOR NOTES: </a:t>
            </a:r>
            <a:endParaRPr lang="en-US" sz="1100" b="0" i="1" dirty="0">
              <a:solidFill>
                <a:schemeClr val="tx1"/>
              </a:solidFill>
              <a:effectLst/>
              <a:latin typeface="Trebuchet MS" panose="020B0603020202020204" pitchFamily="34" charset="0"/>
            </a:endParaRPr>
          </a:p>
          <a:p>
            <a:pPr marL="0" algn="l" rtl="0" fontAlgn="base">
              <a:buFont typeface="+mj-lt"/>
              <a:buAutoNum type="arabicPeriod"/>
            </a:pPr>
            <a:r>
              <a:rPr lang="en-US" sz="1100" b="0" i="1" u="none" strike="noStrike" dirty="0">
                <a:solidFill>
                  <a:schemeClr val="tx1"/>
                </a:solidFill>
                <a:effectLst/>
                <a:latin typeface="Trebuchet MS" panose="020B0603020202020204" pitchFamily="34" charset="0"/>
              </a:rPr>
              <a:t>Before watching the video, read the Key Points About the Video so participants know what to focus on.</a:t>
            </a:r>
            <a:endParaRPr lang="en-US" sz="1100" b="0" i="1" dirty="0">
              <a:solidFill>
                <a:schemeClr val="tx1"/>
              </a:solidFill>
              <a:effectLst/>
              <a:latin typeface="Trebuchet MS" panose="020B0603020202020204" pitchFamily="34" charset="0"/>
            </a:endParaRPr>
          </a:p>
          <a:p>
            <a:pPr marL="0" algn="l" rtl="0" fontAlgn="base">
              <a:buFont typeface="+mj-lt"/>
              <a:buAutoNum type="arabicPeriod"/>
            </a:pPr>
            <a:r>
              <a:rPr lang="en-US" sz="1100" b="0" i="1" u="none" strike="noStrike" dirty="0">
                <a:solidFill>
                  <a:schemeClr val="tx1"/>
                </a:solidFill>
                <a:effectLst/>
                <a:latin typeface="Trebuchet MS" panose="020B0603020202020204" pitchFamily="34" charset="0"/>
              </a:rPr>
              <a:t>Watch Classroom Example: How to Introduce a New Letter</a:t>
            </a:r>
          </a:p>
        </p:txBody>
      </p:sp>
    </p:spTree>
    <p:extLst>
      <p:ext uri="{BB962C8B-B14F-4D97-AF65-F5344CB8AC3E}">
        <p14:creationId xmlns:p14="http://schemas.microsoft.com/office/powerpoint/2010/main" val="5418419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C4CE94F0-2195-15FA-C0E9-01404232510E}"/>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A04210C0-4EBF-B84D-8017-FA321DDE9DF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BDF3E246-1F0F-C19A-75E7-64CA9AF8EBD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dirty="0">
                <a:latin typeface="Trebuchet MS" panose="020B0603020202020204" pitchFamily="34" charset="0"/>
              </a:rPr>
              <a:t>Optional classroom example. Video length: </a:t>
            </a:r>
            <a:r>
              <a:rPr lang="en-US" sz="1100" b="0" i="1" u="none" strike="noStrike" cap="none" dirty="0">
                <a:solidFill>
                  <a:srgbClr val="000000"/>
                </a:solidFill>
                <a:latin typeface="Trebuchet MS" panose="020B0603020202020204" pitchFamily="34" charset="0"/>
                <a:cs typeface="Arial"/>
                <a:sym typeface="Arial"/>
              </a:rPr>
              <a:t>5.45</a:t>
            </a:r>
            <a:r>
              <a:rPr lang="en-US" sz="1100" b="0" i="1" u="none" strike="noStrike" cap="none" dirty="0">
                <a:solidFill>
                  <a:srgbClr val="000000"/>
                </a:solidFill>
                <a:latin typeface="Trebuchet MS" panose="020B0603020202020204" pitchFamily="34" charset="0"/>
                <a:ea typeface="Trebuchet MS" panose="020B0603020202020204" pitchFamily="34" charset="0"/>
                <a:cs typeface="Arial"/>
                <a:sym typeface="Arial"/>
              </a:rPr>
              <a:t> minutes</a:t>
            </a:r>
            <a:endParaRPr lang="en-US" sz="1100" i="1" dirty="0">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solidFill>
                <a:schemeClr val="tx1"/>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Trebuchet MS" panose="020B0603020202020204" pitchFamily="34" charset="0"/>
              </a:rPr>
              <a:t>We are going to watch a short video where a teacher is working with a </a:t>
            </a:r>
            <a:endParaRPr lang="en-US" sz="1100" b="1" dirty="0">
              <a:solidFill>
                <a:schemeClr val="tx1"/>
              </a:solidFill>
              <a:latin typeface="Trebuchet MS" panose="020B0603020202020204" pitchFamily="34" charset="0"/>
            </a:endParaRPr>
          </a:p>
          <a:p>
            <a:pPr marL="0" indent="0">
              <a:buNone/>
            </a:pPr>
            <a:r>
              <a:rPr lang="en-US" sz="1100" b="1" dirty="0">
                <a:solidFill>
                  <a:schemeClr val="tx1"/>
                </a:solidFill>
                <a:latin typeface="Trebuchet MS" panose="020B0603020202020204" pitchFamily="34" charset="0"/>
              </a:rPr>
              <a:t> Small Group Blending Sounds to Read Words </a:t>
            </a:r>
            <a:br>
              <a:rPr lang="en-US" sz="1100" b="0" i="0" u="none" strike="noStrike" cap="none" dirty="0">
                <a:solidFill>
                  <a:schemeClr val="tx1"/>
                </a:solidFill>
                <a:effectLst/>
                <a:latin typeface="Trebuchet MS" panose="020B0603020202020204" pitchFamily="34" charset="0"/>
                <a:ea typeface="Arial"/>
                <a:cs typeface="Arial"/>
                <a:sym typeface="Arial"/>
              </a:rPr>
            </a:br>
            <a:endParaRPr lang="en-US" sz="1100" b="1" dirty="0">
              <a:solidFill>
                <a:schemeClr val="tx1"/>
              </a:solidFill>
              <a:latin typeface="Trebuchet MS" panose="020B0603020202020204" pitchFamily="34" charset="0"/>
            </a:endParaRPr>
          </a:p>
          <a:p>
            <a:pPr marL="0" indent="0">
              <a:buNone/>
            </a:pPr>
            <a:r>
              <a:rPr lang="en-US" sz="1100" b="1" strike="noStrike" dirty="0">
                <a:solidFill>
                  <a:schemeClr val="tx1"/>
                </a:solidFill>
                <a:latin typeface="Trebuchet MS" panose="020B0603020202020204" pitchFamily="34" charset="0"/>
                <a:ea typeface="Calibri"/>
                <a:cs typeface="Arial"/>
              </a:rPr>
              <a:t>Key Points About the Video: </a:t>
            </a:r>
          </a:p>
          <a:p>
            <a:pPr marL="0" indent="0">
              <a:buNone/>
            </a:pPr>
            <a:r>
              <a:rPr lang="en-US" sz="1100" b="1" dirty="0">
                <a:solidFill>
                  <a:schemeClr val="tx1"/>
                </a:solidFill>
                <a:latin typeface="Trebuchet MS" panose="020B0603020202020204" pitchFamily="34" charset="0"/>
                <a:ea typeface="Calibri"/>
                <a:cs typeface="Arial"/>
              </a:rPr>
              <a:t>This instructional coach models and practices with her students the process for blending sounds into words. </a:t>
            </a:r>
          </a:p>
          <a:p>
            <a:pPr marL="171450" indent="-171450">
              <a:buFont typeface="Arial" panose="020B0604020202020204" pitchFamily="34" charset="0"/>
              <a:buChar char="•"/>
            </a:pPr>
            <a:r>
              <a:rPr lang="en-US" sz="1100" b="1" dirty="0">
                <a:solidFill>
                  <a:schemeClr val="tx1"/>
                </a:solidFill>
                <a:latin typeface="Trebuchet MS" panose="020B0603020202020204" pitchFamily="34" charset="0"/>
                <a:ea typeface="Calibri"/>
                <a:cs typeface="Arial"/>
              </a:rPr>
              <a:t>Students have the chance to read words with short vowels both as a group and individually.</a:t>
            </a:r>
          </a:p>
          <a:p>
            <a:pPr marL="0" indent="0">
              <a:buFont typeface="Arial" panose="020B0604020202020204" pitchFamily="34" charset="0"/>
              <a:buNone/>
            </a:pPr>
            <a:endParaRPr lang="en-US" sz="1100" b="1" dirty="0">
              <a:solidFill>
                <a:schemeClr val="tx1"/>
              </a:solidFill>
              <a:latin typeface="Trebuchet MS" panose="020B0603020202020204" pitchFamily="34" charset="0"/>
              <a:ea typeface="Calibri"/>
              <a:cs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i="1" dirty="0">
                <a:solidFill>
                  <a:srgbClr val="000000"/>
                </a:solidFill>
                <a:latin typeface="+mn-lt"/>
                <a:ea typeface="Calibri"/>
                <a:cs typeface="Arial"/>
              </a:rPr>
              <a:t>(Play the video-subtitles are included within the video; </a:t>
            </a:r>
            <a:r>
              <a:rPr lang="en-US" sz="1100" b="0" i="1" u="none" strike="noStrike" cap="none" dirty="0">
                <a:solidFill>
                  <a:srgbClr val="000000"/>
                </a:solidFill>
                <a:latin typeface="Trebuchet MS" panose="020B0603020202020204" pitchFamily="34" charset="0"/>
                <a:ea typeface="Calibri"/>
                <a:cs typeface="Arial"/>
                <a:sym typeface="Arial"/>
              </a:rPr>
              <a:t>Video length: 5.45 minutes)</a:t>
            </a:r>
            <a:endParaRPr lang="en-US" sz="1100" i="1" dirty="0">
              <a:solidFill>
                <a:srgbClr val="000000"/>
              </a:solidFill>
              <a:latin typeface="+mn-lt"/>
              <a:ea typeface="Calibri"/>
              <a:cs typeface="Arial"/>
            </a:endParaRPr>
          </a:p>
          <a:p>
            <a:pPr marL="0" indent="0">
              <a:buFont typeface="Arial" panose="020B0604020202020204" pitchFamily="34" charset="0"/>
              <a:buNone/>
            </a:pPr>
            <a:endParaRPr lang="en-US" sz="1100" b="1" dirty="0">
              <a:solidFill>
                <a:schemeClr val="tx1"/>
              </a:solidFill>
              <a:latin typeface="Trebuchet MS" panose="020B0603020202020204" pitchFamily="34" charset="0"/>
              <a:ea typeface="Calibri"/>
              <a:cs typeface="Arial"/>
            </a:endParaRPr>
          </a:p>
          <a:p>
            <a:pPr marL="0" indent="-298450"/>
            <a:endParaRPr lang="en-US" sz="1100" dirty="0">
              <a:solidFill>
                <a:schemeClr val="tx1"/>
              </a:solidFill>
              <a:latin typeface="Trebuchet MS" panose="020B0603020202020204" pitchFamily="34" charset="0"/>
            </a:endParaRPr>
          </a:p>
          <a:p>
            <a:pPr marL="0" algn="l" rtl="0" fontAlgn="base">
              <a:buNone/>
            </a:pPr>
            <a:r>
              <a:rPr lang="en-US" sz="1100" b="0" i="1" u="none" strike="noStrike" dirty="0">
                <a:solidFill>
                  <a:schemeClr val="tx1"/>
                </a:solidFill>
                <a:effectLst/>
                <a:latin typeface="Trebuchet MS" panose="020B0603020202020204" pitchFamily="34" charset="0"/>
              </a:rPr>
              <a:t>FACILITATOR NOTES: </a:t>
            </a:r>
            <a:endParaRPr lang="en-US" sz="1100" b="0" i="1" dirty="0">
              <a:solidFill>
                <a:schemeClr val="tx1"/>
              </a:solidFill>
              <a:effectLst/>
              <a:latin typeface="Trebuchet MS" panose="020B0603020202020204" pitchFamily="34" charset="0"/>
            </a:endParaRPr>
          </a:p>
          <a:p>
            <a:pPr marL="0" algn="l" rtl="0" fontAlgn="base">
              <a:buFont typeface="+mj-lt"/>
              <a:buAutoNum type="arabicPeriod"/>
            </a:pPr>
            <a:r>
              <a:rPr lang="en-US" sz="1100" b="0" i="1" u="none" strike="noStrike" dirty="0">
                <a:solidFill>
                  <a:schemeClr val="tx1"/>
                </a:solidFill>
                <a:effectLst/>
                <a:latin typeface="Trebuchet MS" panose="020B0603020202020204" pitchFamily="34" charset="0"/>
              </a:rPr>
              <a:t>Before watching the video, read the Key Points About the Video so participants know what to focus on.</a:t>
            </a:r>
            <a:endParaRPr lang="en-US" sz="1100" b="0" i="1" dirty="0">
              <a:solidFill>
                <a:schemeClr val="tx1"/>
              </a:solidFill>
              <a:effectLst/>
              <a:latin typeface="Trebuchet MS" panose="020B0603020202020204" pitchFamily="34" charset="0"/>
            </a:endParaRPr>
          </a:p>
          <a:p>
            <a:pPr marL="0" algn="l" rtl="0" fontAlgn="base">
              <a:buFont typeface="+mj-lt"/>
              <a:buAutoNum type="arabicPeriod"/>
            </a:pPr>
            <a:r>
              <a:rPr lang="en-US" sz="1100" b="0" i="1" u="none" strike="noStrike" dirty="0">
                <a:solidFill>
                  <a:schemeClr val="tx1"/>
                </a:solidFill>
                <a:effectLst/>
                <a:latin typeface="Trebuchet MS" panose="020B0603020202020204" pitchFamily="34" charset="0"/>
              </a:rPr>
              <a:t>Watch Small Group Example: Blending Sounds to Read Words with Short Vowels </a:t>
            </a:r>
          </a:p>
        </p:txBody>
      </p:sp>
    </p:spTree>
    <p:extLst>
      <p:ext uri="{BB962C8B-B14F-4D97-AF65-F5344CB8AC3E}">
        <p14:creationId xmlns:p14="http://schemas.microsoft.com/office/powerpoint/2010/main" val="1263056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76089962-17FA-9D17-7620-3EFB73A51D82}"/>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3CFB492F-A2B1-2ACB-A65E-97A4686C474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30E7FB1A-4795-1227-8236-F824F68817D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dirty="0">
                <a:latin typeface="+mn-lt"/>
              </a:rPr>
              <a:t>By the end of this presentation the </a:t>
            </a:r>
            <a:r>
              <a:rPr lang="en-US" sz="1100" b="1" dirty="0">
                <a:latin typeface="+mn-lt"/>
              </a:rPr>
              <a:t>outcome</a:t>
            </a:r>
            <a:r>
              <a:rPr lang="en-US" sz="1100" b="0" dirty="0">
                <a:latin typeface="+mn-lt"/>
              </a:rPr>
              <a:t> is for you to be able to answer these questions.</a:t>
            </a:r>
          </a:p>
          <a:p>
            <a:pPr marL="171450" indent="-171450">
              <a:lnSpc>
                <a:spcPct val="160000"/>
              </a:lnSpc>
            </a:pPr>
            <a:r>
              <a:rPr lang="en-US" sz="1100" b="1" i="0" u="none" strike="noStrike" cap="none" dirty="0">
                <a:solidFill>
                  <a:srgbClr val="000000"/>
                </a:solidFill>
                <a:latin typeface="Arial"/>
                <a:ea typeface="Calibri"/>
                <a:cs typeface="Times New Roman"/>
                <a:sym typeface="Arial"/>
              </a:rPr>
              <a:t>What is phonics?</a:t>
            </a:r>
            <a:endParaRPr lang="en-US" sz="1100" b="1" i="0" u="none" strike="noStrike" cap="none" dirty="0">
              <a:solidFill>
                <a:srgbClr val="000000"/>
              </a:solidFill>
              <a:latin typeface="Arial"/>
              <a:ea typeface="Calibri"/>
              <a:cs typeface="Arial"/>
              <a:sym typeface="Arial"/>
            </a:endParaRPr>
          </a:p>
          <a:p>
            <a:pPr marL="171450" indent="-171450">
              <a:lnSpc>
                <a:spcPct val="160000"/>
              </a:lnSpc>
            </a:pPr>
            <a:r>
              <a:rPr lang="en-US" sz="1100" b="1" i="0" u="none" strike="noStrike" cap="none" dirty="0">
                <a:solidFill>
                  <a:srgbClr val="000000"/>
                </a:solidFill>
                <a:latin typeface="Arial"/>
                <a:ea typeface="Calibri"/>
                <a:cs typeface="Times New Roman"/>
                <a:sym typeface="Arial"/>
              </a:rPr>
              <a:t>Why is phonics important? </a:t>
            </a:r>
            <a:endParaRPr lang="en-US" sz="1100" b="1" i="0" u="none" strike="noStrike" cap="none" dirty="0">
              <a:solidFill>
                <a:srgbClr val="000000"/>
              </a:solidFill>
              <a:latin typeface="Arial"/>
              <a:ea typeface="Calibri"/>
              <a:cs typeface="Arial"/>
              <a:sym typeface="Arial"/>
            </a:endParaRPr>
          </a:p>
          <a:p>
            <a:pPr marL="171450" indent="-171450">
              <a:lnSpc>
                <a:spcPct val="160000"/>
              </a:lnSpc>
            </a:pPr>
            <a:r>
              <a:rPr lang="en-US" sz="1100" b="1" i="0" u="none" strike="noStrike" cap="none" dirty="0">
                <a:solidFill>
                  <a:srgbClr val="000000"/>
                </a:solidFill>
                <a:latin typeface="Arial"/>
                <a:ea typeface="Calibri"/>
                <a:cs typeface="Times New Roman"/>
                <a:sym typeface="Arial"/>
              </a:rPr>
              <a:t>What does phonics look like at school? </a:t>
            </a:r>
          </a:p>
          <a:p>
            <a:pPr marL="171450" indent="-171450">
              <a:lnSpc>
                <a:spcPct val="160000"/>
              </a:lnSpc>
            </a:pPr>
            <a:r>
              <a:rPr lang="en-US" sz="1100" b="1" i="0" u="none" strike="noStrike" cap="none" dirty="0">
                <a:solidFill>
                  <a:srgbClr val="000000"/>
                </a:solidFill>
                <a:latin typeface="Arial"/>
                <a:ea typeface="Calibri"/>
                <a:cs typeface="Times New Roman"/>
                <a:sym typeface="Arial"/>
              </a:rPr>
              <a:t>How can you support phonics </a:t>
            </a:r>
            <a:r>
              <a:rPr lang="en-US" sz="1100" b="0" i="0" u="none" strike="noStrike" cap="none" dirty="0">
                <a:solidFill>
                  <a:srgbClr val="000000"/>
                </a:solidFill>
                <a:latin typeface="Arial"/>
                <a:ea typeface="Calibri"/>
                <a:cs typeface="Times New Roman"/>
                <a:sym typeface="Arial"/>
              </a:rPr>
              <a:t>and decoding </a:t>
            </a:r>
            <a:r>
              <a:rPr lang="en-US" sz="1100" b="1" i="0" u="none" strike="noStrike" cap="none" dirty="0">
                <a:solidFill>
                  <a:srgbClr val="000000"/>
                </a:solidFill>
                <a:latin typeface="Arial"/>
                <a:ea typeface="Calibri"/>
                <a:cs typeface="Times New Roman"/>
                <a:sym typeface="Arial"/>
              </a:rPr>
              <a:t>at home?</a:t>
            </a:r>
          </a:p>
          <a:p>
            <a:pPr marL="171450" indent="-171450">
              <a:lnSpc>
                <a:spcPct val="160000"/>
              </a:lnSpc>
            </a:pPr>
            <a:endParaRPr lang="en-US" sz="1100" b="1" i="0" u="none" strike="noStrike" cap="none" dirty="0">
              <a:solidFill>
                <a:srgbClr val="000000"/>
              </a:solidFill>
              <a:latin typeface="Arial"/>
              <a:ea typeface="Calibri"/>
              <a:cs typeface="Times New Roman"/>
              <a:sym typeface="Arial"/>
            </a:endParaRPr>
          </a:p>
          <a:p>
            <a:pPr marL="0" lvl="0" indent="0" algn="l" rtl="0">
              <a:spcBef>
                <a:spcPts val="0"/>
              </a:spcBef>
              <a:spcAft>
                <a:spcPts val="0"/>
              </a:spcAft>
              <a:buNone/>
            </a:pPr>
            <a:r>
              <a:rPr lang="en-US" sz="1100" dirty="0">
                <a:latin typeface="+mn-lt"/>
              </a:rPr>
              <a:t>Take a moment to think about which agenda question(s) you are very interested in learning about in our time together </a:t>
            </a:r>
            <a:r>
              <a:rPr lang="en-US" sz="1100" i="1" dirty="0">
                <a:latin typeface="+mn-lt"/>
              </a:rPr>
              <a:t>(Give 1 minute of think time). </a:t>
            </a:r>
          </a:p>
          <a:p>
            <a:pPr marL="0" lvl="0" indent="0" algn="l" rtl="0">
              <a:spcBef>
                <a:spcPts val="0"/>
              </a:spcBef>
              <a:spcAft>
                <a:spcPts val="0"/>
              </a:spcAft>
              <a:buNone/>
            </a:pPr>
            <a:endParaRPr lang="en-US" sz="1100" i="1" dirty="0">
              <a:latin typeface="+mn-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latin typeface="+mn-lt"/>
              </a:rPr>
              <a:t>We have provided writing utensils and paper at each table.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latin typeface="+mn-lt"/>
              </a:rPr>
              <a:t>Later in the session, we will be talking in partners about what we have heard and learned about these questions. </a:t>
            </a:r>
          </a:p>
          <a:p>
            <a:pPr marL="0" indent="0">
              <a:lnSpc>
                <a:spcPct val="160000"/>
              </a:lnSpc>
              <a:buNone/>
            </a:pPr>
            <a:endParaRPr lang="en-US" sz="1100" b="1" i="0" u="none" strike="noStrike" cap="none" dirty="0">
              <a:solidFill>
                <a:srgbClr val="000000"/>
              </a:solidFill>
              <a:latin typeface="Arial"/>
              <a:ea typeface="Calibri"/>
              <a:cs typeface="Times New Roman"/>
              <a:sym typeface="Arial"/>
            </a:endParaRPr>
          </a:p>
        </p:txBody>
      </p:sp>
    </p:spTree>
    <p:extLst>
      <p:ext uri="{BB962C8B-B14F-4D97-AF65-F5344CB8AC3E}">
        <p14:creationId xmlns:p14="http://schemas.microsoft.com/office/powerpoint/2010/main" val="20165331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29675-A90B-8EE3-7EAD-77877AC621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2F8ACA-A95C-73B7-983C-62DB00C22BD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C140E12-99B0-A57A-C9B7-523F0418303A}"/>
              </a:ext>
            </a:extLst>
          </p:cNvPr>
          <p:cNvSpPr>
            <a:spLocks noGrp="1"/>
          </p:cNvSpPr>
          <p:nvPr>
            <p:ph type="body" idx="1"/>
          </p:nvPr>
        </p:nvSpPr>
        <p:spPr/>
        <p:txBody>
          <a:bodyPr/>
          <a:lstStyle/>
          <a:p>
            <a:pPr marL="0" indent="0">
              <a:buNone/>
            </a:pPr>
            <a:r>
              <a:rPr lang="en-US" b="1" dirty="0">
                <a:solidFill>
                  <a:srgbClr val="FFFFFF"/>
                </a:solidFill>
                <a:latin typeface="Trebuchet MS"/>
              </a:rPr>
              <a:t>How Can You Support Phonics at Home?</a:t>
            </a:r>
            <a:endParaRPr lang="en-US" b="1" dirty="0"/>
          </a:p>
          <a:p>
            <a:pPr marL="171450" indent="-171450"/>
            <a:endParaRPr lang="en-US" dirty="0"/>
          </a:p>
        </p:txBody>
      </p:sp>
    </p:spTree>
    <p:extLst>
      <p:ext uri="{BB962C8B-B14F-4D97-AF65-F5344CB8AC3E}">
        <p14:creationId xmlns:p14="http://schemas.microsoft.com/office/powerpoint/2010/main" val="12395648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DF31704B-0097-4B04-B7B5-6C97D428EA2B}"/>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62ACDEEE-C4CA-0B5A-A068-D0B1CEF8B1C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BA4F9CCB-DD9B-4DF9-28A1-61581ACD138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defRPr/>
            </a:pPr>
            <a:r>
              <a:rPr lang="en-US" sz="1100" dirty="0">
                <a:latin typeface="Trebuchet MS" panose="020B0603020202020204" pitchFamily="34" charset="0"/>
              </a:rPr>
              <a:t>Let’s explore </a:t>
            </a:r>
            <a:r>
              <a:rPr lang="en-US" dirty="0">
                <a:latin typeface="Trebuchet MS" panose="020B0603020202020204" pitchFamily="34" charset="0"/>
              </a:rPr>
              <a:t>two example</a:t>
            </a:r>
            <a:r>
              <a:rPr lang="en-US" sz="1100" dirty="0">
                <a:latin typeface="Trebuchet MS" panose="020B0603020202020204" pitchFamily="34" charset="0"/>
              </a:rPr>
              <a:t> practices </a:t>
            </a:r>
            <a:r>
              <a:rPr lang="en-US" sz="1100" b="1" dirty="0">
                <a:latin typeface="Trebuchet MS" panose="020B0603020202020204" pitchFamily="34" charset="0"/>
              </a:rPr>
              <a:t>you can</a:t>
            </a:r>
            <a:r>
              <a:rPr lang="en-US" sz="1100" dirty="0">
                <a:latin typeface="Trebuchet MS" panose="020B0603020202020204" pitchFamily="34" charset="0"/>
              </a:rPr>
              <a:t> use to </a:t>
            </a:r>
            <a:r>
              <a:rPr lang="en-US" dirty="0">
                <a:latin typeface="Trebuchet MS" panose="020B0603020202020204" pitchFamily="34" charset="0"/>
              </a:rPr>
              <a:t>s</a:t>
            </a:r>
            <a:r>
              <a:rPr lang="en-US" b="1" dirty="0">
                <a:latin typeface="Trebuchet MS" panose="020B0603020202020204" pitchFamily="34" charset="0"/>
              </a:rPr>
              <a:t>upport</a:t>
            </a:r>
            <a:r>
              <a:rPr lang="en-US" sz="1100" b="1" dirty="0">
                <a:latin typeface="Trebuchet MS" panose="020B0603020202020204" pitchFamily="34" charset="0"/>
              </a:rPr>
              <a:t> </a:t>
            </a:r>
            <a:r>
              <a:rPr lang="en-US" b="1" dirty="0">
                <a:latin typeface="Trebuchet MS" panose="020B0603020202020204" pitchFamily="34" charset="0"/>
              </a:rPr>
              <a:t>phonics</a:t>
            </a:r>
            <a:r>
              <a:rPr lang="en-US" sz="1100" b="1" dirty="0">
                <a:latin typeface="Trebuchet MS" panose="020B0603020202020204" pitchFamily="34" charset="0"/>
              </a:rPr>
              <a:t> at </a:t>
            </a:r>
            <a:r>
              <a:rPr lang="en-US" b="1" dirty="0">
                <a:latin typeface="Trebuchet MS" panose="020B0603020202020204" pitchFamily="34" charset="0"/>
              </a:rPr>
              <a:t>home</a:t>
            </a:r>
            <a:r>
              <a:rPr lang="en-US" sz="1100" dirty="0">
                <a:latin typeface="Trebuchet MS" panose="020B0603020202020204" pitchFamily="34" charset="0"/>
              </a:rPr>
              <a:t>.</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sz="1100" b="1" dirty="0">
                <a:solidFill>
                  <a:srgbClr val="000000"/>
                </a:solidFill>
                <a:latin typeface="Trebuchet MS" panose="020B0603020202020204" pitchFamily="34" charset="0"/>
                <a:ea typeface="Calibri"/>
                <a:cs typeface="Arial"/>
              </a:rPr>
              <a:t>Practice 1: Letter Sound Practice Using Junk Mail</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1" dirty="0">
                <a:solidFill>
                  <a:srgbClr val="000000"/>
                </a:solidFill>
                <a:latin typeface="Trebuchet MS" panose="020B0603020202020204" pitchFamily="34" charset="0"/>
                <a:ea typeface="Calibri"/>
                <a:cs typeface="Arial"/>
              </a:rPr>
              <a:t>Practice 2: Reading Words &amp; Sentences</a:t>
            </a:r>
          </a:p>
          <a:p>
            <a:pPr lvl="0" algn="l" rtl="0">
              <a:lnSpc>
                <a:spcPct val="160000"/>
              </a:lnSpc>
              <a:spcBef>
                <a:spcPts val="0"/>
              </a:spcBef>
              <a:spcAft>
                <a:spcPts val="0"/>
              </a:spcAft>
            </a:pPr>
            <a:endParaRPr lang="en-US" sz="1100" dirty="0">
              <a:solidFill>
                <a:srgbClr val="000000"/>
              </a:solidFill>
              <a:latin typeface="+mn-lt"/>
              <a:ea typeface="Calibri"/>
              <a:cs typeface="Times New Roman"/>
            </a:endParaRPr>
          </a:p>
          <a:p>
            <a:pPr marL="0" indent="0">
              <a:buNone/>
            </a:pPr>
            <a:endParaRPr lang="en-US" sz="1100" dirty="0">
              <a:solidFill>
                <a:srgbClr val="000000"/>
              </a:solidFill>
              <a:latin typeface="+mn-lt"/>
            </a:endParaRPr>
          </a:p>
        </p:txBody>
      </p:sp>
    </p:spTree>
    <p:extLst>
      <p:ext uri="{BB962C8B-B14F-4D97-AF65-F5344CB8AC3E}">
        <p14:creationId xmlns:p14="http://schemas.microsoft.com/office/powerpoint/2010/main" val="4012592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CEBDECD8-2354-337E-ECEB-1628B780FF50}"/>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BEE91FB0-B219-D2DE-3E58-A8A0D538CA9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A19BA546-D7ED-51E4-ADB2-FC5CBCA7F82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dirty="0">
                <a:latin typeface="Trebuchet MS" panose="020B0603020202020204" pitchFamily="34" charset="0"/>
              </a:rPr>
              <a:t>Optional classroom example. Video length: </a:t>
            </a:r>
            <a:r>
              <a:rPr lang="en-US" sz="1100" b="0" i="1" u="none" strike="noStrike" cap="none" dirty="0">
                <a:solidFill>
                  <a:srgbClr val="000000"/>
                </a:solidFill>
                <a:latin typeface="Trebuchet MS" panose="020B0603020202020204" pitchFamily="34" charset="0"/>
                <a:cs typeface="Arial"/>
                <a:sym typeface="Arial"/>
              </a:rPr>
              <a:t>2.07</a:t>
            </a:r>
            <a:r>
              <a:rPr lang="en-US" sz="1100" b="0" i="1" u="none" strike="noStrike" cap="none" dirty="0">
                <a:solidFill>
                  <a:srgbClr val="000000"/>
                </a:solidFill>
                <a:latin typeface="Trebuchet MS" panose="020B0603020202020204" pitchFamily="34" charset="0"/>
                <a:ea typeface="Trebuchet MS" panose="020B0603020202020204" pitchFamily="34" charset="0"/>
                <a:cs typeface="Arial"/>
                <a:sym typeface="Arial"/>
              </a:rPr>
              <a:t> minutes</a:t>
            </a:r>
            <a:endParaRPr lang="en-US" sz="1100" b="1" dirty="0">
              <a:solidFill>
                <a:schemeClr val="tx1"/>
              </a:solidFill>
              <a:latin typeface="Trebuchet MS" panose="020B0603020202020204" pitchFamily="34" charset="0"/>
            </a:endParaRPr>
          </a:p>
          <a:p>
            <a:pPr marL="0" indent="0">
              <a:buNone/>
            </a:pPr>
            <a:endParaRPr lang="en-US" sz="1100" b="1" dirty="0">
              <a:solidFill>
                <a:schemeClr val="tx1"/>
              </a:solidFill>
              <a:latin typeface="Trebuchet MS" panose="020B0603020202020204" pitchFamily="34" charset="0"/>
            </a:endParaRPr>
          </a:p>
          <a:p>
            <a:pPr marL="0" indent="0">
              <a:buNone/>
            </a:pPr>
            <a:r>
              <a:rPr lang="en-US" sz="1100" b="1" dirty="0">
                <a:solidFill>
                  <a:schemeClr val="tx1"/>
                </a:solidFill>
                <a:latin typeface="Trebuchet MS" panose="020B0603020202020204" pitchFamily="34" charset="0"/>
              </a:rPr>
              <a:t> Practice 1 </a:t>
            </a:r>
            <a:r>
              <a:rPr lang="en-US" sz="1100" dirty="0">
                <a:solidFill>
                  <a:schemeClr val="tx1"/>
                </a:solidFill>
                <a:latin typeface="Trebuchet MS" panose="020B0603020202020204" pitchFamily="34" charset="0"/>
              </a:rPr>
              <a:t>is called </a:t>
            </a:r>
            <a:r>
              <a:rPr lang="en-US" sz="1100" b="1" dirty="0">
                <a:solidFill>
                  <a:schemeClr val="tx1"/>
                </a:solidFill>
                <a:latin typeface="Trebuchet MS" panose="020B0603020202020204" pitchFamily="34" charset="0"/>
              </a:rPr>
              <a:t>Letter-Sound Practice Using Junk Mail</a:t>
            </a:r>
            <a:r>
              <a:rPr lang="en-US" sz="1100" dirty="0">
                <a:solidFill>
                  <a:schemeClr val="tx1"/>
                </a:solidFill>
                <a:latin typeface="Trebuchet MS" panose="020B0603020202020204" pitchFamily="34" charset="0"/>
              </a:rPr>
              <a:t>.</a:t>
            </a:r>
          </a:p>
          <a:p>
            <a:pPr marL="0" indent="0">
              <a:buNone/>
            </a:pPr>
            <a:endParaRPr lang="en-US" sz="1100" b="0" i="0" u="none" strike="noStrike" cap="none" dirty="0">
              <a:solidFill>
                <a:schemeClr val="tx1"/>
              </a:solidFill>
              <a:effectLst/>
              <a:latin typeface="Trebuchet MS" panose="020B0603020202020204" pitchFamily="34" charset="0"/>
              <a:ea typeface="Arial"/>
              <a:cs typeface="Arial"/>
              <a:sym typeface="Arial"/>
            </a:endParaRPr>
          </a:p>
          <a:p>
            <a:pPr marL="171450" indent="-171450"/>
            <a:r>
              <a:rPr lang="en-US" sz="1100" b="0" i="0" u="none" strike="noStrike" cap="none" dirty="0">
                <a:solidFill>
                  <a:schemeClr val="tx1"/>
                </a:solidFill>
                <a:effectLst/>
                <a:latin typeface="Trebuchet MS" panose="020B0603020202020204" pitchFamily="34" charset="0"/>
                <a:ea typeface="Arial"/>
                <a:cs typeface="Arial"/>
                <a:sym typeface="Arial"/>
              </a:rPr>
              <a:t>It is important for children to know letter names and letter sounds. Letter name knowledge is recognizing and naming letters. An example of </a:t>
            </a:r>
            <a:r>
              <a:rPr lang="en-US" sz="1100" b="0" i="1" u="none" strike="noStrike" cap="none" dirty="0">
                <a:solidFill>
                  <a:schemeClr val="tx1"/>
                </a:solidFill>
                <a:effectLst/>
                <a:latin typeface="Trebuchet MS" panose="020B0603020202020204" pitchFamily="34" charset="0"/>
                <a:ea typeface="Arial"/>
                <a:cs typeface="Arial"/>
                <a:sym typeface="Arial"/>
              </a:rPr>
              <a:t>recognizing</a:t>
            </a:r>
            <a:r>
              <a:rPr lang="en-US" sz="1100" b="0" i="0" u="none" strike="noStrike" cap="none" dirty="0">
                <a:solidFill>
                  <a:schemeClr val="tx1"/>
                </a:solidFill>
                <a:effectLst/>
                <a:latin typeface="Trebuchet MS" panose="020B0603020202020204" pitchFamily="34" charset="0"/>
                <a:ea typeface="Arial"/>
                <a:cs typeface="Arial"/>
                <a:sym typeface="Arial"/>
              </a:rPr>
              <a:t> letters is when you show a child the letters N, A, and S and ask which letter is S, the child points to the S. An example of </a:t>
            </a:r>
            <a:r>
              <a:rPr lang="en-US" sz="1100" b="0" i="1" u="none" strike="noStrike" cap="none" dirty="0">
                <a:solidFill>
                  <a:schemeClr val="tx1"/>
                </a:solidFill>
                <a:effectLst/>
                <a:latin typeface="Trebuchet MS" panose="020B0603020202020204" pitchFamily="34" charset="0"/>
                <a:ea typeface="Arial"/>
                <a:cs typeface="Arial"/>
                <a:sym typeface="Arial"/>
              </a:rPr>
              <a:t>naming</a:t>
            </a:r>
            <a:r>
              <a:rPr lang="en-US" sz="1100" b="0" i="0" u="none" strike="noStrike" cap="none" dirty="0">
                <a:solidFill>
                  <a:schemeClr val="tx1"/>
                </a:solidFill>
                <a:effectLst/>
                <a:latin typeface="Trebuchet MS" panose="020B0603020202020204" pitchFamily="34" charset="0"/>
                <a:ea typeface="Arial"/>
                <a:cs typeface="Arial"/>
                <a:sym typeface="Arial"/>
              </a:rPr>
              <a:t> letters is when a child looks at the letter M and orally names that letter.</a:t>
            </a:r>
          </a:p>
          <a:p>
            <a:pPr marL="171450" indent="-171450"/>
            <a:r>
              <a:rPr lang="en-US" sz="1100" b="0" i="0" u="none" strike="noStrike" cap="none" dirty="0">
                <a:solidFill>
                  <a:schemeClr val="tx1"/>
                </a:solidFill>
                <a:effectLst/>
                <a:latin typeface="Trebuchet MS" panose="020B0603020202020204" pitchFamily="34" charset="0"/>
                <a:ea typeface="Arial"/>
                <a:cs typeface="Arial"/>
                <a:sym typeface="Arial"/>
              </a:rPr>
              <a:t>Letter sound knowledge is demonstrated when a child can look at a letter in print and tell you the sound it represents.</a:t>
            </a:r>
          </a:p>
          <a:p>
            <a:pPr marL="628650" lvl="1" indent="-171450"/>
            <a:r>
              <a:rPr lang="en-US" sz="1100" b="0" i="0" u="none" strike="noStrike" cap="none" dirty="0">
                <a:solidFill>
                  <a:schemeClr val="tx1"/>
                </a:solidFill>
                <a:effectLst/>
                <a:latin typeface="Trebuchet MS" panose="020B0603020202020204" pitchFamily="34" charset="0"/>
                <a:ea typeface="Arial"/>
                <a:cs typeface="Arial"/>
                <a:sym typeface="Arial"/>
              </a:rPr>
              <a:t>For example, if you point to the letter F and ask, "What sound does this letter make?" The child will say, /f/</a:t>
            </a:r>
          </a:p>
          <a:p>
            <a:pPr marL="171450" indent="-171450"/>
            <a:br>
              <a:rPr lang="en-US" sz="1100" b="0" i="0" u="none" strike="sngStrike" cap="none" dirty="0">
                <a:solidFill>
                  <a:schemeClr val="tx1"/>
                </a:solidFill>
                <a:effectLst/>
                <a:latin typeface="Trebuchet MS" panose="020B0603020202020204" pitchFamily="34" charset="0"/>
                <a:ea typeface="Arial"/>
                <a:cs typeface="Arial"/>
                <a:sym typeface="Arial"/>
              </a:rPr>
            </a:br>
            <a:endParaRPr lang="en-US" sz="1100" b="1" strike="sngStrike" dirty="0">
              <a:solidFill>
                <a:schemeClr val="tx1"/>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strike="noStrike" dirty="0">
                <a:solidFill>
                  <a:schemeClr val="tx1"/>
                </a:solidFill>
                <a:latin typeface="Trebuchet MS" panose="020B0603020202020204" pitchFamily="34" charset="0"/>
                <a:ea typeface="Calibri"/>
                <a:cs typeface="Arial"/>
              </a:rPr>
              <a:t>Key Points About the Video:</a:t>
            </a:r>
          </a:p>
          <a:p>
            <a:pPr marL="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1" i="0" u="none" strike="noStrike" cap="none" dirty="0">
                <a:solidFill>
                  <a:schemeClr val="tx1"/>
                </a:solidFill>
                <a:latin typeface="Trebuchet MS" panose="020B0603020202020204" pitchFamily="34" charset="0"/>
                <a:ea typeface="Arial"/>
                <a:cs typeface="Arial"/>
                <a:sym typeface="Arial"/>
              </a:rPr>
              <a:t>Parent explains the activity and provides an example for child by saying the letter name and the letter–sound.</a:t>
            </a:r>
          </a:p>
          <a:p>
            <a:pPr marL="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1" i="0" u="none" strike="noStrike" cap="none" dirty="0">
                <a:solidFill>
                  <a:schemeClr val="tx1"/>
                </a:solidFill>
                <a:latin typeface="Trebuchet MS" panose="020B0603020202020204" pitchFamily="34" charset="0"/>
                <a:ea typeface="Arial"/>
                <a:cs typeface="Arial"/>
                <a:sym typeface="Arial"/>
              </a:rPr>
              <a:t>Parent and child laugh and have fun with the activity.</a:t>
            </a:r>
          </a:p>
          <a:p>
            <a:pPr marL="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b="1" i="0" u="none" strike="noStrike" cap="none" dirty="0">
              <a:solidFill>
                <a:schemeClr val="tx1"/>
              </a:solidFill>
              <a:latin typeface="Trebuchet MS" panose="020B0603020202020204" pitchFamily="34" charset="0"/>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000000"/>
                </a:solidFill>
                <a:latin typeface="+mn-lt"/>
                <a:ea typeface="Calibri"/>
                <a:cs typeface="Arial"/>
              </a:rPr>
              <a:t>(Play the video-subtitles are included within the video; </a:t>
            </a:r>
            <a:r>
              <a:rPr lang="en-US" sz="1100" b="0" i="1" u="none" strike="noStrike" cap="none" dirty="0">
                <a:solidFill>
                  <a:srgbClr val="000000"/>
                </a:solidFill>
                <a:latin typeface="Trebuchet MS" panose="020B0603020202020204" pitchFamily="34" charset="0"/>
                <a:ea typeface="Calibri"/>
                <a:cs typeface="Arial"/>
                <a:sym typeface="Arial"/>
              </a:rPr>
              <a:t>Video length: 2.07 minutes)</a:t>
            </a:r>
            <a:endParaRPr lang="en-US" sz="1100" i="1" dirty="0">
              <a:solidFill>
                <a:srgbClr val="000000"/>
              </a:solidFill>
              <a:latin typeface="+mn-lt"/>
              <a:ea typeface="Calibri"/>
              <a:cs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1" i="0" u="none" strike="noStrike" cap="none" dirty="0">
              <a:solidFill>
                <a:schemeClr val="tx1"/>
              </a:solidFill>
              <a:latin typeface="Trebuchet MS" panose="020B0603020202020204" pitchFamily="34" charset="0"/>
              <a:ea typeface="Arial"/>
              <a:cs typeface="Arial"/>
              <a:sym typeface="Arial"/>
            </a:endParaRPr>
          </a:p>
          <a:p>
            <a:pPr marL="0" indent="-298450"/>
            <a:endParaRPr lang="en-US" sz="1100" dirty="0">
              <a:solidFill>
                <a:schemeClr val="tx1"/>
              </a:solidFill>
              <a:latin typeface="Trebuchet MS" panose="020B0603020202020204" pitchFamily="34" charset="0"/>
            </a:endParaRPr>
          </a:p>
          <a:p>
            <a:pPr marL="0" algn="l" rtl="0" fontAlgn="base">
              <a:buNone/>
            </a:pPr>
            <a:r>
              <a:rPr lang="en-US" sz="1100" b="0" i="1" u="none" strike="noStrike" dirty="0">
                <a:solidFill>
                  <a:schemeClr val="tx1"/>
                </a:solidFill>
                <a:effectLst/>
                <a:latin typeface="Trebuchet MS" panose="020B0603020202020204" pitchFamily="34" charset="0"/>
              </a:rPr>
              <a:t>FACILITATOR NOTES: </a:t>
            </a:r>
            <a:endParaRPr lang="en-US" sz="1100" b="0" i="1" dirty="0">
              <a:solidFill>
                <a:schemeClr val="tx1"/>
              </a:solidFill>
              <a:effectLst/>
              <a:latin typeface="Trebuchet MS" panose="020B0603020202020204" pitchFamily="34" charset="0"/>
            </a:endParaRPr>
          </a:p>
          <a:p>
            <a:pPr marL="0" algn="l" rtl="0" fontAlgn="base">
              <a:buFont typeface="+mj-lt"/>
              <a:buAutoNum type="arabicPeriod"/>
            </a:pPr>
            <a:r>
              <a:rPr lang="en-US" sz="1100" b="0" i="1" u="none" strike="noStrike" dirty="0">
                <a:solidFill>
                  <a:schemeClr val="tx1"/>
                </a:solidFill>
                <a:effectLst/>
                <a:latin typeface="Trebuchet MS" panose="020B0603020202020204" pitchFamily="34" charset="0"/>
              </a:rPr>
              <a:t>Before watching the video, read the Key Points About the Video so participants know what to focus on.</a:t>
            </a:r>
            <a:endParaRPr lang="en-US" sz="1100" b="0" i="1" dirty="0">
              <a:solidFill>
                <a:schemeClr val="tx1"/>
              </a:solidFill>
              <a:effectLst/>
              <a:latin typeface="Trebuchet MS" panose="020B0603020202020204" pitchFamily="34" charset="0"/>
            </a:endParaRPr>
          </a:p>
          <a:p>
            <a:pPr marL="0" algn="l" rtl="0" fontAlgn="base">
              <a:buFont typeface="+mj-lt"/>
              <a:buAutoNum type="arabicPeriod"/>
            </a:pPr>
            <a:r>
              <a:rPr lang="en-US" sz="1100" b="0" i="1" u="none" strike="noStrike" dirty="0">
                <a:solidFill>
                  <a:schemeClr val="tx1"/>
                </a:solidFill>
                <a:effectLst/>
                <a:latin typeface="Trebuchet MS" panose="020B0603020202020204" pitchFamily="34" charset="0"/>
              </a:rPr>
              <a:t>Watch Video 1: Rhyme Time</a:t>
            </a:r>
          </a:p>
          <a:p>
            <a:pPr marL="0" algn="l" rtl="0" fontAlgn="base">
              <a:buFont typeface="+mj-lt"/>
              <a:buAutoNum type="arabicPeriod"/>
            </a:pPr>
            <a:r>
              <a:rPr lang="en-US" sz="1100" b="0" i="1" u="none" strike="noStrike" dirty="0">
                <a:solidFill>
                  <a:schemeClr val="tx1"/>
                </a:solidFill>
                <a:effectLst/>
                <a:latin typeface="Trebuchet MS" panose="020B0603020202020204" pitchFamily="34" charset="0"/>
              </a:rPr>
              <a:t>After watching the video, give participants time to practice the linked activities with their paired verbal fluency partner(s).</a:t>
            </a:r>
          </a:p>
          <a:p>
            <a:pPr marL="457200" lvl="1" algn="l" rtl="0" fontAlgn="base"/>
            <a:r>
              <a:rPr lang="en-US" sz="1100" b="0" i="1" u="none" strike="noStrike" dirty="0">
                <a:solidFill>
                  <a:schemeClr val="tx1"/>
                </a:solidFill>
                <a:effectLst/>
                <a:latin typeface="Trebuchet MS" panose="020B0603020202020204" pitchFamily="34" charset="0"/>
              </a:rPr>
              <a:t>Consonant &amp; Short Vowel Practice</a:t>
            </a:r>
          </a:p>
        </p:txBody>
      </p:sp>
    </p:spTree>
    <p:extLst>
      <p:ext uri="{BB962C8B-B14F-4D97-AF65-F5344CB8AC3E}">
        <p14:creationId xmlns:p14="http://schemas.microsoft.com/office/powerpoint/2010/main" val="24759322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492DCA23-5CA9-3844-3A85-7CEA85A342C5}"/>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00CDEDA0-1C94-D231-D50E-12922777091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5BFF4B82-D671-6E53-FB82-039F75A61A3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latin typeface="Trebuchet MS" panose="020B0603020202020204" pitchFamily="34" charset="0"/>
              </a:rPr>
              <a:t>Optional classroom example. Video length: </a:t>
            </a:r>
            <a:r>
              <a:rPr lang="en-US" sz="1100" b="0" i="1" u="none" strike="noStrike" cap="none" dirty="0">
                <a:solidFill>
                  <a:srgbClr val="000000"/>
                </a:solidFill>
                <a:latin typeface="Trebuchet MS" panose="020B0603020202020204" pitchFamily="34" charset="0"/>
                <a:cs typeface="Arial"/>
                <a:sym typeface="Arial"/>
              </a:rPr>
              <a:t>4</a:t>
            </a:r>
            <a:r>
              <a:rPr lang="en-US" sz="1100" b="0" i="1" u="none" strike="noStrike" cap="none" dirty="0">
                <a:solidFill>
                  <a:srgbClr val="000000"/>
                </a:solidFill>
                <a:latin typeface="Trebuchet MS" panose="020B0603020202020204" pitchFamily="34" charset="0"/>
                <a:ea typeface="Trebuchet MS" panose="020B0603020202020204" pitchFamily="34" charset="0"/>
                <a:cs typeface="Arial"/>
                <a:sym typeface="Arial"/>
              </a:rPr>
              <a:t>:27 minutes</a:t>
            </a:r>
            <a:endParaRPr lang="en-US" sz="1100" b="1" dirty="0">
              <a:solidFill>
                <a:schemeClr val="tx1"/>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1" dirty="0">
              <a:solidFill>
                <a:schemeClr val="tx1"/>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chemeClr val="tx1"/>
                </a:solidFill>
                <a:latin typeface="Trebuchet MS" panose="020B0603020202020204" pitchFamily="34" charset="0"/>
              </a:rPr>
              <a:t>Practice 2 </a:t>
            </a:r>
            <a:r>
              <a:rPr lang="en-US" sz="1100" dirty="0">
                <a:solidFill>
                  <a:schemeClr val="tx1"/>
                </a:solidFill>
                <a:latin typeface="Trebuchet MS" panose="020B0603020202020204" pitchFamily="34" charset="0"/>
              </a:rPr>
              <a:t>is called </a:t>
            </a:r>
            <a:r>
              <a:rPr lang="en-US" sz="1100" b="1" dirty="0">
                <a:solidFill>
                  <a:schemeClr val="tx1"/>
                </a:solidFill>
                <a:latin typeface="Trebuchet MS" panose="020B0603020202020204" pitchFamily="34" charset="0"/>
              </a:rPr>
              <a:t>Reading Words and Sentences</a:t>
            </a:r>
            <a:r>
              <a:rPr lang="en-US" sz="1100" dirty="0">
                <a:solidFill>
                  <a:schemeClr val="tx1"/>
                </a:solidFill>
                <a:latin typeface="Trebuchet MS" panose="020B0603020202020204" pitchFamily="34"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1" i="0" u="none" strike="noStrike" cap="none" dirty="0">
              <a:solidFill>
                <a:schemeClr val="tx1"/>
              </a:solidFill>
              <a:effectLst/>
              <a:latin typeface="Trebuchet MS" panose="020B0603020202020204" pitchFamily="34" charset="0"/>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sz="1100" b="0" i="0" u="none" strike="noStrike" cap="none" dirty="0">
                <a:solidFill>
                  <a:schemeClr val="tx1"/>
                </a:solidFill>
                <a:effectLst/>
                <a:latin typeface="Trebuchet MS" panose="020B0603020202020204" pitchFamily="34" charset="0"/>
                <a:ea typeface="Arial"/>
                <a:cs typeface="Arial"/>
                <a:sym typeface="Arial"/>
              </a:rPr>
              <a:t>Once children know letter sounds, like the letter s says /</a:t>
            </a:r>
            <a:r>
              <a:rPr lang="en-US" sz="1100" b="1" i="0" u="none" strike="noStrike" cap="none" dirty="0">
                <a:solidFill>
                  <a:schemeClr val="tx1"/>
                </a:solidFill>
                <a:effectLst/>
                <a:latin typeface="Trebuchet MS" panose="020B0603020202020204" pitchFamily="34" charset="0"/>
                <a:ea typeface="Arial"/>
                <a:cs typeface="Arial"/>
                <a:sym typeface="Arial"/>
              </a:rPr>
              <a:t>s</a:t>
            </a:r>
            <a:r>
              <a:rPr lang="en-US" sz="1100" b="0" i="0" u="none" strike="noStrike" cap="none" dirty="0">
                <a:solidFill>
                  <a:schemeClr val="tx1"/>
                </a:solidFill>
                <a:effectLst/>
                <a:latin typeface="Trebuchet MS" panose="020B0603020202020204" pitchFamily="34" charset="0"/>
                <a:ea typeface="Arial"/>
                <a:cs typeface="Arial"/>
                <a:sym typeface="Arial"/>
              </a:rPr>
              <a:t>/, and how to blend, they can read many words! Blending is the ability to put sounds together to read a word. </a:t>
            </a:r>
          </a:p>
          <a:p>
            <a:pPr marL="628650" marR="0" lvl="1" indent="-171450" algn="l" defTabSz="914400" rtl="0" eaLnBrk="1" fontAlgn="auto" latinLnBrk="0" hangingPunct="1">
              <a:lnSpc>
                <a:spcPct val="100000"/>
              </a:lnSpc>
              <a:spcBef>
                <a:spcPts val="0"/>
              </a:spcBef>
              <a:spcAft>
                <a:spcPts val="0"/>
              </a:spcAft>
              <a:buClr>
                <a:srgbClr val="000000"/>
              </a:buClr>
              <a:buSzPts val="1100"/>
              <a:tabLst/>
              <a:defRPr/>
            </a:pPr>
            <a:r>
              <a:rPr lang="en-US" sz="1100" b="0" i="0" u="none" strike="noStrike" cap="none" dirty="0">
                <a:solidFill>
                  <a:schemeClr val="tx1"/>
                </a:solidFill>
                <a:effectLst/>
                <a:latin typeface="Trebuchet MS" panose="020B0603020202020204" pitchFamily="34" charset="0"/>
                <a:ea typeface="Arial"/>
                <a:cs typeface="Arial"/>
                <a:sym typeface="Arial"/>
              </a:rPr>
              <a:t>For example, when children see the word soil, they are able to say, "/s/, /oi/, /l/, soil.”</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sz="1100" b="0" i="0" u="none" strike="noStrike" cap="none" dirty="0">
                <a:solidFill>
                  <a:schemeClr val="tx1"/>
                </a:solidFill>
                <a:effectLst/>
                <a:latin typeface="Trebuchet MS" panose="020B0603020202020204" pitchFamily="34" charset="0"/>
                <a:ea typeface="Arial"/>
                <a:cs typeface="Arial"/>
                <a:sym typeface="Arial"/>
              </a:rPr>
              <a:t>There are many ways to support your child in reading words. </a:t>
            </a:r>
          </a:p>
          <a:p>
            <a:pPr marL="628650" marR="0" lvl="1" indent="-171450" algn="l" defTabSz="914400" rtl="0" eaLnBrk="1" fontAlgn="auto" latinLnBrk="0" hangingPunct="1">
              <a:lnSpc>
                <a:spcPct val="100000"/>
              </a:lnSpc>
              <a:spcBef>
                <a:spcPts val="0"/>
              </a:spcBef>
              <a:spcAft>
                <a:spcPts val="0"/>
              </a:spcAft>
              <a:buClr>
                <a:srgbClr val="000000"/>
              </a:buClr>
              <a:buSzPts val="1100"/>
              <a:tabLst/>
              <a:defRPr/>
            </a:pPr>
            <a:r>
              <a:rPr lang="en-US" sz="1100" b="0" i="0" u="none" strike="noStrike" cap="none" dirty="0">
                <a:solidFill>
                  <a:schemeClr val="tx1"/>
                </a:solidFill>
                <a:effectLst/>
                <a:latin typeface="Trebuchet MS" panose="020B0603020202020204" pitchFamily="34" charset="0"/>
                <a:ea typeface="Arial"/>
                <a:cs typeface="Arial"/>
                <a:sym typeface="Arial"/>
              </a:rPr>
              <a:t>For example, provide opportunities for your child to practice reading words in a list or on flashcards. It is also important for children to practice reading words in sentences and stories.</a:t>
            </a:r>
            <a:br>
              <a:rPr lang="en-US" sz="1100" b="0" i="0" u="none" strike="noStrike" cap="none" dirty="0">
                <a:solidFill>
                  <a:schemeClr val="tx1"/>
                </a:solidFill>
                <a:effectLst/>
                <a:latin typeface="Trebuchet MS" panose="020B0603020202020204" pitchFamily="34" charset="0"/>
                <a:ea typeface="Arial"/>
                <a:cs typeface="Arial"/>
                <a:sym typeface="Arial"/>
              </a:rPr>
            </a:br>
            <a:endParaRPr lang="en-US" sz="1100" b="0" dirty="0">
              <a:solidFill>
                <a:schemeClr val="tx1"/>
              </a:solidFill>
              <a:latin typeface="Trebuchet MS" panose="020B0603020202020204" pitchFamily="34" charset="0"/>
              <a:ea typeface="Calibr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strike="noStrike" dirty="0">
                <a:solidFill>
                  <a:schemeClr val="tx1"/>
                </a:solidFill>
                <a:latin typeface="Trebuchet MS" panose="020B0603020202020204" pitchFamily="34" charset="0"/>
                <a:ea typeface="Calibri"/>
                <a:cs typeface="Arial"/>
              </a:rPr>
              <a:t>Key Points About the Video:</a:t>
            </a:r>
            <a:endParaRPr lang="en-US" sz="1100" b="1" i="0" u="none" strike="noStrike" cap="none" dirty="0">
              <a:solidFill>
                <a:schemeClr val="tx1"/>
              </a:solidFill>
              <a:latin typeface="Trebuchet MS" panose="020B0603020202020204" pitchFamily="34" charset="0"/>
              <a:ea typeface="Calibri"/>
              <a:cs typeface="Arial"/>
              <a:sym typeface="Arial"/>
            </a:endParaRPr>
          </a:p>
          <a:p>
            <a:pPr marL="171450" indent="-171450"/>
            <a:r>
              <a:rPr lang="en-US" sz="1100" b="0" i="0" u="none" strike="noStrike" cap="none" dirty="0">
                <a:solidFill>
                  <a:schemeClr val="tx1"/>
                </a:solidFill>
                <a:latin typeface="Trebuchet MS" panose="020B0603020202020204" pitchFamily="34" charset="0"/>
                <a:ea typeface="Arial"/>
                <a:cs typeface="Arial"/>
                <a:sym typeface="Arial"/>
              </a:rPr>
              <a:t>Parent encourages child to point to the words as he reads.</a:t>
            </a:r>
          </a:p>
          <a:p>
            <a:pPr marL="171450" indent="-171450"/>
            <a:r>
              <a:rPr lang="en-US" sz="1100" b="0" i="0" u="none" strike="noStrike" cap="none" dirty="0">
                <a:solidFill>
                  <a:schemeClr val="tx1"/>
                </a:solidFill>
                <a:latin typeface="Trebuchet MS" panose="020B0603020202020204" pitchFamily="34" charset="0"/>
                <a:ea typeface="Arial"/>
                <a:cs typeface="Arial"/>
                <a:sym typeface="Arial"/>
              </a:rPr>
              <a:t>When child has difficulty with a word, parent points to the sound-spelling, reminds him what is says, asks him to read the word, and then read the whole sentence (oi, /oi/, noise; o, /o/, slop).</a:t>
            </a:r>
          </a:p>
          <a:p>
            <a:pPr marL="171450" indent="-171450"/>
            <a:r>
              <a:rPr lang="en-US" sz="1100" b="0" i="0" u="none" strike="noStrike" cap="none" dirty="0">
                <a:solidFill>
                  <a:schemeClr val="tx1"/>
                </a:solidFill>
                <a:latin typeface="Trebuchet MS" panose="020B0603020202020204" pitchFamily="34" charset="0"/>
                <a:ea typeface="Arial"/>
                <a:cs typeface="Arial"/>
                <a:sym typeface="Arial"/>
              </a:rPr>
              <a:t>Parent reminds child to pause a little longer when he sees a period, so the words don't all run together.</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chemeClr val="tx1"/>
                </a:solidFill>
                <a:effectLst/>
                <a:latin typeface="Trebuchet MS" panose="020B0603020202020204" pitchFamily="34" charset="0"/>
                <a:ea typeface="Arial"/>
                <a:cs typeface="Arial"/>
                <a:sym typeface="Arial"/>
              </a:rPr>
              <a:t>Parents questions after each paragraph to make sure child understood what he read.</a:t>
            </a:r>
          </a:p>
          <a:p>
            <a:pPr marL="0" algn="l" rtl="0" fontAlgn="base">
              <a:buNone/>
            </a:pPr>
            <a:endParaRPr lang="en-US" sz="1100" b="1" i="0" u="none" strike="noStrike" dirty="0">
              <a:solidFill>
                <a:schemeClr val="tx1"/>
              </a:solidFill>
              <a:effectLst/>
              <a:latin typeface="Trebuchet MS" panose="020B0603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100" i="1" dirty="0">
                <a:solidFill>
                  <a:srgbClr val="000000"/>
                </a:solidFill>
                <a:latin typeface="+mn-lt"/>
                <a:ea typeface="Calibri"/>
                <a:cs typeface="Arial"/>
              </a:rPr>
              <a:t>(Play the video-subtitles are included within the video; </a:t>
            </a:r>
            <a:r>
              <a:rPr lang="en-US" sz="1100" b="0" i="1" u="none" strike="noStrike" cap="none" dirty="0">
                <a:solidFill>
                  <a:srgbClr val="000000"/>
                </a:solidFill>
                <a:latin typeface="Trebuchet MS" panose="020B0603020202020204" pitchFamily="34" charset="0"/>
                <a:ea typeface="Calibri"/>
                <a:cs typeface="Arial"/>
                <a:sym typeface="Arial"/>
              </a:rPr>
              <a:t>Video length: 4.27 minutes)</a:t>
            </a:r>
            <a:endParaRPr lang="en-US" sz="1100" i="1" dirty="0">
              <a:solidFill>
                <a:srgbClr val="000000"/>
              </a:solidFill>
              <a:latin typeface="+mn-lt"/>
              <a:ea typeface="Calibri"/>
              <a:cs typeface="Arial"/>
            </a:endParaRPr>
          </a:p>
          <a:p>
            <a:pPr marL="0" algn="l" rtl="0" fontAlgn="base">
              <a:buNone/>
            </a:pPr>
            <a:endParaRPr lang="en-US" sz="1100" b="1" i="0" u="none" strike="noStrike" dirty="0">
              <a:solidFill>
                <a:schemeClr val="tx1"/>
              </a:solidFill>
              <a:effectLst/>
              <a:latin typeface="Trebuchet MS" panose="020B0603020202020204" pitchFamily="34" charset="0"/>
            </a:endParaRPr>
          </a:p>
          <a:p>
            <a:pPr marL="0" algn="l" rtl="0" fontAlgn="base">
              <a:buNone/>
            </a:pPr>
            <a:r>
              <a:rPr lang="en-US" sz="1100" b="0" i="1" u="none" strike="noStrike" dirty="0">
                <a:solidFill>
                  <a:schemeClr val="tx1"/>
                </a:solidFill>
                <a:effectLst/>
                <a:latin typeface="Trebuchet MS" panose="020B0603020202020204" pitchFamily="34" charset="0"/>
              </a:rPr>
              <a:t>FACILITATOR NOTES: </a:t>
            </a:r>
            <a:endParaRPr lang="en-US" sz="1100" b="0" i="1" dirty="0">
              <a:solidFill>
                <a:schemeClr val="tx1"/>
              </a:solidFill>
              <a:effectLst/>
              <a:latin typeface="Trebuchet MS" panose="020B0603020202020204" pitchFamily="34" charset="0"/>
            </a:endParaRPr>
          </a:p>
          <a:p>
            <a:pPr marL="0" algn="l" rtl="0" fontAlgn="base">
              <a:buFont typeface="+mj-lt"/>
              <a:buAutoNum type="arabicPeriod"/>
            </a:pPr>
            <a:r>
              <a:rPr lang="en-US" sz="1100" b="0" i="1" u="none" strike="noStrike" dirty="0">
                <a:solidFill>
                  <a:schemeClr val="tx1"/>
                </a:solidFill>
                <a:effectLst/>
                <a:latin typeface="Trebuchet MS" panose="020B0603020202020204" pitchFamily="34" charset="0"/>
              </a:rPr>
              <a:t>Before watching the video, read the Key Points About the Video so participants know what to focus on</a:t>
            </a:r>
            <a:endParaRPr lang="en-US" sz="1100" b="0" i="1" dirty="0">
              <a:solidFill>
                <a:schemeClr val="tx1"/>
              </a:solidFill>
              <a:effectLst/>
              <a:latin typeface="Trebuchet MS" panose="020B0603020202020204" pitchFamily="34" charset="0"/>
            </a:endParaRPr>
          </a:p>
          <a:p>
            <a:pPr marL="0" algn="l" rtl="0" fontAlgn="base">
              <a:buFont typeface="+mj-lt"/>
              <a:buAutoNum type="arabicPeriod"/>
            </a:pPr>
            <a:r>
              <a:rPr lang="en-US" sz="1100" b="0" i="1" u="none" strike="noStrike" dirty="0">
                <a:solidFill>
                  <a:schemeClr val="tx1"/>
                </a:solidFill>
                <a:effectLst/>
                <a:latin typeface="Trebuchet MS" panose="020B0603020202020204" pitchFamily="34" charset="0"/>
              </a:rPr>
              <a:t>Watch Video 2: Reading Words &amp; Sentences</a:t>
            </a:r>
          </a:p>
          <a:p>
            <a:pPr marL="0" algn="l" rtl="0" fontAlgn="base">
              <a:buFont typeface="+mj-lt"/>
              <a:buAutoNum type="arabicPeriod"/>
            </a:pPr>
            <a:r>
              <a:rPr lang="en-US" sz="1100" b="0" i="1" u="none" strike="noStrike" dirty="0">
                <a:solidFill>
                  <a:schemeClr val="tx1"/>
                </a:solidFill>
                <a:effectLst/>
                <a:latin typeface="Trebuchet MS" panose="020B0603020202020204" pitchFamily="34" charset="0"/>
              </a:rPr>
              <a:t>After watching the video, give participants time to practice the linked activities with their paired verbal fluency partner(s).</a:t>
            </a:r>
          </a:p>
          <a:p>
            <a:pPr marL="457200" lvl="1" algn="l" rtl="0" fontAlgn="base"/>
            <a:r>
              <a:rPr lang="en-US" sz="1100" b="0" i="1" u="none" strike="noStrike" dirty="0">
                <a:solidFill>
                  <a:schemeClr val="tx1"/>
                </a:solidFill>
                <a:effectLst/>
                <a:latin typeface="Trebuchet MS" panose="020B0603020202020204" pitchFamily="34" charset="0"/>
              </a:rPr>
              <a:t>Let’s Read Words &amp; Sentences</a:t>
            </a:r>
          </a:p>
        </p:txBody>
      </p:sp>
    </p:spTree>
    <p:extLst>
      <p:ext uri="{BB962C8B-B14F-4D97-AF65-F5344CB8AC3E}">
        <p14:creationId xmlns:p14="http://schemas.microsoft.com/office/powerpoint/2010/main" val="42173262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t>
            </a:r>
            <a:r>
              <a:rPr lang="en-US" b="1" dirty="0"/>
              <a:t>reading with your child at home, </a:t>
            </a:r>
            <a:r>
              <a:rPr lang="en-US" dirty="0"/>
              <a:t>this simple guidance to support them as they read is most effective and keeps the focus on decoding accurately. </a:t>
            </a:r>
          </a:p>
          <a:p>
            <a:endParaRPr lang="en-US" dirty="0"/>
          </a:p>
          <a:p>
            <a:r>
              <a:rPr lang="en-US" dirty="0"/>
              <a:t>When reading a word, ask your child to:</a:t>
            </a:r>
          </a:p>
          <a:p>
            <a:pPr marL="171450" indent="-171450">
              <a:buFont typeface="Arial" panose="020B0604020202020204" pitchFamily="34" charset="0"/>
              <a:buChar char="•"/>
            </a:pPr>
            <a:r>
              <a:rPr lang="en-US" b="1" dirty="0"/>
              <a:t>Look at the letters</a:t>
            </a:r>
          </a:p>
          <a:p>
            <a:pPr marL="171450" indent="-171450">
              <a:buFont typeface="Arial" panose="020B0604020202020204" pitchFamily="34" charset="0"/>
              <a:buChar char="•"/>
            </a:pPr>
            <a:r>
              <a:rPr lang="en-US" b="1" dirty="0"/>
              <a:t>Sound it out.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Once a word has been decoded, then we can ask…</a:t>
            </a:r>
            <a:r>
              <a:rPr lang="en-US" b="1" dirty="0"/>
              <a:t>Does that make sense? </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8BB1861C-16E8-4DC1-A9DC-F9D5DBFC0DC8}" type="slidenum">
              <a:rPr lang="en-US" smtClean="0"/>
              <a:t>44</a:t>
            </a:fld>
            <a:endParaRPr lang="en-US" dirty="0"/>
          </a:p>
        </p:txBody>
      </p:sp>
    </p:spTree>
    <p:extLst>
      <p:ext uri="{BB962C8B-B14F-4D97-AF65-F5344CB8AC3E}">
        <p14:creationId xmlns:p14="http://schemas.microsoft.com/office/powerpoint/2010/main" val="2294136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05DC1B2E-3C73-95B8-7510-9DBD2028359E}"/>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020CE094-F1B2-73A2-9C34-D9784FAB6B7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63871CC9-4688-9E3F-BEBB-BEA94C94BF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chemeClr val="tx1"/>
                </a:solidFill>
                <a:latin typeface="Trebuchet MS" panose="020B0603020202020204" pitchFamily="34" charset="0"/>
                <a:ea typeface="Arial"/>
                <a:cs typeface="Arial"/>
                <a:sym typeface="Arial"/>
              </a:rPr>
              <a:t>Let’s wrap up the presentation by revisiting some </a:t>
            </a:r>
            <a:r>
              <a:rPr lang="en-US" sz="1100" b="1" i="0" u="none" strike="noStrike" cap="none" dirty="0">
                <a:solidFill>
                  <a:schemeClr val="tx1"/>
                </a:solidFill>
                <a:latin typeface="Trebuchet MS" panose="020B0603020202020204" pitchFamily="34" charset="0"/>
                <a:ea typeface="Arial"/>
                <a:cs typeface="Arial"/>
                <a:sym typeface="Arial"/>
              </a:rPr>
              <a:t>Key Takeaways </a:t>
            </a:r>
            <a:r>
              <a:rPr lang="en-US" sz="1100" b="0" i="0" u="none" strike="noStrike" cap="none" dirty="0">
                <a:solidFill>
                  <a:schemeClr val="tx1"/>
                </a:solidFill>
                <a:latin typeface="Trebuchet MS" panose="020B0603020202020204" pitchFamily="34" charset="0"/>
                <a:ea typeface="Arial"/>
                <a:cs typeface="Arial"/>
                <a:sym typeface="Arial"/>
              </a:rPr>
              <a:t>about </a:t>
            </a:r>
            <a:r>
              <a:rPr lang="en-US" sz="1100" b="1" i="0" u="none" strike="noStrike" cap="none" dirty="0">
                <a:solidFill>
                  <a:schemeClr val="tx1"/>
                </a:solidFill>
                <a:latin typeface="Trebuchet MS" panose="020B0603020202020204" pitchFamily="34" charset="0"/>
                <a:ea typeface="Arial"/>
                <a:cs typeface="Arial"/>
                <a:sym typeface="Arial"/>
              </a:rPr>
              <a:t>Phonics.</a:t>
            </a:r>
            <a:endParaRPr lang="en-US" sz="1100" dirty="0">
              <a:solidFill>
                <a:schemeClr val="tx1"/>
              </a:solidFill>
              <a:latin typeface="Trebuchet MS" panose="020B0603020202020204" pitchFamily="34" charset="0"/>
            </a:endParaRPr>
          </a:p>
          <a:p>
            <a:pPr>
              <a:lnSpc>
                <a:spcPct val="100000"/>
              </a:lnSpc>
            </a:pPr>
            <a:r>
              <a:rPr lang="en-US" sz="1100" b="1" i="0" u="none" strike="noStrike" cap="none" dirty="0">
                <a:solidFill>
                  <a:schemeClr val="tx1"/>
                </a:solidFill>
                <a:latin typeface="Trebuchet MS" panose="020B0603020202020204" pitchFamily="34" charset="0"/>
                <a:ea typeface="Arial"/>
                <a:cs typeface="Arial"/>
                <a:sym typeface="Arial"/>
              </a:rPr>
              <a:t>Phonics is the study of the relationships between the letters and the sounds they represent.  </a:t>
            </a:r>
          </a:p>
          <a:p>
            <a:pPr>
              <a:lnSpc>
                <a:spcPct val="100000"/>
              </a:lnSpc>
            </a:pPr>
            <a:r>
              <a:rPr lang="en-US" sz="1100" b="1" i="0" u="none" strike="noStrike" cap="none" dirty="0">
                <a:solidFill>
                  <a:schemeClr val="tx1"/>
                </a:solidFill>
                <a:latin typeface="Trebuchet MS" panose="020B0603020202020204" pitchFamily="34" charset="0"/>
                <a:ea typeface="Arial"/>
                <a:cs typeface="Arial"/>
                <a:sym typeface="Arial"/>
              </a:rPr>
              <a:t>Phonics is a critical component of reading instruction</a:t>
            </a:r>
          </a:p>
          <a:p>
            <a:pPr>
              <a:lnSpc>
                <a:spcPct val="100000"/>
              </a:lnSpc>
            </a:pPr>
            <a:r>
              <a:rPr lang="en-US" sz="1100" b="1" i="0" u="none" strike="noStrike" cap="none" dirty="0">
                <a:solidFill>
                  <a:schemeClr val="tx1"/>
                </a:solidFill>
                <a:latin typeface="Trebuchet MS" panose="020B0603020202020204" pitchFamily="34" charset="0"/>
                <a:ea typeface="Arial"/>
                <a:cs typeface="Arial"/>
                <a:sym typeface="Arial"/>
              </a:rPr>
              <a:t>The alphabetic principle and phonics skills are critical in helping children become accurate, automatic, fluent readers. </a:t>
            </a:r>
          </a:p>
          <a:p>
            <a:r>
              <a:rPr lang="en-US" sz="1100" b="1" i="0" u="none" strike="noStrike" cap="none" dirty="0">
                <a:solidFill>
                  <a:schemeClr val="tx1"/>
                </a:solidFill>
                <a:latin typeface="Trebuchet MS" panose="020B0603020202020204" pitchFamily="34" charset="0"/>
                <a:ea typeface="Arial"/>
                <a:cs typeface="Arial"/>
                <a:sym typeface="Arial"/>
              </a:rPr>
              <a:t>Effective phonics instruction is explicit and direct, systematic and sequential, cumulative, multi-modal, and diagnostic.</a:t>
            </a:r>
          </a:p>
          <a:p>
            <a:pPr marL="0" lvl="0" indent="0" algn="l" rtl="0">
              <a:spcBef>
                <a:spcPts val="0"/>
              </a:spcBef>
              <a:spcAft>
                <a:spcPts val="0"/>
              </a:spcAft>
              <a:buNone/>
            </a:pPr>
            <a:endParaRPr lang="en-US" dirty="0">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rebuchet MS" panose="020B0603020202020204" pitchFamily="34" charset="0"/>
              </a:rPr>
              <a:t>Share </a:t>
            </a:r>
            <a:r>
              <a:rPr lang="en-US" dirty="0">
                <a:solidFill>
                  <a:srgbClr val="3CC1CC"/>
                </a:solidFill>
                <a:latin typeface="Trebuchet MS" panose="020B0603020202020204" pitchFamily="34" charset="0"/>
                <a:hlinkClick r:id="rId3"/>
              </a:rPr>
              <a:t>Handout 3: Phonics for Parents Handout</a:t>
            </a:r>
            <a:endParaRPr lang="en-US" dirty="0">
              <a:solidFill>
                <a:srgbClr val="3CC1CC"/>
              </a:solidFill>
              <a:latin typeface="Trebuchet MS" panose="020B0603020202020204" pitchFamily="34" charset="0"/>
              <a:hlinkClick r:id="rId4">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endParaRPr lang="en-US" dirty="0">
              <a:latin typeface="Trebuchet MS" panose="020B0603020202020204" pitchFamily="34" charset="0"/>
            </a:endParaRPr>
          </a:p>
        </p:txBody>
      </p:sp>
    </p:spTree>
    <p:extLst>
      <p:ext uri="{BB962C8B-B14F-4D97-AF65-F5344CB8AC3E}">
        <p14:creationId xmlns:p14="http://schemas.microsoft.com/office/powerpoint/2010/main" val="21762616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3C6B8E4B-5D1E-34E8-A425-97F0904B777F}"/>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02854823-9958-8A47-5EBF-F93FE13489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33A48BFE-FB13-2FD8-69E6-6100AA9AADB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dirty="0">
                <a:latin typeface="Trebuchet MS" panose="020B0603020202020204" pitchFamily="34" charset="0"/>
              </a:rPr>
              <a:t>Words are built from sounds and our written language is a code for those sounds. </a:t>
            </a:r>
          </a:p>
          <a:p>
            <a:pPr>
              <a:lnSpc>
                <a:spcPct val="107000"/>
              </a:lnSpc>
              <a:spcAft>
                <a:spcPts val="1200"/>
              </a:spcAft>
            </a:pPr>
            <a:endParaRPr lang="en-US" sz="1100" b="1" dirty="0">
              <a:latin typeface="Trebuchet MS" panose="020B0603020202020204" pitchFamily="34" charset="0"/>
            </a:endParaRPr>
          </a:p>
          <a:p>
            <a:pPr>
              <a:lnSpc>
                <a:spcPct val="107000"/>
              </a:lnSpc>
              <a:spcAft>
                <a:spcPts val="1200"/>
              </a:spcAft>
            </a:pPr>
            <a:r>
              <a:rPr lang="en-US" sz="1100" b="1" dirty="0">
                <a:latin typeface="Trebuchet MS" panose="020B0603020202020204" pitchFamily="34" charset="0"/>
              </a:rPr>
              <a:t>If a child memorizes ten words, the child can read only ten words, but if the child learns the sounds of ten letters, the child will be able to read 350 three-sound words, 4,320 four-sound words, and 21,650 five-sound words. </a:t>
            </a:r>
          </a:p>
          <a:p>
            <a:pPr>
              <a:lnSpc>
                <a:spcPct val="107000"/>
              </a:lnSpc>
              <a:spcAft>
                <a:spcPts val="1200"/>
              </a:spcAft>
            </a:pPr>
            <a:r>
              <a:rPr lang="en-US" sz="1100" dirty="0">
                <a:latin typeface="Trebuchet MS" panose="020B0603020202020204" pitchFamily="34" charset="0"/>
              </a:rPr>
              <a:t>Memorizing is not an efficient reading strategy. Guessing is not an efficient reading strategy. Learning how to decode words is both effective and necessary. </a:t>
            </a:r>
          </a:p>
          <a:p>
            <a:pPr marL="171450" lvl="0" indent="-171450" algn="l">
              <a:spcBef>
                <a:spcPts val="0"/>
              </a:spcBef>
              <a:spcAft>
                <a:spcPts val="0"/>
              </a:spcAft>
            </a:pPr>
            <a:endParaRPr lang="en-US" sz="1100" dirty="0">
              <a:latin typeface="Trebuchet MS" panose="020B0603020202020204" pitchFamily="34" charset="0"/>
            </a:endParaRPr>
          </a:p>
        </p:txBody>
      </p:sp>
    </p:spTree>
    <p:extLst>
      <p:ext uri="{BB962C8B-B14F-4D97-AF65-F5344CB8AC3E}">
        <p14:creationId xmlns:p14="http://schemas.microsoft.com/office/powerpoint/2010/main" val="2329831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FE1208DB-4A8C-3E20-8080-11C3A745B2E4}"/>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18A34402-99FE-274E-65F9-1487228B54F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B2A405C4-14D3-F9B7-65B1-9DA6C84229A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1" i="0" u="none" strike="noStrike" dirty="0">
                <a:solidFill>
                  <a:srgbClr val="000000"/>
                </a:solidFill>
                <a:effectLst/>
              </a:rPr>
              <a:t>Do You Want to Learn More?</a:t>
            </a:r>
          </a:p>
          <a:p>
            <a:pPr marL="0" lvl="0" indent="0" algn="l" rtl="0">
              <a:spcBef>
                <a:spcPts val="0"/>
              </a:spcBef>
              <a:spcAft>
                <a:spcPts val="0"/>
              </a:spcAft>
              <a:buNone/>
            </a:pPr>
            <a:endParaRPr lang="en-US" sz="1800" b="0" i="0" u="none" strike="noStrike" dirty="0">
              <a:solidFill>
                <a:srgbClr val="000000"/>
              </a:solidFill>
              <a:effectLst/>
            </a:endParaRPr>
          </a:p>
          <a:p>
            <a:pPr marL="0" lvl="0" indent="0" algn="l" rtl="0">
              <a:spcBef>
                <a:spcPts val="0"/>
              </a:spcBef>
              <a:spcAft>
                <a:spcPts val="0"/>
              </a:spcAft>
              <a:buNone/>
            </a:pPr>
            <a:r>
              <a:rPr lang="en-US" sz="1800" b="0" i="0" u="none" strike="noStrike" dirty="0">
                <a:solidFill>
                  <a:srgbClr val="000000"/>
                </a:solidFill>
                <a:effectLst/>
              </a:rPr>
              <a:t>There are more resources for parents on the CDE Parent Resources Website including videos of activities you can do at home.</a:t>
            </a:r>
            <a:endParaRPr lang="en-US" dirty="0"/>
          </a:p>
        </p:txBody>
      </p:sp>
    </p:spTree>
    <p:extLst>
      <p:ext uri="{BB962C8B-B14F-4D97-AF65-F5344CB8AC3E}">
        <p14:creationId xmlns:p14="http://schemas.microsoft.com/office/powerpoint/2010/main" val="16940971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6F02EE75-505F-E25C-7282-57ABA6914653}"/>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4F78E5F7-7242-22AD-08BB-9020EE8BE97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CD438974-2D81-9E5C-EDEB-D63C6C5BD61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822822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6BA094CD-D721-2D9E-CCD9-5281A60FBF52}"/>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AF1044EE-43CC-D895-813B-72B99C7BA27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929A6C35-38F6-58DD-36D9-F00192937BA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71898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8638C099-FBF8-7679-F12C-2772098AAF70}"/>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C7C1FD2A-C735-BE53-EF16-D43C7AC83E5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98D29969-7B58-A023-D15D-D996BFB8292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nSpc>
                <a:spcPct val="115000"/>
              </a:lnSpc>
              <a:buFont typeface="Symbol" panose="05050102010706020507" pitchFamily="18" charset="2"/>
              <a:buNone/>
            </a:pPr>
            <a:r>
              <a:rPr lang="en-US" sz="1100" kern="100" dirty="0">
                <a:solidFill>
                  <a:schemeClr val="tx1"/>
                </a:solidFill>
                <a:effectLst/>
                <a:latin typeface="+mn-lt"/>
                <a:ea typeface="Aptos" panose="020B0004020202020204" pitchFamily="34" charset="0"/>
              </a:rPr>
              <a:t>We hope this will be an engaging and informative time for everyone </a:t>
            </a:r>
            <a:r>
              <a:rPr lang="en-US" kern="100" dirty="0">
                <a:solidFill>
                  <a:schemeClr val="tx1"/>
                </a:solidFill>
                <a:latin typeface="+mn-lt"/>
                <a:ea typeface="Aptos" panose="020B0004020202020204" pitchFamily="34" charset="0"/>
              </a:rPr>
              <a:t>participating</a:t>
            </a:r>
            <a:r>
              <a:rPr lang="en-US" sz="1100" kern="100" dirty="0">
                <a:solidFill>
                  <a:schemeClr val="tx1"/>
                </a:solidFill>
                <a:effectLst/>
                <a:latin typeface="+mn-lt"/>
                <a:ea typeface="Aptos" panose="020B0004020202020204" pitchFamily="34" charset="0"/>
              </a:rPr>
              <a:t>. Please work to follow these </a:t>
            </a:r>
            <a:r>
              <a:rPr lang="en-US" sz="1100" b="1" kern="100" dirty="0">
                <a:solidFill>
                  <a:schemeClr val="tx1"/>
                </a:solidFill>
                <a:effectLst/>
                <a:latin typeface="+mn-lt"/>
                <a:ea typeface="Aptos" panose="020B0004020202020204" pitchFamily="34" charset="0"/>
              </a:rPr>
              <a:t>norms</a:t>
            </a:r>
            <a:r>
              <a:rPr lang="en-US" sz="1100" kern="100" dirty="0">
                <a:solidFill>
                  <a:schemeClr val="tx1"/>
                </a:solidFill>
                <a:effectLst/>
                <a:latin typeface="+mn-lt"/>
                <a:ea typeface="Aptos" panose="020B0004020202020204" pitchFamily="34" charset="0"/>
              </a:rPr>
              <a:t>: </a:t>
            </a:r>
          </a:p>
          <a:p>
            <a:pPr>
              <a:lnSpc>
                <a:spcPct val="150000"/>
              </a:lnSpc>
            </a:pPr>
            <a:r>
              <a:rPr lang="en-US" sz="1100" b="1" dirty="0">
                <a:solidFill>
                  <a:schemeClr val="tx1"/>
                </a:solidFill>
                <a:latin typeface="+mn-lt"/>
                <a:ea typeface="Calibri"/>
              </a:rPr>
              <a:t>Active listening is appreciated</a:t>
            </a:r>
          </a:p>
          <a:p>
            <a:pPr>
              <a:lnSpc>
                <a:spcPct val="150000"/>
              </a:lnSpc>
            </a:pPr>
            <a:r>
              <a:rPr lang="en-US" sz="1100" b="1" dirty="0">
                <a:solidFill>
                  <a:schemeClr val="tx1"/>
                </a:solidFill>
                <a:latin typeface="+mn-lt"/>
                <a:ea typeface="Calibri"/>
              </a:rPr>
              <a:t>Active participation is welcomed</a:t>
            </a:r>
          </a:p>
          <a:p>
            <a:pPr>
              <a:lnSpc>
                <a:spcPct val="150000"/>
              </a:lnSpc>
            </a:pPr>
            <a:r>
              <a:rPr lang="en-US" sz="1100" b="0" dirty="0">
                <a:solidFill>
                  <a:schemeClr val="tx1"/>
                </a:solidFill>
                <a:latin typeface="+mn-lt"/>
                <a:ea typeface="Calibri"/>
              </a:rPr>
              <a:t>Please</a:t>
            </a:r>
            <a:r>
              <a:rPr lang="en-US" sz="1100" b="1" dirty="0">
                <a:solidFill>
                  <a:schemeClr val="tx1"/>
                </a:solidFill>
                <a:latin typeface="+mn-lt"/>
                <a:ea typeface="Calibri"/>
              </a:rPr>
              <a:t> take care of your own needs</a:t>
            </a:r>
          </a:p>
          <a:p>
            <a:pPr lvl="1">
              <a:lnSpc>
                <a:spcPct val="150000"/>
              </a:lnSpc>
            </a:pPr>
            <a:r>
              <a:rPr lang="en-US" sz="1100" b="0" i="1" dirty="0">
                <a:solidFill>
                  <a:schemeClr val="tx1"/>
                </a:solidFill>
                <a:latin typeface="+mn-lt"/>
                <a:ea typeface="Calibri"/>
              </a:rPr>
              <a:t>If in-person, share where the restrooms and water stations are located, as needed. </a:t>
            </a:r>
          </a:p>
          <a:p>
            <a:pPr lvl="1">
              <a:lnSpc>
                <a:spcPct val="150000"/>
              </a:lnSpc>
            </a:pPr>
            <a:r>
              <a:rPr lang="en-US" sz="1100" b="0" i="1" dirty="0">
                <a:solidFill>
                  <a:schemeClr val="tx1"/>
                </a:solidFill>
                <a:latin typeface="+mn-lt"/>
                <a:ea typeface="Calibri"/>
              </a:rPr>
              <a:t>If presenting virtually, you might consider asking participants to leave cameras on as they are able. </a:t>
            </a:r>
          </a:p>
          <a:p>
            <a:pPr lvl="0">
              <a:lnSpc>
                <a:spcPct val="150000"/>
              </a:lnSpc>
            </a:pPr>
            <a:r>
              <a:rPr lang="en-US" sz="1100" b="1" dirty="0">
                <a:solidFill>
                  <a:schemeClr val="tx1"/>
                </a:solidFill>
                <a:latin typeface="+mn-lt"/>
                <a:ea typeface="Calibri"/>
                <a:cs typeface="Times New Roman"/>
              </a:rPr>
              <a:t>Silence your cell phone as a courtesy to all </a:t>
            </a:r>
          </a:p>
          <a:p>
            <a:pPr marL="0" marR="0" lvl="0" indent="0">
              <a:lnSpc>
                <a:spcPct val="115000"/>
              </a:lnSpc>
              <a:spcAft>
                <a:spcPts val="800"/>
              </a:spcAft>
              <a:buFont typeface="Symbol" panose="05050102010706020507" pitchFamily="18" charset="2"/>
              <a:buNone/>
            </a:pPr>
            <a:endParaRPr lang="en-US" sz="1100" kern="100" dirty="0">
              <a:solidFill>
                <a:schemeClr val="tx1"/>
              </a:solidFill>
              <a:effectLst/>
              <a:latin typeface="+mn-lt"/>
              <a:ea typeface="Aptos" panose="020B0004020202020204" pitchFamily="34" charset="0"/>
              <a:cs typeface="Times New Roman" panose="02020603050405020304" pitchFamily="18" charset="0"/>
            </a:endParaRPr>
          </a:p>
          <a:p>
            <a:pPr marL="0" marR="0" lvl="0" indent="0">
              <a:lnSpc>
                <a:spcPct val="115000"/>
              </a:lnSpc>
              <a:spcAft>
                <a:spcPts val="800"/>
              </a:spcAft>
              <a:buFont typeface="Symbol" panose="05050102010706020507" pitchFamily="18" charset="2"/>
              <a:buNone/>
            </a:pPr>
            <a:r>
              <a:rPr lang="en-US" sz="1100" kern="100" dirty="0">
                <a:solidFill>
                  <a:schemeClr val="tx1"/>
                </a:solidFill>
                <a:effectLst/>
                <a:latin typeface="+mn-lt"/>
                <a:ea typeface="Aptos" panose="020B0004020202020204" pitchFamily="34" charset="0"/>
                <a:cs typeface="Times New Roman" panose="02020603050405020304" pitchFamily="18" charset="0"/>
              </a:rPr>
              <a:t>Are there any other items you think we should add to this list that will support all of us?  </a:t>
            </a:r>
          </a:p>
        </p:txBody>
      </p:sp>
    </p:spTree>
    <p:extLst>
      <p:ext uri="{BB962C8B-B14F-4D97-AF65-F5344CB8AC3E}">
        <p14:creationId xmlns:p14="http://schemas.microsoft.com/office/powerpoint/2010/main" val="23980954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092A93F4-CD0C-8574-ECD3-1B2429913189}"/>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B622FB69-FEA3-EE2B-F76B-21811CF0824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46EDDD41-9C97-C51F-498F-9164F4FC948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416566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Long-form caption for image included on slide 16</a:t>
            </a:r>
          </a:p>
        </p:txBody>
      </p:sp>
      <p:sp>
        <p:nvSpPr>
          <p:cNvPr id="4" name="Slide Number Placeholder 3"/>
          <p:cNvSpPr>
            <a:spLocks noGrp="1"/>
          </p:cNvSpPr>
          <p:nvPr>
            <p:ph type="sldNum" sz="quarter" idx="5"/>
          </p:nvPr>
        </p:nvSpPr>
        <p:spPr/>
        <p:txBody>
          <a:bodyPr/>
          <a:lstStyle/>
          <a:p>
            <a:fld id="{8BB1861C-16E8-4DC1-A9DC-F9D5DBFC0DC8}" type="slidenum">
              <a:rPr lang="en-US" smtClean="0"/>
              <a:t>51</a:t>
            </a:fld>
            <a:endParaRPr lang="en-US" dirty="0"/>
          </a:p>
        </p:txBody>
      </p:sp>
    </p:spTree>
    <p:extLst>
      <p:ext uri="{BB962C8B-B14F-4D97-AF65-F5344CB8AC3E}">
        <p14:creationId xmlns:p14="http://schemas.microsoft.com/office/powerpoint/2010/main" val="13774721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E7655-BFBE-92EE-7F23-2F0C4B8720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502AA-0A57-2798-4114-80B7B74895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F10F7B-E12F-E99D-5151-75B8CB8C55D6}"/>
              </a:ext>
            </a:extLst>
          </p:cNvPr>
          <p:cNvSpPr>
            <a:spLocks noGrp="1"/>
          </p:cNvSpPr>
          <p:nvPr>
            <p:ph type="body" idx="1"/>
          </p:nvPr>
        </p:nvSpPr>
        <p:spPr/>
        <p:txBody>
          <a:bodyPr/>
          <a:lstStyle/>
          <a:p>
            <a:r>
              <a:rPr lang="en-US" dirty="0"/>
              <a:t>Long-form caption for image included on slide 25</a:t>
            </a:r>
          </a:p>
        </p:txBody>
      </p:sp>
      <p:sp>
        <p:nvSpPr>
          <p:cNvPr id="4" name="Slide Number Placeholder 3">
            <a:extLst>
              <a:ext uri="{FF2B5EF4-FFF2-40B4-BE49-F238E27FC236}">
                <a16:creationId xmlns:a16="http://schemas.microsoft.com/office/drawing/2014/main" id="{9EC7734D-4250-18F0-FD3A-1A609EC54628}"/>
              </a:ext>
            </a:extLst>
          </p:cNvPr>
          <p:cNvSpPr>
            <a:spLocks noGrp="1"/>
          </p:cNvSpPr>
          <p:nvPr>
            <p:ph type="sldNum" sz="quarter" idx="5"/>
          </p:nvPr>
        </p:nvSpPr>
        <p:spPr/>
        <p:txBody>
          <a:bodyPr/>
          <a:lstStyle/>
          <a:p>
            <a:fld id="{8BB1861C-16E8-4DC1-A9DC-F9D5DBFC0DC8}" type="slidenum">
              <a:rPr lang="en-US" smtClean="0"/>
              <a:t>52</a:t>
            </a:fld>
            <a:endParaRPr lang="en-US" dirty="0"/>
          </a:p>
        </p:txBody>
      </p:sp>
    </p:spTree>
    <p:extLst>
      <p:ext uri="{BB962C8B-B14F-4D97-AF65-F5344CB8AC3E}">
        <p14:creationId xmlns:p14="http://schemas.microsoft.com/office/powerpoint/2010/main" val="867487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87D25-F38A-0F66-2DCF-201E4F1F50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F67602-118F-5582-8AA0-066DC9578EA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FC67BAC-B2DA-0DF6-0573-4B453DC487E8}"/>
              </a:ext>
            </a:extLst>
          </p:cNvPr>
          <p:cNvSpPr>
            <a:spLocks noGrp="1"/>
          </p:cNvSpPr>
          <p:nvPr>
            <p:ph type="body" idx="1"/>
          </p:nvPr>
        </p:nvSpPr>
        <p:spPr/>
        <p:txBody>
          <a:bodyPr/>
          <a:lstStyle/>
          <a:p>
            <a:pPr marL="0" indent="0">
              <a:buNone/>
            </a:pPr>
            <a:r>
              <a:rPr lang="en-US" sz="1100" b="0" dirty="0"/>
              <a:t>We are going to start with a </a:t>
            </a:r>
            <a:r>
              <a:rPr lang="en-US" sz="1100" b="1" dirty="0"/>
              <a:t>Warm-up</a:t>
            </a:r>
            <a:r>
              <a:rPr lang="en-US" sz="1100" b="0" dirty="0"/>
              <a:t> activity called</a:t>
            </a:r>
            <a:r>
              <a:rPr lang="en-US" sz="1100" dirty="0"/>
              <a:t> </a:t>
            </a:r>
            <a:r>
              <a:rPr lang="en-US" sz="1100" i="1" dirty="0"/>
              <a:t>(CLICK) </a:t>
            </a:r>
            <a:r>
              <a:rPr lang="en-US" sz="1100" b="1" dirty="0"/>
              <a:t>Like Me </a:t>
            </a:r>
            <a:r>
              <a:rPr lang="en-US" sz="1100" dirty="0"/>
              <a:t>(Adjust the mobility section of the activity according to the abilities of the participants in the room). </a:t>
            </a:r>
          </a:p>
          <a:p>
            <a:pPr marL="0" indent="0">
              <a:buNone/>
            </a:pPr>
            <a:endParaRPr lang="en-US" sz="1100" dirty="0"/>
          </a:p>
          <a:p>
            <a:pPr marL="0" indent="0">
              <a:buNone/>
            </a:pPr>
            <a:r>
              <a:rPr lang="en-US" sz="1100" b="0" dirty="0"/>
              <a:t>We are doing this activity because:</a:t>
            </a:r>
          </a:p>
          <a:p>
            <a:pPr marL="171450" indent="-171450">
              <a:buFont typeface="Arial" panose="020B0604020202020204" pitchFamily="34" charset="0"/>
              <a:buChar char="•"/>
            </a:pPr>
            <a:r>
              <a:rPr lang="en-US" sz="1100" dirty="0"/>
              <a:t>We want to begin to turn this room of individuals into a group that works together</a:t>
            </a:r>
          </a:p>
          <a:p>
            <a:pPr marL="171450" indent="-171450">
              <a:buFont typeface="Arial" panose="020B0604020202020204" pitchFamily="34" charset="0"/>
              <a:buChar char="•"/>
            </a:pPr>
            <a:r>
              <a:rPr lang="en-US" sz="1100" dirty="0"/>
              <a:t>This activity focuses the energy into this room and out of your day or previous activities, so you feel ready to participate</a:t>
            </a:r>
          </a:p>
          <a:p>
            <a:pPr marL="171450" indent="-171450">
              <a:buFont typeface="Arial" panose="020B0604020202020204" pitchFamily="34" charset="0"/>
              <a:buChar char="•"/>
            </a:pPr>
            <a:r>
              <a:rPr lang="en-US" sz="1100" dirty="0"/>
              <a:t>You will begin to understand who you are in relation to others in the group</a:t>
            </a:r>
          </a:p>
          <a:p>
            <a:pPr marL="0" indent="0">
              <a:buNone/>
            </a:pPr>
            <a:endParaRPr lang="en-US" sz="1100" dirty="0"/>
          </a:p>
          <a:p>
            <a:pPr marL="0" indent="0">
              <a:buNone/>
            </a:pPr>
            <a:r>
              <a:rPr lang="en-US" sz="1100" b="0" dirty="0"/>
              <a:t>Here is how this activity will work. I will read all of the steps, ask for questions and then we will begin the activity. </a:t>
            </a:r>
          </a:p>
          <a:p>
            <a:pPr marL="469900" marR="0" lvl="0" indent="-3429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US" sz="1100" b="0" i="1" dirty="0">
                <a:solidFill>
                  <a:schemeClr val="tx1"/>
                </a:solidFill>
              </a:rPr>
              <a:t>(CLICK) </a:t>
            </a:r>
            <a:r>
              <a:rPr lang="en-US" sz="1100" b="1" dirty="0">
                <a:solidFill>
                  <a:schemeClr val="tx1"/>
                </a:solidFill>
              </a:rPr>
              <a:t>Move chairs back from the table so it is easy for you to stand up. </a:t>
            </a:r>
            <a:r>
              <a:rPr lang="en-US" sz="800" i="1" dirty="0"/>
              <a:t>(Adjust the mobility section of the activity according to the abilities of the participants in the room. If presenting virtually, ask participants to stand in front of their camera or use the thumb's up reaction button). </a:t>
            </a:r>
            <a:endParaRPr lang="en-US" sz="800" b="1" dirty="0">
              <a:solidFill>
                <a:schemeClr val="tx1"/>
              </a:solidFill>
            </a:endParaRPr>
          </a:p>
          <a:p>
            <a:pPr marL="469900" indent="-342900">
              <a:buFont typeface="+mj-lt"/>
              <a:buAutoNum type="arabicPeriod"/>
            </a:pPr>
            <a:r>
              <a:rPr lang="en-US" sz="1100" b="0" i="1" dirty="0">
                <a:solidFill>
                  <a:schemeClr val="tx1"/>
                </a:solidFill>
              </a:rPr>
              <a:t>(CLICK) </a:t>
            </a:r>
            <a:r>
              <a:rPr lang="en-US" sz="1100" b="1" dirty="0">
                <a:solidFill>
                  <a:schemeClr val="tx1"/>
                </a:solidFill>
              </a:rPr>
              <a:t>A category will be named. </a:t>
            </a:r>
            <a:endParaRPr lang="en-US" sz="800" b="1" dirty="0">
              <a:solidFill>
                <a:schemeClr val="tx1"/>
              </a:solidFill>
            </a:endParaRPr>
          </a:p>
          <a:p>
            <a:pPr marL="469900" indent="-342900">
              <a:buFont typeface="+mj-lt"/>
              <a:buAutoNum type="arabicPeriod"/>
            </a:pPr>
            <a:r>
              <a:rPr lang="en-US" sz="1100" b="0" i="1" dirty="0">
                <a:solidFill>
                  <a:schemeClr val="tx1"/>
                </a:solidFill>
              </a:rPr>
              <a:t>(CLICK) </a:t>
            </a:r>
            <a:r>
              <a:rPr lang="en-US" sz="1100" b="1" dirty="0">
                <a:solidFill>
                  <a:schemeClr val="tx1"/>
                </a:solidFill>
              </a:rPr>
              <a:t>Stand if you match the category.</a:t>
            </a:r>
            <a:endParaRPr lang="en-US" sz="800" b="1" dirty="0">
              <a:solidFill>
                <a:schemeClr val="tx1"/>
              </a:solidFill>
            </a:endParaRPr>
          </a:p>
          <a:p>
            <a:pPr marL="469900" indent="-342900">
              <a:buFont typeface="+mj-lt"/>
              <a:buAutoNum type="arabicPeriod"/>
            </a:pPr>
            <a:r>
              <a:rPr lang="en-US" sz="1100" b="0" i="1" dirty="0">
                <a:solidFill>
                  <a:schemeClr val="tx1"/>
                </a:solidFill>
              </a:rPr>
              <a:t>(CLICK) </a:t>
            </a:r>
            <a:r>
              <a:rPr lang="en-US" sz="1100" b="1" dirty="0">
                <a:solidFill>
                  <a:schemeClr val="tx1"/>
                </a:solidFill>
              </a:rPr>
              <a:t>Look around to see who else is also in the category. </a:t>
            </a:r>
          </a:p>
          <a:p>
            <a:pPr marL="469900" marR="0" lvl="0" indent="-3429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US" sz="1100" b="0" i="0" u="none" strike="noStrike" cap="none" dirty="0">
                <a:solidFill>
                  <a:schemeClr val="tx1"/>
                </a:solidFill>
                <a:ea typeface="Trebuchet MS" panose="020B0603020202020204" pitchFamily="34" charset="0"/>
                <a:sym typeface="Arial"/>
              </a:rPr>
              <a:t>(CLICK) </a:t>
            </a:r>
            <a:r>
              <a:rPr lang="en-US" sz="1100" b="1" i="0" u="none" strike="noStrike" cap="none" dirty="0">
                <a:solidFill>
                  <a:schemeClr val="tx1"/>
                </a:solidFill>
                <a:ea typeface="Trebuchet MS" panose="020B0603020202020204" pitchFamily="34" charset="0"/>
                <a:sym typeface="Arial"/>
              </a:rPr>
              <a:t>Introduce yourself</a:t>
            </a:r>
            <a:endParaRPr lang="en-US" sz="1100" b="1" dirty="0">
              <a:solidFill>
                <a:schemeClr val="tx1"/>
              </a:solidFill>
            </a:endParaRPr>
          </a:p>
          <a:p>
            <a:pPr marL="0" lvl="0" indent="0">
              <a:buNone/>
            </a:pPr>
            <a:endParaRPr lang="en-US" sz="1100" dirty="0">
              <a:solidFill>
                <a:schemeClr val="tx1"/>
              </a:solidFill>
            </a:endParaRPr>
          </a:p>
          <a:p>
            <a:pPr marL="0" lvl="0" indent="0">
              <a:buNone/>
            </a:pPr>
            <a:r>
              <a:rPr lang="en-US" sz="1100" b="0" i="1" u="none" strike="noStrike" cap="none" dirty="0">
                <a:solidFill>
                  <a:schemeClr val="tx1"/>
                </a:solidFill>
                <a:latin typeface="Trebuchet MS" panose="020B0603020202020204" pitchFamily="34" charset="0"/>
                <a:ea typeface="Trebuchet MS" panose="020B0603020202020204" pitchFamily="34" charset="0"/>
                <a:cs typeface="Arial"/>
                <a:sym typeface="Arial"/>
              </a:rPr>
              <a:t>FACILITATOR NOTES:</a:t>
            </a:r>
          </a:p>
          <a:p>
            <a:pPr marL="0" lvl="0" indent="0">
              <a:buNone/>
            </a:pPr>
            <a:r>
              <a:rPr lang="en-US" sz="1100" b="0" i="1" u="none" strike="noStrike" cap="none" dirty="0">
                <a:solidFill>
                  <a:schemeClr val="tx1"/>
                </a:solidFill>
                <a:latin typeface="Trebuchet MS" panose="020B0603020202020204" pitchFamily="34" charset="0"/>
                <a:ea typeface="Trebuchet MS" panose="020B0603020202020204" pitchFamily="34" charset="0"/>
                <a:cs typeface="Arial"/>
                <a:sym typeface="Arial"/>
              </a:rPr>
              <a:t>Read the activity steps.</a:t>
            </a:r>
          </a:p>
          <a:p>
            <a:pPr marL="0" lvl="0" indent="0">
              <a:buNone/>
            </a:pPr>
            <a:r>
              <a:rPr lang="en-US" sz="1100" b="0" i="1" u="none" strike="noStrike" cap="none" dirty="0">
                <a:solidFill>
                  <a:schemeClr val="tx1"/>
                </a:solidFill>
                <a:latin typeface="Trebuchet MS" panose="020B0603020202020204" pitchFamily="34" charset="0"/>
                <a:ea typeface="Trebuchet MS" panose="020B0603020202020204" pitchFamily="34" charset="0"/>
                <a:cs typeface="Arial"/>
                <a:sym typeface="Arial"/>
              </a:rPr>
              <a:t>Ask if participants have questions.</a:t>
            </a:r>
          </a:p>
          <a:p>
            <a:pPr marL="0" lvl="0" indent="0">
              <a:buNone/>
            </a:pPr>
            <a:r>
              <a:rPr lang="en-US" sz="1100" b="0" i="1" u="none" strike="noStrike" cap="none" dirty="0">
                <a:solidFill>
                  <a:schemeClr val="tx1"/>
                </a:solidFill>
                <a:latin typeface="Trebuchet MS" panose="020B0603020202020204" pitchFamily="34" charset="0"/>
                <a:ea typeface="Trebuchet MS" panose="020B0603020202020204" pitchFamily="34" charset="0"/>
                <a:cs typeface="Arial"/>
                <a:sym typeface="Arial"/>
              </a:rPr>
              <a:t>Start activity at step 1.</a:t>
            </a:r>
          </a:p>
          <a:p>
            <a:pPr marL="0" lvl="0" indent="0">
              <a:buNone/>
            </a:pPr>
            <a:r>
              <a:rPr lang="en-US" sz="1100" i="1" dirty="0">
                <a:solidFill>
                  <a:schemeClr val="tx1"/>
                </a:solidFill>
                <a:latin typeface="Trebuchet MS" panose="020B0603020202020204" pitchFamily="34" charset="0"/>
              </a:rPr>
              <a:t>Name some (5-10) of the following categories (or create your own to match your community) and give time for people to stand: (facilitators should also participate by standing or staying seated):</a:t>
            </a:r>
          </a:p>
          <a:p>
            <a:pPr marL="548640" lvl="1" indent="-228600">
              <a:buFont typeface="Courier New" panose="02070309020205020404" pitchFamily="49" charset="0"/>
              <a:buChar char="o"/>
            </a:pPr>
            <a:r>
              <a:rPr lang="en-US" sz="1100" dirty="0">
                <a:solidFill>
                  <a:schemeClr val="tx1"/>
                </a:solidFill>
                <a:latin typeface="Trebuchet MS" panose="020B0603020202020204" pitchFamily="34" charset="0"/>
              </a:rPr>
              <a:t>I am a parent</a:t>
            </a:r>
            <a:endParaRPr lang="en-US" sz="1100" b="0" i="0" u="none" strike="noStrike" cap="none" dirty="0">
              <a:solidFill>
                <a:schemeClr val="tx1"/>
              </a:solidFill>
              <a:effectLst/>
              <a:latin typeface="Trebuchet MS" panose="020B0603020202020204" pitchFamily="34" charset="0"/>
              <a:cs typeface="Arial"/>
              <a:sym typeface="Arial"/>
            </a:endParaRPr>
          </a:p>
          <a:p>
            <a:pPr marL="548640" lvl="1" indent="-228600">
              <a:buFont typeface="Courier New" panose="02070309020205020404" pitchFamily="49" charset="0"/>
              <a:buChar char="o"/>
            </a:pPr>
            <a:r>
              <a:rPr lang="en-US" sz="1100" b="0" i="0" u="none" strike="noStrike" cap="none" dirty="0">
                <a:solidFill>
                  <a:schemeClr val="tx1"/>
                </a:solidFill>
                <a:effectLst/>
                <a:latin typeface="Trebuchet MS" panose="020B0603020202020204" pitchFamily="34" charset="0"/>
                <a:ea typeface="Arial"/>
                <a:cs typeface="Arial"/>
                <a:sym typeface="Arial"/>
              </a:rPr>
              <a:t>I have a child in kindergarten, 1st, 2nd, or 3rd grade.</a:t>
            </a:r>
          </a:p>
          <a:p>
            <a:pPr marL="548640" lvl="1" indent="-228600">
              <a:buFont typeface="Courier New" panose="02070309020205020404" pitchFamily="49" charset="0"/>
              <a:buChar char="o"/>
            </a:pPr>
            <a:r>
              <a:rPr lang="en-US" sz="1100" b="0" i="0" u="none" strike="noStrike" cap="none" dirty="0">
                <a:solidFill>
                  <a:schemeClr val="tx1"/>
                </a:solidFill>
                <a:effectLst/>
                <a:latin typeface="Trebuchet MS" panose="020B0603020202020204" pitchFamily="34" charset="0"/>
                <a:ea typeface="Arial"/>
                <a:cs typeface="Arial"/>
                <a:sym typeface="Arial"/>
              </a:rPr>
              <a:t>I have more than one child in elementary school.</a:t>
            </a:r>
          </a:p>
          <a:p>
            <a:pPr marL="548640" lvl="1" indent="-228600">
              <a:buFont typeface="Courier New" panose="02070309020205020404" pitchFamily="49" charset="0"/>
              <a:buChar char="o"/>
            </a:pPr>
            <a:r>
              <a:rPr lang="en-US" sz="1100" b="0" i="0" u="none" strike="noStrike" cap="none" dirty="0">
                <a:solidFill>
                  <a:schemeClr val="tx1"/>
                </a:solidFill>
                <a:effectLst/>
                <a:latin typeface="Trebuchet MS" panose="020B0603020202020204" pitchFamily="34" charset="0"/>
                <a:ea typeface="Arial"/>
                <a:cs typeface="Arial"/>
                <a:sym typeface="Arial"/>
              </a:rPr>
              <a:t>I have a middle or high schooler in addition to my elementary student or students.</a:t>
            </a:r>
          </a:p>
          <a:p>
            <a:pPr marL="548640" lvl="1" indent="-228600">
              <a:buFont typeface="Courier New" panose="02070309020205020404" pitchFamily="49" charset="0"/>
              <a:buChar char="o"/>
            </a:pPr>
            <a:r>
              <a:rPr lang="en-US" sz="1100" b="0" i="0" u="none" strike="noStrike" cap="none" dirty="0">
                <a:solidFill>
                  <a:schemeClr val="tx1"/>
                </a:solidFill>
                <a:effectLst/>
                <a:latin typeface="Trebuchet MS" panose="020B0603020202020204" pitchFamily="34" charset="0"/>
                <a:ea typeface="Arial"/>
                <a:cs typeface="Arial"/>
                <a:sym typeface="Arial"/>
              </a:rPr>
              <a:t>I live within walking distance of the school.</a:t>
            </a:r>
          </a:p>
          <a:p>
            <a:pPr marL="548640" lvl="1" indent="-228600">
              <a:buFont typeface="Courier New" panose="02070309020205020404" pitchFamily="49" charset="0"/>
              <a:buChar char="o"/>
            </a:pPr>
            <a:r>
              <a:rPr lang="en-US" sz="1100" b="0" i="0" u="none" strike="noStrike" cap="none" dirty="0">
                <a:solidFill>
                  <a:schemeClr val="tx1"/>
                </a:solidFill>
                <a:effectLst/>
                <a:latin typeface="Trebuchet MS" panose="020B0603020202020204" pitchFamily="34" charset="0"/>
                <a:ea typeface="Arial"/>
                <a:cs typeface="Arial"/>
                <a:sym typeface="Arial"/>
              </a:rPr>
              <a:t>I work in this community.</a:t>
            </a:r>
          </a:p>
          <a:p>
            <a:pPr marL="548640" lvl="1" indent="-228600">
              <a:buFont typeface="Courier New" panose="02070309020205020404" pitchFamily="49" charset="0"/>
              <a:buChar char="o"/>
            </a:pPr>
            <a:r>
              <a:rPr lang="en-US" sz="1100" b="0" i="0" u="none" strike="noStrike" cap="none" dirty="0">
                <a:solidFill>
                  <a:schemeClr val="tx1"/>
                </a:solidFill>
                <a:effectLst/>
                <a:latin typeface="Trebuchet MS" panose="020B0603020202020204" pitchFamily="34" charset="0"/>
                <a:ea typeface="Arial"/>
                <a:cs typeface="Arial"/>
                <a:sym typeface="Arial"/>
              </a:rPr>
              <a:t>I attended this school (or another school in this district).</a:t>
            </a:r>
          </a:p>
          <a:p>
            <a:pPr marL="548640" lvl="1" indent="-228600">
              <a:buFont typeface="Courier New" panose="02070309020205020404" pitchFamily="49" charset="0"/>
              <a:buChar char="o"/>
            </a:pPr>
            <a:r>
              <a:rPr lang="en-US" sz="1100" b="0" i="0" u="none" strike="noStrike" cap="none" dirty="0">
                <a:solidFill>
                  <a:schemeClr val="tx1"/>
                </a:solidFill>
                <a:effectLst/>
                <a:latin typeface="Trebuchet MS" panose="020B0603020202020204" pitchFamily="34" charset="0"/>
                <a:ea typeface="Arial"/>
                <a:cs typeface="Arial"/>
                <a:sym typeface="Arial"/>
              </a:rPr>
              <a:t>I grew up in this town/city.</a:t>
            </a:r>
          </a:p>
          <a:p>
            <a:pPr marL="548640" lvl="1" indent="-228600">
              <a:buFont typeface="Courier New" panose="02070309020205020404" pitchFamily="49" charset="0"/>
              <a:buChar char="o"/>
            </a:pPr>
            <a:r>
              <a:rPr lang="en-US" sz="1100" b="0" i="0" u="none" strike="noStrike" cap="none" dirty="0">
                <a:solidFill>
                  <a:schemeClr val="tx1"/>
                </a:solidFill>
                <a:effectLst/>
                <a:latin typeface="Trebuchet MS" panose="020B0603020202020204" pitchFamily="34" charset="0"/>
                <a:ea typeface="Arial"/>
                <a:cs typeface="Arial"/>
                <a:sym typeface="Arial"/>
              </a:rPr>
              <a:t>I am new to this community within the last 2 years.</a:t>
            </a:r>
          </a:p>
          <a:p>
            <a:pPr marL="548640" lvl="1" indent="-228600">
              <a:buFont typeface="Courier New" panose="02070309020205020404" pitchFamily="49" charset="0"/>
              <a:buChar char="o"/>
            </a:pPr>
            <a:r>
              <a:rPr lang="en-US" sz="1100" b="0" i="0" u="none" strike="noStrike" cap="none" dirty="0">
                <a:solidFill>
                  <a:schemeClr val="tx1"/>
                </a:solidFill>
                <a:effectLst/>
                <a:latin typeface="Trebuchet MS" panose="020B0603020202020204" pitchFamily="34" charset="0"/>
                <a:ea typeface="Arial"/>
                <a:cs typeface="Arial"/>
                <a:sym typeface="Arial"/>
              </a:rPr>
              <a:t>I speak more than one language at home.</a:t>
            </a:r>
          </a:p>
          <a:p>
            <a:pPr marL="548640" lvl="1" indent="-228600">
              <a:buFont typeface="Courier New" panose="02070309020205020404" pitchFamily="49" charset="0"/>
              <a:buChar char="o"/>
            </a:pPr>
            <a:r>
              <a:rPr lang="en-US" sz="1100" b="0" i="0" u="none" strike="noStrike" cap="none" dirty="0">
                <a:solidFill>
                  <a:schemeClr val="tx1"/>
                </a:solidFill>
                <a:effectLst/>
                <a:latin typeface="Trebuchet MS" panose="020B0603020202020204" pitchFamily="34" charset="0"/>
                <a:ea typeface="Arial"/>
                <a:cs typeface="Arial"/>
                <a:sym typeface="Arial"/>
              </a:rPr>
              <a:t>I enjoy attending school or community events with my family.</a:t>
            </a:r>
          </a:p>
          <a:p>
            <a:pPr marL="548640" lvl="1" indent="-228600">
              <a:buFont typeface="Courier New" panose="02070309020205020404" pitchFamily="49" charset="0"/>
              <a:buChar char="o"/>
            </a:pPr>
            <a:r>
              <a:rPr lang="en-US" sz="1100" b="0" i="0" u="none" strike="noStrike" cap="none" dirty="0">
                <a:solidFill>
                  <a:schemeClr val="tx1"/>
                </a:solidFill>
                <a:effectLst/>
                <a:latin typeface="Trebuchet MS" panose="020B0603020202020204" pitchFamily="34" charset="0"/>
                <a:cs typeface="Arial"/>
                <a:sym typeface="Arial"/>
              </a:rPr>
              <a:t>I </a:t>
            </a:r>
            <a:r>
              <a:rPr lang="en-US" dirty="0">
                <a:effectLst/>
                <a:latin typeface="Trebuchet MS" panose="020B0603020202020204" pitchFamily="34" charset="0"/>
              </a:rPr>
              <a:t>share family stories, traditions, or sayings with my child or children.</a:t>
            </a:r>
          </a:p>
          <a:p>
            <a:pPr marL="548640" lvl="1" indent="-228600">
              <a:buFont typeface="Courier New" panose="02070309020205020404" pitchFamily="49" charset="0"/>
              <a:buChar char="o"/>
            </a:pPr>
            <a:r>
              <a:rPr lang="en-US" dirty="0">
                <a:effectLst/>
                <a:latin typeface="Trebuchet MS" panose="020B0603020202020204" pitchFamily="34" charset="0"/>
              </a:rPr>
              <a:t>My child or children enjoy playing word games or singing silly songs.</a:t>
            </a:r>
          </a:p>
          <a:p>
            <a:pPr marL="548640" marR="0" lvl="1" indent="-228600" algn="l" defTabSz="914400" rtl="0" eaLnBrk="1" fontAlgn="auto" latinLnBrk="0" hangingPunct="1">
              <a:lnSpc>
                <a:spcPct val="100000"/>
              </a:lnSpc>
              <a:spcBef>
                <a:spcPts val="0"/>
              </a:spcBef>
              <a:spcAft>
                <a:spcPts val="0"/>
              </a:spcAft>
              <a:buClr>
                <a:srgbClr val="000000"/>
              </a:buClr>
              <a:buSzPts val="1100"/>
              <a:buFont typeface="Courier New" panose="02070309020205020404" pitchFamily="49" charset="0"/>
              <a:buChar char="o"/>
              <a:tabLst/>
              <a:defRPr/>
            </a:pPr>
            <a:r>
              <a:rPr lang="en-US" sz="1100" b="0" i="0" u="none" strike="noStrike" cap="none" dirty="0">
                <a:solidFill>
                  <a:schemeClr val="tx1"/>
                </a:solidFill>
                <a:effectLst/>
                <a:latin typeface="Trebuchet MS" panose="020B0603020202020204" pitchFamily="34" charset="0"/>
                <a:ea typeface="Arial"/>
                <a:cs typeface="Arial"/>
                <a:sym typeface="Arial"/>
              </a:rPr>
              <a:t>I </a:t>
            </a:r>
            <a:r>
              <a:rPr lang="en-US" dirty="0">
                <a:effectLst/>
                <a:latin typeface="Trebuchet MS" panose="020B0603020202020204" pitchFamily="34" charset="0"/>
              </a:rPr>
              <a:t>have noticed my child sounding out letters or words.</a:t>
            </a:r>
          </a:p>
          <a:p>
            <a:pPr marL="548640" marR="0" lvl="1" indent="-228600" algn="l" defTabSz="914400" rtl="0" eaLnBrk="1" fontAlgn="auto" latinLnBrk="0" hangingPunct="1">
              <a:lnSpc>
                <a:spcPct val="100000"/>
              </a:lnSpc>
              <a:spcBef>
                <a:spcPts val="0"/>
              </a:spcBef>
              <a:spcAft>
                <a:spcPts val="0"/>
              </a:spcAft>
              <a:buClr>
                <a:srgbClr val="000000"/>
              </a:buClr>
              <a:buSzPts val="1100"/>
              <a:buFont typeface="Courier New" panose="02070309020205020404" pitchFamily="49" charset="0"/>
              <a:buChar char="o"/>
              <a:tabLst/>
              <a:defRPr/>
            </a:pPr>
            <a:r>
              <a:rPr lang="en-US" sz="1100" b="0" i="0" u="none" strike="noStrike" cap="none" dirty="0">
                <a:solidFill>
                  <a:schemeClr val="tx1"/>
                </a:solidFill>
                <a:effectLst/>
                <a:latin typeface="Trebuchet MS" panose="020B0603020202020204" pitchFamily="34" charset="0"/>
                <a:ea typeface="Arial"/>
                <a:cs typeface="Arial"/>
                <a:sym typeface="Arial"/>
              </a:rPr>
              <a:t>I have listened to my child or children read the same book more than once.</a:t>
            </a:r>
          </a:p>
          <a:p>
            <a:pPr marL="548640" marR="0" lvl="1" indent="-228600" algn="l" defTabSz="914400" rtl="0" eaLnBrk="1" fontAlgn="auto" latinLnBrk="0" hangingPunct="1">
              <a:lnSpc>
                <a:spcPct val="100000"/>
              </a:lnSpc>
              <a:spcBef>
                <a:spcPts val="0"/>
              </a:spcBef>
              <a:spcAft>
                <a:spcPts val="0"/>
              </a:spcAft>
              <a:buClr>
                <a:srgbClr val="000000"/>
              </a:buClr>
              <a:buSzPts val="1100"/>
              <a:buFont typeface="Courier New" panose="02070309020205020404" pitchFamily="49" charset="0"/>
              <a:buChar char="o"/>
              <a:tabLst/>
              <a:defRPr/>
            </a:pPr>
            <a:r>
              <a:rPr lang="en-US" dirty="0">
                <a:effectLst/>
                <a:latin typeface="Trebuchet MS" panose="020B0603020202020204" pitchFamily="34" charset="0"/>
              </a:rPr>
              <a:t>I believe reading will help my child or children in future.</a:t>
            </a:r>
            <a:endParaRPr lang="en-US" sz="1100" b="0" i="0" u="none" strike="noStrike" cap="none" dirty="0">
              <a:solidFill>
                <a:srgbClr val="000000"/>
              </a:solidFill>
              <a:latin typeface="Trebuchet MS" panose="020B0603020202020204" pitchFamily="34" charset="0"/>
              <a:ea typeface="Arial"/>
              <a:sym typeface="Arial"/>
            </a:endParaRPr>
          </a:p>
          <a:p>
            <a:pPr marL="91440" lvl="0" indent="-228600">
              <a:buFont typeface="Arial" panose="020B0604020202020204" pitchFamily="34" charset="0"/>
              <a:buChar char="•"/>
            </a:pPr>
            <a:r>
              <a:rPr lang="en-US" sz="1100" b="0" i="0" u="none" strike="noStrike" cap="none" dirty="0">
                <a:solidFill>
                  <a:srgbClr val="000000"/>
                </a:solidFill>
                <a:latin typeface="Trebuchet MS" panose="020B0603020202020204" pitchFamily="34" charset="0"/>
                <a:ea typeface="Arial"/>
                <a:sym typeface="Arial"/>
              </a:rPr>
              <a:t>Have the parents go around the room and share: </a:t>
            </a:r>
            <a:r>
              <a:rPr lang="en-US" sz="1100" b="0" i="1" u="none" strike="noStrike" cap="none" dirty="0">
                <a:solidFill>
                  <a:srgbClr val="000000"/>
                </a:solidFill>
                <a:latin typeface="Trebuchet MS" panose="020B0603020202020204" pitchFamily="34" charset="0"/>
                <a:ea typeface="Arial"/>
                <a:sym typeface="Arial"/>
              </a:rPr>
              <a:t>(if group is large, make small groups for this activity)</a:t>
            </a:r>
          </a:p>
          <a:p>
            <a:pPr marL="548640" lvl="1" indent="-228600"/>
            <a:r>
              <a:rPr lang="en-US" sz="1100" b="0" i="0" u="none" strike="noStrike" cap="none" dirty="0">
                <a:solidFill>
                  <a:srgbClr val="000000"/>
                </a:solidFill>
                <a:latin typeface="Trebuchet MS" panose="020B0603020202020204" pitchFamily="34" charset="0"/>
                <a:sym typeface="Arial"/>
              </a:rPr>
              <a:t>Name</a:t>
            </a:r>
          </a:p>
          <a:p>
            <a:pPr marL="548640" lvl="1" indent="-228600"/>
            <a:r>
              <a:rPr lang="en-US" sz="1100" b="0" i="0" u="none" strike="noStrike" cap="none" dirty="0">
                <a:solidFill>
                  <a:srgbClr val="000000"/>
                </a:solidFill>
                <a:latin typeface="Trebuchet MS" panose="020B0603020202020204" pitchFamily="34" charset="0"/>
                <a:sym typeface="Arial"/>
              </a:rPr>
              <a:t>Grade of Child(ren)</a:t>
            </a:r>
          </a:p>
        </p:txBody>
      </p:sp>
    </p:spTree>
    <p:extLst>
      <p:ext uri="{BB962C8B-B14F-4D97-AF65-F5344CB8AC3E}">
        <p14:creationId xmlns:p14="http://schemas.microsoft.com/office/powerpoint/2010/main" val="2524195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a:extLst>
            <a:ext uri="{FF2B5EF4-FFF2-40B4-BE49-F238E27FC236}">
              <a16:creationId xmlns:a16="http://schemas.microsoft.com/office/drawing/2014/main" id="{A1715D02-3627-D58C-CB14-F17BCAFD4219}"/>
            </a:ext>
          </a:extLst>
        </p:cNvPr>
        <p:cNvGrpSpPr/>
        <p:nvPr/>
      </p:nvGrpSpPr>
      <p:grpSpPr>
        <a:xfrm>
          <a:off x="0" y="0"/>
          <a:ext cx="0" cy="0"/>
          <a:chOff x="0" y="0"/>
          <a:chExt cx="0" cy="0"/>
        </a:xfrm>
      </p:grpSpPr>
      <p:sp>
        <p:nvSpPr>
          <p:cNvPr id="649" name="Google Shape;649;g649afc5aa0_0_419:notes">
            <a:extLst>
              <a:ext uri="{FF2B5EF4-FFF2-40B4-BE49-F238E27FC236}">
                <a16:creationId xmlns:a16="http://schemas.microsoft.com/office/drawing/2014/main" id="{3F628DF5-CD83-84C5-2C51-07B416CE59B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0" name="Google Shape;650;g649afc5aa0_0_419:notes">
            <a:extLst>
              <a:ext uri="{FF2B5EF4-FFF2-40B4-BE49-F238E27FC236}">
                <a16:creationId xmlns:a16="http://schemas.microsoft.com/office/drawing/2014/main" id="{2662BED5-A193-F55A-34F5-2A805E0D36D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171450" indent="-171450" fontAlgn="base">
              <a:buSzPts val="1100"/>
            </a:pPr>
            <a:r>
              <a:rPr lang="en-US" b="0" i="0" dirty="0">
                <a:solidFill>
                  <a:schemeClr val="tx1"/>
                </a:solidFill>
                <a:effectLst/>
                <a:latin typeface="+mn-lt"/>
              </a:rPr>
              <a:t>Several decades of reading research has given us a clear understanding of how students best learn to read. One way to conceptualize reading is through the </a:t>
            </a:r>
            <a:r>
              <a:rPr lang="en-US" b="1" i="0" dirty="0">
                <a:solidFill>
                  <a:schemeClr val="tx1"/>
                </a:solidFill>
                <a:effectLst/>
                <a:latin typeface="+mn-lt"/>
              </a:rPr>
              <a:t>Simple View of Reading (SVR) </a:t>
            </a:r>
            <a:r>
              <a:rPr lang="en-US" b="0" i="0" dirty="0">
                <a:solidFill>
                  <a:schemeClr val="tx1"/>
                </a:solidFill>
                <a:effectLst/>
                <a:latin typeface="+mn-lt"/>
              </a:rPr>
              <a:t>model. This model developed by Gough and Tunmer organizes the skills needed to become a proficient and successful reader into two categories: </a:t>
            </a:r>
            <a:r>
              <a:rPr lang="en-US" b="0" i="1" dirty="0">
                <a:solidFill>
                  <a:schemeClr val="tx1"/>
                </a:solidFill>
                <a:effectLst/>
                <a:latin typeface="+mn-lt"/>
              </a:rPr>
              <a:t>(CLICK) </a:t>
            </a:r>
            <a:r>
              <a:rPr lang="en-US" b="1" i="0" dirty="0">
                <a:solidFill>
                  <a:schemeClr val="tx1"/>
                </a:solidFill>
                <a:effectLst/>
                <a:latin typeface="+mn-lt"/>
              </a:rPr>
              <a:t>word recognition </a:t>
            </a:r>
            <a:r>
              <a:rPr lang="en-US" b="0" i="0" dirty="0">
                <a:solidFill>
                  <a:schemeClr val="tx1"/>
                </a:solidFill>
                <a:effectLst/>
                <a:latin typeface="+mn-lt"/>
              </a:rPr>
              <a:t>and </a:t>
            </a:r>
            <a:r>
              <a:rPr lang="en-US" b="0" i="1" dirty="0">
                <a:solidFill>
                  <a:schemeClr val="tx1"/>
                </a:solidFill>
                <a:effectLst/>
                <a:latin typeface="+mn-lt"/>
              </a:rPr>
              <a:t>(CLICK) </a:t>
            </a:r>
            <a:r>
              <a:rPr lang="en-US" b="1" i="0" dirty="0">
                <a:solidFill>
                  <a:schemeClr val="tx1"/>
                </a:solidFill>
                <a:effectLst/>
                <a:latin typeface="+mn-lt"/>
              </a:rPr>
              <a:t>language comprehension</a:t>
            </a:r>
            <a:r>
              <a:rPr lang="en-US" b="0" i="0" dirty="0">
                <a:solidFill>
                  <a:schemeClr val="tx1"/>
                </a:solidFill>
                <a:effectLst/>
                <a:latin typeface="+mn-lt"/>
              </a:rPr>
              <a:t>. The Simple View of Reading is a basic formula for </a:t>
            </a:r>
            <a:r>
              <a:rPr lang="en-US" b="0" i="1" dirty="0">
                <a:solidFill>
                  <a:schemeClr val="tx1"/>
                </a:solidFill>
                <a:effectLst/>
                <a:latin typeface="+mn-lt"/>
              </a:rPr>
              <a:t>(</a:t>
            </a:r>
            <a:r>
              <a:rPr lang="en-US" i="1" dirty="0">
                <a:solidFill>
                  <a:schemeClr val="tx1"/>
                </a:solidFill>
                <a:latin typeface="+mn-lt"/>
              </a:rPr>
              <a:t>CLCK</a:t>
            </a:r>
            <a:r>
              <a:rPr lang="en-US" b="0" i="1" dirty="0">
                <a:solidFill>
                  <a:schemeClr val="tx1"/>
                </a:solidFill>
                <a:effectLst/>
                <a:latin typeface="+mn-lt"/>
              </a:rPr>
              <a:t>) </a:t>
            </a:r>
            <a:r>
              <a:rPr lang="en-US" b="1" i="0" dirty="0">
                <a:solidFill>
                  <a:schemeClr val="tx1"/>
                </a:solidFill>
                <a:effectLst/>
                <a:latin typeface="+mn-lt"/>
              </a:rPr>
              <a:t>reading comprehension</a:t>
            </a:r>
            <a:r>
              <a:rPr lang="en-US" b="0" i="0" dirty="0">
                <a:solidFill>
                  <a:schemeClr val="tx1"/>
                </a:solidFill>
                <a:effectLst/>
                <a:latin typeface="+mn-lt"/>
              </a:rPr>
              <a:t>. </a:t>
            </a:r>
          </a:p>
          <a:p>
            <a:pPr marL="171450" indent="-171450" fontAlgn="base">
              <a:buSzPts val="1100"/>
            </a:pPr>
            <a:endParaRPr lang="en-US" b="0" i="0" dirty="0">
              <a:solidFill>
                <a:schemeClr val="tx1"/>
              </a:solidFill>
              <a:effectLst/>
              <a:latin typeface="+mn-lt"/>
            </a:endParaRPr>
          </a:p>
          <a:p>
            <a:pPr marL="171450" indent="-171450" fontAlgn="base">
              <a:buSzPts val="1100"/>
            </a:pPr>
            <a:r>
              <a:rPr lang="en-US" b="0" i="0" dirty="0">
                <a:solidFill>
                  <a:schemeClr val="tx1"/>
                </a:solidFill>
                <a:effectLst/>
                <a:latin typeface="+mn-lt"/>
              </a:rPr>
              <a:t>It says this: </a:t>
            </a:r>
            <a:r>
              <a:rPr lang="en-US" b="1" i="0" dirty="0">
                <a:solidFill>
                  <a:schemeClr val="tx1"/>
                </a:solidFill>
                <a:effectLst/>
                <a:latin typeface="+mn-lt"/>
              </a:rPr>
              <a:t>reading comprehension </a:t>
            </a:r>
            <a:r>
              <a:rPr lang="en-US" b="0" i="0" dirty="0">
                <a:solidFill>
                  <a:schemeClr val="tx1"/>
                </a:solidFill>
                <a:effectLst/>
                <a:latin typeface="+mn-lt"/>
              </a:rPr>
              <a:t>is the product of </a:t>
            </a:r>
            <a:r>
              <a:rPr lang="en-US" b="1" i="0" dirty="0">
                <a:solidFill>
                  <a:schemeClr val="tx1"/>
                </a:solidFill>
                <a:effectLst/>
                <a:latin typeface="+mn-lt"/>
              </a:rPr>
              <a:t>word recognition </a:t>
            </a:r>
            <a:r>
              <a:rPr lang="en-US" b="0" i="0" dirty="0">
                <a:solidFill>
                  <a:schemeClr val="tx1"/>
                </a:solidFill>
                <a:effectLst/>
                <a:latin typeface="+mn-lt"/>
              </a:rPr>
              <a:t>skills and </a:t>
            </a:r>
            <a:r>
              <a:rPr lang="en-US" b="1" i="0" dirty="0">
                <a:solidFill>
                  <a:schemeClr val="tx1"/>
                </a:solidFill>
                <a:effectLst/>
                <a:latin typeface="+mn-lt"/>
              </a:rPr>
              <a:t>language comprehension </a:t>
            </a:r>
            <a:r>
              <a:rPr lang="en-US" b="0" i="0" dirty="0">
                <a:solidFill>
                  <a:schemeClr val="tx1"/>
                </a:solidFill>
                <a:effectLst/>
                <a:latin typeface="+mn-lt"/>
              </a:rPr>
              <a:t>skills. </a:t>
            </a:r>
          </a:p>
          <a:p>
            <a:pPr marL="171450" indent="-171450" fontAlgn="base">
              <a:buSzPts val="1100"/>
            </a:pPr>
            <a:endParaRPr lang="en-US" b="0" i="0" dirty="0">
              <a:solidFill>
                <a:schemeClr val="tx1"/>
              </a:solidFill>
              <a:effectLst/>
              <a:latin typeface="+mn-lt"/>
            </a:endParaRPr>
          </a:p>
          <a:p>
            <a:pPr marL="171450" indent="-171450" fontAlgn="base">
              <a:buSzPts val="1100"/>
            </a:pPr>
            <a:r>
              <a:rPr lang="en-US" b="0" i="0" dirty="0">
                <a:solidFill>
                  <a:schemeClr val="tx1"/>
                </a:solidFill>
                <a:effectLst/>
                <a:latin typeface="+mn-lt"/>
              </a:rPr>
              <a:t>We need both sides of the equation for students to become skilled, proficient readers. </a:t>
            </a:r>
            <a:r>
              <a:rPr lang="en-US" b="0" i="1" dirty="0">
                <a:solidFill>
                  <a:schemeClr val="tx1"/>
                </a:solidFill>
                <a:effectLst/>
                <a:latin typeface="+mn-lt"/>
              </a:rPr>
              <a:t>(CLICK) </a:t>
            </a:r>
            <a:endParaRPr lang="en-US" b="0" i="0" dirty="0">
              <a:solidFill>
                <a:schemeClr val="tx1"/>
              </a:solidFill>
              <a:effectLst/>
              <a:latin typeface="+mn-lt"/>
            </a:endParaRPr>
          </a:p>
          <a:p>
            <a:pPr marL="171450" indent="-171450" fontAlgn="base">
              <a:buSzPts val="1100"/>
            </a:pPr>
            <a:endParaRPr lang="en-US" b="0" i="0" dirty="0">
              <a:solidFill>
                <a:schemeClr val="tx1"/>
              </a:solidFill>
              <a:effectLst/>
              <a:latin typeface="+mn-lt"/>
            </a:endParaRPr>
          </a:p>
          <a:p>
            <a:pPr marL="171450" indent="-171450" fontAlgn="base">
              <a:buSzPts val="1100"/>
            </a:pPr>
            <a:r>
              <a:rPr lang="en-US" b="0" i="0" dirty="0">
                <a:solidFill>
                  <a:schemeClr val="tx1"/>
                </a:solidFill>
                <a:effectLst/>
                <a:latin typeface="+mn-lt"/>
              </a:rPr>
              <a:t>Students need efficient word recognition or decoding skills where they are accurately and automatically reading the words on the page without aid of context clues or pictures. (CLICK)</a:t>
            </a:r>
          </a:p>
          <a:p>
            <a:pPr marL="171450" indent="-171450" fontAlgn="base">
              <a:buSzPts val="1100"/>
            </a:pPr>
            <a:endParaRPr lang="en-US" b="0" i="0" dirty="0">
              <a:solidFill>
                <a:schemeClr val="tx1"/>
              </a:solidFill>
              <a:effectLst/>
              <a:latin typeface="+mn-lt"/>
            </a:endParaRPr>
          </a:p>
          <a:p>
            <a:pPr marL="171450" indent="-171450" fontAlgn="base">
              <a:buSzPts val="1100"/>
            </a:pPr>
            <a:r>
              <a:rPr lang="en-US" b="0" i="0" dirty="0">
                <a:solidFill>
                  <a:schemeClr val="tx1"/>
                </a:solidFill>
                <a:effectLst/>
                <a:latin typeface="+mn-lt"/>
              </a:rPr>
              <a:t>They also need fully developed language comprehension skills which references the ability to understand language. </a:t>
            </a:r>
          </a:p>
          <a:p>
            <a:pPr marL="171450" indent="-171450" fontAlgn="base">
              <a:buSzPts val="1100"/>
            </a:pPr>
            <a:endParaRPr lang="en-US" b="0" i="0" dirty="0">
              <a:solidFill>
                <a:schemeClr val="tx1"/>
              </a:solidFill>
              <a:effectLst/>
              <a:latin typeface="+mn-lt"/>
            </a:endParaRPr>
          </a:p>
          <a:p>
            <a:pPr marL="171450" indent="-171450" fontAlgn="base">
              <a:buSzPts val="1100"/>
            </a:pPr>
            <a:r>
              <a:rPr lang="en-US" b="0" i="0" dirty="0">
                <a:solidFill>
                  <a:schemeClr val="tx1"/>
                </a:solidFill>
                <a:effectLst/>
                <a:latin typeface="+mn-lt"/>
              </a:rPr>
              <a:t>In order for a student to understand text, they need to decode the words on the page and then make meaning of the words, sentences, and overall text.</a:t>
            </a:r>
          </a:p>
          <a:p>
            <a:pPr marL="171450" indent="-171450" fontAlgn="base">
              <a:buSzPts val="1100"/>
            </a:pPr>
            <a:endParaRPr lang="en-US" b="0" i="0" dirty="0">
              <a:solidFill>
                <a:schemeClr val="tx1"/>
              </a:solidFill>
              <a:effectLst/>
              <a:latin typeface="+mn-lt"/>
            </a:endParaRPr>
          </a:p>
          <a:p>
            <a:pPr marL="0" indent="0" fontAlgn="base">
              <a:buSzPts val="1100"/>
              <a:buNone/>
            </a:pPr>
            <a:r>
              <a:rPr lang="en-US" b="0" i="0" dirty="0">
                <a:solidFill>
                  <a:schemeClr val="tx1"/>
                </a:solidFill>
                <a:effectLst/>
                <a:latin typeface="+mn-lt"/>
              </a:rPr>
              <a:t> (https://www.cde.state.co.us/coloradoliteracy/scienceofreadingresources</a:t>
            </a:r>
            <a:r>
              <a:rPr lang="en-US" dirty="0">
                <a:solidFill>
                  <a:schemeClr val="tx1"/>
                </a:solidFill>
                <a:latin typeface="+mn-lt"/>
              </a:rPr>
              <a:t>)</a:t>
            </a:r>
            <a:endParaRPr lang="en-US" b="0" i="0" dirty="0">
              <a:solidFill>
                <a:schemeClr val="tx1"/>
              </a:solidFill>
              <a:effectLst/>
              <a:latin typeface="+mn-lt"/>
            </a:endParaRPr>
          </a:p>
        </p:txBody>
      </p:sp>
      <p:sp>
        <p:nvSpPr>
          <p:cNvPr id="651" name="Google Shape;651;g649afc5aa0_0_419:notes">
            <a:extLst>
              <a:ext uri="{FF2B5EF4-FFF2-40B4-BE49-F238E27FC236}">
                <a16:creationId xmlns:a16="http://schemas.microsoft.com/office/drawing/2014/main" id="{8025CE3B-8AE9-9FD2-E859-15CB79874646}"/>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Trebuchet MS" panose="020B0603020202020204" pitchFamily="34"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7</a:t>
            </a:fld>
            <a:endParaRPr kumimoji="0" sz="1400" b="0" i="0" u="none" strike="noStrike" kern="0" cap="none" spc="0" normalizeH="0" baseline="0" noProof="0" dirty="0">
              <a:ln>
                <a:noFill/>
              </a:ln>
              <a:solidFill>
                <a:srgbClr val="000000"/>
              </a:solidFill>
              <a:effectLst/>
              <a:uLnTx/>
              <a:uFillTx/>
              <a:latin typeface="Trebuchet MS" panose="020B0603020202020204" pitchFamily="34" charset="0"/>
              <a:cs typeface="Arial"/>
              <a:sym typeface="Arial"/>
            </a:endParaRPr>
          </a:p>
        </p:txBody>
      </p:sp>
    </p:spTree>
    <p:extLst>
      <p:ext uri="{BB962C8B-B14F-4D97-AF65-F5344CB8AC3E}">
        <p14:creationId xmlns:p14="http://schemas.microsoft.com/office/powerpoint/2010/main" val="537427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a:extLst>
            <a:ext uri="{FF2B5EF4-FFF2-40B4-BE49-F238E27FC236}">
              <a16:creationId xmlns:a16="http://schemas.microsoft.com/office/drawing/2014/main" id="{BDAA15F5-155F-09F6-9718-0719FD26D06F}"/>
            </a:ext>
          </a:extLst>
        </p:cNvPr>
        <p:cNvGrpSpPr/>
        <p:nvPr/>
      </p:nvGrpSpPr>
      <p:grpSpPr>
        <a:xfrm>
          <a:off x="0" y="0"/>
          <a:ext cx="0" cy="0"/>
          <a:chOff x="0" y="0"/>
          <a:chExt cx="0" cy="0"/>
        </a:xfrm>
      </p:grpSpPr>
      <p:sp>
        <p:nvSpPr>
          <p:cNvPr id="649" name="Google Shape;649;g649afc5aa0_0_419:notes">
            <a:extLst>
              <a:ext uri="{FF2B5EF4-FFF2-40B4-BE49-F238E27FC236}">
                <a16:creationId xmlns:a16="http://schemas.microsoft.com/office/drawing/2014/main" id="{F9C94943-7EBF-DEA9-CE64-82C61F8B906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0" name="Google Shape;650;g649afc5aa0_0_419:notes">
            <a:extLst>
              <a:ext uri="{FF2B5EF4-FFF2-40B4-BE49-F238E27FC236}">
                <a16:creationId xmlns:a16="http://schemas.microsoft.com/office/drawing/2014/main" id="{F1542832-F4AB-7553-7897-E5EE2B1CAA3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indent="0">
              <a:buNone/>
            </a:pPr>
            <a:r>
              <a:rPr lang="en-US" b="0" i="0" u="none" strike="noStrike" dirty="0">
                <a:solidFill>
                  <a:srgbClr val="000000"/>
                </a:solidFill>
                <a:effectLst/>
              </a:rPr>
              <a:t>We can use the Simple View of Reading to organize the Five Essential Components of Reading.</a:t>
            </a:r>
          </a:p>
          <a:p>
            <a:pPr marL="0" indent="0">
              <a:buNone/>
            </a:pPr>
            <a:endParaRPr lang="en-US" b="0" i="0" u="none" strike="noStrike" dirty="0">
              <a:solidFill>
                <a:srgbClr val="000000"/>
              </a:solidFill>
              <a:effectLst/>
            </a:endParaRPr>
          </a:p>
          <a:p>
            <a:pPr marL="171450" indent="-171450" algn="l"/>
            <a:r>
              <a:rPr lang="en-US" b="0" i="1" u="none" strike="noStrike" dirty="0">
                <a:solidFill>
                  <a:srgbClr val="000000"/>
                </a:solidFill>
                <a:effectLst/>
              </a:rPr>
              <a:t>(</a:t>
            </a:r>
            <a:r>
              <a:rPr lang="en-US" i="1" dirty="0"/>
              <a:t>CLICK</a:t>
            </a:r>
            <a:r>
              <a:rPr lang="en-US" b="0" i="1" u="none" strike="noStrike" dirty="0">
                <a:solidFill>
                  <a:srgbClr val="000000"/>
                </a:solidFill>
                <a:effectLst/>
              </a:rPr>
              <a:t>) </a:t>
            </a:r>
            <a:r>
              <a:rPr lang="en-US" b="1" i="0" u="none" strike="noStrike" dirty="0">
                <a:effectLst/>
              </a:rPr>
              <a:t>Word recognition skills </a:t>
            </a:r>
            <a:r>
              <a:rPr lang="en-US" b="0" i="0" u="none" strike="noStrike" dirty="0">
                <a:effectLst/>
              </a:rPr>
              <a:t>require </a:t>
            </a:r>
            <a:r>
              <a:rPr lang="en-US" b="1" i="0" u="none" strike="noStrike" dirty="0">
                <a:effectLst/>
              </a:rPr>
              <a:t>phonological awareness </a:t>
            </a:r>
            <a:r>
              <a:rPr lang="en-US" b="0" i="0" u="none" strike="noStrike" dirty="0">
                <a:effectLst/>
              </a:rPr>
              <a:t>(attention to the sounds in our language) and </a:t>
            </a:r>
            <a:r>
              <a:rPr lang="en-US" b="1" i="0" u="none" strike="noStrike" dirty="0">
                <a:effectLst/>
              </a:rPr>
              <a:t>phonics </a:t>
            </a:r>
            <a:r>
              <a:rPr lang="en-US" b="0" i="0" u="none" strike="noStrike" dirty="0">
                <a:effectLst/>
              </a:rPr>
              <a:t>(the ability to connect sounds to the letters that represent them).</a:t>
            </a:r>
          </a:p>
          <a:p>
            <a:pPr marL="171450" indent="-171450" algn="l"/>
            <a:endParaRPr lang="en-US" b="1" i="0" u="none" strike="noStrike" dirty="0">
              <a:effectLst/>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i="1" u="none" strike="noStrike" dirty="0">
                <a:effectLst/>
              </a:rPr>
              <a:t>(CLICK) </a:t>
            </a:r>
            <a:r>
              <a:rPr lang="en-US" b="1" i="0" u="none" strike="noStrike" dirty="0">
                <a:effectLst/>
              </a:rPr>
              <a:t>Language comprehension </a:t>
            </a:r>
            <a:r>
              <a:rPr lang="en-US" b="0" i="0" u="none" strike="noStrike" dirty="0">
                <a:effectLst/>
              </a:rPr>
              <a:t>is supported by </a:t>
            </a:r>
            <a:r>
              <a:rPr lang="en-US" b="1" i="0" u="none" strike="noStrike" dirty="0">
                <a:effectLst/>
              </a:rPr>
              <a:t>vocabulary </a:t>
            </a:r>
            <a:r>
              <a:rPr lang="en-US" b="0" i="0" u="none" strike="noStrike" dirty="0">
                <a:effectLst/>
              </a:rPr>
              <a:t>knowledge</a:t>
            </a:r>
            <a:r>
              <a:rPr lang="en-US" b="1" i="0" u="none" strike="noStrike" dirty="0">
                <a:effectLst/>
              </a:rPr>
              <a:t> </a:t>
            </a:r>
            <a:r>
              <a:rPr lang="en-US" b="0" i="0" u="none" strike="noStrike" dirty="0">
                <a:effectLst/>
              </a:rPr>
              <a:t>(knowing and understanding the meanings of words).</a:t>
            </a:r>
            <a:r>
              <a:rPr lang="en-US" dirty="0"/>
              <a:t> In addition, vocabulary knowledge can also support word recognition, particularly as students encounter more complex or irregular words that require familiarity with word parts (morphemes) or context to decode and understand. </a:t>
            </a:r>
            <a:endParaRPr lang="en-US" b="0" i="0" u="none" strike="noStrike" dirty="0">
              <a:effectLst/>
              <a:latin typeface="Trebuchet MS" panose="020B0603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b="0" i="0" u="none" strike="noStrike" dirty="0">
              <a:effectLst/>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i="0" u="none" strike="noStrike" dirty="0">
                <a:effectLst/>
              </a:rPr>
              <a:t>Readers also need a variety of </a:t>
            </a:r>
            <a:r>
              <a:rPr lang="en-US" b="1" i="0" u="none" strike="noStrike" dirty="0">
                <a:effectLst/>
              </a:rPr>
              <a:t>language-based skills and strategies </a:t>
            </a:r>
            <a:r>
              <a:rPr lang="en-US" b="0" i="0" u="none" strike="noStrike" dirty="0">
                <a:effectLst/>
              </a:rPr>
              <a:t>such as inferencing, understanding syntax and sentence structure, and utilizing background knowledge. To comprehend text, we must also acquire</a:t>
            </a:r>
            <a:r>
              <a:rPr lang="en-US" b="1" i="0" u="none" strike="noStrike" dirty="0">
                <a:effectLst/>
              </a:rPr>
              <a:t> literacy knowledge and skills</a:t>
            </a:r>
            <a:r>
              <a:rPr lang="en-US" b="0" i="0" u="none" strike="noStrike" dirty="0">
                <a:effectLst/>
              </a:rPr>
              <a:t>, such as understanding text structure and literary genres.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0" i="0" u="none" strike="sngStrike" dirty="0">
              <a:effectLst/>
              <a:latin typeface="Trebuchet MS" panose="020B0603020202020204" pitchFamily="34" charset="0"/>
            </a:endParaRPr>
          </a:p>
          <a:p>
            <a:pPr marL="171450" indent="-171450" algn="l"/>
            <a:r>
              <a:rPr lang="en-US" b="0" i="1" u="none" strike="noStrike" dirty="0">
                <a:effectLst/>
              </a:rPr>
              <a:t>(</a:t>
            </a:r>
            <a:r>
              <a:rPr lang="en-US" i="1" dirty="0"/>
              <a:t>CLICK</a:t>
            </a:r>
            <a:r>
              <a:rPr lang="en-US" b="0" i="1" u="none" strike="noStrike" dirty="0">
                <a:effectLst/>
              </a:rPr>
              <a:t>)</a:t>
            </a:r>
            <a:r>
              <a:rPr lang="en-US" b="0" i="0" u="none" strike="noStrike" dirty="0">
                <a:effectLst/>
              </a:rPr>
              <a:t> </a:t>
            </a:r>
            <a:r>
              <a:rPr lang="en-US" b="1" i="0" u="none" strike="noStrike" dirty="0">
                <a:effectLst/>
              </a:rPr>
              <a:t>Reading Fluency </a:t>
            </a:r>
            <a:r>
              <a:rPr lang="en-US" b="0" i="0" u="none" strike="noStrike" dirty="0">
                <a:effectLst/>
              </a:rPr>
              <a:t>acts like a bridge that connects word recognition and language comprehension to support understanding when reading (Sedita, 2019).</a:t>
            </a:r>
          </a:p>
          <a:p>
            <a:pPr marL="171450" indent="-171450" algn="l"/>
            <a:endParaRPr lang="en-US" b="0" i="0" u="none" strike="noStrike" dirty="0">
              <a:solidFill>
                <a:srgbClr val="444444"/>
              </a:solidFill>
              <a:effectLst/>
            </a:endParaRPr>
          </a:p>
          <a:p>
            <a:pPr marL="0" indent="0" algn="l">
              <a:buNone/>
            </a:pPr>
            <a:r>
              <a:rPr lang="en-US" b="0" i="1" u="none" strike="noStrike" dirty="0">
                <a:solidFill>
                  <a:srgbClr val="000000"/>
                </a:solidFill>
                <a:effectLst/>
              </a:rPr>
              <a:t>(</a:t>
            </a:r>
            <a:r>
              <a:rPr lang="en-US" i="1" dirty="0"/>
              <a:t>CLICK</a:t>
            </a:r>
            <a:r>
              <a:rPr lang="en-US" b="0" i="1" u="none" strike="noStrike" dirty="0">
                <a:solidFill>
                  <a:srgbClr val="000000"/>
                </a:solidFill>
                <a:effectLst/>
              </a:rPr>
              <a:t>) </a:t>
            </a:r>
            <a:r>
              <a:rPr lang="en-US" b="1" dirty="0"/>
              <a:t>Oral language </a:t>
            </a:r>
            <a:r>
              <a:rPr lang="en-US" dirty="0"/>
              <a:t>is the foundation </a:t>
            </a:r>
            <a:r>
              <a:rPr lang="en-US" dirty="0">
                <a:effectLst/>
              </a:rPr>
              <a:t>for skilled reading and literacy development and needs to be integrated throughout all components. </a:t>
            </a:r>
            <a:endParaRPr lang="en-US" b="0" i="0" u="none" strike="noStrike" dirty="0">
              <a:solidFill>
                <a:srgbClr val="444444"/>
              </a:solidFill>
              <a:effectLst/>
            </a:endParaRPr>
          </a:p>
          <a:p>
            <a:pPr marL="171450" lvl="0" indent="-171450" algn="l"/>
            <a:r>
              <a:rPr lang="en-US" b="0" i="0" u="none" strike="noStrike" dirty="0">
                <a:solidFill>
                  <a:srgbClr val="000000"/>
                </a:solidFill>
                <a:effectLst/>
              </a:rPr>
              <a:t>As we become better readers, our reading skills, in turn, help us develop more complex thinking, communication, and language skills (Kamhi &amp; Catts, 1989; Lonigan &amp; Shanahan, 2012). </a:t>
            </a:r>
            <a:endParaRPr lang="en-US" b="0" i="0" dirty="0">
              <a:solidFill>
                <a:srgbClr val="444444"/>
              </a:solidFill>
              <a:effectLst/>
            </a:endParaRPr>
          </a:p>
          <a:p>
            <a:pPr marL="0" indent="0" algn="l">
              <a:buNone/>
            </a:pPr>
            <a:endParaRPr lang="en-US" b="0" i="0" u="none" strike="noStrike" dirty="0">
              <a:solidFill>
                <a:srgbClr val="444444"/>
              </a:solidFill>
              <a:effectLst/>
            </a:endParaRPr>
          </a:p>
          <a:p>
            <a:pPr marL="0" indent="0" algn="l">
              <a:buNone/>
            </a:pPr>
            <a:r>
              <a:rPr lang="en-US" b="0" i="0" u="none" strike="noStrike" dirty="0">
                <a:solidFill>
                  <a:srgbClr val="000000"/>
                </a:solidFill>
                <a:effectLst/>
              </a:rPr>
              <a:t>Each component acts as a piece of the larger whole, similar to a puzzle. Effective reading instruction is not complete without ensuring that all five components, and oral language, are taught.</a:t>
            </a:r>
            <a:endParaRPr lang="en-US" b="0" i="0" dirty="0">
              <a:effectLst/>
            </a:endParaRPr>
          </a:p>
          <a:p>
            <a:pPr marL="0" lvl="0" indent="0" algn="l" rtl="0">
              <a:lnSpc>
                <a:spcPct val="100000"/>
              </a:lnSpc>
              <a:spcBef>
                <a:spcPts val="0"/>
              </a:spcBef>
              <a:spcAft>
                <a:spcPts val="0"/>
              </a:spcAft>
              <a:buSzPts val="1100"/>
              <a:buNone/>
            </a:pPr>
            <a:endParaRPr lang="en-US" sz="1200" dirty="0"/>
          </a:p>
          <a:p>
            <a:pPr marL="0" lvl="0" indent="0" algn="l" rtl="0">
              <a:spcBef>
                <a:spcPts val="0"/>
              </a:spcBef>
              <a:spcAft>
                <a:spcPts val="0"/>
              </a:spcAft>
              <a:buClr>
                <a:schemeClr val="dk1"/>
              </a:buClr>
              <a:buSzPts val="1100"/>
              <a:buFont typeface="Arial"/>
              <a:buNone/>
            </a:pPr>
            <a:endParaRPr lang="en-US" sz="1200" dirty="0">
              <a:solidFill>
                <a:schemeClr val="dk1"/>
              </a:solidFill>
            </a:endParaRPr>
          </a:p>
          <a:p>
            <a:pPr marL="0" indent="0">
              <a:buSzPts val="1100"/>
              <a:buNone/>
            </a:pPr>
            <a:endParaRPr lang="en-US" b="0" i="0" dirty="0">
              <a:effectLst/>
            </a:endParaRPr>
          </a:p>
        </p:txBody>
      </p:sp>
      <p:sp>
        <p:nvSpPr>
          <p:cNvPr id="651" name="Google Shape;651;g649afc5aa0_0_419:notes">
            <a:extLst>
              <a:ext uri="{FF2B5EF4-FFF2-40B4-BE49-F238E27FC236}">
                <a16:creationId xmlns:a16="http://schemas.microsoft.com/office/drawing/2014/main" id="{05D061EB-3C5E-D28A-D8E8-A8EDC532D7A2}"/>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Trebuchet MS" panose="020B0603020202020204" pitchFamily="34" charset="0"/>
                <a:sym typeface="Arial"/>
              </a:rPr>
              <a:t>8</a:t>
            </a:fld>
            <a:endParaRPr sz="1400" b="0" i="0" u="none" strike="noStrike" cap="none" dirty="0">
              <a:solidFill>
                <a:srgbClr val="000000"/>
              </a:solidFill>
              <a:latin typeface="Trebuchet MS" panose="020B0603020202020204" pitchFamily="34" charset="0"/>
              <a:sym typeface="Arial"/>
            </a:endParaRPr>
          </a:p>
        </p:txBody>
      </p:sp>
    </p:spTree>
    <p:extLst>
      <p:ext uri="{BB962C8B-B14F-4D97-AF65-F5344CB8AC3E}">
        <p14:creationId xmlns:p14="http://schemas.microsoft.com/office/powerpoint/2010/main" val="41855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a:extLst>
            <a:ext uri="{FF2B5EF4-FFF2-40B4-BE49-F238E27FC236}">
              <a16:creationId xmlns:a16="http://schemas.microsoft.com/office/drawing/2014/main" id="{BDAA15F5-155F-09F6-9718-0719FD26D06F}"/>
            </a:ext>
          </a:extLst>
        </p:cNvPr>
        <p:cNvGrpSpPr/>
        <p:nvPr/>
      </p:nvGrpSpPr>
      <p:grpSpPr>
        <a:xfrm>
          <a:off x="0" y="0"/>
          <a:ext cx="0" cy="0"/>
          <a:chOff x="0" y="0"/>
          <a:chExt cx="0" cy="0"/>
        </a:xfrm>
      </p:grpSpPr>
      <p:sp>
        <p:nvSpPr>
          <p:cNvPr id="649" name="Google Shape;649;g649afc5aa0_0_419:notes">
            <a:extLst>
              <a:ext uri="{FF2B5EF4-FFF2-40B4-BE49-F238E27FC236}">
                <a16:creationId xmlns:a16="http://schemas.microsoft.com/office/drawing/2014/main" id="{F9C94943-7EBF-DEA9-CE64-82C61F8B906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0" name="Google Shape;650;g649afc5aa0_0_419:notes">
            <a:extLst>
              <a:ext uri="{FF2B5EF4-FFF2-40B4-BE49-F238E27FC236}">
                <a16:creationId xmlns:a16="http://schemas.microsoft.com/office/drawing/2014/main" id="{F1542832-F4AB-7553-7897-E5EE2B1CAA3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171450" indent="-171450"/>
            <a:r>
              <a:rPr lang="en-US" dirty="0"/>
              <a:t>Let’s explore </a:t>
            </a:r>
            <a:r>
              <a:rPr lang="en-US" b="0" i="0" dirty="0">
                <a:effectLst/>
              </a:rPr>
              <a:t>the </a:t>
            </a:r>
            <a:r>
              <a:rPr lang="en-US" b="1" i="0" dirty="0">
                <a:effectLst/>
              </a:rPr>
              <a:t>Simple View of Reading </a:t>
            </a:r>
            <a:r>
              <a:rPr lang="en-US" b="1" dirty="0"/>
              <a:t>(SVR) </a:t>
            </a:r>
            <a:r>
              <a:rPr lang="en-US" b="0" i="0" dirty="0">
                <a:effectLst/>
              </a:rPr>
              <a:t>and</a:t>
            </a:r>
            <a:r>
              <a:rPr lang="en-US" b="1" i="0" dirty="0">
                <a:effectLst/>
              </a:rPr>
              <a:t> </a:t>
            </a:r>
            <a:r>
              <a:rPr lang="en-US" b="1" dirty="0"/>
              <a:t>Phonics </a:t>
            </a:r>
            <a:r>
              <a:rPr lang="en-US" b="0" dirty="0"/>
              <a:t>in more detail.</a:t>
            </a:r>
            <a:endParaRPr lang="en-US" b="0" dirty="0">
              <a:solidFill>
                <a:srgbClr val="444444"/>
              </a:solidFill>
            </a:endParaRPr>
          </a:p>
          <a:p>
            <a:pPr marL="0" lvl="0" indent="0" algn="l" rtl="0">
              <a:lnSpc>
                <a:spcPct val="100000"/>
              </a:lnSpc>
              <a:spcBef>
                <a:spcPts val="0"/>
              </a:spcBef>
              <a:spcAft>
                <a:spcPts val="0"/>
              </a:spcAft>
              <a:buSzPts val="1100"/>
              <a:buNone/>
            </a:pPr>
            <a:endParaRPr lang="en-US" sz="1200" dirty="0"/>
          </a:p>
          <a:p>
            <a:pPr marL="0" lvl="0" indent="0" algn="l" rtl="0">
              <a:spcBef>
                <a:spcPts val="0"/>
              </a:spcBef>
              <a:spcAft>
                <a:spcPts val="0"/>
              </a:spcAft>
              <a:buClr>
                <a:schemeClr val="dk1"/>
              </a:buClr>
              <a:buSzPts val="1100"/>
              <a:buFont typeface="Arial"/>
              <a:buNone/>
            </a:pPr>
            <a:endParaRPr lang="en-US" sz="1200" dirty="0">
              <a:solidFill>
                <a:schemeClr val="dk1"/>
              </a:solidFill>
            </a:endParaRPr>
          </a:p>
          <a:p>
            <a:pPr marL="0" indent="0">
              <a:buSzPts val="1100"/>
              <a:buNone/>
            </a:pPr>
            <a:endParaRPr lang="en-US" b="0" i="0" dirty="0">
              <a:effectLst/>
            </a:endParaRPr>
          </a:p>
        </p:txBody>
      </p:sp>
      <p:sp>
        <p:nvSpPr>
          <p:cNvPr id="651" name="Google Shape;651;g649afc5aa0_0_419:notes">
            <a:extLst>
              <a:ext uri="{FF2B5EF4-FFF2-40B4-BE49-F238E27FC236}">
                <a16:creationId xmlns:a16="http://schemas.microsoft.com/office/drawing/2014/main" id="{05D061EB-3C5E-D28A-D8E8-A8EDC532D7A2}"/>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Trebuchet MS" panose="020B0603020202020204" pitchFamily="34" charset="0"/>
                <a:sym typeface="Arial"/>
              </a:rPr>
              <a:t>9</a:t>
            </a:fld>
            <a:endParaRPr sz="1400" b="0" i="0" u="none" strike="noStrike" cap="none" dirty="0">
              <a:solidFill>
                <a:srgbClr val="000000"/>
              </a:solidFill>
              <a:latin typeface="Trebuchet MS" panose="020B0603020202020204" pitchFamily="34" charset="0"/>
              <a:sym typeface="Arial"/>
            </a:endParaRPr>
          </a:p>
        </p:txBody>
      </p:sp>
    </p:spTree>
    <p:extLst>
      <p:ext uri="{BB962C8B-B14F-4D97-AF65-F5344CB8AC3E}">
        <p14:creationId xmlns:p14="http://schemas.microsoft.com/office/powerpoint/2010/main" val="4185555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1" y="3324170"/>
            <a:ext cx="10402529" cy="973464"/>
          </a:xfrm>
        </p:spPr>
        <p:txBody>
          <a:bodyPr lIns="0" tIns="0" rIns="0" bIns="0" anchor="t" anchorCtr="0">
            <a:normAutofit/>
          </a:bodyPr>
          <a:lstStyle>
            <a:lvl1pPr algn="ctr">
              <a:defRPr sz="4800">
                <a:latin typeface="Museo Slab 500" panose="02000000000000000000" pitchFamily="50" charset="0"/>
              </a:defRPr>
            </a:lvl1pPr>
          </a:lstStyle>
          <a:p>
            <a:r>
              <a:rPr lang="en-US"/>
              <a:t>The Colorado Read Act</a:t>
            </a:r>
          </a:p>
        </p:txBody>
      </p:sp>
      <p:sp>
        <p:nvSpPr>
          <p:cNvPr id="3" name="Subtitle 2"/>
          <p:cNvSpPr>
            <a:spLocks noGrp="1"/>
          </p:cNvSpPr>
          <p:nvPr>
            <p:ph type="subTitle" idx="1" hasCustomPrompt="1"/>
          </p:nvPr>
        </p:nvSpPr>
        <p:spPr>
          <a:xfrm>
            <a:off x="914401" y="4675240"/>
            <a:ext cx="10402529" cy="582559"/>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Reading to Ensure Academic Development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2994" y="632707"/>
            <a:ext cx="2822307" cy="1762383"/>
          </a:xfrm>
          <a:prstGeom prst="rect">
            <a:avLst/>
          </a:prstGeom>
        </p:spPr>
      </p:pic>
      <p:cxnSp>
        <p:nvCxnSpPr>
          <p:cNvPr id="9" name="Straight Connector 8"/>
          <p:cNvCxnSpPr/>
          <p:nvPr userDrawn="1"/>
        </p:nvCxnSpPr>
        <p:spPr>
          <a:xfrm>
            <a:off x="914402" y="2772696"/>
            <a:ext cx="10402529"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803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Title and Content" preserve="1" userDrawn="1">
  <p:cSld name="4_Title and Content">
    <p:spTree>
      <p:nvGrpSpPr>
        <p:cNvPr id="1" name="Shape 314"/>
        <p:cNvGrpSpPr/>
        <p:nvPr/>
      </p:nvGrpSpPr>
      <p:grpSpPr>
        <a:xfrm>
          <a:off x="0" y="0"/>
          <a:ext cx="0" cy="0"/>
          <a:chOff x="0" y="0"/>
          <a:chExt cx="0" cy="0"/>
        </a:xfrm>
      </p:grpSpPr>
      <p:pic>
        <p:nvPicPr>
          <p:cNvPr id="315" name="Google Shape;315;g610ef0e5f8_7_57"/>
          <p:cNvPicPr preferRelativeResize="0"/>
          <p:nvPr/>
        </p:nvPicPr>
        <p:blipFill rotWithShape="1">
          <a:blip r:embed="rId2">
            <a:alphaModFix/>
          </a:blip>
          <a:srcRect/>
          <a:stretch/>
        </p:blipFill>
        <p:spPr>
          <a:xfrm>
            <a:off x="8" y="0"/>
            <a:ext cx="12191985" cy="1371598"/>
          </a:xfrm>
          <a:prstGeom prst="rect">
            <a:avLst/>
          </a:prstGeom>
          <a:noFill/>
          <a:ln>
            <a:noFill/>
          </a:ln>
        </p:spPr>
      </p:pic>
      <p:sp>
        <p:nvSpPr>
          <p:cNvPr id="8" name="Google Shape;338;g610ef0e5f8_7_79">
            <a:extLst>
              <a:ext uri="{FF2B5EF4-FFF2-40B4-BE49-F238E27FC236}">
                <a16:creationId xmlns:a16="http://schemas.microsoft.com/office/drawing/2014/main" id="{57234B72-4C47-4C4F-8846-239BB6A0C2C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Google Shape;341;g610ef0e5f8_7_79">
            <a:extLst>
              <a:ext uri="{FF2B5EF4-FFF2-40B4-BE49-F238E27FC236}">
                <a16:creationId xmlns:a16="http://schemas.microsoft.com/office/drawing/2014/main" id="{EEED3E41-67BB-4ECA-BC44-FBD68A09C66C}"/>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304799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Title and Content" preserve="1" userDrawn="1">
  <p:cSld name="8_Title and Content">
    <p:spTree>
      <p:nvGrpSpPr>
        <p:cNvPr id="1" name="Shape 314"/>
        <p:cNvGrpSpPr/>
        <p:nvPr/>
      </p:nvGrpSpPr>
      <p:grpSpPr>
        <a:xfrm>
          <a:off x="0" y="0"/>
          <a:ext cx="0" cy="0"/>
          <a:chOff x="0" y="0"/>
          <a:chExt cx="0" cy="0"/>
        </a:xfrm>
      </p:grpSpPr>
      <p:pic>
        <p:nvPicPr>
          <p:cNvPr id="315" name="Google Shape;315;g610ef0e5f8_7_57"/>
          <p:cNvPicPr preferRelativeResize="0"/>
          <p:nvPr/>
        </p:nvPicPr>
        <p:blipFill rotWithShape="1">
          <a:blip r:embed="rId2">
            <a:alphaModFix/>
          </a:blip>
          <a:srcRect/>
          <a:stretch/>
        </p:blipFill>
        <p:spPr>
          <a:xfrm>
            <a:off x="8" y="0"/>
            <a:ext cx="12191985" cy="1371598"/>
          </a:xfrm>
          <a:prstGeom prst="rect">
            <a:avLst/>
          </a:prstGeom>
          <a:noFill/>
          <a:ln>
            <a:noFill/>
          </a:ln>
        </p:spPr>
      </p:pic>
      <p:sp>
        <p:nvSpPr>
          <p:cNvPr id="8" name="Google Shape;338;g610ef0e5f8_7_79">
            <a:extLst>
              <a:ext uri="{FF2B5EF4-FFF2-40B4-BE49-F238E27FC236}">
                <a16:creationId xmlns:a16="http://schemas.microsoft.com/office/drawing/2014/main" id="{57234B72-4C47-4C4F-8846-239BB6A0C2C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F033AED3-4D37-4AAC-9234-3323163658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3D205415-7355-48B6-AA98-7EA402E322BA}"/>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123963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reserve="1" userDrawn="1">
  <p:cSld name="Custom Layout">
    <p:spTree>
      <p:nvGrpSpPr>
        <p:cNvPr id="1" name="Shape 277"/>
        <p:cNvGrpSpPr/>
        <p:nvPr/>
      </p:nvGrpSpPr>
      <p:grpSpPr>
        <a:xfrm>
          <a:off x="0" y="0"/>
          <a:ext cx="0" cy="0"/>
          <a:chOff x="0" y="0"/>
          <a:chExt cx="0" cy="0"/>
        </a:xfrm>
      </p:grpSpPr>
      <p:pic>
        <p:nvPicPr>
          <p:cNvPr id="278" name="Google Shape;278;g610ef0e5f8_7_8"/>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D9E60124-5E5E-4B24-BB39-692D2DD1968C}"/>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9EEA9122-61C9-450D-9498-AB0EB6BC8C3B}"/>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531075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Custom Layout" preserve="1" userDrawn="1">
  <p:cSld name="3_Custom Layout">
    <p:spTree>
      <p:nvGrpSpPr>
        <p:cNvPr id="1" name="Shape 282"/>
        <p:cNvGrpSpPr/>
        <p:nvPr/>
      </p:nvGrpSpPr>
      <p:grpSpPr>
        <a:xfrm>
          <a:off x="0" y="0"/>
          <a:ext cx="0" cy="0"/>
          <a:chOff x="0" y="0"/>
          <a:chExt cx="0" cy="0"/>
        </a:xfrm>
      </p:grpSpPr>
      <p:pic>
        <p:nvPicPr>
          <p:cNvPr id="283" name="Google Shape;283;g610ef0e5f8_7_19"/>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B65280C0-F653-49D3-A3B4-42B1EF81C564}"/>
              </a:ext>
            </a:extLst>
          </p:cNvPr>
          <p:cNvPicPr preferRelativeResize="0"/>
          <p:nvPr userDrawn="1"/>
        </p:nvPicPr>
        <p:blipFill rotWithShape="1">
          <a:blip r:embed="rId3">
            <a:alphaModFix/>
          </a:blip>
          <a:srcRect/>
          <a:stretch/>
        </p:blipFill>
        <p:spPr>
          <a:xfrm>
            <a:off x="10792046" y="6039891"/>
            <a:ext cx="1272848" cy="703480"/>
          </a:xfrm>
          <a:prstGeom prst="rect">
            <a:avLst/>
          </a:prstGeom>
          <a:noFill/>
          <a:ln>
            <a:noFill/>
          </a:ln>
        </p:spPr>
      </p:pic>
      <p:sp>
        <p:nvSpPr>
          <p:cNvPr id="8" name="Google Shape;334;g610ef0e5f8_7_74">
            <a:extLst>
              <a:ext uri="{FF2B5EF4-FFF2-40B4-BE49-F238E27FC236}">
                <a16:creationId xmlns:a16="http://schemas.microsoft.com/office/drawing/2014/main" id="{86E3104F-298B-440D-8915-44ACC0A27AE3}"/>
              </a:ext>
            </a:extLst>
          </p:cNvPr>
          <p:cNvSpPr txBox="1">
            <a:spLocks noGrp="1"/>
          </p:cNvSpPr>
          <p:nvPr>
            <p:ph type="title" hasCustomPrompt="1"/>
          </p:nvPr>
        </p:nvSpPr>
        <p:spPr>
          <a:xfrm>
            <a:off x="0" y="2541180"/>
            <a:ext cx="12192000" cy="1339703"/>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3580721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0"/>
        <p:cNvGrpSpPr/>
        <p:nvPr/>
      </p:nvGrpSpPr>
      <p:grpSpPr>
        <a:xfrm>
          <a:off x="0" y="0"/>
          <a:ext cx="0" cy="0"/>
          <a:chOff x="0" y="0"/>
          <a:chExt cx="0" cy="0"/>
        </a:xfrm>
      </p:grpSpPr>
      <p:pic>
        <p:nvPicPr>
          <p:cNvPr id="261" name="Google Shape;261;g610ef0e5f8_7_24"/>
          <p:cNvPicPr preferRelativeResize="0"/>
          <p:nvPr/>
        </p:nvPicPr>
        <p:blipFill rotWithShape="1">
          <a:blip r:embed="rId2">
            <a:alphaModFix/>
          </a:blip>
          <a:srcRect/>
          <a:stretch/>
        </p:blipFill>
        <p:spPr>
          <a:xfrm>
            <a:off x="0" y="1"/>
            <a:ext cx="12192000" cy="1371599"/>
          </a:xfrm>
          <a:prstGeom prst="rect">
            <a:avLst/>
          </a:prstGeom>
          <a:noFill/>
          <a:ln>
            <a:noFill/>
          </a:ln>
        </p:spPr>
      </p:pic>
      <p:sp>
        <p:nvSpPr>
          <p:cNvPr id="9" name="Google Shape;338;g610ef0e5f8_7_79">
            <a:extLst>
              <a:ext uri="{FF2B5EF4-FFF2-40B4-BE49-F238E27FC236}">
                <a16:creationId xmlns:a16="http://schemas.microsoft.com/office/drawing/2014/main" id="{D5A3A892-DBE2-4318-B10B-D7BBAA0EDCE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7" name="Google Shape;341;g610ef0e5f8_7_79">
            <a:extLst>
              <a:ext uri="{FF2B5EF4-FFF2-40B4-BE49-F238E27FC236}">
                <a16:creationId xmlns:a16="http://schemas.microsoft.com/office/drawing/2014/main" id="{5FCA3DDD-8B9B-4505-89D7-BADFC35A63E2}"/>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738274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8_Title and Content">
    <p:spTree>
      <p:nvGrpSpPr>
        <p:cNvPr id="1" name="Shape 260"/>
        <p:cNvGrpSpPr/>
        <p:nvPr/>
      </p:nvGrpSpPr>
      <p:grpSpPr>
        <a:xfrm>
          <a:off x="0" y="0"/>
          <a:ext cx="0" cy="0"/>
          <a:chOff x="0" y="0"/>
          <a:chExt cx="0" cy="0"/>
        </a:xfrm>
      </p:grpSpPr>
      <p:pic>
        <p:nvPicPr>
          <p:cNvPr id="261" name="Google Shape;261;g610ef0e5f8_7_24"/>
          <p:cNvPicPr preferRelativeResize="0"/>
          <p:nvPr/>
        </p:nvPicPr>
        <p:blipFill rotWithShape="1">
          <a:blip r:embed="rId2">
            <a:alphaModFix/>
          </a:blip>
          <a:srcRect/>
          <a:stretch/>
        </p:blipFill>
        <p:spPr>
          <a:xfrm>
            <a:off x="0" y="1"/>
            <a:ext cx="12192000" cy="1371599"/>
          </a:xfrm>
          <a:prstGeom prst="rect">
            <a:avLst/>
          </a:prstGeom>
          <a:noFill/>
          <a:ln>
            <a:noFill/>
          </a:ln>
        </p:spPr>
      </p:pic>
      <p:sp>
        <p:nvSpPr>
          <p:cNvPr id="9" name="Google Shape;338;g610ef0e5f8_7_79">
            <a:extLst>
              <a:ext uri="{FF2B5EF4-FFF2-40B4-BE49-F238E27FC236}">
                <a16:creationId xmlns:a16="http://schemas.microsoft.com/office/drawing/2014/main" id="{D5A3A892-DBE2-4318-B10B-D7BBAA0EDCE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5CD3058E-99E4-41BB-AF4C-EF69C2C5F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0715DA77-D429-42AF-82B4-DD3632553977}"/>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3257653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Custom Layout" preserve="1" userDrawn="1">
  <p:cSld name="2_Custom Layout">
    <p:spTree>
      <p:nvGrpSpPr>
        <p:cNvPr id="1" name="Shape 287"/>
        <p:cNvGrpSpPr/>
        <p:nvPr/>
      </p:nvGrpSpPr>
      <p:grpSpPr>
        <a:xfrm>
          <a:off x="0" y="0"/>
          <a:ext cx="0" cy="0"/>
          <a:chOff x="0" y="0"/>
          <a:chExt cx="0" cy="0"/>
        </a:xfrm>
      </p:grpSpPr>
      <p:pic>
        <p:nvPicPr>
          <p:cNvPr id="288" name="Google Shape;288;g610ef0e5f8_7_3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1E53B37D-7991-4EF9-A90F-54D6DE4AD110}"/>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7" name="Google Shape;324;g610ef0e5f8_7_63">
            <a:extLst>
              <a:ext uri="{FF2B5EF4-FFF2-40B4-BE49-F238E27FC236}">
                <a16:creationId xmlns:a16="http://schemas.microsoft.com/office/drawing/2014/main" id="{262A13A4-5458-45A8-8EED-E5461254BE2B}"/>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1382979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292"/>
        <p:cNvGrpSpPr/>
        <p:nvPr/>
      </p:nvGrpSpPr>
      <p:grpSpPr>
        <a:xfrm>
          <a:off x="0" y="0"/>
          <a:ext cx="0" cy="0"/>
          <a:chOff x="0" y="0"/>
          <a:chExt cx="0" cy="0"/>
        </a:xfrm>
      </p:grpSpPr>
      <p:pic>
        <p:nvPicPr>
          <p:cNvPr id="293" name="Google Shape;293;g610ef0e5f8_7_35"/>
          <p:cNvPicPr preferRelativeResize="0"/>
          <p:nvPr userDrawn="1"/>
        </p:nvPicPr>
        <p:blipFill rotWithShape="1">
          <a:blip r:embed="rId2">
            <a:alphaModFix/>
          </a:blip>
          <a:srcRect/>
          <a:stretch/>
        </p:blipFill>
        <p:spPr>
          <a:xfrm>
            <a:off x="3" y="1"/>
            <a:ext cx="12191995" cy="1371599"/>
          </a:xfrm>
          <a:prstGeom prst="rect">
            <a:avLst/>
          </a:prstGeom>
          <a:noFill/>
          <a:ln>
            <a:noFill/>
          </a:ln>
        </p:spPr>
      </p:pic>
      <p:sp>
        <p:nvSpPr>
          <p:cNvPr id="8" name="Google Shape;338;g610ef0e5f8_7_79">
            <a:extLst>
              <a:ext uri="{FF2B5EF4-FFF2-40B4-BE49-F238E27FC236}">
                <a16:creationId xmlns:a16="http://schemas.microsoft.com/office/drawing/2014/main" id="{AACB3D6C-3568-4444-889E-F8D835304533}"/>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Google Shape;341;g610ef0e5f8_7_79">
            <a:extLst>
              <a:ext uri="{FF2B5EF4-FFF2-40B4-BE49-F238E27FC236}">
                <a16:creationId xmlns:a16="http://schemas.microsoft.com/office/drawing/2014/main" id="{DF4F4460-F679-4B01-ADA4-FAB73E1E04BC}"/>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4255467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Title and Content" preserve="1" userDrawn="1">
  <p:cSld name="8_Title and Content">
    <p:spTree>
      <p:nvGrpSpPr>
        <p:cNvPr id="1" name="Shape 292"/>
        <p:cNvGrpSpPr/>
        <p:nvPr/>
      </p:nvGrpSpPr>
      <p:grpSpPr>
        <a:xfrm>
          <a:off x="0" y="0"/>
          <a:ext cx="0" cy="0"/>
          <a:chOff x="0" y="0"/>
          <a:chExt cx="0" cy="0"/>
        </a:xfrm>
      </p:grpSpPr>
      <p:pic>
        <p:nvPicPr>
          <p:cNvPr id="293" name="Google Shape;293;g610ef0e5f8_7_35"/>
          <p:cNvPicPr preferRelativeResize="0"/>
          <p:nvPr userDrawn="1"/>
        </p:nvPicPr>
        <p:blipFill rotWithShape="1">
          <a:blip r:embed="rId2">
            <a:alphaModFix/>
          </a:blip>
          <a:srcRect/>
          <a:stretch/>
        </p:blipFill>
        <p:spPr>
          <a:xfrm>
            <a:off x="3" y="1"/>
            <a:ext cx="12191995" cy="1371599"/>
          </a:xfrm>
          <a:prstGeom prst="rect">
            <a:avLst/>
          </a:prstGeom>
          <a:noFill/>
          <a:ln>
            <a:noFill/>
          </a:ln>
        </p:spPr>
      </p:pic>
      <p:sp>
        <p:nvSpPr>
          <p:cNvPr id="8" name="Google Shape;338;g610ef0e5f8_7_79">
            <a:extLst>
              <a:ext uri="{FF2B5EF4-FFF2-40B4-BE49-F238E27FC236}">
                <a16:creationId xmlns:a16="http://schemas.microsoft.com/office/drawing/2014/main" id="{AACB3D6C-3568-4444-889E-F8D835304533}"/>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17EDA2FA-27FE-4347-8F39-CE3412D7D0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3609CDA9-C316-45B9-BCC0-658A93C6C6F6}"/>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806132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8_Custom Layout" preserve="1" userDrawn="1">
  <p:cSld name="8_Custom Layout">
    <p:spTree>
      <p:nvGrpSpPr>
        <p:cNvPr id="1" name="Shape 353"/>
        <p:cNvGrpSpPr/>
        <p:nvPr/>
      </p:nvGrpSpPr>
      <p:grpSpPr>
        <a:xfrm>
          <a:off x="0" y="0"/>
          <a:ext cx="0" cy="0"/>
          <a:chOff x="0" y="0"/>
          <a:chExt cx="0" cy="0"/>
        </a:xfrm>
      </p:grpSpPr>
      <p:pic>
        <p:nvPicPr>
          <p:cNvPr id="354" name="Google Shape;354;g610ef0e5f8_7_9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D28C530E-D30E-4B52-A75C-BC82B236C818}"/>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7" name="Google Shape;324;g610ef0e5f8_7_63">
            <a:extLst>
              <a:ext uri="{FF2B5EF4-FFF2-40B4-BE49-F238E27FC236}">
                <a16:creationId xmlns:a16="http://schemas.microsoft.com/office/drawing/2014/main" id="{28068D4B-CDE3-424F-938D-E2B5ABA08201}"/>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1119137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6_Custom Layout" preserve="1" userDrawn="1">
  <p:cSld name="6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061006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7_Custom Layout" preserve="1" userDrawn="1">
  <p:cSld name="9_Custom Layout">
    <p:spTree>
      <p:nvGrpSpPr>
        <p:cNvPr id="1" name="Shape 342"/>
        <p:cNvGrpSpPr/>
        <p:nvPr/>
      </p:nvGrpSpPr>
      <p:grpSpPr>
        <a:xfrm>
          <a:off x="0" y="0"/>
          <a:ext cx="0" cy="0"/>
          <a:chOff x="0" y="0"/>
          <a:chExt cx="0" cy="0"/>
        </a:xfrm>
      </p:grpSpPr>
      <p:pic>
        <p:nvPicPr>
          <p:cNvPr id="343" name="Google Shape;343;g610ef0e5f8_7_85"/>
          <p:cNvPicPr preferRelativeResize="0"/>
          <p:nvPr userDrawn="1"/>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2E07BFED-04F0-4971-BD5A-BBF165FF22A6}"/>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8" name="Google Shape;324;g610ef0e5f8_7_63">
            <a:extLst>
              <a:ext uri="{FF2B5EF4-FFF2-40B4-BE49-F238E27FC236}">
                <a16:creationId xmlns:a16="http://schemas.microsoft.com/office/drawing/2014/main" id="{302F9F82-F6F2-42F6-8CBE-63463A9AE86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472284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7_Title and Content" preserve="1" userDrawn="1">
  <p:cSld name="7_Title and Content">
    <p:spTree>
      <p:nvGrpSpPr>
        <p:cNvPr id="1" name="Shape 347"/>
        <p:cNvGrpSpPr/>
        <p:nvPr/>
      </p:nvGrpSpPr>
      <p:grpSpPr>
        <a:xfrm>
          <a:off x="0" y="0"/>
          <a:ext cx="0" cy="0"/>
          <a:chOff x="0" y="0"/>
          <a:chExt cx="0" cy="0"/>
        </a:xfrm>
      </p:grpSpPr>
      <p:pic>
        <p:nvPicPr>
          <p:cNvPr id="348" name="Google Shape;348;g610ef0e5f8_7_90"/>
          <p:cNvPicPr preferRelativeResize="0"/>
          <p:nvPr/>
        </p:nvPicPr>
        <p:blipFill rotWithShape="1">
          <a:blip r:embed="rId2">
            <a:alphaModFix/>
          </a:blip>
          <a:srcRect/>
          <a:stretch/>
        </p:blipFill>
        <p:spPr>
          <a:xfrm>
            <a:off x="11" y="0"/>
            <a:ext cx="12191976" cy="1371596"/>
          </a:xfrm>
          <a:prstGeom prst="rect">
            <a:avLst/>
          </a:prstGeom>
          <a:noFill/>
          <a:ln>
            <a:noFill/>
          </a:ln>
        </p:spPr>
      </p:pic>
      <p:sp>
        <p:nvSpPr>
          <p:cNvPr id="9" name="Google Shape;338;g610ef0e5f8_7_79">
            <a:extLst>
              <a:ext uri="{FF2B5EF4-FFF2-40B4-BE49-F238E27FC236}">
                <a16:creationId xmlns:a16="http://schemas.microsoft.com/office/drawing/2014/main" id="{F3222BCF-CD2F-4A7B-A356-85BA4410DA4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1" name="Google Shape;341;g610ef0e5f8_7_79">
            <a:extLst>
              <a:ext uri="{FF2B5EF4-FFF2-40B4-BE49-F238E27FC236}">
                <a16:creationId xmlns:a16="http://schemas.microsoft.com/office/drawing/2014/main" id="{276964A5-8453-4AF8-837E-7D7CAB6FD040}"/>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251498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7_Title and Content" preserve="1" userDrawn="1">
  <p:cSld name="8_Title and Content">
    <p:spTree>
      <p:nvGrpSpPr>
        <p:cNvPr id="1" name="Shape 347"/>
        <p:cNvGrpSpPr/>
        <p:nvPr/>
      </p:nvGrpSpPr>
      <p:grpSpPr>
        <a:xfrm>
          <a:off x="0" y="0"/>
          <a:ext cx="0" cy="0"/>
          <a:chOff x="0" y="0"/>
          <a:chExt cx="0" cy="0"/>
        </a:xfrm>
      </p:grpSpPr>
      <p:pic>
        <p:nvPicPr>
          <p:cNvPr id="348" name="Google Shape;348;g610ef0e5f8_7_90"/>
          <p:cNvPicPr preferRelativeResize="0"/>
          <p:nvPr/>
        </p:nvPicPr>
        <p:blipFill rotWithShape="1">
          <a:blip r:embed="rId2">
            <a:alphaModFix/>
          </a:blip>
          <a:srcRect/>
          <a:stretch/>
        </p:blipFill>
        <p:spPr>
          <a:xfrm>
            <a:off x="11" y="0"/>
            <a:ext cx="12191976" cy="1371596"/>
          </a:xfrm>
          <a:prstGeom prst="rect">
            <a:avLst/>
          </a:prstGeom>
          <a:noFill/>
          <a:ln>
            <a:noFill/>
          </a:ln>
        </p:spPr>
      </p:pic>
      <p:sp>
        <p:nvSpPr>
          <p:cNvPr id="9" name="Google Shape;338;g610ef0e5f8_7_79">
            <a:extLst>
              <a:ext uri="{FF2B5EF4-FFF2-40B4-BE49-F238E27FC236}">
                <a16:creationId xmlns:a16="http://schemas.microsoft.com/office/drawing/2014/main" id="{F3222BCF-CD2F-4A7B-A356-85BA4410DA4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8598A5E9-0461-4D07-8277-B8779A0318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7F43A841-8372-409A-93AD-92A16B15E4F1}"/>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4316577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7998"/>
          </a:xfrm>
          <a:prstGeom prst="rect">
            <a:avLst/>
          </a:prstGeom>
        </p:spPr>
      </p:pic>
      <p:sp>
        <p:nvSpPr>
          <p:cNvPr id="5" name="Google Shape;334;g610ef0e5f8_7_74">
            <a:extLst>
              <a:ext uri="{FF2B5EF4-FFF2-40B4-BE49-F238E27FC236}">
                <a16:creationId xmlns:a16="http://schemas.microsoft.com/office/drawing/2014/main" id="{60F07D70-9BD5-4D36-A57D-90D21B5DB2DD}"/>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760100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_Title and Content" preserve="1" userDrawn="1">
  <p:cSld name="3_Title and Content">
    <p:spTree>
      <p:nvGrpSpPr>
        <p:cNvPr id="1" name="Shape 303"/>
        <p:cNvGrpSpPr/>
        <p:nvPr/>
      </p:nvGrpSpPr>
      <p:grpSpPr>
        <a:xfrm>
          <a:off x="0" y="0"/>
          <a:ext cx="0" cy="0"/>
          <a:chOff x="0" y="0"/>
          <a:chExt cx="0" cy="0"/>
        </a:xfrm>
      </p:grpSpPr>
      <p:pic>
        <p:nvPicPr>
          <p:cNvPr id="304" name="Google Shape;304;g610ef0e5f8_7_46"/>
          <p:cNvPicPr preferRelativeResize="0"/>
          <p:nvPr/>
        </p:nvPicPr>
        <p:blipFill rotWithShape="1">
          <a:blip r:embed="rId2">
            <a:alphaModFix/>
          </a:blip>
          <a:srcRect/>
          <a:stretch/>
        </p:blipFill>
        <p:spPr>
          <a:xfrm>
            <a:off x="3" y="0"/>
            <a:ext cx="12191995" cy="1371598"/>
          </a:xfrm>
          <a:prstGeom prst="rect">
            <a:avLst/>
          </a:prstGeom>
          <a:noFill/>
          <a:ln>
            <a:noFill/>
          </a:ln>
        </p:spPr>
      </p:pic>
      <p:sp>
        <p:nvSpPr>
          <p:cNvPr id="7" name="Google Shape;338;g610ef0e5f8_7_79">
            <a:extLst>
              <a:ext uri="{FF2B5EF4-FFF2-40B4-BE49-F238E27FC236}">
                <a16:creationId xmlns:a16="http://schemas.microsoft.com/office/drawing/2014/main" id="{9C88F7C3-C5F4-4647-A229-84DDA8915537}"/>
              </a:ext>
            </a:extLst>
          </p:cNvPr>
          <p:cNvSpPr txBox="1">
            <a:spLocks/>
          </p:cNvSpPr>
          <p:nvPr userDrawn="1"/>
        </p:nvSpPr>
        <p:spPr>
          <a:xfrm>
            <a:off x="297425" y="844498"/>
            <a:ext cx="8934400" cy="527100"/>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800" dirty="0"/>
              <a:t>Subheading Here</a:t>
            </a:r>
          </a:p>
        </p:txBody>
      </p:sp>
      <p:sp>
        <p:nvSpPr>
          <p:cNvPr id="8" name="Google Shape;338;g610ef0e5f8_7_79">
            <a:extLst>
              <a:ext uri="{FF2B5EF4-FFF2-40B4-BE49-F238E27FC236}">
                <a16:creationId xmlns:a16="http://schemas.microsoft.com/office/drawing/2014/main" id="{FEA165DE-1C67-42F8-9AB9-F08C840C830D}"/>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232D3E74-F73B-466E-8BEE-2DE7169C24FD}"/>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28722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Title and Content" preserve="1" userDrawn="1">
  <p:cSld name="8_Title and Content">
    <p:spTree>
      <p:nvGrpSpPr>
        <p:cNvPr id="1" name="Shape 303"/>
        <p:cNvGrpSpPr/>
        <p:nvPr/>
      </p:nvGrpSpPr>
      <p:grpSpPr>
        <a:xfrm>
          <a:off x="0" y="0"/>
          <a:ext cx="0" cy="0"/>
          <a:chOff x="0" y="0"/>
          <a:chExt cx="0" cy="0"/>
        </a:xfrm>
      </p:grpSpPr>
      <p:pic>
        <p:nvPicPr>
          <p:cNvPr id="304" name="Google Shape;304;g610ef0e5f8_7_46"/>
          <p:cNvPicPr preferRelativeResize="0"/>
          <p:nvPr/>
        </p:nvPicPr>
        <p:blipFill rotWithShape="1">
          <a:blip r:embed="rId2">
            <a:alphaModFix/>
          </a:blip>
          <a:srcRect/>
          <a:stretch/>
        </p:blipFill>
        <p:spPr>
          <a:xfrm>
            <a:off x="3" y="0"/>
            <a:ext cx="12191995" cy="1371598"/>
          </a:xfrm>
          <a:prstGeom prst="rect">
            <a:avLst/>
          </a:prstGeom>
          <a:noFill/>
          <a:ln>
            <a:noFill/>
          </a:ln>
        </p:spPr>
      </p:pic>
      <p:sp>
        <p:nvSpPr>
          <p:cNvPr id="8" name="Google Shape;338;g610ef0e5f8_7_79">
            <a:extLst>
              <a:ext uri="{FF2B5EF4-FFF2-40B4-BE49-F238E27FC236}">
                <a16:creationId xmlns:a16="http://schemas.microsoft.com/office/drawing/2014/main" id="{FEA165DE-1C67-42F8-9AB9-F08C840C830D}"/>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2" name="Google Shape;341;g610ef0e5f8_7_79">
            <a:extLst>
              <a:ext uri="{FF2B5EF4-FFF2-40B4-BE49-F238E27FC236}">
                <a16:creationId xmlns:a16="http://schemas.microsoft.com/office/drawing/2014/main" id="{2A1C76DC-ADEF-4D78-9F0F-33A22E5D38EF}"/>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921823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Blank">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627" cy="6858352"/>
          </a:xfrm>
          <a:prstGeom prst="rect">
            <a:avLst/>
          </a:prstGeom>
        </p:spPr>
      </p:pic>
      <p:sp>
        <p:nvSpPr>
          <p:cNvPr id="4" name="Google Shape;334;g610ef0e5f8_7_74">
            <a:extLst>
              <a:ext uri="{FF2B5EF4-FFF2-40B4-BE49-F238E27FC236}">
                <a16:creationId xmlns:a16="http://schemas.microsoft.com/office/drawing/2014/main" id="{37A91D95-6392-40F9-B2B8-5E412B53B793}"/>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194144638"/>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lide blank - blue" userDrawn="1">
  <p:cSld name="Slide blank - blue">
    <p:spTree>
      <p:nvGrpSpPr>
        <p:cNvPr id="1" name="Shape 169"/>
        <p:cNvGrpSpPr/>
        <p:nvPr/>
      </p:nvGrpSpPr>
      <p:grpSpPr>
        <a:xfrm>
          <a:off x="0" y="0"/>
          <a:ext cx="0" cy="0"/>
          <a:chOff x="0" y="0"/>
          <a:chExt cx="0" cy="0"/>
        </a:xfrm>
      </p:grpSpPr>
      <p:pic>
        <p:nvPicPr>
          <p:cNvPr id="170" name="Google Shape;170;p19"/>
          <p:cNvPicPr preferRelativeResize="0"/>
          <p:nvPr/>
        </p:nvPicPr>
        <p:blipFill rotWithShape="1">
          <a:blip r:embed="rId2">
            <a:alphaModFix/>
          </a:blip>
          <a:srcRect/>
          <a:stretch/>
        </p:blipFill>
        <p:spPr>
          <a:xfrm>
            <a:off x="1" y="5760928"/>
            <a:ext cx="12192004" cy="1107281"/>
          </a:xfrm>
          <a:prstGeom prst="rect">
            <a:avLst/>
          </a:prstGeom>
          <a:noFill/>
          <a:ln>
            <a:noFill/>
          </a:ln>
        </p:spPr>
      </p:pic>
      <p:pic>
        <p:nvPicPr>
          <p:cNvPr id="173" name="Google Shape;173;p19" descr="CDE Logo"/>
          <p:cNvPicPr preferRelativeResize="0"/>
          <p:nvPr/>
        </p:nvPicPr>
        <p:blipFill>
          <a:blip r:embed="rId3">
            <a:alphaModFix/>
          </a:blip>
          <a:stretch>
            <a:fillRect/>
          </a:stretch>
        </p:blipFill>
        <p:spPr>
          <a:xfrm>
            <a:off x="10669534" y="6126034"/>
            <a:ext cx="1232567" cy="537865"/>
          </a:xfrm>
          <a:prstGeom prst="rect">
            <a:avLst/>
          </a:prstGeom>
          <a:noFill/>
          <a:ln>
            <a:noFill/>
          </a:ln>
        </p:spPr>
      </p:pic>
      <p:cxnSp>
        <p:nvCxnSpPr>
          <p:cNvPr id="3" name="Google Shape;190;p20">
            <a:extLst>
              <a:ext uri="{FF2B5EF4-FFF2-40B4-BE49-F238E27FC236}">
                <a16:creationId xmlns:a16="http://schemas.microsoft.com/office/drawing/2014/main" id="{1AFFB677-6404-F3F4-44C8-0DE2A5F8D76E}"/>
              </a:ext>
            </a:extLst>
          </p:cNvPr>
          <p:cNvCxnSpPr/>
          <p:nvPr userDrawn="1"/>
        </p:nvCxnSpPr>
        <p:spPr>
          <a:xfrm>
            <a:off x="0" y="810099"/>
            <a:ext cx="9972800" cy="0"/>
          </a:xfrm>
          <a:prstGeom prst="straightConnector1">
            <a:avLst/>
          </a:prstGeom>
          <a:noFill/>
          <a:ln w="19050" cap="flat" cmpd="sng">
            <a:solidFill>
              <a:srgbClr val="488BC9"/>
            </a:solidFill>
            <a:prstDash val="solid"/>
            <a:round/>
            <a:headEnd type="none" w="med" len="med"/>
            <a:tailEnd type="none" w="med" len="med"/>
          </a:ln>
        </p:spPr>
      </p:cxnSp>
      <p:sp>
        <p:nvSpPr>
          <p:cNvPr id="4" name="Google Shape;297;p34">
            <a:extLst>
              <a:ext uri="{FF2B5EF4-FFF2-40B4-BE49-F238E27FC236}">
                <a16:creationId xmlns:a16="http://schemas.microsoft.com/office/drawing/2014/main" id="{AE8AE7D0-26E0-EC03-62FE-429D06820521}"/>
              </a:ext>
            </a:extLst>
          </p:cNvPr>
          <p:cNvSpPr txBox="1">
            <a:spLocks noGrp="1"/>
          </p:cNvSpPr>
          <p:nvPr>
            <p:ph type="title"/>
          </p:nvPr>
        </p:nvSpPr>
        <p:spPr>
          <a:xfrm>
            <a:off x="0" y="0"/>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5333">
                <a:latin typeface="Museo Slab 500" panose="02000000000000000000" pitchFamily="50"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3677153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ver Slide - Blue" userDrawn="1">
  <p:cSld name="Cover Slide - Blue">
    <p:spTree>
      <p:nvGrpSpPr>
        <p:cNvPr id="1" name="Shape 141"/>
        <p:cNvGrpSpPr/>
        <p:nvPr/>
      </p:nvGrpSpPr>
      <p:grpSpPr>
        <a:xfrm>
          <a:off x="0" y="0"/>
          <a:ext cx="0" cy="0"/>
          <a:chOff x="0" y="0"/>
          <a:chExt cx="0" cy="0"/>
        </a:xfrm>
      </p:grpSpPr>
      <p:sp>
        <p:nvSpPr>
          <p:cNvPr id="143" name="Google Shape;143;p16"/>
          <p:cNvSpPr/>
          <p:nvPr/>
        </p:nvSpPr>
        <p:spPr>
          <a:xfrm>
            <a:off x="1500" y="0"/>
            <a:ext cx="12192000" cy="3657600"/>
          </a:xfrm>
          <a:prstGeom prst="rect">
            <a:avLst/>
          </a:prstGeom>
          <a:solidFill>
            <a:srgbClr val="488BC9"/>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dirty="0">
              <a:latin typeface="Trebuchet MS" panose="020B0603020202020204" pitchFamily="34" charset="0"/>
            </a:endParaRPr>
          </a:p>
        </p:txBody>
      </p:sp>
      <p:sp>
        <p:nvSpPr>
          <p:cNvPr id="3" name="Picture Placeholder 2">
            <a:extLst>
              <a:ext uri="{FF2B5EF4-FFF2-40B4-BE49-F238E27FC236}">
                <a16:creationId xmlns:a16="http://schemas.microsoft.com/office/drawing/2014/main" id="{E469F1B4-5386-45DC-F0D7-A4471557962D}"/>
              </a:ext>
            </a:extLst>
          </p:cNvPr>
          <p:cNvSpPr>
            <a:spLocks noGrp="1"/>
          </p:cNvSpPr>
          <p:nvPr>
            <p:ph type="pic" sz="quarter" idx="13" hasCustomPrompt="1"/>
          </p:nvPr>
        </p:nvSpPr>
        <p:spPr>
          <a:xfrm>
            <a:off x="8373980" y="1"/>
            <a:ext cx="3815905" cy="5839884"/>
          </a:xfrm>
          <a:solidFill>
            <a:schemeClr val="tx2"/>
          </a:solidFill>
        </p:spPr>
        <p:txBody>
          <a:bodyPr/>
          <a:lstStyle>
            <a:lvl1pPr marL="152396" indent="0">
              <a:buNone/>
              <a:defRPr/>
            </a:lvl1pPr>
          </a:lstStyle>
          <a:p>
            <a:pPr marL="609585" marR="0" lvl="0" indent="-457189" algn="l" defTabSz="1219170" rtl="0" eaLnBrk="1" fontAlgn="auto" latinLnBrk="0" hangingPunct="1">
              <a:lnSpc>
                <a:spcPct val="115000"/>
              </a:lnSpc>
              <a:spcBef>
                <a:spcPts val="0"/>
              </a:spcBef>
              <a:spcAft>
                <a:spcPts val="0"/>
              </a:spcAft>
              <a:buClr>
                <a:schemeClr val="dk2"/>
              </a:buClr>
              <a:buSzPts val="1800"/>
              <a:buFont typeface="Arial"/>
              <a:buChar char="●"/>
              <a:tabLst/>
              <a:defRPr/>
            </a:pPr>
            <a:r>
              <a:rPr lang="en-US" dirty="0"/>
              <a:t>Add Picture</a:t>
            </a:r>
          </a:p>
          <a:p>
            <a:pPr marL="609585" marR="0" lvl="0" indent="-457189" algn="l" defTabSz="1219170" rtl="0" eaLnBrk="1" fontAlgn="auto" latinLnBrk="0" hangingPunct="1">
              <a:lnSpc>
                <a:spcPct val="115000"/>
              </a:lnSpc>
              <a:spcBef>
                <a:spcPts val="0"/>
              </a:spcBef>
              <a:spcAft>
                <a:spcPts val="0"/>
              </a:spcAft>
              <a:buClr>
                <a:schemeClr val="dk2"/>
              </a:buClr>
              <a:buSzPts val="1800"/>
              <a:buFont typeface="Arial"/>
              <a:buChar char="●"/>
              <a:tabLst/>
              <a:defRPr/>
            </a:pPr>
            <a:endParaRPr lang="en-US" dirty="0"/>
          </a:p>
        </p:txBody>
      </p:sp>
      <p:pic>
        <p:nvPicPr>
          <p:cNvPr id="145" name="Google Shape;145;p16"/>
          <p:cNvPicPr preferRelativeResize="0"/>
          <p:nvPr/>
        </p:nvPicPr>
        <p:blipFill rotWithShape="1">
          <a:blip r:embed="rId2">
            <a:alphaModFix/>
          </a:blip>
          <a:srcRect/>
          <a:stretch/>
        </p:blipFill>
        <p:spPr>
          <a:xfrm>
            <a:off x="1" y="5760928"/>
            <a:ext cx="12192004" cy="1107281"/>
          </a:xfrm>
          <a:prstGeom prst="rect">
            <a:avLst/>
          </a:prstGeom>
          <a:noFill/>
          <a:ln>
            <a:noFill/>
          </a:ln>
        </p:spPr>
      </p:pic>
      <p:pic>
        <p:nvPicPr>
          <p:cNvPr id="146" name="Google Shape;146;p16" descr="CDE Logo"/>
          <p:cNvPicPr preferRelativeResize="0"/>
          <p:nvPr/>
        </p:nvPicPr>
        <p:blipFill>
          <a:blip r:embed="rId3">
            <a:alphaModFix/>
          </a:blip>
          <a:stretch>
            <a:fillRect/>
          </a:stretch>
        </p:blipFill>
        <p:spPr>
          <a:xfrm>
            <a:off x="3059366" y="995567"/>
            <a:ext cx="1941467" cy="1225533"/>
          </a:xfrm>
          <a:prstGeom prst="rect">
            <a:avLst/>
          </a:prstGeom>
          <a:noFill/>
          <a:ln>
            <a:noFill/>
          </a:ln>
        </p:spPr>
      </p:pic>
      <p:sp>
        <p:nvSpPr>
          <p:cNvPr id="148" name="Google Shape;148;p16"/>
          <p:cNvSpPr txBox="1">
            <a:spLocks noGrp="1"/>
          </p:cNvSpPr>
          <p:nvPr>
            <p:ph type="title"/>
          </p:nvPr>
        </p:nvSpPr>
        <p:spPr>
          <a:xfrm>
            <a:off x="274033" y="2767600"/>
            <a:ext cx="7704400" cy="7084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2200"/>
              <a:buFont typeface="Roboto"/>
              <a:buNone/>
              <a:defRPr sz="5333">
                <a:solidFill>
                  <a:schemeClr val="lt1"/>
                </a:solidFill>
                <a:latin typeface="Trebuchet MS" panose="020B0603020202020204" pitchFamily="34" charset="0"/>
                <a:ea typeface="Roboto"/>
                <a:cs typeface="Roboto"/>
                <a:sym typeface="Roboto"/>
              </a:defRPr>
            </a:lvl1pPr>
            <a:lvl2pPr lvl="1"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9pPr>
          </a:lstStyle>
          <a:p>
            <a:endParaRPr/>
          </a:p>
        </p:txBody>
      </p:sp>
      <p:sp>
        <p:nvSpPr>
          <p:cNvPr id="149" name="Google Shape;149;p16"/>
          <p:cNvSpPr txBox="1">
            <a:spLocks noGrp="1"/>
          </p:cNvSpPr>
          <p:nvPr>
            <p:ph type="title" idx="3"/>
          </p:nvPr>
        </p:nvSpPr>
        <p:spPr>
          <a:xfrm>
            <a:off x="274033" y="3947667"/>
            <a:ext cx="7704400" cy="1386800"/>
          </a:xfrm>
          <a:prstGeom prst="rect">
            <a:avLst/>
          </a:prstGeom>
        </p:spPr>
        <p:txBody>
          <a:bodyPr spcFirstLastPara="1" wrap="square" lIns="0" tIns="0" rIns="0" bIns="0" anchor="t" anchorCtr="0">
            <a:noAutofit/>
          </a:bodyPr>
          <a:lstStyle>
            <a:lvl1pPr lvl="0" algn="ctr" rtl="0">
              <a:spcBef>
                <a:spcPts val="0"/>
              </a:spcBef>
              <a:spcAft>
                <a:spcPts val="0"/>
              </a:spcAft>
              <a:buSzPts val="2200"/>
              <a:buFont typeface="Roboto"/>
              <a:buNone/>
              <a:defRPr sz="2933">
                <a:latin typeface="Trebuchet MS" panose="020B0603020202020204" pitchFamily="34" charset="0"/>
                <a:ea typeface="Roboto"/>
                <a:cs typeface="Calibri" panose="020F0502020204030204" pitchFamily="34" charset="0"/>
                <a:sym typeface="Roboto"/>
              </a:defRPr>
            </a:lvl1pPr>
            <a:lvl2pPr lvl="1"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40722781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Divider - Orange - 05" userDrawn="1">
  <p:cSld name="Divider - Orange - 05">
    <p:spTree>
      <p:nvGrpSpPr>
        <p:cNvPr id="1" name="Shape 121"/>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7B89D7A-F99B-5113-29DE-7471172E034C}"/>
              </a:ext>
            </a:extLst>
          </p:cNvPr>
          <p:cNvSpPr>
            <a:spLocks noGrp="1"/>
          </p:cNvSpPr>
          <p:nvPr>
            <p:ph type="pic" sz="quarter" idx="10" hasCustomPrompt="1"/>
          </p:nvPr>
        </p:nvSpPr>
        <p:spPr>
          <a:xfrm>
            <a:off x="0" y="0"/>
            <a:ext cx="12192000" cy="6858000"/>
          </a:xfrm>
          <a:solidFill>
            <a:schemeClr val="tx2"/>
          </a:solidFill>
        </p:spPr>
        <p:txBody>
          <a:bodyPr/>
          <a:lstStyle>
            <a:lvl1pPr marL="152396" indent="0">
              <a:buNone/>
              <a:defRPr/>
            </a:lvl1pPr>
          </a:lstStyle>
          <a:p>
            <a:pPr marL="152396" marR="0" lvl="0" indent="0" algn="l" defTabSz="1219170" rtl="0" eaLnBrk="1" fontAlgn="auto" latinLnBrk="0" hangingPunct="1">
              <a:lnSpc>
                <a:spcPct val="115000"/>
              </a:lnSpc>
              <a:spcBef>
                <a:spcPts val="0"/>
              </a:spcBef>
              <a:spcAft>
                <a:spcPts val="0"/>
              </a:spcAft>
              <a:buClr>
                <a:schemeClr val="dk2"/>
              </a:buClr>
              <a:buSzPts val="1800"/>
              <a:buFont typeface="Arial"/>
              <a:buNone/>
              <a:tabLst/>
              <a:defRPr/>
            </a:pPr>
            <a:r>
              <a:rPr lang="en-US" dirty="0"/>
              <a:t>Add Picture</a:t>
            </a:r>
          </a:p>
          <a:p>
            <a:endParaRPr lang="en-US" dirty="0"/>
          </a:p>
        </p:txBody>
      </p:sp>
      <p:sp>
        <p:nvSpPr>
          <p:cNvPr id="123" name="Google Shape;123;p12"/>
          <p:cNvSpPr txBox="1">
            <a:spLocks noGrp="1"/>
          </p:cNvSpPr>
          <p:nvPr>
            <p:ph type="title"/>
          </p:nvPr>
        </p:nvSpPr>
        <p:spPr>
          <a:xfrm>
            <a:off x="0" y="4482133"/>
            <a:ext cx="12192000" cy="888800"/>
          </a:xfrm>
          <a:prstGeom prst="rect">
            <a:avLst/>
          </a:prstGeom>
          <a:solidFill>
            <a:srgbClr val="0070C0"/>
          </a:solidFill>
        </p:spPr>
        <p:txBody>
          <a:bodyPr spcFirstLastPara="1" wrap="square" lIns="91425" tIns="91425" rIns="91425" bIns="91425" anchor="t" anchorCtr="0">
            <a:noAutofit/>
          </a:bodyPr>
          <a:lstStyle>
            <a:lvl1pPr lvl="0" algn="ctr" rtl="0">
              <a:spcBef>
                <a:spcPts val="0"/>
              </a:spcBef>
              <a:spcAft>
                <a:spcPts val="0"/>
              </a:spcAft>
              <a:buClr>
                <a:schemeClr val="lt1"/>
              </a:buClr>
              <a:buSzPts val="2800"/>
              <a:buFont typeface="Roboto Medium"/>
              <a:buNone/>
              <a:defRPr sz="4800">
                <a:solidFill>
                  <a:schemeClr val="lt1"/>
                </a:solidFill>
                <a:latin typeface="Trebuchet MS" panose="020B0603020202020204" pitchFamily="34" charset="0"/>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125" name="Google Shape;125;p12" descr="CDE logo&#10;"/>
          <p:cNvPicPr preferRelativeResize="0"/>
          <p:nvPr/>
        </p:nvPicPr>
        <p:blipFill>
          <a:blip r:embed="rId2">
            <a:alphaModFix/>
          </a:blip>
          <a:stretch>
            <a:fillRect/>
          </a:stretch>
        </p:blipFill>
        <p:spPr>
          <a:xfrm>
            <a:off x="10669534" y="6126034"/>
            <a:ext cx="1232567" cy="537865"/>
          </a:xfrm>
          <a:prstGeom prst="rect">
            <a:avLst/>
          </a:prstGeom>
          <a:noFill/>
          <a:ln>
            <a:noFill/>
          </a:ln>
        </p:spPr>
      </p:pic>
    </p:spTree>
    <p:extLst>
      <p:ext uri="{BB962C8B-B14F-4D97-AF65-F5344CB8AC3E}">
        <p14:creationId xmlns:p14="http://schemas.microsoft.com/office/powerpoint/2010/main" val="4085156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6_Custom Layout" preserve="1" userDrawn="1">
  <p:cSld name="9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4646428" y="2496106"/>
            <a:ext cx="7545572"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
        <p:nvSpPr>
          <p:cNvPr id="4" name="Rectangle 3">
            <a:extLst>
              <a:ext uri="{FF2B5EF4-FFF2-40B4-BE49-F238E27FC236}">
                <a16:creationId xmlns:a16="http://schemas.microsoft.com/office/drawing/2014/main" id="{646F434A-7049-49A2-BD73-33ECD8AAF52D}"/>
              </a:ext>
            </a:extLst>
          </p:cNvPr>
          <p:cNvSpPr/>
          <p:nvPr userDrawn="1"/>
        </p:nvSpPr>
        <p:spPr>
          <a:xfrm>
            <a:off x="0" y="0"/>
            <a:ext cx="4646428"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58981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7_Title and Content">
  <p:cSld name="8_Title and Content">
    <p:spTree>
      <p:nvGrpSpPr>
        <p:cNvPr id="1" name="Shape 211"/>
        <p:cNvGrpSpPr/>
        <p:nvPr/>
      </p:nvGrpSpPr>
      <p:grpSpPr>
        <a:xfrm>
          <a:off x="0" y="0"/>
          <a:ext cx="0" cy="0"/>
          <a:chOff x="0" y="0"/>
          <a:chExt cx="0" cy="0"/>
        </a:xfrm>
      </p:grpSpPr>
      <p:pic>
        <p:nvPicPr>
          <p:cNvPr id="212" name="Google Shape;212;g6524eb375b_3_90"/>
          <p:cNvPicPr preferRelativeResize="0"/>
          <p:nvPr/>
        </p:nvPicPr>
        <p:blipFill rotWithShape="1">
          <a:blip r:embed="rId2">
            <a:alphaModFix/>
          </a:blip>
          <a:srcRect/>
          <a:stretch/>
        </p:blipFill>
        <p:spPr>
          <a:xfrm>
            <a:off x="11" y="1"/>
            <a:ext cx="12191976" cy="1371596"/>
          </a:xfrm>
          <a:prstGeom prst="rect">
            <a:avLst/>
          </a:prstGeom>
          <a:noFill/>
          <a:ln>
            <a:noFill/>
          </a:ln>
        </p:spPr>
      </p:pic>
      <p:sp>
        <p:nvSpPr>
          <p:cNvPr id="213" name="Google Shape;213;g6524eb375b_3_90"/>
          <p:cNvSpPr txBox="1">
            <a:spLocks noGrp="1"/>
          </p:cNvSpPr>
          <p:nvPr>
            <p:ph type="title"/>
          </p:nvPr>
        </p:nvSpPr>
        <p:spPr>
          <a:xfrm>
            <a:off x="297425" y="320883"/>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None/>
              <a:defRPr sz="36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g6524eb375b_3_90"/>
          <p:cNvSpPr txBox="1">
            <a:spLocks noGrp="1"/>
          </p:cNvSpPr>
          <p:nvPr>
            <p:ph type="body" idx="1"/>
          </p:nvPr>
        </p:nvSpPr>
        <p:spPr>
          <a:xfrm>
            <a:off x="838200" y="1825625"/>
            <a:ext cx="10515600" cy="4351200"/>
          </a:xfrm>
          <a:prstGeom prst="rect">
            <a:avLst/>
          </a:prstGeom>
          <a:noFill/>
          <a:ln>
            <a:noFill/>
          </a:ln>
        </p:spPr>
        <p:txBody>
          <a:bodyPr spcFirstLastPara="1" wrap="square" lIns="0" tIns="0" rIns="0" bIns="0" anchor="t" anchorCtr="0">
            <a:no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215" name="Google Shape;215;g6524eb375b_3_90"/>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pic>
        <p:nvPicPr>
          <p:cNvPr id="216" name="Google Shape;216;g6524eb375b_3_90"/>
          <p:cNvPicPr preferRelativeResize="0"/>
          <p:nvPr/>
        </p:nvPicPr>
        <p:blipFill>
          <a:blip r:embed="rId3">
            <a:alphaModFix/>
          </a:blip>
          <a:stretch>
            <a:fillRect/>
          </a:stretch>
        </p:blipFill>
        <p:spPr>
          <a:xfrm>
            <a:off x="10458170" y="347467"/>
            <a:ext cx="1628932" cy="763324"/>
          </a:xfrm>
          <a:prstGeom prst="rect">
            <a:avLst/>
          </a:prstGeom>
          <a:noFill/>
          <a:ln>
            <a:noFill/>
          </a:ln>
        </p:spPr>
      </p:pic>
    </p:spTree>
    <p:extLst>
      <p:ext uri="{BB962C8B-B14F-4D97-AF65-F5344CB8AC3E}">
        <p14:creationId xmlns:p14="http://schemas.microsoft.com/office/powerpoint/2010/main" val="15182191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lide without image - Orange" userDrawn="1">
  <p:cSld name="Slide without image - Orange">
    <p:spTree>
      <p:nvGrpSpPr>
        <p:cNvPr id="1" name="Shape 30"/>
        <p:cNvGrpSpPr/>
        <p:nvPr/>
      </p:nvGrpSpPr>
      <p:grpSpPr>
        <a:xfrm>
          <a:off x="0" y="0"/>
          <a:ext cx="0" cy="0"/>
          <a:chOff x="0" y="0"/>
          <a:chExt cx="0" cy="0"/>
        </a:xfrm>
      </p:grpSpPr>
      <p:sp>
        <p:nvSpPr>
          <p:cNvPr id="31" name="Google Shape;31;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pic>
        <p:nvPicPr>
          <p:cNvPr id="32" name="Google Shape;32;p4"/>
          <p:cNvPicPr preferRelativeResize="0"/>
          <p:nvPr/>
        </p:nvPicPr>
        <p:blipFill rotWithShape="1">
          <a:blip r:embed="rId2">
            <a:alphaModFix/>
          </a:blip>
          <a:srcRect/>
          <a:stretch/>
        </p:blipFill>
        <p:spPr>
          <a:xfrm>
            <a:off x="1" y="5760928"/>
            <a:ext cx="12192004" cy="1107281"/>
          </a:xfrm>
          <a:prstGeom prst="rect">
            <a:avLst/>
          </a:prstGeom>
          <a:noFill/>
          <a:ln>
            <a:noFill/>
          </a:ln>
        </p:spPr>
      </p:pic>
      <p:sp>
        <p:nvSpPr>
          <p:cNvPr id="33" name="Google Shape;33;p4"/>
          <p:cNvSpPr txBox="1"/>
          <p:nvPr/>
        </p:nvSpPr>
        <p:spPr>
          <a:xfrm>
            <a:off x="165167" y="5552133"/>
            <a:ext cx="6484800" cy="208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067" dirty="0">
              <a:solidFill>
                <a:srgbClr val="999999"/>
              </a:solidFill>
              <a:latin typeface="Roboto"/>
              <a:ea typeface="Roboto"/>
              <a:cs typeface="Roboto"/>
              <a:sym typeface="Roboto"/>
            </a:endParaRPr>
          </a:p>
        </p:txBody>
      </p:sp>
      <p:cxnSp>
        <p:nvCxnSpPr>
          <p:cNvPr id="34" name="Google Shape;34;p4"/>
          <p:cNvCxnSpPr/>
          <p:nvPr/>
        </p:nvCxnSpPr>
        <p:spPr>
          <a:xfrm>
            <a:off x="0" y="1224467"/>
            <a:ext cx="9972800" cy="0"/>
          </a:xfrm>
          <a:prstGeom prst="straightConnector1">
            <a:avLst/>
          </a:prstGeom>
          <a:noFill/>
          <a:ln w="19050" cap="flat" cmpd="sng">
            <a:solidFill>
              <a:srgbClr val="EF7521"/>
            </a:solidFill>
            <a:prstDash val="solid"/>
            <a:round/>
            <a:headEnd type="none" w="med" len="med"/>
            <a:tailEnd type="none" w="med" len="med"/>
          </a:ln>
        </p:spPr>
      </p:cxnSp>
      <p:sp>
        <p:nvSpPr>
          <p:cNvPr id="35" name="Google Shape;35;p4"/>
          <p:cNvSpPr txBox="1">
            <a:spLocks noGrp="1"/>
          </p:cNvSpPr>
          <p:nvPr>
            <p:ph type="title"/>
          </p:nvPr>
        </p:nvSpPr>
        <p:spPr>
          <a:xfrm>
            <a:off x="207800" y="131671"/>
            <a:ext cx="9557200" cy="9884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5333">
                <a:solidFill>
                  <a:schemeClr val="dk1"/>
                </a:solidFill>
                <a:latin typeface="Museo Slab 500" panose="02000000000000000000" pitchFamily="50" charset="0"/>
                <a:ea typeface="Roboto"/>
                <a:cs typeface="Roboto"/>
                <a:sym typeface="Roboto"/>
              </a:defRPr>
            </a:lvl1pPr>
            <a:lvl2pPr lvl="1"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9pPr>
          </a:lstStyle>
          <a:p>
            <a:endParaRPr/>
          </a:p>
        </p:txBody>
      </p:sp>
      <p:pic>
        <p:nvPicPr>
          <p:cNvPr id="39" name="Google Shape;39;p4"/>
          <p:cNvPicPr preferRelativeResize="0"/>
          <p:nvPr/>
        </p:nvPicPr>
        <p:blipFill>
          <a:blip r:embed="rId3">
            <a:alphaModFix/>
          </a:blip>
          <a:stretch>
            <a:fillRect/>
          </a:stretch>
        </p:blipFill>
        <p:spPr>
          <a:xfrm>
            <a:off x="10669534" y="6126034"/>
            <a:ext cx="1232567" cy="537865"/>
          </a:xfrm>
          <a:prstGeom prst="rect">
            <a:avLst/>
          </a:prstGeom>
          <a:noFill/>
          <a:ln>
            <a:noFill/>
          </a:ln>
        </p:spPr>
      </p:pic>
    </p:spTree>
    <p:extLst>
      <p:ext uri="{BB962C8B-B14F-4D97-AF65-F5344CB8AC3E}">
        <p14:creationId xmlns:p14="http://schemas.microsoft.com/office/powerpoint/2010/main" val="22475011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ver Slide - Orange" userDrawn="1">
  <p:cSld name="Cover Slide - Orange">
    <p:spTree>
      <p:nvGrpSpPr>
        <p:cNvPr id="1" name="Shape 9"/>
        <p:cNvGrpSpPr/>
        <p:nvPr/>
      </p:nvGrpSpPr>
      <p:grpSpPr>
        <a:xfrm>
          <a:off x="0" y="0"/>
          <a:ext cx="0" cy="0"/>
          <a:chOff x="0" y="0"/>
          <a:chExt cx="0" cy="0"/>
        </a:xfrm>
      </p:grpSpPr>
      <p:sp>
        <p:nvSpPr>
          <p:cNvPr id="10" name="Google Shape;10;p2"/>
          <p:cNvSpPr/>
          <p:nvPr/>
        </p:nvSpPr>
        <p:spPr>
          <a:xfrm>
            <a:off x="-2116" y="0"/>
            <a:ext cx="12192000" cy="3657600"/>
          </a:xfrm>
          <a:prstGeom prst="rect">
            <a:avLst/>
          </a:prstGeom>
          <a:solidFill>
            <a:srgbClr val="EF752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dirty="0"/>
          </a:p>
        </p:txBody>
      </p:sp>
      <p:sp>
        <p:nvSpPr>
          <p:cNvPr id="3" name="Picture Placeholder 2">
            <a:extLst>
              <a:ext uri="{FF2B5EF4-FFF2-40B4-BE49-F238E27FC236}">
                <a16:creationId xmlns:a16="http://schemas.microsoft.com/office/drawing/2014/main" id="{5F36F18D-0420-CDE1-B8CF-AD9995CBBDE8}"/>
              </a:ext>
            </a:extLst>
          </p:cNvPr>
          <p:cNvSpPr>
            <a:spLocks noGrp="1"/>
          </p:cNvSpPr>
          <p:nvPr>
            <p:ph type="pic" sz="quarter" idx="13" hasCustomPrompt="1"/>
          </p:nvPr>
        </p:nvSpPr>
        <p:spPr>
          <a:xfrm>
            <a:off x="8159751" y="1"/>
            <a:ext cx="4030133" cy="5913967"/>
          </a:xfrm>
          <a:solidFill>
            <a:schemeClr val="tx2"/>
          </a:solidFill>
        </p:spPr>
        <p:txBody>
          <a:bodyPr/>
          <a:lstStyle>
            <a:lvl1pPr marL="152396" indent="0">
              <a:buNone/>
              <a:defRPr/>
            </a:lvl1pPr>
          </a:lstStyle>
          <a:p>
            <a:r>
              <a:rPr lang="en-US" dirty="0"/>
              <a:t>Add Picture</a:t>
            </a:r>
          </a:p>
        </p:txBody>
      </p:sp>
      <p:pic>
        <p:nvPicPr>
          <p:cNvPr id="12" name="Google Shape;12;p2"/>
          <p:cNvPicPr preferRelativeResize="0"/>
          <p:nvPr/>
        </p:nvPicPr>
        <p:blipFill rotWithShape="1">
          <a:blip r:embed="rId2">
            <a:alphaModFix/>
          </a:blip>
          <a:srcRect/>
          <a:stretch/>
        </p:blipFill>
        <p:spPr>
          <a:xfrm>
            <a:off x="1" y="5760928"/>
            <a:ext cx="12192004" cy="1107281"/>
          </a:xfrm>
          <a:prstGeom prst="rect">
            <a:avLst/>
          </a:prstGeom>
          <a:noFill/>
          <a:ln>
            <a:noFill/>
          </a:ln>
        </p:spPr>
      </p:pic>
      <p:pic>
        <p:nvPicPr>
          <p:cNvPr id="13" name="Google Shape;13;p2" descr="CDE LOGO"/>
          <p:cNvPicPr preferRelativeResize="0"/>
          <p:nvPr/>
        </p:nvPicPr>
        <p:blipFill>
          <a:blip r:embed="rId3">
            <a:alphaModFix/>
          </a:blip>
          <a:stretch>
            <a:fillRect/>
          </a:stretch>
        </p:blipFill>
        <p:spPr>
          <a:xfrm>
            <a:off x="3065767" y="937867"/>
            <a:ext cx="1941467" cy="1225533"/>
          </a:xfrm>
          <a:prstGeom prst="rect">
            <a:avLst/>
          </a:prstGeom>
          <a:noFill/>
          <a:ln>
            <a:noFill/>
          </a:ln>
        </p:spPr>
      </p:pic>
      <p:sp>
        <p:nvSpPr>
          <p:cNvPr id="14" name="Google Shape;14;p2"/>
          <p:cNvSpPr txBox="1"/>
          <p:nvPr/>
        </p:nvSpPr>
        <p:spPr>
          <a:xfrm>
            <a:off x="274033" y="6512733"/>
            <a:ext cx="9675200" cy="238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067" dirty="0">
              <a:solidFill>
                <a:srgbClr val="000000"/>
              </a:solidFill>
              <a:latin typeface="Roboto"/>
              <a:ea typeface="Roboto"/>
              <a:cs typeface="Roboto"/>
              <a:sym typeface="Roboto"/>
            </a:endParaRPr>
          </a:p>
        </p:txBody>
      </p:sp>
      <p:sp>
        <p:nvSpPr>
          <p:cNvPr id="16" name="Google Shape;16;p2"/>
          <p:cNvSpPr txBox="1">
            <a:spLocks noGrp="1"/>
          </p:cNvSpPr>
          <p:nvPr>
            <p:ph type="title"/>
          </p:nvPr>
        </p:nvSpPr>
        <p:spPr>
          <a:xfrm>
            <a:off x="274033" y="2761200"/>
            <a:ext cx="7704400" cy="7148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2200"/>
              <a:buFont typeface="Roboto"/>
              <a:buNone/>
              <a:defRPr sz="5333">
                <a:solidFill>
                  <a:schemeClr val="lt1"/>
                </a:solidFill>
                <a:latin typeface="Museo Slab 500" panose="02000000000000000000" pitchFamily="50" charset="0"/>
                <a:ea typeface="Roboto"/>
                <a:cs typeface="Roboto"/>
                <a:sym typeface="Roboto"/>
              </a:defRPr>
            </a:lvl1pPr>
            <a:lvl2pPr lvl="1"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9pPr>
          </a:lstStyle>
          <a:p>
            <a:endParaRPr/>
          </a:p>
        </p:txBody>
      </p:sp>
      <p:sp>
        <p:nvSpPr>
          <p:cNvPr id="17" name="Google Shape;17;p2"/>
          <p:cNvSpPr txBox="1">
            <a:spLocks noGrp="1"/>
          </p:cNvSpPr>
          <p:nvPr>
            <p:ph type="title" idx="2"/>
          </p:nvPr>
        </p:nvSpPr>
        <p:spPr>
          <a:xfrm>
            <a:off x="274033" y="3947667"/>
            <a:ext cx="7704400" cy="1386800"/>
          </a:xfrm>
          <a:prstGeom prst="rect">
            <a:avLst/>
          </a:prstGeom>
        </p:spPr>
        <p:txBody>
          <a:bodyPr spcFirstLastPara="1" wrap="square" lIns="0" tIns="0" rIns="0" bIns="0" anchor="t" anchorCtr="0">
            <a:noAutofit/>
          </a:bodyPr>
          <a:lstStyle>
            <a:lvl1pPr lvl="0" algn="ctr" rtl="0">
              <a:spcBef>
                <a:spcPts val="0"/>
              </a:spcBef>
              <a:spcAft>
                <a:spcPts val="0"/>
              </a:spcAft>
              <a:buSzPts val="2200"/>
              <a:buFont typeface="Roboto"/>
              <a:buNone/>
              <a:defRPr sz="2933">
                <a:latin typeface="Calibri" panose="020F0502020204030204" pitchFamily="34" charset="0"/>
                <a:ea typeface="Roboto"/>
                <a:cs typeface="Calibri" panose="020F0502020204030204" pitchFamily="34" charset="0"/>
                <a:sym typeface="Roboto"/>
              </a:defRPr>
            </a:lvl1pPr>
            <a:lvl2pPr lvl="1"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32093694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reserve="1" userDrawn="1">
  <p:cSld name="Caption">
    <p:spTree>
      <p:nvGrpSpPr>
        <p:cNvPr id="1" name="Shape 312"/>
        <p:cNvGrpSpPr/>
        <p:nvPr/>
      </p:nvGrpSpPr>
      <p:grpSpPr>
        <a:xfrm>
          <a:off x="0" y="0"/>
          <a:ext cx="0" cy="0"/>
          <a:chOff x="0" y="0"/>
          <a:chExt cx="0" cy="0"/>
        </a:xfrm>
      </p:grpSpPr>
      <p:pic>
        <p:nvPicPr>
          <p:cNvPr id="4" name="Google Shape;170;p19">
            <a:extLst>
              <a:ext uri="{FF2B5EF4-FFF2-40B4-BE49-F238E27FC236}">
                <a16:creationId xmlns:a16="http://schemas.microsoft.com/office/drawing/2014/main" id="{78AABFC8-2D43-141D-45E5-FC45AD0F1AD5}"/>
              </a:ext>
            </a:extLst>
          </p:cNvPr>
          <p:cNvPicPr preferRelativeResize="0"/>
          <p:nvPr userDrawn="1"/>
        </p:nvPicPr>
        <p:blipFill rotWithShape="1">
          <a:blip r:embed="rId2">
            <a:alphaModFix/>
          </a:blip>
          <a:srcRect/>
          <a:stretch/>
        </p:blipFill>
        <p:spPr>
          <a:xfrm>
            <a:off x="1" y="5760928"/>
            <a:ext cx="12192004" cy="1107281"/>
          </a:xfrm>
          <a:prstGeom prst="rect">
            <a:avLst/>
          </a:prstGeom>
          <a:noFill/>
          <a:ln>
            <a:noFill/>
          </a:ln>
        </p:spPr>
      </p:pic>
      <p:pic>
        <p:nvPicPr>
          <p:cNvPr id="2" name="Google Shape;115;p10" descr="CDE Logo">
            <a:extLst>
              <a:ext uri="{FF2B5EF4-FFF2-40B4-BE49-F238E27FC236}">
                <a16:creationId xmlns:a16="http://schemas.microsoft.com/office/drawing/2014/main" id="{E013F6D2-B099-3678-8BDA-4039A7BBE2AB}"/>
              </a:ext>
            </a:extLst>
          </p:cNvPr>
          <p:cNvPicPr preferRelativeResize="0"/>
          <p:nvPr userDrawn="1"/>
        </p:nvPicPr>
        <p:blipFill>
          <a:blip r:embed="rId3">
            <a:alphaModFix/>
          </a:blip>
          <a:stretch>
            <a:fillRect/>
          </a:stretch>
        </p:blipFill>
        <p:spPr>
          <a:xfrm>
            <a:off x="10669534" y="6126034"/>
            <a:ext cx="1232567" cy="537865"/>
          </a:xfrm>
          <a:prstGeom prst="rect">
            <a:avLst/>
          </a:prstGeom>
          <a:noFill/>
          <a:ln>
            <a:noFill/>
          </a:ln>
        </p:spPr>
      </p:pic>
      <p:sp>
        <p:nvSpPr>
          <p:cNvPr id="3" name="Google Shape;297;p34">
            <a:extLst>
              <a:ext uri="{FF2B5EF4-FFF2-40B4-BE49-F238E27FC236}">
                <a16:creationId xmlns:a16="http://schemas.microsoft.com/office/drawing/2014/main" id="{9EFB2BB9-4C67-0C0E-CB0E-EC9D17B4DC8B}"/>
              </a:ext>
            </a:extLst>
          </p:cNvPr>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5333">
                <a:latin typeface="Trebuchet MS" panose="020B0603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0963132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lide without image - Blue" userDrawn="1">
  <p:cSld name="Slide without image - Blue">
    <p:spTree>
      <p:nvGrpSpPr>
        <p:cNvPr id="1" name="Shape 161"/>
        <p:cNvGrpSpPr/>
        <p:nvPr/>
      </p:nvGrpSpPr>
      <p:grpSpPr>
        <a:xfrm>
          <a:off x="0" y="0"/>
          <a:ext cx="0" cy="0"/>
          <a:chOff x="0" y="0"/>
          <a:chExt cx="0" cy="0"/>
        </a:xfrm>
      </p:grpSpPr>
      <p:pic>
        <p:nvPicPr>
          <p:cNvPr id="162" name="Google Shape;162;p18"/>
          <p:cNvPicPr preferRelativeResize="0"/>
          <p:nvPr/>
        </p:nvPicPr>
        <p:blipFill rotWithShape="1">
          <a:blip r:embed="rId2">
            <a:alphaModFix/>
          </a:blip>
          <a:srcRect/>
          <a:stretch/>
        </p:blipFill>
        <p:spPr>
          <a:xfrm>
            <a:off x="1" y="5760928"/>
            <a:ext cx="12192004" cy="1107281"/>
          </a:xfrm>
          <a:prstGeom prst="rect">
            <a:avLst/>
          </a:prstGeom>
          <a:noFill/>
          <a:ln>
            <a:noFill/>
          </a:ln>
        </p:spPr>
      </p:pic>
      <p:cxnSp>
        <p:nvCxnSpPr>
          <p:cNvPr id="163" name="Google Shape;163;p18"/>
          <p:cNvCxnSpPr/>
          <p:nvPr/>
        </p:nvCxnSpPr>
        <p:spPr>
          <a:xfrm>
            <a:off x="0" y="1224467"/>
            <a:ext cx="9972800" cy="0"/>
          </a:xfrm>
          <a:prstGeom prst="straightConnector1">
            <a:avLst/>
          </a:prstGeom>
          <a:noFill/>
          <a:ln w="19050" cap="flat" cmpd="sng">
            <a:solidFill>
              <a:srgbClr val="488BC9"/>
            </a:solidFill>
            <a:prstDash val="solid"/>
            <a:round/>
            <a:headEnd type="none" w="med" len="med"/>
            <a:tailEnd type="none" w="med" len="med"/>
          </a:ln>
        </p:spPr>
      </p:cxnSp>
      <p:sp>
        <p:nvSpPr>
          <p:cNvPr id="164" name="Google Shape;164;p18"/>
          <p:cNvSpPr txBox="1">
            <a:spLocks noGrp="1"/>
          </p:cNvSpPr>
          <p:nvPr>
            <p:ph type="title"/>
          </p:nvPr>
        </p:nvSpPr>
        <p:spPr>
          <a:xfrm>
            <a:off x="415600" y="140133"/>
            <a:ext cx="9557200" cy="9884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667">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9pPr>
          </a:lstStyle>
          <a:p>
            <a:endParaRPr/>
          </a:p>
        </p:txBody>
      </p:sp>
      <p:sp>
        <p:nvSpPr>
          <p:cNvPr id="165" name="Google Shape;165;p18"/>
          <p:cNvSpPr txBox="1">
            <a:spLocks noGrp="1"/>
          </p:cNvSpPr>
          <p:nvPr>
            <p:ph type="body" idx="1"/>
          </p:nvPr>
        </p:nvSpPr>
        <p:spPr>
          <a:xfrm>
            <a:off x="415600" y="1536633"/>
            <a:ext cx="7037200" cy="4046400"/>
          </a:xfrm>
          <a:prstGeom prst="rect">
            <a:avLst/>
          </a:prstGeom>
        </p:spPr>
        <p:txBody>
          <a:bodyPr spcFirstLastPara="1" wrap="square" lIns="91425" tIns="91425" rIns="91425" bIns="91425" anchor="t" anchorCtr="0">
            <a:normAutofit/>
          </a:bodyPr>
          <a:lstStyle>
            <a:lvl1pPr marL="609585" lvl="0" indent="-440256" rtl="0">
              <a:spcBef>
                <a:spcPts val="0"/>
              </a:spcBef>
              <a:spcAft>
                <a:spcPts val="0"/>
              </a:spcAft>
              <a:buClr>
                <a:schemeClr val="dk1"/>
              </a:buClr>
              <a:buSzPts val="1600"/>
              <a:buFont typeface="Roboto"/>
              <a:buChar char="●"/>
              <a:defRPr sz="2133">
                <a:solidFill>
                  <a:schemeClr val="dk1"/>
                </a:solidFill>
                <a:latin typeface="Roboto"/>
                <a:ea typeface="Roboto"/>
                <a:cs typeface="Roboto"/>
                <a:sym typeface="Roboto"/>
              </a:defRPr>
            </a:lvl1pPr>
            <a:lvl2pPr marL="1219170" lvl="1" indent="-423323"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828754" lvl="2" indent="-423323"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2438339" lvl="3" indent="-423323"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3047924" lvl="4" indent="-423323"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3657509" lvl="5" indent="-423323"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4267093" lvl="6" indent="-423323"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4876678" lvl="7" indent="-423323"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5486263" lvl="8" indent="-423323"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pic>
        <p:nvPicPr>
          <p:cNvPr id="168" name="Google Shape;168;p18" descr="CDE Logo"/>
          <p:cNvPicPr preferRelativeResize="0"/>
          <p:nvPr/>
        </p:nvPicPr>
        <p:blipFill>
          <a:blip r:embed="rId3">
            <a:alphaModFix/>
          </a:blip>
          <a:stretch>
            <a:fillRect/>
          </a:stretch>
        </p:blipFill>
        <p:spPr>
          <a:xfrm>
            <a:off x="10669534" y="6126034"/>
            <a:ext cx="1232567" cy="537865"/>
          </a:xfrm>
          <a:prstGeom prst="rect">
            <a:avLst/>
          </a:prstGeom>
          <a:noFill/>
          <a:ln>
            <a:noFill/>
          </a:ln>
        </p:spPr>
      </p:pic>
    </p:spTree>
    <p:extLst>
      <p:ext uri="{BB962C8B-B14F-4D97-AF65-F5344CB8AC3E}">
        <p14:creationId xmlns:p14="http://schemas.microsoft.com/office/powerpoint/2010/main" val="25589024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Divider - Orange - 05" preserve="1" userDrawn="1">
  <p:cSld name="Divider - Orange - 05">
    <p:spTree>
      <p:nvGrpSpPr>
        <p:cNvPr id="1" name="Shape 121"/>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7B89D7A-F99B-5113-29DE-7471172E034C}"/>
              </a:ext>
            </a:extLst>
          </p:cNvPr>
          <p:cNvSpPr>
            <a:spLocks noGrp="1"/>
          </p:cNvSpPr>
          <p:nvPr>
            <p:ph type="pic" sz="quarter" idx="10" hasCustomPrompt="1"/>
          </p:nvPr>
        </p:nvSpPr>
        <p:spPr>
          <a:xfrm>
            <a:off x="0" y="0"/>
            <a:ext cx="12192000" cy="6858000"/>
          </a:xfrm>
          <a:solidFill>
            <a:schemeClr val="tx2"/>
          </a:solidFill>
        </p:spPr>
        <p:txBody>
          <a:bodyPr/>
          <a:lstStyle>
            <a:lvl1pPr marL="152396" indent="0">
              <a:buNone/>
              <a:defRPr/>
            </a:lvl1pPr>
          </a:lstStyle>
          <a:p>
            <a:pPr marL="152396" marR="0" lvl="0" indent="0" algn="l" defTabSz="1219170" rtl="0" eaLnBrk="1" fontAlgn="auto" latinLnBrk="0" hangingPunct="1">
              <a:lnSpc>
                <a:spcPct val="115000"/>
              </a:lnSpc>
              <a:spcBef>
                <a:spcPts val="0"/>
              </a:spcBef>
              <a:spcAft>
                <a:spcPts val="0"/>
              </a:spcAft>
              <a:buClr>
                <a:schemeClr val="dk2"/>
              </a:buClr>
              <a:buSzPts val="1800"/>
              <a:buFont typeface="Arial"/>
              <a:buNone/>
              <a:tabLst/>
              <a:defRPr/>
            </a:pPr>
            <a:r>
              <a:rPr lang="en-US" dirty="0"/>
              <a:t>Add Picture</a:t>
            </a:r>
          </a:p>
          <a:p>
            <a:endParaRPr lang="en-US" dirty="0"/>
          </a:p>
        </p:txBody>
      </p:sp>
      <p:sp>
        <p:nvSpPr>
          <p:cNvPr id="123" name="Google Shape;123;p12"/>
          <p:cNvSpPr txBox="1">
            <a:spLocks noGrp="1"/>
          </p:cNvSpPr>
          <p:nvPr>
            <p:ph type="title"/>
          </p:nvPr>
        </p:nvSpPr>
        <p:spPr>
          <a:xfrm>
            <a:off x="0" y="4482133"/>
            <a:ext cx="12192000" cy="888800"/>
          </a:xfrm>
          <a:prstGeom prst="rect">
            <a:avLst/>
          </a:prstGeom>
          <a:solidFill>
            <a:srgbClr val="0070C0"/>
          </a:solidFill>
        </p:spPr>
        <p:txBody>
          <a:bodyPr spcFirstLastPara="1" wrap="square" lIns="91425" tIns="91425" rIns="91425" bIns="91425" anchor="t" anchorCtr="0">
            <a:noAutofit/>
          </a:bodyPr>
          <a:lstStyle>
            <a:lvl1pPr lvl="0" algn="ctr" rtl="0">
              <a:spcBef>
                <a:spcPts val="0"/>
              </a:spcBef>
              <a:spcAft>
                <a:spcPts val="0"/>
              </a:spcAft>
              <a:buClr>
                <a:schemeClr val="lt1"/>
              </a:buClr>
              <a:buSzPts val="2800"/>
              <a:buFont typeface="Roboto Medium"/>
              <a:buNone/>
              <a:defRPr sz="4800">
                <a:solidFill>
                  <a:schemeClr val="lt1"/>
                </a:solidFill>
                <a:latin typeface="Trebuchet MS" panose="020B0603020202020204" pitchFamily="34" charset="0"/>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125" name="Google Shape;125;p12" descr="CDE logo&#10;"/>
          <p:cNvPicPr preferRelativeResize="0"/>
          <p:nvPr/>
        </p:nvPicPr>
        <p:blipFill>
          <a:blip r:embed="rId2">
            <a:alphaModFix/>
          </a:blip>
          <a:stretch>
            <a:fillRect/>
          </a:stretch>
        </p:blipFill>
        <p:spPr>
          <a:xfrm>
            <a:off x="10669534" y="6126034"/>
            <a:ext cx="1232567" cy="537865"/>
          </a:xfrm>
          <a:prstGeom prst="rect">
            <a:avLst/>
          </a:prstGeom>
          <a:noFill/>
          <a:ln>
            <a:noFill/>
          </a:ln>
        </p:spPr>
      </p:pic>
    </p:spTree>
    <p:extLst>
      <p:ext uri="{BB962C8B-B14F-4D97-AF65-F5344CB8AC3E}">
        <p14:creationId xmlns:p14="http://schemas.microsoft.com/office/powerpoint/2010/main" val="24688886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ver Slide - Blue" userDrawn="1">
  <p:cSld name="Cover Slide - Blue">
    <p:spTree>
      <p:nvGrpSpPr>
        <p:cNvPr id="1" name="Shape 141"/>
        <p:cNvGrpSpPr/>
        <p:nvPr/>
      </p:nvGrpSpPr>
      <p:grpSpPr>
        <a:xfrm>
          <a:off x="0" y="0"/>
          <a:ext cx="0" cy="0"/>
          <a:chOff x="0" y="0"/>
          <a:chExt cx="0" cy="0"/>
        </a:xfrm>
      </p:grpSpPr>
      <p:sp>
        <p:nvSpPr>
          <p:cNvPr id="143" name="Google Shape;143;p16"/>
          <p:cNvSpPr/>
          <p:nvPr/>
        </p:nvSpPr>
        <p:spPr>
          <a:xfrm>
            <a:off x="1500" y="0"/>
            <a:ext cx="12192000" cy="3657600"/>
          </a:xfrm>
          <a:prstGeom prst="rect">
            <a:avLst/>
          </a:prstGeom>
          <a:solidFill>
            <a:srgbClr val="488BC9"/>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dirty="0">
              <a:latin typeface="Trebuchet MS" panose="020B0603020202020204" pitchFamily="34" charset="0"/>
            </a:endParaRPr>
          </a:p>
        </p:txBody>
      </p:sp>
      <p:sp>
        <p:nvSpPr>
          <p:cNvPr id="3" name="Picture Placeholder 2">
            <a:extLst>
              <a:ext uri="{FF2B5EF4-FFF2-40B4-BE49-F238E27FC236}">
                <a16:creationId xmlns:a16="http://schemas.microsoft.com/office/drawing/2014/main" id="{E469F1B4-5386-45DC-F0D7-A4471557962D}"/>
              </a:ext>
            </a:extLst>
          </p:cNvPr>
          <p:cNvSpPr>
            <a:spLocks noGrp="1"/>
          </p:cNvSpPr>
          <p:nvPr>
            <p:ph type="pic" sz="quarter" idx="13" hasCustomPrompt="1"/>
          </p:nvPr>
        </p:nvSpPr>
        <p:spPr>
          <a:xfrm>
            <a:off x="8373980" y="1"/>
            <a:ext cx="3815905" cy="5839884"/>
          </a:xfrm>
          <a:solidFill>
            <a:schemeClr val="tx2"/>
          </a:solidFill>
        </p:spPr>
        <p:txBody>
          <a:bodyPr/>
          <a:lstStyle>
            <a:lvl1pPr marL="152396" indent="0">
              <a:buNone/>
              <a:defRPr/>
            </a:lvl1pPr>
          </a:lstStyle>
          <a:p>
            <a:pPr marL="609585" marR="0" lvl="0" indent="-457189" algn="l" defTabSz="1219170" rtl="0" eaLnBrk="1" fontAlgn="auto" latinLnBrk="0" hangingPunct="1">
              <a:lnSpc>
                <a:spcPct val="115000"/>
              </a:lnSpc>
              <a:spcBef>
                <a:spcPts val="0"/>
              </a:spcBef>
              <a:spcAft>
                <a:spcPts val="0"/>
              </a:spcAft>
              <a:buClr>
                <a:schemeClr val="dk2"/>
              </a:buClr>
              <a:buSzPts val="1800"/>
              <a:buFont typeface="Arial"/>
              <a:buChar char="●"/>
              <a:tabLst/>
              <a:defRPr/>
            </a:pPr>
            <a:r>
              <a:rPr lang="en-US" dirty="0"/>
              <a:t>Add Picture</a:t>
            </a:r>
          </a:p>
          <a:p>
            <a:pPr marL="609585" marR="0" lvl="0" indent="-457189" algn="l" defTabSz="1219170" rtl="0" eaLnBrk="1" fontAlgn="auto" latinLnBrk="0" hangingPunct="1">
              <a:lnSpc>
                <a:spcPct val="115000"/>
              </a:lnSpc>
              <a:spcBef>
                <a:spcPts val="0"/>
              </a:spcBef>
              <a:spcAft>
                <a:spcPts val="0"/>
              </a:spcAft>
              <a:buClr>
                <a:schemeClr val="dk2"/>
              </a:buClr>
              <a:buSzPts val="1800"/>
              <a:buFont typeface="Arial"/>
              <a:buChar char="●"/>
              <a:tabLst/>
              <a:defRPr/>
            </a:pPr>
            <a:endParaRPr lang="en-US" dirty="0"/>
          </a:p>
        </p:txBody>
      </p:sp>
      <p:pic>
        <p:nvPicPr>
          <p:cNvPr id="145" name="Google Shape;145;p16"/>
          <p:cNvPicPr preferRelativeResize="0"/>
          <p:nvPr/>
        </p:nvPicPr>
        <p:blipFill rotWithShape="1">
          <a:blip r:embed="rId2">
            <a:alphaModFix/>
          </a:blip>
          <a:srcRect/>
          <a:stretch/>
        </p:blipFill>
        <p:spPr>
          <a:xfrm>
            <a:off x="1" y="5760928"/>
            <a:ext cx="12192004" cy="1107281"/>
          </a:xfrm>
          <a:prstGeom prst="rect">
            <a:avLst/>
          </a:prstGeom>
          <a:noFill/>
          <a:ln>
            <a:noFill/>
          </a:ln>
        </p:spPr>
      </p:pic>
      <p:pic>
        <p:nvPicPr>
          <p:cNvPr id="146" name="Google Shape;146;p16" descr="CDE Logo"/>
          <p:cNvPicPr preferRelativeResize="0"/>
          <p:nvPr/>
        </p:nvPicPr>
        <p:blipFill>
          <a:blip r:embed="rId3">
            <a:alphaModFix/>
          </a:blip>
          <a:stretch>
            <a:fillRect/>
          </a:stretch>
        </p:blipFill>
        <p:spPr>
          <a:xfrm>
            <a:off x="3059366" y="995567"/>
            <a:ext cx="1941467" cy="1225533"/>
          </a:xfrm>
          <a:prstGeom prst="rect">
            <a:avLst/>
          </a:prstGeom>
          <a:noFill/>
          <a:ln>
            <a:noFill/>
          </a:ln>
        </p:spPr>
      </p:pic>
      <p:sp>
        <p:nvSpPr>
          <p:cNvPr id="148" name="Google Shape;148;p16"/>
          <p:cNvSpPr txBox="1">
            <a:spLocks noGrp="1"/>
          </p:cNvSpPr>
          <p:nvPr>
            <p:ph type="title"/>
          </p:nvPr>
        </p:nvSpPr>
        <p:spPr>
          <a:xfrm>
            <a:off x="274033" y="2767600"/>
            <a:ext cx="7704400" cy="7084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2200"/>
              <a:buFont typeface="Roboto"/>
              <a:buNone/>
              <a:defRPr sz="5333">
                <a:solidFill>
                  <a:schemeClr val="lt1"/>
                </a:solidFill>
                <a:latin typeface="Trebuchet MS" panose="020B0603020202020204" pitchFamily="34" charset="0"/>
                <a:ea typeface="Roboto"/>
                <a:cs typeface="Roboto"/>
                <a:sym typeface="Roboto"/>
              </a:defRPr>
            </a:lvl1pPr>
            <a:lvl2pPr lvl="1"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9pPr>
          </a:lstStyle>
          <a:p>
            <a:endParaRPr/>
          </a:p>
        </p:txBody>
      </p:sp>
      <p:sp>
        <p:nvSpPr>
          <p:cNvPr id="149" name="Google Shape;149;p16"/>
          <p:cNvSpPr txBox="1">
            <a:spLocks noGrp="1"/>
          </p:cNvSpPr>
          <p:nvPr>
            <p:ph type="title" idx="3"/>
          </p:nvPr>
        </p:nvSpPr>
        <p:spPr>
          <a:xfrm>
            <a:off x="274033" y="3947667"/>
            <a:ext cx="7704400" cy="1386800"/>
          </a:xfrm>
          <a:prstGeom prst="rect">
            <a:avLst/>
          </a:prstGeom>
        </p:spPr>
        <p:txBody>
          <a:bodyPr spcFirstLastPara="1" wrap="square" lIns="0" tIns="0" rIns="0" bIns="0" anchor="t" anchorCtr="0">
            <a:noAutofit/>
          </a:bodyPr>
          <a:lstStyle>
            <a:lvl1pPr lvl="0" algn="ctr" rtl="0">
              <a:spcBef>
                <a:spcPts val="0"/>
              </a:spcBef>
              <a:spcAft>
                <a:spcPts val="0"/>
              </a:spcAft>
              <a:buSzPts val="2200"/>
              <a:buFont typeface="Roboto"/>
              <a:buNone/>
              <a:defRPr sz="2933">
                <a:latin typeface="Trebuchet MS" panose="020B0603020202020204" pitchFamily="34" charset="0"/>
                <a:ea typeface="Roboto"/>
                <a:cs typeface="Calibri" panose="020F0502020204030204" pitchFamily="34" charset="0"/>
                <a:sym typeface="Roboto"/>
              </a:defRPr>
            </a:lvl1pPr>
            <a:lvl2pPr lvl="1"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31282930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userDrawn="1">
  <p:cSld name="1_Caption">
    <p:spTree>
      <p:nvGrpSpPr>
        <p:cNvPr id="1" name="Shape 312"/>
        <p:cNvGrpSpPr/>
        <p:nvPr/>
      </p:nvGrpSpPr>
      <p:grpSpPr>
        <a:xfrm>
          <a:off x="0" y="0"/>
          <a:ext cx="0" cy="0"/>
          <a:chOff x="0" y="0"/>
          <a:chExt cx="0" cy="0"/>
        </a:xfrm>
      </p:grpSpPr>
      <p:pic>
        <p:nvPicPr>
          <p:cNvPr id="3" name="Google Shape;42;p5">
            <a:extLst>
              <a:ext uri="{FF2B5EF4-FFF2-40B4-BE49-F238E27FC236}">
                <a16:creationId xmlns:a16="http://schemas.microsoft.com/office/drawing/2014/main" id="{D5D69CF5-DE2C-25E1-4E27-E2DF0351656C}"/>
              </a:ext>
            </a:extLst>
          </p:cNvPr>
          <p:cNvPicPr preferRelativeResize="0"/>
          <p:nvPr userDrawn="1"/>
        </p:nvPicPr>
        <p:blipFill rotWithShape="1">
          <a:blip r:embed="rId2">
            <a:alphaModFix/>
          </a:blip>
          <a:srcRect/>
          <a:stretch/>
        </p:blipFill>
        <p:spPr>
          <a:xfrm>
            <a:off x="1" y="5760928"/>
            <a:ext cx="12192004" cy="1107281"/>
          </a:xfrm>
          <a:prstGeom prst="rect">
            <a:avLst/>
          </a:prstGeom>
          <a:noFill/>
          <a:ln>
            <a:noFill/>
          </a:ln>
        </p:spPr>
      </p:pic>
      <p:pic>
        <p:nvPicPr>
          <p:cNvPr id="2" name="Google Shape;115;p10" descr="CDE Logo">
            <a:extLst>
              <a:ext uri="{FF2B5EF4-FFF2-40B4-BE49-F238E27FC236}">
                <a16:creationId xmlns:a16="http://schemas.microsoft.com/office/drawing/2014/main" id="{E013F6D2-B099-3678-8BDA-4039A7BBE2AB}"/>
              </a:ext>
            </a:extLst>
          </p:cNvPr>
          <p:cNvPicPr preferRelativeResize="0"/>
          <p:nvPr userDrawn="1"/>
        </p:nvPicPr>
        <p:blipFill>
          <a:blip r:embed="rId3">
            <a:alphaModFix/>
          </a:blip>
          <a:stretch>
            <a:fillRect/>
          </a:stretch>
        </p:blipFill>
        <p:spPr>
          <a:xfrm>
            <a:off x="10669534" y="6126034"/>
            <a:ext cx="1232567" cy="537865"/>
          </a:xfrm>
          <a:prstGeom prst="rect">
            <a:avLst/>
          </a:prstGeom>
          <a:noFill/>
          <a:ln>
            <a:noFill/>
          </a:ln>
        </p:spPr>
      </p:pic>
      <p:sp>
        <p:nvSpPr>
          <p:cNvPr id="4" name="Google Shape;297;p34">
            <a:extLst>
              <a:ext uri="{FF2B5EF4-FFF2-40B4-BE49-F238E27FC236}">
                <a16:creationId xmlns:a16="http://schemas.microsoft.com/office/drawing/2014/main" id="{0E2D3C4B-5044-373C-9155-986A266AF7C4}"/>
              </a:ext>
            </a:extLst>
          </p:cNvPr>
          <p:cNvSpPr txBox="1">
            <a:spLocks noGrp="1"/>
          </p:cNvSpPr>
          <p:nvPr>
            <p:ph type="title"/>
          </p:nvPr>
        </p:nvSpPr>
        <p:spPr>
          <a:xfrm>
            <a:off x="180316" y="194101"/>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5333">
                <a:latin typeface="Museo Slab 500" panose="02000000000000000000" pitchFamily="50"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7709780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lide blank - blue" userDrawn="1">
  <p:cSld name="Slide blank - blue">
    <p:spTree>
      <p:nvGrpSpPr>
        <p:cNvPr id="1" name="Shape 169"/>
        <p:cNvGrpSpPr/>
        <p:nvPr/>
      </p:nvGrpSpPr>
      <p:grpSpPr>
        <a:xfrm>
          <a:off x="0" y="0"/>
          <a:ext cx="0" cy="0"/>
          <a:chOff x="0" y="0"/>
          <a:chExt cx="0" cy="0"/>
        </a:xfrm>
      </p:grpSpPr>
      <p:pic>
        <p:nvPicPr>
          <p:cNvPr id="170" name="Google Shape;170;p19"/>
          <p:cNvPicPr preferRelativeResize="0"/>
          <p:nvPr/>
        </p:nvPicPr>
        <p:blipFill rotWithShape="1">
          <a:blip r:embed="rId2">
            <a:alphaModFix/>
          </a:blip>
          <a:srcRect/>
          <a:stretch/>
        </p:blipFill>
        <p:spPr>
          <a:xfrm>
            <a:off x="1" y="5760928"/>
            <a:ext cx="12192004" cy="1107281"/>
          </a:xfrm>
          <a:prstGeom prst="rect">
            <a:avLst/>
          </a:prstGeom>
          <a:noFill/>
          <a:ln>
            <a:noFill/>
          </a:ln>
        </p:spPr>
      </p:pic>
      <p:pic>
        <p:nvPicPr>
          <p:cNvPr id="173" name="Google Shape;173;p19" descr="CDE Logo"/>
          <p:cNvPicPr preferRelativeResize="0"/>
          <p:nvPr/>
        </p:nvPicPr>
        <p:blipFill>
          <a:blip r:embed="rId3">
            <a:alphaModFix/>
          </a:blip>
          <a:stretch>
            <a:fillRect/>
          </a:stretch>
        </p:blipFill>
        <p:spPr>
          <a:xfrm>
            <a:off x="10669534" y="6126034"/>
            <a:ext cx="1232567" cy="537865"/>
          </a:xfrm>
          <a:prstGeom prst="rect">
            <a:avLst/>
          </a:prstGeom>
          <a:noFill/>
          <a:ln>
            <a:noFill/>
          </a:ln>
        </p:spPr>
      </p:pic>
      <p:cxnSp>
        <p:nvCxnSpPr>
          <p:cNvPr id="3" name="Google Shape;190;p20">
            <a:extLst>
              <a:ext uri="{FF2B5EF4-FFF2-40B4-BE49-F238E27FC236}">
                <a16:creationId xmlns:a16="http://schemas.microsoft.com/office/drawing/2014/main" id="{1AFFB677-6404-F3F4-44C8-0DE2A5F8D76E}"/>
              </a:ext>
            </a:extLst>
          </p:cNvPr>
          <p:cNvCxnSpPr/>
          <p:nvPr userDrawn="1"/>
        </p:nvCxnSpPr>
        <p:spPr>
          <a:xfrm>
            <a:off x="0" y="810099"/>
            <a:ext cx="9972800" cy="0"/>
          </a:xfrm>
          <a:prstGeom prst="straightConnector1">
            <a:avLst/>
          </a:prstGeom>
          <a:noFill/>
          <a:ln w="19050" cap="flat" cmpd="sng">
            <a:solidFill>
              <a:srgbClr val="488BC9"/>
            </a:solidFill>
            <a:prstDash val="solid"/>
            <a:round/>
            <a:headEnd type="none" w="med" len="med"/>
            <a:tailEnd type="none" w="med" len="med"/>
          </a:ln>
        </p:spPr>
      </p:cxnSp>
      <p:sp>
        <p:nvSpPr>
          <p:cNvPr id="4" name="Google Shape;297;p34">
            <a:extLst>
              <a:ext uri="{FF2B5EF4-FFF2-40B4-BE49-F238E27FC236}">
                <a16:creationId xmlns:a16="http://schemas.microsoft.com/office/drawing/2014/main" id="{AE8AE7D0-26E0-EC03-62FE-429D06820521}"/>
              </a:ext>
            </a:extLst>
          </p:cNvPr>
          <p:cNvSpPr txBox="1">
            <a:spLocks noGrp="1"/>
          </p:cNvSpPr>
          <p:nvPr>
            <p:ph type="title"/>
          </p:nvPr>
        </p:nvSpPr>
        <p:spPr>
          <a:xfrm>
            <a:off x="0" y="0"/>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5333">
                <a:latin typeface="Museo Slab 500" panose="02000000000000000000" pitchFamily="50"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0003464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Divider - Orange - 05" preserve="1" userDrawn="1">
  <p:cSld name="1_Divider - Orange - 05">
    <p:spTree>
      <p:nvGrpSpPr>
        <p:cNvPr id="1" name="Shape 121"/>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7B89D7A-F99B-5113-29DE-7471172E034C}"/>
              </a:ext>
            </a:extLst>
          </p:cNvPr>
          <p:cNvSpPr>
            <a:spLocks noGrp="1"/>
          </p:cNvSpPr>
          <p:nvPr>
            <p:ph type="pic" sz="quarter" idx="10" hasCustomPrompt="1"/>
          </p:nvPr>
        </p:nvSpPr>
        <p:spPr>
          <a:xfrm>
            <a:off x="0" y="0"/>
            <a:ext cx="12192000" cy="6858000"/>
          </a:xfrm>
          <a:solidFill>
            <a:schemeClr val="tx2"/>
          </a:solidFill>
        </p:spPr>
        <p:txBody>
          <a:bodyPr/>
          <a:lstStyle>
            <a:lvl1pPr marL="152396" indent="0">
              <a:buNone/>
              <a:defRPr/>
            </a:lvl1pPr>
          </a:lstStyle>
          <a:p>
            <a:pPr marL="152396" marR="0" lvl="0" indent="0" algn="l" defTabSz="1219170" rtl="0" eaLnBrk="1" fontAlgn="auto" latinLnBrk="0" hangingPunct="1">
              <a:lnSpc>
                <a:spcPct val="115000"/>
              </a:lnSpc>
              <a:spcBef>
                <a:spcPts val="0"/>
              </a:spcBef>
              <a:spcAft>
                <a:spcPts val="0"/>
              </a:spcAft>
              <a:buClr>
                <a:schemeClr val="dk2"/>
              </a:buClr>
              <a:buSzPts val="1800"/>
              <a:buFont typeface="Arial"/>
              <a:buNone/>
              <a:tabLst/>
              <a:defRPr/>
            </a:pPr>
            <a:r>
              <a:rPr lang="en-US" dirty="0"/>
              <a:t>Add Picture</a:t>
            </a:r>
          </a:p>
          <a:p>
            <a:endParaRPr lang="en-US" dirty="0"/>
          </a:p>
        </p:txBody>
      </p:sp>
      <p:sp>
        <p:nvSpPr>
          <p:cNvPr id="123" name="Google Shape;123;p12"/>
          <p:cNvSpPr txBox="1">
            <a:spLocks noGrp="1"/>
          </p:cNvSpPr>
          <p:nvPr>
            <p:ph type="title"/>
          </p:nvPr>
        </p:nvSpPr>
        <p:spPr>
          <a:xfrm>
            <a:off x="0" y="4482133"/>
            <a:ext cx="12192000" cy="888800"/>
          </a:xfrm>
          <a:prstGeom prst="rect">
            <a:avLst/>
          </a:prstGeom>
          <a:solidFill>
            <a:srgbClr val="0070C0"/>
          </a:solidFill>
        </p:spPr>
        <p:txBody>
          <a:bodyPr spcFirstLastPara="1" wrap="square" lIns="91425" tIns="91425" rIns="91425" bIns="91425" anchor="t" anchorCtr="0">
            <a:noAutofit/>
          </a:bodyPr>
          <a:lstStyle>
            <a:lvl1pPr lvl="0" algn="ctr" rtl="0">
              <a:spcBef>
                <a:spcPts val="0"/>
              </a:spcBef>
              <a:spcAft>
                <a:spcPts val="0"/>
              </a:spcAft>
              <a:buClr>
                <a:schemeClr val="lt1"/>
              </a:buClr>
              <a:buSzPts val="2800"/>
              <a:buFont typeface="Roboto Medium"/>
              <a:buNone/>
              <a:defRPr sz="4800">
                <a:solidFill>
                  <a:schemeClr val="lt1"/>
                </a:solidFill>
                <a:latin typeface="Museo Slab 500" panose="02000000000000000000" pitchFamily="50" charset="0"/>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125" name="Google Shape;125;p12" descr="CDE logo&#10;"/>
          <p:cNvPicPr preferRelativeResize="0"/>
          <p:nvPr/>
        </p:nvPicPr>
        <p:blipFill>
          <a:blip r:embed="rId2">
            <a:alphaModFix/>
          </a:blip>
          <a:stretch>
            <a:fillRect/>
          </a:stretch>
        </p:blipFill>
        <p:spPr>
          <a:xfrm>
            <a:off x="10669534" y="6126034"/>
            <a:ext cx="1232567" cy="537865"/>
          </a:xfrm>
          <a:prstGeom prst="rect">
            <a:avLst/>
          </a:prstGeom>
          <a:noFill/>
          <a:ln>
            <a:noFill/>
          </a:ln>
        </p:spPr>
      </p:pic>
    </p:spTree>
    <p:extLst>
      <p:ext uri="{BB962C8B-B14F-4D97-AF65-F5344CB8AC3E}">
        <p14:creationId xmlns:p14="http://schemas.microsoft.com/office/powerpoint/2010/main" val="2259164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Title and Content" preserve="1" userDrawn="1">
  <p:cSld name="6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11" y="1"/>
            <a:ext cx="12191976" cy="1371597"/>
          </a:xfrm>
          <a:prstGeom prst="rect">
            <a:avLst/>
          </a:prstGeom>
          <a:noFill/>
          <a:ln>
            <a:noFill/>
          </a:ln>
        </p:spPr>
      </p:pic>
      <p:sp>
        <p:nvSpPr>
          <p:cNvPr id="338" name="Google Shape;338;g610ef0e5f8_7_79"/>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53F974C6-5AFF-454D-85EA-2C7DDCEECAEB}"/>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8135613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reserve="1" userDrawn="1">
  <p:cSld name="1_Caption">
    <p:spTree>
      <p:nvGrpSpPr>
        <p:cNvPr id="1" name="Shape 312"/>
        <p:cNvGrpSpPr/>
        <p:nvPr/>
      </p:nvGrpSpPr>
      <p:grpSpPr>
        <a:xfrm>
          <a:off x="0" y="0"/>
          <a:ext cx="0" cy="0"/>
          <a:chOff x="0" y="0"/>
          <a:chExt cx="0" cy="0"/>
        </a:xfrm>
      </p:grpSpPr>
      <p:pic>
        <p:nvPicPr>
          <p:cNvPr id="4" name="Google Shape;170;p19">
            <a:extLst>
              <a:ext uri="{FF2B5EF4-FFF2-40B4-BE49-F238E27FC236}">
                <a16:creationId xmlns:a16="http://schemas.microsoft.com/office/drawing/2014/main" id="{78AABFC8-2D43-141D-45E5-FC45AD0F1AD5}"/>
              </a:ext>
            </a:extLst>
          </p:cNvPr>
          <p:cNvPicPr preferRelativeResize="0"/>
          <p:nvPr userDrawn="1"/>
        </p:nvPicPr>
        <p:blipFill rotWithShape="1">
          <a:blip r:embed="rId2">
            <a:alphaModFix/>
          </a:blip>
          <a:srcRect/>
          <a:stretch/>
        </p:blipFill>
        <p:spPr>
          <a:xfrm>
            <a:off x="1" y="5760928"/>
            <a:ext cx="12192004" cy="1107281"/>
          </a:xfrm>
          <a:prstGeom prst="rect">
            <a:avLst/>
          </a:prstGeom>
          <a:noFill/>
          <a:ln>
            <a:noFill/>
          </a:ln>
        </p:spPr>
      </p:pic>
      <p:pic>
        <p:nvPicPr>
          <p:cNvPr id="2" name="Google Shape;115;p10" descr="CDE Logo">
            <a:extLst>
              <a:ext uri="{FF2B5EF4-FFF2-40B4-BE49-F238E27FC236}">
                <a16:creationId xmlns:a16="http://schemas.microsoft.com/office/drawing/2014/main" id="{E013F6D2-B099-3678-8BDA-4039A7BBE2AB}"/>
              </a:ext>
            </a:extLst>
          </p:cNvPr>
          <p:cNvPicPr preferRelativeResize="0"/>
          <p:nvPr userDrawn="1"/>
        </p:nvPicPr>
        <p:blipFill>
          <a:blip r:embed="rId3">
            <a:alphaModFix/>
          </a:blip>
          <a:stretch>
            <a:fillRect/>
          </a:stretch>
        </p:blipFill>
        <p:spPr>
          <a:xfrm>
            <a:off x="10669534" y="6126034"/>
            <a:ext cx="1232567" cy="537865"/>
          </a:xfrm>
          <a:prstGeom prst="rect">
            <a:avLst/>
          </a:prstGeom>
          <a:noFill/>
          <a:ln>
            <a:noFill/>
          </a:ln>
        </p:spPr>
      </p:pic>
      <p:sp>
        <p:nvSpPr>
          <p:cNvPr id="3" name="Google Shape;297;p34">
            <a:extLst>
              <a:ext uri="{FF2B5EF4-FFF2-40B4-BE49-F238E27FC236}">
                <a16:creationId xmlns:a16="http://schemas.microsoft.com/office/drawing/2014/main" id="{9EFB2BB9-4C67-0C0E-CB0E-EC9D17B4DC8B}"/>
              </a:ext>
            </a:extLst>
          </p:cNvPr>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5333">
                <a:latin typeface="Museo Slab 500" panose="02000000000000000000" pitchFamily="50"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649212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6_Title and Content" preserve="1" userDrawn="1">
  <p:cSld name="8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11" y="1"/>
            <a:ext cx="12191976" cy="1371597"/>
          </a:xfrm>
          <a:prstGeom prst="rect">
            <a:avLst/>
          </a:prstGeom>
          <a:noFill/>
          <a:ln>
            <a:noFill/>
          </a:ln>
        </p:spPr>
      </p:pic>
      <p:sp>
        <p:nvSpPr>
          <p:cNvPr id="338" name="Google Shape;338;g610ef0e5f8_7_79"/>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Picture 8">
            <a:extLst>
              <a:ext uri="{FF2B5EF4-FFF2-40B4-BE49-F238E27FC236}">
                <a16:creationId xmlns:a16="http://schemas.microsoft.com/office/drawing/2014/main" id="{D18557BA-441F-43E6-A86E-149C337E8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8" name="Google Shape;341;g610ef0e5f8_7_79">
            <a:extLst>
              <a:ext uri="{FF2B5EF4-FFF2-40B4-BE49-F238E27FC236}">
                <a16:creationId xmlns:a16="http://schemas.microsoft.com/office/drawing/2014/main" id="{F75115E1-6BA4-4568-A4D4-18D3186AA8F7}"/>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91829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_Custom Layout" preserve="1" userDrawn="1">
  <p:cSld name="5_Custom Layout">
    <p:spTree>
      <p:nvGrpSpPr>
        <p:cNvPr id="1" name="Shape 320"/>
        <p:cNvGrpSpPr/>
        <p:nvPr/>
      </p:nvGrpSpPr>
      <p:grpSpPr>
        <a:xfrm>
          <a:off x="0" y="0"/>
          <a:ext cx="0" cy="0"/>
          <a:chOff x="0" y="0"/>
          <a:chExt cx="0" cy="0"/>
        </a:xfrm>
      </p:grpSpPr>
      <p:pic>
        <p:nvPicPr>
          <p:cNvPr id="321" name="Google Shape;321;g610ef0e5f8_7_63"/>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324" name="Google Shape;324;g610ef0e5f8_7_63"/>
          <p:cNvPicPr preferRelativeResize="0"/>
          <p:nvPr/>
        </p:nvPicPr>
        <p:blipFill rotWithShape="1">
          <a:blip r:embed="rId3">
            <a:alphaModFix/>
          </a:blip>
          <a:srcRect/>
          <a:stretch/>
        </p:blipFill>
        <p:spPr>
          <a:xfrm>
            <a:off x="10664456" y="6029259"/>
            <a:ext cx="1272848" cy="703480"/>
          </a:xfrm>
          <a:prstGeom prst="rect">
            <a:avLst/>
          </a:prstGeom>
          <a:noFill/>
          <a:ln>
            <a:noFill/>
          </a:ln>
        </p:spPr>
      </p:pic>
      <p:sp>
        <p:nvSpPr>
          <p:cNvPr id="5" name="Google Shape;334;g610ef0e5f8_7_74">
            <a:extLst>
              <a:ext uri="{FF2B5EF4-FFF2-40B4-BE49-F238E27FC236}">
                <a16:creationId xmlns:a16="http://schemas.microsoft.com/office/drawing/2014/main" id="{4EC3E993-4BBD-4AC9-BAE5-E03FBF43BC63}"/>
              </a:ext>
            </a:extLst>
          </p:cNvPr>
          <p:cNvSpPr txBox="1">
            <a:spLocks/>
          </p:cNvSpPr>
          <p:nvPr userDrawn="1"/>
        </p:nvSpPr>
        <p:spPr>
          <a:xfrm>
            <a:off x="0" y="2951999"/>
            <a:ext cx="12192000" cy="703480"/>
          </a:xfrm>
          <a:prstGeom prst="rect">
            <a:avLst/>
          </a:prstGeom>
          <a:noFill/>
          <a:ln>
            <a:noFill/>
          </a:ln>
        </p:spPr>
        <p:txBody>
          <a:bodyPr spcFirstLastPara="1" vert="horz" wrap="square" lIns="0" tIns="0" rIns="0" bIns="0" rtlCol="0" anchor="t" anchorCtr="0">
            <a:no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useo Slab 500" panose="02000000000000000000" charset="0"/>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3600" dirty="0">
              <a:latin typeface="+mn-lt"/>
            </a:endParaRPr>
          </a:p>
        </p:txBody>
      </p:sp>
      <p:sp>
        <p:nvSpPr>
          <p:cNvPr id="6" name="Google Shape;334;g610ef0e5f8_7_74">
            <a:extLst>
              <a:ext uri="{FF2B5EF4-FFF2-40B4-BE49-F238E27FC236}">
                <a16:creationId xmlns:a16="http://schemas.microsoft.com/office/drawing/2014/main" id="{CA93D8CA-20C6-4DFC-9BDF-8747C75870A7}"/>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34422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Title and Content" preserve="1" userDrawn="1">
  <p:cSld name="5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8" y="1"/>
            <a:ext cx="12191985"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430480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Title and Content" preserve="1" userDrawn="1">
  <p:cSld name="8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8" y="1"/>
            <a:ext cx="12191985"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Picture 9">
            <a:extLst>
              <a:ext uri="{FF2B5EF4-FFF2-40B4-BE49-F238E27FC236}">
                <a16:creationId xmlns:a16="http://schemas.microsoft.com/office/drawing/2014/main" id="{BA0DB279-D903-46D0-B2F0-6B1104B391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7" name="Google Shape;341;g610ef0e5f8_7_79">
            <a:extLst>
              <a:ext uri="{FF2B5EF4-FFF2-40B4-BE49-F238E27FC236}">
                <a16:creationId xmlns:a16="http://schemas.microsoft.com/office/drawing/2014/main" id="{33734E34-94E0-465B-8FE4-E8599916CC0E}"/>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576440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_Custom Layout" preserve="1" userDrawn="1">
  <p:cSld name="4_Custom Layout">
    <p:spTree>
      <p:nvGrpSpPr>
        <p:cNvPr id="1" name="Shape 309"/>
        <p:cNvGrpSpPr/>
        <p:nvPr/>
      </p:nvGrpSpPr>
      <p:grpSpPr>
        <a:xfrm>
          <a:off x="0" y="0"/>
          <a:ext cx="0" cy="0"/>
          <a:chOff x="0" y="0"/>
          <a:chExt cx="0" cy="0"/>
        </a:xfrm>
      </p:grpSpPr>
      <p:pic>
        <p:nvPicPr>
          <p:cNvPr id="310" name="Google Shape;310;g610ef0e5f8_7_52"/>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 name="Google Shape;324;g610ef0e5f8_7_63">
            <a:extLst>
              <a:ext uri="{FF2B5EF4-FFF2-40B4-BE49-F238E27FC236}">
                <a16:creationId xmlns:a16="http://schemas.microsoft.com/office/drawing/2014/main" id="{F30997B0-F83F-4081-8660-C118A45FCD8F}"/>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10" name="Google Shape;334;g610ef0e5f8_7_74">
            <a:extLst>
              <a:ext uri="{FF2B5EF4-FFF2-40B4-BE49-F238E27FC236}">
                <a16:creationId xmlns:a16="http://schemas.microsoft.com/office/drawing/2014/main" id="{4476241F-4EA3-431B-BA59-E6886B47CEA7}"/>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71146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2.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CA732-0279-4F61-BCCD-1B89B850D8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373EB-D082-4E90-A4DA-3A9CE0DE91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677268"/>
      </p:ext>
    </p:extLst>
  </p:cSld>
  <p:clrMap bg1="lt1" tx1="dk1" bg2="lt2" tx2="dk2" accent1="accent1" accent2="accent2" accent3="accent3" accent4="accent4" accent5="accent5" accent6="accent6" hlink="hlink" folHlink="folHlink"/>
  <p:sldLayoutIdLst>
    <p:sldLayoutId id="2147483675" r:id="rId1"/>
    <p:sldLayoutId id="2147483660" r:id="rId2"/>
    <p:sldLayoutId id="2147483685" r:id="rId3"/>
    <p:sldLayoutId id="2147483665" r:id="rId4"/>
    <p:sldLayoutId id="2147483678" r:id="rId5"/>
    <p:sldLayoutId id="2147483661" r:id="rId6"/>
    <p:sldLayoutId id="2147483664" r:id="rId7"/>
    <p:sldLayoutId id="2147483679" r:id="rId8"/>
    <p:sldLayoutId id="2147483662" r:id="rId9"/>
    <p:sldLayoutId id="2147483663" r:id="rId10"/>
    <p:sldLayoutId id="2147483680" r:id="rId11"/>
    <p:sldLayoutId id="2147483669" r:id="rId12"/>
    <p:sldLayoutId id="2147483770" r:id="rId13"/>
    <p:sldLayoutId id="2147483674" r:id="rId14"/>
    <p:sldLayoutId id="2147483681" r:id="rId15"/>
    <p:sldLayoutId id="2147483671" r:id="rId16"/>
    <p:sldLayoutId id="2147483672" r:id="rId17"/>
    <p:sldLayoutId id="2147483682" r:id="rId18"/>
    <p:sldLayoutId id="2147483668" r:id="rId19"/>
    <p:sldLayoutId id="2147483772" r:id="rId20"/>
    <p:sldLayoutId id="2147483667" r:id="rId21"/>
    <p:sldLayoutId id="2147483683" r:id="rId22"/>
    <p:sldLayoutId id="2147483677" r:id="rId23"/>
    <p:sldLayoutId id="2147483673" r:id="rId24"/>
    <p:sldLayoutId id="2147483684" r:id="rId25"/>
    <p:sldLayoutId id="2147483676" r:id="rId26"/>
    <p:sldLayoutId id="2147483845" r:id="rId27"/>
    <p:sldLayoutId id="2147483848" r:id="rId28"/>
    <p:sldLayoutId id="2147483849" r:id="rId29"/>
    <p:sldLayoutId id="2147483850" r:id="rId30"/>
  </p:sldLayoutIdLst>
  <p:txStyles>
    <p:titleStyle>
      <a:lvl1pPr algn="l" defTabSz="914400" rtl="0" eaLnBrk="1" latinLnBrk="0" hangingPunct="1">
        <a:lnSpc>
          <a:spcPct val="90000"/>
        </a:lnSpc>
        <a:spcBef>
          <a:spcPct val="0"/>
        </a:spcBef>
        <a:buNone/>
        <a:defRPr sz="44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lang="en-US">
              <a:latin typeface="Calibri" panose="020F0502020204030204" pitchFamily="34" charset="0"/>
              <a:cs typeface="Calibri" panose="020F0502020204030204" pitchFamily="34" charset="0"/>
            </a:endParaRPr>
          </a:p>
          <a:p>
            <a:endParaRPr/>
          </a:p>
        </p:txBody>
      </p:sp>
    </p:spTree>
    <p:extLst>
      <p:ext uri="{BB962C8B-B14F-4D97-AF65-F5344CB8AC3E}">
        <p14:creationId xmlns:p14="http://schemas.microsoft.com/office/powerpoint/2010/main" val="1191952038"/>
      </p:ext>
    </p:extLst>
  </p:cSld>
  <p:clrMap bg1="lt1" tx1="dk1" bg2="dk2" tx2="lt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Museo Slab 500" panose="02000000000000000000" pitchFamily="50" charset="0"/>
          <a:ea typeface="Museo Slab 500" panose="02000000000000000000" pitchFamily="50"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152396" marR="0" lvl="0" indent="0" algn="l" rtl="0">
        <a:lnSpc>
          <a:spcPct val="100000"/>
        </a:lnSpc>
        <a:spcBef>
          <a:spcPts val="0"/>
        </a:spcBef>
        <a:spcAft>
          <a:spcPts val="0"/>
        </a:spcAft>
        <a:buClr>
          <a:srgbClr val="000000"/>
        </a:buClr>
        <a:buFont typeface="Arial"/>
        <a:buNone/>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ies.ed.gov/sites/default/files/rel-southeast/document/2025/01/Clap%20Word%20Parts%20%28Syllables%29.pdf" TargetMode="External"/><Relationship Id="rId3" Type="http://schemas.openxmlformats.org/officeDocument/2006/relationships/hyperlink" Target="https://readinguniverse.org/resources/video/sound-letter-correspondence/letter-names-sounds/how-to-introduce-a-new-letter" TargetMode="External"/><Relationship Id="rId7" Type="http://schemas.openxmlformats.org/officeDocument/2006/relationships/hyperlink" Target="https://ies.ed.gov/sites/default/files/rel-southeast/document/2025/01/Consonant%20and%20Short%20Vowel%20Sound%20Practice.pdf" TargetMode="External"/><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hyperlink" Target="https://www.youtube.com/watch?v=i44PSpTgSTk" TargetMode="External"/><Relationship Id="rId5" Type="http://schemas.openxmlformats.org/officeDocument/2006/relationships/hyperlink" Target="https://www.youtube.com/watch?v=CzhHCH0r3gA" TargetMode="External"/><Relationship Id="rId10" Type="http://schemas.openxmlformats.org/officeDocument/2006/relationships/hyperlink" Target="https://cdecolorado.sharepoint.com/:w:/r/sites/LiteracyTeam/Shared%20Documents/General/Professional%20Development/Parent%20PD%20Series%20and%20Tool%20Kit/Templates_Slides%20and%20Guidance%20Documents/Guidance%20Documents/DRAFT%20A_PhonicsForParentsOnePager.docx?d=w4f8bf4fcd7ab4737a2e72022944d9679&amp;csf=1&amp;web=1&amp;e=02uiKL" TargetMode="External"/><Relationship Id="rId4" Type="http://schemas.openxmlformats.org/officeDocument/2006/relationships/hyperlink" Target="https://readinguniverse.org/resources/video/phonics-patterns/short-vowels-skill-explainer/blending-sounds-to-read-words-with-short-vowels" TargetMode="External"/><Relationship Id="rId9" Type="http://schemas.openxmlformats.org/officeDocument/2006/relationships/hyperlink" Target="https://ies.ed.gov/sites/default/files/rel-southeast/document/2025/01/Let%E2%80%99s%20Read%20Words%20and%20Sentences.pdf"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7.xml"/><Relationship Id="rId5" Type="http://schemas.openxmlformats.org/officeDocument/2006/relationships/image" Target="../media/image30.pn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image" Target="../media/image32.sv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openxmlformats.org/officeDocument/2006/relationships/image" Target="../media/image32.sv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7.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7.xml"/><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9.jpeg"/><Relationship Id="rId7" Type="http://schemas.openxmlformats.org/officeDocument/2006/relationships/diagramColors" Target="../diagrams/colors1.xml"/><Relationship Id="rId2" Type="http://schemas.openxmlformats.org/officeDocument/2006/relationships/notesSlide" Target="../notesSlides/notesSlide23.xml"/><Relationship Id="rId1" Type="http://schemas.openxmlformats.org/officeDocument/2006/relationships/slideLayout" Target="../slideLayouts/slideLayout2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47.png"/><Relationship Id="rId4" Type="http://schemas.openxmlformats.org/officeDocument/2006/relationships/diagramData" Target="../diagrams/data1.xml"/><Relationship Id="rId9"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7.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9.xml"/><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27.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7.xml"/><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svg"/><Relationship Id="rId2" Type="http://schemas.openxmlformats.org/officeDocument/2006/relationships/notesSlide" Target="../notesSlides/notesSlide36.xml"/><Relationship Id="rId1" Type="http://schemas.openxmlformats.org/officeDocument/2006/relationships/slideLayout" Target="../slideLayouts/slideLayout27.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sv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2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7.xml"/><Relationship Id="rId1" Type="http://schemas.openxmlformats.org/officeDocument/2006/relationships/video" Target="https://www.youtube.com/embed/XATxhOzFoUk?feature=oembed" TargetMode="External"/><Relationship Id="rId6" Type="http://schemas.openxmlformats.org/officeDocument/2006/relationships/hyperlink" Target="https://ies.ed.gov/sites/default/files/rel-southeast/document/2025/01/Rhyme%20Time.pdf" TargetMode="External"/><Relationship Id="rId5" Type="http://schemas.openxmlformats.org/officeDocument/2006/relationships/hyperlink" Target="https://readinguniverse.org/resources/video/sound-letter-correspondence/letter-names-sounds/how-to-introduce-a-new-letter" TargetMode="External"/><Relationship Id="rId4" Type="http://schemas.openxmlformats.org/officeDocument/2006/relationships/image" Target="../media/image66.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7.xml"/><Relationship Id="rId1" Type="http://schemas.openxmlformats.org/officeDocument/2006/relationships/video" Target="https://www.youtube.com/embed/Z5RrWD-LOzg?feature=oembed" TargetMode="External"/><Relationship Id="rId6" Type="http://schemas.openxmlformats.org/officeDocument/2006/relationships/hyperlink" Target="https://ies.ed.gov/sites/default/files/rel-southeast/document/2025/01/Rhyme%20Time.pdf" TargetMode="External"/><Relationship Id="rId5" Type="http://schemas.openxmlformats.org/officeDocument/2006/relationships/hyperlink" Target="https://readinguniverse.org/resources/video/phonics-patterns/short-vowels-skill-explainer/blending-sounds-to-read-words-with-short-vowels" TargetMode="External"/><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0.xml"/><Relationship Id="rId1" Type="http://schemas.openxmlformats.org/officeDocument/2006/relationships/slideLayout" Target="../slideLayouts/slideLayout29.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7.xml"/><Relationship Id="rId1" Type="http://schemas.openxmlformats.org/officeDocument/2006/relationships/video" Target="https://www.youtube.com/embed/CzhHCH0r3gA?feature=oembed" TargetMode="External"/><Relationship Id="rId6" Type="http://schemas.openxmlformats.org/officeDocument/2006/relationships/image" Target="../media/image69.jpeg"/><Relationship Id="rId5" Type="http://schemas.openxmlformats.org/officeDocument/2006/relationships/hyperlink" Target="https://ies.ed.gov/sites/default/files/rel-southeast/document/2025/01/Rhyme%20Time.pdf" TargetMode="External"/><Relationship Id="rId4" Type="http://schemas.openxmlformats.org/officeDocument/2006/relationships/hyperlink" Target="https://ies.ed.gov/sites/default/files/rel-southeast/document/2025/01/Consonant%20and%20Short%20Vowel%20Sound%20Practice.pdf" TargetMode="Externa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8.xml"/><Relationship Id="rId1" Type="http://schemas.openxmlformats.org/officeDocument/2006/relationships/video" Target="https://www.youtube.com/embed/i44PSpTgSTk?feature=oembed" TargetMode="External"/><Relationship Id="rId5" Type="http://schemas.openxmlformats.org/officeDocument/2006/relationships/hyperlink" Target="https://ies.ed.gov/sites/default/files/rel-southeast/document/2025/01/Let%E2%80%99s%20Read%20Words%20and%20Sentences.pdf" TargetMode="External"/><Relationship Id="rId4" Type="http://schemas.openxmlformats.org/officeDocument/2006/relationships/image" Target="../media/image70.jpe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hyperlink" Target="https://www.cde.state.co.us/coloradoliteracy/parent_resources" TargetMode="External"/><Relationship Id="rId2" Type="http://schemas.openxmlformats.org/officeDocument/2006/relationships/notesSlide" Target="../notesSlides/notesSlide47.xml"/><Relationship Id="rId1" Type="http://schemas.openxmlformats.org/officeDocument/2006/relationships/slideLayout" Target="../slideLayouts/slideLayout27.xml"/><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InstituteofEducationSciences" TargetMode="External"/><Relationship Id="rId2" Type="http://schemas.openxmlformats.org/officeDocument/2006/relationships/notesSlide" Target="../notesSlides/notesSlide48.xml"/><Relationship Id="rId1" Type="http://schemas.openxmlformats.org/officeDocument/2006/relationships/slideLayout" Target="../slideLayouts/slideLayout27.xm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hyperlink" Target="https://www.readingrockets.org/literacy-home/reading-101-guide-parents" TargetMode="External"/><Relationship Id="rId2" Type="http://schemas.openxmlformats.org/officeDocument/2006/relationships/notesSlide" Target="../notesSlides/notesSlide49.xml"/><Relationship Id="rId1" Type="http://schemas.openxmlformats.org/officeDocument/2006/relationships/slideLayout" Target="../slideLayouts/slideLayout27.xml"/><Relationship Id="rId6" Type="http://schemas.openxmlformats.org/officeDocument/2006/relationships/image" Target="../media/image47.png"/><Relationship Id="rId5" Type="http://schemas.openxmlformats.org/officeDocument/2006/relationships/hyperlink" Target="https://drcaroltolman.com/introduction-to-the-tolman-hourglass-figure/" TargetMode="External"/><Relationship Id="rId4" Type="http://schemas.openxmlformats.org/officeDocument/2006/relationships/hyperlink" Target="https://nam04.safelinks.protection.outlook.com/?url=https%3A%2F%2Freadinguniverse.org%2Fexplore-teaching-topics%2Fword-recognition%3Futm_source%3Dchatgpt.com&amp;data=05%7C02%7Ccolombo-espinoza_j%40cde.state.co.us%7Cabfb14ebbc424e3a51d308ddf2377266%7Ca751cfc81f9a4edb83709f1c6d4bea5a%7C0%7C0%7C638933042137579085%7CUnknown%7CTWFpbGZsb3d8eyJFbXB0eU1hcGkiOnRydWUsIlYiOiIwLjAuMDAwMCIsIlAiOiJXaW4zMiIsIkFOIjoiTWFpbCIsIldUIjoyfQ%3D%3D%7C0%7C%7C%7C&amp;sdata=sbfQMNcWszaFX6s1qh5%2FeU3b2GXZDdgLGT1VWbmpfaw%3D&amp;reserved=0"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477F-386D-3442-D4D5-0CC96598A1DD}"/>
              </a:ext>
            </a:extLst>
          </p:cNvPr>
          <p:cNvSpPr>
            <a:spLocks noGrp="1"/>
          </p:cNvSpPr>
          <p:nvPr>
            <p:ph type="title"/>
          </p:nvPr>
        </p:nvSpPr>
        <p:spPr>
          <a:xfrm>
            <a:off x="128338" y="106878"/>
            <a:ext cx="11360800" cy="763600"/>
          </a:xfrm>
        </p:spPr>
        <p:txBody>
          <a:bodyPr/>
          <a:lstStyle/>
          <a:p>
            <a:r>
              <a:rPr lang="en-US" sz="3200" dirty="0">
                <a:latin typeface="Trebuchet MS" panose="020B0603020202020204" pitchFamily="34" charset="0"/>
              </a:rPr>
              <a:t>Resources needed for this presentation </a:t>
            </a:r>
            <a:r>
              <a:rPr lang="en-US" sz="2667" dirty="0">
                <a:solidFill>
                  <a:srgbClr val="FF0000"/>
                </a:solidFill>
                <a:latin typeface="Trebuchet MS" panose="020B0603020202020204" pitchFamily="34" charset="0"/>
              </a:rPr>
              <a:t>(Keep this slide hidden)</a:t>
            </a:r>
          </a:p>
        </p:txBody>
      </p:sp>
      <p:sp>
        <p:nvSpPr>
          <p:cNvPr id="3" name="Content Placeholder 2">
            <a:extLst>
              <a:ext uri="{FF2B5EF4-FFF2-40B4-BE49-F238E27FC236}">
                <a16:creationId xmlns:a16="http://schemas.microsoft.com/office/drawing/2014/main" id="{0ACCAD6B-4F5A-0D87-6BF1-44694CEAAA33}"/>
              </a:ext>
            </a:extLst>
          </p:cNvPr>
          <p:cNvSpPr>
            <a:spLocks noGrp="1"/>
          </p:cNvSpPr>
          <p:nvPr>
            <p:ph idx="4294967295"/>
          </p:nvPr>
        </p:nvSpPr>
        <p:spPr>
          <a:xfrm>
            <a:off x="128338" y="981578"/>
            <a:ext cx="11880782" cy="4825665"/>
          </a:xfrm>
        </p:spPr>
        <p:txBody>
          <a:bodyPr>
            <a:normAutofit fontScale="62500" lnSpcReduction="20000"/>
          </a:bodyPr>
          <a:lstStyle/>
          <a:p>
            <a:pPr>
              <a:buFont typeface="Trebuchet MS" panose="020B0603020202020204" pitchFamily="34" charset="0"/>
              <a:buChar char="●"/>
            </a:pPr>
            <a:r>
              <a:rPr lang="en-US" dirty="0">
                <a:latin typeface="Trebuchet MS" panose="020B0603020202020204" pitchFamily="34" charset="0"/>
                <a:ea typeface="Calibri"/>
                <a:cs typeface="Arial"/>
              </a:rPr>
              <a:t>A way to project the PowerPoint</a:t>
            </a:r>
          </a:p>
          <a:p>
            <a:pPr lvl="1">
              <a:buFont typeface="Trebuchet MS" panose="020B0603020202020204" pitchFamily="34" charset="0"/>
              <a:buChar char="●"/>
            </a:pPr>
            <a:r>
              <a:rPr lang="en-US" dirty="0">
                <a:latin typeface="Trebuchet MS" panose="020B0603020202020204" pitchFamily="34" charset="0"/>
              </a:rPr>
              <a:t>Note for presenters: For accessibility, you must read the words on the slides. The words </a:t>
            </a:r>
            <a:r>
              <a:rPr lang="en-US" b="1" dirty="0">
                <a:latin typeface="Trebuchet MS" panose="020B0603020202020204" pitchFamily="34" charset="0"/>
              </a:rPr>
              <a:t>bolded</a:t>
            </a:r>
            <a:r>
              <a:rPr lang="en-US" dirty="0">
                <a:latin typeface="Trebuchet MS" panose="020B0603020202020204" pitchFamily="34" charset="0"/>
              </a:rPr>
              <a:t> in the notes are the words from the slide.</a:t>
            </a:r>
            <a:endParaRPr lang="en-US" dirty="0">
              <a:latin typeface="Trebuchet MS" panose="020B0603020202020204" pitchFamily="34" charset="0"/>
              <a:ea typeface="Calibri"/>
            </a:endParaRPr>
          </a:p>
          <a:p>
            <a:pPr fontAlgn="base">
              <a:buFont typeface="Trebuchet MS" panose="020B0603020202020204" pitchFamily="34" charset="0"/>
              <a:buChar char="●"/>
            </a:pPr>
            <a:r>
              <a:rPr lang="en-US" dirty="0">
                <a:latin typeface="Trebuchet MS" panose="020B0603020202020204" pitchFamily="34" charset="0"/>
              </a:rPr>
              <a:t>Adequate audio for playing videos (test audio and video before presentation)​</a:t>
            </a:r>
          </a:p>
          <a:p>
            <a:pPr lvl="1" fontAlgn="base">
              <a:buFont typeface="Trebuchet MS" panose="020B0603020202020204" pitchFamily="34" charset="0"/>
              <a:buChar char="●"/>
            </a:pPr>
            <a:r>
              <a:rPr lang="en-US" dirty="0">
                <a:solidFill>
                  <a:srgbClr val="3CC1CC"/>
                </a:solidFill>
                <a:latin typeface="Trebuchet MS" panose="020B0603020202020204" pitchFamily="34" charset="0"/>
                <a:hlinkClick r:id="rId3">
                  <a:extLst>
                    <a:ext uri="{A12FA001-AC4F-418D-AE19-62706E023703}">
                      <ahyp:hlinkClr xmlns:ahyp="http://schemas.microsoft.com/office/drawing/2018/hyperlinkcolor" val="tx"/>
                    </a:ext>
                  </a:extLst>
                </a:hlinkClick>
              </a:rPr>
              <a:t>Classroom Example: How to Introduce a New Letter </a:t>
            </a:r>
            <a:endParaRPr lang="en-US" dirty="0">
              <a:solidFill>
                <a:srgbClr val="3CC1CC"/>
              </a:solidFill>
              <a:latin typeface="Trebuchet MS" panose="020B0603020202020204" pitchFamily="34" charset="0"/>
            </a:endParaRPr>
          </a:p>
          <a:p>
            <a:pPr lvl="1" fontAlgn="base">
              <a:buFont typeface="Trebuchet MS" panose="020B0603020202020204" pitchFamily="34" charset="0"/>
              <a:buChar char="●"/>
            </a:pPr>
            <a:r>
              <a:rPr lang="en-US" dirty="0">
                <a:solidFill>
                  <a:srgbClr val="3CC1CC"/>
                </a:solidFill>
                <a:latin typeface="Trebuchet MS" panose="020B0603020202020204" pitchFamily="34" charset="0"/>
                <a:hlinkClick r:id="rId4">
                  <a:extLst>
                    <a:ext uri="{A12FA001-AC4F-418D-AE19-62706E023703}">
                      <ahyp:hlinkClr xmlns:ahyp="http://schemas.microsoft.com/office/drawing/2018/hyperlinkcolor" val="tx"/>
                    </a:ext>
                  </a:extLst>
                </a:hlinkClick>
              </a:rPr>
              <a:t>Small Group Example: Blending Sounds to Read Words</a:t>
            </a:r>
            <a:endParaRPr lang="en-US" dirty="0">
              <a:solidFill>
                <a:srgbClr val="3CC1CC"/>
              </a:solidFill>
              <a:latin typeface="Trebuchet MS" panose="020B0603020202020204" pitchFamily="34" charset="0"/>
              <a:hlinkClick r:id="rId5">
                <a:extLst>
                  <a:ext uri="{A12FA001-AC4F-418D-AE19-62706E023703}">
                    <ahyp:hlinkClr xmlns:ahyp="http://schemas.microsoft.com/office/drawing/2018/hyperlinkcolor" val="tx"/>
                  </a:ext>
                </a:extLst>
              </a:hlinkClick>
            </a:endParaRPr>
          </a:p>
          <a:p>
            <a:pPr lvl="1" fontAlgn="base">
              <a:buFont typeface="Trebuchet MS" panose="020B0603020202020204" pitchFamily="34" charset="0"/>
              <a:buChar char="●"/>
            </a:pPr>
            <a:r>
              <a:rPr lang="en-US" dirty="0">
                <a:solidFill>
                  <a:srgbClr val="3CC1CC"/>
                </a:solidFill>
                <a:latin typeface="Trebuchet MS" panose="020B0603020202020204" pitchFamily="34" charset="0"/>
                <a:hlinkClick r:id="rId5">
                  <a:extLst>
                    <a:ext uri="{A12FA001-AC4F-418D-AE19-62706E023703}">
                      <ahyp:hlinkClr xmlns:ahyp="http://schemas.microsoft.com/office/drawing/2018/hyperlinkcolor" val="tx"/>
                    </a:ext>
                  </a:extLst>
                </a:hlinkClick>
              </a:rPr>
              <a:t>Practice 1: Consonants and Short Vowel Practice Using Junk Mail</a:t>
            </a:r>
            <a:endParaRPr lang="en-US" dirty="0">
              <a:solidFill>
                <a:srgbClr val="3CC1CC"/>
              </a:solidFill>
              <a:latin typeface="Trebuchet MS" panose="020B0603020202020204" pitchFamily="34" charset="0"/>
            </a:endParaRPr>
          </a:p>
          <a:p>
            <a:pPr lvl="1" fontAlgn="base">
              <a:buFont typeface="Trebuchet MS" panose="020B0603020202020204" pitchFamily="34" charset="0"/>
              <a:buChar char="●"/>
            </a:pPr>
            <a:r>
              <a:rPr lang="en-US" dirty="0">
                <a:solidFill>
                  <a:srgbClr val="3CC1CC"/>
                </a:solidFill>
                <a:latin typeface="Trebuchet MS" panose="020B0603020202020204" pitchFamily="34" charset="0"/>
                <a:hlinkClick r:id="rId6">
                  <a:extLst>
                    <a:ext uri="{A12FA001-AC4F-418D-AE19-62706E023703}">
                      <ahyp:hlinkClr xmlns:ahyp="http://schemas.microsoft.com/office/drawing/2018/hyperlinkcolor" val="tx"/>
                    </a:ext>
                  </a:extLst>
                </a:hlinkClick>
              </a:rPr>
              <a:t>Practice 2: Let’s Read Words and Sentences</a:t>
            </a:r>
            <a:endParaRPr lang="en-US" dirty="0">
              <a:solidFill>
                <a:srgbClr val="3CC1CC"/>
              </a:solidFill>
              <a:latin typeface="Trebuchet MS" panose="020B0603020202020204" pitchFamily="34" charset="0"/>
            </a:endParaRPr>
          </a:p>
          <a:p>
            <a:pPr>
              <a:buFont typeface="Trebuchet MS" panose="020B0603020202020204" pitchFamily="34" charset="0"/>
              <a:buChar char="●"/>
            </a:pPr>
            <a:r>
              <a:rPr lang="en-US" dirty="0">
                <a:latin typeface="Trebuchet MS" panose="020B0603020202020204" pitchFamily="34" charset="0"/>
                <a:ea typeface="Calibri"/>
                <a:cs typeface="Arial"/>
              </a:rPr>
              <a:t>Writing utensils</a:t>
            </a:r>
          </a:p>
          <a:p>
            <a:pPr>
              <a:buFont typeface="Trebuchet MS" panose="020B0603020202020204" pitchFamily="34" charset="0"/>
              <a:buChar char="●"/>
            </a:pPr>
            <a:r>
              <a:rPr lang="en-US" dirty="0">
                <a:latin typeface="Trebuchet MS" panose="020B0603020202020204" pitchFamily="34" charset="0"/>
                <a:ea typeface="Calibri"/>
                <a:cs typeface="Arial"/>
              </a:rPr>
              <a:t>Print these documents:</a:t>
            </a:r>
          </a:p>
          <a:p>
            <a:pPr lvl="1">
              <a:buFont typeface="Trebuchet MS" panose="020B0603020202020204" pitchFamily="34" charset="0"/>
              <a:buChar char="●"/>
            </a:pPr>
            <a:r>
              <a:rPr lang="en-US" dirty="0">
                <a:latin typeface="Trebuchet MS" panose="020B0603020202020204" pitchFamily="34" charset="0"/>
              </a:rPr>
              <a:t>Provide blank paper for participants to take notes for discussion</a:t>
            </a:r>
          </a:p>
          <a:p>
            <a:pPr lvl="1">
              <a:buFont typeface="Trebuchet MS" panose="020B0603020202020204" pitchFamily="34" charset="0"/>
              <a:buChar char="●"/>
            </a:pPr>
            <a:r>
              <a:rPr lang="en-US" dirty="0">
                <a:solidFill>
                  <a:srgbClr val="3CC1CC"/>
                </a:solidFill>
                <a:latin typeface="Trebuchet MS" panose="020B0603020202020204" pitchFamily="34" charset="0"/>
                <a:hlinkClick r:id="rId7">
                  <a:extLst>
                    <a:ext uri="{A12FA001-AC4F-418D-AE19-62706E023703}">
                      <ahyp:hlinkClr xmlns:ahyp="http://schemas.microsoft.com/office/drawing/2018/hyperlinkcolor" val="tx"/>
                    </a:ext>
                  </a:extLst>
                </a:hlinkClick>
              </a:rPr>
              <a:t>Handout 1: Consonant and Short Vowel Practice</a:t>
            </a:r>
            <a:endParaRPr lang="en-US" dirty="0">
              <a:solidFill>
                <a:srgbClr val="3CC1CC"/>
              </a:solidFill>
              <a:latin typeface="Trebuchet MS" panose="020B0603020202020204" pitchFamily="34" charset="0"/>
              <a:hlinkClick r:id="rId8">
                <a:extLst>
                  <a:ext uri="{A12FA001-AC4F-418D-AE19-62706E023703}">
                    <ahyp:hlinkClr xmlns:ahyp="http://schemas.microsoft.com/office/drawing/2018/hyperlinkcolor" val="tx"/>
                  </a:ext>
                </a:extLst>
              </a:hlinkClick>
            </a:endParaRPr>
          </a:p>
          <a:p>
            <a:pPr lvl="1">
              <a:buFont typeface="Trebuchet MS" panose="020B0603020202020204" pitchFamily="34" charset="0"/>
              <a:buChar char="●"/>
            </a:pPr>
            <a:r>
              <a:rPr lang="en-US" dirty="0">
                <a:solidFill>
                  <a:srgbClr val="3CC1CC"/>
                </a:solidFill>
                <a:latin typeface="Trebuchet MS" panose="020B0603020202020204" pitchFamily="34" charset="0"/>
                <a:hlinkClick r:id="rId9">
                  <a:extLst>
                    <a:ext uri="{A12FA001-AC4F-418D-AE19-62706E023703}">
                      <ahyp:hlinkClr xmlns:ahyp="http://schemas.microsoft.com/office/drawing/2018/hyperlinkcolor" val="tx"/>
                    </a:ext>
                  </a:extLst>
                </a:hlinkClick>
              </a:rPr>
              <a:t>Handout 2: Let’s Read Words and Sentences</a:t>
            </a:r>
            <a:endParaRPr lang="en-US" dirty="0">
              <a:solidFill>
                <a:srgbClr val="3CC1CC"/>
              </a:solidFill>
              <a:latin typeface="Trebuchet MS" panose="020B0603020202020204" pitchFamily="34" charset="0"/>
            </a:endParaRPr>
          </a:p>
          <a:p>
            <a:pPr lvl="1">
              <a:buFont typeface="Trebuchet MS" panose="020B0603020202020204" pitchFamily="34" charset="0"/>
              <a:buChar char="●"/>
            </a:pPr>
            <a:r>
              <a:rPr lang="en-US" dirty="0">
                <a:solidFill>
                  <a:schemeClr val="accent3"/>
                </a:solidFill>
                <a:latin typeface="Trebuchet MS" panose="020B0603020202020204" pitchFamily="34" charset="0"/>
                <a:hlinkClick r:id="rId10">
                  <a:extLst>
                    <a:ext uri="{A12FA001-AC4F-418D-AE19-62706E023703}">
                      <ahyp:hlinkClr xmlns:ahyp="http://schemas.microsoft.com/office/drawing/2018/hyperlinkcolor" val="tx"/>
                    </a:ext>
                  </a:extLst>
                </a:hlinkClick>
              </a:rPr>
              <a:t>Handout 3: Phonics for Parents Handout</a:t>
            </a:r>
            <a:endParaRPr lang="en-US" dirty="0">
              <a:solidFill>
                <a:schemeClr val="accent3"/>
              </a:solidFill>
              <a:latin typeface="Trebuchet MS" panose="020B0603020202020204" pitchFamily="34" charset="0"/>
            </a:endParaRPr>
          </a:p>
          <a:p>
            <a:pPr>
              <a:buFont typeface="Trebuchet MS" panose="020B0603020202020204" pitchFamily="34" charset="0"/>
              <a:buChar char="●"/>
            </a:pPr>
            <a:r>
              <a:rPr lang="en-US" sz="3300" dirty="0">
                <a:latin typeface="Trebuchet MS" panose="020B0603020202020204" pitchFamily="34" charset="0"/>
              </a:rPr>
              <a:t>Estimated time of presentation: 78 minutes </a:t>
            </a:r>
          </a:p>
          <a:p>
            <a:pPr lvl="1">
              <a:lnSpc>
                <a:spcPct val="110000"/>
              </a:lnSpc>
            </a:pPr>
            <a:r>
              <a:rPr lang="en-US" dirty="0">
                <a:latin typeface="Trebuchet MS" panose="020B0603020202020204" pitchFamily="34" charset="0"/>
              </a:rPr>
              <a:t>Content: 40 minutes</a:t>
            </a:r>
          </a:p>
          <a:p>
            <a:pPr lvl="1">
              <a:lnSpc>
                <a:spcPct val="110000"/>
              </a:lnSpc>
            </a:pPr>
            <a:r>
              <a:rPr lang="en-US" dirty="0">
                <a:latin typeface="Trebuchet MS" panose="020B0603020202020204" pitchFamily="34" charset="0"/>
              </a:rPr>
              <a:t>Optional Classroom Example Videos:  18 minutes (slides 39, 40,43, 44)</a:t>
            </a:r>
          </a:p>
          <a:p>
            <a:pPr lvl="1">
              <a:lnSpc>
                <a:spcPct val="110000"/>
              </a:lnSpc>
            </a:pPr>
            <a:r>
              <a:rPr lang="en-US" dirty="0">
                <a:latin typeface="Trebuchet MS" panose="020B0603020202020204" pitchFamily="34" charset="0"/>
              </a:rPr>
              <a:t>Parent Activities:  20 minutes</a:t>
            </a:r>
          </a:p>
          <a:p>
            <a:pPr>
              <a:buFont typeface="Trebuchet MS" panose="020B0603020202020204" pitchFamily="34" charset="0"/>
              <a:buChar char="●"/>
            </a:pPr>
            <a:endParaRPr lang="en-US" dirty="0">
              <a:latin typeface="Trebuchet MS" panose="020B0603020202020204" pitchFamily="34" charset="0"/>
            </a:endParaRPr>
          </a:p>
        </p:txBody>
      </p:sp>
    </p:spTree>
    <p:extLst>
      <p:ext uri="{BB962C8B-B14F-4D97-AF65-F5344CB8AC3E}">
        <p14:creationId xmlns:p14="http://schemas.microsoft.com/office/powerpoint/2010/main" val="2320177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A4998-3A3F-2B68-CE3F-563EB75CCE75}"/>
            </a:ext>
          </a:extLst>
        </p:cNvPr>
        <p:cNvGrpSpPr/>
        <p:nvPr/>
      </p:nvGrpSpPr>
      <p:grpSpPr>
        <a:xfrm>
          <a:off x="0" y="0"/>
          <a:ext cx="0" cy="0"/>
          <a:chOff x="0" y="0"/>
          <a:chExt cx="0" cy="0"/>
        </a:xfrm>
      </p:grpSpPr>
      <p:pic>
        <p:nvPicPr>
          <p:cNvPr id="5" name="Google Shape;115;p10" descr="CDE Logo">
            <a:extLst>
              <a:ext uri="{FF2B5EF4-FFF2-40B4-BE49-F238E27FC236}">
                <a16:creationId xmlns:a16="http://schemas.microsoft.com/office/drawing/2014/main" id="{36F78411-C4EE-160F-2B24-9F3005DFBA07}"/>
              </a:ext>
            </a:extLst>
          </p:cNvPr>
          <p:cNvPicPr preferRelativeResize="0"/>
          <p:nvPr/>
        </p:nvPicPr>
        <p:blipFill>
          <a:blip r:embed="rId3">
            <a:alphaModFix/>
          </a:blip>
          <a:stretch>
            <a:fillRect/>
          </a:stretch>
        </p:blipFill>
        <p:spPr>
          <a:xfrm>
            <a:off x="10669534" y="6126034"/>
            <a:ext cx="1232567" cy="537865"/>
          </a:xfrm>
          <a:prstGeom prst="rect">
            <a:avLst/>
          </a:prstGeom>
          <a:noFill/>
          <a:ln>
            <a:noFill/>
          </a:ln>
        </p:spPr>
      </p:pic>
      <p:pic>
        <p:nvPicPr>
          <p:cNvPr id="12" name="Picture Placeholder 11" descr="A teacher and a child sitting at a table practicing sounds">
            <a:extLst>
              <a:ext uri="{FF2B5EF4-FFF2-40B4-BE49-F238E27FC236}">
                <a16:creationId xmlns:a16="http://schemas.microsoft.com/office/drawing/2014/main" id="{4D28EA0C-BA64-6C3A-F595-AC1062F290BF}"/>
              </a:ext>
            </a:extLst>
          </p:cNvPr>
          <p:cNvPicPr>
            <a:picLocks noGrp="1" noChangeAspect="1"/>
          </p:cNvPicPr>
          <p:nvPr>
            <p:ph type="pic" sz="quarter" idx="10"/>
          </p:nvPr>
        </p:nvPicPr>
        <p:blipFill>
          <a:blip r:embed="rId4"/>
          <a:srcRect t="7839" b="7839"/>
          <a:stretch>
            <a:fillRect/>
          </a:stretch>
        </p:blipFill>
        <p:spPr/>
      </p:pic>
      <p:sp>
        <p:nvSpPr>
          <p:cNvPr id="13" name="Title 1">
            <a:extLst>
              <a:ext uri="{FF2B5EF4-FFF2-40B4-BE49-F238E27FC236}">
                <a16:creationId xmlns:a16="http://schemas.microsoft.com/office/drawing/2014/main" id="{A450D483-FAE5-6807-40AA-5CE1701A532F}"/>
              </a:ext>
            </a:extLst>
          </p:cNvPr>
          <p:cNvSpPr txBox="1">
            <a:spLocks noGrp="1"/>
          </p:cNvSpPr>
          <p:nvPr>
            <p:ph type="title" idx="4294967295"/>
          </p:nvPr>
        </p:nvSpPr>
        <p:spPr>
          <a:xfrm>
            <a:off x="0" y="5185776"/>
            <a:ext cx="12192000" cy="1672224"/>
          </a:xfrm>
          <a:prstGeom prst="rect">
            <a:avLst/>
          </a:prstGeom>
          <a:solidFill>
            <a:srgbClr val="0070C0"/>
          </a:solidFill>
          <a:ln>
            <a:solidFill>
              <a:schemeClr val="accent1"/>
            </a:solid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800"/>
              <a:buFont typeface="Roboto Medium"/>
              <a:buNone/>
              <a:defRPr sz="3600" b="0" i="0" u="none" strike="noStrike" cap="none">
                <a:solidFill>
                  <a:schemeClr val="lt1"/>
                </a:solidFill>
                <a:latin typeface="Trebuchet MS" panose="020B0603020202020204" pitchFamily="34" charset="0"/>
                <a:ea typeface="Roboto Medium"/>
                <a:cs typeface="Roboto Medium"/>
                <a:sym typeface="Roboto Medium"/>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chemeClr val="lt1"/>
              </a:buClr>
              <a:buSzPts val="2800"/>
              <a:buFont typeface="Roboto Medium"/>
              <a:buNone/>
              <a:tabLst/>
              <a:defRPr/>
            </a:pPr>
            <a:r>
              <a:rPr kumimoji="0" lang="en-US" sz="4800" b="0" i="0" u="none" strike="noStrike" kern="1200" cap="none" spc="0" normalizeH="0" baseline="0" noProof="0" dirty="0">
                <a:ln>
                  <a:noFill/>
                </a:ln>
                <a:solidFill>
                  <a:schemeClr val="lt1"/>
                </a:solidFill>
                <a:effectLst/>
                <a:uLnTx/>
                <a:uFillTx/>
                <a:latin typeface="Trebuchet MS"/>
                <a:ea typeface="Roboto Medium"/>
                <a:cs typeface="Roboto Medium"/>
                <a:sym typeface="Roboto Medium"/>
              </a:rPr>
              <a:t>What is Phonics?</a:t>
            </a:r>
            <a:endParaRPr kumimoji="0" lang="en-US" sz="4800" b="0" i="0" u="none" strike="noStrike" kern="1200" cap="none" spc="0" normalizeH="0" baseline="0" noProof="0" dirty="0">
              <a:ln>
                <a:noFill/>
              </a:ln>
              <a:solidFill>
                <a:schemeClr val="lt1"/>
              </a:solidFill>
              <a:effectLst/>
              <a:uLnTx/>
              <a:uFillTx/>
              <a:latin typeface="Trebuchet MS" panose="020B0603020202020204" pitchFamily="34" charset="0"/>
              <a:ea typeface="Roboto Medium"/>
              <a:cs typeface="Roboto Medium"/>
              <a:sym typeface="Roboto Medium"/>
            </a:endParaRPr>
          </a:p>
        </p:txBody>
      </p:sp>
      <p:pic>
        <p:nvPicPr>
          <p:cNvPr id="14" name="Google Shape;115;p10" descr="CDE Logo">
            <a:extLst>
              <a:ext uri="{FF2B5EF4-FFF2-40B4-BE49-F238E27FC236}">
                <a16:creationId xmlns:a16="http://schemas.microsoft.com/office/drawing/2014/main" id="{328B7BF2-768D-FD71-D6F7-1228C5892F0C}"/>
              </a:ext>
            </a:extLst>
          </p:cNvPr>
          <p:cNvPicPr preferRelativeResize="0"/>
          <p:nvPr/>
        </p:nvPicPr>
        <p:blipFill>
          <a:blip r:embed="rId3">
            <a:alphaModFix/>
          </a:blip>
          <a:stretch>
            <a:fillRect/>
          </a:stretch>
        </p:blipFill>
        <p:spPr>
          <a:xfrm>
            <a:off x="10814483" y="6126033"/>
            <a:ext cx="1232567" cy="537865"/>
          </a:xfrm>
          <a:prstGeom prst="rect">
            <a:avLst/>
          </a:prstGeom>
          <a:noFill/>
          <a:ln>
            <a:noFill/>
          </a:ln>
        </p:spPr>
      </p:pic>
    </p:spTree>
    <p:extLst>
      <p:ext uri="{BB962C8B-B14F-4D97-AF65-F5344CB8AC3E}">
        <p14:creationId xmlns:p14="http://schemas.microsoft.com/office/powerpoint/2010/main" val="2619789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2F8DA210-3C7B-EE05-1322-8198B294B2DA}"/>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1897E2A7-C400-D8B7-6702-B39B8E3BABF1}"/>
              </a:ext>
            </a:extLst>
          </p:cNvPr>
          <p:cNvSpPr txBox="1">
            <a:spLocks noGrp="1"/>
          </p:cNvSpPr>
          <p:nvPr>
            <p:ph type="title"/>
          </p:nvPr>
        </p:nvSpPr>
        <p:spPr>
          <a:xfrm>
            <a:off x="332137" y="0"/>
            <a:ext cx="11212592" cy="789875"/>
          </a:xfrm>
          <a:prstGeom prst="rect">
            <a:avLst/>
          </a:prstGeom>
        </p:spPr>
        <p:txBody>
          <a:bodyPr spcFirstLastPara="1" vert="horz" wrap="square" lIns="0" tIns="0" rIns="0" bIns="0" rtlCol="0" anchor="ctr" anchorCtr="0">
            <a:noAutofit/>
          </a:bodyPr>
          <a:lstStyle/>
          <a:p>
            <a:r>
              <a:rPr lang="en-US" sz="3200" dirty="0">
                <a:solidFill>
                  <a:schemeClr val="bg1"/>
                </a:solidFill>
                <a:latin typeface="Trebuchet MS"/>
              </a:rPr>
              <a:t>1</a:t>
            </a:r>
            <a:r>
              <a:rPr lang="en-US" sz="3200" dirty="0">
                <a:latin typeface="Trebuchet MS"/>
              </a:rPr>
              <a:t>What is Phonics?</a:t>
            </a:r>
          </a:p>
        </p:txBody>
      </p:sp>
      <p:sp>
        <p:nvSpPr>
          <p:cNvPr id="2" name="Google Shape;354;p46">
            <a:extLst>
              <a:ext uri="{FF2B5EF4-FFF2-40B4-BE49-F238E27FC236}">
                <a16:creationId xmlns:a16="http://schemas.microsoft.com/office/drawing/2014/main" id="{4BB15996-215D-871A-6F6A-66A6B1736671}"/>
              </a:ext>
            </a:extLst>
          </p:cNvPr>
          <p:cNvSpPr txBox="1">
            <a:spLocks/>
          </p:cNvSpPr>
          <p:nvPr/>
        </p:nvSpPr>
        <p:spPr>
          <a:xfrm>
            <a:off x="332137" y="1002256"/>
            <a:ext cx="9558867" cy="4725453"/>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indent="-347472">
              <a:buClr>
                <a:schemeClr val="tx1">
                  <a:lumMod val="65000"/>
                  <a:lumOff val="35000"/>
                </a:schemeClr>
              </a:buClr>
              <a:buSzPct val="100000"/>
              <a:buFontTx/>
              <a:buChar char="●"/>
            </a:pPr>
            <a:r>
              <a:rPr lang="en-US" sz="2800" dirty="0">
                <a:solidFill>
                  <a:schemeClr val="tx1"/>
                </a:solidFill>
                <a:latin typeface="Trebuchet MS"/>
              </a:rPr>
              <a:t>Phonics is the study of the relationships between the letters and the sounds they represent.</a:t>
            </a:r>
          </a:p>
          <a:p>
            <a:pPr indent="-347472">
              <a:buClr>
                <a:schemeClr val="tx1">
                  <a:lumMod val="65000"/>
                  <a:lumOff val="35000"/>
                </a:schemeClr>
              </a:buClr>
              <a:buSzPct val="100000"/>
              <a:buFontTx/>
              <a:buChar char="●"/>
            </a:pPr>
            <a:endParaRPr lang="en-US" sz="3200" dirty="0">
              <a:solidFill>
                <a:schemeClr val="tx1"/>
              </a:solidFill>
              <a:latin typeface="Trebuchet MS"/>
            </a:endParaRPr>
          </a:p>
          <a:p>
            <a:pPr indent="-347472">
              <a:buClr>
                <a:schemeClr val="tx1">
                  <a:lumMod val="65000"/>
                  <a:lumOff val="35000"/>
                </a:schemeClr>
              </a:buClr>
              <a:buSzPct val="100000"/>
              <a:buFontTx/>
              <a:buChar char="●"/>
            </a:pPr>
            <a:r>
              <a:rPr lang="en-US" sz="2800" dirty="0">
                <a:solidFill>
                  <a:schemeClr val="tx1"/>
                </a:solidFill>
                <a:latin typeface="Trebuchet MS"/>
              </a:rPr>
              <a:t>Phonics instruction is a method of teaching people to read by explicitly teaching sound-symbol correspondences. </a:t>
            </a:r>
          </a:p>
          <a:p>
            <a:pPr indent="-347472">
              <a:lnSpc>
                <a:spcPct val="100000"/>
              </a:lnSpc>
              <a:buClr>
                <a:schemeClr val="tx1">
                  <a:lumMod val="65000"/>
                  <a:lumOff val="35000"/>
                </a:schemeClr>
              </a:buClr>
              <a:buSzPct val="100000"/>
              <a:buFontTx/>
              <a:buChar char="●"/>
            </a:pPr>
            <a:endParaRPr lang="en-US" sz="3200" dirty="0">
              <a:solidFill>
                <a:srgbClr val="000000"/>
              </a:solidFill>
              <a:latin typeface="Trebuchet MS"/>
              <a:ea typeface="Calibri"/>
              <a:cs typeface="Calibri"/>
            </a:endParaRPr>
          </a:p>
          <a:p>
            <a:pPr indent="-347472">
              <a:lnSpc>
                <a:spcPct val="100000"/>
              </a:lnSpc>
              <a:buClr>
                <a:schemeClr val="tx1">
                  <a:lumMod val="65000"/>
                  <a:lumOff val="35000"/>
                </a:schemeClr>
              </a:buClr>
              <a:buSzPct val="100000"/>
              <a:buFontTx/>
              <a:buChar char="●"/>
            </a:pPr>
            <a:endParaRPr lang="en-US" sz="3200" dirty="0">
              <a:solidFill>
                <a:srgbClr val="000000"/>
              </a:solidFill>
              <a:latin typeface="Trebuchet MS"/>
              <a:ea typeface="Calibri"/>
              <a:cs typeface="Calibri"/>
            </a:endParaRPr>
          </a:p>
          <a:p>
            <a:pPr indent="-347472">
              <a:lnSpc>
                <a:spcPct val="100000"/>
              </a:lnSpc>
              <a:buClr>
                <a:schemeClr val="tx1">
                  <a:lumMod val="65000"/>
                  <a:lumOff val="35000"/>
                </a:schemeClr>
              </a:buClr>
              <a:buSzPct val="100000"/>
              <a:buFontTx/>
              <a:buChar char="●"/>
            </a:pPr>
            <a:endParaRPr lang="en-US" sz="3200" dirty="0">
              <a:solidFill>
                <a:srgbClr val="000000"/>
              </a:solidFill>
              <a:latin typeface="Trebuchet MS"/>
              <a:ea typeface="Calibri"/>
              <a:cs typeface="Calibri"/>
            </a:endParaRPr>
          </a:p>
          <a:p>
            <a:pPr indent="-347472">
              <a:lnSpc>
                <a:spcPct val="100000"/>
              </a:lnSpc>
              <a:buClr>
                <a:schemeClr val="tx1">
                  <a:lumMod val="65000"/>
                  <a:lumOff val="35000"/>
                </a:schemeClr>
              </a:buClr>
              <a:buSzPct val="100000"/>
              <a:buFontTx/>
              <a:buChar char="●"/>
            </a:pPr>
            <a:endParaRPr lang="en-US" sz="3200" dirty="0">
              <a:solidFill>
                <a:srgbClr val="000000"/>
              </a:solidFill>
              <a:latin typeface="Trebuchet MS"/>
              <a:ea typeface="Calibri"/>
              <a:cs typeface="Calibri"/>
            </a:endParaRPr>
          </a:p>
          <a:p>
            <a:pPr indent="-347472">
              <a:lnSpc>
                <a:spcPct val="100000"/>
              </a:lnSpc>
              <a:buClr>
                <a:schemeClr val="tx1">
                  <a:lumMod val="65000"/>
                  <a:lumOff val="35000"/>
                </a:schemeClr>
              </a:buClr>
              <a:buSzPct val="100000"/>
              <a:buFontTx/>
              <a:buChar char="●"/>
            </a:pPr>
            <a:endParaRPr lang="en-US" sz="3200" dirty="0">
              <a:solidFill>
                <a:srgbClr val="000000"/>
              </a:solidFill>
              <a:latin typeface="Trebuchet MS"/>
              <a:ea typeface="Calibri"/>
              <a:cs typeface="Calibri"/>
            </a:endParaRPr>
          </a:p>
          <a:p>
            <a:pPr indent="-347472">
              <a:lnSpc>
                <a:spcPct val="100000"/>
              </a:lnSpc>
              <a:buClr>
                <a:schemeClr val="tx1">
                  <a:lumMod val="65000"/>
                  <a:lumOff val="35000"/>
                </a:schemeClr>
              </a:buClr>
              <a:buSzPct val="100000"/>
              <a:buFontTx/>
              <a:buChar char="●"/>
            </a:pPr>
            <a:endParaRPr lang="en-US" sz="3200" dirty="0">
              <a:solidFill>
                <a:srgbClr val="000000"/>
              </a:solidFill>
              <a:latin typeface="Trebuchet MS"/>
              <a:ea typeface="Calibri"/>
            </a:endParaRPr>
          </a:p>
          <a:p>
            <a:pPr indent="-347472">
              <a:lnSpc>
                <a:spcPct val="114999"/>
              </a:lnSpc>
              <a:buClr>
                <a:schemeClr val="tx1">
                  <a:lumMod val="65000"/>
                  <a:lumOff val="35000"/>
                </a:schemeClr>
              </a:buClr>
              <a:buSzPct val="100000"/>
              <a:buFontTx/>
              <a:buChar char="●"/>
            </a:pPr>
            <a:endParaRPr lang="en-US" sz="2667" dirty="0">
              <a:solidFill>
                <a:srgbClr val="000000"/>
              </a:solidFill>
              <a:latin typeface="Trebuchet MS"/>
              <a:ea typeface="Calibri"/>
              <a:cs typeface="Arial"/>
            </a:endParaRPr>
          </a:p>
          <a:p>
            <a:pPr indent="-347472">
              <a:lnSpc>
                <a:spcPct val="114999"/>
              </a:lnSpc>
              <a:buClr>
                <a:schemeClr val="tx1">
                  <a:lumMod val="65000"/>
                  <a:lumOff val="35000"/>
                </a:schemeClr>
              </a:buClr>
              <a:buSzPct val="100000"/>
              <a:buFontTx/>
              <a:buChar char="●"/>
            </a:pPr>
            <a:endParaRPr lang="en-US" sz="1600" dirty="0">
              <a:solidFill>
                <a:srgbClr val="000000"/>
              </a:solidFill>
              <a:latin typeface="Arial"/>
              <a:cs typeface="Arial"/>
            </a:endParaRPr>
          </a:p>
          <a:p>
            <a:pPr indent="-347472">
              <a:lnSpc>
                <a:spcPct val="160000"/>
              </a:lnSpc>
              <a:buClr>
                <a:schemeClr val="tx1">
                  <a:lumMod val="65000"/>
                  <a:lumOff val="35000"/>
                </a:schemeClr>
              </a:buClr>
              <a:buSzPct val="100000"/>
              <a:buFontTx/>
              <a:buChar char="●"/>
            </a:pPr>
            <a:endParaRPr lang="en-US" sz="2667" dirty="0">
              <a:solidFill>
                <a:srgbClr val="000000"/>
              </a:solidFill>
              <a:cs typeface="Times New Roman"/>
            </a:endParaRPr>
          </a:p>
          <a:p>
            <a:pPr indent="-347472">
              <a:lnSpc>
                <a:spcPct val="114999"/>
              </a:lnSpc>
              <a:spcAft>
                <a:spcPts val="1600"/>
              </a:spcAft>
              <a:buClr>
                <a:schemeClr val="tx1">
                  <a:lumMod val="65000"/>
                  <a:lumOff val="35000"/>
                </a:schemeClr>
              </a:buClr>
              <a:buSzPct val="100000"/>
              <a:buFontTx/>
              <a:buChar char="●"/>
            </a:pPr>
            <a:endParaRPr lang="en-US" sz="2400" dirty="0"/>
          </a:p>
        </p:txBody>
      </p:sp>
      <p:sp>
        <p:nvSpPr>
          <p:cNvPr id="3" name="TextBox 2">
            <a:extLst>
              <a:ext uri="{FF2B5EF4-FFF2-40B4-BE49-F238E27FC236}">
                <a16:creationId xmlns:a16="http://schemas.microsoft.com/office/drawing/2014/main" id="{6AD331ED-925F-6D64-7709-9BBDE07B3DA9}"/>
              </a:ext>
            </a:extLst>
          </p:cNvPr>
          <p:cNvSpPr txBox="1"/>
          <p:nvPr/>
        </p:nvSpPr>
        <p:spPr>
          <a:xfrm>
            <a:off x="9083444" y="5389155"/>
            <a:ext cx="3108556" cy="338554"/>
          </a:xfrm>
          <a:prstGeom prst="rect">
            <a:avLst/>
          </a:prstGeom>
          <a:noFill/>
        </p:spPr>
        <p:txBody>
          <a:bodyPr wrap="square" rtlCol="0">
            <a:spAutoFit/>
          </a:bodyPr>
          <a:lstStyle/>
          <a:p>
            <a:pPr algn="r"/>
            <a:r>
              <a:rPr lang="en-US" sz="1600" dirty="0"/>
              <a:t>(Birsh &amp; Carreker, 2018)</a:t>
            </a:r>
          </a:p>
        </p:txBody>
      </p:sp>
    </p:spTree>
    <p:extLst>
      <p:ext uri="{BB962C8B-B14F-4D97-AF65-F5344CB8AC3E}">
        <p14:creationId xmlns:p14="http://schemas.microsoft.com/office/powerpoint/2010/main" val="1785621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02B3A-A938-364C-A483-CA6D1CE65F0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CDD49F2-AF6F-00FB-100E-21FAC3234B39}"/>
              </a:ext>
            </a:extLst>
          </p:cNvPr>
          <p:cNvSpPr>
            <a:spLocks noGrp="1"/>
          </p:cNvSpPr>
          <p:nvPr>
            <p:ph type="title"/>
          </p:nvPr>
        </p:nvSpPr>
        <p:spPr>
          <a:xfrm>
            <a:off x="273680" y="137693"/>
            <a:ext cx="11360800" cy="763600"/>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dirty="0">
                <a:latin typeface="Trebuchet MS" panose="020B0603020202020204" pitchFamily="34" charset="0"/>
              </a:rPr>
              <a:t>Phoneme vs. Grapheme</a:t>
            </a:r>
          </a:p>
        </p:txBody>
      </p:sp>
      <p:sp>
        <p:nvSpPr>
          <p:cNvPr id="5" name="Snip Single Corner Rectangle 4">
            <a:extLst>
              <a:ext uri="{FF2B5EF4-FFF2-40B4-BE49-F238E27FC236}">
                <a16:creationId xmlns:a16="http://schemas.microsoft.com/office/drawing/2014/main" id="{56E0E16C-81C6-B1D1-D737-5B37A9D618C7}"/>
              </a:ext>
            </a:extLst>
          </p:cNvPr>
          <p:cNvSpPr/>
          <p:nvPr/>
        </p:nvSpPr>
        <p:spPr>
          <a:xfrm>
            <a:off x="601362" y="1478266"/>
            <a:ext cx="3657602" cy="2529279"/>
          </a:xfrm>
          <a:prstGeom prst="snip1Rect">
            <a:avLst/>
          </a:prstGeom>
          <a:solidFill>
            <a:srgbClr val="488B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333" b="1" dirty="0">
                <a:solidFill>
                  <a:schemeClr val="bg1"/>
                </a:solidFill>
                <a:latin typeface="Trebuchet MS" panose="020B0703020202090204" pitchFamily="34" charset="0"/>
              </a:rPr>
              <a:t>SPEECH</a:t>
            </a:r>
          </a:p>
          <a:p>
            <a:pPr algn="ctr"/>
            <a:r>
              <a:rPr lang="en-US" sz="5333" b="1" dirty="0">
                <a:solidFill>
                  <a:schemeClr val="bg1"/>
                </a:solidFill>
                <a:latin typeface="Trebuchet MS" panose="020B0703020202090204" pitchFamily="34" charset="0"/>
              </a:rPr>
              <a:t>SOUND</a:t>
            </a:r>
          </a:p>
        </p:txBody>
      </p:sp>
      <p:sp>
        <p:nvSpPr>
          <p:cNvPr id="6" name="Rectangle 5">
            <a:extLst>
              <a:ext uri="{FF2B5EF4-FFF2-40B4-BE49-F238E27FC236}">
                <a16:creationId xmlns:a16="http://schemas.microsoft.com/office/drawing/2014/main" id="{A7CA1F8D-243E-B336-4818-F2566831D2CE}"/>
              </a:ext>
            </a:extLst>
          </p:cNvPr>
          <p:cNvSpPr/>
          <p:nvPr/>
        </p:nvSpPr>
        <p:spPr>
          <a:xfrm>
            <a:off x="601362" y="4007545"/>
            <a:ext cx="3657602" cy="1219200"/>
          </a:xfrm>
          <a:prstGeom prst="rect">
            <a:avLst/>
          </a:prstGeom>
          <a:solidFill>
            <a:srgbClr val="282844"/>
          </a:solidFill>
          <a:ln>
            <a:no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r>
              <a:rPr lang="en-US" sz="3733" b="1" u="sng" dirty="0">
                <a:solidFill>
                  <a:srgbClr val="FFC000"/>
                </a:solidFill>
                <a:latin typeface="Trebuchet MS" panose="020B0603020202020204" pitchFamily="34" charset="0"/>
              </a:rPr>
              <a:t>Phon</a:t>
            </a:r>
            <a:r>
              <a:rPr lang="en-US" sz="3733" b="1" dirty="0">
                <a:solidFill>
                  <a:srgbClr val="FFC000"/>
                </a:solidFill>
                <a:latin typeface="Trebuchet MS" panose="020B0603020202020204" pitchFamily="34" charset="0"/>
              </a:rPr>
              <a:t>eme</a:t>
            </a:r>
            <a:endParaRPr lang="en-US" sz="3733" b="1" dirty="0">
              <a:solidFill>
                <a:srgbClr val="FFC000"/>
              </a:solidFill>
              <a:latin typeface="Trebuchet MS" panose="020B0603020202020204" pitchFamily="34" charset="0"/>
              <a:cs typeface="Arial"/>
            </a:endParaRPr>
          </a:p>
        </p:txBody>
      </p:sp>
      <p:sp>
        <p:nvSpPr>
          <p:cNvPr id="7" name="Oval 6" descr="Closeup of a telephone on top of a table">
            <a:extLst>
              <a:ext uri="{FF2B5EF4-FFF2-40B4-BE49-F238E27FC236}">
                <a16:creationId xmlns:a16="http://schemas.microsoft.com/office/drawing/2014/main" id="{15AD5A79-56E8-3093-6722-EABA38CDDDFB}"/>
              </a:ext>
            </a:extLst>
          </p:cNvPr>
          <p:cNvSpPr/>
          <p:nvPr/>
        </p:nvSpPr>
        <p:spPr>
          <a:xfrm>
            <a:off x="3496964" y="3702745"/>
            <a:ext cx="1524000" cy="1524000"/>
          </a:xfrm>
          <a:prstGeom prst="ellipse">
            <a:avLst/>
          </a:prstGeom>
          <a:blipFill>
            <a:blip r:embed="rId3">
              <a:extLst>
                <a:ext uri="{28A0092B-C50C-407E-A947-70E740481C1C}">
                  <a14:useLocalDpi xmlns:a14="http://schemas.microsoft.com/office/drawing/2010/main" val="0"/>
                </a:ext>
              </a:extLst>
            </a:blip>
            <a:srcRect/>
            <a:stretch>
              <a:fillRect l="-25000" r="-25000"/>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sz="2400" dirty="0"/>
          </a:p>
        </p:txBody>
      </p:sp>
      <p:sp>
        <p:nvSpPr>
          <p:cNvPr id="2" name="Snip Single Corner Rectangle 1">
            <a:extLst>
              <a:ext uri="{FF2B5EF4-FFF2-40B4-BE49-F238E27FC236}">
                <a16:creationId xmlns:a16="http://schemas.microsoft.com/office/drawing/2014/main" id="{BDA4CDAE-C310-63AA-2DE8-4C5B29F42AD9}"/>
              </a:ext>
            </a:extLst>
          </p:cNvPr>
          <p:cNvSpPr/>
          <p:nvPr/>
        </p:nvSpPr>
        <p:spPr>
          <a:xfrm>
            <a:off x="7169161" y="1545524"/>
            <a:ext cx="3659477" cy="2529279"/>
          </a:xfrm>
          <a:prstGeom prst="snip1Rect">
            <a:avLst/>
          </a:prstGeom>
          <a:solidFill>
            <a:srgbClr val="488B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Trebuchet MS" panose="020B0703020202090204" pitchFamily="34" charset="0"/>
              </a:rPr>
              <a:t>Letter or letters that represent a speech sound</a:t>
            </a:r>
          </a:p>
        </p:txBody>
      </p:sp>
      <p:sp>
        <p:nvSpPr>
          <p:cNvPr id="4" name="Rectangle 3">
            <a:extLst>
              <a:ext uri="{FF2B5EF4-FFF2-40B4-BE49-F238E27FC236}">
                <a16:creationId xmlns:a16="http://schemas.microsoft.com/office/drawing/2014/main" id="{7BC95756-ED78-8A43-85CC-8DE03D20E3EB}"/>
              </a:ext>
            </a:extLst>
          </p:cNvPr>
          <p:cNvSpPr/>
          <p:nvPr/>
        </p:nvSpPr>
        <p:spPr>
          <a:xfrm>
            <a:off x="7169161" y="4054634"/>
            <a:ext cx="3421701" cy="1172111"/>
          </a:xfrm>
          <a:prstGeom prst="rect">
            <a:avLst/>
          </a:prstGeom>
          <a:solidFill>
            <a:srgbClr val="282844"/>
          </a:solidFill>
          <a:ln>
            <a:no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r>
              <a:rPr lang="en-US" sz="3733" b="1" u="sng" dirty="0">
                <a:solidFill>
                  <a:srgbClr val="FFC000"/>
                </a:solidFill>
                <a:latin typeface="Trebuchet MS"/>
              </a:rPr>
              <a:t>Graph</a:t>
            </a:r>
            <a:r>
              <a:rPr lang="en-US" sz="3733" b="1" dirty="0">
                <a:solidFill>
                  <a:srgbClr val="FFC000"/>
                </a:solidFill>
                <a:latin typeface="Trebuchet MS"/>
              </a:rPr>
              <a:t>eme</a:t>
            </a:r>
          </a:p>
        </p:txBody>
      </p:sp>
      <p:sp>
        <p:nvSpPr>
          <p:cNvPr id="8" name="Oval 7" descr="A stack of newspaper">
            <a:extLst>
              <a:ext uri="{FF2B5EF4-FFF2-40B4-BE49-F238E27FC236}">
                <a16:creationId xmlns:a16="http://schemas.microsoft.com/office/drawing/2014/main" id="{7005ADAF-E30E-A673-0F7D-C56094322E42}"/>
              </a:ext>
            </a:extLst>
          </p:cNvPr>
          <p:cNvSpPr/>
          <p:nvPr/>
        </p:nvSpPr>
        <p:spPr>
          <a:xfrm>
            <a:off x="10066638" y="3702745"/>
            <a:ext cx="1524000" cy="1524000"/>
          </a:xfrm>
          <a:prstGeom prst="ellipse">
            <a:avLst/>
          </a:prstGeom>
          <a:blipFill>
            <a:blip r:embed="rId4">
              <a:extLst>
                <a:ext uri="{28A0092B-C50C-407E-A947-70E740481C1C}">
                  <a14:useLocalDpi xmlns:a14="http://schemas.microsoft.com/office/drawing/2010/main" val="0"/>
                </a:ext>
              </a:extLst>
            </a:blip>
            <a:srcRect/>
            <a:stretch>
              <a:fillRect l="-20000" r="-20000"/>
            </a:stretch>
          </a:blipFill>
          <a:ln>
            <a:solidFill>
              <a:srgbClr val="488BC9">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sz="2400" dirty="0"/>
          </a:p>
        </p:txBody>
      </p:sp>
      <p:sp>
        <p:nvSpPr>
          <p:cNvPr id="16" name="TextBox 15">
            <a:extLst>
              <a:ext uri="{FF2B5EF4-FFF2-40B4-BE49-F238E27FC236}">
                <a16:creationId xmlns:a16="http://schemas.microsoft.com/office/drawing/2014/main" id="{A921531D-4BC6-7C41-0B18-B9BDB389AE27}"/>
              </a:ext>
            </a:extLst>
          </p:cNvPr>
          <p:cNvSpPr txBox="1"/>
          <p:nvPr/>
        </p:nvSpPr>
        <p:spPr>
          <a:xfrm>
            <a:off x="5582257" y="3428705"/>
            <a:ext cx="1025611" cy="1446550"/>
          </a:xfrm>
          <a:prstGeom prst="rect">
            <a:avLst/>
          </a:prstGeom>
          <a:noFill/>
        </p:spPr>
        <p:txBody>
          <a:bodyPr wrap="square" rtlCol="0">
            <a:spAutoFit/>
          </a:bodyPr>
          <a:lstStyle/>
          <a:p>
            <a:r>
              <a:rPr lang="en-US" sz="8800" b="1" dirty="0">
                <a:latin typeface="Trebuchet MS" panose="020B0603020202020204" pitchFamily="34" charset="0"/>
              </a:rPr>
              <a:t>m</a:t>
            </a:r>
          </a:p>
        </p:txBody>
      </p:sp>
      <p:pic>
        <p:nvPicPr>
          <p:cNvPr id="10" name="Picture 9" descr="An image of a quarter moon with three dots below it to represent the sounds in the word moon. ">
            <a:extLst>
              <a:ext uri="{FF2B5EF4-FFF2-40B4-BE49-F238E27FC236}">
                <a16:creationId xmlns:a16="http://schemas.microsoft.com/office/drawing/2014/main" id="{A48AE534-1FFA-568C-CD17-D2C9BCE75C00}"/>
              </a:ext>
            </a:extLst>
          </p:cNvPr>
          <p:cNvPicPr>
            <a:picLocks/>
          </p:cNvPicPr>
          <p:nvPr/>
        </p:nvPicPr>
        <p:blipFill>
          <a:blip r:embed="rId5"/>
          <a:srcRect r="3817" b="-194"/>
          <a:stretch>
            <a:fillRect/>
          </a:stretch>
        </p:blipFill>
        <p:spPr>
          <a:xfrm>
            <a:off x="5409263" y="2057105"/>
            <a:ext cx="1319250" cy="1374259"/>
          </a:xfrm>
          <a:prstGeom prst="rect">
            <a:avLst/>
          </a:prstGeom>
        </p:spPr>
      </p:pic>
    </p:spTree>
    <p:extLst>
      <p:ext uri="{BB962C8B-B14F-4D97-AF65-F5344CB8AC3E}">
        <p14:creationId xmlns:p14="http://schemas.microsoft.com/office/powerpoint/2010/main" val="111578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62033-9735-02F9-8174-14E6BD6C6413}"/>
            </a:ext>
          </a:extLst>
        </p:cNvPr>
        <p:cNvGrpSpPr/>
        <p:nvPr/>
      </p:nvGrpSpPr>
      <p:grpSpPr>
        <a:xfrm>
          <a:off x="0" y="0"/>
          <a:ext cx="0" cy="0"/>
          <a:chOff x="0" y="0"/>
          <a:chExt cx="0" cy="0"/>
        </a:xfrm>
      </p:grpSpPr>
      <p:sp>
        <p:nvSpPr>
          <p:cNvPr id="6" name="Google Shape;353;p46">
            <a:extLst>
              <a:ext uri="{FF2B5EF4-FFF2-40B4-BE49-F238E27FC236}">
                <a16:creationId xmlns:a16="http://schemas.microsoft.com/office/drawing/2014/main" id="{05D17A41-4830-1DF0-49B5-134799514CC7}"/>
              </a:ext>
            </a:extLst>
          </p:cNvPr>
          <p:cNvSpPr txBox="1">
            <a:spLocks noGrp="1"/>
          </p:cNvSpPr>
          <p:nvPr>
            <p:ph type="title"/>
          </p:nvPr>
        </p:nvSpPr>
        <p:spPr>
          <a:xfrm>
            <a:off x="332137" y="0"/>
            <a:ext cx="11859863" cy="789875"/>
          </a:xfrm>
          <a:prstGeom prst="rect">
            <a:avLst/>
          </a:prstGeom>
        </p:spPr>
        <p:txBody>
          <a:bodyPr spcFirstLastPara="1" vert="horz" wrap="square" lIns="0" tIns="0" rIns="0" bIns="0" rtlCol="0" anchor="ctr" anchorCtr="0">
            <a:noAutofit/>
          </a:bodyPr>
          <a:lstStyle/>
          <a:p>
            <a:pPr>
              <a:lnSpc>
                <a:spcPct val="160000"/>
              </a:lnSpc>
            </a:pPr>
            <a:r>
              <a:rPr lang="en-US" sz="3200" dirty="0">
                <a:solidFill>
                  <a:srgbClr val="000000"/>
                </a:solidFill>
                <a:latin typeface="Trebuchet MS"/>
                <a:ea typeface="Trebuchet MS"/>
                <a:cs typeface="Trebuchet MS"/>
              </a:rPr>
              <a:t>It Starts with Sounds</a:t>
            </a:r>
            <a:endParaRPr lang="en-US" sz="3200" dirty="0">
              <a:latin typeface="Trebuchet MS"/>
            </a:endParaRPr>
          </a:p>
        </p:txBody>
      </p:sp>
      <p:sp>
        <p:nvSpPr>
          <p:cNvPr id="7" name="TextBox 6">
            <a:extLst>
              <a:ext uri="{FF2B5EF4-FFF2-40B4-BE49-F238E27FC236}">
                <a16:creationId xmlns:a16="http://schemas.microsoft.com/office/drawing/2014/main" id="{24F010BE-9521-5573-AC1F-A28A17C1E5EB}"/>
              </a:ext>
            </a:extLst>
          </p:cNvPr>
          <p:cNvSpPr txBox="1"/>
          <p:nvPr/>
        </p:nvSpPr>
        <p:spPr>
          <a:xfrm>
            <a:off x="2862467" y="1314067"/>
            <a:ext cx="1716259" cy="1015663"/>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6000" dirty="0">
                <a:latin typeface="Trebuchet MS" panose="020B0603020202020204" pitchFamily="34" charset="0"/>
              </a:rPr>
              <a:t>/k/</a:t>
            </a:r>
          </a:p>
        </p:txBody>
      </p:sp>
      <p:sp>
        <p:nvSpPr>
          <p:cNvPr id="8" name="TextBox 7">
            <a:extLst>
              <a:ext uri="{FF2B5EF4-FFF2-40B4-BE49-F238E27FC236}">
                <a16:creationId xmlns:a16="http://schemas.microsoft.com/office/drawing/2014/main" id="{2FDFD9F1-6255-3632-89DF-1E25A8886775}"/>
              </a:ext>
            </a:extLst>
          </p:cNvPr>
          <p:cNvSpPr txBox="1"/>
          <p:nvPr/>
        </p:nvSpPr>
        <p:spPr>
          <a:xfrm>
            <a:off x="5237871" y="1290796"/>
            <a:ext cx="1716259" cy="1015663"/>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6000" dirty="0">
                <a:latin typeface="Trebuchet MS" panose="020B0603020202020204" pitchFamily="34" charset="0"/>
              </a:rPr>
              <a:t>/a/</a:t>
            </a:r>
          </a:p>
        </p:txBody>
      </p:sp>
      <p:sp>
        <p:nvSpPr>
          <p:cNvPr id="9" name="TextBox 8">
            <a:extLst>
              <a:ext uri="{FF2B5EF4-FFF2-40B4-BE49-F238E27FC236}">
                <a16:creationId xmlns:a16="http://schemas.microsoft.com/office/drawing/2014/main" id="{B71A5BBB-3716-0511-E1EE-4F32010D8AB5}"/>
              </a:ext>
            </a:extLst>
          </p:cNvPr>
          <p:cNvSpPr txBox="1"/>
          <p:nvPr/>
        </p:nvSpPr>
        <p:spPr>
          <a:xfrm>
            <a:off x="7513193" y="1314068"/>
            <a:ext cx="2067951" cy="1015663"/>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6000" dirty="0">
                <a:latin typeface="Trebuchet MS" panose="020B0603020202020204" pitchFamily="34" charset="0"/>
              </a:rPr>
              <a:t>/t/</a:t>
            </a:r>
          </a:p>
        </p:txBody>
      </p:sp>
      <p:pic>
        <p:nvPicPr>
          <p:cNvPr id="4" name="Graphic 3" descr="Cat with solid fill">
            <a:extLst>
              <a:ext uri="{FF2B5EF4-FFF2-40B4-BE49-F238E27FC236}">
                <a16:creationId xmlns:a16="http://schemas.microsoft.com/office/drawing/2014/main" id="{B84F1612-8F35-AFDB-970A-B0AC4E01DA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67200" y="2246195"/>
            <a:ext cx="3657600" cy="3657600"/>
          </a:xfrm>
          <a:prstGeom prst="rect">
            <a:avLst/>
          </a:prstGeom>
        </p:spPr>
      </p:pic>
    </p:spTree>
    <p:extLst>
      <p:ext uri="{BB962C8B-B14F-4D97-AF65-F5344CB8AC3E}">
        <p14:creationId xmlns:p14="http://schemas.microsoft.com/office/powerpoint/2010/main" val="106589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1000" tmFilter="0, 0; .2, .5; .8, .5; 1, 0"/>
                                        <p:tgtEl>
                                          <p:spTgt spid="7"/>
                                        </p:tgtEl>
                                      </p:cBhvr>
                                    </p:animEffect>
                                    <p:animScale>
                                      <p:cBhvr>
                                        <p:cTn id="7" dur="500" autoRev="1" fill="hold"/>
                                        <p:tgtEl>
                                          <p:spTgt spid="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1000" tmFilter="0, 0; .2, .5; .8, .5; 1, 0"/>
                                        <p:tgtEl>
                                          <p:spTgt spid="9">
                                            <p:txEl>
                                              <p:pRg st="0" end="0"/>
                                            </p:txEl>
                                          </p:spTgt>
                                        </p:tgtEl>
                                      </p:cBhvr>
                                    </p:animEffect>
                                    <p:animScale>
                                      <p:cBhvr>
                                        <p:cTn id="12" dur="500" autoRev="1" fill="hold"/>
                                        <p:tgtEl>
                                          <p:spTgt spid="9">
                                            <p:txEl>
                                              <p:pRg st="0" end="0"/>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1000" tmFilter="0, 0; .2, .5; .8, .5; 1, 0"/>
                                        <p:tgtEl>
                                          <p:spTgt spid="8">
                                            <p:txEl>
                                              <p:pRg st="0" end="0"/>
                                            </p:txEl>
                                          </p:spTgt>
                                        </p:tgtEl>
                                      </p:cBhvr>
                                    </p:animEffect>
                                    <p:animScale>
                                      <p:cBhvr>
                                        <p:cTn id="17" dur="500" autoRev="1" fill="hold"/>
                                        <p:tgtEl>
                                          <p:spTgt spid="8">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17715" y="133439"/>
            <a:ext cx="11360800" cy="763600"/>
          </a:xfrm>
        </p:spPr>
        <p:txBody>
          <a:bodyPr/>
          <a:lstStyle/>
          <a:p>
            <a:r>
              <a:rPr lang="en-US" sz="3200" dirty="0">
                <a:latin typeface="Trebuchet MS" panose="020B0603020202020204" pitchFamily="34" charset="0"/>
              </a:rPr>
              <a:t>The Alphabetic Principle</a:t>
            </a:r>
          </a:p>
        </p:txBody>
      </p:sp>
      <p:sp>
        <p:nvSpPr>
          <p:cNvPr id="2" name="Text Placeholder 2">
            <a:extLst>
              <a:ext uri="{FF2B5EF4-FFF2-40B4-BE49-F238E27FC236}">
                <a16:creationId xmlns:a16="http://schemas.microsoft.com/office/drawing/2014/main" id="{C34B2518-B8A9-A6A0-89A8-6D9FD1A264FA}"/>
              </a:ext>
            </a:extLst>
          </p:cNvPr>
          <p:cNvSpPr txBox="1">
            <a:spLocks/>
          </p:cNvSpPr>
          <p:nvPr/>
        </p:nvSpPr>
        <p:spPr>
          <a:xfrm>
            <a:off x="508000" y="1143000"/>
            <a:ext cx="8122919" cy="4326039"/>
          </a:xfrm>
          <a:prstGeom prst="rect">
            <a:avLst/>
          </a:prstGeom>
          <a:ln>
            <a:noFill/>
          </a:ln>
        </p:spPr>
        <p:style>
          <a:lnRef idx="2">
            <a:schemeClr val="accent2"/>
          </a:lnRef>
          <a:fillRef idx="1">
            <a:schemeClr val="lt1"/>
          </a:fillRef>
          <a:effectRef idx="0">
            <a:schemeClr val="accent2"/>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47472">
              <a:spcAft>
                <a:spcPts val="1200"/>
              </a:spcAft>
              <a:buClr>
                <a:schemeClr val="tx1">
                  <a:lumMod val="65000"/>
                  <a:lumOff val="35000"/>
                </a:schemeClr>
              </a:buClr>
              <a:buSzPct val="100000"/>
              <a:buFont typeface="Trebuchet MS" panose="020B0603020202020204" pitchFamily="34" charset="0"/>
              <a:buChar char="●"/>
            </a:pPr>
            <a:r>
              <a:rPr lang="en-US" kern="1200" dirty="0">
                <a:solidFill>
                  <a:srgbClr val="000000"/>
                </a:solidFill>
                <a:effectLst/>
                <a:latin typeface="Trebuchet MS" panose="020B0603020202020204" pitchFamily="34" charset="0"/>
                <a:ea typeface="MS PGothic" panose="020B0600070205080204" pitchFamily="34" charset="-128"/>
              </a:rPr>
              <a:t>The concept that letters and letter patterns represent the sounds of a spoken language</a:t>
            </a:r>
          </a:p>
          <a:p>
            <a:pPr marL="457200" indent="-347472">
              <a:spcAft>
                <a:spcPts val="1200"/>
              </a:spcAft>
              <a:buClr>
                <a:schemeClr val="tx1">
                  <a:lumMod val="65000"/>
                  <a:lumOff val="35000"/>
                </a:schemeClr>
              </a:buClr>
              <a:buSzPct val="100000"/>
              <a:buFont typeface="Trebuchet MS" panose="020B0603020202020204" pitchFamily="34" charset="0"/>
              <a:buChar char="●"/>
            </a:pPr>
            <a:r>
              <a:rPr lang="en-US" kern="1200" dirty="0">
                <a:solidFill>
                  <a:srgbClr val="000000"/>
                </a:solidFill>
                <a:effectLst/>
                <a:latin typeface="Trebuchet MS" panose="020B0603020202020204" pitchFamily="34" charset="0"/>
                <a:ea typeface="MS PGothic" panose="020B0600070205080204" pitchFamily="34" charset="-128"/>
              </a:rPr>
              <a:t>26 letters in the English alphabet combine in many ways to spell the 44 spoken sounds in the English language </a:t>
            </a:r>
          </a:p>
          <a:p>
            <a:pPr marL="457200" indent="-347472">
              <a:spcAft>
                <a:spcPts val="1200"/>
              </a:spcAft>
              <a:buClr>
                <a:schemeClr val="tx1">
                  <a:lumMod val="65000"/>
                  <a:lumOff val="35000"/>
                </a:schemeClr>
              </a:buClr>
              <a:buSzPct val="100000"/>
              <a:buFont typeface="Trebuchet MS" panose="020B0603020202020204" pitchFamily="34" charset="0"/>
              <a:buChar char="●"/>
            </a:pPr>
            <a:r>
              <a:rPr lang="en-US" dirty="0">
                <a:solidFill>
                  <a:srgbClr val="000000"/>
                </a:solidFill>
                <a:latin typeface="Trebuchet MS" panose="020B0603020202020204" pitchFamily="34" charset="0"/>
                <a:ea typeface="MS PGothic" panose="020B0600070205080204" pitchFamily="34" charset="-128"/>
              </a:rPr>
              <a:t>Students identify alphabet letters by form, letter name, and the sound each letter represents.</a:t>
            </a:r>
            <a:endParaRPr lang="en-US" kern="1200" dirty="0">
              <a:solidFill>
                <a:srgbClr val="000000"/>
              </a:solidFill>
              <a:effectLst/>
              <a:latin typeface="Trebuchet MS" panose="020B0603020202020204" pitchFamily="34" charset="0"/>
              <a:ea typeface="MS PGothic" panose="020B0600070205080204" pitchFamily="34" charset="-128"/>
            </a:endParaRPr>
          </a:p>
        </p:txBody>
      </p:sp>
      <p:pic>
        <p:nvPicPr>
          <p:cNvPr id="4" name="Picture 3" descr="A pile of alphabet blocks">
            <a:extLst>
              <a:ext uri="{FF2B5EF4-FFF2-40B4-BE49-F238E27FC236}">
                <a16:creationId xmlns:a16="http://schemas.microsoft.com/office/drawing/2014/main" id="{05C48375-1713-FDEF-2DE9-366FEF9B8B5E}"/>
              </a:ext>
            </a:extLst>
          </p:cNvPr>
          <p:cNvPicPr>
            <a:picLocks/>
          </p:cNvPicPr>
          <p:nvPr/>
        </p:nvPicPr>
        <p:blipFill>
          <a:blip r:embed="rId3"/>
          <a:stretch>
            <a:fillRect/>
          </a:stretch>
        </p:blipFill>
        <p:spPr>
          <a:xfrm>
            <a:off x="7990114" y="3429000"/>
            <a:ext cx="4114800" cy="2286000"/>
          </a:xfrm>
          <a:prstGeom prst="rect">
            <a:avLst/>
          </a:prstGeom>
        </p:spPr>
      </p:pic>
    </p:spTree>
    <p:extLst>
      <p:ext uri="{BB962C8B-B14F-4D97-AF65-F5344CB8AC3E}">
        <p14:creationId xmlns:p14="http://schemas.microsoft.com/office/powerpoint/2010/main" val="4037585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AADFC-0391-1F86-836D-3DB171F29A6E}"/>
            </a:ext>
          </a:extLst>
        </p:cNvPr>
        <p:cNvGrpSpPr/>
        <p:nvPr/>
      </p:nvGrpSpPr>
      <p:grpSpPr>
        <a:xfrm>
          <a:off x="0" y="0"/>
          <a:ext cx="0" cy="0"/>
          <a:chOff x="0" y="0"/>
          <a:chExt cx="0" cy="0"/>
        </a:xfrm>
      </p:grpSpPr>
      <p:sp>
        <p:nvSpPr>
          <p:cNvPr id="6" name="Google Shape;353;p46">
            <a:extLst>
              <a:ext uri="{FF2B5EF4-FFF2-40B4-BE49-F238E27FC236}">
                <a16:creationId xmlns:a16="http://schemas.microsoft.com/office/drawing/2014/main" id="{F498040E-97F8-D42D-EE7D-FC6B28BCB3AC}"/>
              </a:ext>
            </a:extLst>
          </p:cNvPr>
          <p:cNvSpPr txBox="1">
            <a:spLocks noGrp="1"/>
          </p:cNvSpPr>
          <p:nvPr>
            <p:ph type="title"/>
          </p:nvPr>
        </p:nvSpPr>
        <p:spPr>
          <a:xfrm>
            <a:off x="332137" y="0"/>
            <a:ext cx="11859863" cy="789875"/>
          </a:xfrm>
          <a:prstGeom prst="rect">
            <a:avLst/>
          </a:prstGeom>
        </p:spPr>
        <p:txBody>
          <a:bodyPr spcFirstLastPara="1" vert="horz" wrap="square" lIns="0" tIns="0" rIns="0" bIns="0" rtlCol="0" anchor="ctr" anchorCtr="0">
            <a:noAutofit/>
          </a:bodyPr>
          <a:lstStyle/>
          <a:p>
            <a:pPr>
              <a:lnSpc>
                <a:spcPct val="160000"/>
              </a:lnSpc>
            </a:pPr>
            <a:r>
              <a:rPr lang="en-US" sz="3200" dirty="0">
                <a:solidFill>
                  <a:srgbClr val="000000"/>
                </a:solidFill>
                <a:latin typeface="Trebuchet MS"/>
                <a:ea typeface="Trebuchet MS"/>
                <a:cs typeface="Trebuchet MS"/>
              </a:rPr>
              <a:t>Matching Sounds to Print</a:t>
            </a:r>
            <a:endParaRPr lang="en-US" sz="3200" dirty="0">
              <a:latin typeface="Trebuchet MS"/>
            </a:endParaRPr>
          </a:p>
        </p:txBody>
      </p:sp>
      <p:pic>
        <p:nvPicPr>
          <p:cNvPr id="4" name="Graphic 3" descr="Cat with solid fill">
            <a:extLst>
              <a:ext uri="{FF2B5EF4-FFF2-40B4-BE49-F238E27FC236}">
                <a16:creationId xmlns:a16="http://schemas.microsoft.com/office/drawing/2014/main" id="{FE9D795D-B206-E7F1-A452-BA2612727C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44333" y="1014643"/>
            <a:ext cx="2438400" cy="2438400"/>
          </a:xfrm>
          <a:prstGeom prst="rect">
            <a:avLst/>
          </a:prstGeom>
        </p:spPr>
      </p:pic>
      <p:sp>
        <p:nvSpPr>
          <p:cNvPr id="12" name="TextBox 11">
            <a:extLst>
              <a:ext uri="{FF2B5EF4-FFF2-40B4-BE49-F238E27FC236}">
                <a16:creationId xmlns:a16="http://schemas.microsoft.com/office/drawing/2014/main" id="{0FF8DA05-B52D-DC01-2896-A672D4CBD33E}"/>
              </a:ext>
            </a:extLst>
          </p:cNvPr>
          <p:cNvSpPr txBox="1"/>
          <p:nvPr/>
        </p:nvSpPr>
        <p:spPr>
          <a:xfrm>
            <a:off x="1027365" y="3546686"/>
            <a:ext cx="4135252" cy="70788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a:latin typeface="Trebuchet MS" panose="020B0603020202020204" pitchFamily="34" charset="0"/>
              </a:rPr>
              <a:t>/k/   /a/   /t/</a:t>
            </a:r>
          </a:p>
        </p:txBody>
      </p:sp>
      <p:sp>
        <p:nvSpPr>
          <p:cNvPr id="19" name="Flowchart: Connector 18">
            <a:extLst>
              <a:ext uri="{FF2B5EF4-FFF2-40B4-BE49-F238E27FC236}">
                <a16:creationId xmlns:a16="http://schemas.microsoft.com/office/drawing/2014/main" id="{0FB14C3F-BEF5-5B75-706F-682AC8E60CB5}"/>
              </a:ext>
              <a:ext uri="{C183D7F6-B498-43B3-948B-1728B52AA6E4}">
                <adec:decorative xmlns:adec="http://schemas.microsoft.com/office/drawing/2017/decorative" val="1"/>
              </a:ext>
            </a:extLst>
          </p:cNvPr>
          <p:cNvSpPr/>
          <p:nvPr/>
        </p:nvSpPr>
        <p:spPr>
          <a:xfrm>
            <a:off x="1446309" y="4296653"/>
            <a:ext cx="914400" cy="914400"/>
          </a:xfrm>
          <a:prstGeom prst="flowChartConnector">
            <a:avLst/>
          </a:prstGeom>
          <a:solidFill>
            <a:srgbClr val="488BC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351" dirty="0">
              <a:latin typeface="Trebuchet MS" panose="020B0603020202020204" pitchFamily="34" charset="0"/>
            </a:endParaRPr>
          </a:p>
        </p:txBody>
      </p:sp>
      <p:sp>
        <p:nvSpPr>
          <p:cNvPr id="15" name="Flowchart: Connector 14">
            <a:extLst>
              <a:ext uri="{FF2B5EF4-FFF2-40B4-BE49-F238E27FC236}">
                <a16:creationId xmlns:a16="http://schemas.microsoft.com/office/drawing/2014/main" id="{DCF75EFB-C537-0D33-06CF-93154AC45F06}"/>
              </a:ext>
              <a:ext uri="{C183D7F6-B498-43B3-948B-1728B52AA6E4}">
                <adec:decorative xmlns:adec="http://schemas.microsoft.com/office/drawing/2017/decorative" val="1"/>
              </a:ext>
            </a:extLst>
          </p:cNvPr>
          <p:cNvSpPr/>
          <p:nvPr/>
        </p:nvSpPr>
        <p:spPr>
          <a:xfrm>
            <a:off x="2638899" y="4302965"/>
            <a:ext cx="914400" cy="914400"/>
          </a:xfrm>
          <a:prstGeom prst="flowChartConnector">
            <a:avLst/>
          </a:prstGeom>
          <a:solidFill>
            <a:srgbClr val="488BC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351" dirty="0">
              <a:latin typeface="Trebuchet MS" panose="020B0603020202020204" pitchFamily="34" charset="0"/>
            </a:endParaRPr>
          </a:p>
        </p:txBody>
      </p:sp>
      <p:sp>
        <p:nvSpPr>
          <p:cNvPr id="18" name="Flowchart: Connector 17">
            <a:extLst>
              <a:ext uri="{FF2B5EF4-FFF2-40B4-BE49-F238E27FC236}">
                <a16:creationId xmlns:a16="http://schemas.microsoft.com/office/drawing/2014/main" id="{65F3406B-7503-126D-4527-F49C933EF87A}"/>
              </a:ext>
              <a:ext uri="{C183D7F6-B498-43B3-948B-1728B52AA6E4}">
                <adec:decorative xmlns:adec="http://schemas.microsoft.com/office/drawing/2017/decorative" val="1"/>
              </a:ext>
            </a:extLst>
          </p:cNvPr>
          <p:cNvSpPr/>
          <p:nvPr/>
        </p:nvSpPr>
        <p:spPr>
          <a:xfrm>
            <a:off x="3840353" y="4314827"/>
            <a:ext cx="914400" cy="914400"/>
          </a:xfrm>
          <a:prstGeom prst="flowChartConnector">
            <a:avLst/>
          </a:prstGeom>
          <a:solidFill>
            <a:srgbClr val="488BC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351" dirty="0">
              <a:latin typeface="Trebuchet MS" panose="020B0603020202020204" pitchFamily="34" charset="0"/>
            </a:endParaRPr>
          </a:p>
        </p:txBody>
      </p:sp>
      <p:sp>
        <p:nvSpPr>
          <p:cNvPr id="14" name="Arrow: Right 13" descr="Arrow pointing to the right ">
            <a:extLst>
              <a:ext uri="{FF2B5EF4-FFF2-40B4-BE49-F238E27FC236}">
                <a16:creationId xmlns:a16="http://schemas.microsoft.com/office/drawing/2014/main" id="{B5613F99-76A7-AB85-0B01-24263CDCD2CC}"/>
              </a:ext>
              <a:ext uri="{C183D7F6-B498-43B3-948B-1728B52AA6E4}">
                <adec:decorative xmlns:adec="http://schemas.microsoft.com/office/drawing/2017/decorative" val="0"/>
              </a:ext>
            </a:extLst>
          </p:cNvPr>
          <p:cNvSpPr/>
          <p:nvPr/>
        </p:nvSpPr>
        <p:spPr>
          <a:xfrm>
            <a:off x="5173535" y="4141356"/>
            <a:ext cx="1828800" cy="1219200"/>
          </a:xfrm>
          <a:prstGeom prst="rightArrow">
            <a:avLst/>
          </a:prstGeom>
          <a:solidFill>
            <a:srgbClr val="FFAB4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351" dirty="0">
              <a:latin typeface="Trebuchet MS" panose="020B0603020202020204" pitchFamily="34" charset="0"/>
            </a:endParaRPr>
          </a:p>
        </p:txBody>
      </p:sp>
      <p:sp>
        <p:nvSpPr>
          <p:cNvPr id="17" name="TextBox 16">
            <a:extLst>
              <a:ext uri="{FF2B5EF4-FFF2-40B4-BE49-F238E27FC236}">
                <a16:creationId xmlns:a16="http://schemas.microsoft.com/office/drawing/2014/main" id="{66238196-C57C-C1EB-8B38-54A574E66F9E}"/>
              </a:ext>
            </a:extLst>
          </p:cNvPr>
          <p:cNvSpPr txBox="1"/>
          <p:nvPr/>
        </p:nvSpPr>
        <p:spPr>
          <a:xfrm>
            <a:off x="7110830" y="3429001"/>
            <a:ext cx="4135252" cy="70788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a:latin typeface="Trebuchet MS" panose="020B0603020202020204" pitchFamily="34" charset="0"/>
              </a:rPr>
              <a:t>/k/   /a/   /t/</a:t>
            </a:r>
          </a:p>
        </p:txBody>
      </p:sp>
      <p:graphicFrame>
        <p:nvGraphicFramePr>
          <p:cNvPr id="2" name="Table 1">
            <a:extLst>
              <a:ext uri="{FF2B5EF4-FFF2-40B4-BE49-F238E27FC236}">
                <a16:creationId xmlns:a16="http://schemas.microsoft.com/office/drawing/2014/main" id="{0CD26D10-62CD-0B48-1CEA-CBC6D57F6AF7}"/>
              </a:ext>
            </a:extLst>
          </p:cNvPr>
          <p:cNvGraphicFramePr>
            <a:graphicFrameLocks noGrp="1"/>
          </p:cNvGraphicFramePr>
          <p:nvPr/>
        </p:nvGraphicFramePr>
        <p:xfrm>
          <a:off x="7349655" y="4162427"/>
          <a:ext cx="3657600" cy="1219200"/>
        </p:xfrm>
        <a:graphic>
          <a:graphicData uri="http://schemas.openxmlformats.org/drawingml/2006/table">
            <a:tbl>
              <a:tblPr firstRow="1" bandRow="1">
                <a:tableStyleId>{93296810-A885-4BE3-A3E7-6D5BEEA58F35}</a:tableStyleId>
              </a:tblPr>
              <a:tblGrid>
                <a:gridCol w="1219200">
                  <a:extLst>
                    <a:ext uri="{9D8B030D-6E8A-4147-A177-3AD203B41FA5}">
                      <a16:colId xmlns:a16="http://schemas.microsoft.com/office/drawing/2014/main" val="1573183179"/>
                    </a:ext>
                  </a:extLst>
                </a:gridCol>
                <a:gridCol w="1219200">
                  <a:extLst>
                    <a:ext uri="{9D8B030D-6E8A-4147-A177-3AD203B41FA5}">
                      <a16:colId xmlns:a16="http://schemas.microsoft.com/office/drawing/2014/main" val="4111175779"/>
                    </a:ext>
                  </a:extLst>
                </a:gridCol>
                <a:gridCol w="1219200">
                  <a:extLst>
                    <a:ext uri="{9D8B030D-6E8A-4147-A177-3AD203B41FA5}">
                      <a16:colId xmlns:a16="http://schemas.microsoft.com/office/drawing/2014/main" val="17609966"/>
                    </a:ext>
                  </a:extLst>
                </a:gridCol>
              </a:tblGrid>
              <a:tr h="1219200">
                <a:tc>
                  <a:txBody>
                    <a:bodyPr/>
                    <a:lstStyle/>
                    <a:p>
                      <a:endParaRPr lang="en-US" sz="1900" dirty="0">
                        <a:latin typeface="Trebuchet MS" panose="020B0603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88BC9"/>
                    </a:solidFill>
                  </a:tcPr>
                </a:tc>
                <a:tc>
                  <a:txBody>
                    <a:bodyPr/>
                    <a:lstStyle/>
                    <a:p>
                      <a:endParaRPr lang="en-US" sz="1900" dirty="0">
                        <a:latin typeface="Trebuchet MS" panose="020B0603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88BC9"/>
                    </a:solidFill>
                  </a:tcPr>
                </a:tc>
                <a:tc>
                  <a:txBody>
                    <a:bodyPr/>
                    <a:lstStyle/>
                    <a:p>
                      <a:endParaRPr lang="en-US" sz="1900" dirty="0">
                        <a:latin typeface="Trebuchet MS" panose="020B0603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88BC9"/>
                    </a:solidFill>
                  </a:tcPr>
                </a:tc>
                <a:extLst>
                  <a:ext uri="{0D108BD9-81ED-4DB2-BD59-A6C34878D82A}">
                    <a16:rowId xmlns:a16="http://schemas.microsoft.com/office/drawing/2014/main" val="2863932144"/>
                  </a:ext>
                </a:extLst>
              </a:tr>
            </a:tbl>
          </a:graphicData>
        </a:graphic>
      </p:graphicFrame>
      <p:sp>
        <p:nvSpPr>
          <p:cNvPr id="5" name="Rectangle 4">
            <a:extLst>
              <a:ext uri="{FF2B5EF4-FFF2-40B4-BE49-F238E27FC236}">
                <a16:creationId xmlns:a16="http://schemas.microsoft.com/office/drawing/2014/main" id="{3FF4C6B0-5443-4272-55D4-9E8067EFDBD8}"/>
              </a:ext>
            </a:extLst>
          </p:cNvPr>
          <p:cNvSpPr/>
          <p:nvPr/>
        </p:nvSpPr>
        <p:spPr>
          <a:xfrm>
            <a:off x="7651738" y="4314827"/>
            <a:ext cx="637477" cy="995209"/>
          </a:xfrm>
          <a:prstGeom prst="rect">
            <a:avLst/>
          </a:prstGeom>
          <a:noFill/>
        </p:spPr>
        <p:txBody>
          <a:bodyPr wrap="square" lIns="91440" tIns="45720" rIns="91440" bIns="4572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5867" dirty="0">
                <a:ln w="0"/>
                <a:effectLst>
                  <a:outerShdw blurRad="38100" dist="19050" dir="2700000" algn="tl" rotWithShape="0">
                    <a:schemeClr val="dk1">
                      <a:alpha val="40000"/>
                    </a:schemeClr>
                  </a:outerShdw>
                </a:effectLst>
                <a:latin typeface="Trebuchet MS" panose="020B0603020202020204" pitchFamily="34" charset="0"/>
              </a:rPr>
              <a:t>c</a:t>
            </a:r>
          </a:p>
        </p:txBody>
      </p:sp>
      <p:sp>
        <p:nvSpPr>
          <p:cNvPr id="10" name="Rectangle 9">
            <a:extLst>
              <a:ext uri="{FF2B5EF4-FFF2-40B4-BE49-F238E27FC236}">
                <a16:creationId xmlns:a16="http://schemas.microsoft.com/office/drawing/2014/main" id="{23F134D8-33B9-2AF4-D63E-5722A85F0A00}"/>
              </a:ext>
            </a:extLst>
          </p:cNvPr>
          <p:cNvSpPr/>
          <p:nvPr/>
        </p:nvSpPr>
        <p:spPr>
          <a:xfrm>
            <a:off x="8920211" y="4285349"/>
            <a:ext cx="516487" cy="995209"/>
          </a:xfrm>
          <a:prstGeom prst="rect">
            <a:avLst/>
          </a:prstGeom>
          <a:noFill/>
        </p:spPr>
        <p:txBody>
          <a:bodyPr wrap="square" lIns="91440" tIns="45720" rIns="91440" bIns="4572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5867" dirty="0">
                <a:ln w="0"/>
                <a:effectLst>
                  <a:outerShdw blurRad="38100" dist="19050" dir="2700000" algn="tl" rotWithShape="0">
                    <a:schemeClr val="dk1">
                      <a:alpha val="40000"/>
                    </a:schemeClr>
                  </a:outerShdw>
                </a:effectLst>
                <a:latin typeface="Trebuchet MS" panose="020B0603020202020204" pitchFamily="34" charset="0"/>
              </a:rPr>
              <a:t>a</a:t>
            </a:r>
          </a:p>
        </p:txBody>
      </p:sp>
      <p:sp>
        <p:nvSpPr>
          <p:cNvPr id="11" name="Rectangle 10">
            <a:extLst>
              <a:ext uri="{FF2B5EF4-FFF2-40B4-BE49-F238E27FC236}">
                <a16:creationId xmlns:a16="http://schemas.microsoft.com/office/drawing/2014/main" id="{D4B11D79-72F6-AFCD-A129-731C660B729D}"/>
              </a:ext>
            </a:extLst>
          </p:cNvPr>
          <p:cNvSpPr/>
          <p:nvPr/>
        </p:nvSpPr>
        <p:spPr>
          <a:xfrm>
            <a:off x="10192246" y="4296653"/>
            <a:ext cx="417103" cy="995209"/>
          </a:xfrm>
          <a:prstGeom prst="rect">
            <a:avLst/>
          </a:prstGeom>
          <a:noFill/>
        </p:spPr>
        <p:txBody>
          <a:bodyPr wrap="square" lIns="91440" tIns="45720" rIns="91440" bIns="4572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5867" dirty="0">
                <a:ln w="0"/>
                <a:effectLst>
                  <a:outerShdw blurRad="38100" dist="19050" dir="2700000" algn="tl" rotWithShape="0">
                    <a:schemeClr val="dk1">
                      <a:alpha val="40000"/>
                    </a:schemeClr>
                  </a:outerShdw>
                </a:effectLst>
                <a:latin typeface="Trebuchet MS" panose="020B0603020202020204" pitchFamily="34" charset="0"/>
              </a:rPr>
              <a:t>t</a:t>
            </a:r>
          </a:p>
        </p:txBody>
      </p:sp>
    </p:spTree>
    <p:extLst>
      <p:ext uri="{BB962C8B-B14F-4D97-AF65-F5344CB8AC3E}">
        <p14:creationId xmlns:p14="http://schemas.microsoft.com/office/powerpoint/2010/main" val="1898755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2" name="Google Shape;353;p46">
            <a:extLst>
              <a:ext uri="{FF2B5EF4-FFF2-40B4-BE49-F238E27FC236}">
                <a16:creationId xmlns:a16="http://schemas.microsoft.com/office/drawing/2014/main" id="{A8C525CB-B9A9-E7D4-725A-E596B54F76A1}"/>
              </a:ext>
            </a:extLst>
          </p:cNvPr>
          <p:cNvSpPr txBox="1">
            <a:spLocks noGrp="1"/>
          </p:cNvSpPr>
          <p:nvPr>
            <p:ph type="title" idx="4294967295"/>
          </p:nvPr>
        </p:nvSpPr>
        <p:spPr>
          <a:xfrm>
            <a:off x="332137" y="0"/>
            <a:ext cx="11212592" cy="789875"/>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lvl1pPr lvl="0" algn="l" defTabSz="914400" rtl="0" eaLnBrk="1" latinLnBrk="0" hangingPunct="1">
              <a:lnSpc>
                <a:spcPct val="90000"/>
              </a:lnSpc>
              <a:spcBef>
                <a:spcPts val="0"/>
              </a:spcBef>
              <a:spcAft>
                <a:spcPts val="0"/>
              </a:spcAft>
              <a:buSzPts val="2800"/>
              <a:buNone/>
              <a:defRPr sz="5333" kern="1200">
                <a:solidFill>
                  <a:schemeClr val="tx1"/>
                </a:solidFill>
                <a:latin typeface="Museo Slab 500" panose="02000000000000000000" pitchFamily="50" charset="0"/>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marL="0" marR="0" lvl="0" indent="0" algn="l" defTabSz="914400" rtl="0" eaLnBrk="1" fontAlgn="auto" latinLnBrk="0" hangingPunct="1">
              <a:lnSpc>
                <a:spcPct val="90000"/>
              </a:lnSpc>
              <a:spcBef>
                <a:spcPts val="0"/>
              </a:spcBef>
              <a:spcAft>
                <a:spcPts val="0"/>
              </a:spcAft>
              <a:buClrTx/>
              <a:buSzPts val="2800"/>
              <a:buFontTx/>
              <a:buNone/>
              <a:tabLst/>
              <a:defRPr/>
            </a:pPr>
            <a:r>
              <a:rPr kumimoji="0" lang="en-US" sz="3200" b="0" i="0" u="none" strike="noStrike" kern="1200" cap="none" spc="0" normalizeH="0" baseline="0" noProof="0" dirty="0">
                <a:ln>
                  <a:noFill/>
                </a:ln>
                <a:solidFill>
                  <a:schemeClr val="tx1"/>
                </a:solidFill>
                <a:effectLst/>
                <a:uLnTx/>
                <a:uFillTx/>
                <a:latin typeface="Trebuchet MS"/>
                <a:ea typeface="+mj-ea"/>
                <a:cs typeface="+mj-cs"/>
              </a:rPr>
              <a:t>Tolman’s Hourglass</a:t>
            </a:r>
          </a:p>
        </p:txBody>
      </p:sp>
      <p:sp>
        <p:nvSpPr>
          <p:cNvPr id="2" name="Text Placeholder 2">
            <a:extLst>
              <a:ext uri="{FF2B5EF4-FFF2-40B4-BE49-F238E27FC236}">
                <a16:creationId xmlns:a16="http://schemas.microsoft.com/office/drawing/2014/main" id="{C34B2518-B8A9-A6A0-89A8-6D9FD1A264FA}"/>
              </a:ext>
              <a:ext uri="{C183D7F6-B498-43B3-948B-1728B52AA6E4}">
                <adec:decorative xmlns:adec="http://schemas.microsoft.com/office/drawing/2017/decorative" val="1"/>
              </a:ext>
            </a:extLst>
          </p:cNvPr>
          <p:cNvSpPr txBox="1">
            <a:spLocks/>
          </p:cNvSpPr>
          <p:nvPr/>
        </p:nvSpPr>
        <p:spPr>
          <a:xfrm>
            <a:off x="676162" y="1015002"/>
            <a:ext cx="5448729" cy="4641078"/>
          </a:xfrm>
          <a:prstGeom prst="snip2SameRect">
            <a:avLst/>
          </a:prstGeom>
          <a:ln w="38100"/>
        </p:spPr>
        <p:style>
          <a:lnRef idx="2">
            <a:schemeClr val="accent4"/>
          </a:lnRef>
          <a:fillRef idx="1">
            <a:schemeClr val="lt1"/>
          </a:fillRef>
          <a:effectRef idx="0">
            <a:schemeClr val="accent4"/>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buFont typeface="Arial" panose="020B0604020202020204" pitchFamily="34" charset="0"/>
              <a:buNone/>
            </a:pPr>
            <a:endParaRPr lang="en-US" dirty="0"/>
          </a:p>
        </p:txBody>
      </p:sp>
      <p:pic>
        <p:nvPicPr>
          <p:cNvPr id="6" name="Picture 5" descr="Hourglass shaped diagram of showing phonological awareness skills meeting phonics skills. &#10;&#10;Long-form caption for image included on Appendix slide 51. &#10;">
            <a:extLst>
              <a:ext uri="{FF2B5EF4-FFF2-40B4-BE49-F238E27FC236}">
                <a16:creationId xmlns:a16="http://schemas.microsoft.com/office/drawing/2014/main" id="{8423DD51-D180-4AAE-10FF-15AEB0A04541}"/>
              </a:ext>
            </a:extLst>
          </p:cNvPr>
          <p:cNvPicPr>
            <a:picLocks noChangeAspect="1"/>
          </p:cNvPicPr>
          <p:nvPr/>
        </p:nvPicPr>
        <p:blipFill rotWithShape="1">
          <a:blip r:embed="rId3"/>
          <a:srcRect r="15267"/>
          <a:stretch/>
        </p:blipFill>
        <p:spPr>
          <a:xfrm>
            <a:off x="7111119" y="905261"/>
            <a:ext cx="4433610" cy="4800600"/>
          </a:xfrm>
          <a:prstGeom prst="rect">
            <a:avLst/>
          </a:prstGeom>
          <a:ln>
            <a:solidFill>
              <a:schemeClr val="accent3"/>
            </a:solidFill>
          </a:ln>
        </p:spPr>
      </p:pic>
      <p:sp>
        <p:nvSpPr>
          <p:cNvPr id="3" name="Text Placeholder 2">
            <a:extLst>
              <a:ext uri="{FF2B5EF4-FFF2-40B4-BE49-F238E27FC236}">
                <a16:creationId xmlns:a16="http://schemas.microsoft.com/office/drawing/2014/main" id="{FFCFEE9E-518B-E556-3708-77DE5A8B6EBC}"/>
              </a:ext>
              <a:ext uri="{C183D7F6-B498-43B3-948B-1728B52AA6E4}">
                <adec:decorative xmlns:adec="http://schemas.microsoft.com/office/drawing/2017/decorative" val="1"/>
              </a:ext>
            </a:extLst>
          </p:cNvPr>
          <p:cNvSpPr txBox="1">
            <a:spLocks/>
          </p:cNvSpPr>
          <p:nvPr/>
        </p:nvSpPr>
        <p:spPr>
          <a:xfrm>
            <a:off x="647271" y="985022"/>
            <a:ext cx="5477620" cy="4671058"/>
          </a:xfrm>
          <a:prstGeom prst="snip2SameRect">
            <a:avLst/>
          </a:prstGeom>
          <a:ln w="38100"/>
        </p:spPr>
        <p:style>
          <a:lnRef idx="2">
            <a:schemeClr val="accent4"/>
          </a:lnRef>
          <a:fillRef idx="1">
            <a:schemeClr val="lt1"/>
          </a:fillRef>
          <a:effectRef idx="0">
            <a:schemeClr val="accent4"/>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buFont typeface="Arial" panose="020B0604020202020204" pitchFamily="34" charset="0"/>
              <a:buNone/>
            </a:pPr>
            <a:endParaRPr lang="en-US" dirty="0"/>
          </a:p>
        </p:txBody>
      </p:sp>
      <p:pic>
        <p:nvPicPr>
          <p:cNvPr id="7" name="Picture 6" descr="A line drawing of a head with three lines representing speech with a connector symbol to the letters of the alphabet. The image represents how speech is connected to print.">
            <a:extLst>
              <a:ext uri="{FF2B5EF4-FFF2-40B4-BE49-F238E27FC236}">
                <a16:creationId xmlns:a16="http://schemas.microsoft.com/office/drawing/2014/main" id="{5BF79B8F-A95C-A77F-D0CE-B6809A14CA55}"/>
              </a:ext>
            </a:extLst>
          </p:cNvPr>
          <p:cNvPicPr>
            <a:picLocks noChangeAspect="1"/>
          </p:cNvPicPr>
          <p:nvPr/>
        </p:nvPicPr>
        <p:blipFill>
          <a:blip r:embed="rId4"/>
          <a:stretch>
            <a:fillRect/>
          </a:stretch>
        </p:blipFill>
        <p:spPr>
          <a:xfrm>
            <a:off x="1098947" y="1424530"/>
            <a:ext cx="4568984" cy="1484016"/>
          </a:xfrm>
          <a:prstGeom prst="rect">
            <a:avLst/>
          </a:prstGeom>
        </p:spPr>
      </p:pic>
      <p:cxnSp>
        <p:nvCxnSpPr>
          <p:cNvPr id="9" name="Straight Arrow Connector 8">
            <a:extLst>
              <a:ext uri="{FF2B5EF4-FFF2-40B4-BE49-F238E27FC236}">
                <a16:creationId xmlns:a16="http://schemas.microsoft.com/office/drawing/2014/main" id="{43CB684A-C17F-86E2-AAE1-4A38AD35655A}"/>
              </a:ext>
              <a:ext uri="{C183D7F6-B498-43B3-948B-1728B52AA6E4}">
                <adec:decorative xmlns:adec="http://schemas.microsoft.com/office/drawing/2017/decorative" val="1"/>
              </a:ext>
            </a:extLst>
          </p:cNvPr>
          <p:cNvCxnSpPr>
            <a:cxnSpLocks/>
            <a:endCxn id="7" idx="3"/>
          </p:cNvCxnSpPr>
          <p:nvPr/>
        </p:nvCxnSpPr>
        <p:spPr>
          <a:xfrm flipH="1" flipV="1">
            <a:off x="5667931" y="2166538"/>
            <a:ext cx="3429000" cy="970608"/>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514CCF3C-FB13-8217-BB7F-4BEC475C7501}"/>
              </a:ext>
              <a:ext uri="{C183D7F6-B498-43B3-948B-1728B52AA6E4}">
                <adec:decorative xmlns:adec="http://schemas.microsoft.com/office/drawing/2017/decorative" val="1"/>
              </a:ext>
            </a:extLst>
          </p:cNvPr>
          <p:cNvCxnSpPr>
            <a:cxnSpLocks/>
          </p:cNvCxnSpPr>
          <p:nvPr/>
        </p:nvCxnSpPr>
        <p:spPr>
          <a:xfrm flipH="1">
            <a:off x="5667931" y="3843338"/>
            <a:ext cx="3018869" cy="555085"/>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descr="This image shows a photo of a woman with her finger to her lips to represent /sh/, a pirate face to show the tch spelling in patch, a badge to show the dge spelling, /j/ spelling in badge, a boat to show the oa spelling and a coin to show the oi spelling.">
            <a:extLst>
              <a:ext uri="{FF2B5EF4-FFF2-40B4-BE49-F238E27FC236}">
                <a16:creationId xmlns:a16="http://schemas.microsoft.com/office/drawing/2014/main" id="{FF1AFA7B-7F1B-8C92-4D20-C66B34E44F96}"/>
              </a:ext>
            </a:extLst>
          </p:cNvPr>
          <p:cNvPicPr>
            <a:picLocks noChangeAspect="1"/>
          </p:cNvPicPr>
          <p:nvPr/>
        </p:nvPicPr>
        <p:blipFill>
          <a:blip r:embed="rId5"/>
          <a:stretch>
            <a:fillRect/>
          </a:stretch>
        </p:blipFill>
        <p:spPr>
          <a:xfrm>
            <a:off x="1024926" y="3137146"/>
            <a:ext cx="4628560" cy="2368874"/>
          </a:xfrm>
          <a:prstGeom prst="rect">
            <a:avLst/>
          </a:prstGeom>
        </p:spPr>
      </p:pic>
    </p:spTree>
    <p:extLst>
      <p:ext uri="{BB962C8B-B14F-4D97-AF65-F5344CB8AC3E}">
        <p14:creationId xmlns:p14="http://schemas.microsoft.com/office/powerpoint/2010/main" val="144609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7">
          <a:extLst>
            <a:ext uri="{FF2B5EF4-FFF2-40B4-BE49-F238E27FC236}">
              <a16:creationId xmlns:a16="http://schemas.microsoft.com/office/drawing/2014/main" id="{0ED760C7-3753-B77F-77F0-D36575B8EA08}"/>
            </a:ext>
          </a:extLst>
        </p:cNvPr>
        <p:cNvGrpSpPr/>
        <p:nvPr/>
      </p:nvGrpSpPr>
      <p:grpSpPr>
        <a:xfrm>
          <a:off x="0" y="0"/>
          <a:ext cx="0" cy="0"/>
          <a:chOff x="0" y="0"/>
          <a:chExt cx="0" cy="0"/>
        </a:xfrm>
      </p:grpSpPr>
      <p:sp>
        <p:nvSpPr>
          <p:cNvPr id="7" name="Google Shape;353;p46">
            <a:extLst>
              <a:ext uri="{FF2B5EF4-FFF2-40B4-BE49-F238E27FC236}">
                <a16:creationId xmlns:a16="http://schemas.microsoft.com/office/drawing/2014/main" id="{0BBFB787-C5D2-B38F-4B02-D0322EF7A3C8}"/>
              </a:ext>
            </a:extLst>
          </p:cNvPr>
          <p:cNvSpPr txBox="1">
            <a:spLocks noGrp="1"/>
          </p:cNvSpPr>
          <p:nvPr>
            <p:ph type="title"/>
          </p:nvPr>
        </p:nvSpPr>
        <p:spPr>
          <a:xfrm>
            <a:off x="332137" y="0"/>
            <a:ext cx="11212592" cy="789875"/>
          </a:xfrm>
          <a:prstGeom prst="rect">
            <a:avLst/>
          </a:prstGeom>
        </p:spPr>
        <p:txBody>
          <a:bodyPr spcFirstLastPara="1" vert="horz" wrap="square" lIns="0" tIns="0" rIns="0" bIns="0" rtlCol="0" anchor="ctr" anchorCtr="0">
            <a:noAutofit/>
          </a:bodyPr>
          <a:lstStyle/>
          <a:p>
            <a:r>
              <a:rPr lang="en-US" sz="3200" dirty="0">
                <a:latin typeface="Trebuchet MS"/>
              </a:rPr>
              <a:t>Decoding &amp; Encoding</a:t>
            </a:r>
          </a:p>
        </p:txBody>
      </p:sp>
      <p:sp>
        <p:nvSpPr>
          <p:cNvPr id="9" name="TextBox 8">
            <a:extLst>
              <a:ext uri="{FF2B5EF4-FFF2-40B4-BE49-F238E27FC236}">
                <a16:creationId xmlns:a16="http://schemas.microsoft.com/office/drawing/2014/main" id="{0C4CC58E-67BC-2DA4-5DE7-EEEF5B343BF2}"/>
              </a:ext>
            </a:extLst>
          </p:cNvPr>
          <p:cNvSpPr txBox="1"/>
          <p:nvPr/>
        </p:nvSpPr>
        <p:spPr>
          <a:xfrm>
            <a:off x="386687" y="1441519"/>
            <a:ext cx="3565630" cy="1077218"/>
          </a:xfrm>
          <a:prstGeom prst="rect">
            <a:avLst/>
          </a:prstGeom>
          <a:noFill/>
        </p:spPr>
        <p:txBody>
          <a:bodyPr wrap="square" rtlCol="0">
            <a:spAutoFit/>
          </a:bodyPr>
          <a:lstStyle/>
          <a:p>
            <a:pPr algn="ctr"/>
            <a:r>
              <a:rPr lang="en-US" sz="3600" dirty="0">
                <a:latin typeface="Trebuchet MS" panose="020B0603020202020204" pitchFamily="34" charset="0"/>
              </a:rPr>
              <a:t>Decoding</a:t>
            </a:r>
          </a:p>
          <a:p>
            <a:r>
              <a:rPr lang="en-US" sz="2800" dirty="0">
                <a:latin typeface="Trebuchet MS" panose="020B0603020202020204" pitchFamily="34" charset="0"/>
              </a:rPr>
              <a:t>Process of Reading</a:t>
            </a:r>
          </a:p>
        </p:txBody>
      </p:sp>
      <p:pic>
        <p:nvPicPr>
          <p:cNvPr id="16" name="Picture 15" descr="The word frog with arrows below showing how each letter connects to a speech sound">
            <a:extLst>
              <a:ext uri="{FF2B5EF4-FFF2-40B4-BE49-F238E27FC236}">
                <a16:creationId xmlns:a16="http://schemas.microsoft.com/office/drawing/2014/main" id="{EF7866ED-C8AD-D410-5FE7-C3E1E8DECE40}"/>
              </a:ext>
            </a:extLst>
          </p:cNvPr>
          <p:cNvPicPr>
            <a:picLocks/>
          </p:cNvPicPr>
          <p:nvPr/>
        </p:nvPicPr>
        <p:blipFill>
          <a:blip r:embed="rId3"/>
          <a:stretch>
            <a:fillRect/>
          </a:stretch>
        </p:blipFill>
        <p:spPr>
          <a:xfrm>
            <a:off x="301984" y="3165326"/>
            <a:ext cx="3200400" cy="1828800"/>
          </a:xfrm>
          <a:prstGeom prst="rect">
            <a:avLst/>
          </a:prstGeom>
        </p:spPr>
      </p:pic>
      <p:pic>
        <p:nvPicPr>
          <p:cNvPr id="3" name="Picture 2" descr="A cartoon of a child wearing glasses&#10;with an arrow from his eyes to show he is reading the word &quot;frog.&quot;">
            <a:extLst>
              <a:ext uri="{FF2B5EF4-FFF2-40B4-BE49-F238E27FC236}">
                <a16:creationId xmlns:a16="http://schemas.microsoft.com/office/drawing/2014/main" id="{D6A96377-35AB-23E7-6F55-C41F853AB5A2}"/>
              </a:ext>
            </a:extLst>
          </p:cNvPr>
          <p:cNvPicPr>
            <a:picLocks noChangeAspect="1"/>
          </p:cNvPicPr>
          <p:nvPr/>
        </p:nvPicPr>
        <p:blipFill>
          <a:blip r:embed="rId4"/>
          <a:stretch>
            <a:fillRect/>
          </a:stretch>
        </p:blipFill>
        <p:spPr>
          <a:xfrm>
            <a:off x="3471357" y="2088108"/>
            <a:ext cx="3326781" cy="2286000"/>
          </a:xfrm>
          <a:prstGeom prst="rect">
            <a:avLst/>
          </a:prstGeom>
        </p:spPr>
      </p:pic>
      <p:sp>
        <p:nvSpPr>
          <p:cNvPr id="4" name="Speech Bubble: Oval 3">
            <a:extLst>
              <a:ext uri="{FF2B5EF4-FFF2-40B4-BE49-F238E27FC236}">
                <a16:creationId xmlns:a16="http://schemas.microsoft.com/office/drawing/2014/main" id="{68787F25-78A2-F516-E2D8-B681A694A13F}"/>
              </a:ext>
            </a:extLst>
          </p:cNvPr>
          <p:cNvSpPr/>
          <p:nvPr/>
        </p:nvSpPr>
        <p:spPr>
          <a:xfrm>
            <a:off x="3912101" y="4352101"/>
            <a:ext cx="1828800" cy="914400"/>
          </a:xfrm>
          <a:prstGeom prst="wedgeEllipseCallout">
            <a:avLst>
              <a:gd name="adj1" fmla="val 35138"/>
              <a:gd name="adj2" fmla="val -70336"/>
            </a:avLst>
          </a:prstGeom>
          <a:solidFill>
            <a:srgbClr val="5FA4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252540"/>
                </a:solidFill>
                <a:latin typeface="+mj-lt"/>
              </a:rPr>
              <a:t>“frog”</a:t>
            </a:r>
          </a:p>
        </p:txBody>
      </p:sp>
      <p:pic>
        <p:nvPicPr>
          <p:cNvPr id="12" name="Picture 11" descr="Picture of a frog in a thought bubble">
            <a:extLst>
              <a:ext uri="{FF2B5EF4-FFF2-40B4-BE49-F238E27FC236}">
                <a16:creationId xmlns:a16="http://schemas.microsoft.com/office/drawing/2014/main" id="{A6C9698A-7CEF-769B-B0DD-F1189C84BF05}"/>
              </a:ext>
            </a:extLst>
          </p:cNvPr>
          <p:cNvPicPr>
            <a:picLocks/>
          </p:cNvPicPr>
          <p:nvPr/>
        </p:nvPicPr>
        <p:blipFill>
          <a:blip r:embed="rId5"/>
          <a:stretch>
            <a:fillRect/>
          </a:stretch>
        </p:blipFill>
        <p:spPr>
          <a:xfrm>
            <a:off x="6599555" y="1359033"/>
            <a:ext cx="1828800" cy="1828800"/>
          </a:xfrm>
          <a:prstGeom prst="rect">
            <a:avLst/>
          </a:prstGeom>
        </p:spPr>
      </p:pic>
      <p:sp>
        <p:nvSpPr>
          <p:cNvPr id="11" name="TextBox 10">
            <a:extLst>
              <a:ext uri="{FF2B5EF4-FFF2-40B4-BE49-F238E27FC236}">
                <a16:creationId xmlns:a16="http://schemas.microsoft.com/office/drawing/2014/main" id="{17103FB4-4320-43CB-4C21-EF58D6CC1D5C}"/>
              </a:ext>
            </a:extLst>
          </p:cNvPr>
          <p:cNvSpPr txBox="1"/>
          <p:nvPr/>
        </p:nvSpPr>
        <p:spPr>
          <a:xfrm>
            <a:off x="8176095" y="1438677"/>
            <a:ext cx="3642866" cy="1077218"/>
          </a:xfrm>
          <a:prstGeom prst="rect">
            <a:avLst/>
          </a:prstGeom>
          <a:noFill/>
        </p:spPr>
        <p:txBody>
          <a:bodyPr wrap="square" rtlCol="0">
            <a:spAutoFit/>
          </a:bodyPr>
          <a:lstStyle/>
          <a:p>
            <a:pPr algn="ctr"/>
            <a:r>
              <a:rPr lang="en-US" sz="3600" dirty="0">
                <a:latin typeface="Trebuchet MS" panose="020B0603020202020204" pitchFamily="34" charset="0"/>
              </a:rPr>
              <a:t>Encoding</a:t>
            </a:r>
          </a:p>
          <a:p>
            <a:pPr algn="ctr"/>
            <a:r>
              <a:rPr lang="en-US" sz="2800" dirty="0">
                <a:latin typeface="Trebuchet MS" panose="020B0603020202020204" pitchFamily="34" charset="0"/>
              </a:rPr>
              <a:t>Process of Spelling</a:t>
            </a:r>
          </a:p>
        </p:txBody>
      </p:sp>
      <p:pic>
        <p:nvPicPr>
          <p:cNvPr id="20" name="Picture 19" descr="The sounds in the word frog with arrows below showing how the speech sounds connect to letters">
            <a:extLst>
              <a:ext uri="{FF2B5EF4-FFF2-40B4-BE49-F238E27FC236}">
                <a16:creationId xmlns:a16="http://schemas.microsoft.com/office/drawing/2014/main" id="{B5E586AA-3A9F-3E0E-BB34-E8671CED0331}"/>
              </a:ext>
            </a:extLst>
          </p:cNvPr>
          <p:cNvPicPr>
            <a:picLocks/>
          </p:cNvPicPr>
          <p:nvPr/>
        </p:nvPicPr>
        <p:blipFill>
          <a:blip r:embed="rId6"/>
          <a:stretch>
            <a:fillRect/>
          </a:stretch>
        </p:blipFill>
        <p:spPr>
          <a:xfrm>
            <a:off x="8397328" y="3165326"/>
            <a:ext cx="3200400" cy="1828800"/>
          </a:xfrm>
          <a:prstGeom prst="rect">
            <a:avLst/>
          </a:prstGeom>
        </p:spPr>
      </p:pic>
    </p:spTree>
    <p:extLst>
      <p:ext uri="{BB962C8B-B14F-4D97-AF65-F5344CB8AC3E}">
        <p14:creationId xmlns:p14="http://schemas.microsoft.com/office/powerpoint/2010/main" val="132019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3000"/>
                                        <p:tgtEl>
                                          <p:spTgt spid="12"/>
                                        </p:tgtEl>
                                      </p:cBhvr>
                                    </p:animEffect>
                                  </p:childTnLst>
                                </p:cTn>
                              </p:par>
                              <p:par>
                                <p:cTn id="11" presetID="1" presetClass="entr" presetSubtype="0" fill="hold" nodeType="withEffect">
                                  <p:stCondLst>
                                    <p:cond delay="100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4AFF47F0-FAF8-AED4-F2BA-61C83ABFC94B}"/>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336EFAD2-9367-DFBF-D487-9268EF30BF9F}"/>
              </a:ext>
            </a:extLst>
          </p:cNvPr>
          <p:cNvSpPr txBox="1">
            <a:spLocks noGrp="1"/>
          </p:cNvSpPr>
          <p:nvPr>
            <p:ph type="title"/>
          </p:nvPr>
        </p:nvSpPr>
        <p:spPr>
          <a:xfrm>
            <a:off x="332137" y="0"/>
            <a:ext cx="11212592" cy="789875"/>
          </a:xfrm>
          <a:prstGeom prst="rect">
            <a:avLst/>
          </a:prstGeom>
        </p:spPr>
        <p:txBody>
          <a:bodyPr spcFirstLastPara="1" vert="horz" wrap="square" lIns="0" tIns="0" rIns="0" bIns="0" rtlCol="0" anchor="ctr" anchorCtr="0">
            <a:noAutofit/>
          </a:bodyPr>
          <a:lstStyle/>
          <a:p>
            <a:r>
              <a:rPr lang="en-US" sz="3200" dirty="0">
                <a:latin typeface="Trebuchet MS"/>
              </a:rPr>
              <a:t>Early Phonics – Syllable Types</a:t>
            </a:r>
          </a:p>
        </p:txBody>
      </p:sp>
      <p:graphicFrame>
        <p:nvGraphicFramePr>
          <p:cNvPr id="5" name="Table 4">
            <a:extLst>
              <a:ext uri="{FF2B5EF4-FFF2-40B4-BE49-F238E27FC236}">
                <a16:creationId xmlns:a16="http://schemas.microsoft.com/office/drawing/2014/main" id="{530A3457-D820-25AC-9D5E-1DADC927ED8F}"/>
              </a:ext>
            </a:extLst>
          </p:cNvPr>
          <p:cNvGraphicFramePr>
            <a:graphicFrameLocks noGrp="1"/>
          </p:cNvGraphicFramePr>
          <p:nvPr>
            <p:extLst>
              <p:ext uri="{D42A27DB-BD31-4B8C-83A1-F6EECF244321}">
                <p14:modId xmlns:p14="http://schemas.microsoft.com/office/powerpoint/2010/main" val="4209088403"/>
              </p:ext>
            </p:extLst>
          </p:nvPr>
        </p:nvGraphicFramePr>
        <p:xfrm>
          <a:off x="602775" y="1210566"/>
          <a:ext cx="10986450" cy="883920"/>
        </p:xfrm>
        <a:graphic>
          <a:graphicData uri="http://schemas.openxmlformats.org/drawingml/2006/table">
            <a:tbl>
              <a:tblPr firstRow="1" bandRow="1">
                <a:tableStyleId>{00A15C55-8517-42AA-B614-E9B94910E393}</a:tableStyleId>
              </a:tblPr>
              <a:tblGrid>
                <a:gridCol w="1831075">
                  <a:extLst>
                    <a:ext uri="{9D8B030D-6E8A-4147-A177-3AD203B41FA5}">
                      <a16:colId xmlns:a16="http://schemas.microsoft.com/office/drawing/2014/main" val="941543461"/>
                    </a:ext>
                  </a:extLst>
                </a:gridCol>
                <a:gridCol w="1831075">
                  <a:extLst>
                    <a:ext uri="{9D8B030D-6E8A-4147-A177-3AD203B41FA5}">
                      <a16:colId xmlns:a16="http://schemas.microsoft.com/office/drawing/2014/main" val="1409934957"/>
                    </a:ext>
                  </a:extLst>
                </a:gridCol>
                <a:gridCol w="1831075">
                  <a:extLst>
                    <a:ext uri="{9D8B030D-6E8A-4147-A177-3AD203B41FA5}">
                      <a16:colId xmlns:a16="http://schemas.microsoft.com/office/drawing/2014/main" val="1341275267"/>
                    </a:ext>
                  </a:extLst>
                </a:gridCol>
                <a:gridCol w="1831075">
                  <a:extLst>
                    <a:ext uri="{9D8B030D-6E8A-4147-A177-3AD203B41FA5}">
                      <a16:colId xmlns:a16="http://schemas.microsoft.com/office/drawing/2014/main" val="3375660292"/>
                    </a:ext>
                  </a:extLst>
                </a:gridCol>
                <a:gridCol w="1831075">
                  <a:extLst>
                    <a:ext uri="{9D8B030D-6E8A-4147-A177-3AD203B41FA5}">
                      <a16:colId xmlns:a16="http://schemas.microsoft.com/office/drawing/2014/main" val="2193934448"/>
                    </a:ext>
                  </a:extLst>
                </a:gridCol>
                <a:gridCol w="1831075">
                  <a:extLst>
                    <a:ext uri="{9D8B030D-6E8A-4147-A177-3AD203B41FA5}">
                      <a16:colId xmlns:a16="http://schemas.microsoft.com/office/drawing/2014/main" val="3883384684"/>
                    </a:ext>
                  </a:extLst>
                </a:gridCol>
              </a:tblGrid>
              <a:tr h="299497">
                <a:tc>
                  <a:txBody>
                    <a:bodyPr/>
                    <a:lstStyle/>
                    <a:p>
                      <a:pPr algn="ctr"/>
                      <a:r>
                        <a:rPr lang="en-US" sz="2600" dirty="0">
                          <a:solidFill>
                            <a:schemeClr val="bg1"/>
                          </a:solidFill>
                          <a:latin typeface="Trebuchet MS" panose="020B0603020202020204" pitchFamily="34" charset="0"/>
                        </a:rPr>
                        <a:t>Closed</a:t>
                      </a:r>
                    </a:p>
                  </a:txBody>
                  <a:tcPr anchor="ctr" anchorCtr="1">
                    <a:solidFill>
                      <a:srgbClr val="488BC9"/>
                    </a:solidFill>
                  </a:tcPr>
                </a:tc>
                <a:tc>
                  <a:txBody>
                    <a:bodyPr/>
                    <a:lstStyle/>
                    <a:p>
                      <a:pPr algn="ctr"/>
                      <a:r>
                        <a:rPr lang="en-US" sz="2600" dirty="0">
                          <a:solidFill>
                            <a:schemeClr val="bg1"/>
                          </a:solidFill>
                          <a:latin typeface="Trebuchet MS" panose="020B0603020202020204" pitchFamily="34" charset="0"/>
                        </a:rPr>
                        <a:t>Open</a:t>
                      </a:r>
                    </a:p>
                  </a:txBody>
                  <a:tcPr anchor="ctr" anchorCtr="1">
                    <a:solidFill>
                      <a:srgbClr val="488BC9"/>
                    </a:solidFill>
                  </a:tcPr>
                </a:tc>
                <a:tc>
                  <a:txBody>
                    <a:bodyPr/>
                    <a:lstStyle/>
                    <a:p>
                      <a:pPr algn="ctr"/>
                      <a:r>
                        <a:rPr lang="en-US" sz="2600" dirty="0">
                          <a:solidFill>
                            <a:schemeClr val="bg1"/>
                          </a:solidFill>
                          <a:latin typeface="Trebuchet MS" panose="020B0603020202020204" pitchFamily="34" charset="0"/>
                        </a:rPr>
                        <a:t>Silent E</a:t>
                      </a:r>
                    </a:p>
                  </a:txBody>
                  <a:tcPr anchor="ctr" anchorCtr="1">
                    <a:solidFill>
                      <a:srgbClr val="488BC9"/>
                    </a:solidFill>
                  </a:tcPr>
                </a:tc>
                <a:tc>
                  <a:txBody>
                    <a:bodyPr/>
                    <a:lstStyle/>
                    <a:p>
                      <a:pPr algn="ctr"/>
                      <a:r>
                        <a:rPr lang="en-US" sz="2600" dirty="0">
                          <a:solidFill>
                            <a:schemeClr val="bg1"/>
                          </a:solidFill>
                          <a:latin typeface="Trebuchet MS" panose="020B0603020202020204" pitchFamily="34" charset="0"/>
                        </a:rPr>
                        <a:t>Vowel Team</a:t>
                      </a:r>
                    </a:p>
                  </a:txBody>
                  <a:tcPr>
                    <a:solidFill>
                      <a:srgbClr val="488BC9"/>
                    </a:solidFill>
                  </a:tcPr>
                </a:tc>
                <a:tc>
                  <a:txBody>
                    <a:bodyPr/>
                    <a:lstStyle/>
                    <a:p>
                      <a:pPr algn="ctr"/>
                      <a:r>
                        <a:rPr lang="en-US" sz="2600" dirty="0">
                          <a:solidFill>
                            <a:schemeClr val="bg1"/>
                          </a:solidFill>
                          <a:latin typeface="Trebuchet MS" panose="020B0603020202020204" pitchFamily="34" charset="0"/>
                        </a:rPr>
                        <a:t>R-Controlled</a:t>
                      </a:r>
                    </a:p>
                  </a:txBody>
                  <a:tcPr>
                    <a:solidFill>
                      <a:srgbClr val="488BC9"/>
                    </a:solidFill>
                  </a:tcPr>
                </a:tc>
                <a:tc>
                  <a:txBody>
                    <a:bodyPr/>
                    <a:lstStyle/>
                    <a:p>
                      <a:pPr algn="ctr"/>
                      <a:r>
                        <a:rPr lang="en-US" sz="2600" dirty="0">
                          <a:solidFill>
                            <a:schemeClr val="bg1"/>
                          </a:solidFill>
                          <a:latin typeface="Trebuchet MS" panose="020B0603020202020204" pitchFamily="34" charset="0"/>
                        </a:rPr>
                        <a:t>Final Stable</a:t>
                      </a:r>
                    </a:p>
                  </a:txBody>
                  <a:tcPr>
                    <a:solidFill>
                      <a:srgbClr val="488BC9"/>
                    </a:solidFill>
                  </a:tcPr>
                </a:tc>
                <a:extLst>
                  <a:ext uri="{0D108BD9-81ED-4DB2-BD59-A6C34878D82A}">
                    <a16:rowId xmlns:a16="http://schemas.microsoft.com/office/drawing/2014/main" val="4239096147"/>
                  </a:ext>
                </a:extLst>
              </a:tr>
            </a:tbl>
          </a:graphicData>
        </a:graphic>
      </p:graphicFrame>
      <p:sp>
        <p:nvSpPr>
          <p:cNvPr id="6" name="TextBox 5">
            <a:extLst>
              <a:ext uri="{FF2B5EF4-FFF2-40B4-BE49-F238E27FC236}">
                <a16:creationId xmlns:a16="http://schemas.microsoft.com/office/drawing/2014/main" id="{5DF63FF5-4350-0A64-0CA5-22535E72D7ED}"/>
              </a:ext>
            </a:extLst>
          </p:cNvPr>
          <p:cNvSpPr txBox="1"/>
          <p:nvPr/>
        </p:nvSpPr>
        <p:spPr>
          <a:xfrm>
            <a:off x="651977" y="3274804"/>
            <a:ext cx="1812366" cy="738664"/>
          </a:xfrm>
          <a:prstGeom prst="rect">
            <a:avLst/>
          </a:prstGeom>
          <a:noFill/>
        </p:spPr>
        <p:txBody>
          <a:bodyPr wrap="square" rtlCol="0">
            <a:spAutoFit/>
          </a:bodyPr>
          <a:lstStyle/>
          <a:p>
            <a:r>
              <a:rPr lang="en-US" sz="4200" dirty="0">
                <a:latin typeface="Trebuchet MS" panose="020B0603020202020204" pitchFamily="34" charset="0"/>
              </a:rPr>
              <a:t>ro·bot</a:t>
            </a:r>
          </a:p>
        </p:txBody>
      </p:sp>
      <p:pic>
        <p:nvPicPr>
          <p:cNvPr id="11" name="Picture 10" descr="Drawing of a robot">
            <a:extLst>
              <a:ext uri="{FF2B5EF4-FFF2-40B4-BE49-F238E27FC236}">
                <a16:creationId xmlns:a16="http://schemas.microsoft.com/office/drawing/2014/main" id="{44E1F549-84AF-6C1B-CAD4-7E75AB5D28DF}"/>
              </a:ext>
            </a:extLst>
          </p:cNvPr>
          <p:cNvPicPr>
            <a:picLocks/>
          </p:cNvPicPr>
          <p:nvPr/>
        </p:nvPicPr>
        <p:blipFill>
          <a:blip r:embed="rId3"/>
          <a:stretch>
            <a:fillRect/>
          </a:stretch>
        </p:blipFill>
        <p:spPr>
          <a:xfrm>
            <a:off x="1020497" y="3873201"/>
            <a:ext cx="914400" cy="1371600"/>
          </a:xfrm>
          <a:prstGeom prst="rect">
            <a:avLst/>
          </a:prstGeom>
        </p:spPr>
      </p:pic>
      <p:sp>
        <p:nvSpPr>
          <p:cNvPr id="27" name="TextBox 26">
            <a:extLst>
              <a:ext uri="{FF2B5EF4-FFF2-40B4-BE49-F238E27FC236}">
                <a16:creationId xmlns:a16="http://schemas.microsoft.com/office/drawing/2014/main" id="{CD9E4DEB-F969-791C-F3F8-548515F45ECF}"/>
              </a:ext>
            </a:extLst>
          </p:cNvPr>
          <p:cNvSpPr txBox="1"/>
          <p:nvPr/>
        </p:nvSpPr>
        <p:spPr>
          <a:xfrm>
            <a:off x="3343779" y="3274804"/>
            <a:ext cx="2330785" cy="738664"/>
          </a:xfrm>
          <a:prstGeom prst="rect">
            <a:avLst/>
          </a:prstGeom>
          <a:noFill/>
        </p:spPr>
        <p:txBody>
          <a:bodyPr wrap="square" rtlCol="0">
            <a:spAutoFit/>
          </a:bodyPr>
          <a:lstStyle/>
          <a:p>
            <a:r>
              <a:rPr lang="en-US" sz="4200" dirty="0">
                <a:latin typeface="Trebuchet MS" panose="020B0603020202020204" pitchFamily="34" charset="0"/>
              </a:rPr>
              <a:t>to·ma·to</a:t>
            </a:r>
          </a:p>
        </p:txBody>
      </p:sp>
      <p:pic>
        <p:nvPicPr>
          <p:cNvPr id="23" name="Picture 22" descr="photo of a ripe tomato">
            <a:extLst>
              <a:ext uri="{FF2B5EF4-FFF2-40B4-BE49-F238E27FC236}">
                <a16:creationId xmlns:a16="http://schemas.microsoft.com/office/drawing/2014/main" id="{B1B48C26-9C9E-D13F-6668-715F10C98B05}"/>
              </a:ext>
            </a:extLst>
          </p:cNvPr>
          <p:cNvPicPr>
            <a:picLocks/>
          </p:cNvPicPr>
          <p:nvPr/>
        </p:nvPicPr>
        <p:blipFill>
          <a:blip r:embed="rId4"/>
          <a:stretch>
            <a:fillRect/>
          </a:stretch>
        </p:blipFill>
        <p:spPr>
          <a:xfrm>
            <a:off x="3831243" y="4013468"/>
            <a:ext cx="1143000" cy="1143000"/>
          </a:xfrm>
          <a:prstGeom prst="rect">
            <a:avLst/>
          </a:prstGeom>
        </p:spPr>
      </p:pic>
      <p:sp>
        <p:nvSpPr>
          <p:cNvPr id="24" name="TextBox 23">
            <a:extLst>
              <a:ext uri="{FF2B5EF4-FFF2-40B4-BE49-F238E27FC236}">
                <a16:creationId xmlns:a16="http://schemas.microsoft.com/office/drawing/2014/main" id="{028A9BA3-22A6-950D-1DC5-469F48394DB2}"/>
              </a:ext>
            </a:extLst>
          </p:cNvPr>
          <p:cNvSpPr txBox="1"/>
          <p:nvPr/>
        </p:nvSpPr>
        <p:spPr>
          <a:xfrm>
            <a:off x="6079390" y="3296198"/>
            <a:ext cx="2725400" cy="738664"/>
          </a:xfrm>
          <a:prstGeom prst="rect">
            <a:avLst/>
          </a:prstGeom>
          <a:noFill/>
        </p:spPr>
        <p:txBody>
          <a:bodyPr wrap="square" rtlCol="0">
            <a:spAutoFit/>
          </a:bodyPr>
          <a:lstStyle/>
          <a:p>
            <a:r>
              <a:rPr lang="en-US" sz="4200" dirty="0">
                <a:latin typeface="Trebuchet MS" panose="020B0603020202020204" pitchFamily="34" charset="0"/>
              </a:rPr>
              <a:t>note·book</a:t>
            </a:r>
          </a:p>
        </p:txBody>
      </p:sp>
      <p:pic>
        <p:nvPicPr>
          <p:cNvPr id="21" name="Picture 20" descr="drawing of a yellow notebook">
            <a:extLst>
              <a:ext uri="{FF2B5EF4-FFF2-40B4-BE49-F238E27FC236}">
                <a16:creationId xmlns:a16="http://schemas.microsoft.com/office/drawing/2014/main" id="{5779C8FE-1362-2111-1CCC-09C6DD106295}"/>
              </a:ext>
            </a:extLst>
          </p:cNvPr>
          <p:cNvPicPr>
            <a:picLocks/>
          </p:cNvPicPr>
          <p:nvPr/>
        </p:nvPicPr>
        <p:blipFill>
          <a:blip r:embed="rId5"/>
          <a:stretch>
            <a:fillRect/>
          </a:stretch>
        </p:blipFill>
        <p:spPr>
          <a:xfrm>
            <a:off x="6870589" y="4051981"/>
            <a:ext cx="1143000" cy="1371600"/>
          </a:xfrm>
          <a:prstGeom prst="rect">
            <a:avLst/>
          </a:prstGeom>
        </p:spPr>
      </p:pic>
      <p:sp>
        <p:nvSpPr>
          <p:cNvPr id="26" name="TextBox 25">
            <a:extLst>
              <a:ext uri="{FF2B5EF4-FFF2-40B4-BE49-F238E27FC236}">
                <a16:creationId xmlns:a16="http://schemas.microsoft.com/office/drawing/2014/main" id="{FBF3F02E-6E88-853F-929A-FCB08E99A31E}"/>
              </a:ext>
            </a:extLst>
          </p:cNvPr>
          <p:cNvSpPr txBox="1"/>
          <p:nvPr/>
        </p:nvSpPr>
        <p:spPr>
          <a:xfrm>
            <a:off x="9120046" y="3364996"/>
            <a:ext cx="2119148" cy="738664"/>
          </a:xfrm>
          <a:prstGeom prst="rect">
            <a:avLst/>
          </a:prstGeom>
          <a:noFill/>
        </p:spPr>
        <p:txBody>
          <a:bodyPr wrap="square" rtlCol="0">
            <a:spAutoFit/>
          </a:bodyPr>
          <a:lstStyle/>
          <a:p>
            <a:r>
              <a:rPr lang="en-US" sz="4200" dirty="0">
                <a:latin typeface="Trebuchet MS" panose="020B0603020202020204" pitchFamily="34" charset="0"/>
              </a:rPr>
              <a:t>mar·ble</a:t>
            </a:r>
          </a:p>
        </p:txBody>
      </p:sp>
      <p:pic>
        <p:nvPicPr>
          <p:cNvPr id="19" name="Picture 18" descr="picture of a blue marble">
            <a:extLst>
              <a:ext uri="{FF2B5EF4-FFF2-40B4-BE49-F238E27FC236}">
                <a16:creationId xmlns:a16="http://schemas.microsoft.com/office/drawing/2014/main" id="{BD25787E-25B6-EFA8-8D3E-DA528039B875}"/>
              </a:ext>
            </a:extLst>
          </p:cNvPr>
          <p:cNvPicPr>
            <a:picLocks/>
          </p:cNvPicPr>
          <p:nvPr/>
        </p:nvPicPr>
        <p:blipFill>
          <a:blip r:embed="rId6"/>
          <a:stretch>
            <a:fillRect/>
          </a:stretch>
        </p:blipFill>
        <p:spPr>
          <a:xfrm>
            <a:off x="9486601" y="4166281"/>
            <a:ext cx="1143000" cy="1143000"/>
          </a:xfrm>
          <a:prstGeom prst="rect">
            <a:avLst/>
          </a:prstGeom>
        </p:spPr>
      </p:pic>
      <p:cxnSp>
        <p:nvCxnSpPr>
          <p:cNvPr id="30" name="Straight Arrow Connector 29">
            <a:extLst>
              <a:ext uri="{FF2B5EF4-FFF2-40B4-BE49-F238E27FC236}">
                <a16:creationId xmlns:a16="http://schemas.microsoft.com/office/drawing/2014/main" id="{AB07C31F-2E4A-3D62-262C-521C9F25E116}"/>
              </a:ext>
              <a:ext uri="{C183D7F6-B498-43B3-948B-1728B52AA6E4}">
                <adec:decorative xmlns:adec="http://schemas.microsoft.com/office/drawing/2017/decorative" val="1"/>
              </a:ext>
            </a:extLst>
          </p:cNvPr>
          <p:cNvCxnSpPr>
            <a:cxnSpLocks/>
          </p:cNvCxnSpPr>
          <p:nvPr/>
        </p:nvCxnSpPr>
        <p:spPr>
          <a:xfrm flipH="1" flipV="1">
            <a:off x="1501896" y="2119914"/>
            <a:ext cx="298379" cy="1298385"/>
          </a:xfrm>
          <a:prstGeom prst="straightConnector1">
            <a:avLst/>
          </a:prstGeom>
          <a:ln w="76200">
            <a:solidFill>
              <a:srgbClr val="25254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8EFCE5A-A5D9-5FF1-8FA5-98D07EF1E2E2}"/>
              </a:ext>
              <a:ext uri="{C183D7F6-B498-43B3-948B-1728B52AA6E4}">
                <adec:decorative xmlns:adec="http://schemas.microsoft.com/office/drawing/2017/decorative" val="1"/>
              </a:ext>
            </a:extLst>
          </p:cNvPr>
          <p:cNvCxnSpPr>
            <a:cxnSpLocks/>
          </p:cNvCxnSpPr>
          <p:nvPr/>
        </p:nvCxnSpPr>
        <p:spPr>
          <a:xfrm flipV="1">
            <a:off x="1010076" y="2127127"/>
            <a:ext cx="2345392" cy="1237869"/>
          </a:xfrm>
          <a:prstGeom prst="straightConnector1">
            <a:avLst/>
          </a:prstGeom>
          <a:ln w="76200">
            <a:solidFill>
              <a:srgbClr val="25254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69EE7B4-4D96-D243-0FBD-AD5EF35A5D8F}"/>
              </a:ext>
              <a:ext uri="{C183D7F6-B498-43B3-948B-1728B52AA6E4}">
                <adec:decorative xmlns:adec="http://schemas.microsoft.com/office/drawing/2017/decorative" val="1"/>
              </a:ext>
            </a:extLst>
          </p:cNvPr>
          <p:cNvCxnSpPr>
            <a:cxnSpLocks/>
          </p:cNvCxnSpPr>
          <p:nvPr/>
        </p:nvCxnSpPr>
        <p:spPr>
          <a:xfrm flipH="1" flipV="1">
            <a:off x="5173240" y="2119914"/>
            <a:ext cx="1535378" cy="1322829"/>
          </a:xfrm>
          <a:prstGeom prst="straightConnector1">
            <a:avLst/>
          </a:prstGeom>
          <a:ln w="76200">
            <a:solidFill>
              <a:srgbClr val="25254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77D561C-8F3D-F462-E4D2-D1E80124AFA0}"/>
              </a:ext>
              <a:ext uri="{C183D7F6-B498-43B3-948B-1728B52AA6E4}">
                <adec:decorative xmlns:adec="http://schemas.microsoft.com/office/drawing/2017/decorative" val="1"/>
              </a:ext>
            </a:extLst>
          </p:cNvPr>
          <p:cNvCxnSpPr>
            <a:cxnSpLocks/>
          </p:cNvCxnSpPr>
          <p:nvPr/>
        </p:nvCxnSpPr>
        <p:spPr>
          <a:xfrm flipH="1" flipV="1">
            <a:off x="7005652" y="2116519"/>
            <a:ext cx="815131" cy="1326224"/>
          </a:xfrm>
          <a:prstGeom prst="straightConnector1">
            <a:avLst/>
          </a:prstGeom>
          <a:ln w="76200">
            <a:solidFill>
              <a:srgbClr val="25254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9CF8D4F9-458A-3F7A-4461-57C265EE4681}"/>
              </a:ext>
              <a:ext uri="{C183D7F6-B498-43B3-948B-1728B52AA6E4}">
                <adec:decorative xmlns:adec="http://schemas.microsoft.com/office/drawing/2017/decorative" val="1"/>
              </a:ext>
            </a:extLst>
          </p:cNvPr>
          <p:cNvCxnSpPr>
            <a:cxnSpLocks/>
          </p:cNvCxnSpPr>
          <p:nvPr/>
        </p:nvCxnSpPr>
        <p:spPr>
          <a:xfrm flipH="1" flipV="1">
            <a:off x="8804790" y="2128795"/>
            <a:ext cx="922867" cy="1289504"/>
          </a:xfrm>
          <a:prstGeom prst="straightConnector1">
            <a:avLst/>
          </a:prstGeom>
          <a:ln w="76200">
            <a:solidFill>
              <a:srgbClr val="25254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908AABB-A7FE-F9AB-5C8A-5A9B9279CF7F}"/>
              </a:ext>
              <a:ext uri="{C183D7F6-B498-43B3-948B-1728B52AA6E4}">
                <adec:decorative xmlns:adec="http://schemas.microsoft.com/office/drawing/2017/decorative" val="1"/>
              </a:ext>
            </a:extLst>
          </p:cNvPr>
          <p:cNvCxnSpPr>
            <a:cxnSpLocks/>
          </p:cNvCxnSpPr>
          <p:nvPr/>
        </p:nvCxnSpPr>
        <p:spPr>
          <a:xfrm flipV="1">
            <a:off x="10521432" y="2155446"/>
            <a:ext cx="145924" cy="1140752"/>
          </a:xfrm>
          <a:prstGeom prst="straightConnector1">
            <a:avLst/>
          </a:prstGeom>
          <a:ln w="76200">
            <a:solidFill>
              <a:srgbClr val="25254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450CFEFE-7A8D-5E06-C926-EC135DFAB32A}"/>
              </a:ext>
              <a:ext uri="{C183D7F6-B498-43B3-948B-1728B52AA6E4}">
                <adec:decorative xmlns:adec="http://schemas.microsoft.com/office/drawing/2017/decorative" val="1"/>
              </a:ext>
            </a:extLst>
          </p:cNvPr>
          <p:cNvCxnSpPr>
            <a:cxnSpLocks/>
          </p:cNvCxnSpPr>
          <p:nvPr/>
        </p:nvCxnSpPr>
        <p:spPr>
          <a:xfrm flipH="1" flipV="1">
            <a:off x="3345975" y="2127127"/>
            <a:ext cx="973810" cy="1292840"/>
          </a:xfrm>
          <a:prstGeom prst="straightConnector1">
            <a:avLst/>
          </a:prstGeom>
          <a:ln w="76200">
            <a:solidFill>
              <a:srgbClr val="25254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299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100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8"/>
                                        </p:tgtEl>
                                        <p:attrNameLst>
                                          <p:attrName>style.visibility</p:attrName>
                                        </p:attrNameLst>
                                      </p:cBhvr>
                                      <p:to>
                                        <p:strVal val="visible"/>
                                      </p:to>
                                    </p:set>
                                  </p:childTnLst>
                                </p:cTn>
                              </p:par>
                              <p:par>
                                <p:cTn id="18" presetID="10" presetClass="entr" presetSubtype="0" fill="hold" nodeType="withEffect">
                                  <p:stCondLst>
                                    <p:cond delay="100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10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0" presetClass="entr" presetSubtype="0" fill="hold" nodeType="withEffect">
                                  <p:stCondLst>
                                    <p:cond delay="100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10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9A796D90-3936-4454-1862-26BF0F584D90}"/>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173E9964-3B58-3D90-29C7-188E60C3AB9B}"/>
              </a:ext>
            </a:extLst>
          </p:cNvPr>
          <p:cNvSpPr txBox="1">
            <a:spLocks noGrp="1"/>
          </p:cNvSpPr>
          <p:nvPr>
            <p:ph type="title"/>
          </p:nvPr>
        </p:nvSpPr>
        <p:spPr>
          <a:xfrm>
            <a:off x="160687" y="0"/>
            <a:ext cx="11212592" cy="789875"/>
          </a:xfrm>
          <a:prstGeom prst="rect">
            <a:avLst/>
          </a:prstGeom>
        </p:spPr>
        <p:txBody>
          <a:bodyPr spcFirstLastPara="1" vert="horz" wrap="square" lIns="0" tIns="0" rIns="0" bIns="0" rtlCol="0" anchor="ctr" anchorCtr="0">
            <a:noAutofit/>
          </a:bodyPr>
          <a:lstStyle/>
          <a:p>
            <a:r>
              <a:rPr lang="en-US" sz="3200" dirty="0">
                <a:latin typeface="Trebuchet MS"/>
              </a:rPr>
              <a:t>Advanced Word Study - Morphology</a:t>
            </a:r>
          </a:p>
        </p:txBody>
      </p:sp>
      <p:sp>
        <p:nvSpPr>
          <p:cNvPr id="2" name="Google Shape;354;p46">
            <a:extLst>
              <a:ext uri="{FF2B5EF4-FFF2-40B4-BE49-F238E27FC236}">
                <a16:creationId xmlns:a16="http://schemas.microsoft.com/office/drawing/2014/main" id="{8D8507D8-DBA4-8095-FCD3-25777A335C76}"/>
              </a:ext>
            </a:extLst>
          </p:cNvPr>
          <p:cNvSpPr txBox="1">
            <a:spLocks/>
          </p:cNvSpPr>
          <p:nvPr/>
        </p:nvSpPr>
        <p:spPr>
          <a:xfrm>
            <a:off x="0" y="996163"/>
            <a:ext cx="7975600" cy="4555053"/>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lnSpc>
                <a:spcPct val="100000"/>
              </a:lnSpc>
              <a:spcBef>
                <a:spcPts val="1067"/>
              </a:spcBef>
              <a:buClr>
                <a:schemeClr val="tx1">
                  <a:lumMod val="65000"/>
                  <a:lumOff val="35000"/>
                </a:schemeClr>
              </a:buClr>
              <a:buSzPts val="2400"/>
            </a:pPr>
            <a:r>
              <a:rPr lang="en-US" sz="2400" dirty="0">
                <a:solidFill>
                  <a:schemeClr val="tx1"/>
                </a:solidFill>
                <a:sym typeface="Oswald"/>
              </a:rPr>
              <a:t>Morphology is the study of meaningful units of language, called morphemes, and how they are combined in forming words.</a:t>
            </a:r>
          </a:p>
          <a:p>
            <a:pPr>
              <a:lnSpc>
                <a:spcPct val="100000"/>
              </a:lnSpc>
              <a:spcBef>
                <a:spcPts val="1067"/>
              </a:spcBef>
              <a:buClr>
                <a:schemeClr val="tx1">
                  <a:lumMod val="65000"/>
                  <a:lumOff val="35000"/>
                </a:schemeClr>
              </a:buClr>
              <a:buSzPts val="2400"/>
            </a:pPr>
            <a:r>
              <a:rPr lang="en-US" sz="2400" dirty="0">
                <a:solidFill>
                  <a:schemeClr val="tx1"/>
                </a:solidFill>
                <a:sym typeface="Oswald"/>
              </a:rPr>
              <a:t>Knowledge of word parts, including </a:t>
            </a:r>
            <a:r>
              <a:rPr lang="en-US" sz="2400" dirty="0">
                <a:solidFill>
                  <a:schemeClr val="tx1"/>
                </a:solidFill>
                <a:ea typeface="Oswald"/>
                <a:cs typeface="Oswald"/>
                <a:sym typeface="Oswald"/>
              </a:rPr>
              <a:t>prefixes, suffixes, and roots, increases children’s ability to determine the meaning of unknown words.</a:t>
            </a:r>
            <a:endParaRPr lang="en-US" sz="2400" dirty="0">
              <a:solidFill>
                <a:schemeClr val="tx1"/>
              </a:solidFill>
              <a:sym typeface="Oswald"/>
            </a:endParaRPr>
          </a:p>
          <a:p>
            <a:pPr>
              <a:lnSpc>
                <a:spcPct val="100000"/>
              </a:lnSpc>
              <a:spcBef>
                <a:spcPts val="1333"/>
              </a:spcBef>
              <a:buClr>
                <a:schemeClr val="tx1">
                  <a:lumMod val="65000"/>
                  <a:lumOff val="35000"/>
                </a:schemeClr>
              </a:buClr>
              <a:buSzPts val="2400"/>
            </a:pPr>
            <a:r>
              <a:rPr lang="en-US" sz="2400" dirty="0">
                <a:solidFill>
                  <a:schemeClr val="tx1"/>
                </a:solidFill>
                <a:sym typeface="Oswald"/>
              </a:rPr>
              <a:t>Inflectional endings are often the beginning of morphology instruction. </a:t>
            </a:r>
            <a:r>
              <a:rPr lang="en-US" sz="2000" dirty="0">
                <a:solidFill>
                  <a:schemeClr val="tx1"/>
                </a:solidFill>
                <a:sym typeface="Oswald"/>
              </a:rPr>
              <a:t>(e.g. –ed/-ing;-s/-es; -er/est)</a:t>
            </a:r>
          </a:p>
          <a:p>
            <a:pPr>
              <a:lnSpc>
                <a:spcPct val="100000"/>
              </a:lnSpc>
              <a:spcBef>
                <a:spcPts val="1333"/>
              </a:spcBef>
              <a:buClr>
                <a:schemeClr val="tx1">
                  <a:lumMod val="65000"/>
                  <a:lumOff val="35000"/>
                </a:schemeClr>
              </a:buClr>
              <a:buSzPts val="2400"/>
            </a:pPr>
            <a:r>
              <a:rPr lang="en" sz="2400" dirty="0">
                <a:solidFill>
                  <a:schemeClr val="tx1"/>
                </a:solidFill>
              </a:rPr>
              <a:t>About </a:t>
            </a:r>
            <a:r>
              <a:rPr lang="en" sz="2400" b="1" dirty="0">
                <a:solidFill>
                  <a:schemeClr val="tx1"/>
                </a:solidFill>
              </a:rPr>
              <a:t>60% </a:t>
            </a:r>
            <a:r>
              <a:rPr lang="en" sz="2400" dirty="0">
                <a:solidFill>
                  <a:schemeClr val="tx1"/>
                </a:solidFill>
              </a:rPr>
              <a:t>of word meanings can be predicted through their morphemes. </a:t>
            </a:r>
          </a:p>
        </p:txBody>
      </p:sp>
      <p:sp>
        <p:nvSpPr>
          <p:cNvPr id="7" name="Google Shape;5263;p157">
            <a:extLst>
              <a:ext uri="{FF2B5EF4-FFF2-40B4-BE49-F238E27FC236}">
                <a16:creationId xmlns:a16="http://schemas.microsoft.com/office/drawing/2014/main" id="{C8534CD9-131F-D8B0-27F7-1C93C18BABC4}"/>
              </a:ext>
            </a:extLst>
          </p:cNvPr>
          <p:cNvSpPr/>
          <p:nvPr/>
        </p:nvSpPr>
        <p:spPr>
          <a:xfrm>
            <a:off x="8061433" y="3512909"/>
            <a:ext cx="3562564" cy="1219200"/>
          </a:xfrm>
          <a:prstGeom prst="roundRect">
            <a:avLst>
              <a:gd name="adj" fmla="val 16667"/>
            </a:avLst>
          </a:prstGeom>
          <a:solidFill>
            <a:srgbClr val="282844"/>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 sz="2200">
                <a:solidFill>
                  <a:schemeClr val="bg1"/>
                </a:solidFill>
                <a:latin typeface="Trebuchet MS" panose="020B0603020202020204" pitchFamily="34" charset="0"/>
                <a:ea typeface="Oswald"/>
                <a:cs typeface="Oswald"/>
                <a:sym typeface="Oswald"/>
              </a:rPr>
              <a:t>jump</a:t>
            </a:r>
            <a:r>
              <a:rPr lang="en" sz="2200">
                <a:solidFill>
                  <a:srgbClr val="FFC000"/>
                </a:solidFill>
                <a:latin typeface="Trebuchet MS" panose="020B0603020202020204" pitchFamily="34" charset="0"/>
                <a:ea typeface="Oswald"/>
                <a:cs typeface="Oswald"/>
                <a:sym typeface="Oswald"/>
              </a:rPr>
              <a:t> + already happened</a:t>
            </a:r>
            <a:endParaRPr sz="2200" dirty="0">
              <a:solidFill>
                <a:srgbClr val="FFC000"/>
              </a:solidFill>
              <a:latin typeface="Trebuchet MS" panose="020B0603020202020204" pitchFamily="34" charset="0"/>
              <a:ea typeface="Oswald"/>
              <a:cs typeface="Oswald"/>
              <a:sym typeface="Oswald"/>
            </a:endParaRPr>
          </a:p>
          <a:p>
            <a:pPr algn="ctr"/>
            <a:r>
              <a:rPr lang="en-US" sz="2200" dirty="0">
                <a:solidFill>
                  <a:schemeClr val="bg1"/>
                </a:solidFill>
                <a:latin typeface="Trebuchet MS" panose="020B0603020202020204" pitchFamily="34" charset="0"/>
                <a:ea typeface="Oswald"/>
                <a:cs typeface="Oswald"/>
                <a:sym typeface="Oswald"/>
              </a:rPr>
              <a:t>jump</a:t>
            </a:r>
            <a:r>
              <a:rPr lang="en-US" sz="2200" b="1" dirty="0">
                <a:solidFill>
                  <a:srgbClr val="FFC000"/>
                </a:solidFill>
                <a:latin typeface="Trebuchet MS" panose="020B0603020202020204" pitchFamily="34" charset="0"/>
                <a:ea typeface="Oswald"/>
                <a:cs typeface="Oswald"/>
                <a:sym typeface="Oswald"/>
              </a:rPr>
              <a:t>ed</a:t>
            </a:r>
            <a:endParaRPr lang="en-US" sz="2200" dirty="0">
              <a:solidFill>
                <a:srgbClr val="FFC000"/>
              </a:solidFill>
              <a:latin typeface="Trebuchet MS" panose="020B0603020202020204" pitchFamily="34" charset="0"/>
              <a:ea typeface="Oswald"/>
              <a:cs typeface="Oswald"/>
              <a:sym typeface="Oswald"/>
            </a:endParaRPr>
          </a:p>
        </p:txBody>
      </p:sp>
      <p:sp>
        <p:nvSpPr>
          <p:cNvPr id="8" name="Google Shape;5263;p157">
            <a:extLst>
              <a:ext uri="{FF2B5EF4-FFF2-40B4-BE49-F238E27FC236}">
                <a16:creationId xmlns:a16="http://schemas.microsoft.com/office/drawing/2014/main" id="{18B1EDB0-8C50-0AC5-D64A-BC7E7B6F17F2}"/>
              </a:ext>
            </a:extLst>
          </p:cNvPr>
          <p:cNvSpPr/>
          <p:nvPr/>
        </p:nvSpPr>
        <p:spPr>
          <a:xfrm>
            <a:off x="8083765" y="1879347"/>
            <a:ext cx="3517900" cy="1219200"/>
          </a:xfrm>
          <a:prstGeom prst="roundRect">
            <a:avLst>
              <a:gd name="adj" fmla="val 16667"/>
            </a:avLst>
          </a:prstGeom>
          <a:solidFill>
            <a:srgbClr val="282844"/>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 sz="2200">
                <a:solidFill>
                  <a:schemeClr val="bg1"/>
                </a:solidFill>
                <a:latin typeface="Trebuchet MS" panose="020B0603020202020204" pitchFamily="34" charset="0"/>
                <a:ea typeface="Oswald"/>
                <a:cs typeface="Oswald"/>
                <a:sym typeface="Oswald"/>
              </a:rPr>
              <a:t>dog</a:t>
            </a:r>
            <a:r>
              <a:rPr lang="en" sz="2200">
                <a:solidFill>
                  <a:srgbClr val="FFC000"/>
                </a:solidFill>
                <a:latin typeface="Trebuchet MS" panose="020B0603020202020204" pitchFamily="34" charset="0"/>
                <a:ea typeface="Oswald"/>
                <a:cs typeface="Oswald"/>
                <a:sym typeface="Oswald"/>
              </a:rPr>
              <a:t> + </a:t>
            </a:r>
            <a:r>
              <a:rPr lang="en-US" sz="2200" dirty="0">
                <a:solidFill>
                  <a:srgbClr val="FFC000"/>
                </a:solidFill>
                <a:latin typeface="Trebuchet MS" panose="020B0603020202020204" pitchFamily="34" charset="0"/>
                <a:ea typeface="Oswald"/>
                <a:cs typeface="Oswald"/>
                <a:sym typeface="Oswald"/>
              </a:rPr>
              <a:t>more than one</a:t>
            </a:r>
            <a:endParaRPr sz="2200" dirty="0">
              <a:solidFill>
                <a:srgbClr val="FFC000"/>
              </a:solidFill>
              <a:latin typeface="Trebuchet MS" panose="020B0603020202020204" pitchFamily="34" charset="0"/>
              <a:ea typeface="Oswald"/>
              <a:cs typeface="Oswald"/>
              <a:sym typeface="Oswald"/>
            </a:endParaRPr>
          </a:p>
          <a:p>
            <a:pPr algn="ctr"/>
            <a:r>
              <a:rPr lang="en-US" sz="2200" dirty="0">
                <a:solidFill>
                  <a:schemeClr val="bg1"/>
                </a:solidFill>
                <a:latin typeface="Trebuchet MS" panose="020B0603020202020204" pitchFamily="34" charset="0"/>
                <a:ea typeface="Oswald"/>
                <a:cs typeface="Oswald"/>
                <a:sym typeface="Oswald"/>
              </a:rPr>
              <a:t>dog</a:t>
            </a:r>
            <a:r>
              <a:rPr lang="en-US" sz="2200" b="1" dirty="0">
                <a:solidFill>
                  <a:srgbClr val="FFC000"/>
                </a:solidFill>
                <a:latin typeface="Trebuchet MS" panose="020B0603020202020204" pitchFamily="34" charset="0"/>
                <a:ea typeface="Oswald"/>
                <a:cs typeface="Oswald"/>
                <a:sym typeface="Oswald"/>
              </a:rPr>
              <a:t>s</a:t>
            </a:r>
            <a:endParaRPr lang="en-US" sz="2200" dirty="0">
              <a:solidFill>
                <a:srgbClr val="FFC000"/>
              </a:solidFill>
              <a:latin typeface="Trebuchet MS" panose="020B0603020202020204" pitchFamily="34" charset="0"/>
              <a:ea typeface="Oswald"/>
              <a:cs typeface="Oswald"/>
              <a:sym typeface="Oswald"/>
            </a:endParaRPr>
          </a:p>
        </p:txBody>
      </p:sp>
      <p:sp>
        <p:nvSpPr>
          <p:cNvPr id="10" name="TextBox 9">
            <a:extLst>
              <a:ext uri="{FF2B5EF4-FFF2-40B4-BE49-F238E27FC236}">
                <a16:creationId xmlns:a16="http://schemas.microsoft.com/office/drawing/2014/main" id="{E016B319-C36B-ACA9-67C1-8B403ADCB77F}"/>
              </a:ext>
            </a:extLst>
          </p:cNvPr>
          <p:cNvSpPr txBox="1"/>
          <p:nvPr/>
        </p:nvSpPr>
        <p:spPr>
          <a:xfrm>
            <a:off x="3806283" y="5490495"/>
            <a:ext cx="8385717" cy="307777"/>
          </a:xfrm>
          <a:prstGeom prst="rect">
            <a:avLst/>
          </a:prstGeom>
          <a:noFill/>
        </p:spPr>
        <p:txBody>
          <a:bodyPr wrap="square" lIns="121920" tIns="60960" rIns="121920" bIns="6096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 sz="1200"/>
              <a:t>(Nagy &amp; Anderson, 1984) </a:t>
            </a:r>
            <a:endParaRPr lang="en-US" sz="1200" dirty="0">
              <a:latin typeface="Trebuchet MS"/>
              <a:cs typeface="Calibri Light"/>
            </a:endParaRPr>
          </a:p>
        </p:txBody>
      </p:sp>
    </p:spTree>
    <p:extLst>
      <p:ext uri="{BB962C8B-B14F-4D97-AF65-F5344CB8AC3E}">
        <p14:creationId xmlns:p14="http://schemas.microsoft.com/office/powerpoint/2010/main" val="406510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QR code for the CDE Parent Resource Page">
            <a:extLst>
              <a:ext uri="{FF2B5EF4-FFF2-40B4-BE49-F238E27FC236}">
                <a16:creationId xmlns:a16="http://schemas.microsoft.com/office/drawing/2014/main" id="{6513E55D-37D0-CBC4-151E-2690117511B6}"/>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00" y="125828"/>
            <a:ext cx="1315201" cy="131520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2">
            <a:extLst>
              <a:ext uri="{FF2B5EF4-FFF2-40B4-BE49-F238E27FC236}">
                <a16:creationId xmlns:a16="http://schemas.microsoft.com/office/drawing/2014/main" id="{7F4CA896-A962-6E1F-4342-EE01BFCAADDA}"/>
              </a:ext>
              <a:ext uri="{C183D7F6-B498-43B3-948B-1728B52AA6E4}">
                <adec:decorative xmlns:adec="http://schemas.microsoft.com/office/drawing/2017/decorative" val="0"/>
              </a:ext>
            </a:extLst>
          </p:cNvPr>
          <p:cNvSpPr>
            <a:spLocks noGrp="1"/>
          </p:cNvSpPr>
          <p:nvPr/>
        </p:nvSpPr>
        <p:spPr>
          <a:xfrm>
            <a:off x="29619" y="2551941"/>
            <a:ext cx="8337003" cy="109658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200"/>
              <a:buFont typeface="Roboto"/>
              <a:buNone/>
              <a:defRPr sz="4000" b="0" i="0" u="none" strike="noStrike" cap="none">
                <a:solidFill>
                  <a:schemeClr val="lt1"/>
                </a:solidFill>
                <a:latin typeface="Trebuchet MS" panose="020B0603020202020204" pitchFamily="34" charset="0"/>
                <a:ea typeface="Roboto"/>
                <a:cs typeface="Roboto"/>
                <a:sym typeface="Roboto"/>
              </a:defRPr>
            </a:lvl1pPr>
            <a:lvl2pPr marR="0" lvl="1"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R="0" lvl="2"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R="0" lvl="3"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R="0" lvl="4"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R="0" lvl="5"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R="0" lvl="6"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R="0" lvl="7"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R="0" lvl="8"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r>
              <a:rPr lang="en-US" sz="3200" dirty="0">
                <a:latin typeface="Trebuchet MS"/>
              </a:rPr>
              <a:t>The Colorado READ Act and</a:t>
            </a:r>
            <a:br>
              <a:rPr lang="en-US" sz="3200" dirty="0">
                <a:latin typeface="Trebuchet MS"/>
              </a:rPr>
            </a:br>
            <a:r>
              <a:rPr lang="en-US" sz="3200" dirty="0">
                <a:latin typeface="Trebuchet MS"/>
              </a:rPr>
              <a:t>the Science of Reading for Families</a:t>
            </a:r>
            <a:endParaRPr lang="en-US" sz="3200" dirty="0"/>
          </a:p>
        </p:txBody>
      </p:sp>
      <p:sp>
        <p:nvSpPr>
          <p:cNvPr id="4" name="Title 3">
            <a:extLst>
              <a:ext uri="{FF2B5EF4-FFF2-40B4-BE49-F238E27FC236}">
                <a16:creationId xmlns:a16="http://schemas.microsoft.com/office/drawing/2014/main" id="{FE138CAA-D9E7-8545-93F5-79E7B951FF07}"/>
              </a:ext>
            </a:extLst>
          </p:cNvPr>
          <p:cNvSpPr>
            <a:spLocks noGrp="1"/>
          </p:cNvSpPr>
          <p:nvPr>
            <p:ph type="title" idx="3"/>
          </p:nvPr>
        </p:nvSpPr>
        <p:spPr>
          <a:xfrm>
            <a:off x="2519" y="3663975"/>
            <a:ext cx="8370053" cy="2156823"/>
          </a:xfrm>
        </p:spPr>
        <p:txBody>
          <a:bodyPr spcFirstLastPara="1" vert="horz" wrap="square" lIns="0" tIns="0" rIns="0" bIns="0" rtlCol="0" anchor="ctr" anchorCtr="0">
            <a:noAutofit/>
          </a:bodyPr>
          <a:lstStyle/>
          <a:p>
            <a:r>
              <a:rPr lang="en-US" sz="3733" b="1" dirty="0">
                <a:solidFill>
                  <a:schemeClr val="tx1">
                    <a:lumMod val="65000"/>
                    <a:lumOff val="35000"/>
                  </a:schemeClr>
                </a:solidFill>
                <a:ea typeface="+mn-ea"/>
                <a:cs typeface="+mn-cs"/>
                <a:sym typeface="Arial"/>
              </a:rPr>
              <a:t>Phonics</a:t>
            </a:r>
            <a:endParaRPr lang="en-US" sz="3733" b="1" dirty="0">
              <a:solidFill>
                <a:schemeClr val="tx1">
                  <a:lumMod val="65000"/>
                  <a:lumOff val="35000"/>
                </a:schemeClr>
              </a:solidFill>
              <a:cs typeface="Arial"/>
            </a:endParaRPr>
          </a:p>
        </p:txBody>
      </p:sp>
      <p:pic>
        <p:nvPicPr>
          <p:cNvPr id="7" name="Picture Placeholder 5" descr="Parents holding their child">
            <a:extLst>
              <a:ext uri="{FF2B5EF4-FFF2-40B4-BE49-F238E27FC236}">
                <a16:creationId xmlns:a16="http://schemas.microsoft.com/office/drawing/2014/main" id="{8DE60DCC-235A-4A9C-9F95-FA5F2C097E7F}"/>
              </a:ext>
            </a:extLst>
          </p:cNvPr>
          <p:cNvPicPr>
            <a:picLocks noChangeAspect="1"/>
          </p:cNvPicPr>
          <p:nvPr/>
        </p:nvPicPr>
        <p:blipFill>
          <a:blip r:embed="rId4"/>
          <a:srcRect l="28259" r="23720"/>
          <a:stretch>
            <a:fillRect/>
          </a:stretch>
        </p:blipFill>
        <p:spPr>
          <a:xfrm>
            <a:off x="7863283" y="1"/>
            <a:ext cx="4328717" cy="5839884"/>
          </a:xfrm>
          <a:prstGeom prst="rect">
            <a:avLst/>
          </a:prstGeom>
          <a:solidFill>
            <a:schemeClr val="tx2"/>
          </a:solidFill>
          <a:ln>
            <a:noFill/>
          </a:ln>
        </p:spPr>
      </p:pic>
    </p:spTree>
    <p:extLst>
      <p:ext uri="{BB962C8B-B14F-4D97-AF65-F5344CB8AC3E}">
        <p14:creationId xmlns:p14="http://schemas.microsoft.com/office/powerpoint/2010/main" val="277413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7">
          <a:extLst>
            <a:ext uri="{FF2B5EF4-FFF2-40B4-BE49-F238E27FC236}">
              <a16:creationId xmlns:a16="http://schemas.microsoft.com/office/drawing/2014/main" id="{24857583-420A-DFA2-44B0-660F2B0D1E2A}"/>
            </a:ext>
          </a:extLst>
        </p:cNvPr>
        <p:cNvGrpSpPr/>
        <p:nvPr/>
      </p:nvGrpSpPr>
      <p:grpSpPr>
        <a:xfrm>
          <a:off x="0" y="0"/>
          <a:ext cx="0" cy="0"/>
          <a:chOff x="0" y="0"/>
          <a:chExt cx="0" cy="0"/>
        </a:xfrm>
      </p:grpSpPr>
      <p:sp>
        <p:nvSpPr>
          <p:cNvPr id="14" name="Title 6">
            <a:extLst>
              <a:ext uri="{FF2B5EF4-FFF2-40B4-BE49-F238E27FC236}">
                <a16:creationId xmlns:a16="http://schemas.microsoft.com/office/drawing/2014/main" id="{B40D1FCA-6937-BE96-9982-7BCE2DC714DE}"/>
              </a:ext>
            </a:extLst>
          </p:cNvPr>
          <p:cNvSpPr>
            <a:spLocks noGrp="1"/>
          </p:cNvSpPr>
          <p:nvPr>
            <p:ph type="title"/>
          </p:nvPr>
        </p:nvSpPr>
        <p:spPr>
          <a:xfrm>
            <a:off x="415600" y="226286"/>
            <a:ext cx="11360800" cy="616994"/>
          </a:xfrm>
        </p:spPr>
        <p:txBody>
          <a:bodyPr/>
          <a:lstStyle/>
          <a:p>
            <a:r>
              <a:rPr lang="en-US" sz="3200" dirty="0">
                <a:latin typeface="Trebuchet MS" panose="020B0603020202020204" pitchFamily="34" charset="0"/>
              </a:rPr>
              <a:t>What is Phonics Instruction?</a:t>
            </a:r>
          </a:p>
        </p:txBody>
      </p:sp>
      <p:sp>
        <p:nvSpPr>
          <p:cNvPr id="2" name="Text Placeholder 2">
            <a:extLst>
              <a:ext uri="{FF2B5EF4-FFF2-40B4-BE49-F238E27FC236}">
                <a16:creationId xmlns:a16="http://schemas.microsoft.com/office/drawing/2014/main" id="{BDF03FF6-FE6B-C03A-8E81-5FD292EF2DD1}"/>
              </a:ext>
            </a:extLst>
          </p:cNvPr>
          <p:cNvSpPr txBox="1">
            <a:spLocks/>
          </p:cNvSpPr>
          <p:nvPr/>
        </p:nvSpPr>
        <p:spPr>
          <a:xfrm>
            <a:off x="524933" y="1131866"/>
            <a:ext cx="10301168" cy="426203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47472">
              <a:buClr>
                <a:schemeClr val="tx1">
                  <a:lumMod val="65000"/>
                  <a:lumOff val="35000"/>
                </a:schemeClr>
              </a:buClr>
              <a:buSzPct val="100000"/>
              <a:buFont typeface="Trebuchet MS" panose="020B0603020202020204" pitchFamily="34" charset="0"/>
              <a:buChar char="●"/>
            </a:pPr>
            <a:r>
              <a:rPr lang="en-US" dirty="0">
                <a:latin typeface="Trebuchet MS"/>
              </a:rPr>
              <a:t>Effective phonics instruction is instruction that explicitly teaches the sound-symbol correspondences.</a:t>
            </a:r>
          </a:p>
          <a:p>
            <a:pPr marL="457200" indent="-347472">
              <a:buClr>
                <a:schemeClr val="tx1">
                  <a:lumMod val="65000"/>
                  <a:lumOff val="35000"/>
                </a:schemeClr>
              </a:buClr>
              <a:buSzPct val="100000"/>
              <a:buFont typeface="Trebuchet MS" panose="020B0603020202020204" pitchFamily="34" charset="0"/>
              <a:buChar char="●"/>
            </a:pPr>
            <a:endParaRPr lang="en-US" sz="100" dirty="0">
              <a:latin typeface="Trebuchet MS"/>
            </a:endParaRPr>
          </a:p>
          <a:p>
            <a:pPr marL="457200" indent="-347472">
              <a:buClr>
                <a:schemeClr val="tx1">
                  <a:lumMod val="65000"/>
                  <a:lumOff val="35000"/>
                </a:schemeClr>
              </a:buClr>
              <a:buSzPct val="100000"/>
              <a:buFont typeface="Trebuchet MS" panose="020B0603020202020204" pitchFamily="34" charset="0"/>
              <a:buChar char="●"/>
            </a:pPr>
            <a:r>
              <a:rPr lang="en-US" dirty="0">
                <a:latin typeface="Trebuchet MS"/>
              </a:rPr>
              <a:t>There is a logical order to teaching phonics skills that goes from simple to more complex letter patterns.</a:t>
            </a:r>
          </a:p>
          <a:p>
            <a:pPr marL="457200" indent="-347472">
              <a:buClr>
                <a:schemeClr val="tx1">
                  <a:lumMod val="65000"/>
                  <a:lumOff val="35000"/>
                </a:schemeClr>
              </a:buClr>
              <a:buSzPct val="100000"/>
              <a:buFont typeface="Trebuchet MS" panose="020B0603020202020204" pitchFamily="34" charset="0"/>
              <a:buChar char="●"/>
            </a:pPr>
            <a:endParaRPr lang="en-US" sz="100" dirty="0">
              <a:latin typeface="Trebuchet MS"/>
            </a:endParaRPr>
          </a:p>
          <a:p>
            <a:pPr marL="457200" indent="-347472">
              <a:buClr>
                <a:schemeClr val="tx1">
                  <a:lumMod val="65000"/>
                  <a:lumOff val="35000"/>
                </a:schemeClr>
              </a:buClr>
              <a:buSzPct val="100000"/>
              <a:buFont typeface="Trebuchet MS" panose="020B0603020202020204" pitchFamily="34" charset="0"/>
              <a:buChar char="●"/>
            </a:pPr>
            <a:r>
              <a:rPr lang="en-US" dirty="0">
                <a:latin typeface="Trebuchet MS"/>
              </a:rPr>
              <a:t>As each new skill is learned, students practice in text that is controlled to include patterns they have already learned (decodable text).</a:t>
            </a:r>
          </a:p>
        </p:txBody>
      </p:sp>
    </p:spTree>
    <p:extLst>
      <p:ext uri="{BB962C8B-B14F-4D97-AF65-F5344CB8AC3E}">
        <p14:creationId xmlns:p14="http://schemas.microsoft.com/office/powerpoint/2010/main" val="274409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7">
          <a:extLst>
            <a:ext uri="{FF2B5EF4-FFF2-40B4-BE49-F238E27FC236}">
              <a16:creationId xmlns:a16="http://schemas.microsoft.com/office/drawing/2014/main" id="{F1AB1602-BFF2-E42B-0380-C451A3F6EA9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A083C92-E583-6725-CC28-87852847BC1D}"/>
              </a:ext>
              <a:ext uri="{C183D7F6-B498-43B3-948B-1728B52AA6E4}">
                <adec:decorative xmlns:adec="http://schemas.microsoft.com/office/drawing/2017/decorative" val="1"/>
              </a:ext>
            </a:extLst>
          </p:cNvPr>
          <p:cNvSpPr/>
          <p:nvPr/>
        </p:nvSpPr>
        <p:spPr>
          <a:xfrm>
            <a:off x="0" y="5759939"/>
            <a:ext cx="12192000" cy="10980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6">
            <a:extLst>
              <a:ext uri="{FF2B5EF4-FFF2-40B4-BE49-F238E27FC236}">
                <a16:creationId xmlns:a16="http://schemas.microsoft.com/office/drawing/2014/main" id="{836261E8-3239-5DB7-BB1A-63F9101DFFE9}"/>
              </a:ext>
            </a:extLst>
          </p:cNvPr>
          <p:cNvSpPr>
            <a:spLocks noGrp="1"/>
          </p:cNvSpPr>
          <p:nvPr>
            <p:ph type="title"/>
          </p:nvPr>
        </p:nvSpPr>
        <p:spPr>
          <a:xfrm>
            <a:off x="0" y="132499"/>
            <a:ext cx="11360800" cy="627834"/>
          </a:xfrm>
        </p:spPr>
        <p:txBody>
          <a:bodyPr>
            <a:spAutoFit/>
          </a:bodyPr>
          <a:lstStyle/>
          <a:p>
            <a:r>
              <a:rPr lang="en-US" sz="3200" dirty="0">
                <a:latin typeface="Trebuchet MS" panose="020B0603020202020204" pitchFamily="34" charset="0"/>
              </a:rPr>
              <a:t>CO Minimum Reading Competency Skills for Phonics</a:t>
            </a:r>
          </a:p>
        </p:txBody>
      </p:sp>
      <p:pic>
        <p:nvPicPr>
          <p:cNvPr id="6" name="Picture 5" descr="A table of four columns listing the minimum phonics skills a student needs to attain in the kindergarten, first, second, and third grades.">
            <a:extLst>
              <a:ext uri="{FF2B5EF4-FFF2-40B4-BE49-F238E27FC236}">
                <a16:creationId xmlns:a16="http://schemas.microsoft.com/office/drawing/2014/main" id="{65091C13-33F8-83C3-2883-806A2C940F9C}"/>
              </a:ext>
            </a:extLst>
          </p:cNvPr>
          <p:cNvPicPr>
            <a:picLocks/>
          </p:cNvPicPr>
          <p:nvPr/>
        </p:nvPicPr>
        <p:blipFill>
          <a:blip r:embed="rId3"/>
          <a:srcRect l="408" t="1792" r="-82" b="163"/>
          <a:stretch>
            <a:fillRect/>
          </a:stretch>
        </p:blipFill>
        <p:spPr>
          <a:xfrm>
            <a:off x="503523" y="1207876"/>
            <a:ext cx="6402859" cy="3196793"/>
          </a:xfrm>
          <a:prstGeom prst="rect">
            <a:avLst/>
          </a:prstGeom>
          <a:ln>
            <a:solidFill>
              <a:srgbClr val="4472C4"/>
            </a:solidFill>
          </a:ln>
          <a:effectLst>
            <a:outerShdw blurRad="292100" dist="139700" dir="2700000" algn="tl" rotWithShape="0">
              <a:srgbClr val="333333">
                <a:alpha val="65000"/>
              </a:srgbClr>
            </a:outerShdw>
          </a:effectLst>
        </p:spPr>
      </p:pic>
      <p:sp>
        <p:nvSpPr>
          <p:cNvPr id="2" name="Text Placeholder 2">
            <a:extLst>
              <a:ext uri="{FF2B5EF4-FFF2-40B4-BE49-F238E27FC236}">
                <a16:creationId xmlns:a16="http://schemas.microsoft.com/office/drawing/2014/main" id="{DA53E4FB-2597-501B-E62E-C55EE500B9AF}"/>
              </a:ext>
            </a:extLst>
          </p:cNvPr>
          <p:cNvSpPr txBox="1">
            <a:spLocks/>
          </p:cNvSpPr>
          <p:nvPr/>
        </p:nvSpPr>
        <p:spPr>
          <a:xfrm>
            <a:off x="7407846" y="1248162"/>
            <a:ext cx="4351785" cy="4326039"/>
          </a:xfrm>
          <a:prstGeom prst="rect">
            <a:avLst/>
          </a:prstGeom>
          <a:ln>
            <a:noFill/>
          </a:ln>
        </p:spPr>
        <p:style>
          <a:lnRef idx="2">
            <a:schemeClr val="accent2"/>
          </a:lnRef>
          <a:fillRef idx="1">
            <a:schemeClr val="lt1"/>
          </a:fillRef>
          <a:effectRef idx="0">
            <a:schemeClr val="accent2"/>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47472">
              <a:lnSpc>
                <a:spcPct val="100000"/>
              </a:lnSpc>
              <a:buClr>
                <a:schemeClr val="tx1">
                  <a:lumMod val="65000"/>
                  <a:lumOff val="35000"/>
                </a:schemeClr>
              </a:buClr>
              <a:buFont typeface="Trebuchet MS" panose="020B0603020202020204" pitchFamily="34" charset="0"/>
              <a:buChar char="●"/>
            </a:pPr>
            <a:r>
              <a:rPr lang="en-US" sz="1800" dirty="0">
                <a:latin typeface="Trebuchet MS" panose="020B0603020202020204" pitchFamily="34" charset="0"/>
              </a:rPr>
              <a:t>Basic letter/sound correspondences </a:t>
            </a:r>
            <a:r>
              <a:rPr lang="en-US" sz="1800" b="1" dirty="0">
                <a:latin typeface="Trebuchet MS" panose="020B0603020202020204" pitchFamily="34" charset="0"/>
                <a:sym typeface="Wingdings" panose="05000000000000000000" pitchFamily="2" charset="2"/>
              </a:rPr>
              <a:t></a:t>
            </a:r>
            <a:r>
              <a:rPr lang="en-US" sz="1800" dirty="0">
                <a:latin typeface="Trebuchet MS" panose="020B0603020202020204" pitchFamily="34" charset="0"/>
                <a:sym typeface="Wingdings" panose="05000000000000000000" pitchFamily="2" charset="2"/>
              </a:rPr>
              <a:t> complex spelling patterns</a:t>
            </a:r>
          </a:p>
          <a:p>
            <a:pPr marL="457200" indent="-347472">
              <a:lnSpc>
                <a:spcPct val="100000"/>
              </a:lnSpc>
              <a:buClr>
                <a:schemeClr val="tx1">
                  <a:lumMod val="65000"/>
                  <a:lumOff val="35000"/>
                </a:schemeClr>
              </a:buClr>
              <a:buFont typeface="Trebuchet MS" panose="020B0603020202020204" pitchFamily="34" charset="0"/>
              <a:buChar char="●"/>
            </a:pPr>
            <a:endParaRPr lang="en-US" sz="1800" dirty="0">
              <a:latin typeface="Trebuchet MS" panose="020B0603020202020204" pitchFamily="34" charset="0"/>
              <a:sym typeface="Wingdings" panose="05000000000000000000" pitchFamily="2" charset="2"/>
            </a:endParaRPr>
          </a:p>
          <a:p>
            <a:pPr marL="457200" indent="-347472">
              <a:lnSpc>
                <a:spcPct val="100000"/>
              </a:lnSpc>
              <a:buClr>
                <a:schemeClr val="tx1">
                  <a:lumMod val="65000"/>
                  <a:lumOff val="35000"/>
                </a:schemeClr>
              </a:buClr>
              <a:buFont typeface="Trebuchet MS" panose="020B0603020202020204" pitchFamily="34" charset="0"/>
              <a:buChar char="●"/>
            </a:pPr>
            <a:r>
              <a:rPr lang="en-US" sz="1800" dirty="0">
                <a:latin typeface="Trebuchet MS" panose="020B0603020202020204" pitchFamily="34" charset="0"/>
                <a:sym typeface="Wingdings" panose="05000000000000000000" pitchFamily="2" charset="2"/>
              </a:rPr>
              <a:t>Includes syllable types, morphology, and multisyllabic word reading</a:t>
            </a:r>
          </a:p>
          <a:p>
            <a:pPr marL="457200" indent="-347472">
              <a:lnSpc>
                <a:spcPct val="100000"/>
              </a:lnSpc>
              <a:buClr>
                <a:schemeClr val="tx1">
                  <a:lumMod val="65000"/>
                  <a:lumOff val="35000"/>
                </a:schemeClr>
              </a:buClr>
              <a:buFont typeface="Trebuchet MS" panose="020B0603020202020204" pitchFamily="34" charset="0"/>
              <a:buChar char="●"/>
            </a:pPr>
            <a:endParaRPr lang="en-US" sz="1800" dirty="0">
              <a:latin typeface="Trebuchet MS" panose="020B0603020202020204" pitchFamily="34" charset="0"/>
              <a:sym typeface="Wingdings" panose="05000000000000000000" pitchFamily="2" charset="2"/>
            </a:endParaRPr>
          </a:p>
          <a:p>
            <a:pPr marL="457200" indent="-347472">
              <a:lnSpc>
                <a:spcPct val="100000"/>
              </a:lnSpc>
              <a:buClr>
                <a:schemeClr val="tx1">
                  <a:lumMod val="65000"/>
                  <a:lumOff val="35000"/>
                </a:schemeClr>
              </a:buClr>
              <a:buFont typeface="Trebuchet MS" panose="020B0603020202020204" pitchFamily="34" charset="0"/>
              <a:buChar char="●"/>
            </a:pPr>
            <a:r>
              <a:rPr lang="en-US" sz="1800" dirty="0">
                <a:latin typeface="Trebuchet MS" panose="020B0603020202020204" pitchFamily="34" charset="0"/>
                <a:sym typeface="Wingdings" panose="05000000000000000000" pitchFamily="2" charset="2"/>
              </a:rPr>
              <a:t>Progresses in complexity over time</a:t>
            </a:r>
          </a:p>
          <a:p>
            <a:pPr marL="457200" indent="-347472">
              <a:lnSpc>
                <a:spcPct val="100000"/>
              </a:lnSpc>
              <a:buClr>
                <a:schemeClr val="tx1">
                  <a:lumMod val="65000"/>
                  <a:lumOff val="35000"/>
                </a:schemeClr>
              </a:buClr>
              <a:buFont typeface="Trebuchet MS" panose="020B0603020202020204" pitchFamily="34" charset="0"/>
              <a:buChar char="●"/>
            </a:pPr>
            <a:endParaRPr lang="en-US" sz="1800" dirty="0">
              <a:latin typeface="Trebuchet MS" panose="020B0603020202020204" pitchFamily="34" charset="0"/>
              <a:ea typeface="Calibri"/>
              <a:cs typeface="Calibri"/>
            </a:endParaRPr>
          </a:p>
          <a:p>
            <a:pPr marL="457200" indent="-347472">
              <a:lnSpc>
                <a:spcPct val="100000"/>
              </a:lnSpc>
              <a:buClr>
                <a:schemeClr val="tx1">
                  <a:lumMod val="65000"/>
                  <a:lumOff val="35000"/>
                </a:schemeClr>
              </a:buClr>
              <a:buFont typeface="Trebuchet MS" panose="020B0603020202020204" pitchFamily="34" charset="0"/>
              <a:buChar char="●"/>
            </a:pPr>
            <a:r>
              <a:rPr lang="en-US" sz="1800" dirty="0">
                <a:latin typeface="Trebuchet MS" panose="020B0603020202020204" pitchFamily="34" charset="0"/>
                <a:ea typeface="Calibri"/>
                <a:cs typeface="Calibri"/>
              </a:rPr>
              <a:t>Through all instruction, students should be practicing new skills in decodable text</a:t>
            </a:r>
          </a:p>
        </p:txBody>
      </p:sp>
      <p:pic>
        <p:nvPicPr>
          <p:cNvPr id="7" name="Picture 6" descr="A QR code to the Colorado Minimum Skill Competency Reading Matrix Webpage">
            <a:extLst>
              <a:ext uri="{FF2B5EF4-FFF2-40B4-BE49-F238E27FC236}">
                <a16:creationId xmlns:a16="http://schemas.microsoft.com/office/drawing/2014/main" id="{5675D797-1238-1DB3-D460-EA4E0AE01024}"/>
              </a:ext>
            </a:extLst>
          </p:cNvPr>
          <p:cNvPicPr>
            <a:picLocks/>
          </p:cNvPicPr>
          <p:nvPr/>
        </p:nvPicPr>
        <p:blipFill>
          <a:blip r:embed="rId4"/>
          <a:srcRect l="4391" t="5463" r="5083" b="19912"/>
          <a:stretch>
            <a:fillRect/>
          </a:stretch>
        </p:blipFill>
        <p:spPr>
          <a:xfrm>
            <a:off x="2789523" y="4845539"/>
            <a:ext cx="1828800" cy="1828800"/>
          </a:xfrm>
          <a:prstGeom prst="rect">
            <a:avLst/>
          </a:prstGeom>
        </p:spPr>
      </p:pic>
      <p:pic>
        <p:nvPicPr>
          <p:cNvPr id="1026" name="Picture 2">
            <a:extLst>
              <a:ext uri="{FF2B5EF4-FFF2-40B4-BE49-F238E27FC236}">
                <a16:creationId xmlns:a16="http://schemas.microsoft.com/office/drawing/2014/main" id="{8FBD996D-EA29-A7D1-E8A7-76C1B6785E2F}"/>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16008" y="6131414"/>
            <a:ext cx="1247775" cy="54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3111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5531A-4852-BF3E-0EDC-26F0826E8A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2AF985-BBAC-6A85-7B61-36E01F8F1A2C}"/>
              </a:ext>
            </a:extLst>
          </p:cNvPr>
          <p:cNvSpPr>
            <a:spLocks noGrp="1"/>
          </p:cNvSpPr>
          <p:nvPr>
            <p:ph type="title"/>
          </p:nvPr>
        </p:nvSpPr>
        <p:spPr>
          <a:xfrm>
            <a:off x="0" y="4619621"/>
            <a:ext cx="12192000" cy="2238380"/>
          </a:xfrm>
          <a:solidFill>
            <a:srgbClr val="0070C0"/>
          </a:solidFill>
          <a:ln>
            <a:solidFill>
              <a:schemeClr val="accent1"/>
            </a:solidFill>
          </a:ln>
        </p:spPr>
        <p:txBody>
          <a:bodyPr/>
          <a:lstStyle/>
          <a:p>
            <a:br>
              <a:rPr lang="en-US" dirty="0">
                <a:latin typeface="Trebuchet MS"/>
              </a:rPr>
            </a:br>
            <a:r>
              <a:rPr lang="en-US" dirty="0">
                <a:latin typeface="Trebuchet MS"/>
              </a:rPr>
              <a:t>Why is Phonics Important?</a:t>
            </a:r>
            <a:endParaRPr lang="en-US" dirty="0"/>
          </a:p>
        </p:txBody>
      </p:sp>
      <p:pic>
        <p:nvPicPr>
          <p:cNvPr id="5" name="Google Shape;115;p10" descr="CDE Logo">
            <a:extLst>
              <a:ext uri="{FF2B5EF4-FFF2-40B4-BE49-F238E27FC236}">
                <a16:creationId xmlns:a16="http://schemas.microsoft.com/office/drawing/2014/main" id="{B5AE8962-CB62-1EF0-04ED-9FAE111D6CB7}"/>
              </a:ext>
            </a:extLst>
          </p:cNvPr>
          <p:cNvPicPr preferRelativeResize="0"/>
          <p:nvPr/>
        </p:nvPicPr>
        <p:blipFill>
          <a:blip r:embed="rId3">
            <a:alphaModFix/>
          </a:blip>
          <a:stretch>
            <a:fillRect/>
          </a:stretch>
        </p:blipFill>
        <p:spPr>
          <a:xfrm>
            <a:off x="10669534" y="6126034"/>
            <a:ext cx="1232567" cy="537865"/>
          </a:xfrm>
          <a:prstGeom prst="rect">
            <a:avLst/>
          </a:prstGeom>
          <a:noFill/>
          <a:ln>
            <a:noFill/>
          </a:ln>
        </p:spPr>
      </p:pic>
      <p:pic>
        <p:nvPicPr>
          <p:cNvPr id="6" name="Picture Placeholder 5" descr="A child sitting at a table reading a book.">
            <a:extLst>
              <a:ext uri="{FF2B5EF4-FFF2-40B4-BE49-F238E27FC236}">
                <a16:creationId xmlns:a16="http://schemas.microsoft.com/office/drawing/2014/main" id="{B1EC08C8-2EA2-0262-43CF-D6852ACE3BA7}"/>
              </a:ext>
            </a:extLst>
          </p:cNvPr>
          <p:cNvPicPr>
            <a:picLocks noGrp="1" noChangeAspect="1"/>
          </p:cNvPicPr>
          <p:nvPr>
            <p:ph type="pic" sz="quarter" idx="10"/>
          </p:nvPr>
        </p:nvPicPr>
        <p:blipFill>
          <a:blip r:embed="rId4"/>
          <a:srcRect t="21611" b="21611"/>
          <a:stretch>
            <a:fillRect/>
          </a:stretch>
        </p:blipFill>
        <p:spPr>
          <a:xfrm>
            <a:off x="0" y="1"/>
            <a:ext cx="12192000" cy="4618567"/>
          </a:xfrm>
        </p:spPr>
      </p:pic>
    </p:spTree>
    <p:extLst>
      <p:ext uri="{BB962C8B-B14F-4D97-AF65-F5344CB8AC3E}">
        <p14:creationId xmlns:p14="http://schemas.microsoft.com/office/powerpoint/2010/main" val="20059301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8E47F7C-CE5E-B805-C939-C94F9574D642}"/>
              </a:ext>
              <a:ext uri="{C183D7F6-B498-43B3-948B-1728B52AA6E4}">
                <adec:decorative xmlns:adec="http://schemas.microsoft.com/office/drawing/2017/decorative" val="1"/>
              </a:ext>
            </a:extLst>
          </p:cNvPr>
          <p:cNvSpPr/>
          <p:nvPr/>
        </p:nvSpPr>
        <p:spPr>
          <a:xfrm>
            <a:off x="-1" y="5766001"/>
            <a:ext cx="12192000" cy="10919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C1E2072-BC62-4781-A976-710110EDEFFA}"/>
              </a:ext>
            </a:extLst>
          </p:cNvPr>
          <p:cNvSpPr>
            <a:spLocks noGrp="1"/>
          </p:cNvSpPr>
          <p:nvPr>
            <p:ph type="title"/>
          </p:nvPr>
        </p:nvSpPr>
        <p:spPr>
          <a:xfrm>
            <a:off x="293913" y="149894"/>
            <a:ext cx="11077771" cy="627834"/>
          </a:xfrm>
        </p:spPr>
        <p:txBody>
          <a:bodyPr>
            <a:spAutoFit/>
          </a:bodyPr>
          <a:lstStyle/>
          <a:p>
            <a:r>
              <a:rPr lang="en-US" sz="3200" dirty="0">
                <a:latin typeface="Trebuchet MS" panose="020B0603020202020204" pitchFamily="34" charset="0"/>
              </a:rPr>
              <a:t>English Orthography is Complex</a:t>
            </a:r>
          </a:p>
        </p:txBody>
      </p:sp>
      <p:pic>
        <p:nvPicPr>
          <p:cNvPr id="4" name="Picture 3" descr="Young girl looking out a window">
            <a:extLst>
              <a:ext uri="{FF2B5EF4-FFF2-40B4-BE49-F238E27FC236}">
                <a16:creationId xmlns:a16="http://schemas.microsoft.com/office/drawing/2014/main" id="{5E2DE991-31EF-865D-4D04-084B10EC559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741669" y="1322032"/>
            <a:ext cx="2514600" cy="1828800"/>
          </a:xfrm>
          <a:prstGeom prst="rect">
            <a:avLst/>
          </a:prstGeom>
        </p:spPr>
      </p:pic>
      <p:sp>
        <p:nvSpPr>
          <p:cNvPr id="19" name="Rectangle 18">
            <a:extLst>
              <a:ext uri="{FF2B5EF4-FFF2-40B4-BE49-F238E27FC236}">
                <a16:creationId xmlns:a16="http://schemas.microsoft.com/office/drawing/2014/main" id="{E973D007-6290-41EE-8739-55FBBB03EFB3}"/>
              </a:ext>
            </a:extLst>
          </p:cNvPr>
          <p:cNvSpPr/>
          <p:nvPr/>
        </p:nvSpPr>
        <p:spPr>
          <a:xfrm flipH="1">
            <a:off x="493974" y="3089400"/>
            <a:ext cx="3089009" cy="584775"/>
          </a:xfrm>
          <a:prstGeom prst="rect">
            <a:avLst/>
          </a:prstGeom>
          <a:noFill/>
        </p:spPr>
        <p:txBody>
          <a:bodyPr wrap="square" lIns="91440" tIns="45720" rIns="91440" bIns="45720">
            <a:spAutoFit/>
          </a:bodyPr>
          <a:lstStyle/>
          <a:p>
            <a:pPr algn="ctr" defTabSz="914377"/>
            <a:r>
              <a:rPr lang="en-US" sz="3200" b="1" dirty="0">
                <a:ln w="0"/>
                <a:latin typeface="Trebuchet MS" panose="020B0603020202020204" pitchFamily="34" charset="0"/>
                <a:cs typeface="Calibri" panose="020F0502020204030204" pitchFamily="34" charset="0"/>
              </a:rPr>
              <a:t>“transparent”</a:t>
            </a:r>
          </a:p>
        </p:txBody>
      </p:sp>
      <p:graphicFrame>
        <p:nvGraphicFramePr>
          <p:cNvPr id="14" name="Diagram 13" descr="Spanish is an example of a language with a transparent orthography. Spanish contains only 23 phonemes with just 18 consonants and 5 vowel sounds.">
            <a:extLst>
              <a:ext uri="{FF2B5EF4-FFF2-40B4-BE49-F238E27FC236}">
                <a16:creationId xmlns:a16="http://schemas.microsoft.com/office/drawing/2014/main" id="{763F0C40-C2B7-454C-BA5E-3497DD8C058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02663020"/>
              </p:ext>
            </p:extLst>
          </p:nvPr>
        </p:nvGraphicFramePr>
        <p:xfrm>
          <a:off x="3534199" y="1338541"/>
          <a:ext cx="4597197" cy="18421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TextBox 14">
            <a:extLst>
              <a:ext uri="{FF2B5EF4-FFF2-40B4-BE49-F238E27FC236}">
                <a16:creationId xmlns:a16="http://schemas.microsoft.com/office/drawing/2014/main" id="{95BB0232-BB01-41EE-A7FE-B318168407D9}"/>
              </a:ext>
            </a:extLst>
          </p:cNvPr>
          <p:cNvSpPr txBox="1"/>
          <p:nvPr/>
        </p:nvSpPr>
        <p:spPr>
          <a:xfrm>
            <a:off x="8249760" y="1579602"/>
            <a:ext cx="2286000" cy="1371600"/>
          </a:xfrm>
          <a:prstGeom prst="roundRect">
            <a:avLst/>
          </a:prstGeom>
          <a:solidFill>
            <a:srgbClr val="488BC9"/>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noAutofit/>
          </a:bodyPr>
          <a:lstStyle/>
          <a:p>
            <a:pPr algn="ctr" defTabSz="914377"/>
            <a:endParaRPr lang="en-US" sz="600" dirty="0">
              <a:solidFill>
                <a:srgbClr val="FFFFFF"/>
              </a:solidFill>
              <a:latin typeface="Trebuchet MS" panose="020B0603020202020204" pitchFamily="34" charset="0"/>
              <a:cs typeface="Calibri" panose="020F0502020204030204" pitchFamily="34" charset="0"/>
            </a:endParaRPr>
          </a:p>
          <a:p>
            <a:pPr algn="ctr" defTabSz="914377"/>
            <a:r>
              <a:rPr lang="en-US" sz="2000" dirty="0">
                <a:solidFill>
                  <a:srgbClr val="FFFFFF"/>
                </a:solidFill>
                <a:latin typeface="Trebuchet MS" panose="020B0603020202020204" pitchFamily="34" charset="0"/>
                <a:cs typeface="Calibri" panose="020F0502020204030204" pitchFamily="34" charset="0"/>
              </a:rPr>
              <a:t>Regular sound/symbol correspondences</a:t>
            </a:r>
          </a:p>
        </p:txBody>
      </p:sp>
      <p:cxnSp>
        <p:nvCxnSpPr>
          <p:cNvPr id="10" name="Straight Arrow Connector 9" descr="Arrow pointing from &quot;transparent&quot; orthography to &quot;opaque&quot; orthography ">
            <a:extLst>
              <a:ext uri="{FF2B5EF4-FFF2-40B4-BE49-F238E27FC236}">
                <a16:creationId xmlns:a16="http://schemas.microsoft.com/office/drawing/2014/main" id="{22A4464D-93FF-40A0-855A-0E8B7C4563A6}"/>
              </a:ext>
              <a:ext uri="{C183D7F6-B498-43B3-948B-1728B52AA6E4}">
                <adec:decorative xmlns:adec="http://schemas.microsoft.com/office/drawing/2017/decorative" val="0"/>
              </a:ext>
            </a:extLst>
          </p:cNvPr>
          <p:cNvCxnSpPr>
            <a:cxnSpLocks/>
          </p:cNvCxnSpPr>
          <p:nvPr/>
        </p:nvCxnSpPr>
        <p:spPr>
          <a:xfrm>
            <a:off x="3299332" y="3161458"/>
            <a:ext cx="5594296" cy="1002364"/>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photograph of a shaded window to represent the word 'opaque.'">
            <a:extLst>
              <a:ext uri="{FF2B5EF4-FFF2-40B4-BE49-F238E27FC236}">
                <a16:creationId xmlns:a16="http://schemas.microsoft.com/office/drawing/2014/main" id="{79C042E1-D18B-A45D-4D90-9616B61A7B90}"/>
              </a:ext>
            </a:extLst>
          </p:cNvPr>
          <p:cNvPicPr>
            <a:picLocks/>
          </p:cNvPicPr>
          <p:nvPr/>
        </p:nvPicPr>
        <p:blipFill>
          <a:blip r:embed="rId9"/>
          <a:stretch>
            <a:fillRect/>
          </a:stretch>
        </p:blipFill>
        <p:spPr>
          <a:xfrm>
            <a:off x="8936691" y="4169825"/>
            <a:ext cx="2514600" cy="1828800"/>
          </a:xfrm>
          <a:prstGeom prst="rect">
            <a:avLst/>
          </a:prstGeom>
        </p:spPr>
      </p:pic>
      <p:sp>
        <p:nvSpPr>
          <p:cNvPr id="20" name="Rectangle 19">
            <a:extLst>
              <a:ext uri="{FF2B5EF4-FFF2-40B4-BE49-F238E27FC236}">
                <a16:creationId xmlns:a16="http://schemas.microsoft.com/office/drawing/2014/main" id="{ED5309CA-E11A-4226-B53E-9D56E57A3009}"/>
              </a:ext>
            </a:extLst>
          </p:cNvPr>
          <p:cNvSpPr/>
          <p:nvPr/>
        </p:nvSpPr>
        <p:spPr>
          <a:xfrm>
            <a:off x="8893628" y="5944479"/>
            <a:ext cx="2600725" cy="584775"/>
          </a:xfrm>
          <a:prstGeom prst="rect">
            <a:avLst/>
          </a:prstGeom>
          <a:noFill/>
        </p:spPr>
        <p:txBody>
          <a:bodyPr wrap="square" lIns="91440" tIns="45720" rIns="91440" bIns="45720">
            <a:spAutoFit/>
          </a:bodyPr>
          <a:lstStyle/>
          <a:p>
            <a:pPr algn="ctr" defTabSz="914377"/>
            <a:r>
              <a:rPr lang="en-US" sz="3200" b="1" dirty="0">
                <a:ln w="0"/>
                <a:latin typeface="Trebuchet MS" panose="020B0603020202020204" pitchFamily="34" charset="0"/>
                <a:cs typeface="Calibri" panose="020F0502020204030204" pitchFamily="34" charset="0"/>
              </a:rPr>
              <a:t>“opaque”</a:t>
            </a:r>
          </a:p>
        </p:txBody>
      </p:sp>
      <p:sp>
        <p:nvSpPr>
          <p:cNvPr id="28" name="TextBox 27">
            <a:extLst>
              <a:ext uri="{FF2B5EF4-FFF2-40B4-BE49-F238E27FC236}">
                <a16:creationId xmlns:a16="http://schemas.microsoft.com/office/drawing/2014/main" id="{33F80FA2-6F2F-46CE-9EE9-AE70286A433E}"/>
              </a:ext>
            </a:extLst>
          </p:cNvPr>
          <p:cNvSpPr txBox="1"/>
          <p:nvPr/>
        </p:nvSpPr>
        <p:spPr>
          <a:xfrm>
            <a:off x="1769800" y="3941225"/>
            <a:ext cx="2286000" cy="1143000"/>
          </a:xfrm>
          <a:prstGeom prst="roundRect">
            <a:avLst/>
          </a:prstGeom>
          <a:solidFill>
            <a:srgbClr val="488BC9"/>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rtlCol="0" anchor="t">
            <a:noAutofit/>
          </a:bodyPr>
          <a:lstStyle/>
          <a:p>
            <a:pPr algn="ctr" defTabSz="914377"/>
            <a:endParaRPr lang="en-US" sz="200" dirty="0">
              <a:solidFill>
                <a:srgbClr val="FFFFFF"/>
              </a:solidFill>
              <a:latin typeface="Trebuchet MS" panose="020B0603020202020204" pitchFamily="34" charset="0"/>
              <a:cs typeface="Calibri"/>
            </a:endParaRPr>
          </a:p>
          <a:p>
            <a:pPr algn="ctr" defTabSz="914377"/>
            <a:r>
              <a:rPr lang="en-US" dirty="0">
                <a:solidFill>
                  <a:srgbClr val="FFFFFF"/>
                </a:solidFill>
                <a:latin typeface="Trebuchet MS" panose="020B0603020202020204" pitchFamily="34" charset="0"/>
                <a:cs typeface="Calibri"/>
              </a:rPr>
              <a:t>Meaning structures that affect spelling and pronunciation</a:t>
            </a:r>
            <a:endParaRPr lang="en-US" dirty="0">
              <a:solidFill>
                <a:srgbClr val="FFFFFF"/>
              </a:solidFill>
              <a:latin typeface="Trebuchet MS" panose="020B060302020202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D99DC7E6-DDA2-465A-8408-C7347CCF270A}"/>
              </a:ext>
            </a:extLst>
          </p:cNvPr>
          <p:cNvSpPr txBox="1"/>
          <p:nvPr/>
        </p:nvSpPr>
        <p:spPr>
          <a:xfrm>
            <a:off x="1762948" y="5157584"/>
            <a:ext cx="2286000" cy="1143000"/>
          </a:xfrm>
          <a:prstGeom prst="roundRect">
            <a:avLst/>
          </a:prstGeom>
          <a:solidFill>
            <a:srgbClr val="488BC9"/>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noAutofit/>
          </a:bodyPr>
          <a:lstStyle/>
          <a:p>
            <a:pPr algn="ctr" defTabSz="914377"/>
            <a:r>
              <a:rPr lang="en-US" dirty="0">
                <a:solidFill>
                  <a:srgbClr val="FFFFFF"/>
                </a:solidFill>
                <a:latin typeface="Trebuchet MS" panose="020B0603020202020204" pitchFamily="34" charset="0"/>
                <a:cs typeface="Calibri" panose="020F0502020204030204" pitchFamily="34" charset="0"/>
              </a:rPr>
              <a:t>Less direct sound/symbol correspondences</a:t>
            </a:r>
          </a:p>
        </p:txBody>
      </p:sp>
      <p:grpSp>
        <p:nvGrpSpPr>
          <p:cNvPr id="12" name="Group 11" descr="English is an example of a language with an &quot;opaque&quot; orthography. English has 44 phonemes with 25 consonant sounds and 19 vowel sounds and has around 250 ways to spell the 44 phonemes. ">
            <a:extLst>
              <a:ext uri="{FF2B5EF4-FFF2-40B4-BE49-F238E27FC236}">
                <a16:creationId xmlns:a16="http://schemas.microsoft.com/office/drawing/2014/main" id="{C14B4080-0223-583D-3644-39BA6B43D358}"/>
              </a:ext>
            </a:extLst>
          </p:cNvPr>
          <p:cNvGrpSpPr/>
          <p:nvPr/>
        </p:nvGrpSpPr>
        <p:grpSpPr>
          <a:xfrm flipH="1">
            <a:off x="4055800" y="4200739"/>
            <a:ext cx="3109431" cy="1842120"/>
            <a:chOff x="1487765" y="0"/>
            <a:chExt cx="3109431" cy="1842120"/>
          </a:xfrm>
          <a:solidFill>
            <a:srgbClr val="252540"/>
          </a:solidFill>
        </p:grpSpPr>
        <p:sp>
          <p:nvSpPr>
            <p:cNvPr id="13" name="Arrow: Right 12">
              <a:extLst>
                <a:ext uri="{FF2B5EF4-FFF2-40B4-BE49-F238E27FC236}">
                  <a16:creationId xmlns:a16="http://schemas.microsoft.com/office/drawing/2014/main" id="{A0E1BA02-85DF-13DC-990D-0853ECB73D0B}"/>
                </a:ext>
              </a:extLst>
            </p:cNvPr>
            <p:cNvSpPr/>
            <p:nvPr/>
          </p:nvSpPr>
          <p:spPr>
            <a:xfrm>
              <a:off x="1487765" y="0"/>
              <a:ext cx="3109431" cy="1842120"/>
            </a:xfrm>
            <a:prstGeom prst="rightArrow">
              <a:avLst>
                <a:gd name="adj1" fmla="val 75000"/>
                <a:gd name="adj2" fmla="val 50000"/>
              </a:avLst>
            </a:prstGeom>
            <a:gr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7" name="Arrow: Right 4">
              <a:extLst>
                <a:ext uri="{FF2B5EF4-FFF2-40B4-BE49-F238E27FC236}">
                  <a16:creationId xmlns:a16="http://schemas.microsoft.com/office/drawing/2014/main" id="{9AADF68D-CA14-684F-2E9F-E6CF7B482BE3}"/>
                </a:ext>
              </a:extLst>
            </p:cNvPr>
            <p:cNvSpPr txBox="1"/>
            <p:nvPr/>
          </p:nvSpPr>
          <p:spPr>
            <a:xfrm flipH="1">
              <a:off x="1487765" y="230265"/>
              <a:ext cx="2418636" cy="1381590"/>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350" tIns="6350" rIns="6350" bIns="6350" numCol="1" spcCol="1270" anchor="t" anchorCtr="0">
              <a:noAutofit/>
            </a:bodyPr>
            <a:lstStyle/>
            <a:p>
              <a:pPr marL="57150" lvl="1" indent="-57150" algn="l" defTabSz="444500">
                <a:lnSpc>
                  <a:spcPct val="90000"/>
                </a:lnSpc>
                <a:spcBef>
                  <a:spcPct val="0"/>
                </a:spcBef>
                <a:spcAft>
                  <a:spcPct val="15000"/>
                </a:spcAft>
                <a:buChar char="•"/>
              </a:pPr>
              <a:endParaRPr lang="en-US" sz="1000" kern="1200" dirty="0">
                <a:solidFill>
                  <a:schemeClr val="bg1"/>
                </a:solidFill>
                <a:latin typeface="Calibri" panose="020F0502020204030204" pitchFamily="34" charset="0"/>
                <a:cs typeface="Calibri" panose="020F0502020204030204" pitchFamily="34" charset="0"/>
              </a:endParaRPr>
            </a:p>
            <a:p>
              <a:pPr marL="457200" lvl="2" indent="-228600" algn="l" defTabSz="889000">
                <a:lnSpc>
                  <a:spcPct val="90000"/>
                </a:lnSpc>
                <a:spcBef>
                  <a:spcPct val="0"/>
                </a:spcBef>
                <a:spcAft>
                  <a:spcPct val="15000"/>
                </a:spcAft>
                <a:buChar char="•"/>
              </a:pPr>
              <a:r>
                <a:rPr lang="en-US" sz="2000" b="1" dirty="0">
                  <a:solidFill>
                    <a:schemeClr val="bg1"/>
                  </a:solidFill>
                  <a:latin typeface="Trebuchet MS" panose="020B0603020202020204" pitchFamily="34" charset="0"/>
                  <a:cs typeface="Calibri" panose="020F0502020204030204" pitchFamily="34" charset="0"/>
                </a:rPr>
                <a:t>44 </a:t>
              </a:r>
              <a:r>
                <a:rPr lang="en-US" sz="2000" b="1" kern="1200" dirty="0">
                  <a:solidFill>
                    <a:schemeClr val="bg1"/>
                  </a:solidFill>
                  <a:latin typeface="Trebuchet MS" panose="020B0603020202020204" pitchFamily="34" charset="0"/>
                  <a:cs typeface="Calibri" panose="020F0502020204030204" pitchFamily="34" charset="0"/>
                </a:rPr>
                <a:t>phonemes</a:t>
              </a:r>
            </a:p>
            <a:p>
              <a:pPr marL="457200" lvl="2" indent="-228600" algn="l" defTabSz="889000">
                <a:lnSpc>
                  <a:spcPct val="90000"/>
                </a:lnSpc>
                <a:spcBef>
                  <a:spcPct val="0"/>
                </a:spcBef>
                <a:spcAft>
                  <a:spcPct val="15000"/>
                </a:spcAft>
                <a:buChar char="•"/>
              </a:pPr>
              <a:r>
                <a:rPr lang="en-US" sz="2000" b="1" dirty="0">
                  <a:solidFill>
                    <a:schemeClr val="bg1"/>
                  </a:solidFill>
                  <a:latin typeface="Trebuchet MS" panose="020B0603020202020204" pitchFamily="34" charset="0"/>
                  <a:cs typeface="Calibri" panose="020F0502020204030204" pitchFamily="34" charset="0"/>
                </a:rPr>
                <a:t>25</a:t>
              </a:r>
              <a:r>
                <a:rPr lang="en-US" sz="2000" b="1" kern="1200" dirty="0">
                  <a:solidFill>
                    <a:schemeClr val="bg1"/>
                  </a:solidFill>
                  <a:latin typeface="Trebuchet MS" panose="020B0603020202020204" pitchFamily="34" charset="0"/>
                  <a:cs typeface="Calibri" panose="020F0502020204030204" pitchFamily="34" charset="0"/>
                </a:rPr>
                <a:t> consonants</a:t>
              </a:r>
            </a:p>
            <a:p>
              <a:pPr marL="457200" lvl="2" indent="-228600" algn="l" defTabSz="889000">
                <a:lnSpc>
                  <a:spcPct val="90000"/>
                </a:lnSpc>
                <a:spcBef>
                  <a:spcPct val="0"/>
                </a:spcBef>
                <a:spcAft>
                  <a:spcPct val="15000"/>
                </a:spcAft>
                <a:buChar char="•"/>
              </a:pPr>
              <a:r>
                <a:rPr lang="en-US" sz="2000" b="1" dirty="0">
                  <a:solidFill>
                    <a:schemeClr val="bg1"/>
                  </a:solidFill>
                  <a:latin typeface="Trebuchet MS" panose="020B0603020202020204" pitchFamily="34" charset="0"/>
                  <a:cs typeface="Calibri" panose="020F0502020204030204" pitchFamily="34" charset="0"/>
                </a:rPr>
                <a:t>19</a:t>
              </a:r>
              <a:r>
                <a:rPr lang="en-US" sz="2000" b="1" kern="1200" dirty="0">
                  <a:solidFill>
                    <a:schemeClr val="bg1"/>
                  </a:solidFill>
                  <a:latin typeface="Trebuchet MS" panose="020B0603020202020204" pitchFamily="34" charset="0"/>
                  <a:cs typeface="Calibri" panose="020F0502020204030204" pitchFamily="34" charset="0"/>
                </a:rPr>
                <a:t> vowels</a:t>
              </a:r>
            </a:p>
          </p:txBody>
        </p:sp>
      </p:grpSp>
      <p:grpSp>
        <p:nvGrpSpPr>
          <p:cNvPr id="8" name="Group 7">
            <a:extLst>
              <a:ext uri="{FF2B5EF4-FFF2-40B4-BE49-F238E27FC236}">
                <a16:creationId xmlns:a16="http://schemas.microsoft.com/office/drawing/2014/main" id="{4A522196-A0F9-C9EE-EFC4-F2C98A496D6D}"/>
              </a:ext>
              <a:ext uri="{C183D7F6-B498-43B3-948B-1728B52AA6E4}">
                <adec:decorative xmlns:adec="http://schemas.microsoft.com/office/drawing/2017/decorative" val="1"/>
              </a:ext>
            </a:extLst>
          </p:cNvPr>
          <p:cNvGrpSpPr/>
          <p:nvPr/>
        </p:nvGrpSpPr>
        <p:grpSpPr>
          <a:xfrm>
            <a:off x="7165231" y="4284128"/>
            <a:ext cx="1482811" cy="1600194"/>
            <a:chOff x="-4608403" y="946792"/>
            <a:chExt cx="1482811" cy="1600194"/>
          </a:xfrm>
          <a:solidFill>
            <a:srgbClr val="252540"/>
          </a:solidFill>
        </p:grpSpPr>
        <p:sp>
          <p:nvSpPr>
            <p:cNvPr id="9" name="Rectangle: Rounded Corners 8">
              <a:extLst>
                <a:ext uri="{FF2B5EF4-FFF2-40B4-BE49-F238E27FC236}">
                  <a16:creationId xmlns:a16="http://schemas.microsoft.com/office/drawing/2014/main" id="{811D60C8-9D94-7BEC-6E95-0F682F4B0426}"/>
                </a:ext>
              </a:extLst>
            </p:cNvPr>
            <p:cNvSpPr/>
            <p:nvPr/>
          </p:nvSpPr>
          <p:spPr>
            <a:xfrm>
              <a:off x="-4608403" y="946792"/>
              <a:ext cx="1482811" cy="1600194"/>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ln>
                  <a:solidFill>
                    <a:schemeClr val="bg1"/>
                  </a:solidFill>
                </a:ln>
                <a:solidFill>
                  <a:schemeClr val="bg1"/>
                </a:solidFill>
              </a:endParaRPr>
            </a:p>
          </p:txBody>
        </p:sp>
        <p:sp>
          <p:nvSpPr>
            <p:cNvPr id="11" name="Rectangle: Rounded Corners 4">
              <a:extLst>
                <a:ext uri="{FF2B5EF4-FFF2-40B4-BE49-F238E27FC236}">
                  <a16:creationId xmlns:a16="http://schemas.microsoft.com/office/drawing/2014/main" id="{BD14EF43-AA9D-F857-E220-C8CC6CFFC3A5}"/>
                </a:ext>
              </a:extLst>
            </p:cNvPr>
            <p:cNvSpPr txBox="1"/>
            <p:nvPr/>
          </p:nvSpPr>
          <p:spPr>
            <a:xfrm>
              <a:off x="-4525859" y="1056751"/>
              <a:ext cx="1338041" cy="145542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Trebuchet MS" panose="020B0603020202020204" pitchFamily="34" charset="0"/>
                  <a:cs typeface="Calibri" panose="020F0502020204030204" pitchFamily="34" charset="0"/>
                </a:rPr>
                <a:t>English</a:t>
              </a:r>
            </a:p>
          </p:txBody>
        </p:sp>
      </p:grpSp>
      <p:pic>
        <p:nvPicPr>
          <p:cNvPr id="2050" name="Picture 2">
            <a:extLst>
              <a:ext uri="{FF2B5EF4-FFF2-40B4-BE49-F238E27FC236}">
                <a16:creationId xmlns:a16="http://schemas.microsoft.com/office/drawing/2014/main" id="{74A06B5A-4224-2AEC-027C-2D671EC22F9D}"/>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57419" y="6321701"/>
            <a:ext cx="1056853" cy="459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1684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BD13B-5038-6680-9BB0-4BA6BF908079}"/>
              </a:ext>
            </a:extLst>
          </p:cNvPr>
          <p:cNvSpPr>
            <a:spLocks noGrp="1"/>
          </p:cNvSpPr>
          <p:nvPr>
            <p:ph type="title"/>
          </p:nvPr>
        </p:nvSpPr>
        <p:spPr>
          <a:xfrm>
            <a:off x="85725" y="116379"/>
            <a:ext cx="11360800" cy="763600"/>
          </a:xfrm>
        </p:spPr>
        <p:txBody>
          <a:bodyPr/>
          <a:lstStyle/>
          <a:p>
            <a:r>
              <a:rPr lang="en-US" sz="3200" dirty="0">
                <a:latin typeface="Trebuchet MS" panose="020B0603020202020204" pitchFamily="34" charset="0"/>
              </a:rPr>
              <a:t>The Process of Orthographic Mapping</a:t>
            </a:r>
          </a:p>
        </p:txBody>
      </p:sp>
      <p:pic>
        <p:nvPicPr>
          <p:cNvPr id="4" name="Picture 3" descr="Diagram illustrating the perception and processing of the word &quot;frog&quot; with visual, auditory, and brain icons.&#10;&#10;Transcribed Text:&#10;&#10;frog /f/ /r/ /o/ /g/ frog">
            <a:extLst>
              <a:ext uri="{FF2B5EF4-FFF2-40B4-BE49-F238E27FC236}">
                <a16:creationId xmlns:a16="http://schemas.microsoft.com/office/drawing/2014/main" id="{8C49E302-D3E4-09DF-E78C-ED2E2F074FA6}"/>
              </a:ext>
            </a:extLst>
          </p:cNvPr>
          <p:cNvPicPr>
            <a:picLocks noChangeAspect="1"/>
          </p:cNvPicPr>
          <p:nvPr/>
        </p:nvPicPr>
        <p:blipFill>
          <a:blip r:embed="rId3"/>
          <a:stretch>
            <a:fillRect/>
          </a:stretch>
        </p:blipFill>
        <p:spPr>
          <a:xfrm>
            <a:off x="4434765" y="879979"/>
            <a:ext cx="3322470" cy="4865045"/>
          </a:xfrm>
          <a:prstGeom prst="rect">
            <a:avLst/>
          </a:prstGeom>
        </p:spPr>
      </p:pic>
    </p:spTree>
    <p:extLst>
      <p:ext uri="{BB962C8B-B14F-4D97-AF65-F5344CB8AC3E}">
        <p14:creationId xmlns:p14="http://schemas.microsoft.com/office/powerpoint/2010/main" val="1835576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F68AB79D-F5CD-FB45-F624-27486F28A95F}"/>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122D265C-8808-2A13-5813-94B220812158}"/>
              </a:ext>
            </a:extLst>
          </p:cNvPr>
          <p:cNvSpPr txBox="1">
            <a:spLocks noGrp="1"/>
          </p:cNvSpPr>
          <p:nvPr>
            <p:ph type="title"/>
          </p:nvPr>
        </p:nvSpPr>
        <p:spPr>
          <a:xfrm>
            <a:off x="332137" y="0"/>
            <a:ext cx="11212592" cy="789875"/>
          </a:xfrm>
          <a:prstGeom prst="rect">
            <a:avLst/>
          </a:prstGeom>
        </p:spPr>
        <p:txBody>
          <a:bodyPr spcFirstLastPara="1" vert="horz" wrap="square" lIns="0" tIns="0" rIns="0" bIns="0" rtlCol="0" anchor="ctr" anchorCtr="0">
            <a:noAutofit/>
          </a:bodyPr>
          <a:lstStyle/>
          <a:p>
            <a:r>
              <a:rPr lang="en-US" sz="3200" dirty="0">
                <a:latin typeface="Trebuchet MS"/>
              </a:rPr>
              <a:t>Phonics - Ways to Spell Long /e/ Sound</a:t>
            </a:r>
          </a:p>
        </p:txBody>
      </p:sp>
      <p:graphicFrame>
        <p:nvGraphicFramePr>
          <p:cNvPr id="5" name="Table 4">
            <a:extLst>
              <a:ext uri="{FF2B5EF4-FFF2-40B4-BE49-F238E27FC236}">
                <a16:creationId xmlns:a16="http://schemas.microsoft.com/office/drawing/2014/main" id="{504062E2-9F5E-39FD-0EC9-A604FBC3E0BC}"/>
              </a:ext>
            </a:extLst>
          </p:cNvPr>
          <p:cNvGraphicFramePr>
            <a:graphicFrameLocks noGrp="1"/>
          </p:cNvGraphicFramePr>
          <p:nvPr/>
        </p:nvGraphicFramePr>
        <p:xfrm>
          <a:off x="4244757" y="1244600"/>
          <a:ext cx="4662618" cy="4267200"/>
        </p:xfrm>
        <a:graphic>
          <a:graphicData uri="http://schemas.openxmlformats.org/drawingml/2006/table">
            <a:tbl>
              <a:tblPr firstRow="1" bandRow="1">
                <a:tableStyleId>{5C22544A-7EE6-4342-B048-85BDC9FD1C3A}</a:tableStyleId>
              </a:tblPr>
              <a:tblGrid>
                <a:gridCol w="1844551">
                  <a:extLst>
                    <a:ext uri="{9D8B030D-6E8A-4147-A177-3AD203B41FA5}">
                      <a16:colId xmlns:a16="http://schemas.microsoft.com/office/drawing/2014/main" val="3846460168"/>
                    </a:ext>
                  </a:extLst>
                </a:gridCol>
                <a:gridCol w="2818067">
                  <a:extLst>
                    <a:ext uri="{9D8B030D-6E8A-4147-A177-3AD203B41FA5}">
                      <a16:colId xmlns:a16="http://schemas.microsoft.com/office/drawing/2014/main" val="3339391885"/>
                    </a:ext>
                  </a:extLst>
                </a:gridCol>
              </a:tblGrid>
              <a:tr h="609600">
                <a:tc>
                  <a:txBody>
                    <a:bodyPr/>
                    <a:lstStyle/>
                    <a:p>
                      <a:pPr algn="r"/>
                      <a:r>
                        <a:rPr lang="en-US" sz="3200" b="1" dirty="0">
                          <a:solidFill>
                            <a:schemeClr val="tx1"/>
                          </a:solidFill>
                        </a:rPr>
                        <a:t>Spelling</a:t>
                      </a:r>
                    </a:p>
                  </a:txBody>
                  <a:tcPr marL="121920" marR="121920" marT="60960" marB="60960">
                    <a:lnL w="12700" cmpd="sng">
                      <a:noFill/>
                    </a:lnL>
                    <a:lnR w="28575" cap="flat" cmpd="sng" algn="ctr">
                      <a:solidFill>
                        <a:schemeClr val="tx1"/>
                      </a:solidFill>
                      <a:prstDash val="solid"/>
                      <a:round/>
                      <a:headEnd type="none" w="med" len="med"/>
                      <a:tailEnd type="none" w="med" len="med"/>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3200" b="1" dirty="0">
                          <a:solidFill>
                            <a:schemeClr val="tx1"/>
                          </a:solidFill>
                        </a:rPr>
                        <a:t>Word</a:t>
                      </a:r>
                    </a:p>
                  </a:txBody>
                  <a:tcPr marL="121920" marR="121920" marT="60960" marB="60960">
                    <a:lnL w="28575" cap="flat" cmpd="sng" algn="ctr">
                      <a:solidFill>
                        <a:schemeClr val="tx1"/>
                      </a:solidFill>
                      <a:prstDash val="solid"/>
                      <a:round/>
                      <a:headEnd type="none" w="med" len="med"/>
                      <a:tailEnd type="none" w="med" len="med"/>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1838158"/>
                  </a:ext>
                </a:extLst>
              </a:tr>
              <a:tr h="609600">
                <a:tc>
                  <a:txBody>
                    <a:bodyPr/>
                    <a:lstStyle/>
                    <a:p>
                      <a:pPr algn="r"/>
                      <a:r>
                        <a:rPr lang="en-US" sz="3200" b="0" dirty="0">
                          <a:solidFill>
                            <a:schemeClr val="tx1"/>
                          </a:solidFill>
                        </a:rPr>
                        <a:t>ee</a:t>
                      </a:r>
                    </a:p>
                  </a:txBody>
                  <a:tcPr marL="121920" marR="121920" marT="60960" marB="60960">
                    <a:lnL w="12700" cmpd="sng">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r>
                        <a:rPr lang="en-US" sz="3200" b="0" dirty="0">
                          <a:solidFill>
                            <a:schemeClr val="tx1"/>
                          </a:solidFill>
                        </a:rPr>
                        <a:t>m</a:t>
                      </a:r>
                      <a:r>
                        <a:rPr lang="en-US" sz="3200" b="0" dirty="0">
                          <a:solidFill>
                            <a:schemeClr val="tx1"/>
                          </a:solidFill>
                          <a:highlight>
                            <a:srgbClr val="FFFF00"/>
                          </a:highlight>
                        </a:rPr>
                        <a:t>ee</a:t>
                      </a:r>
                      <a:r>
                        <a:rPr lang="en-US" sz="3200" b="0" dirty="0">
                          <a:solidFill>
                            <a:schemeClr val="tx1"/>
                          </a:solidFill>
                        </a:rPr>
                        <a:t>t</a:t>
                      </a:r>
                    </a:p>
                  </a:txBody>
                  <a:tcPr marL="121920" marR="121920" marT="60960" marB="60960">
                    <a:lnL w="28575" cap="flat" cmpd="sng" algn="ctr">
                      <a:solidFill>
                        <a:schemeClr val="tx1"/>
                      </a:solid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11137680"/>
                  </a:ext>
                </a:extLst>
              </a:tr>
              <a:tr h="609600">
                <a:tc>
                  <a:txBody>
                    <a:bodyPr/>
                    <a:lstStyle/>
                    <a:p>
                      <a:pPr algn="r"/>
                      <a:endParaRPr lang="en-US" sz="3200" b="0" dirty="0">
                        <a:solidFill>
                          <a:schemeClr val="tx1"/>
                        </a:solidFill>
                      </a:endParaRPr>
                    </a:p>
                  </a:txBody>
                  <a:tcPr marL="121920" marR="121920" marT="60960" marB="60960">
                    <a:lnL w="12700" cmpd="sng">
                      <a:noFill/>
                    </a:lnL>
                    <a:lnR w="28575"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endParaRPr lang="en-US" sz="3200" b="0" dirty="0">
                        <a:solidFill>
                          <a:schemeClr val="tx1"/>
                        </a:solidFill>
                      </a:endParaRPr>
                    </a:p>
                  </a:txBody>
                  <a:tcPr marL="121920" marR="121920" marT="60960" marB="60960">
                    <a:lnL w="28575"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34289907"/>
                  </a:ext>
                </a:extLst>
              </a:tr>
              <a:tr h="609600">
                <a:tc>
                  <a:txBody>
                    <a:bodyPr/>
                    <a:lstStyle/>
                    <a:p>
                      <a:pPr algn="r"/>
                      <a:endParaRPr lang="en-US" sz="3200" b="0" dirty="0">
                        <a:solidFill>
                          <a:schemeClr val="tx1"/>
                        </a:solidFill>
                      </a:endParaRPr>
                    </a:p>
                  </a:txBody>
                  <a:tcPr marL="121920" marR="121920" marT="60960" marB="60960">
                    <a:lnL w="12700" cmpd="sng">
                      <a:noFill/>
                    </a:lnL>
                    <a:lnR w="28575"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endParaRPr lang="en-US" sz="3200" b="0" dirty="0">
                        <a:solidFill>
                          <a:schemeClr val="tx1"/>
                        </a:solidFill>
                      </a:endParaRPr>
                    </a:p>
                  </a:txBody>
                  <a:tcPr marL="121920" marR="121920" marT="60960" marB="60960">
                    <a:lnL w="28575"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49122856"/>
                  </a:ext>
                </a:extLst>
              </a:tr>
              <a:tr h="609600">
                <a:tc>
                  <a:txBody>
                    <a:bodyPr/>
                    <a:lstStyle/>
                    <a:p>
                      <a:pPr algn="r"/>
                      <a:endParaRPr lang="en-US" sz="3200" b="0" dirty="0">
                        <a:solidFill>
                          <a:schemeClr val="tx1"/>
                        </a:solidFill>
                      </a:endParaRPr>
                    </a:p>
                  </a:txBody>
                  <a:tcPr marL="121920" marR="121920" marT="60960" marB="60960">
                    <a:lnL w="12700" cmpd="sng">
                      <a:noFill/>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3200" b="0" dirty="0">
                        <a:solidFill>
                          <a:schemeClr val="tx1"/>
                        </a:solidFill>
                        <a:highlight>
                          <a:srgbClr val="FFFF00"/>
                        </a:highlight>
                      </a:endParaRPr>
                    </a:p>
                  </a:txBody>
                  <a:tcPr marL="121920" marR="121920" marT="60960" marB="60960">
                    <a:lnL w="28575"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89587353"/>
                  </a:ext>
                </a:extLst>
              </a:tr>
              <a:tr h="609600">
                <a:tc>
                  <a:txBody>
                    <a:bodyPr/>
                    <a:lstStyle/>
                    <a:p>
                      <a:pPr algn="r"/>
                      <a:endParaRPr lang="en-US" sz="3200" b="0" dirty="0">
                        <a:solidFill>
                          <a:schemeClr val="tx1"/>
                        </a:solidFill>
                      </a:endParaRPr>
                    </a:p>
                  </a:txBody>
                  <a:tcPr marL="121920" marR="121920" marT="60960" marB="60960">
                    <a:lnL w="12700" cmpd="sng">
                      <a:noFill/>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3200" b="0" dirty="0">
                        <a:solidFill>
                          <a:schemeClr val="tx1"/>
                        </a:solidFill>
                        <a:highlight>
                          <a:srgbClr val="FFFF00"/>
                        </a:highlight>
                      </a:endParaRPr>
                    </a:p>
                  </a:txBody>
                  <a:tcPr marL="121920" marR="121920" marT="60960" marB="60960">
                    <a:lnL w="28575"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9952595"/>
                  </a:ext>
                </a:extLst>
              </a:tr>
              <a:tr h="609600">
                <a:tc>
                  <a:txBody>
                    <a:bodyPr/>
                    <a:lstStyle/>
                    <a:p>
                      <a:pPr algn="r"/>
                      <a:endParaRPr lang="en-US" sz="3200" b="0" dirty="0">
                        <a:solidFill>
                          <a:schemeClr val="tx1"/>
                        </a:solidFill>
                      </a:endParaRPr>
                    </a:p>
                  </a:txBody>
                  <a:tcPr marL="121920" marR="121920" marT="60960" marB="60960">
                    <a:lnL w="12700" cmpd="sng">
                      <a:noFill/>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3200" b="0" dirty="0">
                        <a:solidFill>
                          <a:schemeClr val="tx1"/>
                        </a:solidFill>
                        <a:highlight>
                          <a:srgbClr val="FFFF00"/>
                        </a:highlight>
                      </a:endParaRPr>
                    </a:p>
                  </a:txBody>
                  <a:tcPr marL="121920" marR="121920" marT="60960" marB="60960">
                    <a:lnL w="28575"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3566323"/>
                  </a:ext>
                </a:extLst>
              </a:tr>
            </a:tbl>
          </a:graphicData>
        </a:graphic>
      </p:graphicFrame>
    </p:spTree>
    <p:extLst>
      <p:ext uri="{BB962C8B-B14F-4D97-AF65-F5344CB8AC3E}">
        <p14:creationId xmlns:p14="http://schemas.microsoft.com/office/powerpoint/2010/main" val="237577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437F306A-25B2-CA73-D77D-2C947E223E02}"/>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022A99AB-72B1-8F23-DBC6-0012093770A4}"/>
              </a:ext>
            </a:extLst>
          </p:cNvPr>
          <p:cNvSpPr txBox="1">
            <a:spLocks noGrp="1"/>
          </p:cNvSpPr>
          <p:nvPr>
            <p:ph type="title"/>
          </p:nvPr>
        </p:nvSpPr>
        <p:spPr>
          <a:xfrm>
            <a:off x="332137" y="0"/>
            <a:ext cx="11212592" cy="789875"/>
          </a:xfrm>
          <a:prstGeom prst="rect">
            <a:avLst/>
          </a:prstGeom>
        </p:spPr>
        <p:txBody>
          <a:bodyPr spcFirstLastPara="1" vert="horz" wrap="square" lIns="0" tIns="0" rIns="0" bIns="0" rtlCol="0" anchor="ctr" anchorCtr="0">
            <a:noAutofit/>
          </a:bodyPr>
          <a:lstStyle/>
          <a:p>
            <a:r>
              <a:rPr lang="en-US" sz="3200" dirty="0">
                <a:solidFill>
                  <a:schemeClr val="bg1"/>
                </a:solidFill>
                <a:latin typeface="Trebuchet MS"/>
              </a:rPr>
              <a:t>2</a:t>
            </a:r>
            <a:r>
              <a:rPr lang="en-US" sz="3200" dirty="0">
                <a:latin typeface="Trebuchet MS"/>
              </a:rPr>
              <a:t>Phonics - Ways to Spell Long /e/ Sound</a:t>
            </a:r>
          </a:p>
        </p:txBody>
      </p:sp>
      <p:graphicFrame>
        <p:nvGraphicFramePr>
          <p:cNvPr id="4" name="Table 3">
            <a:extLst>
              <a:ext uri="{FF2B5EF4-FFF2-40B4-BE49-F238E27FC236}">
                <a16:creationId xmlns:a16="http://schemas.microsoft.com/office/drawing/2014/main" id="{58C80A13-D8A7-CAD3-3CC8-5688F531E223}"/>
              </a:ext>
            </a:extLst>
          </p:cNvPr>
          <p:cNvGraphicFramePr>
            <a:graphicFrameLocks noGrp="1"/>
          </p:cNvGraphicFramePr>
          <p:nvPr>
            <p:extLst>
              <p:ext uri="{D42A27DB-BD31-4B8C-83A1-F6EECF244321}">
                <p14:modId xmlns:p14="http://schemas.microsoft.com/office/powerpoint/2010/main" val="3615244105"/>
              </p:ext>
            </p:extLst>
          </p:nvPr>
        </p:nvGraphicFramePr>
        <p:xfrm>
          <a:off x="6853881" y="1204097"/>
          <a:ext cx="4662618" cy="4336732"/>
        </p:xfrm>
        <a:graphic>
          <a:graphicData uri="http://schemas.openxmlformats.org/drawingml/2006/table">
            <a:tbl>
              <a:tblPr firstRow="1" bandRow="1">
                <a:tableStyleId>{5C22544A-7EE6-4342-B048-85BDC9FD1C3A}</a:tableStyleId>
              </a:tblPr>
              <a:tblGrid>
                <a:gridCol w="1844551">
                  <a:extLst>
                    <a:ext uri="{9D8B030D-6E8A-4147-A177-3AD203B41FA5}">
                      <a16:colId xmlns:a16="http://schemas.microsoft.com/office/drawing/2014/main" val="3846460168"/>
                    </a:ext>
                  </a:extLst>
                </a:gridCol>
                <a:gridCol w="2818067">
                  <a:extLst>
                    <a:ext uri="{9D8B030D-6E8A-4147-A177-3AD203B41FA5}">
                      <a16:colId xmlns:a16="http://schemas.microsoft.com/office/drawing/2014/main" val="3339391885"/>
                    </a:ext>
                  </a:extLst>
                </a:gridCol>
              </a:tblGrid>
              <a:tr h="609600">
                <a:tc>
                  <a:txBody>
                    <a:bodyPr/>
                    <a:lstStyle/>
                    <a:p>
                      <a:pPr algn="r"/>
                      <a:r>
                        <a:rPr lang="en-US" sz="3200" b="1" dirty="0">
                          <a:solidFill>
                            <a:schemeClr val="tx1"/>
                          </a:solidFill>
                        </a:rPr>
                        <a:t>Spelling</a:t>
                      </a:r>
                    </a:p>
                  </a:txBody>
                  <a:tcPr marL="121920" marR="121920" marT="60960" marB="60960">
                    <a:lnL w="12700" cmpd="sng">
                      <a:noFill/>
                    </a:lnL>
                    <a:lnR w="28575" cap="flat" cmpd="sng" algn="ctr">
                      <a:solidFill>
                        <a:schemeClr val="tx1"/>
                      </a:solidFill>
                      <a:prstDash val="solid"/>
                      <a:round/>
                      <a:headEnd type="none" w="med" len="med"/>
                      <a:tailEnd type="none" w="med" len="med"/>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3200" b="1" dirty="0">
                          <a:solidFill>
                            <a:schemeClr val="tx1"/>
                          </a:solidFill>
                        </a:rPr>
                        <a:t>Word</a:t>
                      </a:r>
                    </a:p>
                  </a:txBody>
                  <a:tcPr marL="121920" marR="121920" marT="60960" marB="60960">
                    <a:lnL w="28575" cap="flat" cmpd="sng" algn="ctr">
                      <a:solidFill>
                        <a:schemeClr val="tx1"/>
                      </a:solidFill>
                      <a:prstDash val="solid"/>
                      <a:round/>
                      <a:headEnd type="none" w="med" len="med"/>
                      <a:tailEnd type="none" w="med" len="med"/>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1838158"/>
                  </a:ext>
                </a:extLst>
              </a:tr>
              <a:tr h="609600">
                <a:tc>
                  <a:txBody>
                    <a:bodyPr/>
                    <a:lstStyle/>
                    <a:p>
                      <a:pPr algn="r"/>
                      <a:r>
                        <a:rPr lang="en-US" sz="3200" b="0" dirty="0">
                          <a:solidFill>
                            <a:schemeClr val="tx1"/>
                          </a:solidFill>
                        </a:rPr>
                        <a:t>ey</a:t>
                      </a:r>
                    </a:p>
                  </a:txBody>
                  <a:tcPr marL="121920" marR="121920" marT="60960" marB="60960">
                    <a:lnL w="12700" cmpd="sng">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r>
                        <a:rPr lang="en-US" sz="3200" b="0" dirty="0">
                          <a:solidFill>
                            <a:schemeClr val="tx1"/>
                          </a:solidFill>
                          <a:highlight>
                            <a:srgbClr val="FFFF00"/>
                          </a:highlight>
                        </a:rPr>
                        <a:t>key</a:t>
                      </a:r>
                      <a:endParaRPr lang="en-US" sz="3200" b="0" dirty="0">
                        <a:solidFill>
                          <a:schemeClr val="tx1"/>
                        </a:solidFill>
                      </a:endParaRPr>
                    </a:p>
                  </a:txBody>
                  <a:tcPr marL="121920" marR="121920" marT="60960" marB="60960">
                    <a:lnL w="28575" cap="flat" cmpd="sng" algn="ctr">
                      <a:solidFill>
                        <a:schemeClr val="tx1"/>
                      </a:solid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11137680"/>
                  </a:ext>
                </a:extLst>
              </a:tr>
              <a:tr h="609600">
                <a:tc>
                  <a:txBody>
                    <a:bodyPr/>
                    <a:lstStyle/>
                    <a:p>
                      <a:pPr algn="r"/>
                      <a:r>
                        <a:rPr lang="en-US" sz="3200" b="0" dirty="0">
                          <a:solidFill>
                            <a:schemeClr val="tx1"/>
                          </a:solidFill>
                        </a:rPr>
                        <a:t>ei</a:t>
                      </a:r>
                    </a:p>
                  </a:txBody>
                  <a:tcPr marL="121920" marR="121920" marT="60960" marB="60960">
                    <a:lnL w="12700" cmpd="sng">
                      <a:noFill/>
                    </a:lnL>
                    <a:lnR w="28575"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3200" b="0" dirty="0">
                          <a:solidFill>
                            <a:schemeClr val="tx1"/>
                          </a:solidFill>
                        </a:rPr>
                        <a:t>rec</a:t>
                      </a:r>
                      <a:r>
                        <a:rPr lang="en-US" sz="3200" b="0" dirty="0">
                          <a:solidFill>
                            <a:schemeClr val="tx1"/>
                          </a:solidFill>
                          <a:highlight>
                            <a:srgbClr val="FFFF00"/>
                          </a:highlight>
                        </a:rPr>
                        <a:t>ei</a:t>
                      </a:r>
                      <a:r>
                        <a:rPr lang="en-US" sz="3200" b="0" dirty="0">
                          <a:solidFill>
                            <a:schemeClr val="tx1"/>
                          </a:solidFill>
                        </a:rPr>
                        <a:t>ve</a:t>
                      </a:r>
                    </a:p>
                  </a:txBody>
                  <a:tcPr marL="121920" marR="121920" marT="60960" marB="60960">
                    <a:lnL w="28575"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34289907"/>
                  </a:ext>
                </a:extLst>
              </a:tr>
              <a:tr h="679132">
                <a:tc>
                  <a:txBody>
                    <a:bodyPr/>
                    <a:lstStyle/>
                    <a:p>
                      <a:pPr algn="r"/>
                      <a:r>
                        <a:rPr lang="en-US" sz="3200" b="0" dirty="0">
                          <a:solidFill>
                            <a:schemeClr val="tx1"/>
                          </a:solidFill>
                        </a:rPr>
                        <a:t>eo</a:t>
                      </a:r>
                    </a:p>
                  </a:txBody>
                  <a:tcPr marL="121920" marR="121920" marT="60960" marB="60960">
                    <a:lnL w="12700" cmpd="sng">
                      <a:noFill/>
                    </a:lnL>
                    <a:lnR w="28575"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3200" b="0" dirty="0">
                          <a:solidFill>
                            <a:schemeClr val="tx1"/>
                          </a:solidFill>
                        </a:rPr>
                        <a:t>p</a:t>
                      </a:r>
                      <a:r>
                        <a:rPr lang="en-US" sz="3200" b="0" dirty="0">
                          <a:solidFill>
                            <a:schemeClr val="tx1"/>
                          </a:solidFill>
                          <a:highlight>
                            <a:srgbClr val="FFFF00"/>
                          </a:highlight>
                        </a:rPr>
                        <a:t>eo</a:t>
                      </a:r>
                      <a:r>
                        <a:rPr lang="en-US" sz="3200" b="0" dirty="0">
                          <a:solidFill>
                            <a:schemeClr val="tx1"/>
                          </a:solidFill>
                        </a:rPr>
                        <a:t>ple</a:t>
                      </a:r>
                    </a:p>
                  </a:txBody>
                  <a:tcPr marL="121920" marR="121920" marT="60960" marB="60960">
                    <a:lnL w="28575"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49122856"/>
                  </a:ext>
                </a:extLst>
              </a:tr>
              <a:tr h="609600">
                <a:tc>
                  <a:txBody>
                    <a:bodyPr/>
                    <a:lstStyle/>
                    <a:p>
                      <a:pPr algn="r"/>
                      <a:r>
                        <a:rPr lang="en-US" sz="3200" b="0" dirty="0">
                          <a:solidFill>
                            <a:schemeClr val="tx1"/>
                          </a:solidFill>
                        </a:rPr>
                        <a:t>oe</a:t>
                      </a:r>
                    </a:p>
                  </a:txBody>
                  <a:tcPr marL="121920" marR="121920" marT="60960" marB="60960">
                    <a:lnL w="12700" cmpd="sng">
                      <a:noFill/>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3200" b="0" dirty="0">
                          <a:solidFill>
                            <a:schemeClr val="tx1"/>
                          </a:solidFill>
                        </a:rPr>
                        <a:t>am</a:t>
                      </a:r>
                      <a:r>
                        <a:rPr lang="en-US" sz="3200" b="0" dirty="0">
                          <a:solidFill>
                            <a:schemeClr val="tx1"/>
                          </a:solidFill>
                          <a:highlight>
                            <a:srgbClr val="FFFF00"/>
                          </a:highlight>
                        </a:rPr>
                        <a:t>oe</a:t>
                      </a:r>
                      <a:r>
                        <a:rPr lang="en-US" sz="3200" b="0" dirty="0">
                          <a:solidFill>
                            <a:schemeClr val="tx1"/>
                          </a:solidFill>
                        </a:rPr>
                        <a:t>ba</a:t>
                      </a:r>
                      <a:endParaRPr lang="en-US" sz="3200" b="0" dirty="0">
                        <a:solidFill>
                          <a:schemeClr val="tx1"/>
                        </a:solidFill>
                        <a:highlight>
                          <a:srgbClr val="FFFF00"/>
                        </a:highlight>
                      </a:endParaRPr>
                    </a:p>
                  </a:txBody>
                  <a:tcPr marL="121920" marR="121920" marT="60960" marB="60960">
                    <a:lnL w="28575"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89587353"/>
                  </a:ext>
                </a:extLst>
              </a:tr>
              <a:tr h="609600">
                <a:tc>
                  <a:txBody>
                    <a:bodyPr/>
                    <a:lstStyle/>
                    <a:p>
                      <a:pPr algn="r"/>
                      <a:r>
                        <a:rPr lang="en-US" sz="3200" b="0" dirty="0">
                          <a:solidFill>
                            <a:schemeClr val="tx1"/>
                          </a:solidFill>
                        </a:rPr>
                        <a:t>ae</a:t>
                      </a:r>
                    </a:p>
                  </a:txBody>
                  <a:tcPr marL="121920" marR="121920" marT="60960" marB="60960">
                    <a:lnL w="12700" cmpd="sng">
                      <a:noFill/>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3200" b="0" dirty="0">
                          <a:solidFill>
                            <a:schemeClr val="tx1"/>
                          </a:solidFill>
                        </a:rPr>
                        <a:t>arch</a:t>
                      </a:r>
                      <a:r>
                        <a:rPr lang="en-US" sz="3200" b="0" dirty="0">
                          <a:solidFill>
                            <a:schemeClr val="tx1"/>
                          </a:solidFill>
                          <a:highlight>
                            <a:srgbClr val="FFFF00"/>
                          </a:highlight>
                        </a:rPr>
                        <a:t>ae</a:t>
                      </a:r>
                      <a:r>
                        <a:rPr lang="en-US" sz="3200" b="0" dirty="0">
                          <a:solidFill>
                            <a:schemeClr val="tx1"/>
                          </a:solidFill>
                        </a:rPr>
                        <a:t>ologist</a:t>
                      </a:r>
                      <a:endParaRPr lang="en-US" sz="3200" b="0" dirty="0">
                        <a:solidFill>
                          <a:schemeClr val="tx1"/>
                        </a:solidFill>
                        <a:highlight>
                          <a:srgbClr val="FFFF00"/>
                        </a:highlight>
                      </a:endParaRPr>
                    </a:p>
                  </a:txBody>
                  <a:tcPr marL="121920" marR="121920" marT="60960" marB="60960">
                    <a:lnL w="28575"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9952595"/>
                  </a:ext>
                </a:extLst>
              </a:tr>
              <a:tr h="609600">
                <a:tc>
                  <a:txBody>
                    <a:bodyPr/>
                    <a:lstStyle/>
                    <a:p>
                      <a:pPr algn="r"/>
                      <a:r>
                        <a:rPr lang="en-US" sz="3200" b="0" dirty="0">
                          <a:solidFill>
                            <a:schemeClr val="tx1"/>
                          </a:solidFill>
                        </a:rPr>
                        <a:t>ix</a:t>
                      </a:r>
                    </a:p>
                  </a:txBody>
                  <a:tcPr marL="121920" marR="121920" marT="60960" marB="60960">
                    <a:lnL w="12700" cmpd="sng">
                      <a:noFill/>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3200" b="0" dirty="0">
                          <a:solidFill>
                            <a:schemeClr val="tx1"/>
                          </a:solidFill>
                        </a:rPr>
                        <a:t>Grand Pr</a:t>
                      </a:r>
                      <a:r>
                        <a:rPr lang="en-US" sz="3200" b="0" dirty="0">
                          <a:solidFill>
                            <a:schemeClr val="tx1"/>
                          </a:solidFill>
                          <a:highlight>
                            <a:srgbClr val="FFFF00"/>
                          </a:highlight>
                        </a:rPr>
                        <a:t>ix</a:t>
                      </a:r>
                    </a:p>
                  </a:txBody>
                  <a:tcPr marL="121920" marR="121920" marT="60960" marB="60960">
                    <a:lnL w="28575"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3566323"/>
                  </a:ext>
                </a:extLst>
              </a:tr>
            </a:tbl>
          </a:graphicData>
        </a:graphic>
      </p:graphicFrame>
      <p:graphicFrame>
        <p:nvGraphicFramePr>
          <p:cNvPr id="5" name="Table 4">
            <a:extLst>
              <a:ext uri="{FF2B5EF4-FFF2-40B4-BE49-F238E27FC236}">
                <a16:creationId xmlns:a16="http://schemas.microsoft.com/office/drawing/2014/main" id="{29B9E268-BCD3-F75F-F6D5-F5B21DE37C02}"/>
              </a:ext>
            </a:extLst>
          </p:cNvPr>
          <p:cNvGraphicFramePr>
            <a:graphicFrameLocks noGrp="1"/>
          </p:cNvGraphicFramePr>
          <p:nvPr>
            <p:extLst>
              <p:ext uri="{D42A27DB-BD31-4B8C-83A1-F6EECF244321}">
                <p14:modId xmlns:p14="http://schemas.microsoft.com/office/powerpoint/2010/main" val="3599715628"/>
              </p:ext>
            </p:extLst>
          </p:nvPr>
        </p:nvGraphicFramePr>
        <p:xfrm>
          <a:off x="675505" y="1295400"/>
          <a:ext cx="4662618" cy="4267200"/>
        </p:xfrm>
        <a:graphic>
          <a:graphicData uri="http://schemas.openxmlformats.org/drawingml/2006/table">
            <a:tbl>
              <a:tblPr firstRow="1" bandRow="1">
                <a:tableStyleId>{5C22544A-7EE6-4342-B048-85BDC9FD1C3A}</a:tableStyleId>
              </a:tblPr>
              <a:tblGrid>
                <a:gridCol w="1844551">
                  <a:extLst>
                    <a:ext uri="{9D8B030D-6E8A-4147-A177-3AD203B41FA5}">
                      <a16:colId xmlns:a16="http://schemas.microsoft.com/office/drawing/2014/main" val="3846460168"/>
                    </a:ext>
                  </a:extLst>
                </a:gridCol>
                <a:gridCol w="2818067">
                  <a:extLst>
                    <a:ext uri="{9D8B030D-6E8A-4147-A177-3AD203B41FA5}">
                      <a16:colId xmlns:a16="http://schemas.microsoft.com/office/drawing/2014/main" val="3339391885"/>
                    </a:ext>
                  </a:extLst>
                </a:gridCol>
              </a:tblGrid>
              <a:tr h="609600">
                <a:tc>
                  <a:txBody>
                    <a:bodyPr/>
                    <a:lstStyle/>
                    <a:p>
                      <a:pPr algn="r"/>
                      <a:r>
                        <a:rPr lang="en-US" sz="3200" b="1" dirty="0">
                          <a:solidFill>
                            <a:schemeClr val="tx1"/>
                          </a:solidFill>
                        </a:rPr>
                        <a:t>Spelling</a:t>
                      </a:r>
                    </a:p>
                  </a:txBody>
                  <a:tcPr marL="121920" marR="121920" marT="60960" marB="60960">
                    <a:lnL w="12700" cmpd="sng">
                      <a:noFill/>
                    </a:lnL>
                    <a:lnR w="28575" cap="flat" cmpd="sng" algn="ctr">
                      <a:solidFill>
                        <a:schemeClr val="tx1"/>
                      </a:solidFill>
                      <a:prstDash val="solid"/>
                      <a:round/>
                      <a:headEnd type="none" w="med" len="med"/>
                      <a:tailEnd type="none" w="med" len="med"/>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3200" b="1" dirty="0">
                          <a:solidFill>
                            <a:schemeClr val="tx1"/>
                          </a:solidFill>
                        </a:rPr>
                        <a:t>Word</a:t>
                      </a:r>
                    </a:p>
                  </a:txBody>
                  <a:tcPr marL="121920" marR="121920" marT="60960" marB="60960">
                    <a:lnL w="28575" cap="flat" cmpd="sng" algn="ctr">
                      <a:solidFill>
                        <a:schemeClr val="tx1"/>
                      </a:solidFill>
                      <a:prstDash val="solid"/>
                      <a:round/>
                      <a:headEnd type="none" w="med" len="med"/>
                      <a:tailEnd type="none" w="med" len="med"/>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1838158"/>
                  </a:ext>
                </a:extLst>
              </a:tr>
              <a:tr h="609600">
                <a:tc>
                  <a:txBody>
                    <a:bodyPr/>
                    <a:lstStyle/>
                    <a:p>
                      <a:pPr algn="r"/>
                      <a:r>
                        <a:rPr lang="en-US" sz="3200" b="0" dirty="0">
                          <a:solidFill>
                            <a:schemeClr val="tx1"/>
                          </a:solidFill>
                        </a:rPr>
                        <a:t>ee</a:t>
                      </a:r>
                    </a:p>
                  </a:txBody>
                  <a:tcPr marL="121920" marR="121920" marT="60960" marB="60960">
                    <a:lnL w="12700" cmpd="sng">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r>
                        <a:rPr lang="en-US" sz="3200" b="0" dirty="0">
                          <a:solidFill>
                            <a:schemeClr val="tx1"/>
                          </a:solidFill>
                          <a:highlight>
                            <a:srgbClr val="FFFF00"/>
                          </a:highlight>
                        </a:rPr>
                        <a:t>mee</a:t>
                      </a:r>
                      <a:r>
                        <a:rPr lang="en-US" sz="3200" b="0" dirty="0">
                          <a:solidFill>
                            <a:schemeClr val="tx1"/>
                          </a:solidFill>
                        </a:rPr>
                        <a:t>t, fr</a:t>
                      </a:r>
                      <a:r>
                        <a:rPr lang="en-US" sz="3200" b="0" dirty="0">
                          <a:solidFill>
                            <a:schemeClr val="tx1"/>
                          </a:solidFill>
                          <a:highlight>
                            <a:srgbClr val="FFFF00"/>
                          </a:highlight>
                        </a:rPr>
                        <a:t>ee</a:t>
                      </a:r>
                    </a:p>
                  </a:txBody>
                  <a:tcPr marL="121920" marR="121920" marT="60960" marB="60960">
                    <a:lnL w="28575" cap="flat" cmpd="sng" algn="ctr">
                      <a:solidFill>
                        <a:schemeClr val="tx1"/>
                      </a:solid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11137680"/>
                  </a:ext>
                </a:extLst>
              </a:tr>
              <a:tr h="609600">
                <a:tc>
                  <a:txBody>
                    <a:bodyPr/>
                    <a:lstStyle/>
                    <a:p>
                      <a:pPr algn="r"/>
                      <a:r>
                        <a:rPr lang="en-US" sz="3200" b="0" dirty="0">
                          <a:solidFill>
                            <a:schemeClr val="tx1"/>
                          </a:solidFill>
                        </a:rPr>
                        <a:t>ea</a:t>
                      </a:r>
                    </a:p>
                  </a:txBody>
                  <a:tcPr marL="121920" marR="121920" marT="60960" marB="60960">
                    <a:lnL w="12700" cmpd="sng">
                      <a:noFill/>
                    </a:lnL>
                    <a:lnR w="28575"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3200" b="0" dirty="0">
                          <a:solidFill>
                            <a:schemeClr val="tx1"/>
                          </a:solidFill>
                          <a:highlight>
                            <a:srgbClr val="FFFF00"/>
                          </a:highlight>
                        </a:rPr>
                        <a:t>ea</a:t>
                      </a:r>
                      <a:r>
                        <a:rPr lang="en-US" sz="3200" b="0" dirty="0">
                          <a:solidFill>
                            <a:schemeClr val="tx1"/>
                          </a:solidFill>
                        </a:rPr>
                        <a:t>t, p</a:t>
                      </a:r>
                      <a:r>
                        <a:rPr lang="en-US" sz="3200" b="0" dirty="0">
                          <a:solidFill>
                            <a:schemeClr val="tx1"/>
                          </a:solidFill>
                          <a:highlight>
                            <a:srgbClr val="FFFF00"/>
                          </a:highlight>
                        </a:rPr>
                        <a:t>ea</a:t>
                      </a:r>
                      <a:r>
                        <a:rPr lang="en-US" sz="3200" b="0" dirty="0">
                          <a:solidFill>
                            <a:schemeClr val="tx1"/>
                          </a:solidFill>
                        </a:rPr>
                        <a:t>ch</a:t>
                      </a:r>
                    </a:p>
                  </a:txBody>
                  <a:tcPr marL="121920" marR="121920" marT="60960" marB="60960">
                    <a:lnL w="28575"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34289907"/>
                  </a:ext>
                </a:extLst>
              </a:tr>
              <a:tr h="609600">
                <a:tc>
                  <a:txBody>
                    <a:bodyPr/>
                    <a:lstStyle/>
                    <a:p>
                      <a:pPr algn="r"/>
                      <a:r>
                        <a:rPr lang="en-US" sz="3200" b="0" dirty="0">
                          <a:solidFill>
                            <a:schemeClr val="tx1"/>
                          </a:solidFill>
                        </a:rPr>
                        <a:t>ie</a:t>
                      </a:r>
                    </a:p>
                  </a:txBody>
                  <a:tcPr marL="121920" marR="121920" marT="60960" marB="60960">
                    <a:lnL w="12700" cmpd="sng">
                      <a:noFill/>
                    </a:lnL>
                    <a:lnR w="28575"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3200" b="0" dirty="0">
                          <a:solidFill>
                            <a:schemeClr val="tx1"/>
                          </a:solidFill>
                        </a:rPr>
                        <a:t>ch</a:t>
                      </a:r>
                      <a:r>
                        <a:rPr lang="en-US" sz="3200" b="0" dirty="0">
                          <a:solidFill>
                            <a:schemeClr val="tx1"/>
                          </a:solidFill>
                          <a:highlight>
                            <a:srgbClr val="FFFF00"/>
                          </a:highlight>
                        </a:rPr>
                        <a:t>ie</a:t>
                      </a:r>
                      <a:r>
                        <a:rPr lang="en-US" sz="3200" b="0" dirty="0">
                          <a:solidFill>
                            <a:schemeClr val="tx1"/>
                          </a:solidFill>
                        </a:rPr>
                        <a:t>f</a:t>
                      </a:r>
                    </a:p>
                  </a:txBody>
                  <a:tcPr marL="121920" marR="121920" marT="60960" marB="60960">
                    <a:lnL w="28575"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49122856"/>
                  </a:ext>
                </a:extLst>
              </a:tr>
              <a:tr h="609600">
                <a:tc>
                  <a:txBody>
                    <a:bodyPr/>
                    <a:lstStyle/>
                    <a:p>
                      <a:pPr algn="r"/>
                      <a:r>
                        <a:rPr lang="en-US" sz="3200" b="0" dirty="0">
                          <a:solidFill>
                            <a:schemeClr val="tx1"/>
                          </a:solidFill>
                        </a:rPr>
                        <a:t>y</a:t>
                      </a:r>
                    </a:p>
                  </a:txBody>
                  <a:tcPr marL="121920" marR="121920" marT="60960" marB="60960">
                    <a:lnL w="12700" cmpd="sng">
                      <a:noFill/>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3200" b="0" dirty="0">
                          <a:solidFill>
                            <a:schemeClr val="tx1"/>
                          </a:solidFill>
                        </a:rPr>
                        <a:t>funn</a:t>
                      </a:r>
                      <a:r>
                        <a:rPr lang="en-US" sz="3200" b="0" dirty="0">
                          <a:solidFill>
                            <a:schemeClr val="tx1"/>
                          </a:solidFill>
                          <a:highlight>
                            <a:srgbClr val="FFFF00"/>
                          </a:highlight>
                        </a:rPr>
                        <a:t>y</a:t>
                      </a:r>
                    </a:p>
                  </a:txBody>
                  <a:tcPr marL="121920" marR="121920" marT="60960" marB="60960">
                    <a:lnL w="28575"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89587353"/>
                  </a:ext>
                </a:extLst>
              </a:tr>
              <a:tr h="609600">
                <a:tc>
                  <a:txBody>
                    <a:bodyPr/>
                    <a:lstStyle/>
                    <a:p>
                      <a:pPr algn="r"/>
                      <a:r>
                        <a:rPr lang="en-US" sz="3200" b="0" dirty="0">
                          <a:solidFill>
                            <a:schemeClr val="tx1"/>
                          </a:solidFill>
                        </a:rPr>
                        <a:t>e</a:t>
                      </a:r>
                    </a:p>
                  </a:txBody>
                  <a:tcPr marL="121920" marR="121920" marT="60960" marB="60960">
                    <a:lnL w="12700" cmpd="sng">
                      <a:noFill/>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3200" b="0" dirty="0">
                          <a:solidFill>
                            <a:schemeClr val="tx1"/>
                          </a:solidFill>
                        </a:rPr>
                        <a:t>m</a:t>
                      </a:r>
                      <a:r>
                        <a:rPr lang="en-US" sz="3200" b="0" dirty="0">
                          <a:solidFill>
                            <a:schemeClr val="tx1"/>
                          </a:solidFill>
                          <a:highlight>
                            <a:srgbClr val="FFFF00"/>
                          </a:highlight>
                        </a:rPr>
                        <a:t>e</a:t>
                      </a:r>
                    </a:p>
                  </a:txBody>
                  <a:tcPr marL="121920" marR="121920" marT="60960" marB="60960">
                    <a:lnL w="28575"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9952595"/>
                  </a:ext>
                </a:extLst>
              </a:tr>
              <a:tr h="609600">
                <a:tc>
                  <a:txBody>
                    <a:bodyPr/>
                    <a:lstStyle/>
                    <a:p>
                      <a:pPr algn="r"/>
                      <a:r>
                        <a:rPr lang="en-US" sz="3200" b="0" dirty="0">
                          <a:solidFill>
                            <a:schemeClr val="tx1"/>
                          </a:solidFill>
                        </a:rPr>
                        <a:t>i</a:t>
                      </a:r>
                    </a:p>
                  </a:txBody>
                  <a:tcPr marL="121920" marR="121920" marT="60960" marB="60960">
                    <a:lnL w="12700" cmpd="sng">
                      <a:noFill/>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3200" b="0" dirty="0">
                          <a:solidFill>
                            <a:schemeClr val="tx1"/>
                          </a:solidFill>
                        </a:rPr>
                        <a:t>var</a:t>
                      </a:r>
                      <a:r>
                        <a:rPr lang="en-US" sz="3200" b="0" dirty="0">
                          <a:solidFill>
                            <a:schemeClr val="tx1"/>
                          </a:solidFill>
                          <a:highlight>
                            <a:srgbClr val="FFFF00"/>
                          </a:highlight>
                        </a:rPr>
                        <a:t>i</a:t>
                      </a:r>
                      <a:r>
                        <a:rPr lang="en-US" sz="3200" b="0" dirty="0">
                          <a:solidFill>
                            <a:schemeClr val="tx1"/>
                          </a:solidFill>
                        </a:rPr>
                        <a:t>ation</a:t>
                      </a:r>
                      <a:endParaRPr lang="en-US" sz="3200" b="0" dirty="0">
                        <a:solidFill>
                          <a:schemeClr val="tx1"/>
                        </a:solidFill>
                        <a:highlight>
                          <a:srgbClr val="FFFF00"/>
                        </a:highlight>
                      </a:endParaRPr>
                    </a:p>
                  </a:txBody>
                  <a:tcPr marL="121920" marR="121920" marT="60960" marB="60960">
                    <a:lnL w="28575"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3566323"/>
                  </a:ext>
                </a:extLst>
              </a:tr>
            </a:tbl>
          </a:graphicData>
        </a:graphic>
      </p:graphicFrame>
    </p:spTree>
    <p:extLst>
      <p:ext uri="{BB962C8B-B14F-4D97-AF65-F5344CB8AC3E}">
        <p14:creationId xmlns:p14="http://schemas.microsoft.com/office/powerpoint/2010/main" val="257315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97ED54D1-6467-13AA-276F-AC743772E734}"/>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A8A0CA61-2BCD-4F26-DF89-00ECBB818E8B}"/>
              </a:ext>
            </a:extLst>
          </p:cNvPr>
          <p:cNvSpPr txBox="1">
            <a:spLocks noGrp="1"/>
          </p:cNvSpPr>
          <p:nvPr>
            <p:ph type="title"/>
          </p:nvPr>
        </p:nvSpPr>
        <p:spPr>
          <a:xfrm>
            <a:off x="332137" y="0"/>
            <a:ext cx="11212592" cy="789875"/>
          </a:xfrm>
          <a:prstGeom prst="rect">
            <a:avLst/>
          </a:prstGeom>
        </p:spPr>
        <p:txBody>
          <a:bodyPr spcFirstLastPara="1" vert="horz" wrap="square" lIns="0" tIns="0" rIns="0" bIns="0" rtlCol="0" anchor="ctr" anchorCtr="0">
            <a:noAutofit/>
          </a:bodyPr>
          <a:lstStyle/>
          <a:p>
            <a:r>
              <a:rPr lang="en-US" sz="3200" dirty="0">
                <a:latin typeface="Trebuchet MS"/>
              </a:rPr>
              <a:t>Phonics - The English Language</a:t>
            </a:r>
          </a:p>
        </p:txBody>
      </p:sp>
      <p:sp>
        <p:nvSpPr>
          <p:cNvPr id="2" name="Google Shape;354;p46">
            <a:extLst>
              <a:ext uri="{FF2B5EF4-FFF2-40B4-BE49-F238E27FC236}">
                <a16:creationId xmlns:a16="http://schemas.microsoft.com/office/drawing/2014/main" id="{69610644-7C11-4B4F-0D29-63D04EE64054}"/>
              </a:ext>
            </a:extLst>
          </p:cNvPr>
          <p:cNvSpPr txBox="1">
            <a:spLocks/>
          </p:cNvSpPr>
          <p:nvPr/>
        </p:nvSpPr>
        <p:spPr>
          <a:xfrm>
            <a:off x="332138" y="1042615"/>
            <a:ext cx="11500634" cy="441783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gn="ctr">
              <a:lnSpc>
                <a:spcPct val="107000"/>
              </a:lnSpc>
              <a:buNone/>
            </a:pPr>
            <a:r>
              <a:rPr lang="en-US" sz="3200" b="1" u="sng" dirty="0">
                <a:solidFill>
                  <a:srgbClr val="002060"/>
                </a:solidFill>
                <a:latin typeface="Trebuchet MS"/>
                <a:ea typeface="Calibri"/>
                <a:cs typeface="Arial"/>
              </a:rPr>
              <a:t>ALL</a:t>
            </a:r>
            <a:r>
              <a:rPr lang="en-US" sz="2400" b="1" dirty="0">
                <a:solidFill>
                  <a:schemeClr val="tx1"/>
                </a:solidFill>
                <a:latin typeface="Trebuchet MS"/>
                <a:ea typeface="Calibri"/>
                <a:cs typeface="Arial"/>
              </a:rPr>
              <a:t> students benefit </a:t>
            </a:r>
            <a:r>
              <a:rPr lang="en-US" sz="2400" dirty="0">
                <a:solidFill>
                  <a:schemeClr val="tx1"/>
                </a:solidFill>
                <a:latin typeface="Trebuchet MS"/>
                <a:ea typeface="Calibri"/>
                <a:cs typeface="Arial"/>
              </a:rPr>
              <a:t>from phonics instruction—it leads to better </a:t>
            </a:r>
          </a:p>
          <a:p>
            <a:pPr marL="114300" indent="0" algn="ctr">
              <a:lnSpc>
                <a:spcPct val="107000"/>
              </a:lnSpc>
              <a:buNone/>
            </a:pPr>
            <a:r>
              <a:rPr lang="en-US" sz="2400" dirty="0">
                <a:solidFill>
                  <a:schemeClr val="tx1"/>
                </a:solidFill>
                <a:latin typeface="Trebuchet MS"/>
                <a:ea typeface="Calibri"/>
                <a:cs typeface="Arial"/>
              </a:rPr>
              <a:t>fluency, comprehension, spelling and writing.</a:t>
            </a:r>
            <a:endParaRPr lang="en-US" sz="3733" b="1" dirty="0">
              <a:solidFill>
                <a:srgbClr val="001870"/>
              </a:solidFill>
              <a:latin typeface="+mn-lt"/>
              <a:ea typeface="Calibri"/>
              <a:cs typeface="Calibri"/>
            </a:endParaRPr>
          </a:p>
          <a:p>
            <a:pPr algn="ctr">
              <a:lnSpc>
                <a:spcPct val="107000"/>
              </a:lnSpc>
              <a:buSzPct val="75000"/>
              <a:buFont typeface="Arial" panose="020B0604020202020204" pitchFamily="34" charset="0"/>
              <a:buChar char="•"/>
            </a:pPr>
            <a:endParaRPr lang="en-US" sz="1400" b="1" dirty="0">
              <a:solidFill>
                <a:srgbClr val="001870"/>
              </a:solidFill>
              <a:latin typeface="+mn-lt"/>
              <a:ea typeface="Calibri"/>
              <a:cs typeface="Calibri"/>
            </a:endParaRPr>
          </a:p>
          <a:p>
            <a:pPr>
              <a:lnSpc>
                <a:spcPct val="107000"/>
              </a:lnSpc>
              <a:buClr>
                <a:schemeClr val="tx1">
                  <a:lumMod val="65000"/>
                  <a:lumOff val="35000"/>
                </a:schemeClr>
              </a:buClr>
              <a:buSzPct val="75000"/>
            </a:pPr>
            <a:r>
              <a:rPr lang="en-US" sz="3600" b="1" dirty="0">
                <a:solidFill>
                  <a:srgbClr val="002060"/>
                </a:solidFill>
                <a:ea typeface="Calibri"/>
                <a:cs typeface="Calibri"/>
              </a:rPr>
              <a:t>50% </a:t>
            </a:r>
            <a:r>
              <a:rPr lang="en-US" sz="2400" dirty="0">
                <a:solidFill>
                  <a:schemeClr val="tx1"/>
                </a:solidFill>
                <a:ea typeface="Calibri"/>
                <a:cs typeface="Arial"/>
              </a:rPr>
              <a:t>of English words are completely regular (predictable sound/symbol correspondences)</a:t>
            </a:r>
          </a:p>
          <a:p>
            <a:pPr>
              <a:lnSpc>
                <a:spcPct val="107000"/>
              </a:lnSpc>
              <a:buClr>
                <a:schemeClr val="tx1">
                  <a:lumMod val="65000"/>
                  <a:lumOff val="35000"/>
                </a:schemeClr>
              </a:buClr>
              <a:buSzPct val="75000"/>
            </a:pPr>
            <a:endParaRPr lang="en-US" sz="1000" dirty="0">
              <a:solidFill>
                <a:schemeClr val="tx1"/>
              </a:solidFill>
              <a:ea typeface="Calibri"/>
              <a:cs typeface="Arial"/>
            </a:endParaRPr>
          </a:p>
          <a:p>
            <a:pPr>
              <a:lnSpc>
                <a:spcPct val="107000"/>
              </a:lnSpc>
              <a:buClr>
                <a:schemeClr val="tx1">
                  <a:lumMod val="65000"/>
                  <a:lumOff val="35000"/>
                </a:schemeClr>
              </a:buClr>
              <a:buSzPct val="75000"/>
            </a:pPr>
            <a:r>
              <a:rPr lang="en-US" sz="3600" b="1" dirty="0">
                <a:solidFill>
                  <a:srgbClr val="002060"/>
                </a:solidFill>
                <a:ea typeface="Calibri"/>
                <a:cs typeface="Calibri"/>
              </a:rPr>
              <a:t>34% </a:t>
            </a:r>
            <a:r>
              <a:rPr lang="en-US" sz="2400" dirty="0">
                <a:solidFill>
                  <a:schemeClr val="tx1"/>
                </a:solidFill>
                <a:ea typeface="Calibri"/>
                <a:cs typeface="Arial"/>
              </a:rPr>
              <a:t>of remaining words contain only one irregularity </a:t>
            </a:r>
          </a:p>
          <a:p>
            <a:pPr>
              <a:lnSpc>
                <a:spcPct val="107000"/>
              </a:lnSpc>
              <a:buClr>
                <a:schemeClr val="tx1">
                  <a:lumMod val="65000"/>
                  <a:lumOff val="35000"/>
                </a:schemeClr>
              </a:buClr>
              <a:buSzPct val="75000"/>
            </a:pPr>
            <a:endParaRPr lang="en-US" sz="1000" dirty="0">
              <a:solidFill>
                <a:schemeClr val="tx1"/>
              </a:solidFill>
              <a:ea typeface="Calibri"/>
              <a:cs typeface="Arial"/>
            </a:endParaRPr>
          </a:p>
          <a:p>
            <a:pPr>
              <a:lnSpc>
                <a:spcPct val="107000"/>
              </a:lnSpc>
              <a:buClr>
                <a:schemeClr val="tx1">
                  <a:lumMod val="65000"/>
                  <a:lumOff val="35000"/>
                </a:schemeClr>
              </a:buClr>
              <a:buSzPct val="100000"/>
            </a:pPr>
            <a:r>
              <a:rPr lang="en-US" sz="2400" dirty="0">
                <a:solidFill>
                  <a:schemeClr val="tx1"/>
                </a:solidFill>
                <a:ea typeface="Calibri"/>
                <a:cs typeface="Calibri"/>
              </a:rPr>
              <a:t>About </a:t>
            </a:r>
            <a:r>
              <a:rPr lang="en-US" sz="3200" b="1" dirty="0">
                <a:solidFill>
                  <a:srgbClr val="002060"/>
                </a:solidFill>
                <a:ea typeface="Calibri"/>
                <a:cs typeface="Calibri"/>
              </a:rPr>
              <a:t>1</a:t>
            </a:r>
            <a:r>
              <a:rPr lang="en-US" sz="3600" b="1" dirty="0">
                <a:solidFill>
                  <a:srgbClr val="002060"/>
                </a:solidFill>
                <a:ea typeface="Calibri"/>
                <a:cs typeface="Calibri"/>
              </a:rPr>
              <a:t>2%</a:t>
            </a:r>
            <a:r>
              <a:rPr lang="en-US" sz="2800" b="1" dirty="0">
                <a:solidFill>
                  <a:srgbClr val="002060"/>
                </a:solidFill>
                <a:ea typeface="Calibri"/>
                <a:cs typeface="Calibri"/>
              </a:rPr>
              <a:t> </a:t>
            </a:r>
            <a:r>
              <a:rPr lang="en-US" sz="2400" dirty="0">
                <a:solidFill>
                  <a:schemeClr val="tx1"/>
                </a:solidFill>
                <a:ea typeface="Calibri"/>
                <a:cs typeface="Arial"/>
              </a:rPr>
              <a:t>more are predictable if origin, meaning, etc. are considered</a:t>
            </a:r>
          </a:p>
          <a:p>
            <a:pPr>
              <a:lnSpc>
                <a:spcPct val="107000"/>
              </a:lnSpc>
              <a:buClr>
                <a:schemeClr val="tx1">
                  <a:lumMod val="65000"/>
                  <a:lumOff val="35000"/>
                </a:schemeClr>
              </a:buClr>
              <a:buSzPct val="100000"/>
            </a:pPr>
            <a:endParaRPr lang="en-US" sz="1000" dirty="0">
              <a:solidFill>
                <a:schemeClr val="tx1"/>
              </a:solidFill>
              <a:ea typeface="Calibri"/>
              <a:cs typeface="Arial"/>
            </a:endParaRPr>
          </a:p>
          <a:p>
            <a:pPr>
              <a:lnSpc>
                <a:spcPct val="107000"/>
              </a:lnSpc>
              <a:spcAft>
                <a:spcPts val="1200"/>
              </a:spcAft>
              <a:buClr>
                <a:schemeClr val="tx1">
                  <a:lumMod val="65000"/>
                  <a:lumOff val="35000"/>
                </a:schemeClr>
              </a:buClr>
              <a:buSzPct val="100000"/>
            </a:pPr>
            <a:r>
              <a:rPr lang="en-US" sz="2400" dirty="0">
                <a:solidFill>
                  <a:schemeClr val="tx1"/>
                </a:solidFill>
                <a:ea typeface="Calibri"/>
                <a:cs typeface="Calibri"/>
              </a:rPr>
              <a:t>ONLY </a:t>
            </a:r>
            <a:r>
              <a:rPr lang="en-US" sz="3600" b="1" dirty="0">
                <a:solidFill>
                  <a:srgbClr val="002060"/>
                </a:solidFill>
                <a:ea typeface="Calibri"/>
                <a:cs typeface="Calibri"/>
              </a:rPr>
              <a:t>4%</a:t>
            </a:r>
            <a:r>
              <a:rPr lang="en-US" sz="3600" dirty="0">
                <a:solidFill>
                  <a:srgbClr val="002060"/>
                </a:solidFill>
                <a:ea typeface="Calibri"/>
                <a:cs typeface="Calibri"/>
              </a:rPr>
              <a:t> </a:t>
            </a:r>
            <a:r>
              <a:rPr lang="en-US" sz="2400" dirty="0">
                <a:solidFill>
                  <a:schemeClr val="tx1"/>
                </a:solidFill>
                <a:ea typeface="Calibri"/>
                <a:cs typeface="Arial"/>
              </a:rPr>
              <a:t>of English words are truly irregular</a:t>
            </a:r>
          </a:p>
        </p:txBody>
      </p:sp>
      <p:sp>
        <p:nvSpPr>
          <p:cNvPr id="5" name="TextBox 4">
            <a:extLst>
              <a:ext uri="{FF2B5EF4-FFF2-40B4-BE49-F238E27FC236}">
                <a16:creationId xmlns:a16="http://schemas.microsoft.com/office/drawing/2014/main" id="{D0D55DD1-EB26-50F2-0315-72F0901D7575}"/>
              </a:ext>
            </a:extLst>
          </p:cNvPr>
          <p:cNvSpPr txBox="1"/>
          <p:nvPr/>
        </p:nvSpPr>
        <p:spPr>
          <a:xfrm>
            <a:off x="3806283" y="5490495"/>
            <a:ext cx="8385717" cy="307777"/>
          </a:xfrm>
          <a:prstGeom prst="rect">
            <a:avLst/>
          </a:prstGeom>
          <a:noFill/>
        </p:spPr>
        <p:txBody>
          <a:bodyPr wrap="square" lIns="121920" tIns="60960" rIns="121920" bIns="6096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1200" dirty="0"/>
              <a:t>(Moats &amp; Tolman, 2009)</a:t>
            </a:r>
            <a:endParaRPr lang="en-US" sz="1200" dirty="0">
              <a:latin typeface="Trebuchet MS"/>
              <a:cs typeface="Calibri Light"/>
            </a:endParaRPr>
          </a:p>
        </p:txBody>
      </p:sp>
    </p:spTree>
    <p:extLst>
      <p:ext uri="{BB962C8B-B14F-4D97-AF65-F5344CB8AC3E}">
        <p14:creationId xmlns:p14="http://schemas.microsoft.com/office/powerpoint/2010/main" val="130856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67EAC-CC3F-53AA-BF3A-CF668202DAD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F856F55-816A-F532-4902-4F5A15C3C725}"/>
              </a:ext>
              <a:ext uri="{C183D7F6-B498-43B3-948B-1728B52AA6E4}">
                <adec:decorative xmlns:adec="http://schemas.microsoft.com/office/drawing/2017/decorative" val="1"/>
              </a:ext>
            </a:extLst>
          </p:cNvPr>
          <p:cNvSpPr/>
          <p:nvPr/>
        </p:nvSpPr>
        <p:spPr>
          <a:xfrm>
            <a:off x="0" y="5688037"/>
            <a:ext cx="12192000" cy="1371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Google Shape;353;p46">
            <a:extLst>
              <a:ext uri="{FF2B5EF4-FFF2-40B4-BE49-F238E27FC236}">
                <a16:creationId xmlns:a16="http://schemas.microsoft.com/office/drawing/2014/main" id="{A2B7EDC7-E104-8F1B-FAEA-5B23C5B8ADE9}"/>
              </a:ext>
            </a:extLst>
          </p:cNvPr>
          <p:cNvSpPr txBox="1">
            <a:spLocks noGrp="1"/>
          </p:cNvSpPr>
          <p:nvPr>
            <p:ph type="title" idx="4294967295"/>
          </p:nvPr>
        </p:nvSpPr>
        <p:spPr>
          <a:xfrm>
            <a:off x="313765" y="49258"/>
            <a:ext cx="10930492" cy="7636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000" b="0" i="0" u="none" strike="noStrike" cap="none">
                <a:solidFill>
                  <a:schemeClr val="dk1"/>
                </a:solidFill>
                <a:latin typeface="Trebuchet MS" panose="020B0603020202020204" pitchFamily="34" charset="0"/>
                <a:ea typeface="Trebuchet MS" panose="020B0603020202020204" pitchFamily="34" charset="0"/>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defRPr/>
            </a:pPr>
            <a:r>
              <a:rPr lang="en-US" sz="3200" dirty="0"/>
              <a:t>5 Principles of Word Instruction</a:t>
            </a:r>
            <a:endParaRPr lang="en-US" sz="3200" kern="0" dirty="0">
              <a:latin typeface="Trebuchet MS"/>
            </a:endParaRPr>
          </a:p>
        </p:txBody>
      </p:sp>
      <p:sp>
        <p:nvSpPr>
          <p:cNvPr id="4" name="Text Placeholder 4">
            <a:extLst>
              <a:ext uri="{FF2B5EF4-FFF2-40B4-BE49-F238E27FC236}">
                <a16:creationId xmlns:a16="http://schemas.microsoft.com/office/drawing/2014/main" id="{FBE11DDF-8A39-0116-E98E-69C72B68663D}"/>
              </a:ext>
            </a:extLst>
          </p:cNvPr>
          <p:cNvSpPr txBox="1">
            <a:spLocks/>
          </p:cNvSpPr>
          <p:nvPr/>
        </p:nvSpPr>
        <p:spPr>
          <a:xfrm>
            <a:off x="313766" y="1169963"/>
            <a:ext cx="6653090" cy="7636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b="1" dirty="0">
                <a:latin typeface="Trebuchet MS" panose="020B0603020202020204" pitchFamily="34" charset="0"/>
                <a:ea typeface="Calibri"/>
                <a:cs typeface="Calibri"/>
              </a:rPr>
              <a:t>English words are spelled by:</a:t>
            </a:r>
            <a:r>
              <a:rPr lang="en-US" sz="2400" b="1" dirty="0">
                <a:latin typeface="Trebuchet MS" panose="020B0603020202020204" pitchFamily="34" charset="0"/>
                <a:ea typeface="Calibri"/>
                <a:cs typeface="Calibri"/>
              </a:rPr>
              <a:t>	</a:t>
            </a:r>
            <a:endParaRPr lang="en-US" dirty="0">
              <a:latin typeface="Trebuchet MS" panose="020B0603020202020204" pitchFamily="34" charset="0"/>
            </a:endParaRPr>
          </a:p>
        </p:txBody>
      </p:sp>
      <p:sp>
        <p:nvSpPr>
          <p:cNvPr id="5" name="Text Placeholder 4">
            <a:extLst>
              <a:ext uri="{FF2B5EF4-FFF2-40B4-BE49-F238E27FC236}">
                <a16:creationId xmlns:a16="http://schemas.microsoft.com/office/drawing/2014/main" id="{D01FB37D-5E9F-78B7-A08F-A0799F6946A2}"/>
              </a:ext>
            </a:extLst>
          </p:cNvPr>
          <p:cNvSpPr>
            <a:spLocks noGrp="1"/>
          </p:cNvSpPr>
          <p:nvPr>
            <p:ph type="body" idx="4294967295"/>
          </p:nvPr>
        </p:nvSpPr>
        <p:spPr>
          <a:xfrm>
            <a:off x="313766" y="2013856"/>
            <a:ext cx="7021754" cy="4681583"/>
          </a:xfrm>
        </p:spPr>
        <p:txBody>
          <a:bodyPr vert="horz" lIns="91440" tIns="45720" rIns="91440" bIns="45720" rtlCol="0" anchor="t">
            <a:noAutofit/>
          </a:bodyPr>
          <a:lstStyle/>
          <a:p>
            <a:pPr marL="457200" indent="-347472">
              <a:lnSpc>
                <a:spcPct val="100000"/>
              </a:lnSpc>
              <a:buClr>
                <a:schemeClr val="tx1">
                  <a:lumMod val="65000"/>
                  <a:lumOff val="35000"/>
                </a:schemeClr>
              </a:buClr>
              <a:buFont typeface="Trebuchet MS" panose="020B0603020202020204" pitchFamily="34" charset="0"/>
              <a:buChar char="●"/>
            </a:pPr>
            <a:r>
              <a:rPr lang="en-US" dirty="0">
                <a:latin typeface="Trebuchet MS" panose="020B0603020202020204" pitchFamily="34" charset="0"/>
                <a:ea typeface="Calibri"/>
                <a:cs typeface="Calibri"/>
              </a:rPr>
              <a:t>Phoneme/Grapheme Correspondences</a:t>
            </a:r>
          </a:p>
          <a:p>
            <a:pPr marL="914400" lvl="2" indent="-347472">
              <a:lnSpc>
                <a:spcPct val="100000"/>
              </a:lnSpc>
              <a:buClr>
                <a:schemeClr val="tx1">
                  <a:lumMod val="65000"/>
                  <a:lumOff val="35000"/>
                </a:schemeClr>
              </a:buClr>
              <a:buFont typeface="Trebuchet MS" panose="020B0603020202020204" pitchFamily="34" charset="0"/>
              <a:buChar char="●"/>
            </a:pPr>
            <a:r>
              <a:rPr lang="en-US" sz="2800" b="1" dirty="0">
                <a:solidFill>
                  <a:srgbClr val="C00000"/>
                </a:solidFill>
                <a:latin typeface="Trebuchet MS" panose="020B0603020202020204" pitchFamily="34" charset="0"/>
              </a:rPr>
              <a:t>sat, chin, meet</a:t>
            </a:r>
            <a:r>
              <a:rPr lang="en-US" sz="2800" b="1" dirty="0">
                <a:latin typeface="Trebuchet MS" panose="020B0603020202020204" pitchFamily="34" charset="0"/>
                <a:ea typeface="Calibri"/>
                <a:cs typeface="Calibri"/>
              </a:rPr>
              <a:t>	</a:t>
            </a:r>
          </a:p>
          <a:p>
            <a:pPr marL="457200" indent="-347472">
              <a:lnSpc>
                <a:spcPct val="100000"/>
              </a:lnSpc>
              <a:buClr>
                <a:schemeClr val="tx1">
                  <a:lumMod val="65000"/>
                  <a:lumOff val="35000"/>
                </a:schemeClr>
              </a:buClr>
              <a:buFont typeface="Trebuchet MS" panose="020B0603020202020204" pitchFamily="34" charset="0"/>
              <a:buChar char="●"/>
            </a:pPr>
            <a:endParaRPr lang="en-US" sz="2400" b="1" dirty="0">
              <a:latin typeface="Trebuchet MS" panose="020B0603020202020204" pitchFamily="34" charset="0"/>
              <a:ea typeface="Calibri"/>
              <a:cs typeface="Calibri"/>
            </a:endParaRPr>
          </a:p>
          <a:p>
            <a:pPr marL="457200" indent="-347472">
              <a:lnSpc>
                <a:spcPct val="100000"/>
              </a:lnSpc>
              <a:buClr>
                <a:schemeClr val="tx1">
                  <a:lumMod val="65000"/>
                  <a:lumOff val="35000"/>
                </a:schemeClr>
              </a:buClr>
              <a:buFont typeface="Trebuchet MS" panose="020B0603020202020204" pitchFamily="34" charset="0"/>
              <a:buChar char="●"/>
            </a:pPr>
            <a:r>
              <a:rPr lang="en-US" dirty="0">
                <a:latin typeface="Trebuchet MS" panose="020B0603020202020204" pitchFamily="34" charset="0"/>
                <a:ea typeface="Calibri"/>
                <a:cs typeface="Calibri"/>
              </a:rPr>
              <a:t>Predictable Letter Patterns</a:t>
            </a:r>
          </a:p>
          <a:p>
            <a:pPr marL="914400" lvl="2" indent="-347472">
              <a:lnSpc>
                <a:spcPct val="100000"/>
              </a:lnSpc>
              <a:buClr>
                <a:schemeClr val="tx1">
                  <a:lumMod val="65000"/>
                  <a:lumOff val="35000"/>
                </a:schemeClr>
              </a:buClr>
              <a:buFont typeface="Trebuchet MS" panose="020B0603020202020204" pitchFamily="34" charset="0"/>
              <a:buChar char="●"/>
            </a:pPr>
            <a:r>
              <a:rPr lang="en-US" sz="2800" b="1" dirty="0">
                <a:solidFill>
                  <a:schemeClr val="tx2">
                    <a:lumMod val="75000"/>
                  </a:schemeClr>
                </a:solidFill>
                <a:latin typeface="Trebuchet MS" panose="020B0603020202020204" pitchFamily="34" charset="0"/>
              </a:rPr>
              <a:t>safe, me, ta</a:t>
            </a:r>
            <a:r>
              <a:rPr lang="en-US" sz="2800" b="1" u="sng" dirty="0">
                <a:solidFill>
                  <a:schemeClr val="tx2">
                    <a:lumMod val="75000"/>
                  </a:schemeClr>
                </a:solidFill>
                <a:latin typeface="Trebuchet MS" panose="020B0603020202020204" pitchFamily="34" charset="0"/>
              </a:rPr>
              <a:t>ble</a:t>
            </a:r>
          </a:p>
          <a:p>
            <a:pPr marL="457200" indent="-347472">
              <a:lnSpc>
                <a:spcPct val="100000"/>
              </a:lnSpc>
              <a:buClr>
                <a:schemeClr val="tx1">
                  <a:lumMod val="65000"/>
                  <a:lumOff val="35000"/>
                </a:schemeClr>
              </a:buClr>
              <a:buFont typeface="Trebuchet MS" panose="020B0603020202020204" pitchFamily="34" charset="0"/>
              <a:buChar char="●"/>
            </a:pPr>
            <a:endParaRPr lang="en-US" sz="2400" b="1" dirty="0">
              <a:latin typeface="Trebuchet MS" panose="020B0603020202020204" pitchFamily="34" charset="0"/>
              <a:ea typeface="Calibri"/>
              <a:cs typeface="Calibri"/>
            </a:endParaRPr>
          </a:p>
          <a:p>
            <a:pPr marL="457200" indent="-347472">
              <a:lnSpc>
                <a:spcPct val="100000"/>
              </a:lnSpc>
              <a:buClr>
                <a:schemeClr val="tx1">
                  <a:lumMod val="65000"/>
                  <a:lumOff val="35000"/>
                </a:schemeClr>
              </a:buClr>
              <a:buFont typeface="Trebuchet MS" panose="020B0603020202020204" pitchFamily="34" charset="0"/>
              <a:buChar char="●"/>
            </a:pPr>
            <a:r>
              <a:rPr lang="en-US" dirty="0">
                <a:latin typeface="Trebuchet MS" panose="020B0603020202020204" pitchFamily="34" charset="0"/>
                <a:ea typeface="Calibri"/>
                <a:cs typeface="Calibri"/>
              </a:rPr>
              <a:t>Position of a Sound in a Word</a:t>
            </a:r>
          </a:p>
          <a:p>
            <a:pPr marL="914400" lvl="2" indent="-347472">
              <a:lnSpc>
                <a:spcPct val="100000"/>
              </a:lnSpc>
              <a:buClr>
                <a:schemeClr val="tx1">
                  <a:lumMod val="65000"/>
                  <a:lumOff val="35000"/>
                </a:schemeClr>
              </a:buClr>
              <a:buFont typeface="Trebuchet MS" panose="020B0603020202020204" pitchFamily="34" charset="0"/>
              <a:buChar char="●"/>
            </a:pPr>
            <a:r>
              <a:rPr lang="en-US" sz="2800" b="1" u="sng" dirty="0">
                <a:solidFill>
                  <a:srgbClr val="245D38"/>
                </a:solidFill>
                <a:latin typeface="Trebuchet MS" panose="020B0603020202020204" pitchFamily="34" charset="0"/>
              </a:rPr>
              <a:t>c</a:t>
            </a:r>
            <a:r>
              <a:rPr lang="en-US" sz="2800" b="1" dirty="0">
                <a:solidFill>
                  <a:srgbClr val="245D38"/>
                </a:solidFill>
                <a:latin typeface="Trebuchet MS" panose="020B0603020202020204" pitchFamily="34" charset="0"/>
              </a:rPr>
              <a:t>ra</a:t>
            </a:r>
            <a:r>
              <a:rPr lang="en-US" sz="2800" b="1" u="sng" dirty="0">
                <a:solidFill>
                  <a:srgbClr val="245D38"/>
                </a:solidFill>
                <a:latin typeface="Trebuchet MS" panose="020B0603020202020204" pitchFamily="34" charset="0"/>
              </a:rPr>
              <a:t>ck</a:t>
            </a:r>
            <a:r>
              <a:rPr lang="en-US" sz="2800" b="1" dirty="0">
                <a:solidFill>
                  <a:srgbClr val="245D38"/>
                </a:solidFill>
                <a:latin typeface="Trebuchet MS" panose="020B0603020202020204" pitchFamily="34" charset="0"/>
              </a:rPr>
              <a:t>,  e</a:t>
            </a:r>
            <a:r>
              <a:rPr lang="en-US" sz="2800" b="1" u="sng" dirty="0">
                <a:solidFill>
                  <a:srgbClr val="245D38"/>
                </a:solidFill>
                <a:latin typeface="Trebuchet MS" panose="020B0603020202020204" pitchFamily="34" charset="0"/>
              </a:rPr>
              <a:t>dge</a:t>
            </a:r>
          </a:p>
          <a:p>
            <a:pPr marL="457200" indent="-347472">
              <a:lnSpc>
                <a:spcPct val="100000"/>
              </a:lnSpc>
              <a:buClr>
                <a:schemeClr val="tx1">
                  <a:lumMod val="65000"/>
                  <a:lumOff val="35000"/>
                </a:schemeClr>
              </a:buClr>
              <a:buFont typeface="Trebuchet MS" panose="020B0603020202020204" pitchFamily="34" charset="0"/>
              <a:buChar char="●"/>
            </a:pPr>
            <a:endParaRPr lang="en-US" sz="2400" b="1" dirty="0">
              <a:latin typeface="Trebuchet MS" panose="020B0603020202020204" pitchFamily="34" charset="0"/>
              <a:ea typeface="Calibri"/>
              <a:cs typeface="Calibri"/>
            </a:endParaRPr>
          </a:p>
          <a:p>
            <a:pPr marL="457200" indent="-347472">
              <a:lnSpc>
                <a:spcPct val="100000"/>
              </a:lnSpc>
              <a:buClr>
                <a:schemeClr val="tx1">
                  <a:lumMod val="65000"/>
                  <a:lumOff val="35000"/>
                </a:schemeClr>
              </a:buClr>
              <a:buFont typeface="Trebuchet MS" panose="020B0603020202020204" pitchFamily="34" charset="0"/>
              <a:buChar char="●"/>
            </a:pPr>
            <a:endParaRPr lang="en-US" dirty="0">
              <a:latin typeface="Trebuchet MS" panose="020B0603020202020204" pitchFamily="34" charset="0"/>
            </a:endParaRPr>
          </a:p>
        </p:txBody>
      </p:sp>
      <p:sp>
        <p:nvSpPr>
          <p:cNvPr id="6" name="Text Placeholder 4">
            <a:extLst>
              <a:ext uri="{FF2B5EF4-FFF2-40B4-BE49-F238E27FC236}">
                <a16:creationId xmlns:a16="http://schemas.microsoft.com/office/drawing/2014/main" id="{804DC2CD-FD63-D188-B97F-8FCDB9AFCC22}"/>
              </a:ext>
            </a:extLst>
          </p:cNvPr>
          <p:cNvSpPr txBox="1">
            <a:spLocks/>
          </p:cNvSpPr>
          <p:nvPr/>
        </p:nvSpPr>
        <p:spPr>
          <a:xfrm>
            <a:off x="7335520" y="1956059"/>
            <a:ext cx="5094514" cy="431753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47472">
              <a:lnSpc>
                <a:spcPct val="100000"/>
              </a:lnSpc>
              <a:buClr>
                <a:schemeClr val="tx1">
                  <a:lumMod val="65000"/>
                  <a:lumOff val="35000"/>
                </a:schemeClr>
              </a:buClr>
              <a:buFont typeface="Trebuchet MS" panose="020B0603020202020204" pitchFamily="34" charset="0"/>
              <a:buChar char="●"/>
            </a:pPr>
            <a:r>
              <a:rPr lang="en-US" dirty="0">
                <a:latin typeface="Trebuchet MS" panose="020B0603020202020204" pitchFamily="34" charset="0"/>
                <a:ea typeface="Calibri"/>
                <a:cs typeface="Calibri"/>
              </a:rPr>
              <a:t>Meaning</a:t>
            </a:r>
          </a:p>
          <a:p>
            <a:pPr marL="914400" lvl="2" indent="-347472">
              <a:lnSpc>
                <a:spcPct val="100000"/>
              </a:lnSpc>
              <a:buClr>
                <a:schemeClr val="tx1">
                  <a:lumMod val="65000"/>
                  <a:lumOff val="35000"/>
                </a:schemeClr>
              </a:buClr>
              <a:buFont typeface="Trebuchet MS" panose="020B0603020202020204" pitchFamily="34" charset="0"/>
              <a:buChar char="●"/>
            </a:pPr>
            <a:r>
              <a:rPr lang="en-US" sz="2800" b="1" dirty="0">
                <a:solidFill>
                  <a:srgbClr val="002060"/>
                </a:solidFill>
                <a:latin typeface="Trebuchet MS" panose="020B0603020202020204" pitchFamily="34" charset="0"/>
              </a:rPr>
              <a:t>nature </a:t>
            </a:r>
            <a:r>
              <a:rPr lang="en-US" sz="2800" b="1" dirty="0">
                <a:solidFill>
                  <a:srgbClr val="002060"/>
                </a:solidFill>
                <a:latin typeface="Trebuchet MS" panose="020B0603020202020204" pitchFamily="34" charset="0"/>
                <a:sym typeface="Wingdings" panose="05000000000000000000" pitchFamily="2" charset="2"/>
              </a:rPr>
              <a:t> natural</a:t>
            </a:r>
            <a:r>
              <a:rPr lang="en-US" b="1" dirty="0">
                <a:latin typeface="Trebuchet MS" panose="020B0603020202020204" pitchFamily="34" charset="0"/>
                <a:ea typeface="Calibri"/>
                <a:cs typeface="Calibri"/>
              </a:rPr>
              <a:t>	</a:t>
            </a:r>
          </a:p>
          <a:p>
            <a:pPr marL="457200" indent="-347472">
              <a:lnSpc>
                <a:spcPct val="100000"/>
              </a:lnSpc>
              <a:buClr>
                <a:schemeClr val="tx1">
                  <a:lumMod val="65000"/>
                  <a:lumOff val="35000"/>
                </a:schemeClr>
              </a:buClr>
              <a:buFont typeface="Trebuchet MS" panose="020B0603020202020204" pitchFamily="34" charset="0"/>
              <a:buChar char="●"/>
            </a:pPr>
            <a:endParaRPr lang="en-US" sz="2400" b="1" dirty="0">
              <a:latin typeface="Trebuchet MS" panose="020B0603020202020204" pitchFamily="34" charset="0"/>
              <a:ea typeface="Calibri"/>
              <a:cs typeface="Calibri"/>
            </a:endParaRPr>
          </a:p>
          <a:p>
            <a:pPr marL="457200" indent="-347472">
              <a:lnSpc>
                <a:spcPct val="100000"/>
              </a:lnSpc>
              <a:buClr>
                <a:schemeClr val="tx1">
                  <a:lumMod val="65000"/>
                  <a:lumOff val="35000"/>
                </a:schemeClr>
              </a:buClr>
              <a:buFont typeface="Trebuchet MS" panose="020B0603020202020204" pitchFamily="34" charset="0"/>
              <a:buChar char="●"/>
            </a:pPr>
            <a:r>
              <a:rPr lang="en-US" dirty="0">
                <a:latin typeface="Trebuchet MS" panose="020B0603020202020204" pitchFamily="34" charset="0"/>
                <a:ea typeface="Calibri"/>
                <a:cs typeface="Calibri"/>
              </a:rPr>
              <a:t>Language of Origin</a:t>
            </a:r>
          </a:p>
          <a:p>
            <a:pPr marL="914400" lvl="2" indent="-347472">
              <a:lnSpc>
                <a:spcPct val="100000"/>
              </a:lnSpc>
              <a:buClr>
                <a:schemeClr val="tx1">
                  <a:lumMod val="65000"/>
                  <a:lumOff val="35000"/>
                </a:schemeClr>
              </a:buClr>
              <a:buFont typeface="Trebuchet MS" panose="020B0603020202020204" pitchFamily="34" charset="0"/>
              <a:buChar char="●"/>
            </a:pPr>
            <a:r>
              <a:rPr lang="en-US" sz="2800" b="1" dirty="0">
                <a:solidFill>
                  <a:schemeClr val="bg2"/>
                </a:solidFill>
                <a:latin typeface="Trebuchet MS" panose="020B0603020202020204" pitchFamily="34" charset="0"/>
              </a:rPr>
              <a:t>archaeologist</a:t>
            </a:r>
          </a:p>
          <a:p>
            <a:pPr marL="457200" indent="-347472">
              <a:lnSpc>
                <a:spcPct val="100000"/>
              </a:lnSpc>
              <a:buClr>
                <a:schemeClr val="tx1">
                  <a:lumMod val="65000"/>
                  <a:lumOff val="35000"/>
                </a:schemeClr>
              </a:buClr>
              <a:buFont typeface="Trebuchet MS" panose="020B0603020202020204" pitchFamily="34" charset="0"/>
              <a:buChar char="●"/>
            </a:pPr>
            <a:endParaRPr lang="en-US" dirty="0">
              <a:latin typeface="Trebuchet MS" panose="020B0603020202020204" pitchFamily="34" charset="0"/>
            </a:endParaRPr>
          </a:p>
        </p:txBody>
      </p:sp>
      <p:pic>
        <p:nvPicPr>
          <p:cNvPr id="7" name="Picture 6" descr="Drawing of a Greek strucure with columns">
            <a:extLst>
              <a:ext uri="{FF2B5EF4-FFF2-40B4-BE49-F238E27FC236}">
                <a16:creationId xmlns:a16="http://schemas.microsoft.com/office/drawing/2014/main" id="{0A4E501A-277F-F0D8-FD61-F9A7764D8245}"/>
              </a:ext>
            </a:extLst>
          </p:cNvPr>
          <p:cNvPicPr>
            <a:picLocks/>
          </p:cNvPicPr>
          <p:nvPr/>
        </p:nvPicPr>
        <p:blipFill>
          <a:blip r:embed="rId3"/>
          <a:stretch>
            <a:fillRect/>
          </a:stretch>
        </p:blipFill>
        <p:spPr>
          <a:xfrm>
            <a:off x="8716554" y="4609216"/>
            <a:ext cx="1371600" cy="1371600"/>
          </a:xfrm>
          <a:prstGeom prst="rect">
            <a:avLst/>
          </a:prstGeom>
        </p:spPr>
      </p:pic>
      <p:pic>
        <p:nvPicPr>
          <p:cNvPr id="3074" name="Picture 2">
            <a:extLst>
              <a:ext uri="{FF2B5EF4-FFF2-40B4-BE49-F238E27FC236}">
                <a16:creationId xmlns:a16="http://schemas.microsoft.com/office/drawing/2014/main" id="{0EC62D17-9E7B-4B5D-7E22-C4A5C935DB7B}"/>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1634" y="6418369"/>
            <a:ext cx="1247775" cy="5429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FF2EC54-9E3D-30C5-C2EB-5D61F7AF0318}"/>
              </a:ext>
            </a:extLst>
          </p:cNvPr>
          <p:cNvSpPr txBox="1"/>
          <p:nvPr/>
        </p:nvSpPr>
        <p:spPr>
          <a:xfrm>
            <a:off x="9760857" y="6581001"/>
            <a:ext cx="3318933" cy="276999"/>
          </a:xfrm>
          <a:prstGeom prst="rect">
            <a:avLst/>
          </a:prstGeom>
          <a:noFill/>
        </p:spPr>
        <p:txBody>
          <a:bodyPr wrap="square" rtlCol="0">
            <a:spAutoFit/>
          </a:bodyPr>
          <a:lstStyle/>
          <a:p>
            <a:r>
              <a:rPr lang="en-US" sz="1200" dirty="0">
                <a:latin typeface="Trebuchet MS" panose="020B0603020202020204" pitchFamily="34" charset="0"/>
              </a:rPr>
              <a:t>(Moats, 2005)</a:t>
            </a:r>
          </a:p>
        </p:txBody>
      </p:sp>
    </p:spTree>
    <p:extLst>
      <p:ext uri="{BB962C8B-B14F-4D97-AF65-F5344CB8AC3E}">
        <p14:creationId xmlns:p14="http://schemas.microsoft.com/office/powerpoint/2010/main" val="4180640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0CDB3-F018-33AE-DAAF-9DDC48FB80AB}"/>
            </a:ext>
          </a:extLst>
        </p:cNvPr>
        <p:cNvGrpSpPr/>
        <p:nvPr/>
      </p:nvGrpSpPr>
      <p:grpSpPr>
        <a:xfrm>
          <a:off x="0" y="0"/>
          <a:ext cx="0" cy="0"/>
          <a:chOff x="0" y="0"/>
          <a:chExt cx="0" cy="0"/>
        </a:xfrm>
      </p:grpSpPr>
      <p:sp>
        <p:nvSpPr>
          <p:cNvPr id="2" name="Google Shape;353;p46">
            <a:extLst>
              <a:ext uri="{FF2B5EF4-FFF2-40B4-BE49-F238E27FC236}">
                <a16:creationId xmlns:a16="http://schemas.microsoft.com/office/drawing/2014/main" id="{1BA52DA0-40EA-9DCA-4313-6D5C79563F71}"/>
              </a:ext>
            </a:extLst>
          </p:cNvPr>
          <p:cNvSpPr txBox="1">
            <a:spLocks noGrp="1"/>
          </p:cNvSpPr>
          <p:nvPr>
            <p:ph type="title" idx="4294967295"/>
          </p:nvPr>
        </p:nvSpPr>
        <p:spPr>
          <a:xfrm>
            <a:off x="123266" y="0"/>
            <a:ext cx="10930492" cy="7636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000" b="0" i="0" u="none" strike="noStrike" cap="none">
                <a:solidFill>
                  <a:schemeClr val="dk1"/>
                </a:solidFill>
                <a:latin typeface="Trebuchet MS" panose="020B0603020202020204" pitchFamily="34" charset="0"/>
                <a:ea typeface="Trebuchet MS" panose="020B0603020202020204" pitchFamily="34" charset="0"/>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defRPr/>
            </a:pPr>
            <a:r>
              <a:rPr lang="en-US" sz="3200" dirty="0"/>
              <a:t>Importance of Phonics Instruction</a:t>
            </a:r>
            <a:endParaRPr lang="en-US" sz="3200" kern="0" dirty="0">
              <a:latin typeface="Trebuchet MS"/>
            </a:endParaRPr>
          </a:p>
        </p:txBody>
      </p:sp>
      <p:sp>
        <p:nvSpPr>
          <p:cNvPr id="5" name="Text Placeholder 4">
            <a:extLst>
              <a:ext uri="{FF2B5EF4-FFF2-40B4-BE49-F238E27FC236}">
                <a16:creationId xmlns:a16="http://schemas.microsoft.com/office/drawing/2014/main" id="{2139FD94-4871-EA4F-F965-C7AEA2E4B642}"/>
              </a:ext>
            </a:extLst>
          </p:cNvPr>
          <p:cNvSpPr>
            <a:spLocks noGrp="1"/>
          </p:cNvSpPr>
          <p:nvPr>
            <p:ph type="body" idx="4294967295"/>
          </p:nvPr>
        </p:nvSpPr>
        <p:spPr>
          <a:xfrm>
            <a:off x="123266" y="965814"/>
            <a:ext cx="11712918" cy="4543732"/>
          </a:xfrm>
        </p:spPr>
        <p:txBody>
          <a:bodyPr vert="horz" lIns="91440" tIns="45720" rIns="91440" bIns="45720" rtlCol="0" anchor="t">
            <a:noAutofit/>
          </a:bodyPr>
          <a:lstStyle/>
          <a:p>
            <a:pPr marL="457200" indent="-347472">
              <a:lnSpc>
                <a:spcPct val="100000"/>
              </a:lnSpc>
              <a:buClr>
                <a:schemeClr val="tx1">
                  <a:lumMod val="65000"/>
                  <a:lumOff val="35000"/>
                </a:schemeClr>
              </a:buClr>
              <a:buSzPct val="100000"/>
              <a:buFont typeface="Trebuchet MS" panose="020B0603020202020204" pitchFamily="34" charset="0"/>
              <a:buChar char="●"/>
            </a:pPr>
            <a:r>
              <a:rPr lang="en-US" dirty="0">
                <a:latin typeface="Trebuchet MS" panose="020B0603020202020204" pitchFamily="34" charset="0"/>
              </a:rPr>
              <a:t>Learning that there are predictable relationships between sounds and letters allows students to apply these concepts and read both familiar and unfamiliar words. </a:t>
            </a:r>
          </a:p>
          <a:p>
            <a:pPr marL="457200" indent="-347472">
              <a:lnSpc>
                <a:spcPct val="100000"/>
              </a:lnSpc>
              <a:buClr>
                <a:schemeClr val="tx1">
                  <a:lumMod val="65000"/>
                  <a:lumOff val="35000"/>
                </a:schemeClr>
              </a:buClr>
              <a:buSzPct val="100000"/>
              <a:buFont typeface="Trebuchet MS" panose="020B0603020202020204" pitchFamily="34" charset="0"/>
              <a:buChar char="●"/>
            </a:pPr>
            <a:endParaRPr lang="en-US" sz="100" dirty="0">
              <a:latin typeface="Trebuchet MS" panose="020B0603020202020204" pitchFamily="34" charset="0"/>
            </a:endParaRPr>
          </a:p>
          <a:p>
            <a:pPr marL="457200" indent="-347472">
              <a:lnSpc>
                <a:spcPct val="100000"/>
              </a:lnSpc>
              <a:buClr>
                <a:schemeClr val="tx1">
                  <a:lumMod val="65000"/>
                  <a:lumOff val="35000"/>
                </a:schemeClr>
              </a:buClr>
              <a:buSzPct val="100000"/>
              <a:buFont typeface="Trebuchet MS" panose="020B0603020202020204" pitchFamily="34" charset="0"/>
              <a:buChar char="●"/>
            </a:pPr>
            <a:r>
              <a:rPr lang="en-US" dirty="0">
                <a:latin typeface="Trebuchet MS" panose="020B0603020202020204" pitchFamily="34" charset="0"/>
              </a:rPr>
              <a:t>Decoding (reading) and encoding (spelling) activities are equally important in building these skills. </a:t>
            </a:r>
          </a:p>
          <a:p>
            <a:pPr marL="457200" indent="-347472">
              <a:lnSpc>
                <a:spcPct val="100000"/>
              </a:lnSpc>
              <a:buClr>
                <a:schemeClr val="tx1">
                  <a:lumMod val="65000"/>
                  <a:lumOff val="35000"/>
                </a:schemeClr>
              </a:buClr>
              <a:buSzPct val="100000"/>
              <a:buFont typeface="Trebuchet MS" panose="020B0603020202020204" pitchFamily="34" charset="0"/>
              <a:buChar char="●"/>
            </a:pPr>
            <a:endParaRPr lang="en-US" sz="100" dirty="0">
              <a:latin typeface="Trebuchet MS" panose="020B0603020202020204" pitchFamily="34" charset="0"/>
            </a:endParaRPr>
          </a:p>
          <a:p>
            <a:pPr marL="457200" indent="-347472">
              <a:lnSpc>
                <a:spcPct val="100000"/>
              </a:lnSpc>
              <a:buClr>
                <a:schemeClr val="tx1">
                  <a:lumMod val="65000"/>
                  <a:lumOff val="35000"/>
                </a:schemeClr>
              </a:buClr>
              <a:buSzPct val="100000"/>
              <a:buFont typeface="Trebuchet MS" panose="020B0603020202020204" pitchFamily="34" charset="0"/>
              <a:buChar char="●"/>
            </a:pPr>
            <a:r>
              <a:rPr lang="en-US" dirty="0">
                <a:latin typeface="Trebuchet MS" panose="020B0603020202020204" pitchFamily="34" charset="0"/>
              </a:rPr>
              <a:t>Through phonics instruction students learn the predictable patterns in English that includes the six syllable types and syllable division patterns.</a:t>
            </a:r>
          </a:p>
        </p:txBody>
      </p:sp>
    </p:spTree>
    <p:extLst>
      <p:ext uri="{BB962C8B-B14F-4D97-AF65-F5344CB8AC3E}">
        <p14:creationId xmlns:p14="http://schemas.microsoft.com/office/powerpoint/2010/main" val="940139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DD55FC42-1DA5-C192-EA50-149ECAF5F585}"/>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1863800E-1E88-44D7-05E1-601E7EB16D54}"/>
              </a:ext>
              <a:ext uri="{C183D7F6-B498-43B3-948B-1728B52AA6E4}">
                <adec:decorative xmlns:adec="http://schemas.microsoft.com/office/drawing/2017/decorative" val="0"/>
              </a:ext>
            </a:extLst>
          </p:cNvPr>
          <p:cNvSpPr txBox="1">
            <a:spLocks noGrp="1"/>
          </p:cNvSpPr>
          <p:nvPr>
            <p:ph type="title"/>
          </p:nvPr>
        </p:nvSpPr>
        <p:spPr>
          <a:xfrm>
            <a:off x="332137" y="0"/>
            <a:ext cx="11212592" cy="816149"/>
          </a:xfrm>
          <a:prstGeom prst="rect">
            <a:avLst/>
          </a:prstGeom>
        </p:spPr>
        <p:txBody>
          <a:bodyPr spcFirstLastPara="1" vert="horz" wrap="square" lIns="0" tIns="0" rIns="0" bIns="0" rtlCol="0" anchor="ctr" anchorCtr="0">
            <a:noAutofit/>
          </a:bodyPr>
          <a:lstStyle/>
          <a:p>
            <a:r>
              <a:rPr lang="en-US" sz="3200" dirty="0">
                <a:latin typeface="Trebuchet MS"/>
              </a:rPr>
              <a:t>Welcome | Phonics </a:t>
            </a:r>
          </a:p>
        </p:txBody>
      </p:sp>
      <p:sp>
        <p:nvSpPr>
          <p:cNvPr id="4" name="Content Placeholder 3">
            <a:extLst>
              <a:ext uri="{FF2B5EF4-FFF2-40B4-BE49-F238E27FC236}">
                <a16:creationId xmlns:a16="http://schemas.microsoft.com/office/drawing/2014/main" id="{27C75512-A119-0087-648A-790AD14D6800}"/>
              </a:ext>
            </a:extLst>
          </p:cNvPr>
          <p:cNvSpPr txBox="1">
            <a:spLocks/>
          </p:cNvSpPr>
          <p:nvPr/>
        </p:nvSpPr>
        <p:spPr>
          <a:xfrm>
            <a:off x="358863" y="1128331"/>
            <a:ext cx="9743080" cy="4381975"/>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Calibri" panose="020F050202020403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52396" indent="0">
              <a:lnSpc>
                <a:spcPct val="100000"/>
              </a:lnSpc>
              <a:buNone/>
            </a:pPr>
            <a:r>
              <a:rPr lang="en-US" sz="2667" dirty="0">
                <a:solidFill>
                  <a:schemeClr val="tx1"/>
                </a:solidFill>
                <a:latin typeface="Trebuchet MS" panose="020B0603020202020204" pitchFamily="34" charset="0"/>
                <a:ea typeface="Calibri"/>
                <a:cs typeface="Calibri"/>
              </a:rPr>
              <a:t>First Name Last Name, Title</a:t>
            </a:r>
            <a:endParaRPr lang="en-US" sz="2000" dirty="0">
              <a:solidFill>
                <a:schemeClr val="tx1"/>
              </a:solidFill>
              <a:latin typeface="Trebuchet MS" panose="020B0603020202020204" pitchFamily="34" charset="0"/>
              <a:ea typeface="Calibri"/>
              <a:cs typeface="Calibri"/>
            </a:endParaRPr>
          </a:p>
          <a:p>
            <a:pPr marL="152396" indent="0">
              <a:lnSpc>
                <a:spcPct val="100000"/>
              </a:lnSpc>
              <a:buNone/>
            </a:pPr>
            <a:r>
              <a:rPr lang="en-US" sz="2667" dirty="0">
                <a:solidFill>
                  <a:schemeClr val="tx1"/>
                </a:solidFill>
                <a:latin typeface="Trebuchet MS" panose="020B0603020202020204" pitchFamily="34" charset="0"/>
                <a:ea typeface="Calibri"/>
                <a:cs typeface="Calibri"/>
              </a:rPr>
              <a:t>Organization</a:t>
            </a:r>
          </a:p>
          <a:p>
            <a:pPr marL="152396" indent="0">
              <a:lnSpc>
                <a:spcPct val="100000"/>
              </a:lnSpc>
              <a:buNone/>
            </a:pPr>
            <a:r>
              <a:rPr lang="en-US" sz="2667" dirty="0">
                <a:solidFill>
                  <a:schemeClr val="tx1"/>
                </a:solidFill>
                <a:latin typeface="Trebuchet MS" panose="020B0603020202020204" pitchFamily="34" charset="0"/>
                <a:ea typeface="Calibri"/>
                <a:cs typeface="Calibri"/>
              </a:rPr>
              <a:t>Contact Information</a:t>
            </a:r>
          </a:p>
        </p:txBody>
      </p:sp>
    </p:spTree>
    <p:extLst>
      <p:ext uri="{BB962C8B-B14F-4D97-AF65-F5344CB8AC3E}">
        <p14:creationId xmlns:p14="http://schemas.microsoft.com/office/powerpoint/2010/main" val="3071903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A283D-FE97-73ED-4C60-4B29917B98EA}"/>
            </a:ext>
          </a:extLst>
        </p:cNvPr>
        <p:cNvGrpSpPr/>
        <p:nvPr/>
      </p:nvGrpSpPr>
      <p:grpSpPr>
        <a:xfrm>
          <a:off x="0" y="0"/>
          <a:ext cx="0" cy="0"/>
          <a:chOff x="0" y="0"/>
          <a:chExt cx="0" cy="0"/>
        </a:xfrm>
      </p:grpSpPr>
      <p:sp>
        <p:nvSpPr>
          <p:cNvPr id="2" name="Google Shape;353;p46">
            <a:extLst>
              <a:ext uri="{FF2B5EF4-FFF2-40B4-BE49-F238E27FC236}">
                <a16:creationId xmlns:a16="http://schemas.microsoft.com/office/drawing/2014/main" id="{302E1774-B670-03BA-E342-A4DE04F19D65}"/>
              </a:ext>
            </a:extLst>
          </p:cNvPr>
          <p:cNvSpPr txBox="1">
            <a:spLocks noGrp="1"/>
          </p:cNvSpPr>
          <p:nvPr>
            <p:ph type="title" idx="4294967295"/>
          </p:nvPr>
        </p:nvSpPr>
        <p:spPr>
          <a:xfrm>
            <a:off x="313766" y="0"/>
            <a:ext cx="10930492" cy="7636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000" b="0" i="0" u="none" strike="noStrike" cap="none">
                <a:solidFill>
                  <a:schemeClr val="dk1"/>
                </a:solidFill>
                <a:latin typeface="Trebuchet MS" panose="020B0603020202020204" pitchFamily="34" charset="0"/>
                <a:ea typeface="Trebuchet MS" panose="020B0603020202020204" pitchFamily="34" charset="0"/>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defRPr/>
            </a:pPr>
            <a:r>
              <a:rPr lang="en-US" sz="3200" dirty="0">
                <a:latin typeface="Trebuchet MS"/>
              </a:rPr>
              <a:t>Myth Buster - Phonics</a:t>
            </a:r>
          </a:p>
        </p:txBody>
      </p:sp>
      <p:sp>
        <p:nvSpPr>
          <p:cNvPr id="3" name="Google Shape;6382;p268">
            <a:extLst>
              <a:ext uri="{FF2B5EF4-FFF2-40B4-BE49-F238E27FC236}">
                <a16:creationId xmlns:a16="http://schemas.microsoft.com/office/drawing/2014/main" id="{4BA34C8F-6EFF-596F-E5D7-EC3577CD37BA}"/>
              </a:ext>
            </a:extLst>
          </p:cNvPr>
          <p:cNvSpPr/>
          <p:nvPr/>
        </p:nvSpPr>
        <p:spPr>
          <a:xfrm>
            <a:off x="820911" y="1734343"/>
            <a:ext cx="5822661" cy="3048000"/>
          </a:xfrm>
          <a:prstGeom prst="homePlate">
            <a:avLst>
              <a:gd name="adj" fmla="val 50000"/>
            </a:avLst>
          </a:prstGeom>
          <a:solidFill>
            <a:srgbClr val="F4CCCC"/>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marL="169329" algn="ctr" defTabSz="1219170">
              <a:buClr>
                <a:srgbClr val="000000"/>
              </a:buClr>
            </a:pPr>
            <a:r>
              <a:rPr lang="en-US" sz="3200" b="1" kern="0" dirty="0">
                <a:solidFill>
                  <a:srgbClr val="000000"/>
                </a:solidFill>
                <a:latin typeface="Trebuchet MS" panose="020B0703020202090204" pitchFamily="34" charset="0"/>
                <a:cs typeface="Arial"/>
                <a:sym typeface="Arial"/>
              </a:rPr>
              <a:t>MYTH</a:t>
            </a:r>
          </a:p>
          <a:p>
            <a:pPr marL="169329" algn="ctr" defTabSz="1219170">
              <a:buClr>
                <a:srgbClr val="000000"/>
              </a:buClr>
            </a:pPr>
            <a:endParaRPr lang="en-US" sz="1600" b="1" kern="0" dirty="0">
              <a:solidFill>
                <a:srgbClr val="000000"/>
              </a:solidFill>
              <a:latin typeface="Trebuchet MS" panose="020B0603020202020204" pitchFamily="34" charset="0"/>
              <a:cs typeface="Arial"/>
              <a:sym typeface="Arial"/>
            </a:endParaRPr>
          </a:p>
          <a:p>
            <a:pPr marL="169329" defTabSz="1219170">
              <a:buClr>
                <a:srgbClr val="000000"/>
              </a:buClr>
            </a:pPr>
            <a:r>
              <a:rPr lang="en-US" sz="3200" kern="0" dirty="0">
                <a:solidFill>
                  <a:srgbClr val="000000"/>
                </a:solidFill>
                <a:latin typeface="Trebuchet MS" panose="020B0603020202020204" pitchFamily="34" charset="0"/>
                <a:cs typeface="Arial"/>
                <a:sym typeface="Arial"/>
              </a:rPr>
              <a:t>Phonics instruction is boring and unnecessary. Sounding out words slows down reading.</a:t>
            </a:r>
          </a:p>
        </p:txBody>
      </p:sp>
      <p:sp>
        <p:nvSpPr>
          <p:cNvPr id="6" name="Google Shape;6386;p268">
            <a:extLst>
              <a:ext uri="{FF2B5EF4-FFF2-40B4-BE49-F238E27FC236}">
                <a16:creationId xmlns:a16="http://schemas.microsoft.com/office/drawing/2014/main" id="{C60D614B-4481-58CE-E774-FCE2545385EE}"/>
              </a:ext>
            </a:extLst>
          </p:cNvPr>
          <p:cNvSpPr/>
          <p:nvPr/>
        </p:nvSpPr>
        <p:spPr>
          <a:xfrm>
            <a:off x="5588000" y="1734343"/>
            <a:ext cx="6096000" cy="3048000"/>
          </a:xfrm>
          <a:prstGeom prst="chevron">
            <a:avLst>
              <a:gd name="adj" fmla="val 50000"/>
            </a:avLst>
          </a:prstGeom>
          <a:solidFill>
            <a:srgbClr val="D9EAD3"/>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defTabSz="1219170">
              <a:buClr>
                <a:srgbClr val="000000"/>
              </a:buClr>
            </a:pPr>
            <a:r>
              <a:rPr lang="en-US" sz="3200" b="1" kern="0" dirty="0">
                <a:solidFill>
                  <a:srgbClr val="000000"/>
                </a:solidFill>
                <a:latin typeface="Trebuchet MS" panose="020B0703020202090204" pitchFamily="34" charset="0"/>
                <a:ea typeface="Oswald"/>
                <a:cs typeface="Oswald"/>
                <a:sym typeface="Oswald"/>
              </a:rPr>
              <a:t>FACT</a:t>
            </a:r>
          </a:p>
        </p:txBody>
      </p:sp>
      <p:sp>
        <p:nvSpPr>
          <p:cNvPr id="7" name="TextBox 6">
            <a:extLst>
              <a:ext uri="{FF2B5EF4-FFF2-40B4-BE49-F238E27FC236}">
                <a16:creationId xmlns:a16="http://schemas.microsoft.com/office/drawing/2014/main" id="{833C0EB5-E1FD-EC6B-70A3-41A7F4BD7900}"/>
              </a:ext>
            </a:extLst>
          </p:cNvPr>
          <p:cNvSpPr txBox="1"/>
          <p:nvPr/>
        </p:nvSpPr>
        <p:spPr>
          <a:xfrm>
            <a:off x="7112001" y="2514601"/>
            <a:ext cx="4132257" cy="2513830"/>
          </a:xfrm>
          <a:prstGeom prst="rect">
            <a:avLst/>
          </a:prstGeom>
          <a:noFill/>
        </p:spPr>
        <p:txBody>
          <a:bodyPr wrap="square" rtlCol="0">
            <a:spAutoFit/>
          </a:bodyPr>
          <a:lstStyle/>
          <a:p>
            <a:pPr defTabSz="1219170">
              <a:buClr>
                <a:srgbClr val="000000"/>
              </a:buClr>
            </a:pPr>
            <a:r>
              <a:rPr lang="en-US" sz="2667" kern="0" dirty="0">
                <a:solidFill>
                  <a:srgbClr val="000000"/>
                </a:solidFill>
                <a:latin typeface="Trebuchet MS" panose="020B0603020202020204" pitchFamily="34" charset="0"/>
                <a:ea typeface="Oswald"/>
                <a:cs typeface="Oswald"/>
                <a:sym typeface="Oswald"/>
              </a:rPr>
              <a:t>Phonics instruction can be fun! Sounding out words supports the development of fluent word reading.</a:t>
            </a:r>
          </a:p>
          <a:p>
            <a:pPr defTabSz="1219170">
              <a:buClr>
                <a:srgbClr val="000000"/>
              </a:buClr>
            </a:pPr>
            <a:endParaRPr lang="en-US" sz="2400" kern="0" dirty="0">
              <a:solidFill>
                <a:srgbClr val="000000"/>
              </a:solidFill>
              <a:latin typeface="Arial"/>
              <a:cs typeface="Arial"/>
              <a:sym typeface="Arial"/>
            </a:endParaRPr>
          </a:p>
        </p:txBody>
      </p:sp>
    </p:spTree>
    <p:extLst>
      <p:ext uri="{BB962C8B-B14F-4D97-AF65-F5344CB8AC3E}">
        <p14:creationId xmlns:p14="http://schemas.microsoft.com/office/powerpoint/2010/main" val="339703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53;p46">
            <a:extLst>
              <a:ext uri="{FF2B5EF4-FFF2-40B4-BE49-F238E27FC236}">
                <a16:creationId xmlns:a16="http://schemas.microsoft.com/office/drawing/2014/main" id="{366FE599-6E85-4A7F-568D-9ED4F745AD62}"/>
              </a:ext>
            </a:extLst>
          </p:cNvPr>
          <p:cNvSpPr txBox="1">
            <a:spLocks noGrp="1"/>
          </p:cNvSpPr>
          <p:nvPr>
            <p:ph type="title"/>
          </p:nvPr>
        </p:nvSpPr>
        <p:spPr>
          <a:xfrm>
            <a:off x="332137" y="0"/>
            <a:ext cx="11859863" cy="789875"/>
          </a:xfrm>
          <a:prstGeom prst="rect">
            <a:avLst/>
          </a:prstGeom>
        </p:spPr>
        <p:txBody>
          <a:bodyPr spcFirstLastPara="1" vert="horz" wrap="square" lIns="0" tIns="0" rIns="0" bIns="0" rtlCol="0" anchor="ctr" anchorCtr="0">
            <a:noAutofit/>
          </a:bodyPr>
          <a:lstStyle/>
          <a:p>
            <a:pPr>
              <a:lnSpc>
                <a:spcPct val="160000"/>
              </a:lnSpc>
            </a:pPr>
            <a:r>
              <a:rPr lang="en-US" sz="3200" dirty="0">
                <a:solidFill>
                  <a:srgbClr val="000000"/>
                </a:solidFill>
                <a:latin typeface="Trebuchet MS"/>
                <a:ea typeface="Trebuchet MS"/>
                <a:cs typeface="Trebuchet MS"/>
              </a:rPr>
              <a:t>Paired Verbal Fluency  I  Phonics</a:t>
            </a:r>
            <a:endParaRPr lang="en-US" sz="3200" dirty="0">
              <a:latin typeface="Trebuchet MS"/>
            </a:endParaRPr>
          </a:p>
        </p:txBody>
      </p:sp>
      <p:sp>
        <p:nvSpPr>
          <p:cNvPr id="5" name="Text Placeholder 4">
            <a:extLst>
              <a:ext uri="{FF2B5EF4-FFF2-40B4-BE49-F238E27FC236}">
                <a16:creationId xmlns:a16="http://schemas.microsoft.com/office/drawing/2014/main" id="{18E4E724-FF3A-0BB5-E5C8-A86B92ECF287}"/>
              </a:ext>
            </a:extLst>
          </p:cNvPr>
          <p:cNvSpPr>
            <a:spLocks noGrp="1"/>
          </p:cNvSpPr>
          <p:nvPr>
            <p:ph type="body" idx="4294967295"/>
          </p:nvPr>
        </p:nvSpPr>
        <p:spPr>
          <a:xfrm>
            <a:off x="332136" y="973606"/>
            <a:ext cx="11263421" cy="4517180"/>
          </a:xfrm>
        </p:spPr>
        <p:txBody>
          <a:bodyPr>
            <a:normAutofit fontScale="85000" lnSpcReduction="10000"/>
          </a:bodyPr>
          <a:lstStyle/>
          <a:p>
            <a:pPr marL="0" indent="0">
              <a:buNone/>
            </a:pPr>
            <a:r>
              <a:rPr lang="en-US" b="1" dirty="0">
                <a:latin typeface="Trebuchet MS" panose="020B0603020202020204" pitchFamily="34" charset="0"/>
              </a:rPr>
              <a:t>What is phonics?</a:t>
            </a:r>
          </a:p>
          <a:p>
            <a:pPr marL="0" indent="0">
              <a:buNone/>
            </a:pPr>
            <a:r>
              <a:rPr lang="en-US" b="1" dirty="0">
                <a:latin typeface="Trebuchet MS" panose="020B0603020202020204" pitchFamily="34" charset="0"/>
              </a:rPr>
              <a:t>Why is it important for reading development? </a:t>
            </a:r>
          </a:p>
          <a:p>
            <a:pPr marL="169329" indent="0">
              <a:buNone/>
            </a:pPr>
            <a:endParaRPr lang="en-US" sz="1067" b="1" dirty="0">
              <a:latin typeface="Trebuchet MS" panose="020B0603020202020204" pitchFamily="34" charset="0"/>
            </a:endParaRPr>
          </a:p>
          <a:p>
            <a:pPr marL="626518" indent="-457189">
              <a:buFont typeface="+mj-lt"/>
              <a:buAutoNum type="arabicPeriod"/>
            </a:pPr>
            <a:r>
              <a:rPr lang="en-US" dirty="0">
                <a:solidFill>
                  <a:schemeClr val="tx1"/>
                </a:solidFill>
                <a:latin typeface="Trebuchet MS" panose="020B0603020202020204" pitchFamily="34" charset="0"/>
              </a:rPr>
              <a:t>Write down thoughts and ideas you could shared with a partner.</a:t>
            </a:r>
          </a:p>
          <a:p>
            <a:pPr marL="626518" indent="-457189">
              <a:lnSpc>
                <a:spcPct val="100000"/>
              </a:lnSpc>
              <a:buFont typeface="+mj-lt"/>
              <a:buAutoNum type="arabicPeriod"/>
            </a:pPr>
            <a:endParaRPr lang="en-US" sz="1067" dirty="0">
              <a:latin typeface="Trebuchet MS" panose="020B0603020202020204" pitchFamily="34" charset="0"/>
            </a:endParaRPr>
          </a:p>
          <a:p>
            <a:pPr marL="626518" indent="-457189">
              <a:lnSpc>
                <a:spcPct val="100000"/>
              </a:lnSpc>
              <a:buFont typeface="+mj-lt"/>
              <a:buAutoNum type="arabicPeriod"/>
            </a:pPr>
            <a:r>
              <a:rPr lang="en-US" dirty="0">
                <a:solidFill>
                  <a:schemeClr val="tx1"/>
                </a:solidFill>
                <a:latin typeface="Trebuchet MS" panose="020B0603020202020204" pitchFamily="34" charset="0"/>
              </a:rPr>
              <a:t>We will create partners A and B and take turns talking about the questions above. </a:t>
            </a:r>
          </a:p>
          <a:p>
            <a:pPr marL="626518" indent="-457189">
              <a:buFont typeface="+mj-lt"/>
              <a:buAutoNum type="arabicPeriod"/>
            </a:pPr>
            <a:endParaRPr lang="en-US" sz="1067" dirty="0">
              <a:latin typeface="Trebuchet MS" panose="020B0603020202020204" pitchFamily="34" charset="0"/>
            </a:endParaRPr>
          </a:p>
          <a:p>
            <a:pPr marL="626518" indent="-457189">
              <a:buFont typeface="+mj-lt"/>
              <a:buAutoNum type="arabicPeriod"/>
            </a:pPr>
            <a:r>
              <a:rPr lang="en-US" dirty="0">
                <a:solidFill>
                  <a:schemeClr val="tx1"/>
                </a:solidFill>
                <a:latin typeface="Trebuchet MS" panose="020B0603020202020204" pitchFamily="34" charset="0"/>
              </a:rPr>
              <a:t>At a signal, one will speak, and one will listen. </a:t>
            </a:r>
          </a:p>
          <a:p>
            <a:pPr marL="626518" indent="-457189">
              <a:buFont typeface="+mj-lt"/>
              <a:buAutoNum type="arabicPeriod"/>
            </a:pPr>
            <a:endParaRPr lang="en-US" sz="1200" dirty="0">
              <a:latin typeface="Trebuchet MS" panose="020B0603020202020204" pitchFamily="34" charset="0"/>
            </a:endParaRPr>
          </a:p>
          <a:p>
            <a:pPr marL="626518" indent="-457189">
              <a:buFont typeface="+mj-lt"/>
              <a:buAutoNum type="arabicPeriod"/>
            </a:pPr>
            <a:r>
              <a:rPr lang="en-US" dirty="0">
                <a:solidFill>
                  <a:schemeClr val="tx1"/>
                </a:solidFill>
                <a:latin typeface="Trebuchet MS" panose="020B0603020202020204" pitchFamily="34" charset="0"/>
              </a:rPr>
              <a:t>At a signal, the other will speak while the first speaker listens.</a:t>
            </a:r>
          </a:p>
          <a:p>
            <a:pPr marL="626518" indent="-457189">
              <a:buFont typeface="+mj-lt"/>
              <a:buAutoNum type="arabicPeriod"/>
            </a:pPr>
            <a:endParaRPr lang="en-US" sz="1200" dirty="0">
              <a:latin typeface="Trebuchet MS" panose="020B0603020202020204" pitchFamily="34" charset="0"/>
            </a:endParaRPr>
          </a:p>
          <a:p>
            <a:pPr marL="626518" indent="-457189">
              <a:buFont typeface="+mj-lt"/>
              <a:buAutoNum type="arabicPeriod"/>
            </a:pPr>
            <a:r>
              <a:rPr lang="en-US" dirty="0">
                <a:solidFill>
                  <a:schemeClr val="tx1"/>
                </a:solidFill>
                <a:latin typeface="Trebuchet MS" panose="020B0603020202020204" pitchFamily="34" charset="0"/>
              </a:rPr>
              <a:t>Each time, no one is allowed to repeat anything that was said by the other. </a:t>
            </a:r>
          </a:p>
        </p:txBody>
      </p:sp>
    </p:spTree>
    <p:extLst>
      <p:ext uri="{BB962C8B-B14F-4D97-AF65-F5344CB8AC3E}">
        <p14:creationId xmlns:p14="http://schemas.microsoft.com/office/powerpoint/2010/main" val="3288666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A9D02-4827-92A6-CD31-DC3170E493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2FCB5A-FC18-74A4-5FB2-401599B2AA4A}"/>
              </a:ext>
            </a:extLst>
          </p:cNvPr>
          <p:cNvSpPr>
            <a:spLocks noGrp="1"/>
          </p:cNvSpPr>
          <p:nvPr>
            <p:ph type="title"/>
          </p:nvPr>
        </p:nvSpPr>
        <p:spPr>
          <a:xfrm>
            <a:off x="0" y="4749800"/>
            <a:ext cx="12192000" cy="2108200"/>
          </a:xfrm>
          <a:solidFill>
            <a:srgbClr val="0070C0"/>
          </a:solidFill>
          <a:ln>
            <a:solidFill>
              <a:schemeClr val="accent1"/>
            </a:solidFill>
          </a:ln>
        </p:spPr>
        <p:txBody>
          <a:bodyPr/>
          <a:lstStyle/>
          <a:p>
            <a:r>
              <a:rPr lang="en-US" dirty="0">
                <a:latin typeface="Trebuchet MS"/>
              </a:rPr>
              <a:t>What Does Phonics </a:t>
            </a:r>
            <a:br>
              <a:rPr lang="en-US" dirty="0">
                <a:latin typeface="Trebuchet MS"/>
              </a:rPr>
            </a:br>
            <a:r>
              <a:rPr lang="en-US" dirty="0">
                <a:latin typeface="Trebuchet MS"/>
              </a:rPr>
              <a:t>Look Like at School?</a:t>
            </a:r>
            <a:endParaRPr lang="en-US" dirty="0"/>
          </a:p>
        </p:txBody>
      </p:sp>
      <p:pic>
        <p:nvPicPr>
          <p:cNvPr id="5" name="Google Shape;115;p10" descr="CDE Logo">
            <a:extLst>
              <a:ext uri="{FF2B5EF4-FFF2-40B4-BE49-F238E27FC236}">
                <a16:creationId xmlns:a16="http://schemas.microsoft.com/office/drawing/2014/main" id="{55914BA7-8D79-E536-E33A-B49F77148171}"/>
              </a:ext>
            </a:extLst>
          </p:cNvPr>
          <p:cNvPicPr preferRelativeResize="0"/>
          <p:nvPr/>
        </p:nvPicPr>
        <p:blipFill>
          <a:blip r:embed="rId3">
            <a:alphaModFix/>
          </a:blip>
          <a:stretch>
            <a:fillRect/>
          </a:stretch>
        </p:blipFill>
        <p:spPr>
          <a:xfrm>
            <a:off x="10669534" y="6126034"/>
            <a:ext cx="1232567" cy="537865"/>
          </a:xfrm>
          <a:prstGeom prst="rect">
            <a:avLst/>
          </a:prstGeom>
          <a:noFill/>
          <a:ln>
            <a:noFill/>
          </a:ln>
        </p:spPr>
      </p:pic>
      <p:pic>
        <p:nvPicPr>
          <p:cNvPr id="10" name="Picture Placeholder 9" descr="A person pointing at a whiteboard with students reading the words on the board">
            <a:extLst>
              <a:ext uri="{FF2B5EF4-FFF2-40B4-BE49-F238E27FC236}">
                <a16:creationId xmlns:a16="http://schemas.microsoft.com/office/drawing/2014/main" id="{AC1A5CEF-3F15-C9CC-4CAD-E2C49012DBBE}"/>
              </a:ext>
            </a:extLst>
          </p:cNvPr>
          <p:cNvPicPr>
            <a:picLocks noGrp="1" noChangeAspect="1"/>
          </p:cNvPicPr>
          <p:nvPr>
            <p:ph type="pic" sz="quarter" idx="10"/>
          </p:nvPr>
        </p:nvPicPr>
        <p:blipFill>
          <a:blip r:embed="rId4"/>
          <a:srcRect t="7839" b="7839"/>
          <a:stretch>
            <a:fillRect/>
          </a:stretch>
        </p:blipFill>
        <p:spPr/>
      </p:pic>
      <p:sp>
        <p:nvSpPr>
          <p:cNvPr id="11" name="Title 1">
            <a:extLst>
              <a:ext uri="{FF2B5EF4-FFF2-40B4-BE49-F238E27FC236}">
                <a16:creationId xmlns:a16="http://schemas.microsoft.com/office/drawing/2014/main" id="{9D466FE7-8989-AACB-F995-BEF62CCCE911}"/>
              </a:ext>
            </a:extLst>
          </p:cNvPr>
          <p:cNvSpPr txBox="1">
            <a:spLocks/>
          </p:cNvSpPr>
          <p:nvPr/>
        </p:nvSpPr>
        <p:spPr>
          <a:xfrm>
            <a:off x="0" y="5369491"/>
            <a:ext cx="12192000" cy="1488509"/>
          </a:xfrm>
          <a:prstGeom prst="rect">
            <a:avLst/>
          </a:prstGeom>
          <a:solidFill>
            <a:srgbClr val="0070C0"/>
          </a:solid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800"/>
              <a:buFont typeface="Roboto Medium"/>
              <a:buNone/>
              <a:defRPr sz="3600" b="0" i="0" u="none" strike="noStrike" cap="none">
                <a:solidFill>
                  <a:schemeClr val="lt1"/>
                </a:solidFill>
                <a:latin typeface="Trebuchet MS" panose="020B0603020202020204" pitchFamily="34" charset="0"/>
                <a:ea typeface="Roboto Medium"/>
                <a:cs typeface="Roboto Medium"/>
                <a:sym typeface="Roboto Medium"/>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4800" dirty="0">
                <a:solidFill>
                  <a:srgbClr val="FFFFFF"/>
                </a:solidFill>
                <a:latin typeface="Trebuchet MS"/>
              </a:rPr>
              <a:t>What Does Phonics Look Like at School?</a:t>
            </a:r>
            <a:endParaRPr lang="en-US" sz="4800" dirty="0"/>
          </a:p>
        </p:txBody>
      </p:sp>
      <p:pic>
        <p:nvPicPr>
          <p:cNvPr id="12" name="Google Shape;115;p10" descr="CDE Logo">
            <a:extLst>
              <a:ext uri="{FF2B5EF4-FFF2-40B4-BE49-F238E27FC236}">
                <a16:creationId xmlns:a16="http://schemas.microsoft.com/office/drawing/2014/main" id="{95927841-C8F6-E4DD-C43F-BBDFB0BA6094}"/>
              </a:ext>
            </a:extLst>
          </p:cNvPr>
          <p:cNvPicPr preferRelativeResize="0"/>
          <p:nvPr/>
        </p:nvPicPr>
        <p:blipFill>
          <a:blip r:embed="rId3">
            <a:alphaModFix/>
          </a:blip>
          <a:stretch>
            <a:fillRect/>
          </a:stretch>
        </p:blipFill>
        <p:spPr>
          <a:xfrm>
            <a:off x="10814483" y="6223085"/>
            <a:ext cx="1232567" cy="537865"/>
          </a:xfrm>
          <a:prstGeom prst="rect">
            <a:avLst/>
          </a:prstGeom>
          <a:noFill/>
          <a:ln>
            <a:noFill/>
          </a:ln>
        </p:spPr>
      </p:pic>
    </p:spTree>
    <p:extLst>
      <p:ext uri="{BB962C8B-B14F-4D97-AF65-F5344CB8AC3E}">
        <p14:creationId xmlns:p14="http://schemas.microsoft.com/office/powerpoint/2010/main" val="4185646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38014027-8ABC-B42B-1677-6014EDAFA01B}"/>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FA767503-FE56-0107-F80C-C0F702E2B73C}"/>
              </a:ext>
            </a:extLst>
          </p:cNvPr>
          <p:cNvSpPr txBox="1">
            <a:spLocks noGrp="1"/>
          </p:cNvSpPr>
          <p:nvPr>
            <p:ph type="title"/>
          </p:nvPr>
        </p:nvSpPr>
        <p:spPr>
          <a:xfrm>
            <a:off x="332137" y="0"/>
            <a:ext cx="11859863" cy="789875"/>
          </a:xfrm>
          <a:prstGeom prst="rect">
            <a:avLst/>
          </a:prstGeom>
        </p:spPr>
        <p:txBody>
          <a:bodyPr spcFirstLastPara="1" vert="horz" wrap="square" lIns="0" tIns="0" rIns="0" bIns="0" rtlCol="0" anchor="ctr" anchorCtr="0">
            <a:noAutofit/>
          </a:bodyPr>
          <a:lstStyle/>
          <a:p>
            <a:pPr>
              <a:lnSpc>
                <a:spcPct val="160000"/>
              </a:lnSpc>
            </a:pPr>
            <a:r>
              <a:rPr lang="en-US" sz="3200" dirty="0">
                <a:solidFill>
                  <a:srgbClr val="000000"/>
                </a:solidFill>
                <a:latin typeface="Trebuchet MS"/>
                <a:ea typeface="Trebuchet MS"/>
                <a:cs typeface="Trebuchet MS"/>
              </a:rPr>
              <a:t>Colorado Academic Standards (CAS)  I  Phonics</a:t>
            </a:r>
            <a:endParaRPr lang="en-US" sz="3200" dirty="0">
              <a:latin typeface="Trebuchet MS"/>
            </a:endParaRPr>
          </a:p>
        </p:txBody>
      </p:sp>
      <p:sp>
        <p:nvSpPr>
          <p:cNvPr id="4" name="Google Shape;354;p46">
            <a:extLst>
              <a:ext uri="{FF2B5EF4-FFF2-40B4-BE49-F238E27FC236}">
                <a16:creationId xmlns:a16="http://schemas.microsoft.com/office/drawing/2014/main" id="{BD5B2287-6447-14F1-7084-D564F5F287C2}"/>
              </a:ext>
            </a:extLst>
          </p:cNvPr>
          <p:cNvSpPr txBox="1">
            <a:spLocks/>
          </p:cNvSpPr>
          <p:nvPr/>
        </p:nvSpPr>
        <p:spPr>
          <a:xfrm>
            <a:off x="332137" y="1042615"/>
            <a:ext cx="5719560" cy="4666839"/>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ct val="114999"/>
              </a:lnSpc>
              <a:buNone/>
            </a:pPr>
            <a:r>
              <a:rPr lang="en-US" sz="2667" b="1" dirty="0">
                <a:solidFill>
                  <a:srgbClr val="000000"/>
                </a:solidFill>
                <a:ea typeface="Calibri"/>
                <a:cs typeface="Arial"/>
              </a:rPr>
              <a:t>Expectations for First Grade</a:t>
            </a:r>
          </a:p>
          <a:p>
            <a:pPr marL="152396" indent="0" algn="ctr">
              <a:lnSpc>
                <a:spcPct val="114999"/>
              </a:lnSpc>
              <a:buNone/>
            </a:pPr>
            <a:endParaRPr lang="en-US" sz="1333" b="1" dirty="0">
              <a:solidFill>
                <a:srgbClr val="000000"/>
              </a:solidFill>
              <a:cs typeface="Arial"/>
            </a:endParaRPr>
          </a:p>
          <a:p>
            <a:pPr>
              <a:lnSpc>
                <a:spcPct val="114999"/>
              </a:lnSpc>
              <a:spcAft>
                <a:spcPts val="1600"/>
              </a:spcAft>
              <a:buClr>
                <a:schemeClr val="tx1">
                  <a:lumMod val="65000"/>
                  <a:lumOff val="35000"/>
                </a:schemeClr>
              </a:buClr>
              <a:buSzPct val="100000"/>
            </a:pPr>
            <a:r>
              <a:rPr lang="en-US" sz="2400" dirty="0">
                <a:solidFill>
                  <a:schemeClr val="tx1"/>
                </a:solidFill>
              </a:rPr>
              <a:t>Apply letter sounds (short and long vowels) and letter combinations to decode words (sound out and pronounce)</a:t>
            </a:r>
          </a:p>
          <a:p>
            <a:pPr>
              <a:lnSpc>
                <a:spcPct val="114999"/>
              </a:lnSpc>
              <a:spcAft>
                <a:spcPts val="1600"/>
              </a:spcAft>
              <a:buClr>
                <a:schemeClr val="tx1">
                  <a:lumMod val="65000"/>
                  <a:lumOff val="35000"/>
                </a:schemeClr>
              </a:buClr>
              <a:buSzPct val="100000"/>
            </a:pPr>
            <a:r>
              <a:rPr lang="en-US" sz="2400" dirty="0">
                <a:solidFill>
                  <a:schemeClr val="tx1"/>
                </a:solidFill>
              </a:rPr>
              <a:t>Understand word structure (how words are put together)</a:t>
            </a:r>
          </a:p>
        </p:txBody>
      </p:sp>
      <p:sp>
        <p:nvSpPr>
          <p:cNvPr id="7" name="Google Shape;354;p46">
            <a:extLst>
              <a:ext uri="{FF2B5EF4-FFF2-40B4-BE49-F238E27FC236}">
                <a16:creationId xmlns:a16="http://schemas.microsoft.com/office/drawing/2014/main" id="{A68E7CB5-A436-1BB3-533D-C84D02A9E026}"/>
              </a:ext>
            </a:extLst>
          </p:cNvPr>
          <p:cNvSpPr txBox="1">
            <a:spLocks/>
          </p:cNvSpPr>
          <p:nvPr/>
        </p:nvSpPr>
        <p:spPr>
          <a:xfrm>
            <a:off x="6095983" y="1058098"/>
            <a:ext cx="5719560" cy="4666839"/>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52396" indent="0">
              <a:lnSpc>
                <a:spcPct val="114999"/>
              </a:lnSpc>
              <a:buNone/>
            </a:pPr>
            <a:r>
              <a:rPr lang="en-US" sz="2667" b="1" dirty="0">
                <a:solidFill>
                  <a:srgbClr val="000000"/>
                </a:solidFill>
                <a:ea typeface="Calibri"/>
                <a:cs typeface="Arial"/>
              </a:rPr>
              <a:t>You May Find Students</a:t>
            </a:r>
          </a:p>
          <a:p>
            <a:pPr marL="152396" indent="0" algn="ctr">
              <a:lnSpc>
                <a:spcPct val="114999"/>
              </a:lnSpc>
              <a:buNone/>
            </a:pPr>
            <a:endParaRPr lang="en-US" sz="1333" b="1" dirty="0">
              <a:solidFill>
                <a:srgbClr val="000000"/>
              </a:solidFill>
              <a:cs typeface="Arial"/>
            </a:endParaRPr>
          </a:p>
          <a:p>
            <a:pPr>
              <a:lnSpc>
                <a:spcPct val="100000"/>
              </a:lnSpc>
              <a:buClr>
                <a:schemeClr val="tx1">
                  <a:lumMod val="65000"/>
                  <a:lumOff val="35000"/>
                </a:schemeClr>
              </a:buClr>
              <a:buSzPct val="100000"/>
            </a:pPr>
            <a:r>
              <a:rPr lang="en-US" sz="2400" dirty="0">
                <a:solidFill>
                  <a:schemeClr val="tx1"/>
                </a:solidFill>
              </a:rPr>
              <a:t>Applying phonics rules (sounds of letters) to decode (sound out and pronounce) one- and two-syllable words</a:t>
            </a:r>
          </a:p>
        </p:txBody>
      </p:sp>
      <p:pic>
        <p:nvPicPr>
          <p:cNvPr id="1026" name="Picture 2" descr="A qr code on a white background&#10;&#10;">
            <a:extLst>
              <a:ext uri="{FF2B5EF4-FFF2-40B4-BE49-F238E27FC236}">
                <a16:creationId xmlns:a16="http://schemas.microsoft.com/office/drawing/2014/main" id="{B63FE38E-8456-3BF0-7232-CD84536AB4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780" y="366169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821DF54-F6B0-B6BF-DC20-A754E98AE78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042400" y="3668380"/>
            <a:ext cx="2220237" cy="1765089"/>
          </a:xfrm>
          <a:prstGeom prst="rect">
            <a:avLst/>
          </a:prstGeom>
          <a:ln>
            <a:solidFill>
              <a:schemeClr val="bg1"/>
            </a:solidFill>
          </a:ln>
        </p:spPr>
      </p:pic>
      <p:sp>
        <p:nvSpPr>
          <p:cNvPr id="6" name="TextBox 5">
            <a:extLst>
              <a:ext uri="{FF2B5EF4-FFF2-40B4-BE49-F238E27FC236}">
                <a16:creationId xmlns:a16="http://schemas.microsoft.com/office/drawing/2014/main" id="{CE7E37AF-9059-A9BC-F519-29B3378CCE66}"/>
              </a:ext>
            </a:extLst>
          </p:cNvPr>
          <p:cNvSpPr txBox="1"/>
          <p:nvPr/>
        </p:nvSpPr>
        <p:spPr>
          <a:xfrm>
            <a:off x="3806283" y="5490495"/>
            <a:ext cx="8385717" cy="307777"/>
          </a:xfrm>
          <a:prstGeom prst="rect">
            <a:avLst/>
          </a:prstGeom>
          <a:noFill/>
        </p:spPr>
        <p:txBody>
          <a:bodyPr wrap="square" lIns="121920" tIns="60960" rIns="121920" bIns="6096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1200" dirty="0">
                <a:solidFill>
                  <a:srgbClr val="000000"/>
                </a:solidFill>
                <a:latin typeface="Trebuchet MS"/>
                <a:cs typeface="Calibri Light"/>
              </a:rPr>
              <a:t>(CDE, 2020)</a:t>
            </a:r>
            <a:endParaRPr lang="en-US" sz="1200" dirty="0">
              <a:latin typeface="Trebuchet MS"/>
              <a:cs typeface="Calibri Light"/>
            </a:endParaRPr>
          </a:p>
        </p:txBody>
      </p:sp>
    </p:spTree>
    <p:extLst>
      <p:ext uri="{BB962C8B-B14F-4D97-AF65-F5344CB8AC3E}">
        <p14:creationId xmlns:p14="http://schemas.microsoft.com/office/powerpoint/2010/main" val="42017367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57">
          <a:extLst>
            <a:ext uri="{FF2B5EF4-FFF2-40B4-BE49-F238E27FC236}">
              <a16:creationId xmlns:a16="http://schemas.microsoft.com/office/drawing/2014/main" id="{8606FDB4-AB9D-C192-E475-96E14E0944B7}"/>
            </a:ext>
          </a:extLst>
        </p:cNvPr>
        <p:cNvGrpSpPr/>
        <p:nvPr/>
      </p:nvGrpSpPr>
      <p:grpSpPr>
        <a:xfrm>
          <a:off x="0" y="0"/>
          <a:ext cx="0" cy="0"/>
          <a:chOff x="0" y="0"/>
          <a:chExt cx="0" cy="0"/>
        </a:xfrm>
      </p:grpSpPr>
      <p:sp>
        <p:nvSpPr>
          <p:cNvPr id="14" name="Title 6">
            <a:extLst>
              <a:ext uri="{FF2B5EF4-FFF2-40B4-BE49-F238E27FC236}">
                <a16:creationId xmlns:a16="http://schemas.microsoft.com/office/drawing/2014/main" id="{B28603EA-EAA5-22B2-5514-36A6142AE36F}"/>
              </a:ext>
            </a:extLst>
          </p:cNvPr>
          <p:cNvSpPr>
            <a:spLocks noGrp="1"/>
          </p:cNvSpPr>
          <p:nvPr>
            <p:ph type="title"/>
          </p:nvPr>
        </p:nvSpPr>
        <p:spPr>
          <a:xfrm>
            <a:off x="114722" y="133169"/>
            <a:ext cx="11360800" cy="627834"/>
          </a:xfrm>
        </p:spPr>
        <p:txBody>
          <a:bodyPr>
            <a:spAutoFit/>
          </a:bodyPr>
          <a:lstStyle/>
          <a:p>
            <a:r>
              <a:rPr lang="en-US" sz="3200" dirty="0">
                <a:solidFill>
                  <a:schemeClr val="bg1"/>
                </a:solidFill>
                <a:latin typeface="Trebuchet MS" panose="020B0603020202020204" pitchFamily="34" charset="0"/>
              </a:rPr>
              <a:t>2</a:t>
            </a:r>
            <a:r>
              <a:rPr lang="en-US" sz="3200" dirty="0">
                <a:latin typeface="Trebuchet MS" panose="020B0603020202020204" pitchFamily="34" charset="0"/>
              </a:rPr>
              <a:t>CO Minimum Reading Competency Skills for Phonics</a:t>
            </a:r>
          </a:p>
        </p:txBody>
      </p:sp>
      <p:pic>
        <p:nvPicPr>
          <p:cNvPr id="6" name="Picture 5" descr="A table of four columns listing the minimum phonics skills a student needs to attain in the kindergarten, first, second, and third grades.">
            <a:extLst>
              <a:ext uri="{FF2B5EF4-FFF2-40B4-BE49-F238E27FC236}">
                <a16:creationId xmlns:a16="http://schemas.microsoft.com/office/drawing/2014/main" id="{26A832FE-B482-4F65-602D-6589CD413044}"/>
              </a:ext>
            </a:extLst>
          </p:cNvPr>
          <p:cNvPicPr>
            <a:picLocks/>
          </p:cNvPicPr>
          <p:nvPr/>
        </p:nvPicPr>
        <p:blipFill>
          <a:blip r:embed="rId3"/>
          <a:stretch>
            <a:fillRect/>
          </a:stretch>
        </p:blipFill>
        <p:spPr>
          <a:xfrm>
            <a:off x="503523" y="1218203"/>
            <a:ext cx="6400800" cy="3200400"/>
          </a:xfrm>
          <a:prstGeom prst="rect">
            <a:avLst/>
          </a:prstGeom>
          <a:ln>
            <a:solidFill>
              <a:srgbClr val="4472C4"/>
            </a:solidFill>
          </a:ln>
          <a:effectLst>
            <a:outerShdw blurRad="292100" dist="139700" dir="2700000" algn="tl" rotWithShape="0">
              <a:srgbClr val="333333">
                <a:alpha val="65000"/>
              </a:srgbClr>
            </a:outerShdw>
          </a:effectLst>
        </p:spPr>
      </p:pic>
      <p:sp>
        <p:nvSpPr>
          <p:cNvPr id="2" name="Text Placeholder 2">
            <a:extLst>
              <a:ext uri="{FF2B5EF4-FFF2-40B4-BE49-F238E27FC236}">
                <a16:creationId xmlns:a16="http://schemas.microsoft.com/office/drawing/2014/main" id="{A14BBF81-320F-4129-3E21-05E7554437EC}"/>
              </a:ext>
            </a:extLst>
          </p:cNvPr>
          <p:cNvSpPr txBox="1">
            <a:spLocks/>
          </p:cNvSpPr>
          <p:nvPr/>
        </p:nvSpPr>
        <p:spPr>
          <a:xfrm>
            <a:off x="7407846" y="1196051"/>
            <a:ext cx="4351785" cy="4326039"/>
          </a:xfrm>
          <a:prstGeom prst="rect">
            <a:avLst/>
          </a:prstGeom>
          <a:ln>
            <a:noFill/>
          </a:ln>
        </p:spPr>
        <p:style>
          <a:lnRef idx="2">
            <a:schemeClr val="accent2"/>
          </a:lnRef>
          <a:fillRef idx="1">
            <a:schemeClr val="lt1"/>
          </a:fillRef>
          <a:effectRef idx="0">
            <a:schemeClr val="accent2"/>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47472">
              <a:lnSpc>
                <a:spcPct val="100000"/>
              </a:lnSpc>
              <a:buClr>
                <a:schemeClr val="tx1">
                  <a:lumMod val="65000"/>
                  <a:lumOff val="35000"/>
                </a:schemeClr>
              </a:buClr>
              <a:buFont typeface="Trebuchet MS" panose="020B0603020202020204" pitchFamily="34" charset="0"/>
              <a:buChar char="●"/>
            </a:pPr>
            <a:r>
              <a:rPr lang="en-US" sz="2000" dirty="0">
                <a:latin typeface="Trebuchet MS" panose="020B0603020202020204" pitchFamily="34" charset="0"/>
              </a:rPr>
              <a:t>Basic letter/sound correspondences </a:t>
            </a:r>
            <a:r>
              <a:rPr lang="en-US" sz="2000" b="1" dirty="0">
                <a:latin typeface="Trebuchet MS" panose="020B0603020202020204" pitchFamily="34" charset="0"/>
                <a:sym typeface="Wingdings" panose="05000000000000000000" pitchFamily="2" charset="2"/>
              </a:rPr>
              <a:t></a:t>
            </a:r>
            <a:r>
              <a:rPr lang="en-US" sz="2000" dirty="0">
                <a:latin typeface="Trebuchet MS" panose="020B0603020202020204" pitchFamily="34" charset="0"/>
                <a:sym typeface="Wingdings" panose="05000000000000000000" pitchFamily="2" charset="2"/>
              </a:rPr>
              <a:t> advanced word study</a:t>
            </a:r>
          </a:p>
          <a:p>
            <a:pPr marL="457200" indent="-347472">
              <a:lnSpc>
                <a:spcPct val="100000"/>
              </a:lnSpc>
              <a:buClr>
                <a:schemeClr val="tx1">
                  <a:lumMod val="65000"/>
                  <a:lumOff val="35000"/>
                </a:schemeClr>
              </a:buClr>
              <a:buFont typeface="Trebuchet MS" panose="020B0603020202020204" pitchFamily="34" charset="0"/>
              <a:buChar char="●"/>
            </a:pPr>
            <a:endParaRPr lang="en-US" sz="100" dirty="0">
              <a:latin typeface="Trebuchet MS" panose="020B0603020202020204" pitchFamily="34" charset="0"/>
              <a:sym typeface="Wingdings" panose="05000000000000000000" pitchFamily="2" charset="2"/>
            </a:endParaRPr>
          </a:p>
          <a:p>
            <a:pPr marL="457200" indent="-347472">
              <a:lnSpc>
                <a:spcPct val="100000"/>
              </a:lnSpc>
              <a:buClr>
                <a:schemeClr val="tx1">
                  <a:lumMod val="65000"/>
                  <a:lumOff val="35000"/>
                </a:schemeClr>
              </a:buClr>
              <a:buFont typeface="Trebuchet MS" panose="020B0603020202020204" pitchFamily="34" charset="0"/>
              <a:buChar char="●"/>
            </a:pPr>
            <a:r>
              <a:rPr lang="en-US" sz="2000" dirty="0">
                <a:latin typeface="Trebuchet MS" panose="020B0603020202020204" pitchFamily="34" charset="0"/>
                <a:sym typeface="Wingdings" panose="05000000000000000000" pitchFamily="2" charset="2"/>
              </a:rPr>
              <a:t>Includes syllable types, morphology, and multisyllabic word reading</a:t>
            </a:r>
          </a:p>
          <a:p>
            <a:pPr marL="457200" indent="-347472">
              <a:lnSpc>
                <a:spcPct val="100000"/>
              </a:lnSpc>
              <a:buClr>
                <a:schemeClr val="tx1">
                  <a:lumMod val="65000"/>
                  <a:lumOff val="35000"/>
                </a:schemeClr>
              </a:buClr>
              <a:buFont typeface="Trebuchet MS" panose="020B0603020202020204" pitchFamily="34" charset="0"/>
              <a:buChar char="●"/>
            </a:pPr>
            <a:endParaRPr lang="en-US" sz="100" dirty="0">
              <a:latin typeface="Trebuchet MS" panose="020B0603020202020204" pitchFamily="34" charset="0"/>
              <a:sym typeface="Wingdings" panose="05000000000000000000" pitchFamily="2" charset="2"/>
            </a:endParaRPr>
          </a:p>
          <a:p>
            <a:pPr marL="457200" indent="-347472">
              <a:lnSpc>
                <a:spcPct val="100000"/>
              </a:lnSpc>
              <a:buClr>
                <a:schemeClr val="tx1">
                  <a:lumMod val="65000"/>
                  <a:lumOff val="35000"/>
                </a:schemeClr>
              </a:buClr>
              <a:buFont typeface="Trebuchet MS" panose="020B0603020202020204" pitchFamily="34" charset="0"/>
              <a:buChar char="●"/>
            </a:pPr>
            <a:r>
              <a:rPr lang="en-US" sz="2000" dirty="0">
                <a:latin typeface="Trebuchet MS" panose="020B0603020202020204" pitchFamily="34" charset="0"/>
                <a:sym typeface="Wingdings" panose="05000000000000000000" pitchFamily="2" charset="2"/>
              </a:rPr>
              <a:t>Progresses in complexity over time</a:t>
            </a:r>
          </a:p>
          <a:p>
            <a:pPr marL="457200" indent="-347472">
              <a:lnSpc>
                <a:spcPct val="100000"/>
              </a:lnSpc>
              <a:buClr>
                <a:schemeClr val="tx1">
                  <a:lumMod val="65000"/>
                  <a:lumOff val="35000"/>
                </a:schemeClr>
              </a:buClr>
              <a:buFont typeface="Trebuchet MS" panose="020B0603020202020204" pitchFamily="34" charset="0"/>
              <a:buChar char="●"/>
            </a:pPr>
            <a:endParaRPr lang="en-US" sz="100" dirty="0">
              <a:latin typeface="Trebuchet MS" panose="020B0603020202020204" pitchFamily="34" charset="0"/>
              <a:ea typeface="Calibri"/>
              <a:cs typeface="Calibri"/>
            </a:endParaRPr>
          </a:p>
          <a:p>
            <a:pPr marL="457200" indent="-347472">
              <a:lnSpc>
                <a:spcPct val="100000"/>
              </a:lnSpc>
              <a:buClr>
                <a:schemeClr val="tx1">
                  <a:lumMod val="65000"/>
                  <a:lumOff val="35000"/>
                </a:schemeClr>
              </a:buClr>
              <a:buFont typeface="Trebuchet MS" panose="020B0603020202020204" pitchFamily="34" charset="0"/>
              <a:buChar char="●"/>
            </a:pPr>
            <a:r>
              <a:rPr lang="en-US" sz="2000" dirty="0">
                <a:latin typeface="Trebuchet MS" panose="020B0603020202020204" pitchFamily="34" charset="0"/>
                <a:ea typeface="Calibri"/>
                <a:cs typeface="Calibri"/>
              </a:rPr>
              <a:t>Through all instruction, students should be practicing new skills in controlled text</a:t>
            </a:r>
          </a:p>
        </p:txBody>
      </p:sp>
      <p:sp>
        <p:nvSpPr>
          <p:cNvPr id="5" name="Rectangle 4">
            <a:extLst>
              <a:ext uri="{FF2B5EF4-FFF2-40B4-BE49-F238E27FC236}">
                <a16:creationId xmlns:a16="http://schemas.microsoft.com/office/drawing/2014/main" id="{84AD4EEA-530E-C9EE-DADB-3FF03EEA42F0}"/>
              </a:ext>
              <a:ext uri="{C183D7F6-B498-43B3-948B-1728B52AA6E4}">
                <adec:decorative xmlns:adec="http://schemas.microsoft.com/office/drawing/2017/decorative" val="1"/>
              </a:ext>
            </a:extLst>
          </p:cNvPr>
          <p:cNvSpPr/>
          <p:nvPr/>
        </p:nvSpPr>
        <p:spPr>
          <a:xfrm>
            <a:off x="0" y="5759939"/>
            <a:ext cx="12192000" cy="10980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QR code to the Colorado Minimum Skill Competency Reading Matrix Webpage">
            <a:extLst>
              <a:ext uri="{FF2B5EF4-FFF2-40B4-BE49-F238E27FC236}">
                <a16:creationId xmlns:a16="http://schemas.microsoft.com/office/drawing/2014/main" id="{78144E73-1A69-72F1-C2E4-2FBE77C32573}"/>
              </a:ext>
            </a:extLst>
          </p:cNvPr>
          <p:cNvPicPr>
            <a:picLocks/>
          </p:cNvPicPr>
          <p:nvPr/>
        </p:nvPicPr>
        <p:blipFill>
          <a:blip r:embed="rId4"/>
          <a:srcRect l="4391" t="5463" r="5083" b="19912"/>
          <a:stretch>
            <a:fillRect/>
          </a:stretch>
        </p:blipFill>
        <p:spPr>
          <a:xfrm>
            <a:off x="2789523" y="4845539"/>
            <a:ext cx="1828800" cy="1828800"/>
          </a:xfrm>
          <a:prstGeom prst="rect">
            <a:avLst/>
          </a:prstGeom>
        </p:spPr>
      </p:pic>
      <p:pic>
        <p:nvPicPr>
          <p:cNvPr id="4098" name="Picture 2">
            <a:extLst>
              <a:ext uri="{FF2B5EF4-FFF2-40B4-BE49-F238E27FC236}">
                <a16:creationId xmlns:a16="http://schemas.microsoft.com/office/drawing/2014/main" id="{F926045A-6929-6546-E187-F834CCE5CFA8}"/>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1635" y="6235637"/>
            <a:ext cx="1247775" cy="54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4368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7E7B2-9543-F3DC-04D7-91B7982ABFA6}"/>
            </a:ext>
          </a:extLst>
        </p:cNvPr>
        <p:cNvGrpSpPr/>
        <p:nvPr/>
      </p:nvGrpSpPr>
      <p:grpSpPr>
        <a:xfrm>
          <a:off x="0" y="0"/>
          <a:ext cx="0" cy="0"/>
          <a:chOff x="0" y="0"/>
          <a:chExt cx="0" cy="0"/>
        </a:xfrm>
      </p:grpSpPr>
      <p:sp>
        <p:nvSpPr>
          <p:cNvPr id="2" name="Google Shape;353;p46">
            <a:extLst>
              <a:ext uri="{FF2B5EF4-FFF2-40B4-BE49-F238E27FC236}">
                <a16:creationId xmlns:a16="http://schemas.microsoft.com/office/drawing/2014/main" id="{B1CDD80B-2A25-1D70-BF22-4CED75F33C69}"/>
              </a:ext>
            </a:extLst>
          </p:cNvPr>
          <p:cNvSpPr txBox="1">
            <a:spLocks noGrp="1"/>
          </p:cNvSpPr>
          <p:nvPr>
            <p:ph type="title" idx="4294967295"/>
          </p:nvPr>
        </p:nvSpPr>
        <p:spPr>
          <a:xfrm>
            <a:off x="313766" y="0"/>
            <a:ext cx="10930492" cy="7636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000" b="0" i="0" u="none" strike="noStrike" cap="none">
                <a:solidFill>
                  <a:schemeClr val="dk1"/>
                </a:solidFill>
                <a:latin typeface="Trebuchet MS" panose="020B0603020202020204" pitchFamily="34" charset="0"/>
                <a:ea typeface="Trebuchet MS" panose="020B0603020202020204" pitchFamily="34" charset="0"/>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defRPr/>
            </a:pPr>
            <a:r>
              <a:rPr lang="en-US" sz="3200" kern="0" dirty="0">
                <a:latin typeface="Trebuchet MS"/>
              </a:rPr>
              <a:t>Effective Phonics Instruction</a:t>
            </a:r>
          </a:p>
        </p:txBody>
      </p:sp>
      <p:sp>
        <p:nvSpPr>
          <p:cNvPr id="5" name="Text Placeholder 4">
            <a:extLst>
              <a:ext uri="{FF2B5EF4-FFF2-40B4-BE49-F238E27FC236}">
                <a16:creationId xmlns:a16="http://schemas.microsoft.com/office/drawing/2014/main" id="{CFE8E019-32F7-134D-2A65-DFDEB0A958D9}"/>
              </a:ext>
            </a:extLst>
          </p:cNvPr>
          <p:cNvSpPr>
            <a:spLocks noGrp="1"/>
          </p:cNvSpPr>
          <p:nvPr>
            <p:ph type="body" idx="4294967295"/>
          </p:nvPr>
        </p:nvSpPr>
        <p:spPr>
          <a:xfrm>
            <a:off x="239541" y="1059728"/>
            <a:ext cx="11712918" cy="4543732"/>
          </a:xfrm>
        </p:spPr>
        <p:txBody>
          <a:bodyPr vert="horz" lIns="91440" tIns="45720" rIns="91440" bIns="45720" rtlCol="0" anchor="t">
            <a:noAutofit/>
          </a:bodyPr>
          <a:lstStyle/>
          <a:p>
            <a:pPr marL="457200" indent="-347472">
              <a:buClr>
                <a:schemeClr val="tx1">
                  <a:lumMod val="65000"/>
                  <a:lumOff val="35000"/>
                </a:schemeClr>
              </a:buClr>
              <a:buSzPct val="100000"/>
              <a:buFont typeface="Trebuchet MS" panose="020B0603020202020204" pitchFamily="34" charset="0"/>
              <a:buChar char="●"/>
            </a:pPr>
            <a:r>
              <a:rPr lang="en-US" b="1" dirty="0">
                <a:solidFill>
                  <a:srgbClr val="000000"/>
                </a:solidFill>
                <a:latin typeface="Trebuchet MS"/>
              </a:rPr>
              <a:t>Systematic: </a:t>
            </a:r>
            <a:r>
              <a:rPr lang="en-US" dirty="0">
                <a:solidFill>
                  <a:srgbClr val="000000"/>
                </a:solidFill>
                <a:latin typeface="Trebuchet MS"/>
              </a:rPr>
              <a:t>Lessons are taught in a structured, predictable format, with many opportunities for feedback and cumulative practice. </a:t>
            </a:r>
          </a:p>
          <a:p>
            <a:pPr marL="457200" indent="-347472">
              <a:buClr>
                <a:schemeClr val="tx1">
                  <a:lumMod val="65000"/>
                  <a:lumOff val="35000"/>
                </a:schemeClr>
              </a:buClr>
              <a:buSzPct val="100000"/>
              <a:buFont typeface="Trebuchet MS" panose="020B0603020202020204" pitchFamily="34" charset="0"/>
              <a:buChar char="●"/>
            </a:pPr>
            <a:endParaRPr lang="en-US" sz="1000" dirty="0">
              <a:solidFill>
                <a:srgbClr val="000000"/>
              </a:solidFill>
              <a:latin typeface="Trebuchet MS"/>
            </a:endParaRPr>
          </a:p>
          <a:p>
            <a:pPr marL="457200" indent="-347472">
              <a:buClr>
                <a:schemeClr val="tx1">
                  <a:lumMod val="65000"/>
                  <a:lumOff val="35000"/>
                </a:schemeClr>
              </a:buClr>
              <a:buSzPct val="100000"/>
              <a:buFont typeface="Trebuchet MS" panose="020B0603020202020204" pitchFamily="34" charset="0"/>
              <a:buChar char="●"/>
            </a:pPr>
            <a:r>
              <a:rPr lang="en-US" b="1" dirty="0">
                <a:solidFill>
                  <a:srgbClr val="000000"/>
                </a:solidFill>
                <a:latin typeface="Trebuchet MS"/>
              </a:rPr>
              <a:t>Explicit:</a:t>
            </a:r>
            <a:r>
              <a:rPr lang="en-US" dirty="0">
                <a:solidFill>
                  <a:srgbClr val="000000"/>
                </a:solidFill>
                <a:latin typeface="Trebuchet MS"/>
              </a:rPr>
              <a:t> Important concepts and skills are taught very clearly and directly by the teacher. Children are not expected to infer these concepts and skills just from exposure alone.</a:t>
            </a:r>
          </a:p>
          <a:p>
            <a:pPr marL="457200" indent="-347472">
              <a:buClr>
                <a:schemeClr val="tx1">
                  <a:lumMod val="65000"/>
                  <a:lumOff val="35000"/>
                </a:schemeClr>
              </a:buClr>
              <a:buSzPct val="100000"/>
              <a:buFont typeface="Trebuchet MS" panose="020B0603020202020204" pitchFamily="34" charset="0"/>
              <a:buChar char="●"/>
            </a:pPr>
            <a:endParaRPr lang="en-US" sz="1000" dirty="0">
              <a:solidFill>
                <a:srgbClr val="000000"/>
              </a:solidFill>
              <a:latin typeface="Trebuchet MS"/>
            </a:endParaRPr>
          </a:p>
          <a:p>
            <a:pPr marL="457200" indent="-347472">
              <a:buClr>
                <a:schemeClr val="tx1">
                  <a:lumMod val="65000"/>
                  <a:lumOff val="35000"/>
                </a:schemeClr>
              </a:buClr>
              <a:buSzPct val="100000"/>
              <a:buFont typeface="Trebuchet MS" panose="020B0603020202020204" pitchFamily="34" charset="0"/>
              <a:buChar char="●"/>
            </a:pPr>
            <a:r>
              <a:rPr lang="en-US" b="1" dirty="0">
                <a:latin typeface="Trebuchet MS"/>
              </a:rPr>
              <a:t>Sequential</a:t>
            </a:r>
            <a:r>
              <a:rPr lang="en-US" dirty="0">
                <a:latin typeface="Trebuchet MS"/>
              </a:rPr>
              <a:t>: Lessons are taught in a logical order, from simple to more complex. Skills build on each other over time.</a:t>
            </a:r>
          </a:p>
          <a:p>
            <a:pPr marL="457200" indent="-347472">
              <a:buClr>
                <a:schemeClr val="tx1">
                  <a:lumMod val="65000"/>
                  <a:lumOff val="35000"/>
                </a:schemeClr>
              </a:buClr>
              <a:buSzPct val="110000"/>
              <a:buFont typeface="Trebuchet MS" panose="020B0603020202020204" pitchFamily="34" charset="0"/>
              <a:buChar char="●"/>
            </a:pPr>
            <a:endParaRPr lang="en-US" b="1" dirty="0">
              <a:latin typeface="Trebuchet MS" panose="020B0603020202020204" pitchFamily="34" charset="0"/>
            </a:endParaRPr>
          </a:p>
        </p:txBody>
      </p:sp>
      <p:sp>
        <p:nvSpPr>
          <p:cNvPr id="6" name="TextBox 5">
            <a:extLst>
              <a:ext uri="{FF2B5EF4-FFF2-40B4-BE49-F238E27FC236}">
                <a16:creationId xmlns:a16="http://schemas.microsoft.com/office/drawing/2014/main" id="{72FF6B63-5EB4-176A-FE3F-366FBC133BFF}"/>
              </a:ext>
            </a:extLst>
          </p:cNvPr>
          <p:cNvSpPr txBox="1"/>
          <p:nvPr/>
        </p:nvSpPr>
        <p:spPr>
          <a:xfrm>
            <a:off x="3806283" y="5490495"/>
            <a:ext cx="8385717" cy="307777"/>
          </a:xfrm>
          <a:prstGeom prst="rect">
            <a:avLst/>
          </a:prstGeom>
          <a:noFill/>
        </p:spPr>
        <p:txBody>
          <a:bodyPr wrap="square" lIns="121920" tIns="60960" rIns="121920" bIns="6096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1200" dirty="0">
                <a:solidFill>
                  <a:srgbClr val="000000"/>
                </a:solidFill>
                <a:latin typeface="Trebuchet MS"/>
                <a:cs typeface="Calibri Light"/>
              </a:rPr>
              <a:t>(IDA, 2020)</a:t>
            </a:r>
            <a:endParaRPr lang="en-US" sz="1200" dirty="0">
              <a:latin typeface="Trebuchet MS"/>
              <a:cs typeface="Calibri Light"/>
            </a:endParaRPr>
          </a:p>
        </p:txBody>
      </p:sp>
    </p:spTree>
    <p:extLst>
      <p:ext uri="{BB962C8B-B14F-4D97-AF65-F5344CB8AC3E}">
        <p14:creationId xmlns:p14="http://schemas.microsoft.com/office/powerpoint/2010/main" val="25469229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7842C-4D4E-A991-F9B1-E0ECFFD60A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144E67-1958-3D19-2096-CE3E302131BA}"/>
              </a:ext>
            </a:extLst>
          </p:cNvPr>
          <p:cNvSpPr>
            <a:spLocks noGrp="1"/>
          </p:cNvSpPr>
          <p:nvPr>
            <p:ph type="title"/>
          </p:nvPr>
        </p:nvSpPr>
        <p:spPr>
          <a:xfrm>
            <a:off x="243840" y="121451"/>
            <a:ext cx="11360800" cy="763600"/>
          </a:xfrm>
        </p:spPr>
        <p:txBody>
          <a:bodyPr/>
          <a:lstStyle/>
          <a:p>
            <a:r>
              <a:rPr lang="en-US" sz="3200" dirty="0">
                <a:latin typeface="Trebuchet MS" panose="020B0603020202020204" pitchFamily="34" charset="0"/>
              </a:rPr>
              <a:t>Early Phonics Instruction</a:t>
            </a:r>
          </a:p>
        </p:txBody>
      </p:sp>
      <p:sp>
        <p:nvSpPr>
          <p:cNvPr id="4" name="TextBox 3">
            <a:extLst>
              <a:ext uri="{FF2B5EF4-FFF2-40B4-BE49-F238E27FC236}">
                <a16:creationId xmlns:a16="http://schemas.microsoft.com/office/drawing/2014/main" id="{20A7DCD7-9CD5-5C19-5DC7-69E2E60C657C}"/>
              </a:ext>
            </a:extLst>
          </p:cNvPr>
          <p:cNvSpPr txBox="1"/>
          <p:nvPr/>
        </p:nvSpPr>
        <p:spPr>
          <a:xfrm>
            <a:off x="969175" y="1205953"/>
            <a:ext cx="4734593" cy="461665"/>
          </a:xfrm>
          <a:prstGeom prst="rect">
            <a:avLst/>
          </a:prstGeom>
          <a:noFill/>
        </p:spPr>
        <p:txBody>
          <a:bodyPr wrap="square" rtlCol="0">
            <a:spAutoFit/>
          </a:bodyPr>
          <a:lstStyle/>
          <a:p>
            <a:pPr algn="ctr"/>
            <a:r>
              <a:rPr lang="en-US" sz="2400" dirty="0">
                <a:latin typeface="Trebuchet MS" panose="020B0603020202020204" pitchFamily="34" charset="0"/>
              </a:rPr>
              <a:t>Blending &amp; Segmenting Words</a:t>
            </a:r>
          </a:p>
        </p:txBody>
      </p:sp>
      <p:sp>
        <p:nvSpPr>
          <p:cNvPr id="12" name="TextBox 11">
            <a:extLst>
              <a:ext uri="{FF2B5EF4-FFF2-40B4-BE49-F238E27FC236}">
                <a16:creationId xmlns:a16="http://schemas.microsoft.com/office/drawing/2014/main" id="{E9853C27-30C6-9043-41CF-50DCA1EBA67C}"/>
              </a:ext>
            </a:extLst>
          </p:cNvPr>
          <p:cNvSpPr txBox="1"/>
          <p:nvPr/>
        </p:nvSpPr>
        <p:spPr>
          <a:xfrm>
            <a:off x="2690032" y="1667321"/>
            <a:ext cx="1292875" cy="769441"/>
          </a:xfrm>
          <a:prstGeom prst="rect">
            <a:avLst/>
          </a:prstGeom>
          <a:noFill/>
        </p:spPr>
        <p:txBody>
          <a:bodyPr wrap="square" rtlCol="0">
            <a:spAutoFit/>
          </a:bodyPr>
          <a:lstStyle/>
          <a:p>
            <a:r>
              <a:rPr lang="en-US" sz="4400" dirty="0"/>
              <a:t>b a t </a:t>
            </a:r>
          </a:p>
        </p:txBody>
      </p:sp>
      <p:pic>
        <p:nvPicPr>
          <p:cNvPr id="21" name="Graphic 20" descr="Index finger pointing to the letter &quot;b&quot; in &quot;bat&quot; to represent attending to individual letters when blending and segmenting words">
            <a:extLst>
              <a:ext uri="{FF2B5EF4-FFF2-40B4-BE49-F238E27FC236}">
                <a16:creationId xmlns:a16="http://schemas.microsoft.com/office/drawing/2014/main" id="{7CDCD626-8483-0044-BDDB-8FDD367B4A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480911" y="2197966"/>
            <a:ext cx="1143000" cy="1143000"/>
          </a:xfrm>
          <a:prstGeom prst="rect">
            <a:avLst/>
          </a:prstGeom>
        </p:spPr>
      </p:pic>
      <p:sp>
        <p:nvSpPr>
          <p:cNvPr id="5" name="TextBox 4">
            <a:extLst>
              <a:ext uri="{FF2B5EF4-FFF2-40B4-BE49-F238E27FC236}">
                <a16:creationId xmlns:a16="http://schemas.microsoft.com/office/drawing/2014/main" id="{CFB6F8F6-8AB6-D436-EE74-489225E008EB}"/>
              </a:ext>
            </a:extLst>
          </p:cNvPr>
          <p:cNvSpPr txBox="1"/>
          <p:nvPr/>
        </p:nvSpPr>
        <p:spPr>
          <a:xfrm>
            <a:off x="620486" y="3473650"/>
            <a:ext cx="5475514" cy="461665"/>
          </a:xfrm>
          <a:prstGeom prst="rect">
            <a:avLst/>
          </a:prstGeom>
          <a:noFill/>
        </p:spPr>
        <p:txBody>
          <a:bodyPr wrap="square" rtlCol="0">
            <a:spAutoFit/>
          </a:bodyPr>
          <a:lstStyle/>
          <a:p>
            <a:pPr algn="ctr"/>
            <a:r>
              <a:rPr lang="en-US" sz="2400" dirty="0">
                <a:latin typeface="Trebuchet MS" panose="020B0603020202020204" pitchFamily="34" charset="0"/>
              </a:rPr>
              <a:t>Practice with Decodable Text</a:t>
            </a:r>
          </a:p>
        </p:txBody>
      </p:sp>
      <p:pic>
        <p:nvPicPr>
          <p:cNvPr id="3" name="Picture 2" descr="A visual image of an example of decodable text that focuses on practicing words that contain s-blends.">
            <a:extLst>
              <a:ext uri="{FF2B5EF4-FFF2-40B4-BE49-F238E27FC236}">
                <a16:creationId xmlns:a16="http://schemas.microsoft.com/office/drawing/2014/main" id="{08147779-F2EB-299E-3F31-815D9EBD5286}"/>
              </a:ext>
            </a:extLst>
          </p:cNvPr>
          <p:cNvPicPr>
            <a:picLocks noChangeArrowheads="1"/>
          </p:cNvPicPr>
          <p:nvPr/>
        </p:nvPicPr>
        <p:blipFill rotWithShape="1">
          <a:blip r:embed="rId5">
            <a:extLst>
              <a:ext uri="{28A0092B-C50C-407E-A947-70E740481C1C}">
                <a14:useLocalDpi xmlns:a14="http://schemas.microsoft.com/office/drawing/2010/main" val="0"/>
              </a:ext>
            </a:extLst>
          </a:blip>
          <a:srcRect b="2489"/>
          <a:stretch>
            <a:fillRect/>
          </a:stretch>
        </p:blipFill>
        <p:spPr bwMode="auto">
          <a:xfrm>
            <a:off x="1507669" y="3914923"/>
            <a:ext cx="3657600"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EF8C57B-9DE7-1266-5E3D-AF3243DFB780}"/>
              </a:ext>
            </a:extLst>
          </p:cNvPr>
          <p:cNvSpPr txBox="1"/>
          <p:nvPr/>
        </p:nvSpPr>
        <p:spPr>
          <a:xfrm>
            <a:off x="7053798" y="1190805"/>
            <a:ext cx="4400185" cy="461665"/>
          </a:xfrm>
          <a:prstGeom prst="rect">
            <a:avLst/>
          </a:prstGeom>
          <a:noFill/>
        </p:spPr>
        <p:txBody>
          <a:bodyPr wrap="square" rtlCol="0">
            <a:spAutoFit/>
          </a:bodyPr>
          <a:lstStyle/>
          <a:p>
            <a:pPr algn="ctr"/>
            <a:r>
              <a:rPr lang="en-US" sz="2400" dirty="0">
                <a:latin typeface="Trebuchet MS" panose="020B0603020202020204" pitchFamily="34" charset="0"/>
              </a:rPr>
              <a:t>Phoneme Grapheme Mapping</a:t>
            </a:r>
          </a:p>
        </p:txBody>
      </p:sp>
      <p:pic>
        <p:nvPicPr>
          <p:cNvPr id="18" name="Graphic 17" descr="Desk ">
            <a:extLst>
              <a:ext uri="{FF2B5EF4-FFF2-40B4-BE49-F238E27FC236}">
                <a16:creationId xmlns:a16="http://schemas.microsoft.com/office/drawing/2014/main" id="{45939F08-8A26-658A-5126-EE6A23B20097}"/>
              </a:ext>
            </a:extLst>
          </p:cNvPr>
          <p:cNvPicPr>
            <a:picLocks noChangeAspect="1"/>
          </p:cNvPicPr>
          <p:nvPr/>
        </p:nvPicPr>
        <p:blipFill>
          <a:blip r:embed="rId6">
            <a:extLst>
              <a:ext uri="{96DAC541-7B7A-43D3-8B79-37D633B846F1}">
                <asvg:svgBlip xmlns:asvg="http://schemas.microsoft.com/office/drawing/2016/SVG/main" r:embed="rId7"/>
              </a:ext>
            </a:extLst>
          </a:blip>
          <a:srcRect t="16772" b="16561"/>
          <a:stretch>
            <a:fillRect/>
          </a:stretch>
        </p:blipFill>
        <p:spPr>
          <a:xfrm>
            <a:off x="8568090" y="1663916"/>
            <a:ext cx="1371600" cy="914401"/>
          </a:xfrm>
          <a:prstGeom prst="rect">
            <a:avLst/>
          </a:prstGeom>
        </p:spPr>
      </p:pic>
      <p:graphicFrame>
        <p:nvGraphicFramePr>
          <p:cNvPr id="19" name="Table 18">
            <a:extLst>
              <a:ext uri="{FF2B5EF4-FFF2-40B4-BE49-F238E27FC236}">
                <a16:creationId xmlns:a16="http://schemas.microsoft.com/office/drawing/2014/main" id="{888C86A1-BEA0-E8FA-2B9F-A9AF7E3C7DA2}"/>
              </a:ext>
            </a:extLst>
          </p:cNvPr>
          <p:cNvGraphicFramePr>
            <a:graphicFrameLocks noGrp="1"/>
          </p:cNvGraphicFramePr>
          <p:nvPr>
            <p:extLst>
              <p:ext uri="{D42A27DB-BD31-4B8C-83A1-F6EECF244321}">
                <p14:modId xmlns:p14="http://schemas.microsoft.com/office/powerpoint/2010/main" val="71127187"/>
              </p:ext>
            </p:extLst>
          </p:nvPr>
        </p:nvGraphicFramePr>
        <p:xfrm>
          <a:off x="7882290" y="2589763"/>
          <a:ext cx="2743200" cy="685799"/>
        </p:xfrm>
        <a:graphic>
          <a:graphicData uri="http://schemas.openxmlformats.org/drawingml/2006/table">
            <a:tbl>
              <a:tblPr firstRow="1" bandRow="1">
                <a:tableStyleId>{5C22544A-7EE6-4342-B048-85BDC9FD1C3A}</a:tableStyleId>
              </a:tblPr>
              <a:tblGrid>
                <a:gridCol w="685800">
                  <a:extLst>
                    <a:ext uri="{9D8B030D-6E8A-4147-A177-3AD203B41FA5}">
                      <a16:colId xmlns:a16="http://schemas.microsoft.com/office/drawing/2014/main" val="2257874944"/>
                    </a:ext>
                  </a:extLst>
                </a:gridCol>
                <a:gridCol w="685800">
                  <a:extLst>
                    <a:ext uri="{9D8B030D-6E8A-4147-A177-3AD203B41FA5}">
                      <a16:colId xmlns:a16="http://schemas.microsoft.com/office/drawing/2014/main" val="3147897541"/>
                    </a:ext>
                  </a:extLst>
                </a:gridCol>
                <a:gridCol w="685800">
                  <a:extLst>
                    <a:ext uri="{9D8B030D-6E8A-4147-A177-3AD203B41FA5}">
                      <a16:colId xmlns:a16="http://schemas.microsoft.com/office/drawing/2014/main" val="2408091162"/>
                    </a:ext>
                  </a:extLst>
                </a:gridCol>
                <a:gridCol w="685800">
                  <a:extLst>
                    <a:ext uri="{9D8B030D-6E8A-4147-A177-3AD203B41FA5}">
                      <a16:colId xmlns:a16="http://schemas.microsoft.com/office/drawing/2014/main" val="3227270839"/>
                    </a:ext>
                  </a:extLst>
                </a:gridCol>
              </a:tblGrid>
              <a:tr h="685799">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6326851"/>
                  </a:ext>
                </a:extLst>
              </a:tr>
            </a:tbl>
          </a:graphicData>
        </a:graphic>
      </p:graphicFrame>
      <p:sp>
        <p:nvSpPr>
          <p:cNvPr id="6" name="TextBox 5">
            <a:extLst>
              <a:ext uri="{FF2B5EF4-FFF2-40B4-BE49-F238E27FC236}">
                <a16:creationId xmlns:a16="http://schemas.microsoft.com/office/drawing/2014/main" id="{84DF3C5B-FEE0-3A93-7E16-D48620FFFC63}"/>
              </a:ext>
            </a:extLst>
          </p:cNvPr>
          <p:cNvSpPr txBox="1"/>
          <p:nvPr/>
        </p:nvSpPr>
        <p:spPr>
          <a:xfrm>
            <a:off x="7196470" y="3473650"/>
            <a:ext cx="4114840" cy="461665"/>
          </a:xfrm>
          <a:prstGeom prst="rect">
            <a:avLst/>
          </a:prstGeom>
          <a:noFill/>
        </p:spPr>
        <p:txBody>
          <a:bodyPr wrap="square" rtlCol="0">
            <a:spAutoFit/>
          </a:bodyPr>
          <a:lstStyle/>
          <a:p>
            <a:pPr algn="ctr"/>
            <a:r>
              <a:rPr lang="en-US" sz="2400" dirty="0">
                <a:latin typeface="Trebuchet MS" panose="020B0603020202020204" pitchFamily="34" charset="0"/>
              </a:rPr>
              <a:t>Irregular Word Routine</a:t>
            </a:r>
          </a:p>
        </p:txBody>
      </p:sp>
      <p:pic>
        <p:nvPicPr>
          <p:cNvPr id="10" name="Picture 9" descr="The word 'from' with a heart over the letter 'o' and blue dots under each letter to represent the number of speech sounds in the word. The heart represents the part of the word that does not follow regular speech/sound correspondences.">
            <a:extLst>
              <a:ext uri="{FF2B5EF4-FFF2-40B4-BE49-F238E27FC236}">
                <a16:creationId xmlns:a16="http://schemas.microsoft.com/office/drawing/2014/main" id="{CED6D44E-ED72-7FF4-9CB2-5CE86D049246}"/>
              </a:ext>
            </a:extLst>
          </p:cNvPr>
          <p:cNvPicPr>
            <a:picLocks/>
          </p:cNvPicPr>
          <p:nvPr/>
        </p:nvPicPr>
        <p:blipFill>
          <a:blip r:embed="rId8"/>
          <a:stretch>
            <a:fillRect/>
          </a:stretch>
        </p:blipFill>
        <p:spPr>
          <a:xfrm>
            <a:off x="8225190" y="3935315"/>
            <a:ext cx="2057400" cy="1600200"/>
          </a:xfrm>
          <a:prstGeom prst="rect">
            <a:avLst/>
          </a:prstGeom>
        </p:spPr>
      </p:pic>
    </p:spTree>
    <p:extLst>
      <p:ext uri="{BB962C8B-B14F-4D97-AF65-F5344CB8AC3E}">
        <p14:creationId xmlns:p14="http://schemas.microsoft.com/office/powerpoint/2010/main" val="23066994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7BAC2-6A7F-AF94-1AA2-F44FDE5031BB}"/>
              </a:ext>
            </a:extLst>
          </p:cNvPr>
          <p:cNvSpPr>
            <a:spLocks noGrp="1"/>
          </p:cNvSpPr>
          <p:nvPr>
            <p:ph type="title"/>
          </p:nvPr>
        </p:nvSpPr>
        <p:spPr>
          <a:xfrm>
            <a:off x="243840" y="121451"/>
            <a:ext cx="11360800" cy="763600"/>
          </a:xfrm>
        </p:spPr>
        <p:txBody>
          <a:bodyPr/>
          <a:lstStyle/>
          <a:p>
            <a:r>
              <a:rPr lang="en-US" sz="3200" dirty="0">
                <a:latin typeface="Trebuchet MS" panose="020B0603020202020204" pitchFamily="34" charset="0"/>
              </a:rPr>
              <a:t>Advanced Word Study</a:t>
            </a:r>
          </a:p>
        </p:txBody>
      </p:sp>
      <p:sp>
        <p:nvSpPr>
          <p:cNvPr id="4" name="TextBox 3">
            <a:extLst>
              <a:ext uri="{FF2B5EF4-FFF2-40B4-BE49-F238E27FC236}">
                <a16:creationId xmlns:a16="http://schemas.microsoft.com/office/drawing/2014/main" id="{3133DCE9-051A-5A1A-210A-3E57C781EDA5}"/>
              </a:ext>
            </a:extLst>
          </p:cNvPr>
          <p:cNvSpPr txBox="1"/>
          <p:nvPr/>
        </p:nvSpPr>
        <p:spPr>
          <a:xfrm>
            <a:off x="2308464" y="1171191"/>
            <a:ext cx="2600325" cy="461665"/>
          </a:xfrm>
          <a:prstGeom prst="rect">
            <a:avLst/>
          </a:prstGeom>
          <a:noFill/>
        </p:spPr>
        <p:txBody>
          <a:bodyPr wrap="square" rtlCol="0">
            <a:spAutoFit/>
          </a:bodyPr>
          <a:lstStyle/>
          <a:p>
            <a:pPr algn="ctr"/>
            <a:r>
              <a:rPr lang="en-US" sz="2400" dirty="0">
                <a:latin typeface="Trebuchet MS" panose="020B0603020202020204" pitchFamily="34" charset="0"/>
              </a:rPr>
              <a:t>Syllable Division</a:t>
            </a:r>
          </a:p>
        </p:txBody>
      </p:sp>
      <p:pic>
        <p:nvPicPr>
          <p:cNvPr id="9" name="Picture 8" descr="A close-up of a logo showing how the word &quot;fantastic&quot; is divided into syllables ">
            <a:extLst>
              <a:ext uri="{FF2B5EF4-FFF2-40B4-BE49-F238E27FC236}">
                <a16:creationId xmlns:a16="http://schemas.microsoft.com/office/drawing/2014/main" id="{81A66C25-76A8-50ED-2BD7-810BF9732453}"/>
              </a:ext>
            </a:extLst>
          </p:cNvPr>
          <p:cNvPicPr>
            <a:picLocks/>
          </p:cNvPicPr>
          <p:nvPr/>
        </p:nvPicPr>
        <p:blipFill>
          <a:blip r:embed="rId3"/>
          <a:stretch>
            <a:fillRect/>
          </a:stretch>
        </p:blipFill>
        <p:spPr>
          <a:xfrm>
            <a:off x="2165589" y="1574160"/>
            <a:ext cx="2743200" cy="1828800"/>
          </a:xfrm>
          <a:prstGeom prst="rect">
            <a:avLst/>
          </a:prstGeom>
        </p:spPr>
      </p:pic>
      <p:sp>
        <p:nvSpPr>
          <p:cNvPr id="7" name="TextBox 6">
            <a:extLst>
              <a:ext uri="{FF2B5EF4-FFF2-40B4-BE49-F238E27FC236}">
                <a16:creationId xmlns:a16="http://schemas.microsoft.com/office/drawing/2014/main" id="{2AB4B253-C5D7-9CBE-CC9C-4F715A1D527F}"/>
              </a:ext>
            </a:extLst>
          </p:cNvPr>
          <p:cNvSpPr txBox="1"/>
          <p:nvPr/>
        </p:nvSpPr>
        <p:spPr>
          <a:xfrm>
            <a:off x="7805726" y="1195271"/>
            <a:ext cx="2951716" cy="461665"/>
          </a:xfrm>
          <a:prstGeom prst="rect">
            <a:avLst/>
          </a:prstGeom>
          <a:noFill/>
        </p:spPr>
        <p:txBody>
          <a:bodyPr wrap="square" rtlCol="0">
            <a:spAutoFit/>
          </a:bodyPr>
          <a:lstStyle/>
          <a:p>
            <a:pPr algn="ctr"/>
            <a:r>
              <a:rPr lang="en-US" sz="2400" dirty="0">
                <a:latin typeface="Trebuchet MS" panose="020B0603020202020204" pitchFamily="34" charset="0"/>
              </a:rPr>
              <a:t>Spelling Rules </a:t>
            </a:r>
          </a:p>
        </p:txBody>
      </p:sp>
      <p:pic>
        <p:nvPicPr>
          <p:cNvPr id="11" name="Picture 10" descr="the word happy with the y crossed out and changed to i, plus the suffix -er, to show an English spelling rule.">
            <a:extLst>
              <a:ext uri="{FF2B5EF4-FFF2-40B4-BE49-F238E27FC236}">
                <a16:creationId xmlns:a16="http://schemas.microsoft.com/office/drawing/2014/main" id="{E50AF1BA-9966-8FE6-C70B-37EF509670C3}"/>
              </a:ext>
            </a:extLst>
          </p:cNvPr>
          <p:cNvPicPr>
            <a:picLocks/>
          </p:cNvPicPr>
          <p:nvPr/>
        </p:nvPicPr>
        <p:blipFill>
          <a:blip r:embed="rId4"/>
          <a:stretch>
            <a:fillRect/>
          </a:stretch>
        </p:blipFill>
        <p:spPr>
          <a:xfrm>
            <a:off x="7909984" y="1681016"/>
            <a:ext cx="2743200" cy="1143000"/>
          </a:xfrm>
          <a:prstGeom prst="rect">
            <a:avLst/>
          </a:prstGeom>
        </p:spPr>
      </p:pic>
      <p:sp>
        <p:nvSpPr>
          <p:cNvPr id="5" name="TextBox 4">
            <a:extLst>
              <a:ext uri="{FF2B5EF4-FFF2-40B4-BE49-F238E27FC236}">
                <a16:creationId xmlns:a16="http://schemas.microsoft.com/office/drawing/2014/main" id="{63168A20-33FD-F2C8-267D-25B16B61ACE4}"/>
              </a:ext>
            </a:extLst>
          </p:cNvPr>
          <p:cNvSpPr txBox="1"/>
          <p:nvPr/>
        </p:nvSpPr>
        <p:spPr>
          <a:xfrm>
            <a:off x="881743" y="3945973"/>
            <a:ext cx="5475514" cy="461665"/>
          </a:xfrm>
          <a:prstGeom prst="rect">
            <a:avLst/>
          </a:prstGeom>
          <a:noFill/>
        </p:spPr>
        <p:txBody>
          <a:bodyPr wrap="square" rtlCol="0">
            <a:spAutoFit/>
          </a:bodyPr>
          <a:lstStyle/>
          <a:p>
            <a:pPr algn="ctr"/>
            <a:r>
              <a:rPr lang="en-US" sz="2400" dirty="0">
                <a:latin typeface="Trebuchet MS" panose="020B0603020202020204" pitchFamily="34" charset="0"/>
              </a:rPr>
              <a:t>Multisyllabic Word Reading Routine</a:t>
            </a:r>
          </a:p>
        </p:txBody>
      </p:sp>
      <p:pic>
        <p:nvPicPr>
          <p:cNvPr id="8" name="Picture 7" descr="The word unhappily showing how to use the multisyllabic word reading routine.">
            <a:extLst>
              <a:ext uri="{FF2B5EF4-FFF2-40B4-BE49-F238E27FC236}">
                <a16:creationId xmlns:a16="http://schemas.microsoft.com/office/drawing/2014/main" id="{387F5FCF-5040-A2D6-92F2-16AF04732009}"/>
              </a:ext>
            </a:extLst>
          </p:cNvPr>
          <p:cNvPicPr>
            <a:picLocks/>
          </p:cNvPicPr>
          <p:nvPr/>
        </p:nvPicPr>
        <p:blipFill>
          <a:blip r:embed="rId5"/>
          <a:stretch>
            <a:fillRect/>
          </a:stretch>
        </p:blipFill>
        <p:spPr>
          <a:xfrm>
            <a:off x="2237027" y="4434754"/>
            <a:ext cx="2743200" cy="914400"/>
          </a:xfrm>
          <a:prstGeom prst="rect">
            <a:avLst/>
          </a:prstGeom>
        </p:spPr>
      </p:pic>
      <p:sp>
        <p:nvSpPr>
          <p:cNvPr id="6" name="TextBox 5">
            <a:extLst>
              <a:ext uri="{FF2B5EF4-FFF2-40B4-BE49-F238E27FC236}">
                <a16:creationId xmlns:a16="http://schemas.microsoft.com/office/drawing/2014/main" id="{73887CF6-6884-AFFE-BB3B-461F574A316F}"/>
              </a:ext>
            </a:extLst>
          </p:cNvPr>
          <p:cNvSpPr txBox="1"/>
          <p:nvPr/>
        </p:nvSpPr>
        <p:spPr>
          <a:xfrm>
            <a:off x="7196471" y="3891532"/>
            <a:ext cx="4114840" cy="461665"/>
          </a:xfrm>
          <a:prstGeom prst="rect">
            <a:avLst/>
          </a:prstGeom>
          <a:noFill/>
        </p:spPr>
        <p:txBody>
          <a:bodyPr wrap="square" rtlCol="0">
            <a:spAutoFit/>
          </a:bodyPr>
          <a:lstStyle/>
          <a:p>
            <a:pPr algn="ctr"/>
            <a:r>
              <a:rPr lang="en-US" sz="2400" dirty="0">
                <a:latin typeface="Trebuchet MS" panose="020B0603020202020204" pitchFamily="34" charset="0"/>
              </a:rPr>
              <a:t>Morphology Instruction</a:t>
            </a:r>
          </a:p>
        </p:txBody>
      </p:sp>
      <p:pic>
        <p:nvPicPr>
          <p:cNvPr id="13" name="Picture 12" descr="A word matrix for the root word 'struct'">
            <a:extLst>
              <a:ext uri="{FF2B5EF4-FFF2-40B4-BE49-F238E27FC236}">
                <a16:creationId xmlns:a16="http://schemas.microsoft.com/office/drawing/2014/main" id="{C3914988-63BB-E519-EA07-605EDF96DF9F}"/>
              </a:ext>
            </a:extLst>
          </p:cNvPr>
          <p:cNvPicPr>
            <a:picLocks/>
          </p:cNvPicPr>
          <p:nvPr/>
        </p:nvPicPr>
        <p:blipFill>
          <a:blip r:embed="rId6"/>
          <a:stretch>
            <a:fillRect/>
          </a:stretch>
        </p:blipFill>
        <p:spPr>
          <a:xfrm>
            <a:off x="7723416" y="4401356"/>
            <a:ext cx="2743200" cy="1371600"/>
          </a:xfrm>
          <a:prstGeom prst="rect">
            <a:avLst/>
          </a:prstGeom>
        </p:spPr>
      </p:pic>
    </p:spTree>
    <p:extLst>
      <p:ext uri="{BB962C8B-B14F-4D97-AF65-F5344CB8AC3E}">
        <p14:creationId xmlns:p14="http://schemas.microsoft.com/office/powerpoint/2010/main" val="31632000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84A110A0-9C70-121C-6802-ECFEF93E5599}"/>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69E4F98C-24A4-BECB-8AEE-345FC1E9E388}"/>
              </a:ext>
            </a:extLst>
          </p:cNvPr>
          <p:cNvSpPr txBox="1">
            <a:spLocks noGrp="1"/>
          </p:cNvSpPr>
          <p:nvPr>
            <p:ph type="title"/>
          </p:nvPr>
        </p:nvSpPr>
        <p:spPr>
          <a:xfrm>
            <a:off x="151162" y="0"/>
            <a:ext cx="11212592" cy="789875"/>
          </a:xfrm>
          <a:prstGeom prst="rect">
            <a:avLst/>
          </a:prstGeom>
        </p:spPr>
        <p:txBody>
          <a:bodyPr spcFirstLastPara="1" vert="horz" wrap="square" lIns="0" tIns="0" rIns="0" bIns="0" rtlCol="0" anchor="ctr" anchorCtr="0">
            <a:noAutofit/>
          </a:bodyPr>
          <a:lstStyle/>
          <a:p>
            <a:r>
              <a:rPr lang="en-US" sz="3200" dirty="0">
                <a:latin typeface="Trebuchet MS"/>
              </a:rPr>
              <a:t>Classroom Example: How to Introduce a New Letter </a:t>
            </a:r>
          </a:p>
        </p:txBody>
      </p:sp>
      <p:sp>
        <p:nvSpPr>
          <p:cNvPr id="2" name="Google Shape;354;p46">
            <a:extLst>
              <a:ext uri="{FF2B5EF4-FFF2-40B4-BE49-F238E27FC236}">
                <a16:creationId xmlns:a16="http://schemas.microsoft.com/office/drawing/2014/main" id="{AC3E31A3-8F9F-233F-404D-9E4AC503E37E}"/>
              </a:ext>
            </a:extLst>
          </p:cNvPr>
          <p:cNvSpPr txBox="1">
            <a:spLocks/>
          </p:cNvSpPr>
          <p:nvPr/>
        </p:nvSpPr>
        <p:spPr>
          <a:xfrm>
            <a:off x="1458" y="1089933"/>
            <a:ext cx="5823813" cy="467813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52396" indent="0">
              <a:lnSpc>
                <a:spcPct val="114999"/>
              </a:lnSpc>
              <a:buNone/>
            </a:pPr>
            <a:r>
              <a:rPr lang="en-US" sz="2400" b="1" dirty="0">
                <a:solidFill>
                  <a:srgbClr val="000000"/>
                </a:solidFill>
                <a:ea typeface="Calibri"/>
                <a:cs typeface="Arial"/>
              </a:rPr>
              <a:t>Key Points About the Video:</a:t>
            </a:r>
            <a:endParaRPr lang="en-US" sz="2400" dirty="0"/>
          </a:p>
          <a:p>
            <a:pPr>
              <a:lnSpc>
                <a:spcPct val="100000"/>
              </a:lnSpc>
              <a:buClr>
                <a:schemeClr val="tx1">
                  <a:lumMod val="65000"/>
                  <a:lumOff val="35000"/>
                </a:schemeClr>
              </a:buClr>
              <a:buSzPct val="100000"/>
            </a:pPr>
            <a:r>
              <a:rPr lang="en-US" sz="2400" dirty="0">
                <a:solidFill>
                  <a:schemeClr val="tx1"/>
                </a:solidFill>
              </a:rPr>
              <a:t>This kindergarten teacher introduces a new letter and guides students through steps that will be repeated every time a new letter is introduced.</a:t>
            </a:r>
          </a:p>
          <a:p>
            <a:pPr>
              <a:lnSpc>
                <a:spcPct val="100000"/>
              </a:lnSpc>
              <a:buClr>
                <a:schemeClr val="tx1">
                  <a:lumMod val="65000"/>
                  <a:lumOff val="35000"/>
                </a:schemeClr>
              </a:buClr>
              <a:buSzPct val="100000"/>
            </a:pPr>
            <a:endParaRPr lang="en-US" sz="1200" dirty="0">
              <a:solidFill>
                <a:schemeClr val="tx1"/>
              </a:solidFill>
            </a:endParaRPr>
          </a:p>
          <a:p>
            <a:pPr>
              <a:lnSpc>
                <a:spcPct val="100000"/>
              </a:lnSpc>
              <a:buClr>
                <a:schemeClr val="tx1">
                  <a:lumMod val="65000"/>
                  <a:lumOff val="35000"/>
                </a:schemeClr>
              </a:buClr>
              <a:buSzPct val="100000"/>
            </a:pPr>
            <a:r>
              <a:rPr lang="en-US" sz="2400" dirty="0">
                <a:solidFill>
                  <a:schemeClr val="tx1"/>
                </a:solidFill>
              </a:rPr>
              <a:t>The narrator provides context about each step in the lesson. </a:t>
            </a:r>
            <a:endParaRPr lang="en-US" sz="2400" dirty="0">
              <a:solidFill>
                <a:srgbClr val="000000"/>
              </a:solidFill>
              <a:cs typeface="Arial"/>
            </a:endParaRPr>
          </a:p>
          <a:p>
            <a:pPr>
              <a:lnSpc>
                <a:spcPct val="160000"/>
              </a:lnSpc>
              <a:buFont typeface="Arial"/>
              <a:buChar char="●"/>
            </a:pPr>
            <a:endParaRPr lang="en-US" sz="2667" dirty="0">
              <a:solidFill>
                <a:srgbClr val="000000"/>
              </a:solidFill>
              <a:cs typeface="Times New Roman"/>
            </a:endParaRPr>
          </a:p>
          <a:p>
            <a:pPr marL="0" indent="0">
              <a:lnSpc>
                <a:spcPct val="114999"/>
              </a:lnSpc>
              <a:spcAft>
                <a:spcPts val="1600"/>
              </a:spcAft>
              <a:buNone/>
            </a:pPr>
            <a:endParaRPr lang="en-US" sz="2400" dirty="0"/>
          </a:p>
        </p:txBody>
      </p:sp>
      <p:pic>
        <p:nvPicPr>
          <p:cNvPr id="4" name="Online Media 3" title="How to Introduce a New Letter">
            <a:hlinkClick r:id="" action="ppaction://media"/>
            <a:extLst>
              <a:ext uri="{FF2B5EF4-FFF2-40B4-BE49-F238E27FC236}">
                <a16:creationId xmlns:a16="http://schemas.microsoft.com/office/drawing/2014/main" id="{47508E26-23E3-6C6C-A8FB-00086C0A4E30}"/>
              </a:ext>
            </a:extLst>
          </p:cNvPr>
          <p:cNvPicPr>
            <a:picLocks noRot="1" noChangeAspect="1"/>
          </p:cNvPicPr>
          <p:nvPr>
            <a:videoFile r:link="rId1"/>
          </p:nvPr>
        </p:nvPicPr>
        <p:blipFill>
          <a:blip r:embed="rId4"/>
          <a:stretch>
            <a:fillRect/>
          </a:stretch>
        </p:blipFill>
        <p:spPr>
          <a:xfrm>
            <a:off x="6138940" y="1128303"/>
            <a:ext cx="5632637" cy="3182440"/>
          </a:xfrm>
          <a:prstGeom prst="rect">
            <a:avLst/>
          </a:prstGeom>
        </p:spPr>
      </p:pic>
      <p:sp>
        <p:nvSpPr>
          <p:cNvPr id="11" name="Google Shape;354;p46">
            <a:extLst>
              <a:ext uri="{FF2B5EF4-FFF2-40B4-BE49-F238E27FC236}">
                <a16:creationId xmlns:a16="http://schemas.microsoft.com/office/drawing/2014/main" id="{C3FBC954-6100-63C1-E4B7-D56740518DDD}"/>
              </a:ext>
            </a:extLst>
          </p:cNvPr>
          <p:cNvSpPr txBox="1">
            <a:spLocks/>
          </p:cNvSpPr>
          <p:nvPr/>
        </p:nvSpPr>
        <p:spPr>
          <a:xfrm>
            <a:off x="6138940" y="4306094"/>
            <a:ext cx="5739391" cy="1308087"/>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lnSpc>
                <a:spcPct val="114999"/>
              </a:lnSpc>
              <a:buClr>
                <a:schemeClr val="tx1"/>
              </a:buClr>
              <a:buSzPct val="100000"/>
              <a:buFont typeface="Arial" panose="020B0604020202020204" pitchFamily="34" charset="0"/>
              <a:buChar char="•"/>
            </a:pPr>
            <a:r>
              <a:rPr lang="en-US" sz="2400" b="1" dirty="0">
                <a:solidFill>
                  <a:srgbClr val="0096A6"/>
                </a:solidFill>
                <a:latin typeface="Trebuchet MS"/>
                <a:ea typeface="Calibri"/>
                <a:cs typeface="Arial"/>
                <a:hlinkClick r:id="rId5">
                  <a:extLst>
                    <a:ext uri="{A12FA001-AC4F-418D-AE19-62706E023703}">
                      <ahyp:hlinkClr xmlns:ahyp="http://schemas.microsoft.com/office/drawing/2018/hyperlinkcolor" val="tx"/>
                    </a:ext>
                  </a:extLst>
                </a:hlinkClick>
              </a:rPr>
              <a:t>How to Introduce a New Letter</a:t>
            </a:r>
            <a:endParaRPr lang="en-US" sz="2400" b="1" dirty="0">
              <a:solidFill>
                <a:srgbClr val="0096A6"/>
              </a:solidFill>
              <a:latin typeface="Trebuchet MS"/>
              <a:ea typeface="Calibri"/>
              <a:cs typeface="Arial"/>
              <a:hlinkClick r:id="rId6">
                <a:extLst>
                  <a:ext uri="{A12FA001-AC4F-418D-AE19-62706E023703}">
                    <ahyp:hlinkClr xmlns:ahyp="http://schemas.microsoft.com/office/drawing/2018/hyperlinkcolor" val="tx"/>
                  </a:ext>
                </a:extLst>
              </a:hlinkClick>
            </a:endParaRPr>
          </a:p>
        </p:txBody>
      </p:sp>
      <p:sp>
        <p:nvSpPr>
          <p:cNvPr id="3" name="TextBox 2">
            <a:extLst>
              <a:ext uri="{FF2B5EF4-FFF2-40B4-BE49-F238E27FC236}">
                <a16:creationId xmlns:a16="http://schemas.microsoft.com/office/drawing/2014/main" id="{B1194A7A-0C11-F0CF-D3DA-BA6A4241408F}"/>
              </a:ext>
            </a:extLst>
          </p:cNvPr>
          <p:cNvSpPr txBox="1"/>
          <p:nvPr/>
        </p:nvSpPr>
        <p:spPr>
          <a:xfrm>
            <a:off x="3806283" y="5460293"/>
            <a:ext cx="8385717" cy="307777"/>
          </a:xfrm>
          <a:prstGeom prst="rect">
            <a:avLst/>
          </a:prstGeom>
          <a:noFill/>
        </p:spPr>
        <p:txBody>
          <a:bodyPr wrap="square" lIns="121920" tIns="60960" rIns="121920" bIns="6096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1200" dirty="0">
                <a:latin typeface="Trebuchet MS" panose="020B0703020202090204" pitchFamily="34" charset="0"/>
              </a:rPr>
              <a:t>(Reading Universe, n.d.)</a:t>
            </a:r>
            <a:endParaRPr lang="en-US" sz="1200" dirty="0">
              <a:latin typeface="Trebuchet MS" panose="020B0703020202090204" pitchFamily="34" charset="0"/>
              <a:cs typeface="Calibri Light"/>
            </a:endParaRPr>
          </a:p>
        </p:txBody>
      </p:sp>
    </p:spTree>
    <p:extLst>
      <p:ext uri="{BB962C8B-B14F-4D97-AF65-F5344CB8AC3E}">
        <p14:creationId xmlns:p14="http://schemas.microsoft.com/office/powerpoint/2010/main" val="206771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84A110A0-9C70-121C-6802-ECFEF93E5599}"/>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69E4F98C-24A4-BECB-8AEE-345FC1E9E388}"/>
              </a:ext>
            </a:extLst>
          </p:cNvPr>
          <p:cNvSpPr txBox="1">
            <a:spLocks noGrp="1"/>
          </p:cNvSpPr>
          <p:nvPr>
            <p:ph type="title"/>
          </p:nvPr>
        </p:nvSpPr>
        <p:spPr>
          <a:xfrm>
            <a:off x="332137" y="0"/>
            <a:ext cx="11212592" cy="789875"/>
          </a:xfrm>
          <a:prstGeom prst="rect">
            <a:avLst/>
          </a:prstGeom>
        </p:spPr>
        <p:txBody>
          <a:bodyPr spcFirstLastPara="1" vert="horz" wrap="square" lIns="0" tIns="0" rIns="0" bIns="0" rtlCol="0" anchor="ctr" anchorCtr="0">
            <a:noAutofit/>
          </a:bodyPr>
          <a:lstStyle/>
          <a:p>
            <a:r>
              <a:rPr lang="en-US" sz="3200" dirty="0">
                <a:latin typeface="Trebuchet MS"/>
              </a:rPr>
              <a:t>Small Group Example: Blending Sounds to Read Words</a:t>
            </a:r>
          </a:p>
        </p:txBody>
      </p:sp>
      <p:sp>
        <p:nvSpPr>
          <p:cNvPr id="2" name="Google Shape;354;p46">
            <a:extLst>
              <a:ext uri="{FF2B5EF4-FFF2-40B4-BE49-F238E27FC236}">
                <a16:creationId xmlns:a16="http://schemas.microsoft.com/office/drawing/2014/main" id="{AC3E31A3-8F9F-233F-404D-9E4AC503E37E}"/>
              </a:ext>
            </a:extLst>
          </p:cNvPr>
          <p:cNvSpPr txBox="1">
            <a:spLocks/>
          </p:cNvSpPr>
          <p:nvPr/>
        </p:nvSpPr>
        <p:spPr>
          <a:xfrm>
            <a:off x="1459" y="1089933"/>
            <a:ext cx="6092990" cy="4678136"/>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52396" indent="0">
              <a:lnSpc>
                <a:spcPct val="114999"/>
              </a:lnSpc>
              <a:buClr>
                <a:schemeClr val="tx1"/>
              </a:buClr>
              <a:buSzPct val="100000"/>
              <a:buNone/>
            </a:pPr>
            <a:r>
              <a:rPr lang="en-US" sz="2667" b="1" dirty="0">
                <a:solidFill>
                  <a:srgbClr val="000000"/>
                </a:solidFill>
                <a:latin typeface="Trebuchet MS"/>
                <a:ea typeface="Calibri"/>
                <a:cs typeface="Arial"/>
              </a:rPr>
              <a:t>Key Points About the Video:</a:t>
            </a:r>
            <a:endParaRPr lang="en-US" sz="2400" dirty="0"/>
          </a:p>
          <a:p>
            <a:pPr>
              <a:lnSpc>
                <a:spcPct val="100000"/>
              </a:lnSpc>
              <a:buClr>
                <a:schemeClr val="tx1">
                  <a:lumMod val="65000"/>
                  <a:lumOff val="35000"/>
                </a:schemeClr>
              </a:buClr>
              <a:buSzPct val="100000"/>
            </a:pPr>
            <a:r>
              <a:rPr lang="en-US" sz="2400" dirty="0">
                <a:solidFill>
                  <a:schemeClr val="tx1">
                    <a:lumMod val="95000"/>
                    <a:lumOff val="5000"/>
                  </a:schemeClr>
                </a:solidFill>
              </a:rPr>
              <a:t>This instructional coach models and practices with her students the process for blending sounds into words.</a:t>
            </a:r>
            <a:r>
              <a:rPr lang="en-US" sz="2667" dirty="0">
                <a:solidFill>
                  <a:schemeClr val="tx1">
                    <a:lumMod val="95000"/>
                    <a:lumOff val="5000"/>
                  </a:schemeClr>
                </a:solidFill>
              </a:rPr>
              <a:t> </a:t>
            </a:r>
          </a:p>
          <a:p>
            <a:pPr>
              <a:lnSpc>
                <a:spcPct val="100000"/>
              </a:lnSpc>
              <a:buClr>
                <a:schemeClr val="tx1">
                  <a:lumMod val="65000"/>
                  <a:lumOff val="35000"/>
                </a:schemeClr>
              </a:buClr>
              <a:buSzPct val="100000"/>
            </a:pPr>
            <a:endParaRPr lang="en-US" sz="1000" dirty="0">
              <a:solidFill>
                <a:schemeClr val="tx1">
                  <a:lumMod val="95000"/>
                  <a:lumOff val="5000"/>
                </a:schemeClr>
              </a:solidFill>
            </a:endParaRPr>
          </a:p>
          <a:p>
            <a:pPr>
              <a:lnSpc>
                <a:spcPct val="100000"/>
              </a:lnSpc>
              <a:buClr>
                <a:schemeClr val="tx1">
                  <a:lumMod val="65000"/>
                  <a:lumOff val="35000"/>
                </a:schemeClr>
              </a:buClr>
              <a:buSzPct val="100000"/>
            </a:pPr>
            <a:r>
              <a:rPr lang="en-US" sz="2400" dirty="0">
                <a:solidFill>
                  <a:schemeClr val="tx1">
                    <a:lumMod val="95000"/>
                    <a:lumOff val="5000"/>
                  </a:schemeClr>
                </a:solidFill>
              </a:rPr>
              <a:t>Students have the chance to read words with short vowels both as a group and individually.</a:t>
            </a:r>
            <a:endParaRPr lang="en-US" sz="2400" dirty="0">
              <a:solidFill>
                <a:srgbClr val="000000"/>
              </a:solidFill>
              <a:cs typeface="Times New Roman"/>
            </a:endParaRPr>
          </a:p>
          <a:p>
            <a:pPr marL="0" indent="0">
              <a:lnSpc>
                <a:spcPct val="114999"/>
              </a:lnSpc>
              <a:spcAft>
                <a:spcPts val="1600"/>
              </a:spcAft>
              <a:buNone/>
            </a:pPr>
            <a:endParaRPr lang="en-US" sz="2400" dirty="0"/>
          </a:p>
        </p:txBody>
      </p:sp>
      <p:pic>
        <p:nvPicPr>
          <p:cNvPr id="5" name="Online Media 4" title="Blending Sounds to Read Words with Short Vowels">
            <a:hlinkClick r:id="" action="ppaction://media"/>
            <a:extLst>
              <a:ext uri="{FF2B5EF4-FFF2-40B4-BE49-F238E27FC236}">
                <a16:creationId xmlns:a16="http://schemas.microsoft.com/office/drawing/2014/main" id="{40AFE5E6-8A69-E1D5-2EDA-99DA27347E0C}"/>
              </a:ext>
            </a:extLst>
          </p:cNvPr>
          <p:cNvPicPr>
            <a:picLocks noRot="1" noChangeAspect="1"/>
          </p:cNvPicPr>
          <p:nvPr>
            <a:videoFile r:link="rId1"/>
          </p:nvPr>
        </p:nvPicPr>
        <p:blipFill>
          <a:blip r:embed="rId4"/>
          <a:stretch>
            <a:fillRect/>
          </a:stretch>
        </p:blipFill>
        <p:spPr>
          <a:xfrm>
            <a:off x="6096000" y="1054500"/>
            <a:ext cx="5740943" cy="3243633"/>
          </a:xfrm>
          <a:prstGeom prst="rect">
            <a:avLst/>
          </a:prstGeom>
        </p:spPr>
      </p:pic>
      <p:sp>
        <p:nvSpPr>
          <p:cNvPr id="11" name="Google Shape;354;p46">
            <a:extLst>
              <a:ext uri="{FF2B5EF4-FFF2-40B4-BE49-F238E27FC236}">
                <a16:creationId xmlns:a16="http://schemas.microsoft.com/office/drawing/2014/main" id="{C3FBC954-6100-63C1-E4B7-D56740518DDD}"/>
              </a:ext>
            </a:extLst>
          </p:cNvPr>
          <p:cNvSpPr txBox="1">
            <a:spLocks/>
          </p:cNvSpPr>
          <p:nvPr/>
        </p:nvSpPr>
        <p:spPr>
          <a:xfrm>
            <a:off x="6097552" y="4306094"/>
            <a:ext cx="5739391" cy="1308087"/>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lnSpc>
                <a:spcPct val="114999"/>
              </a:lnSpc>
              <a:buClr>
                <a:schemeClr val="tx1">
                  <a:lumMod val="65000"/>
                  <a:lumOff val="35000"/>
                </a:schemeClr>
              </a:buClr>
              <a:buSzPct val="100000"/>
            </a:pPr>
            <a:r>
              <a:rPr lang="en-US" sz="2667" b="1" dirty="0">
                <a:solidFill>
                  <a:schemeClr val="accent3">
                    <a:lumMod val="75000"/>
                  </a:schemeClr>
                </a:solidFill>
                <a:latin typeface="Trebuchet MS"/>
                <a:ea typeface="Calibri"/>
                <a:cs typeface="Arial"/>
                <a:hlinkClick r:id="rId5">
                  <a:extLst>
                    <a:ext uri="{A12FA001-AC4F-418D-AE19-62706E023703}">
                      <ahyp:hlinkClr xmlns:ahyp="http://schemas.microsoft.com/office/drawing/2018/hyperlinkcolor" val="tx"/>
                    </a:ext>
                  </a:extLst>
                </a:hlinkClick>
              </a:rPr>
              <a:t>Blending Sounds to Read Words</a:t>
            </a:r>
            <a:endParaRPr lang="en-US" sz="2667" b="1" dirty="0">
              <a:solidFill>
                <a:schemeClr val="accent3">
                  <a:lumMod val="75000"/>
                </a:schemeClr>
              </a:solidFill>
              <a:latin typeface="Trebuchet MS"/>
              <a:ea typeface="Calibri"/>
              <a:cs typeface="Arial"/>
              <a:hlinkClick r:id="rId6">
                <a:extLst>
                  <a:ext uri="{A12FA001-AC4F-418D-AE19-62706E023703}">
                    <ahyp:hlinkClr xmlns:ahyp="http://schemas.microsoft.com/office/drawing/2018/hyperlinkcolor" val="tx"/>
                  </a:ext>
                </a:extLst>
              </a:hlinkClick>
            </a:endParaRPr>
          </a:p>
        </p:txBody>
      </p:sp>
      <p:sp>
        <p:nvSpPr>
          <p:cNvPr id="3" name="TextBox 2">
            <a:extLst>
              <a:ext uri="{FF2B5EF4-FFF2-40B4-BE49-F238E27FC236}">
                <a16:creationId xmlns:a16="http://schemas.microsoft.com/office/drawing/2014/main" id="{B1194A7A-0C11-F0CF-D3DA-BA6A4241408F}"/>
              </a:ext>
            </a:extLst>
          </p:cNvPr>
          <p:cNvSpPr txBox="1"/>
          <p:nvPr/>
        </p:nvSpPr>
        <p:spPr>
          <a:xfrm>
            <a:off x="3806283" y="5460293"/>
            <a:ext cx="8385717" cy="307777"/>
          </a:xfrm>
          <a:prstGeom prst="rect">
            <a:avLst/>
          </a:prstGeom>
          <a:noFill/>
        </p:spPr>
        <p:txBody>
          <a:bodyPr wrap="square" lIns="121920" tIns="60960" rIns="121920" bIns="6096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1200" dirty="0">
                <a:latin typeface="Trebuchet MS" panose="020B0703020202090204" pitchFamily="34" charset="0"/>
              </a:rPr>
              <a:t>(Reading Universe, n.d.)</a:t>
            </a:r>
            <a:endParaRPr lang="en-US" sz="1200" dirty="0">
              <a:latin typeface="Trebuchet MS" panose="020B0703020202090204" pitchFamily="34" charset="0"/>
              <a:cs typeface="Calibri Light"/>
            </a:endParaRPr>
          </a:p>
        </p:txBody>
      </p:sp>
    </p:spTree>
    <p:extLst>
      <p:ext uri="{BB962C8B-B14F-4D97-AF65-F5344CB8AC3E}">
        <p14:creationId xmlns:p14="http://schemas.microsoft.com/office/powerpoint/2010/main" val="282416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D4CBC35E-7D93-35CA-0D9B-193AF4EB205F}"/>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53758F51-732E-E906-B3B6-BDFF49FCCC9E}"/>
              </a:ext>
            </a:extLst>
          </p:cNvPr>
          <p:cNvSpPr txBox="1">
            <a:spLocks noGrp="1"/>
          </p:cNvSpPr>
          <p:nvPr>
            <p:ph type="title"/>
          </p:nvPr>
        </p:nvSpPr>
        <p:spPr>
          <a:xfrm>
            <a:off x="332137" y="0"/>
            <a:ext cx="11212592" cy="789875"/>
          </a:xfrm>
          <a:prstGeom prst="rect">
            <a:avLst/>
          </a:prstGeom>
        </p:spPr>
        <p:txBody>
          <a:bodyPr spcFirstLastPara="1" vert="horz" wrap="square" lIns="0" tIns="0" rIns="0" bIns="0" rtlCol="0" anchor="ctr" anchorCtr="0">
            <a:noAutofit/>
          </a:bodyPr>
          <a:lstStyle/>
          <a:p>
            <a:r>
              <a:rPr lang="en-US" sz="3200" dirty="0">
                <a:latin typeface="Trebuchet MS"/>
              </a:rPr>
              <a:t>Outcomes | Phonics</a:t>
            </a:r>
          </a:p>
        </p:txBody>
      </p:sp>
      <p:sp>
        <p:nvSpPr>
          <p:cNvPr id="3" name="Google Shape;354;p46">
            <a:extLst>
              <a:ext uri="{FF2B5EF4-FFF2-40B4-BE49-F238E27FC236}">
                <a16:creationId xmlns:a16="http://schemas.microsoft.com/office/drawing/2014/main" id="{05191674-F42B-3EFE-3C02-AA9E6092156B}"/>
              </a:ext>
            </a:extLst>
          </p:cNvPr>
          <p:cNvSpPr txBox="1">
            <a:spLocks/>
          </p:cNvSpPr>
          <p:nvPr/>
        </p:nvSpPr>
        <p:spPr>
          <a:xfrm>
            <a:off x="0" y="1040812"/>
            <a:ext cx="9558867" cy="4776376"/>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lnSpc>
                <a:spcPct val="160000"/>
              </a:lnSpc>
              <a:buClr>
                <a:schemeClr val="tx1">
                  <a:lumMod val="65000"/>
                  <a:lumOff val="35000"/>
                </a:schemeClr>
              </a:buClr>
              <a:buSzPct val="100000"/>
            </a:pPr>
            <a:r>
              <a:rPr lang="en-US" sz="2400" dirty="0">
                <a:solidFill>
                  <a:srgbClr val="000000"/>
                </a:solidFill>
                <a:ea typeface="Calibri"/>
                <a:cs typeface="Times New Roman"/>
              </a:rPr>
              <a:t>What is </a:t>
            </a:r>
            <a:r>
              <a:rPr lang="en-US" sz="2400" b="1" dirty="0">
                <a:solidFill>
                  <a:srgbClr val="000000"/>
                </a:solidFill>
                <a:ea typeface="Calibri"/>
                <a:cs typeface="Times New Roman"/>
              </a:rPr>
              <a:t>phonics</a:t>
            </a:r>
            <a:r>
              <a:rPr lang="en-US" sz="2400" dirty="0">
                <a:solidFill>
                  <a:srgbClr val="000000"/>
                </a:solidFill>
                <a:ea typeface="Calibri"/>
                <a:cs typeface="Times New Roman"/>
              </a:rPr>
              <a:t>?</a:t>
            </a:r>
            <a:endParaRPr lang="en-US" sz="2400" dirty="0">
              <a:ea typeface="Calibri"/>
            </a:endParaRPr>
          </a:p>
          <a:p>
            <a:pPr>
              <a:lnSpc>
                <a:spcPct val="160000"/>
              </a:lnSpc>
              <a:buClr>
                <a:schemeClr val="tx1">
                  <a:lumMod val="65000"/>
                  <a:lumOff val="35000"/>
                </a:schemeClr>
              </a:buClr>
              <a:buSzPct val="100000"/>
            </a:pPr>
            <a:r>
              <a:rPr lang="en-US" sz="2400" dirty="0">
                <a:solidFill>
                  <a:srgbClr val="000000"/>
                </a:solidFill>
                <a:ea typeface="Calibri"/>
                <a:cs typeface="Times New Roman"/>
              </a:rPr>
              <a:t>Why is </a:t>
            </a:r>
            <a:r>
              <a:rPr lang="en-US" sz="2400" b="1" dirty="0">
                <a:solidFill>
                  <a:srgbClr val="000000"/>
                </a:solidFill>
                <a:ea typeface="Calibri"/>
                <a:cs typeface="Times New Roman"/>
              </a:rPr>
              <a:t>phonics</a:t>
            </a:r>
            <a:r>
              <a:rPr lang="en-US" sz="2400" dirty="0">
                <a:solidFill>
                  <a:srgbClr val="000000"/>
                </a:solidFill>
                <a:ea typeface="Calibri"/>
                <a:cs typeface="Times New Roman"/>
              </a:rPr>
              <a:t> important? </a:t>
            </a:r>
            <a:endParaRPr lang="en-US" sz="2400" dirty="0">
              <a:solidFill>
                <a:srgbClr val="000000"/>
              </a:solidFill>
              <a:ea typeface="Calibri"/>
            </a:endParaRPr>
          </a:p>
          <a:p>
            <a:pPr>
              <a:lnSpc>
                <a:spcPct val="160000"/>
              </a:lnSpc>
              <a:buClr>
                <a:schemeClr val="tx1">
                  <a:lumMod val="65000"/>
                  <a:lumOff val="35000"/>
                </a:schemeClr>
              </a:buClr>
              <a:buSzPct val="100000"/>
            </a:pPr>
            <a:r>
              <a:rPr lang="en-US" sz="2400" dirty="0">
                <a:solidFill>
                  <a:srgbClr val="000000"/>
                </a:solidFill>
                <a:ea typeface="Calibri"/>
                <a:cs typeface="Times New Roman"/>
              </a:rPr>
              <a:t>What does </a:t>
            </a:r>
            <a:r>
              <a:rPr lang="en-US" sz="2400" b="1" dirty="0">
                <a:solidFill>
                  <a:srgbClr val="000000"/>
                </a:solidFill>
                <a:ea typeface="Calibri"/>
                <a:cs typeface="Times New Roman"/>
              </a:rPr>
              <a:t>phonics</a:t>
            </a:r>
            <a:r>
              <a:rPr lang="en-US" sz="2400" dirty="0">
                <a:solidFill>
                  <a:srgbClr val="000000"/>
                </a:solidFill>
                <a:ea typeface="Calibri"/>
                <a:cs typeface="Times New Roman"/>
              </a:rPr>
              <a:t> look like at school? </a:t>
            </a:r>
          </a:p>
          <a:p>
            <a:pPr>
              <a:lnSpc>
                <a:spcPct val="160000"/>
              </a:lnSpc>
              <a:buClr>
                <a:schemeClr val="tx1">
                  <a:lumMod val="65000"/>
                  <a:lumOff val="35000"/>
                </a:schemeClr>
              </a:buClr>
              <a:buSzPct val="100000"/>
            </a:pPr>
            <a:r>
              <a:rPr lang="en-US" sz="2400" dirty="0">
                <a:solidFill>
                  <a:srgbClr val="000000"/>
                </a:solidFill>
                <a:ea typeface="Calibri"/>
                <a:cs typeface="Times New Roman"/>
              </a:rPr>
              <a:t>How can you support </a:t>
            </a:r>
            <a:r>
              <a:rPr lang="en-US" sz="2400" b="1" dirty="0">
                <a:solidFill>
                  <a:srgbClr val="000000"/>
                </a:solidFill>
                <a:ea typeface="Calibri"/>
                <a:cs typeface="Times New Roman"/>
              </a:rPr>
              <a:t>phonics </a:t>
            </a:r>
            <a:r>
              <a:rPr lang="en-US" sz="2400" dirty="0">
                <a:solidFill>
                  <a:srgbClr val="000000"/>
                </a:solidFill>
                <a:ea typeface="Calibri"/>
                <a:cs typeface="Times New Roman"/>
              </a:rPr>
              <a:t>at home</a:t>
            </a:r>
            <a:r>
              <a:rPr lang="en-US" sz="2667" dirty="0">
                <a:solidFill>
                  <a:srgbClr val="000000"/>
                </a:solidFill>
                <a:ea typeface="Calibri"/>
                <a:cs typeface="Times New Roman"/>
              </a:rPr>
              <a:t>?</a:t>
            </a:r>
            <a:endParaRPr lang="en-US" sz="2667" dirty="0">
              <a:ea typeface="Calibri"/>
            </a:endParaRPr>
          </a:p>
          <a:p>
            <a:pPr indent="-457200">
              <a:lnSpc>
                <a:spcPct val="114999"/>
              </a:lnSpc>
              <a:spcAft>
                <a:spcPts val="1600"/>
              </a:spcAft>
              <a:buClr>
                <a:schemeClr val="tx1">
                  <a:lumMod val="65000"/>
                  <a:lumOff val="35000"/>
                </a:schemeClr>
              </a:buClr>
              <a:buSzPct val="100000"/>
            </a:pPr>
            <a:endParaRPr lang="en-US" sz="2667" dirty="0">
              <a:latin typeface="+mn-lt"/>
            </a:endParaRPr>
          </a:p>
        </p:txBody>
      </p:sp>
    </p:spTree>
    <p:extLst>
      <p:ext uri="{BB962C8B-B14F-4D97-AF65-F5344CB8AC3E}">
        <p14:creationId xmlns:p14="http://schemas.microsoft.com/office/powerpoint/2010/main" val="37768795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02A0D-2A2C-7E4B-CA33-AD45FEA72476}"/>
            </a:ext>
          </a:extLst>
        </p:cNvPr>
        <p:cNvGrpSpPr/>
        <p:nvPr/>
      </p:nvGrpSpPr>
      <p:grpSpPr>
        <a:xfrm>
          <a:off x="0" y="0"/>
          <a:ext cx="0" cy="0"/>
          <a:chOff x="0" y="0"/>
          <a:chExt cx="0" cy="0"/>
        </a:xfrm>
      </p:grpSpPr>
      <p:pic>
        <p:nvPicPr>
          <p:cNvPr id="6" name="Picture Placeholder 5" descr="A woman, child and man lying on leaves.&#10;&#10;">
            <a:extLst>
              <a:ext uri="{FF2B5EF4-FFF2-40B4-BE49-F238E27FC236}">
                <a16:creationId xmlns:a16="http://schemas.microsoft.com/office/drawing/2014/main" id="{DDAC2B25-A483-FF5E-4A5D-84B22471A02F}"/>
              </a:ext>
            </a:extLst>
          </p:cNvPr>
          <p:cNvPicPr>
            <a:picLocks noGrp="1" noChangeAspect="1"/>
          </p:cNvPicPr>
          <p:nvPr>
            <p:ph type="pic" sz="quarter" idx="10"/>
          </p:nvPr>
        </p:nvPicPr>
        <p:blipFill>
          <a:blip r:embed="rId3"/>
          <a:srcRect t="7706" b="7706"/>
          <a:stretch/>
        </p:blipFill>
        <p:spPr>
          <a:xfrm>
            <a:off x="0" y="-11723"/>
            <a:ext cx="12192000" cy="6869723"/>
          </a:xfrm>
        </p:spPr>
      </p:pic>
      <p:sp>
        <p:nvSpPr>
          <p:cNvPr id="2" name="Title 1">
            <a:extLst>
              <a:ext uri="{FF2B5EF4-FFF2-40B4-BE49-F238E27FC236}">
                <a16:creationId xmlns:a16="http://schemas.microsoft.com/office/drawing/2014/main" id="{BD7A9412-DBC7-7A48-1F32-8A4731EEB07E}"/>
              </a:ext>
            </a:extLst>
          </p:cNvPr>
          <p:cNvSpPr>
            <a:spLocks noGrp="1"/>
          </p:cNvSpPr>
          <p:nvPr>
            <p:ph type="title"/>
          </p:nvPr>
        </p:nvSpPr>
        <p:spPr>
          <a:xfrm>
            <a:off x="0" y="5268037"/>
            <a:ext cx="12192000" cy="1589964"/>
          </a:xfrm>
        </p:spPr>
        <p:txBody>
          <a:bodyPr/>
          <a:lstStyle/>
          <a:p>
            <a:r>
              <a:rPr lang="en-US" dirty="0">
                <a:solidFill>
                  <a:srgbClr val="FFFFFF"/>
                </a:solidFill>
                <a:latin typeface="Trebuchet MS"/>
              </a:rPr>
              <a:t>How Can You Support </a:t>
            </a:r>
            <a:r>
              <a:rPr lang="en-US" b="1" dirty="0">
                <a:solidFill>
                  <a:srgbClr val="FFFFFF"/>
                </a:solidFill>
                <a:latin typeface="Trebuchet MS"/>
              </a:rPr>
              <a:t>Phonics</a:t>
            </a:r>
            <a:r>
              <a:rPr lang="en-US" dirty="0">
                <a:solidFill>
                  <a:srgbClr val="FFFFFF"/>
                </a:solidFill>
                <a:latin typeface="Trebuchet MS"/>
              </a:rPr>
              <a:t> at Home?</a:t>
            </a:r>
            <a:endParaRPr lang="en-US" dirty="0"/>
          </a:p>
        </p:txBody>
      </p:sp>
      <p:pic>
        <p:nvPicPr>
          <p:cNvPr id="5" name="Google Shape;115;p10" descr="CDE Logo">
            <a:extLst>
              <a:ext uri="{FF2B5EF4-FFF2-40B4-BE49-F238E27FC236}">
                <a16:creationId xmlns:a16="http://schemas.microsoft.com/office/drawing/2014/main" id="{6F436767-07D1-EEBE-6ED5-33CA06562954}"/>
              </a:ext>
            </a:extLst>
          </p:cNvPr>
          <p:cNvPicPr preferRelativeResize="0"/>
          <p:nvPr/>
        </p:nvPicPr>
        <p:blipFill>
          <a:blip r:embed="rId4">
            <a:alphaModFix/>
          </a:blip>
          <a:stretch>
            <a:fillRect/>
          </a:stretch>
        </p:blipFill>
        <p:spPr>
          <a:xfrm>
            <a:off x="10669534" y="6126034"/>
            <a:ext cx="1232567" cy="537865"/>
          </a:xfrm>
          <a:prstGeom prst="rect">
            <a:avLst/>
          </a:prstGeom>
          <a:noFill/>
          <a:ln>
            <a:noFill/>
          </a:ln>
        </p:spPr>
      </p:pic>
    </p:spTree>
    <p:extLst>
      <p:ext uri="{BB962C8B-B14F-4D97-AF65-F5344CB8AC3E}">
        <p14:creationId xmlns:p14="http://schemas.microsoft.com/office/powerpoint/2010/main" val="39033750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9245CB9F-C9E0-1C33-280E-652FE35121B7}"/>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214D6F91-B3A1-EA21-EC4A-A610AFBF84E8}"/>
              </a:ext>
            </a:extLst>
          </p:cNvPr>
          <p:cNvSpPr txBox="1">
            <a:spLocks noGrp="1"/>
          </p:cNvSpPr>
          <p:nvPr>
            <p:ph type="title"/>
          </p:nvPr>
        </p:nvSpPr>
        <p:spPr>
          <a:xfrm>
            <a:off x="332137" y="0"/>
            <a:ext cx="11212592" cy="789875"/>
          </a:xfrm>
          <a:prstGeom prst="rect">
            <a:avLst/>
          </a:prstGeom>
        </p:spPr>
        <p:txBody>
          <a:bodyPr spcFirstLastPara="1" vert="horz" wrap="square" lIns="0" tIns="0" rIns="0" bIns="0" rtlCol="0" anchor="ctr" anchorCtr="0">
            <a:noAutofit/>
          </a:bodyPr>
          <a:lstStyle/>
          <a:p>
            <a:pPr>
              <a:lnSpc>
                <a:spcPct val="160000"/>
              </a:lnSpc>
            </a:pPr>
            <a:r>
              <a:rPr lang="en-US" sz="3200" dirty="0">
                <a:latin typeface="Trebuchet MS"/>
              </a:rPr>
              <a:t>How Can You Support </a:t>
            </a:r>
            <a:r>
              <a:rPr lang="en-US" sz="3200" b="1" dirty="0">
                <a:latin typeface="Trebuchet MS"/>
              </a:rPr>
              <a:t>Phonics</a:t>
            </a:r>
            <a:r>
              <a:rPr lang="en-US" sz="3200" dirty="0">
                <a:latin typeface="Trebuchet MS"/>
              </a:rPr>
              <a:t> at Home?</a:t>
            </a:r>
            <a:endParaRPr lang="en-US" sz="3200" dirty="0"/>
          </a:p>
        </p:txBody>
      </p:sp>
      <p:sp>
        <p:nvSpPr>
          <p:cNvPr id="2" name="Google Shape;354;p46">
            <a:extLst>
              <a:ext uri="{FF2B5EF4-FFF2-40B4-BE49-F238E27FC236}">
                <a16:creationId xmlns:a16="http://schemas.microsoft.com/office/drawing/2014/main" id="{3C3AAB6E-9300-06ED-AFE6-4A8521A8EE30}"/>
              </a:ext>
            </a:extLst>
          </p:cNvPr>
          <p:cNvSpPr txBox="1">
            <a:spLocks/>
          </p:cNvSpPr>
          <p:nvPr/>
        </p:nvSpPr>
        <p:spPr>
          <a:xfrm>
            <a:off x="332137" y="1042615"/>
            <a:ext cx="9558867" cy="4725453"/>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indent="-347472">
              <a:lnSpc>
                <a:spcPct val="114999"/>
              </a:lnSpc>
              <a:buClr>
                <a:schemeClr val="tx1">
                  <a:lumMod val="65000"/>
                  <a:lumOff val="35000"/>
                </a:schemeClr>
              </a:buClr>
              <a:buSzPct val="100000"/>
            </a:pPr>
            <a:r>
              <a:rPr lang="en-US" sz="2667" dirty="0">
                <a:solidFill>
                  <a:srgbClr val="000000"/>
                </a:solidFill>
                <a:ea typeface="Calibri"/>
                <a:cs typeface="Arial"/>
              </a:rPr>
              <a:t>Practice 1: Letter-Sound Practice Using Junk Mail</a:t>
            </a:r>
          </a:p>
          <a:p>
            <a:pPr indent="-347472">
              <a:lnSpc>
                <a:spcPct val="114999"/>
              </a:lnSpc>
              <a:buClr>
                <a:schemeClr val="tx1">
                  <a:lumMod val="65000"/>
                  <a:lumOff val="35000"/>
                </a:schemeClr>
              </a:buClr>
              <a:buSzPct val="100000"/>
            </a:pPr>
            <a:endParaRPr lang="en-US" sz="1333" dirty="0">
              <a:solidFill>
                <a:srgbClr val="000000"/>
              </a:solidFill>
              <a:ea typeface="Calibri"/>
              <a:cs typeface="Arial"/>
            </a:endParaRPr>
          </a:p>
          <a:p>
            <a:pPr indent="-347472">
              <a:lnSpc>
                <a:spcPct val="114999"/>
              </a:lnSpc>
              <a:buClr>
                <a:schemeClr val="tx1">
                  <a:lumMod val="65000"/>
                  <a:lumOff val="35000"/>
                </a:schemeClr>
              </a:buClr>
              <a:buSzPct val="100000"/>
            </a:pPr>
            <a:r>
              <a:rPr lang="en-US" sz="2667" dirty="0">
                <a:solidFill>
                  <a:srgbClr val="000000"/>
                </a:solidFill>
                <a:ea typeface="Calibri"/>
                <a:cs typeface="Arial"/>
              </a:rPr>
              <a:t>Practice 2: Reading Words &amp; Sentences</a:t>
            </a:r>
          </a:p>
          <a:p>
            <a:pPr indent="-347472">
              <a:lnSpc>
                <a:spcPct val="114999"/>
              </a:lnSpc>
              <a:buClr>
                <a:schemeClr val="tx1">
                  <a:lumMod val="65000"/>
                  <a:lumOff val="35000"/>
                </a:schemeClr>
              </a:buClr>
            </a:pPr>
            <a:endParaRPr lang="en-US" sz="1600" dirty="0">
              <a:solidFill>
                <a:srgbClr val="000000"/>
              </a:solidFill>
              <a:cs typeface="Arial"/>
            </a:endParaRPr>
          </a:p>
          <a:p>
            <a:pPr indent="-347472">
              <a:lnSpc>
                <a:spcPct val="160000"/>
              </a:lnSpc>
              <a:buClr>
                <a:schemeClr val="tx1">
                  <a:lumMod val="65000"/>
                  <a:lumOff val="35000"/>
                </a:schemeClr>
              </a:buClr>
            </a:pPr>
            <a:endParaRPr lang="en-US" sz="2667" dirty="0">
              <a:solidFill>
                <a:srgbClr val="000000"/>
              </a:solidFill>
              <a:cs typeface="Times New Roman"/>
            </a:endParaRPr>
          </a:p>
          <a:p>
            <a:pPr indent="-347472">
              <a:lnSpc>
                <a:spcPct val="114999"/>
              </a:lnSpc>
              <a:spcAft>
                <a:spcPts val="1600"/>
              </a:spcAft>
              <a:buClr>
                <a:schemeClr val="tx1">
                  <a:lumMod val="65000"/>
                  <a:lumOff val="35000"/>
                </a:schemeClr>
              </a:buClr>
            </a:pPr>
            <a:endParaRPr lang="en-US" sz="2400" dirty="0">
              <a:solidFill>
                <a:srgbClr val="595959"/>
              </a:solidFill>
            </a:endParaRPr>
          </a:p>
        </p:txBody>
      </p:sp>
    </p:spTree>
    <p:extLst>
      <p:ext uri="{BB962C8B-B14F-4D97-AF65-F5344CB8AC3E}">
        <p14:creationId xmlns:p14="http://schemas.microsoft.com/office/powerpoint/2010/main" val="28104566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48F23BDA-E025-5E9C-EB5F-76F5F1A97C5F}"/>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C45B8B4F-4E98-7E0B-430C-1FAF28CC88B0}"/>
              </a:ext>
            </a:extLst>
          </p:cNvPr>
          <p:cNvSpPr txBox="1">
            <a:spLocks noGrp="1"/>
          </p:cNvSpPr>
          <p:nvPr>
            <p:ph type="title"/>
          </p:nvPr>
        </p:nvSpPr>
        <p:spPr>
          <a:xfrm>
            <a:off x="208312" y="0"/>
            <a:ext cx="11212592" cy="789875"/>
          </a:xfrm>
          <a:prstGeom prst="rect">
            <a:avLst/>
          </a:prstGeom>
        </p:spPr>
        <p:txBody>
          <a:bodyPr spcFirstLastPara="1" vert="horz" wrap="square" lIns="0" tIns="0" rIns="0" bIns="0" rtlCol="0" anchor="ctr" anchorCtr="0">
            <a:noAutofit/>
          </a:bodyPr>
          <a:lstStyle/>
          <a:p>
            <a:r>
              <a:rPr lang="en-US" sz="3200" dirty="0">
                <a:latin typeface="Trebuchet MS"/>
              </a:rPr>
              <a:t>Practice 1: Letter-Sound Practice Using Junk Mail</a:t>
            </a:r>
          </a:p>
        </p:txBody>
      </p:sp>
      <p:sp>
        <p:nvSpPr>
          <p:cNvPr id="2" name="Google Shape;354;p46">
            <a:extLst>
              <a:ext uri="{FF2B5EF4-FFF2-40B4-BE49-F238E27FC236}">
                <a16:creationId xmlns:a16="http://schemas.microsoft.com/office/drawing/2014/main" id="{94417798-22DE-4DC5-13C0-965E7AA22972}"/>
              </a:ext>
            </a:extLst>
          </p:cNvPr>
          <p:cNvSpPr txBox="1">
            <a:spLocks/>
          </p:cNvSpPr>
          <p:nvPr/>
        </p:nvSpPr>
        <p:spPr>
          <a:xfrm>
            <a:off x="1459" y="1089933"/>
            <a:ext cx="5884624" cy="4678136"/>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52396" marR="0" lvl="0" indent="0" defTabSz="914400" rtl="0" eaLnBrk="1" fontAlgn="auto" latinLnBrk="0" hangingPunct="1">
              <a:lnSpc>
                <a:spcPct val="114999"/>
              </a:lnSpc>
              <a:spcBef>
                <a:spcPts val="0"/>
              </a:spcBef>
              <a:spcAft>
                <a:spcPts val="0"/>
              </a:spcAft>
              <a:buClr>
                <a:srgbClr val="F8B333"/>
              </a:buClr>
              <a:buSzPts val="1800"/>
              <a:buFont typeface="Arial"/>
              <a:buNone/>
              <a:tabLst/>
              <a:defRPr/>
            </a:pPr>
            <a:r>
              <a:rPr kumimoji="0" lang="en-US" sz="2667" b="1" i="0" u="none" strike="noStrike" kern="1200" cap="none" spc="0" normalizeH="0" baseline="0" noProof="0" dirty="0">
                <a:ln>
                  <a:noFill/>
                </a:ln>
                <a:solidFill>
                  <a:srgbClr val="000000"/>
                </a:solidFill>
                <a:effectLst/>
                <a:uLnTx/>
                <a:uFillTx/>
                <a:ea typeface="Calibri"/>
                <a:cs typeface="Arial"/>
                <a:sym typeface="Arial"/>
              </a:rPr>
              <a:t>Key Points About the Video:</a:t>
            </a:r>
            <a:endParaRPr kumimoji="0" lang="en-US" sz="2400" b="0" i="0" u="none" strike="noStrike" kern="1200" cap="none" spc="0" normalizeH="0" baseline="0" noProof="0" dirty="0">
              <a:ln>
                <a:noFill/>
              </a:ln>
              <a:solidFill>
                <a:srgbClr val="F8B333"/>
              </a:solidFill>
              <a:effectLst/>
              <a:uLnTx/>
              <a:uFillTx/>
              <a:sym typeface="Arial"/>
            </a:endParaRPr>
          </a:p>
          <a:p>
            <a:pPr>
              <a:lnSpc>
                <a:spcPct val="100000"/>
              </a:lnSpc>
              <a:buClr>
                <a:schemeClr val="tx1">
                  <a:lumMod val="65000"/>
                  <a:lumOff val="35000"/>
                </a:schemeClr>
              </a:buClr>
              <a:buSzPct val="100000"/>
              <a:defRPr/>
            </a:pPr>
            <a:r>
              <a:rPr kumimoji="0" lang="en-US" sz="2400" b="0" i="0" u="none" strike="noStrike" kern="1200" cap="none" spc="0" normalizeH="0" baseline="0" noProof="0" dirty="0">
                <a:ln>
                  <a:noFill/>
                </a:ln>
                <a:solidFill>
                  <a:srgbClr val="000000">
                    <a:lumMod val="95000"/>
                    <a:lumOff val="5000"/>
                  </a:srgbClr>
                </a:solidFill>
                <a:effectLst/>
                <a:uLnTx/>
                <a:uFillTx/>
                <a:sym typeface="Arial"/>
              </a:rPr>
              <a:t>Parent explains the activity and provides an example for child by saying the letter name and the letter–sound.</a:t>
            </a:r>
          </a:p>
          <a:p>
            <a:pPr>
              <a:lnSpc>
                <a:spcPct val="100000"/>
              </a:lnSpc>
              <a:buClr>
                <a:schemeClr val="tx1">
                  <a:lumMod val="65000"/>
                  <a:lumOff val="35000"/>
                </a:schemeClr>
              </a:buClr>
              <a:buSzPct val="100000"/>
              <a:defRPr/>
            </a:pPr>
            <a:endParaRPr kumimoji="0" lang="en-US" sz="1200" b="0" i="0" u="none" strike="noStrike" kern="1200" cap="none" spc="0" normalizeH="0" baseline="0" noProof="0" dirty="0">
              <a:ln>
                <a:noFill/>
              </a:ln>
              <a:solidFill>
                <a:srgbClr val="000000">
                  <a:lumMod val="95000"/>
                  <a:lumOff val="5000"/>
                </a:srgbClr>
              </a:solidFill>
              <a:effectLst/>
              <a:uLnTx/>
              <a:uFillTx/>
              <a:sym typeface="Arial"/>
            </a:endParaRPr>
          </a:p>
          <a:p>
            <a:pPr>
              <a:lnSpc>
                <a:spcPct val="100000"/>
              </a:lnSpc>
              <a:buClr>
                <a:schemeClr val="tx1">
                  <a:lumMod val="65000"/>
                  <a:lumOff val="35000"/>
                </a:schemeClr>
              </a:buClr>
              <a:buSzPct val="100000"/>
              <a:defRPr/>
            </a:pPr>
            <a:r>
              <a:rPr kumimoji="0" lang="en-US" sz="2400" b="0" i="0" u="none" strike="noStrike" kern="1200" cap="none" spc="0" normalizeH="0" baseline="0" noProof="0" dirty="0">
                <a:ln>
                  <a:noFill/>
                </a:ln>
                <a:solidFill>
                  <a:srgbClr val="000000">
                    <a:lumMod val="95000"/>
                    <a:lumOff val="5000"/>
                  </a:srgbClr>
                </a:solidFill>
                <a:effectLst/>
                <a:uLnTx/>
                <a:uFillTx/>
                <a:sym typeface="Arial"/>
              </a:rPr>
              <a:t>Parent and child laugh and have fun with the activity.</a:t>
            </a:r>
          </a:p>
          <a:p>
            <a:pPr marL="457200" marR="0" lvl="0" indent="-342900" algn="l" defTabSz="914400" rtl="0" eaLnBrk="1" fontAlgn="auto" latinLnBrk="0" hangingPunct="1">
              <a:lnSpc>
                <a:spcPct val="114999"/>
              </a:lnSpc>
              <a:spcBef>
                <a:spcPts val="0"/>
              </a:spcBef>
              <a:spcAft>
                <a:spcPts val="0"/>
              </a:spcAft>
              <a:buClr>
                <a:srgbClr val="F8B333"/>
              </a:buClr>
              <a:buSzPts val="1800"/>
              <a:buFont typeface="Arial"/>
              <a:buChar char="●"/>
              <a:tabLst/>
              <a:defRPr/>
            </a:pPr>
            <a:endParaRPr kumimoji="0" lang="en-US" sz="2400" b="0" i="0" u="none" strike="noStrike" kern="1200" cap="none" spc="0" normalizeH="0" baseline="0" noProof="0" dirty="0">
              <a:ln>
                <a:noFill/>
              </a:ln>
              <a:solidFill>
                <a:srgbClr val="000000">
                  <a:lumMod val="95000"/>
                  <a:lumOff val="5000"/>
                </a:srgbClr>
              </a:solidFill>
              <a:effectLst/>
              <a:uLnTx/>
              <a:uFillTx/>
              <a:latin typeface="Calibri"/>
              <a:ea typeface="Calibri" panose="020F0502020204030204" pitchFamily="34" charset="0"/>
              <a:cs typeface="Calibri" panose="020F0502020204030204" pitchFamily="34" charset="0"/>
              <a:sym typeface="Arial"/>
            </a:endParaRPr>
          </a:p>
          <a:p>
            <a:pPr marL="152396" marR="0" lvl="0" indent="0" algn="l" defTabSz="914400" rtl="0" eaLnBrk="1" fontAlgn="auto" latinLnBrk="0" hangingPunct="1">
              <a:lnSpc>
                <a:spcPct val="114999"/>
              </a:lnSpc>
              <a:spcBef>
                <a:spcPts val="0"/>
              </a:spcBef>
              <a:spcAft>
                <a:spcPts val="0"/>
              </a:spcAft>
              <a:buClr>
                <a:srgbClr val="F8B333"/>
              </a:buClr>
              <a:buSzPts val="1800"/>
              <a:buFont typeface="Arial"/>
              <a:buNone/>
              <a:tabLst/>
              <a:defRPr/>
            </a:pPr>
            <a:endParaRPr kumimoji="0" lang="en-US" sz="2400" b="0" i="0" u="none" strike="noStrike" kern="1200" cap="none" spc="0" normalizeH="0" baseline="0" noProof="0" dirty="0">
              <a:ln>
                <a:noFill/>
              </a:ln>
              <a:solidFill>
                <a:srgbClr val="000000"/>
              </a:solidFill>
              <a:effectLst/>
              <a:uLnTx/>
              <a:uFillTx/>
              <a:latin typeface="Trebuchet MS" panose="020B0603020202020204" pitchFamily="34" charset="0"/>
              <a:ea typeface="Calibri" panose="020F0502020204030204" pitchFamily="34" charset="0"/>
              <a:cs typeface="Arial"/>
              <a:sym typeface="Arial"/>
            </a:endParaRPr>
          </a:p>
          <a:p>
            <a:pPr marL="152396" marR="0" lvl="0" indent="0" algn="l" defTabSz="914400" rtl="0" eaLnBrk="1" fontAlgn="auto" latinLnBrk="0" hangingPunct="1">
              <a:lnSpc>
                <a:spcPct val="114999"/>
              </a:lnSpc>
              <a:spcBef>
                <a:spcPts val="0"/>
              </a:spcBef>
              <a:spcAft>
                <a:spcPts val="0"/>
              </a:spcAft>
              <a:buClr>
                <a:srgbClr val="F8B333"/>
              </a:buClr>
              <a:buSzPts val="1800"/>
              <a:buFont typeface="Arial"/>
              <a:buNone/>
              <a:tabLst/>
              <a:defRPr/>
            </a:pPr>
            <a:endParaRPr kumimoji="0" lang="en-US" sz="2400" b="0" i="0" u="none" strike="noStrike" kern="1200" cap="none" spc="0" normalizeH="0" baseline="0" noProof="0" dirty="0">
              <a:ln>
                <a:noFill/>
              </a:ln>
              <a:solidFill>
                <a:srgbClr val="000000"/>
              </a:solidFill>
              <a:effectLst/>
              <a:uLnTx/>
              <a:uFillTx/>
              <a:latin typeface="Trebuchet MS"/>
              <a:ea typeface="Calibri" panose="020F0502020204030204" pitchFamily="34" charset="0"/>
              <a:cs typeface="Arial"/>
              <a:sym typeface="Arial"/>
            </a:endParaRPr>
          </a:p>
          <a:p>
            <a:pPr marL="152396" marR="0" lvl="0" indent="0" algn="l" defTabSz="914400" rtl="0" eaLnBrk="1" fontAlgn="auto" latinLnBrk="0" hangingPunct="1">
              <a:lnSpc>
                <a:spcPct val="114999"/>
              </a:lnSpc>
              <a:spcBef>
                <a:spcPts val="0"/>
              </a:spcBef>
              <a:spcAft>
                <a:spcPts val="0"/>
              </a:spcAft>
              <a:buClr>
                <a:srgbClr val="F8B333"/>
              </a:buClr>
              <a:buSzPts val="1800"/>
              <a:buFont typeface="Arial"/>
              <a:buNone/>
              <a:tabLst/>
              <a:defRPr/>
            </a:pPr>
            <a:endParaRPr kumimoji="0" lang="en-US"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a:p>
            <a:pPr marL="457200" marR="0" lvl="0" indent="-342900" algn="l" defTabSz="914400" rtl="0" eaLnBrk="1" fontAlgn="auto" latinLnBrk="0" hangingPunct="1">
              <a:lnSpc>
                <a:spcPct val="160000"/>
              </a:lnSpc>
              <a:spcBef>
                <a:spcPts val="0"/>
              </a:spcBef>
              <a:spcAft>
                <a:spcPts val="0"/>
              </a:spcAft>
              <a:buClr>
                <a:srgbClr val="F8B333"/>
              </a:buClr>
              <a:buSzPts val="1800"/>
              <a:buFont typeface="Arial"/>
              <a:buChar char="●"/>
              <a:tabLst/>
              <a:defRPr/>
            </a:pPr>
            <a:endParaRPr kumimoji="0" lang="en-US" sz="2667" b="0" i="0" u="none" strike="noStrike" kern="1200" cap="none" spc="0" normalizeH="0" baseline="0" noProof="0" dirty="0">
              <a:ln>
                <a:noFill/>
              </a:ln>
              <a:solidFill>
                <a:srgbClr val="000000"/>
              </a:solidFill>
              <a:effectLst/>
              <a:uLnTx/>
              <a:uFillTx/>
              <a:latin typeface="Trebuchet MS" panose="020B0603020202020204" pitchFamily="34" charset="0"/>
              <a:ea typeface="Calibri" panose="020F0502020204030204" pitchFamily="34" charset="0"/>
              <a:cs typeface="Times New Roman"/>
              <a:sym typeface="Arial"/>
            </a:endParaRPr>
          </a:p>
          <a:p>
            <a:pPr marL="0" marR="0" lvl="0" indent="0" algn="l" defTabSz="914400" rtl="0" eaLnBrk="1" fontAlgn="auto" latinLnBrk="0" hangingPunct="1">
              <a:lnSpc>
                <a:spcPct val="114999"/>
              </a:lnSpc>
              <a:spcBef>
                <a:spcPts val="0"/>
              </a:spcBef>
              <a:spcAft>
                <a:spcPts val="1600"/>
              </a:spcAft>
              <a:buClr>
                <a:srgbClr val="F8B333"/>
              </a:buClr>
              <a:buSzPts val="1800"/>
              <a:buFont typeface="Arial"/>
              <a:buNone/>
              <a:tabLst/>
              <a:defRPr/>
            </a:pPr>
            <a:endParaRPr kumimoji="0" lang="en-US" sz="2400" b="0" i="0" u="none" strike="noStrike" kern="1200" cap="none" spc="0" normalizeH="0" baseline="0" noProof="0" dirty="0">
              <a:ln>
                <a:noFill/>
              </a:ln>
              <a:solidFill>
                <a:srgbClr val="F8B333"/>
              </a:solidFill>
              <a:effectLst/>
              <a:uLnTx/>
              <a:uFillTx/>
              <a:latin typeface="Trebuchet MS" panose="020B0603020202020204" pitchFamily="34" charset="0"/>
              <a:ea typeface="Calibri" panose="020F0502020204030204" pitchFamily="34" charset="0"/>
              <a:cs typeface="Calibri" panose="020F0502020204030204" pitchFamily="34" charset="0"/>
              <a:sym typeface="Arial"/>
            </a:endParaRPr>
          </a:p>
        </p:txBody>
      </p:sp>
      <p:sp>
        <p:nvSpPr>
          <p:cNvPr id="11" name="Google Shape;354;p46">
            <a:extLst>
              <a:ext uri="{FF2B5EF4-FFF2-40B4-BE49-F238E27FC236}">
                <a16:creationId xmlns:a16="http://schemas.microsoft.com/office/drawing/2014/main" id="{1F6D1F26-7356-C96C-C344-AF3DA87F0A37}"/>
              </a:ext>
            </a:extLst>
          </p:cNvPr>
          <p:cNvSpPr txBox="1">
            <a:spLocks/>
          </p:cNvSpPr>
          <p:nvPr/>
        </p:nvSpPr>
        <p:spPr>
          <a:xfrm>
            <a:off x="6169346" y="4445605"/>
            <a:ext cx="5739391" cy="1308087"/>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lnSpc>
                <a:spcPct val="114999"/>
              </a:lnSpc>
              <a:buClr>
                <a:schemeClr val="tx1">
                  <a:lumMod val="65000"/>
                  <a:lumOff val="35000"/>
                </a:schemeClr>
              </a:buClr>
              <a:buSzPct val="100000"/>
              <a:defRPr/>
            </a:pPr>
            <a:r>
              <a:rPr kumimoji="0" lang="en-US" sz="2400" b="1" i="0" u="none" strike="noStrike" kern="1200" cap="none" spc="0" normalizeH="0" baseline="0" noProof="0" dirty="0">
                <a:ln>
                  <a:noFill/>
                </a:ln>
                <a:solidFill>
                  <a:srgbClr val="0096A6"/>
                </a:solidFill>
                <a:effectLst/>
                <a:uLnTx/>
                <a:uFillTx/>
                <a:latin typeface="Trebuchet MS"/>
                <a:ea typeface="Calibri"/>
                <a:cs typeface="Arial"/>
                <a:sym typeface="Arial"/>
                <a:hlinkClick r:id="rId4">
                  <a:extLst>
                    <a:ext uri="{A12FA001-AC4F-418D-AE19-62706E023703}">
                      <ahyp:hlinkClr xmlns:ahyp="http://schemas.microsoft.com/office/drawing/2018/hyperlinkcolor" val="tx"/>
                    </a:ext>
                  </a:extLst>
                </a:hlinkClick>
              </a:rPr>
              <a:t>Consonant &amp; Short Vowel Practice</a:t>
            </a:r>
            <a:endParaRPr kumimoji="0" lang="en-US" sz="2400" b="1" i="0" u="none" strike="noStrike" kern="1200" cap="none" spc="0" normalizeH="0" baseline="0" noProof="0" dirty="0">
              <a:ln>
                <a:noFill/>
              </a:ln>
              <a:solidFill>
                <a:srgbClr val="0096A6"/>
              </a:solidFill>
              <a:effectLst/>
              <a:uLnTx/>
              <a:uFillTx/>
              <a:latin typeface="Trebuchet MS"/>
              <a:ea typeface="Calibri"/>
              <a:cs typeface="Arial"/>
              <a:sym typeface="Arial"/>
              <a:hlinkClick r:id="rId5">
                <a:extLst>
                  <a:ext uri="{A12FA001-AC4F-418D-AE19-62706E023703}">
                    <ahyp:hlinkClr xmlns:ahyp="http://schemas.microsoft.com/office/drawing/2018/hyperlinkcolor" val="tx"/>
                  </a:ext>
                </a:extLst>
              </a:hlinkClick>
            </a:endParaRPr>
          </a:p>
        </p:txBody>
      </p:sp>
      <p:sp>
        <p:nvSpPr>
          <p:cNvPr id="3" name="TextBox 2">
            <a:extLst>
              <a:ext uri="{FF2B5EF4-FFF2-40B4-BE49-F238E27FC236}">
                <a16:creationId xmlns:a16="http://schemas.microsoft.com/office/drawing/2014/main" id="{0F653EC4-F4AA-2C87-2141-273252E54081}"/>
              </a:ext>
            </a:extLst>
          </p:cNvPr>
          <p:cNvSpPr txBox="1"/>
          <p:nvPr/>
        </p:nvSpPr>
        <p:spPr>
          <a:xfrm>
            <a:off x="3806283" y="5460293"/>
            <a:ext cx="8385717" cy="307777"/>
          </a:xfrm>
          <a:prstGeom prst="rect">
            <a:avLst/>
          </a:prstGeom>
          <a:noFill/>
        </p:spPr>
        <p:txBody>
          <a:bodyPr wrap="square" lIns="121920" tIns="60960" rIns="121920" bIns="6096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rebuchet MS" panose="020B0703020202090204" pitchFamily="34" charset="0"/>
                <a:ea typeface="+mn-ea"/>
                <a:cs typeface="+mn-cs"/>
              </a:rPr>
              <a:t>(Institute of Education Sciences, n.d.)</a:t>
            </a:r>
            <a:endParaRPr kumimoji="0" lang="en-US" sz="1200" b="0" i="0" u="none" strike="noStrike" kern="1200" cap="none" spc="0" normalizeH="0" baseline="0" noProof="0" dirty="0">
              <a:ln>
                <a:noFill/>
              </a:ln>
              <a:solidFill>
                <a:srgbClr val="000000"/>
              </a:solidFill>
              <a:effectLst/>
              <a:uLnTx/>
              <a:uFillTx/>
              <a:latin typeface="Trebuchet MS" panose="020B0703020202090204" pitchFamily="34" charset="0"/>
              <a:ea typeface="+mn-ea"/>
              <a:cs typeface="Calibri Light"/>
            </a:endParaRPr>
          </a:p>
        </p:txBody>
      </p:sp>
      <p:pic>
        <p:nvPicPr>
          <p:cNvPr id="6" name="Online Media 5" descr="Consonant and Short Vowel Sound Practice Using Junk Mail (REL Southeast)">
            <a:hlinkClick r:id="" action="ppaction://media"/>
            <a:extLst>
              <a:ext uri="{FF2B5EF4-FFF2-40B4-BE49-F238E27FC236}">
                <a16:creationId xmlns:a16="http://schemas.microsoft.com/office/drawing/2014/main" id="{491D86B6-5ED9-EDD9-CA8A-2788CEA24277}"/>
              </a:ext>
            </a:extLst>
          </p:cNvPr>
          <p:cNvPicPr>
            <a:picLocks noRot="1"/>
          </p:cNvPicPr>
          <p:nvPr>
            <a:videoFile r:link="rId1"/>
          </p:nvPr>
        </p:nvPicPr>
        <p:blipFill>
          <a:blip r:embed="rId6"/>
          <a:stretch>
            <a:fillRect/>
          </a:stretch>
        </p:blipFill>
        <p:spPr>
          <a:xfrm>
            <a:off x="6096000" y="1151505"/>
            <a:ext cx="5791200" cy="3230880"/>
          </a:xfrm>
          <a:prstGeom prst="rect">
            <a:avLst/>
          </a:prstGeom>
        </p:spPr>
      </p:pic>
    </p:spTree>
    <p:extLst>
      <p:ext uri="{BB962C8B-B14F-4D97-AF65-F5344CB8AC3E}">
        <p14:creationId xmlns:p14="http://schemas.microsoft.com/office/powerpoint/2010/main" val="383891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7CEB5D6A-C95D-6015-2437-FFD597C1B235}"/>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4CD230A1-09D1-C825-D968-DC7D8167770E}"/>
              </a:ext>
            </a:extLst>
          </p:cNvPr>
          <p:cNvSpPr txBox="1">
            <a:spLocks noGrp="1"/>
          </p:cNvSpPr>
          <p:nvPr>
            <p:ph type="title"/>
          </p:nvPr>
        </p:nvSpPr>
        <p:spPr>
          <a:xfrm>
            <a:off x="332137" y="0"/>
            <a:ext cx="11212592" cy="789875"/>
          </a:xfrm>
          <a:prstGeom prst="rect">
            <a:avLst/>
          </a:prstGeom>
        </p:spPr>
        <p:txBody>
          <a:bodyPr spcFirstLastPara="1" wrap="square" lIns="0" tIns="0" rIns="0" bIns="0" anchor="ctr" anchorCtr="0">
            <a:noAutofit/>
          </a:bodyPr>
          <a:lstStyle/>
          <a:p>
            <a:r>
              <a:rPr lang="en-US" sz="3200" dirty="0">
                <a:latin typeface="Trebuchet MS"/>
              </a:rPr>
              <a:t>Practice 2: Reading Words &amp; Sentences</a:t>
            </a:r>
          </a:p>
        </p:txBody>
      </p:sp>
      <p:sp>
        <p:nvSpPr>
          <p:cNvPr id="2" name="Google Shape;354;p46">
            <a:extLst>
              <a:ext uri="{FF2B5EF4-FFF2-40B4-BE49-F238E27FC236}">
                <a16:creationId xmlns:a16="http://schemas.microsoft.com/office/drawing/2014/main" id="{06647AE2-A30E-F3B9-9B52-3DAAA95BA0B4}"/>
              </a:ext>
            </a:extLst>
          </p:cNvPr>
          <p:cNvSpPr txBox="1">
            <a:spLocks/>
          </p:cNvSpPr>
          <p:nvPr/>
        </p:nvSpPr>
        <p:spPr>
          <a:xfrm>
            <a:off x="-2824" y="789875"/>
            <a:ext cx="6098824" cy="5153725"/>
          </a:xfrm>
          <a:prstGeom prst="rect">
            <a:avLst/>
          </a:prstGeom>
          <a:noFill/>
          <a:ln>
            <a:noFill/>
          </a:ln>
        </p:spPr>
        <p:txBody>
          <a:bodyPr spcFirstLastPara="1" wrap="square" lIns="121900" tIns="121900" rIns="121900" bIns="121900" anchor="t" anchorCtr="0">
            <a:normAutofit fontScale="92500" lnSpcReduction="2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52396" indent="0" defTabSz="1219170">
              <a:lnSpc>
                <a:spcPct val="114999"/>
              </a:lnSpc>
              <a:buClr>
                <a:srgbClr val="595959"/>
              </a:buClr>
              <a:buNone/>
            </a:pPr>
            <a:r>
              <a:rPr lang="en-US" sz="2667" b="1" kern="0" dirty="0">
                <a:solidFill>
                  <a:srgbClr val="000000"/>
                </a:solidFill>
                <a:ea typeface="Calibri"/>
                <a:cs typeface="Arial"/>
              </a:rPr>
              <a:t>Key Points About the Video:</a:t>
            </a:r>
            <a:endParaRPr lang="en-US" sz="2400" kern="0" dirty="0">
              <a:solidFill>
                <a:srgbClr val="595959"/>
              </a:solidFill>
            </a:endParaRPr>
          </a:p>
          <a:p>
            <a:pPr indent="-347472" defTabSz="1219170">
              <a:buClr>
                <a:srgbClr val="595959"/>
              </a:buClr>
              <a:buSzPct val="100000"/>
            </a:pPr>
            <a:r>
              <a:rPr lang="en-US" sz="2600" kern="0" dirty="0">
                <a:solidFill>
                  <a:srgbClr val="000000">
                    <a:lumMod val="95000"/>
                    <a:lumOff val="5000"/>
                  </a:srgbClr>
                </a:solidFill>
                <a:ea typeface="Calibri"/>
                <a:cs typeface="Calibri"/>
              </a:rPr>
              <a:t>Parent encourages child to point to the words as he reads.</a:t>
            </a:r>
          </a:p>
          <a:p>
            <a:pPr indent="-347472" defTabSz="1219170">
              <a:buClr>
                <a:srgbClr val="595959"/>
              </a:buClr>
              <a:buSzPct val="100000"/>
            </a:pPr>
            <a:endParaRPr lang="en-US" sz="2533" kern="0" dirty="0">
              <a:solidFill>
                <a:srgbClr val="000000">
                  <a:lumMod val="95000"/>
                  <a:lumOff val="5000"/>
                </a:srgbClr>
              </a:solidFill>
              <a:ea typeface="Calibri"/>
              <a:cs typeface="Calibri"/>
            </a:endParaRPr>
          </a:p>
          <a:p>
            <a:pPr indent="-347472" defTabSz="1219170">
              <a:buClr>
                <a:srgbClr val="595959"/>
              </a:buClr>
              <a:buSzPct val="100000"/>
            </a:pPr>
            <a:r>
              <a:rPr lang="en-US" sz="2600" kern="0" dirty="0">
                <a:solidFill>
                  <a:srgbClr val="000000">
                    <a:lumMod val="95000"/>
                    <a:lumOff val="5000"/>
                  </a:srgbClr>
                </a:solidFill>
                <a:ea typeface="Calibri"/>
                <a:cs typeface="Calibri"/>
              </a:rPr>
              <a:t>When child has difficulty with a word, parent points to the sound-spelling, reminds him what is says, asks him to read the word, and then read the whole sentence (</a:t>
            </a:r>
            <a:r>
              <a:rPr lang="en-US" sz="2600" b="1" kern="0" dirty="0">
                <a:solidFill>
                  <a:srgbClr val="000000">
                    <a:lumMod val="95000"/>
                    <a:lumOff val="5000"/>
                  </a:srgbClr>
                </a:solidFill>
                <a:ea typeface="Calibri"/>
                <a:cs typeface="Calibri"/>
              </a:rPr>
              <a:t>oi</a:t>
            </a:r>
            <a:r>
              <a:rPr lang="en-US" sz="2600" kern="0" dirty="0">
                <a:solidFill>
                  <a:srgbClr val="000000">
                    <a:lumMod val="95000"/>
                    <a:lumOff val="5000"/>
                  </a:srgbClr>
                </a:solidFill>
                <a:ea typeface="Calibri"/>
                <a:cs typeface="Calibri"/>
              </a:rPr>
              <a:t>, /</a:t>
            </a:r>
            <a:r>
              <a:rPr lang="en-US" sz="2600" b="1" kern="0" dirty="0">
                <a:solidFill>
                  <a:srgbClr val="000000">
                    <a:lumMod val="95000"/>
                    <a:lumOff val="5000"/>
                  </a:srgbClr>
                </a:solidFill>
                <a:ea typeface="Calibri"/>
                <a:cs typeface="Calibri"/>
              </a:rPr>
              <a:t>oi</a:t>
            </a:r>
            <a:r>
              <a:rPr lang="en-US" sz="2600" kern="0" dirty="0">
                <a:solidFill>
                  <a:srgbClr val="000000">
                    <a:lumMod val="95000"/>
                    <a:lumOff val="5000"/>
                  </a:srgbClr>
                </a:solidFill>
                <a:ea typeface="Calibri"/>
                <a:cs typeface="Calibri"/>
              </a:rPr>
              <a:t>/, noise; </a:t>
            </a:r>
            <a:r>
              <a:rPr lang="en-US" sz="2600" b="1" kern="0" dirty="0">
                <a:solidFill>
                  <a:srgbClr val="000000">
                    <a:lumMod val="95000"/>
                    <a:lumOff val="5000"/>
                  </a:srgbClr>
                </a:solidFill>
                <a:ea typeface="Calibri"/>
                <a:cs typeface="Calibri"/>
              </a:rPr>
              <a:t>o</a:t>
            </a:r>
            <a:r>
              <a:rPr lang="en-US" sz="2600" kern="0" dirty="0">
                <a:solidFill>
                  <a:srgbClr val="000000">
                    <a:lumMod val="95000"/>
                    <a:lumOff val="5000"/>
                  </a:srgbClr>
                </a:solidFill>
                <a:ea typeface="Calibri"/>
                <a:cs typeface="Calibri"/>
              </a:rPr>
              <a:t>, /</a:t>
            </a:r>
            <a:r>
              <a:rPr lang="en-US" sz="2600" b="1" kern="0" dirty="0">
                <a:solidFill>
                  <a:srgbClr val="000000">
                    <a:lumMod val="95000"/>
                    <a:lumOff val="5000"/>
                  </a:srgbClr>
                </a:solidFill>
                <a:ea typeface="Calibri"/>
                <a:cs typeface="Calibri"/>
              </a:rPr>
              <a:t>o</a:t>
            </a:r>
            <a:r>
              <a:rPr lang="en-US" sz="2600" kern="0" dirty="0">
                <a:solidFill>
                  <a:srgbClr val="000000">
                    <a:lumMod val="95000"/>
                    <a:lumOff val="5000"/>
                  </a:srgbClr>
                </a:solidFill>
                <a:ea typeface="Calibri"/>
                <a:cs typeface="Calibri"/>
              </a:rPr>
              <a:t>/, sl</a:t>
            </a:r>
            <a:r>
              <a:rPr lang="en-US" sz="2600" b="1" kern="0" dirty="0">
                <a:solidFill>
                  <a:srgbClr val="000000">
                    <a:lumMod val="95000"/>
                    <a:lumOff val="5000"/>
                  </a:srgbClr>
                </a:solidFill>
                <a:ea typeface="Calibri"/>
                <a:cs typeface="Calibri"/>
              </a:rPr>
              <a:t>op</a:t>
            </a:r>
            <a:r>
              <a:rPr lang="en-US" sz="2600" kern="0" dirty="0">
                <a:solidFill>
                  <a:srgbClr val="000000">
                    <a:lumMod val="95000"/>
                    <a:lumOff val="5000"/>
                  </a:srgbClr>
                </a:solidFill>
                <a:ea typeface="Calibri"/>
                <a:cs typeface="Calibri"/>
              </a:rPr>
              <a:t>).</a:t>
            </a:r>
          </a:p>
          <a:p>
            <a:pPr indent="-347472" defTabSz="1219170">
              <a:buClr>
                <a:srgbClr val="595959"/>
              </a:buClr>
              <a:buSzPct val="100000"/>
            </a:pPr>
            <a:endParaRPr lang="en-US" sz="2533" kern="0" dirty="0">
              <a:solidFill>
                <a:srgbClr val="000000">
                  <a:lumMod val="95000"/>
                  <a:lumOff val="5000"/>
                </a:srgbClr>
              </a:solidFill>
              <a:ea typeface="Calibri"/>
              <a:cs typeface="Calibri"/>
            </a:endParaRPr>
          </a:p>
          <a:p>
            <a:pPr indent="-347472" defTabSz="1219170">
              <a:buClr>
                <a:srgbClr val="595959"/>
              </a:buClr>
              <a:buSzPct val="100000"/>
            </a:pPr>
            <a:r>
              <a:rPr lang="en-US" sz="2600" kern="0" dirty="0">
                <a:solidFill>
                  <a:srgbClr val="000000">
                    <a:lumMod val="95000"/>
                    <a:lumOff val="5000"/>
                  </a:srgbClr>
                </a:solidFill>
                <a:ea typeface="Calibri"/>
                <a:cs typeface="Calibri"/>
              </a:rPr>
              <a:t>Parent reminds child to pause a little longer when he sees a period, so the words don't all run together.</a:t>
            </a:r>
          </a:p>
          <a:p>
            <a:pPr marL="152396" indent="0" defTabSz="1219170">
              <a:lnSpc>
                <a:spcPct val="160000"/>
              </a:lnSpc>
              <a:buClr>
                <a:srgbClr val="595959"/>
              </a:buClr>
              <a:buNone/>
            </a:pPr>
            <a:endParaRPr lang="en-US" sz="2667" kern="0" dirty="0">
              <a:solidFill>
                <a:srgbClr val="000000"/>
              </a:solidFill>
              <a:cs typeface="Times New Roman"/>
            </a:endParaRPr>
          </a:p>
          <a:p>
            <a:pPr marL="0" indent="0" defTabSz="1219170">
              <a:lnSpc>
                <a:spcPct val="114999"/>
              </a:lnSpc>
              <a:spcAft>
                <a:spcPts val="1600"/>
              </a:spcAft>
              <a:buClr>
                <a:srgbClr val="595959"/>
              </a:buClr>
              <a:buNone/>
            </a:pPr>
            <a:endParaRPr lang="en-US" sz="2400" kern="0" dirty="0">
              <a:solidFill>
                <a:srgbClr val="595959"/>
              </a:solidFill>
            </a:endParaRPr>
          </a:p>
        </p:txBody>
      </p:sp>
      <p:pic>
        <p:nvPicPr>
          <p:cNvPr id="6" name="Online Media 5" descr="Let's Read Words and Sentences (REL Southeast)">
            <a:hlinkClick r:id="" action="ppaction://media"/>
            <a:extLst>
              <a:ext uri="{FF2B5EF4-FFF2-40B4-BE49-F238E27FC236}">
                <a16:creationId xmlns:a16="http://schemas.microsoft.com/office/drawing/2014/main" id="{0B52E41D-3DE9-43B7-9EF4-DDDC5403A162}"/>
              </a:ext>
            </a:extLst>
          </p:cNvPr>
          <p:cNvPicPr>
            <a:picLocks noRot="1"/>
          </p:cNvPicPr>
          <p:nvPr>
            <a:videoFile r:link="rId1"/>
          </p:nvPr>
        </p:nvPicPr>
        <p:blipFill>
          <a:blip r:embed="rId4"/>
          <a:stretch>
            <a:fillRect/>
          </a:stretch>
        </p:blipFill>
        <p:spPr>
          <a:xfrm>
            <a:off x="6591300" y="1176943"/>
            <a:ext cx="5295900" cy="2975957"/>
          </a:xfrm>
          <a:prstGeom prst="rect">
            <a:avLst/>
          </a:prstGeom>
        </p:spPr>
      </p:pic>
      <p:sp>
        <p:nvSpPr>
          <p:cNvPr id="5" name="Google Shape;354;p46">
            <a:extLst>
              <a:ext uri="{FF2B5EF4-FFF2-40B4-BE49-F238E27FC236}">
                <a16:creationId xmlns:a16="http://schemas.microsoft.com/office/drawing/2014/main" id="{8F52BE24-7140-E7C0-1575-7341C6266879}"/>
              </a:ext>
            </a:extLst>
          </p:cNvPr>
          <p:cNvSpPr txBox="1">
            <a:spLocks/>
          </p:cNvSpPr>
          <p:nvPr/>
        </p:nvSpPr>
        <p:spPr>
          <a:xfrm>
            <a:off x="6169346" y="4407823"/>
            <a:ext cx="5739391" cy="789875"/>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609596" indent="-457200" defTabSz="1219170">
              <a:lnSpc>
                <a:spcPct val="114999"/>
              </a:lnSpc>
              <a:buClr>
                <a:srgbClr val="595959"/>
              </a:buClr>
            </a:pPr>
            <a:r>
              <a:rPr lang="en-US" sz="2667" b="1" kern="0" dirty="0">
                <a:solidFill>
                  <a:srgbClr val="0096A6"/>
                </a:solidFill>
                <a:latin typeface="Trebuchet MS"/>
                <a:ea typeface="Calibri"/>
                <a:cs typeface="Arial"/>
                <a:hlinkClick r:id="rId5"/>
              </a:rPr>
              <a:t>Let’s Read Words &amp; Sentences</a:t>
            </a:r>
            <a:endParaRPr lang="en-US" sz="2667" b="1" kern="0" dirty="0">
              <a:solidFill>
                <a:srgbClr val="0096A6"/>
              </a:solidFill>
              <a:latin typeface="Trebuchet MS"/>
              <a:ea typeface="Calibri"/>
              <a:cs typeface="Arial"/>
            </a:endParaRPr>
          </a:p>
        </p:txBody>
      </p:sp>
      <p:sp>
        <p:nvSpPr>
          <p:cNvPr id="4" name="TextBox 3">
            <a:extLst>
              <a:ext uri="{FF2B5EF4-FFF2-40B4-BE49-F238E27FC236}">
                <a16:creationId xmlns:a16="http://schemas.microsoft.com/office/drawing/2014/main" id="{651D4FFC-D416-4C24-667C-8934B0276496}"/>
              </a:ext>
            </a:extLst>
          </p:cNvPr>
          <p:cNvSpPr txBox="1"/>
          <p:nvPr/>
        </p:nvSpPr>
        <p:spPr>
          <a:xfrm>
            <a:off x="3806283" y="5460293"/>
            <a:ext cx="8385717" cy="307777"/>
          </a:xfrm>
          <a:prstGeom prst="rect">
            <a:avLst/>
          </a:prstGeom>
          <a:noFill/>
        </p:spPr>
        <p:txBody>
          <a:bodyPr wrap="square" lIns="121920" tIns="60960" rIns="121920" bIns="6096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defTabSz="914377">
              <a:buClr>
                <a:srgbClr val="000000"/>
              </a:buClr>
            </a:pPr>
            <a:r>
              <a:rPr lang="en-US" sz="1200" dirty="0">
                <a:solidFill>
                  <a:srgbClr val="000000"/>
                </a:solidFill>
                <a:latin typeface="Trebuchet MS" panose="020B0703020202090204" pitchFamily="34" charset="0"/>
                <a:sym typeface="Arial"/>
              </a:rPr>
              <a:t>(Institute of Education Sciences, n.d.)</a:t>
            </a:r>
            <a:endParaRPr lang="en-US" sz="1200" dirty="0">
              <a:solidFill>
                <a:srgbClr val="000000"/>
              </a:solidFill>
              <a:latin typeface="Trebuchet MS" panose="020B0703020202090204" pitchFamily="34" charset="0"/>
              <a:cs typeface="Calibri Light"/>
              <a:sym typeface="Arial"/>
            </a:endParaRPr>
          </a:p>
        </p:txBody>
      </p:sp>
    </p:spTree>
    <p:extLst>
      <p:ext uri="{BB962C8B-B14F-4D97-AF65-F5344CB8AC3E}">
        <p14:creationId xmlns:p14="http://schemas.microsoft.com/office/powerpoint/2010/main" val="26487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C64A6-7B6E-4A86-553B-A4CE894173DD}"/>
              </a:ext>
            </a:extLst>
          </p:cNvPr>
          <p:cNvSpPr>
            <a:spLocks noGrp="1"/>
          </p:cNvSpPr>
          <p:nvPr>
            <p:ph type="title"/>
          </p:nvPr>
        </p:nvSpPr>
        <p:spPr>
          <a:xfrm>
            <a:off x="243837" y="120898"/>
            <a:ext cx="11360800" cy="763600"/>
          </a:xfrm>
        </p:spPr>
        <p:txBody>
          <a:bodyPr/>
          <a:lstStyle/>
          <a:p>
            <a:r>
              <a:rPr lang="en-US" sz="3200" dirty="0">
                <a:latin typeface="Trebuchet MS" panose="020B0603020202020204" pitchFamily="34" charset="0"/>
              </a:rPr>
              <a:t>Reading With Your Child at Home</a:t>
            </a:r>
            <a:br>
              <a:rPr lang="en-US" dirty="0">
                <a:latin typeface="Trebuchet MS" panose="020B0603020202020204" pitchFamily="34" charset="0"/>
              </a:rPr>
            </a:br>
            <a:br>
              <a:rPr lang="en-US" dirty="0">
                <a:latin typeface="Trebuchet MS" panose="020B0603020202020204" pitchFamily="34" charset="0"/>
              </a:rPr>
            </a:br>
            <a:endParaRPr lang="en-US" sz="3200" dirty="0">
              <a:latin typeface="Trebuchet MS" panose="020B0603020202020204" pitchFamily="34" charset="0"/>
            </a:endParaRPr>
          </a:p>
        </p:txBody>
      </p:sp>
      <p:sp>
        <p:nvSpPr>
          <p:cNvPr id="3" name="TextBox 2">
            <a:extLst>
              <a:ext uri="{FF2B5EF4-FFF2-40B4-BE49-F238E27FC236}">
                <a16:creationId xmlns:a16="http://schemas.microsoft.com/office/drawing/2014/main" id="{879CA1DB-F83E-6490-5E14-91D7FC99F155}"/>
              </a:ext>
            </a:extLst>
          </p:cNvPr>
          <p:cNvSpPr txBox="1"/>
          <p:nvPr/>
        </p:nvSpPr>
        <p:spPr>
          <a:xfrm>
            <a:off x="831200" y="1714500"/>
            <a:ext cx="5722620" cy="2554545"/>
          </a:xfrm>
          <a:prstGeom prst="rect">
            <a:avLst/>
          </a:prstGeom>
          <a:noFill/>
        </p:spPr>
        <p:txBody>
          <a:bodyPr wrap="square" rtlCol="0">
            <a:noAutofit/>
          </a:bodyPr>
          <a:lstStyle/>
          <a:p>
            <a:pPr marL="457200" indent="-347472">
              <a:buClr>
                <a:schemeClr val="tx1">
                  <a:lumMod val="65000"/>
                  <a:lumOff val="35000"/>
                </a:schemeClr>
              </a:buClr>
              <a:buSzPct val="100000"/>
              <a:buFont typeface="Trebuchet MS" panose="020B0603020202020204" pitchFamily="34" charset="0"/>
              <a:buChar char="●"/>
            </a:pPr>
            <a:r>
              <a:rPr lang="en-US" sz="3200" dirty="0">
                <a:latin typeface="Trebuchet MS" panose="020B0603020202020204" pitchFamily="34" charset="0"/>
              </a:rPr>
              <a:t>Look at the letters.</a:t>
            </a:r>
          </a:p>
          <a:p>
            <a:pPr marL="457200" indent="-347472">
              <a:buClr>
                <a:schemeClr val="tx1">
                  <a:lumMod val="65000"/>
                  <a:lumOff val="35000"/>
                </a:schemeClr>
              </a:buClr>
              <a:buSzPct val="100000"/>
              <a:buFont typeface="Trebuchet MS" panose="020B0603020202020204" pitchFamily="34" charset="0"/>
              <a:buChar char="●"/>
            </a:pPr>
            <a:endParaRPr lang="en-US" sz="3200" dirty="0">
              <a:latin typeface="Trebuchet MS" panose="020B0603020202020204" pitchFamily="34" charset="0"/>
            </a:endParaRPr>
          </a:p>
          <a:p>
            <a:pPr marL="457200" indent="-347472">
              <a:buClr>
                <a:schemeClr val="tx1">
                  <a:lumMod val="65000"/>
                  <a:lumOff val="35000"/>
                </a:schemeClr>
              </a:buClr>
              <a:buSzPct val="100000"/>
              <a:buFont typeface="Trebuchet MS" panose="020B0603020202020204" pitchFamily="34" charset="0"/>
              <a:buChar char="●"/>
            </a:pPr>
            <a:r>
              <a:rPr lang="en-US" sz="3200" dirty="0">
                <a:latin typeface="Trebuchet MS" panose="020B0603020202020204" pitchFamily="34" charset="0"/>
              </a:rPr>
              <a:t>Sound it out.</a:t>
            </a:r>
          </a:p>
          <a:p>
            <a:pPr marL="457200" indent="-347472">
              <a:buClr>
                <a:schemeClr val="tx1">
                  <a:lumMod val="65000"/>
                  <a:lumOff val="35000"/>
                </a:schemeClr>
              </a:buClr>
              <a:buSzPct val="100000"/>
              <a:buFont typeface="Trebuchet MS" panose="020B0603020202020204" pitchFamily="34" charset="0"/>
              <a:buChar char="●"/>
            </a:pPr>
            <a:endParaRPr lang="en-US" sz="3200" dirty="0">
              <a:latin typeface="Trebuchet MS" panose="020B0603020202020204" pitchFamily="34" charset="0"/>
            </a:endParaRPr>
          </a:p>
          <a:p>
            <a:pPr marL="457200" indent="-347472">
              <a:buClr>
                <a:schemeClr val="tx1">
                  <a:lumMod val="65000"/>
                  <a:lumOff val="35000"/>
                </a:schemeClr>
              </a:buClr>
              <a:buSzPct val="100000"/>
              <a:buFont typeface="Trebuchet MS" panose="020B0603020202020204" pitchFamily="34" charset="0"/>
              <a:buChar char="●"/>
            </a:pPr>
            <a:r>
              <a:rPr lang="en-US" sz="3200" dirty="0">
                <a:latin typeface="Trebuchet MS" panose="020B0603020202020204" pitchFamily="34" charset="0"/>
              </a:rPr>
              <a:t>Does that make sense?</a:t>
            </a:r>
            <a:endParaRPr lang="en-US" sz="3200" dirty="0"/>
          </a:p>
        </p:txBody>
      </p:sp>
      <p:pic>
        <p:nvPicPr>
          <p:cNvPr id="6" name="Picture 5" descr="A person and a child looking at a book">
            <a:extLst>
              <a:ext uri="{FF2B5EF4-FFF2-40B4-BE49-F238E27FC236}">
                <a16:creationId xmlns:a16="http://schemas.microsoft.com/office/drawing/2014/main" id="{2815D3F1-DA64-2087-D48F-2AEBD110AAD2}"/>
              </a:ext>
            </a:extLst>
          </p:cNvPr>
          <p:cNvPicPr>
            <a:picLocks noChangeAspect="1"/>
          </p:cNvPicPr>
          <p:nvPr/>
        </p:nvPicPr>
        <p:blipFill>
          <a:blip r:embed="rId3"/>
          <a:stretch>
            <a:fillRect/>
          </a:stretch>
        </p:blipFill>
        <p:spPr>
          <a:xfrm>
            <a:off x="5924237" y="1381832"/>
            <a:ext cx="5436563" cy="3616887"/>
          </a:xfrm>
          <a:prstGeom prst="rect">
            <a:avLst/>
          </a:prstGeom>
          <a:ln>
            <a:noFill/>
          </a:ln>
          <a:effectLst>
            <a:softEdge rad="112500"/>
          </a:effectLst>
        </p:spPr>
      </p:pic>
    </p:spTree>
    <p:extLst>
      <p:ext uri="{BB962C8B-B14F-4D97-AF65-F5344CB8AC3E}">
        <p14:creationId xmlns:p14="http://schemas.microsoft.com/office/powerpoint/2010/main" val="36163586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7E62ED5A-463F-132D-29BB-BA7B4226D64E}"/>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75CFAD93-128B-5DB0-448D-84E2F25AD349}"/>
              </a:ext>
            </a:extLst>
          </p:cNvPr>
          <p:cNvSpPr txBox="1">
            <a:spLocks noGrp="1"/>
          </p:cNvSpPr>
          <p:nvPr>
            <p:ph type="title"/>
          </p:nvPr>
        </p:nvSpPr>
        <p:spPr>
          <a:xfrm>
            <a:off x="200057" y="0"/>
            <a:ext cx="11212592" cy="789875"/>
          </a:xfrm>
          <a:prstGeom prst="rect">
            <a:avLst/>
          </a:prstGeom>
        </p:spPr>
        <p:txBody>
          <a:bodyPr spcFirstLastPara="1" vert="horz" wrap="square" lIns="0" tIns="0" rIns="0" bIns="0" rtlCol="0" anchor="ctr" anchorCtr="0">
            <a:noAutofit/>
          </a:bodyPr>
          <a:lstStyle/>
          <a:p>
            <a:pPr>
              <a:lnSpc>
                <a:spcPct val="160000"/>
              </a:lnSpc>
            </a:pPr>
            <a:r>
              <a:rPr lang="en-US" sz="3200" dirty="0">
                <a:latin typeface="Trebuchet MS"/>
              </a:rPr>
              <a:t>Key Takeaways | Phonics</a:t>
            </a:r>
          </a:p>
        </p:txBody>
      </p:sp>
      <p:sp>
        <p:nvSpPr>
          <p:cNvPr id="2" name="Google Shape;354;p46">
            <a:extLst>
              <a:ext uri="{FF2B5EF4-FFF2-40B4-BE49-F238E27FC236}">
                <a16:creationId xmlns:a16="http://schemas.microsoft.com/office/drawing/2014/main" id="{6B51870A-F35B-E8E2-FC29-43B367E9AC5F}"/>
              </a:ext>
            </a:extLst>
          </p:cNvPr>
          <p:cNvSpPr txBox="1">
            <a:spLocks/>
          </p:cNvSpPr>
          <p:nvPr/>
        </p:nvSpPr>
        <p:spPr>
          <a:xfrm>
            <a:off x="101600" y="941015"/>
            <a:ext cx="10640663" cy="4725453"/>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indent="-347472">
              <a:lnSpc>
                <a:spcPct val="100000"/>
              </a:lnSpc>
              <a:buClr>
                <a:schemeClr val="tx1">
                  <a:lumMod val="65000"/>
                  <a:lumOff val="35000"/>
                </a:schemeClr>
              </a:buClr>
              <a:buSzPct val="100000"/>
            </a:pPr>
            <a:r>
              <a:rPr lang="en-US" sz="2800" dirty="0">
                <a:solidFill>
                  <a:schemeClr val="tx1"/>
                </a:solidFill>
              </a:rPr>
              <a:t>Phonics is the study of the relationships between the letters and the sounds they represent.  </a:t>
            </a:r>
          </a:p>
          <a:p>
            <a:pPr indent="-347472">
              <a:lnSpc>
                <a:spcPct val="100000"/>
              </a:lnSpc>
              <a:buClr>
                <a:schemeClr val="tx1">
                  <a:lumMod val="65000"/>
                  <a:lumOff val="35000"/>
                </a:schemeClr>
              </a:buClr>
              <a:buSzPct val="100000"/>
            </a:pPr>
            <a:endParaRPr lang="en-US" sz="2800" dirty="0">
              <a:solidFill>
                <a:schemeClr val="tx1"/>
              </a:solidFill>
            </a:endParaRPr>
          </a:p>
          <a:p>
            <a:pPr indent="-347472">
              <a:lnSpc>
                <a:spcPct val="100000"/>
              </a:lnSpc>
              <a:buClr>
                <a:schemeClr val="tx1">
                  <a:lumMod val="65000"/>
                  <a:lumOff val="35000"/>
                </a:schemeClr>
              </a:buClr>
              <a:buSzPct val="100000"/>
            </a:pPr>
            <a:r>
              <a:rPr lang="en-US" sz="2800" dirty="0">
                <a:solidFill>
                  <a:schemeClr val="tx1"/>
                </a:solidFill>
              </a:rPr>
              <a:t>Phonics is a critical component of reading instruction</a:t>
            </a:r>
          </a:p>
          <a:p>
            <a:pPr indent="-347472">
              <a:lnSpc>
                <a:spcPct val="100000"/>
              </a:lnSpc>
              <a:buClr>
                <a:schemeClr val="tx1">
                  <a:lumMod val="65000"/>
                  <a:lumOff val="35000"/>
                </a:schemeClr>
              </a:buClr>
              <a:buSzPct val="100000"/>
            </a:pPr>
            <a:endParaRPr lang="en-US" sz="2800" dirty="0">
              <a:solidFill>
                <a:schemeClr val="tx1"/>
              </a:solidFill>
            </a:endParaRPr>
          </a:p>
          <a:p>
            <a:pPr indent="-347472">
              <a:lnSpc>
                <a:spcPct val="100000"/>
              </a:lnSpc>
              <a:buClr>
                <a:schemeClr val="tx1">
                  <a:lumMod val="65000"/>
                  <a:lumOff val="35000"/>
                </a:schemeClr>
              </a:buClr>
              <a:buSzPct val="100000"/>
            </a:pPr>
            <a:r>
              <a:rPr lang="en-US" sz="2800" dirty="0">
                <a:solidFill>
                  <a:schemeClr val="tx1"/>
                </a:solidFill>
              </a:rPr>
              <a:t>The alphabetic principle and phonics skills are critical in helping children become accurate, automatic, fluent readers. </a:t>
            </a:r>
          </a:p>
          <a:p>
            <a:pPr indent="-347472">
              <a:lnSpc>
                <a:spcPct val="100000"/>
              </a:lnSpc>
              <a:buClr>
                <a:schemeClr val="tx1">
                  <a:lumMod val="65000"/>
                  <a:lumOff val="35000"/>
                </a:schemeClr>
              </a:buClr>
              <a:buSzPct val="100000"/>
            </a:pPr>
            <a:endParaRPr lang="en-US" sz="2800" dirty="0">
              <a:solidFill>
                <a:schemeClr val="tx1"/>
              </a:solidFill>
            </a:endParaRPr>
          </a:p>
          <a:p>
            <a:pPr indent="-347472">
              <a:buClr>
                <a:schemeClr val="tx1">
                  <a:lumMod val="65000"/>
                  <a:lumOff val="35000"/>
                </a:schemeClr>
              </a:buClr>
              <a:buSzPct val="100000"/>
            </a:pPr>
            <a:r>
              <a:rPr lang="en-US" sz="2800" dirty="0">
                <a:solidFill>
                  <a:schemeClr val="tx1"/>
                </a:solidFill>
              </a:rPr>
              <a:t>Effective phonics instruction is explicit and direct, systematic and sequential, cumulative, multi-modal, and diagnostic.</a:t>
            </a:r>
          </a:p>
        </p:txBody>
      </p:sp>
    </p:spTree>
    <p:extLst>
      <p:ext uri="{BB962C8B-B14F-4D97-AF65-F5344CB8AC3E}">
        <p14:creationId xmlns:p14="http://schemas.microsoft.com/office/powerpoint/2010/main" val="24906357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4135B7F6-AE40-833C-DD8D-C1D026D12B1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C71ABE5-7D7E-EC91-AC29-DB84AE81D4A8}"/>
              </a:ext>
            </a:extLst>
          </p:cNvPr>
          <p:cNvSpPr>
            <a:spLocks noGrp="1"/>
          </p:cNvSpPr>
          <p:nvPr>
            <p:ph type="title"/>
          </p:nvPr>
        </p:nvSpPr>
        <p:spPr>
          <a:xfrm>
            <a:off x="0" y="-763600"/>
            <a:ext cx="11360800" cy="763600"/>
          </a:xfrm>
        </p:spPr>
        <p:txBody>
          <a:bodyPr spcFirstLastPara="1" vert="horz" wrap="square" lIns="91425" tIns="91425" rIns="91425" bIns="91425" rtlCol="0" anchor="b" anchorCtr="0">
            <a:noAutofit/>
          </a:bodyPr>
          <a:lstStyle/>
          <a:p>
            <a:r>
              <a:rPr lang="en-US" dirty="0"/>
              <a:t>A Relevant Quote</a:t>
            </a:r>
          </a:p>
        </p:txBody>
      </p:sp>
      <p:sp>
        <p:nvSpPr>
          <p:cNvPr id="2" name="Google Shape;354;p46">
            <a:extLst>
              <a:ext uri="{FF2B5EF4-FFF2-40B4-BE49-F238E27FC236}">
                <a16:creationId xmlns:a16="http://schemas.microsoft.com/office/drawing/2014/main" id="{4BBC7970-2414-52B2-A1E5-47F74943809E}"/>
              </a:ext>
            </a:extLst>
          </p:cNvPr>
          <p:cNvSpPr txBox="1">
            <a:spLocks/>
          </p:cNvSpPr>
          <p:nvPr/>
        </p:nvSpPr>
        <p:spPr>
          <a:xfrm>
            <a:off x="307583" y="695570"/>
            <a:ext cx="11576835" cy="5095632"/>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52396" indent="0" algn="ctr">
              <a:lnSpc>
                <a:spcPct val="114999"/>
              </a:lnSpc>
              <a:buNone/>
            </a:pPr>
            <a:r>
              <a:rPr lang="en-US" sz="3200" dirty="0">
                <a:solidFill>
                  <a:schemeClr val="tx1"/>
                </a:solidFill>
                <a:ea typeface="Calibri"/>
                <a:cs typeface="Calibri"/>
              </a:rPr>
              <a:t>“If a child memorizes ten words, the child can read only ten</a:t>
            </a:r>
            <a:r>
              <a:rPr lang="en-US" sz="3733" dirty="0">
                <a:solidFill>
                  <a:schemeClr val="bg1"/>
                </a:solidFill>
                <a:ea typeface="Calibri"/>
                <a:cs typeface="Calibri"/>
              </a:rPr>
              <a:t> </a:t>
            </a:r>
            <a:r>
              <a:rPr lang="en-US" sz="3200" dirty="0">
                <a:solidFill>
                  <a:schemeClr val="tx1"/>
                </a:solidFill>
                <a:ea typeface="Calibri"/>
                <a:cs typeface="Calibri"/>
              </a:rPr>
              <a:t>words, but if the child learns the sounds of ten letters,</a:t>
            </a:r>
            <a:r>
              <a:rPr lang="en-US" sz="3733" dirty="0">
                <a:solidFill>
                  <a:schemeClr val="bg1"/>
                </a:solidFill>
                <a:ea typeface="Calibri"/>
                <a:cs typeface="Calibri"/>
              </a:rPr>
              <a:t>,</a:t>
            </a:r>
            <a:endParaRPr lang="en-US" sz="3200" dirty="0">
              <a:solidFill>
                <a:schemeClr val="bg1"/>
              </a:solidFill>
            </a:endParaRPr>
          </a:p>
          <a:p>
            <a:pPr marL="152396" indent="0" algn="ctr">
              <a:lnSpc>
                <a:spcPct val="114999"/>
              </a:lnSpc>
              <a:buNone/>
            </a:pPr>
            <a:r>
              <a:rPr lang="en-US" sz="3200" dirty="0">
                <a:solidFill>
                  <a:schemeClr val="tx1"/>
                </a:solidFill>
                <a:ea typeface="Calibri"/>
                <a:cs typeface="Calibri"/>
              </a:rPr>
              <a:t>the child will be able to read </a:t>
            </a:r>
          </a:p>
          <a:p>
            <a:pPr marL="152396" indent="0" algn="ctr">
              <a:lnSpc>
                <a:spcPct val="114999"/>
              </a:lnSpc>
              <a:buNone/>
            </a:pPr>
            <a:r>
              <a:rPr lang="en-US" sz="4267" b="1" dirty="0">
                <a:solidFill>
                  <a:srgbClr val="001870"/>
                </a:solidFill>
                <a:ea typeface="Calibri"/>
                <a:cs typeface="Calibri"/>
              </a:rPr>
              <a:t>350</a:t>
            </a:r>
            <a:r>
              <a:rPr lang="en-US" sz="3200" dirty="0">
                <a:solidFill>
                  <a:schemeClr val="tx1"/>
                </a:solidFill>
                <a:ea typeface="Calibri"/>
                <a:cs typeface="Calibri"/>
              </a:rPr>
              <a:t> three-sound words, </a:t>
            </a:r>
          </a:p>
          <a:p>
            <a:pPr marL="152396" indent="0" algn="ctr">
              <a:lnSpc>
                <a:spcPct val="114999"/>
              </a:lnSpc>
              <a:buNone/>
            </a:pPr>
            <a:r>
              <a:rPr lang="en-US" sz="3733" b="1" dirty="0">
                <a:solidFill>
                  <a:srgbClr val="001870"/>
                </a:solidFill>
                <a:ea typeface="Calibri"/>
                <a:cs typeface="Calibri"/>
              </a:rPr>
              <a:t>4,320</a:t>
            </a:r>
            <a:r>
              <a:rPr lang="en-US" sz="3200" dirty="0">
                <a:solidFill>
                  <a:schemeClr val="tx1"/>
                </a:solidFill>
                <a:ea typeface="Calibri"/>
                <a:cs typeface="Calibri"/>
              </a:rPr>
              <a:t> four-sound words, and </a:t>
            </a:r>
          </a:p>
          <a:p>
            <a:pPr marL="152396" indent="0" algn="ctr">
              <a:lnSpc>
                <a:spcPct val="114999"/>
              </a:lnSpc>
              <a:buNone/>
            </a:pPr>
            <a:r>
              <a:rPr lang="en-US" sz="3733" b="1" dirty="0">
                <a:solidFill>
                  <a:srgbClr val="001870"/>
                </a:solidFill>
                <a:ea typeface="Calibri"/>
                <a:cs typeface="Calibri"/>
              </a:rPr>
              <a:t>21,650</a:t>
            </a:r>
            <a:r>
              <a:rPr lang="en-US" sz="3200" dirty="0">
                <a:solidFill>
                  <a:schemeClr val="tx1"/>
                </a:solidFill>
                <a:ea typeface="Calibri"/>
                <a:cs typeface="Calibri"/>
              </a:rPr>
              <a:t> five-sound words.” </a:t>
            </a:r>
            <a:endParaRPr lang="en-US" sz="3200" dirty="0">
              <a:solidFill>
                <a:schemeClr val="tx1"/>
              </a:solidFill>
            </a:endParaRPr>
          </a:p>
        </p:txBody>
      </p:sp>
      <p:sp>
        <p:nvSpPr>
          <p:cNvPr id="5" name="TextBox 4">
            <a:extLst>
              <a:ext uri="{FF2B5EF4-FFF2-40B4-BE49-F238E27FC236}">
                <a16:creationId xmlns:a16="http://schemas.microsoft.com/office/drawing/2014/main" id="{876777D1-8C4A-A8E1-4295-D5B0E8033D7A}"/>
              </a:ext>
            </a:extLst>
          </p:cNvPr>
          <p:cNvSpPr txBox="1"/>
          <p:nvPr/>
        </p:nvSpPr>
        <p:spPr>
          <a:xfrm>
            <a:off x="8985337" y="5373910"/>
            <a:ext cx="3206663" cy="390492"/>
          </a:xfrm>
          <a:prstGeom prst="rect">
            <a:avLst/>
          </a:prstGeom>
          <a:noFill/>
        </p:spPr>
        <p:txBody>
          <a:bodyPr wrap="square" rtlCol="0">
            <a:spAutoFit/>
          </a:bodyPr>
          <a:lstStyle/>
          <a:p>
            <a:pPr marL="114300" indent="0" algn="r">
              <a:lnSpc>
                <a:spcPct val="114999"/>
              </a:lnSpc>
              <a:buNone/>
            </a:pPr>
            <a:r>
              <a:rPr lang="en-US" dirty="0">
                <a:solidFill>
                  <a:schemeClr val="tx1"/>
                </a:solidFill>
                <a:latin typeface="Trebuchet MS"/>
                <a:ea typeface="Calibri"/>
                <a:cs typeface="Calibri"/>
              </a:rPr>
              <a:t>(</a:t>
            </a:r>
            <a:r>
              <a:rPr lang="en-US" dirty="0">
                <a:latin typeface="Trebuchet MS"/>
                <a:ea typeface="Calibri"/>
                <a:cs typeface="Calibri"/>
              </a:rPr>
              <a:t>Kozloff</a:t>
            </a:r>
            <a:r>
              <a:rPr lang="en-US" dirty="0">
                <a:solidFill>
                  <a:schemeClr val="tx1"/>
                </a:solidFill>
                <a:latin typeface="Trebuchet MS"/>
                <a:ea typeface="Calibri"/>
                <a:cs typeface="Calibri"/>
              </a:rPr>
              <a:t>, 2022)</a:t>
            </a:r>
            <a:endParaRPr lang="en-US" dirty="0">
              <a:solidFill>
                <a:schemeClr val="tx1"/>
              </a:solidFill>
            </a:endParaRPr>
          </a:p>
        </p:txBody>
      </p:sp>
    </p:spTree>
    <p:extLst>
      <p:ext uri="{BB962C8B-B14F-4D97-AF65-F5344CB8AC3E}">
        <p14:creationId xmlns:p14="http://schemas.microsoft.com/office/powerpoint/2010/main" val="41022970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851C0A24-8260-1ED5-E9D2-AEAF02678D99}"/>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09D13F27-4F30-0C87-F5D4-593FBD73C735}"/>
              </a:ext>
            </a:extLst>
          </p:cNvPr>
          <p:cNvSpPr txBox="1">
            <a:spLocks noGrp="1"/>
          </p:cNvSpPr>
          <p:nvPr>
            <p:ph type="title"/>
          </p:nvPr>
        </p:nvSpPr>
        <p:spPr>
          <a:xfrm>
            <a:off x="332137" y="0"/>
            <a:ext cx="11212592" cy="789875"/>
          </a:xfrm>
          <a:prstGeom prst="rect">
            <a:avLst/>
          </a:prstGeom>
        </p:spPr>
        <p:txBody>
          <a:bodyPr spcFirstLastPara="1" vert="horz" wrap="square" lIns="0" tIns="0" rIns="0" bIns="0" rtlCol="0" anchor="ctr" anchorCtr="0">
            <a:noAutofit/>
          </a:bodyPr>
          <a:lstStyle/>
          <a:p>
            <a:r>
              <a:rPr lang="en-US" sz="3200" dirty="0">
                <a:latin typeface="Trebuchet MS"/>
              </a:rPr>
              <a:t>Do You Want to Learn More?</a:t>
            </a:r>
          </a:p>
        </p:txBody>
      </p:sp>
      <p:sp>
        <p:nvSpPr>
          <p:cNvPr id="2" name="Google Shape;354;p46" descr="QR code for the CDE Parent Resources Website.">
            <a:extLst>
              <a:ext uri="{FF2B5EF4-FFF2-40B4-BE49-F238E27FC236}">
                <a16:creationId xmlns:a16="http://schemas.microsoft.com/office/drawing/2014/main" id="{BD5ACAB2-E56C-4A32-04FD-D2E2CB3742B5}"/>
              </a:ext>
            </a:extLst>
          </p:cNvPr>
          <p:cNvSpPr txBox="1">
            <a:spLocks/>
          </p:cNvSpPr>
          <p:nvPr/>
        </p:nvSpPr>
        <p:spPr>
          <a:xfrm>
            <a:off x="332138" y="1042615"/>
            <a:ext cx="11530127" cy="4725453"/>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52396" indent="0" algn="ctr">
              <a:lnSpc>
                <a:spcPct val="114999"/>
              </a:lnSpc>
              <a:buNone/>
            </a:pPr>
            <a:r>
              <a:rPr lang="en-US" sz="2400" dirty="0">
                <a:solidFill>
                  <a:srgbClr val="595959"/>
                </a:solidFill>
                <a:latin typeface="Trebuchet MS"/>
                <a:ea typeface="Calibri"/>
                <a:cs typeface="Arial"/>
              </a:rPr>
              <a:t>Visit the </a:t>
            </a:r>
            <a:r>
              <a:rPr lang="en-US" sz="2400" dirty="0">
                <a:solidFill>
                  <a:srgbClr val="3CC1CC"/>
                </a:solidFill>
                <a:latin typeface="Trebuchet MS"/>
                <a:ea typeface="Calibri"/>
                <a:cs typeface="Arial"/>
                <a:hlinkClick r:id="rId3">
                  <a:extLst>
                    <a:ext uri="{A12FA001-AC4F-418D-AE19-62706E023703}">
                      <ahyp:hlinkClr xmlns:ahyp="http://schemas.microsoft.com/office/drawing/2018/hyperlinkcolor" val="tx"/>
                    </a:ext>
                  </a:extLst>
                </a:hlinkClick>
              </a:rPr>
              <a:t>CDE Parent Resources Website</a:t>
            </a:r>
            <a:endParaRPr lang="en-US" sz="2667" dirty="0">
              <a:solidFill>
                <a:srgbClr val="3CC1CC"/>
              </a:solidFill>
              <a:latin typeface="Trebuchet MS"/>
              <a:cs typeface="Arial"/>
            </a:endParaRPr>
          </a:p>
          <a:p>
            <a:pPr marL="152396" indent="0">
              <a:lnSpc>
                <a:spcPct val="114999"/>
              </a:lnSpc>
              <a:buNone/>
            </a:pPr>
            <a:endParaRPr lang="en-US" sz="1600" dirty="0">
              <a:solidFill>
                <a:srgbClr val="000000"/>
              </a:solidFill>
              <a:cs typeface="Arial"/>
            </a:endParaRPr>
          </a:p>
          <a:p>
            <a:pPr>
              <a:lnSpc>
                <a:spcPct val="160000"/>
              </a:lnSpc>
              <a:buFont typeface="Arial"/>
              <a:buChar char="●"/>
            </a:pPr>
            <a:endParaRPr lang="en-US" sz="2667" dirty="0">
              <a:solidFill>
                <a:srgbClr val="000000"/>
              </a:solidFill>
              <a:cs typeface="Times New Roman"/>
            </a:endParaRPr>
          </a:p>
          <a:p>
            <a:pPr marL="0" indent="0">
              <a:lnSpc>
                <a:spcPct val="114999"/>
              </a:lnSpc>
              <a:spcAft>
                <a:spcPts val="1600"/>
              </a:spcAft>
              <a:buNone/>
            </a:pPr>
            <a:endParaRPr lang="en-US" sz="2400" dirty="0"/>
          </a:p>
        </p:txBody>
      </p:sp>
      <p:pic>
        <p:nvPicPr>
          <p:cNvPr id="4" name="Picture 2" descr="QR Code Image">
            <a:extLst>
              <a:ext uri="{FF2B5EF4-FFF2-40B4-BE49-F238E27FC236}">
                <a16:creationId xmlns:a16="http://schemas.microsoft.com/office/drawing/2014/main" id="{6F273464-EE11-661D-E24F-5DE756B015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0524" y="1750148"/>
            <a:ext cx="3850952" cy="3850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6679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072E5592-CE6C-0C59-5E6F-123826EA15B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8736E8C-BAFA-ABDC-E205-F59CD10591F1}"/>
              </a:ext>
              <a:ext uri="{C183D7F6-B498-43B3-948B-1728B52AA6E4}">
                <adec:decorative xmlns:adec="http://schemas.microsoft.com/office/drawing/2017/decorative" val="1"/>
              </a:ext>
            </a:extLst>
          </p:cNvPr>
          <p:cNvSpPr/>
          <p:nvPr/>
        </p:nvSpPr>
        <p:spPr>
          <a:xfrm>
            <a:off x="0" y="5562600"/>
            <a:ext cx="12192000" cy="1295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3" name="Google Shape;353;p46">
            <a:extLst>
              <a:ext uri="{FF2B5EF4-FFF2-40B4-BE49-F238E27FC236}">
                <a16:creationId xmlns:a16="http://schemas.microsoft.com/office/drawing/2014/main" id="{56404D19-8DA6-F743-939C-28B528DC26D1}"/>
              </a:ext>
            </a:extLst>
          </p:cNvPr>
          <p:cNvSpPr txBox="1">
            <a:spLocks noGrp="1"/>
          </p:cNvSpPr>
          <p:nvPr>
            <p:ph type="title"/>
          </p:nvPr>
        </p:nvSpPr>
        <p:spPr>
          <a:xfrm>
            <a:off x="332137" y="0"/>
            <a:ext cx="11212592" cy="789875"/>
          </a:xfrm>
          <a:prstGeom prst="rect">
            <a:avLst/>
          </a:prstGeom>
        </p:spPr>
        <p:txBody>
          <a:bodyPr spcFirstLastPara="1" vert="horz" wrap="square" lIns="0" tIns="0" rIns="0" bIns="0" rtlCol="0" anchor="ctr" anchorCtr="0">
            <a:noAutofit/>
          </a:bodyPr>
          <a:lstStyle/>
          <a:p>
            <a:r>
              <a:rPr lang="en-US" sz="3200" dirty="0">
                <a:latin typeface="Trebuchet MS"/>
              </a:rPr>
              <a:t>References 1</a:t>
            </a:r>
          </a:p>
        </p:txBody>
      </p:sp>
      <p:sp>
        <p:nvSpPr>
          <p:cNvPr id="3" name="TextBox 2">
            <a:extLst>
              <a:ext uri="{FF2B5EF4-FFF2-40B4-BE49-F238E27FC236}">
                <a16:creationId xmlns:a16="http://schemas.microsoft.com/office/drawing/2014/main" id="{C7BAE0D8-9D25-D88D-D9D1-34279B0594BB}"/>
              </a:ext>
            </a:extLst>
          </p:cNvPr>
          <p:cNvSpPr txBox="1"/>
          <p:nvPr/>
        </p:nvSpPr>
        <p:spPr>
          <a:xfrm>
            <a:off x="164122" y="804184"/>
            <a:ext cx="12052253" cy="6081880"/>
          </a:xfrm>
          <a:prstGeom prst="rect">
            <a:avLst/>
          </a:prstGeom>
          <a:noFill/>
        </p:spPr>
        <p:txBody>
          <a:bodyPr wrap="square" lIns="91440" tIns="45720" rIns="91440" bIns="45720" anchor="t">
            <a:spAutoFit/>
          </a:bodyPr>
          <a:lstStyle/>
          <a:p>
            <a:r>
              <a:rPr lang="en-US" sz="1000" dirty="0">
                <a:latin typeface="Trebuchet MS"/>
              </a:rPr>
              <a:t>Adams, M. J., Foorman, B. R., Lundberg, I., &amp; Beeler, T. (1998). </a:t>
            </a:r>
            <a:r>
              <a:rPr lang="en-US" sz="1000" i="1" dirty="0">
                <a:latin typeface="Trebuchet MS"/>
              </a:rPr>
              <a:t>Phonemic awareness in young children: A classroom curriculum</a:t>
            </a:r>
            <a:r>
              <a:rPr lang="en-US" sz="1000" dirty="0">
                <a:latin typeface="Trebuchet MS"/>
              </a:rPr>
              <a:t>. Paul H. Brookes Publishing.</a:t>
            </a:r>
          </a:p>
          <a:p>
            <a:endParaRPr lang="en-US" sz="1000" dirty="0">
              <a:latin typeface="Trebuchet MS" panose="020B0603020202020204" pitchFamily="34" charset="0"/>
            </a:endParaRPr>
          </a:p>
          <a:p>
            <a:r>
              <a:rPr lang="en-US" sz="1000" dirty="0">
                <a:latin typeface="Trebuchet MS"/>
              </a:rPr>
              <a:t>Birsh, J. R. &amp; Carreker, S. (2018).  </a:t>
            </a:r>
            <a:r>
              <a:rPr lang="en-US" sz="1000" i="1" dirty="0">
                <a:latin typeface="Trebuchet MS"/>
              </a:rPr>
              <a:t>Multisensory teaching of basic language skills </a:t>
            </a:r>
            <a:r>
              <a:rPr lang="en-US" sz="1000" dirty="0">
                <a:latin typeface="Trebuchet MS"/>
              </a:rPr>
              <a:t>(4th ed.). Baltimore, MD: Brookes.</a:t>
            </a:r>
          </a:p>
          <a:p>
            <a:endParaRPr lang="en-US" sz="1000" dirty="0">
              <a:latin typeface="Trebuchet MS" panose="020B0603020202020204" pitchFamily="34" charset="0"/>
            </a:endParaRPr>
          </a:p>
          <a:p>
            <a:r>
              <a:rPr lang="en-US" sz="1000" dirty="0">
                <a:latin typeface="Trebuchet MS"/>
              </a:rPr>
              <a:t>Boulton, D. (2003). </a:t>
            </a:r>
            <a:r>
              <a:rPr lang="en-US" sz="1000" i="1" dirty="0">
                <a:latin typeface="Trebuchet MS"/>
              </a:rPr>
              <a:t>Children of the code</a:t>
            </a:r>
            <a:r>
              <a:rPr lang="en-US" sz="1000" dirty="0">
                <a:latin typeface="Trebuchet MS"/>
              </a:rPr>
              <a:t> [Documentary series]. Learning Stewards.</a:t>
            </a:r>
          </a:p>
          <a:p>
            <a:endParaRPr lang="en-US" sz="1000" dirty="0">
              <a:latin typeface="Trebuchet MS" panose="020B0603020202020204" pitchFamily="34" charset="0"/>
            </a:endParaRPr>
          </a:p>
          <a:p>
            <a:r>
              <a:rPr lang="en-US" sz="1000" dirty="0">
                <a:latin typeface="Trebuchet MS"/>
              </a:rPr>
              <a:t>Cassar, M., Treiman, R., Moats, L., Pollo, T. C., &amp; Kessler, B. (2005). How do the spellings of children with dyslexia compare with those of nondyslexic children? </a:t>
            </a:r>
            <a:r>
              <a:rPr lang="en-US" sz="1000" i="1" dirty="0">
                <a:latin typeface="Trebuchet MS"/>
              </a:rPr>
              <a:t>Reading and Writing, 18</a:t>
            </a:r>
            <a:r>
              <a:rPr lang="en-US" sz="1000" dirty="0">
                <a:latin typeface="Trebuchet MS"/>
              </a:rPr>
              <a:t>(1), 27–49.</a:t>
            </a:r>
          </a:p>
          <a:p>
            <a:endParaRPr lang="en-US" sz="1000" dirty="0">
              <a:latin typeface="Trebuchet MS" panose="020B0603020202020204" pitchFamily="34" charset="0"/>
            </a:endParaRPr>
          </a:p>
          <a:p>
            <a:r>
              <a:rPr lang="en-US" sz="1000" dirty="0">
                <a:latin typeface="Trebuchet MS"/>
              </a:rPr>
              <a:t>Cárdenas-Hagan, E. (2020). </a:t>
            </a:r>
            <a:r>
              <a:rPr lang="en-US" sz="1000" i="1" dirty="0">
                <a:latin typeface="Trebuchet MS"/>
              </a:rPr>
              <a:t>Literacy foundations for English learners: a comprehensive guide to evidence-based instruction.</a:t>
            </a:r>
            <a:r>
              <a:rPr lang="en-US" sz="1000" dirty="0">
                <a:latin typeface="Trebuchet MS"/>
              </a:rPr>
              <a:t> Baltimore, MD: Paul H. Brookes Publishing Co. </a:t>
            </a:r>
          </a:p>
          <a:p>
            <a:endParaRPr lang="en-US" sz="1000" dirty="0">
              <a:latin typeface="Trebuchet MS" panose="020B0603020202020204" pitchFamily="34" charset="0"/>
            </a:endParaRPr>
          </a:p>
          <a:p>
            <a:r>
              <a:rPr lang="en-US" sz="1000" dirty="0">
                <a:latin typeface="Trebuchet MS"/>
                <a:cs typeface="Calibri Light"/>
              </a:rPr>
              <a:t>Colorado Reading to Ensure Academic Development Act, Colo. Rev. Stat. §§ 22-7-1201-1214, (2019).</a:t>
            </a:r>
          </a:p>
          <a:p>
            <a:endParaRPr lang="en-US" sz="1000" dirty="0">
              <a:latin typeface="Trebuchet MS" panose="020B0603020202020204" pitchFamily="34" charset="0"/>
              <a:cs typeface="Calibri Light" panose="020F0302020204030204" pitchFamily="34" charset="0"/>
            </a:endParaRPr>
          </a:p>
          <a:p>
            <a:r>
              <a:rPr lang="en-US" sz="1000" dirty="0">
                <a:latin typeface="Trebuchet MS"/>
              </a:rPr>
              <a:t>Dehaene, S. (2009). </a:t>
            </a:r>
            <a:r>
              <a:rPr lang="en-US" sz="1000" i="1" dirty="0">
                <a:latin typeface="Trebuchet MS"/>
              </a:rPr>
              <a:t>Reading in the brain.</a:t>
            </a:r>
            <a:r>
              <a:rPr lang="en-US" sz="1000" dirty="0">
                <a:latin typeface="Trebuchet MS"/>
              </a:rPr>
              <a:t> New York, NY: Penguin Viking. </a:t>
            </a:r>
          </a:p>
          <a:p>
            <a:endParaRPr lang="en-US" sz="1000" dirty="0">
              <a:latin typeface="Trebuchet MS" panose="020B0603020202020204" pitchFamily="34" charset="0"/>
            </a:endParaRPr>
          </a:p>
          <a:p>
            <a:r>
              <a:rPr lang="en-US" sz="1000" dirty="0">
                <a:latin typeface="Trebuchet MS"/>
              </a:rPr>
              <a:t>Ehri, L. C., Nunes, S. R., Stahl, S. A., &amp; Willows, D. M. (2001). Systematic phonics instruction helps children learn to read: Evidence from the National Reading Panel's meta-analysis. </a:t>
            </a:r>
            <a:r>
              <a:rPr lang="en-US" sz="1000" i="1" dirty="0">
                <a:latin typeface="Trebuchet MS"/>
              </a:rPr>
              <a:t>Review of Educational Research, 71</a:t>
            </a:r>
            <a:r>
              <a:rPr lang="en-US" sz="1000" dirty="0">
                <a:latin typeface="Trebuchet MS"/>
              </a:rPr>
              <a:t>(3), 393–447.</a:t>
            </a:r>
          </a:p>
          <a:p>
            <a:endParaRPr lang="en-US" sz="1000" dirty="0">
              <a:latin typeface="Trebuchet MS" panose="020B0603020202020204" pitchFamily="34" charset="0"/>
            </a:endParaRPr>
          </a:p>
          <a:p>
            <a:r>
              <a:rPr lang="en-US" sz="1000" dirty="0">
                <a:latin typeface="Trebuchet MS"/>
              </a:rPr>
              <a:t>Gillon, G. T. (2004). </a:t>
            </a:r>
            <a:r>
              <a:rPr lang="en-US" sz="1000" i="1" dirty="0">
                <a:latin typeface="Trebuchet MS"/>
              </a:rPr>
              <a:t>Phonological awareness: From research to practice</a:t>
            </a:r>
            <a:r>
              <a:rPr lang="en-US" sz="1000" dirty="0">
                <a:latin typeface="Trebuchet MS"/>
              </a:rPr>
              <a:t>. Guilford Press.</a:t>
            </a:r>
          </a:p>
          <a:p>
            <a:endParaRPr lang="en-US" sz="1000" dirty="0">
              <a:latin typeface="Trebuchet MS" panose="020B0603020202020204" pitchFamily="34" charset="0"/>
            </a:endParaRPr>
          </a:p>
          <a:p>
            <a:r>
              <a:rPr lang="en-US" sz="1000" kern="0" dirty="0">
                <a:latin typeface="Trebuchet MS"/>
                <a:cs typeface="Roboto Slab"/>
                <a:sym typeface="Roboto Slab"/>
              </a:rPr>
              <a:t>Goldberg, M. (2022). Seeing the good in balanced literacy... and moving on. </a:t>
            </a:r>
            <a:r>
              <a:rPr lang="en-US" sz="1000" i="1" kern="0" dirty="0">
                <a:latin typeface="Trebuchet MS"/>
                <a:cs typeface="Roboto Slab"/>
                <a:sym typeface="Roboto Slab"/>
              </a:rPr>
              <a:t>Reading Rockets Blog.</a:t>
            </a:r>
            <a:endParaRPr lang="en-US" sz="1000" dirty="0">
              <a:latin typeface="Trebuchet MS"/>
            </a:endParaRPr>
          </a:p>
          <a:p>
            <a:endParaRPr lang="en-US" sz="1000" dirty="0">
              <a:latin typeface="Trebuchet MS" panose="020B0603020202020204" pitchFamily="34" charset="0"/>
            </a:endParaRPr>
          </a:p>
          <a:p>
            <a:r>
              <a:rPr lang="en-US" sz="1000" dirty="0">
                <a:latin typeface="Trebuchet MS"/>
              </a:rPr>
              <a:t>Gough, P. B. &amp; Tunmer, W.E. (1986). Decoding, reading, and reading disability. </a:t>
            </a:r>
            <a:r>
              <a:rPr lang="en-US" sz="1000" i="1" dirty="0">
                <a:latin typeface="Trebuchet MS"/>
              </a:rPr>
              <a:t>Remedial and Special Education, 7</a:t>
            </a:r>
            <a:r>
              <a:rPr lang="en-US" sz="1000" dirty="0">
                <a:latin typeface="Trebuchet MS"/>
              </a:rPr>
              <a:t>(1).</a:t>
            </a:r>
          </a:p>
          <a:p>
            <a:endParaRPr lang="en-US" sz="1000" dirty="0">
              <a:latin typeface="Trebuchet MS" panose="020B0603020202020204" pitchFamily="34" charset="0"/>
            </a:endParaRPr>
          </a:p>
          <a:p>
            <a:r>
              <a:rPr lang="en-US" sz="1000" dirty="0">
                <a:latin typeface="Trebuchet MS"/>
              </a:rPr>
              <a:t>Hanna, P. R., Hanna, J. S., Hodges, R. E., &amp; Rudorf, E. H. (1966). </a:t>
            </a:r>
            <a:r>
              <a:rPr lang="en-US" sz="1000" i="1" dirty="0">
                <a:latin typeface="Trebuchet MS"/>
              </a:rPr>
              <a:t>Phoneme–grapheme correspondences as cues to spelling improvement</a:t>
            </a:r>
            <a:r>
              <a:rPr lang="en-US" sz="1000" dirty="0">
                <a:latin typeface="Trebuchet MS"/>
              </a:rPr>
              <a:t>. Washington, DC: U.S. Department of Health, Education, and Welfare.</a:t>
            </a:r>
          </a:p>
          <a:p>
            <a:endParaRPr lang="en-US" sz="1000" dirty="0">
              <a:latin typeface="Trebuchet MS" panose="020B0603020202020204" pitchFamily="34" charset="0"/>
            </a:endParaRPr>
          </a:p>
          <a:p>
            <a:r>
              <a:rPr lang="en-US" sz="1000" dirty="0">
                <a:latin typeface="Trebuchet MS"/>
              </a:rPr>
              <a:t>Institute of Education Sciences. (n.d.). </a:t>
            </a:r>
            <a:r>
              <a:rPr lang="en-US" sz="1000" i="1" dirty="0">
                <a:latin typeface="Trebuchet MS"/>
              </a:rPr>
              <a:t>[YouTube channel]</a:t>
            </a:r>
            <a:r>
              <a:rPr lang="en-US" sz="1000" dirty="0">
                <a:latin typeface="Trebuchet MS"/>
              </a:rPr>
              <a:t>. YouTube. </a:t>
            </a:r>
            <a:r>
              <a:rPr lang="en-US" sz="1000" dirty="0">
                <a:latin typeface="Trebuchet MS"/>
                <a:hlinkClick r:id="rId3">
                  <a:extLst>
                    <a:ext uri="{A12FA001-AC4F-418D-AE19-62706E023703}">
                      <ahyp:hlinkClr xmlns:ahyp="http://schemas.microsoft.com/office/drawing/2018/hyperlinkcolor" val="tx"/>
                    </a:ext>
                  </a:extLst>
                </a:hlinkClick>
              </a:rPr>
              <a:t>https://www.youtube.com/@InstituteofEducationSciences</a:t>
            </a:r>
            <a:endParaRPr lang="en-US" sz="1000" dirty="0">
              <a:latin typeface="Trebuchet MS" panose="020B0603020202020204" pitchFamily="34" charset="0"/>
            </a:endParaRPr>
          </a:p>
          <a:p>
            <a:endParaRPr lang="en-US" sz="1000" dirty="0">
              <a:latin typeface="Trebuchet MS" panose="020B0603020202020204" pitchFamily="34" charset="0"/>
            </a:endParaRPr>
          </a:p>
          <a:p>
            <a:r>
              <a:rPr lang="en-US" sz="1000" dirty="0">
                <a:latin typeface="Trebuchet MS"/>
              </a:rPr>
              <a:t>International Dyslexia Association. (2020).</a:t>
            </a:r>
            <a:r>
              <a:rPr lang="en-US" sz="1000" i="1" dirty="0">
                <a:latin typeface="Trebuchet MS"/>
              </a:rPr>
              <a:t> Structured literacy: Effective instruction for students with dyslexia and related reading difficulties. </a:t>
            </a:r>
            <a:r>
              <a:rPr lang="en-US" sz="1000" dirty="0">
                <a:latin typeface="Trebuchet MS"/>
                <a:ea typeface="+mn-lt"/>
                <a:cs typeface="+mn-lt"/>
              </a:rPr>
              <a:t>https://dyslexiaida.org/effective-reading-instruction/</a:t>
            </a:r>
            <a:endParaRPr lang="en-US" sz="1000" dirty="0">
              <a:latin typeface="Trebuchet MS"/>
            </a:endParaRPr>
          </a:p>
          <a:p>
            <a:endParaRPr lang="en-US" sz="1000" dirty="0">
              <a:latin typeface="Trebuchet MS" panose="020B0603020202020204" pitchFamily="34" charset="0"/>
            </a:endParaRPr>
          </a:p>
          <a:p>
            <a:r>
              <a:rPr lang="en-US" sz="1000" dirty="0">
                <a:latin typeface="Trebuchet MS"/>
              </a:rPr>
              <a:t>Kamhi, A. G., &amp; Catts, H. W. (1989). </a:t>
            </a:r>
            <a:r>
              <a:rPr lang="en-US" sz="1000" i="1" dirty="0">
                <a:latin typeface="Trebuchet MS"/>
              </a:rPr>
              <a:t>Reading disabilities: A developmental language perspective</a:t>
            </a:r>
            <a:r>
              <a:rPr lang="en-US" sz="1000" dirty="0">
                <a:latin typeface="Trebuchet MS"/>
              </a:rPr>
              <a:t>. Allyn &amp; Bacon.</a:t>
            </a:r>
          </a:p>
          <a:p>
            <a:endParaRPr lang="en-US" sz="1000" dirty="0">
              <a:latin typeface="Trebuchet MS" panose="020B0603020202020204" pitchFamily="34" charset="0"/>
            </a:endParaRPr>
          </a:p>
          <a:p>
            <a:r>
              <a:rPr lang="en-US" sz="1000" dirty="0">
                <a:latin typeface="Trebuchet MS"/>
              </a:rPr>
              <a:t>Kemeny, L. (2023). </a:t>
            </a:r>
            <a:r>
              <a:rPr lang="en-US" sz="1000" i="1" dirty="0">
                <a:latin typeface="Trebuchet MS"/>
              </a:rPr>
              <a:t>7 mighty moves: Research-backed, classroom-tested strategies to ensure K-to-3 reading success</a:t>
            </a:r>
            <a:r>
              <a:rPr lang="en-US" sz="1000" dirty="0">
                <a:latin typeface="Trebuchet MS"/>
              </a:rPr>
              <a:t>. Scholastic Professional. </a:t>
            </a:r>
          </a:p>
          <a:p>
            <a:endParaRPr lang="en-US" sz="1000" dirty="0">
              <a:latin typeface="Trebuchet MS" panose="020B0603020202020204" pitchFamily="34" charset="0"/>
            </a:endParaRPr>
          </a:p>
          <a:p>
            <a:r>
              <a:rPr lang="en-US" sz="1000" dirty="0">
                <a:latin typeface="Trebuchet MS"/>
              </a:rPr>
              <a:t>Kilpatrick, D. A. (2015). </a:t>
            </a:r>
            <a:r>
              <a:rPr lang="en-US" sz="1000" i="1" dirty="0">
                <a:latin typeface="Trebuchet MS"/>
              </a:rPr>
              <a:t>Essentials of assessing, preventing, and overcoming reading difficulties</a:t>
            </a:r>
            <a:r>
              <a:rPr lang="en-US" sz="1000" dirty="0">
                <a:latin typeface="Trebuchet MS"/>
              </a:rPr>
              <a:t>. Wiley.</a:t>
            </a:r>
          </a:p>
          <a:p>
            <a:endParaRPr lang="en-US" sz="1000" dirty="0">
              <a:latin typeface="Trebuchet MS" panose="020B0603020202020204" pitchFamily="34" charset="0"/>
              <a:cs typeface="Calibri Light" panose="020F0302020204030204" pitchFamily="34" charset="0"/>
            </a:endParaRPr>
          </a:p>
          <a:p>
            <a:r>
              <a:rPr lang="en-US" sz="1000" dirty="0">
                <a:latin typeface="Trebuchet MS"/>
              </a:rPr>
              <a:t>Kozloff, M. A. (2002). Sufficient Scaffolding, Organizing and Activating Knowledge, and Sustaining High Engaged Time. </a:t>
            </a:r>
          </a:p>
          <a:p>
            <a:endParaRPr lang="en-US" sz="1000" dirty="0">
              <a:latin typeface="Trebuchet MS" panose="020B0603020202020204" pitchFamily="34" charset="0"/>
            </a:endParaRPr>
          </a:p>
          <a:p>
            <a:r>
              <a:rPr lang="en-US" sz="1000" dirty="0">
                <a:latin typeface="Trebuchet MS"/>
              </a:rPr>
              <a:t>Lane, H. B., &amp; Pullen, P. C. (2004). </a:t>
            </a:r>
            <a:r>
              <a:rPr lang="en-US" sz="1000" i="1" dirty="0">
                <a:latin typeface="Trebuchet MS"/>
              </a:rPr>
              <a:t>Phonological awareness assessment and instruction: A sound beginning</a:t>
            </a:r>
            <a:r>
              <a:rPr lang="en-US" sz="1000" dirty="0">
                <a:latin typeface="Trebuchet MS"/>
              </a:rPr>
              <a:t>. Allyn &amp; Bacon.</a:t>
            </a:r>
          </a:p>
        </p:txBody>
      </p:sp>
      <p:pic>
        <p:nvPicPr>
          <p:cNvPr id="4" name="Picture 2" descr="CDE Logo">
            <a:extLst>
              <a:ext uri="{FF2B5EF4-FFF2-40B4-BE49-F238E27FC236}">
                <a16:creationId xmlns:a16="http://schemas.microsoft.com/office/drawing/2014/main" id="{3D65A7F0-CE54-D233-F34D-79A8328E08A0}"/>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600" y="6492240"/>
            <a:ext cx="914400" cy="36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7658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629E3B20-C837-5D56-6AEA-FA467BAF1A4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202A650-40FF-E593-B4E8-0F89A767B189}"/>
              </a:ext>
              <a:ext uri="{C183D7F6-B498-43B3-948B-1728B52AA6E4}">
                <adec:decorative xmlns:adec="http://schemas.microsoft.com/office/drawing/2017/decorative" val="1"/>
              </a:ext>
            </a:extLst>
          </p:cNvPr>
          <p:cNvSpPr/>
          <p:nvPr/>
        </p:nvSpPr>
        <p:spPr>
          <a:xfrm>
            <a:off x="0" y="5562600"/>
            <a:ext cx="12192000" cy="1295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3" name="Google Shape;353;p46">
            <a:extLst>
              <a:ext uri="{FF2B5EF4-FFF2-40B4-BE49-F238E27FC236}">
                <a16:creationId xmlns:a16="http://schemas.microsoft.com/office/drawing/2014/main" id="{7DD8A434-2EA0-69B3-2525-7D026788C19A}"/>
              </a:ext>
            </a:extLst>
          </p:cNvPr>
          <p:cNvSpPr txBox="1">
            <a:spLocks noGrp="1"/>
          </p:cNvSpPr>
          <p:nvPr>
            <p:ph type="title"/>
          </p:nvPr>
        </p:nvSpPr>
        <p:spPr>
          <a:xfrm>
            <a:off x="332137" y="0"/>
            <a:ext cx="11212592" cy="789875"/>
          </a:xfrm>
          <a:prstGeom prst="rect">
            <a:avLst/>
          </a:prstGeom>
        </p:spPr>
        <p:txBody>
          <a:bodyPr spcFirstLastPara="1" vert="horz" wrap="square" lIns="0" tIns="0" rIns="0" bIns="0" rtlCol="0" anchor="ctr" anchorCtr="0">
            <a:noAutofit/>
          </a:bodyPr>
          <a:lstStyle/>
          <a:p>
            <a:r>
              <a:rPr lang="en-US" sz="3200" dirty="0">
                <a:latin typeface="Trebuchet MS"/>
              </a:rPr>
              <a:t>References 2</a:t>
            </a:r>
          </a:p>
        </p:txBody>
      </p:sp>
      <p:sp>
        <p:nvSpPr>
          <p:cNvPr id="3" name="TextBox 2">
            <a:extLst>
              <a:ext uri="{FF2B5EF4-FFF2-40B4-BE49-F238E27FC236}">
                <a16:creationId xmlns:a16="http://schemas.microsoft.com/office/drawing/2014/main" id="{1CB12282-BEF2-96F3-FC4B-9F9547BFF27A}"/>
              </a:ext>
            </a:extLst>
          </p:cNvPr>
          <p:cNvSpPr txBox="1"/>
          <p:nvPr/>
        </p:nvSpPr>
        <p:spPr>
          <a:xfrm>
            <a:off x="148492" y="821658"/>
            <a:ext cx="11895015" cy="5786199"/>
          </a:xfrm>
          <a:prstGeom prst="rect">
            <a:avLst/>
          </a:prstGeom>
          <a:noFill/>
        </p:spPr>
        <p:txBody>
          <a:bodyPr wrap="square">
            <a:spAutoFit/>
          </a:bodyPr>
          <a:lstStyle/>
          <a:p>
            <a:r>
              <a:rPr lang="en-US" sz="1000" dirty="0">
                <a:latin typeface="Trebuchet MS" panose="020B0603020202020204" pitchFamily="34" charset="0"/>
              </a:rPr>
              <a:t>Lonigan, C. J., &amp; Shanahan, T. (2008). Executive summary of the report of the National Early Literacy Panel. </a:t>
            </a:r>
            <a:r>
              <a:rPr lang="en-US" sz="1000" i="1" dirty="0">
                <a:latin typeface="Trebuchet MS" panose="020B0603020202020204" pitchFamily="34" charset="0"/>
              </a:rPr>
              <a:t>Developing early literacy: Report of the National Early Literacy Panel</a:t>
            </a:r>
            <a:r>
              <a:rPr lang="en-US" sz="1000" dirty="0">
                <a:latin typeface="Trebuchet MS" panose="020B0603020202020204" pitchFamily="34" charset="0"/>
              </a:rPr>
              <a:t>, 1–8. National Center for Family Literacy. </a:t>
            </a:r>
          </a:p>
          <a:p>
            <a:endParaRPr lang="en-US" sz="1000" dirty="0">
              <a:latin typeface="Trebuchet MS" panose="020B0603020202020204" pitchFamily="34" charset="0"/>
            </a:endParaRPr>
          </a:p>
          <a:p>
            <a:r>
              <a:rPr lang="en-US" sz="1000" dirty="0">
                <a:latin typeface="Trebuchet MS" panose="020B0603020202020204" pitchFamily="34" charset="0"/>
              </a:rPr>
              <a:t>National Early Literacy Panel. (2008). </a:t>
            </a:r>
            <a:r>
              <a:rPr lang="en-US" sz="1000" i="1" dirty="0">
                <a:latin typeface="Trebuchet MS" panose="020B0603020202020204" pitchFamily="34" charset="0"/>
              </a:rPr>
              <a:t>Developing early literacy: Report of the National Early Literacy Panel</a:t>
            </a:r>
            <a:r>
              <a:rPr lang="en-US" sz="1000" dirty="0">
                <a:latin typeface="Trebuchet MS" panose="020B0603020202020204" pitchFamily="34" charset="0"/>
              </a:rPr>
              <a:t>. National Center for Family Literacy.</a:t>
            </a:r>
          </a:p>
          <a:p>
            <a:endParaRPr lang="en-US" sz="1000" dirty="0">
              <a:latin typeface="Trebuchet MS" panose="020B0603020202020204" pitchFamily="34" charset="0"/>
            </a:endParaRPr>
          </a:p>
          <a:p>
            <a:r>
              <a:rPr lang="en-US" sz="1000" dirty="0">
                <a:latin typeface="Trebuchet MS" panose="020B0603020202020204" pitchFamily="34" charset="0"/>
              </a:rPr>
              <a:t>Moats, Louisa C. (2005). How Spelling Supports Reading. American Educator, Winter 2005/06, 12-43.</a:t>
            </a:r>
          </a:p>
          <a:p>
            <a:endParaRPr lang="en-US" sz="1000" dirty="0">
              <a:latin typeface="Trebuchet MS" panose="020B0603020202020204" pitchFamily="34" charset="0"/>
            </a:endParaRPr>
          </a:p>
          <a:p>
            <a:r>
              <a:rPr lang="en-US" sz="1000" dirty="0">
                <a:latin typeface="Trebuchet MS" panose="020B0603020202020204" pitchFamily="34" charset="0"/>
              </a:rPr>
              <a:t>Moats, L. C. (2020). </a:t>
            </a:r>
            <a:r>
              <a:rPr lang="en-US" sz="1000" i="1" dirty="0">
                <a:latin typeface="Trebuchet MS" panose="020B0603020202020204" pitchFamily="34" charset="0"/>
              </a:rPr>
              <a:t>Speech to print: Language essentials for teachers </a:t>
            </a:r>
            <a:r>
              <a:rPr lang="en-US" sz="1000" dirty="0">
                <a:latin typeface="Trebuchet MS" panose="020B0603020202020204" pitchFamily="34" charset="0"/>
              </a:rPr>
              <a:t>(3rd ed.). Baltimore, MD: Brookes</a:t>
            </a:r>
          </a:p>
          <a:p>
            <a:endParaRPr lang="en-US" sz="1000" dirty="0">
              <a:latin typeface="Trebuchet MS" panose="020B0603020202020204" pitchFamily="34" charset="0"/>
            </a:endParaRPr>
          </a:p>
          <a:p>
            <a:r>
              <a:rPr lang="en-US" sz="1000" dirty="0">
                <a:latin typeface="Trebuchet MS" panose="020B0603020202020204" pitchFamily="34" charset="0"/>
              </a:rPr>
              <a:t>Moats, L. C. (2020). </a:t>
            </a:r>
            <a:r>
              <a:rPr lang="en-US" sz="1000" i="1" dirty="0">
                <a:latin typeface="Trebuchet MS" panose="020B0603020202020204" pitchFamily="34" charset="0"/>
              </a:rPr>
              <a:t>Teaching reading is rocket science</a:t>
            </a:r>
            <a:r>
              <a:rPr lang="en-US" sz="1000" dirty="0">
                <a:latin typeface="Trebuchet MS" panose="020B0603020202020204" pitchFamily="34" charset="0"/>
              </a:rPr>
              <a:t> (2nd ed.). In L. Diamond &amp; L. Thorsnes (Eds.), </a:t>
            </a:r>
            <a:r>
              <a:rPr lang="en-US" sz="1000" i="1" dirty="0">
                <a:latin typeface="Trebuchet MS" panose="020B0603020202020204" pitchFamily="34" charset="0"/>
              </a:rPr>
              <a:t>Teaching reading sourcebook</a:t>
            </a:r>
            <a:r>
              <a:rPr lang="en-US" sz="1000" dirty="0">
                <a:latin typeface="Trebuchet MS" panose="020B0603020202020204" pitchFamily="34" charset="0"/>
              </a:rPr>
              <a:t> (3rd ed., pp. 9–30). Arena Press.</a:t>
            </a:r>
          </a:p>
          <a:p>
            <a:endParaRPr lang="en-US" sz="1000" dirty="0">
              <a:latin typeface="Trebuchet MS" panose="020B0603020202020204" pitchFamily="34" charset="0"/>
            </a:endParaRPr>
          </a:p>
          <a:p>
            <a:r>
              <a:rPr lang="en-US" sz="1000" dirty="0">
                <a:latin typeface="Trebuchet MS" panose="020B0603020202020204" pitchFamily="34" charset="0"/>
              </a:rPr>
              <a:t>Moats, L., &amp; Tolman, C. A. (2009). </a:t>
            </a:r>
            <a:r>
              <a:rPr lang="en-US" sz="1000" i="1" dirty="0">
                <a:latin typeface="Trebuchet MS" panose="020B0603020202020204" pitchFamily="34" charset="0"/>
              </a:rPr>
              <a:t>The speech sounds of English: Phonetics, phonology, and phoneme awareness (Module 2)</a:t>
            </a:r>
            <a:r>
              <a:rPr lang="en-US" sz="1000" dirty="0">
                <a:latin typeface="Trebuchet MS" panose="020B0603020202020204" pitchFamily="34" charset="0"/>
              </a:rPr>
              <a:t>. In </a:t>
            </a:r>
            <a:r>
              <a:rPr lang="en-US" sz="1000" i="1" dirty="0">
                <a:latin typeface="Trebuchet MS" panose="020B0603020202020204" pitchFamily="34" charset="0"/>
              </a:rPr>
              <a:t>Language Essentials for Teachers of Reading and Spelling (LETRS)</a:t>
            </a:r>
            <a:r>
              <a:rPr lang="en-US" sz="1000" dirty="0">
                <a:latin typeface="Trebuchet MS" panose="020B0603020202020204" pitchFamily="34" charset="0"/>
              </a:rPr>
              <a:t>. Boston, MA: Sopris West.</a:t>
            </a:r>
          </a:p>
          <a:p>
            <a:endParaRPr lang="en-US" sz="1000" dirty="0">
              <a:latin typeface="Trebuchet MS" panose="020B0603020202020204" pitchFamily="34" charset="0"/>
            </a:endParaRPr>
          </a:p>
          <a:p>
            <a:r>
              <a:rPr lang="en-US" sz="1000" dirty="0">
                <a:latin typeface="Trebuchet MS" panose="020B0603020202020204" pitchFamily="34" charset="0"/>
              </a:rPr>
              <a:t>National Reading Panel. (2000). Teaching children to read: An evidence-based assessment of the scientific research literature on reading and its implications for reading instruction (NIH Publications No. 00-4769) Washington, DC: National Institutes of Child Health and Human Development.</a:t>
            </a:r>
          </a:p>
          <a:p>
            <a:endParaRPr lang="en-US" sz="1000" dirty="0">
              <a:latin typeface="Trebuchet MS" panose="020B0603020202020204" pitchFamily="34" charset="0"/>
            </a:endParaRPr>
          </a:p>
          <a:p>
            <a:r>
              <a:rPr lang="en-US" sz="1000" dirty="0">
                <a:latin typeface="Trebuchet MS" panose="020B0603020202020204" pitchFamily="34" charset="0"/>
              </a:rPr>
              <a:t>National Institute of Child Health and Human Development. (2000). </a:t>
            </a:r>
            <a:r>
              <a:rPr lang="en-US" sz="1000" i="1" dirty="0">
                <a:latin typeface="Trebuchet MS" panose="020B0603020202020204" pitchFamily="34" charset="0"/>
              </a:rPr>
              <a:t>Report of the National Reading Panel: Teaching children to read: An evidence-based assessment of the scientific research literature on reading and its implications for reading instruction</a:t>
            </a:r>
            <a:r>
              <a:rPr lang="en-US" sz="1000" dirty="0">
                <a:latin typeface="Trebuchet MS" panose="020B0603020202020204" pitchFamily="34" charset="0"/>
              </a:rPr>
              <a:t> (NIH Publication No. 00-4769). U.S. Government Printing Office.</a:t>
            </a:r>
          </a:p>
          <a:p>
            <a:endParaRPr lang="en-US" sz="1000" dirty="0">
              <a:latin typeface="Trebuchet MS" panose="020B0603020202020204" pitchFamily="34" charset="0"/>
            </a:endParaRPr>
          </a:p>
          <a:p>
            <a:r>
              <a:rPr lang="en-US" sz="1000" dirty="0">
                <a:latin typeface="Trebuchet MS" panose="020B0603020202020204" pitchFamily="34" charset="0"/>
              </a:rPr>
              <a:t>Reading Rockets. (n.d.). </a:t>
            </a:r>
            <a:r>
              <a:rPr lang="en-US" sz="1000" i="1" dirty="0">
                <a:latin typeface="Trebuchet MS" panose="020B0603020202020204" pitchFamily="34" charset="0"/>
              </a:rPr>
              <a:t>Reading 101: A guide for parents</a:t>
            </a:r>
            <a:r>
              <a:rPr lang="en-US" sz="1000" dirty="0">
                <a:latin typeface="Trebuchet MS" panose="020B0603020202020204" pitchFamily="34" charset="0"/>
              </a:rPr>
              <a:t>. </a:t>
            </a:r>
            <a:r>
              <a:rPr lang="en-US" sz="1000" dirty="0">
                <a:latin typeface="Trebuchet MS" panose="020B0603020202020204" pitchFamily="34" charset="0"/>
                <a:hlinkClick r:id="rId3">
                  <a:extLst>
                    <a:ext uri="{A12FA001-AC4F-418D-AE19-62706E023703}">
                      <ahyp:hlinkClr xmlns:ahyp="http://schemas.microsoft.com/office/drawing/2018/hyperlinkcolor" val="tx"/>
                    </a:ext>
                  </a:extLst>
                </a:hlinkClick>
              </a:rPr>
              <a:t>https://www.readingrockets.org/literacy-home/reading-101-guide-parents</a:t>
            </a:r>
            <a:r>
              <a:rPr lang="en-US" sz="1000" dirty="0">
                <a:latin typeface="Trebuchet MS" panose="020B0603020202020204" pitchFamily="34" charset="0"/>
              </a:rPr>
              <a:t>.</a:t>
            </a:r>
          </a:p>
          <a:p>
            <a:endParaRPr lang="en-US" sz="1000" dirty="0">
              <a:latin typeface="Trebuchet MS" panose="020B0603020202020204" pitchFamily="34" charset="0"/>
            </a:endParaRPr>
          </a:p>
          <a:p>
            <a:r>
              <a:rPr lang="en-US" sz="1000" dirty="0">
                <a:latin typeface="Trebuchet MS" panose="020B0603020202020204" pitchFamily="34" charset="0"/>
              </a:rPr>
              <a:t>Reading Universe. (n.d.). </a:t>
            </a:r>
            <a:r>
              <a:rPr lang="en-US" sz="1000" i="1" dirty="0">
                <a:latin typeface="Trebuchet MS" panose="020B0603020202020204" pitchFamily="34" charset="0"/>
              </a:rPr>
              <a:t>Word recognition</a:t>
            </a:r>
            <a:r>
              <a:rPr lang="en-US" sz="1000" dirty="0">
                <a:latin typeface="Trebuchet MS" panose="020B0603020202020204" pitchFamily="34" charset="0"/>
              </a:rPr>
              <a:t>. Reading Universe. </a:t>
            </a:r>
            <a:r>
              <a:rPr lang="en-US" sz="1000" u="sng" dirty="0">
                <a:latin typeface="Trebuchet MS" panose="020B0603020202020204" pitchFamily="34" charset="0"/>
                <a:hlinkClick r:id="rId4">
                  <a:extLst>
                    <a:ext uri="{A12FA001-AC4F-418D-AE19-62706E023703}">
                      <ahyp:hlinkClr xmlns:ahyp="http://schemas.microsoft.com/office/drawing/2018/hyperlinkcolor" val="tx"/>
                    </a:ext>
                  </a:extLst>
                </a:hlinkClick>
              </a:rPr>
              <a:t>https://readinguniverse.org/explore-teaching-topics/word-recognition</a:t>
            </a:r>
            <a:br>
              <a:rPr lang="en-US" sz="1000" dirty="0">
                <a:latin typeface="Trebuchet MS" panose="020B0603020202020204" pitchFamily="34" charset="0"/>
              </a:rPr>
            </a:br>
            <a:endParaRPr lang="en-US" sz="1000" dirty="0">
              <a:latin typeface="Trebuchet MS" panose="020B0603020202020204" pitchFamily="34" charset="0"/>
            </a:endParaRPr>
          </a:p>
          <a:p>
            <a:r>
              <a:rPr lang="en-US" sz="1000" dirty="0">
                <a:latin typeface="Trebuchet MS" panose="020B0603020202020204" pitchFamily="34" charset="0"/>
              </a:rPr>
              <a:t>Scarborough, H. S. (2001). Connecting early language and literacy to later reading disabilities: Evidence, theory, and practice. In S.B. Neuman and D.K. Dickinson (Eds.), </a:t>
            </a:r>
            <a:r>
              <a:rPr lang="en-US" sz="1000" i="1" dirty="0">
                <a:latin typeface="Trebuchet MS" panose="020B0603020202020204" pitchFamily="34" charset="0"/>
              </a:rPr>
              <a:t>Handbook of early literacy research</a:t>
            </a:r>
            <a:r>
              <a:rPr lang="en-US" sz="1000" dirty="0">
                <a:latin typeface="Trebuchet MS" panose="020B0603020202020204" pitchFamily="34" charset="0"/>
              </a:rPr>
              <a:t> (p. 98) New York, NY: Guilford Press. </a:t>
            </a:r>
          </a:p>
          <a:p>
            <a:endParaRPr lang="en-US" sz="1000" dirty="0">
              <a:latin typeface="Trebuchet MS" panose="020B0603020202020204" pitchFamily="34" charset="0"/>
            </a:endParaRPr>
          </a:p>
          <a:p>
            <a:r>
              <a:rPr lang="en-US" sz="1000" dirty="0">
                <a:latin typeface="Trebuchet MS" panose="020B0603020202020204" pitchFamily="34" charset="0"/>
              </a:rPr>
              <a:t>Sedita, J. (2021). </a:t>
            </a:r>
            <a:r>
              <a:rPr lang="en-US" sz="1000" i="1" dirty="0">
                <a:latin typeface="Trebuchet MS" panose="020B0603020202020204" pitchFamily="34" charset="0"/>
              </a:rPr>
              <a:t>The keys to beginning reading</a:t>
            </a:r>
            <a:r>
              <a:rPr lang="en-US" sz="1000" dirty="0">
                <a:latin typeface="Trebuchet MS" panose="020B0603020202020204" pitchFamily="34" charset="0"/>
              </a:rPr>
              <a:t> [Professional development materials]. Keys to Literacy.</a:t>
            </a:r>
          </a:p>
          <a:p>
            <a:endParaRPr lang="en-US" sz="1000" dirty="0">
              <a:latin typeface="Trebuchet MS" panose="020B0603020202020204" pitchFamily="34" charset="0"/>
            </a:endParaRPr>
          </a:p>
          <a:p>
            <a:r>
              <a:rPr lang="en-US" sz="1000" dirty="0">
                <a:latin typeface="Trebuchet MS" panose="020B0603020202020204" pitchFamily="34" charset="0"/>
              </a:rPr>
              <a:t>Sullivan, A. (2023). </a:t>
            </a:r>
            <a:r>
              <a:rPr lang="en-US" sz="1000" i="1" dirty="0">
                <a:latin typeface="Trebuchet MS" panose="020B0603020202020204" pitchFamily="34" charset="0"/>
              </a:rPr>
              <a:t>A Parent’s Guide to Phonics: Understanding How to Help Your Child with Reading and Spelling</a:t>
            </a:r>
            <a:r>
              <a:rPr lang="en-US" sz="1000" dirty="0">
                <a:latin typeface="Trebuchet MS" panose="020B0603020202020204" pitchFamily="34" charset="0"/>
              </a:rPr>
              <a:t> (47 pp.). Ann Sullivan.</a:t>
            </a:r>
          </a:p>
          <a:p>
            <a:endParaRPr lang="en-US" sz="1000" dirty="0">
              <a:latin typeface="Trebuchet MS" panose="020B0603020202020204" pitchFamily="34" charset="0"/>
            </a:endParaRPr>
          </a:p>
          <a:p>
            <a:r>
              <a:rPr lang="en-US" sz="1000" dirty="0">
                <a:latin typeface="Trebuchet MS" panose="020B0603020202020204" pitchFamily="34" charset="0"/>
              </a:rPr>
              <a:t>The Reading League. (2022). </a:t>
            </a:r>
            <a:r>
              <a:rPr lang="en-US" sz="1000" i="1" dirty="0">
                <a:latin typeface="Trebuchet MS" panose="020B0603020202020204" pitchFamily="34" charset="0"/>
              </a:rPr>
              <a:t>Science of Reading: Defining guide</a:t>
            </a:r>
            <a:r>
              <a:rPr lang="en-US" sz="1000" dirty="0">
                <a:latin typeface="Trebuchet MS" panose="020B0603020202020204" pitchFamily="34" charset="0"/>
              </a:rPr>
              <a:t> (2nd ed.). The Reading League.</a:t>
            </a:r>
          </a:p>
          <a:p>
            <a:endParaRPr lang="en-US" sz="1000" dirty="0">
              <a:latin typeface="Trebuchet MS" panose="020B0603020202020204" pitchFamily="34" charset="0"/>
            </a:endParaRPr>
          </a:p>
          <a:p>
            <a:r>
              <a:rPr lang="en-US" sz="1000" dirty="0">
                <a:latin typeface="Trebuchet MS" panose="020B0603020202020204" pitchFamily="34" charset="0"/>
              </a:rPr>
              <a:t>Tolman, C. (2018). Introduction to the Tolman hourglass figure. </a:t>
            </a:r>
            <a:r>
              <a:rPr lang="en-US" sz="1000" i="1" dirty="0">
                <a:latin typeface="Trebuchet MS" panose="020B0603020202020204" pitchFamily="34" charset="0"/>
              </a:rPr>
              <a:t>Dr. Carol Tolman Blog. </a:t>
            </a:r>
            <a:r>
              <a:rPr lang="en-US" sz="1000" dirty="0">
                <a:latin typeface="Trebuchet MS" panose="020B0603020202020204" pitchFamily="34" charset="0"/>
                <a:hlinkClick r:id="rId5">
                  <a:extLst>
                    <a:ext uri="{A12FA001-AC4F-418D-AE19-62706E023703}">
                      <ahyp:hlinkClr xmlns:ahyp="http://schemas.microsoft.com/office/drawing/2018/hyperlinkcolor" val="tx"/>
                    </a:ext>
                  </a:extLst>
                </a:hlinkClick>
              </a:rPr>
              <a:t>https://drcaroltolman.com/introduction-to-the-tolman-hourglass-figure/</a:t>
            </a:r>
            <a:r>
              <a:rPr lang="en-US" sz="1000" dirty="0">
                <a:latin typeface="Trebuchet MS" panose="020B0603020202020204" pitchFamily="34" charset="0"/>
              </a:rPr>
              <a:t> </a:t>
            </a:r>
          </a:p>
          <a:p>
            <a:endParaRPr lang="en-US" sz="1000" dirty="0">
              <a:latin typeface="Trebuchet MS" panose="020B0603020202020204" pitchFamily="34" charset="0"/>
            </a:endParaRPr>
          </a:p>
          <a:p>
            <a:r>
              <a:rPr lang="en-US" sz="1000" dirty="0">
                <a:latin typeface="Trebuchet MS" panose="020B0603020202020204" pitchFamily="34" charset="0"/>
              </a:rPr>
              <a:t>Torgesen, J. K. (1998). Catch them before they fall: Identifying and helping children with reading difficulties in early grades. </a:t>
            </a:r>
            <a:r>
              <a:rPr lang="en-US" sz="1000" i="1" dirty="0">
                <a:latin typeface="Trebuchet MS" panose="020B0603020202020204" pitchFamily="34" charset="0"/>
              </a:rPr>
              <a:t>American Educator, 22</a:t>
            </a:r>
            <a:r>
              <a:rPr lang="en-US" sz="1000" dirty="0">
                <a:latin typeface="Trebuchet MS" panose="020B0603020202020204" pitchFamily="34" charset="0"/>
              </a:rPr>
              <a:t>(1–2), 32–39.</a:t>
            </a:r>
          </a:p>
          <a:p>
            <a:endParaRPr lang="en-US" sz="1000" dirty="0">
              <a:latin typeface="Trebuchet MS" panose="020B0603020202020204" pitchFamily="34" charset="0"/>
            </a:endParaRPr>
          </a:p>
        </p:txBody>
      </p:sp>
      <p:pic>
        <p:nvPicPr>
          <p:cNvPr id="6" name="Picture 2">
            <a:extLst>
              <a:ext uri="{FF2B5EF4-FFF2-40B4-BE49-F238E27FC236}">
                <a16:creationId xmlns:a16="http://schemas.microsoft.com/office/drawing/2014/main" id="{36AD4BA2-94D6-323C-E21E-A7F473419FF1}"/>
              </a:ext>
              <a:ext uri="{C183D7F6-B498-43B3-948B-1728B52AA6E4}">
                <adec:decorative xmlns:adec="http://schemas.microsoft.com/office/drawing/2017/decorative" val="1"/>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03354" y="6395811"/>
            <a:ext cx="914400" cy="36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72395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1F8B5A35-4602-C2B0-94B7-83A339E6BFE9}"/>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69D4FBC4-16C1-9B26-6361-EF77CDA05D1D}"/>
              </a:ext>
            </a:extLst>
          </p:cNvPr>
          <p:cNvSpPr txBox="1">
            <a:spLocks noGrp="1"/>
          </p:cNvSpPr>
          <p:nvPr>
            <p:ph type="title"/>
          </p:nvPr>
        </p:nvSpPr>
        <p:spPr>
          <a:xfrm>
            <a:off x="319790" y="0"/>
            <a:ext cx="11041009" cy="763600"/>
          </a:xfrm>
          <a:prstGeom prst="rect">
            <a:avLst/>
          </a:prstGeom>
        </p:spPr>
        <p:txBody>
          <a:bodyPr spcFirstLastPara="1" vert="horz" wrap="square" lIns="0" tIns="0" rIns="0" bIns="0" rtlCol="0" anchor="ctr" anchorCtr="0">
            <a:noAutofit/>
          </a:bodyPr>
          <a:lstStyle/>
          <a:p>
            <a:r>
              <a:rPr lang="en-US" sz="3200" dirty="0">
                <a:latin typeface="Trebuchet MS"/>
              </a:rPr>
              <a:t>Norms | Phonics</a:t>
            </a:r>
          </a:p>
        </p:txBody>
      </p:sp>
      <p:sp>
        <p:nvSpPr>
          <p:cNvPr id="2" name="Google Shape;354;p46">
            <a:extLst>
              <a:ext uri="{FF2B5EF4-FFF2-40B4-BE49-F238E27FC236}">
                <a16:creationId xmlns:a16="http://schemas.microsoft.com/office/drawing/2014/main" id="{3E5979B9-7A58-35F1-3274-6A5D33790E1A}"/>
              </a:ext>
            </a:extLst>
          </p:cNvPr>
          <p:cNvSpPr txBox="1">
            <a:spLocks noGrp="1"/>
          </p:cNvSpPr>
          <p:nvPr/>
        </p:nvSpPr>
        <p:spPr>
          <a:xfrm>
            <a:off x="82377" y="910913"/>
            <a:ext cx="8279027" cy="464139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Calibri" panose="020F050202020403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lnSpc>
                <a:spcPct val="150000"/>
              </a:lnSpc>
              <a:buClr>
                <a:schemeClr val="tx1">
                  <a:lumMod val="65000"/>
                  <a:lumOff val="35000"/>
                </a:schemeClr>
              </a:buClr>
              <a:buSzPct val="100000"/>
            </a:pPr>
            <a:r>
              <a:rPr lang="en-US" sz="2400" dirty="0">
                <a:solidFill>
                  <a:srgbClr val="000000"/>
                </a:solidFill>
                <a:latin typeface="Trebuchet MS" panose="020B0603020202020204" pitchFamily="34" charset="0"/>
                <a:ea typeface="Calibri"/>
                <a:cs typeface="Times New Roman"/>
              </a:rPr>
              <a:t>Active listening is appreciated</a:t>
            </a:r>
          </a:p>
          <a:p>
            <a:pPr>
              <a:lnSpc>
                <a:spcPct val="150000"/>
              </a:lnSpc>
              <a:buClr>
                <a:schemeClr val="tx1">
                  <a:lumMod val="65000"/>
                  <a:lumOff val="35000"/>
                </a:schemeClr>
              </a:buClr>
              <a:buSzPct val="100000"/>
            </a:pPr>
            <a:r>
              <a:rPr lang="en-US" sz="2400" dirty="0">
                <a:solidFill>
                  <a:srgbClr val="000000"/>
                </a:solidFill>
                <a:latin typeface="Trebuchet MS" panose="020B0603020202020204" pitchFamily="34" charset="0"/>
                <a:ea typeface="Calibri"/>
                <a:cs typeface="Times New Roman"/>
              </a:rPr>
              <a:t>Active participation is welcomed</a:t>
            </a:r>
          </a:p>
          <a:p>
            <a:pPr>
              <a:lnSpc>
                <a:spcPct val="150000"/>
              </a:lnSpc>
              <a:buClr>
                <a:schemeClr val="tx1">
                  <a:lumMod val="65000"/>
                  <a:lumOff val="35000"/>
                </a:schemeClr>
              </a:buClr>
              <a:buSzPct val="100000"/>
            </a:pPr>
            <a:r>
              <a:rPr lang="en-US" sz="2400" dirty="0">
                <a:solidFill>
                  <a:srgbClr val="000000"/>
                </a:solidFill>
                <a:latin typeface="Trebuchet MS" panose="020B0603020202020204" pitchFamily="34" charset="0"/>
                <a:ea typeface="Calibri"/>
                <a:cs typeface="Times New Roman"/>
              </a:rPr>
              <a:t>Take care of your own needs</a:t>
            </a:r>
          </a:p>
          <a:p>
            <a:pPr>
              <a:lnSpc>
                <a:spcPct val="150000"/>
              </a:lnSpc>
              <a:buClr>
                <a:schemeClr val="tx1">
                  <a:lumMod val="65000"/>
                  <a:lumOff val="35000"/>
                </a:schemeClr>
              </a:buClr>
              <a:buSzPct val="100000"/>
            </a:pPr>
            <a:r>
              <a:rPr lang="en-US" sz="2400" dirty="0">
                <a:solidFill>
                  <a:srgbClr val="000000"/>
                </a:solidFill>
                <a:latin typeface="Trebuchet MS" panose="020B0603020202020204" pitchFamily="34" charset="0"/>
                <a:ea typeface="Calibri"/>
                <a:cs typeface="Times New Roman"/>
              </a:rPr>
              <a:t>Silence your cell phone as a courtesy to all </a:t>
            </a:r>
          </a:p>
        </p:txBody>
      </p:sp>
    </p:spTree>
    <p:extLst>
      <p:ext uri="{BB962C8B-B14F-4D97-AF65-F5344CB8AC3E}">
        <p14:creationId xmlns:p14="http://schemas.microsoft.com/office/powerpoint/2010/main" val="34655289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F4322539-69A5-9FDF-CEE8-20C221CD08E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A7AEED8-744A-5875-05D2-7292AED4B922}"/>
              </a:ext>
              <a:ext uri="{C183D7F6-B498-43B3-948B-1728B52AA6E4}">
                <adec:decorative xmlns:adec="http://schemas.microsoft.com/office/drawing/2017/decorative" val="1"/>
              </a:ext>
            </a:extLst>
          </p:cNvPr>
          <p:cNvSpPr/>
          <p:nvPr/>
        </p:nvSpPr>
        <p:spPr>
          <a:xfrm>
            <a:off x="0" y="5562600"/>
            <a:ext cx="12192000" cy="1295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3" name="Google Shape;353;p46">
            <a:extLst>
              <a:ext uri="{FF2B5EF4-FFF2-40B4-BE49-F238E27FC236}">
                <a16:creationId xmlns:a16="http://schemas.microsoft.com/office/drawing/2014/main" id="{3BD75983-2D3F-5176-0C26-77CAB2B803FE}"/>
              </a:ext>
            </a:extLst>
          </p:cNvPr>
          <p:cNvSpPr txBox="1">
            <a:spLocks noGrp="1"/>
          </p:cNvSpPr>
          <p:nvPr>
            <p:ph type="title"/>
          </p:nvPr>
        </p:nvSpPr>
        <p:spPr>
          <a:xfrm>
            <a:off x="332137" y="0"/>
            <a:ext cx="11212592" cy="789875"/>
          </a:xfrm>
          <a:prstGeom prst="rect">
            <a:avLst/>
          </a:prstGeom>
        </p:spPr>
        <p:txBody>
          <a:bodyPr spcFirstLastPara="1" vert="horz" wrap="square" lIns="0" tIns="0" rIns="0" bIns="0" rtlCol="0" anchor="ctr" anchorCtr="0">
            <a:noAutofit/>
          </a:bodyPr>
          <a:lstStyle/>
          <a:p>
            <a:r>
              <a:rPr lang="en-US" sz="3200" dirty="0">
                <a:latin typeface="Trebuchet MS"/>
              </a:rPr>
              <a:t>References 3</a:t>
            </a:r>
          </a:p>
        </p:txBody>
      </p:sp>
      <p:sp>
        <p:nvSpPr>
          <p:cNvPr id="3" name="TextBox 2">
            <a:extLst>
              <a:ext uri="{FF2B5EF4-FFF2-40B4-BE49-F238E27FC236}">
                <a16:creationId xmlns:a16="http://schemas.microsoft.com/office/drawing/2014/main" id="{72F36C9E-D417-10A1-978A-BF952B3C94BD}"/>
              </a:ext>
            </a:extLst>
          </p:cNvPr>
          <p:cNvSpPr txBox="1"/>
          <p:nvPr/>
        </p:nvSpPr>
        <p:spPr>
          <a:xfrm>
            <a:off x="148492" y="821658"/>
            <a:ext cx="11895015" cy="861774"/>
          </a:xfrm>
          <a:prstGeom prst="rect">
            <a:avLst/>
          </a:prstGeom>
          <a:noFill/>
        </p:spPr>
        <p:txBody>
          <a:bodyPr wrap="square">
            <a:spAutoFit/>
          </a:bodyPr>
          <a:lstStyle/>
          <a:p>
            <a:r>
              <a:rPr lang="en-US" sz="1000" dirty="0">
                <a:latin typeface="Trebuchet MS" panose="020B0603020202020204" pitchFamily="34" charset="0"/>
              </a:rPr>
              <a:t>Uhry, J. K. (2011). Phonemic awareness and letter-sound knowledge: Their impact on spelling. In R. L. Treiman &amp; B. E. Berninger (Eds.), Spelling development and disability: Theoretical, empirical, and practical perspectives (pp. 147–164). Routledge.</a:t>
            </a:r>
          </a:p>
          <a:p>
            <a:endParaRPr lang="en-US" sz="1000" dirty="0">
              <a:latin typeface="Trebuchet MS" panose="020B0603020202020204" pitchFamily="34" charset="0"/>
            </a:endParaRPr>
          </a:p>
          <a:p>
            <a:r>
              <a:rPr lang="en-US" sz="1000" dirty="0">
                <a:latin typeface="Trebuchet MS" panose="020B0603020202020204" pitchFamily="34" charset="0"/>
              </a:rPr>
              <a:t>Yopp, H. K., &amp; Yopp, R. H. (2009). Phonological awareness is child's play! Young Children, 64(1), 12–17.</a:t>
            </a:r>
          </a:p>
          <a:p>
            <a:endParaRPr lang="en-US" sz="1000" dirty="0">
              <a:latin typeface="Trebuchet MS" panose="020B0603020202020204" pitchFamily="34" charset="0"/>
            </a:endParaRPr>
          </a:p>
        </p:txBody>
      </p:sp>
      <p:pic>
        <p:nvPicPr>
          <p:cNvPr id="6" name="Picture 2">
            <a:extLst>
              <a:ext uri="{FF2B5EF4-FFF2-40B4-BE49-F238E27FC236}">
                <a16:creationId xmlns:a16="http://schemas.microsoft.com/office/drawing/2014/main" id="{D6A4B67C-3359-2926-20B6-27AB5F37CD0A}"/>
              </a:ext>
              <a:ext uri="{C183D7F6-B498-43B3-948B-1728B52AA6E4}">
                <adec:decorative xmlns:adec="http://schemas.microsoft.com/office/drawing/2017/decorative" val="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03354" y="6395811"/>
            <a:ext cx="914400" cy="36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450670"/>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6ED90-3EBF-1A7C-0819-D4AC0271143A}"/>
              </a:ext>
            </a:extLst>
          </p:cNvPr>
          <p:cNvSpPr>
            <a:spLocks noGrp="1"/>
          </p:cNvSpPr>
          <p:nvPr>
            <p:ph type="title"/>
          </p:nvPr>
        </p:nvSpPr>
        <p:spPr>
          <a:xfrm>
            <a:off x="183929" y="141661"/>
            <a:ext cx="11360800" cy="763600"/>
          </a:xfrm>
        </p:spPr>
        <p:txBody>
          <a:bodyPr/>
          <a:lstStyle/>
          <a:p>
            <a:r>
              <a:rPr lang="en-US" sz="3200" dirty="0">
                <a:latin typeface="Trebuchet MS" panose="020B0603020202020204" pitchFamily="34" charset="0"/>
              </a:rPr>
              <a:t>Appendix A: Detailed Explanation of The Hourglass Figure </a:t>
            </a:r>
            <a:r>
              <a:rPr lang="en-US" sz="3200" dirty="0"/>
              <a:t> </a:t>
            </a:r>
          </a:p>
        </p:txBody>
      </p:sp>
      <p:sp>
        <p:nvSpPr>
          <p:cNvPr id="4" name="TextBox 3">
            <a:extLst>
              <a:ext uri="{FF2B5EF4-FFF2-40B4-BE49-F238E27FC236}">
                <a16:creationId xmlns:a16="http://schemas.microsoft.com/office/drawing/2014/main" id="{CCC0057A-D18F-FF09-4B57-49D0635ACEFF}"/>
              </a:ext>
            </a:extLst>
          </p:cNvPr>
          <p:cNvSpPr txBox="1"/>
          <p:nvPr/>
        </p:nvSpPr>
        <p:spPr>
          <a:xfrm>
            <a:off x="183929" y="905261"/>
            <a:ext cx="7390532" cy="4708981"/>
          </a:xfrm>
          <a:prstGeom prst="rect">
            <a:avLst/>
          </a:prstGeom>
          <a:noFill/>
        </p:spPr>
        <p:txBody>
          <a:bodyPr wrap="square" rtlCol="0">
            <a:spAutoFit/>
          </a:bodyPr>
          <a:lstStyle/>
          <a:p>
            <a:r>
              <a:rPr lang="en-US" sz="2000" dirty="0">
                <a:latin typeface="Trebuchet MS" panose="020B0603020202020204" pitchFamily="34" charset="0"/>
              </a:rPr>
              <a:t>The image depicts an hourglass-shaped diagram illustrating the different levels of phonological awareness and orthography. The top of the hourglass, colored in orange, represents "Phonological Awareness" and includes three levels: "Early," "Basic," and "Advanced." Each level consists of specific phonological skills. The "Early" level includes syllables, alliteration, and onset-rime. The "Basic" level focuses on phoneme blending and phoneme segmentation, while the "Advanced" level involves phoneme deletion and substitution. Connecting these skills to "Letters and Sounds" is represented by a narrow, blue funnel labeled "1:1." The bottom of the hourglass, shaded in blue, represents "Orthography," including skills such as digraphs, trigraphs, vowel teams, blends, word families, syllables, morphemes, and etymology. The overall background is light blue with a gradient effect.</a:t>
            </a:r>
          </a:p>
        </p:txBody>
      </p:sp>
      <p:pic>
        <p:nvPicPr>
          <p:cNvPr id="3" name="Picture 2" descr="Hourglass shaped diagram of showing phonological awareness skills meeting phonics skills. &#10;&#10;">
            <a:extLst>
              <a:ext uri="{FF2B5EF4-FFF2-40B4-BE49-F238E27FC236}">
                <a16:creationId xmlns:a16="http://schemas.microsoft.com/office/drawing/2014/main" id="{AA72DEFA-E44F-D821-9DD3-E1F1E287D811}"/>
              </a:ext>
            </a:extLst>
          </p:cNvPr>
          <p:cNvPicPr>
            <a:picLocks noChangeAspect="1"/>
          </p:cNvPicPr>
          <p:nvPr/>
        </p:nvPicPr>
        <p:blipFill rotWithShape="1">
          <a:blip r:embed="rId3"/>
          <a:srcRect r="15267"/>
          <a:stretch/>
        </p:blipFill>
        <p:spPr>
          <a:xfrm>
            <a:off x="7574461" y="905261"/>
            <a:ext cx="4433610" cy="4800600"/>
          </a:xfrm>
          <a:prstGeom prst="rect">
            <a:avLst/>
          </a:prstGeom>
          <a:ln>
            <a:solidFill>
              <a:schemeClr val="accent3"/>
            </a:solidFill>
          </a:ln>
        </p:spPr>
      </p:pic>
    </p:spTree>
    <p:extLst>
      <p:ext uri="{BB962C8B-B14F-4D97-AF65-F5344CB8AC3E}">
        <p14:creationId xmlns:p14="http://schemas.microsoft.com/office/powerpoint/2010/main" val="42103685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38175-8BC9-0659-1395-D422B466D3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6A51EA-9729-34EB-8959-3271ACB17F63}"/>
              </a:ext>
            </a:extLst>
          </p:cNvPr>
          <p:cNvSpPr>
            <a:spLocks noGrp="1"/>
          </p:cNvSpPr>
          <p:nvPr>
            <p:ph type="title"/>
          </p:nvPr>
        </p:nvSpPr>
        <p:spPr>
          <a:xfrm>
            <a:off x="183929" y="186632"/>
            <a:ext cx="11360800" cy="763600"/>
          </a:xfrm>
        </p:spPr>
        <p:txBody>
          <a:bodyPr/>
          <a:lstStyle/>
          <a:p>
            <a:r>
              <a:rPr lang="en-US" sz="2600" dirty="0">
                <a:latin typeface="Trebuchet MS" panose="020B0603020202020204" pitchFamily="34" charset="0"/>
              </a:rPr>
              <a:t>Appendix B: Detailed Explanation of Orthographic Mapping Process Image</a:t>
            </a:r>
            <a:endParaRPr lang="en-US" sz="2600" dirty="0"/>
          </a:p>
        </p:txBody>
      </p:sp>
      <p:sp>
        <p:nvSpPr>
          <p:cNvPr id="6" name="TextBox 5">
            <a:extLst>
              <a:ext uri="{FF2B5EF4-FFF2-40B4-BE49-F238E27FC236}">
                <a16:creationId xmlns:a16="http://schemas.microsoft.com/office/drawing/2014/main" id="{82B80876-F801-5F4D-6C38-3854509BC6E1}"/>
              </a:ext>
            </a:extLst>
          </p:cNvPr>
          <p:cNvSpPr txBox="1"/>
          <p:nvPr/>
        </p:nvSpPr>
        <p:spPr>
          <a:xfrm>
            <a:off x="183929" y="1042723"/>
            <a:ext cx="8038330" cy="3170099"/>
          </a:xfrm>
          <a:prstGeom prst="rect">
            <a:avLst/>
          </a:prstGeom>
          <a:noFill/>
        </p:spPr>
        <p:txBody>
          <a:bodyPr wrap="square" rtlCol="0">
            <a:spAutoFit/>
          </a:bodyPr>
          <a:lstStyle/>
          <a:p>
            <a:r>
              <a:rPr lang="en-US" sz="2000" dirty="0">
                <a:latin typeface="Trebuchet MS" panose="020B0603020202020204" pitchFamily="34" charset="0"/>
              </a:rPr>
              <a:t>The image features a diagram on a white background with a black border. At the top is a small green silhouette of a frog. Below it is the word "frog" in lowercase letters. Beneath the word "frog," phonetic symbols "/f/ /r/ /o/ /g/" are displayed with blue lines connecting each phoneme to a blue speech bubble at the bottom containing the word "frog." On the left side of the diagram, three icons are arranged vertically. The top icon shows a pair of stylized eyes, representing visual perception. The middle icon depicts a speaker, signifying auditory input. The bottom icon is an outline of a human head with a brain, symbolizing cognitive processing.</a:t>
            </a:r>
          </a:p>
        </p:txBody>
      </p:sp>
      <p:pic>
        <p:nvPicPr>
          <p:cNvPr id="5" name="Picture 4" descr="Diagram illustrating the perception and processing of the word &quot;frog&quot; with visual, auditory, and brain icons.&#10;&#10;Transcribed Text:&#10;&#10;frog /f/ /r/ /o/ /g/ frog">
            <a:extLst>
              <a:ext uri="{FF2B5EF4-FFF2-40B4-BE49-F238E27FC236}">
                <a16:creationId xmlns:a16="http://schemas.microsoft.com/office/drawing/2014/main" id="{08573E63-885D-2163-BB61-2EA741E10C82}"/>
              </a:ext>
            </a:extLst>
          </p:cNvPr>
          <p:cNvPicPr>
            <a:picLocks noChangeAspect="1"/>
          </p:cNvPicPr>
          <p:nvPr/>
        </p:nvPicPr>
        <p:blipFill>
          <a:blip r:embed="rId3"/>
          <a:stretch>
            <a:fillRect/>
          </a:stretch>
        </p:blipFill>
        <p:spPr>
          <a:xfrm>
            <a:off x="8222259" y="950233"/>
            <a:ext cx="3322470" cy="4726668"/>
          </a:xfrm>
          <a:prstGeom prst="rect">
            <a:avLst/>
          </a:prstGeom>
        </p:spPr>
      </p:pic>
    </p:spTree>
    <p:extLst>
      <p:ext uri="{BB962C8B-B14F-4D97-AF65-F5344CB8AC3E}">
        <p14:creationId xmlns:p14="http://schemas.microsoft.com/office/powerpoint/2010/main" val="3242071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75AB8-1F88-6F60-1950-52412D7D1211}"/>
            </a:ext>
          </a:extLst>
        </p:cNvPr>
        <p:cNvGrpSpPr/>
        <p:nvPr/>
      </p:nvGrpSpPr>
      <p:grpSpPr>
        <a:xfrm>
          <a:off x="0" y="0"/>
          <a:ext cx="0" cy="0"/>
          <a:chOff x="0" y="0"/>
          <a:chExt cx="0" cy="0"/>
        </a:xfrm>
      </p:grpSpPr>
      <p:sp>
        <p:nvSpPr>
          <p:cNvPr id="2" name="Google Shape;353;p46">
            <a:extLst>
              <a:ext uri="{FF2B5EF4-FFF2-40B4-BE49-F238E27FC236}">
                <a16:creationId xmlns:a16="http://schemas.microsoft.com/office/drawing/2014/main" id="{D53C6197-9C1F-3C31-8792-53A3025858A8}"/>
              </a:ext>
            </a:extLst>
          </p:cNvPr>
          <p:cNvSpPr txBox="1">
            <a:spLocks noGrp="1"/>
          </p:cNvSpPr>
          <p:nvPr>
            <p:ph type="title" idx="4294967295"/>
          </p:nvPr>
        </p:nvSpPr>
        <p:spPr>
          <a:xfrm>
            <a:off x="313766" y="0"/>
            <a:ext cx="10930492" cy="7636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000" b="0" i="0" u="none" strike="noStrike" cap="none">
                <a:solidFill>
                  <a:schemeClr val="dk1"/>
                </a:solidFill>
                <a:latin typeface="Trebuchet MS" panose="020B0603020202020204" pitchFamily="34" charset="0"/>
                <a:ea typeface="Trebuchet MS" panose="020B0603020202020204" pitchFamily="34" charset="0"/>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defRPr/>
            </a:pPr>
            <a:r>
              <a:rPr lang="en-US" sz="3200" kern="0" dirty="0">
                <a:latin typeface="Trebuchet MS"/>
              </a:rPr>
              <a:t>Warm-Up | Phonics</a:t>
            </a:r>
          </a:p>
        </p:txBody>
      </p:sp>
      <p:sp>
        <p:nvSpPr>
          <p:cNvPr id="5" name="Text Placeholder 4">
            <a:extLst>
              <a:ext uri="{FF2B5EF4-FFF2-40B4-BE49-F238E27FC236}">
                <a16:creationId xmlns:a16="http://schemas.microsoft.com/office/drawing/2014/main" id="{0F854575-E382-5104-EFBB-44E05490D368}"/>
              </a:ext>
            </a:extLst>
          </p:cNvPr>
          <p:cNvSpPr>
            <a:spLocks noGrp="1"/>
          </p:cNvSpPr>
          <p:nvPr>
            <p:ph type="body" idx="4294967295"/>
          </p:nvPr>
        </p:nvSpPr>
        <p:spPr>
          <a:xfrm>
            <a:off x="313766" y="946763"/>
            <a:ext cx="11691421" cy="4647213"/>
          </a:xfrm>
        </p:spPr>
        <p:txBody>
          <a:bodyPr>
            <a:noAutofit/>
          </a:bodyPr>
          <a:lstStyle/>
          <a:p>
            <a:pPr marL="169329" indent="0">
              <a:buNone/>
            </a:pPr>
            <a:r>
              <a:rPr lang="en-US" sz="2667" b="1" dirty="0">
                <a:latin typeface="Trebuchet MS" panose="020B0603020202020204" pitchFamily="34" charset="0"/>
              </a:rPr>
              <a:t>Like Me</a:t>
            </a:r>
          </a:p>
          <a:p>
            <a:pPr marL="169329" indent="0">
              <a:buNone/>
            </a:pPr>
            <a:endParaRPr lang="en-US" sz="1067" b="1" dirty="0">
              <a:latin typeface="Trebuchet MS" panose="020B0603020202020204" pitchFamily="34" charset="0"/>
            </a:endParaRPr>
          </a:p>
          <a:p>
            <a:pPr marL="626518" indent="-457189">
              <a:buFont typeface="+mj-lt"/>
              <a:buAutoNum type="arabicPeriod"/>
            </a:pPr>
            <a:r>
              <a:rPr lang="en-US" sz="2667" dirty="0">
                <a:latin typeface="Trebuchet MS" panose="020B0603020202020204" pitchFamily="34" charset="0"/>
              </a:rPr>
              <a:t>Move chairs back from the table so it is easy for you to stand up.</a:t>
            </a:r>
          </a:p>
          <a:p>
            <a:pPr marL="626518" indent="-457189">
              <a:buFont typeface="+mj-lt"/>
              <a:buAutoNum type="arabicPeriod"/>
            </a:pPr>
            <a:endParaRPr lang="en-US" sz="1067" dirty="0">
              <a:latin typeface="Trebuchet MS" panose="020B0603020202020204" pitchFamily="34" charset="0"/>
            </a:endParaRPr>
          </a:p>
          <a:p>
            <a:pPr marL="626518" indent="-457189">
              <a:buFont typeface="+mj-lt"/>
              <a:buAutoNum type="arabicPeriod"/>
            </a:pPr>
            <a:r>
              <a:rPr lang="en-US" sz="2667" dirty="0">
                <a:latin typeface="Trebuchet MS" panose="020B0603020202020204" pitchFamily="34" charset="0"/>
              </a:rPr>
              <a:t>A category will be named. </a:t>
            </a:r>
          </a:p>
          <a:p>
            <a:pPr marL="626518" indent="-457189">
              <a:buFont typeface="+mj-lt"/>
              <a:buAutoNum type="arabicPeriod"/>
            </a:pPr>
            <a:endParaRPr lang="en-US" sz="1067" dirty="0">
              <a:latin typeface="Trebuchet MS" panose="020B0603020202020204" pitchFamily="34" charset="0"/>
            </a:endParaRPr>
          </a:p>
          <a:p>
            <a:pPr marL="626518" indent="-457189">
              <a:buFont typeface="+mj-lt"/>
              <a:buAutoNum type="arabicPeriod"/>
            </a:pPr>
            <a:r>
              <a:rPr lang="en-US" sz="2667" dirty="0">
                <a:latin typeface="Trebuchet MS" panose="020B0603020202020204" pitchFamily="34" charset="0"/>
              </a:rPr>
              <a:t>Stand if you match the category.</a:t>
            </a:r>
          </a:p>
          <a:p>
            <a:pPr marL="626518" indent="-457189">
              <a:buFont typeface="+mj-lt"/>
              <a:buAutoNum type="arabicPeriod"/>
            </a:pPr>
            <a:endParaRPr lang="en-US" sz="1067" dirty="0">
              <a:latin typeface="Trebuchet MS" panose="020B0603020202020204" pitchFamily="34" charset="0"/>
            </a:endParaRPr>
          </a:p>
          <a:p>
            <a:pPr marL="626518" indent="-457189">
              <a:buFont typeface="+mj-lt"/>
              <a:buAutoNum type="arabicPeriod"/>
            </a:pPr>
            <a:r>
              <a:rPr lang="en-US" sz="2667" dirty="0">
                <a:latin typeface="Trebuchet MS" panose="020B0603020202020204" pitchFamily="34" charset="0"/>
              </a:rPr>
              <a:t>Look around to see who else is also in the category. </a:t>
            </a:r>
          </a:p>
          <a:p>
            <a:pPr marL="626518" indent="-457189">
              <a:buFont typeface="+mj-lt"/>
              <a:buAutoNum type="arabicPeriod"/>
            </a:pPr>
            <a:endParaRPr lang="en-US" sz="1000" dirty="0">
              <a:latin typeface="Trebuchet MS" panose="020B0603020202020204" pitchFamily="34" charset="0"/>
            </a:endParaRPr>
          </a:p>
          <a:p>
            <a:pPr marL="626518" indent="-457189">
              <a:buFont typeface="+mj-lt"/>
              <a:buAutoNum type="arabicPeriod"/>
            </a:pPr>
            <a:r>
              <a:rPr lang="en-US" sz="2667" dirty="0">
                <a:latin typeface="Trebuchet MS" panose="020B0603020202020204" pitchFamily="34" charset="0"/>
              </a:rPr>
              <a:t>Introduce yourself</a:t>
            </a:r>
          </a:p>
        </p:txBody>
      </p:sp>
    </p:spTree>
    <p:extLst>
      <p:ext uri="{BB962C8B-B14F-4D97-AF65-F5344CB8AC3E}">
        <p14:creationId xmlns:p14="http://schemas.microsoft.com/office/powerpoint/2010/main" val="217229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2">
          <a:extLst>
            <a:ext uri="{FF2B5EF4-FFF2-40B4-BE49-F238E27FC236}">
              <a16:creationId xmlns:a16="http://schemas.microsoft.com/office/drawing/2014/main" id="{40131A35-B684-40B0-29D8-ABD1C6E973E6}"/>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281C0634-F232-935C-112A-3CDECFE2B7A9}"/>
              </a:ext>
            </a:extLst>
          </p:cNvPr>
          <p:cNvSpPr>
            <a:spLocks noGrp="1"/>
          </p:cNvSpPr>
          <p:nvPr>
            <p:ph type="title"/>
          </p:nvPr>
        </p:nvSpPr>
        <p:spPr>
          <a:xfrm>
            <a:off x="144855" y="85465"/>
            <a:ext cx="11360800" cy="763600"/>
          </a:xfrm>
        </p:spPr>
        <p:txBody>
          <a:bodyPr/>
          <a:lstStyle/>
          <a:p>
            <a:r>
              <a:rPr lang="en-US" sz="3200" dirty="0">
                <a:latin typeface="Trebuchet MS" panose="020B0603020202020204" pitchFamily="34" charset="0"/>
              </a:rPr>
              <a:t>Simple View of Reading (SVR)</a:t>
            </a:r>
          </a:p>
        </p:txBody>
      </p:sp>
      <p:sp>
        <p:nvSpPr>
          <p:cNvPr id="15" name="Rectangle: Rounded Corners 14">
            <a:extLst>
              <a:ext uri="{FF2B5EF4-FFF2-40B4-BE49-F238E27FC236}">
                <a16:creationId xmlns:a16="http://schemas.microsoft.com/office/drawing/2014/main" id="{BDB46023-4A2B-E338-F94B-B817549DE9DD}"/>
              </a:ext>
            </a:extLst>
          </p:cNvPr>
          <p:cNvSpPr/>
          <p:nvPr/>
        </p:nvSpPr>
        <p:spPr>
          <a:xfrm>
            <a:off x="497653" y="1079458"/>
            <a:ext cx="3050623" cy="1212773"/>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algn="ctr" defTabSz="1219170">
              <a:buClr>
                <a:srgbClr val="000000"/>
              </a:buClr>
            </a:pPr>
            <a:r>
              <a:rPr lang="en-US" sz="2400" kern="0" dirty="0">
                <a:solidFill>
                  <a:srgbClr val="FFFFFF"/>
                </a:solidFill>
                <a:latin typeface="Trebuchet MS" panose="020B0603020202020204" pitchFamily="34" charset="0"/>
                <a:cs typeface="Arial"/>
                <a:sym typeface="Arial"/>
              </a:rPr>
              <a:t>Word </a:t>
            </a:r>
            <a:endParaRPr lang="en-US" sz="1867" kern="0" dirty="0">
              <a:solidFill>
                <a:srgbClr val="FFFFFF"/>
              </a:solidFill>
              <a:latin typeface="Trebuchet MS" panose="020B0603020202020204" pitchFamily="34" charset="0"/>
              <a:cs typeface="Arial"/>
              <a:sym typeface="Arial"/>
            </a:endParaRPr>
          </a:p>
          <a:p>
            <a:pPr algn="ctr" defTabSz="1219170">
              <a:buClr>
                <a:srgbClr val="000000"/>
              </a:buClr>
            </a:pPr>
            <a:r>
              <a:rPr lang="en-US" sz="2400" kern="0" dirty="0">
                <a:solidFill>
                  <a:srgbClr val="FFFFFF"/>
                </a:solidFill>
                <a:latin typeface="Trebuchet MS" panose="020B0603020202020204" pitchFamily="34" charset="0"/>
                <a:cs typeface="Arial"/>
                <a:sym typeface="Arial"/>
              </a:rPr>
              <a:t>Recognition</a:t>
            </a:r>
            <a:endParaRPr lang="en-US" sz="1867" kern="0" dirty="0">
              <a:solidFill>
                <a:srgbClr val="FFFFFF"/>
              </a:solidFill>
              <a:latin typeface="Trebuchet MS" panose="020B0603020202020204" pitchFamily="34" charset="0"/>
              <a:cs typeface="Arial"/>
              <a:sym typeface="Arial"/>
            </a:endParaRPr>
          </a:p>
        </p:txBody>
      </p:sp>
      <p:sp>
        <p:nvSpPr>
          <p:cNvPr id="23" name="TextBox 22">
            <a:extLst>
              <a:ext uri="{FF2B5EF4-FFF2-40B4-BE49-F238E27FC236}">
                <a16:creationId xmlns:a16="http://schemas.microsoft.com/office/drawing/2014/main" id="{3E419F21-E8D7-7CF6-F11F-1981F1DCF058}"/>
              </a:ext>
            </a:extLst>
          </p:cNvPr>
          <p:cNvSpPr txBox="1"/>
          <p:nvPr/>
        </p:nvSpPr>
        <p:spPr>
          <a:xfrm>
            <a:off x="3553163" y="1296488"/>
            <a:ext cx="1019397" cy="77976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buClr>
                <a:srgbClr val="000000"/>
              </a:buClr>
            </a:pPr>
            <a:r>
              <a:rPr lang="en-US" sz="4267" b="1" kern="0" dirty="0">
                <a:solidFill>
                  <a:srgbClr val="000000"/>
                </a:solidFill>
                <a:latin typeface="Arial"/>
                <a:cs typeface="Arial"/>
                <a:sym typeface="Arial"/>
              </a:rPr>
              <a:t>X</a:t>
            </a:r>
            <a:endParaRPr lang="en-US" sz="4267" kern="0" dirty="0">
              <a:solidFill>
                <a:srgbClr val="000000"/>
              </a:solidFill>
              <a:latin typeface="Arial"/>
              <a:cs typeface="Arial"/>
              <a:sym typeface="Arial"/>
            </a:endParaRPr>
          </a:p>
        </p:txBody>
      </p:sp>
      <p:sp>
        <p:nvSpPr>
          <p:cNvPr id="2" name="Rectangle: Rounded Corners 1">
            <a:extLst>
              <a:ext uri="{FF2B5EF4-FFF2-40B4-BE49-F238E27FC236}">
                <a16:creationId xmlns:a16="http://schemas.microsoft.com/office/drawing/2014/main" id="{C1A7E010-0609-9BBE-5FEF-9E3DAB5E1113}"/>
              </a:ext>
            </a:extLst>
          </p:cNvPr>
          <p:cNvSpPr/>
          <p:nvPr/>
        </p:nvSpPr>
        <p:spPr>
          <a:xfrm>
            <a:off x="4560749" y="1077471"/>
            <a:ext cx="3050623" cy="1219431"/>
          </a:xfrm>
          <a:prstGeom prst="round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algn="ctr" defTabSz="1219170">
              <a:buClr>
                <a:srgbClr val="000000"/>
              </a:buClr>
            </a:pPr>
            <a:r>
              <a:rPr lang="en-US" sz="2400" kern="0" dirty="0">
                <a:solidFill>
                  <a:srgbClr val="FFFFFF"/>
                </a:solidFill>
                <a:latin typeface="Trebuchet MS" panose="020B0603020202020204" pitchFamily="34" charset="0"/>
                <a:cs typeface="Arial"/>
                <a:sym typeface="Arial"/>
              </a:rPr>
              <a:t>Language</a:t>
            </a:r>
          </a:p>
          <a:p>
            <a:pPr algn="ctr" defTabSz="1219170">
              <a:buClr>
                <a:srgbClr val="000000"/>
              </a:buClr>
            </a:pPr>
            <a:r>
              <a:rPr lang="en-US" sz="2400" kern="0" dirty="0">
                <a:solidFill>
                  <a:srgbClr val="FFFFFF"/>
                </a:solidFill>
                <a:latin typeface="Trebuchet MS" panose="020B0603020202020204" pitchFamily="34" charset="0"/>
                <a:cs typeface="Arial"/>
                <a:sym typeface="Arial"/>
              </a:rPr>
              <a:t>Comprehension</a:t>
            </a:r>
          </a:p>
        </p:txBody>
      </p:sp>
      <p:sp>
        <p:nvSpPr>
          <p:cNvPr id="24" name="TextBox 23">
            <a:extLst>
              <a:ext uri="{FF2B5EF4-FFF2-40B4-BE49-F238E27FC236}">
                <a16:creationId xmlns:a16="http://schemas.microsoft.com/office/drawing/2014/main" id="{332604A4-47D6-7F1C-55D2-D8CAB0EC70B3}"/>
              </a:ext>
            </a:extLst>
          </p:cNvPr>
          <p:cNvSpPr txBox="1"/>
          <p:nvPr/>
        </p:nvSpPr>
        <p:spPr>
          <a:xfrm>
            <a:off x="7573460" y="1113731"/>
            <a:ext cx="1019397" cy="114909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buClr>
                <a:srgbClr val="000000"/>
              </a:buClr>
            </a:pPr>
            <a:r>
              <a:rPr lang="en-US" sz="6667" b="1" kern="0" dirty="0">
                <a:solidFill>
                  <a:srgbClr val="000000"/>
                </a:solidFill>
                <a:latin typeface="Arial"/>
                <a:cs typeface="Arial"/>
                <a:sym typeface="Arial"/>
              </a:rPr>
              <a:t>=</a:t>
            </a:r>
          </a:p>
        </p:txBody>
      </p:sp>
      <p:sp>
        <p:nvSpPr>
          <p:cNvPr id="3" name="Rectangle: Rounded Corners 2">
            <a:extLst>
              <a:ext uri="{FF2B5EF4-FFF2-40B4-BE49-F238E27FC236}">
                <a16:creationId xmlns:a16="http://schemas.microsoft.com/office/drawing/2014/main" id="{953D93A0-F61E-3F0F-6BCA-4043CCB6CEBF}"/>
              </a:ext>
            </a:extLst>
          </p:cNvPr>
          <p:cNvSpPr/>
          <p:nvPr/>
        </p:nvSpPr>
        <p:spPr>
          <a:xfrm>
            <a:off x="8597570" y="1077381"/>
            <a:ext cx="3047481" cy="1219431"/>
          </a:xfrm>
          <a:prstGeom prst="roundRect">
            <a:avLst/>
          </a:prstGeom>
          <a:solidFill>
            <a:srgbClr val="48484A"/>
          </a:solidFill>
          <a:ln>
            <a:no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algn="ctr" defTabSz="1219170">
              <a:buClr>
                <a:srgbClr val="000000"/>
              </a:buClr>
            </a:pPr>
            <a:r>
              <a:rPr lang="en-US" sz="2400" kern="0" dirty="0">
                <a:solidFill>
                  <a:srgbClr val="FFFFFF"/>
                </a:solidFill>
                <a:latin typeface="Trebuchet MS" panose="020B0603020202020204" pitchFamily="34" charset="0"/>
                <a:cs typeface="Arial"/>
                <a:sym typeface="Arial"/>
              </a:rPr>
              <a:t>Reading</a:t>
            </a:r>
          </a:p>
          <a:p>
            <a:pPr algn="ctr" defTabSz="1219170">
              <a:buClr>
                <a:srgbClr val="000000"/>
              </a:buClr>
            </a:pPr>
            <a:r>
              <a:rPr lang="en-US" sz="2400" kern="0" dirty="0">
                <a:solidFill>
                  <a:srgbClr val="FFFFFF"/>
                </a:solidFill>
                <a:latin typeface="Trebuchet MS" panose="020B0603020202020204" pitchFamily="34" charset="0"/>
                <a:cs typeface="Arial"/>
                <a:sym typeface="Arial"/>
              </a:rPr>
              <a:t>Comprehension</a:t>
            </a:r>
          </a:p>
        </p:txBody>
      </p:sp>
      <p:sp>
        <p:nvSpPr>
          <p:cNvPr id="13" name="TextBox 12">
            <a:extLst>
              <a:ext uri="{FF2B5EF4-FFF2-40B4-BE49-F238E27FC236}">
                <a16:creationId xmlns:a16="http://schemas.microsoft.com/office/drawing/2014/main" id="{2403CD43-3B87-4FCD-45D8-88332B682A9C}"/>
              </a:ext>
            </a:extLst>
          </p:cNvPr>
          <p:cNvSpPr txBox="1"/>
          <p:nvPr/>
        </p:nvSpPr>
        <p:spPr>
          <a:xfrm>
            <a:off x="9338365" y="5490495"/>
            <a:ext cx="2853635" cy="307777"/>
          </a:xfrm>
          <a:prstGeom prst="rect">
            <a:avLst/>
          </a:prstGeom>
          <a:noFill/>
        </p:spPr>
        <p:txBody>
          <a:bodyPr wrap="square" lIns="121920" tIns="60960" rIns="121920" bIns="6096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defTabSz="914377">
              <a:buClr>
                <a:srgbClr val="000000"/>
              </a:buClr>
            </a:pPr>
            <a:r>
              <a:rPr lang="en-US" sz="1200" dirty="0">
                <a:solidFill>
                  <a:srgbClr val="000000"/>
                </a:solidFill>
                <a:latin typeface="Trebuchet MS" panose="020B0603020202020204" pitchFamily="34" charset="0"/>
                <a:cs typeface="Calibri Light"/>
                <a:sym typeface="Arial"/>
              </a:rPr>
              <a:t>(Gough &amp; Tunmer, 1986</a:t>
            </a:r>
            <a:r>
              <a:rPr lang="en-US" sz="1200" dirty="0">
                <a:solidFill>
                  <a:srgbClr val="000000"/>
                </a:solidFill>
                <a:latin typeface="Arial"/>
                <a:cs typeface="Calibri Light"/>
                <a:sym typeface="Arial"/>
              </a:rPr>
              <a:t>)</a:t>
            </a:r>
          </a:p>
        </p:txBody>
      </p:sp>
    </p:spTree>
    <p:extLst>
      <p:ext uri="{BB962C8B-B14F-4D97-AF65-F5344CB8AC3E}">
        <p14:creationId xmlns:p14="http://schemas.microsoft.com/office/powerpoint/2010/main" val="87180717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5">
                                            <p:bg/>
                                          </p:spTgt>
                                        </p:tgtEl>
                                      </p:cBhvr>
                                    </p:animEffect>
                                    <p:animScale>
                                      <p:cBhvr>
                                        <p:cTn id="27" dur="250" autoRev="1" fill="hold"/>
                                        <p:tgtEl>
                                          <p:spTgt spid="15">
                                            <p:bg/>
                                          </p:spTgt>
                                        </p:tgtEl>
                                      </p:cBhvr>
                                      <p:by x="105000" y="105000"/>
                                    </p:animScale>
                                  </p:childTnLst>
                                </p:cTn>
                              </p:par>
                              <p:par>
                                <p:cTn id="28" presetID="26" presetClass="emph" presetSubtype="0" fill="hold" grpId="0" nodeType="withEffect">
                                  <p:stCondLst>
                                    <p:cond delay="0"/>
                                  </p:stCondLst>
                                  <p:childTnLst>
                                    <p:animEffect transition="out" filter="fade">
                                      <p:cBhvr>
                                        <p:cTn id="29" dur="500" tmFilter="0, 0; .2, .5; .8, .5; 1, 0"/>
                                        <p:tgtEl>
                                          <p:spTgt spid="15">
                                            <p:txEl>
                                              <p:pRg st="0" end="0"/>
                                            </p:txEl>
                                          </p:spTgt>
                                        </p:tgtEl>
                                      </p:cBhvr>
                                    </p:animEffect>
                                    <p:animScale>
                                      <p:cBhvr>
                                        <p:cTn id="30" dur="250" autoRev="1" fill="hold"/>
                                        <p:tgtEl>
                                          <p:spTgt spid="15">
                                            <p:txEl>
                                              <p:pRg st="0" end="0"/>
                                            </p:txEl>
                                          </p:spTgt>
                                        </p:tgtEl>
                                      </p:cBhvr>
                                      <p:by x="105000" y="105000"/>
                                    </p:animScale>
                                  </p:childTnLst>
                                </p:cTn>
                              </p:par>
                              <p:par>
                                <p:cTn id="31" presetID="26" presetClass="emph" presetSubtype="0" fill="hold" grpId="0" nodeType="withEffect">
                                  <p:stCondLst>
                                    <p:cond delay="0"/>
                                  </p:stCondLst>
                                  <p:childTnLst>
                                    <p:animEffect transition="out" filter="fade">
                                      <p:cBhvr>
                                        <p:cTn id="32" dur="500" tmFilter="0, 0; .2, .5; .8, .5; 1, 0"/>
                                        <p:tgtEl>
                                          <p:spTgt spid="15">
                                            <p:txEl>
                                              <p:pRg st="1" end="1"/>
                                            </p:txEl>
                                          </p:spTgt>
                                        </p:tgtEl>
                                      </p:cBhvr>
                                    </p:animEffect>
                                    <p:animScale>
                                      <p:cBhvr>
                                        <p:cTn id="33" dur="250" autoRev="1" fill="hold"/>
                                        <p:tgtEl>
                                          <p:spTgt spid="15">
                                            <p:txEl>
                                              <p:pRg st="1" end="1"/>
                                            </p:txEl>
                                          </p:spTgt>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6" presetClass="emph" presetSubtype="0" fill="hold" grpId="0" nodeType="clickEffect">
                                  <p:stCondLst>
                                    <p:cond delay="0"/>
                                  </p:stCondLst>
                                  <p:childTnLst>
                                    <p:animEffect transition="out" filter="fade">
                                      <p:cBhvr>
                                        <p:cTn id="37" dur="500" tmFilter="0, 0; .2, .5; .8, .5; 1, 0"/>
                                        <p:tgtEl>
                                          <p:spTgt spid="2">
                                            <p:bg/>
                                          </p:spTgt>
                                        </p:tgtEl>
                                      </p:cBhvr>
                                    </p:animEffect>
                                    <p:animScale>
                                      <p:cBhvr>
                                        <p:cTn id="38" dur="250" autoRev="1" fill="hold"/>
                                        <p:tgtEl>
                                          <p:spTgt spid="2">
                                            <p:bg/>
                                          </p:spTgt>
                                        </p:tgtEl>
                                      </p:cBhvr>
                                      <p:by x="105000" y="105000"/>
                                    </p:animScale>
                                  </p:childTnLst>
                                </p:cTn>
                              </p:par>
                              <p:par>
                                <p:cTn id="39" presetID="26" presetClass="emph" presetSubtype="0" fill="hold" grpId="0" nodeType="withEffect">
                                  <p:stCondLst>
                                    <p:cond delay="0"/>
                                  </p:stCondLst>
                                  <p:childTnLst>
                                    <p:animEffect transition="out" filter="fade">
                                      <p:cBhvr>
                                        <p:cTn id="40" dur="500" tmFilter="0, 0; .2, .5; .8, .5; 1, 0"/>
                                        <p:tgtEl>
                                          <p:spTgt spid="2">
                                            <p:txEl>
                                              <p:pRg st="0" end="0"/>
                                            </p:txEl>
                                          </p:spTgt>
                                        </p:tgtEl>
                                      </p:cBhvr>
                                    </p:animEffect>
                                    <p:animScale>
                                      <p:cBhvr>
                                        <p:cTn id="41" dur="250" autoRev="1" fill="hold"/>
                                        <p:tgtEl>
                                          <p:spTgt spid="2">
                                            <p:txEl>
                                              <p:pRg st="0" end="0"/>
                                            </p:txEl>
                                          </p:spTgt>
                                        </p:tgtEl>
                                      </p:cBhvr>
                                      <p:by x="105000" y="105000"/>
                                    </p:animScale>
                                  </p:childTnLst>
                                </p:cTn>
                              </p:par>
                              <p:par>
                                <p:cTn id="42" presetID="26" presetClass="emph" presetSubtype="0" fill="hold" grpId="0" nodeType="withEffect">
                                  <p:stCondLst>
                                    <p:cond delay="0"/>
                                  </p:stCondLst>
                                  <p:childTnLst>
                                    <p:animEffect transition="out" filter="fade">
                                      <p:cBhvr>
                                        <p:cTn id="43" dur="500" tmFilter="0, 0; .2, .5; .8, .5; 1, 0"/>
                                        <p:tgtEl>
                                          <p:spTgt spid="2">
                                            <p:txEl>
                                              <p:pRg st="1" end="1"/>
                                            </p:txEl>
                                          </p:spTgt>
                                        </p:tgtEl>
                                      </p:cBhvr>
                                    </p:animEffect>
                                    <p:animScale>
                                      <p:cBhvr>
                                        <p:cTn id="44" dur="250" autoRev="1" fill="hold"/>
                                        <p:tgtEl>
                                          <p:spTgt spid="2">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allAtOnce" animBg="1"/>
      <p:bldP spid="2" grpId="0"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52">
          <a:extLst>
            <a:ext uri="{FF2B5EF4-FFF2-40B4-BE49-F238E27FC236}">
              <a16:creationId xmlns:a16="http://schemas.microsoft.com/office/drawing/2014/main" id="{28A224D0-F12D-6877-A37B-F7637BB35CE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B096879-4C30-B02E-6191-763B3843BA89}"/>
              </a:ext>
            </a:extLst>
          </p:cNvPr>
          <p:cNvSpPr>
            <a:spLocks noGrp="1"/>
          </p:cNvSpPr>
          <p:nvPr>
            <p:ph type="title"/>
          </p:nvPr>
        </p:nvSpPr>
        <p:spPr>
          <a:xfrm>
            <a:off x="72428" y="44424"/>
            <a:ext cx="12047145" cy="763600"/>
          </a:xfrm>
        </p:spPr>
        <p:txBody>
          <a:bodyPr/>
          <a:lstStyle/>
          <a:p>
            <a:r>
              <a:rPr lang="en-US" sz="3200" dirty="0">
                <a:latin typeface="Trebuchet MS" panose="020B0603020202020204" pitchFamily="34" charset="0"/>
              </a:rPr>
              <a:t>Simple View of Reading (SVR) | The 5 Components of Reading</a:t>
            </a:r>
          </a:p>
        </p:txBody>
      </p:sp>
      <p:sp>
        <p:nvSpPr>
          <p:cNvPr id="22" name="Arrow: Right 21">
            <a:extLst>
              <a:ext uri="{FF2B5EF4-FFF2-40B4-BE49-F238E27FC236}">
                <a16:creationId xmlns:a16="http://schemas.microsoft.com/office/drawing/2014/main" id="{220574F1-A174-964B-5960-CC4A3851A68A}"/>
              </a:ext>
              <a:ext uri="{C183D7F6-B498-43B3-948B-1728B52AA6E4}">
                <adec:decorative xmlns:adec="http://schemas.microsoft.com/office/drawing/2017/decorative" val="1"/>
              </a:ext>
            </a:extLst>
          </p:cNvPr>
          <p:cNvSpPr/>
          <p:nvPr/>
        </p:nvSpPr>
        <p:spPr>
          <a:xfrm rot="13260000" flipV="1">
            <a:off x="1876224" y="3899552"/>
            <a:ext cx="840433" cy="177680"/>
          </a:xfrm>
          <a:prstGeom prst="rightArrow">
            <a:avLst/>
          </a:prstGeom>
          <a:solidFill>
            <a:schemeClr val="bg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0000"/>
              </a:solidFill>
              <a:latin typeface="Trebuchet MS" panose="020B0603020202020204" pitchFamily="34" charset="0"/>
            </a:endParaRPr>
          </a:p>
        </p:txBody>
      </p:sp>
      <p:sp>
        <p:nvSpPr>
          <p:cNvPr id="21" name="Arrow: Right 20">
            <a:extLst>
              <a:ext uri="{FF2B5EF4-FFF2-40B4-BE49-F238E27FC236}">
                <a16:creationId xmlns:a16="http://schemas.microsoft.com/office/drawing/2014/main" id="{F20F8E9D-CB8E-8AD4-3742-3026FF78D538}"/>
              </a:ext>
              <a:ext uri="{C183D7F6-B498-43B3-948B-1728B52AA6E4}">
                <adec:decorative xmlns:adec="http://schemas.microsoft.com/office/drawing/2017/decorative" val="1"/>
              </a:ext>
            </a:extLst>
          </p:cNvPr>
          <p:cNvSpPr/>
          <p:nvPr/>
        </p:nvSpPr>
        <p:spPr>
          <a:xfrm rot="18831497">
            <a:off x="5532762" y="3941032"/>
            <a:ext cx="841164" cy="180880"/>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0000"/>
              </a:solidFill>
              <a:latin typeface="Trebuchet MS" panose="020B0603020202020204" pitchFamily="34" charset="0"/>
            </a:endParaRPr>
          </a:p>
        </p:txBody>
      </p:sp>
      <p:sp>
        <p:nvSpPr>
          <p:cNvPr id="15" name="Rectangle: Rounded Corners 14">
            <a:extLst>
              <a:ext uri="{FF2B5EF4-FFF2-40B4-BE49-F238E27FC236}">
                <a16:creationId xmlns:a16="http://schemas.microsoft.com/office/drawing/2014/main" id="{9B27B591-828D-DE99-2A54-D714BDA626E2}"/>
              </a:ext>
            </a:extLst>
          </p:cNvPr>
          <p:cNvSpPr/>
          <p:nvPr/>
        </p:nvSpPr>
        <p:spPr>
          <a:xfrm>
            <a:off x="497653" y="1079458"/>
            <a:ext cx="3050623" cy="1212773"/>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2400" dirty="0">
                <a:latin typeface="Trebuchet MS" panose="020B0603020202020204" pitchFamily="34" charset="0"/>
                <a:cs typeface="Arial"/>
              </a:rPr>
              <a:t>Word </a:t>
            </a:r>
          </a:p>
          <a:p>
            <a:pPr algn="ctr"/>
            <a:r>
              <a:rPr lang="en-US" sz="2400" dirty="0">
                <a:latin typeface="Trebuchet MS" panose="020B0603020202020204" pitchFamily="34" charset="0"/>
                <a:cs typeface="Arial"/>
              </a:rPr>
              <a:t>Recognition</a:t>
            </a:r>
          </a:p>
        </p:txBody>
      </p:sp>
      <p:sp>
        <p:nvSpPr>
          <p:cNvPr id="23" name="TextBox 22">
            <a:extLst>
              <a:ext uri="{FF2B5EF4-FFF2-40B4-BE49-F238E27FC236}">
                <a16:creationId xmlns:a16="http://schemas.microsoft.com/office/drawing/2014/main" id="{248DA7B1-B746-4DD8-804B-9D464180198A}"/>
              </a:ext>
            </a:extLst>
          </p:cNvPr>
          <p:cNvSpPr txBox="1"/>
          <p:nvPr/>
        </p:nvSpPr>
        <p:spPr>
          <a:xfrm>
            <a:off x="3553163" y="1296488"/>
            <a:ext cx="1019397" cy="77976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4267" b="1" dirty="0">
                <a:latin typeface="Trebuchet MS" panose="020B0603020202020204" pitchFamily="34" charset="0"/>
              </a:rPr>
              <a:t>X</a:t>
            </a:r>
            <a:endParaRPr lang="en-US" sz="4267" dirty="0">
              <a:latin typeface="Trebuchet MS" panose="020B0603020202020204" pitchFamily="34" charset="0"/>
            </a:endParaRPr>
          </a:p>
        </p:txBody>
      </p:sp>
      <p:sp>
        <p:nvSpPr>
          <p:cNvPr id="2" name="Rectangle: Rounded Corners 1">
            <a:extLst>
              <a:ext uri="{FF2B5EF4-FFF2-40B4-BE49-F238E27FC236}">
                <a16:creationId xmlns:a16="http://schemas.microsoft.com/office/drawing/2014/main" id="{B173234D-13A2-45C8-55BE-1E7801AA07B2}"/>
              </a:ext>
            </a:extLst>
          </p:cNvPr>
          <p:cNvSpPr/>
          <p:nvPr/>
        </p:nvSpPr>
        <p:spPr>
          <a:xfrm>
            <a:off x="4560749" y="1077471"/>
            <a:ext cx="3050623" cy="1219431"/>
          </a:xfrm>
          <a:prstGeom prst="round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2400" dirty="0">
                <a:latin typeface="Trebuchet MS" panose="020B0603020202020204" pitchFamily="34" charset="0"/>
                <a:cs typeface="Arial"/>
              </a:rPr>
              <a:t>Language</a:t>
            </a:r>
          </a:p>
          <a:p>
            <a:pPr algn="ctr"/>
            <a:r>
              <a:rPr lang="en-US" sz="2400" dirty="0">
                <a:latin typeface="Trebuchet MS" panose="020B0603020202020204" pitchFamily="34" charset="0"/>
                <a:cs typeface="Arial"/>
              </a:rPr>
              <a:t>Comprehension</a:t>
            </a:r>
          </a:p>
        </p:txBody>
      </p:sp>
      <p:sp>
        <p:nvSpPr>
          <p:cNvPr id="24" name="TextBox 23">
            <a:extLst>
              <a:ext uri="{FF2B5EF4-FFF2-40B4-BE49-F238E27FC236}">
                <a16:creationId xmlns:a16="http://schemas.microsoft.com/office/drawing/2014/main" id="{5D2D1123-CD49-981A-9AA2-99DBABC57AF3}"/>
              </a:ext>
            </a:extLst>
          </p:cNvPr>
          <p:cNvSpPr txBox="1"/>
          <p:nvPr/>
        </p:nvSpPr>
        <p:spPr>
          <a:xfrm>
            <a:off x="7573460" y="1113731"/>
            <a:ext cx="1019397" cy="114909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6667" b="1" dirty="0">
                <a:latin typeface="Trebuchet MS" panose="020B0603020202020204" pitchFamily="34" charset="0"/>
              </a:rPr>
              <a:t>=</a:t>
            </a:r>
          </a:p>
        </p:txBody>
      </p:sp>
      <p:sp>
        <p:nvSpPr>
          <p:cNvPr id="3" name="Rectangle: Rounded Corners 2">
            <a:extLst>
              <a:ext uri="{FF2B5EF4-FFF2-40B4-BE49-F238E27FC236}">
                <a16:creationId xmlns:a16="http://schemas.microsoft.com/office/drawing/2014/main" id="{0E03F077-7651-31A7-C10F-D399144DE625}"/>
              </a:ext>
            </a:extLst>
          </p:cNvPr>
          <p:cNvSpPr/>
          <p:nvPr/>
        </p:nvSpPr>
        <p:spPr>
          <a:xfrm>
            <a:off x="8597570" y="1077381"/>
            <a:ext cx="3047481" cy="1219431"/>
          </a:xfrm>
          <a:prstGeom prst="roundRect">
            <a:avLst/>
          </a:prstGeom>
          <a:solidFill>
            <a:srgbClr val="48484A"/>
          </a:solidFill>
          <a:ln>
            <a:no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2400" dirty="0">
                <a:latin typeface="Trebuchet MS" panose="020B0603020202020204" pitchFamily="34" charset="0"/>
                <a:cs typeface="Arial"/>
              </a:rPr>
              <a:t>Reading</a:t>
            </a:r>
          </a:p>
          <a:p>
            <a:pPr algn="ctr"/>
            <a:r>
              <a:rPr lang="en-US" sz="2400" dirty="0">
                <a:latin typeface="Trebuchet MS" panose="020B0603020202020204" pitchFamily="34" charset="0"/>
                <a:cs typeface="Arial"/>
              </a:rPr>
              <a:t>Comprehension</a:t>
            </a:r>
          </a:p>
        </p:txBody>
      </p:sp>
      <p:sp>
        <p:nvSpPr>
          <p:cNvPr id="14" name="Rectangle: Rounded Corners 13">
            <a:extLst>
              <a:ext uri="{FF2B5EF4-FFF2-40B4-BE49-F238E27FC236}">
                <a16:creationId xmlns:a16="http://schemas.microsoft.com/office/drawing/2014/main" id="{4062CD41-8FE7-9181-37FA-D7A3D3C83F05}"/>
              </a:ext>
            </a:extLst>
          </p:cNvPr>
          <p:cNvSpPr/>
          <p:nvPr/>
        </p:nvSpPr>
        <p:spPr>
          <a:xfrm>
            <a:off x="360599" y="2717219"/>
            <a:ext cx="1543528" cy="949667"/>
          </a:xfrm>
          <a:prstGeom prst="roundRect">
            <a:avLst/>
          </a:prstGeom>
          <a:solidFill>
            <a:srgbClr val="ED0000"/>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Trebuchet MS" panose="020B0603020202020204" pitchFamily="34" charset="0"/>
              </a:rPr>
              <a:t>Phonological Awareness</a:t>
            </a:r>
          </a:p>
        </p:txBody>
      </p:sp>
      <p:sp>
        <p:nvSpPr>
          <p:cNvPr id="9" name="Rectangle: Rounded Corners 8">
            <a:extLst>
              <a:ext uri="{FF2B5EF4-FFF2-40B4-BE49-F238E27FC236}">
                <a16:creationId xmlns:a16="http://schemas.microsoft.com/office/drawing/2014/main" id="{6358CD31-8E51-7A7F-3DC1-153F4C392066}"/>
              </a:ext>
            </a:extLst>
          </p:cNvPr>
          <p:cNvSpPr/>
          <p:nvPr/>
        </p:nvSpPr>
        <p:spPr>
          <a:xfrm>
            <a:off x="2065449" y="2734733"/>
            <a:ext cx="1544243" cy="932152"/>
          </a:xfrm>
          <a:prstGeom prst="roundRect">
            <a:avLst/>
          </a:prstGeom>
          <a:solidFill>
            <a:srgbClr val="ED0000"/>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2400" dirty="0">
                <a:latin typeface="Trebuchet MS" panose="020B0603020202020204" pitchFamily="34" charset="0"/>
                <a:cs typeface="Arial"/>
              </a:rPr>
              <a:t>Phonics</a:t>
            </a:r>
            <a:endParaRPr lang="en-US" sz="2400" dirty="0">
              <a:latin typeface="Trebuchet MS" panose="020B0603020202020204" pitchFamily="34" charset="0"/>
            </a:endParaRPr>
          </a:p>
        </p:txBody>
      </p:sp>
      <p:sp>
        <p:nvSpPr>
          <p:cNvPr id="10" name="Rectangle: Rounded Corners 9">
            <a:extLst>
              <a:ext uri="{FF2B5EF4-FFF2-40B4-BE49-F238E27FC236}">
                <a16:creationId xmlns:a16="http://schemas.microsoft.com/office/drawing/2014/main" id="{DC8BC438-D8FB-4F48-849F-E71DA6E984CD}"/>
              </a:ext>
            </a:extLst>
          </p:cNvPr>
          <p:cNvSpPr/>
          <p:nvPr/>
        </p:nvSpPr>
        <p:spPr>
          <a:xfrm>
            <a:off x="4572560" y="2743495"/>
            <a:ext cx="1544240" cy="923391"/>
          </a:xfrm>
          <a:prstGeom prst="roundRect">
            <a:avLst/>
          </a:prstGeom>
          <a:solidFill>
            <a:srgbClr val="9A4894"/>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dirty="0">
                <a:latin typeface="Trebuchet MS" panose="020B0603020202020204" pitchFamily="34" charset="0"/>
                <a:cs typeface="Arial"/>
              </a:rPr>
              <a:t>Vocabulary</a:t>
            </a:r>
            <a:endParaRPr lang="en-US" dirty="0">
              <a:latin typeface="Trebuchet MS" panose="020B0603020202020204" pitchFamily="34" charset="0"/>
            </a:endParaRPr>
          </a:p>
        </p:txBody>
      </p:sp>
      <p:sp>
        <p:nvSpPr>
          <p:cNvPr id="7" name="Rectangle: Rounded Corners 6">
            <a:extLst>
              <a:ext uri="{FF2B5EF4-FFF2-40B4-BE49-F238E27FC236}">
                <a16:creationId xmlns:a16="http://schemas.microsoft.com/office/drawing/2014/main" id="{1B85016B-9FA2-981D-394A-E00787569C07}"/>
              </a:ext>
              <a:ext uri="{C183D7F6-B498-43B3-948B-1728B52AA6E4}">
                <adec:decorative xmlns:adec="http://schemas.microsoft.com/office/drawing/2017/decorative" val="1"/>
              </a:ext>
            </a:extLst>
          </p:cNvPr>
          <p:cNvSpPr/>
          <p:nvPr/>
        </p:nvSpPr>
        <p:spPr>
          <a:xfrm>
            <a:off x="6434913" y="2682596"/>
            <a:ext cx="1536700" cy="2198811"/>
          </a:xfrm>
          <a:prstGeom prst="roundRect">
            <a:avLst/>
          </a:prstGeom>
          <a:solidFill>
            <a:schemeClr val="tx2">
              <a:lumMod val="90000"/>
            </a:schemeClr>
          </a:solidFill>
          <a:ln>
            <a:noFill/>
            <a:prstDash val="dash"/>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n>
                <a:solidFill>
                  <a:schemeClr val="tx1"/>
                </a:solidFill>
                <a:prstDash val="dash"/>
              </a:ln>
            </a:endParaRPr>
          </a:p>
        </p:txBody>
      </p:sp>
      <p:sp>
        <p:nvSpPr>
          <p:cNvPr id="11" name="TextBox 10">
            <a:extLst>
              <a:ext uri="{FF2B5EF4-FFF2-40B4-BE49-F238E27FC236}">
                <a16:creationId xmlns:a16="http://schemas.microsoft.com/office/drawing/2014/main" id="{3987BBFB-1DCF-563D-902C-BEFFCC92A307}"/>
              </a:ext>
            </a:extLst>
          </p:cNvPr>
          <p:cNvSpPr txBox="1"/>
          <p:nvPr/>
        </p:nvSpPr>
        <p:spPr>
          <a:xfrm>
            <a:off x="6419751" y="2881269"/>
            <a:ext cx="1536700" cy="1815882"/>
          </a:xfrm>
          <a:prstGeom prst="rect">
            <a:avLst/>
          </a:prstGeom>
          <a:noFill/>
        </p:spPr>
        <p:txBody>
          <a:bodyPr wrap="square" rtlCol="0">
            <a:spAutoFit/>
          </a:bodyPr>
          <a:lstStyle/>
          <a:p>
            <a:pPr algn="ctr"/>
            <a:r>
              <a:rPr lang="en-US" sz="1600" dirty="0">
                <a:latin typeface="Trebuchet MS" panose="020B0603020202020204" pitchFamily="34" charset="0"/>
              </a:rPr>
              <a:t>Language- based skills and strategies</a:t>
            </a:r>
          </a:p>
          <a:p>
            <a:pPr algn="ctr"/>
            <a:endParaRPr lang="en-US" sz="1600" dirty="0">
              <a:latin typeface="Trebuchet MS" panose="020B0603020202020204" pitchFamily="34" charset="0"/>
            </a:endParaRPr>
          </a:p>
          <a:p>
            <a:pPr algn="ctr"/>
            <a:r>
              <a:rPr lang="en-US" sz="1600" dirty="0">
                <a:latin typeface="Trebuchet MS" panose="020B0603020202020204" pitchFamily="34" charset="0"/>
              </a:rPr>
              <a:t>Literacy knowledge and skills</a:t>
            </a:r>
          </a:p>
        </p:txBody>
      </p:sp>
      <p:sp>
        <p:nvSpPr>
          <p:cNvPr id="18" name="Rectangle: Rounded Corners 17">
            <a:extLst>
              <a:ext uri="{FF2B5EF4-FFF2-40B4-BE49-F238E27FC236}">
                <a16:creationId xmlns:a16="http://schemas.microsoft.com/office/drawing/2014/main" id="{AB00A5EB-6820-8DE7-19B1-18FA34B930D9}"/>
              </a:ext>
            </a:extLst>
          </p:cNvPr>
          <p:cNvSpPr/>
          <p:nvPr/>
        </p:nvSpPr>
        <p:spPr>
          <a:xfrm>
            <a:off x="2065450" y="4171251"/>
            <a:ext cx="3996551" cy="604576"/>
          </a:xfrm>
          <a:prstGeom prst="roundRect">
            <a:avLst/>
          </a:prstGeom>
          <a:solidFill>
            <a:schemeClr val="accent4">
              <a:lumMod val="50000"/>
            </a:schemeClr>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2400" dirty="0">
                <a:latin typeface="Trebuchet MS" panose="020B0603020202020204" pitchFamily="34" charset="0"/>
                <a:cs typeface="Arial"/>
              </a:rPr>
              <a:t>Fluency</a:t>
            </a:r>
            <a:endParaRPr lang="en-US" sz="2400" dirty="0">
              <a:latin typeface="Trebuchet MS" panose="020B0603020202020204" pitchFamily="34" charset="0"/>
            </a:endParaRPr>
          </a:p>
        </p:txBody>
      </p:sp>
      <p:sp>
        <p:nvSpPr>
          <p:cNvPr id="17" name="Isosceles Triangle 16">
            <a:extLst>
              <a:ext uri="{FF2B5EF4-FFF2-40B4-BE49-F238E27FC236}">
                <a16:creationId xmlns:a16="http://schemas.microsoft.com/office/drawing/2014/main" id="{26CFB00C-B7E6-1CCD-9F83-1D3A96FCE7C8}"/>
              </a:ext>
            </a:extLst>
          </p:cNvPr>
          <p:cNvSpPr/>
          <p:nvPr/>
        </p:nvSpPr>
        <p:spPr>
          <a:xfrm>
            <a:off x="420608" y="4851916"/>
            <a:ext cx="7314289" cy="915728"/>
          </a:xfrm>
          <a:prstGeom prst="triangle">
            <a:avLst/>
          </a:prstGeom>
          <a:solidFill>
            <a:srgbClr val="388600"/>
          </a:solidFill>
          <a:ln>
            <a:no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2133" dirty="0">
                <a:latin typeface="Trebuchet MS" panose="020B0603020202020204" pitchFamily="34" charset="0"/>
                <a:cs typeface="Arial"/>
              </a:rPr>
              <a:t>Oral Language</a:t>
            </a:r>
          </a:p>
          <a:p>
            <a:pPr algn="ctr"/>
            <a:endParaRPr lang="en-US" sz="1333" dirty="0">
              <a:latin typeface="Trebuchet MS" panose="020B0603020202020204" pitchFamily="34" charset="0"/>
              <a:cs typeface="Arial"/>
            </a:endParaRPr>
          </a:p>
        </p:txBody>
      </p:sp>
      <p:sp>
        <p:nvSpPr>
          <p:cNvPr id="13" name="TextBox 12">
            <a:extLst>
              <a:ext uri="{FF2B5EF4-FFF2-40B4-BE49-F238E27FC236}">
                <a16:creationId xmlns:a16="http://schemas.microsoft.com/office/drawing/2014/main" id="{4CB7EF93-06F5-48B2-B540-F51F7E6E4CC9}"/>
              </a:ext>
            </a:extLst>
          </p:cNvPr>
          <p:cNvSpPr txBox="1"/>
          <p:nvPr/>
        </p:nvSpPr>
        <p:spPr>
          <a:xfrm>
            <a:off x="9338365" y="5490496"/>
            <a:ext cx="2853635" cy="307777"/>
          </a:xfrm>
          <a:prstGeom prst="rect">
            <a:avLst/>
          </a:prstGeom>
          <a:noFill/>
        </p:spPr>
        <p:txBody>
          <a:bodyPr wrap="square" lIns="121920" tIns="60960" rIns="121920" bIns="6096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1200" dirty="0">
                <a:solidFill>
                  <a:srgbClr val="000000"/>
                </a:solidFill>
                <a:latin typeface="Trebuchet MS" panose="020B0603020202020204" pitchFamily="34" charset="0"/>
                <a:cs typeface="Calibri Light"/>
              </a:rPr>
              <a:t>(Gough &amp; Tunmer, 1986; NRP, 2000)</a:t>
            </a:r>
            <a:endParaRPr lang="en-US" sz="1200" dirty="0">
              <a:latin typeface="Trebuchet MS" panose="020B0603020202020204" pitchFamily="34" charset="0"/>
              <a:cs typeface="Calibri Light"/>
            </a:endParaRPr>
          </a:p>
        </p:txBody>
      </p:sp>
    </p:spTree>
    <p:extLst>
      <p:ext uri="{BB962C8B-B14F-4D97-AF65-F5344CB8AC3E}">
        <p14:creationId xmlns:p14="http://schemas.microsoft.com/office/powerpoint/2010/main" val="2857397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charRg st="4294967295" end="429496729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2">
          <a:extLst>
            <a:ext uri="{FF2B5EF4-FFF2-40B4-BE49-F238E27FC236}">
              <a16:creationId xmlns:a16="http://schemas.microsoft.com/office/drawing/2014/main" id="{28A224D0-F12D-6877-A37B-F7637BB35CE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B096879-4C30-B02E-6191-763B3843BA89}"/>
              </a:ext>
            </a:extLst>
          </p:cNvPr>
          <p:cNvSpPr>
            <a:spLocks noGrp="1"/>
          </p:cNvSpPr>
          <p:nvPr>
            <p:ph type="title"/>
          </p:nvPr>
        </p:nvSpPr>
        <p:spPr>
          <a:xfrm>
            <a:off x="72428" y="44424"/>
            <a:ext cx="12047145" cy="763600"/>
          </a:xfrm>
        </p:spPr>
        <p:txBody>
          <a:bodyPr/>
          <a:lstStyle/>
          <a:p>
            <a:r>
              <a:rPr lang="en-US" sz="3200" dirty="0">
                <a:latin typeface="Trebuchet MS" panose="020B0603020202020204" pitchFamily="34" charset="0"/>
              </a:rPr>
              <a:t>Simple View of Reading (SVR) | The 5 Components of Reading </a:t>
            </a:r>
            <a:r>
              <a:rPr lang="en-US" sz="3200" dirty="0">
                <a:solidFill>
                  <a:schemeClr val="bg1"/>
                </a:solidFill>
                <a:latin typeface="Trebuchet MS" panose="020B0603020202020204" pitchFamily="34" charset="0"/>
              </a:rPr>
              <a:t>2</a:t>
            </a:r>
          </a:p>
        </p:txBody>
      </p:sp>
      <p:sp>
        <p:nvSpPr>
          <p:cNvPr id="15" name="Rectangle: Rounded Corners 14">
            <a:extLst>
              <a:ext uri="{FF2B5EF4-FFF2-40B4-BE49-F238E27FC236}">
                <a16:creationId xmlns:a16="http://schemas.microsoft.com/office/drawing/2014/main" id="{9B27B591-828D-DE99-2A54-D714BDA626E2}"/>
              </a:ext>
            </a:extLst>
          </p:cNvPr>
          <p:cNvSpPr/>
          <p:nvPr/>
        </p:nvSpPr>
        <p:spPr>
          <a:xfrm>
            <a:off x="497653" y="1079458"/>
            <a:ext cx="3050623" cy="1212773"/>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2400" dirty="0">
                <a:latin typeface="Trebuchet MS" panose="020B0603020202020204" pitchFamily="34" charset="0"/>
                <a:cs typeface="Arial"/>
              </a:rPr>
              <a:t>Word </a:t>
            </a:r>
          </a:p>
          <a:p>
            <a:pPr algn="ctr"/>
            <a:r>
              <a:rPr lang="en-US" sz="2400" dirty="0">
                <a:latin typeface="Trebuchet MS" panose="020B0603020202020204" pitchFamily="34" charset="0"/>
                <a:cs typeface="Arial"/>
              </a:rPr>
              <a:t>Recognition</a:t>
            </a:r>
          </a:p>
        </p:txBody>
      </p:sp>
      <p:sp>
        <p:nvSpPr>
          <p:cNvPr id="23" name="TextBox 22">
            <a:extLst>
              <a:ext uri="{FF2B5EF4-FFF2-40B4-BE49-F238E27FC236}">
                <a16:creationId xmlns:a16="http://schemas.microsoft.com/office/drawing/2014/main" id="{248DA7B1-B746-4DD8-804B-9D464180198A}"/>
              </a:ext>
            </a:extLst>
          </p:cNvPr>
          <p:cNvSpPr txBox="1"/>
          <p:nvPr/>
        </p:nvSpPr>
        <p:spPr>
          <a:xfrm>
            <a:off x="3553163" y="1296488"/>
            <a:ext cx="1019397" cy="77976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4267" b="1" dirty="0">
                <a:latin typeface="Trebuchet MS" panose="020B0603020202020204" pitchFamily="34" charset="0"/>
              </a:rPr>
              <a:t>X</a:t>
            </a:r>
            <a:endParaRPr lang="en-US" sz="4267" dirty="0">
              <a:latin typeface="Trebuchet MS" panose="020B0603020202020204" pitchFamily="34" charset="0"/>
            </a:endParaRPr>
          </a:p>
        </p:txBody>
      </p:sp>
      <p:sp>
        <p:nvSpPr>
          <p:cNvPr id="2" name="Rectangle: Rounded Corners 1">
            <a:extLst>
              <a:ext uri="{FF2B5EF4-FFF2-40B4-BE49-F238E27FC236}">
                <a16:creationId xmlns:a16="http://schemas.microsoft.com/office/drawing/2014/main" id="{B173234D-13A2-45C8-55BE-1E7801AA07B2}"/>
              </a:ext>
            </a:extLst>
          </p:cNvPr>
          <p:cNvSpPr/>
          <p:nvPr/>
        </p:nvSpPr>
        <p:spPr>
          <a:xfrm>
            <a:off x="4560749" y="1077471"/>
            <a:ext cx="3050623" cy="1219431"/>
          </a:xfrm>
          <a:prstGeom prst="round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2400" dirty="0">
                <a:latin typeface="Trebuchet MS" panose="020B0603020202020204" pitchFamily="34" charset="0"/>
                <a:cs typeface="Arial"/>
              </a:rPr>
              <a:t>Language</a:t>
            </a:r>
          </a:p>
          <a:p>
            <a:pPr algn="ctr"/>
            <a:r>
              <a:rPr lang="en-US" sz="2400" dirty="0">
                <a:latin typeface="Trebuchet MS" panose="020B0603020202020204" pitchFamily="34" charset="0"/>
                <a:cs typeface="Arial"/>
              </a:rPr>
              <a:t>Comprehension</a:t>
            </a:r>
          </a:p>
        </p:txBody>
      </p:sp>
      <p:sp>
        <p:nvSpPr>
          <p:cNvPr id="24" name="TextBox 23">
            <a:extLst>
              <a:ext uri="{FF2B5EF4-FFF2-40B4-BE49-F238E27FC236}">
                <a16:creationId xmlns:a16="http://schemas.microsoft.com/office/drawing/2014/main" id="{5D2D1123-CD49-981A-9AA2-99DBABC57AF3}"/>
              </a:ext>
            </a:extLst>
          </p:cNvPr>
          <p:cNvSpPr txBox="1"/>
          <p:nvPr/>
        </p:nvSpPr>
        <p:spPr>
          <a:xfrm>
            <a:off x="7573460" y="1113731"/>
            <a:ext cx="1019397" cy="114909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6667" b="1" dirty="0">
                <a:latin typeface="Trebuchet MS" panose="020B0603020202020204" pitchFamily="34" charset="0"/>
              </a:rPr>
              <a:t>=</a:t>
            </a:r>
          </a:p>
        </p:txBody>
      </p:sp>
      <p:sp>
        <p:nvSpPr>
          <p:cNvPr id="3" name="Rectangle: Rounded Corners 2">
            <a:extLst>
              <a:ext uri="{FF2B5EF4-FFF2-40B4-BE49-F238E27FC236}">
                <a16:creationId xmlns:a16="http://schemas.microsoft.com/office/drawing/2014/main" id="{0E03F077-7651-31A7-C10F-D399144DE625}"/>
              </a:ext>
            </a:extLst>
          </p:cNvPr>
          <p:cNvSpPr/>
          <p:nvPr/>
        </p:nvSpPr>
        <p:spPr>
          <a:xfrm>
            <a:off x="8597570" y="1077381"/>
            <a:ext cx="3047481" cy="1219431"/>
          </a:xfrm>
          <a:prstGeom prst="roundRect">
            <a:avLst/>
          </a:prstGeom>
          <a:solidFill>
            <a:srgbClr val="48484A"/>
          </a:solidFill>
          <a:ln>
            <a:no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2400" dirty="0">
                <a:latin typeface="Trebuchet MS" panose="020B0603020202020204" pitchFamily="34" charset="0"/>
                <a:cs typeface="Arial"/>
              </a:rPr>
              <a:t>Reading</a:t>
            </a:r>
          </a:p>
          <a:p>
            <a:pPr algn="ctr"/>
            <a:r>
              <a:rPr lang="en-US" sz="2400" dirty="0">
                <a:latin typeface="Trebuchet MS" panose="020B0603020202020204" pitchFamily="34" charset="0"/>
                <a:cs typeface="Arial"/>
              </a:rPr>
              <a:t>Comprehension</a:t>
            </a:r>
          </a:p>
        </p:txBody>
      </p:sp>
      <p:sp>
        <p:nvSpPr>
          <p:cNvPr id="14" name="Rectangle: Rounded Corners 13">
            <a:extLst>
              <a:ext uri="{FF2B5EF4-FFF2-40B4-BE49-F238E27FC236}">
                <a16:creationId xmlns:a16="http://schemas.microsoft.com/office/drawing/2014/main" id="{4062CD41-8FE7-9181-37FA-D7A3D3C83F05}"/>
              </a:ext>
            </a:extLst>
          </p:cNvPr>
          <p:cNvSpPr/>
          <p:nvPr/>
        </p:nvSpPr>
        <p:spPr>
          <a:xfrm>
            <a:off x="360599" y="2717219"/>
            <a:ext cx="1543528" cy="949667"/>
          </a:xfrm>
          <a:prstGeom prst="roundRect">
            <a:avLst/>
          </a:prstGeom>
          <a:solidFill>
            <a:srgbClr val="ED0000"/>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Trebuchet MS" panose="020B0603020202020204" pitchFamily="34" charset="0"/>
              </a:rPr>
              <a:t>Phonological Awareness</a:t>
            </a:r>
          </a:p>
        </p:txBody>
      </p:sp>
      <p:sp>
        <p:nvSpPr>
          <p:cNvPr id="9" name="Rectangle: Rounded Corners 8">
            <a:extLst>
              <a:ext uri="{FF2B5EF4-FFF2-40B4-BE49-F238E27FC236}">
                <a16:creationId xmlns:a16="http://schemas.microsoft.com/office/drawing/2014/main" id="{6358CD31-8E51-7A7F-3DC1-153F4C392066}"/>
              </a:ext>
            </a:extLst>
          </p:cNvPr>
          <p:cNvSpPr/>
          <p:nvPr/>
        </p:nvSpPr>
        <p:spPr>
          <a:xfrm>
            <a:off x="2065449" y="2734733"/>
            <a:ext cx="1544243" cy="932152"/>
          </a:xfrm>
          <a:prstGeom prst="roundRect">
            <a:avLst/>
          </a:prstGeom>
          <a:solidFill>
            <a:srgbClr val="ED0000"/>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2400" dirty="0">
                <a:latin typeface="Trebuchet MS" panose="020B0603020202020204" pitchFamily="34" charset="0"/>
                <a:cs typeface="Arial"/>
              </a:rPr>
              <a:t>Phonics</a:t>
            </a:r>
            <a:endParaRPr lang="en-US" sz="2400" dirty="0">
              <a:latin typeface="Trebuchet MS" panose="020B0603020202020204" pitchFamily="34" charset="0"/>
            </a:endParaRPr>
          </a:p>
        </p:txBody>
      </p:sp>
      <p:sp>
        <p:nvSpPr>
          <p:cNvPr id="5" name="Oval 4">
            <a:extLst>
              <a:ext uri="{FF2B5EF4-FFF2-40B4-BE49-F238E27FC236}">
                <a16:creationId xmlns:a16="http://schemas.microsoft.com/office/drawing/2014/main" id="{D01D35F5-7CFC-D4FD-BCBA-9407EBBA5520}"/>
              </a:ext>
              <a:ext uri="{C183D7F6-B498-43B3-948B-1728B52AA6E4}">
                <adec:decorative xmlns:adec="http://schemas.microsoft.com/office/drawing/2017/decorative" val="1"/>
              </a:ext>
            </a:extLst>
          </p:cNvPr>
          <p:cNvSpPr/>
          <p:nvPr/>
        </p:nvSpPr>
        <p:spPr>
          <a:xfrm>
            <a:off x="1890691" y="2588935"/>
            <a:ext cx="1828800" cy="1219200"/>
          </a:xfrm>
          <a:prstGeom prst="ellipse">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dirty="0">
              <a:solidFill>
                <a:srgbClr val="FFFFFF"/>
              </a:solidFill>
              <a:latin typeface="Arial"/>
            </a:endParaRPr>
          </a:p>
        </p:txBody>
      </p:sp>
      <p:sp>
        <p:nvSpPr>
          <p:cNvPr id="10" name="Rectangle: Rounded Corners 9">
            <a:extLst>
              <a:ext uri="{FF2B5EF4-FFF2-40B4-BE49-F238E27FC236}">
                <a16:creationId xmlns:a16="http://schemas.microsoft.com/office/drawing/2014/main" id="{DC8BC438-D8FB-4F48-849F-E71DA6E984CD}"/>
              </a:ext>
            </a:extLst>
          </p:cNvPr>
          <p:cNvSpPr/>
          <p:nvPr/>
        </p:nvSpPr>
        <p:spPr>
          <a:xfrm>
            <a:off x="4572560" y="2743495"/>
            <a:ext cx="1544240" cy="923391"/>
          </a:xfrm>
          <a:prstGeom prst="roundRect">
            <a:avLst/>
          </a:prstGeom>
          <a:solidFill>
            <a:srgbClr val="9A4894"/>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dirty="0">
                <a:latin typeface="Trebuchet MS" panose="020B0603020202020204" pitchFamily="34" charset="0"/>
                <a:cs typeface="Arial"/>
              </a:rPr>
              <a:t>Vocabulary</a:t>
            </a:r>
            <a:endParaRPr lang="en-US" dirty="0">
              <a:latin typeface="Trebuchet MS" panose="020B0603020202020204" pitchFamily="34" charset="0"/>
            </a:endParaRPr>
          </a:p>
        </p:txBody>
      </p:sp>
      <p:sp>
        <p:nvSpPr>
          <p:cNvPr id="7" name="Rectangle: Rounded Corners 6">
            <a:extLst>
              <a:ext uri="{FF2B5EF4-FFF2-40B4-BE49-F238E27FC236}">
                <a16:creationId xmlns:a16="http://schemas.microsoft.com/office/drawing/2014/main" id="{1B85016B-9FA2-981D-394A-E00787569C07}"/>
              </a:ext>
              <a:ext uri="{C183D7F6-B498-43B3-948B-1728B52AA6E4}">
                <adec:decorative xmlns:adec="http://schemas.microsoft.com/office/drawing/2017/decorative" val="1"/>
              </a:ext>
            </a:extLst>
          </p:cNvPr>
          <p:cNvSpPr/>
          <p:nvPr/>
        </p:nvSpPr>
        <p:spPr>
          <a:xfrm>
            <a:off x="6434913" y="2682596"/>
            <a:ext cx="1536700" cy="2198811"/>
          </a:xfrm>
          <a:prstGeom prst="roundRect">
            <a:avLst/>
          </a:prstGeom>
          <a:solidFill>
            <a:schemeClr val="tx2">
              <a:lumMod val="90000"/>
            </a:schemeClr>
          </a:solidFill>
          <a:ln>
            <a:noFill/>
            <a:prstDash val="dash"/>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n>
                <a:solidFill>
                  <a:schemeClr val="tx1"/>
                </a:solidFill>
                <a:prstDash val="dash"/>
              </a:ln>
            </a:endParaRPr>
          </a:p>
        </p:txBody>
      </p:sp>
      <p:sp>
        <p:nvSpPr>
          <p:cNvPr id="11" name="TextBox 10">
            <a:extLst>
              <a:ext uri="{FF2B5EF4-FFF2-40B4-BE49-F238E27FC236}">
                <a16:creationId xmlns:a16="http://schemas.microsoft.com/office/drawing/2014/main" id="{3987BBFB-1DCF-563D-902C-BEFFCC92A307}"/>
              </a:ext>
            </a:extLst>
          </p:cNvPr>
          <p:cNvSpPr txBox="1"/>
          <p:nvPr/>
        </p:nvSpPr>
        <p:spPr>
          <a:xfrm>
            <a:off x="6419751" y="2881269"/>
            <a:ext cx="1536700" cy="1815882"/>
          </a:xfrm>
          <a:prstGeom prst="rect">
            <a:avLst/>
          </a:prstGeom>
          <a:noFill/>
        </p:spPr>
        <p:txBody>
          <a:bodyPr wrap="square" rtlCol="0">
            <a:spAutoFit/>
          </a:bodyPr>
          <a:lstStyle/>
          <a:p>
            <a:pPr algn="ctr"/>
            <a:r>
              <a:rPr lang="en-US" sz="1600" dirty="0">
                <a:latin typeface="Trebuchet MS" panose="020B0603020202020204" pitchFamily="34" charset="0"/>
              </a:rPr>
              <a:t>Language- based skills and strategies</a:t>
            </a:r>
          </a:p>
          <a:p>
            <a:pPr algn="ctr"/>
            <a:endParaRPr lang="en-US" sz="1600" dirty="0">
              <a:latin typeface="Trebuchet MS" panose="020B0603020202020204" pitchFamily="34" charset="0"/>
            </a:endParaRPr>
          </a:p>
          <a:p>
            <a:pPr algn="ctr"/>
            <a:r>
              <a:rPr lang="en-US" sz="1600" dirty="0">
                <a:latin typeface="Trebuchet MS" panose="020B0603020202020204" pitchFamily="34" charset="0"/>
              </a:rPr>
              <a:t>Literacy knowledge and skills</a:t>
            </a:r>
          </a:p>
        </p:txBody>
      </p:sp>
      <p:sp>
        <p:nvSpPr>
          <p:cNvPr id="22" name="Arrow: Right 21">
            <a:extLst>
              <a:ext uri="{FF2B5EF4-FFF2-40B4-BE49-F238E27FC236}">
                <a16:creationId xmlns:a16="http://schemas.microsoft.com/office/drawing/2014/main" id="{220574F1-A174-964B-5960-CC4A3851A68A}"/>
              </a:ext>
              <a:ext uri="{C183D7F6-B498-43B3-948B-1728B52AA6E4}">
                <adec:decorative xmlns:adec="http://schemas.microsoft.com/office/drawing/2017/decorative" val="1"/>
              </a:ext>
            </a:extLst>
          </p:cNvPr>
          <p:cNvSpPr/>
          <p:nvPr/>
        </p:nvSpPr>
        <p:spPr>
          <a:xfrm rot="13260000" flipV="1">
            <a:off x="1876224" y="3899552"/>
            <a:ext cx="840433" cy="177680"/>
          </a:xfrm>
          <a:prstGeom prst="rightArrow">
            <a:avLst/>
          </a:prstGeom>
          <a:solidFill>
            <a:schemeClr val="bg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0000"/>
              </a:solidFill>
              <a:latin typeface="Trebuchet MS" panose="020B0603020202020204" pitchFamily="34" charset="0"/>
            </a:endParaRPr>
          </a:p>
        </p:txBody>
      </p:sp>
      <p:sp>
        <p:nvSpPr>
          <p:cNvPr id="21" name="Arrow: Right 20">
            <a:extLst>
              <a:ext uri="{FF2B5EF4-FFF2-40B4-BE49-F238E27FC236}">
                <a16:creationId xmlns:a16="http://schemas.microsoft.com/office/drawing/2014/main" id="{F20F8E9D-CB8E-8AD4-3742-3026FF78D538}"/>
              </a:ext>
              <a:ext uri="{C183D7F6-B498-43B3-948B-1728B52AA6E4}">
                <adec:decorative xmlns:adec="http://schemas.microsoft.com/office/drawing/2017/decorative" val="1"/>
              </a:ext>
            </a:extLst>
          </p:cNvPr>
          <p:cNvSpPr/>
          <p:nvPr/>
        </p:nvSpPr>
        <p:spPr>
          <a:xfrm rot="18831497">
            <a:off x="5532762" y="3941032"/>
            <a:ext cx="841164" cy="180880"/>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0000"/>
              </a:solidFill>
              <a:latin typeface="Trebuchet MS" panose="020B0603020202020204" pitchFamily="34" charset="0"/>
            </a:endParaRPr>
          </a:p>
        </p:txBody>
      </p:sp>
      <p:sp>
        <p:nvSpPr>
          <p:cNvPr id="18" name="Rectangle: Rounded Corners 17">
            <a:extLst>
              <a:ext uri="{FF2B5EF4-FFF2-40B4-BE49-F238E27FC236}">
                <a16:creationId xmlns:a16="http://schemas.microsoft.com/office/drawing/2014/main" id="{AB00A5EB-6820-8DE7-19B1-18FA34B930D9}"/>
              </a:ext>
            </a:extLst>
          </p:cNvPr>
          <p:cNvSpPr/>
          <p:nvPr/>
        </p:nvSpPr>
        <p:spPr>
          <a:xfrm>
            <a:off x="2065450" y="4171251"/>
            <a:ext cx="3996551" cy="604576"/>
          </a:xfrm>
          <a:prstGeom prst="roundRect">
            <a:avLst/>
          </a:prstGeom>
          <a:solidFill>
            <a:schemeClr val="accent4">
              <a:lumMod val="50000"/>
            </a:schemeClr>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2400" dirty="0">
                <a:latin typeface="Trebuchet MS" panose="020B0603020202020204" pitchFamily="34" charset="0"/>
                <a:cs typeface="Arial"/>
              </a:rPr>
              <a:t>Fluency</a:t>
            </a:r>
            <a:endParaRPr lang="en-US" sz="2400" dirty="0">
              <a:latin typeface="Trebuchet MS" panose="020B0603020202020204" pitchFamily="34" charset="0"/>
            </a:endParaRPr>
          </a:p>
        </p:txBody>
      </p:sp>
      <p:sp>
        <p:nvSpPr>
          <p:cNvPr id="17" name="Isosceles Triangle 16">
            <a:extLst>
              <a:ext uri="{FF2B5EF4-FFF2-40B4-BE49-F238E27FC236}">
                <a16:creationId xmlns:a16="http://schemas.microsoft.com/office/drawing/2014/main" id="{26CFB00C-B7E6-1CCD-9F83-1D3A96FCE7C8}"/>
              </a:ext>
            </a:extLst>
          </p:cNvPr>
          <p:cNvSpPr/>
          <p:nvPr/>
        </p:nvSpPr>
        <p:spPr>
          <a:xfrm>
            <a:off x="420608" y="4851916"/>
            <a:ext cx="7314289" cy="915728"/>
          </a:xfrm>
          <a:prstGeom prst="triangle">
            <a:avLst/>
          </a:prstGeom>
          <a:solidFill>
            <a:srgbClr val="388600"/>
          </a:solidFill>
          <a:ln>
            <a:no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2133" dirty="0">
                <a:latin typeface="Trebuchet MS" panose="020B0603020202020204" pitchFamily="34" charset="0"/>
                <a:cs typeface="Arial"/>
              </a:rPr>
              <a:t>Oral Language</a:t>
            </a:r>
          </a:p>
          <a:p>
            <a:pPr algn="ctr"/>
            <a:endParaRPr lang="en-US" sz="1333" dirty="0">
              <a:latin typeface="Trebuchet MS" panose="020B0603020202020204" pitchFamily="34" charset="0"/>
              <a:cs typeface="Arial"/>
            </a:endParaRPr>
          </a:p>
        </p:txBody>
      </p:sp>
      <p:sp>
        <p:nvSpPr>
          <p:cNvPr id="13" name="TextBox 12">
            <a:extLst>
              <a:ext uri="{FF2B5EF4-FFF2-40B4-BE49-F238E27FC236}">
                <a16:creationId xmlns:a16="http://schemas.microsoft.com/office/drawing/2014/main" id="{4CB7EF93-06F5-48B2-B540-F51F7E6E4CC9}"/>
              </a:ext>
            </a:extLst>
          </p:cNvPr>
          <p:cNvSpPr txBox="1"/>
          <p:nvPr/>
        </p:nvSpPr>
        <p:spPr>
          <a:xfrm>
            <a:off x="9338365" y="5490496"/>
            <a:ext cx="2853635" cy="307777"/>
          </a:xfrm>
          <a:prstGeom prst="rect">
            <a:avLst/>
          </a:prstGeom>
          <a:noFill/>
        </p:spPr>
        <p:txBody>
          <a:bodyPr wrap="square" lIns="121920" tIns="60960" rIns="121920" bIns="6096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1200" dirty="0">
                <a:solidFill>
                  <a:srgbClr val="000000"/>
                </a:solidFill>
                <a:latin typeface="Trebuchet MS" panose="020B0603020202020204" pitchFamily="34" charset="0"/>
                <a:cs typeface="Calibri Light"/>
              </a:rPr>
              <a:t>(Gough &amp; Tunmer, 1986; NRP, 2000)</a:t>
            </a:r>
            <a:endParaRPr lang="en-US" sz="1200" dirty="0">
              <a:latin typeface="Trebuchet MS" panose="020B0603020202020204" pitchFamily="34" charset="0"/>
              <a:cs typeface="Calibri Light"/>
            </a:endParaRPr>
          </a:p>
        </p:txBody>
      </p:sp>
    </p:spTree>
    <p:extLst>
      <p:ext uri="{BB962C8B-B14F-4D97-AF65-F5344CB8AC3E}">
        <p14:creationId xmlns:p14="http://schemas.microsoft.com/office/powerpoint/2010/main" val="23062043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theme/theme1.xml><?xml version="1.0" encoding="utf-8"?>
<a:theme xmlns:a="http://schemas.openxmlformats.org/drawingml/2006/main" name="Custom Design">
  <a:themeElements>
    <a:clrScheme name="CDE New Accent Colors">
      <a:dk1>
        <a:srgbClr val="000000"/>
      </a:dk1>
      <a:lt1>
        <a:srgbClr val="FFFFFF"/>
      </a:lt1>
      <a:dk2>
        <a:srgbClr val="F8B333"/>
      </a:dk2>
      <a:lt2>
        <a:srgbClr val="825474"/>
      </a:lt2>
      <a:accent1>
        <a:srgbClr val="AAA5D2"/>
      </a:accent1>
      <a:accent2>
        <a:srgbClr val="077682"/>
      </a:accent2>
      <a:accent3>
        <a:srgbClr val="3CC1CC"/>
      </a:accent3>
      <a:accent4>
        <a:srgbClr val="48C3E3"/>
      </a:accent4>
      <a:accent5>
        <a:srgbClr val="EC6752"/>
      </a:accent5>
      <a:accent6>
        <a:srgbClr val="7C98AC"/>
      </a:accent6>
      <a:hlink>
        <a:srgbClr val="D33039"/>
      </a:hlink>
      <a:folHlink>
        <a:srgbClr val="A3D283"/>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8a5022a-f7c3-44ce-84b2-af1b9b0e209b" xsi:nil="true"/>
    <lcf76f155ced4ddcb4097134ff3c332f xmlns="ca089b0c-06ed-427f-8343-b7314193c48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879720E89102043ABA3BEB065733CF0" ma:contentTypeVersion="19" ma:contentTypeDescription="Create a new document." ma:contentTypeScope="" ma:versionID="e7ef51190d3d508e5eb39bc7ecef607c">
  <xsd:schema xmlns:xsd="http://www.w3.org/2001/XMLSchema" xmlns:xs="http://www.w3.org/2001/XMLSchema" xmlns:p="http://schemas.microsoft.com/office/2006/metadata/properties" xmlns:ns2="ca089b0c-06ed-427f-8343-b7314193c483" xmlns:ns3="a8a5022a-f7c3-44ce-84b2-af1b9b0e209b" targetNamespace="http://schemas.microsoft.com/office/2006/metadata/properties" ma:root="true" ma:fieldsID="8b99397e6978857acdc647c4323567d3" ns2:_="" ns3:_="">
    <xsd:import namespace="ca089b0c-06ed-427f-8343-b7314193c483"/>
    <xsd:import namespace="a8a5022a-f7c3-44ce-84b2-af1b9b0e20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089b0c-06ed-427f-8343-b7314193c4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a5022a-f7c3-44ce-84b2-af1b9b0e209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ff193aa-9d37-40de-aa0e-ec6133224a6c}" ma:internalName="TaxCatchAll" ma:showField="CatchAllData" ma:web="a8a5022a-f7c3-44ce-84b2-af1b9b0e20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80A893-1AFE-4423-B64E-564AD67E6356}">
  <ds:schemaRefs>
    <ds:schemaRef ds:uri="http://schemas.microsoft.com/sharepoint/v3/contenttype/forms"/>
  </ds:schemaRefs>
</ds:datastoreItem>
</file>

<file path=customXml/itemProps2.xml><?xml version="1.0" encoding="utf-8"?>
<ds:datastoreItem xmlns:ds="http://schemas.openxmlformats.org/officeDocument/2006/customXml" ds:itemID="{A941041E-B7EE-45A8-AA07-CC807B7ACF7A}">
  <ds:schemaRefs>
    <ds:schemaRef ds:uri="ca089b0c-06ed-427f-8343-b7314193c483"/>
    <ds:schemaRef ds:uri="http://schemas.microsoft.com/office/2006/metadata/properties"/>
    <ds:schemaRef ds:uri="http://schemas.microsoft.com/office/2006/documentManagement/types"/>
    <ds:schemaRef ds:uri="http://schemas.microsoft.com/office/infopath/2007/PartnerControls"/>
    <ds:schemaRef ds:uri="http://purl.org/dc/dcmitype/"/>
    <ds:schemaRef ds:uri="http://purl.org/dc/elements/1.1/"/>
    <ds:schemaRef ds:uri="http://www.w3.org/XML/1998/namespace"/>
    <ds:schemaRef ds:uri="http://schemas.openxmlformats.org/package/2006/metadata/core-properties"/>
    <ds:schemaRef ds:uri="a8a5022a-f7c3-44ce-84b2-af1b9b0e209b"/>
    <ds:schemaRef ds:uri="http://purl.org/dc/terms/"/>
  </ds:schemaRefs>
</ds:datastoreItem>
</file>

<file path=customXml/itemProps3.xml><?xml version="1.0" encoding="utf-8"?>
<ds:datastoreItem xmlns:ds="http://schemas.openxmlformats.org/officeDocument/2006/customXml" ds:itemID="{8AA15012-64E9-4E93-9715-F6D1B536F4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089b0c-06ed-427f-8343-b7314193c483"/>
    <ds:schemaRef ds:uri="a8a5022a-f7c3-44ce-84b2-af1b9b0e20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3817</TotalTime>
  <Words>10806</Words>
  <Application>Microsoft Office PowerPoint</Application>
  <PresentationFormat>Widescreen</PresentationFormat>
  <Paragraphs>915</Paragraphs>
  <Slides>52</Slides>
  <Notes>52</Notes>
  <HiddenSlides>1</HiddenSlides>
  <MMClips>4</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52</vt:i4>
      </vt:variant>
    </vt:vector>
  </HeadingPairs>
  <TitlesOfParts>
    <vt:vector size="66" baseType="lpstr">
      <vt:lpstr>Aptos</vt:lpstr>
      <vt:lpstr>Arial</vt:lpstr>
      <vt:lpstr>Arial,Sans-Serif</vt:lpstr>
      <vt:lpstr>Calibri</vt:lpstr>
      <vt:lpstr>Courier New</vt:lpstr>
      <vt:lpstr>Museo Slab 500</vt:lpstr>
      <vt:lpstr>Oswald</vt:lpstr>
      <vt:lpstr>Roboto</vt:lpstr>
      <vt:lpstr>Roboto Medium</vt:lpstr>
      <vt:lpstr>Symbol</vt:lpstr>
      <vt:lpstr>Times New Roman</vt:lpstr>
      <vt:lpstr>Trebuchet MS</vt:lpstr>
      <vt:lpstr>Custom Design</vt:lpstr>
      <vt:lpstr>Simple Light</vt:lpstr>
      <vt:lpstr>Resources needed for this presentation (Keep this slide hidden)</vt:lpstr>
      <vt:lpstr>Phonics</vt:lpstr>
      <vt:lpstr>Welcome | Phonics </vt:lpstr>
      <vt:lpstr>Outcomes | Phonics</vt:lpstr>
      <vt:lpstr>Norms | Phonics</vt:lpstr>
      <vt:lpstr>Warm-Up | Phonics</vt:lpstr>
      <vt:lpstr>Simple View of Reading (SVR)</vt:lpstr>
      <vt:lpstr>Simple View of Reading (SVR) | The 5 Components of Reading</vt:lpstr>
      <vt:lpstr>Simple View of Reading (SVR) | The 5 Components of Reading 2</vt:lpstr>
      <vt:lpstr>What is Phonics?</vt:lpstr>
      <vt:lpstr>1What is Phonics?</vt:lpstr>
      <vt:lpstr>Phoneme vs. Grapheme</vt:lpstr>
      <vt:lpstr>It Starts with Sounds</vt:lpstr>
      <vt:lpstr>The Alphabetic Principle</vt:lpstr>
      <vt:lpstr>Matching Sounds to Print</vt:lpstr>
      <vt:lpstr>Tolman’s Hourglass</vt:lpstr>
      <vt:lpstr>Decoding &amp; Encoding</vt:lpstr>
      <vt:lpstr>Early Phonics – Syllable Types</vt:lpstr>
      <vt:lpstr>Advanced Word Study - Morphology</vt:lpstr>
      <vt:lpstr>What is Phonics Instruction?</vt:lpstr>
      <vt:lpstr>CO Minimum Reading Competency Skills for Phonics</vt:lpstr>
      <vt:lpstr> Why is Phonics Important?</vt:lpstr>
      <vt:lpstr>English Orthography is Complex</vt:lpstr>
      <vt:lpstr>The Process of Orthographic Mapping</vt:lpstr>
      <vt:lpstr>Phonics - Ways to Spell Long /e/ Sound</vt:lpstr>
      <vt:lpstr>2Phonics - Ways to Spell Long /e/ Sound</vt:lpstr>
      <vt:lpstr>Phonics - The English Language</vt:lpstr>
      <vt:lpstr>5 Principles of Word Instruction</vt:lpstr>
      <vt:lpstr>Importance of Phonics Instruction</vt:lpstr>
      <vt:lpstr>Myth Buster - Phonics</vt:lpstr>
      <vt:lpstr>Paired Verbal Fluency  I  Phonics</vt:lpstr>
      <vt:lpstr>What Does Phonics  Look Like at School?</vt:lpstr>
      <vt:lpstr>Colorado Academic Standards (CAS)  I  Phonics</vt:lpstr>
      <vt:lpstr>2CO Minimum Reading Competency Skills for Phonics</vt:lpstr>
      <vt:lpstr>Effective Phonics Instruction</vt:lpstr>
      <vt:lpstr>Early Phonics Instruction</vt:lpstr>
      <vt:lpstr>Advanced Word Study</vt:lpstr>
      <vt:lpstr>Classroom Example: How to Introduce a New Letter </vt:lpstr>
      <vt:lpstr>Small Group Example: Blending Sounds to Read Words</vt:lpstr>
      <vt:lpstr>How Can You Support Phonics at Home?</vt:lpstr>
      <vt:lpstr>How Can You Support Phonics at Home?</vt:lpstr>
      <vt:lpstr>Practice 1: Letter-Sound Practice Using Junk Mail</vt:lpstr>
      <vt:lpstr>Practice 2: Reading Words &amp; Sentences</vt:lpstr>
      <vt:lpstr>Reading With Your Child at Home  </vt:lpstr>
      <vt:lpstr>Key Takeaways | Phonics</vt:lpstr>
      <vt:lpstr>A Relevant Quote</vt:lpstr>
      <vt:lpstr>Do You Want to Learn More?</vt:lpstr>
      <vt:lpstr>References 1</vt:lpstr>
      <vt:lpstr>References 2</vt:lpstr>
      <vt:lpstr>References 3</vt:lpstr>
      <vt:lpstr>Appendix A: Detailed Explanation of The Hourglass Figure  </vt:lpstr>
      <vt:lpstr>Appendix B: Detailed Explanation of Orthographic Mapping Process Image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Harris, Mandy</dc:creator>
  <cp:lastModifiedBy>Fickling, Caitlin</cp:lastModifiedBy>
  <cp:revision>4</cp:revision>
  <dcterms:created xsi:type="dcterms:W3CDTF">2022-03-16T17:29:49Z</dcterms:created>
  <dcterms:modified xsi:type="dcterms:W3CDTF">2026-01-15T21:00:08Z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0x010100A879720E89102043ABA3BEB065733CF0</vt:lpwstr>
  </property>
  <property fmtid="{D5CDD505-2E9C-101B-9397-08002B2CF9AE}" pid="3" name="MediaServiceImageTags">
    <vt:lpwstr/>
  </property>
</Properties>
</file>