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4"/>
    <p:sldMasterId id="2147483652" r:id="rId5"/>
  </p:sldMasterIdLst>
  <p:notesMasterIdLst>
    <p:notesMasterId r:id="rId52"/>
  </p:notesMasterIdLst>
  <p:handoutMasterIdLst>
    <p:handoutMasterId r:id="rId53"/>
  </p:handoutMasterIdLst>
  <p:sldIdLst>
    <p:sldId id="5029" r:id="rId6"/>
    <p:sldId id="4930" r:id="rId7"/>
    <p:sldId id="5019" r:id="rId8"/>
    <p:sldId id="4967" r:id="rId9"/>
    <p:sldId id="306" r:id="rId10"/>
    <p:sldId id="5001" r:id="rId11"/>
    <p:sldId id="5018" r:id="rId12"/>
    <p:sldId id="5104" r:id="rId13"/>
    <p:sldId id="5105" r:id="rId14"/>
    <p:sldId id="5012" r:id="rId15"/>
    <p:sldId id="4998" r:id="rId16"/>
    <p:sldId id="4997" r:id="rId17"/>
    <p:sldId id="4990" r:id="rId18"/>
    <p:sldId id="4996" r:id="rId19"/>
    <p:sldId id="5007" r:id="rId20"/>
    <p:sldId id="5024" r:id="rId21"/>
    <p:sldId id="5013" r:id="rId22"/>
    <p:sldId id="4989" r:id="rId23"/>
    <p:sldId id="5015" r:id="rId24"/>
    <p:sldId id="5014" r:id="rId25"/>
    <p:sldId id="5016" r:id="rId26"/>
    <p:sldId id="5017" r:id="rId27"/>
    <p:sldId id="4994" r:id="rId28"/>
    <p:sldId id="5103" r:id="rId29"/>
    <p:sldId id="5010" r:id="rId30"/>
    <p:sldId id="5008" r:id="rId31"/>
    <p:sldId id="4972" r:id="rId32"/>
    <p:sldId id="5025" r:id="rId33"/>
    <p:sldId id="5026" r:id="rId34"/>
    <p:sldId id="5009" r:id="rId35"/>
    <p:sldId id="5011" r:id="rId36"/>
    <p:sldId id="4987" r:id="rId37"/>
    <p:sldId id="5101" r:id="rId38"/>
    <p:sldId id="5088" r:id="rId39"/>
    <p:sldId id="4991" r:id="rId40"/>
    <p:sldId id="4933" r:id="rId41"/>
    <p:sldId id="4973" r:id="rId42"/>
    <p:sldId id="4974" r:id="rId43"/>
    <p:sldId id="4978" r:id="rId44"/>
    <p:sldId id="4977" r:id="rId45"/>
    <p:sldId id="5028" r:id="rId46"/>
    <p:sldId id="4992" r:id="rId47"/>
    <p:sldId id="4975" r:id="rId48"/>
    <p:sldId id="5030" r:id="rId49"/>
    <p:sldId id="5031" r:id="rId50"/>
    <p:sldId id="5102" r:id="rId51"/>
  </p:sldIdLst>
  <p:sldSz cx="9144000" cy="5143500" type="screen16x9"/>
  <p:notesSz cx="6858000" cy="9144000"/>
  <p:embeddedFontLst>
    <p:embeddedFont>
      <p:font typeface="Museo Slab 500" panose="02000000000000000000" charset="0"/>
      <p:regular r:id="rId54"/>
      <p:bold r:id="rId55"/>
      <p:italic r:id="rId56"/>
    </p:embeddedFont>
    <p:embeddedFont>
      <p:font typeface="Roboto" panose="02000000000000000000" pitchFamily="2" charset="0"/>
      <p:regular r:id="rId57"/>
      <p:bold r:id="rId58"/>
      <p:italic r:id="rId59"/>
      <p:boldItalic r:id="rId60"/>
    </p:embeddedFont>
    <p:embeddedFont>
      <p:font typeface="Roboto Medium" panose="02000000000000000000" pitchFamily="2" charset="0"/>
      <p:regular r:id="rId61"/>
      <p:italic r:id="rId62"/>
    </p:embeddedFont>
    <p:embeddedFont>
      <p:font typeface="Times" panose="02020603050405020304" pitchFamily="18" charset="0"/>
      <p:regular r:id="rId63"/>
      <p:bold r:id="rId64"/>
      <p:italic r:id="rId65"/>
      <p:boldItalic r:id="rId66"/>
    </p:embeddedFont>
    <p:embeddedFont>
      <p:font typeface="Trebuchet MS" panose="020B0603020202020204" pitchFamily="34"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12" userDrawn="1">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DAA514-B5D1-E47C-A3A8-1F8D924FEC5A}" name="Olson, Jamie" initials="OJ" userId="S::olson_j@cde.state.co.us::167fe529-3f31-461b-81fc-c891b2ac182b" providerId="AD"/>
  <p188:author id="{4714B256-F567-D429-FE6A-A26846537D74}" name="Carney, Sara" initials="CS" userId="S::carney_s@cde.state.co.us::69efc1ab-d739-4a63-a201-4bacaae42676" providerId="AD"/>
  <p188:author id="{B4EFAB7D-BB2A-0DB7-DAFD-DF22CD7BA87B}" name="Colombo-Espinoza, Josiah" initials="JC" userId="S::Colombo-Espinoza_J@cde.state.co.us::0d432d7e-1ffa-447d-b8b4-197354781202" providerId="AD"/>
  <p188:author id="{4485F881-8A5C-FD7A-7645-5FC081A7420A}" name="Carney, Sara" initials="SC" userId="S::Carney_S@cde.state.co.us::69efc1ab-d739-4a63-a201-4bacaae42676" providerId="AD"/>
  <p188:author id="{6033A0AF-38B4-24CB-7ABF-46F6E117BE81}" name="Colombo-Espinoza, Josiah" initials="CJ" userId="S::colombo-espinoza_j@cde.state.co.us::0d432d7e-1ffa-447d-b8b4-197354781202" providerId="AD"/>
  <p188:author id="{D73C94F5-3650-A07E-3D65-C2FC979FD76B}" name="Olson, Jamie" initials="JO" userId="S::Olson_J@cde.state.co.us::167fe529-3f31-461b-81fc-c891b2ac182b" providerId="AD"/>
  <p188:author id="{DD4FFDFD-E8C9-0F1F-63E4-057C0D035A79}" name="Ahlstrand, Melissa" initials="MA" userId="S::Ahlstrand_m@cde.state.co.us::bad13797-8c92-4cbd-9df0-e50737c4978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B40"/>
    <a:srgbClr val="488BC9"/>
    <a:srgbClr val="262844"/>
    <a:srgbClr val="272844"/>
    <a:srgbClr val="57C9D3"/>
    <a:srgbClr val="C3002F"/>
    <a:srgbClr val="245D38"/>
    <a:srgbClr val="BFE1B6"/>
    <a:srgbClr val="495273"/>
    <a:srgbClr val="57C9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B53C92-AB4D-403F-A949-B683792BCD16}" v="4" dt="2026-01-15T15:49:03.3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496" autoAdjust="0"/>
  </p:normalViewPr>
  <p:slideViewPr>
    <p:cSldViewPr snapToGrid="0">
      <p:cViewPr varScale="1">
        <p:scale>
          <a:sx n="88" d="100"/>
          <a:sy n="88" d="100"/>
        </p:scale>
        <p:origin x="84" y="78"/>
      </p:cViewPr>
      <p:guideLst>
        <p:guide orient="horz" pos="241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10.fntdata"/><Relationship Id="rId68" Type="http://schemas.openxmlformats.org/officeDocument/2006/relationships/font" Target="fonts/font15.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openxmlformats.org/officeDocument/2006/relationships/font" Target="fonts/font5.fntdata"/><Relationship Id="rId66" Type="http://schemas.openxmlformats.org/officeDocument/2006/relationships/font" Target="fonts/font13.fntdata"/><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font" Target="fonts/font8.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4.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font" Target="fonts/font2.fntdata"/><Relationship Id="rId76" Type="http://schemas.microsoft.com/office/2018/10/relationships/authors" Target="authors.xml"/><Relationship Id="rId7" Type="http://schemas.openxmlformats.org/officeDocument/2006/relationships/slide" Target="slides/slide2.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0E47C5-3705-86B4-C25B-7D02F9046E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Trebuchet MS" panose="020B0603020202020204" pitchFamily="34" charset="0"/>
            </a:endParaRPr>
          </a:p>
        </p:txBody>
      </p:sp>
      <p:sp>
        <p:nvSpPr>
          <p:cNvPr id="3" name="Date Placeholder 2">
            <a:extLst>
              <a:ext uri="{FF2B5EF4-FFF2-40B4-BE49-F238E27FC236}">
                <a16:creationId xmlns:a16="http://schemas.microsoft.com/office/drawing/2014/main" id="{6232E1D0-8901-97B8-A8FD-79B92C5AAB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C5AD86-A976-4FC7-92EF-A5571E456C36}" type="datetimeFigureOut">
              <a:rPr lang="en-US" smtClean="0">
                <a:latin typeface="Trebuchet MS" panose="020B0603020202020204" pitchFamily="34" charset="0"/>
              </a:rPr>
              <a:t>1/15/2026</a:t>
            </a:fld>
            <a:endParaRPr lang="en-US" dirty="0">
              <a:latin typeface="Trebuchet MS" panose="020B0603020202020204" pitchFamily="34" charset="0"/>
            </a:endParaRPr>
          </a:p>
        </p:txBody>
      </p:sp>
      <p:sp>
        <p:nvSpPr>
          <p:cNvPr id="4" name="Footer Placeholder 3">
            <a:extLst>
              <a:ext uri="{FF2B5EF4-FFF2-40B4-BE49-F238E27FC236}">
                <a16:creationId xmlns:a16="http://schemas.microsoft.com/office/drawing/2014/main" id="{9EC6AD5D-3E6B-1FAB-EE01-F1EDFEB59E1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Trebuchet MS" panose="020B0603020202020204" pitchFamily="34" charset="0"/>
            </a:endParaRPr>
          </a:p>
        </p:txBody>
      </p:sp>
      <p:sp>
        <p:nvSpPr>
          <p:cNvPr id="5" name="Slide Number Placeholder 4">
            <a:extLst>
              <a:ext uri="{FF2B5EF4-FFF2-40B4-BE49-F238E27FC236}">
                <a16:creationId xmlns:a16="http://schemas.microsoft.com/office/drawing/2014/main" id="{7A50A50A-F576-911C-489B-794ED20C6A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5340C6-DE49-4B78-B55F-939D7E569C32}" type="slidenum">
              <a:rPr lang="en-US" smtClean="0">
                <a:latin typeface="Trebuchet MS" panose="020B0603020202020204" pitchFamily="34" charset="0"/>
              </a:rPr>
              <a:t>‹#›</a:t>
            </a:fld>
            <a:endParaRPr lang="en-US" dirty="0">
              <a:latin typeface="Trebuchet MS" panose="020B0603020202020204" pitchFamily="34" charset="0"/>
            </a:endParaRPr>
          </a:p>
        </p:txBody>
      </p:sp>
    </p:spTree>
    <p:extLst>
      <p:ext uri="{BB962C8B-B14F-4D97-AF65-F5344CB8AC3E}">
        <p14:creationId xmlns:p14="http://schemas.microsoft.com/office/powerpoint/2010/main" val="378241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rebuchet MS" panose="020B0603020202020204" pitchFamily="34" charset="0"/>
        <a:ea typeface="Trebuchet MS" panose="020B0603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e.state.co.us/coloradoliteracy/parent_resourc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Add%20PA%20for%20Parents%20Handout"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9020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07957-4A6E-F43B-3B6E-C94B5C351D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EB7496-64D0-42E7-4584-F4A453BDEA5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50B7462-AC69-E2E3-5B11-D2D2ECD60A41}"/>
              </a:ext>
            </a:extLst>
          </p:cNvPr>
          <p:cNvSpPr>
            <a:spLocks noGrp="1"/>
          </p:cNvSpPr>
          <p:nvPr>
            <p:ph type="body" idx="1"/>
          </p:nvPr>
        </p:nvSpPr>
        <p:spPr/>
        <p:txBody>
          <a:bodyPr/>
          <a:lstStyle/>
          <a:p>
            <a:pPr marL="0" lvl="0" indent="0">
              <a:buNone/>
            </a:pPr>
            <a:r>
              <a:rPr lang="en-US" b="1" dirty="0"/>
              <a:t>What is Phonological Awareness?</a:t>
            </a:r>
          </a:p>
        </p:txBody>
      </p:sp>
    </p:spTree>
    <p:extLst>
      <p:ext uri="{BB962C8B-B14F-4D97-AF65-F5344CB8AC3E}">
        <p14:creationId xmlns:p14="http://schemas.microsoft.com/office/powerpoint/2010/main" val="2071134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07351B6B-1FC3-91F0-CC02-37803EF55376}"/>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557EEB1A-3C23-5B3F-2959-37C584A10D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51EB462A-DDCB-4272-FFA8-5FF287985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spcBef>
                <a:spcPct val="30000"/>
              </a:spcBef>
              <a:spcAft>
                <a:spcPct val="0"/>
              </a:spcAft>
              <a:buNone/>
            </a:pPr>
            <a:r>
              <a:rPr lang="en-US" sz="1100" b="1" dirty="0">
                <a:solidFill>
                  <a:schemeClr val="tx1"/>
                </a:solidFill>
              </a:rPr>
              <a:t>The "PHON" Words</a:t>
            </a:r>
            <a:endParaRPr lang="en-US" b="1" dirty="0">
              <a:solidFill>
                <a:schemeClr val="tx1"/>
              </a:solidFill>
            </a:endParaRPr>
          </a:p>
          <a:p>
            <a:pPr marL="171450" indent="-171450">
              <a:spcBef>
                <a:spcPct val="30000"/>
              </a:spcBef>
              <a:spcAft>
                <a:spcPct val="0"/>
              </a:spcAft>
            </a:pPr>
            <a:r>
              <a:rPr lang="en-US" dirty="0">
                <a:solidFill>
                  <a:schemeClr val="tx1"/>
                </a:solidFill>
              </a:rPr>
              <a:t>What do these words have in common? They all include the Greek root word </a:t>
            </a:r>
            <a:r>
              <a:rPr lang="en-US" i="1" dirty="0">
                <a:solidFill>
                  <a:schemeClr val="tx1"/>
                </a:solidFill>
              </a:rPr>
              <a:t>phon</a:t>
            </a:r>
            <a:r>
              <a:rPr lang="en-US" dirty="0">
                <a:solidFill>
                  <a:schemeClr val="tx1"/>
                </a:solidFill>
              </a:rPr>
              <a:t> which means </a:t>
            </a:r>
            <a:r>
              <a:rPr lang="en-US" i="1" dirty="0">
                <a:solidFill>
                  <a:schemeClr val="tx1"/>
                </a:solidFill>
              </a:rPr>
              <a:t>sound</a:t>
            </a:r>
            <a:r>
              <a:rPr lang="en-US" dirty="0">
                <a:solidFill>
                  <a:schemeClr val="tx1"/>
                </a:solidFill>
              </a:rPr>
              <a:t>. It is easy to confuse these words as they relate to teaching beginning reading in the primary grades.</a:t>
            </a:r>
          </a:p>
          <a:p>
            <a:pPr marL="171450" indent="-171450">
              <a:spcBef>
                <a:spcPct val="30000"/>
              </a:spcBef>
              <a:spcAft>
                <a:spcPct val="0"/>
              </a:spcAft>
            </a:pPr>
            <a:r>
              <a:rPr lang="en-US" b="1" dirty="0">
                <a:solidFill>
                  <a:schemeClr val="tx1"/>
                </a:solidFill>
              </a:rPr>
              <a:t>Phonology</a:t>
            </a:r>
            <a:r>
              <a:rPr lang="en-US" dirty="0">
                <a:solidFill>
                  <a:schemeClr val="tx1"/>
                </a:solidFill>
              </a:rPr>
              <a:t> is the study of speech sounds in a language.</a:t>
            </a:r>
          </a:p>
          <a:p>
            <a:pPr marL="171450" indent="-171450">
              <a:spcBef>
                <a:spcPct val="30000"/>
              </a:spcBef>
              <a:spcAft>
                <a:spcPct val="0"/>
              </a:spcAft>
            </a:pPr>
            <a:r>
              <a:rPr lang="en-US" b="1" dirty="0">
                <a:solidFill>
                  <a:schemeClr val="tx1"/>
                </a:solidFill>
              </a:rPr>
              <a:t>Phonological Awareness</a:t>
            </a:r>
            <a:r>
              <a:rPr lang="en-US" dirty="0">
                <a:solidFill>
                  <a:schemeClr val="tx1"/>
                </a:solidFill>
              </a:rPr>
              <a:t> is a larger “umbrella” term for the awareness of units of speech</a:t>
            </a:r>
          </a:p>
          <a:p>
            <a:pPr marL="171450" indent="-171450">
              <a:spcBef>
                <a:spcPct val="30000"/>
              </a:spcBef>
              <a:spcAft>
                <a:spcPct val="0"/>
              </a:spcAft>
            </a:pPr>
            <a:r>
              <a:rPr lang="en-US" dirty="0">
                <a:solidFill>
                  <a:schemeClr val="tx1"/>
                </a:solidFill>
              </a:rPr>
              <a:t>A </a:t>
            </a:r>
            <a:r>
              <a:rPr lang="en-US" b="1" dirty="0">
                <a:solidFill>
                  <a:schemeClr val="tx1"/>
                </a:solidFill>
              </a:rPr>
              <a:t>Phoneme</a:t>
            </a:r>
            <a:r>
              <a:rPr lang="en-US" dirty="0">
                <a:solidFill>
                  <a:schemeClr val="tx1"/>
                </a:solidFill>
              </a:rPr>
              <a:t> is a single speech sound; words are formed by combining phonemes. </a:t>
            </a:r>
          </a:p>
          <a:p>
            <a:pPr marL="171450" indent="-171450">
              <a:spcBef>
                <a:spcPct val="30000"/>
              </a:spcBef>
              <a:spcAft>
                <a:spcPct val="0"/>
              </a:spcAft>
            </a:pPr>
            <a:r>
              <a:rPr lang="en-US" b="1" dirty="0">
                <a:solidFill>
                  <a:schemeClr val="tx1"/>
                </a:solidFill>
              </a:rPr>
              <a:t>Phonemic Awareness</a:t>
            </a:r>
            <a:r>
              <a:rPr lang="en-US" dirty="0">
                <a:solidFill>
                  <a:schemeClr val="tx1"/>
                </a:solidFill>
              </a:rPr>
              <a:t> is awareness of individual speech sounds (phonemes), including the ability to isolate, identify, blend, segment, and manipulate sounds in words; it focuses only on individual sounds. Phonemic awareness is the most sophisticated level of phonological awareness.</a:t>
            </a:r>
          </a:p>
          <a:p>
            <a:pPr marL="171450" indent="-171450">
              <a:spcBef>
                <a:spcPct val="30000"/>
              </a:spcBef>
              <a:spcAft>
                <a:spcPct val="0"/>
              </a:spcAft>
            </a:pPr>
            <a:r>
              <a:rPr lang="en-US" b="1" dirty="0">
                <a:solidFill>
                  <a:schemeClr val="tx1"/>
                </a:solidFill>
              </a:rPr>
              <a:t>Phonics</a:t>
            </a:r>
            <a:r>
              <a:rPr lang="en-US" dirty="0">
                <a:solidFill>
                  <a:schemeClr val="tx1"/>
                </a:solidFill>
              </a:rPr>
              <a:t> involves print and speech sounds; it is about the connections between sounds (phonemes) and letters (graphemes); phonics knowledge is necessary to turn print into speech. </a:t>
            </a:r>
          </a:p>
          <a:p>
            <a:pPr marL="171450" indent="-171450">
              <a:spcBef>
                <a:spcPct val="30000"/>
              </a:spcBef>
              <a:spcAft>
                <a:spcPct val="0"/>
              </a:spcAft>
            </a:pPr>
            <a:endParaRPr lang="en-US" dirty="0">
              <a:solidFill>
                <a:schemeClr val="tx1"/>
              </a:solidFill>
            </a:endParaRPr>
          </a:p>
          <a:p>
            <a:pPr marL="171450" indent="-171450">
              <a:spcBef>
                <a:spcPct val="30000"/>
              </a:spcBef>
              <a:spcAft>
                <a:spcPct val="0"/>
              </a:spcAft>
            </a:pPr>
            <a:r>
              <a:rPr lang="en-US" dirty="0">
                <a:solidFill>
                  <a:schemeClr val="tx1"/>
                </a:solidFill>
              </a:rPr>
              <a:t>Let’s explore two of these “phon” words, phonological awareness and phonemic awareness, in more detail.</a:t>
            </a:r>
          </a:p>
          <a:p>
            <a:pPr marL="171450" indent="-171450">
              <a:spcBef>
                <a:spcPct val="30000"/>
              </a:spcBef>
              <a:spcAft>
                <a:spcPct val="0"/>
              </a:spcAft>
            </a:pPr>
            <a:endParaRPr lang="en-US" dirty="0">
              <a:solidFill>
                <a:schemeClr val="tx1"/>
              </a:solidFill>
            </a:endParaRPr>
          </a:p>
          <a:p>
            <a:pPr marL="0" marR="0" lvl="0" indent="0" algn="l" defTabSz="914400" rtl="0" eaLnBrk="1" fontAlgn="auto" latinLnBrk="0" hangingPunct="1">
              <a:lnSpc>
                <a:spcPct val="100000"/>
              </a:lnSpc>
              <a:spcBef>
                <a:spcPct val="30000"/>
              </a:spcBef>
              <a:spcAft>
                <a:spcPct val="0"/>
              </a:spcAft>
              <a:buClr>
                <a:srgbClr val="000000"/>
              </a:buClr>
              <a:buSzPts val="1100"/>
              <a:buFont typeface="Arial"/>
              <a:buNone/>
              <a:tabLst/>
              <a:defRPr/>
            </a:pPr>
            <a:r>
              <a:rPr lang="en-US" sz="1100" b="0" i="1" u="none" strike="noStrike" dirty="0">
                <a:solidFill>
                  <a:srgbClr val="000000"/>
                </a:solidFill>
                <a:effectLst/>
              </a:rPr>
              <a:t>Background for presenter: </a:t>
            </a:r>
          </a:p>
          <a:p>
            <a:pPr marL="171450" marR="0" lvl="0" indent="-171450" algn="l" defTabSz="914400" rtl="0" eaLnBrk="1" fontAlgn="auto" latinLnBrk="0" hangingPunct="1">
              <a:lnSpc>
                <a:spcPct val="100000"/>
              </a:lnSpc>
              <a:spcBef>
                <a:spcPct val="30000"/>
              </a:spcBef>
              <a:spcAft>
                <a:spcPct val="0"/>
              </a:spcAft>
              <a:buClr>
                <a:srgbClr val="000000"/>
              </a:buClr>
              <a:buSzPts val="1100"/>
              <a:buFont typeface="Arial"/>
              <a:buChar char="●"/>
              <a:tabLst/>
              <a:defRPr/>
            </a:pPr>
            <a:r>
              <a:rPr lang="en-US" sz="1100" b="0" i="1" u="none" strike="noStrike" cap="none" dirty="0">
                <a:solidFill>
                  <a:srgbClr val="000000"/>
                </a:solidFill>
                <a:effectLst/>
                <a:ea typeface="Arial"/>
                <a:sym typeface="Arial"/>
              </a:rPr>
              <a:t>The English alphabet has 26 letters that are used to represent approximately 44 individual speech sounds, or phonemes. </a:t>
            </a:r>
          </a:p>
          <a:p>
            <a:pPr marL="171450" marR="0" lvl="0" indent="-171450" algn="l" defTabSz="914400" rtl="0" eaLnBrk="1" fontAlgn="auto" latinLnBrk="0" hangingPunct="1">
              <a:lnSpc>
                <a:spcPct val="100000"/>
              </a:lnSpc>
              <a:spcBef>
                <a:spcPct val="30000"/>
              </a:spcBef>
              <a:spcAft>
                <a:spcPct val="0"/>
              </a:spcAft>
              <a:buClr>
                <a:srgbClr val="000000"/>
              </a:buClr>
              <a:buSzPts val="1100"/>
              <a:buFont typeface="Arial"/>
              <a:buChar char="●"/>
              <a:tabLst/>
              <a:defRPr/>
            </a:pPr>
            <a:r>
              <a:rPr lang="en-US" strike="noStrike" dirty="0">
                <a:solidFill>
                  <a:schemeClr val="tx1"/>
                </a:solidFill>
              </a:rPr>
              <a:t>Phonemic has ONE inside of the word. One speech sound</a:t>
            </a:r>
            <a:endParaRPr lang="en-US" sz="1100" b="0" i="1" u="none" strike="noStrike" cap="none" dirty="0">
              <a:solidFill>
                <a:srgbClr val="000000"/>
              </a:solidFill>
              <a:effectLst/>
              <a:ea typeface="Arial"/>
              <a:sym typeface="Arial"/>
            </a:endParaRPr>
          </a:p>
          <a:p>
            <a:pPr marL="171450" marR="0" lvl="0" indent="-171450" algn="l" defTabSz="914400" rtl="0" eaLnBrk="1" fontAlgn="auto" latinLnBrk="0" hangingPunct="1">
              <a:lnSpc>
                <a:spcPct val="100000"/>
              </a:lnSpc>
              <a:spcBef>
                <a:spcPct val="30000"/>
              </a:spcBef>
              <a:spcAft>
                <a:spcPct val="0"/>
              </a:spcAft>
              <a:buClr>
                <a:srgbClr val="000000"/>
              </a:buClr>
              <a:buSzPts val="1100"/>
              <a:buFont typeface="Arial"/>
              <a:buChar char="●"/>
              <a:tabLst/>
              <a:defRPr/>
            </a:pPr>
            <a:endParaRPr lang="en-US" i="1" strike="noStrike" dirty="0">
              <a:solidFill>
                <a:schemeClr val="tx1"/>
              </a:solidFill>
            </a:endParaRPr>
          </a:p>
          <a:p>
            <a:pPr marL="171450" marR="0" lvl="0" indent="-171450" algn="l" defTabSz="914400" rtl="0" eaLnBrk="1" fontAlgn="auto" latinLnBrk="0" hangingPunct="1">
              <a:lnSpc>
                <a:spcPct val="100000"/>
              </a:lnSpc>
              <a:spcBef>
                <a:spcPct val="30000"/>
              </a:spcBef>
              <a:spcAft>
                <a:spcPct val="0"/>
              </a:spcAft>
              <a:buClr>
                <a:srgbClr val="000000"/>
              </a:buClr>
              <a:buSzPts val="1100"/>
              <a:tabLst/>
              <a:defRPr/>
            </a:pPr>
            <a:endParaRPr lang="en-US" sz="1100" b="0" i="1" u="none" strike="noStrike" dirty="0">
              <a:solidFill>
                <a:srgbClr val="000000"/>
              </a:solidFill>
              <a:effectLst/>
            </a:endParaRPr>
          </a:p>
          <a:p>
            <a:pPr marL="0" indent="0">
              <a:spcBef>
                <a:spcPct val="30000"/>
              </a:spcBef>
              <a:spcAft>
                <a:spcPct val="0"/>
              </a:spcAft>
              <a:buNone/>
            </a:pPr>
            <a:endParaRPr lang="en-US" dirty="0">
              <a:solidFill>
                <a:schemeClr val="tx1"/>
              </a:solidFill>
            </a:endParaRPr>
          </a:p>
        </p:txBody>
      </p:sp>
    </p:spTree>
    <p:extLst>
      <p:ext uri="{BB962C8B-B14F-4D97-AF65-F5344CB8AC3E}">
        <p14:creationId xmlns:p14="http://schemas.microsoft.com/office/powerpoint/2010/main" val="3015471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A0D4EAF4-E9BE-4D05-7424-864F71E1FD87}"/>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7F704B0A-FE42-F4C6-602E-5497846857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FCE3C016-37EC-5E01-FB46-D6BC206DBBE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sz="1100" b="1" dirty="0"/>
              <a:t>Phonological Awareness is t</a:t>
            </a:r>
            <a:r>
              <a:rPr lang="en-US" sz="1100" b="1" dirty="0">
                <a:solidFill>
                  <a:srgbClr val="000000"/>
                </a:solidFill>
                <a:ea typeface="Calibri"/>
              </a:rPr>
              <a:t>he ability to identify and manipulate sounds in spoken language (all sizes of sounds).</a:t>
            </a:r>
          </a:p>
          <a:p>
            <a:pPr marL="0" indent="0">
              <a:buNone/>
            </a:pPr>
            <a:endParaRPr lang="en-US" dirty="0"/>
          </a:p>
          <a:p>
            <a:pPr marL="171450" indent="-171450"/>
            <a:r>
              <a:rPr lang="en-US" dirty="0"/>
              <a:t>Phonological awareness is the umbrella term for the knowledge of sounds in spoken language, including the largest parts of sounds, such as words and syllables, and the smallest units of sounds, called phonemes. </a:t>
            </a:r>
          </a:p>
          <a:p>
            <a:pPr marL="171450" indent="-171450"/>
            <a:endParaRPr lang="en-US" dirty="0"/>
          </a:p>
          <a:p>
            <a:pPr marL="0" indent="0">
              <a:buNone/>
            </a:pPr>
            <a:r>
              <a:rPr lang="en-US" dirty="0"/>
              <a:t>This includes </a:t>
            </a:r>
          </a:p>
          <a:p>
            <a:pPr marL="171450" indent="-171450"/>
            <a:r>
              <a:rPr lang="en-US" b="1" dirty="0"/>
              <a:t>Word awareness</a:t>
            </a:r>
          </a:p>
          <a:p>
            <a:pPr marL="171450" indent="-171450"/>
            <a:r>
              <a:rPr lang="en-US" b="1" dirty="0"/>
              <a:t>Rhyming and Alliteration </a:t>
            </a:r>
          </a:p>
          <a:p>
            <a:pPr marL="171450" indent="-171450"/>
            <a:r>
              <a:rPr lang="en-US" b="1" dirty="0"/>
              <a:t>Syllables</a:t>
            </a:r>
          </a:p>
          <a:p>
            <a:pPr marL="171450" indent="-171450"/>
            <a:r>
              <a:rPr lang="en-US" b="1" dirty="0"/>
              <a:t>Onsets and Rimes</a:t>
            </a:r>
          </a:p>
        </p:txBody>
      </p:sp>
    </p:spTree>
    <p:extLst>
      <p:ext uri="{BB962C8B-B14F-4D97-AF65-F5344CB8AC3E}">
        <p14:creationId xmlns:p14="http://schemas.microsoft.com/office/powerpoint/2010/main" val="2426902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888F49C5-6BA2-C294-FBDF-01A4C4E4A151}"/>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C917325B-D9E8-6649-8180-2EA479E456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1DA50984-88FF-865F-42AF-13AD094C8C9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t>Phonological Awareness Skills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dirty="0">
                <a:solidFill>
                  <a:srgbClr val="000000"/>
                </a:solidFill>
                <a:effectLst/>
              </a:rPr>
              <a:t>Phonological awareness skills exist on a continuum from </a:t>
            </a:r>
            <a:r>
              <a:rPr lang="en-US" sz="1100" b="1" i="0" u="none" strike="noStrike" dirty="0">
                <a:solidFill>
                  <a:srgbClr val="000000"/>
                </a:solidFill>
                <a:effectLst/>
              </a:rPr>
              <a:t>less complex to more complex</a:t>
            </a:r>
            <a:r>
              <a:rPr lang="en-US" sz="1100" b="0" i="0" u="none" strike="noStrike" dirty="0">
                <a:solidFill>
                  <a:srgbClr val="000000"/>
                </a:solidFill>
                <a:effectLst/>
              </a:rPr>
              <a:t>, </a:t>
            </a:r>
            <a:r>
              <a:rPr lang="en-US" sz="1100" dirty="0">
                <a:effectLst/>
                <a:ea typeface="Aptos" panose="020B0004020202020204" pitchFamily="34" charset="0"/>
              </a:rPr>
              <a:t>beginning at the word level and progressing to the phonemic level and onto more complex skills.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solidFill>
                  <a:srgbClr val="000000"/>
                </a:solidFill>
                <a:latin typeface="Trebuchet MS"/>
                <a:ea typeface="Calibri"/>
              </a:rPr>
              <a:t>Although instruction should generally progress from larger to smaller units of sound, children do not need to master one step before being exposed to other levels of phonological awareness (Yopp &amp; Yopp, 2009). </a:t>
            </a:r>
            <a:endParaRPr lang="en-US" sz="1100" b="0" i="0" u="none" strike="noStrike" dirty="0">
              <a:solidFill>
                <a:srgbClr val="000000"/>
              </a:solidFill>
              <a:effectLst/>
            </a:endParaRP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dirty="0">
                <a:solidFill>
                  <a:srgbClr val="000000"/>
                </a:solidFill>
                <a:effectLst/>
              </a:rPr>
              <a:t>First, we will look at the skills that are in the early phonological awareness category, when learners are developing a sensitivity to the larger sound parts in spoken language.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p>
          <a:p>
            <a:pPr marL="0" indent="0">
              <a:buNone/>
            </a:pPr>
            <a:r>
              <a:rPr lang="en-US" sz="1100" b="1" dirty="0"/>
              <a:t>Word Awareness</a:t>
            </a:r>
          </a:p>
          <a:p>
            <a:pPr marL="171450" indent="-171450"/>
            <a:r>
              <a:rPr lang="en-US" sz="1100" dirty="0"/>
              <a:t>Word Awareness is the least complex skill and </a:t>
            </a:r>
            <a:r>
              <a:rPr lang="en-US" sz="1100" dirty="0">
                <a:effectLst/>
                <a:ea typeface="Aptos" panose="020B0004020202020204" pitchFamily="34" charset="0"/>
              </a:rPr>
              <a:t>focuses on determining word boundaries, where they begin and end, within the flow of speech. It is the ability to </a:t>
            </a:r>
            <a:r>
              <a:rPr lang="en-US" sz="1100" dirty="0"/>
              <a:t>separate words in a spoken sentence. ​</a:t>
            </a:r>
            <a:endParaRPr lang="en-US" sz="1100" dirty="0">
              <a:effectLst/>
              <a:ea typeface="Aptos" panose="020B0004020202020204" pitchFamily="34" charset="0"/>
              <a:cs typeface="Aptos" panose="020B0004020202020204" pitchFamily="34" charset="0"/>
            </a:endParaRPr>
          </a:p>
          <a:p>
            <a:pPr marL="171450" indent="-171450"/>
            <a:r>
              <a:rPr lang="en-US" sz="1100" dirty="0">
                <a:effectLst/>
              </a:rPr>
              <a:t>For example, how many words are in the sentence: </a:t>
            </a:r>
            <a:r>
              <a:rPr lang="en-US" sz="1100" b="1" dirty="0"/>
              <a:t>The dog ate my homework</a:t>
            </a:r>
            <a:r>
              <a:rPr lang="en-US" sz="1100" dirty="0"/>
              <a:t>. (5)</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Word awareness can be developed in young children before they even start school.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p>
          <a:p>
            <a:pPr marL="0" indent="0">
              <a:buNone/>
            </a:pPr>
            <a:r>
              <a:rPr lang="en-US" sz="1100" b="0" i="0" u="none" strike="noStrike" dirty="0">
                <a:solidFill>
                  <a:srgbClr val="000000"/>
                </a:solidFill>
                <a:effectLst/>
              </a:rPr>
              <a:t>The remaining skills are related but don’t necessarily follow a set progression:</a:t>
            </a:r>
            <a:endParaRPr lang="en-US" sz="1100" i="0" dirty="0"/>
          </a:p>
          <a:p>
            <a:pPr marL="0" indent="0">
              <a:buNone/>
            </a:pPr>
            <a:endParaRPr lang="en-US" sz="1100" dirty="0"/>
          </a:p>
          <a:p>
            <a:pPr marL="0" indent="0">
              <a:buNone/>
            </a:pPr>
            <a:r>
              <a:rPr lang="en-US" sz="1100" b="1" dirty="0"/>
              <a:t>Rhyming and Alliteration</a:t>
            </a:r>
          </a:p>
          <a:p>
            <a:pPr marL="171450" indent="-171450"/>
            <a:r>
              <a:rPr lang="en-US" sz="1100" dirty="0"/>
              <a:t>Rhyming and alliteration are the next skills on the continuum. </a:t>
            </a:r>
          </a:p>
          <a:p>
            <a:pPr marL="171450" indent="-171450"/>
            <a:r>
              <a:rPr lang="en-US" sz="1100" dirty="0"/>
              <a:t>Rhyming is the ability to recognize words that end with the same sounds, usually starting with the vowel sound and continuing to the end of the word. For example, </a:t>
            </a:r>
            <a:r>
              <a:rPr lang="en-US" sz="1100" b="1" dirty="0"/>
              <a:t>ban, can, fan, man, pan, ran</a:t>
            </a:r>
          </a:p>
          <a:p>
            <a:pPr marL="171450" indent="-171450"/>
            <a:r>
              <a:rPr lang="en-US" sz="1100" b="0" i="0" u="none" strike="noStrike" cap="none" dirty="0">
                <a:solidFill>
                  <a:srgbClr val="000000"/>
                </a:solidFill>
                <a:effectLst/>
                <a:ea typeface="Arial"/>
                <a:sym typeface="Arial"/>
              </a:rPr>
              <a:t>Rhyme awareness begins to develop across the toddler and preschool years.</a:t>
            </a:r>
            <a:endParaRPr lang="en-US" sz="1100" strike="sngStrike" dirty="0">
              <a:latin typeface="Trebuchet MS"/>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Alliteration is the occurrence of the same sound at the beginning of adjacent or closely connected words. For example, </a:t>
            </a:r>
            <a:r>
              <a:rPr lang="en-US" sz="1100" b="1" dirty="0"/>
              <a:t>Peter piper picked a pack of pickled peppers.</a:t>
            </a:r>
            <a:endParaRPr lang="en-US" sz="1100" dirty="0"/>
          </a:p>
          <a:p>
            <a:pPr marL="171450" indent="-171450"/>
            <a:r>
              <a:rPr lang="en-US" sz="1100" dirty="0"/>
              <a:t>Neither of these skills are related to knowing letters. </a:t>
            </a:r>
          </a:p>
          <a:p>
            <a:pPr marL="0" indent="0">
              <a:buNone/>
            </a:pPr>
            <a:endParaRPr lang="en-US" sz="1100" dirty="0"/>
          </a:p>
          <a:p>
            <a:pPr marL="0" indent="0">
              <a:buNone/>
            </a:pPr>
            <a:r>
              <a:rPr lang="en-US" sz="1100" b="1" dirty="0"/>
              <a:t>Syllables</a:t>
            </a:r>
          </a:p>
          <a:p>
            <a:pPr marL="285750" indent="-285750"/>
            <a:r>
              <a:rPr lang="en-US" sz="1100" dirty="0">
                <a:effectLst/>
                <a:ea typeface="Aptos" panose="020B0004020202020204" pitchFamily="34" charset="0"/>
              </a:rPr>
              <a:t>The next skill on the continuum involves attending to syllable parts in words.</a:t>
            </a:r>
          </a:p>
          <a:p>
            <a:pPr marL="285750" indent="-285750"/>
            <a:r>
              <a:rPr lang="en-US" sz="1100" dirty="0"/>
              <a:t>Syllables are the part of words that have a vowel sounds.</a:t>
            </a:r>
          </a:p>
          <a:p>
            <a:pPr marL="742950" lvl="1" indent="-285750"/>
            <a:r>
              <a:rPr lang="en-US" sz="1100" b="0" i="0" u="none" strike="noStrike" dirty="0">
                <a:solidFill>
                  <a:srgbClr val="000000"/>
                </a:solidFill>
                <a:effectLst/>
                <a:latin typeface="Trebuchet MS" panose="020B0603020202020204" pitchFamily="34" charset="0"/>
              </a:rPr>
              <a:t>Place your hands under your chin and say the word </a:t>
            </a:r>
            <a:r>
              <a:rPr lang="en-US" sz="1100" b="1" i="0" u="none" strike="noStrike" dirty="0">
                <a:solidFill>
                  <a:srgbClr val="000000"/>
                </a:solidFill>
                <a:effectLst/>
                <a:latin typeface="Trebuchet MS" panose="020B0603020202020204" pitchFamily="34" charset="0"/>
              </a:rPr>
              <a:t>pho-no-lo-gi-cal</a:t>
            </a:r>
            <a:r>
              <a:rPr lang="en-US" sz="1100" b="0" i="0" dirty="0">
                <a:solidFill>
                  <a:srgbClr val="000000"/>
                </a:solidFill>
                <a:effectLst/>
                <a:latin typeface="Trebuchet MS" panose="020B0603020202020204" pitchFamily="34" charset="0"/>
              </a:rPr>
              <a:t>​. N</a:t>
            </a:r>
            <a:r>
              <a:rPr lang="en-US" sz="1100" b="0" i="0" u="none" strike="noStrike" dirty="0">
                <a:solidFill>
                  <a:srgbClr val="000000"/>
                </a:solidFill>
                <a:effectLst/>
                <a:latin typeface="Trebuchet MS" panose="020B0603020202020204" pitchFamily="34" charset="0"/>
              </a:rPr>
              <a:t>otice how your chin moves down for every syllable as you say the word</a:t>
            </a:r>
            <a:r>
              <a:rPr lang="en-US" sz="1100" b="0" i="0" dirty="0">
                <a:solidFill>
                  <a:srgbClr val="000000"/>
                </a:solidFill>
                <a:effectLst/>
                <a:latin typeface="Trebuchet MS" panose="020B0603020202020204" pitchFamily="34" charset="0"/>
              </a:rPr>
              <a:t>​. </a:t>
            </a:r>
            <a:r>
              <a:rPr lang="en-US" sz="1100" dirty="0">
                <a:latin typeface="Trebuchet MS" panose="020B0603020202020204" pitchFamily="34" charset="0"/>
              </a:rPr>
              <a:t>Your chin drops slightly five times because your mouth opens when you make a vowel sound.</a:t>
            </a:r>
          </a:p>
          <a:p>
            <a:pPr marL="285750" indent="-285750"/>
            <a:r>
              <a:rPr lang="en-US" sz="1100" dirty="0"/>
              <a:t>This skill begins with the ability to segment compound words into parts (e.g., </a:t>
            </a:r>
            <a:r>
              <a:rPr lang="en-US" sz="1100" b="1" dirty="0"/>
              <a:t>cup-cake</a:t>
            </a:r>
            <a:r>
              <a:rPr lang="en-US" sz="1100" dirty="0"/>
              <a:t>, hot-dog, snow - man), then identify the number of syllables in multisyllabic words (e.g., </a:t>
            </a:r>
            <a:r>
              <a:rPr lang="en-US" sz="1100" b="1" dirty="0"/>
              <a:t>ba-na-na</a:t>
            </a:r>
            <a:r>
              <a:rPr lang="en-US" sz="1100" dirty="0"/>
              <a:t>, Sep-tem-ber. kan- ga-roo, mo-tor-cy-cle), and identify that some words have one syllable (e.g., </a:t>
            </a:r>
            <a:r>
              <a:rPr lang="en-US" sz="1100" b="1" dirty="0"/>
              <a:t>moose</a:t>
            </a:r>
            <a:r>
              <a:rPr lang="en-US" sz="1100" dirty="0"/>
              <a:t>, chair, run).</a:t>
            </a:r>
          </a:p>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p>
          <a:p>
            <a:pPr marL="0" indent="0">
              <a:buNone/>
            </a:pPr>
            <a:r>
              <a:rPr lang="en-US" sz="1100" b="1" dirty="0"/>
              <a:t>Onsets and Rimes</a:t>
            </a:r>
          </a:p>
          <a:p>
            <a:pPr marL="0" marR="0"/>
            <a:r>
              <a:rPr lang="en-US" sz="1100" dirty="0">
                <a:effectLst/>
                <a:ea typeface="Aptos" panose="020B0004020202020204" pitchFamily="34" charset="0"/>
              </a:rPr>
              <a:t>The next skill in the continuum is onset-rime, with a focus on beginning sounds in words. </a:t>
            </a:r>
          </a:p>
          <a:p>
            <a:pPr marL="0" marR="0"/>
            <a:r>
              <a:rPr lang="en-US" sz="1100" dirty="0"/>
              <a:t>Onset is the sounds that come before the vowel in a syllable</a:t>
            </a:r>
          </a:p>
          <a:p>
            <a:pPr marL="0" marR="0"/>
            <a:r>
              <a:rPr lang="en-US" sz="1100" dirty="0"/>
              <a:t>Rime is the vowel plus the consonants that follow in a syllable. </a:t>
            </a:r>
          </a:p>
          <a:p>
            <a:pPr marL="457200" marR="0" lvl="1"/>
            <a:r>
              <a:rPr lang="en-US" sz="1100" dirty="0">
                <a:latin typeface="Trebuchet MS" panose="020B0603020202020204" pitchFamily="34" charset="0"/>
              </a:rPr>
              <a:t>Every word has a rime, but not every word has an onset. </a:t>
            </a:r>
          </a:p>
          <a:p>
            <a:pPr marL="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ea typeface="Arial"/>
                <a:sym typeface="Arial"/>
              </a:rPr>
              <a:t>These words are divided by onset-rime: </a:t>
            </a:r>
            <a:r>
              <a:rPr lang="en-US" sz="1100" b="1" i="0" u="none" strike="noStrike" cap="none" dirty="0">
                <a:solidFill>
                  <a:srgbClr val="000000"/>
                </a:solidFill>
                <a:effectLst/>
                <a:ea typeface="Arial"/>
                <a:sym typeface="Arial"/>
              </a:rPr>
              <a:t>f- un, p-art, cl - ock, </a:t>
            </a:r>
            <a:r>
              <a:rPr lang="en-US" b="1" dirty="0"/>
              <a:t>sh</a:t>
            </a:r>
            <a:r>
              <a:rPr lang="en-US" sz="1100" b="1" i="0" u="none" strike="noStrike" cap="none" dirty="0">
                <a:solidFill>
                  <a:srgbClr val="000000"/>
                </a:solidFill>
                <a:effectLst/>
                <a:ea typeface="Arial"/>
                <a:sym typeface="Arial"/>
              </a:rPr>
              <a:t> – ip, dr- ink, - own</a:t>
            </a:r>
          </a:p>
          <a:p>
            <a:pPr marL="0">
              <a:defRPr/>
            </a:pPr>
            <a:r>
              <a:rPr lang="en-US" sz="1100" b="0" i="0" u="none" strike="noStrike" dirty="0">
                <a:solidFill>
                  <a:srgbClr val="000000"/>
                </a:solidFill>
                <a:effectLst/>
              </a:rPr>
              <a:t>O</a:t>
            </a:r>
            <a:r>
              <a:rPr lang="en-US" sz="1100" b="0" i="0" u="none" strike="noStrike" dirty="0">
                <a:solidFill>
                  <a:schemeClr val="tx1"/>
                </a:solidFill>
                <a:effectLst/>
              </a:rPr>
              <a:t>nset and rime awareness occurs when children recognize that rhyming is done by blending a new</a:t>
            </a:r>
            <a:r>
              <a:rPr lang="en-US" dirty="0">
                <a:solidFill>
                  <a:schemeClr val="tx1"/>
                </a:solidFill>
              </a:rPr>
              <a:t> onset to an old rime</a:t>
            </a:r>
            <a:r>
              <a:rPr lang="en-US" sz="1100" b="0" i="0" u="none" strike="noStrike" dirty="0">
                <a:solidFill>
                  <a:schemeClr val="tx1"/>
                </a:solidFill>
                <a:effectLst/>
              </a:rPr>
              <a:t>. Sorting by sound is an important skill for developing phonemic awareness (Uhry, 2011).</a:t>
            </a:r>
            <a:r>
              <a:rPr lang="en-US" sz="1100" b="0" i="0" dirty="0">
                <a:solidFill>
                  <a:schemeClr val="tx1"/>
                </a:solidFill>
                <a:effectLst/>
              </a:rPr>
              <a:t>​</a:t>
            </a:r>
          </a:p>
          <a:p>
            <a:pPr marL="0" marR="0"/>
            <a:endParaRPr lang="en-US" sz="1100" b="0" i="0" u="none" strike="noStrike" dirty="0">
              <a:solidFill>
                <a:srgbClr val="000000"/>
              </a:solidFill>
              <a:effectLst/>
            </a:endParaRPr>
          </a:p>
          <a:p>
            <a:pPr marL="0" marR="0"/>
            <a:r>
              <a:rPr lang="en-US" sz="1100" b="0" i="0" u="none" strike="noStrike" dirty="0">
                <a:solidFill>
                  <a:srgbClr val="000000"/>
                </a:solidFill>
                <a:effectLst/>
              </a:rPr>
              <a:t>The most complex phonological skill is</a:t>
            </a:r>
            <a:r>
              <a:rPr lang="en-US" sz="1100" b="1" i="0" u="none" strike="noStrike" dirty="0">
                <a:solidFill>
                  <a:srgbClr val="000000"/>
                </a:solidFill>
                <a:effectLst/>
              </a:rPr>
              <a:t> phonemic awareness </a:t>
            </a:r>
            <a:r>
              <a:rPr lang="en-US" sz="1100" b="0" i="0" u="none" strike="noStrike" dirty="0">
                <a:solidFill>
                  <a:srgbClr val="000000"/>
                </a:solidFill>
                <a:effectLst/>
              </a:rPr>
              <a:t>and is the skill that most </a:t>
            </a:r>
            <a:r>
              <a:rPr lang="en-US" sz="1100" b="0" i="0" u="none" strike="noStrike" cap="none" dirty="0">
                <a:solidFill>
                  <a:srgbClr val="000000"/>
                </a:solidFill>
                <a:effectLst/>
                <a:ea typeface="Arial"/>
                <a:sym typeface="Arial"/>
              </a:rPr>
              <a:t>impacts reading and spelling development.</a:t>
            </a:r>
          </a:p>
          <a:p>
            <a:pPr marL="0" marR="0"/>
            <a:endParaRPr lang="en-US" sz="1100" b="0" i="0" u="none" strike="noStrike" cap="none" dirty="0">
              <a:solidFill>
                <a:srgbClr val="000000"/>
              </a:solidFill>
              <a:effectLst/>
              <a:sym typeface="Arial"/>
            </a:endParaRPr>
          </a:p>
          <a:p>
            <a:pPr marL="171450" indent="-171450">
              <a:spcBef>
                <a:spcPct val="30000"/>
              </a:spcBef>
              <a:spcAft>
                <a:spcPct val="0"/>
              </a:spcAft>
            </a:pPr>
            <a:endParaRPr lang="en-US" dirty="0">
              <a:solidFill>
                <a:schemeClr val="tx1"/>
              </a:solidFill>
            </a:endParaRPr>
          </a:p>
          <a:p>
            <a:pPr marL="0" marR="0" lvl="0" indent="0" algn="l" defTabSz="914400" rtl="0" eaLnBrk="1" fontAlgn="auto" latinLnBrk="0" hangingPunct="1">
              <a:lnSpc>
                <a:spcPct val="100000"/>
              </a:lnSpc>
              <a:spcBef>
                <a:spcPct val="30000"/>
              </a:spcBef>
              <a:spcAft>
                <a:spcPct val="0"/>
              </a:spcAft>
              <a:buClr>
                <a:srgbClr val="000000"/>
              </a:buClr>
              <a:buSzPts val="1100"/>
              <a:buFont typeface="Arial"/>
              <a:buNone/>
              <a:tabLst/>
              <a:defRPr/>
            </a:pPr>
            <a:r>
              <a:rPr lang="en-US" sz="1100" b="0" i="1" u="none" strike="noStrike" dirty="0">
                <a:solidFill>
                  <a:srgbClr val="000000"/>
                </a:solidFill>
                <a:effectLst/>
              </a:rPr>
              <a:t>Background for presenter: </a:t>
            </a:r>
          </a:p>
          <a:p>
            <a:pPr marL="0" indent="0">
              <a:buNone/>
            </a:pPr>
            <a:r>
              <a:rPr lang="en-US" sz="1100" b="0" i="1" u="none" strike="noStrike" dirty="0">
                <a:solidFill>
                  <a:srgbClr val="000000"/>
                </a:solidFill>
                <a:effectLst/>
              </a:rPr>
              <a:t>Word Awareness: </a:t>
            </a:r>
          </a:p>
          <a:p>
            <a:pPr marL="171450" lvl="0" indent="-171450"/>
            <a:r>
              <a:rPr lang="en-US" sz="1100" i="1" strike="noStrike" dirty="0">
                <a:effectLst/>
                <a:ea typeface="Aptos" panose="020B0004020202020204" pitchFamily="34" charset="0"/>
              </a:rPr>
              <a:t>Understanding of word boundaries affects the ability to learn another language. Listening to an unfamiliar language often sounds quite fast because you are not yet familiar with the word boundaries within the flow of speech. More practice and experience learning the new language would help you determine the word boundaries.</a:t>
            </a:r>
          </a:p>
          <a:p>
            <a:pPr marL="171450" lvl="0" indent="-171450"/>
            <a:r>
              <a:rPr lang="en-US" sz="1100" i="1" dirty="0">
                <a:effectLst/>
              </a:rPr>
              <a:t>For example, how many words are in the sentence: </a:t>
            </a:r>
            <a:r>
              <a:rPr lang="en-US" sz="1100" b="1" i="1" dirty="0"/>
              <a:t>The dog ate my homework</a:t>
            </a:r>
            <a:r>
              <a:rPr lang="en-US" sz="1100" i="1" dirty="0"/>
              <a:t>. (5)</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1" u="none" strike="noStrike" cap="none" dirty="0">
                <a:solidFill>
                  <a:srgbClr val="000000"/>
                </a:solidFill>
                <a:effectLst/>
                <a:ea typeface="Arial"/>
                <a:sym typeface="Arial"/>
              </a:rPr>
              <a:t>As their vocabulary grows and they begin saying longer words, children need to become sensitive to differences in word pronunciations to distinguish similar sounding words (</a:t>
            </a:r>
            <a:r>
              <a:rPr lang="en-US" sz="1100" i="1" strike="noStrike" dirty="0">
                <a:solidFill>
                  <a:srgbClr val="000000"/>
                </a:solidFill>
                <a:latin typeface="Trebuchet MS"/>
                <a:cs typeface="Calibri Light"/>
              </a:rPr>
              <a:t>Birch &amp; </a:t>
            </a:r>
            <a:r>
              <a:rPr lang="en-US" sz="1100" i="1" strike="noStrike" dirty="0">
                <a:latin typeface="Trebuchet MS"/>
              </a:rPr>
              <a:t>Carreker, 2018).</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strike="noStrike" dirty="0">
              <a:latin typeface="Trebuchet MS"/>
            </a:endParaRPr>
          </a:p>
          <a:p>
            <a:pPr marL="0" indent="0">
              <a:buNone/>
            </a:pPr>
            <a:r>
              <a:rPr lang="en-US" sz="1100" b="0" i="1" dirty="0"/>
              <a:t>Rhyming</a:t>
            </a:r>
          </a:p>
          <a:p>
            <a:pPr marL="171450" indent="-171450"/>
            <a:r>
              <a:rPr lang="en-US" sz="1100" b="0" i="1" u="none" strike="noStrike" cap="none" dirty="0">
                <a:solidFill>
                  <a:srgbClr val="000000"/>
                </a:solidFill>
                <a:effectLst/>
                <a:ea typeface="Arial"/>
                <a:sym typeface="Arial"/>
              </a:rPr>
              <a:t>Rhyme awareness begins to develop across the toddler and preschool years, with detection of words that rhyme, and progresses into the early elementary grades, with the ability to produce words that rhyme (</a:t>
            </a:r>
            <a:r>
              <a:rPr lang="en-US" sz="1100" b="0" i="1" strike="noStrike" dirty="0">
                <a:solidFill>
                  <a:srgbClr val="000000"/>
                </a:solidFill>
                <a:latin typeface="Trebuchet MS"/>
                <a:cs typeface="Calibri Light"/>
              </a:rPr>
              <a:t>Birch &amp; </a:t>
            </a:r>
            <a:r>
              <a:rPr lang="en-US" sz="1100" b="0" i="1" strike="noStrike" dirty="0">
                <a:latin typeface="Trebuchet MS"/>
              </a:rPr>
              <a:t>Carreker, 2018).</a:t>
            </a:r>
          </a:p>
          <a:p>
            <a:pPr marL="171450" indent="-171450"/>
            <a:endParaRPr lang="en-US" sz="1100" b="0" i="1" strike="noStrike" dirty="0">
              <a:latin typeface="Trebuchet MS"/>
            </a:endParaRPr>
          </a:p>
          <a:p>
            <a:pPr marL="0" indent="0">
              <a:buNone/>
            </a:pPr>
            <a:r>
              <a:rPr lang="en-US" sz="1100" b="0" i="1" dirty="0"/>
              <a:t>Syllables</a:t>
            </a:r>
          </a:p>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1" u="none" strike="noStrike" cap="none" dirty="0">
                <a:solidFill>
                  <a:srgbClr val="000000"/>
                </a:solidFill>
                <a:effectLst/>
                <a:ea typeface="Arial"/>
                <a:sym typeface="Arial"/>
              </a:rPr>
              <a:t>Many activities designed for young children focus on syllables. Singing songs and saying nursery rhymes have a rhythmic component and an element of playing with the syllable structures of words. For example, in singing the song "Twinkle, Twinkle Little Star," children naturally segment the words' syllables saying, "Twin - kle, twin - kle, li - ttle star” (</a:t>
            </a:r>
            <a:r>
              <a:rPr lang="en-US" sz="1100" b="0" i="1" strike="noStrike" dirty="0">
                <a:solidFill>
                  <a:srgbClr val="000000"/>
                </a:solidFill>
                <a:latin typeface="Trebuchet MS"/>
                <a:cs typeface="Calibri Light"/>
              </a:rPr>
              <a:t>Birch &amp; </a:t>
            </a:r>
            <a:r>
              <a:rPr lang="en-US" sz="1100" b="0" i="1" strike="noStrike" dirty="0">
                <a:latin typeface="Trebuchet MS"/>
              </a:rPr>
              <a:t>Carreker, 2018).</a:t>
            </a:r>
          </a:p>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1" u="none" strike="noStrike" cap="none" dirty="0">
                <a:solidFill>
                  <a:srgbClr val="000000"/>
                </a:solidFill>
                <a:effectLst/>
                <a:ea typeface="Arial"/>
                <a:sym typeface="Arial"/>
              </a:rPr>
              <a:t>More familiar words are often easier to manipulate than less familiar ones. A preschooler may be able to blend the syllables in familiar words such as rhinoceros or hippopotamus more easily than in words such as multiplication or geography (</a:t>
            </a:r>
            <a:r>
              <a:rPr lang="en-US" sz="1100" b="0" i="1" strike="noStrike" dirty="0">
                <a:solidFill>
                  <a:srgbClr val="000000"/>
                </a:solidFill>
                <a:latin typeface="Trebuchet MS"/>
                <a:cs typeface="Calibri Light"/>
              </a:rPr>
              <a:t>Birch &amp; </a:t>
            </a:r>
            <a:r>
              <a:rPr lang="en-US" sz="1100" b="0" i="1" strike="noStrike" dirty="0">
                <a:latin typeface="Trebuchet MS"/>
              </a:rPr>
              <a:t>Carreker, 2018).</a:t>
            </a:r>
            <a:endParaRPr lang="en-US" sz="1100" b="0" i="1" u="none" strike="noStrike" cap="none" dirty="0">
              <a:solidFill>
                <a:srgbClr val="000000"/>
              </a:solidFill>
              <a:effectLst/>
              <a:latin typeface="Trebuchet MS"/>
              <a:ea typeface="Arial"/>
            </a:endParaRPr>
          </a:p>
          <a:p>
            <a:pPr marL="0" indent="0">
              <a:buNone/>
            </a:pPr>
            <a:endParaRPr lang="en-US" sz="1100" b="0" i="1" strike="noStrike" dirty="0">
              <a:latin typeface="Trebuchet MS"/>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strike="noStrike" dirty="0">
              <a:latin typeface="Trebuchet MS"/>
            </a:endParaRPr>
          </a:p>
          <a:p>
            <a:pPr marL="0" marR="0" indent="0">
              <a:buNone/>
            </a:pPr>
            <a:endParaRPr lang="en-US" sz="1100" b="0" i="0" u="none" strike="noStrike" dirty="0">
              <a:solidFill>
                <a:srgbClr val="000000"/>
              </a:solidFill>
              <a:effectLst/>
            </a:endParaRPr>
          </a:p>
          <a:p>
            <a:pPr marL="0" marR="0" indent="0">
              <a:buNone/>
            </a:pPr>
            <a:endParaRPr lang="en-US" sz="1100" b="0" i="0" u="none" strike="noStrike" dirty="0">
              <a:solidFill>
                <a:srgbClr val="000000"/>
              </a:solidFill>
              <a:effectLst/>
            </a:endParaRPr>
          </a:p>
          <a:p>
            <a:pPr marL="0" marR="0" indent="0">
              <a:buNone/>
            </a:pPr>
            <a:endParaRPr lang="en-US" sz="1100" b="0" i="0" u="none" strike="noStrike" dirty="0">
              <a:solidFill>
                <a:srgbClr val="000000"/>
              </a:solidFill>
              <a:effectLst/>
            </a:endParaRPr>
          </a:p>
          <a:p>
            <a:pPr marL="0" marR="0" indent="0">
              <a:buNone/>
            </a:pPr>
            <a:endParaRPr lang="en-US" sz="1100" b="0" i="0" u="none" strike="noStrike" dirty="0">
              <a:solidFill>
                <a:srgbClr val="000000"/>
              </a:solidFill>
              <a:effectLst/>
            </a:endParaRPr>
          </a:p>
        </p:txBody>
      </p:sp>
    </p:spTree>
    <p:extLst>
      <p:ext uri="{BB962C8B-B14F-4D97-AF65-F5344CB8AC3E}">
        <p14:creationId xmlns:p14="http://schemas.microsoft.com/office/powerpoint/2010/main" val="2477365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AE909C19-418C-8254-BAF1-E3A53548BBBF}"/>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77B6D149-ED3D-19CE-FDE5-19B13C29AA5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8A8DD8BC-8840-FFEA-195A-D53671D14E1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sz="1100" b="1" dirty="0"/>
              <a:t>Phonemic Awareness</a:t>
            </a:r>
          </a:p>
          <a:p>
            <a:pPr marL="171450" indent="-171450"/>
            <a:r>
              <a:rPr lang="en-US" sz="1100" b="1" dirty="0">
                <a:solidFill>
                  <a:srgbClr val="000000"/>
                </a:solidFill>
                <a:ea typeface="Calibri"/>
              </a:rPr>
              <a:t>Is the ability to identify and manipulate, </a:t>
            </a:r>
            <a:r>
              <a:rPr lang="en-US" sz="1100" b="0" dirty="0">
                <a:solidFill>
                  <a:srgbClr val="000000"/>
                </a:solidFill>
                <a:ea typeface="Calibri"/>
              </a:rPr>
              <a:t>or play with</a:t>
            </a:r>
            <a:r>
              <a:rPr lang="en-US" sz="1100" b="1" dirty="0">
                <a:solidFill>
                  <a:srgbClr val="000000"/>
                </a:solidFill>
                <a:ea typeface="Calibri"/>
              </a:rPr>
              <a:t>, INDIVIDUAL sounds in spoken WORDS.</a:t>
            </a:r>
          </a:p>
          <a:p>
            <a:pPr marL="0" indent="0">
              <a:buNone/>
            </a:pPr>
            <a:endParaRPr lang="en-US" sz="1100" dirty="0">
              <a:solidFill>
                <a:srgbClr val="000000"/>
              </a:solidFill>
              <a:ea typeface="Calibri"/>
            </a:endParaRPr>
          </a:p>
          <a:p>
            <a:pPr marL="171450" indent="-171450"/>
            <a:r>
              <a:rPr lang="en-US" sz="1100" dirty="0">
                <a:solidFill>
                  <a:srgbClr val="000000"/>
                </a:solidFill>
                <a:ea typeface="Calibri"/>
              </a:rPr>
              <a:t>Phonemic awareness falls under the umbrella of phonological awareness </a:t>
            </a:r>
            <a:r>
              <a:rPr lang="en-US" sz="1100" b="0" i="0" u="none" strike="noStrike" dirty="0">
                <a:solidFill>
                  <a:srgbClr val="000000"/>
                </a:solidFill>
                <a:effectLst/>
              </a:rPr>
              <a:t>and refers to the specific ability to </a:t>
            </a:r>
            <a:r>
              <a:rPr lang="en-US" sz="1100" b="1" i="0" u="none" strike="noStrike" dirty="0">
                <a:solidFill>
                  <a:srgbClr val="000000"/>
                </a:solidFill>
                <a:effectLst/>
              </a:rPr>
              <a:t>identify, blend, segment, and manipulate </a:t>
            </a:r>
            <a:r>
              <a:rPr lang="en-US" sz="1100" b="0" i="0" u="none" strike="noStrike" dirty="0">
                <a:solidFill>
                  <a:srgbClr val="000000"/>
                </a:solidFill>
                <a:effectLst/>
              </a:rPr>
              <a:t>the individual sounds, or phonemes, in spoken words. </a:t>
            </a:r>
          </a:p>
          <a:p>
            <a:pPr marL="171450" indent="-171450"/>
            <a:r>
              <a:rPr lang="en-US" sz="1100" b="0" i="0" u="none" strike="noStrike" dirty="0">
                <a:solidFill>
                  <a:srgbClr val="000000"/>
                </a:solidFill>
                <a:effectLst/>
              </a:rPr>
              <a:t>Phonemes combine to form syllables and words. For example, the word cat has three phonemes: /c/, /a/, and /t/. </a:t>
            </a:r>
            <a:endParaRPr lang="en-US" b="1" dirty="0"/>
          </a:p>
        </p:txBody>
      </p:sp>
    </p:spTree>
    <p:extLst>
      <p:ext uri="{BB962C8B-B14F-4D97-AF65-F5344CB8AC3E}">
        <p14:creationId xmlns:p14="http://schemas.microsoft.com/office/powerpoint/2010/main" val="64006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5628D66B-523D-8763-2CC4-1EB358B1281F}"/>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EF6A93C4-017D-E97C-60BF-7F09327A874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8DE67380-A51D-438A-BAFA-45D69FD00C5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Font typeface="Arial" panose="020B0604020202020204" pitchFamily="34" charset="0"/>
              <a:buNone/>
            </a:pPr>
            <a:r>
              <a:rPr lang="en-US" sz="1100" b="1" dirty="0">
                <a:latin typeface="Trebuchet MS"/>
              </a:rPr>
              <a:t>Phonological Awareness vs Phonics </a:t>
            </a:r>
          </a:p>
          <a:p>
            <a:pPr marL="171450" indent="-171450"/>
            <a:r>
              <a:rPr lang="en-US" sz="1100" b="0" i="0" u="none" strike="noStrike" dirty="0">
                <a:solidFill>
                  <a:srgbClr val="000000"/>
                </a:solidFill>
                <a:effectLst/>
              </a:rPr>
              <a:t>It is important to distinguish phonemic awareness from phonics. </a:t>
            </a:r>
            <a:endParaRPr lang="en-US" strike="noStrike" dirty="0"/>
          </a:p>
          <a:p>
            <a:pPr marL="171450" indent="-171450"/>
            <a:r>
              <a:rPr lang="en-US" dirty="0"/>
              <a:t>Phonological awareness tasks can be done </a:t>
            </a:r>
            <a:r>
              <a:rPr lang="en-US" b="1" dirty="0"/>
              <a:t>“</a:t>
            </a:r>
            <a:r>
              <a:rPr lang="en-US" b="0" dirty="0"/>
              <a:t>in the dark with the </a:t>
            </a:r>
            <a:r>
              <a:rPr lang="en-US" b="1" dirty="0"/>
              <a:t>lights off” </a:t>
            </a:r>
            <a:r>
              <a:rPr lang="en-US" dirty="0"/>
              <a:t>because they do not require using letters. </a:t>
            </a:r>
          </a:p>
          <a:p>
            <a:pPr marL="628650" lvl="1" indent="-171450"/>
            <a:r>
              <a:rPr lang="en-US" dirty="0">
                <a:latin typeface="Trebuchet MS" panose="020B0603020202020204" pitchFamily="34" charset="0"/>
              </a:rPr>
              <a:t>The focus is on the sounds of words, whether they are syllables or phonemes (individual sounds). </a:t>
            </a:r>
          </a:p>
          <a:p>
            <a:pPr marL="171450" indent="-171450"/>
            <a:r>
              <a:rPr lang="en-US" dirty="0"/>
              <a:t>Phonics activities need to be done with </a:t>
            </a:r>
            <a:r>
              <a:rPr lang="en-US" b="0" dirty="0"/>
              <a:t>the</a:t>
            </a:r>
            <a:r>
              <a:rPr lang="en-US" b="1" dirty="0"/>
              <a:t> “lights on” </a:t>
            </a:r>
            <a:r>
              <a:rPr lang="en-US" dirty="0"/>
              <a:t>because phonics includes letters that need to be seen.</a:t>
            </a:r>
          </a:p>
          <a:p>
            <a:pPr marL="628650" lvl="1" indent="-171450"/>
            <a:r>
              <a:rPr lang="en-US" dirty="0">
                <a:latin typeface="Trebuchet MS" panose="020B0603020202020204" pitchFamily="34" charset="0"/>
              </a:rPr>
              <a:t>The focus is on the relationship between the sounds, or phonemes, and the graphemes, or letters in written language. </a:t>
            </a:r>
          </a:p>
          <a:p>
            <a:pPr marL="171450" indent="-171450"/>
            <a:r>
              <a:rPr lang="en-US" dirty="0"/>
              <a:t>Instruction in phonological awareness and phonics often overlap. </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Trebuchet MS" panose="020B0603020202020204" pitchFamily="34" charset="0"/>
              </a:rPr>
              <a:t>There is a reciprocal relationship between phonemic awareness and phonics. Phonemic awareness instruction improves phonics skills and phonics instruction improves phonemic awareness (Lane &amp; Pullen, 2004).</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latin typeface="Trebuchet MS" panose="020B0603020202020204" pitchFamily="34" charset="0"/>
              </a:rPr>
              <a:t>In short, phonological awareness involves sounds only, and phonics involves sounds plus print.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800" dirty="0">
              <a:latin typeface="Trebuchet MS" panose="020B060302020202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800" dirty="0">
              <a:latin typeface="Trebuchet MS" panose="020B060302020202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800" dirty="0">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latin typeface="Trebuchet MS" panose="020B0603020202020204" pitchFamily="34" charset="0"/>
            </a:endParaRPr>
          </a:p>
        </p:txBody>
      </p:sp>
    </p:spTree>
    <p:extLst>
      <p:ext uri="{BB962C8B-B14F-4D97-AF65-F5344CB8AC3E}">
        <p14:creationId xmlns:p14="http://schemas.microsoft.com/office/powerpoint/2010/main" val="582289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6E13E482-4FB1-9D17-8D8A-4178D8F20B68}"/>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524B8E09-9D2B-E335-6221-5AEB5046C2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72E959A0-7E64-59F0-A594-7983ED0C025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i="0" u="none" strike="noStrike" dirty="0">
                <a:solidFill>
                  <a:srgbClr val="000000"/>
                </a:solidFill>
                <a:effectLst/>
                <a:latin typeface="Trebuchet MS" panose="020B0603020202020204" pitchFamily="34" charset="0"/>
                <a:ea typeface="Calibri"/>
                <a:cs typeface="Calibri"/>
              </a:rPr>
              <a:t>˘The English language has approximately 44 sounds, 26 letters, and over 200 ways to arrange the letters to spell the 44 sounds. </a:t>
            </a:r>
          </a:p>
          <a:p>
            <a:endParaRPr lang="en-US" b="0" i="0" u="none" strike="noStrike" dirty="0">
              <a:solidFill>
                <a:srgbClr val="000000"/>
              </a:solidFill>
              <a:effectLst/>
              <a:latin typeface="Calibri" panose="020F0502020204030204" pitchFamily="34" charset="0"/>
            </a:endParaRPr>
          </a:p>
          <a:p>
            <a:r>
              <a:rPr lang="en-US" dirty="0"/>
              <a:t>There are 25 consonant sounds and 19 vowel sounds, including the unaccented schwa vowel.</a:t>
            </a:r>
          </a:p>
          <a:p>
            <a:endParaRPr lang="en-US" dirty="0"/>
          </a:p>
          <a:p>
            <a:r>
              <a:rPr lang="en-US" dirty="0"/>
              <a:t>The diacritical marks above some of the vowel sounds are added to denote if the vowel is “long” (macron) or ‘short” (breve). </a:t>
            </a:r>
          </a:p>
          <a:p>
            <a:endParaRPr lang="en-US" dirty="0">
              <a:ea typeface="Calibri"/>
              <a:cs typeface="Calibri"/>
            </a:endParaRPr>
          </a:p>
          <a:p>
            <a:r>
              <a:rPr lang="en-US" dirty="0">
                <a:ea typeface="Calibri"/>
                <a:cs typeface="Calibri"/>
              </a:rPr>
              <a:t>It is important to know that English contains phonemes that don’t occur in other languages, so multilingual learners may need extra focus on identifying and producing certain phonemes in English. </a:t>
            </a:r>
          </a:p>
        </p:txBody>
      </p:sp>
    </p:spTree>
    <p:extLst>
      <p:ext uri="{BB962C8B-B14F-4D97-AF65-F5344CB8AC3E}">
        <p14:creationId xmlns:p14="http://schemas.microsoft.com/office/powerpoint/2010/main" val="2175995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87BF65D5-C15F-92B4-4CB1-BC6C1CC2325D}"/>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0452D4E2-20B3-9840-3D3C-0B098A5010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8477E1A4-2C9D-5996-DC27-71BD333CABF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b="1" dirty="0"/>
              <a:t>Counting Phonemes</a:t>
            </a:r>
          </a:p>
          <a:p>
            <a:pPr marL="171450" indent="-171450"/>
            <a:r>
              <a:rPr lang="en-US" dirty="0"/>
              <a:t>Let’s practice identifying the number of phonemes in some words.</a:t>
            </a:r>
          </a:p>
          <a:p>
            <a:pPr marL="171450" indent="-171450"/>
            <a:endParaRPr lang="en-US" dirty="0"/>
          </a:p>
          <a:p>
            <a:pPr marL="171450" indent="-171450"/>
            <a:r>
              <a:rPr lang="en-US" dirty="0"/>
              <a:t>For this activity:</a:t>
            </a:r>
          </a:p>
          <a:p>
            <a:pPr marL="628650" lvl="1" indent="-171450"/>
            <a:r>
              <a:rPr lang="en-US" dirty="0"/>
              <a:t>First I’m going to say the word out loud,</a:t>
            </a:r>
          </a:p>
          <a:p>
            <a:pPr marL="628650" lvl="1" indent="-171450"/>
            <a:r>
              <a:rPr lang="en-US" dirty="0"/>
              <a:t>Then you will use your fingers to show the number of phonemes in that word </a:t>
            </a:r>
          </a:p>
          <a:p>
            <a:pPr marL="628650" lvl="1" indent="-171450"/>
            <a:r>
              <a:rPr lang="en-US" dirty="0"/>
              <a:t>Finally, we review the word and the number of phonemes together.</a:t>
            </a:r>
          </a:p>
          <a:p>
            <a:pPr marL="171450" indent="-171450"/>
            <a:endParaRPr lang="en-US" dirty="0"/>
          </a:p>
          <a:p>
            <a:pPr marL="171450" indent="-171450"/>
            <a:r>
              <a:rPr lang="en-US" b="1" dirty="0"/>
              <a:t>The first word is at.</a:t>
            </a:r>
          </a:p>
        </p:txBody>
      </p:sp>
    </p:spTree>
    <p:extLst>
      <p:ext uri="{BB962C8B-B14F-4D97-AF65-F5344CB8AC3E}">
        <p14:creationId xmlns:p14="http://schemas.microsoft.com/office/powerpoint/2010/main" val="110073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87BF65D5-C15F-92B4-4CB1-BC6C1CC2325D}"/>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0452D4E2-20B3-9840-3D3C-0B098A5010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8477E1A4-2C9D-5996-DC27-71BD333CABF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Tx/>
              <a:buSzTx/>
              <a:tabLst/>
              <a:defRPr/>
            </a:pPr>
            <a:r>
              <a:rPr lang="en-US" sz="1100" b="1" i="0" dirty="0"/>
              <a:t>The word at has 2 phonemes: /a/, /t/.</a:t>
            </a:r>
          </a:p>
          <a:p>
            <a:pPr marL="171450" marR="0" lvl="0" indent="-171450" algn="l" defTabSz="914400" rtl="0" eaLnBrk="1" fontAlgn="auto" latinLnBrk="0" hangingPunct="1">
              <a:lnSpc>
                <a:spcPct val="100000"/>
              </a:lnSpc>
              <a:spcBef>
                <a:spcPts val="0"/>
              </a:spcBef>
              <a:spcAft>
                <a:spcPts val="0"/>
              </a:spcAft>
              <a:buClrTx/>
              <a:buSzTx/>
              <a:tabLst/>
              <a:defRPr/>
            </a:pPr>
            <a:r>
              <a:rPr lang="en-US" b="1" dirty="0"/>
              <a:t>The slanted lines on the slide are called virgules. Virgules are used to indicate the sound and not the letters.</a:t>
            </a:r>
            <a:endParaRPr lang="en-US" sz="1100" b="1" i="0" dirty="0"/>
          </a:p>
          <a:p>
            <a:pPr marL="171450" marR="0" lvl="0" indent="-171450" algn="l" defTabSz="914400" rtl="0" eaLnBrk="1" fontAlgn="auto" latinLnBrk="0" hangingPunct="1">
              <a:lnSpc>
                <a:spcPct val="100000"/>
              </a:lnSpc>
              <a:spcBef>
                <a:spcPts val="0"/>
              </a:spcBef>
              <a:spcAft>
                <a:spcPts val="0"/>
              </a:spcAft>
              <a:buClrTx/>
              <a:buSzTx/>
              <a:tabLst/>
              <a:defRPr/>
            </a:pPr>
            <a:r>
              <a:rPr lang="en-US" sz="1100" b="0" i="0" dirty="0"/>
              <a:t>The next word is mop.</a:t>
            </a:r>
            <a:endParaRPr lang="en-US" b="0" dirty="0"/>
          </a:p>
        </p:txBody>
      </p:sp>
    </p:spTree>
    <p:extLst>
      <p:ext uri="{BB962C8B-B14F-4D97-AF65-F5344CB8AC3E}">
        <p14:creationId xmlns:p14="http://schemas.microsoft.com/office/powerpoint/2010/main" val="3420660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B19EC02D-E222-94EA-D492-A8C3D6A7294C}"/>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9E7EE22A-39AF-4A59-E26C-FAF86B02259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CBE6E9FD-AE96-78CF-9A07-45E08F57E2E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Tx/>
              <a:buSzTx/>
              <a:tabLst/>
              <a:defRPr/>
            </a:pPr>
            <a:r>
              <a:rPr lang="en-US" sz="1100" b="1" i="0" dirty="0"/>
              <a:t>The word mop has 3 phonemes: /m/, /o/, /p/.</a:t>
            </a:r>
          </a:p>
          <a:p>
            <a:pPr marL="171450" marR="0" lvl="0" indent="-171450" algn="l" defTabSz="914400" rtl="0" eaLnBrk="1" fontAlgn="auto" latinLnBrk="0" hangingPunct="1">
              <a:lnSpc>
                <a:spcPct val="100000"/>
              </a:lnSpc>
              <a:spcBef>
                <a:spcPts val="0"/>
              </a:spcBef>
              <a:spcAft>
                <a:spcPts val="0"/>
              </a:spcAft>
              <a:buClrTx/>
              <a:buSzTx/>
              <a:tabLst/>
              <a:defRPr/>
            </a:pPr>
            <a:r>
              <a:rPr lang="en-US" sz="1100" b="0" i="0" dirty="0"/>
              <a:t>The next work is clip.</a:t>
            </a:r>
          </a:p>
          <a:p>
            <a:pPr marL="0" marR="0" lvl="0" indent="0" algn="l" defTabSz="914400" rtl="0" eaLnBrk="1" fontAlgn="auto" latinLnBrk="0" hangingPunct="1">
              <a:lnSpc>
                <a:spcPct val="100000"/>
              </a:lnSpc>
              <a:spcBef>
                <a:spcPts val="0"/>
              </a:spcBef>
              <a:spcAft>
                <a:spcPts val="0"/>
              </a:spcAft>
              <a:buClrTx/>
              <a:buSzTx/>
              <a:buNone/>
              <a:tabLst/>
              <a:defRPr/>
            </a:pPr>
            <a:endParaRPr lang="en-US" dirty="0"/>
          </a:p>
        </p:txBody>
      </p:sp>
    </p:spTree>
    <p:extLst>
      <p:ext uri="{BB962C8B-B14F-4D97-AF65-F5344CB8AC3E}">
        <p14:creationId xmlns:p14="http://schemas.microsoft.com/office/powerpoint/2010/main" val="3394271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b="0" i="0" u="none" strike="noStrike" cap="none" dirty="0">
                <a:solidFill>
                  <a:srgbClr val="000000"/>
                </a:solidFill>
                <a:ea typeface="Arial"/>
                <a:sym typeface="Arial"/>
              </a:rPr>
              <a:t>Welcome and thank you all for joining us today.</a:t>
            </a:r>
          </a:p>
          <a:p>
            <a:pPr marL="0" lvl="0" indent="0" algn="l" rtl="0">
              <a:spcBef>
                <a:spcPts val="0"/>
              </a:spcBef>
              <a:spcAft>
                <a:spcPts val="0"/>
              </a:spcAft>
              <a:buNone/>
            </a:pPr>
            <a:endParaRPr lang="en-US" sz="1100" b="0" i="0" u="none" strike="noStrike" cap="none" dirty="0">
              <a:solidFill>
                <a:srgbClr val="000000"/>
              </a:solidFill>
              <a:ea typeface="Arial"/>
              <a:sym typeface="Arial"/>
            </a:endParaRPr>
          </a:p>
          <a:p>
            <a:pPr marL="0" lvl="0" indent="0" algn="l" rtl="0">
              <a:spcBef>
                <a:spcPts val="0"/>
              </a:spcBef>
              <a:spcAft>
                <a:spcPts val="0"/>
              </a:spcAft>
              <a:buNone/>
            </a:pPr>
            <a:r>
              <a:rPr lang="en-US" sz="1100" b="0" i="0" u="none" strike="noStrike" cap="none" dirty="0">
                <a:solidFill>
                  <a:srgbClr val="000000"/>
                </a:solidFill>
                <a:ea typeface="Arial"/>
                <a:sym typeface="Arial"/>
              </a:rPr>
              <a:t>This is a presentation within </a:t>
            </a:r>
            <a:r>
              <a:rPr lang="en-US" sz="1100" b="1" i="0" u="none" strike="noStrike" cap="none" dirty="0">
                <a:solidFill>
                  <a:srgbClr val="000000"/>
                </a:solidFill>
                <a:ea typeface="Arial"/>
                <a:sym typeface="Arial"/>
              </a:rPr>
              <a:t>the Colorado READ Act and the Science of Reading for Families </a:t>
            </a:r>
            <a:r>
              <a:rPr lang="en-US" sz="1100" b="0" i="0" u="none" strike="noStrike" cap="none" dirty="0">
                <a:solidFill>
                  <a:srgbClr val="000000"/>
                </a:solidFill>
                <a:ea typeface="Arial"/>
                <a:sym typeface="Arial"/>
              </a:rPr>
              <a:t>series developed to support parents with ways to help their children build reading skills in partnership with their child’s school. ​</a:t>
            </a:r>
          </a:p>
          <a:p>
            <a:pPr marL="0" marR="0" lvl="0" indent="0">
              <a:lnSpc>
                <a:spcPct val="115000"/>
              </a:lnSpc>
              <a:spcAft>
                <a:spcPts val="800"/>
              </a:spcAft>
              <a:buNone/>
              <a:tabLst>
                <a:tab pos="457200" algn="l"/>
              </a:tabLst>
            </a:pPr>
            <a:endParaRPr lang="en-US" sz="1100" kern="100" dirty="0">
              <a:effectLst/>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
                <a:srgbClr val="000000"/>
              </a:buClr>
              <a:buSzPts val="1100"/>
              <a:buFont typeface="Arial"/>
              <a:buNone/>
              <a:tabLst>
                <a:tab pos="457200" algn="l"/>
              </a:tabLst>
              <a:defRPr/>
            </a:pPr>
            <a:r>
              <a:rPr lang="en-US" sz="1100" b="0" i="0" u="none" strike="noStrike" cap="none" dirty="0">
                <a:solidFill>
                  <a:srgbClr val="000000"/>
                </a:solidFill>
                <a:effectLst/>
                <a:ea typeface="Trebuchet MS" panose="020B0603020202020204" pitchFamily="34" charset="0"/>
                <a:sym typeface="Arial"/>
              </a:rPr>
              <a:t>During this presentation, we will be focusing on </a:t>
            </a:r>
            <a:r>
              <a:rPr lang="en-US" sz="1100" b="1" dirty="0"/>
              <a:t>Phonological Awareness </a:t>
            </a:r>
            <a:endParaRPr lang="en-US" sz="1100" b="1" i="0" u="none" strike="noStrike" cap="none" dirty="0">
              <a:solidFill>
                <a:srgbClr val="000000"/>
              </a:solidFill>
              <a:effectLst/>
              <a:ea typeface="Trebuchet MS" panose="020B0603020202020204" pitchFamily="34" charset="0"/>
              <a:sym typeface="Arial"/>
            </a:endParaRPr>
          </a:p>
          <a:p>
            <a:pPr marL="0" marR="0" lvl="0" indent="0" algn="l" defTabSz="914400" rtl="0" eaLnBrk="1" fontAlgn="auto" latinLnBrk="0" hangingPunct="1">
              <a:lnSpc>
                <a:spcPct val="115000"/>
              </a:lnSpc>
              <a:spcBef>
                <a:spcPts val="0"/>
              </a:spcBef>
              <a:spcAft>
                <a:spcPts val="800"/>
              </a:spcAft>
              <a:buClr>
                <a:srgbClr val="000000"/>
              </a:buClr>
              <a:buSzPts val="1100"/>
              <a:buFont typeface="Arial"/>
              <a:buNone/>
              <a:tabLst>
                <a:tab pos="457200" algn="l"/>
              </a:tabLst>
              <a:defRPr/>
            </a:pPr>
            <a:endParaRPr lang="en-US" sz="1100" kern="100" dirty="0">
              <a:effectLst/>
              <a:ea typeface="Aptos" panose="020B0004020202020204" pitchFamily="34" charset="0"/>
              <a:cs typeface="Times New Roman" panose="02020603050405020304" pitchFamily="18" charset="0"/>
            </a:endParaRPr>
          </a:p>
          <a:p>
            <a:pPr marL="0" marR="0" lvl="0" indent="0">
              <a:lnSpc>
                <a:spcPct val="115000"/>
              </a:lnSpc>
              <a:spcAft>
                <a:spcPts val="800"/>
              </a:spcAft>
              <a:buNone/>
              <a:tabLst>
                <a:tab pos="457200" algn="l"/>
              </a:tabLst>
            </a:pPr>
            <a:r>
              <a:rPr lang="en-US" sz="1100" kern="100" dirty="0">
                <a:effectLst/>
                <a:ea typeface="Aptos" panose="020B0004020202020204" pitchFamily="34" charset="0"/>
                <a:cs typeface="Times New Roman" panose="02020603050405020304" pitchFamily="18" charset="0"/>
              </a:rPr>
              <a:t>For more information or additional resources, please visit the </a:t>
            </a:r>
            <a:r>
              <a:rPr lang="en-US" sz="1100" u="sng" kern="100" dirty="0">
                <a:solidFill>
                  <a:srgbClr val="467886"/>
                </a:solidFill>
                <a:effectLst/>
                <a:ea typeface="Aptos" panose="020B0004020202020204" pitchFamily="34" charset="0"/>
                <a:cs typeface="Times New Roman" panose="02020603050405020304" pitchFamily="18" charset="0"/>
                <a:hlinkClick r:id="rId3"/>
              </a:rPr>
              <a:t>READ Act Parent Resources page</a:t>
            </a:r>
            <a:r>
              <a:rPr lang="en-US" sz="1100" kern="100" dirty="0">
                <a:effectLst/>
                <a:ea typeface="Aptos" panose="020B0004020202020204" pitchFamily="34" charset="0"/>
                <a:cs typeface="Times New Roman" panose="02020603050405020304" pitchFamily="18" charset="0"/>
              </a:rPr>
              <a:t> found within the CDE website. (</a:t>
            </a:r>
            <a:r>
              <a:rPr lang="en-US" sz="1100" u="sng" kern="100" dirty="0">
                <a:solidFill>
                  <a:srgbClr val="467886"/>
                </a:solidFill>
                <a:effectLst/>
                <a:ea typeface="Aptos" panose="020B0004020202020204" pitchFamily="34" charset="0"/>
                <a:cs typeface="Times New Roman" panose="02020603050405020304" pitchFamily="18" charset="0"/>
              </a:rPr>
              <a:t>QR Code on the slide</a:t>
            </a:r>
            <a:r>
              <a:rPr lang="en-US" sz="1100" kern="100" dirty="0">
                <a:effectLst/>
                <a:ea typeface="Aptos" panose="020B0004020202020204" pitchFamily="34" charset="0"/>
                <a:cs typeface="Times New Roman" panose="02020603050405020304" pitchFamily="18" charset="0"/>
              </a:rPr>
              <a:t>)</a:t>
            </a:r>
          </a:p>
          <a:p>
            <a:pPr marL="0" lvl="0" indent="0" algn="l" rtl="0">
              <a:spcBef>
                <a:spcPts val="0"/>
              </a:spcBef>
              <a:spcAft>
                <a:spcPts val="0"/>
              </a:spcAft>
              <a:buNone/>
            </a:pPr>
            <a:endParaRPr lang="en-US" sz="1100" dirty="0"/>
          </a:p>
          <a:p>
            <a:pPr marL="0" marR="0" lvl="0" indent="0">
              <a:lnSpc>
                <a:spcPct val="115000"/>
              </a:lnSpc>
              <a:spcAft>
                <a:spcPts val="800"/>
              </a:spcAft>
              <a:buFont typeface="Arial" panose="020B0604020202020204" pitchFamily="34" charset="0"/>
              <a:buNone/>
              <a:tabLst>
                <a:tab pos="457200" algn="l"/>
              </a:tabLst>
            </a:pPr>
            <a:r>
              <a:rPr lang="en-US" sz="1100" i="1" kern="100" dirty="0"/>
              <a:t>Background for presenters: </a:t>
            </a:r>
          </a:p>
          <a:p>
            <a:pPr marL="171450" marR="0" lvl="0" indent="-171450" algn="l" defTabSz="914400" rtl="0" eaLnBrk="1" fontAlgn="base" latinLnBrk="0" hangingPunct="1">
              <a:lnSpc>
                <a:spcPct val="100000"/>
              </a:lnSpc>
              <a:spcBef>
                <a:spcPts val="0"/>
              </a:spcBef>
              <a:spcAft>
                <a:spcPts val="0"/>
              </a:spcAft>
              <a:buClr>
                <a:srgbClr val="000000"/>
              </a:buClr>
              <a:buSzPts val="1100"/>
              <a:tabLst/>
              <a:defRPr/>
            </a:pPr>
            <a:r>
              <a:rPr lang="en-US" sz="1100" b="0" i="1" u="none" strike="noStrike" kern="100" cap="none" dirty="0">
                <a:solidFill>
                  <a:srgbClr val="000000"/>
                </a:solidFill>
                <a:effectLst/>
                <a:ea typeface="Aptos" panose="020B0004020202020204" pitchFamily="34" charset="0"/>
                <a:cs typeface="Times New Roman" panose="02020603050405020304" pitchFamily="18" charset="0"/>
                <a:sym typeface="Arial"/>
              </a:rPr>
              <a:t>The READ Act encourages local education providers to provide parent opportunities to participate in parent reading workshops throughout the school year to assist parents in developing their own reading skills and in developing the skills necessary to assist their children in reading. We hope this series will be helpful to you as parents (</a:t>
            </a:r>
            <a:r>
              <a:rPr lang="en-US" sz="1100" b="0" i="1" u="none" strike="noStrike" cap="none" dirty="0">
                <a:solidFill>
                  <a:srgbClr val="000000"/>
                </a:solidFill>
                <a:ea typeface="Trebuchet MS" panose="020B0603020202020204" pitchFamily="34" charset="0"/>
                <a:sym typeface="Arial"/>
              </a:rPr>
              <a:t>CRS 22-7-1208 (4))</a:t>
            </a:r>
            <a:r>
              <a:rPr lang="en-US" sz="1100" b="0" i="1" u="none" strike="noStrike" kern="100" cap="none" dirty="0">
                <a:solidFill>
                  <a:srgbClr val="000000"/>
                </a:solidFill>
                <a:effectLst/>
                <a:ea typeface="Aptos" panose="020B0004020202020204" pitchFamily="34" charset="0"/>
                <a:cs typeface="Times New Roman" panose="02020603050405020304" pitchFamily="18" charset="0"/>
                <a:sym typeface="Arial"/>
              </a:rPr>
              <a:t>.  </a:t>
            </a:r>
          </a:p>
          <a:p>
            <a:pPr marL="628650" marR="0" lvl="1" indent="-171450" algn="l" defTabSz="914400" rtl="0" eaLnBrk="1" fontAlgn="base" latinLnBrk="0" hangingPunct="1">
              <a:lnSpc>
                <a:spcPct val="100000"/>
              </a:lnSpc>
              <a:spcBef>
                <a:spcPts val="0"/>
              </a:spcBef>
              <a:spcAft>
                <a:spcPts val="0"/>
              </a:spcAft>
              <a:buClr>
                <a:srgbClr val="000000"/>
              </a:buClr>
              <a:buSzPts val="1100"/>
              <a:tabLst/>
              <a:defRPr/>
            </a:pPr>
            <a:r>
              <a:rPr lang="en-US" sz="1100" b="0" i="1" u="none" strike="noStrike" cap="none" dirty="0">
                <a:solidFill>
                  <a:srgbClr val="000000"/>
                </a:solidFill>
                <a:effectLst/>
                <a:latin typeface="Trebuchet MS" panose="020B0603020202020204" pitchFamily="34" charset="0"/>
                <a:sym typeface="Arial"/>
              </a:rPr>
              <a:t>The Colorado READ Act statute defines the term “parent’ as a student’s biological or adoptive parent, stepparent, foster parent, or legal guardian(</a:t>
            </a:r>
            <a:r>
              <a:rPr lang="en-US" sz="1100" b="0" i="1" u="none" strike="noStrike" cap="none" dirty="0">
                <a:solidFill>
                  <a:srgbClr val="000000"/>
                </a:solidFill>
                <a:latin typeface="Trebuchet MS" panose="020B0603020202020204" pitchFamily="34" charset="0"/>
                <a:sym typeface="Arial"/>
              </a:rPr>
              <a:t>CRS 22-7-1203 (8)(a))</a:t>
            </a:r>
            <a:r>
              <a:rPr lang="en-US" sz="1100" b="0" i="1" u="none" strike="noStrike" cap="none" dirty="0">
                <a:solidFill>
                  <a:srgbClr val="000000"/>
                </a:solidFill>
                <a:effectLst/>
                <a:latin typeface="Trebuchet MS" panose="020B0603020202020204" pitchFamily="34" charset="0"/>
                <a:sym typeface="Arial"/>
              </a:rPr>
              <a:t>.  </a:t>
            </a:r>
          </a:p>
          <a:p>
            <a:pPr marL="628650" marR="0" lvl="1" indent="-171450" algn="l" defTabSz="914400" rtl="0" eaLnBrk="1" fontAlgn="base" latinLnBrk="0" hangingPunct="1">
              <a:lnSpc>
                <a:spcPct val="100000"/>
              </a:lnSpc>
              <a:spcBef>
                <a:spcPts val="0"/>
              </a:spcBef>
              <a:spcAft>
                <a:spcPts val="0"/>
              </a:spcAft>
              <a:buClr>
                <a:srgbClr val="000000"/>
              </a:buClr>
              <a:buSzPts val="1100"/>
              <a:tabLst/>
              <a:defRPr/>
            </a:pPr>
            <a:r>
              <a:rPr lang="en-US" sz="1100" b="0" i="1" u="none" strike="noStrike" cap="none" dirty="0">
                <a:solidFill>
                  <a:srgbClr val="000000"/>
                </a:solidFill>
                <a:effectLst/>
                <a:latin typeface="Trebuchet MS" panose="020B0603020202020204" pitchFamily="34" charset="0"/>
                <a:sym typeface="Arial"/>
              </a:rPr>
              <a:t>For brevity purposes, we have adopted this definition throughout the presentation. </a:t>
            </a:r>
            <a:r>
              <a:rPr lang="en-US" sz="1100" b="0" i="1" u="none" strike="noStrike" cap="none" baseline="0" dirty="0">
                <a:solidFill>
                  <a:srgbClr val="000000"/>
                </a:solidFill>
                <a:latin typeface="Trebuchet MS" panose="020B0603020202020204" pitchFamily="34" charset="0"/>
                <a:sym typeface="Arial"/>
              </a:rPr>
              <a:t>When we use “Parent” during the presentation we mean family or caregiver aligned with the language of the law. </a:t>
            </a:r>
            <a:endParaRPr lang="en-US" sz="1100" dirty="0"/>
          </a:p>
          <a:p>
            <a:pPr marL="0" lvl="0" indent="0" algn="l" rtl="0">
              <a:spcBef>
                <a:spcPts val="0"/>
              </a:spcBef>
              <a:spcAft>
                <a:spcPts val="0"/>
              </a:spcAft>
              <a:buNone/>
            </a:pPr>
            <a:endParaRPr lang="en-US" sz="1100" dirty="0"/>
          </a:p>
          <a:p>
            <a:pPr marL="0" lvl="0" indent="0" algn="l" rtl="0">
              <a:spcBef>
                <a:spcPts val="0"/>
              </a:spcBef>
              <a:spcAft>
                <a:spcPts val="0"/>
              </a:spcAft>
              <a:buNone/>
            </a:pPr>
            <a:r>
              <a:rPr lang="en-US" sz="1100" dirty="0"/>
              <a:t>Sources​</a:t>
            </a:r>
          </a:p>
          <a:p>
            <a:pPr marL="171450" lvl="0" indent="-171450" algn="l" rtl="0">
              <a:spcBef>
                <a:spcPts val="0"/>
              </a:spcBef>
              <a:spcAft>
                <a:spcPts val="0"/>
              </a:spcAft>
            </a:pPr>
            <a:r>
              <a:rPr lang="en-US" sz="1100" dirty="0"/>
              <a:t>CRS 22-2-1203 (8)(a) Colorado READ Act Legislative Declaration​</a:t>
            </a:r>
          </a:p>
          <a:p>
            <a:pPr marL="171450" lvl="0" indent="-171450" algn="l" rtl="0">
              <a:spcBef>
                <a:spcPts val="0"/>
              </a:spcBef>
              <a:spcAft>
                <a:spcPts val="0"/>
              </a:spcAft>
            </a:pPr>
            <a:r>
              <a:rPr lang="en-US" sz="1100" dirty="0"/>
              <a:t>CRS 22-2-1208 (4) Colorado READ Act Legislative Declaration​</a:t>
            </a:r>
          </a:p>
          <a:p>
            <a:pPr marL="0" marR="0" lvl="0" indent="0">
              <a:lnSpc>
                <a:spcPct val="115000"/>
              </a:lnSpc>
              <a:spcAft>
                <a:spcPts val="800"/>
              </a:spcAft>
              <a:buFont typeface="Arial" panose="020B0604020202020204" pitchFamily="34" charset="0"/>
              <a:buNone/>
              <a:tabLst>
                <a:tab pos="457200" algn="l"/>
              </a:tabLst>
            </a:pPr>
            <a:endParaRPr lang="en-US" sz="1800" kern="100" dirty="0"/>
          </a:p>
        </p:txBody>
      </p:sp>
    </p:spTree>
    <p:extLst>
      <p:ext uri="{BB962C8B-B14F-4D97-AF65-F5344CB8AC3E}">
        <p14:creationId xmlns:p14="http://schemas.microsoft.com/office/powerpoint/2010/main" val="342933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3172C84F-CD57-6163-A581-B5FB4EA3C872}"/>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F2A2F769-FC91-257A-C720-09952C1238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E8E9B3B8-57DC-F0BE-C97F-ED32EB68A8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Tx/>
              <a:buSzTx/>
              <a:tabLst/>
              <a:defRPr/>
            </a:pPr>
            <a:r>
              <a:rPr lang="en-US" sz="1100" b="1" i="0" dirty="0">
                <a:latin typeface="Trebuchet MS"/>
              </a:rPr>
              <a:t>The word clip has 4 phonemes: /c/, /l/, /i</a:t>
            </a:r>
            <a:r>
              <a:rPr lang="en-US" b="1" dirty="0">
                <a:latin typeface="Trebuchet MS"/>
              </a:rPr>
              <a:t>/, /p/.</a:t>
            </a:r>
            <a:endParaRPr lang="en-US" sz="1100" b="1" i="0" dirty="0">
              <a:latin typeface="Trebuchet MS" panose="020B0603020202020204" pitchFamily="34" charset="0"/>
            </a:endParaRPr>
          </a:p>
          <a:p>
            <a:pPr marL="171450" marR="0" lvl="0" indent="-171450" algn="l" defTabSz="914400" rtl="0" eaLnBrk="1" fontAlgn="auto" latinLnBrk="0" hangingPunct="1">
              <a:lnSpc>
                <a:spcPct val="100000"/>
              </a:lnSpc>
              <a:spcBef>
                <a:spcPts val="0"/>
              </a:spcBef>
              <a:spcAft>
                <a:spcPts val="0"/>
              </a:spcAft>
              <a:buClrTx/>
              <a:buSzTx/>
              <a:tabLst/>
              <a:defRPr/>
            </a:pPr>
            <a:r>
              <a:rPr lang="en-US" sz="1100" b="0" i="0" dirty="0"/>
              <a:t>The next word is splash</a:t>
            </a:r>
            <a:endParaRPr lang="en-US" b="0" dirty="0"/>
          </a:p>
        </p:txBody>
      </p:sp>
    </p:spTree>
    <p:extLst>
      <p:ext uri="{BB962C8B-B14F-4D97-AF65-F5344CB8AC3E}">
        <p14:creationId xmlns:p14="http://schemas.microsoft.com/office/powerpoint/2010/main" val="3343418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45DEFF2C-0EE1-7A63-A1AF-469715B87675}"/>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795C8260-065D-DDF3-D38E-D2E0980D011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E20195FA-FEE5-48DD-8C41-1CE0F8D33AD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Tx/>
              <a:buSzTx/>
              <a:tabLst/>
              <a:defRPr/>
            </a:pPr>
            <a:r>
              <a:rPr lang="en-US" sz="1100" b="1" i="0" dirty="0">
                <a:latin typeface="Trebuchet MS"/>
              </a:rPr>
              <a:t>The word splash has 5 phonemes: /</a:t>
            </a:r>
            <a:r>
              <a:rPr lang="en-US" sz="1100" b="1" dirty="0">
                <a:solidFill>
                  <a:srgbClr val="000000"/>
                </a:solidFill>
                <a:latin typeface="Trebuchet MS" panose="020B0603020202020204" pitchFamily="34" charset="0"/>
              </a:rPr>
              <a:t>s/, /p/, /l/, /a/, /sh/. </a:t>
            </a:r>
            <a:r>
              <a:rPr lang="en-US" sz="1100" b="0" dirty="0">
                <a:solidFill>
                  <a:srgbClr val="000000"/>
                </a:solidFill>
                <a:latin typeface="Trebuchet MS" panose="020B0603020202020204" pitchFamily="34" charset="0"/>
              </a:rPr>
              <a:t>The /sh/ sound is a diagraph which means two graphemes, or letters, represent one phoneme, or sound.</a:t>
            </a:r>
            <a:endParaRPr lang="en-US" sz="1100" b="1" dirty="0">
              <a:solidFill>
                <a:srgbClr val="000000"/>
              </a:solidFill>
              <a:latin typeface="Trebuchet MS" panose="020B0603020202020204" pitchFamily="34" charset="0"/>
            </a:endParaRPr>
          </a:p>
          <a:p>
            <a:pPr marL="171450" marR="0" lvl="0" indent="-171450" algn="l" defTabSz="914400" rtl="0" eaLnBrk="1" fontAlgn="auto" latinLnBrk="0" hangingPunct="1">
              <a:lnSpc>
                <a:spcPct val="100000"/>
              </a:lnSpc>
              <a:spcBef>
                <a:spcPts val="0"/>
              </a:spcBef>
              <a:spcAft>
                <a:spcPts val="0"/>
              </a:spcAft>
              <a:buClrTx/>
              <a:buSzTx/>
              <a:tabLst/>
              <a:defRPr/>
            </a:pPr>
            <a:r>
              <a:rPr lang="en-US" sz="1100" b="0" i="0" dirty="0">
                <a:latin typeface="Trebuchet MS"/>
              </a:rPr>
              <a:t>The last word is a little tricky. The word is fox.</a:t>
            </a:r>
            <a:endParaRPr lang="en-US" b="0" dirty="0">
              <a:latin typeface="Trebuchet MS"/>
            </a:endParaRPr>
          </a:p>
        </p:txBody>
      </p:sp>
    </p:spTree>
    <p:extLst>
      <p:ext uri="{BB962C8B-B14F-4D97-AF65-F5344CB8AC3E}">
        <p14:creationId xmlns:p14="http://schemas.microsoft.com/office/powerpoint/2010/main" val="3603266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B429BD51-B555-0A9B-7517-209CD8D02608}"/>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413EDCEF-5246-B085-F5EE-0E61B977EE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B10C3574-29B1-9110-81C5-636DDDB2202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r>
              <a:rPr lang="en-US" sz="1100" b="1" i="0" dirty="0"/>
              <a:t>The word fox has 4 phonemes: /f/, /o/, /k/, /s/. </a:t>
            </a:r>
            <a:r>
              <a:rPr lang="en-US" sz="1100" b="0" i="0" dirty="0"/>
              <a:t>The letter x is two sounds /k/ and /s/.</a:t>
            </a:r>
          </a:p>
          <a:p>
            <a:pPr marL="171450" indent="-171450"/>
            <a:r>
              <a:rPr lang="en-US" sz="1100" b="0" i="0" dirty="0"/>
              <a:t>Note that the number of letters often does not indicate the number of phonemes. This is because in English, we often have 2, 3, or 4-letter combinations that represent a single unit of sound. These letter or letters are called graphemes and are discussed in the phonics and decoding presentation of this series.</a:t>
            </a:r>
            <a:endParaRPr lang="en-US" dirty="0"/>
          </a:p>
        </p:txBody>
      </p:sp>
    </p:spTree>
    <p:extLst>
      <p:ext uri="{BB962C8B-B14F-4D97-AF65-F5344CB8AC3E}">
        <p14:creationId xmlns:p14="http://schemas.microsoft.com/office/powerpoint/2010/main" val="3065401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7B3D90DA-A17C-06D5-DA14-EF1C65C10C2A}"/>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24CE4C50-16C5-41D3-3364-3BA1ADEB4F5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15DF97A9-AA78-EF21-D41A-F7395410606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None/>
              <a:tabLst/>
              <a:defRPr/>
            </a:pPr>
            <a:r>
              <a:rPr lang="en-US" dirty="0"/>
              <a:t>Next, we will look at three important phonemic awareness skills: </a:t>
            </a:r>
            <a:r>
              <a:rPr lang="en-US" b="1" dirty="0"/>
              <a:t>isolating, blending</a:t>
            </a:r>
            <a:r>
              <a:rPr lang="en-US" dirty="0"/>
              <a:t>, and </a:t>
            </a:r>
            <a:r>
              <a:rPr lang="en-US" b="1" dirty="0"/>
              <a:t>segmenting phonemes.</a:t>
            </a:r>
            <a:endParaRPr lang="en-US" dirty="0"/>
          </a:p>
          <a:p>
            <a:pPr marL="171450" marR="0" lvl="0" indent="-171450" algn="l" defTabSz="914400" rtl="0" eaLnBrk="1" fontAlgn="auto" latinLnBrk="0" hangingPunct="1">
              <a:lnSpc>
                <a:spcPct val="100000"/>
              </a:lnSpc>
              <a:spcBef>
                <a:spcPts val="0"/>
              </a:spcBef>
              <a:spcAft>
                <a:spcPts val="0"/>
              </a:spcAft>
              <a:buClrTx/>
              <a:buSzTx/>
              <a:tabLst/>
              <a:defRPr/>
            </a:pPr>
            <a:r>
              <a:rPr lang="en-US" dirty="0"/>
              <a:t>Mastery of these skills is important for reading and writing words. </a:t>
            </a:r>
            <a:r>
              <a:rPr lang="en-US" sz="1100" b="0" i="0" u="none" strike="noStrike" cap="none" dirty="0">
                <a:solidFill>
                  <a:srgbClr val="000000"/>
                </a:solidFill>
                <a:effectLst/>
                <a:ea typeface="Arial"/>
                <a:sym typeface="Arial"/>
              </a:rPr>
              <a:t>Even adults may benefit from them when they encounter unfamiliar words. In fact, blending and segmenting skills contribute more to learning to read and spell well than any of the other activities under the phonological awareness umbrella (NRP, 2000). </a:t>
            </a:r>
            <a:endParaRPr lang="en-US" sz="1100" b="0" i="0" u="none" strike="noStrike" cap="none" dirty="0">
              <a:solidFill>
                <a:srgbClr val="000000"/>
              </a:solidFill>
              <a:effectLst/>
              <a:ea typeface="Arial"/>
            </a:endParaRPr>
          </a:p>
          <a:p>
            <a:pPr marL="171450" marR="0" lvl="0" indent="-171450" algn="l" defTabSz="914400" rtl="0" eaLnBrk="1" fontAlgn="auto" latinLnBrk="0" hangingPunct="1">
              <a:lnSpc>
                <a:spcPct val="100000"/>
              </a:lnSpc>
              <a:spcBef>
                <a:spcPts val="0"/>
              </a:spcBef>
              <a:spcAft>
                <a:spcPts val="0"/>
              </a:spcAft>
              <a:buClrTx/>
              <a:buSzTx/>
              <a:tabLst/>
              <a:defRPr/>
            </a:pPr>
            <a:endParaRPr lang="en-US" b="0" i="0" dirty="0"/>
          </a:p>
          <a:p>
            <a:pPr marL="0" marR="0" lvl="0" indent="0" algn="l" defTabSz="914400" rtl="0" eaLnBrk="1" fontAlgn="auto" latinLnBrk="0" hangingPunct="1">
              <a:lnSpc>
                <a:spcPct val="100000"/>
              </a:lnSpc>
              <a:spcBef>
                <a:spcPts val="0"/>
              </a:spcBef>
              <a:spcAft>
                <a:spcPts val="0"/>
              </a:spcAft>
              <a:buClrTx/>
              <a:buSzTx/>
              <a:buNone/>
              <a:tabLst/>
              <a:defRPr/>
            </a:pPr>
            <a:r>
              <a:rPr lang="en-US" b="1" i="0" dirty="0"/>
              <a:t>Isolating</a:t>
            </a:r>
          </a:p>
          <a:p>
            <a:pPr marL="171450" marR="0" lvl="0" indent="-171450" algn="l" defTabSz="914400" rtl="0" eaLnBrk="1" fontAlgn="auto" latinLnBrk="0" hangingPunct="1">
              <a:lnSpc>
                <a:spcPct val="100000"/>
              </a:lnSpc>
              <a:spcBef>
                <a:spcPts val="0"/>
              </a:spcBef>
              <a:spcAft>
                <a:spcPts val="0"/>
              </a:spcAft>
              <a:buClrTx/>
              <a:buSzTx/>
              <a:tabLst/>
              <a:defRPr/>
            </a:pPr>
            <a:r>
              <a:rPr lang="en-US" dirty="0"/>
              <a:t>The first skill is phoneme isolating. This includes the ability to </a:t>
            </a:r>
            <a:r>
              <a:rPr lang="en-US" b="1" dirty="0"/>
              <a:t>isolate beginning, middle, or ending sounds in words</a:t>
            </a:r>
            <a:r>
              <a:rPr lang="en-US" dirty="0"/>
              <a:t>.</a:t>
            </a:r>
          </a:p>
          <a:p>
            <a:pPr marL="0" indent="-171450">
              <a:buClrTx/>
              <a:buSzTx/>
              <a:defRPr/>
            </a:pPr>
            <a:r>
              <a:rPr lang="en-US" dirty="0"/>
              <a:t>For example</a:t>
            </a:r>
            <a:r>
              <a:rPr lang="en-US" b="1" dirty="0"/>
              <a:t>, the beginning sound of cat is /k/, the ending sound of dog is /g/ and the middle sound in fish is /i/. </a:t>
            </a:r>
            <a:r>
              <a:rPr lang="en-US" dirty="0"/>
              <a:t>It</a:t>
            </a:r>
            <a:r>
              <a:rPr lang="en-US" b="0" i="0" dirty="0"/>
              <a:t> is also important to know that when isolating phonemes, the skill builds in difficulty from beginning phonemes, ending phonemes, and then middle phonemes being the most difficult isolation skill. </a:t>
            </a:r>
          </a:p>
          <a:p>
            <a:pPr marL="0" marR="0" lvl="0" indent="0" algn="l" defTabSz="914400" rtl="0" eaLnBrk="1" fontAlgn="auto" latinLnBrk="0" hangingPunct="1">
              <a:lnSpc>
                <a:spcPct val="100000"/>
              </a:lnSpc>
              <a:spcBef>
                <a:spcPts val="0"/>
              </a:spcBef>
              <a:spcAft>
                <a:spcPts val="0"/>
              </a:spcAft>
              <a:buClrTx/>
              <a:buSz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None/>
              <a:tabLst/>
              <a:defRPr/>
            </a:pPr>
            <a:r>
              <a:rPr lang="en-US" b="1" i="0" dirty="0"/>
              <a:t>Blending</a:t>
            </a:r>
          </a:p>
          <a:p>
            <a:pPr marL="0" marR="0" lvl="0" indent="-171450" algn="l" defTabSz="914400" rtl="0" eaLnBrk="1" fontAlgn="auto" latinLnBrk="0" hangingPunct="1">
              <a:lnSpc>
                <a:spcPct val="100000"/>
              </a:lnSpc>
              <a:spcBef>
                <a:spcPts val="0"/>
              </a:spcBef>
              <a:spcAft>
                <a:spcPts val="0"/>
              </a:spcAft>
              <a:buClrTx/>
              <a:buSzTx/>
              <a:tabLst/>
              <a:defRPr/>
            </a:pPr>
            <a:r>
              <a:rPr lang="en-US" b="0" i="0" dirty="0"/>
              <a:t>The next skill is phoneme blending. This includes the ability to </a:t>
            </a:r>
            <a:r>
              <a:rPr lang="en-US" b="1" i="0" dirty="0"/>
              <a:t>blend, or combine, the separate sounds, or phonemes, in a word to say the word</a:t>
            </a:r>
            <a:r>
              <a:rPr lang="en-US" b="0" i="0" dirty="0"/>
              <a:t>. </a:t>
            </a:r>
          </a:p>
          <a:p>
            <a:pPr marL="0" indent="-171450">
              <a:buClrTx/>
              <a:buSzTx/>
              <a:defRPr/>
            </a:pPr>
            <a:r>
              <a:rPr lang="en-US" dirty="0"/>
              <a:t>Let's</a:t>
            </a:r>
            <a:r>
              <a:rPr lang="en-US" b="0" i="0" dirty="0"/>
              <a:t> use the</a:t>
            </a:r>
            <a:r>
              <a:rPr lang="en-US" dirty="0"/>
              <a:t> same three words for examples: </a:t>
            </a:r>
            <a:r>
              <a:rPr lang="en-US" b="1" dirty="0"/>
              <a:t>The</a:t>
            </a:r>
            <a:r>
              <a:rPr lang="en-US" b="1" i="0" dirty="0"/>
              <a:t> sounds </a:t>
            </a:r>
            <a:r>
              <a:rPr lang="en-US" b="1" dirty="0"/>
              <a:t>/k/ </a:t>
            </a:r>
            <a:r>
              <a:rPr lang="en-US" b="1" i="0" dirty="0"/>
              <a:t>/a</a:t>
            </a:r>
            <a:r>
              <a:rPr lang="en-US" b="1" dirty="0"/>
              <a:t>/</a:t>
            </a:r>
            <a:r>
              <a:rPr lang="en-US" b="1" i="0" dirty="0"/>
              <a:t> /t</a:t>
            </a:r>
            <a:r>
              <a:rPr lang="en-US" b="1" dirty="0"/>
              <a:t>/</a:t>
            </a:r>
            <a:r>
              <a:rPr lang="en-US" b="1" i="0" dirty="0"/>
              <a:t> blend to make the word </a:t>
            </a:r>
            <a:r>
              <a:rPr lang="en-US" b="1" dirty="0"/>
              <a:t>cat, the sounds /d/ /o/ /g/ blend to make the word dog, and the sounds /f/ /i/ /sh/ blend to make the word fish.</a:t>
            </a:r>
            <a:endParaRPr lang="en-US" b="1" i="0" dirty="0"/>
          </a:p>
          <a:p>
            <a:pPr marL="0" marR="0" lvl="0" indent="0" algn="l" defTabSz="914400" rtl="0" eaLnBrk="1" fontAlgn="auto" latinLnBrk="0" hangingPunct="1">
              <a:lnSpc>
                <a:spcPct val="100000"/>
              </a:lnSpc>
              <a:spcBef>
                <a:spcPts val="0"/>
              </a:spcBef>
              <a:spcAft>
                <a:spcPts val="0"/>
              </a:spcAft>
              <a:buClrTx/>
              <a:buSz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None/>
              <a:tabLst/>
              <a:defRPr/>
            </a:pPr>
            <a:r>
              <a:rPr lang="en-US" b="1" i="0" dirty="0"/>
              <a:t>Segmenting</a:t>
            </a:r>
          </a:p>
          <a:p>
            <a:pPr marL="0" marR="0" lvl="0" indent="-171450" algn="l" defTabSz="914400" rtl="0" eaLnBrk="1" fontAlgn="auto" latinLnBrk="0" hangingPunct="1">
              <a:lnSpc>
                <a:spcPct val="100000"/>
              </a:lnSpc>
              <a:spcBef>
                <a:spcPts val="0"/>
              </a:spcBef>
              <a:spcAft>
                <a:spcPts val="0"/>
              </a:spcAft>
              <a:buClrTx/>
              <a:buSzTx/>
              <a:tabLst/>
              <a:defRPr/>
            </a:pPr>
            <a:r>
              <a:rPr lang="en-US" b="0" i="0" dirty="0"/>
              <a:t>Finally, the last skill is phoneme segmenting. This is the ability to </a:t>
            </a:r>
            <a:r>
              <a:rPr lang="en-US" b="1" i="0" dirty="0"/>
              <a:t>segment, or break, a whole word into it’s individual sounds</a:t>
            </a:r>
            <a:r>
              <a:rPr lang="en-US" b="0" i="0" dirty="0"/>
              <a:t>, or phonemes. </a:t>
            </a:r>
          </a:p>
          <a:p>
            <a:pPr marL="0" marR="0" lvl="0" indent="-171450" algn="l" defTabSz="914400" rtl="0" eaLnBrk="1" fontAlgn="auto" latinLnBrk="0" hangingPunct="1">
              <a:lnSpc>
                <a:spcPct val="100000"/>
              </a:lnSpc>
              <a:spcBef>
                <a:spcPts val="0"/>
              </a:spcBef>
              <a:spcAft>
                <a:spcPts val="0"/>
              </a:spcAft>
              <a:buClrTx/>
              <a:buSzTx/>
              <a:tabLst/>
              <a:defRPr/>
            </a:pPr>
            <a:r>
              <a:rPr lang="en-US" b="0" i="0" dirty="0"/>
              <a:t>It is especially important in developing phonemic awareness for reading and writing. With this task, children break, or segment a whole word into its individual phonemes. </a:t>
            </a:r>
          </a:p>
          <a:p>
            <a:pPr marL="0" indent="-171450">
              <a:buClrTx/>
              <a:buSzTx/>
              <a:defRPr/>
            </a:pPr>
            <a:r>
              <a:rPr lang="en-US" dirty="0"/>
              <a:t>Again, let's use the same three words for examples: </a:t>
            </a:r>
            <a:r>
              <a:rPr lang="en-US" b="1" dirty="0"/>
              <a:t>the sounds in the word cat are /k/ /a/ /t/, the sounds in the word dog are /d/ /o/ /g/, and the sounds in the word fish are /f/ /i/ /sh/.</a:t>
            </a:r>
            <a:endParaRPr lang="en-US" b="1" i="0" dirty="0"/>
          </a:p>
          <a:p>
            <a:pPr marL="0" indent="0">
              <a:buNone/>
            </a:pPr>
            <a:endParaRPr lang="en-US" b="0" dirty="0"/>
          </a:p>
          <a:p>
            <a:pPr marL="0" indent="0">
              <a:buNone/>
            </a:pPr>
            <a:r>
              <a:rPr lang="en-US" b="1" dirty="0"/>
              <a:t>Segmenting and blending abilities are better at predicting later reading achievement than rhyming abilities </a:t>
            </a:r>
            <a:r>
              <a:rPr lang="en-US" dirty="0"/>
              <a:t>(Hatcher &amp; Hulme, 1999; Hatcher et al., 2004; Muter et al., 1998; Nation &amp; Hulme, 1997). </a:t>
            </a:r>
          </a:p>
          <a:p>
            <a:r>
              <a:rPr lang="en-US" sz="1100" b="0" i="0" u="none" strike="noStrike" cap="none" dirty="0">
                <a:solidFill>
                  <a:srgbClr val="000000"/>
                </a:solidFill>
                <a:effectLst/>
                <a:ea typeface="Arial"/>
                <a:sym typeface="Arial"/>
              </a:rPr>
              <a:t>For some children, rhyming seems to develop fairly naturally, and for others, it is a difficult task that continues to be challenging in the elementary grades.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dirty="0">
                <a:solidFill>
                  <a:srgbClr val="000000"/>
                </a:solidFill>
                <a:effectLst/>
              </a:rPr>
              <a:t>Background for presenter: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ea typeface="Arial"/>
                <a:sym typeface="Arial"/>
              </a:rPr>
              <a:t>Of note, identifying and segmenting phonemes in words may be challenging for adults because the reading process has become so automatic that identifying the phonemes in words does not need to be a conscious task (Ehri, 2014).</a:t>
            </a:r>
            <a:endParaRPr lang="en-US" strike="noStrike"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1" u="none" strike="noStrike" dirty="0">
              <a:solidFill>
                <a:srgbClr val="000000"/>
              </a:solidFill>
              <a:effectLst/>
            </a:endParaRPr>
          </a:p>
          <a:p>
            <a:pPr marL="158750" indent="0">
              <a:buNone/>
            </a:pPr>
            <a:endParaRPr lang="en-US" sz="1100" b="0" i="0" u="none" strike="noStrike" cap="none" dirty="0">
              <a:solidFill>
                <a:srgbClr val="000000"/>
              </a:solidFill>
              <a:effectLst/>
              <a:ea typeface="Arial"/>
              <a:sym typeface="Arial"/>
            </a:endParaRPr>
          </a:p>
        </p:txBody>
      </p:sp>
    </p:spTree>
    <p:extLst>
      <p:ext uri="{BB962C8B-B14F-4D97-AF65-F5344CB8AC3E}">
        <p14:creationId xmlns:p14="http://schemas.microsoft.com/office/powerpoint/2010/main" val="3528284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a:extLst>
            <a:ext uri="{FF2B5EF4-FFF2-40B4-BE49-F238E27FC236}">
              <a16:creationId xmlns:a16="http://schemas.microsoft.com/office/drawing/2014/main" id="{9811EFCC-A120-6650-37E2-C9750421ED87}"/>
            </a:ext>
          </a:extLst>
        </p:cNvPr>
        <p:cNvGrpSpPr/>
        <p:nvPr/>
      </p:nvGrpSpPr>
      <p:grpSpPr>
        <a:xfrm>
          <a:off x="0" y="0"/>
          <a:ext cx="0" cy="0"/>
          <a:chOff x="0" y="0"/>
          <a:chExt cx="0" cy="0"/>
        </a:xfrm>
      </p:grpSpPr>
      <p:sp>
        <p:nvSpPr>
          <p:cNvPr id="655" name="Google Shape;655;g64c0e98f07_0_4:notes">
            <a:extLst>
              <a:ext uri="{FF2B5EF4-FFF2-40B4-BE49-F238E27FC236}">
                <a16:creationId xmlns:a16="http://schemas.microsoft.com/office/drawing/2014/main" id="{2F2BA856-C3CB-4B20-F6B1-D1B1A14F5E8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6" name="Google Shape;656;g64c0e98f07_0_4:notes">
            <a:extLst>
              <a:ext uri="{FF2B5EF4-FFF2-40B4-BE49-F238E27FC236}">
                <a16:creationId xmlns:a16="http://schemas.microsoft.com/office/drawing/2014/main" id="{4E43D483-F019-4CD3-E301-B84AAD36F3E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100" dirty="0">
                <a:latin typeface="Trebuchet MS" panose="020B0603020202020204" pitchFamily="34" charset="0"/>
                <a:ea typeface="Calibri" panose="020F0502020204030204"/>
                <a:cs typeface="Calibri" panose="020F0502020204030204"/>
              </a:rPr>
              <a:t>The Colorado Read Act outlines </a:t>
            </a:r>
            <a:r>
              <a:rPr lang="en-US" sz="1100" b="1" dirty="0">
                <a:latin typeface="Trebuchet MS" panose="020B0603020202020204" pitchFamily="34" charset="0"/>
                <a:ea typeface="Calibri" panose="020F0502020204030204"/>
                <a:cs typeface="Calibri" panose="020F0502020204030204"/>
              </a:rPr>
              <a:t>Minimum Reading Skill Competencies for Phonemic Awareness </a:t>
            </a:r>
            <a:r>
              <a:rPr lang="en-US" sz="1100" dirty="0">
                <a:latin typeface="Trebuchet MS" panose="020B0603020202020204" pitchFamily="34" charset="0"/>
                <a:ea typeface="Calibri" panose="020F0502020204030204"/>
                <a:cs typeface="Calibri" panose="020F0502020204030204"/>
              </a:rPr>
              <a:t>that students need to master to support the development of proficient reading skills. </a:t>
            </a:r>
          </a:p>
          <a:p>
            <a:r>
              <a:rPr lang="en-US" sz="1100" dirty="0">
                <a:latin typeface="Trebuchet MS" panose="020B0603020202020204" pitchFamily="34" charset="0"/>
                <a:ea typeface="Calibri" panose="020F0502020204030204"/>
                <a:cs typeface="Calibri" panose="020F0502020204030204"/>
              </a:rPr>
              <a:t>These minimum competencies are outlined in a kindergarten through third grade progression in the Minimum Reading Competency Skills Matrix. A QR code to access the skills matrix is on this slide.</a:t>
            </a:r>
          </a:p>
          <a:p>
            <a:r>
              <a:rPr lang="en-US" sz="1100" b="1" dirty="0">
                <a:latin typeface="Trebuchet MS" panose="020B0603020202020204" pitchFamily="34" charset="0"/>
                <a:ea typeface="Calibri" panose="020F0502020204030204"/>
                <a:cs typeface="Calibri" panose="020F0502020204030204"/>
              </a:rPr>
              <a:t>Phonological and phonemic awareness skills are focused on primarily in kindergarten and first grade</a:t>
            </a:r>
            <a:r>
              <a:rPr lang="en-US" sz="1100" dirty="0">
                <a:latin typeface="Trebuchet MS" panose="020B0603020202020204" pitchFamily="34" charset="0"/>
                <a:ea typeface="Calibri" panose="020F0502020204030204"/>
                <a:cs typeface="Calibri" panose="020F0502020204030204"/>
              </a:rPr>
              <a:t>, as students are in the beginning stages of early literacy instruction.</a:t>
            </a:r>
          </a:p>
          <a:p>
            <a:r>
              <a:rPr lang="en-US" sz="1100" dirty="0">
                <a:latin typeface="Trebuchet MS" panose="020B0603020202020204" pitchFamily="34" charset="0"/>
                <a:ea typeface="Calibri" panose="020F0502020204030204"/>
                <a:cs typeface="Calibri" panose="020F0502020204030204"/>
              </a:rPr>
              <a:t>Instruction </a:t>
            </a:r>
            <a:r>
              <a:rPr lang="en-US" sz="1100" b="1" dirty="0">
                <a:latin typeface="Trebuchet MS" panose="020B0603020202020204" pitchFamily="34" charset="0"/>
                <a:ea typeface="Calibri" panose="020F0502020204030204"/>
                <a:cs typeface="Calibri" panose="020F0502020204030204"/>
              </a:rPr>
              <a:t>begins with </a:t>
            </a:r>
            <a:r>
              <a:rPr lang="en-US" sz="1100" dirty="0">
                <a:latin typeface="Trebuchet MS" panose="020B0603020202020204" pitchFamily="34" charset="0"/>
                <a:ea typeface="Calibri" panose="020F0502020204030204"/>
                <a:cs typeface="Calibri" panose="020F0502020204030204"/>
              </a:rPr>
              <a:t>simple skills like </a:t>
            </a:r>
            <a:r>
              <a:rPr lang="en-US" sz="1100" b="1" dirty="0">
                <a:latin typeface="Trebuchet MS" panose="020B0603020202020204" pitchFamily="34" charset="0"/>
                <a:ea typeface="Calibri" panose="020F0502020204030204"/>
                <a:cs typeface="Calibri" panose="020F0502020204030204"/>
              </a:rPr>
              <a:t>identifying and isolating individual phonemes</a:t>
            </a:r>
            <a:r>
              <a:rPr lang="en-US" sz="1100" dirty="0">
                <a:latin typeface="Trebuchet MS" panose="020B0603020202020204" pitchFamily="34" charset="0"/>
                <a:ea typeface="Calibri" panose="020F0502020204030204"/>
                <a:cs typeface="Calibri" panose="020F0502020204030204"/>
              </a:rPr>
              <a:t>, </a:t>
            </a:r>
            <a:r>
              <a:rPr lang="en-US" sz="1100" b="1" dirty="0">
                <a:latin typeface="Trebuchet MS" panose="020B0603020202020204" pitchFamily="34" charset="0"/>
                <a:ea typeface="Calibri" panose="020F0502020204030204"/>
                <a:cs typeface="Calibri" panose="020F0502020204030204"/>
              </a:rPr>
              <a:t>then progresses </a:t>
            </a:r>
            <a:r>
              <a:rPr lang="en-US" sz="1100" dirty="0">
                <a:latin typeface="Trebuchet MS" panose="020B0603020202020204" pitchFamily="34" charset="0"/>
                <a:ea typeface="Calibri" panose="020F0502020204030204"/>
                <a:cs typeface="Calibri" panose="020F0502020204030204"/>
              </a:rPr>
              <a:t>to blending and segmenting and </a:t>
            </a:r>
            <a:r>
              <a:rPr lang="en-US" sz="1100" b="1" dirty="0">
                <a:latin typeface="Trebuchet MS" panose="020B0603020202020204" pitchFamily="34" charset="0"/>
                <a:ea typeface="Calibri" panose="020F0502020204030204"/>
                <a:cs typeface="Calibri" panose="020F0502020204030204"/>
              </a:rPr>
              <a:t>more advanced phonemic awareness skills.</a:t>
            </a:r>
          </a:p>
          <a:p>
            <a:endParaRPr lang="en-US" sz="1100" dirty="0">
              <a:latin typeface="Trebuchet MS" panose="020B0603020202020204" pitchFamily="34" charset="0"/>
              <a:ea typeface="Calibri" panose="020F0502020204030204"/>
              <a:cs typeface="Calibri" panose="020F0502020204030204"/>
            </a:endParaRPr>
          </a:p>
        </p:txBody>
      </p:sp>
    </p:spTree>
    <p:extLst>
      <p:ext uri="{BB962C8B-B14F-4D97-AF65-F5344CB8AC3E}">
        <p14:creationId xmlns:p14="http://schemas.microsoft.com/office/powerpoint/2010/main" val="2727932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latin typeface="Trebuchet MS"/>
              </a:rPr>
              <a:t>Why is Phonological  Awareness Important?</a:t>
            </a:r>
            <a:endParaRPr lang="en-US" b="1" dirty="0"/>
          </a:p>
        </p:txBody>
      </p:sp>
    </p:spTree>
    <p:extLst>
      <p:ext uri="{BB962C8B-B14F-4D97-AF65-F5344CB8AC3E}">
        <p14:creationId xmlns:p14="http://schemas.microsoft.com/office/powerpoint/2010/main" val="360768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AFBC3283-575D-64CA-CC1A-52A857AAA127}"/>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40317FB3-D0EC-0427-81FF-159BDBEE5B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D3265B60-9619-FD81-1B41-2851A606B8B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1" dirty="0">
                <a:latin typeface="Trebuchet MS" panose="020B0603020202020204" pitchFamily="34" charset="0"/>
              </a:rPr>
              <a:t>Optional classroom example. Video length: </a:t>
            </a:r>
            <a:r>
              <a:rPr lang="en-US" sz="1100" b="0" i="1" u="none" strike="noStrike" cap="none" dirty="0">
                <a:solidFill>
                  <a:srgbClr val="000000"/>
                </a:solidFill>
                <a:latin typeface="Trebuchet MS" panose="020B0603020202020204" pitchFamily="34" charset="0"/>
                <a:cs typeface="Arial"/>
                <a:sym typeface="Arial"/>
              </a:rPr>
              <a:t>4:53</a:t>
            </a:r>
            <a:r>
              <a:rPr lang="en-US" sz="1100" b="0" i="1" u="none" strike="noStrike" cap="none" dirty="0">
                <a:solidFill>
                  <a:srgbClr val="000000"/>
                </a:solidFill>
                <a:latin typeface="Trebuchet MS" panose="020B0603020202020204" pitchFamily="34" charset="0"/>
                <a:ea typeface="Trebuchet MS" panose="020B0603020202020204" pitchFamily="34" charset="0"/>
                <a:cs typeface="Arial"/>
                <a:sym typeface="Arial"/>
              </a:rPr>
              <a:t> minutes</a:t>
            </a:r>
            <a:endParaRPr lang="en-US" sz="1100" i="1" dirty="0">
              <a:latin typeface="Trebuchet MS" panose="020B0603020202020204" pitchFamily="34" charset="0"/>
            </a:endParaRPr>
          </a:p>
          <a:p>
            <a:pPr marL="0" indent="0">
              <a:buNone/>
            </a:pPr>
            <a:endParaRPr lang="en-US" dirty="0">
              <a:latin typeface="Trebuchet MS"/>
            </a:endParaRPr>
          </a:p>
          <a:p>
            <a:pPr marL="0" indent="0">
              <a:buNone/>
            </a:pPr>
            <a:r>
              <a:rPr lang="en-US" dirty="0">
                <a:latin typeface="Trebuchet MS"/>
              </a:rPr>
              <a:t>To help summarize what we have learned about phonemic awareness, we are going to watch a short video from the National Center on Improving Literacy (NCIL) called </a:t>
            </a:r>
            <a:r>
              <a:rPr lang="en-US" b="1" dirty="0">
                <a:latin typeface="Trebuchet MS"/>
              </a:rPr>
              <a:t>Phonemic Awareness: Big 5 in Under 5.</a:t>
            </a:r>
            <a:endParaRPr lang="en-US" dirty="0"/>
          </a:p>
          <a:p>
            <a:pPr marL="0" indent="0">
              <a:buNone/>
            </a:pPr>
            <a:endParaRPr lang="en-US" b="1" dirty="0"/>
          </a:p>
          <a:p>
            <a:pPr marL="0" indent="0">
              <a:buNone/>
            </a:pPr>
            <a:r>
              <a:rPr lang="en-US" b="1" dirty="0">
                <a:latin typeface="Trebuchet MS"/>
              </a:rPr>
              <a:t>Some key Points in the </a:t>
            </a:r>
            <a:r>
              <a:rPr lang="en-US" sz="1100" b="1" dirty="0">
                <a:solidFill>
                  <a:srgbClr val="000000"/>
                </a:solidFill>
                <a:latin typeface="Trebuchet MS"/>
                <a:ea typeface="Calibri"/>
              </a:rPr>
              <a:t>video include:</a:t>
            </a:r>
          </a:p>
          <a:p>
            <a:pPr marL="0" indent="0">
              <a:buNone/>
            </a:pPr>
            <a:endParaRPr lang="en-US" sz="1100" b="1" dirty="0">
              <a:solidFill>
                <a:srgbClr val="000000"/>
              </a:solidFill>
              <a:latin typeface="Trebuchet MS"/>
              <a:ea typeface="Calibri"/>
            </a:endParaRPr>
          </a:p>
          <a:p>
            <a:pPr marL="0" indent="0">
              <a:buNone/>
            </a:pPr>
            <a:r>
              <a:rPr lang="en-US" sz="1100" b="1" dirty="0">
                <a:solidFill>
                  <a:srgbClr val="000000"/>
                </a:solidFill>
                <a:latin typeface="Trebuchet MS"/>
                <a:ea typeface="Calibri"/>
              </a:rPr>
              <a:t>Phonemic awareness is:</a:t>
            </a:r>
          </a:p>
          <a:p>
            <a:pPr marL="0" indent="0">
              <a:buNone/>
            </a:pPr>
            <a:endParaRPr lang="en-US" b="1" dirty="0">
              <a:solidFill>
                <a:schemeClr val="tx1"/>
              </a:solidFill>
            </a:endParaRPr>
          </a:p>
          <a:p>
            <a:pPr marL="0" indent="0">
              <a:buNone/>
            </a:pPr>
            <a:r>
              <a:rPr lang="en-US" b="1" dirty="0">
                <a:solidFill>
                  <a:schemeClr val="tx1"/>
                </a:solidFill>
                <a:latin typeface="Trebuchet MS"/>
              </a:rPr>
              <a:t>Essential for learning to read in an alphabetic writing system</a:t>
            </a:r>
          </a:p>
          <a:p>
            <a:pPr marL="171450" indent="-171450"/>
            <a:endParaRPr lang="en-US" b="1" dirty="0">
              <a:solidFill>
                <a:schemeClr val="tx1"/>
              </a:solidFill>
            </a:endParaRPr>
          </a:p>
          <a:p>
            <a:pPr marL="0" indent="0">
              <a:buNone/>
            </a:pPr>
            <a:r>
              <a:rPr lang="en-US" b="1" dirty="0">
                <a:solidFill>
                  <a:schemeClr val="tx1"/>
                </a:solidFill>
                <a:latin typeface="Trebuchet MS"/>
              </a:rPr>
              <a:t>Strong predictor of early reading success</a:t>
            </a:r>
          </a:p>
          <a:p>
            <a:pPr marL="0" indent="0">
              <a:buNone/>
            </a:pPr>
            <a:r>
              <a:rPr lang="en-US" dirty="0">
                <a:effectLst/>
                <a:latin typeface="Trebuchet MS"/>
              </a:rPr>
              <a:t>If a child can do phonemic awareness tasks, they will most likely be a good reader. One of the common differences between readers who struggle and those who don’t, is strong phonemic awareness.</a:t>
            </a:r>
          </a:p>
          <a:p>
            <a:pPr marL="0" indent="0">
              <a:buNone/>
            </a:pPr>
            <a:endParaRPr lang="en-US" b="1" dirty="0">
              <a:solidFill>
                <a:schemeClr val="tx1"/>
              </a:solidFill>
            </a:endParaRPr>
          </a:p>
          <a:p>
            <a:pPr marL="0" indent="0">
              <a:buNone/>
            </a:pPr>
            <a:r>
              <a:rPr lang="en-US" b="1" dirty="0">
                <a:solidFill>
                  <a:schemeClr val="tx1"/>
                </a:solidFill>
                <a:latin typeface="Trebuchet MS"/>
              </a:rPr>
              <a:t>Once children can blend and segment sounds easily, use letters as a transition to phonics</a:t>
            </a:r>
          </a:p>
          <a:p>
            <a:pPr marL="0" indent="0">
              <a:buNone/>
            </a:pPr>
            <a:r>
              <a:rPr lang="en-US" dirty="0">
                <a:effectLst/>
                <a:latin typeface="Trebuchet MS"/>
              </a:rPr>
              <a:t>Seeing the letters help children associate which sounds go with which letters.</a:t>
            </a:r>
          </a:p>
          <a:p>
            <a:pPr marL="0" indent="0">
              <a:buNone/>
            </a:pPr>
            <a:endParaRPr lang="en-US" b="1" dirty="0">
              <a:solidFill>
                <a:schemeClr val="tx1"/>
              </a:solidFill>
            </a:endParaRPr>
          </a:p>
          <a:p>
            <a:pPr marL="0" indent="0">
              <a:buNone/>
            </a:pPr>
            <a:r>
              <a:rPr lang="en-US" b="1" dirty="0">
                <a:solidFill>
                  <a:schemeClr val="tx1"/>
                </a:solidFill>
                <a:latin typeface="Trebuchet MS"/>
              </a:rPr>
              <a:t>Phonemic awareness helps children get ready for reading and writing</a:t>
            </a:r>
          </a:p>
          <a:p>
            <a:pPr marL="0" indent="0">
              <a:buNone/>
            </a:pPr>
            <a:r>
              <a:rPr lang="en-US" dirty="0">
                <a:effectLst/>
                <a:latin typeface="Trebuchet MS"/>
              </a:rPr>
              <a:t>It helps them sound out words as they read and write. </a:t>
            </a:r>
          </a:p>
          <a:p>
            <a:pPr marL="0" indent="0">
              <a:buNone/>
            </a:pPr>
            <a:endParaRPr lang="en-US" strike="sngStrike" dirty="0">
              <a:effectLst/>
              <a:latin typeface="Trebuchet M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cap="none" dirty="0">
                <a:solidFill>
                  <a:srgbClr val="000000"/>
                </a:solidFill>
                <a:latin typeface="Trebuchet MS" panose="020B0603020202020204" pitchFamily="34" charset="0"/>
                <a:ea typeface="Calibri"/>
                <a:cs typeface="Arial"/>
                <a:sym typeface="Arial"/>
              </a:rPr>
              <a:t>(Play the video-subtitles are included within the video; Video length: 4:53 minutes)</a:t>
            </a:r>
          </a:p>
          <a:p>
            <a:pPr marL="0" indent="0">
              <a:buNone/>
            </a:pPr>
            <a:endParaRPr lang="en-US" strike="sngStrike" dirty="0">
              <a:effectLst/>
              <a:latin typeface="Trebuchet M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dirty="0">
                <a:solidFill>
                  <a:srgbClr val="000000"/>
                </a:solidFill>
                <a:effectLst/>
              </a:rPr>
              <a:t>Background for presenter: </a:t>
            </a:r>
          </a:p>
          <a:p>
            <a:pPr marL="171450" indent="-171450"/>
            <a:r>
              <a:rPr lang="en-US" strike="noStrike" dirty="0">
                <a:effectLst/>
                <a:latin typeface="Trebuchet MS"/>
              </a:rPr>
              <a:t>Phonological awareness is like an umbrella under which phonemic awareness exists with other levels of phonological awareness.”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trike="noStrike" dirty="0">
                <a:effectLst/>
                <a:latin typeface="Trebuchet MS"/>
              </a:rPr>
              <a:t>First graders who cannot blend sounds into words, or segment words into sounds are likely in need of phonemic awareness intervention. Some students will also need word-level and spelling instruction to explicitly link sounds to print.</a:t>
            </a:r>
          </a:p>
          <a:p>
            <a:pPr marL="0" indent="0">
              <a:buNone/>
            </a:pPr>
            <a:endParaRPr lang="en-US" strike="sngStrike" dirty="0">
              <a:effectLst/>
              <a:latin typeface="Trebuchet MS"/>
            </a:endParaRPr>
          </a:p>
          <a:p>
            <a:pPr marL="0" indent="0">
              <a:buNone/>
            </a:pPr>
            <a:endParaRPr lang="en-US" dirty="0">
              <a:solidFill>
                <a:schemeClr val="tx1"/>
              </a:solidFill>
            </a:endParaRPr>
          </a:p>
          <a:p>
            <a:pPr marL="0" algn="l" rtl="0" fontAlgn="base">
              <a:buNone/>
            </a:pPr>
            <a:r>
              <a:rPr lang="en-US" b="0" i="1" u="none" strike="noStrike" dirty="0">
                <a:solidFill>
                  <a:srgbClr val="000000"/>
                </a:solidFill>
                <a:effectLst/>
                <a:latin typeface="Trebuchet MS"/>
              </a:rPr>
              <a:t>FACILITATOR NOTES:</a:t>
            </a:r>
            <a:endParaRPr lang="en-US" b="0" i="1" dirty="0">
              <a:solidFill>
                <a:srgbClr val="444444"/>
              </a:solidFill>
              <a:effectLst/>
              <a:latin typeface="Trebuchet MS"/>
            </a:endParaRPr>
          </a:p>
          <a:p>
            <a:pPr marL="0" algn="l" rtl="0" fontAlgn="base">
              <a:buFont typeface="+mj-lt"/>
              <a:buAutoNum type="arabicPeriod"/>
            </a:pPr>
            <a:r>
              <a:rPr lang="en-US" sz="1100" b="0" i="1" u="none" strike="noStrike" dirty="0">
                <a:solidFill>
                  <a:srgbClr val="000000"/>
                </a:solidFill>
                <a:effectLst/>
                <a:latin typeface="Trebuchet MS"/>
              </a:rPr>
              <a:t>Before watching the video, read the </a:t>
            </a:r>
            <a:r>
              <a:rPr lang="en-US" sz="1100" b="1" i="1" u="none" strike="noStrike" dirty="0">
                <a:solidFill>
                  <a:srgbClr val="000000"/>
                </a:solidFill>
                <a:effectLst/>
                <a:latin typeface="Trebuchet MS"/>
              </a:rPr>
              <a:t>Key Points About the Video </a:t>
            </a:r>
            <a:r>
              <a:rPr lang="en-US" sz="1100" b="0" i="1" u="none" strike="noStrike" dirty="0">
                <a:solidFill>
                  <a:srgbClr val="000000"/>
                </a:solidFill>
                <a:effectLst/>
                <a:latin typeface="Trebuchet MS"/>
              </a:rPr>
              <a:t>so participants know what to focus on</a:t>
            </a:r>
            <a:endParaRPr lang="en-US" sz="1100" b="0" i="1" dirty="0">
              <a:solidFill>
                <a:srgbClr val="444444"/>
              </a:solidFill>
              <a:effectLst/>
              <a:latin typeface="Trebuchet MS"/>
            </a:endParaRPr>
          </a:p>
          <a:p>
            <a:pPr marL="0" algn="l" rtl="0" fontAlgn="base">
              <a:buFont typeface="+mj-lt"/>
              <a:buAutoNum type="arabicPeriod"/>
            </a:pPr>
            <a:r>
              <a:rPr lang="en-US" sz="1100" b="0" i="1" u="none" strike="noStrike" dirty="0">
                <a:solidFill>
                  <a:srgbClr val="000000"/>
                </a:solidFill>
                <a:effectLst/>
                <a:latin typeface="Trebuchet MS"/>
              </a:rPr>
              <a:t>Watch Video (Closed captioning is available. Enable by clicking on the black CC box at the bottom of the video.)</a:t>
            </a:r>
          </a:p>
          <a:p>
            <a:pPr marL="0" algn="l" rtl="0" fontAlgn="base">
              <a:buFont typeface="+mj-lt"/>
              <a:buAutoNum type="arabicPeriod"/>
            </a:pPr>
            <a:r>
              <a:rPr lang="en-US" sz="1100" b="0" i="1" u="none" strike="noStrike" dirty="0">
                <a:solidFill>
                  <a:srgbClr val="000000"/>
                </a:solidFill>
                <a:effectLst/>
                <a:latin typeface="Trebuchet MS"/>
              </a:rPr>
              <a:t>After watching the video, give participants time to ask questions or share comments.</a:t>
            </a:r>
          </a:p>
        </p:txBody>
      </p:sp>
    </p:spTree>
    <p:extLst>
      <p:ext uri="{BB962C8B-B14F-4D97-AF65-F5344CB8AC3E}">
        <p14:creationId xmlns:p14="http://schemas.microsoft.com/office/powerpoint/2010/main" val="635241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C765B86A-7569-AA27-8EE1-735970BF9FF0}"/>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B9556C76-2CC7-8B37-9678-3F957BEB6D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76197156-6321-A16B-6688-1BE36DDD5DB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b="0" dirty="0"/>
              <a:t>Phonological awareness helps children in </a:t>
            </a:r>
            <a:r>
              <a:rPr lang="en-US" b="1" dirty="0"/>
              <a:t>building readiness for phonics.</a:t>
            </a:r>
          </a:p>
          <a:p>
            <a:pPr marL="0" indent="0">
              <a:buNone/>
            </a:pPr>
            <a:endParaRPr lang="en-US" b="1" dirty="0"/>
          </a:p>
          <a:p>
            <a:pPr marL="0" indent="0">
              <a:buNone/>
            </a:pPr>
            <a:r>
              <a:rPr lang="en-US" b="1" dirty="0"/>
              <a:t>Phonological awareness is essential in the development of foundational reading skills. </a:t>
            </a:r>
            <a:r>
              <a:rPr lang="en-US" b="0" dirty="0"/>
              <a:t>It is critical for learning the alphabetic code and building readiness for phonics.</a:t>
            </a:r>
          </a:p>
          <a:p>
            <a:pPr marL="0" indent="0">
              <a:buNone/>
            </a:pPr>
            <a:r>
              <a:rPr lang="en-US" dirty="0"/>
              <a:t> </a:t>
            </a:r>
          </a:p>
          <a:p>
            <a:pPr marL="0" indent="0">
              <a:buNone/>
            </a:pPr>
            <a:r>
              <a:rPr lang="en-US" b="1" dirty="0"/>
              <a:t>Most struggling readers and writers have weakness in phonological awareness</a:t>
            </a:r>
          </a:p>
          <a:p>
            <a:pPr marL="171450" indent="-171450"/>
            <a:r>
              <a:rPr lang="en-US" dirty="0"/>
              <a:t>Research has repeatedly shown that poor readers as a group do relatively less well on phoneme awareness tasks than on other cognitive tasks. </a:t>
            </a:r>
            <a:r>
              <a:rPr lang="en-US" dirty="0">
                <a:highlight>
                  <a:srgbClr val="FFFF00"/>
                </a:highlight>
              </a:rPr>
              <a:t>In addition, at  least 80 percent of all poor readers are estimated to demonstrate a weakness in phonological awareness and/or phonological memory. </a:t>
            </a:r>
          </a:p>
          <a:p>
            <a:pPr marL="0" indent="0">
              <a:buNone/>
            </a:pPr>
            <a:endParaRPr lang="en-US" b="0" strike="sngStrike" dirty="0"/>
          </a:p>
          <a:p>
            <a:pPr marL="0" indent="0">
              <a:buNone/>
            </a:pPr>
            <a:r>
              <a:rPr lang="en-US" b="1" dirty="0"/>
              <a:t>Instruction in phoneme awareness is beneficial for novice readers and spellers</a:t>
            </a:r>
          </a:p>
          <a:p>
            <a:pPr marL="171450" indent="-171450"/>
            <a:r>
              <a:rPr lang="en-US" dirty="0">
                <a:highlight>
                  <a:srgbClr val="FFFF00"/>
                </a:highlight>
              </a:rPr>
              <a:t>Instruction </a:t>
            </a:r>
            <a:r>
              <a:rPr lang="en-US" dirty="0"/>
              <a:t>reduces and alleviates reading and spelling difficulties (Adams et al., 1998; Gillon, 2004; NICHD, 2000; Rath, 2001). Teaching speech sounds explicitly and directly also accelerates learning of the alphabetic code. </a:t>
            </a:r>
          </a:p>
          <a:p>
            <a:pPr marL="171450" indent="-171450"/>
            <a:endParaRPr lang="en-US" dirty="0"/>
          </a:p>
          <a:p>
            <a:pPr marL="0" indent="0">
              <a:buNone/>
            </a:pPr>
            <a:r>
              <a:rPr lang="en-US" b="1" dirty="0"/>
              <a:t>Phonological awareness interacts with and facilitates the development of vocabulary and word consciousness</a:t>
            </a:r>
          </a:p>
          <a:p>
            <a:pPr marL="171450" indent="-171450"/>
            <a:r>
              <a:rPr lang="en-US" dirty="0"/>
              <a:t>This argument is made much less commonly than the first four points. Phonological awareness and memory are involved in these activities of word learning</a:t>
            </a:r>
          </a:p>
          <a:p>
            <a:pPr marL="628650" lvl="1" indent="-171450"/>
            <a:r>
              <a:rPr lang="en-US" dirty="0">
                <a:latin typeface="Trebuchet MS" panose="020B0603020202020204" pitchFamily="34" charset="0"/>
              </a:rPr>
              <a:t>Attending to unfamiliar words and comparing them with known words</a:t>
            </a:r>
          </a:p>
          <a:p>
            <a:pPr marL="628650" lvl="1" indent="-171450"/>
            <a:r>
              <a:rPr lang="en-US" dirty="0">
                <a:latin typeface="Trebuchet MS" panose="020B0603020202020204" pitchFamily="34" charset="0"/>
              </a:rPr>
              <a:t>Repeating and pronouncing words correctly</a:t>
            </a:r>
          </a:p>
          <a:p>
            <a:pPr marL="628650" lvl="1" indent="-171450"/>
            <a:r>
              <a:rPr lang="en-US" dirty="0">
                <a:latin typeface="Trebuchet MS" panose="020B0603020202020204" pitchFamily="34" charset="0"/>
              </a:rPr>
              <a:t>Remembering (encoding) words accurately so that they can be retrieved and used</a:t>
            </a:r>
          </a:p>
          <a:p>
            <a:pPr marL="628650" lvl="1" indent="-171450"/>
            <a:r>
              <a:rPr lang="en-US" dirty="0">
                <a:latin typeface="Trebuchet MS" panose="020B0603020202020204" pitchFamily="34" charset="0"/>
              </a:rPr>
              <a:t>Differentiating words that sound similar so their meanings can be contrasted</a:t>
            </a:r>
          </a:p>
          <a:p>
            <a:pPr marL="914400" lvl="2" indent="0">
              <a:buNone/>
            </a:pPr>
            <a:endParaRPr lang="en-US" dirty="0">
              <a:latin typeface="Trebuchet MS" panose="020B0603020202020204" pitchFamily="34" charset="0"/>
            </a:endParaRPr>
          </a:p>
          <a:p>
            <a:pPr marL="0" indent="0">
              <a:buNone/>
            </a:pPr>
            <a:r>
              <a:rPr lang="en-US" b="1" dirty="0"/>
              <a:t>Phoneme awareness predicts later outcomes in reading and spelling</a:t>
            </a:r>
          </a:p>
          <a:p>
            <a:pPr marL="171450" indent="-171450"/>
            <a:r>
              <a:rPr lang="en-US" dirty="0"/>
              <a:t>Phoneme awareness supports growth in printed word recognition. Even before children learn to read, we can predict with a high level of accuracy whether that student will be a good reader or a poor reader by the end of third grade and beyond (Torgesen, 1998, 2004). </a:t>
            </a:r>
          </a:p>
          <a:p>
            <a:pPr marL="171450" indent="-171450"/>
            <a:r>
              <a:rPr lang="en-US" dirty="0"/>
              <a:t>For example, </a:t>
            </a:r>
            <a:r>
              <a:rPr lang="en-US" sz="1100" b="0" i="0" u="none" strike="noStrike" cap="none" dirty="0">
                <a:solidFill>
                  <a:srgbClr val="000000"/>
                </a:solidFill>
                <a:effectLst/>
                <a:sym typeface="Arial"/>
              </a:rPr>
              <a:t>a</a:t>
            </a:r>
            <a:r>
              <a:rPr lang="en-US" sz="1100" b="0" i="0" u="none" strike="noStrike" cap="none" dirty="0">
                <a:solidFill>
                  <a:srgbClr val="000000"/>
                </a:solidFill>
                <a:effectLst/>
                <a:ea typeface="Arial"/>
                <a:sym typeface="Arial"/>
              </a:rPr>
              <a:t>t the transition between pre-kindergarten and kindergarten, a student's ability to isolate and identify the beginning sounds in words is a strong predictive indicator of how well that student should be reading at the end of second grade (Lonigan &amp; Shanahan, 2008; NICHD, 2000). </a:t>
            </a:r>
          </a:p>
          <a:p>
            <a:pPr marL="0" indent="0">
              <a:buNone/>
            </a:pPr>
            <a:endParaRPr lang="en-US" sz="1100" b="0" i="0" u="none" strike="noStrike" cap="none" dirty="0">
              <a:solidFill>
                <a:srgbClr val="000000"/>
              </a:solidFill>
              <a:effectLst/>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dirty="0">
                <a:solidFill>
                  <a:srgbClr val="000000"/>
                </a:solidFill>
                <a:effectLst/>
              </a:rPr>
              <a:t>Background for presenter: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i="1" strike="noStrike" dirty="0"/>
              <a:t>Phonological awareness is highly predictive of later outcomes in reading and spelling.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i="1" strike="noStrike" dirty="0">
                <a:highlight>
                  <a:srgbClr val="FFFF00"/>
                </a:highlight>
              </a:rPr>
              <a:t>Readers with phonological processing weaknesses also tend to be the poorest spellers (Cassar et al., 2005).</a:t>
            </a:r>
            <a:endParaRPr lang="en-US" i="1" strike="noStrike" dirty="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i="1" strike="noStrike" dirty="0"/>
              <a:t>classroom instruction for beginning readers should include phoneme awareness activities.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endParaRPr lang="en-US" sz="1100" b="0" i="1" u="none" strike="noStrike" dirty="0">
              <a:solidFill>
                <a:srgbClr val="000000"/>
              </a:solidFill>
              <a:effectLst/>
            </a:endParaRPr>
          </a:p>
          <a:p>
            <a:pPr marL="0" indent="0">
              <a:buNone/>
            </a:pPr>
            <a:endParaRPr lang="en-US" dirty="0"/>
          </a:p>
          <a:p>
            <a:pPr marL="171450" indent="-171450"/>
            <a:endParaRPr lang="en-US" dirty="0"/>
          </a:p>
        </p:txBody>
      </p:sp>
    </p:spTree>
    <p:extLst>
      <p:ext uri="{BB962C8B-B14F-4D97-AF65-F5344CB8AC3E}">
        <p14:creationId xmlns:p14="http://schemas.microsoft.com/office/powerpoint/2010/main" val="26311973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7CDDF-DA42-2E7A-F223-035C954A6E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B2873-D252-5931-2327-3D493EBA035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DBB9DBE-A45E-9856-6234-FE53ECC2990B}"/>
              </a:ext>
            </a:extLst>
          </p:cNvPr>
          <p:cNvSpPr>
            <a:spLocks noGrp="1"/>
          </p:cNvSpPr>
          <p:nvPr>
            <p:ph type="body" idx="1"/>
          </p:nvPr>
        </p:nvSpPr>
        <p:spPr/>
        <p:txBody>
          <a:bodyPr/>
          <a:lstStyle/>
          <a:p>
            <a:r>
              <a:rPr lang="en-US" dirty="0"/>
              <a:t>As a reminder, phonemic awareness typically begins with the ability to isolate the first sound in a spoken word. Once a child can accurately identify the beginning phoneme, we then can focus on isolating the ending phoneme. Isolation of the middle sound in a three-phoneme word comes last.</a:t>
            </a:r>
          </a:p>
          <a:p>
            <a:endParaRPr lang="en-US" dirty="0"/>
          </a:p>
          <a:p>
            <a:r>
              <a:rPr lang="en-US" dirty="0"/>
              <a:t>A student who can isolate beginning, middle and ending sounds is ready to blend and segment CVC words.</a:t>
            </a:r>
          </a:p>
        </p:txBody>
      </p:sp>
    </p:spTree>
    <p:extLst>
      <p:ext uri="{BB962C8B-B14F-4D97-AF65-F5344CB8AC3E}">
        <p14:creationId xmlns:p14="http://schemas.microsoft.com/office/powerpoint/2010/main" val="24376729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38274-BABB-9FC7-590D-CC94B4D2C7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5F05F5-BE22-076C-F5C5-34078DA73E3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A41FBCC-16D7-F7A5-C933-89288711D428}"/>
              </a:ext>
            </a:extLst>
          </p:cNvPr>
          <p:cNvSpPr>
            <a:spLocks noGrp="1"/>
          </p:cNvSpPr>
          <p:nvPr>
            <p:ph type="body" idx="1"/>
          </p:nvPr>
        </p:nvSpPr>
        <p:spPr/>
        <p:txBody>
          <a:bodyPr/>
          <a:lstStyle/>
          <a:p>
            <a:r>
              <a:rPr lang="en-US" dirty="0"/>
              <a:t>Blending and segmenting phonemes in CVC words is an important precursor to phonics. When children can pull apart the individual phonemes in a word, they can then attach the corresponding letters, called graphemes, to begin early decoding and encoding of words in print.</a:t>
            </a:r>
          </a:p>
          <a:p>
            <a:endParaRPr lang="en-US" dirty="0"/>
          </a:p>
          <a:p>
            <a:r>
              <a:rPr lang="en-US" dirty="0"/>
              <a:t>Students are considered to have full phoneme awareness when they can segment and blend five phonemes, which for a typically developing reader happens around the fall of first grade. </a:t>
            </a:r>
          </a:p>
        </p:txBody>
      </p:sp>
    </p:spTree>
    <p:extLst>
      <p:ext uri="{BB962C8B-B14F-4D97-AF65-F5344CB8AC3E}">
        <p14:creationId xmlns:p14="http://schemas.microsoft.com/office/powerpoint/2010/main" val="1435037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71fd490ee5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nSpc>
                <a:spcPct val="115000"/>
              </a:lnSpc>
              <a:buFont typeface="Symbol" panose="05050102010706020507" pitchFamily="18" charset="2"/>
              <a:buNone/>
            </a:pPr>
            <a:r>
              <a:rPr lang="en-US" sz="1100" b="1" kern="100" dirty="0">
                <a:effectLst/>
                <a:ea typeface="Aptos" panose="020B0004020202020204" pitchFamily="34" charset="0"/>
                <a:cs typeface="Times New Roman" panose="02020603050405020304" pitchFamily="18" charset="0"/>
              </a:rPr>
              <a:t>Welcome</a:t>
            </a:r>
            <a:r>
              <a:rPr lang="en-US" sz="1100" kern="100" dirty="0">
                <a:effectLst/>
                <a:ea typeface="Aptos" panose="020B0004020202020204" pitchFamily="34" charset="0"/>
                <a:cs typeface="Times New Roman" panose="02020603050405020304" pitchFamily="18" charset="0"/>
              </a:rPr>
              <a:t>, we are glad you are here. </a:t>
            </a:r>
          </a:p>
          <a:p>
            <a:pPr marL="0" marR="0" lvl="0" indent="0">
              <a:lnSpc>
                <a:spcPct val="115000"/>
              </a:lnSpc>
              <a:buFont typeface="Symbol" panose="05050102010706020507" pitchFamily="18" charset="2"/>
              <a:buNone/>
            </a:pPr>
            <a:endParaRPr lang="en-US" sz="1100" kern="100" dirty="0">
              <a:effectLst/>
              <a:ea typeface="Aptos" panose="020B0004020202020204" pitchFamily="34" charset="0"/>
              <a:cs typeface="Times New Roman" panose="02020603050405020304" pitchFamily="18" charset="0"/>
            </a:endParaRPr>
          </a:p>
          <a:p>
            <a:pPr marL="0" marR="0" lvl="0" indent="0">
              <a:lnSpc>
                <a:spcPct val="115000"/>
              </a:lnSpc>
              <a:buFont typeface="Symbol" panose="05050102010706020507" pitchFamily="18" charset="2"/>
              <a:buNone/>
            </a:pPr>
            <a:r>
              <a:rPr lang="en-US" sz="1100" kern="100" dirty="0">
                <a:effectLst/>
                <a:ea typeface="Aptos" panose="020B0004020202020204" pitchFamily="34" charset="0"/>
                <a:cs typeface="Times New Roman" panose="02020603050405020304" pitchFamily="18" charset="0"/>
              </a:rPr>
              <a:t>Share your name, title and contact details</a:t>
            </a:r>
          </a:p>
          <a:p>
            <a:pPr marL="171450" marR="0" lvl="0" indent="-301752">
              <a:lnSpc>
                <a:spcPct val="115000"/>
              </a:lnSpc>
            </a:pPr>
            <a:r>
              <a:rPr lang="en-US" sz="1100" kern="100" dirty="0">
                <a:effectLst/>
                <a:ea typeface="Aptos" panose="020B0004020202020204" pitchFamily="34" charset="0"/>
                <a:cs typeface="Times New Roman" panose="02020603050405020304" pitchFamily="18" charset="0"/>
              </a:rPr>
              <a:t>If time, share a bit about your journey as an educator and/or parent that would be relevant to this session. </a:t>
            </a:r>
          </a:p>
          <a:p>
            <a:pPr marL="342900" marR="0" lvl="0" indent="-342900">
              <a:lnSpc>
                <a:spcPct val="115000"/>
              </a:lnSpc>
              <a:spcAft>
                <a:spcPts val="800"/>
              </a:spcAft>
              <a:buFont typeface="Symbol" panose="05050102010706020507" pitchFamily="18" charset="2"/>
              <a:buChar char=""/>
            </a:pPr>
            <a:endParaRPr lang="en-US" sz="1100" kern="100" dirty="0">
              <a:effectLst/>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Symbol" panose="05050102010706020507" pitchFamily="18" charset="2"/>
              <a:buChar char=""/>
            </a:pPr>
            <a:endParaRPr lang="en-US" sz="1100" kern="100" dirty="0">
              <a:effectLst/>
              <a:ea typeface="Aptos" panose="020B0004020202020204" pitchFamily="34" charset="0"/>
              <a:cs typeface="Times New Roman" panose="02020603050405020304" pitchFamily="18" charset="0"/>
            </a:endParaRPr>
          </a:p>
          <a:p>
            <a:pPr marL="0" marR="0" lvl="0" indent="0">
              <a:lnSpc>
                <a:spcPct val="115000"/>
              </a:lnSpc>
              <a:spcAft>
                <a:spcPts val="800"/>
              </a:spcAft>
              <a:buFont typeface="Symbol" panose="05050102010706020507" pitchFamily="18" charset="2"/>
              <a:buNone/>
            </a:pPr>
            <a:r>
              <a:rPr lang="en-US" sz="1100" kern="100" dirty="0">
                <a:effectLst/>
                <a:ea typeface="Aptos" panose="020B0004020202020204" pitchFamily="34" charset="0"/>
                <a:cs typeface="Times New Roman" panose="02020603050405020304" pitchFamily="18" charset="0"/>
              </a:rPr>
              <a:t>Logistics: Share the following points that match your circumstance</a:t>
            </a:r>
          </a:p>
          <a:p>
            <a:pPr marL="0"/>
            <a:r>
              <a:rPr lang="en-US" sz="1100" b="0" i="0" u="none" strike="noStrike" dirty="0">
                <a:solidFill>
                  <a:srgbClr val="000000"/>
                </a:solidFill>
                <a:effectLst/>
              </a:rPr>
              <a:t>This presentation includes active captions.</a:t>
            </a:r>
            <a:endParaRPr lang="en-US" sz="1100" b="0" dirty="0">
              <a:effectLst/>
            </a:endParaRPr>
          </a:p>
          <a:p>
            <a:pPr marL="0"/>
            <a:r>
              <a:rPr lang="en-US" sz="1100" b="0" i="0" u="none" strike="noStrike" dirty="0">
                <a:solidFill>
                  <a:srgbClr val="000000"/>
                </a:solidFill>
                <a:effectLst/>
              </a:rPr>
              <a:t>Presenters will be using a microphone.</a:t>
            </a:r>
          </a:p>
          <a:p>
            <a:pPr marL="0"/>
            <a:r>
              <a:rPr lang="en-US" sz="1100" b="0" dirty="0">
                <a:solidFill>
                  <a:srgbClr val="000000"/>
                </a:solidFill>
              </a:rPr>
              <a:t>W</a:t>
            </a:r>
            <a:r>
              <a:rPr lang="en-US" sz="1100" b="0" i="0" u="none" strike="noStrike" dirty="0">
                <a:solidFill>
                  <a:srgbClr val="000000"/>
                </a:solidFill>
                <a:effectLst/>
              </a:rPr>
              <a:t>e ask that audience members use a microphone when asking questions.</a:t>
            </a:r>
          </a:p>
          <a:p>
            <a:pPr marL="0"/>
            <a:r>
              <a:rPr lang="en-US" sz="1100" b="0" i="1" u="none" strike="noStrike" dirty="0">
                <a:solidFill>
                  <a:srgbClr val="000000"/>
                </a:solidFill>
                <a:effectLst/>
              </a:rPr>
              <a:t>If on zoom</a:t>
            </a:r>
            <a:r>
              <a:rPr lang="en-US" sz="1100" b="0" i="0" u="none" strike="noStrike" dirty="0">
                <a:solidFill>
                  <a:srgbClr val="000000"/>
                </a:solidFill>
                <a:effectLst/>
              </a:rPr>
              <a:t>: Please keep your microphone on mute unless you are sharing with the group.</a:t>
            </a:r>
            <a:endParaRPr lang="en-US" sz="1100" b="0" dirty="0">
              <a:effectLst/>
            </a:endParaRPr>
          </a:p>
          <a:p>
            <a:pPr marL="0"/>
            <a:r>
              <a:rPr lang="en-US" sz="1100" b="0" i="0" u="none" strike="noStrike" dirty="0">
                <a:solidFill>
                  <a:srgbClr val="000000"/>
                </a:solidFill>
                <a:effectLst/>
              </a:rPr>
              <a:t>Presenters will be reading the content </a:t>
            </a:r>
            <a:r>
              <a:rPr lang="en-US" sz="1100" b="0" dirty="0">
                <a:solidFill>
                  <a:srgbClr val="000000"/>
                </a:solidFill>
              </a:rPr>
              <a:t>on each slide to </a:t>
            </a:r>
            <a:r>
              <a:rPr lang="en-US" sz="1100" b="0" i="0" u="none" strike="noStrike" dirty="0">
                <a:solidFill>
                  <a:srgbClr val="000000"/>
                </a:solidFill>
                <a:effectLst/>
              </a:rPr>
              <a:t>ensure that it is accessible for ALL participants.</a:t>
            </a:r>
          </a:p>
          <a:p>
            <a:pPr marL="0"/>
            <a:endParaRPr lang="en-US" sz="1100" dirty="0"/>
          </a:p>
          <a:p>
            <a:pPr marL="0" indent="0">
              <a:buNone/>
            </a:pPr>
            <a:r>
              <a:rPr lang="en-US" sz="1100" i="1" dirty="0"/>
              <a:t>Note for presenters:</a:t>
            </a:r>
            <a:r>
              <a:rPr lang="en-US" sz="1100" dirty="0"/>
              <a:t> For accessibility, you must read the words on the slides. The words </a:t>
            </a:r>
            <a:r>
              <a:rPr lang="en-US" sz="1100" b="1" dirty="0"/>
              <a:t>bolded</a:t>
            </a:r>
            <a:r>
              <a:rPr lang="en-US" sz="1100" dirty="0"/>
              <a:t> in the notes are the words from the slide.</a:t>
            </a:r>
            <a:endParaRPr lang="en-US" baseline="0" dirty="0"/>
          </a:p>
          <a:p>
            <a:pPr marL="800100" marR="0" lvl="1" indent="-342900">
              <a:lnSpc>
                <a:spcPct val="115000"/>
              </a:lnSpc>
              <a:spcAft>
                <a:spcPts val="800"/>
              </a:spcAft>
              <a:buFont typeface="Symbol" panose="05050102010706020507" pitchFamily="18" charset="2"/>
              <a:buChar char=""/>
            </a:pPr>
            <a:endParaRPr lang="en-US" sz="1100" kern="100" dirty="0">
              <a:effectLst/>
              <a:latin typeface="Trebuchet MS" panose="020B0603020202020204" pitchFamily="34" charset="0"/>
              <a:ea typeface="Aptos" panose="020B0004020202020204" pitchFamily="34" charset="0"/>
              <a:cs typeface="Times New Roman" panose="02020603050405020304" pitchFamily="18" charset="0"/>
            </a:endParaRPr>
          </a:p>
          <a:p>
            <a:pPr marL="0" marR="0" lvl="0" indent="0">
              <a:lnSpc>
                <a:spcPct val="115000"/>
              </a:lnSpc>
              <a:buFont typeface="Symbol" panose="05050102010706020507" pitchFamily="18" charset="2"/>
              <a:buNone/>
            </a:pPr>
            <a:endParaRPr lang="en-US" sz="1100" kern="100" dirty="0">
              <a:effectLst/>
              <a:ea typeface="Aptos" panose="020B0004020202020204" pitchFamily="34" charset="0"/>
              <a:cs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100" b="0" dirty="0"/>
              <a:t>We are going to do an activity called</a:t>
            </a:r>
            <a:r>
              <a:rPr lang="en-US" sz="1100" dirty="0"/>
              <a:t> </a:t>
            </a:r>
            <a:r>
              <a:rPr lang="en-US" b="1" dirty="0"/>
              <a:t>Paired Verbal Fluency</a:t>
            </a:r>
            <a:endParaRPr lang="en-US" dirty="0"/>
          </a:p>
          <a:p>
            <a:pPr marL="0" indent="0">
              <a:buNone/>
            </a:pPr>
            <a:endParaRPr lang="en-US" dirty="0"/>
          </a:p>
          <a:p>
            <a:pPr marL="0" indent="0">
              <a:buNone/>
            </a:pPr>
            <a:r>
              <a:rPr lang="en-US" dirty="0"/>
              <a:t>We want to give you time to think about the information presented and share your understanding with a partner about what the Phonological Awareness is and why it is important for literacy. </a:t>
            </a:r>
            <a:r>
              <a:rPr lang="en-US" i="1" dirty="0"/>
              <a:t>(If presenting virtually, say that you will be creating breakout rooms for this discussion to take place). </a:t>
            </a:r>
          </a:p>
          <a:p>
            <a:pPr marL="0" indent="0">
              <a:buNone/>
            </a:pPr>
            <a:endParaRPr lang="en-US" dirty="0"/>
          </a:p>
          <a:p>
            <a:pPr marL="0" indent="0">
              <a:buNone/>
            </a:pPr>
            <a:r>
              <a:rPr lang="en-US" sz="1100" b="0" dirty="0"/>
              <a:t>Here is how this activity will work:</a:t>
            </a:r>
          </a:p>
          <a:p>
            <a:pPr marL="0" indent="0">
              <a:buNone/>
            </a:pPr>
            <a:endParaRPr lang="en-US" sz="1100" b="0" dirty="0"/>
          </a:p>
          <a:p>
            <a:pPr marL="0" indent="0">
              <a:buNone/>
            </a:pPr>
            <a:r>
              <a:rPr lang="en-US" sz="1100" b="0" dirty="0"/>
              <a:t>First, you will think about these two questions: </a:t>
            </a:r>
          </a:p>
          <a:p>
            <a:pPr marL="171450" indent="-171450"/>
            <a:r>
              <a:rPr lang="en-US" sz="1100" b="1" dirty="0">
                <a:solidFill>
                  <a:schemeClr val="tx1"/>
                </a:solidFill>
              </a:rPr>
              <a:t>What is phonological awareness? </a:t>
            </a:r>
          </a:p>
          <a:p>
            <a:pPr marL="171450" indent="-171450"/>
            <a:r>
              <a:rPr lang="en-US" sz="1100" b="1" dirty="0">
                <a:solidFill>
                  <a:schemeClr val="tx1"/>
                </a:solidFill>
              </a:rPr>
              <a:t>Why is it important for reading development? </a:t>
            </a:r>
            <a:endParaRPr lang="en-US" sz="1100" b="0" dirty="0"/>
          </a:p>
          <a:p>
            <a:pPr marL="0" indent="0">
              <a:buNone/>
            </a:pPr>
            <a:endParaRPr lang="en-US" b="1" dirty="0">
              <a:solidFill>
                <a:schemeClr val="tx1"/>
              </a:solidFill>
            </a:endParaRPr>
          </a:p>
          <a:p>
            <a:pPr marL="0" indent="0">
              <a:buNone/>
            </a:pPr>
            <a:r>
              <a:rPr lang="en-US" b="0" dirty="0">
                <a:solidFill>
                  <a:schemeClr val="tx1"/>
                </a:solidFill>
              </a:rPr>
              <a:t>Next, we will follow these steps: </a:t>
            </a:r>
          </a:p>
          <a:p>
            <a:pPr marL="469900" indent="-342900">
              <a:buFont typeface="+mj-lt"/>
              <a:buAutoNum type="arabicPeriod"/>
            </a:pPr>
            <a:r>
              <a:rPr lang="en-US" b="1" dirty="0">
                <a:solidFill>
                  <a:schemeClr val="tx1"/>
                </a:solidFill>
              </a:rPr>
              <a:t>Write down thoughts and ideas you could share with a partner (2-3 minutes). </a:t>
            </a:r>
            <a:endParaRPr lang="en-US" sz="400" b="1" dirty="0">
              <a:solidFill>
                <a:schemeClr val="tx1"/>
              </a:solidFill>
            </a:endParaRPr>
          </a:p>
          <a:p>
            <a:pPr marL="469900" indent="-342900">
              <a:buFont typeface="+mj-lt"/>
              <a:buAutoNum type="arabicPeriod"/>
            </a:pPr>
            <a:r>
              <a:rPr lang="en-US" b="1" dirty="0">
                <a:solidFill>
                  <a:schemeClr val="tx1"/>
                </a:solidFill>
              </a:rPr>
              <a:t>We will create partners A and B and take turns talking about the questions above. </a:t>
            </a:r>
            <a:endParaRPr lang="en-US" sz="400" b="1" dirty="0">
              <a:solidFill>
                <a:schemeClr val="tx1"/>
              </a:solidFill>
            </a:endParaRPr>
          </a:p>
          <a:p>
            <a:pPr marL="469900" indent="-342900">
              <a:buFont typeface="+mj-lt"/>
              <a:buAutoNum type="arabicPeriod"/>
            </a:pPr>
            <a:r>
              <a:rPr lang="en-US" b="1" dirty="0">
                <a:solidFill>
                  <a:schemeClr val="tx1"/>
                </a:solidFill>
              </a:rPr>
              <a:t>At a signal, one will speak, and one will listen. </a:t>
            </a:r>
            <a:endParaRPr lang="en-US" sz="800" b="1" dirty="0">
              <a:solidFill>
                <a:schemeClr val="tx1"/>
              </a:solidFill>
            </a:endParaRPr>
          </a:p>
          <a:p>
            <a:pPr marL="469900" indent="-342900">
              <a:buFont typeface="+mj-lt"/>
              <a:buAutoNum type="arabicPeriod"/>
            </a:pPr>
            <a:r>
              <a:rPr lang="en-US" b="1" dirty="0">
                <a:solidFill>
                  <a:schemeClr val="tx1"/>
                </a:solidFill>
              </a:rPr>
              <a:t>At a signal, the other will speak while the first speaker listens.</a:t>
            </a:r>
            <a:endParaRPr lang="en-US" sz="800" b="1" dirty="0">
              <a:solidFill>
                <a:schemeClr val="tx1"/>
              </a:solidFill>
            </a:endParaRPr>
          </a:p>
          <a:p>
            <a:pPr marL="469900" indent="-342900">
              <a:buFont typeface="+mj-lt"/>
              <a:buAutoNum type="arabicPeriod"/>
            </a:pPr>
            <a:r>
              <a:rPr lang="en-US" b="1" dirty="0">
                <a:solidFill>
                  <a:schemeClr val="tx1"/>
                </a:solidFill>
              </a:rPr>
              <a:t>Each time, no one is allowed to repeat anything that was said by the other. </a:t>
            </a:r>
          </a:p>
          <a:p>
            <a:pPr marL="0" lvl="0" indent="0">
              <a:buNone/>
            </a:pPr>
            <a:endParaRPr lang="en-US" i="0" dirty="0">
              <a:solidFill>
                <a:schemeClr val="tx1"/>
              </a:solidFill>
            </a:endParaRPr>
          </a:p>
          <a:p>
            <a:pPr marL="0" lvl="0" indent="0">
              <a:buNone/>
            </a:pPr>
            <a:r>
              <a:rPr lang="en-US" i="0" dirty="0">
                <a:solidFill>
                  <a:schemeClr val="tx1"/>
                </a:solidFill>
              </a:rPr>
              <a:t>Does anyone have any questions? (Clarify as needed).</a:t>
            </a:r>
          </a:p>
          <a:p>
            <a:pPr marL="228600" lvl="0" indent="-228600"/>
            <a:endParaRPr lang="en-US" i="0" dirty="0">
              <a:solidFill>
                <a:schemeClr val="tx1"/>
              </a:solidFill>
            </a:endParaRPr>
          </a:p>
          <a:p>
            <a:pPr marL="0" lvl="0" indent="0">
              <a:buNone/>
            </a:pPr>
            <a:r>
              <a:rPr lang="en-US" i="1" dirty="0">
                <a:solidFill>
                  <a:schemeClr val="tx1"/>
                </a:solidFill>
              </a:rPr>
              <a:t>Note to Presenter: </a:t>
            </a:r>
          </a:p>
          <a:p>
            <a:pPr marL="91440" lvl="0" indent="-228600"/>
            <a:r>
              <a:rPr lang="en-US" dirty="0">
                <a:solidFill>
                  <a:schemeClr val="tx1"/>
                </a:solidFill>
              </a:rPr>
              <a:t>Start at #1 (2-3 minutes to write down ideas or think about notes taken)</a:t>
            </a:r>
          </a:p>
          <a:p>
            <a:pPr marL="91440" lvl="0" indent="-228600"/>
            <a:r>
              <a:rPr lang="en-US" dirty="0">
                <a:solidFill>
                  <a:schemeClr val="tx1"/>
                </a:solidFill>
              </a:rPr>
              <a:t>Create partners:</a:t>
            </a:r>
          </a:p>
          <a:p>
            <a:pPr marL="548640" lvl="2" indent="-228600"/>
            <a:r>
              <a:rPr lang="en-US" dirty="0">
                <a:solidFill>
                  <a:schemeClr val="tx1"/>
                </a:solidFill>
                <a:latin typeface="Trebuchet MS" panose="020B0603020202020204" pitchFamily="34" charset="0"/>
              </a:rPr>
              <a:t>Same kind of shoes, sitting next to each other, child in same grade, etc…</a:t>
            </a:r>
          </a:p>
          <a:p>
            <a:pPr marL="548640" lvl="2" indent="-228600"/>
            <a:r>
              <a:rPr lang="en-US" dirty="0">
                <a:solidFill>
                  <a:schemeClr val="tx1"/>
                </a:solidFill>
                <a:latin typeface="Trebuchet MS" panose="020B0603020202020204" pitchFamily="34" charset="0"/>
              </a:rPr>
              <a:t>Have partners decide or assign A and B</a:t>
            </a:r>
          </a:p>
          <a:p>
            <a:pPr marL="91440" lvl="0" indent="-228600"/>
            <a:r>
              <a:rPr lang="en-US" dirty="0">
                <a:solidFill>
                  <a:schemeClr val="tx1"/>
                </a:solidFill>
              </a:rPr>
              <a:t>First round (60 seconds)</a:t>
            </a:r>
          </a:p>
          <a:p>
            <a:pPr marL="548640" lvl="2" indent="-228600"/>
            <a:r>
              <a:rPr lang="en-US" dirty="0">
                <a:solidFill>
                  <a:schemeClr val="tx1"/>
                </a:solidFill>
                <a:latin typeface="Trebuchet MS" panose="020B0603020202020204" pitchFamily="34" charset="0"/>
              </a:rPr>
              <a:t>A speaks, B listens</a:t>
            </a:r>
          </a:p>
          <a:p>
            <a:pPr marL="91440" lvl="0" indent="-228600"/>
            <a:r>
              <a:rPr lang="en-US" dirty="0">
                <a:solidFill>
                  <a:schemeClr val="tx1"/>
                </a:solidFill>
              </a:rPr>
              <a:t>Second round (40 seconds)</a:t>
            </a:r>
          </a:p>
          <a:p>
            <a:pPr marL="548640" lvl="2" indent="-228600"/>
            <a:r>
              <a:rPr lang="en-US" dirty="0">
                <a:solidFill>
                  <a:schemeClr val="tx1"/>
                </a:solidFill>
                <a:latin typeface="Trebuchet MS" panose="020B0603020202020204" pitchFamily="34" charset="0"/>
              </a:rPr>
              <a:t>B speaks, A listens</a:t>
            </a:r>
          </a:p>
          <a:p>
            <a:pPr marL="91440" lvl="0" indent="-228600"/>
            <a:r>
              <a:rPr lang="en-US" dirty="0">
                <a:solidFill>
                  <a:schemeClr val="tx1"/>
                </a:solidFill>
              </a:rPr>
              <a:t>If time, Third Round (20 seconds)</a:t>
            </a:r>
          </a:p>
          <a:p>
            <a:pPr marL="548640" lvl="2" indent="-228600"/>
            <a:r>
              <a:rPr lang="en-US" dirty="0">
                <a:solidFill>
                  <a:schemeClr val="tx1"/>
                </a:solidFill>
                <a:latin typeface="Trebuchet MS" panose="020B0603020202020204" pitchFamily="34" charset="0"/>
              </a:rPr>
              <a:t>A speaks, B listens</a:t>
            </a:r>
          </a:p>
          <a:p>
            <a:pPr marL="548640" lvl="2" indent="-228600"/>
            <a:endParaRPr lang="en-US" dirty="0">
              <a:solidFill>
                <a:schemeClr val="tx1"/>
              </a:solidFill>
              <a:latin typeface="Trebuchet MS" panose="020B0603020202020204" pitchFamily="34" charset="0"/>
            </a:endParaRPr>
          </a:p>
          <a:p>
            <a:pPr marL="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i="1" dirty="0">
                <a:solidFill>
                  <a:schemeClr val="tx1"/>
                </a:solidFill>
                <a:latin typeface="Trebuchet MS" panose="020B0603020202020204" pitchFamily="34" charset="0"/>
              </a:rPr>
              <a:t>*If presenting virtually, read all the directions and have participants discuss on their own in breakout rooms. Create breakout rooms ahead of time. </a:t>
            </a:r>
            <a:endParaRPr lang="en-US" i="1" dirty="0">
              <a:latin typeface="Trebuchet MS" panose="020B0603020202020204" pitchFamily="34" charset="0"/>
            </a:endParaRPr>
          </a:p>
          <a:p>
            <a:pPr marL="548640" lvl="2" indent="-228600"/>
            <a:endParaRPr lang="en-US" i="1" dirty="0">
              <a:solidFill>
                <a:schemeClr val="tx1"/>
              </a:solidFill>
              <a:latin typeface="Trebuchet MS" panose="020B0603020202020204" pitchFamily="34" charset="0"/>
            </a:endParaRPr>
          </a:p>
          <a:p>
            <a:pPr marL="171450" lvl="0" indent="-171450"/>
            <a:r>
              <a:rPr lang="en-US" dirty="0">
                <a:solidFill>
                  <a:schemeClr val="tx1"/>
                </a:solidFill>
              </a:rPr>
              <a:t>Ask if anyone has any questions or comments to share before moving on. </a:t>
            </a:r>
          </a:p>
        </p:txBody>
      </p:sp>
    </p:spTree>
    <p:extLst>
      <p:ext uri="{BB962C8B-B14F-4D97-AF65-F5344CB8AC3E}">
        <p14:creationId xmlns:p14="http://schemas.microsoft.com/office/powerpoint/2010/main" val="2923056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42A17-E7D1-0A50-94F4-D0491A7A86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F62FC5-87DF-7DDA-7210-C8EED6B5BAA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82688CB-C9A8-E8C6-6C86-8376A116089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solidFill>
                  <a:srgbClr val="FFFFFF"/>
                </a:solidFill>
                <a:latin typeface="Trebuchet MS"/>
              </a:rPr>
              <a:t>What Does Phonological Awareness Look Like at School?</a:t>
            </a:r>
            <a:endParaRPr lang="en-US" b="1" dirty="0"/>
          </a:p>
        </p:txBody>
      </p:sp>
    </p:spTree>
    <p:extLst>
      <p:ext uri="{BB962C8B-B14F-4D97-AF65-F5344CB8AC3E}">
        <p14:creationId xmlns:p14="http://schemas.microsoft.com/office/powerpoint/2010/main" val="27973700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C14B2BE0-EDAC-327B-A51D-4D0D9C29245F}"/>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E9DF5664-2AEE-3C7D-79D1-F4F8ED9099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E684C60B-4DC9-7FD8-7987-3E5E7F8FA5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gn="l" rtl="0" fontAlgn="base">
              <a:buNone/>
            </a:pPr>
            <a:r>
              <a:rPr lang="en-US" sz="1100" b="0" i="0" u="none" strike="noStrike" dirty="0">
                <a:solidFill>
                  <a:srgbClr val="333333"/>
                </a:solidFill>
                <a:effectLst/>
              </a:rPr>
              <a:t>Let’s explore how </a:t>
            </a:r>
            <a:r>
              <a:rPr lang="en-US" sz="1100" b="1" i="0" u="none" strike="noStrike" dirty="0">
                <a:solidFill>
                  <a:srgbClr val="333333"/>
                </a:solidFill>
                <a:effectLst/>
              </a:rPr>
              <a:t>phonological awareness </a:t>
            </a:r>
            <a:r>
              <a:rPr lang="en-US" sz="1100" b="0" i="0" u="none" strike="noStrike" dirty="0">
                <a:solidFill>
                  <a:srgbClr val="333333"/>
                </a:solidFill>
                <a:effectLst/>
              </a:rPr>
              <a:t>is reflected in the </a:t>
            </a:r>
            <a:r>
              <a:rPr lang="en-US" sz="1100" b="1" i="0" u="none" strike="noStrike" dirty="0">
                <a:solidFill>
                  <a:srgbClr val="333333"/>
                </a:solidFill>
                <a:effectLst/>
              </a:rPr>
              <a:t>Colorado Academic Standards (CAS).</a:t>
            </a:r>
          </a:p>
          <a:p>
            <a:pPr marL="0" indent="0" algn="l" rtl="0" fontAlgn="base">
              <a:buNone/>
            </a:pPr>
            <a:endParaRPr lang="en-US" sz="1100" b="0" i="0" u="none" strike="noStrike" dirty="0">
              <a:solidFill>
                <a:srgbClr val="333333"/>
              </a:solidFill>
              <a:effectLst/>
            </a:endParaRPr>
          </a:p>
          <a:p>
            <a:pPr marL="0" indent="0" algn="l" rtl="0" fontAlgn="base">
              <a:buNone/>
            </a:pPr>
            <a:r>
              <a:rPr lang="en-US" sz="1100" b="0" i="0" dirty="0">
                <a:solidFill>
                  <a:srgbClr val="444444"/>
                </a:solidFill>
                <a:effectLst/>
              </a:rPr>
              <a:t>This is an example of</a:t>
            </a:r>
            <a:r>
              <a:rPr lang="en-US" sz="1100" b="1" i="0" dirty="0">
                <a:solidFill>
                  <a:srgbClr val="444444"/>
                </a:solidFill>
                <a:effectLst/>
              </a:rPr>
              <a:t> E</a:t>
            </a:r>
            <a:r>
              <a:rPr lang="en-US" sz="1100" b="1" dirty="0"/>
              <a:t>xpectations for Kindergarten</a:t>
            </a:r>
          </a:p>
          <a:p>
            <a:pPr>
              <a:lnSpc>
                <a:spcPct val="114999"/>
              </a:lnSpc>
            </a:pPr>
            <a:r>
              <a:rPr lang="en-US" b="1" dirty="0">
                <a:solidFill>
                  <a:schemeClr val="tx1"/>
                </a:solidFill>
              </a:rPr>
              <a:t>Use their voice to show phonemic awareness (knowledge of the sounds of language, such as long and short vowel sounds, consonants)</a:t>
            </a:r>
            <a:endParaRPr lang="en-US" sz="300" b="1" dirty="0">
              <a:solidFill>
                <a:schemeClr val="tx1"/>
              </a:solidFill>
            </a:endParaRPr>
          </a:p>
          <a:p>
            <a:pPr>
              <a:lnSpc>
                <a:spcPct val="114999"/>
              </a:lnSpc>
            </a:pPr>
            <a:r>
              <a:rPr lang="en-US" b="1" dirty="0">
                <a:solidFill>
                  <a:schemeClr val="tx1"/>
                </a:solidFill>
              </a:rPr>
              <a:t>Show how vocal sounds produce words (the word “cat” has three sounds – /k/-/a/-/t/)</a:t>
            </a:r>
          </a:p>
          <a:p>
            <a:pPr marL="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endParaRPr lang="en-US" sz="1100" dirty="0"/>
          </a:p>
          <a:p>
            <a:pPr marL="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1" dirty="0"/>
              <a:t>You May Find Students </a:t>
            </a:r>
          </a:p>
          <a:p>
            <a:pPr>
              <a:lnSpc>
                <a:spcPct val="100000"/>
              </a:lnSpc>
            </a:pPr>
            <a:r>
              <a:rPr lang="en-US" b="1" dirty="0">
                <a:solidFill>
                  <a:schemeClr val="tx1"/>
                </a:solidFill>
              </a:rPr>
              <a:t>Blending and segmenting oral sounds in simple words</a:t>
            </a:r>
          </a:p>
          <a:p>
            <a:pPr marL="171450" indent="-171450"/>
            <a:endParaRPr lang="en-US" sz="1100" b="0" i="0" u="none" strike="noStrike" dirty="0">
              <a:solidFill>
                <a:srgbClr val="000000"/>
              </a:solidFill>
              <a:effectLst/>
            </a:endParaRPr>
          </a:p>
          <a:p>
            <a:pPr marL="171450" indent="-171450"/>
            <a:r>
              <a:rPr lang="en-US" sz="1100" b="0" i="0" u="none" strike="noStrike" dirty="0">
                <a:solidFill>
                  <a:srgbClr val="000000"/>
                </a:solidFill>
                <a:effectLst/>
              </a:rPr>
              <a:t>Phonological awareness is a critical skill needed for reading and is focused on heavily in the early school years. As you can see from the standards, it builds readiness for phonics.</a:t>
            </a:r>
          </a:p>
          <a:p>
            <a:pPr marL="171450" indent="-171450"/>
            <a:r>
              <a:rPr lang="en-US" sz="1100" b="0" i="0" u="none" strike="noStrike" dirty="0">
                <a:solidFill>
                  <a:srgbClr val="000000"/>
                </a:solidFill>
                <a:effectLst/>
              </a:rPr>
              <a:t>By grade 2, phonemic awareness continues to develop, but as part of phonics instruction, with letters added.</a:t>
            </a:r>
            <a:r>
              <a:rPr lang="en-US" sz="1100" b="0" i="0" dirty="0">
                <a:solidFill>
                  <a:srgbClr val="000000"/>
                </a:solidFill>
                <a:effectLst/>
              </a:rPr>
              <a:t>​</a:t>
            </a:r>
          </a:p>
          <a:p>
            <a:pPr marL="171450" indent="-171450"/>
            <a:r>
              <a:rPr lang="en-US" sz="1100" b="0" i="0" u="none" strike="noStrike" cap="none" dirty="0">
                <a:solidFill>
                  <a:srgbClr val="000000"/>
                </a:solidFill>
                <a:effectLst/>
                <a:ea typeface="Arial"/>
                <a:sym typeface="Arial"/>
              </a:rPr>
              <a:t>More complex phonemic awareness skills continue to develop in typical readers until about third or fourth grade and level off by fifth grade.</a:t>
            </a:r>
            <a:endParaRPr lang="en-US" sz="1100" b="0" i="0" u="none" strike="noStrike" dirty="0">
              <a:solidFill>
                <a:srgbClr val="000000"/>
              </a:solidFill>
              <a:effectLst/>
            </a:endParaRPr>
          </a:p>
          <a:p>
            <a:pPr marL="171450" indent="-171450"/>
            <a:r>
              <a:rPr lang="en-US" sz="1100" b="0" i="0" u="none" strike="noStrike" dirty="0">
                <a:solidFill>
                  <a:srgbClr val="000000"/>
                </a:solidFill>
                <a:effectLst/>
              </a:rPr>
              <a:t>However, some </a:t>
            </a:r>
            <a:r>
              <a:rPr lang="en-US" sz="1100" dirty="0"/>
              <a:t>children m</a:t>
            </a:r>
            <a:r>
              <a:rPr lang="en-US" sz="1100" b="0" i="0" u="none" strike="noStrike" dirty="0">
                <a:solidFill>
                  <a:srgbClr val="000000"/>
                </a:solidFill>
                <a:effectLst/>
              </a:rPr>
              <a:t>ay need supplemental instruction for basic phonological awareness and phonemic awareness blending and segmenting.</a:t>
            </a:r>
          </a:p>
          <a:p>
            <a:pPr marL="171450" indent="-171450"/>
            <a:endParaRPr lang="en-US" sz="1100" b="0" i="0" u="none" strike="noStrike" dirty="0">
              <a:solidFill>
                <a:srgbClr val="000000"/>
              </a:solidFill>
              <a:effectLst/>
            </a:endParaRPr>
          </a:p>
          <a:p>
            <a:pPr marL="0" indent="0">
              <a:buNone/>
            </a:pPr>
            <a:r>
              <a:rPr lang="en-US" sz="1100" b="0" i="1" u="none" strike="noStrike" dirty="0">
                <a:solidFill>
                  <a:srgbClr val="000000"/>
                </a:solidFill>
                <a:effectLst/>
              </a:rPr>
              <a:t>Background for presenter: </a:t>
            </a:r>
          </a:p>
          <a:p>
            <a:pPr marL="0" indent="0" algn="l" rtl="0" fontAlgn="base">
              <a:buNone/>
            </a:pPr>
            <a:r>
              <a:rPr lang="en-US" sz="1100" b="0" i="1" u="none" strike="noStrike" dirty="0">
                <a:solidFill>
                  <a:srgbClr val="333333"/>
                </a:solidFill>
                <a:effectLst/>
              </a:rPr>
              <a:t>Created by Coloradans for Colorado children, the Colorado Academic Standards provide a grade-by-grade road map to help ensure children are successful in college, careers, and life. The standards aim to improve what children learn and how they learn in 12 content areas while emphasizing critical thinking, creativity, problem solving, collaboration, and communication as essential skills for life in the 21st century.</a:t>
            </a:r>
            <a:r>
              <a:rPr lang="en-US" sz="1100" b="0" i="1" dirty="0">
                <a:solidFill>
                  <a:srgbClr val="444444"/>
                </a:solidFill>
                <a:effectLst/>
              </a:rPr>
              <a:t>​</a:t>
            </a:r>
          </a:p>
          <a:p>
            <a:pPr marL="285750" indent="-285750" algn="l" rtl="0" fontAlgn="base"/>
            <a:r>
              <a:rPr lang="en-US" sz="1100" b="0" i="1" u="none" strike="noStrike" dirty="0">
                <a:solidFill>
                  <a:srgbClr val="000000"/>
                </a:solidFill>
                <a:effectLst/>
              </a:rPr>
              <a:t>To support families, communities, and teachers in realizing the goals of the Colorado Academic Standards (CAS), the Colorado Family and Community Guides provide overviews of the learning expectations for children. </a:t>
            </a:r>
            <a:r>
              <a:rPr lang="en-US" sz="1100" b="0" i="1" dirty="0">
                <a:solidFill>
                  <a:srgbClr val="444444"/>
                </a:solidFill>
                <a:effectLst/>
              </a:rPr>
              <a:t>​</a:t>
            </a:r>
          </a:p>
          <a:p>
            <a:pPr marL="285750" indent="-285750" algn="l" rtl="0" fontAlgn="base"/>
            <a:r>
              <a:rPr lang="en-US" sz="1100" b="0" i="1" u="none" strike="noStrike" dirty="0">
                <a:solidFill>
                  <a:srgbClr val="000000"/>
                </a:solidFill>
                <a:effectLst/>
              </a:rPr>
              <a:t>These guides offer some learning experiences children may engage in at school that may also be supported at home.</a:t>
            </a:r>
            <a:r>
              <a:rPr lang="en-US" sz="1100" b="0" i="1" dirty="0">
                <a:solidFill>
                  <a:srgbClr val="444444"/>
                </a:solidFill>
                <a:effectLst/>
              </a:rPr>
              <a:t>​</a:t>
            </a:r>
            <a:endParaRPr lang="en-US" sz="1100" b="0" i="1" u="none" strike="noStrike" dirty="0">
              <a:solidFill>
                <a:srgbClr val="444444"/>
              </a:solidFill>
              <a:effectLst/>
            </a:endParaRPr>
          </a:p>
          <a:p>
            <a:pPr marL="285750" indent="-285750" algn="l" rtl="0" fontAlgn="base"/>
            <a:r>
              <a:rPr lang="en-US" sz="1100" b="0" i="1" u="none" strike="noStrike" dirty="0">
                <a:solidFill>
                  <a:srgbClr val="000000"/>
                </a:solidFill>
                <a:effectLst/>
              </a:rPr>
              <a:t>As always, the best place to learn about what your child is learning is from your child's teacher.</a:t>
            </a:r>
            <a:r>
              <a:rPr lang="en-US" sz="1100" b="0" i="1" dirty="0">
                <a:solidFill>
                  <a:srgbClr val="444444"/>
                </a:solidFill>
                <a:effectLst/>
              </a:rPr>
              <a:t>​</a:t>
            </a:r>
          </a:p>
          <a:p>
            <a:pPr marL="0" indent="0" algn="l" rtl="0" fontAlgn="base">
              <a:buNone/>
            </a:pPr>
            <a:endParaRPr lang="en-US" sz="1100" b="0" i="1" dirty="0">
              <a:solidFill>
                <a:srgbClr val="444444"/>
              </a:solidFill>
              <a:effectLst/>
            </a:endParaRPr>
          </a:p>
          <a:p>
            <a:pPr marL="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0" i="1" u="none" strike="noStrike" dirty="0">
                <a:solidFill>
                  <a:srgbClr val="444444"/>
                </a:solidFill>
                <a:effectLst/>
              </a:rPr>
              <a:t>You can use the QR code to access the </a:t>
            </a:r>
            <a:r>
              <a:rPr lang="en-US" sz="1100" b="0" i="1" u="sng" strike="noStrike" dirty="0">
                <a:solidFill>
                  <a:srgbClr val="0097A7"/>
                </a:solidFill>
                <a:effectLst/>
              </a:rPr>
              <a:t>Family and Community Guides to the Colorado Academic Standards</a:t>
            </a:r>
            <a:endParaRPr lang="en-US" sz="1100" i="1" dirty="0"/>
          </a:p>
          <a:p>
            <a:pPr marL="171450" indent="-171450"/>
            <a:endParaRPr lang="en-US" sz="1100" b="0" i="0" dirty="0">
              <a:solidFill>
                <a:srgbClr val="000000"/>
              </a:solidFill>
              <a:effectLst/>
            </a:endParaRPr>
          </a:p>
        </p:txBody>
      </p:sp>
    </p:spTree>
    <p:extLst>
      <p:ext uri="{BB962C8B-B14F-4D97-AF65-F5344CB8AC3E}">
        <p14:creationId xmlns:p14="http://schemas.microsoft.com/office/powerpoint/2010/main" val="21516915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a:extLst>
            <a:ext uri="{FF2B5EF4-FFF2-40B4-BE49-F238E27FC236}">
              <a16:creationId xmlns:a16="http://schemas.microsoft.com/office/drawing/2014/main" id="{7CA4A99A-0DEE-9967-6132-FD623F1043B0}"/>
            </a:ext>
          </a:extLst>
        </p:cNvPr>
        <p:cNvGrpSpPr/>
        <p:nvPr/>
      </p:nvGrpSpPr>
      <p:grpSpPr>
        <a:xfrm>
          <a:off x="0" y="0"/>
          <a:ext cx="0" cy="0"/>
          <a:chOff x="0" y="0"/>
          <a:chExt cx="0" cy="0"/>
        </a:xfrm>
      </p:grpSpPr>
      <p:sp>
        <p:nvSpPr>
          <p:cNvPr id="655" name="Google Shape;655;g64c0e98f07_0_4:notes">
            <a:extLst>
              <a:ext uri="{FF2B5EF4-FFF2-40B4-BE49-F238E27FC236}">
                <a16:creationId xmlns:a16="http://schemas.microsoft.com/office/drawing/2014/main" id="{26C00331-5A02-D55B-1D1B-057D878DB2F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6" name="Google Shape;656;g64c0e98f07_0_4:notes">
            <a:extLst>
              <a:ext uri="{FF2B5EF4-FFF2-40B4-BE49-F238E27FC236}">
                <a16:creationId xmlns:a16="http://schemas.microsoft.com/office/drawing/2014/main" id="{1E180352-70C7-3E32-37D0-AF939F9EDEF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r>
              <a:rPr lang="en-US" sz="1100" dirty="0">
                <a:latin typeface="Trebuchet MS" panose="020B0603020202020204" pitchFamily="34" charset="0"/>
                <a:ea typeface="Calibri" panose="020F0502020204030204"/>
                <a:cs typeface="Calibri" panose="020F0502020204030204"/>
              </a:rPr>
              <a:t>As we reviewed earlier in the presentation, the READ Act contains minimum reading competency skills for phonemic awareness, which are part of the Colorado Academic Standards for Reading and Writing.</a:t>
            </a:r>
          </a:p>
          <a:p>
            <a:pPr marL="158750" indent="0">
              <a:buNone/>
            </a:pPr>
            <a:endParaRPr lang="en-US" sz="1100" dirty="0">
              <a:latin typeface="Trebuchet MS" panose="020B0603020202020204" pitchFamily="34" charset="0"/>
              <a:ea typeface="Calibri" panose="020F0502020204030204"/>
              <a:cs typeface="Calibri" panose="020F0502020204030204"/>
            </a:endParaRPr>
          </a:p>
          <a:p>
            <a:pPr marL="158750" indent="0">
              <a:buNone/>
            </a:pPr>
            <a:r>
              <a:rPr lang="en-US" sz="1100" dirty="0">
                <a:latin typeface="Trebuchet MS" panose="020B0603020202020204" pitchFamily="34" charset="0"/>
                <a:ea typeface="Calibri" panose="020F0502020204030204"/>
                <a:cs typeface="Calibri" panose="020F0502020204030204"/>
              </a:rPr>
              <a:t>As a reminder, the minimum competencies show the progression of phonemic awareness skills from kindergarten through third grade, which are focused on primarily in kindergarten and first grades. Instruction begins with identifying and isolating phonemes and progresses to more advanced phonemic awareness skills over time. </a:t>
            </a:r>
          </a:p>
        </p:txBody>
      </p:sp>
    </p:spTree>
    <p:extLst>
      <p:ext uri="{BB962C8B-B14F-4D97-AF65-F5344CB8AC3E}">
        <p14:creationId xmlns:p14="http://schemas.microsoft.com/office/powerpoint/2010/main" val="2006831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C4CE94F0-2195-15FA-C0E9-01404232510E}"/>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A04210C0-4EBF-B84D-8017-FA321DDE9D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BDF3E246-1F0F-C19A-75E7-64CA9AF8EB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1" dirty="0">
                <a:latin typeface="Trebuchet MS" panose="020B0603020202020204" pitchFamily="34" charset="0"/>
              </a:rPr>
              <a:t>Optional classroom example. Video length: </a:t>
            </a:r>
            <a:r>
              <a:rPr lang="en-US" sz="1100" b="0" i="1" u="none" strike="noStrike" cap="none" dirty="0">
                <a:solidFill>
                  <a:srgbClr val="000000"/>
                </a:solidFill>
                <a:latin typeface="Trebuchet MS" panose="020B0603020202020204" pitchFamily="34" charset="0"/>
                <a:cs typeface="Arial"/>
                <a:sym typeface="Arial"/>
              </a:rPr>
              <a:t>2:39</a:t>
            </a:r>
            <a:r>
              <a:rPr lang="en-US" sz="1100" b="0" i="1" u="none" strike="noStrike" cap="none" dirty="0">
                <a:solidFill>
                  <a:srgbClr val="000000"/>
                </a:solidFill>
                <a:latin typeface="Trebuchet MS" panose="020B0603020202020204" pitchFamily="34" charset="0"/>
                <a:ea typeface="Trebuchet MS" panose="020B0603020202020204" pitchFamily="34" charset="0"/>
                <a:cs typeface="Arial"/>
                <a:sym typeface="Arial"/>
              </a:rPr>
              <a:t> minutes</a:t>
            </a:r>
            <a:endParaRPr lang="en-US" sz="1100" i="1" dirty="0">
              <a:latin typeface="Trebuchet MS" panose="020B0603020202020204" pitchFamily="34" charset="0"/>
            </a:endParaRPr>
          </a:p>
          <a:p>
            <a:pPr marL="0" indent="0">
              <a:buNone/>
            </a:pPr>
            <a:endParaRPr lang="en-US" sz="1100" b="1" dirty="0">
              <a:solidFill>
                <a:schemeClr val="tx1"/>
              </a:solidFill>
              <a:latin typeface="Trebuchet MS" panose="020B0603020202020204" pitchFamily="34" charset="0"/>
            </a:endParaRPr>
          </a:p>
          <a:p>
            <a:pPr marL="0" indent="0">
              <a:buNone/>
            </a:pPr>
            <a:r>
              <a:rPr lang="en-US" sz="1100" b="1" dirty="0">
                <a:solidFill>
                  <a:schemeClr val="tx1"/>
                </a:solidFill>
                <a:latin typeface="Trebuchet MS" panose="020B0603020202020204" pitchFamily="34" charset="0"/>
              </a:rPr>
              <a:t>Small Group Example: Segmenting Phonemes</a:t>
            </a:r>
          </a:p>
          <a:p>
            <a:pPr marL="0" indent="0">
              <a:buNone/>
            </a:pPr>
            <a:endParaRPr lang="en-US" sz="1100" b="1" dirty="0">
              <a:solidFill>
                <a:schemeClr val="tx1"/>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strike="noStrike" dirty="0">
                <a:solidFill>
                  <a:schemeClr val="tx1"/>
                </a:solidFill>
              </a:rPr>
              <a:t>Now we are going to watch a quick video of a teacher providing instruction in phonological awareness</a:t>
            </a:r>
            <a:r>
              <a:rPr lang="en-US" sz="1100" b="1" strike="noStrike" dirty="0">
                <a:solidFill>
                  <a:schemeClr val="tx1"/>
                </a:solidFill>
                <a:latin typeface="Trebuchet MS" panose="020B0603020202020204" pitchFamily="34" charset="0"/>
              </a:rPr>
              <a:t>.</a:t>
            </a:r>
            <a:endParaRPr lang="en-US" sz="1100" b="1" dirty="0">
              <a:solidFill>
                <a:schemeClr val="tx1"/>
              </a:solidFill>
              <a:latin typeface="Trebuchet MS" panose="020B0603020202020204" pitchFamily="34" charset="0"/>
            </a:endParaRPr>
          </a:p>
          <a:p>
            <a:pPr marL="0" indent="0">
              <a:buNone/>
            </a:pPr>
            <a:endParaRPr lang="en-US" sz="1100" b="1" dirty="0">
              <a:solidFill>
                <a:schemeClr val="tx1"/>
              </a:solidFill>
              <a:latin typeface="Trebuchet MS" panose="020B0603020202020204" pitchFamily="34" charset="0"/>
              <a:ea typeface="Calibri"/>
              <a:cs typeface="Arial"/>
            </a:endParaRPr>
          </a:p>
          <a:p>
            <a:pPr marL="0" indent="0">
              <a:buNone/>
            </a:pPr>
            <a:r>
              <a:rPr lang="en-US" sz="1100" b="1" dirty="0">
                <a:solidFill>
                  <a:schemeClr val="tx1"/>
                </a:solidFill>
                <a:latin typeface="Trebuchet MS" panose="020B0603020202020204" pitchFamily="34" charset="0"/>
                <a:ea typeface="Calibri"/>
                <a:cs typeface="Arial"/>
              </a:rPr>
              <a:t>Key Points About the Video:</a:t>
            </a:r>
          </a:p>
          <a:p>
            <a:pPr marL="171450" indent="-171450">
              <a:buFont typeface="Arial" panose="020B0604020202020204" pitchFamily="34" charset="0"/>
              <a:buChar char="•"/>
            </a:pPr>
            <a:r>
              <a:rPr lang="en-US" sz="1100" b="0" dirty="0">
                <a:solidFill>
                  <a:schemeClr val="tx1"/>
                </a:solidFill>
              </a:rPr>
              <a:t>The teacher works with </a:t>
            </a:r>
            <a:r>
              <a:rPr lang="en-US" sz="1100" b="1" dirty="0">
                <a:solidFill>
                  <a:schemeClr val="tx1"/>
                </a:solidFill>
              </a:rPr>
              <a:t>first grade students on segmenting words into </a:t>
            </a:r>
            <a:r>
              <a:rPr lang="en-US" sz="1100" b="1" u="sng" dirty="0">
                <a:solidFill>
                  <a:schemeClr val="tx1"/>
                </a:solidFill>
              </a:rPr>
              <a:t>phonemes</a:t>
            </a:r>
            <a:r>
              <a:rPr lang="en-US" sz="1100" b="1" dirty="0">
                <a:solidFill>
                  <a:schemeClr val="tx1"/>
                </a:solidFill>
              </a:rPr>
              <a:t> by tapping out the sounds in each word with their finger</a:t>
            </a:r>
            <a:r>
              <a:rPr lang="en-US" b="1" dirty="0">
                <a:solidFill>
                  <a:schemeClr val="tx1"/>
                </a:solidFill>
              </a:rPr>
              <a:t>s.</a:t>
            </a:r>
          </a:p>
          <a:p>
            <a:pPr marL="171450" indent="-171450">
              <a:buFont typeface="Arial" panose="020B0604020202020204" pitchFamily="34" charset="0"/>
              <a:buChar char="•"/>
            </a:pPr>
            <a:r>
              <a:rPr lang="en-US" b="0" dirty="0">
                <a:solidFill>
                  <a:schemeClr val="tx1"/>
                </a:solidFill>
                <a:cs typeface="Times New Roman"/>
              </a:rPr>
              <a:t>The</a:t>
            </a:r>
            <a:r>
              <a:rPr lang="en-US" b="1" dirty="0">
                <a:solidFill>
                  <a:schemeClr val="tx1"/>
                </a:solidFill>
                <a:cs typeface="Times New Roman"/>
              </a:rPr>
              <a:t> </a:t>
            </a:r>
            <a:r>
              <a:rPr lang="en-US" b="1" dirty="0">
                <a:solidFill>
                  <a:schemeClr val="tx1">
                    <a:lumMod val="95000"/>
                    <a:lumOff val="5000"/>
                  </a:schemeClr>
                </a:solidFill>
                <a:cs typeface="Times New Roman"/>
              </a:rPr>
              <a:t>students use their fingers to show the teacher the number of sounds in each word. </a:t>
            </a:r>
          </a:p>
          <a:p>
            <a:pPr marL="171450" indent="-171450">
              <a:buFont typeface="Arial" panose="020B0604020202020204" pitchFamily="34" charset="0"/>
              <a:buChar char="•"/>
            </a:pPr>
            <a:r>
              <a:rPr lang="en-US" b="0" dirty="0">
                <a:solidFill>
                  <a:schemeClr val="tx1">
                    <a:lumMod val="95000"/>
                    <a:lumOff val="5000"/>
                  </a:schemeClr>
                </a:solidFill>
                <a:cs typeface="Times New Roman"/>
              </a:rPr>
              <a:t>The </a:t>
            </a:r>
            <a:r>
              <a:rPr lang="en-US" b="1" dirty="0">
                <a:solidFill>
                  <a:schemeClr val="tx1">
                    <a:lumMod val="95000"/>
                    <a:lumOff val="5000"/>
                  </a:schemeClr>
                </a:solidFill>
                <a:cs typeface="Times New Roman"/>
              </a:rPr>
              <a:t>teacher gives students increasingly difficult words to segment with digraphs </a:t>
            </a:r>
            <a:r>
              <a:rPr lang="en-US" b="0" dirty="0">
                <a:solidFill>
                  <a:schemeClr val="tx1">
                    <a:lumMod val="95000"/>
                    <a:lumOff val="5000"/>
                  </a:schemeClr>
                </a:solidFill>
                <a:cs typeface="Times New Roman"/>
              </a:rPr>
              <a:t>(e.g., the /ch/ sound in the word chart)</a:t>
            </a:r>
            <a:r>
              <a:rPr lang="en-US" b="1" dirty="0">
                <a:solidFill>
                  <a:schemeClr val="tx1">
                    <a:lumMod val="95000"/>
                    <a:lumOff val="5000"/>
                  </a:schemeClr>
                </a:solidFill>
                <a:cs typeface="Times New Roman"/>
              </a:rPr>
              <a:t> and consonant blends </a:t>
            </a:r>
            <a:r>
              <a:rPr lang="en-US" b="0" dirty="0">
                <a:solidFill>
                  <a:schemeClr val="tx1">
                    <a:lumMod val="95000"/>
                    <a:lumOff val="5000"/>
                  </a:schemeClr>
                </a:solidFill>
                <a:cs typeface="Times New Roman"/>
              </a:rPr>
              <a:t>(e.g., the /s/ and /m/ at the beginning of the word smart).</a:t>
            </a:r>
            <a:endParaRPr lang="en-US" b="0" dirty="0">
              <a:solidFill>
                <a:srgbClr val="000000"/>
              </a:solidFill>
              <a:cs typeface="Times New Roman"/>
            </a:endParaRPr>
          </a:p>
          <a:p>
            <a:pPr marL="0" indent="0">
              <a:buNone/>
            </a:pPr>
            <a:endParaRPr lang="en-US" sz="1100" dirty="0">
              <a:solidFill>
                <a:schemeClr val="tx1"/>
              </a:solidFill>
              <a:latin typeface="Trebuchet MS" panose="020B0603020202020204" pitchFamily="34" charset="0"/>
            </a:endParaRPr>
          </a:p>
          <a:p>
            <a:pPr marL="0" indent="-298450"/>
            <a:endParaRPr lang="en-US" sz="1100" b="1" dirty="0">
              <a:solidFill>
                <a:srgbClr val="000000"/>
              </a:solidFill>
              <a:ea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cap="none" dirty="0">
                <a:solidFill>
                  <a:srgbClr val="000000"/>
                </a:solidFill>
                <a:latin typeface="Trebuchet MS" panose="020B0603020202020204" pitchFamily="34" charset="0"/>
                <a:ea typeface="Calibri"/>
                <a:cs typeface="Arial"/>
                <a:sym typeface="Arial"/>
              </a:rPr>
              <a:t>(Play the video-subtitles are included within the video; Video length: 2:39 minutes)</a:t>
            </a:r>
          </a:p>
          <a:p>
            <a:pPr marL="0" indent="0">
              <a:buNone/>
            </a:pPr>
            <a:endParaRPr lang="en-US" sz="1100" dirty="0">
              <a:solidFill>
                <a:schemeClr val="tx1"/>
              </a:solidFill>
              <a:latin typeface="Trebuchet MS" panose="020B0603020202020204" pitchFamily="34" charset="0"/>
            </a:endParaRPr>
          </a:p>
          <a:p>
            <a:pPr marL="0" algn="l" rtl="0" fontAlgn="base">
              <a:buNone/>
            </a:pPr>
            <a:r>
              <a:rPr lang="en-US" sz="1100" b="0" i="1" u="none" strike="noStrike" dirty="0">
                <a:solidFill>
                  <a:schemeClr val="tx1"/>
                </a:solidFill>
                <a:effectLst/>
                <a:latin typeface="Trebuchet MS" panose="020B0603020202020204" pitchFamily="34" charset="0"/>
              </a:rPr>
              <a:t>FACILITATOR NOTES: </a:t>
            </a:r>
            <a:endParaRPr lang="en-US" sz="1100" b="0" i="1" dirty="0">
              <a:solidFill>
                <a:schemeClr val="tx1"/>
              </a:solidFill>
              <a:effectLst/>
              <a:latin typeface="Trebuchet MS" panose="020B0603020202020204" pitchFamily="34" charset="0"/>
            </a:endParaRPr>
          </a:p>
          <a:p>
            <a:pPr marL="0" algn="l" rtl="0" fontAlgn="base">
              <a:buFont typeface="+mj-lt"/>
              <a:buAutoNum type="arabicPeriod"/>
            </a:pPr>
            <a:r>
              <a:rPr lang="en-US" sz="1100" b="0" i="1" u="none" strike="noStrike" dirty="0">
                <a:solidFill>
                  <a:schemeClr val="tx1"/>
                </a:solidFill>
                <a:effectLst/>
                <a:latin typeface="Trebuchet MS" panose="020B0603020202020204" pitchFamily="34" charset="0"/>
              </a:rPr>
              <a:t>Before watching the video, read the Key Points About the Video so participants know what to focus on.</a:t>
            </a:r>
            <a:endParaRPr lang="en-US" sz="1100" b="0" i="1" dirty="0">
              <a:solidFill>
                <a:schemeClr val="tx1"/>
              </a:solidFill>
              <a:effectLst/>
              <a:latin typeface="Trebuchet MS" panose="020B0603020202020204" pitchFamily="34" charset="0"/>
            </a:endParaRPr>
          </a:p>
          <a:p>
            <a:pPr marL="0" marR="0" lvl="0" indent="-298450" algn="l" defTabSz="914400" rtl="0" eaLnBrk="1" fontAlgn="base" latinLnBrk="0" hangingPunct="1">
              <a:lnSpc>
                <a:spcPct val="100000"/>
              </a:lnSpc>
              <a:spcBef>
                <a:spcPts val="0"/>
              </a:spcBef>
              <a:spcAft>
                <a:spcPts val="0"/>
              </a:spcAft>
              <a:buClr>
                <a:srgbClr val="000000"/>
              </a:buClr>
              <a:buSzPts val="1100"/>
              <a:buFont typeface="+mj-lt"/>
              <a:buAutoNum type="arabicPeriod"/>
              <a:tabLst/>
              <a:defRPr/>
            </a:pPr>
            <a:r>
              <a:rPr lang="en-US" sz="1100" b="0" i="1" u="none" strike="noStrike" dirty="0">
                <a:solidFill>
                  <a:schemeClr val="tx1"/>
                </a:solidFill>
                <a:effectLst/>
                <a:latin typeface="Trebuchet MS" panose="020B0603020202020204" pitchFamily="34" charset="0"/>
              </a:rPr>
              <a:t>Watch Small Group Example: Segmenting Phonemes </a:t>
            </a:r>
            <a:r>
              <a:rPr lang="en-US" sz="1100" b="0" i="1" u="none" strike="noStrike" dirty="0">
                <a:solidFill>
                  <a:srgbClr val="000000"/>
                </a:solidFill>
                <a:effectLst/>
                <a:latin typeface="Trebuchet MS"/>
              </a:rPr>
              <a:t>(Closed captioning is available. Enable by clicking on the black CC box at the bottom of the video.)</a:t>
            </a:r>
          </a:p>
          <a:p>
            <a:pPr marL="0" algn="l" rtl="0" fontAlgn="base">
              <a:buFont typeface="+mj-lt"/>
              <a:buAutoNum type="arabicPeriod"/>
            </a:pPr>
            <a:endParaRPr lang="en-US" sz="1100" b="0" i="1" u="none" strike="noStrike" dirty="0">
              <a:solidFill>
                <a:schemeClr val="tx1"/>
              </a:solidFill>
              <a:effectLst/>
              <a:latin typeface="Trebuchet MS" panose="020B0603020202020204" pitchFamily="34" charset="0"/>
            </a:endParaRPr>
          </a:p>
        </p:txBody>
      </p:sp>
    </p:spTree>
    <p:extLst>
      <p:ext uri="{BB962C8B-B14F-4D97-AF65-F5344CB8AC3E}">
        <p14:creationId xmlns:p14="http://schemas.microsoft.com/office/powerpoint/2010/main" val="12630568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8A7B0008-5459-C0D7-875A-C0CF08600371}"/>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CB3002EB-6D44-BF3E-4B93-4F31DB4CED8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82AB1EB4-72AE-26A6-3BBD-83FB56C43BF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sz="1100" b="0" strike="sngStrike" dirty="0">
              <a:solidFill>
                <a:schemeClr val="tx1"/>
              </a:solidFill>
              <a:cs typeface="Arial" panose="020B0604020202020204" pitchFamily="34" charset="0"/>
            </a:endParaRPr>
          </a:p>
          <a:p>
            <a:pPr marL="0" indent="0">
              <a:buNone/>
            </a:pPr>
            <a:r>
              <a:rPr lang="en-US" sz="1100" b="0" i="0" u="none" strike="noStrike" cap="none" dirty="0">
                <a:solidFill>
                  <a:schemeClr val="tx1"/>
                </a:solidFill>
                <a:effectLst/>
                <a:ea typeface="Arial"/>
                <a:sym typeface="Arial"/>
              </a:rPr>
              <a:t>Teaching phonemic awareness helps </a:t>
            </a:r>
            <a:r>
              <a:rPr lang="en-US" sz="1100" b="1" i="0" u="none" strike="noStrike" cap="none" dirty="0">
                <a:solidFill>
                  <a:schemeClr val="tx1"/>
                </a:solidFill>
                <a:effectLst/>
                <a:ea typeface="Arial"/>
                <a:sym typeface="Arial"/>
              </a:rPr>
              <a:t>all </a:t>
            </a:r>
            <a:r>
              <a:rPr lang="en-US" sz="1100" b="0" i="0" u="none" strike="noStrike" cap="none" dirty="0">
                <a:solidFill>
                  <a:schemeClr val="tx1"/>
                </a:solidFill>
                <a:effectLst/>
                <a:ea typeface="Arial"/>
                <a:sym typeface="Arial"/>
              </a:rPr>
              <a:t>children improve their reading ability.  </a:t>
            </a:r>
          </a:p>
          <a:p>
            <a:pPr marL="0" indent="0">
              <a:buNone/>
            </a:pPr>
            <a:endParaRPr lang="en-US" sz="1100" b="1" dirty="0">
              <a:solidFill>
                <a:schemeClr val="tx1"/>
              </a:solidFill>
              <a:cs typeface="Arial" panose="020B0604020202020204" pitchFamily="34" charset="0"/>
            </a:endParaRPr>
          </a:p>
          <a:p>
            <a:pPr marL="0" indent="0">
              <a:buNone/>
            </a:pPr>
            <a:r>
              <a:rPr lang="en-US" sz="1100" b="1" dirty="0">
                <a:solidFill>
                  <a:schemeClr val="tx1"/>
                </a:solidFill>
              </a:rPr>
              <a:t>Educators will want to prioritizes phoneme-level skills and focus on blending and segmenting</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chemeClr val="tx1"/>
                </a:solidFill>
                <a:effectLst/>
                <a:ea typeface="Arial"/>
                <a:sym typeface="Arial"/>
              </a:rPr>
              <a:t>While early phonological awareness tasks can provide valuable insight about a student’s phonological awareness, it is not necessary for children to master all early phonological skills. Phonemic awareness,</a:t>
            </a:r>
            <a:r>
              <a:rPr lang="en-US" sz="1100" b="0" strike="noStrike" dirty="0">
                <a:solidFill>
                  <a:srgbClr val="000000"/>
                </a:solidFill>
                <a:ea typeface="Calibri"/>
              </a:rPr>
              <a:t> the ability to identify and manipulate, or play with, INDIVIDUAL sounds in spoken WORDS, is </a:t>
            </a:r>
            <a:r>
              <a:rPr lang="en-US" sz="1100" b="0" i="0" u="none" strike="noStrike" cap="none" dirty="0">
                <a:solidFill>
                  <a:schemeClr val="tx1"/>
                </a:solidFill>
                <a:effectLst/>
                <a:ea typeface="Arial"/>
                <a:sym typeface="Arial"/>
              </a:rPr>
              <a:t>a critical skill for learning to read and spell. </a:t>
            </a:r>
            <a:endParaRPr lang="en-US" sz="1100" b="1" strike="sngStrike" dirty="0">
              <a:solidFill>
                <a:schemeClr val="tx1"/>
              </a:solidFill>
            </a:endParaRPr>
          </a:p>
          <a:p>
            <a:pPr marL="0" indent="0">
              <a:buNone/>
            </a:pPr>
            <a:endParaRPr lang="en-US" sz="1100" strike="sngStrike" dirty="0">
              <a:solidFill>
                <a:schemeClr val="tx1"/>
              </a:solidFill>
              <a:cs typeface="Arial" panose="020B0604020202020204" pitchFamily="34" charset="0"/>
            </a:endParaRPr>
          </a:p>
          <a:p>
            <a:pPr marL="0" indent="0">
              <a:buNone/>
            </a:pPr>
            <a:r>
              <a:rPr lang="en-US" sz="1100" b="1" dirty="0">
                <a:solidFill>
                  <a:schemeClr val="tx1"/>
                </a:solidFill>
              </a:rPr>
              <a:t>Educators will want to make sure instruction is brief (but precise) and allows for frequent practice</a:t>
            </a:r>
          </a:p>
          <a:p>
            <a:pPr marL="171450" indent="-171450"/>
            <a:r>
              <a:rPr lang="en-US" sz="1100" strike="noStrike" dirty="0">
                <a:solidFill>
                  <a:schemeClr val="tx1"/>
                </a:solidFill>
              </a:rPr>
              <a:t>Phonemic awareness is best taught in short and frequent sessions.</a:t>
            </a:r>
          </a:p>
          <a:p>
            <a:pPr marL="0" indent="0">
              <a:buNone/>
            </a:pPr>
            <a:endParaRPr lang="en-US" sz="1100" dirty="0">
              <a:solidFill>
                <a:schemeClr val="tx1"/>
              </a:solidFill>
              <a:cs typeface="Arial" panose="020B0604020202020204" pitchFamily="34" charset="0"/>
            </a:endParaRPr>
          </a:p>
          <a:p>
            <a:pPr marL="0" indent="0">
              <a:buNone/>
            </a:pPr>
            <a:r>
              <a:rPr lang="en-US" sz="1100" b="1" dirty="0">
                <a:solidFill>
                  <a:schemeClr val="tx1"/>
                </a:solidFill>
              </a:rPr>
              <a:t>Practices with or without letters is also important</a:t>
            </a:r>
          </a:p>
          <a:p>
            <a:pPr marL="171450" indent="-171450"/>
            <a:r>
              <a:rPr lang="en-US" sz="1100" strike="noStrike" dirty="0">
                <a:solidFill>
                  <a:schemeClr val="tx1"/>
                </a:solidFill>
              </a:rPr>
              <a:t>The National Reading Panel found that manipulating letters during phonemic awareness instruction is more powerful for improving reading than strictly oral-only instruction. </a:t>
            </a:r>
          </a:p>
          <a:p>
            <a:pPr marL="0" indent="0">
              <a:buNone/>
            </a:pPr>
            <a:endParaRPr lang="en-US" sz="1100" dirty="0">
              <a:solidFill>
                <a:schemeClr val="tx1"/>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solidFill>
                  <a:schemeClr val="tx1"/>
                </a:solidFill>
              </a:rPr>
              <a:t>Integrates phonemic awareness with phonics skills</a:t>
            </a:r>
          </a:p>
          <a:p>
            <a:pPr marL="171450" indent="-171450"/>
            <a:r>
              <a:rPr lang="en-US" sz="1100" strike="noStrike" dirty="0">
                <a:solidFill>
                  <a:schemeClr val="tx1"/>
                </a:solidFill>
              </a:rPr>
              <a:t>While phonemic awareness improves phonics skills, phonics can improve phonemic awareness skills. The relationship is reciprocal</a:t>
            </a:r>
            <a:r>
              <a:rPr lang="en-US" sz="1100" strike="sngStrike" dirty="0">
                <a:solidFill>
                  <a:schemeClr val="tx1"/>
                </a:solidFill>
              </a:rPr>
              <a:t>. </a:t>
            </a:r>
          </a:p>
          <a:p>
            <a:pPr marL="628650" lvl="1" indent="-171450"/>
            <a:endParaRPr lang="en-US" sz="1100" dirty="0">
              <a:solidFill>
                <a:schemeClr val="tx1"/>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1" kern="100" dirty="0"/>
              <a:t>Background for presenters: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1" u="none" strike="noStrike" cap="none" dirty="0">
                <a:solidFill>
                  <a:schemeClr val="tx1"/>
                </a:solidFill>
                <a:effectLst/>
                <a:ea typeface="Arial"/>
                <a:sym typeface="Arial"/>
              </a:rPr>
              <a:t>When we are teaching phonemic awareness, we want to: include those who have typically developing skills, those who are at risk of experiencing literacy difficulties, those who are diagnosed with a learning disability with impacts on reading and writing, and those learning English as another language, no matter the socioeconomic level (Kilpatrick, 2015).</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1" strike="noStrike" dirty="0">
                <a:solidFill>
                  <a:schemeClr val="tx1"/>
                </a:solidFill>
              </a:rPr>
              <a:t>If children cannot understand that words are made up of individual sounds, </a:t>
            </a:r>
            <a:r>
              <a:rPr lang="en-US" sz="1100" i="1" strike="noStrike" dirty="0">
                <a:solidFill>
                  <a:schemeClr val="tx1"/>
                </a:solidFill>
              </a:rPr>
              <a:t>they are going to have a hard time connecting letters to the sounds.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i="1" strike="noStrike" dirty="0">
                <a:solidFill>
                  <a:schemeClr val="tx1"/>
                </a:solidFill>
              </a:rPr>
              <a:t>The National Reading Panel found that focusing on one or two phonemic awareness tasks at a time is more effective than three or more</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i="1" strike="noStrike" dirty="0">
                <a:solidFill>
                  <a:schemeClr val="tx1"/>
                </a:solidFill>
              </a:rPr>
              <a:t>Once children are working with letters, they are better served by focusing on phonemic awareness practice that includes letters (NELP, 2008; NRP, 2000).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i="1" strike="noStrike" dirty="0">
                <a:solidFill>
                  <a:schemeClr val="tx1"/>
                </a:solidFill>
              </a:rPr>
              <a:t>Another way to say this is: once children know some sound-letter relationships, they should mostly be working with letters and sounds together.</a:t>
            </a:r>
          </a:p>
          <a:p>
            <a:pPr marL="0" indent="0">
              <a:buNone/>
            </a:pPr>
            <a:endParaRPr lang="en-US" sz="1100" dirty="0">
              <a:solidFill>
                <a:schemeClr val="tx1"/>
              </a:solidFill>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endParaRPr lang="en-US" sz="1100" strike="sngStrike" dirty="0">
              <a:solidFill>
                <a:schemeClr val="tx1"/>
              </a:solidFill>
            </a:endParaRPr>
          </a:p>
          <a:p>
            <a:pPr marL="0" indent="0">
              <a:buNone/>
            </a:pPr>
            <a:endParaRPr lang="en-US" sz="1100" dirty="0">
              <a:solidFill>
                <a:schemeClr val="tx1"/>
              </a:solidFill>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strike="sngStrike" dirty="0">
              <a:solidFill>
                <a:schemeClr val="tx1"/>
              </a:solidFil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0" dirty="0">
              <a:solidFill>
                <a:schemeClr val="tx1"/>
              </a:solidFill>
            </a:endParaRP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endParaRPr lang="en-US" sz="1100" b="1" i="1" kern="100" dirty="0"/>
          </a:p>
          <a:p>
            <a:pPr marL="0" lvl="0" indent="0">
              <a:buNone/>
            </a:pPr>
            <a:endParaRPr lang="en-US" sz="1100"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32357948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29675-A90B-8EE3-7EAD-77877AC621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2F8ACA-A95C-73B7-983C-62DB00C22BD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C140E12-99B0-A57A-C9B7-523F0418303A}"/>
              </a:ext>
            </a:extLst>
          </p:cNvPr>
          <p:cNvSpPr>
            <a:spLocks noGrp="1"/>
          </p:cNvSpPr>
          <p:nvPr>
            <p:ph type="body" idx="1"/>
          </p:nvPr>
        </p:nvSpPr>
        <p:spPr/>
        <p:txBody>
          <a:bodyPr/>
          <a:lstStyle/>
          <a:p>
            <a:pPr marL="0" indent="0">
              <a:buNone/>
            </a:pPr>
            <a:r>
              <a:rPr lang="en-US" b="1" dirty="0">
                <a:solidFill>
                  <a:srgbClr val="FFFFFF"/>
                </a:solidFill>
                <a:latin typeface="Trebuchet MS"/>
              </a:rPr>
              <a:t>How Can You Support Phonological Awareness at Home?</a:t>
            </a:r>
            <a:endParaRPr lang="en-US" b="1" dirty="0"/>
          </a:p>
          <a:p>
            <a:pPr marL="171450" indent="-171450"/>
            <a:endParaRPr lang="en-US" dirty="0"/>
          </a:p>
        </p:txBody>
      </p:sp>
    </p:spTree>
    <p:extLst>
      <p:ext uri="{BB962C8B-B14F-4D97-AF65-F5344CB8AC3E}">
        <p14:creationId xmlns:p14="http://schemas.microsoft.com/office/powerpoint/2010/main" val="12395648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DF31704B-0097-4B04-B7B5-6C97D428EA2B}"/>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62ACDEEE-C4CA-0B5A-A068-D0B1CEF8B1C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BA4F9CCB-DD9B-4DF9-28A1-61581ACD138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Developing your child’s phonological awareness is an important part of developing your child as a reader. There are lots of ways families can work to develop a child’s phonological skills. Most activities require no paper or pencil, which makes them perfect for those times when you’re stuck waiting. All you need is a little bit of silliness and a willingness to play with sounds.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Let’s explore three example practices you can use to </a:t>
            </a:r>
            <a:r>
              <a:rPr lang="en-US" b="1" dirty="0"/>
              <a:t>support phonological awareness at home</a:t>
            </a:r>
            <a:r>
              <a:rPr lang="en-US" dirty="0"/>
              <a:t>.</a:t>
            </a:r>
          </a:p>
          <a:p>
            <a:pPr marL="0" lvl="0" indent="0" algn="l" rtl="0">
              <a:spcBef>
                <a:spcPts val="0"/>
              </a:spcBef>
              <a:spcAft>
                <a:spcPts val="0"/>
              </a:spcAft>
              <a:buNone/>
            </a:pPr>
            <a:endParaRPr lang="en-US" sz="1100" dirty="0">
              <a:latin typeface="Trebuchet MS"/>
            </a:endParaRPr>
          </a:p>
          <a:p>
            <a:pPr marL="0" lvl="0" indent="0" algn="l" rtl="0">
              <a:spcBef>
                <a:spcPts val="0"/>
              </a:spcBef>
              <a:spcAft>
                <a:spcPts val="0"/>
              </a:spcAft>
              <a:buNone/>
            </a:pPr>
            <a:r>
              <a:rPr lang="en-US" sz="1100" dirty="0">
                <a:latin typeface="Trebuchet MS"/>
              </a:rPr>
              <a:t>How Can You Support </a:t>
            </a:r>
            <a:r>
              <a:rPr lang="en-US" sz="1100" b="1" dirty="0">
                <a:latin typeface="Trebuchet MS"/>
              </a:rPr>
              <a:t>Phonological Awareness</a:t>
            </a:r>
            <a:r>
              <a:rPr lang="en-US" sz="1100" dirty="0">
                <a:latin typeface="Trebuchet MS"/>
              </a:rPr>
              <a:t> at Home?</a:t>
            </a:r>
          </a:p>
          <a:p>
            <a:pPr marL="171450" lvl="0" indent="-171450" algn="l" rtl="0">
              <a:spcBef>
                <a:spcPts val="0"/>
              </a:spcBef>
              <a:spcAft>
                <a:spcPts val="0"/>
              </a:spcAft>
            </a:pPr>
            <a:r>
              <a:rPr lang="en-US" sz="1100" b="1" dirty="0">
                <a:solidFill>
                  <a:srgbClr val="000000"/>
                </a:solidFill>
                <a:latin typeface="Trebuchet MS"/>
                <a:ea typeface="Calibri"/>
              </a:rPr>
              <a:t>Practice 1: Rhyme Time</a:t>
            </a:r>
          </a:p>
          <a:p>
            <a:pPr marL="171450" lvl="0" indent="-171450" algn="l" rtl="0">
              <a:spcBef>
                <a:spcPts val="0"/>
              </a:spcBef>
              <a:spcAft>
                <a:spcPts val="0"/>
              </a:spcAft>
            </a:pPr>
            <a:r>
              <a:rPr lang="en-US" sz="1100" b="1" dirty="0">
                <a:solidFill>
                  <a:srgbClr val="000000"/>
                </a:solidFill>
                <a:latin typeface="Trebuchet MS"/>
                <a:ea typeface="Calibri"/>
              </a:rPr>
              <a:t>Practice 2: Syllable Sort</a:t>
            </a:r>
          </a:p>
          <a:p>
            <a:pPr marL="171450" lvl="0" indent="-171450" algn="l" rtl="0">
              <a:spcBef>
                <a:spcPts val="0"/>
              </a:spcBef>
              <a:spcAft>
                <a:spcPts val="0"/>
              </a:spcAft>
            </a:pPr>
            <a:r>
              <a:rPr lang="en-US" sz="1100" b="1" dirty="0">
                <a:solidFill>
                  <a:srgbClr val="000000"/>
                </a:solidFill>
                <a:latin typeface="Trebuchet MS"/>
                <a:ea typeface="Calibri"/>
              </a:rPr>
              <a:t>Practice 3: Saying Individual Sounds in Words</a:t>
            </a:r>
          </a:p>
          <a:p>
            <a:pPr marL="0" lvl="0" indent="0" algn="l" rtl="0">
              <a:spcBef>
                <a:spcPts val="0"/>
              </a:spcBef>
              <a:spcAft>
                <a:spcPts val="0"/>
              </a:spcAft>
              <a:buNone/>
            </a:pPr>
            <a:endParaRPr lang="en-US" sz="1100" b="0" i="1" u="none" strike="noStrike" dirty="0">
              <a:solidFill>
                <a:srgbClr val="000000"/>
              </a:solidFill>
              <a:effectLst/>
              <a:latin typeface="Trebuchet MS"/>
              <a:ea typeface="Calibri"/>
            </a:endParaRPr>
          </a:p>
          <a:p>
            <a:pPr>
              <a:buNone/>
            </a:pPr>
            <a:br>
              <a:rPr lang="en-US" sz="1100" dirty="0"/>
            </a:br>
            <a:endParaRPr lang="en-US" sz="800" dirty="0">
              <a:solidFill>
                <a:srgbClr val="000000"/>
              </a:solidFill>
            </a:endParaRPr>
          </a:p>
          <a:p>
            <a:pPr>
              <a:lnSpc>
                <a:spcPct val="160000"/>
              </a:lnSpc>
            </a:pPr>
            <a:endParaRPr lang="en-US" sz="1100" dirty="0">
              <a:solidFill>
                <a:srgbClr val="000000"/>
              </a:solidFill>
              <a:cs typeface="Times New Roman"/>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125924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C4CE94F0-2195-15FA-C0E9-01404232510E}"/>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A04210C0-4EBF-B84D-8017-FA321DDE9D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BDF3E246-1F0F-C19A-75E7-64CA9AF8EB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1" dirty="0">
                <a:latin typeface="Trebuchet MS" panose="020B0603020202020204" pitchFamily="34" charset="0"/>
              </a:rPr>
              <a:t>Optional classroom example. Video length: </a:t>
            </a:r>
            <a:r>
              <a:rPr lang="en-US" sz="1100" b="0" i="1" u="none" strike="noStrike" cap="none" dirty="0">
                <a:solidFill>
                  <a:srgbClr val="000000"/>
                </a:solidFill>
                <a:latin typeface="Trebuchet MS" panose="020B0603020202020204" pitchFamily="34" charset="0"/>
                <a:cs typeface="Arial"/>
                <a:sym typeface="Arial"/>
              </a:rPr>
              <a:t>2:49</a:t>
            </a:r>
            <a:r>
              <a:rPr lang="en-US" sz="1100" b="0" i="1" u="none" strike="noStrike" cap="none" dirty="0">
                <a:solidFill>
                  <a:srgbClr val="000000"/>
                </a:solidFill>
                <a:latin typeface="Trebuchet MS" panose="020B0603020202020204" pitchFamily="34" charset="0"/>
                <a:ea typeface="Trebuchet MS" panose="020B0603020202020204" pitchFamily="34" charset="0"/>
                <a:cs typeface="Arial"/>
                <a:sym typeface="Arial"/>
              </a:rPr>
              <a:t> minutes</a:t>
            </a:r>
            <a:endParaRPr lang="en-US" sz="1100" i="1" dirty="0">
              <a:latin typeface="Trebuchet MS" panose="020B0603020202020204" pitchFamily="34" charset="0"/>
            </a:endParaRPr>
          </a:p>
          <a:p>
            <a:pPr marL="0" indent="0">
              <a:buNone/>
            </a:pPr>
            <a:endParaRPr lang="en-US" sz="1100" b="1" dirty="0"/>
          </a:p>
          <a:p>
            <a:pPr marL="0" indent="0">
              <a:buNone/>
            </a:pPr>
            <a:endParaRPr lang="en-US" sz="1100" b="1" dirty="0"/>
          </a:p>
          <a:p>
            <a:pPr marL="0" indent="0">
              <a:buNone/>
            </a:pPr>
            <a:r>
              <a:rPr lang="en-US" sz="1100" b="1" dirty="0"/>
              <a:t>Practice 1 </a:t>
            </a:r>
            <a:r>
              <a:rPr lang="en-US" sz="1100" dirty="0"/>
              <a:t>is called</a:t>
            </a:r>
            <a:r>
              <a:rPr lang="en-US" sz="1100" b="1" dirty="0"/>
              <a:t> Rhyme Time.</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1" dirty="0"/>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dirty="0"/>
              <a:t>There are many different types of sounds in words. For example, rhyming words represent a type of sound relationship between words. Children need to have the ability to recognize when words rhyme. Words rhyme when they have the same ending sound. For example, blue and shoe rhyme and moon and spoon rhyme. When children recognize words that rhyme and can say a word that rhymes with a word they are given, they can use known words to read new words—for example, they can use the known word fall to help read the unfamiliar word wall.</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dirty="0"/>
              <a:t>This activity is an example of a less complex phonological awareness skill.</a:t>
            </a:r>
            <a:r>
              <a:rPr lang="en-US" sz="1100" b="0" i="0" u="none" strike="noStrike" cap="none" dirty="0">
                <a:solidFill>
                  <a:srgbClr val="000000"/>
                </a:solidFill>
                <a:latin typeface="Trebuchet MS" panose="020B0603020202020204" pitchFamily="34" charset="0"/>
                <a:cs typeface="Arial"/>
                <a:sym typeface="Arial"/>
              </a:rPr>
              <a:t> </a:t>
            </a:r>
            <a:r>
              <a:rPr lang="en-US" sz="1100" b="0" i="0" u="none" strike="noStrike" cap="none" dirty="0">
                <a:solidFill>
                  <a:srgbClr val="000000"/>
                </a:solidFill>
                <a:latin typeface="Trebuchet MS" panose="020B0603020202020204" pitchFamily="34" charset="0"/>
                <a:ea typeface="Trebuchet MS" panose="020B0603020202020204" pitchFamily="34" charset="0"/>
                <a:cs typeface="Arial"/>
                <a:sym typeface="Arial"/>
              </a:rPr>
              <a:t>We are going to watch a video and then practice the activities.</a:t>
            </a:r>
            <a:endParaRPr lang="en-US" sz="1100" dirty="0"/>
          </a:p>
          <a:p>
            <a:pPr marL="0" indent="0">
              <a:buNone/>
            </a:pPr>
            <a:endParaRPr lang="en-US" sz="1100"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strike="noStrike" dirty="0">
                <a:solidFill>
                  <a:srgbClr val="000000"/>
                </a:solidFill>
                <a:ea typeface="Calibri"/>
              </a:rPr>
              <a:t>Key Points About the Video: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solidFill>
                  <a:srgbClr val="000000"/>
                </a:solidFill>
                <a:ea typeface="Calibri"/>
              </a:rPr>
              <a:t>At the beginning, parent describes what a rhyme is and shows child how to play the game.</a:t>
            </a:r>
          </a:p>
          <a:p>
            <a:pPr marL="0" indent="-298450"/>
            <a:r>
              <a:rPr lang="en-US" sz="1100" b="1" dirty="0">
                <a:solidFill>
                  <a:srgbClr val="000000"/>
                </a:solidFill>
                <a:ea typeface="Calibri"/>
              </a:rPr>
              <a:t>Throughout the game, parent describes the meanings of words, like random and pot.</a:t>
            </a:r>
          </a:p>
          <a:p>
            <a:pPr marL="0" indent="-298450"/>
            <a:endParaRPr lang="en-US" sz="1100" b="1" dirty="0">
              <a:solidFill>
                <a:srgbClr val="000000"/>
              </a:solidFill>
              <a:ea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cap="none" dirty="0">
                <a:solidFill>
                  <a:srgbClr val="000000"/>
                </a:solidFill>
                <a:latin typeface="Trebuchet MS" panose="020B0603020202020204" pitchFamily="34" charset="0"/>
                <a:ea typeface="Calibri"/>
                <a:cs typeface="Arial"/>
                <a:sym typeface="Arial"/>
              </a:rPr>
              <a:t>(Play the video-subtitles are included within the video; Video length: 2:49 minutes)</a:t>
            </a:r>
          </a:p>
          <a:p>
            <a:pPr marL="0" indent="0">
              <a:buNone/>
            </a:pPr>
            <a:endParaRPr lang="en-US" sz="11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p>
          <a:p>
            <a:pPr marL="0" algn="l" rtl="0" fontAlgn="base">
              <a:buNone/>
            </a:pPr>
            <a:r>
              <a:rPr lang="en-US" sz="1100" b="0" i="1" u="none" strike="noStrike" dirty="0">
                <a:solidFill>
                  <a:srgbClr val="000000"/>
                </a:solidFill>
                <a:effectLst/>
              </a:rPr>
              <a:t>FACILITATOR NOTES: </a:t>
            </a:r>
            <a:endParaRPr lang="en-US" sz="1100" b="0" i="1" dirty="0">
              <a:solidFill>
                <a:srgbClr val="444444"/>
              </a:solidFill>
              <a:effectLst/>
            </a:endParaRPr>
          </a:p>
          <a:p>
            <a:pPr marL="0" algn="l" rtl="0" fontAlgn="base">
              <a:buFont typeface="+mj-lt"/>
              <a:buAutoNum type="arabicPeriod"/>
            </a:pPr>
            <a:r>
              <a:rPr lang="en-US" sz="1100" b="0" i="1" u="none" strike="noStrike" dirty="0">
                <a:solidFill>
                  <a:srgbClr val="000000"/>
                </a:solidFill>
                <a:effectLst/>
              </a:rPr>
              <a:t>Before watching the video, read the Key Points About the Video so participants know what to focus on.</a:t>
            </a:r>
            <a:endParaRPr lang="en-US" sz="1100" b="0" i="1" dirty="0">
              <a:solidFill>
                <a:srgbClr val="444444"/>
              </a:solidFill>
              <a:effectLst/>
            </a:endParaRPr>
          </a:p>
          <a:p>
            <a:pPr marL="0" marR="0" lvl="0" indent="-298450" algn="l" defTabSz="914400" rtl="0" eaLnBrk="1" fontAlgn="base" latinLnBrk="0" hangingPunct="1">
              <a:lnSpc>
                <a:spcPct val="100000"/>
              </a:lnSpc>
              <a:spcBef>
                <a:spcPts val="0"/>
              </a:spcBef>
              <a:spcAft>
                <a:spcPts val="0"/>
              </a:spcAft>
              <a:buClr>
                <a:srgbClr val="000000"/>
              </a:buClr>
              <a:buSzPts val="1100"/>
              <a:buFont typeface="+mj-lt"/>
              <a:buAutoNum type="arabicPeriod"/>
              <a:tabLst/>
              <a:defRPr/>
            </a:pPr>
            <a:r>
              <a:rPr lang="en-US" sz="1100" b="0" i="1" u="none" strike="noStrike" dirty="0">
                <a:solidFill>
                  <a:srgbClr val="000000"/>
                </a:solidFill>
                <a:effectLst/>
              </a:rPr>
              <a:t>Watch Video 1: Rhyme Time </a:t>
            </a:r>
            <a:r>
              <a:rPr lang="en-US" sz="1100" b="0" i="1" u="none" strike="noStrike" dirty="0">
                <a:solidFill>
                  <a:srgbClr val="000000"/>
                </a:solidFill>
                <a:effectLst/>
                <a:latin typeface="Trebuchet MS"/>
              </a:rPr>
              <a:t>(Closed captioning is available. Enable by clicking on the black CC box at the bottom of the video.)</a:t>
            </a:r>
            <a:endParaRPr lang="en-US" sz="1100" b="0" i="1" u="none" strike="noStrike" dirty="0">
              <a:solidFill>
                <a:srgbClr val="000000"/>
              </a:solidFill>
              <a:effectLst/>
            </a:endParaRPr>
          </a:p>
          <a:p>
            <a:pPr marL="0" algn="l" rtl="0" fontAlgn="base">
              <a:buFont typeface="+mj-lt"/>
              <a:buAutoNum type="arabicPeriod"/>
            </a:pPr>
            <a:r>
              <a:rPr lang="en-US" sz="1100" b="0" i="1" u="none" strike="noStrike" dirty="0">
                <a:solidFill>
                  <a:srgbClr val="000000"/>
                </a:solidFill>
                <a:effectLst/>
              </a:rPr>
              <a:t>After watching the video, give participants time to practice the linked activities with their paired verbal fluency partner(s).</a:t>
            </a:r>
          </a:p>
          <a:p>
            <a:pPr marL="457200" lvl="1" algn="l" rtl="0" fontAlgn="base"/>
            <a:r>
              <a:rPr lang="en-US" sz="1100" b="0" i="1" u="none" strike="noStrike" dirty="0">
                <a:solidFill>
                  <a:srgbClr val="000000"/>
                </a:solidFill>
                <a:effectLst/>
                <a:latin typeface="Trebuchet MS" panose="020B0603020202020204" pitchFamily="34" charset="0"/>
              </a:rPr>
              <a:t>Rhyme Time Activity</a:t>
            </a:r>
          </a:p>
          <a:p>
            <a:pPr marL="457200" lvl="1" algn="l" rtl="0" fontAlgn="base"/>
            <a:r>
              <a:rPr lang="en-US" sz="1100" b="0" i="1" u="none" strike="noStrike" dirty="0">
                <a:solidFill>
                  <a:srgbClr val="000000"/>
                </a:solidFill>
                <a:effectLst/>
                <a:latin typeface="Trebuchet MS" panose="020B0603020202020204" pitchFamily="34" charset="0"/>
              </a:rPr>
              <a:t>Nursery Rhyme Time Activity</a:t>
            </a:r>
            <a:endParaRPr lang="en-US" sz="1100" b="0" i="1" u="none" strike="noStrike" dirty="0">
              <a:solidFill>
                <a:srgbClr val="444444"/>
              </a:solidFill>
              <a:effectLst/>
              <a:latin typeface="Trebuchet MS" panose="020B0603020202020204" pitchFamily="34" charset="0"/>
            </a:endParaRPr>
          </a:p>
        </p:txBody>
      </p:sp>
    </p:spTree>
    <p:extLst>
      <p:ext uri="{BB962C8B-B14F-4D97-AF65-F5344CB8AC3E}">
        <p14:creationId xmlns:p14="http://schemas.microsoft.com/office/powerpoint/2010/main" val="42218931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48AC7CEA-848F-7BE9-19E7-0B9FDEC1EE03}"/>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7A7626BF-6AE8-227E-E1A6-BF2BC1E5264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242AC697-9508-C9BF-D689-392350AD8E0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1" dirty="0">
                <a:latin typeface="Trebuchet MS" panose="020B0603020202020204" pitchFamily="34" charset="0"/>
              </a:rPr>
              <a:t>Optional classroom example. Video length: </a:t>
            </a:r>
            <a:r>
              <a:rPr lang="en-US" sz="1100" b="0" i="1" u="none" strike="noStrike" cap="none" dirty="0">
                <a:solidFill>
                  <a:srgbClr val="000000"/>
                </a:solidFill>
                <a:latin typeface="Trebuchet MS" panose="020B0603020202020204" pitchFamily="34" charset="0"/>
                <a:cs typeface="Arial"/>
                <a:sym typeface="Arial"/>
              </a:rPr>
              <a:t>2:17</a:t>
            </a:r>
            <a:r>
              <a:rPr lang="en-US" sz="1100" b="0" i="1" u="none" strike="noStrike" cap="none" dirty="0">
                <a:solidFill>
                  <a:srgbClr val="000000"/>
                </a:solidFill>
                <a:latin typeface="Trebuchet MS" panose="020B0603020202020204" pitchFamily="34" charset="0"/>
                <a:ea typeface="Trebuchet MS" panose="020B0603020202020204" pitchFamily="34" charset="0"/>
                <a:cs typeface="Arial"/>
                <a:sym typeface="Arial"/>
              </a:rPr>
              <a:t> minutes</a:t>
            </a:r>
            <a:endParaRPr lang="en-US" sz="1100" i="1" dirty="0">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atin typeface="Trebuchet M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latin typeface="Trebuchet MS"/>
              </a:rPr>
              <a:t>Practice 2 </a:t>
            </a:r>
            <a:r>
              <a:rPr lang="en-US" sz="1100" dirty="0">
                <a:latin typeface="Trebuchet MS"/>
              </a:rPr>
              <a:t>is called</a:t>
            </a:r>
            <a:r>
              <a:rPr lang="en-US" sz="1100" b="1" dirty="0">
                <a:latin typeface="Trebuchet MS"/>
              </a:rPr>
              <a:t> Syllable Sort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atin typeface="Trebuchet M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There are many types of different sounds in words. For example, one skill is being able to separate words into syllables, or parts, like knowing that the word folder has two syllables, or parts: fold-er. And the word computer has three syllables or parts: com-pu-ter. Being able to separate words into syllables will help children break a word into parts in order to read or spell the word.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latin typeface="Trebuchet MS" panose="020B0603020202020204" pitchFamily="34" charset="0"/>
                <a:ea typeface="Trebuchet MS" panose="020B0603020202020204" pitchFamily="34" charset="0"/>
                <a:cs typeface="Arial"/>
                <a:sym typeface="Arial"/>
              </a:rPr>
              <a:t>We are going to watch a video and then practice the activity.</a:t>
            </a:r>
            <a:endParaRPr lang="en-US" sz="1600" b="1" dirty="0">
              <a:solidFill>
                <a:srgbClr val="000000"/>
              </a:solidFill>
              <a:latin typeface="Trebuchet MS"/>
              <a:ea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600" b="1" strike="sngStrike" dirty="0">
              <a:solidFill>
                <a:srgbClr val="000000"/>
              </a:solidFill>
              <a:ea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600" b="1" strike="noStrike" dirty="0">
                <a:solidFill>
                  <a:srgbClr val="000000"/>
                </a:solidFill>
                <a:ea typeface="Calibri"/>
              </a:rPr>
              <a:t>Key Points About the Video:</a:t>
            </a:r>
            <a:endParaRPr lang="en-US" sz="1100" b="1" strike="noStrike" dirty="0">
              <a:solidFill>
                <a:srgbClr val="000000"/>
              </a:solidFill>
              <a:ea typeface="Calibri"/>
            </a:endParaRPr>
          </a:p>
          <a:p>
            <a:pPr marL="0" indent="-298450"/>
            <a:r>
              <a:rPr lang="en-US" sz="1600" b="1" dirty="0">
                <a:solidFill>
                  <a:srgbClr val="000000"/>
                </a:solidFill>
                <a:ea typeface="Calibri"/>
              </a:rPr>
              <a:t>P</a:t>
            </a:r>
            <a:r>
              <a:rPr lang="en-US" b="1" dirty="0">
                <a:solidFill>
                  <a:srgbClr val="000000"/>
                </a:solidFill>
                <a:ea typeface="Calibri"/>
              </a:rPr>
              <a:t>arent explains that a syllable is a word part and provides an example.</a:t>
            </a:r>
          </a:p>
          <a:p>
            <a:pPr marL="0" indent="-298450"/>
            <a:r>
              <a:rPr lang="en-US" b="1" dirty="0">
                <a:solidFill>
                  <a:srgbClr val="000000"/>
                </a:solidFill>
                <a:ea typeface="Calibri"/>
              </a:rPr>
              <a:t>Parent shows child how to play the game by providing examples.</a:t>
            </a:r>
          </a:p>
          <a:p>
            <a:pPr marL="0" indent="-298450"/>
            <a:r>
              <a:rPr lang="en-US" b="1" dirty="0">
                <a:solidFill>
                  <a:srgbClr val="000000"/>
                </a:solidFill>
                <a:ea typeface="Calibri"/>
              </a:rPr>
              <a:t>Parent encourages child to clap the word parts when he isn't sure of how many syllables are in the word banana.</a:t>
            </a:r>
          </a:p>
          <a:p>
            <a:pPr marL="0" indent="0">
              <a:buNone/>
            </a:pPr>
            <a:endParaRPr lang="en-US" b="1" dirty="0">
              <a:solidFill>
                <a:srgbClr val="000000"/>
              </a:solidFill>
              <a:ea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cap="none" dirty="0">
                <a:solidFill>
                  <a:srgbClr val="000000"/>
                </a:solidFill>
                <a:latin typeface="Trebuchet MS" panose="020B0603020202020204" pitchFamily="34" charset="0"/>
                <a:ea typeface="Calibri"/>
                <a:cs typeface="Arial"/>
                <a:sym typeface="Arial"/>
              </a:rPr>
              <a:t>(Play the video-subtitles are included within the video; Video length: 2:17 minutes)</a:t>
            </a:r>
          </a:p>
          <a:p>
            <a:pPr marL="0" indent="0">
              <a:buNone/>
            </a:pPr>
            <a:endParaRPr lang="en-US" b="1" dirty="0"/>
          </a:p>
          <a:p>
            <a:pPr marL="0" algn="l" rtl="0" fontAlgn="base">
              <a:buNone/>
            </a:pPr>
            <a:endParaRPr lang="en-US" b="1" i="0" u="none" strike="noStrike" dirty="0">
              <a:solidFill>
                <a:srgbClr val="000000"/>
              </a:solidFill>
              <a:effectLst/>
            </a:endParaRPr>
          </a:p>
          <a:p>
            <a:pPr marL="0" algn="l" rtl="0" fontAlgn="base">
              <a:buNone/>
            </a:pPr>
            <a:r>
              <a:rPr lang="en-US" sz="1100" b="0" i="1" u="none" strike="noStrike" dirty="0">
                <a:solidFill>
                  <a:srgbClr val="000000"/>
                </a:solidFill>
                <a:effectLst/>
              </a:rPr>
              <a:t>FACILITATOR NOTES: </a:t>
            </a:r>
            <a:endParaRPr lang="en-US" sz="1100" b="0" i="1" dirty="0">
              <a:solidFill>
                <a:srgbClr val="444444"/>
              </a:solidFill>
              <a:effectLst/>
            </a:endParaRPr>
          </a:p>
          <a:p>
            <a:pPr marL="0" algn="l" rtl="0" fontAlgn="base">
              <a:buFont typeface="+mj-lt"/>
              <a:buAutoNum type="arabicPeriod"/>
            </a:pPr>
            <a:r>
              <a:rPr lang="en-US" sz="1100" b="0" i="1" u="none" strike="noStrike" dirty="0">
                <a:solidFill>
                  <a:srgbClr val="000000"/>
                </a:solidFill>
                <a:effectLst/>
              </a:rPr>
              <a:t>Before watching the video, read the Key Points About the Video so participants know what to focus on</a:t>
            </a:r>
            <a:endParaRPr lang="en-US" sz="1100" b="0" i="1" dirty="0">
              <a:solidFill>
                <a:srgbClr val="444444"/>
              </a:solidFill>
              <a:effectLst/>
            </a:endParaRPr>
          </a:p>
          <a:p>
            <a:pPr marL="0" marR="0" lvl="0" indent="-298450" algn="l" defTabSz="914400" rtl="0" eaLnBrk="1" fontAlgn="base" latinLnBrk="0" hangingPunct="1">
              <a:lnSpc>
                <a:spcPct val="100000"/>
              </a:lnSpc>
              <a:spcBef>
                <a:spcPts val="0"/>
              </a:spcBef>
              <a:spcAft>
                <a:spcPts val="0"/>
              </a:spcAft>
              <a:buClr>
                <a:srgbClr val="000000"/>
              </a:buClr>
              <a:buSzPts val="1100"/>
              <a:buFont typeface="+mj-lt"/>
              <a:buAutoNum type="arabicPeriod"/>
              <a:tabLst/>
              <a:defRPr/>
            </a:pPr>
            <a:r>
              <a:rPr lang="en-US" sz="1100" b="0" i="1" u="none" strike="noStrike" dirty="0">
                <a:solidFill>
                  <a:srgbClr val="000000"/>
                </a:solidFill>
                <a:effectLst/>
              </a:rPr>
              <a:t>Watch Video 2: Syllable Sort </a:t>
            </a:r>
            <a:r>
              <a:rPr lang="en-US" sz="1100" b="0" i="1" u="none" strike="noStrike" dirty="0">
                <a:solidFill>
                  <a:srgbClr val="000000"/>
                </a:solidFill>
                <a:effectLst/>
                <a:latin typeface="Trebuchet MS"/>
              </a:rPr>
              <a:t>(Closed captioning is available. Enable by clicking on the black CC box at the bottom of the video.)</a:t>
            </a:r>
            <a:endParaRPr lang="en-US" sz="1100" b="0" i="1" u="none" strike="noStrike" dirty="0">
              <a:solidFill>
                <a:srgbClr val="000000"/>
              </a:solidFill>
              <a:effectLst/>
            </a:endParaRPr>
          </a:p>
          <a:p>
            <a:pPr marL="0" algn="l" rtl="0" fontAlgn="base">
              <a:buFont typeface="+mj-lt"/>
              <a:buAutoNum type="arabicPeriod"/>
            </a:pPr>
            <a:r>
              <a:rPr lang="en-US" sz="1100" b="0" i="1" u="none" strike="noStrike" dirty="0">
                <a:solidFill>
                  <a:srgbClr val="000000"/>
                </a:solidFill>
                <a:effectLst/>
              </a:rPr>
              <a:t>After watching the video, give participants time to practice the linked activities with their paired verbal fluency partner(s).</a:t>
            </a:r>
          </a:p>
          <a:p>
            <a:pPr marL="457200" lvl="1" algn="l" rtl="0" fontAlgn="base"/>
            <a:r>
              <a:rPr lang="en-US" sz="1100" b="0" i="1" u="none" strike="noStrike" dirty="0">
                <a:solidFill>
                  <a:srgbClr val="000000"/>
                </a:solidFill>
                <a:effectLst/>
                <a:latin typeface="Trebuchet MS" panose="020B0603020202020204" pitchFamily="34" charset="0"/>
              </a:rPr>
              <a:t>Syllable Sort Activity</a:t>
            </a:r>
          </a:p>
          <a:p>
            <a:pPr marL="457200" lvl="1" algn="l" rtl="0" fontAlgn="base"/>
            <a:r>
              <a:rPr lang="en-US" sz="1100" b="0" i="1" u="none" strike="noStrike" dirty="0">
                <a:solidFill>
                  <a:srgbClr val="000000"/>
                </a:solidFill>
                <a:effectLst/>
                <a:latin typeface="Trebuchet MS" panose="020B0603020202020204" pitchFamily="34" charset="0"/>
              </a:rPr>
              <a:t>Clap Word Parts Activity</a:t>
            </a:r>
            <a:endParaRPr lang="en-US" sz="1100" b="0" i="1" u="none" strike="noStrike" dirty="0">
              <a:solidFill>
                <a:srgbClr val="444444"/>
              </a:solidFill>
              <a:effectLst/>
              <a:latin typeface="Trebuchet MS" panose="020B0603020202020204" pitchFamily="34"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950429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F24CD6A6-C621-A955-470B-1BB43CBBF8C2}"/>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773B96B9-3E3E-2A1B-4272-00BF39F580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38F51648-1FB0-57AA-4FAC-6F80BE54EE3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dirty="0"/>
              <a:t>By the end of this presentation the </a:t>
            </a:r>
            <a:r>
              <a:rPr lang="en-US" sz="1100" b="1" dirty="0"/>
              <a:t>outcome</a:t>
            </a:r>
            <a:r>
              <a:rPr lang="en-US" sz="1100" b="0" dirty="0"/>
              <a:t> is for you to be able to answer these questions.</a:t>
            </a:r>
          </a:p>
          <a:p>
            <a:pPr marL="0" lvl="0" indent="0" algn="l" rtl="0">
              <a:spcBef>
                <a:spcPts val="0"/>
              </a:spcBef>
              <a:spcAft>
                <a:spcPts val="0"/>
              </a:spcAft>
              <a:buNone/>
            </a:pPr>
            <a:endParaRPr lang="en-US" sz="1100" b="0" dirty="0"/>
          </a:p>
          <a:p>
            <a:pPr marL="171450" indent="-171450">
              <a:lnSpc>
                <a:spcPct val="160000"/>
              </a:lnSpc>
            </a:pPr>
            <a:r>
              <a:rPr lang="en-US" sz="1100" b="1" dirty="0">
                <a:solidFill>
                  <a:srgbClr val="000000"/>
                </a:solidFill>
                <a:ea typeface="Calibri"/>
              </a:rPr>
              <a:t>What is phonological awareness?</a:t>
            </a:r>
            <a:endParaRPr lang="en-US" sz="1100" b="1" dirty="0">
              <a:ea typeface="Calibri"/>
            </a:endParaRPr>
          </a:p>
          <a:p>
            <a:pPr marL="171450" indent="-171450">
              <a:lnSpc>
                <a:spcPct val="160000"/>
              </a:lnSpc>
            </a:pPr>
            <a:r>
              <a:rPr lang="en-US" sz="1100" b="1" dirty="0">
                <a:solidFill>
                  <a:srgbClr val="000000"/>
                </a:solidFill>
                <a:ea typeface="Calibri"/>
              </a:rPr>
              <a:t>Why is phonological awareness important? </a:t>
            </a:r>
          </a:p>
          <a:p>
            <a:pPr marL="171450" indent="-171450">
              <a:lnSpc>
                <a:spcPct val="160000"/>
              </a:lnSpc>
            </a:pPr>
            <a:r>
              <a:rPr lang="en-US" sz="1100" b="1" dirty="0">
                <a:solidFill>
                  <a:srgbClr val="000000"/>
                </a:solidFill>
                <a:ea typeface="Calibri"/>
              </a:rPr>
              <a:t>What does phonological awareness look like at school? </a:t>
            </a:r>
          </a:p>
          <a:p>
            <a:pPr marL="171450" indent="-171450">
              <a:lnSpc>
                <a:spcPct val="160000"/>
              </a:lnSpc>
            </a:pPr>
            <a:r>
              <a:rPr lang="en-US" sz="1100" b="1" dirty="0">
                <a:solidFill>
                  <a:srgbClr val="000000"/>
                </a:solidFill>
                <a:ea typeface="Calibri"/>
              </a:rPr>
              <a:t>How can you support phonological awareness at home?</a:t>
            </a:r>
          </a:p>
          <a:p>
            <a:pPr marL="0" indent="0">
              <a:lnSpc>
                <a:spcPct val="160000"/>
              </a:lnSpc>
            </a:pPr>
            <a:endParaRPr lang="en-US" sz="1100" dirty="0">
              <a:solidFill>
                <a:srgbClr val="000000"/>
              </a:solidFill>
              <a:ea typeface="Calibri"/>
              <a:cs typeface="Times New Roman"/>
            </a:endParaRPr>
          </a:p>
          <a:p>
            <a:pPr marL="0" indent="0" fontAlgn="base">
              <a:buNone/>
            </a:pPr>
            <a:r>
              <a:rPr lang="en-US" b="0" i="0" dirty="0">
                <a:solidFill>
                  <a:srgbClr val="444444"/>
                </a:solidFill>
                <a:effectLst/>
              </a:rPr>
              <a:t>​</a:t>
            </a:r>
            <a:r>
              <a:rPr lang="en-US" b="0" i="0" u="none" strike="noStrike" dirty="0">
                <a:solidFill>
                  <a:srgbClr val="000000"/>
                </a:solidFill>
                <a:effectLst/>
              </a:rPr>
              <a:t>Take a moment to think about which agenda question(s) you are interested to know more about today. </a:t>
            </a:r>
            <a:r>
              <a:rPr lang="en-US" b="0" i="1" u="none" strike="noStrike" dirty="0">
                <a:solidFill>
                  <a:srgbClr val="000000"/>
                </a:solidFill>
                <a:effectLst/>
              </a:rPr>
              <a:t>(Provide 1-2 minutes </a:t>
            </a:r>
            <a:r>
              <a:rPr lang="en-US" i="1" dirty="0"/>
              <a:t>for participants to think).</a:t>
            </a:r>
          </a:p>
          <a:p>
            <a:pPr marL="0" indent="0" fontAlgn="base">
              <a:buNone/>
            </a:pPr>
            <a:endParaRPr lang="en-US" b="0" i="1" dirty="0">
              <a:effec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We have provided writing utensils and paper at each table.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1" dirty="0"/>
              <a:t>(If presenting virtually, start here) </a:t>
            </a:r>
            <a:r>
              <a:rPr lang="en-US" sz="1100" dirty="0"/>
              <a:t>Please feel free to take notes. Later in the session, we will be talking in partners about what we have heard and learned around these questions. </a:t>
            </a:r>
          </a:p>
          <a:p>
            <a:pPr marL="0" indent="0" fontAlgn="base">
              <a:buNone/>
            </a:pPr>
            <a:endParaRPr lang="en-US" b="0" i="1" dirty="0">
              <a:effectLst/>
            </a:endParaRPr>
          </a:p>
          <a:p>
            <a:pPr>
              <a:lnSpc>
                <a:spcPct val="160000"/>
              </a:lnSpc>
            </a:pPr>
            <a:endParaRPr lang="en-US" sz="1100" dirty="0">
              <a:solidFill>
                <a:srgbClr val="000000"/>
              </a:solidFill>
              <a:ea typeface="Calibri"/>
              <a:cs typeface="Times New Roman"/>
            </a:endParaRPr>
          </a:p>
        </p:txBody>
      </p:sp>
    </p:spTree>
    <p:extLst>
      <p:ext uri="{BB962C8B-B14F-4D97-AF65-F5344CB8AC3E}">
        <p14:creationId xmlns:p14="http://schemas.microsoft.com/office/powerpoint/2010/main" val="23808371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E2AF9F28-7C70-CE15-45B2-7F7FD45A0045}"/>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8BE2309F-781F-B9FA-1A1C-6ED3532BE4C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6BDC5804-2CF0-E5AA-F2B9-8B45AA37986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1" dirty="0">
                <a:latin typeface="Trebuchet MS" panose="020B0603020202020204" pitchFamily="34" charset="0"/>
              </a:rPr>
              <a:t>Optional classroom example. Video length: </a:t>
            </a:r>
            <a:r>
              <a:rPr lang="en-US" sz="1100" b="0" i="1" u="none" strike="noStrike" cap="none" dirty="0">
                <a:solidFill>
                  <a:srgbClr val="000000"/>
                </a:solidFill>
                <a:latin typeface="Trebuchet MS" panose="020B0603020202020204" pitchFamily="34" charset="0"/>
                <a:cs typeface="Arial"/>
                <a:sym typeface="Arial"/>
              </a:rPr>
              <a:t>2:05</a:t>
            </a:r>
            <a:r>
              <a:rPr lang="en-US" sz="1100" b="0" i="1" u="none" strike="noStrike" cap="none" dirty="0">
                <a:solidFill>
                  <a:srgbClr val="000000"/>
                </a:solidFill>
                <a:latin typeface="Trebuchet MS" panose="020B0603020202020204" pitchFamily="34" charset="0"/>
                <a:ea typeface="Trebuchet MS" panose="020B0603020202020204" pitchFamily="34" charset="0"/>
                <a:cs typeface="Arial"/>
                <a:sym typeface="Arial"/>
              </a:rPr>
              <a:t> minutes</a:t>
            </a:r>
            <a:endParaRPr lang="en-US" sz="1100" i="1" dirty="0">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atin typeface="Trebuchet M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latin typeface="Trebuchet MS"/>
              </a:rPr>
              <a:t>Practice 3 </a:t>
            </a:r>
            <a:r>
              <a:rPr lang="en-US" sz="1100" dirty="0">
                <a:latin typeface="Trebuchet MS"/>
              </a:rPr>
              <a:t>is called</a:t>
            </a:r>
            <a:r>
              <a:rPr lang="en-US" sz="1100" b="1" dirty="0">
                <a:latin typeface="Trebuchet MS"/>
              </a:rPr>
              <a:t> Saying Individual Sounds in Words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atin typeface="Trebuchet M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Help your child link sounds in speech to letters in print. Although speaking and listening may not seem related to learning to read, being aware of sounds in words is very important to reading. This awareness allows children to break apart words orally and use sounds to learn to read and write words. Children first need to become aware of sounds in words without relating those sounds to print. They demonstrate their knowledge using their speaking and listening skills.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dirty="0">
                <a:latin typeface="Trebuchet MS"/>
              </a:rPr>
              <a:t>This activity is an example of an important complex phonemic awareness skills. </a:t>
            </a:r>
            <a:r>
              <a:rPr lang="en-US" sz="1100" b="0" i="0" u="none" strike="noStrike" cap="none" dirty="0">
                <a:solidFill>
                  <a:srgbClr val="000000"/>
                </a:solidFill>
                <a:latin typeface="Trebuchet MS" panose="020B0603020202020204" pitchFamily="34" charset="0"/>
                <a:ea typeface="Trebuchet MS" panose="020B0603020202020204" pitchFamily="34" charset="0"/>
                <a:cs typeface="Arial"/>
                <a:sym typeface="Arial"/>
              </a:rPr>
              <a:t>We are going to watch a video and then practice the activity.</a:t>
            </a:r>
            <a:endParaRPr lang="en-US" sz="1100" b="0" dirty="0">
              <a:latin typeface="Trebuchet MS"/>
            </a:endParaRPr>
          </a:p>
          <a:p>
            <a:pPr marL="0" indent="0">
              <a:buNone/>
            </a:pPr>
            <a:endParaRPr lang="en-US" sz="1600" b="1" dirty="0">
              <a:solidFill>
                <a:srgbClr val="000000"/>
              </a:solidFill>
              <a:latin typeface="Trebuchet MS"/>
              <a:ea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600" b="1" strike="noStrike" dirty="0">
                <a:solidFill>
                  <a:srgbClr val="000000"/>
                </a:solidFill>
                <a:ea typeface="Calibri"/>
              </a:rPr>
              <a:t>Key Points About the Video:</a:t>
            </a:r>
            <a:endParaRPr lang="en-US" sz="1100" b="1" strike="noStrike" dirty="0">
              <a:solidFill>
                <a:srgbClr val="000000"/>
              </a:solidFill>
              <a:ea typeface="Calibri"/>
            </a:endParaRPr>
          </a:p>
          <a:p>
            <a:pPr marL="0" indent="-298450"/>
            <a:r>
              <a:rPr lang="en-US" sz="1600" b="1" dirty="0">
                <a:solidFill>
                  <a:srgbClr val="000000"/>
                </a:solidFill>
                <a:latin typeface="Trebuchet MS"/>
                <a:ea typeface="Calibri"/>
              </a:rPr>
              <a:t>Parent explains how to play the game and is enthusiastic.</a:t>
            </a:r>
          </a:p>
          <a:p>
            <a:pPr marL="0" indent="-298450"/>
            <a:r>
              <a:rPr lang="en-US" sz="1600" b="1" dirty="0">
                <a:solidFill>
                  <a:srgbClr val="000000"/>
                </a:solidFill>
                <a:latin typeface="Trebuchet MS"/>
                <a:ea typeface="Calibri"/>
              </a:rPr>
              <a:t>This is a listening activity, so the child does not look at any letters or words.</a:t>
            </a:r>
            <a:endParaRPr lang="en-US" sz="1600" b="1" dirty="0">
              <a:solidFill>
                <a:srgbClr val="000000"/>
              </a:solidFill>
              <a:ea typeface="Calibri"/>
            </a:endParaRPr>
          </a:p>
          <a:p>
            <a:pPr marL="0" indent="-298450"/>
            <a:r>
              <a:rPr lang="en-US" sz="1600" b="1" dirty="0">
                <a:solidFill>
                  <a:srgbClr val="000000"/>
                </a:solidFill>
                <a:latin typeface="Trebuchet MS"/>
                <a:ea typeface="Calibri"/>
              </a:rPr>
              <a:t>When the child says the letter name, C, instead of the letter sound, /k/, parent tells him that he would be right if he were spelling the word, but for now, they are just listening to the sounds in words.</a:t>
            </a:r>
          </a:p>
          <a:p>
            <a:pPr marL="0" indent="0">
              <a:buNone/>
            </a:pPr>
            <a:endParaRPr lang="en-US" sz="1600" b="1" dirty="0">
              <a:solidFill>
                <a:srgbClr val="000000"/>
              </a:solidFill>
              <a:latin typeface="Trebuchet MS"/>
              <a:ea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600" b="0" i="1" u="none" strike="noStrike" cap="none" dirty="0">
                <a:solidFill>
                  <a:srgbClr val="000000"/>
                </a:solidFill>
                <a:latin typeface="Trebuchet MS" panose="020B0603020202020204" pitchFamily="34" charset="0"/>
                <a:ea typeface="Calibri"/>
                <a:cs typeface="Arial"/>
                <a:sym typeface="Arial"/>
              </a:rPr>
              <a:t>(Play the video-subtitles are included within the video; Video length: 2:05 minutes)</a:t>
            </a:r>
          </a:p>
          <a:p>
            <a:pPr marL="0" indent="0">
              <a:buNone/>
            </a:pPr>
            <a:endParaRPr lang="en-US" sz="1600" b="1" dirty="0">
              <a:latin typeface="Trebuchet MS"/>
            </a:endParaRPr>
          </a:p>
          <a:p>
            <a:pPr marL="0" algn="l" rtl="0" fontAlgn="base">
              <a:buNone/>
            </a:pPr>
            <a:endParaRPr lang="en-US" b="1" i="0" u="none" strike="noStrike" dirty="0">
              <a:solidFill>
                <a:srgbClr val="000000"/>
              </a:solidFill>
              <a:effectLst/>
            </a:endParaRPr>
          </a:p>
          <a:p>
            <a:pPr marL="0" algn="l" rtl="0" fontAlgn="base">
              <a:buNone/>
            </a:pPr>
            <a:r>
              <a:rPr lang="en-US" sz="1100" b="0" i="1" u="none" strike="noStrike" dirty="0">
                <a:solidFill>
                  <a:srgbClr val="000000"/>
                </a:solidFill>
                <a:effectLst/>
              </a:rPr>
              <a:t>FACILITATOR NOTES: </a:t>
            </a:r>
            <a:endParaRPr lang="en-US" sz="1100" b="0" i="1" dirty="0">
              <a:solidFill>
                <a:srgbClr val="444444"/>
              </a:solidFill>
              <a:effectLst/>
            </a:endParaRPr>
          </a:p>
          <a:p>
            <a:pPr marL="0" algn="l" rtl="0" fontAlgn="base">
              <a:buFont typeface="+mj-lt"/>
              <a:buAutoNum type="arabicPeriod"/>
            </a:pPr>
            <a:r>
              <a:rPr lang="en-US" sz="1100" b="0" i="1" u="none" strike="noStrike" dirty="0">
                <a:solidFill>
                  <a:srgbClr val="000000"/>
                </a:solidFill>
                <a:effectLst/>
              </a:rPr>
              <a:t>Before watching the video, read the Key Points About the Video so participants know what to focus on</a:t>
            </a:r>
            <a:endParaRPr lang="en-US" sz="1100" b="0" i="1" dirty="0">
              <a:solidFill>
                <a:srgbClr val="444444"/>
              </a:solidFill>
              <a:effectLst/>
            </a:endParaRPr>
          </a:p>
          <a:p>
            <a:pPr marL="0" marR="0" lvl="0" indent="-298450" algn="l" defTabSz="914400" rtl="0" eaLnBrk="1" fontAlgn="base" latinLnBrk="0" hangingPunct="1">
              <a:lnSpc>
                <a:spcPct val="100000"/>
              </a:lnSpc>
              <a:spcBef>
                <a:spcPts val="0"/>
              </a:spcBef>
              <a:spcAft>
                <a:spcPts val="0"/>
              </a:spcAft>
              <a:buClr>
                <a:srgbClr val="000000"/>
              </a:buClr>
              <a:buSzPts val="1100"/>
              <a:buFont typeface="+mj-lt"/>
              <a:buAutoNum type="arabicPeriod"/>
              <a:tabLst/>
              <a:defRPr/>
            </a:pPr>
            <a:r>
              <a:rPr lang="en-US" sz="1100" b="0" i="1" u="none" strike="noStrike" dirty="0">
                <a:solidFill>
                  <a:srgbClr val="000000"/>
                </a:solidFill>
                <a:effectLst/>
              </a:rPr>
              <a:t>Watch Video 3: Saying Individual Sounds in Words </a:t>
            </a:r>
            <a:r>
              <a:rPr lang="en-US" sz="1100" b="0" i="1" u="none" strike="noStrike" dirty="0">
                <a:solidFill>
                  <a:srgbClr val="000000"/>
                </a:solidFill>
                <a:effectLst/>
                <a:latin typeface="Trebuchet MS"/>
              </a:rPr>
              <a:t>(Closed captioning is available. Enable by clicking on the black CC box at the bottom of the video.)</a:t>
            </a:r>
            <a:endParaRPr lang="en-US" sz="1100" b="0" i="1" u="none" strike="noStrike" dirty="0">
              <a:solidFill>
                <a:srgbClr val="000000"/>
              </a:solidFill>
              <a:effectLst/>
            </a:endParaRPr>
          </a:p>
          <a:p>
            <a:pPr marL="0" algn="l" rtl="0" fontAlgn="base">
              <a:buFont typeface="+mj-lt"/>
              <a:buAutoNum type="arabicPeriod"/>
            </a:pPr>
            <a:r>
              <a:rPr lang="en-US" sz="1100" b="0" i="1" u="none" strike="noStrike" dirty="0">
                <a:solidFill>
                  <a:srgbClr val="000000"/>
                </a:solidFill>
                <a:effectLst/>
              </a:rPr>
              <a:t>After watching the video, give participants time to practice the linked activities their paired verbal fluency partner(s).</a:t>
            </a:r>
          </a:p>
          <a:p>
            <a:pPr marL="457200" lvl="1" algn="l" rtl="0" fontAlgn="base"/>
            <a:r>
              <a:rPr lang="en-US" sz="1100" b="0" i="1" u="none" strike="noStrike" dirty="0">
                <a:solidFill>
                  <a:srgbClr val="000000"/>
                </a:solidFill>
                <a:effectLst/>
                <a:latin typeface="Trebuchet MS" panose="020B0603020202020204" pitchFamily="34" charset="0"/>
              </a:rPr>
              <a:t>What’s the First Sound? Song</a:t>
            </a:r>
          </a:p>
          <a:p>
            <a:pPr marL="457200" lvl="1" algn="l" rtl="0" fontAlgn="base"/>
            <a:r>
              <a:rPr lang="en-US" sz="1100" b="0" i="1" u="none" strike="noStrike" dirty="0">
                <a:solidFill>
                  <a:srgbClr val="000000"/>
                </a:solidFill>
                <a:effectLst/>
                <a:latin typeface="Trebuchet MS" panose="020B0603020202020204" pitchFamily="34" charset="0"/>
              </a:rPr>
              <a:t>Add A Sound to Make a New Word Activity</a:t>
            </a:r>
          </a:p>
        </p:txBody>
      </p:sp>
    </p:spTree>
    <p:extLst>
      <p:ext uri="{BB962C8B-B14F-4D97-AF65-F5344CB8AC3E}">
        <p14:creationId xmlns:p14="http://schemas.microsoft.com/office/powerpoint/2010/main" val="24387756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488771F9-67AD-14C7-269B-3CBAD9CF158B}"/>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90589D90-445B-4F09-4ED9-EEB3BAF341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4F24634E-65B3-4BAA-0F2F-6222C388AD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Parents can make a big difference in helping their children become readers by practicing pre-reading oral skills at home, in the car, or even in the grocery store. Here are some more practice ideas from Reading Rockets:</a:t>
            </a:r>
          </a:p>
          <a:p>
            <a:pPr marL="0" lvl="0" indent="0" algn="l" rtl="0">
              <a:spcBef>
                <a:spcPts val="0"/>
              </a:spcBef>
              <a:spcAft>
                <a:spcPts val="0"/>
              </a:spcAft>
              <a:buNone/>
            </a:pPr>
            <a:endParaRPr lang="en-US" sz="1100" b="0" i="0" u="none" strike="noStrike" cap="none" dirty="0">
              <a:solidFill>
                <a:srgbClr val="000000"/>
              </a:solidFill>
              <a:effectLst/>
              <a:latin typeface="Trebuchet MS" panose="020B0603020202020204" pitchFamily="34" charset="0"/>
              <a:cs typeface="Arial"/>
              <a:sym typeface="Arial"/>
            </a:endParaRPr>
          </a:p>
          <a:p>
            <a:pPr marL="0" lvl="0" indent="0" algn="l" rtl="0">
              <a:spcBef>
                <a:spcPts val="0"/>
              </a:spcBef>
              <a:spcAft>
                <a:spcPts val="0"/>
              </a:spcAft>
              <a:buNone/>
            </a:pPr>
            <a:r>
              <a:rPr lang="en-US" b="1" dirty="0"/>
              <a:t>Rhyme Time</a:t>
            </a:r>
          </a:p>
          <a:p>
            <a:pPr marL="171450" lvl="0" indent="-171450" algn="l" rtl="0">
              <a:spcBef>
                <a:spcPts val="0"/>
              </a:spcBef>
              <a:spcAft>
                <a:spcPts val="0"/>
              </a:spcAft>
            </a:pP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“I am thinking of an animal that rhymes with </a:t>
            </a:r>
            <a:r>
              <a:rPr lang="en-US" sz="1100" b="0" i="1"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big.</a:t>
            </a: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 What’s the animal?” Answer: </a:t>
            </a:r>
            <a:r>
              <a:rPr lang="en-US" sz="1100" b="0" i="1"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pig</a:t>
            </a: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 What else rhymes with </a:t>
            </a:r>
            <a:r>
              <a:rPr lang="en-US" sz="1100" b="0" i="1"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big</a:t>
            </a: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 (</a:t>
            </a:r>
            <a:r>
              <a:rPr lang="en-US" sz="1100" b="0" i="1"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dig</a:t>
            </a: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 </a:t>
            </a:r>
            <a:r>
              <a:rPr lang="en-US" sz="1100" b="0" i="1"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fig</a:t>
            </a: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 </a:t>
            </a:r>
            <a:r>
              <a:rPr lang="en-US" sz="1100" b="0" i="1"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wig</a:t>
            </a: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a:t>
            </a:r>
          </a:p>
          <a:p>
            <a:pPr marL="171450" lvl="0" indent="-171450" algn="l" rtl="0">
              <a:spcBef>
                <a:spcPts val="0"/>
              </a:spcBef>
              <a:spcAft>
                <a:spcPts val="0"/>
              </a:spcAft>
            </a:pP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While you’re out driving in the car, spot something out the window and ask your child, “what rhymes with </a:t>
            </a:r>
            <a:r>
              <a:rPr lang="en-US" sz="1100" b="0" i="1"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tree</a:t>
            </a: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 or </a:t>
            </a:r>
            <a:r>
              <a:rPr lang="en-US" sz="1100" b="0" i="1"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car</a:t>
            </a: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 or </a:t>
            </a:r>
            <a:r>
              <a:rPr lang="en-US" sz="1100" b="0" i="1"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shop</a:t>
            </a: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 Then switch roles and have your child spot something and ask you for a rhyme. This can turn into a game of nonsense rhymes (“What rhymes with </a:t>
            </a:r>
            <a:r>
              <a:rPr lang="en-US" sz="1100" b="0" i="1"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tree stump</a:t>
            </a: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 but that’s great for practicing sounds, too!</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Word Families</a:t>
            </a:r>
          </a:p>
          <a:p>
            <a:pPr marL="0" lvl="0" indent="0" algn="l" rtl="0">
              <a:spcBef>
                <a:spcPts val="0"/>
              </a:spcBef>
              <a:spcAft>
                <a:spcPts val="0"/>
              </a:spcAft>
              <a:buNone/>
            </a:pP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Word families are sets of words that rhyme. Start to build your word family by giving your child the first word, for example,</a:t>
            </a:r>
            <a:r>
              <a:rPr lang="en-US" sz="1100" b="0" i="1"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 cat</a:t>
            </a: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 Then ask your child to name all the “kids” in the </a:t>
            </a:r>
            <a:r>
              <a:rPr lang="en-US" sz="1100" b="0" i="1"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cat</a:t>
            </a: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 family, such as: </a:t>
            </a:r>
            <a:r>
              <a:rPr lang="en-US" sz="1100" b="0" i="1"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bat,</a:t>
            </a: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 </a:t>
            </a:r>
            <a:r>
              <a:rPr lang="en-US" sz="1100" b="0" i="1"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fat</a:t>
            </a: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 </a:t>
            </a:r>
            <a:r>
              <a:rPr lang="en-US" sz="1100" b="0" i="1"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sat</a:t>
            </a: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 </a:t>
            </a:r>
            <a:r>
              <a:rPr lang="en-US" sz="1100" b="0" i="1"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rat</a:t>
            </a: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 </a:t>
            </a:r>
            <a:r>
              <a:rPr lang="en-US" sz="1100" b="0" i="1"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pat</a:t>
            </a: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 </a:t>
            </a:r>
            <a:r>
              <a:rPr lang="en-US" sz="1100" b="0" i="1"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mat</a:t>
            </a: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 </a:t>
            </a:r>
            <a:r>
              <a:rPr lang="en-US" sz="1100" b="0" i="1"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hat</a:t>
            </a: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 </a:t>
            </a:r>
            <a:r>
              <a:rPr lang="en-US" sz="1100" b="0" i="1"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flat</a:t>
            </a: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 This will help your child hear patterns in words.</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Tongue Twisters</a:t>
            </a:r>
          </a:p>
          <a:p>
            <a:pPr marL="171450" lvl="0" indent="-171450" algn="l" rtl="0">
              <a:spcBef>
                <a:spcPts val="0"/>
              </a:spcBef>
              <a:spcAft>
                <a:spcPts val="0"/>
              </a:spcAft>
            </a:pP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Alliteration or “tongue ticklers” — where the sound you’re focusing on is repeated over and over again — can be a fun way to provide practice with a speech sound. Try these:</a:t>
            </a:r>
          </a:p>
          <a:p>
            <a:pPr marL="628650" lvl="1" indent="-171450" algn="l" rtl="0">
              <a:spcBef>
                <a:spcPts val="0"/>
              </a:spcBef>
              <a:spcAft>
                <a:spcPts val="0"/>
              </a:spcAft>
            </a:pP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For M: Miss Mouse makes marvelous meatballs!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For F: Freddy finds fireflies with a flashlight.</a:t>
            </a:r>
          </a:p>
          <a:p>
            <a:pPr marL="628650" lvl="1" indent="-171450" algn="l" rtl="0">
              <a:spcBef>
                <a:spcPts val="0"/>
              </a:spcBef>
              <a:spcAft>
                <a:spcPts val="0"/>
              </a:spcAft>
            </a:pP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For S: Silly Sally sings songs about snakes and snails.</a:t>
            </a:r>
            <a:endParaRPr lang="en-US" dirty="0"/>
          </a:p>
          <a:p>
            <a:pPr marL="171450" lvl="0" indent="-171450" algn="l" rtl="0">
              <a:spcBef>
                <a:spcPts val="0"/>
              </a:spcBef>
              <a:spcAft>
                <a:spcPts val="0"/>
              </a:spcAft>
            </a:pP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Sing songs and say silly tongue twisters. These help your child become sensitive to the sounds in words.</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Syllable Shopping</a:t>
            </a:r>
          </a:p>
          <a:p>
            <a:pPr marL="0" lvl="0" indent="0" algn="l" rtl="0">
              <a:spcBef>
                <a:spcPts val="0"/>
              </a:spcBef>
              <a:spcAft>
                <a:spcPts val="0"/>
              </a:spcAft>
              <a:buNone/>
            </a:pP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While at the grocery store, have your child tell you the syllables in different food names. Have them hold up a finger for each word part. </a:t>
            </a:r>
            <a:r>
              <a:rPr lang="en-US" sz="1100" b="0" i="1"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Eggplant</a:t>
            </a: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 = egg-plant, two syllables. </a:t>
            </a:r>
            <a:r>
              <a:rPr lang="en-US" sz="1100" b="0" i="1"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Pineapple</a:t>
            </a: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 = pine-ap-ple, three syllables. Show your child the sign for each and ask her to say the word.</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I Spy First Sounds</a:t>
            </a:r>
          </a:p>
          <a:p>
            <a:pPr marL="0" lvl="0" indent="0" algn="l" rtl="0">
              <a:spcBef>
                <a:spcPts val="0"/>
              </a:spcBef>
              <a:spcAft>
                <a:spcPts val="0"/>
              </a:spcAft>
              <a:buNone/>
            </a:pP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Practice beginning sounds with this simple “I spy” game at home, on a walk, or at the grocery store. Choose words with distinctive, easy-to-hear beginning sounds. For example, if you’re in the bathroom you can say, “I spy something red that starts with the “s” ssss sound (</a:t>
            </a:r>
            <a:r>
              <a:rPr lang="en-US" sz="1100" b="0" i="1"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soap</a:t>
            </a: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 </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Sound Scavenger Hunt</a:t>
            </a:r>
          </a:p>
          <a:p>
            <a:pPr marL="0" lvl="0" indent="0" algn="l" rtl="0">
              <a:spcBef>
                <a:spcPts val="0"/>
              </a:spcBef>
              <a:spcAft>
                <a:spcPts val="0"/>
              </a:spcAft>
              <a:buNone/>
            </a:pP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Choose a letter sound, then have your child find things around your house that start with the same sound. “Can you find something in our house that starts with the letter “p” pppppp sound? </a:t>
            </a:r>
            <a:r>
              <a:rPr lang="en-US" sz="1100" b="0" i="1"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Picture</a:t>
            </a: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 </a:t>
            </a:r>
            <a:r>
              <a:rPr lang="en-US" sz="1100" b="0" i="1"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pencil</a:t>
            </a: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a:t>
            </a:r>
            <a:r>
              <a:rPr lang="en-US" sz="1100" b="0" i="1"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 pear</a:t>
            </a: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a:t>
            </a:r>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0052353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05DC1B2E-3C73-95B8-7510-9DBD2028359E}"/>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020CE094-F1B2-73A2-9C34-D9784FAB6B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63871CC9-4688-9E3F-BEBB-BEA94C94BF5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t>Let’s wrap up the presentation by revisiting some </a:t>
            </a:r>
            <a:r>
              <a:rPr lang="en-US" sz="1100" b="1" dirty="0"/>
              <a:t>Key Takeaways </a:t>
            </a:r>
            <a:r>
              <a:rPr lang="en-US" sz="1100" dirty="0"/>
              <a:t>about </a:t>
            </a:r>
            <a:r>
              <a:rPr lang="en-US" sz="1100" b="1" dirty="0"/>
              <a:t>Phonological Awareness</a:t>
            </a:r>
            <a:r>
              <a:rPr lang="en-US" sz="1100" dirty="0"/>
              <a:t>.</a:t>
            </a:r>
          </a:p>
          <a:p>
            <a:pPr marL="0" marR="0" lvl="0" indent="-298450" algn="l" defTabSz="914400" rtl="0" eaLnBrk="1" fontAlgn="auto" latinLnBrk="0" hangingPunct="1">
              <a:lnSpc>
                <a:spcPct val="114999"/>
              </a:lnSpc>
              <a:spcBef>
                <a:spcPts val="0"/>
              </a:spcBef>
              <a:spcAft>
                <a:spcPts val="0"/>
              </a:spcAft>
              <a:buClr>
                <a:srgbClr val="000000"/>
              </a:buClr>
              <a:buSzPts val="1100"/>
              <a:buFont typeface="Arial"/>
              <a:buChar char="●"/>
              <a:tabLst/>
              <a:defRPr/>
            </a:pPr>
            <a:r>
              <a:rPr lang="en-US" sz="1100" b="1" dirty="0">
                <a:solidFill>
                  <a:schemeClr val="tx1"/>
                </a:solidFill>
              </a:rPr>
              <a:t>Phonological awareness is the umbrella term for the knowledge of sounds in spoken language</a:t>
            </a:r>
            <a:endParaRPr lang="en-US" sz="1100" b="1" dirty="0">
              <a:solidFill>
                <a:srgbClr val="000000"/>
              </a:solidFill>
              <a:ea typeface="Calibri"/>
            </a:endParaRPr>
          </a:p>
          <a:p>
            <a:pPr marL="0" marR="0" lvl="0" indent="-298450" algn="l" defTabSz="914400" rtl="0" eaLnBrk="1" fontAlgn="auto" latinLnBrk="0" hangingPunct="1">
              <a:lnSpc>
                <a:spcPct val="114999"/>
              </a:lnSpc>
              <a:spcBef>
                <a:spcPts val="0"/>
              </a:spcBef>
              <a:spcAft>
                <a:spcPts val="0"/>
              </a:spcAft>
              <a:buClr>
                <a:srgbClr val="000000"/>
              </a:buClr>
              <a:buSzPts val="1100"/>
              <a:buFont typeface="Arial"/>
              <a:buChar char="●"/>
              <a:tabLst/>
              <a:defRPr/>
            </a:pPr>
            <a:r>
              <a:rPr lang="en-US" sz="1100" b="1" dirty="0">
                <a:solidFill>
                  <a:srgbClr val="000000"/>
                </a:solidFill>
                <a:ea typeface="Calibri"/>
              </a:rPr>
              <a:t>Phonemic awareness </a:t>
            </a:r>
            <a:r>
              <a:rPr lang="en-US" sz="1100" dirty="0">
                <a:solidFill>
                  <a:srgbClr val="000000"/>
                </a:solidFill>
                <a:ea typeface="Calibri"/>
              </a:rPr>
              <a:t>falls under the umbrella of phonological awareness </a:t>
            </a:r>
            <a:r>
              <a:rPr lang="en-US" sz="1100" b="0" i="0" u="none" strike="noStrike" dirty="0">
                <a:solidFill>
                  <a:srgbClr val="000000"/>
                </a:solidFill>
                <a:effectLst/>
              </a:rPr>
              <a:t>and refers to the specific </a:t>
            </a:r>
            <a:r>
              <a:rPr lang="en-US" sz="1100" b="1" i="0" u="none" strike="noStrike" dirty="0">
                <a:solidFill>
                  <a:srgbClr val="000000"/>
                </a:solidFill>
                <a:effectLst/>
              </a:rPr>
              <a:t>ability to identify, blend, segment, and manipulate the individual sounds, or phonemes, in spoken words. </a:t>
            </a:r>
          </a:p>
          <a:p>
            <a:pPr marL="0">
              <a:lnSpc>
                <a:spcPct val="114999"/>
              </a:lnSpc>
            </a:pPr>
            <a:r>
              <a:rPr lang="en-US" sz="1100" b="1" dirty="0">
                <a:solidFill>
                  <a:srgbClr val="000000"/>
                </a:solidFill>
                <a:ea typeface="Calibri"/>
              </a:rPr>
              <a:t>Phonemic awareness is a critical component of reading instruction</a:t>
            </a:r>
            <a:endParaRPr lang="en-US" sz="1100" b="1" dirty="0">
              <a:solidFill>
                <a:srgbClr val="000000"/>
              </a:solidFill>
            </a:endParaRPr>
          </a:p>
          <a:p>
            <a:pPr marL="0">
              <a:lnSpc>
                <a:spcPct val="114999"/>
              </a:lnSpc>
            </a:pPr>
            <a:r>
              <a:rPr lang="en-US" sz="1100" b="1" dirty="0">
                <a:solidFill>
                  <a:srgbClr val="000000"/>
                </a:solidFill>
                <a:ea typeface="Calibri"/>
              </a:rPr>
              <a:t>Blending and segmenting are the most critical phonemic awareness skills </a:t>
            </a:r>
          </a:p>
          <a:p>
            <a:pPr marL="0">
              <a:lnSpc>
                <a:spcPct val="114999"/>
              </a:lnSpc>
            </a:pPr>
            <a:r>
              <a:rPr lang="en-US" sz="1100" b="1" dirty="0">
                <a:solidFill>
                  <a:srgbClr val="000000"/>
                </a:solidFill>
                <a:ea typeface="Calibri"/>
              </a:rPr>
              <a:t>Phoneme awareness predicts later outcomes in reading and spelling</a:t>
            </a:r>
          </a:p>
          <a:p>
            <a:pPr marL="0">
              <a:lnSpc>
                <a:spcPct val="114999"/>
              </a:lnSpc>
            </a:pPr>
            <a:endParaRPr lang="en-US" sz="1100" b="1" dirty="0">
              <a:solidFill>
                <a:srgbClr val="000000"/>
              </a:solidFill>
              <a:ea typeface="Calibri"/>
              <a:cs typeface="Times New Roman"/>
            </a:endParaRPr>
          </a:p>
          <a:p>
            <a:pPr marL="0" marR="0" lvl="0" indent="0" algn="l" defTabSz="914400" rtl="0" eaLnBrk="1" fontAlgn="auto" latinLnBrk="0" hangingPunct="1">
              <a:lnSpc>
                <a:spcPct val="114999"/>
              </a:lnSpc>
              <a:spcBef>
                <a:spcPts val="0"/>
              </a:spcBef>
              <a:spcAft>
                <a:spcPts val="0"/>
              </a:spcAft>
              <a:buClr>
                <a:srgbClr val="000000"/>
              </a:buClr>
              <a:buSzPts val="1100"/>
              <a:buFont typeface="Arial"/>
              <a:buNone/>
              <a:tabLst/>
              <a:defRPr/>
            </a:pPr>
            <a:r>
              <a:rPr lang="en-US" sz="1100" b="0" dirty="0">
                <a:solidFill>
                  <a:srgbClr val="000000"/>
                </a:solidFill>
                <a:ea typeface="Calibri"/>
                <a:cs typeface="Times New Roman"/>
              </a:rPr>
              <a:t>Share</a:t>
            </a:r>
            <a:r>
              <a:rPr lang="en-US" sz="1100" b="1" dirty="0">
                <a:solidFill>
                  <a:srgbClr val="000000"/>
                </a:solidFill>
                <a:ea typeface="Calibri"/>
                <a:cs typeface="Times New Roman"/>
              </a:rPr>
              <a:t> </a:t>
            </a:r>
            <a:r>
              <a:rPr lang="en-US" dirty="0">
                <a:solidFill>
                  <a:schemeClr val="tx1"/>
                </a:solidFill>
                <a:latin typeface="Trebuchet MS"/>
                <a:hlinkClick r:id="rId3"/>
              </a:rPr>
              <a:t>Handout 6: Phonological Awareness for Parents handout</a:t>
            </a:r>
            <a:endParaRPr lang="en-US" dirty="0">
              <a:solidFill>
                <a:schemeClr val="tx1"/>
              </a:solidFill>
              <a:latin typeface="Trebuchet MS"/>
            </a:endParaRPr>
          </a:p>
          <a:p>
            <a:pPr marL="0" indent="0">
              <a:lnSpc>
                <a:spcPct val="114999"/>
              </a:lnSpc>
              <a:buNone/>
            </a:pPr>
            <a:endParaRPr lang="en-US" sz="1100" dirty="0">
              <a:solidFill>
                <a:srgbClr val="000000"/>
              </a:solidFill>
              <a:cs typeface="Times New Roman"/>
            </a:endParaRP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1762616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FE1208DB-4A8C-3E20-8080-11C3A745B2E4}"/>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18A34402-99FE-274E-65F9-1487228B54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B2A405C4-14D3-F9B7-65B1-9DA6C84229A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0" u="none" strike="noStrike" dirty="0">
                <a:solidFill>
                  <a:srgbClr val="000000"/>
                </a:solidFill>
                <a:effectLst/>
              </a:rPr>
              <a:t>Do You Want to Learn More?</a:t>
            </a:r>
          </a:p>
          <a:p>
            <a:pPr marL="0" lvl="0" indent="0" algn="l" rtl="0">
              <a:spcBef>
                <a:spcPts val="0"/>
              </a:spcBef>
              <a:spcAft>
                <a:spcPts val="0"/>
              </a:spcAft>
              <a:buNone/>
            </a:pPr>
            <a:endParaRPr lang="en-US" sz="1800" b="0" i="0" u="none" strike="noStrike" dirty="0">
              <a:solidFill>
                <a:srgbClr val="000000"/>
              </a:solidFill>
              <a:effectLst/>
            </a:endParaRPr>
          </a:p>
          <a:p>
            <a:pPr marL="0" lvl="0" indent="0" algn="l" rtl="0">
              <a:spcBef>
                <a:spcPts val="0"/>
              </a:spcBef>
              <a:spcAft>
                <a:spcPts val="0"/>
              </a:spcAft>
              <a:buNone/>
            </a:pPr>
            <a:r>
              <a:rPr lang="en-US" sz="1800" b="0" i="0" u="none" strike="noStrike" dirty="0">
                <a:solidFill>
                  <a:srgbClr val="000000"/>
                </a:solidFill>
                <a:effectLst/>
              </a:rPr>
              <a:t>There are more resources for parents on the CDE Parent Resources Website including videos of activities you can do at home.</a:t>
            </a:r>
            <a:endParaRPr lang="en-US" dirty="0"/>
          </a:p>
        </p:txBody>
      </p:sp>
    </p:spTree>
    <p:extLst>
      <p:ext uri="{BB962C8B-B14F-4D97-AF65-F5344CB8AC3E}">
        <p14:creationId xmlns:p14="http://schemas.microsoft.com/office/powerpoint/2010/main" val="16940971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4D0416CF-BB42-D06A-4B4D-C81F6035A84B}"/>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92C06AAA-9C0C-4FAE-19FB-4F0F1403008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68D731A0-1A60-0BB6-F144-D3E03F56508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latin typeface="Trebuchet MS"/>
              </a:rPr>
              <a:t>References | Phonological Awareness</a:t>
            </a:r>
            <a:endParaRPr dirty="0"/>
          </a:p>
        </p:txBody>
      </p:sp>
    </p:spTree>
    <p:extLst>
      <p:ext uri="{BB962C8B-B14F-4D97-AF65-F5344CB8AC3E}">
        <p14:creationId xmlns:p14="http://schemas.microsoft.com/office/powerpoint/2010/main" val="11947240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3E25E68C-BDC3-5604-3A24-DC11B0DC352E}"/>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06F04A9C-C45B-7126-75CB-4A025BEDCE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88630F96-3435-848C-080B-E4A5C3D19FD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latin typeface="Trebuchet MS"/>
              </a:rPr>
              <a:t>References | Phonological Awareness</a:t>
            </a:r>
            <a:endParaRPr dirty="0"/>
          </a:p>
        </p:txBody>
      </p:sp>
    </p:spTree>
    <p:extLst>
      <p:ext uri="{BB962C8B-B14F-4D97-AF65-F5344CB8AC3E}">
        <p14:creationId xmlns:p14="http://schemas.microsoft.com/office/powerpoint/2010/main" val="907131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14C605B4-8D2A-18D0-D9DF-5C9A42F93728}"/>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BD039A03-52C0-0AAB-0DAE-5071D09DAC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5F80E763-4EDA-3A19-12AE-ABB2A73826F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latin typeface="Trebuchet MS"/>
              </a:rPr>
              <a:t>References | Phonological Awareness</a:t>
            </a:r>
            <a:endParaRPr dirty="0"/>
          </a:p>
        </p:txBody>
      </p:sp>
    </p:spTree>
    <p:extLst>
      <p:ext uri="{BB962C8B-B14F-4D97-AF65-F5344CB8AC3E}">
        <p14:creationId xmlns:p14="http://schemas.microsoft.com/office/powerpoint/2010/main" val="3127891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8638C099-FBF8-7679-F12C-2772098AAF70}"/>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C7C1FD2A-C735-BE53-EF16-D43C7AC83E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98D29969-7B58-A023-D15D-D996BFB8292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nSpc>
                <a:spcPct val="115000"/>
              </a:lnSpc>
              <a:buFont typeface="Symbol" panose="05050102010706020507" pitchFamily="18" charset="2"/>
              <a:buNone/>
            </a:pPr>
            <a:r>
              <a:rPr lang="en-US" sz="1100" kern="100" dirty="0">
                <a:effectLst/>
                <a:ea typeface="Aptos" panose="020B0004020202020204" pitchFamily="34" charset="0"/>
                <a:cs typeface="Times New Roman" panose="02020603050405020304" pitchFamily="18" charset="0"/>
              </a:rPr>
              <a:t>We hope this will be an engaging and informative time for everyone here tonight. Please work to follow these </a:t>
            </a:r>
            <a:r>
              <a:rPr lang="en-US" sz="1100" b="1" kern="100" dirty="0">
                <a:effectLst/>
                <a:ea typeface="Aptos" panose="020B0004020202020204" pitchFamily="34" charset="0"/>
                <a:cs typeface="Times New Roman" panose="02020603050405020304" pitchFamily="18" charset="0"/>
              </a:rPr>
              <a:t>norms</a:t>
            </a:r>
            <a:r>
              <a:rPr lang="en-US" sz="1100" kern="100" dirty="0">
                <a:effectLst/>
                <a:ea typeface="Aptos" panose="020B0004020202020204" pitchFamily="34" charset="0"/>
                <a:cs typeface="Times New Roman" panose="02020603050405020304" pitchFamily="18" charset="0"/>
              </a:rPr>
              <a:t>: </a:t>
            </a:r>
          </a:p>
          <a:p>
            <a:pPr marL="0" marR="0" lvl="0" indent="0">
              <a:lnSpc>
                <a:spcPct val="115000"/>
              </a:lnSpc>
              <a:buFont typeface="Symbol" panose="05050102010706020507" pitchFamily="18" charset="2"/>
              <a:buNone/>
            </a:pPr>
            <a:endParaRPr lang="en-US" sz="1100" kern="100" dirty="0">
              <a:effectLst/>
              <a:ea typeface="Aptos" panose="020B0004020202020204" pitchFamily="34" charset="0"/>
              <a:cs typeface="Times New Roman" panose="02020603050405020304" pitchFamily="18" charset="0"/>
            </a:endParaRPr>
          </a:p>
          <a:p>
            <a:pPr>
              <a:lnSpc>
                <a:spcPct val="150000"/>
              </a:lnSpc>
            </a:pPr>
            <a:r>
              <a:rPr lang="en-US" sz="1100" b="1" dirty="0">
                <a:solidFill>
                  <a:srgbClr val="000000"/>
                </a:solidFill>
                <a:ea typeface="Calibri"/>
                <a:cs typeface="Times New Roman"/>
              </a:rPr>
              <a:t>Active listening is appreciated</a:t>
            </a:r>
          </a:p>
          <a:p>
            <a:pPr>
              <a:lnSpc>
                <a:spcPct val="150000"/>
              </a:lnSpc>
            </a:pPr>
            <a:r>
              <a:rPr lang="en-US" sz="1100" b="1" dirty="0">
                <a:solidFill>
                  <a:srgbClr val="000000"/>
                </a:solidFill>
                <a:ea typeface="Calibri"/>
                <a:cs typeface="Times New Roman"/>
              </a:rPr>
              <a:t>Active participation is welcomed</a:t>
            </a:r>
          </a:p>
          <a:p>
            <a:pPr>
              <a:lnSpc>
                <a:spcPct val="150000"/>
              </a:lnSpc>
            </a:pPr>
            <a:r>
              <a:rPr lang="en-US" sz="1100" b="0" dirty="0">
                <a:solidFill>
                  <a:srgbClr val="000000"/>
                </a:solidFill>
                <a:ea typeface="Calibri"/>
                <a:cs typeface="Times New Roman"/>
              </a:rPr>
              <a:t>Please</a:t>
            </a:r>
            <a:r>
              <a:rPr lang="en-US" sz="1100" b="1" dirty="0">
                <a:solidFill>
                  <a:srgbClr val="000000"/>
                </a:solidFill>
                <a:ea typeface="Calibri"/>
                <a:cs typeface="Times New Roman"/>
              </a:rPr>
              <a:t> take care of your own needs</a:t>
            </a:r>
          </a:p>
          <a:p>
            <a:pPr lvl="1">
              <a:lnSpc>
                <a:spcPct val="150000"/>
              </a:lnSpc>
            </a:pPr>
            <a:r>
              <a:rPr lang="en-US" sz="1100" b="0" i="1" dirty="0">
                <a:solidFill>
                  <a:srgbClr val="000000"/>
                </a:solidFill>
                <a:latin typeface="Trebuchet MS" panose="020B0603020202020204" pitchFamily="34" charset="0"/>
                <a:ea typeface="Calibri"/>
                <a:cs typeface="Times New Roman"/>
              </a:rPr>
              <a:t>If in-person, share where the restrooms and water stations are located, as needed. </a:t>
            </a:r>
          </a:p>
          <a:p>
            <a:pPr lvl="1">
              <a:lnSpc>
                <a:spcPct val="150000"/>
              </a:lnSpc>
            </a:pPr>
            <a:r>
              <a:rPr lang="en-US" sz="1100" b="0" i="1" dirty="0">
                <a:solidFill>
                  <a:srgbClr val="000000"/>
                </a:solidFill>
                <a:latin typeface="Trebuchet MS" panose="020B0603020202020204" pitchFamily="34" charset="0"/>
                <a:ea typeface="Calibri"/>
                <a:cs typeface="Times New Roman"/>
              </a:rPr>
              <a:t>If presenting virtually, you might consider asking participants to leave cameras on as they are able. </a:t>
            </a:r>
          </a:p>
          <a:p>
            <a:pPr lvl="0">
              <a:lnSpc>
                <a:spcPct val="150000"/>
              </a:lnSpc>
            </a:pPr>
            <a:r>
              <a:rPr lang="en-US" sz="1100" b="1" dirty="0">
                <a:solidFill>
                  <a:srgbClr val="000000"/>
                </a:solidFill>
                <a:ea typeface="Calibri"/>
                <a:cs typeface="Times New Roman"/>
              </a:rPr>
              <a:t>Silence your cell phone as a courtesy to all </a:t>
            </a:r>
          </a:p>
          <a:p>
            <a:pPr marL="0" marR="0" lvl="0" indent="0">
              <a:lnSpc>
                <a:spcPct val="115000"/>
              </a:lnSpc>
              <a:spcAft>
                <a:spcPts val="800"/>
              </a:spcAft>
              <a:buFont typeface="Symbol" panose="05050102010706020507" pitchFamily="18" charset="2"/>
              <a:buNone/>
            </a:pPr>
            <a:endParaRPr lang="en-US" sz="1100" kern="100" dirty="0">
              <a:effectLst/>
              <a:ea typeface="Aptos" panose="020B0004020202020204" pitchFamily="34" charset="0"/>
              <a:cs typeface="Times New Roman" panose="02020603050405020304" pitchFamily="18" charset="0"/>
            </a:endParaRPr>
          </a:p>
          <a:p>
            <a:pPr marL="0" marR="0" lvl="0" indent="0">
              <a:lnSpc>
                <a:spcPct val="115000"/>
              </a:lnSpc>
              <a:spcAft>
                <a:spcPts val="800"/>
              </a:spcAft>
              <a:buFont typeface="Symbol" panose="05050102010706020507" pitchFamily="18" charset="2"/>
              <a:buNone/>
            </a:pPr>
            <a:r>
              <a:rPr lang="en-US" sz="1100" kern="100" dirty="0">
                <a:effectLst/>
                <a:ea typeface="Aptos" panose="020B0004020202020204" pitchFamily="34" charset="0"/>
                <a:cs typeface="Times New Roman" panose="02020603050405020304" pitchFamily="18" charset="0"/>
              </a:rPr>
              <a:t>Are there any other items you think we should add to this list that will support all of us?  </a:t>
            </a:r>
          </a:p>
        </p:txBody>
      </p:sp>
    </p:spTree>
    <p:extLst>
      <p:ext uri="{BB962C8B-B14F-4D97-AF65-F5344CB8AC3E}">
        <p14:creationId xmlns:p14="http://schemas.microsoft.com/office/powerpoint/2010/main" val="2398095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87D25-F38A-0F66-2DCF-201E4F1F50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F67602-118F-5582-8AA0-066DC9578EA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FC67BAC-B2DA-0DF6-0573-4B453DC487E8}"/>
              </a:ext>
            </a:extLst>
          </p:cNvPr>
          <p:cNvSpPr>
            <a:spLocks noGrp="1"/>
          </p:cNvSpPr>
          <p:nvPr>
            <p:ph type="body" idx="1"/>
          </p:nvPr>
        </p:nvSpPr>
        <p:spPr/>
        <p:txBody>
          <a:bodyPr/>
          <a:lstStyle/>
          <a:p>
            <a:pPr marL="0" indent="0">
              <a:buNone/>
            </a:pPr>
            <a:r>
              <a:rPr lang="en-US" sz="1100" b="0" dirty="0"/>
              <a:t>We are going to start with a </a:t>
            </a:r>
            <a:r>
              <a:rPr lang="en-US" sz="1100" b="1" dirty="0"/>
              <a:t>Warm-up</a:t>
            </a:r>
            <a:r>
              <a:rPr lang="en-US" sz="1100" b="0" dirty="0"/>
              <a:t> activity called</a:t>
            </a:r>
            <a:r>
              <a:rPr lang="en-US" sz="1100" dirty="0"/>
              <a:t> </a:t>
            </a:r>
            <a:r>
              <a:rPr lang="en-US" sz="1100" i="1" dirty="0"/>
              <a:t>(CLICK) </a:t>
            </a:r>
            <a:r>
              <a:rPr lang="en-US" sz="1100" b="1" dirty="0"/>
              <a:t>Like Me </a:t>
            </a:r>
            <a:r>
              <a:rPr lang="en-US" sz="1100" dirty="0"/>
              <a:t>(Adjust the mobility section of the activity according to the abilities of the participants in the room). </a:t>
            </a:r>
          </a:p>
          <a:p>
            <a:pPr marL="0" indent="0">
              <a:buNone/>
            </a:pPr>
            <a:endParaRPr lang="en-US" sz="1100" dirty="0"/>
          </a:p>
          <a:p>
            <a:pPr marL="0" indent="0">
              <a:buNone/>
            </a:pPr>
            <a:r>
              <a:rPr lang="en-US" sz="1100" b="0" dirty="0"/>
              <a:t>We are doing this activity because:</a:t>
            </a:r>
          </a:p>
          <a:p>
            <a:pPr marL="171450" indent="-171450"/>
            <a:r>
              <a:rPr lang="en-US" sz="1100" dirty="0"/>
              <a:t>This activity focuses the energy into this room and out of your day or previous activities, so you feel ready to participate</a:t>
            </a:r>
          </a:p>
          <a:p>
            <a:pPr marL="171450" indent="-171450"/>
            <a:r>
              <a:rPr lang="en-US" sz="1100" dirty="0"/>
              <a:t>You will begin to understand who you are in relation to others in the group</a:t>
            </a:r>
          </a:p>
          <a:p>
            <a:pPr marL="0" indent="0">
              <a:buNone/>
            </a:pPr>
            <a:endParaRPr lang="en-US" sz="1100" dirty="0"/>
          </a:p>
          <a:p>
            <a:pPr marL="0" indent="0">
              <a:buNone/>
            </a:pPr>
            <a:r>
              <a:rPr lang="en-US" sz="1100" b="0" dirty="0"/>
              <a:t>Here is how this activity will work. I will read all of the steps, ask for questions and then we will begin the activity. </a:t>
            </a:r>
          </a:p>
          <a:p>
            <a:pPr marL="469900" marR="0" lvl="0" indent="-34290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n-US" sz="1100" b="0" i="1" dirty="0">
                <a:solidFill>
                  <a:schemeClr val="tx1"/>
                </a:solidFill>
              </a:rPr>
              <a:t>(CLICK) </a:t>
            </a:r>
            <a:r>
              <a:rPr lang="en-US" sz="1100" b="1" dirty="0">
                <a:solidFill>
                  <a:schemeClr val="tx1"/>
                </a:solidFill>
              </a:rPr>
              <a:t>Move chairs back from the table so it is easy for you to stand up. </a:t>
            </a:r>
            <a:r>
              <a:rPr lang="en-US" sz="800" i="1" dirty="0"/>
              <a:t>(Adjust the mobility section of the activity according to the abilities of the participants in the room. If presenting virtually, ask participants to stand in front of their camera or use the thumb's up reaction button). </a:t>
            </a:r>
            <a:endParaRPr lang="en-US" sz="800" b="1" dirty="0">
              <a:solidFill>
                <a:schemeClr val="tx1"/>
              </a:solidFill>
            </a:endParaRPr>
          </a:p>
          <a:p>
            <a:pPr marL="469900" indent="-342900">
              <a:buFont typeface="+mj-lt"/>
              <a:buAutoNum type="arabicPeriod"/>
            </a:pPr>
            <a:r>
              <a:rPr lang="en-US" sz="1100" b="0" i="1" dirty="0">
                <a:solidFill>
                  <a:schemeClr val="tx1"/>
                </a:solidFill>
              </a:rPr>
              <a:t>(CLICK) </a:t>
            </a:r>
            <a:r>
              <a:rPr lang="en-US" sz="1100" b="1" dirty="0">
                <a:solidFill>
                  <a:schemeClr val="tx1"/>
                </a:solidFill>
              </a:rPr>
              <a:t>A category will be named. </a:t>
            </a:r>
            <a:endParaRPr lang="en-US" sz="800" b="1" dirty="0">
              <a:solidFill>
                <a:schemeClr val="tx1"/>
              </a:solidFill>
            </a:endParaRPr>
          </a:p>
          <a:p>
            <a:pPr marL="469900" indent="-342900">
              <a:buFont typeface="+mj-lt"/>
              <a:buAutoNum type="arabicPeriod"/>
            </a:pPr>
            <a:r>
              <a:rPr lang="en-US" sz="1100" b="0" i="1" dirty="0">
                <a:solidFill>
                  <a:schemeClr val="tx1"/>
                </a:solidFill>
              </a:rPr>
              <a:t>(CLICK) </a:t>
            </a:r>
            <a:r>
              <a:rPr lang="en-US" sz="1100" b="1" dirty="0">
                <a:solidFill>
                  <a:schemeClr val="tx1"/>
                </a:solidFill>
              </a:rPr>
              <a:t>Stand if you match the category.</a:t>
            </a:r>
            <a:endParaRPr lang="en-US" sz="800" b="1" dirty="0">
              <a:solidFill>
                <a:schemeClr val="tx1"/>
              </a:solidFill>
            </a:endParaRPr>
          </a:p>
          <a:p>
            <a:pPr marL="469900" indent="-342900">
              <a:buFont typeface="+mj-lt"/>
              <a:buAutoNum type="arabicPeriod"/>
            </a:pPr>
            <a:r>
              <a:rPr lang="en-US" sz="1100" b="0" i="1" dirty="0">
                <a:solidFill>
                  <a:schemeClr val="tx1"/>
                </a:solidFill>
              </a:rPr>
              <a:t>(CLICK) </a:t>
            </a:r>
            <a:r>
              <a:rPr lang="en-US" sz="1100" b="1" dirty="0">
                <a:solidFill>
                  <a:schemeClr val="tx1"/>
                </a:solidFill>
              </a:rPr>
              <a:t>Look around to see who else is also in the category. </a:t>
            </a:r>
          </a:p>
          <a:p>
            <a:pPr marL="469900" marR="0" lvl="0" indent="-34290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n-US" sz="1100" b="0" i="0" u="none" strike="noStrike" cap="none" dirty="0">
                <a:solidFill>
                  <a:schemeClr val="tx1"/>
                </a:solidFill>
                <a:ea typeface="Trebuchet MS" panose="020B0603020202020204" pitchFamily="34" charset="0"/>
                <a:sym typeface="Arial"/>
              </a:rPr>
              <a:t>(CLICK) </a:t>
            </a:r>
            <a:r>
              <a:rPr lang="en-US" sz="1100" b="1" i="0" u="none" strike="noStrike" cap="none" dirty="0">
                <a:solidFill>
                  <a:schemeClr val="tx1"/>
                </a:solidFill>
                <a:ea typeface="Trebuchet MS" panose="020B0603020202020204" pitchFamily="34" charset="0"/>
                <a:sym typeface="Arial"/>
              </a:rPr>
              <a:t>Introduce yourself</a:t>
            </a:r>
            <a:endParaRPr lang="en-US" sz="1100" b="1" dirty="0">
              <a:solidFill>
                <a:schemeClr val="tx1"/>
              </a:solidFill>
            </a:endParaRPr>
          </a:p>
          <a:p>
            <a:pPr marL="0" lvl="0" indent="0">
              <a:buNone/>
            </a:pPr>
            <a:r>
              <a:rPr lang="en-US" sz="1100" i="1" dirty="0">
                <a:solidFill>
                  <a:schemeClr val="tx1"/>
                </a:solidFill>
              </a:rPr>
              <a:t> </a:t>
            </a:r>
          </a:p>
          <a:p>
            <a:pPr marL="0" lvl="0" indent="0">
              <a:buNone/>
            </a:pPr>
            <a:r>
              <a:rPr lang="en-US" sz="1100" b="0" i="1" u="none" strike="noStrike" cap="none" dirty="0">
                <a:solidFill>
                  <a:schemeClr val="tx1"/>
                </a:solidFill>
                <a:latin typeface="Trebuchet MS" panose="020B0603020202020204" pitchFamily="34" charset="0"/>
                <a:ea typeface="Trebuchet MS" panose="020B0603020202020204" pitchFamily="34" charset="0"/>
                <a:cs typeface="Arial"/>
                <a:sym typeface="Arial"/>
              </a:rPr>
              <a:t>FACILITATOR NOTES:</a:t>
            </a:r>
          </a:p>
          <a:p>
            <a:pPr marL="0" lvl="0" indent="0">
              <a:buNone/>
            </a:pPr>
            <a:r>
              <a:rPr lang="en-US" sz="1100" b="0" i="1" u="none" strike="noStrike" cap="none" dirty="0">
                <a:solidFill>
                  <a:schemeClr val="tx1"/>
                </a:solidFill>
                <a:latin typeface="Trebuchet MS" panose="020B0603020202020204" pitchFamily="34" charset="0"/>
                <a:ea typeface="Trebuchet MS" panose="020B0603020202020204" pitchFamily="34" charset="0"/>
                <a:cs typeface="Arial"/>
                <a:sym typeface="Arial"/>
              </a:rPr>
              <a:t>Read the activity steps.</a:t>
            </a:r>
          </a:p>
          <a:p>
            <a:pPr marL="0" lvl="0" indent="0">
              <a:buNone/>
            </a:pPr>
            <a:r>
              <a:rPr lang="en-US" sz="1100" b="0" i="1" u="none" strike="noStrike" cap="none" dirty="0">
                <a:solidFill>
                  <a:schemeClr val="tx1"/>
                </a:solidFill>
                <a:latin typeface="Trebuchet MS" panose="020B0603020202020204" pitchFamily="34" charset="0"/>
                <a:ea typeface="Trebuchet MS" panose="020B0603020202020204" pitchFamily="34" charset="0"/>
                <a:cs typeface="Arial"/>
                <a:sym typeface="Arial"/>
              </a:rPr>
              <a:t>Ask if participants have questions.</a:t>
            </a:r>
          </a:p>
          <a:p>
            <a:pPr marL="0" lvl="0" indent="0">
              <a:buNone/>
            </a:pPr>
            <a:r>
              <a:rPr lang="en-US" sz="1100" b="0" i="1" u="none" strike="noStrike" cap="none" dirty="0">
                <a:solidFill>
                  <a:schemeClr val="tx1"/>
                </a:solidFill>
                <a:latin typeface="Trebuchet MS" panose="020B0603020202020204" pitchFamily="34" charset="0"/>
                <a:ea typeface="Trebuchet MS" panose="020B0603020202020204" pitchFamily="34" charset="0"/>
                <a:cs typeface="Arial"/>
                <a:sym typeface="Arial"/>
              </a:rPr>
              <a:t>Start activity at step 1.</a:t>
            </a:r>
          </a:p>
          <a:p>
            <a:pPr marL="0" lvl="0" indent="0">
              <a:buNone/>
            </a:pPr>
            <a:r>
              <a:rPr lang="en-US" sz="1100" i="1" dirty="0">
                <a:solidFill>
                  <a:schemeClr val="tx1"/>
                </a:solidFill>
                <a:latin typeface="Trebuchet MS" panose="020B0603020202020204" pitchFamily="34" charset="0"/>
              </a:rPr>
              <a:t>Name some (5-10) of the following categories (or create your own to match your community) and give time for people to stand: (facilitators should also participate by standing or staying seated):</a:t>
            </a:r>
          </a:p>
          <a:p>
            <a:pPr marL="548640" lvl="1" indent="-228600"/>
            <a:r>
              <a:rPr lang="en-US" sz="1100" dirty="0">
                <a:solidFill>
                  <a:schemeClr val="tx1"/>
                </a:solidFill>
                <a:latin typeface="Trebuchet MS" panose="020B0603020202020204" pitchFamily="34" charset="0"/>
              </a:rPr>
              <a:t>I am a parent</a:t>
            </a:r>
            <a:endParaRPr lang="en-US" sz="1100" b="0" i="0" u="none" strike="noStrike" cap="none" dirty="0">
              <a:solidFill>
                <a:schemeClr val="tx1"/>
              </a:solidFill>
              <a:effectLst/>
              <a:latin typeface="Trebuchet MS" panose="020B0603020202020204" pitchFamily="34" charset="0"/>
              <a:cs typeface="Arial"/>
              <a:sym typeface="Arial"/>
            </a:endParaRPr>
          </a:p>
          <a:p>
            <a:pPr marL="548640" lvl="1" indent="-228600"/>
            <a:r>
              <a:rPr lang="en-US" sz="1100" b="0" i="0" u="none" strike="noStrike" cap="none" dirty="0">
                <a:solidFill>
                  <a:schemeClr val="tx1"/>
                </a:solidFill>
                <a:effectLst/>
                <a:latin typeface="Trebuchet MS" panose="020B0603020202020204" pitchFamily="34" charset="0"/>
                <a:ea typeface="Arial"/>
                <a:cs typeface="Arial"/>
                <a:sym typeface="Arial"/>
              </a:rPr>
              <a:t>I have a child in kindergarten, 1st, 2nd, or 3rd grade.</a:t>
            </a:r>
          </a:p>
          <a:p>
            <a:pPr marL="548640" lvl="1" indent="-228600"/>
            <a:r>
              <a:rPr lang="en-US" sz="1100" b="0" i="0" u="none" strike="noStrike" cap="none" dirty="0">
                <a:solidFill>
                  <a:schemeClr val="tx1"/>
                </a:solidFill>
                <a:effectLst/>
                <a:latin typeface="Trebuchet MS" panose="020B0603020202020204" pitchFamily="34" charset="0"/>
                <a:ea typeface="Arial"/>
                <a:cs typeface="Arial"/>
                <a:sym typeface="Arial"/>
              </a:rPr>
              <a:t>I have more than one child in elementary school.</a:t>
            </a:r>
          </a:p>
          <a:p>
            <a:pPr marL="548640" lvl="1" indent="-228600"/>
            <a:r>
              <a:rPr lang="en-US" sz="1100" b="0" i="0" u="none" strike="noStrike" cap="none" dirty="0">
                <a:solidFill>
                  <a:schemeClr val="tx1"/>
                </a:solidFill>
                <a:effectLst/>
                <a:latin typeface="Trebuchet MS" panose="020B0603020202020204" pitchFamily="34" charset="0"/>
                <a:ea typeface="Arial"/>
                <a:cs typeface="Arial"/>
                <a:sym typeface="Arial"/>
              </a:rPr>
              <a:t>I have a middle or high schooler in addition to my elementary student or students.</a:t>
            </a:r>
          </a:p>
          <a:p>
            <a:pPr marL="548640" lvl="1" indent="-228600"/>
            <a:r>
              <a:rPr lang="en-US" sz="1100" b="0" i="0" u="none" strike="noStrike" cap="none" dirty="0">
                <a:solidFill>
                  <a:schemeClr val="tx1"/>
                </a:solidFill>
                <a:effectLst/>
                <a:latin typeface="Trebuchet MS" panose="020B0603020202020204" pitchFamily="34" charset="0"/>
                <a:ea typeface="Arial"/>
                <a:cs typeface="Arial"/>
                <a:sym typeface="Arial"/>
              </a:rPr>
              <a:t>I live within walking distance of the school.</a:t>
            </a:r>
          </a:p>
          <a:p>
            <a:pPr marL="548640" lvl="1" indent="-228600"/>
            <a:r>
              <a:rPr lang="en-US" sz="1100" b="0" i="0" u="none" strike="noStrike" cap="none" dirty="0">
                <a:solidFill>
                  <a:schemeClr val="tx1"/>
                </a:solidFill>
                <a:effectLst/>
                <a:latin typeface="Trebuchet MS" panose="020B0603020202020204" pitchFamily="34" charset="0"/>
                <a:ea typeface="Arial"/>
                <a:cs typeface="Arial"/>
                <a:sym typeface="Arial"/>
              </a:rPr>
              <a:t>I work in this community.</a:t>
            </a:r>
          </a:p>
          <a:p>
            <a:pPr marL="548640" lvl="1" indent="-228600"/>
            <a:r>
              <a:rPr lang="en-US" sz="1100" b="0" i="0" u="none" strike="noStrike" cap="none" dirty="0">
                <a:solidFill>
                  <a:schemeClr val="tx1"/>
                </a:solidFill>
                <a:effectLst/>
                <a:latin typeface="Trebuchet MS" panose="020B0603020202020204" pitchFamily="34" charset="0"/>
                <a:ea typeface="Arial"/>
                <a:cs typeface="Arial"/>
                <a:sym typeface="Arial"/>
              </a:rPr>
              <a:t>I attended this school (or another school in this district).</a:t>
            </a:r>
          </a:p>
          <a:p>
            <a:pPr marL="548640" lvl="1" indent="-228600"/>
            <a:r>
              <a:rPr lang="en-US" sz="1100" b="0" i="0" u="none" strike="noStrike" cap="none" dirty="0">
                <a:solidFill>
                  <a:schemeClr val="tx1"/>
                </a:solidFill>
                <a:effectLst/>
                <a:latin typeface="Trebuchet MS" panose="020B0603020202020204" pitchFamily="34" charset="0"/>
                <a:ea typeface="Arial"/>
                <a:cs typeface="Arial"/>
                <a:sym typeface="Arial"/>
              </a:rPr>
              <a:t>I grew up in this town/city.</a:t>
            </a:r>
          </a:p>
          <a:p>
            <a:pPr marL="548640" lvl="1" indent="-228600"/>
            <a:r>
              <a:rPr lang="en-US" sz="1100" b="0" i="0" u="none" strike="noStrike" cap="none" dirty="0">
                <a:solidFill>
                  <a:schemeClr val="tx1"/>
                </a:solidFill>
                <a:effectLst/>
                <a:latin typeface="Trebuchet MS" panose="020B0603020202020204" pitchFamily="34" charset="0"/>
                <a:ea typeface="Arial"/>
                <a:cs typeface="Arial"/>
                <a:sym typeface="Arial"/>
              </a:rPr>
              <a:t>I am new to this community within the last 2 years.</a:t>
            </a:r>
          </a:p>
          <a:p>
            <a:pPr marL="548640" lvl="1" indent="-228600"/>
            <a:r>
              <a:rPr lang="en-US" sz="1100" b="0" i="0" u="none" strike="noStrike" cap="none" dirty="0">
                <a:solidFill>
                  <a:schemeClr val="tx1"/>
                </a:solidFill>
                <a:effectLst/>
                <a:latin typeface="Trebuchet MS" panose="020B0603020202020204" pitchFamily="34" charset="0"/>
                <a:ea typeface="Arial"/>
                <a:cs typeface="Arial"/>
                <a:sym typeface="Arial"/>
              </a:rPr>
              <a:t>I speak more than one language at home.</a:t>
            </a:r>
          </a:p>
          <a:p>
            <a:pPr marL="548640" lvl="1" indent="-228600"/>
            <a:r>
              <a:rPr lang="en-US" sz="1100" b="0" i="0" u="none" strike="noStrike" cap="none" dirty="0">
                <a:solidFill>
                  <a:schemeClr val="tx1"/>
                </a:solidFill>
                <a:effectLst/>
                <a:latin typeface="Trebuchet MS" panose="020B0603020202020204" pitchFamily="34" charset="0"/>
                <a:ea typeface="Arial"/>
                <a:cs typeface="Arial"/>
                <a:sym typeface="Arial"/>
              </a:rPr>
              <a:t>I enjoy attending school or community events with my family.</a:t>
            </a:r>
          </a:p>
          <a:p>
            <a:pPr marL="548640" lvl="1" indent="-228600"/>
            <a:r>
              <a:rPr lang="en-US" sz="1100" b="0" i="0" u="none" strike="noStrike" cap="none" dirty="0">
                <a:solidFill>
                  <a:schemeClr val="tx1"/>
                </a:solidFill>
                <a:effectLst/>
                <a:latin typeface="Trebuchet MS" panose="020B0603020202020204" pitchFamily="34" charset="0"/>
                <a:cs typeface="Arial"/>
                <a:sym typeface="Arial"/>
              </a:rPr>
              <a:t>I </a:t>
            </a:r>
            <a:r>
              <a:rPr lang="en-US" dirty="0">
                <a:effectLst/>
                <a:latin typeface="Trebuchet MS" panose="020B0603020202020204" pitchFamily="34" charset="0"/>
              </a:rPr>
              <a:t>share family stories, traditions, or sayings with my child or children.</a:t>
            </a:r>
          </a:p>
          <a:p>
            <a:pPr marL="548640" lvl="1" indent="-228600"/>
            <a:r>
              <a:rPr lang="en-US" dirty="0">
                <a:effectLst/>
                <a:latin typeface="Trebuchet MS" panose="020B0603020202020204" pitchFamily="34" charset="0"/>
              </a:rPr>
              <a:t>My child or children enjoy playing word games or singing silly songs.</a:t>
            </a:r>
          </a:p>
          <a:p>
            <a:pPr marL="548640" marR="0" lvl="1" indent="-22860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chemeClr val="tx1"/>
                </a:solidFill>
                <a:effectLst/>
                <a:latin typeface="Trebuchet MS" panose="020B0603020202020204" pitchFamily="34" charset="0"/>
                <a:ea typeface="Arial"/>
                <a:cs typeface="Arial"/>
                <a:sym typeface="Arial"/>
              </a:rPr>
              <a:t>I </a:t>
            </a:r>
            <a:r>
              <a:rPr lang="en-US" dirty="0">
                <a:effectLst/>
                <a:latin typeface="Trebuchet MS" panose="020B0603020202020204" pitchFamily="34" charset="0"/>
              </a:rPr>
              <a:t>have noticed my child sounding out letters or words.</a:t>
            </a:r>
          </a:p>
          <a:p>
            <a:pPr marL="548640" marR="0" lvl="1" indent="-22860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chemeClr val="tx1"/>
                </a:solidFill>
                <a:effectLst/>
                <a:latin typeface="Trebuchet MS" panose="020B0603020202020204" pitchFamily="34" charset="0"/>
                <a:ea typeface="Arial"/>
                <a:cs typeface="Arial"/>
                <a:sym typeface="Arial"/>
              </a:rPr>
              <a:t>I have listened to my child or children read the same book more than once.</a:t>
            </a:r>
          </a:p>
          <a:p>
            <a:pPr marL="548640" marR="0" lvl="1" indent="-22860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effectLst/>
                <a:latin typeface="Trebuchet MS" panose="020B0603020202020204" pitchFamily="34" charset="0"/>
              </a:rPr>
              <a:t>I believe reading will help my child or children in the future.</a:t>
            </a:r>
          </a:p>
          <a:p>
            <a:pPr marL="91440" lvl="0" indent="-228600"/>
            <a:r>
              <a:rPr lang="en-US" sz="1100" b="0" i="0" u="none" strike="noStrike" cap="none" dirty="0">
                <a:solidFill>
                  <a:srgbClr val="000000"/>
                </a:solidFill>
                <a:latin typeface="Trebuchet MS" panose="020B0603020202020204" pitchFamily="34" charset="0"/>
                <a:ea typeface="Arial"/>
                <a:sym typeface="Arial"/>
              </a:rPr>
              <a:t>Have the parents go around the room and share: </a:t>
            </a:r>
            <a:r>
              <a:rPr lang="en-US" sz="1100" b="0" i="1" u="none" strike="noStrike" cap="none" dirty="0">
                <a:solidFill>
                  <a:srgbClr val="000000"/>
                </a:solidFill>
                <a:latin typeface="Trebuchet MS" panose="020B0603020202020204" pitchFamily="34" charset="0"/>
                <a:ea typeface="Arial"/>
                <a:sym typeface="Arial"/>
              </a:rPr>
              <a:t>(if group is large, make small groups for this activity)</a:t>
            </a:r>
          </a:p>
          <a:p>
            <a:pPr marL="548640" lvl="1" indent="-228600"/>
            <a:r>
              <a:rPr lang="en-US" sz="1100" b="0" i="0" u="none" strike="noStrike" cap="none" dirty="0">
                <a:solidFill>
                  <a:srgbClr val="000000"/>
                </a:solidFill>
                <a:latin typeface="Trebuchet MS" panose="020B0603020202020204" pitchFamily="34" charset="0"/>
                <a:sym typeface="Arial"/>
              </a:rPr>
              <a:t>Name</a:t>
            </a:r>
          </a:p>
          <a:p>
            <a:pPr marL="548640" lvl="1" indent="-228600"/>
            <a:r>
              <a:rPr lang="en-US" sz="1100" b="0" i="0" u="none" strike="noStrike" cap="none" dirty="0">
                <a:solidFill>
                  <a:srgbClr val="000000"/>
                </a:solidFill>
                <a:latin typeface="Trebuchet MS" panose="020B0603020202020204" pitchFamily="34" charset="0"/>
                <a:sym typeface="Arial"/>
              </a:rPr>
              <a:t>Grade of Child(ren)</a:t>
            </a:r>
          </a:p>
          <a:p>
            <a:pPr marL="548640" lvl="1" indent="-228600"/>
            <a:endParaRPr lang="en-US" sz="1100" b="0" i="1" u="none" strike="noStrike" dirty="0">
              <a:solidFill>
                <a:srgbClr val="000000"/>
              </a:solidFill>
              <a:effectLst/>
              <a:latin typeface="Trebuchet MS" panose="020B0603020202020204" pitchFamily="34" charset="0"/>
            </a:endParaRPr>
          </a:p>
        </p:txBody>
      </p:sp>
    </p:spTree>
    <p:extLst>
      <p:ext uri="{BB962C8B-B14F-4D97-AF65-F5344CB8AC3E}">
        <p14:creationId xmlns:p14="http://schemas.microsoft.com/office/powerpoint/2010/main" val="871864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a:extLst>
            <a:ext uri="{FF2B5EF4-FFF2-40B4-BE49-F238E27FC236}">
              <a16:creationId xmlns:a16="http://schemas.microsoft.com/office/drawing/2014/main" id="{A1715D02-3627-D58C-CB14-F17BCAFD4219}"/>
            </a:ext>
          </a:extLst>
        </p:cNvPr>
        <p:cNvGrpSpPr/>
        <p:nvPr/>
      </p:nvGrpSpPr>
      <p:grpSpPr>
        <a:xfrm>
          <a:off x="0" y="0"/>
          <a:ext cx="0" cy="0"/>
          <a:chOff x="0" y="0"/>
          <a:chExt cx="0" cy="0"/>
        </a:xfrm>
      </p:grpSpPr>
      <p:sp>
        <p:nvSpPr>
          <p:cNvPr id="649" name="Google Shape;649;g649afc5aa0_0_419:notes">
            <a:extLst>
              <a:ext uri="{FF2B5EF4-FFF2-40B4-BE49-F238E27FC236}">
                <a16:creationId xmlns:a16="http://schemas.microsoft.com/office/drawing/2014/main" id="{3F628DF5-CD83-84C5-2C51-07B416CE59B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0" name="Google Shape;650;g649afc5aa0_0_419:notes">
            <a:extLst>
              <a:ext uri="{FF2B5EF4-FFF2-40B4-BE49-F238E27FC236}">
                <a16:creationId xmlns:a16="http://schemas.microsoft.com/office/drawing/2014/main" id="{2662BED5-A193-F55A-34F5-2A805E0D36D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171450" indent="-171450" fontAlgn="base">
              <a:buSzPts val="1100"/>
            </a:pPr>
            <a:r>
              <a:rPr lang="en-US" b="0" i="0" dirty="0">
                <a:solidFill>
                  <a:schemeClr val="tx1"/>
                </a:solidFill>
                <a:effectLst/>
              </a:rPr>
              <a:t>Several decades of reading research has given us a clear understanding of how students best learn to read. One way to conceptualize reading is through the </a:t>
            </a:r>
            <a:r>
              <a:rPr lang="en-US" b="1" i="0" dirty="0">
                <a:solidFill>
                  <a:schemeClr val="tx1"/>
                </a:solidFill>
                <a:effectLst/>
              </a:rPr>
              <a:t>Simple View of Reading (SVR) </a:t>
            </a:r>
            <a:r>
              <a:rPr lang="en-US" b="0" i="0" dirty="0">
                <a:solidFill>
                  <a:schemeClr val="tx1"/>
                </a:solidFill>
                <a:effectLst/>
              </a:rPr>
              <a:t>model. This model developed by Gough and Tunmer organizes the skills needed to become a proficient and successful reader into two categories: </a:t>
            </a:r>
            <a:r>
              <a:rPr lang="en-US" b="0" i="1" dirty="0">
                <a:solidFill>
                  <a:schemeClr val="tx1"/>
                </a:solidFill>
                <a:effectLst/>
              </a:rPr>
              <a:t>(CLICK) </a:t>
            </a:r>
            <a:r>
              <a:rPr lang="en-US" b="1" i="0" dirty="0">
                <a:solidFill>
                  <a:schemeClr val="tx1"/>
                </a:solidFill>
                <a:effectLst/>
              </a:rPr>
              <a:t>word recognition </a:t>
            </a:r>
            <a:r>
              <a:rPr lang="en-US" b="0" i="0" dirty="0">
                <a:solidFill>
                  <a:schemeClr val="tx1"/>
                </a:solidFill>
                <a:effectLst/>
              </a:rPr>
              <a:t>and </a:t>
            </a:r>
            <a:r>
              <a:rPr lang="en-US" b="0" i="1" dirty="0">
                <a:solidFill>
                  <a:schemeClr val="tx1"/>
                </a:solidFill>
                <a:effectLst/>
              </a:rPr>
              <a:t>(CLICK) </a:t>
            </a:r>
            <a:r>
              <a:rPr lang="en-US" b="1" i="0" dirty="0">
                <a:solidFill>
                  <a:schemeClr val="tx1"/>
                </a:solidFill>
                <a:effectLst/>
              </a:rPr>
              <a:t>language comprehension</a:t>
            </a:r>
            <a:r>
              <a:rPr lang="en-US" b="0" i="0" dirty="0">
                <a:solidFill>
                  <a:schemeClr val="tx1"/>
                </a:solidFill>
                <a:effectLst/>
              </a:rPr>
              <a:t>. The Simple View of Reading is a basic formula for </a:t>
            </a:r>
            <a:r>
              <a:rPr lang="en-US" b="0" i="1" dirty="0">
                <a:solidFill>
                  <a:schemeClr val="tx1"/>
                </a:solidFill>
                <a:effectLst/>
              </a:rPr>
              <a:t>(CLICK) </a:t>
            </a:r>
            <a:r>
              <a:rPr lang="en-US" b="1" i="0" dirty="0">
                <a:solidFill>
                  <a:schemeClr val="tx1"/>
                </a:solidFill>
                <a:effectLst/>
              </a:rPr>
              <a:t>reading comprehension</a:t>
            </a:r>
            <a:r>
              <a:rPr lang="en-US" b="0" i="0" dirty="0">
                <a:solidFill>
                  <a:schemeClr val="tx1"/>
                </a:solidFill>
                <a:effectLst/>
              </a:rPr>
              <a:t>. </a:t>
            </a:r>
          </a:p>
          <a:p>
            <a:pPr marL="171450" indent="-171450" fontAlgn="base">
              <a:buSzPts val="1100"/>
            </a:pPr>
            <a:endParaRPr lang="en-US" b="0" i="0" dirty="0">
              <a:solidFill>
                <a:schemeClr val="tx1"/>
              </a:solidFill>
              <a:effectLst/>
            </a:endParaRPr>
          </a:p>
          <a:p>
            <a:pPr marL="171450" indent="-171450" fontAlgn="base">
              <a:buSzPts val="1100"/>
            </a:pPr>
            <a:r>
              <a:rPr lang="en-US" b="0" i="0" dirty="0">
                <a:solidFill>
                  <a:schemeClr val="tx1"/>
                </a:solidFill>
                <a:effectLst/>
              </a:rPr>
              <a:t>It says this: </a:t>
            </a:r>
            <a:r>
              <a:rPr lang="en-US" b="1" i="0" dirty="0">
                <a:solidFill>
                  <a:schemeClr val="tx1"/>
                </a:solidFill>
                <a:effectLst/>
              </a:rPr>
              <a:t>reading comprehension </a:t>
            </a:r>
            <a:r>
              <a:rPr lang="en-US" b="0" i="0" dirty="0">
                <a:solidFill>
                  <a:schemeClr val="tx1"/>
                </a:solidFill>
                <a:effectLst/>
              </a:rPr>
              <a:t>is the product of </a:t>
            </a:r>
            <a:r>
              <a:rPr lang="en-US" b="1" i="0" dirty="0">
                <a:solidFill>
                  <a:schemeClr val="tx1"/>
                </a:solidFill>
                <a:effectLst/>
              </a:rPr>
              <a:t>word recognition </a:t>
            </a:r>
            <a:r>
              <a:rPr lang="en-US" b="0" i="0" dirty="0">
                <a:solidFill>
                  <a:schemeClr val="tx1"/>
                </a:solidFill>
                <a:effectLst/>
              </a:rPr>
              <a:t>skills and </a:t>
            </a:r>
            <a:r>
              <a:rPr lang="en-US" b="1" i="0" dirty="0">
                <a:solidFill>
                  <a:schemeClr val="tx1"/>
                </a:solidFill>
                <a:effectLst/>
              </a:rPr>
              <a:t>language comprehension </a:t>
            </a:r>
            <a:r>
              <a:rPr lang="en-US" b="0" i="0" dirty="0">
                <a:solidFill>
                  <a:schemeClr val="tx1"/>
                </a:solidFill>
                <a:effectLst/>
              </a:rPr>
              <a:t>skills. </a:t>
            </a:r>
          </a:p>
          <a:p>
            <a:pPr marL="171450" indent="-171450" fontAlgn="base">
              <a:buSzPts val="1100"/>
            </a:pPr>
            <a:endParaRPr lang="en-US" b="0" i="0" dirty="0">
              <a:solidFill>
                <a:schemeClr val="tx1"/>
              </a:solidFill>
              <a:effectLst/>
            </a:endParaRPr>
          </a:p>
          <a:p>
            <a:pPr marL="171450" indent="-171450" fontAlgn="base">
              <a:buSzPts val="1100"/>
            </a:pPr>
            <a:r>
              <a:rPr lang="en-US" b="0" i="0" dirty="0">
                <a:solidFill>
                  <a:schemeClr val="tx1"/>
                </a:solidFill>
                <a:effectLst/>
              </a:rPr>
              <a:t>We need both sides of the equation for students to become skilled, proficient readers. </a:t>
            </a:r>
          </a:p>
          <a:p>
            <a:pPr marL="171450" indent="-171450" fontAlgn="base">
              <a:buSzPts val="1100"/>
            </a:pPr>
            <a:endParaRPr lang="en-US" b="0" i="0" dirty="0">
              <a:solidFill>
                <a:schemeClr val="tx1"/>
              </a:solidFill>
              <a:effectLst/>
            </a:endParaRPr>
          </a:p>
          <a:p>
            <a:pPr marL="171450" indent="-171450" fontAlgn="base">
              <a:buSzPts val="1100"/>
            </a:pPr>
            <a:r>
              <a:rPr lang="en-US" b="0" i="1" dirty="0">
                <a:solidFill>
                  <a:schemeClr val="tx1"/>
                </a:solidFill>
                <a:effectLst/>
              </a:rPr>
              <a:t>(CLICK) </a:t>
            </a:r>
            <a:r>
              <a:rPr lang="en-US" b="0" i="0" dirty="0">
                <a:solidFill>
                  <a:schemeClr val="tx1"/>
                </a:solidFill>
                <a:effectLst/>
              </a:rPr>
              <a:t>Students need efficient word recognition or decoding skills where they are accurately and automatically reading the words on the page without aid of context clues or pictures. </a:t>
            </a:r>
          </a:p>
          <a:p>
            <a:pPr marL="171450" indent="-171450" fontAlgn="base">
              <a:buSzPts val="1100"/>
            </a:pPr>
            <a:endParaRPr lang="en-US" b="0" i="0" dirty="0">
              <a:solidFill>
                <a:schemeClr val="tx1"/>
              </a:solidFill>
              <a:effectLst/>
            </a:endParaRPr>
          </a:p>
          <a:p>
            <a:pPr marL="171450" indent="-171450" fontAlgn="base">
              <a:buSzPts val="1100"/>
            </a:pPr>
            <a:r>
              <a:rPr lang="en-US" b="0" i="1" dirty="0">
                <a:solidFill>
                  <a:schemeClr val="tx1"/>
                </a:solidFill>
                <a:effectLst/>
              </a:rPr>
              <a:t>(CLICK) </a:t>
            </a:r>
            <a:r>
              <a:rPr lang="en-US" b="0" i="0" dirty="0">
                <a:solidFill>
                  <a:schemeClr val="tx1"/>
                </a:solidFill>
                <a:effectLst/>
              </a:rPr>
              <a:t>They also need fully developed language comprehension skills which references the ability to understand language. </a:t>
            </a:r>
          </a:p>
          <a:p>
            <a:pPr marL="171450" indent="-171450" fontAlgn="base">
              <a:buSzPts val="1100"/>
            </a:pPr>
            <a:endParaRPr lang="en-US" b="0" i="0" dirty="0">
              <a:solidFill>
                <a:schemeClr val="tx1"/>
              </a:solidFill>
              <a:effectLst/>
            </a:endParaRPr>
          </a:p>
          <a:p>
            <a:pPr marL="171450" indent="-171450" fontAlgn="base">
              <a:buSzPts val="1100"/>
            </a:pPr>
            <a:r>
              <a:rPr lang="en-US" b="0" i="0" dirty="0">
                <a:solidFill>
                  <a:schemeClr val="tx1"/>
                </a:solidFill>
                <a:effectLst/>
              </a:rPr>
              <a:t>In order for a student to understand text, they need to decode the words on the page and then make meaning of the words, sentences, and overall text.</a:t>
            </a:r>
          </a:p>
          <a:p>
            <a:pPr marL="171450" indent="-171450" fontAlgn="base">
              <a:buSzPts val="1100"/>
            </a:pPr>
            <a:endParaRPr lang="en-US" b="0" i="0" dirty="0">
              <a:solidFill>
                <a:schemeClr val="tx1"/>
              </a:solidFill>
              <a:effectLst/>
            </a:endParaRPr>
          </a:p>
          <a:p>
            <a:pPr marL="0" indent="0" fontAlgn="base">
              <a:buSzPts val="1100"/>
              <a:buNone/>
            </a:pPr>
            <a:r>
              <a:rPr lang="en-US" b="0" i="0" dirty="0">
                <a:solidFill>
                  <a:schemeClr val="tx1"/>
                </a:solidFill>
                <a:effectLst/>
              </a:rPr>
              <a:t> (https://www.cde.state.co.us/coloradoliteracy/scienceofreadingresources</a:t>
            </a:r>
            <a:r>
              <a:rPr lang="en-US" dirty="0">
                <a:solidFill>
                  <a:schemeClr val="tx1"/>
                </a:solidFill>
              </a:rPr>
              <a:t>)</a:t>
            </a:r>
            <a:endParaRPr lang="en-US" b="0" i="0" dirty="0">
              <a:solidFill>
                <a:schemeClr val="tx1"/>
              </a:solidFill>
              <a:effectLst/>
            </a:endParaRPr>
          </a:p>
        </p:txBody>
      </p:sp>
      <p:sp>
        <p:nvSpPr>
          <p:cNvPr id="651" name="Google Shape;651;g649afc5aa0_0_419:notes">
            <a:extLst>
              <a:ext uri="{FF2B5EF4-FFF2-40B4-BE49-F238E27FC236}">
                <a16:creationId xmlns:a16="http://schemas.microsoft.com/office/drawing/2014/main" id="{8025CE3B-8AE9-9FD2-E859-15CB79874646}"/>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Trebuchet MS" panose="020B0603020202020204" pitchFamily="34" charset="0"/>
                <a:sym typeface="Arial"/>
              </a:rPr>
              <a:t>7</a:t>
            </a:fld>
            <a:endParaRPr sz="1400" b="0" i="0" u="none" strike="noStrike" cap="none" dirty="0">
              <a:solidFill>
                <a:srgbClr val="000000"/>
              </a:solidFill>
              <a:latin typeface="Trebuchet MS" panose="020B0603020202020204" pitchFamily="34" charset="0"/>
              <a:sym typeface="Arial"/>
            </a:endParaRPr>
          </a:p>
        </p:txBody>
      </p:sp>
    </p:spTree>
    <p:extLst>
      <p:ext uri="{BB962C8B-B14F-4D97-AF65-F5344CB8AC3E}">
        <p14:creationId xmlns:p14="http://schemas.microsoft.com/office/powerpoint/2010/main" val="537427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a:extLst>
            <a:ext uri="{FF2B5EF4-FFF2-40B4-BE49-F238E27FC236}">
              <a16:creationId xmlns:a16="http://schemas.microsoft.com/office/drawing/2014/main" id="{BDAA15F5-155F-09F6-9718-0719FD26D06F}"/>
            </a:ext>
          </a:extLst>
        </p:cNvPr>
        <p:cNvGrpSpPr/>
        <p:nvPr/>
      </p:nvGrpSpPr>
      <p:grpSpPr>
        <a:xfrm>
          <a:off x="0" y="0"/>
          <a:ext cx="0" cy="0"/>
          <a:chOff x="0" y="0"/>
          <a:chExt cx="0" cy="0"/>
        </a:xfrm>
      </p:grpSpPr>
      <p:sp>
        <p:nvSpPr>
          <p:cNvPr id="649" name="Google Shape;649;g649afc5aa0_0_419:notes">
            <a:extLst>
              <a:ext uri="{FF2B5EF4-FFF2-40B4-BE49-F238E27FC236}">
                <a16:creationId xmlns:a16="http://schemas.microsoft.com/office/drawing/2014/main" id="{F9C94943-7EBF-DEA9-CE64-82C61F8B906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0" name="Google Shape;650;g649afc5aa0_0_419:notes">
            <a:extLst>
              <a:ext uri="{FF2B5EF4-FFF2-40B4-BE49-F238E27FC236}">
                <a16:creationId xmlns:a16="http://schemas.microsoft.com/office/drawing/2014/main" id="{F1542832-F4AB-7553-7897-E5EE2B1CAA3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indent="0">
              <a:buNone/>
            </a:pPr>
            <a:r>
              <a:rPr lang="en-US" b="0" i="0" u="none" strike="noStrike" dirty="0">
                <a:solidFill>
                  <a:srgbClr val="000000"/>
                </a:solidFill>
                <a:effectLst/>
              </a:rPr>
              <a:t>We can use the Simple View of Reading to organize the Five Essential Components of Reading.</a:t>
            </a:r>
          </a:p>
          <a:p>
            <a:pPr marL="0" indent="0">
              <a:buNone/>
            </a:pPr>
            <a:endParaRPr lang="en-US" b="0" i="0" u="none" strike="noStrike" dirty="0">
              <a:solidFill>
                <a:srgbClr val="000000"/>
              </a:solidFill>
              <a:effectLst/>
            </a:endParaRPr>
          </a:p>
          <a:p>
            <a:pPr marL="171450" indent="-171450" algn="l"/>
            <a:r>
              <a:rPr lang="en-US" b="0" i="1" u="none" strike="noStrike" dirty="0">
                <a:solidFill>
                  <a:srgbClr val="000000"/>
                </a:solidFill>
                <a:effectLst/>
              </a:rPr>
              <a:t>(</a:t>
            </a:r>
            <a:r>
              <a:rPr lang="en-US" i="1" dirty="0"/>
              <a:t>CLICK</a:t>
            </a:r>
            <a:r>
              <a:rPr lang="en-US" b="0" i="1" u="none" strike="noStrike" dirty="0">
                <a:solidFill>
                  <a:srgbClr val="000000"/>
                </a:solidFill>
                <a:effectLst/>
              </a:rPr>
              <a:t>) </a:t>
            </a:r>
            <a:r>
              <a:rPr lang="en-US" b="1" i="0" u="none" strike="noStrike" dirty="0">
                <a:effectLst/>
              </a:rPr>
              <a:t>Word recognition skills </a:t>
            </a:r>
            <a:r>
              <a:rPr lang="en-US" b="0" i="0" u="none" strike="noStrike" dirty="0">
                <a:effectLst/>
              </a:rPr>
              <a:t>require </a:t>
            </a:r>
            <a:r>
              <a:rPr lang="en-US" b="1" i="0" u="none" strike="noStrike" dirty="0">
                <a:effectLst/>
              </a:rPr>
              <a:t>phonological awareness </a:t>
            </a:r>
            <a:r>
              <a:rPr lang="en-US" b="0" i="0" u="none" strike="noStrike" dirty="0">
                <a:effectLst/>
              </a:rPr>
              <a:t>(attention to the sounds in our language) and </a:t>
            </a:r>
            <a:r>
              <a:rPr lang="en-US" b="1" i="0" u="none" strike="noStrike" dirty="0">
                <a:effectLst/>
              </a:rPr>
              <a:t>phonics </a:t>
            </a:r>
            <a:r>
              <a:rPr lang="en-US" b="0" i="0" u="none" strike="noStrike" dirty="0">
                <a:effectLst/>
              </a:rPr>
              <a:t>(the ability to connect sounds to the letters that represent them).</a:t>
            </a:r>
          </a:p>
          <a:p>
            <a:pPr marL="171450" indent="-171450" algn="l"/>
            <a:endParaRPr lang="en-US" b="1" i="0" u="none" strike="noStrike" dirty="0">
              <a:effectLst/>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1" u="none" strike="noStrike" dirty="0">
                <a:effectLst/>
              </a:rPr>
              <a:t>(CLICK) </a:t>
            </a:r>
            <a:r>
              <a:rPr lang="en-US" b="1" i="0" u="none" strike="noStrike" dirty="0">
                <a:effectLst/>
              </a:rPr>
              <a:t>Language comprehension </a:t>
            </a:r>
            <a:r>
              <a:rPr lang="en-US" b="0" i="0" u="none" strike="noStrike" dirty="0">
                <a:effectLst/>
              </a:rPr>
              <a:t>is supported by </a:t>
            </a:r>
            <a:r>
              <a:rPr lang="en-US" b="1" i="0" u="none" strike="noStrike" dirty="0">
                <a:effectLst/>
              </a:rPr>
              <a:t>vocabulary </a:t>
            </a:r>
            <a:r>
              <a:rPr lang="en-US" b="0" i="0" u="none" strike="noStrike" dirty="0">
                <a:effectLst/>
              </a:rPr>
              <a:t>knowledge</a:t>
            </a:r>
            <a:r>
              <a:rPr lang="en-US" b="1" i="0" u="none" strike="noStrike" dirty="0">
                <a:effectLst/>
              </a:rPr>
              <a:t> </a:t>
            </a:r>
            <a:r>
              <a:rPr lang="en-US" b="0" i="0" u="none" strike="noStrike" dirty="0">
                <a:effectLst/>
              </a:rPr>
              <a:t>(knowing and understanding the meanings of words).</a:t>
            </a:r>
            <a:r>
              <a:rPr lang="en-US" dirty="0"/>
              <a:t> In addition, vocabulary knowledge can also support word recognition, particularly as students encounter more complex or irregular words that require familiarity with word parts (morphemes) or context to decode and understand. </a:t>
            </a:r>
            <a:endParaRPr lang="en-US" b="0" i="0" u="none" strike="noStrike" dirty="0">
              <a:effectLst/>
              <a:latin typeface="Trebuchet MS" panose="020B060302020202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b="0" i="0" u="none" strike="noStrike" dirty="0">
              <a:effectLst/>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u="none" strike="noStrike" dirty="0">
                <a:effectLst/>
              </a:rPr>
              <a:t>Readers also need a variety of </a:t>
            </a:r>
            <a:r>
              <a:rPr lang="en-US" b="1" i="0" u="none" strike="noStrike" dirty="0">
                <a:effectLst/>
              </a:rPr>
              <a:t>language-based skills and strategies </a:t>
            </a:r>
            <a:r>
              <a:rPr lang="en-US" b="0" i="0" u="none" strike="noStrike" dirty="0">
                <a:effectLst/>
              </a:rPr>
              <a:t>such as inferencing, understanding syntax and sentence structure, and utilizing background knowledge. To comprehend text, we must also acquire</a:t>
            </a:r>
            <a:r>
              <a:rPr lang="en-US" b="1" i="0" u="none" strike="noStrike" dirty="0">
                <a:effectLst/>
              </a:rPr>
              <a:t> literacy knowledge and skills</a:t>
            </a:r>
            <a:r>
              <a:rPr lang="en-US" b="0" i="0" u="none" strike="noStrike" dirty="0">
                <a:effectLst/>
              </a:rPr>
              <a:t>, such as understanding text structure and literary genres.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i="0" u="none" strike="sngStrike" dirty="0">
              <a:effectLst/>
              <a:latin typeface="Trebuchet MS" panose="020B0603020202020204" pitchFamily="34" charset="0"/>
            </a:endParaRPr>
          </a:p>
          <a:p>
            <a:pPr marL="171450" indent="-171450" algn="l"/>
            <a:r>
              <a:rPr lang="en-US" b="0" i="1" u="none" strike="noStrike" dirty="0">
                <a:effectLst/>
              </a:rPr>
              <a:t>(</a:t>
            </a:r>
            <a:r>
              <a:rPr lang="en-US" i="1" dirty="0"/>
              <a:t>CLICK</a:t>
            </a:r>
            <a:r>
              <a:rPr lang="en-US" b="0" i="1" u="none" strike="noStrike" dirty="0">
                <a:effectLst/>
              </a:rPr>
              <a:t>)</a:t>
            </a:r>
            <a:r>
              <a:rPr lang="en-US" b="0" i="0" u="none" strike="noStrike" dirty="0">
                <a:effectLst/>
              </a:rPr>
              <a:t> </a:t>
            </a:r>
            <a:r>
              <a:rPr lang="en-US" b="1" i="0" u="none" strike="noStrike" dirty="0">
                <a:effectLst/>
              </a:rPr>
              <a:t>Reading Fluency </a:t>
            </a:r>
            <a:r>
              <a:rPr lang="en-US" b="0" i="0" u="none" strike="noStrike" dirty="0">
                <a:effectLst/>
              </a:rPr>
              <a:t>acts like a bridge that connects word recognition and language comprehension to support understanding when reading (Sedita, 2019).</a:t>
            </a:r>
          </a:p>
          <a:p>
            <a:pPr marL="171450" indent="-171450" algn="l"/>
            <a:endParaRPr lang="en-US" b="0" i="0" u="none" strike="noStrike" dirty="0">
              <a:solidFill>
                <a:srgbClr val="444444"/>
              </a:solidFill>
              <a:effectLst/>
            </a:endParaRPr>
          </a:p>
          <a:p>
            <a:pPr marL="0" indent="0" algn="l">
              <a:buNone/>
            </a:pPr>
            <a:r>
              <a:rPr lang="en-US" b="0" i="1" u="none" strike="noStrike" dirty="0">
                <a:solidFill>
                  <a:srgbClr val="000000"/>
                </a:solidFill>
                <a:effectLst/>
              </a:rPr>
              <a:t>(</a:t>
            </a:r>
            <a:r>
              <a:rPr lang="en-US" i="1" dirty="0"/>
              <a:t>CLICK</a:t>
            </a:r>
            <a:r>
              <a:rPr lang="en-US" b="0" i="1" u="none" strike="noStrike" dirty="0">
                <a:solidFill>
                  <a:srgbClr val="000000"/>
                </a:solidFill>
                <a:effectLst/>
              </a:rPr>
              <a:t>) </a:t>
            </a:r>
            <a:r>
              <a:rPr lang="en-US" b="1" dirty="0"/>
              <a:t>Oral language </a:t>
            </a:r>
            <a:r>
              <a:rPr lang="en-US" dirty="0"/>
              <a:t>is the foundation </a:t>
            </a:r>
            <a:r>
              <a:rPr lang="en-US" dirty="0">
                <a:effectLst/>
              </a:rPr>
              <a:t>for skilled reading and literacy development and needs to be integrated throughout all components. </a:t>
            </a:r>
            <a:endParaRPr lang="en-US" b="0" i="0" u="none" strike="noStrike" dirty="0">
              <a:solidFill>
                <a:srgbClr val="444444"/>
              </a:solidFill>
              <a:effectLst/>
            </a:endParaRPr>
          </a:p>
          <a:p>
            <a:pPr marL="171450" lvl="0" indent="-171450" algn="l"/>
            <a:r>
              <a:rPr lang="en-US" b="0" i="0" u="none" strike="noStrike" dirty="0">
                <a:solidFill>
                  <a:srgbClr val="000000"/>
                </a:solidFill>
                <a:effectLst/>
              </a:rPr>
              <a:t>As we become better readers, our reading skills, in turn, help us develop more complex thinking, communication, and language skills (Kamhi &amp; Catts, 1989; Lonigan &amp; Shanahan, 2012). </a:t>
            </a:r>
            <a:endParaRPr lang="en-US" b="0" i="0" dirty="0">
              <a:solidFill>
                <a:srgbClr val="444444"/>
              </a:solidFill>
              <a:effectLst/>
            </a:endParaRPr>
          </a:p>
          <a:p>
            <a:pPr marL="0" indent="0" algn="l">
              <a:buNone/>
            </a:pPr>
            <a:endParaRPr lang="en-US" b="0" i="0" u="none" strike="noStrike" dirty="0">
              <a:solidFill>
                <a:srgbClr val="444444"/>
              </a:solidFill>
              <a:effectLst/>
            </a:endParaRPr>
          </a:p>
          <a:p>
            <a:pPr marL="0" indent="0" algn="l">
              <a:buNone/>
            </a:pPr>
            <a:r>
              <a:rPr lang="en-US" b="0" i="0" u="none" strike="noStrike" dirty="0">
                <a:solidFill>
                  <a:srgbClr val="000000"/>
                </a:solidFill>
                <a:effectLst/>
              </a:rPr>
              <a:t>Each component acts as a piece of the larger whole, similar to a puzzle. Effective reading instruction is not complete without ensuring that all five components, and oral language, are taught.</a:t>
            </a:r>
            <a:endParaRPr lang="en-US" b="0" i="0" dirty="0">
              <a:effectLst/>
            </a:endParaRPr>
          </a:p>
          <a:p>
            <a:pPr marL="0" lvl="0" indent="0" algn="l" rtl="0">
              <a:lnSpc>
                <a:spcPct val="100000"/>
              </a:lnSpc>
              <a:spcBef>
                <a:spcPts val="0"/>
              </a:spcBef>
              <a:spcAft>
                <a:spcPts val="0"/>
              </a:spcAft>
              <a:buSzPts val="1100"/>
              <a:buNone/>
            </a:pPr>
            <a:endParaRPr lang="en-US" sz="1200" dirty="0"/>
          </a:p>
          <a:p>
            <a:pPr marL="0" lvl="0" indent="0" algn="l" rtl="0">
              <a:spcBef>
                <a:spcPts val="0"/>
              </a:spcBef>
              <a:spcAft>
                <a:spcPts val="0"/>
              </a:spcAft>
              <a:buClr>
                <a:schemeClr val="dk1"/>
              </a:buClr>
              <a:buSzPts val="1100"/>
              <a:buFont typeface="Arial"/>
              <a:buNone/>
            </a:pPr>
            <a:endParaRPr lang="en-US" sz="1200" dirty="0">
              <a:solidFill>
                <a:schemeClr val="dk1"/>
              </a:solidFill>
            </a:endParaRPr>
          </a:p>
          <a:p>
            <a:pPr marL="0" indent="0">
              <a:buSzPts val="1100"/>
              <a:buNone/>
            </a:pPr>
            <a:endParaRPr lang="en-US" b="0" i="0" dirty="0">
              <a:effectLst/>
            </a:endParaRPr>
          </a:p>
        </p:txBody>
      </p:sp>
      <p:sp>
        <p:nvSpPr>
          <p:cNvPr id="651" name="Google Shape;651;g649afc5aa0_0_419:notes">
            <a:extLst>
              <a:ext uri="{FF2B5EF4-FFF2-40B4-BE49-F238E27FC236}">
                <a16:creationId xmlns:a16="http://schemas.microsoft.com/office/drawing/2014/main" id="{05D061EB-3C5E-D28A-D8E8-A8EDC532D7A2}"/>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Trebuchet MS" panose="020B0603020202020204" pitchFamily="34" charset="0"/>
                <a:sym typeface="Arial"/>
              </a:rPr>
              <a:t>8</a:t>
            </a:fld>
            <a:endParaRPr sz="1400" b="0" i="0" u="none" strike="noStrike" cap="none" dirty="0">
              <a:solidFill>
                <a:srgbClr val="000000"/>
              </a:solidFill>
              <a:latin typeface="Trebuchet MS" panose="020B0603020202020204" pitchFamily="34" charset="0"/>
              <a:sym typeface="Arial"/>
            </a:endParaRPr>
          </a:p>
        </p:txBody>
      </p:sp>
    </p:spTree>
    <p:extLst>
      <p:ext uri="{BB962C8B-B14F-4D97-AF65-F5344CB8AC3E}">
        <p14:creationId xmlns:p14="http://schemas.microsoft.com/office/powerpoint/2010/main" val="41855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a:extLst>
            <a:ext uri="{FF2B5EF4-FFF2-40B4-BE49-F238E27FC236}">
              <a16:creationId xmlns:a16="http://schemas.microsoft.com/office/drawing/2014/main" id="{08A4B22C-0798-5973-D4BC-A62BC45ACF7E}"/>
            </a:ext>
          </a:extLst>
        </p:cNvPr>
        <p:cNvGrpSpPr/>
        <p:nvPr/>
      </p:nvGrpSpPr>
      <p:grpSpPr>
        <a:xfrm>
          <a:off x="0" y="0"/>
          <a:ext cx="0" cy="0"/>
          <a:chOff x="0" y="0"/>
          <a:chExt cx="0" cy="0"/>
        </a:xfrm>
      </p:grpSpPr>
      <p:sp>
        <p:nvSpPr>
          <p:cNvPr id="649" name="Google Shape;649;g649afc5aa0_0_419:notes">
            <a:extLst>
              <a:ext uri="{FF2B5EF4-FFF2-40B4-BE49-F238E27FC236}">
                <a16:creationId xmlns:a16="http://schemas.microsoft.com/office/drawing/2014/main" id="{6BAFCBCA-E091-8F77-24CC-BE7DE3BCED9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0" name="Google Shape;650;g649afc5aa0_0_419:notes">
            <a:extLst>
              <a:ext uri="{FF2B5EF4-FFF2-40B4-BE49-F238E27FC236}">
                <a16:creationId xmlns:a16="http://schemas.microsoft.com/office/drawing/2014/main" id="{9B4CF163-8F0D-3F05-8389-F441A43533E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171450" indent="-171450">
              <a:defRPr/>
            </a:pPr>
            <a:r>
              <a:rPr lang="en-US" sz="1200" dirty="0"/>
              <a:t>Let’s explore the </a:t>
            </a:r>
            <a:r>
              <a:rPr lang="en-US" sz="1200" b="1" dirty="0"/>
              <a:t>Simple View of Reading (SVR) </a:t>
            </a:r>
            <a:r>
              <a:rPr lang="en-US" sz="1200" dirty="0"/>
              <a:t>and</a:t>
            </a:r>
            <a:r>
              <a:rPr lang="en-US" sz="1200" b="1" dirty="0"/>
              <a:t> Phonological Awareness</a:t>
            </a:r>
            <a:r>
              <a:rPr lang="en-US" sz="1200" dirty="0"/>
              <a:t> in more detail.</a:t>
            </a:r>
          </a:p>
          <a:p>
            <a:pPr marL="171450" indent="-171450">
              <a:defRPr/>
            </a:pPr>
            <a:r>
              <a:rPr lang="en-US" sz="1200" dirty="0"/>
              <a:t>Under the umbrella </a:t>
            </a:r>
            <a:r>
              <a:rPr lang="en-US" sz="1200" b="1" dirty="0"/>
              <a:t>of phonological awareness</a:t>
            </a:r>
            <a:r>
              <a:rPr lang="en-US" sz="1200" dirty="0"/>
              <a:t>, </a:t>
            </a:r>
            <a:r>
              <a:rPr lang="en-US" sz="1200" b="0" i="0" u="none" strike="noStrike" cap="none" dirty="0">
                <a:solidFill>
                  <a:srgbClr val="000000"/>
                </a:solidFill>
                <a:effectLst/>
                <a:ea typeface="Arial"/>
                <a:sym typeface="Arial"/>
              </a:rPr>
              <a:t>phonemic awareness is a required foundation for phonics, spelling, vocabulary, fluency, and ultimately reading comprehension and writing composition.</a:t>
            </a:r>
            <a:endParaRPr lang="en-US" sz="1200" dirty="0"/>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b="0" i="0" u="none" strike="noStrike" dirty="0">
                <a:solidFill>
                  <a:srgbClr val="000000"/>
                </a:solidFill>
                <a:effectLst/>
              </a:rPr>
              <a:t>In the</a:t>
            </a:r>
            <a:r>
              <a:rPr lang="en-US" sz="1200" b="0" i="0" u="none" strike="noStrike" cap="none" dirty="0">
                <a:solidFill>
                  <a:srgbClr val="000000"/>
                </a:solidFill>
                <a:effectLst/>
                <a:ea typeface="Arial"/>
                <a:sym typeface="Arial"/>
              </a:rPr>
              <a:t> seminal report of the National Reading Panel (2000), phonemic awareness was well-established as a required component in the process of learning to read. It is first in the list of the big five components of reading, followed by </a:t>
            </a:r>
            <a:r>
              <a:rPr lang="en-US" sz="1200" b="1" i="0" u="none" strike="noStrike" cap="none" dirty="0">
                <a:solidFill>
                  <a:srgbClr val="000000"/>
                </a:solidFill>
                <a:effectLst/>
                <a:ea typeface="Arial"/>
                <a:sym typeface="Arial"/>
              </a:rPr>
              <a:t>phonics, vocabulary, fluency, and comprehension </a:t>
            </a:r>
            <a:r>
              <a:rPr lang="en-US" sz="1200" b="0" i="0" u="none" strike="noStrike" cap="none" dirty="0">
                <a:solidFill>
                  <a:srgbClr val="000000"/>
                </a:solidFill>
                <a:effectLst/>
                <a:ea typeface="Arial"/>
                <a:sym typeface="Arial"/>
              </a:rPr>
              <a:t>(NICHD, 2000). These components are highly interrelated, and phonemic awareness ability contributes to growth and competency in each of them.</a:t>
            </a:r>
            <a:endParaRPr lang="en-US" sz="1200" b="0" i="0" dirty="0">
              <a:solidFill>
                <a:srgbClr val="333333"/>
              </a:solidFill>
              <a:effectLst/>
            </a:endParaRPr>
          </a:p>
          <a:p>
            <a:pPr marL="0" lvl="0" indent="0" algn="l" rtl="0">
              <a:lnSpc>
                <a:spcPct val="100000"/>
              </a:lnSpc>
              <a:spcBef>
                <a:spcPts val="0"/>
              </a:spcBef>
              <a:spcAft>
                <a:spcPts val="0"/>
              </a:spcAft>
              <a:buSzPts val="1100"/>
              <a:buNone/>
            </a:pPr>
            <a:endParaRPr lang="en-US" sz="1200" dirty="0"/>
          </a:p>
          <a:p>
            <a:pPr marL="0" lvl="0" indent="0" algn="l" rtl="0">
              <a:spcBef>
                <a:spcPts val="0"/>
              </a:spcBef>
              <a:spcAft>
                <a:spcPts val="0"/>
              </a:spcAft>
              <a:buClr>
                <a:schemeClr val="dk1"/>
              </a:buClr>
              <a:buSzPts val="1100"/>
              <a:buFont typeface="Arial"/>
              <a:buNone/>
            </a:pPr>
            <a:endParaRPr lang="en-US" sz="1200" dirty="0">
              <a:solidFill>
                <a:schemeClr val="dk1"/>
              </a:solidFill>
            </a:endParaRPr>
          </a:p>
          <a:p>
            <a:pPr marL="0" indent="0">
              <a:buSzPts val="1100"/>
              <a:buNone/>
            </a:pPr>
            <a:endParaRPr lang="en-US" b="0" i="0" dirty="0">
              <a:effectLst/>
            </a:endParaRPr>
          </a:p>
        </p:txBody>
      </p:sp>
      <p:sp>
        <p:nvSpPr>
          <p:cNvPr id="651" name="Google Shape;651;g649afc5aa0_0_419:notes">
            <a:extLst>
              <a:ext uri="{FF2B5EF4-FFF2-40B4-BE49-F238E27FC236}">
                <a16:creationId xmlns:a16="http://schemas.microsoft.com/office/drawing/2014/main" id="{6430F764-B073-76FE-0C03-24C14A8198D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Trebuchet MS" panose="020B0603020202020204" pitchFamily="34" charset="0"/>
                <a:sym typeface="Arial"/>
              </a:rPr>
              <a:t>9</a:t>
            </a:fld>
            <a:endParaRPr sz="1400" b="0" i="0" u="none" strike="noStrike" cap="none" dirty="0">
              <a:solidFill>
                <a:srgbClr val="000000"/>
              </a:solidFill>
              <a:latin typeface="Trebuchet MS" panose="020B0603020202020204" pitchFamily="34" charset="0"/>
              <a:sym typeface="Arial"/>
            </a:endParaRPr>
          </a:p>
        </p:txBody>
      </p:sp>
    </p:spTree>
    <p:extLst>
      <p:ext uri="{BB962C8B-B14F-4D97-AF65-F5344CB8AC3E}">
        <p14:creationId xmlns:p14="http://schemas.microsoft.com/office/powerpoint/2010/main" val="20522226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without image - Orange" userDrawn="1">
  <p:cSld name="SECTION_HEADER_1">
    <p:spTree>
      <p:nvGrpSpPr>
        <p:cNvPr id="1" name="Shape 30"/>
        <p:cNvGrpSpPr/>
        <p:nvPr/>
      </p:nvGrpSpPr>
      <p:grpSpPr>
        <a:xfrm>
          <a:off x="0" y="0"/>
          <a:ext cx="0" cy="0"/>
          <a:chOff x="0" y="0"/>
          <a:chExt cx="0" cy="0"/>
        </a:xfrm>
      </p:grpSpPr>
      <p:sp>
        <p:nvSpPr>
          <p:cNvPr id="31" name="Google Shape;3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atin typeface="Trebuchet MS" panose="020B0603020202020204" pitchFamily="34" charset="0"/>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pic>
        <p:nvPicPr>
          <p:cNvPr id="32" name="Google Shape;32;p4"/>
          <p:cNvPicPr preferRelativeResize="0"/>
          <p:nvPr/>
        </p:nvPicPr>
        <p:blipFill rotWithShape="1">
          <a:blip r:embed="rId2">
            <a:alphaModFix/>
          </a:blip>
          <a:srcRect/>
          <a:stretch/>
        </p:blipFill>
        <p:spPr>
          <a:xfrm>
            <a:off x="0" y="4320695"/>
            <a:ext cx="9144003" cy="830461"/>
          </a:xfrm>
          <a:prstGeom prst="rect">
            <a:avLst/>
          </a:prstGeom>
          <a:noFill/>
          <a:ln>
            <a:noFill/>
          </a:ln>
        </p:spPr>
      </p:pic>
      <p:sp>
        <p:nvSpPr>
          <p:cNvPr id="33" name="Google Shape;33;p4"/>
          <p:cNvSpPr txBox="1"/>
          <p:nvPr/>
        </p:nvSpPr>
        <p:spPr>
          <a:xfrm>
            <a:off x="123875" y="4164100"/>
            <a:ext cx="4863600" cy="156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800" dirty="0">
              <a:solidFill>
                <a:srgbClr val="999999"/>
              </a:solidFill>
              <a:latin typeface="Roboto"/>
              <a:ea typeface="Roboto"/>
              <a:cs typeface="Roboto"/>
              <a:sym typeface="Roboto"/>
            </a:endParaRPr>
          </a:p>
        </p:txBody>
      </p:sp>
      <p:cxnSp>
        <p:nvCxnSpPr>
          <p:cNvPr id="34" name="Google Shape;34;p4"/>
          <p:cNvCxnSpPr/>
          <p:nvPr/>
        </p:nvCxnSpPr>
        <p:spPr>
          <a:xfrm>
            <a:off x="0" y="918350"/>
            <a:ext cx="7479600" cy="0"/>
          </a:xfrm>
          <a:prstGeom prst="straightConnector1">
            <a:avLst/>
          </a:prstGeom>
          <a:noFill/>
          <a:ln w="19050" cap="flat" cmpd="sng">
            <a:solidFill>
              <a:srgbClr val="EF7521"/>
            </a:solidFill>
            <a:prstDash val="solid"/>
            <a:round/>
            <a:headEnd type="none" w="med" len="med"/>
            <a:tailEnd type="none" w="med" len="med"/>
          </a:ln>
        </p:spPr>
      </p:cxnSp>
      <p:sp>
        <p:nvSpPr>
          <p:cNvPr id="35" name="Google Shape;35;p4"/>
          <p:cNvSpPr txBox="1">
            <a:spLocks noGrp="1"/>
          </p:cNvSpPr>
          <p:nvPr>
            <p:ph type="title"/>
          </p:nvPr>
        </p:nvSpPr>
        <p:spPr>
          <a:xfrm>
            <a:off x="155850" y="98753"/>
            <a:ext cx="7167900" cy="741300"/>
          </a:xfrm>
          <a:prstGeom prst="rect">
            <a:avLst/>
          </a:prstGeom>
        </p:spPr>
        <p:txBody>
          <a:bodyPr spcFirstLastPara="1" wrap="square" lIns="0" tIns="0" rIns="0" bIns="0" anchor="ctr" anchorCtr="0">
            <a:noAutofit/>
          </a:bodyPr>
          <a:lstStyle>
            <a:lvl1pPr lvl="0" rtl="0">
              <a:spcBef>
                <a:spcPts val="0"/>
              </a:spcBef>
              <a:spcAft>
                <a:spcPts val="0"/>
              </a:spcAft>
              <a:buClr>
                <a:schemeClr val="dk1"/>
              </a:buClr>
              <a:buSzPts val="2000"/>
              <a:buFont typeface="Roboto"/>
              <a:buNone/>
              <a:defRPr sz="4000">
                <a:solidFill>
                  <a:schemeClr val="dk1"/>
                </a:solidFill>
                <a:latin typeface="Museo Slab 500" panose="02000000000000000000" pitchFamily="50" charset="0"/>
                <a:ea typeface="Roboto"/>
                <a:cs typeface="Roboto"/>
                <a:sym typeface="Roboto"/>
              </a:defRPr>
            </a:lvl1pPr>
            <a:lvl2pPr lvl="1"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2pPr>
            <a:lvl3pPr lvl="2"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3pPr>
            <a:lvl4pPr lvl="3"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4pPr>
            <a:lvl5pPr lvl="4"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5pPr>
            <a:lvl6pPr lvl="5"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6pPr>
            <a:lvl7pPr lvl="6"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7pPr>
            <a:lvl8pPr lvl="7"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8pPr>
            <a:lvl9pPr lvl="8"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9pPr>
          </a:lstStyle>
          <a:p>
            <a:endParaRPr/>
          </a:p>
        </p:txBody>
      </p:sp>
      <p:pic>
        <p:nvPicPr>
          <p:cNvPr id="39" name="Google Shape;39;p4"/>
          <p:cNvPicPr preferRelativeResize="0"/>
          <p:nvPr/>
        </p:nvPicPr>
        <p:blipFill>
          <a:blip r:embed="rId3">
            <a:alphaModFix/>
          </a:blip>
          <a:stretch>
            <a:fillRect/>
          </a:stretch>
        </p:blipFill>
        <p:spPr>
          <a:xfrm>
            <a:off x="8002150" y="4594525"/>
            <a:ext cx="924425" cy="4033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reserve="1" userDrawn="1">
  <p:cSld name="1_Caption">
    <p:spTree>
      <p:nvGrpSpPr>
        <p:cNvPr id="1" name="Shape 312"/>
        <p:cNvGrpSpPr/>
        <p:nvPr/>
      </p:nvGrpSpPr>
      <p:grpSpPr>
        <a:xfrm>
          <a:off x="0" y="0"/>
          <a:ext cx="0" cy="0"/>
          <a:chOff x="0" y="0"/>
          <a:chExt cx="0" cy="0"/>
        </a:xfrm>
      </p:grpSpPr>
      <p:pic>
        <p:nvPicPr>
          <p:cNvPr id="4" name="Google Shape;170;p19">
            <a:extLst>
              <a:ext uri="{FF2B5EF4-FFF2-40B4-BE49-F238E27FC236}">
                <a16:creationId xmlns:a16="http://schemas.microsoft.com/office/drawing/2014/main" id="{78AABFC8-2D43-141D-45E5-FC45AD0F1AD5}"/>
              </a:ext>
            </a:extLst>
          </p:cNvPr>
          <p:cNvPicPr preferRelativeResize="0"/>
          <p:nvPr userDrawn="1"/>
        </p:nvPicPr>
        <p:blipFill rotWithShape="1">
          <a:blip r:embed="rId2">
            <a:alphaModFix/>
          </a:blip>
          <a:srcRect/>
          <a:stretch/>
        </p:blipFill>
        <p:spPr>
          <a:xfrm>
            <a:off x="0" y="4320695"/>
            <a:ext cx="9144003" cy="830461"/>
          </a:xfrm>
          <a:prstGeom prst="rect">
            <a:avLst/>
          </a:prstGeom>
          <a:noFill/>
          <a:ln>
            <a:noFill/>
          </a:ln>
        </p:spPr>
      </p:pic>
      <p:pic>
        <p:nvPicPr>
          <p:cNvPr id="2" name="Google Shape;115;p10" descr="CDE Logo">
            <a:extLst>
              <a:ext uri="{FF2B5EF4-FFF2-40B4-BE49-F238E27FC236}">
                <a16:creationId xmlns:a16="http://schemas.microsoft.com/office/drawing/2014/main" id="{E013F6D2-B099-3678-8BDA-4039A7BBE2AB}"/>
              </a:ext>
            </a:extLst>
          </p:cNvPr>
          <p:cNvPicPr preferRelativeResize="0"/>
          <p:nvPr userDrawn="1"/>
        </p:nvPicPr>
        <p:blipFill>
          <a:blip r:embed="rId3">
            <a:alphaModFix/>
          </a:blip>
          <a:stretch>
            <a:fillRect/>
          </a:stretch>
        </p:blipFill>
        <p:spPr>
          <a:xfrm>
            <a:off x="8002150" y="4594525"/>
            <a:ext cx="924425" cy="403399"/>
          </a:xfrm>
          <a:prstGeom prst="rect">
            <a:avLst/>
          </a:prstGeom>
          <a:noFill/>
          <a:ln>
            <a:noFill/>
          </a:ln>
        </p:spPr>
      </p:pic>
      <p:sp>
        <p:nvSpPr>
          <p:cNvPr id="3" name="Google Shape;297;p34">
            <a:extLst>
              <a:ext uri="{FF2B5EF4-FFF2-40B4-BE49-F238E27FC236}">
                <a16:creationId xmlns:a16="http://schemas.microsoft.com/office/drawing/2014/main" id="{9EFB2BB9-4C67-0C0E-CB0E-EC9D17B4DC8B}"/>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4000">
                <a:latin typeface="Museo Slab 500" panose="02000000000000000000" pitchFamily="50"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81936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8763000" y="4914900"/>
            <a:ext cx="381000" cy="228600"/>
          </a:xfrm>
          <a:prstGeom prst="rect">
            <a:avLst/>
          </a:prstGeom>
          <a:ln/>
        </p:spPr>
        <p:txBody>
          <a:bodyPr/>
          <a:lstStyle>
            <a:lvl1pPr>
              <a:defRPr>
                <a:latin typeface="Trebuchet MS" panose="020B0603020202020204" pitchFamily="34" charset="0"/>
              </a:defRPr>
            </a:lvl1pPr>
          </a:lstStyle>
          <a:p>
            <a:pPr>
              <a:defRPr/>
            </a:pPr>
            <a:fld id="{3BD8ACCC-39B2-6442-BA42-36472EA7C1FD}" type="slidenum">
              <a:rPr lang="en-US" smtClean="0"/>
              <a:pPr>
                <a:defRPr/>
              </a:pPr>
              <a:t>‹#›</a:t>
            </a:fld>
            <a:endParaRPr lang="en-US" dirty="0"/>
          </a:p>
        </p:txBody>
      </p:sp>
    </p:spTree>
    <p:extLst>
      <p:ext uri="{BB962C8B-B14F-4D97-AF65-F5344CB8AC3E}">
        <p14:creationId xmlns:p14="http://schemas.microsoft.com/office/powerpoint/2010/main" val="4190446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85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_Title and Content" preserve="1" userDrawn="1">
  <p:cSld name="6_Title and Content">
    <p:spTree>
      <p:nvGrpSpPr>
        <p:cNvPr id="1" name="Shape 336"/>
        <p:cNvGrpSpPr/>
        <p:nvPr/>
      </p:nvGrpSpPr>
      <p:grpSpPr>
        <a:xfrm>
          <a:off x="0" y="0"/>
          <a:ext cx="0" cy="0"/>
          <a:chOff x="0" y="0"/>
          <a:chExt cx="0" cy="0"/>
        </a:xfrm>
      </p:grpSpPr>
      <p:pic>
        <p:nvPicPr>
          <p:cNvPr id="337" name="Google Shape;337;g610ef0e5f8_7_79"/>
          <p:cNvPicPr preferRelativeResize="0"/>
          <p:nvPr userDrawn="1"/>
        </p:nvPicPr>
        <p:blipFill rotWithShape="1">
          <a:blip r:embed="rId2">
            <a:alphaModFix/>
          </a:blip>
          <a:srcRect/>
          <a:stretch/>
        </p:blipFill>
        <p:spPr>
          <a:xfrm>
            <a:off x="8" y="1"/>
            <a:ext cx="9143982" cy="1028698"/>
          </a:xfrm>
          <a:prstGeom prst="rect">
            <a:avLst/>
          </a:prstGeom>
          <a:noFill/>
          <a:ln>
            <a:noFill/>
          </a:ln>
        </p:spPr>
      </p:pic>
      <p:sp>
        <p:nvSpPr>
          <p:cNvPr id="338" name="Google Shape;338;g610ef0e5f8_7_79"/>
          <p:cNvSpPr txBox="1">
            <a:spLocks noGrp="1"/>
          </p:cNvSpPr>
          <p:nvPr>
            <p:ph type="title" hasCustomPrompt="1"/>
          </p:nvPr>
        </p:nvSpPr>
        <p:spPr>
          <a:xfrm>
            <a:off x="223069" y="156604"/>
            <a:ext cx="6700800" cy="3953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3600" b="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Slide Header</a:t>
            </a:r>
            <a:endParaRPr/>
          </a:p>
        </p:txBody>
      </p:sp>
      <p:pic>
        <p:nvPicPr>
          <p:cNvPr id="6" name="Google Shape;341;g610ef0e5f8_7_79">
            <a:extLst>
              <a:ext uri="{FF2B5EF4-FFF2-40B4-BE49-F238E27FC236}">
                <a16:creationId xmlns:a16="http://schemas.microsoft.com/office/drawing/2014/main" id="{53F974C6-5AFF-454D-85EA-2C7DDCEECAEB}"/>
              </a:ext>
            </a:extLst>
          </p:cNvPr>
          <p:cNvPicPr preferRelativeResize="0"/>
          <p:nvPr userDrawn="1"/>
        </p:nvPicPr>
        <p:blipFill rotWithShape="1">
          <a:blip r:embed="rId3">
            <a:alphaModFix/>
          </a:blip>
          <a:srcRect/>
          <a:stretch/>
        </p:blipFill>
        <p:spPr>
          <a:xfrm>
            <a:off x="8173122" y="433666"/>
            <a:ext cx="886406" cy="496384"/>
          </a:xfrm>
          <a:prstGeom prst="rect">
            <a:avLst/>
          </a:prstGeom>
          <a:noFill/>
          <a:ln>
            <a:noFill/>
          </a:ln>
        </p:spPr>
      </p:pic>
    </p:spTree>
    <p:extLst>
      <p:ext uri="{BB962C8B-B14F-4D97-AF65-F5344CB8AC3E}">
        <p14:creationId xmlns:p14="http://schemas.microsoft.com/office/powerpoint/2010/main" val="1813561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_Custom Layout" preserve="1" userDrawn="1">
  <p:cSld name="6_Custom Layout">
    <p:spTree>
      <p:nvGrpSpPr>
        <p:cNvPr id="1" name="Shape 331"/>
        <p:cNvGrpSpPr/>
        <p:nvPr/>
      </p:nvGrpSpPr>
      <p:grpSpPr>
        <a:xfrm>
          <a:off x="0" y="0"/>
          <a:ext cx="0" cy="0"/>
          <a:chOff x="0" y="0"/>
          <a:chExt cx="0" cy="0"/>
        </a:xfrm>
      </p:grpSpPr>
      <p:pic>
        <p:nvPicPr>
          <p:cNvPr id="332" name="Google Shape;332;g610ef0e5f8_7_74"/>
          <p:cNvPicPr preferRelativeResize="0"/>
          <p:nvPr userDrawn="1"/>
        </p:nvPicPr>
        <p:blipFill rotWithShape="1">
          <a:blip r:embed="rId2">
            <a:alphaModFix/>
          </a:blip>
          <a:srcRect/>
          <a:stretch/>
        </p:blipFill>
        <p:spPr>
          <a:xfrm>
            <a:off x="0" y="0"/>
            <a:ext cx="9144000" cy="5143500"/>
          </a:xfrm>
          <a:prstGeom prst="rect">
            <a:avLst/>
          </a:prstGeom>
          <a:noFill/>
          <a:ln>
            <a:noFill/>
          </a:ln>
        </p:spPr>
      </p:pic>
      <p:pic>
        <p:nvPicPr>
          <p:cNvPr id="7" name="Google Shape;324;g610ef0e5f8_7_63">
            <a:extLst>
              <a:ext uri="{FF2B5EF4-FFF2-40B4-BE49-F238E27FC236}">
                <a16:creationId xmlns:a16="http://schemas.microsoft.com/office/drawing/2014/main" id="{119759B6-BD44-4D52-BB99-21720AE5352D}"/>
              </a:ext>
            </a:extLst>
          </p:cNvPr>
          <p:cNvPicPr preferRelativeResize="0"/>
          <p:nvPr userDrawn="1"/>
        </p:nvPicPr>
        <p:blipFill rotWithShape="1">
          <a:blip r:embed="rId3">
            <a:alphaModFix/>
          </a:blip>
          <a:srcRect/>
          <a:stretch/>
        </p:blipFill>
        <p:spPr>
          <a:xfrm>
            <a:off x="7998342" y="4521944"/>
            <a:ext cx="954636" cy="527610"/>
          </a:xfrm>
          <a:prstGeom prst="rect">
            <a:avLst/>
          </a:prstGeom>
          <a:noFill/>
          <a:ln>
            <a:noFill/>
          </a:ln>
        </p:spPr>
      </p:pic>
      <p:sp>
        <p:nvSpPr>
          <p:cNvPr id="8" name="Google Shape;334;g610ef0e5f8_7_74">
            <a:extLst>
              <a:ext uri="{FF2B5EF4-FFF2-40B4-BE49-F238E27FC236}">
                <a16:creationId xmlns:a16="http://schemas.microsoft.com/office/drawing/2014/main" id="{04E695C9-D3A2-4DB8-B5C3-C35E4DB28D4B}"/>
              </a:ext>
            </a:extLst>
          </p:cNvPr>
          <p:cNvSpPr txBox="1">
            <a:spLocks noGrp="1"/>
          </p:cNvSpPr>
          <p:nvPr>
            <p:ph type="title" hasCustomPrompt="1"/>
          </p:nvPr>
        </p:nvSpPr>
        <p:spPr>
          <a:xfrm>
            <a:off x="0" y="1696642"/>
            <a:ext cx="9144000" cy="1214021"/>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3600" b="0">
                <a:solidFill>
                  <a:schemeClr val="lt1"/>
                </a:solidFill>
                <a:latin typeface="+mj-lt"/>
                <a:ea typeface="Museo Slab 500" panose="0200000000000000000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685800" rtl="0" eaLnBrk="1" fontAlgn="auto" latinLnBrk="0" hangingPunct="1">
              <a:lnSpc>
                <a:spcPct val="90000"/>
              </a:lnSpc>
              <a:spcBef>
                <a:spcPts val="0"/>
              </a:spcBef>
              <a:spcAft>
                <a:spcPts val="0"/>
              </a:spcAft>
              <a:buClr>
                <a:schemeClr val="lt1"/>
              </a:buClr>
              <a:buSzPts val="4800"/>
              <a:buFont typeface="Arial"/>
              <a:buNone/>
              <a:tabLst/>
              <a:defRPr/>
            </a:pPr>
            <a:r>
              <a:rPr lang="en-US">
                <a:latin typeface="Museo Slab 500" panose="02000000000000000000" charset="0"/>
              </a:rPr>
              <a:t>Text Here</a:t>
            </a:r>
            <a:br>
              <a:rPr lang="en-US">
                <a:latin typeface="Museo Slab 500" panose="02000000000000000000" charset="0"/>
              </a:rPr>
            </a:br>
            <a:r>
              <a:rPr lang="en-US">
                <a:latin typeface="Museo Slab 500" panose="02000000000000000000" charset="0"/>
              </a:rPr>
              <a:t>Text Here</a:t>
            </a:r>
            <a:endParaRPr/>
          </a:p>
        </p:txBody>
      </p:sp>
    </p:spTree>
    <p:extLst>
      <p:ext uri="{BB962C8B-B14F-4D97-AF65-F5344CB8AC3E}">
        <p14:creationId xmlns:p14="http://schemas.microsoft.com/office/powerpoint/2010/main" val="2061006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5_Title and Content" preserve="1" userDrawn="1">
  <p:cSld name="5_Title and Content">
    <p:spTree>
      <p:nvGrpSpPr>
        <p:cNvPr id="1" name="Shape 325"/>
        <p:cNvGrpSpPr/>
        <p:nvPr/>
      </p:nvGrpSpPr>
      <p:grpSpPr>
        <a:xfrm>
          <a:off x="0" y="0"/>
          <a:ext cx="0" cy="0"/>
          <a:chOff x="0" y="0"/>
          <a:chExt cx="0" cy="0"/>
        </a:xfrm>
      </p:grpSpPr>
      <p:pic>
        <p:nvPicPr>
          <p:cNvPr id="326" name="Google Shape;326;g610ef0e5f8_7_68"/>
          <p:cNvPicPr preferRelativeResize="0"/>
          <p:nvPr/>
        </p:nvPicPr>
        <p:blipFill rotWithShape="1">
          <a:blip r:embed="rId2">
            <a:alphaModFix/>
          </a:blip>
          <a:srcRect/>
          <a:stretch/>
        </p:blipFill>
        <p:spPr>
          <a:xfrm>
            <a:off x="6" y="1"/>
            <a:ext cx="9143989" cy="1028698"/>
          </a:xfrm>
          <a:prstGeom prst="rect">
            <a:avLst/>
          </a:prstGeom>
          <a:noFill/>
          <a:ln>
            <a:noFill/>
          </a:ln>
        </p:spPr>
      </p:pic>
      <p:sp>
        <p:nvSpPr>
          <p:cNvPr id="9" name="Google Shape;338;g610ef0e5f8_7_79">
            <a:extLst>
              <a:ext uri="{FF2B5EF4-FFF2-40B4-BE49-F238E27FC236}">
                <a16:creationId xmlns:a16="http://schemas.microsoft.com/office/drawing/2014/main" id="{7F2CA325-8483-4BF7-845E-642EED4710C5}"/>
              </a:ext>
            </a:extLst>
          </p:cNvPr>
          <p:cNvSpPr txBox="1">
            <a:spLocks noGrp="1"/>
          </p:cNvSpPr>
          <p:nvPr>
            <p:ph type="title" hasCustomPrompt="1"/>
          </p:nvPr>
        </p:nvSpPr>
        <p:spPr>
          <a:xfrm>
            <a:off x="223069" y="156604"/>
            <a:ext cx="6700800" cy="3953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3600" b="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Slide Header</a:t>
            </a:r>
            <a:endParaRPr/>
          </a:p>
        </p:txBody>
      </p:sp>
      <p:pic>
        <p:nvPicPr>
          <p:cNvPr id="10" name="Google Shape;341;g610ef0e5f8_7_79">
            <a:extLst>
              <a:ext uri="{FF2B5EF4-FFF2-40B4-BE49-F238E27FC236}">
                <a16:creationId xmlns:a16="http://schemas.microsoft.com/office/drawing/2014/main" id="{AA8C6449-501A-4EBE-966F-8410EAB5E502}"/>
              </a:ext>
            </a:extLst>
          </p:cNvPr>
          <p:cNvPicPr preferRelativeResize="0"/>
          <p:nvPr userDrawn="1"/>
        </p:nvPicPr>
        <p:blipFill rotWithShape="1">
          <a:blip r:embed="rId3">
            <a:alphaModFix/>
          </a:blip>
          <a:srcRect/>
          <a:stretch/>
        </p:blipFill>
        <p:spPr>
          <a:xfrm>
            <a:off x="8173122" y="433666"/>
            <a:ext cx="886406" cy="496384"/>
          </a:xfrm>
          <a:prstGeom prst="rect">
            <a:avLst/>
          </a:prstGeom>
          <a:noFill/>
          <a:ln>
            <a:noFill/>
          </a:ln>
        </p:spPr>
      </p:pic>
    </p:spTree>
    <p:extLst>
      <p:ext uri="{BB962C8B-B14F-4D97-AF65-F5344CB8AC3E}">
        <p14:creationId xmlns:p14="http://schemas.microsoft.com/office/powerpoint/2010/main" val="2430480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_Custom Layout" preserve="1" userDrawn="1">
  <p:cSld name="5_Custom Layout">
    <p:spTree>
      <p:nvGrpSpPr>
        <p:cNvPr id="1" name="Shape 320"/>
        <p:cNvGrpSpPr/>
        <p:nvPr/>
      </p:nvGrpSpPr>
      <p:grpSpPr>
        <a:xfrm>
          <a:off x="0" y="0"/>
          <a:ext cx="0" cy="0"/>
          <a:chOff x="0" y="0"/>
          <a:chExt cx="0" cy="0"/>
        </a:xfrm>
      </p:grpSpPr>
      <p:pic>
        <p:nvPicPr>
          <p:cNvPr id="321" name="Google Shape;321;g610ef0e5f8_7_63"/>
          <p:cNvPicPr preferRelativeResize="0"/>
          <p:nvPr userDrawn="1"/>
        </p:nvPicPr>
        <p:blipFill rotWithShape="1">
          <a:blip r:embed="rId2">
            <a:alphaModFix/>
          </a:blip>
          <a:srcRect/>
          <a:stretch/>
        </p:blipFill>
        <p:spPr>
          <a:xfrm>
            <a:off x="0" y="0"/>
            <a:ext cx="9144000" cy="5143500"/>
          </a:xfrm>
          <a:prstGeom prst="rect">
            <a:avLst/>
          </a:prstGeom>
          <a:noFill/>
          <a:ln>
            <a:noFill/>
          </a:ln>
        </p:spPr>
      </p:pic>
      <p:pic>
        <p:nvPicPr>
          <p:cNvPr id="324" name="Google Shape;324;g610ef0e5f8_7_63"/>
          <p:cNvPicPr preferRelativeResize="0"/>
          <p:nvPr/>
        </p:nvPicPr>
        <p:blipFill rotWithShape="1">
          <a:blip r:embed="rId3">
            <a:alphaModFix/>
          </a:blip>
          <a:srcRect/>
          <a:stretch/>
        </p:blipFill>
        <p:spPr>
          <a:xfrm>
            <a:off x="7998342" y="4521944"/>
            <a:ext cx="954636" cy="527610"/>
          </a:xfrm>
          <a:prstGeom prst="rect">
            <a:avLst/>
          </a:prstGeom>
          <a:noFill/>
          <a:ln>
            <a:noFill/>
          </a:ln>
        </p:spPr>
      </p:pic>
      <p:sp>
        <p:nvSpPr>
          <p:cNvPr id="5" name="Google Shape;334;g610ef0e5f8_7_74">
            <a:extLst>
              <a:ext uri="{FF2B5EF4-FFF2-40B4-BE49-F238E27FC236}">
                <a16:creationId xmlns:a16="http://schemas.microsoft.com/office/drawing/2014/main" id="{4EC3E993-4BBD-4AC9-BAE5-E03FBF43BC63}"/>
              </a:ext>
            </a:extLst>
          </p:cNvPr>
          <p:cNvSpPr txBox="1">
            <a:spLocks/>
          </p:cNvSpPr>
          <p:nvPr userDrawn="1"/>
        </p:nvSpPr>
        <p:spPr>
          <a:xfrm>
            <a:off x="0" y="2213999"/>
            <a:ext cx="9144000" cy="527610"/>
          </a:xfrm>
          <a:prstGeom prst="rect">
            <a:avLst/>
          </a:prstGeom>
          <a:noFill/>
          <a:ln>
            <a:noFill/>
          </a:ln>
        </p:spPr>
        <p:txBody>
          <a:bodyPr spcFirstLastPara="1" vert="horz" wrap="square" lIns="0" tIns="0" rIns="0" bIns="0" rtlCol="0" anchor="t" anchorCtr="0">
            <a:noAutofit/>
          </a:bodyPr>
          <a:lstStyle>
            <a:lvl1pPr lvl="0" algn="ctr" defTabSz="914400" rtl="0" eaLnBrk="1" latinLnBrk="0" hangingPunct="1">
              <a:lnSpc>
                <a:spcPct val="90000"/>
              </a:lnSpc>
              <a:spcBef>
                <a:spcPts val="0"/>
              </a:spcBef>
              <a:spcAft>
                <a:spcPts val="0"/>
              </a:spcAft>
              <a:buClr>
                <a:schemeClr val="lt1"/>
              </a:buClr>
              <a:buSzPts val="4800"/>
              <a:buFont typeface="Arial"/>
              <a:buNone/>
              <a:defRPr sz="4800" b="0" kern="1200">
                <a:solidFill>
                  <a:schemeClr val="lt1"/>
                </a:solidFill>
                <a:latin typeface="Museo Slab 500" panose="02000000000000000000" charset="0"/>
                <a:ea typeface="Museo Slab 500" panose="0200000000000000000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sz="2700" dirty="0">
              <a:latin typeface="+mn-lt"/>
            </a:endParaRPr>
          </a:p>
        </p:txBody>
      </p:sp>
      <p:sp>
        <p:nvSpPr>
          <p:cNvPr id="6" name="Google Shape;334;g610ef0e5f8_7_74">
            <a:extLst>
              <a:ext uri="{FF2B5EF4-FFF2-40B4-BE49-F238E27FC236}">
                <a16:creationId xmlns:a16="http://schemas.microsoft.com/office/drawing/2014/main" id="{CA93D8CA-20C6-4DFC-9BDF-8747C75870A7}"/>
              </a:ext>
            </a:extLst>
          </p:cNvPr>
          <p:cNvSpPr txBox="1">
            <a:spLocks noGrp="1"/>
          </p:cNvSpPr>
          <p:nvPr>
            <p:ph type="title" hasCustomPrompt="1"/>
          </p:nvPr>
        </p:nvSpPr>
        <p:spPr>
          <a:xfrm>
            <a:off x="0" y="1696642"/>
            <a:ext cx="9144000" cy="1214021"/>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3600" b="0">
                <a:solidFill>
                  <a:schemeClr val="lt1"/>
                </a:solidFill>
                <a:latin typeface="+mj-lt"/>
                <a:ea typeface="Museo Slab 500" panose="0200000000000000000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685800" rtl="0" eaLnBrk="1" fontAlgn="auto" latinLnBrk="0" hangingPunct="1">
              <a:lnSpc>
                <a:spcPct val="90000"/>
              </a:lnSpc>
              <a:spcBef>
                <a:spcPts val="0"/>
              </a:spcBef>
              <a:spcAft>
                <a:spcPts val="0"/>
              </a:spcAft>
              <a:buClr>
                <a:schemeClr val="lt1"/>
              </a:buClr>
              <a:buSzPts val="4800"/>
              <a:buFont typeface="Arial"/>
              <a:buNone/>
              <a:tabLst/>
              <a:defRPr/>
            </a:pPr>
            <a:r>
              <a:rPr lang="en-US">
                <a:latin typeface="Museo Slab 500" panose="02000000000000000000" charset="0"/>
              </a:rPr>
              <a:t>Text Here</a:t>
            </a:r>
            <a:br>
              <a:rPr lang="en-US">
                <a:latin typeface="Museo Slab 500" panose="02000000000000000000" charset="0"/>
              </a:rPr>
            </a:br>
            <a:r>
              <a:rPr lang="en-US">
                <a:latin typeface="Museo Slab 500" panose="02000000000000000000" charset="0"/>
              </a:rPr>
              <a:t>Text Here</a:t>
            </a:r>
            <a:endParaRPr/>
          </a:p>
        </p:txBody>
      </p:sp>
    </p:spTree>
    <p:extLst>
      <p:ext uri="{BB962C8B-B14F-4D97-AF65-F5344CB8AC3E}">
        <p14:creationId xmlns:p14="http://schemas.microsoft.com/office/powerpoint/2010/main" val="2234422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1" y="2493127"/>
            <a:ext cx="7801897" cy="730098"/>
          </a:xfrm>
        </p:spPr>
        <p:txBody>
          <a:bodyPr lIns="0" tIns="0" rIns="0" bIns="0" anchor="t" anchorCtr="0">
            <a:normAutofit/>
          </a:bodyPr>
          <a:lstStyle>
            <a:lvl1pPr algn="ctr">
              <a:defRPr sz="3600">
                <a:latin typeface="Museo Slab 500" panose="02000000000000000000" pitchFamily="50" charset="0"/>
              </a:defRPr>
            </a:lvl1pPr>
          </a:lstStyle>
          <a:p>
            <a:r>
              <a:rPr lang="en-US"/>
              <a:t>The Colorado Read Act</a:t>
            </a:r>
          </a:p>
        </p:txBody>
      </p:sp>
      <p:sp>
        <p:nvSpPr>
          <p:cNvPr id="3" name="Subtitle 2"/>
          <p:cNvSpPr>
            <a:spLocks noGrp="1"/>
          </p:cNvSpPr>
          <p:nvPr>
            <p:ph type="subTitle" idx="1" hasCustomPrompt="1"/>
          </p:nvPr>
        </p:nvSpPr>
        <p:spPr>
          <a:xfrm>
            <a:off x="685801" y="3506431"/>
            <a:ext cx="7801897" cy="436919"/>
          </a:xfrm>
        </p:spPr>
        <p:txBody>
          <a:bodyPr>
            <a:normAutofit/>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Reading to Ensure Academic Development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2246" y="474531"/>
            <a:ext cx="2116730" cy="1321787"/>
          </a:xfrm>
          <a:prstGeom prst="rect">
            <a:avLst/>
          </a:prstGeom>
        </p:spPr>
      </p:pic>
      <p:cxnSp>
        <p:nvCxnSpPr>
          <p:cNvPr id="9" name="Straight Connector 8"/>
          <p:cNvCxnSpPr/>
          <p:nvPr userDrawn="1"/>
        </p:nvCxnSpPr>
        <p:spPr>
          <a:xfrm>
            <a:off x="685802" y="2079522"/>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803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vider - Orange - 03" userDrawn="1">
  <p:cSld name="Divider - Orange - 03">
    <p:spTree>
      <p:nvGrpSpPr>
        <p:cNvPr id="1" name="Shape 110"/>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18C94D8-0389-309F-9B42-37E5248947ED}"/>
              </a:ext>
            </a:extLst>
          </p:cNvPr>
          <p:cNvSpPr>
            <a:spLocks noGrp="1"/>
          </p:cNvSpPr>
          <p:nvPr>
            <p:ph type="pic" sz="quarter" idx="10" hasCustomPrompt="1"/>
          </p:nvPr>
        </p:nvSpPr>
        <p:spPr>
          <a:xfrm>
            <a:off x="0" y="0"/>
            <a:ext cx="9144000" cy="5143500"/>
          </a:xfrm>
          <a:solidFill>
            <a:schemeClr val="tx2"/>
          </a:solidFill>
        </p:spPr>
        <p:txBody>
          <a:bodyPr/>
          <a:lstStyle>
            <a:lvl1pPr marL="114300" indent="0">
              <a:buNone/>
              <a:defRPr/>
            </a:lvl1pPr>
          </a:lstStyle>
          <a:p>
            <a:pPr marL="114300" marR="0" lvl="0" indent="0" algn="l" defTabSz="914400" rtl="0" eaLnBrk="1" fontAlgn="auto" latinLnBrk="0" hangingPunct="1">
              <a:lnSpc>
                <a:spcPct val="115000"/>
              </a:lnSpc>
              <a:spcBef>
                <a:spcPts val="0"/>
              </a:spcBef>
              <a:spcAft>
                <a:spcPts val="0"/>
              </a:spcAft>
              <a:buClr>
                <a:schemeClr val="dk2"/>
              </a:buClr>
              <a:buSzPts val="1800"/>
              <a:buFont typeface="Arial"/>
              <a:buNone/>
              <a:tabLst/>
              <a:defRPr/>
            </a:pPr>
            <a:r>
              <a:rPr lang="en-US" dirty="0"/>
              <a:t>Add Picture</a:t>
            </a:r>
          </a:p>
          <a:p>
            <a:endParaRPr lang="en-US" dirty="0"/>
          </a:p>
        </p:txBody>
      </p:sp>
      <p:sp>
        <p:nvSpPr>
          <p:cNvPr id="112" name="Google Shape;112;p10"/>
          <p:cNvSpPr txBox="1">
            <a:spLocks noGrp="1"/>
          </p:cNvSpPr>
          <p:nvPr>
            <p:ph type="title"/>
          </p:nvPr>
        </p:nvSpPr>
        <p:spPr>
          <a:xfrm>
            <a:off x="0" y="3361599"/>
            <a:ext cx="9144000" cy="697053"/>
          </a:xfrm>
          <a:prstGeom prst="rect">
            <a:avLst/>
          </a:prstGeom>
          <a:solidFill>
            <a:srgbClr val="EF752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2800"/>
              <a:buFont typeface="Roboto Medium"/>
              <a:buNone/>
              <a:defRPr sz="4000">
                <a:solidFill>
                  <a:schemeClr val="lt1"/>
                </a:solidFill>
                <a:latin typeface="Museo Slab 500" panose="02000000000000000000" pitchFamily="50" charset="0"/>
                <a:ea typeface="Roboto Medium"/>
                <a:cs typeface="Roboto Medium"/>
                <a:sym typeface="Roboto Medium"/>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pic>
        <p:nvPicPr>
          <p:cNvPr id="115" name="Google Shape;115;p10" descr="CDE Logo"/>
          <p:cNvPicPr preferRelativeResize="0"/>
          <p:nvPr/>
        </p:nvPicPr>
        <p:blipFill>
          <a:blip r:embed="rId2">
            <a:alphaModFix/>
          </a:blip>
          <a:stretch>
            <a:fillRect/>
          </a:stretch>
        </p:blipFill>
        <p:spPr>
          <a:xfrm>
            <a:off x="8002150" y="4594525"/>
            <a:ext cx="924425" cy="403399"/>
          </a:xfrm>
          <a:prstGeom prst="rect">
            <a:avLst/>
          </a:prstGeom>
          <a:noFill/>
          <a:ln>
            <a:noFill/>
          </a:ln>
        </p:spPr>
      </p:pic>
    </p:spTree>
    <p:extLst>
      <p:ext uri="{BB962C8B-B14F-4D97-AF65-F5344CB8AC3E}">
        <p14:creationId xmlns:p14="http://schemas.microsoft.com/office/powerpoint/2010/main" val="2176222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Slide - Orange" userDrawn="1">
  <p:cSld name="TITLE">
    <p:spTree>
      <p:nvGrpSpPr>
        <p:cNvPr id="1" name="Shape 9"/>
        <p:cNvGrpSpPr/>
        <p:nvPr/>
      </p:nvGrpSpPr>
      <p:grpSpPr>
        <a:xfrm>
          <a:off x="0" y="0"/>
          <a:ext cx="0" cy="0"/>
          <a:chOff x="0" y="0"/>
          <a:chExt cx="0" cy="0"/>
        </a:xfrm>
      </p:grpSpPr>
      <p:sp>
        <p:nvSpPr>
          <p:cNvPr id="10" name="Google Shape;10;p2"/>
          <p:cNvSpPr/>
          <p:nvPr/>
        </p:nvSpPr>
        <p:spPr>
          <a:xfrm>
            <a:off x="-1587" y="0"/>
            <a:ext cx="9144000" cy="2743200"/>
          </a:xfrm>
          <a:prstGeom prst="rect">
            <a:avLst/>
          </a:prstGeom>
          <a:solidFill>
            <a:srgbClr val="EF75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Trebuchet MS" panose="020B0603020202020204" pitchFamily="34" charset="0"/>
            </a:endParaRPr>
          </a:p>
        </p:txBody>
      </p:sp>
      <p:sp>
        <p:nvSpPr>
          <p:cNvPr id="3" name="Picture Placeholder 2">
            <a:extLst>
              <a:ext uri="{FF2B5EF4-FFF2-40B4-BE49-F238E27FC236}">
                <a16:creationId xmlns:a16="http://schemas.microsoft.com/office/drawing/2014/main" id="{5F36F18D-0420-CDE1-B8CF-AD9995CBBDE8}"/>
              </a:ext>
            </a:extLst>
          </p:cNvPr>
          <p:cNvSpPr>
            <a:spLocks noGrp="1"/>
          </p:cNvSpPr>
          <p:nvPr>
            <p:ph type="pic" sz="quarter" idx="13" hasCustomPrompt="1"/>
          </p:nvPr>
        </p:nvSpPr>
        <p:spPr>
          <a:xfrm>
            <a:off x="6119813" y="0"/>
            <a:ext cx="3022600" cy="4435475"/>
          </a:xfrm>
          <a:solidFill>
            <a:schemeClr val="tx2"/>
          </a:solidFill>
        </p:spPr>
        <p:txBody>
          <a:bodyPr/>
          <a:lstStyle>
            <a:lvl1pPr marL="114300" indent="0">
              <a:buNone/>
              <a:defRPr/>
            </a:lvl1pPr>
          </a:lstStyle>
          <a:p>
            <a:r>
              <a:rPr lang="en-US" dirty="0"/>
              <a:t>Add Picture</a:t>
            </a:r>
          </a:p>
        </p:txBody>
      </p:sp>
      <p:pic>
        <p:nvPicPr>
          <p:cNvPr id="12" name="Google Shape;12;p2"/>
          <p:cNvPicPr preferRelativeResize="0"/>
          <p:nvPr/>
        </p:nvPicPr>
        <p:blipFill rotWithShape="1">
          <a:blip r:embed="rId2">
            <a:alphaModFix/>
          </a:blip>
          <a:srcRect/>
          <a:stretch/>
        </p:blipFill>
        <p:spPr>
          <a:xfrm>
            <a:off x="0" y="4320695"/>
            <a:ext cx="9144003" cy="830461"/>
          </a:xfrm>
          <a:prstGeom prst="rect">
            <a:avLst/>
          </a:prstGeom>
          <a:noFill/>
          <a:ln>
            <a:noFill/>
          </a:ln>
        </p:spPr>
      </p:pic>
      <p:pic>
        <p:nvPicPr>
          <p:cNvPr id="13" name="Google Shape;13;p2" descr="CDE LOGO"/>
          <p:cNvPicPr preferRelativeResize="0"/>
          <p:nvPr/>
        </p:nvPicPr>
        <p:blipFill>
          <a:blip r:embed="rId3">
            <a:alphaModFix/>
          </a:blip>
          <a:stretch>
            <a:fillRect/>
          </a:stretch>
        </p:blipFill>
        <p:spPr>
          <a:xfrm>
            <a:off x="2299325" y="703400"/>
            <a:ext cx="1456100" cy="919150"/>
          </a:xfrm>
          <a:prstGeom prst="rect">
            <a:avLst/>
          </a:prstGeom>
          <a:noFill/>
          <a:ln>
            <a:noFill/>
          </a:ln>
        </p:spPr>
      </p:pic>
      <p:sp>
        <p:nvSpPr>
          <p:cNvPr id="14" name="Google Shape;14;p2"/>
          <p:cNvSpPr txBox="1"/>
          <p:nvPr/>
        </p:nvSpPr>
        <p:spPr>
          <a:xfrm>
            <a:off x="205525" y="4884550"/>
            <a:ext cx="7256400" cy="178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800" dirty="0">
              <a:solidFill>
                <a:srgbClr val="000000"/>
              </a:solidFill>
              <a:latin typeface="Roboto"/>
              <a:ea typeface="Roboto"/>
              <a:cs typeface="Roboto"/>
              <a:sym typeface="Roboto"/>
            </a:endParaRPr>
          </a:p>
        </p:txBody>
      </p:sp>
      <p:sp>
        <p:nvSpPr>
          <p:cNvPr id="16" name="Google Shape;16;p2"/>
          <p:cNvSpPr txBox="1">
            <a:spLocks noGrp="1"/>
          </p:cNvSpPr>
          <p:nvPr>
            <p:ph type="title"/>
          </p:nvPr>
        </p:nvSpPr>
        <p:spPr>
          <a:xfrm>
            <a:off x="205525" y="2070900"/>
            <a:ext cx="5778300" cy="536100"/>
          </a:xfrm>
          <a:prstGeom prst="rect">
            <a:avLst/>
          </a:prstGeom>
        </p:spPr>
        <p:txBody>
          <a:bodyPr spcFirstLastPara="1" wrap="square" lIns="0" tIns="0" rIns="0" bIns="0" anchor="t" anchorCtr="0">
            <a:noAutofit/>
          </a:bodyPr>
          <a:lstStyle>
            <a:lvl1pPr lvl="0" algn="ctr" rtl="0">
              <a:spcBef>
                <a:spcPts val="0"/>
              </a:spcBef>
              <a:spcAft>
                <a:spcPts val="0"/>
              </a:spcAft>
              <a:buClr>
                <a:schemeClr val="lt1"/>
              </a:buClr>
              <a:buSzPts val="2200"/>
              <a:buFont typeface="Roboto"/>
              <a:buNone/>
              <a:defRPr sz="4000">
                <a:solidFill>
                  <a:schemeClr val="lt1"/>
                </a:solidFill>
                <a:latin typeface="Museo Slab 500" panose="02000000000000000000" pitchFamily="50" charset="0"/>
                <a:ea typeface="Roboto"/>
                <a:cs typeface="Roboto"/>
                <a:sym typeface="Roboto"/>
              </a:defRPr>
            </a:lvl1pPr>
            <a:lvl2pPr lvl="1"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2pPr>
            <a:lvl3pPr lvl="2"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3pPr>
            <a:lvl4pPr lvl="3"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4pPr>
            <a:lvl5pPr lvl="4"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5pPr>
            <a:lvl6pPr lvl="5"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6pPr>
            <a:lvl7pPr lvl="6"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7pPr>
            <a:lvl8pPr lvl="7"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8pPr>
            <a:lvl9pPr lvl="8"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9pPr>
          </a:lstStyle>
          <a:p>
            <a:endParaRPr/>
          </a:p>
        </p:txBody>
      </p:sp>
      <p:sp>
        <p:nvSpPr>
          <p:cNvPr id="17" name="Google Shape;17;p2"/>
          <p:cNvSpPr txBox="1">
            <a:spLocks noGrp="1"/>
          </p:cNvSpPr>
          <p:nvPr>
            <p:ph type="title" idx="2"/>
          </p:nvPr>
        </p:nvSpPr>
        <p:spPr>
          <a:xfrm>
            <a:off x="205525" y="2960750"/>
            <a:ext cx="5778300" cy="1040100"/>
          </a:xfrm>
          <a:prstGeom prst="rect">
            <a:avLst/>
          </a:prstGeom>
        </p:spPr>
        <p:txBody>
          <a:bodyPr spcFirstLastPara="1" wrap="square" lIns="0" tIns="0" rIns="0" bIns="0" anchor="t" anchorCtr="0">
            <a:noAutofit/>
          </a:bodyPr>
          <a:lstStyle>
            <a:lvl1pPr lvl="0" algn="ctr" rtl="0">
              <a:spcBef>
                <a:spcPts val="0"/>
              </a:spcBef>
              <a:spcAft>
                <a:spcPts val="0"/>
              </a:spcAft>
              <a:buSzPts val="2200"/>
              <a:buFont typeface="Roboto"/>
              <a:buNone/>
              <a:defRPr sz="2200">
                <a:latin typeface="Calibri" panose="020F0502020204030204" pitchFamily="34" charset="0"/>
                <a:ea typeface="Roboto"/>
                <a:cs typeface="Calibri" panose="020F0502020204030204" pitchFamily="34" charset="0"/>
                <a:sym typeface="Roboto"/>
              </a:defRPr>
            </a:lvl1pPr>
            <a:lvl2pPr lvl="1"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2pPr>
            <a:lvl3pPr lvl="2"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3pPr>
            <a:lvl4pPr lvl="3"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4pPr>
            <a:lvl5pPr lvl="4"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5pPr>
            <a:lvl6pPr lvl="5"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6pPr>
            <a:lvl7pPr lvl="6"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7pPr>
            <a:lvl8pPr lvl="7"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8pPr>
            <a:lvl9pPr lvl="8"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reserve="1" userDrawn="1">
  <p:cSld name="1_Caption">
    <p:spTree>
      <p:nvGrpSpPr>
        <p:cNvPr id="1" name="Shape 312"/>
        <p:cNvGrpSpPr/>
        <p:nvPr/>
      </p:nvGrpSpPr>
      <p:grpSpPr>
        <a:xfrm>
          <a:off x="0" y="0"/>
          <a:ext cx="0" cy="0"/>
          <a:chOff x="0" y="0"/>
          <a:chExt cx="0" cy="0"/>
        </a:xfrm>
      </p:grpSpPr>
      <p:pic>
        <p:nvPicPr>
          <p:cNvPr id="4" name="Google Shape;170;p19">
            <a:extLst>
              <a:ext uri="{FF2B5EF4-FFF2-40B4-BE49-F238E27FC236}">
                <a16:creationId xmlns:a16="http://schemas.microsoft.com/office/drawing/2014/main" id="{78AABFC8-2D43-141D-45E5-FC45AD0F1AD5}"/>
              </a:ext>
            </a:extLst>
          </p:cNvPr>
          <p:cNvPicPr preferRelativeResize="0"/>
          <p:nvPr userDrawn="1"/>
        </p:nvPicPr>
        <p:blipFill rotWithShape="1">
          <a:blip r:embed="rId2">
            <a:alphaModFix/>
          </a:blip>
          <a:srcRect/>
          <a:stretch/>
        </p:blipFill>
        <p:spPr>
          <a:xfrm>
            <a:off x="0" y="4320695"/>
            <a:ext cx="9144003" cy="830461"/>
          </a:xfrm>
          <a:prstGeom prst="rect">
            <a:avLst/>
          </a:prstGeom>
          <a:noFill/>
          <a:ln>
            <a:noFill/>
          </a:ln>
        </p:spPr>
      </p:pic>
      <p:pic>
        <p:nvPicPr>
          <p:cNvPr id="2" name="Google Shape;115;p10" descr="CDE Logo">
            <a:extLst>
              <a:ext uri="{FF2B5EF4-FFF2-40B4-BE49-F238E27FC236}">
                <a16:creationId xmlns:a16="http://schemas.microsoft.com/office/drawing/2014/main" id="{E013F6D2-B099-3678-8BDA-4039A7BBE2AB}"/>
              </a:ext>
            </a:extLst>
          </p:cNvPr>
          <p:cNvPicPr preferRelativeResize="0"/>
          <p:nvPr userDrawn="1"/>
        </p:nvPicPr>
        <p:blipFill>
          <a:blip r:embed="rId3">
            <a:alphaModFix/>
          </a:blip>
          <a:stretch>
            <a:fillRect/>
          </a:stretch>
        </p:blipFill>
        <p:spPr>
          <a:xfrm>
            <a:off x="8002150" y="4594525"/>
            <a:ext cx="924425" cy="403399"/>
          </a:xfrm>
          <a:prstGeom prst="rect">
            <a:avLst/>
          </a:prstGeom>
          <a:noFill/>
          <a:ln>
            <a:noFill/>
          </a:ln>
        </p:spPr>
      </p:pic>
      <p:sp>
        <p:nvSpPr>
          <p:cNvPr id="3" name="Google Shape;297;p34">
            <a:extLst>
              <a:ext uri="{FF2B5EF4-FFF2-40B4-BE49-F238E27FC236}">
                <a16:creationId xmlns:a16="http://schemas.microsoft.com/office/drawing/2014/main" id="{9EFB2BB9-4C67-0C0E-CB0E-EC9D17B4DC8B}"/>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4000">
                <a:latin typeface="Trebuchet MS" panose="020B0603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81936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without image - Blue" userDrawn="1">
  <p:cSld name="TITLE_AND_BODY_1_1_1_1_1_1_1_1_1_1">
    <p:spTree>
      <p:nvGrpSpPr>
        <p:cNvPr id="1" name="Shape 161"/>
        <p:cNvGrpSpPr/>
        <p:nvPr/>
      </p:nvGrpSpPr>
      <p:grpSpPr>
        <a:xfrm>
          <a:off x="0" y="0"/>
          <a:ext cx="0" cy="0"/>
          <a:chOff x="0" y="0"/>
          <a:chExt cx="0" cy="0"/>
        </a:xfrm>
      </p:grpSpPr>
      <p:pic>
        <p:nvPicPr>
          <p:cNvPr id="162" name="Google Shape;162;p18"/>
          <p:cNvPicPr preferRelativeResize="0"/>
          <p:nvPr/>
        </p:nvPicPr>
        <p:blipFill rotWithShape="1">
          <a:blip r:embed="rId2">
            <a:alphaModFix/>
          </a:blip>
          <a:srcRect/>
          <a:stretch/>
        </p:blipFill>
        <p:spPr>
          <a:xfrm>
            <a:off x="0" y="4320695"/>
            <a:ext cx="9144003" cy="830461"/>
          </a:xfrm>
          <a:prstGeom prst="rect">
            <a:avLst/>
          </a:prstGeom>
          <a:noFill/>
          <a:ln>
            <a:noFill/>
          </a:ln>
        </p:spPr>
      </p:pic>
      <p:cxnSp>
        <p:nvCxnSpPr>
          <p:cNvPr id="163" name="Google Shape;163;p18"/>
          <p:cNvCxnSpPr/>
          <p:nvPr/>
        </p:nvCxnSpPr>
        <p:spPr>
          <a:xfrm>
            <a:off x="0" y="918350"/>
            <a:ext cx="7479600" cy="0"/>
          </a:xfrm>
          <a:prstGeom prst="straightConnector1">
            <a:avLst/>
          </a:prstGeom>
          <a:noFill/>
          <a:ln w="19050" cap="flat" cmpd="sng">
            <a:solidFill>
              <a:srgbClr val="488BC9"/>
            </a:solidFill>
            <a:prstDash val="solid"/>
            <a:round/>
            <a:headEnd type="none" w="med" len="med"/>
            <a:tailEnd type="none" w="med" len="med"/>
          </a:ln>
        </p:spPr>
      </p:cxnSp>
      <p:sp>
        <p:nvSpPr>
          <p:cNvPr id="164" name="Google Shape;164;p18"/>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lvl1pPr lvl="0" rtl="0">
              <a:spcBef>
                <a:spcPts val="0"/>
              </a:spcBef>
              <a:spcAft>
                <a:spcPts val="0"/>
              </a:spcAft>
              <a:buClr>
                <a:schemeClr val="dk1"/>
              </a:buClr>
              <a:buSzPts val="2000"/>
              <a:buFont typeface="Roboto"/>
              <a:buNone/>
              <a:defRPr sz="2000">
                <a:solidFill>
                  <a:schemeClr val="dk1"/>
                </a:solidFill>
                <a:latin typeface="Roboto"/>
                <a:ea typeface="Roboto"/>
                <a:cs typeface="Roboto"/>
                <a:sym typeface="Roboto"/>
              </a:defRPr>
            </a:lvl1pPr>
            <a:lvl2pPr lvl="1"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2pPr>
            <a:lvl3pPr lvl="2"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3pPr>
            <a:lvl4pPr lvl="3"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4pPr>
            <a:lvl5pPr lvl="4"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5pPr>
            <a:lvl6pPr lvl="5"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6pPr>
            <a:lvl7pPr lvl="6"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7pPr>
            <a:lvl8pPr lvl="7"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8pPr>
            <a:lvl9pPr lvl="8"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9pPr>
          </a:lstStyle>
          <a:p>
            <a:endParaRPr/>
          </a:p>
        </p:txBody>
      </p:sp>
      <p:sp>
        <p:nvSpPr>
          <p:cNvPr id="165" name="Google Shape;165;p18"/>
          <p:cNvSpPr txBox="1">
            <a:spLocks noGrp="1"/>
          </p:cNvSpPr>
          <p:nvPr>
            <p:ph type="body" idx="1"/>
          </p:nvPr>
        </p:nvSpPr>
        <p:spPr>
          <a:xfrm>
            <a:off x="311700" y="1152475"/>
            <a:ext cx="5277900" cy="3034800"/>
          </a:xfrm>
          <a:prstGeom prst="rect">
            <a:avLst/>
          </a:prstGeom>
        </p:spPr>
        <p:txBody>
          <a:bodyPr spcFirstLastPara="1" wrap="square" lIns="91425" tIns="91425" rIns="91425" bIns="91425" anchor="t" anchorCtr="0">
            <a:normAutofit/>
          </a:bodyPr>
          <a:lstStyle>
            <a:lvl1pPr marL="457200" lvl="0" indent="-330200" rtl="0">
              <a:spcBef>
                <a:spcPts val="0"/>
              </a:spcBef>
              <a:spcAft>
                <a:spcPts val="0"/>
              </a:spcAft>
              <a:buClr>
                <a:schemeClr val="dk1"/>
              </a:buClr>
              <a:buSzPts val="1600"/>
              <a:buFont typeface="Roboto"/>
              <a:buChar char="●"/>
              <a:defRPr sz="1600">
                <a:solidFill>
                  <a:schemeClr val="dk1"/>
                </a:solidFill>
                <a:latin typeface="Roboto"/>
                <a:ea typeface="Roboto"/>
                <a:cs typeface="Roboto"/>
                <a:sym typeface="Roboto"/>
              </a:defRPr>
            </a:lvl1pPr>
            <a:lvl2pPr marL="914400" lvl="1" indent="-3175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pic>
        <p:nvPicPr>
          <p:cNvPr id="168" name="Google Shape;168;p18" descr="CDE Logo"/>
          <p:cNvPicPr preferRelativeResize="0"/>
          <p:nvPr/>
        </p:nvPicPr>
        <p:blipFill>
          <a:blip r:embed="rId3">
            <a:alphaModFix/>
          </a:blip>
          <a:stretch>
            <a:fillRect/>
          </a:stretch>
        </p:blipFill>
        <p:spPr>
          <a:xfrm>
            <a:off x="8002150" y="4594525"/>
            <a:ext cx="924425" cy="4033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vider - Orange - 05" preserve="1" userDrawn="1">
  <p:cSld name="1_Divider - Orange - 05">
    <p:spTree>
      <p:nvGrpSpPr>
        <p:cNvPr id="1" name="Shape 121"/>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7B89D7A-F99B-5113-29DE-7471172E034C}"/>
              </a:ext>
            </a:extLst>
          </p:cNvPr>
          <p:cNvSpPr>
            <a:spLocks noGrp="1"/>
          </p:cNvSpPr>
          <p:nvPr>
            <p:ph type="pic" sz="quarter" idx="10" hasCustomPrompt="1"/>
          </p:nvPr>
        </p:nvSpPr>
        <p:spPr>
          <a:xfrm>
            <a:off x="0" y="0"/>
            <a:ext cx="9144000" cy="5143500"/>
          </a:xfrm>
          <a:solidFill>
            <a:schemeClr val="tx2"/>
          </a:solidFill>
        </p:spPr>
        <p:txBody>
          <a:bodyPr/>
          <a:lstStyle>
            <a:lvl1pPr marL="114300" indent="0">
              <a:buNone/>
              <a:defRPr/>
            </a:lvl1pPr>
          </a:lstStyle>
          <a:p>
            <a:pPr marL="114300" marR="0" lvl="0" indent="0" algn="l" defTabSz="914400" rtl="0" eaLnBrk="1" fontAlgn="auto" latinLnBrk="0" hangingPunct="1">
              <a:lnSpc>
                <a:spcPct val="115000"/>
              </a:lnSpc>
              <a:spcBef>
                <a:spcPts val="0"/>
              </a:spcBef>
              <a:spcAft>
                <a:spcPts val="0"/>
              </a:spcAft>
              <a:buClr>
                <a:schemeClr val="dk2"/>
              </a:buClr>
              <a:buSzPts val="1800"/>
              <a:buFont typeface="Arial"/>
              <a:buNone/>
              <a:tabLst/>
              <a:defRPr/>
            </a:pPr>
            <a:r>
              <a:rPr lang="en-US" dirty="0"/>
              <a:t>Add Picture</a:t>
            </a:r>
          </a:p>
          <a:p>
            <a:endParaRPr lang="en-US" dirty="0"/>
          </a:p>
        </p:txBody>
      </p:sp>
      <p:sp>
        <p:nvSpPr>
          <p:cNvPr id="123" name="Google Shape;123;p12"/>
          <p:cNvSpPr txBox="1">
            <a:spLocks noGrp="1"/>
          </p:cNvSpPr>
          <p:nvPr>
            <p:ph type="title"/>
          </p:nvPr>
        </p:nvSpPr>
        <p:spPr>
          <a:xfrm>
            <a:off x="0" y="3361600"/>
            <a:ext cx="9144000" cy="666600"/>
          </a:xfrm>
          <a:prstGeom prst="rect">
            <a:avLst/>
          </a:prstGeom>
          <a:solidFill>
            <a:srgbClr val="0070C0"/>
          </a:solidFill>
        </p:spPr>
        <p:txBody>
          <a:bodyPr spcFirstLastPara="1" wrap="square" lIns="91425" tIns="91425" rIns="91425" bIns="91425" anchor="t" anchorCtr="0">
            <a:noAutofit/>
          </a:bodyPr>
          <a:lstStyle>
            <a:lvl1pPr lvl="0" algn="ctr" rtl="0">
              <a:spcBef>
                <a:spcPts val="0"/>
              </a:spcBef>
              <a:spcAft>
                <a:spcPts val="0"/>
              </a:spcAft>
              <a:buClr>
                <a:schemeClr val="lt1"/>
              </a:buClr>
              <a:buSzPts val="2800"/>
              <a:buFont typeface="Roboto Medium"/>
              <a:buNone/>
              <a:defRPr sz="3600">
                <a:solidFill>
                  <a:schemeClr val="lt1"/>
                </a:solidFill>
                <a:latin typeface="Trebuchet MS" panose="020B0603020202020204" pitchFamily="34" charset="0"/>
                <a:ea typeface="Roboto Medium"/>
                <a:cs typeface="Roboto Medium"/>
                <a:sym typeface="Roboto Medium"/>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pic>
        <p:nvPicPr>
          <p:cNvPr id="125" name="Google Shape;125;p12" descr="CDE logo&#10;"/>
          <p:cNvPicPr preferRelativeResize="0"/>
          <p:nvPr/>
        </p:nvPicPr>
        <p:blipFill>
          <a:blip r:embed="rId2">
            <a:alphaModFix/>
          </a:blip>
          <a:stretch>
            <a:fillRect/>
          </a:stretch>
        </p:blipFill>
        <p:spPr>
          <a:xfrm>
            <a:off x="8002150" y="4594525"/>
            <a:ext cx="924425" cy="403399"/>
          </a:xfrm>
          <a:prstGeom prst="rect">
            <a:avLst/>
          </a:prstGeom>
          <a:noFill/>
          <a:ln>
            <a:noFill/>
          </a:ln>
        </p:spPr>
      </p:pic>
    </p:spTree>
    <p:extLst>
      <p:ext uri="{BB962C8B-B14F-4D97-AF65-F5344CB8AC3E}">
        <p14:creationId xmlns:p14="http://schemas.microsoft.com/office/powerpoint/2010/main" val="349755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lide - Blue" userDrawn="1">
  <p:cSld name="TITLE_AND_BODY_1_1_1_1_1_1_1_1">
    <p:spTree>
      <p:nvGrpSpPr>
        <p:cNvPr id="1" name="Shape 141"/>
        <p:cNvGrpSpPr/>
        <p:nvPr/>
      </p:nvGrpSpPr>
      <p:grpSpPr>
        <a:xfrm>
          <a:off x="0" y="0"/>
          <a:ext cx="0" cy="0"/>
          <a:chOff x="0" y="0"/>
          <a:chExt cx="0" cy="0"/>
        </a:xfrm>
      </p:grpSpPr>
      <p:sp>
        <p:nvSpPr>
          <p:cNvPr id="143" name="Google Shape;143;p16"/>
          <p:cNvSpPr/>
          <p:nvPr/>
        </p:nvSpPr>
        <p:spPr>
          <a:xfrm>
            <a:off x="1125" y="0"/>
            <a:ext cx="9144000" cy="2743200"/>
          </a:xfrm>
          <a:prstGeom prst="rect">
            <a:avLst/>
          </a:prstGeom>
          <a:solidFill>
            <a:srgbClr val="488B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Trebuchet MS" panose="020B0603020202020204" pitchFamily="34" charset="0"/>
            </a:endParaRPr>
          </a:p>
        </p:txBody>
      </p:sp>
      <p:sp>
        <p:nvSpPr>
          <p:cNvPr id="3" name="Picture Placeholder 2">
            <a:extLst>
              <a:ext uri="{FF2B5EF4-FFF2-40B4-BE49-F238E27FC236}">
                <a16:creationId xmlns:a16="http://schemas.microsoft.com/office/drawing/2014/main" id="{E469F1B4-5386-45DC-F0D7-A4471557962D}"/>
              </a:ext>
            </a:extLst>
          </p:cNvPr>
          <p:cNvSpPr>
            <a:spLocks noGrp="1"/>
          </p:cNvSpPr>
          <p:nvPr>
            <p:ph type="pic" sz="quarter" idx="13" hasCustomPrompt="1"/>
          </p:nvPr>
        </p:nvSpPr>
        <p:spPr>
          <a:xfrm>
            <a:off x="6280484" y="0"/>
            <a:ext cx="2861929" cy="4379913"/>
          </a:xfrm>
          <a:solidFill>
            <a:schemeClr val="tx2"/>
          </a:solidFill>
        </p:spPr>
        <p:txBody>
          <a:bodyPr/>
          <a:lstStyle>
            <a:lvl1pPr marL="114300" indent="0">
              <a:buNone/>
              <a:defRPr/>
            </a:lvl1pPr>
          </a:lstStyle>
          <a:p>
            <a:pPr marL="457200" marR="0" lvl="0" indent="-342900" algn="l" defTabSz="914400" rtl="0" eaLnBrk="1" fontAlgn="auto" latinLnBrk="0" hangingPunct="1">
              <a:lnSpc>
                <a:spcPct val="115000"/>
              </a:lnSpc>
              <a:spcBef>
                <a:spcPts val="0"/>
              </a:spcBef>
              <a:spcAft>
                <a:spcPts val="0"/>
              </a:spcAft>
              <a:buClr>
                <a:schemeClr val="dk2"/>
              </a:buClr>
              <a:buSzPts val="1800"/>
              <a:buFont typeface="Arial"/>
              <a:buChar char="●"/>
              <a:tabLst/>
              <a:defRPr/>
            </a:pPr>
            <a:r>
              <a:rPr lang="en-US" dirty="0"/>
              <a:t>Add Picture</a:t>
            </a:r>
          </a:p>
          <a:p>
            <a:pPr marL="457200" marR="0" lvl="0" indent="-342900" algn="l" defTabSz="914400" rtl="0" eaLnBrk="1" fontAlgn="auto" latinLnBrk="0" hangingPunct="1">
              <a:lnSpc>
                <a:spcPct val="115000"/>
              </a:lnSpc>
              <a:spcBef>
                <a:spcPts val="0"/>
              </a:spcBef>
              <a:spcAft>
                <a:spcPts val="0"/>
              </a:spcAft>
              <a:buClr>
                <a:schemeClr val="dk2"/>
              </a:buClr>
              <a:buSzPts val="1800"/>
              <a:buFont typeface="Arial"/>
              <a:buChar char="●"/>
              <a:tabLst/>
              <a:defRPr/>
            </a:pPr>
            <a:endParaRPr lang="en-US" dirty="0"/>
          </a:p>
        </p:txBody>
      </p:sp>
      <p:pic>
        <p:nvPicPr>
          <p:cNvPr id="145" name="Google Shape;145;p16"/>
          <p:cNvPicPr preferRelativeResize="0"/>
          <p:nvPr/>
        </p:nvPicPr>
        <p:blipFill rotWithShape="1">
          <a:blip r:embed="rId2">
            <a:alphaModFix/>
          </a:blip>
          <a:srcRect/>
          <a:stretch/>
        </p:blipFill>
        <p:spPr>
          <a:xfrm>
            <a:off x="0" y="4320695"/>
            <a:ext cx="9144003" cy="830461"/>
          </a:xfrm>
          <a:prstGeom prst="rect">
            <a:avLst/>
          </a:prstGeom>
          <a:noFill/>
          <a:ln>
            <a:noFill/>
          </a:ln>
        </p:spPr>
      </p:pic>
      <p:pic>
        <p:nvPicPr>
          <p:cNvPr id="146" name="Google Shape;146;p16" descr="CDE Logo"/>
          <p:cNvPicPr preferRelativeResize="0"/>
          <p:nvPr/>
        </p:nvPicPr>
        <p:blipFill>
          <a:blip r:embed="rId3">
            <a:alphaModFix/>
          </a:blip>
          <a:stretch>
            <a:fillRect/>
          </a:stretch>
        </p:blipFill>
        <p:spPr>
          <a:xfrm>
            <a:off x="2294525" y="746675"/>
            <a:ext cx="1456100" cy="919150"/>
          </a:xfrm>
          <a:prstGeom prst="rect">
            <a:avLst/>
          </a:prstGeom>
          <a:noFill/>
          <a:ln>
            <a:noFill/>
          </a:ln>
        </p:spPr>
      </p:pic>
      <p:sp>
        <p:nvSpPr>
          <p:cNvPr id="148" name="Google Shape;148;p16"/>
          <p:cNvSpPr txBox="1">
            <a:spLocks noGrp="1"/>
          </p:cNvSpPr>
          <p:nvPr>
            <p:ph type="title"/>
          </p:nvPr>
        </p:nvSpPr>
        <p:spPr>
          <a:xfrm>
            <a:off x="205525" y="2075700"/>
            <a:ext cx="5778300" cy="531300"/>
          </a:xfrm>
          <a:prstGeom prst="rect">
            <a:avLst/>
          </a:prstGeom>
        </p:spPr>
        <p:txBody>
          <a:bodyPr spcFirstLastPara="1" wrap="square" lIns="0" tIns="0" rIns="0" bIns="0" anchor="t" anchorCtr="0">
            <a:noAutofit/>
          </a:bodyPr>
          <a:lstStyle>
            <a:lvl1pPr lvl="0" algn="ctr" rtl="0">
              <a:spcBef>
                <a:spcPts val="0"/>
              </a:spcBef>
              <a:spcAft>
                <a:spcPts val="0"/>
              </a:spcAft>
              <a:buClr>
                <a:schemeClr val="lt1"/>
              </a:buClr>
              <a:buSzPts val="2200"/>
              <a:buFont typeface="Roboto"/>
              <a:buNone/>
              <a:defRPr sz="4000">
                <a:solidFill>
                  <a:schemeClr val="lt1"/>
                </a:solidFill>
                <a:latin typeface="Trebuchet MS" panose="020B0603020202020204" pitchFamily="34" charset="0"/>
                <a:ea typeface="Roboto"/>
                <a:cs typeface="Roboto"/>
                <a:sym typeface="Roboto"/>
              </a:defRPr>
            </a:lvl1pPr>
            <a:lvl2pPr lvl="1"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2pPr>
            <a:lvl3pPr lvl="2"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3pPr>
            <a:lvl4pPr lvl="3"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4pPr>
            <a:lvl5pPr lvl="4"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5pPr>
            <a:lvl6pPr lvl="5"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6pPr>
            <a:lvl7pPr lvl="6"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7pPr>
            <a:lvl8pPr lvl="7"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8pPr>
            <a:lvl9pPr lvl="8"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9pPr>
          </a:lstStyle>
          <a:p>
            <a:endParaRPr/>
          </a:p>
        </p:txBody>
      </p:sp>
      <p:sp>
        <p:nvSpPr>
          <p:cNvPr id="149" name="Google Shape;149;p16"/>
          <p:cNvSpPr txBox="1">
            <a:spLocks noGrp="1"/>
          </p:cNvSpPr>
          <p:nvPr>
            <p:ph type="title" idx="3"/>
          </p:nvPr>
        </p:nvSpPr>
        <p:spPr>
          <a:xfrm>
            <a:off x="205525" y="2960750"/>
            <a:ext cx="5778300" cy="1040100"/>
          </a:xfrm>
          <a:prstGeom prst="rect">
            <a:avLst/>
          </a:prstGeom>
        </p:spPr>
        <p:txBody>
          <a:bodyPr spcFirstLastPara="1" wrap="square" lIns="0" tIns="0" rIns="0" bIns="0" anchor="t" anchorCtr="0">
            <a:noAutofit/>
          </a:bodyPr>
          <a:lstStyle>
            <a:lvl1pPr lvl="0" algn="ctr" rtl="0">
              <a:spcBef>
                <a:spcPts val="0"/>
              </a:spcBef>
              <a:spcAft>
                <a:spcPts val="0"/>
              </a:spcAft>
              <a:buSzPts val="2200"/>
              <a:buFont typeface="Roboto"/>
              <a:buNone/>
              <a:defRPr sz="2200">
                <a:latin typeface="Trebuchet MS" panose="020B0603020202020204" pitchFamily="34" charset="0"/>
                <a:ea typeface="Roboto"/>
                <a:cs typeface="Calibri" panose="020F0502020204030204" pitchFamily="34" charset="0"/>
                <a:sym typeface="Roboto"/>
              </a:defRPr>
            </a:lvl1pPr>
            <a:lvl2pPr lvl="1"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2pPr>
            <a:lvl3pPr lvl="2"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3pPr>
            <a:lvl4pPr lvl="3"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4pPr>
            <a:lvl5pPr lvl="4"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5pPr>
            <a:lvl6pPr lvl="5"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6pPr>
            <a:lvl7pPr lvl="6"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7pPr>
            <a:lvl8pPr lvl="7"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8pPr>
            <a:lvl9pPr lvl="8"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userDrawn="1">
  <p:cSld name="CAPTION_ONLY">
    <p:spTree>
      <p:nvGrpSpPr>
        <p:cNvPr id="1" name="Shape 312"/>
        <p:cNvGrpSpPr/>
        <p:nvPr/>
      </p:nvGrpSpPr>
      <p:grpSpPr>
        <a:xfrm>
          <a:off x="0" y="0"/>
          <a:ext cx="0" cy="0"/>
          <a:chOff x="0" y="0"/>
          <a:chExt cx="0" cy="0"/>
        </a:xfrm>
      </p:grpSpPr>
      <p:pic>
        <p:nvPicPr>
          <p:cNvPr id="3" name="Google Shape;42;p5">
            <a:extLst>
              <a:ext uri="{FF2B5EF4-FFF2-40B4-BE49-F238E27FC236}">
                <a16:creationId xmlns:a16="http://schemas.microsoft.com/office/drawing/2014/main" id="{D5D69CF5-DE2C-25E1-4E27-E2DF0351656C}"/>
              </a:ext>
            </a:extLst>
          </p:cNvPr>
          <p:cNvPicPr preferRelativeResize="0"/>
          <p:nvPr userDrawn="1"/>
        </p:nvPicPr>
        <p:blipFill rotWithShape="1">
          <a:blip r:embed="rId2">
            <a:alphaModFix/>
          </a:blip>
          <a:srcRect/>
          <a:stretch/>
        </p:blipFill>
        <p:spPr>
          <a:xfrm>
            <a:off x="0" y="4320695"/>
            <a:ext cx="9144003" cy="830461"/>
          </a:xfrm>
          <a:prstGeom prst="rect">
            <a:avLst/>
          </a:prstGeom>
          <a:noFill/>
          <a:ln>
            <a:noFill/>
          </a:ln>
        </p:spPr>
      </p:pic>
      <p:pic>
        <p:nvPicPr>
          <p:cNvPr id="2" name="Google Shape;115;p10" descr="CDE Logo">
            <a:extLst>
              <a:ext uri="{FF2B5EF4-FFF2-40B4-BE49-F238E27FC236}">
                <a16:creationId xmlns:a16="http://schemas.microsoft.com/office/drawing/2014/main" id="{E013F6D2-B099-3678-8BDA-4039A7BBE2AB}"/>
              </a:ext>
            </a:extLst>
          </p:cNvPr>
          <p:cNvPicPr preferRelativeResize="0"/>
          <p:nvPr userDrawn="1"/>
        </p:nvPicPr>
        <p:blipFill>
          <a:blip r:embed="rId3">
            <a:alphaModFix/>
          </a:blip>
          <a:stretch>
            <a:fillRect/>
          </a:stretch>
        </p:blipFill>
        <p:spPr>
          <a:xfrm>
            <a:off x="8002150" y="4594525"/>
            <a:ext cx="924425" cy="403399"/>
          </a:xfrm>
          <a:prstGeom prst="rect">
            <a:avLst/>
          </a:prstGeom>
          <a:noFill/>
          <a:ln>
            <a:noFill/>
          </a:ln>
        </p:spPr>
      </p:pic>
      <p:sp>
        <p:nvSpPr>
          <p:cNvPr id="4" name="Google Shape;297;p34">
            <a:extLst>
              <a:ext uri="{FF2B5EF4-FFF2-40B4-BE49-F238E27FC236}">
                <a16:creationId xmlns:a16="http://schemas.microsoft.com/office/drawing/2014/main" id="{0E2D3C4B-5044-373C-9155-986A266AF7C4}"/>
              </a:ext>
            </a:extLst>
          </p:cNvPr>
          <p:cNvSpPr txBox="1">
            <a:spLocks noGrp="1"/>
          </p:cNvSpPr>
          <p:nvPr>
            <p:ph type="title"/>
          </p:nvPr>
        </p:nvSpPr>
        <p:spPr>
          <a:xfrm>
            <a:off x="135237" y="145576"/>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4000">
                <a:latin typeface="Museo Slab 500" panose="02000000000000000000" pitchFamily="50"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lide blank - blue" userDrawn="1">
  <p:cSld name="TITLE_AND_BODY_1_1_1_1_1_1_1_1_1_1_2">
    <p:spTree>
      <p:nvGrpSpPr>
        <p:cNvPr id="1" name="Shape 169"/>
        <p:cNvGrpSpPr/>
        <p:nvPr/>
      </p:nvGrpSpPr>
      <p:grpSpPr>
        <a:xfrm>
          <a:off x="0" y="0"/>
          <a:ext cx="0" cy="0"/>
          <a:chOff x="0" y="0"/>
          <a:chExt cx="0" cy="0"/>
        </a:xfrm>
      </p:grpSpPr>
      <p:pic>
        <p:nvPicPr>
          <p:cNvPr id="170" name="Google Shape;170;p19"/>
          <p:cNvPicPr preferRelativeResize="0"/>
          <p:nvPr/>
        </p:nvPicPr>
        <p:blipFill rotWithShape="1">
          <a:blip r:embed="rId2">
            <a:alphaModFix/>
          </a:blip>
          <a:srcRect/>
          <a:stretch/>
        </p:blipFill>
        <p:spPr>
          <a:xfrm>
            <a:off x="0" y="4320695"/>
            <a:ext cx="9144003" cy="830461"/>
          </a:xfrm>
          <a:prstGeom prst="rect">
            <a:avLst/>
          </a:prstGeom>
          <a:noFill/>
          <a:ln>
            <a:noFill/>
          </a:ln>
        </p:spPr>
      </p:pic>
      <p:pic>
        <p:nvPicPr>
          <p:cNvPr id="173" name="Google Shape;173;p19" descr="CDE Logo"/>
          <p:cNvPicPr preferRelativeResize="0"/>
          <p:nvPr/>
        </p:nvPicPr>
        <p:blipFill>
          <a:blip r:embed="rId3">
            <a:alphaModFix/>
          </a:blip>
          <a:stretch>
            <a:fillRect/>
          </a:stretch>
        </p:blipFill>
        <p:spPr>
          <a:xfrm>
            <a:off x="8002150" y="4594525"/>
            <a:ext cx="924425" cy="403399"/>
          </a:xfrm>
          <a:prstGeom prst="rect">
            <a:avLst/>
          </a:prstGeom>
          <a:noFill/>
          <a:ln>
            <a:noFill/>
          </a:ln>
        </p:spPr>
      </p:pic>
      <p:cxnSp>
        <p:nvCxnSpPr>
          <p:cNvPr id="3" name="Google Shape;190;p20">
            <a:extLst>
              <a:ext uri="{FF2B5EF4-FFF2-40B4-BE49-F238E27FC236}">
                <a16:creationId xmlns:a16="http://schemas.microsoft.com/office/drawing/2014/main" id="{1AFFB677-6404-F3F4-44C8-0DE2A5F8D76E}"/>
              </a:ext>
            </a:extLst>
          </p:cNvPr>
          <p:cNvCxnSpPr/>
          <p:nvPr userDrawn="1"/>
        </p:nvCxnSpPr>
        <p:spPr>
          <a:xfrm>
            <a:off x="0" y="607574"/>
            <a:ext cx="7479600" cy="0"/>
          </a:xfrm>
          <a:prstGeom prst="straightConnector1">
            <a:avLst/>
          </a:prstGeom>
          <a:noFill/>
          <a:ln w="19050" cap="flat" cmpd="sng">
            <a:solidFill>
              <a:srgbClr val="488BC9"/>
            </a:solidFill>
            <a:prstDash val="solid"/>
            <a:round/>
            <a:headEnd type="none" w="med" len="med"/>
            <a:tailEnd type="none" w="med" len="med"/>
          </a:ln>
        </p:spPr>
      </p:cxnSp>
      <p:sp>
        <p:nvSpPr>
          <p:cNvPr id="4" name="Google Shape;297;p34">
            <a:extLst>
              <a:ext uri="{FF2B5EF4-FFF2-40B4-BE49-F238E27FC236}">
                <a16:creationId xmlns:a16="http://schemas.microsoft.com/office/drawing/2014/main" id="{AE8AE7D0-26E0-EC03-62FE-429D06820521}"/>
              </a:ext>
            </a:extLst>
          </p:cNvPr>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4000">
                <a:latin typeface="Museo Slab 500" panose="02000000000000000000" pitchFamily="50"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vider - Orange - 05" preserve="1" userDrawn="1">
  <p:cSld name="1_Divider - Orange - 05">
    <p:spTree>
      <p:nvGrpSpPr>
        <p:cNvPr id="1" name="Shape 121"/>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7B89D7A-F99B-5113-29DE-7471172E034C}"/>
              </a:ext>
            </a:extLst>
          </p:cNvPr>
          <p:cNvSpPr>
            <a:spLocks noGrp="1"/>
          </p:cNvSpPr>
          <p:nvPr>
            <p:ph type="pic" sz="quarter" idx="10" hasCustomPrompt="1"/>
          </p:nvPr>
        </p:nvSpPr>
        <p:spPr>
          <a:xfrm>
            <a:off x="0" y="0"/>
            <a:ext cx="9144000" cy="5143500"/>
          </a:xfrm>
          <a:solidFill>
            <a:schemeClr val="tx2"/>
          </a:solidFill>
        </p:spPr>
        <p:txBody>
          <a:bodyPr/>
          <a:lstStyle>
            <a:lvl1pPr marL="114300" indent="0">
              <a:buNone/>
              <a:defRPr/>
            </a:lvl1pPr>
          </a:lstStyle>
          <a:p>
            <a:pPr marL="114300" marR="0" lvl="0" indent="0" algn="l" defTabSz="914400" rtl="0" eaLnBrk="1" fontAlgn="auto" latinLnBrk="0" hangingPunct="1">
              <a:lnSpc>
                <a:spcPct val="115000"/>
              </a:lnSpc>
              <a:spcBef>
                <a:spcPts val="0"/>
              </a:spcBef>
              <a:spcAft>
                <a:spcPts val="0"/>
              </a:spcAft>
              <a:buClr>
                <a:schemeClr val="dk2"/>
              </a:buClr>
              <a:buSzPts val="1800"/>
              <a:buFont typeface="Arial"/>
              <a:buNone/>
              <a:tabLst/>
              <a:defRPr/>
            </a:pPr>
            <a:r>
              <a:rPr lang="en-US" dirty="0"/>
              <a:t>Add Picture</a:t>
            </a:r>
          </a:p>
          <a:p>
            <a:endParaRPr lang="en-US" dirty="0"/>
          </a:p>
        </p:txBody>
      </p:sp>
      <p:sp>
        <p:nvSpPr>
          <p:cNvPr id="123" name="Google Shape;123;p12"/>
          <p:cNvSpPr txBox="1">
            <a:spLocks noGrp="1"/>
          </p:cNvSpPr>
          <p:nvPr>
            <p:ph type="title"/>
          </p:nvPr>
        </p:nvSpPr>
        <p:spPr>
          <a:xfrm>
            <a:off x="0" y="3361600"/>
            <a:ext cx="9144000" cy="666600"/>
          </a:xfrm>
          <a:prstGeom prst="rect">
            <a:avLst/>
          </a:prstGeom>
          <a:solidFill>
            <a:srgbClr val="0070C0"/>
          </a:solidFill>
        </p:spPr>
        <p:txBody>
          <a:bodyPr spcFirstLastPara="1" wrap="square" lIns="91425" tIns="91425" rIns="91425" bIns="91425" anchor="t" anchorCtr="0">
            <a:noAutofit/>
          </a:bodyPr>
          <a:lstStyle>
            <a:lvl1pPr lvl="0" algn="ctr" rtl="0">
              <a:spcBef>
                <a:spcPts val="0"/>
              </a:spcBef>
              <a:spcAft>
                <a:spcPts val="0"/>
              </a:spcAft>
              <a:buClr>
                <a:schemeClr val="lt1"/>
              </a:buClr>
              <a:buSzPts val="2800"/>
              <a:buFont typeface="Roboto Medium"/>
              <a:buNone/>
              <a:defRPr sz="3600">
                <a:solidFill>
                  <a:schemeClr val="lt1"/>
                </a:solidFill>
                <a:latin typeface="Museo Slab 500" panose="02000000000000000000" pitchFamily="50" charset="0"/>
                <a:ea typeface="Roboto Medium"/>
                <a:cs typeface="Roboto Medium"/>
                <a:sym typeface="Roboto Medium"/>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pic>
        <p:nvPicPr>
          <p:cNvPr id="125" name="Google Shape;125;p12" descr="CDE logo&#10;"/>
          <p:cNvPicPr preferRelativeResize="0"/>
          <p:nvPr/>
        </p:nvPicPr>
        <p:blipFill>
          <a:blip r:embed="rId2">
            <a:alphaModFix/>
          </a:blip>
          <a:stretch>
            <a:fillRect/>
          </a:stretch>
        </p:blipFill>
        <p:spPr>
          <a:xfrm>
            <a:off x="8002150" y="4594525"/>
            <a:ext cx="924425" cy="403399"/>
          </a:xfrm>
          <a:prstGeom prst="rect">
            <a:avLst/>
          </a:prstGeom>
          <a:noFill/>
          <a:ln>
            <a:noFill/>
          </a:ln>
        </p:spPr>
      </p:pic>
    </p:spTree>
    <p:extLst>
      <p:ext uri="{BB962C8B-B14F-4D97-AF65-F5344CB8AC3E}">
        <p14:creationId xmlns:p14="http://schemas.microsoft.com/office/powerpoint/2010/main" val="3497550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lang="en-US">
              <a:latin typeface="Calibri" panose="020F0502020204030204" pitchFamily="34" charset="0"/>
              <a:cs typeface="Calibri" panose="020F0502020204030204" pitchFamily="34" charset="0"/>
            </a:endParaRPr>
          </a:p>
          <a:p>
            <a:endParaRPr/>
          </a:p>
        </p:txBody>
      </p:sp>
    </p:spTree>
  </p:cSld>
  <p:clrMap bg1="lt1" tx1="dk1" bg2="dk2" tx2="lt2" accent1="accent1" accent2="accent2" accent3="accent3" accent4="accent4" accent5="accent5" accent6="accent6" hlink="hlink" folHlink="folHlink"/>
  <p:sldLayoutIdLst>
    <p:sldLayoutId id="2147483848" r:id="rId1"/>
    <p:sldLayoutId id="2147483847" r:id="rId2"/>
    <p:sldLayoutId id="2147483846" r:id="rId3"/>
    <p:sldLayoutId id="2147483693" r:id="rId4"/>
    <p:sldLayoutId id="2147483845" r:id="rId5"/>
    <p:sldLayoutId id="2147483662" r:id="rId6"/>
    <p:sldLayoutId id="2147483684" r:id="rId7"/>
    <p:sldLayoutId id="2147483694" r:id="rId8"/>
    <p:sldLayoutId id="2147483692" r:id="rId9"/>
    <p:sldLayoutId id="2147483691" r:id="rId10"/>
    <p:sldLayoutId id="214748384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useo Slab 500" panose="02000000000000000000" pitchFamily="50" charset="0"/>
          <a:ea typeface="Museo Slab 500" panose="02000000000000000000" pitchFamily="50"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11430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ECA732-0279-4F61-BCCD-1B89B850D8D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9373EB-D082-4E90-A4DA-3A9CE0DE918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1677268"/>
      </p:ext>
    </p:extLst>
  </p:cSld>
  <p:clrMap bg1="lt1" tx1="dk1" bg2="lt2" tx2="dk2" accent1="accent1" accent2="accent2" accent3="accent3" accent4="accent4" accent5="accent5" accent6="accent6" hlink="hlink" folHlink="folHlink"/>
  <p:sldLayoutIdLst>
    <p:sldLayoutId id="2147483844" r:id="rId1"/>
    <p:sldLayoutId id="2147483665" r:id="rId2"/>
    <p:sldLayoutId id="2147483660" r:id="rId3"/>
    <p:sldLayoutId id="2147483664" r:id="rId4"/>
    <p:sldLayoutId id="2147483661" r:id="rId5"/>
    <p:sldLayoutId id="2147483675" r:id="rId6"/>
    <p:sldLayoutId id="2147483850" r:id="rId7"/>
  </p:sldLayoutIdLst>
  <p:txStyles>
    <p:titleStyle>
      <a:lvl1pPr algn="l" defTabSz="914400" rtl="0" eaLnBrk="1" latinLnBrk="0" hangingPunct="1">
        <a:lnSpc>
          <a:spcPct val="90000"/>
        </a:lnSpc>
        <a:spcBef>
          <a:spcPct val="0"/>
        </a:spcBef>
        <a:buNone/>
        <a:defRPr sz="44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ies.ed.gov/sites/default/files/rel-southeast/document/2025/01/Rhyme%20Time.pdf" TargetMode="External"/><Relationship Id="rId3" Type="http://schemas.openxmlformats.org/officeDocument/2006/relationships/hyperlink" Target="https://www.youtube.com/watch?v=TLsCodzmJ6U" TargetMode="External"/><Relationship Id="rId7" Type="http://schemas.openxmlformats.org/officeDocument/2006/relationships/hyperlink" Target="https://www.youtube.com/watch?v=SPKRN_sXcVs&amp;t=3s" TargetMode="External"/><Relationship Id="rId12" Type="http://schemas.openxmlformats.org/officeDocument/2006/relationships/hyperlink" Target="https://ies.ed.gov/sites/default/files/rel-southeast/document/2025/01/What%27s%20the%20First%20Sound%20Song.pdf"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hyperlink" Target="https://www.youtube.com/watch?v=pcTDCoR-NsY" TargetMode="External"/><Relationship Id="rId11" Type="http://schemas.openxmlformats.org/officeDocument/2006/relationships/hyperlink" Target="https://ies.ed.gov/sites/default/files/rel-southeast/document/2025/01/Syllable%20Sort.pdf" TargetMode="External"/><Relationship Id="rId5" Type="http://schemas.openxmlformats.org/officeDocument/2006/relationships/hyperlink" Target="https://www.youtube.com/watch?v=BXiWuB6XMfg" TargetMode="External"/><Relationship Id="rId10" Type="http://schemas.openxmlformats.org/officeDocument/2006/relationships/hyperlink" Target="https://ies.ed.gov/sites/default/files/rel-southeast/document/2025/01/Nursery%20Rhyme%20Time.pdf" TargetMode="External"/><Relationship Id="rId4" Type="http://schemas.openxmlformats.org/officeDocument/2006/relationships/hyperlink" Target="http://youtube.com/watch?time_continue=110&amp;v=rHZI_oCKG0w&amp;embeds_referring_euri=https%3A%2F%2Freadinguniverse.org%2F&amp;source_ve_path=MzY4NDIsMzY4NDIsMzY4NDIsMjg2NjY" TargetMode="External"/><Relationship Id="rId9" Type="http://schemas.openxmlformats.org/officeDocument/2006/relationships/hyperlink" Target="https://ies.ed.gov/sites/default/files/rel-southeast/document/2025/01/Clap%20Word%20Parts%20%28Syllables%29.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5.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5.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hyperlink" Target="https://www.cde.state.co.us/coloradoliteracy/minimumcompetencylinkedmatrix"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video" Target="https://www.youtube.com/embed/TLsCodzmJ6U?feature=oembed" TargetMode="Externa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23.sv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23.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hyperlink" Target="https://www.cde.state.co.us/coloradoliteracy/minimumcompetencylinkedmatrix"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xml"/><Relationship Id="rId1" Type="http://schemas.openxmlformats.org/officeDocument/2006/relationships/video" Target="https://www.youtube.com/embed/rHZI_oCKG0w?start=110&amp;feature=oembed" TargetMode="External"/><Relationship Id="rId6" Type="http://schemas.openxmlformats.org/officeDocument/2006/relationships/hyperlink" Target="https://ies.ed.gov/sites/default/files/rel-southeast/document/2025/01/Rhyme%20Time.pdf" TargetMode="External"/><Relationship Id="rId5" Type="http://schemas.openxmlformats.org/officeDocument/2006/relationships/hyperlink" Target="youtube.com/watch?time_continue=110&amp;v=rHZI_oCKG0w&amp;embeds_referring_euri=https%3A%2F%2Freadinguniverse.org%2F&amp;source_ve_path=MzY4NDIsMzY4NDIsMzY4NDIsMjg2NjY" TargetMode="External"/><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8.xml"/><Relationship Id="rId1" Type="http://schemas.openxmlformats.org/officeDocument/2006/relationships/video" Target="https://www.youtube.com/embed/BXiWuB6XMfg?feature=oembed" TargetMode="External"/><Relationship Id="rId6" Type="http://schemas.openxmlformats.org/officeDocument/2006/relationships/hyperlink" Target="https://ies.ed.gov/sites/default/files/rel-southeast/document/2025/01/Nursery%20Rhyme%20Time.pdf" TargetMode="External"/><Relationship Id="rId5" Type="http://schemas.openxmlformats.org/officeDocument/2006/relationships/hyperlink" Target="https://ies.ed.gov/sites/default/files/rel-southeast/document/2025/01/Rhyme%20Time.pdf" TargetMode="External"/><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8.xml"/><Relationship Id="rId1" Type="http://schemas.openxmlformats.org/officeDocument/2006/relationships/video" Target="https://www.youtube.com/embed/pcTDCoR-NsY?feature=oembed" TargetMode="External"/><Relationship Id="rId6" Type="http://schemas.openxmlformats.org/officeDocument/2006/relationships/hyperlink" Target="https://ies.ed.gov/sites/default/files/rel-southeast/document/2025/01/Clap%20Word%20Parts%20%28Syllables%29.pdf" TargetMode="External"/><Relationship Id="rId5" Type="http://schemas.openxmlformats.org/officeDocument/2006/relationships/hyperlink" Target="https://ies.ed.gov/sites/default/files/rel-southeast/document/2025/01/Syllable%20Sort.pdf" TargetMode="Externa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8.xml"/><Relationship Id="rId1" Type="http://schemas.openxmlformats.org/officeDocument/2006/relationships/video" Target="https://www.youtube.com/embed/SPKRN_sXcVs?feature=oembed" TargetMode="External"/><Relationship Id="rId6" Type="http://schemas.openxmlformats.org/officeDocument/2006/relationships/hyperlink" Target="https://ies.ed.gov/sites/default/files/rel-southeast/document/2025/01/Syllable%20Sort.pdf" TargetMode="External"/><Relationship Id="rId5" Type="http://schemas.openxmlformats.org/officeDocument/2006/relationships/hyperlink" Target="https://ies.ed.gov/sites/default/files/rel-southeast/document/2025/01/What%27s%20the%20First%20Sound%20Song.pdf" TargetMode="External"/><Relationship Id="rId4" Type="http://schemas.openxmlformats.org/officeDocument/2006/relationships/image" Target="../media/image32.jpeg"/></Relationships>
</file>

<file path=ppt/slides/_rels/slide41.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hyperlink" Target="https://www.cde.state.co.us/coloradoliteracy/parent_resources" TargetMode="External"/><Relationship Id="rId2" Type="http://schemas.openxmlformats.org/officeDocument/2006/relationships/notesSlide" Target="../notesSlides/notesSlide43.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InstituteofEducationSciences" TargetMode="External"/><Relationship Id="rId2" Type="http://schemas.openxmlformats.org/officeDocument/2006/relationships/notesSlide" Target="../notesSlides/notesSlide45.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hyperlink" Target="https://nam04.safelinks.protection.outlook.com/?url=https%3A%2F%2Fwww.improvingliteracy.org%2F&amp;data=05%7C02%7Ccolombo-espinoza_j%40cde.state.co.us%7C5954085af77340395d9608ddf561d157%7Ca751cfc81f9a4edb83709f1c6d4bea5a%7C0%7C0%7C638936522659956797%7CUnknown%7CTWFpbGZsb3d8eyJFbXB0eU1hcGkiOnRydWUsIlYiOiIwLjAuMDAwMCIsIlAiOiJXaW4zMiIsIkFOIjoiTWFpbCIsIldUIjoyfQ%3D%3D%7C0%7C%7C%7C&amp;sdata=ODIdUMfXjwz1dLabgv0fmBM8qFbMVCFFfZ6Zx3WsS0s%3D&amp;reserved=0"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readingrockets.org/literacy-home/reading-101-guide-parents" TargetMode="External"/><Relationship Id="rId2" Type="http://schemas.openxmlformats.org/officeDocument/2006/relationships/notesSlide" Target="../notesSlides/notesSlide46.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hyperlink" Target="https://nam04.safelinks.protection.outlook.com/?url=https%3A%2F%2Freadinguniverse.org%2Fexplore-teaching-topics%2Fword-recognition%3Futm_source%3Dchatgpt.com&amp;data=05%7C02%7Ccolombo-espinoza_j%40cde.state.co.us%7Cabfb14ebbc424e3a51d308ddf2377266%7Ca751cfc81f9a4edb83709f1c6d4bea5a%7C0%7C0%7C638933042137579085%7CUnknown%7CTWFpbGZsb3d8eyJFbXB0eU1hcGkiOnRydWUsIlYiOiIwLjAuMDAwMCIsIlAiOiJXaW4zMiIsIkFOIjoiTWFpbCIsIldUIjoyfQ%3D%3D%7C0%7C%7C%7C&amp;sdata=sbfQMNcWszaFX6s1qh5%2FeU3b2GXZDdgLGT1VWbmpfaw%3D&amp;reserved=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F477F-386D-3442-D4D5-0CC96598A1DD}"/>
              </a:ext>
            </a:extLst>
          </p:cNvPr>
          <p:cNvSpPr>
            <a:spLocks noGrp="1"/>
          </p:cNvSpPr>
          <p:nvPr>
            <p:ph type="title"/>
          </p:nvPr>
        </p:nvSpPr>
        <p:spPr>
          <a:xfrm>
            <a:off x="96253" y="0"/>
            <a:ext cx="8520600" cy="572700"/>
          </a:xfrm>
        </p:spPr>
        <p:txBody>
          <a:bodyPr/>
          <a:lstStyle/>
          <a:p>
            <a:r>
              <a:rPr lang="en-US" sz="2400" dirty="0">
                <a:latin typeface="Trebuchet MS" panose="020B0603020202020204" pitchFamily="34" charset="0"/>
              </a:rPr>
              <a:t>Resources needed for this presentation </a:t>
            </a:r>
            <a:r>
              <a:rPr lang="en-US" sz="2000" dirty="0">
                <a:solidFill>
                  <a:srgbClr val="FF0000"/>
                </a:solidFill>
                <a:latin typeface="Trebuchet MS" panose="020B0603020202020204" pitchFamily="34" charset="0"/>
              </a:rPr>
              <a:t>(Keep this slide hidden)</a:t>
            </a:r>
          </a:p>
        </p:txBody>
      </p:sp>
      <p:sp>
        <p:nvSpPr>
          <p:cNvPr id="3" name="Content Placeholder 2">
            <a:extLst>
              <a:ext uri="{FF2B5EF4-FFF2-40B4-BE49-F238E27FC236}">
                <a16:creationId xmlns:a16="http://schemas.microsoft.com/office/drawing/2014/main" id="{0ACCAD6B-4F5A-0D87-6BF1-44694CEAAA33}"/>
              </a:ext>
            </a:extLst>
          </p:cNvPr>
          <p:cNvSpPr>
            <a:spLocks noGrp="1"/>
          </p:cNvSpPr>
          <p:nvPr>
            <p:ph idx="4294967295"/>
          </p:nvPr>
        </p:nvSpPr>
        <p:spPr>
          <a:xfrm>
            <a:off x="96253" y="736183"/>
            <a:ext cx="6617368" cy="3619249"/>
          </a:xfrm>
        </p:spPr>
        <p:txBody>
          <a:bodyPr>
            <a:normAutofit fontScale="70000" lnSpcReduction="20000"/>
          </a:bodyPr>
          <a:lstStyle/>
          <a:p>
            <a:r>
              <a:rPr lang="en-US" dirty="0">
                <a:solidFill>
                  <a:schemeClr val="tx1"/>
                </a:solidFill>
                <a:ea typeface="Calibri"/>
                <a:cs typeface="Arial"/>
              </a:rPr>
              <a:t>A way to project the PowerPoint</a:t>
            </a:r>
          </a:p>
          <a:p>
            <a:pPr lvl="1"/>
            <a:r>
              <a:rPr lang="en-US" dirty="0">
                <a:solidFill>
                  <a:schemeClr val="tx1"/>
                </a:solidFill>
                <a:latin typeface="Trebuchet MS" panose="020B0603020202020204" pitchFamily="34" charset="0"/>
              </a:rPr>
              <a:t>Note for presenters: For accessibility, you must read the words on the slides. The words </a:t>
            </a:r>
            <a:r>
              <a:rPr lang="en-US" b="1" dirty="0">
                <a:solidFill>
                  <a:schemeClr val="tx1"/>
                </a:solidFill>
                <a:latin typeface="Trebuchet MS" panose="020B0603020202020204" pitchFamily="34" charset="0"/>
              </a:rPr>
              <a:t>bolded</a:t>
            </a:r>
            <a:r>
              <a:rPr lang="en-US" dirty="0">
                <a:solidFill>
                  <a:schemeClr val="tx1"/>
                </a:solidFill>
                <a:latin typeface="Trebuchet MS" panose="020B0603020202020204" pitchFamily="34" charset="0"/>
              </a:rPr>
              <a:t> in the notes are the words from the slide.</a:t>
            </a:r>
            <a:endParaRPr lang="en-US" dirty="0">
              <a:solidFill>
                <a:schemeClr val="tx1"/>
              </a:solidFill>
              <a:latin typeface="Trebuchet MS" panose="020B0603020202020204" pitchFamily="34" charset="0"/>
              <a:ea typeface="Calibri"/>
            </a:endParaRPr>
          </a:p>
          <a:p>
            <a:pPr fontAlgn="base"/>
            <a:r>
              <a:rPr lang="en-US" dirty="0">
                <a:solidFill>
                  <a:schemeClr val="tx1"/>
                </a:solidFill>
              </a:rPr>
              <a:t>Adequate audio for playing videos (test audio and video before presentation)​</a:t>
            </a:r>
          </a:p>
          <a:p>
            <a:pPr lvl="1" fontAlgn="base"/>
            <a:r>
              <a:rPr lang="en-US" dirty="0">
                <a:solidFill>
                  <a:schemeClr val="tx1"/>
                </a:solidFill>
                <a:latin typeface="Trebuchet MS" panose="020B0603020202020204" pitchFamily="34" charset="0"/>
                <a:hlinkClick r:id="rId3"/>
              </a:rPr>
              <a:t>Video 1: Phonemic Awareness: Big 5 in Under 5</a:t>
            </a:r>
            <a:endParaRPr lang="en-US" dirty="0">
              <a:solidFill>
                <a:schemeClr val="tx1"/>
              </a:solidFill>
              <a:latin typeface="Trebuchet MS" panose="020B0603020202020204" pitchFamily="34" charset="0"/>
            </a:endParaRPr>
          </a:p>
          <a:p>
            <a:pPr lvl="1" fontAlgn="base"/>
            <a:r>
              <a:rPr lang="en-US" dirty="0">
                <a:solidFill>
                  <a:schemeClr val="tx1"/>
                </a:solidFill>
                <a:latin typeface="Trebuchet MS"/>
                <a:ea typeface="Calibri"/>
                <a:hlinkClick r:id="rId4"/>
              </a:rPr>
              <a:t>Small Group Example: Segmenting Phonemes</a:t>
            </a:r>
            <a:endParaRPr lang="en-US" dirty="0">
              <a:solidFill>
                <a:schemeClr val="tx1"/>
              </a:solidFill>
              <a:latin typeface="Trebuchet MS" panose="020B0603020202020204" pitchFamily="34" charset="0"/>
              <a:hlinkClick r:id="rId4"/>
            </a:endParaRPr>
          </a:p>
          <a:p>
            <a:pPr lvl="1" fontAlgn="base"/>
            <a:r>
              <a:rPr lang="en-US" dirty="0">
                <a:solidFill>
                  <a:schemeClr val="tx1"/>
                </a:solidFill>
                <a:latin typeface="Trebuchet MS" panose="020B0603020202020204" pitchFamily="34" charset="0"/>
                <a:hlinkClick r:id="rId5"/>
              </a:rPr>
              <a:t>Practice 1: Rhyme Time</a:t>
            </a:r>
            <a:endParaRPr lang="en-US" dirty="0">
              <a:solidFill>
                <a:schemeClr val="tx1"/>
              </a:solidFill>
              <a:latin typeface="Trebuchet MS" panose="020B0603020202020204" pitchFamily="34" charset="0"/>
            </a:endParaRPr>
          </a:p>
          <a:p>
            <a:pPr lvl="1" fontAlgn="base"/>
            <a:r>
              <a:rPr lang="en-US" dirty="0">
                <a:solidFill>
                  <a:schemeClr val="tx1"/>
                </a:solidFill>
                <a:latin typeface="Trebuchet MS" panose="020B0603020202020204" pitchFamily="34" charset="0"/>
                <a:hlinkClick r:id="rId6"/>
              </a:rPr>
              <a:t>Practice 2: Syllable Sort</a:t>
            </a:r>
            <a:endParaRPr lang="en-US" dirty="0">
              <a:solidFill>
                <a:schemeClr val="tx1"/>
              </a:solidFill>
              <a:latin typeface="Trebuchet MS" panose="020B0603020202020204" pitchFamily="34" charset="0"/>
            </a:endParaRPr>
          </a:p>
          <a:p>
            <a:pPr lvl="1" fontAlgn="base"/>
            <a:r>
              <a:rPr lang="en-US" u="sng" dirty="0">
                <a:solidFill>
                  <a:schemeClr val="tx1"/>
                </a:solidFill>
                <a:latin typeface="Trebuchet MS" panose="020B0603020202020204" pitchFamily="34" charset="0"/>
                <a:ea typeface="Calibri"/>
                <a:hlinkClick r:id="rId7"/>
              </a:rPr>
              <a:t>Practice 3: Saying Individual Sounds in Words</a:t>
            </a:r>
            <a:endParaRPr lang="en-US" dirty="0">
              <a:solidFill>
                <a:schemeClr val="tx1"/>
              </a:solidFill>
              <a:latin typeface="Trebuchet MS" panose="020B0603020202020204" pitchFamily="34" charset="0"/>
              <a:ea typeface="Calibri"/>
            </a:endParaRPr>
          </a:p>
          <a:p>
            <a:r>
              <a:rPr lang="en-US" dirty="0">
                <a:solidFill>
                  <a:schemeClr val="tx1"/>
                </a:solidFill>
                <a:ea typeface="Calibri"/>
                <a:cs typeface="Arial"/>
              </a:rPr>
              <a:t>Writing utensils</a:t>
            </a:r>
          </a:p>
          <a:p>
            <a:r>
              <a:rPr lang="en-US" dirty="0">
                <a:solidFill>
                  <a:schemeClr val="tx1"/>
                </a:solidFill>
                <a:ea typeface="Calibri"/>
                <a:cs typeface="Arial"/>
              </a:rPr>
              <a:t>Print these documents:</a:t>
            </a:r>
          </a:p>
          <a:p>
            <a:pPr lvl="1"/>
            <a:r>
              <a:rPr lang="en-US" dirty="0">
                <a:solidFill>
                  <a:schemeClr val="tx1"/>
                </a:solidFill>
                <a:latin typeface="Trebuchet MS" panose="020B0603020202020204" pitchFamily="34" charset="0"/>
              </a:rPr>
              <a:t>Provide blank paper for participants to take notes for discussion</a:t>
            </a:r>
          </a:p>
          <a:p>
            <a:pPr lvl="1"/>
            <a:r>
              <a:rPr lang="en-US" dirty="0">
                <a:solidFill>
                  <a:schemeClr val="tx1"/>
                </a:solidFill>
                <a:latin typeface="Trebuchet MS" panose="020B0603020202020204" pitchFamily="34" charset="0"/>
                <a:hlinkClick r:id="rId8"/>
              </a:rPr>
              <a:t>Handout 1: Rhyme Time</a:t>
            </a:r>
            <a:endParaRPr lang="en-US" dirty="0">
              <a:solidFill>
                <a:schemeClr val="tx1"/>
              </a:solidFill>
              <a:latin typeface="Trebuchet MS" panose="020B0603020202020204" pitchFamily="34" charset="0"/>
              <a:hlinkClick r:id="rId9"/>
            </a:endParaRPr>
          </a:p>
          <a:p>
            <a:pPr lvl="1"/>
            <a:r>
              <a:rPr lang="en-US" dirty="0">
                <a:solidFill>
                  <a:schemeClr val="tx1"/>
                </a:solidFill>
                <a:latin typeface="Trebuchet MS" panose="020B0603020202020204" pitchFamily="34" charset="0"/>
                <a:hlinkClick r:id="rId10"/>
              </a:rPr>
              <a:t>Handout 2: Nursery Rhyme Time</a:t>
            </a:r>
            <a:endParaRPr lang="en-US" dirty="0">
              <a:solidFill>
                <a:schemeClr val="tx1"/>
              </a:solidFill>
              <a:latin typeface="Trebuchet MS" panose="020B0603020202020204" pitchFamily="34" charset="0"/>
              <a:hlinkClick r:id="rId9"/>
            </a:endParaRPr>
          </a:p>
          <a:p>
            <a:pPr lvl="1"/>
            <a:r>
              <a:rPr lang="en-US" dirty="0">
                <a:solidFill>
                  <a:schemeClr val="tx1"/>
                </a:solidFill>
                <a:latin typeface="Trebuchet MS" panose="020B0603020202020204" pitchFamily="34" charset="0"/>
                <a:hlinkClick r:id="rId11"/>
              </a:rPr>
              <a:t>Handout 3: Syllable Sort</a:t>
            </a:r>
            <a:endParaRPr lang="en-US" dirty="0">
              <a:solidFill>
                <a:schemeClr val="tx1"/>
              </a:solidFill>
              <a:latin typeface="Trebuchet MS" panose="020B0603020202020204" pitchFamily="34" charset="0"/>
            </a:endParaRPr>
          </a:p>
          <a:p>
            <a:pPr lvl="1"/>
            <a:r>
              <a:rPr lang="en-US" dirty="0">
                <a:solidFill>
                  <a:schemeClr val="tx1"/>
                </a:solidFill>
                <a:latin typeface="Trebuchet MS" panose="020B0603020202020204" pitchFamily="34" charset="0"/>
                <a:hlinkClick r:id="rId9"/>
              </a:rPr>
              <a:t>Handout 4: Clap Word Parts</a:t>
            </a:r>
            <a:endParaRPr lang="en-US" dirty="0">
              <a:solidFill>
                <a:schemeClr val="tx1"/>
              </a:solidFill>
              <a:latin typeface="Trebuchet MS" panose="020B0603020202020204" pitchFamily="34" charset="0"/>
            </a:endParaRPr>
          </a:p>
          <a:p>
            <a:pPr lvl="1"/>
            <a:r>
              <a:rPr lang="en-US" dirty="0">
                <a:solidFill>
                  <a:schemeClr val="tx1"/>
                </a:solidFill>
                <a:latin typeface="Trebuchet MS" panose="020B0603020202020204" pitchFamily="34" charset="0"/>
                <a:hlinkClick r:id="rId12"/>
              </a:rPr>
              <a:t>Handout 5: What’s the First Sound? Song &amp; Add a Sound to Make a New Word</a:t>
            </a:r>
            <a:endParaRPr lang="en-US" dirty="0">
              <a:solidFill>
                <a:schemeClr val="tx1"/>
              </a:solidFill>
              <a:latin typeface="Trebuchet MS" panose="020B0603020202020204" pitchFamily="34" charset="0"/>
            </a:endParaRPr>
          </a:p>
          <a:p>
            <a:pPr lvl="1">
              <a:lnSpc>
                <a:spcPct val="114999"/>
              </a:lnSpc>
            </a:pPr>
            <a:r>
              <a:rPr lang="en-US" dirty="0">
                <a:solidFill>
                  <a:schemeClr val="tx1"/>
                </a:solidFill>
                <a:latin typeface="Trebuchet MS"/>
                <a:hlinkClick r:id="" action="ppaction://noaction"/>
              </a:rPr>
              <a:t>Handout 6: Phonological Awareness for Parents handout</a:t>
            </a:r>
          </a:p>
          <a:p>
            <a:pPr>
              <a:lnSpc>
                <a:spcPct val="110000"/>
              </a:lnSpc>
            </a:pPr>
            <a:r>
              <a:rPr lang="en-US" sz="1600" dirty="0">
                <a:solidFill>
                  <a:schemeClr val="tx1"/>
                </a:solidFill>
                <a:latin typeface="Calibri"/>
                <a:ea typeface="Calibri"/>
                <a:cs typeface="Calibri"/>
              </a:rPr>
              <a:t>Estimated time of presentation: 75 minutes</a:t>
            </a:r>
          </a:p>
          <a:p>
            <a:pPr lvl="1">
              <a:lnSpc>
                <a:spcPct val="110000"/>
              </a:lnSpc>
            </a:pPr>
            <a:r>
              <a:rPr lang="en-US" dirty="0">
                <a:solidFill>
                  <a:schemeClr val="tx1"/>
                </a:solidFill>
                <a:latin typeface="Trebuchet MS" panose="020B0603020202020204" pitchFamily="34" charset="0"/>
              </a:rPr>
              <a:t>Content: 40 minutes</a:t>
            </a:r>
          </a:p>
          <a:p>
            <a:pPr lvl="1">
              <a:lnSpc>
                <a:spcPct val="110000"/>
              </a:lnSpc>
            </a:pPr>
            <a:r>
              <a:rPr lang="en-US" dirty="0">
                <a:solidFill>
                  <a:schemeClr val="tx1"/>
                </a:solidFill>
                <a:latin typeface="Trebuchet MS" panose="020B0603020202020204" pitchFamily="34" charset="0"/>
              </a:rPr>
              <a:t>Optional Classroom Example Videos: 15 minutes (slides: 26, 34, 38, 39,40)</a:t>
            </a:r>
          </a:p>
          <a:p>
            <a:pPr lvl="1">
              <a:lnSpc>
                <a:spcPct val="110000"/>
              </a:lnSpc>
            </a:pPr>
            <a:r>
              <a:rPr lang="en-US" dirty="0">
                <a:solidFill>
                  <a:schemeClr val="tx1"/>
                </a:solidFill>
                <a:latin typeface="Trebuchet MS" panose="020B0603020202020204" pitchFamily="34" charset="0"/>
              </a:rPr>
              <a:t>Parent Activities: 20 minutes</a:t>
            </a:r>
          </a:p>
          <a:p>
            <a:pPr>
              <a:lnSpc>
                <a:spcPct val="114999"/>
              </a:lnSpc>
            </a:pPr>
            <a:endParaRPr lang="en-US" dirty="0">
              <a:solidFill>
                <a:schemeClr val="tx1"/>
              </a:solidFill>
              <a:latin typeface="Trebuchet MS"/>
            </a:endParaRPr>
          </a:p>
        </p:txBody>
      </p:sp>
    </p:spTree>
    <p:extLst>
      <p:ext uri="{BB962C8B-B14F-4D97-AF65-F5344CB8AC3E}">
        <p14:creationId xmlns:p14="http://schemas.microsoft.com/office/powerpoint/2010/main" val="2780499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CD24D-7892-7F31-8433-062D09666ED7}"/>
            </a:ext>
          </a:extLst>
        </p:cNvPr>
        <p:cNvGrpSpPr/>
        <p:nvPr/>
      </p:nvGrpSpPr>
      <p:grpSpPr>
        <a:xfrm>
          <a:off x="0" y="0"/>
          <a:ext cx="0" cy="0"/>
          <a:chOff x="0" y="0"/>
          <a:chExt cx="0" cy="0"/>
        </a:xfrm>
      </p:grpSpPr>
      <p:pic>
        <p:nvPicPr>
          <p:cNvPr id="5" name="Picture Placeholder 4" descr="A teacher is raising her hand in front of a group of children. ">
            <a:extLst>
              <a:ext uri="{FF2B5EF4-FFF2-40B4-BE49-F238E27FC236}">
                <a16:creationId xmlns:a16="http://schemas.microsoft.com/office/drawing/2014/main" id="{98E57855-2596-32E4-0404-A7697C67B2F5}"/>
              </a:ext>
            </a:extLst>
          </p:cNvPr>
          <p:cNvPicPr>
            <a:picLocks noGrp="1" noChangeAspect="1"/>
          </p:cNvPicPr>
          <p:nvPr>
            <p:ph type="pic" sz="quarter" idx="10"/>
          </p:nvPr>
        </p:nvPicPr>
        <p:blipFill>
          <a:blip r:embed="rId3"/>
          <a:srcRect t="7839" b="7839"/>
          <a:stretch/>
        </p:blipFill>
        <p:spPr/>
      </p:pic>
      <p:sp>
        <p:nvSpPr>
          <p:cNvPr id="3" name="Title 2">
            <a:extLst>
              <a:ext uri="{FF2B5EF4-FFF2-40B4-BE49-F238E27FC236}">
                <a16:creationId xmlns:a16="http://schemas.microsoft.com/office/drawing/2014/main" id="{C825C148-F64E-BBC2-0768-9073295E3F9A}"/>
              </a:ext>
            </a:extLst>
          </p:cNvPr>
          <p:cNvSpPr>
            <a:spLocks noGrp="1"/>
          </p:cNvSpPr>
          <p:nvPr>
            <p:ph type="title"/>
          </p:nvPr>
        </p:nvSpPr>
        <p:spPr>
          <a:xfrm>
            <a:off x="0" y="3951027"/>
            <a:ext cx="9144000" cy="1192472"/>
          </a:xfrm>
        </p:spPr>
        <p:txBody>
          <a:bodyPr anchor="ctr"/>
          <a:lstStyle/>
          <a:p>
            <a:r>
              <a:rPr lang="en-US" dirty="0">
                <a:latin typeface="Trebuchet MS"/>
              </a:rPr>
              <a:t>What is </a:t>
            </a:r>
            <a:r>
              <a:rPr lang="en-US" b="1" dirty="0">
                <a:latin typeface="Trebuchet MS"/>
              </a:rPr>
              <a:t>Phonological Awareness</a:t>
            </a:r>
            <a:r>
              <a:rPr lang="en-US" dirty="0">
                <a:latin typeface="Trebuchet MS"/>
              </a:rPr>
              <a:t>?</a:t>
            </a:r>
            <a:endParaRPr lang="en-US" dirty="0"/>
          </a:p>
        </p:txBody>
      </p:sp>
      <p:pic>
        <p:nvPicPr>
          <p:cNvPr id="6" name="Google Shape;115;p10" descr="CDE Logo">
            <a:extLst>
              <a:ext uri="{FF2B5EF4-FFF2-40B4-BE49-F238E27FC236}">
                <a16:creationId xmlns:a16="http://schemas.microsoft.com/office/drawing/2014/main" id="{4758FB34-C576-6E78-5A0C-6F9A4AF61EBE}"/>
              </a:ext>
            </a:extLst>
          </p:cNvPr>
          <p:cNvPicPr preferRelativeResize="0"/>
          <p:nvPr/>
        </p:nvPicPr>
        <p:blipFill>
          <a:blip r:embed="rId4">
            <a:alphaModFix/>
          </a:blip>
          <a:stretch>
            <a:fillRect/>
          </a:stretch>
        </p:blipFill>
        <p:spPr>
          <a:xfrm>
            <a:off x="8002150" y="4594525"/>
            <a:ext cx="924425" cy="403399"/>
          </a:xfrm>
          <a:prstGeom prst="rect">
            <a:avLst/>
          </a:prstGeom>
          <a:noFill/>
          <a:ln>
            <a:noFill/>
          </a:ln>
        </p:spPr>
      </p:pic>
    </p:spTree>
    <p:extLst>
      <p:ext uri="{BB962C8B-B14F-4D97-AF65-F5344CB8AC3E}">
        <p14:creationId xmlns:p14="http://schemas.microsoft.com/office/powerpoint/2010/main" val="1302287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2">
          <a:extLst>
            <a:ext uri="{FF2B5EF4-FFF2-40B4-BE49-F238E27FC236}">
              <a16:creationId xmlns:a16="http://schemas.microsoft.com/office/drawing/2014/main" id="{04DD7B56-434E-4E50-CD0D-A75DF84011BA}"/>
            </a:ext>
          </a:extLst>
        </p:cNvPr>
        <p:cNvGrpSpPr/>
        <p:nvPr/>
      </p:nvGrpSpPr>
      <p:grpSpPr>
        <a:xfrm>
          <a:off x="0" y="0"/>
          <a:ext cx="0" cy="0"/>
          <a:chOff x="0" y="0"/>
          <a:chExt cx="0" cy="0"/>
        </a:xfrm>
      </p:grpSpPr>
      <p:sp>
        <p:nvSpPr>
          <p:cNvPr id="353" name="Google Shape;353;p46">
            <a:extLst>
              <a:ext uri="{FF2B5EF4-FFF2-40B4-BE49-F238E27FC236}">
                <a16:creationId xmlns:a16="http://schemas.microsoft.com/office/drawing/2014/main" id="{7FD5D211-C7EB-8ACF-3CFF-0D3231642D36}"/>
              </a:ext>
            </a:extLst>
          </p:cNvPr>
          <p:cNvSpPr txBox="1">
            <a:spLocks noGrp="1"/>
          </p:cNvSpPr>
          <p:nvPr>
            <p:ph type="title"/>
          </p:nvPr>
        </p:nvSpPr>
        <p:spPr>
          <a:xfrm>
            <a:off x="217283" y="0"/>
            <a:ext cx="8303316" cy="572700"/>
          </a:xfrm>
          <a:prstGeom prst="rect">
            <a:avLst/>
          </a:prstGeom>
        </p:spPr>
        <p:txBody>
          <a:bodyPr spcFirstLastPara="1" wrap="square" lIns="0" tIns="0" rIns="0" bIns="0" anchor="ctr" anchorCtr="0">
            <a:noAutofit/>
          </a:bodyPr>
          <a:lstStyle/>
          <a:p>
            <a:pPr algn="ctr"/>
            <a:r>
              <a:rPr lang="en-US" sz="2400" dirty="0">
                <a:latin typeface="Trebuchet MS"/>
              </a:rPr>
              <a:t>The </a:t>
            </a:r>
            <a:r>
              <a:rPr lang="en-US" sz="2400" b="1" dirty="0">
                <a:latin typeface="Trebuchet MS"/>
              </a:rPr>
              <a:t>"PHON" </a:t>
            </a:r>
            <a:r>
              <a:rPr lang="en-US" sz="2400" dirty="0">
                <a:latin typeface="Trebuchet MS"/>
              </a:rPr>
              <a:t>Words</a:t>
            </a:r>
          </a:p>
        </p:txBody>
      </p:sp>
      <p:cxnSp>
        <p:nvCxnSpPr>
          <p:cNvPr id="5" name="Straight Arrow Connector 4">
            <a:extLst>
              <a:ext uri="{FF2B5EF4-FFF2-40B4-BE49-F238E27FC236}">
                <a16:creationId xmlns:a16="http://schemas.microsoft.com/office/drawing/2014/main" id="{A812D210-3291-FDD6-EE2C-B482297021EC}"/>
              </a:ext>
              <a:ext uri="{C183D7F6-B498-43B3-948B-1728B52AA6E4}">
                <adec:decorative xmlns:adec="http://schemas.microsoft.com/office/drawing/2017/decorative" val="1"/>
              </a:ext>
            </a:extLst>
          </p:cNvPr>
          <p:cNvCxnSpPr>
            <a:cxnSpLocks/>
          </p:cNvCxnSpPr>
          <p:nvPr/>
        </p:nvCxnSpPr>
        <p:spPr bwMode="auto">
          <a:xfrm flipH="1">
            <a:off x="2202297" y="735649"/>
            <a:ext cx="2369703" cy="135043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1" name="Rounded Rectangle 31">
            <a:extLst>
              <a:ext uri="{FF2B5EF4-FFF2-40B4-BE49-F238E27FC236}">
                <a16:creationId xmlns:a16="http://schemas.microsoft.com/office/drawing/2014/main" id="{E5B61EA4-F51A-C3DC-C8FE-B32E98A04F80}"/>
              </a:ext>
            </a:extLst>
          </p:cNvPr>
          <p:cNvSpPr/>
          <p:nvPr/>
        </p:nvSpPr>
        <p:spPr bwMode="auto">
          <a:xfrm>
            <a:off x="1519191" y="2086086"/>
            <a:ext cx="1371600" cy="914400"/>
          </a:xfrm>
          <a:prstGeom prst="roundRect">
            <a:avLst/>
          </a:prstGeom>
          <a:solidFill>
            <a:srgbClr val="272844"/>
          </a:solidFill>
          <a:ln w="9525" cap="flat" cmpd="sng" algn="ctr">
            <a:solidFill>
              <a:srgbClr val="488BC9"/>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indent="0" algn="ctr" defTabSz="6858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chemeClr val="bg1"/>
                </a:solidFill>
                <a:effectLst/>
                <a:latin typeface="Trebuchet MS"/>
              </a:rPr>
              <a:t>Phonology</a:t>
            </a:r>
          </a:p>
        </p:txBody>
      </p:sp>
      <p:cxnSp>
        <p:nvCxnSpPr>
          <p:cNvPr id="19" name="Straight Arrow Connector 18">
            <a:extLst>
              <a:ext uri="{FF2B5EF4-FFF2-40B4-BE49-F238E27FC236}">
                <a16:creationId xmlns:a16="http://schemas.microsoft.com/office/drawing/2014/main" id="{922B258D-614E-36B0-2C3A-E715B0A28868}"/>
              </a:ext>
              <a:ext uri="{C183D7F6-B498-43B3-948B-1728B52AA6E4}">
                <adec:decorative xmlns:adec="http://schemas.microsoft.com/office/drawing/2017/decorative" val="1"/>
              </a:ext>
            </a:extLst>
          </p:cNvPr>
          <p:cNvCxnSpPr>
            <a:cxnSpLocks/>
          </p:cNvCxnSpPr>
          <p:nvPr/>
        </p:nvCxnSpPr>
        <p:spPr bwMode="auto">
          <a:xfrm flipH="1">
            <a:off x="3769205" y="735649"/>
            <a:ext cx="802795" cy="135043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5" name="Rounded Rectangle 36">
            <a:extLst>
              <a:ext uri="{FF2B5EF4-FFF2-40B4-BE49-F238E27FC236}">
                <a16:creationId xmlns:a16="http://schemas.microsoft.com/office/drawing/2014/main" id="{75E7F9B1-6AE9-E958-EA20-4E1F0EC0D925}"/>
              </a:ext>
            </a:extLst>
          </p:cNvPr>
          <p:cNvSpPr/>
          <p:nvPr/>
        </p:nvSpPr>
        <p:spPr bwMode="auto">
          <a:xfrm>
            <a:off x="3086100" y="2086086"/>
            <a:ext cx="1371600" cy="914400"/>
          </a:xfrm>
          <a:prstGeom prst="roundRect">
            <a:avLst/>
          </a:prstGeom>
          <a:solidFill>
            <a:srgbClr val="272844"/>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indent="0" algn="ctr" defTabSz="6858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chemeClr val="bg1"/>
                </a:solidFill>
                <a:effectLst/>
                <a:latin typeface="Trebuchet MS"/>
              </a:rPr>
              <a:t>Phonological</a:t>
            </a:r>
            <a:endParaRPr lang="en-US" i="0" u="none" strike="noStrike" cap="none" normalizeH="0" baseline="0" dirty="0">
              <a:ln>
                <a:noFill/>
              </a:ln>
              <a:solidFill>
                <a:schemeClr val="bg1"/>
              </a:solidFill>
              <a:effectLst/>
              <a:latin typeface="Trebuchet MS"/>
            </a:endParaRPr>
          </a:p>
          <a:p>
            <a:pPr marL="0" marR="0" indent="0" algn="ctr" defTabSz="685800" rtl="0" eaLnBrk="0" fontAlgn="base" latinLnBrk="0" hangingPunct="0">
              <a:lnSpc>
                <a:spcPct val="100000"/>
              </a:lnSpc>
              <a:spcBef>
                <a:spcPct val="0"/>
              </a:spcBef>
              <a:spcAft>
                <a:spcPct val="0"/>
              </a:spcAft>
              <a:buClrTx/>
              <a:buSzTx/>
              <a:buFontTx/>
              <a:buNone/>
              <a:tabLst/>
            </a:pPr>
            <a:r>
              <a:rPr lang="en-US" dirty="0">
                <a:solidFill>
                  <a:schemeClr val="bg1"/>
                </a:solidFill>
                <a:latin typeface="Trebuchet MS"/>
              </a:rPr>
              <a:t>Awareness</a:t>
            </a:r>
            <a:endParaRPr lang="en-US" sz="1350" i="0" u="none" strike="noStrike" cap="none" normalizeH="0" baseline="0" dirty="0">
              <a:ln>
                <a:noFill/>
              </a:ln>
              <a:solidFill>
                <a:schemeClr val="bg1"/>
              </a:solidFill>
              <a:effectLst/>
              <a:latin typeface="Trebuchet MS"/>
            </a:endParaRPr>
          </a:p>
        </p:txBody>
      </p:sp>
      <p:cxnSp>
        <p:nvCxnSpPr>
          <p:cNvPr id="7" name="Straight Arrow Connector 6">
            <a:extLst>
              <a:ext uri="{FF2B5EF4-FFF2-40B4-BE49-F238E27FC236}">
                <a16:creationId xmlns:a16="http://schemas.microsoft.com/office/drawing/2014/main" id="{FACF7B23-6B13-BD68-85D9-B750532196AF}"/>
              </a:ext>
              <a:ext uri="{C183D7F6-B498-43B3-948B-1728B52AA6E4}">
                <adec:decorative xmlns:adec="http://schemas.microsoft.com/office/drawing/2017/decorative" val="1"/>
              </a:ext>
            </a:extLst>
          </p:cNvPr>
          <p:cNvCxnSpPr>
            <a:cxnSpLocks/>
          </p:cNvCxnSpPr>
          <p:nvPr/>
        </p:nvCxnSpPr>
        <p:spPr bwMode="auto">
          <a:xfrm>
            <a:off x="4572000" y="735649"/>
            <a:ext cx="746969" cy="135043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3" name="Rounded Rectangle 35">
            <a:extLst>
              <a:ext uri="{FF2B5EF4-FFF2-40B4-BE49-F238E27FC236}">
                <a16:creationId xmlns:a16="http://schemas.microsoft.com/office/drawing/2014/main" id="{A8D02E6F-E606-6483-34E4-3C4021CF8530}"/>
              </a:ext>
            </a:extLst>
          </p:cNvPr>
          <p:cNvSpPr/>
          <p:nvPr/>
        </p:nvSpPr>
        <p:spPr bwMode="auto">
          <a:xfrm>
            <a:off x="4635863" y="2086086"/>
            <a:ext cx="1371600" cy="914400"/>
          </a:xfrm>
          <a:prstGeom prst="roundRect">
            <a:avLst/>
          </a:prstGeom>
          <a:solidFill>
            <a:srgbClr val="272844"/>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indent="0" algn="ctr" defTabSz="6858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chemeClr val="bg1"/>
                </a:solidFill>
                <a:effectLst/>
                <a:latin typeface="Trebuchet MS"/>
              </a:rPr>
              <a:t>Ph</a:t>
            </a:r>
            <a:r>
              <a:rPr kumimoji="0" lang="en-US" i="0" u="none" strike="noStrike" cap="none" normalizeH="0" baseline="0" dirty="0">
                <a:ln>
                  <a:noFill/>
                </a:ln>
                <a:solidFill>
                  <a:srgbClr val="FFC000"/>
                </a:solidFill>
                <a:effectLst/>
                <a:latin typeface="Trebuchet MS"/>
              </a:rPr>
              <a:t>one</a:t>
            </a:r>
            <a:r>
              <a:rPr kumimoji="0" lang="en-US" i="0" u="none" strike="noStrike" cap="none" normalizeH="0" baseline="0" dirty="0">
                <a:ln>
                  <a:noFill/>
                </a:ln>
                <a:solidFill>
                  <a:schemeClr val="bg1"/>
                </a:solidFill>
                <a:effectLst/>
                <a:latin typeface="Trebuchet MS"/>
              </a:rPr>
              <a:t>me</a:t>
            </a:r>
            <a:endParaRPr lang="en-US" i="0" u="none" strike="noStrike" cap="none" normalizeH="0" baseline="0" dirty="0">
              <a:ln>
                <a:noFill/>
              </a:ln>
              <a:solidFill>
                <a:schemeClr val="bg1"/>
              </a:solidFill>
              <a:effectLst/>
              <a:latin typeface="Trebuchet MS"/>
            </a:endParaRPr>
          </a:p>
          <a:p>
            <a:pPr marL="0" marR="0" indent="0" algn="ctr" defTabSz="685800" rtl="0" eaLnBrk="0" fontAlgn="base" latinLnBrk="0" hangingPunct="0">
              <a:lnSpc>
                <a:spcPct val="100000"/>
              </a:lnSpc>
              <a:spcBef>
                <a:spcPct val="0"/>
              </a:spcBef>
              <a:spcAft>
                <a:spcPct val="0"/>
              </a:spcAft>
              <a:buClrTx/>
              <a:buSzTx/>
              <a:buFontTx/>
              <a:buNone/>
              <a:tabLst/>
            </a:pPr>
            <a:r>
              <a:rPr lang="en-US" dirty="0">
                <a:solidFill>
                  <a:schemeClr val="bg1"/>
                </a:solidFill>
                <a:latin typeface="Trebuchet MS"/>
              </a:rPr>
              <a:t>Ph</a:t>
            </a:r>
            <a:r>
              <a:rPr lang="en-US" dirty="0">
                <a:solidFill>
                  <a:srgbClr val="FFC000"/>
                </a:solidFill>
                <a:latin typeface="Trebuchet MS"/>
              </a:rPr>
              <a:t>one</a:t>
            </a:r>
            <a:r>
              <a:rPr lang="en-US" dirty="0">
                <a:solidFill>
                  <a:schemeClr val="bg1"/>
                </a:solidFill>
                <a:latin typeface="Trebuchet MS"/>
              </a:rPr>
              <a:t>mic Awareness</a:t>
            </a:r>
            <a:endParaRPr kumimoji="0" lang="en-US" i="0" u="none" strike="noStrike" cap="none" normalizeH="0" baseline="0" dirty="0">
              <a:ln>
                <a:noFill/>
              </a:ln>
              <a:solidFill>
                <a:schemeClr val="bg1"/>
              </a:solidFill>
              <a:effectLst/>
              <a:latin typeface="Trebuchet MS"/>
            </a:endParaRPr>
          </a:p>
        </p:txBody>
      </p:sp>
      <p:sp>
        <p:nvSpPr>
          <p:cNvPr id="23" name="Left Brace 22">
            <a:extLst>
              <a:ext uri="{FF2B5EF4-FFF2-40B4-BE49-F238E27FC236}">
                <a16:creationId xmlns:a16="http://schemas.microsoft.com/office/drawing/2014/main" id="{AF09D1EB-FE05-8DF5-185B-F5E257B1C3F0}"/>
              </a:ext>
              <a:ext uri="{C183D7F6-B498-43B3-948B-1728B52AA6E4}">
                <adec:decorative xmlns:adec="http://schemas.microsoft.com/office/drawing/2017/decorative" val="1"/>
              </a:ext>
            </a:extLst>
          </p:cNvPr>
          <p:cNvSpPr/>
          <p:nvPr/>
        </p:nvSpPr>
        <p:spPr bwMode="auto">
          <a:xfrm rot="16200000">
            <a:off x="3583467" y="1079088"/>
            <a:ext cx="371476" cy="4229101"/>
          </a:xfrm>
          <a:prstGeom prst="leftBrace">
            <a:avLst/>
          </a:prstGeom>
          <a:noFill/>
          <a:ln w="381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charset="0"/>
            </a:endParaRPr>
          </a:p>
        </p:txBody>
      </p:sp>
      <p:sp>
        <p:nvSpPr>
          <p:cNvPr id="27" name="TextBox 26">
            <a:extLst>
              <a:ext uri="{FF2B5EF4-FFF2-40B4-BE49-F238E27FC236}">
                <a16:creationId xmlns:a16="http://schemas.microsoft.com/office/drawing/2014/main" id="{6252A93E-B0A7-7846-9E30-7DA63CC13C3A}"/>
              </a:ext>
            </a:extLst>
          </p:cNvPr>
          <p:cNvSpPr txBox="1"/>
          <p:nvPr/>
        </p:nvSpPr>
        <p:spPr>
          <a:xfrm>
            <a:off x="1589964" y="3542327"/>
            <a:ext cx="4350943" cy="457199"/>
          </a:xfrm>
          <a:prstGeom prst="rect">
            <a:avLst/>
          </a:prstGeom>
          <a:solidFill>
            <a:srgbClr val="245D38"/>
          </a:solidFill>
          <a:ln>
            <a:solidFill>
              <a:srgbClr val="272844"/>
            </a:solidFill>
          </a:ln>
        </p:spPr>
        <p:txBody>
          <a:bodyPr wrap="square" lIns="91440" tIns="45720" rIns="91440" bIns="45720" rtlCol="0" anchor="ctr">
            <a:noAutofit/>
          </a:bodyPr>
          <a:lstStyle/>
          <a:p>
            <a:pPr algn="ctr"/>
            <a:r>
              <a:rPr lang="en-US" sz="1600" dirty="0">
                <a:solidFill>
                  <a:schemeClr val="bg1"/>
                </a:solidFill>
                <a:latin typeface="Trebuchet MS"/>
              </a:rPr>
              <a:t>oral language</a:t>
            </a:r>
          </a:p>
        </p:txBody>
      </p:sp>
      <p:cxnSp>
        <p:nvCxnSpPr>
          <p:cNvPr id="9" name="Straight Arrow Connector 8">
            <a:extLst>
              <a:ext uri="{FF2B5EF4-FFF2-40B4-BE49-F238E27FC236}">
                <a16:creationId xmlns:a16="http://schemas.microsoft.com/office/drawing/2014/main" id="{9B6666B9-EAF1-A9D2-6C6F-1E19D18445E5}"/>
              </a:ext>
              <a:ext uri="{C183D7F6-B498-43B3-948B-1728B52AA6E4}">
                <adec:decorative xmlns:adec="http://schemas.microsoft.com/office/drawing/2017/decorative" val="1"/>
              </a:ext>
            </a:extLst>
          </p:cNvPr>
          <p:cNvCxnSpPr>
            <a:cxnSpLocks/>
          </p:cNvCxnSpPr>
          <p:nvPr/>
        </p:nvCxnSpPr>
        <p:spPr bwMode="auto">
          <a:xfrm>
            <a:off x="4572000" y="735649"/>
            <a:ext cx="2296732" cy="135043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7" name="Rounded Rectangle 37">
            <a:extLst>
              <a:ext uri="{FF2B5EF4-FFF2-40B4-BE49-F238E27FC236}">
                <a16:creationId xmlns:a16="http://schemas.microsoft.com/office/drawing/2014/main" id="{C1F7589E-6E63-382C-7C08-F0FE5B2A00CB}"/>
              </a:ext>
            </a:extLst>
          </p:cNvPr>
          <p:cNvSpPr/>
          <p:nvPr/>
        </p:nvSpPr>
        <p:spPr bwMode="auto">
          <a:xfrm>
            <a:off x="6185627" y="2086086"/>
            <a:ext cx="1371600" cy="914400"/>
          </a:xfrm>
          <a:prstGeom prst="roundRect">
            <a:avLst/>
          </a:prstGeom>
          <a:solidFill>
            <a:srgbClr val="272844"/>
          </a:solidFill>
          <a:ln w="9525" cap="flat" cmpd="sng" algn="ctr">
            <a:solidFill>
              <a:srgbClr val="272844"/>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indent="0" algn="ctr" defTabSz="6858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bg1"/>
                </a:solidFill>
                <a:effectLst/>
                <a:latin typeface="Trebuchet MS"/>
              </a:rPr>
              <a:t>Phonics</a:t>
            </a:r>
          </a:p>
        </p:txBody>
      </p:sp>
      <p:sp>
        <p:nvSpPr>
          <p:cNvPr id="25" name="Left Brace 24">
            <a:extLst>
              <a:ext uri="{FF2B5EF4-FFF2-40B4-BE49-F238E27FC236}">
                <a16:creationId xmlns:a16="http://schemas.microsoft.com/office/drawing/2014/main" id="{F600E700-C1D6-C20F-1D39-E5D593F88865}"/>
              </a:ext>
              <a:ext uri="{C183D7F6-B498-43B3-948B-1728B52AA6E4}">
                <adec:decorative xmlns:adec="http://schemas.microsoft.com/office/drawing/2017/decorative" val="1"/>
              </a:ext>
            </a:extLst>
          </p:cNvPr>
          <p:cNvSpPr/>
          <p:nvPr/>
        </p:nvSpPr>
        <p:spPr bwMode="auto">
          <a:xfrm rot="16200000">
            <a:off x="6682993" y="2416073"/>
            <a:ext cx="371477" cy="1555129"/>
          </a:xfrm>
          <a:prstGeom prst="leftBrace">
            <a:avLst/>
          </a:prstGeom>
          <a:noFill/>
          <a:ln w="381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charset="0"/>
            </a:endParaRPr>
          </a:p>
        </p:txBody>
      </p:sp>
      <p:sp>
        <p:nvSpPr>
          <p:cNvPr id="29" name="TextBox 28">
            <a:extLst>
              <a:ext uri="{FF2B5EF4-FFF2-40B4-BE49-F238E27FC236}">
                <a16:creationId xmlns:a16="http://schemas.microsoft.com/office/drawing/2014/main" id="{E2409B74-E783-2A99-10E2-8FE1D2D00A72}"/>
              </a:ext>
            </a:extLst>
          </p:cNvPr>
          <p:cNvSpPr txBox="1"/>
          <p:nvPr/>
        </p:nvSpPr>
        <p:spPr>
          <a:xfrm>
            <a:off x="6091167" y="3542327"/>
            <a:ext cx="1555129" cy="457200"/>
          </a:xfrm>
          <a:prstGeom prst="rect">
            <a:avLst/>
          </a:prstGeom>
          <a:solidFill>
            <a:srgbClr val="245D38"/>
          </a:solidFill>
          <a:ln>
            <a:solidFill>
              <a:srgbClr val="272844"/>
            </a:solidFill>
          </a:ln>
        </p:spPr>
        <p:txBody>
          <a:bodyPr wrap="square" lIns="91440" tIns="45720" rIns="91440" bIns="45720" rtlCol="0" anchor="ctr">
            <a:noAutofit/>
          </a:bodyPr>
          <a:lstStyle/>
          <a:p>
            <a:pPr algn="ctr" defTabSz="822960"/>
            <a:r>
              <a:rPr lang="en-US" dirty="0">
                <a:solidFill>
                  <a:schemeClr val="bg1"/>
                </a:solidFill>
                <a:latin typeface="Trebuchet MS"/>
              </a:rPr>
              <a:t>written language</a:t>
            </a:r>
          </a:p>
        </p:txBody>
      </p:sp>
      <p:sp>
        <p:nvSpPr>
          <p:cNvPr id="2" name="TextBox 1">
            <a:extLst>
              <a:ext uri="{FF2B5EF4-FFF2-40B4-BE49-F238E27FC236}">
                <a16:creationId xmlns:a16="http://schemas.microsoft.com/office/drawing/2014/main" id="{D3210225-DE19-A1CE-7232-AFB4F6519E47}"/>
              </a:ext>
            </a:extLst>
          </p:cNvPr>
          <p:cNvSpPr txBox="1"/>
          <p:nvPr/>
        </p:nvSpPr>
        <p:spPr>
          <a:xfrm>
            <a:off x="2854712" y="4117871"/>
            <a:ext cx="6289288" cy="230832"/>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900" i="0" u="none" strike="noStrike" dirty="0">
                <a:solidFill>
                  <a:srgbClr val="000000"/>
                </a:solidFill>
                <a:effectLst/>
                <a:latin typeface="Trebuchet MS"/>
                <a:cs typeface="Calibri Light"/>
              </a:rPr>
              <a:t>(Adapted from Sedita</a:t>
            </a:r>
            <a:r>
              <a:rPr lang="en-US" sz="900" dirty="0">
                <a:solidFill>
                  <a:srgbClr val="000000"/>
                </a:solidFill>
                <a:latin typeface="Trebuchet MS"/>
                <a:cs typeface="Calibri Light"/>
              </a:rPr>
              <a:t>, 2021)</a:t>
            </a:r>
            <a:endParaRPr lang="en-US" sz="900" dirty="0">
              <a:latin typeface="Trebuchet MS"/>
              <a:cs typeface="Calibri Light"/>
            </a:endParaRPr>
          </a:p>
        </p:txBody>
      </p:sp>
    </p:spTree>
    <p:extLst>
      <p:ext uri="{BB962C8B-B14F-4D97-AF65-F5344CB8AC3E}">
        <p14:creationId xmlns:p14="http://schemas.microsoft.com/office/powerpoint/2010/main" val="1256565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2">
          <a:extLst>
            <a:ext uri="{FF2B5EF4-FFF2-40B4-BE49-F238E27FC236}">
              <a16:creationId xmlns:a16="http://schemas.microsoft.com/office/drawing/2014/main" id="{43BA2A98-81FE-80AB-6E66-C421A186B274}"/>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41B2591B-102F-DEDC-6F4C-DF4A5F036963}"/>
              </a:ext>
              <a:ext uri="{C183D7F6-B498-43B3-948B-1728B52AA6E4}">
                <adec:decorative xmlns:adec="http://schemas.microsoft.com/office/drawing/2017/decorative" val="1"/>
              </a:ext>
            </a:extLst>
          </p:cNvPr>
          <p:cNvSpPr/>
          <p:nvPr/>
        </p:nvSpPr>
        <p:spPr>
          <a:xfrm>
            <a:off x="-102706" y="4311070"/>
            <a:ext cx="9723664" cy="8304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4" name="Title 3">
            <a:extLst>
              <a:ext uri="{FF2B5EF4-FFF2-40B4-BE49-F238E27FC236}">
                <a16:creationId xmlns:a16="http://schemas.microsoft.com/office/drawing/2014/main" id="{E1F3457E-84A9-4FE0-C8E6-11DA695A402B}"/>
              </a:ext>
            </a:extLst>
          </p:cNvPr>
          <p:cNvSpPr>
            <a:spLocks noGrp="1"/>
          </p:cNvSpPr>
          <p:nvPr>
            <p:ph type="title"/>
          </p:nvPr>
        </p:nvSpPr>
        <p:spPr/>
        <p:txBody>
          <a:bodyPr/>
          <a:lstStyle/>
          <a:p>
            <a:r>
              <a:rPr lang="en-US" sz="2400" dirty="0">
                <a:latin typeface="Trebuchet MS" panose="020B0603020202020204" pitchFamily="34" charset="0"/>
              </a:rPr>
              <a:t>Phonological Awareness</a:t>
            </a:r>
          </a:p>
        </p:txBody>
      </p:sp>
      <p:sp>
        <p:nvSpPr>
          <p:cNvPr id="2" name="Google Shape;354;p46">
            <a:extLst>
              <a:ext uri="{FF2B5EF4-FFF2-40B4-BE49-F238E27FC236}">
                <a16:creationId xmlns:a16="http://schemas.microsoft.com/office/drawing/2014/main" id="{F69FB40A-B4C0-D002-1DBF-93430C138180}"/>
              </a:ext>
            </a:extLst>
          </p:cNvPr>
          <p:cNvSpPr txBox="1">
            <a:spLocks/>
          </p:cNvSpPr>
          <p:nvPr/>
        </p:nvSpPr>
        <p:spPr>
          <a:xfrm>
            <a:off x="21875" y="843326"/>
            <a:ext cx="3301167" cy="3515629"/>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Trebuchet MS" panose="020B0603020202020204" pitchFamily="34" charset="0"/>
                <a:ea typeface="Calibri" panose="020F0502020204030204" pitchFamily="34" charset="0"/>
                <a:cs typeface="Calibri" panose="020F0502020204030204" pitchFamily="34" charset="0"/>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indent="-347472">
              <a:lnSpc>
                <a:spcPct val="114999"/>
              </a:lnSpc>
            </a:pPr>
            <a:r>
              <a:rPr lang="en-US" sz="2000" dirty="0">
                <a:solidFill>
                  <a:srgbClr val="000000"/>
                </a:solidFill>
                <a:ea typeface="Calibri"/>
                <a:cs typeface="Arial"/>
              </a:rPr>
              <a:t>The ability to identify and manipulate sounds in spoken language </a:t>
            </a:r>
            <a:endParaRPr lang="en-US" sz="2000" b="1" dirty="0">
              <a:solidFill>
                <a:srgbClr val="000000"/>
              </a:solidFill>
              <a:ea typeface="Calibri"/>
              <a:cs typeface="Arial"/>
            </a:endParaRPr>
          </a:p>
          <a:p>
            <a:pPr indent="-347472">
              <a:lnSpc>
                <a:spcPct val="114999"/>
              </a:lnSpc>
              <a:buNone/>
            </a:pPr>
            <a:r>
              <a:rPr lang="en-US" sz="2000" dirty="0">
                <a:solidFill>
                  <a:srgbClr val="000000"/>
                </a:solidFill>
                <a:ea typeface="Calibri"/>
                <a:cs typeface="Arial"/>
              </a:rPr>
              <a:t>  (all sizes of sounds)</a:t>
            </a:r>
            <a:endParaRPr lang="en-US" sz="2000" b="1" dirty="0">
              <a:solidFill>
                <a:srgbClr val="000000"/>
              </a:solidFill>
              <a:ea typeface="Calibri"/>
              <a:cs typeface="Arial"/>
            </a:endParaRPr>
          </a:p>
          <a:p>
            <a:pPr indent="-347472">
              <a:lnSpc>
                <a:spcPct val="114999"/>
              </a:lnSpc>
              <a:buNone/>
            </a:pPr>
            <a:endParaRPr lang="en-US" dirty="0">
              <a:solidFill>
                <a:srgbClr val="000000"/>
              </a:solidFill>
              <a:cs typeface="Arial"/>
            </a:endParaRPr>
          </a:p>
          <a:p>
            <a:pPr indent="-347472">
              <a:lnSpc>
                <a:spcPct val="114999"/>
              </a:lnSpc>
              <a:buNone/>
            </a:pPr>
            <a:endParaRPr lang="en-US" sz="1200" dirty="0">
              <a:solidFill>
                <a:srgbClr val="000000"/>
              </a:solidFill>
              <a:cs typeface="Arial"/>
            </a:endParaRPr>
          </a:p>
          <a:p>
            <a:pPr indent="-347472">
              <a:lnSpc>
                <a:spcPct val="160000"/>
              </a:lnSpc>
            </a:pPr>
            <a:endParaRPr lang="en-US" sz="2000" dirty="0">
              <a:solidFill>
                <a:srgbClr val="000000"/>
              </a:solidFill>
              <a:cs typeface="Times New Roman"/>
            </a:endParaRPr>
          </a:p>
          <a:p>
            <a:pPr indent="-347472">
              <a:lnSpc>
                <a:spcPct val="114999"/>
              </a:lnSpc>
              <a:spcAft>
                <a:spcPts val="1200"/>
              </a:spcAft>
              <a:buNone/>
            </a:pPr>
            <a:endParaRPr lang="en-US" dirty="0">
              <a:solidFill>
                <a:srgbClr val="595959"/>
              </a:solidFill>
            </a:endParaRPr>
          </a:p>
        </p:txBody>
      </p:sp>
      <p:pic>
        <p:nvPicPr>
          <p:cNvPr id="6" name="Picture 5" descr="Parent">
            <a:extLst>
              <a:ext uri="{FF2B5EF4-FFF2-40B4-BE49-F238E27FC236}">
                <a16:creationId xmlns:a16="http://schemas.microsoft.com/office/drawing/2014/main" id="{B767DC13-08BA-FE80-723D-6759325C036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1754" t="5377" r="10711" b="4701"/>
          <a:stretch>
            <a:fillRect/>
          </a:stretch>
        </p:blipFill>
        <p:spPr>
          <a:xfrm flipH="1">
            <a:off x="3187335" y="692054"/>
            <a:ext cx="5485309" cy="3990253"/>
          </a:xfrm>
          <a:prstGeom prst="rect">
            <a:avLst/>
          </a:prstGeom>
        </p:spPr>
      </p:pic>
      <p:sp>
        <p:nvSpPr>
          <p:cNvPr id="9" name="TextBox 8">
            <a:extLst>
              <a:ext uri="{FF2B5EF4-FFF2-40B4-BE49-F238E27FC236}">
                <a16:creationId xmlns:a16="http://schemas.microsoft.com/office/drawing/2014/main" id="{841D59E2-0F06-8710-7563-C62378DAC79A}"/>
              </a:ext>
            </a:extLst>
          </p:cNvPr>
          <p:cNvSpPr txBox="1"/>
          <p:nvPr/>
        </p:nvSpPr>
        <p:spPr>
          <a:xfrm>
            <a:off x="3727696" y="1696610"/>
            <a:ext cx="440417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solidFill>
                  <a:srgbClr val="FFFFFF"/>
                </a:solidFill>
                <a:latin typeface="Trebuchet MS"/>
              </a:rPr>
              <a:t>Phonological Awareness</a:t>
            </a:r>
          </a:p>
        </p:txBody>
      </p:sp>
      <p:sp>
        <p:nvSpPr>
          <p:cNvPr id="10" name="Rectangle: Rounded Corners 9">
            <a:extLst>
              <a:ext uri="{FF2B5EF4-FFF2-40B4-BE49-F238E27FC236}">
                <a16:creationId xmlns:a16="http://schemas.microsoft.com/office/drawing/2014/main" id="{567F6CD7-9C17-58C1-CC0C-1BFFDA677005}"/>
              </a:ext>
            </a:extLst>
          </p:cNvPr>
          <p:cNvSpPr/>
          <p:nvPr/>
        </p:nvSpPr>
        <p:spPr>
          <a:xfrm>
            <a:off x="2541416" y="3296262"/>
            <a:ext cx="1602338" cy="368627"/>
          </a:xfrm>
          <a:prstGeom prst="roundRect">
            <a:avLst/>
          </a:prstGeom>
          <a:solidFill>
            <a:srgbClr val="488BC9"/>
          </a:solidFill>
          <a:ln>
            <a:solidFill>
              <a:srgbClr val="27284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chemeClr val="tx1"/>
                </a:solidFill>
                <a:latin typeface="Trebuchet MS"/>
              </a:rPr>
              <a:t>Word Awareness</a:t>
            </a:r>
          </a:p>
        </p:txBody>
      </p:sp>
      <p:sp>
        <p:nvSpPr>
          <p:cNvPr id="11" name="Rectangle: Rounded Corners 10">
            <a:extLst>
              <a:ext uri="{FF2B5EF4-FFF2-40B4-BE49-F238E27FC236}">
                <a16:creationId xmlns:a16="http://schemas.microsoft.com/office/drawing/2014/main" id="{FE73E74F-A234-17AB-BAED-33BDB490BDB9}"/>
              </a:ext>
            </a:extLst>
          </p:cNvPr>
          <p:cNvSpPr/>
          <p:nvPr/>
        </p:nvSpPr>
        <p:spPr>
          <a:xfrm>
            <a:off x="4234201" y="3288958"/>
            <a:ext cx="1600880" cy="362674"/>
          </a:xfrm>
          <a:prstGeom prst="roundRect">
            <a:avLst/>
          </a:prstGeom>
          <a:solidFill>
            <a:srgbClr val="488BC9"/>
          </a:solidFill>
          <a:ln>
            <a:solidFill>
              <a:srgbClr val="27284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chemeClr val="tx1"/>
                </a:solidFill>
                <a:latin typeface="Trebuchet MS"/>
              </a:rPr>
              <a:t>Rhyming &amp; Alliteration</a:t>
            </a:r>
          </a:p>
        </p:txBody>
      </p:sp>
      <p:sp>
        <p:nvSpPr>
          <p:cNvPr id="12" name="Rectangle: Rounded Corners 11">
            <a:extLst>
              <a:ext uri="{FF2B5EF4-FFF2-40B4-BE49-F238E27FC236}">
                <a16:creationId xmlns:a16="http://schemas.microsoft.com/office/drawing/2014/main" id="{836BCE70-5544-5181-86B1-EEB918FD7473}"/>
              </a:ext>
            </a:extLst>
          </p:cNvPr>
          <p:cNvSpPr/>
          <p:nvPr/>
        </p:nvSpPr>
        <p:spPr>
          <a:xfrm>
            <a:off x="2541898" y="3749609"/>
            <a:ext cx="1602338" cy="365012"/>
          </a:xfrm>
          <a:prstGeom prst="roundRect">
            <a:avLst/>
          </a:prstGeom>
          <a:solidFill>
            <a:srgbClr val="488BC9"/>
          </a:solidFill>
          <a:ln>
            <a:solidFill>
              <a:srgbClr val="27284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chemeClr val="tx1"/>
                </a:solidFill>
                <a:latin typeface="Trebuchet MS"/>
              </a:rPr>
              <a:t>Syllables</a:t>
            </a:r>
          </a:p>
        </p:txBody>
      </p:sp>
      <p:sp>
        <p:nvSpPr>
          <p:cNvPr id="13" name="Rectangle: Rounded Corners 12">
            <a:extLst>
              <a:ext uri="{FF2B5EF4-FFF2-40B4-BE49-F238E27FC236}">
                <a16:creationId xmlns:a16="http://schemas.microsoft.com/office/drawing/2014/main" id="{0AFCE854-5DBD-E2A2-924D-86A6661D95F3}"/>
              </a:ext>
            </a:extLst>
          </p:cNvPr>
          <p:cNvSpPr/>
          <p:nvPr/>
        </p:nvSpPr>
        <p:spPr>
          <a:xfrm>
            <a:off x="4230919" y="3748428"/>
            <a:ext cx="1600880" cy="365012"/>
          </a:xfrm>
          <a:prstGeom prst="roundRect">
            <a:avLst/>
          </a:prstGeom>
          <a:solidFill>
            <a:srgbClr val="488BC9"/>
          </a:solidFill>
          <a:ln>
            <a:solidFill>
              <a:srgbClr val="27284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chemeClr val="tx1"/>
                </a:solidFill>
                <a:latin typeface="Trebuchet MS"/>
              </a:rPr>
              <a:t>Onsets &amp; Rimes</a:t>
            </a:r>
            <a:endParaRPr lang="en-US" dirty="0">
              <a:solidFill>
                <a:schemeClr val="tx1"/>
              </a:solidFill>
              <a:latin typeface="Trebuchet MS" panose="020B0603020202020204" pitchFamily="34" charset="0"/>
            </a:endParaRPr>
          </a:p>
        </p:txBody>
      </p:sp>
      <p:sp>
        <p:nvSpPr>
          <p:cNvPr id="8" name="Rectangle: Rounded Corners 7">
            <a:extLst>
              <a:ext uri="{FF2B5EF4-FFF2-40B4-BE49-F238E27FC236}">
                <a16:creationId xmlns:a16="http://schemas.microsoft.com/office/drawing/2014/main" id="{461D2A38-0E2D-0415-1663-FBDC432F47EE}"/>
              </a:ext>
            </a:extLst>
          </p:cNvPr>
          <p:cNvSpPr/>
          <p:nvPr/>
        </p:nvSpPr>
        <p:spPr>
          <a:xfrm>
            <a:off x="6383040" y="2814820"/>
            <a:ext cx="2289692" cy="366652"/>
          </a:xfrm>
          <a:prstGeom prst="roundRect">
            <a:avLst/>
          </a:prstGeom>
          <a:solidFill>
            <a:srgbClr val="27284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rgbClr val="FFFFFF"/>
                </a:solidFill>
                <a:latin typeface="Trebuchet MS"/>
              </a:rPr>
              <a:t>Phonemic Awareness</a:t>
            </a:r>
            <a:endParaRPr lang="en-US" b="1" dirty="0">
              <a:latin typeface="Trebuchet MS" panose="020B0603020202020204" pitchFamily="34" charset="0"/>
            </a:endParaRPr>
          </a:p>
        </p:txBody>
      </p:sp>
      <p:sp>
        <p:nvSpPr>
          <p:cNvPr id="14" name="Rectangle: Rounded Corners 13">
            <a:extLst>
              <a:ext uri="{FF2B5EF4-FFF2-40B4-BE49-F238E27FC236}">
                <a16:creationId xmlns:a16="http://schemas.microsoft.com/office/drawing/2014/main" id="{13201859-2631-1A36-9469-0F76B31BFFE7}"/>
              </a:ext>
            </a:extLst>
          </p:cNvPr>
          <p:cNvSpPr/>
          <p:nvPr/>
        </p:nvSpPr>
        <p:spPr>
          <a:xfrm>
            <a:off x="6823626" y="3288958"/>
            <a:ext cx="1593061" cy="358846"/>
          </a:xfrm>
          <a:prstGeom prst="roundRect">
            <a:avLst/>
          </a:prstGeom>
          <a:solidFill>
            <a:srgbClr val="488BC9"/>
          </a:solidFill>
          <a:ln>
            <a:solidFill>
              <a:srgbClr val="27284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chemeClr val="tx1"/>
                </a:solidFill>
                <a:latin typeface="Trebuchet MS"/>
              </a:rPr>
              <a:t>Identifying</a:t>
            </a:r>
          </a:p>
        </p:txBody>
      </p:sp>
      <p:sp>
        <p:nvSpPr>
          <p:cNvPr id="15" name="Rectangle: Rounded Corners 14">
            <a:extLst>
              <a:ext uri="{FF2B5EF4-FFF2-40B4-BE49-F238E27FC236}">
                <a16:creationId xmlns:a16="http://schemas.microsoft.com/office/drawing/2014/main" id="{C2E32E79-FCB7-D3CB-717B-2CB4CCA2A7E6}"/>
              </a:ext>
            </a:extLst>
          </p:cNvPr>
          <p:cNvSpPr/>
          <p:nvPr/>
        </p:nvSpPr>
        <p:spPr>
          <a:xfrm>
            <a:off x="6814349" y="3750271"/>
            <a:ext cx="1602338" cy="364771"/>
          </a:xfrm>
          <a:prstGeom prst="roundRect">
            <a:avLst/>
          </a:prstGeom>
          <a:solidFill>
            <a:srgbClr val="488BC9"/>
          </a:solidFill>
          <a:ln>
            <a:solidFill>
              <a:srgbClr val="27284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chemeClr val="tx1"/>
                </a:solidFill>
                <a:latin typeface="Trebuchet MS"/>
              </a:rPr>
              <a:t>Blending</a:t>
            </a:r>
          </a:p>
        </p:txBody>
      </p:sp>
      <p:sp>
        <p:nvSpPr>
          <p:cNvPr id="17" name="Rectangle: Rounded Corners 16">
            <a:extLst>
              <a:ext uri="{FF2B5EF4-FFF2-40B4-BE49-F238E27FC236}">
                <a16:creationId xmlns:a16="http://schemas.microsoft.com/office/drawing/2014/main" id="{88E48675-6A0C-7021-D1E5-A020026B83F3}"/>
              </a:ext>
            </a:extLst>
          </p:cNvPr>
          <p:cNvSpPr/>
          <p:nvPr/>
        </p:nvSpPr>
        <p:spPr>
          <a:xfrm>
            <a:off x="6814399" y="4211907"/>
            <a:ext cx="1602338" cy="365015"/>
          </a:xfrm>
          <a:prstGeom prst="roundRect">
            <a:avLst/>
          </a:prstGeom>
          <a:solidFill>
            <a:srgbClr val="488BC9"/>
          </a:solidFill>
          <a:ln>
            <a:solidFill>
              <a:srgbClr val="27284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chemeClr val="tx1"/>
                </a:solidFill>
                <a:latin typeface="Trebuchet MS"/>
              </a:rPr>
              <a:t>Segmenting</a:t>
            </a:r>
          </a:p>
        </p:txBody>
      </p:sp>
      <p:sp>
        <p:nvSpPr>
          <p:cNvPr id="18" name="Rectangle: Rounded Corners 17">
            <a:extLst>
              <a:ext uri="{FF2B5EF4-FFF2-40B4-BE49-F238E27FC236}">
                <a16:creationId xmlns:a16="http://schemas.microsoft.com/office/drawing/2014/main" id="{273C815C-D48A-6E5F-6ECF-50F52DEB04B3}"/>
              </a:ext>
            </a:extLst>
          </p:cNvPr>
          <p:cNvSpPr/>
          <p:nvPr/>
        </p:nvSpPr>
        <p:spPr>
          <a:xfrm>
            <a:off x="6818805" y="4682313"/>
            <a:ext cx="1601344" cy="360326"/>
          </a:xfrm>
          <a:prstGeom prst="roundRect">
            <a:avLst/>
          </a:prstGeom>
          <a:solidFill>
            <a:srgbClr val="488BC9"/>
          </a:solidFill>
          <a:ln>
            <a:solidFill>
              <a:srgbClr val="27284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chemeClr val="tx1"/>
                </a:solidFill>
                <a:latin typeface="Trebuchet MS"/>
              </a:rPr>
              <a:t>Manipulating</a:t>
            </a:r>
          </a:p>
        </p:txBody>
      </p:sp>
      <p:sp>
        <p:nvSpPr>
          <p:cNvPr id="19" name="Oval 18">
            <a:extLst>
              <a:ext uri="{FF2B5EF4-FFF2-40B4-BE49-F238E27FC236}">
                <a16:creationId xmlns:a16="http://schemas.microsoft.com/office/drawing/2014/main" id="{677BF5F6-B838-1976-9F53-E64E7B19A2D3}"/>
              </a:ext>
              <a:ext uri="{C183D7F6-B498-43B3-948B-1728B52AA6E4}">
                <adec:decorative xmlns:adec="http://schemas.microsoft.com/office/drawing/2017/decorative" val="1"/>
              </a:ext>
            </a:extLst>
          </p:cNvPr>
          <p:cNvSpPr/>
          <p:nvPr/>
        </p:nvSpPr>
        <p:spPr>
          <a:xfrm>
            <a:off x="2336471" y="2573201"/>
            <a:ext cx="3661372" cy="2289275"/>
          </a:xfrm>
          <a:prstGeom prst="ellips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5" name="TextBox 4">
            <a:extLst>
              <a:ext uri="{FF2B5EF4-FFF2-40B4-BE49-F238E27FC236}">
                <a16:creationId xmlns:a16="http://schemas.microsoft.com/office/drawing/2014/main" id="{3E00DE43-59AE-3291-9A0A-167B9FF56B15}"/>
              </a:ext>
              <a:ext uri="{C183D7F6-B498-43B3-948B-1728B52AA6E4}">
                <adec:decorative xmlns:adec="http://schemas.microsoft.com/office/drawing/2017/decorative" val="1"/>
              </a:ext>
            </a:extLst>
          </p:cNvPr>
          <p:cNvSpPr txBox="1"/>
          <p:nvPr/>
        </p:nvSpPr>
        <p:spPr>
          <a:xfrm>
            <a:off x="0" y="4912668"/>
            <a:ext cx="6289288" cy="230832"/>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900" dirty="0">
                <a:solidFill>
                  <a:srgbClr val="000000"/>
                </a:solidFill>
                <a:latin typeface="Trebuchet MS" panose="020B0703020202090204" pitchFamily="34" charset="0"/>
                <a:cs typeface="Calibri Light"/>
              </a:rPr>
              <a:t>(Birch &amp; </a:t>
            </a:r>
            <a:r>
              <a:rPr lang="en-US" sz="900" dirty="0">
                <a:latin typeface="Trebuchet MS" panose="020B0703020202090204" pitchFamily="34" charset="0"/>
              </a:rPr>
              <a:t>Carreker, 2018; </a:t>
            </a:r>
            <a:r>
              <a:rPr lang="en-US" sz="900" dirty="0">
                <a:solidFill>
                  <a:srgbClr val="000000"/>
                </a:solidFill>
                <a:latin typeface="Trebuchet MS" panose="020B0703020202090204" pitchFamily="34" charset="0"/>
                <a:cs typeface="Calibri Light"/>
              </a:rPr>
              <a:t>National Reading Panel, 2000; The Reading League, 2022)</a:t>
            </a:r>
            <a:endParaRPr lang="en-US" sz="900" dirty="0">
              <a:latin typeface="Trebuchet MS" panose="020B0703020202090204" pitchFamily="34" charset="0"/>
              <a:cs typeface="Calibri Light"/>
            </a:endParaRPr>
          </a:p>
        </p:txBody>
      </p:sp>
      <p:pic>
        <p:nvPicPr>
          <p:cNvPr id="3" name="Picture 2" descr="CDE Logo">
            <a:extLst>
              <a:ext uri="{FF2B5EF4-FFF2-40B4-BE49-F238E27FC236}">
                <a16:creationId xmlns:a16="http://schemas.microsoft.com/office/drawing/2014/main" id="{D82CB3C1-8FF0-DF27-1251-46BBDA1330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6400" y="72101"/>
            <a:ext cx="852487" cy="370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104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2">
          <a:extLst>
            <a:ext uri="{FF2B5EF4-FFF2-40B4-BE49-F238E27FC236}">
              <a16:creationId xmlns:a16="http://schemas.microsoft.com/office/drawing/2014/main" id="{DDFE0CA0-F732-7D6D-1B43-4A385190EAD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AF9EE08-B5E4-95B0-6F97-512641CEB461}"/>
              </a:ext>
              <a:ext uri="{C183D7F6-B498-43B3-948B-1728B52AA6E4}">
                <adec:decorative xmlns:adec="http://schemas.microsoft.com/office/drawing/2017/decorative" val="1"/>
              </a:ext>
            </a:extLst>
          </p:cNvPr>
          <p:cNvSpPr/>
          <p:nvPr/>
        </p:nvSpPr>
        <p:spPr>
          <a:xfrm>
            <a:off x="-381000" y="4248847"/>
            <a:ext cx="9525000" cy="9979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353" name="Google Shape;353;p46">
            <a:extLst>
              <a:ext uri="{FF2B5EF4-FFF2-40B4-BE49-F238E27FC236}">
                <a16:creationId xmlns:a16="http://schemas.microsoft.com/office/drawing/2014/main" id="{527A9AD1-6E3B-75DF-A55B-C80F62022F38}"/>
              </a:ext>
            </a:extLst>
          </p:cNvPr>
          <p:cNvSpPr txBox="1">
            <a:spLocks noGrp="1"/>
          </p:cNvSpPr>
          <p:nvPr>
            <p:ph type="title"/>
          </p:nvPr>
        </p:nvSpPr>
        <p:spPr>
          <a:xfrm>
            <a:off x="249103" y="0"/>
            <a:ext cx="8409444" cy="592406"/>
          </a:xfrm>
          <a:prstGeom prst="rect">
            <a:avLst/>
          </a:prstGeom>
        </p:spPr>
        <p:txBody>
          <a:bodyPr spcFirstLastPara="1" wrap="square" lIns="0" tIns="0" rIns="0" bIns="0" anchor="ctr" anchorCtr="0">
            <a:noAutofit/>
          </a:bodyPr>
          <a:lstStyle/>
          <a:p>
            <a:r>
              <a:rPr lang="en-US" sz="2400" dirty="0">
                <a:latin typeface="Trebuchet MS"/>
              </a:rPr>
              <a:t>Phonological Awareness Skills</a:t>
            </a:r>
          </a:p>
        </p:txBody>
      </p:sp>
      <p:sp>
        <p:nvSpPr>
          <p:cNvPr id="9" name="TextBox 8">
            <a:extLst>
              <a:ext uri="{FF2B5EF4-FFF2-40B4-BE49-F238E27FC236}">
                <a16:creationId xmlns:a16="http://schemas.microsoft.com/office/drawing/2014/main" id="{C6E39AF1-92C7-DDD9-D0B6-A2CD4483287F}"/>
              </a:ext>
            </a:extLst>
          </p:cNvPr>
          <p:cNvSpPr txBox="1"/>
          <p:nvPr/>
        </p:nvSpPr>
        <p:spPr>
          <a:xfrm>
            <a:off x="411776" y="732900"/>
            <a:ext cx="18541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dirty="0">
                <a:latin typeface="Trebuchet MS"/>
              </a:rPr>
              <a:t>LESS COMPLEX</a:t>
            </a:r>
          </a:p>
        </p:txBody>
      </p:sp>
      <p:sp>
        <p:nvSpPr>
          <p:cNvPr id="12" name="Arrow: Right 11">
            <a:extLst>
              <a:ext uri="{FF2B5EF4-FFF2-40B4-BE49-F238E27FC236}">
                <a16:creationId xmlns:a16="http://schemas.microsoft.com/office/drawing/2014/main" id="{3CBBCC74-D90D-C62E-225D-3DF39B87E2A4}"/>
              </a:ext>
              <a:ext uri="{C183D7F6-B498-43B3-948B-1728B52AA6E4}">
                <adec:decorative xmlns:adec="http://schemas.microsoft.com/office/drawing/2017/decorative" val="1"/>
              </a:ext>
            </a:extLst>
          </p:cNvPr>
          <p:cNvSpPr/>
          <p:nvPr/>
        </p:nvSpPr>
        <p:spPr>
          <a:xfrm>
            <a:off x="2226060" y="805528"/>
            <a:ext cx="4575663" cy="228600"/>
          </a:xfrm>
          <a:prstGeom prst="rightArrow">
            <a:avLst/>
          </a:prstGeom>
          <a:solidFill>
            <a:srgbClr val="27284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latin typeface="Trebuchet MS" panose="020B0603020202020204" pitchFamily="34" charset="0"/>
            </a:endParaRPr>
          </a:p>
        </p:txBody>
      </p:sp>
      <p:sp>
        <p:nvSpPr>
          <p:cNvPr id="10" name="TextBox 9">
            <a:extLst>
              <a:ext uri="{FF2B5EF4-FFF2-40B4-BE49-F238E27FC236}">
                <a16:creationId xmlns:a16="http://schemas.microsoft.com/office/drawing/2014/main" id="{A8C0E5D8-E3F8-963C-7E3A-E577F3E6B801}"/>
              </a:ext>
            </a:extLst>
          </p:cNvPr>
          <p:cNvSpPr txBox="1"/>
          <p:nvPr/>
        </p:nvSpPr>
        <p:spPr>
          <a:xfrm>
            <a:off x="6786281" y="705686"/>
            <a:ext cx="18722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800" b="1" dirty="0">
                <a:latin typeface="Trebuchet MS"/>
              </a:rPr>
              <a:t>MORE COMPLEX</a:t>
            </a:r>
            <a:endParaRPr lang="en-US" dirty="0">
              <a:latin typeface="Trebuchet MS" panose="020B0603020202020204" pitchFamily="34" charset="0"/>
            </a:endParaRPr>
          </a:p>
        </p:txBody>
      </p:sp>
      <p:sp>
        <p:nvSpPr>
          <p:cNvPr id="4" name="Rectangle 3">
            <a:extLst>
              <a:ext uri="{FF2B5EF4-FFF2-40B4-BE49-F238E27FC236}">
                <a16:creationId xmlns:a16="http://schemas.microsoft.com/office/drawing/2014/main" id="{3E2BC1C0-67E2-BB79-225B-BC9707BE2505}"/>
              </a:ext>
            </a:extLst>
          </p:cNvPr>
          <p:cNvSpPr/>
          <p:nvPr/>
        </p:nvSpPr>
        <p:spPr>
          <a:xfrm>
            <a:off x="653918" y="2129831"/>
            <a:ext cx="1599603" cy="2514600"/>
          </a:xfrm>
          <a:prstGeom prst="rect">
            <a:avLst/>
          </a:prstGeom>
          <a:solidFill>
            <a:srgbClr val="488BC9"/>
          </a:solidFill>
          <a:ln>
            <a:solidFill>
              <a:srgbClr val="27284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latin typeface="Trebuchet MS"/>
                <a:cs typeface="Arial"/>
              </a:rPr>
              <a:t>Word</a:t>
            </a:r>
          </a:p>
          <a:p>
            <a:pPr algn="ctr"/>
            <a:r>
              <a:rPr lang="en-US" sz="2000" b="1" dirty="0">
                <a:solidFill>
                  <a:schemeClr val="tx1"/>
                </a:solidFill>
                <a:latin typeface="Trebuchet MS"/>
                <a:cs typeface="Arial"/>
              </a:rPr>
              <a:t>Awareness</a:t>
            </a:r>
          </a:p>
          <a:p>
            <a:pPr algn="ctr"/>
            <a:endParaRPr lang="en-US" sz="500" b="1" dirty="0">
              <a:solidFill>
                <a:schemeClr val="tx1"/>
              </a:solidFill>
              <a:latin typeface="Trebuchet MS"/>
              <a:cs typeface="Arial"/>
            </a:endParaRPr>
          </a:p>
          <a:p>
            <a:pPr algn="ctr"/>
            <a:r>
              <a:rPr lang="en-US" sz="1200" dirty="0">
                <a:solidFill>
                  <a:schemeClr val="tx1"/>
                </a:solidFill>
                <a:latin typeface="Trebuchet MS" panose="020B0603020202020204" pitchFamily="34" charset="0"/>
                <a:cs typeface="Arial"/>
              </a:rPr>
              <a:t>The_dog_ate</a:t>
            </a:r>
          </a:p>
          <a:p>
            <a:pPr algn="ctr"/>
            <a:r>
              <a:rPr lang="en-US" sz="1200" dirty="0">
                <a:solidFill>
                  <a:schemeClr val="tx1"/>
                </a:solidFill>
                <a:latin typeface="Trebuchet MS" panose="020B0603020202020204" pitchFamily="34" charset="0"/>
                <a:cs typeface="Arial"/>
              </a:rPr>
              <a:t>my _homework.</a:t>
            </a:r>
          </a:p>
        </p:txBody>
      </p:sp>
      <p:sp>
        <p:nvSpPr>
          <p:cNvPr id="5" name="Rectangle 4">
            <a:extLst>
              <a:ext uri="{FF2B5EF4-FFF2-40B4-BE49-F238E27FC236}">
                <a16:creationId xmlns:a16="http://schemas.microsoft.com/office/drawing/2014/main" id="{AF269319-91DA-DED7-29FA-E540CCE6A23E}"/>
              </a:ext>
            </a:extLst>
          </p:cNvPr>
          <p:cNvSpPr/>
          <p:nvPr/>
        </p:nvSpPr>
        <p:spPr>
          <a:xfrm>
            <a:off x="2270057" y="1901231"/>
            <a:ext cx="1599603" cy="2743200"/>
          </a:xfrm>
          <a:prstGeom prst="rect">
            <a:avLst/>
          </a:prstGeom>
          <a:solidFill>
            <a:srgbClr val="488BC9"/>
          </a:solidFill>
          <a:ln>
            <a:solidFill>
              <a:srgbClr val="27284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latin typeface="Trebuchet MS"/>
                <a:cs typeface="Arial"/>
              </a:rPr>
              <a:t>Rhyming &amp; Alliteration</a:t>
            </a:r>
          </a:p>
          <a:p>
            <a:pPr algn="ctr"/>
            <a:endParaRPr lang="en-US" sz="500" b="1" dirty="0">
              <a:solidFill>
                <a:schemeClr val="tx1"/>
              </a:solidFill>
              <a:latin typeface="Trebuchet MS"/>
              <a:cs typeface="Arial"/>
            </a:endParaRPr>
          </a:p>
          <a:p>
            <a:pPr algn="ctr"/>
            <a:r>
              <a:rPr lang="en-US" sz="1200" dirty="0">
                <a:solidFill>
                  <a:schemeClr val="tx1"/>
                </a:solidFill>
                <a:latin typeface="Trebuchet MS" panose="020B0603020202020204" pitchFamily="34" charset="0"/>
                <a:cs typeface="Arial"/>
              </a:rPr>
              <a:t>ban </a:t>
            </a:r>
            <a:r>
              <a:rPr lang="en-US" sz="1200" dirty="0">
                <a:solidFill>
                  <a:schemeClr val="tx1"/>
                </a:solidFill>
                <a:latin typeface="Trebuchet MS" panose="020B0603020202020204" pitchFamily="34" charset="0"/>
                <a:cs typeface="Arial"/>
                <a:sym typeface="Wingdings" panose="05000000000000000000" pitchFamily="2" charset="2"/>
              </a:rPr>
              <a:t> </a:t>
            </a:r>
            <a:r>
              <a:rPr lang="en-US" sz="1200" dirty="0">
                <a:solidFill>
                  <a:schemeClr val="tx1"/>
                </a:solidFill>
                <a:latin typeface="Trebuchet MS" panose="020B0603020202020204" pitchFamily="34" charset="0"/>
                <a:cs typeface="Arial"/>
              </a:rPr>
              <a:t>can </a:t>
            </a:r>
            <a:r>
              <a:rPr lang="en-US" sz="1200" dirty="0">
                <a:solidFill>
                  <a:schemeClr val="tx1"/>
                </a:solidFill>
                <a:latin typeface="Trebuchet MS" panose="020B0603020202020204" pitchFamily="34" charset="0"/>
                <a:cs typeface="Arial"/>
                <a:sym typeface="Wingdings" panose="05000000000000000000" pitchFamily="2" charset="2"/>
              </a:rPr>
              <a:t> </a:t>
            </a:r>
            <a:r>
              <a:rPr lang="en-US" sz="1200" dirty="0">
                <a:solidFill>
                  <a:schemeClr val="tx1"/>
                </a:solidFill>
                <a:latin typeface="Trebuchet MS" panose="020B0603020202020204" pitchFamily="34" charset="0"/>
                <a:cs typeface="Arial"/>
              </a:rPr>
              <a:t>fan </a:t>
            </a:r>
            <a:r>
              <a:rPr lang="en-US" sz="1200" dirty="0">
                <a:solidFill>
                  <a:schemeClr val="tx1"/>
                </a:solidFill>
                <a:latin typeface="Trebuchet MS" panose="020B0603020202020204" pitchFamily="34" charset="0"/>
                <a:cs typeface="Arial"/>
                <a:sym typeface="Wingdings" panose="05000000000000000000" pitchFamily="2" charset="2"/>
              </a:rPr>
              <a:t> </a:t>
            </a:r>
            <a:r>
              <a:rPr lang="en-US" sz="1200" dirty="0">
                <a:solidFill>
                  <a:schemeClr val="tx1"/>
                </a:solidFill>
                <a:latin typeface="Trebuchet MS" panose="020B0603020202020204" pitchFamily="34" charset="0"/>
                <a:cs typeface="Arial"/>
              </a:rPr>
              <a:t>man </a:t>
            </a:r>
            <a:r>
              <a:rPr lang="en-US" sz="1200" dirty="0">
                <a:solidFill>
                  <a:schemeClr val="tx1"/>
                </a:solidFill>
                <a:latin typeface="Trebuchet MS" panose="020B0603020202020204" pitchFamily="34" charset="0"/>
                <a:cs typeface="Arial"/>
                <a:sym typeface="Wingdings" panose="05000000000000000000" pitchFamily="2" charset="2"/>
              </a:rPr>
              <a:t> </a:t>
            </a:r>
            <a:r>
              <a:rPr lang="en-US" sz="1200" dirty="0">
                <a:solidFill>
                  <a:schemeClr val="tx1"/>
                </a:solidFill>
                <a:latin typeface="Trebuchet MS" panose="020B0603020202020204" pitchFamily="34" charset="0"/>
                <a:cs typeface="Arial"/>
              </a:rPr>
              <a:t>pan </a:t>
            </a:r>
            <a:r>
              <a:rPr lang="en-US" sz="1200" dirty="0">
                <a:solidFill>
                  <a:schemeClr val="tx1"/>
                </a:solidFill>
                <a:latin typeface="Trebuchet MS" panose="020B0603020202020204" pitchFamily="34" charset="0"/>
                <a:cs typeface="Arial"/>
                <a:sym typeface="Wingdings" panose="05000000000000000000" pitchFamily="2" charset="2"/>
              </a:rPr>
              <a:t> ran</a:t>
            </a:r>
            <a:endParaRPr lang="en-US" sz="1200" dirty="0">
              <a:solidFill>
                <a:schemeClr val="tx1"/>
              </a:solidFill>
              <a:latin typeface="Trebuchet MS" panose="020B0603020202020204" pitchFamily="34" charset="0"/>
              <a:cs typeface="Arial"/>
            </a:endParaRPr>
          </a:p>
          <a:p>
            <a:pPr algn="ctr"/>
            <a:endParaRPr lang="en-US" sz="500" dirty="0">
              <a:solidFill>
                <a:schemeClr val="tx1"/>
              </a:solidFill>
              <a:latin typeface="Trebuchet MS" panose="020B0603020202020204" pitchFamily="34" charset="0"/>
              <a:cs typeface="Arial"/>
            </a:endParaRPr>
          </a:p>
          <a:p>
            <a:pPr algn="ctr"/>
            <a:r>
              <a:rPr lang="en-US" sz="1200" dirty="0">
                <a:solidFill>
                  <a:schemeClr val="tx1"/>
                </a:solidFill>
                <a:latin typeface="Trebuchet MS" panose="020B0603020202020204" pitchFamily="34" charset="0"/>
                <a:cs typeface="Arial"/>
              </a:rPr>
              <a:t>Peter piper picked a pack of pickled peppers.</a:t>
            </a:r>
          </a:p>
        </p:txBody>
      </p:sp>
      <p:sp>
        <p:nvSpPr>
          <p:cNvPr id="6" name="Rectangle 5">
            <a:extLst>
              <a:ext uri="{FF2B5EF4-FFF2-40B4-BE49-F238E27FC236}">
                <a16:creationId xmlns:a16="http://schemas.microsoft.com/office/drawing/2014/main" id="{BABE0B49-D2BF-596C-92C0-C730100F87A1}"/>
              </a:ext>
            </a:extLst>
          </p:cNvPr>
          <p:cNvSpPr/>
          <p:nvPr/>
        </p:nvSpPr>
        <p:spPr>
          <a:xfrm>
            <a:off x="3872674" y="1672718"/>
            <a:ext cx="1599603" cy="2971800"/>
          </a:xfrm>
          <a:prstGeom prst="rect">
            <a:avLst/>
          </a:prstGeom>
          <a:solidFill>
            <a:srgbClr val="488BC9"/>
          </a:solidFill>
          <a:ln>
            <a:solidFill>
              <a:srgbClr val="27284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latin typeface="Trebuchet MS"/>
                <a:cs typeface="Arial"/>
              </a:rPr>
              <a:t>Syllables</a:t>
            </a:r>
          </a:p>
          <a:p>
            <a:pPr algn="ctr"/>
            <a:endParaRPr lang="en-US" sz="500" b="1" dirty="0">
              <a:solidFill>
                <a:schemeClr val="tx1"/>
              </a:solidFill>
              <a:latin typeface="Trebuchet MS"/>
              <a:cs typeface="Arial"/>
            </a:endParaRPr>
          </a:p>
          <a:p>
            <a:pPr algn="ctr"/>
            <a:r>
              <a:rPr lang="en-US" dirty="0">
                <a:solidFill>
                  <a:schemeClr val="tx1"/>
                </a:solidFill>
                <a:latin typeface="Trebuchet MS" panose="020B0603020202020204" pitchFamily="34" charset="0"/>
                <a:cs typeface="Arial"/>
              </a:rPr>
              <a:t>pho-no-lo-gi-cal</a:t>
            </a:r>
          </a:p>
          <a:p>
            <a:pPr algn="ctr"/>
            <a:r>
              <a:rPr lang="en-US" dirty="0">
                <a:solidFill>
                  <a:schemeClr val="tx1"/>
                </a:solidFill>
                <a:latin typeface="Trebuchet MS" panose="020B0603020202020204" pitchFamily="34" charset="0"/>
                <a:cs typeface="Arial"/>
              </a:rPr>
              <a:t>cup – cake</a:t>
            </a:r>
          </a:p>
          <a:p>
            <a:pPr algn="ctr"/>
            <a:r>
              <a:rPr lang="en-US" dirty="0">
                <a:solidFill>
                  <a:schemeClr val="tx1"/>
                </a:solidFill>
                <a:latin typeface="Trebuchet MS" panose="020B0603020202020204" pitchFamily="34" charset="0"/>
                <a:cs typeface="Arial"/>
              </a:rPr>
              <a:t>ba –na– na</a:t>
            </a:r>
          </a:p>
          <a:p>
            <a:pPr algn="ctr"/>
            <a:r>
              <a:rPr lang="en-US" dirty="0">
                <a:solidFill>
                  <a:schemeClr val="tx1"/>
                </a:solidFill>
                <a:latin typeface="Trebuchet MS" panose="020B0603020202020204" pitchFamily="34" charset="0"/>
                <a:cs typeface="Arial"/>
              </a:rPr>
              <a:t>moose</a:t>
            </a:r>
          </a:p>
        </p:txBody>
      </p:sp>
      <p:sp>
        <p:nvSpPr>
          <p:cNvPr id="7" name="Rectangle 6">
            <a:extLst>
              <a:ext uri="{FF2B5EF4-FFF2-40B4-BE49-F238E27FC236}">
                <a16:creationId xmlns:a16="http://schemas.microsoft.com/office/drawing/2014/main" id="{B6C7AC4F-E7BF-B910-3089-C21D0E216F04}"/>
              </a:ext>
            </a:extLst>
          </p:cNvPr>
          <p:cNvSpPr/>
          <p:nvPr/>
        </p:nvSpPr>
        <p:spPr>
          <a:xfrm>
            <a:off x="5459341" y="1444118"/>
            <a:ext cx="1599603" cy="3200400"/>
          </a:xfrm>
          <a:prstGeom prst="rect">
            <a:avLst/>
          </a:prstGeom>
          <a:solidFill>
            <a:srgbClr val="488BC9"/>
          </a:solidFill>
          <a:ln>
            <a:solidFill>
              <a:srgbClr val="27284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latin typeface="Trebuchet MS"/>
                <a:cs typeface="Arial"/>
              </a:rPr>
              <a:t>Onsets &amp; Rimes</a:t>
            </a:r>
          </a:p>
          <a:p>
            <a:pPr algn="ctr"/>
            <a:endParaRPr lang="en-US" sz="500" b="1" dirty="0">
              <a:solidFill>
                <a:schemeClr val="tx1"/>
              </a:solidFill>
              <a:latin typeface="Trebuchet MS"/>
              <a:cs typeface="Arial"/>
            </a:endParaRPr>
          </a:p>
          <a:p>
            <a:pPr algn="ctr"/>
            <a:r>
              <a:rPr lang="en-US" dirty="0">
                <a:solidFill>
                  <a:schemeClr val="tx1"/>
                </a:solidFill>
                <a:latin typeface="Trebuchet MS" panose="020B0603020202020204" pitchFamily="34" charset="0"/>
                <a:cs typeface="Arial"/>
              </a:rPr>
              <a:t>f – un</a:t>
            </a:r>
          </a:p>
          <a:p>
            <a:pPr algn="ctr"/>
            <a:r>
              <a:rPr lang="en-US" dirty="0">
                <a:solidFill>
                  <a:schemeClr val="tx1"/>
                </a:solidFill>
                <a:latin typeface="Trebuchet MS" panose="020B0603020202020204" pitchFamily="34" charset="0"/>
                <a:cs typeface="Arial"/>
              </a:rPr>
              <a:t>p – art</a:t>
            </a:r>
          </a:p>
          <a:p>
            <a:pPr algn="ctr"/>
            <a:r>
              <a:rPr lang="en-US" dirty="0">
                <a:solidFill>
                  <a:schemeClr val="tx1"/>
                </a:solidFill>
                <a:latin typeface="Trebuchet MS" panose="020B0603020202020204" pitchFamily="34" charset="0"/>
                <a:cs typeface="Arial"/>
              </a:rPr>
              <a:t>cl – ock</a:t>
            </a:r>
          </a:p>
          <a:p>
            <a:pPr algn="ctr"/>
            <a:r>
              <a:rPr lang="en-US" dirty="0">
                <a:solidFill>
                  <a:schemeClr val="tx1"/>
                </a:solidFill>
                <a:latin typeface="Trebuchet MS" panose="020B0603020202020204" pitchFamily="34" charset="0"/>
                <a:cs typeface="Arial"/>
              </a:rPr>
              <a:t>sh – ip</a:t>
            </a:r>
          </a:p>
          <a:p>
            <a:pPr algn="ctr"/>
            <a:r>
              <a:rPr lang="en-US" dirty="0">
                <a:solidFill>
                  <a:schemeClr val="tx1"/>
                </a:solidFill>
                <a:latin typeface="Trebuchet MS" panose="020B0603020202020204" pitchFamily="34" charset="0"/>
                <a:cs typeface="Arial"/>
              </a:rPr>
              <a:t>dr - ink</a:t>
            </a:r>
          </a:p>
          <a:p>
            <a:pPr algn="ctr"/>
            <a:r>
              <a:rPr lang="en-US" dirty="0">
                <a:solidFill>
                  <a:schemeClr val="tx1"/>
                </a:solidFill>
                <a:latin typeface="Trebuchet MS" panose="020B0603020202020204" pitchFamily="34" charset="0"/>
                <a:cs typeface="Arial"/>
              </a:rPr>
              <a:t>– own</a:t>
            </a:r>
          </a:p>
        </p:txBody>
      </p:sp>
      <p:sp>
        <p:nvSpPr>
          <p:cNvPr id="8" name="Rectangle 7">
            <a:extLst>
              <a:ext uri="{FF2B5EF4-FFF2-40B4-BE49-F238E27FC236}">
                <a16:creationId xmlns:a16="http://schemas.microsoft.com/office/drawing/2014/main" id="{75B89D42-4B83-2BCC-7FD3-707FAF1D4E0E}"/>
              </a:ext>
            </a:extLst>
          </p:cNvPr>
          <p:cNvSpPr/>
          <p:nvPr/>
        </p:nvSpPr>
        <p:spPr>
          <a:xfrm>
            <a:off x="7075480" y="1258069"/>
            <a:ext cx="1600200" cy="3429000"/>
          </a:xfrm>
          <a:prstGeom prst="rect">
            <a:avLst/>
          </a:prstGeom>
          <a:solidFill>
            <a:srgbClr val="27284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latin typeface="Trebuchet MS"/>
                <a:cs typeface="Arial"/>
              </a:rPr>
              <a:t>Phonemic Awareness</a:t>
            </a:r>
          </a:p>
        </p:txBody>
      </p:sp>
      <p:sp>
        <p:nvSpPr>
          <p:cNvPr id="2" name="Oval 1">
            <a:extLst>
              <a:ext uri="{FF2B5EF4-FFF2-40B4-BE49-F238E27FC236}">
                <a16:creationId xmlns:a16="http://schemas.microsoft.com/office/drawing/2014/main" id="{65F84062-A46A-D79C-555E-D90F9A079470}"/>
              </a:ext>
              <a:ext uri="{C183D7F6-B498-43B3-948B-1728B52AA6E4}">
                <adec:decorative xmlns:adec="http://schemas.microsoft.com/office/drawing/2017/decorative" val="1"/>
              </a:ext>
            </a:extLst>
          </p:cNvPr>
          <p:cNvSpPr/>
          <p:nvPr/>
        </p:nvSpPr>
        <p:spPr>
          <a:xfrm>
            <a:off x="440660" y="1258069"/>
            <a:ext cx="6858000" cy="3657600"/>
          </a:xfrm>
          <a:prstGeom prst="ellips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13" name="TextBox 12">
            <a:extLst>
              <a:ext uri="{FF2B5EF4-FFF2-40B4-BE49-F238E27FC236}">
                <a16:creationId xmlns:a16="http://schemas.microsoft.com/office/drawing/2014/main" id="{A553DC09-5331-653C-A1F2-56A56FFD6975}"/>
              </a:ext>
            </a:extLst>
          </p:cNvPr>
          <p:cNvSpPr txBox="1"/>
          <p:nvPr/>
        </p:nvSpPr>
        <p:spPr>
          <a:xfrm>
            <a:off x="2729552" y="5015979"/>
            <a:ext cx="6414448" cy="230832"/>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900" dirty="0">
                <a:solidFill>
                  <a:srgbClr val="000000"/>
                </a:solidFill>
                <a:latin typeface="Trebuchet MS" panose="020B0703020202090204" pitchFamily="34" charset="0"/>
                <a:cs typeface="Calibri Light"/>
              </a:rPr>
              <a:t>(Birch &amp; </a:t>
            </a:r>
            <a:r>
              <a:rPr lang="en-US" sz="900" dirty="0">
                <a:latin typeface="Trebuchet MS" panose="020B0703020202090204" pitchFamily="34" charset="0"/>
              </a:rPr>
              <a:t>Carreker, 2018; </a:t>
            </a:r>
            <a:r>
              <a:rPr lang="en-US" sz="900" dirty="0">
                <a:solidFill>
                  <a:srgbClr val="000000"/>
                </a:solidFill>
                <a:latin typeface="Trebuchet MS" panose="020B0703020202090204" pitchFamily="34" charset="0"/>
                <a:cs typeface="Calibri Light"/>
              </a:rPr>
              <a:t>NRP, 2000; TRL, 2022)</a:t>
            </a:r>
            <a:endParaRPr lang="en-US" sz="900" dirty="0">
              <a:latin typeface="Trebuchet MS" panose="020B0703020202090204" pitchFamily="34" charset="0"/>
              <a:cs typeface="Calibri Light"/>
            </a:endParaRPr>
          </a:p>
        </p:txBody>
      </p:sp>
      <p:pic>
        <p:nvPicPr>
          <p:cNvPr id="11" name="Picture 2">
            <a:extLst>
              <a:ext uri="{FF2B5EF4-FFF2-40B4-BE49-F238E27FC236}">
                <a16:creationId xmlns:a16="http://schemas.microsoft.com/office/drawing/2014/main" id="{E78EB7A0-3B85-E6F0-888E-A809337C40A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2303" y="57767"/>
            <a:ext cx="852487" cy="370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57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2">
          <a:extLst>
            <a:ext uri="{FF2B5EF4-FFF2-40B4-BE49-F238E27FC236}">
              <a16:creationId xmlns:a16="http://schemas.microsoft.com/office/drawing/2014/main" id="{606178AD-ECE1-FE56-C1F6-AE8B70897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7E94399-E482-CA98-28CD-092D03587D58}"/>
              </a:ext>
            </a:extLst>
          </p:cNvPr>
          <p:cNvSpPr>
            <a:spLocks noGrp="1"/>
          </p:cNvSpPr>
          <p:nvPr>
            <p:ph type="title"/>
          </p:nvPr>
        </p:nvSpPr>
        <p:spPr/>
        <p:txBody>
          <a:bodyPr/>
          <a:lstStyle/>
          <a:p>
            <a:r>
              <a:rPr lang="en-US" sz="2400" dirty="0">
                <a:latin typeface="Trebuchet MS" panose="020B0603020202020204" pitchFamily="34" charset="0"/>
              </a:rPr>
              <a:t>Phonemic Awareness</a:t>
            </a:r>
          </a:p>
        </p:txBody>
      </p:sp>
      <p:sp>
        <p:nvSpPr>
          <p:cNvPr id="16" name="Rectangle 15">
            <a:extLst>
              <a:ext uri="{FF2B5EF4-FFF2-40B4-BE49-F238E27FC236}">
                <a16:creationId xmlns:a16="http://schemas.microsoft.com/office/drawing/2014/main" id="{C4677B0B-A409-FE5C-B846-955ECC1BEDC7}"/>
              </a:ext>
              <a:ext uri="{C183D7F6-B498-43B3-948B-1728B52AA6E4}">
                <adec:decorative xmlns:adec="http://schemas.microsoft.com/office/drawing/2017/decorative" val="1"/>
              </a:ext>
            </a:extLst>
          </p:cNvPr>
          <p:cNvSpPr/>
          <p:nvPr/>
        </p:nvSpPr>
        <p:spPr>
          <a:xfrm>
            <a:off x="-289832" y="4317392"/>
            <a:ext cx="9723664" cy="8304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2" name="Google Shape;354;p46">
            <a:extLst>
              <a:ext uri="{FF2B5EF4-FFF2-40B4-BE49-F238E27FC236}">
                <a16:creationId xmlns:a16="http://schemas.microsoft.com/office/drawing/2014/main" id="{1544EB6F-02EE-FC80-8A30-05085E447EF5}"/>
              </a:ext>
            </a:extLst>
          </p:cNvPr>
          <p:cNvSpPr txBox="1">
            <a:spLocks/>
          </p:cNvSpPr>
          <p:nvPr/>
        </p:nvSpPr>
        <p:spPr>
          <a:xfrm>
            <a:off x="1094" y="843326"/>
            <a:ext cx="3290776" cy="347406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Trebuchet MS" panose="020B0603020202020204" pitchFamily="34" charset="0"/>
                <a:ea typeface="Calibri" panose="020F0502020204030204" pitchFamily="34" charset="0"/>
                <a:cs typeface="Calibri" panose="020F0502020204030204" pitchFamily="34" charset="0"/>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14999"/>
              </a:lnSpc>
            </a:pPr>
            <a:r>
              <a:rPr lang="en-US" sz="2000" dirty="0">
                <a:solidFill>
                  <a:srgbClr val="000000"/>
                </a:solidFill>
                <a:ea typeface="Calibri"/>
                <a:cs typeface="Arial"/>
              </a:rPr>
              <a:t>The ability to identify and manipulate INDIVIDUAL sounds in spoken WORDS.</a:t>
            </a:r>
            <a:endParaRPr lang="en-US" sz="2000" b="1" dirty="0">
              <a:solidFill>
                <a:srgbClr val="000000"/>
              </a:solidFill>
              <a:ea typeface="Calibri"/>
              <a:cs typeface="Arial"/>
            </a:endParaRPr>
          </a:p>
          <a:p>
            <a:pPr marL="114300" indent="0">
              <a:lnSpc>
                <a:spcPct val="114999"/>
              </a:lnSpc>
              <a:buNone/>
            </a:pPr>
            <a:endParaRPr lang="en-US" dirty="0">
              <a:solidFill>
                <a:srgbClr val="000000"/>
              </a:solidFill>
              <a:cs typeface="Arial"/>
            </a:endParaRPr>
          </a:p>
          <a:p>
            <a:pPr marL="114300" indent="0">
              <a:lnSpc>
                <a:spcPct val="114999"/>
              </a:lnSpc>
              <a:buNone/>
            </a:pPr>
            <a:endParaRPr lang="en-US" sz="1200" dirty="0">
              <a:solidFill>
                <a:srgbClr val="000000"/>
              </a:solidFill>
              <a:cs typeface="Arial"/>
            </a:endParaRPr>
          </a:p>
          <a:p>
            <a:pPr>
              <a:lnSpc>
                <a:spcPct val="160000"/>
              </a:lnSpc>
            </a:pPr>
            <a:endParaRPr lang="en-US" sz="2000" dirty="0">
              <a:solidFill>
                <a:srgbClr val="000000"/>
              </a:solidFill>
              <a:cs typeface="Times New Roman"/>
            </a:endParaRPr>
          </a:p>
          <a:p>
            <a:pPr marL="0" indent="0">
              <a:lnSpc>
                <a:spcPct val="114999"/>
              </a:lnSpc>
              <a:spcAft>
                <a:spcPts val="1200"/>
              </a:spcAft>
              <a:buNone/>
            </a:pPr>
            <a:endParaRPr lang="en-US" dirty="0">
              <a:solidFill>
                <a:srgbClr val="595959"/>
              </a:solidFill>
            </a:endParaRPr>
          </a:p>
        </p:txBody>
      </p:sp>
      <p:pic>
        <p:nvPicPr>
          <p:cNvPr id="6" name="Picture 5" descr="A blue umbrella to represent how phonological awareness encompasses all of the terms listed below including phonemic awareness">
            <a:extLst>
              <a:ext uri="{FF2B5EF4-FFF2-40B4-BE49-F238E27FC236}">
                <a16:creationId xmlns:a16="http://schemas.microsoft.com/office/drawing/2014/main" id="{9D5C93FC-C3BB-1E45-D127-D07D57A9A84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1754" t="5377" r="10711" b="4701"/>
          <a:stretch>
            <a:fillRect/>
          </a:stretch>
        </p:blipFill>
        <p:spPr>
          <a:xfrm flipH="1">
            <a:off x="3187423" y="692060"/>
            <a:ext cx="5485309" cy="3990253"/>
          </a:xfrm>
          <a:prstGeom prst="rect">
            <a:avLst/>
          </a:prstGeom>
        </p:spPr>
      </p:pic>
      <p:sp>
        <p:nvSpPr>
          <p:cNvPr id="9" name="TextBox 8">
            <a:extLst>
              <a:ext uri="{FF2B5EF4-FFF2-40B4-BE49-F238E27FC236}">
                <a16:creationId xmlns:a16="http://schemas.microsoft.com/office/drawing/2014/main" id="{21A9DD94-BDF6-4DCB-DC02-83E982AF72CB}"/>
              </a:ext>
            </a:extLst>
          </p:cNvPr>
          <p:cNvSpPr txBox="1"/>
          <p:nvPr/>
        </p:nvSpPr>
        <p:spPr>
          <a:xfrm>
            <a:off x="3727696" y="1696610"/>
            <a:ext cx="440417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solidFill>
                  <a:srgbClr val="FFFFFF"/>
                </a:solidFill>
                <a:latin typeface="Trebuchet MS"/>
              </a:rPr>
              <a:t>Phonological Awareness</a:t>
            </a:r>
          </a:p>
        </p:txBody>
      </p:sp>
      <p:sp>
        <p:nvSpPr>
          <p:cNvPr id="10" name="Rectangle: Rounded Corners 9">
            <a:extLst>
              <a:ext uri="{FF2B5EF4-FFF2-40B4-BE49-F238E27FC236}">
                <a16:creationId xmlns:a16="http://schemas.microsoft.com/office/drawing/2014/main" id="{2EEC67C7-6D79-A090-F16A-538141B76A2E}"/>
              </a:ext>
            </a:extLst>
          </p:cNvPr>
          <p:cNvSpPr/>
          <p:nvPr/>
        </p:nvSpPr>
        <p:spPr>
          <a:xfrm>
            <a:off x="2541416" y="3296262"/>
            <a:ext cx="1602338" cy="368627"/>
          </a:xfrm>
          <a:prstGeom prst="roundRect">
            <a:avLst/>
          </a:prstGeom>
          <a:solidFill>
            <a:srgbClr val="488BC9"/>
          </a:solidFill>
          <a:ln>
            <a:solidFill>
              <a:srgbClr val="27284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chemeClr val="tx1"/>
                </a:solidFill>
                <a:latin typeface="Trebuchet MS"/>
              </a:rPr>
              <a:t>Word Awareness</a:t>
            </a:r>
          </a:p>
        </p:txBody>
      </p:sp>
      <p:sp>
        <p:nvSpPr>
          <p:cNvPr id="11" name="Rectangle: Rounded Corners 10">
            <a:extLst>
              <a:ext uri="{FF2B5EF4-FFF2-40B4-BE49-F238E27FC236}">
                <a16:creationId xmlns:a16="http://schemas.microsoft.com/office/drawing/2014/main" id="{91E9B868-EFF1-D73D-8854-3DA05B1829ED}"/>
              </a:ext>
            </a:extLst>
          </p:cNvPr>
          <p:cNvSpPr/>
          <p:nvPr/>
        </p:nvSpPr>
        <p:spPr>
          <a:xfrm>
            <a:off x="4234201" y="3288958"/>
            <a:ext cx="1600880" cy="362674"/>
          </a:xfrm>
          <a:prstGeom prst="roundRect">
            <a:avLst/>
          </a:prstGeom>
          <a:solidFill>
            <a:srgbClr val="488BC9"/>
          </a:solidFill>
          <a:ln>
            <a:solidFill>
              <a:srgbClr val="27284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chemeClr val="tx1"/>
                </a:solidFill>
                <a:latin typeface="Trebuchet MS"/>
              </a:rPr>
              <a:t>Rhyming &amp; Alliteration</a:t>
            </a:r>
          </a:p>
        </p:txBody>
      </p:sp>
      <p:sp>
        <p:nvSpPr>
          <p:cNvPr id="12" name="Rectangle: Rounded Corners 11">
            <a:extLst>
              <a:ext uri="{FF2B5EF4-FFF2-40B4-BE49-F238E27FC236}">
                <a16:creationId xmlns:a16="http://schemas.microsoft.com/office/drawing/2014/main" id="{B71393D3-C1FA-4928-B706-DD95FC5F8F84}"/>
              </a:ext>
            </a:extLst>
          </p:cNvPr>
          <p:cNvSpPr/>
          <p:nvPr/>
        </p:nvSpPr>
        <p:spPr>
          <a:xfrm>
            <a:off x="2541898" y="3749609"/>
            <a:ext cx="1602338" cy="365012"/>
          </a:xfrm>
          <a:prstGeom prst="roundRect">
            <a:avLst/>
          </a:prstGeom>
          <a:solidFill>
            <a:srgbClr val="488BC9"/>
          </a:solidFill>
          <a:ln>
            <a:solidFill>
              <a:srgbClr val="27284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chemeClr val="tx1"/>
                </a:solidFill>
                <a:latin typeface="Trebuchet MS"/>
              </a:rPr>
              <a:t>Syllables</a:t>
            </a:r>
          </a:p>
        </p:txBody>
      </p:sp>
      <p:sp>
        <p:nvSpPr>
          <p:cNvPr id="13" name="Rectangle: Rounded Corners 12">
            <a:extLst>
              <a:ext uri="{FF2B5EF4-FFF2-40B4-BE49-F238E27FC236}">
                <a16:creationId xmlns:a16="http://schemas.microsoft.com/office/drawing/2014/main" id="{4B2D3523-33F8-A400-4D53-C9E35DD602CC}"/>
              </a:ext>
            </a:extLst>
          </p:cNvPr>
          <p:cNvSpPr/>
          <p:nvPr/>
        </p:nvSpPr>
        <p:spPr>
          <a:xfrm>
            <a:off x="4230919" y="3748428"/>
            <a:ext cx="1600880" cy="365012"/>
          </a:xfrm>
          <a:prstGeom prst="roundRect">
            <a:avLst/>
          </a:prstGeom>
          <a:solidFill>
            <a:srgbClr val="488BC9"/>
          </a:solidFill>
          <a:ln>
            <a:solidFill>
              <a:srgbClr val="27284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chemeClr val="tx1"/>
                </a:solidFill>
                <a:latin typeface="Trebuchet MS"/>
              </a:rPr>
              <a:t>Onsets &amp; Rimes</a:t>
            </a:r>
            <a:endParaRPr lang="en-US" dirty="0">
              <a:solidFill>
                <a:schemeClr val="tx1"/>
              </a:solidFill>
              <a:latin typeface="Trebuchet MS" panose="020B0603020202020204" pitchFamily="34" charset="0"/>
            </a:endParaRPr>
          </a:p>
        </p:txBody>
      </p:sp>
      <p:sp>
        <p:nvSpPr>
          <p:cNvPr id="8" name="Rectangle: Rounded Corners 7">
            <a:extLst>
              <a:ext uri="{FF2B5EF4-FFF2-40B4-BE49-F238E27FC236}">
                <a16:creationId xmlns:a16="http://schemas.microsoft.com/office/drawing/2014/main" id="{2FC39BEE-67A3-A42F-AB25-4D6684B74E2A}"/>
              </a:ext>
            </a:extLst>
          </p:cNvPr>
          <p:cNvSpPr/>
          <p:nvPr/>
        </p:nvSpPr>
        <p:spPr>
          <a:xfrm>
            <a:off x="6383040" y="2814820"/>
            <a:ext cx="2289692" cy="366652"/>
          </a:xfrm>
          <a:prstGeom prst="roundRect">
            <a:avLst/>
          </a:prstGeom>
          <a:solidFill>
            <a:srgbClr val="27284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rgbClr val="FFFFFF"/>
                </a:solidFill>
                <a:latin typeface="Trebuchet MS"/>
              </a:rPr>
              <a:t>Phonemic Awareness</a:t>
            </a:r>
            <a:endParaRPr lang="en-US" b="1" dirty="0">
              <a:latin typeface="Trebuchet MS" panose="020B0603020202020204" pitchFamily="34" charset="0"/>
            </a:endParaRPr>
          </a:p>
        </p:txBody>
      </p:sp>
      <p:sp>
        <p:nvSpPr>
          <p:cNvPr id="14" name="Rectangle: Rounded Corners 13">
            <a:extLst>
              <a:ext uri="{FF2B5EF4-FFF2-40B4-BE49-F238E27FC236}">
                <a16:creationId xmlns:a16="http://schemas.microsoft.com/office/drawing/2014/main" id="{F15A833D-7095-5794-5D96-BC386030470F}"/>
              </a:ext>
            </a:extLst>
          </p:cNvPr>
          <p:cNvSpPr/>
          <p:nvPr/>
        </p:nvSpPr>
        <p:spPr>
          <a:xfrm>
            <a:off x="6819907" y="3283015"/>
            <a:ext cx="1593061" cy="358846"/>
          </a:xfrm>
          <a:prstGeom prst="roundRect">
            <a:avLst/>
          </a:prstGeom>
          <a:solidFill>
            <a:srgbClr val="488BC9"/>
          </a:solidFill>
          <a:ln>
            <a:solidFill>
              <a:srgbClr val="27284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chemeClr val="tx1"/>
                </a:solidFill>
                <a:latin typeface="Trebuchet MS"/>
              </a:rPr>
              <a:t>Identifying</a:t>
            </a:r>
          </a:p>
        </p:txBody>
      </p:sp>
      <p:sp>
        <p:nvSpPr>
          <p:cNvPr id="15" name="Rectangle: Rounded Corners 14">
            <a:extLst>
              <a:ext uri="{FF2B5EF4-FFF2-40B4-BE49-F238E27FC236}">
                <a16:creationId xmlns:a16="http://schemas.microsoft.com/office/drawing/2014/main" id="{A45ECD5B-51BE-93E0-D85D-68B49084DF47}"/>
              </a:ext>
            </a:extLst>
          </p:cNvPr>
          <p:cNvSpPr/>
          <p:nvPr/>
        </p:nvSpPr>
        <p:spPr>
          <a:xfrm>
            <a:off x="6814349" y="3750271"/>
            <a:ext cx="1602338" cy="364771"/>
          </a:xfrm>
          <a:prstGeom prst="roundRect">
            <a:avLst/>
          </a:prstGeom>
          <a:solidFill>
            <a:srgbClr val="488BC9"/>
          </a:solidFill>
          <a:ln>
            <a:solidFill>
              <a:srgbClr val="27284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chemeClr val="tx1"/>
                </a:solidFill>
                <a:latin typeface="Trebuchet MS"/>
              </a:rPr>
              <a:t>Blending</a:t>
            </a:r>
          </a:p>
        </p:txBody>
      </p:sp>
      <p:sp>
        <p:nvSpPr>
          <p:cNvPr id="17" name="Rectangle: Rounded Corners 16">
            <a:extLst>
              <a:ext uri="{FF2B5EF4-FFF2-40B4-BE49-F238E27FC236}">
                <a16:creationId xmlns:a16="http://schemas.microsoft.com/office/drawing/2014/main" id="{5838DF25-407E-F810-078C-89125B346BEC}"/>
              </a:ext>
            </a:extLst>
          </p:cNvPr>
          <p:cNvSpPr/>
          <p:nvPr/>
        </p:nvSpPr>
        <p:spPr>
          <a:xfrm>
            <a:off x="6814399" y="4211907"/>
            <a:ext cx="1602338" cy="365015"/>
          </a:xfrm>
          <a:prstGeom prst="roundRect">
            <a:avLst/>
          </a:prstGeom>
          <a:solidFill>
            <a:srgbClr val="488BC9"/>
          </a:solidFill>
          <a:ln>
            <a:solidFill>
              <a:srgbClr val="27284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chemeClr val="tx1"/>
                </a:solidFill>
                <a:latin typeface="Trebuchet MS"/>
              </a:rPr>
              <a:t>Segmenting</a:t>
            </a:r>
          </a:p>
        </p:txBody>
      </p:sp>
      <p:sp>
        <p:nvSpPr>
          <p:cNvPr id="18" name="Rectangle: Rounded Corners 17">
            <a:extLst>
              <a:ext uri="{FF2B5EF4-FFF2-40B4-BE49-F238E27FC236}">
                <a16:creationId xmlns:a16="http://schemas.microsoft.com/office/drawing/2014/main" id="{4FC125BA-EB1F-0446-6ABC-46B937B223F1}"/>
              </a:ext>
            </a:extLst>
          </p:cNvPr>
          <p:cNvSpPr/>
          <p:nvPr/>
        </p:nvSpPr>
        <p:spPr>
          <a:xfrm>
            <a:off x="6818805" y="4682313"/>
            <a:ext cx="1601344" cy="360326"/>
          </a:xfrm>
          <a:prstGeom prst="roundRect">
            <a:avLst/>
          </a:prstGeom>
          <a:solidFill>
            <a:srgbClr val="488BC9"/>
          </a:solidFill>
          <a:ln>
            <a:solidFill>
              <a:srgbClr val="27284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chemeClr val="tx1"/>
                </a:solidFill>
                <a:latin typeface="Trebuchet MS"/>
              </a:rPr>
              <a:t>Manipulating</a:t>
            </a:r>
          </a:p>
        </p:txBody>
      </p:sp>
      <p:sp>
        <p:nvSpPr>
          <p:cNvPr id="19" name="Oval 18">
            <a:extLst>
              <a:ext uri="{FF2B5EF4-FFF2-40B4-BE49-F238E27FC236}">
                <a16:creationId xmlns:a16="http://schemas.microsoft.com/office/drawing/2014/main" id="{CD744AB2-257D-07D3-601E-738647137BB6}"/>
              </a:ext>
              <a:ext uri="{C183D7F6-B498-43B3-948B-1728B52AA6E4}">
                <adec:decorative xmlns:adec="http://schemas.microsoft.com/office/drawing/2017/decorative" val="1"/>
              </a:ext>
            </a:extLst>
          </p:cNvPr>
          <p:cNvSpPr/>
          <p:nvPr/>
        </p:nvSpPr>
        <p:spPr>
          <a:xfrm>
            <a:off x="6041983" y="2568041"/>
            <a:ext cx="2972680" cy="2517874"/>
          </a:xfrm>
          <a:prstGeom prst="ellips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20" name="TextBox 19">
            <a:extLst>
              <a:ext uri="{FF2B5EF4-FFF2-40B4-BE49-F238E27FC236}">
                <a16:creationId xmlns:a16="http://schemas.microsoft.com/office/drawing/2014/main" id="{3C591994-7995-559B-7E93-90FCFD1F921E}"/>
              </a:ext>
              <a:ext uri="{C183D7F6-B498-43B3-948B-1728B52AA6E4}">
                <adec:decorative xmlns:adec="http://schemas.microsoft.com/office/drawing/2017/decorative" val="1"/>
              </a:ext>
            </a:extLst>
          </p:cNvPr>
          <p:cNvSpPr txBox="1"/>
          <p:nvPr/>
        </p:nvSpPr>
        <p:spPr>
          <a:xfrm>
            <a:off x="0" y="4912668"/>
            <a:ext cx="6289288" cy="230832"/>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900" dirty="0">
                <a:solidFill>
                  <a:srgbClr val="000000"/>
                </a:solidFill>
                <a:latin typeface="Trebuchet MS" panose="020B0703020202090204" pitchFamily="34" charset="0"/>
                <a:cs typeface="Calibri Light"/>
              </a:rPr>
              <a:t>(Birch &amp; </a:t>
            </a:r>
            <a:r>
              <a:rPr lang="en-US" sz="900" dirty="0">
                <a:latin typeface="Trebuchet MS" panose="020B0703020202090204" pitchFamily="34" charset="0"/>
              </a:rPr>
              <a:t>Carreker, 2018; </a:t>
            </a:r>
            <a:r>
              <a:rPr lang="en-US" sz="900" dirty="0">
                <a:solidFill>
                  <a:srgbClr val="000000"/>
                </a:solidFill>
                <a:latin typeface="Trebuchet MS" panose="020B0703020202090204" pitchFamily="34" charset="0"/>
                <a:cs typeface="Calibri Light"/>
              </a:rPr>
              <a:t>NRP, 2000; TRL, 2022)</a:t>
            </a:r>
            <a:endParaRPr lang="en-US" sz="900" dirty="0">
              <a:latin typeface="Trebuchet MS" panose="020B0703020202090204" pitchFamily="34" charset="0"/>
              <a:cs typeface="Calibri Light"/>
            </a:endParaRPr>
          </a:p>
        </p:txBody>
      </p:sp>
      <p:pic>
        <p:nvPicPr>
          <p:cNvPr id="3" name="Picture 2" descr="CDE Logo">
            <a:extLst>
              <a:ext uri="{FF2B5EF4-FFF2-40B4-BE49-F238E27FC236}">
                <a16:creationId xmlns:a16="http://schemas.microsoft.com/office/drawing/2014/main" id="{C3DE8A52-6E51-69F2-5898-ACD46C0F26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6488" y="62862"/>
            <a:ext cx="852487" cy="370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807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2">
          <a:extLst>
            <a:ext uri="{FF2B5EF4-FFF2-40B4-BE49-F238E27FC236}">
              <a16:creationId xmlns:a16="http://schemas.microsoft.com/office/drawing/2014/main" id="{D384089A-BAE6-5836-8791-E19681A78A67}"/>
            </a:ext>
          </a:extLst>
        </p:cNvPr>
        <p:cNvGrpSpPr/>
        <p:nvPr/>
      </p:nvGrpSpPr>
      <p:grpSpPr>
        <a:xfrm>
          <a:off x="0" y="0"/>
          <a:ext cx="0" cy="0"/>
          <a:chOff x="0" y="0"/>
          <a:chExt cx="0" cy="0"/>
        </a:xfrm>
      </p:grpSpPr>
      <p:sp>
        <p:nvSpPr>
          <p:cNvPr id="353" name="Google Shape;353;p46">
            <a:extLst>
              <a:ext uri="{FF2B5EF4-FFF2-40B4-BE49-F238E27FC236}">
                <a16:creationId xmlns:a16="http://schemas.microsoft.com/office/drawing/2014/main" id="{0B239836-A09F-A111-4E22-2EB40BDFC283}"/>
              </a:ext>
            </a:extLst>
          </p:cNvPr>
          <p:cNvSpPr txBox="1">
            <a:spLocks noGrp="1"/>
          </p:cNvSpPr>
          <p:nvPr>
            <p:ph type="title"/>
          </p:nvPr>
        </p:nvSpPr>
        <p:spPr>
          <a:xfrm>
            <a:off x="217283" y="0"/>
            <a:ext cx="8303316" cy="572700"/>
          </a:xfrm>
          <a:prstGeom prst="rect">
            <a:avLst/>
          </a:prstGeom>
        </p:spPr>
        <p:txBody>
          <a:bodyPr spcFirstLastPara="1" wrap="square" lIns="0" tIns="0" rIns="0" bIns="0" anchor="ctr" anchorCtr="0">
            <a:noAutofit/>
          </a:bodyPr>
          <a:lstStyle/>
          <a:p>
            <a:r>
              <a:rPr lang="en-US" sz="2400" dirty="0">
                <a:latin typeface="Trebuchet MS"/>
              </a:rPr>
              <a:t>Phonological Awareness vs Phonics </a:t>
            </a:r>
          </a:p>
        </p:txBody>
      </p:sp>
      <p:sp>
        <p:nvSpPr>
          <p:cNvPr id="30" name="TextBox 29">
            <a:extLst>
              <a:ext uri="{FF2B5EF4-FFF2-40B4-BE49-F238E27FC236}">
                <a16:creationId xmlns:a16="http://schemas.microsoft.com/office/drawing/2014/main" id="{FB35A73B-35FA-45B6-8ACD-D5B6C9FCED75}"/>
              </a:ext>
            </a:extLst>
          </p:cNvPr>
          <p:cNvSpPr txBox="1"/>
          <p:nvPr/>
        </p:nvSpPr>
        <p:spPr>
          <a:xfrm>
            <a:off x="1121561" y="709735"/>
            <a:ext cx="3061749" cy="400110"/>
          </a:xfrm>
          <a:prstGeom prst="rect">
            <a:avLst/>
          </a:prstGeom>
          <a:noFill/>
        </p:spPr>
        <p:txBody>
          <a:bodyPr wrap="square" lIns="91440" tIns="45720" rIns="91440" bIns="45720" rtlCol="0" anchor="b">
            <a:spAutoFit/>
          </a:bodyPr>
          <a:lstStyle/>
          <a:p>
            <a:pPr marL="0" indent="0" algn="ctr">
              <a:buFont typeface="Arial"/>
              <a:buNone/>
            </a:pPr>
            <a:r>
              <a:rPr lang="en-US" sz="2000" b="1" dirty="0">
                <a:solidFill>
                  <a:schemeClr val="tx1"/>
                </a:solidFill>
                <a:latin typeface="Trebuchet MS" panose="020B0603020202020204" pitchFamily="34" charset="0"/>
              </a:rPr>
              <a:t>Phonological Awareness</a:t>
            </a:r>
          </a:p>
        </p:txBody>
      </p:sp>
      <p:sp>
        <p:nvSpPr>
          <p:cNvPr id="18" name="Text Placeholder 1">
            <a:extLst>
              <a:ext uri="{FF2B5EF4-FFF2-40B4-BE49-F238E27FC236}">
                <a16:creationId xmlns:a16="http://schemas.microsoft.com/office/drawing/2014/main" id="{232D20ED-E57E-D233-A4CD-DF396559D30D}"/>
              </a:ext>
              <a:ext uri="{C183D7F6-B498-43B3-948B-1728B52AA6E4}">
                <adec:decorative xmlns:adec="http://schemas.microsoft.com/office/drawing/2017/decorative" val="1"/>
              </a:ext>
            </a:extLst>
          </p:cNvPr>
          <p:cNvSpPr txBox="1">
            <a:spLocks/>
          </p:cNvSpPr>
          <p:nvPr/>
        </p:nvSpPr>
        <p:spPr>
          <a:xfrm>
            <a:off x="1166353" y="1070935"/>
            <a:ext cx="2972166" cy="3017520"/>
          </a:xfrm>
          <a:prstGeom prst="rect">
            <a:avLst/>
          </a:prstGeom>
          <a:solidFill>
            <a:schemeClr val="tx1"/>
          </a:solidFill>
          <a:ln>
            <a:solidFill>
              <a:schemeClr val="tx1"/>
            </a:solidFill>
          </a:ln>
        </p:spPr>
        <p:txBody>
          <a:bodyPr/>
          <a:lstStyle>
            <a:lvl1pPr marL="342900" indent="-342900" algn="l" rtl="0" eaLnBrk="0" fontAlgn="base" hangingPunct="0">
              <a:spcBef>
                <a:spcPct val="20000"/>
              </a:spcBef>
              <a:spcAft>
                <a:spcPct val="0"/>
              </a:spcAft>
              <a:buClr>
                <a:srgbClr val="FF0000"/>
              </a:buClr>
              <a:buFont typeface="Times" charset="0"/>
              <a:buChar char="•"/>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FF0000"/>
              </a:buClr>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FF0000"/>
              </a:buClr>
              <a:buChar char="•"/>
              <a:defRPr sz="1800">
                <a:solidFill>
                  <a:schemeClr val="tx1"/>
                </a:solidFill>
                <a:latin typeface="+mn-lt"/>
                <a:ea typeface="ＭＳ Ｐゴシック" charset="0"/>
              </a:defRPr>
            </a:lvl3pPr>
            <a:lvl4pPr marL="1600200" indent="-228600" algn="l" rtl="0" eaLnBrk="0" fontAlgn="base" hangingPunct="0">
              <a:spcBef>
                <a:spcPct val="20000"/>
              </a:spcBef>
              <a:spcAft>
                <a:spcPct val="0"/>
              </a:spcAft>
              <a:buClr>
                <a:srgbClr val="FF0000"/>
              </a:buClr>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lr>
                <a:srgbClr val="FF0000"/>
              </a:buClr>
              <a:buChar char="»"/>
              <a:defRPr sz="1400">
                <a:solidFill>
                  <a:schemeClr val="tx1"/>
                </a:solidFill>
                <a:latin typeface="+mn-lt"/>
                <a:ea typeface="ＭＳ Ｐゴシック" charset="0"/>
              </a:defRPr>
            </a:lvl5pPr>
            <a:lvl6pPr marL="2514600" indent="-228600" algn="l" rtl="0" fontAlgn="base">
              <a:spcBef>
                <a:spcPct val="20000"/>
              </a:spcBef>
              <a:spcAft>
                <a:spcPct val="0"/>
              </a:spcAft>
              <a:buClr>
                <a:srgbClr val="FF0000"/>
              </a:buClr>
              <a:buChar char="»"/>
              <a:defRPr sz="2000">
                <a:solidFill>
                  <a:schemeClr val="tx1"/>
                </a:solidFill>
                <a:latin typeface="+mn-lt"/>
              </a:defRPr>
            </a:lvl6pPr>
            <a:lvl7pPr marL="2971800" indent="-228600" algn="l" rtl="0" fontAlgn="base">
              <a:spcBef>
                <a:spcPct val="20000"/>
              </a:spcBef>
              <a:spcAft>
                <a:spcPct val="0"/>
              </a:spcAft>
              <a:buClr>
                <a:srgbClr val="FF0000"/>
              </a:buClr>
              <a:buChar char="»"/>
              <a:defRPr sz="2000">
                <a:solidFill>
                  <a:schemeClr val="tx1"/>
                </a:solidFill>
                <a:latin typeface="+mn-lt"/>
              </a:defRPr>
            </a:lvl7pPr>
            <a:lvl8pPr marL="3429000" indent="-228600" algn="l" rtl="0" fontAlgn="base">
              <a:spcBef>
                <a:spcPct val="20000"/>
              </a:spcBef>
              <a:spcAft>
                <a:spcPct val="0"/>
              </a:spcAft>
              <a:buClr>
                <a:srgbClr val="FF0000"/>
              </a:buClr>
              <a:buChar char="»"/>
              <a:defRPr sz="2000">
                <a:solidFill>
                  <a:schemeClr val="tx1"/>
                </a:solidFill>
                <a:latin typeface="+mn-lt"/>
              </a:defRPr>
            </a:lvl8pPr>
            <a:lvl9pPr marL="3886200" indent="-228600" algn="l" rtl="0" fontAlgn="base">
              <a:spcBef>
                <a:spcPct val="20000"/>
              </a:spcBef>
              <a:spcAft>
                <a:spcPct val="0"/>
              </a:spcAft>
              <a:buClr>
                <a:srgbClr val="FF0000"/>
              </a:buClr>
              <a:buChar char="»"/>
              <a:defRPr sz="2000">
                <a:solidFill>
                  <a:schemeClr val="tx1"/>
                </a:solidFill>
                <a:latin typeface="+mn-lt"/>
              </a:defRPr>
            </a:lvl9pPr>
          </a:lstStyle>
          <a:p>
            <a:pPr marL="0" indent="0" algn="ctr">
              <a:buFont typeface="Times" charset="0"/>
              <a:buNone/>
            </a:pPr>
            <a:endParaRPr lang="en-US" sz="1800" b="1" kern="0" dirty="0">
              <a:solidFill>
                <a:schemeClr val="bg1"/>
              </a:solidFill>
              <a:latin typeface="Trebuchet MS" panose="020B0603020202020204" pitchFamily="34" charset="0"/>
            </a:endParaRPr>
          </a:p>
          <a:p>
            <a:pPr marL="0" indent="0" algn="ctr">
              <a:buFont typeface="Times" charset="0"/>
              <a:buNone/>
            </a:pPr>
            <a:endParaRPr lang="en-US" sz="1800" b="1" kern="0" dirty="0">
              <a:solidFill>
                <a:schemeClr val="bg1"/>
              </a:solidFill>
              <a:latin typeface="Trebuchet MS" panose="020B0603020202020204" pitchFamily="34" charset="0"/>
            </a:endParaRPr>
          </a:p>
          <a:p>
            <a:pPr marL="0" indent="0" algn="ctr">
              <a:buFont typeface="Times" charset="0"/>
              <a:buNone/>
            </a:pPr>
            <a:endParaRPr lang="en-US" sz="1800" kern="0" dirty="0">
              <a:latin typeface="Trebuchet MS" panose="020B0603020202020204" pitchFamily="34" charset="0"/>
            </a:endParaRPr>
          </a:p>
          <a:p>
            <a:pPr marL="0" indent="0" algn="ctr">
              <a:buFont typeface="Times" charset="0"/>
              <a:buNone/>
            </a:pPr>
            <a:endParaRPr lang="en-US" sz="1800" kern="0" dirty="0">
              <a:latin typeface="Trebuchet MS" panose="020B0603020202020204" pitchFamily="34" charset="0"/>
            </a:endParaRPr>
          </a:p>
          <a:p>
            <a:pPr marL="0" indent="0" algn="ctr">
              <a:buFont typeface="Times" charset="0"/>
              <a:buNone/>
            </a:pPr>
            <a:endParaRPr lang="en-US" sz="1800" kern="0" dirty="0">
              <a:latin typeface="Trebuchet MS" panose="020B0603020202020204" pitchFamily="34" charset="0"/>
            </a:endParaRPr>
          </a:p>
          <a:p>
            <a:pPr marL="0" indent="0" algn="ctr">
              <a:buFont typeface="Times" charset="0"/>
              <a:buNone/>
            </a:pPr>
            <a:endParaRPr lang="en-US" sz="1800" kern="0" dirty="0">
              <a:latin typeface="Trebuchet MS" panose="020B0603020202020204" pitchFamily="34" charset="0"/>
            </a:endParaRPr>
          </a:p>
          <a:p>
            <a:pPr marL="0" indent="0" algn="ctr">
              <a:buFont typeface="Times" charset="0"/>
              <a:buNone/>
            </a:pPr>
            <a:endParaRPr lang="en-US" sz="1800" kern="0" dirty="0">
              <a:latin typeface="Trebuchet MS" panose="020B0603020202020204" pitchFamily="34" charset="0"/>
            </a:endParaRPr>
          </a:p>
          <a:p>
            <a:pPr marL="0" indent="0" algn="ctr">
              <a:buFont typeface="Times" charset="0"/>
              <a:buNone/>
            </a:pPr>
            <a:endParaRPr lang="en-US" sz="1800" kern="0" dirty="0">
              <a:latin typeface="Trebuchet MS" panose="020B0603020202020204" pitchFamily="34" charset="0"/>
            </a:endParaRPr>
          </a:p>
          <a:p>
            <a:pPr marL="0" indent="0" algn="ctr">
              <a:buFont typeface="Times" charset="0"/>
              <a:buNone/>
            </a:pPr>
            <a:endParaRPr lang="en-US" sz="1500" b="1" kern="0" dirty="0">
              <a:solidFill>
                <a:srgbClr val="FFFFFF"/>
              </a:solidFill>
              <a:latin typeface="Trebuchet MS" panose="020B0603020202020204" pitchFamily="34" charset="0"/>
            </a:endParaRPr>
          </a:p>
        </p:txBody>
      </p:sp>
      <p:sp>
        <p:nvSpPr>
          <p:cNvPr id="34" name="TextBox 33">
            <a:extLst>
              <a:ext uri="{FF2B5EF4-FFF2-40B4-BE49-F238E27FC236}">
                <a16:creationId xmlns:a16="http://schemas.microsoft.com/office/drawing/2014/main" id="{56AD3C61-590B-F8F6-ED64-D7ACA943DD60}"/>
              </a:ext>
            </a:extLst>
          </p:cNvPr>
          <p:cNvSpPr txBox="1"/>
          <p:nvPr/>
        </p:nvSpPr>
        <p:spPr>
          <a:xfrm>
            <a:off x="1539113" y="2334342"/>
            <a:ext cx="1215483" cy="369332"/>
          </a:xfrm>
          <a:prstGeom prst="rect">
            <a:avLst/>
          </a:prstGeom>
          <a:noFill/>
        </p:spPr>
        <p:txBody>
          <a:bodyPr wrap="square" rtlCol="0">
            <a:spAutoFit/>
          </a:bodyPr>
          <a:lstStyle/>
          <a:p>
            <a:pPr algn="ctr"/>
            <a:r>
              <a:rPr lang="en-US" sz="1800" b="1" i="1" dirty="0">
                <a:solidFill>
                  <a:schemeClr val="bg1"/>
                </a:solidFill>
                <a:latin typeface="Trebuchet MS" panose="020B0603020202020204" pitchFamily="34" charset="0"/>
              </a:rPr>
              <a:t>sounds</a:t>
            </a:r>
          </a:p>
        </p:txBody>
      </p:sp>
      <p:pic>
        <p:nvPicPr>
          <p:cNvPr id="26" name="Picture 25" descr="Light switch in the off position ">
            <a:extLst>
              <a:ext uri="{FF2B5EF4-FFF2-40B4-BE49-F238E27FC236}">
                <a16:creationId xmlns:a16="http://schemas.microsoft.com/office/drawing/2014/main" id="{D6262645-8032-77F0-8683-F15CA41AC999}"/>
              </a:ext>
            </a:extLst>
          </p:cNvPr>
          <p:cNvPicPr preferRelativeResize="0">
            <a:picLocks/>
          </p:cNvPicPr>
          <p:nvPr/>
        </p:nvPicPr>
        <p:blipFill>
          <a:blip r:embed="rId3" cstate="email">
            <a:extLst>
              <a:ext uri="{28A0092B-C50C-407E-A947-70E740481C1C}">
                <a14:useLocalDpi xmlns:a14="http://schemas.microsoft.com/office/drawing/2010/main" val="0"/>
              </a:ext>
            </a:extLst>
          </a:blip>
          <a:stretch>
            <a:fillRect/>
          </a:stretch>
        </p:blipFill>
        <p:spPr>
          <a:xfrm>
            <a:off x="2822774" y="1399092"/>
            <a:ext cx="1143000" cy="2286000"/>
          </a:xfrm>
          <a:prstGeom prst="rect">
            <a:avLst/>
          </a:prstGeom>
        </p:spPr>
      </p:pic>
      <p:sp>
        <p:nvSpPr>
          <p:cNvPr id="3" name="TextBox 2">
            <a:extLst>
              <a:ext uri="{FF2B5EF4-FFF2-40B4-BE49-F238E27FC236}">
                <a16:creationId xmlns:a16="http://schemas.microsoft.com/office/drawing/2014/main" id="{0C12CA1B-14BA-5E70-4172-47E421B41480}"/>
              </a:ext>
            </a:extLst>
          </p:cNvPr>
          <p:cNvSpPr txBox="1"/>
          <p:nvPr/>
        </p:nvSpPr>
        <p:spPr>
          <a:xfrm>
            <a:off x="1145362" y="3735013"/>
            <a:ext cx="2972650" cy="369332"/>
          </a:xfrm>
          <a:prstGeom prst="rect">
            <a:avLst/>
          </a:prstGeom>
          <a:noFill/>
        </p:spPr>
        <p:txBody>
          <a:bodyPr wrap="square" lIns="91440" tIns="45720" rIns="91440" bIns="45720" rtlCol="0" anchor="b">
            <a:spAutoFit/>
          </a:bodyPr>
          <a:lstStyle/>
          <a:p>
            <a:pPr marL="0" indent="0" algn="ctr">
              <a:buFont typeface="Arial"/>
              <a:buNone/>
            </a:pPr>
            <a:r>
              <a:rPr lang="en-US" sz="1800" b="1" dirty="0">
                <a:solidFill>
                  <a:schemeClr val="bg1"/>
                </a:solidFill>
                <a:latin typeface="Trebuchet MS" panose="020B0603020202020204" pitchFamily="34" charset="0"/>
              </a:rPr>
              <a:t>Lights Off</a:t>
            </a:r>
          </a:p>
        </p:txBody>
      </p:sp>
      <p:sp>
        <p:nvSpPr>
          <p:cNvPr id="2" name="TextBox 1">
            <a:extLst>
              <a:ext uri="{FF2B5EF4-FFF2-40B4-BE49-F238E27FC236}">
                <a16:creationId xmlns:a16="http://schemas.microsoft.com/office/drawing/2014/main" id="{C7D1C5A5-2DA6-87A4-9E3E-958B6D00B173}"/>
              </a:ext>
            </a:extLst>
          </p:cNvPr>
          <p:cNvSpPr txBox="1"/>
          <p:nvPr/>
        </p:nvSpPr>
        <p:spPr>
          <a:xfrm>
            <a:off x="4997902" y="705833"/>
            <a:ext cx="2972649" cy="400110"/>
          </a:xfrm>
          <a:prstGeom prst="rect">
            <a:avLst/>
          </a:prstGeom>
          <a:noFill/>
        </p:spPr>
        <p:txBody>
          <a:bodyPr wrap="square" lIns="91440" tIns="45720" rIns="91440" bIns="45720" rtlCol="0" anchor="b">
            <a:spAutoFit/>
          </a:bodyPr>
          <a:lstStyle/>
          <a:p>
            <a:pPr marL="0" indent="0" algn="ctr">
              <a:buFont typeface="Arial"/>
              <a:buNone/>
            </a:pPr>
            <a:r>
              <a:rPr lang="en-US" sz="2000" b="1" dirty="0">
                <a:solidFill>
                  <a:schemeClr val="tx1"/>
                </a:solidFill>
                <a:latin typeface="Trebuchet MS" panose="020B0603020202020204" pitchFamily="34" charset="0"/>
              </a:rPr>
              <a:t>Phonics</a:t>
            </a:r>
          </a:p>
        </p:txBody>
      </p:sp>
      <p:sp>
        <p:nvSpPr>
          <p:cNvPr id="14" name="Text Placeholder 1">
            <a:extLst>
              <a:ext uri="{FF2B5EF4-FFF2-40B4-BE49-F238E27FC236}">
                <a16:creationId xmlns:a16="http://schemas.microsoft.com/office/drawing/2014/main" id="{543BDD73-9839-5663-DBDC-ABEB7CC26F48}"/>
              </a:ext>
              <a:ext uri="{C183D7F6-B498-43B3-948B-1728B52AA6E4}">
                <adec:decorative xmlns:adec="http://schemas.microsoft.com/office/drawing/2017/decorative" val="1"/>
              </a:ext>
            </a:extLst>
          </p:cNvPr>
          <p:cNvSpPr txBox="1">
            <a:spLocks/>
          </p:cNvSpPr>
          <p:nvPr/>
        </p:nvSpPr>
        <p:spPr>
          <a:xfrm>
            <a:off x="5004997" y="1070935"/>
            <a:ext cx="2972650" cy="3017520"/>
          </a:xfrm>
          <a:prstGeom prst="rect">
            <a:avLst/>
          </a:prstGeom>
          <a:ln w="12700">
            <a:solidFill>
              <a:schemeClr val="tx1"/>
            </a:solidFill>
          </a:ln>
        </p:spPr>
        <p:txBody>
          <a:bodyPr vert="horz" lIns="0" tIns="34290" rIns="0" bIns="34290" rtlCol="0" anchor="t">
            <a:normAutofit/>
          </a:bodyPr>
          <a:lstStyle>
            <a:lvl1pPr marL="177800" indent="-177800" algn="l" defTabSz="914400" rtl="0" eaLnBrk="1" latinLnBrk="0" hangingPunct="1">
              <a:lnSpc>
                <a:spcPct val="90000"/>
              </a:lnSpc>
              <a:spcBef>
                <a:spcPts val="1200"/>
              </a:spcBef>
              <a:spcAft>
                <a:spcPts val="600"/>
              </a:spcAft>
              <a:buClr>
                <a:srgbClr val="007698"/>
              </a:buClr>
              <a:buSzPct val="100000"/>
              <a:buFont typeface="Arial"/>
              <a:buChar char="•"/>
              <a:defRPr sz="3200" kern="1200">
                <a:solidFill>
                  <a:schemeClr val="tx1">
                    <a:lumMod val="75000"/>
                    <a:lumOff val="25000"/>
                  </a:schemeClr>
                </a:solidFill>
                <a:latin typeface="Arial"/>
                <a:ea typeface="+mn-ea"/>
                <a:cs typeface="Arial"/>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Arial"/>
                <a:ea typeface="+mn-ea"/>
                <a:cs typeface="Arial"/>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a:ea typeface="+mn-ea"/>
                <a:cs typeface="Arial"/>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a:ea typeface="+mn-ea"/>
                <a:cs typeface="Arial"/>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Arial"/>
              <a:buNone/>
            </a:pPr>
            <a:endParaRPr lang="en-US" sz="2400" dirty="0">
              <a:latin typeface="Trebuchet MS" panose="020B0603020202020204" pitchFamily="34" charset="0"/>
            </a:endParaRPr>
          </a:p>
          <a:p>
            <a:pPr marL="0" indent="0" algn="ctr">
              <a:buNone/>
            </a:pPr>
            <a:endParaRPr lang="en-US" sz="2400" dirty="0">
              <a:solidFill>
                <a:srgbClr val="404040"/>
              </a:solidFill>
              <a:latin typeface="Trebuchet MS" panose="020B0603020202020204" pitchFamily="34" charset="0"/>
            </a:endParaRPr>
          </a:p>
          <a:p>
            <a:pPr marL="0" indent="0" algn="ctr">
              <a:buNone/>
            </a:pPr>
            <a:endParaRPr lang="en-US" sz="2400" dirty="0">
              <a:solidFill>
                <a:srgbClr val="404040"/>
              </a:solidFill>
              <a:latin typeface="Trebuchet MS" panose="020B0603020202020204" pitchFamily="34" charset="0"/>
            </a:endParaRPr>
          </a:p>
          <a:p>
            <a:pPr marL="0" indent="0" algn="ctr">
              <a:buNone/>
            </a:pPr>
            <a:endParaRPr lang="en-US" sz="2400" dirty="0">
              <a:solidFill>
                <a:srgbClr val="404040"/>
              </a:solidFill>
              <a:latin typeface="Trebuchet MS" panose="020B0603020202020204" pitchFamily="34" charset="0"/>
            </a:endParaRPr>
          </a:p>
          <a:p>
            <a:pPr marL="0" indent="0" algn="ctr">
              <a:buNone/>
            </a:pPr>
            <a:endParaRPr lang="en-US" sz="2400" dirty="0">
              <a:solidFill>
                <a:srgbClr val="404040"/>
              </a:solidFill>
              <a:latin typeface="Trebuchet MS" panose="020B0603020202020204" pitchFamily="34" charset="0"/>
            </a:endParaRPr>
          </a:p>
          <a:p>
            <a:pPr marL="0" indent="0" algn="ctr">
              <a:buNone/>
            </a:pPr>
            <a:endParaRPr lang="en-US" sz="2100" b="1" dirty="0">
              <a:solidFill>
                <a:srgbClr val="FF0000"/>
              </a:solidFill>
              <a:latin typeface="Trebuchet MS" panose="020B0603020202020204" pitchFamily="34" charset="0"/>
            </a:endParaRPr>
          </a:p>
        </p:txBody>
      </p:sp>
      <p:sp>
        <p:nvSpPr>
          <p:cNvPr id="36" name="TextBox 35">
            <a:extLst>
              <a:ext uri="{FF2B5EF4-FFF2-40B4-BE49-F238E27FC236}">
                <a16:creationId xmlns:a16="http://schemas.microsoft.com/office/drawing/2014/main" id="{2CDDAF54-01E5-4D57-6E41-590079297932}"/>
              </a:ext>
            </a:extLst>
          </p:cNvPr>
          <p:cNvSpPr txBox="1"/>
          <p:nvPr/>
        </p:nvSpPr>
        <p:spPr>
          <a:xfrm>
            <a:off x="5332961" y="2057343"/>
            <a:ext cx="1215483" cy="923330"/>
          </a:xfrm>
          <a:prstGeom prst="rect">
            <a:avLst/>
          </a:prstGeom>
          <a:noFill/>
        </p:spPr>
        <p:txBody>
          <a:bodyPr wrap="square" rtlCol="0">
            <a:spAutoFit/>
          </a:bodyPr>
          <a:lstStyle/>
          <a:p>
            <a:pPr algn="ctr"/>
            <a:r>
              <a:rPr lang="en-US" sz="1800" b="1" i="1" dirty="0">
                <a:solidFill>
                  <a:schemeClr val="tx1"/>
                </a:solidFill>
                <a:latin typeface="Trebuchet MS" panose="020B0603020202020204" pitchFamily="34" charset="0"/>
              </a:rPr>
              <a:t>sounds</a:t>
            </a:r>
          </a:p>
          <a:p>
            <a:pPr algn="ctr"/>
            <a:r>
              <a:rPr lang="en-US" sz="1800" b="1" i="1" dirty="0">
                <a:solidFill>
                  <a:schemeClr val="tx1"/>
                </a:solidFill>
                <a:latin typeface="Trebuchet MS" panose="020B0603020202020204" pitchFamily="34" charset="0"/>
              </a:rPr>
              <a:t>&amp;</a:t>
            </a:r>
          </a:p>
          <a:p>
            <a:pPr algn="ctr"/>
            <a:r>
              <a:rPr lang="en-US" sz="1800" b="1" i="1" dirty="0">
                <a:solidFill>
                  <a:schemeClr val="tx1"/>
                </a:solidFill>
                <a:latin typeface="Trebuchet MS" panose="020B0603020202020204" pitchFamily="34" charset="0"/>
              </a:rPr>
              <a:t>letters</a:t>
            </a:r>
          </a:p>
        </p:txBody>
      </p:sp>
      <p:pic>
        <p:nvPicPr>
          <p:cNvPr id="22" name="Picture 21" descr="Light switch in the on position">
            <a:extLst>
              <a:ext uri="{FF2B5EF4-FFF2-40B4-BE49-F238E27FC236}">
                <a16:creationId xmlns:a16="http://schemas.microsoft.com/office/drawing/2014/main" id="{FD536DFD-D5FB-A05B-414E-35505DCD95E0}"/>
              </a:ext>
            </a:extLst>
          </p:cNvPr>
          <p:cNvPicPr preferRelativeResize="0">
            <a:picLocks/>
          </p:cNvPicPr>
          <p:nvPr/>
        </p:nvPicPr>
        <p:blipFill>
          <a:blip r:embed="rId4" cstate="email">
            <a:extLst>
              <a:ext uri="{28A0092B-C50C-407E-A947-70E740481C1C}">
                <a14:useLocalDpi xmlns:a14="http://schemas.microsoft.com/office/drawing/2010/main" val="0"/>
              </a:ext>
            </a:extLst>
          </a:blip>
          <a:stretch>
            <a:fillRect/>
          </a:stretch>
        </p:blipFill>
        <p:spPr>
          <a:xfrm>
            <a:off x="6768861" y="1399092"/>
            <a:ext cx="1143000" cy="2286000"/>
          </a:xfrm>
          <a:prstGeom prst="rect">
            <a:avLst/>
          </a:prstGeom>
        </p:spPr>
      </p:pic>
      <p:sp>
        <p:nvSpPr>
          <p:cNvPr id="4" name="TextBox 3">
            <a:extLst>
              <a:ext uri="{FF2B5EF4-FFF2-40B4-BE49-F238E27FC236}">
                <a16:creationId xmlns:a16="http://schemas.microsoft.com/office/drawing/2014/main" id="{EFD29714-3261-9CCE-0EF0-DA209ABEF859}"/>
              </a:ext>
            </a:extLst>
          </p:cNvPr>
          <p:cNvSpPr txBox="1"/>
          <p:nvPr/>
        </p:nvSpPr>
        <p:spPr>
          <a:xfrm>
            <a:off x="4990807" y="3731361"/>
            <a:ext cx="2986840" cy="369332"/>
          </a:xfrm>
          <a:prstGeom prst="rect">
            <a:avLst/>
          </a:prstGeom>
          <a:noFill/>
        </p:spPr>
        <p:txBody>
          <a:bodyPr wrap="square" lIns="91440" tIns="45720" rIns="91440" bIns="45720" rtlCol="0" anchor="b">
            <a:spAutoFit/>
          </a:bodyPr>
          <a:lstStyle/>
          <a:p>
            <a:pPr marL="0" indent="0" algn="ctr">
              <a:buFont typeface="Arial"/>
              <a:buNone/>
            </a:pPr>
            <a:r>
              <a:rPr lang="en-US" sz="1800" b="1" dirty="0">
                <a:solidFill>
                  <a:schemeClr val="tx1"/>
                </a:solidFill>
                <a:latin typeface="Trebuchet MS" panose="020B0603020202020204" pitchFamily="34" charset="0"/>
              </a:rPr>
              <a:t>Lights On</a:t>
            </a:r>
          </a:p>
        </p:txBody>
      </p:sp>
      <p:sp>
        <p:nvSpPr>
          <p:cNvPr id="5" name="TextBox 4">
            <a:extLst>
              <a:ext uri="{FF2B5EF4-FFF2-40B4-BE49-F238E27FC236}">
                <a16:creationId xmlns:a16="http://schemas.microsoft.com/office/drawing/2014/main" id="{6E183869-615C-189C-E6DF-F9D4B20935C2}"/>
              </a:ext>
            </a:extLst>
          </p:cNvPr>
          <p:cNvSpPr txBox="1"/>
          <p:nvPr/>
        </p:nvSpPr>
        <p:spPr>
          <a:xfrm>
            <a:off x="2746000" y="4100693"/>
            <a:ext cx="6389404" cy="230832"/>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900" i="0" u="none" strike="noStrike" dirty="0">
                <a:solidFill>
                  <a:srgbClr val="000000"/>
                </a:solidFill>
                <a:effectLst/>
                <a:latin typeface="Trebuchet MS"/>
                <a:cs typeface="Calibri Light"/>
              </a:rPr>
              <a:t>(Adapted from Sedita</a:t>
            </a:r>
            <a:r>
              <a:rPr lang="en-US" sz="900" dirty="0">
                <a:solidFill>
                  <a:srgbClr val="000000"/>
                </a:solidFill>
                <a:latin typeface="Trebuchet MS"/>
                <a:cs typeface="Calibri Light"/>
              </a:rPr>
              <a:t>, 2021)</a:t>
            </a:r>
            <a:endParaRPr lang="en-US" sz="900" dirty="0">
              <a:latin typeface="Trebuchet MS"/>
              <a:cs typeface="Calibri Light"/>
            </a:endParaRPr>
          </a:p>
        </p:txBody>
      </p:sp>
    </p:spTree>
    <p:extLst>
      <p:ext uri="{BB962C8B-B14F-4D97-AF65-F5344CB8AC3E}">
        <p14:creationId xmlns:p14="http://schemas.microsoft.com/office/powerpoint/2010/main" val="1013914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2">
          <a:extLst>
            <a:ext uri="{FF2B5EF4-FFF2-40B4-BE49-F238E27FC236}">
              <a16:creationId xmlns:a16="http://schemas.microsoft.com/office/drawing/2014/main" id="{8EBB3E49-8AE5-F01D-A110-9F6C1644DC4B}"/>
            </a:ext>
          </a:extLst>
        </p:cNvPr>
        <p:cNvGrpSpPr/>
        <p:nvPr/>
      </p:nvGrpSpPr>
      <p:grpSpPr>
        <a:xfrm>
          <a:off x="0" y="0"/>
          <a:ext cx="0" cy="0"/>
          <a:chOff x="0" y="0"/>
          <a:chExt cx="0" cy="0"/>
        </a:xfrm>
      </p:grpSpPr>
      <p:sp>
        <p:nvSpPr>
          <p:cNvPr id="353" name="Google Shape;353;p46">
            <a:extLst>
              <a:ext uri="{FF2B5EF4-FFF2-40B4-BE49-F238E27FC236}">
                <a16:creationId xmlns:a16="http://schemas.microsoft.com/office/drawing/2014/main" id="{A8629AA4-B3E1-493D-0E72-675D345A1458}"/>
              </a:ext>
            </a:extLst>
          </p:cNvPr>
          <p:cNvSpPr txBox="1">
            <a:spLocks noGrp="1"/>
          </p:cNvSpPr>
          <p:nvPr>
            <p:ph type="title"/>
          </p:nvPr>
        </p:nvSpPr>
        <p:spPr>
          <a:xfrm>
            <a:off x="217283" y="0"/>
            <a:ext cx="8303316" cy="572700"/>
          </a:xfrm>
          <a:prstGeom prst="rect">
            <a:avLst/>
          </a:prstGeom>
        </p:spPr>
        <p:txBody>
          <a:bodyPr spcFirstLastPara="1" wrap="square" lIns="0" tIns="0" rIns="0" bIns="0" anchor="ctr" anchorCtr="0">
            <a:noAutofit/>
          </a:bodyPr>
          <a:lstStyle/>
          <a:p>
            <a:r>
              <a:rPr lang="en-US" sz="2400" dirty="0">
                <a:latin typeface="Trebuchet MS"/>
              </a:rPr>
              <a:t>44 English Phonemes</a:t>
            </a:r>
          </a:p>
        </p:txBody>
      </p:sp>
      <p:sp>
        <p:nvSpPr>
          <p:cNvPr id="34" name="TextBox 33">
            <a:extLst>
              <a:ext uri="{FF2B5EF4-FFF2-40B4-BE49-F238E27FC236}">
                <a16:creationId xmlns:a16="http://schemas.microsoft.com/office/drawing/2014/main" id="{5D233577-2938-A8F5-FD76-E248AC5ED646}"/>
              </a:ext>
            </a:extLst>
          </p:cNvPr>
          <p:cNvSpPr txBox="1"/>
          <p:nvPr/>
        </p:nvSpPr>
        <p:spPr>
          <a:xfrm>
            <a:off x="1539113" y="2334342"/>
            <a:ext cx="1215483" cy="369332"/>
          </a:xfrm>
          <a:prstGeom prst="rect">
            <a:avLst/>
          </a:prstGeom>
          <a:noFill/>
        </p:spPr>
        <p:txBody>
          <a:bodyPr wrap="square" rtlCol="0">
            <a:spAutoFit/>
          </a:bodyPr>
          <a:lstStyle/>
          <a:p>
            <a:pPr algn="ctr"/>
            <a:r>
              <a:rPr lang="en-US" sz="1800" b="1" i="1" dirty="0">
                <a:solidFill>
                  <a:schemeClr val="bg1"/>
                </a:solidFill>
                <a:latin typeface="Trebuchet MS" panose="020B0603020202020204" pitchFamily="34" charset="0"/>
              </a:rPr>
              <a:t>sounds</a:t>
            </a:r>
          </a:p>
        </p:txBody>
      </p:sp>
      <p:sp>
        <p:nvSpPr>
          <p:cNvPr id="3" name="TextBox 2">
            <a:extLst>
              <a:ext uri="{FF2B5EF4-FFF2-40B4-BE49-F238E27FC236}">
                <a16:creationId xmlns:a16="http://schemas.microsoft.com/office/drawing/2014/main" id="{1583BDC9-A6F0-79A2-EB38-750448809EAE}"/>
              </a:ext>
            </a:extLst>
          </p:cNvPr>
          <p:cNvSpPr txBox="1"/>
          <p:nvPr/>
        </p:nvSpPr>
        <p:spPr>
          <a:xfrm>
            <a:off x="1145362" y="3735013"/>
            <a:ext cx="2972650" cy="369332"/>
          </a:xfrm>
          <a:prstGeom prst="rect">
            <a:avLst/>
          </a:prstGeom>
          <a:noFill/>
        </p:spPr>
        <p:txBody>
          <a:bodyPr wrap="square" lIns="91440" tIns="45720" rIns="91440" bIns="45720" rtlCol="0" anchor="b">
            <a:spAutoFit/>
          </a:bodyPr>
          <a:lstStyle/>
          <a:p>
            <a:pPr marL="0" indent="0" algn="ctr">
              <a:buFont typeface="Arial"/>
              <a:buNone/>
            </a:pPr>
            <a:r>
              <a:rPr lang="en-US" sz="1800" b="1" dirty="0">
                <a:solidFill>
                  <a:schemeClr val="bg1"/>
                </a:solidFill>
                <a:latin typeface="Trebuchet MS" panose="020B0603020202020204" pitchFamily="34" charset="0"/>
              </a:rPr>
              <a:t>Lights Off</a:t>
            </a:r>
          </a:p>
        </p:txBody>
      </p:sp>
      <p:graphicFrame>
        <p:nvGraphicFramePr>
          <p:cNvPr id="6" name="Table 4">
            <a:extLst>
              <a:ext uri="{FF2B5EF4-FFF2-40B4-BE49-F238E27FC236}">
                <a16:creationId xmlns:a16="http://schemas.microsoft.com/office/drawing/2014/main" id="{E470D99A-8D1E-C118-F3D5-72A4D7622739}"/>
              </a:ext>
            </a:extLst>
          </p:cNvPr>
          <p:cNvGraphicFramePr>
            <a:graphicFrameLocks noGrp="1"/>
          </p:cNvGraphicFramePr>
          <p:nvPr>
            <p:extLst>
              <p:ext uri="{D42A27DB-BD31-4B8C-83A1-F6EECF244321}">
                <p14:modId xmlns:p14="http://schemas.microsoft.com/office/powerpoint/2010/main" val="1687091120"/>
              </p:ext>
            </p:extLst>
          </p:nvPr>
        </p:nvGraphicFramePr>
        <p:xfrm>
          <a:off x="800100" y="754068"/>
          <a:ext cx="7543800" cy="3429000"/>
        </p:xfrm>
        <a:graphic>
          <a:graphicData uri="http://schemas.openxmlformats.org/drawingml/2006/table">
            <a:tbl>
              <a:tblPr firstRow="1" bandRow="1">
                <a:tableStyleId>{5C22544A-7EE6-4342-B048-85BDC9FD1C3A}</a:tableStyleId>
              </a:tblPr>
              <a:tblGrid>
                <a:gridCol w="3771900">
                  <a:extLst>
                    <a:ext uri="{9D8B030D-6E8A-4147-A177-3AD203B41FA5}">
                      <a16:colId xmlns:a16="http://schemas.microsoft.com/office/drawing/2014/main" val="264349467"/>
                    </a:ext>
                  </a:extLst>
                </a:gridCol>
                <a:gridCol w="3771900">
                  <a:extLst>
                    <a:ext uri="{9D8B030D-6E8A-4147-A177-3AD203B41FA5}">
                      <a16:colId xmlns:a16="http://schemas.microsoft.com/office/drawing/2014/main" val="4262467658"/>
                    </a:ext>
                  </a:extLst>
                </a:gridCol>
              </a:tblGrid>
              <a:tr h="428469">
                <a:tc>
                  <a:txBody>
                    <a:bodyPr/>
                    <a:lstStyle/>
                    <a:p>
                      <a:pPr algn="ctr"/>
                      <a:r>
                        <a:rPr lang="en-US" sz="1800" dirty="0">
                          <a:latin typeface="Trebuchet MS" panose="020B0603020202020204" pitchFamily="34" charset="0"/>
                        </a:rPr>
                        <a:t>25 Consonant Sounds </a:t>
                      </a:r>
                    </a:p>
                  </a:txBody>
                  <a:tcPr marL="68580" marR="68580" marT="34290" marB="34290">
                    <a:solidFill>
                      <a:srgbClr val="272844"/>
                    </a:solidFill>
                  </a:tcPr>
                </a:tc>
                <a:tc>
                  <a:txBody>
                    <a:bodyPr/>
                    <a:lstStyle/>
                    <a:p>
                      <a:pPr algn="ctr"/>
                      <a:r>
                        <a:rPr lang="en-US" sz="1800" dirty="0">
                          <a:latin typeface="Trebuchet MS" panose="020B0603020202020204" pitchFamily="34" charset="0"/>
                        </a:rPr>
                        <a:t>19 Vowel Sounds </a:t>
                      </a:r>
                    </a:p>
                  </a:txBody>
                  <a:tcPr marL="68580" marR="68580" marT="34290" marB="34290">
                    <a:solidFill>
                      <a:srgbClr val="272844"/>
                    </a:solidFill>
                  </a:tcPr>
                </a:tc>
                <a:extLst>
                  <a:ext uri="{0D108BD9-81ED-4DB2-BD59-A6C34878D82A}">
                    <a16:rowId xmlns:a16="http://schemas.microsoft.com/office/drawing/2014/main" val="479219847"/>
                  </a:ext>
                </a:extLst>
              </a:tr>
              <a:tr h="429717">
                <a:tc>
                  <a:txBody>
                    <a:bodyPr/>
                    <a:lstStyle/>
                    <a:p>
                      <a:pPr marL="0" marR="0" lvl="0" indent="0" algn="ctr" rtl="0" eaLnBrk="1" fontAlgn="auto" latinLnBrk="0" hangingPunct="1">
                        <a:lnSpc>
                          <a:spcPct val="100000"/>
                        </a:lnSpc>
                        <a:spcBef>
                          <a:spcPts val="0"/>
                        </a:spcBef>
                        <a:spcAft>
                          <a:spcPts val="0"/>
                        </a:spcAft>
                        <a:buClrTx/>
                        <a:buSzTx/>
                        <a:buFontTx/>
                        <a:buNone/>
                      </a:pPr>
                      <a:r>
                        <a:rPr lang="en-US" sz="2100" dirty="0">
                          <a:solidFill>
                            <a:schemeClr val="tx1"/>
                          </a:solidFill>
                          <a:latin typeface="Trebuchet MS" panose="020B0603020202020204" pitchFamily="34" charset="0"/>
                        </a:rPr>
                        <a:t>/b/	/k/	/s/	/ch/</a:t>
                      </a:r>
                    </a:p>
                  </a:txBody>
                  <a:tcPr marL="68580" marR="68580" marT="34290" marB="34290">
                    <a:solidFill>
                      <a:srgbClr val="488BC9"/>
                    </a:solidFill>
                  </a:tcPr>
                </a:tc>
                <a:tc>
                  <a:txBody>
                    <a:bodyPr/>
                    <a:lstStyle/>
                    <a:p>
                      <a:pPr marL="0" marR="0" algn="ctr">
                        <a:lnSpc>
                          <a:spcPct val="107000"/>
                        </a:lnSpc>
                        <a:spcBef>
                          <a:spcPts val="0"/>
                        </a:spcBef>
                        <a:spcAft>
                          <a:spcPts val="800"/>
                        </a:spcAft>
                      </a:pPr>
                      <a:r>
                        <a:rPr lang="en-US" sz="2100" dirty="0">
                          <a:solidFill>
                            <a:schemeClr val="tx1"/>
                          </a:solidFill>
                          <a:latin typeface="Trebuchet MS" panose="020B0603020202020204" pitchFamily="34" charset="0"/>
                        </a:rPr>
                        <a:t>/</a:t>
                      </a:r>
                      <a:r>
                        <a:rPr lang="en-US" sz="2100" b="0" i="0" u="none" strike="noStrike" kern="1200" dirty="0">
                          <a:solidFill>
                            <a:schemeClr val="dk1"/>
                          </a:solidFill>
                          <a:effectLst/>
                          <a:latin typeface="Trebuchet MS" panose="020B0603020202020204" pitchFamily="34" charset="0"/>
                          <a:ea typeface="+mn-ea"/>
                          <a:cs typeface="+mn-cs"/>
                        </a:rPr>
                        <a:t>ā</a:t>
                      </a:r>
                      <a:r>
                        <a:rPr lang="en-US" sz="2100" dirty="0">
                          <a:solidFill>
                            <a:schemeClr val="tx1"/>
                          </a:solidFill>
                          <a:latin typeface="Trebuchet MS" panose="020B0603020202020204" pitchFamily="34" charset="0"/>
                        </a:rPr>
                        <a:t>/	 /</a:t>
                      </a:r>
                      <a:r>
                        <a:rPr lang="en-US" sz="2100" b="0" i="0" u="none" strike="noStrike" kern="1200" dirty="0">
                          <a:solidFill>
                            <a:schemeClr val="dk1"/>
                          </a:solidFill>
                          <a:effectLst/>
                          <a:latin typeface="Trebuchet MS" panose="020B0603020202020204" pitchFamily="34" charset="0"/>
                          <a:ea typeface="+mn-ea"/>
                          <a:cs typeface="+mn-cs"/>
                        </a:rPr>
                        <a:t>ă</a:t>
                      </a:r>
                      <a:r>
                        <a:rPr lang="en-US" sz="2100" dirty="0">
                          <a:solidFill>
                            <a:schemeClr val="tx1"/>
                          </a:solidFill>
                          <a:latin typeface="Trebuchet MS" panose="020B0603020202020204" pitchFamily="34" charset="0"/>
                        </a:rPr>
                        <a:t>/	 /</a:t>
                      </a:r>
                      <a:r>
                        <a:rPr lang="en-US" sz="2100" dirty="0">
                          <a:effectLst/>
                          <a:latin typeface="Trebuchet MS" panose="020B0603020202020204" pitchFamily="34" charset="0"/>
                          <a:ea typeface="Calibri"/>
                          <a:cs typeface="Times New Roman"/>
                        </a:rPr>
                        <a:t>o</a:t>
                      </a:r>
                      <a:r>
                        <a:rPr lang="en-US" sz="2100" dirty="0">
                          <a:effectLst/>
                          <a:latin typeface="Trebuchet MS" panose="020B0603020202020204" pitchFamily="34" charset="0"/>
                          <a:ea typeface="Calibri"/>
                        </a:rPr>
                        <a:t>͞</a:t>
                      </a:r>
                      <a:r>
                        <a:rPr lang="en-US" sz="2100" dirty="0">
                          <a:effectLst/>
                          <a:latin typeface="Trebuchet MS" panose="020B0603020202020204" pitchFamily="34" charset="0"/>
                          <a:ea typeface="Calibri"/>
                          <a:cs typeface="Times New Roman"/>
                        </a:rPr>
                        <a:t>o</a:t>
                      </a:r>
                      <a:r>
                        <a:rPr lang="en-US" sz="2100" dirty="0">
                          <a:solidFill>
                            <a:schemeClr val="tx1"/>
                          </a:solidFill>
                          <a:latin typeface="Trebuchet MS" panose="020B0603020202020204" pitchFamily="34" charset="0"/>
                        </a:rPr>
                        <a:t>/	 /ar/</a:t>
                      </a:r>
                    </a:p>
                  </a:txBody>
                  <a:tcPr marL="68580" marR="68580" marT="34290" marB="34290">
                    <a:solidFill>
                      <a:srgbClr val="488BC9"/>
                    </a:solidFill>
                  </a:tcPr>
                </a:tc>
                <a:extLst>
                  <a:ext uri="{0D108BD9-81ED-4DB2-BD59-A6C34878D82A}">
                    <a16:rowId xmlns:a16="http://schemas.microsoft.com/office/drawing/2014/main" val="2418871347"/>
                  </a:ext>
                </a:extLst>
              </a:tr>
              <a:tr h="428469">
                <a:tc>
                  <a:txBody>
                    <a:bodyPr/>
                    <a:lstStyle/>
                    <a:p>
                      <a:pPr algn="ctr"/>
                      <a:r>
                        <a:rPr lang="en-US" sz="2100" dirty="0">
                          <a:latin typeface="Trebuchet MS" panose="020B0603020202020204" pitchFamily="34" charset="0"/>
                        </a:rPr>
                        <a:t>/d/	/l/	/t/	/sh/</a:t>
                      </a:r>
                    </a:p>
                  </a:txBody>
                  <a:tcPr marL="68580" marR="68580" marT="34290" marB="34290">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a:solidFill>
                            <a:schemeClr val="tx1"/>
                          </a:solidFill>
                          <a:latin typeface="Trebuchet MS" panose="020B0603020202020204" pitchFamily="34" charset="0"/>
                        </a:rPr>
                        <a:t>/ē/	 /ĕ/	 /</a:t>
                      </a:r>
                      <a:r>
                        <a:rPr lang="en-US" sz="2100" dirty="0">
                          <a:effectLst/>
                          <a:latin typeface="Trebuchet MS" panose="020B0603020202020204" pitchFamily="34" charset="0"/>
                          <a:ea typeface="Calibri"/>
                          <a:cs typeface="Times New Roman"/>
                        </a:rPr>
                        <a:t>o</a:t>
                      </a:r>
                      <a:r>
                        <a:rPr lang="en-US" sz="2100" dirty="0">
                          <a:effectLst/>
                          <a:latin typeface="Trebuchet MS" panose="020B0603020202020204" pitchFamily="34" charset="0"/>
                          <a:ea typeface="Calibri"/>
                        </a:rPr>
                        <a:t>͝</a:t>
                      </a:r>
                      <a:r>
                        <a:rPr lang="en-US" sz="2100" dirty="0">
                          <a:effectLst/>
                          <a:latin typeface="Trebuchet MS" panose="020B0603020202020204" pitchFamily="34" charset="0"/>
                          <a:ea typeface="Calibri"/>
                          <a:cs typeface="Times New Roman"/>
                        </a:rPr>
                        <a:t>o</a:t>
                      </a:r>
                      <a:r>
                        <a:rPr lang="en-US" sz="2100" dirty="0">
                          <a:solidFill>
                            <a:schemeClr val="tx1"/>
                          </a:solidFill>
                          <a:latin typeface="Trebuchet MS" panose="020B0603020202020204" pitchFamily="34" charset="0"/>
                        </a:rPr>
                        <a:t>/	 /er/</a:t>
                      </a:r>
                    </a:p>
                  </a:txBody>
                  <a:tcPr marL="68580" marR="68580" marT="34290" marB="34290">
                    <a:solidFill>
                      <a:schemeClr val="bg1"/>
                    </a:solidFill>
                  </a:tcPr>
                </a:tc>
                <a:extLst>
                  <a:ext uri="{0D108BD9-81ED-4DB2-BD59-A6C34878D82A}">
                    <a16:rowId xmlns:a16="http://schemas.microsoft.com/office/drawing/2014/main" val="1654574234"/>
                  </a:ext>
                </a:extLst>
              </a:tr>
              <a:tr h="4284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a:solidFill>
                            <a:schemeClr val="tx1"/>
                          </a:solidFill>
                          <a:latin typeface="Trebuchet MS" panose="020B0603020202020204" pitchFamily="34" charset="0"/>
                        </a:rPr>
                        <a:t>/f/	/m/	/v/	/zh/</a:t>
                      </a:r>
                    </a:p>
                  </a:txBody>
                  <a:tcPr marL="68580" marR="68580" marT="34290" marB="34290">
                    <a:solidFill>
                      <a:srgbClr val="488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a:solidFill>
                            <a:schemeClr val="tx1"/>
                          </a:solidFill>
                          <a:latin typeface="Trebuchet MS" panose="020B0603020202020204" pitchFamily="34" charset="0"/>
                        </a:rPr>
                        <a:t>/ī/	 /ĭ/	 /oi/	 /or/</a:t>
                      </a:r>
                    </a:p>
                  </a:txBody>
                  <a:tcPr marL="68580" marR="68580" marT="34290" marB="34290">
                    <a:solidFill>
                      <a:srgbClr val="488BC9"/>
                    </a:solidFill>
                  </a:tcPr>
                </a:tc>
                <a:extLst>
                  <a:ext uri="{0D108BD9-81ED-4DB2-BD59-A6C34878D82A}">
                    <a16:rowId xmlns:a16="http://schemas.microsoft.com/office/drawing/2014/main" val="1897963502"/>
                  </a:ext>
                </a:extLst>
              </a:tr>
              <a:tr h="4284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a:solidFill>
                            <a:schemeClr val="tx1"/>
                          </a:solidFill>
                          <a:latin typeface="Trebuchet MS" panose="020B0603020202020204" pitchFamily="34" charset="0"/>
                        </a:rPr>
                        <a:t>/g/	/n/	/w/	/th/</a:t>
                      </a:r>
                    </a:p>
                  </a:txBody>
                  <a:tcPr marL="68580" marR="68580" marT="34290" marB="34290">
                    <a:solidFill>
                      <a:schemeClr val="bg1"/>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100" dirty="0">
                          <a:solidFill>
                            <a:schemeClr val="tx1"/>
                          </a:solidFill>
                          <a:latin typeface="Trebuchet MS" panose="020B0603020202020204" pitchFamily="34" charset="0"/>
                        </a:rPr>
                        <a:t> /ō/       /ŏ/       /ou/      /Ə/ </a:t>
                      </a:r>
                    </a:p>
                  </a:txBody>
                  <a:tcPr marL="68580" marR="68580" marT="34290" marB="34290">
                    <a:solidFill>
                      <a:schemeClr val="bg1"/>
                    </a:solidFill>
                  </a:tcPr>
                </a:tc>
                <a:extLst>
                  <a:ext uri="{0D108BD9-81ED-4DB2-BD59-A6C34878D82A}">
                    <a16:rowId xmlns:a16="http://schemas.microsoft.com/office/drawing/2014/main" val="1621907457"/>
                  </a:ext>
                </a:extLst>
              </a:tr>
              <a:tr h="4284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a:solidFill>
                            <a:schemeClr val="tx1"/>
                          </a:solidFill>
                          <a:latin typeface="Trebuchet MS" panose="020B0603020202020204" pitchFamily="34" charset="0"/>
                        </a:rPr>
                        <a:t>/h/	/p/	/y/	/th/</a:t>
                      </a:r>
                    </a:p>
                  </a:txBody>
                  <a:tcPr marL="68580" marR="68580" marT="34290" marB="34290">
                    <a:solidFill>
                      <a:srgbClr val="488BC9"/>
                    </a:solidFill>
                  </a:tcPr>
                </a:tc>
                <a:tc>
                  <a:txBody>
                    <a:bodyPr/>
                    <a:lstStyle/>
                    <a:p>
                      <a:pPr algn="l"/>
                      <a:r>
                        <a:rPr lang="en-US" sz="2100" dirty="0">
                          <a:solidFill>
                            <a:schemeClr val="tx1"/>
                          </a:solidFill>
                          <a:latin typeface="Trebuchet MS" panose="020B0603020202020204" pitchFamily="34" charset="0"/>
                        </a:rPr>
                        <a:t> /ū/       /ŭ/       /aw/</a:t>
                      </a:r>
                    </a:p>
                  </a:txBody>
                  <a:tcPr marL="68580" marR="68580" marT="34290" marB="34290">
                    <a:solidFill>
                      <a:srgbClr val="488BC9"/>
                    </a:solidFill>
                  </a:tcPr>
                </a:tc>
                <a:extLst>
                  <a:ext uri="{0D108BD9-81ED-4DB2-BD59-A6C34878D82A}">
                    <a16:rowId xmlns:a16="http://schemas.microsoft.com/office/drawing/2014/main" val="3989115708"/>
                  </a:ext>
                </a:extLst>
              </a:tr>
              <a:tr h="4284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a:solidFill>
                            <a:schemeClr val="tx1"/>
                          </a:solidFill>
                          <a:latin typeface="Trebuchet MS" panose="020B0603020202020204" pitchFamily="34" charset="0"/>
                        </a:rPr>
                        <a:t>/j/	/r/	/z/	/hw/</a:t>
                      </a:r>
                    </a:p>
                  </a:txBody>
                  <a:tcPr marL="68580" marR="68580" marT="34290" marB="34290">
                    <a:solidFill>
                      <a:schemeClr val="bg1"/>
                    </a:solidFill>
                  </a:tcPr>
                </a:tc>
                <a:tc>
                  <a:txBody>
                    <a:bodyPr/>
                    <a:lstStyle/>
                    <a:p>
                      <a:endParaRPr lang="en-US" sz="1400" dirty="0">
                        <a:latin typeface="Trebuchet MS" panose="020B0603020202020204" pitchFamily="34" charset="0"/>
                      </a:endParaRPr>
                    </a:p>
                  </a:txBody>
                  <a:tcPr marL="68580" marR="68580" marT="34290" marB="34290"/>
                </a:tc>
                <a:extLst>
                  <a:ext uri="{0D108BD9-81ED-4DB2-BD59-A6C34878D82A}">
                    <a16:rowId xmlns:a16="http://schemas.microsoft.com/office/drawing/2014/main" val="490238062"/>
                  </a:ext>
                </a:extLst>
              </a:tr>
              <a:tr h="428469">
                <a:tc>
                  <a:txBody>
                    <a:bodyPr/>
                    <a:lstStyle/>
                    <a:p>
                      <a:pPr algn="ctr"/>
                      <a:r>
                        <a:rPr lang="en-US" sz="2100" dirty="0">
                          <a:solidFill>
                            <a:schemeClr val="tx1"/>
                          </a:solidFill>
                          <a:latin typeface="Trebuchet MS" panose="020B0603020202020204" pitchFamily="34" charset="0"/>
                        </a:rPr>
                        <a:t>                                    /ng/</a:t>
                      </a:r>
                    </a:p>
                  </a:txBody>
                  <a:tcPr marL="68580" marR="68580" marT="34290" marB="34290">
                    <a:solidFill>
                      <a:srgbClr val="488BC9"/>
                    </a:solidFill>
                  </a:tcPr>
                </a:tc>
                <a:tc>
                  <a:txBody>
                    <a:bodyPr/>
                    <a:lstStyle/>
                    <a:p>
                      <a:endParaRPr lang="en-US" sz="1400" dirty="0">
                        <a:latin typeface="Trebuchet MS" panose="020B0603020202020204" pitchFamily="34" charset="0"/>
                      </a:endParaRPr>
                    </a:p>
                  </a:txBody>
                  <a:tcPr marL="68580" marR="68580" marT="34290" marB="34290">
                    <a:solidFill>
                      <a:srgbClr val="0070C0"/>
                    </a:solidFill>
                  </a:tcPr>
                </a:tc>
                <a:extLst>
                  <a:ext uri="{0D108BD9-81ED-4DB2-BD59-A6C34878D82A}">
                    <a16:rowId xmlns:a16="http://schemas.microsoft.com/office/drawing/2014/main" val="4037489363"/>
                  </a:ext>
                </a:extLst>
              </a:tr>
            </a:tbl>
          </a:graphicData>
        </a:graphic>
      </p:graphicFrame>
      <p:sp>
        <p:nvSpPr>
          <p:cNvPr id="7" name="TextBox 6">
            <a:extLst>
              <a:ext uri="{FF2B5EF4-FFF2-40B4-BE49-F238E27FC236}">
                <a16:creationId xmlns:a16="http://schemas.microsoft.com/office/drawing/2014/main" id="{73A2BACB-63DE-1108-911D-588E518FED5D}"/>
              </a:ext>
            </a:extLst>
          </p:cNvPr>
          <p:cNvSpPr txBox="1"/>
          <p:nvPr/>
        </p:nvSpPr>
        <p:spPr>
          <a:xfrm>
            <a:off x="4572000" y="3330596"/>
            <a:ext cx="3771899" cy="852472"/>
          </a:xfrm>
          <a:prstGeom prst="rect">
            <a:avLst/>
          </a:prstGeom>
          <a:solidFill>
            <a:schemeClr val="bg1"/>
          </a:solidFill>
          <a:ln>
            <a:solidFill>
              <a:schemeClr val="tx1"/>
            </a:solidFill>
          </a:ln>
        </p:spPr>
        <p:txBody>
          <a:bodyPr wrap="square"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fontAlgn="base"/>
            <a:r>
              <a:rPr lang="en-US" sz="1600" dirty="0">
                <a:latin typeface="Trebuchet MS" panose="020B0603020202020204" pitchFamily="34" charset="0"/>
              </a:rPr>
              <a:t>Macron – long sound​</a:t>
            </a:r>
          </a:p>
          <a:p>
            <a:pPr algn="ctr" fontAlgn="base"/>
            <a:r>
              <a:rPr lang="en-US" sz="1600" dirty="0">
                <a:latin typeface="Trebuchet MS" panose="020B0603020202020204" pitchFamily="34" charset="0"/>
              </a:rPr>
              <a:t>​</a:t>
            </a:r>
          </a:p>
          <a:p>
            <a:pPr algn="ctr" fontAlgn="base"/>
            <a:r>
              <a:rPr lang="en-US" sz="1600" dirty="0">
                <a:latin typeface="Trebuchet MS" panose="020B0603020202020204" pitchFamily="34" charset="0"/>
              </a:rPr>
              <a:t>Breve – short sound </a:t>
            </a:r>
          </a:p>
        </p:txBody>
      </p:sp>
      <p:cxnSp>
        <p:nvCxnSpPr>
          <p:cNvPr id="2" name="Straight Connector 1">
            <a:extLst>
              <a:ext uri="{FF2B5EF4-FFF2-40B4-BE49-F238E27FC236}">
                <a16:creationId xmlns:a16="http://schemas.microsoft.com/office/drawing/2014/main" id="{9EA543A0-BA78-CB59-17CB-80CEA4941FA4}"/>
              </a:ext>
              <a:ext uri="{C183D7F6-B498-43B3-948B-1728B52AA6E4}">
                <adec:decorative xmlns:adec="http://schemas.microsoft.com/office/drawing/2017/decorative" val="1"/>
              </a:ext>
            </a:extLst>
          </p:cNvPr>
          <p:cNvCxnSpPr/>
          <p:nvPr/>
        </p:nvCxnSpPr>
        <p:spPr>
          <a:xfrm>
            <a:off x="11657114" y="8326340"/>
            <a:ext cx="443346"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C801A1AC-895A-B290-C0A7-21EF9C54775A}"/>
              </a:ext>
              <a:ext uri="{C183D7F6-B498-43B3-948B-1728B52AA6E4}">
                <adec:decorative xmlns:adec="http://schemas.microsoft.com/office/drawing/2017/decorative" val="1"/>
              </a:ext>
            </a:extLst>
          </p:cNvPr>
          <p:cNvCxnSpPr>
            <a:cxnSpLocks/>
          </p:cNvCxnSpPr>
          <p:nvPr/>
        </p:nvCxnSpPr>
        <p:spPr>
          <a:xfrm>
            <a:off x="4955177" y="3494859"/>
            <a:ext cx="246017" cy="0"/>
          </a:xfrm>
          <a:prstGeom prst="line">
            <a:avLst/>
          </a:prstGeom>
        </p:spPr>
        <p:style>
          <a:lnRef idx="3">
            <a:schemeClr val="dk1"/>
          </a:lnRef>
          <a:fillRef idx="0">
            <a:schemeClr val="dk1"/>
          </a:fillRef>
          <a:effectRef idx="2">
            <a:schemeClr val="dk1"/>
          </a:effectRef>
          <a:fontRef idx="minor">
            <a:schemeClr val="tx1"/>
          </a:fontRef>
        </p:style>
      </p:cxnSp>
      <p:sp>
        <p:nvSpPr>
          <p:cNvPr id="9" name="Arc 8">
            <a:extLst>
              <a:ext uri="{FF2B5EF4-FFF2-40B4-BE49-F238E27FC236}">
                <a16:creationId xmlns:a16="http://schemas.microsoft.com/office/drawing/2014/main" id="{6275240E-1D00-F9B4-4F4D-FFA2C87B07D8}"/>
              </a:ext>
              <a:ext uri="{C183D7F6-B498-43B3-948B-1728B52AA6E4}">
                <adec:decorative xmlns:adec="http://schemas.microsoft.com/office/drawing/2017/decorative" val="1"/>
              </a:ext>
            </a:extLst>
          </p:cNvPr>
          <p:cNvSpPr/>
          <p:nvPr/>
        </p:nvSpPr>
        <p:spPr>
          <a:xfrm rot="7989484">
            <a:off x="4920343" y="3648584"/>
            <a:ext cx="315686" cy="369330"/>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743360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2">
          <a:extLst>
            <a:ext uri="{FF2B5EF4-FFF2-40B4-BE49-F238E27FC236}">
              <a16:creationId xmlns:a16="http://schemas.microsoft.com/office/drawing/2014/main" id="{6F5EB1C4-61AF-482F-8BDD-8515220E36C4}"/>
            </a:ext>
          </a:extLst>
        </p:cNvPr>
        <p:cNvGrpSpPr/>
        <p:nvPr/>
      </p:nvGrpSpPr>
      <p:grpSpPr>
        <a:xfrm>
          <a:off x="0" y="0"/>
          <a:ext cx="0" cy="0"/>
          <a:chOff x="0" y="0"/>
          <a:chExt cx="0" cy="0"/>
        </a:xfrm>
      </p:grpSpPr>
      <p:sp>
        <p:nvSpPr>
          <p:cNvPr id="353" name="Google Shape;353;p46">
            <a:extLst>
              <a:ext uri="{FF2B5EF4-FFF2-40B4-BE49-F238E27FC236}">
                <a16:creationId xmlns:a16="http://schemas.microsoft.com/office/drawing/2014/main" id="{754D8005-6931-8DDE-DA0F-0B91BD530E81}"/>
              </a:ext>
            </a:extLst>
          </p:cNvPr>
          <p:cNvSpPr txBox="1">
            <a:spLocks noGrp="1"/>
          </p:cNvSpPr>
          <p:nvPr>
            <p:ph type="title"/>
          </p:nvPr>
        </p:nvSpPr>
        <p:spPr>
          <a:xfrm>
            <a:off x="249103" y="0"/>
            <a:ext cx="8409444" cy="592406"/>
          </a:xfrm>
          <a:prstGeom prst="rect">
            <a:avLst/>
          </a:prstGeom>
        </p:spPr>
        <p:txBody>
          <a:bodyPr spcFirstLastPara="1" wrap="square" lIns="0" tIns="0" rIns="0" bIns="0" anchor="ctr" anchorCtr="0">
            <a:noAutofit/>
          </a:bodyPr>
          <a:lstStyle/>
          <a:p>
            <a:r>
              <a:rPr lang="en-US" sz="2400" dirty="0">
                <a:latin typeface="Trebuchet MS"/>
              </a:rPr>
              <a:t>Counting Phonemes</a:t>
            </a:r>
          </a:p>
        </p:txBody>
      </p:sp>
    </p:spTree>
    <p:extLst>
      <p:ext uri="{BB962C8B-B14F-4D97-AF65-F5344CB8AC3E}">
        <p14:creationId xmlns:p14="http://schemas.microsoft.com/office/powerpoint/2010/main" val="1641616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2">
          <a:extLst>
            <a:ext uri="{FF2B5EF4-FFF2-40B4-BE49-F238E27FC236}">
              <a16:creationId xmlns:a16="http://schemas.microsoft.com/office/drawing/2014/main" id="{6F5EB1C4-61AF-482F-8BDD-8515220E36C4}"/>
            </a:ext>
          </a:extLst>
        </p:cNvPr>
        <p:cNvGrpSpPr/>
        <p:nvPr/>
      </p:nvGrpSpPr>
      <p:grpSpPr>
        <a:xfrm>
          <a:off x="0" y="0"/>
          <a:ext cx="0" cy="0"/>
          <a:chOff x="0" y="0"/>
          <a:chExt cx="0" cy="0"/>
        </a:xfrm>
      </p:grpSpPr>
      <p:sp>
        <p:nvSpPr>
          <p:cNvPr id="353" name="Google Shape;353;p46">
            <a:extLst>
              <a:ext uri="{FF2B5EF4-FFF2-40B4-BE49-F238E27FC236}">
                <a16:creationId xmlns:a16="http://schemas.microsoft.com/office/drawing/2014/main" id="{754D8005-6931-8DDE-DA0F-0B91BD530E81}"/>
              </a:ext>
            </a:extLst>
          </p:cNvPr>
          <p:cNvSpPr txBox="1">
            <a:spLocks noGrp="1"/>
          </p:cNvSpPr>
          <p:nvPr>
            <p:ph type="title"/>
          </p:nvPr>
        </p:nvSpPr>
        <p:spPr>
          <a:xfrm>
            <a:off x="249103" y="0"/>
            <a:ext cx="8409444" cy="592406"/>
          </a:xfrm>
          <a:prstGeom prst="rect">
            <a:avLst/>
          </a:prstGeom>
        </p:spPr>
        <p:txBody>
          <a:bodyPr spcFirstLastPara="1" wrap="square" lIns="0" tIns="0" rIns="0" bIns="0" anchor="ctr" anchorCtr="0">
            <a:noAutofit/>
          </a:bodyPr>
          <a:lstStyle/>
          <a:p>
            <a:r>
              <a:rPr lang="en-US" sz="2400" dirty="0">
                <a:solidFill>
                  <a:schemeClr val="bg1"/>
                </a:solidFill>
                <a:latin typeface="Trebuchet MS"/>
              </a:rPr>
              <a:t>1.</a:t>
            </a:r>
            <a:r>
              <a:rPr lang="en-US" sz="2400" dirty="0">
                <a:latin typeface="Trebuchet MS"/>
              </a:rPr>
              <a:t>Counting Phonemes</a:t>
            </a:r>
          </a:p>
        </p:txBody>
      </p:sp>
      <p:graphicFrame>
        <p:nvGraphicFramePr>
          <p:cNvPr id="5" name="Table 4">
            <a:extLst>
              <a:ext uri="{FF2B5EF4-FFF2-40B4-BE49-F238E27FC236}">
                <a16:creationId xmlns:a16="http://schemas.microsoft.com/office/drawing/2014/main" id="{3105002B-0E8A-430C-32EE-B38DAE488E04}"/>
              </a:ext>
            </a:extLst>
          </p:cNvPr>
          <p:cNvGraphicFramePr>
            <a:graphicFrameLocks noGrp="1"/>
          </p:cNvGraphicFramePr>
          <p:nvPr>
            <p:extLst>
              <p:ext uri="{D42A27DB-BD31-4B8C-83A1-F6EECF244321}">
                <p14:modId xmlns:p14="http://schemas.microsoft.com/office/powerpoint/2010/main" val="4068563725"/>
              </p:ext>
            </p:extLst>
          </p:nvPr>
        </p:nvGraphicFramePr>
        <p:xfrm>
          <a:off x="453018" y="805543"/>
          <a:ext cx="8249129" cy="640080"/>
        </p:xfrm>
        <a:graphic>
          <a:graphicData uri="http://schemas.openxmlformats.org/drawingml/2006/table">
            <a:tbl>
              <a:tblPr firstRow="1" bandRow="1">
                <a:tableStyleId>{073A0DAA-6AF3-43AB-8588-CEC1D06C72B9}</a:tableStyleId>
              </a:tblPr>
              <a:tblGrid>
                <a:gridCol w="1649827">
                  <a:extLst>
                    <a:ext uri="{9D8B030D-6E8A-4147-A177-3AD203B41FA5}">
                      <a16:colId xmlns:a16="http://schemas.microsoft.com/office/drawing/2014/main" val="835884858"/>
                    </a:ext>
                  </a:extLst>
                </a:gridCol>
                <a:gridCol w="585764">
                  <a:extLst>
                    <a:ext uri="{9D8B030D-6E8A-4147-A177-3AD203B41FA5}">
                      <a16:colId xmlns:a16="http://schemas.microsoft.com/office/drawing/2014/main" val="1692482104"/>
                    </a:ext>
                  </a:extLst>
                </a:gridCol>
                <a:gridCol w="3739487">
                  <a:extLst>
                    <a:ext uri="{9D8B030D-6E8A-4147-A177-3AD203B41FA5}">
                      <a16:colId xmlns:a16="http://schemas.microsoft.com/office/drawing/2014/main" val="1172106876"/>
                    </a:ext>
                  </a:extLst>
                </a:gridCol>
                <a:gridCol w="624224">
                  <a:extLst>
                    <a:ext uri="{9D8B030D-6E8A-4147-A177-3AD203B41FA5}">
                      <a16:colId xmlns:a16="http://schemas.microsoft.com/office/drawing/2014/main" val="4291941475"/>
                    </a:ext>
                  </a:extLst>
                </a:gridCol>
                <a:gridCol w="1649827">
                  <a:extLst>
                    <a:ext uri="{9D8B030D-6E8A-4147-A177-3AD203B41FA5}">
                      <a16:colId xmlns:a16="http://schemas.microsoft.com/office/drawing/2014/main" val="2809172370"/>
                    </a:ext>
                  </a:extLst>
                </a:gridCol>
              </a:tblGrid>
              <a:tr h="567681">
                <a:tc>
                  <a:txBody>
                    <a:bodyPr/>
                    <a:lstStyle/>
                    <a:p>
                      <a:pPr algn="ctr"/>
                      <a:r>
                        <a:rPr lang="en-US" sz="2400" b="0" dirty="0">
                          <a:solidFill>
                            <a:srgbClr val="000000"/>
                          </a:solidFill>
                          <a:latin typeface="Trebuchet MS" panose="020B0603020202020204" pitchFamily="34" charset="0"/>
                        </a:rPr>
                        <a:t>at</a:t>
                      </a:r>
                    </a:p>
                  </a:txBody>
                  <a:tcPr anchor="ctr">
                    <a:solidFill>
                      <a:schemeClr val="tx2">
                        <a:lumMod val="20000"/>
                        <a:lumOff val="80000"/>
                      </a:schemeClr>
                    </a:solidFill>
                  </a:tcPr>
                </a:tc>
                <a:tc>
                  <a:txBody>
                    <a:bodyPr/>
                    <a:lstStyle/>
                    <a:p>
                      <a:pPr algn="ctr"/>
                      <a:r>
                        <a:rPr lang="en-US" sz="3600" b="0" dirty="0">
                          <a:solidFill>
                            <a:srgbClr val="272844"/>
                          </a:solidFill>
                          <a:latin typeface="Trebuchet MS" panose="020B0603020202020204" pitchFamily="34" charset="0"/>
                          <a:sym typeface="Wingdings" panose="05000000000000000000" pitchFamily="2" charset="2"/>
                        </a:rPr>
                        <a:t></a:t>
                      </a:r>
                      <a:endParaRPr lang="en-US" sz="3600" b="0" dirty="0">
                        <a:solidFill>
                          <a:srgbClr val="272844"/>
                        </a:solidFill>
                        <a:latin typeface="Trebuchet MS" panose="020B0603020202020204" pitchFamily="34" charset="0"/>
                      </a:endParaRPr>
                    </a:p>
                  </a:txBody>
                  <a:tcPr anchor="ctr">
                    <a:solidFill>
                      <a:schemeClr val="tx2">
                        <a:lumMod val="20000"/>
                        <a:lumOff val="80000"/>
                      </a:schemeClr>
                    </a:solidFill>
                  </a:tcPr>
                </a:tc>
                <a:tc>
                  <a:txBody>
                    <a:bodyPr/>
                    <a:lstStyle/>
                    <a:p>
                      <a:pPr algn="ctr"/>
                      <a:r>
                        <a:rPr lang="en-US" sz="2400" b="0" dirty="0">
                          <a:solidFill>
                            <a:srgbClr val="000000"/>
                          </a:solidFill>
                          <a:latin typeface="Trebuchet MS" panose="020B0603020202020204" pitchFamily="34" charset="0"/>
                        </a:rPr>
                        <a:t>/a/ /t/</a:t>
                      </a:r>
                    </a:p>
                  </a:txBody>
                  <a:tcPr anchor="ctr">
                    <a:solidFill>
                      <a:schemeClr val="tx2">
                        <a:lumMod val="20000"/>
                        <a:lumOff val="80000"/>
                      </a:schemeClr>
                    </a:solidFill>
                  </a:tcPr>
                </a:tc>
                <a:tc>
                  <a:txBody>
                    <a:bodyPr/>
                    <a:lstStyle/>
                    <a:p>
                      <a:pPr algn="ctr"/>
                      <a:r>
                        <a:rPr lang="en-US" sz="3600" b="0" dirty="0">
                          <a:solidFill>
                            <a:srgbClr val="272844"/>
                          </a:solidFill>
                          <a:latin typeface="Trebuchet MS" panose="020B0603020202020204" pitchFamily="34" charset="0"/>
                          <a:sym typeface="Wingdings" panose="05000000000000000000" pitchFamily="2" charset="2"/>
                        </a:rPr>
                        <a:t></a:t>
                      </a:r>
                      <a:endParaRPr lang="en-US" sz="3600" b="0" dirty="0">
                        <a:solidFill>
                          <a:srgbClr val="272844"/>
                        </a:solidFill>
                        <a:latin typeface="Trebuchet MS" panose="020B0603020202020204" pitchFamily="34" charset="0"/>
                      </a:endParaRPr>
                    </a:p>
                  </a:txBody>
                  <a:tcPr anchor="ctr">
                    <a:solidFill>
                      <a:schemeClr val="tx2">
                        <a:lumMod val="20000"/>
                        <a:lumOff val="80000"/>
                      </a:schemeClr>
                    </a:solidFill>
                  </a:tcPr>
                </a:tc>
                <a:tc>
                  <a:txBody>
                    <a:bodyPr/>
                    <a:lstStyle/>
                    <a:p>
                      <a:pPr algn="ctr"/>
                      <a:r>
                        <a:rPr lang="en-US" sz="2800" b="0" dirty="0">
                          <a:solidFill>
                            <a:srgbClr val="000000"/>
                          </a:solidFill>
                          <a:latin typeface="Trebuchet MS" panose="020B0603020202020204" pitchFamily="34" charset="0"/>
                        </a:rPr>
                        <a:t>2</a:t>
                      </a:r>
                    </a:p>
                  </a:txBody>
                  <a:tcPr anchor="ctr">
                    <a:solidFill>
                      <a:schemeClr val="tx2">
                        <a:lumMod val="20000"/>
                        <a:lumOff val="80000"/>
                      </a:schemeClr>
                    </a:solidFill>
                  </a:tcPr>
                </a:tc>
                <a:extLst>
                  <a:ext uri="{0D108BD9-81ED-4DB2-BD59-A6C34878D82A}">
                    <a16:rowId xmlns:a16="http://schemas.microsoft.com/office/drawing/2014/main" val="3738058263"/>
                  </a:ext>
                </a:extLst>
              </a:tr>
            </a:tbl>
          </a:graphicData>
        </a:graphic>
      </p:graphicFrame>
    </p:spTree>
    <p:extLst>
      <p:ext uri="{BB962C8B-B14F-4D97-AF65-F5344CB8AC3E}">
        <p14:creationId xmlns:p14="http://schemas.microsoft.com/office/powerpoint/2010/main" val="821621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2">
          <a:extLst>
            <a:ext uri="{FF2B5EF4-FFF2-40B4-BE49-F238E27FC236}">
              <a16:creationId xmlns:a16="http://schemas.microsoft.com/office/drawing/2014/main" id="{07952DAD-D4C6-3070-76A0-D19D44E984B4}"/>
            </a:ext>
          </a:extLst>
        </p:cNvPr>
        <p:cNvGrpSpPr/>
        <p:nvPr/>
      </p:nvGrpSpPr>
      <p:grpSpPr>
        <a:xfrm>
          <a:off x="0" y="0"/>
          <a:ext cx="0" cy="0"/>
          <a:chOff x="0" y="0"/>
          <a:chExt cx="0" cy="0"/>
        </a:xfrm>
      </p:grpSpPr>
      <p:sp>
        <p:nvSpPr>
          <p:cNvPr id="353" name="Google Shape;353;p46">
            <a:extLst>
              <a:ext uri="{FF2B5EF4-FFF2-40B4-BE49-F238E27FC236}">
                <a16:creationId xmlns:a16="http://schemas.microsoft.com/office/drawing/2014/main" id="{81C74060-6B32-2DD2-4BCF-D2F362CADDE9}"/>
              </a:ext>
            </a:extLst>
          </p:cNvPr>
          <p:cNvSpPr txBox="1">
            <a:spLocks noGrp="1"/>
          </p:cNvSpPr>
          <p:nvPr>
            <p:ph type="title"/>
          </p:nvPr>
        </p:nvSpPr>
        <p:spPr>
          <a:xfrm>
            <a:off x="249103" y="0"/>
            <a:ext cx="8409444" cy="592406"/>
          </a:xfrm>
          <a:prstGeom prst="rect">
            <a:avLst/>
          </a:prstGeom>
        </p:spPr>
        <p:txBody>
          <a:bodyPr spcFirstLastPara="1" wrap="square" lIns="0" tIns="0" rIns="0" bIns="0" anchor="ctr" anchorCtr="0">
            <a:noAutofit/>
          </a:bodyPr>
          <a:lstStyle/>
          <a:p>
            <a:r>
              <a:rPr lang="en-US" sz="2400" dirty="0">
                <a:solidFill>
                  <a:schemeClr val="bg1"/>
                </a:solidFill>
                <a:latin typeface="Trebuchet MS"/>
              </a:rPr>
              <a:t>2.</a:t>
            </a:r>
            <a:r>
              <a:rPr lang="en-US" sz="2400" dirty="0">
                <a:latin typeface="Trebuchet MS"/>
              </a:rPr>
              <a:t>Counting Phonemes</a:t>
            </a:r>
          </a:p>
        </p:txBody>
      </p:sp>
      <p:graphicFrame>
        <p:nvGraphicFramePr>
          <p:cNvPr id="5" name="Table 4">
            <a:extLst>
              <a:ext uri="{FF2B5EF4-FFF2-40B4-BE49-F238E27FC236}">
                <a16:creationId xmlns:a16="http://schemas.microsoft.com/office/drawing/2014/main" id="{B01E0CAE-18EF-B0CB-BE60-D21E619A9E71}"/>
              </a:ext>
            </a:extLst>
          </p:cNvPr>
          <p:cNvGraphicFramePr>
            <a:graphicFrameLocks noGrp="1"/>
          </p:cNvGraphicFramePr>
          <p:nvPr>
            <p:extLst>
              <p:ext uri="{D42A27DB-BD31-4B8C-83A1-F6EECF244321}">
                <p14:modId xmlns:p14="http://schemas.microsoft.com/office/powerpoint/2010/main" val="2423314814"/>
              </p:ext>
            </p:extLst>
          </p:nvPr>
        </p:nvGraphicFramePr>
        <p:xfrm>
          <a:off x="453018" y="805543"/>
          <a:ext cx="8249129" cy="1288475"/>
        </p:xfrm>
        <a:graphic>
          <a:graphicData uri="http://schemas.openxmlformats.org/drawingml/2006/table">
            <a:tbl>
              <a:tblPr firstRow="1" bandRow="1">
                <a:tableStyleId>{073A0DAA-6AF3-43AB-8588-CEC1D06C72B9}</a:tableStyleId>
              </a:tblPr>
              <a:tblGrid>
                <a:gridCol w="1649827">
                  <a:extLst>
                    <a:ext uri="{9D8B030D-6E8A-4147-A177-3AD203B41FA5}">
                      <a16:colId xmlns:a16="http://schemas.microsoft.com/office/drawing/2014/main" val="835884858"/>
                    </a:ext>
                  </a:extLst>
                </a:gridCol>
                <a:gridCol w="585764">
                  <a:extLst>
                    <a:ext uri="{9D8B030D-6E8A-4147-A177-3AD203B41FA5}">
                      <a16:colId xmlns:a16="http://schemas.microsoft.com/office/drawing/2014/main" val="1692482104"/>
                    </a:ext>
                  </a:extLst>
                </a:gridCol>
                <a:gridCol w="3739487">
                  <a:extLst>
                    <a:ext uri="{9D8B030D-6E8A-4147-A177-3AD203B41FA5}">
                      <a16:colId xmlns:a16="http://schemas.microsoft.com/office/drawing/2014/main" val="1172106876"/>
                    </a:ext>
                  </a:extLst>
                </a:gridCol>
                <a:gridCol w="624224">
                  <a:extLst>
                    <a:ext uri="{9D8B030D-6E8A-4147-A177-3AD203B41FA5}">
                      <a16:colId xmlns:a16="http://schemas.microsoft.com/office/drawing/2014/main" val="4291941475"/>
                    </a:ext>
                  </a:extLst>
                </a:gridCol>
                <a:gridCol w="1649827">
                  <a:extLst>
                    <a:ext uri="{9D8B030D-6E8A-4147-A177-3AD203B41FA5}">
                      <a16:colId xmlns:a16="http://schemas.microsoft.com/office/drawing/2014/main" val="2809172370"/>
                    </a:ext>
                  </a:extLst>
                </a:gridCol>
              </a:tblGrid>
              <a:tr h="567681">
                <a:tc>
                  <a:txBody>
                    <a:bodyPr/>
                    <a:lstStyle/>
                    <a:p>
                      <a:pPr algn="ctr"/>
                      <a:r>
                        <a:rPr lang="en-US" sz="2400" b="0" dirty="0">
                          <a:solidFill>
                            <a:srgbClr val="000000"/>
                          </a:solidFill>
                          <a:latin typeface="Trebuchet MS" panose="020B0603020202020204" pitchFamily="34" charset="0"/>
                        </a:rPr>
                        <a:t>at</a:t>
                      </a:r>
                    </a:p>
                  </a:txBody>
                  <a:tcPr anchor="ctr">
                    <a:solidFill>
                      <a:schemeClr val="tx2">
                        <a:lumMod val="20000"/>
                        <a:lumOff val="80000"/>
                      </a:schemeClr>
                    </a:solidFill>
                  </a:tcPr>
                </a:tc>
                <a:tc>
                  <a:txBody>
                    <a:bodyPr/>
                    <a:lstStyle/>
                    <a:p>
                      <a:pPr algn="ctr"/>
                      <a:r>
                        <a:rPr lang="en-US" sz="3600" b="0" dirty="0">
                          <a:solidFill>
                            <a:srgbClr val="272844"/>
                          </a:solidFill>
                          <a:latin typeface="Trebuchet MS" panose="020B0603020202020204" pitchFamily="34" charset="0"/>
                          <a:sym typeface="Wingdings" panose="05000000000000000000" pitchFamily="2" charset="2"/>
                        </a:rPr>
                        <a:t></a:t>
                      </a:r>
                      <a:endParaRPr lang="en-US" sz="3600" b="0" dirty="0">
                        <a:solidFill>
                          <a:srgbClr val="272844"/>
                        </a:solidFill>
                        <a:latin typeface="Trebuchet MS" panose="020B0603020202020204" pitchFamily="34" charset="0"/>
                      </a:endParaRPr>
                    </a:p>
                  </a:txBody>
                  <a:tcPr anchor="ctr">
                    <a:solidFill>
                      <a:schemeClr val="tx2">
                        <a:lumMod val="20000"/>
                        <a:lumOff val="80000"/>
                      </a:schemeClr>
                    </a:solidFill>
                  </a:tcPr>
                </a:tc>
                <a:tc>
                  <a:txBody>
                    <a:bodyPr/>
                    <a:lstStyle/>
                    <a:p>
                      <a:pPr algn="ctr"/>
                      <a:r>
                        <a:rPr lang="en-US" sz="2400" b="0" dirty="0">
                          <a:solidFill>
                            <a:srgbClr val="000000"/>
                          </a:solidFill>
                          <a:latin typeface="Trebuchet MS" panose="020B0603020202020204" pitchFamily="34" charset="0"/>
                        </a:rPr>
                        <a:t>/a/ /t/</a:t>
                      </a:r>
                    </a:p>
                  </a:txBody>
                  <a:tcPr anchor="ctr">
                    <a:solidFill>
                      <a:schemeClr val="tx2">
                        <a:lumMod val="20000"/>
                        <a:lumOff val="80000"/>
                      </a:schemeClr>
                    </a:solidFill>
                  </a:tcPr>
                </a:tc>
                <a:tc>
                  <a:txBody>
                    <a:bodyPr/>
                    <a:lstStyle/>
                    <a:p>
                      <a:pPr algn="ctr"/>
                      <a:r>
                        <a:rPr lang="en-US" sz="3600" b="0" dirty="0">
                          <a:solidFill>
                            <a:srgbClr val="272844"/>
                          </a:solidFill>
                          <a:latin typeface="Trebuchet MS" panose="020B0603020202020204" pitchFamily="34" charset="0"/>
                          <a:sym typeface="Wingdings" panose="05000000000000000000" pitchFamily="2" charset="2"/>
                        </a:rPr>
                        <a:t></a:t>
                      </a:r>
                      <a:endParaRPr lang="en-US" sz="3600" b="0" dirty="0">
                        <a:solidFill>
                          <a:srgbClr val="272844"/>
                        </a:solidFill>
                        <a:latin typeface="Trebuchet MS" panose="020B0603020202020204" pitchFamily="34" charset="0"/>
                      </a:endParaRPr>
                    </a:p>
                  </a:txBody>
                  <a:tcPr anchor="ctr">
                    <a:solidFill>
                      <a:schemeClr val="tx2">
                        <a:lumMod val="20000"/>
                        <a:lumOff val="80000"/>
                      </a:schemeClr>
                    </a:solidFill>
                  </a:tcPr>
                </a:tc>
                <a:tc>
                  <a:txBody>
                    <a:bodyPr/>
                    <a:lstStyle/>
                    <a:p>
                      <a:pPr algn="ctr"/>
                      <a:r>
                        <a:rPr lang="en-US" sz="2800" b="0" dirty="0">
                          <a:solidFill>
                            <a:srgbClr val="000000"/>
                          </a:solidFill>
                          <a:latin typeface="Trebuchet MS" panose="020B0603020202020204" pitchFamily="34" charset="0"/>
                        </a:rPr>
                        <a:t>2</a:t>
                      </a:r>
                    </a:p>
                  </a:txBody>
                  <a:tcPr anchor="ctr">
                    <a:solidFill>
                      <a:schemeClr val="tx2">
                        <a:lumMod val="20000"/>
                        <a:lumOff val="80000"/>
                      </a:schemeClr>
                    </a:solidFill>
                  </a:tcPr>
                </a:tc>
                <a:extLst>
                  <a:ext uri="{0D108BD9-81ED-4DB2-BD59-A6C34878D82A}">
                    <a16:rowId xmlns:a16="http://schemas.microsoft.com/office/drawing/2014/main" val="3738058263"/>
                  </a:ext>
                </a:extLst>
              </a:tr>
              <a:tr h="648395">
                <a:tc>
                  <a:txBody>
                    <a:bodyPr/>
                    <a:lstStyle/>
                    <a:p>
                      <a:pPr algn="ctr"/>
                      <a:r>
                        <a:rPr lang="en-US" sz="2400" dirty="0">
                          <a:solidFill>
                            <a:srgbClr val="000000"/>
                          </a:solidFill>
                          <a:latin typeface="Trebuchet MS" panose="020B0603020202020204" pitchFamily="34" charset="0"/>
                        </a:rPr>
                        <a:t>mop</a:t>
                      </a:r>
                    </a:p>
                  </a:txBody>
                  <a:tcPr anchor="ctr">
                    <a:solidFill>
                      <a:schemeClr val="tx2">
                        <a:lumMod val="20000"/>
                        <a:lumOff val="80000"/>
                      </a:schemeClr>
                    </a:solidFill>
                  </a:tcPr>
                </a:tc>
                <a:tc>
                  <a:txBody>
                    <a:bodyPr/>
                    <a:lstStyle/>
                    <a:p>
                      <a:pPr algn="ctr"/>
                      <a:r>
                        <a:rPr lang="en-US" sz="3600" dirty="0">
                          <a:solidFill>
                            <a:srgbClr val="272844"/>
                          </a:solidFill>
                          <a:latin typeface="Trebuchet MS" panose="020B0603020202020204" pitchFamily="34" charset="0"/>
                          <a:sym typeface="Wingdings" panose="05000000000000000000" pitchFamily="2" charset="2"/>
                        </a:rPr>
                        <a:t></a:t>
                      </a:r>
                      <a:endParaRPr lang="en-US" sz="3600" dirty="0">
                        <a:solidFill>
                          <a:srgbClr val="272844"/>
                        </a:solidFill>
                        <a:latin typeface="Trebuchet MS" panose="020B0603020202020204" pitchFamily="34" charset="0"/>
                      </a:endParaRPr>
                    </a:p>
                  </a:txBody>
                  <a:tcPr anchor="ctr">
                    <a:solidFill>
                      <a:schemeClr val="tx2">
                        <a:lumMod val="20000"/>
                        <a:lumOff val="80000"/>
                      </a:schemeClr>
                    </a:solidFill>
                  </a:tcPr>
                </a:tc>
                <a:tc>
                  <a:txBody>
                    <a:bodyPr/>
                    <a:lstStyle/>
                    <a:p>
                      <a:pPr algn="ctr"/>
                      <a:r>
                        <a:rPr lang="en-US" sz="2400" dirty="0">
                          <a:solidFill>
                            <a:srgbClr val="000000"/>
                          </a:solidFill>
                          <a:latin typeface="Trebuchet MS" panose="020B0603020202020204" pitchFamily="34" charset="0"/>
                        </a:rPr>
                        <a:t>/m/ /o/ /p/</a:t>
                      </a:r>
                    </a:p>
                  </a:txBody>
                  <a:tcPr anchor="ctr">
                    <a:solidFill>
                      <a:schemeClr val="tx2">
                        <a:lumMod val="20000"/>
                        <a:lumOff val="80000"/>
                      </a:schemeClr>
                    </a:solidFill>
                  </a:tcPr>
                </a:tc>
                <a:tc>
                  <a:txBody>
                    <a:bodyPr/>
                    <a:lstStyle/>
                    <a:p>
                      <a:pPr algn="ctr"/>
                      <a:r>
                        <a:rPr lang="en-US" sz="3600" dirty="0">
                          <a:solidFill>
                            <a:srgbClr val="272844"/>
                          </a:solidFill>
                          <a:latin typeface="Trebuchet MS" panose="020B0603020202020204" pitchFamily="34" charset="0"/>
                          <a:sym typeface="Wingdings" panose="05000000000000000000" pitchFamily="2" charset="2"/>
                        </a:rPr>
                        <a:t></a:t>
                      </a:r>
                      <a:endParaRPr lang="en-US" sz="3600" dirty="0">
                        <a:solidFill>
                          <a:srgbClr val="272844"/>
                        </a:solidFill>
                        <a:latin typeface="Trebuchet MS" panose="020B0603020202020204" pitchFamily="34" charset="0"/>
                      </a:endParaRPr>
                    </a:p>
                  </a:txBody>
                  <a:tcPr anchor="ctr">
                    <a:solidFill>
                      <a:schemeClr val="tx2">
                        <a:lumMod val="20000"/>
                        <a:lumOff val="80000"/>
                      </a:schemeClr>
                    </a:solidFill>
                  </a:tcPr>
                </a:tc>
                <a:tc>
                  <a:txBody>
                    <a:bodyPr/>
                    <a:lstStyle/>
                    <a:p>
                      <a:pPr algn="ctr"/>
                      <a:r>
                        <a:rPr lang="en-US" sz="2800" dirty="0">
                          <a:solidFill>
                            <a:srgbClr val="000000"/>
                          </a:solidFill>
                          <a:latin typeface="Trebuchet MS" panose="020B0603020202020204" pitchFamily="34" charset="0"/>
                        </a:rPr>
                        <a:t>3</a:t>
                      </a:r>
                    </a:p>
                  </a:txBody>
                  <a:tcPr anchor="ctr">
                    <a:solidFill>
                      <a:schemeClr val="tx2">
                        <a:lumMod val="20000"/>
                        <a:lumOff val="80000"/>
                      </a:schemeClr>
                    </a:solidFill>
                  </a:tcPr>
                </a:tc>
                <a:extLst>
                  <a:ext uri="{0D108BD9-81ED-4DB2-BD59-A6C34878D82A}">
                    <a16:rowId xmlns:a16="http://schemas.microsoft.com/office/drawing/2014/main" val="860423335"/>
                  </a:ext>
                </a:extLst>
              </a:tr>
            </a:tbl>
          </a:graphicData>
        </a:graphic>
      </p:graphicFrame>
    </p:spTree>
    <p:extLst>
      <p:ext uri="{BB962C8B-B14F-4D97-AF65-F5344CB8AC3E}">
        <p14:creationId xmlns:p14="http://schemas.microsoft.com/office/powerpoint/2010/main" val="1632944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4D3188-746D-A0DA-7917-3CAEB783A423}"/>
              </a:ext>
            </a:extLst>
          </p:cNvPr>
          <p:cNvSpPr>
            <a:spLocks noGrp="1"/>
          </p:cNvSpPr>
          <p:nvPr>
            <p:ph type="title"/>
          </p:nvPr>
        </p:nvSpPr>
        <p:spPr>
          <a:xfrm>
            <a:off x="22214" y="1913955"/>
            <a:ext cx="6252752" cy="822441"/>
          </a:xfrm>
        </p:spPr>
        <p:txBody>
          <a:bodyPr/>
          <a:lstStyle/>
          <a:p>
            <a:r>
              <a:rPr lang="en-US" sz="2400" dirty="0">
                <a:latin typeface="Trebuchet MS"/>
              </a:rPr>
              <a:t>The Colorado READ Act and</a:t>
            </a:r>
            <a:br>
              <a:rPr lang="en-US" sz="2400" dirty="0">
                <a:latin typeface="Trebuchet MS"/>
              </a:rPr>
            </a:br>
            <a:r>
              <a:rPr lang="en-US" sz="2400" dirty="0">
                <a:latin typeface="Trebuchet MS"/>
              </a:rPr>
              <a:t>the Science of Reading for Families</a:t>
            </a:r>
            <a:endParaRPr lang="en-US" sz="2400" dirty="0"/>
          </a:p>
        </p:txBody>
      </p:sp>
      <p:sp>
        <p:nvSpPr>
          <p:cNvPr id="4" name="Title 3">
            <a:extLst>
              <a:ext uri="{FF2B5EF4-FFF2-40B4-BE49-F238E27FC236}">
                <a16:creationId xmlns:a16="http://schemas.microsoft.com/office/drawing/2014/main" id="{FE138CAA-D9E7-8545-93F5-79E7B951FF07}"/>
              </a:ext>
            </a:extLst>
          </p:cNvPr>
          <p:cNvSpPr>
            <a:spLocks noGrp="1"/>
          </p:cNvSpPr>
          <p:nvPr>
            <p:ph type="title" idx="3"/>
          </p:nvPr>
        </p:nvSpPr>
        <p:spPr>
          <a:xfrm>
            <a:off x="1889" y="2747981"/>
            <a:ext cx="6277540" cy="1617617"/>
          </a:xfrm>
        </p:spPr>
        <p:txBody>
          <a:bodyPr spcFirstLastPara="1" wrap="square" lIns="0" tIns="0" rIns="0" bIns="0" anchor="ctr" anchorCtr="0">
            <a:noAutofit/>
          </a:bodyPr>
          <a:lstStyle/>
          <a:p>
            <a:r>
              <a:rPr lang="en-US" sz="2800" b="1" kern="1200" dirty="0">
                <a:solidFill>
                  <a:schemeClr val="bg2"/>
                </a:solidFill>
                <a:ea typeface="+mn-ea"/>
                <a:cs typeface="+mn-cs"/>
                <a:sym typeface="Arial"/>
              </a:rPr>
              <a:t>Phonological Awareness</a:t>
            </a:r>
            <a:endParaRPr lang="en-US" sz="2800" b="1" kern="1200" dirty="0">
              <a:solidFill>
                <a:schemeClr val="bg2"/>
              </a:solidFill>
              <a:cs typeface="Arial"/>
            </a:endParaRPr>
          </a:p>
        </p:txBody>
      </p:sp>
      <p:pic>
        <p:nvPicPr>
          <p:cNvPr id="2" name="Picture 2" descr="QR code for the CDE Parent Resource Page">
            <a:extLst>
              <a:ext uri="{FF2B5EF4-FFF2-40B4-BE49-F238E27FC236}">
                <a16:creationId xmlns:a16="http://schemas.microsoft.com/office/drawing/2014/main" id="{C9466FBE-6E14-78C7-F3F3-DCF3CBDE7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65" y="151096"/>
            <a:ext cx="1171378" cy="11713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Placeholder 5" descr="Parents holding their child">
            <a:extLst>
              <a:ext uri="{FF2B5EF4-FFF2-40B4-BE49-F238E27FC236}">
                <a16:creationId xmlns:a16="http://schemas.microsoft.com/office/drawing/2014/main" id="{B7C25BFF-9174-4D0D-DFF2-74AF31F1A5B3}"/>
              </a:ext>
            </a:extLst>
          </p:cNvPr>
          <p:cNvPicPr>
            <a:picLocks noChangeAspect="1"/>
          </p:cNvPicPr>
          <p:nvPr/>
        </p:nvPicPr>
        <p:blipFill>
          <a:blip r:embed="rId4"/>
          <a:srcRect l="28259" r="23720"/>
          <a:stretch>
            <a:fillRect/>
          </a:stretch>
        </p:blipFill>
        <p:spPr>
          <a:xfrm>
            <a:off x="5897462" y="0"/>
            <a:ext cx="3246538" cy="4379913"/>
          </a:xfrm>
          <a:prstGeom prst="rect">
            <a:avLst/>
          </a:prstGeom>
          <a:solidFill>
            <a:schemeClr val="tx2"/>
          </a:solidFill>
          <a:ln>
            <a:noFill/>
          </a:ln>
        </p:spPr>
      </p:pic>
    </p:spTree>
    <p:extLst>
      <p:ext uri="{BB962C8B-B14F-4D97-AF65-F5344CB8AC3E}">
        <p14:creationId xmlns:p14="http://schemas.microsoft.com/office/powerpoint/2010/main" val="1179784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2">
          <a:extLst>
            <a:ext uri="{FF2B5EF4-FFF2-40B4-BE49-F238E27FC236}">
              <a16:creationId xmlns:a16="http://schemas.microsoft.com/office/drawing/2014/main" id="{4656A97D-890B-0C45-1BE8-BE51B09E6A9D}"/>
            </a:ext>
          </a:extLst>
        </p:cNvPr>
        <p:cNvGrpSpPr/>
        <p:nvPr/>
      </p:nvGrpSpPr>
      <p:grpSpPr>
        <a:xfrm>
          <a:off x="0" y="0"/>
          <a:ext cx="0" cy="0"/>
          <a:chOff x="0" y="0"/>
          <a:chExt cx="0" cy="0"/>
        </a:xfrm>
      </p:grpSpPr>
      <p:sp>
        <p:nvSpPr>
          <p:cNvPr id="353" name="Google Shape;353;p46">
            <a:extLst>
              <a:ext uri="{FF2B5EF4-FFF2-40B4-BE49-F238E27FC236}">
                <a16:creationId xmlns:a16="http://schemas.microsoft.com/office/drawing/2014/main" id="{8FD01A94-7472-12EA-AF1F-A01F854758AD}"/>
              </a:ext>
            </a:extLst>
          </p:cNvPr>
          <p:cNvSpPr txBox="1">
            <a:spLocks noGrp="1"/>
          </p:cNvSpPr>
          <p:nvPr>
            <p:ph type="title"/>
          </p:nvPr>
        </p:nvSpPr>
        <p:spPr>
          <a:xfrm>
            <a:off x="249103" y="0"/>
            <a:ext cx="8409444" cy="592406"/>
          </a:xfrm>
          <a:prstGeom prst="rect">
            <a:avLst/>
          </a:prstGeom>
        </p:spPr>
        <p:txBody>
          <a:bodyPr spcFirstLastPara="1" wrap="square" lIns="0" tIns="0" rIns="0" bIns="0" anchor="ctr" anchorCtr="0">
            <a:noAutofit/>
          </a:bodyPr>
          <a:lstStyle/>
          <a:p>
            <a:r>
              <a:rPr lang="en-US" sz="2400" dirty="0">
                <a:solidFill>
                  <a:schemeClr val="bg1"/>
                </a:solidFill>
                <a:latin typeface="Trebuchet MS"/>
              </a:rPr>
              <a:t>3.</a:t>
            </a:r>
            <a:r>
              <a:rPr lang="en-US" sz="2400" dirty="0">
                <a:latin typeface="Trebuchet MS"/>
              </a:rPr>
              <a:t>Counting Phonemes</a:t>
            </a:r>
          </a:p>
        </p:txBody>
      </p:sp>
      <p:graphicFrame>
        <p:nvGraphicFramePr>
          <p:cNvPr id="5" name="Table 4">
            <a:extLst>
              <a:ext uri="{FF2B5EF4-FFF2-40B4-BE49-F238E27FC236}">
                <a16:creationId xmlns:a16="http://schemas.microsoft.com/office/drawing/2014/main" id="{A012EF7B-2FF8-DF08-B19E-7D873C8CDE32}"/>
              </a:ext>
            </a:extLst>
          </p:cNvPr>
          <p:cNvGraphicFramePr>
            <a:graphicFrameLocks noGrp="1"/>
          </p:cNvGraphicFramePr>
          <p:nvPr>
            <p:extLst>
              <p:ext uri="{D42A27DB-BD31-4B8C-83A1-F6EECF244321}">
                <p14:modId xmlns:p14="http://schemas.microsoft.com/office/powerpoint/2010/main" val="3779851663"/>
              </p:ext>
            </p:extLst>
          </p:nvPr>
        </p:nvGraphicFramePr>
        <p:xfrm>
          <a:off x="453018" y="805543"/>
          <a:ext cx="8249129" cy="1928555"/>
        </p:xfrm>
        <a:graphic>
          <a:graphicData uri="http://schemas.openxmlformats.org/drawingml/2006/table">
            <a:tbl>
              <a:tblPr firstRow="1" bandRow="1">
                <a:tableStyleId>{073A0DAA-6AF3-43AB-8588-CEC1D06C72B9}</a:tableStyleId>
              </a:tblPr>
              <a:tblGrid>
                <a:gridCol w="1649827">
                  <a:extLst>
                    <a:ext uri="{9D8B030D-6E8A-4147-A177-3AD203B41FA5}">
                      <a16:colId xmlns:a16="http://schemas.microsoft.com/office/drawing/2014/main" val="835884858"/>
                    </a:ext>
                  </a:extLst>
                </a:gridCol>
                <a:gridCol w="585764">
                  <a:extLst>
                    <a:ext uri="{9D8B030D-6E8A-4147-A177-3AD203B41FA5}">
                      <a16:colId xmlns:a16="http://schemas.microsoft.com/office/drawing/2014/main" val="1692482104"/>
                    </a:ext>
                  </a:extLst>
                </a:gridCol>
                <a:gridCol w="3739487">
                  <a:extLst>
                    <a:ext uri="{9D8B030D-6E8A-4147-A177-3AD203B41FA5}">
                      <a16:colId xmlns:a16="http://schemas.microsoft.com/office/drawing/2014/main" val="1172106876"/>
                    </a:ext>
                  </a:extLst>
                </a:gridCol>
                <a:gridCol w="624224">
                  <a:extLst>
                    <a:ext uri="{9D8B030D-6E8A-4147-A177-3AD203B41FA5}">
                      <a16:colId xmlns:a16="http://schemas.microsoft.com/office/drawing/2014/main" val="4291941475"/>
                    </a:ext>
                  </a:extLst>
                </a:gridCol>
                <a:gridCol w="1649827">
                  <a:extLst>
                    <a:ext uri="{9D8B030D-6E8A-4147-A177-3AD203B41FA5}">
                      <a16:colId xmlns:a16="http://schemas.microsoft.com/office/drawing/2014/main" val="2809172370"/>
                    </a:ext>
                  </a:extLst>
                </a:gridCol>
              </a:tblGrid>
              <a:tr h="567681">
                <a:tc>
                  <a:txBody>
                    <a:bodyPr/>
                    <a:lstStyle/>
                    <a:p>
                      <a:pPr algn="ctr"/>
                      <a:r>
                        <a:rPr lang="en-US" sz="2400" b="0" dirty="0">
                          <a:solidFill>
                            <a:srgbClr val="000000"/>
                          </a:solidFill>
                          <a:latin typeface="Trebuchet MS" panose="020B0603020202020204" pitchFamily="34" charset="0"/>
                        </a:rPr>
                        <a:t>at</a:t>
                      </a:r>
                    </a:p>
                  </a:txBody>
                  <a:tcPr anchor="ctr">
                    <a:solidFill>
                      <a:schemeClr val="tx2">
                        <a:lumMod val="20000"/>
                        <a:lumOff val="80000"/>
                      </a:schemeClr>
                    </a:solidFill>
                  </a:tcPr>
                </a:tc>
                <a:tc>
                  <a:txBody>
                    <a:bodyPr/>
                    <a:lstStyle/>
                    <a:p>
                      <a:pPr algn="ctr"/>
                      <a:r>
                        <a:rPr lang="en-US" sz="3600" b="0" dirty="0">
                          <a:solidFill>
                            <a:srgbClr val="272844"/>
                          </a:solidFill>
                          <a:latin typeface="Trebuchet MS" panose="020B0603020202020204" pitchFamily="34" charset="0"/>
                          <a:sym typeface="Wingdings" panose="05000000000000000000" pitchFamily="2" charset="2"/>
                        </a:rPr>
                        <a:t></a:t>
                      </a:r>
                      <a:endParaRPr lang="en-US" sz="3600" b="0" dirty="0">
                        <a:solidFill>
                          <a:srgbClr val="272844"/>
                        </a:solidFill>
                        <a:latin typeface="Trebuchet MS" panose="020B0603020202020204" pitchFamily="34" charset="0"/>
                      </a:endParaRPr>
                    </a:p>
                  </a:txBody>
                  <a:tcPr anchor="ctr">
                    <a:solidFill>
                      <a:schemeClr val="tx2">
                        <a:lumMod val="20000"/>
                        <a:lumOff val="80000"/>
                      </a:schemeClr>
                    </a:solidFill>
                  </a:tcPr>
                </a:tc>
                <a:tc>
                  <a:txBody>
                    <a:bodyPr/>
                    <a:lstStyle/>
                    <a:p>
                      <a:pPr algn="ctr"/>
                      <a:r>
                        <a:rPr lang="en-US" sz="2400" b="0" dirty="0">
                          <a:solidFill>
                            <a:srgbClr val="000000"/>
                          </a:solidFill>
                          <a:latin typeface="Trebuchet MS" panose="020B0603020202020204" pitchFamily="34" charset="0"/>
                        </a:rPr>
                        <a:t>/a/ /t/</a:t>
                      </a:r>
                    </a:p>
                  </a:txBody>
                  <a:tcPr anchor="ctr">
                    <a:solidFill>
                      <a:schemeClr val="tx2">
                        <a:lumMod val="20000"/>
                        <a:lumOff val="80000"/>
                      </a:schemeClr>
                    </a:solidFill>
                  </a:tcPr>
                </a:tc>
                <a:tc>
                  <a:txBody>
                    <a:bodyPr/>
                    <a:lstStyle/>
                    <a:p>
                      <a:pPr algn="ctr"/>
                      <a:r>
                        <a:rPr lang="en-US" sz="3600" b="0" dirty="0">
                          <a:solidFill>
                            <a:srgbClr val="272844"/>
                          </a:solidFill>
                          <a:latin typeface="Trebuchet MS" panose="020B0603020202020204" pitchFamily="34" charset="0"/>
                          <a:sym typeface="Wingdings" panose="05000000000000000000" pitchFamily="2" charset="2"/>
                        </a:rPr>
                        <a:t></a:t>
                      </a:r>
                      <a:endParaRPr lang="en-US" sz="3600" b="0" dirty="0">
                        <a:solidFill>
                          <a:srgbClr val="272844"/>
                        </a:solidFill>
                        <a:latin typeface="Trebuchet MS" panose="020B0603020202020204" pitchFamily="34" charset="0"/>
                      </a:endParaRPr>
                    </a:p>
                  </a:txBody>
                  <a:tcPr anchor="ctr">
                    <a:solidFill>
                      <a:schemeClr val="tx2">
                        <a:lumMod val="20000"/>
                        <a:lumOff val="80000"/>
                      </a:schemeClr>
                    </a:solidFill>
                  </a:tcPr>
                </a:tc>
                <a:tc>
                  <a:txBody>
                    <a:bodyPr/>
                    <a:lstStyle/>
                    <a:p>
                      <a:pPr algn="ctr"/>
                      <a:r>
                        <a:rPr lang="en-US" sz="2800" b="0" dirty="0">
                          <a:solidFill>
                            <a:srgbClr val="000000"/>
                          </a:solidFill>
                          <a:latin typeface="Trebuchet MS" panose="020B0603020202020204" pitchFamily="34" charset="0"/>
                        </a:rPr>
                        <a:t>2</a:t>
                      </a:r>
                    </a:p>
                  </a:txBody>
                  <a:tcPr anchor="ctr">
                    <a:solidFill>
                      <a:schemeClr val="tx2">
                        <a:lumMod val="20000"/>
                        <a:lumOff val="80000"/>
                      </a:schemeClr>
                    </a:solidFill>
                  </a:tcPr>
                </a:tc>
                <a:extLst>
                  <a:ext uri="{0D108BD9-81ED-4DB2-BD59-A6C34878D82A}">
                    <a16:rowId xmlns:a16="http://schemas.microsoft.com/office/drawing/2014/main" val="3738058263"/>
                  </a:ext>
                </a:extLst>
              </a:tr>
              <a:tr h="648395">
                <a:tc>
                  <a:txBody>
                    <a:bodyPr/>
                    <a:lstStyle/>
                    <a:p>
                      <a:pPr algn="ctr"/>
                      <a:r>
                        <a:rPr lang="en-US" sz="2400" dirty="0">
                          <a:solidFill>
                            <a:srgbClr val="000000"/>
                          </a:solidFill>
                          <a:latin typeface="Trebuchet MS" panose="020B0603020202020204" pitchFamily="34" charset="0"/>
                        </a:rPr>
                        <a:t>mop</a:t>
                      </a:r>
                    </a:p>
                  </a:txBody>
                  <a:tcPr anchor="ctr">
                    <a:solidFill>
                      <a:schemeClr val="tx2">
                        <a:lumMod val="20000"/>
                        <a:lumOff val="80000"/>
                      </a:schemeClr>
                    </a:solidFill>
                  </a:tcPr>
                </a:tc>
                <a:tc>
                  <a:txBody>
                    <a:bodyPr/>
                    <a:lstStyle/>
                    <a:p>
                      <a:pPr algn="ctr"/>
                      <a:r>
                        <a:rPr lang="en-US" sz="3600" dirty="0">
                          <a:solidFill>
                            <a:srgbClr val="272844"/>
                          </a:solidFill>
                          <a:latin typeface="Trebuchet MS" panose="020B0603020202020204" pitchFamily="34" charset="0"/>
                          <a:sym typeface="Wingdings" panose="05000000000000000000" pitchFamily="2" charset="2"/>
                        </a:rPr>
                        <a:t></a:t>
                      </a:r>
                      <a:endParaRPr lang="en-US" sz="3600" dirty="0">
                        <a:solidFill>
                          <a:srgbClr val="272844"/>
                        </a:solidFill>
                        <a:latin typeface="Trebuchet MS" panose="020B0603020202020204" pitchFamily="34" charset="0"/>
                      </a:endParaRPr>
                    </a:p>
                  </a:txBody>
                  <a:tcPr anchor="ctr">
                    <a:solidFill>
                      <a:schemeClr val="tx2">
                        <a:lumMod val="20000"/>
                        <a:lumOff val="80000"/>
                      </a:schemeClr>
                    </a:solidFill>
                  </a:tcPr>
                </a:tc>
                <a:tc>
                  <a:txBody>
                    <a:bodyPr/>
                    <a:lstStyle/>
                    <a:p>
                      <a:pPr algn="ctr"/>
                      <a:r>
                        <a:rPr lang="en-US" sz="2400" dirty="0">
                          <a:solidFill>
                            <a:srgbClr val="000000"/>
                          </a:solidFill>
                          <a:latin typeface="Trebuchet MS" panose="020B0603020202020204" pitchFamily="34" charset="0"/>
                        </a:rPr>
                        <a:t>/m/ /o/ /p/</a:t>
                      </a:r>
                    </a:p>
                  </a:txBody>
                  <a:tcPr anchor="ctr">
                    <a:solidFill>
                      <a:schemeClr val="tx2">
                        <a:lumMod val="20000"/>
                        <a:lumOff val="80000"/>
                      </a:schemeClr>
                    </a:solidFill>
                  </a:tcPr>
                </a:tc>
                <a:tc>
                  <a:txBody>
                    <a:bodyPr/>
                    <a:lstStyle/>
                    <a:p>
                      <a:pPr algn="ctr"/>
                      <a:r>
                        <a:rPr lang="en-US" sz="3600" dirty="0">
                          <a:solidFill>
                            <a:srgbClr val="272844"/>
                          </a:solidFill>
                          <a:latin typeface="Trebuchet MS" panose="020B0603020202020204" pitchFamily="34" charset="0"/>
                          <a:sym typeface="Wingdings" panose="05000000000000000000" pitchFamily="2" charset="2"/>
                        </a:rPr>
                        <a:t></a:t>
                      </a:r>
                      <a:endParaRPr lang="en-US" sz="3600" dirty="0">
                        <a:solidFill>
                          <a:srgbClr val="272844"/>
                        </a:solidFill>
                        <a:latin typeface="Trebuchet MS" panose="020B0603020202020204" pitchFamily="34" charset="0"/>
                      </a:endParaRPr>
                    </a:p>
                  </a:txBody>
                  <a:tcPr anchor="ctr">
                    <a:solidFill>
                      <a:schemeClr val="tx2">
                        <a:lumMod val="20000"/>
                        <a:lumOff val="80000"/>
                      </a:schemeClr>
                    </a:solidFill>
                  </a:tcPr>
                </a:tc>
                <a:tc>
                  <a:txBody>
                    <a:bodyPr/>
                    <a:lstStyle/>
                    <a:p>
                      <a:pPr algn="ctr"/>
                      <a:r>
                        <a:rPr lang="en-US" sz="2800" dirty="0">
                          <a:solidFill>
                            <a:srgbClr val="000000"/>
                          </a:solidFill>
                          <a:latin typeface="Trebuchet MS" panose="020B0603020202020204" pitchFamily="34" charset="0"/>
                        </a:rPr>
                        <a:t>3</a:t>
                      </a:r>
                    </a:p>
                  </a:txBody>
                  <a:tcPr anchor="ctr">
                    <a:solidFill>
                      <a:schemeClr val="tx2">
                        <a:lumMod val="20000"/>
                        <a:lumOff val="80000"/>
                      </a:schemeClr>
                    </a:solidFill>
                  </a:tcPr>
                </a:tc>
                <a:extLst>
                  <a:ext uri="{0D108BD9-81ED-4DB2-BD59-A6C34878D82A}">
                    <a16:rowId xmlns:a16="http://schemas.microsoft.com/office/drawing/2014/main" val="860423335"/>
                  </a:ext>
                </a:extLst>
              </a:tr>
              <a:tr h="555625">
                <a:tc>
                  <a:txBody>
                    <a:bodyPr/>
                    <a:lstStyle/>
                    <a:p>
                      <a:pPr algn="ctr"/>
                      <a:r>
                        <a:rPr lang="en-US" sz="2400" dirty="0">
                          <a:solidFill>
                            <a:srgbClr val="000000"/>
                          </a:solidFill>
                          <a:latin typeface="Trebuchet MS" panose="020B0603020202020204" pitchFamily="34" charset="0"/>
                        </a:rPr>
                        <a:t>clip</a:t>
                      </a:r>
                    </a:p>
                  </a:txBody>
                  <a:tcPr anchor="ctr">
                    <a:solidFill>
                      <a:schemeClr val="tx2">
                        <a:lumMod val="20000"/>
                        <a:lumOff val="80000"/>
                      </a:schemeClr>
                    </a:solidFill>
                  </a:tcPr>
                </a:tc>
                <a:tc>
                  <a:txBody>
                    <a:bodyPr/>
                    <a:lstStyle/>
                    <a:p>
                      <a:pPr algn="ctr"/>
                      <a:r>
                        <a:rPr lang="en-US" sz="3600" dirty="0">
                          <a:solidFill>
                            <a:srgbClr val="272844"/>
                          </a:solidFill>
                          <a:latin typeface="Trebuchet MS" panose="020B0603020202020204" pitchFamily="34" charset="0"/>
                          <a:sym typeface="Wingdings" panose="05000000000000000000" pitchFamily="2" charset="2"/>
                        </a:rPr>
                        <a:t></a:t>
                      </a:r>
                      <a:endParaRPr lang="en-US" sz="3600" dirty="0">
                        <a:solidFill>
                          <a:srgbClr val="272844"/>
                        </a:solidFill>
                        <a:latin typeface="Trebuchet MS" panose="020B0603020202020204" pitchFamily="34" charset="0"/>
                      </a:endParaRPr>
                    </a:p>
                  </a:txBody>
                  <a:tcPr anchor="ctr">
                    <a:solidFill>
                      <a:schemeClr val="tx2">
                        <a:lumMod val="20000"/>
                        <a:lumOff val="80000"/>
                      </a:schemeClr>
                    </a:solidFill>
                  </a:tcPr>
                </a:tc>
                <a:tc>
                  <a:txBody>
                    <a:bodyPr/>
                    <a:lstStyle/>
                    <a:p>
                      <a:pPr algn="ctr"/>
                      <a:r>
                        <a:rPr lang="en-US" sz="2400" dirty="0">
                          <a:solidFill>
                            <a:srgbClr val="000000"/>
                          </a:solidFill>
                          <a:latin typeface="Trebuchet MS" panose="020B0603020202020204" pitchFamily="34" charset="0"/>
                        </a:rPr>
                        <a:t>/c/ /l/ /i/ /p/</a:t>
                      </a:r>
                    </a:p>
                  </a:txBody>
                  <a:tcPr anchor="ctr">
                    <a:solidFill>
                      <a:schemeClr val="tx2">
                        <a:lumMod val="20000"/>
                        <a:lumOff val="80000"/>
                      </a:schemeClr>
                    </a:solidFill>
                  </a:tcPr>
                </a:tc>
                <a:tc>
                  <a:txBody>
                    <a:bodyPr/>
                    <a:lstStyle/>
                    <a:p>
                      <a:pPr algn="ctr"/>
                      <a:r>
                        <a:rPr lang="en-US" sz="3600" dirty="0">
                          <a:solidFill>
                            <a:srgbClr val="272844"/>
                          </a:solidFill>
                          <a:latin typeface="Trebuchet MS" panose="020B0603020202020204" pitchFamily="34" charset="0"/>
                          <a:sym typeface="Wingdings" panose="05000000000000000000" pitchFamily="2" charset="2"/>
                        </a:rPr>
                        <a:t></a:t>
                      </a:r>
                      <a:endParaRPr lang="en-US" sz="3600" dirty="0">
                        <a:solidFill>
                          <a:srgbClr val="272844"/>
                        </a:solidFill>
                        <a:latin typeface="Trebuchet MS" panose="020B0603020202020204" pitchFamily="34" charset="0"/>
                      </a:endParaRPr>
                    </a:p>
                  </a:txBody>
                  <a:tcPr anchor="ctr">
                    <a:solidFill>
                      <a:schemeClr val="tx2">
                        <a:lumMod val="20000"/>
                        <a:lumOff val="80000"/>
                      </a:schemeClr>
                    </a:solidFill>
                  </a:tcPr>
                </a:tc>
                <a:tc>
                  <a:txBody>
                    <a:bodyPr/>
                    <a:lstStyle/>
                    <a:p>
                      <a:pPr algn="ctr"/>
                      <a:r>
                        <a:rPr lang="en-US" sz="2800" dirty="0">
                          <a:solidFill>
                            <a:srgbClr val="000000"/>
                          </a:solidFill>
                          <a:latin typeface="Trebuchet MS" panose="020B0603020202020204" pitchFamily="34" charset="0"/>
                        </a:rPr>
                        <a:t>4</a:t>
                      </a:r>
                    </a:p>
                  </a:txBody>
                  <a:tcPr anchor="ctr">
                    <a:solidFill>
                      <a:schemeClr val="tx2">
                        <a:lumMod val="20000"/>
                        <a:lumOff val="80000"/>
                      </a:schemeClr>
                    </a:solidFill>
                  </a:tcPr>
                </a:tc>
                <a:extLst>
                  <a:ext uri="{0D108BD9-81ED-4DB2-BD59-A6C34878D82A}">
                    <a16:rowId xmlns:a16="http://schemas.microsoft.com/office/drawing/2014/main" val="3839198689"/>
                  </a:ext>
                </a:extLst>
              </a:tr>
            </a:tbl>
          </a:graphicData>
        </a:graphic>
      </p:graphicFrame>
    </p:spTree>
    <p:extLst>
      <p:ext uri="{BB962C8B-B14F-4D97-AF65-F5344CB8AC3E}">
        <p14:creationId xmlns:p14="http://schemas.microsoft.com/office/powerpoint/2010/main" val="2925842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2">
          <a:extLst>
            <a:ext uri="{FF2B5EF4-FFF2-40B4-BE49-F238E27FC236}">
              <a16:creationId xmlns:a16="http://schemas.microsoft.com/office/drawing/2014/main" id="{B9FCFF31-D4F3-0C97-E2E1-C3FEE24ED28B}"/>
            </a:ext>
          </a:extLst>
        </p:cNvPr>
        <p:cNvGrpSpPr/>
        <p:nvPr/>
      </p:nvGrpSpPr>
      <p:grpSpPr>
        <a:xfrm>
          <a:off x="0" y="0"/>
          <a:ext cx="0" cy="0"/>
          <a:chOff x="0" y="0"/>
          <a:chExt cx="0" cy="0"/>
        </a:xfrm>
      </p:grpSpPr>
      <p:sp>
        <p:nvSpPr>
          <p:cNvPr id="353" name="Google Shape;353;p46">
            <a:extLst>
              <a:ext uri="{FF2B5EF4-FFF2-40B4-BE49-F238E27FC236}">
                <a16:creationId xmlns:a16="http://schemas.microsoft.com/office/drawing/2014/main" id="{7150947D-CA2F-4DDB-E7BA-5795BBB37409}"/>
              </a:ext>
            </a:extLst>
          </p:cNvPr>
          <p:cNvSpPr txBox="1">
            <a:spLocks noGrp="1"/>
          </p:cNvSpPr>
          <p:nvPr>
            <p:ph type="title"/>
          </p:nvPr>
        </p:nvSpPr>
        <p:spPr>
          <a:xfrm>
            <a:off x="249103" y="0"/>
            <a:ext cx="8409444" cy="592406"/>
          </a:xfrm>
          <a:prstGeom prst="rect">
            <a:avLst/>
          </a:prstGeom>
        </p:spPr>
        <p:txBody>
          <a:bodyPr spcFirstLastPara="1" wrap="square" lIns="0" tIns="0" rIns="0" bIns="0" anchor="ctr" anchorCtr="0">
            <a:noAutofit/>
          </a:bodyPr>
          <a:lstStyle/>
          <a:p>
            <a:r>
              <a:rPr lang="en-US" sz="2400" dirty="0">
                <a:solidFill>
                  <a:schemeClr val="bg1"/>
                </a:solidFill>
                <a:latin typeface="Trebuchet MS"/>
              </a:rPr>
              <a:t>4.</a:t>
            </a:r>
            <a:r>
              <a:rPr lang="en-US" sz="2400" dirty="0">
                <a:latin typeface="Trebuchet MS"/>
              </a:rPr>
              <a:t>Counting Phonemes</a:t>
            </a:r>
          </a:p>
        </p:txBody>
      </p:sp>
      <p:graphicFrame>
        <p:nvGraphicFramePr>
          <p:cNvPr id="5" name="Table 4">
            <a:extLst>
              <a:ext uri="{FF2B5EF4-FFF2-40B4-BE49-F238E27FC236}">
                <a16:creationId xmlns:a16="http://schemas.microsoft.com/office/drawing/2014/main" id="{D3B6377B-5F7F-77F9-768B-1AC5C46D3F44}"/>
              </a:ext>
            </a:extLst>
          </p:cNvPr>
          <p:cNvGraphicFramePr>
            <a:graphicFrameLocks noGrp="1"/>
          </p:cNvGraphicFramePr>
          <p:nvPr>
            <p:extLst>
              <p:ext uri="{D42A27DB-BD31-4B8C-83A1-F6EECF244321}">
                <p14:modId xmlns:p14="http://schemas.microsoft.com/office/powerpoint/2010/main" val="2240840487"/>
              </p:ext>
            </p:extLst>
          </p:nvPr>
        </p:nvGraphicFramePr>
        <p:xfrm>
          <a:off x="453018" y="805543"/>
          <a:ext cx="8249129" cy="2576950"/>
        </p:xfrm>
        <a:graphic>
          <a:graphicData uri="http://schemas.openxmlformats.org/drawingml/2006/table">
            <a:tbl>
              <a:tblPr firstRow="1" bandRow="1">
                <a:tableStyleId>{073A0DAA-6AF3-43AB-8588-CEC1D06C72B9}</a:tableStyleId>
              </a:tblPr>
              <a:tblGrid>
                <a:gridCol w="1649827">
                  <a:extLst>
                    <a:ext uri="{9D8B030D-6E8A-4147-A177-3AD203B41FA5}">
                      <a16:colId xmlns:a16="http://schemas.microsoft.com/office/drawing/2014/main" val="835884858"/>
                    </a:ext>
                  </a:extLst>
                </a:gridCol>
                <a:gridCol w="585764">
                  <a:extLst>
                    <a:ext uri="{9D8B030D-6E8A-4147-A177-3AD203B41FA5}">
                      <a16:colId xmlns:a16="http://schemas.microsoft.com/office/drawing/2014/main" val="1692482104"/>
                    </a:ext>
                  </a:extLst>
                </a:gridCol>
                <a:gridCol w="3739487">
                  <a:extLst>
                    <a:ext uri="{9D8B030D-6E8A-4147-A177-3AD203B41FA5}">
                      <a16:colId xmlns:a16="http://schemas.microsoft.com/office/drawing/2014/main" val="1172106876"/>
                    </a:ext>
                  </a:extLst>
                </a:gridCol>
                <a:gridCol w="624224">
                  <a:extLst>
                    <a:ext uri="{9D8B030D-6E8A-4147-A177-3AD203B41FA5}">
                      <a16:colId xmlns:a16="http://schemas.microsoft.com/office/drawing/2014/main" val="4291941475"/>
                    </a:ext>
                  </a:extLst>
                </a:gridCol>
                <a:gridCol w="1649827">
                  <a:extLst>
                    <a:ext uri="{9D8B030D-6E8A-4147-A177-3AD203B41FA5}">
                      <a16:colId xmlns:a16="http://schemas.microsoft.com/office/drawing/2014/main" val="2809172370"/>
                    </a:ext>
                  </a:extLst>
                </a:gridCol>
              </a:tblGrid>
              <a:tr h="567681">
                <a:tc>
                  <a:txBody>
                    <a:bodyPr/>
                    <a:lstStyle/>
                    <a:p>
                      <a:pPr algn="ctr"/>
                      <a:r>
                        <a:rPr lang="en-US" sz="2400" b="0" dirty="0">
                          <a:solidFill>
                            <a:srgbClr val="000000"/>
                          </a:solidFill>
                          <a:latin typeface="Trebuchet MS" panose="020B0603020202020204" pitchFamily="34" charset="0"/>
                        </a:rPr>
                        <a:t>at</a:t>
                      </a:r>
                    </a:p>
                  </a:txBody>
                  <a:tcPr anchor="ctr">
                    <a:solidFill>
                      <a:schemeClr val="tx2">
                        <a:lumMod val="20000"/>
                        <a:lumOff val="80000"/>
                      </a:schemeClr>
                    </a:solidFill>
                  </a:tcPr>
                </a:tc>
                <a:tc>
                  <a:txBody>
                    <a:bodyPr/>
                    <a:lstStyle/>
                    <a:p>
                      <a:pPr algn="ctr"/>
                      <a:r>
                        <a:rPr lang="en-US" sz="3600" b="0" dirty="0">
                          <a:solidFill>
                            <a:srgbClr val="272844"/>
                          </a:solidFill>
                          <a:latin typeface="Trebuchet MS" panose="020B0603020202020204" pitchFamily="34" charset="0"/>
                          <a:sym typeface="Wingdings" panose="05000000000000000000" pitchFamily="2" charset="2"/>
                        </a:rPr>
                        <a:t></a:t>
                      </a:r>
                      <a:endParaRPr lang="en-US" sz="3600" b="0" dirty="0">
                        <a:solidFill>
                          <a:srgbClr val="272844"/>
                        </a:solidFill>
                        <a:latin typeface="Trebuchet MS" panose="020B0603020202020204" pitchFamily="34" charset="0"/>
                      </a:endParaRPr>
                    </a:p>
                  </a:txBody>
                  <a:tcPr anchor="ctr">
                    <a:solidFill>
                      <a:schemeClr val="tx2">
                        <a:lumMod val="20000"/>
                        <a:lumOff val="80000"/>
                      </a:schemeClr>
                    </a:solidFill>
                  </a:tcPr>
                </a:tc>
                <a:tc>
                  <a:txBody>
                    <a:bodyPr/>
                    <a:lstStyle/>
                    <a:p>
                      <a:pPr algn="ctr"/>
                      <a:r>
                        <a:rPr lang="en-US" sz="2400" b="0" dirty="0">
                          <a:solidFill>
                            <a:srgbClr val="000000"/>
                          </a:solidFill>
                          <a:latin typeface="Trebuchet MS" panose="020B0603020202020204" pitchFamily="34" charset="0"/>
                        </a:rPr>
                        <a:t>/a/ /t/</a:t>
                      </a:r>
                    </a:p>
                  </a:txBody>
                  <a:tcPr anchor="ctr">
                    <a:solidFill>
                      <a:schemeClr val="tx2">
                        <a:lumMod val="20000"/>
                        <a:lumOff val="80000"/>
                      </a:schemeClr>
                    </a:solidFill>
                  </a:tcPr>
                </a:tc>
                <a:tc>
                  <a:txBody>
                    <a:bodyPr/>
                    <a:lstStyle/>
                    <a:p>
                      <a:pPr algn="ctr"/>
                      <a:r>
                        <a:rPr lang="en-US" sz="3600" b="0" dirty="0">
                          <a:solidFill>
                            <a:srgbClr val="272844"/>
                          </a:solidFill>
                          <a:latin typeface="Trebuchet MS" panose="020B0603020202020204" pitchFamily="34" charset="0"/>
                          <a:sym typeface="Wingdings" panose="05000000000000000000" pitchFamily="2" charset="2"/>
                        </a:rPr>
                        <a:t></a:t>
                      </a:r>
                      <a:endParaRPr lang="en-US" sz="3600" b="0" dirty="0">
                        <a:solidFill>
                          <a:srgbClr val="272844"/>
                        </a:solidFill>
                        <a:latin typeface="Trebuchet MS" panose="020B0603020202020204" pitchFamily="34" charset="0"/>
                      </a:endParaRPr>
                    </a:p>
                  </a:txBody>
                  <a:tcPr anchor="ctr">
                    <a:solidFill>
                      <a:schemeClr val="tx2">
                        <a:lumMod val="20000"/>
                        <a:lumOff val="80000"/>
                      </a:schemeClr>
                    </a:solidFill>
                  </a:tcPr>
                </a:tc>
                <a:tc>
                  <a:txBody>
                    <a:bodyPr/>
                    <a:lstStyle/>
                    <a:p>
                      <a:pPr algn="ctr"/>
                      <a:r>
                        <a:rPr lang="en-US" sz="2800" b="0" dirty="0">
                          <a:solidFill>
                            <a:srgbClr val="000000"/>
                          </a:solidFill>
                          <a:latin typeface="Trebuchet MS" panose="020B0603020202020204" pitchFamily="34" charset="0"/>
                        </a:rPr>
                        <a:t>2</a:t>
                      </a:r>
                    </a:p>
                  </a:txBody>
                  <a:tcPr anchor="ctr">
                    <a:solidFill>
                      <a:schemeClr val="tx2">
                        <a:lumMod val="20000"/>
                        <a:lumOff val="80000"/>
                      </a:schemeClr>
                    </a:solidFill>
                  </a:tcPr>
                </a:tc>
                <a:extLst>
                  <a:ext uri="{0D108BD9-81ED-4DB2-BD59-A6C34878D82A}">
                    <a16:rowId xmlns:a16="http://schemas.microsoft.com/office/drawing/2014/main" val="3738058263"/>
                  </a:ext>
                </a:extLst>
              </a:tr>
              <a:tr h="648395">
                <a:tc>
                  <a:txBody>
                    <a:bodyPr/>
                    <a:lstStyle/>
                    <a:p>
                      <a:pPr algn="ctr"/>
                      <a:r>
                        <a:rPr lang="en-US" sz="2400" dirty="0">
                          <a:solidFill>
                            <a:srgbClr val="000000"/>
                          </a:solidFill>
                          <a:latin typeface="Trebuchet MS" panose="020B0603020202020204" pitchFamily="34" charset="0"/>
                        </a:rPr>
                        <a:t>mop</a:t>
                      </a:r>
                    </a:p>
                  </a:txBody>
                  <a:tcPr anchor="ctr">
                    <a:solidFill>
                      <a:schemeClr val="tx2">
                        <a:lumMod val="20000"/>
                        <a:lumOff val="80000"/>
                      </a:schemeClr>
                    </a:solidFill>
                  </a:tcPr>
                </a:tc>
                <a:tc>
                  <a:txBody>
                    <a:bodyPr/>
                    <a:lstStyle/>
                    <a:p>
                      <a:pPr algn="ctr"/>
                      <a:r>
                        <a:rPr lang="en-US" sz="3600" dirty="0">
                          <a:solidFill>
                            <a:srgbClr val="272844"/>
                          </a:solidFill>
                          <a:latin typeface="Trebuchet MS" panose="020B0603020202020204" pitchFamily="34" charset="0"/>
                          <a:sym typeface="Wingdings" panose="05000000000000000000" pitchFamily="2" charset="2"/>
                        </a:rPr>
                        <a:t></a:t>
                      </a:r>
                      <a:endParaRPr lang="en-US" sz="3600" dirty="0">
                        <a:solidFill>
                          <a:srgbClr val="272844"/>
                        </a:solidFill>
                        <a:latin typeface="Trebuchet MS" panose="020B0603020202020204" pitchFamily="34" charset="0"/>
                      </a:endParaRPr>
                    </a:p>
                  </a:txBody>
                  <a:tcPr anchor="ctr">
                    <a:solidFill>
                      <a:schemeClr val="tx2">
                        <a:lumMod val="20000"/>
                        <a:lumOff val="80000"/>
                      </a:schemeClr>
                    </a:solidFill>
                  </a:tcPr>
                </a:tc>
                <a:tc>
                  <a:txBody>
                    <a:bodyPr/>
                    <a:lstStyle/>
                    <a:p>
                      <a:pPr algn="ctr"/>
                      <a:r>
                        <a:rPr lang="en-US" sz="2400" dirty="0">
                          <a:solidFill>
                            <a:srgbClr val="000000"/>
                          </a:solidFill>
                          <a:latin typeface="Trebuchet MS" panose="020B0603020202020204" pitchFamily="34" charset="0"/>
                        </a:rPr>
                        <a:t>/m/ /o/ /p/</a:t>
                      </a:r>
                    </a:p>
                  </a:txBody>
                  <a:tcPr anchor="ctr">
                    <a:solidFill>
                      <a:schemeClr val="tx2">
                        <a:lumMod val="20000"/>
                        <a:lumOff val="80000"/>
                      </a:schemeClr>
                    </a:solidFill>
                  </a:tcPr>
                </a:tc>
                <a:tc>
                  <a:txBody>
                    <a:bodyPr/>
                    <a:lstStyle/>
                    <a:p>
                      <a:pPr algn="ctr"/>
                      <a:r>
                        <a:rPr lang="en-US" sz="3600" dirty="0">
                          <a:solidFill>
                            <a:srgbClr val="272844"/>
                          </a:solidFill>
                          <a:latin typeface="Trebuchet MS" panose="020B0603020202020204" pitchFamily="34" charset="0"/>
                          <a:sym typeface="Wingdings" panose="05000000000000000000" pitchFamily="2" charset="2"/>
                        </a:rPr>
                        <a:t></a:t>
                      </a:r>
                      <a:endParaRPr lang="en-US" sz="3600" dirty="0">
                        <a:solidFill>
                          <a:srgbClr val="272844"/>
                        </a:solidFill>
                        <a:latin typeface="Trebuchet MS" panose="020B0603020202020204" pitchFamily="34" charset="0"/>
                      </a:endParaRPr>
                    </a:p>
                  </a:txBody>
                  <a:tcPr anchor="ctr">
                    <a:solidFill>
                      <a:schemeClr val="tx2">
                        <a:lumMod val="20000"/>
                        <a:lumOff val="80000"/>
                      </a:schemeClr>
                    </a:solidFill>
                  </a:tcPr>
                </a:tc>
                <a:tc>
                  <a:txBody>
                    <a:bodyPr/>
                    <a:lstStyle/>
                    <a:p>
                      <a:pPr algn="ctr"/>
                      <a:r>
                        <a:rPr lang="en-US" sz="2800" dirty="0">
                          <a:solidFill>
                            <a:srgbClr val="000000"/>
                          </a:solidFill>
                          <a:latin typeface="Trebuchet MS" panose="020B0603020202020204" pitchFamily="34" charset="0"/>
                        </a:rPr>
                        <a:t>3</a:t>
                      </a:r>
                    </a:p>
                  </a:txBody>
                  <a:tcPr anchor="ctr">
                    <a:solidFill>
                      <a:schemeClr val="tx2">
                        <a:lumMod val="20000"/>
                        <a:lumOff val="80000"/>
                      </a:schemeClr>
                    </a:solidFill>
                  </a:tcPr>
                </a:tc>
                <a:extLst>
                  <a:ext uri="{0D108BD9-81ED-4DB2-BD59-A6C34878D82A}">
                    <a16:rowId xmlns:a16="http://schemas.microsoft.com/office/drawing/2014/main" val="860423335"/>
                  </a:ext>
                </a:extLst>
              </a:tr>
              <a:tr h="555625">
                <a:tc>
                  <a:txBody>
                    <a:bodyPr/>
                    <a:lstStyle/>
                    <a:p>
                      <a:pPr algn="ctr"/>
                      <a:r>
                        <a:rPr lang="en-US" sz="2400" dirty="0">
                          <a:solidFill>
                            <a:srgbClr val="000000"/>
                          </a:solidFill>
                          <a:latin typeface="Trebuchet MS" panose="020B0603020202020204" pitchFamily="34" charset="0"/>
                        </a:rPr>
                        <a:t>clip</a:t>
                      </a:r>
                    </a:p>
                  </a:txBody>
                  <a:tcPr anchor="ctr">
                    <a:solidFill>
                      <a:schemeClr val="tx2">
                        <a:lumMod val="20000"/>
                        <a:lumOff val="80000"/>
                      </a:schemeClr>
                    </a:solidFill>
                  </a:tcPr>
                </a:tc>
                <a:tc>
                  <a:txBody>
                    <a:bodyPr/>
                    <a:lstStyle/>
                    <a:p>
                      <a:pPr algn="ctr"/>
                      <a:r>
                        <a:rPr lang="en-US" sz="3600" dirty="0">
                          <a:solidFill>
                            <a:srgbClr val="272844"/>
                          </a:solidFill>
                          <a:latin typeface="Trebuchet MS" panose="020B0603020202020204" pitchFamily="34" charset="0"/>
                          <a:sym typeface="Wingdings" panose="05000000000000000000" pitchFamily="2" charset="2"/>
                        </a:rPr>
                        <a:t></a:t>
                      </a:r>
                      <a:endParaRPr lang="en-US" sz="3600" dirty="0">
                        <a:solidFill>
                          <a:srgbClr val="272844"/>
                        </a:solidFill>
                        <a:latin typeface="Trebuchet MS" panose="020B0603020202020204" pitchFamily="34" charset="0"/>
                      </a:endParaRPr>
                    </a:p>
                  </a:txBody>
                  <a:tcPr anchor="ctr">
                    <a:solidFill>
                      <a:schemeClr val="tx2">
                        <a:lumMod val="20000"/>
                        <a:lumOff val="80000"/>
                      </a:schemeClr>
                    </a:solidFill>
                  </a:tcPr>
                </a:tc>
                <a:tc>
                  <a:txBody>
                    <a:bodyPr/>
                    <a:lstStyle/>
                    <a:p>
                      <a:pPr algn="ctr"/>
                      <a:r>
                        <a:rPr lang="en-US" sz="2400" dirty="0">
                          <a:solidFill>
                            <a:srgbClr val="000000"/>
                          </a:solidFill>
                          <a:latin typeface="Trebuchet MS" panose="020B0603020202020204" pitchFamily="34" charset="0"/>
                        </a:rPr>
                        <a:t>/c/ /l/ /i/ /p/</a:t>
                      </a:r>
                    </a:p>
                  </a:txBody>
                  <a:tcPr anchor="ctr">
                    <a:solidFill>
                      <a:schemeClr val="tx2">
                        <a:lumMod val="20000"/>
                        <a:lumOff val="80000"/>
                      </a:schemeClr>
                    </a:solidFill>
                  </a:tcPr>
                </a:tc>
                <a:tc>
                  <a:txBody>
                    <a:bodyPr/>
                    <a:lstStyle/>
                    <a:p>
                      <a:pPr algn="ctr"/>
                      <a:r>
                        <a:rPr lang="en-US" sz="3600" dirty="0">
                          <a:solidFill>
                            <a:srgbClr val="272844"/>
                          </a:solidFill>
                          <a:latin typeface="Trebuchet MS" panose="020B0603020202020204" pitchFamily="34" charset="0"/>
                          <a:sym typeface="Wingdings" panose="05000000000000000000" pitchFamily="2" charset="2"/>
                        </a:rPr>
                        <a:t></a:t>
                      </a:r>
                      <a:endParaRPr lang="en-US" sz="3600" dirty="0">
                        <a:solidFill>
                          <a:srgbClr val="272844"/>
                        </a:solidFill>
                        <a:latin typeface="Trebuchet MS" panose="020B0603020202020204" pitchFamily="34" charset="0"/>
                      </a:endParaRPr>
                    </a:p>
                  </a:txBody>
                  <a:tcPr anchor="ctr">
                    <a:solidFill>
                      <a:schemeClr val="tx2">
                        <a:lumMod val="20000"/>
                        <a:lumOff val="80000"/>
                      </a:schemeClr>
                    </a:solidFill>
                  </a:tcPr>
                </a:tc>
                <a:tc>
                  <a:txBody>
                    <a:bodyPr/>
                    <a:lstStyle/>
                    <a:p>
                      <a:pPr algn="ctr"/>
                      <a:r>
                        <a:rPr lang="en-US" sz="2800" dirty="0">
                          <a:solidFill>
                            <a:srgbClr val="000000"/>
                          </a:solidFill>
                          <a:latin typeface="Trebuchet MS" panose="020B0603020202020204" pitchFamily="34" charset="0"/>
                        </a:rPr>
                        <a:t>4</a:t>
                      </a:r>
                    </a:p>
                  </a:txBody>
                  <a:tcPr anchor="ctr">
                    <a:solidFill>
                      <a:schemeClr val="tx2">
                        <a:lumMod val="20000"/>
                        <a:lumOff val="80000"/>
                      </a:schemeClr>
                    </a:solidFill>
                  </a:tcPr>
                </a:tc>
                <a:extLst>
                  <a:ext uri="{0D108BD9-81ED-4DB2-BD59-A6C34878D82A}">
                    <a16:rowId xmlns:a16="http://schemas.microsoft.com/office/drawing/2014/main" val="3839198689"/>
                  </a:ext>
                </a:extLst>
              </a:tr>
              <a:tr h="648395">
                <a:tc>
                  <a:txBody>
                    <a:bodyPr/>
                    <a:lstStyle/>
                    <a:p>
                      <a:pPr lvl="0" algn="ctr">
                        <a:buNone/>
                      </a:pPr>
                      <a:r>
                        <a:rPr lang="en-US" sz="2400" dirty="0">
                          <a:solidFill>
                            <a:srgbClr val="000000"/>
                          </a:solidFill>
                          <a:latin typeface="Trebuchet MS" panose="020B0603020202020204" pitchFamily="34" charset="0"/>
                        </a:rPr>
                        <a:t>splash</a:t>
                      </a:r>
                    </a:p>
                  </a:txBody>
                  <a:tcPr anchor="ctr">
                    <a:solidFill>
                      <a:schemeClr val="tx2">
                        <a:lumMod val="20000"/>
                        <a:lumOff val="80000"/>
                      </a:schemeClr>
                    </a:solidFill>
                  </a:tcPr>
                </a:tc>
                <a:tc>
                  <a:txBody>
                    <a:bodyPr/>
                    <a:lstStyle/>
                    <a:p>
                      <a:pPr lvl="0" algn="ctr">
                        <a:buNone/>
                      </a:pPr>
                      <a:r>
                        <a:rPr lang="en-US" sz="3600" dirty="0">
                          <a:solidFill>
                            <a:srgbClr val="272844"/>
                          </a:solidFill>
                          <a:latin typeface="Trebuchet MS" panose="020B0603020202020204" pitchFamily="34" charset="0"/>
                          <a:sym typeface="Wingdings" panose="05000000000000000000" pitchFamily="2" charset="2"/>
                        </a:rPr>
                        <a:t></a:t>
                      </a:r>
                      <a:endParaRPr lang="en-US" sz="3600" dirty="0">
                        <a:solidFill>
                          <a:srgbClr val="272844"/>
                        </a:solidFill>
                        <a:latin typeface="Trebuchet MS" panose="020B0603020202020204" pitchFamily="34" charset="0"/>
                      </a:endParaRPr>
                    </a:p>
                  </a:txBody>
                  <a:tcPr anchor="c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solidFill>
                            <a:srgbClr val="000000"/>
                          </a:solidFill>
                          <a:latin typeface="Trebuchet MS" panose="020B0603020202020204" pitchFamily="34" charset="0"/>
                        </a:rPr>
                        <a:t>/s/ /p/ /l/ /a/ /sh/</a:t>
                      </a:r>
                    </a:p>
                  </a:txBody>
                  <a:tcPr anchor="ctr">
                    <a:solidFill>
                      <a:schemeClr val="tx2">
                        <a:lumMod val="20000"/>
                        <a:lumOff val="80000"/>
                      </a:schemeClr>
                    </a:solidFill>
                  </a:tcPr>
                </a:tc>
                <a:tc>
                  <a:txBody>
                    <a:bodyPr/>
                    <a:lstStyle/>
                    <a:p>
                      <a:pPr lvl="0" algn="ctr">
                        <a:buNone/>
                      </a:pPr>
                      <a:r>
                        <a:rPr lang="en-US" sz="3600" dirty="0">
                          <a:solidFill>
                            <a:srgbClr val="272844"/>
                          </a:solidFill>
                          <a:latin typeface="Trebuchet MS" panose="020B0603020202020204" pitchFamily="34" charset="0"/>
                          <a:sym typeface="Wingdings" panose="05000000000000000000" pitchFamily="2" charset="2"/>
                        </a:rPr>
                        <a:t></a:t>
                      </a:r>
                      <a:endParaRPr lang="en-US" sz="3600" dirty="0">
                        <a:solidFill>
                          <a:srgbClr val="272844"/>
                        </a:solidFill>
                        <a:latin typeface="Trebuchet MS" panose="020B0603020202020204" pitchFamily="34" charset="0"/>
                      </a:endParaRPr>
                    </a:p>
                  </a:txBody>
                  <a:tcPr anchor="ctr">
                    <a:solidFill>
                      <a:schemeClr val="tx2">
                        <a:lumMod val="20000"/>
                        <a:lumOff val="80000"/>
                      </a:schemeClr>
                    </a:solidFill>
                  </a:tcPr>
                </a:tc>
                <a:tc>
                  <a:txBody>
                    <a:bodyPr/>
                    <a:lstStyle/>
                    <a:p>
                      <a:pPr lvl="0" algn="ctr">
                        <a:buNone/>
                      </a:pPr>
                      <a:r>
                        <a:rPr lang="en-US" sz="2800" dirty="0">
                          <a:solidFill>
                            <a:srgbClr val="000000"/>
                          </a:solidFill>
                          <a:latin typeface="Trebuchet MS" panose="020B0603020202020204" pitchFamily="34" charset="0"/>
                        </a:rPr>
                        <a:t>5</a:t>
                      </a:r>
                    </a:p>
                  </a:txBody>
                  <a:tcPr anchor="ctr">
                    <a:solidFill>
                      <a:schemeClr val="tx2">
                        <a:lumMod val="20000"/>
                        <a:lumOff val="80000"/>
                      </a:schemeClr>
                    </a:solidFill>
                  </a:tcPr>
                </a:tc>
                <a:extLst>
                  <a:ext uri="{0D108BD9-81ED-4DB2-BD59-A6C34878D82A}">
                    <a16:rowId xmlns:a16="http://schemas.microsoft.com/office/drawing/2014/main" val="2938706607"/>
                  </a:ext>
                </a:extLst>
              </a:tr>
            </a:tbl>
          </a:graphicData>
        </a:graphic>
      </p:graphicFrame>
    </p:spTree>
    <p:extLst>
      <p:ext uri="{BB962C8B-B14F-4D97-AF65-F5344CB8AC3E}">
        <p14:creationId xmlns:p14="http://schemas.microsoft.com/office/powerpoint/2010/main" val="3396445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2">
          <a:extLst>
            <a:ext uri="{FF2B5EF4-FFF2-40B4-BE49-F238E27FC236}">
              <a16:creationId xmlns:a16="http://schemas.microsoft.com/office/drawing/2014/main" id="{33D162F4-8737-4E66-3149-7BAD6C620EB2}"/>
            </a:ext>
          </a:extLst>
        </p:cNvPr>
        <p:cNvGrpSpPr/>
        <p:nvPr/>
      </p:nvGrpSpPr>
      <p:grpSpPr>
        <a:xfrm>
          <a:off x="0" y="0"/>
          <a:ext cx="0" cy="0"/>
          <a:chOff x="0" y="0"/>
          <a:chExt cx="0" cy="0"/>
        </a:xfrm>
      </p:grpSpPr>
      <p:sp>
        <p:nvSpPr>
          <p:cNvPr id="353" name="Google Shape;353;p46">
            <a:extLst>
              <a:ext uri="{FF2B5EF4-FFF2-40B4-BE49-F238E27FC236}">
                <a16:creationId xmlns:a16="http://schemas.microsoft.com/office/drawing/2014/main" id="{EB194097-9EBB-B600-6DF2-C74304B10260}"/>
              </a:ext>
            </a:extLst>
          </p:cNvPr>
          <p:cNvSpPr txBox="1">
            <a:spLocks noGrp="1"/>
          </p:cNvSpPr>
          <p:nvPr>
            <p:ph type="title"/>
          </p:nvPr>
        </p:nvSpPr>
        <p:spPr>
          <a:xfrm>
            <a:off x="249103" y="0"/>
            <a:ext cx="8409444" cy="592406"/>
          </a:xfrm>
          <a:prstGeom prst="rect">
            <a:avLst/>
          </a:prstGeom>
        </p:spPr>
        <p:txBody>
          <a:bodyPr spcFirstLastPara="1" wrap="square" lIns="0" tIns="0" rIns="0" bIns="0" anchor="ctr" anchorCtr="0">
            <a:noAutofit/>
          </a:bodyPr>
          <a:lstStyle/>
          <a:p>
            <a:r>
              <a:rPr lang="en-US" sz="2400" dirty="0">
                <a:solidFill>
                  <a:schemeClr val="bg1"/>
                </a:solidFill>
                <a:latin typeface="Trebuchet MS"/>
              </a:rPr>
              <a:t>5.</a:t>
            </a:r>
            <a:r>
              <a:rPr lang="en-US" sz="2400" dirty="0">
                <a:latin typeface="Trebuchet MS"/>
              </a:rPr>
              <a:t>Counting Phonemes</a:t>
            </a:r>
          </a:p>
        </p:txBody>
      </p:sp>
      <p:graphicFrame>
        <p:nvGraphicFramePr>
          <p:cNvPr id="5" name="Table 4">
            <a:extLst>
              <a:ext uri="{FF2B5EF4-FFF2-40B4-BE49-F238E27FC236}">
                <a16:creationId xmlns:a16="http://schemas.microsoft.com/office/drawing/2014/main" id="{D67E6AAF-077E-F3B4-7AC2-A347E068DA17}"/>
              </a:ext>
            </a:extLst>
          </p:cNvPr>
          <p:cNvGraphicFramePr>
            <a:graphicFrameLocks noGrp="1"/>
          </p:cNvGraphicFramePr>
          <p:nvPr>
            <p:extLst>
              <p:ext uri="{D42A27DB-BD31-4B8C-83A1-F6EECF244321}">
                <p14:modId xmlns:p14="http://schemas.microsoft.com/office/powerpoint/2010/main" val="2947802247"/>
              </p:ext>
            </p:extLst>
          </p:nvPr>
        </p:nvGraphicFramePr>
        <p:xfrm>
          <a:off x="453018" y="805543"/>
          <a:ext cx="8249129" cy="3225345"/>
        </p:xfrm>
        <a:graphic>
          <a:graphicData uri="http://schemas.openxmlformats.org/drawingml/2006/table">
            <a:tbl>
              <a:tblPr firstRow="1" bandRow="1">
                <a:tableStyleId>{073A0DAA-6AF3-43AB-8588-CEC1D06C72B9}</a:tableStyleId>
              </a:tblPr>
              <a:tblGrid>
                <a:gridCol w="1649827">
                  <a:extLst>
                    <a:ext uri="{9D8B030D-6E8A-4147-A177-3AD203B41FA5}">
                      <a16:colId xmlns:a16="http://schemas.microsoft.com/office/drawing/2014/main" val="835884858"/>
                    </a:ext>
                  </a:extLst>
                </a:gridCol>
                <a:gridCol w="585764">
                  <a:extLst>
                    <a:ext uri="{9D8B030D-6E8A-4147-A177-3AD203B41FA5}">
                      <a16:colId xmlns:a16="http://schemas.microsoft.com/office/drawing/2014/main" val="1692482104"/>
                    </a:ext>
                  </a:extLst>
                </a:gridCol>
                <a:gridCol w="3739487">
                  <a:extLst>
                    <a:ext uri="{9D8B030D-6E8A-4147-A177-3AD203B41FA5}">
                      <a16:colId xmlns:a16="http://schemas.microsoft.com/office/drawing/2014/main" val="1172106876"/>
                    </a:ext>
                  </a:extLst>
                </a:gridCol>
                <a:gridCol w="624224">
                  <a:extLst>
                    <a:ext uri="{9D8B030D-6E8A-4147-A177-3AD203B41FA5}">
                      <a16:colId xmlns:a16="http://schemas.microsoft.com/office/drawing/2014/main" val="4291941475"/>
                    </a:ext>
                  </a:extLst>
                </a:gridCol>
                <a:gridCol w="1649827">
                  <a:extLst>
                    <a:ext uri="{9D8B030D-6E8A-4147-A177-3AD203B41FA5}">
                      <a16:colId xmlns:a16="http://schemas.microsoft.com/office/drawing/2014/main" val="2809172370"/>
                    </a:ext>
                  </a:extLst>
                </a:gridCol>
              </a:tblGrid>
              <a:tr h="567681">
                <a:tc>
                  <a:txBody>
                    <a:bodyPr/>
                    <a:lstStyle/>
                    <a:p>
                      <a:pPr algn="ctr"/>
                      <a:r>
                        <a:rPr lang="en-US" sz="2400" b="0" dirty="0">
                          <a:solidFill>
                            <a:srgbClr val="000000"/>
                          </a:solidFill>
                          <a:latin typeface="Trebuchet MS" panose="020B0603020202020204" pitchFamily="34" charset="0"/>
                        </a:rPr>
                        <a:t>at</a:t>
                      </a:r>
                    </a:p>
                  </a:txBody>
                  <a:tcPr anchor="ctr">
                    <a:solidFill>
                      <a:schemeClr val="tx2">
                        <a:lumMod val="20000"/>
                        <a:lumOff val="80000"/>
                      </a:schemeClr>
                    </a:solidFill>
                  </a:tcPr>
                </a:tc>
                <a:tc>
                  <a:txBody>
                    <a:bodyPr/>
                    <a:lstStyle/>
                    <a:p>
                      <a:pPr algn="ctr"/>
                      <a:r>
                        <a:rPr lang="en-US" sz="3600" b="0" dirty="0">
                          <a:solidFill>
                            <a:srgbClr val="272844"/>
                          </a:solidFill>
                          <a:latin typeface="Trebuchet MS" panose="020B0603020202020204" pitchFamily="34" charset="0"/>
                          <a:sym typeface="Wingdings" panose="05000000000000000000" pitchFamily="2" charset="2"/>
                        </a:rPr>
                        <a:t></a:t>
                      </a:r>
                      <a:endParaRPr lang="en-US" sz="3600" b="0" dirty="0">
                        <a:solidFill>
                          <a:srgbClr val="272844"/>
                        </a:solidFill>
                        <a:latin typeface="Trebuchet MS" panose="020B0603020202020204" pitchFamily="34" charset="0"/>
                      </a:endParaRPr>
                    </a:p>
                  </a:txBody>
                  <a:tcPr anchor="ctr">
                    <a:solidFill>
                      <a:schemeClr val="tx2">
                        <a:lumMod val="20000"/>
                        <a:lumOff val="80000"/>
                      </a:schemeClr>
                    </a:solidFill>
                  </a:tcPr>
                </a:tc>
                <a:tc>
                  <a:txBody>
                    <a:bodyPr/>
                    <a:lstStyle/>
                    <a:p>
                      <a:pPr algn="ctr"/>
                      <a:r>
                        <a:rPr lang="en-US" sz="2400" b="0" dirty="0">
                          <a:solidFill>
                            <a:srgbClr val="000000"/>
                          </a:solidFill>
                          <a:latin typeface="Trebuchet MS" panose="020B0603020202020204" pitchFamily="34" charset="0"/>
                        </a:rPr>
                        <a:t>/a/  /t/</a:t>
                      </a:r>
                    </a:p>
                  </a:txBody>
                  <a:tcPr anchor="ctr">
                    <a:solidFill>
                      <a:schemeClr val="tx2">
                        <a:lumMod val="20000"/>
                        <a:lumOff val="80000"/>
                      </a:schemeClr>
                    </a:solidFill>
                  </a:tcPr>
                </a:tc>
                <a:tc>
                  <a:txBody>
                    <a:bodyPr/>
                    <a:lstStyle/>
                    <a:p>
                      <a:pPr algn="ctr"/>
                      <a:r>
                        <a:rPr lang="en-US" sz="3600" b="0" dirty="0">
                          <a:solidFill>
                            <a:srgbClr val="272844"/>
                          </a:solidFill>
                          <a:latin typeface="Trebuchet MS" panose="020B0603020202020204" pitchFamily="34" charset="0"/>
                          <a:sym typeface="Wingdings" panose="05000000000000000000" pitchFamily="2" charset="2"/>
                        </a:rPr>
                        <a:t></a:t>
                      </a:r>
                      <a:endParaRPr lang="en-US" sz="3600" b="0" dirty="0">
                        <a:solidFill>
                          <a:srgbClr val="272844"/>
                        </a:solidFill>
                        <a:latin typeface="Trebuchet MS" panose="020B0603020202020204" pitchFamily="34" charset="0"/>
                      </a:endParaRPr>
                    </a:p>
                  </a:txBody>
                  <a:tcPr anchor="ctr">
                    <a:solidFill>
                      <a:schemeClr val="tx2">
                        <a:lumMod val="20000"/>
                        <a:lumOff val="80000"/>
                      </a:schemeClr>
                    </a:solidFill>
                  </a:tcPr>
                </a:tc>
                <a:tc>
                  <a:txBody>
                    <a:bodyPr/>
                    <a:lstStyle/>
                    <a:p>
                      <a:pPr algn="ctr"/>
                      <a:r>
                        <a:rPr lang="en-US" sz="2800" b="0" dirty="0">
                          <a:solidFill>
                            <a:srgbClr val="000000"/>
                          </a:solidFill>
                          <a:latin typeface="Trebuchet MS" panose="020B0603020202020204" pitchFamily="34" charset="0"/>
                        </a:rPr>
                        <a:t>2</a:t>
                      </a:r>
                    </a:p>
                  </a:txBody>
                  <a:tcPr anchor="ctr">
                    <a:solidFill>
                      <a:schemeClr val="tx2">
                        <a:lumMod val="20000"/>
                        <a:lumOff val="80000"/>
                      </a:schemeClr>
                    </a:solidFill>
                  </a:tcPr>
                </a:tc>
                <a:extLst>
                  <a:ext uri="{0D108BD9-81ED-4DB2-BD59-A6C34878D82A}">
                    <a16:rowId xmlns:a16="http://schemas.microsoft.com/office/drawing/2014/main" val="3738058263"/>
                  </a:ext>
                </a:extLst>
              </a:tr>
              <a:tr h="648395">
                <a:tc>
                  <a:txBody>
                    <a:bodyPr/>
                    <a:lstStyle/>
                    <a:p>
                      <a:pPr algn="ctr"/>
                      <a:r>
                        <a:rPr lang="en-US" sz="2400" dirty="0">
                          <a:solidFill>
                            <a:srgbClr val="000000"/>
                          </a:solidFill>
                          <a:latin typeface="Trebuchet MS" panose="020B0603020202020204" pitchFamily="34" charset="0"/>
                        </a:rPr>
                        <a:t>mop</a:t>
                      </a:r>
                    </a:p>
                  </a:txBody>
                  <a:tcPr anchor="ctr">
                    <a:solidFill>
                      <a:schemeClr val="tx2">
                        <a:lumMod val="20000"/>
                        <a:lumOff val="80000"/>
                      </a:schemeClr>
                    </a:solidFill>
                  </a:tcPr>
                </a:tc>
                <a:tc>
                  <a:txBody>
                    <a:bodyPr/>
                    <a:lstStyle/>
                    <a:p>
                      <a:pPr algn="ctr"/>
                      <a:r>
                        <a:rPr lang="en-US" sz="3600" dirty="0">
                          <a:solidFill>
                            <a:srgbClr val="272844"/>
                          </a:solidFill>
                          <a:latin typeface="Trebuchet MS" panose="020B0603020202020204" pitchFamily="34" charset="0"/>
                          <a:sym typeface="Wingdings" panose="05000000000000000000" pitchFamily="2" charset="2"/>
                        </a:rPr>
                        <a:t></a:t>
                      </a:r>
                      <a:endParaRPr lang="en-US" sz="3600" dirty="0">
                        <a:solidFill>
                          <a:srgbClr val="272844"/>
                        </a:solidFill>
                        <a:latin typeface="Trebuchet MS" panose="020B0603020202020204" pitchFamily="34" charset="0"/>
                      </a:endParaRPr>
                    </a:p>
                  </a:txBody>
                  <a:tcPr anchor="ctr">
                    <a:solidFill>
                      <a:schemeClr val="tx2">
                        <a:lumMod val="20000"/>
                        <a:lumOff val="80000"/>
                      </a:schemeClr>
                    </a:solidFill>
                  </a:tcPr>
                </a:tc>
                <a:tc>
                  <a:txBody>
                    <a:bodyPr/>
                    <a:lstStyle/>
                    <a:p>
                      <a:pPr algn="ctr"/>
                      <a:r>
                        <a:rPr lang="en-US" sz="2400" dirty="0">
                          <a:solidFill>
                            <a:srgbClr val="000000"/>
                          </a:solidFill>
                          <a:latin typeface="Trebuchet MS" panose="020B0603020202020204" pitchFamily="34" charset="0"/>
                        </a:rPr>
                        <a:t>/m/  /o/  /p/</a:t>
                      </a:r>
                    </a:p>
                  </a:txBody>
                  <a:tcPr anchor="ctr">
                    <a:solidFill>
                      <a:schemeClr val="tx2">
                        <a:lumMod val="20000"/>
                        <a:lumOff val="80000"/>
                      </a:schemeClr>
                    </a:solidFill>
                  </a:tcPr>
                </a:tc>
                <a:tc>
                  <a:txBody>
                    <a:bodyPr/>
                    <a:lstStyle/>
                    <a:p>
                      <a:pPr algn="ctr"/>
                      <a:r>
                        <a:rPr lang="en-US" sz="3600" dirty="0">
                          <a:solidFill>
                            <a:srgbClr val="272844"/>
                          </a:solidFill>
                          <a:latin typeface="Trebuchet MS" panose="020B0603020202020204" pitchFamily="34" charset="0"/>
                          <a:sym typeface="Wingdings" panose="05000000000000000000" pitchFamily="2" charset="2"/>
                        </a:rPr>
                        <a:t></a:t>
                      </a:r>
                      <a:endParaRPr lang="en-US" sz="3600" dirty="0">
                        <a:solidFill>
                          <a:srgbClr val="272844"/>
                        </a:solidFill>
                        <a:latin typeface="Trebuchet MS" panose="020B0603020202020204" pitchFamily="34" charset="0"/>
                      </a:endParaRPr>
                    </a:p>
                  </a:txBody>
                  <a:tcPr anchor="ctr">
                    <a:solidFill>
                      <a:schemeClr val="tx2">
                        <a:lumMod val="20000"/>
                        <a:lumOff val="80000"/>
                      </a:schemeClr>
                    </a:solidFill>
                  </a:tcPr>
                </a:tc>
                <a:tc>
                  <a:txBody>
                    <a:bodyPr/>
                    <a:lstStyle/>
                    <a:p>
                      <a:pPr algn="ctr"/>
                      <a:r>
                        <a:rPr lang="en-US" sz="2800" dirty="0">
                          <a:solidFill>
                            <a:srgbClr val="000000"/>
                          </a:solidFill>
                          <a:latin typeface="Trebuchet MS" panose="020B0603020202020204" pitchFamily="34" charset="0"/>
                        </a:rPr>
                        <a:t>3</a:t>
                      </a:r>
                    </a:p>
                  </a:txBody>
                  <a:tcPr anchor="ctr">
                    <a:solidFill>
                      <a:schemeClr val="tx2">
                        <a:lumMod val="20000"/>
                        <a:lumOff val="80000"/>
                      </a:schemeClr>
                    </a:solidFill>
                  </a:tcPr>
                </a:tc>
                <a:extLst>
                  <a:ext uri="{0D108BD9-81ED-4DB2-BD59-A6C34878D82A}">
                    <a16:rowId xmlns:a16="http://schemas.microsoft.com/office/drawing/2014/main" val="860423335"/>
                  </a:ext>
                </a:extLst>
              </a:tr>
              <a:tr h="555625">
                <a:tc>
                  <a:txBody>
                    <a:bodyPr/>
                    <a:lstStyle/>
                    <a:p>
                      <a:pPr algn="ctr"/>
                      <a:r>
                        <a:rPr lang="en-US" sz="2400" dirty="0">
                          <a:solidFill>
                            <a:srgbClr val="000000"/>
                          </a:solidFill>
                          <a:latin typeface="Trebuchet MS" panose="020B0603020202020204" pitchFamily="34" charset="0"/>
                        </a:rPr>
                        <a:t>clip</a:t>
                      </a:r>
                    </a:p>
                  </a:txBody>
                  <a:tcPr anchor="ctr">
                    <a:solidFill>
                      <a:schemeClr val="tx2">
                        <a:lumMod val="20000"/>
                        <a:lumOff val="80000"/>
                      </a:schemeClr>
                    </a:solidFill>
                  </a:tcPr>
                </a:tc>
                <a:tc>
                  <a:txBody>
                    <a:bodyPr/>
                    <a:lstStyle/>
                    <a:p>
                      <a:pPr algn="ctr"/>
                      <a:r>
                        <a:rPr lang="en-US" sz="3600" dirty="0">
                          <a:solidFill>
                            <a:srgbClr val="272844"/>
                          </a:solidFill>
                          <a:latin typeface="Trebuchet MS" panose="020B0603020202020204" pitchFamily="34" charset="0"/>
                          <a:sym typeface="Wingdings" panose="05000000000000000000" pitchFamily="2" charset="2"/>
                        </a:rPr>
                        <a:t></a:t>
                      </a:r>
                      <a:endParaRPr lang="en-US" sz="3600" dirty="0">
                        <a:solidFill>
                          <a:srgbClr val="272844"/>
                        </a:solidFill>
                        <a:latin typeface="Trebuchet MS" panose="020B0603020202020204" pitchFamily="34" charset="0"/>
                      </a:endParaRPr>
                    </a:p>
                  </a:txBody>
                  <a:tcPr anchor="ctr">
                    <a:solidFill>
                      <a:schemeClr val="tx2">
                        <a:lumMod val="20000"/>
                        <a:lumOff val="80000"/>
                      </a:schemeClr>
                    </a:solidFill>
                  </a:tcPr>
                </a:tc>
                <a:tc>
                  <a:txBody>
                    <a:bodyPr/>
                    <a:lstStyle/>
                    <a:p>
                      <a:pPr algn="ctr"/>
                      <a:r>
                        <a:rPr lang="en-US" sz="2400" dirty="0">
                          <a:solidFill>
                            <a:srgbClr val="000000"/>
                          </a:solidFill>
                          <a:latin typeface="Trebuchet MS" panose="020B0603020202020204" pitchFamily="34" charset="0"/>
                        </a:rPr>
                        <a:t>/c/  /l/  /i/  /p/</a:t>
                      </a:r>
                    </a:p>
                  </a:txBody>
                  <a:tcPr anchor="ctr">
                    <a:solidFill>
                      <a:schemeClr val="tx2">
                        <a:lumMod val="20000"/>
                        <a:lumOff val="80000"/>
                      </a:schemeClr>
                    </a:solidFill>
                  </a:tcPr>
                </a:tc>
                <a:tc>
                  <a:txBody>
                    <a:bodyPr/>
                    <a:lstStyle/>
                    <a:p>
                      <a:pPr algn="ctr"/>
                      <a:r>
                        <a:rPr lang="en-US" sz="3600" dirty="0">
                          <a:solidFill>
                            <a:srgbClr val="272844"/>
                          </a:solidFill>
                          <a:latin typeface="Trebuchet MS" panose="020B0603020202020204" pitchFamily="34" charset="0"/>
                          <a:sym typeface="Wingdings" panose="05000000000000000000" pitchFamily="2" charset="2"/>
                        </a:rPr>
                        <a:t></a:t>
                      </a:r>
                      <a:endParaRPr lang="en-US" sz="3600" dirty="0">
                        <a:solidFill>
                          <a:srgbClr val="272844"/>
                        </a:solidFill>
                        <a:latin typeface="Trebuchet MS" panose="020B0603020202020204" pitchFamily="34" charset="0"/>
                      </a:endParaRPr>
                    </a:p>
                  </a:txBody>
                  <a:tcPr anchor="ctr">
                    <a:solidFill>
                      <a:schemeClr val="tx2">
                        <a:lumMod val="20000"/>
                        <a:lumOff val="80000"/>
                      </a:schemeClr>
                    </a:solidFill>
                  </a:tcPr>
                </a:tc>
                <a:tc>
                  <a:txBody>
                    <a:bodyPr/>
                    <a:lstStyle/>
                    <a:p>
                      <a:pPr algn="ctr"/>
                      <a:r>
                        <a:rPr lang="en-US" sz="2800" dirty="0">
                          <a:solidFill>
                            <a:srgbClr val="000000"/>
                          </a:solidFill>
                          <a:latin typeface="Trebuchet MS" panose="020B0603020202020204" pitchFamily="34" charset="0"/>
                        </a:rPr>
                        <a:t>4</a:t>
                      </a:r>
                    </a:p>
                  </a:txBody>
                  <a:tcPr anchor="ctr">
                    <a:solidFill>
                      <a:schemeClr val="tx2">
                        <a:lumMod val="20000"/>
                        <a:lumOff val="80000"/>
                      </a:schemeClr>
                    </a:solidFill>
                  </a:tcPr>
                </a:tc>
                <a:extLst>
                  <a:ext uri="{0D108BD9-81ED-4DB2-BD59-A6C34878D82A}">
                    <a16:rowId xmlns:a16="http://schemas.microsoft.com/office/drawing/2014/main" val="3839198689"/>
                  </a:ext>
                </a:extLst>
              </a:tr>
              <a:tr h="648395">
                <a:tc>
                  <a:txBody>
                    <a:bodyPr/>
                    <a:lstStyle/>
                    <a:p>
                      <a:pPr lvl="0" algn="ctr">
                        <a:buNone/>
                      </a:pPr>
                      <a:r>
                        <a:rPr lang="en-US" sz="2400" dirty="0">
                          <a:solidFill>
                            <a:srgbClr val="000000"/>
                          </a:solidFill>
                          <a:latin typeface="Trebuchet MS" panose="020B0603020202020204" pitchFamily="34" charset="0"/>
                        </a:rPr>
                        <a:t>splash</a:t>
                      </a:r>
                    </a:p>
                  </a:txBody>
                  <a:tcPr anchor="ctr">
                    <a:solidFill>
                      <a:schemeClr val="tx2">
                        <a:lumMod val="20000"/>
                        <a:lumOff val="80000"/>
                      </a:schemeClr>
                    </a:solidFill>
                  </a:tcPr>
                </a:tc>
                <a:tc>
                  <a:txBody>
                    <a:bodyPr/>
                    <a:lstStyle/>
                    <a:p>
                      <a:pPr lvl="0" algn="ctr">
                        <a:buNone/>
                      </a:pPr>
                      <a:r>
                        <a:rPr lang="en-US" sz="3600" dirty="0">
                          <a:solidFill>
                            <a:srgbClr val="272844"/>
                          </a:solidFill>
                          <a:latin typeface="Trebuchet MS" panose="020B0603020202020204" pitchFamily="34" charset="0"/>
                          <a:sym typeface="Wingdings" panose="05000000000000000000" pitchFamily="2" charset="2"/>
                        </a:rPr>
                        <a:t></a:t>
                      </a:r>
                      <a:endParaRPr lang="en-US" sz="3600" dirty="0">
                        <a:solidFill>
                          <a:srgbClr val="272844"/>
                        </a:solidFill>
                        <a:latin typeface="Trebuchet MS" panose="020B0603020202020204" pitchFamily="34" charset="0"/>
                      </a:endParaRPr>
                    </a:p>
                  </a:txBody>
                  <a:tcPr anchor="c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solidFill>
                            <a:srgbClr val="000000"/>
                          </a:solidFill>
                          <a:latin typeface="Trebuchet MS" panose="020B0603020202020204" pitchFamily="34" charset="0"/>
                        </a:rPr>
                        <a:t>/s/  /p/  /l/  /a/  /sh/</a:t>
                      </a:r>
                    </a:p>
                  </a:txBody>
                  <a:tcPr anchor="ctr">
                    <a:solidFill>
                      <a:schemeClr val="tx2">
                        <a:lumMod val="20000"/>
                        <a:lumOff val="80000"/>
                      </a:schemeClr>
                    </a:solidFill>
                  </a:tcPr>
                </a:tc>
                <a:tc>
                  <a:txBody>
                    <a:bodyPr/>
                    <a:lstStyle/>
                    <a:p>
                      <a:pPr lvl="0" algn="ctr">
                        <a:buNone/>
                      </a:pPr>
                      <a:r>
                        <a:rPr lang="en-US" sz="3600" dirty="0">
                          <a:solidFill>
                            <a:srgbClr val="272844"/>
                          </a:solidFill>
                          <a:latin typeface="Trebuchet MS" panose="020B0603020202020204" pitchFamily="34" charset="0"/>
                          <a:sym typeface="Wingdings" panose="05000000000000000000" pitchFamily="2" charset="2"/>
                        </a:rPr>
                        <a:t></a:t>
                      </a:r>
                      <a:endParaRPr lang="en-US" sz="3600" dirty="0">
                        <a:solidFill>
                          <a:srgbClr val="272844"/>
                        </a:solidFill>
                        <a:latin typeface="Trebuchet MS" panose="020B0603020202020204" pitchFamily="34" charset="0"/>
                      </a:endParaRPr>
                    </a:p>
                  </a:txBody>
                  <a:tcPr anchor="ctr">
                    <a:solidFill>
                      <a:schemeClr val="tx2">
                        <a:lumMod val="20000"/>
                        <a:lumOff val="80000"/>
                      </a:schemeClr>
                    </a:solidFill>
                  </a:tcPr>
                </a:tc>
                <a:tc>
                  <a:txBody>
                    <a:bodyPr/>
                    <a:lstStyle/>
                    <a:p>
                      <a:pPr lvl="0" algn="ctr">
                        <a:buNone/>
                      </a:pPr>
                      <a:r>
                        <a:rPr lang="en-US" sz="2800" dirty="0">
                          <a:solidFill>
                            <a:srgbClr val="000000"/>
                          </a:solidFill>
                          <a:latin typeface="Trebuchet MS" panose="020B0603020202020204" pitchFamily="34" charset="0"/>
                        </a:rPr>
                        <a:t>5</a:t>
                      </a:r>
                    </a:p>
                  </a:txBody>
                  <a:tcPr anchor="ctr">
                    <a:solidFill>
                      <a:schemeClr val="tx2">
                        <a:lumMod val="20000"/>
                        <a:lumOff val="80000"/>
                      </a:schemeClr>
                    </a:solidFill>
                  </a:tcPr>
                </a:tc>
                <a:extLst>
                  <a:ext uri="{0D108BD9-81ED-4DB2-BD59-A6C34878D82A}">
                    <a16:rowId xmlns:a16="http://schemas.microsoft.com/office/drawing/2014/main" val="2938706607"/>
                  </a:ext>
                </a:extLst>
              </a:tr>
              <a:tr h="648395">
                <a:tc>
                  <a:txBody>
                    <a:bodyPr/>
                    <a:lstStyle/>
                    <a:p>
                      <a:pPr algn="ctr"/>
                      <a:r>
                        <a:rPr lang="en-US" sz="2400" b="0" dirty="0">
                          <a:solidFill>
                            <a:srgbClr val="000000"/>
                          </a:solidFill>
                          <a:latin typeface="Trebuchet MS" panose="020B0603020202020204" pitchFamily="34" charset="0"/>
                        </a:rPr>
                        <a:t>fox</a:t>
                      </a:r>
                    </a:p>
                  </a:txBody>
                  <a:tcPr anchor="ctr">
                    <a:solidFill>
                      <a:schemeClr val="tx2">
                        <a:lumMod val="20000"/>
                        <a:lumOff val="80000"/>
                      </a:schemeClr>
                    </a:solidFill>
                  </a:tcPr>
                </a:tc>
                <a:tc>
                  <a:txBody>
                    <a:bodyPr/>
                    <a:lstStyle/>
                    <a:p>
                      <a:pPr algn="ctr"/>
                      <a:r>
                        <a:rPr lang="en-US" sz="3600" b="0" dirty="0">
                          <a:solidFill>
                            <a:srgbClr val="272844"/>
                          </a:solidFill>
                          <a:latin typeface="Trebuchet MS" panose="020B0603020202020204" pitchFamily="34" charset="0"/>
                          <a:sym typeface="Wingdings" panose="05000000000000000000" pitchFamily="2" charset="2"/>
                        </a:rPr>
                        <a:t></a:t>
                      </a:r>
                      <a:endParaRPr lang="en-US" sz="3600" b="0" dirty="0">
                        <a:solidFill>
                          <a:srgbClr val="272844"/>
                        </a:solidFill>
                        <a:latin typeface="Trebuchet MS" panose="020B0603020202020204" pitchFamily="34" charset="0"/>
                      </a:endParaRPr>
                    </a:p>
                  </a:txBody>
                  <a:tcPr anchor="ctr">
                    <a:solidFill>
                      <a:schemeClr val="tx2">
                        <a:lumMod val="20000"/>
                        <a:lumOff val="80000"/>
                      </a:schemeClr>
                    </a:solidFill>
                  </a:tcPr>
                </a:tc>
                <a:tc>
                  <a:txBody>
                    <a:bodyPr/>
                    <a:lstStyle/>
                    <a:p>
                      <a:pPr algn="ctr"/>
                      <a:r>
                        <a:rPr lang="en-US" sz="2400" b="0" dirty="0">
                          <a:solidFill>
                            <a:srgbClr val="000000"/>
                          </a:solidFill>
                          <a:latin typeface="Trebuchet MS" panose="020B0603020202020204" pitchFamily="34" charset="0"/>
                        </a:rPr>
                        <a:t>/f/  /o/  /k/  /s/</a:t>
                      </a:r>
                    </a:p>
                  </a:txBody>
                  <a:tcPr anchor="ctr">
                    <a:solidFill>
                      <a:schemeClr val="tx2">
                        <a:lumMod val="20000"/>
                        <a:lumOff val="80000"/>
                      </a:schemeClr>
                    </a:solidFill>
                  </a:tcPr>
                </a:tc>
                <a:tc>
                  <a:txBody>
                    <a:bodyPr/>
                    <a:lstStyle/>
                    <a:p>
                      <a:pPr algn="ctr"/>
                      <a:r>
                        <a:rPr lang="en-US" sz="3600" b="0" dirty="0">
                          <a:solidFill>
                            <a:srgbClr val="272844"/>
                          </a:solidFill>
                          <a:latin typeface="Trebuchet MS" panose="020B0603020202020204" pitchFamily="34" charset="0"/>
                          <a:sym typeface="Wingdings" panose="05000000000000000000" pitchFamily="2" charset="2"/>
                        </a:rPr>
                        <a:t></a:t>
                      </a:r>
                      <a:endParaRPr lang="en-US" sz="3600" b="0" dirty="0">
                        <a:solidFill>
                          <a:srgbClr val="272844"/>
                        </a:solidFill>
                        <a:latin typeface="Trebuchet MS" panose="020B0603020202020204" pitchFamily="34" charset="0"/>
                      </a:endParaRPr>
                    </a:p>
                  </a:txBody>
                  <a:tcPr anchor="ctr">
                    <a:solidFill>
                      <a:schemeClr val="tx2">
                        <a:lumMod val="20000"/>
                        <a:lumOff val="80000"/>
                      </a:schemeClr>
                    </a:solidFill>
                  </a:tcPr>
                </a:tc>
                <a:tc>
                  <a:txBody>
                    <a:bodyPr/>
                    <a:lstStyle/>
                    <a:p>
                      <a:pPr algn="ctr"/>
                      <a:r>
                        <a:rPr lang="en-US" sz="2800" b="0" dirty="0">
                          <a:solidFill>
                            <a:srgbClr val="000000"/>
                          </a:solidFill>
                          <a:latin typeface="Trebuchet MS" panose="020B0603020202020204" pitchFamily="34" charset="0"/>
                        </a:rPr>
                        <a:t>4</a:t>
                      </a:r>
                    </a:p>
                  </a:txBody>
                  <a:tcPr anchor="ctr">
                    <a:solidFill>
                      <a:schemeClr val="tx2">
                        <a:lumMod val="20000"/>
                        <a:lumOff val="80000"/>
                      </a:schemeClr>
                    </a:solidFill>
                  </a:tcPr>
                </a:tc>
                <a:extLst>
                  <a:ext uri="{0D108BD9-81ED-4DB2-BD59-A6C34878D82A}">
                    <a16:rowId xmlns:a16="http://schemas.microsoft.com/office/drawing/2014/main" val="3098615697"/>
                  </a:ext>
                </a:extLst>
              </a:tr>
            </a:tbl>
          </a:graphicData>
        </a:graphic>
      </p:graphicFrame>
    </p:spTree>
    <p:extLst>
      <p:ext uri="{BB962C8B-B14F-4D97-AF65-F5344CB8AC3E}">
        <p14:creationId xmlns:p14="http://schemas.microsoft.com/office/powerpoint/2010/main" val="2014494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2">
          <a:extLst>
            <a:ext uri="{FF2B5EF4-FFF2-40B4-BE49-F238E27FC236}">
              <a16:creationId xmlns:a16="http://schemas.microsoft.com/office/drawing/2014/main" id="{D6047ECD-0287-31C3-6825-37028005590B}"/>
            </a:ext>
          </a:extLst>
        </p:cNvPr>
        <p:cNvGrpSpPr/>
        <p:nvPr/>
      </p:nvGrpSpPr>
      <p:grpSpPr>
        <a:xfrm>
          <a:off x="0" y="0"/>
          <a:ext cx="0" cy="0"/>
          <a:chOff x="0" y="0"/>
          <a:chExt cx="0" cy="0"/>
        </a:xfrm>
      </p:grpSpPr>
      <p:sp>
        <p:nvSpPr>
          <p:cNvPr id="353" name="Google Shape;353;p46">
            <a:extLst>
              <a:ext uri="{FF2B5EF4-FFF2-40B4-BE49-F238E27FC236}">
                <a16:creationId xmlns:a16="http://schemas.microsoft.com/office/drawing/2014/main" id="{5A351AF6-BF82-5F7A-1088-BB1EE47290AD}"/>
              </a:ext>
            </a:extLst>
          </p:cNvPr>
          <p:cNvSpPr txBox="1">
            <a:spLocks noGrp="1"/>
          </p:cNvSpPr>
          <p:nvPr>
            <p:ph type="title"/>
          </p:nvPr>
        </p:nvSpPr>
        <p:spPr>
          <a:xfrm>
            <a:off x="249103" y="0"/>
            <a:ext cx="8409444" cy="592406"/>
          </a:xfrm>
          <a:prstGeom prst="rect">
            <a:avLst/>
          </a:prstGeom>
        </p:spPr>
        <p:txBody>
          <a:bodyPr spcFirstLastPara="1" wrap="square" lIns="0" tIns="0" rIns="0" bIns="0" anchor="ctr" anchorCtr="0">
            <a:noAutofit/>
          </a:bodyPr>
          <a:lstStyle/>
          <a:p>
            <a:r>
              <a:rPr lang="en-US" sz="2400" dirty="0">
                <a:latin typeface="Trebuchet MS"/>
              </a:rPr>
              <a:t>Identifying, Blending &amp; Segmenting Phonemes</a:t>
            </a:r>
          </a:p>
        </p:txBody>
      </p:sp>
      <p:sp>
        <p:nvSpPr>
          <p:cNvPr id="5" name="Rectangle: Rounded Corners 4">
            <a:extLst>
              <a:ext uri="{FF2B5EF4-FFF2-40B4-BE49-F238E27FC236}">
                <a16:creationId xmlns:a16="http://schemas.microsoft.com/office/drawing/2014/main" id="{6F249BEE-E026-DD36-60F9-4C0E9B601365}"/>
              </a:ext>
            </a:extLst>
          </p:cNvPr>
          <p:cNvSpPr/>
          <p:nvPr/>
        </p:nvSpPr>
        <p:spPr>
          <a:xfrm>
            <a:off x="748913" y="1041234"/>
            <a:ext cx="2286000" cy="2851030"/>
          </a:xfrm>
          <a:prstGeom prst="roundRect">
            <a:avLst/>
          </a:prstGeom>
          <a:solidFill>
            <a:srgbClr val="488BC9"/>
          </a:solidFill>
          <a:ln>
            <a:solidFill>
              <a:srgbClr val="27284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2000" b="1" dirty="0">
                <a:solidFill>
                  <a:schemeClr val="tx1"/>
                </a:solidFill>
                <a:latin typeface="Trebuchet MS"/>
              </a:rPr>
              <a:t>Isolating</a:t>
            </a:r>
          </a:p>
          <a:p>
            <a:pPr algn="ctr"/>
            <a:endParaRPr lang="en-US" sz="1200" dirty="0">
              <a:latin typeface="Trebuchet MS"/>
            </a:endParaRPr>
          </a:p>
          <a:p>
            <a:pPr lvl="0"/>
            <a:r>
              <a:rPr lang="en-US" sz="1200" b="1" i="0" dirty="0">
                <a:solidFill>
                  <a:schemeClr val="tx2">
                    <a:lumMod val="10000"/>
                  </a:schemeClr>
                </a:solidFill>
                <a:latin typeface="Trebuchet MS" panose="020B0603020202020204" pitchFamily="34" charset="0"/>
              </a:rPr>
              <a:t>Isolating</a:t>
            </a:r>
            <a:r>
              <a:rPr lang="en-US" sz="1200" b="0" i="0" dirty="0">
                <a:latin typeface="Trebuchet MS" panose="020B0603020202020204" pitchFamily="34" charset="0"/>
              </a:rPr>
              <a:t> </a:t>
            </a:r>
            <a:r>
              <a:rPr lang="en-US" sz="1200" b="0" i="0" dirty="0">
                <a:solidFill>
                  <a:schemeClr val="tx1"/>
                </a:solidFill>
                <a:latin typeface="Trebuchet MS" panose="020B0603020202020204" pitchFamily="34" charset="0"/>
              </a:rPr>
              <a:t>beginning, middle, or ending sounds in words.</a:t>
            </a:r>
            <a:endParaRPr lang="en-US" sz="1200" dirty="0">
              <a:solidFill>
                <a:schemeClr val="tx1"/>
              </a:solidFill>
              <a:latin typeface="Trebuchet MS" panose="020B0603020202020204" pitchFamily="34" charset="0"/>
              <a:cs typeface="Arial"/>
            </a:endParaRPr>
          </a:p>
          <a:p>
            <a:pPr marL="171450" indent="-171450" algn="ctr">
              <a:buChar char="•"/>
            </a:pPr>
            <a:endParaRPr lang="en-US" sz="600" dirty="0">
              <a:solidFill>
                <a:schemeClr val="tx1"/>
              </a:solidFill>
              <a:latin typeface="Trebuchet MS" panose="020B0603020202020204" pitchFamily="34" charset="0"/>
              <a:cs typeface="Arial"/>
            </a:endParaRPr>
          </a:p>
          <a:p>
            <a:pPr algn="ctr"/>
            <a:r>
              <a:rPr lang="en-US" sz="1800" b="1" dirty="0">
                <a:solidFill>
                  <a:schemeClr val="tx1"/>
                </a:solidFill>
                <a:highlight>
                  <a:srgbClr val="FFAB40"/>
                </a:highlight>
                <a:latin typeface="Trebuchet MS" panose="020B0603020202020204" pitchFamily="34" charset="0"/>
                <a:cs typeface="Arial"/>
              </a:rPr>
              <a:t>/k/</a:t>
            </a:r>
            <a:r>
              <a:rPr lang="en-US" sz="1800" b="1" dirty="0">
                <a:solidFill>
                  <a:schemeClr val="tx1"/>
                </a:solidFill>
                <a:latin typeface="Trebuchet MS" panose="020B0603020202020204" pitchFamily="34" charset="0"/>
                <a:cs typeface="Arial"/>
              </a:rPr>
              <a:t> </a:t>
            </a:r>
            <a:r>
              <a:rPr lang="en-US" sz="1800" dirty="0">
                <a:solidFill>
                  <a:schemeClr val="tx1"/>
                </a:solidFill>
                <a:latin typeface="Trebuchet MS" panose="020B0603020202020204" pitchFamily="34" charset="0"/>
                <a:cs typeface="Arial"/>
              </a:rPr>
              <a:t>/a/ /t/ </a:t>
            </a:r>
            <a:endParaRPr lang="en-US" sz="1800" b="1" dirty="0">
              <a:solidFill>
                <a:srgbClr val="FFAB40"/>
              </a:solidFill>
              <a:latin typeface="Trebuchet MS" panose="020B0603020202020204" pitchFamily="34" charset="0"/>
              <a:cs typeface="Arial"/>
            </a:endParaRPr>
          </a:p>
          <a:p>
            <a:pPr algn="ctr"/>
            <a:endParaRPr lang="en-US" sz="600" b="1" dirty="0">
              <a:solidFill>
                <a:schemeClr val="tx1"/>
              </a:solidFill>
              <a:latin typeface="Trebuchet MS" panose="020B0603020202020204" pitchFamily="34" charset="0"/>
              <a:cs typeface="Arial"/>
            </a:endParaRPr>
          </a:p>
          <a:p>
            <a:pPr algn="ctr"/>
            <a:r>
              <a:rPr lang="en-US" sz="1800" dirty="0">
                <a:solidFill>
                  <a:schemeClr val="tx1"/>
                </a:solidFill>
                <a:latin typeface="Trebuchet MS" panose="020B0603020202020204" pitchFamily="34" charset="0"/>
                <a:cs typeface="Arial"/>
              </a:rPr>
              <a:t>/d/ /o/ </a:t>
            </a:r>
            <a:r>
              <a:rPr lang="en-US" sz="1800" b="1" dirty="0">
                <a:solidFill>
                  <a:schemeClr val="tx1"/>
                </a:solidFill>
                <a:highlight>
                  <a:srgbClr val="FFAB40"/>
                </a:highlight>
                <a:latin typeface="Trebuchet MS" panose="020B0603020202020204" pitchFamily="34" charset="0"/>
                <a:cs typeface="Arial"/>
              </a:rPr>
              <a:t>/g/</a:t>
            </a:r>
            <a:r>
              <a:rPr lang="en-US" sz="1800" b="1" dirty="0">
                <a:solidFill>
                  <a:schemeClr val="tx1"/>
                </a:solidFill>
                <a:latin typeface="Trebuchet MS" panose="020B0603020202020204" pitchFamily="34" charset="0"/>
                <a:cs typeface="Arial"/>
              </a:rPr>
              <a:t> </a:t>
            </a:r>
            <a:endParaRPr lang="en-US" sz="1800" b="1" dirty="0">
              <a:solidFill>
                <a:srgbClr val="FFAB40"/>
              </a:solidFill>
              <a:latin typeface="Trebuchet MS" panose="020B0603020202020204" pitchFamily="34" charset="0"/>
              <a:cs typeface="Arial"/>
            </a:endParaRPr>
          </a:p>
          <a:p>
            <a:pPr algn="ctr"/>
            <a:endParaRPr lang="en-US" sz="600" b="1" dirty="0">
              <a:solidFill>
                <a:srgbClr val="FFC000"/>
              </a:solidFill>
              <a:latin typeface="Trebuchet MS" panose="020B0603020202020204" pitchFamily="34" charset="0"/>
              <a:cs typeface="Arial"/>
            </a:endParaRPr>
          </a:p>
          <a:p>
            <a:pPr algn="ctr"/>
            <a:r>
              <a:rPr lang="en-US" sz="1800" dirty="0">
                <a:solidFill>
                  <a:schemeClr val="tx1"/>
                </a:solidFill>
                <a:latin typeface="Trebuchet MS" panose="020B0603020202020204" pitchFamily="34" charset="0"/>
                <a:cs typeface="Arial"/>
              </a:rPr>
              <a:t>/f/ </a:t>
            </a:r>
            <a:r>
              <a:rPr lang="en-US" sz="1800" b="1" dirty="0">
                <a:solidFill>
                  <a:schemeClr val="tx1"/>
                </a:solidFill>
                <a:highlight>
                  <a:srgbClr val="FFAB40"/>
                </a:highlight>
                <a:latin typeface="Trebuchet MS" panose="020B0603020202020204" pitchFamily="34" charset="0"/>
                <a:cs typeface="Arial"/>
              </a:rPr>
              <a:t>/i/</a:t>
            </a:r>
            <a:r>
              <a:rPr lang="en-US" sz="1800" b="1" dirty="0">
                <a:solidFill>
                  <a:schemeClr val="tx1"/>
                </a:solidFill>
                <a:latin typeface="Trebuchet MS" panose="020B0603020202020204" pitchFamily="34" charset="0"/>
                <a:cs typeface="Arial"/>
              </a:rPr>
              <a:t> </a:t>
            </a:r>
            <a:r>
              <a:rPr lang="en-US" sz="1800" dirty="0">
                <a:solidFill>
                  <a:schemeClr val="tx1"/>
                </a:solidFill>
                <a:latin typeface="Trebuchet MS" panose="020B0603020202020204" pitchFamily="34" charset="0"/>
                <a:cs typeface="Arial"/>
              </a:rPr>
              <a:t>/sh/ </a:t>
            </a:r>
            <a:endParaRPr lang="en-US" sz="1800" b="1" dirty="0">
              <a:solidFill>
                <a:srgbClr val="FFAB40"/>
              </a:solidFill>
              <a:latin typeface="Trebuchet MS" panose="020B0603020202020204" pitchFamily="34" charset="0"/>
              <a:cs typeface="Arial"/>
            </a:endParaRPr>
          </a:p>
          <a:p>
            <a:pPr lvl="0">
              <a:buFont typeface="Arial" panose="020B0604020202020204" pitchFamily="34" charset="0"/>
              <a:buNone/>
            </a:pPr>
            <a:r>
              <a:rPr lang="en-US" sz="1200" b="0" i="0" dirty="0">
                <a:ln>
                  <a:solidFill>
                    <a:schemeClr val="tx1"/>
                  </a:solidFill>
                </a:ln>
                <a:latin typeface="Trebuchet MS" panose="020B0603020202020204" pitchFamily="34" charset="0"/>
              </a:rPr>
              <a:t>  </a:t>
            </a:r>
            <a:endParaRPr lang="en-US" sz="1200" b="0" i="0" dirty="0">
              <a:ln>
                <a:solidFill>
                  <a:schemeClr val="tx1"/>
                </a:solidFill>
              </a:ln>
              <a:latin typeface="Trebuchet MS" panose="020B0603020202020204" pitchFamily="34" charset="0"/>
              <a:cs typeface="Arial"/>
            </a:endParaRPr>
          </a:p>
        </p:txBody>
      </p:sp>
      <p:sp>
        <p:nvSpPr>
          <p:cNvPr id="6" name="Rectangle: Rounded Corners 5">
            <a:extLst>
              <a:ext uri="{FF2B5EF4-FFF2-40B4-BE49-F238E27FC236}">
                <a16:creationId xmlns:a16="http://schemas.microsoft.com/office/drawing/2014/main" id="{20CA0D99-E0F7-9BA0-F5F1-14C4EABECD13}"/>
              </a:ext>
            </a:extLst>
          </p:cNvPr>
          <p:cNvSpPr/>
          <p:nvPr/>
        </p:nvSpPr>
        <p:spPr>
          <a:xfrm>
            <a:off x="3429000" y="1041236"/>
            <a:ext cx="2286000" cy="2851030"/>
          </a:xfrm>
          <a:prstGeom prst="roundRect">
            <a:avLst/>
          </a:prstGeom>
          <a:solidFill>
            <a:srgbClr val="488BC9"/>
          </a:solidFill>
          <a:ln>
            <a:solidFill>
              <a:srgbClr val="27284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2000" b="1" dirty="0">
                <a:solidFill>
                  <a:schemeClr val="tx1"/>
                </a:solidFill>
                <a:latin typeface="Trebuchet MS"/>
              </a:rPr>
              <a:t>Blending</a:t>
            </a:r>
          </a:p>
          <a:p>
            <a:pPr algn="ctr"/>
            <a:endParaRPr lang="en-US" sz="1200" dirty="0">
              <a:latin typeface="Trebuchet MS"/>
            </a:endParaRPr>
          </a:p>
          <a:p>
            <a:r>
              <a:rPr lang="en-US" sz="1200" b="1" i="0" dirty="0">
                <a:solidFill>
                  <a:schemeClr val="tx2">
                    <a:lumMod val="10000"/>
                  </a:schemeClr>
                </a:solidFill>
                <a:latin typeface="Trebuchet MS" panose="020B0603020202020204" pitchFamily="34" charset="0"/>
              </a:rPr>
              <a:t>Blending</a:t>
            </a:r>
            <a:r>
              <a:rPr lang="en-US" sz="1200" b="0" i="0" dirty="0">
                <a:solidFill>
                  <a:schemeClr val="tx1"/>
                </a:solidFill>
                <a:latin typeface="Trebuchet MS" panose="020B0603020202020204" pitchFamily="34" charset="0"/>
              </a:rPr>
              <a:t>, or combining, the separate sounds in a word to say the word</a:t>
            </a:r>
            <a:endParaRPr lang="en-US" sz="1200" dirty="0">
              <a:solidFill>
                <a:schemeClr val="tx1"/>
              </a:solidFill>
              <a:latin typeface="Trebuchet MS" panose="020B0603020202020204" pitchFamily="34" charset="0"/>
              <a:cs typeface="Arial"/>
            </a:endParaRPr>
          </a:p>
          <a:p>
            <a:endParaRPr lang="en-US" sz="1200" dirty="0">
              <a:solidFill>
                <a:schemeClr val="tx1"/>
              </a:solidFill>
              <a:latin typeface="Trebuchet MS" panose="020B0603020202020204" pitchFamily="34" charset="0"/>
              <a:cs typeface="Arial"/>
            </a:endParaRPr>
          </a:p>
          <a:p>
            <a:pPr algn="ctr"/>
            <a:r>
              <a:rPr lang="en-US" sz="1800" b="1" dirty="0">
                <a:solidFill>
                  <a:schemeClr val="tx1"/>
                </a:solidFill>
                <a:latin typeface="Trebuchet MS" panose="020B0603020202020204" pitchFamily="34" charset="0"/>
                <a:cs typeface="Arial"/>
              </a:rPr>
              <a:t>/c/ /a/ /t/  </a:t>
            </a:r>
            <a:r>
              <a:rPr lang="en-US" sz="1800" dirty="0">
                <a:solidFill>
                  <a:schemeClr val="tx1"/>
                </a:solidFill>
                <a:latin typeface="Trebuchet MS" panose="020B0603020202020204" pitchFamily="34" charset="0"/>
                <a:cs typeface="Arial"/>
              </a:rPr>
              <a:t>=</a:t>
            </a:r>
            <a:r>
              <a:rPr lang="en-US" sz="1800" dirty="0">
                <a:latin typeface="Trebuchet MS" panose="020B0603020202020204" pitchFamily="34" charset="0"/>
                <a:cs typeface="Arial"/>
              </a:rPr>
              <a:t> </a:t>
            </a:r>
            <a:r>
              <a:rPr lang="en-US" sz="1800" b="1" dirty="0">
                <a:solidFill>
                  <a:schemeClr val="tx1"/>
                </a:solidFill>
                <a:highlight>
                  <a:srgbClr val="FFAB40"/>
                </a:highlight>
                <a:latin typeface="Trebuchet MS" panose="020B0603020202020204" pitchFamily="34" charset="0"/>
                <a:cs typeface="Arial"/>
              </a:rPr>
              <a:t>cat</a:t>
            </a:r>
          </a:p>
          <a:p>
            <a:pPr algn="ctr"/>
            <a:endParaRPr lang="en-US" sz="600" b="1" dirty="0">
              <a:solidFill>
                <a:srgbClr val="FFAB40"/>
              </a:solidFill>
              <a:latin typeface="Trebuchet MS" panose="020B0603020202020204" pitchFamily="34" charset="0"/>
              <a:cs typeface="Arial"/>
            </a:endParaRPr>
          </a:p>
          <a:p>
            <a:pPr algn="ctr"/>
            <a:r>
              <a:rPr lang="en-US" sz="1800" dirty="0">
                <a:solidFill>
                  <a:schemeClr val="tx1"/>
                </a:solidFill>
                <a:latin typeface="Trebuchet MS" panose="020B0603020202020204" pitchFamily="34" charset="0"/>
                <a:cs typeface="Arial"/>
              </a:rPr>
              <a:t>/d/ /o/ /g/ =</a:t>
            </a:r>
            <a:r>
              <a:rPr lang="en-US" sz="1800" b="1" dirty="0">
                <a:solidFill>
                  <a:srgbClr val="FFFFFF"/>
                </a:solidFill>
                <a:latin typeface="Trebuchet MS" panose="020B0603020202020204" pitchFamily="34" charset="0"/>
                <a:cs typeface="Arial"/>
              </a:rPr>
              <a:t> </a:t>
            </a:r>
            <a:r>
              <a:rPr lang="en-US" sz="1800" b="1" dirty="0">
                <a:solidFill>
                  <a:schemeClr val="tx1"/>
                </a:solidFill>
                <a:highlight>
                  <a:srgbClr val="FFAB40"/>
                </a:highlight>
                <a:latin typeface="Trebuchet MS" panose="020B0603020202020204" pitchFamily="34" charset="0"/>
                <a:cs typeface="Arial"/>
              </a:rPr>
              <a:t>dog</a:t>
            </a:r>
          </a:p>
          <a:p>
            <a:pPr algn="ctr"/>
            <a:endParaRPr lang="en-US" sz="600" b="1" dirty="0">
              <a:solidFill>
                <a:schemeClr val="tx1"/>
              </a:solidFill>
              <a:latin typeface="Trebuchet MS" panose="020B0603020202020204" pitchFamily="34" charset="0"/>
              <a:cs typeface="Arial"/>
            </a:endParaRPr>
          </a:p>
          <a:p>
            <a:pPr algn="ctr"/>
            <a:r>
              <a:rPr lang="en-US" sz="1800" dirty="0">
                <a:solidFill>
                  <a:schemeClr val="tx1"/>
                </a:solidFill>
                <a:latin typeface="Trebuchet MS" panose="020B0603020202020204" pitchFamily="34" charset="0"/>
                <a:cs typeface="Arial"/>
              </a:rPr>
              <a:t>/f/ /i/ /sh/ =</a:t>
            </a:r>
            <a:r>
              <a:rPr lang="en-US" sz="1800" dirty="0">
                <a:latin typeface="Trebuchet MS" panose="020B0603020202020204" pitchFamily="34" charset="0"/>
                <a:cs typeface="Arial"/>
              </a:rPr>
              <a:t> </a:t>
            </a:r>
            <a:r>
              <a:rPr lang="en-US" sz="1800" b="1" dirty="0">
                <a:solidFill>
                  <a:schemeClr val="tx1"/>
                </a:solidFill>
                <a:highlight>
                  <a:srgbClr val="FFAB40"/>
                </a:highlight>
                <a:latin typeface="Trebuchet MS" panose="020B0603020202020204" pitchFamily="34" charset="0"/>
                <a:cs typeface="Arial"/>
              </a:rPr>
              <a:t>fish</a:t>
            </a:r>
            <a:endParaRPr lang="en-US" sz="1800" dirty="0">
              <a:solidFill>
                <a:schemeClr val="tx1"/>
              </a:solidFill>
              <a:highlight>
                <a:srgbClr val="FFAB40"/>
              </a:highlight>
              <a:latin typeface="Trebuchet MS" panose="020B0603020202020204" pitchFamily="34" charset="0"/>
              <a:cs typeface="Arial"/>
            </a:endParaRPr>
          </a:p>
          <a:p>
            <a:pPr algn="ctr"/>
            <a:endParaRPr lang="en-US" sz="1200" dirty="0">
              <a:ln>
                <a:solidFill>
                  <a:schemeClr val="tx1"/>
                </a:solidFill>
              </a:ln>
              <a:latin typeface="Trebuchet MS"/>
            </a:endParaRPr>
          </a:p>
          <a:p>
            <a:pPr algn="ctr"/>
            <a:endParaRPr lang="en-US" sz="1200" dirty="0">
              <a:ln>
                <a:solidFill>
                  <a:schemeClr val="tx1"/>
                </a:solidFill>
              </a:ln>
              <a:latin typeface="Trebuchet MS"/>
            </a:endParaRPr>
          </a:p>
        </p:txBody>
      </p:sp>
      <p:sp>
        <p:nvSpPr>
          <p:cNvPr id="7" name="Rectangle: Rounded Corners 6">
            <a:extLst>
              <a:ext uri="{FF2B5EF4-FFF2-40B4-BE49-F238E27FC236}">
                <a16:creationId xmlns:a16="http://schemas.microsoft.com/office/drawing/2014/main" id="{3DD68F8C-D5A2-70FC-E1E2-BF2E4C8500A5}"/>
              </a:ext>
            </a:extLst>
          </p:cNvPr>
          <p:cNvSpPr/>
          <p:nvPr/>
        </p:nvSpPr>
        <p:spPr>
          <a:xfrm>
            <a:off x="6139543" y="1044214"/>
            <a:ext cx="2286000" cy="2848303"/>
          </a:xfrm>
          <a:prstGeom prst="roundRect">
            <a:avLst/>
          </a:prstGeom>
          <a:solidFill>
            <a:srgbClr val="488BC9"/>
          </a:solidFill>
          <a:ln>
            <a:solidFill>
              <a:srgbClr val="27284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2000" b="1" dirty="0">
                <a:solidFill>
                  <a:schemeClr val="tx1"/>
                </a:solidFill>
                <a:latin typeface="Trebuchet MS"/>
              </a:rPr>
              <a:t>Segmenting</a:t>
            </a:r>
          </a:p>
          <a:p>
            <a:pPr algn="ctr"/>
            <a:endParaRPr lang="en-US" sz="1200" dirty="0">
              <a:solidFill>
                <a:schemeClr val="tx1"/>
              </a:solidFill>
              <a:latin typeface="Trebuchet MS"/>
            </a:endParaRPr>
          </a:p>
          <a:p>
            <a:r>
              <a:rPr lang="en-US" sz="1200" b="1" kern="1200" dirty="0">
                <a:solidFill>
                  <a:schemeClr val="tx2">
                    <a:lumMod val="10000"/>
                  </a:schemeClr>
                </a:solidFill>
                <a:latin typeface="Trebuchet MS" panose="020B0603020202020204" pitchFamily="34" charset="0"/>
              </a:rPr>
              <a:t>Segmenting</a:t>
            </a:r>
            <a:r>
              <a:rPr lang="en-US" sz="1200" kern="1200" dirty="0">
                <a:solidFill>
                  <a:schemeClr val="tx2">
                    <a:lumMod val="10000"/>
                  </a:schemeClr>
                </a:solidFill>
                <a:latin typeface="Trebuchet MS" panose="020B0603020202020204" pitchFamily="34" charset="0"/>
              </a:rPr>
              <a:t>,</a:t>
            </a:r>
            <a:r>
              <a:rPr lang="en-US" sz="1200" kern="1200" dirty="0">
                <a:solidFill>
                  <a:schemeClr val="tx1"/>
                </a:solidFill>
                <a:latin typeface="Trebuchet MS" panose="020B0603020202020204" pitchFamily="34" charset="0"/>
              </a:rPr>
              <a:t> or breaking, a word into its separate sounds</a:t>
            </a:r>
            <a:endParaRPr lang="en-US" sz="1200" kern="1200" dirty="0">
              <a:solidFill>
                <a:schemeClr val="tx1"/>
              </a:solidFill>
              <a:latin typeface="Trebuchet MS" panose="020B0603020202020204" pitchFamily="34" charset="0"/>
              <a:cs typeface="Arial"/>
            </a:endParaRPr>
          </a:p>
          <a:p>
            <a:endParaRPr lang="en-US" sz="1200" kern="1200" dirty="0">
              <a:latin typeface="Trebuchet MS" panose="020B0603020202020204" pitchFamily="34" charset="0"/>
              <a:cs typeface="Arial"/>
            </a:endParaRPr>
          </a:p>
          <a:p>
            <a:pPr algn="ctr"/>
            <a:r>
              <a:rPr lang="en-US" sz="1800" kern="1200" dirty="0">
                <a:solidFill>
                  <a:schemeClr val="bg1"/>
                </a:solidFill>
                <a:latin typeface="Trebuchet MS" panose="020B0603020202020204" pitchFamily="34" charset="0"/>
                <a:cs typeface="Arial"/>
              </a:rPr>
              <a:t> </a:t>
            </a:r>
            <a:r>
              <a:rPr lang="en-US" sz="1800" kern="1200" dirty="0">
                <a:solidFill>
                  <a:schemeClr val="tx1"/>
                </a:solidFill>
                <a:latin typeface="Trebuchet MS" panose="020B0603020202020204" pitchFamily="34" charset="0"/>
                <a:cs typeface="Arial"/>
              </a:rPr>
              <a:t>cat =</a:t>
            </a:r>
            <a:r>
              <a:rPr lang="en-US" sz="1800" b="1" kern="1200" dirty="0">
                <a:solidFill>
                  <a:schemeClr val="tx1"/>
                </a:solidFill>
                <a:latin typeface="Trebuchet MS" panose="020B0603020202020204" pitchFamily="34" charset="0"/>
                <a:cs typeface="Arial"/>
              </a:rPr>
              <a:t> </a:t>
            </a:r>
            <a:r>
              <a:rPr lang="en-US" sz="1800" b="1" kern="1200" dirty="0">
                <a:solidFill>
                  <a:schemeClr val="tx1"/>
                </a:solidFill>
                <a:highlight>
                  <a:srgbClr val="FFAB40"/>
                </a:highlight>
                <a:latin typeface="Trebuchet MS" panose="020B0603020202020204" pitchFamily="34" charset="0"/>
                <a:cs typeface="Arial"/>
              </a:rPr>
              <a:t>/c/ /a/ /t/</a:t>
            </a:r>
          </a:p>
          <a:p>
            <a:pPr algn="ctr"/>
            <a:endParaRPr lang="en-US" sz="600" kern="1200" dirty="0">
              <a:solidFill>
                <a:srgbClr val="000000"/>
              </a:solidFill>
              <a:latin typeface="Trebuchet MS" panose="020B0603020202020204" pitchFamily="34" charset="0"/>
              <a:cs typeface="Arial"/>
            </a:endParaRPr>
          </a:p>
          <a:p>
            <a:pPr algn="ctr"/>
            <a:r>
              <a:rPr lang="en-US" sz="1800" kern="1200" dirty="0">
                <a:solidFill>
                  <a:schemeClr val="tx1"/>
                </a:solidFill>
                <a:latin typeface="Trebuchet MS" panose="020B0603020202020204" pitchFamily="34" charset="0"/>
                <a:cs typeface="Arial"/>
              </a:rPr>
              <a:t>dog =</a:t>
            </a:r>
            <a:r>
              <a:rPr lang="en-US" sz="1800" b="1" kern="1200" dirty="0">
                <a:solidFill>
                  <a:schemeClr val="tx1"/>
                </a:solidFill>
                <a:latin typeface="Trebuchet MS" panose="020B0603020202020204" pitchFamily="34" charset="0"/>
                <a:cs typeface="Arial"/>
              </a:rPr>
              <a:t> </a:t>
            </a:r>
            <a:r>
              <a:rPr lang="en-US" sz="1800" b="1" kern="1200" dirty="0">
                <a:solidFill>
                  <a:schemeClr val="tx1"/>
                </a:solidFill>
                <a:highlight>
                  <a:srgbClr val="FFAB40"/>
                </a:highlight>
                <a:latin typeface="Trebuchet MS" panose="020B0603020202020204" pitchFamily="34" charset="0"/>
                <a:cs typeface="Arial"/>
              </a:rPr>
              <a:t>/d/ /o/ /g/</a:t>
            </a:r>
            <a:r>
              <a:rPr lang="en-US" sz="1800" kern="1200" dirty="0">
                <a:solidFill>
                  <a:schemeClr val="tx1"/>
                </a:solidFill>
                <a:highlight>
                  <a:srgbClr val="FFAB40"/>
                </a:highlight>
                <a:latin typeface="Trebuchet MS" panose="020B0603020202020204" pitchFamily="34" charset="0"/>
                <a:cs typeface="Arial"/>
              </a:rPr>
              <a:t> </a:t>
            </a:r>
            <a:endParaRPr lang="en-US" sz="1800" b="1" kern="1200" dirty="0">
              <a:solidFill>
                <a:schemeClr val="tx1"/>
              </a:solidFill>
              <a:highlight>
                <a:srgbClr val="FFAB40"/>
              </a:highlight>
              <a:latin typeface="Trebuchet MS" panose="020B0603020202020204" pitchFamily="34" charset="0"/>
              <a:cs typeface="Arial"/>
            </a:endParaRPr>
          </a:p>
          <a:p>
            <a:pPr algn="ctr"/>
            <a:endParaRPr lang="en-US" sz="600" kern="1200" dirty="0">
              <a:solidFill>
                <a:srgbClr val="000000"/>
              </a:solidFill>
              <a:latin typeface="Trebuchet MS" panose="020B0603020202020204" pitchFamily="34" charset="0"/>
              <a:cs typeface="Arial"/>
            </a:endParaRPr>
          </a:p>
          <a:p>
            <a:pPr algn="ctr"/>
            <a:r>
              <a:rPr lang="en-US" sz="1800" kern="1200" dirty="0">
                <a:solidFill>
                  <a:schemeClr val="tx1"/>
                </a:solidFill>
                <a:latin typeface="Trebuchet MS" panose="020B0603020202020204" pitchFamily="34" charset="0"/>
                <a:cs typeface="Arial"/>
              </a:rPr>
              <a:t>fish =</a:t>
            </a:r>
            <a:r>
              <a:rPr lang="en-US" sz="1800" b="1" kern="1200" dirty="0">
                <a:solidFill>
                  <a:schemeClr val="accent4"/>
                </a:solidFill>
                <a:latin typeface="Trebuchet MS" panose="020B0603020202020204" pitchFamily="34" charset="0"/>
                <a:cs typeface="Arial"/>
              </a:rPr>
              <a:t> </a:t>
            </a:r>
            <a:r>
              <a:rPr lang="en-US" sz="1800" b="1" kern="1200" dirty="0">
                <a:solidFill>
                  <a:schemeClr val="tx1"/>
                </a:solidFill>
                <a:highlight>
                  <a:srgbClr val="FFAB40"/>
                </a:highlight>
                <a:latin typeface="Trebuchet MS" panose="020B0603020202020204" pitchFamily="34" charset="0"/>
                <a:cs typeface="Arial"/>
              </a:rPr>
              <a:t>/f/ /i/ /sh/</a:t>
            </a:r>
          </a:p>
          <a:p>
            <a:pPr algn="ctr"/>
            <a:endParaRPr lang="en-US" sz="1200" dirty="0">
              <a:ln>
                <a:solidFill>
                  <a:schemeClr val="tx1"/>
                </a:solidFill>
              </a:ln>
              <a:latin typeface="Trebuchet MS"/>
            </a:endParaRPr>
          </a:p>
        </p:txBody>
      </p:sp>
      <p:sp>
        <p:nvSpPr>
          <p:cNvPr id="9" name="Explosion: 8 Points 8">
            <a:extLst>
              <a:ext uri="{FF2B5EF4-FFF2-40B4-BE49-F238E27FC236}">
                <a16:creationId xmlns:a16="http://schemas.microsoft.com/office/drawing/2014/main" id="{2E8AE66A-D691-9211-96FB-B2AD679B38DF}"/>
              </a:ext>
            </a:extLst>
          </p:cNvPr>
          <p:cNvSpPr/>
          <p:nvPr/>
        </p:nvSpPr>
        <p:spPr>
          <a:xfrm>
            <a:off x="2403722" y="977530"/>
            <a:ext cx="5486400" cy="2743200"/>
          </a:xfrm>
          <a:prstGeom prst="irregularSeal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171450"/>
            <a:r>
              <a:rPr lang="en-US" b="1" dirty="0">
                <a:solidFill>
                  <a:schemeClr val="accent2"/>
                </a:solidFill>
                <a:latin typeface="Trebuchet MS" panose="020B0603020202020204" pitchFamily="34" charset="0"/>
              </a:rPr>
              <a:t>Segmenting</a:t>
            </a:r>
            <a:r>
              <a:rPr lang="en-US" dirty="0">
                <a:solidFill>
                  <a:schemeClr val="accent2"/>
                </a:solidFill>
                <a:latin typeface="Trebuchet MS" panose="020B0603020202020204" pitchFamily="34" charset="0"/>
              </a:rPr>
              <a:t> and </a:t>
            </a:r>
            <a:r>
              <a:rPr lang="en-US" b="1" dirty="0">
                <a:solidFill>
                  <a:schemeClr val="accent2"/>
                </a:solidFill>
                <a:latin typeface="Trebuchet MS" panose="020B0603020202020204" pitchFamily="34" charset="0"/>
              </a:rPr>
              <a:t>blending</a:t>
            </a:r>
            <a:r>
              <a:rPr lang="en-US" dirty="0">
                <a:solidFill>
                  <a:schemeClr val="accent2"/>
                </a:solidFill>
                <a:latin typeface="Trebuchet MS" panose="020B0603020202020204" pitchFamily="34" charset="0"/>
              </a:rPr>
              <a:t> abilities are </a:t>
            </a:r>
            <a:r>
              <a:rPr lang="en-US" b="1" dirty="0">
                <a:solidFill>
                  <a:schemeClr val="accent2"/>
                </a:solidFill>
                <a:latin typeface="Trebuchet MS" panose="020B0603020202020204" pitchFamily="34" charset="0"/>
              </a:rPr>
              <a:t>more predictive</a:t>
            </a:r>
            <a:r>
              <a:rPr lang="en-US" dirty="0">
                <a:solidFill>
                  <a:schemeClr val="accent2"/>
                </a:solidFill>
                <a:latin typeface="Trebuchet MS" panose="020B0603020202020204" pitchFamily="34" charset="0"/>
              </a:rPr>
              <a:t> of later reading achievement than rhyming abilities.</a:t>
            </a:r>
          </a:p>
        </p:txBody>
      </p:sp>
      <p:sp>
        <p:nvSpPr>
          <p:cNvPr id="11" name="TextBox 10">
            <a:extLst>
              <a:ext uri="{FF2B5EF4-FFF2-40B4-BE49-F238E27FC236}">
                <a16:creationId xmlns:a16="http://schemas.microsoft.com/office/drawing/2014/main" id="{05E7B7BB-B5BC-02F5-4D8F-E7A178B8FE4E}"/>
              </a:ext>
            </a:extLst>
          </p:cNvPr>
          <p:cNvSpPr txBox="1"/>
          <p:nvPr/>
        </p:nvSpPr>
        <p:spPr>
          <a:xfrm>
            <a:off x="54429" y="4105855"/>
            <a:ext cx="9089571" cy="230832"/>
          </a:xfrm>
          <a:prstGeom prst="rect">
            <a:avLst/>
          </a:prstGeom>
          <a:noFill/>
        </p:spPr>
        <p:txBody>
          <a:bodyPr wrap="square">
            <a:spAutoFit/>
          </a:bodyPr>
          <a:lstStyle/>
          <a:p>
            <a:pPr algn="r"/>
            <a:r>
              <a:rPr lang="en-US" sz="900" dirty="0">
                <a:latin typeface="Trebuchet MS" panose="020B0703020202090204" pitchFamily="34" charset="0"/>
                <a:cs typeface="Calibri Light"/>
              </a:rPr>
              <a:t>(Birch &amp; </a:t>
            </a:r>
            <a:r>
              <a:rPr lang="en-US" sz="900" dirty="0">
                <a:latin typeface="Trebuchet MS" panose="020B0703020202090204" pitchFamily="34" charset="0"/>
              </a:rPr>
              <a:t>Carreker, 2018; </a:t>
            </a:r>
            <a:r>
              <a:rPr lang="en-US" sz="900" dirty="0">
                <a:latin typeface="Trebuchet MS" panose="020B0703020202090204" pitchFamily="34" charset="0"/>
                <a:cs typeface="Calibri Light"/>
              </a:rPr>
              <a:t>NRP, 2000; TRL, 2022)</a:t>
            </a:r>
          </a:p>
        </p:txBody>
      </p:sp>
    </p:spTree>
    <p:extLst>
      <p:ext uri="{BB962C8B-B14F-4D97-AF65-F5344CB8AC3E}">
        <p14:creationId xmlns:p14="http://schemas.microsoft.com/office/powerpoint/2010/main" val="69968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7">
          <a:extLst>
            <a:ext uri="{FF2B5EF4-FFF2-40B4-BE49-F238E27FC236}">
              <a16:creationId xmlns:a16="http://schemas.microsoft.com/office/drawing/2014/main" id="{9EB24616-3E55-718C-413B-7B064FFEFF45}"/>
            </a:ext>
          </a:extLst>
        </p:cNvPr>
        <p:cNvGrpSpPr/>
        <p:nvPr/>
      </p:nvGrpSpPr>
      <p:grpSpPr>
        <a:xfrm>
          <a:off x="0" y="0"/>
          <a:ext cx="0" cy="0"/>
          <a:chOff x="0" y="0"/>
          <a:chExt cx="0" cy="0"/>
        </a:xfrm>
      </p:grpSpPr>
      <p:sp>
        <p:nvSpPr>
          <p:cNvPr id="14" name="Title 6">
            <a:extLst>
              <a:ext uri="{FF2B5EF4-FFF2-40B4-BE49-F238E27FC236}">
                <a16:creationId xmlns:a16="http://schemas.microsoft.com/office/drawing/2014/main" id="{0696C1A8-C31B-EBC2-0951-E9F995438A12}"/>
              </a:ext>
            </a:extLst>
          </p:cNvPr>
          <p:cNvSpPr>
            <a:spLocks noGrp="1"/>
          </p:cNvSpPr>
          <p:nvPr>
            <p:ph type="title"/>
          </p:nvPr>
        </p:nvSpPr>
        <p:spPr>
          <a:xfrm>
            <a:off x="-105371" y="111906"/>
            <a:ext cx="9039756" cy="523190"/>
          </a:xfrm>
        </p:spPr>
        <p:txBody>
          <a:bodyPr wrap="square">
            <a:spAutoFit/>
          </a:bodyPr>
          <a:lstStyle/>
          <a:p>
            <a:r>
              <a:rPr lang="en-US" sz="2200" dirty="0">
                <a:solidFill>
                  <a:schemeClr val="bg1"/>
                </a:solidFill>
                <a:latin typeface="Trebuchet MS" panose="020B0603020202020204" pitchFamily="34" charset="0"/>
              </a:rPr>
              <a:t>1.</a:t>
            </a:r>
            <a:r>
              <a:rPr lang="en-US" sz="2200" dirty="0">
                <a:latin typeface="Trebuchet MS" panose="020B0603020202020204" pitchFamily="34" charset="0"/>
              </a:rPr>
              <a:t>CO Minimum Reading Competency Skills for Phonemic Awareness</a:t>
            </a:r>
          </a:p>
        </p:txBody>
      </p:sp>
      <p:sp>
        <p:nvSpPr>
          <p:cNvPr id="2" name="Text Placeholder 2">
            <a:extLst>
              <a:ext uri="{FF2B5EF4-FFF2-40B4-BE49-F238E27FC236}">
                <a16:creationId xmlns:a16="http://schemas.microsoft.com/office/drawing/2014/main" id="{928DBFD4-22AC-AB76-6B79-9D1FA2A391EE}"/>
              </a:ext>
            </a:extLst>
          </p:cNvPr>
          <p:cNvSpPr txBox="1">
            <a:spLocks/>
          </p:cNvSpPr>
          <p:nvPr/>
        </p:nvSpPr>
        <p:spPr>
          <a:xfrm>
            <a:off x="5880161" y="949485"/>
            <a:ext cx="3263839" cy="3244529"/>
          </a:xfrm>
          <a:prstGeom prst="rect">
            <a:avLst/>
          </a:prstGeom>
          <a:ln>
            <a:noFill/>
          </a:ln>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chemeClr val="tx1">
                  <a:lumMod val="65000"/>
                  <a:lumOff val="35000"/>
                </a:schemeClr>
              </a:buClr>
            </a:pPr>
            <a:r>
              <a:rPr lang="en-US" sz="1800" dirty="0">
                <a:latin typeface="Trebuchet MS" panose="020B0603020202020204" pitchFamily="34" charset="0"/>
                <a:sym typeface="Wingdings" panose="05000000000000000000" pitchFamily="2" charset="2"/>
              </a:rPr>
              <a:t>PA skills focused on primarily in kindergarten and 1</a:t>
            </a:r>
            <a:r>
              <a:rPr lang="en-US" sz="1800" baseline="30000" dirty="0">
                <a:latin typeface="Trebuchet MS" panose="020B0603020202020204" pitchFamily="34" charset="0"/>
                <a:sym typeface="Wingdings" panose="05000000000000000000" pitchFamily="2" charset="2"/>
              </a:rPr>
              <a:t>st</a:t>
            </a:r>
            <a:r>
              <a:rPr lang="en-US" sz="1800" dirty="0">
                <a:latin typeface="Trebuchet MS" panose="020B0603020202020204" pitchFamily="34" charset="0"/>
                <a:sym typeface="Wingdings" panose="05000000000000000000" pitchFamily="2" charset="2"/>
              </a:rPr>
              <a:t> Grades</a:t>
            </a:r>
          </a:p>
          <a:p>
            <a:pPr>
              <a:lnSpc>
                <a:spcPct val="100000"/>
              </a:lnSpc>
              <a:buClr>
                <a:schemeClr val="tx1">
                  <a:lumMod val="65000"/>
                  <a:lumOff val="35000"/>
                </a:schemeClr>
              </a:buClr>
            </a:pPr>
            <a:endParaRPr lang="en-US" sz="600" dirty="0">
              <a:latin typeface="Trebuchet MS" panose="020B0603020202020204" pitchFamily="34" charset="0"/>
              <a:sym typeface="Wingdings" panose="05000000000000000000" pitchFamily="2" charset="2"/>
            </a:endParaRPr>
          </a:p>
          <a:p>
            <a:pPr>
              <a:lnSpc>
                <a:spcPct val="100000"/>
              </a:lnSpc>
              <a:buClr>
                <a:schemeClr val="tx1">
                  <a:lumMod val="65000"/>
                  <a:lumOff val="35000"/>
                </a:schemeClr>
              </a:buClr>
            </a:pPr>
            <a:r>
              <a:rPr lang="en-US" sz="1800" dirty="0">
                <a:latin typeface="Trebuchet MS" panose="020B0603020202020204" pitchFamily="34" charset="0"/>
                <a:sym typeface="Wingdings" panose="05000000000000000000" pitchFamily="2" charset="2"/>
              </a:rPr>
              <a:t>Begins with identifying and isolating phonemes</a:t>
            </a:r>
          </a:p>
          <a:p>
            <a:pPr>
              <a:lnSpc>
                <a:spcPct val="100000"/>
              </a:lnSpc>
              <a:buClr>
                <a:schemeClr val="tx1">
                  <a:lumMod val="65000"/>
                  <a:lumOff val="35000"/>
                </a:schemeClr>
              </a:buClr>
            </a:pPr>
            <a:endParaRPr lang="en-US" sz="600" dirty="0">
              <a:latin typeface="Trebuchet MS" panose="020B0603020202020204" pitchFamily="34" charset="0"/>
              <a:sym typeface="Wingdings" panose="05000000000000000000" pitchFamily="2" charset="2"/>
            </a:endParaRPr>
          </a:p>
          <a:p>
            <a:pPr>
              <a:lnSpc>
                <a:spcPct val="100000"/>
              </a:lnSpc>
              <a:buClr>
                <a:schemeClr val="tx1">
                  <a:lumMod val="65000"/>
                  <a:lumOff val="35000"/>
                </a:schemeClr>
              </a:buClr>
            </a:pPr>
            <a:r>
              <a:rPr lang="en-US" sz="1800" dirty="0">
                <a:latin typeface="Trebuchet MS" panose="020B0603020202020204" pitchFamily="34" charset="0"/>
                <a:sym typeface="Wingdings" panose="05000000000000000000" pitchFamily="2" charset="2"/>
              </a:rPr>
              <a:t>Progresses to more advanced PA skills</a:t>
            </a:r>
          </a:p>
          <a:p>
            <a:pPr>
              <a:lnSpc>
                <a:spcPct val="100000"/>
              </a:lnSpc>
              <a:buClr>
                <a:schemeClr val="tx1">
                  <a:lumMod val="65000"/>
                  <a:lumOff val="35000"/>
                </a:schemeClr>
              </a:buClr>
              <a:buFont typeface="Trebuchet MS" panose="020B0603020202020204" pitchFamily="34" charset="0"/>
              <a:buChar char="●"/>
            </a:pPr>
            <a:endParaRPr lang="en-US" sz="100" dirty="0">
              <a:latin typeface="Trebuchet MS" panose="020B0603020202020204" pitchFamily="34" charset="0"/>
              <a:ea typeface="Calibri"/>
              <a:cs typeface="Calibri"/>
            </a:endParaRPr>
          </a:p>
          <a:p>
            <a:pPr>
              <a:lnSpc>
                <a:spcPct val="100000"/>
              </a:lnSpc>
              <a:buClr>
                <a:schemeClr val="tx1">
                  <a:lumMod val="65000"/>
                  <a:lumOff val="35000"/>
                </a:schemeClr>
              </a:buClr>
              <a:buFont typeface="Trebuchet MS" panose="020B0603020202020204" pitchFamily="34" charset="0"/>
              <a:buChar char="●"/>
            </a:pPr>
            <a:endParaRPr lang="en-US" sz="1500" dirty="0">
              <a:latin typeface="Trebuchet MS" panose="020B0603020202020204" pitchFamily="34" charset="0"/>
              <a:ea typeface="Calibri"/>
              <a:cs typeface="Calibri"/>
            </a:endParaRPr>
          </a:p>
        </p:txBody>
      </p:sp>
      <p:sp>
        <p:nvSpPr>
          <p:cNvPr id="5" name="Rectangle 4" descr="CO Minimum Reading Competency Skills for Phonemic Awareness K-3rd grade ">
            <a:extLst>
              <a:ext uri="{FF2B5EF4-FFF2-40B4-BE49-F238E27FC236}">
                <a16:creationId xmlns:a16="http://schemas.microsoft.com/office/drawing/2014/main" id="{5638A233-4C70-31C8-631C-C2060B3E7782}"/>
              </a:ext>
            </a:extLst>
          </p:cNvPr>
          <p:cNvSpPr/>
          <p:nvPr/>
        </p:nvSpPr>
        <p:spPr>
          <a:xfrm>
            <a:off x="0" y="4319954"/>
            <a:ext cx="9144000" cy="8235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3" name="Picture 2" descr="A QR code to the Colorado Minimum Skill Competency Reading Matrix Webpage">
            <a:extLst>
              <a:ext uri="{FF2B5EF4-FFF2-40B4-BE49-F238E27FC236}">
                <a16:creationId xmlns:a16="http://schemas.microsoft.com/office/drawing/2014/main" id="{8C19A8A3-67EA-FD0F-7655-F2EE2DF05D35}"/>
              </a:ext>
            </a:extLst>
          </p:cNvPr>
          <p:cNvPicPr>
            <a:picLocks/>
          </p:cNvPicPr>
          <p:nvPr/>
        </p:nvPicPr>
        <p:blipFill>
          <a:blip r:embed="rId3"/>
          <a:srcRect l="4391" t="5463" r="5083" b="19912"/>
          <a:stretch>
            <a:fillRect/>
          </a:stretch>
        </p:blipFill>
        <p:spPr>
          <a:xfrm>
            <a:off x="2092142" y="3634154"/>
            <a:ext cx="1371600" cy="1371600"/>
          </a:xfrm>
          <a:prstGeom prst="rect">
            <a:avLst/>
          </a:prstGeom>
        </p:spPr>
      </p:pic>
      <p:pic>
        <p:nvPicPr>
          <p:cNvPr id="6" name="Picture 5">
            <a:hlinkClick r:id="rId4"/>
            <a:extLst>
              <a:ext uri="{FF2B5EF4-FFF2-40B4-BE49-F238E27FC236}">
                <a16:creationId xmlns:a16="http://schemas.microsoft.com/office/drawing/2014/main" id="{FF68539D-E75C-AAD3-70B2-A059C969B84E}"/>
              </a:ext>
              <a:ext uri="{C183D7F6-B498-43B3-948B-1728B52AA6E4}">
                <adec:decorative xmlns:adec="http://schemas.microsoft.com/office/drawing/2017/decorative" val="1"/>
              </a:ext>
            </a:extLst>
          </p:cNvPr>
          <p:cNvPicPr>
            <a:picLocks/>
          </p:cNvPicPr>
          <p:nvPr/>
        </p:nvPicPr>
        <p:blipFill>
          <a:blip r:embed="rId5"/>
          <a:srcRect l="2993" t="17599" r="2007"/>
          <a:stretch>
            <a:fillRect/>
          </a:stretch>
        </p:blipFill>
        <p:spPr>
          <a:xfrm>
            <a:off x="149561" y="937380"/>
            <a:ext cx="5256761" cy="2514600"/>
          </a:xfrm>
          <a:prstGeom prst="rect">
            <a:avLst/>
          </a:prstGeom>
          <a:ln>
            <a:noFill/>
          </a:ln>
          <a:effectLst>
            <a:outerShdw blurRad="292100" dist="139700" dir="2700000" algn="tl" rotWithShape="0">
              <a:srgbClr val="333333">
                <a:alpha val="65000"/>
              </a:srgbClr>
            </a:outerShdw>
          </a:effectLst>
        </p:spPr>
      </p:pic>
      <p:pic>
        <p:nvPicPr>
          <p:cNvPr id="4" name="Picture 2" descr="CDE Logo">
            <a:extLst>
              <a:ext uri="{FF2B5EF4-FFF2-40B4-BE49-F238E27FC236}">
                <a16:creationId xmlns:a16="http://schemas.microsoft.com/office/drawing/2014/main" id="{832CEC34-6366-F82D-EE62-6F5EFB62D6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8643" y="4660665"/>
            <a:ext cx="852487" cy="370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844822"/>
      </p:ext>
    </p:extLst>
  </p:cSld>
  <p:clrMapOvr>
    <a:masterClrMapping/>
  </p:clrMapOvr>
  <mc:AlternateContent xmlns:mc="http://schemas.openxmlformats.org/markup-compatibility/2006" xmlns:p14="http://schemas.microsoft.com/office/powerpoint/2010/main">
    <mc:Choice Requires="p14">
      <p:transition spd="slow" p14:dur="2000" advClick="0" advTm="27750"/>
    </mc:Choice>
    <mc:Fallback xmlns="">
      <p:transition spd="slow" advClick="0" advTm="2775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hild reading a book ">
            <a:extLst>
              <a:ext uri="{FF2B5EF4-FFF2-40B4-BE49-F238E27FC236}">
                <a16:creationId xmlns:a16="http://schemas.microsoft.com/office/drawing/2014/main" id="{C90F7A51-B63C-D381-D650-1EF121229DE1}"/>
              </a:ext>
            </a:extLst>
          </p:cNvPr>
          <p:cNvPicPr>
            <a:picLocks noGrp="1" noChangeAspect="1"/>
          </p:cNvPicPr>
          <p:nvPr>
            <p:ph type="pic" sz="quarter" idx="10"/>
          </p:nvPr>
        </p:nvPicPr>
        <p:blipFill>
          <a:blip r:embed="rId3"/>
          <a:srcRect t="7839" b="7839"/>
          <a:stretch/>
        </p:blipFill>
        <p:spPr/>
      </p:pic>
      <p:sp>
        <p:nvSpPr>
          <p:cNvPr id="3" name="Title 2">
            <a:extLst>
              <a:ext uri="{FF2B5EF4-FFF2-40B4-BE49-F238E27FC236}">
                <a16:creationId xmlns:a16="http://schemas.microsoft.com/office/drawing/2014/main" id="{ADC5FE80-B7CB-28B7-917A-B6D90E1C6BDB}"/>
              </a:ext>
            </a:extLst>
          </p:cNvPr>
          <p:cNvSpPr>
            <a:spLocks noGrp="1"/>
          </p:cNvSpPr>
          <p:nvPr>
            <p:ph type="title"/>
          </p:nvPr>
        </p:nvSpPr>
        <p:spPr>
          <a:xfrm>
            <a:off x="0" y="3951027"/>
            <a:ext cx="9144000" cy="1192472"/>
          </a:xfrm>
        </p:spPr>
        <p:txBody>
          <a:bodyPr anchor="ctr"/>
          <a:lstStyle/>
          <a:p>
            <a:r>
              <a:rPr lang="en-US" dirty="0">
                <a:latin typeface="Trebuchet MS"/>
              </a:rPr>
              <a:t>Why is </a:t>
            </a:r>
            <a:r>
              <a:rPr lang="en-US" b="1" dirty="0">
                <a:latin typeface="Trebuchet MS"/>
              </a:rPr>
              <a:t>Phonological </a:t>
            </a:r>
            <a:br>
              <a:rPr lang="en-US" b="1" dirty="0">
                <a:latin typeface="Trebuchet MS"/>
              </a:rPr>
            </a:br>
            <a:r>
              <a:rPr lang="en-US" b="1" dirty="0">
                <a:latin typeface="Trebuchet MS"/>
              </a:rPr>
              <a:t>Awareness</a:t>
            </a:r>
            <a:r>
              <a:rPr lang="en-US" dirty="0">
                <a:latin typeface="Trebuchet MS"/>
              </a:rPr>
              <a:t> Important?</a:t>
            </a:r>
            <a:endParaRPr lang="en-US" dirty="0"/>
          </a:p>
        </p:txBody>
      </p:sp>
      <p:pic>
        <p:nvPicPr>
          <p:cNvPr id="6" name="Google Shape;115;p10" descr="CDE Logo">
            <a:extLst>
              <a:ext uri="{FF2B5EF4-FFF2-40B4-BE49-F238E27FC236}">
                <a16:creationId xmlns:a16="http://schemas.microsoft.com/office/drawing/2014/main" id="{7201D3C0-4275-578B-BAA2-B325778ED27B}"/>
              </a:ext>
            </a:extLst>
          </p:cNvPr>
          <p:cNvPicPr preferRelativeResize="0"/>
          <p:nvPr/>
        </p:nvPicPr>
        <p:blipFill>
          <a:blip r:embed="rId4">
            <a:alphaModFix/>
          </a:blip>
          <a:stretch>
            <a:fillRect/>
          </a:stretch>
        </p:blipFill>
        <p:spPr>
          <a:xfrm>
            <a:off x="8002150" y="4594525"/>
            <a:ext cx="924425" cy="403399"/>
          </a:xfrm>
          <a:prstGeom prst="rect">
            <a:avLst/>
          </a:prstGeom>
          <a:noFill/>
          <a:ln>
            <a:noFill/>
          </a:ln>
        </p:spPr>
      </p:pic>
    </p:spTree>
    <p:extLst>
      <p:ext uri="{BB962C8B-B14F-4D97-AF65-F5344CB8AC3E}">
        <p14:creationId xmlns:p14="http://schemas.microsoft.com/office/powerpoint/2010/main" val="1250835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2">
          <a:extLst>
            <a:ext uri="{FF2B5EF4-FFF2-40B4-BE49-F238E27FC236}">
              <a16:creationId xmlns:a16="http://schemas.microsoft.com/office/drawing/2014/main" id="{EA627F1B-FC36-6CCF-B835-65A3FBBF791A}"/>
            </a:ext>
          </a:extLst>
        </p:cNvPr>
        <p:cNvGrpSpPr/>
        <p:nvPr/>
      </p:nvGrpSpPr>
      <p:grpSpPr>
        <a:xfrm>
          <a:off x="0" y="0"/>
          <a:ext cx="0" cy="0"/>
          <a:chOff x="0" y="0"/>
          <a:chExt cx="0" cy="0"/>
        </a:xfrm>
      </p:grpSpPr>
      <p:sp>
        <p:nvSpPr>
          <p:cNvPr id="353" name="Google Shape;353;p46">
            <a:extLst>
              <a:ext uri="{FF2B5EF4-FFF2-40B4-BE49-F238E27FC236}">
                <a16:creationId xmlns:a16="http://schemas.microsoft.com/office/drawing/2014/main" id="{4AFA6490-6844-BDD2-3DAA-AA80FDB222F1}"/>
              </a:ext>
            </a:extLst>
          </p:cNvPr>
          <p:cNvSpPr txBox="1">
            <a:spLocks noGrp="1"/>
          </p:cNvSpPr>
          <p:nvPr>
            <p:ph type="title"/>
          </p:nvPr>
        </p:nvSpPr>
        <p:spPr>
          <a:xfrm>
            <a:off x="249103" y="0"/>
            <a:ext cx="8409444" cy="592406"/>
          </a:xfrm>
          <a:prstGeom prst="rect">
            <a:avLst/>
          </a:prstGeom>
        </p:spPr>
        <p:txBody>
          <a:bodyPr spcFirstLastPara="1" wrap="square" lIns="0" tIns="0" rIns="0" bIns="0" anchor="ctr" anchorCtr="0">
            <a:noAutofit/>
          </a:bodyPr>
          <a:lstStyle/>
          <a:p>
            <a:r>
              <a:rPr lang="en-US" sz="2400" dirty="0">
                <a:latin typeface="Trebuchet MS"/>
              </a:rPr>
              <a:t>Phonemic Awareness: Big 5 in Under 5</a:t>
            </a:r>
          </a:p>
        </p:txBody>
      </p:sp>
      <p:sp>
        <p:nvSpPr>
          <p:cNvPr id="2" name="Google Shape;354;p46">
            <a:extLst>
              <a:ext uri="{FF2B5EF4-FFF2-40B4-BE49-F238E27FC236}">
                <a16:creationId xmlns:a16="http://schemas.microsoft.com/office/drawing/2014/main" id="{EF549C87-26B2-A57A-A107-FDD0266064AE}"/>
              </a:ext>
            </a:extLst>
          </p:cNvPr>
          <p:cNvSpPr txBox="1">
            <a:spLocks/>
          </p:cNvSpPr>
          <p:nvPr/>
        </p:nvSpPr>
        <p:spPr>
          <a:xfrm>
            <a:off x="1094" y="843326"/>
            <a:ext cx="4477071" cy="3482725"/>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Trebuchet MS" panose="020B0603020202020204" pitchFamily="34" charset="0"/>
                <a:ea typeface="Calibri" panose="020F0502020204030204" pitchFamily="34" charset="0"/>
                <a:cs typeface="Calibri" panose="020F0502020204030204" pitchFamily="34" charset="0"/>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nSpc>
                <a:spcPct val="114999"/>
              </a:lnSpc>
              <a:buNone/>
            </a:pPr>
            <a:r>
              <a:rPr lang="en-US" sz="2000" b="1" dirty="0">
                <a:solidFill>
                  <a:srgbClr val="000000"/>
                </a:solidFill>
                <a:ea typeface="Calibri"/>
                <a:cs typeface="Arial"/>
              </a:rPr>
              <a:t>Key Points About the Video:</a:t>
            </a:r>
            <a:endParaRPr lang="en-US" dirty="0"/>
          </a:p>
          <a:p>
            <a:pPr indent="-347472">
              <a:lnSpc>
                <a:spcPct val="114999"/>
              </a:lnSpc>
            </a:pPr>
            <a:r>
              <a:rPr lang="en-US" dirty="0">
                <a:solidFill>
                  <a:schemeClr val="tx1"/>
                </a:solidFill>
              </a:rPr>
              <a:t>Essential for learning to read in an alphabetic writing system</a:t>
            </a:r>
          </a:p>
          <a:p>
            <a:pPr indent="-347472">
              <a:lnSpc>
                <a:spcPct val="114999"/>
              </a:lnSpc>
            </a:pPr>
            <a:endParaRPr lang="en-US" sz="500" dirty="0">
              <a:solidFill>
                <a:schemeClr val="tx1"/>
              </a:solidFill>
            </a:endParaRPr>
          </a:p>
          <a:p>
            <a:pPr indent="-347472">
              <a:lnSpc>
                <a:spcPct val="114999"/>
              </a:lnSpc>
            </a:pPr>
            <a:r>
              <a:rPr lang="en-US" dirty="0">
                <a:solidFill>
                  <a:schemeClr val="tx1"/>
                </a:solidFill>
              </a:rPr>
              <a:t>Strong predictor of early reading success</a:t>
            </a:r>
          </a:p>
          <a:p>
            <a:pPr indent="-347472">
              <a:lnSpc>
                <a:spcPct val="114999"/>
              </a:lnSpc>
            </a:pPr>
            <a:endParaRPr lang="en-US" sz="500" dirty="0">
              <a:solidFill>
                <a:schemeClr val="tx1"/>
              </a:solidFill>
            </a:endParaRPr>
          </a:p>
          <a:p>
            <a:pPr indent="-347472">
              <a:lnSpc>
                <a:spcPct val="114999"/>
              </a:lnSpc>
            </a:pPr>
            <a:r>
              <a:rPr lang="en-US" dirty="0">
                <a:solidFill>
                  <a:schemeClr val="tx1"/>
                </a:solidFill>
              </a:rPr>
              <a:t>Once children can blend and segment sounds easily, use letters as a transition to phonics</a:t>
            </a:r>
          </a:p>
          <a:p>
            <a:pPr indent="-347472">
              <a:lnSpc>
                <a:spcPct val="114999"/>
              </a:lnSpc>
            </a:pPr>
            <a:endParaRPr lang="en-US" sz="500" dirty="0">
              <a:solidFill>
                <a:schemeClr val="tx1"/>
              </a:solidFill>
            </a:endParaRPr>
          </a:p>
          <a:p>
            <a:pPr indent="-347472">
              <a:lnSpc>
                <a:spcPct val="114999"/>
              </a:lnSpc>
            </a:pPr>
            <a:r>
              <a:rPr lang="en-US" dirty="0">
                <a:solidFill>
                  <a:schemeClr val="tx1"/>
                </a:solidFill>
              </a:rPr>
              <a:t>Phonemic awareness helps children get ready for reading and writing</a:t>
            </a:r>
          </a:p>
          <a:p>
            <a:pPr indent="-347472">
              <a:lnSpc>
                <a:spcPct val="114999"/>
              </a:lnSpc>
              <a:buNone/>
            </a:pPr>
            <a:endParaRPr lang="en-US" dirty="0">
              <a:solidFill>
                <a:schemeClr val="tx1"/>
              </a:solidFill>
            </a:endParaRPr>
          </a:p>
          <a:p>
            <a:pPr marL="114300" indent="0">
              <a:lnSpc>
                <a:spcPct val="114999"/>
              </a:lnSpc>
              <a:buNone/>
            </a:pPr>
            <a:endParaRPr lang="en-US" sz="1200" dirty="0">
              <a:solidFill>
                <a:srgbClr val="000000"/>
              </a:solidFill>
              <a:cs typeface="Arial"/>
            </a:endParaRPr>
          </a:p>
          <a:p>
            <a:pPr>
              <a:lnSpc>
                <a:spcPct val="160000"/>
              </a:lnSpc>
              <a:buFont typeface="Arial"/>
              <a:buChar char="●"/>
            </a:pPr>
            <a:endParaRPr lang="en-US" sz="2000" dirty="0">
              <a:solidFill>
                <a:srgbClr val="000000"/>
              </a:solidFill>
              <a:cs typeface="Times New Roman"/>
            </a:endParaRPr>
          </a:p>
          <a:p>
            <a:pPr marL="0" indent="0">
              <a:lnSpc>
                <a:spcPct val="114999"/>
              </a:lnSpc>
              <a:spcAft>
                <a:spcPts val="1200"/>
              </a:spcAft>
              <a:buNone/>
            </a:pPr>
            <a:endParaRPr lang="en-US" dirty="0"/>
          </a:p>
        </p:txBody>
      </p:sp>
      <p:sp>
        <p:nvSpPr>
          <p:cNvPr id="3" name="TextBox 2">
            <a:extLst>
              <a:ext uri="{FF2B5EF4-FFF2-40B4-BE49-F238E27FC236}">
                <a16:creationId xmlns:a16="http://schemas.microsoft.com/office/drawing/2014/main" id="{8E9C2AA5-598F-A768-AE5D-80BF274E6845}"/>
              </a:ext>
            </a:extLst>
          </p:cNvPr>
          <p:cNvSpPr txBox="1"/>
          <p:nvPr/>
        </p:nvSpPr>
        <p:spPr>
          <a:xfrm>
            <a:off x="2854712" y="4095219"/>
            <a:ext cx="6289288" cy="230832"/>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900" dirty="0">
                <a:solidFill>
                  <a:srgbClr val="000000"/>
                </a:solidFill>
                <a:latin typeface="Trebuchet MS"/>
                <a:cs typeface="Calibri Light"/>
              </a:rPr>
              <a:t>(National Center on Improving Literacy)</a:t>
            </a:r>
            <a:endParaRPr lang="en-US" sz="900" dirty="0">
              <a:latin typeface="Trebuchet MS"/>
              <a:cs typeface="Calibri Light"/>
            </a:endParaRPr>
          </a:p>
        </p:txBody>
      </p:sp>
      <p:pic>
        <p:nvPicPr>
          <p:cNvPr id="4" name="Online Media 3" title="Phonemic Awareness: Big 5 in Under 5">
            <a:hlinkClick r:id="" action="ppaction://media"/>
            <a:extLst>
              <a:ext uri="{FF2B5EF4-FFF2-40B4-BE49-F238E27FC236}">
                <a16:creationId xmlns:a16="http://schemas.microsoft.com/office/drawing/2014/main" id="{05AF64A9-77D6-D74E-984F-B01C151E21D6}"/>
              </a:ext>
            </a:extLst>
          </p:cNvPr>
          <p:cNvPicPr>
            <a:picLocks noRot="1" noChangeAspect="1"/>
          </p:cNvPicPr>
          <p:nvPr>
            <a:videoFile r:link="rId1"/>
          </p:nvPr>
        </p:nvPicPr>
        <p:blipFill>
          <a:blip r:embed="rId4"/>
          <a:srcRect t="2938"/>
          <a:stretch>
            <a:fillRect/>
          </a:stretch>
        </p:blipFill>
        <p:spPr>
          <a:xfrm>
            <a:off x="4572000" y="776436"/>
            <a:ext cx="4299597" cy="3108960"/>
          </a:xfrm>
          <a:prstGeom prst="rect">
            <a:avLst/>
          </a:prstGeom>
        </p:spPr>
      </p:pic>
    </p:spTree>
    <p:extLst>
      <p:ext uri="{BB962C8B-B14F-4D97-AF65-F5344CB8AC3E}">
        <p14:creationId xmlns:p14="http://schemas.microsoft.com/office/powerpoint/2010/main" val="179636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2">
          <a:extLst>
            <a:ext uri="{FF2B5EF4-FFF2-40B4-BE49-F238E27FC236}">
              <a16:creationId xmlns:a16="http://schemas.microsoft.com/office/drawing/2014/main" id="{3692C867-0CBA-78E6-F482-80DA81C5738A}"/>
            </a:ext>
          </a:extLst>
        </p:cNvPr>
        <p:cNvGrpSpPr/>
        <p:nvPr/>
      </p:nvGrpSpPr>
      <p:grpSpPr>
        <a:xfrm>
          <a:off x="0" y="0"/>
          <a:ext cx="0" cy="0"/>
          <a:chOff x="0" y="0"/>
          <a:chExt cx="0" cy="0"/>
        </a:xfrm>
      </p:grpSpPr>
      <p:sp>
        <p:nvSpPr>
          <p:cNvPr id="353" name="Google Shape;353;p46">
            <a:extLst>
              <a:ext uri="{FF2B5EF4-FFF2-40B4-BE49-F238E27FC236}">
                <a16:creationId xmlns:a16="http://schemas.microsoft.com/office/drawing/2014/main" id="{43880E26-F061-993E-5D42-B7A8FCB345B8}"/>
              </a:ext>
            </a:extLst>
          </p:cNvPr>
          <p:cNvSpPr txBox="1">
            <a:spLocks noGrp="1"/>
          </p:cNvSpPr>
          <p:nvPr>
            <p:ph type="title"/>
          </p:nvPr>
        </p:nvSpPr>
        <p:spPr>
          <a:xfrm>
            <a:off x="249103" y="0"/>
            <a:ext cx="8409444" cy="592406"/>
          </a:xfrm>
          <a:prstGeom prst="rect">
            <a:avLst/>
          </a:prstGeom>
        </p:spPr>
        <p:txBody>
          <a:bodyPr spcFirstLastPara="1" wrap="square" lIns="0" tIns="0" rIns="0" bIns="0" anchor="ctr" anchorCtr="0">
            <a:noAutofit/>
          </a:bodyPr>
          <a:lstStyle/>
          <a:p>
            <a:r>
              <a:rPr lang="en-US" sz="2400" dirty="0">
                <a:latin typeface="Trebuchet MS"/>
              </a:rPr>
              <a:t>Building Readiness for Phonics</a:t>
            </a:r>
          </a:p>
        </p:txBody>
      </p:sp>
      <p:sp>
        <p:nvSpPr>
          <p:cNvPr id="2" name="Google Shape;354;p46">
            <a:extLst>
              <a:ext uri="{FF2B5EF4-FFF2-40B4-BE49-F238E27FC236}">
                <a16:creationId xmlns:a16="http://schemas.microsoft.com/office/drawing/2014/main" id="{9B4B1D8A-9CA6-68D9-D907-0DAAA6CB6D31}"/>
              </a:ext>
            </a:extLst>
          </p:cNvPr>
          <p:cNvSpPr txBox="1">
            <a:spLocks/>
          </p:cNvSpPr>
          <p:nvPr/>
        </p:nvSpPr>
        <p:spPr>
          <a:xfrm>
            <a:off x="0" y="666545"/>
            <a:ext cx="8489511" cy="35440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Trebuchet MS" panose="020B0603020202020204" pitchFamily="34" charset="0"/>
                <a:ea typeface="Calibri" panose="020F0502020204030204" pitchFamily="34" charset="0"/>
                <a:cs typeface="Calibri" panose="020F0502020204030204" pitchFamily="34" charset="0"/>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indent="-347472">
              <a:lnSpc>
                <a:spcPct val="114999"/>
              </a:lnSpc>
            </a:pPr>
            <a:r>
              <a:rPr lang="en-US" dirty="0">
                <a:solidFill>
                  <a:schemeClr val="tx1"/>
                </a:solidFill>
              </a:rPr>
              <a:t>Phonological awareness is </a:t>
            </a:r>
            <a:r>
              <a:rPr lang="en-US" b="1" dirty="0">
                <a:solidFill>
                  <a:schemeClr val="tx1"/>
                </a:solidFill>
              </a:rPr>
              <a:t>essential</a:t>
            </a:r>
            <a:r>
              <a:rPr lang="en-US" dirty="0">
                <a:solidFill>
                  <a:schemeClr val="tx1"/>
                </a:solidFill>
              </a:rPr>
              <a:t> in the development of</a:t>
            </a:r>
            <a:r>
              <a:rPr lang="en-US" b="1" dirty="0">
                <a:solidFill>
                  <a:schemeClr val="tx1"/>
                </a:solidFill>
              </a:rPr>
              <a:t> foundational</a:t>
            </a:r>
            <a:r>
              <a:rPr lang="en-US" dirty="0">
                <a:solidFill>
                  <a:schemeClr val="tx1"/>
                </a:solidFill>
              </a:rPr>
              <a:t> reading skills.</a:t>
            </a:r>
            <a:endParaRPr lang="en-US" dirty="0">
              <a:solidFill>
                <a:schemeClr val="tx1"/>
              </a:solidFill>
              <a:ea typeface="Calibri"/>
              <a:cs typeface="Arial"/>
            </a:endParaRPr>
          </a:p>
          <a:p>
            <a:pPr indent="-347472">
              <a:lnSpc>
                <a:spcPct val="114999"/>
              </a:lnSpc>
              <a:buNone/>
            </a:pPr>
            <a:endParaRPr lang="en-US" sz="600" dirty="0">
              <a:solidFill>
                <a:srgbClr val="000000"/>
              </a:solidFill>
              <a:ea typeface="Calibri"/>
              <a:cs typeface="Arial"/>
            </a:endParaRPr>
          </a:p>
          <a:p>
            <a:pPr indent="-347472">
              <a:lnSpc>
                <a:spcPct val="114999"/>
              </a:lnSpc>
            </a:pPr>
            <a:r>
              <a:rPr lang="en-US" dirty="0">
                <a:solidFill>
                  <a:srgbClr val="000000"/>
                </a:solidFill>
                <a:ea typeface="Calibri"/>
                <a:cs typeface="Arial"/>
              </a:rPr>
              <a:t>Most struggling readers and writers have weakness in phonological awareness</a:t>
            </a:r>
            <a:endParaRPr lang="en-US" dirty="0"/>
          </a:p>
          <a:p>
            <a:pPr indent="-347472">
              <a:lnSpc>
                <a:spcPct val="114999"/>
              </a:lnSpc>
              <a:buNone/>
            </a:pPr>
            <a:endParaRPr lang="en-US" sz="600" dirty="0">
              <a:solidFill>
                <a:srgbClr val="000000"/>
              </a:solidFill>
              <a:ea typeface="Calibri"/>
              <a:cs typeface="Arial"/>
            </a:endParaRPr>
          </a:p>
          <a:p>
            <a:pPr indent="-347472">
              <a:lnSpc>
                <a:spcPct val="114999"/>
              </a:lnSpc>
            </a:pPr>
            <a:r>
              <a:rPr lang="en-US" dirty="0">
                <a:solidFill>
                  <a:srgbClr val="000000"/>
                </a:solidFill>
                <a:ea typeface="Calibri"/>
                <a:cs typeface="Arial"/>
              </a:rPr>
              <a:t>Instruction in phoneme awareness is </a:t>
            </a:r>
            <a:r>
              <a:rPr lang="en-US" b="1" dirty="0">
                <a:solidFill>
                  <a:srgbClr val="000000"/>
                </a:solidFill>
                <a:ea typeface="Calibri"/>
                <a:cs typeface="Arial"/>
              </a:rPr>
              <a:t>beneficial</a:t>
            </a:r>
            <a:r>
              <a:rPr lang="en-US" dirty="0">
                <a:solidFill>
                  <a:srgbClr val="000000"/>
                </a:solidFill>
                <a:ea typeface="Calibri"/>
                <a:cs typeface="Arial"/>
              </a:rPr>
              <a:t> for beginning readers and spellers</a:t>
            </a:r>
            <a:endParaRPr lang="en-US" dirty="0"/>
          </a:p>
          <a:p>
            <a:pPr indent="-347472">
              <a:lnSpc>
                <a:spcPct val="114999"/>
              </a:lnSpc>
              <a:buNone/>
            </a:pPr>
            <a:endParaRPr lang="en-US" sz="600" dirty="0">
              <a:solidFill>
                <a:srgbClr val="000000"/>
              </a:solidFill>
              <a:ea typeface="Calibri"/>
              <a:cs typeface="Arial"/>
            </a:endParaRPr>
          </a:p>
          <a:p>
            <a:pPr indent="-347472">
              <a:lnSpc>
                <a:spcPct val="114999"/>
              </a:lnSpc>
            </a:pPr>
            <a:r>
              <a:rPr lang="en-US" dirty="0">
                <a:solidFill>
                  <a:srgbClr val="000000"/>
                </a:solidFill>
                <a:ea typeface="Calibri"/>
                <a:cs typeface="Arial"/>
              </a:rPr>
              <a:t>Phonological awareness </a:t>
            </a:r>
            <a:r>
              <a:rPr lang="en-US" b="1" dirty="0">
                <a:solidFill>
                  <a:srgbClr val="000000"/>
                </a:solidFill>
                <a:ea typeface="Calibri"/>
                <a:cs typeface="Arial"/>
              </a:rPr>
              <a:t>interacts </a:t>
            </a:r>
            <a:r>
              <a:rPr lang="en-US" dirty="0">
                <a:solidFill>
                  <a:srgbClr val="000000"/>
                </a:solidFill>
                <a:ea typeface="Calibri"/>
                <a:cs typeface="Arial"/>
              </a:rPr>
              <a:t>with and </a:t>
            </a:r>
            <a:r>
              <a:rPr lang="en-US" b="1" dirty="0">
                <a:solidFill>
                  <a:srgbClr val="000000"/>
                </a:solidFill>
                <a:ea typeface="Calibri"/>
                <a:cs typeface="Arial"/>
              </a:rPr>
              <a:t>facilitates</a:t>
            </a:r>
            <a:r>
              <a:rPr lang="en-US" dirty="0">
                <a:solidFill>
                  <a:srgbClr val="000000"/>
                </a:solidFill>
                <a:ea typeface="Calibri"/>
                <a:cs typeface="Arial"/>
              </a:rPr>
              <a:t> the development of </a:t>
            </a:r>
            <a:r>
              <a:rPr lang="en-US" b="1" dirty="0">
                <a:solidFill>
                  <a:srgbClr val="000000"/>
                </a:solidFill>
                <a:ea typeface="Calibri"/>
                <a:cs typeface="Arial"/>
              </a:rPr>
              <a:t>vocabulary</a:t>
            </a:r>
            <a:r>
              <a:rPr lang="en-US" dirty="0">
                <a:solidFill>
                  <a:srgbClr val="000000"/>
                </a:solidFill>
                <a:ea typeface="Calibri"/>
                <a:cs typeface="Arial"/>
              </a:rPr>
              <a:t> and </a:t>
            </a:r>
            <a:r>
              <a:rPr lang="en-US" b="1" dirty="0">
                <a:solidFill>
                  <a:srgbClr val="000000"/>
                </a:solidFill>
                <a:ea typeface="Calibri"/>
                <a:cs typeface="Arial"/>
              </a:rPr>
              <a:t>word awareness.</a:t>
            </a:r>
          </a:p>
          <a:p>
            <a:pPr indent="-347472">
              <a:lnSpc>
                <a:spcPct val="114999"/>
              </a:lnSpc>
              <a:buNone/>
            </a:pPr>
            <a:endParaRPr lang="en-US" sz="600" dirty="0">
              <a:solidFill>
                <a:srgbClr val="000000"/>
              </a:solidFill>
              <a:ea typeface="Calibri"/>
              <a:cs typeface="Arial"/>
            </a:endParaRPr>
          </a:p>
          <a:p>
            <a:pPr indent="-347472">
              <a:lnSpc>
                <a:spcPct val="114999"/>
              </a:lnSpc>
            </a:pPr>
            <a:r>
              <a:rPr lang="en-US" dirty="0">
                <a:solidFill>
                  <a:srgbClr val="000000"/>
                </a:solidFill>
                <a:ea typeface="Calibri"/>
                <a:cs typeface="Arial"/>
              </a:rPr>
              <a:t>Phoneme awareness </a:t>
            </a:r>
            <a:r>
              <a:rPr lang="en-US" b="1" dirty="0">
                <a:solidFill>
                  <a:srgbClr val="000000"/>
                </a:solidFill>
                <a:ea typeface="Calibri"/>
                <a:cs typeface="Arial"/>
              </a:rPr>
              <a:t>predicts </a:t>
            </a:r>
            <a:r>
              <a:rPr lang="en-US" dirty="0">
                <a:solidFill>
                  <a:srgbClr val="000000"/>
                </a:solidFill>
                <a:ea typeface="Calibri"/>
                <a:cs typeface="Arial"/>
              </a:rPr>
              <a:t>later outcomes in reading and spelling</a:t>
            </a:r>
            <a:endParaRPr lang="en-US" dirty="0"/>
          </a:p>
          <a:p>
            <a:pPr indent="-347472">
              <a:lnSpc>
                <a:spcPct val="114999"/>
              </a:lnSpc>
              <a:buNone/>
            </a:pPr>
            <a:endParaRPr lang="en-US" sz="2000" dirty="0">
              <a:solidFill>
                <a:srgbClr val="000000"/>
              </a:solidFill>
              <a:latin typeface="Trebuchet MS"/>
              <a:cs typeface="Arial"/>
            </a:endParaRPr>
          </a:p>
          <a:p>
            <a:pPr indent="-347472">
              <a:lnSpc>
                <a:spcPct val="114999"/>
              </a:lnSpc>
              <a:buNone/>
            </a:pPr>
            <a:endParaRPr lang="en-US" sz="1200" dirty="0">
              <a:solidFill>
                <a:srgbClr val="000000"/>
              </a:solidFill>
              <a:cs typeface="Arial"/>
            </a:endParaRPr>
          </a:p>
          <a:p>
            <a:pPr indent="-347472">
              <a:lnSpc>
                <a:spcPct val="160000"/>
              </a:lnSpc>
              <a:buFont typeface="Arial"/>
              <a:buChar char="●"/>
            </a:pPr>
            <a:endParaRPr lang="en-US" sz="2000" dirty="0">
              <a:solidFill>
                <a:srgbClr val="000000"/>
              </a:solidFill>
              <a:cs typeface="Times New Roman"/>
            </a:endParaRPr>
          </a:p>
          <a:p>
            <a:pPr indent="-347472">
              <a:lnSpc>
                <a:spcPct val="114999"/>
              </a:lnSpc>
              <a:spcAft>
                <a:spcPts val="1200"/>
              </a:spcAft>
              <a:buNone/>
            </a:pPr>
            <a:endParaRPr lang="en-US" dirty="0"/>
          </a:p>
        </p:txBody>
      </p:sp>
      <p:sp>
        <p:nvSpPr>
          <p:cNvPr id="3" name="TextBox 2">
            <a:extLst>
              <a:ext uri="{FF2B5EF4-FFF2-40B4-BE49-F238E27FC236}">
                <a16:creationId xmlns:a16="http://schemas.microsoft.com/office/drawing/2014/main" id="{2846AE93-77C4-8171-3F42-918C5227115A}"/>
              </a:ext>
            </a:extLst>
          </p:cNvPr>
          <p:cNvSpPr txBox="1"/>
          <p:nvPr/>
        </p:nvSpPr>
        <p:spPr>
          <a:xfrm>
            <a:off x="859692" y="4095219"/>
            <a:ext cx="8284308" cy="230832"/>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900" dirty="0"/>
              <a:t> (Adams et al., 1998; Cassar et al., 2005; Gillon, 2004; Lonigan &amp; Shanahan, 2008; NICHD, 2000; Rath, 2001; Torgesen, 1998, 2004</a:t>
            </a:r>
            <a:r>
              <a:rPr lang="en-US" sz="900" i="0" u="none" strike="noStrike" dirty="0">
                <a:solidFill>
                  <a:srgbClr val="000000"/>
                </a:solidFill>
                <a:effectLst/>
                <a:latin typeface="Trebuchet MS" panose="020B0703020202090204" pitchFamily="34" charset="0"/>
                <a:cs typeface="Calibri Light"/>
              </a:rPr>
              <a:t>) </a:t>
            </a:r>
            <a:endParaRPr lang="en-US" sz="900" dirty="0">
              <a:latin typeface="Trebuchet MS" panose="020B0703020202090204" pitchFamily="34" charset="0"/>
              <a:cs typeface="Calibri Light"/>
            </a:endParaRPr>
          </a:p>
        </p:txBody>
      </p:sp>
    </p:spTree>
    <p:extLst>
      <p:ext uri="{BB962C8B-B14F-4D97-AF65-F5344CB8AC3E}">
        <p14:creationId xmlns:p14="http://schemas.microsoft.com/office/powerpoint/2010/main" val="1704285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62033-9735-02F9-8174-14E6BD6C6413}"/>
            </a:ext>
          </a:extLst>
        </p:cNvPr>
        <p:cNvGrpSpPr/>
        <p:nvPr/>
      </p:nvGrpSpPr>
      <p:grpSpPr>
        <a:xfrm>
          <a:off x="0" y="0"/>
          <a:ext cx="0" cy="0"/>
          <a:chOff x="0" y="0"/>
          <a:chExt cx="0" cy="0"/>
        </a:xfrm>
      </p:grpSpPr>
      <p:sp>
        <p:nvSpPr>
          <p:cNvPr id="6" name="Google Shape;353;p46">
            <a:extLst>
              <a:ext uri="{FF2B5EF4-FFF2-40B4-BE49-F238E27FC236}">
                <a16:creationId xmlns:a16="http://schemas.microsoft.com/office/drawing/2014/main" id="{05D17A41-4830-1DF0-49B5-134799514CC7}"/>
              </a:ext>
            </a:extLst>
          </p:cNvPr>
          <p:cNvSpPr txBox="1">
            <a:spLocks noGrp="1"/>
          </p:cNvSpPr>
          <p:nvPr>
            <p:ph type="title"/>
          </p:nvPr>
        </p:nvSpPr>
        <p:spPr>
          <a:xfrm>
            <a:off x="249102" y="0"/>
            <a:ext cx="8894897" cy="592406"/>
          </a:xfrm>
          <a:prstGeom prst="rect">
            <a:avLst/>
          </a:prstGeom>
        </p:spPr>
        <p:txBody>
          <a:bodyPr spcFirstLastPara="1" wrap="square" lIns="0" tIns="0" rIns="0" bIns="0" anchor="ctr" anchorCtr="0">
            <a:noAutofit/>
          </a:bodyPr>
          <a:lstStyle/>
          <a:p>
            <a:pPr>
              <a:lnSpc>
                <a:spcPct val="160000"/>
              </a:lnSpc>
            </a:pPr>
            <a:r>
              <a:rPr lang="en-US" sz="2400" b="0" i="0" u="none" strike="noStrike" baseline="0" dirty="0">
                <a:solidFill>
                  <a:srgbClr val="000000"/>
                </a:solidFill>
                <a:latin typeface="Trebuchet MS"/>
                <a:ea typeface="Trebuchet MS"/>
                <a:cs typeface="Trebuchet MS"/>
              </a:rPr>
              <a:t>Progression of Skills in Isolating Phonemes</a:t>
            </a:r>
            <a:endParaRPr lang="en-US" sz="2400" dirty="0">
              <a:latin typeface="Trebuchet MS"/>
            </a:endParaRPr>
          </a:p>
        </p:txBody>
      </p:sp>
      <p:sp>
        <p:nvSpPr>
          <p:cNvPr id="7" name="TextBox 6">
            <a:extLst>
              <a:ext uri="{FF2B5EF4-FFF2-40B4-BE49-F238E27FC236}">
                <a16:creationId xmlns:a16="http://schemas.microsoft.com/office/drawing/2014/main" id="{24F010BE-9521-5573-AC1F-A28A17C1E5EB}"/>
              </a:ext>
            </a:extLst>
          </p:cNvPr>
          <p:cNvSpPr txBox="1"/>
          <p:nvPr/>
        </p:nvSpPr>
        <p:spPr>
          <a:xfrm>
            <a:off x="2146850" y="985550"/>
            <a:ext cx="1287194" cy="78483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500" dirty="0">
                <a:latin typeface="Trebuchet MS" panose="020B0603020202020204" pitchFamily="34" charset="0"/>
              </a:rPr>
              <a:t>/k/</a:t>
            </a:r>
          </a:p>
        </p:txBody>
      </p:sp>
      <p:sp>
        <p:nvSpPr>
          <p:cNvPr id="8" name="TextBox 7">
            <a:extLst>
              <a:ext uri="{FF2B5EF4-FFF2-40B4-BE49-F238E27FC236}">
                <a16:creationId xmlns:a16="http://schemas.microsoft.com/office/drawing/2014/main" id="{2FDFD9F1-6255-3632-89DF-1E25A8886775}"/>
              </a:ext>
            </a:extLst>
          </p:cNvPr>
          <p:cNvSpPr txBox="1"/>
          <p:nvPr/>
        </p:nvSpPr>
        <p:spPr>
          <a:xfrm>
            <a:off x="3928403" y="968097"/>
            <a:ext cx="1287194" cy="78483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500" dirty="0">
                <a:latin typeface="Trebuchet MS" panose="020B0603020202020204" pitchFamily="34" charset="0"/>
              </a:rPr>
              <a:t>/a/</a:t>
            </a:r>
          </a:p>
        </p:txBody>
      </p:sp>
      <p:sp>
        <p:nvSpPr>
          <p:cNvPr id="9" name="TextBox 8">
            <a:extLst>
              <a:ext uri="{FF2B5EF4-FFF2-40B4-BE49-F238E27FC236}">
                <a16:creationId xmlns:a16="http://schemas.microsoft.com/office/drawing/2014/main" id="{B71A5BBB-3716-0511-E1EE-4F32010D8AB5}"/>
              </a:ext>
            </a:extLst>
          </p:cNvPr>
          <p:cNvSpPr txBox="1"/>
          <p:nvPr/>
        </p:nvSpPr>
        <p:spPr>
          <a:xfrm>
            <a:off x="5634894" y="985550"/>
            <a:ext cx="1550963" cy="78483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500" dirty="0">
                <a:latin typeface="Trebuchet MS" panose="020B0603020202020204" pitchFamily="34" charset="0"/>
              </a:rPr>
              <a:t>/t/</a:t>
            </a:r>
          </a:p>
        </p:txBody>
      </p:sp>
      <p:pic>
        <p:nvPicPr>
          <p:cNvPr id="4" name="Graphic 3" descr="Cat with solid fill">
            <a:extLst>
              <a:ext uri="{FF2B5EF4-FFF2-40B4-BE49-F238E27FC236}">
                <a16:creationId xmlns:a16="http://schemas.microsoft.com/office/drawing/2014/main" id="{B84F1612-8F35-AFDB-970A-B0AC4E01DA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00400" y="1684646"/>
            <a:ext cx="2743200" cy="2743200"/>
          </a:xfrm>
          <a:prstGeom prst="rect">
            <a:avLst/>
          </a:prstGeom>
        </p:spPr>
      </p:pic>
    </p:spTree>
    <p:extLst>
      <p:ext uri="{BB962C8B-B14F-4D97-AF65-F5344CB8AC3E}">
        <p14:creationId xmlns:p14="http://schemas.microsoft.com/office/powerpoint/2010/main" val="106589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7"/>
                                        </p:tgtEl>
                                      </p:cBhvr>
                                    </p:animEffect>
                                    <p:animScale>
                                      <p:cBhvr>
                                        <p:cTn id="7" dur="50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1000" tmFilter="0, 0; .2, .5; .8, .5; 1, 0"/>
                                        <p:tgtEl>
                                          <p:spTgt spid="9">
                                            <p:txEl>
                                              <p:pRg st="0" end="0"/>
                                            </p:txEl>
                                          </p:spTgt>
                                        </p:tgtEl>
                                      </p:cBhvr>
                                    </p:animEffect>
                                    <p:animScale>
                                      <p:cBhvr>
                                        <p:cTn id="12" dur="500" autoRev="1" fill="hold"/>
                                        <p:tgtEl>
                                          <p:spTgt spid="9">
                                            <p:txEl>
                                              <p:pRg st="0" end="0"/>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1000" tmFilter="0, 0; .2, .5; .8, .5; 1, 0"/>
                                        <p:tgtEl>
                                          <p:spTgt spid="8">
                                            <p:txEl>
                                              <p:pRg st="0" end="0"/>
                                            </p:txEl>
                                          </p:spTgt>
                                        </p:tgtEl>
                                      </p:cBhvr>
                                    </p:animEffect>
                                    <p:animScale>
                                      <p:cBhvr>
                                        <p:cTn id="17" dur="500" autoRev="1" fill="hold"/>
                                        <p:tgtEl>
                                          <p:spTgt spid="8">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AADFC-0391-1F86-836D-3DB171F29A6E}"/>
            </a:ext>
          </a:extLst>
        </p:cNvPr>
        <p:cNvGrpSpPr/>
        <p:nvPr/>
      </p:nvGrpSpPr>
      <p:grpSpPr>
        <a:xfrm>
          <a:off x="0" y="0"/>
          <a:ext cx="0" cy="0"/>
          <a:chOff x="0" y="0"/>
          <a:chExt cx="0" cy="0"/>
        </a:xfrm>
      </p:grpSpPr>
      <p:sp>
        <p:nvSpPr>
          <p:cNvPr id="6" name="Google Shape;353;p46">
            <a:extLst>
              <a:ext uri="{FF2B5EF4-FFF2-40B4-BE49-F238E27FC236}">
                <a16:creationId xmlns:a16="http://schemas.microsoft.com/office/drawing/2014/main" id="{F498040E-97F8-D42D-EE7D-FC6B28BCB3AC}"/>
              </a:ext>
            </a:extLst>
          </p:cNvPr>
          <p:cNvSpPr txBox="1">
            <a:spLocks noGrp="1"/>
          </p:cNvSpPr>
          <p:nvPr>
            <p:ph type="title"/>
          </p:nvPr>
        </p:nvSpPr>
        <p:spPr>
          <a:xfrm>
            <a:off x="249102" y="0"/>
            <a:ext cx="8894897" cy="592406"/>
          </a:xfrm>
          <a:prstGeom prst="rect">
            <a:avLst/>
          </a:prstGeom>
        </p:spPr>
        <p:txBody>
          <a:bodyPr spcFirstLastPara="1" wrap="square" lIns="0" tIns="0" rIns="0" bIns="0" anchor="ctr" anchorCtr="0">
            <a:noAutofit/>
          </a:bodyPr>
          <a:lstStyle/>
          <a:p>
            <a:pPr>
              <a:lnSpc>
                <a:spcPct val="160000"/>
              </a:lnSpc>
            </a:pPr>
            <a:r>
              <a:rPr lang="en-US" sz="2400" b="0" i="0" u="none" strike="noStrike" baseline="0" dirty="0">
                <a:solidFill>
                  <a:srgbClr val="000000"/>
                </a:solidFill>
                <a:latin typeface="Trebuchet MS"/>
                <a:ea typeface="Trebuchet MS"/>
                <a:cs typeface="Trebuchet MS"/>
              </a:rPr>
              <a:t>Isolating Phonemes &amp; Decoding</a:t>
            </a:r>
            <a:endParaRPr lang="en-US" sz="2400" dirty="0">
              <a:latin typeface="Trebuchet MS"/>
            </a:endParaRPr>
          </a:p>
        </p:txBody>
      </p:sp>
      <p:pic>
        <p:nvPicPr>
          <p:cNvPr id="4" name="Graphic 3" descr="Cat with solid fill">
            <a:extLst>
              <a:ext uri="{FF2B5EF4-FFF2-40B4-BE49-F238E27FC236}">
                <a16:creationId xmlns:a16="http://schemas.microsoft.com/office/drawing/2014/main" id="{FE9D795D-B206-E7F1-A452-BA2612727C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58250" y="760982"/>
            <a:ext cx="1828800" cy="1828800"/>
          </a:xfrm>
          <a:prstGeom prst="rect">
            <a:avLst/>
          </a:prstGeom>
        </p:spPr>
      </p:pic>
      <p:sp>
        <p:nvSpPr>
          <p:cNvPr id="12" name="TextBox 11">
            <a:extLst>
              <a:ext uri="{FF2B5EF4-FFF2-40B4-BE49-F238E27FC236}">
                <a16:creationId xmlns:a16="http://schemas.microsoft.com/office/drawing/2014/main" id="{0FF8DA05-B52D-DC01-2896-A672D4CBD33E}"/>
              </a:ext>
            </a:extLst>
          </p:cNvPr>
          <p:cNvSpPr txBox="1"/>
          <p:nvPr/>
        </p:nvSpPr>
        <p:spPr>
          <a:xfrm>
            <a:off x="770523" y="2660014"/>
            <a:ext cx="3101439" cy="553998"/>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000" dirty="0">
                <a:latin typeface="Trebuchet MS" panose="020B0603020202020204" pitchFamily="34" charset="0"/>
              </a:rPr>
              <a:t>/k/   /a/   /t/</a:t>
            </a:r>
          </a:p>
        </p:txBody>
      </p:sp>
      <p:sp>
        <p:nvSpPr>
          <p:cNvPr id="19" name="Flowchart: Connector 18">
            <a:extLst>
              <a:ext uri="{FF2B5EF4-FFF2-40B4-BE49-F238E27FC236}">
                <a16:creationId xmlns:a16="http://schemas.microsoft.com/office/drawing/2014/main" id="{0FB14C3F-BEF5-5B75-706F-682AC8E60CB5}"/>
              </a:ext>
              <a:ext uri="{C183D7F6-B498-43B3-948B-1728B52AA6E4}">
                <adec:decorative xmlns:adec="http://schemas.microsoft.com/office/drawing/2017/decorative" val="1"/>
              </a:ext>
            </a:extLst>
          </p:cNvPr>
          <p:cNvSpPr/>
          <p:nvPr/>
        </p:nvSpPr>
        <p:spPr>
          <a:xfrm>
            <a:off x="1084732" y="3222490"/>
            <a:ext cx="685800" cy="685800"/>
          </a:xfrm>
          <a:prstGeom prst="flowChartConnector">
            <a:avLst/>
          </a:prstGeom>
          <a:solidFill>
            <a:srgbClr val="488BC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dirty="0">
              <a:latin typeface="Trebuchet MS" panose="020B0603020202020204" pitchFamily="34" charset="0"/>
            </a:endParaRPr>
          </a:p>
        </p:txBody>
      </p:sp>
      <p:sp>
        <p:nvSpPr>
          <p:cNvPr id="15" name="Flowchart: Connector 14">
            <a:extLst>
              <a:ext uri="{FF2B5EF4-FFF2-40B4-BE49-F238E27FC236}">
                <a16:creationId xmlns:a16="http://schemas.microsoft.com/office/drawing/2014/main" id="{DCF75EFB-C537-0D33-06CF-93154AC45F06}"/>
              </a:ext>
              <a:ext uri="{C183D7F6-B498-43B3-948B-1728B52AA6E4}">
                <adec:decorative xmlns:adec="http://schemas.microsoft.com/office/drawing/2017/decorative" val="1"/>
              </a:ext>
            </a:extLst>
          </p:cNvPr>
          <p:cNvSpPr/>
          <p:nvPr/>
        </p:nvSpPr>
        <p:spPr>
          <a:xfrm>
            <a:off x="1979174" y="3227224"/>
            <a:ext cx="685800" cy="685800"/>
          </a:xfrm>
          <a:prstGeom prst="flowChartConnector">
            <a:avLst/>
          </a:prstGeom>
          <a:solidFill>
            <a:srgbClr val="488BC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dirty="0">
              <a:latin typeface="Trebuchet MS" panose="020B0603020202020204" pitchFamily="34" charset="0"/>
            </a:endParaRPr>
          </a:p>
        </p:txBody>
      </p:sp>
      <p:sp>
        <p:nvSpPr>
          <p:cNvPr id="18" name="Flowchart: Connector 17">
            <a:extLst>
              <a:ext uri="{FF2B5EF4-FFF2-40B4-BE49-F238E27FC236}">
                <a16:creationId xmlns:a16="http://schemas.microsoft.com/office/drawing/2014/main" id="{65F3406B-7503-126D-4527-F49C933EF87A}"/>
              </a:ext>
              <a:ext uri="{C183D7F6-B498-43B3-948B-1728B52AA6E4}">
                <adec:decorative xmlns:adec="http://schemas.microsoft.com/office/drawing/2017/decorative" val="1"/>
              </a:ext>
            </a:extLst>
          </p:cNvPr>
          <p:cNvSpPr/>
          <p:nvPr/>
        </p:nvSpPr>
        <p:spPr>
          <a:xfrm>
            <a:off x="2880265" y="3236120"/>
            <a:ext cx="685800" cy="685800"/>
          </a:xfrm>
          <a:prstGeom prst="flowChartConnector">
            <a:avLst/>
          </a:prstGeom>
          <a:solidFill>
            <a:srgbClr val="488BC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dirty="0">
              <a:latin typeface="Trebuchet MS" panose="020B0603020202020204" pitchFamily="34" charset="0"/>
            </a:endParaRPr>
          </a:p>
        </p:txBody>
      </p:sp>
      <p:sp>
        <p:nvSpPr>
          <p:cNvPr id="14" name="Arrow: Right 13">
            <a:extLst>
              <a:ext uri="{FF2B5EF4-FFF2-40B4-BE49-F238E27FC236}">
                <a16:creationId xmlns:a16="http://schemas.microsoft.com/office/drawing/2014/main" id="{B5613F99-76A7-AB85-0B01-24263CDCD2CC}"/>
              </a:ext>
              <a:ext uri="{C183D7F6-B498-43B3-948B-1728B52AA6E4}">
                <adec:decorative xmlns:adec="http://schemas.microsoft.com/office/drawing/2017/decorative" val="1"/>
              </a:ext>
            </a:extLst>
          </p:cNvPr>
          <p:cNvSpPr/>
          <p:nvPr/>
        </p:nvSpPr>
        <p:spPr>
          <a:xfrm>
            <a:off x="3880151" y="3106017"/>
            <a:ext cx="1371600" cy="914400"/>
          </a:xfrm>
          <a:prstGeom prst="rightArrow">
            <a:avLst/>
          </a:prstGeom>
          <a:solidFill>
            <a:srgbClr val="FFAB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dirty="0">
              <a:latin typeface="Trebuchet MS" panose="020B0603020202020204" pitchFamily="34" charset="0"/>
            </a:endParaRPr>
          </a:p>
        </p:txBody>
      </p:sp>
      <p:sp>
        <p:nvSpPr>
          <p:cNvPr id="17" name="TextBox 16">
            <a:extLst>
              <a:ext uri="{FF2B5EF4-FFF2-40B4-BE49-F238E27FC236}">
                <a16:creationId xmlns:a16="http://schemas.microsoft.com/office/drawing/2014/main" id="{66238196-C57C-C1EB-8B38-54A574E66F9E}"/>
              </a:ext>
            </a:extLst>
          </p:cNvPr>
          <p:cNvSpPr txBox="1"/>
          <p:nvPr/>
        </p:nvSpPr>
        <p:spPr>
          <a:xfrm>
            <a:off x="5333122" y="2571750"/>
            <a:ext cx="3101439" cy="553998"/>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000" dirty="0">
                <a:latin typeface="Trebuchet MS" panose="020B0603020202020204" pitchFamily="34" charset="0"/>
              </a:rPr>
              <a:t>/k/   /a/   /t/</a:t>
            </a:r>
          </a:p>
        </p:txBody>
      </p:sp>
      <p:graphicFrame>
        <p:nvGraphicFramePr>
          <p:cNvPr id="2" name="Table 1">
            <a:extLst>
              <a:ext uri="{FF2B5EF4-FFF2-40B4-BE49-F238E27FC236}">
                <a16:creationId xmlns:a16="http://schemas.microsoft.com/office/drawing/2014/main" id="{0CD26D10-62CD-0B48-1CEA-CBC6D57F6AF7}"/>
              </a:ext>
            </a:extLst>
          </p:cNvPr>
          <p:cNvGraphicFramePr>
            <a:graphicFrameLocks noGrp="1"/>
          </p:cNvGraphicFramePr>
          <p:nvPr>
            <p:extLst>
              <p:ext uri="{D42A27DB-BD31-4B8C-83A1-F6EECF244321}">
                <p14:modId xmlns:p14="http://schemas.microsoft.com/office/powerpoint/2010/main" val="3709456551"/>
              </p:ext>
            </p:extLst>
          </p:nvPr>
        </p:nvGraphicFramePr>
        <p:xfrm>
          <a:off x="5512241" y="3121820"/>
          <a:ext cx="2743200" cy="914400"/>
        </p:xfrm>
        <a:graphic>
          <a:graphicData uri="http://schemas.openxmlformats.org/drawingml/2006/table">
            <a:tbl>
              <a:tblPr firstRow="1" bandRow="1">
                <a:tableStyleId>{93296810-A885-4BE3-A3E7-6D5BEEA58F35}</a:tableStyleId>
              </a:tblPr>
              <a:tblGrid>
                <a:gridCol w="914400">
                  <a:extLst>
                    <a:ext uri="{9D8B030D-6E8A-4147-A177-3AD203B41FA5}">
                      <a16:colId xmlns:a16="http://schemas.microsoft.com/office/drawing/2014/main" val="1573183179"/>
                    </a:ext>
                  </a:extLst>
                </a:gridCol>
                <a:gridCol w="914400">
                  <a:extLst>
                    <a:ext uri="{9D8B030D-6E8A-4147-A177-3AD203B41FA5}">
                      <a16:colId xmlns:a16="http://schemas.microsoft.com/office/drawing/2014/main" val="4111175779"/>
                    </a:ext>
                  </a:extLst>
                </a:gridCol>
                <a:gridCol w="914400">
                  <a:extLst>
                    <a:ext uri="{9D8B030D-6E8A-4147-A177-3AD203B41FA5}">
                      <a16:colId xmlns:a16="http://schemas.microsoft.com/office/drawing/2014/main" val="17609966"/>
                    </a:ext>
                  </a:extLst>
                </a:gridCol>
              </a:tblGrid>
              <a:tr h="914400">
                <a:tc>
                  <a:txBody>
                    <a:bodyPr/>
                    <a:lstStyle/>
                    <a:p>
                      <a:endParaRPr lang="en-US" sz="1400" dirty="0">
                        <a:latin typeface="Trebuchet MS" panose="020B0603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88BC9"/>
                    </a:solidFill>
                  </a:tcPr>
                </a:tc>
                <a:tc>
                  <a:txBody>
                    <a:bodyPr/>
                    <a:lstStyle/>
                    <a:p>
                      <a:endParaRPr lang="en-US" sz="1400" dirty="0">
                        <a:latin typeface="Trebuchet MS" panose="020B0603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88BC9"/>
                    </a:solidFill>
                  </a:tcPr>
                </a:tc>
                <a:tc>
                  <a:txBody>
                    <a:bodyPr/>
                    <a:lstStyle/>
                    <a:p>
                      <a:endParaRPr lang="en-US" sz="1400" dirty="0">
                        <a:latin typeface="Trebuchet MS" panose="020B0603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88BC9"/>
                    </a:solidFill>
                  </a:tcPr>
                </a:tc>
                <a:extLst>
                  <a:ext uri="{0D108BD9-81ED-4DB2-BD59-A6C34878D82A}">
                    <a16:rowId xmlns:a16="http://schemas.microsoft.com/office/drawing/2014/main" val="2863932144"/>
                  </a:ext>
                </a:extLst>
              </a:tr>
            </a:tbl>
          </a:graphicData>
        </a:graphic>
      </p:graphicFrame>
      <p:sp>
        <p:nvSpPr>
          <p:cNvPr id="5" name="Rectangle 4">
            <a:extLst>
              <a:ext uri="{FF2B5EF4-FFF2-40B4-BE49-F238E27FC236}">
                <a16:creationId xmlns:a16="http://schemas.microsoft.com/office/drawing/2014/main" id="{3FF4C6B0-5443-4272-55D4-9E8067EFDBD8}"/>
              </a:ext>
            </a:extLst>
          </p:cNvPr>
          <p:cNvSpPr/>
          <p:nvPr/>
        </p:nvSpPr>
        <p:spPr>
          <a:xfrm>
            <a:off x="5738803" y="3236120"/>
            <a:ext cx="478108" cy="746358"/>
          </a:xfrm>
          <a:prstGeom prst="rect">
            <a:avLst/>
          </a:prstGeom>
          <a:noFill/>
        </p:spPr>
        <p:txBody>
          <a:bodyPr wrap="square" lIns="68580" tIns="34290" rIns="68580" bIns="3429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400" b="0" cap="none" spc="0" dirty="0">
                <a:ln w="0"/>
                <a:solidFill>
                  <a:schemeClr val="tx1"/>
                </a:solidFill>
                <a:effectLst>
                  <a:outerShdw blurRad="38100" dist="19050" dir="2700000" algn="tl" rotWithShape="0">
                    <a:schemeClr val="dk1">
                      <a:alpha val="40000"/>
                    </a:schemeClr>
                  </a:outerShdw>
                </a:effectLst>
                <a:latin typeface="Trebuchet MS" panose="020B0603020202020204" pitchFamily="34" charset="0"/>
              </a:rPr>
              <a:t>c</a:t>
            </a:r>
          </a:p>
        </p:txBody>
      </p:sp>
      <p:sp>
        <p:nvSpPr>
          <p:cNvPr id="10" name="Rectangle 9">
            <a:extLst>
              <a:ext uri="{FF2B5EF4-FFF2-40B4-BE49-F238E27FC236}">
                <a16:creationId xmlns:a16="http://schemas.microsoft.com/office/drawing/2014/main" id="{23F134D8-33B9-2AF4-D63E-5722A85F0A00}"/>
              </a:ext>
            </a:extLst>
          </p:cNvPr>
          <p:cNvSpPr/>
          <p:nvPr/>
        </p:nvSpPr>
        <p:spPr>
          <a:xfrm>
            <a:off x="6690158" y="3214012"/>
            <a:ext cx="387365" cy="746358"/>
          </a:xfrm>
          <a:prstGeom prst="rect">
            <a:avLst/>
          </a:prstGeom>
          <a:noFill/>
        </p:spPr>
        <p:txBody>
          <a:bodyPr wrap="square" lIns="68580" tIns="34290" rIns="68580" bIns="3429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400" dirty="0">
                <a:ln w="0"/>
                <a:effectLst>
                  <a:outerShdw blurRad="38100" dist="19050" dir="2700000" algn="tl" rotWithShape="0">
                    <a:schemeClr val="dk1">
                      <a:alpha val="40000"/>
                    </a:schemeClr>
                  </a:outerShdw>
                </a:effectLst>
                <a:latin typeface="Trebuchet MS" panose="020B0603020202020204" pitchFamily="34" charset="0"/>
              </a:rPr>
              <a:t>a</a:t>
            </a:r>
          </a:p>
        </p:txBody>
      </p:sp>
      <p:sp>
        <p:nvSpPr>
          <p:cNvPr id="11" name="Rectangle 10">
            <a:extLst>
              <a:ext uri="{FF2B5EF4-FFF2-40B4-BE49-F238E27FC236}">
                <a16:creationId xmlns:a16="http://schemas.microsoft.com/office/drawing/2014/main" id="{D4B11D79-72F6-AFCD-A129-731C660B729D}"/>
              </a:ext>
            </a:extLst>
          </p:cNvPr>
          <p:cNvSpPr/>
          <p:nvPr/>
        </p:nvSpPr>
        <p:spPr>
          <a:xfrm>
            <a:off x="7644184" y="3222490"/>
            <a:ext cx="312827" cy="746358"/>
          </a:xfrm>
          <a:prstGeom prst="rect">
            <a:avLst/>
          </a:prstGeom>
          <a:noFill/>
        </p:spPr>
        <p:txBody>
          <a:bodyPr wrap="square" lIns="68580" tIns="34290" rIns="68580" bIns="3429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400" b="0" cap="none" spc="0" dirty="0">
                <a:ln w="0"/>
                <a:solidFill>
                  <a:schemeClr val="tx1"/>
                </a:solidFill>
                <a:effectLst>
                  <a:outerShdw blurRad="38100" dist="19050" dir="2700000" algn="tl" rotWithShape="0">
                    <a:schemeClr val="dk1">
                      <a:alpha val="40000"/>
                    </a:schemeClr>
                  </a:outerShdw>
                </a:effectLst>
                <a:latin typeface="Trebuchet MS" panose="020B0603020202020204" pitchFamily="34" charset="0"/>
              </a:rPr>
              <a:t>t</a:t>
            </a:r>
          </a:p>
        </p:txBody>
      </p:sp>
    </p:spTree>
    <p:extLst>
      <p:ext uri="{BB962C8B-B14F-4D97-AF65-F5344CB8AC3E}">
        <p14:creationId xmlns:p14="http://schemas.microsoft.com/office/powerpoint/2010/main" val="1898755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6"/>
          <p:cNvSpPr txBox="1">
            <a:spLocks noGrp="1"/>
          </p:cNvSpPr>
          <p:nvPr>
            <p:ph type="title"/>
          </p:nvPr>
        </p:nvSpPr>
        <p:spPr>
          <a:xfrm>
            <a:off x="270093" y="0"/>
            <a:ext cx="8250506" cy="587739"/>
          </a:xfrm>
          <a:prstGeom prst="rect">
            <a:avLst/>
          </a:prstGeom>
        </p:spPr>
        <p:txBody>
          <a:bodyPr spcFirstLastPara="1" wrap="square" lIns="0" tIns="0" rIns="0" bIns="0" anchor="ctr" anchorCtr="0">
            <a:noAutofit/>
          </a:bodyPr>
          <a:lstStyle/>
          <a:p>
            <a:r>
              <a:rPr lang="en-US" sz="2400" dirty="0">
                <a:latin typeface="Trebuchet MS"/>
              </a:rPr>
              <a:t>Welcome | Phonological Awareness</a:t>
            </a:r>
          </a:p>
        </p:txBody>
      </p:sp>
      <p:sp>
        <p:nvSpPr>
          <p:cNvPr id="2" name="Google Shape;354;p46">
            <a:extLst>
              <a:ext uri="{FF2B5EF4-FFF2-40B4-BE49-F238E27FC236}">
                <a16:creationId xmlns:a16="http://schemas.microsoft.com/office/drawing/2014/main" id="{6DAE3C2E-A13E-A955-233A-466A9F4164CA}"/>
              </a:ext>
            </a:extLst>
          </p:cNvPr>
          <p:cNvSpPr txBox="1">
            <a:spLocks noGrp="1"/>
          </p:cNvSpPr>
          <p:nvPr>
            <p:ph type="body" idx="4294967295"/>
          </p:nvPr>
        </p:nvSpPr>
        <p:spPr>
          <a:xfrm>
            <a:off x="187377" y="826953"/>
            <a:ext cx="7169150" cy="3188485"/>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b="1" dirty="0">
                <a:latin typeface="Trebuchet MS" panose="020B0603020202020204" pitchFamily="34" charset="0"/>
                <a:ea typeface="Calibri"/>
                <a:cs typeface="Calibri"/>
              </a:rPr>
              <a:t>First Name Last Name</a:t>
            </a:r>
            <a:r>
              <a:rPr lang="en-US" dirty="0">
                <a:latin typeface="Trebuchet MS" panose="020B0603020202020204" pitchFamily="34" charset="0"/>
                <a:ea typeface="Calibri"/>
                <a:cs typeface="Calibri"/>
              </a:rPr>
              <a:t>, Title</a:t>
            </a:r>
            <a:endParaRPr lang="en-US" dirty="0">
              <a:latin typeface="Trebuchet MS" panose="020B0603020202020204" pitchFamily="34" charset="0"/>
            </a:endParaRPr>
          </a:p>
          <a:p>
            <a:pPr marL="0" lvl="0" indent="0" algn="l" rtl="0">
              <a:spcBef>
                <a:spcPts val="0"/>
              </a:spcBef>
              <a:spcAft>
                <a:spcPts val="0"/>
              </a:spcAft>
              <a:buNone/>
            </a:pPr>
            <a:r>
              <a:rPr lang="en-US" dirty="0">
                <a:latin typeface="Trebuchet MS" panose="020B0603020202020204" pitchFamily="34" charset="0"/>
                <a:ea typeface="Calibri"/>
                <a:cs typeface="Calibri"/>
              </a:rPr>
              <a:t>Organization</a:t>
            </a:r>
            <a:endParaRPr lang="en-US" dirty="0">
              <a:latin typeface="Trebuchet MS" panose="020B0603020202020204" pitchFamily="34" charset="0"/>
            </a:endParaRPr>
          </a:p>
          <a:p>
            <a:pPr marL="0" indent="0">
              <a:lnSpc>
                <a:spcPct val="114999"/>
              </a:lnSpc>
              <a:buNone/>
            </a:pPr>
            <a:r>
              <a:rPr lang="en-US" dirty="0">
                <a:latin typeface="Trebuchet MS" panose="020B0603020202020204" pitchFamily="34" charset="0"/>
                <a:ea typeface="Calibri"/>
                <a:cs typeface="Calibri"/>
              </a:rPr>
              <a:t>Contact Information</a:t>
            </a:r>
            <a:endParaRPr lang="en-US" dirty="0"/>
          </a:p>
          <a:p>
            <a:pPr marL="0" lvl="0" indent="0" algn="l" rtl="0">
              <a:spcBef>
                <a:spcPts val="0"/>
              </a:spcBef>
              <a:spcAft>
                <a:spcPts val="0"/>
              </a:spcAft>
              <a:buNone/>
            </a:pPr>
            <a:endParaRPr lang="en-US" dirty="0">
              <a:latin typeface="Trebuchet MS" panose="020B0603020202020204" pitchFamily="34" charset="0"/>
            </a:endParaRPr>
          </a:p>
          <a:p>
            <a:pPr marL="0" lvl="0" indent="0" algn="l" rtl="0">
              <a:spcBef>
                <a:spcPts val="0"/>
              </a:spcBef>
              <a:spcAft>
                <a:spcPts val="1200"/>
              </a:spcAft>
              <a:buNone/>
            </a:pPr>
            <a:endParaRPr lang="en-US" dirty="0">
              <a:latin typeface="Trebuchet MS" panose="020B0603020202020204" pitchFamily="34" charset="0"/>
            </a:endParaRPr>
          </a:p>
        </p:txBody>
      </p:sp>
    </p:spTree>
    <p:extLst>
      <p:ext uri="{BB962C8B-B14F-4D97-AF65-F5344CB8AC3E}">
        <p14:creationId xmlns:p14="http://schemas.microsoft.com/office/powerpoint/2010/main" val="4155118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353;p46">
            <a:extLst>
              <a:ext uri="{FF2B5EF4-FFF2-40B4-BE49-F238E27FC236}">
                <a16:creationId xmlns:a16="http://schemas.microsoft.com/office/drawing/2014/main" id="{366FE599-6E85-4A7F-568D-9ED4F745AD62}"/>
              </a:ext>
            </a:extLst>
          </p:cNvPr>
          <p:cNvSpPr txBox="1">
            <a:spLocks noGrp="1"/>
          </p:cNvSpPr>
          <p:nvPr>
            <p:ph type="title"/>
          </p:nvPr>
        </p:nvSpPr>
        <p:spPr>
          <a:xfrm>
            <a:off x="249102" y="0"/>
            <a:ext cx="8894897" cy="592406"/>
          </a:xfrm>
          <a:prstGeom prst="rect">
            <a:avLst/>
          </a:prstGeom>
        </p:spPr>
        <p:txBody>
          <a:bodyPr spcFirstLastPara="1" wrap="square" lIns="0" tIns="0" rIns="0" bIns="0" anchor="ctr" anchorCtr="0">
            <a:noAutofit/>
          </a:bodyPr>
          <a:lstStyle/>
          <a:p>
            <a:pPr>
              <a:lnSpc>
                <a:spcPct val="160000"/>
              </a:lnSpc>
            </a:pPr>
            <a:r>
              <a:rPr lang="en-US" sz="2400" b="0" i="0" u="none" strike="noStrike" baseline="0" dirty="0">
                <a:solidFill>
                  <a:srgbClr val="000000"/>
                </a:solidFill>
                <a:latin typeface="Trebuchet MS"/>
                <a:ea typeface="Trebuchet MS"/>
                <a:cs typeface="Trebuchet MS"/>
              </a:rPr>
              <a:t>Paired Verbal Fluency  I  Phonologi</a:t>
            </a:r>
            <a:r>
              <a:rPr lang="en-US" sz="2400" dirty="0">
                <a:solidFill>
                  <a:srgbClr val="000000"/>
                </a:solidFill>
                <a:latin typeface="Trebuchet MS"/>
                <a:ea typeface="Trebuchet MS"/>
                <a:cs typeface="Trebuchet MS"/>
              </a:rPr>
              <a:t>cal Awareness</a:t>
            </a:r>
            <a:endParaRPr lang="en-US" sz="2400" dirty="0">
              <a:latin typeface="Trebuchet MS"/>
            </a:endParaRPr>
          </a:p>
        </p:txBody>
      </p:sp>
      <p:sp>
        <p:nvSpPr>
          <p:cNvPr id="5" name="Text Placeholder 4">
            <a:extLst>
              <a:ext uri="{FF2B5EF4-FFF2-40B4-BE49-F238E27FC236}">
                <a16:creationId xmlns:a16="http://schemas.microsoft.com/office/drawing/2014/main" id="{18E4E724-FF3A-0BB5-E5C8-A86B92ECF287}"/>
              </a:ext>
            </a:extLst>
          </p:cNvPr>
          <p:cNvSpPr>
            <a:spLocks noGrp="1"/>
          </p:cNvSpPr>
          <p:nvPr>
            <p:ph type="body" idx="4294967295"/>
          </p:nvPr>
        </p:nvSpPr>
        <p:spPr>
          <a:xfrm>
            <a:off x="0" y="685380"/>
            <a:ext cx="8447566" cy="3387885"/>
          </a:xfrm>
        </p:spPr>
        <p:txBody>
          <a:bodyPr>
            <a:normAutofit lnSpcReduction="10000"/>
          </a:bodyPr>
          <a:lstStyle/>
          <a:p>
            <a:pPr marL="127000" indent="0">
              <a:buNone/>
            </a:pPr>
            <a:r>
              <a:rPr lang="en-US" sz="2000" b="1" dirty="0">
                <a:solidFill>
                  <a:schemeClr val="tx1"/>
                </a:solidFill>
                <a:latin typeface="Trebuchet MS" panose="020B0603020202020204" pitchFamily="34" charset="0"/>
              </a:rPr>
              <a:t>What is phonological awareness? </a:t>
            </a:r>
          </a:p>
          <a:p>
            <a:pPr marL="127000" indent="0">
              <a:buNone/>
            </a:pPr>
            <a:r>
              <a:rPr lang="en-US" sz="2000" b="1" dirty="0">
                <a:solidFill>
                  <a:schemeClr val="tx1"/>
                </a:solidFill>
                <a:latin typeface="Trebuchet MS" panose="020B0603020202020204" pitchFamily="34" charset="0"/>
              </a:rPr>
              <a:t>Why is it important for reading development? </a:t>
            </a:r>
          </a:p>
          <a:p>
            <a:pPr marL="127000" indent="0">
              <a:buNone/>
            </a:pPr>
            <a:endParaRPr lang="en-US" sz="800" b="1" dirty="0">
              <a:solidFill>
                <a:schemeClr val="tx1"/>
              </a:solidFill>
              <a:latin typeface="Trebuchet MS" panose="020B0603020202020204" pitchFamily="34" charset="0"/>
            </a:endParaRPr>
          </a:p>
          <a:p>
            <a:pPr marL="469900" indent="-342900">
              <a:buFont typeface="+mj-lt"/>
              <a:buAutoNum type="arabicPeriod"/>
            </a:pPr>
            <a:r>
              <a:rPr lang="en-US" dirty="0">
                <a:solidFill>
                  <a:schemeClr val="tx1"/>
                </a:solidFill>
                <a:latin typeface="Trebuchet MS" panose="020B0603020202020204" pitchFamily="34" charset="0"/>
              </a:rPr>
              <a:t>Write down thoughts and ideas you could shared with a partner.</a:t>
            </a:r>
          </a:p>
          <a:p>
            <a:pPr marL="469900" indent="-342900">
              <a:lnSpc>
                <a:spcPct val="100000"/>
              </a:lnSpc>
              <a:buFont typeface="+mj-lt"/>
              <a:buAutoNum type="arabicPeriod"/>
            </a:pPr>
            <a:endParaRPr lang="en-US" sz="800" dirty="0">
              <a:solidFill>
                <a:schemeClr val="tx1"/>
              </a:solidFill>
              <a:latin typeface="Trebuchet MS" panose="020B0603020202020204" pitchFamily="34" charset="0"/>
            </a:endParaRPr>
          </a:p>
          <a:p>
            <a:pPr marL="469900" indent="-342900">
              <a:lnSpc>
                <a:spcPct val="100000"/>
              </a:lnSpc>
              <a:buFont typeface="+mj-lt"/>
              <a:buAutoNum type="arabicPeriod"/>
            </a:pPr>
            <a:r>
              <a:rPr lang="en-US" dirty="0">
                <a:solidFill>
                  <a:schemeClr val="tx1"/>
                </a:solidFill>
                <a:latin typeface="Trebuchet MS" panose="020B0603020202020204" pitchFamily="34" charset="0"/>
              </a:rPr>
              <a:t>We will create partners A and B and take turns talking about the questions above. </a:t>
            </a:r>
          </a:p>
          <a:p>
            <a:pPr marL="469900" indent="-342900">
              <a:buFont typeface="+mj-lt"/>
              <a:buAutoNum type="arabicPeriod"/>
            </a:pPr>
            <a:endParaRPr lang="en-US" sz="800" dirty="0">
              <a:solidFill>
                <a:schemeClr val="tx1"/>
              </a:solidFill>
              <a:latin typeface="Trebuchet MS" panose="020B0603020202020204" pitchFamily="34" charset="0"/>
            </a:endParaRPr>
          </a:p>
          <a:p>
            <a:pPr marL="469900" indent="-342900">
              <a:buFont typeface="+mj-lt"/>
              <a:buAutoNum type="arabicPeriod"/>
            </a:pPr>
            <a:r>
              <a:rPr lang="en-US" dirty="0">
                <a:solidFill>
                  <a:schemeClr val="tx1"/>
                </a:solidFill>
                <a:latin typeface="Trebuchet MS" panose="020B0603020202020204" pitchFamily="34" charset="0"/>
              </a:rPr>
              <a:t>At a signal, one will speak, and one will listen. </a:t>
            </a:r>
          </a:p>
          <a:p>
            <a:pPr marL="469900" indent="-342900">
              <a:buFont typeface="+mj-lt"/>
              <a:buAutoNum type="arabicPeriod"/>
            </a:pPr>
            <a:endParaRPr lang="en-US" sz="900" dirty="0">
              <a:solidFill>
                <a:schemeClr val="tx1"/>
              </a:solidFill>
              <a:latin typeface="Trebuchet MS" panose="020B0603020202020204" pitchFamily="34" charset="0"/>
            </a:endParaRPr>
          </a:p>
          <a:p>
            <a:pPr marL="469900" indent="-342900">
              <a:buFont typeface="+mj-lt"/>
              <a:buAutoNum type="arabicPeriod"/>
            </a:pPr>
            <a:r>
              <a:rPr lang="en-US" dirty="0">
                <a:solidFill>
                  <a:schemeClr val="tx1"/>
                </a:solidFill>
                <a:latin typeface="Trebuchet MS" panose="020B0603020202020204" pitchFamily="34" charset="0"/>
              </a:rPr>
              <a:t>At a signal, the other will speak while the first speaker listens.</a:t>
            </a:r>
          </a:p>
          <a:p>
            <a:pPr marL="469900" indent="-342900">
              <a:buFont typeface="+mj-lt"/>
              <a:buAutoNum type="arabicPeriod"/>
            </a:pPr>
            <a:endParaRPr lang="en-US" sz="900" dirty="0">
              <a:solidFill>
                <a:schemeClr val="tx1"/>
              </a:solidFill>
              <a:latin typeface="Trebuchet MS" panose="020B0603020202020204" pitchFamily="34" charset="0"/>
            </a:endParaRPr>
          </a:p>
          <a:p>
            <a:pPr marL="469900" indent="-342900">
              <a:buFont typeface="+mj-lt"/>
              <a:buAutoNum type="arabicPeriod"/>
            </a:pPr>
            <a:r>
              <a:rPr lang="en-US" dirty="0">
                <a:solidFill>
                  <a:schemeClr val="tx1"/>
                </a:solidFill>
                <a:latin typeface="Trebuchet MS" panose="020B0603020202020204" pitchFamily="34" charset="0"/>
              </a:rPr>
              <a:t>Each time, no one is allowed to repeat anything that was said by the other. </a:t>
            </a:r>
          </a:p>
        </p:txBody>
      </p:sp>
    </p:spTree>
    <p:extLst>
      <p:ext uri="{BB962C8B-B14F-4D97-AF65-F5344CB8AC3E}">
        <p14:creationId xmlns:p14="http://schemas.microsoft.com/office/powerpoint/2010/main" val="3288666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9CFED-8D58-557E-96C4-2F60EC80EC9E}"/>
            </a:ext>
          </a:extLst>
        </p:cNvPr>
        <p:cNvGrpSpPr/>
        <p:nvPr/>
      </p:nvGrpSpPr>
      <p:grpSpPr>
        <a:xfrm>
          <a:off x="0" y="0"/>
          <a:ext cx="0" cy="0"/>
          <a:chOff x="0" y="0"/>
          <a:chExt cx="0" cy="0"/>
        </a:xfrm>
      </p:grpSpPr>
      <p:pic>
        <p:nvPicPr>
          <p:cNvPr id="5" name="Picture Placeholder 4" descr="Teacher directing students to break words apart using hand movements while students are sitting on the carpet at the front of the room ">
            <a:extLst>
              <a:ext uri="{FF2B5EF4-FFF2-40B4-BE49-F238E27FC236}">
                <a16:creationId xmlns:a16="http://schemas.microsoft.com/office/drawing/2014/main" id="{BC6ADD7A-25C5-FF1A-8DC8-2A340A3D9585}"/>
              </a:ext>
            </a:extLst>
          </p:cNvPr>
          <p:cNvPicPr>
            <a:picLocks noGrp="1" noChangeAspect="1"/>
          </p:cNvPicPr>
          <p:nvPr>
            <p:ph type="pic" sz="quarter" idx="10"/>
          </p:nvPr>
        </p:nvPicPr>
        <p:blipFill>
          <a:blip r:embed="rId3"/>
          <a:srcRect l="604" r="604"/>
          <a:stretch/>
        </p:blipFill>
        <p:spPr/>
      </p:pic>
      <p:sp>
        <p:nvSpPr>
          <p:cNvPr id="3" name="Title 2">
            <a:extLst>
              <a:ext uri="{FF2B5EF4-FFF2-40B4-BE49-F238E27FC236}">
                <a16:creationId xmlns:a16="http://schemas.microsoft.com/office/drawing/2014/main" id="{F262E6BA-DA77-BC24-9DD1-833E3C780E81}"/>
              </a:ext>
            </a:extLst>
          </p:cNvPr>
          <p:cNvSpPr>
            <a:spLocks noGrp="1"/>
          </p:cNvSpPr>
          <p:nvPr>
            <p:ph type="title"/>
          </p:nvPr>
        </p:nvSpPr>
        <p:spPr>
          <a:xfrm>
            <a:off x="0" y="3951027"/>
            <a:ext cx="9144000" cy="1192472"/>
          </a:xfrm>
        </p:spPr>
        <p:txBody>
          <a:bodyPr anchor="ctr"/>
          <a:lstStyle/>
          <a:p>
            <a:r>
              <a:rPr lang="en-US" dirty="0">
                <a:solidFill>
                  <a:srgbClr val="FFFFFF"/>
                </a:solidFill>
                <a:latin typeface="Trebuchet MS"/>
              </a:rPr>
              <a:t>What Does </a:t>
            </a:r>
            <a:r>
              <a:rPr lang="en-US" b="1" dirty="0">
                <a:solidFill>
                  <a:srgbClr val="FFFFFF"/>
                </a:solidFill>
                <a:latin typeface="Trebuchet MS"/>
              </a:rPr>
              <a:t>Phonological </a:t>
            </a:r>
            <a:br>
              <a:rPr lang="en-US" b="1" dirty="0">
                <a:latin typeface="Trebuchet MS"/>
              </a:rPr>
            </a:br>
            <a:r>
              <a:rPr lang="en-US" b="1" dirty="0">
                <a:solidFill>
                  <a:srgbClr val="FFFFFF"/>
                </a:solidFill>
                <a:latin typeface="Trebuchet MS"/>
              </a:rPr>
              <a:t>Awareness </a:t>
            </a:r>
            <a:r>
              <a:rPr lang="en-US" dirty="0">
                <a:solidFill>
                  <a:srgbClr val="FFFFFF"/>
                </a:solidFill>
                <a:latin typeface="Trebuchet MS"/>
              </a:rPr>
              <a:t>Look Like at School?</a:t>
            </a:r>
            <a:endParaRPr lang="en-US" dirty="0"/>
          </a:p>
        </p:txBody>
      </p:sp>
      <p:pic>
        <p:nvPicPr>
          <p:cNvPr id="6" name="Google Shape;115;p10" descr="CDE Logo">
            <a:extLst>
              <a:ext uri="{FF2B5EF4-FFF2-40B4-BE49-F238E27FC236}">
                <a16:creationId xmlns:a16="http://schemas.microsoft.com/office/drawing/2014/main" id="{54FEE799-25FE-8150-7C6D-1D38EB6E61C8}"/>
              </a:ext>
            </a:extLst>
          </p:cNvPr>
          <p:cNvPicPr preferRelativeResize="0"/>
          <p:nvPr/>
        </p:nvPicPr>
        <p:blipFill>
          <a:blip r:embed="rId4">
            <a:alphaModFix/>
          </a:blip>
          <a:stretch>
            <a:fillRect/>
          </a:stretch>
        </p:blipFill>
        <p:spPr>
          <a:xfrm>
            <a:off x="8002150" y="4594525"/>
            <a:ext cx="924425" cy="403399"/>
          </a:xfrm>
          <a:prstGeom prst="rect">
            <a:avLst/>
          </a:prstGeom>
          <a:noFill/>
          <a:ln>
            <a:noFill/>
          </a:ln>
        </p:spPr>
      </p:pic>
    </p:spTree>
    <p:extLst>
      <p:ext uri="{BB962C8B-B14F-4D97-AF65-F5344CB8AC3E}">
        <p14:creationId xmlns:p14="http://schemas.microsoft.com/office/powerpoint/2010/main" val="2691180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2">
          <a:extLst>
            <a:ext uri="{FF2B5EF4-FFF2-40B4-BE49-F238E27FC236}">
              <a16:creationId xmlns:a16="http://schemas.microsoft.com/office/drawing/2014/main" id="{38014027-8ABC-B42B-1677-6014EDAFA01B}"/>
            </a:ext>
          </a:extLst>
        </p:cNvPr>
        <p:cNvGrpSpPr/>
        <p:nvPr/>
      </p:nvGrpSpPr>
      <p:grpSpPr>
        <a:xfrm>
          <a:off x="0" y="0"/>
          <a:ext cx="0" cy="0"/>
          <a:chOff x="0" y="0"/>
          <a:chExt cx="0" cy="0"/>
        </a:xfrm>
      </p:grpSpPr>
      <p:sp>
        <p:nvSpPr>
          <p:cNvPr id="353" name="Google Shape;353;p46">
            <a:extLst>
              <a:ext uri="{FF2B5EF4-FFF2-40B4-BE49-F238E27FC236}">
                <a16:creationId xmlns:a16="http://schemas.microsoft.com/office/drawing/2014/main" id="{FA767503-FE56-0107-F80C-C0F702E2B73C}"/>
              </a:ext>
            </a:extLst>
          </p:cNvPr>
          <p:cNvSpPr txBox="1">
            <a:spLocks noGrp="1"/>
          </p:cNvSpPr>
          <p:nvPr>
            <p:ph type="title"/>
          </p:nvPr>
        </p:nvSpPr>
        <p:spPr>
          <a:xfrm>
            <a:off x="249102" y="0"/>
            <a:ext cx="8894897" cy="592406"/>
          </a:xfrm>
          <a:prstGeom prst="rect">
            <a:avLst/>
          </a:prstGeom>
        </p:spPr>
        <p:txBody>
          <a:bodyPr spcFirstLastPara="1" wrap="square" lIns="0" tIns="0" rIns="0" bIns="0" anchor="ctr" anchorCtr="0">
            <a:noAutofit/>
          </a:bodyPr>
          <a:lstStyle/>
          <a:p>
            <a:pPr>
              <a:lnSpc>
                <a:spcPct val="160000"/>
              </a:lnSpc>
            </a:pPr>
            <a:r>
              <a:rPr lang="en-US" sz="2400" b="0" i="0" u="none" strike="noStrike" baseline="0" dirty="0">
                <a:solidFill>
                  <a:srgbClr val="000000"/>
                </a:solidFill>
                <a:latin typeface="Trebuchet MS"/>
                <a:ea typeface="Trebuchet MS"/>
                <a:cs typeface="Trebuchet MS"/>
              </a:rPr>
              <a:t>Colorado Academic Standards (CAS)</a:t>
            </a:r>
            <a:r>
              <a:rPr lang="en-US" sz="2400" dirty="0">
                <a:solidFill>
                  <a:srgbClr val="000000"/>
                </a:solidFill>
                <a:latin typeface="Trebuchet MS"/>
                <a:ea typeface="Trebuchet MS"/>
                <a:cs typeface="Trebuchet MS"/>
              </a:rPr>
              <a:t>  </a:t>
            </a:r>
            <a:r>
              <a:rPr lang="en-US" sz="2400" b="0" i="0" u="none" strike="noStrike" baseline="0" dirty="0">
                <a:solidFill>
                  <a:srgbClr val="000000"/>
                </a:solidFill>
                <a:latin typeface="Trebuchet MS"/>
                <a:ea typeface="Trebuchet MS"/>
                <a:cs typeface="Trebuchet MS"/>
              </a:rPr>
              <a:t>I  Phonologi</a:t>
            </a:r>
            <a:r>
              <a:rPr lang="en-US" sz="2400" dirty="0">
                <a:solidFill>
                  <a:srgbClr val="000000"/>
                </a:solidFill>
                <a:latin typeface="Trebuchet MS"/>
                <a:ea typeface="Trebuchet MS"/>
                <a:cs typeface="Trebuchet MS"/>
              </a:rPr>
              <a:t>cal Awareness</a:t>
            </a:r>
            <a:endParaRPr lang="en-US" sz="2400" dirty="0">
              <a:latin typeface="Trebuchet MS"/>
            </a:endParaRPr>
          </a:p>
        </p:txBody>
      </p:sp>
      <p:sp>
        <p:nvSpPr>
          <p:cNvPr id="2" name="Google Shape;354;p46">
            <a:extLst>
              <a:ext uri="{FF2B5EF4-FFF2-40B4-BE49-F238E27FC236}">
                <a16:creationId xmlns:a16="http://schemas.microsoft.com/office/drawing/2014/main" id="{CBF89290-9530-0AF7-A9FD-936545BF3E3A}"/>
              </a:ext>
            </a:extLst>
          </p:cNvPr>
          <p:cNvSpPr txBox="1">
            <a:spLocks/>
          </p:cNvSpPr>
          <p:nvPr/>
        </p:nvSpPr>
        <p:spPr>
          <a:xfrm>
            <a:off x="249103" y="781961"/>
            <a:ext cx="4289670" cy="3500129"/>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Trebuchet MS" panose="020B0603020202020204" pitchFamily="34" charset="0"/>
                <a:ea typeface="Calibri" panose="020F0502020204030204" pitchFamily="34" charset="0"/>
                <a:cs typeface="Calibri" panose="020F0502020204030204" pitchFamily="34" charset="0"/>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nSpc>
                <a:spcPct val="114999"/>
              </a:lnSpc>
              <a:buNone/>
            </a:pPr>
            <a:r>
              <a:rPr lang="en-US" sz="2000" b="1" dirty="0">
                <a:solidFill>
                  <a:srgbClr val="000000"/>
                </a:solidFill>
                <a:ea typeface="Calibri"/>
                <a:cs typeface="Arial"/>
              </a:rPr>
              <a:t>Expectations for Kindergarten</a:t>
            </a:r>
          </a:p>
          <a:p>
            <a:pPr marL="114300" indent="0" algn="ctr">
              <a:lnSpc>
                <a:spcPct val="114999"/>
              </a:lnSpc>
              <a:buNone/>
            </a:pPr>
            <a:endParaRPr lang="en-US" sz="1000" b="1" dirty="0">
              <a:solidFill>
                <a:srgbClr val="000000"/>
              </a:solidFill>
              <a:ea typeface="Calibri"/>
              <a:cs typeface="Arial"/>
            </a:endParaRPr>
          </a:p>
          <a:p>
            <a:pPr>
              <a:lnSpc>
                <a:spcPct val="114999"/>
              </a:lnSpc>
            </a:pPr>
            <a:r>
              <a:rPr lang="en-US" dirty="0">
                <a:solidFill>
                  <a:schemeClr val="tx1"/>
                </a:solidFill>
              </a:rPr>
              <a:t>Use their voice to show phonemic awareness (knowledge of the sounds of language, such as long and short vowel sounds, consonants)</a:t>
            </a:r>
          </a:p>
          <a:p>
            <a:pPr>
              <a:lnSpc>
                <a:spcPct val="114999"/>
              </a:lnSpc>
            </a:pPr>
            <a:endParaRPr lang="en-US" sz="500" dirty="0">
              <a:solidFill>
                <a:schemeClr val="tx1"/>
              </a:solidFill>
            </a:endParaRPr>
          </a:p>
          <a:p>
            <a:pPr>
              <a:lnSpc>
                <a:spcPct val="114999"/>
              </a:lnSpc>
            </a:pPr>
            <a:r>
              <a:rPr lang="en-US" dirty="0">
                <a:solidFill>
                  <a:schemeClr val="tx1"/>
                </a:solidFill>
              </a:rPr>
              <a:t>Show how vocal sounds produce words (the word “cat” has three sounds – /k/-/a/-/t/)</a:t>
            </a:r>
          </a:p>
          <a:p>
            <a:pPr>
              <a:lnSpc>
                <a:spcPct val="114999"/>
              </a:lnSpc>
            </a:pPr>
            <a:endParaRPr lang="en-US" dirty="0"/>
          </a:p>
        </p:txBody>
      </p:sp>
      <p:sp>
        <p:nvSpPr>
          <p:cNvPr id="5" name="Google Shape;354;p46">
            <a:extLst>
              <a:ext uri="{FF2B5EF4-FFF2-40B4-BE49-F238E27FC236}">
                <a16:creationId xmlns:a16="http://schemas.microsoft.com/office/drawing/2014/main" id="{568756FE-D48D-8E37-023C-F1D279A9B4B0}"/>
              </a:ext>
            </a:extLst>
          </p:cNvPr>
          <p:cNvSpPr txBox="1">
            <a:spLocks/>
          </p:cNvSpPr>
          <p:nvPr/>
        </p:nvSpPr>
        <p:spPr>
          <a:xfrm>
            <a:off x="4571987" y="793573"/>
            <a:ext cx="4289670" cy="3500129"/>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Trebuchet MS" panose="020B0603020202020204" pitchFamily="34" charset="0"/>
                <a:ea typeface="Calibri" panose="020F0502020204030204" pitchFamily="34" charset="0"/>
                <a:cs typeface="Calibri" panose="020F0502020204030204" pitchFamily="34" charset="0"/>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nSpc>
                <a:spcPct val="114999"/>
              </a:lnSpc>
              <a:buNone/>
            </a:pPr>
            <a:r>
              <a:rPr lang="en-US" sz="2000" b="1" dirty="0">
                <a:solidFill>
                  <a:srgbClr val="000000"/>
                </a:solidFill>
                <a:ea typeface="Calibri"/>
                <a:cs typeface="Arial"/>
              </a:rPr>
              <a:t>You May Find Students</a:t>
            </a:r>
          </a:p>
          <a:p>
            <a:pPr marL="114300" indent="0" algn="ctr">
              <a:lnSpc>
                <a:spcPct val="114999"/>
              </a:lnSpc>
              <a:buNone/>
            </a:pPr>
            <a:endParaRPr lang="en-US" sz="1000" b="1" dirty="0">
              <a:solidFill>
                <a:schemeClr val="tx1"/>
              </a:solidFill>
              <a:cs typeface="Arial"/>
            </a:endParaRPr>
          </a:p>
          <a:p>
            <a:pPr>
              <a:lnSpc>
                <a:spcPct val="100000"/>
              </a:lnSpc>
            </a:pPr>
            <a:r>
              <a:rPr lang="en-US" dirty="0">
                <a:solidFill>
                  <a:schemeClr val="tx1"/>
                </a:solidFill>
              </a:rPr>
              <a:t>Blending and segmenting oral sounds in simple words</a:t>
            </a:r>
          </a:p>
        </p:txBody>
      </p:sp>
      <p:pic>
        <p:nvPicPr>
          <p:cNvPr id="1026" name="Picture 2" descr="A qr code on a white background&#10;&#10;">
            <a:extLst>
              <a:ext uri="{FF2B5EF4-FFF2-40B4-BE49-F238E27FC236}">
                <a16:creationId xmlns:a16="http://schemas.microsoft.com/office/drawing/2014/main" id="{B63FE38E-8456-3BF0-7232-CD84536AB4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5209" y="2752798"/>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B1273AF-47D3-6DA0-0A66-CBDC26F705FE}"/>
              </a:ext>
              <a:ext uri="{C183D7F6-B498-43B3-948B-1728B52AA6E4}">
                <adec:decorative xmlns:adec="http://schemas.microsoft.com/office/drawing/2017/decorative" val="1"/>
              </a:ext>
            </a:extLst>
          </p:cNvPr>
          <p:cNvPicPr>
            <a:picLocks noChangeAspect="1"/>
          </p:cNvPicPr>
          <p:nvPr/>
        </p:nvPicPr>
        <p:blipFill>
          <a:blip r:embed="rId4"/>
          <a:srcRect l="5530" r="461" b="-581"/>
          <a:stretch>
            <a:fillRect/>
          </a:stretch>
        </p:blipFill>
        <p:spPr>
          <a:xfrm>
            <a:off x="6809646" y="2749207"/>
            <a:ext cx="1603532" cy="1368664"/>
          </a:xfrm>
          <a:prstGeom prst="rect">
            <a:avLst/>
          </a:prstGeom>
          <a:ln>
            <a:noFill/>
          </a:ln>
        </p:spPr>
      </p:pic>
      <p:sp>
        <p:nvSpPr>
          <p:cNvPr id="6" name="TextBox 5">
            <a:extLst>
              <a:ext uri="{FF2B5EF4-FFF2-40B4-BE49-F238E27FC236}">
                <a16:creationId xmlns:a16="http://schemas.microsoft.com/office/drawing/2014/main" id="{CE7E37AF-9059-A9BC-F519-29B3378CCE66}"/>
              </a:ext>
            </a:extLst>
          </p:cNvPr>
          <p:cNvSpPr txBox="1"/>
          <p:nvPr/>
        </p:nvSpPr>
        <p:spPr>
          <a:xfrm>
            <a:off x="2854712" y="4117871"/>
            <a:ext cx="6289288" cy="230832"/>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900" dirty="0">
                <a:solidFill>
                  <a:srgbClr val="000000"/>
                </a:solidFill>
                <a:latin typeface="Trebuchet MS"/>
                <a:cs typeface="Calibri Light"/>
              </a:rPr>
              <a:t>(CDE, 2020)</a:t>
            </a:r>
            <a:endParaRPr lang="en-US" sz="900" dirty="0">
              <a:latin typeface="Trebuchet MS"/>
              <a:cs typeface="Calibri Light"/>
            </a:endParaRPr>
          </a:p>
        </p:txBody>
      </p:sp>
    </p:spTree>
    <p:extLst>
      <p:ext uri="{BB962C8B-B14F-4D97-AF65-F5344CB8AC3E}">
        <p14:creationId xmlns:p14="http://schemas.microsoft.com/office/powerpoint/2010/main" val="2975439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57">
          <a:extLst>
            <a:ext uri="{FF2B5EF4-FFF2-40B4-BE49-F238E27FC236}">
              <a16:creationId xmlns:a16="http://schemas.microsoft.com/office/drawing/2014/main" id="{E2E1C96C-D778-4E68-182C-245639293762}"/>
            </a:ext>
          </a:extLst>
        </p:cNvPr>
        <p:cNvGrpSpPr/>
        <p:nvPr/>
      </p:nvGrpSpPr>
      <p:grpSpPr>
        <a:xfrm>
          <a:off x="0" y="0"/>
          <a:ext cx="0" cy="0"/>
          <a:chOff x="0" y="0"/>
          <a:chExt cx="0" cy="0"/>
        </a:xfrm>
      </p:grpSpPr>
      <p:sp>
        <p:nvSpPr>
          <p:cNvPr id="14" name="Title 6">
            <a:extLst>
              <a:ext uri="{FF2B5EF4-FFF2-40B4-BE49-F238E27FC236}">
                <a16:creationId xmlns:a16="http://schemas.microsoft.com/office/drawing/2014/main" id="{214A76E1-01E8-3091-04C8-16248A4A8E4D}"/>
              </a:ext>
            </a:extLst>
          </p:cNvPr>
          <p:cNvSpPr>
            <a:spLocks noGrp="1"/>
          </p:cNvSpPr>
          <p:nvPr>
            <p:ph type="title"/>
          </p:nvPr>
        </p:nvSpPr>
        <p:spPr>
          <a:xfrm>
            <a:off x="0" y="111906"/>
            <a:ext cx="9039756" cy="523190"/>
          </a:xfrm>
        </p:spPr>
        <p:txBody>
          <a:bodyPr wrap="square">
            <a:spAutoFit/>
          </a:bodyPr>
          <a:lstStyle/>
          <a:p>
            <a:r>
              <a:rPr lang="en-US" sz="2200" dirty="0">
                <a:solidFill>
                  <a:schemeClr val="bg1"/>
                </a:solidFill>
                <a:latin typeface="Trebuchet MS" panose="020B0603020202020204" pitchFamily="34" charset="0"/>
              </a:rPr>
              <a:t>2.</a:t>
            </a:r>
            <a:r>
              <a:rPr lang="en-US" sz="2200" dirty="0">
                <a:latin typeface="Trebuchet MS" panose="020B0603020202020204" pitchFamily="34" charset="0"/>
              </a:rPr>
              <a:t>CO Minimum Reading Competency Skills for Phonemic Awareness</a:t>
            </a:r>
          </a:p>
        </p:txBody>
      </p:sp>
      <p:pic>
        <p:nvPicPr>
          <p:cNvPr id="6" name="Picture 5" descr="CO Minimum Reading Competency Skills for Phonemic Awareness K-3rd grade ">
            <a:hlinkClick r:id="rId3"/>
            <a:extLst>
              <a:ext uri="{FF2B5EF4-FFF2-40B4-BE49-F238E27FC236}">
                <a16:creationId xmlns:a16="http://schemas.microsoft.com/office/drawing/2014/main" id="{396C14CF-FFE7-E8AC-537E-FABE63A02385}"/>
              </a:ext>
            </a:extLst>
          </p:cNvPr>
          <p:cNvPicPr>
            <a:picLocks/>
          </p:cNvPicPr>
          <p:nvPr/>
        </p:nvPicPr>
        <p:blipFill>
          <a:blip r:embed="rId4"/>
          <a:srcRect l="2993" t="17599" r="2007"/>
          <a:stretch>
            <a:fillRect/>
          </a:stretch>
        </p:blipFill>
        <p:spPr>
          <a:xfrm>
            <a:off x="245758" y="996960"/>
            <a:ext cx="5029200" cy="2286000"/>
          </a:xfrm>
          <a:prstGeom prst="rect">
            <a:avLst/>
          </a:prstGeom>
          <a:ln>
            <a:noFill/>
          </a:ln>
          <a:effectLst>
            <a:outerShdw blurRad="292100" dist="139700" dir="2700000" algn="tl" rotWithShape="0">
              <a:srgbClr val="333333">
                <a:alpha val="65000"/>
              </a:srgbClr>
            </a:outerShdw>
          </a:effectLst>
        </p:spPr>
      </p:pic>
      <p:sp>
        <p:nvSpPr>
          <p:cNvPr id="2" name="Text Placeholder 2">
            <a:extLst>
              <a:ext uri="{FF2B5EF4-FFF2-40B4-BE49-F238E27FC236}">
                <a16:creationId xmlns:a16="http://schemas.microsoft.com/office/drawing/2014/main" id="{3E0D8AC6-87F0-8D13-E4DB-9FB3EDAA5EEA}"/>
              </a:ext>
            </a:extLst>
          </p:cNvPr>
          <p:cNvSpPr txBox="1">
            <a:spLocks/>
          </p:cNvSpPr>
          <p:nvPr/>
        </p:nvSpPr>
        <p:spPr>
          <a:xfrm>
            <a:off x="5634403" y="917989"/>
            <a:ext cx="3263839" cy="3244529"/>
          </a:xfrm>
          <a:prstGeom prst="rect">
            <a:avLst/>
          </a:prstGeom>
          <a:ln>
            <a:noFill/>
          </a:ln>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indent="-214313">
              <a:lnSpc>
                <a:spcPct val="100000"/>
              </a:lnSpc>
            </a:pPr>
            <a:r>
              <a:rPr lang="en-US" sz="1800" dirty="0">
                <a:latin typeface="Trebuchet MS" panose="020B0603020202020204" pitchFamily="34" charset="0"/>
                <a:sym typeface="Wingdings" panose="05000000000000000000" pitchFamily="2" charset="2"/>
              </a:rPr>
              <a:t>PA skills focused on primarily in kindergarten and 1</a:t>
            </a:r>
            <a:r>
              <a:rPr lang="en-US" sz="1800" baseline="30000" dirty="0">
                <a:latin typeface="Trebuchet MS" panose="020B0603020202020204" pitchFamily="34" charset="0"/>
                <a:sym typeface="Wingdings" panose="05000000000000000000" pitchFamily="2" charset="2"/>
              </a:rPr>
              <a:t>st</a:t>
            </a:r>
            <a:r>
              <a:rPr lang="en-US" sz="1800" dirty="0">
                <a:latin typeface="Trebuchet MS" panose="020B0603020202020204" pitchFamily="34" charset="0"/>
                <a:sym typeface="Wingdings" panose="05000000000000000000" pitchFamily="2" charset="2"/>
              </a:rPr>
              <a:t> Grades</a:t>
            </a:r>
          </a:p>
          <a:p>
            <a:pPr marL="214313" indent="-214313">
              <a:lnSpc>
                <a:spcPct val="100000"/>
              </a:lnSpc>
            </a:pPr>
            <a:endParaRPr lang="en-US" sz="600" dirty="0">
              <a:latin typeface="Trebuchet MS" panose="020B0603020202020204" pitchFamily="34" charset="0"/>
              <a:sym typeface="Wingdings" panose="05000000000000000000" pitchFamily="2" charset="2"/>
            </a:endParaRPr>
          </a:p>
          <a:p>
            <a:pPr marL="214313" indent="-214313">
              <a:lnSpc>
                <a:spcPct val="100000"/>
              </a:lnSpc>
            </a:pPr>
            <a:r>
              <a:rPr lang="en-US" sz="1800" dirty="0">
                <a:latin typeface="Trebuchet MS" panose="020B0603020202020204" pitchFamily="34" charset="0"/>
                <a:sym typeface="Wingdings" panose="05000000000000000000" pitchFamily="2" charset="2"/>
              </a:rPr>
              <a:t>Begins with identifying and isolating phonemes</a:t>
            </a:r>
          </a:p>
          <a:p>
            <a:pPr marL="214313" indent="-214313">
              <a:lnSpc>
                <a:spcPct val="100000"/>
              </a:lnSpc>
            </a:pPr>
            <a:endParaRPr lang="en-US" sz="600" dirty="0">
              <a:latin typeface="Trebuchet MS" panose="020B0603020202020204" pitchFamily="34" charset="0"/>
              <a:sym typeface="Wingdings" panose="05000000000000000000" pitchFamily="2" charset="2"/>
            </a:endParaRPr>
          </a:p>
          <a:p>
            <a:pPr marL="214313" indent="-214313">
              <a:lnSpc>
                <a:spcPct val="100000"/>
              </a:lnSpc>
            </a:pPr>
            <a:r>
              <a:rPr lang="en-US" sz="1800" dirty="0">
                <a:latin typeface="Trebuchet MS" panose="020B0603020202020204" pitchFamily="34" charset="0"/>
                <a:sym typeface="Wingdings" panose="05000000000000000000" pitchFamily="2" charset="2"/>
              </a:rPr>
              <a:t>Progresses to more advanced PA skills</a:t>
            </a:r>
          </a:p>
          <a:p>
            <a:pPr marL="214313" indent="-214313">
              <a:lnSpc>
                <a:spcPct val="100000"/>
              </a:lnSpc>
            </a:pPr>
            <a:endParaRPr lang="en-US" sz="100" dirty="0">
              <a:latin typeface="Trebuchet MS" panose="020B0603020202020204" pitchFamily="34" charset="0"/>
              <a:ea typeface="Calibri"/>
              <a:cs typeface="Calibri"/>
            </a:endParaRPr>
          </a:p>
        </p:txBody>
      </p:sp>
      <p:sp>
        <p:nvSpPr>
          <p:cNvPr id="5" name="Rectangle 4">
            <a:extLst>
              <a:ext uri="{FF2B5EF4-FFF2-40B4-BE49-F238E27FC236}">
                <a16:creationId xmlns:a16="http://schemas.microsoft.com/office/drawing/2014/main" id="{C6686869-010D-95E2-037C-A345715C3ADB}"/>
              </a:ext>
              <a:ext uri="{C183D7F6-B498-43B3-948B-1728B52AA6E4}">
                <adec:decorative xmlns:adec="http://schemas.microsoft.com/office/drawing/2017/decorative" val="1"/>
              </a:ext>
            </a:extLst>
          </p:cNvPr>
          <p:cNvSpPr/>
          <p:nvPr/>
        </p:nvSpPr>
        <p:spPr>
          <a:xfrm>
            <a:off x="0" y="4319954"/>
            <a:ext cx="9144000" cy="8235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3" name="Picture 2">
            <a:extLst>
              <a:ext uri="{FF2B5EF4-FFF2-40B4-BE49-F238E27FC236}">
                <a16:creationId xmlns:a16="http://schemas.microsoft.com/office/drawing/2014/main" id="{7E505416-8F5A-F7F8-3DA0-310D31F84E34}"/>
              </a:ext>
              <a:ext uri="{C183D7F6-B498-43B3-948B-1728B52AA6E4}">
                <adec:decorative xmlns:adec="http://schemas.microsoft.com/office/drawing/2017/decorative" val="1"/>
              </a:ext>
            </a:extLst>
          </p:cNvPr>
          <p:cNvPicPr>
            <a:picLocks/>
          </p:cNvPicPr>
          <p:nvPr/>
        </p:nvPicPr>
        <p:blipFill>
          <a:blip r:embed="rId5"/>
          <a:srcRect l="4391" t="5463" r="5083" b="19912"/>
          <a:stretch>
            <a:fillRect/>
          </a:stretch>
        </p:blipFill>
        <p:spPr>
          <a:xfrm>
            <a:off x="2092142" y="3634154"/>
            <a:ext cx="1371600" cy="1371600"/>
          </a:xfrm>
          <a:prstGeom prst="rect">
            <a:avLst/>
          </a:prstGeom>
        </p:spPr>
      </p:pic>
      <p:pic>
        <p:nvPicPr>
          <p:cNvPr id="4" name="Picture 2" descr="CDE Logo">
            <a:extLst>
              <a:ext uri="{FF2B5EF4-FFF2-40B4-BE49-F238E27FC236}">
                <a16:creationId xmlns:a16="http://schemas.microsoft.com/office/drawing/2014/main" id="{0C73345A-1B7A-1BC7-1A8C-14A703E1D4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7269" y="4634825"/>
            <a:ext cx="852487" cy="370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301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2">
          <a:extLst>
            <a:ext uri="{FF2B5EF4-FFF2-40B4-BE49-F238E27FC236}">
              <a16:creationId xmlns:a16="http://schemas.microsoft.com/office/drawing/2014/main" id="{84A110A0-9C70-121C-6802-ECFEF93E5599}"/>
            </a:ext>
          </a:extLst>
        </p:cNvPr>
        <p:cNvGrpSpPr/>
        <p:nvPr/>
      </p:nvGrpSpPr>
      <p:grpSpPr>
        <a:xfrm>
          <a:off x="0" y="0"/>
          <a:ext cx="0" cy="0"/>
          <a:chOff x="0" y="0"/>
          <a:chExt cx="0" cy="0"/>
        </a:xfrm>
      </p:grpSpPr>
      <p:sp>
        <p:nvSpPr>
          <p:cNvPr id="353" name="Google Shape;353;p46">
            <a:extLst>
              <a:ext uri="{FF2B5EF4-FFF2-40B4-BE49-F238E27FC236}">
                <a16:creationId xmlns:a16="http://schemas.microsoft.com/office/drawing/2014/main" id="{69E4F98C-24A4-BECB-8AEE-345FC1E9E388}"/>
              </a:ext>
            </a:extLst>
          </p:cNvPr>
          <p:cNvSpPr txBox="1">
            <a:spLocks noGrp="1"/>
          </p:cNvSpPr>
          <p:nvPr>
            <p:ph type="title"/>
          </p:nvPr>
        </p:nvSpPr>
        <p:spPr>
          <a:xfrm>
            <a:off x="249103" y="1"/>
            <a:ext cx="8409444" cy="592406"/>
          </a:xfrm>
          <a:prstGeom prst="rect">
            <a:avLst/>
          </a:prstGeom>
        </p:spPr>
        <p:txBody>
          <a:bodyPr spcFirstLastPara="1" vert="horz" wrap="square" lIns="0" tIns="0" rIns="0" bIns="0" rtlCol="0" anchor="ctr" anchorCtr="0">
            <a:noAutofit/>
          </a:bodyPr>
          <a:lstStyle/>
          <a:p>
            <a:r>
              <a:rPr lang="en-US" sz="2400" dirty="0">
                <a:latin typeface="Trebuchet MS"/>
              </a:rPr>
              <a:t>Small Group Example: Segmenting Phonemes</a:t>
            </a:r>
          </a:p>
        </p:txBody>
      </p:sp>
      <p:sp>
        <p:nvSpPr>
          <p:cNvPr id="2" name="Google Shape;354;p46">
            <a:extLst>
              <a:ext uri="{FF2B5EF4-FFF2-40B4-BE49-F238E27FC236}">
                <a16:creationId xmlns:a16="http://schemas.microsoft.com/office/drawing/2014/main" id="{AC3E31A3-8F9F-233F-404D-9E4AC503E37E}"/>
              </a:ext>
            </a:extLst>
          </p:cNvPr>
          <p:cNvSpPr txBox="1">
            <a:spLocks/>
          </p:cNvSpPr>
          <p:nvPr/>
        </p:nvSpPr>
        <p:spPr>
          <a:xfrm>
            <a:off x="0" y="702034"/>
            <a:ext cx="4810392" cy="35086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Trebuchet MS" panose="020B0603020202020204" pitchFamily="34" charset="0"/>
                <a:ea typeface="Calibri" panose="020F0502020204030204" pitchFamily="34" charset="0"/>
                <a:cs typeface="Calibri" panose="020F0502020204030204" pitchFamily="34" charset="0"/>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297" indent="0">
              <a:lnSpc>
                <a:spcPct val="114999"/>
              </a:lnSpc>
              <a:buClr>
                <a:schemeClr val="tx1"/>
              </a:buClr>
              <a:buSzPct val="100000"/>
              <a:buNone/>
            </a:pPr>
            <a:r>
              <a:rPr lang="en-US" sz="2000" b="1" dirty="0">
                <a:solidFill>
                  <a:srgbClr val="000000"/>
                </a:solidFill>
                <a:latin typeface="Trebuchet MS"/>
                <a:ea typeface="Calibri"/>
                <a:cs typeface="Arial"/>
              </a:rPr>
              <a:t>Key Points About the Video:</a:t>
            </a:r>
            <a:endParaRPr lang="en-US" dirty="0"/>
          </a:p>
          <a:p>
            <a:pPr>
              <a:lnSpc>
                <a:spcPct val="114999"/>
              </a:lnSpc>
              <a:buClr>
                <a:schemeClr val="tx1">
                  <a:lumMod val="65000"/>
                  <a:lumOff val="35000"/>
                </a:schemeClr>
              </a:buClr>
              <a:buSzPct val="100000"/>
            </a:pPr>
            <a:r>
              <a:rPr lang="en-US" dirty="0">
                <a:solidFill>
                  <a:schemeClr val="tx1"/>
                </a:solidFill>
              </a:rPr>
              <a:t>First grade students segment words into </a:t>
            </a:r>
            <a:r>
              <a:rPr lang="en-US" u="sng" dirty="0">
                <a:solidFill>
                  <a:schemeClr val="tx1"/>
                </a:solidFill>
              </a:rPr>
              <a:t>phonemes</a:t>
            </a:r>
            <a:r>
              <a:rPr lang="en-US" dirty="0">
                <a:solidFill>
                  <a:schemeClr val="tx1"/>
                </a:solidFill>
              </a:rPr>
              <a:t> by tapping out the sounds in each word with their fingers.</a:t>
            </a:r>
          </a:p>
          <a:p>
            <a:pPr>
              <a:lnSpc>
                <a:spcPct val="114999"/>
              </a:lnSpc>
              <a:buClr>
                <a:schemeClr val="tx1">
                  <a:lumMod val="65000"/>
                  <a:lumOff val="35000"/>
                </a:schemeClr>
              </a:buClr>
              <a:buSzPct val="100000"/>
            </a:pPr>
            <a:r>
              <a:rPr lang="en-US" dirty="0">
                <a:solidFill>
                  <a:schemeClr val="tx1">
                    <a:lumMod val="95000"/>
                    <a:lumOff val="5000"/>
                  </a:schemeClr>
                </a:solidFill>
                <a:cs typeface="Times New Roman"/>
              </a:rPr>
              <a:t>Students use their fingers to show the teacher the number of sounds in each word.</a:t>
            </a:r>
          </a:p>
          <a:p>
            <a:pPr>
              <a:lnSpc>
                <a:spcPct val="114999"/>
              </a:lnSpc>
              <a:buClr>
                <a:schemeClr val="tx1">
                  <a:lumMod val="65000"/>
                  <a:lumOff val="35000"/>
                </a:schemeClr>
              </a:buClr>
              <a:buSzPct val="100000"/>
            </a:pPr>
            <a:r>
              <a:rPr lang="en-US" dirty="0">
                <a:solidFill>
                  <a:schemeClr val="tx1">
                    <a:lumMod val="95000"/>
                    <a:lumOff val="5000"/>
                  </a:schemeClr>
                </a:solidFill>
                <a:cs typeface="Times New Roman"/>
              </a:rPr>
              <a:t>Teacher gives students increasingly difficult words to segment with digraphs and consonant blends</a:t>
            </a:r>
            <a:endParaRPr lang="en-US" dirty="0">
              <a:solidFill>
                <a:srgbClr val="000000"/>
              </a:solidFill>
              <a:cs typeface="Times New Roman"/>
            </a:endParaRPr>
          </a:p>
          <a:p>
            <a:pPr marL="285750" indent="-285750">
              <a:lnSpc>
                <a:spcPct val="114999"/>
              </a:lnSpc>
              <a:spcAft>
                <a:spcPts val="1200"/>
              </a:spcAft>
            </a:pPr>
            <a:endParaRPr lang="en-US" dirty="0"/>
          </a:p>
        </p:txBody>
      </p:sp>
      <p:pic>
        <p:nvPicPr>
          <p:cNvPr id="4" name="Online Media 3" title="Segmenting Words into Phonemes">
            <a:hlinkClick r:id="" action="ppaction://media"/>
            <a:extLst>
              <a:ext uri="{FF2B5EF4-FFF2-40B4-BE49-F238E27FC236}">
                <a16:creationId xmlns:a16="http://schemas.microsoft.com/office/drawing/2014/main" id="{2248040A-F3EF-709E-B2C7-AA0197B20D1F}"/>
              </a:ext>
            </a:extLst>
          </p:cNvPr>
          <p:cNvPicPr>
            <a:picLocks noRot="1" noChangeAspect="1"/>
          </p:cNvPicPr>
          <p:nvPr>
            <a:videoFile r:link="rId1"/>
          </p:nvPr>
        </p:nvPicPr>
        <p:blipFill>
          <a:blip r:embed="rId4"/>
          <a:stretch>
            <a:fillRect/>
          </a:stretch>
        </p:blipFill>
        <p:spPr>
          <a:xfrm>
            <a:off x="4724983" y="699746"/>
            <a:ext cx="4304543" cy="2428365"/>
          </a:xfrm>
          <a:prstGeom prst="rect">
            <a:avLst/>
          </a:prstGeom>
        </p:spPr>
      </p:pic>
      <p:sp>
        <p:nvSpPr>
          <p:cNvPr id="11" name="Google Shape;354;p46">
            <a:extLst>
              <a:ext uri="{FF2B5EF4-FFF2-40B4-BE49-F238E27FC236}">
                <a16:creationId xmlns:a16="http://schemas.microsoft.com/office/drawing/2014/main" id="{C3FBC954-6100-63C1-E4B7-D56740518DDD}"/>
              </a:ext>
            </a:extLst>
          </p:cNvPr>
          <p:cNvSpPr txBox="1">
            <a:spLocks/>
          </p:cNvSpPr>
          <p:nvPr/>
        </p:nvSpPr>
        <p:spPr>
          <a:xfrm>
            <a:off x="4724983" y="3128111"/>
            <a:ext cx="4219134" cy="54765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Trebuchet MS" panose="020B0603020202020204" pitchFamily="34" charset="0"/>
                <a:ea typeface="Calibri" panose="020F0502020204030204" pitchFamily="34" charset="0"/>
                <a:cs typeface="Calibri" panose="020F0502020204030204" pitchFamily="34" charset="0"/>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gn="ctr">
              <a:lnSpc>
                <a:spcPct val="114999"/>
              </a:lnSpc>
              <a:buClr>
                <a:schemeClr val="tx1"/>
              </a:buClr>
              <a:buSzPct val="100000"/>
              <a:buNone/>
            </a:pPr>
            <a:r>
              <a:rPr lang="en-US" sz="2000" b="1" dirty="0">
                <a:solidFill>
                  <a:schemeClr val="tx1"/>
                </a:solidFill>
                <a:latin typeface="Trebuchet MS"/>
                <a:ea typeface="Calibri"/>
                <a:cs typeface="Arial"/>
                <a:hlinkClick r:id="rId5"/>
              </a:rPr>
              <a:t>Segmenting Phonemes</a:t>
            </a:r>
            <a:endParaRPr lang="en-US" sz="2000" b="1" dirty="0">
              <a:solidFill>
                <a:schemeClr val="tx1"/>
              </a:solidFill>
              <a:latin typeface="Trebuchet MS"/>
              <a:ea typeface="Calibri"/>
              <a:cs typeface="Arial"/>
              <a:hlinkClick r:id="rId6">
                <a:extLst>
                  <a:ext uri="{A12FA001-AC4F-418D-AE19-62706E023703}">
                    <ahyp:hlinkClr xmlns:ahyp="http://schemas.microsoft.com/office/drawing/2018/hyperlinkcolor" val="tx"/>
                  </a:ext>
                </a:extLst>
              </a:hlinkClick>
            </a:endParaRPr>
          </a:p>
        </p:txBody>
      </p:sp>
      <p:sp>
        <p:nvSpPr>
          <p:cNvPr id="3" name="TextBox 2">
            <a:extLst>
              <a:ext uri="{FF2B5EF4-FFF2-40B4-BE49-F238E27FC236}">
                <a16:creationId xmlns:a16="http://schemas.microsoft.com/office/drawing/2014/main" id="{B1194A7A-0C11-F0CF-D3DA-BA6A4241408F}"/>
              </a:ext>
            </a:extLst>
          </p:cNvPr>
          <p:cNvSpPr txBox="1"/>
          <p:nvPr/>
        </p:nvSpPr>
        <p:spPr>
          <a:xfrm>
            <a:off x="2854713" y="4095220"/>
            <a:ext cx="6289288" cy="230832"/>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900" dirty="0">
                <a:latin typeface="Trebuchet MS" panose="020B0703020202090204" pitchFamily="34" charset="0"/>
              </a:rPr>
              <a:t>(Reading Universe, n.d.)</a:t>
            </a:r>
            <a:endParaRPr lang="en-US" sz="900" dirty="0">
              <a:latin typeface="Trebuchet MS" panose="020B0703020202090204" pitchFamily="34" charset="0"/>
              <a:cs typeface="Calibri Light"/>
            </a:endParaRPr>
          </a:p>
        </p:txBody>
      </p:sp>
    </p:spTree>
    <p:extLst>
      <p:ext uri="{BB962C8B-B14F-4D97-AF65-F5344CB8AC3E}">
        <p14:creationId xmlns:p14="http://schemas.microsoft.com/office/powerpoint/2010/main" val="282416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2">
          <a:extLst>
            <a:ext uri="{FF2B5EF4-FFF2-40B4-BE49-F238E27FC236}">
              <a16:creationId xmlns:a16="http://schemas.microsoft.com/office/drawing/2014/main" id="{2323CE17-6AD4-C57E-CA51-C075E9F8E9B5}"/>
            </a:ext>
          </a:extLst>
        </p:cNvPr>
        <p:cNvGrpSpPr/>
        <p:nvPr/>
      </p:nvGrpSpPr>
      <p:grpSpPr>
        <a:xfrm>
          <a:off x="0" y="0"/>
          <a:ext cx="0" cy="0"/>
          <a:chOff x="0" y="0"/>
          <a:chExt cx="0" cy="0"/>
        </a:xfrm>
      </p:grpSpPr>
      <p:sp>
        <p:nvSpPr>
          <p:cNvPr id="353" name="Google Shape;353;p46">
            <a:extLst>
              <a:ext uri="{FF2B5EF4-FFF2-40B4-BE49-F238E27FC236}">
                <a16:creationId xmlns:a16="http://schemas.microsoft.com/office/drawing/2014/main" id="{1BB3C7E0-DD4A-7140-FE6C-2BFF97DAE937}"/>
              </a:ext>
            </a:extLst>
          </p:cNvPr>
          <p:cNvSpPr txBox="1">
            <a:spLocks noGrp="1"/>
          </p:cNvSpPr>
          <p:nvPr>
            <p:ph type="title"/>
          </p:nvPr>
        </p:nvSpPr>
        <p:spPr>
          <a:xfrm>
            <a:off x="249103" y="0"/>
            <a:ext cx="8409444" cy="592406"/>
          </a:xfrm>
          <a:prstGeom prst="rect">
            <a:avLst/>
          </a:prstGeom>
        </p:spPr>
        <p:txBody>
          <a:bodyPr spcFirstLastPara="1" wrap="square" lIns="0" tIns="0" rIns="0" bIns="0" anchor="ctr" anchorCtr="0">
            <a:noAutofit/>
          </a:bodyPr>
          <a:lstStyle/>
          <a:p>
            <a:pPr>
              <a:lnSpc>
                <a:spcPct val="160000"/>
              </a:lnSpc>
            </a:pPr>
            <a:r>
              <a:rPr lang="en-US" sz="2400" dirty="0">
                <a:latin typeface="Trebuchet MS"/>
              </a:rPr>
              <a:t>Phonological Awareness Instruction</a:t>
            </a:r>
          </a:p>
        </p:txBody>
      </p:sp>
      <p:sp>
        <p:nvSpPr>
          <p:cNvPr id="2" name="Google Shape;354;p46">
            <a:extLst>
              <a:ext uri="{FF2B5EF4-FFF2-40B4-BE49-F238E27FC236}">
                <a16:creationId xmlns:a16="http://schemas.microsoft.com/office/drawing/2014/main" id="{1D578878-BF7F-8241-B07D-22F78E346E65}"/>
              </a:ext>
            </a:extLst>
          </p:cNvPr>
          <p:cNvSpPr txBox="1">
            <a:spLocks/>
          </p:cNvSpPr>
          <p:nvPr/>
        </p:nvSpPr>
        <p:spPr>
          <a:xfrm>
            <a:off x="0" y="880212"/>
            <a:ext cx="7980497" cy="338307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Trebuchet MS" panose="020B0603020202020204" pitchFamily="34" charset="0"/>
                <a:ea typeface="Calibri" panose="020F0502020204030204" pitchFamily="34" charset="0"/>
                <a:cs typeface="Calibri" panose="020F0502020204030204" pitchFamily="34" charset="0"/>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14999"/>
              </a:lnSpc>
            </a:pPr>
            <a:r>
              <a:rPr lang="en-US" sz="2000" dirty="0">
                <a:solidFill>
                  <a:srgbClr val="000000"/>
                </a:solidFill>
                <a:latin typeface="Trebuchet MS"/>
                <a:ea typeface="Calibri"/>
                <a:cs typeface="Arial"/>
              </a:rPr>
              <a:t>Prioritizes phoneme-level skills</a:t>
            </a:r>
            <a:endParaRPr lang="en-US" sz="2000" dirty="0">
              <a:latin typeface="Trebuchet MS"/>
              <a:ea typeface="Calibri"/>
            </a:endParaRPr>
          </a:p>
          <a:p>
            <a:pPr>
              <a:lnSpc>
                <a:spcPct val="114999"/>
              </a:lnSpc>
            </a:pPr>
            <a:endParaRPr lang="en-US" sz="2000" dirty="0">
              <a:solidFill>
                <a:srgbClr val="000000"/>
              </a:solidFill>
              <a:latin typeface="Trebuchet MS"/>
              <a:ea typeface="Calibri"/>
              <a:cs typeface="Arial"/>
            </a:endParaRPr>
          </a:p>
          <a:p>
            <a:pPr>
              <a:lnSpc>
                <a:spcPct val="114999"/>
              </a:lnSpc>
            </a:pPr>
            <a:r>
              <a:rPr lang="en-US" sz="2000" dirty="0">
                <a:solidFill>
                  <a:srgbClr val="000000"/>
                </a:solidFill>
                <a:latin typeface="Trebuchet MS"/>
                <a:ea typeface="Calibri"/>
                <a:cs typeface="Arial"/>
              </a:rPr>
              <a:t>Focuses on blending and segmenting</a:t>
            </a:r>
            <a:endParaRPr lang="en-US" sz="2000" dirty="0">
              <a:latin typeface="Trebuchet MS"/>
              <a:ea typeface="Calibri"/>
            </a:endParaRPr>
          </a:p>
          <a:p>
            <a:pPr>
              <a:lnSpc>
                <a:spcPct val="114999"/>
              </a:lnSpc>
            </a:pPr>
            <a:endParaRPr lang="en-US" sz="2000" dirty="0">
              <a:solidFill>
                <a:srgbClr val="000000"/>
              </a:solidFill>
              <a:latin typeface="Trebuchet MS"/>
              <a:ea typeface="Calibri"/>
              <a:cs typeface="Arial"/>
            </a:endParaRPr>
          </a:p>
          <a:p>
            <a:pPr>
              <a:lnSpc>
                <a:spcPct val="114999"/>
              </a:lnSpc>
            </a:pPr>
            <a:r>
              <a:rPr lang="en-US" sz="2000" dirty="0">
                <a:solidFill>
                  <a:srgbClr val="000000"/>
                </a:solidFill>
                <a:latin typeface="Trebuchet MS"/>
                <a:ea typeface="Calibri"/>
                <a:cs typeface="Arial"/>
              </a:rPr>
              <a:t>Brief (but precise) and frequent practice</a:t>
            </a:r>
            <a:endParaRPr lang="en-US" sz="2000" dirty="0">
              <a:latin typeface="Trebuchet MS"/>
              <a:ea typeface="Calibri"/>
            </a:endParaRPr>
          </a:p>
          <a:p>
            <a:pPr>
              <a:lnSpc>
                <a:spcPct val="114999"/>
              </a:lnSpc>
            </a:pPr>
            <a:endParaRPr lang="en-US" sz="2000" dirty="0">
              <a:solidFill>
                <a:srgbClr val="000000"/>
              </a:solidFill>
              <a:latin typeface="Trebuchet MS"/>
              <a:ea typeface="Calibri"/>
              <a:cs typeface="Arial"/>
            </a:endParaRPr>
          </a:p>
          <a:p>
            <a:pPr>
              <a:lnSpc>
                <a:spcPct val="114999"/>
              </a:lnSpc>
            </a:pPr>
            <a:r>
              <a:rPr lang="en-US" sz="2000" dirty="0">
                <a:solidFill>
                  <a:srgbClr val="000000"/>
                </a:solidFill>
                <a:latin typeface="Trebuchet MS"/>
                <a:ea typeface="Calibri"/>
                <a:cs typeface="Arial"/>
              </a:rPr>
              <a:t>Practices with or without letters</a:t>
            </a:r>
          </a:p>
          <a:p>
            <a:pPr>
              <a:lnSpc>
                <a:spcPct val="114999"/>
              </a:lnSpc>
            </a:pPr>
            <a:endParaRPr lang="en-US" sz="2000" dirty="0">
              <a:solidFill>
                <a:srgbClr val="000000"/>
              </a:solidFill>
              <a:latin typeface="Trebuchet MS"/>
              <a:ea typeface="Calibri"/>
              <a:cs typeface="Arial"/>
            </a:endParaRPr>
          </a:p>
          <a:p>
            <a:pPr>
              <a:lnSpc>
                <a:spcPct val="114999"/>
              </a:lnSpc>
            </a:pPr>
            <a:r>
              <a:rPr lang="en-US" sz="2000" dirty="0">
                <a:solidFill>
                  <a:srgbClr val="000000"/>
                </a:solidFill>
                <a:cs typeface="Arial"/>
              </a:rPr>
              <a:t>Integrates phonemic awareness with phonics skills</a:t>
            </a:r>
          </a:p>
        </p:txBody>
      </p:sp>
      <p:pic>
        <p:nvPicPr>
          <p:cNvPr id="4" name="Picture 3" descr="A child practicing mapping phonemes to graphemes using Elkonin boxes and counters">
            <a:extLst>
              <a:ext uri="{FF2B5EF4-FFF2-40B4-BE49-F238E27FC236}">
                <a16:creationId xmlns:a16="http://schemas.microsoft.com/office/drawing/2014/main" id="{7705B281-F371-EEE8-7A47-B5C4CD84A0E7}"/>
              </a:ext>
            </a:extLst>
          </p:cNvPr>
          <p:cNvPicPr>
            <a:picLocks/>
          </p:cNvPicPr>
          <p:nvPr/>
        </p:nvPicPr>
        <p:blipFill>
          <a:blip r:embed="rId3"/>
          <a:srcRect l="31171" t="12516" r="16734"/>
          <a:stretch/>
        </p:blipFill>
        <p:spPr>
          <a:xfrm>
            <a:off x="6829747" y="942975"/>
            <a:ext cx="1828800" cy="2057400"/>
          </a:xfrm>
          <a:prstGeom prst="rect">
            <a:avLst/>
          </a:prstGeom>
        </p:spPr>
      </p:pic>
      <p:sp>
        <p:nvSpPr>
          <p:cNvPr id="7" name="TextBox 6">
            <a:extLst>
              <a:ext uri="{FF2B5EF4-FFF2-40B4-BE49-F238E27FC236}">
                <a16:creationId xmlns:a16="http://schemas.microsoft.com/office/drawing/2014/main" id="{BA84E5D6-49B6-2547-EB44-53F57DB88AE6}"/>
              </a:ext>
            </a:extLst>
          </p:cNvPr>
          <p:cNvSpPr txBox="1"/>
          <p:nvPr/>
        </p:nvSpPr>
        <p:spPr>
          <a:xfrm>
            <a:off x="0" y="4095219"/>
            <a:ext cx="9144000" cy="230832"/>
          </a:xfrm>
          <a:prstGeom prst="rect">
            <a:avLst/>
          </a:prstGeom>
          <a:noFill/>
        </p:spPr>
        <p:txBody>
          <a:bodyPr wrap="square">
            <a:spAutoFit/>
          </a:bodyPr>
          <a:lstStyle/>
          <a:p>
            <a:pPr algn="r"/>
            <a:r>
              <a:rPr lang="en-US" sz="900" dirty="0">
                <a:latin typeface="Trebuchet MS" panose="020B0603020202020204" pitchFamily="34" charset="0"/>
              </a:rPr>
              <a:t>(Kilpatrick, 2015; NELP, 2008; NRP, 2000) </a:t>
            </a:r>
            <a:endParaRPr lang="en-US" sz="900" dirty="0">
              <a:latin typeface="Trebuchet MS" panose="020B0703020202090204" pitchFamily="34" charset="0"/>
            </a:endParaRPr>
          </a:p>
        </p:txBody>
      </p:sp>
    </p:spTree>
    <p:extLst>
      <p:ext uri="{BB962C8B-B14F-4D97-AF65-F5344CB8AC3E}">
        <p14:creationId xmlns:p14="http://schemas.microsoft.com/office/powerpoint/2010/main" val="2706771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02A0D-2A2C-7E4B-CA33-AD45FEA72476}"/>
            </a:ext>
          </a:extLst>
        </p:cNvPr>
        <p:cNvGrpSpPr/>
        <p:nvPr/>
      </p:nvGrpSpPr>
      <p:grpSpPr>
        <a:xfrm>
          <a:off x="0" y="0"/>
          <a:ext cx="0" cy="0"/>
          <a:chOff x="0" y="0"/>
          <a:chExt cx="0" cy="0"/>
        </a:xfrm>
      </p:grpSpPr>
      <p:pic>
        <p:nvPicPr>
          <p:cNvPr id="6" name="Picture Placeholder 5" descr="A woman, child and man lying on leaves.&#10;&#10;">
            <a:extLst>
              <a:ext uri="{FF2B5EF4-FFF2-40B4-BE49-F238E27FC236}">
                <a16:creationId xmlns:a16="http://schemas.microsoft.com/office/drawing/2014/main" id="{DDAC2B25-A483-FF5E-4A5D-84B22471A02F}"/>
              </a:ext>
            </a:extLst>
          </p:cNvPr>
          <p:cNvPicPr>
            <a:picLocks noGrp="1" noChangeAspect="1"/>
          </p:cNvPicPr>
          <p:nvPr>
            <p:ph type="pic" sz="quarter" idx="10"/>
          </p:nvPr>
        </p:nvPicPr>
        <p:blipFill>
          <a:blip r:embed="rId3"/>
          <a:srcRect t="7706" b="7706"/>
          <a:stretch/>
        </p:blipFill>
        <p:spPr>
          <a:xfrm>
            <a:off x="0" y="-8792"/>
            <a:ext cx="9144000" cy="5152292"/>
          </a:xfrm>
        </p:spPr>
      </p:pic>
      <p:sp>
        <p:nvSpPr>
          <p:cNvPr id="2" name="Title 1">
            <a:extLst>
              <a:ext uri="{FF2B5EF4-FFF2-40B4-BE49-F238E27FC236}">
                <a16:creationId xmlns:a16="http://schemas.microsoft.com/office/drawing/2014/main" id="{BD7A9412-DBC7-7A48-1F32-8A4731EEB07E}"/>
              </a:ext>
            </a:extLst>
          </p:cNvPr>
          <p:cNvSpPr>
            <a:spLocks noGrp="1"/>
          </p:cNvSpPr>
          <p:nvPr>
            <p:ph type="title"/>
          </p:nvPr>
        </p:nvSpPr>
        <p:spPr>
          <a:xfrm>
            <a:off x="0" y="3951027"/>
            <a:ext cx="9144000" cy="1192473"/>
          </a:xfrm>
        </p:spPr>
        <p:txBody>
          <a:bodyPr/>
          <a:lstStyle/>
          <a:p>
            <a:r>
              <a:rPr lang="en-US" dirty="0">
                <a:solidFill>
                  <a:srgbClr val="FFFFFF"/>
                </a:solidFill>
                <a:latin typeface="Trebuchet MS"/>
              </a:rPr>
              <a:t>How Can You Support </a:t>
            </a:r>
            <a:r>
              <a:rPr lang="en-US" b="1" dirty="0">
                <a:solidFill>
                  <a:srgbClr val="FFFFFF"/>
                </a:solidFill>
                <a:latin typeface="Trebuchet MS"/>
              </a:rPr>
              <a:t>Phonological </a:t>
            </a:r>
            <a:br>
              <a:rPr lang="en-US" b="1" dirty="0">
                <a:latin typeface="Trebuchet MS"/>
              </a:rPr>
            </a:br>
            <a:r>
              <a:rPr lang="en-US" b="1" dirty="0">
                <a:solidFill>
                  <a:srgbClr val="FFFFFF"/>
                </a:solidFill>
                <a:latin typeface="Trebuchet MS"/>
              </a:rPr>
              <a:t>Awareness</a:t>
            </a:r>
            <a:r>
              <a:rPr lang="en-US" dirty="0">
                <a:solidFill>
                  <a:srgbClr val="FFFFFF"/>
                </a:solidFill>
                <a:latin typeface="Trebuchet MS"/>
              </a:rPr>
              <a:t> at Home?</a:t>
            </a:r>
            <a:endParaRPr lang="en-US" dirty="0"/>
          </a:p>
        </p:txBody>
      </p:sp>
      <p:pic>
        <p:nvPicPr>
          <p:cNvPr id="5" name="Google Shape;115;p10" descr="CDE Logo">
            <a:extLst>
              <a:ext uri="{FF2B5EF4-FFF2-40B4-BE49-F238E27FC236}">
                <a16:creationId xmlns:a16="http://schemas.microsoft.com/office/drawing/2014/main" id="{6F436767-07D1-EEBE-6ED5-33CA06562954}"/>
              </a:ext>
            </a:extLst>
          </p:cNvPr>
          <p:cNvPicPr preferRelativeResize="0"/>
          <p:nvPr/>
        </p:nvPicPr>
        <p:blipFill>
          <a:blip r:embed="rId4">
            <a:alphaModFix/>
          </a:blip>
          <a:stretch>
            <a:fillRect/>
          </a:stretch>
        </p:blipFill>
        <p:spPr>
          <a:xfrm>
            <a:off x="8002150" y="4594525"/>
            <a:ext cx="924425" cy="403399"/>
          </a:xfrm>
          <a:prstGeom prst="rect">
            <a:avLst/>
          </a:prstGeom>
          <a:noFill/>
          <a:ln>
            <a:noFill/>
          </a:ln>
        </p:spPr>
      </p:pic>
    </p:spTree>
    <p:extLst>
      <p:ext uri="{BB962C8B-B14F-4D97-AF65-F5344CB8AC3E}">
        <p14:creationId xmlns:p14="http://schemas.microsoft.com/office/powerpoint/2010/main" val="3903375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2">
          <a:extLst>
            <a:ext uri="{FF2B5EF4-FFF2-40B4-BE49-F238E27FC236}">
              <a16:creationId xmlns:a16="http://schemas.microsoft.com/office/drawing/2014/main" id="{9245CB9F-C9E0-1C33-280E-652FE35121B7}"/>
            </a:ext>
          </a:extLst>
        </p:cNvPr>
        <p:cNvGrpSpPr/>
        <p:nvPr/>
      </p:nvGrpSpPr>
      <p:grpSpPr>
        <a:xfrm>
          <a:off x="0" y="0"/>
          <a:ext cx="0" cy="0"/>
          <a:chOff x="0" y="0"/>
          <a:chExt cx="0" cy="0"/>
        </a:xfrm>
      </p:grpSpPr>
      <p:sp>
        <p:nvSpPr>
          <p:cNvPr id="353" name="Google Shape;353;p46">
            <a:extLst>
              <a:ext uri="{FF2B5EF4-FFF2-40B4-BE49-F238E27FC236}">
                <a16:creationId xmlns:a16="http://schemas.microsoft.com/office/drawing/2014/main" id="{214D6F91-B3A1-EA21-EC4A-A610AFBF84E8}"/>
              </a:ext>
            </a:extLst>
          </p:cNvPr>
          <p:cNvSpPr txBox="1">
            <a:spLocks noGrp="1"/>
          </p:cNvSpPr>
          <p:nvPr>
            <p:ph type="title"/>
          </p:nvPr>
        </p:nvSpPr>
        <p:spPr>
          <a:xfrm>
            <a:off x="249103" y="0"/>
            <a:ext cx="8409444" cy="592406"/>
          </a:xfrm>
          <a:prstGeom prst="rect">
            <a:avLst/>
          </a:prstGeom>
        </p:spPr>
        <p:txBody>
          <a:bodyPr spcFirstLastPara="1" wrap="square" lIns="0" tIns="0" rIns="0" bIns="0" anchor="ctr" anchorCtr="0">
            <a:noAutofit/>
          </a:bodyPr>
          <a:lstStyle/>
          <a:p>
            <a:pPr>
              <a:lnSpc>
                <a:spcPct val="160000"/>
              </a:lnSpc>
            </a:pPr>
            <a:r>
              <a:rPr lang="en-US" sz="2400" dirty="0">
                <a:latin typeface="Trebuchet MS"/>
              </a:rPr>
              <a:t>How Can You Support </a:t>
            </a:r>
            <a:r>
              <a:rPr lang="en-US" sz="2400" b="1" dirty="0">
                <a:latin typeface="Trebuchet MS"/>
              </a:rPr>
              <a:t>Phonological Awareness</a:t>
            </a:r>
            <a:r>
              <a:rPr lang="en-US" sz="2400" dirty="0">
                <a:latin typeface="Trebuchet MS"/>
              </a:rPr>
              <a:t> at Home?</a:t>
            </a:r>
            <a:endParaRPr lang="en-US" sz="2400" dirty="0"/>
          </a:p>
        </p:txBody>
      </p:sp>
      <p:sp>
        <p:nvSpPr>
          <p:cNvPr id="2" name="Google Shape;354;p46">
            <a:extLst>
              <a:ext uri="{FF2B5EF4-FFF2-40B4-BE49-F238E27FC236}">
                <a16:creationId xmlns:a16="http://schemas.microsoft.com/office/drawing/2014/main" id="{3C3AAB6E-9300-06ED-AFE6-4A8521A8EE30}"/>
              </a:ext>
            </a:extLst>
          </p:cNvPr>
          <p:cNvSpPr txBox="1">
            <a:spLocks/>
          </p:cNvSpPr>
          <p:nvPr/>
        </p:nvSpPr>
        <p:spPr>
          <a:xfrm>
            <a:off x="249103" y="781961"/>
            <a:ext cx="7169150" cy="354409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Trebuchet MS" panose="020B0603020202020204" pitchFamily="34" charset="0"/>
                <a:ea typeface="Calibri" panose="020F0502020204030204" pitchFamily="34" charset="0"/>
                <a:cs typeface="Calibri" panose="020F0502020204030204" pitchFamily="34" charset="0"/>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indent="-347472">
              <a:lnSpc>
                <a:spcPct val="114999"/>
              </a:lnSpc>
            </a:pPr>
            <a:r>
              <a:rPr lang="en-US" sz="2000" dirty="0">
                <a:solidFill>
                  <a:srgbClr val="000000"/>
                </a:solidFill>
                <a:latin typeface="Trebuchet MS"/>
                <a:ea typeface="Calibri"/>
                <a:cs typeface="Arial"/>
              </a:rPr>
              <a:t>Practice 1: Rhyme Time</a:t>
            </a:r>
          </a:p>
          <a:p>
            <a:pPr indent="-347472">
              <a:lnSpc>
                <a:spcPct val="114999"/>
              </a:lnSpc>
              <a:buNone/>
            </a:pPr>
            <a:endParaRPr lang="en-US" sz="1000" dirty="0">
              <a:solidFill>
                <a:srgbClr val="000000"/>
              </a:solidFill>
              <a:latin typeface="Trebuchet MS"/>
              <a:ea typeface="Calibri"/>
              <a:cs typeface="Arial"/>
            </a:endParaRPr>
          </a:p>
          <a:p>
            <a:pPr indent="-347472">
              <a:lnSpc>
                <a:spcPct val="114999"/>
              </a:lnSpc>
            </a:pPr>
            <a:r>
              <a:rPr lang="en-US" sz="2000" dirty="0">
                <a:solidFill>
                  <a:srgbClr val="000000"/>
                </a:solidFill>
                <a:latin typeface="Trebuchet MS"/>
                <a:ea typeface="Calibri"/>
                <a:cs typeface="Arial"/>
              </a:rPr>
              <a:t>Practice 2: Syllable Sort</a:t>
            </a:r>
          </a:p>
          <a:p>
            <a:pPr indent="-347472">
              <a:lnSpc>
                <a:spcPct val="114999"/>
              </a:lnSpc>
              <a:buNone/>
            </a:pPr>
            <a:endParaRPr lang="en-US" sz="1000" dirty="0">
              <a:solidFill>
                <a:srgbClr val="000000"/>
              </a:solidFill>
              <a:latin typeface="Trebuchet MS"/>
              <a:cs typeface="Arial"/>
            </a:endParaRPr>
          </a:p>
          <a:p>
            <a:pPr indent="-347472">
              <a:lnSpc>
                <a:spcPct val="114999"/>
              </a:lnSpc>
            </a:pPr>
            <a:r>
              <a:rPr lang="en-US" sz="2000" dirty="0">
                <a:solidFill>
                  <a:srgbClr val="000000"/>
                </a:solidFill>
                <a:latin typeface="Trebuchet MS"/>
                <a:ea typeface="Calibri"/>
                <a:cs typeface="Arial"/>
              </a:rPr>
              <a:t>Practice 3: Saying Individual Sounds in Words</a:t>
            </a:r>
            <a:endParaRPr lang="en-US" sz="2000" dirty="0">
              <a:solidFill>
                <a:srgbClr val="000000"/>
              </a:solidFill>
              <a:latin typeface="Trebuchet MS"/>
              <a:cs typeface="Arial"/>
            </a:endParaRPr>
          </a:p>
          <a:p>
            <a:pPr indent="-347472">
              <a:lnSpc>
                <a:spcPct val="114999"/>
              </a:lnSpc>
              <a:buNone/>
            </a:pPr>
            <a:endParaRPr lang="en-US" sz="1200" dirty="0">
              <a:solidFill>
                <a:srgbClr val="000000"/>
              </a:solidFill>
              <a:cs typeface="Arial"/>
            </a:endParaRPr>
          </a:p>
          <a:p>
            <a:pPr indent="-347472">
              <a:lnSpc>
                <a:spcPct val="160000"/>
              </a:lnSpc>
            </a:pPr>
            <a:endParaRPr lang="en-US" sz="2000" dirty="0">
              <a:solidFill>
                <a:srgbClr val="000000"/>
              </a:solidFill>
              <a:cs typeface="Times New Roman"/>
            </a:endParaRPr>
          </a:p>
          <a:p>
            <a:pPr indent="-347472">
              <a:lnSpc>
                <a:spcPct val="114999"/>
              </a:lnSpc>
              <a:spcAft>
                <a:spcPts val="1200"/>
              </a:spcAft>
              <a:buNone/>
            </a:pPr>
            <a:endParaRPr lang="en-US" dirty="0"/>
          </a:p>
        </p:txBody>
      </p:sp>
    </p:spTree>
    <p:extLst>
      <p:ext uri="{BB962C8B-B14F-4D97-AF65-F5344CB8AC3E}">
        <p14:creationId xmlns:p14="http://schemas.microsoft.com/office/powerpoint/2010/main" val="2810456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2">
          <a:extLst>
            <a:ext uri="{FF2B5EF4-FFF2-40B4-BE49-F238E27FC236}">
              <a16:creationId xmlns:a16="http://schemas.microsoft.com/office/drawing/2014/main" id="{84A110A0-9C70-121C-6802-ECFEF93E5599}"/>
            </a:ext>
          </a:extLst>
        </p:cNvPr>
        <p:cNvGrpSpPr/>
        <p:nvPr/>
      </p:nvGrpSpPr>
      <p:grpSpPr>
        <a:xfrm>
          <a:off x="0" y="0"/>
          <a:ext cx="0" cy="0"/>
          <a:chOff x="0" y="0"/>
          <a:chExt cx="0" cy="0"/>
        </a:xfrm>
      </p:grpSpPr>
      <p:sp>
        <p:nvSpPr>
          <p:cNvPr id="353" name="Google Shape;353;p46">
            <a:extLst>
              <a:ext uri="{FF2B5EF4-FFF2-40B4-BE49-F238E27FC236}">
                <a16:creationId xmlns:a16="http://schemas.microsoft.com/office/drawing/2014/main" id="{69E4F98C-24A4-BECB-8AEE-345FC1E9E388}"/>
              </a:ext>
            </a:extLst>
          </p:cNvPr>
          <p:cNvSpPr txBox="1">
            <a:spLocks noGrp="1"/>
          </p:cNvSpPr>
          <p:nvPr>
            <p:ph type="title"/>
          </p:nvPr>
        </p:nvSpPr>
        <p:spPr>
          <a:xfrm>
            <a:off x="249103" y="0"/>
            <a:ext cx="8409444" cy="592406"/>
          </a:xfrm>
          <a:prstGeom prst="rect">
            <a:avLst/>
          </a:prstGeom>
        </p:spPr>
        <p:txBody>
          <a:bodyPr spcFirstLastPara="1" wrap="square" lIns="0" tIns="0" rIns="0" bIns="0" anchor="ctr" anchorCtr="0">
            <a:noAutofit/>
          </a:bodyPr>
          <a:lstStyle/>
          <a:p>
            <a:r>
              <a:rPr lang="en-US" sz="2400" dirty="0">
                <a:latin typeface="Trebuchet MS"/>
              </a:rPr>
              <a:t>Practice 1: Rhyme Time</a:t>
            </a:r>
          </a:p>
        </p:txBody>
      </p:sp>
      <p:sp>
        <p:nvSpPr>
          <p:cNvPr id="2" name="Google Shape;354;p46">
            <a:extLst>
              <a:ext uri="{FF2B5EF4-FFF2-40B4-BE49-F238E27FC236}">
                <a16:creationId xmlns:a16="http://schemas.microsoft.com/office/drawing/2014/main" id="{AC3E31A3-8F9F-233F-404D-9E4AC503E37E}"/>
              </a:ext>
            </a:extLst>
          </p:cNvPr>
          <p:cNvSpPr txBox="1">
            <a:spLocks/>
          </p:cNvSpPr>
          <p:nvPr/>
        </p:nvSpPr>
        <p:spPr>
          <a:xfrm>
            <a:off x="1094" y="843326"/>
            <a:ext cx="4477071" cy="3482725"/>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Trebuchet MS" panose="020B0603020202020204" pitchFamily="34" charset="0"/>
                <a:ea typeface="Calibri" panose="020F0502020204030204" pitchFamily="34" charset="0"/>
                <a:cs typeface="Calibri" panose="020F0502020204030204" pitchFamily="34" charset="0"/>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nSpc>
                <a:spcPct val="114999"/>
              </a:lnSpc>
              <a:buNone/>
            </a:pPr>
            <a:r>
              <a:rPr lang="en-US" sz="2000" b="1" dirty="0">
                <a:solidFill>
                  <a:srgbClr val="000000"/>
                </a:solidFill>
                <a:latin typeface="Trebuchet MS"/>
                <a:ea typeface="Calibri"/>
                <a:cs typeface="Arial"/>
              </a:rPr>
              <a:t>Key Points About the Video:</a:t>
            </a:r>
            <a:endParaRPr lang="en-US" dirty="0"/>
          </a:p>
          <a:p>
            <a:pPr>
              <a:lnSpc>
                <a:spcPct val="100000"/>
              </a:lnSpc>
            </a:pPr>
            <a:r>
              <a:rPr lang="en-US" sz="2000" dirty="0">
                <a:solidFill>
                  <a:srgbClr val="000000"/>
                </a:solidFill>
                <a:ea typeface="Calibri"/>
                <a:cs typeface="Arial"/>
              </a:rPr>
              <a:t>At the beginning, parent describes what a rhyme is and shows child how to play the game.</a:t>
            </a:r>
          </a:p>
          <a:p>
            <a:pPr>
              <a:lnSpc>
                <a:spcPct val="100000"/>
              </a:lnSpc>
            </a:pPr>
            <a:endParaRPr lang="en-US" sz="1000" dirty="0">
              <a:solidFill>
                <a:srgbClr val="000000"/>
              </a:solidFill>
              <a:cs typeface="Arial"/>
            </a:endParaRPr>
          </a:p>
          <a:p>
            <a:pPr>
              <a:lnSpc>
                <a:spcPct val="100000"/>
              </a:lnSpc>
            </a:pPr>
            <a:r>
              <a:rPr lang="en-US" sz="2000" dirty="0">
                <a:solidFill>
                  <a:srgbClr val="000000"/>
                </a:solidFill>
                <a:ea typeface="Calibri"/>
                <a:cs typeface="Arial"/>
              </a:rPr>
              <a:t>Throughout the game, parent describes the meanings of words, like </a:t>
            </a:r>
            <a:r>
              <a:rPr lang="en-US" sz="2000" b="1" dirty="0">
                <a:solidFill>
                  <a:srgbClr val="000000"/>
                </a:solidFill>
                <a:ea typeface="Calibri"/>
                <a:cs typeface="Arial"/>
              </a:rPr>
              <a:t>random</a:t>
            </a:r>
            <a:r>
              <a:rPr lang="en-US" sz="2000" dirty="0">
                <a:solidFill>
                  <a:srgbClr val="000000"/>
                </a:solidFill>
                <a:ea typeface="Calibri"/>
                <a:cs typeface="Arial"/>
              </a:rPr>
              <a:t> and </a:t>
            </a:r>
            <a:r>
              <a:rPr lang="en-US" sz="2000" b="1" dirty="0">
                <a:solidFill>
                  <a:srgbClr val="000000"/>
                </a:solidFill>
                <a:ea typeface="Calibri"/>
                <a:cs typeface="Arial"/>
              </a:rPr>
              <a:t>pot</a:t>
            </a:r>
            <a:r>
              <a:rPr lang="en-US" sz="2000" dirty="0">
                <a:solidFill>
                  <a:srgbClr val="000000"/>
                </a:solidFill>
                <a:ea typeface="Calibri"/>
                <a:cs typeface="Arial"/>
              </a:rPr>
              <a:t>.</a:t>
            </a:r>
            <a:endParaRPr lang="en-US" sz="2000" dirty="0"/>
          </a:p>
          <a:p>
            <a:pPr marL="114300" indent="0">
              <a:lnSpc>
                <a:spcPct val="114999"/>
              </a:lnSpc>
              <a:buNone/>
            </a:pPr>
            <a:endParaRPr lang="en-US" dirty="0">
              <a:solidFill>
                <a:srgbClr val="000000"/>
              </a:solidFill>
              <a:cs typeface="Arial"/>
            </a:endParaRPr>
          </a:p>
          <a:p>
            <a:pPr marL="114300" indent="0">
              <a:lnSpc>
                <a:spcPct val="114999"/>
              </a:lnSpc>
              <a:buNone/>
            </a:pPr>
            <a:endParaRPr lang="en-US" dirty="0">
              <a:solidFill>
                <a:srgbClr val="000000"/>
              </a:solidFill>
              <a:latin typeface="Trebuchet MS"/>
              <a:cs typeface="Arial"/>
            </a:endParaRPr>
          </a:p>
          <a:p>
            <a:pPr marL="114300" indent="0">
              <a:lnSpc>
                <a:spcPct val="114999"/>
              </a:lnSpc>
              <a:buNone/>
            </a:pPr>
            <a:endParaRPr lang="en-US" sz="1200" dirty="0">
              <a:solidFill>
                <a:srgbClr val="000000"/>
              </a:solidFill>
              <a:cs typeface="Arial"/>
            </a:endParaRPr>
          </a:p>
          <a:p>
            <a:pPr>
              <a:lnSpc>
                <a:spcPct val="160000"/>
              </a:lnSpc>
              <a:buFont typeface="Arial"/>
              <a:buChar char="●"/>
            </a:pPr>
            <a:endParaRPr lang="en-US" sz="2000" dirty="0">
              <a:solidFill>
                <a:srgbClr val="000000"/>
              </a:solidFill>
              <a:cs typeface="Times New Roman"/>
            </a:endParaRPr>
          </a:p>
          <a:p>
            <a:pPr marL="0" indent="0">
              <a:lnSpc>
                <a:spcPct val="114999"/>
              </a:lnSpc>
              <a:spcAft>
                <a:spcPts val="1200"/>
              </a:spcAft>
              <a:buNone/>
            </a:pPr>
            <a:endParaRPr lang="en-US" dirty="0"/>
          </a:p>
        </p:txBody>
      </p:sp>
      <p:pic>
        <p:nvPicPr>
          <p:cNvPr id="8" name="Online Media 7" title="2.1 Rhyme Time (REL Southeast)">
            <a:hlinkClick r:id="" action="ppaction://media"/>
            <a:extLst>
              <a:ext uri="{FF2B5EF4-FFF2-40B4-BE49-F238E27FC236}">
                <a16:creationId xmlns:a16="http://schemas.microsoft.com/office/drawing/2014/main" id="{27B2F3A5-B68F-777B-02BF-91D6D4276F60}"/>
              </a:ext>
            </a:extLst>
          </p:cNvPr>
          <p:cNvPicPr>
            <a:picLocks noRot="1" noChangeAspect="1"/>
          </p:cNvPicPr>
          <p:nvPr>
            <a:videoFile r:link="rId1"/>
          </p:nvPr>
        </p:nvPicPr>
        <p:blipFill>
          <a:blip r:embed="rId4"/>
          <a:stretch>
            <a:fillRect/>
          </a:stretch>
        </p:blipFill>
        <p:spPr>
          <a:xfrm>
            <a:off x="4576693" y="848039"/>
            <a:ext cx="4332771" cy="2499688"/>
          </a:xfrm>
          <a:prstGeom prst="rect">
            <a:avLst/>
          </a:prstGeom>
        </p:spPr>
      </p:pic>
      <p:sp>
        <p:nvSpPr>
          <p:cNvPr id="11" name="Google Shape;354;p46">
            <a:extLst>
              <a:ext uri="{FF2B5EF4-FFF2-40B4-BE49-F238E27FC236}">
                <a16:creationId xmlns:a16="http://schemas.microsoft.com/office/drawing/2014/main" id="{C3FBC954-6100-63C1-E4B7-D56740518DDD}"/>
              </a:ext>
            </a:extLst>
          </p:cNvPr>
          <p:cNvSpPr txBox="1">
            <a:spLocks/>
          </p:cNvSpPr>
          <p:nvPr/>
        </p:nvSpPr>
        <p:spPr>
          <a:xfrm>
            <a:off x="4627009" y="3334203"/>
            <a:ext cx="4304543" cy="981065"/>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Trebuchet MS" panose="020B0603020202020204" pitchFamily="34" charset="0"/>
                <a:ea typeface="Calibri" panose="020F0502020204030204" pitchFamily="34" charset="0"/>
                <a:cs typeface="Calibri" panose="020F0502020204030204" pitchFamily="34" charset="0"/>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14999"/>
              </a:lnSpc>
            </a:pPr>
            <a:r>
              <a:rPr lang="en-US" sz="2000" b="1" dirty="0">
                <a:solidFill>
                  <a:srgbClr val="0096A6"/>
                </a:solidFill>
                <a:latin typeface="Trebuchet MS"/>
                <a:ea typeface="Calibri"/>
                <a:cs typeface="Arial"/>
                <a:hlinkClick r:id="rId5">
                  <a:extLst>
                    <a:ext uri="{A12FA001-AC4F-418D-AE19-62706E023703}">
                      <ahyp:hlinkClr xmlns:ahyp="http://schemas.microsoft.com/office/drawing/2018/hyperlinkcolor" val="tx"/>
                    </a:ext>
                  </a:extLst>
                </a:hlinkClick>
              </a:rPr>
              <a:t>Rhyme Time</a:t>
            </a:r>
            <a:r>
              <a:rPr lang="en-US" sz="2000" b="1" dirty="0">
                <a:solidFill>
                  <a:srgbClr val="0096A6"/>
                </a:solidFill>
                <a:latin typeface="Trebuchet MS"/>
                <a:ea typeface="Calibri"/>
                <a:cs typeface="Arial"/>
                <a:hlinkClick r:id="rId5"/>
              </a:rPr>
              <a:t> Activity</a:t>
            </a:r>
            <a:endParaRPr lang="en-US" sz="2000" b="1" dirty="0">
              <a:solidFill>
                <a:srgbClr val="0096A6"/>
              </a:solidFill>
              <a:latin typeface="Trebuchet MS"/>
              <a:ea typeface="Calibri"/>
              <a:cs typeface="Arial"/>
              <a:hlinkClick r:id="rId5">
                <a:extLst>
                  <a:ext uri="{A12FA001-AC4F-418D-AE19-62706E023703}">
                    <ahyp:hlinkClr xmlns:ahyp="http://schemas.microsoft.com/office/drawing/2018/hyperlinkcolor" val="tx"/>
                  </a:ext>
                </a:extLst>
              </a:hlinkClick>
            </a:endParaRPr>
          </a:p>
          <a:p>
            <a:pPr>
              <a:lnSpc>
                <a:spcPct val="114999"/>
              </a:lnSpc>
            </a:pPr>
            <a:r>
              <a:rPr lang="en-US" sz="2000" b="1" dirty="0">
                <a:solidFill>
                  <a:srgbClr val="0096A6"/>
                </a:solidFill>
                <a:latin typeface="Trebuchet MS"/>
                <a:ea typeface="Calibri"/>
                <a:cs typeface="Arial"/>
                <a:hlinkClick r:id="rId6">
                  <a:extLst>
                    <a:ext uri="{A12FA001-AC4F-418D-AE19-62706E023703}">
                      <ahyp:hlinkClr xmlns:ahyp="http://schemas.microsoft.com/office/drawing/2018/hyperlinkcolor" val="tx"/>
                    </a:ext>
                  </a:extLst>
                </a:hlinkClick>
              </a:rPr>
              <a:t>Nursery Rhyme Time</a:t>
            </a:r>
            <a:r>
              <a:rPr lang="en-US" sz="2000" b="1" dirty="0">
                <a:solidFill>
                  <a:srgbClr val="0096A6"/>
                </a:solidFill>
                <a:latin typeface="Trebuchet MS"/>
                <a:ea typeface="Calibri"/>
                <a:cs typeface="Arial"/>
                <a:hlinkClick r:id="rId6"/>
              </a:rPr>
              <a:t> Activity</a:t>
            </a:r>
          </a:p>
        </p:txBody>
      </p:sp>
      <p:sp>
        <p:nvSpPr>
          <p:cNvPr id="3" name="TextBox 2">
            <a:extLst>
              <a:ext uri="{FF2B5EF4-FFF2-40B4-BE49-F238E27FC236}">
                <a16:creationId xmlns:a16="http://schemas.microsoft.com/office/drawing/2014/main" id="{B1194A7A-0C11-F0CF-D3DA-BA6A4241408F}"/>
              </a:ext>
            </a:extLst>
          </p:cNvPr>
          <p:cNvSpPr txBox="1"/>
          <p:nvPr/>
        </p:nvSpPr>
        <p:spPr>
          <a:xfrm>
            <a:off x="2854712" y="4095219"/>
            <a:ext cx="6289288" cy="230832"/>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900" dirty="0">
                <a:latin typeface="Trebuchet MS" panose="020B0703020202090204" pitchFamily="34" charset="0"/>
              </a:rPr>
              <a:t>(Institute of Education Sciences, n.d.)</a:t>
            </a:r>
            <a:endParaRPr lang="en-US" sz="900" dirty="0">
              <a:latin typeface="Trebuchet MS" panose="020B0703020202090204" pitchFamily="34" charset="0"/>
              <a:cs typeface="Calibri Light"/>
            </a:endParaRPr>
          </a:p>
        </p:txBody>
      </p:sp>
    </p:spTree>
    <p:extLst>
      <p:ext uri="{BB962C8B-B14F-4D97-AF65-F5344CB8AC3E}">
        <p14:creationId xmlns:p14="http://schemas.microsoft.com/office/powerpoint/2010/main" val="4474122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2">
          <a:extLst>
            <a:ext uri="{FF2B5EF4-FFF2-40B4-BE49-F238E27FC236}">
              <a16:creationId xmlns:a16="http://schemas.microsoft.com/office/drawing/2014/main" id="{68C2F9EC-EBE6-CAB9-7906-969E880150F2}"/>
            </a:ext>
          </a:extLst>
        </p:cNvPr>
        <p:cNvGrpSpPr/>
        <p:nvPr/>
      </p:nvGrpSpPr>
      <p:grpSpPr>
        <a:xfrm>
          <a:off x="0" y="0"/>
          <a:ext cx="0" cy="0"/>
          <a:chOff x="0" y="0"/>
          <a:chExt cx="0" cy="0"/>
        </a:xfrm>
      </p:grpSpPr>
      <p:sp>
        <p:nvSpPr>
          <p:cNvPr id="353" name="Google Shape;353;p46">
            <a:extLst>
              <a:ext uri="{FF2B5EF4-FFF2-40B4-BE49-F238E27FC236}">
                <a16:creationId xmlns:a16="http://schemas.microsoft.com/office/drawing/2014/main" id="{26E1C55C-00CF-F179-8ADD-543BDA83C979}"/>
              </a:ext>
            </a:extLst>
          </p:cNvPr>
          <p:cNvSpPr txBox="1">
            <a:spLocks noGrp="1"/>
          </p:cNvSpPr>
          <p:nvPr>
            <p:ph type="title"/>
          </p:nvPr>
        </p:nvSpPr>
        <p:spPr>
          <a:xfrm>
            <a:off x="249103" y="0"/>
            <a:ext cx="8409444" cy="592406"/>
          </a:xfrm>
          <a:prstGeom prst="rect">
            <a:avLst/>
          </a:prstGeom>
        </p:spPr>
        <p:txBody>
          <a:bodyPr spcFirstLastPara="1" wrap="square" lIns="0" tIns="0" rIns="0" bIns="0" anchor="ctr" anchorCtr="0">
            <a:noAutofit/>
          </a:bodyPr>
          <a:lstStyle/>
          <a:p>
            <a:r>
              <a:rPr lang="en-US" sz="2400" dirty="0">
                <a:latin typeface="Trebuchet MS"/>
              </a:rPr>
              <a:t>Practice 2: Syllable Sort</a:t>
            </a:r>
          </a:p>
        </p:txBody>
      </p:sp>
      <p:sp>
        <p:nvSpPr>
          <p:cNvPr id="2" name="Google Shape;354;p46">
            <a:extLst>
              <a:ext uri="{FF2B5EF4-FFF2-40B4-BE49-F238E27FC236}">
                <a16:creationId xmlns:a16="http://schemas.microsoft.com/office/drawing/2014/main" id="{2EADA50E-75D7-D23C-2FFF-3867C5615366}"/>
              </a:ext>
            </a:extLst>
          </p:cNvPr>
          <p:cNvSpPr txBox="1">
            <a:spLocks/>
          </p:cNvSpPr>
          <p:nvPr/>
        </p:nvSpPr>
        <p:spPr>
          <a:xfrm>
            <a:off x="-2239" y="785374"/>
            <a:ext cx="4574118" cy="3572752"/>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Trebuchet MS" panose="020B0603020202020204" pitchFamily="34" charset="0"/>
                <a:ea typeface="Calibri" panose="020F0502020204030204" pitchFamily="34" charset="0"/>
                <a:cs typeface="Calibri" panose="020F0502020204030204" pitchFamily="34" charset="0"/>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nSpc>
                <a:spcPct val="114999"/>
              </a:lnSpc>
              <a:buNone/>
            </a:pPr>
            <a:r>
              <a:rPr lang="en-US" sz="2000" b="1" dirty="0">
                <a:solidFill>
                  <a:srgbClr val="000000"/>
                </a:solidFill>
                <a:latin typeface="Trebuchet MS"/>
                <a:ea typeface="Calibri"/>
                <a:cs typeface="Arial"/>
              </a:rPr>
              <a:t>Key Points About the Video:</a:t>
            </a:r>
            <a:endParaRPr lang="en-US" dirty="0"/>
          </a:p>
          <a:p>
            <a:pPr>
              <a:lnSpc>
                <a:spcPct val="100000"/>
              </a:lnSpc>
            </a:pPr>
            <a:r>
              <a:rPr lang="en-US" sz="2000" dirty="0">
                <a:solidFill>
                  <a:srgbClr val="000000"/>
                </a:solidFill>
                <a:ea typeface="Calibri"/>
                <a:cs typeface="Arial"/>
              </a:rPr>
              <a:t>Parents explains that a syllable is a word part and provides an example.</a:t>
            </a:r>
          </a:p>
          <a:p>
            <a:pPr>
              <a:lnSpc>
                <a:spcPct val="100000"/>
              </a:lnSpc>
            </a:pPr>
            <a:endParaRPr lang="en-US" sz="1000" dirty="0">
              <a:solidFill>
                <a:srgbClr val="000000"/>
              </a:solidFill>
              <a:cs typeface="Arial"/>
            </a:endParaRPr>
          </a:p>
          <a:p>
            <a:pPr>
              <a:lnSpc>
                <a:spcPct val="100000"/>
              </a:lnSpc>
            </a:pPr>
            <a:r>
              <a:rPr lang="en-US" sz="2000" dirty="0">
                <a:solidFill>
                  <a:srgbClr val="000000"/>
                </a:solidFill>
                <a:ea typeface="Calibri"/>
                <a:cs typeface="Arial"/>
              </a:rPr>
              <a:t>Parent shows child how to play the game by providing examples.</a:t>
            </a:r>
          </a:p>
          <a:p>
            <a:pPr>
              <a:lnSpc>
                <a:spcPct val="100000"/>
              </a:lnSpc>
            </a:pPr>
            <a:endParaRPr lang="en-US" sz="1100" dirty="0"/>
          </a:p>
          <a:p>
            <a:pPr>
              <a:lnSpc>
                <a:spcPct val="100000"/>
              </a:lnSpc>
            </a:pPr>
            <a:r>
              <a:rPr lang="en-US" sz="2000" dirty="0">
                <a:solidFill>
                  <a:srgbClr val="000000"/>
                </a:solidFill>
                <a:ea typeface="Calibri"/>
                <a:cs typeface="Arial"/>
              </a:rPr>
              <a:t>Parent encourages child to clap the word parts when he isn't sure of how many syllables are in the word </a:t>
            </a:r>
            <a:r>
              <a:rPr lang="en-US" sz="2000" b="1" dirty="0">
                <a:solidFill>
                  <a:srgbClr val="000000"/>
                </a:solidFill>
                <a:ea typeface="Calibri"/>
                <a:cs typeface="Arial"/>
              </a:rPr>
              <a:t>banana</a:t>
            </a:r>
            <a:r>
              <a:rPr lang="en-US" sz="2000" dirty="0">
                <a:solidFill>
                  <a:srgbClr val="000000"/>
                </a:solidFill>
                <a:ea typeface="Calibri"/>
                <a:cs typeface="Arial"/>
              </a:rPr>
              <a:t>.</a:t>
            </a:r>
            <a:endParaRPr lang="en-US" sz="2000" dirty="0"/>
          </a:p>
          <a:p>
            <a:pPr marL="114300" indent="0">
              <a:lnSpc>
                <a:spcPct val="114999"/>
              </a:lnSpc>
              <a:buNone/>
            </a:pPr>
            <a:endParaRPr lang="en-US" dirty="0">
              <a:solidFill>
                <a:srgbClr val="000000"/>
              </a:solidFill>
              <a:latin typeface="Trebuchet MS"/>
              <a:cs typeface="Arial"/>
            </a:endParaRPr>
          </a:p>
          <a:p>
            <a:pPr marL="114300" indent="0">
              <a:lnSpc>
                <a:spcPct val="114999"/>
              </a:lnSpc>
              <a:buNone/>
            </a:pPr>
            <a:endParaRPr lang="en-US" sz="1200" dirty="0">
              <a:solidFill>
                <a:srgbClr val="000000"/>
              </a:solidFill>
              <a:cs typeface="Arial"/>
            </a:endParaRPr>
          </a:p>
          <a:p>
            <a:pPr>
              <a:lnSpc>
                <a:spcPct val="160000"/>
              </a:lnSpc>
              <a:buFont typeface="Arial"/>
              <a:buChar char="●"/>
            </a:pPr>
            <a:endParaRPr lang="en-US" sz="2000" dirty="0">
              <a:solidFill>
                <a:srgbClr val="000000"/>
              </a:solidFill>
              <a:cs typeface="Times New Roman"/>
            </a:endParaRPr>
          </a:p>
          <a:p>
            <a:pPr marL="0" indent="0">
              <a:lnSpc>
                <a:spcPct val="114999"/>
              </a:lnSpc>
              <a:spcAft>
                <a:spcPts val="1200"/>
              </a:spcAft>
              <a:buNone/>
            </a:pPr>
            <a:endParaRPr lang="en-US" dirty="0"/>
          </a:p>
        </p:txBody>
      </p:sp>
      <p:pic>
        <p:nvPicPr>
          <p:cNvPr id="3" name="Online Media 2" title="2.1 Syllable Sort (REL Southeast)">
            <a:hlinkClick r:id="" action="ppaction://media"/>
            <a:extLst>
              <a:ext uri="{FF2B5EF4-FFF2-40B4-BE49-F238E27FC236}">
                <a16:creationId xmlns:a16="http://schemas.microsoft.com/office/drawing/2014/main" id="{2221682E-A361-3B2D-A736-74892AB51FED}"/>
              </a:ext>
            </a:extLst>
          </p:cNvPr>
          <p:cNvPicPr>
            <a:picLocks noRot="1" noChangeAspect="1"/>
          </p:cNvPicPr>
          <p:nvPr>
            <a:videoFile r:link="rId1"/>
          </p:nvPr>
        </p:nvPicPr>
        <p:blipFill>
          <a:blip r:embed="rId4"/>
          <a:stretch>
            <a:fillRect/>
          </a:stretch>
        </p:blipFill>
        <p:spPr>
          <a:xfrm>
            <a:off x="4572122" y="887653"/>
            <a:ext cx="4338983" cy="2431360"/>
          </a:xfrm>
          <a:prstGeom prst="rect">
            <a:avLst/>
          </a:prstGeom>
        </p:spPr>
      </p:pic>
      <p:sp>
        <p:nvSpPr>
          <p:cNvPr id="5" name="Google Shape;354;p46">
            <a:extLst>
              <a:ext uri="{FF2B5EF4-FFF2-40B4-BE49-F238E27FC236}">
                <a16:creationId xmlns:a16="http://schemas.microsoft.com/office/drawing/2014/main" id="{339CA4FB-9EDB-1E60-D262-CB4B405C4CE5}"/>
              </a:ext>
            </a:extLst>
          </p:cNvPr>
          <p:cNvSpPr txBox="1">
            <a:spLocks/>
          </p:cNvSpPr>
          <p:nvPr/>
        </p:nvSpPr>
        <p:spPr>
          <a:xfrm>
            <a:off x="4627009" y="3334203"/>
            <a:ext cx="4304543" cy="981065"/>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Trebuchet MS" panose="020B0603020202020204" pitchFamily="34" charset="0"/>
                <a:ea typeface="Calibri" panose="020F0502020204030204" pitchFamily="34" charset="0"/>
                <a:cs typeface="Calibri" panose="020F0502020204030204" pitchFamily="34" charset="0"/>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14999"/>
              </a:lnSpc>
            </a:pPr>
            <a:r>
              <a:rPr lang="en-US" sz="2000" b="1" dirty="0">
                <a:solidFill>
                  <a:srgbClr val="0096A6"/>
                </a:solidFill>
                <a:latin typeface="Trebuchet MS"/>
                <a:ea typeface="Calibri"/>
                <a:cs typeface="Arial"/>
                <a:hlinkClick r:id="rId5"/>
              </a:rPr>
              <a:t>Syllable Sort Activity</a:t>
            </a:r>
          </a:p>
          <a:p>
            <a:pPr>
              <a:lnSpc>
                <a:spcPct val="114999"/>
              </a:lnSpc>
            </a:pPr>
            <a:r>
              <a:rPr lang="en-US" sz="2000" b="1" dirty="0">
                <a:solidFill>
                  <a:srgbClr val="0096A6"/>
                </a:solidFill>
                <a:latin typeface="Trebuchet MS"/>
                <a:ea typeface="Calibri"/>
                <a:cs typeface="Arial"/>
                <a:hlinkClick r:id="rId6"/>
              </a:rPr>
              <a:t>Clap Word Parts Activity</a:t>
            </a:r>
            <a:endParaRPr lang="en-US" sz="2000" b="1" dirty="0">
              <a:solidFill>
                <a:srgbClr val="0096A6"/>
              </a:solidFill>
              <a:latin typeface="Trebuchet MS"/>
              <a:ea typeface="Calibri"/>
              <a:cs typeface="Arial"/>
            </a:endParaRPr>
          </a:p>
        </p:txBody>
      </p:sp>
      <p:sp>
        <p:nvSpPr>
          <p:cNvPr id="4" name="TextBox 3">
            <a:extLst>
              <a:ext uri="{FF2B5EF4-FFF2-40B4-BE49-F238E27FC236}">
                <a16:creationId xmlns:a16="http://schemas.microsoft.com/office/drawing/2014/main" id="{762F4C06-8556-16EB-9677-F353DB26E22D}"/>
              </a:ext>
            </a:extLst>
          </p:cNvPr>
          <p:cNvSpPr txBox="1"/>
          <p:nvPr/>
        </p:nvSpPr>
        <p:spPr>
          <a:xfrm>
            <a:off x="2854712" y="4095219"/>
            <a:ext cx="6289288" cy="230832"/>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900" dirty="0">
                <a:latin typeface="Trebuchet MS" panose="020B0703020202090204" pitchFamily="34" charset="0"/>
              </a:rPr>
              <a:t>(Institute of Education Sciences, n.d.)</a:t>
            </a:r>
            <a:endParaRPr lang="en-US" sz="900" dirty="0">
              <a:latin typeface="Trebuchet MS" panose="020B0703020202090204" pitchFamily="34" charset="0"/>
              <a:cs typeface="Calibri Light"/>
            </a:endParaRPr>
          </a:p>
        </p:txBody>
      </p:sp>
    </p:spTree>
    <p:extLst>
      <p:ext uri="{BB962C8B-B14F-4D97-AF65-F5344CB8AC3E}">
        <p14:creationId xmlns:p14="http://schemas.microsoft.com/office/powerpoint/2010/main" val="1134034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2">
          <a:extLst>
            <a:ext uri="{FF2B5EF4-FFF2-40B4-BE49-F238E27FC236}">
              <a16:creationId xmlns:a16="http://schemas.microsoft.com/office/drawing/2014/main" id="{2B967088-BC83-522B-54B3-F7865F80AD3C}"/>
            </a:ext>
          </a:extLst>
        </p:cNvPr>
        <p:cNvGrpSpPr/>
        <p:nvPr/>
      </p:nvGrpSpPr>
      <p:grpSpPr>
        <a:xfrm>
          <a:off x="0" y="0"/>
          <a:ext cx="0" cy="0"/>
          <a:chOff x="0" y="0"/>
          <a:chExt cx="0" cy="0"/>
        </a:xfrm>
      </p:grpSpPr>
      <p:sp>
        <p:nvSpPr>
          <p:cNvPr id="353" name="Google Shape;353;p46">
            <a:extLst>
              <a:ext uri="{FF2B5EF4-FFF2-40B4-BE49-F238E27FC236}">
                <a16:creationId xmlns:a16="http://schemas.microsoft.com/office/drawing/2014/main" id="{62949586-CEAD-58F7-0245-572DF1266498}"/>
              </a:ext>
            </a:extLst>
          </p:cNvPr>
          <p:cNvSpPr txBox="1">
            <a:spLocks noGrp="1"/>
          </p:cNvSpPr>
          <p:nvPr>
            <p:ph type="title"/>
          </p:nvPr>
        </p:nvSpPr>
        <p:spPr>
          <a:xfrm>
            <a:off x="249103" y="0"/>
            <a:ext cx="8409444" cy="592406"/>
          </a:xfrm>
          <a:prstGeom prst="rect">
            <a:avLst/>
          </a:prstGeom>
        </p:spPr>
        <p:txBody>
          <a:bodyPr spcFirstLastPara="1" wrap="square" lIns="0" tIns="0" rIns="0" bIns="0" anchor="ctr" anchorCtr="0">
            <a:noAutofit/>
          </a:bodyPr>
          <a:lstStyle/>
          <a:p>
            <a:r>
              <a:rPr lang="en-US" sz="2400" dirty="0">
                <a:latin typeface="Trebuchet MS"/>
              </a:rPr>
              <a:t>Outcomes | Phonological Awareness</a:t>
            </a:r>
          </a:p>
        </p:txBody>
      </p:sp>
      <p:sp>
        <p:nvSpPr>
          <p:cNvPr id="2" name="Google Shape;354;p46">
            <a:extLst>
              <a:ext uri="{FF2B5EF4-FFF2-40B4-BE49-F238E27FC236}">
                <a16:creationId xmlns:a16="http://schemas.microsoft.com/office/drawing/2014/main" id="{92705D6B-2FA0-2E3B-6DC5-1D938A610FA1}"/>
              </a:ext>
            </a:extLst>
          </p:cNvPr>
          <p:cNvSpPr txBox="1">
            <a:spLocks/>
          </p:cNvSpPr>
          <p:nvPr/>
        </p:nvSpPr>
        <p:spPr>
          <a:xfrm>
            <a:off x="249103" y="842119"/>
            <a:ext cx="7370897" cy="358228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Trebuchet MS" panose="020B0603020202020204" pitchFamily="34" charset="0"/>
                <a:ea typeface="Calibri" panose="020F0502020204030204" pitchFamily="34" charset="0"/>
                <a:cs typeface="Calibri" panose="020F0502020204030204" pitchFamily="34" charset="0"/>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60000"/>
              </a:lnSpc>
            </a:pPr>
            <a:r>
              <a:rPr lang="en-US" sz="2000" dirty="0">
                <a:solidFill>
                  <a:srgbClr val="000000"/>
                </a:solidFill>
                <a:ea typeface="Calibri"/>
                <a:cs typeface="Times New Roman"/>
              </a:rPr>
              <a:t>What is </a:t>
            </a:r>
            <a:r>
              <a:rPr lang="en-US" sz="2000" b="1" dirty="0">
                <a:solidFill>
                  <a:srgbClr val="000000"/>
                </a:solidFill>
                <a:ea typeface="Calibri"/>
                <a:cs typeface="Times New Roman"/>
              </a:rPr>
              <a:t>phonological awareness</a:t>
            </a:r>
            <a:r>
              <a:rPr lang="en-US" sz="2000" dirty="0">
                <a:solidFill>
                  <a:srgbClr val="000000"/>
                </a:solidFill>
                <a:ea typeface="Calibri"/>
                <a:cs typeface="Times New Roman"/>
              </a:rPr>
              <a:t>?</a:t>
            </a:r>
            <a:endParaRPr lang="en-US" sz="2000" dirty="0">
              <a:ea typeface="Calibri"/>
            </a:endParaRPr>
          </a:p>
          <a:p>
            <a:pPr>
              <a:lnSpc>
                <a:spcPct val="160000"/>
              </a:lnSpc>
            </a:pPr>
            <a:r>
              <a:rPr lang="en-US" sz="2000" dirty="0">
                <a:solidFill>
                  <a:srgbClr val="000000"/>
                </a:solidFill>
                <a:ea typeface="Calibri"/>
                <a:cs typeface="Times New Roman"/>
              </a:rPr>
              <a:t>Why is </a:t>
            </a:r>
            <a:r>
              <a:rPr lang="en-US" sz="2000" b="1" dirty="0">
                <a:solidFill>
                  <a:srgbClr val="000000"/>
                </a:solidFill>
                <a:ea typeface="Calibri"/>
                <a:cs typeface="Times New Roman"/>
              </a:rPr>
              <a:t>phonological awareness</a:t>
            </a:r>
            <a:r>
              <a:rPr lang="en-US" sz="2000" dirty="0">
                <a:solidFill>
                  <a:srgbClr val="000000"/>
                </a:solidFill>
                <a:ea typeface="Calibri"/>
                <a:cs typeface="Times New Roman"/>
              </a:rPr>
              <a:t> important? </a:t>
            </a:r>
            <a:endParaRPr lang="en-US" sz="2000" dirty="0">
              <a:solidFill>
                <a:srgbClr val="000000"/>
              </a:solidFill>
              <a:ea typeface="Calibri"/>
            </a:endParaRPr>
          </a:p>
          <a:p>
            <a:pPr>
              <a:lnSpc>
                <a:spcPct val="160000"/>
              </a:lnSpc>
            </a:pPr>
            <a:r>
              <a:rPr lang="en-US" sz="2000" dirty="0">
                <a:solidFill>
                  <a:srgbClr val="000000"/>
                </a:solidFill>
                <a:ea typeface="Calibri"/>
                <a:cs typeface="Times New Roman"/>
              </a:rPr>
              <a:t>What does </a:t>
            </a:r>
            <a:r>
              <a:rPr lang="en-US" sz="2000" b="1" dirty="0">
                <a:solidFill>
                  <a:srgbClr val="000000"/>
                </a:solidFill>
                <a:ea typeface="Calibri"/>
                <a:cs typeface="Times New Roman"/>
              </a:rPr>
              <a:t>phonological awareness</a:t>
            </a:r>
            <a:r>
              <a:rPr lang="en-US" sz="2000" dirty="0">
                <a:solidFill>
                  <a:srgbClr val="000000"/>
                </a:solidFill>
                <a:ea typeface="Calibri"/>
                <a:cs typeface="Times New Roman"/>
              </a:rPr>
              <a:t> look like at school? </a:t>
            </a:r>
          </a:p>
          <a:p>
            <a:pPr>
              <a:lnSpc>
                <a:spcPct val="160000"/>
              </a:lnSpc>
            </a:pPr>
            <a:r>
              <a:rPr lang="en-US" sz="2000" dirty="0">
                <a:solidFill>
                  <a:srgbClr val="000000"/>
                </a:solidFill>
                <a:ea typeface="Calibri"/>
                <a:cs typeface="Times New Roman"/>
              </a:rPr>
              <a:t>How can you support </a:t>
            </a:r>
            <a:r>
              <a:rPr lang="en-US" sz="2000" b="1" dirty="0">
                <a:solidFill>
                  <a:srgbClr val="000000"/>
                </a:solidFill>
                <a:ea typeface="Calibri"/>
                <a:cs typeface="Times New Roman"/>
              </a:rPr>
              <a:t>phonological awareness</a:t>
            </a:r>
            <a:r>
              <a:rPr lang="en-US" sz="2000" dirty="0">
                <a:solidFill>
                  <a:srgbClr val="000000"/>
                </a:solidFill>
                <a:ea typeface="Calibri"/>
                <a:cs typeface="Times New Roman"/>
              </a:rPr>
              <a:t> at home?</a:t>
            </a:r>
            <a:endParaRPr lang="en-US" dirty="0">
              <a:ea typeface="Calibri"/>
            </a:endParaRPr>
          </a:p>
          <a:p>
            <a:pPr marL="0" indent="0">
              <a:lnSpc>
                <a:spcPct val="114999"/>
              </a:lnSpc>
              <a:spcAft>
                <a:spcPts val="1200"/>
              </a:spcAft>
              <a:buFont typeface="Arial"/>
              <a:buNone/>
            </a:pPr>
            <a:endParaRPr lang="en-US" dirty="0"/>
          </a:p>
        </p:txBody>
      </p:sp>
    </p:spTree>
    <p:extLst>
      <p:ext uri="{BB962C8B-B14F-4D97-AF65-F5344CB8AC3E}">
        <p14:creationId xmlns:p14="http://schemas.microsoft.com/office/powerpoint/2010/main" val="2944433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2">
          <a:extLst>
            <a:ext uri="{FF2B5EF4-FFF2-40B4-BE49-F238E27FC236}">
              <a16:creationId xmlns:a16="http://schemas.microsoft.com/office/drawing/2014/main" id="{B26B1D45-03F8-2359-3CF2-9589B916CEEA}"/>
            </a:ext>
          </a:extLst>
        </p:cNvPr>
        <p:cNvGrpSpPr/>
        <p:nvPr/>
      </p:nvGrpSpPr>
      <p:grpSpPr>
        <a:xfrm>
          <a:off x="0" y="0"/>
          <a:ext cx="0" cy="0"/>
          <a:chOff x="0" y="0"/>
          <a:chExt cx="0" cy="0"/>
        </a:xfrm>
      </p:grpSpPr>
      <p:sp>
        <p:nvSpPr>
          <p:cNvPr id="353" name="Google Shape;353;p46">
            <a:extLst>
              <a:ext uri="{FF2B5EF4-FFF2-40B4-BE49-F238E27FC236}">
                <a16:creationId xmlns:a16="http://schemas.microsoft.com/office/drawing/2014/main" id="{33819F63-2592-99B9-067E-21D9B79CFE31}"/>
              </a:ext>
            </a:extLst>
          </p:cNvPr>
          <p:cNvSpPr txBox="1">
            <a:spLocks noGrp="1"/>
          </p:cNvSpPr>
          <p:nvPr>
            <p:ph type="title"/>
          </p:nvPr>
        </p:nvSpPr>
        <p:spPr>
          <a:xfrm>
            <a:off x="249103" y="0"/>
            <a:ext cx="8409444" cy="592406"/>
          </a:xfrm>
          <a:prstGeom prst="rect">
            <a:avLst/>
          </a:prstGeom>
        </p:spPr>
        <p:txBody>
          <a:bodyPr spcFirstLastPara="1" wrap="square" lIns="0" tIns="0" rIns="0" bIns="0" anchor="ctr" anchorCtr="0">
            <a:noAutofit/>
          </a:bodyPr>
          <a:lstStyle/>
          <a:p>
            <a:r>
              <a:rPr lang="en-US" sz="2400" dirty="0">
                <a:latin typeface="Trebuchet MS"/>
              </a:rPr>
              <a:t>Practice 3: Saying Individual Sounds in Words</a:t>
            </a:r>
          </a:p>
        </p:txBody>
      </p:sp>
      <p:sp>
        <p:nvSpPr>
          <p:cNvPr id="2" name="Google Shape;354;p46">
            <a:extLst>
              <a:ext uri="{FF2B5EF4-FFF2-40B4-BE49-F238E27FC236}">
                <a16:creationId xmlns:a16="http://schemas.microsoft.com/office/drawing/2014/main" id="{CDD17FC7-FA53-009A-0950-5D50FE0CDC0A}"/>
              </a:ext>
            </a:extLst>
          </p:cNvPr>
          <p:cNvSpPr txBox="1">
            <a:spLocks/>
          </p:cNvSpPr>
          <p:nvPr/>
        </p:nvSpPr>
        <p:spPr>
          <a:xfrm>
            <a:off x="-71718" y="557283"/>
            <a:ext cx="5145742" cy="41422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Trebuchet MS" panose="020B0603020202020204" pitchFamily="34" charset="0"/>
                <a:ea typeface="Calibri" panose="020F0502020204030204" pitchFamily="34" charset="0"/>
                <a:cs typeface="Calibri" panose="020F0502020204030204" pitchFamily="34" charset="0"/>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nSpc>
                <a:spcPct val="100000"/>
              </a:lnSpc>
              <a:buNone/>
            </a:pPr>
            <a:r>
              <a:rPr lang="en-US" sz="2000" b="1" dirty="0">
                <a:solidFill>
                  <a:srgbClr val="000000"/>
                </a:solidFill>
                <a:latin typeface="Trebuchet MS"/>
                <a:ea typeface="Calibri"/>
                <a:cs typeface="Arial"/>
              </a:rPr>
              <a:t>Key Points About the Video:</a:t>
            </a:r>
            <a:endParaRPr lang="en-US" sz="2000" dirty="0"/>
          </a:p>
          <a:p>
            <a:pPr>
              <a:lnSpc>
                <a:spcPct val="100000"/>
              </a:lnSpc>
            </a:pPr>
            <a:r>
              <a:rPr lang="en-US" sz="2000" dirty="0">
                <a:solidFill>
                  <a:srgbClr val="000000"/>
                </a:solidFill>
                <a:ea typeface="Calibri"/>
                <a:cs typeface="Arial"/>
              </a:rPr>
              <a:t>Parent explains how to play the game and is enthusiastic.</a:t>
            </a:r>
          </a:p>
          <a:p>
            <a:pPr>
              <a:lnSpc>
                <a:spcPct val="100000"/>
              </a:lnSpc>
            </a:pPr>
            <a:endParaRPr lang="en-US" sz="1000" dirty="0">
              <a:solidFill>
                <a:srgbClr val="000000"/>
              </a:solidFill>
              <a:ea typeface="Calibri"/>
              <a:cs typeface="Arial"/>
            </a:endParaRPr>
          </a:p>
          <a:p>
            <a:pPr>
              <a:lnSpc>
                <a:spcPct val="100000"/>
              </a:lnSpc>
            </a:pPr>
            <a:r>
              <a:rPr lang="en-US" sz="2000" dirty="0">
                <a:solidFill>
                  <a:srgbClr val="000000"/>
                </a:solidFill>
                <a:ea typeface="Calibri"/>
                <a:cs typeface="Arial"/>
              </a:rPr>
              <a:t>This is a listening activity, so the child does not look at any letters or words.</a:t>
            </a:r>
          </a:p>
          <a:p>
            <a:pPr>
              <a:lnSpc>
                <a:spcPct val="100000"/>
              </a:lnSpc>
            </a:pPr>
            <a:endParaRPr lang="en-US" sz="1000" dirty="0"/>
          </a:p>
          <a:p>
            <a:pPr>
              <a:lnSpc>
                <a:spcPct val="100000"/>
              </a:lnSpc>
            </a:pPr>
            <a:r>
              <a:rPr lang="en-US" sz="2000" dirty="0">
                <a:solidFill>
                  <a:srgbClr val="000000"/>
                </a:solidFill>
                <a:ea typeface="Calibri"/>
                <a:cs typeface="Arial"/>
              </a:rPr>
              <a:t>When the child says the letter name, c, instead of the letter sound, /</a:t>
            </a:r>
            <a:r>
              <a:rPr lang="en-US" sz="2000" b="1" dirty="0">
                <a:solidFill>
                  <a:srgbClr val="000000"/>
                </a:solidFill>
                <a:ea typeface="Calibri"/>
                <a:cs typeface="Arial"/>
              </a:rPr>
              <a:t>k</a:t>
            </a:r>
            <a:r>
              <a:rPr lang="en-US" sz="2000" dirty="0">
                <a:solidFill>
                  <a:srgbClr val="000000"/>
                </a:solidFill>
                <a:ea typeface="Calibri"/>
                <a:cs typeface="Arial"/>
              </a:rPr>
              <a:t>/, parent tells him that he would be right if he were spelling the word, but for now, they are just listening to the sounds in words.</a:t>
            </a:r>
            <a:endParaRPr lang="en-US" sz="2000" dirty="0">
              <a:solidFill>
                <a:srgbClr val="000000"/>
              </a:solidFill>
              <a:cs typeface="Times New Roman"/>
            </a:endParaRPr>
          </a:p>
          <a:p>
            <a:pPr marL="0" indent="0">
              <a:lnSpc>
                <a:spcPct val="114999"/>
              </a:lnSpc>
              <a:spcAft>
                <a:spcPts val="1200"/>
              </a:spcAft>
              <a:buNone/>
            </a:pPr>
            <a:endParaRPr lang="en-US" dirty="0"/>
          </a:p>
        </p:txBody>
      </p:sp>
      <p:pic>
        <p:nvPicPr>
          <p:cNvPr id="6" name="Online Media 3" title="2.1 Saying Individual Sounds in Words (REL Southeast)">
            <a:hlinkClick r:id="" action="ppaction://media"/>
            <a:extLst>
              <a:ext uri="{FF2B5EF4-FFF2-40B4-BE49-F238E27FC236}">
                <a16:creationId xmlns:a16="http://schemas.microsoft.com/office/drawing/2014/main" id="{33D65B19-1173-1954-4C10-66BE60D24499}"/>
              </a:ext>
            </a:extLst>
          </p:cNvPr>
          <p:cNvPicPr>
            <a:picLocks noRot="1" noChangeAspect="1"/>
          </p:cNvPicPr>
          <p:nvPr>
            <a:videoFile r:link="rId1"/>
          </p:nvPr>
        </p:nvPicPr>
        <p:blipFill>
          <a:blip r:embed="rId4"/>
          <a:stretch>
            <a:fillRect/>
          </a:stretch>
        </p:blipFill>
        <p:spPr>
          <a:xfrm>
            <a:off x="5074024" y="848819"/>
            <a:ext cx="3951390" cy="2208146"/>
          </a:xfrm>
          <a:prstGeom prst="rect">
            <a:avLst/>
          </a:prstGeom>
        </p:spPr>
      </p:pic>
      <p:sp>
        <p:nvSpPr>
          <p:cNvPr id="8" name="Google Shape;354;p46">
            <a:extLst>
              <a:ext uri="{FF2B5EF4-FFF2-40B4-BE49-F238E27FC236}">
                <a16:creationId xmlns:a16="http://schemas.microsoft.com/office/drawing/2014/main" id="{4B29899B-B2A6-BB8C-F0B2-3957F09CF6B3}"/>
              </a:ext>
            </a:extLst>
          </p:cNvPr>
          <p:cNvSpPr txBox="1">
            <a:spLocks/>
          </p:cNvSpPr>
          <p:nvPr/>
        </p:nvSpPr>
        <p:spPr>
          <a:xfrm>
            <a:off x="4945958" y="3027890"/>
            <a:ext cx="4326109" cy="1067329"/>
          </a:xfrm>
          <a:prstGeom prst="rect">
            <a:avLst/>
          </a:prstGeom>
          <a:no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Trebuchet MS" panose="020B0603020202020204" pitchFamily="34" charset="0"/>
                <a:ea typeface="Calibri" panose="020F0502020204030204" pitchFamily="34" charset="0"/>
                <a:cs typeface="Calibri" panose="020F0502020204030204" pitchFamily="34" charset="0"/>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14999"/>
              </a:lnSpc>
            </a:pPr>
            <a:r>
              <a:rPr lang="en-US" sz="2000" b="1" dirty="0">
                <a:solidFill>
                  <a:srgbClr val="0096A6"/>
                </a:solidFill>
                <a:latin typeface="Trebuchet MS"/>
                <a:ea typeface="Calibri"/>
                <a:cs typeface="Arial"/>
                <a:hlinkClick r:id="rId5"/>
              </a:rPr>
              <a:t>What's the First Sound? Song</a:t>
            </a:r>
            <a:endParaRPr lang="en-US" sz="2000" b="1" dirty="0">
              <a:solidFill>
                <a:srgbClr val="0096A6"/>
              </a:solidFill>
              <a:latin typeface="Trebuchet MS"/>
              <a:ea typeface="Calibri"/>
              <a:cs typeface="Arial"/>
              <a:hlinkClick r:id="rId6">
                <a:extLst>
                  <a:ext uri="{A12FA001-AC4F-418D-AE19-62706E023703}">
                    <ahyp:hlinkClr xmlns:ahyp="http://schemas.microsoft.com/office/drawing/2018/hyperlinkcolor" val="tx"/>
                  </a:ext>
                </a:extLst>
              </a:hlinkClick>
            </a:endParaRPr>
          </a:p>
          <a:p>
            <a:pPr>
              <a:lnSpc>
                <a:spcPct val="114999"/>
              </a:lnSpc>
            </a:pPr>
            <a:r>
              <a:rPr lang="en-US" sz="2000" b="1" dirty="0">
                <a:solidFill>
                  <a:srgbClr val="0096A6"/>
                </a:solidFill>
                <a:latin typeface="Trebuchet MS"/>
                <a:ea typeface="Calibri"/>
                <a:cs typeface="Arial"/>
                <a:hlinkClick r:id="rId5"/>
              </a:rPr>
              <a:t>Add a Sound to Make a New Word Activity</a:t>
            </a:r>
            <a:endParaRPr lang="en-US" sz="2000" b="1" dirty="0">
              <a:solidFill>
                <a:srgbClr val="0096A6"/>
              </a:solidFill>
              <a:latin typeface="Trebuchet MS"/>
              <a:ea typeface="Calibri"/>
              <a:cs typeface="Arial"/>
            </a:endParaRPr>
          </a:p>
        </p:txBody>
      </p:sp>
      <p:sp>
        <p:nvSpPr>
          <p:cNvPr id="3" name="TextBox 2">
            <a:extLst>
              <a:ext uri="{FF2B5EF4-FFF2-40B4-BE49-F238E27FC236}">
                <a16:creationId xmlns:a16="http://schemas.microsoft.com/office/drawing/2014/main" id="{5666E79F-9722-A1FD-81D9-7EE865CCE7C0}"/>
              </a:ext>
            </a:extLst>
          </p:cNvPr>
          <p:cNvSpPr txBox="1"/>
          <p:nvPr/>
        </p:nvSpPr>
        <p:spPr>
          <a:xfrm>
            <a:off x="2854712" y="4095219"/>
            <a:ext cx="6289288" cy="230832"/>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900" dirty="0">
                <a:latin typeface="Trebuchet MS" panose="020B0703020202090204" pitchFamily="34" charset="0"/>
              </a:rPr>
              <a:t>(Institute of Education Sciences, n.d.)</a:t>
            </a:r>
            <a:endParaRPr lang="en-US" sz="900" dirty="0">
              <a:latin typeface="Trebuchet MS" panose="020B0703020202090204" pitchFamily="34" charset="0"/>
              <a:cs typeface="Calibri Light"/>
            </a:endParaRPr>
          </a:p>
        </p:txBody>
      </p:sp>
    </p:spTree>
    <p:extLst>
      <p:ext uri="{BB962C8B-B14F-4D97-AF65-F5344CB8AC3E}">
        <p14:creationId xmlns:p14="http://schemas.microsoft.com/office/powerpoint/2010/main" val="2151825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2">
          <a:extLst>
            <a:ext uri="{FF2B5EF4-FFF2-40B4-BE49-F238E27FC236}">
              <a16:creationId xmlns:a16="http://schemas.microsoft.com/office/drawing/2014/main" id="{12421F30-99C2-70AB-DB14-6A9C02D1BB1C}"/>
            </a:ext>
          </a:extLst>
        </p:cNvPr>
        <p:cNvGrpSpPr/>
        <p:nvPr/>
      </p:nvGrpSpPr>
      <p:grpSpPr>
        <a:xfrm>
          <a:off x="0" y="0"/>
          <a:ext cx="0" cy="0"/>
          <a:chOff x="0" y="0"/>
          <a:chExt cx="0" cy="0"/>
        </a:xfrm>
      </p:grpSpPr>
      <p:sp>
        <p:nvSpPr>
          <p:cNvPr id="353" name="Google Shape;353;p46">
            <a:extLst>
              <a:ext uri="{FF2B5EF4-FFF2-40B4-BE49-F238E27FC236}">
                <a16:creationId xmlns:a16="http://schemas.microsoft.com/office/drawing/2014/main" id="{DCAEDC7E-65A8-46E4-B188-27EF29EDCADF}"/>
              </a:ext>
            </a:extLst>
          </p:cNvPr>
          <p:cNvSpPr txBox="1">
            <a:spLocks noGrp="1"/>
          </p:cNvSpPr>
          <p:nvPr>
            <p:ph type="title"/>
          </p:nvPr>
        </p:nvSpPr>
        <p:spPr>
          <a:xfrm>
            <a:off x="249103" y="0"/>
            <a:ext cx="8409444" cy="592406"/>
          </a:xfrm>
          <a:prstGeom prst="rect">
            <a:avLst/>
          </a:prstGeom>
        </p:spPr>
        <p:txBody>
          <a:bodyPr spcFirstLastPara="1" wrap="square" lIns="0" tIns="0" rIns="0" bIns="0" anchor="ctr" anchorCtr="0">
            <a:noAutofit/>
          </a:bodyPr>
          <a:lstStyle/>
          <a:p>
            <a:pPr>
              <a:lnSpc>
                <a:spcPct val="160000"/>
              </a:lnSpc>
            </a:pPr>
            <a:r>
              <a:rPr lang="en-US" sz="2400" dirty="0">
                <a:latin typeface="Trebuchet MS"/>
              </a:rPr>
              <a:t>More Practice</a:t>
            </a:r>
            <a:endParaRPr lang="en-US" dirty="0"/>
          </a:p>
        </p:txBody>
      </p:sp>
      <p:sp>
        <p:nvSpPr>
          <p:cNvPr id="2" name="Google Shape;354;p46">
            <a:extLst>
              <a:ext uri="{FF2B5EF4-FFF2-40B4-BE49-F238E27FC236}">
                <a16:creationId xmlns:a16="http://schemas.microsoft.com/office/drawing/2014/main" id="{78DF6490-4F97-39D1-EB6A-B194ACEB6047}"/>
              </a:ext>
            </a:extLst>
          </p:cNvPr>
          <p:cNvSpPr txBox="1">
            <a:spLocks/>
          </p:cNvSpPr>
          <p:nvPr/>
        </p:nvSpPr>
        <p:spPr>
          <a:xfrm>
            <a:off x="249103" y="781961"/>
            <a:ext cx="8409444" cy="35440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Trebuchet MS" panose="020B0603020202020204" pitchFamily="34" charset="0"/>
                <a:ea typeface="Calibri" panose="020F0502020204030204" pitchFamily="34" charset="0"/>
                <a:cs typeface="Calibri" panose="020F0502020204030204" pitchFamily="34" charset="0"/>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buSzPct val="100000"/>
            </a:pPr>
            <a:r>
              <a:rPr lang="en-US" sz="2400" dirty="0">
                <a:solidFill>
                  <a:schemeClr val="tx1"/>
                </a:solidFill>
              </a:rPr>
              <a:t>Rhyme Time</a:t>
            </a:r>
          </a:p>
          <a:p>
            <a:pPr>
              <a:lnSpc>
                <a:spcPct val="114999"/>
              </a:lnSpc>
              <a:buSzPct val="100000"/>
            </a:pPr>
            <a:endParaRPr lang="en-US" sz="500" dirty="0">
              <a:solidFill>
                <a:schemeClr val="tx1"/>
              </a:solidFill>
              <a:ea typeface="Calibri"/>
              <a:cs typeface="Arial"/>
            </a:endParaRPr>
          </a:p>
          <a:p>
            <a:pPr>
              <a:buSzPct val="100000"/>
            </a:pPr>
            <a:r>
              <a:rPr lang="en-US" sz="2400" dirty="0">
                <a:solidFill>
                  <a:schemeClr val="tx1"/>
                </a:solidFill>
              </a:rPr>
              <a:t>Word Families</a:t>
            </a:r>
          </a:p>
          <a:p>
            <a:pPr>
              <a:lnSpc>
                <a:spcPct val="114999"/>
              </a:lnSpc>
              <a:buSzPct val="100000"/>
            </a:pPr>
            <a:endParaRPr lang="en-US" sz="500" dirty="0">
              <a:solidFill>
                <a:schemeClr val="tx1"/>
              </a:solidFill>
              <a:cs typeface="Arial"/>
            </a:endParaRPr>
          </a:p>
          <a:p>
            <a:pPr>
              <a:buSzPct val="100000"/>
            </a:pPr>
            <a:r>
              <a:rPr lang="en-US" sz="2400" dirty="0">
                <a:solidFill>
                  <a:schemeClr val="tx1"/>
                </a:solidFill>
              </a:rPr>
              <a:t>Tongue Twisters</a:t>
            </a:r>
          </a:p>
          <a:p>
            <a:pPr>
              <a:lnSpc>
                <a:spcPct val="114999"/>
              </a:lnSpc>
              <a:buSzPct val="100000"/>
            </a:pPr>
            <a:endParaRPr lang="en-US" sz="500" dirty="0">
              <a:solidFill>
                <a:schemeClr val="tx1"/>
              </a:solidFill>
              <a:cs typeface="Arial"/>
            </a:endParaRPr>
          </a:p>
          <a:p>
            <a:pPr>
              <a:lnSpc>
                <a:spcPct val="114999"/>
              </a:lnSpc>
              <a:buSzPct val="100000"/>
            </a:pPr>
            <a:r>
              <a:rPr lang="en-US" sz="2400" dirty="0">
                <a:solidFill>
                  <a:schemeClr val="tx1"/>
                </a:solidFill>
                <a:ea typeface="Calibri"/>
                <a:cs typeface="Arial"/>
              </a:rPr>
              <a:t>Syllable Shopping</a:t>
            </a:r>
          </a:p>
          <a:p>
            <a:pPr>
              <a:lnSpc>
                <a:spcPct val="114999"/>
              </a:lnSpc>
              <a:buSzPct val="100000"/>
            </a:pPr>
            <a:endParaRPr lang="en-US" sz="500" dirty="0">
              <a:solidFill>
                <a:schemeClr val="tx1"/>
              </a:solidFill>
              <a:ea typeface="Calibri"/>
              <a:cs typeface="Arial"/>
            </a:endParaRPr>
          </a:p>
          <a:p>
            <a:pPr>
              <a:lnSpc>
                <a:spcPct val="114999"/>
              </a:lnSpc>
              <a:buSzPct val="100000"/>
            </a:pPr>
            <a:r>
              <a:rPr lang="en-US" sz="2400" dirty="0">
                <a:solidFill>
                  <a:schemeClr val="tx1"/>
                </a:solidFill>
                <a:ea typeface="Calibri"/>
                <a:cs typeface="Arial"/>
              </a:rPr>
              <a:t>I Spy First Sounds</a:t>
            </a:r>
          </a:p>
          <a:p>
            <a:pPr>
              <a:lnSpc>
                <a:spcPct val="114999"/>
              </a:lnSpc>
              <a:buSzPct val="100000"/>
            </a:pPr>
            <a:endParaRPr lang="en-US" sz="500" dirty="0">
              <a:solidFill>
                <a:schemeClr val="tx1"/>
              </a:solidFill>
              <a:ea typeface="Calibri"/>
              <a:cs typeface="Arial"/>
            </a:endParaRPr>
          </a:p>
          <a:p>
            <a:pPr>
              <a:lnSpc>
                <a:spcPct val="114999"/>
              </a:lnSpc>
              <a:buSzPct val="100000"/>
            </a:pPr>
            <a:r>
              <a:rPr lang="en-US" sz="2400" dirty="0">
                <a:solidFill>
                  <a:schemeClr val="tx1"/>
                </a:solidFill>
                <a:ea typeface="Calibri"/>
                <a:cs typeface="Arial"/>
              </a:rPr>
              <a:t>Sound Scavenger Hunt</a:t>
            </a:r>
            <a:endParaRPr lang="en-US" sz="2400" dirty="0">
              <a:solidFill>
                <a:schemeClr val="tx1"/>
              </a:solidFill>
              <a:cs typeface="Times New Roman"/>
            </a:endParaRPr>
          </a:p>
          <a:p>
            <a:pPr marL="0" indent="0">
              <a:lnSpc>
                <a:spcPct val="114999"/>
              </a:lnSpc>
              <a:spcAft>
                <a:spcPts val="1200"/>
              </a:spcAft>
              <a:buSzPct val="100000"/>
              <a:buNone/>
            </a:pPr>
            <a:endParaRPr lang="en-US" sz="2000" dirty="0"/>
          </a:p>
        </p:txBody>
      </p:sp>
      <p:pic>
        <p:nvPicPr>
          <p:cNvPr id="5" name="Graphic 4" descr="House with solid fill">
            <a:extLst>
              <a:ext uri="{FF2B5EF4-FFF2-40B4-BE49-F238E27FC236}">
                <a16:creationId xmlns:a16="http://schemas.microsoft.com/office/drawing/2014/main" id="{C7B394C4-6D70-6F76-E981-60A12CF325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97227" y="853430"/>
            <a:ext cx="1143000" cy="1143000"/>
          </a:xfrm>
          <a:prstGeom prst="rect">
            <a:avLst/>
          </a:prstGeom>
        </p:spPr>
      </p:pic>
      <p:pic>
        <p:nvPicPr>
          <p:cNvPr id="7" name="Graphic 6" descr="Car with solid fill">
            <a:extLst>
              <a:ext uri="{FF2B5EF4-FFF2-40B4-BE49-F238E27FC236}">
                <a16:creationId xmlns:a16="http://schemas.microsoft.com/office/drawing/2014/main" id="{61B825B3-DC44-FFF1-8494-923E9082F6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40771" y="2000250"/>
            <a:ext cx="1143000" cy="1143000"/>
          </a:xfrm>
          <a:prstGeom prst="rect">
            <a:avLst/>
          </a:prstGeom>
        </p:spPr>
      </p:pic>
      <p:pic>
        <p:nvPicPr>
          <p:cNvPr id="9" name="Graphic 8" descr="Shopping cart with solid fill">
            <a:extLst>
              <a:ext uri="{FF2B5EF4-FFF2-40B4-BE49-F238E27FC236}">
                <a16:creationId xmlns:a16="http://schemas.microsoft.com/office/drawing/2014/main" id="{2952A230-198F-7CE1-2EEC-DCA75A4FA0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40771" y="3081559"/>
            <a:ext cx="1143000" cy="1143000"/>
          </a:xfrm>
          <a:prstGeom prst="rect">
            <a:avLst/>
          </a:prstGeom>
        </p:spPr>
      </p:pic>
      <p:sp>
        <p:nvSpPr>
          <p:cNvPr id="3" name="TextBox 2">
            <a:extLst>
              <a:ext uri="{FF2B5EF4-FFF2-40B4-BE49-F238E27FC236}">
                <a16:creationId xmlns:a16="http://schemas.microsoft.com/office/drawing/2014/main" id="{552C6DD0-53D2-94DB-2523-1EC34095573B}"/>
              </a:ext>
            </a:extLst>
          </p:cNvPr>
          <p:cNvSpPr txBox="1"/>
          <p:nvPr/>
        </p:nvSpPr>
        <p:spPr>
          <a:xfrm>
            <a:off x="2854712" y="4095219"/>
            <a:ext cx="6289288" cy="230832"/>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900" dirty="0">
                <a:latin typeface="Trebuchet MS" panose="020B0703020202090204" pitchFamily="34" charset="0"/>
              </a:rPr>
              <a:t>(Reading Rockets, n.d.)</a:t>
            </a:r>
            <a:endParaRPr lang="en-US" sz="900" dirty="0">
              <a:latin typeface="Trebuchet MS" panose="020B0703020202090204" pitchFamily="34" charset="0"/>
              <a:cs typeface="Calibri Light"/>
            </a:endParaRPr>
          </a:p>
        </p:txBody>
      </p:sp>
    </p:spTree>
    <p:extLst>
      <p:ext uri="{BB962C8B-B14F-4D97-AF65-F5344CB8AC3E}">
        <p14:creationId xmlns:p14="http://schemas.microsoft.com/office/powerpoint/2010/main" val="39213413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2">
          <a:extLst>
            <a:ext uri="{FF2B5EF4-FFF2-40B4-BE49-F238E27FC236}">
              <a16:creationId xmlns:a16="http://schemas.microsoft.com/office/drawing/2014/main" id="{7E62ED5A-463F-132D-29BB-BA7B4226D64E}"/>
            </a:ext>
          </a:extLst>
        </p:cNvPr>
        <p:cNvGrpSpPr/>
        <p:nvPr/>
      </p:nvGrpSpPr>
      <p:grpSpPr>
        <a:xfrm>
          <a:off x="0" y="0"/>
          <a:ext cx="0" cy="0"/>
          <a:chOff x="0" y="0"/>
          <a:chExt cx="0" cy="0"/>
        </a:xfrm>
      </p:grpSpPr>
      <p:sp>
        <p:nvSpPr>
          <p:cNvPr id="353" name="Google Shape;353;p46">
            <a:extLst>
              <a:ext uri="{FF2B5EF4-FFF2-40B4-BE49-F238E27FC236}">
                <a16:creationId xmlns:a16="http://schemas.microsoft.com/office/drawing/2014/main" id="{75CFAD93-128B-5DB0-448D-84E2F25AD349}"/>
              </a:ext>
            </a:extLst>
          </p:cNvPr>
          <p:cNvSpPr txBox="1">
            <a:spLocks noGrp="1"/>
          </p:cNvSpPr>
          <p:nvPr>
            <p:ph type="title"/>
          </p:nvPr>
        </p:nvSpPr>
        <p:spPr>
          <a:xfrm>
            <a:off x="249103" y="0"/>
            <a:ext cx="8409444" cy="592406"/>
          </a:xfrm>
          <a:prstGeom prst="rect">
            <a:avLst/>
          </a:prstGeom>
        </p:spPr>
        <p:txBody>
          <a:bodyPr spcFirstLastPara="1" wrap="square" lIns="0" tIns="0" rIns="0" bIns="0" anchor="ctr" anchorCtr="0">
            <a:noAutofit/>
          </a:bodyPr>
          <a:lstStyle/>
          <a:p>
            <a:pPr>
              <a:lnSpc>
                <a:spcPct val="160000"/>
              </a:lnSpc>
            </a:pPr>
            <a:r>
              <a:rPr lang="en-US" sz="2400" dirty="0">
                <a:latin typeface="Trebuchet MS"/>
              </a:rPr>
              <a:t>Key Takeaways | Phonological Awareness </a:t>
            </a:r>
            <a:endParaRPr lang="en-US" dirty="0"/>
          </a:p>
        </p:txBody>
      </p:sp>
      <p:sp>
        <p:nvSpPr>
          <p:cNvPr id="2" name="Google Shape;354;p46">
            <a:extLst>
              <a:ext uri="{FF2B5EF4-FFF2-40B4-BE49-F238E27FC236}">
                <a16:creationId xmlns:a16="http://schemas.microsoft.com/office/drawing/2014/main" id="{6B51870A-F35B-E8E2-FC29-43B367E9AC5F}"/>
              </a:ext>
            </a:extLst>
          </p:cNvPr>
          <p:cNvSpPr txBox="1">
            <a:spLocks/>
          </p:cNvSpPr>
          <p:nvPr/>
        </p:nvSpPr>
        <p:spPr>
          <a:xfrm>
            <a:off x="0" y="728173"/>
            <a:ext cx="8409444" cy="35440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Trebuchet MS" panose="020B0603020202020204" pitchFamily="34" charset="0"/>
                <a:ea typeface="Calibri" panose="020F0502020204030204" pitchFamily="34" charset="0"/>
                <a:cs typeface="Calibri" panose="020F0502020204030204" pitchFamily="34" charset="0"/>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14999"/>
              </a:lnSpc>
              <a:buSzPct val="100000"/>
            </a:pPr>
            <a:r>
              <a:rPr lang="en-US" sz="2000" dirty="0">
                <a:solidFill>
                  <a:schemeClr val="tx1"/>
                </a:solidFill>
              </a:rPr>
              <a:t>Phonological awareness is the </a:t>
            </a:r>
            <a:r>
              <a:rPr lang="en-US" sz="2000" b="1" dirty="0">
                <a:solidFill>
                  <a:schemeClr val="tx1"/>
                </a:solidFill>
              </a:rPr>
              <a:t>umbrella term </a:t>
            </a:r>
            <a:r>
              <a:rPr lang="en-US" sz="2000" dirty="0">
                <a:solidFill>
                  <a:schemeClr val="tx1"/>
                </a:solidFill>
              </a:rPr>
              <a:t>for the knowledge of sounds in spoken language</a:t>
            </a:r>
          </a:p>
          <a:p>
            <a:pPr>
              <a:lnSpc>
                <a:spcPct val="114999"/>
              </a:lnSpc>
              <a:buSzPct val="100000"/>
            </a:pPr>
            <a:endParaRPr lang="en-US" sz="500" dirty="0">
              <a:solidFill>
                <a:schemeClr val="tx1"/>
              </a:solidFill>
              <a:ea typeface="Calibri"/>
              <a:cs typeface="Arial"/>
            </a:endParaRPr>
          </a:p>
          <a:p>
            <a:pPr>
              <a:lnSpc>
                <a:spcPct val="114999"/>
              </a:lnSpc>
              <a:buSzPct val="100000"/>
            </a:pPr>
            <a:r>
              <a:rPr lang="en-US" sz="2000" dirty="0">
                <a:solidFill>
                  <a:srgbClr val="000000"/>
                </a:solidFill>
                <a:ea typeface="Calibri"/>
                <a:cs typeface="Arial"/>
              </a:rPr>
              <a:t>Phonemic awareness is the ability to identify and manipulate </a:t>
            </a:r>
            <a:r>
              <a:rPr lang="en-US" sz="2000" b="1" dirty="0">
                <a:solidFill>
                  <a:srgbClr val="000000"/>
                </a:solidFill>
                <a:ea typeface="Calibri"/>
                <a:cs typeface="Arial"/>
              </a:rPr>
              <a:t>individual sounds</a:t>
            </a:r>
            <a:r>
              <a:rPr lang="en-US" sz="2000" dirty="0">
                <a:solidFill>
                  <a:srgbClr val="000000"/>
                </a:solidFill>
                <a:ea typeface="Calibri"/>
                <a:cs typeface="Arial"/>
              </a:rPr>
              <a:t> in spoken words</a:t>
            </a:r>
          </a:p>
          <a:p>
            <a:pPr>
              <a:lnSpc>
                <a:spcPct val="114999"/>
              </a:lnSpc>
              <a:buSzPct val="100000"/>
            </a:pPr>
            <a:endParaRPr lang="en-US" sz="500" dirty="0">
              <a:solidFill>
                <a:srgbClr val="000000"/>
              </a:solidFill>
              <a:cs typeface="Arial"/>
            </a:endParaRPr>
          </a:p>
          <a:p>
            <a:pPr>
              <a:lnSpc>
                <a:spcPct val="114999"/>
              </a:lnSpc>
              <a:buSzPct val="100000"/>
            </a:pPr>
            <a:r>
              <a:rPr lang="en-US" sz="2000" dirty="0">
                <a:solidFill>
                  <a:srgbClr val="000000"/>
                </a:solidFill>
                <a:ea typeface="Calibri"/>
                <a:cs typeface="Arial"/>
              </a:rPr>
              <a:t>Phonemic awareness is a </a:t>
            </a:r>
            <a:r>
              <a:rPr lang="en-US" sz="2000" b="1" dirty="0">
                <a:solidFill>
                  <a:srgbClr val="000000"/>
                </a:solidFill>
                <a:ea typeface="Calibri"/>
                <a:cs typeface="Arial"/>
              </a:rPr>
              <a:t>critical component </a:t>
            </a:r>
            <a:r>
              <a:rPr lang="en-US" sz="2000" dirty="0">
                <a:solidFill>
                  <a:srgbClr val="000000"/>
                </a:solidFill>
                <a:ea typeface="Calibri"/>
                <a:cs typeface="Arial"/>
              </a:rPr>
              <a:t>of reading instruction</a:t>
            </a:r>
            <a:endParaRPr lang="en-US" sz="500" dirty="0">
              <a:solidFill>
                <a:srgbClr val="000000"/>
              </a:solidFill>
              <a:ea typeface="Calibri"/>
              <a:cs typeface="Arial"/>
            </a:endParaRPr>
          </a:p>
          <a:p>
            <a:pPr>
              <a:lnSpc>
                <a:spcPct val="114999"/>
              </a:lnSpc>
              <a:buSzPct val="100000"/>
            </a:pPr>
            <a:endParaRPr lang="en-US" sz="500" dirty="0">
              <a:solidFill>
                <a:srgbClr val="000000"/>
              </a:solidFill>
              <a:cs typeface="Arial"/>
            </a:endParaRPr>
          </a:p>
          <a:p>
            <a:pPr>
              <a:lnSpc>
                <a:spcPct val="114999"/>
              </a:lnSpc>
              <a:buSzPct val="100000"/>
            </a:pPr>
            <a:r>
              <a:rPr lang="en-US" sz="2000" b="1" dirty="0">
                <a:solidFill>
                  <a:srgbClr val="000000"/>
                </a:solidFill>
                <a:ea typeface="Calibri"/>
                <a:cs typeface="Arial"/>
              </a:rPr>
              <a:t>Blending</a:t>
            </a:r>
            <a:r>
              <a:rPr lang="en-US" sz="2000" dirty="0">
                <a:solidFill>
                  <a:srgbClr val="000000"/>
                </a:solidFill>
                <a:ea typeface="Calibri"/>
                <a:cs typeface="Arial"/>
              </a:rPr>
              <a:t> and </a:t>
            </a:r>
            <a:r>
              <a:rPr lang="en-US" sz="2000" b="1" dirty="0">
                <a:solidFill>
                  <a:srgbClr val="000000"/>
                </a:solidFill>
                <a:ea typeface="Calibri"/>
                <a:cs typeface="Arial"/>
              </a:rPr>
              <a:t>segmenting</a:t>
            </a:r>
            <a:r>
              <a:rPr lang="en-US" sz="2000" dirty="0">
                <a:solidFill>
                  <a:srgbClr val="000000"/>
                </a:solidFill>
                <a:ea typeface="Calibri"/>
                <a:cs typeface="Arial"/>
              </a:rPr>
              <a:t> are the </a:t>
            </a:r>
            <a:r>
              <a:rPr lang="en-US" sz="2000" b="1" dirty="0">
                <a:solidFill>
                  <a:srgbClr val="000000"/>
                </a:solidFill>
                <a:ea typeface="Calibri"/>
                <a:cs typeface="Arial"/>
              </a:rPr>
              <a:t>most critical</a:t>
            </a:r>
            <a:r>
              <a:rPr lang="en-US" sz="2000" dirty="0">
                <a:solidFill>
                  <a:srgbClr val="000000"/>
                </a:solidFill>
                <a:ea typeface="Calibri"/>
                <a:cs typeface="Arial"/>
              </a:rPr>
              <a:t> phonemic awareness skills </a:t>
            </a:r>
          </a:p>
          <a:p>
            <a:pPr>
              <a:lnSpc>
                <a:spcPct val="114999"/>
              </a:lnSpc>
              <a:buSzPct val="100000"/>
            </a:pPr>
            <a:endParaRPr lang="en-US" sz="500" dirty="0">
              <a:solidFill>
                <a:srgbClr val="000000"/>
              </a:solidFill>
              <a:ea typeface="Calibri"/>
              <a:cs typeface="Arial"/>
            </a:endParaRPr>
          </a:p>
          <a:p>
            <a:pPr>
              <a:lnSpc>
                <a:spcPct val="114999"/>
              </a:lnSpc>
              <a:buSzPct val="100000"/>
            </a:pPr>
            <a:r>
              <a:rPr lang="en-US" sz="2000" dirty="0">
                <a:solidFill>
                  <a:srgbClr val="000000"/>
                </a:solidFill>
                <a:ea typeface="Calibri"/>
                <a:cs typeface="Arial"/>
              </a:rPr>
              <a:t>Phoneme awareness </a:t>
            </a:r>
            <a:r>
              <a:rPr lang="en-US" sz="2000" b="1" dirty="0">
                <a:solidFill>
                  <a:srgbClr val="000000"/>
                </a:solidFill>
                <a:ea typeface="Calibri"/>
                <a:cs typeface="Arial"/>
              </a:rPr>
              <a:t>predicts</a:t>
            </a:r>
            <a:r>
              <a:rPr lang="en-US" sz="2000" dirty="0">
                <a:solidFill>
                  <a:srgbClr val="000000"/>
                </a:solidFill>
                <a:ea typeface="Calibri"/>
                <a:cs typeface="Arial"/>
              </a:rPr>
              <a:t> later outcomes in reading and spelling</a:t>
            </a:r>
            <a:endParaRPr lang="en-US" sz="2000" dirty="0">
              <a:solidFill>
                <a:srgbClr val="000000"/>
              </a:solidFill>
              <a:cs typeface="Times New Roman"/>
            </a:endParaRPr>
          </a:p>
          <a:p>
            <a:pPr marL="0" indent="0">
              <a:lnSpc>
                <a:spcPct val="114999"/>
              </a:lnSpc>
              <a:spcAft>
                <a:spcPts val="1200"/>
              </a:spcAft>
              <a:buNone/>
            </a:pPr>
            <a:endParaRPr lang="en-US" sz="2000" dirty="0"/>
          </a:p>
        </p:txBody>
      </p:sp>
    </p:spTree>
    <p:extLst>
      <p:ext uri="{BB962C8B-B14F-4D97-AF65-F5344CB8AC3E}">
        <p14:creationId xmlns:p14="http://schemas.microsoft.com/office/powerpoint/2010/main" val="21513668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2">
          <a:extLst>
            <a:ext uri="{FF2B5EF4-FFF2-40B4-BE49-F238E27FC236}">
              <a16:creationId xmlns:a16="http://schemas.microsoft.com/office/drawing/2014/main" id="{851C0A24-8260-1ED5-E9D2-AEAF02678D99}"/>
            </a:ext>
          </a:extLst>
        </p:cNvPr>
        <p:cNvGrpSpPr/>
        <p:nvPr/>
      </p:nvGrpSpPr>
      <p:grpSpPr>
        <a:xfrm>
          <a:off x="0" y="0"/>
          <a:ext cx="0" cy="0"/>
          <a:chOff x="0" y="0"/>
          <a:chExt cx="0" cy="0"/>
        </a:xfrm>
      </p:grpSpPr>
      <p:sp>
        <p:nvSpPr>
          <p:cNvPr id="353" name="Google Shape;353;p46">
            <a:extLst>
              <a:ext uri="{FF2B5EF4-FFF2-40B4-BE49-F238E27FC236}">
                <a16:creationId xmlns:a16="http://schemas.microsoft.com/office/drawing/2014/main" id="{09D13F27-4F30-0C87-F5D4-593FBD73C735}"/>
              </a:ext>
            </a:extLst>
          </p:cNvPr>
          <p:cNvSpPr txBox="1">
            <a:spLocks noGrp="1"/>
          </p:cNvSpPr>
          <p:nvPr>
            <p:ph type="title"/>
          </p:nvPr>
        </p:nvSpPr>
        <p:spPr>
          <a:xfrm>
            <a:off x="249103" y="0"/>
            <a:ext cx="8409444" cy="592406"/>
          </a:xfrm>
          <a:prstGeom prst="rect">
            <a:avLst/>
          </a:prstGeom>
        </p:spPr>
        <p:txBody>
          <a:bodyPr spcFirstLastPara="1" wrap="square" lIns="0" tIns="0" rIns="0" bIns="0" anchor="ctr" anchorCtr="0">
            <a:noAutofit/>
          </a:bodyPr>
          <a:lstStyle/>
          <a:p>
            <a:r>
              <a:rPr lang="en-US" sz="2400" dirty="0">
                <a:latin typeface="Trebuchet MS"/>
              </a:rPr>
              <a:t>Do You Want to Learn More?</a:t>
            </a:r>
          </a:p>
        </p:txBody>
      </p:sp>
      <p:sp>
        <p:nvSpPr>
          <p:cNvPr id="2" name="Google Shape;354;p46" descr="QR code for the CDE Parent Resources Website.">
            <a:extLst>
              <a:ext uri="{FF2B5EF4-FFF2-40B4-BE49-F238E27FC236}">
                <a16:creationId xmlns:a16="http://schemas.microsoft.com/office/drawing/2014/main" id="{BD5ACAB2-E56C-4A32-04FD-D2E2CB3742B5}"/>
              </a:ext>
            </a:extLst>
          </p:cNvPr>
          <p:cNvSpPr txBox="1">
            <a:spLocks/>
          </p:cNvSpPr>
          <p:nvPr/>
        </p:nvSpPr>
        <p:spPr>
          <a:xfrm>
            <a:off x="249103" y="781961"/>
            <a:ext cx="8647595" cy="354409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Trebuchet MS" panose="020B0603020202020204" pitchFamily="34" charset="0"/>
                <a:ea typeface="Calibri" panose="020F0502020204030204" pitchFamily="34" charset="0"/>
                <a:cs typeface="Calibri" panose="020F0502020204030204" pitchFamily="34" charset="0"/>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gn="ctr">
              <a:lnSpc>
                <a:spcPct val="114999"/>
              </a:lnSpc>
              <a:buNone/>
            </a:pPr>
            <a:r>
              <a:rPr lang="en-US" dirty="0">
                <a:solidFill>
                  <a:srgbClr val="595959"/>
                </a:solidFill>
                <a:latin typeface="Trebuchet MS"/>
                <a:ea typeface="Calibri"/>
                <a:cs typeface="Arial"/>
              </a:rPr>
              <a:t>Visit the </a:t>
            </a:r>
            <a:r>
              <a:rPr lang="en-US" dirty="0">
                <a:solidFill>
                  <a:srgbClr val="000000"/>
                </a:solidFill>
                <a:latin typeface="Trebuchet MS"/>
                <a:ea typeface="Calibri"/>
                <a:cs typeface="Arial"/>
                <a:hlinkClick r:id="rId3"/>
              </a:rPr>
              <a:t>CDE Parent Resources Website</a:t>
            </a:r>
            <a:endParaRPr lang="en-US" sz="2000" dirty="0">
              <a:solidFill>
                <a:srgbClr val="000000"/>
              </a:solidFill>
              <a:latin typeface="Trebuchet MS"/>
              <a:cs typeface="Arial"/>
            </a:endParaRPr>
          </a:p>
          <a:p>
            <a:pPr marL="114300" indent="0">
              <a:lnSpc>
                <a:spcPct val="114999"/>
              </a:lnSpc>
              <a:buNone/>
            </a:pPr>
            <a:endParaRPr lang="en-US" sz="1200" dirty="0">
              <a:solidFill>
                <a:srgbClr val="000000"/>
              </a:solidFill>
              <a:cs typeface="Arial"/>
            </a:endParaRPr>
          </a:p>
          <a:p>
            <a:pPr>
              <a:lnSpc>
                <a:spcPct val="160000"/>
              </a:lnSpc>
              <a:buFont typeface="Arial"/>
              <a:buChar char="●"/>
            </a:pPr>
            <a:endParaRPr lang="en-US" sz="2000" dirty="0">
              <a:solidFill>
                <a:srgbClr val="000000"/>
              </a:solidFill>
              <a:cs typeface="Times New Roman"/>
            </a:endParaRPr>
          </a:p>
          <a:p>
            <a:pPr marL="0" indent="0">
              <a:lnSpc>
                <a:spcPct val="114999"/>
              </a:lnSpc>
              <a:spcAft>
                <a:spcPts val="1200"/>
              </a:spcAft>
              <a:buNone/>
            </a:pPr>
            <a:endParaRPr lang="en-US" dirty="0"/>
          </a:p>
        </p:txBody>
      </p:sp>
      <p:pic>
        <p:nvPicPr>
          <p:cNvPr id="4" name="Picture 2" descr="QR Code Image">
            <a:extLst>
              <a:ext uri="{FF2B5EF4-FFF2-40B4-BE49-F238E27FC236}">
                <a16:creationId xmlns:a16="http://schemas.microsoft.com/office/drawing/2014/main" id="{6F273464-EE11-661D-E24F-5DE756B015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7893" y="1312611"/>
            <a:ext cx="2888214" cy="2888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667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2">
          <a:extLst>
            <a:ext uri="{FF2B5EF4-FFF2-40B4-BE49-F238E27FC236}">
              <a16:creationId xmlns:a16="http://schemas.microsoft.com/office/drawing/2014/main" id="{C0F1C4C6-0C16-8C0A-7309-EE2D6BBE789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2A896A8-E6F4-C6E9-470E-9E1D1FA60553}"/>
              </a:ext>
              <a:ext uri="{C183D7F6-B498-43B3-948B-1728B52AA6E4}">
                <adec:decorative xmlns:adec="http://schemas.microsoft.com/office/drawing/2017/decorative" val="1"/>
              </a:ext>
            </a:extLst>
          </p:cNvPr>
          <p:cNvSpPr/>
          <p:nvPr/>
        </p:nvSpPr>
        <p:spPr>
          <a:xfrm>
            <a:off x="0" y="4335780"/>
            <a:ext cx="9144000" cy="8686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 name="Google Shape;353;p46">
            <a:extLst>
              <a:ext uri="{FF2B5EF4-FFF2-40B4-BE49-F238E27FC236}">
                <a16:creationId xmlns:a16="http://schemas.microsoft.com/office/drawing/2014/main" id="{5CD81871-13C0-B893-14BE-DC5B47392731}"/>
              </a:ext>
            </a:extLst>
          </p:cNvPr>
          <p:cNvSpPr txBox="1">
            <a:spLocks noGrp="1"/>
          </p:cNvSpPr>
          <p:nvPr>
            <p:ph type="title"/>
          </p:nvPr>
        </p:nvSpPr>
        <p:spPr>
          <a:xfrm>
            <a:off x="249103" y="0"/>
            <a:ext cx="8409444" cy="592406"/>
          </a:xfrm>
          <a:prstGeom prst="rect">
            <a:avLst/>
          </a:prstGeom>
        </p:spPr>
        <p:txBody>
          <a:bodyPr spcFirstLastPara="1" wrap="square" lIns="0" tIns="0" rIns="0" bIns="0" anchor="ctr" anchorCtr="0">
            <a:noAutofit/>
          </a:bodyPr>
          <a:lstStyle/>
          <a:p>
            <a:r>
              <a:rPr lang="en-US" sz="2400" dirty="0">
                <a:latin typeface="Trebuchet MS"/>
              </a:rPr>
              <a:t>References 1</a:t>
            </a:r>
          </a:p>
        </p:txBody>
      </p:sp>
      <p:sp>
        <p:nvSpPr>
          <p:cNvPr id="3" name="TextBox 2">
            <a:extLst>
              <a:ext uri="{FF2B5EF4-FFF2-40B4-BE49-F238E27FC236}">
                <a16:creationId xmlns:a16="http://schemas.microsoft.com/office/drawing/2014/main" id="{86BB1DCF-2B54-F3EB-9D35-2E34CDE168F2}"/>
              </a:ext>
            </a:extLst>
          </p:cNvPr>
          <p:cNvSpPr txBox="1"/>
          <p:nvPr/>
        </p:nvSpPr>
        <p:spPr>
          <a:xfrm>
            <a:off x="117231" y="620375"/>
            <a:ext cx="8913445" cy="4401205"/>
          </a:xfrm>
          <a:prstGeom prst="rect">
            <a:avLst/>
          </a:prstGeom>
          <a:noFill/>
        </p:spPr>
        <p:txBody>
          <a:bodyPr wrap="square">
            <a:spAutoFit/>
          </a:bodyPr>
          <a:lstStyle/>
          <a:p>
            <a:r>
              <a:rPr lang="en-US" sz="1000" dirty="0">
                <a:solidFill>
                  <a:schemeClr val="tx1"/>
                </a:solidFill>
                <a:latin typeface="Trebuchet MS" panose="020B0603020202020204" pitchFamily="34" charset="0"/>
              </a:rPr>
              <a:t>Adams, M. J., Foorman, B. R., Lundberg, I., &amp; Beeler, T. (1998). </a:t>
            </a:r>
            <a:r>
              <a:rPr lang="en-US" sz="1000" i="1" dirty="0">
                <a:solidFill>
                  <a:schemeClr val="tx1"/>
                </a:solidFill>
                <a:latin typeface="Trebuchet MS" panose="020B0603020202020204" pitchFamily="34" charset="0"/>
              </a:rPr>
              <a:t>Phonemic awareness in young children: A classroom curriculum</a:t>
            </a:r>
            <a:r>
              <a:rPr lang="en-US" sz="1000" dirty="0">
                <a:solidFill>
                  <a:schemeClr val="tx1"/>
                </a:solidFill>
                <a:latin typeface="Trebuchet MS" panose="020B0603020202020204" pitchFamily="34" charset="0"/>
              </a:rPr>
              <a:t>. Paul H. Brookes Publishing.</a:t>
            </a:r>
          </a:p>
          <a:p>
            <a:endParaRPr lang="en-US" sz="1000" i="0" u="none" strike="noStrike" dirty="0">
              <a:solidFill>
                <a:schemeClr val="tx1"/>
              </a:solidFill>
              <a:effectLst/>
              <a:latin typeface="Trebuchet MS" panose="020B0603020202020204" pitchFamily="34" charset="0"/>
            </a:endParaRPr>
          </a:p>
          <a:p>
            <a:r>
              <a:rPr lang="en-US" sz="1000" i="0" u="none" strike="noStrike" dirty="0">
                <a:solidFill>
                  <a:schemeClr val="tx1"/>
                </a:solidFill>
                <a:effectLst/>
                <a:latin typeface="Trebuchet MS" panose="020B0603020202020204" pitchFamily="34" charset="0"/>
              </a:rPr>
              <a:t>Birsh, J. R. &amp; Carreker, S. (2018).  </a:t>
            </a:r>
            <a:r>
              <a:rPr lang="en-US" sz="1000" i="1" u="none" strike="noStrike" dirty="0">
                <a:solidFill>
                  <a:schemeClr val="tx1"/>
                </a:solidFill>
                <a:effectLst/>
                <a:latin typeface="Trebuchet MS" panose="020B0603020202020204" pitchFamily="34" charset="0"/>
              </a:rPr>
              <a:t>Multisensory teaching of basic language skills </a:t>
            </a:r>
            <a:r>
              <a:rPr lang="en-US" sz="1000" i="0" u="none" strike="noStrike" dirty="0">
                <a:solidFill>
                  <a:schemeClr val="tx1"/>
                </a:solidFill>
                <a:effectLst/>
                <a:latin typeface="Trebuchet MS" panose="020B0603020202020204" pitchFamily="34" charset="0"/>
              </a:rPr>
              <a:t>(4th ed.). Baltimore, MD: Brookes.</a:t>
            </a:r>
            <a:endParaRPr lang="en-US" sz="1000" dirty="0">
              <a:solidFill>
                <a:schemeClr val="tx1"/>
              </a:solidFill>
              <a:latin typeface="Trebuchet MS" panose="020B0603020202020204" pitchFamily="34" charset="0"/>
            </a:endParaRPr>
          </a:p>
          <a:p>
            <a:endParaRPr lang="en-US" sz="1000" dirty="0">
              <a:solidFill>
                <a:schemeClr val="tx1"/>
              </a:solidFill>
              <a:latin typeface="Trebuchet MS" panose="020B0603020202020204" pitchFamily="34" charset="0"/>
            </a:endParaRPr>
          </a:p>
          <a:p>
            <a:r>
              <a:rPr lang="en-US" sz="1000" dirty="0">
                <a:solidFill>
                  <a:schemeClr val="tx1"/>
                </a:solidFill>
                <a:latin typeface="Trebuchet MS" panose="020B0603020202020204" pitchFamily="34" charset="0"/>
              </a:rPr>
              <a:t>Boulton, D. (2003). </a:t>
            </a:r>
            <a:r>
              <a:rPr lang="en-US" sz="1000" i="1" dirty="0">
                <a:solidFill>
                  <a:schemeClr val="tx1"/>
                </a:solidFill>
                <a:latin typeface="Trebuchet MS" panose="020B0603020202020204" pitchFamily="34" charset="0"/>
              </a:rPr>
              <a:t>Children of the code</a:t>
            </a:r>
            <a:r>
              <a:rPr lang="en-US" sz="1000" dirty="0">
                <a:solidFill>
                  <a:schemeClr val="tx1"/>
                </a:solidFill>
                <a:latin typeface="Trebuchet MS" panose="020B0603020202020204" pitchFamily="34" charset="0"/>
              </a:rPr>
              <a:t> [Documentary series]. Learning Stewards.</a:t>
            </a:r>
          </a:p>
          <a:p>
            <a:endParaRPr lang="en-US" sz="1000" i="0" u="none" strike="noStrike" dirty="0">
              <a:solidFill>
                <a:schemeClr val="tx1"/>
              </a:solidFill>
              <a:effectLst/>
              <a:latin typeface="Trebuchet MS" panose="020B0603020202020204" pitchFamily="34" charset="0"/>
            </a:endParaRPr>
          </a:p>
          <a:p>
            <a:r>
              <a:rPr lang="en-US" sz="1000" dirty="0">
                <a:solidFill>
                  <a:schemeClr val="tx1"/>
                </a:solidFill>
                <a:latin typeface="Trebuchet MS" panose="020B0603020202020204" pitchFamily="34" charset="0"/>
              </a:rPr>
              <a:t>Cassar, M., Treiman, R., Moats, L., Pollo, T. C., &amp; Kessler, B. (2005). How do the spellings of children with dyslexia compare with those of nondyslexic children? </a:t>
            </a:r>
            <a:r>
              <a:rPr lang="en-US" sz="1000" i="1" dirty="0">
                <a:solidFill>
                  <a:schemeClr val="tx1"/>
                </a:solidFill>
                <a:latin typeface="Trebuchet MS" panose="020B0603020202020204" pitchFamily="34" charset="0"/>
              </a:rPr>
              <a:t>Reading and Writing, 18</a:t>
            </a:r>
            <a:r>
              <a:rPr lang="en-US" sz="1000" dirty="0">
                <a:solidFill>
                  <a:schemeClr val="tx1"/>
                </a:solidFill>
                <a:latin typeface="Trebuchet MS" panose="020B0603020202020204" pitchFamily="34" charset="0"/>
              </a:rPr>
              <a:t>(1), 27–49.</a:t>
            </a:r>
          </a:p>
          <a:p>
            <a:endParaRPr lang="en-US" sz="1000" i="0" u="none" strike="noStrike" dirty="0">
              <a:solidFill>
                <a:schemeClr val="tx1"/>
              </a:solidFill>
              <a:effectLst/>
              <a:latin typeface="Trebuchet MS" panose="020B0603020202020204" pitchFamily="34" charset="0"/>
            </a:endParaRPr>
          </a:p>
          <a:p>
            <a:r>
              <a:rPr lang="en-US" sz="1000" dirty="0">
                <a:solidFill>
                  <a:srgbClr val="242424"/>
                </a:solidFill>
                <a:latin typeface="Trebuchet MS" panose="020B0603020202020204" pitchFamily="34" charset="0"/>
                <a:cs typeface="Calibri Light" panose="020F0302020204030204" pitchFamily="34" charset="0"/>
              </a:rPr>
              <a:t>Colorado Reading to Ensure Academic Development Act, Colo. Rev. Stat. §§ 22-7-1201-1214, (2019).</a:t>
            </a:r>
          </a:p>
          <a:p>
            <a:endParaRPr lang="en-US" sz="1000" i="0" u="none" strike="noStrike" dirty="0">
              <a:solidFill>
                <a:srgbClr val="242424"/>
              </a:solidFill>
              <a:effectLst/>
              <a:latin typeface="Trebuchet MS" panose="020B0603020202020204" pitchFamily="34" charset="0"/>
              <a:cs typeface="Calibri Light" panose="020F0302020204030204" pitchFamily="34" charset="0"/>
            </a:endParaRPr>
          </a:p>
          <a:p>
            <a:r>
              <a:rPr lang="en-US" sz="1000" dirty="0">
                <a:latin typeface="Trebuchet MS" panose="020B0603020202020204" pitchFamily="34" charset="0"/>
              </a:rPr>
              <a:t>Ehri, L. C. (2014). Orthographic mapping in the acquisition of sight word reading, spelling memory, and vocabulary learning. </a:t>
            </a:r>
            <a:r>
              <a:rPr lang="en-US" sz="1000" i="1" dirty="0">
                <a:latin typeface="Trebuchet MS" panose="020B0603020202020204" pitchFamily="34" charset="0"/>
              </a:rPr>
              <a:t>Scientific Studies of Reading, 18</a:t>
            </a:r>
            <a:r>
              <a:rPr lang="en-US" sz="1000" dirty="0">
                <a:latin typeface="Trebuchet MS" panose="020B0603020202020204" pitchFamily="34" charset="0"/>
              </a:rPr>
              <a:t>(1), 5–21. </a:t>
            </a:r>
            <a:endParaRPr lang="en-US" sz="1000" i="0" u="none" strike="noStrike" dirty="0">
              <a:solidFill>
                <a:schemeClr val="tx1"/>
              </a:solidFill>
              <a:effectLst/>
              <a:latin typeface="Trebuchet MS" panose="020B0603020202020204" pitchFamily="34" charset="0"/>
            </a:endParaRPr>
          </a:p>
          <a:p>
            <a:endParaRPr lang="en-US" sz="1000" i="0" u="none" strike="noStrike" dirty="0">
              <a:solidFill>
                <a:schemeClr val="tx1"/>
              </a:solidFill>
              <a:effectLst/>
              <a:latin typeface="Trebuchet MS" panose="020B0603020202020204" pitchFamily="34" charset="0"/>
            </a:endParaRPr>
          </a:p>
          <a:p>
            <a:r>
              <a:rPr lang="en-US" sz="1000" dirty="0">
                <a:solidFill>
                  <a:schemeClr val="tx1"/>
                </a:solidFill>
                <a:latin typeface="Trebuchet MS" panose="020B0603020202020204" pitchFamily="34" charset="0"/>
              </a:rPr>
              <a:t>Ehri, L. C., Nunes, S. R., Stahl, S. A., &amp; Willows, D. M. (2001). Systematic phonics instruction helps children learn to read: Evidence from the National Reading Panel's meta-analysis. </a:t>
            </a:r>
            <a:r>
              <a:rPr lang="en-US" sz="1000" i="1" dirty="0">
                <a:solidFill>
                  <a:schemeClr val="tx1"/>
                </a:solidFill>
                <a:latin typeface="Trebuchet MS" panose="020B0603020202020204" pitchFamily="34" charset="0"/>
              </a:rPr>
              <a:t>Review of Educational Research, 71</a:t>
            </a:r>
            <a:r>
              <a:rPr lang="en-US" sz="1000" dirty="0">
                <a:solidFill>
                  <a:schemeClr val="tx1"/>
                </a:solidFill>
                <a:latin typeface="Trebuchet MS" panose="020B0603020202020204" pitchFamily="34" charset="0"/>
              </a:rPr>
              <a:t>(3), 393–447.</a:t>
            </a:r>
            <a:endParaRPr lang="en-US" sz="1000" i="0" u="none" strike="noStrike" dirty="0">
              <a:solidFill>
                <a:schemeClr val="tx1"/>
              </a:solidFill>
              <a:effectLst/>
              <a:latin typeface="Trebuchet MS" panose="020B0603020202020204" pitchFamily="34" charset="0"/>
            </a:endParaRPr>
          </a:p>
          <a:p>
            <a:endParaRPr lang="en-US" sz="1000" i="0" u="none" strike="noStrike" dirty="0">
              <a:solidFill>
                <a:schemeClr val="tx1"/>
              </a:solidFill>
              <a:effectLst/>
              <a:latin typeface="Trebuchet MS" panose="020B0603020202020204" pitchFamily="34" charset="0"/>
            </a:endParaRPr>
          </a:p>
          <a:p>
            <a:r>
              <a:rPr lang="en-US" sz="1000" dirty="0">
                <a:solidFill>
                  <a:schemeClr val="tx1"/>
                </a:solidFill>
                <a:latin typeface="Trebuchet MS" panose="020B0603020202020204" pitchFamily="34" charset="0"/>
              </a:rPr>
              <a:t>Gillon, G. T. (2004). </a:t>
            </a:r>
            <a:r>
              <a:rPr lang="en-US" sz="1000" i="1" dirty="0">
                <a:solidFill>
                  <a:schemeClr val="tx1"/>
                </a:solidFill>
                <a:latin typeface="Trebuchet MS" panose="020B0603020202020204" pitchFamily="34" charset="0"/>
              </a:rPr>
              <a:t>Phonological awareness: From research to practice</a:t>
            </a:r>
            <a:r>
              <a:rPr lang="en-US" sz="1000" dirty="0">
                <a:solidFill>
                  <a:schemeClr val="tx1"/>
                </a:solidFill>
                <a:latin typeface="Trebuchet MS" panose="020B0603020202020204" pitchFamily="34" charset="0"/>
              </a:rPr>
              <a:t>. Guilford Press.</a:t>
            </a:r>
            <a:endParaRPr lang="en-US" sz="1000" i="0" u="none" strike="noStrike" dirty="0">
              <a:solidFill>
                <a:schemeClr val="tx1"/>
              </a:solidFill>
              <a:effectLst/>
              <a:latin typeface="Trebuchet MS" panose="020B0603020202020204" pitchFamily="34" charset="0"/>
            </a:endParaRPr>
          </a:p>
          <a:p>
            <a:endParaRPr lang="en-US" sz="1000" i="0" u="none" strike="noStrike" dirty="0">
              <a:solidFill>
                <a:schemeClr val="tx1"/>
              </a:solidFill>
              <a:effectLst/>
              <a:latin typeface="Trebuchet MS" panose="020B0603020202020204" pitchFamily="34" charset="0"/>
            </a:endParaRPr>
          </a:p>
          <a:p>
            <a:r>
              <a:rPr lang="en-US" sz="1000" i="0" u="none" strike="noStrike" dirty="0">
                <a:solidFill>
                  <a:schemeClr val="tx1"/>
                </a:solidFill>
                <a:effectLst/>
                <a:latin typeface="Trebuchet MS" panose="020B0603020202020204" pitchFamily="34" charset="0"/>
              </a:rPr>
              <a:t>Gough, P. B. &amp; Tunmer, W.E. (1986). Decoding, reading, and reading disability. </a:t>
            </a:r>
            <a:r>
              <a:rPr lang="en-US" sz="1000" i="1" u="none" strike="noStrike" dirty="0">
                <a:solidFill>
                  <a:schemeClr val="tx1"/>
                </a:solidFill>
                <a:effectLst/>
                <a:latin typeface="Trebuchet MS" panose="020B0603020202020204" pitchFamily="34" charset="0"/>
              </a:rPr>
              <a:t>Remedial and Special Education, 7</a:t>
            </a:r>
            <a:r>
              <a:rPr lang="en-US" sz="1000" i="0" u="none" strike="noStrike" dirty="0">
                <a:solidFill>
                  <a:schemeClr val="tx1"/>
                </a:solidFill>
                <a:effectLst/>
                <a:latin typeface="Trebuchet MS" panose="020B0603020202020204" pitchFamily="34" charset="0"/>
              </a:rPr>
              <a:t>(1).</a:t>
            </a:r>
          </a:p>
          <a:p>
            <a:endParaRPr lang="en-US" sz="1000" dirty="0">
              <a:solidFill>
                <a:schemeClr val="tx1"/>
              </a:solidFill>
              <a:latin typeface="Trebuchet MS" panose="020B0603020202020204" pitchFamily="34" charset="0"/>
            </a:endParaRPr>
          </a:p>
          <a:p>
            <a:r>
              <a:rPr lang="en-US" sz="1000" dirty="0">
                <a:latin typeface="Trebuchet MS" panose="020B0603020202020204" pitchFamily="34" charset="0"/>
              </a:rPr>
              <a:t>Hatcher, P. J., &amp; Hulme, C. (1999). Phonemes, rhymes, and intelligence as predictors of children’s responsiveness to remedial reading instruction. </a:t>
            </a:r>
            <a:r>
              <a:rPr lang="en-US" sz="1000" i="1" dirty="0">
                <a:latin typeface="Trebuchet MS" panose="020B0603020202020204" pitchFamily="34" charset="0"/>
              </a:rPr>
              <a:t>Journal of Experimental Child Psychology, 72</a:t>
            </a:r>
            <a:r>
              <a:rPr lang="en-US" sz="1000" dirty="0">
                <a:latin typeface="Trebuchet MS" panose="020B0603020202020204" pitchFamily="34" charset="0"/>
              </a:rPr>
              <a:t>(2), 130–153. </a:t>
            </a:r>
          </a:p>
          <a:p>
            <a:endParaRPr lang="en-US" sz="1000" i="0" u="none" strike="noStrike" dirty="0">
              <a:solidFill>
                <a:schemeClr val="tx1"/>
              </a:solidFill>
              <a:effectLst/>
              <a:latin typeface="Trebuchet MS" panose="020B0603020202020204" pitchFamily="34" charset="0"/>
            </a:endParaRPr>
          </a:p>
          <a:p>
            <a:r>
              <a:rPr lang="en-US" sz="1000" dirty="0">
                <a:latin typeface="Trebuchet MS" panose="020B0603020202020204" pitchFamily="34" charset="0"/>
              </a:rPr>
              <a:t>Hatcher, P. J., Hulme, C., &amp; Snowling, M. J. (2004). Explicit phoneme training combined with phonic reading instruction helps young children at risk of reading failure. </a:t>
            </a:r>
            <a:r>
              <a:rPr lang="en-US" sz="1000" i="1" dirty="0">
                <a:latin typeface="Trebuchet MS" panose="020B0603020202020204" pitchFamily="34" charset="0"/>
              </a:rPr>
              <a:t>Journal of Child Psychology and Psychiatry, 45</a:t>
            </a:r>
            <a:r>
              <a:rPr lang="en-US" sz="1000" dirty="0">
                <a:latin typeface="Trebuchet MS" panose="020B0603020202020204" pitchFamily="34" charset="0"/>
              </a:rPr>
              <a:t>(2), 338–358. </a:t>
            </a:r>
            <a:endParaRPr lang="en-US" sz="1000" i="0" u="none" strike="noStrike" dirty="0">
              <a:solidFill>
                <a:schemeClr val="tx1"/>
              </a:solidFill>
              <a:effectLst/>
              <a:latin typeface="Trebuchet MS" panose="020B0603020202020204" pitchFamily="34" charset="0"/>
            </a:endParaRPr>
          </a:p>
          <a:p>
            <a:endParaRPr lang="en-US" sz="1000" dirty="0">
              <a:solidFill>
                <a:schemeClr val="tx1"/>
              </a:solidFill>
              <a:latin typeface="Trebuchet MS" panose="020B0603020202020204" pitchFamily="34" charset="0"/>
            </a:endParaRPr>
          </a:p>
        </p:txBody>
      </p:sp>
      <p:pic>
        <p:nvPicPr>
          <p:cNvPr id="5" name="Picture 2" descr="CDE Logo">
            <a:extLst>
              <a:ext uri="{FF2B5EF4-FFF2-40B4-BE49-F238E27FC236}">
                <a16:creationId xmlns:a16="http://schemas.microsoft.com/office/drawing/2014/main" id="{D1D07C31-E87F-18D3-6255-3C6EE299E8F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938" y="4770120"/>
            <a:ext cx="91440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118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2">
          <a:extLst>
            <a:ext uri="{FF2B5EF4-FFF2-40B4-BE49-F238E27FC236}">
              <a16:creationId xmlns:a16="http://schemas.microsoft.com/office/drawing/2014/main" id="{38ED0176-3580-B0B2-785E-7D4287D17B6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3106CE2-19AF-B0FC-E45B-18F3C606ECD1}"/>
              </a:ext>
              <a:ext uri="{C183D7F6-B498-43B3-948B-1728B52AA6E4}">
                <adec:decorative xmlns:adec="http://schemas.microsoft.com/office/drawing/2017/decorative" val="1"/>
              </a:ext>
            </a:extLst>
          </p:cNvPr>
          <p:cNvSpPr/>
          <p:nvPr/>
        </p:nvSpPr>
        <p:spPr>
          <a:xfrm>
            <a:off x="0" y="4335780"/>
            <a:ext cx="9144000" cy="8686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 name="Google Shape;353;p46">
            <a:extLst>
              <a:ext uri="{FF2B5EF4-FFF2-40B4-BE49-F238E27FC236}">
                <a16:creationId xmlns:a16="http://schemas.microsoft.com/office/drawing/2014/main" id="{989CF0A7-119A-59B1-D903-F0E7E6C4B586}"/>
              </a:ext>
            </a:extLst>
          </p:cNvPr>
          <p:cNvSpPr txBox="1">
            <a:spLocks noGrp="1"/>
          </p:cNvSpPr>
          <p:nvPr>
            <p:ph type="title"/>
          </p:nvPr>
        </p:nvSpPr>
        <p:spPr>
          <a:xfrm>
            <a:off x="249103" y="0"/>
            <a:ext cx="8409444" cy="592406"/>
          </a:xfrm>
          <a:prstGeom prst="rect">
            <a:avLst/>
          </a:prstGeom>
        </p:spPr>
        <p:txBody>
          <a:bodyPr spcFirstLastPara="1" wrap="square" lIns="0" tIns="0" rIns="0" bIns="0" anchor="ctr" anchorCtr="0">
            <a:noAutofit/>
          </a:bodyPr>
          <a:lstStyle/>
          <a:p>
            <a:r>
              <a:rPr lang="en-US" sz="2400" dirty="0">
                <a:latin typeface="Trebuchet MS"/>
              </a:rPr>
              <a:t>References 2</a:t>
            </a:r>
          </a:p>
        </p:txBody>
      </p:sp>
      <p:sp>
        <p:nvSpPr>
          <p:cNvPr id="3" name="TextBox 2">
            <a:extLst>
              <a:ext uri="{FF2B5EF4-FFF2-40B4-BE49-F238E27FC236}">
                <a16:creationId xmlns:a16="http://schemas.microsoft.com/office/drawing/2014/main" id="{B24ED20E-8C89-7A53-8D75-FFBA8B8C9E30}"/>
              </a:ext>
            </a:extLst>
          </p:cNvPr>
          <p:cNvSpPr txBox="1"/>
          <p:nvPr/>
        </p:nvSpPr>
        <p:spPr>
          <a:xfrm>
            <a:off x="125046" y="648284"/>
            <a:ext cx="8901723" cy="4247317"/>
          </a:xfrm>
          <a:prstGeom prst="rect">
            <a:avLst/>
          </a:prstGeom>
          <a:noFill/>
        </p:spPr>
        <p:txBody>
          <a:bodyPr wrap="square">
            <a:spAutoFit/>
          </a:bodyPr>
          <a:lstStyle/>
          <a:p>
            <a:r>
              <a:rPr lang="en-US" sz="1000" dirty="0">
                <a:solidFill>
                  <a:schemeClr val="tx1"/>
                </a:solidFill>
                <a:latin typeface="Trebuchet MS" panose="020B0603020202020204" pitchFamily="34" charset="0"/>
              </a:rPr>
              <a:t>Institute of Education Sciences. (n.d.). </a:t>
            </a:r>
            <a:r>
              <a:rPr lang="en-US" sz="1000" i="1" dirty="0">
                <a:solidFill>
                  <a:schemeClr val="tx1"/>
                </a:solidFill>
                <a:latin typeface="Trebuchet MS" panose="020B0603020202020204" pitchFamily="34" charset="0"/>
              </a:rPr>
              <a:t>[YouTube channel]</a:t>
            </a:r>
            <a:r>
              <a:rPr lang="en-US" sz="1000" dirty="0">
                <a:solidFill>
                  <a:schemeClr val="tx1"/>
                </a:solidFill>
                <a:latin typeface="Trebuchet MS" panose="020B0603020202020204" pitchFamily="34" charset="0"/>
              </a:rPr>
              <a:t>. YouTube. </a:t>
            </a:r>
            <a:r>
              <a:rPr lang="en-US" sz="10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https://www.youtube.com/@InstituteofEducationSciences</a:t>
            </a:r>
            <a:endParaRPr lang="en-US" sz="1000" dirty="0">
              <a:solidFill>
                <a:schemeClr val="tx1"/>
              </a:solidFill>
              <a:latin typeface="Trebuchet MS" panose="020B0603020202020204" pitchFamily="34" charset="0"/>
            </a:endParaRPr>
          </a:p>
          <a:p>
            <a:endParaRPr lang="en-US" sz="1000" dirty="0">
              <a:solidFill>
                <a:schemeClr val="tx1"/>
              </a:solidFill>
              <a:latin typeface="Trebuchet MS" panose="020B0603020202020204" pitchFamily="34" charset="0"/>
            </a:endParaRPr>
          </a:p>
          <a:p>
            <a:r>
              <a:rPr lang="en-US" sz="1000" dirty="0">
                <a:solidFill>
                  <a:schemeClr val="tx1"/>
                </a:solidFill>
                <a:latin typeface="Trebuchet MS" panose="020B0603020202020204" pitchFamily="34" charset="0"/>
              </a:rPr>
              <a:t>Kamhi, A. G., &amp; Catts, H. W. (1989). </a:t>
            </a:r>
            <a:r>
              <a:rPr lang="en-US" sz="1000" i="1" dirty="0">
                <a:solidFill>
                  <a:schemeClr val="tx1"/>
                </a:solidFill>
                <a:latin typeface="Trebuchet MS" panose="020B0603020202020204" pitchFamily="34" charset="0"/>
              </a:rPr>
              <a:t>Reading disabilities: A developmental language perspective</a:t>
            </a:r>
            <a:r>
              <a:rPr lang="en-US" sz="1000" dirty="0">
                <a:solidFill>
                  <a:schemeClr val="tx1"/>
                </a:solidFill>
                <a:latin typeface="Trebuchet MS" panose="020B0603020202020204" pitchFamily="34" charset="0"/>
              </a:rPr>
              <a:t>. Allyn &amp; Bacon.</a:t>
            </a:r>
          </a:p>
          <a:p>
            <a:endParaRPr lang="en-US" sz="1000" dirty="0">
              <a:solidFill>
                <a:schemeClr val="tx1"/>
              </a:solidFill>
              <a:latin typeface="Trebuchet MS" panose="020B0603020202020204" pitchFamily="34" charset="0"/>
            </a:endParaRPr>
          </a:p>
          <a:p>
            <a:r>
              <a:rPr lang="en-US" sz="1000" dirty="0">
                <a:solidFill>
                  <a:schemeClr val="tx1"/>
                </a:solidFill>
                <a:latin typeface="Trebuchet MS" panose="020B0603020202020204" pitchFamily="34" charset="0"/>
              </a:rPr>
              <a:t>Kemeny, L. (2023). </a:t>
            </a:r>
            <a:r>
              <a:rPr lang="en-US" sz="1000" i="1" dirty="0">
                <a:solidFill>
                  <a:schemeClr val="tx1"/>
                </a:solidFill>
                <a:latin typeface="Trebuchet MS" panose="020B0603020202020204" pitchFamily="34" charset="0"/>
              </a:rPr>
              <a:t>7 mighty moves: Research-backed, classroom-tested strategies to ensure K-to-3 reading success</a:t>
            </a:r>
            <a:r>
              <a:rPr lang="en-US" sz="1000" dirty="0">
                <a:solidFill>
                  <a:schemeClr val="tx1"/>
                </a:solidFill>
                <a:latin typeface="Trebuchet MS" panose="020B0603020202020204" pitchFamily="34" charset="0"/>
              </a:rPr>
              <a:t>. Scholastic Professional. </a:t>
            </a:r>
          </a:p>
          <a:p>
            <a:endParaRPr lang="en-US" sz="1000" dirty="0">
              <a:solidFill>
                <a:schemeClr val="tx1"/>
              </a:solidFill>
              <a:latin typeface="Trebuchet MS" panose="020B0603020202020204" pitchFamily="34" charset="0"/>
            </a:endParaRPr>
          </a:p>
          <a:p>
            <a:r>
              <a:rPr lang="en-US" sz="1000" dirty="0">
                <a:solidFill>
                  <a:schemeClr val="tx1"/>
                </a:solidFill>
                <a:latin typeface="Trebuchet MS" panose="020B0603020202020204" pitchFamily="34" charset="0"/>
              </a:rPr>
              <a:t>Kilpatrick, D. A. (2015). </a:t>
            </a:r>
            <a:r>
              <a:rPr lang="en-US" sz="1000" i="1" dirty="0">
                <a:solidFill>
                  <a:schemeClr val="tx1"/>
                </a:solidFill>
                <a:latin typeface="Trebuchet MS" panose="020B0603020202020204" pitchFamily="34" charset="0"/>
              </a:rPr>
              <a:t>Essentials of assessing, preventing, and overcoming reading difficulties</a:t>
            </a:r>
            <a:r>
              <a:rPr lang="en-US" sz="1000" dirty="0">
                <a:solidFill>
                  <a:schemeClr val="tx1"/>
                </a:solidFill>
                <a:latin typeface="Trebuchet MS" panose="020B0603020202020204" pitchFamily="34" charset="0"/>
              </a:rPr>
              <a:t>. Wiley.</a:t>
            </a:r>
          </a:p>
          <a:p>
            <a:endParaRPr lang="en-US" sz="1000" dirty="0">
              <a:solidFill>
                <a:schemeClr val="tx1"/>
              </a:solidFill>
              <a:latin typeface="Trebuchet MS" panose="020B0603020202020204" pitchFamily="34" charset="0"/>
            </a:endParaRPr>
          </a:p>
          <a:p>
            <a:r>
              <a:rPr lang="en-US" sz="1000" dirty="0">
                <a:solidFill>
                  <a:schemeClr val="tx1"/>
                </a:solidFill>
                <a:latin typeface="Trebuchet MS" panose="020B0603020202020204" pitchFamily="34" charset="0"/>
              </a:rPr>
              <a:t>Lane, H. B., &amp; Pullen, P. C. (2004). </a:t>
            </a:r>
            <a:r>
              <a:rPr lang="en-US" sz="1000" i="1" dirty="0">
                <a:solidFill>
                  <a:schemeClr val="tx1"/>
                </a:solidFill>
                <a:latin typeface="Trebuchet MS" panose="020B0603020202020204" pitchFamily="34" charset="0"/>
              </a:rPr>
              <a:t>Phonological awareness assessment and instruction: A sound beginning</a:t>
            </a:r>
            <a:r>
              <a:rPr lang="en-US" sz="1000" dirty="0">
                <a:solidFill>
                  <a:schemeClr val="tx1"/>
                </a:solidFill>
                <a:latin typeface="Trebuchet MS" panose="020B0603020202020204" pitchFamily="34" charset="0"/>
              </a:rPr>
              <a:t>. Allyn &amp; Bacon.</a:t>
            </a:r>
          </a:p>
          <a:p>
            <a:endParaRPr lang="en-US" sz="1000" dirty="0">
              <a:solidFill>
                <a:schemeClr val="tx1"/>
              </a:solidFill>
              <a:latin typeface="Trebuchet MS" panose="020B0603020202020204" pitchFamily="34" charset="0"/>
            </a:endParaRPr>
          </a:p>
          <a:p>
            <a:r>
              <a:rPr lang="en-US" sz="1000" dirty="0">
                <a:solidFill>
                  <a:schemeClr val="tx1"/>
                </a:solidFill>
                <a:latin typeface="Trebuchet MS" panose="020B0603020202020204" pitchFamily="34" charset="0"/>
              </a:rPr>
              <a:t>Lonigan, C. J., &amp; Shanahan, T. (2008). Executive summary of the report of the National Early Literacy Panel. </a:t>
            </a:r>
            <a:r>
              <a:rPr lang="en-US" sz="1000" i="1" dirty="0">
                <a:solidFill>
                  <a:schemeClr val="tx1"/>
                </a:solidFill>
                <a:latin typeface="Trebuchet MS" panose="020B0603020202020204" pitchFamily="34" charset="0"/>
              </a:rPr>
              <a:t>Developing early literacy: Report of the National Early Literacy Panel</a:t>
            </a:r>
            <a:r>
              <a:rPr lang="en-US" sz="1000" dirty="0">
                <a:solidFill>
                  <a:schemeClr val="tx1"/>
                </a:solidFill>
                <a:latin typeface="Trebuchet MS" panose="020B0603020202020204" pitchFamily="34" charset="0"/>
              </a:rPr>
              <a:t>, 1–8. National Center for Family Literacy. </a:t>
            </a:r>
          </a:p>
          <a:p>
            <a:endParaRPr lang="en-US" sz="1000" dirty="0">
              <a:solidFill>
                <a:schemeClr val="tx1"/>
              </a:solidFill>
              <a:latin typeface="Trebuchet MS" panose="020B0603020202020204" pitchFamily="34" charset="0"/>
            </a:endParaRPr>
          </a:p>
          <a:p>
            <a:r>
              <a:rPr lang="en-US" sz="1000" dirty="0">
                <a:latin typeface="Trebuchet MS" panose="020B0603020202020204" pitchFamily="34" charset="0"/>
              </a:rPr>
              <a:t>Muter, V., &amp; Snowling, M. J. (1998). Concurrent and longitudinal predictors of reading: The role of metalinguistic and short-term memory skills. </a:t>
            </a:r>
            <a:r>
              <a:rPr lang="en-US" sz="1000" i="1" dirty="0">
                <a:latin typeface="Trebuchet MS" panose="020B0603020202020204" pitchFamily="34" charset="0"/>
              </a:rPr>
              <a:t>Reading Research Quarterly, 33</a:t>
            </a:r>
            <a:r>
              <a:rPr lang="en-US" sz="1000" dirty="0">
                <a:latin typeface="Trebuchet MS" panose="020B0603020202020204" pitchFamily="34" charset="0"/>
              </a:rPr>
              <a:t>(3), 320–337.</a:t>
            </a:r>
          </a:p>
          <a:p>
            <a:endParaRPr lang="en-US" sz="1000" dirty="0">
              <a:solidFill>
                <a:schemeClr val="tx1"/>
              </a:solidFill>
              <a:latin typeface="Trebuchet MS" panose="020B0603020202020204" pitchFamily="34" charset="0"/>
            </a:endParaRPr>
          </a:p>
          <a:p>
            <a:r>
              <a:rPr lang="en-US" sz="1000" dirty="0">
                <a:latin typeface="Trebuchet MS" panose="020B0603020202020204" pitchFamily="34" charset="0"/>
              </a:rPr>
              <a:t>Nation, K., &amp; Hulme, C. (1997). Phonemic segmentation, not onset–rime segmentation, predicts early reading and spelling skills. </a:t>
            </a:r>
            <a:r>
              <a:rPr lang="en-US" sz="1000" i="1" dirty="0">
                <a:latin typeface="Trebuchet MS" panose="020B0603020202020204" pitchFamily="34" charset="0"/>
              </a:rPr>
              <a:t>Reading Research Quarterly, 32</a:t>
            </a:r>
            <a:r>
              <a:rPr lang="en-US" sz="1000" dirty="0">
                <a:latin typeface="Trebuchet MS" panose="020B0603020202020204" pitchFamily="34" charset="0"/>
              </a:rPr>
              <a:t>(2), 154–167. </a:t>
            </a:r>
            <a:endParaRPr lang="en-US" sz="1000" dirty="0">
              <a:solidFill>
                <a:schemeClr val="tx1"/>
              </a:solidFill>
              <a:latin typeface="Trebuchet MS" panose="020B0603020202020204" pitchFamily="34" charset="0"/>
            </a:endParaRPr>
          </a:p>
          <a:p>
            <a:endParaRPr lang="en-US" sz="1000" dirty="0">
              <a:solidFill>
                <a:schemeClr val="tx1"/>
              </a:solidFill>
              <a:latin typeface="Trebuchet MS" panose="020B0603020202020204" pitchFamily="34" charset="0"/>
            </a:endParaRPr>
          </a:p>
          <a:p>
            <a:r>
              <a:rPr lang="en-US" sz="1000" dirty="0">
                <a:solidFill>
                  <a:schemeClr val="tx1"/>
                </a:solidFill>
                <a:latin typeface="Trebuchet MS" panose="020B0603020202020204" pitchFamily="34" charset="0"/>
              </a:rPr>
              <a:t>National Center on Improving Literacy. (n.d.). Retrieved from </a:t>
            </a:r>
            <a:r>
              <a:rPr lang="en-US" sz="1000" u="sng"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https://www.improvingliteracy.org/</a:t>
            </a:r>
            <a:endParaRPr lang="en-US" sz="1000" u="sng" dirty="0">
              <a:solidFill>
                <a:schemeClr val="tx1"/>
              </a:solidFill>
              <a:latin typeface="Trebuchet MS" panose="020B0603020202020204" pitchFamily="34" charset="0"/>
            </a:endParaRPr>
          </a:p>
          <a:p>
            <a:endParaRPr lang="en-US" sz="1000" dirty="0">
              <a:solidFill>
                <a:schemeClr val="tx1"/>
              </a:solidFill>
              <a:latin typeface="Trebuchet MS" panose="020B0603020202020204" pitchFamily="34" charset="0"/>
            </a:endParaRPr>
          </a:p>
          <a:p>
            <a:r>
              <a:rPr lang="en-US" sz="1000" dirty="0">
                <a:solidFill>
                  <a:schemeClr val="tx1"/>
                </a:solidFill>
                <a:latin typeface="Trebuchet MS" panose="020B0603020202020204" pitchFamily="34" charset="0"/>
              </a:rPr>
              <a:t>National Early Literacy Panel. (2008). </a:t>
            </a:r>
            <a:r>
              <a:rPr lang="en-US" sz="1000" i="1" dirty="0">
                <a:solidFill>
                  <a:schemeClr val="tx1"/>
                </a:solidFill>
                <a:latin typeface="Trebuchet MS" panose="020B0603020202020204" pitchFamily="34" charset="0"/>
              </a:rPr>
              <a:t>Developing early literacy: Report of the National Early Literacy Panel</a:t>
            </a:r>
            <a:r>
              <a:rPr lang="en-US" sz="1000" dirty="0">
                <a:solidFill>
                  <a:schemeClr val="tx1"/>
                </a:solidFill>
                <a:latin typeface="Trebuchet MS" panose="020B0603020202020204" pitchFamily="34" charset="0"/>
              </a:rPr>
              <a:t>. National Center for Family Literacy.</a:t>
            </a:r>
          </a:p>
          <a:p>
            <a:endParaRPr lang="en-US" sz="1000" dirty="0">
              <a:solidFill>
                <a:schemeClr val="tx1"/>
              </a:solidFill>
              <a:latin typeface="Trebuchet MS" panose="020B0603020202020204" pitchFamily="34" charset="0"/>
            </a:endParaRPr>
          </a:p>
          <a:p>
            <a:r>
              <a:rPr lang="en-US" sz="1000" i="0" u="none" strike="noStrike" dirty="0">
                <a:solidFill>
                  <a:schemeClr val="tx1"/>
                </a:solidFill>
                <a:effectLst/>
                <a:latin typeface="Trebuchet MS" panose="020B0603020202020204" pitchFamily="34" charset="0"/>
              </a:rPr>
              <a:t>National Reading Panel. (2000). Teaching children to read: An evidence-based assessment of the scientific research literature on reading and its implications for reading instruction (NIH Publications No. 00-4769) Washington, DC: National Institutes of Child Health and Human Development.</a:t>
            </a:r>
          </a:p>
          <a:p>
            <a:endParaRPr lang="en-US" sz="1000" dirty="0">
              <a:solidFill>
                <a:schemeClr val="tx1"/>
              </a:solidFill>
              <a:latin typeface="Trebuchet MS" panose="020B0603020202020204" pitchFamily="34" charset="0"/>
            </a:endParaRPr>
          </a:p>
          <a:p>
            <a:endParaRPr lang="en-US" sz="1000" dirty="0">
              <a:solidFill>
                <a:schemeClr val="tx1"/>
              </a:solidFill>
              <a:latin typeface="Trebuchet MS" panose="020B0603020202020204" pitchFamily="34" charset="0"/>
            </a:endParaRPr>
          </a:p>
        </p:txBody>
      </p:sp>
      <p:pic>
        <p:nvPicPr>
          <p:cNvPr id="5" name="Picture 2" descr="CDE Logo">
            <a:extLst>
              <a:ext uri="{FF2B5EF4-FFF2-40B4-BE49-F238E27FC236}">
                <a16:creationId xmlns:a16="http://schemas.microsoft.com/office/drawing/2014/main" id="{17D160D9-6400-3A3A-1765-070ED72ED7D8}"/>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0985" y="4777740"/>
            <a:ext cx="91440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8808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2">
          <a:extLst>
            <a:ext uri="{FF2B5EF4-FFF2-40B4-BE49-F238E27FC236}">
              <a16:creationId xmlns:a16="http://schemas.microsoft.com/office/drawing/2014/main" id="{1CDF97DF-941F-80E7-0B80-4CF2BB8AB71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8E90A31-8659-DF97-1286-77238F832D8D}"/>
              </a:ext>
              <a:ext uri="{C183D7F6-B498-43B3-948B-1728B52AA6E4}">
                <adec:decorative xmlns:adec="http://schemas.microsoft.com/office/drawing/2017/decorative" val="1"/>
              </a:ext>
            </a:extLst>
          </p:cNvPr>
          <p:cNvSpPr/>
          <p:nvPr/>
        </p:nvSpPr>
        <p:spPr>
          <a:xfrm>
            <a:off x="0" y="4335780"/>
            <a:ext cx="9144000" cy="807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 name="Google Shape;353;p46">
            <a:extLst>
              <a:ext uri="{FF2B5EF4-FFF2-40B4-BE49-F238E27FC236}">
                <a16:creationId xmlns:a16="http://schemas.microsoft.com/office/drawing/2014/main" id="{31BFA4AE-97F7-1A26-4379-2685AB710AD3}"/>
              </a:ext>
            </a:extLst>
          </p:cNvPr>
          <p:cNvSpPr txBox="1">
            <a:spLocks noGrp="1"/>
          </p:cNvSpPr>
          <p:nvPr>
            <p:ph type="title"/>
          </p:nvPr>
        </p:nvSpPr>
        <p:spPr>
          <a:xfrm>
            <a:off x="249103" y="0"/>
            <a:ext cx="8409444" cy="592406"/>
          </a:xfrm>
          <a:prstGeom prst="rect">
            <a:avLst/>
          </a:prstGeom>
        </p:spPr>
        <p:txBody>
          <a:bodyPr spcFirstLastPara="1" wrap="square" lIns="0" tIns="0" rIns="0" bIns="0" anchor="ctr" anchorCtr="0">
            <a:noAutofit/>
          </a:bodyPr>
          <a:lstStyle/>
          <a:p>
            <a:r>
              <a:rPr lang="en-US" sz="2400" dirty="0">
                <a:latin typeface="Trebuchet MS"/>
              </a:rPr>
              <a:t>References 3</a:t>
            </a:r>
          </a:p>
        </p:txBody>
      </p:sp>
      <p:sp>
        <p:nvSpPr>
          <p:cNvPr id="3" name="TextBox 2">
            <a:extLst>
              <a:ext uri="{FF2B5EF4-FFF2-40B4-BE49-F238E27FC236}">
                <a16:creationId xmlns:a16="http://schemas.microsoft.com/office/drawing/2014/main" id="{0F4E2504-7EEB-A679-9EDF-38A7DB685B96}"/>
              </a:ext>
            </a:extLst>
          </p:cNvPr>
          <p:cNvSpPr txBox="1"/>
          <p:nvPr/>
        </p:nvSpPr>
        <p:spPr>
          <a:xfrm>
            <a:off x="117231" y="646212"/>
            <a:ext cx="8917353" cy="4093428"/>
          </a:xfrm>
          <a:prstGeom prst="rect">
            <a:avLst/>
          </a:prstGeom>
          <a:noFill/>
        </p:spPr>
        <p:txBody>
          <a:bodyPr wrap="square">
            <a:spAutoFit/>
          </a:bodyPr>
          <a:lstStyle/>
          <a:p>
            <a:r>
              <a:rPr lang="en-US" sz="1000" dirty="0">
                <a:solidFill>
                  <a:schemeClr val="tx1"/>
                </a:solidFill>
                <a:latin typeface="Trebuchet MS" panose="020B0603020202020204" pitchFamily="34" charset="0"/>
              </a:rPr>
              <a:t>National Institute of Child Health and Human Development. (2000). </a:t>
            </a:r>
            <a:r>
              <a:rPr lang="en-US" sz="1000" i="1" dirty="0">
                <a:solidFill>
                  <a:schemeClr val="tx1"/>
                </a:solidFill>
                <a:latin typeface="Trebuchet MS" panose="020B0603020202020204" pitchFamily="34" charset="0"/>
              </a:rPr>
              <a:t>Report of the National Reading Panel: Teaching children to read: An evidence-based assessment of the scientific research literature on reading and its implications for reading instruction</a:t>
            </a:r>
            <a:r>
              <a:rPr lang="en-US" sz="1000" dirty="0">
                <a:solidFill>
                  <a:schemeClr val="tx1"/>
                </a:solidFill>
                <a:latin typeface="Trebuchet MS" panose="020B0603020202020204" pitchFamily="34" charset="0"/>
              </a:rPr>
              <a:t> (NIH Publication No. 00-4769). U.S. Government Printing Office.</a:t>
            </a:r>
          </a:p>
          <a:p>
            <a:endParaRPr lang="en-US" sz="1000" dirty="0">
              <a:latin typeface="Trebuchet MS" panose="020B0603020202020204" pitchFamily="34" charset="0"/>
            </a:endParaRPr>
          </a:p>
          <a:p>
            <a:r>
              <a:rPr lang="en-US" sz="1000" dirty="0">
                <a:latin typeface="Trebuchet MS" panose="020B0603020202020204" pitchFamily="34" charset="0"/>
              </a:rPr>
              <a:t>Rath, L. K. (2001). </a:t>
            </a:r>
            <a:r>
              <a:rPr lang="en-US" sz="1000" i="1" dirty="0">
                <a:latin typeface="Trebuchet MS" panose="020B0603020202020204" pitchFamily="34" charset="0"/>
              </a:rPr>
              <a:t>Phonemic awareness: Segmenting and blending the sounds of language.</a:t>
            </a:r>
            <a:r>
              <a:rPr lang="en-US" sz="1000" dirty="0">
                <a:latin typeface="Trebuchet MS" panose="020B0603020202020204" pitchFamily="34" charset="0"/>
              </a:rPr>
              <a:t> In S. Brody (Ed.), </a:t>
            </a:r>
            <a:r>
              <a:rPr lang="en-US" sz="1000" i="1" dirty="0">
                <a:latin typeface="Trebuchet MS" panose="020B0603020202020204" pitchFamily="34" charset="0"/>
              </a:rPr>
              <a:t>Teaching reading: Language, letters, and thought</a:t>
            </a:r>
            <a:r>
              <a:rPr lang="en-US" sz="1000" dirty="0">
                <a:latin typeface="Trebuchet MS" panose="020B0603020202020204" pitchFamily="34" charset="0"/>
              </a:rPr>
              <a:t> (2nd ed.). LARC Publishing. </a:t>
            </a:r>
          </a:p>
          <a:p>
            <a:endParaRPr lang="en-US" sz="1000" dirty="0">
              <a:latin typeface="Trebuchet MS" panose="020B0603020202020204" pitchFamily="34" charset="0"/>
            </a:endParaRPr>
          </a:p>
          <a:p>
            <a:r>
              <a:rPr lang="en-US" sz="1000" dirty="0">
                <a:latin typeface="Trebuchet MS" panose="020B0603020202020204" pitchFamily="34" charset="0"/>
              </a:rPr>
              <a:t>Reading Rockets. (n.d.). </a:t>
            </a:r>
            <a:r>
              <a:rPr lang="en-US" sz="1000" i="1" dirty="0">
                <a:latin typeface="Trebuchet MS" panose="020B0603020202020204" pitchFamily="34" charset="0"/>
              </a:rPr>
              <a:t>Reading 101: A guide for parents</a:t>
            </a:r>
            <a:r>
              <a:rPr lang="en-US" sz="1000" dirty="0">
                <a:latin typeface="Trebuchet MS" panose="020B0603020202020204" pitchFamily="34" charset="0"/>
              </a:rPr>
              <a:t>. </a:t>
            </a:r>
            <a:r>
              <a:rPr lang="en-US" sz="1000" dirty="0">
                <a:latin typeface="Trebuchet MS" panose="020B0603020202020204" pitchFamily="34" charset="0"/>
                <a:hlinkClick r:id="rId3"/>
              </a:rPr>
              <a:t>https://www.readingrockets.org/literacy-home/reading-101-guide-parents</a:t>
            </a:r>
            <a:r>
              <a:rPr lang="en-US" sz="1000" dirty="0">
                <a:latin typeface="Trebuchet MS" panose="020B0603020202020204" pitchFamily="34" charset="0"/>
              </a:rPr>
              <a:t>.</a:t>
            </a:r>
          </a:p>
          <a:p>
            <a:endParaRPr lang="en-US" sz="1000" dirty="0">
              <a:latin typeface="Trebuchet MS" panose="020B0603020202020204" pitchFamily="34" charset="0"/>
            </a:endParaRPr>
          </a:p>
          <a:p>
            <a:r>
              <a:rPr lang="en-US" sz="1000" dirty="0">
                <a:latin typeface="Trebuchet MS" panose="020B0603020202020204" pitchFamily="34" charset="0"/>
              </a:rPr>
              <a:t>Reading Universe. (n.d.). </a:t>
            </a:r>
            <a:r>
              <a:rPr lang="en-US" sz="1000" i="1" dirty="0">
                <a:latin typeface="Trebuchet MS" panose="020B0603020202020204" pitchFamily="34" charset="0"/>
              </a:rPr>
              <a:t>Word recognition</a:t>
            </a:r>
            <a:r>
              <a:rPr lang="en-US" sz="1000" dirty="0">
                <a:latin typeface="Trebuchet MS" panose="020B0603020202020204" pitchFamily="34" charset="0"/>
              </a:rPr>
              <a:t>. Reading Universe. </a:t>
            </a:r>
            <a:r>
              <a:rPr lang="en-US" sz="1000" u="sng" dirty="0">
                <a:latin typeface="Trebuchet MS" panose="020B0603020202020204" pitchFamily="34" charset="0"/>
                <a:hlinkClick r:id="rId4"/>
              </a:rPr>
              <a:t>https://readinguniverse.org/explore-teaching-topics/word-recognition</a:t>
            </a:r>
            <a:br>
              <a:rPr lang="en-US" sz="1000" dirty="0">
                <a:latin typeface="Trebuchet MS" panose="020B0603020202020204" pitchFamily="34" charset="0"/>
              </a:rPr>
            </a:br>
            <a:endParaRPr lang="en-US" sz="1000" dirty="0">
              <a:solidFill>
                <a:schemeClr val="tx1"/>
              </a:solidFill>
              <a:latin typeface="Trebuchet MS" panose="020B0603020202020204" pitchFamily="34" charset="0"/>
            </a:endParaRPr>
          </a:p>
          <a:p>
            <a:r>
              <a:rPr lang="en-US" sz="1000" dirty="0">
                <a:solidFill>
                  <a:schemeClr val="tx1"/>
                </a:solidFill>
                <a:latin typeface="Trebuchet MS" panose="020B0603020202020204" pitchFamily="34" charset="0"/>
              </a:rPr>
              <a:t>Sedita, J. (2021). </a:t>
            </a:r>
            <a:r>
              <a:rPr lang="en-US" sz="1000" i="1" dirty="0">
                <a:solidFill>
                  <a:schemeClr val="tx1"/>
                </a:solidFill>
                <a:latin typeface="Trebuchet MS" panose="020B0603020202020204" pitchFamily="34" charset="0"/>
              </a:rPr>
              <a:t>The keys to beginning reading</a:t>
            </a:r>
            <a:r>
              <a:rPr lang="en-US" sz="1000" dirty="0">
                <a:solidFill>
                  <a:schemeClr val="tx1"/>
                </a:solidFill>
                <a:latin typeface="Trebuchet MS" panose="020B0603020202020204" pitchFamily="34" charset="0"/>
              </a:rPr>
              <a:t> [Professional development materials]. Keys to Literacy.</a:t>
            </a:r>
          </a:p>
          <a:p>
            <a:endParaRPr lang="en-US" sz="1000" dirty="0">
              <a:solidFill>
                <a:schemeClr val="tx1"/>
              </a:solidFill>
              <a:latin typeface="Trebuchet MS" panose="020B0603020202020204" pitchFamily="34" charset="0"/>
            </a:endParaRPr>
          </a:p>
          <a:p>
            <a:r>
              <a:rPr lang="en-US" sz="1000" dirty="0">
                <a:solidFill>
                  <a:schemeClr val="tx1"/>
                </a:solidFill>
                <a:latin typeface="Trebuchet MS" panose="020B0603020202020204" pitchFamily="34" charset="0"/>
              </a:rPr>
              <a:t>The Reading League. (2022). </a:t>
            </a:r>
            <a:r>
              <a:rPr lang="en-US" sz="1000" i="1" dirty="0">
                <a:solidFill>
                  <a:schemeClr val="tx1"/>
                </a:solidFill>
                <a:latin typeface="Trebuchet MS" panose="020B0603020202020204" pitchFamily="34" charset="0"/>
              </a:rPr>
              <a:t>Science of Reading: Defining guide</a:t>
            </a:r>
            <a:r>
              <a:rPr lang="en-US" sz="1000" dirty="0">
                <a:solidFill>
                  <a:schemeClr val="tx1"/>
                </a:solidFill>
                <a:latin typeface="Trebuchet MS" panose="020B0603020202020204" pitchFamily="34" charset="0"/>
              </a:rPr>
              <a:t> (2nd ed.). The Reading League.</a:t>
            </a:r>
          </a:p>
          <a:p>
            <a:endParaRPr lang="en-US" sz="1000" dirty="0">
              <a:solidFill>
                <a:schemeClr val="tx1"/>
              </a:solidFill>
              <a:latin typeface="Trebuchet MS" panose="020B0603020202020204" pitchFamily="34" charset="0"/>
            </a:endParaRPr>
          </a:p>
          <a:p>
            <a:r>
              <a:rPr lang="en-US" sz="1000" dirty="0">
                <a:solidFill>
                  <a:schemeClr val="tx1"/>
                </a:solidFill>
                <a:latin typeface="Trebuchet MS" panose="020B0603020202020204" pitchFamily="34" charset="0"/>
              </a:rPr>
              <a:t>Torgesen, J. K. (1998). Catch them before they fall: Identifying and helping children with reading difficulties in early grades. </a:t>
            </a:r>
            <a:r>
              <a:rPr lang="en-US" sz="1000" i="1" dirty="0">
                <a:solidFill>
                  <a:schemeClr val="tx1"/>
                </a:solidFill>
                <a:latin typeface="Trebuchet MS" panose="020B0603020202020204" pitchFamily="34" charset="0"/>
              </a:rPr>
              <a:t>American Educator, 22</a:t>
            </a:r>
            <a:r>
              <a:rPr lang="en-US" sz="1000" dirty="0">
                <a:solidFill>
                  <a:schemeClr val="tx1"/>
                </a:solidFill>
                <a:latin typeface="Trebuchet MS" panose="020B0603020202020204" pitchFamily="34" charset="0"/>
              </a:rPr>
              <a:t>(1–2), 32–39.</a:t>
            </a:r>
          </a:p>
          <a:p>
            <a:endParaRPr lang="en-US" sz="1000" dirty="0">
              <a:solidFill>
                <a:schemeClr val="tx1"/>
              </a:solidFill>
              <a:latin typeface="Trebuchet MS" panose="020B0603020202020204" pitchFamily="34" charset="0"/>
            </a:endParaRPr>
          </a:p>
          <a:p>
            <a:r>
              <a:rPr lang="en-US" sz="1000" dirty="0">
                <a:solidFill>
                  <a:schemeClr val="tx1"/>
                </a:solidFill>
                <a:latin typeface="Trebuchet MS" panose="020B0603020202020204" pitchFamily="34" charset="0"/>
              </a:rPr>
              <a:t>Torgesen, J. K. (2004). Lessons learned from research on interventions for children who have difficulty learning to read. In P. McCardle &amp; V. Chhabra (Eds.), </a:t>
            </a:r>
            <a:r>
              <a:rPr lang="en-US" sz="1000" i="1" dirty="0">
                <a:solidFill>
                  <a:schemeClr val="tx1"/>
                </a:solidFill>
                <a:latin typeface="Trebuchet MS" panose="020B0603020202020204" pitchFamily="34" charset="0"/>
              </a:rPr>
              <a:t>The voice of evidence in reading research</a:t>
            </a:r>
            <a:r>
              <a:rPr lang="en-US" sz="1000" dirty="0">
                <a:solidFill>
                  <a:schemeClr val="tx1"/>
                </a:solidFill>
                <a:latin typeface="Trebuchet MS" panose="020B0603020202020204" pitchFamily="34" charset="0"/>
              </a:rPr>
              <a:t> (pp. 355–382). Paul H. Brookes Publishing.</a:t>
            </a:r>
          </a:p>
          <a:p>
            <a:endParaRPr lang="en-US" sz="1000" dirty="0">
              <a:solidFill>
                <a:schemeClr val="tx1"/>
              </a:solidFill>
              <a:latin typeface="Trebuchet MS" panose="020B0603020202020204" pitchFamily="34" charset="0"/>
            </a:endParaRPr>
          </a:p>
          <a:p>
            <a:r>
              <a:rPr lang="en-US" sz="1000" dirty="0">
                <a:solidFill>
                  <a:schemeClr val="tx1"/>
                </a:solidFill>
                <a:latin typeface="Trebuchet MS" panose="020B0603020202020204" pitchFamily="34" charset="0"/>
              </a:rPr>
              <a:t>Uhry, J. K. (2011). Phonemic awareness and letter-sound knowledge: Their impact on spelling. In R. L. Treiman &amp; B. E. Berninger (Eds.), </a:t>
            </a:r>
            <a:r>
              <a:rPr lang="en-US" sz="1000" i="1" dirty="0">
                <a:solidFill>
                  <a:schemeClr val="tx1"/>
                </a:solidFill>
                <a:latin typeface="Trebuchet MS" panose="020B0603020202020204" pitchFamily="34" charset="0"/>
              </a:rPr>
              <a:t>Spelling development and disability: Theoretical, empirical, and practical perspectives</a:t>
            </a:r>
            <a:r>
              <a:rPr lang="en-US" sz="1000" dirty="0">
                <a:solidFill>
                  <a:schemeClr val="tx1"/>
                </a:solidFill>
                <a:latin typeface="Trebuchet MS" panose="020B0603020202020204" pitchFamily="34" charset="0"/>
              </a:rPr>
              <a:t> (pp. 147–164). Routledge.</a:t>
            </a:r>
          </a:p>
          <a:p>
            <a:endParaRPr lang="en-US" sz="1000" dirty="0">
              <a:solidFill>
                <a:schemeClr val="tx1"/>
              </a:solidFill>
              <a:latin typeface="Trebuchet MS" panose="020B0603020202020204" pitchFamily="34" charset="0"/>
            </a:endParaRPr>
          </a:p>
          <a:p>
            <a:r>
              <a:rPr lang="en-US" sz="1000" dirty="0">
                <a:solidFill>
                  <a:schemeClr val="tx1"/>
                </a:solidFill>
                <a:latin typeface="Trebuchet MS" panose="020B0603020202020204" pitchFamily="34" charset="0"/>
              </a:rPr>
              <a:t>Yopp, H. K., &amp; Yopp, R. H. (2009). Phonological awareness is child's play! </a:t>
            </a:r>
            <a:r>
              <a:rPr lang="en-US" sz="1000" i="1" dirty="0">
                <a:solidFill>
                  <a:schemeClr val="tx1"/>
                </a:solidFill>
                <a:latin typeface="Trebuchet MS" panose="020B0603020202020204" pitchFamily="34" charset="0"/>
              </a:rPr>
              <a:t>Young Children, 64</a:t>
            </a:r>
            <a:r>
              <a:rPr lang="en-US" sz="1000" dirty="0">
                <a:solidFill>
                  <a:schemeClr val="tx1"/>
                </a:solidFill>
                <a:latin typeface="Trebuchet MS" panose="020B0603020202020204" pitchFamily="34" charset="0"/>
              </a:rPr>
              <a:t>(1), 12–17.</a:t>
            </a:r>
          </a:p>
        </p:txBody>
      </p:sp>
      <p:pic>
        <p:nvPicPr>
          <p:cNvPr id="5" name="Picture 2" descr="CDE Logo">
            <a:extLst>
              <a:ext uri="{FF2B5EF4-FFF2-40B4-BE49-F238E27FC236}">
                <a16:creationId xmlns:a16="http://schemas.microsoft.com/office/drawing/2014/main" id="{DE3F49F7-1CCA-FC02-ECE2-AB8C29EE98A8}"/>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1347" y="4739640"/>
            <a:ext cx="91440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978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2">
          <a:extLst>
            <a:ext uri="{FF2B5EF4-FFF2-40B4-BE49-F238E27FC236}">
              <a16:creationId xmlns:a16="http://schemas.microsoft.com/office/drawing/2014/main" id="{1F8B5A35-4602-C2B0-94B7-83A339E6BFE9}"/>
            </a:ext>
          </a:extLst>
        </p:cNvPr>
        <p:cNvGrpSpPr/>
        <p:nvPr/>
      </p:nvGrpSpPr>
      <p:grpSpPr>
        <a:xfrm>
          <a:off x="0" y="0"/>
          <a:ext cx="0" cy="0"/>
          <a:chOff x="0" y="0"/>
          <a:chExt cx="0" cy="0"/>
        </a:xfrm>
      </p:grpSpPr>
      <p:sp>
        <p:nvSpPr>
          <p:cNvPr id="353" name="Google Shape;353;p46">
            <a:extLst>
              <a:ext uri="{FF2B5EF4-FFF2-40B4-BE49-F238E27FC236}">
                <a16:creationId xmlns:a16="http://schemas.microsoft.com/office/drawing/2014/main" id="{69D4FBC4-16C1-9B26-6361-EF77CDA05D1D}"/>
              </a:ext>
            </a:extLst>
          </p:cNvPr>
          <p:cNvSpPr txBox="1">
            <a:spLocks noGrp="1"/>
          </p:cNvSpPr>
          <p:nvPr>
            <p:ph type="title"/>
          </p:nvPr>
        </p:nvSpPr>
        <p:spPr>
          <a:xfrm>
            <a:off x="239842" y="0"/>
            <a:ext cx="8280757" cy="572700"/>
          </a:xfrm>
          <a:prstGeom prst="rect">
            <a:avLst/>
          </a:prstGeom>
        </p:spPr>
        <p:txBody>
          <a:bodyPr spcFirstLastPara="1" wrap="square" lIns="0" tIns="0" rIns="0" bIns="0" anchor="ctr" anchorCtr="0">
            <a:noAutofit/>
          </a:bodyPr>
          <a:lstStyle/>
          <a:p>
            <a:r>
              <a:rPr lang="en-US" sz="2400" dirty="0">
                <a:latin typeface="Trebuchet MS"/>
              </a:rPr>
              <a:t>Norms | Phonological Awareness</a:t>
            </a:r>
          </a:p>
        </p:txBody>
      </p:sp>
      <p:sp>
        <p:nvSpPr>
          <p:cNvPr id="354" name="Google Shape;354;p46">
            <a:extLst>
              <a:ext uri="{FF2B5EF4-FFF2-40B4-BE49-F238E27FC236}">
                <a16:creationId xmlns:a16="http://schemas.microsoft.com/office/drawing/2014/main" id="{3087E89C-343B-D577-9473-9B8C87A29739}"/>
              </a:ext>
            </a:extLst>
          </p:cNvPr>
          <p:cNvSpPr txBox="1">
            <a:spLocks noGrp="1"/>
          </p:cNvSpPr>
          <p:nvPr>
            <p:ph type="body" idx="4294967295"/>
          </p:nvPr>
        </p:nvSpPr>
        <p:spPr>
          <a:xfrm>
            <a:off x="239842" y="810725"/>
            <a:ext cx="7169150" cy="3521781"/>
          </a:xfrm>
          <a:prstGeom prst="rect">
            <a:avLst/>
          </a:prstGeom>
        </p:spPr>
        <p:txBody>
          <a:bodyPr spcFirstLastPara="1" wrap="square" lIns="91425" tIns="91425" rIns="91425" bIns="91425" anchor="t" anchorCtr="0">
            <a:normAutofit/>
          </a:bodyPr>
          <a:lstStyle/>
          <a:p>
            <a:pPr>
              <a:lnSpc>
                <a:spcPct val="150000"/>
              </a:lnSpc>
            </a:pPr>
            <a:r>
              <a:rPr lang="en-US" sz="2000" dirty="0">
                <a:solidFill>
                  <a:srgbClr val="000000"/>
                </a:solidFill>
                <a:latin typeface="Trebuchet MS" panose="020B0603020202020204" pitchFamily="34" charset="0"/>
                <a:ea typeface="Calibri"/>
                <a:cs typeface="Times New Roman"/>
              </a:rPr>
              <a:t>Active listening is appreciated</a:t>
            </a:r>
          </a:p>
          <a:p>
            <a:pPr>
              <a:lnSpc>
                <a:spcPct val="150000"/>
              </a:lnSpc>
            </a:pPr>
            <a:r>
              <a:rPr lang="en-US" sz="2000" dirty="0">
                <a:solidFill>
                  <a:srgbClr val="000000"/>
                </a:solidFill>
                <a:latin typeface="Trebuchet MS" panose="020B0603020202020204" pitchFamily="34" charset="0"/>
                <a:ea typeface="Calibri"/>
                <a:cs typeface="Times New Roman"/>
              </a:rPr>
              <a:t>Active participation is welcomed</a:t>
            </a:r>
          </a:p>
          <a:p>
            <a:pPr>
              <a:lnSpc>
                <a:spcPct val="150000"/>
              </a:lnSpc>
            </a:pPr>
            <a:r>
              <a:rPr lang="en-US" sz="2000" dirty="0">
                <a:solidFill>
                  <a:srgbClr val="000000"/>
                </a:solidFill>
                <a:latin typeface="Trebuchet MS" panose="020B0603020202020204" pitchFamily="34" charset="0"/>
                <a:ea typeface="Calibri"/>
                <a:cs typeface="Times New Roman"/>
              </a:rPr>
              <a:t>Take care of your own needs</a:t>
            </a:r>
          </a:p>
          <a:p>
            <a:pPr>
              <a:lnSpc>
                <a:spcPct val="150000"/>
              </a:lnSpc>
            </a:pPr>
            <a:r>
              <a:rPr lang="en-US" sz="2000" dirty="0">
                <a:solidFill>
                  <a:srgbClr val="000000"/>
                </a:solidFill>
                <a:latin typeface="Trebuchet MS" panose="020B0603020202020204" pitchFamily="34" charset="0"/>
                <a:ea typeface="Calibri"/>
                <a:cs typeface="Times New Roman"/>
              </a:rPr>
              <a:t>Silence your cell phone as a courtesy to all </a:t>
            </a:r>
          </a:p>
        </p:txBody>
      </p:sp>
    </p:spTree>
    <p:extLst>
      <p:ext uri="{BB962C8B-B14F-4D97-AF65-F5344CB8AC3E}">
        <p14:creationId xmlns:p14="http://schemas.microsoft.com/office/powerpoint/2010/main" val="934581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75AB8-1F88-6F60-1950-52412D7D1211}"/>
            </a:ext>
          </a:extLst>
        </p:cNvPr>
        <p:cNvGrpSpPr/>
        <p:nvPr/>
      </p:nvGrpSpPr>
      <p:grpSpPr>
        <a:xfrm>
          <a:off x="0" y="0"/>
          <a:ext cx="0" cy="0"/>
          <a:chOff x="0" y="0"/>
          <a:chExt cx="0" cy="0"/>
        </a:xfrm>
      </p:grpSpPr>
      <p:sp>
        <p:nvSpPr>
          <p:cNvPr id="2" name="Google Shape;353;p46">
            <a:extLst>
              <a:ext uri="{FF2B5EF4-FFF2-40B4-BE49-F238E27FC236}">
                <a16:creationId xmlns:a16="http://schemas.microsoft.com/office/drawing/2014/main" id="{D53C6197-9C1F-3C31-8792-53A3025858A8}"/>
              </a:ext>
            </a:extLst>
          </p:cNvPr>
          <p:cNvSpPr txBox="1">
            <a:spLocks noGrp="1"/>
          </p:cNvSpPr>
          <p:nvPr>
            <p:ph type="title" idx="4294967295"/>
          </p:nvPr>
        </p:nvSpPr>
        <p:spPr>
          <a:xfrm>
            <a:off x="235324" y="0"/>
            <a:ext cx="8197869" cy="5727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4000" b="0" i="0" u="none" strike="noStrike" cap="none">
                <a:solidFill>
                  <a:schemeClr val="dk1"/>
                </a:solidFill>
                <a:latin typeface="Trebuchet MS" panose="020B0603020202020204" pitchFamily="34" charset="0"/>
                <a:ea typeface="Trebuchet MS" panose="020B0603020202020204" pitchFamily="34" charset="0"/>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chemeClr val="dk1"/>
              </a:buClr>
              <a:buSzPts val="2800"/>
              <a:buFont typeface="Arial"/>
              <a:buNone/>
              <a:tabLst/>
              <a:defRPr/>
            </a:pPr>
            <a:r>
              <a:rPr kumimoji="0" lang="en-US" sz="2400" b="0" i="0" u="none" strike="noStrike" kern="0" cap="none" spc="0" normalizeH="0" baseline="0" noProof="0" dirty="0">
                <a:ln>
                  <a:noFill/>
                </a:ln>
                <a:solidFill>
                  <a:schemeClr val="dk1"/>
                </a:solidFill>
                <a:effectLst/>
                <a:uLnTx/>
                <a:uFillTx/>
                <a:latin typeface="Trebuchet MS"/>
                <a:ea typeface="Trebuchet MS" panose="020B0603020202020204" pitchFamily="34" charset="0"/>
                <a:sym typeface="Arial"/>
              </a:rPr>
              <a:t>Warm-Up | Phonological Awareness</a:t>
            </a:r>
          </a:p>
        </p:txBody>
      </p:sp>
      <p:sp>
        <p:nvSpPr>
          <p:cNvPr id="5" name="Text Placeholder 4">
            <a:extLst>
              <a:ext uri="{FF2B5EF4-FFF2-40B4-BE49-F238E27FC236}">
                <a16:creationId xmlns:a16="http://schemas.microsoft.com/office/drawing/2014/main" id="{0F854575-E382-5104-EFBB-44E05490D368}"/>
              </a:ext>
            </a:extLst>
          </p:cNvPr>
          <p:cNvSpPr>
            <a:spLocks noGrp="1"/>
          </p:cNvSpPr>
          <p:nvPr>
            <p:ph type="body" idx="4294967295"/>
          </p:nvPr>
        </p:nvSpPr>
        <p:spPr>
          <a:xfrm>
            <a:off x="235324" y="710072"/>
            <a:ext cx="8768566" cy="3485410"/>
          </a:xfrm>
        </p:spPr>
        <p:txBody>
          <a:bodyPr>
            <a:noAutofit/>
          </a:bodyPr>
          <a:lstStyle/>
          <a:p>
            <a:pPr marL="127000" indent="0">
              <a:buNone/>
            </a:pPr>
            <a:r>
              <a:rPr lang="en-US" sz="2000" b="1" dirty="0">
                <a:solidFill>
                  <a:schemeClr val="tx1"/>
                </a:solidFill>
                <a:latin typeface="Trebuchet MS" panose="020B0603020202020204" pitchFamily="34" charset="0"/>
              </a:rPr>
              <a:t>Like Me</a:t>
            </a:r>
          </a:p>
          <a:p>
            <a:pPr marL="127000" indent="0">
              <a:buNone/>
            </a:pPr>
            <a:endParaRPr lang="en-US" sz="800" b="1" dirty="0">
              <a:solidFill>
                <a:schemeClr val="tx1"/>
              </a:solidFill>
              <a:latin typeface="Trebuchet MS" panose="020B0603020202020204" pitchFamily="34" charset="0"/>
            </a:endParaRPr>
          </a:p>
          <a:p>
            <a:pPr marL="469900" indent="-342900">
              <a:buFont typeface="+mj-lt"/>
              <a:buAutoNum type="arabicPeriod"/>
            </a:pPr>
            <a:r>
              <a:rPr lang="en-US" sz="2000" dirty="0">
                <a:solidFill>
                  <a:schemeClr val="tx1"/>
                </a:solidFill>
                <a:latin typeface="Trebuchet MS" panose="020B0603020202020204" pitchFamily="34" charset="0"/>
              </a:rPr>
              <a:t>Move chairs back from the table so it is easy for you to stand up</a:t>
            </a:r>
          </a:p>
          <a:p>
            <a:pPr marL="469900" indent="-342900">
              <a:buFont typeface="+mj-lt"/>
              <a:buAutoNum type="arabicPeriod"/>
            </a:pPr>
            <a:endParaRPr lang="en-US" sz="800" dirty="0">
              <a:solidFill>
                <a:schemeClr val="tx1"/>
              </a:solidFill>
              <a:latin typeface="Trebuchet MS" panose="020B0603020202020204" pitchFamily="34" charset="0"/>
            </a:endParaRPr>
          </a:p>
          <a:p>
            <a:pPr marL="469900" indent="-342900">
              <a:buFont typeface="+mj-lt"/>
              <a:buAutoNum type="arabicPeriod"/>
            </a:pPr>
            <a:r>
              <a:rPr lang="en-US" sz="2000" dirty="0">
                <a:solidFill>
                  <a:schemeClr val="tx1"/>
                </a:solidFill>
                <a:latin typeface="Trebuchet MS" panose="020B0603020202020204" pitchFamily="34" charset="0"/>
              </a:rPr>
              <a:t>A category will be named </a:t>
            </a:r>
          </a:p>
          <a:p>
            <a:pPr marL="469900" indent="-342900">
              <a:buFont typeface="+mj-lt"/>
              <a:buAutoNum type="arabicPeriod"/>
            </a:pPr>
            <a:endParaRPr lang="en-US" sz="800" dirty="0">
              <a:solidFill>
                <a:schemeClr val="tx1"/>
              </a:solidFill>
              <a:latin typeface="Trebuchet MS" panose="020B0603020202020204" pitchFamily="34" charset="0"/>
            </a:endParaRPr>
          </a:p>
          <a:p>
            <a:pPr marL="469900" indent="-342900">
              <a:buFont typeface="+mj-lt"/>
              <a:buAutoNum type="arabicPeriod"/>
            </a:pPr>
            <a:r>
              <a:rPr lang="en-US" sz="2000" dirty="0">
                <a:solidFill>
                  <a:schemeClr val="tx1"/>
                </a:solidFill>
                <a:latin typeface="Trebuchet MS" panose="020B0603020202020204" pitchFamily="34" charset="0"/>
              </a:rPr>
              <a:t>Stand if you match the category</a:t>
            </a:r>
          </a:p>
          <a:p>
            <a:pPr marL="469900" indent="-342900">
              <a:buFont typeface="+mj-lt"/>
              <a:buAutoNum type="arabicPeriod"/>
            </a:pPr>
            <a:endParaRPr lang="en-US" sz="800" dirty="0">
              <a:solidFill>
                <a:schemeClr val="tx1"/>
              </a:solidFill>
              <a:latin typeface="Trebuchet MS" panose="020B0603020202020204" pitchFamily="34" charset="0"/>
            </a:endParaRPr>
          </a:p>
          <a:p>
            <a:pPr marL="469900" indent="-342900">
              <a:buFont typeface="+mj-lt"/>
              <a:buAutoNum type="arabicPeriod"/>
            </a:pPr>
            <a:r>
              <a:rPr lang="en-US" sz="2000" dirty="0">
                <a:solidFill>
                  <a:schemeClr val="tx1"/>
                </a:solidFill>
                <a:latin typeface="Trebuchet MS" panose="020B0603020202020204" pitchFamily="34" charset="0"/>
              </a:rPr>
              <a:t>Look around to see who else is also in the category </a:t>
            </a:r>
          </a:p>
          <a:p>
            <a:pPr marL="469900" indent="-342900">
              <a:buFont typeface="+mj-lt"/>
              <a:buAutoNum type="arabicPeriod"/>
            </a:pPr>
            <a:endParaRPr lang="en-US" sz="1000" dirty="0">
              <a:solidFill>
                <a:schemeClr val="tx1"/>
              </a:solidFill>
              <a:latin typeface="Trebuchet MS" panose="020B0603020202020204" pitchFamily="34" charset="0"/>
            </a:endParaRPr>
          </a:p>
          <a:p>
            <a:pPr marL="469900">
              <a:buFont typeface="+mj-lt"/>
              <a:buAutoNum type="arabicPeriod"/>
            </a:pPr>
            <a:r>
              <a:rPr lang="en-US" sz="2000" dirty="0">
                <a:solidFill>
                  <a:schemeClr val="tx1"/>
                </a:solidFill>
                <a:latin typeface="Trebuchet MS" panose="020B0603020202020204" pitchFamily="34" charset="0"/>
              </a:rPr>
              <a:t>Introduce yourself</a:t>
            </a:r>
          </a:p>
        </p:txBody>
      </p:sp>
    </p:spTree>
    <p:extLst>
      <p:ext uri="{BB962C8B-B14F-4D97-AF65-F5344CB8AC3E}">
        <p14:creationId xmlns:p14="http://schemas.microsoft.com/office/powerpoint/2010/main" val="135337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2">
          <a:extLst>
            <a:ext uri="{FF2B5EF4-FFF2-40B4-BE49-F238E27FC236}">
              <a16:creationId xmlns:a16="http://schemas.microsoft.com/office/drawing/2014/main" id="{40131A35-B684-40B0-29D8-ABD1C6E973E6}"/>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281C0634-F232-935C-112A-3CDECFE2B7A9}"/>
              </a:ext>
            </a:extLst>
          </p:cNvPr>
          <p:cNvSpPr>
            <a:spLocks noGrp="1"/>
          </p:cNvSpPr>
          <p:nvPr>
            <p:ph type="title"/>
          </p:nvPr>
        </p:nvSpPr>
        <p:spPr>
          <a:xfrm>
            <a:off x="108641" y="64099"/>
            <a:ext cx="8520600" cy="572700"/>
          </a:xfrm>
        </p:spPr>
        <p:txBody>
          <a:bodyPr/>
          <a:lstStyle/>
          <a:p>
            <a:r>
              <a:rPr lang="en-US" sz="2400" dirty="0">
                <a:latin typeface="Trebuchet MS" panose="020B0603020202020204" pitchFamily="34" charset="0"/>
              </a:rPr>
              <a:t>Simple View of Reading (SVR)</a:t>
            </a:r>
          </a:p>
        </p:txBody>
      </p:sp>
      <p:sp>
        <p:nvSpPr>
          <p:cNvPr id="15" name="Rectangle: Rounded Corners 14">
            <a:extLst>
              <a:ext uri="{FF2B5EF4-FFF2-40B4-BE49-F238E27FC236}">
                <a16:creationId xmlns:a16="http://schemas.microsoft.com/office/drawing/2014/main" id="{BDB46023-4A2B-E338-F94B-B817549DE9DD}"/>
              </a:ext>
            </a:extLst>
          </p:cNvPr>
          <p:cNvSpPr/>
          <p:nvPr/>
        </p:nvSpPr>
        <p:spPr>
          <a:xfrm>
            <a:off x="373239" y="809593"/>
            <a:ext cx="2287967" cy="909580"/>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dirty="0">
                <a:latin typeface="Trebuchet MS" panose="020B0603020202020204" pitchFamily="34" charset="0"/>
                <a:cs typeface="Arial"/>
              </a:rPr>
              <a:t>Word </a:t>
            </a:r>
            <a:endParaRPr lang="en-US" dirty="0">
              <a:latin typeface="Trebuchet MS" panose="020B0603020202020204" pitchFamily="34" charset="0"/>
              <a:cs typeface="Arial"/>
            </a:endParaRPr>
          </a:p>
          <a:p>
            <a:pPr algn="ctr"/>
            <a:r>
              <a:rPr lang="en-US" sz="1800" dirty="0">
                <a:latin typeface="Trebuchet MS" panose="020B0603020202020204" pitchFamily="34" charset="0"/>
                <a:cs typeface="Arial"/>
              </a:rPr>
              <a:t>Recognition</a:t>
            </a:r>
            <a:endParaRPr lang="en-US" dirty="0">
              <a:latin typeface="Trebuchet MS" panose="020B0603020202020204" pitchFamily="34" charset="0"/>
              <a:cs typeface="Arial"/>
            </a:endParaRPr>
          </a:p>
        </p:txBody>
      </p:sp>
      <p:sp>
        <p:nvSpPr>
          <p:cNvPr id="23" name="TextBox 22">
            <a:extLst>
              <a:ext uri="{FF2B5EF4-FFF2-40B4-BE49-F238E27FC236}">
                <a16:creationId xmlns:a16="http://schemas.microsoft.com/office/drawing/2014/main" id="{3E419F21-E8D7-7CF6-F11F-1981F1DCF058}"/>
              </a:ext>
            </a:extLst>
          </p:cNvPr>
          <p:cNvSpPr txBox="1"/>
          <p:nvPr/>
        </p:nvSpPr>
        <p:spPr>
          <a:xfrm>
            <a:off x="2664872" y="972366"/>
            <a:ext cx="76454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latin typeface="Trebuchet MS" panose="020B0603020202020204" pitchFamily="34" charset="0"/>
              </a:rPr>
              <a:t>X</a:t>
            </a:r>
            <a:endParaRPr lang="en-US" sz="3200" dirty="0">
              <a:latin typeface="Trebuchet MS" panose="020B0603020202020204" pitchFamily="34" charset="0"/>
            </a:endParaRPr>
          </a:p>
        </p:txBody>
      </p:sp>
      <p:sp>
        <p:nvSpPr>
          <p:cNvPr id="2" name="Rectangle: Rounded Corners 1">
            <a:extLst>
              <a:ext uri="{FF2B5EF4-FFF2-40B4-BE49-F238E27FC236}">
                <a16:creationId xmlns:a16="http://schemas.microsoft.com/office/drawing/2014/main" id="{C1A7E010-0609-9BBE-5FEF-9E3DAB5E1113}"/>
              </a:ext>
            </a:extLst>
          </p:cNvPr>
          <p:cNvSpPr/>
          <p:nvPr/>
        </p:nvSpPr>
        <p:spPr>
          <a:xfrm>
            <a:off x="3420561" y="808103"/>
            <a:ext cx="2287967" cy="914573"/>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dirty="0">
                <a:latin typeface="Trebuchet MS" panose="020B0603020202020204" pitchFamily="34" charset="0"/>
                <a:cs typeface="Arial"/>
              </a:rPr>
              <a:t>Language</a:t>
            </a:r>
          </a:p>
          <a:p>
            <a:pPr algn="ctr"/>
            <a:r>
              <a:rPr lang="en-US" sz="1800" dirty="0">
                <a:latin typeface="Trebuchet MS" panose="020B0603020202020204" pitchFamily="34" charset="0"/>
                <a:cs typeface="Arial"/>
              </a:rPr>
              <a:t>Comprehension</a:t>
            </a:r>
          </a:p>
        </p:txBody>
      </p:sp>
      <p:sp>
        <p:nvSpPr>
          <p:cNvPr id="24" name="TextBox 23">
            <a:extLst>
              <a:ext uri="{FF2B5EF4-FFF2-40B4-BE49-F238E27FC236}">
                <a16:creationId xmlns:a16="http://schemas.microsoft.com/office/drawing/2014/main" id="{332604A4-47D6-7F1C-55D2-D8CAB0EC70B3}"/>
              </a:ext>
            </a:extLst>
          </p:cNvPr>
          <p:cNvSpPr txBox="1"/>
          <p:nvPr/>
        </p:nvSpPr>
        <p:spPr>
          <a:xfrm>
            <a:off x="5680095" y="835298"/>
            <a:ext cx="764548"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000" b="1" dirty="0">
                <a:latin typeface="Trebuchet MS" panose="020B0603020202020204" pitchFamily="34" charset="0"/>
              </a:rPr>
              <a:t>=</a:t>
            </a:r>
          </a:p>
        </p:txBody>
      </p:sp>
      <p:sp>
        <p:nvSpPr>
          <p:cNvPr id="3" name="Rectangle: Rounded Corners 2">
            <a:extLst>
              <a:ext uri="{FF2B5EF4-FFF2-40B4-BE49-F238E27FC236}">
                <a16:creationId xmlns:a16="http://schemas.microsoft.com/office/drawing/2014/main" id="{953D93A0-F61E-3F0F-6BCA-4043CCB6CEBF}"/>
              </a:ext>
            </a:extLst>
          </p:cNvPr>
          <p:cNvSpPr/>
          <p:nvPr/>
        </p:nvSpPr>
        <p:spPr>
          <a:xfrm>
            <a:off x="6448177" y="808035"/>
            <a:ext cx="2285611" cy="914573"/>
          </a:xfrm>
          <a:prstGeom prst="roundRect">
            <a:avLst/>
          </a:prstGeom>
          <a:solidFill>
            <a:srgbClr val="48484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dirty="0">
                <a:latin typeface="Trebuchet MS" panose="020B0603020202020204" pitchFamily="34" charset="0"/>
                <a:cs typeface="Arial"/>
              </a:rPr>
              <a:t>Reading</a:t>
            </a:r>
          </a:p>
          <a:p>
            <a:pPr algn="ctr"/>
            <a:r>
              <a:rPr lang="en-US" sz="1800" dirty="0">
                <a:latin typeface="Trebuchet MS" panose="020B0603020202020204" pitchFamily="34" charset="0"/>
                <a:cs typeface="Arial"/>
              </a:rPr>
              <a:t>Comprehension</a:t>
            </a:r>
          </a:p>
        </p:txBody>
      </p:sp>
      <p:sp>
        <p:nvSpPr>
          <p:cNvPr id="13" name="TextBox 12">
            <a:extLst>
              <a:ext uri="{FF2B5EF4-FFF2-40B4-BE49-F238E27FC236}">
                <a16:creationId xmlns:a16="http://schemas.microsoft.com/office/drawing/2014/main" id="{2403CD43-3B87-4FCD-45D8-88332B682A9C}"/>
              </a:ext>
            </a:extLst>
          </p:cNvPr>
          <p:cNvSpPr txBox="1"/>
          <p:nvPr/>
        </p:nvSpPr>
        <p:spPr>
          <a:xfrm>
            <a:off x="7003774" y="4117871"/>
            <a:ext cx="2140226" cy="230832"/>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900" i="0" u="none" strike="noStrike" dirty="0">
                <a:solidFill>
                  <a:srgbClr val="000000"/>
                </a:solidFill>
                <a:effectLst/>
                <a:latin typeface="Trebuchet MS" panose="020B0603020202020204" pitchFamily="34" charset="0"/>
                <a:cs typeface="Calibri Light"/>
              </a:rPr>
              <a:t>(Gough</a:t>
            </a:r>
            <a:r>
              <a:rPr lang="en-US" sz="900" dirty="0">
                <a:solidFill>
                  <a:srgbClr val="000000"/>
                </a:solidFill>
                <a:latin typeface="Trebuchet MS" panose="020B0603020202020204" pitchFamily="34" charset="0"/>
                <a:cs typeface="Calibri Light"/>
              </a:rPr>
              <a:t> </a:t>
            </a:r>
            <a:r>
              <a:rPr lang="en-US" sz="900" i="0" u="none" strike="noStrike" dirty="0">
                <a:solidFill>
                  <a:srgbClr val="000000"/>
                </a:solidFill>
                <a:effectLst/>
                <a:latin typeface="Trebuchet MS" panose="020B0603020202020204" pitchFamily="34" charset="0"/>
                <a:cs typeface="Calibri Light"/>
              </a:rPr>
              <a:t>&amp; </a:t>
            </a:r>
            <a:r>
              <a:rPr lang="en-US" sz="900" dirty="0">
                <a:solidFill>
                  <a:srgbClr val="000000"/>
                </a:solidFill>
                <a:latin typeface="Trebuchet MS" panose="020B0603020202020204" pitchFamily="34" charset="0"/>
                <a:cs typeface="Calibri Light"/>
              </a:rPr>
              <a:t>Tunmer, 1986)</a:t>
            </a:r>
            <a:endParaRPr lang="en-US" sz="900" dirty="0">
              <a:latin typeface="Trebuchet MS" panose="020B0603020202020204" pitchFamily="34" charset="0"/>
              <a:cs typeface="Calibri Light"/>
            </a:endParaRPr>
          </a:p>
        </p:txBody>
      </p:sp>
    </p:spTree>
    <p:extLst>
      <p:ext uri="{BB962C8B-B14F-4D97-AF65-F5344CB8AC3E}">
        <p14:creationId xmlns:p14="http://schemas.microsoft.com/office/powerpoint/2010/main" val="171061687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grpId="0" nodeType="clickEffect">
                                  <p:stCondLst>
                                    <p:cond delay="0"/>
                                  </p:stCondLst>
                                  <p:childTnLst>
                                    <p:animEffect transition="out" filter="fade">
                                      <p:cBhvr>
                                        <p:cTn id="24" dur="500" tmFilter="0, 0; .2, .5; .8, .5; 1, 0"/>
                                        <p:tgtEl>
                                          <p:spTgt spid="15">
                                            <p:txEl>
                                              <p:pRg st="0" end="0"/>
                                            </p:txEl>
                                          </p:spTgt>
                                        </p:tgtEl>
                                      </p:cBhvr>
                                    </p:animEffect>
                                    <p:animScale>
                                      <p:cBhvr>
                                        <p:cTn id="25" dur="250" autoRev="1" fill="hold"/>
                                        <p:tgtEl>
                                          <p:spTgt spid="15">
                                            <p:txEl>
                                              <p:pRg st="0" end="0"/>
                                            </p:txEl>
                                          </p:spTgt>
                                        </p:tgtEl>
                                      </p:cBhvr>
                                      <p:by x="105000" y="105000"/>
                                    </p:animScale>
                                  </p:childTnLst>
                                </p:cTn>
                              </p:par>
                              <p:par>
                                <p:cTn id="26" presetID="26" presetClass="emph" presetSubtype="0" fill="hold" grpId="0" nodeType="withEffect">
                                  <p:stCondLst>
                                    <p:cond delay="0"/>
                                  </p:stCondLst>
                                  <p:childTnLst>
                                    <p:animEffect transition="out" filter="fade">
                                      <p:cBhvr>
                                        <p:cTn id="27" dur="500" tmFilter="0, 0; .2, .5; .8, .5; 1, 0"/>
                                        <p:tgtEl>
                                          <p:spTgt spid="15">
                                            <p:txEl>
                                              <p:pRg st="1" end="1"/>
                                            </p:txEl>
                                          </p:spTgt>
                                        </p:tgtEl>
                                      </p:cBhvr>
                                    </p:animEffect>
                                    <p:animScale>
                                      <p:cBhvr>
                                        <p:cTn id="28" dur="250" autoRev="1" fill="hold"/>
                                        <p:tgtEl>
                                          <p:spTgt spid="15">
                                            <p:txEl>
                                              <p:pRg st="1" end="1"/>
                                            </p:txEl>
                                          </p:spTgt>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grpId="0" nodeType="clickEffect">
                                  <p:stCondLst>
                                    <p:cond delay="0"/>
                                  </p:stCondLst>
                                  <p:childTnLst>
                                    <p:animEffect transition="out" filter="fade">
                                      <p:cBhvr>
                                        <p:cTn id="32" dur="500" tmFilter="0, 0; .2, .5; .8, .5; 1, 0"/>
                                        <p:tgtEl>
                                          <p:spTgt spid="2">
                                            <p:txEl>
                                              <p:pRg st="0" end="0"/>
                                            </p:txEl>
                                          </p:spTgt>
                                        </p:tgtEl>
                                      </p:cBhvr>
                                    </p:animEffect>
                                    <p:animScale>
                                      <p:cBhvr>
                                        <p:cTn id="33" dur="250" autoRev="1" fill="hold"/>
                                        <p:tgtEl>
                                          <p:spTgt spid="2">
                                            <p:txEl>
                                              <p:pRg st="0" end="0"/>
                                            </p:txEl>
                                          </p:spTgt>
                                        </p:tgtEl>
                                      </p:cBhvr>
                                      <p:by x="105000" y="105000"/>
                                    </p:animScale>
                                  </p:childTnLst>
                                </p:cTn>
                              </p:par>
                              <p:par>
                                <p:cTn id="34" presetID="26" presetClass="emph" presetSubtype="0" fill="hold" grpId="0" nodeType="withEffect">
                                  <p:stCondLst>
                                    <p:cond delay="0"/>
                                  </p:stCondLst>
                                  <p:childTnLst>
                                    <p:animEffect transition="out" filter="fade">
                                      <p:cBhvr>
                                        <p:cTn id="35" dur="500" tmFilter="0, 0; .2, .5; .8, .5; 1, 0"/>
                                        <p:tgtEl>
                                          <p:spTgt spid="2">
                                            <p:txEl>
                                              <p:pRg st="1" end="1"/>
                                            </p:txEl>
                                          </p:spTgt>
                                        </p:tgtEl>
                                      </p:cBhvr>
                                    </p:animEffect>
                                    <p:animScale>
                                      <p:cBhvr>
                                        <p:cTn id="36" dur="250" autoRev="1" fill="hold"/>
                                        <p:tgtEl>
                                          <p:spTgt spid="2">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allAtOnce"/>
      <p:bldP spid="2" grpId="0"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2">
          <a:extLst>
            <a:ext uri="{FF2B5EF4-FFF2-40B4-BE49-F238E27FC236}">
              <a16:creationId xmlns:a16="http://schemas.microsoft.com/office/drawing/2014/main" id="{28A224D0-F12D-6877-A37B-F7637BB35C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B096879-4C30-B02E-6191-763B3843BA89}"/>
              </a:ext>
            </a:extLst>
          </p:cNvPr>
          <p:cNvSpPr>
            <a:spLocks noGrp="1"/>
          </p:cNvSpPr>
          <p:nvPr>
            <p:ph type="title"/>
          </p:nvPr>
        </p:nvSpPr>
        <p:spPr>
          <a:xfrm>
            <a:off x="54320" y="33318"/>
            <a:ext cx="9035359" cy="572700"/>
          </a:xfrm>
        </p:spPr>
        <p:txBody>
          <a:bodyPr/>
          <a:lstStyle/>
          <a:p>
            <a:r>
              <a:rPr lang="en-US" sz="2400" dirty="0">
                <a:latin typeface="Trebuchet MS" panose="020B0603020202020204" pitchFamily="34" charset="0"/>
              </a:rPr>
              <a:t>Simple View of Reading (SVR) | The 5 Components of Reading</a:t>
            </a:r>
          </a:p>
        </p:txBody>
      </p:sp>
      <p:sp>
        <p:nvSpPr>
          <p:cNvPr id="22" name="Arrow: Right 21">
            <a:extLst>
              <a:ext uri="{FF2B5EF4-FFF2-40B4-BE49-F238E27FC236}">
                <a16:creationId xmlns:a16="http://schemas.microsoft.com/office/drawing/2014/main" id="{220574F1-A174-964B-5960-CC4A3851A68A}"/>
              </a:ext>
              <a:ext uri="{C183D7F6-B498-43B3-948B-1728B52AA6E4}">
                <adec:decorative xmlns:adec="http://schemas.microsoft.com/office/drawing/2017/decorative" val="1"/>
              </a:ext>
            </a:extLst>
          </p:cNvPr>
          <p:cNvSpPr/>
          <p:nvPr/>
        </p:nvSpPr>
        <p:spPr>
          <a:xfrm rot="13260000" flipV="1">
            <a:off x="1407167" y="2924664"/>
            <a:ext cx="630325" cy="133260"/>
          </a:xfrm>
          <a:prstGeom prst="rightArrow">
            <a:avLst/>
          </a:pr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Trebuchet MS" panose="020B0603020202020204" pitchFamily="34" charset="0"/>
            </a:endParaRPr>
          </a:p>
        </p:txBody>
      </p:sp>
      <p:sp>
        <p:nvSpPr>
          <p:cNvPr id="21" name="Arrow: Right 20">
            <a:extLst>
              <a:ext uri="{FF2B5EF4-FFF2-40B4-BE49-F238E27FC236}">
                <a16:creationId xmlns:a16="http://schemas.microsoft.com/office/drawing/2014/main" id="{F20F8E9D-CB8E-8AD4-3742-3026FF78D538}"/>
              </a:ext>
              <a:ext uri="{C183D7F6-B498-43B3-948B-1728B52AA6E4}">
                <adec:decorative xmlns:adec="http://schemas.microsoft.com/office/drawing/2017/decorative" val="1"/>
              </a:ext>
            </a:extLst>
          </p:cNvPr>
          <p:cNvSpPr/>
          <p:nvPr/>
        </p:nvSpPr>
        <p:spPr>
          <a:xfrm rot="18831497">
            <a:off x="4149571" y="2955774"/>
            <a:ext cx="630873" cy="135660"/>
          </a:xfrm>
          <a:prstGeom prst="rightArrow">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Trebuchet MS" panose="020B0603020202020204" pitchFamily="34" charset="0"/>
            </a:endParaRPr>
          </a:p>
        </p:txBody>
      </p:sp>
      <p:sp>
        <p:nvSpPr>
          <p:cNvPr id="15" name="Rectangle: Rounded Corners 14">
            <a:extLst>
              <a:ext uri="{FF2B5EF4-FFF2-40B4-BE49-F238E27FC236}">
                <a16:creationId xmlns:a16="http://schemas.microsoft.com/office/drawing/2014/main" id="{9B27B591-828D-DE99-2A54-D714BDA626E2}"/>
              </a:ext>
            </a:extLst>
          </p:cNvPr>
          <p:cNvSpPr/>
          <p:nvPr/>
        </p:nvSpPr>
        <p:spPr>
          <a:xfrm>
            <a:off x="373239" y="809593"/>
            <a:ext cx="2287967" cy="909580"/>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dirty="0">
                <a:latin typeface="Trebuchet MS" panose="020B0603020202020204" pitchFamily="34" charset="0"/>
                <a:cs typeface="Arial"/>
              </a:rPr>
              <a:t>Word </a:t>
            </a:r>
          </a:p>
          <a:p>
            <a:pPr algn="ctr"/>
            <a:r>
              <a:rPr lang="en-US" sz="1800" dirty="0">
                <a:latin typeface="Trebuchet MS" panose="020B0603020202020204" pitchFamily="34" charset="0"/>
                <a:cs typeface="Arial"/>
              </a:rPr>
              <a:t>Recognition</a:t>
            </a:r>
          </a:p>
        </p:txBody>
      </p:sp>
      <p:sp>
        <p:nvSpPr>
          <p:cNvPr id="23" name="TextBox 22">
            <a:extLst>
              <a:ext uri="{FF2B5EF4-FFF2-40B4-BE49-F238E27FC236}">
                <a16:creationId xmlns:a16="http://schemas.microsoft.com/office/drawing/2014/main" id="{248DA7B1-B746-4DD8-804B-9D464180198A}"/>
              </a:ext>
            </a:extLst>
          </p:cNvPr>
          <p:cNvSpPr txBox="1"/>
          <p:nvPr/>
        </p:nvSpPr>
        <p:spPr>
          <a:xfrm>
            <a:off x="2664872" y="972366"/>
            <a:ext cx="76454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latin typeface="Trebuchet MS" panose="020B0603020202020204" pitchFamily="34" charset="0"/>
              </a:rPr>
              <a:t>X</a:t>
            </a:r>
            <a:endParaRPr lang="en-US" sz="3200" dirty="0">
              <a:latin typeface="Trebuchet MS" panose="020B0603020202020204" pitchFamily="34" charset="0"/>
            </a:endParaRPr>
          </a:p>
        </p:txBody>
      </p:sp>
      <p:sp>
        <p:nvSpPr>
          <p:cNvPr id="2" name="Rectangle: Rounded Corners 1">
            <a:extLst>
              <a:ext uri="{FF2B5EF4-FFF2-40B4-BE49-F238E27FC236}">
                <a16:creationId xmlns:a16="http://schemas.microsoft.com/office/drawing/2014/main" id="{B173234D-13A2-45C8-55BE-1E7801AA07B2}"/>
              </a:ext>
            </a:extLst>
          </p:cNvPr>
          <p:cNvSpPr/>
          <p:nvPr/>
        </p:nvSpPr>
        <p:spPr>
          <a:xfrm>
            <a:off x="3420561" y="808103"/>
            <a:ext cx="2287967" cy="914573"/>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dirty="0">
                <a:latin typeface="Trebuchet MS" panose="020B0603020202020204" pitchFamily="34" charset="0"/>
                <a:cs typeface="Arial"/>
              </a:rPr>
              <a:t>Language</a:t>
            </a:r>
          </a:p>
          <a:p>
            <a:pPr algn="ctr"/>
            <a:r>
              <a:rPr lang="en-US" sz="1800" dirty="0">
                <a:latin typeface="Trebuchet MS" panose="020B0603020202020204" pitchFamily="34" charset="0"/>
                <a:cs typeface="Arial"/>
              </a:rPr>
              <a:t>Comprehension</a:t>
            </a:r>
          </a:p>
        </p:txBody>
      </p:sp>
      <p:sp>
        <p:nvSpPr>
          <p:cNvPr id="24" name="TextBox 23">
            <a:extLst>
              <a:ext uri="{FF2B5EF4-FFF2-40B4-BE49-F238E27FC236}">
                <a16:creationId xmlns:a16="http://schemas.microsoft.com/office/drawing/2014/main" id="{5D2D1123-CD49-981A-9AA2-99DBABC57AF3}"/>
              </a:ext>
            </a:extLst>
          </p:cNvPr>
          <p:cNvSpPr txBox="1"/>
          <p:nvPr/>
        </p:nvSpPr>
        <p:spPr>
          <a:xfrm>
            <a:off x="5680095" y="835298"/>
            <a:ext cx="764548"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000" b="1" dirty="0">
                <a:latin typeface="Trebuchet MS" panose="020B0603020202020204" pitchFamily="34" charset="0"/>
              </a:rPr>
              <a:t>=</a:t>
            </a:r>
          </a:p>
        </p:txBody>
      </p:sp>
      <p:sp>
        <p:nvSpPr>
          <p:cNvPr id="3" name="Rectangle: Rounded Corners 2">
            <a:extLst>
              <a:ext uri="{FF2B5EF4-FFF2-40B4-BE49-F238E27FC236}">
                <a16:creationId xmlns:a16="http://schemas.microsoft.com/office/drawing/2014/main" id="{0E03F077-7651-31A7-C10F-D399144DE625}"/>
              </a:ext>
            </a:extLst>
          </p:cNvPr>
          <p:cNvSpPr/>
          <p:nvPr/>
        </p:nvSpPr>
        <p:spPr>
          <a:xfrm>
            <a:off x="6448177" y="808035"/>
            <a:ext cx="2285611" cy="914573"/>
          </a:xfrm>
          <a:prstGeom prst="roundRect">
            <a:avLst/>
          </a:prstGeom>
          <a:solidFill>
            <a:srgbClr val="48484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dirty="0">
                <a:latin typeface="Trebuchet MS" panose="020B0603020202020204" pitchFamily="34" charset="0"/>
                <a:cs typeface="Arial"/>
              </a:rPr>
              <a:t>Reading</a:t>
            </a:r>
          </a:p>
          <a:p>
            <a:pPr algn="ctr"/>
            <a:r>
              <a:rPr lang="en-US" sz="1800" dirty="0">
                <a:latin typeface="Trebuchet MS" panose="020B0603020202020204" pitchFamily="34" charset="0"/>
                <a:cs typeface="Arial"/>
              </a:rPr>
              <a:t>Comprehension</a:t>
            </a:r>
          </a:p>
        </p:txBody>
      </p:sp>
      <p:sp>
        <p:nvSpPr>
          <p:cNvPr id="14" name="Rectangle: Rounded Corners 13">
            <a:extLst>
              <a:ext uri="{FF2B5EF4-FFF2-40B4-BE49-F238E27FC236}">
                <a16:creationId xmlns:a16="http://schemas.microsoft.com/office/drawing/2014/main" id="{4062CD41-8FE7-9181-37FA-D7A3D3C83F05}"/>
              </a:ext>
            </a:extLst>
          </p:cNvPr>
          <p:cNvSpPr/>
          <p:nvPr/>
        </p:nvSpPr>
        <p:spPr>
          <a:xfrm>
            <a:off x="270449" y="2037914"/>
            <a:ext cx="1157646" cy="712250"/>
          </a:xfrm>
          <a:prstGeom prst="roundRect">
            <a:avLst/>
          </a:prstGeom>
          <a:solidFill>
            <a:srgbClr val="ED0000"/>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Trebuchet MS" panose="020B0603020202020204" pitchFamily="34" charset="0"/>
              </a:rPr>
              <a:t>Phonological Awareness</a:t>
            </a:r>
          </a:p>
        </p:txBody>
      </p:sp>
      <p:sp>
        <p:nvSpPr>
          <p:cNvPr id="9" name="Rectangle: Rounded Corners 8">
            <a:extLst>
              <a:ext uri="{FF2B5EF4-FFF2-40B4-BE49-F238E27FC236}">
                <a16:creationId xmlns:a16="http://schemas.microsoft.com/office/drawing/2014/main" id="{6358CD31-8E51-7A7F-3DC1-153F4C392066}"/>
              </a:ext>
            </a:extLst>
          </p:cNvPr>
          <p:cNvSpPr/>
          <p:nvPr/>
        </p:nvSpPr>
        <p:spPr>
          <a:xfrm>
            <a:off x="1549087" y="2051050"/>
            <a:ext cx="1158182" cy="699114"/>
          </a:xfrm>
          <a:prstGeom prst="roundRect">
            <a:avLst/>
          </a:prstGeom>
          <a:solidFill>
            <a:srgbClr val="ED0000"/>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latin typeface="Trebuchet MS" panose="020B0603020202020204" pitchFamily="34" charset="0"/>
                <a:cs typeface="Arial"/>
              </a:rPr>
              <a:t>Phonics</a:t>
            </a:r>
            <a:endParaRPr lang="en-US" dirty="0">
              <a:latin typeface="Trebuchet MS" panose="020B0603020202020204" pitchFamily="34" charset="0"/>
            </a:endParaRPr>
          </a:p>
        </p:txBody>
      </p:sp>
      <p:sp>
        <p:nvSpPr>
          <p:cNvPr id="10" name="Rectangle: Rounded Corners 9">
            <a:extLst>
              <a:ext uri="{FF2B5EF4-FFF2-40B4-BE49-F238E27FC236}">
                <a16:creationId xmlns:a16="http://schemas.microsoft.com/office/drawing/2014/main" id="{DC8BC438-D8FB-4F48-849F-E71DA6E984CD}"/>
              </a:ext>
            </a:extLst>
          </p:cNvPr>
          <p:cNvSpPr/>
          <p:nvPr/>
        </p:nvSpPr>
        <p:spPr>
          <a:xfrm>
            <a:off x="3429420" y="2057621"/>
            <a:ext cx="1158180" cy="692543"/>
          </a:xfrm>
          <a:prstGeom prst="roundRect">
            <a:avLst/>
          </a:prstGeom>
          <a:solidFill>
            <a:srgbClr val="9A4894"/>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latin typeface="Trebuchet MS" panose="020B0603020202020204" pitchFamily="34" charset="0"/>
                <a:cs typeface="Arial"/>
              </a:rPr>
              <a:t>Vocabulary</a:t>
            </a:r>
            <a:endParaRPr lang="en-US" dirty="0">
              <a:latin typeface="Trebuchet MS" panose="020B0603020202020204" pitchFamily="34" charset="0"/>
            </a:endParaRPr>
          </a:p>
        </p:txBody>
      </p:sp>
      <p:sp>
        <p:nvSpPr>
          <p:cNvPr id="7" name="Rectangle: Rounded Corners 6">
            <a:extLst>
              <a:ext uri="{FF2B5EF4-FFF2-40B4-BE49-F238E27FC236}">
                <a16:creationId xmlns:a16="http://schemas.microsoft.com/office/drawing/2014/main" id="{1B85016B-9FA2-981D-394A-E00787569C07}"/>
              </a:ext>
              <a:ext uri="{C183D7F6-B498-43B3-948B-1728B52AA6E4}">
                <adec:decorative xmlns:adec="http://schemas.microsoft.com/office/drawing/2017/decorative" val="1"/>
              </a:ext>
            </a:extLst>
          </p:cNvPr>
          <p:cNvSpPr/>
          <p:nvPr/>
        </p:nvSpPr>
        <p:spPr>
          <a:xfrm>
            <a:off x="4826184" y="2011947"/>
            <a:ext cx="1152525" cy="1649108"/>
          </a:xfrm>
          <a:prstGeom prst="roundRect">
            <a:avLst/>
          </a:prstGeom>
          <a:solidFill>
            <a:schemeClr val="tx2">
              <a:lumMod val="90000"/>
            </a:schemeClr>
          </a:solidFill>
          <a:ln>
            <a:noFill/>
            <a:prstDash val="dash"/>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prstDash val="dash"/>
              </a:ln>
            </a:endParaRPr>
          </a:p>
        </p:txBody>
      </p:sp>
      <p:sp>
        <p:nvSpPr>
          <p:cNvPr id="11" name="TextBox 10">
            <a:extLst>
              <a:ext uri="{FF2B5EF4-FFF2-40B4-BE49-F238E27FC236}">
                <a16:creationId xmlns:a16="http://schemas.microsoft.com/office/drawing/2014/main" id="{3987BBFB-1DCF-563D-902C-BEFFCC92A307}"/>
              </a:ext>
            </a:extLst>
          </p:cNvPr>
          <p:cNvSpPr txBox="1"/>
          <p:nvPr/>
        </p:nvSpPr>
        <p:spPr>
          <a:xfrm>
            <a:off x="4814813" y="2160951"/>
            <a:ext cx="1152525" cy="1384995"/>
          </a:xfrm>
          <a:prstGeom prst="rect">
            <a:avLst/>
          </a:prstGeom>
          <a:noFill/>
        </p:spPr>
        <p:txBody>
          <a:bodyPr wrap="square" lIns="91440" tIns="45720" rIns="91440" bIns="45720" rtlCol="0" anchor="t">
            <a:spAutoFit/>
          </a:bodyPr>
          <a:lstStyle/>
          <a:p>
            <a:pPr algn="ctr"/>
            <a:r>
              <a:rPr lang="en-US" sz="1200" dirty="0">
                <a:latin typeface="Trebuchet MS"/>
              </a:rPr>
              <a:t>Language- based skills and strategies</a:t>
            </a:r>
          </a:p>
          <a:p>
            <a:pPr algn="ctr"/>
            <a:endParaRPr lang="en-US" sz="1200" dirty="0">
              <a:latin typeface="Trebuchet MS"/>
            </a:endParaRPr>
          </a:p>
          <a:p>
            <a:pPr algn="ctr"/>
            <a:r>
              <a:rPr lang="en-US" sz="1200" dirty="0">
                <a:latin typeface="Trebuchet MS"/>
              </a:rPr>
              <a:t>Literacy knowledge and skills</a:t>
            </a:r>
          </a:p>
        </p:txBody>
      </p:sp>
      <p:sp>
        <p:nvSpPr>
          <p:cNvPr id="18" name="Rectangle: Rounded Corners 17">
            <a:extLst>
              <a:ext uri="{FF2B5EF4-FFF2-40B4-BE49-F238E27FC236}">
                <a16:creationId xmlns:a16="http://schemas.microsoft.com/office/drawing/2014/main" id="{AB00A5EB-6820-8DE7-19B1-18FA34B930D9}"/>
              </a:ext>
            </a:extLst>
          </p:cNvPr>
          <p:cNvSpPr/>
          <p:nvPr/>
        </p:nvSpPr>
        <p:spPr>
          <a:xfrm>
            <a:off x="1549087" y="3128438"/>
            <a:ext cx="2997413" cy="453432"/>
          </a:xfrm>
          <a:prstGeom prst="roundRect">
            <a:avLst/>
          </a:prstGeom>
          <a:solidFill>
            <a:schemeClr val="accent4">
              <a:lumMod val="50000"/>
            </a:schemeClr>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latin typeface="Trebuchet MS" panose="020B0603020202020204" pitchFamily="34" charset="0"/>
                <a:cs typeface="Arial"/>
              </a:rPr>
              <a:t>Fluency</a:t>
            </a:r>
            <a:endParaRPr lang="en-US" dirty="0">
              <a:latin typeface="Trebuchet MS" panose="020B0603020202020204" pitchFamily="34" charset="0"/>
            </a:endParaRPr>
          </a:p>
        </p:txBody>
      </p:sp>
      <p:sp>
        <p:nvSpPr>
          <p:cNvPr id="17" name="Isosceles Triangle 16">
            <a:extLst>
              <a:ext uri="{FF2B5EF4-FFF2-40B4-BE49-F238E27FC236}">
                <a16:creationId xmlns:a16="http://schemas.microsoft.com/office/drawing/2014/main" id="{26CFB00C-B7E6-1CCD-9F83-1D3A96FCE7C8}"/>
              </a:ext>
            </a:extLst>
          </p:cNvPr>
          <p:cNvSpPr/>
          <p:nvPr/>
        </p:nvSpPr>
        <p:spPr>
          <a:xfrm>
            <a:off x="315455" y="3638937"/>
            <a:ext cx="5485717" cy="686796"/>
          </a:xfrm>
          <a:prstGeom prst="triangle">
            <a:avLst/>
          </a:prstGeom>
          <a:solidFill>
            <a:srgbClr val="3886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latin typeface="Trebuchet MS" panose="020B0603020202020204" pitchFamily="34" charset="0"/>
                <a:cs typeface="Arial"/>
              </a:rPr>
              <a:t>Oral Language</a:t>
            </a:r>
          </a:p>
          <a:p>
            <a:pPr algn="ctr"/>
            <a:endParaRPr lang="en-US" sz="1000" dirty="0">
              <a:latin typeface="Trebuchet MS" panose="020B0603020202020204" pitchFamily="34" charset="0"/>
              <a:cs typeface="Arial"/>
            </a:endParaRPr>
          </a:p>
        </p:txBody>
      </p:sp>
      <p:sp>
        <p:nvSpPr>
          <p:cNvPr id="13" name="TextBox 12">
            <a:extLst>
              <a:ext uri="{FF2B5EF4-FFF2-40B4-BE49-F238E27FC236}">
                <a16:creationId xmlns:a16="http://schemas.microsoft.com/office/drawing/2014/main" id="{4CB7EF93-06F5-48B2-B540-F51F7E6E4CC9}"/>
              </a:ext>
            </a:extLst>
          </p:cNvPr>
          <p:cNvSpPr txBox="1"/>
          <p:nvPr/>
        </p:nvSpPr>
        <p:spPr>
          <a:xfrm>
            <a:off x="7003774" y="4117871"/>
            <a:ext cx="2140226" cy="230832"/>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900" i="0" u="none" strike="noStrike" dirty="0">
                <a:solidFill>
                  <a:srgbClr val="000000"/>
                </a:solidFill>
                <a:effectLst/>
                <a:latin typeface="Trebuchet MS" panose="020B0603020202020204" pitchFamily="34" charset="0"/>
                <a:cs typeface="Calibri Light"/>
              </a:rPr>
              <a:t>(Gough</a:t>
            </a:r>
            <a:r>
              <a:rPr lang="en-US" sz="900" dirty="0">
                <a:solidFill>
                  <a:srgbClr val="000000"/>
                </a:solidFill>
                <a:latin typeface="Trebuchet MS" panose="020B0603020202020204" pitchFamily="34" charset="0"/>
                <a:cs typeface="Calibri Light"/>
              </a:rPr>
              <a:t> </a:t>
            </a:r>
            <a:r>
              <a:rPr lang="en-US" sz="900" i="0" u="none" strike="noStrike" dirty="0">
                <a:solidFill>
                  <a:srgbClr val="000000"/>
                </a:solidFill>
                <a:effectLst/>
                <a:latin typeface="Trebuchet MS" panose="020B0603020202020204" pitchFamily="34" charset="0"/>
                <a:cs typeface="Calibri Light"/>
              </a:rPr>
              <a:t>&amp; </a:t>
            </a:r>
            <a:r>
              <a:rPr lang="en-US" sz="900" dirty="0">
                <a:solidFill>
                  <a:srgbClr val="000000"/>
                </a:solidFill>
                <a:latin typeface="Trebuchet MS" panose="020B0603020202020204" pitchFamily="34" charset="0"/>
                <a:cs typeface="Calibri Light"/>
              </a:rPr>
              <a:t>Tunmer, 1986; NRP, 2000)</a:t>
            </a:r>
            <a:endParaRPr lang="en-US" sz="900" dirty="0">
              <a:latin typeface="Trebuchet MS" panose="020B0603020202020204" pitchFamily="34" charset="0"/>
              <a:cs typeface="Calibri Light"/>
            </a:endParaRPr>
          </a:p>
        </p:txBody>
      </p:sp>
    </p:spTree>
    <p:extLst>
      <p:ext uri="{BB962C8B-B14F-4D97-AF65-F5344CB8AC3E}">
        <p14:creationId xmlns:p14="http://schemas.microsoft.com/office/powerpoint/2010/main" val="303021710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charRg st="4294967295" end="429496729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2">
          <a:extLst>
            <a:ext uri="{FF2B5EF4-FFF2-40B4-BE49-F238E27FC236}">
              <a16:creationId xmlns:a16="http://schemas.microsoft.com/office/drawing/2014/main" id="{AA3BF1E8-F33E-35EE-BB2D-37361841FF2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12ADF96-C5CC-F84A-0CCA-91B9CBAFBE9F}"/>
              </a:ext>
            </a:extLst>
          </p:cNvPr>
          <p:cNvSpPr>
            <a:spLocks noGrp="1"/>
          </p:cNvSpPr>
          <p:nvPr>
            <p:ph type="title"/>
          </p:nvPr>
        </p:nvSpPr>
        <p:spPr>
          <a:xfrm>
            <a:off x="54320" y="33318"/>
            <a:ext cx="9035359" cy="572700"/>
          </a:xfrm>
        </p:spPr>
        <p:txBody>
          <a:bodyPr/>
          <a:lstStyle/>
          <a:p>
            <a:r>
              <a:rPr lang="en-US" sz="2400" dirty="0">
                <a:latin typeface="Trebuchet MS" panose="020B0603020202020204" pitchFamily="34" charset="0"/>
              </a:rPr>
              <a:t>Simple View of Reading (SVR) | The 5 Components of Reading </a:t>
            </a:r>
            <a:r>
              <a:rPr lang="en-US" sz="2400" dirty="0">
                <a:solidFill>
                  <a:schemeClr val="bg1"/>
                </a:solidFill>
                <a:latin typeface="Trebuchet MS" panose="020B0603020202020204" pitchFamily="34" charset="0"/>
              </a:rPr>
              <a:t>2</a:t>
            </a:r>
          </a:p>
        </p:txBody>
      </p:sp>
      <p:sp>
        <p:nvSpPr>
          <p:cNvPr id="15" name="Rectangle: Rounded Corners 14">
            <a:extLst>
              <a:ext uri="{FF2B5EF4-FFF2-40B4-BE49-F238E27FC236}">
                <a16:creationId xmlns:a16="http://schemas.microsoft.com/office/drawing/2014/main" id="{852044EA-41E6-21A1-0D2D-FC492937DF41}"/>
              </a:ext>
            </a:extLst>
          </p:cNvPr>
          <p:cNvSpPr/>
          <p:nvPr/>
        </p:nvSpPr>
        <p:spPr>
          <a:xfrm>
            <a:off x="373239" y="809593"/>
            <a:ext cx="2287967" cy="909580"/>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dirty="0">
                <a:latin typeface="Trebuchet MS" panose="020B0603020202020204" pitchFamily="34" charset="0"/>
                <a:cs typeface="Arial"/>
              </a:rPr>
              <a:t>Word </a:t>
            </a:r>
          </a:p>
          <a:p>
            <a:pPr algn="ctr"/>
            <a:r>
              <a:rPr lang="en-US" sz="1800" dirty="0">
                <a:latin typeface="Trebuchet MS" panose="020B0603020202020204" pitchFamily="34" charset="0"/>
                <a:cs typeface="Arial"/>
              </a:rPr>
              <a:t>Recognition</a:t>
            </a:r>
          </a:p>
        </p:txBody>
      </p:sp>
      <p:sp>
        <p:nvSpPr>
          <p:cNvPr id="23" name="TextBox 22">
            <a:extLst>
              <a:ext uri="{FF2B5EF4-FFF2-40B4-BE49-F238E27FC236}">
                <a16:creationId xmlns:a16="http://schemas.microsoft.com/office/drawing/2014/main" id="{25AA12EE-D64A-A347-A784-290A23AD299E}"/>
              </a:ext>
            </a:extLst>
          </p:cNvPr>
          <p:cNvSpPr txBox="1"/>
          <p:nvPr/>
        </p:nvSpPr>
        <p:spPr>
          <a:xfrm>
            <a:off x="2664872" y="972366"/>
            <a:ext cx="76454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latin typeface="Trebuchet MS" panose="020B0603020202020204" pitchFamily="34" charset="0"/>
              </a:rPr>
              <a:t>X</a:t>
            </a:r>
            <a:endParaRPr lang="en-US" sz="3200" dirty="0">
              <a:latin typeface="Trebuchet MS" panose="020B0603020202020204" pitchFamily="34" charset="0"/>
            </a:endParaRPr>
          </a:p>
        </p:txBody>
      </p:sp>
      <p:sp>
        <p:nvSpPr>
          <p:cNvPr id="2" name="Rectangle: Rounded Corners 1">
            <a:extLst>
              <a:ext uri="{FF2B5EF4-FFF2-40B4-BE49-F238E27FC236}">
                <a16:creationId xmlns:a16="http://schemas.microsoft.com/office/drawing/2014/main" id="{AB800D75-0F8E-D278-F734-9E9E3AAC3357}"/>
              </a:ext>
            </a:extLst>
          </p:cNvPr>
          <p:cNvSpPr/>
          <p:nvPr/>
        </p:nvSpPr>
        <p:spPr>
          <a:xfrm>
            <a:off x="3420561" y="808103"/>
            <a:ext cx="2287967" cy="914573"/>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dirty="0">
                <a:latin typeface="Trebuchet MS" panose="020B0603020202020204" pitchFamily="34" charset="0"/>
                <a:cs typeface="Arial"/>
              </a:rPr>
              <a:t>Language</a:t>
            </a:r>
          </a:p>
          <a:p>
            <a:pPr algn="ctr"/>
            <a:r>
              <a:rPr lang="en-US" sz="1800" dirty="0">
                <a:latin typeface="Trebuchet MS" panose="020B0603020202020204" pitchFamily="34" charset="0"/>
                <a:cs typeface="Arial"/>
              </a:rPr>
              <a:t>Comprehension</a:t>
            </a:r>
          </a:p>
        </p:txBody>
      </p:sp>
      <p:sp>
        <p:nvSpPr>
          <p:cNvPr id="24" name="TextBox 23">
            <a:extLst>
              <a:ext uri="{FF2B5EF4-FFF2-40B4-BE49-F238E27FC236}">
                <a16:creationId xmlns:a16="http://schemas.microsoft.com/office/drawing/2014/main" id="{B298F1BC-4EBC-A018-26BB-D7CBBF462165}"/>
              </a:ext>
            </a:extLst>
          </p:cNvPr>
          <p:cNvSpPr txBox="1"/>
          <p:nvPr/>
        </p:nvSpPr>
        <p:spPr>
          <a:xfrm>
            <a:off x="5680095" y="835298"/>
            <a:ext cx="764548"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000" b="1" dirty="0">
                <a:latin typeface="Trebuchet MS" panose="020B0603020202020204" pitchFamily="34" charset="0"/>
              </a:rPr>
              <a:t>=</a:t>
            </a:r>
          </a:p>
        </p:txBody>
      </p:sp>
      <p:sp>
        <p:nvSpPr>
          <p:cNvPr id="3" name="Rectangle: Rounded Corners 2">
            <a:extLst>
              <a:ext uri="{FF2B5EF4-FFF2-40B4-BE49-F238E27FC236}">
                <a16:creationId xmlns:a16="http://schemas.microsoft.com/office/drawing/2014/main" id="{3EEE7A0F-3675-3661-8124-C30E49FD75EC}"/>
              </a:ext>
            </a:extLst>
          </p:cNvPr>
          <p:cNvSpPr/>
          <p:nvPr/>
        </p:nvSpPr>
        <p:spPr>
          <a:xfrm>
            <a:off x="6448177" y="808035"/>
            <a:ext cx="2285611" cy="914573"/>
          </a:xfrm>
          <a:prstGeom prst="roundRect">
            <a:avLst/>
          </a:prstGeom>
          <a:solidFill>
            <a:srgbClr val="48484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dirty="0">
                <a:latin typeface="Trebuchet MS" panose="020B0603020202020204" pitchFamily="34" charset="0"/>
                <a:cs typeface="Arial"/>
              </a:rPr>
              <a:t>Reading</a:t>
            </a:r>
          </a:p>
          <a:p>
            <a:pPr algn="ctr"/>
            <a:r>
              <a:rPr lang="en-US" sz="1800" dirty="0">
                <a:latin typeface="Trebuchet MS" panose="020B0603020202020204" pitchFamily="34" charset="0"/>
                <a:cs typeface="Arial"/>
              </a:rPr>
              <a:t>Comprehension</a:t>
            </a:r>
          </a:p>
        </p:txBody>
      </p:sp>
      <p:sp>
        <p:nvSpPr>
          <p:cNvPr id="14" name="Rectangle: Rounded Corners 13">
            <a:extLst>
              <a:ext uri="{FF2B5EF4-FFF2-40B4-BE49-F238E27FC236}">
                <a16:creationId xmlns:a16="http://schemas.microsoft.com/office/drawing/2014/main" id="{13D0A90D-B5EF-3420-E3BE-60E2A514722E}"/>
              </a:ext>
            </a:extLst>
          </p:cNvPr>
          <p:cNvSpPr/>
          <p:nvPr/>
        </p:nvSpPr>
        <p:spPr>
          <a:xfrm>
            <a:off x="270449" y="2037914"/>
            <a:ext cx="1157646" cy="712250"/>
          </a:xfrm>
          <a:prstGeom prst="roundRect">
            <a:avLst/>
          </a:prstGeom>
          <a:solidFill>
            <a:srgbClr val="ED0000"/>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Trebuchet MS" panose="020B0603020202020204" pitchFamily="34" charset="0"/>
              </a:rPr>
              <a:t>Phonological Awareness</a:t>
            </a:r>
          </a:p>
        </p:txBody>
      </p:sp>
      <p:sp>
        <p:nvSpPr>
          <p:cNvPr id="5" name="Oval 4">
            <a:extLst>
              <a:ext uri="{FF2B5EF4-FFF2-40B4-BE49-F238E27FC236}">
                <a16:creationId xmlns:a16="http://schemas.microsoft.com/office/drawing/2014/main" id="{2AC7780C-0C46-3758-BE4F-D44E3DCCEF05}"/>
              </a:ext>
              <a:ext uri="{C183D7F6-B498-43B3-948B-1728B52AA6E4}">
                <adec:decorative xmlns:adec="http://schemas.microsoft.com/office/drawing/2017/decorative" val="1"/>
              </a:ext>
            </a:extLst>
          </p:cNvPr>
          <p:cNvSpPr/>
          <p:nvPr/>
        </p:nvSpPr>
        <p:spPr>
          <a:xfrm>
            <a:off x="145622" y="1920135"/>
            <a:ext cx="1371600" cy="914400"/>
          </a:xfrm>
          <a:prstGeom prst="ellips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9" name="Rectangle: Rounded Corners 8">
            <a:extLst>
              <a:ext uri="{FF2B5EF4-FFF2-40B4-BE49-F238E27FC236}">
                <a16:creationId xmlns:a16="http://schemas.microsoft.com/office/drawing/2014/main" id="{88D7578D-BB57-CE51-7A79-DCAC97BFCDC9}"/>
              </a:ext>
            </a:extLst>
          </p:cNvPr>
          <p:cNvSpPr/>
          <p:nvPr/>
        </p:nvSpPr>
        <p:spPr>
          <a:xfrm>
            <a:off x="1549087" y="2051050"/>
            <a:ext cx="1158182" cy="699114"/>
          </a:xfrm>
          <a:prstGeom prst="roundRect">
            <a:avLst/>
          </a:prstGeom>
          <a:solidFill>
            <a:srgbClr val="ED0000"/>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latin typeface="Trebuchet MS" panose="020B0603020202020204" pitchFamily="34" charset="0"/>
                <a:cs typeface="Arial"/>
              </a:rPr>
              <a:t>Phonics</a:t>
            </a:r>
            <a:endParaRPr lang="en-US" dirty="0">
              <a:latin typeface="Trebuchet MS" panose="020B0603020202020204" pitchFamily="34" charset="0"/>
            </a:endParaRPr>
          </a:p>
        </p:txBody>
      </p:sp>
      <p:sp>
        <p:nvSpPr>
          <p:cNvPr id="10" name="Rectangle: Rounded Corners 9">
            <a:extLst>
              <a:ext uri="{FF2B5EF4-FFF2-40B4-BE49-F238E27FC236}">
                <a16:creationId xmlns:a16="http://schemas.microsoft.com/office/drawing/2014/main" id="{71933F1E-F83B-C5FE-E704-0BEB4B65B25A}"/>
              </a:ext>
            </a:extLst>
          </p:cNvPr>
          <p:cNvSpPr/>
          <p:nvPr/>
        </p:nvSpPr>
        <p:spPr>
          <a:xfrm>
            <a:off x="3429420" y="2057621"/>
            <a:ext cx="1158180" cy="692543"/>
          </a:xfrm>
          <a:prstGeom prst="roundRect">
            <a:avLst/>
          </a:prstGeom>
          <a:solidFill>
            <a:srgbClr val="9A4894"/>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latin typeface="Trebuchet MS" panose="020B0603020202020204" pitchFamily="34" charset="0"/>
                <a:cs typeface="Arial"/>
              </a:rPr>
              <a:t>Vocabulary</a:t>
            </a:r>
            <a:endParaRPr lang="en-US" dirty="0">
              <a:latin typeface="Trebuchet MS" panose="020B0603020202020204" pitchFamily="34" charset="0"/>
            </a:endParaRPr>
          </a:p>
        </p:txBody>
      </p:sp>
      <p:sp>
        <p:nvSpPr>
          <p:cNvPr id="7" name="Rectangle: Rounded Corners 6">
            <a:extLst>
              <a:ext uri="{FF2B5EF4-FFF2-40B4-BE49-F238E27FC236}">
                <a16:creationId xmlns:a16="http://schemas.microsoft.com/office/drawing/2014/main" id="{DBD1D7B4-4BBE-6AA6-4F39-1449008B72D0}"/>
              </a:ext>
              <a:ext uri="{C183D7F6-B498-43B3-948B-1728B52AA6E4}">
                <adec:decorative xmlns:adec="http://schemas.microsoft.com/office/drawing/2017/decorative" val="1"/>
              </a:ext>
            </a:extLst>
          </p:cNvPr>
          <p:cNvSpPr/>
          <p:nvPr/>
        </p:nvSpPr>
        <p:spPr>
          <a:xfrm>
            <a:off x="4826184" y="2011947"/>
            <a:ext cx="1152525" cy="1649108"/>
          </a:xfrm>
          <a:prstGeom prst="roundRect">
            <a:avLst/>
          </a:prstGeom>
          <a:solidFill>
            <a:schemeClr val="tx2">
              <a:lumMod val="90000"/>
            </a:schemeClr>
          </a:solidFill>
          <a:ln>
            <a:noFill/>
            <a:prstDash val="dash"/>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prstDash val="dash"/>
              </a:ln>
            </a:endParaRPr>
          </a:p>
        </p:txBody>
      </p:sp>
      <p:sp>
        <p:nvSpPr>
          <p:cNvPr id="11" name="TextBox 10">
            <a:extLst>
              <a:ext uri="{FF2B5EF4-FFF2-40B4-BE49-F238E27FC236}">
                <a16:creationId xmlns:a16="http://schemas.microsoft.com/office/drawing/2014/main" id="{9145F1D6-E241-3024-B225-497E0EFFF7B1}"/>
              </a:ext>
            </a:extLst>
          </p:cNvPr>
          <p:cNvSpPr txBox="1"/>
          <p:nvPr/>
        </p:nvSpPr>
        <p:spPr>
          <a:xfrm>
            <a:off x="4814813" y="2160951"/>
            <a:ext cx="1152525" cy="1384995"/>
          </a:xfrm>
          <a:prstGeom prst="rect">
            <a:avLst/>
          </a:prstGeom>
          <a:noFill/>
        </p:spPr>
        <p:txBody>
          <a:bodyPr wrap="square" rtlCol="0">
            <a:spAutoFit/>
          </a:bodyPr>
          <a:lstStyle/>
          <a:p>
            <a:pPr algn="ctr"/>
            <a:r>
              <a:rPr lang="en-US" sz="1200" dirty="0">
                <a:latin typeface="Trebuchet MS" panose="020B0603020202020204" pitchFamily="34" charset="0"/>
              </a:rPr>
              <a:t>Language- based skills and strategies</a:t>
            </a:r>
          </a:p>
          <a:p>
            <a:pPr algn="ctr"/>
            <a:endParaRPr lang="en-US" sz="1200" dirty="0">
              <a:latin typeface="Trebuchet MS" panose="020B0603020202020204" pitchFamily="34" charset="0"/>
            </a:endParaRPr>
          </a:p>
          <a:p>
            <a:pPr algn="ctr"/>
            <a:r>
              <a:rPr lang="en-US" sz="1200" dirty="0">
                <a:latin typeface="Trebuchet MS" panose="020B0603020202020204" pitchFamily="34" charset="0"/>
              </a:rPr>
              <a:t>Literacy knowledge and skills</a:t>
            </a:r>
          </a:p>
        </p:txBody>
      </p:sp>
      <p:sp>
        <p:nvSpPr>
          <p:cNvPr id="22" name="Arrow: Right 21">
            <a:extLst>
              <a:ext uri="{FF2B5EF4-FFF2-40B4-BE49-F238E27FC236}">
                <a16:creationId xmlns:a16="http://schemas.microsoft.com/office/drawing/2014/main" id="{8C75E8AA-ED2D-4EB3-6BA5-C637AE7E49B2}"/>
              </a:ext>
              <a:ext uri="{C183D7F6-B498-43B3-948B-1728B52AA6E4}">
                <adec:decorative xmlns:adec="http://schemas.microsoft.com/office/drawing/2017/decorative" val="1"/>
              </a:ext>
            </a:extLst>
          </p:cNvPr>
          <p:cNvSpPr/>
          <p:nvPr/>
        </p:nvSpPr>
        <p:spPr>
          <a:xfrm rot="13260000" flipV="1">
            <a:off x="1407167" y="2924664"/>
            <a:ext cx="630325" cy="133260"/>
          </a:xfrm>
          <a:prstGeom prst="rightArrow">
            <a:avLst/>
          </a:pr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Trebuchet MS" panose="020B0603020202020204" pitchFamily="34" charset="0"/>
            </a:endParaRPr>
          </a:p>
        </p:txBody>
      </p:sp>
      <p:sp>
        <p:nvSpPr>
          <p:cNvPr id="21" name="Arrow: Right 20">
            <a:extLst>
              <a:ext uri="{FF2B5EF4-FFF2-40B4-BE49-F238E27FC236}">
                <a16:creationId xmlns:a16="http://schemas.microsoft.com/office/drawing/2014/main" id="{F4CBE928-DB4C-F78E-54D7-841226D096D9}"/>
              </a:ext>
              <a:ext uri="{C183D7F6-B498-43B3-948B-1728B52AA6E4}">
                <adec:decorative xmlns:adec="http://schemas.microsoft.com/office/drawing/2017/decorative" val="1"/>
              </a:ext>
            </a:extLst>
          </p:cNvPr>
          <p:cNvSpPr/>
          <p:nvPr/>
        </p:nvSpPr>
        <p:spPr>
          <a:xfrm rot="18831497">
            <a:off x="4149571" y="2955774"/>
            <a:ext cx="630873" cy="135660"/>
          </a:xfrm>
          <a:prstGeom prst="rightArrow">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Trebuchet MS" panose="020B0603020202020204" pitchFamily="34" charset="0"/>
            </a:endParaRPr>
          </a:p>
        </p:txBody>
      </p:sp>
      <p:sp>
        <p:nvSpPr>
          <p:cNvPr id="18" name="Rectangle: Rounded Corners 17">
            <a:extLst>
              <a:ext uri="{FF2B5EF4-FFF2-40B4-BE49-F238E27FC236}">
                <a16:creationId xmlns:a16="http://schemas.microsoft.com/office/drawing/2014/main" id="{0D977417-E5CF-640C-5FEF-7DE7B7152C8E}"/>
              </a:ext>
            </a:extLst>
          </p:cNvPr>
          <p:cNvSpPr/>
          <p:nvPr/>
        </p:nvSpPr>
        <p:spPr>
          <a:xfrm>
            <a:off x="1549087" y="3128438"/>
            <a:ext cx="2997413" cy="453432"/>
          </a:xfrm>
          <a:prstGeom prst="roundRect">
            <a:avLst/>
          </a:prstGeom>
          <a:solidFill>
            <a:schemeClr val="accent4">
              <a:lumMod val="50000"/>
            </a:schemeClr>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latin typeface="Trebuchet MS" panose="020B0603020202020204" pitchFamily="34" charset="0"/>
                <a:cs typeface="Arial"/>
              </a:rPr>
              <a:t>Fluency</a:t>
            </a:r>
            <a:endParaRPr lang="en-US" dirty="0">
              <a:latin typeface="Trebuchet MS" panose="020B0603020202020204" pitchFamily="34" charset="0"/>
            </a:endParaRPr>
          </a:p>
        </p:txBody>
      </p:sp>
      <p:sp>
        <p:nvSpPr>
          <p:cNvPr id="17" name="Isosceles Triangle 16">
            <a:extLst>
              <a:ext uri="{FF2B5EF4-FFF2-40B4-BE49-F238E27FC236}">
                <a16:creationId xmlns:a16="http://schemas.microsoft.com/office/drawing/2014/main" id="{23FABE35-314D-C780-8FB8-6F9A2591E3B0}"/>
              </a:ext>
            </a:extLst>
          </p:cNvPr>
          <p:cNvSpPr/>
          <p:nvPr/>
        </p:nvSpPr>
        <p:spPr>
          <a:xfrm>
            <a:off x="315455" y="3638937"/>
            <a:ext cx="5485717" cy="686796"/>
          </a:xfrm>
          <a:prstGeom prst="triangle">
            <a:avLst/>
          </a:prstGeom>
          <a:solidFill>
            <a:srgbClr val="3886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latin typeface="Trebuchet MS" panose="020B0603020202020204" pitchFamily="34" charset="0"/>
                <a:cs typeface="Arial"/>
              </a:rPr>
              <a:t>Oral Language</a:t>
            </a:r>
          </a:p>
          <a:p>
            <a:pPr algn="ctr"/>
            <a:endParaRPr lang="en-US" sz="1000" dirty="0">
              <a:latin typeface="Trebuchet MS" panose="020B0603020202020204" pitchFamily="34" charset="0"/>
              <a:cs typeface="Arial"/>
            </a:endParaRPr>
          </a:p>
        </p:txBody>
      </p:sp>
      <p:sp>
        <p:nvSpPr>
          <p:cNvPr id="13" name="TextBox 12">
            <a:extLst>
              <a:ext uri="{FF2B5EF4-FFF2-40B4-BE49-F238E27FC236}">
                <a16:creationId xmlns:a16="http://schemas.microsoft.com/office/drawing/2014/main" id="{1D901496-3DA3-07E5-28D1-EBD66BDE0982}"/>
              </a:ext>
            </a:extLst>
          </p:cNvPr>
          <p:cNvSpPr txBox="1"/>
          <p:nvPr/>
        </p:nvSpPr>
        <p:spPr>
          <a:xfrm>
            <a:off x="7003774" y="4117871"/>
            <a:ext cx="2140226" cy="230832"/>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900" i="0" u="none" strike="noStrike" dirty="0">
                <a:solidFill>
                  <a:srgbClr val="000000"/>
                </a:solidFill>
                <a:effectLst/>
                <a:latin typeface="Trebuchet MS" panose="020B0603020202020204" pitchFamily="34" charset="0"/>
                <a:cs typeface="Calibri Light"/>
              </a:rPr>
              <a:t>(Gough</a:t>
            </a:r>
            <a:r>
              <a:rPr lang="en-US" sz="900" dirty="0">
                <a:solidFill>
                  <a:srgbClr val="000000"/>
                </a:solidFill>
                <a:latin typeface="Trebuchet MS" panose="020B0603020202020204" pitchFamily="34" charset="0"/>
                <a:cs typeface="Calibri Light"/>
              </a:rPr>
              <a:t> </a:t>
            </a:r>
            <a:r>
              <a:rPr lang="en-US" sz="900" i="0" u="none" strike="noStrike" dirty="0">
                <a:solidFill>
                  <a:srgbClr val="000000"/>
                </a:solidFill>
                <a:effectLst/>
                <a:latin typeface="Trebuchet MS" panose="020B0603020202020204" pitchFamily="34" charset="0"/>
                <a:cs typeface="Calibri Light"/>
              </a:rPr>
              <a:t>&amp; </a:t>
            </a:r>
            <a:r>
              <a:rPr lang="en-US" sz="900" dirty="0">
                <a:solidFill>
                  <a:srgbClr val="000000"/>
                </a:solidFill>
                <a:latin typeface="Trebuchet MS" panose="020B0603020202020204" pitchFamily="34" charset="0"/>
                <a:cs typeface="Calibri Light"/>
              </a:rPr>
              <a:t>Tunmer, 1986; NRP, 2000)</a:t>
            </a:r>
            <a:endParaRPr lang="en-US" sz="900" dirty="0">
              <a:latin typeface="Trebuchet MS" panose="020B0603020202020204" pitchFamily="34" charset="0"/>
              <a:cs typeface="Calibri Light"/>
            </a:endParaRPr>
          </a:p>
        </p:txBody>
      </p:sp>
    </p:spTree>
    <p:extLst>
      <p:ext uri="{BB962C8B-B14F-4D97-AF65-F5344CB8AC3E}">
        <p14:creationId xmlns:p14="http://schemas.microsoft.com/office/powerpoint/2010/main" val="12168484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DE New Accent Colors">
      <a:dk1>
        <a:srgbClr val="000000"/>
      </a:dk1>
      <a:lt1>
        <a:srgbClr val="FFFFFF"/>
      </a:lt1>
      <a:dk2>
        <a:srgbClr val="F8B333"/>
      </a:dk2>
      <a:lt2>
        <a:srgbClr val="825474"/>
      </a:lt2>
      <a:accent1>
        <a:srgbClr val="AAA5D2"/>
      </a:accent1>
      <a:accent2>
        <a:srgbClr val="077682"/>
      </a:accent2>
      <a:accent3>
        <a:srgbClr val="3CC1CC"/>
      </a:accent3>
      <a:accent4>
        <a:srgbClr val="48C3E3"/>
      </a:accent4>
      <a:accent5>
        <a:srgbClr val="EC6752"/>
      </a:accent5>
      <a:accent6>
        <a:srgbClr val="7C98AC"/>
      </a:accent6>
      <a:hlink>
        <a:srgbClr val="D33039"/>
      </a:hlink>
      <a:folHlink>
        <a:srgbClr val="A3D283"/>
      </a:folHlink>
    </a:clrScheme>
    <a:fontScheme name="CDE FONTS">
      <a:majorFont>
        <a:latin typeface="Museo Slab 500"/>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8a5022a-f7c3-44ce-84b2-af1b9b0e209b" xsi:nil="true"/>
    <lcf76f155ced4ddcb4097134ff3c332f xmlns="ca089b0c-06ed-427f-8343-b7314193c483">
      <Terms xmlns="http://schemas.microsoft.com/office/infopath/2007/PartnerControls"/>
    </lcf76f155ced4ddcb4097134ff3c332f>
    <SharedWithUsers xmlns="a8a5022a-f7c3-44ce-84b2-af1b9b0e209b">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879720E89102043ABA3BEB065733CF0" ma:contentTypeVersion="19" ma:contentTypeDescription="Create a new document." ma:contentTypeScope="" ma:versionID="e7ef51190d3d508e5eb39bc7ecef607c">
  <xsd:schema xmlns:xsd="http://www.w3.org/2001/XMLSchema" xmlns:xs="http://www.w3.org/2001/XMLSchema" xmlns:p="http://schemas.microsoft.com/office/2006/metadata/properties" xmlns:ns2="ca089b0c-06ed-427f-8343-b7314193c483" xmlns:ns3="a8a5022a-f7c3-44ce-84b2-af1b9b0e209b" targetNamespace="http://schemas.microsoft.com/office/2006/metadata/properties" ma:root="true" ma:fieldsID="8b99397e6978857acdc647c4323567d3" ns2:_="" ns3:_="">
    <xsd:import namespace="ca089b0c-06ed-427f-8343-b7314193c483"/>
    <xsd:import namespace="a8a5022a-f7c3-44ce-84b2-af1b9b0e20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089b0c-06ed-427f-8343-b7314193c4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a5022a-f7c3-44ce-84b2-af1b9b0e209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ff193aa-9d37-40de-aa0e-ec6133224a6c}" ma:internalName="TaxCatchAll" ma:showField="CatchAllData" ma:web="a8a5022a-f7c3-44ce-84b2-af1b9b0e20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79E48B-BAF5-49C6-83EA-4BC35C002F27}">
  <ds:schemaRefs>
    <ds:schemaRef ds:uri="a8a5022a-f7c3-44ce-84b2-af1b9b0e209b"/>
    <ds:schemaRef ds:uri="http://schemas.microsoft.com/office/2006/metadata/properties"/>
    <ds:schemaRef ds:uri="http://schemas.openxmlformats.org/package/2006/metadata/core-properties"/>
    <ds:schemaRef ds:uri="http://purl.org/dc/elements/1.1/"/>
    <ds:schemaRef ds:uri="http://www.w3.org/XML/1998/namespace"/>
    <ds:schemaRef ds:uri="http://schemas.microsoft.com/office/2006/documentManagement/types"/>
    <ds:schemaRef ds:uri="http://purl.org/dc/dcmitype/"/>
    <ds:schemaRef ds:uri="http://schemas.microsoft.com/office/infopath/2007/PartnerControls"/>
    <ds:schemaRef ds:uri="ca089b0c-06ed-427f-8343-b7314193c483"/>
    <ds:schemaRef ds:uri="http://purl.org/dc/terms/"/>
  </ds:schemaRefs>
</ds:datastoreItem>
</file>

<file path=customXml/itemProps2.xml><?xml version="1.0" encoding="utf-8"?>
<ds:datastoreItem xmlns:ds="http://schemas.openxmlformats.org/officeDocument/2006/customXml" ds:itemID="{F9F698C9-A354-46AB-AA76-754E931DD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089b0c-06ed-427f-8343-b7314193c483"/>
    <ds:schemaRef ds:uri="a8a5022a-f7c3-44ce-84b2-af1b9b0e20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C21699-62D7-4D11-80B3-D950830805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11189</Words>
  <Application>Microsoft Office PowerPoint</Application>
  <PresentationFormat>On-screen Show (16:9)</PresentationFormat>
  <Paragraphs>1084</Paragraphs>
  <Slides>46</Slides>
  <Notes>46</Notes>
  <HiddenSlides>1</HiddenSlides>
  <MMClips>5</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46</vt:i4>
      </vt:variant>
    </vt:vector>
  </HeadingPairs>
  <TitlesOfParts>
    <vt:vector size="58" baseType="lpstr">
      <vt:lpstr>Symbol</vt:lpstr>
      <vt:lpstr>Museo Slab 500</vt:lpstr>
      <vt:lpstr>Calibri</vt:lpstr>
      <vt:lpstr>Arial</vt:lpstr>
      <vt:lpstr>Roboto Medium</vt:lpstr>
      <vt:lpstr>Aptos</vt:lpstr>
      <vt:lpstr>Times New Roman</vt:lpstr>
      <vt:lpstr>Roboto</vt:lpstr>
      <vt:lpstr>Trebuchet MS</vt:lpstr>
      <vt:lpstr>Times</vt:lpstr>
      <vt:lpstr>Simple Light</vt:lpstr>
      <vt:lpstr>Custom Design</vt:lpstr>
      <vt:lpstr>Resources needed for this presentation (Keep this slide hidden)</vt:lpstr>
      <vt:lpstr>The Colorado READ Act and the Science of Reading for Families</vt:lpstr>
      <vt:lpstr>Welcome | Phonological Awareness</vt:lpstr>
      <vt:lpstr>Outcomes | Phonological Awareness</vt:lpstr>
      <vt:lpstr>Norms | Phonological Awareness</vt:lpstr>
      <vt:lpstr>Warm-Up | Phonological Awareness</vt:lpstr>
      <vt:lpstr>Simple View of Reading (SVR)</vt:lpstr>
      <vt:lpstr>Simple View of Reading (SVR) | The 5 Components of Reading</vt:lpstr>
      <vt:lpstr>Simple View of Reading (SVR) | The 5 Components of Reading 2</vt:lpstr>
      <vt:lpstr>What is Phonological Awareness?</vt:lpstr>
      <vt:lpstr>The "PHON" Words</vt:lpstr>
      <vt:lpstr>Phonological Awareness</vt:lpstr>
      <vt:lpstr>Phonological Awareness Skills</vt:lpstr>
      <vt:lpstr>Phonemic Awareness</vt:lpstr>
      <vt:lpstr>Phonological Awareness vs Phonics </vt:lpstr>
      <vt:lpstr>44 English Phonemes</vt:lpstr>
      <vt:lpstr>Counting Phonemes</vt:lpstr>
      <vt:lpstr>1.Counting Phonemes</vt:lpstr>
      <vt:lpstr>2.Counting Phonemes</vt:lpstr>
      <vt:lpstr>3.Counting Phonemes</vt:lpstr>
      <vt:lpstr>4.Counting Phonemes</vt:lpstr>
      <vt:lpstr>5.Counting Phonemes</vt:lpstr>
      <vt:lpstr>Identifying, Blending &amp; Segmenting Phonemes</vt:lpstr>
      <vt:lpstr>1.CO Minimum Reading Competency Skills for Phonemic Awareness</vt:lpstr>
      <vt:lpstr>Why is Phonological  Awareness Important?</vt:lpstr>
      <vt:lpstr>Phonemic Awareness: Big 5 in Under 5</vt:lpstr>
      <vt:lpstr>Building Readiness for Phonics</vt:lpstr>
      <vt:lpstr>Progression of Skills in Isolating Phonemes</vt:lpstr>
      <vt:lpstr>Isolating Phonemes &amp; Decoding</vt:lpstr>
      <vt:lpstr>Paired Verbal Fluency  I  Phonological Awareness</vt:lpstr>
      <vt:lpstr>What Does Phonological  Awareness Look Like at School?</vt:lpstr>
      <vt:lpstr>Colorado Academic Standards (CAS)  I  Phonological Awareness</vt:lpstr>
      <vt:lpstr>2.CO Minimum Reading Competency Skills for Phonemic Awareness</vt:lpstr>
      <vt:lpstr>Small Group Example: Segmenting Phonemes</vt:lpstr>
      <vt:lpstr>Phonological Awareness Instruction</vt:lpstr>
      <vt:lpstr>How Can You Support Phonological  Awareness at Home?</vt:lpstr>
      <vt:lpstr>How Can You Support Phonological Awareness at Home?</vt:lpstr>
      <vt:lpstr>Practice 1: Rhyme Time</vt:lpstr>
      <vt:lpstr>Practice 2: Syllable Sort</vt:lpstr>
      <vt:lpstr>Practice 3: Saying Individual Sounds in Words</vt:lpstr>
      <vt:lpstr>More Practice</vt:lpstr>
      <vt:lpstr>Key Takeaways | Phonological Awareness </vt:lpstr>
      <vt:lpstr>Do You Want to Learn More?</vt:lpstr>
      <vt:lpstr>References 1</vt:lpstr>
      <vt:lpstr>References 2</vt:lpstr>
      <vt:lpstr>References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Colombo-Espinoza, Josiah</dc:creator>
  <cp:lastModifiedBy>Fickling, Caitlin</cp:lastModifiedBy>
  <cp:revision>3</cp:revision>
  <dcterms:modified xsi:type="dcterms:W3CDTF">2026-01-15T18:51:26Z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0x010100A879720E89102043ABA3BEB065733CF0</vt:lpwstr>
  </property>
  <property fmtid="{D5CDD505-2E9C-101B-9397-08002B2CF9AE}" pid="3" name="MediaServiceImageTags">
    <vt:lpwstr/>
  </property>
  <property fmtid="{D5CDD505-2E9C-101B-9397-08002B2CF9AE}" pid="4" name="Order">
    <vt:r8>464400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