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4"/>
    <p:sldMasterId id="2147483652" r:id="rId5"/>
    <p:sldMasterId id="2147483848" r:id="rId6"/>
  </p:sldMasterIdLst>
  <p:notesMasterIdLst>
    <p:notesMasterId r:id="rId41"/>
  </p:notesMasterIdLst>
  <p:handoutMasterIdLst>
    <p:handoutMasterId r:id="rId42"/>
  </p:handoutMasterIdLst>
  <p:sldIdLst>
    <p:sldId id="4996" r:id="rId7"/>
    <p:sldId id="5009" r:id="rId8"/>
    <p:sldId id="5007" r:id="rId9"/>
    <p:sldId id="303" r:id="rId10"/>
    <p:sldId id="4944" r:id="rId11"/>
    <p:sldId id="306" r:id="rId12"/>
    <p:sldId id="5001" r:id="rId13"/>
    <p:sldId id="4964" r:id="rId14"/>
    <p:sldId id="5012" r:id="rId15"/>
    <p:sldId id="5013" r:id="rId16"/>
    <p:sldId id="4958" r:id="rId17"/>
    <p:sldId id="4951" r:id="rId18"/>
    <p:sldId id="4387" r:id="rId19"/>
    <p:sldId id="4953" r:id="rId20"/>
    <p:sldId id="4941" r:id="rId21"/>
    <p:sldId id="4931" r:id="rId22"/>
    <p:sldId id="4999" r:id="rId23"/>
    <p:sldId id="1824" r:id="rId24"/>
    <p:sldId id="4972" r:id="rId25"/>
    <p:sldId id="315" r:id="rId26"/>
    <p:sldId id="5005" r:id="rId27"/>
    <p:sldId id="4934" r:id="rId28"/>
    <p:sldId id="5010" r:id="rId29"/>
    <p:sldId id="321" r:id="rId30"/>
    <p:sldId id="5011" r:id="rId31"/>
    <p:sldId id="4933" r:id="rId32"/>
    <p:sldId id="4995" r:id="rId33"/>
    <p:sldId id="4994" r:id="rId34"/>
    <p:sldId id="5003" r:id="rId35"/>
    <p:sldId id="4949" r:id="rId36"/>
    <p:sldId id="4945" r:id="rId37"/>
    <p:sldId id="300" r:id="rId38"/>
    <p:sldId id="4979" r:id="rId39"/>
    <p:sldId id="5004" r:id="rId40"/>
  </p:sldIdLst>
  <p:sldSz cx="9144000" cy="5143500" type="screen16x9"/>
  <p:notesSz cx="6858000" cy="9144000"/>
  <p:embeddedFontLst>
    <p:embeddedFont>
      <p:font typeface="Lato Light" panose="020F0502020204030203" pitchFamily="34" charset="0"/>
      <p:regular r:id="rId43"/>
      <p:italic r:id="rId44"/>
    </p:embeddedFont>
    <p:embeddedFont>
      <p:font typeface="Museo Slab 500" panose="02000000000000000000" charset="0"/>
      <p:regular r:id="rId45"/>
      <p:bold r:id="rId46"/>
      <p:italic r:id="rId47"/>
    </p:embeddedFont>
    <p:embeddedFont>
      <p:font typeface="Roboto" panose="02000000000000000000" pitchFamily="2" charset="0"/>
      <p:regular r:id="rId48"/>
      <p:bold r:id="rId49"/>
      <p:italic r:id="rId50"/>
      <p:boldItalic r:id="rId51"/>
    </p:embeddedFont>
    <p:embeddedFont>
      <p:font typeface="Roboto Medium" panose="02000000000000000000" pitchFamily="2" charset="0"/>
      <p:regular r:id="rId52"/>
      <p:italic r:id="rId53"/>
    </p:embeddedFont>
    <p:embeddedFont>
      <p:font typeface="Trebuchet MS" panose="020B060302020202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CFBA1E6D-754D-3CF9-FD72-B840352E996D}" name="Yetter, Tammy" initials="YT" userId="S::yetter_t@cde.state.co.us::d0ffc3c6-b749-4b2f-9ea3-00557dbc031c" providerId="AD"/>
  <p188:author id="{4485F881-8A5C-FD7A-7645-5FC081A7420A}" name="Carney, Sara" initials="SC" userId="S::Carney_S@cde.state.co.us::69efc1ab-d739-4a63-a201-4bacaae42676" providerId="AD"/>
  <p188:author id="{6033A0AF-38B4-24CB-7ABF-46F6E117BE81}" name="Colombo-Espinoza, Josiah" initials="CJ" userId="S::colombo-espinoza_j@cde.state.co.us::0d432d7e-1ffa-447d-b8b4-197354781202" providerId="AD"/>
  <p188:author id="{B207DEB1-61A6-A952-E776-DB551E5CA662}" name="Ahlstrand, Melissa" initials="AM" userId="S::ahlstrand_m@cde.state.co.us::bad13797-8c92-4cbd-9df0-e50737c49789" providerId="AD"/>
  <p188:author id="{D73C94F5-3650-A07E-3D65-C2FC979FD76B}" name="Olson, Jamie" initials="JO" userId="S::Olson_J@cde.state.co.us::167fe529-3f31-461b-81fc-c891b2ac182b" providerId="AD"/>
  <p188:author id="{DD4FFDFD-E8C9-0F1F-63E4-057C0D035A79}" name="Ahlstrand, Melissa" initials="MA"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A7"/>
    <a:srgbClr val="388600"/>
    <a:srgbClr val="007BB8"/>
    <a:srgbClr val="E4E45C"/>
    <a:srgbClr val="ED0000"/>
    <a:srgbClr val="005E00"/>
    <a:srgbClr val="003400"/>
    <a:srgbClr val="004E9A"/>
    <a:srgbClr val="004F88"/>
    <a:srgbClr val="002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275" autoAdjust="0"/>
  </p:normalViewPr>
  <p:slideViewPr>
    <p:cSldViewPr snapToGrid="0">
      <p:cViewPr varScale="1">
        <p:scale>
          <a:sx n="47" d="100"/>
          <a:sy n="47" d="100"/>
        </p:scale>
        <p:origin x="1122" y="48"/>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D83A2527-70F4-485F-B093-FB21EF999141}"/>
    <pc:docChg chg="modSld">
      <pc:chgData name="Fickling, Caitlin" userId="6f4b670a-bc59-4974-b15f-f34eb09359f7" providerId="ADAL" clId="{D83A2527-70F4-485F-B093-FB21EF999141}" dt="2025-10-13T17:14:35.628" v="37" actId="20577"/>
      <pc:docMkLst>
        <pc:docMk/>
      </pc:docMkLst>
      <pc:sldChg chg="modSp mod modNotesTx">
        <pc:chgData name="Fickling, Caitlin" userId="6f4b670a-bc59-4974-b15f-f34eb09359f7" providerId="ADAL" clId="{D83A2527-70F4-485F-B093-FB21EF999141}" dt="2025-10-13T17:14:35.628" v="37" actId="20577"/>
        <pc:sldMkLst>
          <pc:docMk/>
          <pc:sldMk cId="3738353502" sldId="315"/>
        </pc:sldMkLst>
        <pc:spChg chg="mod">
          <ac:chgData name="Fickling, Caitlin" userId="6f4b670a-bc59-4974-b15f-f34eb09359f7" providerId="ADAL" clId="{D83A2527-70F4-485F-B093-FB21EF999141}" dt="2025-10-13T17:14:35.628" v="37" actId="20577"/>
          <ac:spMkLst>
            <pc:docMk/>
            <pc:sldMk cId="3738353502" sldId="315"/>
            <ac:spMk id="2" creationId="{6575F832-93ED-0DCD-C87D-3574E1A2064E}"/>
          </ac:spMkLst>
        </pc:spChg>
      </pc:sldChg>
      <pc:sldChg chg="modSp mod modNotesTx">
        <pc:chgData name="Fickling, Caitlin" userId="6f4b670a-bc59-4974-b15f-f34eb09359f7" providerId="ADAL" clId="{D83A2527-70F4-485F-B093-FB21EF999141}" dt="2025-10-13T17:14:01.951" v="23" actId="20577"/>
        <pc:sldMkLst>
          <pc:docMk/>
          <pc:sldMk cId="3776879524" sldId="4944"/>
        </pc:sldMkLst>
        <pc:spChg chg="mod">
          <ac:chgData name="Fickling, Caitlin" userId="6f4b670a-bc59-4974-b15f-f34eb09359f7" providerId="ADAL" clId="{D83A2527-70F4-485F-B093-FB21EF999141}" dt="2025-10-13T17:13:52.803" v="11" actId="20577"/>
          <ac:spMkLst>
            <pc:docMk/>
            <pc:sldMk cId="3776879524" sldId="4944"/>
            <ac:spMk id="2" creationId="{C735866E-E89F-A640-DC9D-0EE970362E4E}"/>
          </ac:spMkLst>
        </pc:spChg>
      </pc:sldChg>
      <pc:sldChg chg="modSp mod modNotesTx">
        <pc:chgData name="Fickling, Caitlin" userId="6f4b670a-bc59-4974-b15f-f34eb09359f7" providerId="ADAL" clId="{D83A2527-70F4-485F-B093-FB21EF999141}" dt="2025-10-13T17:14:20.504" v="33" actId="20577"/>
        <pc:sldMkLst>
          <pc:docMk/>
          <pc:sldMk cId="3634191863" sldId="4958"/>
        </pc:sldMkLst>
        <pc:spChg chg="mod">
          <ac:chgData name="Fickling, Caitlin" userId="6f4b670a-bc59-4974-b15f-f34eb09359f7" providerId="ADAL" clId="{D83A2527-70F4-485F-B093-FB21EF999141}" dt="2025-10-13T17:14:15.751" v="28" actId="20577"/>
          <ac:spMkLst>
            <pc:docMk/>
            <pc:sldMk cId="3634191863" sldId="4958"/>
            <ac:spMk id="2" creationId="{8921E740-2D19-246A-29E2-24A0471EAA8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9B6F9-1E03-481E-80C1-56FD0A400DA8}" type="doc">
      <dgm:prSet loTypeId="urn:microsoft.com/office/officeart/2005/8/layout/process1" loCatId="process" qsTypeId="urn:microsoft.com/office/officeart/2005/8/quickstyle/simple1" qsCatId="simple" csTypeId="urn:microsoft.com/office/officeart/2005/8/colors/accent1_2" csCatId="accent1" phldr="1"/>
      <dgm:spPr/>
    </dgm:pt>
    <dgm:pt modelId="{86D3D569-BFF0-48DD-84C9-EC2EAF86FF06}">
      <dgm:prSet phldrT="[Text]"/>
      <dgm:spPr>
        <a:solidFill>
          <a:schemeClr val="accent5">
            <a:lumMod val="75000"/>
          </a:schemeClr>
        </a:solidFill>
      </dgm:spPr>
      <dgm:t>
        <a:bodyPr/>
        <a:lstStyle/>
        <a:p>
          <a:r>
            <a:rPr lang="en-US">
              <a:latin typeface="Trebuchet MS" panose="020B0603020202020204" pitchFamily="34" charset="0"/>
            </a:rPr>
            <a:t>Never heard the word</a:t>
          </a:r>
        </a:p>
      </dgm:t>
    </dgm:pt>
    <dgm:pt modelId="{2948DA33-51EC-449B-B847-0ACFDE68D795}" type="parTrans" cxnId="{959A7037-D582-4765-92E7-D2D979C3EB19}">
      <dgm:prSet/>
      <dgm:spPr/>
      <dgm:t>
        <a:bodyPr/>
        <a:lstStyle/>
        <a:p>
          <a:endParaRPr lang="en-US"/>
        </a:p>
      </dgm:t>
    </dgm:pt>
    <dgm:pt modelId="{E449729F-7F5D-4CCB-A3AB-3BAD9D7936DF}" type="sibTrans" cxnId="{959A7037-D582-4765-92E7-D2D979C3EB19}">
      <dgm:prSet/>
      <dgm:spPr>
        <a:solidFill>
          <a:schemeClr val="accent3">
            <a:lumMod val="75000"/>
          </a:schemeClr>
        </a:solidFill>
      </dgm:spPr>
      <dgm:t>
        <a:bodyPr/>
        <a:lstStyle/>
        <a:p>
          <a:endParaRPr lang="en-US"/>
        </a:p>
      </dgm:t>
    </dgm:pt>
    <dgm:pt modelId="{39DC5ED6-D9FC-427E-A0D3-64090C324061}">
      <dgm:prSet phldrT="[Text]"/>
      <dgm:spPr>
        <a:solidFill>
          <a:schemeClr val="accent5">
            <a:lumMod val="75000"/>
          </a:schemeClr>
        </a:solidFill>
      </dgm:spPr>
      <dgm:t>
        <a:bodyPr/>
        <a:lstStyle/>
        <a:p>
          <a:r>
            <a:rPr lang="en-US">
              <a:latin typeface="Trebuchet MS" panose="020B0603020202020204" pitchFamily="34" charset="0"/>
            </a:rPr>
            <a:t>Heard the word with some sense of meaning</a:t>
          </a:r>
        </a:p>
      </dgm:t>
    </dgm:pt>
    <dgm:pt modelId="{EAB1437E-CEA6-47F0-9E92-0FCF59D42E65}" type="parTrans" cxnId="{F52385C6-333C-4C44-ACD5-E27E29A8889D}">
      <dgm:prSet/>
      <dgm:spPr/>
      <dgm:t>
        <a:bodyPr/>
        <a:lstStyle/>
        <a:p>
          <a:endParaRPr lang="en-US"/>
        </a:p>
      </dgm:t>
    </dgm:pt>
    <dgm:pt modelId="{552B1A57-31D9-493A-9889-F784B7C24206}" type="sibTrans" cxnId="{F52385C6-333C-4C44-ACD5-E27E29A8889D}">
      <dgm:prSet/>
      <dgm:spPr>
        <a:solidFill>
          <a:schemeClr val="accent3">
            <a:lumMod val="75000"/>
          </a:schemeClr>
        </a:solidFill>
      </dgm:spPr>
      <dgm:t>
        <a:bodyPr/>
        <a:lstStyle/>
        <a:p>
          <a:endParaRPr lang="en-US"/>
        </a:p>
      </dgm:t>
    </dgm:pt>
    <dgm:pt modelId="{A3F2B2EB-6746-4DD1-A5ED-B7A33387940A}">
      <dgm:prSet phldrT="[Text]"/>
      <dgm:spPr>
        <a:solidFill>
          <a:schemeClr val="accent5">
            <a:lumMod val="75000"/>
          </a:schemeClr>
        </a:solidFill>
      </dgm:spPr>
      <dgm:t>
        <a:bodyPr/>
        <a:lstStyle/>
        <a:p>
          <a:r>
            <a:rPr lang="en-US">
              <a:latin typeface="Trebuchet MS" panose="020B0603020202020204" pitchFamily="34" charset="0"/>
            </a:rPr>
            <a:t>Know the word in specific context</a:t>
          </a:r>
        </a:p>
      </dgm:t>
    </dgm:pt>
    <dgm:pt modelId="{83A74708-4B58-40ED-91D4-DF9BCEF94CB1}" type="parTrans" cxnId="{C8DFAD28-293E-4A17-839C-A4EE89DF902E}">
      <dgm:prSet/>
      <dgm:spPr/>
      <dgm:t>
        <a:bodyPr/>
        <a:lstStyle/>
        <a:p>
          <a:endParaRPr lang="en-US"/>
        </a:p>
      </dgm:t>
    </dgm:pt>
    <dgm:pt modelId="{424C7EA5-198C-4A97-8B2F-18C7E207C08D}" type="sibTrans" cxnId="{C8DFAD28-293E-4A17-839C-A4EE89DF902E}">
      <dgm:prSet/>
      <dgm:spPr>
        <a:solidFill>
          <a:schemeClr val="accent3">
            <a:lumMod val="75000"/>
          </a:schemeClr>
        </a:solidFill>
      </dgm:spPr>
      <dgm:t>
        <a:bodyPr/>
        <a:lstStyle/>
        <a:p>
          <a:endParaRPr lang="en-US"/>
        </a:p>
      </dgm:t>
    </dgm:pt>
    <dgm:pt modelId="{A02A284A-5C06-4B19-8996-0D90FB01EB1C}">
      <dgm:prSet phldrT="[Text]" custT="1"/>
      <dgm:spPr>
        <a:solidFill>
          <a:schemeClr val="accent5">
            <a:lumMod val="75000"/>
          </a:schemeClr>
        </a:solidFill>
      </dgm:spPr>
      <dgm:t>
        <a:bodyPr/>
        <a:lstStyle/>
        <a:p>
          <a:r>
            <a:rPr lang="en-US" sz="1800">
              <a:latin typeface="Trebuchet MS" panose="020B0603020202020204" pitchFamily="34" charset="0"/>
              <a:ea typeface="Calibri"/>
              <a:cs typeface="Calibri"/>
              <a:sym typeface="Calibri"/>
            </a:rPr>
            <a:t>Not able to use the word in </a:t>
          </a:r>
          <a:r>
            <a:rPr lang="en-US" sz="1700">
              <a:latin typeface="Trebuchet MS" panose="020B0603020202020204" pitchFamily="34" charset="0"/>
              <a:ea typeface="Calibri"/>
              <a:cs typeface="Calibri"/>
              <a:sym typeface="Calibri"/>
            </a:rPr>
            <a:t>appropriate</a:t>
          </a:r>
          <a:r>
            <a:rPr lang="en-US" sz="1800">
              <a:latin typeface="Trebuchet MS" panose="020B0603020202020204" pitchFamily="34" charset="0"/>
              <a:ea typeface="Calibri"/>
              <a:cs typeface="Calibri"/>
              <a:sym typeface="Calibri"/>
            </a:rPr>
            <a:t> situations</a:t>
          </a:r>
          <a:endParaRPr lang="en-US" sz="1800">
            <a:latin typeface="Trebuchet MS" panose="020B0603020202020204" pitchFamily="34" charset="0"/>
          </a:endParaRPr>
        </a:p>
      </dgm:t>
    </dgm:pt>
    <dgm:pt modelId="{1756D73D-F785-40A3-B904-BCC23E18BAD9}" type="parTrans" cxnId="{65ACD81E-AAAA-48D2-95FE-98C61ADEA92F}">
      <dgm:prSet/>
      <dgm:spPr/>
      <dgm:t>
        <a:bodyPr/>
        <a:lstStyle/>
        <a:p>
          <a:endParaRPr lang="en-US"/>
        </a:p>
      </dgm:t>
    </dgm:pt>
    <dgm:pt modelId="{446C71A7-8D6E-416D-99A7-2764D53BB590}" type="sibTrans" cxnId="{65ACD81E-AAAA-48D2-95FE-98C61ADEA92F}">
      <dgm:prSet/>
      <dgm:spPr>
        <a:solidFill>
          <a:schemeClr val="accent3">
            <a:lumMod val="75000"/>
          </a:schemeClr>
        </a:solidFill>
      </dgm:spPr>
      <dgm:t>
        <a:bodyPr/>
        <a:lstStyle/>
        <a:p>
          <a:endParaRPr lang="en-US"/>
        </a:p>
      </dgm:t>
    </dgm:pt>
    <dgm:pt modelId="{027DBAEA-FCEF-4826-94F3-FD8420BE4BE0}">
      <dgm:prSet phldrT="[Text]"/>
      <dgm:spPr>
        <a:solidFill>
          <a:schemeClr val="accent5">
            <a:lumMod val="75000"/>
          </a:schemeClr>
        </a:solidFill>
      </dgm:spPr>
      <dgm:t>
        <a:bodyPr/>
        <a:lstStyle/>
        <a:p>
          <a:r>
            <a:rPr lang="en-US">
              <a:latin typeface="Trebuchet MS" panose="020B0603020202020204" pitchFamily="34" charset="0"/>
            </a:rPr>
            <a:t>“Own” the word</a:t>
          </a:r>
        </a:p>
      </dgm:t>
    </dgm:pt>
    <dgm:pt modelId="{9C5B96D2-F1C8-4740-8EEE-3809E3B33DB6}" type="parTrans" cxnId="{C16A60FD-100F-4047-B3B3-C8418F9A9D01}">
      <dgm:prSet/>
      <dgm:spPr/>
      <dgm:t>
        <a:bodyPr/>
        <a:lstStyle/>
        <a:p>
          <a:endParaRPr lang="en-US"/>
        </a:p>
      </dgm:t>
    </dgm:pt>
    <dgm:pt modelId="{D5B1C358-C4DC-4FBF-BDE3-7B6A6F02AFCE}" type="sibTrans" cxnId="{C16A60FD-100F-4047-B3B3-C8418F9A9D01}">
      <dgm:prSet/>
      <dgm:spPr/>
      <dgm:t>
        <a:bodyPr/>
        <a:lstStyle/>
        <a:p>
          <a:endParaRPr lang="en-US"/>
        </a:p>
      </dgm:t>
    </dgm:pt>
    <dgm:pt modelId="{FE0171D8-BCF2-401F-9993-A9131E333A2B}" type="pres">
      <dgm:prSet presAssocID="{A139B6F9-1E03-481E-80C1-56FD0A400DA8}" presName="Name0" presStyleCnt="0">
        <dgm:presLayoutVars>
          <dgm:dir/>
          <dgm:resizeHandles val="exact"/>
        </dgm:presLayoutVars>
      </dgm:prSet>
      <dgm:spPr/>
    </dgm:pt>
    <dgm:pt modelId="{981F34EB-8B0C-4DD5-BBFA-1D62EC44B2B4}" type="pres">
      <dgm:prSet presAssocID="{86D3D569-BFF0-48DD-84C9-EC2EAF86FF06}" presName="node" presStyleLbl="node1" presStyleIdx="0" presStyleCnt="5">
        <dgm:presLayoutVars>
          <dgm:bulletEnabled val="1"/>
        </dgm:presLayoutVars>
      </dgm:prSet>
      <dgm:spPr/>
    </dgm:pt>
    <dgm:pt modelId="{502F08D0-5A60-43A6-B9D1-C14910643E54}" type="pres">
      <dgm:prSet presAssocID="{E449729F-7F5D-4CCB-A3AB-3BAD9D7936DF}" presName="sibTrans" presStyleLbl="sibTrans2D1" presStyleIdx="0" presStyleCnt="4"/>
      <dgm:spPr/>
    </dgm:pt>
    <dgm:pt modelId="{F4E9476E-15D4-4851-A52E-AEAF8DE67750}" type="pres">
      <dgm:prSet presAssocID="{E449729F-7F5D-4CCB-A3AB-3BAD9D7936DF}" presName="connectorText" presStyleLbl="sibTrans2D1" presStyleIdx="0" presStyleCnt="4"/>
      <dgm:spPr/>
    </dgm:pt>
    <dgm:pt modelId="{06CD0E0F-D017-4573-9647-A4997B2F4DF2}" type="pres">
      <dgm:prSet presAssocID="{39DC5ED6-D9FC-427E-A0D3-64090C324061}" presName="node" presStyleLbl="node1" presStyleIdx="1" presStyleCnt="5">
        <dgm:presLayoutVars>
          <dgm:bulletEnabled val="1"/>
        </dgm:presLayoutVars>
      </dgm:prSet>
      <dgm:spPr/>
    </dgm:pt>
    <dgm:pt modelId="{9D16BBB1-5205-4035-8730-3D29B5237BCF}" type="pres">
      <dgm:prSet presAssocID="{552B1A57-31D9-493A-9889-F784B7C24206}" presName="sibTrans" presStyleLbl="sibTrans2D1" presStyleIdx="1" presStyleCnt="4"/>
      <dgm:spPr/>
    </dgm:pt>
    <dgm:pt modelId="{53036F39-015B-4D28-A8B4-758762323BF1}" type="pres">
      <dgm:prSet presAssocID="{552B1A57-31D9-493A-9889-F784B7C24206}" presName="connectorText" presStyleLbl="sibTrans2D1" presStyleIdx="1" presStyleCnt="4"/>
      <dgm:spPr/>
    </dgm:pt>
    <dgm:pt modelId="{7E907895-FE5F-431B-8991-D5805E532961}" type="pres">
      <dgm:prSet presAssocID="{A3F2B2EB-6746-4DD1-A5ED-B7A33387940A}" presName="node" presStyleLbl="node1" presStyleIdx="2" presStyleCnt="5">
        <dgm:presLayoutVars>
          <dgm:bulletEnabled val="1"/>
        </dgm:presLayoutVars>
      </dgm:prSet>
      <dgm:spPr/>
    </dgm:pt>
    <dgm:pt modelId="{245F249C-ED1B-43CF-A6F0-A9E4812B3BAD}" type="pres">
      <dgm:prSet presAssocID="{424C7EA5-198C-4A97-8B2F-18C7E207C08D}" presName="sibTrans" presStyleLbl="sibTrans2D1" presStyleIdx="2" presStyleCnt="4"/>
      <dgm:spPr/>
    </dgm:pt>
    <dgm:pt modelId="{3EFE0EDA-9CF2-44D3-B040-1BDCDED67517}" type="pres">
      <dgm:prSet presAssocID="{424C7EA5-198C-4A97-8B2F-18C7E207C08D}" presName="connectorText" presStyleLbl="sibTrans2D1" presStyleIdx="2" presStyleCnt="4"/>
      <dgm:spPr/>
    </dgm:pt>
    <dgm:pt modelId="{5CC654E9-EE11-447E-B8D0-8AE38C98E934}" type="pres">
      <dgm:prSet presAssocID="{A02A284A-5C06-4B19-8996-0D90FB01EB1C}" presName="node" presStyleLbl="node1" presStyleIdx="3" presStyleCnt="5">
        <dgm:presLayoutVars>
          <dgm:bulletEnabled val="1"/>
        </dgm:presLayoutVars>
      </dgm:prSet>
      <dgm:spPr/>
    </dgm:pt>
    <dgm:pt modelId="{8DBCE15E-0E72-48A4-B8D1-BDD113054587}" type="pres">
      <dgm:prSet presAssocID="{446C71A7-8D6E-416D-99A7-2764D53BB590}" presName="sibTrans" presStyleLbl="sibTrans2D1" presStyleIdx="3" presStyleCnt="4"/>
      <dgm:spPr/>
    </dgm:pt>
    <dgm:pt modelId="{B0C1D41A-8A0C-4DC3-BD69-31341A54F8BB}" type="pres">
      <dgm:prSet presAssocID="{446C71A7-8D6E-416D-99A7-2764D53BB590}" presName="connectorText" presStyleLbl="sibTrans2D1" presStyleIdx="3" presStyleCnt="4"/>
      <dgm:spPr/>
    </dgm:pt>
    <dgm:pt modelId="{0BA78EA5-B2F9-4171-BF13-CA5F297B96F7}" type="pres">
      <dgm:prSet presAssocID="{027DBAEA-FCEF-4826-94F3-FD8420BE4BE0}" presName="node" presStyleLbl="node1" presStyleIdx="4" presStyleCnt="5">
        <dgm:presLayoutVars>
          <dgm:bulletEnabled val="1"/>
        </dgm:presLayoutVars>
      </dgm:prSet>
      <dgm:spPr/>
    </dgm:pt>
  </dgm:ptLst>
  <dgm:cxnLst>
    <dgm:cxn modelId="{C9455200-2581-43CA-AECD-DA60972550A5}" type="presOf" srcId="{552B1A57-31D9-493A-9889-F784B7C24206}" destId="{9D16BBB1-5205-4035-8730-3D29B5237BCF}" srcOrd="0" destOrd="0" presId="urn:microsoft.com/office/officeart/2005/8/layout/process1"/>
    <dgm:cxn modelId="{6857441B-E766-41CF-AA06-9E4603C372FC}" type="presOf" srcId="{A139B6F9-1E03-481E-80C1-56FD0A400DA8}" destId="{FE0171D8-BCF2-401F-9993-A9131E333A2B}" srcOrd="0" destOrd="0" presId="urn:microsoft.com/office/officeart/2005/8/layout/process1"/>
    <dgm:cxn modelId="{65ACD81E-AAAA-48D2-95FE-98C61ADEA92F}" srcId="{A139B6F9-1E03-481E-80C1-56FD0A400DA8}" destId="{A02A284A-5C06-4B19-8996-0D90FB01EB1C}" srcOrd="3" destOrd="0" parTransId="{1756D73D-F785-40A3-B904-BCC23E18BAD9}" sibTransId="{446C71A7-8D6E-416D-99A7-2764D53BB590}"/>
    <dgm:cxn modelId="{4CAAB920-F7BD-45AB-A5D9-18C4414161A2}" type="presOf" srcId="{446C71A7-8D6E-416D-99A7-2764D53BB590}" destId="{8DBCE15E-0E72-48A4-B8D1-BDD113054587}" srcOrd="0" destOrd="0" presId="urn:microsoft.com/office/officeart/2005/8/layout/process1"/>
    <dgm:cxn modelId="{19C35123-9F04-44B3-9FC2-7377E98EAA7C}" type="presOf" srcId="{E449729F-7F5D-4CCB-A3AB-3BAD9D7936DF}" destId="{F4E9476E-15D4-4851-A52E-AEAF8DE67750}" srcOrd="1" destOrd="0" presId="urn:microsoft.com/office/officeart/2005/8/layout/process1"/>
    <dgm:cxn modelId="{C8DFAD28-293E-4A17-839C-A4EE89DF902E}" srcId="{A139B6F9-1E03-481E-80C1-56FD0A400DA8}" destId="{A3F2B2EB-6746-4DD1-A5ED-B7A33387940A}" srcOrd="2" destOrd="0" parTransId="{83A74708-4B58-40ED-91D4-DF9BCEF94CB1}" sibTransId="{424C7EA5-198C-4A97-8B2F-18C7E207C08D}"/>
    <dgm:cxn modelId="{F5D8DB2A-9719-49A4-B954-FAA4315EE9A7}" type="presOf" srcId="{446C71A7-8D6E-416D-99A7-2764D53BB590}" destId="{B0C1D41A-8A0C-4DC3-BD69-31341A54F8BB}" srcOrd="1" destOrd="0" presId="urn:microsoft.com/office/officeart/2005/8/layout/process1"/>
    <dgm:cxn modelId="{959A7037-D582-4765-92E7-D2D979C3EB19}" srcId="{A139B6F9-1E03-481E-80C1-56FD0A400DA8}" destId="{86D3D569-BFF0-48DD-84C9-EC2EAF86FF06}" srcOrd="0" destOrd="0" parTransId="{2948DA33-51EC-449B-B847-0ACFDE68D795}" sibTransId="{E449729F-7F5D-4CCB-A3AB-3BAD9D7936DF}"/>
    <dgm:cxn modelId="{D38B3A3C-CB57-4D2C-9388-E994407BCC11}" type="presOf" srcId="{86D3D569-BFF0-48DD-84C9-EC2EAF86FF06}" destId="{981F34EB-8B0C-4DD5-BBFA-1D62EC44B2B4}" srcOrd="0" destOrd="0" presId="urn:microsoft.com/office/officeart/2005/8/layout/process1"/>
    <dgm:cxn modelId="{89632287-E3B4-4461-B984-0D0F701DE4E6}" type="presOf" srcId="{424C7EA5-198C-4A97-8B2F-18C7E207C08D}" destId="{3EFE0EDA-9CF2-44D3-B040-1BDCDED67517}" srcOrd="1" destOrd="0" presId="urn:microsoft.com/office/officeart/2005/8/layout/process1"/>
    <dgm:cxn modelId="{39A614AA-8235-4F67-8A15-5E08EF6ACDF3}" type="presOf" srcId="{39DC5ED6-D9FC-427E-A0D3-64090C324061}" destId="{06CD0E0F-D017-4573-9647-A4997B2F4DF2}" srcOrd="0" destOrd="0" presId="urn:microsoft.com/office/officeart/2005/8/layout/process1"/>
    <dgm:cxn modelId="{A50ED4B4-443E-4328-B7C2-1F53A60665C8}" type="presOf" srcId="{E449729F-7F5D-4CCB-A3AB-3BAD9D7936DF}" destId="{502F08D0-5A60-43A6-B9D1-C14910643E54}" srcOrd="0" destOrd="0" presId="urn:microsoft.com/office/officeart/2005/8/layout/process1"/>
    <dgm:cxn modelId="{81D101B7-4640-4285-969D-446859690ACC}" type="presOf" srcId="{A02A284A-5C06-4B19-8996-0D90FB01EB1C}" destId="{5CC654E9-EE11-447E-B8D0-8AE38C98E934}" srcOrd="0" destOrd="0" presId="urn:microsoft.com/office/officeart/2005/8/layout/process1"/>
    <dgm:cxn modelId="{F52385C6-333C-4C44-ACD5-E27E29A8889D}" srcId="{A139B6F9-1E03-481E-80C1-56FD0A400DA8}" destId="{39DC5ED6-D9FC-427E-A0D3-64090C324061}" srcOrd="1" destOrd="0" parTransId="{EAB1437E-CEA6-47F0-9E92-0FCF59D42E65}" sibTransId="{552B1A57-31D9-493A-9889-F784B7C24206}"/>
    <dgm:cxn modelId="{3029BCC6-0971-4805-A151-03428901C568}" type="presOf" srcId="{424C7EA5-198C-4A97-8B2F-18C7E207C08D}" destId="{245F249C-ED1B-43CF-A6F0-A9E4812B3BAD}" srcOrd="0" destOrd="0" presId="urn:microsoft.com/office/officeart/2005/8/layout/process1"/>
    <dgm:cxn modelId="{303083EF-9406-4C96-9659-7DAFC6BC75E6}" type="presOf" srcId="{A3F2B2EB-6746-4DD1-A5ED-B7A33387940A}" destId="{7E907895-FE5F-431B-8991-D5805E532961}" srcOrd="0" destOrd="0" presId="urn:microsoft.com/office/officeart/2005/8/layout/process1"/>
    <dgm:cxn modelId="{1206A0F1-1C3B-49FA-AF01-912CBAE5E213}" type="presOf" srcId="{552B1A57-31D9-493A-9889-F784B7C24206}" destId="{53036F39-015B-4D28-A8B4-758762323BF1}" srcOrd="1" destOrd="0" presId="urn:microsoft.com/office/officeart/2005/8/layout/process1"/>
    <dgm:cxn modelId="{39451EF7-E42A-4588-9150-6EB80E2F3883}" type="presOf" srcId="{027DBAEA-FCEF-4826-94F3-FD8420BE4BE0}" destId="{0BA78EA5-B2F9-4171-BF13-CA5F297B96F7}" srcOrd="0" destOrd="0" presId="urn:microsoft.com/office/officeart/2005/8/layout/process1"/>
    <dgm:cxn modelId="{C16A60FD-100F-4047-B3B3-C8418F9A9D01}" srcId="{A139B6F9-1E03-481E-80C1-56FD0A400DA8}" destId="{027DBAEA-FCEF-4826-94F3-FD8420BE4BE0}" srcOrd="4" destOrd="0" parTransId="{9C5B96D2-F1C8-4740-8EEE-3809E3B33DB6}" sibTransId="{D5B1C358-C4DC-4FBF-BDE3-7B6A6F02AFCE}"/>
    <dgm:cxn modelId="{A7A32174-9703-4FB6-A150-717ABDA712FD}" type="presParOf" srcId="{FE0171D8-BCF2-401F-9993-A9131E333A2B}" destId="{981F34EB-8B0C-4DD5-BBFA-1D62EC44B2B4}" srcOrd="0" destOrd="0" presId="urn:microsoft.com/office/officeart/2005/8/layout/process1"/>
    <dgm:cxn modelId="{545DEFEC-C930-4300-B0ED-7F507A67F37C}" type="presParOf" srcId="{FE0171D8-BCF2-401F-9993-A9131E333A2B}" destId="{502F08D0-5A60-43A6-B9D1-C14910643E54}" srcOrd="1" destOrd="0" presId="urn:microsoft.com/office/officeart/2005/8/layout/process1"/>
    <dgm:cxn modelId="{CAA3E3C7-6DFD-4D06-A0B9-6EB6214DAF27}" type="presParOf" srcId="{502F08D0-5A60-43A6-B9D1-C14910643E54}" destId="{F4E9476E-15D4-4851-A52E-AEAF8DE67750}" srcOrd="0" destOrd="0" presId="urn:microsoft.com/office/officeart/2005/8/layout/process1"/>
    <dgm:cxn modelId="{A6DFA190-C158-49C0-BDDC-C25CF552E25E}" type="presParOf" srcId="{FE0171D8-BCF2-401F-9993-A9131E333A2B}" destId="{06CD0E0F-D017-4573-9647-A4997B2F4DF2}" srcOrd="2" destOrd="0" presId="urn:microsoft.com/office/officeart/2005/8/layout/process1"/>
    <dgm:cxn modelId="{8E542B42-0260-48EE-864B-3AA4BF19E96E}" type="presParOf" srcId="{FE0171D8-BCF2-401F-9993-A9131E333A2B}" destId="{9D16BBB1-5205-4035-8730-3D29B5237BCF}" srcOrd="3" destOrd="0" presId="urn:microsoft.com/office/officeart/2005/8/layout/process1"/>
    <dgm:cxn modelId="{7F6774C5-5436-41F5-B5E7-F81EF98E0AE4}" type="presParOf" srcId="{9D16BBB1-5205-4035-8730-3D29B5237BCF}" destId="{53036F39-015B-4D28-A8B4-758762323BF1}" srcOrd="0" destOrd="0" presId="urn:microsoft.com/office/officeart/2005/8/layout/process1"/>
    <dgm:cxn modelId="{329459E8-2746-4B0F-AEE7-CF4100504408}" type="presParOf" srcId="{FE0171D8-BCF2-401F-9993-A9131E333A2B}" destId="{7E907895-FE5F-431B-8991-D5805E532961}" srcOrd="4" destOrd="0" presId="urn:microsoft.com/office/officeart/2005/8/layout/process1"/>
    <dgm:cxn modelId="{392436BA-11EA-4898-8634-DCF566A10E94}" type="presParOf" srcId="{FE0171D8-BCF2-401F-9993-A9131E333A2B}" destId="{245F249C-ED1B-43CF-A6F0-A9E4812B3BAD}" srcOrd="5" destOrd="0" presId="urn:microsoft.com/office/officeart/2005/8/layout/process1"/>
    <dgm:cxn modelId="{DD7D4373-34BD-41EE-8E20-08427BEC0BBE}" type="presParOf" srcId="{245F249C-ED1B-43CF-A6F0-A9E4812B3BAD}" destId="{3EFE0EDA-9CF2-44D3-B040-1BDCDED67517}" srcOrd="0" destOrd="0" presId="urn:microsoft.com/office/officeart/2005/8/layout/process1"/>
    <dgm:cxn modelId="{993BCFEA-B5A7-4A69-AD56-3373B2ACDB5C}" type="presParOf" srcId="{FE0171D8-BCF2-401F-9993-A9131E333A2B}" destId="{5CC654E9-EE11-447E-B8D0-8AE38C98E934}" srcOrd="6" destOrd="0" presId="urn:microsoft.com/office/officeart/2005/8/layout/process1"/>
    <dgm:cxn modelId="{BF312312-FCCA-4E5E-A35E-B424AACC2816}" type="presParOf" srcId="{FE0171D8-BCF2-401F-9993-A9131E333A2B}" destId="{8DBCE15E-0E72-48A4-B8D1-BDD113054587}" srcOrd="7" destOrd="0" presId="urn:microsoft.com/office/officeart/2005/8/layout/process1"/>
    <dgm:cxn modelId="{3649CF93-19D4-4E9A-9DDA-87027A1B5AC8}" type="presParOf" srcId="{8DBCE15E-0E72-48A4-B8D1-BDD113054587}" destId="{B0C1D41A-8A0C-4DC3-BD69-31341A54F8BB}" srcOrd="0" destOrd="0" presId="urn:microsoft.com/office/officeart/2005/8/layout/process1"/>
    <dgm:cxn modelId="{5BB8B63C-39AC-42CE-A87E-0FBA28AD4383}" type="presParOf" srcId="{FE0171D8-BCF2-401F-9993-A9131E333A2B}" destId="{0BA78EA5-B2F9-4171-BF13-CA5F297B96F7}"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03EF16-D03F-465B-9948-02333CC6D309}" type="doc">
      <dgm:prSet loTypeId="urn:microsoft.com/office/officeart/2005/8/layout/gear1" loCatId="process" qsTypeId="urn:microsoft.com/office/officeart/2005/8/quickstyle/simple1" qsCatId="simple" csTypeId="urn:microsoft.com/office/officeart/2005/8/colors/accent1_2" csCatId="accent1" phldr="1"/>
      <dgm:spPr/>
    </dgm:pt>
    <dgm:pt modelId="{DFCCA6A2-6004-4C1E-8FCD-352A2CC127B0}">
      <dgm:prSet phldrT="[Text]"/>
      <dgm:spPr>
        <a:solidFill>
          <a:srgbClr val="388600"/>
        </a:solidFill>
        <a:ln>
          <a:solidFill>
            <a:srgbClr val="388600"/>
          </a:solidFill>
        </a:ln>
      </dgm:spPr>
      <dgm:t>
        <a:bodyPr/>
        <a:lstStyle/>
        <a:p>
          <a:r>
            <a:rPr lang="en-US"/>
            <a:t>Oral Language &amp; Vocabulary</a:t>
          </a:r>
        </a:p>
      </dgm:t>
    </dgm:pt>
    <dgm:pt modelId="{78CD70BF-AC86-4905-BD1B-A76D702DA632}" type="parTrans" cxnId="{0D401D89-2F50-47F7-854D-C401B4837D0C}">
      <dgm:prSet/>
      <dgm:spPr/>
      <dgm:t>
        <a:bodyPr/>
        <a:lstStyle/>
        <a:p>
          <a:endParaRPr lang="en-US"/>
        </a:p>
      </dgm:t>
    </dgm:pt>
    <dgm:pt modelId="{3E8B89FD-42EB-43D8-B60A-9C8FD8A563FC}" type="sibTrans" cxnId="{0D401D89-2F50-47F7-854D-C401B4837D0C}">
      <dgm:prSet/>
      <dgm:spPr>
        <a:solidFill>
          <a:schemeClr val="tx2">
            <a:lumMod val="50000"/>
          </a:schemeClr>
        </a:solidFill>
      </dgm:spPr>
      <dgm:t>
        <a:bodyPr/>
        <a:lstStyle/>
        <a:p>
          <a:endParaRPr lang="en-US"/>
        </a:p>
      </dgm:t>
    </dgm:pt>
    <dgm:pt modelId="{336502C3-C973-45F5-BC9D-67CBFF697271}">
      <dgm:prSet phldrT="[Text]"/>
      <dgm:spPr>
        <a:solidFill>
          <a:schemeClr val="accent1">
            <a:lumMod val="75000"/>
          </a:schemeClr>
        </a:solidFill>
        <a:ln>
          <a:solidFill>
            <a:schemeClr val="accent1">
              <a:lumMod val="75000"/>
            </a:schemeClr>
          </a:solidFill>
        </a:ln>
      </dgm:spPr>
      <dgm:t>
        <a:bodyPr/>
        <a:lstStyle/>
        <a:p>
          <a:r>
            <a:rPr lang="en-US"/>
            <a:t>Reading</a:t>
          </a:r>
        </a:p>
      </dgm:t>
    </dgm:pt>
    <dgm:pt modelId="{42BC24CB-BF45-469B-926F-2CD70D70044D}" type="parTrans" cxnId="{4E640FD3-9256-4194-A80F-7CA136F6E5A7}">
      <dgm:prSet/>
      <dgm:spPr/>
      <dgm:t>
        <a:bodyPr/>
        <a:lstStyle/>
        <a:p>
          <a:endParaRPr lang="en-US"/>
        </a:p>
      </dgm:t>
    </dgm:pt>
    <dgm:pt modelId="{DB9D52BA-14FC-405E-BF31-1D5F67B55EFB}" type="sibTrans" cxnId="{4E640FD3-9256-4194-A80F-7CA136F6E5A7}">
      <dgm:prSet/>
      <dgm:spPr>
        <a:solidFill>
          <a:schemeClr val="tx2">
            <a:lumMod val="50000"/>
          </a:schemeClr>
        </a:solidFill>
      </dgm:spPr>
      <dgm:t>
        <a:bodyPr/>
        <a:lstStyle/>
        <a:p>
          <a:endParaRPr lang="en-US"/>
        </a:p>
      </dgm:t>
    </dgm:pt>
    <dgm:pt modelId="{6CF7BE87-9E77-402A-9BDA-3D2D8A221184}">
      <dgm:prSet phldrT="[Text]"/>
      <dgm:spPr>
        <a:solidFill>
          <a:schemeClr val="accent1">
            <a:lumMod val="75000"/>
          </a:schemeClr>
        </a:solidFill>
        <a:ln>
          <a:solidFill>
            <a:schemeClr val="accent1">
              <a:lumMod val="75000"/>
            </a:schemeClr>
          </a:solidFill>
        </a:ln>
      </dgm:spPr>
      <dgm:t>
        <a:bodyPr/>
        <a:lstStyle/>
        <a:p>
          <a:r>
            <a:rPr lang="en-US"/>
            <a:t>Writing</a:t>
          </a:r>
        </a:p>
      </dgm:t>
    </dgm:pt>
    <dgm:pt modelId="{A0522090-BFD4-457D-9018-307A9D77BCB7}" type="parTrans" cxnId="{4C0C21C4-D6AC-4621-95E6-3197E8FB2514}">
      <dgm:prSet/>
      <dgm:spPr/>
      <dgm:t>
        <a:bodyPr/>
        <a:lstStyle/>
        <a:p>
          <a:endParaRPr lang="en-US"/>
        </a:p>
      </dgm:t>
    </dgm:pt>
    <dgm:pt modelId="{6A9A0B0F-B7B1-48F7-B906-7A15C951CAC7}" type="sibTrans" cxnId="{4C0C21C4-D6AC-4621-95E6-3197E8FB2514}">
      <dgm:prSet/>
      <dgm:spPr>
        <a:solidFill>
          <a:schemeClr val="tx2">
            <a:lumMod val="50000"/>
          </a:schemeClr>
        </a:solidFill>
      </dgm:spPr>
      <dgm:t>
        <a:bodyPr/>
        <a:lstStyle/>
        <a:p>
          <a:endParaRPr lang="en-US"/>
        </a:p>
      </dgm:t>
    </dgm:pt>
    <dgm:pt modelId="{E7D08908-CEF4-4442-81F7-12604FAB08DC}" type="pres">
      <dgm:prSet presAssocID="{9A03EF16-D03F-465B-9948-02333CC6D309}" presName="composite" presStyleCnt="0">
        <dgm:presLayoutVars>
          <dgm:chMax val="3"/>
          <dgm:animLvl val="lvl"/>
          <dgm:resizeHandles val="exact"/>
        </dgm:presLayoutVars>
      </dgm:prSet>
      <dgm:spPr/>
    </dgm:pt>
    <dgm:pt modelId="{E44D29AA-9BBC-4F8C-8AFD-AE3C09D68A01}" type="pres">
      <dgm:prSet presAssocID="{DFCCA6A2-6004-4C1E-8FCD-352A2CC127B0}" presName="gear1" presStyleLbl="node1" presStyleIdx="0" presStyleCnt="3">
        <dgm:presLayoutVars>
          <dgm:chMax val="1"/>
          <dgm:bulletEnabled val="1"/>
        </dgm:presLayoutVars>
      </dgm:prSet>
      <dgm:spPr/>
    </dgm:pt>
    <dgm:pt modelId="{0AC018B9-A5B1-4452-8E6A-B9B6CCFCF070}" type="pres">
      <dgm:prSet presAssocID="{DFCCA6A2-6004-4C1E-8FCD-352A2CC127B0}" presName="gear1srcNode" presStyleLbl="node1" presStyleIdx="0" presStyleCnt="3"/>
      <dgm:spPr/>
    </dgm:pt>
    <dgm:pt modelId="{609A3008-898F-4DC9-95E2-9313DFB9DE01}" type="pres">
      <dgm:prSet presAssocID="{DFCCA6A2-6004-4C1E-8FCD-352A2CC127B0}" presName="gear1dstNode" presStyleLbl="node1" presStyleIdx="0" presStyleCnt="3"/>
      <dgm:spPr/>
    </dgm:pt>
    <dgm:pt modelId="{202A5B34-E708-45F9-A4B9-2BDE56F5A7A9}" type="pres">
      <dgm:prSet presAssocID="{336502C3-C973-45F5-BC9D-67CBFF697271}" presName="gear2" presStyleLbl="node1" presStyleIdx="1" presStyleCnt="3" custLinFactNeighborX="2092" custLinFactNeighborY="4184">
        <dgm:presLayoutVars>
          <dgm:chMax val="1"/>
          <dgm:bulletEnabled val="1"/>
        </dgm:presLayoutVars>
      </dgm:prSet>
      <dgm:spPr/>
    </dgm:pt>
    <dgm:pt modelId="{9942A80D-B94E-46FF-A7EC-FD76E5FADB3B}" type="pres">
      <dgm:prSet presAssocID="{336502C3-C973-45F5-BC9D-67CBFF697271}" presName="gear2srcNode" presStyleLbl="node1" presStyleIdx="1" presStyleCnt="3"/>
      <dgm:spPr/>
    </dgm:pt>
    <dgm:pt modelId="{685B65ED-14BC-4855-8568-73DB843AB9FA}" type="pres">
      <dgm:prSet presAssocID="{336502C3-C973-45F5-BC9D-67CBFF697271}" presName="gear2dstNode" presStyleLbl="node1" presStyleIdx="1" presStyleCnt="3"/>
      <dgm:spPr/>
    </dgm:pt>
    <dgm:pt modelId="{7647B104-E973-4919-9A8A-501BD447F202}" type="pres">
      <dgm:prSet presAssocID="{6CF7BE87-9E77-402A-9BDA-3D2D8A221184}" presName="gear3" presStyleLbl="node1" presStyleIdx="2" presStyleCnt="3" custLinFactNeighborX="-1933" custLinFactNeighborY="2620"/>
      <dgm:spPr/>
    </dgm:pt>
    <dgm:pt modelId="{614BB57C-2A8F-4684-B741-5E2EFF0A3CA6}" type="pres">
      <dgm:prSet presAssocID="{6CF7BE87-9E77-402A-9BDA-3D2D8A221184}" presName="gear3tx" presStyleLbl="node1" presStyleIdx="2" presStyleCnt="3">
        <dgm:presLayoutVars>
          <dgm:chMax val="1"/>
          <dgm:bulletEnabled val="1"/>
        </dgm:presLayoutVars>
      </dgm:prSet>
      <dgm:spPr/>
    </dgm:pt>
    <dgm:pt modelId="{99DA6E8F-502F-489E-9D58-393D3F5AF2E5}" type="pres">
      <dgm:prSet presAssocID="{6CF7BE87-9E77-402A-9BDA-3D2D8A221184}" presName="gear3srcNode" presStyleLbl="node1" presStyleIdx="2" presStyleCnt="3"/>
      <dgm:spPr/>
    </dgm:pt>
    <dgm:pt modelId="{7F6A32CD-F320-47EE-8526-5EF6CBA570DF}" type="pres">
      <dgm:prSet presAssocID="{6CF7BE87-9E77-402A-9BDA-3D2D8A221184}" presName="gear3dstNode" presStyleLbl="node1" presStyleIdx="2" presStyleCnt="3"/>
      <dgm:spPr/>
    </dgm:pt>
    <dgm:pt modelId="{59FEF5A9-49A1-4076-B900-C5A2C9FCF283}" type="pres">
      <dgm:prSet presAssocID="{3E8B89FD-42EB-43D8-B60A-9C8FD8A563FC}" presName="connector1" presStyleLbl="sibTrans2D1" presStyleIdx="0" presStyleCnt="3"/>
      <dgm:spPr/>
    </dgm:pt>
    <dgm:pt modelId="{759DF1B5-E0BB-43C6-8199-B2908EA253FC}" type="pres">
      <dgm:prSet presAssocID="{DB9D52BA-14FC-405E-BF31-1D5F67B55EFB}" presName="connector2" presStyleLbl="sibTrans2D1" presStyleIdx="1" presStyleCnt="3"/>
      <dgm:spPr/>
    </dgm:pt>
    <dgm:pt modelId="{300839C2-02E3-44E7-86C6-E3BFBDA67EB0}" type="pres">
      <dgm:prSet presAssocID="{6A9A0B0F-B7B1-48F7-B906-7A15C951CAC7}" presName="connector3" presStyleLbl="sibTrans2D1" presStyleIdx="2" presStyleCnt="3" custLinFactNeighborY="616"/>
      <dgm:spPr/>
    </dgm:pt>
  </dgm:ptLst>
  <dgm:cxnLst>
    <dgm:cxn modelId="{EF61D966-75C6-4A35-BF01-667ED5E8BDA7}" type="presOf" srcId="{DFCCA6A2-6004-4C1E-8FCD-352A2CC127B0}" destId="{609A3008-898F-4DC9-95E2-9313DFB9DE01}" srcOrd="2" destOrd="0" presId="urn:microsoft.com/office/officeart/2005/8/layout/gear1"/>
    <dgm:cxn modelId="{EA46916A-6A31-45BF-BB19-CE4485BDA1E5}" type="presOf" srcId="{DB9D52BA-14FC-405E-BF31-1D5F67B55EFB}" destId="{759DF1B5-E0BB-43C6-8199-B2908EA253FC}" srcOrd="0" destOrd="0" presId="urn:microsoft.com/office/officeart/2005/8/layout/gear1"/>
    <dgm:cxn modelId="{5E4D1A6E-5F3C-45EB-8A88-54D808619C51}" type="presOf" srcId="{6CF7BE87-9E77-402A-9BDA-3D2D8A221184}" destId="{7647B104-E973-4919-9A8A-501BD447F202}" srcOrd="0" destOrd="0" presId="urn:microsoft.com/office/officeart/2005/8/layout/gear1"/>
    <dgm:cxn modelId="{7D837A76-A3E6-44A5-BA44-8F759C48C1FB}" type="presOf" srcId="{6CF7BE87-9E77-402A-9BDA-3D2D8A221184}" destId="{99DA6E8F-502F-489E-9D58-393D3F5AF2E5}" srcOrd="2" destOrd="0" presId="urn:microsoft.com/office/officeart/2005/8/layout/gear1"/>
    <dgm:cxn modelId="{2EA0737F-EE3A-4704-86A4-1B2F77ABFAA0}" type="presOf" srcId="{6CF7BE87-9E77-402A-9BDA-3D2D8A221184}" destId="{7F6A32CD-F320-47EE-8526-5EF6CBA570DF}" srcOrd="3" destOrd="0" presId="urn:microsoft.com/office/officeart/2005/8/layout/gear1"/>
    <dgm:cxn modelId="{0D401D89-2F50-47F7-854D-C401B4837D0C}" srcId="{9A03EF16-D03F-465B-9948-02333CC6D309}" destId="{DFCCA6A2-6004-4C1E-8FCD-352A2CC127B0}" srcOrd="0" destOrd="0" parTransId="{78CD70BF-AC86-4905-BD1B-A76D702DA632}" sibTransId="{3E8B89FD-42EB-43D8-B60A-9C8FD8A563FC}"/>
    <dgm:cxn modelId="{AD0D158F-42E8-4D0C-92AE-F2C61BF4E372}" type="presOf" srcId="{6A9A0B0F-B7B1-48F7-B906-7A15C951CAC7}" destId="{300839C2-02E3-44E7-86C6-E3BFBDA67EB0}" srcOrd="0" destOrd="0" presId="urn:microsoft.com/office/officeart/2005/8/layout/gear1"/>
    <dgm:cxn modelId="{C6543890-322D-4CE8-BD5C-2AA656631582}" type="presOf" srcId="{DFCCA6A2-6004-4C1E-8FCD-352A2CC127B0}" destId="{E44D29AA-9BBC-4F8C-8AFD-AE3C09D68A01}" srcOrd="0" destOrd="0" presId="urn:microsoft.com/office/officeart/2005/8/layout/gear1"/>
    <dgm:cxn modelId="{131C8997-89A6-4293-BDEA-3457E5CC0F77}" type="presOf" srcId="{DFCCA6A2-6004-4C1E-8FCD-352A2CC127B0}" destId="{0AC018B9-A5B1-4452-8E6A-B9B6CCFCF070}" srcOrd="1" destOrd="0" presId="urn:microsoft.com/office/officeart/2005/8/layout/gear1"/>
    <dgm:cxn modelId="{365DAF9A-835A-4FCE-978D-B3AAA5375573}" type="presOf" srcId="{336502C3-C973-45F5-BC9D-67CBFF697271}" destId="{202A5B34-E708-45F9-A4B9-2BDE56F5A7A9}" srcOrd="0" destOrd="0" presId="urn:microsoft.com/office/officeart/2005/8/layout/gear1"/>
    <dgm:cxn modelId="{60F113A8-D2BC-4DAF-98C0-B9B186533E79}" type="presOf" srcId="{3E8B89FD-42EB-43D8-B60A-9C8FD8A563FC}" destId="{59FEF5A9-49A1-4076-B900-C5A2C9FCF283}" srcOrd="0" destOrd="0" presId="urn:microsoft.com/office/officeart/2005/8/layout/gear1"/>
    <dgm:cxn modelId="{8B880EB0-34F6-485E-832E-80ECB7219E5D}" type="presOf" srcId="{336502C3-C973-45F5-BC9D-67CBFF697271}" destId="{685B65ED-14BC-4855-8568-73DB843AB9FA}" srcOrd="2" destOrd="0" presId="urn:microsoft.com/office/officeart/2005/8/layout/gear1"/>
    <dgm:cxn modelId="{012241B2-D667-4EB2-BD57-228C80F933C6}" type="presOf" srcId="{9A03EF16-D03F-465B-9948-02333CC6D309}" destId="{E7D08908-CEF4-4442-81F7-12604FAB08DC}" srcOrd="0" destOrd="0" presId="urn:microsoft.com/office/officeart/2005/8/layout/gear1"/>
    <dgm:cxn modelId="{4C0C21C4-D6AC-4621-95E6-3197E8FB2514}" srcId="{9A03EF16-D03F-465B-9948-02333CC6D309}" destId="{6CF7BE87-9E77-402A-9BDA-3D2D8A221184}" srcOrd="2" destOrd="0" parTransId="{A0522090-BFD4-457D-9018-307A9D77BCB7}" sibTransId="{6A9A0B0F-B7B1-48F7-B906-7A15C951CAC7}"/>
    <dgm:cxn modelId="{4E640FD3-9256-4194-A80F-7CA136F6E5A7}" srcId="{9A03EF16-D03F-465B-9948-02333CC6D309}" destId="{336502C3-C973-45F5-BC9D-67CBFF697271}" srcOrd="1" destOrd="0" parTransId="{42BC24CB-BF45-469B-926F-2CD70D70044D}" sibTransId="{DB9D52BA-14FC-405E-BF31-1D5F67B55EFB}"/>
    <dgm:cxn modelId="{95C807E1-244D-45E5-9C95-459293BA2ABA}" type="presOf" srcId="{6CF7BE87-9E77-402A-9BDA-3D2D8A221184}" destId="{614BB57C-2A8F-4684-B741-5E2EFF0A3CA6}" srcOrd="1" destOrd="0" presId="urn:microsoft.com/office/officeart/2005/8/layout/gear1"/>
    <dgm:cxn modelId="{DAF98AF4-CE1F-4B1E-B02C-C5F1FF03B6ED}" type="presOf" srcId="{336502C3-C973-45F5-BC9D-67CBFF697271}" destId="{9942A80D-B94E-46FF-A7EC-FD76E5FADB3B}" srcOrd="1" destOrd="0" presId="urn:microsoft.com/office/officeart/2005/8/layout/gear1"/>
    <dgm:cxn modelId="{8400E2DA-6C12-407D-96A6-D774E6F3E1FF}" type="presParOf" srcId="{E7D08908-CEF4-4442-81F7-12604FAB08DC}" destId="{E44D29AA-9BBC-4F8C-8AFD-AE3C09D68A01}" srcOrd="0" destOrd="0" presId="urn:microsoft.com/office/officeart/2005/8/layout/gear1"/>
    <dgm:cxn modelId="{6058CE2F-F824-4263-9B55-8BB7C85AF3F8}" type="presParOf" srcId="{E7D08908-CEF4-4442-81F7-12604FAB08DC}" destId="{0AC018B9-A5B1-4452-8E6A-B9B6CCFCF070}" srcOrd="1" destOrd="0" presId="urn:microsoft.com/office/officeart/2005/8/layout/gear1"/>
    <dgm:cxn modelId="{CA3E7F52-71BC-4254-869E-D0A9E4E3954D}" type="presParOf" srcId="{E7D08908-CEF4-4442-81F7-12604FAB08DC}" destId="{609A3008-898F-4DC9-95E2-9313DFB9DE01}" srcOrd="2" destOrd="0" presId="urn:microsoft.com/office/officeart/2005/8/layout/gear1"/>
    <dgm:cxn modelId="{82F2797A-A25C-4789-B4B4-C2A57D674865}" type="presParOf" srcId="{E7D08908-CEF4-4442-81F7-12604FAB08DC}" destId="{202A5B34-E708-45F9-A4B9-2BDE56F5A7A9}" srcOrd="3" destOrd="0" presId="urn:microsoft.com/office/officeart/2005/8/layout/gear1"/>
    <dgm:cxn modelId="{A0824780-718E-458C-9E8A-640E79D002AD}" type="presParOf" srcId="{E7D08908-CEF4-4442-81F7-12604FAB08DC}" destId="{9942A80D-B94E-46FF-A7EC-FD76E5FADB3B}" srcOrd="4" destOrd="0" presId="urn:microsoft.com/office/officeart/2005/8/layout/gear1"/>
    <dgm:cxn modelId="{54FB8C76-9218-4FB4-AEBA-1C74B7EC0722}" type="presParOf" srcId="{E7D08908-CEF4-4442-81F7-12604FAB08DC}" destId="{685B65ED-14BC-4855-8568-73DB843AB9FA}" srcOrd="5" destOrd="0" presId="urn:microsoft.com/office/officeart/2005/8/layout/gear1"/>
    <dgm:cxn modelId="{B1948F8C-FF16-4318-A4C3-A65A351F0D80}" type="presParOf" srcId="{E7D08908-CEF4-4442-81F7-12604FAB08DC}" destId="{7647B104-E973-4919-9A8A-501BD447F202}" srcOrd="6" destOrd="0" presId="urn:microsoft.com/office/officeart/2005/8/layout/gear1"/>
    <dgm:cxn modelId="{B0320FD4-9DBC-43ED-A926-6216E1288F9A}" type="presParOf" srcId="{E7D08908-CEF4-4442-81F7-12604FAB08DC}" destId="{614BB57C-2A8F-4684-B741-5E2EFF0A3CA6}" srcOrd="7" destOrd="0" presId="urn:microsoft.com/office/officeart/2005/8/layout/gear1"/>
    <dgm:cxn modelId="{07FE61BB-1980-47D5-AF5A-EFA5108E7B31}" type="presParOf" srcId="{E7D08908-CEF4-4442-81F7-12604FAB08DC}" destId="{99DA6E8F-502F-489E-9D58-393D3F5AF2E5}" srcOrd="8" destOrd="0" presId="urn:microsoft.com/office/officeart/2005/8/layout/gear1"/>
    <dgm:cxn modelId="{A8AC6B25-3CE3-4481-ADC4-847FDF1B859F}" type="presParOf" srcId="{E7D08908-CEF4-4442-81F7-12604FAB08DC}" destId="{7F6A32CD-F320-47EE-8526-5EF6CBA570DF}" srcOrd="9" destOrd="0" presId="urn:microsoft.com/office/officeart/2005/8/layout/gear1"/>
    <dgm:cxn modelId="{6A3678B5-F5A9-481C-ADD9-813BD3AE2DA0}" type="presParOf" srcId="{E7D08908-CEF4-4442-81F7-12604FAB08DC}" destId="{59FEF5A9-49A1-4076-B900-C5A2C9FCF283}" srcOrd="10" destOrd="0" presId="urn:microsoft.com/office/officeart/2005/8/layout/gear1"/>
    <dgm:cxn modelId="{F53338A4-EF74-4794-A465-92226FBA2A75}" type="presParOf" srcId="{E7D08908-CEF4-4442-81F7-12604FAB08DC}" destId="{759DF1B5-E0BB-43C6-8199-B2908EA253FC}" srcOrd="11" destOrd="0" presId="urn:microsoft.com/office/officeart/2005/8/layout/gear1"/>
    <dgm:cxn modelId="{EE0FA015-43FF-4CD3-AE59-BF0CFE9E5208}" type="presParOf" srcId="{E7D08908-CEF4-4442-81F7-12604FAB08DC}" destId="{300839C2-02E3-44E7-86C6-E3BFBDA67EB0}"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F34EB-8B0C-4DD5-BBFA-1D62EC44B2B4}">
      <dsp:nvSpPr>
        <dsp:cNvPr id="0" name=""/>
        <dsp:cNvSpPr/>
      </dsp:nvSpPr>
      <dsp:spPr>
        <a:xfrm>
          <a:off x="8608" y="1052677"/>
          <a:ext cx="1333635" cy="1639286"/>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panose="020B0603020202020204" pitchFamily="34" charset="0"/>
            </a:rPr>
            <a:t>Never heard the word</a:t>
          </a:r>
        </a:p>
      </dsp:txBody>
      <dsp:txXfrm>
        <a:off x="47669" y="1091738"/>
        <a:ext cx="1255513" cy="1561164"/>
      </dsp:txXfrm>
    </dsp:sp>
    <dsp:sp modelId="{502F08D0-5A60-43A6-B9D1-C14910643E54}">
      <dsp:nvSpPr>
        <dsp:cNvPr id="0" name=""/>
        <dsp:cNvSpPr/>
      </dsp:nvSpPr>
      <dsp:spPr>
        <a:xfrm>
          <a:off x="1475606" y="1706950"/>
          <a:ext cx="282730" cy="330741"/>
        </a:xfrm>
        <a:prstGeom prst="rightArrow">
          <a:avLst>
            <a:gd name="adj1" fmla="val 60000"/>
            <a:gd name="adj2" fmla="val 5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475606" y="1773098"/>
        <a:ext cx="197911" cy="198445"/>
      </dsp:txXfrm>
    </dsp:sp>
    <dsp:sp modelId="{06CD0E0F-D017-4573-9647-A4997B2F4DF2}">
      <dsp:nvSpPr>
        <dsp:cNvPr id="0" name=""/>
        <dsp:cNvSpPr/>
      </dsp:nvSpPr>
      <dsp:spPr>
        <a:xfrm>
          <a:off x="1875697" y="1052677"/>
          <a:ext cx="1333635" cy="1639286"/>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panose="020B0603020202020204" pitchFamily="34" charset="0"/>
            </a:rPr>
            <a:t>Heard the word with some sense of meaning</a:t>
          </a:r>
        </a:p>
      </dsp:txBody>
      <dsp:txXfrm>
        <a:off x="1914758" y="1091738"/>
        <a:ext cx="1255513" cy="1561164"/>
      </dsp:txXfrm>
    </dsp:sp>
    <dsp:sp modelId="{9D16BBB1-5205-4035-8730-3D29B5237BCF}">
      <dsp:nvSpPr>
        <dsp:cNvPr id="0" name=""/>
        <dsp:cNvSpPr/>
      </dsp:nvSpPr>
      <dsp:spPr>
        <a:xfrm>
          <a:off x="3342695" y="1706950"/>
          <a:ext cx="282730" cy="330741"/>
        </a:xfrm>
        <a:prstGeom prst="rightArrow">
          <a:avLst>
            <a:gd name="adj1" fmla="val 60000"/>
            <a:gd name="adj2" fmla="val 5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342695" y="1773098"/>
        <a:ext cx="197911" cy="198445"/>
      </dsp:txXfrm>
    </dsp:sp>
    <dsp:sp modelId="{7E907895-FE5F-431B-8991-D5805E532961}">
      <dsp:nvSpPr>
        <dsp:cNvPr id="0" name=""/>
        <dsp:cNvSpPr/>
      </dsp:nvSpPr>
      <dsp:spPr>
        <a:xfrm>
          <a:off x="3742786" y="1052677"/>
          <a:ext cx="1333635" cy="1639286"/>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panose="020B0603020202020204" pitchFamily="34" charset="0"/>
            </a:rPr>
            <a:t>Know the word in specific context</a:t>
          </a:r>
        </a:p>
      </dsp:txBody>
      <dsp:txXfrm>
        <a:off x="3781847" y="1091738"/>
        <a:ext cx="1255513" cy="1561164"/>
      </dsp:txXfrm>
    </dsp:sp>
    <dsp:sp modelId="{245F249C-ED1B-43CF-A6F0-A9E4812B3BAD}">
      <dsp:nvSpPr>
        <dsp:cNvPr id="0" name=""/>
        <dsp:cNvSpPr/>
      </dsp:nvSpPr>
      <dsp:spPr>
        <a:xfrm>
          <a:off x="5209785" y="1706950"/>
          <a:ext cx="282730" cy="330741"/>
        </a:xfrm>
        <a:prstGeom prst="rightArrow">
          <a:avLst>
            <a:gd name="adj1" fmla="val 60000"/>
            <a:gd name="adj2" fmla="val 5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09785" y="1773098"/>
        <a:ext cx="197911" cy="198445"/>
      </dsp:txXfrm>
    </dsp:sp>
    <dsp:sp modelId="{5CC654E9-EE11-447E-B8D0-8AE38C98E934}">
      <dsp:nvSpPr>
        <dsp:cNvPr id="0" name=""/>
        <dsp:cNvSpPr/>
      </dsp:nvSpPr>
      <dsp:spPr>
        <a:xfrm>
          <a:off x="5609875" y="1052677"/>
          <a:ext cx="1333635" cy="1639286"/>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panose="020B0603020202020204" pitchFamily="34" charset="0"/>
              <a:ea typeface="Calibri"/>
              <a:cs typeface="Calibri"/>
              <a:sym typeface="Calibri"/>
            </a:rPr>
            <a:t>Not able to use the word in </a:t>
          </a:r>
          <a:r>
            <a:rPr lang="en-US" sz="1700" kern="1200">
              <a:latin typeface="Trebuchet MS" panose="020B0603020202020204" pitchFamily="34" charset="0"/>
              <a:ea typeface="Calibri"/>
              <a:cs typeface="Calibri"/>
              <a:sym typeface="Calibri"/>
            </a:rPr>
            <a:t>appropriate</a:t>
          </a:r>
          <a:r>
            <a:rPr lang="en-US" sz="1800" kern="1200">
              <a:latin typeface="Trebuchet MS" panose="020B0603020202020204" pitchFamily="34" charset="0"/>
              <a:ea typeface="Calibri"/>
              <a:cs typeface="Calibri"/>
              <a:sym typeface="Calibri"/>
            </a:rPr>
            <a:t> situations</a:t>
          </a:r>
          <a:endParaRPr lang="en-US" sz="1800" kern="1200">
            <a:latin typeface="Trebuchet MS" panose="020B0603020202020204" pitchFamily="34" charset="0"/>
          </a:endParaRPr>
        </a:p>
      </dsp:txBody>
      <dsp:txXfrm>
        <a:off x="5648936" y="1091738"/>
        <a:ext cx="1255513" cy="1561164"/>
      </dsp:txXfrm>
    </dsp:sp>
    <dsp:sp modelId="{8DBCE15E-0E72-48A4-B8D1-BDD113054587}">
      <dsp:nvSpPr>
        <dsp:cNvPr id="0" name=""/>
        <dsp:cNvSpPr/>
      </dsp:nvSpPr>
      <dsp:spPr>
        <a:xfrm>
          <a:off x="7076874" y="1706950"/>
          <a:ext cx="282730" cy="330741"/>
        </a:xfrm>
        <a:prstGeom prst="rightArrow">
          <a:avLst>
            <a:gd name="adj1" fmla="val 60000"/>
            <a:gd name="adj2" fmla="val 5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076874" y="1773098"/>
        <a:ext cx="197911" cy="198445"/>
      </dsp:txXfrm>
    </dsp:sp>
    <dsp:sp modelId="{0BA78EA5-B2F9-4171-BF13-CA5F297B96F7}">
      <dsp:nvSpPr>
        <dsp:cNvPr id="0" name=""/>
        <dsp:cNvSpPr/>
      </dsp:nvSpPr>
      <dsp:spPr>
        <a:xfrm>
          <a:off x="7476964" y="1052677"/>
          <a:ext cx="1333635" cy="1639286"/>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panose="020B0603020202020204" pitchFamily="34" charset="0"/>
            </a:rPr>
            <a:t>“Own” the word</a:t>
          </a:r>
        </a:p>
      </dsp:txBody>
      <dsp:txXfrm>
        <a:off x="7516025" y="1091738"/>
        <a:ext cx="1255513" cy="1561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D29AA-9BBC-4F8C-8AFD-AE3C09D68A01}">
      <dsp:nvSpPr>
        <dsp:cNvPr id="0" name=""/>
        <dsp:cNvSpPr/>
      </dsp:nvSpPr>
      <dsp:spPr>
        <a:xfrm>
          <a:off x="1566782" y="1424483"/>
          <a:ext cx="1741034" cy="1741034"/>
        </a:xfrm>
        <a:prstGeom prst="gear9">
          <a:avLst/>
        </a:prstGeom>
        <a:solidFill>
          <a:srgbClr val="388600"/>
        </a:solidFill>
        <a:ln w="25400" cap="flat" cmpd="sng" algn="ctr">
          <a:solidFill>
            <a:srgbClr val="388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Oral Language &amp; Vocabulary</a:t>
          </a:r>
        </a:p>
      </dsp:txBody>
      <dsp:txXfrm>
        <a:off x="1916807" y="1832312"/>
        <a:ext cx="1040984" cy="894927"/>
      </dsp:txXfrm>
    </dsp:sp>
    <dsp:sp modelId="{202A5B34-E708-45F9-A4B9-2BDE56F5A7A9}">
      <dsp:nvSpPr>
        <dsp:cNvPr id="0" name=""/>
        <dsp:cNvSpPr/>
      </dsp:nvSpPr>
      <dsp:spPr>
        <a:xfrm>
          <a:off x="580305" y="1065943"/>
          <a:ext cx="1266207" cy="1266207"/>
        </a:xfrm>
        <a:prstGeom prst="gear6">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Reading</a:t>
          </a:r>
        </a:p>
      </dsp:txBody>
      <dsp:txXfrm>
        <a:off x="899076" y="1386641"/>
        <a:ext cx="628665" cy="624811"/>
      </dsp:txXfrm>
    </dsp:sp>
    <dsp:sp modelId="{7647B104-E973-4919-9A8A-501BD447F202}">
      <dsp:nvSpPr>
        <dsp:cNvPr id="0" name=""/>
        <dsp:cNvSpPr/>
      </dsp:nvSpPr>
      <dsp:spPr>
        <a:xfrm rot="20700000">
          <a:off x="1233651" y="179221"/>
          <a:ext cx="1240624" cy="1240624"/>
        </a:xfrm>
        <a:prstGeom prst="gear6">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Writing</a:t>
          </a:r>
        </a:p>
      </dsp:txBody>
      <dsp:txXfrm rot="-20700000">
        <a:off x="1505756" y="451326"/>
        <a:ext cx="696413" cy="696413"/>
      </dsp:txXfrm>
    </dsp:sp>
    <dsp:sp modelId="{59FEF5A9-49A1-4076-B900-C5A2C9FCF283}">
      <dsp:nvSpPr>
        <dsp:cNvPr id="0" name=""/>
        <dsp:cNvSpPr/>
      </dsp:nvSpPr>
      <dsp:spPr>
        <a:xfrm>
          <a:off x="1421950" y="1167938"/>
          <a:ext cx="2228524" cy="2228524"/>
        </a:xfrm>
        <a:prstGeom prst="circularArrow">
          <a:avLst>
            <a:gd name="adj1" fmla="val 4688"/>
            <a:gd name="adj2" fmla="val 299029"/>
            <a:gd name="adj3" fmla="val 2485352"/>
            <a:gd name="adj4" fmla="val 15929328"/>
            <a:gd name="adj5" fmla="val 5469"/>
          </a:avLst>
        </a:prstGeom>
        <a:solidFill>
          <a:schemeClr val="tx2">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759DF1B5-E0BB-43C6-8199-B2908EA253FC}">
      <dsp:nvSpPr>
        <dsp:cNvPr id="0" name=""/>
        <dsp:cNvSpPr/>
      </dsp:nvSpPr>
      <dsp:spPr>
        <a:xfrm>
          <a:off x="329573" y="737217"/>
          <a:ext cx="1619162" cy="1619162"/>
        </a:xfrm>
        <a:prstGeom prst="leftCircularArrow">
          <a:avLst>
            <a:gd name="adj1" fmla="val 6452"/>
            <a:gd name="adj2" fmla="val 429999"/>
            <a:gd name="adj3" fmla="val 10489124"/>
            <a:gd name="adj4" fmla="val 14837806"/>
            <a:gd name="adj5" fmla="val 7527"/>
          </a:avLst>
        </a:prstGeom>
        <a:solidFill>
          <a:schemeClr val="tx2">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300839C2-02E3-44E7-86C6-E3BFBDA67EB0}">
      <dsp:nvSpPr>
        <dsp:cNvPr id="0" name=""/>
        <dsp:cNvSpPr/>
      </dsp:nvSpPr>
      <dsp:spPr>
        <a:xfrm>
          <a:off x="976052" y="-117162"/>
          <a:ext cx="1745783" cy="1745783"/>
        </a:xfrm>
        <a:prstGeom prst="circularArrow">
          <a:avLst>
            <a:gd name="adj1" fmla="val 5984"/>
            <a:gd name="adj2" fmla="val 394124"/>
            <a:gd name="adj3" fmla="val 13313824"/>
            <a:gd name="adj4" fmla="val 10508221"/>
            <a:gd name="adj5" fmla="val 6981"/>
          </a:avLst>
        </a:prstGeom>
        <a:solidFill>
          <a:schemeClr val="tx2">
            <a:lumMod val="5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0E47C5-3705-86B4-C25B-7D02F9046E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Trebuchet MS" panose="020B0603020202020204" pitchFamily="34" charset="0"/>
            </a:endParaRPr>
          </a:p>
        </p:txBody>
      </p:sp>
      <p:sp>
        <p:nvSpPr>
          <p:cNvPr id="3" name="Date Placeholder 2">
            <a:extLst>
              <a:ext uri="{FF2B5EF4-FFF2-40B4-BE49-F238E27FC236}">
                <a16:creationId xmlns:a16="http://schemas.microsoft.com/office/drawing/2014/main" id="{6232E1D0-8901-97B8-A8FD-79B92C5AAB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5AD86-A976-4FC7-92EF-A5571E456C36}" type="datetimeFigureOut">
              <a:rPr lang="en-US" smtClean="0">
                <a:latin typeface="Trebuchet MS" panose="020B0603020202020204" pitchFamily="34" charset="0"/>
              </a:rPr>
              <a:t>10/13/2025</a:t>
            </a:fld>
            <a:endParaRPr lang="en-US">
              <a:latin typeface="Trebuchet MS" panose="020B0603020202020204" pitchFamily="34" charset="0"/>
            </a:endParaRPr>
          </a:p>
        </p:txBody>
      </p:sp>
      <p:sp>
        <p:nvSpPr>
          <p:cNvPr id="4" name="Footer Placeholder 3">
            <a:extLst>
              <a:ext uri="{FF2B5EF4-FFF2-40B4-BE49-F238E27FC236}">
                <a16:creationId xmlns:a16="http://schemas.microsoft.com/office/drawing/2014/main" id="{9EC6AD5D-3E6B-1FAB-EE01-F1EDFEB59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Trebuchet MS" panose="020B0603020202020204" pitchFamily="34" charset="0"/>
            </a:endParaRPr>
          </a:p>
        </p:txBody>
      </p:sp>
      <p:sp>
        <p:nvSpPr>
          <p:cNvPr id="5" name="Slide Number Placeholder 4">
            <a:extLst>
              <a:ext uri="{FF2B5EF4-FFF2-40B4-BE49-F238E27FC236}">
                <a16:creationId xmlns:a16="http://schemas.microsoft.com/office/drawing/2014/main" id="{7A50A50A-F576-911C-489B-794ED20C6A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340C6-DE49-4B78-B55F-939D7E569C32}" type="slidenum">
              <a:rPr lang="en-US" smtClean="0">
                <a:latin typeface="Trebuchet MS" panose="020B0603020202020204" pitchFamily="34" charset="0"/>
              </a:rPr>
              <a:t>‹#›</a:t>
            </a:fld>
            <a:endParaRPr lang="en-US">
              <a:latin typeface="Trebuchet MS" panose="020B0603020202020204" pitchFamily="34" charset="0"/>
            </a:endParaRPr>
          </a:p>
        </p:txBody>
      </p:sp>
    </p:spTree>
    <p:extLst>
      <p:ext uri="{BB962C8B-B14F-4D97-AF65-F5344CB8AC3E}">
        <p14:creationId xmlns:p14="http://schemas.microsoft.com/office/powerpoint/2010/main" val="378241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e.state.co.us/standardsandinstruction/guidestostandard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6798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FE83-2F10-1CD3-D1FD-9199CD43F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E2A36-C08D-8D04-054F-B38EB85264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D2B236-500E-3B7C-B4CE-31B2F7ECF957}"/>
              </a:ext>
            </a:extLst>
          </p:cNvPr>
          <p:cNvSpPr>
            <a:spLocks noGrp="1"/>
          </p:cNvSpPr>
          <p:nvPr>
            <p:ph type="body" idx="1"/>
          </p:nvPr>
        </p:nvSpPr>
        <p:spPr/>
        <p:txBody>
          <a:bodyPr/>
          <a:lstStyle/>
          <a:p>
            <a:pPr marL="0" indent="0">
              <a:buNone/>
            </a:pPr>
            <a:r>
              <a:rPr lang="en-US" sz="1100" b="1" dirty="0">
                <a:latin typeface="+mn-lt"/>
              </a:rPr>
              <a:t>What are Oral Language and Vocabulary Development?</a:t>
            </a:r>
          </a:p>
        </p:txBody>
      </p:sp>
    </p:spTree>
    <p:extLst>
      <p:ext uri="{BB962C8B-B14F-4D97-AF65-F5344CB8AC3E}">
        <p14:creationId xmlns:p14="http://schemas.microsoft.com/office/powerpoint/2010/main" val="22056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66F2-08D4-D773-D5AF-56365C68A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612C7-98FF-6144-31CD-45A9B0D270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EDC63A2-398C-E1AF-50E1-06F4D82CEA49}"/>
              </a:ext>
            </a:extLst>
          </p:cNvPr>
          <p:cNvSpPr>
            <a:spLocks noGrp="1"/>
          </p:cNvSpPr>
          <p:nvPr>
            <p:ph type="body" idx="1"/>
          </p:nvPr>
        </p:nvSpPr>
        <p:spPr/>
        <p:txBody>
          <a:bodyPr/>
          <a:lstStyle/>
          <a:p>
            <a:pPr marL="0" indent="0">
              <a:buNone/>
            </a:pPr>
            <a:r>
              <a:rPr lang="en-US" sz="1100">
                <a:latin typeface="+mn-lt"/>
              </a:rPr>
              <a:t>The Colorado READ Act defines </a:t>
            </a:r>
            <a:r>
              <a:rPr lang="en-US" sz="1100" b="1">
                <a:latin typeface="+mn-lt"/>
              </a:rPr>
              <a:t>Oral language </a:t>
            </a:r>
            <a:r>
              <a:rPr lang="en-US" sz="1100" b="0">
                <a:latin typeface="+mn-lt"/>
              </a:rPr>
              <a:t>as</a:t>
            </a:r>
            <a:r>
              <a:rPr lang="en-US" sz="1100" b="1">
                <a:latin typeface="+mn-lt"/>
              </a:rPr>
              <a:t> t</a:t>
            </a:r>
            <a:r>
              <a:rPr lang="en-US" sz="1100" b="1" i="0" u="none" strike="noStrike">
                <a:solidFill>
                  <a:srgbClr val="000000"/>
                </a:solidFill>
                <a:effectLst/>
                <a:latin typeface="+mn-lt"/>
              </a:rPr>
              <a:t>he ability to produce and comprehend spoken language, including vocabulary and grammar </a:t>
            </a:r>
            <a:r>
              <a:rPr lang="en-US" sz="1100" b="0" i="0" u="none" strike="noStrike">
                <a:solidFill>
                  <a:srgbClr val="000000"/>
                </a:solidFill>
                <a:effectLst/>
                <a:latin typeface="+mn-lt"/>
              </a:rPr>
              <a:t>(</a:t>
            </a:r>
            <a:r>
              <a:rPr lang="en-US" sz="1100" b="0">
                <a:effectLst/>
                <a:latin typeface="+mn-lt"/>
                <a:ea typeface="Calibri"/>
              </a:rPr>
              <a:t>CCR 301-92, 2.23)</a:t>
            </a:r>
            <a:r>
              <a:rPr lang="en-US" sz="1100" b="0" i="0" u="none" strike="noStrike">
                <a:solidFill>
                  <a:srgbClr val="000000"/>
                </a:solidFill>
                <a:effectLst/>
                <a:latin typeface="+mn-lt"/>
              </a:rPr>
              <a:t>.</a:t>
            </a:r>
          </a:p>
          <a:p>
            <a:pPr marL="0" indent="0">
              <a:buNone/>
            </a:pPr>
            <a:endParaRPr lang="en-US" sz="1100" b="1" i="0" u="none" strike="noStrike">
              <a:solidFill>
                <a:srgbClr val="000000"/>
              </a:solidFill>
              <a:effectLst/>
              <a:latin typeface="+mn-lt"/>
            </a:endParaRPr>
          </a:p>
          <a:p>
            <a:pPr marL="0" indent="0"/>
            <a:r>
              <a:rPr lang="en-US" sz="1100" b="0" i="0" u="none" strike="noStrike">
                <a:solidFill>
                  <a:srgbClr val="000000"/>
                </a:solidFill>
                <a:effectLst/>
                <a:latin typeface="+mn-lt"/>
              </a:rPr>
              <a:t>Oral language is sometimes called spoken language, and it includes </a:t>
            </a:r>
            <a:r>
              <a:rPr lang="en-US" sz="1100" b="1" i="0" u="none" strike="noStrike">
                <a:solidFill>
                  <a:srgbClr val="000000"/>
                </a:solidFill>
                <a:effectLst/>
                <a:latin typeface="+mn-lt"/>
              </a:rPr>
              <a:t>listening, speaking, conversations, and vocabulary development </a:t>
            </a:r>
            <a:r>
              <a:rPr lang="en-US" sz="1100" b="0" i="0" u="none" strike="noStrike">
                <a:solidFill>
                  <a:srgbClr val="000000"/>
                </a:solidFill>
                <a:effectLst/>
                <a:latin typeface="+mn-lt"/>
              </a:rPr>
              <a:t>(Gillis, 2020; NELP, 2008)</a:t>
            </a:r>
          </a:p>
          <a:p>
            <a:pPr marL="0" indent="0">
              <a:spcBef>
                <a:spcPts val="450"/>
              </a:spcBef>
              <a:spcAft>
                <a:spcPts val="900"/>
              </a:spcAft>
            </a:pPr>
            <a:r>
              <a:rPr lang="en-US" sz="1100">
                <a:latin typeface="+mn-lt"/>
              </a:rPr>
              <a:t>Oral language skills begin at birth, through interactions at home and in the community (Cardenas-Hagan, 2020).</a:t>
            </a:r>
          </a:p>
          <a:p>
            <a:pPr marL="0" marR="0" lvl="0" indent="0" algn="l" defTabSz="914400" rtl="0" eaLnBrk="1" fontAlgn="auto" latinLnBrk="0" hangingPunct="1">
              <a:lnSpc>
                <a:spcPct val="100000"/>
              </a:lnSpc>
              <a:spcBef>
                <a:spcPts val="450"/>
              </a:spcBef>
              <a:spcAft>
                <a:spcPts val="900"/>
              </a:spcAft>
              <a:buClr>
                <a:srgbClr val="000000"/>
              </a:buClr>
              <a:buSzPts val="1100"/>
              <a:buFont typeface="Arial"/>
              <a:buChar char="●"/>
              <a:tabLst/>
              <a:defRPr/>
            </a:pPr>
            <a:r>
              <a:rPr lang="en-US" sz="1100">
                <a:latin typeface="+mn-lt"/>
              </a:rPr>
              <a:t>Oral language skills are then extended through interactions at school (Cardenas-Hagan, 2020; </a:t>
            </a:r>
            <a:r>
              <a:rPr lang="en-US" sz="1100" b="0">
                <a:latin typeface="+mn-lt"/>
                <a:ea typeface="Lato Light" panose="020F0502020204030203" pitchFamily="34" charset="0"/>
                <a:cs typeface="Lato Light" panose="020F0502020204030203" pitchFamily="34" charset="0"/>
              </a:rPr>
              <a:t>Snow, 2020</a:t>
            </a:r>
            <a:r>
              <a:rPr lang="en-US" sz="1100">
                <a:latin typeface="+mn-lt"/>
              </a:rPr>
              <a:t>).</a:t>
            </a:r>
            <a:endParaRPr lang="en-US" sz="1100" b="0" i="0" u="none" strike="noStrike">
              <a:solidFill>
                <a:srgbClr val="000000"/>
              </a:solidFill>
              <a:effectLst/>
              <a:latin typeface="+mn-lt"/>
            </a:endParaRPr>
          </a:p>
          <a:p>
            <a:pPr marL="0" indent="0"/>
            <a:r>
              <a:rPr lang="en-US" sz="1100" b="0" i="0" u="none" strike="noStrike">
                <a:solidFill>
                  <a:srgbClr val="000000"/>
                </a:solidFill>
                <a:effectLst/>
                <a:latin typeface="+mn-lt"/>
              </a:rPr>
              <a:t>Oral language provides the foundation for all other literacy skills (Gillis, 2020; Honig et al, 2018; </a:t>
            </a:r>
            <a:r>
              <a:rPr lang="en-US" sz="1100" b="0" i="0" u="none" strike="noStrike">
                <a:effectLst/>
                <a:latin typeface="+mn-lt"/>
                <a:cs typeface="Calibri Light" panose="020F0302020204030204" pitchFamily="34" charset="0"/>
              </a:rPr>
              <a:t>Sedita, 2019; </a:t>
            </a:r>
            <a:r>
              <a:rPr lang="en-US" sz="1100" b="0" i="0" u="none" strike="noStrike">
                <a:solidFill>
                  <a:srgbClr val="000000"/>
                </a:solidFill>
                <a:effectLst/>
                <a:latin typeface="+mn-lt"/>
              </a:rPr>
              <a:t>Soifer as cited by </a:t>
            </a:r>
            <a:r>
              <a:rPr lang="en-US" sz="1100" b="0" i="0" u="none" strike="noStrike" err="1">
                <a:solidFill>
                  <a:srgbClr val="000000"/>
                </a:solidFill>
                <a:effectLst/>
                <a:latin typeface="+mn-lt"/>
              </a:rPr>
              <a:t>Birsh</a:t>
            </a:r>
            <a:r>
              <a:rPr lang="en-US" sz="1100" b="0" i="0" u="none" strike="noStrike">
                <a:solidFill>
                  <a:srgbClr val="000000"/>
                </a:solidFill>
                <a:effectLst/>
                <a:latin typeface="+mn-lt"/>
              </a:rPr>
              <a:t> &amp; Carreker, 2018). </a:t>
            </a:r>
            <a:endParaRPr lang="en-US" sz="1100">
              <a:latin typeface="+mn-lt"/>
            </a:endParaRPr>
          </a:p>
        </p:txBody>
      </p:sp>
    </p:spTree>
    <p:extLst>
      <p:ext uri="{BB962C8B-B14F-4D97-AF65-F5344CB8AC3E}">
        <p14:creationId xmlns:p14="http://schemas.microsoft.com/office/powerpoint/2010/main" val="3864947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rPr lang="en-US" sz="1100" b="1">
                <a:solidFill>
                  <a:schemeClr val="tx1"/>
                </a:solidFill>
                <a:latin typeface="+mn-lt"/>
              </a:rPr>
              <a:t>Oral Language Development</a:t>
            </a:r>
          </a:p>
          <a:p>
            <a:pPr marL="0" lvl="0" indent="0">
              <a:buNone/>
            </a:pPr>
            <a:r>
              <a:rPr lang="en-US" sz="1100" b="1">
                <a:solidFill>
                  <a:schemeClr val="tx1"/>
                </a:solidFill>
                <a:latin typeface="+mn-lt"/>
              </a:rPr>
              <a:t>Unlike reading, oral language development is a natural process for humans and a basic skill necessary for higher forms of language</a:t>
            </a:r>
            <a:r>
              <a:rPr lang="en-US" sz="1100" b="0">
                <a:solidFill>
                  <a:schemeClr val="tx1"/>
                </a:solidFill>
                <a:latin typeface="+mn-lt"/>
              </a:rPr>
              <a:t> (</a:t>
            </a:r>
            <a:r>
              <a:rPr lang="en-US" sz="1100" b="0" err="1">
                <a:solidFill>
                  <a:schemeClr val="tx1"/>
                </a:solidFill>
                <a:latin typeface="+mn-lt"/>
              </a:rPr>
              <a:t>Birsh</a:t>
            </a:r>
            <a:r>
              <a:rPr lang="en-US" sz="1100" b="0">
                <a:solidFill>
                  <a:schemeClr val="tx1"/>
                </a:solidFill>
                <a:latin typeface="+mn-lt"/>
              </a:rPr>
              <a:t> &amp; Carreker, 2018; Cardenas-Hagan, 2020). </a:t>
            </a:r>
          </a:p>
          <a:p>
            <a:pPr marL="0" lvl="0" indent="0">
              <a:buNone/>
            </a:pPr>
            <a:endParaRPr lang="en-US" sz="1100" b="1">
              <a:solidFill>
                <a:schemeClr val="tx1"/>
              </a:solidFill>
              <a:latin typeface="+mn-lt"/>
            </a:endParaRPr>
          </a:p>
          <a:p>
            <a:pPr marL="0" indent="0" defTabSz="966612">
              <a:buSzPts val="1100"/>
              <a:buNone/>
              <a:defRPr/>
            </a:pPr>
            <a:r>
              <a:rPr lang="en-US" sz="1100">
                <a:solidFill>
                  <a:schemeClr val="tx1"/>
                </a:solidFill>
                <a:latin typeface="+mn-lt"/>
              </a:rPr>
              <a:t>“… most children are not taught to use language but rather discover the rules that govern language in the context of social interaction as they strive to understand and convey meaning.” (Soifer as cited by </a:t>
            </a:r>
            <a:r>
              <a:rPr lang="en-US" sz="1100" err="1">
                <a:solidFill>
                  <a:schemeClr val="tx1"/>
                </a:solidFill>
                <a:latin typeface="+mn-lt"/>
              </a:rPr>
              <a:t>Birsh</a:t>
            </a:r>
            <a:r>
              <a:rPr lang="en-US" sz="1100">
                <a:solidFill>
                  <a:schemeClr val="tx1"/>
                </a:solidFill>
                <a:latin typeface="+mn-lt"/>
              </a:rPr>
              <a:t> &amp; Carreker, 2018</a:t>
            </a:r>
            <a:r>
              <a:rPr lang="en-US" sz="1100" b="0">
                <a:solidFill>
                  <a:schemeClr val="tx1"/>
                </a:solidFill>
                <a:latin typeface="+mn-lt"/>
              </a:rPr>
              <a:t>). </a:t>
            </a:r>
            <a:r>
              <a:rPr lang="en-US" sz="1100" b="0" i="1">
                <a:solidFill>
                  <a:schemeClr val="tx1"/>
                </a:solidFill>
                <a:latin typeface="+mn-lt"/>
              </a:rPr>
              <a:t>However, it is important to note that while oral language development is a natural process and needed to learn to read, learning to read is NOT a natural process. It is a skill that is developed over time with direct instruction and opportunity to practice. </a:t>
            </a:r>
          </a:p>
          <a:p>
            <a:pPr marL="0" lvl="0" indent="0">
              <a:buNone/>
            </a:pPr>
            <a:endParaRPr lang="en-US" sz="1100" b="1">
              <a:solidFill>
                <a:schemeClr val="tx1"/>
              </a:solidFill>
              <a:latin typeface="+mn-lt"/>
            </a:endParaRPr>
          </a:p>
          <a:p>
            <a:pPr marL="0" lvl="0" indent="0">
              <a:buNone/>
            </a:pPr>
            <a:r>
              <a:rPr lang="en-US" sz="1100" b="0">
                <a:solidFill>
                  <a:schemeClr val="tx1"/>
                </a:solidFill>
                <a:latin typeface="+mn-lt"/>
              </a:rPr>
              <a:t>Oral language development typically following this process (Cardenas-Hagan, 2020; Snow, 2020):</a:t>
            </a:r>
          </a:p>
          <a:p>
            <a:pPr marL="171450" indent="-171450">
              <a:buFont typeface="Courier New" panose="02070309020205020404" pitchFamily="49" charset="0"/>
              <a:buChar char="o"/>
            </a:pPr>
            <a:r>
              <a:rPr lang="en-US" sz="1100">
                <a:solidFill>
                  <a:schemeClr val="tx1"/>
                </a:solidFill>
                <a:latin typeface="+mn-lt"/>
              </a:rPr>
              <a:t>From </a:t>
            </a:r>
            <a:r>
              <a:rPr lang="en-US" sz="1100" b="1">
                <a:solidFill>
                  <a:schemeClr val="tx1"/>
                </a:solidFill>
                <a:latin typeface="+mn-lt"/>
              </a:rPr>
              <a:t>birth to around 5 months</a:t>
            </a:r>
            <a:r>
              <a:rPr lang="en-US" sz="1100">
                <a:solidFill>
                  <a:schemeClr val="tx1"/>
                </a:solidFill>
                <a:latin typeface="+mn-lt"/>
              </a:rPr>
              <a:t>, a child typically reacts to loud noises, turns their head toward sounds, watches the speaker’s face, vocalizes both pleasure and displeasure, and makes noise in response to speech.</a:t>
            </a:r>
          </a:p>
          <a:p>
            <a:pPr marL="171450" indent="-171450">
              <a:buFont typeface="Courier New" panose="02070309020205020404" pitchFamily="49" charset="0"/>
              <a:buChar char="o"/>
            </a:pPr>
            <a:r>
              <a:rPr lang="en-US" sz="1100">
                <a:solidFill>
                  <a:schemeClr val="tx1"/>
                </a:solidFill>
                <a:latin typeface="+mn-lt"/>
              </a:rPr>
              <a:t>Between </a:t>
            </a:r>
            <a:r>
              <a:rPr lang="en-US" sz="1100" b="1">
                <a:solidFill>
                  <a:schemeClr val="tx1"/>
                </a:solidFill>
                <a:latin typeface="+mn-lt"/>
              </a:rPr>
              <a:t>5 to 18 months</a:t>
            </a:r>
            <a:r>
              <a:rPr lang="en-US" sz="1100">
                <a:solidFill>
                  <a:schemeClr val="tx1"/>
                </a:solidFill>
                <a:latin typeface="+mn-lt"/>
              </a:rPr>
              <a:t>, babies begin to understand simple words like “no-no,” babble, use gestures to communicate, and try to mimic sounds. As they approach 18 months, they can follow simple directions, answer questions nonverbally, point to familiar objects or people, attend to activities briefly, and say or imitate simple words.</a:t>
            </a:r>
          </a:p>
          <a:p>
            <a:pPr marL="1714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solidFill>
                  <a:schemeClr val="tx1"/>
                </a:solidFill>
                <a:latin typeface="+mn-lt"/>
              </a:rPr>
              <a:t>Between </a:t>
            </a:r>
            <a:r>
              <a:rPr lang="en-US" sz="1100" b="1">
                <a:solidFill>
                  <a:schemeClr val="tx1"/>
                </a:solidFill>
                <a:latin typeface="+mn-lt"/>
              </a:rPr>
              <a:t>18 months and 3 years</a:t>
            </a:r>
            <a:r>
              <a:rPr lang="en-US" sz="1100">
                <a:solidFill>
                  <a:schemeClr val="tx1"/>
                </a:solidFill>
                <a:latin typeface="+mn-lt"/>
              </a:rPr>
              <a:t>, children begin recognizing patterns in language and significantly expand their vocabulary, knowing around 50 words by age two. They enjoy being read to, follow simple commands, and start forming short phrases like “more milk.” Their speech becomes more accurate, though strangers may still have difficulty understanding them, and they begin to ask questions and answer simple ones.</a:t>
            </a:r>
          </a:p>
          <a:p>
            <a:pPr marL="1714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solidFill>
                  <a:schemeClr val="tx1"/>
                </a:solidFill>
                <a:latin typeface="+mn-lt"/>
              </a:rPr>
              <a:t>From age </a:t>
            </a:r>
            <a:r>
              <a:rPr lang="en-US" sz="1100" b="1">
                <a:solidFill>
                  <a:schemeClr val="tx1"/>
                </a:solidFill>
                <a:latin typeface="+mn-lt"/>
              </a:rPr>
              <a:t>3 and beyond</a:t>
            </a:r>
            <a:r>
              <a:rPr lang="en-US" sz="1100">
                <a:solidFill>
                  <a:schemeClr val="tx1"/>
                </a:solidFill>
                <a:latin typeface="+mn-lt"/>
              </a:rPr>
              <a:t>, children rapidly expand their language skills. They follow multi-step directions, answer “why” questions, describe and categorize objects, and begin using more complex sentences. Speech becomes clearer to strangers, and they actively engage in conversations, storytelling, and playful use of language like rhymes and imaginative narratives.</a:t>
            </a:r>
          </a:p>
          <a:p>
            <a:pPr marL="1714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100" b="0">
              <a:solidFill>
                <a:schemeClr val="tx1"/>
              </a:solidFill>
              <a:latin typeface="+mn-lt"/>
              <a:ea typeface="Lato Light" panose="020F0502020204030203" pitchFamily="34" charset="0"/>
              <a:cs typeface="Lato Light" panose="020F0502020204030203" pitchFamily="34" charset="0"/>
            </a:endParaRPr>
          </a:p>
          <a:p>
            <a:pPr marL="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100" b="0">
                <a:solidFill>
                  <a:schemeClr val="tx1"/>
                </a:solidFill>
                <a:latin typeface="+mn-lt"/>
                <a:ea typeface="Lato Light"/>
              </a:rPr>
              <a:t>Oral language skills develop before reading skills, and they continue to develop beyond the first 5 years and for a lifetime (Snow, 2020).</a:t>
            </a:r>
          </a:p>
          <a:p>
            <a:pPr marL="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100" b="0">
              <a:solidFill>
                <a:schemeClr val="tx1"/>
              </a:solidFill>
              <a:latin typeface="+mn-lt"/>
              <a:ea typeface="Lato Light"/>
            </a:endParaRPr>
          </a:p>
          <a:p>
            <a:pPr marL="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100" b="0">
                <a:solidFill>
                  <a:schemeClr val="tx1"/>
                </a:solidFill>
                <a:latin typeface="+mn-lt"/>
                <a:ea typeface="Lato Light"/>
              </a:rPr>
              <a:t>If you would more information, please use the QR code to open a </a:t>
            </a:r>
            <a:r>
              <a:rPr lang="en-US" sz="1100" b="1">
                <a:solidFill>
                  <a:schemeClr val="tx1"/>
                </a:solidFill>
                <a:latin typeface="+mn-lt"/>
                <a:ea typeface="Lato Light"/>
              </a:rPr>
              <a:t>link to speech and language milestones</a:t>
            </a:r>
            <a:r>
              <a:rPr lang="en-US" sz="1100" b="0">
                <a:solidFill>
                  <a:schemeClr val="tx1"/>
                </a:solidFill>
                <a:latin typeface="+mn-lt"/>
                <a:ea typeface="Lato Ligh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8BB1861C-16E8-4DC1-A9DC-F9D5DBFC0DC8}" type="slidenum">
              <a:rPr lang="en-US" smtClean="0"/>
              <a:t>13</a:t>
            </a:fld>
            <a:endParaRPr lang="en-US"/>
          </a:p>
        </p:txBody>
      </p:sp>
    </p:spTree>
    <p:extLst>
      <p:ext uri="{BB962C8B-B14F-4D97-AF65-F5344CB8AC3E}">
        <p14:creationId xmlns:p14="http://schemas.microsoft.com/office/powerpoint/2010/main" val="369160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D0EA-6D5C-B611-27B2-4242D9938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E151C-1896-6769-2F22-C98E0AE9938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7C671C-2997-9D10-D872-C1A79A11D0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latin typeface="+mn-lt"/>
              </a:rPr>
              <a:t>The Colorado READ Act states that </a:t>
            </a:r>
            <a:r>
              <a:rPr lang="en-US" sz="1100" b="1">
                <a:latin typeface="+mn-lt"/>
              </a:rPr>
              <a:t>Vocabulary</a:t>
            </a:r>
            <a:r>
              <a:rPr lang="en-US" sz="1100">
                <a:latin typeface="+mn-lt"/>
              </a:rPr>
              <a:t> is the </a:t>
            </a:r>
            <a:r>
              <a:rPr lang="en-US" sz="1100" b="1">
                <a:latin typeface="+mn-lt"/>
                <a:ea typeface="Calibri"/>
              </a:rPr>
              <a:t>knowledge of words and word meanings and includes words that a person understands and uses in language. Vocabulary is essential for both learning to read and comprehending text (</a:t>
            </a:r>
            <a:r>
              <a:rPr lang="en-US" sz="1100">
                <a:latin typeface="+mn-lt"/>
              </a:rPr>
              <a:t>1 CRR 301-92, 2.40).</a:t>
            </a:r>
            <a:endParaRPr lang="en-US" sz="1100" b="1">
              <a:effectLst/>
              <a:latin typeface="+mn-lt"/>
              <a:ea typeface="Calibri"/>
              <a:cs typeface="Calibri"/>
            </a:endParaRPr>
          </a:p>
          <a:p>
            <a:pPr marL="0" indent="0">
              <a:buNone/>
            </a:pPr>
            <a:endParaRPr lang="en-US" sz="1100" b="1" i="1" u="none" strike="noStrike">
              <a:solidFill>
                <a:srgbClr val="000000"/>
              </a:solidFill>
              <a:effectLst/>
              <a:highlight>
                <a:srgbClr val="FFFF00"/>
              </a:highlight>
              <a:latin typeface="+mn-lt"/>
            </a:endParaRPr>
          </a:p>
          <a:p>
            <a:pPr marL="0" indent="0">
              <a:buNone/>
            </a:pPr>
            <a:r>
              <a:rPr lang="en-US" sz="1100" b="0" i="0" u="none" strike="noStrike">
                <a:solidFill>
                  <a:srgbClr val="000000"/>
                </a:solidFill>
                <a:effectLst/>
                <a:latin typeface="+mn-lt"/>
              </a:rPr>
              <a:t>As</a:t>
            </a:r>
            <a:r>
              <a:rPr lang="en-US" sz="1100">
                <a:latin typeface="+mn-lt"/>
              </a:rPr>
              <a:t> </a:t>
            </a:r>
            <a:r>
              <a:rPr lang="en-US" sz="1100" b="0" i="0" u="none" strike="noStrike">
                <a:solidFill>
                  <a:srgbClr val="000000"/>
                </a:solidFill>
                <a:effectLst/>
                <a:latin typeface="+mn-lt"/>
              </a:rPr>
              <a:t>discussed in the previous slides, individuals are literally surrounded by words from birth onward. The understanding of word meaning allows humans to communicate (Hennessy as cited by </a:t>
            </a:r>
            <a:r>
              <a:rPr lang="en-US" sz="1100" b="0" i="0" u="none" strike="noStrike" err="1">
                <a:solidFill>
                  <a:srgbClr val="000000"/>
                </a:solidFill>
                <a:effectLst/>
                <a:latin typeface="+mn-lt"/>
              </a:rPr>
              <a:t>Birsh</a:t>
            </a:r>
            <a:r>
              <a:rPr lang="en-US" sz="1100" b="0" i="0" u="none" strike="noStrike">
                <a:solidFill>
                  <a:srgbClr val="000000"/>
                </a:solidFill>
                <a:effectLst/>
                <a:latin typeface="+mn-lt"/>
              </a:rPr>
              <a:t> &amp; Carreker, 2018).</a:t>
            </a:r>
          </a:p>
          <a:p>
            <a:pPr marL="0" lvl="0" indent="0" algn="l" rtl="0">
              <a:spcBef>
                <a:spcPts val="0"/>
              </a:spcBef>
              <a:spcAft>
                <a:spcPts val="0"/>
              </a:spcAft>
              <a:buNone/>
            </a:pPr>
            <a:endParaRPr lang="en-US" sz="1100" b="0">
              <a:latin typeface="+mn-lt"/>
            </a:endParaRPr>
          </a:p>
          <a:p>
            <a:pPr marL="0" lvl="0" indent="0" algn="l" rtl="0">
              <a:spcBef>
                <a:spcPts val="0"/>
              </a:spcBef>
              <a:spcAft>
                <a:spcPts val="0"/>
              </a:spcAft>
              <a:buNone/>
            </a:pPr>
            <a:r>
              <a:rPr lang="en-US" sz="1100" b="0">
                <a:latin typeface="+mn-lt"/>
              </a:rPr>
              <a:t>When we think about vocabulary development, which is a subcomponent of oral language, it helps to understand that word learning happens along a continuum. A continuum is something that keeps going, changing slowly over time. So, at different times we are learning words at different places along this continuum (Beck et al., 2013). </a:t>
            </a:r>
          </a:p>
          <a:p>
            <a:pPr marL="0" lvl="0" indent="0" algn="l" rtl="0">
              <a:spcBef>
                <a:spcPts val="0"/>
              </a:spcBef>
              <a:spcAft>
                <a:spcPts val="0"/>
              </a:spcAft>
              <a:buNone/>
            </a:pPr>
            <a:endParaRPr lang="en-US" sz="1100" b="0">
              <a:latin typeface="+mn-lt"/>
            </a:endParaRPr>
          </a:p>
          <a:p>
            <a:pPr marL="0" indent="0">
              <a:buNone/>
            </a:pPr>
            <a:r>
              <a:rPr lang="en-US" sz="1100" b="0" i="1">
                <a:latin typeface="+mn-lt"/>
              </a:rPr>
              <a:t>(click) </a:t>
            </a:r>
            <a:r>
              <a:rPr lang="en-US" sz="1100" b="0">
                <a:latin typeface="+mn-lt"/>
              </a:rPr>
              <a:t>Here are the </a:t>
            </a:r>
            <a:r>
              <a:rPr lang="en-US">
                <a:latin typeface="+mn-lt"/>
              </a:rPr>
              <a:t>stages</a:t>
            </a:r>
            <a:r>
              <a:rPr lang="en-US" sz="1100" b="0">
                <a:latin typeface="+mn-lt"/>
              </a:rPr>
              <a:t> of the continuum</a:t>
            </a:r>
            <a:r>
              <a:rPr lang="en-US">
                <a:latin typeface="+mn-lt"/>
              </a:rPr>
              <a:t> of word learning:</a:t>
            </a:r>
            <a:endParaRPr lang="en-US" sz="1100" b="0">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b="1">
                <a:latin typeface="+mn-lt"/>
                <a:ea typeface="Calibri"/>
                <a:sym typeface="Calibri"/>
              </a:rPr>
              <a:t>Never heard the word</a:t>
            </a:r>
            <a:endParaRPr lang="en-US" sz="1100" b="1">
              <a:latin typeface="+mn-lt"/>
              <a:ea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a:latin typeface="+mn-lt"/>
                <a:ea typeface="Calibri"/>
                <a:sym typeface="Calibri"/>
              </a:rPr>
              <a:t>Heard the word and have some sense of its meaning</a:t>
            </a:r>
            <a:endParaRPr lang="en-US" sz="1100" b="1">
              <a:latin typeface="+mn-lt"/>
              <a:ea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a:latin typeface="+mn-lt"/>
                <a:ea typeface="Calibri"/>
                <a:sym typeface="Calibri"/>
              </a:rPr>
              <a:t>Know the word in specific context</a:t>
            </a:r>
            <a:endParaRPr lang="en-US" sz="1100" b="1">
              <a:latin typeface="+mn-lt"/>
              <a:ea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a:latin typeface="+mn-lt"/>
                <a:ea typeface="Calibri"/>
                <a:sym typeface="Calibri"/>
              </a:rPr>
              <a:t>Have knowledge but </a:t>
            </a:r>
            <a:r>
              <a:rPr lang="en-US" sz="1100" b="1">
                <a:latin typeface="+mn-lt"/>
                <a:ea typeface="Calibri"/>
                <a:sym typeface="Calibri"/>
              </a:rPr>
              <a:t>not able to use the word in appropriate situations</a:t>
            </a:r>
            <a:endParaRPr lang="en-US" sz="1100" b="1">
              <a:latin typeface="+mn-lt"/>
              <a:ea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a:latin typeface="+mn-lt"/>
                <a:ea typeface="Calibri"/>
                <a:sym typeface="Calibri"/>
              </a:rPr>
              <a:t>“Own” the word </a:t>
            </a:r>
            <a:r>
              <a:rPr lang="en-US" sz="1100" b="0">
                <a:latin typeface="+mn-lt"/>
                <a:ea typeface="Calibri"/>
                <a:sym typeface="Calibri"/>
              </a:rPr>
              <a:t>and use the word correctly and flexibly across multiple contexts</a:t>
            </a:r>
            <a:endParaRPr lang="en-US" sz="1100" b="0">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mn-lt"/>
            </a:endParaRPr>
          </a:p>
          <a:p>
            <a:pPr marL="0" lvl="0" indent="0" algn="l" rtl="0">
              <a:spcBef>
                <a:spcPts val="0"/>
              </a:spcBef>
              <a:spcAft>
                <a:spcPts val="0"/>
              </a:spcAft>
              <a:buNone/>
            </a:pPr>
            <a:r>
              <a:rPr lang="en-US" sz="1100" b="0">
                <a:latin typeface="+mn-lt"/>
              </a:rPr>
              <a:t>Important Points:</a:t>
            </a:r>
          </a:p>
          <a:p>
            <a:pPr marL="457200" lvl="0" indent="-298450" algn="l" rtl="0">
              <a:spcBef>
                <a:spcPts val="0"/>
              </a:spcBef>
              <a:spcAft>
                <a:spcPts val="0"/>
              </a:spcAft>
              <a:buSzPts val="1100"/>
              <a:buChar char="●"/>
            </a:pPr>
            <a:r>
              <a:rPr lang="en-US" sz="1100">
                <a:latin typeface="+mn-lt"/>
              </a:rPr>
              <a:t>There are many levels of “knowing” a word, from hearing it for the first time, all the way to knowing it deeply and being able to use it flexibly.</a:t>
            </a:r>
          </a:p>
          <a:p>
            <a:pPr marL="457200" lvl="0" indent="-298450" algn="l" rtl="0">
              <a:spcBef>
                <a:spcPts val="0"/>
              </a:spcBef>
              <a:spcAft>
                <a:spcPts val="0"/>
              </a:spcAft>
              <a:buClr>
                <a:schemeClr val="dk1"/>
              </a:buClr>
              <a:buSzPts val="1100"/>
              <a:buChar char="●"/>
            </a:pPr>
            <a:r>
              <a:rPr lang="en-US" sz="1100">
                <a:solidFill>
                  <a:schemeClr val="dk1"/>
                </a:solidFill>
                <a:latin typeface="+mn-lt"/>
              </a:rPr>
              <a:t>Our level of knowledge about an individual word is personal and unique.</a:t>
            </a:r>
          </a:p>
          <a:p>
            <a:pPr marL="457200" lvl="0" indent="-298450" algn="l" rtl="0">
              <a:spcBef>
                <a:spcPts val="0"/>
              </a:spcBef>
              <a:spcAft>
                <a:spcPts val="0"/>
              </a:spcAft>
              <a:buClr>
                <a:schemeClr val="dk1"/>
              </a:buClr>
              <a:buSzPts val="1100"/>
              <a:buChar char="●"/>
            </a:pPr>
            <a:r>
              <a:rPr lang="en-US" sz="1100">
                <a:solidFill>
                  <a:schemeClr val="dk1"/>
                </a:solidFill>
                <a:latin typeface="+mn-lt"/>
              </a:rPr>
              <a:t>We have greater knowledge about some words than others.</a:t>
            </a:r>
          </a:p>
          <a:p>
            <a:pPr marL="457200" lvl="0" indent="-298450" algn="l" rtl="0">
              <a:spcBef>
                <a:spcPts val="0"/>
              </a:spcBef>
              <a:spcAft>
                <a:spcPts val="0"/>
              </a:spcAft>
              <a:buClr>
                <a:schemeClr val="dk1"/>
              </a:buClr>
              <a:buSzPts val="1100"/>
              <a:buChar char="●"/>
            </a:pPr>
            <a:r>
              <a:rPr lang="en-US" sz="1100">
                <a:solidFill>
                  <a:schemeClr val="dk1"/>
                </a:solidFill>
                <a:latin typeface="+mn-lt"/>
              </a:rPr>
              <a:t>Word learning is not finite; we continue to build our knowledge throughout our life.</a:t>
            </a:r>
          </a:p>
          <a:p>
            <a:pPr marL="457200" lvl="0" indent="-298450" algn="l" rtl="0">
              <a:spcBef>
                <a:spcPts val="0"/>
              </a:spcBef>
              <a:spcAft>
                <a:spcPts val="0"/>
              </a:spcAft>
              <a:buClr>
                <a:schemeClr val="dk1"/>
              </a:buClr>
              <a:buSzPts val="1100"/>
              <a:buChar char="●"/>
            </a:pPr>
            <a:r>
              <a:rPr lang="en-US" sz="1100">
                <a:solidFill>
                  <a:schemeClr val="dk1"/>
                </a:solidFill>
                <a:latin typeface="+mn-lt"/>
              </a:rPr>
              <a:t>We grow our word knowledge with exposure, instruction, and use.</a:t>
            </a:r>
          </a:p>
          <a:p>
            <a:pPr lvl="1"/>
            <a:endParaRPr lang="en-US">
              <a:latin typeface="+mn-lt"/>
            </a:endParaRPr>
          </a:p>
          <a:p>
            <a:endParaRPr lang="en-US"/>
          </a:p>
        </p:txBody>
      </p:sp>
    </p:spTree>
    <p:extLst>
      <p:ext uri="{BB962C8B-B14F-4D97-AF65-F5344CB8AC3E}">
        <p14:creationId xmlns:p14="http://schemas.microsoft.com/office/powerpoint/2010/main" val="187067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b="0" i="0" u="none" strike="noStrike">
                <a:solidFill>
                  <a:srgbClr val="000000"/>
                </a:solidFill>
                <a:effectLst/>
                <a:latin typeface="+mn-lt"/>
              </a:rPr>
              <a:t>Now let’s consider </a:t>
            </a:r>
            <a:r>
              <a:rPr lang="en-US" sz="1100" b="1" i="0" u="none" strike="noStrike">
                <a:solidFill>
                  <a:srgbClr val="000000"/>
                </a:solidFill>
                <a:effectLst/>
                <a:latin typeface="+mn-lt"/>
              </a:rPr>
              <a:t>Connections Across Languages</a:t>
            </a:r>
          </a:p>
          <a:p>
            <a:pPr marL="171450" indent="-171450" algn="l" rtl="0" fontAlgn="base"/>
            <a:r>
              <a:rPr lang="en-US" sz="1100" b="0" i="1" u="none" strike="noStrike">
                <a:solidFill>
                  <a:srgbClr val="000000"/>
                </a:solidFill>
                <a:effectLst/>
                <a:latin typeface="+mn-lt"/>
              </a:rPr>
              <a:t>(click) </a:t>
            </a:r>
            <a:r>
              <a:rPr lang="en-US" sz="1100" b="1" i="0" u="none" strike="noStrike">
                <a:solidFill>
                  <a:srgbClr val="000000"/>
                </a:solidFill>
                <a:effectLst/>
                <a:latin typeface="+mn-lt"/>
              </a:rPr>
              <a:t>For </a:t>
            </a:r>
            <a:r>
              <a:rPr lang="en-US" sz="1100" b="1">
                <a:latin typeface="+mn-lt"/>
              </a:rPr>
              <a:t>b</a:t>
            </a:r>
            <a:r>
              <a:rPr lang="en-US" sz="1100" b="1" i="0" u="none" strike="noStrike">
                <a:solidFill>
                  <a:srgbClr val="000000"/>
                </a:solidFill>
                <a:effectLst/>
                <a:latin typeface="+mn-lt"/>
              </a:rPr>
              <a:t>ilingual children (learning two languages) developmental milestones align with those of monolingual children (learning one language) regarding early language development </a:t>
            </a:r>
            <a:r>
              <a:rPr lang="en-US" sz="1100" b="0" i="0" u="none" strike="noStrike">
                <a:solidFill>
                  <a:srgbClr val="000000"/>
                </a:solidFill>
                <a:effectLst/>
                <a:latin typeface="+mn-lt"/>
              </a:rPr>
              <a:t>(Petitto &amp; </a:t>
            </a:r>
            <a:r>
              <a:rPr lang="en-US" sz="1100" b="0" i="0" u="none" strike="noStrike" err="1">
                <a:solidFill>
                  <a:srgbClr val="000000"/>
                </a:solidFill>
                <a:effectLst/>
                <a:latin typeface="+mn-lt"/>
              </a:rPr>
              <a:t>Kovelman</a:t>
            </a:r>
            <a:r>
              <a:rPr lang="en-US" sz="1100" b="0" i="0" u="none" strike="noStrike">
                <a:solidFill>
                  <a:srgbClr val="000000"/>
                </a:solidFill>
                <a:effectLst/>
                <a:latin typeface="+mn-lt"/>
              </a:rPr>
              <a:t>, 2003).</a:t>
            </a:r>
          </a:p>
          <a:p>
            <a:pPr marL="628650" lvl="1" indent="-171450" algn="l" rtl="0" fontAlgn="base"/>
            <a:r>
              <a:rPr lang="en-US" sz="1100" b="0" i="0" u="none" strike="noStrike">
                <a:solidFill>
                  <a:srgbClr val="000000"/>
                </a:solidFill>
                <a:effectLst/>
                <a:latin typeface="+mn-lt"/>
              </a:rPr>
              <a:t>In simpler terms, oral language skills develop in a similar way across languages (Cardenas-Hagan, 2020).</a:t>
            </a:r>
          </a:p>
          <a:p>
            <a:pPr marL="0"/>
            <a:r>
              <a:rPr lang="en-US" sz="1100" b="0" i="1" u="none" strike="noStrike">
                <a:solidFill>
                  <a:srgbClr val="000000"/>
                </a:solidFill>
                <a:effectLst/>
                <a:latin typeface="+mn-lt"/>
              </a:rPr>
              <a:t>(click) </a:t>
            </a:r>
            <a:r>
              <a:rPr lang="en-US" sz="1100" b="1" i="0" u="none" strike="noStrike">
                <a:solidFill>
                  <a:srgbClr val="000000"/>
                </a:solidFill>
                <a:effectLst/>
                <a:latin typeface="+mn-lt"/>
              </a:rPr>
              <a:t>Oral language proficiency in the home language affects performance in the second language </a:t>
            </a:r>
            <a:r>
              <a:rPr lang="en-US" sz="1100" b="0" i="0" u="none" strike="noStrike">
                <a:solidFill>
                  <a:srgbClr val="000000"/>
                </a:solidFill>
                <a:effectLst/>
                <a:latin typeface="+mn-lt"/>
              </a:rPr>
              <a:t>(Cardenas-Hagan, 2020). </a:t>
            </a:r>
          </a:p>
          <a:p>
            <a:pPr marL="457200" lvl="1"/>
            <a:r>
              <a:rPr lang="en-US" sz="1100" b="0" i="0" u="none" strike="noStrike">
                <a:solidFill>
                  <a:srgbClr val="000000"/>
                </a:solidFill>
                <a:effectLst/>
                <a:latin typeface="+mn-lt"/>
              </a:rPr>
              <a:t>A child who has a stronger foundation of oral language is likely to be able to respond well to learning a second language (August &amp; Shanahan, 2008).</a:t>
            </a:r>
            <a:endParaRPr lang="en-US" sz="1100">
              <a:latin typeface="+mn-lt"/>
            </a:endParaRPr>
          </a:p>
          <a:p>
            <a:pPr marL="0"/>
            <a:r>
              <a:rPr lang="en-US" sz="1100" b="0" i="1" u="none" strike="noStrike">
                <a:solidFill>
                  <a:srgbClr val="000000"/>
                </a:solidFill>
                <a:effectLst/>
                <a:latin typeface="+mn-lt"/>
              </a:rPr>
              <a:t>(click) </a:t>
            </a:r>
            <a:r>
              <a:rPr lang="en-US" sz="1100" b="1">
                <a:solidFill>
                  <a:schemeClr val="tx1"/>
                </a:solidFill>
                <a:latin typeface="+mn-lt"/>
              </a:rPr>
              <a:t>Languages have commonalities such as s</a:t>
            </a:r>
            <a:r>
              <a:rPr lang="en-US" sz="1100" b="1" i="0" u="none" strike="noStrike">
                <a:solidFill>
                  <a:srgbClr val="000000"/>
                </a:solidFill>
                <a:effectLst/>
                <a:latin typeface="+mn-lt"/>
              </a:rPr>
              <a:t>ounds, letters and word meaning.</a:t>
            </a:r>
            <a:r>
              <a:rPr lang="en-US" sz="1100" b="0" i="0" u="none" strike="noStrike">
                <a:solidFill>
                  <a:srgbClr val="000000"/>
                </a:solidFill>
                <a:effectLst/>
                <a:latin typeface="+mn-lt"/>
              </a:rPr>
              <a:t> These transfer from a home language to learning a new language (Cardenas-Hagan, 2020)</a:t>
            </a:r>
          </a:p>
          <a:p>
            <a:pPr marL="0"/>
            <a:r>
              <a:rPr lang="en-US" sz="1100" b="0" i="1" u="none" strike="noStrike">
                <a:solidFill>
                  <a:srgbClr val="000000"/>
                </a:solidFill>
                <a:effectLst/>
                <a:latin typeface="+mn-lt"/>
              </a:rPr>
              <a:t>(click) </a:t>
            </a:r>
            <a:r>
              <a:rPr lang="en-US" sz="1100" b="1" i="0" u="none" strike="noStrike">
                <a:solidFill>
                  <a:srgbClr val="000000"/>
                </a:solidFill>
                <a:effectLst/>
                <a:latin typeface="+mn-lt"/>
              </a:rPr>
              <a:t>Speaking to your child in your home or preferred language supports their oral language and literacy development </a:t>
            </a:r>
            <a:r>
              <a:rPr lang="en-US" sz="1100" b="0" i="0" u="none" strike="noStrike">
                <a:solidFill>
                  <a:srgbClr val="000000"/>
                </a:solidFill>
                <a:effectLst/>
                <a:latin typeface="+mn-lt"/>
              </a:rPr>
              <a:t>(</a:t>
            </a:r>
            <a:r>
              <a:rPr lang="en-US" sz="1100" b="0" i="0" u="none" strike="noStrike" err="1">
                <a:solidFill>
                  <a:srgbClr val="000000"/>
                </a:solidFill>
                <a:effectLst/>
                <a:latin typeface="+mn-lt"/>
              </a:rPr>
              <a:t>Birsh</a:t>
            </a:r>
            <a:r>
              <a:rPr lang="en-US" sz="1100" b="0" i="0" u="none" strike="noStrike">
                <a:solidFill>
                  <a:srgbClr val="000000"/>
                </a:solidFill>
                <a:effectLst/>
                <a:latin typeface="+mn-lt"/>
              </a:rPr>
              <a:t> &amp; Carreker, 2018; Cardenas-Hagan, 2020)</a:t>
            </a:r>
            <a:r>
              <a:rPr lang="en-US" sz="1100">
                <a:solidFill>
                  <a:schemeClr val="tx1"/>
                </a:solidFill>
                <a:latin typeface="+mn-lt"/>
              </a:rPr>
              <a:t> </a:t>
            </a:r>
          </a:p>
          <a:p>
            <a:pPr marL="0" indent="0" algn="l" rtl="0" fontAlgn="base">
              <a:buNone/>
            </a:pPr>
            <a:endParaRPr lang="en-US" sz="1100" b="0" i="0">
              <a:solidFill>
                <a:srgbClr val="444444"/>
              </a:solidFill>
              <a:effectLst/>
              <a:latin typeface="+mn-lt"/>
            </a:endParaRPr>
          </a:p>
          <a:p>
            <a:pPr marL="0" indent="0" algn="l" rtl="0" fontAlgn="base">
              <a:buNone/>
            </a:pPr>
            <a:r>
              <a:rPr lang="en-US" sz="1100" b="0" i="0">
                <a:solidFill>
                  <a:srgbClr val="444444"/>
                </a:solidFill>
                <a:effectLst/>
                <a:latin typeface="+mn-lt"/>
              </a:rPr>
              <a:t>​</a:t>
            </a:r>
            <a:r>
              <a:rPr lang="en-US" sz="1100" b="1" i="0">
                <a:solidFill>
                  <a:srgbClr val="444444"/>
                </a:solidFill>
                <a:effectLst/>
                <a:latin typeface="+mn-lt"/>
              </a:rPr>
              <a:t>Why is this important? </a:t>
            </a:r>
          </a:p>
          <a:p>
            <a:pPr marL="171450" marR="0" lvl="0" indent="-171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b="0" i="0" u="none" strike="noStrike">
                <a:solidFill>
                  <a:srgbClr val="000000"/>
                </a:solidFill>
                <a:effectLst/>
                <a:latin typeface="+mn-lt"/>
              </a:rPr>
              <a:t>The language that students are exposed to at home and in school influences language development. </a:t>
            </a:r>
          </a:p>
          <a:p>
            <a:pPr marL="171450" marR="0" lvl="0" indent="-171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b="0" i="0" u="none" strike="noStrike">
                <a:solidFill>
                  <a:srgbClr val="000000"/>
                </a:solidFill>
                <a:effectLst/>
                <a:latin typeface="+mn-lt"/>
              </a:rPr>
              <a:t>Language proficiency depends on how much language exposure and what types of language exposure they have had, regardless of the language they speak. </a:t>
            </a:r>
            <a:endParaRPr lang="en-US" sz="1100" b="0" i="0">
              <a:solidFill>
                <a:srgbClr val="444444"/>
              </a:solidFill>
              <a:effectLst/>
              <a:latin typeface="+mn-lt"/>
            </a:endParaRPr>
          </a:p>
          <a:p>
            <a:pPr lvl="1"/>
            <a:endParaRPr lang="en-US"/>
          </a:p>
        </p:txBody>
      </p:sp>
    </p:spTree>
    <p:extLst>
      <p:ext uri="{BB962C8B-B14F-4D97-AF65-F5344CB8AC3E}">
        <p14:creationId xmlns:p14="http://schemas.microsoft.com/office/powerpoint/2010/main" val="162667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6ED0F-CCA1-8831-CB37-C8A553553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10A5A-0B88-BC07-CE78-9726688AF3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0EB44E-0C99-E9E8-A133-6F31F435717A}"/>
              </a:ext>
            </a:extLst>
          </p:cNvPr>
          <p:cNvSpPr>
            <a:spLocks noGrp="1"/>
          </p:cNvSpPr>
          <p:nvPr>
            <p:ph type="body" idx="1"/>
          </p:nvPr>
        </p:nvSpPr>
        <p:spPr/>
        <p:txBody>
          <a:bodyPr/>
          <a:lstStyle/>
          <a:p>
            <a:pPr marL="0" indent="0">
              <a:buNone/>
            </a:pPr>
            <a:r>
              <a:rPr lang="en-US" b="1">
                <a:latin typeface="+mn-lt"/>
              </a:rPr>
              <a:t>Why are Oral Language and Vocabulary Important?</a:t>
            </a:r>
          </a:p>
        </p:txBody>
      </p:sp>
    </p:spTree>
    <p:extLst>
      <p:ext uri="{BB962C8B-B14F-4D97-AF65-F5344CB8AC3E}">
        <p14:creationId xmlns:p14="http://schemas.microsoft.com/office/powerpoint/2010/main" val="436187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A6F74-2F49-682A-493A-6F7D757A7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D3D79-631C-3768-71B5-99EC76BD831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341951-3ECF-D97F-21B7-0A087D968C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mn-lt"/>
              </a:rPr>
              <a:t>Oral Language &amp; Vocabulary are </a:t>
            </a:r>
            <a:r>
              <a:rPr lang="en-US" sz="1100" b="1" i="0" u="none" strike="noStrike">
                <a:solidFill>
                  <a:srgbClr val="000000"/>
                </a:solidFill>
                <a:effectLst/>
                <a:latin typeface="+mn-lt"/>
              </a:rPr>
              <a:t>The Building Blocks of Literacy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mn-lt"/>
              </a:rPr>
              <a:t>Oral Language development comes first and is the foundation for written language development. In other words, oral language is learned first and written language builds on it (Honig et al., 2018; Snow, 2020). C</a:t>
            </a:r>
            <a:r>
              <a:rPr lang="en-US" sz="1100">
                <a:latin typeface="+mn-lt"/>
              </a:rPr>
              <a:t>hildren’s speaking and listening skills are one factor in helping them learn to read, and then reading helps them grow their language skills as they get older (Kahmi &amp; Catts, 1989).</a:t>
            </a:r>
            <a:endParaRPr lang="en-US" sz="1100" b="0" i="0" u="none" strike="noStrike">
              <a:solidFill>
                <a:srgbClr val="000000"/>
              </a:solidFill>
              <a:effectLst/>
              <a:latin typeface="+mn-lt"/>
            </a:endParaRPr>
          </a:p>
          <a:p>
            <a:pPr marL="0" lvl="0" indent="0">
              <a:buNone/>
            </a:pPr>
            <a:endParaRPr lang="en-US" sz="1100" b="0" i="0" u="none" strike="noStrike">
              <a:solidFill>
                <a:srgbClr val="000000"/>
              </a:solidFill>
              <a:effectLst/>
              <a:latin typeface="+mn-lt"/>
            </a:endParaRPr>
          </a:p>
          <a:p>
            <a:pPr marL="0" lvl="0" indent="0">
              <a:buNone/>
            </a:pPr>
            <a:r>
              <a:rPr lang="en-US" sz="1100" b="0" i="0" u="none" strike="noStrike">
                <a:solidFill>
                  <a:srgbClr val="000000"/>
                </a:solidFill>
                <a:effectLst/>
                <a:latin typeface="+mn-lt"/>
              </a:rPr>
              <a:t>There are different forms of language.  </a:t>
            </a:r>
          </a:p>
          <a:p>
            <a:pPr marL="457200" marR="0" lvl="0" indent="-298450" algn="l" defTabSz="914400" rtl="0" eaLnBrk="1" fontAlgn="base" latinLnBrk="0" hangingPunct="1">
              <a:lnSpc>
                <a:spcPct val="100000"/>
              </a:lnSpc>
              <a:spcBef>
                <a:spcPts val="1200"/>
              </a:spcBef>
              <a:spcAft>
                <a:spcPts val="0"/>
              </a:spcAft>
              <a:buClr>
                <a:srgbClr val="000000"/>
              </a:buClr>
              <a:buSzPts val="1100"/>
              <a:tabLst/>
              <a:defRPr/>
            </a:pPr>
            <a:r>
              <a:rPr lang="en-US" sz="1100" b="0" i="1" u="none" strike="noStrike">
                <a:solidFill>
                  <a:srgbClr val="3C3C3C"/>
                </a:solidFill>
                <a:effectLst/>
                <a:latin typeface="+mn-lt"/>
              </a:rPr>
              <a:t>(click) </a:t>
            </a:r>
            <a:r>
              <a:rPr lang="en-US" sz="1100" b="1" i="0" u="none" strike="noStrike">
                <a:solidFill>
                  <a:srgbClr val="3C3C3C"/>
                </a:solidFill>
                <a:effectLst/>
                <a:latin typeface="+mn-lt"/>
              </a:rPr>
              <a:t>Listening vocabulary, </a:t>
            </a:r>
            <a:r>
              <a:rPr lang="en-US" sz="1100" b="0" i="0" u="none" strike="noStrike">
                <a:solidFill>
                  <a:srgbClr val="3C3C3C"/>
                </a:solidFill>
                <a:effectLst/>
                <a:latin typeface="+mn-lt"/>
              </a:rPr>
              <a:t>which is </a:t>
            </a:r>
            <a:r>
              <a:rPr lang="en-US" sz="1100" b="1" i="0" u="none" strike="noStrike">
                <a:solidFill>
                  <a:srgbClr val="3C3C3C"/>
                </a:solidFill>
                <a:effectLst/>
                <a:latin typeface="+mn-lt"/>
              </a:rPr>
              <a:t>oral language, </a:t>
            </a:r>
            <a:r>
              <a:rPr lang="en-US" sz="1100" b="0" i="0" u="none" strike="noStrike">
                <a:solidFill>
                  <a:srgbClr val="3C3C3C"/>
                </a:solidFill>
                <a:effectLst/>
                <a:latin typeface="+mn-lt"/>
              </a:rPr>
              <a:t>are </a:t>
            </a:r>
            <a:r>
              <a:rPr lang="en-US" sz="1100" b="1" i="0" u="none" strike="noStrike">
                <a:solidFill>
                  <a:srgbClr val="3C3C3C"/>
                </a:solidFill>
                <a:effectLst/>
                <a:latin typeface="+mn-lt"/>
              </a:rPr>
              <a:t>the words we need to know to understand what we hear. </a:t>
            </a:r>
          </a:p>
          <a:p>
            <a:pPr marL="457200" marR="0" lvl="0" indent="-298450" algn="l" defTabSz="914400" rtl="0" eaLnBrk="1" fontAlgn="base" latinLnBrk="0" hangingPunct="1">
              <a:lnSpc>
                <a:spcPct val="100000"/>
              </a:lnSpc>
              <a:spcBef>
                <a:spcPts val="1200"/>
              </a:spcBef>
              <a:spcAft>
                <a:spcPts val="0"/>
              </a:spcAft>
              <a:buClr>
                <a:srgbClr val="000000"/>
              </a:buClr>
              <a:buSzPts val="1100"/>
              <a:tabLst/>
              <a:defRPr/>
            </a:pPr>
            <a:r>
              <a:rPr lang="en-US" sz="1100" b="0" i="1" u="none" strike="noStrike">
                <a:solidFill>
                  <a:srgbClr val="3C3C3C"/>
                </a:solidFill>
                <a:effectLst/>
                <a:latin typeface="+mn-lt"/>
              </a:rPr>
              <a:t>(click) </a:t>
            </a:r>
            <a:r>
              <a:rPr lang="en-US" sz="1100" b="1" i="0" u="none" strike="noStrike">
                <a:solidFill>
                  <a:srgbClr val="3C3C3C"/>
                </a:solidFill>
                <a:effectLst/>
                <a:latin typeface="+mn-lt"/>
              </a:rPr>
              <a:t>Reading vocabulary, </a:t>
            </a:r>
            <a:r>
              <a:rPr lang="en-US" sz="1100" b="0" i="0" u="none" strike="noStrike">
                <a:solidFill>
                  <a:srgbClr val="3C3C3C"/>
                </a:solidFill>
                <a:effectLst/>
                <a:latin typeface="+mn-lt"/>
              </a:rPr>
              <a:t>which is </a:t>
            </a:r>
            <a:r>
              <a:rPr lang="en-US" sz="1100" b="1" i="0" u="none" strike="noStrike">
                <a:solidFill>
                  <a:srgbClr val="3C3C3C"/>
                </a:solidFill>
                <a:effectLst/>
                <a:latin typeface="+mn-lt"/>
              </a:rPr>
              <a:t>written language, </a:t>
            </a:r>
            <a:r>
              <a:rPr lang="en-US" sz="1100" b="0" i="0" u="none" strike="noStrike">
                <a:solidFill>
                  <a:srgbClr val="3C3C3C"/>
                </a:solidFill>
                <a:effectLst/>
                <a:latin typeface="+mn-lt"/>
              </a:rPr>
              <a:t>and are </a:t>
            </a:r>
            <a:r>
              <a:rPr lang="en-US" sz="1100" b="1" i="0" u="none" strike="noStrike">
                <a:solidFill>
                  <a:srgbClr val="3C3C3C"/>
                </a:solidFill>
                <a:effectLst/>
                <a:latin typeface="+mn-lt"/>
              </a:rPr>
              <a:t>the words we need to know to understand what we read. </a:t>
            </a:r>
          </a:p>
          <a:p>
            <a:pPr marL="457200" marR="0" lvl="0" indent="-298450" algn="l" defTabSz="914400" rtl="0" eaLnBrk="1" fontAlgn="base" latinLnBrk="0" hangingPunct="1">
              <a:lnSpc>
                <a:spcPct val="100000"/>
              </a:lnSpc>
              <a:spcBef>
                <a:spcPts val="1200"/>
              </a:spcBef>
              <a:spcAft>
                <a:spcPts val="0"/>
              </a:spcAft>
              <a:buClr>
                <a:srgbClr val="000000"/>
              </a:buClr>
              <a:buSzPts val="1100"/>
              <a:tabLst/>
              <a:defRPr/>
            </a:pPr>
            <a:r>
              <a:rPr lang="en-US" sz="1100" b="0" i="0" u="none" strike="noStrike">
                <a:solidFill>
                  <a:srgbClr val="3C3C3C"/>
                </a:solidFill>
                <a:effectLst/>
                <a:latin typeface="+mn-lt"/>
              </a:rPr>
              <a:t>Both listening and reading are receptive-this is language that is received and processed internally. </a:t>
            </a:r>
            <a:endParaRPr kumimoji="0" lang="en-US" sz="1100" b="0" i="0" u="none" strike="noStrike" kern="1200" cap="none" spc="0" normalizeH="0" baseline="0" noProof="0">
              <a:ln>
                <a:noFill/>
              </a:ln>
              <a:solidFill>
                <a:srgbClr val="4C7776"/>
              </a:solidFill>
              <a:effectLst/>
              <a:uLnTx/>
              <a:uFillTx/>
              <a:latin typeface="+mn-lt"/>
              <a:cs typeface="Calibri Light" panose="020F0302020204030204" pitchFamily="34" charset="0"/>
            </a:endParaRPr>
          </a:p>
          <a:p>
            <a:pPr marL="457200" marR="0" lvl="0" indent="-298450" algn="l" defTabSz="914400" rtl="0" eaLnBrk="1" fontAlgn="base" latinLnBrk="0" hangingPunct="1">
              <a:lnSpc>
                <a:spcPct val="100000"/>
              </a:lnSpc>
              <a:spcBef>
                <a:spcPts val="1200"/>
              </a:spcBef>
              <a:spcAft>
                <a:spcPts val="0"/>
              </a:spcAft>
              <a:buClr>
                <a:srgbClr val="000000"/>
              </a:buClr>
              <a:buSzPts val="1100"/>
              <a:tabLst/>
              <a:defRPr/>
            </a:pPr>
            <a:r>
              <a:rPr lang="en-US" sz="1100" b="0" i="1" u="none" strike="noStrike">
                <a:solidFill>
                  <a:srgbClr val="3C3C3C"/>
                </a:solidFill>
                <a:effectLst/>
                <a:latin typeface="+mn-lt"/>
              </a:rPr>
              <a:t>(click) </a:t>
            </a:r>
            <a:r>
              <a:rPr lang="en-US" sz="1100" b="1" i="0" u="none" strike="noStrike">
                <a:solidFill>
                  <a:srgbClr val="3C3C3C"/>
                </a:solidFill>
                <a:effectLst/>
                <a:latin typeface="+mn-lt"/>
              </a:rPr>
              <a:t>Speaking vocabulary, </a:t>
            </a:r>
            <a:r>
              <a:rPr lang="en-US" sz="1100" b="0" i="0" u="none" strike="noStrike">
                <a:solidFill>
                  <a:srgbClr val="3C3C3C"/>
                </a:solidFill>
                <a:effectLst/>
                <a:latin typeface="+mn-lt"/>
              </a:rPr>
              <a:t>which is </a:t>
            </a:r>
            <a:r>
              <a:rPr lang="en-US" sz="1100" b="1" i="0" u="none" strike="noStrike">
                <a:solidFill>
                  <a:srgbClr val="3C3C3C"/>
                </a:solidFill>
                <a:effectLst/>
                <a:latin typeface="+mn-lt"/>
              </a:rPr>
              <a:t>oral language, </a:t>
            </a:r>
            <a:r>
              <a:rPr lang="en-US" sz="1100" b="0" i="0" u="none" strike="noStrike">
                <a:solidFill>
                  <a:srgbClr val="3C3C3C"/>
                </a:solidFill>
                <a:effectLst/>
                <a:latin typeface="+mn-lt"/>
              </a:rPr>
              <a:t>are </a:t>
            </a:r>
            <a:r>
              <a:rPr lang="en-US" sz="1100" b="1" i="0" u="none" strike="noStrike">
                <a:solidFill>
                  <a:srgbClr val="3C3C3C"/>
                </a:solidFill>
                <a:effectLst/>
                <a:latin typeface="+mn-lt"/>
              </a:rPr>
              <a:t>the words we use when we speak</a:t>
            </a:r>
            <a:r>
              <a:rPr lang="en-US" sz="1100" b="0" i="0" u="none" strike="noStrike">
                <a:solidFill>
                  <a:srgbClr val="3C3C3C"/>
                </a:solidFill>
                <a:effectLst/>
                <a:latin typeface="+mn-lt"/>
              </a:rPr>
              <a:t>. </a:t>
            </a:r>
          </a:p>
          <a:p>
            <a:pPr marL="457200" marR="0" lvl="0" indent="-298450" algn="l" defTabSz="914400" rtl="0" eaLnBrk="1" fontAlgn="base" latinLnBrk="0" hangingPunct="1">
              <a:lnSpc>
                <a:spcPct val="100000"/>
              </a:lnSpc>
              <a:spcBef>
                <a:spcPts val="1200"/>
              </a:spcBef>
              <a:spcAft>
                <a:spcPts val="0"/>
              </a:spcAft>
              <a:buClr>
                <a:srgbClr val="000000"/>
              </a:buClr>
              <a:buSzPts val="1100"/>
              <a:tabLst/>
              <a:defRPr/>
            </a:pPr>
            <a:r>
              <a:rPr lang="en-US" sz="1100" b="0" i="1" u="none" strike="noStrike">
                <a:solidFill>
                  <a:srgbClr val="3C3C3C"/>
                </a:solidFill>
                <a:effectLst/>
                <a:latin typeface="+mn-lt"/>
              </a:rPr>
              <a:t>(click) </a:t>
            </a:r>
            <a:r>
              <a:rPr lang="en-US" sz="1100" b="1" i="0" u="none" strike="noStrike">
                <a:solidFill>
                  <a:srgbClr val="3C3C3C"/>
                </a:solidFill>
                <a:effectLst/>
                <a:latin typeface="+mn-lt"/>
              </a:rPr>
              <a:t>Writing vocabulary, </a:t>
            </a:r>
            <a:r>
              <a:rPr lang="en-US" sz="1100" b="0" i="0" u="none" strike="noStrike">
                <a:solidFill>
                  <a:srgbClr val="3C3C3C"/>
                </a:solidFill>
                <a:effectLst/>
                <a:latin typeface="+mn-lt"/>
              </a:rPr>
              <a:t>which is </a:t>
            </a:r>
            <a:r>
              <a:rPr lang="en-US" sz="1100" b="1" i="0" u="none" strike="noStrike">
                <a:solidFill>
                  <a:srgbClr val="3C3C3C"/>
                </a:solidFill>
                <a:effectLst/>
                <a:latin typeface="+mn-lt"/>
              </a:rPr>
              <a:t>written language, </a:t>
            </a:r>
            <a:r>
              <a:rPr lang="en-US" sz="1100" b="0" i="0" u="none" strike="noStrike">
                <a:solidFill>
                  <a:srgbClr val="3C3C3C"/>
                </a:solidFill>
                <a:effectLst/>
                <a:latin typeface="+mn-lt"/>
              </a:rPr>
              <a:t>and are </a:t>
            </a:r>
            <a:r>
              <a:rPr lang="en-US" sz="1100" b="1" i="0" u="none" strike="noStrike">
                <a:solidFill>
                  <a:srgbClr val="3C3C3C"/>
                </a:solidFill>
                <a:effectLst/>
                <a:latin typeface="+mn-lt"/>
              </a:rPr>
              <a:t>the words we use when we write. </a:t>
            </a:r>
          </a:p>
          <a:p>
            <a:pPr marL="457200" marR="0" lvl="0" indent="-298450" algn="l" defTabSz="914400" rtl="0" eaLnBrk="1" fontAlgn="base" latinLnBrk="0" hangingPunct="1">
              <a:lnSpc>
                <a:spcPct val="100000"/>
              </a:lnSpc>
              <a:spcBef>
                <a:spcPts val="1200"/>
              </a:spcBef>
              <a:spcAft>
                <a:spcPts val="0"/>
              </a:spcAft>
              <a:buClr>
                <a:srgbClr val="000000"/>
              </a:buClr>
              <a:buSzPts val="1100"/>
              <a:tabLst/>
              <a:defRPr/>
            </a:pPr>
            <a:r>
              <a:rPr lang="en-US" sz="1100" b="0" i="0" u="none" strike="noStrike">
                <a:solidFill>
                  <a:srgbClr val="3C3C3C"/>
                </a:solidFill>
                <a:effectLst/>
                <a:latin typeface="+mn-lt"/>
              </a:rPr>
              <a:t>Both speaking and writing are expressive-these are words expressed outwardly, to others. Expressive skills, pushing words outward, are more challenging than receptive skills, taking words in (Soifer as cited by </a:t>
            </a:r>
            <a:r>
              <a:rPr lang="en-US" sz="1100" b="0" i="0" u="none" strike="noStrike" err="1">
                <a:solidFill>
                  <a:srgbClr val="3C3C3C"/>
                </a:solidFill>
                <a:effectLst/>
                <a:latin typeface="+mn-lt"/>
              </a:rPr>
              <a:t>Birsh</a:t>
            </a:r>
            <a:r>
              <a:rPr lang="en-US" sz="1100" b="0" i="0" u="none" strike="noStrike">
                <a:solidFill>
                  <a:srgbClr val="3C3C3C"/>
                </a:solidFill>
                <a:effectLst/>
                <a:latin typeface="+mn-lt"/>
              </a:rPr>
              <a:t> &amp; Carreker, 2018). </a:t>
            </a:r>
          </a:p>
          <a:p>
            <a:pPr marL="158750" marR="0" lvl="0" indent="0" algn="l" defTabSz="914400" rtl="0" eaLnBrk="1" fontAlgn="base" latinLnBrk="0" hangingPunct="1">
              <a:lnSpc>
                <a:spcPct val="100000"/>
              </a:lnSpc>
              <a:spcBef>
                <a:spcPts val="1200"/>
              </a:spcBef>
              <a:spcAft>
                <a:spcPts val="0"/>
              </a:spcAft>
              <a:buClr>
                <a:srgbClr val="000000"/>
              </a:buClr>
              <a:buSzPts val="1100"/>
              <a:buNone/>
              <a:tabLst/>
              <a:defRPr/>
            </a:pPr>
            <a:endParaRPr lang="en-US" sz="1100" b="0" i="0" u="none" strike="noStrike">
              <a:solidFill>
                <a:srgbClr val="3C3C3C"/>
              </a:solidFill>
              <a:effectLst/>
              <a:latin typeface="+mn-lt"/>
            </a:endParaRPr>
          </a:p>
          <a:p>
            <a:pPr marL="0" marR="0" lvl="0" indent="0" algn="l" defTabSz="914400" rtl="0" eaLnBrk="1" fontAlgn="base" latinLnBrk="0" hangingPunct="1">
              <a:lnSpc>
                <a:spcPct val="100000"/>
              </a:lnSpc>
              <a:spcBef>
                <a:spcPts val="1200"/>
              </a:spcBef>
              <a:spcAft>
                <a:spcPts val="0"/>
              </a:spcAft>
              <a:buClr>
                <a:srgbClr val="000000"/>
              </a:buClr>
              <a:buSzPts val="1100"/>
              <a:buNone/>
              <a:tabLst/>
              <a:defRPr/>
            </a:pPr>
            <a:r>
              <a:rPr lang="en-US" sz="1100" b="0" i="0" u="none" strike="noStrike">
                <a:solidFill>
                  <a:srgbClr val="3C3C3C"/>
                </a:solidFill>
                <a:effectLst/>
                <a:latin typeface="+mn-lt"/>
              </a:rPr>
              <a:t>Important Points:</a:t>
            </a:r>
          </a:p>
          <a:p>
            <a:pPr marL="285750" marR="0" lvl="0" indent="-285750" algn="l" defTabSz="914400" rtl="0" eaLnBrk="1" fontAlgn="base" latinLnBrk="0" hangingPunct="1">
              <a:lnSpc>
                <a:spcPct val="100000"/>
              </a:lnSpc>
              <a:spcBef>
                <a:spcPts val="1200"/>
              </a:spcBef>
              <a:spcAft>
                <a:spcPts val="0"/>
              </a:spcAft>
              <a:buClr>
                <a:srgbClr val="000000"/>
              </a:buClr>
              <a:buSzPts val="1100"/>
              <a:tabLst/>
              <a:defRPr/>
            </a:pPr>
            <a:r>
              <a:rPr lang="en-US" sz="1100" b="0" i="0" u="none" strike="noStrike">
                <a:solidFill>
                  <a:srgbClr val="3C3C3C"/>
                </a:solidFill>
                <a:effectLst/>
                <a:latin typeface="+mn-lt"/>
              </a:rPr>
              <a:t>Listening and speaking are natural process while reading and writing must be taught. Not all humans learn this with ease (Soifer as cited by </a:t>
            </a:r>
            <a:r>
              <a:rPr lang="en-US" sz="1100" b="0" i="0" u="none" strike="noStrike" err="1">
                <a:solidFill>
                  <a:srgbClr val="3C3C3C"/>
                </a:solidFill>
                <a:effectLst/>
                <a:latin typeface="+mn-lt"/>
              </a:rPr>
              <a:t>Birsh</a:t>
            </a:r>
            <a:r>
              <a:rPr lang="en-US" sz="1100" b="0" i="0" u="none" strike="noStrike">
                <a:solidFill>
                  <a:srgbClr val="3C3C3C"/>
                </a:solidFill>
                <a:effectLst/>
                <a:latin typeface="+mn-lt"/>
              </a:rPr>
              <a:t> &amp; Carreker, 2018)</a:t>
            </a:r>
          </a:p>
          <a:p>
            <a:pPr marL="285750" marR="0" lvl="0" indent="-285750" algn="l" defTabSz="914400" rtl="0" eaLnBrk="1" fontAlgn="base" latinLnBrk="0" hangingPunct="1">
              <a:lnSpc>
                <a:spcPct val="100000"/>
              </a:lnSpc>
              <a:spcBef>
                <a:spcPts val="1200"/>
              </a:spcBef>
              <a:spcAft>
                <a:spcPts val="0"/>
              </a:spcAft>
              <a:buClr>
                <a:srgbClr val="000000"/>
              </a:buClr>
              <a:buSzPts val="1100"/>
              <a:tabLst/>
              <a:defRPr/>
            </a:pPr>
            <a:r>
              <a:rPr lang="en-US" sz="1100" b="0" i="0" u="none" strike="noStrike">
                <a:solidFill>
                  <a:srgbClr val="3C3C3C"/>
                </a:solidFill>
                <a:effectLst/>
                <a:latin typeface="+mn-lt"/>
              </a:rPr>
              <a:t>In early readers, oral vocabularies are larger than written or print vocabularies</a:t>
            </a:r>
          </a:p>
          <a:p>
            <a:pPr marL="285750" marR="0" lvl="0" indent="-285750" algn="l" defTabSz="914400" rtl="0" eaLnBrk="1" fontAlgn="base" latinLnBrk="0" hangingPunct="1">
              <a:lnSpc>
                <a:spcPct val="100000"/>
              </a:lnSpc>
              <a:spcBef>
                <a:spcPts val="1200"/>
              </a:spcBef>
              <a:spcAft>
                <a:spcPts val="0"/>
              </a:spcAft>
              <a:buClr>
                <a:srgbClr val="000000"/>
              </a:buClr>
              <a:buSzPts val="1100"/>
              <a:tabLst/>
              <a:defRPr/>
            </a:pPr>
            <a:r>
              <a:rPr lang="en-US" sz="1100" b="0" i="0" u="none" strike="noStrike">
                <a:solidFill>
                  <a:srgbClr val="3C3C3C"/>
                </a:solidFill>
                <a:effectLst/>
                <a:latin typeface="+mn-lt"/>
              </a:rPr>
              <a:t>As students advance, written or printed language plays a larger role (Honig et al., 2018).</a:t>
            </a:r>
          </a:p>
          <a:p>
            <a:pPr marL="285750" marR="0" lvl="0" indent="-285750" algn="l" defTabSz="914400" rtl="0" eaLnBrk="1" fontAlgn="base" latinLnBrk="0" hangingPunct="1">
              <a:lnSpc>
                <a:spcPct val="100000"/>
              </a:lnSpc>
              <a:spcBef>
                <a:spcPts val="1200"/>
              </a:spcBef>
              <a:spcAft>
                <a:spcPts val="0"/>
              </a:spcAft>
              <a:buClr>
                <a:srgbClr val="000000"/>
              </a:buClr>
              <a:buSzPts val="1100"/>
              <a:tabLst/>
              <a:defRPr/>
            </a:pPr>
            <a:endParaRPr lang="en-US" sz="1100" b="0" i="0" u="none" strike="noStrike">
              <a:solidFill>
                <a:srgbClr val="3C3C3C"/>
              </a:solidFill>
              <a:effectLst/>
              <a:latin typeface="+mn-lt"/>
            </a:endParaRPr>
          </a:p>
          <a:p>
            <a:pPr marL="0" marR="0" lvl="0" indent="0" algn="l" defTabSz="914400" rtl="0" eaLnBrk="1" fontAlgn="base" latinLnBrk="0" hangingPunct="1">
              <a:lnSpc>
                <a:spcPct val="100000"/>
              </a:lnSpc>
              <a:spcBef>
                <a:spcPts val="1200"/>
              </a:spcBef>
              <a:spcAft>
                <a:spcPts val="0"/>
              </a:spcAft>
              <a:buClr>
                <a:srgbClr val="000000"/>
              </a:buClr>
              <a:buSzPts val="1100"/>
              <a:buNone/>
              <a:tabLst/>
              <a:defRPr/>
            </a:pPr>
            <a:r>
              <a:rPr lang="en-US" sz="1100" b="0" i="0" u="none" strike="noStrike">
                <a:solidFill>
                  <a:srgbClr val="3C3C3C"/>
                </a:solidFill>
                <a:effectLst/>
                <a:latin typeface="+mn-lt"/>
              </a:rPr>
              <a:t>You must be able to understand language at an oral level in order understand it at the written level (Gillis, 2020).</a:t>
            </a:r>
          </a:p>
        </p:txBody>
      </p:sp>
    </p:spTree>
    <p:extLst>
      <p:ext uri="{BB962C8B-B14F-4D97-AF65-F5344CB8AC3E}">
        <p14:creationId xmlns:p14="http://schemas.microsoft.com/office/powerpoint/2010/main" val="4131641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Bef>
                <a:spcPts val="450"/>
              </a:spcBef>
              <a:spcAft>
                <a:spcPts val="900"/>
              </a:spcAft>
              <a:buNone/>
            </a:pPr>
            <a:r>
              <a:rPr lang="en-US" sz="1100" b="1" i="0" u="none" strike="noStrike">
                <a:solidFill>
                  <a:srgbClr val="000000"/>
                </a:solidFill>
                <a:effectLst/>
                <a:latin typeface="+mn-lt"/>
              </a:rPr>
              <a:t>Language and literacy work together</a:t>
            </a:r>
            <a:endParaRPr lang="en-US" sz="1100" b="0" i="0" u="none" strike="noStrike">
              <a:solidFill>
                <a:srgbClr val="000000"/>
              </a:solidFill>
              <a:effectLst/>
              <a:latin typeface="+mn-lt"/>
            </a:endParaRPr>
          </a:p>
          <a:p>
            <a:pPr marL="0" marR="0" lvl="0" indent="-298450" algn="l" defTabSz="914400" rtl="0" eaLnBrk="1" fontAlgn="auto" latinLnBrk="0" hangingPunct="1">
              <a:lnSpc>
                <a:spcPct val="100000"/>
              </a:lnSpc>
              <a:spcBef>
                <a:spcPts val="450"/>
              </a:spcBef>
              <a:spcAft>
                <a:spcPts val="900"/>
              </a:spcAft>
              <a:buClr>
                <a:srgbClr val="000000"/>
              </a:buClr>
              <a:buSzPts val="1100"/>
              <a:buFont typeface="Arial"/>
              <a:buChar char="●"/>
              <a:tabLst/>
              <a:defRPr/>
            </a:pPr>
            <a:r>
              <a:rPr lang="en-US" sz="1100" b="0" i="1" u="none" strike="noStrike">
                <a:solidFill>
                  <a:srgbClr val="000000"/>
                </a:solidFill>
                <a:effectLst/>
                <a:latin typeface="+mn-lt"/>
              </a:rPr>
              <a:t>(click) </a:t>
            </a:r>
            <a:r>
              <a:rPr lang="en-US" sz="1100" b="1" i="0" u="none" strike="noStrike">
                <a:solidFill>
                  <a:srgbClr val="000000"/>
                </a:solidFill>
                <a:effectLst/>
                <a:latin typeface="+mn-lt"/>
              </a:rPr>
              <a:t>Oral language is the underlying foundation for written language </a:t>
            </a:r>
            <a:r>
              <a:rPr lang="en-US" sz="1100" b="0" i="0" u="none" strike="noStrike">
                <a:solidFill>
                  <a:srgbClr val="000000"/>
                </a:solidFill>
                <a:effectLst/>
                <a:latin typeface="+mn-lt"/>
              </a:rPr>
              <a:t>(Honig et al, 2018; Soifer as cited by </a:t>
            </a:r>
            <a:r>
              <a:rPr lang="en-US" sz="1100" b="0" i="0" u="none" strike="noStrike" err="1">
                <a:solidFill>
                  <a:srgbClr val="000000"/>
                </a:solidFill>
                <a:effectLst/>
                <a:latin typeface="+mn-lt"/>
              </a:rPr>
              <a:t>Birsh</a:t>
            </a:r>
            <a:r>
              <a:rPr lang="en-US" sz="1100" b="0" i="0" u="none" strike="noStrike">
                <a:solidFill>
                  <a:srgbClr val="000000"/>
                </a:solidFill>
                <a:effectLst/>
                <a:latin typeface="+mn-lt"/>
              </a:rPr>
              <a:t> &amp; Carreker, 2018). You must be able to und</a:t>
            </a:r>
            <a:r>
              <a:rPr lang="en-US" sz="1100">
                <a:solidFill>
                  <a:srgbClr val="000000"/>
                </a:solidFill>
                <a:latin typeface="+mn-lt"/>
              </a:rPr>
              <a:t>erstand language at an oral level to understand it at a written level (Gillis, 2020)</a:t>
            </a:r>
            <a:endParaRPr lang="en-US" sz="1100" b="0" i="0" u="none" strike="noStrike">
              <a:solidFill>
                <a:srgbClr val="000000"/>
              </a:solidFill>
              <a:effectLst/>
              <a:latin typeface="+mn-lt"/>
            </a:endParaRPr>
          </a:p>
          <a:p>
            <a:pPr marL="0">
              <a:spcBef>
                <a:spcPts val="450"/>
              </a:spcBef>
              <a:spcAft>
                <a:spcPts val="900"/>
              </a:spcAft>
            </a:pPr>
            <a:r>
              <a:rPr lang="en-US" sz="1100" b="0" i="1" u="none" strike="noStrike">
                <a:solidFill>
                  <a:srgbClr val="000000"/>
                </a:solidFill>
                <a:effectLst/>
                <a:latin typeface="+mn-lt"/>
              </a:rPr>
              <a:t>(click) </a:t>
            </a:r>
            <a:r>
              <a:rPr lang="en-US" sz="1100" b="1" i="0" u="none" strike="noStrike">
                <a:solidFill>
                  <a:srgbClr val="000000"/>
                </a:solidFill>
                <a:effectLst/>
                <a:latin typeface="+mn-lt"/>
              </a:rPr>
              <a:t>Oral language, vocabulary and reading grow together, each one helps the other improve</a:t>
            </a:r>
            <a:r>
              <a:rPr lang="en-US" sz="1100" b="0" i="0" u="none" strike="noStrike">
                <a:solidFill>
                  <a:srgbClr val="000000"/>
                </a:solidFill>
                <a:effectLst/>
                <a:latin typeface="+mn-lt"/>
              </a:rPr>
              <a:t> (Kamhi &amp; Catts, 1989; Lonigan &amp; Shanahan, 2012). It is one factor that leads to Reading Comprehension.</a:t>
            </a:r>
          </a:p>
          <a:p>
            <a:pPr marL="0" marR="0" lvl="0" indent="-298450" algn="l" defTabSz="914400" rtl="0" eaLnBrk="1" fontAlgn="auto" latinLnBrk="0" hangingPunct="1">
              <a:lnSpc>
                <a:spcPct val="100000"/>
              </a:lnSpc>
              <a:spcBef>
                <a:spcPts val="450"/>
              </a:spcBef>
              <a:spcAft>
                <a:spcPts val="900"/>
              </a:spcAft>
              <a:buClr>
                <a:srgbClr val="000000"/>
              </a:buClr>
              <a:buSzPts val="1100"/>
              <a:buFont typeface="Arial"/>
              <a:buChar char="●"/>
              <a:tabLst/>
              <a:defRPr/>
            </a:pPr>
            <a:r>
              <a:rPr lang="en-US" sz="1100" b="0" i="1" u="none" strike="noStrike">
                <a:solidFill>
                  <a:srgbClr val="000000"/>
                </a:solidFill>
                <a:effectLst/>
                <a:latin typeface="+mn-lt"/>
              </a:rPr>
              <a:t>(click) </a:t>
            </a:r>
            <a:r>
              <a:rPr lang="en-US" sz="1100" b="1">
                <a:solidFill>
                  <a:srgbClr val="000000"/>
                </a:solidFill>
                <a:latin typeface="+mn-lt"/>
              </a:rPr>
              <a:t>Children with strong oral language skills and large vocabularies typically become strong readers when they receive explicit phonics instruction </a:t>
            </a:r>
            <a:r>
              <a:rPr lang="en-US" sz="1100">
                <a:solidFill>
                  <a:srgbClr val="000000"/>
                </a:solidFill>
                <a:latin typeface="+mn-lt"/>
              </a:rPr>
              <a:t>in decoding and word recognition (Hennessey as cited in </a:t>
            </a:r>
            <a:r>
              <a:rPr lang="en-US" sz="1100" err="1">
                <a:solidFill>
                  <a:srgbClr val="000000"/>
                </a:solidFill>
                <a:latin typeface="+mn-lt"/>
              </a:rPr>
              <a:t>Birsh</a:t>
            </a:r>
            <a:r>
              <a:rPr lang="en-US" sz="1100">
                <a:solidFill>
                  <a:srgbClr val="000000"/>
                </a:solidFill>
                <a:latin typeface="+mn-lt"/>
              </a:rPr>
              <a:t> &amp; Carreker, 2018; </a:t>
            </a:r>
            <a:r>
              <a:rPr lang="en-US" sz="1100" err="1">
                <a:solidFill>
                  <a:srgbClr val="000000"/>
                </a:solidFill>
                <a:latin typeface="+mn-lt"/>
              </a:rPr>
              <a:t>Kosavovich</a:t>
            </a:r>
            <a:r>
              <a:rPr lang="en-US" sz="1100">
                <a:solidFill>
                  <a:srgbClr val="000000"/>
                </a:solidFill>
                <a:latin typeface="+mn-lt"/>
              </a:rPr>
              <a:t> et al., 2020).</a:t>
            </a:r>
            <a:endParaRPr lang="en-US" sz="1100" b="0" i="0" u="none" strike="noStrike">
              <a:solidFill>
                <a:srgbClr val="000000"/>
              </a:solidFill>
              <a:effectLst/>
              <a:latin typeface="+mn-lt"/>
            </a:endParaRPr>
          </a:p>
          <a:p>
            <a:pPr marL="0"/>
            <a:r>
              <a:rPr lang="en-US" sz="1100" b="0" i="1" u="none" strike="noStrike">
                <a:solidFill>
                  <a:srgbClr val="000000"/>
                </a:solidFill>
                <a:effectLst/>
                <a:latin typeface="+mn-lt"/>
              </a:rPr>
              <a:t>(click) </a:t>
            </a:r>
            <a:r>
              <a:rPr lang="en-US" sz="1100" b="1" i="0" u="none" strike="noStrike">
                <a:solidFill>
                  <a:srgbClr val="000000"/>
                </a:solidFill>
                <a:effectLst/>
                <a:latin typeface="+mn-lt"/>
              </a:rPr>
              <a:t>Speaking to your child in your home or preferred language supports their oral language and literacy development </a:t>
            </a:r>
            <a:r>
              <a:rPr lang="en-US" sz="1100" b="0" i="0" u="none" strike="noStrike">
                <a:solidFill>
                  <a:srgbClr val="000000"/>
                </a:solidFill>
                <a:effectLst/>
                <a:latin typeface="+mn-lt"/>
              </a:rPr>
              <a:t>(</a:t>
            </a:r>
            <a:r>
              <a:rPr lang="en-US" sz="1100">
                <a:latin typeface="+mn-lt"/>
              </a:rPr>
              <a:t>Soifer as cited by </a:t>
            </a:r>
            <a:r>
              <a:rPr lang="en-US" sz="1100" err="1">
                <a:latin typeface="+mn-lt"/>
              </a:rPr>
              <a:t>Birsh</a:t>
            </a:r>
            <a:r>
              <a:rPr lang="en-US" sz="1100" b="0" i="0" u="none" strike="noStrike">
                <a:solidFill>
                  <a:srgbClr val="000000"/>
                </a:solidFill>
                <a:effectLst/>
                <a:latin typeface="+mn-lt"/>
              </a:rPr>
              <a:t> &amp; Carreker, 2018; Cardenas-Hagan, 2020)</a:t>
            </a:r>
            <a:r>
              <a:rPr lang="en-US" sz="1100">
                <a:solidFill>
                  <a:schemeClr val="tx1"/>
                </a:solidFill>
                <a:latin typeface="+mn-lt"/>
              </a:rPr>
              <a:t> </a:t>
            </a:r>
          </a:p>
          <a:p>
            <a:pPr marL="0" marR="0" lvl="0" indent="-298450" algn="l" defTabSz="914400" rtl="0" eaLnBrk="1" fontAlgn="auto" latinLnBrk="0" hangingPunct="1">
              <a:lnSpc>
                <a:spcPct val="100000"/>
              </a:lnSpc>
              <a:spcBef>
                <a:spcPts val="450"/>
              </a:spcBef>
              <a:spcAft>
                <a:spcPts val="900"/>
              </a:spcAft>
              <a:buClr>
                <a:srgbClr val="000000"/>
              </a:buClr>
              <a:buSzPts val="1100"/>
              <a:buFont typeface="Arial"/>
              <a:buChar char="●"/>
              <a:tabLst/>
              <a:defRPr/>
            </a:pPr>
            <a:endParaRPr lang="en-US" sz="1100">
              <a:solidFill>
                <a:schemeClr val="tx1"/>
              </a:solidFill>
              <a:latin typeface="+mn-lt"/>
            </a:endParaRPr>
          </a:p>
          <a:p>
            <a:pPr marL="0">
              <a:spcBef>
                <a:spcPts val="450"/>
              </a:spcBef>
              <a:spcAft>
                <a:spcPts val="900"/>
              </a:spcAft>
            </a:pPr>
            <a:endParaRPr lang="en-US" sz="1100">
              <a:solidFill>
                <a:schemeClr val="tx1"/>
              </a:solidFill>
              <a:latin typeface="+mn-lt"/>
            </a:endParaRPr>
          </a:p>
          <a:p>
            <a:pPr marL="158750" indent="0">
              <a:buNone/>
            </a:pPr>
            <a:endParaRPr lang="en-US" sz="280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6342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b="0">
                <a:latin typeface="+mn-lt"/>
              </a:rPr>
              <a:t>We are going to do an activity called</a:t>
            </a:r>
            <a:r>
              <a:rPr lang="en-US" sz="1100">
                <a:latin typeface="+mn-lt"/>
              </a:rPr>
              <a:t> </a:t>
            </a:r>
            <a:r>
              <a:rPr lang="en-US" b="1">
                <a:latin typeface="+mn-lt"/>
              </a:rPr>
              <a:t>Paired Verbal Fluency</a:t>
            </a:r>
            <a:endParaRPr lang="en-US">
              <a:latin typeface="+mn-lt"/>
            </a:endParaRPr>
          </a:p>
          <a:p>
            <a:pPr marL="0" indent="0">
              <a:buNone/>
            </a:pPr>
            <a:endParaRPr lang="en-US">
              <a:latin typeface="+mn-lt"/>
            </a:endParaRPr>
          </a:p>
          <a:p>
            <a:pPr marL="0" indent="0">
              <a:buNone/>
            </a:pPr>
            <a:r>
              <a:rPr lang="en-US">
                <a:latin typeface="+mn-lt"/>
              </a:rPr>
              <a:t>We want to give you time to think about the information presented and share your understanding with a partner about what oral language and vocabulary development are and why they are important for literacy. </a:t>
            </a:r>
            <a:r>
              <a:rPr lang="en-US" i="1">
                <a:latin typeface="+mn-lt"/>
              </a:rPr>
              <a:t>(If presenting virtually, say that you will be creating breakout rooms for this discussion to take place). </a:t>
            </a:r>
          </a:p>
          <a:p>
            <a:pPr marL="0" indent="0">
              <a:buNone/>
            </a:pPr>
            <a:endParaRPr lang="en-US">
              <a:latin typeface="+mn-lt"/>
            </a:endParaRPr>
          </a:p>
          <a:p>
            <a:pPr marL="0" indent="0">
              <a:buNone/>
            </a:pPr>
            <a:r>
              <a:rPr lang="en-US" sz="1100" b="0">
                <a:latin typeface="+mn-lt"/>
              </a:rPr>
              <a:t>Here is how this activity will work:</a:t>
            </a:r>
          </a:p>
          <a:p>
            <a:pPr marL="0" indent="0">
              <a:buNone/>
            </a:pPr>
            <a:endParaRPr lang="en-US" sz="1100" b="0">
              <a:latin typeface="+mn-lt"/>
            </a:endParaRPr>
          </a:p>
          <a:p>
            <a:pPr marL="0" indent="0">
              <a:buNone/>
            </a:pPr>
            <a:r>
              <a:rPr lang="en-US" sz="1100" b="0">
                <a:latin typeface="+mn-lt"/>
              </a:rPr>
              <a:t>First, you will think about these two questions: </a:t>
            </a:r>
          </a:p>
          <a:p>
            <a:pPr marL="171450" indent="-171450"/>
            <a:r>
              <a:rPr lang="en-US" sz="1100" b="1">
                <a:solidFill>
                  <a:schemeClr val="tx1"/>
                </a:solidFill>
                <a:latin typeface="+mn-lt"/>
              </a:rPr>
              <a:t>What are oral language and vocabulary development? </a:t>
            </a:r>
          </a:p>
          <a:p>
            <a:pPr marL="171450" indent="-171450"/>
            <a:r>
              <a:rPr lang="en-US" sz="1100" b="1">
                <a:solidFill>
                  <a:schemeClr val="tx1"/>
                </a:solidFill>
                <a:latin typeface="+mn-lt"/>
              </a:rPr>
              <a:t>Why are they important? </a:t>
            </a:r>
            <a:endParaRPr lang="en-US" sz="1100" b="0">
              <a:latin typeface="+mn-lt"/>
            </a:endParaRPr>
          </a:p>
          <a:p>
            <a:pPr marL="0" indent="0">
              <a:buNone/>
            </a:pPr>
            <a:endParaRPr lang="en-US" b="1">
              <a:solidFill>
                <a:schemeClr val="tx1"/>
              </a:solidFill>
              <a:latin typeface="+mn-lt"/>
            </a:endParaRPr>
          </a:p>
          <a:p>
            <a:pPr marL="0" indent="0">
              <a:buNone/>
            </a:pPr>
            <a:r>
              <a:rPr lang="en-US" b="0">
                <a:solidFill>
                  <a:schemeClr val="tx1"/>
                </a:solidFill>
                <a:latin typeface="+mn-lt"/>
              </a:rPr>
              <a:t>Next, we will follow these steps: </a:t>
            </a:r>
          </a:p>
          <a:p>
            <a:pPr marL="469900" indent="-342900">
              <a:buFont typeface="+mj-lt"/>
              <a:buAutoNum type="arabicPeriod"/>
            </a:pPr>
            <a:r>
              <a:rPr lang="en-US" b="1">
                <a:solidFill>
                  <a:schemeClr val="tx1"/>
                </a:solidFill>
                <a:latin typeface="+mn-lt"/>
              </a:rPr>
              <a:t>Write down thoughts and ideas you could share with a partner (2-3 minutes). </a:t>
            </a:r>
            <a:endParaRPr lang="en-US" sz="400" b="1">
              <a:solidFill>
                <a:schemeClr val="tx1"/>
              </a:solidFill>
              <a:latin typeface="+mn-lt"/>
            </a:endParaRPr>
          </a:p>
          <a:p>
            <a:pPr marL="469900" indent="-342900">
              <a:buFont typeface="+mj-lt"/>
              <a:buAutoNum type="arabicPeriod"/>
            </a:pPr>
            <a:r>
              <a:rPr lang="en-US" b="1">
                <a:solidFill>
                  <a:schemeClr val="tx1"/>
                </a:solidFill>
                <a:latin typeface="+mn-lt"/>
              </a:rPr>
              <a:t>We will create partners A and B and take turns talking about the questions above. </a:t>
            </a:r>
            <a:endParaRPr lang="en-US" sz="400" b="1">
              <a:solidFill>
                <a:schemeClr val="tx1"/>
              </a:solidFill>
              <a:latin typeface="+mn-lt"/>
            </a:endParaRPr>
          </a:p>
          <a:p>
            <a:pPr marL="469900" indent="-342900">
              <a:buFont typeface="+mj-lt"/>
              <a:buAutoNum type="arabicPeriod"/>
            </a:pPr>
            <a:r>
              <a:rPr lang="en-US" b="1">
                <a:solidFill>
                  <a:schemeClr val="tx1"/>
                </a:solidFill>
                <a:latin typeface="+mn-lt"/>
              </a:rPr>
              <a:t>At a signal, one will speak, and one will listen. </a:t>
            </a:r>
            <a:endParaRPr lang="en-US" sz="800" b="1">
              <a:solidFill>
                <a:schemeClr val="tx1"/>
              </a:solidFill>
              <a:latin typeface="+mn-lt"/>
            </a:endParaRPr>
          </a:p>
          <a:p>
            <a:pPr marL="469900" indent="-342900">
              <a:buFont typeface="+mj-lt"/>
              <a:buAutoNum type="arabicPeriod"/>
            </a:pPr>
            <a:r>
              <a:rPr lang="en-US" b="1">
                <a:solidFill>
                  <a:schemeClr val="tx1"/>
                </a:solidFill>
                <a:latin typeface="+mn-lt"/>
              </a:rPr>
              <a:t>At a signal, the other will speak while the first speaker listens.</a:t>
            </a:r>
            <a:endParaRPr lang="en-US" sz="800" b="1">
              <a:solidFill>
                <a:schemeClr val="tx1"/>
              </a:solidFill>
              <a:latin typeface="+mn-lt"/>
            </a:endParaRPr>
          </a:p>
          <a:p>
            <a:pPr marL="469900" indent="-342900">
              <a:buFont typeface="+mj-lt"/>
              <a:buAutoNum type="arabicPeriod"/>
            </a:pPr>
            <a:r>
              <a:rPr lang="en-US" b="1">
                <a:solidFill>
                  <a:schemeClr val="tx1"/>
                </a:solidFill>
                <a:latin typeface="+mn-lt"/>
              </a:rPr>
              <a:t>Each time, no one is allowed to repeat anything that was said by the other. </a:t>
            </a:r>
          </a:p>
          <a:p>
            <a:pPr marL="0" lvl="0" indent="0">
              <a:buNone/>
            </a:pPr>
            <a:endParaRPr lang="en-US" i="0">
              <a:solidFill>
                <a:schemeClr val="tx1"/>
              </a:solidFill>
              <a:latin typeface="+mn-lt"/>
            </a:endParaRPr>
          </a:p>
          <a:p>
            <a:pPr marL="0" lvl="0" indent="0">
              <a:buNone/>
            </a:pPr>
            <a:r>
              <a:rPr lang="en-US" i="0">
                <a:solidFill>
                  <a:schemeClr val="tx1"/>
                </a:solidFill>
                <a:latin typeface="+mn-lt"/>
              </a:rPr>
              <a:t>Does anyone have any questions? (Clarify as needed).</a:t>
            </a:r>
          </a:p>
          <a:p>
            <a:pPr marL="228600" lvl="0" indent="-228600"/>
            <a:endParaRPr lang="en-US" i="0">
              <a:solidFill>
                <a:schemeClr val="tx1"/>
              </a:solidFill>
              <a:latin typeface="+mn-lt"/>
            </a:endParaRPr>
          </a:p>
          <a:p>
            <a:pPr marL="0" lvl="0" indent="0">
              <a:buNone/>
            </a:pPr>
            <a:r>
              <a:rPr lang="en-US" i="1">
                <a:solidFill>
                  <a:schemeClr val="tx1"/>
                </a:solidFill>
                <a:latin typeface="+mn-lt"/>
              </a:rPr>
              <a:t>Note to Presenter: </a:t>
            </a:r>
          </a:p>
          <a:p>
            <a:pPr marL="91440" lvl="0" indent="-228600"/>
            <a:r>
              <a:rPr lang="en-US">
                <a:solidFill>
                  <a:schemeClr val="tx1"/>
                </a:solidFill>
                <a:latin typeface="+mn-lt"/>
              </a:rPr>
              <a:t>Start at #1 (2-3 minutes to write down ideas or think about notes taken)</a:t>
            </a:r>
          </a:p>
          <a:p>
            <a:pPr marL="91440" lvl="0" indent="-228600"/>
            <a:r>
              <a:rPr lang="en-US">
                <a:solidFill>
                  <a:schemeClr val="tx1"/>
                </a:solidFill>
                <a:latin typeface="+mn-lt"/>
              </a:rPr>
              <a:t>Create partners:</a:t>
            </a:r>
          </a:p>
          <a:p>
            <a:pPr marL="548640" lvl="2" indent="-228600"/>
            <a:r>
              <a:rPr lang="en-US">
                <a:solidFill>
                  <a:schemeClr val="tx1"/>
                </a:solidFill>
                <a:latin typeface="+mn-lt"/>
              </a:rPr>
              <a:t>Same kind of shoes, sitting next to each other, child in same grade, </a:t>
            </a:r>
            <a:r>
              <a:rPr lang="en-US" err="1">
                <a:solidFill>
                  <a:schemeClr val="tx1"/>
                </a:solidFill>
                <a:latin typeface="+mn-lt"/>
              </a:rPr>
              <a:t>etc</a:t>
            </a:r>
            <a:r>
              <a:rPr lang="en-US">
                <a:solidFill>
                  <a:schemeClr val="tx1"/>
                </a:solidFill>
                <a:latin typeface="+mn-lt"/>
              </a:rPr>
              <a:t>…</a:t>
            </a:r>
          </a:p>
          <a:p>
            <a:pPr marL="548640" lvl="2" indent="-228600"/>
            <a:r>
              <a:rPr lang="en-US">
                <a:solidFill>
                  <a:schemeClr val="tx1"/>
                </a:solidFill>
                <a:latin typeface="+mn-lt"/>
              </a:rPr>
              <a:t>Have partners decide or assign A and B</a:t>
            </a:r>
          </a:p>
          <a:p>
            <a:pPr marL="91440" lvl="0" indent="-228600"/>
            <a:r>
              <a:rPr lang="en-US">
                <a:solidFill>
                  <a:schemeClr val="tx1"/>
                </a:solidFill>
                <a:latin typeface="+mn-lt"/>
              </a:rPr>
              <a:t>First round (60 seconds)</a:t>
            </a:r>
          </a:p>
          <a:p>
            <a:pPr marL="548640" lvl="2" indent="-228600"/>
            <a:r>
              <a:rPr lang="en-US">
                <a:solidFill>
                  <a:schemeClr val="tx1"/>
                </a:solidFill>
                <a:latin typeface="+mn-lt"/>
              </a:rPr>
              <a:t>A speaks, B listens</a:t>
            </a:r>
          </a:p>
          <a:p>
            <a:pPr marL="91440" lvl="0" indent="-228600"/>
            <a:r>
              <a:rPr lang="en-US">
                <a:solidFill>
                  <a:schemeClr val="tx1"/>
                </a:solidFill>
                <a:latin typeface="+mn-lt"/>
              </a:rPr>
              <a:t>Second round (40 seconds)</a:t>
            </a:r>
          </a:p>
          <a:p>
            <a:pPr marL="548640" lvl="2" indent="-228600"/>
            <a:r>
              <a:rPr lang="en-US">
                <a:solidFill>
                  <a:schemeClr val="tx1"/>
                </a:solidFill>
                <a:latin typeface="+mn-lt"/>
              </a:rPr>
              <a:t>B speaks, A listens</a:t>
            </a:r>
          </a:p>
          <a:p>
            <a:pPr marL="91440" lvl="0" indent="-228600"/>
            <a:r>
              <a:rPr lang="en-US">
                <a:solidFill>
                  <a:schemeClr val="tx1"/>
                </a:solidFill>
                <a:latin typeface="+mn-lt"/>
              </a:rPr>
              <a:t>If time, Third Round (20 seconds)</a:t>
            </a:r>
          </a:p>
          <a:p>
            <a:pPr marL="548640" lvl="2" indent="-228600"/>
            <a:r>
              <a:rPr lang="en-US">
                <a:solidFill>
                  <a:schemeClr val="tx1"/>
                </a:solidFill>
                <a:latin typeface="+mn-lt"/>
              </a:rPr>
              <a:t>A speaks, B listens</a:t>
            </a:r>
          </a:p>
          <a:p>
            <a:pPr marL="548640" lvl="2" indent="-228600"/>
            <a:endParaRPr lang="en-US">
              <a:solidFill>
                <a:schemeClr val="tx1"/>
              </a:solidFill>
              <a:latin typeface="+mn-lt"/>
            </a:endParaRPr>
          </a:p>
          <a:p>
            <a:pPr marL="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a:solidFill>
                  <a:schemeClr val="tx1"/>
                </a:solidFill>
                <a:latin typeface="+mn-lt"/>
              </a:rPr>
              <a:t>*If presenting virtually, read all the directions and have participants discuss on their own in breakout rooms. Create breakout rooms ahead of time. </a:t>
            </a:r>
            <a:endParaRPr lang="en-US" i="1">
              <a:latin typeface="+mn-lt"/>
            </a:endParaRPr>
          </a:p>
          <a:p>
            <a:pPr marL="548640" lvl="2" indent="-228600"/>
            <a:endParaRPr lang="en-US" i="1">
              <a:solidFill>
                <a:schemeClr val="tx1"/>
              </a:solidFill>
              <a:latin typeface="+mn-lt"/>
            </a:endParaRPr>
          </a:p>
          <a:p>
            <a:pPr marL="171450" lvl="0" indent="-171450"/>
            <a:r>
              <a:rPr lang="en-US">
                <a:solidFill>
                  <a:schemeClr val="tx1"/>
                </a:solidFill>
                <a:latin typeface="+mn-lt"/>
              </a:rPr>
              <a:t>Ask if anyone has any questions or comments to share before moving on. </a:t>
            </a:r>
          </a:p>
        </p:txBody>
      </p:sp>
    </p:spTree>
    <p:extLst>
      <p:ext uri="{BB962C8B-B14F-4D97-AF65-F5344CB8AC3E}">
        <p14:creationId xmlns:p14="http://schemas.microsoft.com/office/powerpoint/2010/main" val="2923056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SzPts val="1100"/>
              <a:buNone/>
            </a:pPr>
            <a:r>
              <a:rPr lang="en-US" b="1" dirty="0">
                <a:latin typeface="+mn-lt"/>
              </a:rPr>
              <a:t>What Do Oral Language &amp; Vocabulary Look Like at School?</a:t>
            </a:r>
          </a:p>
        </p:txBody>
      </p:sp>
    </p:spTree>
    <p:extLst>
      <p:ext uri="{BB962C8B-B14F-4D97-AF65-F5344CB8AC3E}">
        <p14:creationId xmlns:p14="http://schemas.microsoft.com/office/powerpoint/2010/main" val="156685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nSpc>
                <a:spcPct val="115000"/>
              </a:lnSpc>
              <a:spcAft>
                <a:spcPts val="800"/>
              </a:spcAft>
              <a:buNone/>
              <a:tabLst>
                <a:tab pos="457200" algn="l"/>
              </a:tabLst>
            </a:pPr>
            <a:r>
              <a:rPr lang="en-US" sz="1100" kern="100">
                <a:effectLst/>
                <a:latin typeface="+mn-lt"/>
                <a:ea typeface="Aptos" panose="020B0004020202020204" pitchFamily="34" charset="0"/>
                <a:cs typeface="Times New Roman" panose="02020603050405020304" pitchFamily="18" charset="0"/>
              </a:rPr>
              <a:t>Welcome and thank you all for being here today. </a:t>
            </a:r>
          </a:p>
          <a:p>
            <a:pPr marL="0" marR="0" lvl="0" indent="0">
              <a:lnSpc>
                <a:spcPct val="115000"/>
              </a:lnSpc>
              <a:spcAft>
                <a:spcPts val="800"/>
              </a:spcAft>
              <a:buNone/>
              <a:tabLst>
                <a:tab pos="457200" algn="l"/>
              </a:tabLst>
            </a:pPr>
            <a:endParaRPr lang="en-US" sz="1100" kern="100">
              <a:effectLst/>
              <a:latin typeface="+mn-lt"/>
              <a:ea typeface="Aptos" panose="020B0004020202020204" pitchFamily="34" charset="0"/>
              <a:cs typeface="Times New Roman" panose="02020603050405020304" pitchFamily="18" charset="0"/>
            </a:endParaRPr>
          </a:p>
          <a:p>
            <a:pPr marL="0" indent="0">
              <a:buNone/>
            </a:pPr>
            <a:r>
              <a:rPr lang="en-US" sz="1800">
                <a:latin typeface="+mn-lt"/>
              </a:rPr>
              <a:t>This is a presentation within </a:t>
            </a:r>
            <a:r>
              <a:rPr lang="en-US" sz="1800" b="1">
                <a:latin typeface="+mn-lt"/>
              </a:rPr>
              <a:t>the Colorado READ Act and the Science of Reading for Families </a:t>
            </a:r>
            <a:r>
              <a:rPr lang="en-US" sz="1800">
                <a:latin typeface="+mn-lt"/>
              </a:rPr>
              <a:t>series developed to support parents with ways to help their children build reading skills in partnership with their school. ​</a:t>
            </a:r>
          </a:p>
          <a:p>
            <a:pPr marL="0" indent="0">
              <a:buNone/>
            </a:pPr>
            <a:endParaRPr lang="en-US" sz="1800">
              <a:latin typeface="+mn-lt"/>
            </a:endParaRPr>
          </a:p>
          <a:p>
            <a:pPr marL="171450" marR="0" lvl="0" indent="-171450" algn="l" defTabSz="914400" rtl="0" eaLnBrk="1" fontAlgn="base" latinLnBrk="0" hangingPunct="1">
              <a:lnSpc>
                <a:spcPct val="100000"/>
              </a:lnSpc>
              <a:spcBef>
                <a:spcPts val="0"/>
              </a:spcBef>
              <a:spcAft>
                <a:spcPts val="0"/>
              </a:spcAft>
              <a:buClr>
                <a:srgbClr val="000000"/>
              </a:buClr>
              <a:buSzPts val="1100"/>
              <a:tabLst/>
              <a:defRPr/>
            </a:pPr>
            <a:r>
              <a:rPr lang="en-US" sz="1100" kern="100">
                <a:effectLst/>
                <a:latin typeface="+mn-lt"/>
                <a:ea typeface="Aptos" panose="020B0004020202020204" pitchFamily="34" charset="0"/>
                <a:cs typeface="Times New Roman" panose="02020603050405020304" pitchFamily="18" charset="0"/>
              </a:rPr>
              <a:t>The READ Act encourages local education providers to provide parent opportunities to participate in parent reading workshops throughout the school year to assist parents in developing their own reading skills and in developing the skills necessary to assist their children in reading. We hope this series will be helpful to you as parents (</a:t>
            </a:r>
            <a:r>
              <a:rPr lang="en-US" sz="1100">
                <a:latin typeface="+mn-lt"/>
              </a:rPr>
              <a:t>CRS 22-7-1208 (4))</a:t>
            </a:r>
            <a:r>
              <a:rPr lang="en-US" sz="1100" kern="100">
                <a:effectLst/>
                <a:latin typeface="+mn-lt"/>
                <a:ea typeface="Aptos" panose="020B0004020202020204" pitchFamily="34" charset="0"/>
                <a:cs typeface="Times New Roman" panose="02020603050405020304" pitchFamily="18" charset="0"/>
              </a:rPr>
              <a:t>.  </a:t>
            </a:r>
          </a:p>
          <a:p>
            <a:pPr marL="628650" marR="0" lvl="1" indent="-171450" algn="l" defTabSz="914400" rtl="0" eaLnBrk="1" fontAlgn="base" latinLnBrk="0" hangingPunct="1">
              <a:lnSpc>
                <a:spcPct val="100000"/>
              </a:lnSpc>
              <a:spcBef>
                <a:spcPts val="0"/>
              </a:spcBef>
              <a:spcAft>
                <a:spcPts val="0"/>
              </a:spcAft>
              <a:buClr>
                <a:srgbClr val="000000"/>
              </a:buClr>
              <a:buSzPts val="1100"/>
              <a:tabLst/>
              <a:defRPr/>
            </a:pPr>
            <a:r>
              <a:rPr lang="en-US" sz="1100" b="0" i="0" u="none" strike="noStrike">
                <a:solidFill>
                  <a:srgbClr val="000000"/>
                </a:solidFill>
                <a:effectLst/>
                <a:latin typeface="+mn-lt"/>
              </a:rPr>
              <a:t>The Colorado READ Act statute defines the term “parent’ as a student’s biological or adoptive parent, stepparent, foster parent, or legal guardian(</a:t>
            </a:r>
            <a:r>
              <a:rPr lang="en-US" sz="1100">
                <a:latin typeface="+mn-lt"/>
              </a:rPr>
              <a:t>CRS 22-7-1203 (8)(a))</a:t>
            </a:r>
            <a:r>
              <a:rPr lang="en-US" sz="1100" b="0" i="0" u="none" strike="noStrike">
                <a:solidFill>
                  <a:srgbClr val="000000"/>
                </a:solidFill>
                <a:effectLst/>
                <a:latin typeface="+mn-lt"/>
              </a:rPr>
              <a:t>.  </a:t>
            </a:r>
          </a:p>
          <a:p>
            <a:pPr marL="628650" marR="0" lvl="1" indent="-171450" algn="l" defTabSz="914400" rtl="0" eaLnBrk="1" fontAlgn="base" latinLnBrk="0" hangingPunct="1">
              <a:lnSpc>
                <a:spcPct val="100000"/>
              </a:lnSpc>
              <a:spcBef>
                <a:spcPts val="0"/>
              </a:spcBef>
              <a:spcAft>
                <a:spcPts val="0"/>
              </a:spcAft>
              <a:buClr>
                <a:srgbClr val="000000"/>
              </a:buClr>
              <a:buSzPts val="1100"/>
              <a:tabLst/>
              <a:defRPr/>
            </a:pPr>
            <a:r>
              <a:rPr lang="en-US" sz="1100" b="0" i="0" u="none" strike="noStrike">
                <a:solidFill>
                  <a:srgbClr val="000000"/>
                </a:solidFill>
                <a:effectLst/>
                <a:latin typeface="+mn-lt"/>
              </a:rPr>
              <a:t>For brevity purposes, we have adopted this definition throughout the presentation. </a:t>
            </a:r>
            <a:r>
              <a:rPr lang="en-US" sz="1100" b="0" i="0" u="none" strike="noStrike" baseline="0">
                <a:solidFill>
                  <a:srgbClr val="000000"/>
                </a:solidFill>
                <a:latin typeface="+mn-lt"/>
              </a:rPr>
              <a:t>When we use “Parent” during the presentation we mean family or caregiver aligned with the language of the law. </a:t>
            </a:r>
            <a:endParaRPr lang="en-US" sz="1100" kern="100">
              <a:effectLst/>
              <a:latin typeface="+mn-lt"/>
              <a:ea typeface="Aptos" panose="020B0004020202020204" pitchFamily="34" charset="0"/>
              <a:cs typeface="Times New Roman" panose="02020603050405020304" pitchFamily="18" charset="0"/>
            </a:endParaRPr>
          </a:p>
          <a:p>
            <a:pPr marL="285750" marR="0" lvl="0" indent="-285750">
              <a:lnSpc>
                <a:spcPct val="115000"/>
              </a:lnSpc>
              <a:spcAft>
                <a:spcPts val="800"/>
              </a:spcAft>
              <a:tabLst>
                <a:tab pos="457200" algn="l"/>
              </a:tabLst>
            </a:pPr>
            <a:endParaRPr lang="en-US" sz="11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
                <a:srgbClr val="000000"/>
              </a:buClr>
              <a:buSzPts val="1100"/>
              <a:buFont typeface="Arial"/>
              <a:buNone/>
              <a:tabLst>
                <a:tab pos="457200" algn="l"/>
              </a:tabLst>
              <a:defRPr/>
            </a:pPr>
            <a:r>
              <a:rPr lang="en-US" sz="1100" b="0" i="0" u="none" strike="noStrike">
                <a:solidFill>
                  <a:srgbClr val="000000"/>
                </a:solidFill>
                <a:effectLst/>
                <a:latin typeface="+mn-lt"/>
              </a:rPr>
              <a:t>During this presentation, we will be focusing on </a:t>
            </a:r>
            <a:r>
              <a:rPr lang="en-US" sz="1100" b="1" i="0" u="none" strike="noStrike">
                <a:solidFill>
                  <a:srgbClr val="000000"/>
                </a:solidFill>
                <a:effectLst/>
                <a:latin typeface="+mn-lt"/>
              </a:rPr>
              <a:t>Oral Language and Vocabulary Development</a:t>
            </a:r>
            <a:r>
              <a:rPr lang="en-US" sz="1100" b="0" i="0">
                <a:solidFill>
                  <a:srgbClr val="444444"/>
                </a:solidFill>
                <a:effectLst/>
                <a:latin typeface="+mn-lt"/>
              </a:rPr>
              <a:t>​</a:t>
            </a:r>
          </a:p>
          <a:p>
            <a:pPr marL="0" marR="0" lvl="0" indent="0">
              <a:lnSpc>
                <a:spcPct val="115000"/>
              </a:lnSpc>
              <a:spcAft>
                <a:spcPts val="800"/>
              </a:spcAft>
              <a:buNone/>
              <a:tabLst>
                <a:tab pos="457200" algn="l"/>
              </a:tabLst>
            </a:pPr>
            <a:endParaRPr lang="en-US" sz="1100" kern="100">
              <a:effectLst/>
              <a:latin typeface="+mn-lt"/>
              <a:ea typeface="Aptos" panose="020B0004020202020204" pitchFamily="34" charset="0"/>
              <a:cs typeface="Times New Roman" panose="02020603050405020304" pitchFamily="18" charset="0"/>
            </a:endParaRPr>
          </a:p>
          <a:p>
            <a:pPr marL="0" marR="0" lvl="0" indent="0">
              <a:lnSpc>
                <a:spcPct val="115000"/>
              </a:lnSpc>
              <a:spcAft>
                <a:spcPts val="800"/>
              </a:spcAft>
              <a:buNone/>
              <a:tabLst>
                <a:tab pos="457200" algn="l"/>
              </a:tabLst>
            </a:pPr>
            <a:r>
              <a:rPr lang="en-US" sz="1100" kern="100">
                <a:effectLst/>
                <a:latin typeface="+mn-lt"/>
                <a:ea typeface="Aptos" panose="020B0004020202020204" pitchFamily="34" charset="0"/>
                <a:cs typeface="Times New Roman" panose="02020603050405020304" pitchFamily="18" charset="0"/>
              </a:rPr>
              <a:t>For more information or additional resources, please visit the </a:t>
            </a:r>
            <a:r>
              <a:rPr lang="en-US" sz="1100" u="sng" kern="100">
                <a:solidFill>
                  <a:srgbClr val="467886"/>
                </a:solidFill>
                <a:effectLst/>
                <a:latin typeface="+mn-lt"/>
                <a:ea typeface="Aptos" panose="020B0004020202020204" pitchFamily="34" charset="0"/>
                <a:cs typeface="Times New Roman" panose="02020603050405020304" pitchFamily="18" charset="0"/>
                <a:hlinkClick r:id="rId3"/>
              </a:rPr>
              <a:t>READ Act Parent Resources page</a:t>
            </a:r>
            <a:r>
              <a:rPr lang="en-US" sz="1100" kern="100">
                <a:effectLst/>
                <a:latin typeface="+mn-lt"/>
                <a:ea typeface="Aptos" panose="020B0004020202020204" pitchFamily="34" charset="0"/>
                <a:cs typeface="Times New Roman" panose="02020603050405020304" pitchFamily="18" charset="0"/>
              </a:rPr>
              <a:t> found within the CDE website. (</a:t>
            </a:r>
            <a:r>
              <a:rPr lang="en-US" sz="1100" u="sng" kern="100">
                <a:solidFill>
                  <a:srgbClr val="467886"/>
                </a:solidFill>
                <a:effectLst/>
                <a:latin typeface="+mn-lt"/>
                <a:ea typeface="Aptos" panose="020B0004020202020204" pitchFamily="34" charset="0"/>
                <a:cs typeface="Times New Roman" panose="02020603050405020304" pitchFamily="18" charset="0"/>
              </a:rPr>
              <a:t>QR Code on the slide</a:t>
            </a:r>
            <a:r>
              <a:rPr lang="en-US" sz="1100" kern="100">
                <a:effectLst/>
                <a:latin typeface="+mn-lt"/>
                <a:ea typeface="Aptos" panose="020B0004020202020204" pitchFamily="34" charset="0"/>
                <a:cs typeface="Times New Roman" panose="02020603050405020304" pitchFamily="18" charset="0"/>
              </a:rPr>
              <a:t>)</a:t>
            </a:r>
          </a:p>
          <a:p>
            <a:pPr marL="0" marR="0" lvl="0" indent="0">
              <a:lnSpc>
                <a:spcPct val="115000"/>
              </a:lnSpc>
              <a:spcAft>
                <a:spcPts val="800"/>
              </a:spcAft>
              <a:buFont typeface="Arial" panose="020B0604020202020204" pitchFamily="34" charset="0"/>
              <a:buNone/>
              <a:tabLst>
                <a:tab pos="457200" algn="l"/>
              </a:tabLst>
            </a:pPr>
            <a:endParaRPr lang="en-US" sz="1100" kern="100">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2933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14B2BE0-EDAC-327B-A51D-4D0D9C29245F}"/>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9DF5664-2AEE-3C7D-79D1-F4F8ED9099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E684C60B-4DC9-7FD8-7987-3E5E7F8FA5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0" i="0">
                <a:solidFill>
                  <a:srgbClr val="333333"/>
                </a:solidFill>
                <a:effectLst/>
                <a:latin typeface="+mn-lt"/>
              </a:rPr>
              <a:t>Created by Coloradans for Colorado students, the </a:t>
            </a:r>
            <a:r>
              <a:rPr lang="en-US" b="1" i="0">
                <a:solidFill>
                  <a:srgbClr val="333333"/>
                </a:solidFill>
                <a:effectLst/>
                <a:latin typeface="+mn-lt"/>
              </a:rPr>
              <a:t>Colorado Academic Standards (CAS) </a:t>
            </a:r>
            <a:r>
              <a:rPr lang="en-US" b="0" i="0">
                <a:solidFill>
                  <a:srgbClr val="333333"/>
                </a:solidFill>
                <a:effectLst/>
                <a:latin typeface="+mn-lt"/>
              </a:rPr>
              <a:t>provide a grade-by-grade road map to help ensure students are successful in college, careers, and life. The standards aim to improve what students learn and how they learn in 12 content areas while emphasizing critical thinking, creativity, problem solving, collaboration, and communication as essential skills for life in the 21st century.</a:t>
            </a:r>
            <a:endParaRPr lang="en-US">
              <a:latin typeface="+mn-lt"/>
            </a:endParaRPr>
          </a:p>
          <a:p>
            <a:pPr marL="171450" indent="-171450"/>
            <a:r>
              <a:rPr lang="en-US">
                <a:latin typeface="+mn-lt"/>
              </a:rPr>
              <a:t>To support families, communities, and teachers in realizing the goals of the Colorado Academic Standards (CAS), the Colorado Family and Community Guides provide overviews of the learning expectations for students. </a:t>
            </a:r>
          </a:p>
          <a:p>
            <a:pPr marL="171450" indent="-171450"/>
            <a:r>
              <a:rPr lang="en-US">
                <a:latin typeface="+mn-lt"/>
              </a:rPr>
              <a:t>These guides offer some learning experiences students may engage in at school that may also be supported at home.</a:t>
            </a:r>
          </a:p>
          <a:p>
            <a:pPr marL="171450" indent="-171450"/>
            <a:r>
              <a:rPr lang="en-US">
                <a:latin typeface="+mn-lt"/>
              </a:rPr>
              <a:t>As always, the best place to know about what your child is learning is from your child's teacher.</a:t>
            </a:r>
          </a:p>
          <a:p>
            <a:pPr marL="171450" indent="-171450"/>
            <a:r>
              <a:rPr lang="en-US">
                <a:latin typeface="+mn-lt"/>
              </a:rPr>
              <a:t>Standards for </a:t>
            </a:r>
            <a:r>
              <a:rPr lang="en-US" b="1">
                <a:latin typeface="+mn-lt"/>
              </a:rPr>
              <a:t>Oral Language and Vocabulary </a:t>
            </a:r>
            <a:r>
              <a:rPr lang="en-US">
                <a:latin typeface="+mn-lt"/>
              </a:rPr>
              <a:t>Development are found in all grade-levels (Sedita, 2019). </a:t>
            </a:r>
          </a:p>
          <a:p>
            <a:pPr marL="171450" indent="-171450"/>
            <a:endParaRPr lang="en-US">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a:solidFill>
                  <a:srgbClr val="444444"/>
                </a:solidFill>
                <a:effectLst/>
                <a:latin typeface="+mn-lt"/>
              </a:rPr>
              <a:t>You can use the QR code to access the </a:t>
            </a:r>
            <a:r>
              <a:rPr lang="en-US">
                <a:latin typeface="+mn-lt"/>
                <a:hlinkClick r:id="rId3"/>
              </a:rPr>
              <a:t>Family and Community Guides to the Colorado Academic Standards</a:t>
            </a:r>
            <a:r>
              <a:rPr lang="en-US" sz="1100" b="0" i="0">
                <a:solidFill>
                  <a:srgbClr val="444444"/>
                </a:solidFill>
                <a:effectLst/>
                <a:latin typeface="+mn-lt"/>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a:solidFill>
                <a:srgbClr val="444444"/>
              </a:solidFill>
              <a:effectLst/>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a:solidFill>
                  <a:srgbClr val="444444"/>
                </a:solidFill>
                <a:effectLst/>
                <a:latin typeface="+mn-lt"/>
              </a:rPr>
              <a:t>Here is an example of </a:t>
            </a:r>
            <a:r>
              <a:rPr lang="en-US" sz="1100" b="1" i="0">
                <a:solidFill>
                  <a:srgbClr val="444444"/>
                </a:solidFill>
                <a:effectLst/>
                <a:latin typeface="+mn-lt"/>
              </a:rPr>
              <a:t>Expectations for 1</a:t>
            </a:r>
            <a:r>
              <a:rPr lang="en-US" sz="1100" b="1" i="0" baseline="30000">
                <a:solidFill>
                  <a:srgbClr val="444444"/>
                </a:solidFill>
                <a:effectLst/>
                <a:latin typeface="+mn-lt"/>
              </a:rPr>
              <a:t>st</a:t>
            </a:r>
            <a:r>
              <a:rPr lang="en-US" sz="1100" b="1" i="0">
                <a:solidFill>
                  <a:srgbClr val="444444"/>
                </a:solidFill>
                <a:effectLst/>
                <a:latin typeface="+mn-lt"/>
              </a:rPr>
              <a:t> Grade. </a:t>
            </a:r>
          </a:p>
          <a:p>
            <a:pPr marL="0">
              <a:lnSpc>
                <a:spcPct val="100000"/>
              </a:lnSpc>
            </a:pPr>
            <a:r>
              <a:rPr lang="en-US" sz="1100" b="1" i="0">
                <a:solidFill>
                  <a:srgbClr val="333333"/>
                </a:solidFill>
                <a:effectLst/>
                <a:latin typeface="+mn-lt"/>
                <a:ea typeface="Calibri"/>
                <a:cs typeface="Calibri"/>
              </a:rPr>
              <a:t>Expand their spoken vocabulary</a:t>
            </a:r>
            <a:endParaRPr lang="en-US" sz="1100" b="1">
              <a:solidFill>
                <a:srgbClr val="333333"/>
              </a:solidFill>
              <a:latin typeface="+mn-lt"/>
              <a:ea typeface="Calibri"/>
              <a:cs typeface="Calibri"/>
            </a:endParaRPr>
          </a:p>
          <a:p>
            <a:pPr marL="0">
              <a:lnSpc>
                <a:spcPct val="100000"/>
              </a:lnSpc>
            </a:pPr>
            <a:r>
              <a:rPr lang="en-US" sz="1100" b="1">
                <a:solidFill>
                  <a:srgbClr val="333333"/>
                </a:solidFill>
                <a:latin typeface="+mn-lt"/>
                <a:ea typeface="Calibri"/>
                <a:cs typeface="Calibri"/>
              </a:rPr>
              <a:t>D</a:t>
            </a:r>
            <a:r>
              <a:rPr lang="en-US" sz="1100" b="1" i="0">
                <a:solidFill>
                  <a:srgbClr val="333333"/>
                </a:solidFill>
                <a:effectLst/>
                <a:latin typeface="+mn-lt"/>
                <a:ea typeface="Calibri"/>
                <a:cs typeface="Calibri"/>
              </a:rPr>
              <a:t>emonstrate how words, gestures, and actions are used to give and receive information.</a:t>
            </a:r>
            <a:endParaRPr lang="en-US" sz="1100" b="1" i="0">
              <a:solidFill>
                <a:srgbClr val="000000"/>
              </a:solidFill>
              <a:effectLst/>
              <a:latin typeface="+mn-lt"/>
              <a:ea typeface="Calibri"/>
              <a:cs typeface="Calibri"/>
            </a:endParaRPr>
          </a:p>
          <a:p>
            <a:pPr marL="457200" lvl="1">
              <a:lnSpc>
                <a:spcPct val="100000"/>
              </a:lnSpc>
            </a:pPr>
            <a:r>
              <a:rPr lang="en-US" sz="1100" b="0" i="0">
                <a:solidFill>
                  <a:srgbClr val="444444"/>
                </a:solidFill>
                <a:effectLst/>
                <a:latin typeface="+mn-lt"/>
              </a:rPr>
              <a:t>Give and receive information refers to receptive and expressive language that we have previously discussed. </a:t>
            </a:r>
          </a:p>
          <a:p>
            <a:pPr marL="0" lvl="0">
              <a:lnSpc>
                <a:spcPct val="100000"/>
              </a:lnSpc>
            </a:pPr>
            <a:r>
              <a:rPr lang="en-US" sz="1100" b="1" i="0">
                <a:solidFill>
                  <a:srgbClr val="444444"/>
                </a:solidFill>
                <a:effectLst/>
                <a:latin typeface="+mn-lt"/>
              </a:rPr>
              <a:t>You May Find </a:t>
            </a:r>
            <a:r>
              <a:rPr lang="en-US" sz="1100" b="0" i="0">
                <a:solidFill>
                  <a:srgbClr val="444444"/>
                </a:solidFill>
                <a:effectLst/>
                <a:latin typeface="+mn-lt"/>
              </a:rPr>
              <a:t>1</a:t>
            </a:r>
            <a:r>
              <a:rPr lang="en-US" sz="1100" b="0" i="0" baseline="30000">
                <a:solidFill>
                  <a:srgbClr val="444444"/>
                </a:solidFill>
                <a:effectLst/>
                <a:latin typeface="+mn-lt"/>
              </a:rPr>
              <a:t>st</a:t>
            </a:r>
            <a:r>
              <a:rPr lang="en-US" sz="1100" b="0" i="0">
                <a:solidFill>
                  <a:srgbClr val="444444"/>
                </a:solidFill>
                <a:effectLst/>
                <a:latin typeface="+mn-lt"/>
              </a:rPr>
              <a:t> Grade </a:t>
            </a:r>
            <a:r>
              <a:rPr lang="en-US" sz="1100" b="1" i="0">
                <a:solidFill>
                  <a:srgbClr val="444444"/>
                </a:solidFill>
                <a:effectLst/>
                <a:latin typeface="+mn-lt"/>
              </a:rPr>
              <a:t>Students: </a:t>
            </a:r>
          </a:p>
          <a:p>
            <a:pPr marL="457200" lvl="1">
              <a:lnSpc>
                <a:spcPct val="100000"/>
              </a:lnSpc>
            </a:pPr>
            <a:r>
              <a:rPr lang="en-US" sz="1100" b="1" i="0">
                <a:solidFill>
                  <a:srgbClr val="333333"/>
                </a:solidFill>
                <a:effectLst/>
                <a:latin typeface="+mn-lt"/>
                <a:ea typeface="Calibri"/>
                <a:cs typeface="Calibri"/>
              </a:rPr>
              <a:t>Working with fellow students to discuss different readings and topics</a:t>
            </a:r>
            <a:endParaRPr lang="en-US" sz="1100" b="1">
              <a:solidFill>
                <a:srgbClr val="333333"/>
              </a:solidFill>
              <a:latin typeface="+mn-lt"/>
              <a:ea typeface="Calibri"/>
              <a:cs typeface="Calibri"/>
            </a:endParaRPr>
          </a:p>
          <a:p>
            <a:pPr marL="457200" lvl="1">
              <a:lnSpc>
                <a:spcPct val="100000"/>
              </a:lnSpc>
            </a:pPr>
            <a:r>
              <a:rPr lang="en-US" sz="1100" b="1" i="0">
                <a:solidFill>
                  <a:srgbClr val="333333"/>
                </a:solidFill>
                <a:effectLst/>
                <a:latin typeface="+mn-lt"/>
                <a:ea typeface="Calibri"/>
                <a:cs typeface="Calibri"/>
              </a:rPr>
              <a:t>Responding to the ideas of others by asking/answering questions</a:t>
            </a:r>
            <a:endParaRPr lang="en-US" sz="1100" b="1">
              <a:solidFill>
                <a:srgbClr val="333333"/>
              </a:solidFill>
              <a:latin typeface="+mn-lt"/>
              <a:ea typeface="Calibri"/>
              <a:cs typeface="Calibri"/>
            </a:endParaRPr>
          </a:p>
          <a:p>
            <a:pPr marL="457200" lvl="1">
              <a:lnSpc>
                <a:spcPct val="100000"/>
              </a:lnSpc>
            </a:pPr>
            <a:r>
              <a:rPr lang="en-US" sz="1100" b="1" i="0">
                <a:solidFill>
                  <a:srgbClr val="333333"/>
                </a:solidFill>
                <a:effectLst/>
                <a:latin typeface="+mn-lt"/>
                <a:ea typeface="Calibri"/>
                <a:cs typeface="Calibri"/>
              </a:rPr>
              <a:t>Actively listening by making eye contact and demonstrating positive body posture.</a:t>
            </a:r>
          </a:p>
        </p:txBody>
      </p:sp>
    </p:spTree>
    <p:extLst>
      <p:ext uri="{BB962C8B-B14F-4D97-AF65-F5344CB8AC3E}">
        <p14:creationId xmlns:p14="http://schemas.microsoft.com/office/powerpoint/2010/main" val="2151691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a:latin typeface="+mn-lt"/>
              </a:rPr>
              <a:t>Schools build </a:t>
            </a:r>
            <a:r>
              <a:rPr lang="en-US" sz="1100" b="1">
                <a:latin typeface="+mn-lt"/>
              </a:rPr>
              <a:t>Language-Rich Environments:</a:t>
            </a:r>
            <a:endParaRPr lang="en-US" sz="1100">
              <a:latin typeface="+mn-lt"/>
            </a:endParaRPr>
          </a:p>
          <a:p>
            <a:r>
              <a:rPr lang="en-US" sz="1100">
                <a:latin typeface="+mn-lt"/>
              </a:rPr>
              <a:t>(click) Teachers </a:t>
            </a:r>
            <a:r>
              <a:rPr lang="en-US" sz="1100" b="1">
                <a:latin typeface="+mn-lt"/>
              </a:rPr>
              <a:t>embed oral language development into lessons across the day </a:t>
            </a:r>
            <a:r>
              <a:rPr lang="en-US" sz="1100">
                <a:latin typeface="+mn-lt"/>
              </a:rPr>
              <a:t>so students are surrounded by talk</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a:latin typeface="+mn-lt"/>
              </a:rPr>
              <a:t>They explicitly Teach Listening &amp; Discussion Skills aligned to the Colorado Academic Standards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mn-lt"/>
              </a:rPr>
              <a:t>Explicit instruction on how to communicate ideas is one that becomes more advanced over time. When students are first learning this skill, teachers are facilitators in providing students with the tools and language they need to share their ideas across varied audiences in small and large-group settings (Gillis, 2020). </a:t>
            </a:r>
            <a:endParaRPr lang="en-US" sz="1100" b="0" i="0">
              <a:solidFill>
                <a:srgbClr val="000000"/>
              </a:solidFill>
              <a:effectLst/>
              <a:latin typeface="+mn-lt"/>
            </a:endParaRP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0" i="0">
                <a:solidFill>
                  <a:srgbClr val="000000"/>
                </a:solidFill>
                <a:effectLst/>
                <a:latin typeface="Calibri"/>
                <a:cs typeface="Calibri"/>
              </a:rPr>
              <a:t>The teacher models recasting, rephrasing, or repeating what students say to enrich oral language exchanges. Or provides sentence stems for scaffolding oral language.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mn-lt"/>
              </a:rPr>
              <a:t>(click) </a:t>
            </a:r>
            <a:r>
              <a:rPr lang="en-US" sz="1100" b="0" i="0" u="none" strike="noStrike">
                <a:solidFill>
                  <a:srgbClr val="000000"/>
                </a:solidFill>
                <a:effectLst/>
                <a:latin typeface="+mn-lt"/>
              </a:rPr>
              <a:t>They</a:t>
            </a:r>
            <a:r>
              <a:rPr lang="en-US" sz="1100" b="1" i="0" u="none" strike="noStrike">
                <a:solidFill>
                  <a:srgbClr val="000000"/>
                </a:solidFill>
                <a:effectLst/>
                <a:latin typeface="+mn-lt"/>
              </a:rPr>
              <a:t> model academic language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a:latin typeface="+mn-lt"/>
              </a:rPr>
              <a:t>Academic language </a:t>
            </a:r>
            <a:r>
              <a:rPr lang="en-US" sz="1100">
                <a:latin typeface="+mn-lt"/>
              </a:rPr>
              <a:t>is the language of the classroom and written texts or books (Gillis, 2020).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mn-lt"/>
              </a:rPr>
              <a:t>Teachers are conscious of the language they use, how they use it, and how to create an environment in which academic language and precision are modeled. </a:t>
            </a:r>
            <a:endParaRPr lang="en-US" sz="1100" b="1" i="0" u="none" strike="noStrike">
              <a:solidFill>
                <a:srgbClr val="000000"/>
              </a:solidFill>
              <a:effectLst/>
              <a:latin typeface="+mn-lt"/>
            </a:endParaRPr>
          </a:p>
          <a:p>
            <a:r>
              <a:rPr lang="en-US" sz="1100">
                <a:latin typeface="+mn-lt"/>
              </a:rPr>
              <a:t>(click) Teachers intentionally plan for classrooms’ where students have </a:t>
            </a:r>
            <a:r>
              <a:rPr lang="en-US" sz="1100" b="1">
                <a:latin typeface="+mn-lt"/>
              </a:rPr>
              <a:t>multiple opportunities to communicate with others </a:t>
            </a:r>
            <a:r>
              <a:rPr lang="en-US" sz="1100" b="0" i="0" u="none" strike="noStrike">
                <a:solidFill>
                  <a:srgbClr val="000000"/>
                </a:solidFill>
                <a:effectLst/>
                <a:latin typeface="+mn-lt"/>
              </a:rPr>
              <a:t>(Lonigan &amp; Shanahan, 2012)</a:t>
            </a:r>
            <a:r>
              <a:rPr lang="en-US" sz="1100" b="1">
                <a:latin typeface="+mn-lt"/>
              </a:rPr>
              <a:t>.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mn-lt"/>
              </a:rPr>
              <a:t>The plan time within lessons dedicated to students hearing and using academic vocabulary</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0" i="0">
                <a:solidFill>
                  <a:srgbClr val="000000"/>
                </a:solidFill>
                <a:effectLst/>
                <a:latin typeface="Calibri"/>
                <a:cs typeface="Calibri"/>
              </a:rPr>
              <a:t>The time the teacher talks is minimized to allow for student response and conversation within a lesson. </a:t>
            </a:r>
            <a:endParaRPr lang="en-US" sz="1100">
              <a:latin typeface="Calibri"/>
              <a:cs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mn-lt"/>
              </a:rPr>
              <a:t>(click) </a:t>
            </a:r>
            <a:r>
              <a:rPr lang="en-US" sz="1100" b="1">
                <a:latin typeface="+mn-lt"/>
              </a:rPr>
              <a:t>Direct and indirect vocabulary instruction </a:t>
            </a:r>
            <a:r>
              <a:rPr lang="en-US" sz="1100" b="0">
                <a:latin typeface="+mn-lt"/>
              </a:rPr>
              <a:t>occurs.</a:t>
            </a:r>
            <a:r>
              <a:rPr lang="en-US" sz="1100">
                <a:latin typeface="+mn-lt"/>
              </a:rPr>
              <a:t>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a:solidFill>
                  <a:srgbClr val="000000"/>
                </a:solidFill>
                <a:effectLst/>
                <a:latin typeface="+mn-lt"/>
              </a:rPr>
              <a:t>The National Reading Panel (2000) found no one specific way to teach vocabulary. A variety of methods are recommended.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a:solidFill>
                  <a:srgbClr val="000000"/>
                </a:solidFill>
                <a:effectLst/>
                <a:latin typeface="+mn-lt"/>
              </a:rPr>
              <a:t>Teachers will incorporate vocabulary instruction into lessons as well as model and emphasize language in how they speak to the class  (Lonigan &amp; Shanahan, 2012).</a:t>
            </a:r>
          </a:p>
          <a:p>
            <a:pPr lvl="0"/>
            <a:r>
              <a:rPr lang="en-US" sz="1100">
                <a:latin typeface="+mn-lt"/>
              </a:rPr>
              <a:t>(click) </a:t>
            </a:r>
            <a:r>
              <a:rPr lang="en-US">
                <a:latin typeface="+mn-lt"/>
              </a:rPr>
              <a:t>Teachers</a:t>
            </a:r>
            <a:r>
              <a:rPr lang="en-US" sz="1100" b="1">
                <a:latin typeface="+mn-lt"/>
              </a:rPr>
              <a:t> encourage word consciousness </a:t>
            </a:r>
            <a:r>
              <a:rPr lang="en-US" sz="1100" b="0">
                <a:latin typeface="+mn-lt"/>
              </a:rPr>
              <a:t>by</a:t>
            </a:r>
            <a:r>
              <a:rPr lang="en-US" sz="1100" b="0" i="0" u="none" strike="noStrike">
                <a:solidFill>
                  <a:srgbClr val="000000"/>
                </a:solidFill>
                <a:effectLst/>
                <a:latin typeface="+mn-lt"/>
              </a:rPr>
              <a:t> helping children become interested in words; </a:t>
            </a:r>
            <a:r>
              <a:rPr lang="en-US">
                <a:latin typeface="+mn-lt"/>
              </a:rPr>
              <a:t>both</a:t>
            </a:r>
            <a:r>
              <a:rPr lang="en-US" sz="1100" b="0" i="0" u="none" strike="noStrike">
                <a:solidFill>
                  <a:srgbClr val="000000"/>
                </a:solidFill>
                <a:effectLst/>
                <a:latin typeface="+mn-lt"/>
              </a:rPr>
              <a:t> how they think about words and how they feel about words (Anderson &amp; Nagy, 1992 as cited in Honig et al., 2018).</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mn-lt"/>
              </a:rPr>
              <a:t>They might do this through building background knowledge on a topic, playing word games and teaching how words relate to each other</a:t>
            </a:r>
            <a:r>
              <a:rPr lang="en-US">
                <a:latin typeface="+mn-lt"/>
              </a:rPr>
              <a:t>.</a:t>
            </a:r>
            <a:endParaRPr lang="en-US" sz="1100">
              <a:latin typeface="+mn-lt"/>
            </a:endParaRPr>
          </a:p>
        </p:txBody>
      </p:sp>
    </p:spTree>
    <p:extLst>
      <p:ext uri="{BB962C8B-B14F-4D97-AF65-F5344CB8AC3E}">
        <p14:creationId xmlns:p14="http://schemas.microsoft.com/office/powerpoint/2010/main" val="831423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4CE94F0-2195-15FA-C0E9-01404232510E}"/>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A04210C0-4EBF-B84D-8017-FA321DDE9D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DF3E246-1F0F-C19A-75E7-64CA9AF8EB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i="1">
                <a:latin typeface="Trebuchet MS" panose="020B0603020202020204" pitchFamily="34" charset="0"/>
              </a:rPr>
              <a:t>Facilitator: This is an optional video if time allows. Video length: 4:17</a:t>
            </a:r>
          </a:p>
          <a:p>
            <a:pPr marL="0" indent="0">
              <a:buNone/>
            </a:pPr>
            <a:r>
              <a:rPr lang="en-US" sz="1100" i="1">
                <a:latin typeface="Trebuchet MS" panose="020B0603020202020204" pitchFamily="34" charset="0"/>
              </a:rPr>
              <a:t>Keep this slide hidden if unused.</a:t>
            </a:r>
          </a:p>
          <a:p>
            <a:pPr marL="0" indent="0">
              <a:buNone/>
            </a:pPr>
            <a:endParaRPr lang="en-US" sz="1100" i="1">
              <a:latin typeface="Trebuchet MS" panose="020B0603020202020204" pitchFamily="34" charset="0"/>
            </a:endParaRPr>
          </a:p>
          <a:p>
            <a:pPr marL="0" marR="0" lvl="0" indent="0" algn="l" defTabSz="966612" rtl="0" eaLnBrk="1" fontAlgn="auto" latinLnBrk="0" hangingPunct="1">
              <a:lnSpc>
                <a:spcPct val="100000"/>
              </a:lnSpc>
              <a:spcBef>
                <a:spcPts val="0"/>
              </a:spcBef>
              <a:spcAft>
                <a:spcPts val="0"/>
              </a:spcAft>
              <a:buClr>
                <a:srgbClr val="000000"/>
              </a:buClr>
              <a:buSzPts val="1100"/>
              <a:buFont typeface="Arial"/>
              <a:buNone/>
              <a:tabLst/>
              <a:defRPr/>
            </a:pPr>
            <a:r>
              <a:rPr lang="en-US" sz="1100" b="0">
                <a:latin typeface="Trebuchet MS" panose="020B0603020202020204" pitchFamily="34" charset="0"/>
              </a:rPr>
              <a:t>This video demonstrates a direct vocabulary lesson in a second-grade classroom. It is an </a:t>
            </a:r>
            <a:r>
              <a:rPr lang="en-US" sz="1100" b="1">
                <a:latin typeface="Trebuchet MS" panose="020B0603020202020204" pitchFamily="34" charset="0"/>
              </a:rPr>
              <a:t>example</a:t>
            </a:r>
            <a:r>
              <a:rPr lang="en-US" sz="1100" b="0">
                <a:latin typeface="Trebuchet MS" panose="020B0603020202020204" pitchFamily="34" charset="0"/>
              </a:rPr>
              <a:t> of one component of a </a:t>
            </a:r>
            <a:r>
              <a:rPr lang="en-US" sz="1100" b="1">
                <a:latin typeface="Trebuchet MS" panose="020B0603020202020204" pitchFamily="34" charset="0"/>
              </a:rPr>
              <a:t>Language Rich Environment.</a:t>
            </a:r>
            <a:endParaRPr lang="en-US" sz="1100" b="0">
              <a:latin typeface="Trebuchet MS" panose="020B0603020202020204" pitchFamily="34" charset="0"/>
            </a:endParaRPr>
          </a:p>
          <a:p>
            <a:pPr marL="0" marR="0" lvl="0" indent="0" algn="l" defTabSz="966612" rtl="0" eaLnBrk="1" fontAlgn="auto" latinLnBrk="0" hangingPunct="1">
              <a:lnSpc>
                <a:spcPct val="100000"/>
              </a:lnSpc>
              <a:spcBef>
                <a:spcPts val="0"/>
              </a:spcBef>
              <a:spcAft>
                <a:spcPts val="0"/>
              </a:spcAft>
              <a:buClr>
                <a:srgbClr val="000000"/>
              </a:buClr>
              <a:buSzPts val="1100"/>
              <a:buFont typeface="Arial"/>
              <a:buNone/>
              <a:tabLst/>
              <a:defRPr/>
            </a:pPr>
            <a:endParaRPr lang="en-US" sz="1100" b="0">
              <a:solidFill>
                <a:schemeClr val="tx1"/>
              </a:solidFill>
              <a:latin typeface="Trebuchet MS" panose="020B0603020202020204" pitchFamily="34" charset="0"/>
              <a:ea typeface="Calibri"/>
              <a:cs typeface="Calibri Light" panose="020F0302020204030204" pitchFamily="34" charset="0"/>
            </a:endParaRPr>
          </a:p>
          <a:p>
            <a:pPr marL="0" marR="0" lvl="0" indent="0" algn="l" defTabSz="966612" rtl="0" eaLnBrk="1" fontAlgn="auto" latinLnBrk="0" hangingPunct="1">
              <a:lnSpc>
                <a:spcPct val="100000"/>
              </a:lnSpc>
              <a:spcBef>
                <a:spcPts val="0"/>
              </a:spcBef>
              <a:spcAft>
                <a:spcPts val="0"/>
              </a:spcAft>
              <a:buClr>
                <a:srgbClr val="000000"/>
              </a:buClr>
              <a:buSzPts val="1100"/>
              <a:buFont typeface="Arial"/>
              <a:buNone/>
              <a:tabLst/>
              <a:defRPr/>
            </a:pPr>
            <a:r>
              <a:rPr lang="en-US" sz="1100" b="0">
                <a:solidFill>
                  <a:schemeClr val="tx1"/>
                </a:solidFill>
                <a:latin typeface="Trebuchet MS" panose="020B0603020202020204" pitchFamily="34" charset="0"/>
                <a:ea typeface="Calibri"/>
                <a:cs typeface="Calibri Light" panose="020F0302020204030204" pitchFamily="34" charset="0"/>
              </a:rPr>
              <a:t>Please watch for these Key </a:t>
            </a:r>
            <a:r>
              <a:rPr lang="en-US" sz="1100" b="1">
                <a:solidFill>
                  <a:schemeClr val="tx1"/>
                </a:solidFill>
                <a:latin typeface="Trebuchet MS" panose="020B0603020202020204" pitchFamily="34" charset="0"/>
                <a:ea typeface="Calibri"/>
                <a:cs typeface="Calibri Light" panose="020F0302020204030204" pitchFamily="34" charset="0"/>
              </a:rPr>
              <a:t>Points about the Video</a:t>
            </a:r>
            <a:r>
              <a:rPr lang="en-US" sz="1100" b="0">
                <a:solidFill>
                  <a:schemeClr val="tx1"/>
                </a:solidFill>
                <a:latin typeface="Trebuchet MS" panose="020B0603020202020204" pitchFamily="34" charset="0"/>
                <a:ea typeface="Calibri"/>
                <a:cs typeface="Calibri Light" panose="020F0302020204030204" pitchFamily="34" charset="0"/>
              </a:rPr>
              <a:t>:</a:t>
            </a:r>
          </a:p>
          <a:p>
            <a:pPr marL="0" indent="0">
              <a:buNone/>
            </a:pPr>
            <a:r>
              <a:rPr lang="en-US" sz="1100" i="0">
                <a:latin typeface="Trebuchet MS" panose="020B0603020202020204" pitchFamily="34" charset="0"/>
              </a:rPr>
              <a:t>The teacher: </a:t>
            </a:r>
          </a:p>
          <a:p>
            <a:pPr>
              <a:lnSpc>
                <a:spcPct val="114999"/>
              </a:lnSpc>
            </a:pPr>
            <a:r>
              <a:rPr lang="en-US" sz="1100" b="1">
                <a:solidFill>
                  <a:srgbClr val="000000"/>
                </a:solidFill>
                <a:cs typeface="Arial"/>
              </a:rPr>
              <a:t>Introduces the word by parts</a:t>
            </a:r>
            <a:endParaRPr lang="en-US" sz="800" b="1">
              <a:solidFill>
                <a:srgbClr val="000000"/>
              </a:solidFill>
              <a:cs typeface="Arial"/>
            </a:endParaRPr>
          </a:p>
          <a:p>
            <a:pPr>
              <a:lnSpc>
                <a:spcPct val="114999"/>
              </a:lnSpc>
            </a:pPr>
            <a:r>
              <a:rPr lang="en-US" sz="1100" b="1">
                <a:solidFill>
                  <a:srgbClr val="000000"/>
                </a:solidFill>
                <a:cs typeface="Arial"/>
              </a:rPr>
              <a:t>Shares child-friendly explanation and examples</a:t>
            </a:r>
            <a:endParaRPr lang="en-US" sz="800" b="1">
              <a:solidFill>
                <a:srgbClr val="000000"/>
              </a:solidFill>
              <a:cs typeface="Arial"/>
            </a:endParaRPr>
          </a:p>
          <a:p>
            <a:pPr>
              <a:lnSpc>
                <a:spcPct val="114999"/>
              </a:lnSpc>
            </a:pPr>
            <a:r>
              <a:rPr lang="en-US" sz="1100" b="0">
                <a:solidFill>
                  <a:srgbClr val="000000"/>
                </a:solidFill>
                <a:cs typeface="Arial"/>
              </a:rPr>
              <a:t>Has the </a:t>
            </a:r>
            <a:r>
              <a:rPr lang="en-US" sz="1100" b="1">
                <a:solidFill>
                  <a:srgbClr val="000000"/>
                </a:solidFill>
                <a:cs typeface="Arial"/>
              </a:rPr>
              <a:t>Students restate the word and actively use the word</a:t>
            </a:r>
          </a:p>
          <a:p>
            <a:pPr>
              <a:lnSpc>
                <a:spcPct val="114999"/>
              </a:lnSpc>
            </a:pPr>
            <a:r>
              <a:rPr lang="en-US" sz="1100" b="1">
                <a:solidFill>
                  <a:srgbClr val="000000"/>
                </a:solidFill>
                <a:cs typeface="Arial"/>
              </a:rPr>
              <a:t>Checks the children’s understanding of the word. </a:t>
            </a:r>
          </a:p>
          <a:p>
            <a:pPr>
              <a:lnSpc>
                <a:spcPct val="114999"/>
              </a:lnSpc>
            </a:pPr>
            <a:r>
              <a:rPr lang="en-US" sz="1100" b="1">
                <a:solidFill>
                  <a:srgbClr val="000000"/>
                </a:solidFill>
                <a:cs typeface="Arial"/>
              </a:rPr>
              <a:t>Models ways to use the new words.</a:t>
            </a:r>
            <a:endParaRPr lang="en-US" sz="800">
              <a:solidFill>
                <a:srgbClr val="000000"/>
              </a:solidFill>
              <a:cs typeface="Arial"/>
            </a:endParaRPr>
          </a:p>
          <a:p>
            <a:pPr marL="0" lvl="0" indent="0">
              <a:buNone/>
            </a:pPr>
            <a:endParaRPr lang="en-US" sz="1100" i="1">
              <a:solidFill>
                <a:srgbClr val="000000"/>
              </a:solidFill>
              <a:latin typeface="Trebuchet MS" panose="020B0603020202020204" pitchFamily="34" charset="0"/>
              <a:ea typeface="Calibri"/>
              <a:cs typeface="Arial"/>
            </a:endParaRPr>
          </a:p>
          <a:p>
            <a:pPr marL="0" lvl="0" indent="0">
              <a:buNone/>
            </a:pPr>
            <a:r>
              <a:rPr lang="en-US" sz="1100" i="1">
                <a:solidFill>
                  <a:srgbClr val="000000"/>
                </a:solidFill>
                <a:latin typeface="Trebuchet MS" panose="020B0603020202020204" pitchFamily="34" charset="0"/>
                <a:ea typeface="Calibri"/>
                <a:cs typeface="Arial"/>
              </a:rPr>
              <a:t>(Play the video-Click the CC to start subtitles for accessibility)</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rgbClr val="000000"/>
                </a:solidFill>
                <a:latin typeface="Trebuchet MS" panose="020B0603020202020204" pitchFamily="34" charset="0"/>
                <a:ea typeface="Calibri"/>
                <a:cs typeface="Arial"/>
              </a:rPr>
              <a:t>Would anyone like to share something they noticed or thought about during the video? Discuss as appropriate.</a:t>
            </a:r>
          </a:p>
        </p:txBody>
      </p:sp>
    </p:spTree>
    <p:extLst>
      <p:ext uri="{BB962C8B-B14F-4D97-AF65-F5344CB8AC3E}">
        <p14:creationId xmlns:p14="http://schemas.microsoft.com/office/powerpoint/2010/main" val="3260541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
                <a:srgbClr val="000000"/>
              </a:buClr>
              <a:buSzPts val="1100"/>
              <a:buFont typeface="Arial"/>
              <a:buNone/>
              <a:tabLst/>
              <a:defRPr/>
            </a:pPr>
            <a:r>
              <a:rPr lang="en-US" sz="1100" b="0">
                <a:latin typeface="+mn-lt"/>
              </a:rPr>
              <a:t>Teachers</a:t>
            </a:r>
            <a:r>
              <a:rPr lang="en-US" sz="1100" b="1">
                <a:latin typeface="+mn-lt"/>
              </a:rPr>
              <a:t> Read Aloud</a:t>
            </a:r>
            <a:r>
              <a:rPr lang="en-US" sz="1100" b="0">
                <a:latin typeface="+mn-lt"/>
              </a:rPr>
              <a:t> to students</a:t>
            </a:r>
            <a:r>
              <a:rPr lang="en-US" sz="1100" b="1">
                <a:latin typeface="+mn-lt"/>
              </a:rPr>
              <a:t>, </a:t>
            </a:r>
            <a:r>
              <a:rPr lang="en-US" sz="1100" b="0">
                <a:latin typeface="+mn-lt"/>
              </a:rPr>
              <a:t>also known as </a:t>
            </a:r>
            <a:r>
              <a:rPr lang="en-US" sz="1100" b="1">
                <a:effectLst/>
                <a:latin typeface="+mn-lt"/>
                <a:ea typeface="Calibri"/>
              </a:rPr>
              <a:t>Shared Book Reading, </a:t>
            </a:r>
            <a:r>
              <a:rPr lang="en-US" sz="1100" b="0">
                <a:effectLst/>
                <a:latin typeface="+mn-lt"/>
                <a:ea typeface="Calibri"/>
              </a:rPr>
              <a:t>when they are </a:t>
            </a:r>
            <a:r>
              <a:rPr lang="en-US" sz="1100">
                <a:effectLst/>
                <a:latin typeface="+mn-lt"/>
                <a:ea typeface="Calibri"/>
              </a:rPr>
              <a:t>reading, talking about and looking at books with the children (</a:t>
            </a:r>
            <a:r>
              <a:rPr lang="en-US" sz="1100">
                <a:solidFill>
                  <a:schemeClr val="tx1"/>
                </a:solidFill>
                <a:latin typeface="+mn-lt"/>
              </a:rPr>
              <a:t>Soifer as cited in </a:t>
            </a:r>
            <a:r>
              <a:rPr lang="en-US" sz="1100" err="1">
                <a:solidFill>
                  <a:schemeClr val="tx1"/>
                </a:solidFill>
                <a:latin typeface="+mn-lt"/>
              </a:rPr>
              <a:t>Birsh</a:t>
            </a:r>
            <a:r>
              <a:rPr lang="en-US" sz="1100">
                <a:solidFill>
                  <a:schemeClr val="tx1"/>
                </a:solidFill>
                <a:latin typeface="+mn-lt"/>
              </a:rPr>
              <a:t> &amp; Carreker, 2018; Cardenas-Hagan, 2020)</a:t>
            </a:r>
            <a:r>
              <a:rPr lang="en-US" sz="1100">
                <a:effectLst/>
                <a:latin typeface="+mn-lt"/>
                <a:ea typeface="Calibri"/>
              </a:rPr>
              <a:t>. </a:t>
            </a:r>
          </a:p>
          <a:p>
            <a:pPr marL="0" indent="-298450" defTabSz="966612">
              <a:buSzPts val="1100"/>
              <a:defRPr/>
            </a:pPr>
            <a:r>
              <a:rPr lang="en-US" sz="1100">
                <a:solidFill>
                  <a:schemeClr val="bg2"/>
                </a:solidFill>
                <a:latin typeface="+mn-lt"/>
              </a:rPr>
              <a:t>“When adults engage in purposeful and high-quality conversation with children, children develop larger vocabularies” (Hart &amp; </a:t>
            </a:r>
            <a:r>
              <a:rPr lang="en-US" sz="1100" err="1">
                <a:solidFill>
                  <a:schemeClr val="bg2"/>
                </a:solidFill>
                <a:latin typeface="+mn-lt"/>
              </a:rPr>
              <a:t>Risely</a:t>
            </a:r>
            <a:r>
              <a:rPr lang="en-US" sz="1100">
                <a:solidFill>
                  <a:schemeClr val="bg2"/>
                </a:solidFill>
                <a:latin typeface="+mn-lt"/>
              </a:rPr>
              <a:t>, 1999; Hoff &amp; </a:t>
            </a:r>
            <a:r>
              <a:rPr lang="en-US" sz="1100" err="1">
                <a:solidFill>
                  <a:schemeClr val="bg2"/>
                </a:solidFill>
                <a:latin typeface="+mn-lt"/>
              </a:rPr>
              <a:t>Naigles</a:t>
            </a:r>
            <a:r>
              <a:rPr lang="en-US" sz="1100">
                <a:solidFill>
                  <a:schemeClr val="bg2"/>
                </a:solidFill>
                <a:latin typeface="+mn-lt"/>
              </a:rPr>
              <a:t>, 2002, as cited in </a:t>
            </a:r>
            <a:r>
              <a:rPr lang="en-US" sz="1100" err="1">
                <a:solidFill>
                  <a:schemeClr val="bg2"/>
                </a:solidFill>
                <a:latin typeface="+mn-lt"/>
              </a:rPr>
              <a:t>Birsh</a:t>
            </a:r>
            <a:r>
              <a:rPr lang="en-US" sz="1100">
                <a:solidFill>
                  <a:schemeClr val="bg2"/>
                </a:solidFill>
                <a:latin typeface="+mn-lt"/>
              </a:rPr>
              <a:t> &amp; Carreker, 2018).</a:t>
            </a:r>
            <a:endParaRPr lang="en-US" sz="1100">
              <a:solidFill>
                <a:schemeClr val="bg2"/>
              </a:solidFill>
              <a:latin typeface="+mn-lt"/>
              <a:cs typeface="Calibri"/>
            </a:endParaRPr>
          </a:p>
          <a:p>
            <a:pPr marL="0" defTabSz="966612">
              <a:buSzPts val="1100"/>
              <a:defRPr/>
            </a:pPr>
            <a:endParaRPr lang="en-US" sz="1100">
              <a:solidFill>
                <a:schemeClr val="bg2"/>
              </a:solidFill>
              <a:latin typeface="+mn-lt"/>
            </a:endParaRPr>
          </a:p>
          <a:p>
            <a:pPr marL="0" marR="0" lvl="0" indent="-298450" algn="l" defTabSz="966612"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bg2"/>
                </a:solidFill>
                <a:latin typeface="+mn-lt"/>
              </a:rPr>
              <a:t>Reading aloud to students (Kemeny, 2023):</a:t>
            </a:r>
          </a:p>
          <a:p>
            <a:pPr marL="628650" lvl="2" indent="-171450" defTabSz="966612">
              <a:buSzPts val="1100"/>
              <a:defRPr/>
            </a:pPr>
            <a:r>
              <a:rPr lang="en-US" sz="1100" b="0" i="1">
                <a:solidFill>
                  <a:schemeClr val="bg2"/>
                </a:solidFill>
                <a:latin typeface="+mn-lt"/>
              </a:rPr>
              <a:t>(click) </a:t>
            </a:r>
            <a:r>
              <a:rPr lang="en-US" sz="1100" b="1">
                <a:solidFill>
                  <a:schemeClr val="bg2"/>
                </a:solidFill>
                <a:latin typeface="+mn-lt"/>
              </a:rPr>
              <a:t>Develops oral language</a:t>
            </a:r>
          </a:p>
          <a:p>
            <a:pPr marL="628650" lvl="2" indent="-171450" defTabSz="966612">
              <a:buSzPts val="1100"/>
              <a:defRPr/>
            </a:pPr>
            <a:r>
              <a:rPr lang="en-US" sz="1100" b="0" i="1">
                <a:solidFill>
                  <a:schemeClr val="bg2"/>
                </a:solidFill>
                <a:latin typeface="+mn-lt"/>
              </a:rPr>
              <a:t>(click) </a:t>
            </a:r>
            <a:r>
              <a:rPr lang="en-US" sz="1100" b="1">
                <a:solidFill>
                  <a:schemeClr val="bg2"/>
                </a:solidFill>
                <a:latin typeface="+mn-lt"/>
              </a:rPr>
              <a:t>Improves listening skills</a:t>
            </a:r>
          </a:p>
          <a:p>
            <a:pPr marL="628650" lvl="2" indent="-171450" defTabSz="966612">
              <a:buSzPts val="1100"/>
              <a:defRPr/>
            </a:pPr>
            <a:r>
              <a:rPr lang="en-US" sz="1100" b="0" i="1">
                <a:solidFill>
                  <a:schemeClr val="bg2"/>
                </a:solidFill>
                <a:latin typeface="+mn-lt"/>
              </a:rPr>
              <a:t>(click) </a:t>
            </a:r>
            <a:r>
              <a:rPr lang="en-US" sz="1100" b="1">
                <a:solidFill>
                  <a:schemeClr val="bg2"/>
                </a:solidFill>
                <a:latin typeface="+mn-lt"/>
              </a:rPr>
              <a:t>Introduces students to new concepts and ideas</a:t>
            </a:r>
          </a:p>
          <a:p>
            <a:pPr marL="628650" lvl="2" indent="-171450" defTabSz="966612">
              <a:buSzPts val="1100"/>
              <a:defRPr/>
            </a:pPr>
            <a:r>
              <a:rPr lang="en-US" sz="1100" b="0" i="1">
                <a:solidFill>
                  <a:schemeClr val="bg2"/>
                </a:solidFill>
                <a:latin typeface="+mn-lt"/>
              </a:rPr>
              <a:t>(click) </a:t>
            </a:r>
            <a:r>
              <a:rPr lang="en-US" sz="1100" b="1">
                <a:solidFill>
                  <a:schemeClr val="bg2"/>
                </a:solidFill>
                <a:latin typeface="+mn-lt"/>
              </a:rPr>
              <a:t>Boosts vocabulary</a:t>
            </a:r>
          </a:p>
          <a:p>
            <a:pPr marL="628650" lvl="2" indent="-171450" defTabSz="966612">
              <a:buSzPts val="1100"/>
              <a:defRPr/>
            </a:pPr>
            <a:r>
              <a:rPr lang="en-US" sz="1100" b="0" i="1">
                <a:solidFill>
                  <a:schemeClr val="bg2"/>
                </a:solidFill>
                <a:latin typeface="+mn-lt"/>
              </a:rPr>
              <a:t>(click) </a:t>
            </a:r>
            <a:r>
              <a:rPr lang="en-US" sz="1100" b="1">
                <a:solidFill>
                  <a:schemeClr val="bg2"/>
                </a:solidFill>
                <a:latin typeface="+mn-lt"/>
              </a:rPr>
              <a:t>Cultivates a love of reading</a:t>
            </a:r>
          </a:p>
          <a:p>
            <a:pPr marL="0" indent="0">
              <a:buNone/>
              <a:defRPr/>
            </a:pPr>
            <a:endParaRPr lang="en-US" sz="1100">
              <a:effectLst/>
              <a:latin typeface="+mn-lt"/>
              <a:ea typeface="Calibri"/>
            </a:endParaRPr>
          </a:p>
          <a:p>
            <a:pPr marL="0" indent="0">
              <a:buNone/>
              <a:defRPr/>
            </a:pPr>
            <a:r>
              <a:rPr lang="en-US" sz="1100">
                <a:solidFill>
                  <a:schemeClr val="tx1"/>
                </a:solidFill>
                <a:latin typeface="+mn-lt"/>
                <a:ea typeface="Calibri"/>
                <a:cs typeface="Calibri Light" panose="020F0302020204030204" pitchFamily="34" charset="0"/>
              </a:rPr>
              <a:t>Children who have been read to as preschoolers find the process of learning to read an easier experience (</a:t>
            </a:r>
            <a:r>
              <a:rPr lang="en-US" sz="1100" b="0" i="0" u="none" strike="noStrike">
                <a:solidFill>
                  <a:srgbClr val="000000"/>
                </a:solidFill>
                <a:effectLst/>
                <a:latin typeface="+mn-lt"/>
              </a:rPr>
              <a:t>Soifer as cited by </a:t>
            </a:r>
            <a:r>
              <a:rPr lang="en-US" sz="1100" b="0" i="0" u="none" strike="noStrike" err="1">
                <a:solidFill>
                  <a:srgbClr val="000000"/>
                </a:solidFill>
                <a:effectLst/>
                <a:latin typeface="+mn-lt"/>
              </a:rPr>
              <a:t>Birsh</a:t>
            </a:r>
            <a:r>
              <a:rPr lang="en-US" sz="1100" b="0" i="0" u="none" strike="noStrike">
                <a:solidFill>
                  <a:srgbClr val="000000"/>
                </a:solidFill>
                <a:effectLst/>
                <a:latin typeface="+mn-lt"/>
              </a:rPr>
              <a:t> &amp; Carreker, 2018) when they also receive systematic and explicit instruction in all the components of reading with opportunities to practice. </a:t>
            </a:r>
            <a:endParaRPr lang="en-US" sz="1100">
              <a:solidFill>
                <a:schemeClr val="tx1"/>
              </a:solidFill>
              <a:latin typeface="+mn-lt"/>
              <a:ea typeface="Calibri"/>
              <a:cs typeface="Calibri Light" panose="020F0302020204030204" pitchFamily="34" charset="0"/>
            </a:endParaRPr>
          </a:p>
        </p:txBody>
      </p:sp>
    </p:spTree>
    <p:extLst>
      <p:ext uri="{BB962C8B-B14F-4D97-AF65-F5344CB8AC3E}">
        <p14:creationId xmlns:p14="http://schemas.microsoft.com/office/powerpoint/2010/main" val="623257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F8D2F-E79D-BEF6-FB4D-38D6BC759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CAC31-DADE-1E97-0C4F-5508157F89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6F4F71C-3D9B-98A2-2E20-FAF0086854BB}"/>
              </a:ext>
            </a:extLst>
          </p:cNvPr>
          <p:cNvSpPr>
            <a:spLocks noGrp="1"/>
          </p:cNvSpPr>
          <p:nvPr>
            <p:ph type="body" idx="1"/>
          </p:nvPr>
        </p:nvSpPr>
        <p:spPr/>
        <p:txBody>
          <a:bodyPr/>
          <a:lstStyle/>
          <a:p>
            <a:pPr marL="0" indent="0">
              <a:buNone/>
            </a:pPr>
            <a:r>
              <a:rPr lang="en-US" sz="1100" b="0" i="1" u="none" strike="noStrike" cap="none">
                <a:solidFill>
                  <a:srgbClr val="000000"/>
                </a:solidFill>
                <a:latin typeface="Trebuchet MS" panose="020B0603020202020204" pitchFamily="34" charset="0"/>
                <a:ea typeface="Trebuchet MS" panose="020B0603020202020204" pitchFamily="34" charset="0"/>
                <a:cs typeface="Arial"/>
                <a:sym typeface="Arial"/>
              </a:rPr>
              <a:t>Facilitator: This is an optional video if time allows. Video length: 6:25. </a:t>
            </a:r>
          </a:p>
          <a:p>
            <a:pPr marL="0" indent="0">
              <a:buNone/>
            </a:pPr>
            <a:r>
              <a:rPr lang="en-US" sz="1100" b="0" i="1" u="none" strike="noStrike" cap="none">
                <a:solidFill>
                  <a:srgbClr val="000000"/>
                </a:solidFill>
                <a:latin typeface="Trebuchet MS" panose="020B0603020202020204" pitchFamily="34" charset="0"/>
                <a:ea typeface="Trebuchet MS" panose="020B0603020202020204" pitchFamily="34" charset="0"/>
                <a:cs typeface="Arial"/>
                <a:sym typeface="Arial"/>
              </a:rPr>
              <a:t>Keep this slide hidden if unused.</a:t>
            </a:r>
          </a:p>
          <a:p>
            <a:pPr marL="0" marR="0" lvl="0" indent="0" algn="l" defTabSz="966612" rtl="0" eaLnBrk="1" fontAlgn="auto" latinLnBrk="0" hangingPunct="1">
              <a:lnSpc>
                <a:spcPct val="100000"/>
              </a:lnSpc>
              <a:spcBef>
                <a:spcPts val="0"/>
              </a:spcBef>
              <a:spcAft>
                <a:spcPts val="0"/>
              </a:spcAft>
              <a:buClr>
                <a:srgbClr val="000000"/>
              </a:buClr>
              <a:buSzPts val="1100"/>
              <a:buFont typeface="Arial"/>
              <a:buNone/>
              <a:tabLst/>
              <a:defRPr/>
            </a:pPr>
            <a:endParaRPr lang="en-US" sz="1100" b="0">
              <a:latin typeface="Trebuchet MS" panose="020B0603020202020204" pitchFamily="34" charset="0"/>
            </a:endParaRPr>
          </a:p>
          <a:p>
            <a:pPr marL="0" marR="0" lvl="0" indent="0" algn="l" defTabSz="966612" rtl="0" eaLnBrk="1" fontAlgn="auto" latinLnBrk="0" hangingPunct="1">
              <a:lnSpc>
                <a:spcPct val="100000"/>
              </a:lnSpc>
              <a:spcBef>
                <a:spcPts val="0"/>
              </a:spcBef>
              <a:spcAft>
                <a:spcPts val="0"/>
              </a:spcAft>
              <a:buClr>
                <a:srgbClr val="000000"/>
              </a:buClr>
              <a:buSzPts val="1100"/>
              <a:buFont typeface="Arial"/>
              <a:buNone/>
              <a:tabLst/>
              <a:defRPr/>
            </a:pPr>
            <a:r>
              <a:rPr lang="en-US" sz="1100" b="0">
                <a:latin typeface="Trebuchet MS" panose="020B0603020202020204" pitchFamily="34" charset="0"/>
              </a:rPr>
              <a:t>This video demonstrates a </a:t>
            </a:r>
            <a:r>
              <a:rPr lang="en-US" sz="1100" b="1">
                <a:latin typeface="Trebuchet MS" panose="020B0603020202020204" pitchFamily="34" charset="0"/>
              </a:rPr>
              <a:t>Read Aloud or Shared Book Reading Example </a:t>
            </a:r>
            <a:r>
              <a:rPr lang="en-US" sz="1100" b="0">
                <a:latin typeface="Trebuchet MS" panose="020B0603020202020204" pitchFamily="34" charset="0"/>
              </a:rPr>
              <a:t>in a kindergarten classroom.  </a:t>
            </a:r>
          </a:p>
          <a:p>
            <a:pPr marL="0" marR="0" lvl="0" indent="0" algn="l" defTabSz="966612" rtl="0" eaLnBrk="1" fontAlgn="auto" latinLnBrk="0" hangingPunct="1">
              <a:lnSpc>
                <a:spcPct val="100000"/>
              </a:lnSpc>
              <a:spcBef>
                <a:spcPts val="0"/>
              </a:spcBef>
              <a:spcAft>
                <a:spcPts val="0"/>
              </a:spcAft>
              <a:buClr>
                <a:srgbClr val="000000"/>
              </a:buClr>
              <a:buSzPts val="1100"/>
              <a:buFont typeface="Arial"/>
              <a:buNone/>
              <a:tabLst/>
              <a:defRPr/>
            </a:pPr>
            <a:endParaRPr lang="en-US" sz="1100" b="0">
              <a:solidFill>
                <a:schemeClr val="tx1"/>
              </a:solidFill>
              <a:latin typeface="Trebuchet MS" panose="020B0603020202020204" pitchFamily="34" charset="0"/>
              <a:ea typeface="Calibri"/>
              <a:cs typeface="Calibri Light" panose="020F0302020204030204" pitchFamily="34" charset="0"/>
            </a:endParaRPr>
          </a:p>
          <a:p>
            <a:pPr marL="0" marR="0" lvl="0" indent="0" algn="l" defTabSz="966612" rtl="0" eaLnBrk="1" fontAlgn="auto" latinLnBrk="0" hangingPunct="1">
              <a:lnSpc>
                <a:spcPct val="100000"/>
              </a:lnSpc>
              <a:spcBef>
                <a:spcPts val="0"/>
              </a:spcBef>
              <a:spcAft>
                <a:spcPts val="0"/>
              </a:spcAft>
              <a:buClr>
                <a:srgbClr val="000000"/>
              </a:buClr>
              <a:buSzPts val="1100"/>
              <a:buFont typeface="Arial"/>
              <a:buNone/>
              <a:tabLst/>
              <a:defRPr/>
            </a:pPr>
            <a:r>
              <a:rPr lang="en-US" sz="1100" b="0">
                <a:solidFill>
                  <a:schemeClr val="tx1"/>
                </a:solidFill>
                <a:latin typeface="Trebuchet MS" panose="020B0603020202020204" pitchFamily="34" charset="0"/>
                <a:ea typeface="Calibri"/>
                <a:cs typeface="Calibri Light" panose="020F0302020204030204" pitchFamily="34" charset="0"/>
              </a:rPr>
              <a:t>Please watch for these Key </a:t>
            </a:r>
            <a:r>
              <a:rPr lang="en-US" sz="1100" b="1">
                <a:solidFill>
                  <a:schemeClr val="tx1"/>
                </a:solidFill>
                <a:latin typeface="Trebuchet MS" panose="020B0603020202020204" pitchFamily="34" charset="0"/>
                <a:ea typeface="Calibri"/>
                <a:cs typeface="Calibri Light" panose="020F0302020204030204" pitchFamily="34" charset="0"/>
              </a:rPr>
              <a:t>Points about the Video</a:t>
            </a:r>
            <a:r>
              <a:rPr lang="en-US" sz="1100" b="0">
                <a:solidFill>
                  <a:schemeClr val="tx1"/>
                </a:solidFill>
                <a:latin typeface="Trebuchet MS" panose="020B0603020202020204" pitchFamily="34" charset="0"/>
                <a:ea typeface="Calibri"/>
                <a:cs typeface="Calibri Light" panose="020F0302020204030204" pitchFamily="34" charset="0"/>
              </a:rPr>
              <a:t>:</a:t>
            </a:r>
          </a:p>
          <a:p>
            <a:pPr marL="0" marR="0" lvl="0" indent="0" algn="l" defTabSz="966612" rtl="0" eaLnBrk="1" fontAlgn="auto" latinLnBrk="0" hangingPunct="1">
              <a:lnSpc>
                <a:spcPct val="100000"/>
              </a:lnSpc>
              <a:spcBef>
                <a:spcPts val="0"/>
              </a:spcBef>
              <a:spcAft>
                <a:spcPts val="0"/>
              </a:spcAft>
              <a:buClr>
                <a:srgbClr val="000000"/>
              </a:buClr>
              <a:buSzPts val="1100"/>
              <a:buFont typeface="Arial"/>
              <a:buNone/>
              <a:tabLst/>
              <a:defRPr/>
            </a:pPr>
            <a:endParaRPr lang="en-US" sz="1100" b="0">
              <a:solidFill>
                <a:schemeClr val="tx1"/>
              </a:solidFill>
              <a:latin typeface="Trebuchet MS" panose="020B0603020202020204" pitchFamily="34" charset="0"/>
              <a:ea typeface="Calibri"/>
              <a:cs typeface="Calibri Light" panose="020F0302020204030204" pitchFamily="34" charset="0"/>
            </a:endParaRPr>
          </a:p>
          <a:p>
            <a:pPr>
              <a:lnSpc>
                <a:spcPct val="114999"/>
              </a:lnSpc>
            </a:pPr>
            <a:r>
              <a:rPr lang="en-US" sz="1100" b="0">
                <a:solidFill>
                  <a:srgbClr val="000000"/>
                </a:solidFill>
                <a:latin typeface="Trebuchet MS" panose="020B0603020202020204" pitchFamily="34" charset="0"/>
                <a:ea typeface="Calibri"/>
                <a:cs typeface="Arial"/>
              </a:rPr>
              <a:t>The teacher </a:t>
            </a:r>
            <a:r>
              <a:rPr lang="en-US" sz="1100" b="1">
                <a:solidFill>
                  <a:srgbClr val="000000"/>
                </a:solidFill>
                <a:latin typeface="Trebuchet MS" panose="020B0603020202020204" pitchFamily="34" charset="0"/>
                <a:ea typeface="Calibri"/>
                <a:cs typeface="Arial"/>
              </a:rPr>
              <a:t>stops and explains vocabulary words </a:t>
            </a:r>
            <a:r>
              <a:rPr lang="en-US" sz="1100" b="0">
                <a:solidFill>
                  <a:srgbClr val="000000"/>
                </a:solidFill>
                <a:latin typeface="Trebuchet MS" panose="020B0603020202020204" pitchFamily="34" charset="0"/>
                <a:ea typeface="Calibri"/>
                <a:cs typeface="Arial"/>
              </a:rPr>
              <a:t>important to the story to boost vocabulary learning.</a:t>
            </a:r>
          </a:p>
          <a:p>
            <a:pPr lvl="1">
              <a:lnSpc>
                <a:spcPct val="114999"/>
              </a:lnSpc>
            </a:pPr>
            <a:r>
              <a:rPr lang="en-US" sz="1100" b="0">
                <a:solidFill>
                  <a:srgbClr val="000000"/>
                </a:solidFill>
                <a:latin typeface="Trebuchet MS" panose="020B0603020202020204" pitchFamily="34" charset="0"/>
                <a:ea typeface="Calibri"/>
                <a:cs typeface="Arial"/>
              </a:rPr>
              <a:t>The teacher uses child-friendly explanations. </a:t>
            </a:r>
          </a:p>
          <a:p>
            <a:pPr>
              <a:lnSpc>
                <a:spcPct val="114999"/>
              </a:lnSpc>
            </a:pPr>
            <a:endParaRPr lang="en-US" sz="1100" b="0">
              <a:solidFill>
                <a:srgbClr val="000000"/>
              </a:solidFill>
              <a:latin typeface="Trebuchet MS" panose="020B0603020202020204" pitchFamily="34" charset="0"/>
              <a:cs typeface="Arial"/>
            </a:endParaRPr>
          </a:p>
          <a:p>
            <a:pPr>
              <a:lnSpc>
                <a:spcPct val="114999"/>
              </a:lnSpc>
            </a:pPr>
            <a:r>
              <a:rPr lang="en-US" sz="1100" b="0">
                <a:solidFill>
                  <a:srgbClr val="000000"/>
                </a:solidFill>
                <a:latin typeface="Trebuchet MS" panose="020B0603020202020204" pitchFamily="34" charset="0"/>
                <a:ea typeface="Calibri"/>
                <a:cs typeface="Arial"/>
              </a:rPr>
              <a:t>To develop oral language: </a:t>
            </a:r>
          </a:p>
          <a:p>
            <a:pPr>
              <a:lnSpc>
                <a:spcPct val="114999"/>
              </a:lnSpc>
            </a:pPr>
            <a:endParaRPr lang="en-US" sz="1100" b="0">
              <a:solidFill>
                <a:srgbClr val="000000"/>
              </a:solidFill>
              <a:latin typeface="Trebuchet MS" panose="020B0603020202020204" pitchFamily="34" charset="0"/>
              <a:ea typeface="Calibri"/>
              <a:cs typeface="Arial"/>
            </a:endParaRPr>
          </a:p>
          <a:p>
            <a:pPr lvl="1">
              <a:lnSpc>
                <a:spcPct val="114999"/>
              </a:lnSpc>
            </a:pPr>
            <a:r>
              <a:rPr lang="en-US" sz="1100" b="0">
                <a:solidFill>
                  <a:srgbClr val="000000"/>
                </a:solidFill>
                <a:latin typeface="Trebuchet MS" panose="020B0603020202020204" pitchFamily="34" charset="0"/>
                <a:ea typeface="Calibri"/>
                <a:cs typeface="Arial"/>
              </a:rPr>
              <a:t>The students </a:t>
            </a:r>
            <a:r>
              <a:rPr lang="en-US" sz="1100" b="1">
                <a:solidFill>
                  <a:srgbClr val="000000"/>
                </a:solidFill>
                <a:latin typeface="Trebuchet MS" panose="020B0603020202020204" pitchFamily="34" charset="0"/>
                <a:ea typeface="Calibri"/>
                <a:cs typeface="Arial"/>
              </a:rPr>
              <a:t>turn and talk to make predictions </a:t>
            </a:r>
            <a:r>
              <a:rPr lang="en-US" sz="1100" b="0">
                <a:solidFill>
                  <a:srgbClr val="000000"/>
                </a:solidFill>
                <a:latin typeface="Trebuchet MS" panose="020B0603020202020204" pitchFamily="34" charset="0"/>
                <a:ea typeface="Calibri"/>
                <a:cs typeface="Arial"/>
              </a:rPr>
              <a:t>about what happens next </a:t>
            </a:r>
            <a:r>
              <a:rPr lang="en-US" sz="1100">
                <a:solidFill>
                  <a:srgbClr val="000000"/>
                </a:solidFill>
                <a:latin typeface="Trebuchet MS" panose="020B0603020202020204" pitchFamily="34" charset="0"/>
                <a:ea typeface="Calibri"/>
                <a:cs typeface="Arial"/>
              </a:rPr>
              <a:t>to develop their oral language. </a:t>
            </a:r>
          </a:p>
          <a:p>
            <a:pPr lvl="1">
              <a:lnSpc>
                <a:spcPct val="114999"/>
              </a:lnSpc>
            </a:pPr>
            <a:endParaRPr lang="en-US" sz="1100">
              <a:solidFill>
                <a:srgbClr val="000000"/>
              </a:solidFill>
              <a:latin typeface="Trebuchet MS" panose="020B0603020202020204" pitchFamily="34" charset="0"/>
              <a:ea typeface="Calibri"/>
              <a:cs typeface="Arial"/>
            </a:endParaRPr>
          </a:p>
          <a:p>
            <a:pPr lvl="1">
              <a:lnSpc>
                <a:spcPct val="114999"/>
              </a:lnSpc>
            </a:pPr>
            <a:r>
              <a:rPr lang="en-US" sz="1100">
                <a:solidFill>
                  <a:srgbClr val="000000"/>
                </a:solidFill>
                <a:latin typeface="Trebuchet MS" panose="020B0603020202020204" pitchFamily="34" charset="0"/>
                <a:ea typeface="Calibri"/>
                <a:cs typeface="Arial"/>
              </a:rPr>
              <a:t>The teacher gives them a </a:t>
            </a:r>
            <a:r>
              <a:rPr lang="en-US" sz="1100" b="1">
                <a:solidFill>
                  <a:srgbClr val="000000"/>
                </a:solidFill>
                <a:latin typeface="Trebuchet MS" panose="020B0603020202020204" pitchFamily="34" charset="0"/>
                <a:ea typeface="Calibri"/>
                <a:cs typeface="Arial"/>
              </a:rPr>
              <a:t>sentence stem to help </a:t>
            </a:r>
            <a:r>
              <a:rPr lang="en-US" sz="1100">
                <a:solidFill>
                  <a:srgbClr val="000000"/>
                </a:solidFill>
                <a:latin typeface="Trebuchet MS" panose="020B0603020202020204" pitchFamily="34" charset="0"/>
                <a:ea typeface="Calibri"/>
                <a:cs typeface="Arial"/>
              </a:rPr>
              <a:t>them </a:t>
            </a:r>
            <a:r>
              <a:rPr lang="en-US" sz="1100" b="1">
                <a:solidFill>
                  <a:srgbClr val="000000"/>
                </a:solidFill>
                <a:latin typeface="Trebuchet MS" panose="020B0603020202020204" pitchFamily="34" charset="0"/>
                <a:ea typeface="Calibri"/>
                <a:cs typeface="Arial"/>
              </a:rPr>
              <a:t>start a sentence</a:t>
            </a:r>
            <a:r>
              <a:rPr lang="en-US" sz="1100">
                <a:solidFill>
                  <a:srgbClr val="000000"/>
                </a:solidFill>
                <a:latin typeface="Trebuchet MS" panose="020B0603020202020204" pitchFamily="34" charset="0"/>
                <a:ea typeface="Calibri"/>
                <a:cs typeface="Arial"/>
              </a:rPr>
              <a:t>. </a:t>
            </a:r>
          </a:p>
          <a:p>
            <a:pPr lvl="0">
              <a:lnSpc>
                <a:spcPct val="114999"/>
              </a:lnSpc>
            </a:pPr>
            <a:endParaRPr lang="en-US" sz="1100">
              <a:solidFill>
                <a:srgbClr val="000000"/>
              </a:solidFill>
              <a:latin typeface="Trebuchet MS" panose="020B0603020202020204" pitchFamily="34" charset="0"/>
              <a:ea typeface="Calibri"/>
              <a:cs typeface="Arial"/>
            </a:endParaRPr>
          </a:p>
          <a:p>
            <a:pPr>
              <a:lnSpc>
                <a:spcPct val="114999"/>
              </a:lnSpc>
            </a:pPr>
            <a:r>
              <a:rPr lang="en-US" sz="1100" b="1">
                <a:solidFill>
                  <a:srgbClr val="000000"/>
                </a:solidFill>
                <a:latin typeface="Trebuchet MS" panose="020B0603020202020204" pitchFamily="34" charset="0"/>
                <a:ea typeface="Calibri"/>
                <a:cs typeface="Arial"/>
              </a:rPr>
              <a:t>The teacher asks the children questions about the book to show their understanding </a:t>
            </a:r>
            <a:r>
              <a:rPr lang="en-US" sz="1100">
                <a:solidFill>
                  <a:srgbClr val="000000"/>
                </a:solidFill>
                <a:latin typeface="Trebuchet MS" panose="020B0603020202020204" pitchFamily="34" charset="0"/>
                <a:ea typeface="Calibri"/>
                <a:cs typeface="Arial"/>
              </a:rPr>
              <a:t>of concepts and ideas in the book. </a:t>
            </a:r>
            <a:endParaRPr lang="en-US" sz="1100">
              <a:latin typeface="Trebuchet MS" panose="020B0603020202020204" pitchFamily="34" charset="0"/>
            </a:endParaRPr>
          </a:p>
          <a:p>
            <a:pPr marL="0" marR="0" lvl="0" indent="0" algn="l" defTabSz="966612" rtl="0" eaLnBrk="1" fontAlgn="auto" latinLnBrk="0" hangingPunct="1">
              <a:lnSpc>
                <a:spcPct val="100000"/>
              </a:lnSpc>
              <a:spcBef>
                <a:spcPts val="0"/>
              </a:spcBef>
              <a:spcAft>
                <a:spcPts val="0"/>
              </a:spcAft>
              <a:buClr>
                <a:srgbClr val="000000"/>
              </a:buClr>
              <a:buSzPts val="1100"/>
              <a:buFont typeface="Arial"/>
              <a:buNone/>
              <a:tabLst/>
              <a:defRPr/>
            </a:pPr>
            <a:endParaRPr lang="en-US" sz="1100">
              <a:solidFill>
                <a:schemeClr val="tx1"/>
              </a:solidFill>
              <a:latin typeface="+mn-lt"/>
              <a:ea typeface="Calibri"/>
              <a:cs typeface="Calibri Light" panose="020F0302020204030204" pitchFamily="34" charset="0"/>
            </a:endParaRPr>
          </a:p>
          <a:p>
            <a:pPr marL="0" lvl="0" indent="0">
              <a:buNone/>
            </a:pPr>
            <a:r>
              <a:rPr lang="en-US" sz="1100" b="0" i="1" u="none" strike="noStrike" cap="none">
                <a:solidFill>
                  <a:srgbClr val="000000"/>
                </a:solidFill>
                <a:latin typeface="Trebuchet MS" panose="020B0603020202020204" pitchFamily="34" charset="0"/>
                <a:ea typeface="Calibri"/>
                <a:cs typeface="Arial"/>
                <a:sym typeface="Arial"/>
              </a:rPr>
              <a:t>(Play the video-Click the CC to start subtitles for accessibility)</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latin typeface="Trebuchet MS" panose="020B0603020202020204" pitchFamily="34" charset="0"/>
                <a:ea typeface="Calibri"/>
                <a:cs typeface="Arial"/>
                <a:sym typeface="Arial"/>
              </a:rPr>
              <a:t>Would anyone like to share something they noticed or thought about during the video? Discuss as appropriate.</a:t>
            </a:r>
          </a:p>
        </p:txBody>
      </p:sp>
    </p:spTree>
    <p:extLst>
      <p:ext uri="{BB962C8B-B14F-4D97-AF65-F5344CB8AC3E}">
        <p14:creationId xmlns:p14="http://schemas.microsoft.com/office/powerpoint/2010/main" val="2231405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9675-A90B-8EE3-7EAD-77877AC62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F8ACA-A95C-73B7-983C-62DB00C22B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140E12-99B0-A57A-C9B7-523F0418303A}"/>
              </a:ext>
            </a:extLst>
          </p:cNvPr>
          <p:cNvSpPr>
            <a:spLocks noGrp="1"/>
          </p:cNvSpPr>
          <p:nvPr>
            <p:ph type="body" idx="1"/>
          </p:nvPr>
        </p:nvSpPr>
        <p:spPr/>
        <p:txBody>
          <a:bodyPr/>
          <a:lstStyle/>
          <a:p>
            <a:pPr marL="0" indent="0">
              <a:buNone/>
            </a:pPr>
            <a:r>
              <a:rPr lang="en-US" b="1">
                <a:latin typeface="+mn-lt"/>
              </a:rPr>
              <a:t>How can you support oral language and vocabulary at home?</a:t>
            </a:r>
          </a:p>
          <a:p>
            <a:pPr marL="171450" indent="-171450"/>
            <a:r>
              <a:rPr lang="en-US">
                <a:latin typeface="+mn-lt"/>
              </a:rPr>
              <a:t>Read! Talk! Listen!</a:t>
            </a:r>
          </a:p>
          <a:p>
            <a:pPr marL="171450" indent="-171450"/>
            <a:r>
              <a:rPr lang="en-US">
                <a:latin typeface="+mn-lt"/>
              </a:rPr>
              <a:t>Adults have countless formal and informal opportunities to support oral language and vocabulary development but might be unaware of when and how they can provide support (Hennessy as cited in </a:t>
            </a:r>
            <a:r>
              <a:rPr lang="en-US" err="1">
                <a:latin typeface="+mn-lt"/>
              </a:rPr>
              <a:t>Birsh</a:t>
            </a:r>
            <a:r>
              <a:rPr lang="en-US">
                <a:latin typeface="+mn-lt"/>
              </a:rPr>
              <a:t> &amp; Carreker, 2018).</a:t>
            </a:r>
          </a:p>
        </p:txBody>
      </p:sp>
    </p:spTree>
    <p:extLst>
      <p:ext uri="{BB962C8B-B14F-4D97-AF65-F5344CB8AC3E}">
        <p14:creationId xmlns:p14="http://schemas.microsoft.com/office/powerpoint/2010/main" val="1239564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DF31704B-0097-4B04-B7B5-6C97D428EA2B}"/>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62ACDEEE-C4CA-0B5A-A068-D0B1CEF8B1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A4F9CCB-DD9B-4DF9-28A1-61581ACD13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a:latin typeface="+mn-lt"/>
              </a:rPr>
              <a:t>We will consider two practices around</a:t>
            </a:r>
            <a:r>
              <a:rPr lang="en-US" sz="1100" b="1">
                <a:latin typeface="+mn-lt"/>
              </a:rPr>
              <a:t> How can you support oral language and vocabulary at home.</a:t>
            </a:r>
          </a:p>
          <a:p>
            <a:pPr>
              <a:lnSpc>
                <a:spcPct val="114999"/>
              </a:lnSpc>
            </a:pPr>
            <a:r>
              <a:rPr lang="en-US" sz="1100" b="1" i="0" u="none" strike="noStrike" cap="none">
                <a:solidFill>
                  <a:srgbClr val="000000"/>
                </a:solidFill>
                <a:latin typeface="Trebuchet MS"/>
                <a:ea typeface="Calibri"/>
                <a:sym typeface="Arial"/>
              </a:rPr>
              <a:t>Practice 1: Model and Expand Language</a:t>
            </a:r>
            <a:endParaRPr lang="en-US" sz="800" b="1" i="0" u="none" strike="noStrike" cap="none">
              <a:solidFill>
                <a:srgbClr val="000000"/>
              </a:solidFill>
              <a:latin typeface="Trebuchet MS"/>
              <a:ea typeface="Calibri"/>
              <a:sym typeface="Arial"/>
            </a:endParaRPr>
          </a:p>
          <a:p>
            <a:pPr>
              <a:lnSpc>
                <a:spcPct val="114999"/>
              </a:lnSpc>
            </a:pPr>
            <a:r>
              <a:rPr lang="en-US" sz="1100" b="1" i="0" u="none" strike="noStrike" cap="none">
                <a:solidFill>
                  <a:srgbClr val="000000"/>
                </a:solidFill>
                <a:latin typeface="Trebuchet MS"/>
                <a:ea typeface="Calibri"/>
                <a:sym typeface="Arial"/>
              </a:rPr>
              <a:t>Practice 2: Talking While You Read</a:t>
            </a:r>
            <a:endParaRPr lang="en-US" sz="1100">
              <a:latin typeface="Trebuchet MS"/>
            </a:endParaRPr>
          </a:p>
          <a:p>
            <a:pPr marL="171450" indent="-171450"/>
            <a:r>
              <a:rPr lang="en-US" sz="1100">
                <a:latin typeface="+mn-lt"/>
              </a:rPr>
              <a:t>These practices mirror or align with how oral language and vocabulary are developed in the classroom.  </a:t>
            </a:r>
          </a:p>
          <a:p>
            <a:pPr marL="0" lvl="0" indent="0" algn="l" rtl="0">
              <a:spcBef>
                <a:spcPts val="0"/>
              </a:spcBef>
              <a:spcAft>
                <a:spcPts val="0"/>
              </a:spcAft>
              <a:buNone/>
            </a:pPr>
            <a:endParaRPr/>
          </a:p>
        </p:txBody>
      </p:sp>
    </p:spTree>
    <p:extLst>
      <p:ext uri="{BB962C8B-B14F-4D97-AF65-F5344CB8AC3E}">
        <p14:creationId xmlns:p14="http://schemas.microsoft.com/office/powerpoint/2010/main" val="4012592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4CE94F0-2195-15FA-C0E9-01404232510E}"/>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A04210C0-4EBF-B84D-8017-FA321DDE9D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DF3E246-1F0F-C19A-75E7-64CA9AF8EB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lgn="l" rtl="0"/>
            <a:r>
              <a:rPr lang="en-US" sz="1100" b="0" i="0" u="none" strike="noStrike" dirty="0">
                <a:solidFill>
                  <a:srgbClr val="000000"/>
                </a:solidFill>
                <a:effectLst/>
                <a:latin typeface="+mn-lt"/>
              </a:rPr>
              <a:t>“Vocabulary acquisition begins in the home, where children have opportunities to acquire and use their developing oral language abilities through conversations with their parents and siblings who can scaffold and extend their responses as they learn to talk about the world around them” (Cardenas-Hagan, 2020). </a:t>
            </a:r>
          </a:p>
          <a:p>
            <a:pPr marL="171450" indent="-171450" algn="l" rtl="0"/>
            <a:endParaRPr lang="en-US" sz="1100" b="0" i="0" u="none" strike="noStrike" dirty="0">
              <a:solidFill>
                <a:srgbClr val="000000"/>
              </a:solidFill>
              <a:effectLst/>
              <a:latin typeface="+mn-lt"/>
            </a:endParaRPr>
          </a:p>
          <a:p>
            <a:pPr marL="171450" indent="-171450" algn="l" rtl="0"/>
            <a:r>
              <a:rPr lang="en-US" sz="1100" b="0" i="0" u="none" strike="noStrike" dirty="0">
                <a:solidFill>
                  <a:srgbClr val="000000"/>
                </a:solidFill>
                <a:effectLst/>
                <a:latin typeface="+mn-lt"/>
              </a:rPr>
              <a:t>While “Vocabulary knowledge serves as a critical component in all … language development and plays an important role in development of conceptual knowledge growth, which strengthens and builds background knowledge essentials for comprehension of text materials” (Cardenas-Hagan, 2020, p. 121).</a:t>
            </a:r>
            <a:endParaRPr lang="en-US" sz="1100" b="0" dirty="0">
              <a:effectLst/>
              <a:latin typeface="+mn-lt"/>
            </a:endParaRPr>
          </a:p>
          <a:p>
            <a:pPr marL="0" indent="0">
              <a:buNone/>
            </a:pPr>
            <a:endParaRPr lang="en-US" sz="1100" b="0" i="0" u="none" strike="noStrike" dirty="0">
              <a:solidFill>
                <a:srgbClr val="000000"/>
              </a:solidFill>
              <a:effectLst/>
              <a:latin typeface="+mn-lt"/>
            </a:endParaRPr>
          </a:p>
          <a:p>
            <a:pPr marL="0" indent="0">
              <a:buNone/>
            </a:pPr>
            <a:r>
              <a:rPr lang="en-US" sz="1100" b="1" i="0" u="none" strike="noStrike" dirty="0">
                <a:solidFill>
                  <a:srgbClr val="000000"/>
                </a:solidFill>
                <a:effectLst/>
                <a:latin typeface="+mn-lt"/>
              </a:rPr>
              <a:t>Practice 1 </a:t>
            </a:r>
            <a:r>
              <a:rPr lang="en-US" sz="1100" b="0" i="0" u="none" strike="noStrike" dirty="0">
                <a:solidFill>
                  <a:srgbClr val="000000"/>
                </a:solidFill>
                <a:effectLst/>
                <a:latin typeface="+mn-lt"/>
              </a:rPr>
              <a:t>is</a:t>
            </a:r>
            <a:r>
              <a:rPr lang="en-US" sz="1100" b="1" i="0" u="none" strike="noStrike" dirty="0">
                <a:solidFill>
                  <a:srgbClr val="000000"/>
                </a:solidFill>
                <a:effectLst/>
                <a:latin typeface="+mn-lt"/>
              </a:rPr>
              <a:t> </a:t>
            </a:r>
            <a:r>
              <a:rPr lang="en-US" sz="1100" b="1" dirty="0">
                <a:latin typeface="+mn-lt"/>
              </a:rPr>
              <a:t>Model and Expand Language</a:t>
            </a:r>
            <a:endParaRPr lang="en-US" sz="1100" b="0" dirty="0">
              <a:solidFill>
                <a:schemeClr val="tx1"/>
              </a:solidFill>
              <a:highlight>
                <a:srgbClr val="FFFF00"/>
              </a:highlight>
              <a:latin typeface="+mn-lt"/>
              <a:cs typeface="Calibri" panose="020F0502020204030204" pitchFamily="34" charset="0"/>
            </a:endParaRPr>
          </a:p>
          <a:p>
            <a:pPr marL="173355" marR="0" lvl="0" indent="-17335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latin typeface="+mn-lt"/>
              </a:rPr>
              <a:t>Asking open-ended questions to encourage conversation where you can model and expand on the language is a great strategy (Cavazos, 2024). Remember, </a:t>
            </a:r>
            <a:r>
              <a:rPr lang="en-US" sz="1100" b="0" i="0" u="none" strike="noStrike" dirty="0">
                <a:solidFill>
                  <a:srgbClr val="000000"/>
                </a:solidFill>
                <a:effectLst/>
                <a:latin typeface="+mn-lt"/>
              </a:rPr>
              <a:t>speaking to your child in your home or preferred language supports their oral language and literacy development (</a:t>
            </a:r>
            <a:r>
              <a:rPr lang="en-US" sz="1100" b="0" dirty="0">
                <a:latin typeface="+mn-lt"/>
              </a:rPr>
              <a:t>Soifer as cited by </a:t>
            </a:r>
            <a:r>
              <a:rPr lang="en-US" sz="1100" b="0" dirty="0" err="1">
                <a:latin typeface="+mn-lt"/>
              </a:rPr>
              <a:t>Birsh</a:t>
            </a:r>
            <a:r>
              <a:rPr lang="en-US" sz="1100" b="0" i="0" u="none" strike="noStrike" dirty="0">
                <a:solidFill>
                  <a:srgbClr val="000000"/>
                </a:solidFill>
                <a:effectLst/>
                <a:latin typeface="+mn-lt"/>
              </a:rPr>
              <a:t> &amp; Carreker, 2018; Cardenas-Hagan, 2020).</a:t>
            </a:r>
            <a:r>
              <a:rPr lang="en-US" sz="1100" b="0" dirty="0">
                <a:solidFill>
                  <a:schemeClr val="tx1"/>
                </a:solidFill>
                <a:latin typeface="+mn-lt"/>
              </a:rPr>
              <a:t> </a:t>
            </a:r>
            <a:endParaRPr lang="en-US" sz="1100" b="0" dirty="0">
              <a:solidFill>
                <a:schemeClr val="tx1"/>
              </a:solidFill>
              <a:latin typeface="+mn-lt"/>
              <a:cs typeface="Calibri" panose="020F0502020204030204" pitchFamily="34" charset="0"/>
            </a:endParaRPr>
          </a:p>
          <a:p>
            <a:pPr marL="173355" marR="0" lvl="0" indent="-17335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latin typeface="+mn-lt"/>
              </a:rPr>
              <a:t>Be intentional with the words you use</a:t>
            </a:r>
            <a:endParaRPr lang="en-US" sz="1100" b="1" i="1" dirty="0">
              <a:solidFill>
                <a:schemeClr val="tx1"/>
              </a:solidFill>
              <a:latin typeface="+mn-lt"/>
            </a:endParaRPr>
          </a:p>
          <a:p>
            <a:pPr marL="630555" lvl="4" indent="-173355">
              <a:lnSpc>
                <a:spcPct val="100000"/>
              </a:lnSpc>
              <a:buClr>
                <a:schemeClr val="tx1"/>
              </a:buClr>
            </a:pPr>
            <a:r>
              <a:rPr lang="en-US" sz="1100" dirty="0">
                <a:solidFill>
                  <a:schemeClr val="tx1"/>
                </a:solidFill>
                <a:latin typeface="+mn-lt"/>
              </a:rPr>
              <a:t>Instead of </a:t>
            </a:r>
            <a:r>
              <a:rPr lang="en-US" sz="1100" i="1" dirty="0">
                <a:solidFill>
                  <a:schemeClr val="tx1"/>
                </a:solidFill>
                <a:latin typeface="+mn-lt"/>
              </a:rPr>
              <a:t>happy</a:t>
            </a:r>
            <a:r>
              <a:rPr lang="en-US" sz="1100" dirty="0">
                <a:solidFill>
                  <a:schemeClr val="tx1"/>
                </a:solidFill>
                <a:latin typeface="+mn-lt"/>
              </a:rPr>
              <a:t>, use </a:t>
            </a:r>
            <a:r>
              <a:rPr lang="en-US" sz="1100" i="1" dirty="0">
                <a:solidFill>
                  <a:schemeClr val="tx1"/>
                </a:solidFill>
                <a:latin typeface="+mn-lt"/>
              </a:rPr>
              <a:t>joyful</a:t>
            </a:r>
          </a:p>
          <a:p>
            <a:pPr marL="173355" lvl="3" indent="-173355">
              <a:lnSpc>
                <a:spcPct val="100000"/>
              </a:lnSpc>
              <a:buClr>
                <a:schemeClr val="tx1"/>
              </a:buClr>
            </a:pPr>
            <a:r>
              <a:rPr lang="en-US" sz="1100" dirty="0">
                <a:solidFill>
                  <a:schemeClr val="tx1"/>
                </a:solidFill>
                <a:latin typeface="+mn-lt"/>
              </a:rPr>
              <a:t>Provide meaning to the words you use</a:t>
            </a:r>
          </a:p>
          <a:p>
            <a:pPr marL="630555" lvl="4" indent="-173355">
              <a:lnSpc>
                <a:spcPct val="100000"/>
              </a:lnSpc>
              <a:buClr>
                <a:schemeClr val="tx1"/>
              </a:buClr>
            </a:pPr>
            <a:r>
              <a:rPr lang="en-US" sz="1100" dirty="0">
                <a:solidFill>
                  <a:schemeClr val="tx1"/>
                </a:solidFill>
                <a:latin typeface="+mn-lt"/>
              </a:rPr>
              <a:t>“I am </a:t>
            </a:r>
            <a:r>
              <a:rPr lang="en-US" sz="1100" i="1" dirty="0">
                <a:solidFill>
                  <a:schemeClr val="tx1"/>
                </a:solidFill>
                <a:latin typeface="+mn-lt"/>
              </a:rPr>
              <a:t>exhausted</a:t>
            </a:r>
            <a:r>
              <a:rPr lang="en-US" sz="1100" dirty="0">
                <a:solidFill>
                  <a:schemeClr val="tx1"/>
                </a:solidFill>
                <a:latin typeface="+mn-lt"/>
              </a:rPr>
              <a:t>, meaning I am </a:t>
            </a:r>
            <a:r>
              <a:rPr lang="en-US" sz="1100" i="1" dirty="0">
                <a:solidFill>
                  <a:schemeClr val="tx1"/>
                </a:solidFill>
                <a:latin typeface="+mn-lt"/>
              </a:rPr>
              <a:t>very tired </a:t>
            </a:r>
            <a:r>
              <a:rPr lang="en-US" sz="1100" dirty="0">
                <a:solidFill>
                  <a:schemeClr val="tx1"/>
                </a:solidFill>
                <a:latin typeface="+mn-lt"/>
              </a:rPr>
              <a:t>from my day.”</a:t>
            </a:r>
          </a:p>
          <a:p>
            <a:pPr marL="173355" lvl="3" indent="-173355">
              <a:lnSpc>
                <a:spcPct val="100000"/>
              </a:lnSpc>
              <a:buClr>
                <a:schemeClr val="tx1"/>
              </a:buClr>
            </a:pPr>
            <a:r>
              <a:rPr lang="en-US" sz="1100" dirty="0">
                <a:solidFill>
                  <a:schemeClr val="tx1"/>
                </a:solidFill>
                <a:latin typeface="+mn-lt"/>
              </a:rPr>
              <a:t>Use language as a model in everyday tasks</a:t>
            </a:r>
          </a:p>
          <a:p>
            <a:pPr marL="630555" lvl="4" indent="-173355">
              <a:lnSpc>
                <a:spcPct val="100000"/>
              </a:lnSpc>
              <a:buClr>
                <a:schemeClr val="tx1"/>
              </a:buClr>
            </a:pPr>
            <a:r>
              <a:rPr lang="en-US" sz="1100" dirty="0">
                <a:solidFill>
                  <a:schemeClr val="tx1"/>
                </a:solidFill>
                <a:latin typeface="+mn-lt"/>
              </a:rPr>
              <a:t>“Please </a:t>
            </a:r>
            <a:r>
              <a:rPr lang="en-US" sz="1100" i="1" dirty="0">
                <a:solidFill>
                  <a:schemeClr val="tx1"/>
                </a:solidFill>
                <a:latin typeface="+mn-lt"/>
              </a:rPr>
              <a:t>concentrate</a:t>
            </a:r>
            <a:r>
              <a:rPr lang="en-US" sz="1100" dirty="0">
                <a:solidFill>
                  <a:schemeClr val="tx1"/>
                </a:solidFill>
                <a:latin typeface="+mn-lt"/>
              </a:rPr>
              <a:t> on getting dressed.”</a:t>
            </a:r>
            <a:endParaRPr lang="en-US" sz="1100" dirty="0">
              <a:latin typeface="+mn-lt"/>
            </a:endParaRPr>
          </a:p>
          <a:p>
            <a:pPr marL="0" indent="0">
              <a:buNone/>
            </a:pPr>
            <a:endParaRPr lang="en-US" sz="1100" dirty="0">
              <a:latin typeface="+mn-lt"/>
            </a:endParaRPr>
          </a:p>
          <a:p>
            <a:pPr marL="0" indent="0">
              <a:buNone/>
            </a:pPr>
            <a:r>
              <a:rPr lang="en-US" sz="1100" dirty="0">
                <a:latin typeface="+mn-lt"/>
              </a:rPr>
              <a:t>We are going to watch a video and then practice activities that model and expand language for you to use at home. </a:t>
            </a:r>
          </a:p>
          <a:p>
            <a:pPr marL="171450" indent="-171450"/>
            <a:r>
              <a:rPr lang="en-US" sz="1100" dirty="0">
                <a:latin typeface="+mn-lt"/>
              </a:rPr>
              <a:t>Please watch for these </a:t>
            </a:r>
            <a:r>
              <a:rPr lang="en-US" sz="1100" b="1" dirty="0">
                <a:latin typeface="+mn-lt"/>
              </a:rPr>
              <a:t>key points in the video </a:t>
            </a:r>
            <a:r>
              <a:rPr lang="en-US" sz="1100" b="0" dirty="0">
                <a:latin typeface="+mn-lt"/>
              </a:rPr>
              <a:t>as you listen to how these adults help the children build their oral language and vocabulary:</a:t>
            </a:r>
            <a:endParaRPr lang="en-US" sz="1100" dirty="0">
              <a:latin typeface="+mn-lt"/>
            </a:endParaRPr>
          </a:p>
          <a:p>
            <a:pPr marL="628650" lvl="1" indent="-171450"/>
            <a:r>
              <a:rPr lang="en-US" sz="1100" b="1" dirty="0">
                <a:solidFill>
                  <a:srgbClr val="000000"/>
                </a:solidFill>
                <a:latin typeface="+mn-lt"/>
                <a:ea typeface="Calibri"/>
                <a:cs typeface="Arial"/>
              </a:rPr>
              <a:t>Adults listen and ask open-ended questions to extend the conversation. </a:t>
            </a:r>
          </a:p>
          <a:p>
            <a:pPr marL="628650" lvl="1" indent="-171450"/>
            <a:r>
              <a:rPr lang="en-US" sz="1100" b="1" dirty="0">
                <a:solidFill>
                  <a:srgbClr val="000000"/>
                </a:solidFill>
                <a:latin typeface="+mn-lt"/>
                <a:ea typeface="Calibri"/>
                <a:cs typeface="Arial"/>
              </a:rPr>
              <a:t>Adults correct the children, as needed, to model and encourage complete sentences.</a:t>
            </a:r>
          </a:p>
          <a:p>
            <a:pPr marL="628650" lvl="1" indent="-171450"/>
            <a:endParaRPr lang="en-US" sz="1100" dirty="0">
              <a:solidFill>
                <a:srgbClr val="000000"/>
              </a:solidFill>
              <a:latin typeface="+mn-lt"/>
              <a:ea typeface="Calibri"/>
              <a:cs typeface="Arial"/>
            </a:endParaRPr>
          </a:p>
          <a:p>
            <a:pPr marL="0" lvl="0" indent="0">
              <a:buNone/>
            </a:pPr>
            <a:r>
              <a:rPr lang="en-US" sz="1100" i="1" dirty="0">
                <a:solidFill>
                  <a:srgbClr val="000000"/>
                </a:solidFill>
                <a:latin typeface="+mn-lt"/>
                <a:ea typeface="Calibri"/>
                <a:cs typeface="Arial"/>
              </a:rPr>
              <a:t>(Play the video-subtitles are included within the video)</a:t>
            </a:r>
            <a:endParaRPr lang="en-US" sz="1100" i="1" dirty="0">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rgbClr val="000000"/>
                </a:solidFill>
                <a:latin typeface="+mn-lt"/>
                <a:ea typeface="Calibri"/>
                <a:cs typeface="Arial"/>
              </a:rPr>
              <a:t>Would anyone like to share something they noticed or thought about during the video? Discuss as appropriate.</a:t>
            </a:r>
          </a:p>
          <a:p>
            <a:pPr marL="171450" indent="-171450"/>
            <a:endParaRPr lang="en-US" sz="1100" dirty="0">
              <a:latin typeface="+mn-lt"/>
            </a:endParaRPr>
          </a:p>
          <a:p>
            <a:pPr marL="0" indent="0">
              <a:buNone/>
            </a:pPr>
            <a:r>
              <a:rPr lang="en-US" sz="1100" dirty="0">
                <a:latin typeface="+mn-lt"/>
              </a:rPr>
              <a:t>I have some resources I am going to handout.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dirty="0">
                <a:latin typeface="+mn-lt"/>
              </a:rPr>
              <a:t>Let’s look at this </a:t>
            </a:r>
            <a:r>
              <a:rPr lang="en-US" sz="1100" b="1" dirty="0">
                <a:latin typeface="+mn-lt"/>
              </a:rPr>
              <a:t>Dinner Table Talk, </a:t>
            </a:r>
            <a:r>
              <a:rPr lang="en-US" sz="1100" b="0" dirty="0">
                <a:latin typeface="+mn-lt"/>
              </a:rPr>
              <a:t>the</a:t>
            </a:r>
            <a:r>
              <a:rPr lang="en-US" sz="1100" b="1" dirty="0">
                <a:latin typeface="+mn-lt"/>
              </a:rPr>
              <a:t> </a:t>
            </a:r>
            <a:r>
              <a:rPr lang="en-US" sz="1100" b="0" dirty="0">
                <a:latin typeface="+mn-lt"/>
              </a:rPr>
              <a:t>Grocery Shop Talk </a:t>
            </a:r>
            <a:r>
              <a:rPr lang="en-US" sz="1100" dirty="0">
                <a:latin typeface="+mn-lt"/>
              </a:rPr>
              <a:t>and the </a:t>
            </a:r>
            <a:r>
              <a:rPr lang="en-US" sz="1100" b="1" dirty="0">
                <a:latin typeface="+mn-lt"/>
              </a:rPr>
              <a:t>Learning Languages Every Day </a:t>
            </a:r>
            <a:r>
              <a:rPr lang="en-US" sz="1100" dirty="0">
                <a:latin typeface="+mn-lt"/>
              </a:rPr>
              <a:t>Handouts. </a:t>
            </a:r>
          </a:p>
          <a:p>
            <a:pPr marL="685800" lvl="1" indent="-228600"/>
            <a:r>
              <a:rPr lang="en-US" sz="1100" dirty="0">
                <a:latin typeface="+mn-lt"/>
              </a:rPr>
              <a:t>The Dinner Table Talk is designed to hang on your refrigerator or a noticeable place at home. </a:t>
            </a:r>
          </a:p>
          <a:p>
            <a:pPr marL="685800" lvl="1" indent="-228600"/>
            <a:r>
              <a:rPr lang="en-US" sz="1100" dirty="0">
                <a:latin typeface="+mn-lt"/>
              </a:rPr>
              <a:t>The Grocery Shop Talk is designed for you to create a grocery list together and gives suggestions around ways to talk at the grocery store to build language. </a:t>
            </a:r>
          </a:p>
          <a:p>
            <a:pPr marL="685800" lvl="1" indent="-228600">
              <a:defRPr/>
            </a:pPr>
            <a:r>
              <a:rPr lang="en-US" sz="1100" dirty="0">
                <a:latin typeface="+mn-lt"/>
              </a:rPr>
              <a:t>The Learning Language Every Day handout can be used to</a:t>
            </a:r>
            <a:r>
              <a:rPr lang="en-US" dirty="0"/>
              <a:t> start conversations with your children about many topics. There is no right or wrong way to use these activities. You can share them with your friends and family members.</a:t>
            </a:r>
            <a:endParaRPr lang="en-US" sz="1100" dirty="0">
              <a:latin typeface="+mn-lt"/>
            </a:endParaRPr>
          </a:p>
          <a:p>
            <a:pPr marL="228600" lvl="0" indent="-228600">
              <a:buFont typeface="+mj-lt"/>
              <a:buAutoNum type="arabicPeriod"/>
            </a:pPr>
            <a:r>
              <a:rPr lang="en-US" sz="1100" dirty="0">
                <a:latin typeface="+mn-lt"/>
              </a:rPr>
              <a:t>Please read through each handout making note of any questions you might have (give participants 5-7 minutes) </a:t>
            </a:r>
          </a:p>
          <a:p>
            <a:pPr marL="628650" lvl="1" indent="-171450"/>
            <a:r>
              <a:rPr lang="en-US" sz="1100" dirty="0">
                <a:latin typeface="+mn-lt"/>
              </a:rPr>
              <a:t>Are there any questions as you read about these activities? (Clarify as needed).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latin typeface="Trebuchet MS" panose="020B0603020202020204" pitchFamily="34" charset="0"/>
                <a:ea typeface="Trebuchet MS" panose="020B0603020202020204" pitchFamily="34" charset="0"/>
                <a:cs typeface="Arial"/>
                <a:sym typeface="Arial"/>
              </a:rPr>
              <a:t>We are going to watch a video and then practice the activities.</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latin typeface="+mn-lt"/>
              </a:rPr>
              <a:t>(Consult the IES Facilitator Guide </a:t>
            </a:r>
            <a:r>
              <a:rPr lang="en-US" sz="1100" b="0" dirty="0">
                <a:solidFill>
                  <a:schemeClr val="tx1"/>
                </a:solidFill>
                <a:latin typeface="+mn-lt"/>
                <a:ea typeface="Calibri"/>
                <a:cs typeface="Arial"/>
              </a:rPr>
              <a:t>Practice 1: </a:t>
            </a:r>
            <a:r>
              <a:rPr lang="en-US" sz="1100" b="0" u="none" dirty="0">
                <a:solidFill>
                  <a:schemeClr val="tx1"/>
                </a:solidFill>
                <a:latin typeface="+mn-lt"/>
                <a:ea typeface="Calibri"/>
                <a:cs typeface="Arial"/>
              </a:rPr>
              <a:t>Dinner Table Talk </a:t>
            </a:r>
            <a:r>
              <a:rPr lang="en-US" sz="1100" b="0" dirty="0">
                <a:solidFill>
                  <a:schemeClr val="tx1"/>
                </a:solidFill>
                <a:latin typeface="+mn-lt"/>
                <a:ea typeface="Calibri"/>
              </a:rPr>
              <a:t>(p. K|1|8) for additional directions or ideas</a:t>
            </a:r>
            <a:endParaRPr lang="en-US" sz="1100" b="0" dirty="0">
              <a:latin typeface="+mn-lt"/>
            </a:endParaRPr>
          </a:p>
        </p:txBody>
      </p:sp>
    </p:spTree>
    <p:extLst>
      <p:ext uri="{BB962C8B-B14F-4D97-AF65-F5344CB8AC3E}">
        <p14:creationId xmlns:p14="http://schemas.microsoft.com/office/powerpoint/2010/main" val="4221893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C4CE94F0-2195-15FA-C0E9-01404232510E}"/>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A04210C0-4EBF-B84D-8017-FA321DDE9D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DF3E246-1F0F-C19A-75E7-64CA9AF8EB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100" b="1">
                <a:latin typeface="+mn-lt"/>
              </a:rPr>
              <a:t>Practice 2 </a:t>
            </a:r>
            <a:r>
              <a:rPr lang="en-US" sz="1100" b="0">
                <a:latin typeface="+mn-lt"/>
              </a:rPr>
              <a:t>is</a:t>
            </a:r>
            <a:r>
              <a:rPr lang="en-US" sz="1100" b="1">
                <a:latin typeface="+mn-lt"/>
              </a:rPr>
              <a:t> Talking While You Read </a:t>
            </a:r>
            <a:r>
              <a:rPr lang="en-US" sz="1100" b="0">
                <a:latin typeface="+mn-lt"/>
              </a:rPr>
              <a:t>(K</a:t>
            </a:r>
            <a:r>
              <a:rPr lang="en-US" sz="1100">
                <a:latin typeface="+mn-lt"/>
              </a:rPr>
              <a:t>osanovich et al., 2020)</a:t>
            </a:r>
            <a:endParaRPr lang="en-US" sz="1100" b="1">
              <a:latin typeface="+mn-lt"/>
            </a:endParaRPr>
          </a:p>
          <a:p>
            <a:pPr marL="171450" indent="-171450"/>
            <a:r>
              <a:rPr lang="en-US" sz="1100">
                <a:latin typeface="+mn-lt"/>
              </a:rPr>
              <a:t>Talking with your child when you read is an important way to develop vocabulary and knowledge about the topic of the book. </a:t>
            </a:r>
          </a:p>
          <a:p>
            <a:pPr marL="0" indent="0">
              <a:buNone/>
            </a:pPr>
            <a:endParaRPr lang="en-US" sz="1100">
              <a:latin typeface="+mn-lt"/>
            </a:endParaRPr>
          </a:p>
          <a:p>
            <a:pPr marL="0" indent="0">
              <a:buNone/>
            </a:pPr>
            <a:r>
              <a:rPr lang="en-US" sz="1100" b="0">
                <a:latin typeface="+mn-lt"/>
              </a:rPr>
              <a:t>Tip</a:t>
            </a:r>
            <a:r>
              <a:rPr lang="en-US" sz="1100" b="1">
                <a:latin typeface="+mn-lt"/>
              </a:rPr>
              <a:t>:</a:t>
            </a:r>
            <a:r>
              <a:rPr lang="en-US" sz="1100">
                <a:latin typeface="+mn-lt"/>
              </a:rPr>
              <a:t> It is ok to read a book multiple times or to read multiple books on the same topic. This builds a child’s vocabulary and background knowledge around a topic (Cardenas-Hagan, 2020). You could also choose books that match topics your child is learning about at school to maximize learning and build knowledge! Ask your child’s teacher for topics. </a:t>
            </a:r>
          </a:p>
          <a:p>
            <a:pPr marL="171450" indent="-171450"/>
            <a:endParaRPr lang="en-US" sz="1100">
              <a:latin typeface="+mn-lt"/>
            </a:endParaRPr>
          </a:p>
          <a:p>
            <a:pPr marL="0" indent="0">
              <a:buNone/>
            </a:pPr>
            <a:r>
              <a:rPr lang="en-US" sz="1100">
                <a:latin typeface="+mn-lt"/>
              </a:rPr>
              <a:t>We are going to watch a video and then practice activities that model and expand language for you to use at home. </a:t>
            </a:r>
          </a:p>
          <a:p>
            <a:pPr marL="171450" indent="-171450"/>
            <a:r>
              <a:rPr lang="en-US" sz="1100">
                <a:latin typeface="+mn-lt"/>
              </a:rPr>
              <a:t>Please watch for these </a:t>
            </a:r>
            <a:r>
              <a:rPr lang="en-US" sz="1100" b="1">
                <a:latin typeface="+mn-lt"/>
              </a:rPr>
              <a:t>key points in the video </a:t>
            </a:r>
            <a:r>
              <a:rPr lang="en-US" sz="1100" b="0">
                <a:latin typeface="+mn-lt"/>
              </a:rPr>
              <a:t>as you listen to how this adult helps build oral language and vocabulary skills:</a:t>
            </a:r>
            <a:endParaRPr lang="en-US" sz="1100">
              <a:latin typeface="+mn-lt"/>
            </a:endParaRPr>
          </a:p>
          <a:p>
            <a:pPr>
              <a:lnSpc>
                <a:spcPct val="114999"/>
              </a:lnSpc>
            </a:pPr>
            <a:r>
              <a:rPr lang="en-US" sz="1100" b="1">
                <a:solidFill>
                  <a:srgbClr val="000000"/>
                </a:solidFill>
                <a:latin typeface="+mn-lt"/>
                <a:ea typeface="Calibri"/>
                <a:cs typeface="Arial"/>
              </a:rPr>
              <a:t>Mom keeps using the word round to help build her daughter’s vocabulary</a:t>
            </a:r>
            <a:endParaRPr lang="en-US" sz="1100" b="1">
              <a:solidFill>
                <a:srgbClr val="000000"/>
              </a:solidFill>
              <a:latin typeface="+mn-lt"/>
              <a:cs typeface="Arial"/>
            </a:endParaRPr>
          </a:p>
          <a:p>
            <a:pPr>
              <a:lnSpc>
                <a:spcPct val="114999"/>
              </a:lnSpc>
            </a:pPr>
            <a:r>
              <a:rPr lang="en-US" sz="1100" b="1">
                <a:solidFill>
                  <a:srgbClr val="000000"/>
                </a:solidFill>
                <a:latin typeface="+mn-lt"/>
                <a:ea typeface="Calibri"/>
                <a:cs typeface="Arial"/>
              </a:rPr>
              <a:t>Mom restates her daughter’s answers in complete sentences to model oral language skills</a:t>
            </a:r>
          </a:p>
          <a:p>
            <a:pPr>
              <a:lnSpc>
                <a:spcPct val="114999"/>
              </a:lnSpc>
            </a:pPr>
            <a:r>
              <a:rPr lang="en-US" sz="1100" b="1">
                <a:solidFill>
                  <a:srgbClr val="000000"/>
                </a:solidFill>
                <a:latin typeface="+mn-lt"/>
                <a:ea typeface="Calibri"/>
                <a:cs typeface="Arial"/>
              </a:rPr>
              <a:t>Mom uses the Talking While You Read Bookmark to decide what questions to ask</a:t>
            </a:r>
          </a:p>
          <a:p>
            <a:pPr>
              <a:lnSpc>
                <a:spcPct val="114999"/>
              </a:lnSpc>
            </a:pPr>
            <a:endParaRPr lang="en-US" sz="1100" b="1">
              <a:solidFill>
                <a:srgbClr val="000000"/>
              </a:solidFill>
              <a:latin typeface="+mn-lt"/>
              <a:ea typeface="Calibri"/>
              <a:cs typeface="Arial"/>
            </a:endParaRPr>
          </a:p>
          <a:p>
            <a:pPr marL="0" lvl="0" indent="0">
              <a:buNone/>
            </a:pPr>
            <a:r>
              <a:rPr lang="en-US" sz="1100" i="1">
                <a:solidFill>
                  <a:srgbClr val="000000"/>
                </a:solidFill>
                <a:latin typeface="+mn-lt"/>
                <a:ea typeface="Calibri"/>
                <a:cs typeface="Arial"/>
              </a:rPr>
              <a:t>(Play the video-subtitles are included within the video)</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rgbClr val="000000"/>
                </a:solidFill>
                <a:latin typeface="+mn-lt"/>
                <a:ea typeface="Calibri"/>
                <a:cs typeface="Arial"/>
              </a:rPr>
              <a:t>Would anyone like to share something they noticed or thought about during the video? Discuss as appropriate.</a:t>
            </a:r>
          </a:p>
          <a:p>
            <a:pPr marL="171450" lvl="0" indent="-171450"/>
            <a:endParaRPr lang="en-US" sz="1100" i="1">
              <a:latin typeface="+mn-lt"/>
            </a:endParaRPr>
          </a:p>
          <a:p>
            <a:pPr marL="0" indent="0">
              <a:buNone/>
            </a:pPr>
            <a:r>
              <a:rPr lang="en-US" sz="1100">
                <a:latin typeface="+mn-lt"/>
              </a:rPr>
              <a:t>Let’s look at this trifold handout: </a:t>
            </a:r>
            <a:r>
              <a:rPr lang="en-US" sz="1100" b="1">
                <a:latin typeface="+mn-lt"/>
              </a:rPr>
              <a:t>Talking While You Read </a:t>
            </a:r>
            <a:r>
              <a:rPr lang="en-US" sz="1100">
                <a:latin typeface="+mn-lt"/>
              </a:rPr>
              <a:t>using </a:t>
            </a:r>
            <a:r>
              <a:rPr lang="en-US" sz="1100" b="1">
                <a:latin typeface="+mn-lt"/>
              </a:rPr>
              <a:t>PEER</a:t>
            </a:r>
            <a:r>
              <a:rPr lang="en-US" sz="1100">
                <a:latin typeface="+mn-lt"/>
              </a:rPr>
              <a:t> that the mom in the video was using. This is something you can have next to you while you read with your child. </a:t>
            </a:r>
          </a:p>
          <a:p>
            <a:pPr marL="0" indent="0">
              <a:buNone/>
            </a:pPr>
            <a:r>
              <a:rPr lang="en-US" sz="1100">
                <a:latin typeface="+mn-lt"/>
              </a:rPr>
              <a:t>I am going to go through each steps for using this strategy found on the handout. </a:t>
            </a:r>
            <a:r>
              <a:rPr lang="en-US" sz="1100" i="1">
                <a:latin typeface="+mn-lt"/>
              </a:rPr>
              <a:t>(These steps follow with what is written on the trifold. Point this out to parents as needed).</a:t>
            </a:r>
          </a:p>
          <a:p>
            <a:pPr marL="0" indent="0">
              <a:buNone/>
            </a:pPr>
            <a:endParaRPr lang="en-US" sz="1100">
              <a:latin typeface="+mn-lt"/>
            </a:endParaRPr>
          </a:p>
          <a:p>
            <a:pPr marL="228600" indent="-228600"/>
            <a:r>
              <a:rPr lang="en-US" sz="1100">
                <a:latin typeface="+mn-lt"/>
              </a:rPr>
              <a:t>Choose a book with detailed pictures and of interest to your child. </a:t>
            </a:r>
          </a:p>
          <a:p>
            <a:pPr marL="228600" indent="-228600"/>
            <a:r>
              <a:rPr lang="en-US" sz="1100">
                <a:latin typeface="+mn-lt"/>
              </a:rPr>
              <a:t>First, read the entire book to your child. </a:t>
            </a:r>
          </a:p>
          <a:p>
            <a:pPr marL="228600" indent="-228600"/>
            <a:r>
              <a:rPr lang="en-US" sz="1100">
                <a:latin typeface="+mn-lt"/>
              </a:rPr>
              <a:t>Next, read the book again, stopping on every page or every other page to have a conversation using PEER: </a:t>
            </a:r>
          </a:p>
          <a:p>
            <a:pPr marL="685800" lvl="1" indent="-228600"/>
            <a:r>
              <a:rPr lang="en-US" sz="1100" b="1">
                <a:latin typeface="+mn-lt"/>
              </a:rPr>
              <a:t>P</a:t>
            </a:r>
            <a:r>
              <a:rPr lang="en-US" sz="1100">
                <a:latin typeface="+mn-lt"/>
              </a:rPr>
              <a:t>rompt your child to say something about the book by asking a question. Ask </a:t>
            </a:r>
            <a:r>
              <a:rPr lang="en-US" sz="1100" err="1">
                <a:latin typeface="+mn-lt"/>
              </a:rPr>
              <a:t>wh</a:t>
            </a:r>
            <a:r>
              <a:rPr lang="en-US" sz="1100">
                <a:latin typeface="+mn-lt"/>
              </a:rPr>
              <a:t> questions (who? what? when? where? why? how?). </a:t>
            </a:r>
          </a:p>
          <a:p>
            <a:pPr marL="685800" lvl="1" indent="-228600"/>
            <a:r>
              <a:rPr lang="en-US" sz="1100" b="1">
                <a:latin typeface="+mn-lt"/>
              </a:rPr>
              <a:t>E</a:t>
            </a:r>
            <a:r>
              <a:rPr lang="en-US" sz="1100">
                <a:latin typeface="+mn-lt"/>
              </a:rPr>
              <a:t>valuate your child’s response. </a:t>
            </a:r>
          </a:p>
          <a:p>
            <a:pPr marL="685800" lvl="1" indent="-228600"/>
            <a:r>
              <a:rPr lang="en-US" sz="1100" b="1">
                <a:latin typeface="+mn-lt"/>
              </a:rPr>
              <a:t>E</a:t>
            </a:r>
            <a:r>
              <a:rPr lang="en-US" sz="1100">
                <a:latin typeface="+mn-lt"/>
              </a:rPr>
              <a:t>xpand your child’s response by rephrasing and adding information to it. </a:t>
            </a:r>
          </a:p>
          <a:p>
            <a:pPr marL="685800" lvl="1" indent="-228600"/>
            <a:r>
              <a:rPr lang="en-US" sz="1100" b="1">
                <a:latin typeface="+mn-lt"/>
              </a:rPr>
              <a:t>R</a:t>
            </a:r>
            <a:r>
              <a:rPr lang="en-US" sz="1100">
                <a:latin typeface="+mn-lt"/>
              </a:rPr>
              <a:t>epeat the prompt. </a:t>
            </a:r>
          </a:p>
          <a:p>
            <a:pPr marL="228600" indent="-228600"/>
            <a:r>
              <a:rPr lang="en-US" sz="1100">
                <a:latin typeface="+mn-lt"/>
              </a:rPr>
              <a:t>You can use PEER with any book! </a:t>
            </a:r>
          </a:p>
          <a:p>
            <a:pPr marL="0" indent="0">
              <a:buNone/>
            </a:pPr>
            <a:endParaRPr lang="en-US" sz="110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latin typeface="+mn-lt"/>
              </a:rPr>
              <a:t>At each of your tables, I have placed a number of books you could read aloud to your child. I also have papers with QR codes where you can access audio books if you prefer to read in this way with your child. </a:t>
            </a:r>
            <a:r>
              <a:rPr lang="en-US" sz="1100" b="0" i="1">
                <a:latin typeface="+mn-lt"/>
              </a:rPr>
              <a:t>If presenting in a virtual setting, say “We will review The Tortoise and the Hare example on the trifold together). </a:t>
            </a:r>
            <a:endParaRPr lang="en-US" sz="1100">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a:latin typeface="+mn-lt"/>
              </a:rPr>
              <a:t>On your own or with a partner, choose a book from your table (printed or audio) to read and think about question you might ask, use PEER to help you. I will walk around to answer questions as you try this out.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a:latin typeface="+mn-lt"/>
              </a:rPr>
              <a:t>Give 7-10 minutes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sz="1100" b="0" i="1">
              <a:latin typeface="+mn-lt"/>
            </a:endParaRPr>
          </a:p>
          <a:p>
            <a:pPr marL="0" lvl="0" indent="0">
              <a:buFont typeface="+mj-lt"/>
              <a:buNone/>
            </a:pPr>
            <a:r>
              <a:rPr lang="en-US" sz="1100">
                <a:latin typeface="+mn-lt"/>
              </a:rPr>
              <a:t>Would anyone like to share a question they could ask about a book? (Take 1-3 answers).</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endParaRPr lang="en-US" sz="1100" b="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sz="1100" b="0">
                <a:latin typeface="+mn-lt"/>
              </a:rPr>
              <a:t>(Consult the IES Facilitator Guide Grade 1</a:t>
            </a:r>
            <a:r>
              <a:rPr lang="en-US" sz="1100" b="0">
                <a:solidFill>
                  <a:schemeClr val="tx1"/>
                </a:solidFill>
                <a:latin typeface="+mn-lt"/>
                <a:ea typeface="Calibri"/>
                <a:cs typeface="Arial"/>
              </a:rPr>
              <a:t>: </a:t>
            </a:r>
            <a:r>
              <a:rPr lang="en-US" sz="1100" b="0" u="none">
                <a:solidFill>
                  <a:schemeClr val="tx1"/>
                </a:solidFill>
                <a:latin typeface="+mn-lt"/>
                <a:ea typeface="Calibri"/>
                <a:cs typeface="Arial"/>
              </a:rPr>
              <a:t>Talking While You Read </a:t>
            </a:r>
            <a:r>
              <a:rPr lang="en-US" sz="1100" b="0">
                <a:solidFill>
                  <a:schemeClr val="tx1"/>
                </a:solidFill>
                <a:latin typeface="+mn-lt"/>
                <a:ea typeface="Calibri"/>
              </a:rPr>
              <a:t>(p. 1|1|3 – 1|1|7) for additional directions or ideas)</a:t>
            </a:r>
            <a:endParaRPr lang="en-US" sz="1100" b="0">
              <a:latin typeface="+mn-lt"/>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b="0" i="1">
              <a:latin typeface="+mn-lt"/>
            </a:endParaRPr>
          </a:p>
        </p:txBody>
      </p:sp>
    </p:spTree>
    <p:extLst>
      <p:ext uri="{BB962C8B-B14F-4D97-AF65-F5344CB8AC3E}">
        <p14:creationId xmlns:p14="http://schemas.microsoft.com/office/powerpoint/2010/main" val="179523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b="0">
                <a:latin typeface="+mn-lt"/>
              </a:rPr>
              <a:t>I hope you have seen that language skills are the </a:t>
            </a:r>
            <a:r>
              <a:rPr lang="en-US" sz="1100" b="1">
                <a:latin typeface="+mn-lt"/>
              </a:rPr>
              <a:t>foundations of literacy. </a:t>
            </a:r>
          </a:p>
          <a:p>
            <a:pPr marL="0" indent="0">
              <a:buNone/>
            </a:pPr>
            <a:endParaRPr lang="en-US" sz="1100" b="1">
              <a:latin typeface="+mn-lt"/>
            </a:endParaRPr>
          </a:p>
          <a:p>
            <a:pPr marL="0" indent="0">
              <a:buNone/>
            </a:pPr>
            <a:r>
              <a:rPr lang="en-US" sz="1100">
                <a:latin typeface="+mn-lt"/>
              </a:rPr>
              <a:t>“</a:t>
            </a:r>
            <a:r>
              <a:rPr lang="en-US" sz="1100" b="1">
                <a:latin typeface="+mn-lt"/>
              </a:rPr>
              <a:t>Language skills and literacy achievement are highly correlated; research consistently demonstrates that the more children know about language, the better equipped they are to succeed in reading and writing” </a:t>
            </a:r>
            <a:r>
              <a:rPr lang="en-US" sz="1100" b="0">
                <a:solidFill>
                  <a:schemeClr val="dk1"/>
                </a:solidFill>
                <a:latin typeface="+mn-lt"/>
                <a:ea typeface="Calibri"/>
                <a:cs typeface="Calibri"/>
                <a:sym typeface="Calibri"/>
              </a:rPr>
              <a:t>(</a:t>
            </a:r>
            <a:r>
              <a:rPr lang="en-US" sz="1100" b="0" i="0" u="none" strike="noStrike">
                <a:effectLst/>
                <a:latin typeface="+mn-lt"/>
                <a:cs typeface="Calibri Light" panose="020F0302020204030204" pitchFamily="34" charset="0"/>
              </a:rPr>
              <a:t>Sedita, 2019).</a:t>
            </a:r>
          </a:p>
          <a:p>
            <a:pPr marL="0" indent="0">
              <a:buNone/>
            </a:pPr>
            <a:endParaRPr lang="en-US" sz="1100" b="1" i="0" u="none" strike="noStrike">
              <a:effectLst/>
              <a:latin typeface="+mn-lt"/>
              <a:cs typeface="Calibri Light" panose="020F0302020204030204" pitchFamily="34" charset="0"/>
            </a:endParaRPr>
          </a:p>
          <a:p>
            <a:pPr marL="0" indent="0">
              <a:buNone/>
            </a:pPr>
            <a:r>
              <a:rPr lang="en-US" sz="1100" b="0" i="0" u="none" strike="noStrike">
                <a:effectLst/>
                <a:latin typeface="+mn-lt"/>
                <a:cs typeface="Calibri Light" panose="020F0302020204030204" pitchFamily="34" charset="0"/>
              </a:rPr>
              <a:t>You can influence your child’s success at learning to read by supporting their oral language and vocabulary development at home. </a:t>
            </a:r>
            <a:endParaRPr lang="en-US" sz="1100">
              <a:latin typeface="+mn-lt"/>
            </a:endParaRPr>
          </a:p>
        </p:txBody>
      </p:sp>
    </p:spTree>
    <p:extLst>
      <p:ext uri="{BB962C8B-B14F-4D97-AF65-F5344CB8AC3E}">
        <p14:creationId xmlns:p14="http://schemas.microsoft.com/office/powerpoint/2010/main" val="173610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1fd490ee5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b="1" kern="100">
                <a:effectLst/>
                <a:latin typeface="+mn-lt"/>
                <a:ea typeface="Aptos" panose="020B0004020202020204" pitchFamily="34" charset="0"/>
                <a:cs typeface="Times New Roman" panose="02020603050405020304" pitchFamily="18" charset="0"/>
              </a:rPr>
              <a:t>Welcome</a:t>
            </a:r>
            <a:r>
              <a:rPr lang="en-US" sz="1100" kern="100">
                <a:effectLst/>
                <a:latin typeface="+mn-lt"/>
                <a:ea typeface="Aptos" panose="020B0004020202020204" pitchFamily="34" charset="0"/>
                <a:cs typeface="Times New Roman" panose="02020603050405020304" pitchFamily="18" charset="0"/>
              </a:rPr>
              <a:t>, we are glad you are here. </a:t>
            </a:r>
          </a:p>
          <a:p>
            <a:pPr marL="0" marR="0" lvl="0" indent="0">
              <a:lnSpc>
                <a:spcPct val="115000"/>
              </a:lnSpc>
              <a:buFont typeface="Symbol" panose="05050102010706020507" pitchFamily="18" charset="2"/>
              <a:buNone/>
            </a:pPr>
            <a:endParaRPr lang="en-US" sz="1100" kern="100">
              <a:effectLst/>
              <a:latin typeface="+mn-lt"/>
              <a:ea typeface="Aptos" panose="020B0004020202020204" pitchFamily="34" charset="0"/>
              <a:cs typeface="Times New Roman" panose="02020603050405020304" pitchFamily="18" charset="0"/>
            </a:endParaRPr>
          </a:p>
          <a:p>
            <a:pPr marL="0" marR="0" lvl="0" indent="0">
              <a:lnSpc>
                <a:spcPct val="115000"/>
              </a:lnSpc>
              <a:buFont typeface="Symbol" panose="05050102010706020507" pitchFamily="18" charset="2"/>
              <a:buNone/>
            </a:pPr>
            <a:r>
              <a:rPr lang="en-US" sz="1100" kern="100">
                <a:effectLst/>
                <a:latin typeface="+mn-lt"/>
                <a:ea typeface="Aptos" panose="020B0004020202020204" pitchFamily="34" charset="0"/>
                <a:cs typeface="Times New Roman" panose="02020603050405020304" pitchFamily="18" charset="0"/>
              </a:rPr>
              <a:t>Share your name, title and contact details</a:t>
            </a:r>
          </a:p>
          <a:p>
            <a:pPr marL="171450" marR="0" lvl="0" indent="-301752">
              <a:lnSpc>
                <a:spcPct val="115000"/>
              </a:lnSpc>
            </a:pPr>
            <a:r>
              <a:rPr lang="en-US" sz="1100" kern="100">
                <a:effectLst/>
                <a:latin typeface="+mn-lt"/>
                <a:ea typeface="Aptos" panose="020B0004020202020204" pitchFamily="34" charset="0"/>
                <a:cs typeface="Times New Roman" panose="02020603050405020304" pitchFamily="18" charset="0"/>
              </a:rPr>
              <a:t>If time, share a bit about your journey as an educator and/or parent that would be relevant to this session. </a:t>
            </a:r>
          </a:p>
          <a:p>
            <a:pPr marL="342900" marR="0" lvl="0" indent="-342900">
              <a:lnSpc>
                <a:spcPct val="115000"/>
              </a:lnSpc>
              <a:spcAft>
                <a:spcPts val="800"/>
              </a:spcAft>
              <a:buFont typeface="Symbol" panose="05050102010706020507" pitchFamily="18" charset="2"/>
              <a:buChar char=""/>
            </a:pPr>
            <a:endParaRPr lang="en-US" sz="1100" kern="100">
              <a:effectLst/>
              <a:latin typeface="+mn-lt"/>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endParaRPr lang="en-US" sz="1100" kern="100">
              <a:effectLst/>
              <a:latin typeface="+mn-lt"/>
              <a:ea typeface="Aptos" panose="020B0004020202020204" pitchFamily="34" charset="0"/>
              <a:cs typeface="Times New Roman" panose="02020603050405020304" pitchFamily="18" charset="0"/>
            </a:endParaRPr>
          </a:p>
          <a:p>
            <a:pPr marL="0" marR="0" lvl="0" indent="0">
              <a:lnSpc>
                <a:spcPct val="115000"/>
              </a:lnSpc>
              <a:spcAft>
                <a:spcPts val="800"/>
              </a:spcAft>
              <a:buFont typeface="Symbol" panose="05050102010706020507" pitchFamily="18" charset="2"/>
              <a:buNone/>
            </a:pPr>
            <a:r>
              <a:rPr lang="en-US" sz="1100" kern="100">
                <a:effectLst/>
                <a:latin typeface="+mn-lt"/>
                <a:ea typeface="Aptos" panose="020B0004020202020204" pitchFamily="34" charset="0"/>
                <a:cs typeface="Times New Roman" panose="02020603050405020304" pitchFamily="18" charset="0"/>
              </a:rPr>
              <a:t>Logistics: Share the following points that match your circumstance</a:t>
            </a:r>
          </a:p>
          <a:p>
            <a:pPr marL="0"/>
            <a:r>
              <a:rPr lang="en-US" sz="1100" b="0" i="0" u="none" strike="noStrike">
                <a:solidFill>
                  <a:srgbClr val="000000"/>
                </a:solidFill>
                <a:effectLst/>
                <a:latin typeface="+mn-lt"/>
              </a:rPr>
              <a:t>This presentation includes active captions.</a:t>
            </a:r>
            <a:endParaRPr lang="en-US" sz="1100" b="0">
              <a:effectLst/>
              <a:latin typeface="+mn-lt"/>
            </a:endParaRPr>
          </a:p>
          <a:p>
            <a:pPr marL="0"/>
            <a:r>
              <a:rPr lang="en-US" sz="1100" b="0" i="0" u="none" strike="noStrike">
                <a:solidFill>
                  <a:srgbClr val="000000"/>
                </a:solidFill>
                <a:effectLst/>
                <a:latin typeface="+mn-lt"/>
              </a:rPr>
              <a:t>Presenters will be using a microphone.</a:t>
            </a:r>
          </a:p>
          <a:p>
            <a:pPr marL="0"/>
            <a:r>
              <a:rPr lang="en-US" sz="1100" b="0">
                <a:solidFill>
                  <a:srgbClr val="000000"/>
                </a:solidFill>
                <a:latin typeface="+mn-lt"/>
              </a:rPr>
              <a:t>W</a:t>
            </a:r>
            <a:r>
              <a:rPr lang="en-US" sz="1100" b="0" i="0" u="none" strike="noStrike">
                <a:solidFill>
                  <a:srgbClr val="000000"/>
                </a:solidFill>
                <a:effectLst/>
                <a:latin typeface="+mn-lt"/>
              </a:rPr>
              <a:t>e ask that audience members use a microphone when asking questions.</a:t>
            </a:r>
            <a:endParaRPr lang="en-US" sz="1100" b="0">
              <a:effectLst/>
              <a:latin typeface="+mn-lt"/>
            </a:endParaRPr>
          </a:p>
          <a:p>
            <a:pPr marL="0"/>
            <a:r>
              <a:rPr lang="en-US" sz="1100" b="0" i="0" u="none" strike="noStrike">
                <a:solidFill>
                  <a:srgbClr val="000000"/>
                </a:solidFill>
                <a:effectLst/>
                <a:latin typeface="+mn-lt"/>
              </a:rPr>
              <a:t>Presenters will be reading the content </a:t>
            </a:r>
            <a:r>
              <a:rPr lang="en-US" sz="1100" b="0">
                <a:solidFill>
                  <a:srgbClr val="000000"/>
                </a:solidFill>
                <a:latin typeface="+mn-lt"/>
              </a:rPr>
              <a:t>on each slide to </a:t>
            </a:r>
            <a:r>
              <a:rPr lang="en-US" sz="1100" b="0" i="0" u="none" strike="noStrike">
                <a:solidFill>
                  <a:srgbClr val="000000"/>
                </a:solidFill>
                <a:effectLst/>
                <a:latin typeface="+mn-lt"/>
              </a:rPr>
              <a:t>ensure that it is accessible for ALL participants.</a:t>
            </a:r>
          </a:p>
          <a:p>
            <a:pPr marL="0"/>
            <a:endParaRPr lang="en-US" sz="1100">
              <a:latin typeface="+mn-lt"/>
            </a:endParaRPr>
          </a:p>
          <a:p>
            <a:pPr marL="0" indent="0">
              <a:buNone/>
            </a:pPr>
            <a:r>
              <a:rPr lang="en-US" sz="1100" i="1">
                <a:latin typeface="+mn-lt"/>
              </a:rPr>
              <a:t>Note for presenters: </a:t>
            </a:r>
            <a:r>
              <a:rPr lang="en-US" sz="1100">
                <a:latin typeface="+mn-lt"/>
              </a:rPr>
              <a:t>For accessibility, you must read the words on the slides. The words </a:t>
            </a:r>
            <a:r>
              <a:rPr lang="en-US" sz="1100" b="1">
                <a:latin typeface="+mn-lt"/>
              </a:rPr>
              <a:t>bolded</a:t>
            </a:r>
            <a:r>
              <a:rPr lang="en-US" sz="1100">
                <a:latin typeface="+mn-lt"/>
              </a:rPr>
              <a:t> in the notes are the words from the slide.</a:t>
            </a:r>
          </a:p>
          <a:p>
            <a:pPr marL="800100" marR="0" lvl="1" indent="-342900">
              <a:lnSpc>
                <a:spcPct val="115000"/>
              </a:lnSpc>
              <a:spcAft>
                <a:spcPts val="800"/>
              </a:spcAft>
              <a:buFont typeface="Symbol" panose="05050102010706020507" pitchFamily="18" charset="2"/>
              <a:buChar char=""/>
            </a:pPr>
            <a:endParaRPr lang="en-US" sz="1100" kern="100">
              <a:effectLst/>
              <a:latin typeface="+mn-lt"/>
              <a:ea typeface="Aptos" panose="020B0004020202020204" pitchFamily="34" charset="0"/>
              <a:cs typeface="Times New Roman" panose="02020603050405020304" pitchFamily="18" charset="0"/>
            </a:endParaRPr>
          </a:p>
          <a:p>
            <a:pPr marL="0" marR="0" lvl="0" indent="0">
              <a:lnSpc>
                <a:spcPct val="115000"/>
              </a:lnSpc>
              <a:buFont typeface="Symbol" panose="05050102010706020507" pitchFamily="18" charset="2"/>
              <a:buNone/>
            </a:pPr>
            <a:endParaRPr lang="en-US" sz="1100" kern="100">
              <a:effectLst/>
              <a:latin typeface="+mn-lt"/>
              <a:ea typeface="Aptos" panose="020B0004020202020204" pitchFamily="34" charset="0"/>
              <a:cs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D4AAC114-D1D4-FB73-99C2-78607246AC29}"/>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D1DFF07F-BEAA-7C91-E9F7-547BF64EAE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40446405-EFA1-FA2A-3E54-F006BAD0A3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mn-lt"/>
              </a:rPr>
              <a:t>Do you want to learn more? </a:t>
            </a:r>
          </a:p>
          <a:p>
            <a:pPr marL="0" lvl="0" indent="0" algn="l" rtl="0">
              <a:spcBef>
                <a:spcPts val="0"/>
              </a:spcBef>
              <a:spcAft>
                <a:spcPts val="0"/>
              </a:spcAft>
              <a:buNone/>
            </a:pPr>
            <a:endParaRPr lang="en-US">
              <a:latin typeface="+mn-lt"/>
            </a:endParaRPr>
          </a:p>
          <a:p>
            <a:pPr marL="0" lvl="0" indent="0" algn="l" rtl="0">
              <a:spcBef>
                <a:spcPts val="0"/>
              </a:spcBef>
              <a:spcAft>
                <a:spcPts val="0"/>
              </a:spcAft>
              <a:buNone/>
            </a:pPr>
            <a:r>
              <a:rPr lang="en-US">
                <a:latin typeface="+mn-lt"/>
              </a:rPr>
              <a:t>There are more resources on the CDE Parent Resources Website including:</a:t>
            </a:r>
          </a:p>
          <a:p>
            <a:pPr marL="171450" lvl="0" indent="-171450" algn="l" rtl="0">
              <a:spcBef>
                <a:spcPts val="0"/>
              </a:spcBef>
              <a:spcAft>
                <a:spcPts val="0"/>
              </a:spcAft>
            </a:pPr>
            <a:r>
              <a:rPr lang="en-US">
                <a:latin typeface="+mn-lt"/>
              </a:rPr>
              <a:t>A list of guiding questions you could use to discuss your child’s reading with their teacher or school </a:t>
            </a:r>
          </a:p>
          <a:p>
            <a:pPr marL="171450" lvl="0" indent="-171450" algn="l" rtl="0">
              <a:spcBef>
                <a:spcPts val="0"/>
              </a:spcBef>
              <a:spcAft>
                <a:spcPts val="0"/>
              </a:spcAft>
            </a:pPr>
            <a:r>
              <a:rPr lang="en-US">
                <a:latin typeface="+mn-lt"/>
              </a:rPr>
              <a:t>Videos of activities you can do at home</a:t>
            </a:r>
          </a:p>
          <a:p>
            <a:pPr marL="171450" lvl="0" indent="-171450" algn="l" rtl="0">
              <a:spcBef>
                <a:spcPts val="0"/>
              </a:spcBef>
              <a:spcAft>
                <a:spcPts val="0"/>
              </a:spcAft>
            </a:pPr>
            <a:r>
              <a:rPr lang="en-US">
                <a:latin typeface="+mn-lt"/>
              </a:rPr>
              <a:t>Links to get additional books for use at home </a:t>
            </a:r>
          </a:p>
          <a:p>
            <a:pPr marL="171450" lvl="0" indent="-171450" algn="l" rtl="0">
              <a:spcBef>
                <a:spcPts val="0"/>
              </a:spcBef>
              <a:spcAft>
                <a:spcPts val="0"/>
              </a:spcAft>
            </a:pPr>
            <a:r>
              <a:rPr lang="en-US">
                <a:latin typeface="+mn-lt"/>
              </a:rPr>
              <a:t>You can also look up your local library for the resources they have to share! </a:t>
            </a:r>
          </a:p>
        </p:txBody>
      </p:sp>
    </p:spTree>
    <p:extLst>
      <p:ext uri="{BB962C8B-B14F-4D97-AF65-F5344CB8AC3E}">
        <p14:creationId xmlns:p14="http://schemas.microsoft.com/office/powerpoint/2010/main" val="4047464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lang="en-US" b="0" i="0">
              <a:solidFill>
                <a:srgbClr val="414042"/>
              </a:solidFill>
              <a:effectLst/>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buClr>
                <a:srgbClr val="000000"/>
              </a:buClr>
            </a:pPr>
            <a:fld id="{00000000-1234-1234-1234-123412341234}" type="slidenum">
              <a:rPr lang="en-US">
                <a:latin typeface="Trebuchet MS" panose="020B0603020202020204" pitchFamily="34" charset="0"/>
              </a:rPr>
              <a:pPr>
                <a:buClr>
                  <a:srgbClr val="000000"/>
                </a:buClr>
              </a:pPr>
              <a:t>32</a:t>
            </a:fld>
            <a:endParaRPr>
              <a:latin typeface="Trebuchet MS" panose="020B0603020202020204" pitchFamily="34" charset="0"/>
            </a:endParaRPr>
          </a:p>
        </p:txBody>
      </p:sp>
    </p:spTree>
    <p:extLst>
      <p:ext uri="{BB962C8B-B14F-4D97-AF65-F5344CB8AC3E}">
        <p14:creationId xmlns:p14="http://schemas.microsoft.com/office/powerpoint/2010/main" val="1084860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42254EC0-162E-5D1A-0DDC-1F3DD1E5F917}"/>
            </a:ext>
          </a:extLst>
        </p:cNvPr>
        <p:cNvGrpSpPr/>
        <p:nvPr/>
      </p:nvGrpSpPr>
      <p:grpSpPr>
        <a:xfrm>
          <a:off x="0" y="0"/>
          <a:ext cx="0" cy="0"/>
          <a:chOff x="0" y="0"/>
          <a:chExt cx="0" cy="0"/>
        </a:xfrm>
      </p:grpSpPr>
      <p:sp>
        <p:nvSpPr>
          <p:cNvPr id="649" name="Google Shape;649;g86d80a4c9c_0_76:notes">
            <a:extLst>
              <a:ext uri="{FF2B5EF4-FFF2-40B4-BE49-F238E27FC236}">
                <a16:creationId xmlns:a16="http://schemas.microsoft.com/office/drawing/2014/main" id="{DE04A6AF-26D9-5D9B-580B-C555D08FCD17}"/>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a:extLst>
              <a:ext uri="{FF2B5EF4-FFF2-40B4-BE49-F238E27FC236}">
                <a16:creationId xmlns:a16="http://schemas.microsoft.com/office/drawing/2014/main" id="{2936BBDD-D432-14BC-AC82-DFC39BA34F97}"/>
              </a:ext>
            </a:extLst>
          </p:cNvPr>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lang="en-US" b="0" i="0">
              <a:solidFill>
                <a:srgbClr val="414042"/>
              </a:solidFill>
              <a:effectLst/>
            </a:endParaRPr>
          </a:p>
        </p:txBody>
      </p:sp>
      <p:sp>
        <p:nvSpPr>
          <p:cNvPr id="651" name="Google Shape;651;g86d80a4c9c_0_76:notes">
            <a:extLst>
              <a:ext uri="{FF2B5EF4-FFF2-40B4-BE49-F238E27FC236}">
                <a16:creationId xmlns:a16="http://schemas.microsoft.com/office/drawing/2014/main" id="{FA8F0578-D1C3-27D5-D151-D12141CC807B}"/>
              </a:ext>
            </a:extLst>
          </p:cNvPr>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buClr>
                <a:srgbClr val="000000"/>
              </a:buClr>
            </a:pPr>
            <a:fld id="{00000000-1234-1234-1234-123412341234}" type="slidenum">
              <a:rPr lang="en-US">
                <a:latin typeface="Trebuchet MS" panose="020B0603020202020204" pitchFamily="34" charset="0"/>
              </a:rPr>
              <a:pPr>
                <a:buClr>
                  <a:srgbClr val="000000"/>
                </a:buClr>
              </a:pPr>
              <a:t>33</a:t>
            </a:fld>
            <a:endParaRPr>
              <a:latin typeface="Trebuchet MS" panose="020B0603020202020204" pitchFamily="34" charset="0"/>
            </a:endParaRPr>
          </a:p>
        </p:txBody>
      </p:sp>
    </p:spTree>
    <p:extLst>
      <p:ext uri="{BB962C8B-B14F-4D97-AF65-F5344CB8AC3E}">
        <p14:creationId xmlns:p14="http://schemas.microsoft.com/office/powerpoint/2010/main" val="4283581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26B4CEBD-688B-ADB1-DBE1-01ADB8CBC121}"/>
            </a:ext>
          </a:extLst>
        </p:cNvPr>
        <p:cNvGrpSpPr/>
        <p:nvPr/>
      </p:nvGrpSpPr>
      <p:grpSpPr>
        <a:xfrm>
          <a:off x="0" y="0"/>
          <a:ext cx="0" cy="0"/>
          <a:chOff x="0" y="0"/>
          <a:chExt cx="0" cy="0"/>
        </a:xfrm>
      </p:grpSpPr>
      <p:sp>
        <p:nvSpPr>
          <p:cNvPr id="649" name="Google Shape;649;g86d80a4c9c_0_76:notes">
            <a:extLst>
              <a:ext uri="{FF2B5EF4-FFF2-40B4-BE49-F238E27FC236}">
                <a16:creationId xmlns:a16="http://schemas.microsoft.com/office/drawing/2014/main" id="{20066D03-12C3-8BC5-FF4D-B2CB45141240}"/>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a:extLst>
              <a:ext uri="{FF2B5EF4-FFF2-40B4-BE49-F238E27FC236}">
                <a16:creationId xmlns:a16="http://schemas.microsoft.com/office/drawing/2014/main" id="{2ECCEE1F-7460-0165-79EC-68ADF0345BE7}"/>
              </a:ext>
            </a:extLst>
          </p:cNvPr>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lang="en-US" b="0" i="0">
              <a:solidFill>
                <a:srgbClr val="414042"/>
              </a:solidFill>
              <a:effectLst/>
            </a:endParaRPr>
          </a:p>
        </p:txBody>
      </p:sp>
      <p:sp>
        <p:nvSpPr>
          <p:cNvPr id="651" name="Google Shape;651;g86d80a4c9c_0_76:notes">
            <a:extLst>
              <a:ext uri="{FF2B5EF4-FFF2-40B4-BE49-F238E27FC236}">
                <a16:creationId xmlns:a16="http://schemas.microsoft.com/office/drawing/2014/main" id="{8A87FFFD-F6F1-19A7-66D2-ECA1B6764C89}"/>
              </a:ext>
            </a:extLst>
          </p:cNvPr>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buClr>
                <a:srgbClr val="000000"/>
              </a:buClr>
            </a:pPr>
            <a:fld id="{00000000-1234-1234-1234-123412341234}" type="slidenum">
              <a:rPr lang="en-US">
                <a:latin typeface="Trebuchet MS" panose="020B0603020202020204" pitchFamily="34" charset="0"/>
              </a:rPr>
              <a:pPr>
                <a:buClr>
                  <a:srgbClr val="000000"/>
                </a:buClr>
              </a:pPr>
              <a:t>34</a:t>
            </a:fld>
            <a:endParaRPr>
              <a:latin typeface="Trebuchet MS" panose="020B0603020202020204" pitchFamily="34" charset="0"/>
            </a:endParaRPr>
          </a:p>
        </p:txBody>
      </p:sp>
    </p:spTree>
    <p:extLst>
      <p:ext uri="{BB962C8B-B14F-4D97-AF65-F5344CB8AC3E}">
        <p14:creationId xmlns:p14="http://schemas.microsoft.com/office/powerpoint/2010/main" val="241716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76089962-17FA-9D17-7620-3EFB73A51D82}"/>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3CFB492F-A2B1-2ACB-A65E-97A4686C47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30E7FB1A-4795-1227-8236-F824F68817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dirty="0">
                <a:latin typeface="+mn-lt"/>
              </a:rPr>
              <a:t>By the end of this presentation the </a:t>
            </a:r>
            <a:r>
              <a:rPr lang="en-US" sz="1100" b="1" dirty="0">
                <a:latin typeface="+mn-lt"/>
              </a:rPr>
              <a:t>outcomes</a:t>
            </a:r>
            <a:r>
              <a:rPr lang="en-US" sz="1100" b="0" dirty="0">
                <a:latin typeface="+mn-lt"/>
              </a:rPr>
              <a:t> are for you to be able to answer these questions.</a:t>
            </a:r>
          </a:p>
          <a:p>
            <a:pPr marL="0" lvl="0" indent="0" algn="l" rtl="0">
              <a:spcBef>
                <a:spcPts val="0"/>
              </a:spcBef>
              <a:spcAft>
                <a:spcPts val="0"/>
              </a:spcAft>
              <a:buNone/>
            </a:pPr>
            <a:endParaRPr lang="en-US" dirty="0">
              <a:latin typeface="+mn-lt"/>
            </a:endParaRPr>
          </a:p>
          <a:p>
            <a:pPr>
              <a:lnSpc>
                <a:spcPct val="150000"/>
              </a:lnSpc>
            </a:pPr>
            <a:r>
              <a:rPr lang="en-US" sz="1100" b="1" dirty="0">
                <a:solidFill>
                  <a:srgbClr val="000000"/>
                </a:solidFill>
                <a:latin typeface="+mn-lt"/>
                <a:ea typeface="Calibri"/>
              </a:rPr>
              <a:t>What are oral language and vocabulary development?</a:t>
            </a:r>
            <a:endParaRPr lang="en-US" sz="1100" b="1" dirty="0">
              <a:latin typeface="+mn-lt"/>
              <a:ea typeface="Calibri"/>
            </a:endParaRPr>
          </a:p>
          <a:p>
            <a:pPr>
              <a:lnSpc>
                <a:spcPct val="150000"/>
              </a:lnSpc>
            </a:pPr>
            <a:r>
              <a:rPr lang="en-US" sz="1100" b="1" dirty="0">
                <a:solidFill>
                  <a:srgbClr val="000000"/>
                </a:solidFill>
                <a:latin typeface="+mn-lt"/>
                <a:ea typeface="Calibri"/>
              </a:rPr>
              <a:t>Why are oral language and vocabulary important? </a:t>
            </a:r>
          </a:p>
          <a:p>
            <a:pPr>
              <a:lnSpc>
                <a:spcPct val="150000"/>
              </a:lnSpc>
            </a:pPr>
            <a:r>
              <a:rPr lang="en-US" sz="1100" b="1" dirty="0">
                <a:solidFill>
                  <a:srgbClr val="000000"/>
                </a:solidFill>
                <a:latin typeface="+mn-lt"/>
                <a:ea typeface="Calibri"/>
              </a:rPr>
              <a:t>What do oral language and vocabulary look like at school? </a:t>
            </a:r>
          </a:p>
          <a:p>
            <a:pPr>
              <a:lnSpc>
                <a:spcPct val="150000"/>
              </a:lnSpc>
            </a:pPr>
            <a:r>
              <a:rPr lang="en-US" sz="1100" b="1" dirty="0">
                <a:solidFill>
                  <a:srgbClr val="000000"/>
                </a:solidFill>
                <a:latin typeface="+mn-lt"/>
                <a:ea typeface="Calibri"/>
              </a:rPr>
              <a:t>How can you support oral language and vocabulary at home?</a:t>
            </a:r>
          </a:p>
          <a:p>
            <a:pPr>
              <a:lnSpc>
                <a:spcPct val="150000"/>
              </a:lnSpc>
            </a:pPr>
            <a:endParaRPr lang="en-US" dirty="0">
              <a:latin typeface="+mn-lt"/>
            </a:endParaRPr>
          </a:p>
          <a:p>
            <a:pPr marL="0" lvl="0" indent="0" algn="l" rtl="0">
              <a:spcBef>
                <a:spcPts val="0"/>
              </a:spcBef>
              <a:spcAft>
                <a:spcPts val="0"/>
              </a:spcAft>
              <a:buNone/>
            </a:pPr>
            <a:r>
              <a:rPr lang="en-US" sz="1100" dirty="0">
                <a:latin typeface="+mn-lt"/>
              </a:rPr>
              <a:t>Take a moment to think about which question(s) you are very interested in learning about in our time together (Give 1-2 minutes of think time). </a:t>
            </a:r>
          </a:p>
          <a:p>
            <a:pPr marL="0" lvl="0" indent="0" algn="l" rtl="0">
              <a:spcBef>
                <a:spcPts val="0"/>
              </a:spcBef>
              <a:spcAft>
                <a:spcPts val="0"/>
              </a:spcAft>
              <a:buNone/>
            </a:pPr>
            <a:endParaRPr lang="en-US" sz="1100" dirty="0">
              <a:latin typeface="+mn-lt"/>
            </a:endParaRPr>
          </a:p>
          <a:p>
            <a:pPr marL="0" indent="0">
              <a:buNone/>
            </a:pPr>
            <a:r>
              <a:rPr lang="en-US" i="1" dirty="0">
                <a:latin typeface="+mn-lt"/>
              </a:rPr>
              <a:t>(If presenting in-person):  </a:t>
            </a:r>
            <a:r>
              <a:rPr lang="en-US" dirty="0">
                <a:latin typeface="+mn-lt"/>
              </a:rPr>
              <a:t>We</a:t>
            </a:r>
            <a:r>
              <a:rPr lang="en-US" sz="1100" dirty="0">
                <a:latin typeface="+mn-lt"/>
              </a:rPr>
              <a:t> have provided writing utensils and paper at each table. </a:t>
            </a:r>
            <a:endParaRPr lang="en-US" dirty="0">
              <a:latin typeface="+mn-lt"/>
            </a:endParaRPr>
          </a:p>
          <a:p>
            <a:pPr marL="0" lvl="0" indent="0" algn="l">
              <a:spcBef>
                <a:spcPts val="0"/>
              </a:spcBef>
              <a:spcAft>
                <a:spcPts val="0"/>
              </a:spcAft>
              <a:buNone/>
            </a:pPr>
            <a:r>
              <a:rPr lang="en-US" sz="1100" i="1" dirty="0">
                <a:latin typeface="+mn-lt"/>
              </a:rPr>
              <a:t>(If presenting virtually, start here) </a:t>
            </a:r>
            <a:r>
              <a:rPr lang="en-US" sz="1100" dirty="0">
                <a:latin typeface="+mn-lt"/>
              </a:rPr>
              <a:t>Please feel free to take notes. Later in the session, we will be talking in partners about what we have heard and learned around these questions. </a:t>
            </a:r>
            <a:endParaRPr lang="en-US" dirty="0"/>
          </a:p>
        </p:txBody>
      </p:sp>
    </p:spTree>
    <p:extLst>
      <p:ext uri="{BB962C8B-B14F-4D97-AF65-F5344CB8AC3E}">
        <p14:creationId xmlns:p14="http://schemas.microsoft.com/office/powerpoint/2010/main" val="201653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8638C099-FBF8-7679-F12C-2772098AAF70}"/>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7C1FD2A-C735-BE53-EF16-D43C7AC83E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98D29969-7B58-A023-D15D-D996BFB829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kern="100">
                <a:effectLst/>
                <a:latin typeface="+mn-lt"/>
                <a:ea typeface="Aptos" panose="020B0004020202020204" pitchFamily="34" charset="0"/>
                <a:cs typeface="Times New Roman" panose="02020603050405020304" pitchFamily="18" charset="0"/>
              </a:rPr>
              <a:t>We hope this will be an engaging and informative time for everyone here tonight. Please work to follow these </a:t>
            </a:r>
            <a:r>
              <a:rPr lang="en-US" sz="1100" b="1" kern="100">
                <a:effectLst/>
                <a:latin typeface="+mn-lt"/>
                <a:ea typeface="Aptos" panose="020B0004020202020204" pitchFamily="34" charset="0"/>
                <a:cs typeface="Times New Roman" panose="02020603050405020304" pitchFamily="18" charset="0"/>
              </a:rPr>
              <a:t>norms</a:t>
            </a:r>
            <a:r>
              <a:rPr lang="en-US" sz="1100" kern="100">
                <a:effectLst/>
                <a:latin typeface="+mn-lt"/>
                <a:ea typeface="Aptos" panose="020B0004020202020204" pitchFamily="34" charset="0"/>
                <a:cs typeface="Times New Roman" panose="02020603050405020304" pitchFamily="18" charset="0"/>
              </a:rPr>
              <a:t>: </a:t>
            </a:r>
          </a:p>
          <a:p>
            <a:pPr marL="0" marR="0" lvl="0" indent="0">
              <a:lnSpc>
                <a:spcPct val="115000"/>
              </a:lnSpc>
              <a:buFont typeface="Symbol" panose="05050102010706020507" pitchFamily="18" charset="2"/>
              <a:buNone/>
            </a:pPr>
            <a:endParaRPr lang="en-US" sz="1100" kern="100">
              <a:effectLst/>
              <a:latin typeface="+mn-lt"/>
              <a:ea typeface="Aptos" panose="020B0004020202020204" pitchFamily="34" charset="0"/>
              <a:cs typeface="Times New Roman" panose="02020603050405020304" pitchFamily="18" charset="0"/>
            </a:endParaRPr>
          </a:p>
          <a:p>
            <a:pPr>
              <a:lnSpc>
                <a:spcPct val="150000"/>
              </a:lnSpc>
            </a:pPr>
            <a:r>
              <a:rPr lang="en-US" sz="1100" b="1">
                <a:solidFill>
                  <a:srgbClr val="000000"/>
                </a:solidFill>
                <a:latin typeface="+mn-lt"/>
                <a:ea typeface="Calibri"/>
                <a:cs typeface="Times New Roman"/>
              </a:rPr>
              <a:t>Active listening is appreciated</a:t>
            </a:r>
          </a:p>
          <a:p>
            <a:pPr>
              <a:lnSpc>
                <a:spcPct val="150000"/>
              </a:lnSpc>
            </a:pPr>
            <a:r>
              <a:rPr lang="en-US" sz="1100" b="1">
                <a:solidFill>
                  <a:srgbClr val="000000"/>
                </a:solidFill>
                <a:latin typeface="+mn-lt"/>
                <a:ea typeface="Calibri"/>
                <a:cs typeface="Times New Roman"/>
              </a:rPr>
              <a:t>Active participation is welcomed</a:t>
            </a:r>
          </a:p>
          <a:p>
            <a:pPr>
              <a:lnSpc>
                <a:spcPct val="150000"/>
              </a:lnSpc>
            </a:pPr>
            <a:r>
              <a:rPr lang="en-US" sz="1100" b="0">
                <a:solidFill>
                  <a:srgbClr val="000000"/>
                </a:solidFill>
                <a:latin typeface="+mn-lt"/>
                <a:ea typeface="Calibri"/>
                <a:cs typeface="Times New Roman"/>
              </a:rPr>
              <a:t>Please</a:t>
            </a:r>
            <a:r>
              <a:rPr lang="en-US" sz="1100" b="1">
                <a:solidFill>
                  <a:srgbClr val="000000"/>
                </a:solidFill>
                <a:latin typeface="+mn-lt"/>
                <a:ea typeface="Calibri"/>
                <a:cs typeface="Times New Roman"/>
              </a:rPr>
              <a:t> take care of your own needs</a:t>
            </a:r>
          </a:p>
          <a:p>
            <a:pPr lvl="1">
              <a:lnSpc>
                <a:spcPct val="150000"/>
              </a:lnSpc>
            </a:pPr>
            <a:r>
              <a:rPr lang="en-US" sz="1100" b="0" i="1">
                <a:solidFill>
                  <a:srgbClr val="000000"/>
                </a:solidFill>
                <a:latin typeface="+mn-lt"/>
                <a:ea typeface="Calibri"/>
                <a:cs typeface="Times New Roman"/>
              </a:rPr>
              <a:t>If in-person, share where the restrooms and water stations are located, as needed. </a:t>
            </a:r>
          </a:p>
          <a:p>
            <a:pPr lvl="1">
              <a:lnSpc>
                <a:spcPct val="150000"/>
              </a:lnSpc>
            </a:pPr>
            <a:r>
              <a:rPr lang="en-US" sz="1100" b="0" i="1">
                <a:solidFill>
                  <a:srgbClr val="000000"/>
                </a:solidFill>
                <a:latin typeface="+mn-lt"/>
                <a:ea typeface="Calibri"/>
                <a:cs typeface="Times New Roman"/>
              </a:rPr>
              <a:t>If presenting virtually, you might consider asking participants to leave cameras on as they are able. </a:t>
            </a:r>
          </a:p>
          <a:p>
            <a:pPr lvl="0">
              <a:lnSpc>
                <a:spcPct val="150000"/>
              </a:lnSpc>
            </a:pPr>
            <a:r>
              <a:rPr lang="en-US" sz="1100" b="1">
                <a:solidFill>
                  <a:srgbClr val="000000"/>
                </a:solidFill>
                <a:latin typeface="+mn-lt"/>
                <a:ea typeface="Calibri"/>
                <a:cs typeface="Times New Roman"/>
              </a:rPr>
              <a:t>Silence your cell phone as a courtesy to all </a:t>
            </a:r>
          </a:p>
          <a:p>
            <a:pPr marL="0" marR="0" lvl="0" indent="0">
              <a:lnSpc>
                <a:spcPct val="115000"/>
              </a:lnSpc>
              <a:spcAft>
                <a:spcPts val="800"/>
              </a:spcAft>
              <a:buFont typeface="Symbol" panose="05050102010706020507" pitchFamily="18" charset="2"/>
              <a:buNone/>
            </a:pPr>
            <a:endParaRPr lang="en-US" sz="1100" kern="100">
              <a:effectLst/>
              <a:latin typeface="+mn-lt"/>
              <a:ea typeface="Aptos" panose="020B0004020202020204" pitchFamily="34" charset="0"/>
              <a:cs typeface="Times New Roman" panose="02020603050405020304" pitchFamily="18" charset="0"/>
            </a:endParaRPr>
          </a:p>
          <a:p>
            <a:pPr marL="0" marR="0" lvl="0" indent="0">
              <a:lnSpc>
                <a:spcPct val="115000"/>
              </a:lnSpc>
              <a:spcAft>
                <a:spcPts val="800"/>
              </a:spcAft>
              <a:buFont typeface="Symbol" panose="05050102010706020507" pitchFamily="18" charset="2"/>
              <a:buNone/>
            </a:pPr>
            <a:r>
              <a:rPr lang="en-US" sz="1100" kern="100">
                <a:effectLst/>
                <a:latin typeface="+mn-lt"/>
                <a:ea typeface="Aptos" panose="020B0004020202020204" pitchFamily="34" charset="0"/>
                <a:cs typeface="Times New Roman" panose="02020603050405020304" pitchFamily="18" charset="0"/>
              </a:rPr>
              <a:t>Are there any other items you think we should add to this list that will support all of us?  </a:t>
            </a:r>
          </a:p>
        </p:txBody>
      </p:sp>
    </p:spTree>
    <p:extLst>
      <p:ext uri="{BB962C8B-B14F-4D97-AF65-F5344CB8AC3E}">
        <p14:creationId xmlns:p14="http://schemas.microsoft.com/office/powerpoint/2010/main" val="2398095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87D25-F38A-0F66-2DCF-201E4F1F5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67602-118F-5582-8AA0-066DC9578E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C67BAC-B2DA-0DF6-0573-4B453DC487E8}"/>
              </a:ext>
            </a:extLst>
          </p:cNvPr>
          <p:cNvSpPr>
            <a:spLocks noGrp="1"/>
          </p:cNvSpPr>
          <p:nvPr>
            <p:ph type="body" idx="1"/>
          </p:nvPr>
        </p:nvSpPr>
        <p:spPr/>
        <p:txBody>
          <a:bodyPr/>
          <a:lstStyle/>
          <a:p>
            <a:pPr marL="0" indent="0">
              <a:buNone/>
            </a:pPr>
            <a:r>
              <a:rPr lang="en-US" sz="1100" b="0">
                <a:latin typeface="+mn-lt"/>
              </a:rPr>
              <a:t>We are going to start with a </a:t>
            </a:r>
            <a:r>
              <a:rPr lang="en-US" sz="1100" b="1">
                <a:latin typeface="+mn-lt"/>
              </a:rPr>
              <a:t>Warm-up</a:t>
            </a:r>
            <a:r>
              <a:rPr lang="en-US" sz="1100" b="0">
                <a:latin typeface="+mn-lt"/>
              </a:rPr>
              <a:t> activity called</a:t>
            </a:r>
            <a:r>
              <a:rPr lang="en-US" sz="1100">
                <a:latin typeface="+mn-lt"/>
              </a:rPr>
              <a:t> </a:t>
            </a:r>
            <a:r>
              <a:rPr lang="en-US" sz="1100" i="1">
                <a:latin typeface="+mn-lt"/>
              </a:rPr>
              <a:t>(click) </a:t>
            </a:r>
            <a:r>
              <a:rPr lang="en-US" sz="1100" b="1">
                <a:latin typeface="+mn-lt"/>
              </a:rPr>
              <a:t>Like Me </a:t>
            </a:r>
            <a:r>
              <a:rPr lang="en-US" sz="1100">
                <a:latin typeface="+mn-lt"/>
              </a:rPr>
              <a:t>(Adjust the mobility section of the activity according to the abilities of the participants in the room). </a:t>
            </a:r>
          </a:p>
          <a:p>
            <a:pPr marL="0" indent="0">
              <a:buNone/>
            </a:pPr>
            <a:endParaRPr lang="en-US" sz="1100">
              <a:latin typeface="+mn-lt"/>
            </a:endParaRPr>
          </a:p>
          <a:p>
            <a:pPr marL="0" indent="0">
              <a:buNone/>
            </a:pPr>
            <a:r>
              <a:rPr lang="en-US" sz="1100" b="0">
                <a:latin typeface="+mn-lt"/>
              </a:rPr>
              <a:t>We are doing this activity because:</a:t>
            </a:r>
          </a:p>
          <a:p>
            <a:pPr marL="171450" indent="-171450"/>
            <a:r>
              <a:rPr lang="en-US" sz="1100">
                <a:latin typeface="+mn-lt"/>
              </a:rPr>
              <a:t>We want to begin to turn this room of individuals into a group that works together</a:t>
            </a:r>
          </a:p>
          <a:p>
            <a:pPr marL="171450" indent="-171450"/>
            <a:r>
              <a:rPr lang="en-US" sz="1100">
                <a:latin typeface="+mn-lt"/>
              </a:rPr>
              <a:t>This activity focuses the energy into this room and out of your day or previous activities, so you feel ready to participate</a:t>
            </a:r>
          </a:p>
          <a:p>
            <a:pPr marL="171450" indent="-171450"/>
            <a:r>
              <a:rPr lang="en-US" sz="1100" b="0" i="0" u="none" strike="noStrike" cap="none">
                <a:solidFill>
                  <a:srgbClr val="000000"/>
                </a:solidFill>
                <a:latin typeface="Trebuchet MS" panose="020B0603020202020204" pitchFamily="34" charset="0"/>
                <a:ea typeface="Trebuchet MS" panose="020B0603020202020204" pitchFamily="34" charset="0"/>
                <a:cs typeface="Arial"/>
                <a:sym typeface="Arial"/>
              </a:rPr>
              <a:t>You will begin to understand who you are in relation to others in the group and have a chance to introduce yourself</a:t>
            </a:r>
          </a:p>
          <a:p>
            <a:pPr marL="0" indent="0">
              <a:buNone/>
            </a:pPr>
            <a:endParaRPr lang="en-US" sz="1100">
              <a:latin typeface="+mn-lt"/>
            </a:endParaRPr>
          </a:p>
          <a:p>
            <a:pPr marL="0" indent="0">
              <a:buNone/>
            </a:pPr>
            <a:r>
              <a:rPr lang="en-US" sz="1100" b="0">
                <a:latin typeface="+mn-lt"/>
              </a:rPr>
              <a:t>Here is how this activity will work. I will read all of the steps, ask for questions and then we will begin to activity. </a:t>
            </a:r>
          </a:p>
          <a:p>
            <a:pPr marL="469900" marR="0" lvl="0" indent="-3429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1">
                <a:solidFill>
                  <a:schemeClr val="tx1"/>
                </a:solidFill>
                <a:latin typeface="+mn-lt"/>
              </a:rPr>
              <a:t>(click) </a:t>
            </a:r>
            <a:r>
              <a:rPr lang="en-US" sz="1100" b="1">
                <a:solidFill>
                  <a:schemeClr val="tx1"/>
                </a:solidFill>
                <a:latin typeface="+mn-lt"/>
              </a:rPr>
              <a:t>Move chairs back from the table so it is easy for you to stand up. </a:t>
            </a:r>
            <a:r>
              <a:rPr lang="en-US" sz="800" i="1">
                <a:latin typeface="+mn-lt"/>
              </a:rPr>
              <a:t>(Adjust the mobility section of the activity according to the abilities of the participants in the room. If presenting virtually, ask participants to stand in front of their camera or use the thumb's up reaction button). </a:t>
            </a:r>
            <a:endParaRPr lang="en-US" sz="800" b="1">
              <a:solidFill>
                <a:schemeClr val="tx1"/>
              </a:solidFill>
              <a:latin typeface="+mn-lt"/>
            </a:endParaRPr>
          </a:p>
          <a:p>
            <a:pPr marL="469900" indent="-342900">
              <a:buFont typeface="+mj-lt"/>
              <a:buAutoNum type="arabicPeriod"/>
            </a:pPr>
            <a:r>
              <a:rPr lang="en-US" sz="1100" b="0" i="1">
                <a:solidFill>
                  <a:schemeClr val="tx1"/>
                </a:solidFill>
                <a:latin typeface="+mn-lt"/>
              </a:rPr>
              <a:t>(click) </a:t>
            </a:r>
            <a:r>
              <a:rPr lang="en-US" sz="1100" b="1">
                <a:solidFill>
                  <a:schemeClr val="tx1"/>
                </a:solidFill>
                <a:latin typeface="+mn-lt"/>
              </a:rPr>
              <a:t>A category will be named. </a:t>
            </a:r>
            <a:endParaRPr lang="en-US" sz="800" b="1">
              <a:solidFill>
                <a:schemeClr val="tx1"/>
              </a:solidFill>
              <a:latin typeface="+mn-lt"/>
            </a:endParaRPr>
          </a:p>
          <a:p>
            <a:pPr marL="469900" indent="-342900">
              <a:buFont typeface="+mj-lt"/>
              <a:buAutoNum type="arabicPeriod"/>
            </a:pPr>
            <a:r>
              <a:rPr lang="en-US" sz="1100" b="0" i="1">
                <a:solidFill>
                  <a:schemeClr val="tx1"/>
                </a:solidFill>
                <a:latin typeface="+mn-lt"/>
              </a:rPr>
              <a:t>(click) </a:t>
            </a:r>
            <a:r>
              <a:rPr lang="en-US" sz="1100" b="1">
                <a:solidFill>
                  <a:schemeClr val="tx1"/>
                </a:solidFill>
                <a:latin typeface="+mn-lt"/>
              </a:rPr>
              <a:t>Stand if you match the category.</a:t>
            </a:r>
            <a:endParaRPr lang="en-US" sz="800" b="1">
              <a:solidFill>
                <a:schemeClr val="tx1"/>
              </a:solidFill>
              <a:latin typeface="+mn-lt"/>
            </a:endParaRPr>
          </a:p>
          <a:p>
            <a:pPr marL="469900" indent="-342900">
              <a:buFont typeface="+mj-lt"/>
              <a:buAutoNum type="arabicPeriod"/>
            </a:pPr>
            <a:r>
              <a:rPr lang="en-US" sz="1100" b="0" i="1">
                <a:solidFill>
                  <a:schemeClr val="tx1"/>
                </a:solidFill>
                <a:latin typeface="+mn-lt"/>
              </a:rPr>
              <a:t>(click) </a:t>
            </a:r>
            <a:r>
              <a:rPr lang="en-US" sz="1100" b="1">
                <a:solidFill>
                  <a:schemeClr val="tx1"/>
                </a:solidFill>
                <a:latin typeface="+mn-lt"/>
              </a:rPr>
              <a:t>Look around to see who else is also in the category. </a:t>
            </a:r>
          </a:p>
          <a:p>
            <a:pPr marL="469900" marR="0" lvl="0" indent="-3429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0" u="none" strike="noStrike" cap="none">
                <a:solidFill>
                  <a:schemeClr val="tx1"/>
                </a:solidFill>
                <a:latin typeface="Trebuchet MS" panose="020B0603020202020204" pitchFamily="34" charset="0"/>
                <a:ea typeface="Trebuchet MS" panose="020B0603020202020204" pitchFamily="34" charset="0"/>
                <a:cs typeface="Arial"/>
                <a:sym typeface="Arial"/>
              </a:rPr>
              <a:t>(click) </a:t>
            </a:r>
            <a:r>
              <a:rPr lang="en-US" sz="1100" b="1" i="0" u="none" strike="noStrike" cap="none">
                <a:solidFill>
                  <a:schemeClr val="tx1"/>
                </a:solidFill>
                <a:latin typeface="Trebuchet MS" panose="020B0603020202020204" pitchFamily="34" charset="0"/>
                <a:ea typeface="Trebuchet MS" panose="020B0603020202020204" pitchFamily="34" charset="0"/>
                <a:cs typeface="Arial"/>
                <a:sym typeface="Arial"/>
              </a:rPr>
              <a:t>Introduce yourself</a:t>
            </a:r>
            <a:endParaRPr lang="en-US" sz="1100" b="1">
              <a:solidFill>
                <a:schemeClr val="tx1"/>
              </a:solidFill>
              <a:latin typeface="+mn-lt"/>
            </a:endParaRPr>
          </a:p>
          <a:p>
            <a:pPr marL="0" lvl="0" indent="0">
              <a:buNone/>
            </a:pPr>
            <a:endParaRPr lang="en-US" sz="1100">
              <a:solidFill>
                <a:schemeClr val="tx1"/>
              </a:solidFill>
              <a:latin typeface="+mn-lt"/>
            </a:endParaRPr>
          </a:p>
          <a:p>
            <a:pPr marL="0" lvl="0" indent="0">
              <a:buNone/>
            </a:pPr>
            <a:r>
              <a:rPr lang="en-US" sz="1100">
                <a:solidFill>
                  <a:schemeClr val="tx1"/>
                </a:solidFill>
                <a:latin typeface="+mn-lt"/>
              </a:rPr>
              <a:t>Check for understanding -</a:t>
            </a:r>
            <a:r>
              <a:rPr lang="en-US" sz="1100" i="1">
                <a:solidFill>
                  <a:schemeClr val="tx1"/>
                </a:solidFill>
                <a:latin typeface="+mn-lt"/>
              </a:rPr>
              <a:t>Does anyone have any questions? </a:t>
            </a:r>
          </a:p>
          <a:p>
            <a:pPr marL="91440" lvl="0" indent="-228600"/>
            <a:r>
              <a:rPr lang="en-US" sz="1100">
                <a:solidFill>
                  <a:schemeClr val="tx1"/>
                </a:solidFill>
                <a:latin typeface="+mn-lt"/>
              </a:rPr>
              <a:t>Then, start the activity at step 1.</a:t>
            </a:r>
          </a:p>
          <a:p>
            <a:pPr marL="91440" lvl="0" indent="-228600"/>
            <a:r>
              <a:rPr lang="en-US" sz="1100">
                <a:solidFill>
                  <a:schemeClr val="tx1"/>
                </a:solidFill>
                <a:latin typeface="+mn-lt"/>
              </a:rPr>
              <a:t>Name some of the following categories (or create your own to match your community) and give time for people to stand: (facilitators should also participate by standing or staying seated)</a:t>
            </a:r>
          </a:p>
          <a:p>
            <a:pPr marL="548640" lvl="1" indent="-228600"/>
            <a:r>
              <a:rPr lang="en-US" sz="1100">
                <a:latin typeface="+mn-lt"/>
              </a:rPr>
              <a:t>I am a parent</a:t>
            </a:r>
          </a:p>
          <a:p>
            <a:pPr marL="548640" lvl="1" indent="-228600"/>
            <a:r>
              <a:rPr lang="en-US" sz="1100">
                <a:latin typeface="+mn-lt"/>
              </a:rPr>
              <a:t>My child or children can become super interested in one topic for weeks at a time. (Have them share the topics, if time allows).</a:t>
            </a:r>
          </a:p>
          <a:p>
            <a:pPr marL="548640" lvl="1" indent="-228600"/>
            <a:r>
              <a:rPr lang="en-US" sz="1100">
                <a:latin typeface="+mn-lt"/>
              </a:rPr>
              <a:t>My child or children notices interesting words and points them out to me! </a:t>
            </a:r>
          </a:p>
          <a:p>
            <a:pPr marL="548640" lvl="1" indent="-228600"/>
            <a:r>
              <a:rPr lang="en-US" sz="1100">
                <a:latin typeface="+mn-lt"/>
              </a:rPr>
              <a:t>We tell jokes at home. (Share jokes, if time).</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mn-lt"/>
              </a:rPr>
              <a:t>My child or children love to talk!</a:t>
            </a:r>
          </a:p>
          <a:p>
            <a:pPr marL="548640" lvl="1" indent="-228600"/>
            <a:r>
              <a:rPr lang="en-US" sz="1100">
                <a:latin typeface="+mn-lt"/>
              </a:rPr>
              <a:t>Other: If you have not had the opportunity to stand yet, please stand now and share something about yourself. </a:t>
            </a:r>
          </a:p>
          <a:p>
            <a:pPr marL="91440" lvl="0" indent="-228600"/>
            <a:r>
              <a:rPr lang="en-US" sz="1100" b="0" i="0" u="none" strike="noStrike" cap="none">
                <a:solidFill>
                  <a:srgbClr val="000000"/>
                </a:solidFill>
                <a:latin typeface="Trebuchet MS" panose="020B0603020202020204" pitchFamily="34" charset="0"/>
                <a:ea typeface="Arial"/>
                <a:cs typeface="Arial"/>
                <a:sym typeface="Arial"/>
              </a:rPr>
              <a:t>Have the parents go around the room and share: </a:t>
            </a:r>
            <a:r>
              <a:rPr lang="en-US" sz="1100" b="0" i="1" u="none" strike="noStrike" cap="none">
                <a:solidFill>
                  <a:srgbClr val="000000"/>
                </a:solidFill>
                <a:latin typeface="Trebuchet MS" panose="020B0603020202020204" pitchFamily="34" charset="0"/>
                <a:ea typeface="Arial"/>
                <a:cs typeface="Arial"/>
                <a:sym typeface="Arial"/>
              </a:rPr>
              <a:t>(if group is large, make small groups for this activity)</a:t>
            </a:r>
          </a:p>
          <a:p>
            <a:pPr marL="548640" lvl="1" indent="-228600"/>
            <a:r>
              <a:rPr lang="en-US" sz="1100" b="0" i="0" u="none" strike="noStrike" cap="none">
                <a:solidFill>
                  <a:srgbClr val="000000"/>
                </a:solidFill>
                <a:latin typeface="Arial"/>
                <a:ea typeface="Arial"/>
                <a:cs typeface="Arial"/>
                <a:sym typeface="Arial"/>
              </a:rPr>
              <a:t>Name</a:t>
            </a:r>
          </a:p>
          <a:p>
            <a:pPr marL="548640" lvl="1" indent="-228600"/>
            <a:r>
              <a:rPr lang="en-US" sz="1100" b="0" i="0" u="none" strike="noStrike" cap="none">
                <a:solidFill>
                  <a:srgbClr val="000000"/>
                </a:solidFill>
                <a:latin typeface="Arial"/>
                <a:ea typeface="Arial"/>
                <a:cs typeface="Arial"/>
                <a:sym typeface="Arial"/>
              </a:rPr>
              <a:t>Grade of Child(ren)</a:t>
            </a:r>
          </a:p>
          <a:p>
            <a:pPr marL="91440" lvl="0" indent="-228600"/>
            <a:endParaRPr lang="en-US" sz="1100">
              <a:latin typeface="+mn-lt"/>
            </a:endParaRPr>
          </a:p>
        </p:txBody>
      </p:sp>
    </p:spTree>
    <p:extLst>
      <p:ext uri="{BB962C8B-B14F-4D97-AF65-F5344CB8AC3E}">
        <p14:creationId xmlns:p14="http://schemas.microsoft.com/office/powerpoint/2010/main" val="87186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A1715D02-3627-D58C-CB14-F17BCAFD4219}"/>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3F628DF5-CD83-84C5-2C51-07B416CE59B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a:extLst>
              <a:ext uri="{FF2B5EF4-FFF2-40B4-BE49-F238E27FC236}">
                <a16:creationId xmlns:a16="http://schemas.microsoft.com/office/drawing/2014/main" id="{2662BED5-A193-F55A-34F5-2A805E0D36D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71450" indent="-171450" fontAlgn="base">
              <a:buSzPts val="1100"/>
            </a:pPr>
            <a:r>
              <a:rPr lang="en-US" b="0" i="0">
                <a:solidFill>
                  <a:srgbClr val="333333"/>
                </a:solidFill>
                <a:effectLst/>
                <a:latin typeface="+mn-lt"/>
              </a:rPr>
              <a:t>Several decades of reading research has given us a clear understanding of how students best learn to read. One way to conceptualize reading is through the </a:t>
            </a:r>
            <a:r>
              <a:rPr lang="en-US" b="1" i="0">
                <a:solidFill>
                  <a:srgbClr val="333333"/>
                </a:solidFill>
                <a:effectLst/>
                <a:latin typeface="+mn-lt"/>
              </a:rPr>
              <a:t>Simple View of Reading (SVR) </a:t>
            </a:r>
            <a:r>
              <a:rPr lang="en-US" b="0" i="0">
                <a:solidFill>
                  <a:srgbClr val="333333"/>
                </a:solidFill>
                <a:effectLst/>
                <a:latin typeface="+mn-lt"/>
              </a:rPr>
              <a:t>model. This model developed by Gough and </a:t>
            </a:r>
            <a:r>
              <a:rPr lang="en-US" b="0" i="0" err="1">
                <a:solidFill>
                  <a:srgbClr val="333333"/>
                </a:solidFill>
                <a:effectLst/>
                <a:latin typeface="+mn-lt"/>
              </a:rPr>
              <a:t>Tunmer</a:t>
            </a:r>
            <a:r>
              <a:rPr lang="en-US" b="0" i="0">
                <a:solidFill>
                  <a:srgbClr val="333333"/>
                </a:solidFill>
                <a:effectLst/>
                <a:latin typeface="+mn-lt"/>
              </a:rPr>
              <a:t> organizes the skills needed to become a proficient and successful reader into two categories: </a:t>
            </a:r>
            <a:r>
              <a:rPr lang="en-US" b="0" i="1">
                <a:solidFill>
                  <a:srgbClr val="333333"/>
                </a:solidFill>
                <a:effectLst/>
                <a:latin typeface="+mn-lt"/>
              </a:rPr>
              <a:t>(click) </a:t>
            </a:r>
            <a:r>
              <a:rPr lang="en-US" b="1" i="0">
                <a:solidFill>
                  <a:srgbClr val="333333"/>
                </a:solidFill>
                <a:effectLst/>
                <a:latin typeface="+mn-lt"/>
              </a:rPr>
              <a:t>word recognition </a:t>
            </a:r>
            <a:r>
              <a:rPr lang="en-US" b="0" i="0">
                <a:solidFill>
                  <a:srgbClr val="333333"/>
                </a:solidFill>
                <a:effectLst/>
                <a:latin typeface="+mn-lt"/>
              </a:rPr>
              <a:t>and </a:t>
            </a:r>
            <a:r>
              <a:rPr lang="en-US" b="0" i="1">
                <a:solidFill>
                  <a:srgbClr val="333333"/>
                </a:solidFill>
                <a:effectLst/>
                <a:latin typeface="+mn-lt"/>
              </a:rPr>
              <a:t>(click) </a:t>
            </a:r>
            <a:r>
              <a:rPr lang="en-US" b="1" i="0">
                <a:solidFill>
                  <a:srgbClr val="333333"/>
                </a:solidFill>
                <a:effectLst/>
                <a:latin typeface="+mn-lt"/>
              </a:rPr>
              <a:t>language comprehension</a:t>
            </a:r>
            <a:r>
              <a:rPr lang="en-US" b="0" i="0">
                <a:solidFill>
                  <a:srgbClr val="333333"/>
                </a:solidFill>
                <a:effectLst/>
                <a:latin typeface="+mn-lt"/>
              </a:rPr>
              <a:t>. The Simple View of Reading is a basic formula for </a:t>
            </a:r>
            <a:r>
              <a:rPr lang="en-US" b="0" i="1">
                <a:solidFill>
                  <a:srgbClr val="333333"/>
                </a:solidFill>
                <a:effectLst/>
                <a:latin typeface="+mn-lt"/>
              </a:rPr>
              <a:t>(click) </a:t>
            </a:r>
            <a:r>
              <a:rPr lang="en-US" b="1" i="0">
                <a:solidFill>
                  <a:srgbClr val="333333"/>
                </a:solidFill>
                <a:effectLst/>
                <a:latin typeface="+mn-lt"/>
              </a:rPr>
              <a:t>reading comprehension</a:t>
            </a:r>
            <a:r>
              <a:rPr lang="en-US" b="0" i="0">
                <a:solidFill>
                  <a:srgbClr val="333333"/>
                </a:solidFill>
                <a:effectLst/>
                <a:latin typeface="+mn-lt"/>
              </a:rPr>
              <a:t>. </a:t>
            </a:r>
          </a:p>
          <a:p>
            <a:pPr marL="171450" indent="-171450" fontAlgn="base">
              <a:buSzPts val="1100"/>
            </a:pPr>
            <a:endParaRPr lang="en-US" b="0" i="0">
              <a:solidFill>
                <a:srgbClr val="333333"/>
              </a:solidFill>
              <a:effectLst/>
              <a:latin typeface="+mn-lt"/>
            </a:endParaRPr>
          </a:p>
          <a:p>
            <a:pPr marL="171450" indent="-171450" fontAlgn="base">
              <a:buSzPts val="1100"/>
            </a:pPr>
            <a:r>
              <a:rPr lang="en-US" b="0" i="0">
                <a:solidFill>
                  <a:srgbClr val="333333"/>
                </a:solidFill>
                <a:effectLst/>
                <a:latin typeface="+mn-lt"/>
              </a:rPr>
              <a:t>It says this: </a:t>
            </a:r>
            <a:r>
              <a:rPr lang="en-US" b="1" i="0">
                <a:solidFill>
                  <a:srgbClr val="333333"/>
                </a:solidFill>
                <a:effectLst/>
                <a:latin typeface="+mn-lt"/>
              </a:rPr>
              <a:t>reading comprehension </a:t>
            </a:r>
            <a:r>
              <a:rPr lang="en-US" b="0" i="0">
                <a:solidFill>
                  <a:srgbClr val="333333"/>
                </a:solidFill>
                <a:effectLst/>
                <a:latin typeface="+mn-lt"/>
              </a:rPr>
              <a:t>is the product of </a:t>
            </a:r>
            <a:r>
              <a:rPr lang="en-US" b="1" i="0">
                <a:solidFill>
                  <a:srgbClr val="333333"/>
                </a:solidFill>
                <a:effectLst/>
                <a:latin typeface="+mn-lt"/>
              </a:rPr>
              <a:t>word recognition </a:t>
            </a:r>
            <a:r>
              <a:rPr lang="en-US" b="0" i="0">
                <a:solidFill>
                  <a:srgbClr val="333333"/>
                </a:solidFill>
                <a:effectLst/>
                <a:latin typeface="+mn-lt"/>
              </a:rPr>
              <a:t>skills and </a:t>
            </a:r>
            <a:r>
              <a:rPr lang="en-US" b="1" i="0">
                <a:solidFill>
                  <a:srgbClr val="333333"/>
                </a:solidFill>
                <a:effectLst/>
                <a:latin typeface="+mn-lt"/>
              </a:rPr>
              <a:t>language comprehension </a:t>
            </a:r>
            <a:r>
              <a:rPr lang="en-US" b="0" i="0">
                <a:solidFill>
                  <a:srgbClr val="333333"/>
                </a:solidFill>
                <a:effectLst/>
                <a:latin typeface="+mn-lt"/>
              </a:rPr>
              <a:t>skills. </a:t>
            </a:r>
          </a:p>
          <a:p>
            <a:pPr marL="171450" indent="-171450" fontAlgn="base">
              <a:buSzPts val="1100"/>
            </a:pPr>
            <a:endParaRPr lang="en-US" b="0" i="0">
              <a:solidFill>
                <a:srgbClr val="333333"/>
              </a:solidFill>
              <a:effectLst/>
              <a:latin typeface="+mn-lt"/>
            </a:endParaRPr>
          </a:p>
          <a:p>
            <a:pPr marL="171450" indent="-171450" fontAlgn="base">
              <a:buSzPts val="1100"/>
            </a:pPr>
            <a:r>
              <a:rPr lang="en-US" b="0" i="0">
                <a:solidFill>
                  <a:srgbClr val="333333"/>
                </a:solidFill>
                <a:effectLst/>
                <a:latin typeface="+mn-lt"/>
              </a:rPr>
              <a:t>We need both sides of the equation for students to become skilled, proficient readers. </a:t>
            </a:r>
          </a:p>
          <a:p>
            <a:pPr marL="171450" indent="-171450" fontAlgn="base">
              <a:buSzPts val="1100"/>
            </a:pPr>
            <a:endParaRPr lang="en-US" b="0" i="0">
              <a:solidFill>
                <a:srgbClr val="333333"/>
              </a:solidFill>
              <a:effectLst/>
              <a:latin typeface="+mn-lt"/>
            </a:endParaRPr>
          </a:p>
          <a:p>
            <a:pPr marL="171450" indent="-171450" fontAlgn="base">
              <a:buSzPts val="1100"/>
            </a:pPr>
            <a:r>
              <a:rPr lang="en-US" b="0" i="1">
                <a:solidFill>
                  <a:srgbClr val="333333"/>
                </a:solidFill>
                <a:effectLst/>
                <a:latin typeface="+mn-lt"/>
              </a:rPr>
              <a:t>(click) </a:t>
            </a:r>
            <a:r>
              <a:rPr lang="en-US" b="0" i="0">
                <a:solidFill>
                  <a:srgbClr val="333333"/>
                </a:solidFill>
                <a:effectLst/>
                <a:latin typeface="+mn-lt"/>
              </a:rPr>
              <a:t>Students need efficient word recognition or decoding skills where they are accurately and automatically reading the words on the page without aid of context clues or pictures. </a:t>
            </a:r>
          </a:p>
          <a:p>
            <a:pPr marL="171450" indent="-171450" fontAlgn="base">
              <a:buSzPts val="1100"/>
            </a:pPr>
            <a:endParaRPr lang="en-US" b="0" i="0">
              <a:solidFill>
                <a:srgbClr val="333333"/>
              </a:solidFill>
              <a:effectLst/>
              <a:latin typeface="+mn-lt"/>
            </a:endParaRPr>
          </a:p>
          <a:p>
            <a:pPr marL="171450" indent="-171450" fontAlgn="base">
              <a:buSzPts val="1100"/>
            </a:pPr>
            <a:r>
              <a:rPr lang="en-US" b="0" i="1">
                <a:solidFill>
                  <a:srgbClr val="333333"/>
                </a:solidFill>
                <a:effectLst/>
                <a:latin typeface="+mn-lt"/>
              </a:rPr>
              <a:t>(click) </a:t>
            </a:r>
            <a:r>
              <a:rPr lang="en-US" b="0" i="0">
                <a:solidFill>
                  <a:srgbClr val="333333"/>
                </a:solidFill>
                <a:effectLst/>
                <a:latin typeface="+mn-lt"/>
              </a:rPr>
              <a:t>They also need fully developed language comprehension skills which references the ability to understand language. </a:t>
            </a:r>
          </a:p>
          <a:p>
            <a:pPr marL="171450" indent="-171450" fontAlgn="base">
              <a:buSzPts val="1100"/>
            </a:pPr>
            <a:endParaRPr lang="en-US" b="0" i="0">
              <a:solidFill>
                <a:srgbClr val="333333"/>
              </a:solidFill>
              <a:effectLst/>
              <a:latin typeface="+mn-lt"/>
            </a:endParaRPr>
          </a:p>
          <a:p>
            <a:pPr marL="171450" indent="-171450" fontAlgn="base">
              <a:buSzPts val="1100"/>
            </a:pPr>
            <a:r>
              <a:rPr lang="en-US" b="0" i="0">
                <a:solidFill>
                  <a:srgbClr val="333333"/>
                </a:solidFill>
                <a:effectLst/>
                <a:latin typeface="+mn-lt"/>
              </a:rPr>
              <a:t>In order for a student to understand text, they need to decode the words on the page and then make meaning of the words, sentences, and overall text.</a:t>
            </a:r>
          </a:p>
          <a:p>
            <a:pPr marL="171450" indent="-171450" fontAlgn="base">
              <a:buSzPts val="1100"/>
            </a:pPr>
            <a:endParaRPr lang="en-US" b="0" i="0">
              <a:solidFill>
                <a:srgbClr val="333333"/>
              </a:solidFill>
              <a:effectLst/>
              <a:latin typeface="+mn-lt"/>
            </a:endParaRPr>
          </a:p>
          <a:p>
            <a:pPr marL="171450" indent="-171450" fontAlgn="base">
              <a:buSzPts val="1100"/>
            </a:pPr>
            <a:r>
              <a:rPr lang="en-US" b="0" i="0">
                <a:solidFill>
                  <a:srgbClr val="333333"/>
                </a:solidFill>
                <a:effectLst/>
                <a:latin typeface="+mn-lt"/>
              </a:rPr>
              <a:t> (https://www.cde.state.co.us/coloradoliteracy/scienceofreadingresources).</a:t>
            </a:r>
          </a:p>
        </p:txBody>
      </p:sp>
      <p:sp>
        <p:nvSpPr>
          <p:cNvPr id="651" name="Google Shape;651;g649afc5aa0_0_419:notes">
            <a:extLst>
              <a:ext uri="{FF2B5EF4-FFF2-40B4-BE49-F238E27FC236}">
                <a16:creationId xmlns:a16="http://schemas.microsoft.com/office/drawing/2014/main" id="{8025CE3B-8AE9-9FD2-E859-15CB7987464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8</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537427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BDAA15F5-155F-09F6-9718-0719FD26D06F}"/>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F9C94943-7EBF-DEA9-CE64-82C61F8B90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a:extLst>
              <a:ext uri="{FF2B5EF4-FFF2-40B4-BE49-F238E27FC236}">
                <a16:creationId xmlns:a16="http://schemas.microsoft.com/office/drawing/2014/main" id="{F1542832-F4AB-7553-7897-E5EE2B1CAA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buNone/>
            </a:pPr>
            <a:r>
              <a:rPr lang="en-US" b="0" i="0" u="none" strike="noStrike" dirty="0">
                <a:solidFill>
                  <a:srgbClr val="000000"/>
                </a:solidFill>
                <a:effectLst/>
              </a:rPr>
              <a:t>We can use the Simple View of Reading to organize the Five Essential Components of Reading.</a:t>
            </a:r>
          </a:p>
          <a:p>
            <a:pPr marL="0" indent="0">
              <a:buNone/>
            </a:pPr>
            <a:endParaRPr lang="en-US" b="0" i="0" u="none" strike="noStrike" dirty="0">
              <a:solidFill>
                <a:srgbClr val="000000"/>
              </a:solidFill>
              <a:effectLst/>
            </a:endParaRPr>
          </a:p>
          <a:p>
            <a:pPr marL="171450" indent="-171450" algn="l"/>
            <a:r>
              <a:rPr lang="en-US" b="0" i="1" u="none" strike="noStrike" dirty="0">
                <a:solidFill>
                  <a:srgbClr val="000000"/>
                </a:solidFill>
                <a:effectLst/>
              </a:rPr>
              <a:t>(</a:t>
            </a:r>
            <a:r>
              <a:rPr lang="en-US" i="1" dirty="0"/>
              <a:t>CLICK</a:t>
            </a:r>
            <a:r>
              <a:rPr lang="en-US" b="0" i="1" u="none" strike="noStrike" dirty="0">
                <a:solidFill>
                  <a:srgbClr val="000000"/>
                </a:solidFill>
                <a:effectLst/>
              </a:rPr>
              <a:t>) </a:t>
            </a:r>
            <a:r>
              <a:rPr lang="en-US" b="1" i="0" u="none" strike="noStrike" dirty="0">
                <a:effectLst/>
              </a:rPr>
              <a:t>Word recognition skills </a:t>
            </a:r>
            <a:r>
              <a:rPr lang="en-US" b="0" i="0" u="none" strike="noStrike" dirty="0">
                <a:effectLst/>
              </a:rPr>
              <a:t>require </a:t>
            </a:r>
            <a:r>
              <a:rPr lang="en-US" b="1" i="0" u="none" strike="noStrike" dirty="0">
                <a:effectLst/>
              </a:rPr>
              <a:t>phonological awareness </a:t>
            </a:r>
            <a:r>
              <a:rPr lang="en-US" b="0" i="0" u="none" strike="noStrike" dirty="0">
                <a:effectLst/>
              </a:rPr>
              <a:t>(attention to the sounds in our language) and </a:t>
            </a:r>
            <a:r>
              <a:rPr lang="en-US" b="1" i="0" u="none" strike="noStrike" dirty="0">
                <a:effectLst/>
              </a:rPr>
              <a:t>phonics </a:t>
            </a:r>
            <a:r>
              <a:rPr lang="en-US" b="0" i="0" u="none" strike="noStrike" dirty="0">
                <a:effectLst/>
              </a:rPr>
              <a:t>(the ability to connect sounds to the letters that represent them).</a:t>
            </a:r>
          </a:p>
          <a:p>
            <a:pPr marL="171450" indent="-171450" algn="l"/>
            <a:endParaRPr lang="en-US" b="1" i="0" u="none" strike="noStrike" dirty="0">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1" u="none" strike="noStrike" dirty="0">
                <a:effectLst/>
              </a:rPr>
              <a:t>(CLICK) </a:t>
            </a:r>
            <a:r>
              <a:rPr lang="en-US" b="1" i="0" u="none" strike="noStrike" dirty="0">
                <a:effectLst/>
              </a:rPr>
              <a:t>Language comprehension </a:t>
            </a:r>
            <a:r>
              <a:rPr lang="en-US" b="0" i="0" u="none" strike="noStrike" dirty="0">
                <a:effectLst/>
              </a:rPr>
              <a:t>is supported by </a:t>
            </a:r>
            <a:r>
              <a:rPr lang="en-US" b="1" i="0" u="none" strike="noStrike" dirty="0">
                <a:effectLst/>
              </a:rPr>
              <a:t>vocabulary </a:t>
            </a:r>
            <a:r>
              <a:rPr lang="en-US" b="0" i="0" u="none" strike="noStrike" dirty="0">
                <a:effectLst/>
              </a:rPr>
              <a:t>knowledge</a:t>
            </a:r>
            <a:r>
              <a:rPr lang="en-US" b="1" i="0" u="none" strike="noStrike" dirty="0">
                <a:effectLst/>
              </a:rPr>
              <a:t> </a:t>
            </a:r>
            <a:r>
              <a:rPr lang="en-US" b="0" i="0" u="none" strike="noStrike" dirty="0">
                <a:effectLst/>
              </a:rPr>
              <a:t>(knowing and understanding the meanings of words).</a:t>
            </a:r>
            <a:r>
              <a:rPr lang="en-US" dirty="0"/>
              <a:t> In addition, vocabulary knowledge can also support word recognition, particularly as students encounter more complex or irregular words that require familiarity with word parts (morphemes) or context to decode and understand. </a:t>
            </a:r>
            <a:endParaRPr lang="en-US" b="0" i="0" u="none" strike="noStrike" dirty="0">
              <a:effectLst/>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0" i="0" u="none" strike="noStrike" dirty="0">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u="none" strike="noStrike" dirty="0">
                <a:effectLst/>
              </a:rPr>
              <a:t>Readers also need a variety of </a:t>
            </a:r>
            <a:r>
              <a:rPr lang="en-US" b="1" i="0" u="none" strike="noStrike" dirty="0">
                <a:effectLst/>
              </a:rPr>
              <a:t>language-based skills and strategies </a:t>
            </a:r>
            <a:r>
              <a:rPr lang="en-US" b="0" i="0" u="none" strike="noStrike" dirty="0">
                <a:effectLst/>
              </a:rPr>
              <a:t>such as inferencing, understanding syntax and sentence structure, and utilizing background knowledge. To comprehend text, we must also acquire</a:t>
            </a:r>
            <a:r>
              <a:rPr lang="en-US" b="1" i="0" u="none" strike="noStrike" dirty="0">
                <a:effectLst/>
              </a:rPr>
              <a:t> literacy knowledge and skills</a:t>
            </a:r>
            <a:r>
              <a:rPr lang="en-US" b="0" i="0" u="none" strike="noStrike" dirty="0">
                <a:effectLst/>
              </a:rPr>
              <a:t>, such as understanding text structure and literary genres.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u="none" strike="sngStrike" dirty="0">
              <a:effectLst/>
              <a:latin typeface="Trebuchet MS" panose="020B0603020202020204" pitchFamily="34" charset="0"/>
            </a:endParaRPr>
          </a:p>
          <a:p>
            <a:pPr marL="171450" indent="-171450" algn="l"/>
            <a:r>
              <a:rPr lang="en-US" b="0" i="1" u="none" strike="noStrike" dirty="0">
                <a:effectLst/>
              </a:rPr>
              <a:t>(</a:t>
            </a:r>
            <a:r>
              <a:rPr lang="en-US" i="1" dirty="0"/>
              <a:t>CLICK</a:t>
            </a:r>
            <a:r>
              <a:rPr lang="en-US" b="0" i="1" u="none" strike="noStrike" dirty="0">
                <a:effectLst/>
              </a:rPr>
              <a:t>)</a:t>
            </a:r>
            <a:r>
              <a:rPr lang="en-US" b="0" i="0" u="none" strike="noStrike" dirty="0">
                <a:effectLst/>
              </a:rPr>
              <a:t> </a:t>
            </a:r>
            <a:r>
              <a:rPr lang="en-US" b="1" i="0" u="none" strike="noStrike" dirty="0">
                <a:effectLst/>
              </a:rPr>
              <a:t>Reading Fluency </a:t>
            </a:r>
            <a:r>
              <a:rPr lang="en-US" b="0" i="0" u="none" strike="noStrike" dirty="0">
                <a:effectLst/>
              </a:rPr>
              <a:t>acts like a bridge that connects word recognition and language comprehension to support understanding when reading (Sedita, 2019).</a:t>
            </a:r>
          </a:p>
          <a:p>
            <a:pPr marL="171450" indent="-171450" algn="l"/>
            <a:endParaRPr lang="en-US" b="0" i="0" u="none" strike="noStrike" dirty="0">
              <a:solidFill>
                <a:srgbClr val="444444"/>
              </a:solidFill>
              <a:effectLst/>
            </a:endParaRPr>
          </a:p>
          <a:p>
            <a:pPr marL="0" indent="0" algn="l">
              <a:buNone/>
            </a:pPr>
            <a:r>
              <a:rPr lang="en-US" b="0" i="1" u="none" strike="noStrike" dirty="0">
                <a:solidFill>
                  <a:srgbClr val="000000"/>
                </a:solidFill>
                <a:effectLst/>
              </a:rPr>
              <a:t>(</a:t>
            </a:r>
            <a:r>
              <a:rPr lang="en-US" i="1" dirty="0"/>
              <a:t>CLICK</a:t>
            </a:r>
            <a:r>
              <a:rPr lang="en-US" b="0" i="1" u="none" strike="noStrike" dirty="0">
                <a:solidFill>
                  <a:srgbClr val="000000"/>
                </a:solidFill>
                <a:effectLst/>
              </a:rPr>
              <a:t>) </a:t>
            </a:r>
            <a:r>
              <a:rPr lang="en-US" b="1" dirty="0"/>
              <a:t>Oral language </a:t>
            </a:r>
            <a:r>
              <a:rPr lang="en-US" dirty="0"/>
              <a:t>is the foundation </a:t>
            </a:r>
            <a:r>
              <a:rPr lang="en-US" dirty="0">
                <a:effectLst/>
              </a:rPr>
              <a:t>for skilled reading and literacy development and needs to be integrated throughout all components. </a:t>
            </a:r>
            <a:endParaRPr lang="en-US" b="0" i="0" u="none" strike="noStrike" dirty="0">
              <a:solidFill>
                <a:srgbClr val="444444"/>
              </a:solidFill>
              <a:effectLst/>
            </a:endParaRPr>
          </a:p>
          <a:p>
            <a:pPr marL="171450" lvl="0" indent="-171450" algn="l"/>
            <a:r>
              <a:rPr lang="en-US" b="0" i="0" u="none" strike="noStrike" dirty="0">
                <a:solidFill>
                  <a:srgbClr val="000000"/>
                </a:solidFill>
                <a:effectLst/>
              </a:rPr>
              <a:t>As we become better readers, our reading skills, in turn, help us develop more complex thinking, communication, and language skills (Kamhi &amp; Catts, 1989; Lonigan &amp; Shanahan, 2012). </a:t>
            </a:r>
            <a:endParaRPr lang="en-US" b="0" i="0" dirty="0">
              <a:solidFill>
                <a:srgbClr val="444444"/>
              </a:solidFill>
              <a:effectLst/>
            </a:endParaRPr>
          </a:p>
          <a:p>
            <a:pPr marL="0" indent="0" algn="l">
              <a:buNone/>
            </a:pPr>
            <a:endParaRPr lang="en-US" b="0" i="0" u="none" strike="noStrike" dirty="0">
              <a:solidFill>
                <a:srgbClr val="444444"/>
              </a:solidFill>
              <a:effectLst/>
            </a:endParaRPr>
          </a:p>
          <a:p>
            <a:pPr marL="0" indent="0" algn="l">
              <a:buNone/>
            </a:pPr>
            <a:r>
              <a:rPr lang="en-US" b="0" i="0" u="none" strike="noStrike" dirty="0">
                <a:solidFill>
                  <a:srgbClr val="000000"/>
                </a:solidFill>
                <a:effectLst/>
              </a:rPr>
              <a:t>Each component acts as a piece of the larger whole, similar to a puzzle. Effective reading instruction is not complete without ensuring that all five components, and oral language, are taught.</a:t>
            </a:r>
            <a:endParaRPr lang="en-US" b="0" i="0" dirty="0">
              <a:effectLst/>
            </a:endParaRPr>
          </a:p>
          <a:p>
            <a:pPr marL="0" lvl="0" indent="0" algn="l" rtl="0">
              <a:lnSpc>
                <a:spcPct val="100000"/>
              </a:lnSpc>
              <a:spcBef>
                <a:spcPts val="0"/>
              </a:spcBef>
              <a:spcAft>
                <a:spcPts val="0"/>
              </a:spcAft>
              <a:buSzPts val="1100"/>
              <a:buNone/>
            </a:pPr>
            <a:endParaRPr lang="en-US" sz="1200" dirty="0"/>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indent="0">
              <a:buSzPts val="1100"/>
              <a:buNone/>
            </a:pPr>
            <a:endParaRPr lang="en-US" b="0" i="0" dirty="0">
              <a:effectLst/>
            </a:endParaRPr>
          </a:p>
        </p:txBody>
      </p:sp>
      <p:sp>
        <p:nvSpPr>
          <p:cNvPr id="651" name="Google Shape;651;g649afc5aa0_0_419:notes">
            <a:extLst>
              <a:ext uri="{FF2B5EF4-FFF2-40B4-BE49-F238E27FC236}">
                <a16:creationId xmlns:a16="http://schemas.microsoft.com/office/drawing/2014/main" id="{05D061EB-3C5E-D28A-D8E8-A8EDC532D7A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9</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41855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BDAA15F5-155F-09F6-9718-0719FD26D06F}"/>
            </a:ext>
          </a:extLst>
        </p:cNvPr>
        <p:cNvGrpSpPr/>
        <p:nvPr/>
      </p:nvGrpSpPr>
      <p:grpSpPr>
        <a:xfrm>
          <a:off x="0" y="0"/>
          <a:ext cx="0" cy="0"/>
          <a:chOff x="0" y="0"/>
          <a:chExt cx="0" cy="0"/>
        </a:xfrm>
      </p:grpSpPr>
      <p:sp>
        <p:nvSpPr>
          <p:cNvPr id="649" name="Google Shape;649;g649afc5aa0_0_419:notes">
            <a:extLst>
              <a:ext uri="{FF2B5EF4-FFF2-40B4-BE49-F238E27FC236}">
                <a16:creationId xmlns:a16="http://schemas.microsoft.com/office/drawing/2014/main" id="{F9C94943-7EBF-DEA9-CE64-82C61F8B906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a:extLst>
              <a:ext uri="{FF2B5EF4-FFF2-40B4-BE49-F238E27FC236}">
                <a16:creationId xmlns:a16="http://schemas.microsoft.com/office/drawing/2014/main" id="{F1542832-F4AB-7553-7897-E5EE2B1CAA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Let’s look closer at the </a:t>
            </a:r>
            <a:r>
              <a:rPr lang="en-US" sz="1100" b="1"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Simple View of Reading (SVR) </a:t>
            </a: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with</a:t>
            </a:r>
            <a:r>
              <a:rPr lang="en-US" sz="1100" b="1"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 Oral Language and Vocabulary </a:t>
            </a: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Development</a:t>
            </a:r>
          </a:p>
          <a:p>
            <a:pPr marL="0" lvl="0" indent="0" algn="l" rtl="0">
              <a:lnSpc>
                <a:spcPct val="100000"/>
              </a:lnSpc>
              <a:spcBef>
                <a:spcPts val="0"/>
              </a:spcBef>
              <a:spcAft>
                <a:spcPts val="0"/>
              </a:spcAft>
              <a:buSzPts val="1100"/>
              <a:buNone/>
            </a:pPr>
            <a:endParaRPr lang="en-US" sz="1200" dirty="0"/>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indent="0">
              <a:buSzPts val="1100"/>
              <a:buNone/>
            </a:pPr>
            <a:endParaRPr lang="en-US" b="0" i="0" dirty="0">
              <a:effectLst/>
            </a:endParaRPr>
          </a:p>
        </p:txBody>
      </p:sp>
      <p:sp>
        <p:nvSpPr>
          <p:cNvPr id="651" name="Google Shape;651;g649afc5aa0_0_419:notes">
            <a:extLst>
              <a:ext uri="{FF2B5EF4-FFF2-40B4-BE49-F238E27FC236}">
                <a16:creationId xmlns:a16="http://schemas.microsoft.com/office/drawing/2014/main" id="{05D061EB-3C5E-D28A-D8E8-A8EDC532D7A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10</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418555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a:latin typeface="Trebuchet MS" panose="020B0603020202020204" pitchFamily="34" charset="0"/>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1" y="2493127"/>
            <a:ext cx="7801897" cy="730098"/>
          </a:xfrm>
        </p:spPr>
        <p:txBody>
          <a:bodyPr lIns="0" tIns="0" rIns="0" bIns="0" anchor="t" anchorCtr="0">
            <a:normAutofit/>
          </a:bodyPr>
          <a:lstStyle>
            <a:lvl1pPr algn="ctr">
              <a:defRPr sz="3600">
                <a:latin typeface="Trebuchet MS" panose="020B0603020202020204" pitchFamily="34" charset="0"/>
              </a:defRPr>
            </a:lvl1pPr>
          </a:lstStyle>
          <a:p>
            <a:r>
              <a:rPr lang="en-US"/>
              <a:t>The Colorado Read Act</a:t>
            </a:r>
          </a:p>
        </p:txBody>
      </p:sp>
      <p:sp>
        <p:nvSpPr>
          <p:cNvPr id="3" name="Subtitle 2"/>
          <p:cNvSpPr>
            <a:spLocks noGrp="1"/>
          </p:cNvSpPr>
          <p:nvPr>
            <p:ph type="subTitle" idx="1" hasCustomPrompt="1"/>
          </p:nvPr>
        </p:nvSpPr>
        <p:spPr>
          <a:xfrm>
            <a:off x="685801" y="3506431"/>
            <a:ext cx="7801897" cy="436919"/>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2246" y="474531"/>
            <a:ext cx="2116730" cy="1321787"/>
          </a:xfrm>
          <a:prstGeom prst="rect">
            <a:avLst/>
          </a:prstGeom>
        </p:spPr>
      </p:pic>
      <p:cxnSp>
        <p:nvCxnSpPr>
          <p:cNvPr id="9" name="Straight Connector 8"/>
          <p:cNvCxnSpPr/>
          <p:nvPr userDrawn="1"/>
        </p:nvCxnSpPr>
        <p:spPr>
          <a:xfrm>
            <a:off x="685802" y="2079522"/>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3" userDrawn="1">
  <p:cSld name="Divider - Orange - 03">
    <p:spTree>
      <p:nvGrpSpPr>
        <p:cNvPr id="1" name="Shape 11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8C94D8-0389-309F-9B42-37E5248947ED}"/>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12" name="Google Shape;112;p10"/>
          <p:cNvSpPr txBox="1">
            <a:spLocks noGrp="1"/>
          </p:cNvSpPr>
          <p:nvPr>
            <p:ph type="title"/>
          </p:nvPr>
        </p:nvSpPr>
        <p:spPr>
          <a:xfrm>
            <a:off x="0" y="3361599"/>
            <a:ext cx="9144000" cy="697053"/>
          </a:xfrm>
          <a:prstGeom prst="rect">
            <a:avLst/>
          </a:prstGeom>
          <a:solidFill>
            <a:srgbClr val="EF752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descr="CDE Logo"/>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658520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userDrawn="1">
  <p:cSld name="TITLE_AND_BODY_1_1_1_1_1_1_1_1">
    <p:spTree>
      <p:nvGrpSpPr>
        <p:cNvPr id="1" name="Shape 141"/>
        <p:cNvGrpSpPr/>
        <p:nvPr/>
      </p:nvGrpSpPr>
      <p:grpSpPr>
        <a:xfrm>
          <a:off x="0" y="0"/>
          <a:ext cx="0" cy="0"/>
          <a:chOff x="0" y="0"/>
          <a:chExt cx="0" cy="0"/>
        </a:xfrm>
      </p:grpSpPr>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panose="020B0603020202020204" pitchFamily="34" charset="0"/>
            </a:endParaRPr>
          </a:p>
        </p:txBody>
      </p:sp>
      <p:sp>
        <p:nvSpPr>
          <p:cNvPr id="3" name="Picture Placeholder 2">
            <a:extLst>
              <a:ext uri="{FF2B5EF4-FFF2-40B4-BE49-F238E27FC236}">
                <a16:creationId xmlns:a16="http://schemas.microsoft.com/office/drawing/2014/main" id="{E469F1B4-5386-45DC-F0D7-A4471557962D}"/>
              </a:ext>
            </a:extLst>
          </p:cNvPr>
          <p:cNvSpPr>
            <a:spLocks noGrp="1"/>
          </p:cNvSpPr>
          <p:nvPr>
            <p:ph type="pic" sz="quarter" idx="13" hasCustomPrompt="1"/>
          </p:nvPr>
        </p:nvSpPr>
        <p:spPr>
          <a:xfrm>
            <a:off x="6282071" y="0"/>
            <a:ext cx="2861929" cy="4379913"/>
          </a:xfrm>
          <a:solidFill>
            <a:schemeClr val="tx2"/>
          </a:solidFill>
        </p:spPr>
        <p:txBody>
          <a:bodyPr/>
          <a:lstStyle>
            <a:lvl1pPr marL="114300" indent="0">
              <a:buNone/>
              <a:defRPr/>
            </a:lvl1pPr>
          </a:lstStyle>
          <a:p>
            <a:pPr marL="457200" marR="0" lvl="0" indent="-342900" algn="l" defTabSz="914400" rtl="0" eaLnBrk="1" fontAlgn="auto" latinLnBrk="0" hangingPunct="1">
              <a:lnSpc>
                <a:spcPct val="115000"/>
              </a:lnSpc>
              <a:spcBef>
                <a:spcPts val="0"/>
              </a:spcBef>
              <a:spcAft>
                <a:spcPts val="0"/>
              </a:spcAft>
              <a:buClr>
                <a:schemeClr val="dk2"/>
              </a:buClr>
              <a:buSzPts val="1800"/>
              <a:buFont typeface="Arial"/>
              <a:buChar char="●"/>
              <a:tabLst/>
              <a:defRPr/>
            </a:pPr>
            <a:r>
              <a:rPr lang="en-US"/>
              <a:t>Add Picture</a:t>
            </a:r>
          </a:p>
          <a:p>
            <a:pPr marL="457200" marR="0" lvl="0" indent="-342900" algn="l" defTabSz="914400" rtl="0" eaLnBrk="1" fontAlgn="auto" latinLnBrk="0" hangingPunct="1">
              <a:lnSpc>
                <a:spcPct val="115000"/>
              </a:lnSpc>
              <a:spcBef>
                <a:spcPts val="0"/>
              </a:spcBef>
              <a:spcAft>
                <a:spcPts val="0"/>
              </a:spcAft>
              <a:buClr>
                <a:schemeClr val="dk2"/>
              </a:buClr>
              <a:buSzPts val="1800"/>
              <a:buFont typeface="Arial"/>
              <a:buChar char="●"/>
              <a:tabLst/>
              <a:defRPr/>
            </a:pPr>
            <a:endParaRPr lang="en-US"/>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4000">
                <a:solidFill>
                  <a:schemeClr val="lt1"/>
                </a:solidFill>
                <a:latin typeface="Trebuchet MS" panose="020B0603020202020204" pitchFamily="34" charset="0"/>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Trebuchet MS" panose="020B060302020202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312"/>
        <p:cNvGrpSpPr/>
        <p:nvPr/>
      </p:nvGrpSpPr>
      <p:grpSpPr>
        <a:xfrm>
          <a:off x="0" y="0"/>
          <a:ext cx="0" cy="0"/>
          <a:chOff x="0" y="0"/>
          <a:chExt cx="0" cy="0"/>
        </a:xfrm>
      </p:grpSpPr>
      <p:pic>
        <p:nvPicPr>
          <p:cNvPr id="3" name="Google Shape;42;p5">
            <a:extLst>
              <a:ext uri="{FF2B5EF4-FFF2-40B4-BE49-F238E27FC236}">
                <a16:creationId xmlns:a16="http://schemas.microsoft.com/office/drawing/2014/main" id="{D5D69CF5-DE2C-25E1-4E27-E2DF0351656C}"/>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4" name="Google Shape;297;p34">
            <a:extLst>
              <a:ext uri="{FF2B5EF4-FFF2-40B4-BE49-F238E27FC236}">
                <a16:creationId xmlns:a16="http://schemas.microsoft.com/office/drawing/2014/main" id="{0E2D3C4B-5044-373C-9155-986A266AF7C4}"/>
              </a:ext>
            </a:extLst>
          </p:cNvPr>
          <p:cNvSpPr txBox="1">
            <a:spLocks noGrp="1"/>
          </p:cNvSpPr>
          <p:nvPr>
            <p:ph type="title"/>
          </p:nvPr>
        </p:nvSpPr>
        <p:spPr>
          <a:xfrm>
            <a:off x="135237"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itle and Content"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41077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Blank Blu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pic>
        <p:nvPicPr>
          <p:cNvPr id="5" name="Footer Background">
            <a:extLst>
              <a:ext uri="{FF2B5EF4-FFF2-40B4-BE49-F238E27FC236}">
                <a16:creationId xmlns:a16="http://schemas.microsoft.com/office/drawing/2014/main" id="{57BC08A7-B644-EDC6-8E6C-01BDDB41140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70410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851" r:id="rId1"/>
    <p:sldLayoutId id="2147483684" r:id="rId2"/>
    <p:sldLayoutId id="2147483694" r:id="rId3"/>
    <p:sldLayoutId id="2147483692" r:id="rId4"/>
    <p:sldLayoutId id="2147483691" r:id="rId5"/>
    <p:sldLayoutId id="2147483885" r:id="rId6"/>
    <p:sldLayoutId id="214748388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Trebuchet MS" panose="020B060302020202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844" r:id="rId1"/>
    <p:sldLayoutId id="2147483665" r:id="rId2"/>
    <p:sldLayoutId id="2147483660" r:id="rId3"/>
    <p:sldLayoutId id="2147483664" r:id="rId4"/>
    <p:sldLayoutId id="2147483661" r:id="rId5"/>
    <p:sldLayoutId id="2147483675" r:id="rId6"/>
    <p:sldLayoutId id="2147483850" r:id="rId7"/>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8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Trebuchet MS" panose="020B060302020202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dt1l51JiXzk&amp;list=PLVHqsnePfULqzbnu1BZf50y7HFgGNZp6v&amp;index=4" TargetMode="External"/><Relationship Id="rId2" Type="http://schemas.openxmlformats.org/officeDocument/2006/relationships/hyperlink" Target="https://www.youtube.com/watch?v=ZoaqX_-J-fs" TargetMode="External"/><Relationship Id="rId1" Type="http://schemas.openxmlformats.org/officeDocument/2006/relationships/slideLayout" Target="../slideLayouts/slideLayout1.xml"/><Relationship Id="rId6" Type="http://schemas.openxmlformats.org/officeDocument/2006/relationships/hyperlink" Target="https://ies.ed.gov/ies/2025/01/first-grade-teachers-guide-supporting-family-involvement-foundational-reading-skills" TargetMode="External"/><Relationship Id="rId5" Type="http://schemas.openxmlformats.org/officeDocument/2006/relationships/hyperlink" Target="https://ies.ed.gov/rel-southeast/2025/01/kindergarten-teachers-guide-supporting-family-involvement-foundational-reading-skills-0" TargetMode="External"/><Relationship Id="rId4" Type="http://schemas.openxmlformats.org/officeDocument/2006/relationships/hyperlink" Target="https://www.youtube.com/watch?v=swGWVqJRc2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cdecolorado.sharepoint.com/sites/LiteracyTeam/Shared%20Documents/Forms/AllItems.aspx?id=%2Fsites%2FLiteracyTeam%2FShared%20Documents%2FGeneral%2FProfessional%20Development%2FParent%20PD%20Series%20and%20Tool%20Kit%2FOral%20Language%20and%20Vocabulary%20Handouts%2FDinner%20Table%20Talk%2Epdf&amp;parent=%2Fsites%2FLiteracyTeam%2FShared%20Documents%2FGeneral%2FProfessional%20Development%2FParent%20PD%20Series%20and%20Tool%20Kit%2FOral%20Language%20and%20Vocabulary%20Handouts" TargetMode="External"/><Relationship Id="rId7" Type="http://schemas.openxmlformats.org/officeDocument/2006/relationships/hyperlink" Target="https://drive.google.com/file/d/1KRmuUCjC5JQX-SJp6GZEITEz5Ym9tdWY/view?usp=shar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decolorado.sharepoint.com/:b:/r/sites/LiteracyTeam/Shared%20Documents/General/Professional%20Development/Parent%20PD%20Series%20and%20Tool%20Kit/Oral%20Language%20and%20Vocabulary%20Handouts/Talking%20While%20You%20Read%20PEER.pdf?csf=1&amp;web=1&amp;e=OgjgJ7" TargetMode="External"/><Relationship Id="rId5" Type="http://schemas.openxmlformats.org/officeDocument/2006/relationships/hyperlink" Target="https://wida.wisc.edu/resources?keys=%22activities+for+families%22" TargetMode="External"/><Relationship Id="rId4" Type="http://schemas.openxmlformats.org/officeDocument/2006/relationships/hyperlink" Target="https://ies.ed.gov/sites/default/files/rel-southeast/document/2025/01/Rhyme%20Time.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www.youtube.com/embed/fr7yRYegjb8?feature=oembed" TargetMode="Externa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ideo" Target="https://www.youtube.com/embed/ZoaqX_-J-fs?feature=oembed" TargetMode="Externa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hyperlink" Target="https://ies.ed.gov/sites/default/files/rel-southeast/document/2025/01/Nursery%20Rhyme%20Time.pdf" TargetMode="External"/><Relationship Id="rId3" Type="http://schemas.openxmlformats.org/officeDocument/2006/relationships/notesSlide" Target="../notesSlides/notesSlide27.xml"/><Relationship Id="rId7" Type="http://schemas.openxmlformats.org/officeDocument/2006/relationships/hyperlink" Target="https://wida.wisc.edu/resources?keys=%22activities+for+families%22" TargetMode="External"/><Relationship Id="rId2" Type="http://schemas.openxmlformats.org/officeDocument/2006/relationships/slideLayout" Target="../slideLayouts/slideLayout1.xml"/><Relationship Id="rId1" Type="http://schemas.openxmlformats.org/officeDocument/2006/relationships/video" Target="https://www.youtube.com/embed/dt1l51JiXzk?feature=oembed" TargetMode="External"/><Relationship Id="rId6" Type="http://schemas.openxmlformats.org/officeDocument/2006/relationships/hyperlink" Target="https://ies.ed.gov/sites/default/files/rel-southeast/document/2025/01/Rhyme%20Time.pdf" TargetMode="External"/><Relationship Id="rId5" Type="http://schemas.openxmlformats.org/officeDocument/2006/relationships/hyperlink" Target="https://cdecolorado.sharepoint.com/:b:/r/sites/LiteracyTeam/Shared%20Documents/General/Professional%20Development/Parent%20PD%20Series%20and%20Tool%20Kit/Oral%20Language%20and%20Vocabulary%20Handouts/Dinner%20Table%20Talk.pdf?csf=1&amp;web=1&amp;e=AHX6dl" TargetMode="Externa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ideo" Target="https://www.youtube.com/embed/swGWVqJRc2g?feature=oembed" TargetMode="External"/><Relationship Id="rId6" Type="http://schemas.openxmlformats.org/officeDocument/2006/relationships/hyperlink" Target="https://ies.ed.gov/sites/default/files/rel-southeast/document/2025/01/Rhyme%20Time.pdf" TargetMode="External"/><Relationship Id="rId5" Type="http://schemas.openxmlformats.org/officeDocument/2006/relationships/hyperlink" Target="https://cdecolorado.sharepoint.com/:b:/r/sites/LiteracyTeam/Shared%20Documents/General/Professional%20Development/Parent%20PD%20Series%20and%20Tool%20Kit/Oral%20Language%20and%20Vocabulary%20Handouts/Talking%20While%20You%20Read%20PEER.pdf?csf=1&amp;web=1&amp;e=OgjgJ7" TargetMode="Externa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improvingliteracy.org/post/activities-to-build-your-childs-vocabulary-at-home"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477F-386D-3442-D4D5-0CC96598A1DD}"/>
              </a:ext>
            </a:extLst>
          </p:cNvPr>
          <p:cNvSpPr>
            <a:spLocks noGrp="1"/>
          </p:cNvSpPr>
          <p:nvPr>
            <p:ph type="title"/>
          </p:nvPr>
        </p:nvSpPr>
        <p:spPr>
          <a:xfrm>
            <a:off x="96253" y="0"/>
            <a:ext cx="8951494" cy="572700"/>
          </a:xfrm>
        </p:spPr>
        <p:txBody>
          <a:bodyPr/>
          <a:lstStyle/>
          <a:p>
            <a:r>
              <a:rPr lang="en-US" sz="2400"/>
              <a:t>Resources needed for this presentation </a:t>
            </a:r>
            <a:r>
              <a:rPr lang="en-US" sz="2000">
                <a:solidFill>
                  <a:srgbClr val="FF0000"/>
                </a:solidFill>
              </a:rPr>
              <a:t>(Keep this slide hidden) </a:t>
            </a:r>
            <a:r>
              <a:rPr lang="en-US" sz="2000"/>
              <a:t>| 1</a:t>
            </a:r>
          </a:p>
        </p:txBody>
      </p:sp>
      <p:sp>
        <p:nvSpPr>
          <p:cNvPr id="3" name="Content Placeholder 2">
            <a:extLst>
              <a:ext uri="{FF2B5EF4-FFF2-40B4-BE49-F238E27FC236}">
                <a16:creationId xmlns:a16="http://schemas.microsoft.com/office/drawing/2014/main" id="{0ACCAD6B-4F5A-0D87-6BF1-44694CEAAA33}"/>
              </a:ext>
            </a:extLst>
          </p:cNvPr>
          <p:cNvSpPr>
            <a:spLocks noGrp="1"/>
          </p:cNvSpPr>
          <p:nvPr>
            <p:ph idx="4294967295"/>
          </p:nvPr>
        </p:nvSpPr>
        <p:spPr>
          <a:xfrm>
            <a:off x="96253" y="710351"/>
            <a:ext cx="8742947" cy="3478191"/>
          </a:xfrm>
        </p:spPr>
        <p:txBody>
          <a:bodyPr>
            <a:normAutofit/>
          </a:bodyPr>
          <a:lstStyle/>
          <a:p>
            <a:r>
              <a:rPr lang="en-US">
                <a:solidFill>
                  <a:schemeClr val="tx1"/>
                </a:solidFill>
                <a:latin typeface="+mn-lt"/>
                <a:ea typeface="Calibri"/>
                <a:cs typeface="Arial"/>
              </a:rPr>
              <a:t>A way to project the PowerPoint</a:t>
            </a:r>
          </a:p>
          <a:p>
            <a:pPr lvl="1"/>
            <a:r>
              <a:rPr lang="en-US" sz="1400">
                <a:solidFill>
                  <a:schemeClr val="tx1"/>
                </a:solidFill>
                <a:latin typeface="+mn-lt"/>
              </a:rPr>
              <a:t>Note for presenters: For accessibility, you must read the words on the slides. The words </a:t>
            </a:r>
            <a:r>
              <a:rPr lang="en-US" sz="1400" b="1">
                <a:solidFill>
                  <a:schemeClr val="tx1"/>
                </a:solidFill>
                <a:latin typeface="+mn-lt"/>
              </a:rPr>
              <a:t>bolded</a:t>
            </a:r>
            <a:r>
              <a:rPr lang="en-US" sz="1400">
                <a:solidFill>
                  <a:schemeClr val="tx1"/>
                </a:solidFill>
                <a:latin typeface="+mn-lt"/>
              </a:rPr>
              <a:t> in the notes are the words from the slide.</a:t>
            </a:r>
            <a:endParaRPr lang="en-US">
              <a:solidFill>
                <a:schemeClr val="tx1"/>
              </a:solidFill>
              <a:latin typeface="+mn-lt"/>
              <a:ea typeface="Calibri"/>
            </a:endParaRPr>
          </a:p>
          <a:p>
            <a:r>
              <a:rPr lang="en-US">
                <a:solidFill>
                  <a:schemeClr val="tx1"/>
                </a:solidFill>
                <a:latin typeface="+mn-lt"/>
                <a:ea typeface="Calibri"/>
                <a:cs typeface="Arial"/>
              </a:rPr>
              <a:t>Adequate audio for playing videos </a:t>
            </a:r>
            <a:r>
              <a:rPr lang="en-US" sz="1400">
                <a:solidFill>
                  <a:schemeClr val="tx1"/>
                </a:solidFill>
                <a:latin typeface="+mn-lt"/>
                <a:ea typeface="Calibri"/>
                <a:cs typeface="Arial"/>
              </a:rPr>
              <a:t>(test audio and video before presentation)</a:t>
            </a:r>
          </a:p>
          <a:p>
            <a:pPr lvl="1"/>
            <a:r>
              <a:rPr lang="en-US">
                <a:solidFill>
                  <a:schemeClr val="tx1"/>
                </a:solidFill>
                <a:latin typeface="+mn-lt"/>
                <a:ea typeface="Calibri"/>
              </a:rPr>
              <a:t>Video 1: </a:t>
            </a:r>
            <a:r>
              <a:rPr lang="en-US">
                <a:solidFill>
                  <a:schemeClr val="tx1"/>
                </a:solidFill>
                <a:latin typeface="+mn-lt"/>
                <a:ea typeface="Calibri"/>
                <a:hlinkClick r:id="rId2"/>
              </a:rPr>
              <a:t>Second Grade Vocabulary Instruction</a:t>
            </a:r>
            <a:r>
              <a:rPr lang="en-US">
                <a:solidFill>
                  <a:schemeClr val="tx1"/>
                </a:solidFill>
                <a:latin typeface="+mn-lt"/>
                <a:ea typeface="Calibri"/>
              </a:rPr>
              <a:t>-enable CC for accessibility</a:t>
            </a:r>
          </a:p>
          <a:p>
            <a:pPr lvl="1"/>
            <a:r>
              <a:rPr lang="en-US">
                <a:solidFill>
                  <a:schemeClr val="tx1"/>
                </a:solidFill>
                <a:latin typeface="+mn-lt"/>
                <a:ea typeface="Calibri"/>
              </a:rPr>
              <a:t>Video 2: </a:t>
            </a:r>
            <a:r>
              <a:rPr lang="en-US">
                <a:solidFill>
                  <a:schemeClr val="tx1"/>
                </a:solidFill>
                <a:latin typeface="+mn-lt"/>
                <a:ea typeface="Calibri"/>
                <a:hlinkClick r:id="rId2"/>
              </a:rPr>
              <a:t>Kindergarten Read Aloud</a:t>
            </a:r>
            <a:r>
              <a:rPr lang="en-US">
                <a:solidFill>
                  <a:schemeClr val="tx1"/>
                </a:solidFill>
                <a:latin typeface="+mn-lt"/>
                <a:ea typeface="Calibri"/>
              </a:rPr>
              <a:t>-</a:t>
            </a:r>
            <a:r>
              <a:rPr lang="en-US">
                <a:solidFill>
                  <a:schemeClr val="tx1"/>
                </a:solidFill>
                <a:ea typeface="Calibri"/>
              </a:rPr>
              <a:t>enable CC for accessibility</a:t>
            </a:r>
            <a:endParaRPr lang="en-US">
              <a:solidFill>
                <a:schemeClr val="tx1"/>
              </a:solidFill>
              <a:latin typeface="+mn-lt"/>
              <a:ea typeface="Calibri"/>
            </a:endParaRPr>
          </a:p>
          <a:p>
            <a:pPr lvl="1"/>
            <a:r>
              <a:rPr lang="en-US">
                <a:solidFill>
                  <a:schemeClr val="tx1"/>
                </a:solidFill>
                <a:latin typeface="+mn-lt"/>
                <a:ea typeface="Calibri"/>
              </a:rPr>
              <a:t>Video 3: </a:t>
            </a:r>
            <a:r>
              <a:rPr lang="en-US">
                <a:solidFill>
                  <a:schemeClr val="tx1"/>
                </a:solidFill>
                <a:latin typeface="+mn-lt"/>
                <a:ea typeface="Calibri"/>
                <a:hlinkClick r:id="rId3"/>
              </a:rPr>
              <a:t>Dinner Table Talk</a:t>
            </a:r>
            <a:r>
              <a:rPr lang="en-US">
                <a:solidFill>
                  <a:schemeClr val="tx1"/>
                </a:solidFill>
                <a:latin typeface="+mn-lt"/>
                <a:ea typeface="Calibri"/>
              </a:rPr>
              <a:t>-subtitles are embedded</a:t>
            </a:r>
          </a:p>
          <a:p>
            <a:pPr lvl="1"/>
            <a:r>
              <a:rPr lang="en-US">
                <a:solidFill>
                  <a:schemeClr val="tx1"/>
                </a:solidFill>
                <a:latin typeface="+mn-lt"/>
                <a:ea typeface="Calibri"/>
              </a:rPr>
              <a:t>Video 4: </a:t>
            </a:r>
            <a:r>
              <a:rPr lang="en-US">
                <a:solidFill>
                  <a:schemeClr val="tx1"/>
                </a:solidFill>
                <a:latin typeface="+mn-lt"/>
                <a:ea typeface="Calibri"/>
                <a:hlinkClick r:id="rId4"/>
              </a:rPr>
              <a:t>Talking While You Read</a:t>
            </a:r>
            <a:r>
              <a:rPr lang="en-US">
                <a:solidFill>
                  <a:schemeClr val="tx1"/>
                </a:solidFill>
                <a:latin typeface="+mn-lt"/>
                <a:ea typeface="Calibri"/>
              </a:rPr>
              <a:t>-subtitles are embedded</a:t>
            </a:r>
          </a:p>
          <a:p>
            <a:r>
              <a:rPr lang="en-US">
                <a:solidFill>
                  <a:schemeClr val="tx1"/>
                </a:solidFill>
                <a:latin typeface="+mn-lt"/>
                <a:ea typeface="Calibri"/>
                <a:cs typeface="Arial"/>
              </a:rPr>
              <a:t>Writing utensils and b</a:t>
            </a:r>
            <a:r>
              <a:rPr lang="en-US">
                <a:solidFill>
                  <a:schemeClr val="tx1"/>
                </a:solidFill>
                <a:latin typeface="+mn-lt"/>
                <a:cs typeface="Arial"/>
              </a:rPr>
              <a:t>lank paper for participants</a:t>
            </a:r>
            <a:r>
              <a:rPr lang="en-US">
                <a:solidFill>
                  <a:schemeClr val="tx1"/>
                </a:solidFill>
                <a:latin typeface="+mn-lt"/>
              </a:rPr>
              <a:t> to take notes for discussion</a:t>
            </a:r>
            <a:endParaRPr lang="en-US">
              <a:solidFill>
                <a:schemeClr val="tx1"/>
              </a:solidFill>
              <a:latin typeface="+mn-lt"/>
              <a:ea typeface="Calibri"/>
              <a:cs typeface="Arial"/>
            </a:endParaRPr>
          </a:p>
          <a:p>
            <a:r>
              <a:rPr lang="en-US">
                <a:solidFill>
                  <a:schemeClr val="tx1"/>
                </a:solidFill>
                <a:latin typeface="+mn-lt"/>
                <a:ea typeface="Calibri"/>
                <a:cs typeface="Arial"/>
              </a:rPr>
              <a:t>Review facilitator directions for the 2 Practices: </a:t>
            </a:r>
          </a:p>
          <a:p>
            <a:pPr lvl="1"/>
            <a:r>
              <a:rPr lang="en-US">
                <a:solidFill>
                  <a:schemeClr val="tx1"/>
                </a:solidFill>
                <a:latin typeface="+mn-lt"/>
                <a:ea typeface="Calibri"/>
              </a:rPr>
              <a:t>Practice 1: </a:t>
            </a:r>
            <a:r>
              <a:rPr lang="en-US">
                <a:solidFill>
                  <a:schemeClr val="tx1"/>
                </a:solidFill>
                <a:latin typeface="+mn-lt"/>
                <a:ea typeface="Calibri"/>
                <a:hlinkClick r:id="rId5"/>
              </a:rPr>
              <a:t>Dinner Table Talk</a:t>
            </a:r>
            <a:r>
              <a:rPr lang="en-US">
                <a:solidFill>
                  <a:schemeClr val="tx1"/>
                </a:solidFill>
                <a:latin typeface="+mn-lt"/>
                <a:ea typeface="Calibri"/>
              </a:rPr>
              <a:t> p. K|1|8 - K|1|12</a:t>
            </a:r>
          </a:p>
          <a:p>
            <a:pPr lvl="1"/>
            <a:r>
              <a:rPr lang="en-US">
                <a:solidFill>
                  <a:schemeClr val="tx1"/>
                </a:solidFill>
                <a:latin typeface="+mn-lt"/>
                <a:ea typeface="Calibri"/>
              </a:rPr>
              <a:t>Practice 2: </a:t>
            </a:r>
            <a:r>
              <a:rPr lang="en-US">
                <a:solidFill>
                  <a:schemeClr val="tx1"/>
                </a:solidFill>
                <a:latin typeface="+mn-lt"/>
                <a:ea typeface="Calibri"/>
                <a:hlinkClick r:id="rId6"/>
              </a:rPr>
              <a:t>Talking While You Read </a:t>
            </a:r>
            <a:r>
              <a:rPr lang="en-US">
                <a:solidFill>
                  <a:schemeClr val="tx1"/>
                </a:solidFill>
                <a:latin typeface="+mn-lt"/>
                <a:ea typeface="Calibri"/>
              </a:rPr>
              <a:t>p. 1|1|3 – 1|1|7</a:t>
            </a:r>
          </a:p>
        </p:txBody>
      </p:sp>
    </p:spTree>
    <p:extLst>
      <p:ext uri="{BB962C8B-B14F-4D97-AF65-F5344CB8AC3E}">
        <p14:creationId xmlns:p14="http://schemas.microsoft.com/office/powerpoint/2010/main" val="2780499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28A224D0-F12D-6877-A37B-F7637BB35C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096879-4C30-B02E-6191-763B3843BA89}"/>
              </a:ext>
            </a:extLst>
          </p:cNvPr>
          <p:cNvSpPr>
            <a:spLocks noGrp="1"/>
          </p:cNvSpPr>
          <p:nvPr>
            <p:ph type="title"/>
          </p:nvPr>
        </p:nvSpPr>
        <p:spPr>
          <a:xfrm>
            <a:off x="54320" y="33318"/>
            <a:ext cx="9035359" cy="572700"/>
          </a:xfrm>
        </p:spPr>
        <p:txBody>
          <a:bodyPr/>
          <a:lstStyle/>
          <a:p>
            <a:r>
              <a:rPr lang="en-US" sz="2400" dirty="0"/>
              <a:t>Simple View of Reading (SVR) | The 5 Components of Reading </a:t>
            </a:r>
            <a:r>
              <a:rPr lang="en-US" sz="2400" dirty="0">
                <a:solidFill>
                  <a:schemeClr val="bg1"/>
                </a:solidFill>
              </a:rPr>
              <a:t>2</a:t>
            </a:r>
          </a:p>
        </p:txBody>
      </p:sp>
      <p:sp>
        <p:nvSpPr>
          <p:cNvPr id="22" name="Arrow: Right 21">
            <a:extLst>
              <a:ext uri="{FF2B5EF4-FFF2-40B4-BE49-F238E27FC236}">
                <a16:creationId xmlns:a16="http://schemas.microsoft.com/office/drawing/2014/main" id="{220574F1-A174-964B-5960-CC4A3851A68A}"/>
              </a:ext>
              <a:ext uri="{C183D7F6-B498-43B3-948B-1728B52AA6E4}">
                <adec:decorative xmlns:adec="http://schemas.microsoft.com/office/drawing/2017/decorative" val="1"/>
              </a:ext>
            </a:extLst>
          </p:cNvPr>
          <p:cNvSpPr/>
          <p:nvPr/>
        </p:nvSpPr>
        <p:spPr>
          <a:xfrm rot="13260000" flipV="1">
            <a:off x="1407167" y="2924664"/>
            <a:ext cx="630325" cy="133260"/>
          </a:xfrm>
          <a:prstGeom prst="rightArrow">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Trebuchet MS" panose="020B0603020202020204" pitchFamily="34" charset="0"/>
            </a:endParaRPr>
          </a:p>
        </p:txBody>
      </p:sp>
      <p:sp>
        <p:nvSpPr>
          <p:cNvPr id="21" name="Arrow: Right 20">
            <a:extLst>
              <a:ext uri="{FF2B5EF4-FFF2-40B4-BE49-F238E27FC236}">
                <a16:creationId xmlns:a16="http://schemas.microsoft.com/office/drawing/2014/main" id="{F20F8E9D-CB8E-8AD4-3742-3026FF78D538}"/>
              </a:ext>
              <a:ext uri="{C183D7F6-B498-43B3-948B-1728B52AA6E4}">
                <adec:decorative xmlns:adec="http://schemas.microsoft.com/office/drawing/2017/decorative" val="1"/>
              </a:ext>
            </a:extLst>
          </p:cNvPr>
          <p:cNvSpPr/>
          <p:nvPr/>
        </p:nvSpPr>
        <p:spPr>
          <a:xfrm rot="18831497">
            <a:off x="4149571" y="2955774"/>
            <a:ext cx="630873" cy="135660"/>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Trebuchet MS" panose="020B0603020202020204" pitchFamily="34" charset="0"/>
            </a:endParaRPr>
          </a:p>
        </p:txBody>
      </p:sp>
      <p:sp>
        <p:nvSpPr>
          <p:cNvPr id="15" name="Rectangle: Rounded Corners 14">
            <a:extLst>
              <a:ext uri="{FF2B5EF4-FFF2-40B4-BE49-F238E27FC236}">
                <a16:creationId xmlns:a16="http://schemas.microsoft.com/office/drawing/2014/main" id="{9B27B591-828D-DE99-2A54-D714BDA626E2}"/>
              </a:ext>
            </a:extLst>
          </p:cNvPr>
          <p:cNvSpPr/>
          <p:nvPr/>
        </p:nvSpPr>
        <p:spPr>
          <a:xfrm>
            <a:off x="373239" y="809593"/>
            <a:ext cx="2287967" cy="90958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Word </a:t>
            </a:r>
          </a:p>
          <a:p>
            <a:pPr algn="ctr"/>
            <a:r>
              <a:rPr lang="en-US" sz="1800">
                <a:latin typeface="Trebuchet MS" panose="020B0603020202020204" pitchFamily="34" charset="0"/>
                <a:cs typeface="Arial"/>
              </a:rPr>
              <a:t>Recognition</a:t>
            </a:r>
          </a:p>
        </p:txBody>
      </p:sp>
      <p:sp>
        <p:nvSpPr>
          <p:cNvPr id="23" name="TextBox 22">
            <a:extLst>
              <a:ext uri="{FF2B5EF4-FFF2-40B4-BE49-F238E27FC236}">
                <a16:creationId xmlns:a16="http://schemas.microsoft.com/office/drawing/2014/main" id="{248DA7B1-B746-4DD8-804B-9D464180198A}"/>
              </a:ext>
            </a:extLst>
          </p:cNvPr>
          <p:cNvSpPr txBox="1"/>
          <p:nvPr/>
        </p:nvSpPr>
        <p:spPr>
          <a:xfrm>
            <a:off x="2664872" y="972366"/>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Trebuchet MS" panose="020B0603020202020204" pitchFamily="34" charset="0"/>
              </a:rPr>
              <a:t>X</a:t>
            </a:r>
            <a:endParaRPr lang="en-US" sz="3200">
              <a:latin typeface="Trebuchet MS" panose="020B0603020202020204" pitchFamily="34" charset="0"/>
            </a:endParaRPr>
          </a:p>
        </p:txBody>
      </p:sp>
      <p:sp>
        <p:nvSpPr>
          <p:cNvPr id="2" name="Rectangle: Rounded Corners 1">
            <a:extLst>
              <a:ext uri="{FF2B5EF4-FFF2-40B4-BE49-F238E27FC236}">
                <a16:creationId xmlns:a16="http://schemas.microsoft.com/office/drawing/2014/main" id="{B173234D-13A2-45C8-55BE-1E7801AA07B2}"/>
              </a:ext>
            </a:extLst>
          </p:cNvPr>
          <p:cNvSpPr/>
          <p:nvPr/>
        </p:nvSpPr>
        <p:spPr>
          <a:xfrm>
            <a:off x="3420561" y="808103"/>
            <a:ext cx="2287967" cy="91457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Language</a:t>
            </a:r>
          </a:p>
          <a:p>
            <a:pPr algn="ctr"/>
            <a:r>
              <a:rPr lang="en-US" sz="1800">
                <a:latin typeface="Trebuchet MS" panose="020B0603020202020204" pitchFamily="34" charset="0"/>
                <a:cs typeface="Arial"/>
              </a:rPr>
              <a:t>Comprehension</a:t>
            </a:r>
          </a:p>
        </p:txBody>
      </p:sp>
      <p:sp>
        <p:nvSpPr>
          <p:cNvPr id="24" name="TextBox 23">
            <a:extLst>
              <a:ext uri="{FF2B5EF4-FFF2-40B4-BE49-F238E27FC236}">
                <a16:creationId xmlns:a16="http://schemas.microsoft.com/office/drawing/2014/main" id="{5D2D1123-CD49-981A-9AA2-99DBABC57AF3}"/>
              </a:ext>
            </a:extLst>
          </p:cNvPr>
          <p:cNvSpPr txBox="1"/>
          <p:nvPr/>
        </p:nvSpPr>
        <p:spPr>
          <a:xfrm>
            <a:off x="5680095" y="835298"/>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latin typeface="Trebuchet MS" panose="020B0603020202020204" pitchFamily="34" charset="0"/>
              </a:rPr>
              <a:t>=</a:t>
            </a:r>
          </a:p>
        </p:txBody>
      </p:sp>
      <p:sp>
        <p:nvSpPr>
          <p:cNvPr id="3" name="Rectangle: Rounded Corners 2">
            <a:extLst>
              <a:ext uri="{FF2B5EF4-FFF2-40B4-BE49-F238E27FC236}">
                <a16:creationId xmlns:a16="http://schemas.microsoft.com/office/drawing/2014/main" id="{0E03F077-7651-31A7-C10F-D399144DE625}"/>
              </a:ext>
            </a:extLst>
          </p:cNvPr>
          <p:cNvSpPr/>
          <p:nvPr/>
        </p:nvSpPr>
        <p:spPr>
          <a:xfrm>
            <a:off x="6448177" y="808035"/>
            <a:ext cx="2285611" cy="914573"/>
          </a:xfrm>
          <a:prstGeom prst="roundRect">
            <a:avLst/>
          </a:prstGeom>
          <a:solidFill>
            <a:srgbClr val="4848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Reading</a:t>
            </a:r>
          </a:p>
          <a:p>
            <a:pPr algn="ctr"/>
            <a:r>
              <a:rPr lang="en-US" sz="1800">
                <a:latin typeface="Trebuchet MS" panose="020B0603020202020204" pitchFamily="34" charset="0"/>
                <a:cs typeface="Arial"/>
              </a:rPr>
              <a:t>Comprehension</a:t>
            </a:r>
          </a:p>
        </p:txBody>
      </p:sp>
      <p:sp>
        <p:nvSpPr>
          <p:cNvPr id="14" name="Rectangle: Rounded Corners 13">
            <a:extLst>
              <a:ext uri="{FF2B5EF4-FFF2-40B4-BE49-F238E27FC236}">
                <a16:creationId xmlns:a16="http://schemas.microsoft.com/office/drawing/2014/main" id="{4062CD41-8FE7-9181-37FA-D7A3D3C83F05}"/>
              </a:ext>
            </a:extLst>
          </p:cNvPr>
          <p:cNvSpPr/>
          <p:nvPr/>
        </p:nvSpPr>
        <p:spPr>
          <a:xfrm>
            <a:off x="270449" y="2037914"/>
            <a:ext cx="1157646" cy="712250"/>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Trebuchet MS" panose="020B0603020202020204" pitchFamily="34" charset="0"/>
              </a:rPr>
              <a:t>Phonological Awareness</a:t>
            </a:r>
          </a:p>
        </p:txBody>
      </p:sp>
      <p:sp>
        <p:nvSpPr>
          <p:cNvPr id="9" name="Rectangle: Rounded Corners 8">
            <a:extLst>
              <a:ext uri="{FF2B5EF4-FFF2-40B4-BE49-F238E27FC236}">
                <a16:creationId xmlns:a16="http://schemas.microsoft.com/office/drawing/2014/main" id="{6358CD31-8E51-7A7F-3DC1-153F4C392066}"/>
              </a:ext>
            </a:extLst>
          </p:cNvPr>
          <p:cNvSpPr/>
          <p:nvPr/>
        </p:nvSpPr>
        <p:spPr>
          <a:xfrm>
            <a:off x="1549087" y="2051050"/>
            <a:ext cx="1158182" cy="699114"/>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Trebuchet MS" panose="020B0603020202020204" pitchFamily="34" charset="0"/>
                <a:cs typeface="Arial"/>
              </a:rPr>
              <a:t>Phonics</a:t>
            </a:r>
            <a:endParaRPr lang="en-US">
              <a:latin typeface="Trebuchet MS" panose="020B0603020202020204" pitchFamily="34" charset="0"/>
            </a:endParaRPr>
          </a:p>
        </p:txBody>
      </p:sp>
      <p:sp>
        <p:nvSpPr>
          <p:cNvPr id="10" name="Rectangle: Rounded Corners 9">
            <a:extLst>
              <a:ext uri="{FF2B5EF4-FFF2-40B4-BE49-F238E27FC236}">
                <a16:creationId xmlns:a16="http://schemas.microsoft.com/office/drawing/2014/main" id="{DC8BC438-D8FB-4F48-849F-E71DA6E984CD}"/>
              </a:ext>
            </a:extLst>
          </p:cNvPr>
          <p:cNvSpPr/>
          <p:nvPr/>
        </p:nvSpPr>
        <p:spPr>
          <a:xfrm>
            <a:off x="3429420" y="2057621"/>
            <a:ext cx="1158180" cy="692543"/>
          </a:xfrm>
          <a:prstGeom prst="roundRect">
            <a:avLst/>
          </a:prstGeom>
          <a:solidFill>
            <a:srgbClr val="9A4894"/>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Trebuchet MS" panose="020B0603020202020204" pitchFamily="34" charset="0"/>
                <a:cs typeface="Arial"/>
              </a:rPr>
              <a:t>Vocabulary</a:t>
            </a:r>
            <a:endParaRPr lang="en-US" dirty="0">
              <a:latin typeface="Trebuchet MS" panose="020B0603020202020204" pitchFamily="34" charset="0"/>
            </a:endParaRPr>
          </a:p>
        </p:txBody>
      </p:sp>
      <p:sp>
        <p:nvSpPr>
          <p:cNvPr id="5" name="Oval 4">
            <a:extLst>
              <a:ext uri="{FF2B5EF4-FFF2-40B4-BE49-F238E27FC236}">
                <a16:creationId xmlns:a16="http://schemas.microsoft.com/office/drawing/2014/main" id="{FC75F161-B0DC-894F-0ABC-3F6D27F78D14}"/>
              </a:ext>
              <a:ext uri="{C183D7F6-B498-43B3-948B-1728B52AA6E4}">
                <adec:decorative xmlns:adec="http://schemas.microsoft.com/office/drawing/2017/decorative" val="1"/>
              </a:ext>
            </a:extLst>
          </p:cNvPr>
          <p:cNvSpPr/>
          <p:nvPr/>
        </p:nvSpPr>
        <p:spPr>
          <a:xfrm>
            <a:off x="3289898" y="1935415"/>
            <a:ext cx="1405623" cy="911853"/>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B85016B-9FA2-981D-394A-E00787569C07}"/>
              </a:ext>
              <a:ext uri="{C183D7F6-B498-43B3-948B-1728B52AA6E4}">
                <adec:decorative xmlns:adec="http://schemas.microsoft.com/office/drawing/2017/decorative" val="1"/>
              </a:ext>
            </a:extLst>
          </p:cNvPr>
          <p:cNvSpPr/>
          <p:nvPr/>
        </p:nvSpPr>
        <p:spPr>
          <a:xfrm>
            <a:off x="4826184" y="2011947"/>
            <a:ext cx="1152525" cy="1649108"/>
          </a:xfrm>
          <a:prstGeom prst="roundRect">
            <a:avLst/>
          </a:prstGeom>
          <a:solidFill>
            <a:schemeClr val="tx2">
              <a:lumMod val="90000"/>
            </a:schemeClr>
          </a:solidFill>
          <a:ln>
            <a:noFill/>
            <a:prstDash val="dash"/>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prstDash val="dash"/>
              </a:ln>
            </a:endParaRPr>
          </a:p>
        </p:txBody>
      </p:sp>
      <p:sp>
        <p:nvSpPr>
          <p:cNvPr id="11" name="TextBox 10">
            <a:extLst>
              <a:ext uri="{FF2B5EF4-FFF2-40B4-BE49-F238E27FC236}">
                <a16:creationId xmlns:a16="http://schemas.microsoft.com/office/drawing/2014/main" id="{3987BBFB-1DCF-563D-902C-BEFFCC92A307}"/>
              </a:ext>
            </a:extLst>
          </p:cNvPr>
          <p:cNvSpPr txBox="1"/>
          <p:nvPr/>
        </p:nvSpPr>
        <p:spPr>
          <a:xfrm>
            <a:off x="4814813" y="2160951"/>
            <a:ext cx="1152525" cy="1384995"/>
          </a:xfrm>
          <a:prstGeom prst="rect">
            <a:avLst/>
          </a:prstGeom>
          <a:noFill/>
        </p:spPr>
        <p:txBody>
          <a:bodyPr wrap="square" rtlCol="0">
            <a:spAutoFit/>
          </a:bodyPr>
          <a:lstStyle/>
          <a:p>
            <a:pPr algn="ctr"/>
            <a:r>
              <a:rPr lang="en-US" sz="1200" dirty="0">
                <a:latin typeface="Trebuchet MS" panose="020B0603020202020204" pitchFamily="34" charset="0"/>
              </a:rPr>
              <a:t>Language- based skills and strategies</a:t>
            </a:r>
          </a:p>
          <a:p>
            <a:pPr algn="ctr"/>
            <a:endParaRPr lang="en-US" sz="1200" dirty="0">
              <a:latin typeface="Trebuchet MS" panose="020B0603020202020204" pitchFamily="34" charset="0"/>
            </a:endParaRPr>
          </a:p>
          <a:p>
            <a:pPr algn="ctr"/>
            <a:r>
              <a:rPr lang="en-US" sz="1200" dirty="0">
                <a:latin typeface="Trebuchet MS" panose="020B0603020202020204" pitchFamily="34" charset="0"/>
              </a:rPr>
              <a:t>Literacy knowledge and skills</a:t>
            </a:r>
          </a:p>
        </p:txBody>
      </p:sp>
      <p:sp>
        <p:nvSpPr>
          <p:cNvPr id="18" name="Rectangle: Rounded Corners 17">
            <a:extLst>
              <a:ext uri="{FF2B5EF4-FFF2-40B4-BE49-F238E27FC236}">
                <a16:creationId xmlns:a16="http://schemas.microsoft.com/office/drawing/2014/main" id="{AB00A5EB-6820-8DE7-19B1-18FA34B930D9}"/>
              </a:ext>
            </a:extLst>
          </p:cNvPr>
          <p:cNvSpPr/>
          <p:nvPr/>
        </p:nvSpPr>
        <p:spPr>
          <a:xfrm>
            <a:off x="1549087" y="3128438"/>
            <a:ext cx="2997413" cy="453432"/>
          </a:xfrm>
          <a:prstGeom prst="roundRect">
            <a:avLst/>
          </a:prstGeom>
          <a:solidFill>
            <a:schemeClr val="accent4">
              <a:lumMod val="50000"/>
            </a:scheme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Trebuchet MS" panose="020B0603020202020204" pitchFamily="34" charset="0"/>
                <a:cs typeface="Arial"/>
              </a:rPr>
              <a:t>Fluency</a:t>
            </a:r>
            <a:endParaRPr lang="en-US">
              <a:latin typeface="Trebuchet MS" panose="020B0603020202020204" pitchFamily="34" charset="0"/>
            </a:endParaRPr>
          </a:p>
        </p:txBody>
      </p:sp>
      <p:sp>
        <p:nvSpPr>
          <p:cNvPr id="17" name="Isosceles Triangle 16">
            <a:extLst>
              <a:ext uri="{FF2B5EF4-FFF2-40B4-BE49-F238E27FC236}">
                <a16:creationId xmlns:a16="http://schemas.microsoft.com/office/drawing/2014/main" id="{26CFB00C-B7E6-1CCD-9F83-1D3A96FCE7C8}"/>
              </a:ext>
            </a:extLst>
          </p:cNvPr>
          <p:cNvSpPr/>
          <p:nvPr/>
        </p:nvSpPr>
        <p:spPr>
          <a:xfrm>
            <a:off x="315455" y="3638937"/>
            <a:ext cx="5485717" cy="686796"/>
          </a:xfrm>
          <a:prstGeom prst="triangle">
            <a:avLst/>
          </a:prstGeom>
          <a:solidFill>
            <a:srgbClr val="3886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Trebuchet MS" panose="020B0603020202020204" pitchFamily="34" charset="0"/>
                <a:cs typeface="Arial"/>
              </a:rPr>
              <a:t>Oral Language</a:t>
            </a:r>
          </a:p>
          <a:p>
            <a:pPr algn="ctr"/>
            <a:endParaRPr lang="en-US" sz="1000">
              <a:latin typeface="Trebuchet MS" panose="020B0603020202020204" pitchFamily="34" charset="0"/>
              <a:cs typeface="Arial"/>
            </a:endParaRPr>
          </a:p>
        </p:txBody>
      </p:sp>
      <p:sp>
        <p:nvSpPr>
          <p:cNvPr id="6" name="Oval 5">
            <a:extLst>
              <a:ext uri="{FF2B5EF4-FFF2-40B4-BE49-F238E27FC236}">
                <a16:creationId xmlns:a16="http://schemas.microsoft.com/office/drawing/2014/main" id="{EDE765C5-7D1E-4BAE-00F4-58C663948FDB}"/>
              </a:ext>
              <a:ext uri="{C183D7F6-B498-43B3-948B-1728B52AA6E4}">
                <adec:decorative xmlns:adec="http://schemas.microsoft.com/office/drawing/2017/decorative" val="1"/>
              </a:ext>
            </a:extLst>
          </p:cNvPr>
          <p:cNvSpPr/>
          <p:nvPr/>
        </p:nvSpPr>
        <p:spPr>
          <a:xfrm>
            <a:off x="1722329" y="3779404"/>
            <a:ext cx="2542043" cy="639161"/>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CB7EF93-06F5-48B2-B540-F51F7E6E4CC9}"/>
              </a:ext>
            </a:extLst>
          </p:cNvPr>
          <p:cNvSpPr txBox="1"/>
          <p:nvPr/>
        </p:nvSpPr>
        <p:spPr>
          <a:xfrm>
            <a:off x="7003774" y="4117871"/>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a:solidFill>
                  <a:srgbClr val="000000"/>
                </a:solidFill>
                <a:effectLst/>
                <a:latin typeface="Trebuchet MS" panose="020B0603020202020204" pitchFamily="34" charset="0"/>
                <a:cs typeface="Calibri Light"/>
              </a:rPr>
              <a:t>(Gough</a:t>
            </a:r>
            <a:r>
              <a:rPr lang="en-US" sz="900">
                <a:solidFill>
                  <a:srgbClr val="000000"/>
                </a:solidFill>
                <a:latin typeface="Trebuchet MS" panose="020B0603020202020204" pitchFamily="34" charset="0"/>
                <a:cs typeface="Calibri Light"/>
              </a:rPr>
              <a:t> </a:t>
            </a:r>
            <a:r>
              <a:rPr lang="en-US" sz="900" i="0" u="none" strike="noStrike">
                <a:solidFill>
                  <a:srgbClr val="000000"/>
                </a:solidFill>
                <a:effectLst/>
                <a:latin typeface="Trebuchet MS" panose="020B0603020202020204" pitchFamily="34" charset="0"/>
                <a:cs typeface="Calibri Light"/>
              </a:rPr>
              <a:t>&amp; </a:t>
            </a:r>
            <a:r>
              <a:rPr lang="en-US" sz="900" err="1">
                <a:solidFill>
                  <a:srgbClr val="000000"/>
                </a:solidFill>
                <a:latin typeface="Trebuchet MS" panose="020B0603020202020204" pitchFamily="34" charset="0"/>
                <a:cs typeface="Calibri Light"/>
              </a:rPr>
              <a:t>Tunmer</a:t>
            </a:r>
            <a:r>
              <a:rPr lang="en-US" sz="900">
                <a:solidFill>
                  <a:srgbClr val="000000"/>
                </a:solidFill>
                <a:latin typeface="Trebuchet MS" panose="020B0603020202020204" pitchFamily="34" charset="0"/>
                <a:cs typeface="Calibri Light"/>
              </a:rPr>
              <a:t>, 1986; NRP, 2000)</a:t>
            </a:r>
            <a:endParaRPr lang="en-US" sz="900">
              <a:latin typeface="Trebuchet MS" panose="020B0603020202020204" pitchFamily="34" charset="0"/>
              <a:cs typeface="Calibri Light"/>
            </a:endParaRPr>
          </a:p>
        </p:txBody>
      </p:sp>
    </p:spTree>
    <p:extLst>
      <p:ext uri="{BB962C8B-B14F-4D97-AF65-F5344CB8AC3E}">
        <p14:creationId xmlns:p14="http://schemas.microsoft.com/office/powerpoint/2010/main" val="909851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4998-3A3F-2B68-CE3F-563EB75CCE75}"/>
            </a:ext>
          </a:extLst>
        </p:cNvPr>
        <p:cNvGrpSpPr/>
        <p:nvPr/>
      </p:nvGrpSpPr>
      <p:grpSpPr>
        <a:xfrm>
          <a:off x="0" y="0"/>
          <a:ext cx="0" cy="0"/>
          <a:chOff x="0" y="0"/>
          <a:chExt cx="0" cy="0"/>
        </a:xfrm>
      </p:grpSpPr>
      <p:pic>
        <p:nvPicPr>
          <p:cNvPr id="6" name="Picture Placeholder 5" descr="A group of children talking about pictures on a deck of cards.">
            <a:extLst>
              <a:ext uri="{FF2B5EF4-FFF2-40B4-BE49-F238E27FC236}">
                <a16:creationId xmlns:a16="http://schemas.microsoft.com/office/drawing/2014/main" id="{8538C991-6022-463A-3A4E-12433E3EE9CD}"/>
              </a:ext>
            </a:extLst>
          </p:cNvPr>
          <p:cNvPicPr>
            <a:picLocks noGrp="1" noChangeAspect="1"/>
          </p:cNvPicPr>
          <p:nvPr>
            <p:ph type="pic" sz="quarter" idx="10"/>
          </p:nvPr>
        </p:nvPicPr>
        <p:blipFill>
          <a:blip r:embed="rId3"/>
          <a:srcRect t="7730" b="7730"/>
          <a:stretch/>
        </p:blipFill>
        <p:spPr>
          <a:xfrm>
            <a:off x="0" y="-473136"/>
            <a:ext cx="9144000" cy="5152292"/>
          </a:xfrm>
        </p:spPr>
      </p:pic>
      <p:sp>
        <p:nvSpPr>
          <p:cNvPr id="2" name="Title 1">
            <a:extLst>
              <a:ext uri="{FF2B5EF4-FFF2-40B4-BE49-F238E27FC236}">
                <a16:creationId xmlns:a16="http://schemas.microsoft.com/office/drawing/2014/main" id="{8921E740-2D19-246A-29E2-24A0471EAA89}"/>
              </a:ext>
            </a:extLst>
          </p:cNvPr>
          <p:cNvSpPr>
            <a:spLocks noGrp="1"/>
          </p:cNvSpPr>
          <p:nvPr>
            <p:ph type="title"/>
          </p:nvPr>
        </p:nvSpPr>
        <p:spPr>
          <a:xfrm>
            <a:off x="0" y="3464715"/>
            <a:ext cx="9144000" cy="1678785"/>
          </a:xfrm>
          <a:solidFill>
            <a:srgbClr val="0070C0"/>
          </a:solidFill>
          <a:ln>
            <a:solidFill>
              <a:schemeClr val="accent1"/>
            </a:solidFill>
          </a:ln>
        </p:spPr>
        <p:txBody>
          <a:bodyPr/>
          <a:lstStyle/>
          <a:p>
            <a:r>
              <a:rPr lang="en-US" dirty="0">
                <a:latin typeface="Trebuchet MS"/>
              </a:rPr>
              <a:t>What are Oral Language and Vocabulary Development?</a:t>
            </a:r>
            <a:endParaRPr lang="en-US" dirty="0"/>
          </a:p>
        </p:txBody>
      </p:sp>
      <p:pic>
        <p:nvPicPr>
          <p:cNvPr id="5" name="Google Shape;115;p10" descr="CDE Logo">
            <a:extLst>
              <a:ext uri="{FF2B5EF4-FFF2-40B4-BE49-F238E27FC236}">
                <a16:creationId xmlns:a16="http://schemas.microsoft.com/office/drawing/2014/main" id="{36F78411-C4EE-160F-2B24-9F3005DFBA07}"/>
              </a:ext>
            </a:extLst>
          </p:cNvPr>
          <p:cNvPicPr preferRelativeResize="0"/>
          <p:nvPr/>
        </p:nvPicPr>
        <p:blipFill>
          <a:blip r:embed="rId4">
            <a:alphaModFix/>
          </a:blip>
          <a:stretch>
            <a:fillRect/>
          </a:stretch>
        </p:blipFill>
        <p:spPr>
          <a:xfrm>
            <a:off x="8136206" y="4679191"/>
            <a:ext cx="924425" cy="403399"/>
          </a:xfrm>
          <a:prstGeom prst="rect">
            <a:avLst/>
          </a:prstGeom>
          <a:noFill/>
          <a:ln>
            <a:noFill/>
          </a:ln>
        </p:spPr>
      </p:pic>
    </p:spTree>
    <p:extLst>
      <p:ext uri="{BB962C8B-B14F-4D97-AF65-F5344CB8AC3E}">
        <p14:creationId xmlns:p14="http://schemas.microsoft.com/office/powerpoint/2010/main" val="3634191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03456-C861-E569-5CD4-DEAFA62BF1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393E9-236C-3EAD-D5F5-EE9DDE08EAB2}"/>
              </a:ext>
              <a:ext uri="{C183D7F6-B498-43B3-948B-1728B52AA6E4}">
                <adec:decorative xmlns:adec="http://schemas.microsoft.com/office/drawing/2017/decorative" val="0"/>
              </a:ext>
            </a:extLst>
          </p:cNvPr>
          <p:cNvSpPr>
            <a:spLocks noGrp="1"/>
          </p:cNvSpPr>
          <p:nvPr>
            <p:ph type="title"/>
          </p:nvPr>
        </p:nvSpPr>
        <p:spPr>
          <a:xfrm>
            <a:off x="0" y="0"/>
            <a:ext cx="9144000" cy="572700"/>
          </a:xfrm>
          <a:noFill/>
          <a:ln>
            <a:solidFill>
              <a:schemeClr val="bg1"/>
            </a:solidFill>
          </a:ln>
        </p:spPr>
        <p:txBody>
          <a:bodyPr/>
          <a:lstStyle/>
          <a:p>
            <a:r>
              <a:rPr lang="en-US" sz="2400">
                <a:solidFill>
                  <a:schemeClr val="bg1"/>
                </a:solidFill>
              </a:rPr>
              <a:t> </a:t>
            </a:r>
            <a:r>
              <a:rPr lang="en-US" sz="2400">
                <a:solidFill>
                  <a:schemeClr val="tx1"/>
                </a:solidFill>
              </a:rPr>
              <a:t>Oral Language</a:t>
            </a:r>
          </a:p>
        </p:txBody>
      </p:sp>
      <p:pic>
        <p:nvPicPr>
          <p:cNvPr id="11" name="Graphic 10" descr="Chat boxes with solid fill">
            <a:extLst>
              <a:ext uri="{FF2B5EF4-FFF2-40B4-BE49-F238E27FC236}">
                <a16:creationId xmlns:a16="http://schemas.microsoft.com/office/drawing/2014/main" id="{EE67E336-2576-056D-6559-5F0388FAB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0596" y="1303441"/>
            <a:ext cx="1969468" cy="1969468"/>
          </a:xfrm>
          <a:prstGeom prst="rect">
            <a:avLst/>
          </a:prstGeom>
        </p:spPr>
      </p:pic>
      <p:sp>
        <p:nvSpPr>
          <p:cNvPr id="5" name="TextBox 4">
            <a:extLst>
              <a:ext uri="{FF2B5EF4-FFF2-40B4-BE49-F238E27FC236}">
                <a16:creationId xmlns:a16="http://schemas.microsoft.com/office/drawing/2014/main" id="{0266239C-FCBF-4D57-1A88-FF8BEE5D82F3}"/>
              </a:ext>
            </a:extLst>
          </p:cNvPr>
          <p:cNvSpPr txBox="1"/>
          <p:nvPr/>
        </p:nvSpPr>
        <p:spPr>
          <a:xfrm>
            <a:off x="7239640" y="4091869"/>
            <a:ext cx="1904360" cy="230832"/>
          </a:xfrm>
          <a:prstGeom prst="rect">
            <a:avLst/>
          </a:prstGeom>
          <a:noFill/>
        </p:spPr>
        <p:txBody>
          <a:bodyPr wrap="square" lIns="91440" tIns="45720" rIns="91440" bIns="45720" anchor="t">
            <a:spAutoFit/>
          </a:bodyPr>
          <a:lstStyle/>
          <a:p>
            <a:r>
              <a:rPr lang="en-US" sz="900">
                <a:effectLst/>
                <a:latin typeface="+mn-lt"/>
                <a:ea typeface="Calibri"/>
              </a:rPr>
              <a:t>(CCR 301-92, 2.23; NELP, 2008)</a:t>
            </a:r>
            <a:endParaRPr lang="en-US" sz="900">
              <a:latin typeface="+mn-lt"/>
            </a:endParaRPr>
          </a:p>
        </p:txBody>
      </p:sp>
      <p:sp>
        <p:nvSpPr>
          <p:cNvPr id="4" name="Content Placeholder 2">
            <a:extLst>
              <a:ext uri="{FF2B5EF4-FFF2-40B4-BE49-F238E27FC236}">
                <a16:creationId xmlns:a16="http://schemas.microsoft.com/office/drawing/2014/main" id="{7310F006-0129-7EF4-8836-9B1021988D70}"/>
              </a:ext>
            </a:extLst>
          </p:cNvPr>
          <p:cNvSpPr txBox="1">
            <a:spLocks/>
          </p:cNvSpPr>
          <p:nvPr/>
        </p:nvSpPr>
        <p:spPr>
          <a:xfrm>
            <a:off x="0" y="754003"/>
            <a:ext cx="8446168" cy="2913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None/>
            </a:pPr>
            <a:r>
              <a:rPr lang="en-US" sz="2000">
                <a:solidFill>
                  <a:schemeClr val="tx1"/>
                </a:solidFill>
                <a:cs typeface="Arial" panose="020B0604020202020204" pitchFamily="34" charset="0"/>
              </a:rPr>
              <a:t>The ability to produce and comprehend spoken language, including vocabulary and grammar.</a:t>
            </a:r>
          </a:p>
          <a:p>
            <a:pPr marL="114300" indent="0">
              <a:lnSpc>
                <a:spcPct val="100000"/>
              </a:lnSpc>
              <a:buNone/>
            </a:pPr>
            <a:endParaRPr lang="en-US" sz="800">
              <a:solidFill>
                <a:schemeClr val="tx1"/>
              </a:solidFill>
            </a:endParaRPr>
          </a:p>
          <a:p>
            <a:pPr>
              <a:lnSpc>
                <a:spcPct val="150000"/>
              </a:lnSpc>
            </a:pPr>
            <a:r>
              <a:rPr lang="en-US" sz="2000">
                <a:solidFill>
                  <a:schemeClr val="tx1"/>
                </a:solidFill>
              </a:rPr>
              <a:t>Listening</a:t>
            </a:r>
          </a:p>
          <a:p>
            <a:pPr>
              <a:lnSpc>
                <a:spcPct val="150000"/>
              </a:lnSpc>
            </a:pPr>
            <a:r>
              <a:rPr lang="en-US" sz="2000">
                <a:solidFill>
                  <a:schemeClr val="tx1"/>
                </a:solidFill>
              </a:rPr>
              <a:t>Speaking</a:t>
            </a:r>
          </a:p>
          <a:p>
            <a:pPr>
              <a:lnSpc>
                <a:spcPct val="150000"/>
              </a:lnSpc>
            </a:pPr>
            <a:r>
              <a:rPr lang="en-US" sz="2000">
                <a:solidFill>
                  <a:schemeClr val="tx1"/>
                </a:solidFill>
              </a:rPr>
              <a:t>Conversations</a:t>
            </a:r>
          </a:p>
          <a:p>
            <a:pPr>
              <a:lnSpc>
                <a:spcPct val="150000"/>
              </a:lnSpc>
            </a:pPr>
            <a:r>
              <a:rPr lang="en-US" sz="2000">
                <a:solidFill>
                  <a:schemeClr val="tx1"/>
                </a:solidFill>
              </a:rPr>
              <a:t>Vocabulary Development</a:t>
            </a:r>
          </a:p>
        </p:txBody>
      </p:sp>
    </p:spTree>
    <p:extLst>
      <p:ext uri="{BB962C8B-B14F-4D97-AF65-F5344CB8AC3E}">
        <p14:creationId xmlns:p14="http://schemas.microsoft.com/office/powerpoint/2010/main" val="50627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5E153B-251D-4637-A15A-F39AB8A6B8FE}"/>
              </a:ext>
            </a:extLst>
          </p:cNvPr>
          <p:cNvSpPr>
            <a:spLocks noGrp="1"/>
          </p:cNvSpPr>
          <p:nvPr>
            <p:ph type="title"/>
          </p:nvPr>
        </p:nvSpPr>
        <p:spPr>
          <a:xfrm>
            <a:off x="123459" y="15193"/>
            <a:ext cx="8520600" cy="572700"/>
          </a:xfrm>
        </p:spPr>
        <p:txBody>
          <a:bodyPr/>
          <a:lstStyle/>
          <a:p>
            <a:r>
              <a:rPr lang="en-US" sz="2400">
                <a:latin typeface="Trebuchet MS" panose="020B0603020202020204" pitchFamily="34" charset="0"/>
              </a:rPr>
              <a:t>Oral Language Development</a:t>
            </a:r>
            <a:br>
              <a:rPr lang="en-US" sz="2400">
                <a:latin typeface="Trebuchet MS" panose="020B0603020202020204" pitchFamily="34" charset="0"/>
              </a:rPr>
            </a:br>
            <a:endParaRPr lang="en-US" sz="2400"/>
          </a:p>
        </p:txBody>
      </p:sp>
      <p:sp>
        <p:nvSpPr>
          <p:cNvPr id="39" name="CuadroTexto 351">
            <a:extLst>
              <a:ext uri="{FF2B5EF4-FFF2-40B4-BE49-F238E27FC236}">
                <a16:creationId xmlns:a16="http://schemas.microsoft.com/office/drawing/2014/main" id="{BF627833-9108-1548-9FB7-A832F03ECB87}"/>
              </a:ext>
            </a:extLst>
          </p:cNvPr>
          <p:cNvSpPr txBox="1"/>
          <p:nvPr/>
        </p:nvSpPr>
        <p:spPr>
          <a:xfrm>
            <a:off x="123459" y="771357"/>
            <a:ext cx="8805782" cy="646331"/>
          </a:xfrm>
          <a:prstGeom prst="rect">
            <a:avLst/>
          </a:prstGeom>
          <a:noFill/>
        </p:spPr>
        <p:txBody>
          <a:bodyPr wrap="square" rtlCol="0">
            <a:spAutoFit/>
          </a:bodyPr>
          <a:lstStyle/>
          <a:p>
            <a:r>
              <a:rPr lang="en-US" sz="1800">
                <a:solidFill>
                  <a:schemeClr val="tx1"/>
                </a:solidFill>
                <a:latin typeface="Trebuchet MS" panose="020B0603020202020204" pitchFamily="34" charset="0"/>
                <a:ea typeface="Lato Light" panose="020F0502020204030203" pitchFamily="34" charset="0"/>
                <a:cs typeface="Arial" panose="020B0604020202020204" pitchFamily="34" charset="0"/>
              </a:rPr>
              <a:t>Unlike reading, oral language development is a natural process for humans and a basic skill necessary for higher forms of language. </a:t>
            </a:r>
          </a:p>
        </p:txBody>
      </p:sp>
      <p:grpSp>
        <p:nvGrpSpPr>
          <p:cNvPr id="8" name="Group 7" descr="An infant with a blanket on, three babies sitting and laughing, a toddler putting blocks in a basket, a kindergarten boy smiling for a picture">
            <a:extLst>
              <a:ext uri="{FF2B5EF4-FFF2-40B4-BE49-F238E27FC236}">
                <a16:creationId xmlns:a16="http://schemas.microsoft.com/office/drawing/2014/main" id="{9AA8D182-F810-E7CB-E1DE-62E5064F055C}"/>
              </a:ext>
            </a:extLst>
          </p:cNvPr>
          <p:cNvGrpSpPr/>
          <p:nvPr/>
        </p:nvGrpSpPr>
        <p:grpSpPr>
          <a:xfrm>
            <a:off x="481219" y="1698545"/>
            <a:ext cx="8181562" cy="1746410"/>
            <a:chOff x="110701" y="1927931"/>
            <a:chExt cx="10908749" cy="2328546"/>
          </a:xfrm>
        </p:grpSpPr>
        <p:pic>
          <p:nvPicPr>
            <p:cNvPr id="3" name="Picture 2" descr="A picture containing person&#10;&#10;Description automatically generated">
              <a:extLst>
                <a:ext uri="{FF2B5EF4-FFF2-40B4-BE49-F238E27FC236}">
                  <a16:creationId xmlns:a16="http://schemas.microsoft.com/office/drawing/2014/main" id="{CF809033-0685-5026-D0C6-6424ACFC3AA5}"/>
                </a:ext>
              </a:extLst>
            </p:cNvPr>
            <p:cNvPicPr>
              <a:picLocks noChangeAspect="1"/>
            </p:cNvPicPr>
            <p:nvPr/>
          </p:nvPicPr>
          <p:blipFill rotWithShape="1">
            <a:blip r:embed="rId3">
              <a:extLst>
                <a:ext uri="{28A0092B-C50C-407E-A947-70E740481C1C}">
                  <a14:useLocalDpi xmlns:a14="http://schemas.microsoft.com/office/drawing/2010/main" val="0"/>
                </a:ext>
              </a:extLst>
            </a:blip>
            <a:srcRect t="7693" r="49757" b="71566"/>
            <a:stretch/>
          </p:blipFill>
          <p:spPr>
            <a:xfrm>
              <a:off x="110701" y="2683165"/>
              <a:ext cx="2077950" cy="1110424"/>
            </a:xfrm>
            <a:prstGeom prst="rect">
              <a:avLst/>
            </a:prstGeom>
          </p:spPr>
        </p:pic>
        <p:pic>
          <p:nvPicPr>
            <p:cNvPr id="4" name="Picture 3">
              <a:extLst>
                <a:ext uri="{FF2B5EF4-FFF2-40B4-BE49-F238E27FC236}">
                  <a16:creationId xmlns:a16="http://schemas.microsoft.com/office/drawing/2014/main" id="{9FCB9149-3916-498C-4957-1D97F19088FD}"/>
                </a:ext>
              </a:extLst>
            </p:cNvPr>
            <p:cNvPicPr>
              <a:picLocks noChangeAspect="1"/>
            </p:cNvPicPr>
            <p:nvPr/>
          </p:nvPicPr>
          <p:blipFill rotWithShape="1">
            <a:blip r:embed="rId3">
              <a:extLst>
                <a:ext uri="{28A0092B-C50C-407E-A947-70E740481C1C}">
                  <a14:useLocalDpi xmlns:a14="http://schemas.microsoft.com/office/drawing/2010/main" val="0"/>
                </a:ext>
              </a:extLst>
            </a:blip>
            <a:srcRect l="53152" t="39982" b="9542"/>
            <a:stretch/>
          </p:blipFill>
          <p:spPr>
            <a:xfrm>
              <a:off x="9482106" y="1927931"/>
              <a:ext cx="1537344" cy="2144186"/>
            </a:xfrm>
            <a:prstGeom prst="rect">
              <a:avLst/>
            </a:prstGeom>
          </p:spPr>
        </p:pic>
        <p:pic>
          <p:nvPicPr>
            <p:cNvPr id="5" name="Picture 4">
              <a:extLst>
                <a:ext uri="{FF2B5EF4-FFF2-40B4-BE49-F238E27FC236}">
                  <a16:creationId xmlns:a16="http://schemas.microsoft.com/office/drawing/2014/main" id="{6831B411-F2FF-85F3-F29B-F54D48B5ACE8}"/>
                </a:ext>
              </a:extLst>
            </p:cNvPr>
            <p:cNvPicPr>
              <a:picLocks noChangeAspect="1"/>
            </p:cNvPicPr>
            <p:nvPr/>
          </p:nvPicPr>
          <p:blipFill rotWithShape="1">
            <a:blip r:embed="rId3">
              <a:extLst>
                <a:ext uri="{28A0092B-C50C-407E-A947-70E740481C1C}">
                  <a14:useLocalDpi xmlns:a14="http://schemas.microsoft.com/office/drawing/2010/main" val="0"/>
                </a:ext>
              </a:extLst>
            </a:blip>
            <a:srcRect l="3711" t="55072" r="43584" b="13663"/>
            <a:stretch/>
          </p:blipFill>
          <p:spPr>
            <a:xfrm>
              <a:off x="5537100" y="2112291"/>
              <a:ext cx="2792186" cy="2144186"/>
            </a:xfrm>
            <a:prstGeom prst="rect">
              <a:avLst/>
            </a:prstGeom>
          </p:spPr>
        </p:pic>
        <p:pic>
          <p:nvPicPr>
            <p:cNvPr id="6" name="Picture 5">
              <a:extLst>
                <a:ext uri="{FF2B5EF4-FFF2-40B4-BE49-F238E27FC236}">
                  <a16:creationId xmlns:a16="http://schemas.microsoft.com/office/drawing/2014/main" id="{E02DE3F2-AE0E-B0ED-C740-6BAB272FDE3E}"/>
                </a:ext>
              </a:extLst>
            </p:cNvPr>
            <p:cNvPicPr>
              <a:picLocks noChangeAspect="1"/>
            </p:cNvPicPr>
            <p:nvPr/>
          </p:nvPicPr>
          <p:blipFill rotWithShape="1">
            <a:blip r:embed="rId3">
              <a:extLst>
                <a:ext uri="{28A0092B-C50C-407E-A947-70E740481C1C}">
                  <a14:useLocalDpi xmlns:a14="http://schemas.microsoft.com/office/drawing/2010/main" val="0"/>
                </a:ext>
              </a:extLst>
            </a:blip>
            <a:srcRect l="51838" t="6381" b="67912"/>
            <a:stretch/>
          </p:blipFill>
          <p:spPr>
            <a:xfrm>
              <a:off x="2572478" y="2309178"/>
              <a:ext cx="2551507" cy="1762939"/>
            </a:xfrm>
            <a:prstGeom prst="rect">
              <a:avLst/>
            </a:prstGeom>
          </p:spPr>
        </p:pic>
      </p:grpSp>
      <p:graphicFrame>
        <p:nvGraphicFramePr>
          <p:cNvPr id="10" name="Table 9">
            <a:extLst>
              <a:ext uri="{FF2B5EF4-FFF2-40B4-BE49-F238E27FC236}">
                <a16:creationId xmlns:a16="http://schemas.microsoft.com/office/drawing/2014/main" id="{CD1F36EA-08AD-DA61-14C9-5EB6CCC773B2}"/>
              </a:ext>
            </a:extLst>
          </p:cNvPr>
          <p:cNvGraphicFramePr>
            <a:graphicFrameLocks noGrp="1"/>
          </p:cNvGraphicFramePr>
          <p:nvPr>
            <p:extLst>
              <p:ext uri="{D42A27DB-BD31-4B8C-83A1-F6EECF244321}">
                <p14:modId xmlns:p14="http://schemas.microsoft.com/office/powerpoint/2010/main" val="3503514334"/>
              </p:ext>
            </p:extLst>
          </p:nvPr>
        </p:nvGraphicFramePr>
        <p:xfrm>
          <a:off x="123457" y="3357880"/>
          <a:ext cx="8805784" cy="370840"/>
        </p:xfrm>
        <a:graphic>
          <a:graphicData uri="http://schemas.openxmlformats.org/drawingml/2006/table">
            <a:tbl>
              <a:tblPr firstRow="1" bandRow="1">
                <a:tableStyleId>{5C22544A-7EE6-4342-B048-85BDC9FD1C3A}</a:tableStyleId>
              </a:tblPr>
              <a:tblGrid>
                <a:gridCol w="2201446">
                  <a:extLst>
                    <a:ext uri="{9D8B030D-6E8A-4147-A177-3AD203B41FA5}">
                      <a16:colId xmlns:a16="http://schemas.microsoft.com/office/drawing/2014/main" val="239445778"/>
                    </a:ext>
                  </a:extLst>
                </a:gridCol>
                <a:gridCol w="2201446">
                  <a:extLst>
                    <a:ext uri="{9D8B030D-6E8A-4147-A177-3AD203B41FA5}">
                      <a16:colId xmlns:a16="http://schemas.microsoft.com/office/drawing/2014/main" val="44398251"/>
                    </a:ext>
                  </a:extLst>
                </a:gridCol>
                <a:gridCol w="2201446">
                  <a:extLst>
                    <a:ext uri="{9D8B030D-6E8A-4147-A177-3AD203B41FA5}">
                      <a16:colId xmlns:a16="http://schemas.microsoft.com/office/drawing/2014/main" val="4095921169"/>
                    </a:ext>
                  </a:extLst>
                </a:gridCol>
                <a:gridCol w="2201446">
                  <a:extLst>
                    <a:ext uri="{9D8B030D-6E8A-4147-A177-3AD203B41FA5}">
                      <a16:colId xmlns:a16="http://schemas.microsoft.com/office/drawing/2014/main" val="2015327548"/>
                    </a:ext>
                  </a:extLst>
                </a:gridCol>
              </a:tblGrid>
              <a:tr h="370840">
                <a:tc>
                  <a:txBody>
                    <a:bodyPr/>
                    <a:lstStyle/>
                    <a:p>
                      <a:pPr algn="ctr"/>
                      <a:r>
                        <a:rPr lang="en-US">
                          <a:latin typeface="Trebuchet MS" panose="020B0603020202020204" pitchFamily="34" charset="0"/>
                        </a:rPr>
                        <a:t>birth to 5 months</a:t>
                      </a:r>
                    </a:p>
                  </a:txBody>
                  <a:tcPr>
                    <a:solidFill>
                      <a:srgbClr val="009EDE"/>
                    </a:solidFill>
                  </a:tcPr>
                </a:tc>
                <a:tc>
                  <a:txBody>
                    <a:bodyPr/>
                    <a:lstStyle/>
                    <a:p>
                      <a:pPr algn="ctr"/>
                      <a:r>
                        <a:rPr lang="en-US">
                          <a:latin typeface="Trebuchet MS" panose="020B0603020202020204" pitchFamily="34" charset="0"/>
                        </a:rPr>
                        <a:t>5 months to 18 months</a:t>
                      </a:r>
                    </a:p>
                  </a:txBody>
                  <a:tcPr>
                    <a:solidFill>
                      <a:schemeClr val="accent1">
                        <a:lumMod val="75000"/>
                      </a:schemeClr>
                    </a:solidFill>
                  </a:tcPr>
                </a:tc>
                <a:tc>
                  <a:txBody>
                    <a:bodyPr/>
                    <a:lstStyle/>
                    <a:p>
                      <a:pPr algn="ctr"/>
                      <a:r>
                        <a:rPr lang="en-US">
                          <a:latin typeface="Trebuchet MS" panose="020B0603020202020204" pitchFamily="34" charset="0"/>
                        </a:rPr>
                        <a:t>18 months to 3 years</a:t>
                      </a:r>
                    </a:p>
                  </a:txBody>
                  <a:tcPr>
                    <a:solidFill>
                      <a:srgbClr val="004E9A"/>
                    </a:solidFill>
                  </a:tcPr>
                </a:tc>
                <a:tc>
                  <a:txBody>
                    <a:bodyPr/>
                    <a:lstStyle/>
                    <a:p>
                      <a:pPr algn="ctr"/>
                      <a:r>
                        <a:rPr lang="en-US">
                          <a:latin typeface="Trebuchet MS" panose="020B0603020202020204" pitchFamily="34" charset="0"/>
                        </a:rPr>
                        <a:t>3 years and beyond</a:t>
                      </a:r>
                    </a:p>
                  </a:txBody>
                  <a:tcPr>
                    <a:solidFill>
                      <a:srgbClr val="00204F"/>
                    </a:solidFill>
                  </a:tcPr>
                </a:tc>
                <a:extLst>
                  <a:ext uri="{0D108BD9-81ED-4DB2-BD59-A6C34878D82A}">
                    <a16:rowId xmlns:a16="http://schemas.microsoft.com/office/drawing/2014/main" val="1394516596"/>
                  </a:ext>
                </a:extLst>
              </a:tr>
            </a:tbl>
          </a:graphicData>
        </a:graphic>
      </p:graphicFrame>
      <p:pic>
        <p:nvPicPr>
          <p:cNvPr id="7" name="Picture 6" descr="A qr code with black squares with a link to speech and language milestones.">
            <a:extLst>
              <a:ext uri="{FF2B5EF4-FFF2-40B4-BE49-F238E27FC236}">
                <a16:creationId xmlns:a16="http://schemas.microsoft.com/office/drawing/2014/main" id="{C784276F-CFD2-26D9-A14D-C6A37BE16F69}"/>
              </a:ext>
            </a:extLst>
          </p:cNvPr>
          <p:cNvPicPr>
            <a:picLocks noChangeAspect="1"/>
          </p:cNvPicPr>
          <p:nvPr/>
        </p:nvPicPr>
        <p:blipFill>
          <a:blip r:embed="rId4"/>
          <a:stretch>
            <a:fillRect/>
          </a:stretch>
        </p:blipFill>
        <p:spPr>
          <a:xfrm>
            <a:off x="123457" y="3731956"/>
            <a:ext cx="588779" cy="588779"/>
          </a:xfrm>
          <a:prstGeom prst="rect">
            <a:avLst/>
          </a:prstGeom>
        </p:spPr>
      </p:pic>
      <p:sp>
        <p:nvSpPr>
          <p:cNvPr id="11" name="TextBox 10">
            <a:extLst>
              <a:ext uri="{FF2B5EF4-FFF2-40B4-BE49-F238E27FC236}">
                <a16:creationId xmlns:a16="http://schemas.microsoft.com/office/drawing/2014/main" id="{EF1F2F16-E290-DD0F-A8FB-37E3E3030A6B}"/>
              </a:ext>
            </a:extLst>
          </p:cNvPr>
          <p:cNvSpPr txBox="1"/>
          <p:nvPr/>
        </p:nvSpPr>
        <p:spPr>
          <a:xfrm>
            <a:off x="770425" y="3872096"/>
            <a:ext cx="1158128" cy="338554"/>
          </a:xfrm>
          <a:prstGeom prst="rect">
            <a:avLst/>
          </a:prstGeom>
          <a:noFill/>
          <a:ln>
            <a:solidFill>
              <a:schemeClr val="tx1"/>
            </a:solidFill>
          </a:ln>
        </p:spPr>
        <p:txBody>
          <a:bodyPr wrap="square" rtlCol="0">
            <a:spAutoFit/>
          </a:bodyPr>
          <a:lstStyle/>
          <a:p>
            <a:r>
              <a:rPr lang="en-US" sz="800">
                <a:latin typeface="Trebuchet MS" panose="020B0603020202020204" pitchFamily="34" charset="0"/>
                <a:cs typeface="Arial" panose="020B0604020202020204" pitchFamily="34" charset="0"/>
              </a:rPr>
              <a:t>Link to speech and language milestones </a:t>
            </a:r>
          </a:p>
        </p:txBody>
      </p:sp>
      <p:sp>
        <p:nvSpPr>
          <p:cNvPr id="13" name="TextBox 12">
            <a:extLst>
              <a:ext uri="{FF2B5EF4-FFF2-40B4-BE49-F238E27FC236}">
                <a16:creationId xmlns:a16="http://schemas.microsoft.com/office/drawing/2014/main" id="{69AD485B-0F2F-C703-008E-304C5036751E}"/>
              </a:ext>
            </a:extLst>
          </p:cNvPr>
          <p:cNvSpPr txBox="1"/>
          <p:nvPr/>
        </p:nvSpPr>
        <p:spPr>
          <a:xfrm>
            <a:off x="5700736" y="4089903"/>
            <a:ext cx="3447166" cy="230832"/>
          </a:xfrm>
          <a:prstGeom prst="rect">
            <a:avLst/>
          </a:prstGeom>
          <a:noFill/>
        </p:spPr>
        <p:txBody>
          <a:bodyPr wrap="square" lIns="91440" tIns="45720" rIns="91440" bIns="45720" rtlCol="0" anchor="t">
            <a:spAutoFit/>
          </a:bodyPr>
          <a:lstStyle/>
          <a:p>
            <a:pPr algn="r"/>
            <a:r>
              <a:rPr lang="en-US" sz="900">
                <a:latin typeface="+mn-lt"/>
              </a:rPr>
              <a:t>(</a:t>
            </a:r>
            <a:r>
              <a:rPr lang="en-US" sz="900" err="1">
                <a:latin typeface="Trebuchet MS" panose="020B0603020202020204" pitchFamily="34" charset="0"/>
              </a:rPr>
              <a:t>Birsh</a:t>
            </a:r>
            <a:r>
              <a:rPr lang="en-US" sz="900">
                <a:latin typeface="Trebuchet MS" panose="020B0603020202020204" pitchFamily="34" charset="0"/>
              </a:rPr>
              <a:t> &amp; Carreker, 2018; Cardenas-Hagan, 2020; Snow, 2020)</a:t>
            </a:r>
          </a:p>
        </p:txBody>
      </p:sp>
    </p:spTree>
    <p:extLst>
      <p:ext uri="{BB962C8B-B14F-4D97-AF65-F5344CB8AC3E}">
        <p14:creationId xmlns:p14="http://schemas.microsoft.com/office/powerpoint/2010/main" val="24726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53E07-3E69-1123-D640-824C6AB485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5EA18-502C-D27A-349F-15A928235CA9}"/>
              </a:ext>
            </a:extLst>
          </p:cNvPr>
          <p:cNvSpPr>
            <a:spLocks noGrp="1"/>
          </p:cNvSpPr>
          <p:nvPr>
            <p:ph type="title"/>
          </p:nvPr>
        </p:nvSpPr>
        <p:spPr>
          <a:xfrm>
            <a:off x="0" y="0"/>
            <a:ext cx="9144000" cy="572700"/>
          </a:xfrm>
          <a:noFill/>
          <a:ln>
            <a:noFill/>
          </a:ln>
        </p:spPr>
        <p:txBody>
          <a:bodyPr/>
          <a:lstStyle/>
          <a:p>
            <a:r>
              <a:rPr lang="en-US" sz="2400">
                <a:solidFill>
                  <a:schemeClr val="tx1"/>
                </a:solidFill>
              </a:rPr>
              <a:t> Vocabulary</a:t>
            </a:r>
          </a:p>
        </p:txBody>
      </p:sp>
      <p:sp>
        <p:nvSpPr>
          <p:cNvPr id="3" name="TextBox 5">
            <a:extLst>
              <a:ext uri="{FF2B5EF4-FFF2-40B4-BE49-F238E27FC236}">
                <a16:creationId xmlns:a16="http://schemas.microsoft.com/office/drawing/2014/main" id="{CF17358A-C838-C97F-322B-2F0E9220A4E9}"/>
              </a:ext>
            </a:extLst>
          </p:cNvPr>
          <p:cNvSpPr txBox="1"/>
          <p:nvPr/>
        </p:nvSpPr>
        <p:spPr>
          <a:xfrm>
            <a:off x="94663" y="768574"/>
            <a:ext cx="8819208" cy="101566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Tx/>
              <a:buNone/>
              <a:tabLst/>
              <a:defRPr/>
            </a:pPr>
            <a:r>
              <a:rPr lang="en-US" sz="2000">
                <a:latin typeface="Trebuchet MS" panose="020B0603020202020204" pitchFamily="34" charset="0"/>
                <a:ea typeface="Calibri"/>
                <a:cs typeface="Calibri"/>
              </a:rPr>
              <a:t>Knowledge of words and word meanings and includes words that a person understands and uses in language. Vocabulary is essential for both learning to read and comprehending text.</a:t>
            </a:r>
            <a:endParaRPr lang="en-US" sz="2000">
              <a:effectLst/>
              <a:latin typeface="Trebuchet MS" panose="020B0603020202020204" pitchFamily="34" charset="0"/>
              <a:ea typeface="Calibri"/>
              <a:cs typeface="Calibri"/>
            </a:endParaRPr>
          </a:p>
        </p:txBody>
      </p:sp>
      <p:graphicFrame>
        <p:nvGraphicFramePr>
          <p:cNvPr id="4" name="Diagram 3" descr="There are many levels of “knowing” a word, from hearing it for the first time, all the way to knowing it deeply and being able to use it flexibly.&#10;">
            <a:extLst>
              <a:ext uri="{FF2B5EF4-FFF2-40B4-BE49-F238E27FC236}">
                <a16:creationId xmlns:a16="http://schemas.microsoft.com/office/drawing/2014/main" id="{76E02E98-77E0-610D-B2AE-13E570C6344E}"/>
              </a:ext>
            </a:extLst>
          </p:cNvPr>
          <p:cNvGraphicFramePr/>
          <p:nvPr>
            <p:extLst>
              <p:ext uri="{D42A27DB-BD31-4B8C-83A1-F6EECF244321}">
                <p14:modId xmlns:p14="http://schemas.microsoft.com/office/powerpoint/2010/main" val="767182499"/>
              </p:ext>
            </p:extLst>
          </p:nvPr>
        </p:nvGraphicFramePr>
        <p:xfrm>
          <a:off x="162396" y="980650"/>
          <a:ext cx="8819208" cy="3744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8DFD420-6CF8-39A3-B9C6-A535EC69DDF7}"/>
              </a:ext>
            </a:extLst>
          </p:cNvPr>
          <p:cNvSpPr txBox="1"/>
          <p:nvPr/>
        </p:nvSpPr>
        <p:spPr>
          <a:xfrm>
            <a:off x="6923106" y="4131766"/>
            <a:ext cx="2220894" cy="230832"/>
          </a:xfrm>
          <a:prstGeom prst="rect">
            <a:avLst/>
          </a:prstGeom>
          <a:noFill/>
        </p:spPr>
        <p:txBody>
          <a:bodyPr wrap="square" lIns="91440" tIns="45720" rIns="91440" bIns="45720" anchor="t">
            <a:spAutoFit/>
          </a:bodyPr>
          <a:lstStyle/>
          <a:p>
            <a:pPr algn="r"/>
            <a:r>
              <a:rPr lang="en-US" sz="900">
                <a:latin typeface="+mn-lt"/>
                <a:ea typeface="Calibri"/>
                <a:cs typeface="Calibri"/>
              </a:rPr>
              <a:t>(</a:t>
            </a:r>
            <a:r>
              <a:rPr lang="en-US" sz="900">
                <a:latin typeface="Trebuchet MS" panose="020B0603020202020204" pitchFamily="34" charset="0"/>
              </a:rPr>
              <a:t>1 CRR 301-92; </a:t>
            </a:r>
            <a:r>
              <a:rPr lang="en-US" sz="900">
                <a:latin typeface="Trebuchet MS" panose="020B0603020202020204" pitchFamily="34" charset="0"/>
                <a:ea typeface="Calibri"/>
                <a:cs typeface="Calibri"/>
              </a:rPr>
              <a:t>Beck et al., 2013)</a:t>
            </a:r>
            <a:endParaRPr lang="en-US" sz="900">
              <a:latin typeface="Trebuchet MS" panose="020B0603020202020204" pitchFamily="34" charset="0"/>
            </a:endParaRPr>
          </a:p>
        </p:txBody>
      </p:sp>
    </p:spTree>
    <p:extLst>
      <p:ext uri="{BB962C8B-B14F-4D97-AF65-F5344CB8AC3E}">
        <p14:creationId xmlns:p14="http://schemas.microsoft.com/office/powerpoint/2010/main" val="41886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6A153-3AE6-EC87-09EC-911E137C3D94}"/>
              </a:ext>
            </a:extLst>
          </p:cNvPr>
          <p:cNvSpPr>
            <a:spLocks noGrp="1"/>
          </p:cNvSpPr>
          <p:nvPr>
            <p:ph type="title"/>
          </p:nvPr>
        </p:nvSpPr>
        <p:spPr>
          <a:xfrm>
            <a:off x="88231" y="0"/>
            <a:ext cx="8520600" cy="572700"/>
          </a:xfrm>
        </p:spPr>
        <p:txBody>
          <a:bodyPr/>
          <a:lstStyle/>
          <a:p>
            <a:r>
              <a:rPr lang="en-US" sz="2400"/>
              <a:t>Connections Across Languages</a:t>
            </a:r>
          </a:p>
        </p:txBody>
      </p:sp>
      <p:sp>
        <p:nvSpPr>
          <p:cNvPr id="3" name="Content Placeholder 2">
            <a:extLst>
              <a:ext uri="{FF2B5EF4-FFF2-40B4-BE49-F238E27FC236}">
                <a16:creationId xmlns:a16="http://schemas.microsoft.com/office/drawing/2014/main" id="{B06E98A4-C32A-6F9F-C43B-3831763BFD85}"/>
              </a:ext>
            </a:extLst>
          </p:cNvPr>
          <p:cNvSpPr>
            <a:spLocks noGrp="1"/>
          </p:cNvSpPr>
          <p:nvPr>
            <p:ph idx="4294967295"/>
          </p:nvPr>
        </p:nvSpPr>
        <p:spPr>
          <a:xfrm>
            <a:off x="0" y="754003"/>
            <a:ext cx="8446168" cy="2913062"/>
          </a:xfrm>
        </p:spPr>
        <p:txBody>
          <a:bodyPr>
            <a:noAutofit/>
          </a:bodyPr>
          <a:lstStyle/>
          <a:p>
            <a:pPr>
              <a:lnSpc>
                <a:spcPct val="100000"/>
              </a:lnSpc>
            </a:pPr>
            <a:r>
              <a:rPr lang="en-US" sz="2000" b="0" i="0" u="none" strike="noStrike">
                <a:solidFill>
                  <a:schemeClr val="tx1"/>
                </a:solidFill>
                <a:effectLst/>
                <a:cs typeface="Arial" panose="020B0604020202020204" pitchFamily="34" charset="0"/>
              </a:rPr>
              <a:t>For </a:t>
            </a:r>
            <a:r>
              <a:rPr lang="en-US" sz="2000">
                <a:solidFill>
                  <a:schemeClr val="tx1"/>
                </a:solidFill>
                <a:cs typeface="Arial" panose="020B0604020202020204" pitchFamily="34" charset="0"/>
              </a:rPr>
              <a:t>b</a:t>
            </a:r>
            <a:r>
              <a:rPr lang="en-US" sz="2000" b="0" i="0" u="none" strike="noStrike">
                <a:solidFill>
                  <a:schemeClr val="tx1"/>
                </a:solidFill>
                <a:effectLst/>
                <a:cs typeface="Arial" panose="020B0604020202020204" pitchFamily="34" charset="0"/>
              </a:rPr>
              <a:t>ilingual children (learning two languages) developmental milestones align with those of monolingual children (learning one language) regarding early language development.</a:t>
            </a:r>
            <a:endParaRPr lang="en-US" sz="2000">
              <a:solidFill>
                <a:schemeClr val="tx1"/>
              </a:solidFill>
              <a:ea typeface="Lato Light" panose="020F0502020204030203" pitchFamily="34" charset="0"/>
              <a:cs typeface="Arial" panose="020B0604020202020204" pitchFamily="34" charset="0"/>
            </a:endParaRPr>
          </a:p>
          <a:p>
            <a:endParaRPr lang="en-US" sz="600" b="0" i="0" u="none" strike="noStrike">
              <a:solidFill>
                <a:schemeClr val="tx1"/>
              </a:solidFill>
              <a:effectLst/>
            </a:endParaRPr>
          </a:p>
          <a:p>
            <a:pPr>
              <a:lnSpc>
                <a:spcPct val="100000"/>
              </a:lnSpc>
            </a:pPr>
            <a:r>
              <a:rPr lang="en-US" sz="2000" b="0" i="0" u="none" strike="noStrike">
                <a:solidFill>
                  <a:schemeClr val="tx1"/>
                </a:solidFill>
                <a:effectLst/>
              </a:rPr>
              <a:t>Oral language proficiency in the home language affects performance in the second language. </a:t>
            </a:r>
          </a:p>
          <a:p>
            <a:pPr marL="114300" indent="0">
              <a:buNone/>
            </a:pPr>
            <a:endParaRPr lang="en-US" sz="600">
              <a:solidFill>
                <a:schemeClr val="tx1"/>
              </a:solidFill>
            </a:endParaRPr>
          </a:p>
          <a:p>
            <a:r>
              <a:rPr lang="en-US" sz="2000">
                <a:solidFill>
                  <a:schemeClr val="tx1"/>
                </a:solidFill>
              </a:rPr>
              <a:t>Languages have commonalities such as sounds, letters and word meaning. </a:t>
            </a:r>
          </a:p>
          <a:p>
            <a:endParaRPr lang="en-US" sz="600">
              <a:solidFill>
                <a:schemeClr val="tx1"/>
              </a:solidFill>
            </a:endParaRPr>
          </a:p>
          <a:p>
            <a:pPr>
              <a:lnSpc>
                <a:spcPct val="100000"/>
              </a:lnSpc>
            </a:pPr>
            <a:r>
              <a:rPr lang="en-US" sz="2000">
                <a:solidFill>
                  <a:schemeClr val="tx1"/>
                </a:solidFill>
              </a:rPr>
              <a:t>Speaking your home language supports your child’s oral language and literacy development.</a:t>
            </a:r>
          </a:p>
        </p:txBody>
      </p:sp>
      <p:sp>
        <p:nvSpPr>
          <p:cNvPr id="7" name="TextBox 6">
            <a:extLst>
              <a:ext uri="{FF2B5EF4-FFF2-40B4-BE49-F238E27FC236}">
                <a16:creationId xmlns:a16="http://schemas.microsoft.com/office/drawing/2014/main" id="{A945BDA9-297B-4EE1-3AC2-785B3B90F2E1}"/>
              </a:ext>
            </a:extLst>
          </p:cNvPr>
          <p:cNvSpPr txBox="1"/>
          <p:nvPr/>
        </p:nvSpPr>
        <p:spPr>
          <a:xfrm>
            <a:off x="3473116" y="4090737"/>
            <a:ext cx="5670884" cy="230832"/>
          </a:xfrm>
          <a:prstGeom prst="rect">
            <a:avLst/>
          </a:prstGeom>
          <a:noFill/>
        </p:spPr>
        <p:txBody>
          <a:bodyPr wrap="square" lIns="91440" tIns="45720" rIns="91440" bIns="45720" anchor="t">
            <a:spAutoFit/>
          </a:bodyPr>
          <a:lstStyle/>
          <a:p>
            <a:pPr marL="158750" marR="0" lvl="0" algn="r" defTabSz="914400" rtl="0" eaLnBrk="1" fontAlgn="auto" latinLnBrk="0" hangingPunct="1">
              <a:lnSpc>
                <a:spcPct val="100000"/>
              </a:lnSpc>
              <a:spcBef>
                <a:spcPts val="0"/>
              </a:spcBef>
              <a:spcAft>
                <a:spcPts val="0"/>
              </a:spcAft>
              <a:buClr>
                <a:srgbClr val="000000"/>
              </a:buClr>
              <a:buSzPts val="1100"/>
              <a:tabLst/>
              <a:defRPr/>
            </a:pPr>
            <a:r>
              <a:rPr lang="en-US" sz="900" b="0" i="0" u="none" strike="noStrike">
                <a:solidFill>
                  <a:srgbClr val="000000"/>
                </a:solidFill>
                <a:effectLst/>
                <a:latin typeface="Trebuchet MS" panose="020B0603020202020204" pitchFamily="34" charset="0"/>
              </a:rPr>
              <a:t>(August &amp; Shanahan, 2008; </a:t>
            </a:r>
            <a:r>
              <a:rPr lang="en-US" sz="900" b="0" i="0" u="none" strike="noStrike" err="1">
                <a:solidFill>
                  <a:srgbClr val="000000"/>
                </a:solidFill>
                <a:effectLst/>
                <a:latin typeface="Trebuchet MS" panose="020B0603020202020204" pitchFamily="34" charset="0"/>
              </a:rPr>
              <a:t>Birsh</a:t>
            </a:r>
            <a:r>
              <a:rPr lang="en-US" sz="900" b="0" i="0" u="none" strike="noStrike">
                <a:solidFill>
                  <a:srgbClr val="000000"/>
                </a:solidFill>
                <a:effectLst/>
                <a:latin typeface="Trebuchet MS" panose="020B0603020202020204" pitchFamily="34" charset="0"/>
              </a:rPr>
              <a:t> &amp; Carreker, 2018; Cardenas-Hagan, 2020; Petitto &amp; </a:t>
            </a:r>
            <a:r>
              <a:rPr lang="en-US" sz="900" b="0" i="0" u="none" strike="noStrike" err="1">
                <a:solidFill>
                  <a:srgbClr val="000000"/>
                </a:solidFill>
                <a:effectLst/>
                <a:latin typeface="Trebuchet MS" panose="020B0603020202020204" pitchFamily="34" charset="0"/>
              </a:rPr>
              <a:t>Kovelman</a:t>
            </a:r>
            <a:r>
              <a:rPr lang="en-US" sz="900" b="0" i="0" u="none" strike="noStrike">
                <a:solidFill>
                  <a:srgbClr val="000000"/>
                </a:solidFill>
                <a:effectLst/>
                <a:latin typeface="Trebuchet MS" panose="020B0603020202020204" pitchFamily="34" charset="0"/>
              </a:rPr>
              <a:t>, 2003)</a:t>
            </a:r>
            <a:endParaRPr lang="en-US">
              <a:latin typeface="Trebuchet MS" panose="020B0603020202020204" pitchFamily="34" charset="0"/>
            </a:endParaRPr>
          </a:p>
        </p:txBody>
      </p:sp>
    </p:spTree>
    <p:extLst>
      <p:ext uri="{BB962C8B-B14F-4D97-AF65-F5344CB8AC3E}">
        <p14:creationId xmlns:p14="http://schemas.microsoft.com/office/powerpoint/2010/main" val="128665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8C8B-39F4-EF18-9583-4FA167C05E85}"/>
            </a:ext>
          </a:extLst>
        </p:cNvPr>
        <p:cNvGrpSpPr/>
        <p:nvPr/>
      </p:nvGrpSpPr>
      <p:grpSpPr>
        <a:xfrm>
          <a:off x="0" y="0"/>
          <a:ext cx="0" cy="0"/>
          <a:chOff x="0" y="0"/>
          <a:chExt cx="0" cy="0"/>
        </a:xfrm>
      </p:grpSpPr>
      <p:pic>
        <p:nvPicPr>
          <p:cNvPr id="6" name="Picture Placeholder 5" descr="A child reading on a book">
            <a:extLst>
              <a:ext uri="{FF2B5EF4-FFF2-40B4-BE49-F238E27FC236}">
                <a16:creationId xmlns:a16="http://schemas.microsoft.com/office/drawing/2014/main" id="{5F80B8C0-7D24-7913-352A-9CE1B48C91C2}"/>
              </a:ext>
            </a:extLst>
          </p:cNvPr>
          <p:cNvPicPr>
            <a:picLocks noGrp="1" noChangeAspect="1"/>
          </p:cNvPicPr>
          <p:nvPr>
            <p:ph type="pic" sz="quarter" idx="10"/>
          </p:nvPr>
        </p:nvPicPr>
        <p:blipFill>
          <a:blip r:embed="rId3"/>
          <a:srcRect t="7730" b="7730"/>
          <a:stretch/>
        </p:blipFill>
        <p:spPr>
          <a:xfrm>
            <a:off x="0" y="-473136"/>
            <a:ext cx="9144000" cy="4452205"/>
          </a:xfrm>
        </p:spPr>
      </p:pic>
      <p:sp>
        <p:nvSpPr>
          <p:cNvPr id="2" name="Title 1">
            <a:extLst>
              <a:ext uri="{FF2B5EF4-FFF2-40B4-BE49-F238E27FC236}">
                <a16:creationId xmlns:a16="http://schemas.microsoft.com/office/drawing/2014/main" id="{B9B4E55F-6344-A767-2AA2-825C54806FAC}"/>
              </a:ext>
            </a:extLst>
          </p:cNvPr>
          <p:cNvSpPr>
            <a:spLocks noGrp="1"/>
          </p:cNvSpPr>
          <p:nvPr>
            <p:ph type="title"/>
          </p:nvPr>
        </p:nvSpPr>
        <p:spPr>
          <a:xfrm>
            <a:off x="0" y="3464715"/>
            <a:ext cx="9144000" cy="1678785"/>
          </a:xfrm>
        </p:spPr>
        <p:txBody>
          <a:bodyPr/>
          <a:lstStyle/>
          <a:p>
            <a:r>
              <a:rPr lang="en-US">
                <a:latin typeface="Trebuchet MS"/>
              </a:rPr>
              <a:t>Why are Oral Language &amp; Vocabulary Important?</a:t>
            </a:r>
            <a:endParaRPr lang="en-US"/>
          </a:p>
        </p:txBody>
      </p:sp>
      <p:pic>
        <p:nvPicPr>
          <p:cNvPr id="5" name="Google Shape;115;p10" descr="CDE Logo">
            <a:extLst>
              <a:ext uri="{FF2B5EF4-FFF2-40B4-BE49-F238E27FC236}">
                <a16:creationId xmlns:a16="http://schemas.microsoft.com/office/drawing/2014/main" id="{71F7E463-CBC2-87D2-DB84-1C01E5D0771C}"/>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2442483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1051E-7377-1043-BF71-8CC5156056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A5CF5-AC1D-7CE6-2415-5F3CB68DEEE7}"/>
              </a:ext>
            </a:extLst>
          </p:cNvPr>
          <p:cNvSpPr>
            <a:spLocks noGrp="1"/>
          </p:cNvSpPr>
          <p:nvPr>
            <p:ph type="title"/>
          </p:nvPr>
        </p:nvSpPr>
        <p:spPr>
          <a:xfrm>
            <a:off x="0" y="0"/>
            <a:ext cx="9144000" cy="572700"/>
          </a:xfrm>
          <a:noFill/>
          <a:ln>
            <a:noFill/>
          </a:ln>
        </p:spPr>
        <p:txBody>
          <a:bodyPr/>
          <a:lstStyle/>
          <a:p>
            <a:r>
              <a:rPr lang="en-US" sz="2400">
                <a:solidFill>
                  <a:schemeClr val="tx1"/>
                </a:solidFill>
              </a:rPr>
              <a:t>The Building Blocks of Literacy</a:t>
            </a:r>
          </a:p>
        </p:txBody>
      </p:sp>
      <p:sp>
        <p:nvSpPr>
          <p:cNvPr id="9" name="TextBox 8">
            <a:extLst>
              <a:ext uri="{FF2B5EF4-FFF2-40B4-BE49-F238E27FC236}">
                <a16:creationId xmlns:a16="http://schemas.microsoft.com/office/drawing/2014/main" id="{C1C34187-1B52-E4EB-35A8-9394F7C0E716}"/>
              </a:ext>
            </a:extLst>
          </p:cNvPr>
          <p:cNvSpPr txBox="1"/>
          <p:nvPr/>
        </p:nvSpPr>
        <p:spPr>
          <a:xfrm>
            <a:off x="1176074" y="883853"/>
            <a:ext cx="3069118" cy="461665"/>
          </a:xfrm>
          <a:prstGeom prst="rect">
            <a:avLst/>
          </a:prstGeom>
          <a:noFill/>
        </p:spPr>
        <p:txBody>
          <a:bodyPr wrap="square" lIns="91440" tIns="45720" rIns="91440" bIns="45720" rtlCol="0" anchor="t">
            <a:spAutoFit/>
          </a:bodyPr>
          <a:lstStyle/>
          <a:p>
            <a:r>
              <a:rPr lang="en-US" sz="2200">
                <a:latin typeface="Trebuchet MS" panose="020B0603020202020204" pitchFamily="34" charset="0"/>
              </a:rPr>
              <a:t>Oral Language</a:t>
            </a:r>
            <a:r>
              <a:rPr lang="en-US" sz="2400">
                <a:latin typeface="Trebuchet MS" panose="020B0603020202020204" pitchFamily="34" charset="0"/>
              </a:rPr>
              <a:t> </a:t>
            </a:r>
          </a:p>
        </p:txBody>
      </p:sp>
      <p:sp>
        <p:nvSpPr>
          <p:cNvPr id="28" name="Oval 27" descr="An ear">
            <a:extLst>
              <a:ext uri="{FF2B5EF4-FFF2-40B4-BE49-F238E27FC236}">
                <a16:creationId xmlns:a16="http://schemas.microsoft.com/office/drawing/2014/main" id="{0F2AEB40-1781-9123-3B20-FA58A50E415D}"/>
              </a:ext>
            </a:extLst>
          </p:cNvPr>
          <p:cNvSpPr/>
          <p:nvPr/>
        </p:nvSpPr>
        <p:spPr>
          <a:xfrm>
            <a:off x="193506" y="1593967"/>
            <a:ext cx="822668" cy="820404"/>
          </a:xfrm>
          <a:prstGeom prst="ellipse">
            <a:avLst/>
          </a:prstGeom>
          <a:noFill/>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algn="ctr"/>
            <a:endParaRPr lang="en-US" sz="1013"/>
          </a:p>
        </p:txBody>
      </p:sp>
      <p:sp>
        <p:nvSpPr>
          <p:cNvPr id="3" name="Rectangle: Rounded Corners 2">
            <a:extLst>
              <a:ext uri="{FF2B5EF4-FFF2-40B4-BE49-F238E27FC236}">
                <a16:creationId xmlns:a16="http://schemas.microsoft.com/office/drawing/2014/main" id="{90579BEA-226B-65D0-4CAA-D8FA96C7F677}"/>
              </a:ext>
            </a:extLst>
          </p:cNvPr>
          <p:cNvSpPr/>
          <p:nvPr/>
        </p:nvSpPr>
        <p:spPr>
          <a:xfrm>
            <a:off x="1193011" y="1465773"/>
            <a:ext cx="3069118" cy="1089628"/>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800" b="1">
                <a:solidFill>
                  <a:schemeClr val="bg1"/>
                </a:solidFill>
                <a:latin typeface="Trebuchet MS" panose="020B0603020202020204" pitchFamily="34" charset="0"/>
              </a:rPr>
              <a:t>Listening Vocabulary:</a:t>
            </a:r>
            <a:r>
              <a:rPr lang="en-US" sz="2000" b="1">
                <a:solidFill>
                  <a:schemeClr val="bg1"/>
                </a:solidFill>
                <a:latin typeface="Trebuchet MS" panose="020B0603020202020204" pitchFamily="34" charset="0"/>
              </a:rPr>
              <a:t> </a:t>
            </a:r>
          </a:p>
          <a:p>
            <a:r>
              <a:rPr lang="en-US" sz="1600" b="0">
                <a:solidFill>
                  <a:schemeClr val="bg1"/>
                </a:solidFill>
                <a:latin typeface="Trebuchet MS" panose="020B0603020202020204" pitchFamily="34" charset="0"/>
              </a:rPr>
              <a:t>The words we need to know to understand what we hear</a:t>
            </a:r>
            <a:endParaRPr lang="en-US" sz="1600" b="0">
              <a:solidFill>
                <a:schemeClr val="bg1"/>
              </a:solidFill>
              <a:latin typeface="Trebuchet MS" panose="020B0603020202020204" pitchFamily="34" charset="0"/>
              <a:cs typeface="Arial"/>
            </a:endParaRPr>
          </a:p>
        </p:txBody>
      </p:sp>
      <p:grpSp>
        <p:nvGrpSpPr>
          <p:cNvPr id="7" name="Group 6" descr="arrow pointing right&#10;">
            <a:extLst>
              <a:ext uri="{FF2B5EF4-FFF2-40B4-BE49-F238E27FC236}">
                <a16:creationId xmlns:a16="http://schemas.microsoft.com/office/drawing/2014/main" id="{E755C5C0-4EF6-53D6-A616-55D03275E7E0}"/>
              </a:ext>
            </a:extLst>
          </p:cNvPr>
          <p:cNvGrpSpPr/>
          <p:nvPr/>
        </p:nvGrpSpPr>
        <p:grpSpPr>
          <a:xfrm>
            <a:off x="4438965" y="1838637"/>
            <a:ext cx="283007" cy="331064"/>
            <a:chOff x="1472738" y="1706788"/>
            <a:chExt cx="283007" cy="331064"/>
          </a:xfrm>
        </p:grpSpPr>
        <p:sp>
          <p:nvSpPr>
            <p:cNvPr id="8" name="Arrow: Right 7">
              <a:extLst>
                <a:ext uri="{FF2B5EF4-FFF2-40B4-BE49-F238E27FC236}">
                  <a16:creationId xmlns:a16="http://schemas.microsoft.com/office/drawing/2014/main" id="{B33041BE-847A-12B0-68D6-1FD52A6E6A22}"/>
                </a:ext>
              </a:extLst>
            </p:cNvPr>
            <p:cNvSpPr/>
            <p:nvPr/>
          </p:nvSpPr>
          <p:spPr>
            <a:xfrm>
              <a:off x="1472738" y="1706788"/>
              <a:ext cx="283007" cy="331064"/>
            </a:xfrm>
            <a:prstGeom prst="rightArrow">
              <a:avLst>
                <a:gd name="adj1" fmla="val 60000"/>
                <a:gd name="adj2" fmla="val 50000"/>
              </a:avLst>
            </a:prstGeom>
            <a:solidFill>
              <a:schemeClr val="accent3">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Arrow: Right 4">
              <a:extLst>
                <a:ext uri="{FF2B5EF4-FFF2-40B4-BE49-F238E27FC236}">
                  <a16:creationId xmlns:a16="http://schemas.microsoft.com/office/drawing/2014/main" id="{F83AA852-4B57-7F88-5B4F-BB93390B0764}"/>
                </a:ext>
              </a:extLst>
            </p:cNvPr>
            <p:cNvSpPr txBox="1"/>
            <p:nvPr/>
          </p:nvSpPr>
          <p:spPr>
            <a:xfrm>
              <a:off x="1472738" y="1773001"/>
              <a:ext cx="198105" cy="1986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sp>
        <p:nvSpPr>
          <p:cNvPr id="10" name="TextBox 9">
            <a:extLst>
              <a:ext uri="{FF2B5EF4-FFF2-40B4-BE49-F238E27FC236}">
                <a16:creationId xmlns:a16="http://schemas.microsoft.com/office/drawing/2014/main" id="{9D441C40-2C84-8F31-604D-7E619C9567A0}"/>
              </a:ext>
            </a:extLst>
          </p:cNvPr>
          <p:cNvSpPr txBox="1"/>
          <p:nvPr/>
        </p:nvSpPr>
        <p:spPr>
          <a:xfrm>
            <a:off x="4898808" y="883853"/>
            <a:ext cx="3069118" cy="461665"/>
          </a:xfrm>
          <a:prstGeom prst="rect">
            <a:avLst/>
          </a:prstGeom>
          <a:noFill/>
        </p:spPr>
        <p:txBody>
          <a:bodyPr wrap="square" lIns="91440" tIns="45720" rIns="91440" bIns="45720" rtlCol="0" anchor="t">
            <a:spAutoFit/>
          </a:bodyPr>
          <a:lstStyle/>
          <a:p>
            <a:r>
              <a:rPr lang="en-US" sz="2400">
                <a:latin typeface="Trebuchet MS" panose="020B0603020202020204" pitchFamily="34" charset="0"/>
              </a:rPr>
              <a:t>Written </a:t>
            </a:r>
            <a:r>
              <a:rPr lang="en-US" sz="2200">
                <a:latin typeface="Trebuchet MS" panose="020B0603020202020204" pitchFamily="34" charset="0"/>
              </a:rPr>
              <a:t>Language</a:t>
            </a:r>
            <a:r>
              <a:rPr lang="en-US" sz="2000">
                <a:latin typeface="Trebuchet MS" panose="020B0603020202020204" pitchFamily="34" charset="0"/>
              </a:rPr>
              <a:t> </a:t>
            </a:r>
          </a:p>
        </p:txBody>
      </p:sp>
      <p:sp>
        <p:nvSpPr>
          <p:cNvPr id="11" name="Rectangle: Rounded Corners 10">
            <a:extLst>
              <a:ext uri="{FF2B5EF4-FFF2-40B4-BE49-F238E27FC236}">
                <a16:creationId xmlns:a16="http://schemas.microsoft.com/office/drawing/2014/main" id="{3F40B6D4-6D96-3871-E1FE-63230EE922CA}"/>
              </a:ext>
            </a:extLst>
          </p:cNvPr>
          <p:cNvSpPr/>
          <p:nvPr/>
        </p:nvSpPr>
        <p:spPr>
          <a:xfrm>
            <a:off x="4898808" y="1462107"/>
            <a:ext cx="3069115" cy="1089628"/>
          </a:xfrm>
          <a:prstGeom prst="round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800" b="1">
                <a:solidFill>
                  <a:schemeClr val="bg1"/>
                </a:solidFill>
                <a:latin typeface="Trebuchet MS" panose="020B0603020202020204" pitchFamily="34" charset="0"/>
              </a:rPr>
              <a:t>Reading Vocabulary:</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1600" b="0">
                <a:solidFill>
                  <a:schemeClr val="bg1"/>
                </a:solidFill>
                <a:latin typeface="Trebuchet MS" panose="020B0603020202020204" pitchFamily="34" charset="0"/>
              </a:rPr>
              <a:t>The words we need to know to understand what we read</a:t>
            </a:r>
            <a:endParaRPr lang="en-US" sz="1600" b="0">
              <a:solidFill>
                <a:schemeClr val="bg1"/>
              </a:solidFill>
              <a:latin typeface="Trebuchet MS" panose="020B0603020202020204" pitchFamily="34" charset="0"/>
              <a:cs typeface="Arial"/>
            </a:endParaRPr>
          </a:p>
        </p:txBody>
      </p:sp>
      <p:grpSp>
        <p:nvGrpSpPr>
          <p:cNvPr id="21" name="Group 20" descr="A book">
            <a:extLst>
              <a:ext uri="{FF2B5EF4-FFF2-40B4-BE49-F238E27FC236}">
                <a16:creationId xmlns:a16="http://schemas.microsoft.com/office/drawing/2014/main" id="{DF1741BE-661C-4B2E-8BF5-CAC06B9389DD}"/>
              </a:ext>
            </a:extLst>
          </p:cNvPr>
          <p:cNvGrpSpPr/>
          <p:nvPr/>
        </p:nvGrpSpPr>
        <p:grpSpPr>
          <a:xfrm>
            <a:off x="8109590" y="1594698"/>
            <a:ext cx="821112" cy="821112"/>
            <a:chOff x="1365476" y="3844597"/>
            <a:chExt cx="1122950" cy="1122950"/>
          </a:xfrm>
        </p:grpSpPr>
        <p:sp>
          <p:nvSpPr>
            <p:cNvPr id="22" name="Oval 21">
              <a:extLst>
                <a:ext uri="{FF2B5EF4-FFF2-40B4-BE49-F238E27FC236}">
                  <a16:creationId xmlns:a16="http://schemas.microsoft.com/office/drawing/2014/main" id="{84A75AC3-C1BE-41F2-A630-53B5091FBD98}"/>
                </a:ext>
              </a:extLst>
            </p:cNvPr>
            <p:cNvSpPr/>
            <p:nvPr/>
          </p:nvSpPr>
          <p:spPr>
            <a:xfrm>
              <a:off x="1365476" y="3844597"/>
              <a:ext cx="1122950" cy="1122950"/>
            </a:xfrm>
            <a:prstGeom prst="ellipse">
              <a:avLst/>
            </a:prstGeom>
            <a:solidFill>
              <a:schemeClr val="bg1"/>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algn="ctr"/>
              <a:endParaRPr lang="en-US" sz="1013"/>
            </a:p>
          </p:txBody>
        </p:sp>
        <p:pic>
          <p:nvPicPr>
            <p:cNvPr id="23" name="Graphic 18" descr="Storytelling outline">
              <a:extLst>
                <a:ext uri="{FF2B5EF4-FFF2-40B4-BE49-F238E27FC236}">
                  <a16:creationId xmlns:a16="http://schemas.microsoft.com/office/drawing/2014/main" id="{9C9EEB87-7C64-48B2-90EE-C64AD79440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802" y="3948871"/>
              <a:ext cx="914400" cy="914400"/>
            </a:xfrm>
            <a:prstGeom prst="rect">
              <a:avLst/>
            </a:prstGeom>
          </p:spPr>
        </p:pic>
      </p:grpSp>
      <p:grpSp>
        <p:nvGrpSpPr>
          <p:cNvPr id="18" name="Group 17" descr="Talking bubbles">
            <a:extLst>
              <a:ext uri="{FF2B5EF4-FFF2-40B4-BE49-F238E27FC236}">
                <a16:creationId xmlns:a16="http://schemas.microsoft.com/office/drawing/2014/main" id="{48B2E368-EFA3-46B3-B7CD-C726600DB9D2}"/>
              </a:ext>
            </a:extLst>
          </p:cNvPr>
          <p:cNvGrpSpPr/>
          <p:nvPr/>
        </p:nvGrpSpPr>
        <p:grpSpPr>
          <a:xfrm>
            <a:off x="193506" y="3033620"/>
            <a:ext cx="822668" cy="820404"/>
            <a:chOff x="1365476" y="2383967"/>
            <a:chExt cx="1122950" cy="1122950"/>
          </a:xfrm>
        </p:grpSpPr>
        <p:sp>
          <p:nvSpPr>
            <p:cNvPr id="19" name="Oval 18">
              <a:extLst>
                <a:ext uri="{FF2B5EF4-FFF2-40B4-BE49-F238E27FC236}">
                  <a16:creationId xmlns:a16="http://schemas.microsoft.com/office/drawing/2014/main" id="{BC2B58CA-2EF1-4A54-ABF3-132FB41D5D16}"/>
                </a:ext>
              </a:extLst>
            </p:cNvPr>
            <p:cNvSpPr/>
            <p:nvPr/>
          </p:nvSpPr>
          <p:spPr>
            <a:xfrm>
              <a:off x="1365476" y="2383967"/>
              <a:ext cx="1122950" cy="1122950"/>
            </a:xfrm>
            <a:prstGeom prst="ellipse">
              <a:avLst/>
            </a:prstGeom>
            <a:solidFill>
              <a:schemeClr val="bg1"/>
            </a:solidFill>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algn="ctr"/>
              <a:endParaRPr lang="en-US" sz="1013"/>
            </a:p>
          </p:txBody>
        </p:sp>
        <p:pic>
          <p:nvPicPr>
            <p:cNvPr id="20" name="Graphic 13" descr="Chat outline">
              <a:extLst>
                <a:ext uri="{FF2B5EF4-FFF2-40B4-BE49-F238E27FC236}">
                  <a16:creationId xmlns:a16="http://schemas.microsoft.com/office/drawing/2014/main" id="{4ECFD5C0-DDFE-4950-B79F-D6D044017C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802" y="2490041"/>
              <a:ext cx="914400" cy="914400"/>
            </a:xfrm>
            <a:prstGeom prst="rect">
              <a:avLst/>
            </a:prstGeom>
          </p:spPr>
        </p:pic>
      </p:grpSp>
      <p:sp>
        <p:nvSpPr>
          <p:cNvPr id="4" name="Rectangle: Rounded Corners 3">
            <a:extLst>
              <a:ext uri="{FF2B5EF4-FFF2-40B4-BE49-F238E27FC236}">
                <a16:creationId xmlns:a16="http://schemas.microsoft.com/office/drawing/2014/main" id="{D4EDDC85-3E78-2444-915F-B023BFA79D8C}"/>
              </a:ext>
            </a:extLst>
          </p:cNvPr>
          <p:cNvSpPr/>
          <p:nvPr/>
        </p:nvSpPr>
        <p:spPr>
          <a:xfrm>
            <a:off x="1193011" y="2887578"/>
            <a:ext cx="3069117" cy="1089628"/>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800" b="1">
                <a:solidFill>
                  <a:schemeClr val="bg1"/>
                </a:solidFill>
                <a:latin typeface="Trebuchet MS" panose="020B0603020202020204" pitchFamily="34" charset="0"/>
              </a:rPr>
              <a:t>Speaking Vocabulary:</a:t>
            </a:r>
          </a:p>
          <a:p>
            <a:r>
              <a:rPr lang="en-US" sz="1600" b="0">
                <a:solidFill>
                  <a:schemeClr val="bg1"/>
                </a:solidFill>
                <a:latin typeface="Trebuchet MS" panose="020B0603020202020204" pitchFamily="34" charset="0"/>
              </a:rPr>
              <a:t>The words we use when we speak</a:t>
            </a:r>
            <a:endParaRPr lang="en-US" sz="1600" b="0">
              <a:solidFill>
                <a:schemeClr val="bg1"/>
              </a:solidFill>
              <a:latin typeface="Trebuchet MS" panose="020B0603020202020204" pitchFamily="34" charset="0"/>
              <a:cs typeface="Arial"/>
            </a:endParaRPr>
          </a:p>
        </p:txBody>
      </p:sp>
      <p:grpSp>
        <p:nvGrpSpPr>
          <p:cNvPr id="15" name="Group 14" descr="arrow pointing right">
            <a:extLst>
              <a:ext uri="{FF2B5EF4-FFF2-40B4-BE49-F238E27FC236}">
                <a16:creationId xmlns:a16="http://schemas.microsoft.com/office/drawing/2014/main" id="{56F6A73D-DBDC-9AC5-ACF4-D26586E5ECA9}"/>
              </a:ext>
            </a:extLst>
          </p:cNvPr>
          <p:cNvGrpSpPr/>
          <p:nvPr/>
        </p:nvGrpSpPr>
        <p:grpSpPr>
          <a:xfrm>
            <a:off x="4438964" y="3266860"/>
            <a:ext cx="283007" cy="331064"/>
            <a:chOff x="1472738" y="1706788"/>
            <a:chExt cx="283007" cy="331064"/>
          </a:xfrm>
        </p:grpSpPr>
        <p:sp>
          <p:nvSpPr>
            <p:cNvPr id="16" name="Arrow: Right 15">
              <a:extLst>
                <a:ext uri="{FF2B5EF4-FFF2-40B4-BE49-F238E27FC236}">
                  <a16:creationId xmlns:a16="http://schemas.microsoft.com/office/drawing/2014/main" id="{D59132A6-1128-DC07-6407-D2E9E1D90A3B}"/>
                </a:ext>
              </a:extLst>
            </p:cNvPr>
            <p:cNvSpPr/>
            <p:nvPr/>
          </p:nvSpPr>
          <p:spPr>
            <a:xfrm>
              <a:off x="1472738" y="1706788"/>
              <a:ext cx="283007" cy="331064"/>
            </a:xfrm>
            <a:prstGeom prst="rightArrow">
              <a:avLst>
                <a:gd name="adj1" fmla="val 60000"/>
                <a:gd name="adj2" fmla="val 50000"/>
              </a:avLst>
            </a:prstGeom>
            <a:solidFill>
              <a:schemeClr val="accent3">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7" name="Arrow: Right 4">
              <a:extLst>
                <a:ext uri="{FF2B5EF4-FFF2-40B4-BE49-F238E27FC236}">
                  <a16:creationId xmlns:a16="http://schemas.microsoft.com/office/drawing/2014/main" id="{8396AF64-DDE3-AB5E-CFB9-B4AFF62D7059}"/>
                </a:ext>
              </a:extLst>
            </p:cNvPr>
            <p:cNvSpPr txBox="1"/>
            <p:nvPr/>
          </p:nvSpPr>
          <p:spPr>
            <a:xfrm>
              <a:off x="1472738" y="1773001"/>
              <a:ext cx="198105" cy="1986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sp>
        <p:nvSpPr>
          <p:cNvPr id="12" name="Rectangle: Rounded Corners 11">
            <a:extLst>
              <a:ext uri="{FF2B5EF4-FFF2-40B4-BE49-F238E27FC236}">
                <a16:creationId xmlns:a16="http://schemas.microsoft.com/office/drawing/2014/main" id="{F4F085BB-FB59-DFF8-C625-542F76CBC108}"/>
              </a:ext>
            </a:extLst>
          </p:cNvPr>
          <p:cNvSpPr/>
          <p:nvPr/>
        </p:nvSpPr>
        <p:spPr>
          <a:xfrm>
            <a:off x="4898808" y="2899156"/>
            <a:ext cx="3069115" cy="1089628"/>
          </a:xfrm>
          <a:prstGeom prst="round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800" b="1">
                <a:solidFill>
                  <a:schemeClr val="bg1"/>
                </a:solidFill>
                <a:latin typeface="Trebuchet MS" panose="020B0603020202020204" pitchFamily="34" charset="0"/>
              </a:rPr>
              <a:t>Writing Vocabulary:</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1600" b="0">
                <a:solidFill>
                  <a:schemeClr val="bg1"/>
                </a:solidFill>
                <a:latin typeface="Trebuchet MS" panose="020B0603020202020204" pitchFamily="34" charset="0"/>
              </a:rPr>
              <a:t>The words we use when we write</a:t>
            </a:r>
            <a:endParaRPr lang="en-US" sz="1600" b="0">
              <a:solidFill>
                <a:schemeClr val="bg1"/>
              </a:solidFill>
              <a:latin typeface="Trebuchet MS" panose="020B0603020202020204" pitchFamily="34" charset="0"/>
              <a:cs typeface="Arial"/>
            </a:endParaRPr>
          </a:p>
        </p:txBody>
      </p:sp>
      <p:sp>
        <p:nvSpPr>
          <p:cNvPr id="31" name="Oval 30" descr="A pencil">
            <a:extLst>
              <a:ext uri="{FF2B5EF4-FFF2-40B4-BE49-F238E27FC236}">
                <a16:creationId xmlns:a16="http://schemas.microsoft.com/office/drawing/2014/main" id="{6ACC59EF-6942-71A3-70DA-DDCAC4B4E7D6}"/>
              </a:ext>
            </a:extLst>
          </p:cNvPr>
          <p:cNvSpPr/>
          <p:nvPr/>
        </p:nvSpPr>
        <p:spPr>
          <a:xfrm>
            <a:off x="8103778" y="3033620"/>
            <a:ext cx="821112" cy="821112"/>
          </a:xfrm>
          <a:prstGeom prst="ellipse">
            <a:avLst/>
          </a:prstGeom>
          <a:solidFill>
            <a:schemeClr val="bg1"/>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algn="ctr"/>
            <a:endParaRPr lang="en-US" sz="1013"/>
          </a:p>
        </p:txBody>
      </p:sp>
      <p:sp>
        <p:nvSpPr>
          <p:cNvPr id="6" name="TextBox 5">
            <a:extLst>
              <a:ext uri="{FF2B5EF4-FFF2-40B4-BE49-F238E27FC236}">
                <a16:creationId xmlns:a16="http://schemas.microsoft.com/office/drawing/2014/main" id="{6554B658-9939-3A25-0B04-13984606E2E3}"/>
              </a:ext>
            </a:extLst>
          </p:cNvPr>
          <p:cNvSpPr txBox="1"/>
          <p:nvPr/>
        </p:nvSpPr>
        <p:spPr>
          <a:xfrm>
            <a:off x="5158293" y="4097766"/>
            <a:ext cx="3985707" cy="230832"/>
          </a:xfrm>
          <a:prstGeom prst="rect">
            <a:avLst/>
          </a:prstGeom>
          <a:noFill/>
        </p:spPr>
        <p:txBody>
          <a:bodyPr wrap="square">
            <a:spAutoFit/>
          </a:bodyPr>
          <a:lstStyle/>
          <a:p>
            <a:pPr algn="r"/>
            <a:r>
              <a:rPr lang="en-US" sz="900">
                <a:latin typeface="+mn-lt"/>
                <a:ea typeface="Calibri"/>
                <a:cs typeface="Calibri"/>
              </a:rPr>
              <a:t>(</a:t>
            </a:r>
            <a:r>
              <a:rPr lang="en-US" sz="900" b="0" u="none" strike="noStrike">
                <a:solidFill>
                  <a:srgbClr val="000000"/>
                </a:solidFill>
                <a:effectLst/>
                <a:latin typeface="Trebuchet MS" panose="020B0603020202020204" pitchFamily="34" charset="0"/>
              </a:rPr>
              <a:t>Honig et al., 2018; NCIL, 2023; NELP, 2008; Snow, 2020; WIDA, 2020</a:t>
            </a:r>
            <a:r>
              <a:rPr lang="en-US" sz="900">
                <a:latin typeface="Trebuchet MS" panose="020B0603020202020204" pitchFamily="34" charset="0"/>
                <a:ea typeface="Calibri"/>
                <a:cs typeface="Calibri"/>
              </a:rPr>
              <a:t>)</a:t>
            </a:r>
            <a:endParaRPr lang="en-US" sz="900">
              <a:latin typeface="Trebuchet MS" panose="020B0603020202020204" pitchFamily="34" charset="0"/>
            </a:endParaRPr>
          </a:p>
        </p:txBody>
      </p:sp>
      <p:pic>
        <p:nvPicPr>
          <p:cNvPr id="27" name="Graphic 26">
            <a:extLst>
              <a:ext uri="{FF2B5EF4-FFF2-40B4-BE49-F238E27FC236}">
                <a16:creationId xmlns:a16="http://schemas.microsoft.com/office/drawing/2014/main" id="{3CA898DC-B487-709C-0892-C35061626EA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447" y="1628360"/>
            <a:ext cx="764454" cy="764454"/>
          </a:xfrm>
          <a:prstGeom prst="rect">
            <a:avLst/>
          </a:prstGeom>
        </p:spPr>
      </p:pic>
      <p:pic>
        <p:nvPicPr>
          <p:cNvPr id="33" name="Graphic 32">
            <a:extLst>
              <a:ext uri="{FF2B5EF4-FFF2-40B4-BE49-F238E27FC236}">
                <a16:creationId xmlns:a16="http://schemas.microsoft.com/office/drawing/2014/main" id="{D0115B91-DA1D-F50A-86ED-644CECCDA1F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03223" y="3148999"/>
            <a:ext cx="633047" cy="597877"/>
          </a:xfrm>
          <a:prstGeom prst="rect">
            <a:avLst/>
          </a:prstGeom>
        </p:spPr>
      </p:pic>
    </p:spTree>
    <p:extLst>
      <p:ext uri="{BB962C8B-B14F-4D97-AF65-F5344CB8AC3E}">
        <p14:creationId xmlns:p14="http://schemas.microsoft.com/office/powerpoint/2010/main" val="251461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339630-87E8-3F62-FCFF-4FD8F7EED4C3}"/>
              </a:ext>
            </a:extLst>
          </p:cNvPr>
          <p:cNvSpPr>
            <a:spLocks noGrp="1"/>
          </p:cNvSpPr>
          <p:nvPr>
            <p:ph type="title"/>
          </p:nvPr>
        </p:nvSpPr>
        <p:spPr>
          <a:xfrm>
            <a:off x="116378" y="0"/>
            <a:ext cx="8520600" cy="572700"/>
          </a:xfrm>
        </p:spPr>
        <p:txBody>
          <a:bodyPr/>
          <a:lstStyle/>
          <a:p>
            <a:r>
              <a:rPr lang="en-US" sz="2400"/>
              <a:t>Language &amp; Literacy Work Together</a:t>
            </a:r>
          </a:p>
        </p:txBody>
      </p:sp>
      <p:sp>
        <p:nvSpPr>
          <p:cNvPr id="8" name="Content Placeholder 7">
            <a:extLst>
              <a:ext uri="{FF2B5EF4-FFF2-40B4-BE49-F238E27FC236}">
                <a16:creationId xmlns:a16="http://schemas.microsoft.com/office/drawing/2014/main" id="{9A3D6488-1183-A904-682B-705BAB241731}"/>
              </a:ext>
            </a:extLst>
          </p:cNvPr>
          <p:cNvSpPr>
            <a:spLocks noGrp="1"/>
          </p:cNvSpPr>
          <p:nvPr>
            <p:ph idx="4294967295"/>
          </p:nvPr>
        </p:nvSpPr>
        <p:spPr>
          <a:xfrm>
            <a:off x="0" y="736097"/>
            <a:ext cx="6002338" cy="3597453"/>
          </a:xfrm>
        </p:spPr>
        <p:txBody>
          <a:bodyPr>
            <a:noAutofit/>
          </a:bodyPr>
          <a:lstStyle/>
          <a:p>
            <a:pPr>
              <a:spcBef>
                <a:spcPts val="450"/>
              </a:spcBef>
              <a:spcAft>
                <a:spcPts val="900"/>
              </a:spcAft>
            </a:pPr>
            <a:r>
              <a:rPr lang="en-US" sz="1800" b="0" i="0" u="none" strike="noStrike">
                <a:solidFill>
                  <a:srgbClr val="000000"/>
                </a:solidFill>
                <a:effectLst/>
              </a:rPr>
              <a:t>Oral language is the underlying foundation for written language. </a:t>
            </a:r>
          </a:p>
          <a:p>
            <a:pPr>
              <a:spcBef>
                <a:spcPts val="450"/>
              </a:spcBef>
              <a:spcAft>
                <a:spcPts val="900"/>
              </a:spcAft>
            </a:pPr>
            <a:r>
              <a:rPr lang="en-US">
                <a:solidFill>
                  <a:srgbClr val="000000"/>
                </a:solidFill>
              </a:rPr>
              <a:t>Oral language, vocabulary and reading grow together, each one helps the other improve.</a:t>
            </a:r>
          </a:p>
          <a:p>
            <a:pPr>
              <a:spcBef>
                <a:spcPts val="450"/>
              </a:spcBef>
              <a:spcAft>
                <a:spcPts val="900"/>
              </a:spcAft>
            </a:pPr>
            <a:r>
              <a:rPr lang="en-US">
                <a:solidFill>
                  <a:srgbClr val="000000"/>
                </a:solidFill>
              </a:rPr>
              <a:t>Children with strong oral language skills and large vocabularies typically become strong readers when they receive explicit phonics instruction. </a:t>
            </a:r>
          </a:p>
          <a:p>
            <a:pPr>
              <a:spcBef>
                <a:spcPts val="450"/>
              </a:spcBef>
              <a:spcAft>
                <a:spcPts val="900"/>
              </a:spcAft>
            </a:pPr>
            <a:r>
              <a:rPr lang="en-US" sz="1800" b="0" i="0" u="none" strike="noStrike">
                <a:solidFill>
                  <a:srgbClr val="000000"/>
                </a:solidFill>
                <a:effectLst/>
              </a:rPr>
              <a:t>Speaking to your child in your home language supports literacy development.</a:t>
            </a:r>
            <a:endParaRPr lang="en-US">
              <a:solidFill>
                <a:schemeClr val="tx1"/>
              </a:solidFill>
            </a:endParaRPr>
          </a:p>
          <a:p>
            <a:pPr>
              <a:spcBef>
                <a:spcPts val="450"/>
              </a:spcBef>
              <a:spcAft>
                <a:spcPts val="900"/>
              </a:spcAft>
            </a:pPr>
            <a:endParaRPr lang="en-US">
              <a:solidFill>
                <a:schemeClr val="tx1"/>
              </a:solidFill>
            </a:endParaRPr>
          </a:p>
        </p:txBody>
      </p:sp>
      <p:graphicFrame>
        <p:nvGraphicFramePr>
          <p:cNvPr id="2" name="Diagram 1" descr="A visual of Oral Language as the gear that drives reading and writing gears">
            <a:extLst>
              <a:ext uri="{FF2B5EF4-FFF2-40B4-BE49-F238E27FC236}">
                <a16:creationId xmlns:a16="http://schemas.microsoft.com/office/drawing/2014/main" id="{EF967FB4-AF59-47D4-8693-E46D7D092731}"/>
              </a:ext>
            </a:extLst>
          </p:cNvPr>
          <p:cNvGraphicFramePr/>
          <p:nvPr>
            <p:extLst>
              <p:ext uri="{D42A27DB-BD31-4B8C-83A1-F6EECF244321}">
                <p14:modId xmlns:p14="http://schemas.microsoft.com/office/powerpoint/2010/main" val="3089987080"/>
              </p:ext>
            </p:extLst>
          </p:nvPr>
        </p:nvGraphicFramePr>
        <p:xfrm>
          <a:off x="5448349" y="747168"/>
          <a:ext cx="3450117" cy="3165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7B992F8-200F-4528-C887-BCB974752E43}"/>
              </a:ext>
            </a:extLst>
          </p:cNvPr>
          <p:cNvSpPr txBox="1"/>
          <p:nvPr/>
        </p:nvSpPr>
        <p:spPr>
          <a:xfrm>
            <a:off x="5693882" y="3964219"/>
            <a:ext cx="3450118" cy="369332"/>
          </a:xfrm>
          <a:prstGeom prst="rect">
            <a:avLst/>
          </a:prstGeom>
          <a:noFill/>
        </p:spPr>
        <p:txBody>
          <a:bodyPr wrap="square">
            <a:spAutoFit/>
          </a:bodyPr>
          <a:lstStyle/>
          <a:p>
            <a:pPr marL="158750" marR="0" lvl="0" algn="r" defTabSz="914400" rtl="0" eaLnBrk="1" fontAlgn="auto" latinLnBrk="0" hangingPunct="1">
              <a:lnSpc>
                <a:spcPct val="100000"/>
              </a:lnSpc>
              <a:spcBef>
                <a:spcPts val="0"/>
              </a:spcBef>
              <a:spcAft>
                <a:spcPts val="0"/>
              </a:spcAft>
              <a:buClr>
                <a:srgbClr val="000000"/>
              </a:buClr>
              <a:buSzPts val="1100"/>
              <a:tabLst/>
              <a:defRPr/>
            </a:pPr>
            <a:r>
              <a:rPr lang="en-US" sz="900" b="0" i="0" u="none" strike="noStrike">
                <a:solidFill>
                  <a:srgbClr val="000000"/>
                </a:solidFill>
                <a:effectLst/>
                <a:latin typeface="Trebuchet MS" panose="020B0603020202020204" pitchFamily="34" charset="0"/>
              </a:rPr>
              <a:t>(</a:t>
            </a:r>
            <a:r>
              <a:rPr lang="en-US" sz="900" b="0" i="0" u="none" strike="noStrike" err="1">
                <a:solidFill>
                  <a:srgbClr val="000000"/>
                </a:solidFill>
                <a:effectLst/>
                <a:latin typeface="Trebuchet MS" panose="020B0603020202020204" pitchFamily="34" charset="0"/>
              </a:rPr>
              <a:t>Birsh</a:t>
            </a:r>
            <a:r>
              <a:rPr lang="en-US" sz="900" b="0" i="0" u="none" strike="noStrike">
                <a:solidFill>
                  <a:srgbClr val="000000"/>
                </a:solidFill>
                <a:effectLst/>
                <a:latin typeface="Trebuchet MS" panose="020B0603020202020204" pitchFamily="34" charset="0"/>
              </a:rPr>
              <a:t> &amp; Carreker, 2018; Cardenas-Hagan, 2020; Honig et al., 2018; Kahmi &amp; Catts, 1989; Lonigan &amp; Shanahan, 2012</a:t>
            </a:r>
            <a:r>
              <a:rPr lang="en-US" sz="900" b="0" i="0" u="none" strike="noStrike">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366599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0CDA7F-5F80-B0FF-6C98-3ACBBA325226}"/>
              </a:ext>
            </a:extLst>
          </p:cNvPr>
          <p:cNvSpPr>
            <a:spLocks noGrp="1"/>
          </p:cNvSpPr>
          <p:nvPr>
            <p:ph type="title"/>
          </p:nvPr>
        </p:nvSpPr>
        <p:spPr>
          <a:xfrm>
            <a:off x="124691" y="0"/>
            <a:ext cx="8520600" cy="572700"/>
          </a:xfrm>
        </p:spPr>
        <p:txBody>
          <a:bodyPr/>
          <a:lstStyle/>
          <a:p>
            <a:r>
              <a:rPr lang="en-US" sz="2400"/>
              <a:t>Paired Verbal Fluency | Oral Language &amp; Vocabulary</a:t>
            </a:r>
          </a:p>
        </p:txBody>
      </p:sp>
      <p:sp>
        <p:nvSpPr>
          <p:cNvPr id="5" name="Text Placeholder 4">
            <a:extLst>
              <a:ext uri="{FF2B5EF4-FFF2-40B4-BE49-F238E27FC236}">
                <a16:creationId xmlns:a16="http://schemas.microsoft.com/office/drawing/2014/main" id="{18E4E724-FF3A-0BB5-E5C8-A86B92ECF287}"/>
              </a:ext>
            </a:extLst>
          </p:cNvPr>
          <p:cNvSpPr>
            <a:spLocks noGrp="1"/>
          </p:cNvSpPr>
          <p:nvPr>
            <p:ph type="body" idx="4294967295"/>
          </p:nvPr>
        </p:nvSpPr>
        <p:spPr>
          <a:xfrm>
            <a:off x="0" y="710072"/>
            <a:ext cx="9003890" cy="3006521"/>
          </a:xfrm>
        </p:spPr>
        <p:txBody>
          <a:bodyPr>
            <a:noAutofit/>
          </a:bodyPr>
          <a:lstStyle/>
          <a:p>
            <a:pPr marL="127000" indent="0">
              <a:buNone/>
            </a:pPr>
            <a:r>
              <a:rPr lang="en-US" sz="2000" b="1">
                <a:solidFill>
                  <a:schemeClr val="tx1"/>
                </a:solidFill>
              </a:rPr>
              <a:t>What are oral language and vocabulary development? </a:t>
            </a:r>
          </a:p>
          <a:p>
            <a:pPr marL="127000" indent="0">
              <a:buNone/>
            </a:pPr>
            <a:r>
              <a:rPr lang="en-US" sz="2000" b="1">
                <a:solidFill>
                  <a:schemeClr val="tx1"/>
                </a:solidFill>
              </a:rPr>
              <a:t>Why are they important? </a:t>
            </a:r>
          </a:p>
          <a:p>
            <a:pPr marL="127000" indent="0">
              <a:buNone/>
            </a:pPr>
            <a:endParaRPr lang="en-US" sz="2000" b="1">
              <a:solidFill>
                <a:schemeClr val="tx1"/>
              </a:solidFill>
            </a:endParaRPr>
          </a:p>
          <a:p>
            <a:pPr marL="469900" indent="-342900">
              <a:buFont typeface="+mj-lt"/>
              <a:buAutoNum type="arabicPeriod"/>
            </a:pPr>
            <a:r>
              <a:rPr lang="en-US">
                <a:solidFill>
                  <a:schemeClr val="tx1"/>
                </a:solidFill>
              </a:rPr>
              <a:t>Write down thoughts and ideas you could share with a partner (2-3 minutes). </a:t>
            </a:r>
          </a:p>
          <a:p>
            <a:pPr marL="469900" indent="-342900">
              <a:buFont typeface="+mj-lt"/>
              <a:buAutoNum type="arabicPeriod"/>
            </a:pPr>
            <a:r>
              <a:rPr lang="en-US">
                <a:solidFill>
                  <a:schemeClr val="tx1"/>
                </a:solidFill>
              </a:rPr>
              <a:t>We will create partners A and B and take turns talking about the questions above. </a:t>
            </a:r>
          </a:p>
          <a:p>
            <a:pPr marL="469900" indent="-342900">
              <a:buFont typeface="+mj-lt"/>
              <a:buAutoNum type="arabicPeriod"/>
            </a:pPr>
            <a:r>
              <a:rPr lang="en-US">
                <a:solidFill>
                  <a:schemeClr val="tx1"/>
                </a:solidFill>
              </a:rPr>
              <a:t>At a signal, one will speak, and one will listen. </a:t>
            </a:r>
          </a:p>
          <a:p>
            <a:pPr marL="469900" indent="-342900">
              <a:buFont typeface="+mj-lt"/>
              <a:buAutoNum type="arabicPeriod"/>
            </a:pPr>
            <a:r>
              <a:rPr lang="en-US">
                <a:solidFill>
                  <a:schemeClr val="tx1"/>
                </a:solidFill>
              </a:rPr>
              <a:t>At a signal, the other will speak while the first speaker listens.</a:t>
            </a:r>
          </a:p>
          <a:p>
            <a:pPr marL="469900" indent="-342900">
              <a:buFont typeface="+mj-lt"/>
              <a:buAutoNum type="arabicPeriod"/>
            </a:pPr>
            <a:r>
              <a:rPr lang="en-US">
                <a:solidFill>
                  <a:schemeClr val="tx1"/>
                </a:solidFill>
              </a:rPr>
              <a:t>Each time, no one is allowed to repeat anything that was said by the other. </a:t>
            </a:r>
          </a:p>
        </p:txBody>
      </p:sp>
    </p:spTree>
    <p:extLst>
      <p:ext uri="{BB962C8B-B14F-4D97-AF65-F5344CB8AC3E}">
        <p14:creationId xmlns:p14="http://schemas.microsoft.com/office/powerpoint/2010/main" val="3288666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04150D-6FBD-B726-B433-9D7294C184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7FB26-E6FD-3481-CF54-FE2D1229F6C4}"/>
              </a:ext>
            </a:extLst>
          </p:cNvPr>
          <p:cNvSpPr>
            <a:spLocks noGrp="1"/>
          </p:cNvSpPr>
          <p:nvPr>
            <p:ph type="title"/>
          </p:nvPr>
        </p:nvSpPr>
        <p:spPr>
          <a:xfrm>
            <a:off x="96253" y="0"/>
            <a:ext cx="8951494" cy="572700"/>
          </a:xfrm>
        </p:spPr>
        <p:txBody>
          <a:bodyPr/>
          <a:lstStyle/>
          <a:p>
            <a:r>
              <a:rPr lang="en-US" sz="2400"/>
              <a:t>Resources needed for this presentation </a:t>
            </a:r>
            <a:r>
              <a:rPr lang="en-US" sz="2000">
                <a:solidFill>
                  <a:srgbClr val="FF0000"/>
                </a:solidFill>
              </a:rPr>
              <a:t>(Keep this slide hidden) </a:t>
            </a:r>
            <a:r>
              <a:rPr lang="en-US" sz="2000"/>
              <a:t>| 2</a:t>
            </a:r>
          </a:p>
        </p:txBody>
      </p:sp>
      <p:sp>
        <p:nvSpPr>
          <p:cNvPr id="3" name="Content Placeholder 2">
            <a:extLst>
              <a:ext uri="{FF2B5EF4-FFF2-40B4-BE49-F238E27FC236}">
                <a16:creationId xmlns:a16="http://schemas.microsoft.com/office/drawing/2014/main" id="{1300BB89-8167-3384-D2DD-8ACEBDC8AD93}"/>
              </a:ext>
            </a:extLst>
          </p:cNvPr>
          <p:cNvSpPr>
            <a:spLocks noGrp="1"/>
          </p:cNvSpPr>
          <p:nvPr>
            <p:ph idx="4294967295"/>
          </p:nvPr>
        </p:nvSpPr>
        <p:spPr>
          <a:xfrm>
            <a:off x="96253" y="572700"/>
            <a:ext cx="8863020" cy="3768391"/>
          </a:xfrm>
        </p:spPr>
        <p:txBody>
          <a:bodyPr>
            <a:normAutofit fontScale="92500" lnSpcReduction="10000"/>
          </a:bodyPr>
          <a:lstStyle/>
          <a:p>
            <a:r>
              <a:rPr lang="en-US">
                <a:solidFill>
                  <a:schemeClr val="tx1"/>
                </a:solidFill>
                <a:ea typeface="Calibri"/>
              </a:rPr>
              <a:t>If in a virtual setting, prepare to make breakout rooms for partners to talk. </a:t>
            </a:r>
          </a:p>
          <a:p>
            <a:endParaRPr lang="en-US" sz="1000">
              <a:solidFill>
                <a:schemeClr val="tx1"/>
              </a:solidFill>
              <a:ea typeface="Calibri"/>
              <a:cs typeface="Arial"/>
            </a:endParaRPr>
          </a:p>
          <a:p>
            <a:r>
              <a:rPr lang="en-US">
                <a:solidFill>
                  <a:schemeClr val="tx1"/>
                </a:solidFill>
                <a:latin typeface="+mn-lt"/>
                <a:ea typeface="Calibri"/>
                <a:cs typeface="Arial"/>
              </a:rPr>
              <a:t>Printed copies of these documents:</a:t>
            </a:r>
          </a:p>
          <a:p>
            <a:pPr lvl="1"/>
            <a:r>
              <a:rPr lang="en-US" sz="1600">
                <a:solidFill>
                  <a:schemeClr val="tx1"/>
                </a:solidFill>
                <a:latin typeface="+mn-lt"/>
              </a:rPr>
              <a:t>Practice 1:</a:t>
            </a:r>
          </a:p>
          <a:p>
            <a:pPr lvl="2" indent="-298450">
              <a:lnSpc>
                <a:spcPct val="114999"/>
              </a:lnSpc>
            </a:pPr>
            <a:r>
              <a:rPr lang="en-US" sz="1600">
                <a:solidFill>
                  <a:srgbClr val="0096A6"/>
                </a:solidFill>
                <a:latin typeface="+mn-lt"/>
                <a:ea typeface="Calibri"/>
                <a:hlinkClick r:id="rId3"/>
              </a:rPr>
              <a:t>Dinner Table Talk</a:t>
            </a:r>
            <a:endParaRPr lang="en-US" sz="1600">
              <a:solidFill>
                <a:srgbClr val="0096A6"/>
              </a:solidFill>
              <a:latin typeface="+mn-lt"/>
              <a:ea typeface="Calibri"/>
            </a:endParaRPr>
          </a:p>
          <a:p>
            <a:pPr lvl="3" indent="-298450">
              <a:lnSpc>
                <a:spcPct val="114999"/>
              </a:lnSpc>
            </a:pPr>
            <a:r>
              <a:rPr lang="en-US" sz="1600">
                <a:solidFill>
                  <a:schemeClr val="tx1"/>
                </a:solidFill>
                <a:latin typeface="+mn-lt"/>
                <a:ea typeface="Calibri"/>
              </a:rPr>
              <a:t>Print p. K|1|10 one-sided for families to post on their refrigerator</a:t>
            </a:r>
          </a:p>
          <a:p>
            <a:pPr lvl="3" indent="-298450">
              <a:lnSpc>
                <a:spcPct val="114999"/>
              </a:lnSpc>
            </a:pPr>
            <a:r>
              <a:rPr lang="en-US" sz="1600">
                <a:solidFill>
                  <a:schemeClr val="tx1"/>
                </a:solidFill>
                <a:latin typeface="+mn-lt"/>
                <a:ea typeface="Calibri"/>
              </a:rPr>
              <a:t>Print pp. K|1|11 one-sided to fold for grocery shopping</a:t>
            </a:r>
            <a:endParaRPr lang="en-US" sz="1600">
              <a:solidFill>
                <a:schemeClr val="tx1"/>
              </a:solidFill>
              <a:latin typeface="+mn-lt"/>
              <a:ea typeface="Calibri"/>
              <a:hlinkClick r:id="rId4">
                <a:extLst>
                  <a:ext uri="{A12FA001-AC4F-418D-AE19-62706E023703}">
                    <ahyp:hlinkClr xmlns:ahyp="http://schemas.microsoft.com/office/drawing/2018/hyperlinkcolor" val="tx"/>
                  </a:ext>
                </a:extLst>
              </a:hlinkClick>
            </a:endParaRPr>
          </a:p>
          <a:p>
            <a:pPr lvl="2" indent="-298450">
              <a:lnSpc>
                <a:spcPct val="114999"/>
              </a:lnSpc>
            </a:pPr>
            <a:r>
              <a:rPr lang="en-US" sz="1600">
                <a:solidFill>
                  <a:srgbClr val="0096A6"/>
                </a:solidFill>
                <a:latin typeface="+mn-lt"/>
                <a:ea typeface="Calibri"/>
                <a:hlinkClick r:id="rId5"/>
              </a:rPr>
              <a:t>Learning Language Every Day</a:t>
            </a:r>
            <a:r>
              <a:rPr lang="en-US" sz="1600">
                <a:solidFill>
                  <a:srgbClr val="0096A6"/>
                </a:solidFill>
                <a:latin typeface="+mn-lt"/>
                <a:ea typeface="Calibri"/>
              </a:rPr>
              <a:t> </a:t>
            </a:r>
          </a:p>
          <a:p>
            <a:pPr lvl="3" indent="-298450">
              <a:lnSpc>
                <a:spcPct val="114999"/>
              </a:lnSpc>
            </a:pPr>
            <a:r>
              <a:rPr lang="en-US" sz="1600">
                <a:solidFill>
                  <a:schemeClr val="tx1"/>
                </a:solidFill>
                <a:latin typeface="+mn-lt"/>
              </a:rPr>
              <a:t>Print the languages needed by your participants/community</a:t>
            </a:r>
          </a:p>
          <a:p>
            <a:pPr lvl="1"/>
            <a:r>
              <a:rPr lang="en-US" sz="1600">
                <a:solidFill>
                  <a:schemeClr val="tx1"/>
                </a:solidFill>
                <a:latin typeface="+mn-lt"/>
              </a:rPr>
              <a:t>Practice 2: </a:t>
            </a:r>
          </a:p>
          <a:p>
            <a:pPr lvl="2" indent="-298450">
              <a:lnSpc>
                <a:spcPct val="114999"/>
              </a:lnSpc>
            </a:pPr>
            <a:r>
              <a:rPr lang="en-US" sz="1600">
                <a:solidFill>
                  <a:srgbClr val="0096A6"/>
                </a:solidFill>
                <a:latin typeface="+mn-lt"/>
                <a:ea typeface="Calibri"/>
                <a:hlinkClick r:id="rId6"/>
              </a:rPr>
              <a:t>Talking While You Read | PEER</a:t>
            </a:r>
            <a:endParaRPr lang="en-US" sz="1600">
              <a:solidFill>
                <a:srgbClr val="0096A6"/>
              </a:solidFill>
              <a:latin typeface="+mn-lt"/>
              <a:ea typeface="Calibri"/>
              <a:hlinkClick r:id="rId4">
                <a:extLst>
                  <a:ext uri="{A12FA001-AC4F-418D-AE19-62706E023703}">
                    <ahyp:hlinkClr xmlns:ahyp="http://schemas.microsoft.com/office/drawing/2018/hyperlinkcolor" val="tx"/>
                  </a:ext>
                </a:extLst>
              </a:hlinkClick>
            </a:endParaRPr>
          </a:p>
          <a:p>
            <a:pPr lvl="3" indent="-298450">
              <a:lnSpc>
                <a:spcPct val="114999"/>
              </a:lnSpc>
            </a:pPr>
            <a:r>
              <a:rPr lang="en-US" sz="1600">
                <a:solidFill>
                  <a:schemeClr val="tx1"/>
                </a:solidFill>
                <a:latin typeface="+mn-lt"/>
                <a:ea typeface="Calibri"/>
              </a:rPr>
              <a:t>Print p. 1|1|6, the tri-fold</a:t>
            </a:r>
          </a:p>
          <a:p>
            <a:r>
              <a:rPr lang="en-US">
                <a:solidFill>
                  <a:schemeClr val="tx1"/>
                </a:solidFill>
                <a:latin typeface="+mn-lt"/>
                <a:cs typeface="Arial"/>
              </a:rPr>
              <a:t>A variety of picture books for the practice section</a:t>
            </a:r>
          </a:p>
          <a:p>
            <a:pPr lvl="1"/>
            <a:r>
              <a:rPr lang="en-US">
                <a:solidFill>
                  <a:schemeClr val="tx1"/>
                </a:solidFill>
                <a:latin typeface="+mn-lt"/>
              </a:rPr>
              <a:t>Print out </a:t>
            </a:r>
            <a:r>
              <a:rPr lang="en-US">
                <a:solidFill>
                  <a:srgbClr val="0097A7"/>
                </a:solidFill>
                <a:latin typeface="+mn-lt"/>
                <a:hlinkClick r:id="rId7">
                  <a:extLst>
                    <a:ext uri="{A12FA001-AC4F-418D-AE19-62706E023703}">
                      <ahyp:hlinkClr xmlns:ahyp="http://schemas.microsoft.com/office/drawing/2018/hyperlinkcolor" val="tx"/>
                    </a:ext>
                  </a:extLst>
                </a:hlinkClick>
              </a:rPr>
              <a:t>this document with QR codes </a:t>
            </a:r>
            <a:r>
              <a:rPr lang="en-US">
                <a:solidFill>
                  <a:schemeClr val="tx1"/>
                </a:solidFill>
                <a:latin typeface="+mn-lt"/>
              </a:rPr>
              <a:t>for audio books for parents if they prefer. </a:t>
            </a:r>
          </a:p>
        </p:txBody>
      </p:sp>
    </p:spTree>
    <p:extLst>
      <p:ext uri="{BB962C8B-B14F-4D97-AF65-F5344CB8AC3E}">
        <p14:creationId xmlns:p14="http://schemas.microsoft.com/office/powerpoint/2010/main" val="4020763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03E94-DE2D-1EBA-57B6-08A09A6C14CD}"/>
            </a:ext>
          </a:extLst>
        </p:cNvPr>
        <p:cNvGrpSpPr/>
        <p:nvPr/>
      </p:nvGrpSpPr>
      <p:grpSpPr>
        <a:xfrm>
          <a:off x="0" y="0"/>
          <a:ext cx="0" cy="0"/>
          <a:chOff x="0" y="0"/>
          <a:chExt cx="0" cy="0"/>
        </a:xfrm>
      </p:grpSpPr>
      <p:pic>
        <p:nvPicPr>
          <p:cNvPr id="6" name="Picture Placeholder 5" descr="A teacher and a boy talking at a table. ">
            <a:extLst>
              <a:ext uri="{FF2B5EF4-FFF2-40B4-BE49-F238E27FC236}">
                <a16:creationId xmlns:a16="http://schemas.microsoft.com/office/drawing/2014/main" id="{468DCDDE-C480-9EED-B1E9-9D3770CA4EC9}"/>
              </a:ext>
            </a:extLst>
          </p:cNvPr>
          <p:cNvPicPr>
            <a:picLocks noGrp="1" noChangeAspect="1"/>
          </p:cNvPicPr>
          <p:nvPr>
            <p:ph type="pic" sz="quarter" idx="10"/>
          </p:nvPr>
        </p:nvPicPr>
        <p:blipFill>
          <a:blip r:embed="rId3"/>
          <a:srcRect t="7767" b="7767"/>
          <a:stretch/>
        </p:blipFill>
        <p:spPr>
          <a:xfrm>
            <a:off x="0" y="-848185"/>
            <a:ext cx="9144000" cy="5152292"/>
          </a:xfrm>
        </p:spPr>
      </p:pic>
      <p:sp>
        <p:nvSpPr>
          <p:cNvPr id="2" name="Title 1">
            <a:extLst>
              <a:ext uri="{FF2B5EF4-FFF2-40B4-BE49-F238E27FC236}">
                <a16:creationId xmlns:a16="http://schemas.microsoft.com/office/drawing/2014/main" id="{6575F832-93ED-0DCD-C87D-3574E1A2064E}"/>
              </a:ext>
            </a:extLst>
          </p:cNvPr>
          <p:cNvSpPr>
            <a:spLocks noGrp="1"/>
          </p:cNvSpPr>
          <p:nvPr>
            <p:ph type="title"/>
          </p:nvPr>
        </p:nvSpPr>
        <p:spPr>
          <a:xfrm>
            <a:off x="0" y="3464715"/>
            <a:ext cx="9144000" cy="1678785"/>
          </a:xfrm>
        </p:spPr>
        <p:txBody>
          <a:bodyPr/>
          <a:lstStyle/>
          <a:p>
            <a:r>
              <a:rPr lang="en-US" dirty="0">
                <a:latin typeface="Trebuchet MS"/>
              </a:rPr>
              <a:t>What Do Oral Language &amp; Vocabulary </a:t>
            </a:r>
            <a:br>
              <a:rPr lang="en-US" dirty="0">
                <a:latin typeface="Trebuchet MS"/>
              </a:rPr>
            </a:br>
            <a:r>
              <a:rPr lang="en-US" dirty="0">
                <a:latin typeface="Trebuchet MS"/>
              </a:rPr>
              <a:t>Look Like at School?</a:t>
            </a:r>
            <a:endParaRPr lang="en-US" dirty="0"/>
          </a:p>
        </p:txBody>
      </p:sp>
      <p:pic>
        <p:nvPicPr>
          <p:cNvPr id="5" name="Google Shape;115;p10" descr="CDE Logo">
            <a:extLst>
              <a:ext uri="{FF2B5EF4-FFF2-40B4-BE49-F238E27FC236}">
                <a16:creationId xmlns:a16="http://schemas.microsoft.com/office/drawing/2014/main" id="{EFED07BE-C348-E9B9-F19A-2F77611DD270}"/>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738353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38014027-8ABC-B42B-1677-6014EDAFA01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44F2706-84BA-8A36-E7CD-42A0F04D97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1026" y="3138910"/>
            <a:ext cx="1418471" cy="1127685"/>
          </a:xfrm>
          <a:prstGeom prst="rect">
            <a:avLst/>
          </a:prstGeom>
          <a:ln>
            <a:solidFill>
              <a:schemeClr val="bg1"/>
            </a:solidFill>
          </a:ln>
        </p:spPr>
      </p:pic>
      <p:sp>
        <p:nvSpPr>
          <p:cNvPr id="353" name="Google Shape;353;p46">
            <a:extLst>
              <a:ext uri="{FF2B5EF4-FFF2-40B4-BE49-F238E27FC236}">
                <a16:creationId xmlns:a16="http://schemas.microsoft.com/office/drawing/2014/main" id="{FA767503-FE56-0107-F80C-C0F702E2B73C}"/>
              </a:ext>
            </a:extLst>
          </p:cNvPr>
          <p:cNvSpPr txBox="1">
            <a:spLocks noGrp="1"/>
          </p:cNvSpPr>
          <p:nvPr>
            <p:ph type="title"/>
          </p:nvPr>
        </p:nvSpPr>
        <p:spPr>
          <a:xfrm>
            <a:off x="41943" y="-16625"/>
            <a:ext cx="9060114" cy="592406"/>
          </a:xfrm>
          <a:prstGeom prst="rect">
            <a:avLst/>
          </a:prstGeom>
        </p:spPr>
        <p:txBody>
          <a:bodyPr spcFirstLastPara="1" wrap="square" lIns="0" tIns="0" rIns="0" bIns="0" anchor="ctr" anchorCtr="0">
            <a:noAutofit/>
          </a:bodyPr>
          <a:lstStyle/>
          <a:p>
            <a:pPr>
              <a:lnSpc>
                <a:spcPct val="160000"/>
              </a:lnSpc>
            </a:pPr>
            <a:r>
              <a:rPr lang="en-US" sz="2390" b="0" i="0" u="none" strike="noStrike" baseline="0">
                <a:solidFill>
                  <a:srgbClr val="000000"/>
                </a:solidFill>
                <a:latin typeface="Trebuchet MS"/>
                <a:ea typeface="Trebuchet MS"/>
                <a:cs typeface="Trebuchet MS"/>
              </a:rPr>
              <a:t>Colorado Academic </a:t>
            </a:r>
            <a:r>
              <a:rPr lang="en-US" sz="2380" b="0" i="0" u="none" strike="noStrike" baseline="0">
                <a:solidFill>
                  <a:srgbClr val="000000"/>
                </a:solidFill>
                <a:latin typeface="Trebuchet MS"/>
                <a:ea typeface="Trebuchet MS"/>
                <a:cs typeface="Trebuchet MS"/>
              </a:rPr>
              <a:t>Standards</a:t>
            </a:r>
            <a:r>
              <a:rPr lang="en-US" sz="2390" b="0" i="0" u="none" strike="noStrike" baseline="0">
                <a:solidFill>
                  <a:srgbClr val="000000"/>
                </a:solidFill>
                <a:latin typeface="Trebuchet MS"/>
                <a:ea typeface="Trebuchet MS"/>
                <a:cs typeface="Trebuchet MS"/>
              </a:rPr>
              <a:t> (CAS) | Oral Language &amp; Vocabulary</a:t>
            </a:r>
            <a:endParaRPr lang="en-US" sz="2390">
              <a:latin typeface="Trebuchet MS"/>
            </a:endParaRPr>
          </a:p>
        </p:txBody>
      </p:sp>
      <p:sp>
        <p:nvSpPr>
          <p:cNvPr id="2" name="Google Shape;354;p46">
            <a:extLst>
              <a:ext uri="{FF2B5EF4-FFF2-40B4-BE49-F238E27FC236}">
                <a16:creationId xmlns:a16="http://schemas.microsoft.com/office/drawing/2014/main" id="{CBF89290-9530-0AF7-A9FD-936545BF3E3A}"/>
              </a:ext>
            </a:extLst>
          </p:cNvPr>
          <p:cNvSpPr txBox="1">
            <a:spLocks/>
          </p:cNvSpPr>
          <p:nvPr/>
        </p:nvSpPr>
        <p:spPr>
          <a:xfrm>
            <a:off x="0" y="739771"/>
            <a:ext cx="4123392" cy="239913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a:solidFill>
                  <a:srgbClr val="000000"/>
                </a:solidFill>
                <a:ea typeface="Calibri"/>
                <a:cs typeface="Arial"/>
              </a:rPr>
              <a:t>Expectations for 1</a:t>
            </a:r>
            <a:r>
              <a:rPr lang="en-US" sz="2000" b="1" baseline="30000">
                <a:solidFill>
                  <a:srgbClr val="000000"/>
                </a:solidFill>
                <a:ea typeface="Calibri"/>
                <a:cs typeface="Arial"/>
              </a:rPr>
              <a:t>st</a:t>
            </a:r>
            <a:r>
              <a:rPr lang="en-US" sz="2000" b="1">
                <a:solidFill>
                  <a:srgbClr val="000000"/>
                </a:solidFill>
                <a:ea typeface="Calibri"/>
                <a:cs typeface="Arial"/>
              </a:rPr>
              <a:t> Grade:</a:t>
            </a:r>
            <a:endParaRPr lang="en-US" sz="2000" b="1">
              <a:solidFill>
                <a:srgbClr val="000000"/>
              </a:solidFill>
              <a:cs typeface="Arial"/>
            </a:endParaRPr>
          </a:p>
          <a:p>
            <a:pPr>
              <a:lnSpc>
                <a:spcPct val="100000"/>
              </a:lnSpc>
            </a:pPr>
            <a:r>
              <a:rPr lang="en-US" sz="2000" b="0" i="0">
                <a:solidFill>
                  <a:srgbClr val="333333"/>
                </a:solidFill>
                <a:effectLst/>
                <a:ea typeface="Calibri"/>
                <a:cs typeface="Calibri"/>
              </a:rPr>
              <a:t>Expand their spoken vocabulary</a:t>
            </a:r>
            <a:endParaRPr lang="en-US" sz="2000">
              <a:solidFill>
                <a:srgbClr val="333333"/>
              </a:solidFill>
              <a:ea typeface="Calibri"/>
              <a:cs typeface="Calibri"/>
            </a:endParaRPr>
          </a:p>
          <a:p>
            <a:pPr>
              <a:lnSpc>
                <a:spcPct val="100000"/>
              </a:lnSpc>
            </a:pPr>
            <a:r>
              <a:rPr lang="en-US" sz="2000">
                <a:solidFill>
                  <a:srgbClr val="333333"/>
                </a:solidFill>
                <a:ea typeface="Calibri"/>
                <a:cs typeface="Calibri"/>
              </a:rPr>
              <a:t>D</a:t>
            </a:r>
            <a:r>
              <a:rPr lang="en-US" sz="2000" b="0" i="0">
                <a:solidFill>
                  <a:srgbClr val="333333"/>
                </a:solidFill>
                <a:effectLst/>
                <a:ea typeface="Calibri"/>
                <a:cs typeface="Calibri"/>
              </a:rPr>
              <a:t>emonstrate how words, gestures, and actions are used to give and receive information</a:t>
            </a:r>
            <a:r>
              <a:rPr lang="en-US" sz="2000" b="0" i="0">
                <a:solidFill>
                  <a:srgbClr val="333333"/>
                </a:solidFill>
                <a:effectLst/>
                <a:latin typeface="+mn-lt"/>
                <a:ea typeface="Calibri"/>
                <a:cs typeface="Calibri"/>
              </a:rPr>
              <a:t>.</a:t>
            </a:r>
            <a:endParaRPr lang="en-US">
              <a:latin typeface="+mn-lt"/>
              <a:ea typeface="Calibri"/>
              <a:cs typeface="Calibri"/>
            </a:endParaRPr>
          </a:p>
        </p:txBody>
      </p:sp>
      <p:pic>
        <p:nvPicPr>
          <p:cNvPr id="4" name="Picture 3" descr="A qr code on a white background&#10;&#10;">
            <a:extLst>
              <a:ext uri="{FF2B5EF4-FFF2-40B4-BE49-F238E27FC236}">
                <a16:creationId xmlns:a16="http://schemas.microsoft.com/office/drawing/2014/main" id="{21FC45C2-6F20-259A-03B5-DC7EE48FAEC1}"/>
              </a:ext>
            </a:extLst>
          </p:cNvPr>
          <p:cNvPicPr>
            <a:picLocks noChangeAspect="1"/>
          </p:cNvPicPr>
          <p:nvPr/>
        </p:nvPicPr>
        <p:blipFill>
          <a:blip r:embed="rId4"/>
          <a:stretch>
            <a:fillRect/>
          </a:stretch>
        </p:blipFill>
        <p:spPr>
          <a:xfrm>
            <a:off x="2524064" y="3138910"/>
            <a:ext cx="1099297" cy="1099297"/>
          </a:xfrm>
          <a:prstGeom prst="rect">
            <a:avLst/>
          </a:prstGeom>
        </p:spPr>
      </p:pic>
      <p:sp>
        <p:nvSpPr>
          <p:cNvPr id="5" name="Google Shape;354;p46">
            <a:extLst>
              <a:ext uri="{FF2B5EF4-FFF2-40B4-BE49-F238E27FC236}">
                <a16:creationId xmlns:a16="http://schemas.microsoft.com/office/drawing/2014/main" id="{568756FE-D48D-8E37-023C-F1D279A9B4B0}"/>
              </a:ext>
            </a:extLst>
          </p:cNvPr>
          <p:cNvSpPr txBox="1">
            <a:spLocks/>
          </p:cNvSpPr>
          <p:nvPr/>
        </p:nvSpPr>
        <p:spPr>
          <a:xfrm>
            <a:off x="4372495" y="738077"/>
            <a:ext cx="4489162" cy="350013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a:solidFill>
                  <a:srgbClr val="000000"/>
                </a:solidFill>
                <a:ea typeface="Calibri"/>
                <a:cs typeface="Arial"/>
              </a:rPr>
              <a:t>You May Find Students:</a:t>
            </a:r>
            <a:endParaRPr lang="en-US" sz="2000" b="1">
              <a:solidFill>
                <a:srgbClr val="000000"/>
              </a:solidFill>
              <a:cs typeface="Arial"/>
            </a:endParaRPr>
          </a:p>
          <a:p>
            <a:pPr>
              <a:lnSpc>
                <a:spcPct val="100000"/>
              </a:lnSpc>
            </a:pPr>
            <a:r>
              <a:rPr lang="en-US" sz="2000" b="0" i="0">
                <a:solidFill>
                  <a:srgbClr val="333333"/>
                </a:solidFill>
                <a:effectLst/>
                <a:ea typeface="Calibri"/>
                <a:cs typeface="Calibri"/>
              </a:rPr>
              <a:t>Working with fellow students to discuss different readings and topics</a:t>
            </a:r>
            <a:endParaRPr lang="en-US" sz="2000">
              <a:solidFill>
                <a:srgbClr val="333333"/>
              </a:solidFill>
              <a:ea typeface="Calibri"/>
              <a:cs typeface="Calibri"/>
            </a:endParaRPr>
          </a:p>
          <a:p>
            <a:pPr>
              <a:lnSpc>
                <a:spcPct val="100000"/>
              </a:lnSpc>
            </a:pPr>
            <a:r>
              <a:rPr lang="en-US" sz="2000" b="0" i="0">
                <a:solidFill>
                  <a:srgbClr val="333333"/>
                </a:solidFill>
                <a:effectLst/>
                <a:ea typeface="Calibri"/>
                <a:cs typeface="Calibri"/>
              </a:rPr>
              <a:t>Responding to the ideas of others by asking/answering questions</a:t>
            </a:r>
            <a:endParaRPr lang="en-US" sz="2000">
              <a:solidFill>
                <a:srgbClr val="333333"/>
              </a:solidFill>
              <a:ea typeface="Calibri"/>
              <a:cs typeface="Calibri"/>
            </a:endParaRPr>
          </a:p>
          <a:p>
            <a:pPr>
              <a:lnSpc>
                <a:spcPct val="100000"/>
              </a:lnSpc>
            </a:pPr>
            <a:r>
              <a:rPr lang="en-US" sz="2000" b="0" i="0">
                <a:solidFill>
                  <a:srgbClr val="333333"/>
                </a:solidFill>
                <a:effectLst/>
                <a:ea typeface="Calibri"/>
                <a:cs typeface="Calibri"/>
              </a:rPr>
              <a:t>Actively listening by making eye contact and demonstrating positive body posture.</a:t>
            </a:r>
          </a:p>
          <a:p>
            <a:pPr>
              <a:lnSpc>
                <a:spcPct val="110000"/>
              </a:lnSpc>
            </a:pPr>
            <a:endParaRPr lang="en-US"/>
          </a:p>
        </p:txBody>
      </p:sp>
      <p:sp>
        <p:nvSpPr>
          <p:cNvPr id="7" name="TextBox 6">
            <a:extLst>
              <a:ext uri="{FF2B5EF4-FFF2-40B4-BE49-F238E27FC236}">
                <a16:creationId xmlns:a16="http://schemas.microsoft.com/office/drawing/2014/main" id="{44C76CA4-1B61-1FB2-3D14-D06C50B0262F}"/>
              </a:ext>
            </a:extLst>
          </p:cNvPr>
          <p:cNvSpPr txBox="1"/>
          <p:nvPr/>
        </p:nvSpPr>
        <p:spPr>
          <a:xfrm>
            <a:off x="8246082" y="4130707"/>
            <a:ext cx="897918" cy="230832"/>
          </a:xfrm>
          <a:prstGeom prst="rect">
            <a:avLst/>
          </a:prstGeom>
          <a:noFill/>
        </p:spPr>
        <p:txBody>
          <a:bodyPr wrap="square">
            <a:spAutoFit/>
          </a:bodyPr>
          <a:lstStyle/>
          <a:p>
            <a:pPr algn="r"/>
            <a:r>
              <a:rPr lang="en-US" sz="900">
                <a:latin typeface="+mn-lt"/>
                <a:ea typeface="Calibri"/>
                <a:cs typeface="Calibri"/>
              </a:rPr>
              <a:t>(</a:t>
            </a:r>
            <a:r>
              <a:rPr lang="en-US" sz="900" b="0" u="none" strike="noStrike">
                <a:solidFill>
                  <a:srgbClr val="000000"/>
                </a:solidFill>
                <a:effectLst/>
                <a:latin typeface="Trebuchet MS" panose="020B0603020202020204" pitchFamily="34" charset="0"/>
              </a:rPr>
              <a:t>CDE, 2020</a:t>
            </a:r>
            <a:r>
              <a:rPr lang="en-US" sz="900">
                <a:latin typeface="+mn-lt"/>
                <a:ea typeface="Calibri"/>
                <a:cs typeface="Calibri"/>
              </a:rPr>
              <a:t>)</a:t>
            </a:r>
            <a:endParaRPr lang="en-US" sz="900">
              <a:latin typeface="+mn-lt"/>
            </a:endParaRPr>
          </a:p>
        </p:txBody>
      </p:sp>
    </p:spTree>
    <p:extLst>
      <p:ext uri="{BB962C8B-B14F-4D97-AF65-F5344CB8AC3E}">
        <p14:creationId xmlns:p14="http://schemas.microsoft.com/office/powerpoint/2010/main" val="2975439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2A8D-F1A1-5018-C6F0-E592A3F959F4}"/>
              </a:ext>
            </a:extLst>
          </p:cNvPr>
          <p:cNvSpPr>
            <a:spLocks noGrp="1"/>
          </p:cNvSpPr>
          <p:nvPr>
            <p:ph type="title"/>
          </p:nvPr>
        </p:nvSpPr>
        <p:spPr/>
        <p:txBody>
          <a:bodyPr/>
          <a:lstStyle/>
          <a:p>
            <a:r>
              <a:rPr lang="en-US" sz="2400"/>
              <a:t>Language-Rich Environments</a:t>
            </a:r>
          </a:p>
        </p:txBody>
      </p:sp>
      <p:sp>
        <p:nvSpPr>
          <p:cNvPr id="3" name="Content Placeholder 2">
            <a:extLst>
              <a:ext uri="{FF2B5EF4-FFF2-40B4-BE49-F238E27FC236}">
                <a16:creationId xmlns:a16="http://schemas.microsoft.com/office/drawing/2014/main" id="{45265174-9626-D48D-5837-98116E30CF2A}"/>
              </a:ext>
            </a:extLst>
          </p:cNvPr>
          <p:cNvSpPr>
            <a:spLocks noGrp="1"/>
          </p:cNvSpPr>
          <p:nvPr>
            <p:ph idx="4294967295"/>
          </p:nvPr>
        </p:nvSpPr>
        <p:spPr>
          <a:xfrm>
            <a:off x="0" y="716101"/>
            <a:ext cx="6217920" cy="3225800"/>
          </a:xfrm>
        </p:spPr>
        <p:txBody>
          <a:bodyPr>
            <a:normAutofit/>
          </a:bodyPr>
          <a:lstStyle/>
          <a:p>
            <a:pPr>
              <a:lnSpc>
                <a:spcPct val="100000"/>
              </a:lnSpc>
            </a:pPr>
            <a:r>
              <a:rPr lang="en-US" sz="2000">
                <a:solidFill>
                  <a:schemeClr val="tx1"/>
                </a:solidFill>
              </a:rPr>
              <a:t>Embed oral language development into lessons and across the day</a:t>
            </a:r>
          </a:p>
          <a:p>
            <a:pPr>
              <a:lnSpc>
                <a:spcPct val="100000"/>
              </a:lnSpc>
            </a:pPr>
            <a:endParaRPr lang="en-US" sz="800">
              <a:solidFill>
                <a:schemeClr val="tx1"/>
              </a:solidFill>
            </a:endParaRPr>
          </a:p>
          <a:p>
            <a:pPr>
              <a:lnSpc>
                <a:spcPct val="100000"/>
              </a:lnSpc>
            </a:pPr>
            <a:r>
              <a:rPr lang="en-US" sz="2000">
                <a:solidFill>
                  <a:schemeClr val="tx1"/>
                </a:solidFill>
              </a:rPr>
              <a:t>Model academic language</a:t>
            </a:r>
          </a:p>
          <a:p>
            <a:pPr>
              <a:lnSpc>
                <a:spcPct val="100000"/>
              </a:lnSpc>
            </a:pPr>
            <a:endParaRPr lang="en-US" sz="800">
              <a:solidFill>
                <a:schemeClr val="tx1"/>
              </a:solidFill>
            </a:endParaRPr>
          </a:p>
          <a:p>
            <a:pPr>
              <a:lnSpc>
                <a:spcPct val="100000"/>
              </a:lnSpc>
            </a:pPr>
            <a:r>
              <a:rPr lang="en-US" sz="2000">
                <a:solidFill>
                  <a:schemeClr val="tx1"/>
                </a:solidFill>
              </a:rPr>
              <a:t>Provide multiple opportunities to communicate with others</a:t>
            </a:r>
          </a:p>
          <a:p>
            <a:pPr marL="114300" indent="0">
              <a:lnSpc>
                <a:spcPct val="100000"/>
              </a:lnSpc>
              <a:buNone/>
            </a:pPr>
            <a:endParaRPr lang="en-US" sz="800">
              <a:solidFill>
                <a:schemeClr val="tx1"/>
              </a:solidFill>
            </a:endParaRPr>
          </a:p>
          <a:p>
            <a:pPr>
              <a:lnSpc>
                <a:spcPct val="100000"/>
              </a:lnSpc>
            </a:pPr>
            <a:r>
              <a:rPr lang="en-US" sz="2000">
                <a:solidFill>
                  <a:schemeClr val="tx1"/>
                </a:solidFill>
              </a:rPr>
              <a:t>Direct and indirect vocabulary instruction</a:t>
            </a:r>
          </a:p>
          <a:p>
            <a:pPr>
              <a:lnSpc>
                <a:spcPct val="100000"/>
              </a:lnSpc>
            </a:pPr>
            <a:endParaRPr lang="en-US" sz="800">
              <a:solidFill>
                <a:schemeClr val="tx1"/>
              </a:solidFill>
            </a:endParaRPr>
          </a:p>
          <a:p>
            <a:pPr>
              <a:lnSpc>
                <a:spcPct val="100000"/>
              </a:lnSpc>
            </a:pPr>
            <a:r>
              <a:rPr lang="en-US" sz="2000">
                <a:solidFill>
                  <a:schemeClr val="tx1"/>
                </a:solidFill>
              </a:rPr>
              <a:t>Encourage word consciousness </a:t>
            </a:r>
            <a:endParaRPr lang="en-US" sz="2400" b="1">
              <a:solidFill>
                <a:schemeClr val="tx1"/>
              </a:solidFill>
            </a:endParaRPr>
          </a:p>
          <a:p>
            <a:endParaRPr lang="en-US">
              <a:solidFill>
                <a:schemeClr val="tx1"/>
              </a:solidFill>
              <a:latin typeface="+mj-lt"/>
            </a:endParaRPr>
          </a:p>
        </p:txBody>
      </p:sp>
      <p:pic>
        <p:nvPicPr>
          <p:cNvPr id="1026" name="Picture 2" descr="A child in glasses holding a paper piece of paper talking with a classmate while a teacher talks with another student behind them. ">
            <a:extLst>
              <a:ext uri="{FF2B5EF4-FFF2-40B4-BE49-F238E27FC236}">
                <a16:creationId xmlns:a16="http://schemas.microsoft.com/office/drawing/2014/main" id="{1E3A01AF-BEF5-EA57-2765-7FFEDEB0B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097" y="1568971"/>
            <a:ext cx="3012498" cy="200555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0A92D0-E6F0-DC47-CA09-DEE6BB14F14C}"/>
              </a:ext>
            </a:extLst>
          </p:cNvPr>
          <p:cNvSpPr txBox="1"/>
          <p:nvPr/>
        </p:nvSpPr>
        <p:spPr>
          <a:xfrm>
            <a:off x="5904692" y="4109034"/>
            <a:ext cx="3239308" cy="230832"/>
          </a:xfrm>
          <a:prstGeom prst="rect">
            <a:avLst/>
          </a:prstGeom>
          <a:noFill/>
        </p:spPr>
        <p:txBody>
          <a:bodyPr wrap="square">
            <a:spAutoFit/>
          </a:bodyPr>
          <a:lstStyle/>
          <a:p>
            <a:pPr algn="r"/>
            <a:r>
              <a:rPr lang="en-US" sz="900">
                <a:latin typeface="Trebuchet MS" panose="020B0603020202020204" pitchFamily="34" charset="0"/>
              </a:rPr>
              <a:t>(Honig er al., 2018; </a:t>
            </a:r>
            <a:r>
              <a:rPr lang="en-US" sz="900" b="0" i="0" u="none" strike="noStrike">
                <a:solidFill>
                  <a:srgbClr val="000000"/>
                </a:solidFill>
                <a:effectLst/>
                <a:latin typeface="Trebuchet MS" panose="020B0603020202020204" pitchFamily="34" charset="0"/>
              </a:rPr>
              <a:t>Lonigan &amp; Shanahan, 2012; </a:t>
            </a:r>
            <a:r>
              <a:rPr lang="en-US" sz="900">
                <a:latin typeface="Trebuchet MS" panose="020B0603020202020204" pitchFamily="34" charset="0"/>
              </a:rPr>
              <a:t>NRP, 2000</a:t>
            </a:r>
            <a:r>
              <a:rPr lang="en-US" sz="900">
                <a:latin typeface="+mn-lt"/>
              </a:rPr>
              <a:t>)</a:t>
            </a:r>
          </a:p>
        </p:txBody>
      </p:sp>
    </p:spTree>
    <p:extLst>
      <p:ext uri="{BB962C8B-B14F-4D97-AF65-F5344CB8AC3E}">
        <p14:creationId xmlns:p14="http://schemas.microsoft.com/office/powerpoint/2010/main" val="96442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4A110A0-9C70-121C-6802-ECFEF93E559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E4F98C-24A4-BECB-8AEE-345FC1E9E388}"/>
              </a:ext>
            </a:extLst>
          </p:cNvPr>
          <p:cNvSpPr txBox="1">
            <a:spLocks noGrp="1"/>
          </p:cNvSpPr>
          <p:nvPr>
            <p:ph type="title"/>
          </p:nvPr>
        </p:nvSpPr>
        <p:spPr>
          <a:xfrm>
            <a:off x="105412" y="0"/>
            <a:ext cx="8409444" cy="592406"/>
          </a:xfrm>
          <a:prstGeom prst="rect">
            <a:avLst/>
          </a:prstGeom>
        </p:spPr>
        <p:txBody>
          <a:bodyPr spcFirstLastPara="1" wrap="square" lIns="0" tIns="0" rIns="0" bIns="0" anchor="ctr" anchorCtr="0">
            <a:noAutofit/>
          </a:bodyPr>
          <a:lstStyle/>
          <a:p>
            <a:r>
              <a:rPr lang="en-US" sz="2400">
                <a:latin typeface="Trebuchet MS"/>
              </a:rPr>
              <a:t>Language Rich Environment | Example</a:t>
            </a:r>
          </a:p>
        </p:txBody>
      </p:sp>
      <p:sp>
        <p:nvSpPr>
          <p:cNvPr id="2" name="Google Shape;354;p46">
            <a:extLst>
              <a:ext uri="{FF2B5EF4-FFF2-40B4-BE49-F238E27FC236}">
                <a16:creationId xmlns:a16="http://schemas.microsoft.com/office/drawing/2014/main" id="{AC3E31A3-8F9F-233F-404D-9E4AC503E37E}"/>
              </a:ext>
            </a:extLst>
          </p:cNvPr>
          <p:cNvSpPr txBox="1">
            <a:spLocks/>
          </p:cNvSpPr>
          <p:nvPr/>
        </p:nvSpPr>
        <p:spPr>
          <a:xfrm>
            <a:off x="39921" y="681568"/>
            <a:ext cx="4648194" cy="3950590"/>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a:solidFill>
                  <a:srgbClr val="000000"/>
                </a:solidFill>
                <a:ea typeface="Calibri"/>
                <a:cs typeface="Arial"/>
              </a:rPr>
              <a:t>Key Points About the Video:</a:t>
            </a:r>
          </a:p>
          <a:p>
            <a:pPr marL="114300" indent="0">
              <a:lnSpc>
                <a:spcPct val="114999"/>
              </a:lnSpc>
              <a:buNone/>
            </a:pPr>
            <a:endParaRPr lang="en-US" sz="1000"/>
          </a:p>
          <a:p>
            <a:pPr>
              <a:lnSpc>
                <a:spcPct val="114999"/>
              </a:lnSpc>
            </a:pPr>
            <a:r>
              <a:rPr lang="en-US" sz="2000">
                <a:solidFill>
                  <a:srgbClr val="000000"/>
                </a:solidFill>
                <a:cs typeface="Arial"/>
              </a:rPr>
              <a:t>Introduces the word by parts</a:t>
            </a:r>
          </a:p>
          <a:p>
            <a:pPr>
              <a:lnSpc>
                <a:spcPct val="114999"/>
              </a:lnSpc>
            </a:pPr>
            <a:endParaRPr lang="en-US" sz="1100">
              <a:solidFill>
                <a:srgbClr val="000000"/>
              </a:solidFill>
              <a:cs typeface="Arial"/>
            </a:endParaRPr>
          </a:p>
          <a:p>
            <a:pPr>
              <a:lnSpc>
                <a:spcPct val="114999"/>
              </a:lnSpc>
            </a:pPr>
            <a:r>
              <a:rPr lang="en-US" sz="2000">
                <a:solidFill>
                  <a:srgbClr val="000000"/>
                </a:solidFill>
                <a:cs typeface="Arial"/>
              </a:rPr>
              <a:t>Shares child-friendly explanation and examples</a:t>
            </a:r>
          </a:p>
          <a:p>
            <a:pPr>
              <a:lnSpc>
                <a:spcPct val="114999"/>
              </a:lnSpc>
            </a:pPr>
            <a:endParaRPr lang="en-US" sz="1100">
              <a:solidFill>
                <a:srgbClr val="000000"/>
              </a:solidFill>
              <a:cs typeface="Arial"/>
            </a:endParaRPr>
          </a:p>
          <a:p>
            <a:pPr>
              <a:lnSpc>
                <a:spcPct val="114999"/>
              </a:lnSpc>
            </a:pPr>
            <a:r>
              <a:rPr lang="en-US" sz="2000">
                <a:solidFill>
                  <a:srgbClr val="000000"/>
                </a:solidFill>
                <a:cs typeface="Arial"/>
              </a:rPr>
              <a:t>Students restate the word and actively use the word</a:t>
            </a:r>
          </a:p>
          <a:p>
            <a:pPr>
              <a:lnSpc>
                <a:spcPct val="114999"/>
              </a:lnSpc>
            </a:pPr>
            <a:endParaRPr lang="en-US" sz="1100">
              <a:solidFill>
                <a:srgbClr val="000000"/>
              </a:solidFill>
              <a:cs typeface="Arial"/>
            </a:endParaRPr>
          </a:p>
          <a:p>
            <a:pPr>
              <a:lnSpc>
                <a:spcPct val="114999"/>
              </a:lnSpc>
            </a:pPr>
            <a:r>
              <a:rPr lang="en-US" sz="2000">
                <a:solidFill>
                  <a:srgbClr val="000000"/>
                </a:solidFill>
                <a:cs typeface="Arial"/>
              </a:rPr>
              <a:t>Checks the children’s understanding of the word. </a:t>
            </a:r>
          </a:p>
          <a:p>
            <a:pPr>
              <a:lnSpc>
                <a:spcPct val="114999"/>
              </a:lnSpc>
            </a:pPr>
            <a:endParaRPr lang="en-US" sz="1100">
              <a:solidFill>
                <a:srgbClr val="000000"/>
              </a:solidFill>
              <a:cs typeface="Arial"/>
            </a:endParaRPr>
          </a:p>
          <a:p>
            <a:pPr>
              <a:lnSpc>
                <a:spcPct val="114999"/>
              </a:lnSpc>
            </a:pPr>
            <a:r>
              <a:rPr lang="en-US" sz="2000">
                <a:solidFill>
                  <a:srgbClr val="000000"/>
                </a:solidFill>
                <a:cs typeface="Arial"/>
              </a:rPr>
              <a:t>Models ways to use the new words.</a:t>
            </a:r>
            <a:endParaRPr lang="en-US" sz="900">
              <a:solidFill>
                <a:srgbClr val="000000"/>
              </a:solidFill>
              <a:cs typeface="Arial"/>
            </a:endParaRPr>
          </a:p>
          <a:p>
            <a:pPr marL="114300" indent="0">
              <a:lnSpc>
                <a:spcPct val="114999"/>
              </a:lnSpc>
              <a:buNone/>
            </a:pPr>
            <a:endParaRPr lang="en-US">
              <a:solidFill>
                <a:srgbClr val="000000"/>
              </a:solidFill>
              <a:latin typeface="+mn-lt"/>
              <a:cs typeface="Arial"/>
            </a:endParaRPr>
          </a:p>
          <a:p>
            <a:pPr marL="114300" indent="0">
              <a:lnSpc>
                <a:spcPct val="114999"/>
              </a:lnSpc>
              <a:buNone/>
            </a:pPr>
            <a:endParaRPr lang="en-US">
              <a:solidFill>
                <a:srgbClr val="000000"/>
              </a:solidFill>
              <a:latin typeface="+mn-lt"/>
              <a:cs typeface="Arial"/>
            </a:endParaRPr>
          </a:p>
          <a:p>
            <a:pPr marL="114300" indent="0">
              <a:lnSpc>
                <a:spcPct val="114999"/>
              </a:lnSpc>
              <a:buNone/>
            </a:pPr>
            <a:endParaRPr lang="en-US" sz="1200">
              <a:solidFill>
                <a:srgbClr val="000000"/>
              </a:solidFill>
              <a:latin typeface="+mn-lt"/>
              <a:cs typeface="Arial"/>
            </a:endParaRPr>
          </a:p>
          <a:p>
            <a:pPr>
              <a:lnSpc>
                <a:spcPct val="160000"/>
              </a:lnSpc>
              <a:buFont typeface="Arial"/>
              <a:buChar char="●"/>
            </a:pPr>
            <a:endParaRPr lang="en-US" sz="2000">
              <a:solidFill>
                <a:srgbClr val="000000"/>
              </a:solidFill>
              <a:latin typeface="+mn-lt"/>
              <a:cs typeface="Times New Roman"/>
            </a:endParaRPr>
          </a:p>
          <a:p>
            <a:pPr marL="0" indent="0">
              <a:lnSpc>
                <a:spcPct val="114999"/>
              </a:lnSpc>
              <a:spcAft>
                <a:spcPts val="1200"/>
              </a:spcAft>
              <a:buNone/>
            </a:pPr>
            <a:endParaRPr lang="en-US">
              <a:latin typeface="+mn-lt"/>
            </a:endParaRPr>
          </a:p>
        </p:txBody>
      </p:sp>
      <p:sp>
        <p:nvSpPr>
          <p:cNvPr id="5" name="TextBox 4">
            <a:extLst>
              <a:ext uri="{FF2B5EF4-FFF2-40B4-BE49-F238E27FC236}">
                <a16:creationId xmlns:a16="http://schemas.microsoft.com/office/drawing/2014/main" id="{F716162C-2C8D-2DF9-9F18-6DB6E1F1AF5B}"/>
              </a:ext>
            </a:extLst>
          </p:cNvPr>
          <p:cNvSpPr txBox="1"/>
          <p:nvPr/>
        </p:nvSpPr>
        <p:spPr>
          <a:xfrm>
            <a:off x="6294378" y="4109035"/>
            <a:ext cx="2809702" cy="230832"/>
          </a:xfrm>
          <a:prstGeom prst="rect">
            <a:avLst/>
          </a:prstGeom>
          <a:noFill/>
        </p:spPr>
        <p:txBody>
          <a:bodyPr wrap="square" lIns="91440" tIns="45720" rIns="91440" bIns="45720" anchor="t">
            <a:spAutoFit/>
          </a:bodyPr>
          <a:lstStyle/>
          <a:p>
            <a:pPr algn="r"/>
            <a:r>
              <a:rPr lang="en-US" sz="900">
                <a:latin typeface="+mn-lt"/>
              </a:rPr>
              <a:t>(</a:t>
            </a:r>
            <a:r>
              <a:rPr lang="en-US" sz="900">
                <a:latin typeface="Trebuchet MS" panose="020B0603020202020204" pitchFamily="34" charset="0"/>
              </a:rPr>
              <a:t>Archer, 2013)</a:t>
            </a:r>
          </a:p>
        </p:txBody>
      </p:sp>
      <p:pic>
        <p:nvPicPr>
          <p:cNvPr id="6" name="Online Media 5" title="Vocabulary Instruction 2nd.mp4">
            <a:hlinkClick r:id="" action="ppaction://media"/>
            <a:extLst>
              <a:ext uri="{FF2B5EF4-FFF2-40B4-BE49-F238E27FC236}">
                <a16:creationId xmlns:a16="http://schemas.microsoft.com/office/drawing/2014/main" id="{35FE2E89-3AD2-F05D-614E-9355B3182AE7}"/>
              </a:ext>
            </a:extLst>
          </p:cNvPr>
          <p:cNvPicPr>
            <a:picLocks noRot="1" noChangeAspect="1"/>
          </p:cNvPicPr>
          <p:nvPr>
            <a:videoFile r:link="rId1"/>
          </p:nvPr>
        </p:nvPicPr>
        <p:blipFill>
          <a:blip r:embed="rId4"/>
          <a:stretch>
            <a:fillRect/>
          </a:stretch>
        </p:blipFill>
        <p:spPr>
          <a:xfrm>
            <a:off x="5093183" y="970097"/>
            <a:ext cx="3681663" cy="2761247"/>
          </a:xfrm>
          <a:prstGeom prst="rect">
            <a:avLst/>
          </a:prstGeom>
        </p:spPr>
      </p:pic>
    </p:spTree>
    <p:extLst>
      <p:ext uri="{BB962C8B-B14F-4D97-AF65-F5344CB8AC3E}">
        <p14:creationId xmlns:p14="http://schemas.microsoft.com/office/powerpoint/2010/main" val="45493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21D19-FEBA-F8E4-02BF-CF66DE138800}"/>
              </a:ext>
            </a:extLst>
          </p:cNvPr>
          <p:cNvSpPr>
            <a:spLocks noGrp="1"/>
          </p:cNvSpPr>
          <p:nvPr>
            <p:ph type="title"/>
          </p:nvPr>
        </p:nvSpPr>
        <p:spPr>
          <a:xfrm>
            <a:off x="87069" y="8313"/>
            <a:ext cx="8520600" cy="572700"/>
          </a:xfrm>
        </p:spPr>
        <p:txBody>
          <a:bodyPr/>
          <a:lstStyle/>
          <a:p>
            <a:r>
              <a:rPr lang="en-US" sz="2400"/>
              <a:t>Read Aloud or Shared Book Reading</a:t>
            </a:r>
          </a:p>
        </p:txBody>
      </p:sp>
      <p:sp>
        <p:nvSpPr>
          <p:cNvPr id="5" name="Content Placeholder 4">
            <a:extLst>
              <a:ext uri="{FF2B5EF4-FFF2-40B4-BE49-F238E27FC236}">
                <a16:creationId xmlns:a16="http://schemas.microsoft.com/office/drawing/2014/main" id="{72D0EF8A-7733-C21B-2ED2-C14E7E3B80A7}"/>
              </a:ext>
            </a:extLst>
          </p:cNvPr>
          <p:cNvSpPr>
            <a:spLocks noGrp="1"/>
          </p:cNvSpPr>
          <p:nvPr>
            <p:ph idx="4294967295"/>
          </p:nvPr>
        </p:nvSpPr>
        <p:spPr>
          <a:xfrm>
            <a:off x="0" y="721408"/>
            <a:ext cx="8694738" cy="3225800"/>
          </a:xfrm>
        </p:spPr>
        <p:txBody>
          <a:bodyPr>
            <a:normAutofit/>
          </a:bodyPr>
          <a:lstStyle/>
          <a:p>
            <a:pPr>
              <a:lnSpc>
                <a:spcPct val="150000"/>
              </a:lnSpc>
            </a:pPr>
            <a:r>
              <a:rPr lang="en-US" sz="2000">
                <a:solidFill>
                  <a:schemeClr val="tx1"/>
                </a:solidFill>
              </a:rPr>
              <a:t>Develops oral language</a:t>
            </a:r>
          </a:p>
          <a:p>
            <a:pPr>
              <a:lnSpc>
                <a:spcPct val="150000"/>
              </a:lnSpc>
            </a:pPr>
            <a:r>
              <a:rPr lang="en-US" sz="2000">
                <a:solidFill>
                  <a:schemeClr val="tx1"/>
                </a:solidFill>
              </a:rPr>
              <a:t>Improves listening skills</a:t>
            </a:r>
          </a:p>
          <a:p>
            <a:pPr>
              <a:lnSpc>
                <a:spcPct val="150000"/>
              </a:lnSpc>
            </a:pPr>
            <a:r>
              <a:rPr lang="en-US" sz="2000">
                <a:solidFill>
                  <a:schemeClr val="tx1"/>
                </a:solidFill>
              </a:rPr>
              <a:t>Introduces students to new concepts and ideas</a:t>
            </a:r>
          </a:p>
          <a:p>
            <a:pPr>
              <a:lnSpc>
                <a:spcPct val="150000"/>
              </a:lnSpc>
            </a:pPr>
            <a:r>
              <a:rPr lang="en-US" sz="2000">
                <a:solidFill>
                  <a:schemeClr val="tx1"/>
                </a:solidFill>
              </a:rPr>
              <a:t>Boosts vocabulary</a:t>
            </a:r>
          </a:p>
          <a:p>
            <a:pPr>
              <a:lnSpc>
                <a:spcPct val="150000"/>
              </a:lnSpc>
            </a:pPr>
            <a:r>
              <a:rPr lang="en-US" sz="2000">
                <a:solidFill>
                  <a:schemeClr val="tx1"/>
                </a:solidFill>
              </a:rPr>
              <a:t>Cultivates a love of reading</a:t>
            </a:r>
          </a:p>
        </p:txBody>
      </p:sp>
      <p:pic>
        <p:nvPicPr>
          <p:cNvPr id="4" name="Picture 3" descr="A person and several children looking at a computer">
            <a:extLst>
              <a:ext uri="{FF2B5EF4-FFF2-40B4-BE49-F238E27FC236}">
                <a16:creationId xmlns:a16="http://schemas.microsoft.com/office/drawing/2014/main" id="{DE6FD7C2-0206-C797-88A9-0D3D8B0EA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353" y="1278760"/>
            <a:ext cx="3004742" cy="2121903"/>
          </a:xfrm>
          <a:prstGeom prst="rect">
            <a:avLst/>
          </a:prstGeom>
          <a:effectLst>
            <a:softEdge rad="127000"/>
          </a:effectLst>
        </p:spPr>
      </p:pic>
      <p:sp>
        <p:nvSpPr>
          <p:cNvPr id="6" name="TextBox 5">
            <a:extLst>
              <a:ext uri="{FF2B5EF4-FFF2-40B4-BE49-F238E27FC236}">
                <a16:creationId xmlns:a16="http://schemas.microsoft.com/office/drawing/2014/main" id="{E2641CCB-7E33-D947-74C7-0EC1F059A00A}"/>
              </a:ext>
            </a:extLst>
          </p:cNvPr>
          <p:cNvSpPr txBox="1"/>
          <p:nvPr/>
        </p:nvSpPr>
        <p:spPr>
          <a:xfrm>
            <a:off x="5392025" y="4087603"/>
            <a:ext cx="3751975" cy="230832"/>
          </a:xfrm>
          <a:prstGeom prst="rect">
            <a:avLst/>
          </a:prstGeom>
          <a:noFill/>
        </p:spPr>
        <p:txBody>
          <a:bodyPr wrap="square">
            <a:spAutoFit/>
          </a:bodyPr>
          <a:lstStyle/>
          <a:p>
            <a:pPr marL="158750" marR="0" lvl="0" algn="r" defTabSz="914400" rtl="0" eaLnBrk="1" fontAlgn="auto" latinLnBrk="0" hangingPunct="1">
              <a:lnSpc>
                <a:spcPct val="100000"/>
              </a:lnSpc>
              <a:spcBef>
                <a:spcPts val="0"/>
              </a:spcBef>
              <a:spcAft>
                <a:spcPts val="0"/>
              </a:spcAft>
              <a:buClr>
                <a:srgbClr val="000000"/>
              </a:buClr>
              <a:buSzPts val="1100"/>
              <a:tabLst/>
              <a:defRPr/>
            </a:pPr>
            <a:r>
              <a:rPr lang="en-US" sz="900" b="0" i="0" u="none" strike="noStrike">
                <a:solidFill>
                  <a:schemeClr val="tx1"/>
                </a:solidFill>
                <a:effectLst/>
                <a:latin typeface="Trebuchet MS" panose="020B0603020202020204" pitchFamily="34" charset="0"/>
              </a:rPr>
              <a:t>(</a:t>
            </a:r>
            <a:r>
              <a:rPr lang="en-US" sz="900" err="1">
                <a:solidFill>
                  <a:schemeClr val="tx1"/>
                </a:solidFill>
                <a:latin typeface="Trebuchet MS" panose="020B0603020202020204" pitchFamily="34" charset="0"/>
              </a:rPr>
              <a:t>Birsh</a:t>
            </a:r>
            <a:r>
              <a:rPr lang="en-US" sz="900">
                <a:solidFill>
                  <a:schemeClr val="tx1"/>
                </a:solidFill>
                <a:latin typeface="Trebuchet MS" panose="020B0603020202020204" pitchFamily="34" charset="0"/>
              </a:rPr>
              <a:t> &amp; Carreker, 2018; Cardenas-Hagan, 2020; </a:t>
            </a:r>
            <a:r>
              <a:rPr lang="en-US" sz="900" b="0" i="0" u="none" strike="noStrike">
                <a:solidFill>
                  <a:schemeClr val="tx1"/>
                </a:solidFill>
                <a:effectLst/>
                <a:latin typeface="Trebuchet MS" panose="020B0603020202020204" pitchFamily="34" charset="0"/>
              </a:rPr>
              <a:t>Kemeny, 2023)</a:t>
            </a:r>
          </a:p>
        </p:txBody>
      </p:sp>
    </p:spTree>
    <p:extLst>
      <p:ext uri="{BB962C8B-B14F-4D97-AF65-F5344CB8AC3E}">
        <p14:creationId xmlns:p14="http://schemas.microsoft.com/office/powerpoint/2010/main" val="220228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0FB1C-0A88-E650-00C8-F1151543E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28626-B654-C5A7-37DB-7E5A7E4DDD55}"/>
              </a:ext>
            </a:extLst>
          </p:cNvPr>
          <p:cNvSpPr>
            <a:spLocks noGrp="1"/>
          </p:cNvSpPr>
          <p:nvPr>
            <p:ph type="title"/>
          </p:nvPr>
        </p:nvSpPr>
        <p:spPr>
          <a:xfrm>
            <a:off x="87069" y="8313"/>
            <a:ext cx="8520600" cy="572700"/>
          </a:xfrm>
        </p:spPr>
        <p:txBody>
          <a:bodyPr/>
          <a:lstStyle/>
          <a:p>
            <a:r>
              <a:rPr lang="en-US" sz="2400"/>
              <a:t>Read Aloud or Shared Book Reading | Example</a:t>
            </a:r>
          </a:p>
        </p:txBody>
      </p:sp>
      <p:sp>
        <p:nvSpPr>
          <p:cNvPr id="3" name="Google Shape;354;p46">
            <a:extLst>
              <a:ext uri="{FF2B5EF4-FFF2-40B4-BE49-F238E27FC236}">
                <a16:creationId xmlns:a16="http://schemas.microsoft.com/office/drawing/2014/main" id="{42D08C6A-A70D-707F-7102-6C455BAD47BF}"/>
              </a:ext>
            </a:extLst>
          </p:cNvPr>
          <p:cNvSpPr txBox="1">
            <a:spLocks/>
          </p:cNvSpPr>
          <p:nvPr/>
        </p:nvSpPr>
        <p:spPr>
          <a:xfrm>
            <a:off x="0" y="641704"/>
            <a:ext cx="4572000" cy="3860091"/>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a:solidFill>
                  <a:srgbClr val="000000"/>
                </a:solidFill>
                <a:ea typeface="Calibri"/>
                <a:cs typeface="Arial"/>
              </a:rPr>
              <a:t>Key Points About the Video:</a:t>
            </a:r>
          </a:p>
          <a:p>
            <a:pPr marL="114300" indent="0">
              <a:lnSpc>
                <a:spcPct val="114999"/>
              </a:lnSpc>
              <a:buNone/>
            </a:pPr>
            <a:endParaRPr lang="en-US" sz="1000"/>
          </a:p>
          <a:p>
            <a:pPr>
              <a:lnSpc>
                <a:spcPct val="114999"/>
              </a:lnSpc>
            </a:pPr>
            <a:r>
              <a:rPr lang="en-US" sz="2000">
                <a:solidFill>
                  <a:srgbClr val="000000"/>
                </a:solidFill>
                <a:ea typeface="Calibri"/>
                <a:cs typeface="Arial"/>
              </a:rPr>
              <a:t>Stops and explains vocabulary words</a:t>
            </a:r>
          </a:p>
          <a:p>
            <a:pPr>
              <a:lnSpc>
                <a:spcPct val="114999"/>
              </a:lnSpc>
            </a:pPr>
            <a:endParaRPr lang="en-US" sz="900">
              <a:solidFill>
                <a:srgbClr val="000000"/>
              </a:solidFill>
              <a:cs typeface="Arial"/>
            </a:endParaRPr>
          </a:p>
          <a:p>
            <a:pPr>
              <a:lnSpc>
                <a:spcPct val="114999"/>
              </a:lnSpc>
            </a:pPr>
            <a:r>
              <a:rPr lang="en-US" sz="2000">
                <a:solidFill>
                  <a:srgbClr val="000000"/>
                </a:solidFill>
                <a:ea typeface="Calibri"/>
                <a:cs typeface="Arial"/>
              </a:rPr>
              <a:t>Turn and talk to make predictions</a:t>
            </a:r>
          </a:p>
          <a:p>
            <a:pPr>
              <a:lnSpc>
                <a:spcPct val="114999"/>
              </a:lnSpc>
            </a:pPr>
            <a:endParaRPr lang="en-US" sz="900">
              <a:solidFill>
                <a:srgbClr val="000000"/>
              </a:solidFill>
              <a:ea typeface="Calibri"/>
              <a:cs typeface="Arial"/>
            </a:endParaRPr>
          </a:p>
          <a:p>
            <a:pPr>
              <a:lnSpc>
                <a:spcPct val="114999"/>
              </a:lnSpc>
            </a:pPr>
            <a:r>
              <a:rPr lang="en-US" sz="2000">
                <a:solidFill>
                  <a:srgbClr val="000000"/>
                </a:solidFill>
                <a:ea typeface="Calibri"/>
                <a:cs typeface="Arial"/>
              </a:rPr>
              <a:t>Sentence stem to help start a sentence</a:t>
            </a:r>
          </a:p>
          <a:p>
            <a:pPr>
              <a:lnSpc>
                <a:spcPct val="114999"/>
              </a:lnSpc>
            </a:pPr>
            <a:endParaRPr lang="en-US" sz="1100">
              <a:solidFill>
                <a:srgbClr val="000000"/>
              </a:solidFill>
              <a:ea typeface="Calibri"/>
              <a:cs typeface="Arial"/>
            </a:endParaRPr>
          </a:p>
          <a:p>
            <a:pPr>
              <a:lnSpc>
                <a:spcPct val="114999"/>
              </a:lnSpc>
            </a:pPr>
            <a:r>
              <a:rPr lang="en-US" sz="2000">
                <a:solidFill>
                  <a:srgbClr val="000000"/>
                </a:solidFill>
                <a:ea typeface="Calibri"/>
                <a:cs typeface="Arial"/>
              </a:rPr>
              <a:t>Asks the children questions about the book to show their understanding</a:t>
            </a:r>
            <a:endParaRPr lang="en-US">
              <a:solidFill>
                <a:srgbClr val="000000"/>
              </a:solidFill>
              <a:latin typeface="+mn-lt"/>
              <a:cs typeface="Arial"/>
            </a:endParaRPr>
          </a:p>
          <a:p>
            <a:pPr marL="114300" indent="0">
              <a:lnSpc>
                <a:spcPct val="114999"/>
              </a:lnSpc>
              <a:buNone/>
            </a:pPr>
            <a:endParaRPr lang="en-US" sz="1200">
              <a:solidFill>
                <a:srgbClr val="000000"/>
              </a:solidFill>
              <a:latin typeface="+mn-lt"/>
              <a:cs typeface="Arial"/>
            </a:endParaRPr>
          </a:p>
          <a:p>
            <a:pPr>
              <a:lnSpc>
                <a:spcPct val="160000"/>
              </a:lnSpc>
              <a:buFont typeface="Arial"/>
              <a:buChar char="●"/>
            </a:pPr>
            <a:endParaRPr lang="en-US" sz="2000">
              <a:solidFill>
                <a:srgbClr val="000000"/>
              </a:solidFill>
              <a:latin typeface="+mn-lt"/>
              <a:cs typeface="Times New Roman"/>
            </a:endParaRPr>
          </a:p>
          <a:p>
            <a:pPr marL="0" indent="0">
              <a:lnSpc>
                <a:spcPct val="114999"/>
              </a:lnSpc>
              <a:spcAft>
                <a:spcPts val="1200"/>
              </a:spcAft>
              <a:buNone/>
            </a:pPr>
            <a:endParaRPr lang="en-US">
              <a:latin typeface="+mn-lt"/>
            </a:endParaRPr>
          </a:p>
        </p:txBody>
      </p:sp>
      <p:pic>
        <p:nvPicPr>
          <p:cNvPr id="7" name="Online Media 6" title="Repeated Interactive Read-aloud in Kindergarten">
            <a:hlinkClick r:id="" action="ppaction://media"/>
            <a:extLst>
              <a:ext uri="{FF2B5EF4-FFF2-40B4-BE49-F238E27FC236}">
                <a16:creationId xmlns:a16="http://schemas.microsoft.com/office/drawing/2014/main" id="{782EECFB-2B20-1E66-101C-1DF1BBD7EADC}"/>
              </a:ext>
            </a:extLst>
          </p:cNvPr>
          <p:cNvPicPr>
            <a:picLocks noRot="1" noChangeAspect="1"/>
          </p:cNvPicPr>
          <p:nvPr>
            <a:videoFile r:link="rId1"/>
          </p:nvPr>
        </p:nvPicPr>
        <p:blipFill>
          <a:blip r:embed="rId4"/>
          <a:stretch>
            <a:fillRect/>
          </a:stretch>
        </p:blipFill>
        <p:spPr>
          <a:xfrm>
            <a:off x="4707743" y="1219455"/>
            <a:ext cx="4214060" cy="2380742"/>
          </a:xfrm>
          <a:prstGeom prst="rect">
            <a:avLst/>
          </a:prstGeom>
        </p:spPr>
      </p:pic>
      <p:sp>
        <p:nvSpPr>
          <p:cNvPr id="6" name="TextBox 5">
            <a:extLst>
              <a:ext uri="{FF2B5EF4-FFF2-40B4-BE49-F238E27FC236}">
                <a16:creationId xmlns:a16="http://schemas.microsoft.com/office/drawing/2014/main" id="{94D74B98-9880-7BBD-3D0F-2DFB0A9E2D29}"/>
              </a:ext>
            </a:extLst>
          </p:cNvPr>
          <p:cNvSpPr txBox="1"/>
          <p:nvPr/>
        </p:nvSpPr>
        <p:spPr>
          <a:xfrm>
            <a:off x="5392025" y="4087603"/>
            <a:ext cx="3751975" cy="230832"/>
          </a:xfrm>
          <a:prstGeom prst="rect">
            <a:avLst/>
          </a:prstGeom>
          <a:noFill/>
        </p:spPr>
        <p:txBody>
          <a:bodyPr wrap="square">
            <a:spAutoFit/>
          </a:bodyPr>
          <a:lstStyle/>
          <a:p>
            <a:pPr marL="158750" marR="0" lvl="0" algn="r" defTabSz="914400" rtl="0" eaLnBrk="1" fontAlgn="auto" latinLnBrk="0" hangingPunct="1">
              <a:lnSpc>
                <a:spcPct val="100000"/>
              </a:lnSpc>
              <a:spcBef>
                <a:spcPts val="0"/>
              </a:spcBef>
              <a:spcAft>
                <a:spcPts val="0"/>
              </a:spcAft>
              <a:buClr>
                <a:srgbClr val="000000"/>
              </a:buClr>
              <a:buSzPts val="1100"/>
              <a:tabLst/>
              <a:defRPr/>
            </a:pPr>
            <a:r>
              <a:rPr lang="en-US" sz="900" b="0" i="0" u="none" strike="noStrike">
                <a:solidFill>
                  <a:schemeClr val="tx1"/>
                </a:solidFill>
                <a:effectLst/>
                <a:latin typeface="Trebuchet MS" panose="020B0603020202020204" pitchFamily="34" charset="0"/>
              </a:rPr>
              <a:t>(</a:t>
            </a:r>
            <a:r>
              <a:rPr lang="en-US" sz="900">
                <a:solidFill>
                  <a:schemeClr val="tx1"/>
                </a:solidFill>
                <a:latin typeface="Trebuchet MS" panose="020B0603020202020204" pitchFamily="34" charset="0"/>
              </a:rPr>
              <a:t>Stevens, 2013</a:t>
            </a:r>
            <a:r>
              <a:rPr lang="en-US" sz="900" b="0" i="0" u="none" strike="noStrike">
                <a:solidFill>
                  <a:schemeClr val="tx1"/>
                </a:solidFill>
                <a:effectLst/>
                <a:latin typeface="Trebuchet MS" panose="020B0603020202020204" pitchFamily="34" charset="0"/>
              </a:rPr>
              <a:t>)</a:t>
            </a:r>
          </a:p>
        </p:txBody>
      </p:sp>
    </p:spTree>
    <p:extLst>
      <p:ext uri="{BB962C8B-B14F-4D97-AF65-F5344CB8AC3E}">
        <p14:creationId xmlns:p14="http://schemas.microsoft.com/office/powerpoint/2010/main" val="143606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2A0D-2A2C-7E4B-CA33-AD45FEA72476}"/>
            </a:ext>
          </a:extLst>
        </p:cNvPr>
        <p:cNvGrpSpPr/>
        <p:nvPr/>
      </p:nvGrpSpPr>
      <p:grpSpPr>
        <a:xfrm>
          <a:off x="0" y="0"/>
          <a:ext cx="0" cy="0"/>
          <a:chOff x="0" y="0"/>
          <a:chExt cx="0" cy="0"/>
        </a:xfrm>
      </p:grpSpPr>
      <p:pic>
        <p:nvPicPr>
          <p:cNvPr id="6" name="Picture Placeholder 5" descr="A woman, child and man lying on leaves.&#10;&#10;">
            <a:extLst>
              <a:ext uri="{FF2B5EF4-FFF2-40B4-BE49-F238E27FC236}">
                <a16:creationId xmlns:a16="http://schemas.microsoft.com/office/drawing/2014/main" id="{DDAC2B25-A483-FF5E-4A5D-84B22471A02F}"/>
              </a:ext>
            </a:extLst>
          </p:cNvPr>
          <p:cNvPicPr>
            <a:picLocks noGrp="1" noChangeAspect="1"/>
          </p:cNvPicPr>
          <p:nvPr>
            <p:ph type="pic" sz="quarter" idx="10"/>
          </p:nvPr>
        </p:nvPicPr>
        <p:blipFill>
          <a:blip r:embed="rId3"/>
          <a:srcRect t="7706" b="7706"/>
          <a:stretch/>
        </p:blipFill>
        <p:spPr>
          <a:xfrm>
            <a:off x="0" y="-8792"/>
            <a:ext cx="9144000" cy="5152292"/>
          </a:xfrm>
        </p:spPr>
      </p:pic>
      <p:sp>
        <p:nvSpPr>
          <p:cNvPr id="2" name="Title 1">
            <a:extLst>
              <a:ext uri="{FF2B5EF4-FFF2-40B4-BE49-F238E27FC236}">
                <a16:creationId xmlns:a16="http://schemas.microsoft.com/office/drawing/2014/main" id="{BD7A9412-DBC7-7A48-1F32-8A4731EEB07E}"/>
              </a:ext>
            </a:extLst>
          </p:cNvPr>
          <p:cNvSpPr>
            <a:spLocks noGrp="1"/>
          </p:cNvSpPr>
          <p:nvPr>
            <p:ph type="title"/>
          </p:nvPr>
        </p:nvSpPr>
        <p:spPr>
          <a:xfrm>
            <a:off x="0" y="3516284"/>
            <a:ext cx="9144000" cy="1627216"/>
          </a:xfrm>
        </p:spPr>
        <p:txBody>
          <a:bodyPr/>
          <a:lstStyle/>
          <a:p>
            <a:r>
              <a:rPr lang="en-US">
                <a:latin typeface="Trebuchet MS"/>
              </a:rPr>
              <a:t>How Can You Support </a:t>
            </a:r>
            <a:br>
              <a:rPr lang="en-US">
                <a:latin typeface="Trebuchet MS"/>
              </a:rPr>
            </a:br>
            <a:r>
              <a:rPr lang="en-US">
                <a:latin typeface="Trebuchet MS"/>
              </a:rPr>
              <a:t>Oral Language &amp; Vocabulary at Home?</a:t>
            </a:r>
            <a:endParaRPr lang="en-US"/>
          </a:p>
        </p:txBody>
      </p:sp>
      <p:pic>
        <p:nvPicPr>
          <p:cNvPr id="5" name="Google Shape;115;p10" descr="CDE Logo">
            <a:extLst>
              <a:ext uri="{FF2B5EF4-FFF2-40B4-BE49-F238E27FC236}">
                <a16:creationId xmlns:a16="http://schemas.microsoft.com/office/drawing/2014/main" id="{6F436767-07D1-EEBE-6ED5-33CA06562954}"/>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903375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9245CB9F-C9E0-1C33-280E-652FE35121B7}"/>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214D6F91-B3A1-EA21-EC4A-A610AFBF84E8}"/>
              </a:ext>
            </a:extLst>
          </p:cNvPr>
          <p:cNvSpPr txBox="1">
            <a:spLocks noGrp="1"/>
          </p:cNvSpPr>
          <p:nvPr>
            <p:ph type="title"/>
          </p:nvPr>
        </p:nvSpPr>
        <p:spPr>
          <a:xfrm>
            <a:off x="249103" y="0"/>
            <a:ext cx="8662668" cy="592406"/>
          </a:xfrm>
          <a:prstGeom prst="rect">
            <a:avLst/>
          </a:prstGeom>
        </p:spPr>
        <p:txBody>
          <a:bodyPr spcFirstLastPara="1" wrap="square" lIns="0" tIns="0" rIns="0" bIns="0" anchor="ctr" anchorCtr="0">
            <a:noAutofit/>
          </a:bodyPr>
          <a:lstStyle/>
          <a:p>
            <a:pPr>
              <a:lnSpc>
                <a:spcPct val="160000"/>
              </a:lnSpc>
            </a:pPr>
            <a:r>
              <a:rPr lang="en-US" sz="2400">
                <a:latin typeface="Trebuchet MS"/>
              </a:rPr>
              <a:t>How Can You Support Oral Language and Vocabulary at Home?</a:t>
            </a:r>
            <a:endParaRPr lang="en-US" sz="2400"/>
          </a:p>
        </p:txBody>
      </p:sp>
      <p:sp>
        <p:nvSpPr>
          <p:cNvPr id="2" name="Google Shape;354;p46">
            <a:extLst>
              <a:ext uri="{FF2B5EF4-FFF2-40B4-BE49-F238E27FC236}">
                <a16:creationId xmlns:a16="http://schemas.microsoft.com/office/drawing/2014/main" id="{3C3AAB6E-9300-06ED-AFE6-4A8521A8EE30}"/>
              </a:ext>
            </a:extLst>
          </p:cNvPr>
          <p:cNvSpPr txBox="1">
            <a:spLocks/>
          </p:cNvSpPr>
          <p:nvPr/>
        </p:nvSpPr>
        <p:spPr>
          <a:xfrm>
            <a:off x="249103" y="745676"/>
            <a:ext cx="7169150" cy="354409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14999"/>
              </a:lnSpc>
            </a:pPr>
            <a:r>
              <a:rPr lang="en-US" sz="2000">
                <a:solidFill>
                  <a:srgbClr val="000000"/>
                </a:solidFill>
                <a:ea typeface="Calibri"/>
                <a:cs typeface="Arial"/>
              </a:rPr>
              <a:t>Practice 1: Model and Expand Language</a:t>
            </a:r>
          </a:p>
          <a:p>
            <a:pPr marL="114300" indent="0">
              <a:lnSpc>
                <a:spcPct val="114999"/>
              </a:lnSpc>
              <a:buNone/>
            </a:pPr>
            <a:endParaRPr lang="en-US" sz="1000">
              <a:solidFill>
                <a:srgbClr val="000000"/>
              </a:solidFill>
              <a:cs typeface="Arial"/>
            </a:endParaRPr>
          </a:p>
          <a:p>
            <a:pPr>
              <a:lnSpc>
                <a:spcPct val="114999"/>
              </a:lnSpc>
            </a:pPr>
            <a:r>
              <a:rPr lang="en-US" sz="2000">
                <a:solidFill>
                  <a:srgbClr val="000000"/>
                </a:solidFill>
                <a:ea typeface="Calibri"/>
                <a:cs typeface="Arial"/>
              </a:rPr>
              <a:t>Practice 2: Talking While You Read</a:t>
            </a:r>
            <a:endParaRPr lang="en-US" sz="2000">
              <a:solidFill>
                <a:srgbClr val="000000"/>
              </a:solidFill>
              <a:cs typeface="Arial"/>
            </a:endParaRPr>
          </a:p>
          <a:p>
            <a:pPr marL="114300" indent="0">
              <a:lnSpc>
                <a:spcPct val="114999"/>
              </a:lnSpc>
              <a:buNone/>
            </a:pPr>
            <a:endParaRPr lang="en-US" sz="1200">
              <a:solidFill>
                <a:srgbClr val="000000"/>
              </a:solidFill>
              <a:latin typeface="+mn-lt"/>
              <a:cs typeface="Arial"/>
            </a:endParaRPr>
          </a:p>
          <a:p>
            <a:pPr>
              <a:lnSpc>
                <a:spcPct val="160000"/>
              </a:lnSpc>
            </a:pPr>
            <a:endParaRPr lang="en-US" sz="2000">
              <a:solidFill>
                <a:srgbClr val="000000"/>
              </a:solidFill>
              <a:latin typeface="+mn-lt"/>
              <a:cs typeface="Times New Roman"/>
            </a:endParaRPr>
          </a:p>
          <a:p>
            <a:pPr marL="0" indent="0">
              <a:lnSpc>
                <a:spcPct val="114999"/>
              </a:lnSpc>
              <a:spcAft>
                <a:spcPts val="1200"/>
              </a:spcAft>
              <a:buNone/>
            </a:pPr>
            <a:endParaRPr lang="en-US">
              <a:latin typeface="+mn-lt"/>
            </a:endParaRPr>
          </a:p>
        </p:txBody>
      </p:sp>
    </p:spTree>
    <p:extLst>
      <p:ext uri="{BB962C8B-B14F-4D97-AF65-F5344CB8AC3E}">
        <p14:creationId xmlns:p14="http://schemas.microsoft.com/office/powerpoint/2010/main" val="2810456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4A110A0-9C70-121C-6802-ECFEF93E559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E4F98C-24A4-BECB-8AEE-345FC1E9E388}"/>
              </a:ext>
            </a:extLst>
          </p:cNvPr>
          <p:cNvSpPr txBox="1">
            <a:spLocks noGrp="1"/>
          </p:cNvSpPr>
          <p:nvPr>
            <p:ph type="title"/>
          </p:nvPr>
        </p:nvSpPr>
        <p:spPr>
          <a:xfrm>
            <a:off x="144601" y="0"/>
            <a:ext cx="8409444" cy="592406"/>
          </a:xfrm>
          <a:prstGeom prst="rect">
            <a:avLst/>
          </a:prstGeom>
        </p:spPr>
        <p:txBody>
          <a:bodyPr spcFirstLastPara="1" wrap="square" lIns="0" tIns="0" rIns="0" bIns="0" anchor="ctr" anchorCtr="0">
            <a:noAutofit/>
          </a:bodyPr>
          <a:lstStyle/>
          <a:p>
            <a:r>
              <a:rPr lang="en-US" sz="2400">
                <a:latin typeface="Trebuchet MS"/>
              </a:rPr>
              <a:t>Practice 1: Model and Expand Language</a:t>
            </a:r>
          </a:p>
        </p:txBody>
      </p:sp>
      <p:sp>
        <p:nvSpPr>
          <p:cNvPr id="2" name="Google Shape;354;p46">
            <a:extLst>
              <a:ext uri="{FF2B5EF4-FFF2-40B4-BE49-F238E27FC236}">
                <a16:creationId xmlns:a16="http://schemas.microsoft.com/office/drawing/2014/main" id="{AC3E31A3-8F9F-233F-404D-9E4AC503E37E}"/>
              </a:ext>
            </a:extLst>
          </p:cNvPr>
          <p:cNvSpPr txBox="1">
            <a:spLocks/>
          </p:cNvSpPr>
          <p:nvPr/>
        </p:nvSpPr>
        <p:spPr>
          <a:xfrm>
            <a:off x="39920" y="741726"/>
            <a:ext cx="4477071" cy="34827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dirty="0">
                <a:solidFill>
                  <a:srgbClr val="000000"/>
                </a:solidFill>
                <a:ea typeface="Calibri"/>
                <a:cs typeface="Arial"/>
              </a:rPr>
              <a:t>Key Points in the Video:</a:t>
            </a:r>
            <a:endParaRPr lang="en-US" dirty="0"/>
          </a:p>
          <a:p>
            <a:pPr>
              <a:lnSpc>
                <a:spcPct val="114999"/>
              </a:lnSpc>
            </a:pPr>
            <a:r>
              <a:rPr lang="en-US" sz="2000" dirty="0">
                <a:solidFill>
                  <a:srgbClr val="000000"/>
                </a:solidFill>
                <a:ea typeface="Calibri"/>
                <a:cs typeface="Arial"/>
              </a:rPr>
              <a:t>Adults listen and ask open-ended questions to extend the conversation. </a:t>
            </a:r>
          </a:p>
          <a:p>
            <a:pPr>
              <a:lnSpc>
                <a:spcPct val="114999"/>
              </a:lnSpc>
            </a:pPr>
            <a:endParaRPr lang="en-US" sz="1000" dirty="0">
              <a:solidFill>
                <a:srgbClr val="000000"/>
              </a:solidFill>
              <a:cs typeface="Arial"/>
            </a:endParaRPr>
          </a:p>
          <a:p>
            <a:pPr>
              <a:lnSpc>
                <a:spcPct val="114999"/>
              </a:lnSpc>
            </a:pPr>
            <a:r>
              <a:rPr lang="en-US" sz="2000" dirty="0">
                <a:solidFill>
                  <a:srgbClr val="000000"/>
                </a:solidFill>
                <a:ea typeface="Calibri"/>
                <a:cs typeface="Arial"/>
              </a:rPr>
              <a:t>Adults correct the children, as needed, to model and encourage complete sentences.</a:t>
            </a:r>
            <a:endParaRPr lang="en-US" sz="2000" dirty="0"/>
          </a:p>
          <a:p>
            <a:pPr marL="114300" indent="0">
              <a:lnSpc>
                <a:spcPct val="114999"/>
              </a:lnSpc>
              <a:buNone/>
            </a:pPr>
            <a:endParaRPr lang="en-US" dirty="0">
              <a:solidFill>
                <a:srgbClr val="000000"/>
              </a:solidFill>
              <a:latin typeface="+mn-lt"/>
              <a:cs typeface="Arial"/>
            </a:endParaRPr>
          </a:p>
          <a:p>
            <a:pPr marL="114300" indent="0">
              <a:lnSpc>
                <a:spcPct val="114999"/>
              </a:lnSpc>
              <a:buNone/>
            </a:pPr>
            <a:endParaRPr lang="en-US" dirty="0">
              <a:solidFill>
                <a:srgbClr val="000000"/>
              </a:solidFill>
              <a:latin typeface="+mn-lt"/>
              <a:cs typeface="Arial"/>
            </a:endParaRPr>
          </a:p>
          <a:p>
            <a:pPr marL="114300" indent="0">
              <a:lnSpc>
                <a:spcPct val="114999"/>
              </a:lnSpc>
              <a:buNone/>
            </a:pPr>
            <a:endParaRPr lang="en-US" sz="1200" dirty="0">
              <a:solidFill>
                <a:srgbClr val="000000"/>
              </a:solidFill>
              <a:latin typeface="+mn-lt"/>
              <a:cs typeface="Arial"/>
            </a:endParaRPr>
          </a:p>
          <a:p>
            <a:pPr>
              <a:lnSpc>
                <a:spcPct val="160000"/>
              </a:lnSpc>
              <a:buFont typeface="Arial"/>
              <a:buChar char="●"/>
            </a:pPr>
            <a:endParaRPr lang="en-US" sz="2000" dirty="0">
              <a:solidFill>
                <a:srgbClr val="000000"/>
              </a:solidFill>
              <a:latin typeface="+mn-lt"/>
              <a:cs typeface="Times New Roman"/>
            </a:endParaRPr>
          </a:p>
          <a:p>
            <a:pPr marL="0" indent="0">
              <a:lnSpc>
                <a:spcPct val="114999"/>
              </a:lnSpc>
              <a:spcAft>
                <a:spcPts val="1200"/>
              </a:spcAft>
              <a:buNone/>
            </a:pPr>
            <a:endParaRPr lang="en-US" dirty="0">
              <a:latin typeface="+mn-lt"/>
            </a:endParaRPr>
          </a:p>
        </p:txBody>
      </p:sp>
      <p:pic>
        <p:nvPicPr>
          <p:cNvPr id="4" name="Online Media 3" title="1.3 Dinner Table Talk (REL Southeast)">
            <a:hlinkClick r:id="" action="ppaction://media"/>
            <a:extLst>
              <a:ext uri="{FF2B5EF4-FFF2-40B4-BE49-F238E27FC236}">
                <a16:creationId xmlns:a16="http://schemas.microsoft.com/office/drawing/2014/main" id="{6DAC6575-8290-7622-7FE4-74ABD10593E7}"/>
              </a:ext>
            </a:extLst>
          </p:cNvPr>
          <p:cNvPicPr>
            <a:picLocks noRot="1" noChangeAspect="1"/>
          </p:cNvPicPr>
          <p:nvPr>
            <a:videoFile r:link="rId1"/>
          </p:nvPr>
        </p:nvPicPr>
        <p:blipFill>
          <a:blip r:embed="rId4"/>
          <a:stretch>
            <a:fillRect/>
          </a:stretch>
        </p:blipFill>
        <p:spPr>
          <a:xfrm>
            <a:off x="4697585" y="803633"/>
            <a:ext cx="4233967" cy="2391988"/>
          </a:xfrm>
          <a:prstGeom prst="rect">
            <a:avLst/>
          </a:prstGeom>
        </p:spPr>
      </p:pic>
      <p:sp>
        <p:nvSpPr>
          <p:cNvPr id="11" name="Google Shape;354;p46">
            <a:extLst>
              <a:ext uri="{FF2B5EF4-FFF2-40B4-BE49-F238E27FC236}">
                <a16:creationId xmlns:a16="http://schemas.microsoft.com/office/drawing/2014/main" id="{C3FBC954-6100-63C1-E4B7-D56740518DDD}"/>
              </a:ext>
            </a:extLst>
          </p:cNvPr>
          <p:cNvSpPr txBox="1">
            <a:spLocks/>
          </p:cNvSpPr>
          <p:nvPr/>
        </p:nvSpPr>
        <p:spPr>
          <a:xfrm>
            <a:off x="4572000" y="3195621"/>
            <a:ext cx="4304543" cy="98106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14999"/>
              </a:lnSpc>
            </a:pPr>
            <a:r>
              <a:rPr lang="en-US" sz="2000" b="1">
                <a:solidFill>
                  <a:srgbClr val="0096A6"/>
                </a:solidFill>
                <a:ea typeface="Calibri"/>
                <a:cs typeface="Arial"/>
                <a:hlinkClick r:id="rId5"/>
              </a:rPr>
              <a:t>Dinner Table Talk</a:t>
            </a:r>
            <a:endParaRPr lang="en-US" sz="2000" b="1">
              <a:solidFill>
                <a:srgbClr val="0096A6"/>
              </a:solidFill>
              <a:ea typeface="Calibri"/>
              <a:cs typeface="Arial"/>
              <a:hlinkClick r:id="rId6">
                <a:extLst>
                  <a:ext uri="{A12FA001-AC4F-418D-AE19-62706E023703}">
                    <ahyp:hlinkClr xmlns:ahyp="http://schemas.microsoft.com/office/drawing/2018/hyperlinkcolor" val="tx"/>
                  </a:ext>
                </a:extLst>
              </a:hlinkClick>
            </a:endParaRPr>
          </a:p>
          <a:p>
            <a:pPr>
              <a:lnSpc>
                <a:spcPct val="114999"/>
              </a:lnSpc>
            </a:pPr>
            <a:r>
              <a:rPr lang="en-US" sz="2000" b="1">
                <a:solidFill>
                  <a:srgbClr val="0096A6"/>
                </a:solidFill>
                <a:ea typeface="Calibri"/>
                <a:cs typeface="Arial"/>
                <a:hlinkClick r:id="rId7"/>
              </a:rPr>
              <a:t>Learning Language Every Day</a:t>
            </a:r>
            <a:endParaRPr lang="en-US" sz="2000" b="1">
              <a:solidFill>
                <a:srgbClr val="0096A6"/>
              </a:solidFill>
              <a:ea typeface="Calibri"/>
              <a:cs typeface="Arial"/>
              <a:hlinkClick r:id="rId8"/>
            </a:endParaRPr>
          </a:p>
        </p:txBody>
      </p:sp>
      <p:sp>
        <p:nvSpPr>
          <p:cNvPr id="3" name="TextBox 2">
            <a:extLst>
              <a:ext uri="{FF2B5EF4-FFF2-40B4-BE49-F238E27FC236}">
                <a16:creationId xmlns:a16="http://schemas.microsoft.com/office/drawing/2014/main" id="{A721A8B8-6370-72D5-98D4-2096BB96BD22}"/>
              </a:ext>
            </a:extLst>
          </p:cNvPr>
          <p:cNvSpPr txBox="1"/>
          <p:nvPr/>
        </p:nvSpPr>
        <p:spPr>
          <a:xfrm>
            <a:off x="6944204" y="4109035"/>
            <a:ext cx="2221422" cy="230832"/>
          </a:xfrm>
          <a:prstGeom prst="rect">
            <a:avLst/>
          </a:prstGeom>
          <a:noFill/>
        </p:spPr>
        <p:txBody>
          <a:bodyPr wrap="square" lIns="91440" tIns="45720" rIns="91440" bIns="45720" anchor="t">
            <a:spAutoFit/>
          </a:bodyPr>
          <a:lstStyle/>
          <a:p>
            <a:pPr algn="r"/>
            <a:r>
              <a:rPr lang="en-US" sz="900">
                <a:latin typeface="+mn-lt"/>
              </a:rPr>
              <a:t>(</a:t>
            </a:r>
            <a:r>
              <a:rPr lang="en-US" sz="900">
                <a:latin typeface="Trebuchet MS" panose="020B0603020202020204" pitchFamily="34" charset="0"/>
              </a:rPr>
              <a:t>Kosanovich et al., 2020; WIDA, 2025)</a:t>
            </a:r>
          </a:p>
        </p:txBody>
      </p:sp>
    </p:spTree>
    <p:extLst>
      <p:ext uri="{BB962C8B-B14F-4D97-AF65-F5344CB8AC3E}">
        <p14:creationId xmlns:p14="http://schemas.microsoft.com/office/powerpoint/2010/main" val="4474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4A110A0-9C70-121C-6802-ECFEF93E559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E4F98C-24A4-BECB-8AEE-345FC1E9E388}"/>
              </a:ext>
            </a:extLst>
          </p:cNvPr>
          <p:cNvSpPr txBox="1">
            <a:spLocks noGrp="1"/>
          </p:cNvSpPr>
          <p:nvPr>
            <p:ph type="title"/>
          </p:nvPr>
        </p:nvSpPr>
        <p:spPr>
          <a:xfrm>
            <a:off x="105412" y="0"/>
            <a:ext cx="8409444" cy="592406"/>
          </a:xfrm>
          <a:prstGeom prst="rect">
            <a:avLst/>
          </a:prstGeom>
        </p:spPr>
        <p:txBody>
          <a:bodyPr spcFirstLastPara="1" wrap="square" lIns="0" tIns="0" rIns="0" bIns="0" anchor="ctr" anchorCtr="0">
            <a:noAutofit/>
          </a:bodyPr>
          <a:lstStyle/>
          <a:p>
            <a:r>
              <a:rPr lang="en-US" sz="2400">
                <a:latin typeface="Trebuchet MS"/>
              </a:rPr>
              <a:t>Practice 2: Talking While You Read </a:t>
            </a:r>
          </a:p>
        </p:txBody>
      </p:sp>
      <p:sp>
        <p:nvSpPr>
          <p:cNvPr id="2" name="Google Shape;354;p46">
            <a:extLst>
              <a:ext uri="{FF2B5EF4-FFF2-40B4-BE49-F238E27FC236}">
                <a16:creationId xmlns:a16="http://schemas.microsoft.com/office/drawing/2014/main" id="{AC3E31A3-8F9F-233F-404D-9E4AC503E37E}"/>
              </a:ext>
            </a:extLst>
          </p:cNvPr>
          <p:cNvSpPr txBox="1">
            <a:spLocks/>
          </p:cNvSpPr>
          <p:nvPr/>
        </p:nvSpPr>
        <p:spPr>
          <a:xfrm>
            <a:off x="0" y="741726"/>
            <a:ext cx="4572000" cy="3482725"/>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en-US" sz="2000" b="1">
                <a:solidFill>
                  <a:srgbClr val="000000"/>
                </a:solidFill>
                <a:ea typeface="Calibri"/>
                <a:cs typeface="Arial"/>
              </a:rPr>
              <a:t>Key Points About the Video:</a:t>
            </a:r>
            <a:endParaRPr lang="en-US"/>
          </a:p>
          <a:p>
            <a:pPr>
              <a:lnSpc>
                <a:spcPct val="114999"/>
              </a:lnSpc>
            </a:pPr>
            <a:r>
              <a:rPr lang="en-US" sz="2000">
                <a:solidFill>
                  <a:srgbClr val="000000"/>
                </a:solidFill>
                <a:ea typeface="Calibri"/>
                <a:cs typeface="Arial"/>
              </a:rPr>
              <a:t>Mom keeps using the word round to help build her daughter’s vocabulary</a:t>
            </a:r>
          </a:p>
          <a:p>
            <a:pPr>
              <a:lnSpc>
                <a:spcPct val="114999"/>
              </a:lnSpc>
            </a:pPr>
            <a:endParaRPr lang="en-US" sz="900">
              <a:solidFill>
                <a:srgbClr val="000000"/>
              </a:solidFill>
              <a:cs typeface="Arial"/>
            </a:endParaRPr>
          </a:p>
          <a:p>
            <a:pPr>
              <a:lnSpc>
                <a:spcPct val="114999"/>
              </a:lnSpc>
            </a:pPr>
            <a:r>
              <a:rPr lang="en-US" sz="2000">
                <a:solidFill>
                  <a:srgbClr val="000000"/>
                </a:solidFill>
                <a:ea typeface="Calibri"/>
                <a:cs typeface="Arial"/>
              </a:rPr>
              <a:t>Mom restates her daughter’s answers in complete sentences to model oral language skills</a:t>
            </a:r>
          </a:p>
          <a:p>
            <a:pPr>
              <a:lnSpc>
                <a:spcPct val="114999"/>
              </a:lnSpc>
            </a:pPr>
            <a:endParaRPr lang="en-US" sz="900">
              <a:solidFill>
                <a:srgbClr val="000000"/>
              </a:solidFill>
              <a:ea typeface="Calibri"/>
              <a:cs typeface="Arial"/>
            </a:endParaRPr>
          </a:p>
          <a:p>
            <a:pPr>
              <a:lnSpc>
                <a:spcPct val="114999"/>
              </a:lnSpc>
            </a:pPr>
            <a:r>
              <a:rPr lang="en-US" sz="2000">
                <a:solidFill>
                  <a:srgbClr val="000000"/>
                </a:solidFill>
                <a:ea typeface="Calibri"/>
                <a:cs typeface="Arial"/>
              </a:rPr>
              <a:t>Mom uses the Talking While You Read Bookmark to decide what questions to ask</a:t>
            </a:r>
            <a:endParaRPr lang="en-US" sz="2000"/>
          </a:p>
          <a:p>
            <a:pPr marL="114300" indent="0">
              <a:lnSpc>
                <a:spcPct val="114999"/>
              </a:lnSpc>
              <a:buNone/>
            </a:pPr>
            <a:endParaRPr lang="en-US">
              <a:solidFill>
                <a:srgbClr val="000000"/>
              </a:solidFill>
              <a:latin typeface="+mn-lt"/>
              <a:cs typeface="Arial"/>
            </a:endParaRPr>
          </a:p>
          <a:p>
            <a:pPr marL="114300" indent="0">
              <a:lnSpc>
                <a:spcPct val="114999"/>
              </a:lnSpc>
              <a:buNone/>
            </a:pPr>
            <a:endParaRPr lang="en-US">
              <a:solidFill>
                <a:srgbClr val="000000"/>
              </a:solidFill>
              <a:latin typeface="+mn-lt"/>
              <a:cs typeface="Arial"/>
            </a:endParaRPr>
          </a:p>
          <a:p>
            <a:pPr marL="114300" indent="0">
              <a:lnSpc>
                <a:spcPct val="114999"/>
              </a:lnSpc>
              <a:buNone/>
            </a:pPr>
            <a:endParaRPr lang="en-US" sz="1200">
              <a:solidFill>
                <a:srgbClr val="000000"/>
              </a:solidFill>
              <a:latin typeface="+mn-lt"/>
              <a:cs typeface="Arial"/>
            </a:endParaRPr>
          </a:p>
          <a:p>
            <a:pPr>
              <a:lnSpc>
                <a:spcPct val="160000"/>
              </a:lnSpc>
              <a:buFont typeface="Arial"/>
              <a:buChar char="●"/>
            </a:pPr>
            <a:endParaRPr lang="en-US" sz="2000">
              <a:solidFill>
                <a:srgbClr val="000000"/>
              </a:solidFill>
              <a:latin typeface="+mn-lt"/>
              <a:cs typeface="Times New Roman"/>
            </a:endParaRPr>
          </a:p>
          <a:p>
            <a:pPr marL="0" indent="0">
              <a:lnSpc>
                <a:spcPct val="114999"/>
              </a:lnSpc>
              <a:spcAft>
                <a:spcPts val="1200"/>
              </a:spcAft>
              <a:buNone/>
            </a:pPr>
            <a:endParaRPr lang="en-US">
              <a:latin typeface="+mn-lt"/>
            </a:endParaRPr>
          </a:p>
        </p:txBody>
      </p:sp>
      <p:pic>
        <p:nvPicPr>
          <p:cNvPr id="3" name="Online Media 2" title="Talking While You Read (The Legend of Spookley the Square Pumpkin) (REL Southeast)">
            <a:hlinkClick r:id="" action="ppaction://media"/>
            <a:extLst>
              <a:ext uri="{FF2B5EF4-FFF2-40B4-BE49-F238E27FC236}">
                <a16:creationId xmlns:a16="http://schemas.microsoft.com/office/drawing/2014/main" id="{EB562A48-E297-F56D-D8FD-6E40255243ED}"/>
              </a:ext>
            </a:extLst>
          </p:cNvPr>
          <p:cNvPicPr>
            <a:picLocks noRot="1" noChangeAspect="1"/>
          </p:cNvPicPr>
          <p:nvPr>
            <a:videoFile r:link="rId1"/>
          </p:nvPr>
        </p:nvPicPr>
        <p:blipFill>
          <a:blip r:embed="rId4"/>
          <a:stretch>
            <a:fillRect/>
          </a:stretch>
        </p:blipFill>
        <p:spPr>
          <a:xfrm>
            <a:off x="4627009" y="803633"/>
            <a:ext cx="4192479" cy="2368550"/>
          </a:xfrm>
          <a:prstGeom prst="rect">
            <a:avLst/>
          </a:prstGeom>
        </p:spPr>
      </p:pic>
      <p:sp>
        <p:nvSpPr>
          <p:cNvPr id="11" name="Google Shape;354;p46">
            <a:extLst>
              <a:ext uri="{FF2B5EF4-FFF2-40B4-BE49-F238E27FC236}">
                <a16:creationId xmlns:a16="http://schemas.microsoft.com/office/drawing/2014/main" id="{C3FBC954-6100-63C1-E4B7-D56740518DDD}"/>
              </a:ext>
            </a:extLst>
          </p:cNvPr>
          <p:cNvSpPr txBox="1">
            <a:spLocks/>
          </p:cNvSpPr>
          <p:nvPr/>
        </p:nvSpPr>
        <p:spPr>
          <a:xfrm>
            <a:off x="4425417" y="3415229"/>
            <a:ext cx="4678663" cy="5924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14999"/>
              </a:lnSpc>
            </a:pPr>
            <a:r>
              <a:rPr lang="en-US" sz="1950" b="1">
                <a:solidFill>
                  <a:srgbClr val="0096A6"/>
                </a:solidFill>
                <a:ea typeface="Calibri"/>
                <a:cs typeface="Arial"/>
                <a:hlinkClick r:id="rId5"/>
              </a:rPr>
              <a:t>Talking While You Read | PEER</a:t>
            </a:r>
            <a:endParaRPr lang="en-US" sz="1950" b="1">
              <a:solidFill>
                <a:srgbClr val="0096A6"/>
              </a:solidFill>
              <a:ea typeface="Calibri"/>
              <a:cs typeface="Arial"/>
              <a:hlinkClick r:id="rId6">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F716162C-2C8D-2DF9-9F18-6DB6E1F1AF5B}"/>
              </a:ext>
            </a:extLst>
          </p:cNvPr>
          <p:cNvSpPr txBox="1"/>
          <p:nvPr/>
        </p:nvSpPr>
        <p:spPr>
          <a:xfrm>
            <a:off x="6294378" y="4109035"/>
            <a:ext cx="2809702" cy="230832"/>
          </a:xfrm>
          <a:prstGeom prst="rect">
            <a:avLst/>
          </a:prstGeom>
          <a:noFill/>
        </p:spPr>
        <p:txBody>
          <a:bodyPr wrap="square" lIns="91440" tIns="45720" rIns="91440" bIns="45720" anchor="t">
            <a:spAutoFit/>
          </a:bodyPr>
          <a:lstStyle/>
          <a:p>
            <a:pPr algn="r"/>
            <a:r>
              <a:rPr lang="en-US" sz="900">
                <a:latin typeface="+mn-lt"/>
              </a:rPr>
              <a:t>(</a:t>
            </a:r>
            <a:r>
              <a:rPr lang="en-US" sz="900">
                <a:latin typeface="Trebuchet MS" panose="020B0603020202020204" pitchFamily="34" charset="0"/>
              </a:rPr>
              <a:t>Kosanovich et al., 2020; Kosanovich et al., 2021)</a:t>
            </a:r>
          </a:p>
        </p:txBody>
      </p:sp>
    </p:spTree>
    <p:extLst>
      <p:ext uri="{BB962C8B-B14F-4D97-AF65-F5344CB8AC3E}">
        <p14:creationId xmlns:p14="http://schemas.microsoft.com/office/powerpoint/2010/main" val="221547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4D3188-746D-A0DA-7917-3CAEB783A423}"/>
              </a:ext>
            </a:extLst>
          </p:cNvPr>
          <p:cNvSpPr>
            <a:spLocks noGrp="1"/>
          </p:cNvSpPr>
          <p:nvPr>
            <p:ph type="title"/>
          </p:nvPr>
        </p:nvSpPr>
        <p:spPr>
          <a:xfrm>
            <a:off x="205525" y="1922554"/>
            <a:ext cx="5778300" cy="531300"/>
          </a:xfrm>
        </p:spPr>
        <p:txBody>
          <a:bodyPr/>
          <a:lstStyle/>
          <a:p>
            <a:r>
              <a:rPr lang="en-US" sz="2400"/>
              <a:t>The Colorado READ Act and </a:t>
            </a:r>
            <a:br>
              <a:rPr lang="en-US" sz="2400"/>
            </a:br>
            <a:r>
              <a:rPr lang="en-US" sz="2400"/>
              <a:t>the Science of Reading for Families </a:t>
            </a:r>
          </a:p>
        </p:txBody>
      </p:sp>
      <p:sp>
        <p:nvSpPr>
          <p:cNvPr id="7" name="Title 6">
            <a:extLst>
              <a:ext uri="{FF2B5EF4-FFF2-40B4-BE49-F238E27FC236}">
                <a16:creationId xmlns:a16="http://schemas.microsoft.com/office/drawing/2014/main" id="{1AB0C5CF-EA15-BCEF-640B-22CAF55768B8}"/>
              </a:ext>
            </a:extLst>
          </p:cNvPr>
          <p:cNvSpPr>
            <a:spLocks noGrp="1"/>
          </p:cNvSpPr>
          <p:nvPr>
            <p:ph type="title" idx="3"/>
          </p:nvPr>
        </p:nvSpPr>
        <p:spPr>
          <a:xfrm>
            <a:off x="263714" y="3053469"/>
            <a:ext cx="5778300" cy="1040100"/>
          </a:xfrm>
        </p:spPr>
        <p:txBody>
          <a:bodyPr/>
          <a:lstStyle/>
          <a:p>
            <a:r>
              <a:rPr lang="en-US" sz="2800" b="1">
                <a:solidFill>
                  <a:schemeClr val="bg2"/>
                </a:solidFill>
              </a:rPr>
              <a:t>Oral Language and </a:t>
            </a:r>
            <a:br>
              <a:rPr lang="en-US" sz="2800" b="1">
                <a:solidFill>
                  <a:schemeClr val="bg2"/>
                </a:solidFill>
              </a:rPr>
            </a:br>
            <a:r>
              <a:rPr lang="en-US" sz="2800" b="1">
                <a:solidFill>
                  <a:schemeClr val="bg2"/>
                </a:solidFill>
              </a:rPr>
              <a:t>Vocabulary Development</a:t>
            </a:r>
          </a:p>
        </p:txBody>
      </p:sp>
      <p:pic>
        <p:nvPicPr>
          <p:cNvPr id="1026" name="Picture 2">
            <a:extLst>
              <a:ext uri="{FF2B5EF4-FFF2-40B4-BE49-F238E27FC236}">
                <a16:creationId xmlns:a16="http://schemas.microsoft.com/office/drawing/2014/main" id="{CC604A3F-D87C-2AC1-A35B-8E1E679142C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92" y="87578"/>
            <a:ext cx="962353" cy="962353"/>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8">
            <a:extLst>
              <a:ext uri="{FF2B5EF4-FFF2-40B4-BE49-F238E27FC236}">
                <a16:creationId xmlns:a16="http://schemas.microsoft.com/office/drawing/2014/main" id="{00A0ECC2-97C2-F810-2A27-28E4C23170CC}"/>
              </a:ext>
            </a:extLst>
          </p:cNvPr>
          <p:cNvSpPr>
            <a:spLocks noGrp="1"/>
          </p:cNvSpPr>
          <p:nvPr>
            <p:ph type="pic" sz="quarter" idx="13"/>
          </p:nvPr>
        </p:nvSpPr>
        <p:spPr/>
        <p:txBody>
          <a:bodyPr/>
          <a:lstStyle/>
          <a:p>
            <a:endParaRPr lang="en-US"/>
          </a:p>
        </p:txBody>
      </p:sp>
      <p:pic>
        <p:nvPicPr>
          <p:cNvPr id="10" name="Picture Placeholder 5" descr="Two parents holding their child ">
            <a:extLst>
              <a:ext uri="{FF2B5EF4-FFF2-40B4-BE49-F238E27FC236}">
                <a16:creationId xmlns:a16="http://schemas.microsoft.com/office/drawing/2014/main" id="{4CDBF509-B19B-596B-EEAE-041993073FBA}"/>
              </a:ext>
            </a:extLst>
          </p:cNvPr>
          <p:cNvPicPr>
            <a:picLocks noChangeAspect="1"/>
          </p:cNvPicPr>
          <p:nvPr/>
        </p:nvPicPr>
        <p:blipFill>
          <a:blip r:embed="rId4"/>
          <a:srcRect l="28259" r="23720"/>
          <a:stretch>
            <a:fillRect/>
          </a:stretch>
        </p:blipFill>
        <p:spPr>
          <a:xfrm>
            <a:off x="5897462" y="0"/>
            <a:ext cx="3246538" cy="4379913"/>
          </a:xfrm>
          <a:prstGeom prst="rect">
            <a:avLst/>
          </a:prstGeom>
          <a:solidFill>
            <a:schemeClr val="tx2"/>
          </a:solidFill>
          <a:ln>
            <a:noFill/>
          </a:ln>
        </p:spPr>
      </p:pic>
    </p:spTree>
    <p:extLst>
      <p:ext uri="{BB962C8B-B14F-4D97-AF65-F5344CB8AC3E}">
        <p14:creationId xmlns:p14="http://schemas.microsoft.com/office/powerpoint/2010/main" val="219724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10AD-E863-846D-3D8E-C31597F7E85F}"/>
              </a:ext>
            </a:extLst>
          </p:cNvPr>
          <p:cNvSpPr>
            <a:spLocks noGrp="1"/>
          </p:cNvSpPr>
          <p:nvPr>
            <p:ph type="title"/>
          </p:nvPr>
        </p:nvSpPr>
        <p:spPr/>
        <p:txBody>
          <a:bodyPr/>
          <a:lstStyle/>
          <a:p>
            <a:r>
              <a:rPr lang="en-US"/>
              <a:t>Foundations of Literacy</a:t>
            </a:r>
          </a:p>
        </p:txBody>
      </p:sp>
      <p:pic>
        <p:nvPicPr>
          <p:cNvPr id="3" name="Content Placeholder 6" descr="Children sitting on steps">
            <a:extLst>
              <a:ext uri="{FF2B5EF4-FFF2-40B4-BE49-F238E27FC236}">
                <a16:creationId xmlns:a16="http://schemas.microsoft.com/office/drawing/2014/main" id="{FC95EA47-77A3-EAE8-0A53-91B67344D1B9}"/>
              </a:ext>
            </a:extLst>
          </p:cNvPr>
          <p:cNvPicPr>
            <a:picLocks noChangeAspect="1"/>
          </p:cNvPicPr>
          <p:nvPr/>
        </p:nvPicPr>
        <p:blipFill rotWithShape="1">
          <a:blip r:embed="rId3"/>
          <a:srcRect t="20887"/>
          <a:stretch/>
        </p:blipFill>
        <p:spPr>
          <a:xfrm>
            <a:off x="1218005" y="755707"/>
            <a:ext cx="6809759" cy="3589311"/>
          </a:xfrm>
          <a:prstGeom prst="rect">
            <a:avLst/>
          </a:prstGeom>
          <a:ln>
            <a:noFill/>
          </a:ln>
          <a:effectLst>
            <a:softEdge rad="112500"/>
          </a:effectLst>
        </p:spPr>
      </p:pic>
      <p:sp>
        <p:nvSpPr>
          <p:cNvPr id="4" name="Title 1">
            <a:extLst>
              <a:ext uri="{FF2B5EF4-FFF2-40B4-BE49-F238E27FC236}">
                <a16:creationId xmlns:a16="http://schemas.microsoft.com/office/drawing/2014/main" id="{D746CEA7-C9C1-38B5-E89D-2789E52FD5A1}"/>
              </a:ext>
            </a:extLst>
          </p:cNvPr>
          <p:cNvSpPr txBox="1">
            <a:spLocks/>
          </p:cNvSpPr>
          <p:nvPr/>
        </p:nvSpPr>
        <p:spPr>
          <a:xfrm>
            <a:off x="636877" y="2021305"/>
            <a:ext cx="8211489" cy="2130745"/>
          </a:xfrm>
          <a:prstGeom prst="rect">
            <a:avLst/>
          </a:prstGeom>
          <a:solidFill>
            <a:srgbClr val="FFFFFF">
              <a:alpha val="85098"/>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tx1"/>
                </a:solidFill>
                <a:latin typeface="Trebuchet MS" panose="020B0603020202020204" pitchFamily="34" charset="0"/>
                <a:ea typeface="+mj-ea"/>
                <a:cs typeface="+mj-cs"/>
              </a:defRPr>
            </a:lvl1pPr>
          </a:lstStyle>
          <a:p>
            <a:pPr>
              <a:buClrTx/>
              <a:buFontTx/>
            </a:pPr>
            <a:r>
              <a:rPr lang="en-US" b="0">
                <a:cs typeface="Arial" panose="020B0604020202020204" pitchFamily="34" charset="0"/>
              </a:rPr>
              <a:t>“Language skills and literacy achievement are highly correlated; research consistently demonstrates that the more children know about language, the better equipped they are to succeed in reading and writing.”</a:t>
            </a:r>
            <a:endParaRPr lang="en-US"/>
          </a:p>
        </p:txBody>
      </p:sp>
      <p:sp>
        <p:nvSpPr>
          <p:cNvPr id="6" name="TextBox 5">
            <a:extLst>
              <a:ext uri="{FF2B5EF4-FFF2-40B4-BE49-F238E27FC236}">
                <a16:creationId xmlns:a16="http://schemas.microsoft.com/office/drawing/2014/main" id="{B86CEA97-7ED3-DB8C-2F8E-35E1ABE8F3D6}"/>
              </a:ext>
            </a:extLst>
          </p:cNvPr>
          <p:cNvSpPr txBox="1"/>
          <p:nvPr/>
        </p:nvSpPr>
        <p:spPr>
          <a:xfrm>
            <a:off x="8194705" y="4114186"/>
            <a:ext cx="949295" cy="230832"/>
          </a:xfrm>
          <a:prstGeom prst="rect">
            <a:avLst/>
          </a:prstGeom>
          <a:noFill/>
        </p:spPr>
        <p:txBody>
          <a:bodyPr wrap="square" lIns="91440" tIns="45720" rIns="91440" bIns="45720" anchor="t">
            <a:spAutoFit/>
          </a:bodyPr>
          <a:lstStyle/>
          <a:p>
            <a:pPr algn="r"/>
            <a:r>
              <a:rPr lang="en-US" sz="900">
                <a:latin typeface="+mn-lt"/>
              </a:rPr>
              <a:t>(Sedita, 2019)</a:t>
            </a:r>
          </a:p>
        </p:txBody>
      </p:sp>
    </p:spTree>
    <p:extLst>
      <p:ext uri="{BB962C8B-B14F-4D97-AF65-F5344CB8AC3E}">
        <p14:creationId xmlns:p14="http://schemas.microsoft.com/office/powerpoint/2010/main" val="3735654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08826ADB-5956-072E-6459-C6FEA004540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90FED1CE-9513-786A-D364-B750E35ABBC7}"/>
              </a:ext>
            </a:extLst>
          </p:cNvPr>
          <p:cNvSpPr txBox="1">
            <a:spLocks noGrp="1"/>
          </p:cNvSpPr>
          <p:nvPr>
            <p:ph type="title"/>
          </p:nvPr>
        </p:nvSpPr>
        <p:spPr>
          <a:xfrm>
            <a:off x="270093" y="0"/>
            <a:ext cx="8250506" cy="587739"/>
          </a:xfrm>
          <a:prstGeom prst="rect">
            <a:avLst/>
          </a:prstGeom>
        </p:spPr>
        <p:txBody>
          <a:bodyPr spcFirstLastPara="1" wrap="square" lIns="0" tIns="0" rIns="0" bIns="0" anchor="ctr" anchorCtr="0">
            <a:noAutofit/>
          </a:bodyPr>
          <a:lstStyle/>
          <a:p>
            <a:r>
              <a:rPr lang="en-US" sz="2400">
                <a:latin typeface="Trebuchet MS"/>
              </a:rPr>
              <a:t>Do You Want to Learn More?</a:t>
            </a:r>
          </a:p>
        </p:txBody>
      </p:sp>
      <p:sp>
        <p:nvSpPr>
          <p:cNvPr id="2" name="Google Shape;354;p46">
            <a:extLst>
              <a:ext uri="{FF2B5EF4-FFF2-40B4-BE49-F238E27FC236}">
                <a16:creationId xmlns:a16="http://schemas.microsoft.com/office/drawing/2014/main" id="{422619B1-34BC-5BA6-9648-1DB068299271}"/>
              </a:ext>
            </a:extLst>
          </p:cNvPr>
          <p:cNvSpPr txBox="1">
            <a:spLocks noGrp="1"/>
          </p:cNvSpPr>
          <p:nvPr>
            <p:ph type="body" idx="4294967295"/>
          </p:nvPr>
        </p:nvSpPr>
        <p:spPr>
          <a:xfrm>
            <a:off x="270093" y="747388"/>
            <a:ext cx="8541398" cy="3074713"/>
          </a:xfrm>
          <a:prstGeom prst="rect">
            <a:avLst/>
          </a:prstGeom>
        </p:spPr>
        <p:txBody>
          <a:bodyPr spcFirstLastPara="1" wrap="square" lIns="91425" tIns="91425" rIns="91425" bIns="91425" anchor="t" anchorCtr="0">
            <a:normAutofit/>
          </a:bodyPr>
          <a:lstStyle/>
          <a:p>
            <a:pPr marL="0" indent="0" algn="ctr">
              <a:buNone/>
            </a:pPr>
            <a:r>
              <a:rPr lang="en-US">
                <a:ea typeface="Calibri"/>
                <a:cs typeface="Calibri"/>
              </a:rPr>
              <a:t>Visit the </a:t>
            </a:r>
            <a:r>
              <a:rPr lang="en-US">
                <a:ea typeface="Calibri"/>
                <a:cs typeface="Calibri"/>
                <a:hlinkClick r:id="rId3"/>
              </a:rPr>
              <a:t>CDE Parent Resources Website</a:t>
            </a:r>
            <a:endParaRPr lang="en-US"/>
          </a:p>
          <a:p>
            <a:pPr marL="0" indent="0">
              <a:spcAft>
                <a:spcPts val="1200"/>
              </a:spcAft>
              <a:buNone/>
            </a:pPr>
            <a:endParaRPr lang="en-US">
              <a:latin typeface="+mn-lt"/>
            </a:endParaRPr>
          </a:p>
        </p:txBody>
      </p:sp>
      <p:pic>
        <p:nvPicPr>
          <p:cNvPr id="2050" name="Picture 2" descr="QR Code Image">
            <a:extLst>
              <a:ext uri="{FF2B5EF4-FFF2-40B4-BE49-F238E27FC236}">
                <a16:creationId xmlns:a16="http://schemas.microsoft.com/office/drawing/2014/main" id="{93C541B9-E87B-9A39-EB14-7245D61A60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103" y="1173874"/>
            <a:ext cx="3106464" cy="310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452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p:nvPr>
        </p:nvSpPr>
        <p:spPr>
          <a:xfrm>
            <a:off x="132346" y="0"/>
            <a:ext cx="8388253" cy="572700"/>
          </a:xfrm>
          <a:prstGeom prst="rect">
            <a:avLst/>
          </a:prstGeo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latin typeface="Trebuchet MS" panose="020B0603020202020204" pitchFamily="34" charset="0"/>
              </a:rPr>
              <a:t>References Slide 1</a:t>
            </a:r>
          </a:p>
        </p:txBody>
      </p:sp>
      <p:sp>
        <p:nvSpPr>
          <p:cNvPr id="6" name="TextBox 5">
            <a:extLst>
              <a:ext uri="{FF2B5EF4-FFF2-40B4-BE49-F238E27FC236}">
                <a16:creationId xmlns:a16="http://schemas.microsoft.com/office/drawing/2014/main" id="{F93AB683-9E2C-4400-B04E-CC8B6478D10C}"/>
              </a:ext>
            </a:extLst>
          </p:cNvPr>
          <p:cNvSpPr txBox="1"/>
          <p:nvPr/>
        </p:nvSpPr>
        <p:spPr>
          <a:xfrm>
            <a:off x="132346" y="734560"/>
            <a:ext cx="8734926" cy="3631763"/>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r>
              <a:rPr lang="en-US" sz="1000">
                <a:latin typeface="Trebuchet MS" panose="020B0603020202020204" pitchFamily="34" charset="0"/>
              </a:rPr>
              <a:t>Archer, A. (2013, February 18). </a:t>
            </a:r>
            <a:r>
              <a:rPr lang="en-US" sz="1000" i="1">
                <a:latin typeface="Trebuchet MS" panose="020B0603020202020204" pitchFamily="34" charset="0"/>
              </a:rPr>
              <a:t>Vocabulary Instruction</a:t>
            </a:r>
            <a:r>
              <a:rPr lang="en-US" sz="1000">
                <a:latin typeface="Trebuchet MS" panose="020B0603020202020204" pitchFamily="34" charset="0"/>
              </a:rPr>
              <a:t> [Video]. YouTube. https://www.youtube.com/watch?v=fr7yRYegjb8</a:t>
            </a:r>
          </a:p>
          <a:p>
            <a:pPr fontAlgn="base"/>
            <a:endParaRPr lang="en-US" sz="1000" b="0" i="0" u="none" strike="noStrike">
              <a:solidFill>
                <a:srgbClr val="000000"/>
              </a:solidFill>
              <a:effectLst/>
              <a:latin typeface="Trebuchet MS" panose="020B0603020202020204" pitchFamily="34" charset="0"/>
            </a:endParaRPr>
          </a:p>
          <a:p>
            <a:pPr fontAlgn="base"/>
            <a:r>
              <a:rPr lang="en-US" sz="1000" b="0" i="0" u="none" strike="noStrike">
                <a:solidFill>
                  <a:srgbClr val="000000"/>
                </a:solidFill>
                <a:effectLst/>
                <a:latin typeface="Trebuchet MS" panose="020B0603020202020204" pitchFamily="34" charset="0"/>
              </a:rPr>
              <a:t>August, D., &amp; Shanahan, T. (2006). Executive summary. Developing Literacy in Second-Language Learners: A Report of the National Literacy Panel on Language Minority Children and Youth. Mahwah, NJ: Lawrence Erlbaum Associates, Inc.</a:t>
            </a:r>
          </a:p>
          <a:p>
            <a:pPr algn="l" rtl="0" fontAlgn="base">
              <a:buNone/>
            </a:pPr>
            <a:endParaRPr lang="en-US" sz="1000" b="0" i="0" u="none" strike="noStrike">
              <a:solidFill>
                <a:srgbClr val="000000"/>
              </a:solidFill>
              <a:effectLst/>
              <a:latin typeface="Trebuchet MS" panose="020B0603020202020204" pitchFamily="34" charset="0"/>
            </a:endParaRPr>
          </a:p>
          <a:p>
            <a:pPr algn="l" rtl="0" fontAlgn="base">
              <a:buNone/>
            </a:pPr>
            <a:r>
              <a:rPr lang="en-US" sz="1000" b="0" i="0" u="none" strike="noStrike">
                <a:solidFill>
                  <a:srgbClr val="000000"/>
                </a:solidFill>
                <a:effectLst/>
                <a:latin typeface="Trebuchet MS" panose="020B0603020202020204" pitchFamily="34" charset="0"/>
              </a:rPr>
              <a:t>Beck, I. L., McKeown, M. G., &amp; Kucan, L. (2013). </a:t>
            </a:r>
            <a:r>
              <a:rPr lang="en-US" sz="1000" b="0" i="1" u="none" strike="noStrike">
                <a:solidFill>
                  <a:srgbClr val="000000"/>
                </a:solidFill>
                <a:effectLst/>
                <a:latin typeface="Trebuchet MS" panose="020B0603020202020204" pitchFamily="34" charset="0"/>
              </a:rPr>
              <a:t>Bringing words to life: Robust vocabulary instruction.</a:t>
            </a:r>
            <a:r>
              <a:rPr lang="en-US" sz="1000" b="0" i="0">
                <a:solidFill>
                  <a:srgbClr val="000000"/>
                </a:solidFill>
                <a:effectLst/>
                <a:latin typeface="Trebuchet MS" panose="020B0603020202020204" pitchFamily="34" charset="0"/>
              </a:rPr>
              <a:t>​ </a:t>
            </a:r>
            <a:r>
              <a:rPr lang="en-US" sz="1000" b="0" i="0" u="none" strike="noStrike">
                <a:solidFill>
                  <a:srgbClr val="000000"/>
                </a:solidFill>
                <a:effectLst/>
                <a:latin typeface="Trebuchet MS" panose="020B0603020202020204" pitchFamily="34" charset="0"/>
              </a:rPr>
              <a:t>New York, NY: Guilford Press. </a:t>
            </a:r>
            <a:r>
              <a:rPr lang="en-US" sz="1000" b="0" i="0">
                <a:solidFill>
                  <a:srgbClr val="000000"/>
                </a:solidFill>
                <a:effectLst/>
                <a:latin typeface="Trebuchet MS" panose="020B0603020202020204" pitchFamily="34" charset="0"/>
              </a:rPr>
              <a:t>​</a:t>
            </a:r>
          </a:p>
          <a:p>
            <a:endParaRPr lang="en-US" sz="1000">
              <a:latin typeface="Trebuchet MS" panose="020B0603020202020204" pitchFamily="34" charset="0"/>
              <a:cs typeface="Arial"/>
            </a:endParaRPr>
          </a:p>
          <a:p>
            <a:r>
              <a:rPr lang="en-US" sz="1000" b="0" i="0" u="none" strike="noStrike" err="1">
                <a:solidFill>
                  <a:srgbClr val="000000"/>
                </a:solidFill>
                <a:effectLst/>
                <a:latin typeface="Trebuchet MS" panose="020B0603020202020204" pitchFamily="34" charset="0"/>
              </a:rPr>
              <a:t>Birsh</a:t>
            </a:r>
            <a:r>
              <a:rPr lang="en-US" sz="1000" b="0" i="0" u="none" strike="noStrike">
                <a:solidFill>
                  <a:srgbClr val="000000"/>
                </a:solidFill>
                <a:effectLst/>
                <a:latin typeface="Trebuchet MS" panose="020B0603020202020204" pitchFamily="34" charset="0"/>
              </a:rPr>
              <a:t>, J. R. &amp; Carreker, S. (2018).  </a:t>
            </a:r>
            <a:r>
              <a:rPr lang="en-US" sz="1000" b="0" i="1" u="none" strike="noStrike">
                <a:solidFill>
                  <a:srgbClr val="000000"/>
                </a:solidFill>
                <a:effectLst/>
                <a:latin typeface="Trebuchet MS" panose="020B0603020202020204" pitchFamily="34" charset="0"/>
              </a:rPr>
              <a:t>Multisensory teaching of basic language skills </a:t>
            </a:r>
            <a:r>
              <a:rPr lang="en-US" sz="1000" b="0" i="0" u="none" strike="noStrike">
                <a:solidFill>
                  <a:srgbClr val="000000"/>
                </a:solidFill>
                <a:effectLst/>
                <a:latin typeface="Trebuchet MS" panose="020B0603020202020204" pitchFamily="34" charset="0"/>
              </a:rPr>
              <a:t>(4th ed.). Baltimore, MD: Brookes.</a:t>
            </a:r>
          </a:p>
          <a:p>
            <a:endParaRPr lang="en-US" sz="1000">
              <a:latin typeface="Trebuchet MS" panose="020B0603020202020204" pitchFamily="34" charset="0"/>
              <a:cs typeface="Arial"/>
            </a:endParaRPr>
          </a:p>
          <a:p>
            <a:pPr rtl="0">
              <a:buNone/>
            </a:pPr>
            <a:r>
              <a:rPr lang="en-US" sz="1000" b="0" i="0" u="none" strike="noStrike">
                <a:solidFill>
                  <a:srgbClr val="000000"/>
                </a:solidFill>
                <a:effectLst/>
                <a:latin typeface="Trebuchet MS" panose="020B0603020202020204" pitchFamily="34" charset="0"/>
              </a:rPr>
              <a:t>Cardenas-Hagan, E. (2020). </a:t>
            </a:r>
            <a:r>
              <a:rPr lang="en-US" sz="1000" b="0" i="1" u="none" strike="noStrike">
                <a:solidFill>
                  <a:srgbClr val="000000"/>
                </a:solidFill>
                <a:effectLst/>
                <a:latin typeface="Trebuchet MS" panose="020B0603020202020204" pitchFamily="34" charset="0"/>
              </a:rPr>
              <a:t>Literacy foundations for English learners: A comprehensive guide to evidence-based instruction</a:t>
            </a:r>
            <a:r>
              <a:rPr lang="en-US" sz="1000" b="0" i="0" u="none" strike="noStrike">
                <a:solidFill>
                  <a:srgbClr val="000000"/>
                </a:solidFill>
                <a:effectLst/>
                <a:latin typeface="Trebuchet MS" panose="020B0603020202020204" pitchFamily="34" charset="0"/>
              </a:rPr>
              <a:t>. Paul H Brookes Publishing.</a:t>
            </a:r>
            <a:endParaRPr lang="en-US" sz="1000" b="0">
              <a:effectLst/>
              <a:latin typeface="Trebuchet MS" panose="020B0603020202020204" pitchFamily="34" charset="0"/>
            </a:endParaRPr>
          </a:p>
          <a:p>
            <a:pPr>
              <a:buNone/>
            </a:pPr>
            <a:br>
              <a:rPr lang="en-US" sz="1000">
                <a:latin typeface="Trebuchet MS" panose="020B0603020202020204" pitchFamily="34" charset="0"/>
              </a:rPr>
            </a:br>
            <a:r>
              <a:rPr lang="en-US" sz="1000" b="0" i="0" u="none" strike="noStrike">
                <a:solidFill>
                  <a:srgbClr val="000000"/>
                </a:solidFill>
                <a:effectLst/>
                <a:latin typeface="Trebuchet MS" panose="020B0603020202020204" pitchFamily="34" charset="0"/>
              </a:rPr>
              <a:t>Cavazos, L. &amp; Goldenberg, C. (2024). Reading Rope for Multilingual Learners.</a:t>
            </a:r>
          </a:p>
          <a:p>
            <a:pPr>
              <a:buNone/>
            </a:pPr>
            <a:endParaRPr lang="en-US" sz="1000" b="0" i="0" u="none" strike="noStrike">
              <a:solidFill>
                <a:srgbClr val="000000"/>
              </a:solidFill>
              <a:effectLst/>
              <a:latin typeface="Trebuchet MS" panose="020B0603020202020204" pitchFamily="34" charset="0"/>
            </a:endParaRPr>
          </a:p>
          <a:p>
            <a:pPr>
              <a:buNone/>
            </a:pPr>
            <a:r>
              <a:rPr lang="en-US" sz="1000" b="0" i="0">
                <a:solidFill>
                  <a:srgbClr val="000000"/>
                </a:solidFill>
                <a:effectLst/>
                <a:latin typeface="Trebuchet MS" panose="020B0603020202020204" pitchFamily="34" charset="0"/>
              </a:rPr>
              <a:t>Colorado Department of Education. (2020). </a:t>
            </a:r>
            <a:r>
              <a:rPr lang="en-US" sz="1000" b="0" i="1">
                <a:solidFill>
                  <a:srgbClr val="000000"/>
                </a:solidFill>
                <a:effectLst/>
                <a:latin typeface="Trebuchet MS" panose="020B0603020202020204" pitchFamily="34" charset="0"/>
              </a:rPr>
              <a:t>Family and community guides to the Colorado academic standards</a:t>
            </a:r>
            <a:r>
              <a:rPr lang="en-US" sz="1000" b="0" i="0">
                <a:solidFill>
                  <a:srgbClr val="000000"/>
                </a:solidFill>
                <a:effectLst/>
                <a:latin typeface="Trebuchet MS" panose="020B0603020202020204" pitchFamily="34" charset="0"/>
              </a:rPr>
              <a:t>. </a:t>
            </a:r>
          </a:p>
          <a:p>
            <a:pPr>
              <a:buNone/>
            </a:pPr>
            <a:r>
              <a:rPr lang="en-US" sz="1000" b="0" i="0" u="none" strike="noStrike">
                <a:solidFill>
                  <a:srgbClr val="000000"/>
                </a:solidFill>
                <a:effectLst/>
                <a:latin typeface="Trebuchet MS" panose="020B0603020202020204" pitchFamily="34" charset="0"/>
              </a:rPr>
              <a:t>https://www.cde.state.co.us/standardsandinstruction/guidestostandards</a:t>
            </a:r>
          </a:p>
          <a:p>
            <a:pPr>
              <a:buNone/>
            </a:pPr>
            <a:endParaRPr lang="en-US" sz="1000">
              <a:solidFill>
                <a:srgbClr val="000000"/>
              </a:solidFill>
              <a:latin typeface="Trebuchet MS" panose="020B0603020202020204" pitchFamily="34" charset="0"/>
            </a:endParaRPr>
          </a:p>
          <a:p>
            <a:pPr>
              <a:buNone/>
            </a:pPr>
            <a:r>
              <a:rPr lang="en-US" sz="1000" b="0" i="0">
                <a:solidFill>
                  <a:srgbClr val="000000"/>
                </a:solidFill>
                <a:effectLst/>
                <a:latin typeface="Trebuchet MS" panose="020B0603020202020204" pitchFamily="34" charset="0"/>
              </a:rPr>
              <a:t>Gillis, M. (2020). </a:t>
            </a:r>
            <a:r>
              <a:rPr lang="en-US" sz="1000" b="0" i="1">
                <a:solidFill>
                  <a:srgbClr val="000000"/>
                </a:solidFill>
                <a:effectLst/>
                <a:latin typeface="Trebuchet MS" panose="020B0603020202020204" pitchFamily="34" charset="0"/>
              </a:rPr>
              <a:t>Oral language</a:t>
            </a:r>
            <a:r>
              <a:rPr lang="en-US" sz="1000" b="0" i="0">
                <a:solidFill>
                  <a:srgbClr val="000000"/>
                </a:solidFill>
                <a:effectLst/>
                <a:latin typeface="Trebuchet MS" panose="020B0603020202020204" pitchFamily="34" charset="0"/>
              </a:rPr>
              <a:t>. Literacy How. </a:t>
            </a:r>
            <a:r>
              <a:rPr lang="en-US" sz="1000" b="0" i="0" strike="noStrike">
                <a:effectLst/>
                <a:latin typeface="Trebuchet MS" panose="020B0603020202020204" pitchFamily="34" charset="0"/>
              </a:rPr>
              <a:t>https://literacyhow.org/oral-language/</a:t>
            </a:r>
          </a:p>
          <a:p>
            <a:pPr>
              <a:buNone/>
            </a:pPr>
            <a:endParaRPr lang="en-US" sz="1000">
              <a:solidFill>
                <a:srgbClr val="000000"/>
              </a:solidFill>
              <a:latin typeface="Trebuchet MS" panose="020B0603020202020204" pitchFamily="34" charset="0"/>
              <a:cs typeface="Arial"/>
            </a:endParaRPr>
          </a:p>
          <a:p>
            <a:pPr>
              <a:buNone/>
            </a:pPr>
            <a:r>
              <a:rPr lang="en-US" sz="1000">
                <a:latin typeface="Trebuchet MS" panose="020B0603020202020204" pitchFamily="34" charset="0"/>
                <a:cs typeface="Arial"/>
              </a:rPr>
              <a:t>Gough, P. B. &amp; </a:t>
            </a:r>
            <a:r>
              <a:rPr lang="en-US" sz="1000" err="1">
                <a:latin typeface="Trebuchet MS" panose="020B0603020202020204" pitchFamily="34" charset="0"/>
                <a:cs typeface="Arial"/>
              </a:rPr>
              <a:t>Tunmer</a:t>
            </a:r>
            <a:r>
              <a:rPr lang="en-US" sz="1000">
                <a:latin typeface="Trebuchet MS" panose="020B0603020202020204" pitchFamily="34" charset="0"/>
                <a:cs typeface="Arial"/>
              </a:rPr>
              <a:t>, W.E. (1986). Decoding, reading, and reading disability. </a:t>
            </a:r>
            <a:r>
              <a:rPr lang="en-US" sz="1000" i="1">
                <a:latin typeface="Trebuchet MS" panose="020B0603020202020204" pitchFamily="34" charset="0"/>
                <a:cs typeface="Arial"/>
              </a:rPr>
              <a:t>Remedial and Special Education, 7</a:t>
            </a:r>
            <a:r>
              <a:rPr lang="en-US" sz="1000">
                <a:latin typeface="Trebuchet MS" panose="020B0603020202020204" pitchFamily="34" charset="0"/>
                <a:cs typeface="Arial"/>
              </a:rPr>
              <a:t>(1).</a:t>
            </a:r>
            <a:endParaRPr lang="en-US" sz="1000">
              <a:latin typeface="Trebuchet MS" panose="020B0603020202020204" pitchFamily="34" charset="0"/>
            </a:endParaRPr>
          </a:p>
          <a:p>
            <a:endParaRPr lang="en-US" sz="1000">
              <a:latin typeface="Trebuchet MS" panose="020B0603020202020204" pitchFamily="34" charset="0"/>
              <a:cs typeface="Arial"/>
            </a:endParaRPr>
          </a:p>
          <a:p>
            <a:r>
              <a:rPr lang="en-US" sz="1000" b="0" i="0" u="none" strike="noStrike">
                <a:solidFill>
                  <a:srgbClr val="000000"/>
                </a:solidFill>
                <a:effectLst/>
                <a:latin typeface="Trebuchet MS" panose="020B0603020202020204" pitchFamily="34" charset="0"/>
              </a:rPr>
              <a:t>Honig, B., Diamond, L., &amp; Gutlohn, L. (2018). Teaching reading sourcebook. Academic Therapy Publications. </a:t>
            </a:r>
          </a:p>
          <a:p>
            <a:endParaRPr lang="en-US" sz="1000">
              <a:solidFill>
                <a:srgbClr val="000000"/>
              </a:solidFill>
              <a:latin typeface="Trebuchet MS" panose="020B0603020202020204" pitchFamily="34" charset="0"/>
              <a:cs typeface="Arial"/>
            </a:endParaRPr>
          </a:p>
        </p:txBody>
      </p:sp>
    </p:spTree>
    <p:extLst>
      <p:ext uri="{BB962C8B-B14F-4D97-AF65-F5344CB8AC3E}">
        <p14:creationId xmlns:p14="http://schemas.microsoft.com/office/powerpoint/2010/main" val="40552632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3EC017A2-9C6D-0FC7-8ED9-39E39D023C3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C86FB4-3609-B596-3C93-FCD20469E221}"/>
              </a:ext>
            </a:extLst>
          </p:cNvPr>
          <p:cNvSpPr>
            <a:spLocks noGrp="1"/>
          </p:cNvSpPr>
          <p:nvPr>
            <p:ph type="title"/>
          </p:nvPr>
        </p:nvSpPr>
        <p:spPr>
          <a:xfrm>
            <a:off x="132346" y="0"/>
            <a:ext cx="8388253" cy="572700"/>
          </a:xfrm>
          <a:prstGeom prst="rect">
            <a:avLst/>
          </a:prstGeo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latin typeface="Trebuchet MS" panose="020B0603020202020204" pitchFamily="34" charset="0"/>
              </a:rPr>
              <a:t>References Slide 2</a:t>
            </a:r>
          </a:p>
        </p:txBody>
      </p:sp>
      <p:sp>
        <p:nvSpPr>
          <p:cNvPr id="6" name="TextBox 5">
            <a:extLst>
              <a:ext uri="{FF2B5EF4-FFF2-40B4-BE49-F238E27FC236}">
                <a16:creationId xmlns:a16="http://schemas.microsoft.com/office/drawing/2014/main" id="{2E702DF2-7DA0-C6E3-5B8A-193E30CF0AB3}"/>
              </a:ext>
            </a:extLst>
          </p:cNvPr>
          <p:cNvSpPr txBox="1"/>
          <p:nvPr/>
        </p:nvSpPr>
        <p:spPr>
          <a:xfrm>
            <a:off x="132346" y="725090"/>
            <a:ext cx="8734926" cy="3631763"/>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00">
                <a:latin typeface="Trebuchet MS" panose="020B0603020202020204" pitchFamily="34" charset="0"/>
              </a:rPr>
              <a:t>Kahmi, A.G., &amp; Catts, H.W. (1989). Language and reading: Convergences, divergences and development. In A.G. Kamhi &amp; H.W. Catts (Eds.), </a:t>
            </a:r>
            <a:r>
              <a:rPr lang="en-US" sz="1000" i="1">
                <a:latin typeface="Trebuchet MS" panose="020B0603020202020204" pitchFamily="34" charset="0"/>
              </a:rPr>
              <a:t>Language and reading disabilities </a:t>
            </a:r>
            <a:r>
              <a:rPr lang="en-US" sz="1000">
                <a:latin typeface="Trebuchet MS" panose="020B0603020202020204" pitchFamily="34" charset="0"/>
              </a:rPr>
              <a:t>(3</a:t>
            </a:r>
            <a:r>
              <a:rPr lang="en-US" sz="1000" baseline="30000">
                <a:latin typeface="Trebuchet MS" panose="020B0603020202020204" pitchFamily="34" charset="0"/>
              </a:rPr>
              <a:t>rd</a:t>
            </a:r>
            <a:r>
              <a:rPr lang="en-US" sz="1000">
                <a:latin typeface="Trebuchet MS" panose="020B0603020202020204" pitchFamily="34" charset="0"/>
              </a:rPr>
              <a:t> ed.) Boston, MA: Pearson. </a:t>
            </a:r>
          </a:p>
          <a:p>
            <a:endParaRPr lang="en-US" sz="1000" b="0" i="0">
              <a:solidFill>
                <a:srgbClr val="000000"/>
              </a:solidFill>
              <a:effectLst/>
              <a:latin typeface="Trebuchet MS" panose="020B0603020202020204" pitchFamily="34" charset="0"/>
            </a:endParaRPr>
          </a:p>
          <a:p>
            <a:r>
              <a:rPr lang="en-US" sz="1000" b="0" i="0">
                <a:solidFill>
                  <a:srgbClr val="000000"/>
                </a:solidFill>
                <a:effectLst/>
                <a:latin typeface="Trebuchet MS" panose="020B0603020202020204" pitchFamily="34" charset="0"/>
              </a:rPr>
              <a:t>Kemeny, L. (2023). </a:t>
            </a:r>
            <a:r>
              <a:rPr lang="en-US" sz="1000" b="0" i="1">
                <a:solidFill>
                  <a:srgbClr val="000000"/>
                </a:solidFill>
                <a:effectLst/>
                <a:latin typeface="Trebuchet MS" panose="020B0603020202020204" pitchFamily="34" charset="0"/>
              </a:rPr>
              <a:t>7 mighty moves: Research-backed, classroom-tested strategies to ensure K-to-3 reading success</a:t>
            </a:r>
            <a:r>
              <a:rPr lang="en-US" sz="1000" b="0" i="0">
                <a:solidFill>
                  <a:srgbClr val="000000"/>
                </a:solidFill>
                <a:effectLst/>
                <a:latin typeface="Trebuchet MS" panose="020B0603020202020204" pitchFamily="34" charset="0"/>
              </a:rPr>
              <a:t>. Scholastic Professional. </a:t>
            </a:r>
          </a:p>
          <a:p>
            <a:endParaRPr lang="en-US" sz="1000">
              <a:latin typeface="Trebuchet MS" panose="020B0603020202020204" pitchFamily="34" charset="0"/>
            </a:endParaRPr>
          </a:p>
          <a:p>
            <a:r>
              <a:rPr lang="en-US" sz="1000">
                <a:latin typeface="Trebuchet MS" panose="020B0603020202020204" pitchFamily="34" charset="0"/>
              </a:rPr>
              <a:t>Kosanovich, M., Lee, L. &amp; </a:t>
            </a:r>
            <a:r>
              <a:rPr lang="en-US" sz="1000" err="1">
                <a:latin typeface="Trebuchet MS" panose="020B0603020202020204" pitchFamily="34" charset="0"/>
              </a:rPr>
              <a:t>Foorman</a:t>
            </a:r>
            <a:r>
              <a:rPr lang="en-US" sz="1000">
                <a:latin typeface="Trebuchet MS" panose="020B0603020202020204" pitchFamily="34" charset="0"/>
              </a:rPr>
              <a:t>, B. (2020). A First-Grade Teacher’s Guide to Supporting Family Involvement in Foundational Reading Skills (REL 2021-042). Washington, DC: U.S. Department of Education, Institute of Education Sciences, National Center for Education Evaluation and Regional Assistance, Regional Educational Laboratory Southeast. Retrieved from http://ies.ed.gov/ncee/edlabs. </a:t>
            </a:r>
            <a:endParaRPr lang="en-US" sz="1000" i="0" strike="noStrike">
              <a:effectLst/>
              <a:latin typeface="Trebuchet MS" panose="020B0603020202020204" pitchFamily="34" charset="0"/>
            </a:endParaRPr>
          </a:p>
          <a:p>
            <a:endParaRPr lang="en-US" sz="1000">
              <a:latin typeface="Trebuchet MS" panose="020B0603020202020204" pitchFamily="34" charset="0"/>
            </a:endParaRPr>
          </a:p>
          <a:p>
            <a:r>
              <a:rPr lang="en-US" sz="1000">
                <a:latin typeface="Trebuchet MS" panose="020B0603020202020204" pitchFamily="34" charset="0"/>
              </a:rPr>
              <a:t>Kosanovich, M., Lee, L. &amp; </a:t>
            </a:r>
            <a:r>
              <a:rPr lang="en-US" sz="1000" err="1">
                <a:latin typeface="Trebuchet MS" panose="020B0603020202020204" pitchFamily="34" charset="0"/>
              </a:rPr>
              <a:t>Foorman</a:t>
            </a:r>
            <a:r>
              <a:rPr lang="en-US" sz="1000">
                <a:latin typeface="Trebuchet MS" panose="020B0603020202020204" pitchFamily="34" charset="0"/>
              </a:rPr>
              <a:t>, B. (2021). A Second-Grade Teacher’s Guide to Supporting Family Involvement in Foundational Reading Skills (REL 2021-053). Washington, DC: U.S. Department of Education, Institute of Education Sciences, National Center for Education Evaluation and Regional Assistance, Regional Educational Laboratory Southeast. Retrieved from http://ies.ed.gov/ncee/edlabs. </a:t>
            </a:r>
          </a:p>
          <a:p>
            <a:endParaRPr lang="en-US" sz="1000" i="0" strike="noStrike">
              <a:effectLst/>
              <a:latin typeface="Trebuchet MS" panose="020B0603020202020204" pitchFamily="34" charset="0"/>
            </a:endParaRPr>
          </a:p>
          <a:p>
            <a:r>
              <a:rPr lang="en-US" sz="1000" b="0" i="0" u="none" strike="noStrike">
                <a:effectLst/>
                <a:latin typeface="Trebuchet MS" panose="020B0603020202020204" pitchFamily="34" charset="0"/>
              </a:rPr>
              <a:t>Lonigan, C. &amp; Shanahan, T. (2012, October 9). The role of early oral language in literacy development. Language Magazine. https://languagemagazine.com/5100-2/</a:t>
            </a:r>
          </a:p>
          <a:p>
            <a:endParaRPr lang="en-US" sz="1000">
              <a:solidFill>
                <a:srgbClr val="000000"/>
              </a:solidFill>
              <a:latin typeface="Trebuchet MS" panose="020B0603020202020204" pitchFamily="34" charset="0"/>
            </a:endParaRPr>
          </a:p>
          <a:p>
            <a:r>
              <a:rPr lang="en-US" sz="1000" i="0" strike="noStrike">
                <a:effectLst/>
                <a:latin typeface="Trebuchet MS" panose="020B0603020202020204" pitchFamily="34" charset="0"/>
              </a:rPr>
              <a:t>National Center on Improving Literacy. (2023). Activities to build your child's vocabulary at home. Washington, DC: U.S. Department of Education, Office of Elementary and Secondary Education, Office of Special Education Programs, National Center on Improving Literacy. Retrieved from</a:t>
            </a:r>
            <a:r>
              <a:rPr lang="en-US" sz="1000" i="0" strike="noStrike">
                <a:effectLst/>
                <a:latin typeface="Trebuchet MS" panose="020B0603020202020204" pitchFamily="34" charset="0"/>
                <a:hlinkClick r:id="rId3">
                  <a:extLst>
                    <a:ext uri="{A12FA001-AC4F-418D-AE19-62706E023703}">
                      <ahyp:hlinkClr xmlns:ahyp="http://schemas.microsoft.com/office/drawing/2018/hyperlinkcolor" val="tx"/>
                    </a:ext>
                  </a:extLst>
                </a:hlinkClick>
              </a:rPr>
              <a:t> </a:t>
            </a:r>
            <a:r>
              <a:rPr lang="en-US" sz="1000" i="0" strike="noStrike">
                <a:effectLst/>
                <a:latin typeface="Trebuchet MS" panose="020B0603020202020204" pitchFamily="34" charset="0"/>
              </a:rPr>
              <a:t>https://www.improvingliteracy.org/post/activities-to-build-your-childs-vocabulary-at-home.</a:t>
            </a:r>
            <a:endParaRPr lang="en-US" sz="1000">
              <a:effectLst/>
              <a:latin typeface="Trebuchet MS" panose="020B0603020202020204" pitchFamily="34" charset="0"/>
            </a:endParaRPr>
          </a:p>
          <a:p>
            <a:pPr>
              <a:buNone/>
            </a:pPr>
            <a:endParaRPr lang="en-US" sz="1000" b="0" i="0" u="none" strike="noStrike">
              <a:solidFill>
                <a:srgbClr val="141413"/>
              </a:solidFill>
              <a:effectLst/>
              <a:latin typeface="Trebuchet MS" panose="020B0603020202020204" pitchFamily="34" charset="0"/>
            </a:endParaRPr>
          </a:p>
          <a:p>
            <a:pPr>
              <a:buNone/>
            </a:pPr>
            <a:r>
              <a:rPr lang="en-US" sz="1000" b="0" i="0" u="none" strike="noStrike">
                <a:effectLst/>
                <a:latin typeface="Trebuchet MS" panose="020B0603020202020204" pitchFamily="34" charset="0"/>
              </a:rPr>
              <a:t>National Early Literacy Panel (2008). Developing Early Literacy: Report of the National Early Literacy Panel. Washington, DC: National Institute for Literacy. Retrieved from https://lincs.ed.gov/publications/pdf/NELPReport09.pdf </a:t>
            </a:r>
          </a:p>
          <a:p>
            <a:pPr>
              <a:buNone/>
            </a:pPr>
            <a:endParaRPr lang="en-US" sz="1000">
              <a:latin typeface="Trebuchet MS" panose="020B0603020202020204" pitchFamily="34" charset="0"/>
            </a:endParaRPr>
          </a:p>
        </p:txBody>
      </p:sp>
    </p:spTree>
    <p:extLst>
      <p:ext uri="{BB962C8B-B14F-4D97-AF65-F5344CB8AC3E}">
        <p14:creationId xmlns:p14="http://schemas.microsoft.com/office/powerpoint/2010/main" val="41335195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D0272EC9-B5AE-FBC9-1133-E3E1EF74B5F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1C4AA8-F383-A582-5871-75612922D2F2}"/>
              </a:ext>
            </a:extLst>
          </p:cNvPr>
          <p:cNvSpPr>
            <a:spLocks noGrp="1"/>
          </p:cNvSpPr>
          <p:nvPr>
            <p:ph type="title"/>
          </p:nvPr>
        </p:nvSpPr>
        <p:spPr>
          <a:xfrm>
            <a:off x="132346" y="0"/>
            <a:ext cx="8388253" cy="572700"/>
          </a:xfrm>
          <a:prstGeom prst="rect">
            <a:avLst/>
          </a:prstGeo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latin typeface="Trebuchet MS" panose="020B0603020202020204" pitchFamily="34" charset="0"/>
              </a:rPr>
              <a:t>References Slide 3</a:t>
            </a:r>
          </a:p>
        </p:txBody>
      </p:sp>
      <p:sp>
        <p:nvSpPr>
          <p:cNvPr id="6" name="TextBox 5">
            <a:extLst>
              <a:ext uri="{FF2B5EF4-FFF2-40B4-BE49-F238E27FC236}">
                <a16:creationId xmlns:a16="http://schemas.microsoft.com/office/drawing/2014/main" id="{1F8A5E4A-824F-2B06-9C2D-FBC72009B3EF}"/>
              </a:ext>
            </a:extLst>
          </p:cNvPr>
          <p:cNvSpPr txBox="1"/>
          <p:nvPr/>
        </p:nvSpPr>
        <p:spPr>
          <a:xfrm>
            <a:off x="132346" y="725090"/>
            <a:ext cx="8734926" cy="3016210"/>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00">
                <a:latin typeface="Trebuchet MS" panose="020B0603020202020204" pitchFamily="34" charset="0"/>
              </a:rPr>
              <a:t>National Reading Panel. (2000). Teaching children to read-An evidence-based assessment of the scientific research literature on reading and its implications for reading instruction (NIH Publications No. 00-4769) Washington, DC: National Institutes of Child Health and Human Development.</a:t>
            </a:r>
          </a:p>
          <a:p>
            <a:pPr rtl="0">
              <a:buNone/>
            </a:pPr>
            <a:endParaRPr lang="en-US" sz="1000" b="0" i="0" u="none" strike="noStrike">
              <a:solidFill>
                <a:srgbClr val="141413"/>
              </a:solidFill>
              <a:effectLst/>
              <a:latin typeface="Trebuchet MS" panose="020B0603020202020204" pitchFamily="34" charset="0"/>
            </a:endParaRPr>
          </a:p>
          <a:p>
            <a:pPr rtl="0">
              <a:buNone/>
            </a:pPr>
            <a:r>
              <a:rPr lang="en-US" sz="1000" b="0" i="0" u="none" strike="noStrike">
                <a:solidFill>
                  <a:srgbClr val="141413"/>
                </a:solidFill>
                <a:effectLst/>
                <a:latin typeface="Trebuchet MS" panose="020B0603020202020204" pitchFamily="34" charset="0"/>
              </a:rPr>
              <a:t>Petitto, L. A. &amp; </a:t>
            </a:r>
            <a:r>
              <a:rPr lang="en-US" sz="1000" b="0" i="0" u="none" strike="noStrike" err="1">
                <a:solidFill>
                  <a:srgbClr val="141413"/>
                </a:solidFill>
                <a:effectLst/>
                <a:latin typeface="Trebuchet MS" panose="020B0603020202020204" pitchFamily="34" charset="0"/>
              </a:rPr>
              <a:t>Kovelman</a:t>
            </a:r>
            <a:r>
              <a:rPr lang="en-US" sz="1000" b="0" i="0" u="none" strike="noStrike">
                <a:solidFill>
                  <a:srgbClr val="141413"/>
                </a:solidFill>
                <a:effectLst/>
                <a:latin typeface="Trebuchet MS" panose="020B0603020202020204" pitchFamily="34" charset="0"/>
              </a:rPr>
              <a:t>, I. (2003). The Bilingual Paradox: How signing-speaking bilingual children help us to resolve it and teach us about the brain’s mechanisms underlying all language acquisition. Learning Languages, Spring Vol.8, No.3, pages 5-18.</a:t>
            </a:r>
            <a:r>
              <a:rPr lang="en-US" sz="1000" b="0" i="0">
                <a:solidFill>
                  <a:srgbClr val="000000"/>
                </a:solidFill>
                <a:effectLst/>
                <a:latin typeface="Trebuchet MS" panose="020B0603020202020204" pitchFamily="34" charset="0"/>
              </a:rPr>
              <a:t>​</a:t>
            </a:r>
          </a:p>
          <a:p>
            <a:pPr>
              <a:buNone/>
            </a:pPr>
            <a:endParaRPr lang="en-US" sz="1000">
              <a:solidFill>
                <a:srgbClr val="000000"/>
              </a:solidFill>
              <a:latin typeface="Trebuchet MS" panose="020B0603020202020204" pitchFamily="34" charset="0"/>
              <a:cs typeface="Arial"/>
            </a:endParaRPr>
          </a:p>
          <a:p>
            <a:r>
              <a:rPr lang="en-US" sz="1000">
                <a:latin typeface="Trebuchet MS" panose="020B0603020202020204" pitchFamily="34" charset="0"/>
                <a:cs typeface="Arial"/>
              </a:rPr>
              <a:t>Rules for the Administration of the Colorado Reading to Ensure Academic Development Act, 1 Colo. Code Regs. 301-92 (2017).</a:t>
            </a:r>
            <a:endParaRPr lang="en-US" sz="1000">
              <a:latin typeface="Trebuchet MS" panose="020B0603020202020204" pitchFamily="34" charset="0"/>
            </a:endParaRPr>
          </a:p>
          <a:p>
            <a:endParaRPr lang="en-US" sz="1000">
              <a:solidFill>
                <a:srgbClr val="000000"/>
              </a:solidFill>
              <a:latin typeface="Trebuchet MS" panose="020B0603020202020204" pitchFamily="34" charset="0"/>
            </a:endParaRPr>
          </a:p>
          <a:p>
            <a:r>
              <a:rPr lang="en-US" sz="1000">
                <a:solidFill>
                  <a:srgbClr val="000000"/>
                </a:solidFill>
                <a:latin typeface="Trebuchet MS" panose="020B0603020202020204" pitchFamily="34" charset="0"/>
              </a:rPr>
              <a:t>Sedita, Joan. (2019). </a:t>
            </a:r>
            <a:r>
              <a:rPr lang="en-US" sz="1000" i="1">
                <a:solidFill>
                  <a:srgbClr val="000000"/>
                </a:solidFill>
                <a:latin typeface="Trebuchet MS" panose="020B0603020202020204" pitchFamily="34" charset="0"/>
              </a:rPr>
              <a:t>Keys to beginning reading teacher training manual</a:t>
            </a:r>
            <a:r>
              <a:rPr lang="en-US" sz="1000">
                <a:solidFill>
                  <a:srgbClr val="000000"/>
                </a:solidFill>
                <a:latin typeface="Trebuchet MS" panose="020B0603020202020204" pitchFamily="34" charset="0"/>
              </a:rPr>
              <a:t>. Rowley, MA: Keys to Literacy.</a:t>
            </a:r>
          </a:p>
          <a:p>
            <a:endParaRPr lang="en-US" sz="1000" b="0" i="0">
              <a:solidFill>
                <a:srgbClr val="000000"/>
              </a:solidFill>
              <a:effectLst/>
              <a:latin typeface="Trebuchet MS" panose="020B0603020202020204" pitchFamily="34" charset="0"/>
            </a:endParaRPr>
          </a:p>
          <a:p>
            <a:r>
              <a:rPr lang="en-US" sz="1000" b="0" i="0">
                <a:solidFill>
                  <a:srgbClr val="000000"/>
                </a:solidFill>
                <a:effectLst/>
                <a:latin typeface="Trebuchet MS" panose="020B0603020202020204" pitchFamily="34" charset="0"/>
              </a:rPr>
              <a:t>Snow, P. C. (2020). SOLAR: The science of language and reading. </a:t>
            </a:r>
            <a:r>
              <a:rPr lang="en-US" sz="1000" b="0" i="1">
                <a:solidFill>
                  <a:srgbClr val="000000"/>
                </a:solidFill>
                <a:effectLst/>
                <a:latin typeface="Trebuchet MS" panose="020B0603020202020204" pitchFamily="34" charset="0"/>
              </a:rPr>
              <a:t>Child Language Teaching and Therapy</a:t>
            </a:r>
            <a:r>
              <a:rPr lang="en-US" sz="1000" b="0" i="0">
                <a:solidFill>
                  <a:srgbClr val="000000"/>
                </a:solidFill>
                <a:effectLst/>
                <a:latin typeface="Trebuchet MS" panose="020B0603020202020204" pitchFamily="34" charset="0"/>
              </a:rPr>
              <a:t>, </a:t>
            </a:r>
            <a:r>
              <a:rPr lang="en-US" sz="1000" b="0" i="1">
                <a:solidFill>
                  <a:srgbClr val="000000"/>
                </a:solidFill>
                <a:effectLst/>
                <a:latin typeface="Trebuchet MS" panose="020B0603020202020204" pitchFamily="34" charset="0"/>
              </a:rPr>
              <a:t>37</a:t>
            </a:r>
            <a:r>
              <a:rPr lang="en-US" sz="1000" b="0" i="0">
                <a:solidFill>
                  <a:srgbClr val="000000"/>
                </a:solidFill>
                <a:effectLst/>
                <a:latin typeface="Trebuchet MS" panose="020B0603020202020204" pitchFamily="34" charset="0"/>
              </a:rPr>
              <a:t>(3), 222-233. </a:t>
            </a:r>
            <a:r>
              <a:rPr lang="en-US" sz="1000" b="0" i="0" u="none" strike="noStrike">
                <a:solidFill>
                  <a:srgbClr val="000000"/>
                </a:solidFill>
                <a:effectLst/>
                <a:latin typeface="Trebuchet MS" panose="020B0603020202020204" pitchFamily="34" charset="0"/>
              </a:rPr>
              <a:t>https://doi.org/10.1177/0265659020947817</a:t>
            </a:r>
            <a:endParaRPr lang="en-US" sz="1000" b="0" i="0" u="none" strike="noStrike">
              <a:solidFill>
                <a:srgbClr val="000000"/>
              </a:solidFill>
              <a:effectLst/>
              <a:latin typeface="Trebuchet MS" panose="020B0603020202020204" pitchFamily="34" charset="0"/>
              <a:cs typeface="Arial"/>
            </a:endParaRPr>
          </a:p>
          <a:p>
            <a:pPr>
              <a:buNone/>
            </a:pPr>
            <a:endParaRPr lang="en-US" sz="1000" b="0" i="0">
              <a:solidFill>
                <a:srgbClr val="000000"/>
              </a:solidFill>
              <a:effectLst/>
              <a:latin typeface="Trebuchet MS" panose="020B0603020202020204" pitchFamily="34" charset="0"/>
            </a:endParaRPr>
          </a:p>
          <a:p>
            <a:pPr>
              <a:buNone/>
            </a:pPr>
            <a:r>
              <a:rPr lang="en-US" sz="1000">
                <a:latin typeface="Trebuchet MS" panose="020B0603020202020204" pitchFamily="34" charset="0"/>
              </a:rPr>
              <a:t>Stevens, R. (2013, July 9). </a:t>
            </a:r>
            <a:r>
              <a:rPr lang="en-US" sz="1000" i="1">
                <a:latin typeface="Trebuchet MS" panose="020B0603020202020204" pitchFamily="34" charset="0"/>
              </a:rPr>
              <a:t>Repeated interactive read-aloud in kindergarten</a:t>
            </a:r>
            <a:r>
              <a:rPr lang="en-US" sz="1000">
                <a:latin typeface="Trebuchet MS" panose="020B0603020202020204" pitchFamily="34" charset="0"/>
              </a:rPr>
              <a:t> [Video]. YouTube. https://www.youtube.com/watch?v=ZoaqX_-J-fs</a:t>
            </a:r>
          </a:p>
          <a:p>
            <a:pPr>
              <a:buNone/>
            </a:pPr>
            <a:endParaRPr lang="en-US" sz="1000" b="0" i="0" u="none" strike="noStrike">
              <a:solidFill>
                <a:srgbClr val="000000"/>
              </a:solidFill>
              <a:effectLst/>
              <a:latin typeface="Trebuchet MS" panose="020B0603020202020204" pitchFamily="34" charset="0"/>
              <a:cs typeface="Arial"/>
            </a:endParaRPr>
          </a:p>
          <a:p>
            <a:pPr>
              <a:buNone/>
            </a:pPr>
            <a:r>
              <a:rPr lang="en-US" sz="1000" b="0" i="0" u="none" strike="noStrike">
                <a:solidFill>
                  <a:srgbClr val="000000"/>
                </a:solidFill>
                <a:effectLst/>
                <a:latin typeface="Trebuchet MS" panose="020B0603020202020204" pitchFamily="34" charset="0"/>
                <a:cs typeface="Arial"/>
              </a:rPr>
              <a:t>WIDA. (2020). WIDA English language development standards framework, 2020 edition: Kindergarten–grade 12. Board of Regents of the University of </a:t>
            </a:r>
          </a:p>
          <a:p>
            <a:pPr>
              <a:buNone/>
            </a:pPr>
            <a:r>
              <a:rPr lang="en-US" sz="1000" b="0" i="0" u="none" strike="noStrike">
                <a:solidFill>
                  <a:srgbClr val="000000"/>
                </a:solidFill>
                <a:effectLst/>
                <a:latin typeface="Trebuchet MS" panose="020B0603020202020204" pitchFamily="34" charset="0"/>
                <a:cs typeface="Arial"/>
              </a:rPr>
              <a:t>Wisconsin System.</a:t>
            </a:r>
            <a:r>
              <a:rPr lang="en-US" sz="1000" b="0" i="0">
                <a:solidFill>
                  <a:srgbClr val="000000"/>
                </a:solidFill>
                <a:effectLst/>
                <a:latin typeface="Trebuchet MS" panose="020B0603020202020204" pitchFamily="34" charset="0"/>
                <a:cs typeface="Arial"/>
              </a:rPr>
              <a:t>​</a:t>
            </a:r>
          </a:p>
          <a:p>
            <a:endParaRPr kumimoji="0" lang="en-US" sz="1000" u="none" strike="noStrike" kern="1200" cap="none" spc="0" normalizeH="0" baseline="0" noProof="0">
              <a:ln>
                <a:noFill/>
              </a:ln>
              <a:solidFill>
                <a:srgbClr val="000000"/>
              </a:solidFill>
              <a:uLnTx/>
              <a:uFillTx/>
              <a:latin typeface="Trebuchet MS" panose="020B0603020202020204" pitchFamily="34" charset="0"/>
              <a:cs typeface="Arial"/>
            </a:endParaRPr>
          </a:p>
          <a:p>
            <a:r>
              <a:rPr lang="en-US" sz="1000" b="0" i="0">
                <a:solidFill>
                  <a:srgbClr val="000000"/>
                </a:solidFill>
                <a:effectLst/>
                <a:latin typeface="Trebuchet MS" panose="020B0603020202020204" pitchFamily="34" charset="0"/>
              </a:rPr>
              <a:t>WIDA. (2025). </a:t>
            </a:r>
            <a:r>
              <a:rPr lang="en-US" sz="1000" b="0" i="1">
                <a:solidFill>
                  <a:srgbClr val="000000"/>
                </a:solidFill>
                <a:effectLst/>
                <a:latin typeface="Trebuchet MS" panose="020B0603020202020204" pitchFamily="34" charset="0"/>
              </a:rPr>
              <a:t>Family Resources</a:t>
            </a:r>
            <a:r>
              <a:rPr lang="en-US" sz="1000" b="0" i="0">
                <a:solidFill>
                  <a:srgbClr val="000000"/>
                </a:solidFill>
                <a:effectLst/>
                <a:latin typeface="Trebuchet MS" panose="020B0603020202020204" pitchFamily="34" charset="0"/>
              </a:rPr>
              <a:t>. Retrieved May 22, 2025, from </a:t>
            </a:r>
            <a:r>
              <a:rPr lang="en-US" sz="1000" b="0" i="0" u="none" strike="noStrike">
                <a:solidFill>
                  <a:srgbClr val="000000"/>
                </a:solidFill>
                <a:effectLst/>
                <a:latin typeface="Trebuchet MS" panose="020B0603020202020204" pitchFamily="34" charset="0"/>
              </a:rPr>
              <a:t>https://wida.wisc.edu/resources?keys=%22activities+for+families%22</a:t>
            </a:r>
            <a:endParaRPr kumimoji="0" lang="en-US" sz="1000" b="0" i="0" u="none" strike="noStrike" kern="1200" cap="none" spc="0" normalizeH="0" baseline="0" noProof="0">
              <a:ln>
                <a:noFill/>
              </a:ln>
              <a:effectLst/>
              <a:uLnTx/>
              <a:uFillTx/>
              <a:latin typeface="Trebuchet MS" panose="020B0603020202020204" pitchFamily="34" charset="0"/>
              <a:cs typeface="Arial"/>
            </a:endParaRPr>
          </a:p>
        </p:txBody>
      </p:sp>
    </p:spTree>
    <p:extLst>
      <p:ext uri="{BB962C8B-B14F-4D97-AF65-F5344CB8AC3E}">
        <p14:creationId xmlns:p14="http://schemas.microsoft.com/office/powerpoint/2010/main" val="19527575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6"/>
          <p:cNvSpPr txBox="1">
            <a:spLocks noGrp="1"/>
          </p:cNvSpPr>
          <p:nvPr>
            <p:ph type="title"/>
          </p:nvPr>
        </p:nvSpPr>
        <p:spPr>
          <a:xfrm>
            <a:off x="270093" y="0"/>
            <a:ext cx="8250506" cy="587739"/>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a:latin typeface="Trebuchet MS"/>
              </a:rPr>
              <a:t>Welcome | Oral Language &amp; Vocabulary </a:t>
            </a:r>
          </a:p>
        </p:txBody>
      </p:sp>
      <p:sp>
        <p:nvSpPr>
          <p:cNvPr id="2" name="Google Shape;354;p46">
            <a:extLst>
              <a:ext uri="{FF2B5EF4-FFF2-40B4-BE49-F238E27FC236}">
                <a16:creationId xmlns:a16="http://schemas.microsoft.com/office/drawing/2014/main" id="{6DAE3C2E-A13E-A955-233A-466A9F4164CA}"/>
              </a:ext>
            </a:extLst>
          </p:cNvPr>
          <p:cNvSpPr txBox="1">
            <a:spLocks noGrp="1"/>
          </p:cNvSpPr>
          <p:nvPr>
            <p:ph type="body" idx="4294967295"/>
          </p:nvPr>
        </p:nvSpPr>
        <p:spPr>
          <a:xfrm>
            <a:off x="187377" y="826953"/>
            <a:ext cx="7169150" cy="318848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000" b="1"/>
              <a:t>First Name Last Name</a:t>
            </a:r>
            <a:r>
              <a:rPr lang="en-US" sz="2000"/>
              <a:t>, Title or Position</a:t>
            </a:r>
          </a:p>
          <a:p>
            <a:pPr marL="0" lvl="0" indent="0" algn="l" rtl="0">
              <a:spcBef>
                <a:spcPts val="0"/>
              </a:spcBef>
              <a:spcAft>
                <a:spcPts val="0"/>
              </a:spcAft>
              <a:buNone/>
            </a:pPr>
            <a:r>
              <a:rPr lang="en-US" sz="2000"/>
              <a:t>Office or school/district</a:t>
            </a:r>
          </a:p>
          <a:p>
            <a:pPr marL="0" lvl="0" indent="0" algn="l" rtl="0">
              <a:spcBef>
                <a:spcPts val="0"/>
              </a:spcBef>
              <a:spcAft>
                <a:spcPts val="0"/>
              </a:spcAft>
              <a:buNone/>
            </a:pPr>
            <a:r>
              <a:rPr lang="en-US" sz="2000"/>
              <a:t>Email/contact information</a:t>
            </a:r>
          </a:p>
          <a:p>
            <a:pPr marL="0" lvl="0" indent="0" algn="l" rtl="0">
              <a:spcBef>
                <a:spcPts val="0"/>
              </a:spcBef>
              <a:spcAft>
                <a:spcPts val="0"/>
              </a:spcAft>
              <a:buNone/>
            </a:pPr>
            <a:endParaRPr lang="en-US">
              <a:latin typeface="+mn-lt"/>
            </a:endParaRPr>
          </a:p>
          <a:p>
            <a:pPr marL="0" lvl="0" indent="0" algn="l" rtl="0">
              <a:spcBef>
                <a:spcPts val="0"/>
              </a:spcBef>
              <a:spcAft>
                <a:spcPts val="1200"/>
              </a:spcAft>
              <a:buNone/>
            </a:pPr>
            <a:endParaRPr>
              <a:latin typeface="+mn-lt"/>
            </a:endParaRPr>
          </a:p>
        </p:txBody>
      </p:sp>
    </p:spTree>
    <p:extLst>
      <p:ext uri="{BB962C8B-B14F-4D97-AF65-F5344CB8AC3E}">
        <p14:creationId xmlns:p14="http://schemas.microsoft.com/office/powerpoint/2010/main" val="4155118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4CBC35E-7D93-35CA-0D9B-193AF4EB205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53758F51-732E-E906-B3B6-BDFF49FCCC9E}"/>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a:latin typeface="Trebuchet MS"/>
              </a:rPr>
              <a:t>Outcomes| Oral Language &amp; Vocabulary</a:t>
            </a:r>
          </a:p>
        </p:txBody>
      </p:sp>
      <p:sp>
        <p:nvSpPr>
          <p:cNvPr id="2" name="Google Shape;354;p46">
            <a:extLst>
              <a:ext uri="{FF2B5EF4-FFF2-40B4-BE49-F238E27FC236}">
                <a16:creationId xmlns:a16="http://schemas.microsoft.com/office/drawing/2014/main" id="{C735866E-E89F-A640-DC9D-0EE970362E4E}"/>
              </a:ext>
            </a:extLst>
          </p:cNvPr>
          <p:cNvSpPr txBox="1">
            <a:spLocks/>
          </p:cNvSpPr>
          <p:nvPr/>
        </p:nvSpPr>
        <p:spPr>
          <a:xfrm>
            <a:off x="114632" y="717152"/>
            <a:ext cx="7971532" cy="2699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50000"/>
              </a:lnSpc>
            </a:pPr>
            <a:r>
              <a:rPr lang="en-US" sz="2000" dirty="0">
                <a:solidFill>
                  <a:srgbClr val="000000"/>
                </a:solidFill>
                <a:ea typeface="Calibri"/>
                <a:cs typeface="Times New Roman"/>
              </a:rPr>
              <a:t>What are </a:t>
            </a:r>
            <a:r>
              <a:rPr lang="en-US" sz="2000" b="1" dirty="0">
                <a:solidFill>
                  <a:srgbClr val="000000"/>
                </a:solidFill>
                <a:ea typeface="Calibri"/>
                <a:cs typeface="Times New Roman"/>
              </a:rPr>
              <a:t>oral language and vocabulary </a:t>
            </a:r>
            <a:r>
              <a:rPr lang="en-US" sz="2000" dirty="0">
                <a:solidFill>
                  <a:srgbClr val="000000"/>
                </a:solidFill>
                <a:ea typeface="Calibri"/>
                <a:cs typeface="Times New Roman"/>
              </a:rPr>
              <a:t>development?</a:t>
            </a:r>
            <a:endParaRPr lang="en-US" sz="2000" dirty="0">
              <a:ea typeface="Calibri"/>
            </a:endParaRPr>
          </a:p>
          <a:p>
            <a:pPr>
              <a:lnSpc>
                <a:spcPct val="150000"/>
              </a:lnSpc>
            </a:pPr>
            <a:r>
              <a:rPr lang="en-US" sz="2000" dirty="0">
                <a:solidFill>
                  <a:srgbClr val="000000"/>
                </a:solidFill>
                <a:ea typeface="Calibri"/>
                <a:cs typeface="Times New Roman"/>
              </a:rPr>
              <a:t>Why are </a:t>
            </a:r>
            <a:r>
              <a:rPr lang="en-US" sz="2000" b="1" dirty="0">
                <a:solidFill>
                  <a:srgbClr val="000000"/>
                </a:solidFill>
                <a:ea typeface="Calibri"/>
                <a:cs typeface="Times New Roman"/>
              </a:rPr>
              <a:t>oral language and vocabulary </a:t>
            </a:r>
            <a:r>
              <a:rPr lang="en-US" sz="2000" dirty="0">
                <a:solidFill>
                  <a:srgbClr val="000000"/>
                </a:solidFill>
                <a:ea typeface="Calibri"/>
                <a:cs typeface="Times New Roman"/>
              </a:rPr>
              <a:t>important? </a:t>
            </a:r>
            <a:endParaRPr lang="en-US" sz="2000" dirty="0">
              <a:solidFill>
                <a:srgbClr val="000000"/>
              </a:solidFill>
              <a:ea typeface="Calibri"/>
            </a:endParaRPr>
          </a:p>
          <a:p>
            <a:pPr>
              <a:lnSpc>
                <a:spcPct val="150000"/>
              </a:lnSpc>
            </a:pPr>
            <a:r>
              <a:rPr lang="en-US" sz="2000" dirty="0">
                <a:solidFill>
                  <a:srgbClr val="000000"/>
                </a:solidFill>
                <a:ea typeface="Calibri"/>
                <a:cs typeface="Times New Roman"/>
              </a:rPr>
              <a:t>What do </a:t>
            </a:r>
            <a:r>
              <a:rPr lang="en-US" sz="2000" b="1" dirty="0">
                <a:solidFill>
                  <a:srgbClr val="000000"/>
                </a:solidFill>
                <a:ea typeface="Calibri"/>
                <a:cs typeface="Times New Roman"/>
              </a:rPr>
              <a:t>oral language and vocabulary </a:t>
            </a:r>
            <a:r>
              <a:rPr lang="en-US" sz="2000" dirty="0">
                <a:solidFill>
                  <a:srgbClr val="000000"/>
                </a:solidFill>
                <a:ea typeface="Calibri"/>
                <a:cs typeface="Times New Roman"/>
              </a:rPr>
              <a:t>look like at school? </a:t>
            </a:r>
          </a:p>
          <a:p>
            <a:pPr>
              <a:lnSpc>
                <a:spcPct val="150000"/>
              </a:lnSpc>
            </a:pPr>
            <a:r>
              <a:rPr lang="en-US" sz="2000" dirty="0">
                <a:solidFill>
                  <a:srgbClr val="000000"/>
                </a:solidFill>
                <a:ea typeface="Calibri"/>
                <a:cs typeface="Times New Roman"/>
              </a:rPr>
              <a:t>How can you support </a:t>
            </a:r>
            <a:r>
              <a:rPr lang="en-US" sz="2000" b="1" dirty="0">
                <a:solidFill>
                  <a:srgbClr val="000000"/>
                </a:solidFill>
                <a:ea typeface="Calibri"/>
                <a:cs typeface="Times New Roman"/>
              </a:rPr>
              <a:t>oral language and vocabulary </a:t>
            </a:r>
            <a:r>
              <a:rPr lang="en-US" sz="2000" dirty="0">
                <a:solidFill>
                  <a:srgbClr val="000000"/>
                </a:solidFill>
                <a:ea typeface="Calibri"/>
                <a:cs typeface="Times New Roman"/>
              </a:rPr>
              <a:t>at home?</a:t>
            </a:r>
            <a:endParaRPr lang="en-US" sz="2000" dirty="0">
              <a:ea typeface="Calibri"/>
            </a:endParaRPr>
          </a:p>
          <a:p>
            <a:pPr marL="0" indent="0">
              <a:lnSpc>
                <a:spcPct val="114999"/>
              </a:lnSpc>
              <a:spcAft>
                <a:spcPts val="1200"/>
              </a:spcAft>
              <a:buFont typeface="Arial"/>
              <a:buNone/>
            </a:pPr>
            <a:endParaRPr lang="en-US" sz="2000" dirty="0">
              <a:latin typeface="+mn-lt"/>
            </a:endParaRPr>
          </a:p>
        </p:txBody>
      </p:sp>
    </p:spTree>
    <p:extLst>
      <p:ext uri="{BB962C8B-B14F-4D97-AF65-F5344CB8AC3E}">
        <p14:creationId xmlns:p14="http://schemas.microsoft.com/office/powerpoint/2010/main" val="3776879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1F8B5A35-4602-C2B0-94B7-83A339E6BFE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D4FBC4-16C1-9B26-6361-EF77CDA05D1D}"/>
              </a:ext>
            </a:extLst>
          </p:cNvPr>
          <p:cNvSpPr txBox="1">
            <a:spLocks noGrp="1"/>
          </p:cNvSpPr>
          <p:nvPr>
            <p:ph type="title"/>
          </p:nvPr>
        </p:nvSpPr>
        <p:spPr>
          <a:xfrm>
            <a:off x="239842" y="0"/>
            <a:ext cx="8280757" cy="57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a:latin typeface="Trebuchet MS"/>
              </a:rPr>
              <a:t>Norms | Oral Language &amp; Vocabulary</a:t>
            </a:r>
          </a:p>
        </p:txBody>
      </p:sp>
      <p:sp>
        <p:nvSpPr>
          <p:cNvPr id="2" name="Google Shape;354;p46">
            <a:extLst>
              <a:ext uri="{FF2B5EF4-FFF2-40B4-BE49-F238E27FC236}">
                <a16:creationId xmlns:a16="http://schemas.microsoft.com/office/drawing/2014/main" id="{3087E89C-343B-D577-9473-9B8C87A29739}"/>
              </a:ext>
            </a:extLst>
          </p:cNvPr>
          <p:cNvSpPr txBox="1">
            <a:spLocks noGrp="1"/>
          </p:cNvSpPr>
          <p:nvPr/>
        </p:nvSpPr>
        <p:spPr>
          <a:xfrm>
            <a:off x="0" y="713205"/>
            <a:ext cx="7169150" cy="352178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50000"/>
              </a:lnSpc>
            </a:pPr>
            <a:r>
              <a:rPr lang="en-US" sz="2000">
                <a:solidFill>
                  <a:srgbClr val="000000"/>
                </a:solidFill>
                <a:latin typeface="Trebuchet MS" panose="020B0603020202020204" pitchFamily="34" charset="0"/>
                <a:ea typeface="Calibri"/>
                <a:cs typeface="Times New Roman"/>
              </a:rPr>
              <a:t>Active listening is appreciated</a:t>
            </a:r>
          </a:p>
          <a:p>
            <a:pPr>
              <a:lnSpc>
                <a:spcPct val="150000"/>
              </a:lnSpc>
            </a:pPr>
            <a:r>
              <a:rPr lang="en-US" sz="2000">
                <a:solidFill>
                  <a:srgbClr val="000000"/>
                </a:solidFill>
                <a:latin typeface="Trebuchet MS" panose="020B0603020202020204" pitchFamily="34" charset="0"/>
                <a:ea typeface="Calibri"/>
                <a:cs typeface="Times New Roman"/>
              </a:rPr>
              <a:t>Active participation is welcomed</a:t>
            </a:r>
          </a:p>
          <a:p>
            <a:pPr>
              <a:lnSpc>
                <a:spcPct val="150000"/>
              </a:lnSpc>
            </a:pPr>
            <a:r>
              <a:rPr lang="en-US" sz="2000">
                <a:solidFill>
                  <a:srgbClr val="000000"/>
                </a:solidFill>
                <a:latin typeface="Trebuchet MS" panose="020B0603020202020204" pitchFamily="34" charset="0"/>
                <a:ea typeface="Calibri"/>
                <a:cs typeface="Times New Roman"/>
              </a:rPr>
              <a:t>Take care of your own needs</a:t>
            </a:r>
          </a:p>
          <a:p>
            <a:pPr>
              <a:lnSpc>
                <a:spcPct val="150000"/>
              </a:lnSpc>
            </a:pPr>
            <a:r>
              <a:rPr lang="en-US" sz="2000">
                <a:solidFill>
                  <a:srgbClr val="000000"/>
                </a:solidFill>
                <a:latin typeface="Trebuchet MS" panose="020B0603020202020204" pitchFamily="34" charset="0"/>
                <a:ea typeface="Calibri"/>
                <a:cs typeface="Times New Roman"/>
              </a:rPr>
              <a:t>Silence your cell phone as a courtesy to all </a:t>
            </a:r>
          </a:p>
        </p:txBody>
      </p:sp>
    </p:spTree>
    <p:extLst>
      <p:ext uri="{BB962C8B-B14F-4D97-AF65-F5344CB8AC3E}">
        <p14:creationId xmlns:p14="http://schemas.microsoft.com/office/powerpoint/2010/main" val="934581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75AB8-1F88-6F60-1950-52412D7D1211}"/>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D53C6197-9C1F-3C31-8792-53A3025858A8}"/>
              </a:ext>
            </a:extLst>
          </p:cNvPr>
          <p:cNvSpPr txBox="1">
            <a:spLocks noGrp="1"/>
          </p:cNvSpPr>
          <p:nvPr>
            <p:ph type="title" idx="4294967295"/>
          </p:nvPr>
        </p:nvSpPr>
        <p:spPr>
          <a:xfrm>
            <a:off x="129877" y="0"/>
            <a:ext cx="8303316"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400" b="0" i="0" u="none" strike="noStrike" kern="0" cap="none" spc="0" normalizeH="0" baseline="0" noProof="0">
                <a:ln>
                  <a:noFill/>
                </a:ln>
                <a:solidFill>
                  <a:schemeClr val="dk1"/>
                </a:solidFill>
                <a:effectLst/>
                <a:uLnTx/>
                <a:uFillTx/>
                <a:latin typeface="Trebuchet MS"/>
                <a:ea typeface="Trebuchet MS" panose="020B0603020202020204" pitchFamily="34" charset="0"/>
                <a:cs typeface="Arial"/>
                <a:sym typeface="Arial"/>
              </a:rPr>
              <a:t>Warm-Up | Oral Language &amp; Vocabulary </a:t>
            </a:r>
          </a:p>
        </p:txBody>
      </p:sp>
      <p:sp>
        <p:nvSpPr>
          <p:cNvPr id="5" name="Text Placeholder 4">
            <a:extLst>
              <a:ext uri="{FF2B5EF4-FFF2-40B4-BE49-F238E27FC236}">
                <a16:creationId xmlns:a16="http://schemas.microsoft.com/office/drawing/2014/main" id="{0F854575-E382-5104-EFBB-44E05490D368}"/>
              </a:ext>
            </a:extLst>
          </p:cNvPr>
          <p:cNvSpPr>
            <a:spLocks noGrp="1"/>
          </p:cNvSpPr>
          <p:nvPr>
            <p:ph type="body" idx="4294967295"/>
          </p:nvPr>
        </p:nvSpPr>
        <p:spPr>
          <a:xfrm>
            <a:off x="0" y="710072"/>
            <a:ext cx="9003890" cy="3485410"/>
          </a:xfrm>
        </p:spPr>
        <p:txBody>
          <a:bodyPr>
            <a:noAutofit/>
          </a:bodyPr>
          <a:lstStyle/>
          <a:p>
            <a:pPr marL="127000" indent="0">
              <a:buNone/>
            </a:pPr>
            <a:r>
              <a:rPr lang="en-US" sz="2000" b="1">
                <a:solidFill>
                  <a:schemeClr val="tx1"/>
                </a:solidFill>
              </a:rPr>
              <a:t>Like Me</a:t>
            </a:r>
          </a:p>
          <a:p>
            <a:pPr marL="127000" indent="0">
              <a:buNone/>
            </a:pPr>
            <a:endParaRPr lang="en-US" sz="800" b="1">
              <a:solidFill>
                <a:schemeClr val="tx1"/>
              </a:solidFill>
            </a:endParaRPr>
          </a:p>
          <a:p>
            <a:pPr marL="469900" indent="-342900">
              <a:buFont typeface="+mj-lt"/>
              <a:buAutoNum type="arabicPeriod"/>
            </a:pPr>
            <a:r>
              <a:rPr lang="en-US" sz="2000">
                <a:solidFill>
                  <a:schemeClr val="tx1"/>
                </a:solidFill>
              </a:rPr>
              <a:t>Move chairs back from the table so it is easy for you to stand up</a:t>
            </a:r>
          </a:p>
          <a:p>
            <a:pPr marL="469900" indent="-342900">
              <a:buFont typeface="+mj-lt"/>
              <a:buAutoNum type="arabicPeriod"/>
            </a:pPr>
            <a:endParaRPr lang="en-US" sz="1000">
              <a:solidFill>
                <a:schemeClr val="tx1"/>
              </a:solidFill>
            </a:endParaRPr>
          </a:p>
          <a:p>
            <a:pPr marL="469900" indent="-342900">
              <a:buFont typeface="+mj-lt"/>
              <a:buAutoNum type="arabicPeriod"/>
            </a:pPr>
            <a:r>
              <a:rPr lang="en-US" sz="2000">
                <a:solidFill>
                  <a:schemeClr val="tx1"/>
                </a:solidFill>
              </a:rPr>
              <a:t>A category will be named </a:t>
            </a:r>
          </a:p>
          <a:p>
            <a:pPr marL="469900" indent="-342900">
              <a:buFont typeface="+mj-lt"/>
              <a:buAutoNum type="arabicPeriod"/>
            </a:pPr>
            <a:endParaRPr lang="en-US" sz="1000">
              <a:solidFill>
                <a:schemeClr val="tx1"/>
              </a:solidFill>
            </a:endParaRPr>
          </a:p>
          <a:p>
            <a:pPr marL="469900" indent="-342900">
              <a:buFont typeface="+mj-lt"/>
              <a:buAutoNum type="arabicPeriod"/>
            </a:pPr>
            <a:r>
              <a:rPr lang="en-US" sz="2000">
                <a:solidFill>
                  <a:schemeClr val="tx1"/>
                </a:solidFill>
              </a:rPr>
              <a:t>Stand if you match the category</a:t>
            </a:r>
          </a:p>
          <a:p>
            <a:pPr marL="469900" indent="-342900">
              <a:buFont typeface="+mj-lt"/>
              <a:buAutoNum type="arabicPeriod"/>
            </a:pPr>
            <a:endParaRPr lang="en-US" sz="1000">
              <a:solidFill>
                <a:schemeClr val="tx1"/>
              </a:solidFill>
            </a:endParaRPr>
          </a:p>
          <a:p>
            <a:pPr marL="469900" indent="-342900">
              <a:buFont typeface="+mj-lt"/>
              <a:buAutoNum type="arabicPeriod"/>
            </a:pPr>
            <a:r>
              <a:rPr lang="en-US" sz="2000">
                <a:solidFill>
                  <a:schemeClr val="tx1"/>
                </a:solidFill>
              </a:rPr>
              <a:t>Look around to see who else is also in the category </a:t>
            </a:r>
          </a:p>
          <a:p>
            <a:pPr marL="469900" indent="-342900">
              <a:buFont typeface="+mj-lt"/>
              <a:buAutoNum type="arabicPeriod"/>
            </a:pPr>
            <a:endParaRPr lang="en-US" sz="1000">
              <a:solidFill>
                <a:schemeClr val="tx1"/>
              </a:solidFill>
            </a:endParaRPr>
          </a:p>
          <a:p>
            <a:pPr marL="469900" indent="-342900">
              <a:buFont typeface="+mj-lt"/>
              <a:buAutoNum type="arabicPeriod"/>
            </a:pPr>
            <a:r>
              <a:rPr lang="en-US" sz="2000">
                <a:solidFill>
                  <a:schemeClr val="tx1"/>
                </a:solidFill>
              </a:rPr>
              <a:t>Introduce yourself</a:t>
            </a:r>
          </a:p>
        </p:txBody>
      </p:sp>
      <p:pic>
        <p:nvPicPr>
          <p:cNvPr id="3" name="Graphic 2" descr="Group success outline">
            <a:extLst>
              <a:ext uri="{FF2B5EF4-FFF2-40B4-BE49-F238E27FC236}">
                <a16:creationId xmlns:a16="http://schemas.microsoft.com/office/drawing/2014/main" id="{9C1E965A-FD12-A1C0-6CC3-F6DE902901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8882" y="3394740"/>
            <a:ext cx="1106236" cy="1106236"/>
          </a:xfrm>
          <a:prstGeom prst="rect">
            <a:avLst/>
          </a:prstGeom>
        </p:spPr>
      </p:pic>
    </p:spTree>
    <p:extLst>
      <p:ext uri="{BB962C8B-B14F-4D97-AF65-F5344CB8AC3E}">
        <p14:creationId xmlns:p14="http://schemas.microsoft.com/office/powerpoint/2010/main" val="135337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40131A35-B684-40B0-29D8-ABD1C6E973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EFA3B1-0709-AC02-42F5-4C99F79E2BB3}"/>
              </a:ext>
            </a:extLst>
          </p:cNvPr>
          <p:cNvSpPr>
            <a:spLocks noGrp="1"/>
          </p:cNvSpPr>
          <p:nvPr>
            <p:ph type="title"/>
          </p:nvPr>
        </p:nvSpPr>
        <p:spPr>
          <a:xfrm>
            <a:off x="108641" y="64099"/>
            <a:ext cx="8520600" cy="572700"/>
          </a:xfrm>
        </p:spPr>
        <p:txBody>
          <a:bodyPr/>
          <a:lstStyle/>
          <a:p>
            <a:r>
              <a:rPr lang="en-US" sz="2400"/>
              <a:t>Simple View of Reading (SVR)</a:t>
            </a:r>
          </a:p>
        </p:txBody>
      </p:sp>
      <p:sp>
        <p:nvSpPr>
          <p:cNvPr id="15" name="Rectangle: Rounded Corners 14">
            <a:extLst>
              <a:ext uri="{FF2B5EF4-FFF2-40B4-BE49-F238E27FC236}">
                <a16:creationId xmlns:a16="http://schemas.microsoft.com/office/drawing/2014/main" id="{BDB46023-4A2B-E338-F94B-B817549DE9DD}"/>
              </a:ext>
            </a:extLst>
          </p:cNvPr>
          <p:cNvSpPr/>
          <p:nvPr/>
        </p:nvSpPr>
        <p:spPr>
          <a:xfrm>
            <a:off x="373239" y="809593"/>
            <a:ext cx="2287967" cy="90958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Word </a:t>
            </a:r>
          </a:p>
          <a:p>
            <a:pPr algn="ctr"/>
            <a:r>
              <a:rPr lang="en-US" sz="1800">
                <a:latin typeface="Trebuchet MS" panose="020B0603020202020204" pitchFamily="34" charset="0"/>
                <a:cs typeface="Arial"/>
              </a:rPr>
              <a:t>Recognition</a:t>
            </a:r>
          </a:p>
        </p:txBody>
      </p:sp>
      <p:sp>
        <p:nvSpPr>
          <p:cNvPr id="23" name="TextBox 22">
            <a:extLst>
              <a:ext uri="{FF2B5EF4-FFF2-40B4-BE49-F238E27FC236}">
                <a16:creationId xmlns:a16="http://schemas.microsoft.com/office/drawing/2014/main" id="{3E419F21-E8D7-7CF6-F11F-1981F1DCF058}"/>
              </a:ext>
            </a:extLst>
          </p:cNvPr>
          <p:cNvSpPr txBox="1"/>
          <p:nvPr/>
        </p:nvSpPr>
        <p:spPr>
          <a:xfrm>
            <a:off x="2664872" y="972366"/>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t>X</a:t>
            </a:r>
            <a:endParaRPr lang="en-US" sz="3200"/>
          </a:p>
        </p:txBody>
      </p:sp>
      <p:sp>
        <p:nvSpPr>
          <p:cNvPr id="2" name="Rectangle: Rounded Corners 1">
            <a:extLst>
              <a:ext uri="{FF2B5EF4-FFF2-40B4-BE49-F238E27FC236}">
                <a16:creationId xmlns:a16="http://schemas.microsoft.com/office/drawing/2014/main" id="{C1A7E010-0609-9BBE-5FEF-9E3DAB5E1113}"/>
              </a:ext>
            </a:extLst>
          </p:cNvPr>
          <p:cNvSpPr/>
          <p:nvPr/>
        </p:nvSpPr>
        <p:spPr>
          <a:xfrm>
            <a:off x="3420561" y="808103"/>
            <a:ext cx="2287967" cy="91457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Language</a:t>
            </a:r>
          </a:p>
          <a:p>
            <a:pPr algn="ctr"/>
            <a:r>
              <a:rPr lang="en-US" sz="1800">
                <a:latin typeface="Trebuchet MS" panose="020B0603020202020204" pitchFamily="34" charset="0"/>
                <a:cs typeface="Arial"/>
              </a:rPr>
              <a:t>Comprehension</a:t>
            </a:r>
          </a:p>
        </p:txBody>
      </p:sp>
      <p:sp>
        <p:nvSpPr>
          <p:cNvPr id="24" name="TextBox 23">
            <a:extLst>
              <a:ext uri="{FF2B5EF4-FFF2-40B4-BE49-F238E27FC236}">
                <a16:creationId xmlns:a16="http://schemas.microsoft.com/office/drawing/2014/main" id="{332604A4-47D6-7F1C-55D2-D8CAB0EC70B3}"/>
              </a:ext>
            </a:extLst>
          </p:cNvPr>
          <p:cNvSpPr txBox="1"/>
          <p:nvPr/>
        </p:nvSpPr>
        <p:spPr>
          <a:xfrm>
            <a:off x="5680095" y="835298"/>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t>=</a:t>
            </a:r>
          </a:p>
        </p:txBody>
      </p:sp>
      <p:sp>
        <p:nvSpPr>
          <p:cNvPr id="3" name="Rectangle: Rounded Corners 2">
            <a:extLst>
              <a:ext uri="{FF2B5EF4-FFF2-40B4-BE49-F238E27FC236}">
                <a16:creationId xmlns:a16="http://schemas.microsoft.com/office/drawing/2014/main" id="{953D93A0-F61E-3F0F-6BCA-4043CCB6CEBF}"/>
              </a:ext>
            </a:extLst>
          </p:cNvPr>
          <p:cNvSpPr/>
          <p:nvPr/>
        </p:nvSpPr>
        <p:spPr>
          <a:xfrm>
            <a:off x="6448177" y="808035"/>
            <a:ext cx="2285611" cy="914573"/>
          </a:xfrm>
          <a:prstGeom prst="roundRect">
            <a:avLst/>
          </a:prstGeom>
          <a:solidFill>
            <a:srgbClr val="4848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Reading</a:t>
            </a:r>
          </a:p>
          <a:p>
            <a:pPr algn="ctr"/>
            <a:r>
              <a:rPr lang="en-US" sz="1800">
                <a:latin typeface="Trebuchet MS" panose="020B0603020202020204" pitchFamily="34" charset="0"/>
                <a:cs typeface="Arial"/>
              </a:rPr>
              <a:t>Comprehension</a:t>
            </a:r>
          </a:p>
        </p:txBody>
      </p:sp>
      <p:sp>
        <p:nvSpPr>
          <p:cNvPr id="13" name="TextBox 12">
            <a:extLst>
              <a:ext uri="{FF2B5EF4-FFF2-40B4-BE49-F238E27FC236}">
                <a16:creationId xmlns:a16="http://schemas.microsoft.com/office/drawing/2014/main" id="{2403CD43-3B87-4FCD-45D8-88332B682A9C}"/>
              </a:ext>
            </a:extLst>
          </p:cNvPr>
          <p:cNvSpPr txBox="1"/>
          <p:nvPr/>
        </p:nvSpPr>
        <p:spPr>
          <a:xfrm>
            <a:off x="7003774" y="4117871"/>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a:solidFill>
                  <a:srgbClr val="000000"/>
                </a:solidFill>
                <a:effectLst/>
                <a:latin typeface="Trebuchet MS" panose="020B0603020202020204" pitchFamily="34" charset="0"/>
                <a:cs typeface="Calibri Light"/>
              </a:rPr>
              <a:t>(Gough</a:t>
            </a:r>
            <a:r>
              <a:rPr lang="en-US" sz="900">
                <a:solidFill>
                  <a:srgbClr val="000000"/>
                </a:solidFill>
                <a:latin typeface="Trebuchet MS" panose="020B0603020202020204" pitchFamily="34" charset="0"/>
                <a:cs typeface="Calibri Light"/>
              </a:rPr>
              <a:t> </a:t>
            </a:r>
            <a:r>
              <a:rPr lang="en-US" sz="900" i="0" u="none" strike="noStrike">
                <a:solidFill>
                  <a:srgbClr val="000000"/>
                </a:solidFill>
                <a:effectLst/>
                <a:latin typeface="Trebuchet MS" panose="020B0603020202020204" pitchFamily="34" charset="0"/>
                <a:cs typeface="Calibri Light"/>
              </a:rPr>
              <a:t>&amp; </a:t>
            </a:r>
            <a:r>
              <a:rPr lang="en-US" sz="900" err="1">
                <a:solidFill>
                  <a:srgbClr val="000000"/>
                </a:solidFill>
                <a:latin typeface="Trebuchet MS" panose="020B0603020202020204" pitchFamily="34" charset="0"/>
                <a:cs typeface="Calibri Light"/>
              </a:rPr>
              <a:t>Tunmer</a:t>
            </a:r>
            <a:r>
              <a:rPr lang="en-US" sz="900">
                <a:solidFill>
                  <a:srgbClr val="000000"/>
                </a:solidFill>
                <a:latin typeface="Trebuchet MS" panose="020B0603020202020204" pitchFamily="34" charset="0"/>
                <a:cs typeface="Calibri Light"/>
              </a:rPr>
              <a:t>, 1986</a:t>
            </a:r>
            <a:r>
              <a:rPr lang="en-US" sz="900">
                <a:solidFill>
                  <a:srgbClr val="000000"/>
                </a:solidFill>
                <a:cs typeface="Calibri Light"/>
              </a:rPr>
              <a:t>)</a:t>
            </a:r>
            <a:endParaRPr lang="en-US" sz="900">
              <a:cs typeface="Calibri Light"/>
            </a:endParaRPr>
          </a:p>
        </p:txBody>
      </p:sp>
    </p:spTree>
    <p:extLst>
      <p:ext uri="{BB962C8B-B14F-4D97-AF65-F5344CB8AC3E}">
        <p14:creationId xmlns:p14="http://schemas.microsoft.com/office/powerpoint/2010/main" val="2949017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15">
                                            <p:bg/>
                                          </p:spTgt>
                                        </p:tgtEl>
                                      </p:cBhvr>
                                    </p:animEffect>
                                    <p:animScale>
                                      <p:cBhvr>
                                        <p:cTn id="25" dur="250" autoRev="1" fill="hold"/>
                                        <p:tgtEl>
                                          <p:spTgt spid="15">
                                            <p:bg/>
                                          </p:spTgt>
                                        </p:tgtEl>
                                      </p:cBhvr>
                                      <p:by x="105000" y="105000"/>
                                    </p:animScale>
                                  </p:childTnLst>
                                </p:cTn>
                              </p:par>
                              <p:par>
                                <p:cTn id="26" presetID="26" presetClass="emph" presetSubtype="0" fill="hold" grpId="0" nodeType="withEffect">
                                  <p:stCondLst>
                                    <p:cond delay="0"/>
                                  </p:stCondLst>
                                  <p:childTnLst>
                                    <p:animEffect transition="out" filter="fade">
                                      <p:cBhvr>
                                        <p:cTn id="27" dur="500" tmFilter="0, 0; .2, .5; .8, .5; 1, 0"/>
                                        <p:tgtEl>
                                          <p:spTgt spid="15">
                                            <p:txEl>
                                              <p:pRg st="0" end="0"/>
                                            </p:txEl>
                                          </p:spTgt>
                                        </p:tgtEl>
                                      </p:cBhvr>
                                    </p:animEffect>
                                    <p:animScale>
                                      <p:cBhvr>
                                        <p:cTn id="28" dur="250" autoRev="1" fill="hold"/>
                                        <p:tgtEl>
                                          <p:spTgt spid="15">
                                            <p:txEl>
                                              <p:pRg st="0" end="0"/>
                                            </p:txEl>
                                          </p:spTgt>
                                        </p:tgtEl>
                                      </p:cBhvr>
                                      <p:by x="105000" y="105000"/>
                                    </p:animScale>
                                  </p:childTnLst>
                                </p:cTn>
                              </p:par>
                              <p:par>
                                <p:cTn id="29" presetID="26" presetClass="emph" presetSubtype="0" fill="hold" grpId="0" nodeType="withEffect">
                                  <p:stCondLst>
                                    <p:cond delay="0"/>
                                  </p:stCondLst>
                                  <p:childTnLst>
                                    <p:animEffect transition="out" filter="fade">
                                      <p:cBhvr>
                                        <p:cTn id="30" dur="500" tmFilter="0, 0; .2, .5; .8, .5; 1, 0"/>
                                        <p:tgtEl>
                                          <p:spTgt spid="15">
                                            <p:txEl>
                                              <p:pRg st="1" end="1"/>
                                            </p:txEl>
                                          </p:spTgt>
                                        </p:tgtEl>
                                      </p:cBhvr>
                                    </p:animEffect>
                                    <p:animScale>
                                      <p:cBhvr>
                                        <p:cTn id="31" dur="250" autoRev="1" fill="hold"/>
                                        <p:tgtEl>
                                          <p:spTgt spid="15">
                                            <p:txEl>
                                              <p:pRg st="1" end="1"/>
                                            </p:txEl>
                                          </p:spTgt>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2">
                                            <p:bg/>
                                          </p:spTgt>
                                        </p:tgtEl>
                                      </p:cBhvr>
                                    </p:animEffect>
                                    <p:animScale>
                                      <p:cBhvr>
                                        <p:cTn id="36" dur="250" autoRev="1" fill="hold"/>
                                        <p:tgtEl>
                                          <p:spTgt spid="2">
                                            <p:bg/>
                                          </p:spTgt>
                                        </p:tgtEl>
                                      </p:cBhvr>
                                      <p:by x="105000" y="105000"/>
                                    </p:animScale>
                                  </p:childTnLst>
                                </p:cTn>
                              </p:par>
                              <p:par>
                                <p:cTn id="37" presetID="26" presetClass="emph" presetSubtype="0" fill="hold" grpId="0" nodeType="withEffect">
                                  <p:stCondLst>
                                    <p:cond delay="0"/>
                                  </p:stCondLst>
                                  <p:childTnLst>
                                    <p:animEffect transition="out" filter="fade">
                                      <p:cBhvr>
                                        <p:cTn id="38" dur="500" tmFilter="0, 0; .2, .5; .8, .5; 1, 0"/>
                                        <p:tgtEl>
                                          <p:spTgt spid="2">
                                            <p:txEl>
                                              <p:pRg st="0" end="0"/>
                                            </p:txEl>
                                          </p:spTgt>
                                        </p:tgtEl>
                                      </p:cBhvr>
                                    </p:animEffect>
                                    <p:animScale>
                                      <p:cBhvr>
                                        <p:cTn id="39" dur="250" autoRev="1" fill="hold"/>
                                        <p:tgtEl>
                                          <p:spTgt spid="2">
                                            <p:txEl>
                                              <p:pRg st="0" end="0"/>
                                            </p:txEl>
                                          </p:spTgt>
                                        </p:tgtEl>
                                      </p:cBhvr>
                                      <p:by x="105000" y="105000"/>
                                    </p:animScale>
                                  </p:childTnLst>
                                </p:cTn>
                              </p:par>
                              <p:par>
                                <p:cTn id="40" presetID="26" presetClass="emph" presetSubtype="0" fill="hold" grpId="0" nodeType="withEffect">
                                  <p:stCondLst>
                                    <p:cond delay="0"/>
                                  </p:stCondLst>
                                  <p:childTnLst>
                                    <p:animEffect transition="out" filter="fade">
                                      <p:cBhvr>
                                        <p:cTn id="41" dur="500" tmFilter="0, 0; .2, .5; .8, .5; 1, 0"/>
                                        <p:tgtEl>
                                          <p:spTgt spid="2">
                                            <p:txEl>
                                              <p:pRg st="1" end="1"/>
                                            </p:txEl>
                                          </p:spTgt>
                                        </p:tgtEl>
                                      </p:cBhvr>
                                    </p:animEffect>
                                    <p:animScale>
                                      <p:cBhvr>
                                        <p:cTn id="42" dur="250" autoRev="1" fill="hold"/>
                                        <p:tgtEl>
                                          <p:spTgt spid="2">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animBg="1"/>
      <p:bldP spid="2"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28A224D0-F12D-6877-A37B-F7637BB35C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096879-4C30-B02E-6191-763B3843BA89}"/>
              </a:ext>
            </a:extLst>
          </p:cNvPr>
          <p:cNvSpPr>
            <a:spLocks noGrp="1"/>
          </p:cNvSpPr>
          <p:nvPr>
            <p:ph type="title"/>
          </p:nvPr>
        </p:nvSpPr>
        <p:spPr>
          <a:xfrm>
            <a:off x="54320" y="33318"/>
            <a:ext cx="9035359" cy="572700"/>
          </a:xfrm>
        </p:spPr>
        <p:txBody>
          <a:bodyPr/>
          <a:lstStyle/>
          <a:p>
            <a:r>
              <a:rPr lang="en-US" sz="2400"/>
              <a:t>Simple View of Reading (SVR) | The 5 Components of Reading</a:t>
            </a:r>
          </a:p>
        </p:txBody>
      </p:sp>
      <p:sp>
        <p:nvSpPr>
          <p:cNvPr id="22" name="Arrow: Right 21">
            <a:extLst>
              <a:ext uri="{FF2B5EF4-FFF2-40B4-BE49-F238E27FC236}">
                <a16:creationId xmlns:a16="http://schemas.microsoft.com/office/drawing/2014/main" id="{220574F1-A174-964B-5960-CC4A3851A68A}"/>
              </a:ext>
              <a:ext uri="{C183D7F6-B498-43B3-948B-1728B52AA6E4}">
                <adec:decorative xmlns:adec="http://schemas.microsoft.com/office/drawing/2017/decorative" val="1"/>
              </a:ext>
            </a:extLst>
          </p:cNvPr>
          <p:cNvSpPr/>
          <p:nvPr/>
        </p:nvSpPr>
        <p:spPr>
          <a:xfrm rot="13260000" flipV="1">
            <a:off x="1407167" y="2924664"/>
            <a:ext cx="630325" cy="133260"/>
          </a:xfrm>
          <a:prstGeom prst="rightArrow">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Trebuchet MS" panose="020B0603020202020204" pitchFamily="34" charset="0"/>
            </a:endParaRPr>
          </a:p>
        </p:txBody>
      </p:sp>
      <p:sp>
        <p:nvSpPr>
          <p:cNvPr id="21" name="Arrow: Right 20">
            <a:extLst>
              <a:ext uri="{FF2B5EF4-FFF2-40B4-BE49-F238E27FC236}">
                <a16:creationId xmlns:a16="http://schemas.microsoft.com/office/drawing/2014/main" id="{F20F8E9D-CB8E-8AD4-3742-3026FF78D538}"/>
              </a:ext>
              <a:ext uri="{C183D7F6-B498-43B3-948B-1728B52AA6E4}">
                <adec:decorative xmlns:adec="http://schemas.microsoft.com/office/drawing/2017/decorative" val="1"/>
              </a:ext>
            </a:extLst>
          </p:cNvPr>
          <p:cNvSpPr/>
          <p:nvPr/>
        </p:nvSpPr>
        <p:spPr>
          <a:xfrm rot="18831497">
            <a:off x="4149571" y="2955774"/>
            <a:ext cx="630873" cy="135660"/>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Trebuchet MS" panose="020B0603020202020204" pitchFamily="34" charset="0"/>
            </a:endParaRPr>
          </a:p>
        </p:txBody>
      </p:sp>
      <p:sp>
        <p:nvSpPr>
          <p:cNvPr id="15" name="Rectangle: Rounded Corners 14">
            <a:extLst>
              <a:ext uri="{FF2B5EF4-FFF2-40B4-BE49-F238E27FC236}">
                <a16:creationId xmlns:a16="http://schemas.microsoft.com/office/drawing/2014/main" id="{9B27B591-828D-DE99-2A54-D714BDA626E2}"/>
              </a:ext>
            </a:extLst>
          </p:cNvPr>
          <p:cNvSpPr/>
          <p:nvPr/>
        </p:nvSpPr>
        <p:spPr>
          <a:xfrm>
            <a:off x="373239" y="809593"/>
            <a:ext cx="2287967" cy="90958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Word </a:t>
            </a:r>
          </a:p>
          <a:p>
            <a:pPr algn="ctr"/>
            <a:r>
              <a:rPr lang="en-US" sz="1800">
                <a:latin typeface="Trebuchet MS" panose="020B0603020202020204" pitchFamily="34" charset="0"/>
                <a:cs typeface="Arial"/>
              </a:rPr>
              <a:t>Recognition</a:t>
            </a:r>
          </a:p>
        </p:txBody>
      </p:sp>
      <p:sp>
        <p:nvSpPr>
          <p:cNvPr id="23" name="TextBox 22">
            <a:extLst>
              <a:ext uri="{FF2B5EF4-FFF2-40B4-BE49-F238E27FC236}">
                <a16:creationId xmlns:a16="http://schemas.microsoft.com/office/drawing/2014/main" id="{248DA7B1-B746-4DD8-804B-9D464180198A}"/>
              </a:ext>
            </a:extLst>
          </p:cNvPr>
          <p:cNvSpPr txBox="1"/>
          <p:nvPr/>
        </p:nvSpPr>
        <p:spPr>
          <a:xfrm>
            <a:off x="2664872" y="972366"/>
            <a:ext cx="76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Trebuchet MS" panose="020B0603020202020204" pitchFamily="34" charset="0"/>
              </a:rPr>
              <a:t>X</a:t>
            </a:r>
            <a:endParaRPr lang="en-US" sz="3200">
              <a:latin typeface="Trebuchet MS" panose="020B0603020202020204" pitchFamily="34" charset="0"/>
            </a:endParaRPr>
          </a:p>
        </p:txBody>
      </p:sp>
      <p:sp>
        <p:nvSpPr>
          <p:cNvPr id="2" name="Rectangle: Rounded Corners 1">
            <a:extLst>
              <a:ext uri="{FF2B5EF4-FFF2-40B4-BE49-F238E27FC236}">
                <a16:creationId xmlns:a16="http://schemas.microsoft.com/office/drawing/2014/main" id="{B173234D-13A2-45C8-55BE-1E7801AA07B2}"/>
              </a:ext>
            </a:extLst>
          </p:cNvPr>
          <p:cNvSpPr/>
          <p:nvPr/>
        </p:nvSpPr>
        <p:spPr>
          <a:xfrm>
            <a:off x="3420561" y="808103"/>
            <a:ext cx="2287967" cy="914573"/>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Language</a:t>
            </a:r>
          </a:p>
          <a:p>
            <a:pPr algn="ctr"/>
            <a:r>
              <a:rPr lang="en-US" sz="1800">
                <a:latin typeface="Trebuchet MS" panose="020B0603020202020204" pitchFamily="34" charset="0"/>
                <a:cs typeface="Arial"/>
              </a:rPr>
              <a:t>Comprehension</a:t>
            </a:r>
          </a:p>
        </p:txBody>
      </p:sp>
      <p:sp>
        <p:nvSpPr>
          <p:cNvPr id="24" name="TextBox 23">
            <a:extLst>
              <a:ext uri="{FF2B5EF4-FFF2-40B4-BE49-F238E27FC236}">
                <a16:creationId xmlns:a16="http://schemas.microsoft.com/office/drawing/2014/main" id="{5D2D1123-CD49-981A-9AA2-99DBABC57AF3}"/>
              </a:ext>
            </a:extLst>
          </p:cNvPr>
          <p:cNvSpPr txBox="1"/>
          <p:nvPr/>
        </p:nvSpPr>
        <p:spPr>
          <a:xfrm>
            <a:off x="5680095" y="835298"/>
            <a:ext cx="76454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a:latin typeface="Trebuchet MS" panose="020B0603020202020204" pitchFamily="34" charset="0"/>
              </a:rPr>
              <a:t>=</a:t>
            </a:r>
          </a:p>
        </p:txBody>
      </p:sp>
      <p:sp>
        <p:nvSpPr>
          <p:cNvPr id="3" name="Rectangle: Rounded Corners 2">
            <a:extLst>
              <a:ext uri="{FF2B5EF4-FFF2-40B4-BE49-F238E27FC236}">
                <a16:creationId xmlns:a16="http://schemas.microsoft.com/office/drawing/2014/main" id="{0E03F077-7651-31A7-C10F-D399144DE625}"/>
              </a:ext>
            </a:extLst>
          </p:cNvPr>
          <p:cNvSpPr/>
          <p:nvPr/>
        </p:nvSpPr>
        <p:spPr>
          <a:xfrm>
            <a:off x="6448177" y="808035"/>
            <a:ext cx="2285611" cy="914573"/>
          </a:xfrm>
          <a:prstGeom prst="roundRect">
            <a:avLst/>
          </a:prstGeom>
          <a:solidFill>
            <a:srgbClr val="4848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latin typeface="Trebuchet MS" panose="020B0603020202020204" pitchFamily="34" charset="0"/>
                <a:cs typeface="Arial"/>
              </a:rPr>
              <a:t>Reading</a:t>
            </a:r>
          </a:p>
          <a:p>
            <a:pPr algn="ctr"/>
            <a:r>
              <a:rPr lang="en-US" sz="1800">
                <a:latin typeface="Trebuchet MS" panose="020B0603020202020204" pitchFamily="34" charset="0"/>
                <a:cs typeface="Arial"/>
              </a:rPr>
              <a:t>Comprehension</a:t>
            </a:r>
          </a:p>
        </p:txBody>
      </p:sp>
      <p:sp>
        <p:nvSpPr>
          <p:cNvPr id="14" name="Rectangle: Rounded Corners 13">
            <a:extLst>
              <a:ext uri="{FF2B5EF4-FFF2-40B4-BE49-F238E27FC236}">
                <a16:creationId xmlns:a16="http://schemas.microsoft.com/office/drawing/2014/main" id="{4062CD41-8FE7-9181-37FA-D7A3D3C83F05}"/>
              </a:ext>
            </a:extLst>
          </p:cNvPr>
          <p:cNvSpPr/>
          <p:nvPr/>
        </p:nvSpPr>
        <p:spPr>
          <a:xfrm>
            <a:off x="270449" y="2037914"/>
            <a:ext cx="1157646" cy="712250"/>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Trebuchet MS" panose="020B0603020202020204" pitchFamily="34" charset="0"/>
              </a:rPr>
              <a:t>Phonological Awareness</a:t>
            </a:r>
          </a:p>
        </p:txBody>
      </p:sp>
      <p:sp>
        <p:nvSpPr>
          <p:cNvPr id="9" name="Rectangle: Rounded Corners 8">
            <a:extLst>
              <a:ext uri="{FF2B5EF4-FFF2-40B4-BE49-F238E27FC236}">
                <a16:creationId xmlns:a16="http://schemas.microsoft.com/office/drawing/2014/main" id="{6358CD31-8E51-7A7F-3DC1-153F4C392066}"/>
              </a:ext>
            </a:extLst>
          </p:cNvPr>
          <p:cNvSpPr/>
          <p:nvPr/>
        </p:nvSpPr>
        <p:spPr>
          <a:xfrm>
            <a:off x="1549087" y="2051050"/>
            <a:ext cx="1158182" cy="699114"/>
          </a:xfrm>
          <a:prstGeom prst="roundRect">
            <a:avLst/>
          </a:prstGeom>
          <a:solidFill>
            <a:srgbClr val="ED0000"/>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Trebuchet MS" panose="020B0603020202020204" pitchFamily="34" charset="0"/>
                <a:cs typeface="Arial"/>
              </a:rPr>
              <a:t>Phonics</a:t>
            </a:r>
            <a:endParaRPr lang="en-US">
              <a:latin typeface="Trebuchet MS" panose="020B0603020202020204" pitchFamily="34" charset="0"/>
            </a:endParaRPr>
          </a:p>
        </p:txBody>
      </p:sp>
      <p:sp>
        <p:nvSpPr>
          <p:cNvPr id="10" name="Rectangle: Rounded Corners 9">
            <a:extLst>
              <a:ext uri="{FF2B5EF4-FFF2-40B4-BE49-F238E27FC236}">
                <a16:creationId xmlns:a16="http://schemas.microsoft.com/office/drawing/2014/main" id="{DC8BC438-D8FB-4F48-849F-E71DA6E984CD}"/>
              </a:ext>
            </a:extLst>
          </p:cNvPr>
          <p:cNvSpPr/>
          <p:nvPr/>
        </p:nvSpPr>
        <p:spPr>
          <a:xfrm>
            <a:off x="3429420" y="2057621"/>
            <a:ext cx="1158180" cy="692543"/>
          </a:xfrm>
          <a:prstGeom prst="roundRect">
            <a:avLst/>
          </a:prstGeom>
          <a:solidFill>
            <a:srgbClr val="9A4894"/>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Trebuchet MS" panose="020B0603020202020204" pitchFamily="34" charset="0"/>
                <a:cs typeface="Arial"/>
              </a:rPr>
              <a:t>Vocabulary</a:t>
            </a:r>
            <a:endParaRPr lang="en-US" dirty="0">
              <a:latin typeface="Trebuchet MS" panose="020B0603020202020204" pitchFamily="34" charset="0"/>
            </a:endParaRPr>
          </a:p>
        </p:txBody>
      </p:sp>
      <p:sp>
        <p:nvSpPr>
          <p:cNvPr id="7" name="Rectangle: Rounded Corners 6">
            <a:extLst>
              <a:ext uri="{FF2B5EF4-FFF2-40B4-BE49-F238E27FC236}">
                <a16:creationId xmlns:a16="http://schemas.microsoft.com/office/drawing/2014/main" id="{1B85016B-9FA2-981D-394A-E00787569C07}"/>
              </a:ext>
              <a:ext uri="{C183D7F6-B498-43B3-948B-1728B52AA6E4}">
                <adec:decorative xmlns:adec="http://schemas.microsoft.com/office/drawing/2017/decorative" val="1"/>
              </a:ext>
            </a:extLst>
          </p:cNvPr>
          <p:cNvSpPr/>
          <p:nvPr/>
        </p:nvSpPr>
        <p:spPr>
          <a:xfrm>
            <a:off x="4826184" y="2011947"/>
            <a:ext cx="1152525" cy="1649108"/>
          </a:xfrm>
          <a:prstGeom prst="roundRect">
            <a:avLst/>
          </a:prstGeom>
          <a:solidFill>
            <a:schemeClr val="tx2">
              <a:lumMod val="90000"/>
            </a:schemeClr>
          </a:solidFill>
          <a:ln>
            <a:noFill/>
            <a:prstDash val="dash"/>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prstDash val="dash"/>
              </a:ln>
            </a:endParaRPr>
          </a:p>
        </p:txBody>
      </p:sp>
      <p:sp>
        <p:nvSpPr>
          <p:cNvPr id="11" name="TextBox 10">
            <a:extLst>
              <a:ext uri="{FF2B5EF4-FFF2-40B4-BE49-F238E27FC236}">
                <a16:creationId xmlns:a16="http://schemas.microsoft.com/office/drawing/2014/main" id="{3987BBFB-1DCF-563D-902C-BEFFCC92A307}"/>
              </a:ext>
            </a:extLst>
          </p:cNvPr>
          <p:cNvSpPr txBox="1"/>
          <p:nvPr/>
        </p:nvSpPr>
        <p:spPr>
          <a:xfrm>
            <a:off x="4814813" y="2160951"/>
            <a:ext cx="1152525" cy="1384995"/>
          </a:xfrm>
          <a:prstGeom prst="rect">
            <a:avLst/>
          </a:prstGeom>
          <a:noFill/>
        </p:spPr>
        <p:txBody>
          <a:bodyPr wrap="square" rtlCol="0">
            <a:spAutoFit/>
          </a:bodyPr>
          <a:lstStyle/>
          <a:p>
            <a:pPr algn="ctr"/>
            <a:r>
              <a:rPr lang="en-US" sz="1200" dirty="0">
                <a:latin typeface="Trebuchet MS" panose="020B0603020202020204" pitchFamily="34" charset="0"/>
              </a:rPr>
              <a:t>Language- based skills and strategies</a:t>
            </a:r>
          </a:p>
          <a:p>
            <a:pPr algn="ctr"/>
            <a:endParaRPr lang="en-US" sz="1200" dirty="0">
              <a:latin typeface="Trebuchet MS" panose="020B0603020202020204" pitchFamily="34" charset="0"/>
            </a:endParaRPr>
          </a:p>
          <a:p>
            <a:pPr algn="ctr"/>
            <a:r>
              <a:rPr lang="en-US" sz="1200" dirty="0">
                <a:latin typeface="Trebuchet MS" panose="020B0603020202020204" pitchFamily="34" charset="0"/>
              </a:rPr>
              <a:t>Literacy knowledge and skills</a:t>
            </a:r>
          </a:p>
        </p:txBody>
      </p:sp>
      <p:sp>
        <p:nvSpPr>
          <p:cNvPr id="18" name="Rectangle: Rounded Corners 17">
            <a:extLst>
              <a:ext uri="{FF2B5EF4-FFF2-40B4-BE49-F238E27FC236}">
                <a16:creationId xmlns:a16="http://schemas.microsoft.com/office/drawing/2014/main" id="{AB00A5EB-6820-8DE7-19B1-18FA34B930D9}"/>
              </a:ext>
            </a:extLst>
          </p:cNvPr>
          <p:cNvSpPr/>
          <p:nvPr/>
        </p:nvSpPr>
        <p:spPr>
          <a:xfrm>
            <a:off x="1549087" y="3128438"/>
            <a:ext cx="2997413" cy="453432"/>
          </a:xfrm>
          <a:prstGeom prst="roundRect">
            <a:avLst/>
          </a:prstGeom>
          <a:solidFill>
            <a:schemeClr val="accent4">
              <a:lumMod val="50000"/>
            </a:scheme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Trebuchet MS" panose="020B0603020202020204" pitchFamily="34" charset="0"/>
                <a:cs typeface="Arial"/>
              </a:rPr>
              <a:t>Fluency</a:t>
            </a:r>
            <a:endParaRPr lang="en-US">
              <a:latin typeface="Trebuchet MS" panose="020B0603020202020204" pitchFamily="34" charset="0"/>
            </a:endParaRPr>
          </a:p>
        </p:txBody>
      </p:sp>
      <p:sp>
        <p:nvSpPr>
          <p:cNvPr id="17" name="Isosceles Triangle 16">
            <a:extLst>
              <a:ext uri="{FF2B5EF4-FFF2-40B4-BE49-F238E27FC236}">
                <a16:creationId xmlns:a16="http://schemas.microsoft.com/office/drawing/2014/main" id="{26CFB00C-B7E6-1CCD-9F83-1D3A96FCE7C8}"/>
              </a:ext>
            </a:extLst>
          </p:cNvPr>
          <p:cNvSpPr/>
          <p:nvPr/>
        </p:nvSpPr>
        <p:spPr>
          <a:xfrm>
            <a:off x="315455" y="3638937"/>
            <a:ext cx="5485717" cy="686796"/>
          </a:xfrm>
          <a:prstGeom prst="triangle">
            <a:avLst/>
          </a:prstGeom>
          <a:solidFill>
            <a:srgbClr val="3886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Trebuchet MS" panose="020B0603020202020204" pitchFamily="34" charset="0"/>
                <a:cs typeface="Arial"/>
              </a:rPr>
              <a:t>Oral Language</a:t>
            </a:r>
          </a:p>
          <a:p>
            <a:pPr algn="ctr"/>
            <a:endParaRPr lang="en-US" sz="1000">
              <a:latin typeface="Trebuchet MS" panose="020B0603020202020204" pitchFamily="34" charset="0"/>
              <a:cs typeface="Arial"/>
            </a:endParaRPr>
          </a:p>
        </p:txBody>
      </p:sp>
      <p:sp>
        <p:nvSpPr>
          <p:cNvPr id="13" name="TextBox 12">
            <a:extLst>
              <a:ext uri="{FF2B5EF4-FFF2-40B4-BE49-F238E27FC236}">
                <a16:creationId xmlns:a16="http://schemas.microsoft.com/office/drawing/2014/main" id="{4CB7EF93-06F5-48B2-B540-F51F7E6E4CC9}"/>
              </a:ext>
            </a:extLst>
          </p:cNvPr>
          <p:cNvSpPr txBox="1"/>
          <p:nvPr/>
        </p:nvSpPr>
        <p:spPr>
          <a:xfrm>
            <a:off x="7003774" y="4117871"/>
            <a:ext cx="2140226" cy="23083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i="0" u="none" strike="noStrike">
                <a:solidFill>
                  <a:srgbClr val="000000"/>
                </a:solidFill>
                <a:effectLst/>
                <a:latin typeface="Trebuchet MS" panose="020B0603020202020204" pitchFamily="34" charset="0"/>
                <a:cs typeface="Calibri Light"/>
              </a:rPr>
              <a:t>(Gough</a:t>
            </a:r>
            <a:r>
              <a:rPr lang="en-US" sz="900">
                <a:solidFill>
                  <a:srgbClr val="000000"/>
                </a:solidFill>
                <a:latin typeface="Trebuchet MS" panose="020B0603020202020204" pitchFamily="34" charset="0"/>
                <a:cs typeface="Calibri Light"/>
              </a:rPr>
              <a:t> </a:t>
            </a:r>
            <a:r>
              <a:rPr lang="en-US" sz="900" i="0" u="none" strike="noStrike">
                <a:solidFill>
                  <a:srgbClr val="000000"/>
                </a:solidFill>
                <a:effectLst/>
                <a:latin typeface="Trebuchet MS" panose="020B0603020202020204" pitchFamily="34" charset="0"/>
                <a:cs typeface="Calibri Light"/>
              </a:rPr>
              <a:t>&amp; </a:t>
            </a:r>
            <a:r>
              <a:rPr lang="en-US" sz="900" err="1">
                <a:solidFill>
                  <a:srgbClr val="000000"/>
                </a:solidFill>
                <a:latin typeface="Trebuchet MS" panose="020B0603020202020204" pitchFamily="34" charset="0"/>
                <a:cs typeface="Calibri Light"/>
              </a:rPr>
              <a:t>Tunmer</a:t>
            </a:r>
            <a:r>
              <a:rPr lang="en-US" sz="900">
                <a:solidFill>
                  <a:srgbClr val="000000"/>
                </a:solidFill>
                <a:latin typeface="Trebuchet MS" panose="020B0603020202020204" pitchFamily="34" charset="0"/>
                <a:cs typeface="Calibri Light"/>
              </a:rPr>
              <a:t>, 1986; NRP, 2000)</a:t>
            </a:r>
            <a:endParaRPr lang="en-US" sz="900">
              <a:latin typeface="Trebuchet MS" panose="020B0603020202020204" pitchFamily="34" charset="0"/>
              <a:cs typeface="Calibri Light"/>
            </a:endParaRPr>
          </a:p>
        </p:txBody>
      </p:sp>
    </p:spTree>
    <p:extLst>
      <p:ext uri="{BB962C8B-B14F-4D97-AF65-F5344CB8AC3E}">
        <p14:creationId xmlns:p14="http://schemas.microsoft.com/office/powerpoint/2010/main" val="14905323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charRg st="4294967295" end="429496729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1"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Custom 1">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SharedWithUsers xmlns="a8a5022a-f7c3-44ce-84b2-af1b9b0e209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9" ma:contentTypeDescription="Create a new document." ma:contentTypeScope="" ma:versionID="174a5ed407aded0c6b24f50c8901d8c4">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7f00940d96cb9af4fce1060bec0596eb"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79E48B-BAF5-49C6-83EA-4BC35C002F27}">
  <ds:schemaRefs>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a8a5022a-f7c3-44ce-84b2-af1b9b0e209b"/>
    <ds:schemaRef ds:uri="http://purl.org/dc/elements/1.1/"/>
    <ds:schemaRef ds:uri="http://purl.org/dc/terms/"/>
    <ds:schemaRef ds:uri="ca089b0c-06ed-427f-8343-b7314193c483"/>
    <ds:schemaRef ds:uri="http://purl.org/dc/dcmitype/"/>
  </ds:schemaRefs>
</ds:datastoreItem>
</file>

<file path=customXml/itemProps2.xml><?xml version="1.0" encoding="utf-8"?>
<ds:datastoreItem xmlns:ds="http://schemas.openxmlformats.org/officeDocument/2006/customXml" ds:itemID="{30A6F98E-5EAA-4CF0-9223-DD43B78F64AD}">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C21699-62D7-4D11-80B3-D950830805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8395</Words>
  <Application>Microsoft Office PowerPoint</Application>
  <PresentationFormat>On-screen Show (16:9)</PresentationFormat>
  <Paragraphs>687</Paragraphs>
  <Slides>34</Slides>
  <Notes>33</Notes>
  <HiddenSlides>2</HiddenSlides>
  <MMClips>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Trebuchet MS</vt:lpstr>
      <vt:lpstr>Calibri Light</vt:lpstr>
      <vt:lpstr>Calibri</vt:lpstr>
      <vt:lpstr>Museo Slab 500</vt:lpstr>
      <vt:lpstr>Courier New</vt:lpstr>
      <vt:lpstr>Arial</vt:lpstr>
      <vt:lpstr>Lato Light</vt:lpstr>
      <vt:lpstr>Roboto</vt:lpstr>
      <vt:lpstr>Roboto Medium</vt:lpstr>
      <vt:lpstr>Symbol</vt:lpstr>
      <vt:lpstr>Simple Light</vt:lpstr>
      <vt:lpstr>Custom Design</vt:lpstr>
      <vt:lpstr>Simple Light</vt:lpstr>
      <vt:lpstr>Resources needed for this presentation (Keep this slide hidden) | 1</vt:lpstr>
      <vt:lpstr>Resources needed for this presentation (Keep this slide hidden) | 2</vt:lpstr>
      <vt:lpstr>The Colorado READ Act and  the Science of Reading for Families </vt:lpstr>
      <vt:lpstr>Welcome | Oral Language &amp; Vocabulary </vt:lpstr>
      <vt:lpstr>Outcomes| Oral Language &amp; Vocabulary</vt:lpstr>
      <vt:lpstr>Norms | Oral Language &amp; Vocabulary</vt:lpstr>
      <vt:lpstr>Warm-Up | Oral Language &amp; Vocabulary </vt:lpstr>
      <vt:lpstr>Simple View of Reading (SVR)</vt:lpstr>
      <vt:lpstr>Simple View of Reading (SVR) | The 5 Components of Reading</vt:lpstr>
      <vt:lpstr>Simple View of Reading (SVR) | The 5 Components of Reading 2</vt:lpstr>
      <vt:lpstr>What are Oral Language and Vocabulary Development?</vt:lpstr>
      <vt:lpstr> Oral Language</vt:lpstr>
      <vt:lpstr>Oral Language Development </vt:lpstr>
      <vt:lpstr> Vocabulary</vt:lpstr>
      <vt:lpstr>Connections Across Languages</vt:lpstr>
      <vt:lpstr>Why are Oral Language &amp; Vocabulary Important?</vt:lpstr>
      <vt:lpstr>The Building Blocks of Literacy</vt:lpstr>
      <vt:lpstr>Language &amp; Literacy Work Together</vt:lpstr>
      <vt:lpstr>Paired Verbal Fluency | Oral Language &amp; Vocabulary</vt:lpstr>
      <vt:lpstr>What Do Oral Language &amp; Vocabulary  Look Like at School?</vt:lpstr>
      <vt:lpstr>Colorado Academic Standards (CAS) | Oral Language &amp; Vocabulary</vt:lpstr>
      <vt:lpstr>Language-Rich Environments</vt:lpstr>
      <vt:lpstr>Language Rich Environment | Example</vt:lpstr>
      <vt:lpstr>Read Aloud or Shared Book Reading</vt:lpstr>
      <vt:lpstr>Read Aloud or Shared Book Reading | Example</vt:lpstr>
      <vt:lpstr>How Can You Support  Oral Language &amp; Vocabulary at Home?</vt:lpstr>
      <vt:lpstr>How Can You Support Oral Language and Vocabulary at Home?</vt:lpstr>
      <vt:lpstr>Practice 1: Model and Expand Language</vt:lpstr>
      <vt:lpstr>Practice 2: Talking While You Read </vt:lpstr>
      <vt:lpstr>Foundations of Literacy</vt:lpstr>
      <vt:lpstr>Do You Want to Learn More?</vt:lpstr>
      <vt:lpstr>References Slide 1</vt:lpstr>
      <vt:lpstr>References Slide 2</vt:lpstr>
      <vt:lpstr>References Slide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Carney, Sara</dc:creator>
  <cp:lastModifiedBy>Fickling, Caitlin</cp:lastModifiedBy>
  <cp:revision>2</cp:revision>
  <dcterms:modified xsi:type="dcterms:W3CDTF">2025-10-13T17:14:43Z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y fmtid="{D5CDD505-2E9C-101B-9397-08002B2CF9AE}" pid="4" name="Order">
    <vt:r8>464400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