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3B9_E4F2A60C.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3C_606936D7.xml" ContentType="application/vnd.ms-powerpoint.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13BB_E4AB27EE.xml" ContentType="application/vnd.ms-powerpoint.comment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4"/>
    <p:sldMasterId id="2147483652" r:id="rId5"/>
    <p:sldMasterId id="2147483848" r:id="rId6"/>
  </p:sldMasterIdLst>
  <p:notesMasterIdLst>
    <p:notesMasterId r:id="rId40"/>
  </p:notesMasterIdLst>
  <p:handoutMasterIdLst>
    <p:handoutMasterId r:id="rId41"/>
  </p:handoutMasterIdLst>
  <p:sldIdLst>
    <p:sldId id="4996" r:id="rId7"/>
    <p:sldId id="4930" r:id="rId8"/>
    <p:sldId id="303" r:id="rId9"/>
    <p:sldId id="4944" r:id="rId10"/>
    <p:sldId id="5033" r:id="rId11"/>
    <p:sldId id="5032" r:id="rId12"/>
    <p:sldId id="327" r:id="rId13"/>
    <p:sldId id="4958" r:id="rId14"/>
    <p:sldId id="5052" r:id="rId15"/>
    <p:sldId id="312" r:id="rId16"/>
    <p:sldId id="5049" r:id="rId17"/>
    <p:sldId id="318" r:id="rId18"/>
    <p:sldId id="268" r:id="rId19"/>
    <p:sldId id="5030" r:id="rId20"/>
    <p:sldId id="317" r:id="rId21"/>
    <p:sldId id="5086" r:id="rId22"/>
    <p:sldId id="316" r:id="rId23"/>
    <p:sldId id="305" r:id="rId24"/>
    <p:sldId id="5057" r:id="rId25"/>
    <p:sldId id="4931" r:id="rId26"/>
    <p:sldId id="4949" r:id="rId27"/>
    <p:sldId id="5036" r:id="rId28"/>
    <p:sldId id="5039" r:id="rId29"/>
    <p:sldId id="383" r:id="rId30"/>
    <p:sldId id="5053" r:id="rId31"/>
    <p:sldId id="5054" r:id="rId32"/>
    <p:sldId id="5085" r:id="rId33"/>
    <p:sldId id="5031" r:id="rId34"/>
    <p:sldId id="4933" r:id="rId35"/>
    <p:sldId id="5051" r:id="rId36"/>
    <p:sldId id="302" r:id="rId37"/>
    <p:sldId id="5041" r:id="rId38"/>
    <p:sldId id="5055" r:id="rId39"/>
  </p:sldIdLst>
  <p:sldSz cx="9144000" cy="5143500" type="screen16x9"/>
  <p:notesSz cx="6858000" cy="9144000"/>
  <p:embeddedFontLst>
    <p:embeddedFont>
      <p:font typeface="Lato" panose="020F0502020204030203" pitchFamily="34" charset="0"/>
      <p:regular r:id="rId42"/>
      <p:bold r:id="rId43"/>
      <p:italic r:id="rId44"/>
      <p:boldItalic r:id="rId45"/>
    </p:embeddedFont>
    <p:embeddedFont>
      <p:font typeface="Lato Light" panose="020F0502020204030203" pitchFamily="34" charset="0"/>
      <p:regular r:id="rId46"/>
      <p:italic r:id="rId47"/>
    </p:embeddedFont>
    <p:embeddedFont>
      <p:font typeface="Roboto Slab" pitchFamily="2" charset="0"/>
      <p:regular r:id="rId48"/>
      <p:bold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4485F881-8A5C-FD7A-7645-5FC081A7420A}" name="Carney, Sara" initials="SC" userId="S::Carney_S@cde.state.co.us::69efc1ab-d739-4a63-a201-4bacaae42676" providerId="AD"/>
  <p188:author id="{6033A0AF-38B4-24CB-7ABF-46F6E117BE81}" name="Colombo-Espinoza, Josiah" initials="CJ" userId="S::colombo-espinoza_j@cde.state.co.us::0d432d7e-1ffa-447d-b8b4-197354781202" providerId="AD"/>
  <p188:author id="{B207DEB1-61A6-A952-E776-DB551E5CA662}" name="Ahlstrand, Melissa" initials="AM" userId="S::ahlstrand_m@cde.state.co.us::bad13797-8c92-4cbd-9df0-e50737c49789" providerId="AD"/>
  <p188:author id="{D73C94F5-3650-A07E-3D65-C2FC979FD76B}" name="Olson, Jamie" initials="JO" userId="S::Olson_J@cde.state.co.us::167fe529-3f31-461b-81fc-c891b2ac182b" providerId="AD"/>
  <p188:author id="{DD4FFDFD-E8C9-0F1F-63E4-057C0D035A79}" name="Ahlstrand, Melissa" initials="MA"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BB8"/>
    <a:srgbClr val="093C92"/>
    <a:srgbClr val="9CCEE9"/>
    <a:srgbClr val="01060F"/>
    <a:srgbClr val="5FA4D8"/>
    <a:srgbClr val="BFE1B6"/>
    <a:srgbClr val="009EDE"/>
    <a:srgbClr val="5BCBD4"/>
    <a:srgbClr val="43C4FF"/>
    <a:srgbClr val="AAE5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6D6AE9-56B1-4C98-9EED-7EB296D3DE27}" v="13" dt="2025-11-10T21:15:08.199"/>
    <p1510:client id="{E37CFE8B-2276-FE2A-22A1-5973E6E851CD}" v="2" dt="2025-11-10T19:04:05.8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font" Target="fonts/font12.fntdata"/><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font" Target="fonts/font10.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59" Type="http://schemas.microsoft.com/office/2018/10/relationships/authors" Target="authors.xml"/><Relationship Id="rId20" Type="http://schemas.openxmlformats.org/officeDocument/2006/relationships/slide" Target="slides/slide14.xml"/><Relationship Id="rId41" Type="http://schemas.openxmlformats.org/officeDocument/2006/relationships/handoutMaster" Target="handoutMasters/handoutMaster1.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 Id="rId57" Type="http://schemas.openxmlformats.org/officeDocument/2006/relationships/tableStyles" Target="tableStyle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font" Target="fonts/font11.fntdata"/></Relationships>
</file>

<file path=ppt/comments/modernComment_13B9_E4F2A60C.xml><?xml version="1.0" encoding="utf-8"?>
<p188:cmLst xmlns:a="http://schemas.openxmlformats.org/drawingml/2006/main" xmlns:r="http://schemas.openxmlformats.org/officeDocument/2006/relationships" xmlns:p188="http://schemas.microsoft.com/office/powerpoint/2018/8/main">
  <p188:cm id="{20A0ED54-1E39-490E-AC7F-D6E1D4487A57}" authorId="{4485F881-8A5C-FD7A-7645-5FC081A7420A}" created="2025-07-14T16:22:48.816">
    <ac:txMkLst xmlns:ac="http://schemas.microsoft.com/office/drawing/2013/main/command">
      <pc:docMk xmlns:pc="http://schemas.microsoft.com/office/powerpoint/2013/main/command"/>
      <pc:sldMk xmlns:pc="http://schemas.microsoft.com/office/powerpoint/2013/main/command" cId="3841107468" sldId="5049"/>
      <ac:spMk id="95" creationId="{AAE56E50-F3E9-F721-8DB1-A2998D21ED8F}"/>
      <ac:txMk cp="25" len="19">
        <ac:context len="161" hash="891200887"/>
      </ac:txMk>
    </ac:txMkLst>
    <p188:pos x="4229746" y="222973"/>
    <p188:txBody>
      <a:bodyPr/>
      <a:lstStyle/>
      <a:p>
        <a:r>
          <a:rPr lang="en-US"/>
          <a:t>May change with SB 25-200</a:t>
        </a:r>
      </a:p>
    </p188:txBody>
  </p188:cm>
</p188:cmLst>
</file>

<file path=ppt/comments/modernComment_13BB_E4AB27EE.xml><?xml version="1.0" encoding="utf-8"?>
<p188:cmLst xmlns:a="http://schemas.openxmlformats.org/drawingml/2006/main" xmlns:r="http://schemas.openxmlformats.org/officeDocument/2006/relationships" xmlns:p188="http://schemas.microsoft.com/office/powerpoint/2018/8/main">
  <p188:cm id="{6E2A1A81-C062-497D-989C-40DFDBE2BCE8}" authorId="{6033A0AF-38B4-24CB-7ABF-46F6E117BE81}" created="2025-11-10T19:04:05.827">
    <pc:sldMkLst xmlns:pc="http://schemas.microsoft.com/office/powerpoint/2013/main/command">
      <pc:docMk/>
      <pc:sldMk cId="3836422126" sldId="5051"/>
    </pc:sldMkLst>
    <p188:txBody>
      <a:bodyPr/>
      <a:lstStyle/>
      <a:p>
        <a:r>
          <a:rPr lang="en-US"/>
          <a:t>This link might need to be updated? It wasnt opening for me.</a:t>
        </a:r>
      </a:p>
    </p188:txBody>
  </p188:cm>
</p188:cmLst>
</file>

<file path=ppt/comments/modernComment_13C_606936D7.xml><?xml version="1.0" encoding="utf-8"?>
<p188:cmLst xmlns:a="http://schemas.openxmlformats.org/drawingml/2006/main" xmlns:r="http://schemas.openxmlformats.org/officeDocument/2006/relationships" xmlns:p188="http://schemas.microsoft.com/office/powerpoint/2018/8/main">
  <p188:cm id="{B2CC1F4D-19A0-4329-B4F6-7BA66EF3A059}" authorId="{6033A0AF-38B4-24CB-7ABF-46F6E117BE81}" created="2025-11-10T18:59:07.711">
    <pc:sldMkLst xmlns:pc="http://schemas.microsoft.com/office/powerpoint/2013/main/command">
      <pc:docMk/>
      <pc:sldMk cId="1617508055" sldId="316"/>
    </pc:sldMkLst>
    <p188:txBody>
      <a:bodyPr/>
      <a:lstStyle/>
      <a:p>
        <a:r>
          <a:rPr lang="en-US"/>
          <a:t>Does this slide make more sense earlier in this section? Maybe after SRD?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92D8F5-E758-4D44-80DA-3B9C96C063B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074C8AE0-1114-4F67-82FB-EE348761536D}">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a:solidFill>
                <a:schemeClr val="bg1"/>
              </a:solidFill>
              <a:latin typeface="Trebuchet MS" panose="020B0603020202020204" pitchFamily="34" charset="0"/>
              <a:cs typeface="Calibri" panose="020F0502020204030204" pitchFamily="34" charset="0"/>
            </a:rPr>
            <a:t>Schools monitor the ongoing reading progress, collecting a body of evidence.</a:t>
          </a:r>
          <a:endParaRPr lang="en-US" sz="1800" b="0">
            <a:solidFill>
              <a:schemeClr val="bg1"/>
            </a:solidFill>
            <a:latin typeface="Trebuchet MS" panose="020B0603020202020204" pitchFamily="34" charset="0"/>
          </a:endParaRPr>
        </a:p>
      </dgm:t>
    </dgm:pt>
    <dgm:pt modelId="{8F497B5F-D64D-4E4F-A84D-09A7849FC8CC}" type="parTrans" cxnId="{2513BB03-FEC5-4410-A081-F48CC4850932}">
      <dgm:prSet/>
      <dgm:spPr/>
      <dgm:t>
        <a:bodyPr/>
        <a:lstStyle/>
        <a:p>
          <a:pPr>
            <a:lnSpc>
              <a:spcPct val="100000"/>
            </a:lnSpc>
          </a:pPr>
          <a:endParaRPr lang="en-US" sz="1800" b="0">
            <a:latin typeface="+mn-lt"/>
          </a:endParaRPr>
        </a:p>
      </dgm:t>
    </dgm:pt>
    <dgm:pt modelId="{4A8A8ECB-B178-4260-986B-160B96972331}" type="sibTrans" cxnId="{2513BB03-FEC5-4410-A081-F48CC4850932}">
      <dgm:prSet custT="1"/>
      <dgm:spPr>
        <a:solidFill>
          <a:srgbClr val="01060F"/>
        </a:solidFill>
      </dgm:spPr>
      <dgm:t>
        <a:bodyPr/>
        <a:lstStyle/>
        <a:p>
          <a:pPr>
            <a:lnSpc>
              <a:spcPct val="100000"/>
            </a:lnSpc>
          </a:pPr>
          <a:endParaRPr lang="en-US" sz="1800" b="0">
            <a:latin typeface="Trebuchet MS" panose="020B0603020202020204" pitchFamily="34" charset="0"/>
          </a:endParaRPr>
        </a:p>
      </dgm:t>
    </dgm:pt>
    <dgm:pt modelId="{78320577-4C0B-42F7-958E-795BBB1EB6ED}">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a:solidFill>
                <a:schemeClr val="bg1"/>
              </a:solidFill>
              <a:latin typeface="Trebuchet MS" panose="020B0603020202020204" pitchFamily="34" charset="0"/>
              <a:cs typeface="Calibri" panose="020F0502020204030204" pitchFamily="34" charset="0"/>
            </a:rPr>
            <a:t>A body of evidence demonstrates the student has achieved grade level competency in reading and parents are notified.</a:t>
          </a:r>
        </a:p>
      </dgm:t>
    </dgm:pt>
    <dgm:pt modelId="{E13039BD-E0E4-440E-897F-F4B7C3918941}" type="parTrans" cxnId="{EB9B8398-5151-4FFD-9D93-CB9EF6F1A79D}">
      <dgm:prSet/>
      <dgm:spPr/>
      <dgm:t>
        <a:bodyPr/>
        <a:lstStyle/>
        <a:p>
          <a:pPr>
            <a:lnSpc>
              <a:spcPct val="100000"/>
            </a:lnSpc>
          </a:pPr>
          <a:endParaRPr lang="en-US" sz="1800" b="0">
            <a:latin typeface="+mn-lt"/>
          </a:endParaRPr>
        </a:p>
      </dgm:t>
    </dgm:pt>
    <dgm:pt modelId="{8BD0D2A7-205F-413F-9421-E85E28BF816D}" type="sibTrans" cxnId="{EB9B8398-5151-4FFD-9D93-CB9EF6F1A79D}">
      <dgm:prSet custT="1"/>
      <dgm:spPr>
        <a:solidFill>
          <a:srgbClr val="01060F"/>
        </a:solidFill>
      </dgm:spPr>
      <dgm:t>
        <a:bodyPr/>
        <a:lstStyle/>
        <a:p>
          <a:pPr>
            <a:lnSpc>
              <a:spcPct val="100000"/>
            </a:lnSpc>
          </a:pPr>
          <a:endParaRPr lang="en-US" sz="1800" b="0">
            <a:latin typeface="Trebuchet MS" panose="020B0603020202020204" pitchFamily="34" charset="0"/>
          </a:endParaRPr>
        </a:p>
      </dgm:t>
    </dgm:pt>
    <dgm:pt modelId="{BAB1DE16-2C58-44D4-B4FB-7308E0C5DFAF}">
      <dgm:prSet phldrT="[Text]" custT="1"/>
      <dgm:spPr>
        <a:solidFill>
          <a:schemeClr val="accent1">
            <a:lumMod val="50000"/>
          </a:schemeClr>
        </a:solidFill>
        <a:ln>
          <a:solidFill>
            <a:schemeClr val="accent1">
              <a:lumMod val="50000"/>
            </a:schemeClr>
          </a:solidFill>
        </a:ln>
      </dgm:spPr>
      <dgm:t>
        <a:bodyPr/>
        <a:lstStyle/>
        <a:p>
          <a:pPr>
            <a:lnSpc>
              <a:spcPct val="100000"/>
            </a:lnSpc>
          </a:pPr>
          <a:r>
            <a:rPr lang="en-US" sz="1800" b="0">
              <a:solidFill>
                <a:schemeClr val="bg1"/>
              </a:solidFill>
              <a:latin typeface="Trebuchet MS" panose="020B0603020202020204" pitchFamily="34" charset="0"/>
              <a:cs typeface="Calibri" panose="020F0502020204030204" pitchFamily="34" charset="0"/>
            </a:rPr>
            <a:t>The READ plan is updated and exit date is recorded. READ plan is no longer active.</a:t>
          </a:r>
        </a:p>
      </dgm:t>
    </dgm:pt>
    <dgm:pt modelId="{39205253-595C-48FC-94ED-B13F7C6490D0}" type="parTrans" cxnId="{C092E537-37A7-48DF-9359-043A49820077}">
      <dgm:prSet/>
      <dgm:spPr/>
      <dgm:t>
        <a:bodyPr/>
        <a:lstStyle/>
        <a:p>
          <a:pPr>
            <a:lnSpc>
              <a:spcPct val="100000"/>
            </a:lnSpc>
          </a:pPr>
          <a:endParaRPr lang="en-US" sz="1800" b="0">
            <a:latin typeface="+mn-lt"/>
          </a:endParaRPr>
        </a:p>
      </dgm:t>
    </dgm:pt>
    <dgm:pt modelId="{CFFC1742-6AFB-4428-AFBA-12A598C6B97C}" type="sibTrans" cxnId="{C092E537-37A7-48DF-9359-043A49820077}">
      <dgm:prSet/>
      <dgm:spPr/>
      <dgm:t>
        <a:bodyPr/>
        <a:lstStyle/>
        <a:p>
          <a:pPr>
            <a:lnSpc>
              <a:spcPct val="100000"/>
            </a:lnSpc>
          </a:pPr>
          <a:endParaRPr lang="en-US" sz="1800" b="0">
            <a:latin typeface="+mn-lt"/>
          </a:endParaRPr>
        </a:p>
      </dgm:t>
    </dgm:pt>
    <dgm:pt modelId="{3D13F714-875E-4D75-8AC7-F069E7B95FDB}" type="pres">
      <dgm:prSet presAssocID="{FD92D8F5-E758-4D44-80DA-3B9C96C063B8}" presName="Name0" presStyleCnt="0">
        <dgm:presLayoutVars>
          <dgm:dir/>
          <dgm:resizeHandles val="exact"/>
        </dgm:presLayoutVars>
      </dgm:prSet>
      <dgm:spPr/>
    </dgm:pt>
    <dgm:pt modelId="{9E661FC5-4676-479A-99CA-4BEC626B5547}" type="pres">
      <dgm:prSet presAssocID="{074C8AE0-1114-4F67-82FB-EE348761536D}" presName="node" presStyleLbl="node1" presStyleIdx="0" presStyleCnt="3" custScaleX="105164" custLinFactNeighborX="-70074" custLinFactNeighborY="0">
        <dgm:presLayoutVars>
          <dgm:bulletEnabled val="1"/>
        </dgm:presLayoutVars>
      </dgm:prSet>
      <dgm:spPr/>
    </dgm:pt>
    <dgm:pt modelId="{C09DC3BB-DD19-44F6-BBC5-862E91A0E899}" type="pres">
      <dgm:prSet presAssocID="{4A8A8ECB-B178-4260-986B-160B96972331}" presName="sibTrans" presStyleLbl="sibTrans2D1" presStyleIdx="0" presStyleCnt="2"/>
      <dgm:spPr/>
    </dgm:pt>
    <dgm:pt modelId="{8955B9CA-EA11-455F-A27E-4AA654F7879B}" type="pres">
      <dgm:prSet presAssocID="{4A8A8ECB-B178-4260-986B-160B96972331}" presName="connectorText" presStyleLbl="sibTrans2D1" presStyleIdx="0" presStyleCnt="2"/>
      <dgm:spPr/>
    </dgm:pt>
    <dgm:pt modelId="{F1C3D8AA-C72E-4687-9AFE-250BC4A29408}" type="pres">
      <dgm:prSet presAssocID="{78320577-4C0B-42F7-958E-795BBB1EB6ED}" presName="node" presStyleLbl="node1" presStyleIdx="1" presStyleCnt="3" custScaleX="108950">
        <dgm:presLayoutVars>
          <dgm:bulletEnabled val="1"/>
        </dgm:presLayoutVars>
      </dgm:prSet>
      <dgm:spPr/>
    </dgm:pt>
    <dgm:pt modelId="{EE8F0DFA-EB3F-4C0B-8B96-81509A3498C6}" type="pres">
      <dgm:prSet presAssocID="{8BD0D2A7-205F-413F-9421-E85E28BF816D}" presName="sibTrans" presStyleLbl="sibTrans2D1" presStyleIdx="1" presStyleCnt="2"/>
      <dgm:spPr/>
    </dgm:pt>
    <dgm:pt modelId="{C7713D10-3AD3-45EB-9CAE-49AB6EC9EBDE}" type="pres">
      <dgm:prSet presAssocID="{8BD0D2A7-205F-413F-9421-E85E28BF816D}" presName="connectorText" presStyleLbl="sibTrans2D1" presStyleIdx="1" presStyleCnt="2"/>
      <dgm:spPr/>
    </dgm:pt>
    <dgm:pt modelId="{516CBC46-3682-461F-9603-B6B4481FBDBD}" type="pres">
      <dgm:prSet presAssocID="{BAB1DE16-2C58-44D4-B4FB-7308E0C5DFAF}" presName="node" presStyleLbl="node1" presStyleIdx="2" presStyleCnt="3" custScaleX="107515">
        <dgm:presLayoutVars>
          <dgm:bulletEnabled val="1"/>
        </dgm:presLayoutVars>
      </dgm:prSet>
      <dgm:spPr/>
    </dgm:pt>
  </dgm:ptLst>
  <dgm:cxnLst>
    <dgm:cxn modelId="{2513BB03-FEC5-4410-A081-F48CC4850932}" srcId="{FD92D8F5-E758-4D44-80DA-3B9C96C063B8}" destId="{074C8AE0-1114-4F67-82FB-EE348761536D}" srcOrd="0" destOrd="0" parTransId="{8F497B5F-D64D-4E4F-A84D-09A7849FC8CC}" sibTransId="{4A8A8ECB-B178-4260-986B-160B96972331}"/>
    <dgm:cxn modelId="{5970AD0A-4912-4B75-B46B-9E701803CCB2}" type="presOf" srcId="{4A8A8ECB-B178-4260-986B-160B96972331}" destId="{C09DC3BB-DD19-44F6-BBC5-862E91A0E899}" srcOrd="0" destOrd="0" presId="urn:microsoft.com/office/officeart/2005/8/layout/process1"/>
    <dgm:cxn modelId="{1E6AED34-3001-45CA-ADFF-2179C4206960}" type="presOf" srcId="{4A8A8ECB-B178-4260-986B-160B96972331}" destId="{8955B9CA-EA11-455F-A27E-4AA654F7879B}" srcOrd="1" destOrd="0" presId="urn:microsoft.com/office/officeart/2005/8/layout/process1"/>
    <dgm:cxn modelId="{C092E537-37A7-48DF-9359-043A49820077}" srcId="{FD92D8F5-E758-4D44-80DA-3B9C96C063B8}" destId="{BAB1DE16-2C58-44D4-B4FB-7308E0C5DFAF}" srcOrd="2" destOrd="0" parTransId="{39205253-595C-48FC-94ED-B13F7C6490D0}" sibTransId="{CFFC1742-6AFB-4428-AFBA-12A598C6B97C}"/>
    <dgm:cxn modelId="{3E6E836B-2581-4487-BD15-586688108511}" type="presOf" srcId="{78320577-4C0B-42F7-958E-795BBB1EB6ED}" destId="{F1C3D8AA-C72E-4687-9AFE-250BC4A29408}" srcOrd="0" destOrd="0" presId="urn:microsoft.com/office/officeart/2005/8/layout/process1"/>
    <dgm:cxn modelId="{7B7F1294-460D-40B2-A2E1-EE6331F10C2E}" type="presOf" srcId="{8BD0D2A7-205F-413F-9421-E85E28BF816D}" destId="{C7713D10-3AD3-45EB-9CAE-49AB6EC9EBDE}" srcOrd="1" destOrd="0" presId="urn:microsoft.com/office/officeart/2005/8/layout/process1"/>
    <dgm:cxn modelId="{EB9B8398-5151-4FFD-9D93-CB9EF6F1A79D}" srcId="{FD92D8F5-E758-4D44-80DA-3B9C96C063B8}" destId="{78320577-4C0B-42F7-958E-795BBB1EB6ED}" srcOrd="1" destOrd="0" parTransId="{E13039BD-E0E4-440E-897F-F4B7C3918941}" sibTransId="{8BD0D2A7-205F-413F-9421-E85E28BF816D}"/>
    <dgm:cxn modelId="{0C6DD6A6-55F0-47AE-894E-F991F511595C}" type="presOf" srcId="{074C8AE0-1114-4F67-82FB-EE348761536D}" destId="{9E661FC5-4676-479A-99CA-4BEC626B5547}" srcOrd="0" destOrd="0" presId="urn:microsoft.com/office/officeart/2005/8/layout/process1"/>
    <dgm:cxn modelId="{5D04FDBC-9603-4593-9AD0-15625DC300E9}" type="presOf" srcId="{8BD0D2A7-205F-413F-9421-E85E28BF816D}" destId="{EE8F0DFA-EB3F-4C0B-8B96-81509A3498C6}" srcOrd="0" destOrd="0" presId="urn:microsoft.com/office/officeart/2005/8/layout/process1"/>
    <dgm:cxn modelId="{40B2CADF-8982-400C-910B-87BF1FBC7376}" type="presOf" srcId="{BAB1DE16-2C58-44D4-B4FB-7308E0C5DFAF}" destId="{516CBC46-3682-461F-9603-B6B4481FBDBD}" srcOrd="0" destOrd="0" presId="urn:microsoft.com/office/officeart/2005/8/layout/process1"/>
    <dgm:cxn modelId="{8B563EF7-A5AA-439C-AC49-D0A07A96BC01}" type="presOf" srcId="{FD92D8F5-E758-4D44-80DA-3B9C96C063B8}" destId="{3D13F714-875E-4D75-8AC7-F069E7B95FDB}" srcOrd="0" destOrd="0" presId="urn:microsoft.com/office/officeart/2005/8/layout/process1"/>
    <dgm:cxn modelId="{923DBEC2-E0B7-4DD7-92C0-30ABD9BE353B}" type="presParOf" srcId="{3D13F714-875E-4D75-8AC7-F069E7B95FDB}" destId="{9E661FC5-4676-479A-99CA-4BEC626B5547}" srcOrd="0" destOrd="0" presId="urn:microsoft.com/office/officeart/2005/8/layout/process1"/>
    <dgm:cxn modelId="{A572D69F-06CC-4937-AEBE-ED2D9BA325B7}" type="presParOf" srcId="{3D13F714-875E-4D75-8AC7-F069E7B95FDB}" destId="{C09DC3BB-DD19-44F6-BBC5-862E91A0E899}" srcOrd="1" destOrd="0" presId="urn:microsoft.com/office/officeart/2005/8/layout/process1"/>
    <dgm:cxn modelId="{3DB8825F-44D6-4782-B81D-0D6D7EF17ABC}" type="presParOf" srcId="{C09DC3BB-DD19-44F6-BBC5-862E91A0E899}" destId="{8955B9CA-EA11-455F-A27E-4AA654F7879B}" srcOrd="0" destOrd="0" presId="urn:microsoft.com/office/officeart/2005/8/layout/process1"/>
    <dgm:cxn modelId="{D1D010E0-AB76-4491-BD52-13D7250C08B9}" type="presParOf" srcId="{3D13F714-875E-4D75-8AC7-F069E7B95FDB}" destId="{F1C3D8AA-C72E-4687-9AFE-250BC4A29408}" srcOrd="2" destOrd="0" presId="urn:microsoft.com/office/officeart/2005/8/layout/process1"/>
    <dgm:cxn modelId="{DB471032-129F-4D2F-B276-A34F690B146C}" type="presParOf" srcId="{3D13F714-875E-4D75-8AC7-F069E7B95FDB}" destId="{EE8F0DFA-EB3F-4C0B-8B96-81509A3498C6}" srcOrd="3" destOrd="0" presId="urn:microsoft.com/office/officeart/2005/8/layout/process1"/>
    <dgm:cxn modelId="{A97415ED-64D1-4814-A123-EA1F38F31C11}" type="presParOf" srcId="{EE8F0DFA-EB3F-4C0B-8B96-81509A3498C6}" destId="{C7713D10-3AD3-45EB-9CAE-49AB6EC9EBDE}" srcOrd="0" destOrd="0" presId="urn:microsoft.com/office/officeart/2005/8/layout/process1"/>
    <dgm:cxn modelId="{6E5ECC84-17EB-4CDE-8348-37095AE4B1A5}" type="presParOf" srcId="{3D13F714-875E-4D75-8AC7-F069E7B95FDB}" destId="{516CBC46-3682-461F-9603-B6B4481FBDBD}" srcOrd="4" destOrd="0" presId="urn:microsoft.com/office/officeart/2005/8/layout/process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2A4AD62-D639-4E09-AD58-C1A9E384F3F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EA540C67-AB79-4CC2-98CE-71748FA53BAE}">
      <dgm:prSet phldrT="[Text]" custT="1"/>
      <dgm:spPr>
        <a:solidFill>
          <a:schemeClr val="accent1">
            <a:lumMod val="50000"/>
          </a:schemeClr>
        </a:solidFill>
      </dgm:spPr>
      <dgm:t>
        <a:bodyPr/>
        <a:lstStyle/>
        <a:p>
          <a:r>
            <a:rPr lang="en-US" sz="1400">
              <a:latin typeface="Trebuchet MS" panose="020B0603020202020204" pitchFamily="34" charset="0"/>
            </a:rPr>
            <a:t>1. Specific reading needs (skill deficits) are identified</a:t>
          </a:r>
          <a:endParaRPr lang="en-US" sz="1400"/>
        </a:p>
      </dgm:t>
    </dgm:pt>
    <dgm:pt modelId="{C2B4982C-1CAA-4652-8A51-64D2538CB64B}" type="parTrans" cxnId="{3D2324A7-0F86-4807-A334-B13A6002D72F}">
      <dgm:prSet/>
      <dgm:spPr/>
      <dgm:t>
        <a:bodyPr/>
        <a:lstStyle/>
        <a:p>
          <a:endParaRPr lang="en-US"/>
        </a:p>
      </dgm:t>
    </dgm:pt>
    <dgm:pt modelId="{3CCF666F-C34B-499C-9872-589A2263960B}" type="sibTrans" cxnId="{3D2324A7-0F86-4807-A334-B13A6002D72F}">
      <dgm:prSet/>
      <dgm:spPr>
        <a:ln>
          <a:solidFill>
            <a:schemeClr val="tx1"/>
          </a:solidFill>
        </a:ln>
      </dgm:spPr>
      <dgm:t>
        <a:bodyPr/>
        <a:lstStyle/>
        <a:p>
          <a:endParaRPr lang="en-US"/>
        </a:p>
      </dgm:t>
    </dgm:pt>
    <dgm:pt modelId="{51F39CD0-4312-4723-8591-F6617A386614}">
      <dgm:prSet phldrT="[Text]" custT="1"/>
      <dgm:spPr>
        <a:solidFill>
          <a:schemeClr val="accent1">
            <a:lumMod val="50000"/>
          </a:schemeClr>
        </a:solidFill>
      </dgm:spPr>
      <dgm:t>
        <a:bodyPr/>
        <a:lstStyle/>
        <a:p>
          <a:r>
            <a:rPr lang="en-US" sz="1400">
              <a:latin typeface="Trebuchet MS" panose="020B0603020202020204" pitchFamily="34" charset="0"/>
            </a:rPr>
            <a:t>2. Goals and objectives are written</a:t>
          </a:r>
          <a:endParaRPr lang="en-US" sz="1400"/>
        </a:p>
      </dgm:t>
    </dgm:pt>
    <dgm:pt modelId="{C30780FB-0D0B-4059-B7D7-6F40E2684AB2}" type="parTrans" cxnId="{C0C3604D-05E4-461C-B6F1-965EF41CCD74}">
      <dgm:prSet/>
      <dgm:spPr/>
      <dgm:t>
        <a:bodyPr/>
        <a:lstStyle/>
        <a:p>
          <a:endParaRPr lang="en-US"/>
        </a:p>
      </dgm:t>
    </dgm:pt>
    <dgm:pt modelId="{0A1F73A5-F24D-42FE-B6AA-30077E5E73F7}" type="sibTrans" cxnId="{C0C3604D-05E4-461C-B6F1-965EF41CCD74}">
      <dgm:prSet/>
      <dgm:spPr>
        <a:ln>
          <a:solidFill>
            <a:schemeClr val="tx1"/>
          </a:solidFill>
        </a:ln>
      </dgm:spPr>
      <dgm:t>
        <a:bodyPr/>
        <a:lstStyle/>
        <a:p>
          <a:endParaRPr lang="en-US"/>
        </a:p>
      </dgm:t>
    </dgm:pt>
    <dgm:pt modelId="{F07300FF-250A-4F82-BC5A-E0723DDF2466}">
      <dgm:prSet phldrT="[Text]" custT="1"/>
      <dgm:spPr>
        <a:solidFill>
          <a:schemeClr val="accent1">
            <a:lumMod val="50000"/>
          </a:schemeClr>
        </a:solidFill>
      </dgm:spPr>
      <dgm:t>
        <a:bodyPr/>
        <a:lstStyle/>
        <a:p>
          <a:r>
            <a:rPr lang="en-US" sz="1400">
              <a:latin typeface="Trebuchet MS" panose="020B0603020202020204" pitchFamily="34" charset="0"/>
            </a:rPr>
            <a:t>3. Intervention is matched to specific reading needs (skill deficits)</a:t>
          </a:r>
          <a:endParaRPr lang="en-US" sz="1400"/>
        </a:p>
      </dgm:t>
    </dgm:pt>
    <dgm:pt modelId="{22B80631-EE61-4C38-B297-005020B7F832}" type="parTrans" cxnId="{45AECE45-ADC8-4486-932C-321936395525}">
      <dgm:prSet/>
      <dgm:spPr/>
      <dgm:t>
        <a:bodyPr/>
        <a:lstStyle/>
        <a:p>
          <a:endParaRPr lang="en-US"/>
        </a:p>
      </dgm:t>
    </dgm:pt>
    <dgm:pt modelId="{E276E6F9-48F2-416B-9708-FCBD28B359AF}" type="sibTrans" cxnId="{45AECE45-ADC8-4486-932C-321936395525}">
      <dgm:prSet/>
      <dgm:spPr>
        <a:ln>
          <a:solidFill>
            <a:schemeClr val="tx1"/>
          </a:solidFill>
        </a:ln>
      </dgm:spPr>
      <dgm:t>
        <a:bodyPr/>
        <a:lstStyle/>
        <a:p>
          <a:endParaRPr lang="en-US"/>
        </a:p>
      </dgm:t>
    </dgm:pt>
    <dgm:pt modelId="{253F2D71-3E7F-46D1-871E-4F1F4FB158FE}">
      <dgm:prSet phldrT="[Text]" custT="1"/>
      <dgm:spPr>
        <a:solidFill>
          <a:schemeClr val="accent1">
            <a:lumMod val="50000"/>
          </a:schemeClr>
        </a:solidFill>
      </dgm:spPr>
      <dgm:t>
        <a:bodyPr/>
        <a:lstStyle/>
        <a:p>
          <a:r>
            <a:rPr lang="en-US" sz="1400">
              <a:latin typeface="Trebuchet MS" panose="020B0603020202020204" pitchFamily="34" charset="0"/>
            </a:rPr>
            <a:t>4. Progress is monitored, and data is analyzed</a:t>
          </a:r>
          <a:endParaRPr lang="en-US" sz="1400"/>
        </a:p>
      </dgm:t>
    </dgm:pt>
    <dgm:pt modelId="{2C3A61DE-E5BF-417D-83DD-380C9196C32A}" type="parTrans" cxnId="{C071012D-1182-4200-8E80-6B27B9F00A39}">
      <dgm:prSet/>
      <dgm:spPr/>
      <dgm:t>
        <a:bodyPr/>
        <a:lstStyle/>
        <a:p>
          <a:endParaRPr lang="en-US"/>
        </a:p>
      </dgm:t>
    </dgm:pt>
    <dgm:pt modelId="{D28F5EC1-ACC6-49D6-85F3-49CB731CBA00}" type="sibTrans" cxnId="{C071012D-1182-4200-8E80-6B27B9F00A39}">
      <dgm:prSet/>
      <dgm:spPr>
        <a:ln>
          <a:solidFill>
            <a:schemeClr val="tx1"/>
          </a:solidFill>
        </a:ln>
      </dgm:spPr>
      <dgm:t>
        <a:bodyPr/>
        <a:lstStyle/>
        <a:p>
          <a:endParaRPr lang="en-US"/>
        </a:p>
      </dgm:t>
    </dgm:pt>
    <dgm:pt modelId="{A6A16BA6-1B9B-4A7B-8FB4-3A649FAD9768}">
      <dgm:prSet phldrT="[Text]" custT="1"/>
      <dgm:spPr>
        <a:solidFill>
          <a:schemeClr val="accent1">
            <a:lumMod val="50000"/>
          </a:schemeClr>
        </a:solidFill>
      </dgm:spPr>
      <dgm:t>
        <a:bodyPr/>
        <a:lstStyle/>
        <a:p>
          <a:r>
            <a:rPr lang="en-US" sz="1400">
              <a:latin typeface="Trebuchet MS" panose="020B0603020202020204" pitchFamily="34" charset="0"/>
            </a:rPr>
            <a:t>5. Effectiveness of instruction is determined and adjusted as needed</a:t>
          </a:r>
          <a:endParaRPr lang="en-US" sz="1400"/>
        </a:p>
      </dgm:t>
    </dgm:pt>
    <dgm:pt modelId="{C2AC1034-1A93-4031-953A-1B775B21730E}" type="parTrans" cxnId="{D1658A4B-9A28-4EAB-AAF9-610BC2E94E62}">
      <dgm:prSet/>
      <dgm:spPr/>
      <dgm:t>
        <a:bodyPr/>
        <a:lstStyle/>
        <a:p>
          <a:endParaRPr lang="en-US"/>
        </a:p>
      </dgm:t>
    </dgm:pt>
    <dgm:pt modelId="{2B8139C4-05E7-45E2-A948-AE5609F04DB8}" type="sibTrans" cxnId="{D1658A4B-9A28-4EAB-AAF9-610BC2E94E62}">
      <dgm:prSet/>
      <dgm:spPr>
        <a:ln>
          <a:solidFill>
            <a:schemeClr val="tx1"/>
          </a:solidFill>
        </a:ln>
      </dgm:spPr>
      <dgm:t>
        <a:bodyPr/>
        <a:lstStyle/>
        <a:p>
          <a:endParaRPr lang="en-US"/>
        </a:p>
      </dgm:t>
    </dgm:pt>
    <dgm:pt modelId="{C2C75DB6-072C-4885-AD43-F15ADAE00647}" type="pres">
      <dgm:prSet presAssocID="{A2A4AD62-D639-4E09-AD58-C1A9E384F3FF}" presName="cycle" presStyleCnt="0">
        <dgm:presLayoutVars>
          <dgm:dir/>
          <dgm:resizeHandles val="exact"/>
        </dgm:presLayoutVars>
      </dgm:prSet>
      <dgm:spPr/>
    </dgm:pt>
    <dgm:pt modelId="{53D8DABA-C70F-48EE-A9BE-4DFF694EC837}" type="pres">
      <dgm:prSet presAssocID="{EA540C67-AB79-4CC2-98CE-71748FA53BAE}" presName="node" presStyleLbl="node1" presStyleIdx="0" presStyleCnt="5" custScaleX="113265" custScaleY="139260">
        <dgm:presLayoutVars>
          <dgm:bulletEnabled val="1"/>
        </dgm:presLayoutVars>
      </dgm:prSet>
      <dgm:spPr/>
    </dgm:pt>
    <dgm:pt modelId="{F5FC4371-A3A6-4F63-BC79-80DD4D75EF65}" type="pres">
      <dgm:prSet presAssocID="{EA540C67-AB79-4CC2-98CE-71748FA53BAE}" presName="spNode" presStyleCnt="0"/>
      <dgm:spPr/>
    </dgm:pt>
    <dgm:pt modelId="{B8DB1CB2-180B-43D5-B883-BC64A15C747F}" type="pres">
      <dgm:prSet presAssocID="{3CCF666F-C34B-499C-9872-589A2263960B}" presName="sibTrans" presStyleLbl="sibTrans1D1" presStyleIdx="0" presStyleCnt="5"/>
      <dgm:spPr/>
    </dgm:pt>
    <dgm:pt modelId="{C5AB3A97-663D-46DE-958F-B38B1E184D54}" type="pres">
      <dgm:prSet presAssocID="{51F39CD0-4312-4723-8591-F6617A386614}" presName="node" presStyleLbl="node1" presStyleIdx="1" presStyleCnt="5" custScaleX="117939" custScaleY="138780">
        <dgm:presLayoutVars>
          <dgm:bulletEnabled val="1"/>
        </dgm:presLayoutVars>
      </dgm:prSet>
      <dgm:spPr/>
    </dgm:pt>
    <dgm:pt modelId="{50B40B51-D63B-46E1-B686-0F8B04D524E6}" type="pres">
      <dgm:prSet presAssocID="{51F39CD0-4312-4723-8591-F6617A386614}" presName="spNode" presStyleCnt="0"/>
      <dgm:spPr/>
    </dgm:pt>
    <dgm:pt modelId="{9F4A235A-6AB2-4A9E-87EB-A77DE5B8CEDC}" type="pres">
      <dgm:prSet presAssocID="{0A1F73A5-F24D-42FE-B6AA-30077E5E73F7}" presName="sibTrans" presStyleLbl="sibTrans1D1" presStyleIdx="1" presStyleCnt="5"/>
      <dgm:spPr/>
    </dgm:pt>
    <dgm:pt modelId="{7DDD02FE-1DF0-41F6-BF31-981BDCE21D1D}" type="pres">
      <dgm:prSet presAssocID="{F07300FF-250A-4F82-BC5A-E0723DDF2466}" presName="node" presStyleLbl="node1" presStyleIdx="2" presStyleCnt="5" custScaleX="124750" custScaleY="136594" custRadScaleRad="101505" custRadScaleInc="-6895">
        <dgm:presLayoutVars>
          <dgm:bulletEnabled val="1"/>
        </dgm:presLayoutVars>
      </dgm:prSet>
      <dgm:spPr/>
    </dgm:pt>
    <dgm:pt modelId="{9729A63D-FC8C-4274-BA80-42B3571ADDDD}" type="pres">
      <dgm:prSet presAssocID="{F07300FF-250A-4F82-BC5A-E0723DDF2466}" presName="spNode" presStyleCnt="0"/>
      <dgm:spPr/>
    </dgm:pt>
    <dgm:pt modelId="{6731CD57-8660-4075-A930-45977CA4D2E1}" type="pres">
      <dgm:prSet presAssocID="{E276E6F9-48F2-416B-9708-FCBD28B359AF}" presName="sibTrans" presStyleLbl="sibTrans1D1" presStyleIdx="2" presStyleCnt="5"/>
      <dgm:spPr/>
    </dgm:pt>
    <dgm:pt modelId="{71DBD505-56D8-4A07-9C23-E955DE63BF64}" type="pres">
      <dgm:prSet presAssocID="{253F2D71-3E7F-46D1-871E-4F1F4FB158FE}" presName="node" presStyleLbl="node1" presStyleIdx="3" presStyleCnt="5" custScaleX="122264" custScaleY="135050" custRadScaleRad="101625" custRadScaleInc="6677">
        <dgm:presLayoutVars>
          <dgm:bulletEnabled val="1"/>
        </dgm:presLayoutVars>
      </dgm:prSet>
      <dgm:spPr/>
    </dgm:pt>
    <dgm:pt modelId="{F8B836CF-7EA0-4C65-90E3-32016AA22125}" type="pres">
      <dgm:prSet presAssocID="{253F2D71-3E7F-46D1-871E-4F1F4FB158FE}" presName="spNode" presStyleCnt="0"/>
      <dgm:spPr/>
    </dgm:pt>
    <dgm:pt modelId="{F32988E3-F62A-44AA-89AA-81FBDF68553A}" type="pres">
      <dgm:prSet presAssocID="{D28F5EC1-ACC6-49D6-85F3-49CB731CBA00}" presName="sibTrans" presStyleLbl="sibTrans1D1" presStyleIdx="3" presStyleCnt="5"/>
      <dgm:spPr/>
    </dgm:pt>
    <dgm:pt modelId="{24EA4A07-C34F-48A9-A6AC-DA24F3DC3D72}" type="pres">
      <dgm:prSet presAssocID="{A6A16BA6-1B9B-4A7B-8FB4-3A649FAD9768}" presName="node" presStyleLbl="node1" presStyleIdx="4" presStyleCnt="5" custScaleX="112011" custScaleY="129229">
        <dgm:presLayoutVars>
          <dgm:bulletEnabled val="1"/>
        </dgm:presLayoutVars>
      </dgm:prSet>
      <dgm:spPr/>
    </dgm:pt>
    <dgm:pt modelId="{759F98E7-3D9F-420A-8ACB-425AC36351A3}" type="pres">
      <dgm:prSet presAssocID="{A6A16BA6-1B9B-4A7B-8FB4-3A649FAD9768}" presName="spNode" presStyleCnt="0"/>
      <dgm:spPr/>
    </dgm:pt>
    <dgm:pt modelId="{877BE6F5-0508-407F-8587-74540369E224}" type="pres">
      <dgm:prSet presAssocID="{2B8139C4-05E7-45E2-A948-AE5609F04DB8}" presName="sibTrans" presStyleLbl="sibTrans1D1" presStyleIdx="4" presStyleCnt="5"/>
      <dgm:spPr/>
    </dgm:pt>
  </dgm:ptLst>
  <dgm:cxnLst>
    <dgm:cxn modelId="{2D82D314-846E-4886-A120-979999CE59E4}" type="presOf" srcId="{253F2D71-3E7F-46D1-871E-4F1F4FB158FE}" destId="{71DBD505-56D8-4A07-9C23-E955DE63BF64}" srcOrd="0" destOrd="0" presId="urn:microsoft.com/office/officeart/2005/8/layout/cycle5"/>
    <dgm:cxn modelId="{809C831F-D5B1-49EB-BE77-F2E0E0F604C9}" type="presOf" srcId="{EA540C67-AB79-4CC2-98CE-71748FA53BAE}" destId="{53D8DABA-C70F-48EE-A9BE-4DFF694EC837}" srcOrd="0" destOrd="0" presId="urn:microsoft.com/office/officeart/2005/8/layout/cycle5"/>
    <dgm:cxn modelId="{4AB66C22-451A-49DB-9534-769AD7B26C76}" type="presOf" srcId="{A6A16BA6-1B9B-4A7B-8FB4-3A649FAD9768}" destId="{24EA4A07-C34F-48A9-A6AC-DA24F3DC3D72}" srcOrd="0" destOrd="0" presId="urn:microsoft.com/office/officeart/2005/8/layout/cycle5"/>
    <dgm:cxn modelId="{C071012D-1182-4200-8E80-6B27B9F00A39}" srcId="{A2A4AD62-D639-4E09-AD58-C1A9E384F3FF}" destId="{253F2D71-3E7F-46D1-871E-4F1F4FB158FE}" srcOrd="3" destOrd="0" parTransId="{2C3A61DE-E5BF-417D-83DD-380C9196C32A}" sibTransId="{D28F5EC1-ACC6-49D6-85F3-49CB731CBA00}"/>
    <dgm:cxn modelId="{60E5D72D-2437-4C3A-AFDE-B895B123874C}" type="presOf" srcId="{D28F5EC1-ACC6-49D6-85F3-49CB731CBA00}" destId="{F32988E3-F62A-44AA-89AA-81FBDF68553A}" srcOrd="0" destOrd="0" presId="urn:microsoft.com/office/officeart/2005/8/layout/cycle5"/>
    <dgm:cxn modelId="{78A39C5C-C99A-456A-9F05-AD059B0912D4}" type="presOf" srcId="{F07300FF-250A-4F82-BC5A-E0723DDF2466}" destId="{7DDD02FE-1DF0-41F6-BF31-981BDCE21D1D}" srcOrd="0" destOrd="0" presId="urn:microsoft.com/office/officeart/2005/8/layout/cycle5"/>
    <dgm:cxn modelId="{7E552D44-0E05-449E-B2EE-EAFE13946845}" type="presOf" srcId="{A2A4AD62-D639-4E09-AD58-C1A9E384F3FF}" destId="{C2C75DB6-072C-4885-AD43-F15ADAE00647}" srcOrd="0" destOrd="0" presId="urn:microsoft.com/office/officeart/2005/8/layout/cycle5"/>
    <dgm:cxn modelId="{45AECE45-ADC8-4486-932C-321936395525}" srcId="{A2A4AD62-D639-4E09-AD58-C1A9E384F3FF}" destId="{F07300FF-250A-4F82-BC5A-E0723DDF2466}" srcOrd="2" destOrd="0" parTransId="{22B80631-EE61-4C38-B297-005020B7F832}" sibTransId="{E276E6F9-48F2-416B-9708-FCBD28B359AF}"/>
    <dgm:cxn modelId="{D1658A4B-9A28-4EAB-AAF9-610BC2E94E62}" srcId="{A2A4AD62-D639-4E09-AD58-C1A9E384F3FF}" destId="{A6A16BA6-1B9B-4A7B-8FB4-3A649FAD9768}" srcOrd="4" destOrd="0" parTransId="{C2AC1034-1A93-4031-953A-1B775B21730E}" sibTransId="{2B8139C4-05E7-45E2-A948-AE5609F04DB8}"/>
    <dgm:cxn modelId="{C0C3604D-05E4-461C-B6F1-965EF41CCD74}" srcId="{A2A4AD62-D639-4E09-AD58-C1A9E384F3FF}" destId="{51F39CD0-4312-4723-8591-F6617A386614}" srcOrd="1" destOrd="0" parTransId="{C30780FB-0D0B-4059-B7D7-6F40E2684AB2}" sibTransId="{0A1F73A5-F24D-42FE-B6AA-30077E5E73F7}"/>
    <dgm:cxn modelId="{3D2324A7-0F86-4807-A334-B13A6002D72F}" srcId="{A2A4AD62-D639-4E09-AD58-C1A9E384F3FF}" destId="{EA540C67-AB79-4CC2-98CE-71748FA53BAE}" srcOrd="0" destOrd="0" parTransId="{C2B4982C-1CAA-4652-8A51-64D2538CB64B}" sibTransId="{3CCF666F-C34B-499C-9872-589A2263960B}"/>
    <dgm:cxn modelId="{B9DFF5BA-6E51-471F-8F5A-6B2C5F9C4854}" type="presOf" srcId="{2B8139C4-05E7-45E2-A948-AE5609F04DB8}" destId="{877BE6F5-0508-407F-8587-74540369E224}" srcOrd="0" destOrd="0" presId="urn:microsoft.com/office/officeart/2005/8/layout/cycle5"/>
    <dgm:cxn modelId="{83E332C6-1A61-4530-9A05-1F460DE1AB02}" type="presOf" srcId="{E276E6F9-48F2-416B-9708-FCBD28B359AF}" destId="{6731CD57-8660-4075-A930-45977CA4D2E1}" srcOrd="0" destOrd="0" presId="urn:microsoft.com/office/officeart/2005/8/layout/cycle5"/>
    <dgm:cxn modelId="{19BC78D2-3FA8-4F4E-A5BD-4A09DF3A6C64}" type="presOf" srcId="{51F39CD0-4312-4723-8591-F6617A386614}" destId="{C5AB3A97-663D-46DE-958F-B38B1E184D54}" srcOrd="0" destOrd="0" presId="urn:microsoft.com/office/officeart/2005/8/layout/cycle5"/>
    <dgm:cxn modelId="{947C2AD6-8534-43BC-B7B0-FB8032E00AD6}" type="presOf" srcId="{0A1F73A5-F24D-42FE-B6AA-30077E5E73F7}" destId="{9F4A235A-6AB2-4A9E-87EB-A77DE5B8CEDC}" srcOrd="0" destOrd="0" presId="urn:microsoft.com/office/officeart/2005/8/layout/cycle5"/>
    <dgm:cxn modelId="{75E9BEE2-3CE6-453C-9DBD-398DC360F3F5}" type="presOf" srcId="{3CCF666F-C34B-499C-9872-589A2263960B}" destId="{B8DB1CB2-180B-43D5-B883-BC64A15C747F}" srcOrd="0" destOrd="0" presId="urn:microsoft.com/office/officeart/2005/8/layout/cycle5"/>
    <dgm:cxn modelId="{387BDA99-E722-45F8-95FB-DAA1E3407480}" type="presParOf" srcId="{C2C75DB6-072C-4885-AD43-F15ADAE00647}" destId="{53D8DABA-C70F-48EE-A9BE-4DFF694EC837}" srcOrd="0" destOrd="0" presId="urn:microsoft.com/office/officeart/2005/8/layout/cycle5"/>
    <dgm:cxn modelId="{EB3676B3-939F-45A8-8D3F-CB7B93EED8AE}" type="presParOf" srcId="{C2C75DB6-072C-4885-AD43-F15ADAE00647}" destId="{F5FC4371-A3A6-4F63-BC79-80DD4D75EF65}" srcOrd="1" destOrd="0" presId="urn:microsoft.com/office/officeart/2005/8/layout/cycle5"/>
    <dgm:cxn modelId="{663FA362-6BC6-45B8-9D7A-1D4FF35D5E59}" type="presParOf" srcId="{C2C75DB6-072C-4885-AD43-F15ADAE00647}" destId="{B8DB1CB2-180B-43D5-B883-BC64A15C747F}" srcOrd="2" destOrd="0" presId="urn:microsoft.com/office/officeart/2005/8/layout/cycle5"/>
    <dgm:cxn modelId="{39470C03-267A-4837-AB5C-64E9A9B2091D}" type="presParOf" srcId="{C2C75DB6-072C-4885-AD43-F15ADAE00647}" destId="{C5AB3A97-663D-46DE-958F-B38B1E184D54}" srcOrd="3" destOrd="0" presId="urn:microsoft.com/office/officeart/2005/8/layout/cycle5"/>
    <dgm:cxn modelId="{2580F98C-44AC-45AE-90BF-752FB268C53F}" type="presParOf" srcId="{C2C75DB6-072C-4885-AD43-F15ADAE00647}" destId="{50B40B51-D63B-46E1-B686-0F8B04D524E6}" srcOrd="4" destOrd="0" presId="urn:microsoft.com/office/officeart/2005/8/layout/cycle5"/>
    <dgm:cxn modelId="{DB99D02F-F8EE-4FEB-8027-0621A7F1C219}" type="presParOf" srcId="{C2C75DB6-072C-4885-AD43-F15ADAE00647}" destId="{9F4A235A-6AB2-4A9E-87EB-A77DE5B8CEDC}" srcOrd="5" destOrd="0" presId="urn:microsoft.com/office/officeart/2005/8/layout/cycle5"/>
    <dgm:cxn modelId="{C3447065-B967-4C72-B9DD-7D1B5F129051}" type="presParOf" srcId="{C2C75DB6-072C-4885-AD43-F15ADAE00647}" destId="{7DDD02FE-1DF0-41F6-BF31-981BDCE21D1D}" srcOrd="6" destOrd="0" presId="urn:microsoft.com/office/officeart/2005/8/layout/cycle5"/>
    <dgm:cxn modelId="{B4E261FC-3C0F-4506-B411-AABD53159307}" type="presParOf" srcId="{C2C75DB6-072C-4885-AD43-F15ADAE00647}" destId="{9729A63D-FC8C-4274-BA80-42B3571ADDDD}" srcOrd="7" destOrd="0" presId="urn:microsoft.com/office/officeart/2005/8/layout/cycle5"/>
    <dgm:cxn modelId="{52BF6478-9053-447A-8F18-FBAF474EB166}" type="presParOf" srcId="{C2C75DB6-072C-4885-AD43-F15ADAE00647}" destId="{6731CD57-8660-4075-A930-45977CA4D2E1}" srcOrd="8" destOrd="0" presId="urn:microsoft.com/office/officeart/2005/8/layout/cycle5"/>
    <dgm:cxn modelId="{264A4E7D-8D78-46A2-8D83-80E2C9477F4E}" type="presParOf" srcId="{C2C75DB6-072C-4885-AD43-F15ADAE00647}" destId="{71DBD505-56D8-4A07-9C23-E955DE63BF64}" srcOrd="9" destOrd="0" presId="urn:microsoft.com/office/officeart/2005/8/layout/cycle5"/>
    <dgm:cxn modelId="{A0301B1E-670A-47B7-A50F-AFB332A0E44D}" type="presParOf" srcId="{C2C75DB6-072C-4885-AD43-F15ADAE00647}" destId="{F8B836CF-7EA0-4C65-90E3-32016AA22125}" srcOrd="10" destOrd="0" presId="urn:microsoft.com/office/officeart/2005/8/layout/cycle5"/>
    <dgm:cxn modelId="{765844DA-2AE7-4CEB-B638-78ABC43CAEE1}" type="presParOf" srcId="{C2C75DB6-072C-4885-AD43-F15ADAE00647}" destId="{F32988E3-F62A-44AA-89AA-81FBDF68553A}" srcOrd="11" destOrd="0" presId="urn:microsoft.com/office/officeart/2005/8/layout/cycle5"/>
    <dgm:cxn modelId="{0925351F-3A59-4A03-A433-E3DD15E409BA}" type="presParOf" srcId="{C2C75DB6-072C-4885-AD43-F15ADAE00647}" destId="{24EA4A07-C34F-48A9-A6AC-DA24F3DC3D72}" srcOrd="12" destOrd="0" presId="urn:microsoft.com/office/officeart/2005/8/layout/cycle5"/>
    <dgm:cxn modelId="{B4B356C8-16AC-40C8-A212-0118279BF1E2}" type="presParOf" srcId="{C2C75DB6-072C-4885-AD43-F15ADAE00647}" destId="{759F98E7-3D9F-420A-8ACB-425AC36351A3}" srcOrd="13" destOrd="0" presId="urn:microsoft.com/office/officeart/2005/8/layout/cycle5"/>
    <dgm:cxn modelId="{564077D0-6C75-4272-BE0C-ACD144CE4DD9}" type="presParOf" srcId="{C2C75DB6-072C-4885-AD43-F15ADAE00647}" destId="{877BE6F5-0508-407F-8587-74540369E224}"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61FC5-4676-479A-99CA-4BEC626B5547}">
      <dsp:nvSpPr>
        <dsp:cNvPr id="0" name=""/>
        <dsp:cNvSpPr/>
      </dsp:nvSpPr>
      <dsp:spPr>
        <a:xfrm>
          <a:off x="0" y="61445"/>
          <a:ext cx="2209738"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a:solidFill>
                <a:schemeClr val="bg1"/>
              </a:solidFill>
              <a:latin typeface="Trebuchet MS" panose="020B0603020202020204" pitchFamily="34" charset="0"/>
              <a:cs typeface="Calibri" panose="020F0502020204030204" pitchFamily="34" charset="0"/>
            </a:rPr>
            <a:t>Schools monitor the ongoing reading progress, collecting a body of evidence.</a:t>
          </a:r>
          <a:endParaRPr lang="en-US" sz="1800" b="0" kern="1200">
            <a:solidFill>
              <a:schemeClr val="bg1"/>
            </a:solidFill>
            <a:latin typeface="Trebuchet MS" panose="020B0603020202020204" pitchFamily="34" charset="0"/>
          </a:endParaRPr>
        </a:p>
      </dsp:txBody>
      <dsp:txXfrm>
        <a:off x="64721" y="126166"/>
        <a:ext cx="2080296" cy="2294922"/>
      </dsp:txXfrm>
    </dsp:sp>
    <dsp:sp modelId="{C09DC3BB-DD19-44F6-BBC5-862E91A0E899}">
      <dsp:nvSpPr>
        <dsp:cNvPr id="0" name=""/>
        <dsp:cNvSpPr/>
      </dsp:nvSpPr>
      <dsp:spPr>
        <a:xfrm>
          <a:off x="2421770" y="1013074"/>
          <a:ext cx="449507" cy="521105"/>
        </a:xfrm>
        <a:prstGeom prst="rightArrow">
          <a:avLst>
            <a:gd name="adj1" fmla="val 60000"/>
            <a:gd name="adj2" fmla="val 50000"/>
          </a:avLst>
        </a:prstGeom>
        <a:solidFill>
          <a:srgbClr val="01060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en-US" sz="1800" b="0" kern="1200">
            <a:latin typeface="Trebuchet MS" panose="020B0603020202020204" pitchFamily="34" charset="0"/>
          </a:endParaRPr>
        </a:p>
      </dsp:txBody>
      <dsp:txXfrm>
        <a:off x="2421770" y="1117295"/>
        <a:ext cx="314655" cy="312663"/>
      </dsp:txXfrm>
    </dsp:sp>
    <dsp:sp modelId="{F1C3D8AA-C72E-4687-9AFE-250BC4A29408}">
      <dsp:nvSpPr>
        <dsp:cNvPr id="0" name=""/>
        <dsp:cNvSpPr/>
      </dsp:nvSpPr>
      <dsp:spPr>
        <a:xfrm>
          <a:off x="3057864" y="61445"/>
          <a:ext cx="2289291"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a:solidFill>
                <a:schemeClr val="bg1"/>
              </a:solidFill>
              <a:latin typeface="Trebuchet MS" panose="020B0603020202020204" pitchFamily="34" charset="0"/>
              <a:cs typeface="Calibri" panose="020F0502020204030204" pitchFamily="34" charset="0"/>
            </a:rPr>
            <a:t>A body of evidence demonstrates the student has achieved grade level competency in reading and parents are notified.</a:t>
          </a:r>
        </a:p>
      </dsp:txBody>
      <dsp:txXfrm>
        <a:off x="3124915" y="128496"/>
        <a:ext cx="2155189" cy="2290262"/>
      </dsp:txXfrm>
    </dsp:sp>
    <dsp:sp modelId="{EE8F0DFA-EB3F-4C0B-8B96-81509A3498C6}">
      <dsp:nvSpPr>
        <dsp:cNvPr id="0" name=""/>
        <dsp:cNvSpPr/>
      </dsp:nvSpPr>
      <dsp:spPr>
        <a:xfrm>
          <a:off x="5557279" y="1013074"/>
          <a:ext cx="445460" cy="521105"/>
        </a:xfrm>
        <a:prstGeom prst="rightArrow">
          <a:avLst>
            <a:gd name="adj1" fmla="val 60000"/>
            <a:gd name="adj2" fmla="val 50000"/>
          </a:avLst>
        </a:prstGeom>
        <a:solidFill>
          <a:srgbClr val="01060F"/>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100000"/>
            </a:lnSpc>
            <a:spcBef>
              <a:spcPct val="0"/>
            </a:spcBef>
            <a:spcAft>
              <a:spcPct val="35000"/>
            </a:spcAft>
            <a:buNone/>
          </a:pPr>
          <a:endParaRPr lang="en-US" sz="1800" b="0" kern="1200">
            <a:latin typeface="Trebuchet MS" panose="020B0603020202020204" pitchFamily="34" charset="0"/>
          </a:endParaRPr>
        </a:p>
      </dsp:txBody>
      <dsp:txXfrm>
        <a:off x="5557279" y="1117295"/>
        <a:ext cx="311822" cy="312663"/>
      </dsp:txXfrm>
    </dsp:sp>
    <dsp:sp modelId="{516CBC46-3682-461F-9603-B6B4481FBDBD}">
      <dsp:nvSpPr>
        <dsp:cNvPr id="0" name=""/>
        <dsp:cNvSpPr/>
      </dsp:nvSpPr>
      <dsp:spPr>
        <a:xfrm>
          <a:off x="6187648" y="61445"/>
          <a:ext cx="2259138" cy="2424364"/>
        </a:xfrm>
        <a:prstGeom prst="roundRect">
          <a:avLst>
            <a:gd name="adj" fmla="val 10000"/>
          </a:avLst>
        </a:prstGeom>
        <a:solidFill>
          <a:schemeClr val="accent1">
            <a:lumMod val="50000"/>
          </a:schemeClr>
        </a:solidFill>
        <a:ln w="25400" cap="flat" cmpd="sng" algn="ctr">
          <a:solidFill>
            <a:schemeClr val="accent1">
              <a:lumMod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b="0" kern="1200">
              <a:solidFill>
                <a:schemeClr val="bg1"/>
              </a:solidFill>
              <a:latin typeface="Trebuchet MS" panose="020B0603020202020204" pitchFamily="34" charset="0"/>
              <a:cs typeface="Calibri" panose="020F0502020204030204" pitchFamily="34" charset="0"/>
            </a:rPr>
            <a:t>The READ plan is updated and exit date is recorded. READ plan is no longer active.</a:t>
          </a:r>
        </a:p>
      </dsp:txBody>
      <dsp:txXfrm>
        <a:off x="6253816" y="127613"/>
        <a:ext cx="2126802" cy="229202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D8DABA-C70F-48EE-A9BE-4DFF694EC837}">
      <dsp:nvSpPr>
        <dsp:cNvPr id="0" name=""/>
        <dsp:cNvSpPr/>
      </dsp:nvSpPr>
      <dsp:spPr>
        <a:xfrm>
          <a:off x="2272178" y="-133571"/>
          <a:ext cx="1512074" cy="1208418"/>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1. Specific reading needs (skill deficits) are identified</a:t>
          </a:r>
          <a:endParaRPr lang="en-US" sz="1400" kern="1200"/>
        </a:p>
      </dsp:txBody>
      <dsp:txXfrm>
        <a:off x="2331168" y="-74581"/>
        <a:ext cx="1394094" cy="1090438"/>
      </dsp:txXfrm>
    </dsp:sp>
    <dsp:sp modelId="{B8DB1CB2-180B-43D5-B883-BC64A15C747F}">
      <dsp:nvSpPr>
        <dsp:cNvPr id="0" name=""/>
        <dsp:cNvSpPr/>
      </dsp:nvSpPr>
      <dsp:spPr>
        <a:xfrm>
          <a:off x="1295621" y="470637"/>
          <a:ext cx="3465188" cy="3465188"/>
        </a:xfrm>
        <a:custGeom>
          <a:avLst/>
          <a:gdLst/>
          <a:ahLst/>
          <a:cxnLst/>
          <a:rect l="0" t="0" r="0" b="0"/>
          <a:pathLst>
            <a:path>
              <a:moveTo>
                <a:pt x="2610883" y="239111"/>
              </a:moveTo>
              <a:arcTo wR="1732594" hR="1732594" stAng="18027539" swAng="835022"/>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C5AB3A97-663D-46DE-958F-B38B1E184D54}">
      <dsp:nvSpPr>
        <dsp:cNvPr id="0" name=""/>
        <dsp:cNvSpPr/>
      </dsp:nvSpPr>
      <dsp:spPr>
        <a:xfrm>
          <a:off x="3888774" y="1065703"/>
          <a:ext cx="1574471" cy="1204252"/>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2. Goals and objectives are written</a:t>
          </a:r>
          <a:endParaRPr lang="en-US" sz="1400" kern="1200"/>
        </a:p>
      </dsp:txBody>
      <dsp:txXfrm>
        <a:off x="3947561" y="1124490"/>
        <a:ext cx="1456897" cy="1086678"/>
      </dsp:txXfrm>
    </dsp:sp>
    <dsp:sp modelId="{9F4A235A-6AB2-4A9E-87EB-A77DE5B8CEDC}">
      <dsp:nvSpPr>
        <dsp:cNvPr id="0" name=""/>
        <dsp:cNvSpPr/>
      </dsp:nvSpPr>
      <dsp:spPr>
        <a:xfrm>
          <a:off x="1294342" y="532449"/>
          <a:ext cx="3465188" cy="3465188"/>
        </a:xfrm>
        <a:custGeom>
          <a:avLst/>
          <a:gdLst/>
          <a:ahLst/>
          <a:cxnLst/>
          <a:rect l="0" t="0" r="0" b="0"/>
          <a:pathLst>
            <a:path>
              <a:moveTo>
                <a:pt x="3458244" y="1887563"/>
              </a:moveTo>
              <a:arcTo wR="1732594" hR="1732594" stAng="307896" swAng="906377"/>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7DDD02FE-1DF0-41F6-BF31-981BDCE21D1D}">
      <dsp:nvSpPr>
        <dsp:cNvPr id="0" name=""/>
        <dsp:cNvSpPr/>
      </dsp:nvSpPr>
      <dsp:spPr>
        <a:xfrm>
          <a:off x="3269892" y="3002938"/>
          <a:ext cx="1665397" cy="1185284"/>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3. Intervention is matched to specific reading needs (skill deficits)</a:t>
          </a:r>
          <a:endParaRPr lang="en-US" sz="1400" kern="1200"/>
        </a:p>
      </dsp:txBody>
      <dsp:txXfrm>
        <a:off x="3327753" y="3060799"/>
        <a:ext cx="1549675" cy="1069562"/>
      </dsp:txXfrm>
    </dsp:sp>
    <dsp:sp modelId="{6731CD57-8660-4075-A930-45977CA4D2E1}">
      <dsp:nvSpPr>
        <dsp:cNvPr id="0" name=""/>
        <dsp:cNvSpPr/>
      </dsp:nvSpPr>
      <dsp:spPr>
        <a:xfrm>
          <a:off x="1288287" y="498015"/>
          <a:ext cx="3465188" cy="3465188"/>
        </a:xfrm>
        <a:custGeom>
          <a:avLst/>
          <a:gdLst/>
          <a:ahLst/>
          <a:cxnLst/>
          <a:rect l="0" t="0" r="0" b="0"/>
          <a:pathLst>
            <a:path>
              <a:moveTo>
                <a:pt x="1882294" y="3458709"/>
              </a:moveTo>
              <a:arcTo wR="1732594" hR="1732594" stAng="5102600" swAng="598657"/>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71DBD505-56D8-4A07-9C23-E955DE63BF64}">
      <dsp:nvSpPr>
        <dsp:cNvPr id="0" name=""/>
        <dsp:cNvSpPr/>
      </dsp:nvSpPr>
      <dsp:spPr>
        <a:xfrm>
          <a:off x="1137737" y="3012265"/>
          <a:ext cx="1632210" cy="1171886"/>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4. Progress is monitored, and data is analyzed</a:t>
          </a:r>
          <a:endParaRPr lang="en-US" sz="1400" kern="1200"/>
        </a:p>
      </dsp:txBody>
      <dsp:txXfrm>
        <a:off x="1194944" y="3069472"/>
        <a:ext cx="1517796" cy="1057472"/>
      </dsp:txXfrm>
    </dsp:sp>
    <dsp:sp modelId="{F32988E3-F62A-44AA-89AA-81FBDF68553A}">
      <dsp:nvSpPr>
        <dsp:cNvPr id="0" name=""/>
        <dsp:cNvSpPr/>
      </dsp:nvSpPr>
      <dsp:spPr>
        <a:xfrm>
          <a:off x="1295399" y="533430"/>
          <a:ext cx="3465188" cy="3465188"/>
        </a:xfrm>
        <a:custGeom>
          <a:avLst/>
          <a:gdLst/>
          <a:ahLst/>
          <a:cxnLst/>
          <a:rect l="0" t="0" r="0" b="0"/>
          <a:pathLst>
            <a:path>
              <a:moveTo>
                <a:pt x="106674" y="2331149"/>
              </a:moveTo>
              <a:arcTo wR="1732594" hR="1732594" stAng="9587381" swAng="968920"/>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 modelId="{24EA4A07-C34F-48A9-A6AC-DA24F3DC3D72}">
      <dsp:nvSpPr>
        <dsp:cNvPr id="0" name=""/>
        <dsp:cNvSpPr/>
      </dsp:nvSpPr>
      <dsp:spPr>
        <a:xfrm>
          <a:off x="632753" y="1107143"/>
          <a:ext cx="1495333" cy="1121374"/>
        </a:xfrm>
        <a:prstGeom prst="roundRect">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Trebuchet MS" panose="020B0603020202020204" pitchFamily="34" charset="0"/>
            </a:rPr>
            <a:t>5. Effectiveness of instruction is determined and adjusted as needed</a:t>
          </a:r>
          <a:endParaRPr lang="en-US" sz="1400" kern="1200"/>
        </a:p>
      </dsp:txBody>
      <dsp:txXfrm>
        <a:off x="687494" y="1161884"/>
        <a:ext cx="1385851" cy="1011892"/>
      </dsp:txXfrm>
    </dsp:sp>
    <dsp:sp modelId="{877BE6F5-0508-407F-8587-74540369E224}">
      <dsp:nvSpPr>
        <dsp:cNvPr id="0" name=""/>
        <dsp:cNvSpPr/>
      </dsp:nvSpPr>
      <dsp:spPr>
        <a:xfrm>
          <a:off x="1295621" y="470637"/>
          <a:ext cx="3465188" cy="3465188"/>
        </a:xfrm>
        <a:custGeom>
          <a:avLst/>
          <a:gdLst/>
          <a:ahLst/>
          <a:cxnLst/>
          <a:rect l="0" t="0" r="0" b="0"/>
          <a:pathLst>
            <a:path>
              <a:moveTo>
                <a:pt x="490100" y="525079"/>
              </a:moveTo>
              <a:arcTo wR="1732594" hR="1732594" stAng="13450922" swAng="900497"/>
            </a:path>
          </a:pathLst>
        </a:custGeom>
        <a:noFill/>
        <a:ln w="9525" cap="flat" cmpd="sng" algn="ctr">
          <a:solidFill>
            <a:schemeClr val="tx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0E47C5-3705-86B4-C25B-7D02F9046E4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Trebuchet MS" panose="020B0603020202020204" pitchFamily="34" charset="0"/>
            </a:endParaRPr>
          </a:p>
        </p:txBody>
      </p:sp>
      <p:sp>
        <p:nvSpPr>
          <p:cNvPr id="3" name="Date Placeholder 2">
            <a:extLst>
              <a:ext uri="{FF2B5EF4-FFF2-40B4-BE49-F238E27FC236}">
                <a16:creationId xmlns:a16="http://schemas.microsoft.com/office/drawing/2014/main" id="{6232E1D0-8901-97B8-A8FD-79B92C5AABD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C5AD86-A976-4FC7-92EF-A5571E456C36}" type="datetimeFigureOut">
              <a:rPr lang="en-US" smtClean="0">
                <a:latin typeface="Trebuchet MS" panose="020B0603020202020204" pitchFamily="34" charset="0"/>
              </a:rPr>
              <a:t>12/1/2025</a:t>
            </a:fld>
            <a:endParaRPr lang="en-US">
              <a:latin typeface="Trebuchet MS" panose="020B0603020202020204" pitchFamily="34" charset="0"/>
            </a:endParaRPr>
          </a:p>
        </p:txBody>
      </p:sp>
      <p:sp>
        <p:nvSpPr>
          <p:cNvPr id="4" name="Footer Placeholder 3">
            <a:extLst>
              <a:ext uri="{FF2B5EF4-FFF2-40B4-BE49-F238E27FC236}">
                <a16:creationId xmlns:a16="http://schemas.microsoft.com/office/drawing/2014/main" id="{9EC6AD5D-3E6B-1FAB-EE01-F1EDFEB59E1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Trebuchet MS" panose="020B0603020202020204" pitchFamily="34" charset="0"/>
            </a:endParaRPr>
          </a:p>
        </p:txBody>
      </p:sp>
      <p:sp>
        <p:nvSpPr>
          <p:cNvPr id="5" name="Slide Number Placeholder 4">
            <a:extLst>
              <a:ext uri="{FF2B5EF4-FFF2-40B4-BE49-F238E27FC236}">
                <a16:creationId xmlns:a16="http://schemas.microsoft.com/office/drawing/2014/main" id="{7A50A50A-F576-911C-489B-794ED20C6A5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65340C6-DE49-4B78-B55F-939D7E569C32}" type="slidenum">
              <a:rPr lang="en-US" smtClean="0">
                <a:latin typeface="Trebuchet MS" panose="020B0603020202020204" pitchFamily="34" charset="0"/>
              </a:rPr>
              <a:t>‹#›</a:t>
            </a:fld>
            <a:endParaRPr lang="en-US">
              <a:latin typeface="Trebuchet MS" panose="020B0603020202020204" pitchFamily="34" charset="0"/>
            </a:endParaRPr>
          </a:p>
        </p:txBody>
      </p:sp>
    </p:spTree>
    <p:extLst>
      <p:ext uri="{BB962C8B-B14F-4D97-AF65-F5344CB8AC3E}">
        <p14:creationId xmlns:p14="http://schemas.microsoft.com/office/powerpoint/2010/main" val="3782413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decolorado.sharepoint.com/:b:/r/sites/LiteracyTeam/Shared%20Documents/General/Professional%20Development/Parent%20PD%20Series%20and%20Tool%20Kit/Helpful%20Handouts/How%20Families%20Can%20Partner%20With%20Schools%20on%20Literacy%20Development%20Literacy%20Brief%20%26%20Infographic.pdf?csf=1&amp;web=1&amp;e=ZQBp3x"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e.state.co.us/coloradoliteracy/readplaninformationforparents"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100"/>
          </a:p>
        </p:txBody>
      </p:sp>
    </p:spTree>
    <p:extLst>
      <p:ext uri="{BB962C8B-B14F-4D97-AF65-F5344CB8AC3E}">
        <p14:creationId xmlns:p14="http://schemas.microsoft.com/office/powerpoint/2010/main" val="2846386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spcBef>
                <a:spcPts val="0"/>
              </a:spcBef>
              <a:buFont typeface="Arial" panose="020B0604020202020204" pitchFamily="34" charset="0"/>
              <a:buNone/>
            </a:pPr>
            <a:r>
              <a:rPr lang="en-US" sz="1100" b="0" strike="noStrike">
                <a:solidFill>
                  <a:srgbClr val="825474"/>
                </a:solidFill>
              </a:rPr>
              <a:t>If a READ Plan, is to remediate, or to help end, a Significant Reading Deficiency</a:t>
            </a:r>
            <a:r>
              <a:rPr lang="en-US" sz="1100" b="1" strike="noStrike">
                <a:solidFill>
                  <a:srgbClr val="825474"/>
                </a:solidFill>
              </a:rPr>
              <a:t>, What is a Significant Reading Deficiency (SRD)? </a:t>
            </a:r>
          </a:p>
          <a:p>
            <a:pPr marL="0" indent="0">
              <a:spcBef>
                <a:spcPts val="0"/>
              </a:spcBef>
              <a:buFont typeface="Arial" panose="020B0604020202020204" pitchFamily="34" charset="0"/>
              <a:buNone/>
            </a:pPr>
            <a:endParaRPr lang="en-US" sz="1100" b="1" strike="noStrike">
              <a:solidFill>
                <a:srgbClr val="825474"/>
              </a:solidFill>
            </a:endParaRPr>
          </a:p>
          <a:p>
            <a:pPr marL="0" indent="0">
              <a:spcBef>
                <a:spcPts val="0"/>
              </a:spcBef>
              <a:buFont typeface="Arial" panose="020B0604020202020204" pitchFamily="34" charset="0"/>
              <a:buNone/>
            </a:pPr>
            <a:r>
              <a:rPr lang="en-US" sz="1100" b="1" strike="noStrike">
                <a:solidFill>
                  <a:srgbClr val="825474"/>
                </a:solidFill>
              </a:rPr>
              <a:t>The Colorado READ Act states that a significant reading deficiency (SRD) is determined when a student does not meet the minimum skill levels for reading competency in the areas of phonemic awareness, phonics, vocabulary development, reading fluency, including oral skills, and reading comprehension</a:t>
            </a:r>
            <a:r>
              <a:rPr lang="en-US" sz="1100" strike="noStrike">
                <a:solidFill>
                  <a:srgbClr val="825474"/>
                </a:solidFill>
              </a:rPr>
              <a:t> (</a:t>
            </a:r>
            <a:r>
              <a:rPr lang="en-US" sz="1100"/>
              <a:t>1CCR301-92 2.34). This means a child is reading significantly below grade level. </a:t>
            </a:r>
          </a:p>
          <a:p>
            <a:pPr marL="0" indent="0">
              <a:spcBef>
                <a:spcPts val="0"/>
              </a:spcBef>
              <a:buFont typeface="Arial" panose="020B0604020202020204" pitchFamily="34" charset="0"/>
              <a:buNone/>
            </a:pPr>
            <a:endParaRPr lang="en-US" sz="1100" strike="noStrike">
              <a:solidFill>
                <a:srgbClr val="825474"/>
              </a:solidFill>
            </a:endParaRPr>
          </a:p>
          <a:p>
            <a:pPr marL="171450" indent="-171450">
              <a:spcBef>
                <a:spcPts val="0"/>
              </a:spcBef>
            </a:pPr>
            <a:r>
              <a:rPr lang="en-US" sz="1100" b="0" strike="noStrike">
                <a:solidFill>
                  <a:schemeClr val="tx1"/>
                </a:solidFill>
                <a:ea typeface="Calibri"/>
                <a:cs typeface="Calibri"/>
                <a:sym typeface="Calibri"/>
              </a:rPr>
              <a:t>While all students receive scientifically based and evidence-based instruction, the Colorado READ Act details additional steps that must be taken when a student is determined to have an SRD. </a:t>
            </a:r>
          </a:p>
          <a:p>
            <a:pPr marL="171450" indent="-171450">
              <a:spcBef>
                <a:spcPts val="0"/>
              </a:spcBef>
            </a:pPr>
            <a:endParaRPr lang="en-US" sz="1100" b="0" strike="noStrike">
              <a:solidFill>
                <a:schemeClr val="tx1"/>
              </a:solidFill>
              <a:ea typeface="Calibri"/>
              <a:cs typeface="Calibri"/>
              <a:sym typeface="Calibri"/>
            </a:endParaRPr>
          </a:p>
          <a:p>
            <a:pPr marL="171450" indent="-171450">
              <a:spcBef>
                <a:spcPts val="0"/>
              </a:spcBef>
            </a:pPr>
            <a:r>
              <a:rPr lang="en-US" sz="1100" b="0" strike="noStrike">
                <a:solidFill>
                  <a:schemeClr val="tx1"/>
                </a:solidFill>
                <a:ea typeface="Calibri"/>
                <a:cs typeface="Calibri"/>
                <a:sym typeface="Calibri"/>
              </a:rPr>
              <a:t>This includes the development and implementation of a READ plan and ongoing communication with parents.</a:t>
            </a:r>
          </a:p>
          <a:p>
            <a:pPr marL="171450" indent="-171450">
              <a:spcBef>
                <a:spcPts val="0"/>
              </a:spcBef>
            </a:pPr>
            <a:endParaRPr lang="en-US" sz="1100" b="0" strike="noStrike">
              <a:solidFill>
                <a:schemeClr val="tx1"/>
              </a:solidFill>
              <a:ea typeface="Calibri"/>
              <a:cs typeface="Calibri"/>
              <a:sym typeface="Calibri"/>
            </a:endParaRPr>
          </a:p>
          <a:p>
            <a:pPr marL="0" indent="0">
              <a:spcBef>
                <a:spcPts val="0"/>
              </a:spcBef>
              <a:buNone/>
            </a:pPr>
            <a:r>
              <a:rPr lang="en-US" sz="1100" b="0" strike="noStrike">
                <a:solidFill>
                  <a:schemeClr val="tx1"/>
                </a:solidFill>
                <a:ea typeface="Calibri"/>
                <a:cs typeface="Calibri"/>
                <a:sym typeface="Calibri"/>
              </a:rPr>
              <a:t>We will be looking at each part of this process during the presentation. </a:t>
            </a:r>
          </a:p>
        </p:txBody>
      </p:sp>
      <p:sp>
        <p:nvSpPr>
          <p:cNvPr id="4" name="Slide Number Placeholder 3"/>
          <p:cNvSpPr>
            <a:spLocks noGrp="1"/>
          </p:cNvSpPr>
          <p:nvPr>
            <p:ph type="sldNum" sz="quarter" idx="5"/>
          </p:nvPr>
        </p:nvSpPr>
        <p:spPr/>
        <p:txBody>
          <a:bodyPr/>
          <a:lstStyle/>
          <a:p>
            <a:fld id="{8BB1861C-16E8-4DC1-A9DC-F9D5DBFC0DC8}" type="slidenum">
              <a:rPr lang="en-US" smtClean="0">
                <a:latin typeface="Trebuchet MS" panose="020B0603020202020204" pitchFamily="34" charset="0"/>
              </a:rPr>
              <a:t>10</a:t>
            </a:fld>
            <a:endParaRPr lang="en-US">
              <a:latin typeface="Trebuchet MS" panose="020B0603020202020204" pitchFamily="34" charset="0"/>
            </a:endParaRPr>
          </a:p>
        </p:txBody>
      </p:sp>
    </p:spTree>
    <p:extLst>
      <p:ext uri="{BB962C8B-B14F-4D97-AF65-F5344CB8AC3E}">
        <p14:creationId xmlns:p14="http://schemas.microsoft.com/office/powerpoint/2010/main" val="2811830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DF28FC-D6DD-5AAC-26D3-FFB761E98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863B96-6DA4-D4FB-1040-2A9F256AFD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D76187E-68F6-B339-DA13-8C59EFA769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sz="1100">
                <a:solidFill>
                  <a:schemeClr val="bg1"/>
                </a:solidFill>
                <a:latin typeface="Trebuchet MS" panose="020B0603020202020204" pitchFamily="34" charset="0"/>
              </a:rPr>
              <a:t>Schools will </a:t>
            </a:r>
            <a:r>
              <a:rPr lang="en-US" sz="1100" b="1">
                <a:solidFill>
                  <a:schemeClr val="bg1"/>
                </a:solidFill>
                <a:latin typeface="Trebuchet MS" panose="020B0603020202020204" pitchFamily="34" charset="0"/>
              </a:rPr>
              <a:t>Identify Risk and Instructional Needs, </a:t>
            </a:r>
            <a:r>
              <a:rPr lang="en-US" sz="1100">
                <a:solidFill>
                  <a:schemeClr val="bg1"/>
                </a:solidFill>
                <a:latin typeface="Trebuchet MS" panose="020B0603020202020204" pitchFamily="34" charset="0"/>
              </a:rPr>
              <a:t>following specific steps outlined in the law, in the </a:t>
            </a:r>
            <a:r>
              <a:rPr lang="en-US" sz="1100" b="1">
                <a:solidFill>
                  <a:schemeClr val="bg1"/>
                </a:solidFill>
                <a:latin typeface="Trebuchet MS" panose="020B0603020202020204" pitchFamily="34" charset="0"/>
              </a:rPr>
              <a:t>Development of a READ Plan</a:t>
            </a:r>
            <a:r>
              <a:rPr lang="en-US" sz="1100">
                <a:solidFill>
                  <a:schemeClr val="bg1"/>
                </a:solidFill>
                <a:latin typeface="Trebuchet MS" panose="020B0603020202020204" pitchFamily="34" charset="0"/>
              </a:rPr>
              <a:t> </a:t>
            </a:r>
            <a:r>
              <a:rPr lang="en-US" sz="1100" i="0" strike="noStrike">
                <a:latin typeface="Trebuchet MS" panose="020B0603020202020204" pitchFamily="34" charset="0"/>
              </a:rPr>
              <a:t>(CRS 22-2-1205).</a:t>
            </a:r>
            <a:endParaRPr lang="en-US" sz="1100" i="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100">
              <a:solidFill>
                <a:schemeClr val="bg1"/>
              </a:solidFill>
              <a:latin typeface="Trebuchet MS" panose="020B0603020202020204" pitchFamily="34" charset="0"/>
            </a:endParaRPr>
          </a:p>
          <a:p>
            <a:pPr marL="0" indent="0">
              <a:buSzPts val="1400"/>
              <a:buNone/>
              <a:defRPr/>
            </a:pPr>
            <a:r>
              <a:rPr lang="en-US" sz="1100" b="0">
                <a:solidFill>
                  <a:schemeClr val="tx1"/>
                </a:solidFill>
                <a:latin typeface="Trebuchet MS" panose="020B0603020202020204" pitchFamily="34" charset="0"/>
              </a:rPr>
              <a:t>The READ Act ensures that </a:t>
            </a:r>
            <a:r>
              <a:rPr lang="en-US" sz="1100" b="0" i="1">
                <a:solidFill>
                  <a:schemeClr val="tx1"/>
                </a:solidFill>
                <a:latin typeface="Trebuchet MS" panose="020B0603020202020204" pitchFamily="34" charset="0"/>
              </a:rPr>
              <a:t>(click) </a:t>
            </a:r>
            <a:r>
              <a:rPr lang="en-US" sz="1100" b="1">
                <a:solidFill>
                  <a:schemeClr val="tx1"/>
                </a:solidFill>
                <a:latin typeface="Trebuchet MS" panose="020B0603020202020204" pitchFamily="34" charset="0"/>
              </a:rPr>
              <a:t>All K-3 students are tested </a:t>
            </a:r>
            <a:r>
              <a:rPr lang="en-US" sz="1100" b="0">
                <a:solidFill>
                  <a:schemeClr val="tx1"/>
                </a:solidFill>
                <a:latin typeface="Trebuchet MS" panose="020B0603020202020204" pitchFamily="34" charset="0"/>
              </a:rPr>
              <a:t>(sometimes referred to as screened) </a:t>
            </a:r>
            <a:r>
              <a:rPr lang="en-US" sz="1100" b="1">
                <a:solidFill>
                  <a:schemeClr val="tx1"/>
                </a:solidFill>
                <a:latin typeface="Trebuchet MS" panose="020B0603020202020204" pitchFamily="34" charset="0"/>
              </a:rPr>
              <a:t>at the beginning of the school year for Significant Reading Deficiencies</a:t>
            </a:r>
            <a:r>
              <a:rPr lang="en-US" sz="1100" b="0">
                <a:solidFill>
                  <a:schemeClr val="tx1"/>
                </a:solidFill>
                <a:latin typeface="Trebuchet MS" panose="020B0603020202020204" pitchFamily="34" charset="0"/>
              </a:rPr>
              <a:t> (</a:t>
            </a:r>
            <a:r>
              <a:rPr lang="en-US" sz="1100" b="1">
                <a:latin typeface="Trebuchet MS" panose="020B0603020202020204" pitchFamily="34" charset="0"/>
              </a:rPr>
              <a:t>SRD)</a:t>
            </a:r>
            <a:r>
              <a:rPr lang="en-US" sz="1100" b="0">
                <a:latin typeface="Trebuchet MS" panose="020B0603020202020204" pitchFamily="34" charset="0"/>
              </a:rPr>
              <a:t> (CRS 22-7-1205(1)(a)(a.5)).</a:t>
            </a:r>
            <a:endParaRPr lang="en-US" sz="1100" b="0" i="0" u="none" strike="noStrike" baseline="0">
              <a:solidFill>
                <a:srgbClr val="000000"/>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sz="1100" b="1">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sz="1100" b="0" i="1">
                <a:solidFill>
                  <a:schemeClr val="tx1"/>
                </a:solidFill>
                <a:latin typeface="Trebuchet MS" panose="020B0603020202020204" pitchFamily="34" charset="0"/>
              </a:rPr>
              <a:t>1.  (click) </a:t>
            </a:r>
            <a:r>
              <a:rPr lang="en-US" sz="1100" b="1">
                <a:latin typeface="Trebuchet MS" panose="020B0603020202020204" pitchFamily="34" charset="0"/>
                <a:ea typeface="Calibri"/>
                <a:sym typeface="Calibri"/>
              </a:rPr>
              <a:t>All K-3 students are given an approved READ Act interim assessment at the beginning of each school year </a:t>
            </a:r>
            <a:r>
              <a:rPr lang="en-US" sz="1100" b="0">
                <a:latin typeface="Trebuchet MS" panose="020B0603020202020204" pitchFamily="34" charset="0"/>
              </a:rPr>
              <a:t>(CRS 22-7-1205(1)(a)(a.5); </a:t>
            </a:r>
            <a:r>
              <a:rPr lang="en-US" sz="1100" b="0" i="0" u="none" strike="noStrike">
                <a:solidFill>
                  <a:srgbClr val="0097A7"/>
                </a:solidFill>
                <a:effectLst/>
                <a:latin typeface="Trebuchet MS" panose="020B0603020202020204" pitchFamily="34" charset="0"/>
              </a:rPr>
              <a:t>1 CCR 302-92 3.00-4.00</a:t>
            </a:r>
            <a:r>
              <a:rPr lang="en-US" sz="1100" b="0">
                <a:latin typeface="Trebuchet MS" panose="020B0603020202020204" pitchFamily="34" charset="0"/>
              </a:rPr>
              <a:t>).</a:t>
            </a:r>
            <a:endParaRPr lang="en-US" sz="1100" b="1">
              <a:latin typeface="Trebuchet MS" panose="020B0603020202020204" pitchFamily="34" charset="0"/>
              <a:ea typeface="Calibri"/>
            </a:endParaRPr>
          </a:p>
          <a:p>
            <a:r>
              <a:rPr lang="en-US" sz="1100">
                <a:solidFill>
                  <a:schemeClr val="tx1"/>
                </a:solidFill>
                <a:latin typeface="Trebuchet MS" panose="020B0603020202020204" pitchFamily="34" charset="0"/>
              </a:rPr>
              <a:t>An interim assessment (sometimes called a screener) It is a</a:t>
            </a:r>
            <a:r>
              <a:rPr lang="en-US" sz="1100" b="0" i="0" u="none" strike="noStrike" cap="none" baseline="0">
                <a:solidFill>
                  <a:srgbClr val="000000"/>
                </a:solidFill>
                <a:latin typeface="Trebuchet MS" panose="020B0603020202020204" pitchFamily="34" charset="0"/>
                <a:ea typeface="Trebuchet MS" panose="020B0603020202020204" pitchFamily="34" charset="0"/>
                <a:sym typeface="Arial"/>
              </a:rPr>
              <a:t> universal screening assessment administered to all students </a:t>
            </a:r>
            <a:r>
              <a:rPr lang="en-US" sz="1100">
                <a:solidFill>
                  <a:schemeClr val="tx1"/>
                </a:solidFill>
                <a:latin typeface="Trebuchet MS" panose="020B0603020202020204" pitchFamily="34" charset="0"/>
              </a:rPr>
              <a:t>to answer the question </a:t>
            </a:r>
            <a:r>
              <a:rPr lang="en-US" sz="1100" i="1">
                <a:solidFill>
                  <a:schemeClr val="tx1"/>
                </a:solidFill>
                <a:latin typeface="Trebuchet MS" panose="020B0603020202020204" pitchFamily="34" charset="0"/>
              </a:rPr>
              <a:t>“Who might need extra help with reading?”</a:t>
            </a:r>
          </a:p>
          <a:p>
            <a:pPr marL="685800" marR="0" lvl="1" indent="-228600" algn="l" defTabSz="914400" rtl="0" eaLnBrk="1" fontAlgn="auto" latinLnBrk="0" hangingPunct="1">
              <a:lnSpc>
                <a:spcPct val="100000"/>
              </a:lnSpc>
              <a:spcBef>
                <a:spcPts val="0"/>
              </a:spcBef>
              <a:spcAft>
                <a:spcPts val="0"/>
              </a:spcAft>
              <a:buClr>
                <a:srgbClr val="000000"/>
              </a:buClr>
              <a:buSzPts val="1400"/>
              <a:tabLst/>
              <a:defRPr/>
            </a:pPr>
            <a:r>
              <a:rPr lang="en-US" sz="1100">
                <a:solidFill>
                  <a:schemeClr val="tx1"/>
                </a:solidFill>
                <a:latin typeface="Trebuchet MS" panose="020B0603020202020204" pitchFamily="34" charset="0"/>
              </a:rPr>
              <a:t>It is </a:t>
            </a:r>
            <a:r>
              <a:rPr lang="en-US" sz="1100">
                <a:latin typeface="Trebuchet MS" panose="020B0603020202020204" pitchFamily="34" charset="0"/>
              </a:rPr>
              <a:t>a first alert to those students who may need additional support with literacy and is the first step in the process.</a:t>
            </a:r>
          </a:p>
          <a:p>
            <a:pPr marL="685800" marR="0" lvl="1" indent="-228600" algn="l" defTabSz="914400" rtl="0" eaLnBrk="1" fontAlgn="auto" latinLnBrk="0" hangingPunct="1">
              <a:lnSpc>
                <a:spcPct val="100000"/>
              </a:lnSpc>
              <a:spcBef>
                <a:spcPts val="0"/>
              </a:spcBef>
              <a:spcAft>
                <a:spcPts val="0"/>
              </a:spcAft>
              <a:buClr>
                <a:srgbClr val="000000"/>
              </a:buClr>
              <a:buSzPts val="1400"/>
              <a:tabLst/>
              <a:defRPr/>
            </a:pPr>
            <a:r>
              <a:rPr lang="en-US" sz="1100">
                <a:latin typeface="Trebuchet MS" panose="020B0603020202020204" pitchFamily="34" charset="0"/>
              </a:rPr>
              <a:t>It is administered right at the beginning of the school year, in the first 30 calendar days for grades one through three, and within the first 90 calendar days for kindergartners (CRS 22-7-1205(1)(a.5)). </a:t>
            </a:r>
          </a:p>
          <a:p>
            <a:pPr marL="685800" marR="0" lvl="1"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baseline="0">
                <a:solidFill>
                  <a:srgbClr val="000000"/>
                </a:solidFill>
                <a:latin typeface="Trebuchet MS" panose="020B0603020202020204" pitchFamily="34" charset="0"/>
              </a:rPr>
              <a:t>The school or district has the authority to determine the language in which a student who is an English learner takes a state board approved interim reading assessment in kindergarten through third grade. The list of state board approved interim reading assessments currently includes options in English and Spanish (CRS 22-7-1205(a.7)(I)(II), READ Act Handbook, p. 16).</a:t>
            </a:r>
          </a:p>
          <a:p>
            <a:pPr marL="685800" marR="0" lvl="1"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baseline="0">
                <a:solidFill>
                  <a:srgbClr val="000000"/>
                </a:solidFill>
                <a:latin typeface="Trebuchet MS" panose="020B0603020202020204" pitchFamily="34" charset="0"/>
              </a:rPr>
              <a:t>There are also approved alternate assessments for students with disabilities.</a:t>
            </a:r>
            <a:endParaRPr lang="en-US" sz="1100">
              <a:latin typeface="Trebuchet MS" panose="020B0603020202020204" pitchFamily="34" charset="0"/>
            </a:endParaRPr>
          </a:p>
          <a:p>
            <a:pPr marL="685800" marR="0" lvl="1" indent="-228600" algn="l" defTabSz="914400" rtl="0" eaLnBrk="1" fontAlgn="auto" latinLnBrk="0" hangingPunct="1">
              <a:lnSpc>
                <a:spcPct val="100000"/>
              </a:lnSpc>
              <a:spcBef>
                <a:spcPts val="0"/>
              </a:spcBef>
              <a:spcAft>
                <a:spcPts val="0"/>
              </a:spcAft>
              <a:buClr>
                <a:srgbClr val="000000"/>
              </a:buClr>
              <a:buSzPts val="1400"/>
              <a:tabLst/>
              <a:defRPr/>
            </a:pPr>
            <a:endParaRPr lang="en-US" sz="1100">
              <a:solidFill>
                <a:schemeClr val="bg1"/>
              </a:solidFill>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sz="1100" b="0" i="1">
                <a:solidFill>
                  <a:schemeClr val="tx1"/>
                </a:solidFill>
                <a:latin typeface="Trebuchet MS" panose="020B0603020202020204" pitchFamily="34" charset="0"/>
              </a:rPr>
              <a:t>2.  (click) </a:t>
            </a:r>
            <a:r>
              <a:rPr lang="en-US" sz="1100" b="1">
                <a:latin typeface="Trebuchet MS" panose="020B0603020202020204" pitchFamily="34" charset="0"/>
              </a:rPr>
              <a:t>If the interim assessment data indicates a student is at-risk of having an SRD </a:t>
            </a:r>
            <a:r>
              <a:rPr lang="en-US" sz="1100" b="0">
                <a:latin typeface="Trebuchet MS" panose="020B0603020202020204" pitchFamily="34" charset="0"/>
              </a:rPr>
              <a:t>(or might need extra help in reading), </a:t>
            </a:r>
            <a:r>
              <a:rPr lang="en-US" sz="1100" b="1">
                <a:latin typeface="Trebuchet MS" panose="020B0603020202020204" pitchFamily="34" charset="0"/>
              </a:rPr>
              <a:t>a state approved diagnostic assessment is administered</a:t>
            </a:r>
            <a:r>
              <a:rPr lang="en-US" sz="1100">
                <a:latin typeface="Trebuchet MS" panose="020B0603020202020204" pitchFamily="34" charset="0"/>
              </a:rPr>
              <a:t> </a:t>
            </a:r>
            <a:r>
              <a:rPr lang="en-US" sz="1100" b="0">
                <a:latin typeface="Trebuchet MS" panose="020B0603020202020204" pitchFamily="34" charset="0"/>
              </a:rPr>
              <a:t>(CRS 22-7-1205(1)(b); </a:t>
            </a:r>
            <a:r>
              <a:rPr lang="en-US" sz="1100" b="0" i="0" u="none" strike="noStrike">
                <a:solidFill>
                  <a:srgbClr val="0097A7"/>
                </a:solidFill>
                <a:effectLst/>
                <a:latin typeface="Trebuchet MS" panose="020B0603020202020204" pitchFamily="34" charset="0"/>
              </a:rPr>
              <a:t>1 CCR 302-92 3.00-4.00</a:t>
            </a:r>
            <a:r>
              <a:rPr lang="en-US" sz="1100" b="0">
                <a:latin typeface="Trebuchet MS" panose="020B0603020202020204" pitchFamily="34" charset="0"/>
              </a:rPr>
              <a:t>).</a:t>
            </a:r>
            <a:endParaRPr lang="en-US" sz="1100" b="1">
              <a:latin typeface="Trebuchet MS" panose="020B0603020202020204" pitchFamily="34" charset="0"/>
            </a:endParaRPr>
          </a:p>
          <a:p>
            <a:r>
              <a:rPr lang="en-US" sz="1100" b="0" i="0" u="none" strike="noStrike">
                <a:solidFill>
                  <a:srgbClr val="000000"/>
                </a:solidFill>
                <a:effectLst/>
                <a:latin typeface="Trebuchet MS" panose="020B0603020202020204" pitchFamily="34" charset="0"/>
              </a:rPr>
              <a:t>A diagnostic assessment aims to </a:t>
            </a:r>
            <a:r>
              <a:rPr lang="en-US" sz="1100" b="0" i="0" u="none" strike="noStrike" cap="none" baseline="0">
                <a:solidFill>
                  <a:srgbClr val="000000"/>
                </a:solidFill>
                <a:latin typeface="Trebuchet MS" panose="020B0603020202020204" pitchFamily="34" charset="0"/>
                <a:ea typeface="Trebuchet MS" panose="020B0603020202020204" pitchFamily="34" charset="0"/>
                <a:sym typeface="Arial"/>
              </a:rPr>
              <a:t>answers the question </a:t>
            </a:r>
            <a:r>
              <a:rPr lang="en-US" sz="1100" b="0" i="1" u="none" strike="noStrike" cap="none" baseline="0">
                <a:solidFill>
                  <a:srgbClr val="000000"/>
                </a:solidFill>
                <a:latin typeface="Trebuchet MS" panose="020B0603020202020204" pitchFamily="34" charset="0"/>
                <a:ea typeface="Trebuchet MS" panose="020B0603020202020204" pitchFamily="34" charset="0"/>
                <a:sym typeface="Arial"/>
              </a:rPr>
              <a:t>“What kind of help does the student need in reading?”. </a:t>
            </a:r>
          </a:p>
          <a:p>
            <a:pPr lvl="1"/>
            <a:r>
              <a:rPr lang="en-US" sz="1100" b="0" i="0" u="none" strike="noStrike" cap="none" baseline="0">
                <a:solidFill>
                  <a:srgbClr val="000000"/>
                </a:solidFill>
                <a:latin typeface="Trebuchet MS" panose="020B0603020202020204" pitchFamily="34" charset="0"/>
                <a:ea typeface="Trebuchet MS" panose="020B0603020202020204" pitchFamily="34" charset="0"/>
                <a:sym typeface="Arial"/>
              </a:rPr>
              <a:t>It pinpoints a student’s specific area(s) of weakness and provides information about a child's skills and instructional needs (1 CCR 302-92 2.7). </a:t>
            </a:r>
          </a:p>
          <a:p>
            <a:pPr lvl="1"/>
            <a:r>
              <a:rPr lang="en-US" sz="1100">
                <a:latin typeface="Trebuchet MS" panose="020B0603020202020204" pitchFamily="34" charset="0"/>
              </a:rPr>
              <a:t>The approved diagnostic assessment must be administered within 60 calendar days from the interim assessment (CRS 22-7-1205(1)(b)).  </a:t>
            </a:r>
          </a:p>
          <a:p>
            <a:pPr marL="457200" marR="0" lvl="1" indent="0" algn="l" defTabSz="914400" rtl="0" eaLnBrk="1" fontAlgn="auto" latinLnBrk="0" hangingPunct="1">
              <a:lnSpc>
                <a:spcPct val="100000"/>
              </a:lnSpc>
              <a:spcBef>
                <a:spcPts val="0"/>
              </a:spcBef>
              <a:spcAft>
                <a:spcPts val="0"/>
              </a:spcAft>
              <a:buClr>
                <a:srgbClr val="000000"/>
              </a:buClr>
              <a:buSzPts val="1400"/>
              <a:buNone/>
              <a:tabLst/>
              <a:defRPr/>
            </a:pPr>
            <a:endParaRPr lang="en-US" sz="1100">
              <a:latin typeface="Trebuchet MS" panose="020B0603020202020204" pitchFamily="34" charset="0"/>
              <a:cs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sz="1100">
                <a:latin typeface="Trebuchet MS" panose="020B0603020202020204" pitchFamily="34" charset="0"/>
              </a:rPr>
              <a:t>3.  The Colorado READ Act requires that a body of evidence be collected when determining an SRD (</a:t>
            </a:r>
            <a:r>
              <a:rPr lang="en-US" sz="1100" b="0" i="0" u="none" strike="noStrike">
                <a:solidFill>
                  <a:srgbClr val="0097A7"/>
                </a:solidFill>
                <a:effectLst/>
                <a:latin typeface="Trebuchet MS" panose="020B0603020202020204" pitchFamily="34" charset="0"/>
              </a:rPr>
              <a:t>1 CCR 302-92 3.00-4.00)</a:t>
            </a:r>
            <a:r>
              <a:rPr lang="en-US" sz="1100">
                <a:latin typeface="Trebuchet MS" panose="020B0603020202020204" pitchFamily="34" charset="0"/>
              </a:rPr>
              <a:t>.  </a:t>
            </a: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b="0" i="1">
                <a:solidFill>
                  <a:schemeClr val="tx1"/>
                </a:solidFill>
                <a:latin typeface="Trebuchet MS" panose="020B0603020202020204" pitchFamily="34" charset="0"/>
              </a:rPr>
              <a:t>(click) </a:t>
            </a:r>
            <a:r>
              <a:rPr lang="en-US" sz="1100" b="1">
                <a:latin typeface="Trebuchet MS" panose="020B0603020202020204" pitchFamily="34" charset="0"/>
                <a:ea typeface="Calibri"/>
                <a:sym typeface="Calibri"/>
              </a:rPr>
              <a:t>School personnel will collect a body of evidence </a:t>
            </a:r>
            <a:r>
              <a:rPr lang="en-US" sz="1100" b="0">
                <a:latin typeface="Trebuchet MS" panose="020B0603020202020204" pitchFamily="34" charset="0"/>
                <a:ea typeface="Calibri"/>
                <a:sym typeface="Calibri"/>
              </a:rPr>
              <a:t>that includes, at minimum</a:t>
            </a:r>
            <a:r>
              <a:rPr lang="en-US" sz="1100" b="1">
                <a:latin typeface="Trebuchet MS" panose="020B0603020202020204" pitchFamily="34" charset="0"/>
                <a:ea typeface="Calibri"/>
                <a:sym typeface="Calibri"/>
              </a:rPr>
              <a:t>, data from the interim assessment, the diagnostic assessment, and other data </a:t>
            </a:r>
            <a:r>
              <a:rPr lang="en-US" sz="1100" b="0">
                <a:latin typeface="Trebuchet MS" panose="020B0603020202020204" pitchFamily="34" charset="0"/>
                <a:ea typeface="Calibri"/>
                <a:sym typeface="Calibri"/>
              </a:rPr>
              <a:t>or observations </a:t>
            </a:r>
            <a:r>
              <a:rPr lang="en-US" sz="1100" b="1">
                <a:latin typeface="Trebuchet MS" panose="020B0603020202020204" pitchFamily="34" charset="0"/>
                <a:ea typeface="Calibri"/>
                <a:sym typeface="Calibri"/>
              </a:rPr>
              <a:t>from the classroom to determine if the child has an SRD.</a:t>
            </a:r>
            <a:endParaRPr lang="en-US" sz="1100" b="1">
              <a:latin typeface="Trebuchet MS" panose="020B0603020202020204" pitchFamily="34" charset="0"/>
              <a:ea typeface="Calibri"/>
            </a:endParaRP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a:latin typeface="Trebuchet MS" panose="020B0603020202020204" pitchFamily="34" charset="0"/>
              </a:rPr>
              <a:t>Each of these pieces are compiled to form a complete picture of the students’ skills and instructional needs. </a:t>
            </a: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US" sz="110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sz="1100">
                <a:latin typeface="Trebuchet MS" panose="020B0603020202020204" pitchFamily="34" charset="0"/>
              </a:rPr>
              <a:t>4.  Once it is determined that a student has a significant reading deficiency, </a:t>
            </a:r>
            <a:r>
              <a:rPr lang="en-US" sz="1100" b="0" i="1">
                <a:solidFill>
                  <a:schemeClr val="tx1"/>
                </a:solidFill>
                <a:latin typeface="Trebuchet MS" panose="020B0603020202020204" pitchFamily="34" charset="0"/>
              </a:rPr>
              <a:t>(click) </a:t>
            </a:r>
            <a:r>
              <a:rPr lang="en-US" sz="1100" b="1">
                <a:latin typeface="Trebuchet MS" panose="020B0603020202020204" pitchFamily="34" charset="0"/>
                <a:ea typeface="Calibri"/>
                <a:sym typeface="Calibri"/>
              </a:rPr>
              <a:t>a READ plan that is specific to the child’s learning needs is developed with key stakeholders including teachers, other school personnel, and parents </a:t>
            </a:r>
            <a:r>
              <a:rPr lang="en-US" sz="1100" b="0">
                <a:latin typeface="Trebuchet MS" panose="020B0603020202020204" pitchFamily="34" charset="0"/>
                <a:ea typeface="Calibri"/>
                <a:sym typeface="Calibri"/>
              </a:rPr>
              <a:t>(CRS 22-7-1206, </a:t>
            </a:r>
            <a:r>
              <a:rPr lang="en-US" sz="1100" b="0" i="0" u="none" strike="noStrike">
                <a:solidFill>
                  <a:srgbClr val="0097A7"/>
                </a:solidFill>
                <a:effectLst/>
                <a:latin typeface="Trebuchet MS" panose="020B0603020202020204" pitchFamily="34" charset="0"/>
              </a:rPr>
              <a:t>1 CCR 302-92 3.00-4.00)</a:t>
            </a:r>
            <a:r>
              <a:rPr lang="en-US" sz="1100" b="1">
                <a:latin typeface="Trebuchet MS" panose="020B0603020202020204" pitchFamily="34" charset="0"/>
                <a:ea typeface="Calibri"/>
                <a:sym typeface="Calibri"/>
              </a:rPr>
              <a:t>.</a:t>
            </a:r>
            <a:endParaRPr lang="en-US" sz="1100" b="1">
              <a:latin typeface="Trebuchet MS" panose="020B0603020202020204" pitchFamily="34" charset="0"/>
              <a:ea typeface="Calibri"/>
            </a:endParaRP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r>
              <a:rPr lang="en-US" sz="1100">
                <a:latin typeface="Trebuchet MS" panose="020B0603020202020204" pitchFamily="34" charset="0"/>
              </a:rPr>
              <a:t>Parents are encouraged to help create the READ plan with the teacher and any other skilled school professionals </a:t>
            </a:r>
            <a:r>
              <a:rPr lang="en-US" sz="1100" b="0" i="0" u="none" strike="noStrike" baseline="0">
                <a:solidFill>
                  <a:srgbClr val="000000"/>
                </a:solidFill>
                <a:latin typeface="Trebuchet MS" panose="020B0603020202020204" pitchFamily="34" charset="0"/>
              </a:rPr>
              <a:t>(</a:t>
            </a:r>
            <a:r>
              <a:rPr lang="en-US" sz="1100" i="0" strike="noStrike">
                <a:latin typeface="Trebuchet MS" panose="020B0603020202020204" pitchFamily="34" charset="0"/>
              </a:rPr>
              <a:t>CRS 22-7-1206 (1)(a))</a:t>
            </a:r>
            <a:r>
              <a:rPr lang="en-US" sz="1100">
                <a:latin typeface="Trebuchet MS" panose="020B0603020202020204" pitchFamily="34" charset="0"/>
              </a:rPr>
              <a:t>.</a:t>
            </a:r>
          </a:p>
          <a:p>
            <a:pPr marL="742950" marR="0" lvl="1" indent="-285750" algn="l" defTabSz="914400" rtl="0" eaLnBrk="1" fontAlgn="auto" latinLnBrk="0" hangingPunct="1">
              <a:lnSpc>
                <a:spcPct val="100000"/>
              </a:lnSpc>
              <a:spcBef>
                <a:spcPts val="0"/>
              </a:spcBef>
              <a:spcAft>
                <a:spcPts val="0"/>
              </a:spcAft>
              <a:buClr>
                <a:srgbClr val="000000"/>
              </a:buClr>
              <a:buSzPts val="1400"/>
              <a:tabLst/>
              <a:defRPr/>
            </a:pPr>
            <a:endParaRPr lang="en-US" sz="1100">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r>
              <a:rPr lang="en-US" sz="1100" b="0" i="1">
                <a:solidFill>
                  <a:schemeClr val="tx1"/>
                </a:solidFill>
                <a:latin typeface="Trebuchet MS" panose="020B0603020202020204" pitchFamily="34" charset="0"/>
              </a:rPr>
              <a:t>(click) </a:t>
            </a:r>
            <a:r>
              <a:rPr lang="en-US" sz="1100" b="0" i="0" u="none" strike="noStrike">
                <a:solidFill>
                  <a:srgbClr val="000000"/>
                </a:solidFill>
                <a:effectLst/>
                <a:latin typeface="Trebuchet MS" panose="020B0603020202020204" pitchFamily="34" charset="0"/>
              </a:rPr>
              <a:t>It is the school district’s responsibility to ensure that a</a:t>
            </a:r>
            <a:r>
              <a:rPr lang="en-US" sz="1100" b="1" i="0" u="none" strike="noStrike">
                <a:solidFill>
                  <a:srgbClr val="000000"/>
                </a:solidFill>
                <a:effectLst/>
                <a:latin typeface="Trebuchet MS" panose="020B0603020202020204" pitchFamily="34" charset="0"/>
              </a:rPr>
              <a:t> READ Plan </a:t>
            </a:r>
            <a:r>
              <a:rPr lang="en-US" sz="1100" b="0" i="0" u="none" strike="noStrike">
                <a:solidFill>
                  <a:srgbClr val="000000"/>
                </a:solidFill>
                <a:effectLst/>
                <a:latin typeface="Trebuchet MS" panose="020B0603020202020204" pitchFamily="34" charset="0"/>
              </a:rPr>
              <a:t>is developed and </a:t>
            </a:r>
            <a:r>
              <a:rPr lang="en-US" sz="1100" b="1" i="0" u="none" strike="noStrike">
                <a:solidFill>
                  <a:srgbClr val="000000"/>
                </a:solidFill>
                <a:effectLst/>
                <a:latin typeface="Trebuchet MS" panose="020B0603020202020204" pitchFamily="34" charset="0"/>
              </a:rPr>
              <a:t>implemented</a:t>
            </a:r>
            <a:r>
              <a:rPr lang="en-US" sz="1100" b="0" i="0" u="none" strike="noStrike">
                <a:solidFill>
                  <a:srgbClr val="000000"/>
                </a:solidFill>
                <a:effectLst/>
                <a:latin typeface="Trebuchet MS" panose="020B0603020202020204" pitchFamily="34" charset="0"/>
              </a:rPr>
              <a:t> (CRS 22-7-1208). </a:t>
            </a:r>
            <a:endParaRPr lang="en-US" sz="1100">
              <a:latin typeface="Trebuchet MS" panose="020B0603020202020204" pitchFamily="34" charset="0"/>
              <a:cs typeface="Calibri"/>
            </a:endParaRPr>
          </a:p>
        </p:txBody>
      </p:sp>
      <p:sp>
        <p:nvSpPr>
          <p:cNvPr id="4" name="Slide Number Placeholder 3">
            <a:extLst>
              <a:ext uri="{FF2B5EF4-FFF2-40B4-BE49-F238E27FC236}">
                <a16:creationId xmlns:a16="http://schemas.microsoft.com/office/drawing/2014/main" id="{C072E8C7-2929-B322-4486-C140716F2B56}"/>
              </a:ext>
            </a:extLst>
          </p:cNvPr>
          <p:cNvSpPr>
            <a:spLocks noGrp="1"/>
          </p:cNvSpPr>
          <p:nvPr>
            <p:ph type="sldNum" sz="quarter" idx="5"/>
          </p:nvPr>
        </p:nvSpPr>
        <p:spPr/>
        <p:txBody>
          <a:bodyPr/>
          <a:lstStyle/>
          <a:p>
            <a:fld id="{8BB1861C-16E8-4DC1-A9DC-F9D5DBFC0DC8}" type="slidenum">
              <a:rPr lang="en-US" smtClean="0">
                <a:latin typeface="Trebuchet MS" panose="020B0603020202020204" pitchFamily="34" charset="0"/>
              </a:rPr>
              <a:t>11</a:t>
            </a:fld>
            <a:endParaRPr lang="en-US">
              <a:latin typeface="Trebuchet MS" panose="020B0603020202020204" pitchFamily="34" charset="0"/>
            </a:endParaRPr>
          </a:p>
        </p:txBody>
      </p:sp>
    </p:spTree>
    <p:extLst>
      <p:ext uri="{BB962C8B-B14F-4D97-AF65-F5344CB8AC3E}">
        <p14:creationId xmlns:p14="http://schemas.microsoft.com/office/powerpoint/2010/main" val="722984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029f78246c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g1029f78246c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algn="l" rtl="0" fontAlgn="base">
              <a:buFont typeface="Arial" panose="020B0604020202020204" pitchFamily="34" charset="0"/>
              <a:buNone/>
            </a:pPr>
            <a:r>
              <a:rPr lang="en-US" sz="1100" b="1" i="0" u="none" strike="noStrike">
                <a:solidFill>
                  <a:schemeClr val="tx1"/>
                </a:solidFill>
                <a:effectLst/>
              </a:rPr>
              <a:t>Who develops a READ Plan? </a:t>
            </a:r>
          </a:p>
          <a:p>
            <a:pPr marL="0" algn="l" rtl="0" fontAlgn="base">
              <a:buFont typeface="Arial" panose="020B0604020202020204" pitchFamily="34" charset="0"/>
              <a:buNone/>
            </a:pPr>
            <a:endParaRPr lang="en-US" sz="1100" b="0" i="0" u="none" strike="noStrike">
              <a:solidFill>
                <a:schemeClr val="tx1"/>
              </a:solidFill>
              <a:effectLst/>
            </a:endParaRPr>
          </a:p>
          <a:p>
            <a:pPr marL="0" algn="l" rtl="0" fontAlgn="base"/>
            <a:r>
              <a:rPr lang="en-US" sz="1100" b="0" i="0" u="none" strike="noStrike">
                <a:solidFill>
                  <a:schemeClr val="tx1"/>
                </a:solidFill>
                <a:effectLst/>
              </a:rPr>
              <a:t>(click) A </a:t>
            </a:r>
            <a:r>
              <a:rPr lang="en-US" sz="1100" b="1" i="0" u="none" strike="noStrike">
                <a:solidFill>
                  <a:schemeClr val="tx1"/>
                </a:solidFill>
                <a:effectLst/>
              </a:rPr>
              <a:t>classroom teacher</a:t>
            </a:r>
            <a:r>
              <a:rPr lang="en-US" sz="1100" b="0" i="0" u="none" strike="noStrike">
                <a:solidFill>
                  <a:schemeClr val="tx1"/>
                </a:solidFill>
                <a:effectLst/>
              </a:rPr>
              <a:t>, or other skilled school professional that the district or school selects, is responsible for developing the READ Plan in collaboration with the student’s (click) </a:t>
            </a:r>
            <a:r>
              <a:rPr lang="en-US" sz="1100" b="1" i="0" u="none" strike="noStrike">
                <a:solidFill>
                  <a:schemeClr val="tx1"/>
                </a:solidFill>
                <a:effectLst/>
              </a:rPr>
              <a:t>parents</a:t>
            </a:r>
            <a:r>
              <a:rPr lang="en-US" sz="1100" b="0" i="0" u="none" strike="noStrike">
                <a:solidFill>
                  <a:schemeClr val="tx1"/>
                </a:solidFill>
                <a:effectLst/>
              </a:rPr>
              <a:t> when possible (CRS </a:t>
            </a:r>
            <a:r>
              <a:rPr lang="en-US" sz="1100" b="0">
                <a:solidFill>
                  <a:schemeClr val="tx1"/>
                </a:solidFill>
                <a:ea typeface="Calibri"/>
                <a:cs typeface="Calibri"/>
                <a:sym typeface="Calibri"/>
              </a:rPr>
              <a:t>22-7-1206 (1)(a))</a:t>
            </a:r>
            <a:r>
              <a:rPr lang="en-US" sz="1100" b="0" i="0" u="none" strike="noStrike">
                <a:solidFill>
                  <a:schemeClr val="tx1"/>
                </a:solidFill>
                <a:effectLst/>
              </a:rPr>
              <a:t>.​</a:t>
            </a:r>
          </a:p>
          <a:p>
            <a:pPr marL="457200" marR="0" lvl="1" indent="-298450" algn="l" defTabSz="914400" rtl="0" eaLnBrk="1" fontAlgn="base" latinLnBrk="0" hangingPunct="1">
              <a:lnSpc>
                <a:spcPct val="100000"/>
              </a:lnSpc>
              <a:spcBef>
                <a:spcPts val="0"/>
              </a:spcBef>
              <a:spcAft>
                <a:spcPts val="0"/>
              </a:spcAft>
              <a:buClr>
                <a:srgbClr val="000000"/>
              </a:buClr>
              <a:buSzPts val="1100"/>
              <a:buFont typeface="Arial"/>
              <a:buChar char="○"/>
              <a:tabLst/>
              <a:defRPr/>
            </a:pPr>
            <a:r>
              <a:rPr lang="en-US" sz="1100" b="0" i="0" u="none" strike="noStrike" cap="none" baseline="0">
                <a:solidFill>
                  <a:srgbClr val="000000"/>
                </a:solidFill>
                <a:latin typeface="Trebuchet MS" panose="020B0603020202020204" pitchFamily="34" charset="0"/>
                <a:ea typeface="Trebuchet MS" panose="020B0603020202020204" pitchFamily="34" charset="0"/>
                <a:sym typeface="Arial"/>
              </a:rPr>
              <a:t>As soon as possible after the student's significant reading deficiency is identified, the school will contact you to set up a meeting time that works for you (CRS 22-7-1206(1)(a)).</a:t>
            </a:r>
            <a:endParaRPr lang="en-US" sz="1100" b="0" i="0" u="none" strike="noStrike" cap="none">
              <a:solidFill>
                <a:srgbClr val="000000"/>
              </a:solidFill>
              <a:effectLst/>
              <a:latin typeface="Trebuchet MS" panose="020B0603020202020204" pitchFamily="34" charset="0"/>
              <a:ea typeface="Trebuchet MS" panose="020B0603020202020204" pitchFamily="34" charset="0"/>
              <a:sym typeface="Arial"/>
            </a:endParaRPr>
          </a:p>
          <a:p>
            <a:pPr marL="158750" lvl="1" indent="0" algn="l" rtl="0" fontAlgn="base">
              <a:buNone/>
            </a:pPr>
            <a:endParaRPr lang="en-US" sz="1100" b="0" i="0" u="none" strike="noStrike">
              <a:solidFill>
                <a:schemeClr val="tx1"/>
              </a:solidFill>
              <a:effectLst/>
              <a:latin typeface="Trebuchet MS" panose="020B0603020202020204" pitchFamily="34" charset="0"/>
            </a:endParaRPr>
          </a:p>
          <a:p>
            <a:pPr marL="0" algn="l" rtl="0" fontAlgn="base"/>
            <a:r>
              <a:rPr lang="en-US" sz="1100" b="0" i="0" u="none" strike="noStrike">
                <a:solidFill>
                  <a:schemeClr val="tx1"/>
                </a:solidFill>
                <a:effectLst/>
              </a:rPr>
              <a:t>Additional support staff such as:</a:t>
            </a:r>
          </a:p>
          <a:p>
            <a:pPr marL="457200" lvl="1" algn="l" rtl="0" fontAlgn="base"/>
            <a:r>
              <a:rPr lang="en-US" sz="1100" b="0" i="0" u="none" strike="noStrike">
                <a:solidFill>
                  <a:schemeClr val="tx1"/>
                </a:solidFill>
                <a:effectLst/>
                <a:latin typeface="Trebuchet MS" panose="020B0603020202020204" pitchFamily="34" charset="0"/>
              </a:rPr>
              <a:t>(click) </a:t>
            </a:r>
            <a:r>
              <a:rPr lang="en-US" sz="1100" b="1" i="0" u="none" strike="noStrike">
                <a:solidFill>
                  <a:schemeClr val="tx1"/>
                </a:solidFill>
                <a:effectLst/>
                <a:latin typeface="Trebuchet MS" panose="020B0603020202020204" pitchFamily="34" charset="0"/>
              </a:rPr>
              <a:t>English Language Development </a:t>
            </a:r>
            <a:r>
              <a:rPr lang="en-US" sz="1100" b="0" i="0" u="none" strike="noStrike">
                <a:solidFill>
                  <a:schemeClr val="tx1"/>
                </a:solidFill>
                <a:effectLst/>
                <a:latin typeface="Trebuchet MS" panose="020B0603020202020204" pitchFamily="34" charset="0"/>
              </a:rPr>
              <a:t>or </a:t>
            </a:r>
            <a:r>
              <a:rPr lang="en-US" sz="1100" b="1" i="0" u="none" strike="noStrike">
                <a:solidFill>
                  <a:schemeClr val="tx1"/>
                </a:solidFill>
                <a:effectLst/>
                <a:latin typeface="Trebuchet MS" panose="020B0603020202020204" pitchFamily="34" charset="0"/>
              </a:rPr>
              <a:t>ELD teacher</a:t>
            </a:r>
            <a:endParaRPr lang="en-US" sz="1100" b="0" i="0" u="none" strike="noStrike">
              <a:solidFill>
                <a:schemeClr val="tx1"/>
              </a:solidFill>
              <a:effectLst/>
              <a:latin typeface="Trebuchet MS" panose="020B0603020202020204" pitchFamily="34" charset="0"/>
            </a:endParaRPr>
          </a:p>
          <a:p>
            <a:pPr marL="457200" lvl="1" algn="l" rtl="0" fontAlgn="base"/>
            <a:r>
              <a:rPr lang="en-US" sz="1100" b="0" i="0" u="none" strike="noStrike">
                <a:solidFill>
                  <a:schemeClr val="tx1"/>
                </a:solidFill>
                <a:effectLst/>
                <a:latin typeface="Trebuchet MS" panose="020B0603020202020204" pitchFamily="34" charset="0"/>
              </a:rPr>
              <a:t>(click) </a:t>
            </a:r>
            <a:r>
              <a:rPr lang="en-US" sz="1100" b="1" i="0" u="none" strike="noStrike">
                <a:solidFill>
                  <a:schemeClr val="tx1"/>
                </a:solidFill>
                <a:effectLst/>
                <a:latin typeface="Trebuchet MS" panose="020B0603020202020204" pitchFamily="34" charset="0"/>
              </a:rPr>
              <a:t>Special Education teacher</a:t>
            </a:r>
            <a:endParaRPr lang="en-US" sz="1100" b="0" i="0" u="none" strike="noStrike">
              <a:solidFill>
                <a:schemeClr val="tx1"/>
              </a:solidFill>
              <a:effectLst/>
              <a:latin typeface="Trebuchet MS" panose="020B0603020202020204" pitchFamily="34" charset="0"/>
            </a:endParaRPr>
          </a:p>
          <a:p>
            <a:pPr marL="457200" lvl="1" algn="l" rtl="0" fontAlgn="base"/>
            <a:r>
              <a:rPr lang="en-US" sz="1100" b="0" i="0" u="none" strike="noStrike">
                <a:solidFill>
                  <a:schemeClr val="tx1"/>
                </a:solidFill>
                <a:effectLst/>
                <a:latin typeface="Trebuchet MS" panose="020B0603020202020204" pitchFamily="34" charset="0"/>
              </a:rPr>
              <a:t>(click) </a:t>
            </a:r>
            <a:r>
              <a:rPr lang="en-US" sz="1100" b="1" i="0" u="none" strike="noStrike">
                <a:solidFill>
                  <a:schemeClr val="tx1"/>
                </a:solidFill>
                <a:effectLst/>
                <a:latin typeface="Trebuchet MS" panose="020B0603020202020204" pitchFamily="34" charset="0"/>
              </a:rPr>
              <a:t>Mental Health provider</a:t>
            </a:r>
            <a:endParaRPr lang="en-US" sz="1100" b="0" i="0" u="none" strike="noStrike">
              <a:solidFill>
                <a:schemeClr val="tx1"/>
              </a:solidFill>
              <a:effectLst/>
              <a:latin typeface="Trebuchet MS" panose="020B0603020202020204" pitchFamily="34" charset="0"/>
            </a:endParaRPr>
          </a:p>
          <a:p>
            <a:pPr marL="457200" lvl="1" algn="l" rtl="0" fontAlgn="base"/>
            <a:r>
              <a:rPr lang="en-US" sz="1100" b="0" i="0" u="none" strike="noStrike">
                <a:solidFill>
                  <a:schemeClr val="tx1"/>
                </a:solidFill>
                <a:effectLst/>
                <a:latin typeface="Trebuchet MS" panose="020B0603020202020204" pitchFamily="34" charset="0"/>
              </a:rPr>
              <a:t>(click) And </a:t>
            </a:r>
            <a:r>
              <a:rPr lang="en-US" sz="1100" b="1" i="0" u="none" strike="noStrike">
                <a:solidFill>
                  <a:schemeClr val="tx1"/>
                </a:solidFill>
                <a:effectLst/>
                <a:latin typeface="Trebuchet MS" panose="020B0603020202020204" pitchFamily="34" charset="0"/>
              </a:rPr>
              <a:t>Other school personnel </a:t>
            </a:r>
            <a:r>
              <a:rPr lang="en-US" sz="1100" b="0" i="0" u="none" strike="noStrike">
                <a:solidFill>
                  <a:schemeClr val="tx1"/>
                </a:solidFill>
                <a:effectLst/>
                <a:latin typeface="Trebuchet MS" panose="020B0603020202020204" pitchFamily="34" charset="0"/>
              </a:rPr>
              <a:t>may also support with the development of the READ plan, as needed.  </a:t>
            </a:r>
            <a:endParaRPr lang="en-US" sz="1100" b="0" i="0">
              <a:solidFill>
                <a:schemeClr val="tx1"/>
              </a:solidFill>
              <a:effectLst/>
              <a:latin typeface="Trebuchet MS" panose="020B0603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a:solidFill>
                <a:schemeClr val="tx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a:solidFill>
                  <a:schemeClr val="tx1"/>
                </a:solidFill>
                <a:ea typeface="Calibri"/>
                <a:cs typeface="Calibri"/>
                <a:sym typeface="Calibri"/>
              </a:rPr>
              <a:t>Schools should support parents in ensuring they understand the content of the READ plan, including sharing a copy of the READ plan and communicating with the parent, orally and in writing, in a language the parents understands (CRS 22-7-1205).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a:solidFill>
                <a:schemeClr val="tx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1" i="0" u="none" strike="noStrike">
                <a:solidFill>
                  <a:schemeClr val="tx1"/>
                </a:solidFill>
                <a:effectLst/>
                <a:latin typeface="Trebuchet MS"/>
              </a:rPr>
              <a:t>“The parent plays a central role in supporting the student’s efforts to achieve reading competency, the parent is strongly encouraged to work with the student’s teacher in implementing the READ plan... The READ plan will include strategies the parent is encouraged to use at home to support the student’s reading success </a:t>
            </a:r>
            <a:r>
              <a:rPr lang="en-US" sz="1100" i="0" u="none" strike="noStrike">
                <a:solidFill>
                  <a:schemeClr val="tx1"/>
                </a:solidFill>
                <a:effectLst/>
                <a:latin typeface="Trebuchet MS"/>
              </a:rPr>
              <a:t>(CRS </a:t>
            </a:r>
            <a:r>
              <a:rPr lang="en-US" sz="1100">
                <a:solidFill>
                  <a:schemeClr val="tx1"/>
                </a:solidFill>
                <a:latin typeface="Trebuchet MS"/>
                <a:ea typeface="Calibri"/>
                <a:cs typeface="Calibri"/>
                <a:sym typeface="Calibri"/>
              </a:rPr>
              <a:t>22-7-1205 (VI))</a:t>
            </a:r>
            <a:r>
              <a:rPr lang="en-US" sz="1100" b="1">
                <a:solidFill>
                  <a:schemeClr val="tx1"/>
                </a:solidFill>
                <a:latin typeface="Trebuchet MS"/>
                <a:ea typeface="Calibri"/>
                <a:cs typeface="Calibri"/>
                <a:sym typeface="Calibri"/>
              </a:rPr>
              <a:t>. </a:t>
            </a:r>
            <a:endParaRPr lang="en-US" sz="1100" b="1">
              <a:solidFill>
                <a:schemeClr val="tx1"/>
              </a:solidFill>
              <a:latin typeface="Trebuchet MS"/>
              <a:ea typeface="Calibri"/>
              <a:cs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a:solidFill>
                <a:schemeClr val="tx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0">
                <a:solidFill>
                  <a:schemeClr val="tx1"/>
                </a:solidFill>
                <a:ea typeface="Calibri"/>
                <a:cs typeface="Calibri"/>
                <a:sym typeface="Calibri"/>
              </a:rPr>
              <a:t>Throughout the year, parents should be updated about their child’s reading progress and any changes to the READ plan.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a:solidFill>
                <a:schemeClr val="tx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a:solidFill>
                <a:schemeClr val="tx1"/>
              </a:solidFill>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US" sz="1100" b="0">
              <a:solidFill>
                <a:schemeClr val="tx1"/>
              </a:solidFill>
              <a:ea typeface="Calibri"/>
              <a:cs typeface="Calibri"/>
              <a:sym typeface="Calibri"/>
            </a:endParaRPr>
          </a:p>
        </p:txBody>
      </p:sp>
      <p:sp>
        <p:nvSpPr>
          <p:cNvPr id="739" name="Google Shape;739;g1029f78246c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12</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3606408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ad2debbc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7" name="Google Shape;607;g7ad2debbc2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1">
                <a:solidFill>
                  <a:schemeClr val="dk1"/>
                </a:solidFill>
              </a:rPr>
              <a:t>What if the Parents Cannot Attend?</a:t>
            </a:r>
          </a:p>
          <a:p>
            <a:pPr marL="0" lvl="0" indent="0" algn="l" rtl="0">
              <a:lnSpc>
                <a:spcPct val="100000"/>
              </a:lnSpc>
              <a:spcBef>
                <a:spcPts val="0"/>
              </a:spcBef>
              <a:spcAft>
                <a:spcPts val="0"/>
              </a:spcAft>
              <a:buSzPts val="1100"/>
              <a:buNone/>
            </a:pPr>
            <a:endParaRPr lang="en-US" sz="1100" b="1">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1">
                <a:cs typeface="Calibri"/>
              </a:rPr>
              <a:t>If, after documented attempts, the teacher is unable to meet with the parent to create the READ plan, the teacher may: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a:cs typeface="Calibri"/>
            </a:endParaRPr>
          </a:p>
          <a:p>
            <a:pPr marL="171450" lvl="0" indent="-171450" algn="l" rtl="0">
              <a:lnSpc>
                <a:spcPct val="115000"/>
              </a:lnSpc>
              <a:spcBef>
                <a:spcPts val="0"/>
              </a:spcBef>
              <a:spcAft>
                <a:spcPts val="0"/>
              </a:spcAft>
            </a:pPr>
            <a:r>
              <a:rPr lang="en-US" sz="1100" b="0" i="1">
                <a:solidFill>
                  <a:schemeClr val="dk1"/>
                </a:solidFill>
              </a:rPr>
              <a:t>(click) </a:t>
            </a:r>
            <a:r>
              <a:rPr lang="en-US" sz="1100" b="1">
                <a:solidFill>
                  <a:schemeClr val="dk1"/>
                </a:solidFill>
              </a:rPr>
              <a:t>Create the READ plan </a:t>
            </a:r>
            <a:r>
              <a:rPr lang="en-US" sz="1100" b="0">
                <a:solidFill>
                  <a:schemeClr val="dk1"/>
                </a:solidFill>
              </a:rPr>
              <a:t>(CRS 22-7-1205(3)(a))</a:t>
            </a:r>
          </a:p>
          <a:p>
            <a:pPr marL="171450" lvl="0" indent="-171450" algn="l" rtl="0">
              <a:lnSpc>
                <a:spcPct val="115000"/>
              </a:lnSpc>
              <a:spcBef>
                <a:spcPts val="0"/>
              </a:spcBef>
              <a:spcAft>
                <a:spcPts val="0"/>
              </a:spcAft>
            </a:pPr>
            <a:endParaRPr lang="en-US" sz="1100" b="1">
              <a:solidFill>
                <a:schemeClr val="dk1"/>
              </a:solidFill>
            </a:endParaRPr>
          </a:p>
          <a:p>
            <a:pPr marL="171450" lvl="0" indent="-171450" algn="l" rtl="0">
              <a:lnSpc>
                <a:spcPct val="115000"/>
              </a:lnSpc>
              <a:spcBef>
                <a:spcPts val="0"/>
              </a:spcBef>
              <a:spcAft>
                <a:spcPts val="0"/>
              </a:spcAft>
            </a:pPr>
            <a:r>
              <a:rPr lang="en-US" sz="1100">
                <a:solidFill>
                  <a:schemeClr val="dk1"/>
                </a:solidFill>
              </a:rPr>
              <a:t>Once the READ plan is made, it is the responsibility of the teacher to </a:t>
            </a:r>
            <a:r>
              <a:rPr lang="en-US" sz="1100" b="0" i="1">
                <a:solidFill>
                  <a:schemeClr val="dk1"/>
                </a:solidFill>
              </a:rPr>
              <a:t>(click) </a:t>
            </a:r>
            <a:r>
              <a:rPr lang="en-US" sz="1100" b="1">
                <a:solidFill>
                  <a:schemeClr val="tx1"/>
                </a:solidFill>
              </a:rPr>
              <a:t>Provide a written copy with a clear explanation in a language the parent understands </a:t>
            </a:r>
            <a:r>
              <a:rPr lang="en-US" sz="1100" b="0">
                <a:solidFill>
                  <a:schemeClr val="tx1"/>
                </a:solidFill>
              </a:rPr>
              <a:t>(CRS 22-7-1205(I) sharing required talking points as outline in the READ Act (CRS 22-7-1205(II)).</a:t>
            </a:r>
          </a:p>
          <a:p>
            <a:pPr marL="171450" lvl="0" indent="-171450" algn="l" rtl="0">
              <a:lnSpc>
                <a:spcPct val="115000"/>
              </a:lnSpc>
              <a:spcBef>
                <a:spcPts val="0"/>
              </a:spcBef>
              <a:spcAft>
                <a:spcPts val="0"/>
              </a:spcAft>
            </a:pPr>
            <a:endParaRPr lang="en-US" sz="1100" b="0">
              <a:solidFill>
                <a:schemeClr val="tx1"/>
              </a:solidFill>
            </a:endParaRPr>
          </a:p>
          <a:p>
            <a:pPr marL="171450" lvl="0" indent="-171450" algn="l" rtl="0">
              <a:lnSpc>
                <a:spcPct val="115000"/>
              </a:lnSpc>
              <a:spcBef>
                <a:spcPts val="0"/>
              </a:spcBef>
              <a:spcAft>
                <a:spcPts val="0"/>
              </a:spcAft>
            </a:pPr>
            <a:r>
              <a:rPr lang="en-US" sz="1100" b="0" i="1">
                <a:solidFill>
                  <a:schemeClr val="dk1"/>
                </a:solidFill>
              </a:rPr>
              <a:t>(click) </a:t>
            </a:r>
            <a:r>
              <a:rPr lang="en-US" sz="1100" b="1">
                <a:solidFill>
                  <a:schemeClr val="dk1"/>
                </a:solidFill>
              </a:rPr>
              <a:t>The parent may also request a meeting for an explanation after the READ plan</a:t>
            </a:r>
            <a:r>
              <a:rPr lang="en-US" sz="1100">
                <a:solidFill>
                  <a:schemeClr val="dk1"/>
                </a:solidFill>
              </a:rPr>
              <a:t> has been created (CRS 22-7-1205(4)).</a:t>
            </a:r>
            <a:endParaRPr sz="1100">
              <a:solidFill>
                <a:schemeClr val="dk1"/>
              </a:solidFill>
            </a:endParaRPr>
          </a:p>
          <a:p>
            <a:pPr marL="0" lvl="0" indent="0" algn="l" rtl="0">
              <a:lnSpc>
                <a:spcPct val="100000"/>
              </a:lnSpc>
              <a:spcBef>
                <a:spcPts val="0"/>
              </a:spcBef>
              <a:spcAft>
                <a:spcPts val="0"/>
              </a:spcAft>
              <a:buSzPts val="1100"/>
              <a:buNone/>
            </a:pPr>
            <a:endParaRPr sz="1100"/>
          </a:p>
          <a:p>
            <a:pPr marL="457200" lvl="0" indent="-298450" algn="l" rtl="0">
              <a:lnSpc>
                <a:spcPct val="100000"/>
              </a:lnSpc>
              <a:spcBef>
                <a:spcPts val="0"/>
              </a:spcBef>
              <a:spcAft>
                <a:spcPts val="0"/>
              </a:spcAft>
              <a:buSzPts val="1100"/>
              <a:buChar char="●"/>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b="1"/>
              <a:t>What is included in a READ Plan?</a:t>
            </a:r>
            <a:r>
              <a:rPr lang="en-US" sz="1100" b="1" i="0">
                <a:solidFill>
                  <a:schemeClr val="tx1"/>
                </a:solidFill>
                <a:cs typeface="Calibri" panose="020F0502020204030204" pitchFamily="34" charset="0"/>
              </a:rPr>
              <a:t> </a:t>
            </a:r>
            <a:r>
              <a:rPr lang="en-US" sz="1100" b="0" i="0">
                <a:solidFill>
                  <a:schemeClr val="tx1"/>
                </a:solidFill>
                <a:cs typeface="Calibri" panose="020F0502020204030204" pitchFamily="34" charset="0"/>
              </a:rPr>
              <a:t>While READ Plans are specific to each student</a:t>
            </a:r>
            <a:r>
              <a:rPr lang="en-US" sz="1100" b="1" i="0">
                <a:solidFill>
                  <a:schemeClr val="tx1"/>
                </a:solidFill>
                <a:cs typeface="Calibri" panose="020F0502020204030204" pitchFamily="34" charset="0"/>
              </a:rPr>
              <a:t>, </a:t>
            </a:r>
            <a:r>
              <a:rPr lang="en-US" sz="1100" b="0" i="0">
                <a:solidFill>
                  <a:schemeClr val="tx1"/>
                </a:solidFill>
                <a:cs typeface="Calibri" panose="020F0502020204030204" pitchFamily="34" charset="0"/>
              </a:rPr>
              <a:t>The READ Act details several elements that must be included in each READ Plan (</a:t>
            </a:r>
            <a:r>
              <a:rPr lang="en-US" sz="1100" b="0"/>
              <a:t>22-7-1206 (5) a-g). </a:t>
            </a:r>
            <a:endParaRPr lang="en-US" sz="1100" i="0">
              <a:solidFill>
                <a:schemeClr val="tx1"/>
              </a:solidFill>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endParaRPr lang="en-US" sz="1100" b="1"/>
          </a:p>
          <a:p>
            <a:pPr marL="0" indent="0">
              <a:lnSpc>
                <a:spcPct val="150000"/>
              </a:lnSpc>
              <a:buClr>
                <a:schemeClr val="tx1"/>
              </a:buClr>
              <a:buFont typeface="Arial" panose="020B0604020202020204" pitchFamily="34" charset="0"/>
              <a:buNone/>
            </a:pPr>
            <a:r>
              <a:rPr lang="en-US" sz="1100">
                <a:solidFill>
                  <a:schemeClr val="tx1"/>
                </a:solidFill>
                <a:cs typeface="Calibri" panose="020F0502020204030204" pitchFamily="34" charset="0"/>
              </a:rPr>
              <a:t>Each READ plan must include, at a minimum: </a:t>
            </a:r>
          </a:p>
          <a:p>
            <a:pPr marL="800100" lvl="1" indent="-342900">
              <a:lnSpc>
                <a:spcPct val="150000"/>
              </a:lnSpc>
              <a:buClr>
                <a:schemeClr val="tx1"/>
              </a:buClr>
              <a:buFont typeface="+mj-lt"/>
              <a:buAutoNum type="arabicPeriod"/>
            </a:pPr>
            <a:r>
              <a:rPr lang="en-US" sz="1100" i="1">
                <a:solidFill>
                  <a:schemeClr val="tx1"/>
                </a:solidFill>
                <a:latin typeface="Trebuchet MS" panose="020B0603020202020204" pitchFamily="34" charset="0"/>
                <a:cs typeface="Calibri" panose="020F0502020204030204" pitchFamily="34" charset="0"/>
              </a:rPr>
              <a:t>(click) </a:t>
            </a:r>
            <a:r>
              <a:rPr lang="en-US" sz="1100">
                <a:solidFill>
                  <a:schemeClr val="tx1"/>
                </a:solidFill>
                <a:latin typeface="Trebuchet MS" panose="020B0603020202020204" pitchFamily="34" charset="0"/>
                <a:cs typeface="Calibri" panose="020F0502020204030204" pitchFamily="34" charset="0"/>
              </a:rPr>
              <a:t>A child’s </a:t>
            </a:r>
            <a:r>
              <a:rPr lang="en-US" sz="1100" b="1">
                <a:solidFill>
                  <a:schemeClr val="tx1"/>
                </a:solidFill>
                <a:latin typeface="Trebuchet MS" panose="020B0603020202020204" pitchFamily="34" charset="0"/>
                <a:cs typeface="Calibri" panose="020F0502020204030204" pitchFamily="34" charset="0"/>
              </a:rPr>
              <a:t>specific, diagnosed reading skill deficiencies, </a:t>
            </a:r>
            <a:r>
              <a:rPr lang="en-US" sz="1100" b="0">
                <a:solidFill>
                  <a:schemeClr val="tx1"/>
                </a:solidFill>
                <a:latin typeface="Trebuchet MS" panose="020B0603020202020204" pitchFamily="34" charset="0"/>
                <a:cs typeface="Calibri" panose="020F0502020204030204" pitchFamily="34" charset="0"/>
              </a:rPr>
              <a:t>that </a:t>
            </a:r>
            <a:r>
              <a:rPr lang="en-US" sz="1100">
                <a:solidFill>
                  <a:schemeClr val="tx1"/>
                </a:solidFill>
                <a:latin typeface="Trebuchet MS" panose="020B0603020202020204" pitchFamily="34" charset="0"/>
                <a:cs typeface="Calibri" panose="020F0502020204030204" pitchFamily="34" charset="0"/>
              </a:rPr>
              <a:t>need to be remediated in order for the student to read at grade level. </a:t>
            </a:r>
          </a:p>
          <a:p>
            <a:pPr marL="1257300" lvl="2" indent="-342900">
              <a:lnSpc>
                <a:spcPct val="150000"/>
              </a:lnSpc>
              <a:buClr>
                <a:schemeClr val="tx1"/>
              </a:buClr>
              <a:buFont typeface="+mj-lt"/>
              <a:buAutoNum type="arabicPeriod"/>
            </a:pPr>
            <a:r>
              <a:rPr lang="en-US" sz="1100" b="0" i="0" u="none" strike="noStrike" cap="none">
                <a:solidFill>
                  <a:schemeClr val="tx1"/>
                </a:solidFill>
                <a:latin typeface="Trebuchet MS" panose="020B0603020202020204" pitchFamily="34" charset="0"/>
                <a:cs typeface="Calibri" panose="020F0502020204030204" pitchFamily="34" charset="0"/>
                <a:sym typeface="Arial"/>
              </a:rPr>
              <a:t>These are the areas identified by the assessments as needing additional instructional support</a:t>
            </a:r>
            <a:r>
              <a:rPr lang="en-US" sz="1100">
                <a:solidFill>
                  <a:schemeClr val="tx1"/>
                </a:solidFill>
                <a:latin typeface="Trebuchet MS" panose="020B0603020202020204" pitchFamily="34" charset="0"/>
                <a:cs typeface="Calibri" panose="020F0502020204030204" pitchFamily="34" charset="0"/>
              </a:rPr>
              <a:t>;</a:t>
            </a:r>
          </a:p>
          <a:p>
            <a:pPr marL="800100" lvl="1" indent="-342900">
              <a:lnSpc>
                <a:spcPct val="150000"/>
              </a:lnSpc>
              <a:buClr>
                <a:schemeClr val="tx1"/>
              </a:buClr>
              <a:buFont typeface="+mj-lt"/>
              <a:buAutoNum type="arabicPeriod"/>
            </a:pPr>
            <a:r>
              <a:rPr lang="en-US" sz="1100" i="1">
                <a:solidFill>
                  <a:schemeClr val="tx1"/>
                </a:solidFill>
                <a:latin typeface="Trebuchet MS" panose="020B0603020202020204" pitchFamily="34" charset="0"/>
                <a:cs typeface="Calibri" panose="020F0502020204030204" pitchFamily="34" charset="0"/>
              </a:rPr>
              <a:t>(click) </a:t>
            </a:r>
            <a:r>
              <a:rPr lang="en-US" sz="1100">
                <a:solidFill>
                  <a:schemeClr val="tx1"/>
                </a:solidFill>
                <a:latin typeface="Trebuchet MS" panose="020B0603020202020204" pitchFamily="34" charset="0"/>
                <a:cs typeface="Calibri" panose="020F0502020204030204" pitchFamily="34" charset="0"/>
              </a:rPr>
              <a:t>The </a:t>
            </a:r>
            <a:r>
              <a:rPr lang="en-US" sz="1100" b="1">
                <a:solidFill>
                  <a:schemeClr val="tx1"/>
                </a:solidFill>
                <a:latin typeface="Trebuchet MS" panose="020B0603020202020204" pitchFamily="34" charset="0"/>
                <a:cs typeface="Calibri" panose="020F0502020204030204" pitchFamily="34" charset="0"/>
              </a:rPr>
              <a:t>goals and benchmarks </a:t>
            </a:r>
            <a:r>
              <a:rPr lang="en-US" sz="1100">
                <a:solidFill>
                  <a:schemeClr val="tx1"/>
                </a:solidFill>
                <a:latin typeface="Trebuchet MS" panose="020B0603020202020204" pitchFamily="34" charset="0"/>
                <a:cs typeface="Calibri" panose="020F0502020204030204" pitchFamily="34" charset="0"/>
              </a:rPr>
              <a:t>for a child’s </a:t>
            </a:r>
            <a:r>
              <a:rPr lang="en-US" sz="1100" b="1">
                <a:solidFill>
                  <a:schemeClr val="tx1"/>
                </a:solidFill>
                <a:latin typeface="Trebuchet MS" panose="020B0603020202020204" pitchFamily="34" charset="0"/>
                <a:cs typeface="Calibri" panose="020F0502020204030204" pitchFamily="34" charset="0"/>
              </a:rPr>
              <a:t>targeted growth </a:t>
            </a:r>
            <a:r>
              <a:rPr lang="en-US" sz="1100">
                <a:solidFill>
                  <a:schemeClr val="tx1"/>
                </a:solidFill>
                <a:latin typeface="Trebuchet MS" panose="020B0603020202020204" pitchFamily="34" charset="0"/>
                <a:cs typeface="Calibri" panose="020F0502020204030204" pitchFamily="34" charset="0"/>
              </a:rPr>
              <a:t>in attaining reading competency or reading at grade level; </a:t>
            </a:r>
          </a:p>
          <a:p>
            <a:pPr marL="800100" lvl="1" indent="-342900">
              <a:lnSpc>
                <a:spcPct val="150000"/>
              </a:lnSpc>
              <a:buClr>
                <a:schemeClr val="tx1"/>
              </a:buClr>
              <a:buFont typeface="+mj-lt"/>
              <a:buAutoNum type="arabicPeriod"/>
            </a:pPr>
            <a:r>
              <a:rPr lang="en-US" sz="1100" i="1">
                <a:solidFill>
                  <a:schemeClr val="tx1"/>
                </a:solidFill>
                <a:latin typeface="Trebuchet MS" panose="020B0603020202020204" pitchFamily="34" charset="0"/>
                <a:cs typeface="Calibri" panose="020F0502020204030204" pitchFamily="34" charset="0"/>
              </a:rPr>
              <a:t>(click) </a:t>
            </a:r>
            <a:r>
              <a:rPr lang="en-US" sz="1100">
                <a:solidFill>
                  <a:schemeClr val="tx1"/>
                </a:solidFill>
                <a:latin typeface="Trebuchet MS" panose="020B0603020202020204" pitchFamily="34" charset="0"/>
                <a:cs typeface="Calibri" panose="020F0502020204030204" pitchFamily="34" charset="0"/>
              </a:rPr>
              <a:t>The </a:t>
            </a:r>
            <a:r>
              <a:rPr lang="en-US" sz="1100" b="1">
                <a:solidFill>
                  <a:schemeClr val="tx1"/>
                </a:solidFill>
                <a:latin typeface="Trebuchet MS" panose="020B0603020202020204" pitchFamily="34" charset="0"/>
                <a:cs typeface="Calibri" panose="020F0502020204030204" pitchFamily="34" charset="0"/>
              </a:rPr>
              <a:t>type of additional instructional services and interventions to be received </a:t>
            </a:r>
            <a:r>
              <a:rPr lang="en-US" sz="1100" b="0">
                <a:solidFill>
                  <a:schemeClr val="tx1"/>
                </a:solidFill>
                <a:latin typeface="Trebuchet MS" panose="020B0603020202020204" pitchFamily="34" charset="0"/>
                <a:cs typeface="Calibri" panose="020F0502020204030204" pitchFamily="34" charset="0"/>
              </a:rPr>
              <a:t>by</a:t>
            </a:r>
            <a:r>
              <a:rPr lang="en-US" sz="1100" b="1">
                <a:solidFill>
                  <a:schemeClr val="tx1"/>
                </a:solidFill>
                <a:latin typeface="Trebuchet MS" panose="020B0603020202020204" pitchFamily="34" charset="0"/>
                <a:cs typeface="Calibri" panose="020F0502020204030204" pitchFamily="34" charset="0"/>
              </a:rPr>
              <a:t> </a:t>
            </a:r>
            <a:r>
              <a:rPr lang="en-US" sz="1100" b="0">
                <a:solidFill>
                  <a:schemeClr val="tx1"/>
                </a:solidFill>
                <a:latin typeface="Trebuchet MS" panose="020B0603020202020204" pitchFamily="34" charset="0"/>
                <a:cs typeface="Calibri" panose="020F0502020204030204" pitchFamily="34" charset="0"/>
              </a:rPr>
              <a:t>the</a:t>
            </a:r>
            <a:r>
              <a:rPr lang="en-US" sz="1100">
                <a:solidFill>
                  <a:schemeClr val="tx1"/>
                </a:solidFill>
                <a:latin typeface="Trebuchet MS" panose="020B0603020202020204" pitchFamily="34" charset="0"/>
                <a:cs typeface="Calibri" panose="020F0502020204030204" pitchFamily="34" charset="0"/>
              </a:rPr>
              <a:t> child in reading. </a:t>
            </a:r>
          </a:p>
          <a:p>
            <a:pPr marL="800100" lvl="1" indent="-342900">
              <a:lnSpc>
                <a:spcPct val="150000"/>
              </a:lnSpc>
              <a:buClr>
                <a:schemeClr val="tx1"/>
              </a:buClr>
              <a:buFont typeface="+mj-lt"/>
              <a:buAutoNum type="arabicPeriod"/>
            </a:pPr>
            <a:r>
              <a:rPr lang="en-US" sz="1100" i="1">
                <a:solidFill>
                  <a:schemeClr val="tx1"/>
                </a:solidFill>
                <a:latin typeface="Trebuchet MS" panose="020B0603020202020204" pitchFamily="34" charset="0"/>
                <a:cs typeface="Calibri" panose="020F0502020204030204" pitchFamily="34" charset="0"/>
              </a:rPr>
              <a:t>(click) </a:t>
            </a:r>
            <a:r>
              <a:rPr lang="en-US" sz="1100">
                <a:solidFill>
                  <a:schemeClr val="tx1"/>
                </a:solidFill>
                <a:latin typeface="Trebuchet MS" panose="020B0603020202020204" pitchFamily="34" charset="0"/>
                <a:cs typeface="Calibri" panose="020F0502020204030204" pitchFamily="34" charset="0"/>
              </a:rPr>
              <a:t>The </a:t>
            </a:r>
            <a:r>
              <a:rPr lang="en-US" sz="1100" b="1">
                <a:solidFill>
                  <a:schemeClr val="tx1"/>
                </a:solidFill>
                <a:latin typeface="Trebuchet MS" panose="020B0603020202020204" pitchFamily="34" charset="0"/>
                <a:cs typeface="Calibri" panose="020F0502020204030204" pitchFamily="34" charset="0"/>
              </a:rPr>
              <a:t>scientifically based or evidence-based reading instructional programming </a:t>
            </a:r>
            <a:r>
              <a:rPr lang="en-US" sz="1100">
                <a:solidFill>
                  <a:schemeClr val="tx1"/>
                </a:solidFill>
                <a:latin typeface="Trebuchet MS" panose="020B0603020202020204" pitchFamily="34" charset="0"/>
                <a:cs typeface="Calibri" panose="020F0502020204030204" pitchFamily="34" charset="0"/>
              </a:rPr>
              <a:t>the teacher will use to provide to the child daily reading </a:t>
            </a:r>
            <a:r>
              <a:rPr lang="en-US" sz="1100" b="1">
                <a:solidFill>
                  <a:schemeClr val="tx1"/>
                </a:solidFill>
                <a:latin typeface="Trebuchet MS" panose="020B0603020202020204" pitchFamily="34" charset="0"/>
                <a:cs typeface="Calibri" panose="020F0502020204030204" pitchFamily="34" charset="0"/>
              </a:rPr>
              <a:t>instruction and intervention</a:t>
            </a:r>
            <a:r>
              <a:rPr lang="en-US" sz="1100">
                <a:solidFill>
                  <a:schemeClr val="tx1"/>
                </a:solidFill>
                <a:latin typeface="Trebuchet MS" panose="020B0603020202020204" pitchFamily="34" charset="0"/>
                <a:cs typeface="Calibri" panose="020F0502020204030204" pitchFamily="34" charset="0"/>
              </a:rPr>
              <a:t>, that includes instruction in the areas of phonemic awareness, phonics, vocabulary development, reading fluency, including oral skills, and reading comprehension. </a:t>
            </a:r>
          </a:p>
          <a:p>
            <a:pPr marL="800100" lvl="1" indent="-342900">
              <a:lnSpc>
                <a:spcPct val="150000"/>
              </a:lnSpc>
              <a:buClr>
                <a:schemeClr val="tx1"/>
              </a:buClr>
              <a:buFont typeface="+mj-lt"/>
              <a:buAutoNum type="arabicPeriod"/>
            </a:pPr>
            <a:r>
              <a:rPr lang="en-US" sz="1100" i="1">
                <a:solidFill>
                  <a:schemeClr val="tx1"/>
                </a:solidFill>
                <a:latin typeface="Trebuchet MS" panose="020B0603020202020204" pitchFamily="34" charset="0"/>
                <a:cs typeface="Calibri" panose="020F0502020204030204" pitchFamily="34" charset="0"/>
              </a:rPr>
              <a:t>(click) </a:t>
            </a:r>
            <a:r>
              <a:rPr lang="en-US" sz="1100" b="1">
                <a:solidFill>
                  <a:schemeClr val="tx1"/>
                </a:solidFill>
                <a:latin typeface="Trebuchet MS" panose="020B0603020202020204" pitchFamily="34" charset="0"/>
                <a:cs typeface="Calibri" panose="020F0502020204030204" pitchFamily="34" charset="0"/>
              </a:rPr>
              <a:t>How</a:t>
            </a:r>
            <a:r>
              <a:rPr lang="en-US" sz="1100">
                <a:solidFill>
                  <a:schemeClr val="tx1"/>
                </a:solidFill>
                <a:latin typeface="Trebuchet MS" panose="020B0603020202020204" pitchFamily="34" charset="0"/>
                <a:cs typeface="Calibri" panose="020F0502020204030204" pitchFamily="34" charset="0"/>
              </a:rPr>
              <a:t> the child’s </a:t>
            </a:r>
            <a:r>
              <a:rPr lang="en-US" sz="1100" b="1">
                <a:solidFill>
                  <a:schemeClr val="tx1"/>
                </a:solidFill>
                <a:latin typeface="Trebuchet MS" panose="020B0603020202020204" pitchFamily="34" charset="0"/>
                <a:cs typeface="Calibri" panose="020F0502020204030204" pitchFamily="34" charset="0"/>
              </a:rPr>
              <a:t>progress will be evaluated and monitored</a:t>
            </a:r>
            <a:r>
              <a:rPr lang="en-US" sz="1100">
                <a:solidFill>
                  <a:schemeClr val="tx1"/>
                </a:solidFill>
                <a:latin typeface="Trebuchet MS" panose="020B0603020202020204" pitchFamily="34" charset="0"/>
                <a:cs typeface="Calibri" panose="020F0502020204030204" pitchFamily="34" charset="0"/>
              </a:rPr>
              <a:t>; </a:t>
            </a:r>
          </a:p>
          <a:p>
            <a:pPr marL="800100" marR="0" lvl="1" indent="-342900" algn="l" defTabSz="914400" rtl="0" eaLnBrk="1" fontAlgn="auto" latinLnBrk="0" hangingPunct="1">
              <a:lnSpc>
                <a:spcPct val="150000"/>
              </a:lnSpc>
              <a:spcBef>
                <a:spcPts val="0"/>
              </a:spcBef>
              <a:spcAft>
                <a:spcPts val="0"/>
              </a:spcAft>
              <a:buClr>
                <a:schemeClr val="tx1"/>
              </a:buClr>
              <a:buSzPts val="1100"/>
              <a:buFont typeface="+mj-lt"/>
              <a:buAutoNum type="arabicPeriod"/>
              <a:tabLst/>
              <a:defRPr/>
            </a:pPr>
            <a:r>
              <a:rPr lang="en-US" sz="1100" i="1">
                <a:solidFill>
                  <a:schemeClr val="tx1"/>
                </a:solidFill>
                <a:latin typeface="Trebuchet MS" panose="020B0603020202020204" pitchFamily="34" charset="0"/>
                <a:cs typeface="Calibri" panose="020F0502020204030204" pitchFamily="34" charset="0"/>
              </a:rPr>
              <a:t>(click) </a:t>
            </a:r>
            <a:r>
              <a:rPr lang="en-US" sz="1100">
                <a:solidFill>
                  <a:schemeClr val="tx1"/>
                </a:solidFill>
                <a:latin typeface="Trebuchet MS" panose="020B0603020202020204" pitchFamily="34" charset="0"/>
                <a:cs typeface="Calibri" panose="020F0502020204030204" pitchFamily="34" charset="0"/>
              </a:rPr>
              <a:t>The </a:t>
            </a:r>
            <a:r>
              <a:rPr lang="en-US" sz="1100" b="1">
                <a:solidFill>
                  <a:schemeClr val="tx1"/>
                </a:solidFill>
                <a:latin typeface="Trebuchet MS" panose="020B0603020202020204" pitchFamily="34" charset="0"/>
                <a:cs typeface="Calibri" panose="020F0502020204030204" pitchFamily="34" charset="0"/>
              </a:rPr>
              <a:t>s</a:t>
            </a:r>
            <a:r>
              <a:rPr lang="en-US" sz="1100" b="1">
                <a:solidFill>
                  <a:schemeClr val="tx1"/>
                </a:solidFill>
                <a:latin typeface="Trebuchet MS" panose="020B0603020202020204" pitchFamily="34" charset="0"/>
              </a:rPr>
              <a:t>trategies for parents to support at home</a:t>
            </a:r>
            <a:r>
              <a:rPr lang="en-US" sz="1100" b="1">
                <a:solidFill>
                  <a:schemeClr val="tx1"/>
                </a:solidFill>
                <a:latin typeface="Trebuchet MS" panose="020B0603020202020204" pitchFamily="34" charset="0"/>
                <a:cs typeface="Calibri" panose="020F0502020204030204" pitchFamily="34" charset="0"/>
              </a:rPr>
              <a:t> </a:t>
            </a:r>
            <a:r>
              <a:rPr lang="en-US" sz="1100">
                <a:solidFill>
                  <a:schemeClr val="tx1"/>
                </a:solidFill>
                <a:latin typeface="Trebuchet MS" panose="020B0603020202020204" pitchFamily="34" charset="0"/>
                <a:cs typeface="Calibri" panose="020F0502020204030204" pitchFamily="34" charset="0"/>
              </a:rPr>
              <a:t>that are designed to supplement the programming </a:t>
            </a:r>
          </a:p>
          <a:p>
            <a:pPr marL="800100" lvl="1" indent="-342900">
              <a:lnSpc>
                <a:spcPct val="150000"/>
              </a:lnSpc>
              <a:buClr>
                <a:schemeClr val="tx1"/>
              </a:buClr>
              <a:buFont typeface="+mj-lt"/>
              <a:buAutoNum type="arabicPeriod"/>
            </a:pPr>
            <a:r>
              <a:rPr lang="en-US" sz="1100" i="1">
                <a:solidFill>
                  <a:schemeClr val="tx1"/>
                </a:solidFill>
                <a:latin typeface="Trebuchet MS" panose="020B0603020202020204" pitchFamily="34" charset="0"/>
                <a:cs typeface="Calibri" panose="020F0502020204030204" pitchFamily="34" charset="0"/>
              </a:rPr>
              <a:t>(click) </a:t>
            </a:r>
            <a:r>
              <a:rPr lang="en-US" sz="1100" b="1">
                <a:solidFill>
                  <a:schemeClr val="tx1"/>
                </a:solidFill>
                <a:latin typeface="Trebuchet MS" panose="020B0603020202020204" pitchFamily="34" charset="0"/>
                <a:cs typeface="Calibri" panose="020F0502020204030204" pitchFamily="34" charset="0"/>
              </a:rPr>
              <a:t>Any additional services available and </a:t>
            </a:r>
            <a:r>
              <a:rPr lang="en-US" sz="1100">
                <a:solidFill>
                  <a:schemeClr val="tx1"/>
                </a:solidFill>
                <a:latin typeface="Trebuchet MS" panose="020B0603020202020204" pitchFamily="34" charset="0"/>
                <a:cs typeface="Calibri" panose="020F0502020204030204" pitchFamily="34" charset="0"/>
              </a:rPr>
              <a:t>the teacher deems </a:t>
            </a:r>
            <a:r>
              <a:rPr lang="en-US" sz="1100" b="1">
                <a:solidFill>
                  <a:schemeClr val="tx1"/>
                </a:solidFill>
                <a:latin typeface="Trebuchet MS" panose="020B0603020202020204" pitchFamily="34" charset="0"/>
                <a:cs typeface="Calibri" panose="020F0502020204030204" pitchFamily="34" charset="0"/>
              </a:rPr>
              <a:t>appropriate to accelerate</a:t>
            </a:r>
            <a:r>
              <a:rPr lang="en-US" sz="1100">
                <a:solidFill>
                  <a:schemeClr val="tx1"/>
                </a:solidFill>
                <a:latin typeface="Trebuchet MS" panose="020B0603020202020204" pitchFamily="34" charset="0"/>
                <a:cs typeface="Calibri" panose="020F0502020204030204" pitchFamily="34" charset="0"/>
              </a:rPr>
              <a:t> the </a:t>
            </a:r>
            <a:r>
              <a:rPr lang="en-US" sz="1100" b="1">
                <a:solidFill>
                  <a:schemeClr val="tx1"/>
                </a:solidFill>
                <a:latin typeface="Trebuchet MS" panose="020B0603020202020204" pitchFamily="34" charset="0"/>
                <a:cs typeface="Calibri" panose="020F0502020204030204" pitchFamily="34" charset="0"/>
              </a:rPr>
              <a:t>child’s reading skill development</a:t>
            </a:r>
            <a:r>
              <a:rPr lang="en-US" sz="1100">
                <a:solidFill>
                  <a:schemeClr val="tx1"/>
                </a:solidFill>
                <a:latin typeface="Trebuchet MS" panose="020B0603020202020204" pitchFamily="34" charset="0"/>
                <a:cs typeface="Calibri" panose="020F0502020204030204" pitchFamily="34" charset="0"/>
              </a:rPr>
              <a:t>. </a:t>
            </a:r>
          </a:p>
          <a:p>
            <a:pPr marL="457200" lvl="1" indent="0">
              <a:lnSpc>
                <a:spcPct val="150000"/>
              </a:lnSpc>
              <a:buClr>
                <a:schemeClr val="tx1"/>
              </a:buClr>
              <a:buFont typeface="+mj-lt"/>
              <a:buNone/>
            </a:pPr>
            <a:endParaRPr lang="en-US" sz="1100">
              <a:solidFill>
                <a:schemeClr val="tx1"/>
              </a:solidFill>
              <a:latin typeface="Trebuchet MS" panose="020B0603020202020204" pitchFamily="34" charset="0"/>
              <a:cs typeface="Calibri" panose="020F0502020204030204" pitchFamily="34" charset="0"/>
            </a:endParaRP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r>
              <a:rPr lang="en-US" sz="1100" b="0" i="1">
                <a:solidFill>
                  <a:schemeClr val="tx1"/>
                </a:solidFill>
                <a:cs typeface="Calibri" panose="020F0502020204030204" pitchFamily="34" charset="0"/>
              </a:rPr>
              <a:t>Presenter Background Knowledge: </a:t>
            </a:r>
          </a:p>
          <a:p>
            <a:pPr marL="0" marR="0" lvl="0" indent="0" algn="l" defTabSz="914400" rtl="0" eaLnBrk="1" fontAlgn="auto" latinLnBrk="0" hangingPunct="1">
              <a:lnSpc>
                <a:spcPct val="150000"/>
              </a:lnSpc>
              <a:spcBef>
                <a:spcPts val="0"/>
              </a:spcBef>
              <a:spcAft>
                <a:spcPts val="0"/>
              </a:spcAft>
              <a:buClr>
                <a:schemeClr val="tx1"/>
              </a:buClr>
              <a:buSzTx/>
              <a:buFont typeface="Arial" panose="020B0604020202020204" pitchFamily="34" charset="0"/>
              <a:buNone/>
              <a:tabLst/>
              <a:defRPr/>
            </a:pPr>
            <a:r>
              <a:rPr lang="en-US" sz="1100" b="0" i="1">
                <a:solidFill>
                  <a:schemeClr val="tx1"/>
                </a:solidFill>
                <a:cs typeface="Calibri" panose="020F0502020204030204" pitchFamily="34" charset="0"/>
              </a:rPr>
              <a:t>READ plans are specific to each student. </a:t>
            </a:r>
          </a:p>
          <a:p>
            <a:pPr marL="171450" marR="0" lvl="0" indent="-171450" algn="l" defTabSz="914400" rtl="0" eaLnBrk="1" fontAlgn="auto" latinLnBrk="0" hangingPunct="1">
              <a:lnSpc>
                <a:spcPct val="150000"/>
              </a:lnSpc>
              <a:spcBef>
                <a:spcPts val="0"/>
              </a:spcBef>
              <a:spcAft>
                <a:spcPts val="0"/>
              </a:spcAft>
              <a:buClr>
                <a:schemeClr val="tx1"/>
              </a:buClr>
              <a:buSzTx/>
              <a:tabLst/>
              <a:defRPr/>
            </a:pPr>
            <a:r>
              <a:rPr lang="en-US" sz="1100" b="0" i="1">
                <a:solidFill>
                  <a:schemeClr val="tx1"/>
                </a:solidFill>
                <a:cs typeface="Calibri" panose="020F0502020204030204" pitchFamily="34" charset="0"/>
              </a:rPr>
              <a:t>Additional considerations are included in READ Plans for English Language learners, children who are learning more than one language (READ Act Handbook pp. 14-23).</a:t>
            </a:r>
          </a:p>
          <a:p>
            <a:pPr marL="171450" marR="0" lvl="0" indent="-171450" algn="l" defTabSz="914400" rtl="0" eaLnBrk="1" fontAlgn="auto" latinLnBrk="0" hangingPunct="1">
              <a:lnSpc>
                <a:spcPct val="150000"/>
              </a:lnSpc>
              <a:spcBef>
                <a:spcPts val="0"/>
              </a:spcBef>
              <a:spcAft>
                <a:spcPts val="0"/>
              </a:spcAft>
              <a:buClr>
                <a:schemeClr val="tx1"/>
              </a:buClr>
              <a:buSzTx/>
              <a:tabLst/>
              <a:defRPr/>
            </a:pPr>
            <a:r>
              <a:rPr lang="en-US" sz="1100" b="0" i="1">
                <a:solidFill>
                  <a:schemeClr val="tx1"/>
                </a:solidFill>
                <a:cs typeface="Calibri" panose="020F0502020204030204" pitchFamily="34" charset="0"/>
              </a:rPr>
              <a:t>The READ Act also includes additional READ Plan considerations for students who may have an Individualized Educational Plan or IEP (CRS 22-7-1206 (3)).</a:t>
            </a: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14</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3388232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buNone/>
            </a:pPr>
            <a:r>
              <a:rPr lang="en-US" sz="1100">
                <a:solidFill>
                  <a:schemeClr val="tx1"/>
                </a:solidFill>
              </a:rPr>
              <a:t>There are </a:t>
            </a:r>
            <a:r>
              <a:rPr lang="en-US" sz="1100" b="1">
                <a:solidFill>
                  <a:schemeClr val="tx1"/>
                </a:solidFill>
              </a:rPr>
              <a:t>Considerations for English Learners </a:t>
            </a:r>
            <a:r>
              <a:rPr lang="en-US" sz="1100" b="0">
                <a:solidFill>
                  <a:schemeClr val="tx1"/>
                </a:solidFill>
              </a:rPr>
              <a:t>(or multilingual learner, ML) </a:t>
            </a:r>
            <a:r>
              <a:rPr lang="en-US" sz="1100">
                <a:solidFill>
                  <a:schemeClr val="tx1"/>
                </a:solidFill>
              </a:rPr>
              <a:t>when writing a READ Plan.</a:t>
            </a:r>
          </a:p>
          <a:p>
            <a:pPr marL="0" indent="0">
              <a:buNone/>
            </a:pPr>
            <a:endParaRPr lang="en-US" sz="110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tx1"/>
                </a:solidFill>
              </a:rPr>
              <a:t>The process for analyzing data, determining specific skill deficits, and writing goals and objectives is the same. However, it is also important that the READ plan incorporates information about the student’s English language development (READ Act Handbook, pp. 14-23). </a:t>
            </a:r>
          </a:p>
          <a:p>
            <a:pPr marL="0" indent="0">
              <a:buNone/>
            </a:pPr>
            <a:endParaRPr lang="en-US" sz="1100">
              <a:solidFill>
                <a:schemeClr val="tx1"/>
              </a:solidFill>
            </a:endParaRPr>
          </a:p>
          <a:p>
            <a:pPr marL="0" indent="0">
              <a:buNone/>
            </a:pPr>
            <a:r>
              <a:rPr lang="en-US" sz="1100">
                <a:solidFill>
                  <a:schemeClr val="tx1"/>
                </a:solidFill>
              </a:rPr>
              <a:t>For an ML, </a:t>
            </a:r>
            <a:r>
              <a:rPr lang="en-US" sz="1100" b="1">
                <a:solidFill>
                  <a:schemeClr val="tx1"/>
                </a:solidFill>
              </a:rPr>
              <a:t>a READ Plan should include:</a:t>
            </a:r>
            <a:endParaRPr lang="en-US" sz="1100" b="1" i="0" u="none" strike="noStrike" cap="none">
              <a:solidFill>
                <a:schemeClr val="tx1"/>
              </a:solidFill>
              <a:cs typeface="Calibri"/>
            </a:endParaRPr>
          </a:p>
          <a:p>
            <a:pPr marL="171450" indent="-171450"/>
            <a:r>
              <a:rPr lang="en-US" sz="1100" b="1" i="0" u="none" strike="noStrike" cap="none">
                <a:solidFill>
                  <a:schemeClr val="dk1"/>
                </a:solidFill>
              </a:rPr>
              <a:t>Reading goals and interventions selected with a student's English language development level in mind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1">
                <a:solidFill>
                  <a:schemeClr val="dk1"/>
                </a:solidFill>
              </a:rPr>
              <a:t>N</a:t>
            </a:r>
            <a:r>
              <a:rPr lang="en-US" sz="1100" b="1" i="0" u="none" strike="noStrike" cap="none">
                <a:solidFill>
                  <a:schemeClr val="dk1"/>
                </a:solidFill>
              </a:rPr>
              <a:t>ecessary instructional supports to ensure language </a:t>
            </a:r>
            <a:r>
              <a:rPr lang="en-US" sz="1100" b="1">
                <a:solidFill>
                  <a:schemeClr val="dk1"/>
                </a:solidFill>
              </a:rPr>
              <a:t>development level needs </a:t>
            </a:r>
            <a:r>
              <a:rPr lang="en-US" sz="1100" b="1" i="0" u="none" strike="noStrike" cap="none">
                <a:solidFill>
                  <a:schemeClr val="dk1"/>
                </a:solidFill>
              </a:rPr>
              <a:t>are addressed while providing the intervention</a:t>
            </a:r>
          </a:p>
          <a:p>
            <a:pPr marL="628650" lvl="1" indent="-171450"/>
            <a:r>
              <a:rPr lang="en-US" sz="1100">
                <a:solidFill>
                  <a:schemeClr val="tx1"/>
                </a:solidFill>
                <a:latin typeface="Trebuchet MS" panose="020B0603020202020204" pitchFamily="34" charset="0"/>
              </a:rPr>
              <a:t>Any interventions included in a READ plan for MLs must be appropriately scaffolded to address English language development needs </a:t>
            </a:r>
          </a:p>
          <a:p>
            <a:pPr marL="171450" indent="-171450"/>
            <a:r>
              <a:rPr lang="en-US" sz="1100">
                <a:solidFill>
                  <a:schemeClr val="tx1"/>
                </a:solidFill>
              </a:rPr>
              <a:t>and </a:t>
            </a:r>
            <a:r>
              <a:rPr lang="en-US" sz="1100" b="1">
                <a:solidFill>
                  <a:schemeClr val="tx1"/>
                </a:solidFill>
              </a:rPr>
              <a:t>should incorporate a student’s native language literacy skills, if available, to help inform instruction</a:t>
            </a:r>
            <a:r>
              <a:rPr lang="en-US" sz="1100" b="0">
                <a:solidFill>
                  <a:schemeClr val="tx1"/>
                </a:solidFil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tx1"/>
                </a:solidFill>
              </a:rPr>
              <a:t>Following these considerations, schools can develop READ Plans that reflect the unique strengths and challenges of Multilingual Learners to set them on a path toward proficiency in both literacy and English language development.</a:t>
            </a:r>
            <a:endParaRPr lang="en-US" sz="1100">
              <a:solidFill>
                <a:schemeClr val="tx1"/>
              </a:solidFill>
              <a:cs typeface="Calibri"/>
            </a:endParaRPr>
          </a:p>
          <a:p>
            <a:pPr marL="0" indent="0">
              <a:buNone/>
            </a:pPr>
            <a:endParaRPr lang="en-US" sz="1100" b="0">
              <a:solidFill>
                <a:schemeClr val="tx1"/>
              </a:solidFill>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15</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3998120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a:extLst>
            <a:ext uri="{FF2B5EF4-FFF2-40B4-BE49-F238E27FC236}">
              <a16:creationId xmlns:a16="http://schemas.microsoft.com/office/drawing/2014/main" id="{44391328-4F81-9687-7E49-F49EBA052701}"/>
            </a:ext>
          </a:extLst>
        </p:cNvPr>
        <p:cNvGrpSpPr/>
        <p:nvPr/>
      </p:nvGrpSpPr>
      <p:grpSpPr>
        <a:xfrm>
          <a:off x="0" y="0"/>
          <a:ext cx="0" cy="0"/>
          <a:chOff x="0" y="0"/>
          <a:chExt cx="0" cy="0"/>
        </a:xfrm>
      </p:grpSpPr>
      <p:sp>
        <p:nvSpPr>
          <p:cNvPr id="675" name="Google Shape;675;g638cf3cddf_2_133:notes">
            <a:extLst>
              <a:ext uri="{FF2B5EF4-FFF2-40B4-BE49-F238E27FC236}">
                <a16:creationId xmlns:a16="http://schemas.microsoft.com/office/drawing/2014/main" id="{274B9248-B88F-D4B1-0F19-6BBB37DF4E2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a:extLst>
              <a:ext uri="{FF2B5EF4-FFF2-40B4-BE49-F238E27FC236}">
                <a16:creationId xmlns:a16="http://schemas.microsoft.com/office/drawing/2014/main" id="{D0FCC242-6169-A8B4-1BC3-C9018FF8CE6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 </a:t>
            </a:r>
            <a:r>
              <a:rPr lang="en-US" sz="1100"/>
              <a:t>There are also </a:t>
            </a:r>
            <a:r>
              <a:rPr lang="en-US" sz="1100" b="1"/>
              <a:t>Considerations for Student with Disabilities</a:t>
            </a:r>
            <a:r>
              <a:rPr lang="en-US" sz="1100"/>
              <a:t> </a:t>
            </a:r>
          </a:p>
          <a:p>
            <a:pPr marL="0" marR="0" lvl="0" indent="0" algn="l" defTabSz="914400" rtl="0" eaLnBrk="1" fontAlgn="auto" latinLnBrk="0" hangingPunct="1">
              <a:lnSpc>
                <a:spcPct val="150000"/>
              </a:lnSpc>
              <a:spcBef>
                <a:spcPts val="0"/>
              </a:spcBef>
              <a:spcAft>
                <a:spcPts val="0"/>
              </a:spcAft>
              <a:buClr>
                <a:srgbClr val="000000"/>
              </a:buClr>
              <a:buSzPts val="1100"/>
              <a:buFont typeface="Arial"/>
              <a:buNone/>
              <a:tabLst/>
              <a:defRPr/>
            </a:pPr>
            <a:endParaRPr lang="en-US" sz="1100"/>
          </a:p>
          <a:p>
            <a:pPr marL="171450" indent="-171450">
              <a:lnSpc>
                <a:spcPct val="150000"/>
              </a:lnSpc>
              <a:defRPr/>
            </a:pPr>
            <a:r>
              <a:rPr lang="en-US" sz="1100"/>
              <a:t>A child with a disability </a:t>
            </a:r>
            <a:r>
              <a:rPr lang="en-US" sz="1100" b="1"/>
              <a:t>may be identified as having an SRD</a:t>
            </a:r>
          </a:p>
          <a:p>
            <a:pPr marL="171450" indent="-171450">
              <a:lnSpc>
                <a:spcPct val="150000"/>
              </a:lnSpc>
              <a:defRPr/>
            </a:pPr>
            <a:endParaRPr lang="en-US" sz="1100" b="1"/>
          </a:p>
          <a:p>
            <a:pPr marL="171450" indent="-171450">
              <a:lnSpc>
                <a:spcPct val="150000"/>
              </a:lnSpc>
              <a:defRPr/>
            </a:pPr>
            <a:r>
              <a:rPr lang="en-US" sz="1100"/>
              <a:t>And </a:t>
            </a:r>
            <a:r>
              <a:rPr lang="en-US" sz="1100" b="1"/>
              <a:t>could have a READ plan in addition to an Individualized Education Program, </a:t>
            </a:r>
            <a:r>
              <a:rPr lang="en-US" sz="1100" b="0"/>
              <a:t>or</a:t>
            </a:r>
            <a:r>
              <a:rPr lang="en-US" sz="1100" b="1"/>
              <a:t> IEP</a:t>
            </a:r>
            <a:r>
              <a:rPr lang="en-US" sz="1100"/>
              <a:t> (CRS 22-7-1206(3)). </a:t>
            </a:r>
          </a:p>
          <a:p>
            <a:pPr marL="0" indent="0">
              <a:lnSpc>
                <a:spcPct val="150000"/>
              </a:lnSpc>
              <a:buFont typeface="Arial" panose="020B0604020202020204" pitchFamily="34" charset="0"/>
              <a:buNone/>
            </a:pPr>
            <a:endParaRPr lang="en-US" sz="1100"/>
          </a:p>
          <a:p>
            <a:pPr marL="0" indent="0">
              <a:lnSpc>
                <a:spcPct val="150000"/>
              </a:lnSpc>
              <a:buFont typeface="Arial" panose="020B0604020202020204" pitchFamily="34" charset="0"/>
              <a:buNone/>
            </a:pPr>
            <a:r>
              <a:rPr lang="en-US" sz="1100"/>
              <a:t>It is a </a:t>
            </a:r>
            <a:r>
              <a:rPr lang="en-US" sz="1100" b="1"/>
              <a:t>district decision on how </a:t>
            </a:r>
            <a:r>
              <a:rPr lang="en-US" sz="1100" b="1">
                <a:solidFill>
                  <a:schemeClr val="tx1"/>
                </a:solidFill>
              </a:rPr>
              <a:t>these two plans work together to best support a child </a:t>
            </a:r>
            <a:r>
              <a:rPr lang="en-US" sz="1100"/>
              <a:t>(CRS 22-7-1206(3); https://www.cde.state.co.us/cdesped/idea_colorados_read_act_guidance). </a:t>
            </a:r>
          </a:p>
          <a:p>
            <a:pPr marL="0" indent="0">
              <a:lnSpc>
                <a:spcPct val="150000"/>
              </a:lnSpc>
              <a:buNone/>
            </a:pPr>
            <a:endParaRPr lang="en-US" sz="1100"/>
          </a:p>
          <a:p>
            <a:pPr marL="0" indent="0">
              <a:lnSpc>
                <a:spcPct val="150000"/>
              </a:lnSpc>
              <a:buNone/>
            </a:pPr>
            <a:r>
              <a:rPr lang="en-US" sz="1100" i="1"/>
              <a:t>Background knowledge for presenter: </a:t>
            </a:r>
          </a:p>
          <a:p>
            <a:pPr marL="0" indent="0">
              <a:lnSpc>
                <a:spcPct val="150000"/>
              </a:lnSpc>
              <a:buNone/>
            </a:pPr>
            <a:r>
              <a:rPr lang="en-US" sz="1100" i="1"/>
              <a:t>Note that not all students with a disability who have a significant reading deficiency will have an IEP and that these determinations are also made at the local level and are unique to the learner. </a:t>
            </a:r>
          </a:p>
          <a:p>
            <a:pPr marL="0" lvl="0" indent="0" algn="l" rtl="0">
              <a:spcBef>
                <a:spcPts val="0"/>
              </a:spcBef>
              <a:spcAft>
                <a:spcPts val="0"/>
              </a:spcAft>
              <a:buSzPts val="1100"/>
              <a:buNone/>
            </a:pPr>
            <a:endParaRPr lang="en-US" sz="1100"/>
          </a:p>
        </p:txBody>
      </p:sp>
      <p:sp>
        <p:nvSpPr>
          <p:cNvPr id="677" name="Google Shape;677;g638cf3cddf_2_133:notes">
            <a:extLst>
              <a:ext uri="{FF2B5EF4-FFF2-40B4-BE49-F238E27FC236}">
                <a16:creationId xmlns:a16="http://schemas.microsoft.com/office/drawing/2014/main" id="{64D1B18A-C955-DFF0-2C43-CA015F9F7932}"/>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16</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099218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0" i="0" strike="noStrike"/>
              <a:t>To summarize, the</a:t>
            </a:r>
            <a:r>
              <a:rPr lang="en-US" sz="1100" b="1" i="0" strike="noStrike"/>
              <a:t> purpose of a READ plan </a:t>
            </a:r>
            <a:r>
              <a:rPr lang="en-US" sz="1100" b="0" i="0" strike="noStrike"/>
              <a:t>is to:</a:t>
            </a:r>
          </a:p>
          <a:p>
            <a:pPr marL="171450" lvl="0" indent="-171450" algn="l" rtl="0">
              <a:lnSpc>
                <a:spcPct val="100000"/>
              </a:lnSpc>
              <a:spcBef>
                <a:spcPts val="0"/>
              </a:spcBef>
              <a:spcAft>
                <a:spcPts val="0"/>
              </a:spcAft>
              <a:buSzPts val="1100"/>
            </a:pPr>
            <a:r>
              <a:rPr lang="en-US" sz="1100" b="0" i="1" strike="noStrike"/>
              <a:t>(click) </a:t>
            </a:r>
            <a:r>
              <a:rPr lang="en-US" sz="1100" b="1" i="0" strike="noStrike"/>
              <a:t>Identify specific reading skill deficits (or challenges) and create a plan of action</a:t>
            </a:r>
            <a:r>
              <a:rPr lang="en-US" sz="1100" b="0" i="0" strike="noStrike"/>
              <a:t>. </a:t>
            </a:r>
          </a:p>
          <a:p>
            <a:pPr marL="171450" lvl="0" indent="-171450" algn="l" rtl="0">
              <a:lnSpc>
                <a:spcPct val="100000"/>
              </a:lnSpc>
              <a:spcBef>
                <a:spcPts val="0"/>
              </a:spcBef>
              <a:spcAft>
                <a:spcPts val="0"/>
              </a:spcAft>
              <a:buSzPts val="1100"/>
            </a:pPr>
            <a:r>
              <a:rPr lang="en-US" sz="1100" b="0" i="0" strike="noStrike"/>
              <a:t>READ plans also </a:t>
            </a:r>
            <a:r>
              <a:rPr lang="en-US" sz="1100" b="0" i="1" strike="noStrike"/>
              <a:t>(click) </a:t>
            </a:r>
            <a:r>
              <a:rPr lang="en-US" sz="1100" b="1" i="0" strike="noStrike"/>
              <a:t>document services being provided</a:t>
            </a:r>
          </a:p>
          <a:p>
            <a:pPr marL="628650" lvl="1" indent="-171450" algn="l" rtl="0">
              <a:lnSpc>
                <a:spcPct val="100000"/>
              </a:lnSpc>
              <a:spcBef>
                <a:spcPts val="0"/>
              </a:spcBef>
              <a:spcAft>
                <a:spcPts val="0"/>
              </a:spcAft>
              <a:buSzPts val="1100"/>
            </a:pPr>
            <a:r>
              <a:rPr lang="en-US" sz="1100" i="0">
                <a:latin typeface="Trebuchet MS" panose="020B0603020202020204" pitchFamily="34" charset="0"/>
              </a:rPr>
              <a:t>And should serve as a documentation of:</a:t>
            </a:r>
          </a:p>
          <a:p>
            <a:pPr marL="1085850" lvl="2" indent="-171450" algn="l" rtl="0">
              <a:lnSpc>
                <a:spcPct val="100000"/>
              </a:lnSpc>
              <a:spcBef>
                <a:spcPts val="0"/>
              </a:spcBef>
              <a:spcAft>
                <a:spcPts val="0"/>
              </a:spcAft>
              <a:buSzPts val="1100"/>
            </a:pPr>
            <a:r>
              <a:rPr lang="en-US" sz="1100" i="0">
                <a:latin typeface="Trebuchet MS" panose="020B0603020202020204" pitchFamily="34" charset="0"/>
              </a:rPr>
              <a:t>the data that supports the student’s reading progress,</a:t>
            </a:r>
          </a:p>
          <a:p>
            <a:pPr marL="1085850" lvl="2" indent="-171450" algn="l" rtl="0">
              <a:lnSpc>
                <a:spcPct val="100000"/>
              </a:lnSpc>
              <a:spcBef>
                <a:spcPts val="0"/>
              </a:spcBef>
              <a:spcAft>
                <a:spcPts val="0"/>
              </a:spcAft>
              <a:buSzPts val="1100"/>
            </a:pPr>
            <a:r>
              <a:rPr lang="en-US" sz="1100" i="0">
                <a:latin typeface="Trebuchet MS" panose="020B0603020202020204" pitchFamily="34" charset="0"/>
              </a:rPr>
              <a:t>the services that the student is receiving</a:t>
            </a:r>
          </a:p>
          <a:p>
            <a:pPr marL="1085850" lvl="2" indent="-171450" algn="l" rtl="0">
              <a:lnSpc>
                <a:spcPct val="100000"/>
              </a:lnSpc>
              <a:spcBef>
                <a:spcPts val="0"/>
              </a:spcBef>
              <a:spcAft>
                <a:spcPts val="0"/>
              </a:spcAft>
              <a:buSzPts val="1100"/>
            </a:pPr>
            <a:r>
              <a:rPr lang="en-US" sz="1100" i="0">
                <a:latin typeface="Trebuchet MS" panose="020B0603020202020204" pitchFamily="34" charset="0"/>
              </a:rPr>
              <a:t>who is providing the instruction the student is receiving</a:t>
            </a:r>
          </a:p>
          <a:p>
            <a:pPr marL="171450" lvl="0" indent="-171450" algn="l" rtl="0">
              <a:lnSpc>
                <a:spcPct val="100000"/>
              </a:lnSpc>
              <a:spcBef>
                <a:spcPts val="0"/>
              </a:spcBef>
              <a:spcAft>
                <a:spcPts val="0"/>
              </a:spcAft>
              <a:buSzPts val="1100"/>
            </a:pPr>
            <a:endParaRPr lang="en-US" sz="1100" b="1" i="0" strike="noStrike"/>
          </a:p>
          <a:p>
            <a:pPr marL="171450" lvl="0" indent="-171450" algn="l" rtl="0">
              <a:lnSpc>
                <a:spcPct val="100000"/>
              </a:lnSpc>
              <a:spcBef>
                <a:spcPts val="0"/>
              </a:spcBef>
              <a:spcAft>
                <a:spcPts val="0"/>
              </a:spcAft>
              <a:buSzPts val="1100"/>
            </a:pPr>
            <a:r>
              <a:rPr lang="en-US" sz="1100" b="0" i="0" strike="noStrike"/>
              <a:t>A READ Plan is also designed to </a:t>
            </a:r>
            <a:r>
              <a:rPr lang="en-US" sz="1100" b="0" i="1" strike="noStrike"/>
              <a:t>(click) </a:t>
            </a:r>
            <a:r>
              <a:rPr lang="en-US" sz="1100" b="1" i="0" strike="noStrike"/>
              <a:t>monitor</a:t>
            </a:r>
            <a:r>
              <a:rPr lang="en-US" sz="1100" b="0" i="0" strike="noStrike"/>
              <a:t> a student’s </a:t>
            </a:r>
            <a:r>
              <a:rPr lang="en-US" sz="1100" b="1" i="0" strike="noStrike"/>
              <a:t>progress toward targeted goals</a:t>
            </a:r>
            <a:r>
              <a:rPr lang="en-US" sz="1100" b="0" i="0" strike="noStrike"/>
              <a:t> and determine </a:t>
            </a:r>
            <a:r>
              <a:rPr lang="en-US" sz="1100" i="0"/>
              <a:t>how well the services are supporting the student throughout the year. </a:t>
            </a:r>
          </a:p>
          <a:p>
            <a:pPr marL="45720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i="0">
              <a:latin typeface="Trebuchet MS" panose="020B0603020202020204" pitchFamily="34" charset="0"/>
            </a:endParaRPr>
          </a:p>
          <a:p>
            <a:pPr marL="171450" lvl="0" indent="-171450" algn="l" rtl="0">
              <a:lnSpc>
                <a:spcPct val="100000"/>
              </a:lnSpc>
              <a:spcBef>
                <a:spcPts val="0"/>
              </a:spcBef>
              <a:spcAft>
                <a:spcPts val="0"/>
              </a:spcAft>
              <a:buSzPts val="1100"/>
            </a:pPr>
            <a:r>
              <a:rPr lang="en-US" sz="1100" b="0" i="1" strike="noStrike"/>
              <a:t>(click) </a:t>
            </a:r>
            <a:r>
              <a:rPr lang="en-US" sz="1100" b="1" i="0" strike="noStrike"/>
              <a:t>A student remains on a READ plan until achieving grade-level competency in reading </a:t>
            </a:r>
            <a:r>
              <a:rPr lang="en-US" sz="1100" b="0" i="0" strike="noStrike"/>
              <a:t>(CRS 22-7-1206(6)).</a:t>
            </a:r>
          </a:p>
          <a:p>
            <a:pPr marL="0" lvl="0" indent="0" algn="l" rtl="0">
              <a:lnSpc>
                <a:spcPct val="100000"/>
              </a:lnSpc>
              <a:spcBef>
                <a:spcPts val="0"/>
              </a:spcBef>
              <a:spcAft>
                <a:spcPts val="0"/>
              </a:spcAft>
              <a:buSzPts val="1100"/>
              <a:buNone/>
            </a:pPr>
            <a:endParaRPr lang="en-US" sz="1100" b="0" i="0" strike="noStrike"/>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17</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10359830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625741a872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3" name="Google Shape;1293;g625741a872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rtl="0" fontAlgn="base">
              <a:buNone/>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When a student has been determined to have an SRD and has been receiving intervention services outlined in a READ plan, the hope is that the student is able to reach grade level reading competency within the school year in which the SRD was determined. </a:t>
            </a:r>
          </a:p>
          <a:p>
            <a:pPr marL="0" indent="0" rtl="0" fontAlgn="base">
              <a:buNone/>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However, sometimes students will continue to have an SRD and will need to continue on a READ plan in the next year. </a:t>
            </a:r>
          </a:p>
          <a:p>
            <a:pPr marL="0" indent="0" rtl="0" fontAlgn="base">
              <a:buNone/>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a:t>
            </a:r>
          </a:p>
          <a:p>
            <a:pPr marL="0" lvl="0" indent="0" algn="l" rtl="0">
              <a:lnSpc>
                <a:spcPct val="100000"/>
              </a:lnSpc>
              <a:spcBef>
                <a:spcPts val="0"/>
              </a:spcBef>
              <a:spcAft>
                <a:spcPts val="0"/>
              </a:spcAft>
              <a:buSzPts val="1100"/>
              <a:buNone/>
            </a:pPr>
            <a:r>
              <a:rPr lang="en-US" sz="1100"/>
              <a:t>When a student continues on a </a:t>
            </a:r>
            <a:r>
              <a:rPr lang="en-US" sz="1100" b="1"/>
              <a:t>READ plan </a:t>
            </a:r>
            <a:r>
              <a:rPr lang="en-US" sz="1100"/>
              <a:t>for </a:t>
            </a:r>
            <a:r>
              <a:rPr lang="en-US" sz="1100" b="1"/>
              <a:t>a second or subsequent </a:t>
            </a:r>
            <a:r>
              <a:rPr lang="en-US" sz="1100" b="0"/>
              <a:t>consecutive </a:t>
            </a:r>
            <a:r>
              <a:rPr lang="en-US" sz="1100" b="1"/>
              <a:t>school year</a:t>
            </a:r>
            <a:r>
              <a:rPr lang="en-US" sz="1100" b="0"/>
              <a:t>, the school or district ensures that in the next school year (CRS 22-7-1206(7)(a)):</a:t>
            </a:r>
          </a:p>
          <a:p>
            <a:pPr marL="0" lvl="0" indent="0" algn="l" rtl="0">
              <a:lnSpc>
                <a:spcPct val="100000"/>
              </a:lnSpc>
              <a:spcBef>
                <a:spcPts val="0"/>
              </a:spcBef>
              <a:spcAft>
                <a:spcPts val="0"/>
              </a:spcAft>
              <a:buSzPts val="1100"/>
              <a:buNone/>
            </a:pPr>
            <a:r>
              <a:rPr lang="en-US" sz="1100" b="0"/>
              <a:t> </a:t>
            </a:r>
          </a:p>
          <a:p>
            <a:pPr marL="171450" lvl="0" indent="-171450" algn="l" rtl="0">
              <a:lnSpc>
                <a:spcPct val="100000"/>
              </a:lnSpc>
              <a:spcBef>
                <a:spcPts val="0"/>
              </a:spcBef>
              <a:spcAft>
                <a:spcPts val="0"/>
              </a:spcAft>
              <a:buSzPts val="1100"/>
            </a:pPr>
            <a:r>
              <a:rPr lang="en-US" sz="1100" b="0" i="1" strike="noStrike"/>
              <a:t>(click) </a:t>
            </a:r>
            <a:r>
              <a:rPr lang="en-US" sz="1100" b="1"/>
              <a:t>The</a:t>
            </a:r>
            <a:r>
              <a:rPr lang="en-US" sz="1100"/>
              <a:t> student’s </a:t>
            </a:r>
            <a:r>
              <a:rPr lang="en-US" sz="1100" b="1"/>
              <a:t>teacher must revise the READ plan to include additional, more rigorous strategies and interventions, including increased daily </a:t>
            </a:r>
            <a:r>
              <a:rPr lang="en-US" sz="1100"/>
              <a:t>time in school for </a:t>
            </a:r>
            <a:r>
              <a:rPr lang="en-US" sz="1100" b="1"/>
              <a:t>reading instruction </a:t>
            </a:r>
            <a:r>
              <a:rPr lang="en-US" sz="1100" b="0"/>
              <a:t>(CRS 22-7-1206(I). </a:t>
            </a:r>
          </a:p>
          <a:p>
            <a:pPr marL="628650" lvl="1" indent="-171450" algn="l" rtl="0">
              <a:lnSpc>
                <a:spcPct val="100000"/>
              </a:lnSpc>
              <a:spcBef>
                <a:spcPts val="0"/>
              </a:spcBef>
              <a:spcAft>
                <a:spcPts val="0"/>
              </a:spcAft>
              <a:buSzPts val="1100"/>
            </a:pPr>
            <a:r>
              <a:rPr lang="en-US" sz="1100">
                <a:latin typeface="Trebuchet MS" panose="020B0603020202020204" pitchFamily="34" charset="0"/>
              </a:rPr>
              <a:t>There are different ways educators can ensure a student receives more rigorous strategies and interventions: (READ Plans from Year to Year https://www.cde.state.co.us/node/67190/)</a:t>
            </a:r>
          </a:p>
          <a:p>
            <a:pPr marL="1085850" lvl="2" indent="-171450" algn="l" rtl="0">
              <a:lnSpc>
                <a:spcPct val="100000"/>
              </a:lnSpc>
              <a:spcBef>
                <a:spcPts val="0"/>
              </a:spcBef>
              <a:spcAft>
                <a:spcPts val="0"/>
              </a:spcAft>
              <a:buSzPts val="1100"/>
            </a:pPr>
            <a:r>
              <a:rPr lang="en-US" sz="1100">
                <a:latin typeface="Trebuchet MS" panose="020B0603020202020204" pitchFamily="34" charset="0"/>
              </a:rPr>
              <a:t>Increase the amount of intervention time and/or frequency the student receives</a:t>
            </a:r>
          </a:p>
          <a:p>
            <a:pPr marL="1085850" lvl="2" indent="-171450" algn="l" rtl="0">
              <a:lnSpc>
                <a:spcPct val="100000"/>
              </a:lnSpc>
              <a:spcBef>
                <a:spcPts val="0"/>
              </a:spcBef>
              <a:spcAft>
                <a:spcPts val="0"/>
              </a:spcAft>
              <a:buSzPts val="1100"/>
            </a:pPr>
            <a:r>
              <a:rPr lang="en-US" sz="1100">
                <a:latin typeface="Trebuchet MS" panose="020B0603020202020204" pitchFamily="34" charset="0"/>
              </a:rPr>
              <a:t>Decrease the number of students for a smaller instructional group</a:t>
            </a:r>
          </a:p>
          <a:p>
            <a:pPr marL="1085850" lvl="2" indent="-171450" algn="l" rtl="0">
              <a:lnSpc>
                <a:spcPct val="100000"/>
              </a:lnSpc>
              <a:spcBef>
                <a:spcPts val="0"/>
              </a:spcBef>
              <a:spcAft>
                <a:spcPts val="0"/>
              </a:spcAft>
              <a:buSzPts val="1100"/>
            </a:pPr>
            <a:r>
              <a:rPr lang="en-US" sz="1100">
                <a:latin typeface="Trebuchet MS" panose="020B0603020202020204" pitchFamily="34" charset="0"/>
              </a:rPr>
              <a:t>Adjust the time of day for instruction that best fits the student’s needs</a:t>
            </a:r>
          </a:p>
          <a:p>
            <a:pPr marL="1085850" lvl="2" indent="-171450" algn="l" rtl="0">
              <a:lnSpc>
                <a:spcPct val="100000"/>
              </a:lnSpc>
              <a:spcBef>
                <a:spcPts val="0"/>
              </a:spcBef>
              <a:spcAft>
                <a:spcPts val="0"/>
              </a:spcAft>
              <a:buSzPts val="1100"/>
            </a:pPr>
            <a:r>
              <a:rPr lang="en-US" sz="1100">
                <a:latin typeface="Trebuchet MS" panose="020B0603020202020204" pitchFamily="34" charset="0"/>
              </a:rPr>
              <a:t>Use specialty programs that are scientifically based and evidence-based from the CDE approved list of programming</a:t>
            </a:r>
          </a:p>
          <a:p>
            <a:pPr marL="1085850" lvl="2" indent="-171450" algn="l" rtl="0">
              <a:lnSpc>
                <a:spcPct val="100000"/>
              </a:lnSpc>
              <a:spcBef>
                <a:spcPts val="0"/>
              </a:spcBef>
              <a:spcAft>
                <a:spcPts val="0"/>
              </a:spcAft>
              <a:buSzPts val="1100"/>
            </a:pPr>
            <a:r>
              <a:rPr lang="en-US" sz="1100">
                <a:latin typeface="Trebuchet MS" panose="020B0603020202020204" pitchFamily="34" charset="0"/>
              </a:rPr>
              <a:t>Increase progress monitoring frequency to pinpoint and drive effective targeted instruction</a:t>
            </a:r>
            <a:endParaRPr lang="en-US" sz="1100" b="0">
              <a:latin typeface="Trebuchet MS" panose="020B0603020202020204" pitchFamily="34" charset="0"/>
            </a:endParaRPr>
          </a:p>
          <a:p>
            <a:pPr marL="171450" lvl="0" indent="-171450" algn="l" rtl="0">
              <a:lnSpc>
                <a:spcPct val="100000"/>
              </a:lnSpc>
              <a:spcBef>
                <a:spcPts val="0"/>
              </a:spcBef>
              <a:spcAft>
                <a:spcPts val="0"/>
              </a:spcAft>
              <a:buSzPts val="1100"/>
            </a:pPr>
            <a:endParaRPr lang="en-US" sz="1100">
              <a:solidFill>
                <a:srgbClr val="000000"/>
              </a:solidFill>
            </a:endParaRPr>
          </a:p>
          <a:p>
            <a:pPr marL="171450" lvl="0" indent="-171450" algn="l" rtl="0">
              <a:lnSpc>
                <a:spcPct val="100000"/>
              </a:lnSpc>
              <a:spcBef>
                <a:spcPts val="0"/>
              </a:spcBef>
              <a:spcAft>
                <a:spcPts val="0"/>
              </a:spcAft>
              <a:buSzPts val="1100"/>
            </a:pPr>
            <a:r>
              <a:rPr lang="en-US" sz="1100" b="0" i="1" strike="noStrike"/>
              <a:t>(click) </a:t>
            </a:r>
            <a:r>
              <a:rPr lang="en-US" sz="1100" b="1" i="0" u="none" strike="noStrike" baseline="0">
                <a:solidFill>
                  <a:srgbClr val="000000"/>
                </a:solidFill>
              </a:rPr>
              <a:t>The principal </a:t>
            </a:r>
            <a:r>
              <a:rPr lang="en-US" sz="1100" b="0" i="0" u="none" strike="noStrike" baseline="0">
                <a:solidFill>
                  <a:srgbClr val="000000"/>
                </a:solidFill>
              </a:rPr>
              <a:t>of the school in which the student is enrolled </a:t>
            </a:r>
            <a:r>
              <a:rPr lang="en-US" sz="1100" b="1" i="0" u="none" strike="noStrike" baseline="0">
                <a:solidFill>
                  <a:srgbClr val="000000"/>
                </a:solidFill>
              </a:rPr>
              <a:t>ensures that the student receives reading instruction </a:t>
            </a:r>
            <a:r>
              <a:rPr lang="en-US" sz="1100" b="0" i="0" u="none" strike="noStrike" baseline="0">
                <a:solidFill>
                  <a:srgbClr val="000000"/>
                </a:solidFill>
              </a:rPr>
              <a:t>in conjunction with and </a:t>
            </a:r>
            <a:r>
              <a:rPr lang="en-US" sz="1100" b="1" i="0" u="none" strike="noStrike" baseline="0">
                <a:solidFill>
                  <a:srgbClr val="000000"/>
                </a:solidFill>
              </a:rPr>
              <a:t>supported through the other subjects </a:t>
            </a:r>
            <a:r>
              <a:rPr lang="en-US" sz="1100" b="0" i="0" u="none" strike="noStrike" baseline="0">
                <a:solidFill>
                  <a:srgbClr val="000000"/>
                </a:solidFill>
              </a:rPr>
              <a:t>in which the student receives instruction </a:t>
            </a:r>
            <a:r>
              <a:rPr lang="en-US" sz="1100" b="1" i="0" u="none" strike="noStrike" baseline="0">
                <a:solidFill>
                  <a:srgbClr val="000000"/>
                </a:solidFill>
              </a:rPr>
              <a:t>during the school day </a:t>
            </a:r>
            <a:r>
              <a:rPr lang="en-US" sz="1100" b="0"/>
              <a:t>(CRS 22-7-1206(II));</a:t>
            </a:r>
            <a:endParaRPr lang="en-US" sz="1100" b="1" i="0" u="none" strike="noStrike" baseline="0">
              <a:solidFill>
                <a:srgbClr val="000000"/>
              </a:solidFill>
            </a:endParaRPr>
          </a:p>
          <a:p>
            <a:pPr marL="171450" lvl="0" indent="-171450" algn="l" rtl="0">
              <a:lnSpc>
                <a:spcPct val="100000"/>
              </a:lnSpc>
              <a:spcBef>
                <a:spcPts val="0"/>
              </a:spcBef>
              <a:spcAft>
                <a:spcPts val="0"/>
              </a:spcAft>
              <a:buSzPts val="1100"/>
            </a:pPr>
            <a:endParaRPr lang="en-US" sz="1100" b="0" i="0" u="none" strike="noStrike" baseline="0">
              <a:solidFill>
                <a:srgbClr val="000000"/>
              </a:solidFill>
            </a:endParaRPr>
          </a:p>
          <a:p>
            <a:pPr marL="171450" lvl="0" indent="-171450" algn="l" rtl="0">
              <a:lnSpc>
                <a:spcPct val="100000"/>
              </a:lnSpc>
              <a:spcBef>
                <a:spcPts val="0"/>
              </a:spcBef>
              <a:spcAft>
                <a:spcPts val="0"/>
              </a:spcAft>
              <a:buSzPts val="1100"/>
            </a:pPr>
            <a:r>
              <a:rPr lang="en-US" sz="1100" b="0" i="1" strike="noStrike"/>
              <a:t>(click) </a:t>
            </a:r>
            <a:r>
              <a:rPr lang="en-US" sz="1100"/>
              <a:t>And</a:t>
            </a:r>
            <a:r>
              <a:rPr lang="en-US" sz="1100" b="1"/>
              <a:t>, if possible, the student receives reading instruction from a teacher who is identified as effective or highly effective </a:t>
            </a:r>
            <a:r>
              <a:rPr lang="en-US" sz="1100"/>
              <a:t>in their most recent performance evaluation </a:t>
            </a:r>
            <a:r>
              <a:rPr lang="en-US" sz="1100" b="1"/>
              <a:t>and has expertise in teaching reading </a:t>
            </a:r>
            <a:r>
              <a:rPr lang="en-US" sz="1100" b="0"/>
              <a:t>(CRS 22-7-1206(III)).</a:t>
            </a:r>
          </a:p>
          <a:p>
            <a:pPr marL="171450" lvl="0" indent="-171450" algn="l" rtl="0">
              <a:lnSpc>
                <a:spcPct val="100000"/>
              </a:lnSpc>
              <a:spcBef>
                <a:spcPts val="0"/>
              </a:spcBef>
              <a:spcAft>
                <a:spcPts val="0"/>
              </a:spcAft>
              <a:buSzPts val="1100"/>
            </a:pPr>
            <a:endParaRPr lang="en-US" sz="1100" b="0"/>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a:t>(click) </a:t>
            </a:r>
            <a:r>
              <a:rPr lang="en-US" sz="1100" b="0"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In addition</a:t>
            </a:r>
            <a:r>
              <a:rPr lang="en-US" sz="1100" b="1"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 with the approval of the student's parent,</a:t>
            </a:r>
            <a:r>
              <a:rPr lang="en-US" sz="1100" b="0"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 the local education provider (or </a:t>
            </a:r>
            <a:r>
              <a:rPr lang="en-US" sz="1100" b="1"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school) may provide</a:t>
            </a:r>
            <a:r>
              <a:rPr lang="en-US" sz="1100" b="0"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 to the student </a:t>
            </a:r>
            <a:r>
              <a:rPr lang="en-US" sz="1100" b="1"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mental health support </a:t>
            </a:r>
            <a:r>
              <a:rPr lang="en-US" sz="1100" b="0"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from the school psychologist, school social worker, or school counselor </a:t>
            </a:r>
            <a:r>
              <a:rPr lang="en-US" sz="1100" b="0"/>
              <a:t>(CRS 22-7-1206(7)(b)).</a:t>
            </a:r>
            <a:endParaRPr lang="en-US" sz="1100"/>
          </a:p>
          <a:p>
            <a:pPr marL="171450" lvl="0" indent="-171450" algn="l" rtl="0">
              <a:lnSpc>
                <a:spcPct val="100000"/>
              </a:lnSpc>
              <a:spcBef>
                <a:spcPts val="0"/>
              </a:spcBef>
              <a:spcAft>
                <a:spcPts val="0"/>
              </a:spcAft>
              <a:buSzPts val="1100"/>
            </a:pPr>
            <a:endParaRPr lang="en-US" sz="1100"/>
          </a:p>
          <a:p>
            <a:pPr marL="0" lvl="0" indent="0" algn="l" rtl="0">
              <a:lnSpc>
                <a:spcPct val="100000"/>
              </a:lnSpc>
              <a:spcBef>
                <a:spcPts val="0"/>
              </a:spcBef>
              <a:spcAft>
                <a:spcPts val="0"/>
              </a:spcAft>
              <a:buSzPts val="1100"/>
              <a:buFont typeface="Arial" panose="020B0604020202020204" pitchFamily="34" charset="0"/>
              <a:buNone/>
            </a:pPr>
            <a:endParaRPr sz="1200"/>
          </a:p>
        </p:txBody>
      </p:sp>
    </p:spTree>
    <p:extLst>
      <p:ext uri="{BB962C8B-B14F-4D97-AF65-F5344CB8AC3E}">
        <p14:creationId xmlns:p14="http://schemas.microsoft.com/office/powerpoint/2010/main" val="1224784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a:extLst>
            <a:ext uri="{FF2B5EF4-FFF2-40B4-BE49-F238E27FC236}">
              <a16:creationId xmlns:a16="http://schemas.microsoft.com/office/drawing/2014/main" id="{6CB7DBA4-2734-D1E1-72B9-FFEF4E735523}"/>
            </a:ext>
          </a:extLst>
        </p:cNvPr>
        <p:cNvGrpSpPr/>
        <p:nvPr/>
      </p:nvGrpSpPr>
      <p:grpSpPr>
        <a:xfrm>
          <a:off x="0" y="0"/>
          <a:ext cx="0" cy="0"/>
          <a:chOff x="0" y="0"/>
          <a:chExt cx="0" cy="0"/>
        </a:xfrm>
      </p:grpSpPr>
      <p:sp>
        <p:nvSpPr>
          <p:cNvPr id="1292" name="Google Shape;1292;g625741a872_0_11:notes">
            <a:extLst>
              <a:ext uri="{FF2B5EF4-FFF2-40B4-BE49-F238E27FC236}">
                <a16:creationId xmlns:a16="http://schemas.microsoft.com/office/drawing/2014/main" id="{0A429F4F-CDE2-401A-5D44-91AE959F0A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3" name="Google Shape;1293;g625741a872_0_11:notes">
            <a:extLst>
              <a:ext uri="{FF2B5EF4-FFF2-40B4-BE49-F238E27FC236}">
                <a16:creationId xmlns:a16="http://schemas.microsoft.com/office/drawing/2014/main" id="{2B5BD184-B39B-B214-BB7F-7B35D0335EB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a:t>You may be wondering about when and how a child might </a:t>
            </a:r>
            <a:r>
              <a:rPr lang="en-US" sz="1100" b="1"/>
              <a:t>Exit a READ Plan</a:t>
            </a:r>
            <a:r>
              <a:rPr lang="en-US" sz="1100"/>
              <a:t>? </a:t>
            </a:r>
            <a:endParaRPr lang="en-US" sz="1100" b="0"/>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100"/>
              <a:t>Each district shall ensure that a teacher continues to revise and implement a student’s READ plan until the student attains reading competency, regardless of the student’s grade level (22-7-1206(6)).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100"/>
          </a:p>
          <a:p>
            <a:pPr marL="171450" indent="-171450">
              <a:spcBef>
                <a:spcPts val="0"/>
              </a:spcBef>
              <a:spcAft>
                <a:spcPts val="0"/>
              </a:spcAft>
              <a:buSzPts val="1100"/>
            </a:pPr>
            <a:r>
              <a:rPr lang="en-US" sz="1100" b="0" i="1" strike="noStrike"/>
              <a:t>(click) </a:t>
            </a:r>
            <a:r>
              <a:rPr lang="en-US" sz="1100" b="1" i="0">
                <a:solidFill>
                  <a:srgbClr val="333333"/>
                </a:solidFill>
                <a:effectLst/>
              </a:rPr>
              <a:t>Schools monitor the ongoing reading progress</a:t>
            </a:r>
            <a:r>
              <a:rPr lang="en-US" sz="1100" b="0" i="0">
                <a:solidFill>
                  <a:srgbClr val="333333"/>
                </a:solidFill>
                <a:effectLst/>
              </a:rPr>
              <a:t> of the students determined to have </a:t>
            </a:r>
            <a:r>
              <a:rPr lang="en-US" sz="1100">
                <a:solidFill>
                  <a:srgbClr val="333333"/>
                </a:solidFill>
              </a:rPr>
              <a:t>an SRD</a:t>
            </a:r>
            <a:r>
              <a:rPr lang="en-US" sz="1100" b="0" i="0">
                <a:solidFill>
                  <a:srgbClr val="333333"/>
                </a:solidFill>
                <a:effectLst/>
              </a:rPr>
              <a:t> through progress monitoring and collecting a body of evidence</a:t>
            </a:r>
            <a:r>
              <a:rPr lang="en-US" sz="1100" b="1" i="0">
                <a:solidFill>
                  <a:srgbClr val="333333"/>
                </a:solidFill>
                <a:effectLst/>
              </a:rPr>
              <a:t>.</a:t>
            </a:r>
          </a:p>
          <a:p>
            <a:pPr marL="0" indent="0">
              <a:spcBef>
                <a:spcPts val="0"/>
              </a:spcBef>
              <a:spcAft>
                <a:spcPts val="0"/>
              </a:spcAft>
              <a:buSzPts val="1100"/>
            </a:pPr>
            <a:endParaRPr lang="en-US" sz="1100" b="1" i="0">
              <a:solidFill>
                <a:schemeClr val="tx1"/>
              </a:solidFill>
              <a:effectLst/>
            </a:endParaRPr>
          </a:p>
          <a:p>
            <a:pPr marL="171450" indent="-171450">
              <a:spcBef>
                <a:spcPts val="0"/>
              </a:spcBef>
              <a:spcAft>
                <a:spcPts val="0"/>
              </a:spcAft>
              <a:buSzPts val="1100"/>
            </a:pPr>
            <a:r>
              <a:rPr lang="en-US" sz="1100" b="0" i="1" strike="noStrike">
                <a:solidFill>
                  <a:schemeClr val="tx1"/>
                </a:solidFill>
              </a:rPr>
              <a:t>(click) </a:t>
            </a:r>
            <a:r>
              <a:rPr lang="en-US" sz="1100" b="1">
                <a:solidFill>
                  <a:schemeClr val="tx1"/>
                </a:solidFill>
              </a:rPr>
              <a:t>A body of evidence demonstrates the student has achieved </a:t>
            </a:r>
            <a:r>
              <a:rPr lang="en-US" sz="1100" b="0">
                <a:solidFill>
                  <a:schemeClr val="tx1"/>
                </a:solidFill>
              </a:rPr>
              <a:t>the Minimum Reading Competency Skills and is demonstrating</a:t>
            </a:r>
            <a:r>
              <a:rPr lang="en-US" sz="1100" b="1">
                <a:solidFill>
                  <a:schemeClr val="tx1"/>
                </a:solidFill>
              </a:rPr>
              <a:t> grade level competency in reading and parents are notified. </a:t>
            </a:r>
            <a:endParaRPr lang="en-US" sz="1100" b="0" i="0">
              <a:solidFill>
                <a:srgbClr val="000000"/>
              </a:solidFill>
              <a:effectLst/>
              <a:cs typeface="Calibri"/>
            </a:endParaRPr>
          </a:p>
          <a:p>
            <a:pPr marL="628650" lvl="1" indent="-171450">
              <a:spcBef>
                <a:spcPts val="0"/>
              </a:spcBef>
              <a:spcAft>
                <a:spcPts val="0"/>
              </a:spcAft>
              <a:buSzPts val="1100"/>
            </a:pPr>
            <a:r>
              <a:rPr lang="en-US" sz="1100" b="0" i="0">
                <a:solidFill>
                  <a:srgbClr val="000000"/>
                </a:solidFill>
                <a:effectLst/>
                <a:latin typeface="Trebuchet MS" panose="020B0603020202020204" pitchFamily="34" charset="0"/>
                <a:cs typeface="Calibri"/>
              </a:rPr>
              <a:t>In alignment with the requirements of the READ Act, schools should:</a:t>
            </a:r>
          </a:p>
          <a:p>
            <a:pPr marL="1085850" lvl="2" indent="-171450" algn="l" rtl="0" fontAlgn="base">
              <a:spcBef>
                <a:spcPts val="0"/>
              </a:spcBef>
              <a:spcAft>
                <a:spcPts val="0"/>
              </a:spcAft>
            </a:pPr>
            <a:r>
              <a:rPr lang="en-US" sz="1100" b="0" i="0">
                <a:solidFill>
                  <a:srgbClr val="000000"/>
                </a:solidFill>
                <a:effectLst/>
                <a:latin typeface="Trebuchet MS" panose="020B0603020202020204" pitchFamily="34" charset="0"/>
                <a:cs typeface="Calibri"/>
              </a:rPr>
              <a:t>Document the assessment scores and the body of evidence that supports the student has demonstrated grade level reading competency.  </a:t>
            </a:r>
          </a:p>
          <a:p>
            <a:pPr marL="1085850" lvl="2" indent="-171450" algn="l" rtl="0" fontAlgn="base">
              <a:spcBef>
                <a:spcPts val="0"/>
              </a:spcBef>
              <a:spcAft>
                <a:spcPts val="0"/>
              </a:spcAft>
            </a:pPr>
            <a:r>
              <a:rPr lang="en-US" sz="1100" b="0" i="0">
                <a:solidFill>
                  <a:srgbClr val="000000"/>
                </a:solidFill>
                <a:effectLst/>
                <a:latin typeface="Trebuchet MS" panose="020B0603020202020204" pitchFamily="34" charset="0"/>
                <a:cs typeface="Calibri"/>
              </a:rPr>
              <a:t>Ensure the READ plan has supporting documentation for the plan and the body of evidence that demonstrates the student has reached grade level reading competency is included in the permanent academic record </a:t>
            </a:r>
            <a:r>
              <a:rPr lang="en-US" sz="1100" b="0" i="0">
                <a:solidFill>
                  <a:srgbClr val="FF0000"/>
                </a:solidFill>
                <a:effectLst/>
                <a:latin typeface="Trebuchet MS" panose="020B0603020202020204" pitchFamily="34" charset="0"/>
                <a:cs typeface="Calibri"/>
              </a:rPr>
              <a:t>(22-7-1206(1)(b)) </a:t>
            </a:r>
            <a:endParaRPr lang="en-US" sz="1100" b="0" i="0">
              <a:solidFill>
                <a:srgbClr val="000000"/>
              </a:solidFill>
              <a:effectLst/>
              <a:latin typeface="Trebuchet MS" panose="020B0603020202020204" pitchFamily="34" charset="0"/>
              <a:cs typeface="Calibri"/>
            </a:endParaRPr>
          </a:p>
          <a:p>
            <a:pPr marL="1085850" lvl="2" indent="-171450" algn="l" rtl="0" fontAlgn="base">
              <a:spcBef>
                <a:spcPts val="0"/>
              </a:spcBef>
              <a:spcAft>
                <a:spcPts val="0"/>
              </a:spcAft>
            </a:pPr>
            <a:r>
              <a:rPr lang="en-US" sz="1100" b="0" i="0">
                <a:solidFill>
                  <a:srgbClr val="000000"/>
                </a:solidFill>
                <a:effectLst/>
                <a:latin typeface="Trebuchet MS" panose="020B0603020202020204" pitchFamily="34" charset="0"/>
                <a:cs typeface="Calibri"/>
              </a:rPr>
              <a:t>Schools must also communicate with the student’s parents that the student has reached grade level competency in reading and will be removed from the READ Plan. </a:t>
            </a:r>
            <a:r>
              <a:rPr lang="en-US" sz="1100" b="0" i="0">
                <a:solidFill>
                  <a:srgbClr val="FF0000"/>
                </a:solidFill>
                <a:effectLst/>
                <a:latin typeface="Trebuchet MS" panose="020B0603020202020204" pitchFamily="34" charset="0"/>
                <a:cs typeface="Calibri"/>
              </a:rPr>
              <a:t>(22-7-1205(4)). </a:t>
            </a:r>
          </a:p>
          <a:p>
            <a:pPr marL="0" lvl="0" indent="0" algn="l" rtl="0" fontAlgn="base">
              <a:spcBef>
                <a:spcPts val="0"/>
              </a:spcBef>
              <a:spcAft>
                <a:spcPts val="0"/>
              </a:spcAft>
            </a:pPr>
            <a:endParaRPr lang="en-US" sz="1100" b="0" i="0">
              <a:solidFill>
                <a:srgbClr val="FF0000"/>
              </a:solidFill>
              <a:effectLst/>
              <a:cs typeface="Calibri"/>
            </a:endParaRPr>
          </a:p>
          <a:p>
            <a:pPr marL="171450" lvl="0" indent="-171450" algn="l" rtl="0" fontAlgn="base">
              <a:spcBef>
                <a:spcPts val="0"/>
              </a:spcBef>
              <a:spcAft>
                <a:spcPts val="0"/>
              </a:spcAft>
            </a:pPr>
            <a:r>
              <a:rPr lang="en-US" sz="1100" b="0" i="1" strike="noStrike"/>
              <a:t>(click) </a:t>
            </a:r>
            <a:r>
              <a:rPr lang="en-US" sz="1100" b="1" i="0">
                <a:solidFill>
                  <a:srgbClr val="FF0000"/>
                </a:solidFill>
                <a:effectLst/>
                <a:cs typeface="Calibri"/>
              </a:rPr>
              <a:t>The READ Plan is updated and exit date is recorded</a:t>
            </a:r>
            <a:r>
              <a:rPr lang="en-US" sz="1100" b="0" i="0">
                <a:solidFill>
                  <a:srgbClr val="FF0000"/>
                </a:solidFill>
                <a:effectLst/>
                <a:cs typeface="Calibri"/>
              </a:rPr>
              <a:t>. The </a:t>
            </a:r>
            <a:r>
              <a:rPr lang="en-US" sz="1100" b="1" i="0">
                <a:solidFill>
                  <a:srgbClr val="FF0000"/>
                </a:solidFill>
                <a:effectLst/>
                <a:cs typeface="Calibri"/>
              </a:rPr>
              <a:t>READ Plan is no longer active</a:t>
            </a:r>
            <a:r>
              <a:rPr lang="en-US" sz="1100" b="0" i="0">
                <a:solidFill>
                  <a:srgbClr val="FF0000"/>
                </a:solidFill>
                <a:effectLst/>
                <a:cs typeface="Calibri"/>
              </a:rPr>
              <a:t>. </a:t>
            </a:r>
          </a:p>
        </p:txBody>
      </p:sp>
    </p:spTree>
    <p:extLst>
      <p:ext uri="{BB962C8B-B14F-4D97-AF65-F5344CB8AC3E}">
        <p14:creationId xmlns:p14="http://schemas.microsoft.com/office/powerpoint/2010/main" val="239108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rtl="0" fontAlgn="base">
              <a:buFont typeface="Arial" panose="020B0604020202020204" pitchFamily="34" charset="0"/>
              <a:buNone/>
            </a:pPr>
            <a:r>
              <a:rPr lang="en-US" sz="1100" b="0" i="0" u="none" strike="noStrike">
                <a:solidFill>
                  <a:srgbClr val="000000"/>
                </a:solidFill>
                <a:effectLst/>
              </a:rPr>
              <a:t>Thank you all for being here today.</a:t>
            </a:r>
            <a:r>
              <a:rPr lang="en-US" sz="1100" b="0" i="0">
                <a:solidFill>
                  <a:srgbClr val="444444"/>
                </a:solidFill>
                <a:effectLst/>
              </a:rPr>
              <a:t>​</a:t>
            </a:r>
          </a:p>
          <a:p>
            <a:pPr marL="0" indent="0" algn="l" rtl="0" fontAlgn="base">
              <a:buFont typeface="Arial" panose="020B0604020202020204" pitchFamily="34" charset="0"/>
              <a:buNone/>
            </a:pPr>
            <a:endParaRPr lang="en-US" sz="1100" b="0" i="0">
              <a:solidFill>
                <a:srgbClr val="444444"/>
              </a:solidFill>
              <a:effectLst/>
            </a:endParaRPr>
          </a:p>
          <a:p>
            <a:pPr marL="0" marR="0" lvl="0" indent="0" algn="l" defTabSz="914400" rtl="0" eaLnBrk="1" fontAlgn="base"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n-US" sz="1100">
                <a:effectLst/>
              </a:rPr>
              <a:t>This is a presentation within </a:t>
            </a:r>
            <a:r>
              <a:rPr lang="en-US" sz="1100" b="1">
                <a:effectLst/>
              </a:rPr>
              <a:t>the Colorado READ Act and the Science of Reading for Families </a:t>
            </a:r>
            <a:r>
              <a:rPr lang="en-US" sz="1100">
                <a:effectLst/>
              </a:rPr>
              <a:t>series developed to support parents with ways to help their children build reading skills in partnership with their child’s school. </a:t>
            </a:r>
            <a:endParaRPr lang="en-US" sz="1100" kern="100">
              <a:effectLst/>
              <a:latin typeface="Trebuchet MS" panose="020B0603020202020204" pitchFamily="34" charset="0"/>
              <a:ea typeface="Aptos" panose="020B0004020202020204" pitchFamily="34" charset="0"/>
              <a:cs typeface="Times New Roman" panose="02020603050405020304" pitchFamily="18" charset="0"/>
            </a:endParaRPr>
          </a:p>
          <a:p>
            <a:pPr marL="0" marR="0" lvl="0" indent="0">
              <a:lnSpc>
                <a:spcPct val="115000"/>
              </a:lnSpc>
              <a:spcAft>
                <a:spcPts val="800"/>
              </a:spcAft>
              <a:buNone/>
              <a:tabLst>
                <a:tab pos="457200" algn="l"/>
              </a:tabLst>
            </a:pPr>
            <a:endParaRPr lang="en-US" sz="1100" b="0" i="0" u="none" strike="noStrike">
              <a:solidFill>
                <a:srgbClr val="000000"/>
              </a:solidFill>
              <a:effectLst/>
            </a:endParaRPr>
          </a:p>
          <a:p>
            <a:pPr marL="0" marR="0" lvl="0" indent="0">
              <a:lnSpc>
                <a:spcPct val="115000"/>
              </a:lnSpc>
              <a:spcAft>
                <a:spcPts val="800"/>
              </a:spcAft>
              <a:buNone/>
              <a:tabLst>
                <a:tab pos="457200" algn="l"/>
              </a:tabLst>
            </a:pPr>
            <a:r>
              <a:rPr lang="en-US" sz="1100" b="0" i="0" u="none" strike="noStrike">
                <a:solidFill>
                  <a:srgbClr val="000000"/>
                </a:solidFill>
                <a:effectLst/>
              </a:rPr>
              <a:t>During this presentation, we will be focusing on </a:t>
            </a:r>
            <a:r>
              <a:rPr lang="en-US" sz="1100" b="1" i="0" u="none" strike="noStrike">
                <a:solidFill>
                  <a:srgbClr val="000000"/>
                </a:solidFill>
                <a:effectLst/>
              </a:rPr>
              <a:t>READ Plans</a:t>
            </a:r>
          </a:p>
          <a:p>
            <a:pPr marL="285750" marR="0" lvl="0" indent="-285750">
              <a:lnSpc>
                <a:spcPct val="115000"/>
              </a:lnSpc>
              <a:spcAft>
                <a:spcPts val="800"/>
              </a:spcAft>
              <a:tabLst>
                <a:tab pos="457200" algn="l"/>
              </a:tabLst>
            </a:pPr>
            <a:endParaRPr lang="en-US" sz="1100" kern="100">
              <a:effectLst/>
              <a:ea typeface="Aptos" panose="020B0004020202020204" pitchFamily="34" charset="0"/>
              <a:cs typeface="Times New Roman" panose="02020603050405020304" pitchFamily="18" charset="0"/>
            </a:endParaRPr>
          </a:p>
          <a:p>
            <a:pPr marL="0" marR="0" lvl="0" indent="0">
              <a:lnSpc>
                <a:spcPct val="115000"/>
              </a:lnSpc>
              <a:spcAft>
                <a:spcPts val="800"/>
              </a:spcAft>
              <a:buNone/>
              <a:tabLst>
                <a:tab pos="457200" algn="l"/>
              </a:tabLst>
            </a:pPr>
            <a:r>
              <a:rPr lang="en-US" sz="1100" kern="100">
                <a:effectLst/>
                <a:ea typeface="Aptos" panose="020B0004020202020204" pitchFamily="34" charset="0"/>
                <a:cs typeface="Times New Roman" panose="02020603050405020304" pitchFamily="18" charset="0"/>
              </a:rPr>
              <a:t>For more information or additional resources, please visit the </a:t>
            </a:r>
            <a:r>
              <a:rPr lang="en-US" sz="1100" u="sng" kern="100">
                <a:solidFill>
                  <a:srgbClr val="467886"/>
                </a:solidFill>
                <a:effectLst/>
                <a:ea typeface="Aptos" panose="020B0004020202020204" pitchFamily="34" charset="0"/>
                <a:cs typeface="Times New Roman" panose="02020603050405020304" pitchFamily="18" charset="0"/>
                <a:hlinkClick r:id="rId3"/>
              </a:rPr>
              <a:t>READ Act Parent Resources page</a:t>
            </a:r>
            <a:r>
              <a:rPr lang="en-US" sz="1100" kern="100">
                <a:effectLst/>
                <a:ea typeface="Aptos" panose="020B0004020202020204" pitchFamily="34" charset="0"/>
                <a:cs typeface="Times New Roman" panose="02020603050405020304" pitchFamily="18" charset="0"/>
              </a:rPr>
              <a:t> found within the CDE website. (</a:t>
            </a:r>
            <a:r>
              <a:rPr lang="en-US" sz="1100" u="sng" kern="100">
                <a:solidFill>
                  <a:srgbClr val="467886"/>
                </a:solidFill>
                <a:effectLst/>
                <a:ea typeface="Aptos" panose="020B0004020202020204" pitchFamily="34" charset="0"/>
                <a:cs typeface="Times New Roman" panose="02020603050405020304" pitchFamily="18" charset="0"/>
              </a:rPr>
              <a:t>QR Code on the slide</a:t>
            </a:r>
            <a:r>
              <a:rPr lang="en-US" sz="1100" kern="100">
                <a:effectLst/>
                <a:ea typeface="Aptos" panose="020B0004020202020204" pitchFamily="34" charset="0"/>
                <a:cs typeface="Times New Roman" panose="02020603050405020304" pitchFamily="18" charset="0"/>
              </a:rPr>
              <a:t>)</a:t>
            </a:r>
          </a:p>
          <a:p>
            <a:pPr marL="0" marR="0" lvl="0" indent="0">
              <a:lnSpc>
                <a:spcPct val="115000"/>
              </a:lnSpc>
              <a:spcAft>
                <a:spcPts val="800"/>
              </a:spcAft>
              <a:buFont typeface="Arial" panose="020B0604020202020204" pitchFamily="34" charset="0"/>
              <a:buNone/>
              <a:tabLst>
                <a:tab pos="457200" algn="l"/>
              </a:tabLst>
            </a:pPr>
            <a:endParaRPr lang="en-US" sz="1100" kern="100">
              <a:effectLst/>
              <a:ea typeface="Aptos" panose="020B000402020202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
                <a:srgbClr val="000000"/>
              </a:buClr>
              <a:buSzPts val="1100"/>
              <a:buNone/>
              <a:tabLst/>
              <a:defRPr/>
            </a:pPr>
            <a:r>
              <a:rPr lang="en-US" sz="1100" i="1" kern="100">
                <a:effectLst/>
                <a:ea typeface="Aptos" panose="020B0004020202020204" pitchFamily="34" charset="0"/>
                <a:cs typeface="Times New Roman" panose="02020603050405020304" pitchFamily="18" charset="0"/>
              </a:rPr>
              <a:t>Background for Presenter: </a:t>
            </a:r>
          </a:p>
          <a:p>
            <a:pPr marL="0" marR="0" lvl="0" indent="0" algn="l" defTabSz="914400" rtl="0" eaLnBrk="1" fontAlgn="base" latinLnBrk="0" hangingPunct="1">
              <a:lnSpc>
                <a:spcPct val="100000"/>
              </a:lnSpc>
              <a:spcBef>
                <a:spcPts val="0"/>
              </a:spcBef>
              <a:spcAft>
                <a:spcPts val="0"/>
              </a:spcAft>
              <a:buClr>
                <a:srgbClr val="000000"/>
              </a:buClr>
              <a:buSzPts val="1100"/>
              <a:buNone/>
              <a:tabLst/>
              <a:defRPr/>
            </a:pPr>
            <a:r>
              <a:rPr lang="en-US" sz="1100" i="1" kern="100">
                <a:effectLst/>
                <a:ea typeface="Aptos" panose="020B0004020202020204" pitchFamily="34" charset="0"/>
                <a:cs typeface="Times New Roman" panose="02020603050405020304" pitchFamily="18" charset="0"/>
              </a:rPr>
              <a:t>The READ Act encourages local education providers to provide parent opportunities to participate in parent reading workshops throughout the school year to assist parents in developing their own reading skills and in developing the skills necessary to assist their children in reading (</a:t>
            </a:r>
            <a:r>
              <a:rPr lang="en-US" sz="1100" i="1"/>
              <a:t>CRS 22-7-1208 (4))</a:t>
            </a:r>
            <a:r>
              <a:rPr lang="en-US" sz="1100" i="1" kern="100">
                <a:effectLst/>
                <a:ea typeface="Aptos" panose="020B0004020202020204" pitchFamily="34" charset="0"/>
                <a:cs typeface="Times New Roman" panose="02020603050405020304" pitchFamily="18" charset="0"/>
              </a:rPr>
              <a:t>. We hope this series will be helpful to you as parents. </a:t>
            </a:r>
            <a:endParaRPr lang="en-US" sz="1100" b="0" i="1">
              <a:solidFill>
                <a:srgbClr val="444444"/>
              </a:solidFill>
              <a:effectLst/>
            </a:endParaRPr>
          </a:p>
          <a:p>
            <a:pPr marL="171450" lvl="0" indent="-171450" algn="l" rtl="0" fontAlgn="base"/>
            <a:r>
              <a:rPr lang="en-US" sz="1100" b="0" i="1" u="none" strike="noStrike">
                <a:solidFill>
                  <a:srgbClr val="000000"/>
                </a:solidFill>
                <a:effectLst/>
                <a:latin typeface="Trebuchet MS" panose="020B0603020202020204" pitchFamily="34" charset="0"/>
              </a:rPr>
              <a:t>The Colorado READ Act statute defines the term “parent’ as a student’s biological or adoptive parent, stepparent, foster parent, or legal guardian (</a:t>
            </a:r>
            <a:r>
              <a:rPr lang="en-US" sz="1100" i="1">
                <a:latin typeface="Trebuchet MS" panose="020B0603020202020204" pitchFamily="34" charset="0"/>
              </a:rPr>
              <a:t>CRS 22-7-1203 (8)(a))</a:t>
            </a:r>
            <a:r>
              <a:rPr lang="en-US" sz="1100" b="0" i="1" u="none" strike="noStrike">
                <a:solidFill>
                  <a:srgbClr val="000000"/>
                </a:solidFill>
                <a:effectLst/>
                <a:latin typeface="Trebuchet MS" panose="020B0603020202020204" pitchFamily="34" charset="0"/>
              </a:rPr>
              <a:t>. </a:t>
            </a:r>
          </a:p>
          <a:p>
            <a:pPr marL="171450" lvl="0" indent="-171450" algn="l" rtl="0" fontAlgn="base"/>
            <a:r>
              <a:rPr lang="en-US" sz="1100" b="0" i="1" u="none" strike="noStrike">
                <a:solidFill>
                  <a:srgbClr val="000000"/>
                </a:solidFill>
                <a:effectLst/>
                <a:latin typeface="Trebuchet MS" panose="020B0603020202020204" pitchFamily="34" charset="0"/>
              </a:rPr>
              <a:t>For brevity purposes, we have adopted this definition throughout the presentation. </a:t>
            </a:r>
            <a:r>
              <a:rPr lang="en-US" sz="1100" b="0" i="1" u="none" strike="noStrike" baseline="0">
                <a:solidFill>
                  <a:srgbClr val="000000"/>
                </a:solidFill>
                <a:latin typeface="Trebuchet MS" panose="020B0603020202020204" pitchFamily="34" charset="0"/>
              </a:rPr>
              <a:t>When we use “Parent” during the presentation we mean family or caregiver aligned with the language of the law. </a:t>
            </a:r>
          </a:p>
          <a:p>
            <a:pPr marL="0" marR="0" lvl="0" indent="0">
              <a:lnSpc>
                <a:spcPct val="115000"/>
              </a:lnSpc>
              <a:spcAft>
                <a:spcPts val="800"/>
              </a:spcAft>
              <a:buFont typeface="Arial" panose="020B0604020202020204" pitchFamily="34" charset="0"/>
              <a:buNone/>
              <a:tabLst>
                <a:tab pos="457200" algn="l"/>
              </a:tabLst>
            </a:pPr>
            <a:endParaRPr lang="en-US" sz="1100" kern="10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4293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C6ED0F-CCA1-8831-CB37-C8A5535538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310A5A-0B88-BC07-CE78-9726688AF30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1B0EB44E-0C99-E9E8-A133-6F31F435717A}"/>
              </a:ext>
            </a:extLst>
          </p:cNvPr>
          <p:cNvSpPr>
            <a:spLocks noGrp="1"/>
          </p:cNvSpPr>
          <p:nvPr>
            <p:ph type="body" idx="1"/>
          </p:nvPr>
        </p:nvSpPr>
        <p:spPr/>
        <p:txBody>
          <a:bodyPr/>
          <a:lstStyle/>
          <a:p>
            <a:pPr marL="0" indent="0">
              <a:buNone/>
            </a:pPr>
            <a:r>
              <a:rPr lang="en-US" sz="1100" b="1"/>
              <a:t>Why is a READ Plan Important?</a:t>
            </a:r>
            <a:br>
              <a:rPr lang="en-US" sz="1100"/>
            </a:br>
            <a:endParaRPr lang="en-US" sz="1100" b="1"/>
          </a:p>
        </p:txBody>
      </p:sp>
    </p:spTree>
    <p:extLst>
      <p:ext uri="{BB962C8B-B14F-4D97-AF65-F5344CB8AC3E}">
        <p14:creationId xmlns:p14="http://schemas.microsoft.com/office/powerpoint/2010/main" val="436187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gn="l">
              <a:buClrTx/>
              <a:buFontTx/>
              <a:buNone/>
            </a:pPr>
            <a:r>
              <a:rPr lang="en-US" b="1">
                <a:cs typeface="Arial" panose="020B0604020202020204" pitchFamily="34" charset="0"/>
              </a:rPr>
              <a:t>“Students with significant reading needs need significantly more instruction” </a:t>
            </a:r>
            <a:r>
              <a:rPr lang="en-US" b="0">
                <a:cs typeface="Arial" panose="020B0604020202020204" pitchFamily="34" charset="0"/>
              </a:rPr>
              <a:t>(Brown &amp; Stollar, 2025, p. 117).</a:t>
            </a:r>
          </a:p>
          <a:p>
            <a:pPr marL="0" indent="0" algn="l">
              <a:buClrTx/>
              <a:buFontTx/>
              <a:buNone/>
            </a:pPr>
            <a:endParaRPr lang="en-US" b="0">
              <a:cs typeface="Arial" panose="020B0604020202020204" pitchFamily="34" charset="0"/>
            </a:endParaRPr>
          </a:p>
          <a:p>
            <a:pPr marL="0" indent="0" algn="l">
              <a:buClrTx/>
              <a:buFontTx/>
              <a:buNone/>
            </a:pPr>
            <a:r>
              <a:rPr lang="en-US" b="0">
                <a:cs typeface="Arial" panose="020B0604020202020204" pitchFamily="34" charset="0"/>
              </a:rPr>
              <a:t>A READ Plan contains the intervention steps taken to provide significantly more instruction at school and at home to move a child towards reading at grade level. </a:t>
            </a:r>
            <a:endParaRPr lang="en-US"/>
          </a:p>
          <a:p>
            <a:endParaRPr lang="en-US" sz="1100" b="0" i="0" u="none" strike="noStrike" cap="none" baseline="0">
              <a:solidFill>
                <a:srgbClr val="000000"/>
              </a:solidFill>
              <a:ea typeface="Arial"/>
              <a:sym typeface="Arial"/>
            </a:endParaRPr>
          </a:p>
        </p:txBody>
      </p:sp>
    </p:spTree>
    <p:extLst>
      <p:ext uri="{BB962C8B-B14F-4D97-AF65-F5344CB8AC3E}">
        <p14:creationId xmlns:p14="http://schemas.microsoft.com/office/powerpoint/2010/main" val="17361026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c9206ecc7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c9206ecc7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The READ plan is </a:t>
            </a:r>
            <a:r>
              <a:rPr lang="en-US" sz="1100" b="1"/>
              <a:t>a tool for success!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b="1">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tx1"/>
                </a:solidFill>
              </a:rPr>
              <a:t>By having </a:t>
            </a:r>
            <a:r>
              <a:rPr lang="en-US" sz="1100" i="1">
                <a:solidFill>
                  <a:schemeClr val="tx1"/>
                </a:solidFill>
              </a:rPr>
              <a:t>(click)</a:t>
            </a:r>
            <a:r>
              <a:rPr lang="en-US" sz="1100">
                <a:solidFill>
                  <a:schemeClr val="tx1"/>
                </a:solidFill>
              </a:rPr>
              <a:t> </a:t>
            </a:r>
            <a:r>
              <a:rPr lang="en-US" sz="1100" b="1">
                <a:solidFill>
                  <a:schemeClr val="tx1"/>
                </a:solidFill>
              </a:rPr>
              <a:t>early identification and intervention </a:t>
            </a:r>
            <a:r>
              <a:rPr lang="en-US" sz="1100">
                <a:solidFill>
                  <a:schemeClr val="tx1"/>
                </a:solidFill>
              </a:rPr>
              <a:t>for student needs in place, we can provide support that will close the gap quickly instead of using a wait to fail model.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tx1"/>
                </a:solidFill>
              </a:rPr>
              <a:t>Furthermore, READ Plans also provide </a:t>
            </a:r>
            <a:r>
              <a:rPr lang="en-US" sz="1100" i="1">
                <a:solidFill>
                  <a:schemeClr val="tx1"/>
                </a:solidFill>
              </a:rPr>
              <a:t>(click)</a:t>
            </a:r>
            <a:r>
              <a:rPr lang="en-US" sz="1100">
                <a:solidFill>
                  <a:schemeClr val="tx1"/>
                </a:solidFill>
              </a:rPr>
              <a:t> </a:t>
            </a:r>
            <a:r>
              <a:rPr lang="en-US" sz="1100" b="1">
                <a:solidFill>
                  <a:schemeClr val="tx1"/>
                </a:solidFill>
              </a:rPr>
              <a:t>intentional planning </a:t>
            </a:r>
            <a:r>
              <a:rPr lang="en-US" sz="1100">
                <a:solidFill>
                  <a:schemeClr val="tx1"/>
                </a:solidFill>
              </a:rPr>
              <a:t>around </a:t>
            </a:r>
            <a:r>
              <a:rPr lang="en-US" sz="1100" i="1">
                <a:solidFill>
                  <a:schemeClr val="tx1"/>
                </a:solidFill>
              </a:rPr>
              <a:t>(click) </a:t>
            </a:r>
            <a:r>
              <a:rPr lang="en-US" sz="1100" b="1">
                <a:solidFill>
                  <a:schemeClr val="tx1"/>
                </a:solidFill>
              </a:rPr>
              <a:t>family and school engagement </a:t>
            </a:r>
            <a:r>
              <a:rPr lang="en-US" sz="1100">
                <a:solidFill>
                  <a:schemeClr val="tx1"/>
                </a:solidFill>
              </a:rPr>
              <a:t>in order for students to experience </a:t>
            </a:r>
            <a:r>
              <a:rPr lang="en-US" sz="1100" i="1">
                <a:solidFill>
                  <a:schemeClr val="tx1"/>
                </a:solidFill>
              </a:rPr>
              <a:t>(click) </a:t>
            </a:r>
            <a:r>
              <a:rPr lang="en-US" sz="1100" b="1">
                <a:solidFill>
                  <a:schemeClr val="tx1"/>
                </a:solidFill>
              </a:rPr>
              <a:t>school success</a:t>
            </a:r>
            <a:r>
              <a:rPr lang="en-US" sz="1100">
                <a:solidFill>
                  <a:schemeClr val="tx1"/>
                </a:solidFill>
              </a:rPr>
              <a: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a:solidFill>
                <a:schemeClr val="tx1"/>
              </a:solidFill>
            </a:endParaRPr>
          </a:p>
          <a:p>
            <a:pPr marL="0" lvl="0" indent="0" algn="l" rtl="0">
              <a:spcBef>
                <a:spcPts val="0"/>
              </a:spcBef>
              <a:spcAft>
                <a:spcPts val="0"/>
              </a:spcAft>
              <a:buNone/>
            </a:pPr>
            <a:endParaRPr>
              <a:solidFill>
                <a:schemeClr val="tx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b="0"/>
              <a:t>We are going to do an activity called</a:t>
            </a:r>
            <a:r>
              <a:rPr lang="en-US" sz="1100"/>
              <a:t> </a:t>
            </a:r>
            <a:r>
              <a:rPr lang="en-US" sz="1100" b="1"/>
              <a:t>Paired Verbal Fluency</a:t>
            </a:r>
            <a:endParaRPr lang="en-US" sz="1100"/>
          </a:p>
          <a:p>
            <a:pPr marL="0" indent="0">
              <a:buNone/>
            </a:pPr>
            <a:endParaRPr lang="en-US" sz="1100"/>
          </a:p>
          <a:p>
            <a:pPr marL="0" indent="0">
              <a:buNone/>
            </a:pPr>
            <a:r>
              <a:rPr lang="en-US" sz="1100"/>
              <a:t>We want to give you time to think about the information presented and share your understanding with a partner about what </a:t>
            </a:r>
            <a:r>
              <a:rPr lang="en-US" sz="1100" b="1"/>
              <a:t>READ Plans </a:t>
            </a:r>
            <a:r>
              <a:rPr lang="en-US" sz="1100"/>
              <a:t>are and why they are important for literacy. </a:t>
            </a:r>
            <a:r>
              <a:rPr lang="en-US" sz="1100" i="1"/>
              <a:t>(If presenting virtually, say that you will be creating breakout rooms for this discussion to take place). </a:t>
            </a:r>
          </a:p>
          <a:p>
            <a:pPr marL="0" indent="0">
              <a:buNone/>
            </a:pPr>
            <a:endParaRPr lang="en-US" sz="1100"/>
          </a:p>
          <a:p>
            <a:pPr marL="0" indent="0">
              <a:buNone/>
            </a:pPr>
            <a:r>
              <a:rPr lang="en-US" sz="1100" b="0"/>
              <a:t>Here is how this activity will work:</a:t>
            </a:r>
          </a:p>
          <a:p>
            <a:pPr marL="0" indent="0">
              <a:buNone/>
            </a:pPr>
            <a:endParaRPr lang="en-US" sz="1100" b="0"/>
          </a:p>
          <a:p>
            <a:pPr marL="0" indent="0">
              <a:buNone/>
            </a:pPr>
            <a:r>
              <a:rPr lang="en-US" sz="1100" b="0"/>
              <a:t>First, you will think about these two questions: </a:t>
            </a:r>
          </a:p>
          <a:p>
            <a:pPr marL="171450" indent="-171450"/>
            <a:r>
              <a:rPr lang="en-US" sz="1100" b="1">
                <a:solidFill>
                  <a:schemeClr val="tx1"/>
                </a:solidFill>
              </a:rPr>
              <a:t>What a READ Plan? </a:t>
            </a:r>
          </a:p>
          <a:p>
            <a:pPr marL="171450" indent="-171450"/>
            <a:r>
              <a:rPr lang="en-US" sz="1100" b="1">
                <a:solidFill>
                  <a:schemeClr val="tx1"/>
                </a:solidFill>
              </a:rPr>
              <a:t>Why is a READ Plan important? </a:t>
            </a:r>
            <a:endParaRPr lang="en-US" sz="1100" b="0"/>
          </a:p>
          <a:p>
            <a:pPr marL="0" indent="0">
              <a:buNone/>
            </a:pPr>
            <a:endParaRPr lang="en-US" sz="1100" b="1">
              <a:solidFill>
                <a:schemeClr val="tx1"/>
              </a:solidFill>
            </a:endParaRPr>
          </a:p>
          <a:p>
            <a:pPr marL="0" indent="0">
              <a:buNone/>
            </a:pPr>
            <a:r>
              <a:rPr lang="en-US" sz="1100" b="0">
                <a:solidFill>
                  <a:schemeClr val="tx1"/>
                </a:solidFill>
              </a:rPr>
              <a:t>Next, we will follow these steps: </a:t>
            </a:r>
          </a:p>
          <a:p>
            <a:pPr marL="469900" indent="-342900">
              <a:buFont typeface="+mj-lt"/>
              <a:buAutoNum type="arabicPeriod"/>
            </a:pPr>
            <a:r>
              <a:rPr lang="en-US" sz="1100" b="1">
                <a:solidFill>
                  <a:schemeClr val="tx1"/>
                </a:solidFill>
              </a:rPr>
              <a:t>Write down thoughts and ideas you could share with a partner (2-3 minutes). </a:t>
            </a:r>
          </a:p>
          <a:p>
            <a:pPr marL="469900" indent="-342900">
              <a:buFont typeface="+mj-lt"/>
              <a:buAutoNum type="arabicPeriod"/>
            </a:pPr>
            <a:r>
              <a:rPr lang="en-US" sz="1100" b="1">
                <a:solidFill>
                  <a:schemeClr val="tx1"/>
                </a:solidFill>
              </a:rPr>
              <a:t>We will create partners A and B and take turns talking about the questions above. </a:t>
            </a:r>
          </a:p>
          <a:p>
            <a:pPr marL="469900" indent="-342900">
              <a:buFont typeface="+mj-lt"/>
              <a:buAutoNum type="arabicPeriod"/>
            </a:pPr>
            <a:r>
              <a:rPr lang="en-US" sz="1100" b="1">
                <a:solidFill>
                  <a:schemeClr val="tx1"/>
                </a:solidFill>
              </a:rPr>
              <a:t>At a signal, one will speak, and one will listen. </a:t>
            </a:r>
          </a:p>
          <a:p>
            <a:pPr marL="469900" indent="-342900">
              <a:buFont typeface="+mj-lt"/>
              <a:buAutoNum type="arabicPeriod"/>
            </a:pPr>
            <a:r>
              <a:rPr lang="en-US" sz="1100" b="1">
                <a:solidFill>
                  <a:schemeClr val="tx1"/>
                </a:solidFill>
              </a:rPr>
              <a:t>At a signal, the other will speak while the first speaker listens.</a:t>
            </a:r>
          </a:p>
          <a:p>
            <a:pPr marL="469900" indent="-342900">
              <a:buFont typeface="+mj-lt"/>
              <a:buAutoNum type="arabicPeriod"/>
            </a:pPr>
            <a:r>
              <a:rPr lang="en-US" sz="1100" b="1">
                <a:solidFill>
                  <a:schemeClr val="tx1"/>
                </a:solidFill>
              </a:rPr>
              <a:t>Each time, no one is allowed to repeat anything that was said by the other. </a:t>
            </a:r>
          </a:p>
          <a:p>
            <a:pPr marL="0" lvl="0" indent="0">
              <a:buNone/>
            </a:pPr>
            <a:endParaRPr lang="en-US" sz="1100" i="0">
              <a:solidFill>
                <a:schemeClr val="tx1"/>
              </a:solidFill>
            </a:endParaRPr>
          </a:p>
          <a:p>
            <a:pPr marL="0" lvl="0" indent="0">
              <a:buNone/>
            </a:pPr>
            <a:r>
              <a:rPr lang="en-US" sz="1100" i="0">
                <a:solidFill>
                  <a:schemeClr val="tx1"/>
                </a:solidFill>
              </a:rPr>
              <a:t>Does anyone have any questions? (Clarify as needed).</a:t>
            </a:r>
          </a:p>
          <a:p>
            <a:pPr marL="228600" lvl="0" indent="-228600"/>
            <a:endParaRPr lang="en-US" sz="1100" i="0">
              <a:solidFill>
                <a:schemeClr val="tx1"/>
              </a:solidFill>
            </a:endParaRPr>
          </a:p>
          <a:p>
            <a:pPr marL="0" lvl="0" indent="0">
              <a:buNone/>
            </a:pPr>
            <a:r>
              <a:rPr lang="en-US" sz="1100" i="1">
                <a:solidFill>
                  <a:schemeClr val="tx1"/>
                </a:solidFill>
              </a:rPr>
              <a:t>Note to Presenter: </a:t>
            </a:r>
          </a:p>
          <a:p>
            <a:pPr marL="91440" lvl="0" indent="-228600"/>
            <a:r>
              <a:rPr lang="en-US" sz="1100">
                <a:solidFill>
                  <a:schemeClr val="tx1"/>
                </a:solidFill>
              </a:rPr>
              <a:t>Start at #1 (2-3 minutes to write down ideas or think about notes taken)</a:t>
            </a:r>
          </a:p>
          <a:p>
            <a:pPr marL="91440" lvl="0" indent="-228600"/>
            <a:r>
              <a:rPr lang="en-US" sz="1100">
                <a:solidFill>
                  <a:schemeClr val="tx1"/>
                </a:solidFill>
              </a:rPr>
              <a:t>Create partners:</a:t>
            </a:r>
          </a:p>
          <a:p>
            <a:pPr marL="548640" lvl="2" indent="-228600"/>
            <a:r>
              <a:rPr lang="en-US" sz="1100">
                <a:solidFill>
                  <a:schemeClr val="tx1"/>
                </a:solidFill>
                <a:latin typeface="Trebuchet MS" panose="020B0603020202020204" pitchFamily="34" charset="0"/>
              </a:rPr>
              <a:t>Same kind of shoes, sitting next to each other, child in same grade, </a:t>
            </a:r>
            <a:r>
              <a:rPr lang="en-US" sz="1100" err="1">
                <a:solidFill>
                  <a:schemeClr val="tx1"/>
                </a:solidFill>
                <a:latin typeface="Trebuchet MS" panose="020B0603020202020204" pitchFamily="34" charset="0"/>
              </a:rPr>
              <a:t>etc</a:t>
            </a:r>
            <a:r>
              <a:rPr lang="en-US" sz="1100">
                <a:solidFill>
                  <a:schemeClr val="tx1"/>
                </a:solidFill>
                <a:latin typeface="Trebuchet MS" panose="020B0603020202020204" pitchFamily="34" charset="0"/>
              </a:rPr>
              <a:t>…</a:t>
            </a:r>
          </a:p>
          <a:p>
            <a:pPr marL="548640" lvl="2" indent="-228600"/>
            <a:r>
              <a:rPr lang="en-US" sz="1100">
                <a:solidFill>
                  <a:schemeClr val="tx1"/>
                </a:solidFill>
                <a:latin typeface="Trebuchet MS" panose="020B0603020202020204" pitchFamily="34" charset="0"/>
              </a:rPr>
              <a:t>Have partners decide or you can assign A and B</a:t>
            </a:r>
          </a:p>
          <a:p>
            <a:pPr marL="91440" lvl="0" indent="-228600"/>
            <a:r>
              <a:rPr lang="en-US" sz="1100">
                <a:solidFill>
                  <a:schemeClr val="tx1"/>
                </a:solidFill>
              </a:rPr>
              <a:t>First round (60 seconds)</a:t>
            </a:r>
          </a:p>
          <a:p>
            <a:pPr marL="548640" lvl="2" indent="-228600"/>
            <a:r>
              <a:rPr lang="en-US" sz="1100">
                <a:solidFill>
                  <a:schemeClr val="tx1"/>
                </a:solidFill>
                <a:latin typeface="Trebuchet MS" panose="020B0603020202020204" pitchFamily="34" charset="0"/>
              </a:rPr>
              <a:t>A speaks, B listens</a:t>
            </a:r>
          </a:p>
          <a:p>
            <a:pPr marL="91440" lvl="0" indent="-228600"/>
            <a:r>
              <a:rPr lang="en-US" sz="1100">
                <a:solidFill>
                  <a:schemeClr val="tx1"/>
                </a:solidFill>
              </a:rPr>
              <a:t>Second round (40 seconds)</a:t>
            </a:r>
          </a:p>
          <a:p>
            <a:pPr marL="548640" lvl="2" indent="-228600"/>
            <a:r>
              <a:rPr lang="en-US" sz="1100">
                <a:solidFill>
                  <a:schemeClr val="tx1"/>
                </a:solidFill>
                <a:latin typeface="Trebuchet MS" panose="020B0603020202020204" pitchFamily="34" charset="0"/>
              </a:rPr>
              <a:t>B speaks, A listens</a:t>
            </a:r>
          </a:p>
          <a:p>
            <a:pPr marL="91440" lvl="0" indent="-228600"/>
            <a:r>
              <a:rPr lang="en-US" sz="1100">
                <a:solidFill>
                  <a:schemeClr val="tx1"/>
                </a:solidFill>
              </a:rPr>
              <a:t>If time, Third Round (20 seconds)</a:t>
            </a:r>
          </a:p>
          <a:p>
            <a:pPr marL="548640" lvl="2" indent="-228600"/>
            <a:r>
              <a:rPr lang="en-US" sz="1100">
                <a:solidFill>
                  <a:schemeClr val="tx1"/>
                </a:solidFill>
                <a:latin typeface="Trebuchet MS" panose="020B0603020202020204" pitchFamily="34" charset="0"/>
              </a:rPr>
              <a:t>A speaks, B listens</a:t>
            </a:r>
          </a:p>
          <a:p>
            <a:pPr marL="548640" lvl="2" indent="-228600"/>
            <a:endParaRPr lang="en-US" sz="1100">
              <a:solidFill>
                <a:schemeClr val="tx1"/>
              </a:solidFill>
              <a:latin typeface="Trebuchet MS" panose="020B0603020202020204" pitchFamily="34" charset="0"/>
            </a:endParaRPr>
          </a:p>
          <a:p>
            <a:pPr marL="0" marR="0" lvl="1"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a:solidFill>
                  <a:schemeClr val="tx1"/>
                </a:solidFill>
                <a:latin typeface="Trebuchet MS" panose="020B0603020202020204" pitchFamily="34" charset="0"/>
              </a:rPr>
              <a:t>*If presenting virtually, read all the directions and have participants discuss on their own in breakout rooms. Create breakout rooms ahead of time. </a:t>
            </a:r>
            <a:endParaRPr lang="en-US" sz="1100" i="1">
              <a:latin typeface="Trebuchet MS" panose="020B0603020202020204" pitchFamily="34" charset="0"/>
            </a:endParaRPr>
          </a:p>
          <a:p>
            <a:pPr marL="548640" lvl="2" indent="-228600"/>
            <a:endParaRPr lang="en-US" sz="1100" i="1">
              <a:solidFill>
                <a:schemeClr val="tx1"/>
              </a:solidFill>
              <a:latin typeface="Trebuchet MS" panose="020B0603020202020204" pitchFamily="34" charset="0"/>
            </a:endParaRPr>
          </a:p>
          <a:p>
            <a:pPr marL="171450" lvl="0" indent="-171450"/>
            <a:r>
              <a:rPr lang="en-US" sz="1100">
                <a:solidFill>
                  <a:schemeClr val="tx1"/>
                </a:solidFill>
              </a:rPr>
              <a:t>Ask if anyone has any questions or comments to share before moving on. </a:t>
            </a:r>
          </a:p>
          <a:p>
            <a:pPr marL="0" lvl="0" indent="0">
              <a:buNone/>
            </a:pPr>
            <a:endParaRPr lang="en-US" sz="1100">
              <a:solidFill>
                <a:schemeClr val="tx1"/>
              </a:solidFill>
            </a:endParaRPr>
          </a:p>
          <a:p>
            <a:pPr marL="0" indent="0">
              <a:buNone/>
            </a:pPr>
            <a:endParaRPr lang="en-US"/>
          </a:p>
        </p:txBody>
      </p:sp>
    </p:spTree>
    <p:extLst>
      <p:ext uri="{BB962C8B-B14F-4D97-AF65-F5344CB8AC3E}">
        <p14:creationId xmlns:p14="http://schemas.microsoft.com/office/powerpoint/2010/main" val="29230562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100"/>
              <a:buFont typeface="Arial" panose="020B0604020202020204" pitchFamily="34" charset="0"/>
              <a:buNone/>
            </a:pPr>
            <a:r>
              <a:rPr lang="en-US" sz="1100" b="1"/>
              <a:t>What Does a READ Plan Look Like at School?</a:t>
            </a:r>
          </a:p>
        </p:txBody>
      </p:sp>
    </p:spTree>
    <p:extLst>
      <p:ext uri="{BB962C8B-B14F-4D97-AF65-F5344CB8AC3E}">
        <p14:creationId xmlns:p14="http://schemas.microsoft.com/office/powerpoint/2010/main" val="18232495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sz="1100">
                <a:latin typeface="Trebuchet MS" panose="020B0603020202020204" pitchFamily="34" charset="0"/>
              </a:rPr>
              <a:t>The classroom teacher and other educators </a:t>
            </a:r>
            <a:r>
              <a:rPr lang="en-US" sz="1100" b="0">
                <a:latin typeface="Trebuchet MS" panose="020B0603020202020204" pitchFamily="34" charset="0"/>
              </a:rPr>
              <a:t>will use </a:t>
            </a:r>
            <a:r>
              <a:rPr lang="en-US" sz="1100" b="1">
                <a:latin typeface="Trebuchet MS" panose="020B0603020202020204" pitchFamily="34" charset="0"/>
              </a:rPr>
              <a:t>the READ Plan </a:t>
            </a:r>
            <a:r>
              <a:rPr lang="en-US" sz="1100" b="0">
                <a:latin typeface="Trebuchet MS" panose="020B0603020202020204" pitchFamily="34" charset="0"/>
              </a:rPr>
              <a:t>components to </a:t>
            </a:r>
            <a:r>
              <a:rPr lang="en-US" sz="1100" b="1">
                <a:latin typeface="Trebuchet MS" panose="020B0603020202020204" pitchFamily="34" charset="0"/>
              </a:rPr>
              <a:t>guide instruction  </a:t>
            </a:r>
          </a:p>
          <a:p>
            <a:pPr marL="171450" indent="-171450"/>
            <a:endParaRPr lang="en-US" sz="1100" b="1">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1">
                <a:latin typeface="Trebuchet MS" panose="020B0603020202020204" pitchFamily="34" charset="0"/>
              </a:rPr>
              <a:t>(Click) </a:t>
            </a:r>
            <a:r>
              <a:rPr lang="en-US" sz="1100" b="1">
                <a:latin typeface="Trebuchet MS" panose="020B0603020202020204" pitchFamily="34" charset="0"/>
              </a:rPr>
              <a:t>ALL students received scientifically based and evidence-based universal reading instruction for a minimum of 90 minutes per day </a:t>
            </a:r>
            <a:r>
              <a:rPr lang="en-US" sz="1100">
                <a:latin typeface="Trebuchet MS" panose="020B0603020202020204" pitchFamily="34" charset="0"/>
              </a:rPr>
              <a:t>(1CCR301-92 6.00).</a:t>
            </a:r>
            <a:endParaRPr lang="en-US" sz="1100" b="1">
              <a:latin typeface="Trebuchet MS" panose="020B0603020202020204" pitchFamily="34" charset="0"/>
            </a:endParaRPr>
          </a:p>
          <a:p>
            <a:pPr marL="171450" indent="-171450"/>
            <a:endParaRPr lang="en-US" sz="1100">
              <a:latin typeface="Trebuchet MS" panose="020B0603020202020204" pitchFamily="34" charset="0"/>
            </a:endParaRPr>
          </a:p>
          <a:p>
            <a:pPr marL="171450" indent="-171450"/>
            <a:r>
              <a:rPr lang="en-US" sz="1100" b="0" i="1">
                <a:latin typeface="Trebuchet MS" panose="020B0603020202020204" pitchFamily="34" charset="0"/>
              </a:rPr>
              <a:t>(Click) </a:t>
            </a:r>
            <a:r>
              <a:rPr lang="en-US" sz="1100">
                <a:latin typeface="Trebuchet MS" panose="020B0603020202020204" pitchFamily="34" charset="0"/>
              </a:rPr>
              <a:t>As written in their READ Plan, a child will receive </a:t>
            </a:r>
            <a:r>
              <a:rPr lang="en-US" sz="1100" b="1">
                <a:latin typeface="Trebuchet MS" panose="020B0603020202020204" pitchFamily="34" charset="0"/>
              </a:rPr>
              <a:t>intervention instruction, focused on identified needs, in addition to the classroom universal reading instruction</a:t>
            </a:r>
          </a:p>
          <a:p>
            <a:pPr marL="628650" lvl="1" indent="-171450"/>
            <a:r>
              <a:rPr lang="en-US" sz="1100" b="0">
                <a:latin typeface="Trebuchet MS" panose="020B0603020202020204" pitchFamily="34" charset="0"/>
              </a:rPr>
              <a:t>Intervention does not replace classroom instruction.</a:t>
            </a:r>
          </a:p>
          <a:p>
            <a:pPr marL="628650" lvl="1" indent="-171450"/>
            <a:r>
              <a:rPr lang="en-US" sz="1100" b="0">
                <a:latin typeface="Trebuchet MS" panose="020B0603020202020204" pitchFamily="34" charset="0"/>
              </a:rPr>
              <a:t>The instruction in the classroom and in intervention should support each other. </a:t>
            </a:r>
          </a:p>
          <a:p>
            <a:pPr marL="171450" indent="-171450"/>
            <a:endParaRPr lang="en-US" sz="1100" b="0">
              <a:latin typeface="Trebuchet MS" panose="020B060302020202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b="0" i="1">
                <a:latin typeface="Trebuchet MS" panose="020B0603020202020204" pitchFamily="34" charset="0"/>
              </a:rPr>
              <a:t>(Click) </a:t>
            </a:r>
            <a:r>
              <a:rPr lang="en-US" sz="1100" b="1" i="0">
                <a:solidFill>
                  <a:srgbClr val="000000"/>
                </a:solidFill>
                <a:effectLst/>
                <a:latin typeface="Trebuchet MS" panose="020B0603020202020204" pitchFamily="34" charset="0"/>
              </a:rPr>
              <a:t>Intervention is directed by an effective teacher in the teaching of reading, </a:t>
            </a:r>
            <a:r>
              <a:rPr lang="en-US" sz="1100" b="0" i="0">
                <a:solidFill>
                  <a:srgbClr val="000000"/>
                </a:solidFill>
                <a:effectLst/>
                <a:latin typeface="Trebuchet MS" panose="020B0603020202020204" pitchFamily="34" charset="0"/>
              </a:rPr>
              <a:t>which might be the classroom teacher or another qualified educator </a:t>
            </a:r>
            <a:r>
              <a:rPr lang="en-US" sz="1100">
                <a:latin typeface="Trebuchet MS" panose="020B0603020202020204" pitchFamily="34" charset="0"/>
              </a:rPr>
              <a:t>(1CCR301-92 7.01(D)).</a:t>
            </a:r>
          </a:p>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a:latin typeface="Trebuchet MS" panose="020B0603020202020204" pitchFamily="34" charset="0"/>
            </a:endParaRPr>
          </a:p>
          <a:p>
            <a:pPr marL="171450" indent="-171450"/>
            <a:r>
              <a:rPr lang="en-US" sz="1100" b="0" i="1">
                <a:latin typeface="Trebuchet MS" panose="020B0603020202020204" pitchFamily="34" charset="0"/>
              </a:rPr>
              <a:t>(Click) </a:t>
            </a:r>
            <a:r>
              <a:rPr lang="en-US" sz="1100" b="0"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And it is </a:t>
            </a:r>
            <a:r>
              <a:rPr lang="en-US" sz="1100" b="1"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Delivered in a small group </a:t>
            </a:r>
            <a:r>
              <a:rPr lang="en-US" sz="1100" b="0" i="0" u="none" strike="noStrike" cap="none" baseline="0">
                <a:solidFill>
                  <a:srgbClr val="000000"/>
                </a:solidFill>
                <a:latin typeface="Trebuchet MS" panose="020B0603020202020204" pitchFamily="34" charset="0"/>
                <a:ea typeface="Trebuchet MS" panose="020B0603020202020204" pitchFamily="34" charset="0"/>
                <a:cs typeface="Arial"/>
                <a:sym typeface="Arial"/>
              </a:rPr>
              <a:t>format </a:t>
            </a:r>
            <a:r>
              <a:rPr lang="en-US" sz="1100">
                <a:latin typeface="Trebuchet MS" panose="020B0603020202020204" pitchFamily="34" charset="0"/>
              </a:rPr>
              <a:t>(1CCR301-92 7.01(F)).</a:t>
            </a:r>
            <a:endParaRPr lang="en-US" sz="1100" b="0" i="0">
              <a:solidFill>
                <a:srgbClr val="000000"/>
              </a:solidFill>
              <a:effectLst/>
              <a:latin typeface="Trebuchet MS" panose="020B0603020202020204" pitchFamily="34" charset="0"/>
            </a:endParaRPr>
          </a:p>
          <a:p>
            <a:pPr marL="171450" indent="-171450"/>
            <a:endParaRPr lang="en-US" sz="1100">
              <a:latin typeface="Trebuchet MS" panose="020B0603020202020204" pitchFamily="34" charset="0"/>
            </a:endParaRPr>
          </a:p>
          <a:p>
            <a:pPr marL="0"/>
            <a:endParaRPr lang="en-US"/>
          </a:p>
        </p:txBody>
      </p:sp>
    </p:spTree>
    <p:extLst>
      <p:ext uri="{BB962C8B-B14F-4D97-AF65-F5344CB8AC3E}">
        <p14:creationId xmlns:p14="http://schemas.microsoft.com/office/powerpoint/2010/main" val="28747705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4B232-1439-87B9-CE23-D25C7B5958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178EF6-0F57-61A8-B3BE-2660B8D07E2F}"/>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6C7E1E4-AAC4-7E5E-8821-62A26363A7A0}"/>
              </a:ext>
            </a:extLst>
          </p:cNvPr>
          <p:cNvSpPr>
            <a:spLocks noGrp="1"/>
          </p:cNvSpPr>
          <p:nvPr>
            <p:ph type="body" idx="1"/>
          </p:nvPr>
        </p:nvSpPr>
        <p:spPr/>
        <p:txBody>
          <a:bodyPr/>
          <a:lstStyle/>
          <a:p>
            <a:pPr marL="0" indent="0">
              <a:buNone/>
            </a:pPr>
            <a:r>
              <a:rPr lang="en-US" sz="1100" b="1">
                <a:latin typeface="Trebuchet MS" panose="020B0603020202020204" pitchFamily="34" charset="0"/>
              </a:rPr>
              <a:t>The READ Plan monitors </a:t>
            </a:r>
            <a:r>
              <a:rPr lang="en-US" sz="1100">
                <a:latin typeface="Trebuchet MS" panose="020B0603020202020204" pitchFamily="34" charset="0"/>
              </a:rPr>
              <a:t>a child’s </a:t>
            </a:r>
            <a:r>
              <a:rPr lang="en-US" sz="1100" b="1">
                <a:latin typeface="Trebuchet MS" panose="020B0603020202020204" pitchFamily="34" charset="0"/>
              </a:rPr>
              <a:t>progress</a:t>
            </a:r>
          </a:p>
          <a:p>
            <a:pPr marL="0" indent="0">
              <a:buNone/>
            </a:pPr>
            <a:endParaRPr lang="en-US" sz="1100">
              <a:latin typeface="Trebuchet MS" panose="020B0603020202020204" pitchFamily="34" charset="0"/>
            </a:endParaRPr>
          </a:p>
          <a:p>
            <a:pPr marL="0" indent="0">
              <a:buNone/>
            </a:pPr>
            <a:r>
              <a:rPr lang="en-US" sz="1100" b="1">
                <a:latin typeface="Trebuchet MS" panose="020B0603020202020204" pitchFamily="34" charset="0"/>
              </a:rPr>
              <a:t>Teachers will:</a:t>
            </a:r>
          </a:p>
          <a:p>
            <a:pPr marL="0" indent="0">
              <a:buNone/>
            </a:pPr>
            <a:endParaRPr lang="en-US" sz="1100" b="1">
              <a:latin typeface="Trebuchet MS" panose="020B0603020202020204" pitchFamily="34" charset="0"/>
            </a:endParaRPr>
          </a:p>
          <a:p>
            <a:pPr marL="171450" indent="-171450"/>
            <a:r>
              <a:rPr lang="en-US" sz="1100" b="1">
                <a:latin typeface="Trebuchet MS" panose="020B0603020202020204" pitchFamily="34" charset="0"/>
              </a:rPr>
              <a:t>Monitor the progress </a:t>
            </a:r>
            <a:r>
              <a:rPr lang="en-US" sz="1100" b="0">
                <a:latin typeface="Trebuchet MS" panose="020B0603020202020204" pitchFamily="34" charset="0"/>
              </a:rPr>
              <a:t>a</a:t>
            </a:r>
            <a:r>
              <a:rPr lang="en-US" sz="1100">
                <a:latin typeface="Trebuchet MS" panose="020B0603020202020204" pitchFamily="34" charset="0"/>
              </a:rPr>
              <a:t> child is making </a:t>
            </a:r>
            <a:r>
              <a:rPr lang="en-US" sz="1100" b="1">
                <a:latin typeface="Trebuchet MS" panose="020B0603020202020204" pitchFamily="34" charset="0"/>
              </a:rPr>
              <a:t>toward goals </a:t>
            </a:r>
            <a:r>
              <a:rPr lang="en-US" sz="1100">
                <a:latin typeface="Trebuchet MS" panose="020B0603020202020204" pitchFamily="34" charset="0"/>
              </a:rPr>
              <a:t>and document it on the READ plan (CRS 22-7-1206(5)(e)).</a:t>
            </a:r>
          </a:p>
          <a:p>
            <a:pPr marL="628650" lvl="1" indent="-171450"/>
            <a:r>
              <a:rPr lang="en-US" sz="1100" b="0" i="0" u="none" strike="noStrike" cap="none">
                <a:solidFill>
                  <a:srgbClr val="000000"/>
                </a:solidFill>
                <a:effectLst/>
                <a:latin typeface="Trebuchet MS" panose="020B0603020202020204" pitchFamily="34" charset="0"/>
                <a:ea typeface="Arial"/>
                <a:cs typeface="Arial"/>
                <a:sym typeface="Arial"/>
              </a:rPr>
              <a:t>They are checking to see if the intervention is working. </a:t>
            </a:r>
          </a:p>
          <a:p>
            <a:pPr marL="1085850" lvl="2" indent="-171450"/>
            <a:r>
              <a:rPr lang="en-US" sz="1100" b="0" i="0" u="none" strike="noStrike" cap="none">
                <a:solidFill>
                  <a:srgbClr val="000000"/>
                </a:solidFill>
                <a:effectLst/>
                <a:latin typeface="Trebuchet MS" panose="020B0603020202020204" pitchFamily="34" charset="0"/>
                <a:ea typeface="Arial"/>
                <a:cs typeface="Arial"/>
                <a:sym typeface="Arial"/>
              </a:rPr>
              <a:t>Is the child still acquiring the skill, does the child need more support to learn the skill, or has the child learned the skill and use it consistently?</a:t>
            </a:r>
          </a:p>
          <a:p>
            <a:pPr marL="628650" lvl="1" indent="-171450"/>
            <a:r>
              <a:rPr lang="en-US" sz="1100" b="0" i="0" u="none" strike="noStrike" cap="none">
                <a:solidFill>
                  <a:srgbClr val="000000"/>
                </a:solidFill>
                <a:effectLst/>
                <a:latin typeface="Trebuchet MS" panose="020B0603020202020204" pitchFamily="34" charset="0"/>
                <a:cs typeface="Arial"/>
                <a:sym typeface="Arial"/>
              </a:rPr>
              <a:t>This should be done about every two weeks.</a:t>
            </a:r>
            <a:endParaRPr lang="en-US" sz="1100">
              <a:latin typeface="Trebuchet MS" panose="020B0603020202020204" pitchFamily="34" charset="0"/>
            </a:endParaRPr>
          </a:p>
          <a:p>
            <a:pPr marL="171450" indent="-171450"/>
            <a:endParaRPr lang="en-US" sz="1100">
              <a:latin typeface="Trebuchet MS" panose="020B0603020202020204" pitchFamily="34" charset="0"/>
            </a:endParaRPr>
          </a:p>
          <a:p>
            <a:pPr marL="171450" indent="-171450"/>
            <a:r>
              <a:rPr lang="en-US" sz="1100">
                <a:latin typeface="Trebuchet MS" panose="020B0603020202020204" pitchFamily="34" charset="0"/>
              </a:rPr>
              <a:t>Based on data collected, teachers will </a:t>
            </a:r>
            <a:r>
              <a:rPr lang="en-US" sz="1100" b="1">
                <a:latin typeface="Trebuchet MS" panose="020B0603020202020204" pitchFamily="34" charset="0"/>
              </a:rPr>
              <a:t>adjust instruction as needed </a:t>
            </a:r>
            <a:r>
              <a:rPr lang="en-US" sz="1100">
                <a:latin typeface="Trebuchet MS" panose="020B0603020202020204" pitchFamily="34" charset="0"/>
              </a:rPr>
              <a:t>to provide more support or celebrate successes and set new goals;</a:t>
            </a:r>
          </a:p>
          <a:p>
            <a:pPr marL="171450" indent="-171450"/>
            <a:endParaRPr lang="en-US" sz="1100">
              <a:latin typeface="Trebuchet MS" panose="020B0603020202020204" pitchFamily="34" charset="0"/>
            </a:endParaRPr>
          </a:p>
          <a:p>
            <a:pPr marL="171450" indent="-171450"/>
            <a:r>
              <a:rPr lang="en-US" sz="1100" b="0">
                <a:latin typeface="Trebuchet MS" panose="020B0603020202020204" pitchFamily="34" charset="0"/>
              </a:rPr>
              <a:t>They will </a:t>
            </a:r>
            <a:r>
              <a:rPr lang="en-US" sz="1100" b="1">
                <a:latin typeface="Trebuchet MS" panose="020B0603020202020204" pitchFamily="34" charset="0"/>
              </a:rPr>
              <a:t>Provide ongoing, regular updates to parents </a:t>
            </a:r>
            <a:r>
              <a:rPr lang="en-US" sz="1100" b="0">
                <a:latin typeface="Trebuchet MS" panose="020B0603020202020204" pitchFamily="34" charset="0"/>
              </a:rPr>
              <a:t>on progress toward goals and any adjustments that were made (CRS 22-7-1205(4)).</a:t>
            </a:r>
            <a:endParaRPr lang="en-US" sz="1100" b="1">
              <a:latin typeface="Trebuchet MS" panose="020B0603020202020204" pitchFamily="34" charset="0"/>
            </a:endParaRPr>
          </a:p>
          <a:p>
            <a:pPr marL="171450" indent="-171450"/>
            <a:endParaRPr lang="en-US" sz="1100">
              <a:latin typeface="Trebuchet MS" panose="020B0603020202020204" pitchFamily="34" charset="0"/>
            </a:endParaRPr>
          </a:p>
          <a:p>
            <a:pPr marL="171450" indent="-171450"/>
            <a:r>
              <a:rPr lang="en-US" sz="1100" b="0">
                <a:latin typeface="Trebuchet MS" panose="020B0603020202020204" pitchFamily="34" charset="0"/>
              </a:rPr>
              <a:t>And</a:t>
            </a:r>
            <a:r>
              <a:rPr lang="en-US" sz="1100" b="1">
                <a:latin typeface="Trebuchet MS" panose="020B0603020202020204" pitchFamily="34" charset="0"/>
              </a:rPr>
              <a:t> Ask about how home strategies are working </a:t>
            </a:r>
            <a:r>
              <a:rPr lang="en-US" sz="1100" b="0">
                <a:latin typeface="Trebuchet MS" panose="020B0603020202020204" pitchFamily="34" charset="0"/>
              </a:rPr>
              <a:t>(CRS 22-7-1205(4)).</a:t>
            </a:r>
            <a:endParaRPr lang="en-US" sz="1100" b="1">
              <a:latin typeface="Trebuchet MS" panose="020B0603020202020204" pitchFamily="34" charset="0"/>
            </a:endParaRPr>
          </a:p>
          <a:p>
            <a:pPr marL="171450" indent="-171450"/>
            <a:endParaRPr lang="en-US" sz="1100" b="1">
              <a:latin typeface="Trebuchet MS" panose="020B0603020202020204" pitchFamily="34" charset="0"/>
            </a:endParaRPr>
          </a:p>
          <a:p>
            <a:pPr marL="171450" indent="-171450"/>
            <a:r>
              <a:rPr lang="en-US" sz="1100" b="0">
                <a:latin typeface="Trebuchet MS" panose="020B0603020202020204" pitchFamily="34" charset="0"/>
              </a:rPr>
              <a:t>They will also </a:t>
            </a:r>
            <a:r>
              <a:rPr lang="en-US" sz="1100" b="1">
                <a:latin typeface="Trebuchet MS" panose="020B0603020202020204" pitchFamily="34" charset="0"/>
              </a:rPr>
              <a:t>Communicate in a language, </a:t>
            </a:r>
            <a:r>
              <a:rPr lang="en-US" sz="1100" b="0">
                <a:latin typeface="Trebuchet MS" panose="020B0603020202020204" pitchFamily="34" charset="0"/>
              </a:rPr>
              <a:t>you</a:t>
            </a:r>
            <a:r>
              <a:rPr lang="en-US" sz="1100" b="1">
                <a:latin typeface="Trebuchet MS" panose="020B0603020202020204" pitchFamily="34" charset="0"/>
              </a:rPr>
              <a:t> the parent, understands </a:t>
            </a:r>
            <a:r>
              <a:rPr lang="en-US" sz="1100" b="0">
                <a:latin typeface="Trebuchet MS" panose="020B0603020202020204" pitchFamily="34" charset="0"/>
              </a:rPr>
              <a:t>(CRS 22-7-1205(4)).</a:t>
            </a:r>
          </a:p>
        </p:txBody>
      </p:sp>
    </p:spTree>
    <p:extLst>
      <p:ext uri="{BB962C8B-B14F-4D97-AF65-F5344CB8AC3E}">
        <p14:creationId xmlns:p14="http://schemas.microsoft.com/office/powerpoint/2010/main" val="42813286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rtl="0" fontAlgn="base">
              <a:buNone/>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A strong READ plan is a “living” document and should be regularly reviewed and updated as needed. A plan is not written at the beginning of the year and put away. It is used to guide instruction and determine when adjustments need to be made, and successes are celebrated. </a:t>
            </a:r>
          </a:p>
          <a:p>
            <a:pPr marL="0" indent="0" rtl="0" fontAlgn="base">
              <a:buNone/>
            </a:pPr>
            <a:endPar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endParaRPr>
          </a:p>
          <a:p>
            <a:pPr marL="0" indent="0" rtl="0" fontAlgn="base">
              <a:buNone/>
            </a:pP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The graphic shown on the slide represents what the </a:t>
            </a:r>
            <a:r>
              <a:rPr lang="en-US" sz="1100" b="1"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READ Plan Process </a:t>
            </a:r>
            <a:r>
              <a:rPr lang="en-US" sz="1100" b="0" i="0" u="none" strike="noStrike" cap="none">
                <a:solidFill>
                  <a:srgbClr val="000000"/>
                </a:solidFill>
                <a:effectLst/>
                <a:latin typeface="Trebuchet MS" panose="020B0603020202020204" pitchFamily="34" charset="0"/>
                <a:ea typeface="Trebuchet MS" panose="020B0603020202020204" pitchFamily="34" charset="0"/>
                <a:cs typeface="Arial"/>
                <a:sym typeface="Arial"/>
              </a:rPr>
              <a:t>would look like: </a:t>
            </a:r>
          </a:p>
          <a:p>
            <a:pPr marL="0" indent="0" rtl="0" fontAlgn="base">
              <a:buNone/>
            </a:pPr>
            <a:endParaRPr lang="en-US" sz="1100" b="0" i="0" u="none" strike="noStrike" cap="none">
              <a:solidFill>
                <a:srgbClr val="000000"/>
              </a:solidFill>
              <a:effectLst/>
              <a:latin typeface="Trebuchet MS" panose="020B0603020202020204" pitchFamily="34" charset="0"/>
              <a:cs typeface="Arial"/>
              <a:sym typeface="Arial"/>
            </a:endParaRPr>
          </a:p>
          <a:p>
            <a:pPr marL="0" indent="0" rtl="0" fontAlgn="base">
              <a:buNone/>
            </a:pPr>
            <a:r>
              <a:rPr lang="en-US" sz="1100" b="1">
                <a:solidFill>
                  <a:schemeClr val="tx1"/>
                </a:solidFill>
                <a:latin typeface="Trebuchet MS" panose="020B0603020202020204" pitchFamily="34" charset="0"/>
              </a:rPr>
              <a:t>When a student is identified as having an SRD a READ plan will be put in place:</a:t>
            </a:r>
          </a:p>
          <a:p>
            <a:pPr marL="0" indent="0" rtl="0" fontAlgn="base">
              <a:buNone/>
            </a:pPr>
            <a:endParaRPr lang="en-US" sz="1100" b="1">
              <a:solidFill>
                <a:schemeClr val="tx1"/>
              </a:solidFill>
              <a:latin typeface="Trebuchet MS" panose="020B0603020202020204" pitchFamily="34" charset="0"/>
            </a:endParaRP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Specific reading needs (skill deficits) are identified</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Goals and objectives are written</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Intervention is matched to specific reading needs (skill deficits)</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Progress is monitored and data is analyzed</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r>
              <a:rPr lang="en-US" sz="1100" b="1">
                <a:latin typeface="Trebuchet MS" panose="020B0603020202020204" pitchFamily="34" charset="0"/>
              </a:rPr>
              <a:t>Effectiveness of instruction is determined and adjusted as needed</a:t>
            </a:r>
          </a:p>
          <a:p>
            <a:pPr marL="0" marR="0" lvl="0" indent="-298450" algn="l" defTabSz="914400" rtl="0" eaLnBrk="1" fontAlgn="base" latinLnBrk="0" hangingPunct="1">
              <a:lnSpc>
                <a:spcPct val="100000"/>
              </a:lnSpc>
              <a:spcBef>
                <a:spcPts val="0"/>
              </a:spcBef>
              <a:spcAft>
                <a:spcPts val="0"/>
              </a:spcAft>
              <a:buClr>
                <a:srgbClr val="000000"/>
              </a:buClr>
              <a:buSzPts val="1100"/>
              <a:buFont typeface="+mj-lt"/>
              <a:buAutoNum type="arabicPeriod"/>
              <a:tabLst/>
              <a:defRPr/>
            </a:pPr>
            <a:endParaRPr lang="en-US" sz="1100" b="1">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r>
              <a:rPr lang="en-US" sz="1100" b="1">
                <a:solidFill>
                  <a:schemeClr val="tx1"/>
                </a:solidFill>
                <a:latin typeface="Trebuchet MS" panose="020B0603020202020204" pitchFamily="34" charset="0"/>
              </a:rPr>
              <a:t>Ongoing, regular updates to parents occur throughout the READ Plan process</a:t>
            </a:r>
            <a:endParaRPr lang="en-US" sz="1100" b="1">
              <a:latin typeface="Trebuchet MS" panose="020B0603020202020204" pitchFamily="34" charset="0"/>
            </a:endParaRPr>
          </a:p>
          <a:p>
            <a:pPr marL="0" marR="0" lvl="0" indent="0" algn="l" defTabSz="914400" rtl="0" eaLnBrk="1" fontAlgn="base" latinLnBrk="0" hangingPunct="1">
              <a:lnSpc>
                <a:spcPct val="100000"/>
              </a:lnSpc>
              <a:spcBef>
                <a:spcPts val="0"/>
              </a:spcBef>
              <a:spcAft>
                <a:spcPts val="0"/>
              </a:spcAft>
              <a:buClr>
                <a:srgbClr val="000000"/>
              </a:buClr>
              <a:buSzPts val="1100"/>
              <a:buFont typeface="+mj-lt"/>
              <a:buNone/>
              <a:tabLst/>
              <a:defRPr/>
            </a:pPr>
            <a:endParaRPr lang="en-US" sz="1100" b="1"/>
          </a:p>
        </p:txBody>
      </p:sp>
    </p:spTree>
    <p:extLst>
      <p:ext uri="{BB962C8B-B14F-4D97-AF65-F5344CB8AC3E}">
        <p14:creationId xmlns:p14="http://schemas.microsoft.com/office/powerpoint/2010/main" val="39776918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g638cf3cddf_2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 name="Google Shape;676;g638cf3cddf_2_1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buClr>
                <a:schemeClr val="dk1"/>
              </a:buClr>
              <a:buSzPts val="1100"/>
              <a:buNone/>
              <a:defRPr/>
            </a:pPr>
            <a:r>
              <a:rPr lang="en-US" sz="1100"/>
              <a:t>The READ Act details several </a:t>
            </a:r>
            <a:r>
              <a:rPr lang="en-US" sz="1100" b="1"/>
              <a:t>School Responsibilities </a:t>
            </a:r>
            <a:r>
              <a:rPr lang="en-US" sz="1100" b="0"/>
              <a:t>or requirements, some that have been shared throughout this presentation, </a:t>
            </a:r>
            <a:r>
              <a:rPr lang="en-US" sz="1100"/>
              <a:t>about the information schools need to share with parents and what schools need to do to involve the community and parents. </a:t>
            </a:r>
          </a:p>
          <a:p>
            <a:pPr marL="171450" marR="0" lvl="0" indent="-171450" algn="l" defTabSz="914400" rtl="0" eaLnBrk="1" fontAlgn="auto" latinLnBrk="0" hangingPunct="1">
              <a:lnSpc>
                <a:spcPct val="100000"/>
              </a:lnSpc>
              <a:spcBef>
                <a:spcPts val="0"/>
              </a:spcBef>
              <a:spcAft>
                <a:spcPts val="0"/>
              </a:spcAft>
              <a:buClr>
                <a:schemeClr val="dk1"/>
              </a:buClr>
              <a:buSzPts val="1100"/>
              <a:tabLst/>
              <a:defRPr/>
            </a:pPr>
            <a:endParaRPr lang="en-US" sz="1100" b="0"/>
          </a:p>
          <a:p>
            <a:pPr marL="0" marR="0" lvl="0" indent="0" algn="l" defTabSz="914400" rtl="0" eaLnBrk="1" fontAlgn="auto" latinLnBrk="0" hangingPunct="1">
              <a:lnSpc>
                <a:spcPct val="100000"/>
              </a:lnSpc>
              <a:spcBef>
                <a:spcPts val="0"/>
              </a:spcBef>
              <a:spcAft>
                <a:spcPts val="0"/>
              </a:spcAft>
              <a:buClr>
                <a:schemeClr val="dk1"/>
              </a:buClr>
              <a:buSzPts val="1100"/>
              <a:buNone/>
              <a:tabLst/>
              <a:defRPr/>
            </a:pPr>
            <a:r>
              <a:rPr lang="en-US" sz="1100" b="0"/>
              <a:t>The READ Act requires schools to:</a:t>
            </a:r>
            <a:endParaRPr lang="en-US" sz="1100" b="0">
              <a:cs typeface="Calibri"/>
            </a:endParaRPr>
          </a:p>
          <a:p>
            <a:pPr marL="171450" marR="0" lvl="0" indent="-171450" algn="l" defTabSz="914400" rtl="0" eaLnBrk="1" fontAlgn="auto" latinLnBrk="0" hangingPunct="1">
              <a:lnSpc>
                <a:spcPct val="100000"/>
              </a:lnSpc>
              <a:spcBef>
                <a:spcPts val="0"/>
              </a:spcBef>
              <a:spcAft>
                <a:spcPts val="0"/>
              </a:spcAft>
              <a:buClr>
                <a:schemeClr val="dk1"/>
              </a:buClr>
              <a:buSzPts val="1100"/>
              <a:tabLst/>
              <a:defRPr/>
            </a:pPr>
            <a:endParaRPr lang="en-US" sz="1100" b="1"/>
          </a:p>
          <a:p>
            <a:pPr marL="171450" indent="-171450">
              <a:lnSpc>
                <a:spcPct val="150000"/>
              </a:lnSpc>
              <a:buClr>
                <a:schemeClr val="accent1">
                  <a:lumMod val="50000"/>
                </a:schemeClr>
              </a:buClr>
            </a:pPr>
            <a:r>
              <a:rPr lang="en-US" sz="1100" b="0" i="1">
                <a:solidFill>
                  <a:schemeClr val="tx1"/>
                </a:solidFill>
                <a:cs typeface="Calibri Light"/>
              </a:rPr>
              <a:t>(click) </a:t>
            </a:r>
            <a:r>
              <a:rPr lang="en-US" sz="1100" b="1">
                <a:solidFill>
                  <a:schemeClr val="tx1"/>
                </a:solidFill>
                <a:cs typeface="Calibri Light"/>
              </a:rPr>
              <a:t>Collaborate with parents to create READ plans together </a:t>
            </a:r>
            <a:r>
              <a:rPr lang="en-US" sz="1100" b="0">
                <a:solidFill>
                  <a:schemeClr val="tx1"/>
                </a:solidFill>
                <a:cs typeface="Calibri Light"/>
              </a:rPr>
              <a:t>(CRS 22-7-1205(2)(a))</a:t>
            </a:r>
            <a:endParaRPr lang="en-US" sz="1100" b="1">
              <a:solidFill>
                <a:schemeClr val="tx1"/>
              </a:solidFill>
              <a:cs typeface="Calibri Light"/>
            </a:endParaRPr>
          </a:p>
          <a:p>
            <a:pPr marL="171450" indent="-171450">
              <a:lnSpc>
                <a:spcPct val="150000"/>
              </a:lnSpc>
              <a:buClr>
                <a:schemeClr val="accent1">
                  <a:lumMod val="50000"/>
                </a:schemeClr>
              </a:buClr>
            </a:pPr>
            <a:endParaRPr lang="en-US" sz="1100" b="1">
              <a:solidFill>
                <a:schemeClr val="tx1"/>
              </a:solidFill>
              <a:cs typeface="Calibri Light"/>
            </a:endParaRPr>
          </a:p>
          <a:p>
            <a:pPr marL="171450" marR="0" lvl="0" indent="-171450" algn="l" defTabSz="914400" rtl="0" eaLnBrk="1" fontAlgn="auto" latinLnBrk="0" hangingPunct="1">
              <a:lnSpc>
                <a:spcPct val="150000"/>
              </a:lnSpc>
              <a:spcBef>
                <a:spcPts val="0"/>
              </a:spcBef>
              <a:spcAft>
                <a:spcPts val="0"/>
              </a:spcAft>
              <a:buClr>
                <a:schemeClr val="accent1">
                  <a:lumMod val="50000"/>
                </a:schemeClr>
              </a:buClr>
              <a:buSzPts val="1100"/>
              <a:tabLst/>
              <a:defRPr/>
            </a:pPr>
            <a:r>
              <a:rPr lang="en-US" sz="1100" b="0" i="1">
                <a:solidFill>
                  <a:schemeClr val="tx1"/>
                </a:solidFill>
                <a:cs typeface="Calibri Light"/>
              </a:rPr>
              <a:t>(click) </a:t>
            </a:r>
            <a:r>
              <a:rPr lang="en-US" sz="1100" b="1">
                <a:solidFill>
                  <a:schemeClr val="tx1"/>
                </a:solidFill>
                <a:cs typeface="Calibri Light"/>
              </a:rPr>
              <a:t>Discuss the student’s specific reading needs </a:t>
            </a:r>
            <a:r>
              <a:rPr lang="en-US" sz="1100" b="0">
                <a:solidFill>
                  <a:schemeClr val="tx1"/>
                </a:solidFill>
                <a:cs typeface="Calibri Light"/>
              </a:rPr>
              <a:t>(CRS 22-7-1205(II))</a:t>
            </a:r>
          </a:p>
          <a:p>
            <a:pPr marL="171450" marR="0" lvl="0" indent="-171450" algn="l" defTabSz="914400" rtl="0" eaLnBrk="1" fontAlgn="auto" latinLnBrk="0" hangingPunct="1">
              <a:lnSpc>
                <a:spcPct val="150000"/>
              </a:lnSpc>
              <a:spcBef>
                <a:spcPts val="0"/>
              </a:spcBef>
              <a:spcAft>
                <a:spcPts val="0"/>
              </a:spcAft>
              <a:buClr>
                <a:schemeClr val="accent1">
                  <a:lumMod val="50000"/>
                </a:schemeClr>
              </a:buClr>
              <a:buSzPts val="1100"/>
              <a:tabLst/>
              <a:defRPr/>
            </a:pPr>
            <a:endParaRPr lang="en-US" sz="1100" b="0">
              <a:solidFill>
                <a:schemeClr val="tx1"/>
              </a:solidFill>
              <a:cs typeface="Calibri Light"/>
            </a:endParaRPr>
          </a:p>
          <a:p>
            <a:pPr marL="171450" indent="-171450">
              <a:lnSpc>
                <a:spcPct val="150000"/>
              </a:lnSpc>
              <a:buClr>
                <a:schemeClr val="accent1">
                  <a:lumMod val="50000"/>
                </a:schemeClr>
              </a:buClr>
            </a:pPr>
            <a:r>
              <a:rPr lang="en-US" sz="1100" b="0" i="1">
                <a:solidFill>
                  <a:schemeClr val="tx1"/>
                </a:solidFill>
                <a:cs typeface="Calibri Light"/>
              </a:rPr>
              <a:t>(click) </a:t>
            </a:r>
            <a:r>
              <a:rPr lang="en-US" sz="1100" b="1">
                <a:solidFill>
                  <a:schemeClr val="tx1"/>
                </a:solidFill>
                <a:cs typeface="Calibri Light"/>
              </a:rPr>
              <a:t>Communicate ongoing, regular progress updates </a:t>
            </a:r>
            <a:r>
              <a:rPr lang="en-US" sz="1100" b="0">
                <a:solidFill>
                  <a:schemeClr val="tx1"/>
                </a:solidFill>
                <a:cs typeface="Calibri Light"/>
              </a:rPr>
              <a:t>for parents (CRS 22-7-1205(4))</a:t>
            </a:r>
            <a:endParaRPr lang="en-US" sz="1100" b="1">
              <a:solidFill>
                <a:schemeClr val="tx1"/>
              </a:solidFill>
              <a:cs typeface="Calibri Light"/>
            </a:endParaRPr>
          </a:p>
          <a:p>
            <a:pPr marL="171450" indent="-171450">
              <a:lnSpc>
                <a:spcPct val="150000"/>
              </a:lnSpc>
              <a:buClr>
                <a:schemeClr val="accent1">
                  <a:lumMod val="50000"/>
                </a:schemeClr>
              </a:buClr>
            </a:pPr>
            <a:endParaRPr lang="en-US" sz="1100" b="1">
              <a:solidFill>
                <a:schemeClr val="tx1"/>
              </a:solidFill>
              <a:cs typeface="Calibri Light"/>
            </a:endParaRPr>
          </a:p>
          <a:p>
            <a:pPr marL="171450" indent="-171450">
              <a:lnSpc>
                <a:spcPct val="150000"/>
              </a:lnSpc>
              <a:buClr>
                <a:schemeClr val="accent1">
                  <a:lumMod val="50000"/>
                </a:schemeClr>
              </a:buClr>
            </a:pPr>
            <a:r>
              <a:rPr lang="en-US" sz="1100" b="0" i="1">
                <a:solidFill>
                  <a:schemeClr val="tx1"/>
                </a:solidFill>
                <a:cs typeface="Calibri Light"/>
              </a:rPr>
              <a:t>(click) </a:t>
            </a:r>
            <a:r>
              <a:rPr lang="en-US" sz="1100" b="1">
                <a:solidFill>
                  <a:schemeClr val="tx1"/>
                </a:solidFill>
                <a:cs typeface="Calibri Light"/>
              </a:rPr>
              <a:t>Ensure parents understand the information being presented. </a:t>
            </a:r>
            <a:r>
              <a:rPr lang="en-US" sz="1100" b="0">
                <a:solidFill>
                  <a:schemeClr val="tx1"/>
                </a:solidFill>
                <a:cs typeface="Calibri Light"/>
              </a:rPr>
              <a:t>T</a:t>
            </a:r>
            <a:r>
              <a:rPr lang="en-US" sz="1100" b="0">
                <a:cs typeface="Calibri Light"/>
              </a:rPr>
              <a:t>his includes presenting the information in a language the parent understands whenever possible </a:t>
            </a:r>
            <a:r>
              <a:rPr lang="en-US" sz="1100" b="0">
                <a:solidFill>
                  <a:schemeClr val="tx1"/>
                </a:solidFill>
                <a:cs typeface="Calibri Light"/>
              </a:rPr>
              <a:t>(CRS 22-7-1205(2)(a)).</a:t>
            </a:r>
            <a:endParaRPr lang="en-US" sz="1100" b="0">
              <a:cs typeface="Calibri Light"/>
            </a:endParaRPr>
          </a:p>
          <a:p>
            <a:pPr marL="171450" indent="-171450">
              <a:lnSpc>
                <a:spcPct val="150000"/>
              </a:lnSpc>
              <a:buClr>
                <a:schemeClr val="accent1">
                  <a:lumMod val="50000"/>
                </a:schemeClr>
              </a:buClr>
            </a:pPr>
            <a:endParaRPr lang="en-US" sz="1100" b="0">
              <a:solidFill>
                <a:schemeClr val="tx1"/>
              </a:solidFill>
              <a:cs typeface="Calibri Light" panose="020F0302020204030204" pitchFamily="34" charset="0"/>
            </a:endParaRPr>
          </a:p>
          <a:p>
            <a:pPr marL="171450" indent="-171450">
              <a:lnSpc>
                <a:spcPct val="150000"/>
              </a:lnSpc>
              <a:buClr>
                <a:schemeClr val="accent1">
                  <a:lumMod val="50000"/>
                </a:schemeClr>
              </a:buClr>
            </a:pPr>
            <a:r>
              <a:rPr lang="en-US" sz="1100" b="0" i="1">
                <a:solidFill>
                  <a:schemeClr val="tx1"/>
                </a:solidFill>
                <a:cs typeface="Calibri Light"/>
              </a:rPr>
              <a:t>(click) </a:t>
            </a:r>
            <a:r>
              <a:rPr lang="en-US" sz="1100" b="1">
                <a:solidFill>
                  <a:schemeClr val="tx1"/>
                </a:solidFill>
                <a:cs typeface="Calibri Light"/>
              </a:rPr>
              <a:t>Share the READ plan interventions that address the child’s needs </a:t>
            </a:r>
            <a:r>
              <a:rPr lang="en-US" sz="1100" b="0">
                <a:solidFill>
                  <a:schemeClr val="tx1"/>
                </a:solidFill>
                <a:cs typeface="Calibri Light"/>
              </a:rPr>
              <a:t>(CRS 22-7-1205(IV)(V)).</a:t>
            </a:r>
            <a:endParaRPr lang="en-US" sz="1100" b="1">
              <a:solidFill>
                <a:schemeClr val="tx1"/>
              </a:solidFill>
              <a:cs typeface="Calibri Light"/>
            </a:endParaRPr>
          </a:p>
          <a:p>
            <a:pPr marL="171450" indent="-171450">
              <a:lnSpc>
                <a:spcPct val="150000"/>
              </a:lnSpc>
              <a:buClr>
                <a:schemeClr val="accent1">
                  <a:lumMod val="50000"/>
                </a:schemeClr>
              </a:buClr>
            </a:pPr>
            <a:endParaRPr lang="en-US" sz="1100" b="1">
              <a:solidFill>
                <a:schemeClr val="tx1"/>
              </a:solidFill>
              <a:cs typeface="Calibri Light"/>
            </a:endParaRPr>
          </a:p>
          <a:p>
            <a:pPr marL="171450" indent="-171450">
              <a:lnSpc>
                <a:spcPct val="150000"/>
              </a:lnSpc>
              <a:buClr>
                <a:schemeClr val="accent1">
                  <a:lumMod val="50000"/>
                </a:schemeClr>
              </a:buClr>
            </a:pPr>
            <a:r>
              <a:rPr lang="en-US" sz="1100" b="0" i="1">
                <a:solidFill>
                  <a:schemeClr val="tx1"/>
                </a:solidFill>
                <a:cs typeface="Calibri Light"/>
              </a:rPr>
              <a:t>(click) </a:t>
            </a:r>
            <a:r>
              <a:rPr lang="en-US" sz="1100" b="0" i="0">
                <a:solidFill>
                  <a:schemeClr val="tx1"/>
                </a:solidFill>
                <a:cs typeface="Calibri Light"/>
              </a:rPr>
              <a:t>And </a:t>
            </a:r>
            <a:r>
              <a:rPr lang="en-US" sz="1100" b="1" i="0">
                <a:solidFill>
                  <a:schemeClr val="tx1"/>
                </a:solidFill>
                <a:cs typeface="Calibri Light"/>
              </a:rPr>
              <a:t>d</a:t>
            </a:r>
            <a:r>
              <a:rPr lang="en-US" sz="1100" b="1">
                <a:solidFill>
                  <a:schemeClr val="tx1"/>
                </a:solidFill>
                <a:cs typeface="Calibri Light"/>
              </a:rPr>
              <a:t>iscuss how parents play a central supportive role </a:t>
            </a:r>
            <a:r>
              <a:rPr lang="en-US" sz="1100" b="0">
                <a:solidFill>
                  <a:schemeClr val="tx1"/>
                </a:solidFill>
                <a:cs typeface="Calibri Light"/>
              </a:rPr>
              <a:t>(CRS 22-7-1205(VI)).</a:t>
            </a:r>
          </a:p>
          <a:p>
            <a:pPr marL="171450" marR="0" lvl="0" indent="-171450" algn="l" defTabSz="914400" rtl="0" eaLnBrk="1" fontAlgn="auto" latinLnBrk="0" hangingPunct="1">
              <a:lnSpc>
                <a:spcPct val="100000"/>
              </a:lnSpc>
              <a:spcBef>
                <a:spcPts val="0"/>
              </a:spcBef>
              <a:spcAft>
                <a:spcPts val="0"/>
              </a:spcAft>
              <a:buClr>
                <a:schemeClr val="dk1"/>
              </a:buClr>
              <a:buSzPts val="1100"/>
              <a:tabLst/>
              <a:defRPr/>
            </a:pPr>
            <a:endParaRPr lang="en-US" sz="1100"/>
          </a:p>
          <a:p>
            <a:pPr marL="171450" marR="0" lvl="0" indent="-171450" algn="l" defTabSz="914400" rtl="0" eaLnBrk="1" fontAlgn="auto" latinLnBrk="0" hangingPunct="1">
              <a:lnSpc>
                <a:spcPct val="100000"/>
              </a:lnSpc>
              <a:spcBef>
                <a:spcPts val="0"/>
              </a:spcBef>
              <a:spcAft>
                <a:spcPts val="0"/>
              </a:spcAft>
              <a:buClr>
                <a:schemeClr val="dk1"/>
              </a:buClr>
              <a:buSzPts val="1100"/>
              <a:tabLst/>
              <a:defRPr/>
            </a:pPr>
            <a:endParaRPr lang="en-US" sz="1100"/>
          </a:p>
          <a:p>
            <a:pPr marL="0" lvl="0" indent="0" algn="l" rtl="0">
              <a:lnSpc>
                <a:spcPct val="100000"/>
              </a:lnSpc>
              <a:spcBef>
                <a:spcPts val="0"/>
              </a:spcBef>
              <a:spcAft>
                <a:spcPts val="0"/>
              </a:spcAft>
              <a:buClr>
                <a:schemeClr val="dk1"/>
              </a:buClr>
              <a:buSzPts val="1100"/>
              <a:buFont typeface="Arial"/>
              <a:buNone/>
            </a:pPr>
            <a:endParaRPr/>
          </a:p>
        </p:txBody>
      </p:sp>
      <p:sp>
        <p:nvSpPr>
          <p:cNvPr id="677" name="Google Shape;677;g638cf3cddf_2_13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28</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7897880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29675-A90B-8EE3-7EAD-77877AC621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2F8ACA-A95C-73B7-983C-62DB00C22BD5}"/>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C140E12-99B0-A57A-C9B7-523F0418303A}"/>
              </a:ext>
            </a:extLst>
          </p:cNvPr>
          <p:cNvSpPr>
            <a:spLocks noGrp="1"/>
          </p:cNvSpPr>
          <p:nvPr>
            <p:ph type="body" idx="1"/>
          </p:nvPr>
        </p:nvSpPr>
        <p:spPr/>
        <p:txBody>
          <a:bodyPr/>
          <a:lstStyle/>
          <a:p>
            <a:pPr marL="0" indent="0">
              <a:buNone/>
            </a:pPr>
            <a:r>
              <a:rPr lang="en-US" sz="1100" b="1"/>
              <a:t>How Can You Support Your Child’s READ Plan at Home?</a:t>
            </a:r>
          </a:p>
        </p:txBody>
      </p:sp>
    </p:spTree>
    <p:extLst>
      <p:ext uri="{BB962C8B-B14F-4D97-AF65-F5344CB8AC3E}">
        <p14:creationId xmlns:p14="http://schemas.microsoft.com/office/powerpoint/2010/main" val="1239564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271fd490ee5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b="1" kern="100">
                <a:effectLst/>
                <a:ea typeface="Aptos" panose="020B0004020202020204" pitchFamily="34" charset="0"/>
                <a:cs typeface="Times New Roman" panose="02020603050405020304" pitchFamily="18" charset="0"/>
              </a:rPr>
              <a:t>Welcome</a:t>
            </a:r>
            <a:r>
              <a:rPr lang="en-US" sz="1100" kern="100">
                <a:effectLst/>
                <a:ea typeface="Aptos" panose="020B0004020202020204" pitchFamily="34" charset="0"/>
                <a:cs typeface="Times New Roman" panose="02020603050405020304" pitchFamily="18" charset="0"/>
              </a:rPr>
              <a:t>, we are glad you are here. </a:t>
            </a:r>
          </a:p>
          <a:p>
            <a:pPr marL="0" marR="0" lvl="0" indent="0">
              <a:lnSpc>
                <a:spcPct val="115000"/>
              </a:lnSpc>
              <a:buFont typeface="Symbol" panose="05050102010706020507" pitchFamily="18" charset="2"/>
              <a:buNone/>
            </a:pPr>
            <a:endParaRPr lang="en-US" sz="1100" kern="100">
              <a:effectLst/>
              <a:ea typeface="Aptos" panose="020B0004020202020204" pitchFamily="34" charset="0"/>
              <a:cs typeface="Times New Roman" panose="02020603050405020304" pitchFamily="18" charset="0"/>
            </a:endParaRPr>
          </a:p>
          <a:p>
            <a:pPr marL="0" marR="0" lvl="0" indent="0">
              <a:lnSpc>
                <a:spcPct val="115000"/>
              </a:lnSpc>
              <a:buFont typeface="Symbol" panose="05050102010706020507" pitchFamily="18" charset="2"/>
              <a:buNone/>
            </a:pPr>
            <a:r>
              <a:rPr lang="en-US" sz="1100" kern="100">
                <a:effectLst/>
                <a:ea typeface="Aptos" panose="020B0004020202020204" pitchFamily="34" charset="0"/>
                <a:cs typeface="Times New Roman" panose="02020603050405020304" pitchFamily="18" charset="0"/>
              </a:rPr>
              <a:t>Share your name, title and contact details</a:t>
            </a:r>
          </a:p>
          <a:p>
            <a:pPr marL="171450" marR="0" lvl="0" indent="-301752">
              <a:lnSpc>
                <a:spcPct val="115000"/>
              </a:lnSpc>
            </a:pPr>
            <a:r>
              <a:rPr lang="en-US" sz="1100" kern="100">
                <a:effectLst/>
                <a:ea typeface="Aptos" panose="020B0004020202020204" pitchFamily="34" charset="0"/>
                <a:cs typeface="Times New Roman" panose="02020603050405020304" pitchFamily="18" charset="0"/>
              </a:rPr>
              <a:t>If time, share a bit about your journey as an educator and/or parent that would be relevant to this session. </a:t>
            </a:r>
          </a:p>
          <a:p>
            <a:pPr marL="342900" marR="0" lvl="0" indent="-342900">
              <a:lnSpc>
                <a:spcPct val="115000"/>
              </a:lnSpc>
              <a:spcAft>
                <a:spcPts val="800"/>
              </a:spcAft>
              <a:buFont typeface="Symbol" panose="05050102010706020507" pitchFamily="18" charset="2"/>
              <a:buChar char=""/>
            </a:pPr>
            <a:endParaRPr lang="en-US" sz="1100" kern="100">
              <a:effectLst/>
              <a:ea typeface="Aptos" panose="020B0004020202020204" pitchFamily="34" charset="0"/>
              <a:cs typeface="Times New Roman" panose="02020603050405020304" pitchFamily="18" charset="0"/>
            </a:endParaRPr>
          </a:p>
          <a:p>
            <a:pPr marL="342900" marR="0" lvl="0" indent="-342900">
              <a:lnSpc>
                <a:spcPct val="115000"/>
              </a:lnSpc>
              <a:spcAft>
                <a:spcPts val="800"/>
              </a:spcAft>
              <a:buFont typeface="Symbol" panose="05050102010706020507" pitchFamily="18" charset="2"/>
              <a:buChar char=""/>
            </a:pPr>
            <a:endParaRPr lang="en-US" sz="1100" kern="100">
              <a:effectLs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a:effectLst/>
                <a:ea typeface="Aptos" panose="020B0004020202020204" pitchFamily="34" charset="0"/>
                <a:cs typeface="Times New Roman" panose="02020603050405020304" pitchFamily="18" charset="0"/>
              </a:rPr>
              <a:t>Logistics: Share the following points that match your circumstance</a:t>
            </a:r>
          </a:p>
          <a:p>
            <a:pPr marL="0"/>
            <a:r>
              <a:rPr lang="en-US" sz="1100" b="0" i="0" u="none" strike="noStrike">
                <a:solidFill>
                  <a:srgbClr val="000000"/>
                </a:solidFill>
                <a:effectLst/>
              </a:rPr>
              <a:t>This presentation includes active captions.</a:t>
            </a:r>
            <a:endParaRPr lang="en-US" sz="1100" b="0">
              <a:effectLst/>
            </a:endParaRPr>
          </a:p>
          <a:p>
            <a:pPr marL="0"/>
            <a:r>
              <a:rPr lang="en-US" sz="1100" b="0" i="0" u="none" strike="noStrike">
                <a:solidFill>
                  <a:srgbClr val="000000"/>
                </a:solidFill>
                <a:effectLst/>
              </a:rPr>
              <a:t>Presenters will be using a microphone.</a:t>
            </a:r>
          </a:p>
          <a:p>
            <a:pPr marL="0"/>
            <a:r>
              <a:rPr lang="en-US" sz="1100" b="0">
                <a:solidFill>
                  <a:srgbClr val="000000"/>
                </a:solidFill>
              </a:rPr>
              <a:t>W</a:t>
            </a:r>
            <a:r>
              <a:rPr lang="en-US" sz="1100" b="0" i="0" u="none" strike="noStrike">
                <a:solidFill>
                  <a:srgbClr val="000000"/>
                </a:solidFill>
                <a:effectLst/>
              </a:rPr>
              <a:t>e ask that audience members use a microphone when asking questions.</a:t>
            </a:r>
          </a:p>
          <a:p>
            <a:pPr marL="0"/>
            <a:r>
              <a:rPr lang="en-US" sz="1100" b="0" i="1" u="none" strike="noStrike">
                <a:solidFill>
                  <a:srgbClr val="000000"/>
                </a:solidFill>
                <a:effectLst/>
              </a:rPr>
              <a:t>If on zoom</a:t>
            </a:r>
            <a:r>
              <a:rPr lang="en-US" sz="1100" b="0" i="0" u="none" strike="noStrike">
                <a:solidFill>
                  <a:srgbClr val="000000"/>
                </a:solidFill>
                <a:effectLst/>
              </a:rPr>
              <a:t>: Please keep your microphone on mute unless you are sharing with the group.</a:t>
            </a:r>
            <a:endParaRPr lang="en-US" sz="1100" b="0">
              <a:effectLst/>
            </a:endParaRPr>
          </a:p>
          <a:p>
            <a:pPr marL="0"/>
            <a:r>
              <a:rPr lang="en-US" sz="1100" b="0" i="0" u="none" strike="noStrike">
                <a:solidFill>
                  <a:srgbClr val="000000"/>
                </a:solidFill>
                <a:effectLst/>
              </a:rPr>
              <a:t>Presenters will be reading the content </a:t>
            </a:r>
            <a:r>
              <a:rPr lang="en-US" sz="1100" b="0">
                <a:solidFill>
                  <a:srgbClr val="000000"/>
                </a:solidFill>
              </a:rPr>
              <a:t>on each slide to </a:t>
            </a:r>
            <a:r>
              <a:rPr lang="en-US" sz="1100" b="0" i="0" u="none" strike="noStrike">
                <a:solidFill>
                  <a:srgbClr val="000000"/>
                </a:solidFill>
                <a:effectLst/>
              </a:rPr>
              <a:t>ensure that it is accessible for ALL participants.</a:t>
            </a:r>
          </a:p>
          <a:p>
            <a:pPr marL="0"/>
            <a:endParaRPr lang="en-US" sz="1100"/>
          </a:p>
          <a:p>
            <a:pPr marL="0" indent="0">
              <a:buNone/>
            </a:pPr>
            <a:r>
              <a:rPr lang="en-US" sz="1100" i="1"/>
              <a:t>Note for presenters:</a:t>
            </a:r>
            <a:r>
              <a:rPr lang="en-US" sz="1100"/>
              <a:t> For accessibility, you must read the words on the slides. The words </a:t>
            </a:r>
            <a:r>
              <a:rPr lang="en-US" sz="1100" b="1"/>
              <a:t>bolded</a:t>
            </a:r>
            <a:r>
              <a:rPr lang="en-US" sz="1100"/>
              <a:t> in the notes are the words from the slide.</a:t>
            </a:r>
            <a:endParaRPr lang="en-US" sz="1100" kern="100">
              <a:effectLst/>
              <a:ea typeface="Aptos" panose="020B0004020202020204" pitchFamily="34" charset="0"/>
              <a:cs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g1029f78246c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 name="Google Shape;738;g1029f78246c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a:latin typeface="Trebuchet MS" panose="020B0603020202020204" pitchFamily="34" charset="0"/>
              </a:rPr>
              <a:t>Collaboration and Communication </a:t>
            </a:r>
            <a:r>
              <a:rPr lang="en-US" sz="1100" b="0">
                <a:latin typeface="Trebuchet MS" panose="020B0603020202020204" pitchFamily="34" charset="0"/>
              </a:rPr>
              <a:t>are needed to best support your child.</a:t>
            </a:r>
          </a:p>
          <a:p>
            <a:pPr marL="171450" lvl="0" indent="-171450" algn="l" rtl="0">
              <a:spcBef>
                <a:spcPts val="0"/>
              </a:spcBef>
              <a:spcAft>
                <a:spcPts val="0"/>
              </a:spcAft>
              <a:buClr>
                <a:schemeClr val="dk1"/>
              </a:buClr>
              <a:buSzPts val="1100"/>
            </a:pPr>
            <a:endParaRPr lang="en-US" sz="1100" b="0">
              <a:latin typeface="Trebuchet MS" panose="020B0603020202020204" pitchFamily="34" charset="0"/>
            </a:endParaRPr>
          </a:p>
          <a:p>
            <a:pPr marL="171450" lvl="0" indent="-171450" algn="l" rtl="0">
              <a:spcBef>
                <a:spcPts val="0"/>
              </a:spcBef>
              <a:spcAft>
                <a:spcPts val="0"/>
              </a:spcAft>
              <a:buClr>
                <a:schemeClr val="dk1"/>
              </a:buClr>
              <a:buSzPts val="1100"/>
            </a:pPr>
            <a:r>
              <a:rPr lang="en-US" sz="1100" b="1">
                <a:latin typeface="Trebuchet MS" panose="020B0603020202020204" pitchFamily="34" charset="0"/>
              </a:rPr>
              <a:t>Share helpful information about your child with teachers </a:t>
            </a:r>
            <a:r>
              <a:rPr lang="en-US" sz="1100" b="0">
                <a:latin typeface="Trebuchet MS" panose="020B0603020202020204" pitchFamily="34" charset="0"/>
              </a:rPr>
              <a:t>during the READ plan creation and throughout the school year</a:t>
            </a:r>
          </a:p>
          <a:p>
            <a:pPr marL="628650" lvl="1" indent="-171450" algn="l" rtl="0">
              <a:spcBef>
                <a:spcPts val="0"/>
              </a:spcBef>
              <a:spcAft>
                <a:spcPts val="0"/>
              </a:spcAft>
              <a:buClr>
                <a:schemeClr val="dk1"/>
              </a:buClr>
              <a:buSzPts val="1100"/>
            </a:pPr>
            <a:r>
              <a:rPr lang="en-US" sz="1100" b="0">
                <a:latin typeface="Trebuchet MS" panose="020B0603020202020204" pitchFamily="34" charset="0"/>
              </a:rPr>
              <a:t>You are an important part of the team!</a:t>
            </a:r>
          </a:p>
          <a:p>
            <a:pPr marL="171450" lvl="0" indent="-171450" algn="l" rtl="0">
              <a:spcBef>
                <a:spcPts val="0"/>
              </a:spcBef>
              <a:spcAft>
                <a:spcPts val="0"/>
              </a:spcAft>
              <a:buClr>
                <a:schemeClr val="dk1"/>
              </a:buClr>
              <a:buSzPts val="1100"/>
            </a:pPr>
            <a:endParaRPr lang="en-US" sz="1100" b="0">
              <a:latin typeface="Trebuchet MS" panose="020B0603020202020204" pitchFamily="34" charset="0"/>
            </a:endParaRPr>
          </a:p>
          <a:p>
            <a:pPr marL="171450" lvl="0" indent="-171450" algn="l" rtl="0">
              <a:spcBef>
                <a:spcPts val="0"/>
              </a:spcBef>
              <a:spcAft>
                <a:spcPts val="0"/>
              </a:spcAft>
              <a:buClr>
                <a:schemeClr val="dk1"/>
              </a:buClr>
              <a:buSzPts val="1100"/>
            </a:pPr>
            <a:r>
              <a:rPr lang="en-US" sz="1100" b="1">
                <a:latin typeface="Trebuchet MS" panose="020B0603020202020204" pitchFamily="34" charset="0"/>
              </a:rPr>
              <a:t>Discuss strategies with your child’s teacher that will support a READ Plan at home </a:t>
            </a:r>
            <a:r>
              <a:rPr lang="en-US" sz="1100" b="0">
                <a:latin typeface="Trebuchet MS" panose="020B0603020202020204" pitchFamily="34" charset="0"/>
              </a:rPr>
              <a:t>and find time to do them at home</a:t>
            </a:r>
          </a:p>
          <a:p>
            <a:pPr marL="628650" lvl="1" indent="-171450" algn="l" rtl="0">
              <a:spcBef>
                <a:spcPts val="0"/>
              </a:spcBef>
              <a:spcAft>
                <a:spcPts val="0"/>
              </a:spcAft>
              <a:buClr>
                <a:schemeClr val="dk1"/>
              </a:buClr>
              <a:buSzPts val="1100"/>
            </a:pPr>
            <a:r>
              <a:rPr lang="en-US" sz="1100" b="0">
                <a:latin typeface="Trebuchet MS" panose="020B0603020202020204" pitchFamily="34" charset="0"/>
              </a:rPr>
              <a:t>There will be additional presentations in this series that discuss the five components of reading and helpful strategies you can use at home. </a:t>
            </a:r>
          </a:p>
          <a:p>
            <a:pPr marL="628650" lvl="1" indent="-171450" algn="l" rtl="0">
              <a:spcBef>
                <a:spcPts val="0"/>
              </a:spcBef>
              <a:spcAft>
                <a:spcPts val="0"/>
              </a:spcAft>
              <a:buClr>
                <a:schemeClr val="dk1"/>
              </a:buClr>
              <a:buSzPts val="1100"/>
            </a:pPr>
            <a:r>
              <a:rPr lang="en-US" sz="1100" b="0">
                <a:latin typeface="Trebuchet MS" panose="020B0603020202020204" pitchFamily="34" charset="0"/>
              </a:rPr>
              <a:t>We will share a QR code to the CDE Parent Resource page at the end of this presentation where you can view theses strategies</a:t>
            </a:r>
          </a:p>
          <a:p>
            <a:pPr marL="171450" lvl="0" indent="-171450" algn="l" rtl="0">
              <a:spcBef>
                <a:spcPts val="0"/>
              </a:spcBef>
              <a:spcAft>
                <a:spcPts val="0"/>
              </a:spcAft>
              <a:buClr>
                <a:schemeClr val="dk1"/>
              </a:buClr>
              <a:buSzPts val="1100"/>
            </a:pPr>
            <a:endParaRPr lang="en-US" sz="1100" b="0">
              <a:latin typeface="Trebuchet MS" panose="020B0603020202020204" pitchFamily="34" charset="0"/>
            </a:endParaRPr>
          </a:p>
          <a:p>
            <a:pPr marL="171450" lvl="0" indent="-171450" algn="l" rtl="0">
              <a:spcBef>
                <a:spcPts val="0"/>
              </a:spcBef>
              <a:spcAft>
                <a:spcPts val="0"/>
              </a:spcAft>
              <a:buClr>
                <a:schemeClr val="dk1"/>
              </a:buClr>
              <a:buSzPts val="1100"/>
            </a:pPr>
            <a:r>
              <a:rPr lang="en-US" sz="1100" b="1">
                <a:latin typeface="Trebuchet MS" panose="020B0603020202020204" pitchFamily="34" charset="0"/>
              </a:rPr>
              <a:t>Ask questions to support your own understanding of your child’s reading needs</a:t>
            </a:r>
          </a:p>
          <a:p>
            <a:pPr marL="628650" lvl="1" indent="-171450" algn="l" rtl="0">
              <a:spcBef>
                <a:spcPts val="0"/>
              </a:spcBef>
              <a:spcAft>
                <a:spcPts val="0"/>
              </a:spcAft>
              <a:buClr>
                <a:schemeClr val="dk1"/>
              </a:buClr>
              <a:buSzPts val="1100"/>
            </a:pPr>
            <a:r>
              <a:rPr lang="en-US" sz="1100" b="0">
                <a:latin typeface="Trebuchet MS" panose="020B0603020202020204" pitchFamily="34" charset="0"/>
              </a:rPr>
              <a:t>Here is a handout you can use to ask questions when communicating with your child’s teacher and school: </a:t>
            </a:r>
            <a:r>
              <a:rPr lang="en-US" sz="1100" u="sng">
                <a:solidFill>
                  <a:schemeClr val="tx1"/>
                </a:solidFill>
                <a:latin typeface="Trebuchet MS" panose="020B0603020202020204" pitchFamily="34" charset="0"/>
                <a:hlinkClick r:id="rId3">
                  <a:extLst>
                    <a:ext uri="{A12FA001-AC4F-418D-AE19-62706E023703}">
                      <ahyp:hlinkClr xmlns:ahyp="http://schemas.microsoft.com/office/drawing/2018/hyperlinkcolor" val="tx"/>
                    </a:ext>
                  </a:extLst>
                </a:hlinkClick>
              </a:rPr>
              <a:t>How Families Can Partner With Schools on Literacy Development Literacy Brief &amp; Infographic.pdf</a:t>
            </a:r>
            <a:endParaRPr lang="en-US" sz="1100" u="sng">
              <a:solidFill>
                <a:schemeClr val="tx1"/>
              </a:solidFill>
              <a:latin typeface="Trebuchet MS" panose="020B0603020202020204" pitchFamily="34" charset="0"/>
            </a:endParaRPr>
          </a:p>
          <a:p>
            <a:pPr marL="628650" lvl="1" indent="-171450" algn="l" rtl="0">
              <a:spcBef>
                <a:spcPts val="0"/>
              </a:spcBef>
              <a:spcAft>
                <a:spcPts val="0"/>
              </a:spcAft>
              <a:buClr>
                <a:schemeClr val="dk1"/>
              </a:buClr>
              <a:buSzPts val="1100"/>
            </a:pPr>
            <a:r>
              <a:rPr lang="en-US" sz="1100" b="0" i="1">
                <a:latin typeface="Trebuchet MS" panose="020B0603020202020204" pitchFamily="34" charset="0"/>
              </a:rPr>
              <a:t>Give parents 2-5 minutes to read through this document and ask questions</a:t>
            </a:r>
          </a:p>
        </p:txBody>
      </p:sp>
      <p:sp>
        <p:nvSpPr>
          <p:cNvPr id="739" name="Google Shape;739;g1029f78246c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30</a:t>
            </a:fld>
            <a:endParaRPr sz="1400" b="0" i="0" u="none" strike="noStrike" cap="none">
              <a:solidFill>
                <a:srgbClr val="000000"/>
              </a:solidFill>
              <a:latin typeface="Trebuchet MS" panose="020B0603020202020204" pitchFamily="34" charset="0"/>
              <a:sym typeface="Arial"/>
            </a:endParaRPr>
          </a:p>
        </p:txBody>
      </p:sp>
    </p:spTree>
    <p:extLst>
      <p:ext uri="{BB962C8B-B14F-4D97-AF65-F5344CB8AC3E}">
        <p14:creationId xmlns:p14="http://schemas.microsoft.com/office/powerpoint/2010/main" val="9250441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649afc5aa0_0_4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0" name="Google Shape;650;g649afc5aa0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100" b="1" i="0" strike="noStrike"/>
              <a:t>“The greatest impact for ensuring student success lies in a productive collaboration among parents, teachers, and schools in providing a child’s education, so it is paramount that parents are informed about the status of their children’s educational progress…” </a:t>
            </a:r>
            <a:r>
              <a:rPr lang="en-US" sz="1100" b="0" i="0" strike="noStrike"/>
              <a:t>(CRS 22-7-1202(f)).</a:t>
            </a:r>
            <a:endParaRPr lang="en-US" sz="1100" b="1" i="0" strike="noStrike"/>
          </a:p>
          <a:p>
            <a:pPr marL="0" lvl="0" indent="0" algn="l" rtl="0">
              <a:lnSpc>
                <a:spcPct val="100000"/>
              </a:lnSpc>
              <a:spcBef>
                <a:spcPts val="0"/>
              </a:spcBef>
              <a:spcAft>
                <a:spcPts val="0"/>
              </a:spcAft>
              <a:buSzPts val="1100"/>
              <a:buNone/>
            </a:pPr>
            <a:endParaRPr lang="en-US" sz="1100" b="0" i="1" strike="noStrike"/>
          </a:p>
          <a:p>
            <a:pPr marL="0" lvl="0" indent="0" algn="l" rtl="0">
              <a:lnSpc>
                <a:spcPct val="100000"/>
              </a:lnSpc>
              <a:spcBef>
                <a:spcPts val="0"/>
              </a:spcBef>
              <a:spcAft>
                <a:spcPts val="0"/>
              </a:spcAft>
              <a:buSzPts val="1100"/>
              <a:buNone/>
            </a:pPr>
            <a:r>
              <a:rPr lang="en-US" sz="1100" strike="noStrike"/>
              <a:t>Simply put, parents play a critical role in their child’s reading journey. A strong partnership between schools, communities, and parents helps ensure student success. </a:t>
            </a:r>
            <a:endParaRPr lang="en-US" sz="1100" b="0" i="1" strike="noStrike"/>
          </a:p>
          <a:p>
            <a:pPr marL="0" lvl="0" indent="0" algn="l" rtl="0">
              <a:lnSpc>
                <a:spcPct val="100000"/>
              </a:lnSpc>
              <a:spcBef>
                <a:spcPts val="0"/>
              </a:spcBef>
              <a:spcAft>
                <a:spcPts val="0"/>
              </a:spcAft>
              <a:buSzPts val="1100"/>
              <a:buNone/>
            </a:pPr>
            <a:endParaRPr lang="en-US" sz="1100" strike="noStrike"/>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solidFill>
                  <a:schemeClr val="tx1"/>
                </a:solidFill>
              </a:rPr>
              <a:t>Please take a READ Plan Information for Parents handout as a summary of this presentation and a future resource for you. </a:t>
            </a:r>
            <a:r>
              <a:rPr lang="en-US" sz="1100" i="1">
                <a:solidFill>
                  <a:schemeClr val="tx1"/>
                </a:solidFill>
              </a:rPr>
              <a:t>Make sure you have copies available of the </a:t>
            </a:r>
            <a:r>
              <a:rPr lang="en-US" i="1">
                <a:solidFill>
                  <a:srgbClr val="007BB8"/>
                </a:solidFill>
                <a:latin typeface="Trebuchet MS"/>
                <a:hlinkClick r:id="rId3">
                  <a:extLst>
                    <a:ext uri="{A12FA001-AC4F-418D-AE19-62706E023703}">
                      <ahyp:hlinkClr xmlns:ahyp="http://schemas.microsoft.com/office/drawing/2018/hyperlinkcolor" val="tx"/>
                    </a:ext>
                  </a:extLst>
                </a:hlinkClick>
              </a:rPr>
              <a:t>READ Plan Information for Parents handout</a:t>
            </a:r>
            <a:r>
              <a:rPr lang="en-US" sz="1100" i="1">
                <a:solidFill>
                  <a:srgbClr val="007BB8"/>
                </a:solidFill>
                <a:latin typeface="Trebuchet MS" panose="020B0603020202020204" pitchFamily="34" charset="0"/>
              </a:rPr>
              <a:t> from the resource slide in this deck.</a:t>
            </a:r>
            <a:endParaRPr lang="en-US" sz="1100" i="1">
              <a:solidFill>
                <a:schemeClr val="tx1"/>
              </a:solidFill>
            </a:endParaRPr>
          </a:p>
          <a:p>
            <a:pPr marL="0" lvl="0" indent="0" algn="l" rtl="0">
              <a:lnSpc>
                <a:spcPct val="100000"/>
              </a:lnSpc>
              <a:spcBef>
                <a:spcPts val="0"/>
              </a:spcBef>
              <a:spcAft>
                <a:spcPts val="0"/>
              </a:spcAft>
              <a:buSzPts val="1100"/>
              <a:buNone/>
            </a:pPr>
            <a:r>
              <a:rPr lang="en-US" sz="1100" strike="noStrike"/>
              <a:t> </a:t>
            </a:r>
          </a:p>
          <a:p>
            <a:pPr marL="0" lvl="0" indent="0" algn="l" rtl="0">
              <a:lnSpc>
                <a:spcPct val="100000"/>
              </a:lnSpc>
              <a:spcBef>
                <a:spcPts val="0"/>
              </a:spcBef>
              <a:spcAft>
                <a:spcPts val="0"/>
              </a:spcAft>
              <a:buSzPts val="1100"/>
              <a:buNone/>
            </a:pPr>
            <a:r>
              <a:rPr lang="en-US" sz="1100" strike="noStrike"/>
              <a:t>Please let us know what questions you might have. </a:t>
            </a:r>
          </a:p>
        </p:txBody>
      </p:sp>
      <p:sp>
        <p:nvSpPr>
          <p:cNvPr id="651" name="Google Shape;651;g649afc5aa0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Trebuchet MS" panose="020B0603020202020204" pitchFamily="34" charset="0"/>
                <a:sym typeface="Arial"/>
              </a:rPr>
              <a:t>31</a:t>
            </a:fld>
            <a:endParaRPr sz="1400" b="0" i="0" u="none" strike="noStrike" cap="none">
              <a:solidFill>
                <a:srgbClr val="000000"/>
              </a:solidFill>
              <a:latin typeface="Trebuchet MS" panose="020B0603020202020204" pitchFamily="34" charset="0"/>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D4AAC114-D1D4-FB73-99C2-78607246AC29}"/>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D1DFF07F-BEAA-7C91-E9F7-547BF64EAE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40446405-EFA1-FA2A-3E54-F006BAD0A3E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t>Do you want to learn more? </a:t>
            </a:r>
          </a:p>
          <a:p>
            <a:pPr marL="0" lvl="0" indent="0" algn="l" rtl="0">
              <a:spcBef>
                <a:spcPts val="0"/>
              </a:spcBef>
              <a:spcAft>
                <a:spcPts val="0"/>
              </a:spcAft>
              <a:buNone/>
            </a:pPr>
            <a:endParaRPr lang="en-US"/>
          </a:p>
          <a:p>
            <a:pPr marL="0" lvl="0" indent="0" algn="l" rtl="0">
              <a:spcBef>
                <a:spcPts val="0"/>
              </a:spcBef>
              <a:spcAft>
                <a:spcPts val="0"/>
              </a:spcAft>
              <a:buNone/>
            </a:pPr>
            <a:r>
              <a:rPr lang="en-US"/>
              <a:t>There are more resources on the CDE Parent Resources Website including:</a:t>
            </a:r>
          </a:p>
          <a:p>
            <a:pPr marL="171450" lvl="0" indent="-171450" algn="l" rtl="0">
              <a:spcBef>
                <a:spcPts val="0"/>
              </a:spcBef>
              <a:spcAft>
                <a:spcPts val="0"/>
              </a:spcAft>
            </a:pPr>
            <a:r>
              <a:rPr lang="en-US"/>
              <a:t>Videos of activities you can do at home</a:t>
            </a:r>
          </a:p>
          <a:p>
            <a:pPr marL="171450" lvl="0" indent="-171450" algn="l" rtl="0">
              <a:spcBef>
                <a:spcPts val="0"/>
              </a:spcBef>
              <a:spcAft>
                <a:spcPts val="0"/>
              </a:spcAft>
            </a:pPr>
            <a:r>
              <a:rPr lang="en-US"/>
              <a:t>Links to get additional books for use at home </a:t>
            </a:r>
          </a:p>
          <a:p>
            <a:pPr marL="171450" lvl="0" indent="-171450" algn="l" rtl="0">
              <a:spcBef>
                <a:spcPts val="0"/>
              </a:spcBef>
              <a:spcAft>
                <a:spcPts val="0"/>
              </a:spcAft>
            </a:pPr>
            <a:r>
              <a:rPr lang="en-US"/>
              <a:t>You can also look up your local library for the resources they have to share! </a:t>
            </a:r>
          </a:p>
        </p:txBody>
      </p:sp>
    </p:spTree>
    <p:extLst>
      <p:ext uri="{BB962C8B-B14F-4D97-AF65-F5344CB8AC3E}">
        <p14:creationId xmlns:p14="http://schemas.microsoft.com/office/powerpoint/2010/main" val="40474641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a:extLst>
            <a:ext uri="{FF2B5EF4-FFF2-40B4-BE49-F238E27FC236}">
              <a16:creationId xmlns:a16="http://schemas.microsoft.com/office/drawing/2014/main" id="{9D0C7292-E406-AFB1-9101-BDF444860568}"/>
            </a:ext>
          </a:extLst>
        </p:cNvPr>
        <p:cNvGrpSpPr/>
        <p:nvPr/>
      </p:nvGrpSpPr>
      <p:grpSpPr>
        <a:xfrm>
          <a:off x="0" y="0"/>
          <a:ext cx="0" cy="0"/>
          <a:chOff x="0" y="0"/>
          <a:chExt cx="0" cy="0"/>
        </a:xfrm>
      </p:grpSpPr>
      <p:sp>
        <p:nvSpPr>
          <p:cNvPr id="649" name="Google Shape;649;g86d80a4c9c_0_76:notes">
            <a:extLst>
              <a:ext uri="{FF2B5EF4-FFF2-40B4-BE49-F238E27FC236}">
                <a16:creationId xmlns:a16="http://schemas.microsoft.com/office/drawing/2014/main" id="{699843C2-3D27-07D0-DB89-A7B897B74398}"/>
              </a:ext>
            </a:extLst>
          </p:cNvPr>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a:extLst>
              <a:ext uri="{FF2B5EF4-FFF2-40B4-BE49-F238E27FC236}">
                <a16:creationId xmlns:a16="http://schemas.microsoft.com/office/drawing/2014/main" id="{995FB95D-B10C-8358-2DE0-AD0365662D11}"/>
              </a:ext>
            </a:extLst>
          </p:cNvPr>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endParaRPr lang="en-US" b="0" i="0">
              <a:solidFill>
                <a:srgbClr val="414042"/>
              </a:solidFill>
              <a:effectLst/>
            </a:endParaRPr>
          </a:p>
        </p:txBody>
      </p:sp>
      <p:sp>
        <p:nvSpPr>
          <p:cNvPr id="651" name="Google Shape;651;g86d80a4c9c_0_76:notes">
            <a:extLst>
              <a:ext uri="{FF2B5EF4-FFF2-40B4-BE49-F238E27FC236}">
                <a16:creationId xmlns:a16="http://schemas.microsoft.com/office/drawing/2014/main" id="{92BE7C2F-7B4A-10D8-BA97-D713FEFF58E5}"/>
              </a:ext>
            </a:extLst>
          </p:cNvPr>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buClr>
                <a:srgbClr val="000000"/>
              </a:buClr>
            </a:pPr>
            <a:fld id="{00000000-1234-1234-1234-123412341234}" type="slidenum">
              <a:rPr lang="en-US">
                <a:latin typeface="Trebuchet MS" panose="020B0603020202020204" pitchFamily="34" charset="0"/>
              </a:rPr>
              <a:pPr>
                <a:buClr>
                  <a:srgbClr val="000000"/>
                </a:buClr>
              </a:pPr>
              <a:t>33</a:t>
            </a:fld>
            <a:endParaRPr>
              <a:latin typeface="Trebuchet MS" panose="020B0603020202020204" pitchFamily="34" charset="0"/>
            </a:endParaRPr>
          </a:p>
        </p:txBody>
      </p:sp>
    </p:spTree>
    <p:extLst>
      <p:ext uri="{BB962C8B-B14F-4D97-AF65-F5344CB8AC3E}">
        <p14:creationId xmlns:p14="http://schemas.microsoft.com/office/powerpoint/2010/main" val="389204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76089962-17FA-9D17-7620-3EFB73A51D82}"/>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3CFB492F-A2B1-2ACB-A65E-97A4686C474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30E7FB1A-4795-1227-8236-F824F68817D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100" b="0"/>
              <a:t>By the end of this presentation the </a:t>
            </a:r>
            <a:r>
              <a:rPr lang="en-US" sz="1100" b="1"/>
              <a:t>outcome</a:t>
            </a:r>
            <a:r>
              <a:rPr lang="en-US" sz="1100" b="0"/>
              <a:t> is for you to be able to answer these questions.</a:t>
            </a:r>
          </a:p>
          <a:p>
            <a:pPr marL="0" lvl="0" indent="0" algn="l" rtl="0">
              <a:spcBef>
                <a:spcPts val="0"/>
              </a:spcBef>
              <a:spcAft>
                <a:spcPts val="0"/>
              </a:spcAft>
              <a:buNone/>
            </a:pPr>
            <a:endParaRPr lang="en-US" sz="1100" b="0"/>
          </a:p>
          <a:p>
            <a:pPr marL="457200" marR="0" lvl="0" indent="-298450" algn="l" defTabSz="914400" rtl="0" eaLnBrk="1" fontAlgn="auto" latinLnBrk="0" hangingPunct="1">
              <a:lnSpc>
                <a:spcPct val="150000"/>
              </a:lnSpc>
              <a:spcBef>
                <a:spcPts val="0"/>
              </a:spcBef>
              <a:spcAft>
                <a:spcPts val="0"/>
              </a:spcAft>
              <a:buClr>
                <a:srgbClr val="000000"/>
              </a:buClr>
              <a:buSzPts val="1100"/>
              <a:buFont typeface="Arial"/>
              <a:buChar char="●"/>
              <a:tabLst/>
              <a:defRPr/>
            </a:pPr>
            <a:r>
              <a:rPr lang="en-US" sz="1100" b="1">
                <a:solidFill>
                  <a:srgbClr val="000000"/>
                </a:solidFill>
                <a:ea typeface="Calibri"/>
                <a:cs typeface="Times New Roman"/>
              </a:rPr>
              <a:t>What is a READ Plan?</a:t>
            </a:r>
            <a:endParaRPr lang="en-US" sz="1100" b="1">
              <a:ea typeface="Calibri"/>
            </a:endParaRPr>
          </a:p>
          <a:p>
            <a:pPr>
              <a:lnSpc>
                <a:spcPct val="150000"/>
              </a:lnSpc>
            </a:pPr>
            <a:r>
              <a:rPr lang="en-US" sz="1100" b="1">
                <a:solidFill>
                  <a:srgbClr val="000000"/>
                </a:solidFill>
                <a:ea typeface="Calibri"/>
                <a:cs typeface="Times New Roman"/>
              </a:rPr>
              <a:t>Why is a READ Plan important? </a:t>
            </a:r>
            <a:endParaRPr lang="en-US" sz="1100" b="1">
              <a:solidFill>
                <a:srgbClr val="000000"/>
              </a:solidFill>
              <a:ea typeface="Calibri"/>
            </a:endParaRPr>
          </a:p>
          <a:p>
            <a:pPr>
              <a:lnSpc>
                <a:spcPct val="150000"/>
              </a:lnSpc>
            </a:pPr>
            <a:r>
              <a:rPr lang="en-US" sz="1100" b="1">
                <a:solidFill>
                  <a:srgbClr val="000000"/>
                </a:solidFill>
                <a:ea typeface="Calibri"/>
                <a:cs typeface="Times New Roman"/>
              </a:rPr>
              <a:t>What does a READ Plan look like at school? </a:t>
            </a:r>
          </a:p>
          <a:p>
            <a:pPr>
              <a:lnSpc>
                <a:spcPct val="150000"/>
              </a:lnSpc>
            </a:pPr>
            <a:r>
              <a:rPr lang="en-US" sz="1100" b="1">
                <a:solidFill>
                  <a:srgbClr val="000000"/>
                </a:solidFill>
                <a:ea typeface="Calibri"/>
                <a:cs typeface="Times New Roman"/>
              </a:rPr>
              <a:t>How can you support a READ Plan at home?</a:t>
            </a:r>
            <a:endParaRPr lang="en-US" sz="1100" b="1">
              <a:ea typeface="Calibri"/>
            </a:endParaRPr>
          </a:p>
          <a:p>
            <a:pPr marL="0" lvl="0" indent="0" algn="l" rtl="0">
              <a:spcBef>
                <a:spcPts val="0"/>
              </a:spcBef>
              <a:spcAft>
                <a:spcPts val="0"/>
              </a:spcAft>
              <a:buNone/>
            </a:pPr>
            <a:endParaRPr lang="en-US" sz="1100"/>
          </a:p>
          <a:p>
            <a:pPr marL="0" lvl="0" indent="0" algn="l" rtl="0">
              <a:spcBef>
                <a:spcPts val="0"/>
              </a:spcBef>
              <a:spcAft>
                <a:spcPts val="0"/>
              </a:spcAft>
              <a:buNone/>
            </a:pPr>
            <a:r>
              <a:rPr lang="en-US" sz="1100"/>
              <a:t>Take a moment to think about which question(s) you are very interested in learning about in our time together </a:t>
            </a:r>
            <a:r>
              <a:rPr lang="en-US" sz="1100" i="1"/>
              <a:t>(Give 1 minute of think time). </a:t>
            </a:r>
          </a:p>
          <a:p>
            <a:pPr marL="0" lvl="0" indent="0" algn="l" rtl="0">
              <a:spcBef>
                <a:spcPts val="0"/>
              </a:spcBef>
              <a:spcAft>
                <a:spcPts val="0"/>
              </a:spcAft>
              <a:buNone/>
            </a:pPr>
            <a:endParaRPr lang="en-US" sz="1100" i="1"/>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a:t>We have provided writing utensils and paper at each table.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a:t>(If presenting virtually, start here) </a:t>
            </a:r>
            <a:r>
              <a:rPr lang="en-US" sz="1100"/>
              <a:t>Please feel free to take notes. Later in the session, we will be talking in partners about what we have heard and learned around these questions. </a:t>
            </a:r>
          </a:p>
          <a:p>
            <a:pPr marL="0" lvl="0" indent="0" algn="l" rtl="0">
              <a:spcBef>
                <a:spcPts val="0"/>
              </a:spcBef>
              <a:spcAft>
                <a:spcPts val="0"/>
              </a:spcAft>
              <a:buNone/>
            </a:pPr>
            <a:endParaRPr sz="1100"/>
          </a:p>
        </p:txBody>
      </p:sp>
    </p:spTree>
    <p:extLst>
      <p:ext uri="{BB962C8B-B14F-4D97-AF65-F5344CB8AC3E}">
        <p14:creationId xmlns:p14="http://schemas.microsoft.com/office/powerpoint/2010/main" val="2016533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a:extLst>
            <a:ext uri="{FF2B5EF4-FFF2-40B4-BE49-F238E27FC236}">
              <a16:creationId xmlns:a16="http://schemas.microsoft.com/office/drawing/2014/main" id="{8638C099-FBF8-7679-F12C-2772098AAF70}"/>
            </a:ext>
          </a:extLst>
        </p:cNvPr>
        <p:cNvGrpSpPr/>
        <p:nvPr/>
      </p:nvGrpSpPr>
      <p:grpSpPr>
        <a:xfrm>
          <a:off x="0" y="0"/>
          <a:ext cx="0" cy="0"/>
          <a:chOff x="0" y="0"/>
          <a:chExt cx="0" cy="0"/>
        </a:xfrm>
      </p:grpSpPr>
      <p:sp>
        <p:nvSpPr>
          <p:cNvPr id="350" name="Google Shape;350;g271fd490ee5_0_332:notes">
            <a:extLst>
              <a:ext uri="{FF2B5EF4-FFF2-40B4-BE49-F238E27FC236}">
                <a16:creationId xmlns:a16="http://schemas.microsoft.com/office/drawing/2014/main" id="{C7C1FD2A-C735-BE53-EF16-D43C7AC83E5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271fd490ee5_0_332:notes">
            <a:extLst>
              <a:ext uri="{FF2B5EF4-FFF2-40B4-BE49-F238E27FC236}">
                <a16:creationId xmlns:a16="http://schemas.microsoft.com/office/drawing/2014/main" id="{98D29969-7B58-A023-D15D-D996BFB8292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Symbol" panose="05050102010706020507" pitchFamily="18" charset="2"/>
              <a:buNone/>
            </a:pPr>
            <a:r>
              <a:rPr lang="en-US" sz="1100" kern="100">
                <a:effectLst/>
                <a:ea typeface="Aptos" panose="020B0004020202020204" pitchFamily="34" charset="0"/>
                <a:cs typeface="Times New Roman" panose="02020603050405020304" pitchFamily="18" charset="0"/>
              </a:rPr>
              <a:t>We hope this will be an engaging and informative time for everyone here. Please work to follow these </a:t>
            </a:r>
            <a:r>
              <a:rPr lang="en-US" sz="1100" b="1" kern="100">
                <a:effectLst/>
                <a:ea typeface="Aptos" panose="020B0004020202020204" pitchFamily="34" charset="0"/>
                <a:cs typeface="Times New Roman" panose="02020603050405020304" pitchFamily="18" charset="0"/>
              </a:rPr>
              <a:t>norms</a:t>
            </a:r>
            <a:r>
              <a:rPr lang="en-US" sz="1100" kern="100">
                <a:effectLst/>
                <a:ea typeface="Aptos" panose="020B0004020202020204" pitchFamily="34" charset="0"/>
                <a:cs typeface="Times New Roman" panose="02020603050405020304" pitchFamily="18" charset="0"/>
              </a:rPr>
              <a:t>: </a:t>
            </a:r>
          </a:p>
          <a:p>
            <a:pPr marL="0" marR="0" lvl="0" indent="0">
              <a:lnSpc>
                <a:spcPct val="115000"/>
              </a:lnSpc>
              <a:buFont typeface="Symbol" panose="05050102010706020507" pitchFamily="18" charset="2"/>
              <a:buNone/>
            </a:pPr>
            <a:endParaRPr lang="en-US" sz="1100" kern="100">
              <a:effectLst/>
              <a:ea typeface="Aptos" panose="020B0004020202020204" pitchFamily="34" charset="0"/>
              <a:cs typeface="Times New Roman" panose="02020603050405020304" pitchFamily="18" charset="0"/>
            </a:endParaRPr>
          </a:p>
          <a:p>
            <a:pPr>
              <a:lnSpc>
                <a:spcPct val="150000"/>
              </a:lnSpc>
            </a:pPr>
            <a:r>
              <a:rPr lang="en-US" sz="1100" b="1">
                <a:solidFill>
                  <a:srgbClr val="000000"/>
                </a:solidFill>
                <a:ea typeface="Calibri"/>
                <a:cs typeface="Times New Roman"/>
              </a:rPr>
              <a:t>Active listening is appreciated</a:t>
            </a:r>
          </a:p>
          <a:p>
            <a:pPr>
              <a:lnSpc>
                <a:spcPct val="150000"/>
              </a:lnSpc>
            </a:pPr>
            <a:r>
              <a:rPr lang="en-US" sz="1100" b="1">
                <a:solidFill>
                  <a:srgbClr val="000000"/>
                </a:solidFill>
                <a:ea typeface="Calibri"/>
                <a:cs typeface="Times New Roman"/>
              </a:rPr>
              <a:t>Active participation is welcomed</a:t>
            </a:r>
          </a:p>
          <a:p>
            <a:pPr>
              <a:lnSpc>
                <a:spcPct val="150000"/>
              </a:lnSpc>
            </a:pPr>
            <a:r>
              <a:rPr lang="en-US" sz="1100" b="0">
                <a:solidFill>
                  <a:srgbClr val="000000"/>
                </a:solidFill>
                <a:ea typeface="Calibri"/>
                <a:cs typeface="Times New Roman"/>
              </a:rPr>
              <a:t>Please</a:t>
            </a:r>
            <a:r>
              <a:rPr lang="en-US" sz="1100" b="1">
                <a:solidFill>
                  <a:srgbClr val="000000"/>
                </a:solidFill>
                <a:ea typeface="Calibri"/>
                <a:cs typeface="Times New Roman"/>
              </a:rPr>
              <a:t> take care of your own needs</a:t>
            </a:r>
          </a:p>
          <a:p>
            <a:pPr lvl="1">
              <a:lnSpc>
                <a:spcPct val="150000"/>
              </a:lnSpc>
            </a:pPr>
            <a:r>
              <a:rPr lang="en-US" sz="1100" b="0" i="1">
                <a:solidFill>
                  <a:srgbClr val="000000"/>
                </a:solidFill>
                <a:latin typeface="Trebuchet MS" panose="020B0603020202020204" pitchFamily="34" charset="0"/>
                <a:ea typeface="Calibri"/>
                <a:cs typeface="Times New Roman"/>
              </a:rPr>
              <a:t>If in-person, share where the restrooms and water stations are located, as needed. </a:t>
            </a:r>
          </a:p>
          <a:p>
            <a:pPr lvl="1">
              <a:lnSpc>
                <a:spcPct val="150000"/>
              </a:lnSpc>
            </a:pPr>
            <a:r>
              <a:rPr lang="en-US" sz="1100" b="0" i="1">
                <a:solidFill>
                  <a:srgbClr val="000000"/>
                </a:solidFill>
                <a:latin typeface="Trebuchet MS" panose="020B0603020202020204" pitchFamily="34" charset="0"/>
                <a:ea typeface="Calibri"/>
                <a:cs typeface="Times New Roman"/>
              </a:rPr>
              <a:t>If presenting virtually, you might consider asking participants to leave cameras on as they are able. </a:t>
            </a:r>
          </a:p>
          <a:p>
            <a:pPr lvl="0">
              <a:lnSpc>
                <a:spcPct val="150000"/>
              </a:lnSpc>
            </a:pPr>
            <a:r>
              <a:rPr lang="en-US" sz="1100" b="1">
                <a:solidFill>
                  <a:srgbClr val="000000"/>
                </a:solidFill>
                <a:ea typeface="Calibri"/>
                <a:cs typeface="Times New Roman"/>
              </a:rPr>
              <a:t>Silence your cell phone as a courtesy to all </a:t>
            </a:r>
          </a:p>
          <a:p>
            <a:pPr marL="0" marR="0" lvl="0" indent="0">
              <a:lnSpc>
                <a:spcPct val="115000"/>
              </a:lnSpc>
              <a:spcAft>
                <a:spcPts val="800"/>
              </a:spcAft>
              <a:buFont typeface="Symbol" panose="05050102010706020507" pitchFamily="18" charset="2"/>
              <a:buNone/>
            </a:pPr>
            <a:endParaRPr lang="en-US" sz="1100" kern="100">
              <a:effectLst/>
              <a:ea typeface="Aptos" panose="020B0004020202020204" pitchFamily="34" charset="0"/>
              <a:cs typeface="Times New Roman" panose="02020603050405020304" pitchFamily="18" charset="0"/>
            </a:endParaRPr>
          </a:p>
          <a:p>
            <a:pPr marL="0" marR="0" lvl="0" indent="0">
              <a:lnSpc>
                <a:spcPct val="115000"/>
              </a:lnSpc>
              <a:spcAft>
                <a:spcPts val="800"/>
              </a:spcAft>
              <a:buFont typeface="Symbol" panose="05050102010706020507" pitchFamily="18" charset="2"/>
              <a:buNone/>
            </a:pPr>
            <a:r>
              <a:rPr lang="en-US" sz="1100" kern="100">
                <a:effectLst/>
                <a:ea typeface="Aptos" panose="020B0004020202020204" pitchFamily="34" charset="0"/>
                <a:cs typeface="Times New Roman" panose="02020603050405020304" pitchFamily="18" charset="0"/>
              </a:rPr>
              <a:t>Are there any other items you think we should add to this list that will support all of us?  </a:t>
            </a:r>
          </a:p>
        </p:txBody>
      </p:sp>
    </p:spTree>
    <p:extLst>
      <p:ext uri="{BB962C8B-B14F-4D97-AF65-F5344CB8AC3E}">
        <p14:creationId xmlns:p14="http://schemas.microsoft.com/office/powerpoint/2010/main" val="23980954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87D25-F38A-0F66-2DCF-201E4F1F5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F67602-118F-5582-8AA0-066DC9578EA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BFC67BAC-B2DA-0DF6-0573-4B453DC487E8}"/>
              </a:ext>
            </a:extLst>
          </p:cNvPr>
          <p:cNvSpPr>
            <a:spLocks noGrp="1"/>
          </p:cNvSpPr>
          <p:nvPr>
            <p:ph type="body" idx="1"/>
          </p:nvPr>
        </p:nvSpPr>
        <p:spPr/>
        <p:txBody>
          <a:bodyPr/>
          <a:lstStyle/>
          <a:p>
            <a:pPr marL="0" indent="0">
              <a:buNone/>
            </a:pPr>
            <a:r>
              <a:rPr lang="en-US" sz="1100" b="0">
                <a:latin typeface="Trebuchet MS"/>
              </a:rPr>
              <a:t>We are going to start with a </a:t>
            </a:r>
            <a:r>
              <a:rPr lang="en-US" sz="1100" b="1">
                <a:latin typeface="Trebuchet MS"/>
              </a:rPr>
              <a:t>Warm-up</a:t>
            </a:r>
            <a:r>
              <a:rPr lang="en-US" sz="1100" b="0">
                <a:latin typeface="Trebuchet MS"/>
              </a:rPr>
              <a:t> activity called</a:t>
            </a:r>
            <a:r>
              <a:rPr lang="en-US" sz="1100">
                <a:latin typeface="Trebuchet MS"/>
              </a:rPr>
              <a:t> </a:t>
            </a:r>
            <a:r>
              <a:rPr lang="en-US" sz="1100" i="1">
                <a:latin typeface="Trebuchet MS"/>
              </a:rPr>
              <a:t>(click) </a:t>
            </a:r>
            <a:r>
              <a:rPr lang="en-US" sz="1100" b="1">
                <a:latin typeface="Trebuchet MS"/>
              </a:rPr>
              <a:t>Like Me </a:t>
            </a:r>
            <a:r>
              <a:rPr lang="en-US" sz="1100" i="1">
                <a:latin typeface="Trebuchet MS"/>
              </a:rPr>
              <a:t>(Adjust the mobility section of the activity according to the abilities of the participants in the room). </a:t>
            </a:r>
          </a:p>
          <a:p>
            <a:pPr marL="0" indent="0">
              <a:buNone/>
            </a:pPr>
            <a:endParaRPr lang="en-US" sz="1100"/>
          </a:p>
          <a:p>
            <a:pPr marL="0" indent="0">
              <a:buNone/>
            </a:pPr>
            <a:r>
              <a:rPr lang="en-US" sz="1100" b="0">
                <a:latin typeface="Trebuchet MS"/>
              </a:rPr>
              <a:t>We are doing this activity because:</a:t>
            </a:r>
          </a:p>
          <a:p>
            <a:pPr marL="171450" indent="-171450"/>
            <a:r>
              <a:rPr lang="en-US" sz="1100">
                <a:latin typeface="Trebuchet MS"/>
              </a:rPr>
              <a:t>We want to begin to turn this room of individuals into a group that works together</a:t>
            </a:r>
          </a:p>
          <a:p>
            <a:pPr marL="171450" indent="-171450"/>
            <a:r>
              <a:rPr lang="en-US" sz="1100">
                <a:latin typeface="Trebuchet MS"/>
              </a:rPr>
              <a:t>This activity focuses the energy into this room and out of your day or previous activities, so you feel ready to participate</a:t>
            </a:r>
          </a:p>
          <a:p>
            <a:pPr marL="171450" indent="-171450"/>
            <a:r>
              <a:rPr lang="en-US" sz="1100">
                <a:latin typeface="Trebuchet MS"/>
              </a:rPr>
              <a:t>You will begin to understand who you are in relation to others in the group</a:t>
            </a:r>
          </a:p>
          <a:p>
            <a:pPr marL="0" indent="0">
              <a:buNone/>
            </a:pPr>
            <a:endParaRPr lang="en-US" sz="1100"/>
          </a:p>
          <a:p>
            <a:pPr marL="0" indent="0">
              <a:buNone/>
            </a:pPr>
            <a:r>
              <a:rPr lang="en-US" sz="1100" b="0">
                <a:latin typeface="Trebuchet MS"/>
              </a:rPr>
              <a:t>Here is how this activity will work. I will read all of the steps, ask for questions, and then we will begin the activity. </a:t>
            </a:r>
          </a:p>
          <a:p>
            <a:pPr marL="469900" marR="0" lvl="0" indent="-342900" algn="l" defTabSz="914400" rtl="0" eaLnBrk="1" fontAlgn="auto" latinLnBrk="0" hangingPunct="1">
              <a:lnSpc>
                <a:spcPct val="100000"/>
              </a:lnSpc>
              <a:spcBef>
                <a:spcPts val="0"/>
              </a:spcBef>
              <a:spcAft>
                <a:spcPts val="0"/>
              </a:spcAft>
              <a:buClr>
                <a:srgbClr val="000000"/>
              </a:buClr>
              <a:buSzPts val="1100"/>
              <a:buFont typeface="+mj-lt"/>
              <a:buAutoNum type="arabicPeriod"/>
              <a:tabLst/>
              <a:defRPr/>
            </a:pPr>
            <a:r>
              <a:rPr lang="en-US" sz="1100" b="0" i="1">
                <a:solidFill>
                  <a:schemeClr val="tx1"/>
                </a:solidFill>
                <a:latin typeface="Trebuchet MS"/>
              </a:rPr>
              <a:t>(click) </a:t>
            </a:r>
            <a:r>
              <a:rPr lang="en-US" sz="1100" b="1">
                <a:solidFill>
                  <a:schemeClr val="tx1"/>
                </a:solidFill>
                <a:latin typeface="Trebuchet MS"/>
              </a:rPr>
              <a:t>Move chairs back from the table so it is easy for you to stand up. </a:t>
            </a:r>
            <a:r>
              <a:rPr lang="en-US" sz="1100" i="1">
                <a:latin typeface="Trebuchet MS"/>
              </a:rPr>
              <a:t>(Adjust the mobility section of the activity according to the abilities of the participants in the room. If presenting virtually, ask participants to stand in front of their camera or use the thumb's up reaction button). </a:t>
            </a:r>
            <a:endParaRPr lang="en-US" sz="1100" b="1">
              <a:solidFill>
                <a:schemeClr val="tx1"/>
              </a:solidFill>
              <a:latin typeface="Trebuchet MS"/>
            </a:endParaRPr>
          </a:p>
          <a:p>
            <a:pPr marL="469900" indent="-342900">
              <a:buFont typeface="+mj-lt"/>
              <a:buAutoNum type="arabicPeriod"/>
            </a:pPr>
            <a:r>
              <a:rPr lang="en-US" sz="1100" b="0" i="1">
                <a:solidFill>
                  <a:schemeClr val="tx1"/>
                </a:solidFill>
                <a:latin typeface="Trebuchet MS"/>
              </a:rPr>
              <a:t>(click) </a:t>
            </a:r>
            <a:r>
              <a:rPr lang="en-US" sz="1100" b="1">
                <a:solidFill>
                  <a:schemeClr val="tx1"/>
                </a:solidFill>
                <a:latin typeface="Trebuchet MS"/>
              </a:rPr>
              <a:t>A category will be named. </a:t>
            </a:r>
          </a:p>
          <a:p>
            <a:pPr marL="469900" indent="-342900">
              <a:buFont typeface="+mj-lt"/>
              <a:buAutoNum type="arabicPeriod"/>
            </a:pPr>
            <a:r>
              <a:rPr lang="en-US" sz="1100" b="0" i="1">
                <a:solidFill>
                  <a:schemeClr val="tx1"/>
                </a:solidFill>
                <a:latin typeface="Trebuchet MS"/>
              </a:rPr>
              <a:t>(click) </a:t>
            </a:r>
            <a:r>
              <a:rPr lang="en-US" sz="1100" b="1">
                <a:solidFill>
                  <a:schemeClr val="tx1"/>
                </a:solidFill>
                <a:latin typeface="Trebuchet MS"/>
              </a:rPr>
              <a:t>Stand if you match the category.</a:t>
            </a:r>
          </a:p>
          <a:p>
            <a:pPr marL="469900" indent="-342900">
              <a:buFont typeface="+mj-lt"/>
              <a:buAutoNum type="arabicPeriod"/>
            </a:pPr>
            <a:r>
              <a:rPr lang="en-US" sz="1100" b="0" i="1">
                <a:solidFill>
                  <a:schemeClr val="tx1"/>
                </a:solidFill>
                <a:latin typeface="Trebuchet MS"/>
              </a:rPr>
              <a:t>(click) </a:t>
            </a:r>
            <a:r>
              <a:rPr lang="en-US" sz="1100" b="1">
                <a:solidFill>
                  <a:schemeClr val="tx1"/>
                </a:solidFill>
                <a:latin typeface="Trebuchet MS"/>
              </a:rPr>
              <a:t>Look around to see who else is also in the category. </a:t>
            </a:r>
          </a:p>
          <a:p>
            <a:pPr marL="469900" indent="-342900">
              <a:buAutoNum type="arabicPeriod"/>
            </a:pPr>
            <a:r>
              <a:rPr lang="en-US">
                <a:solidFill>
                  <a:schemeClr val="tx1"/>
                </a:solidFill>
                <a:latin typeface="Trebuchet MS"/>
              </a:rPr>
              <a:t>(click) </a:t>
            </a:r>
            <a:r>
              <a:rPr lang="en-US" b="1">
                <a:solidFill>
                  <a:schemeClr val="tx1"/>
                </a:solidFill>
                <a:latin typeface="Trebuchet MS"/>
              </a:rPr>
              <a:t>Introduce yourself</a:t>
            </a:r>
            <a:endParaRPr lang="en-US">
              <a:solidFill>
                <a:srgbClr val="444444"/>
              </a:solidFill>
              <a:latin typeface="Trebuchet MS"/>
            </a:endParaRPr>
          </a:p>
          <a:p>
            <a:pPr marL="0" lvl="0" indent="0">
              <a:buNone/>
            </a:pPr>
            <a:endParaRPr lang="en-US" sz="1100">
              <a:solidFill>
                <a:schemeClr val="tx1"/>
              </a:solidFill>
            </a:endParaRPr>
          </a:p>
          <a:p>
            <a:pPr marL="0" lvl="0" indent="0">
              <a:buNone/>
            </a:pPr>
            <a:r>
              <a:rPr lang="en-US" sz="1100" i="1">
                <a:solidFill>
                  <a:schemeClr val="tx1"/>
                </a:solidFill>
                <a:latin typeface="Trebuchet MS"/>
              </a:rPr>
              <a:t>Check for understanding </a:t>
            </a:r>
            <a:r>
              <a:rPr lang="en-US" sz="1100">
                <a:solidFill>
                  <a:schemeClr val="tx1"/>
                </a:solidFill>
                <a:latin typeface="Trebuchet MS"/>
              </a:rPr>
              <a:t>-</a:t>
            </a:r>
            <a:r>
              <a:rPr lang="en-US" sz="1100" i="0">
                <a:solidFill>
                  <a:schemeClr val="tx1"/>
                </a:solidFill>
                <a:latin typeface="Trebuchet MS"/>
              </a:rPr>
              <a:t>Does anyone have any questions? </a:t>
            </a:r>
          </a:p>
          <a:p>
            <a:pPr marL="91440" lvl="0" indent="-228600"/>
            <a:r>
              <a:rPr lang="en-US" sz="1100">
                <a:solidFill>
                  <a:schemeClr val="tx1"/>
                </a:solidFill>
                <a:latin typeface="Trebuchet MS"/>
              </a:rPr>
              <a:t>Then, start the activity at step 1.</a:t>
            </a:r>
          </a:p>
          <a:p>
            <a:pPr marL="91440" lvl="0" indent="-228600"/>
            <a:r>
              <a:rPr lang="en-US" sz="1100">
                <a:solidFill>
                  <a:schemeClr val="tx1"/>
                </a:solidFill>
                <a:latin typeface="Trebuchet MS"/>
              </a:rPr>
              <a:t>Name some of the following categories (or create your own to match your community) and give time for people to stand: (facilitators should also participate by standing or staying seated)</a:t>
            </a:r>
          </a:p>
          <a:p>
            <a:pPr marL="548640" lvl="1" indent="-228600"/>
            <a:r>
              <a:rPr lang="en-US" sz="1100">
                <a:latin typeface="Trebuchet MS"/>
              </a:rPr>
              <a:t>I am a parent</a:t>
            </a:r>
          </a:p>
          <a:p>
            <a:pPr marL="548640" lvl="1" indent="-228600"/>
            <a:r>
              <a:rPr lang="en-US" sz="1100" i="1">
                <a:latin typeface="Trebuchet MS"/>
              </a:rPr>
              <a:t>If you are presenting as a series: </a:t>
            </a:r>
            <a:r>
              <a:rPr lang="en-US" sz="1100">
                <a:latin typeface="Trebuchet MS"/>
              </a:rPr>
              <a:t>I attended the Colorado READ Act Overview presentation.</a:t>
            </a:r>
          </a:p>
          <a:p>
            <a:pPr marL="548640" lvl="1" indent="-228600"/>
            <a:r>
              <a:rPr lang="en-US" sz="1100">
                <a:latin typeface="Trebuchet MS"/>
              </a:rPr>
              <a:t>My child or children like(s) to read or listen to fiction or stories with characters. (If time, ask for names of books)</a:t>
            </a:r>
          </a:p>
          <a:p>
            <a:pPr marL="548640" marR="0" lvl="1" indent="-22860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100">
                <a:latin typeface="Trebuchet MS"/>
              </a:rPr>
              <a:t>My child or children like(s) to read or listen to nonfiction or books with information. (If time, ask for names of books)</a:t>
            </a:r>
          </a:p>
          <a:p>
            <a:pPr marL="548640" lvl="1" indent="-228600"/>
            <a:r>
              <a:rPr lang="en-US" sz="1100">
                <a:latin typeface="Trebuchet MS"/>
              </a:rPr>
              <a:t>My child or children like(s) any type of book!</a:t>
            </a:r>
          </a:p>
          <a:p>
            <a:pPr marL="548640" lvl="1" indent="-228600"/>
            <a:r>
              <a:rPr lang="en-US" sz="1100" i="1">
                <a:latin typeface="Trebuchet MS"/>
              </a:rPr>
              <a:t>Other: </a:t>
            </a:r>
            <a:r>
              <a:rPr lang="en-US" sz="1100">
                <a:latin typeface="Trebuchet MS"/>
              </a:rPr>
              <a:t>If you have not had the opportunity to stand yet, please stand now and share something about yourself. </a:t>
            </a:r>
          </a:p>
          <a:p>
            <a:pPr marL="91440" indent="-228600"/>
            <a:r>
              <a:rPr lang="en-US">
                <a:latin typeface="Trebuchet MS"/>
              </a:rPr>
              <a:t>Have the parents go around the room and share: </a:t>
            </a:r>
            <a:r>
              <a:rPr lang="en-US" i="1">
                <a:latin typeface="Trebuchet MS"/>
              </a:rPr>
              <a:t>(if group is large, make small groups for this activity)</a:t>
            </a:r>
            <a:endParaRPr lang="en-US">
              <a:solidFill>
                <a:srgbClr val="444444"/>
              </a:solidFill>
              <a:latin typeface="Trebuchet MS"/>
            </a:endParaRPr>
          </a:p>
          <a:p>
            <a:pPr marL="548640" lvl="1" indent="-228600"/>
            <a:r>
              <a:rPr lang="en-US"/>
              <a:t>Name</a:t>
            </a:r>
            <a:endParaRPr lang="en-US">
              <a:solidFill>
                <a:srgbClr val="444444"/>
              </a:solidFill>
            </a:endParaRPr>
          </a:p>
          <a:p>
            <a:pPr marL="548640" lvl="1" indent="-228600"/>
            <a:r>
              <a:rPr lang="en-US"/>
              <a:t>Grade of Child(ren)</a:t>
            </a:r>
            <a:endParaRPr lang="en-US">
              <a:solidFill>
                <a:srgbClr val="444444"/>
              </a:solidFill>
            </a:endParaRPr>
          </a:p>
        </p:txBody>
      </p:sp>
    </p:spTree>
    <p:extLst>
      <p:ext uri="{BB962C8B-B14F-4D97-AF65-F5344CB8AC3E}">
        <p14:creationId xmlns:p14="http://schemas.microsoft.com/office/powerpoint/2010/main" val="871864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86d80a4c9c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a:solidFill>
                  <a:srgbClr val="333333"/>
                </a:solidFill>
                <a:effectLst/>
                <a:cs typeface="Calibri Light" panose="020F0302020204030204" pitchFamily="34" charset="0"/>
              </a:rPr>
              <a:t>To begin, we wanted to review the Colorado READ Act. The official name of the statute, or law, is the </a:t>
            </a:r>
            <a:r>
              <a:rPr lang="en-US" sz="1100" b="1" i="0">
                <a:solidFill>
                  <a:srgbClr val="333333"/>
                </a:solidFill>
                <a:effectLst/>
                <a:cs typeface="Calibri Light" panose="020F0302020204030204" pitchFamily="34" charset="0"/>
              </a:rPr>
              <a:t>Reading to Ensure Academic Development Act</a:t>
            </a:r>
            <a:r>
              <a:rPr lang="en-US" sz="1100" b="0" i="0">
                <a:solidFill>
                  <a:srgbClr val="333333"/>
                </a:solidFill>
                <a:effectLst/>
                <a:cs typeface="Calibri Light" panose="020F0302020204030204" pitchFamily="34" charset="0"/>
              </a:rPr>
              <a:t>. The acronym </a:t>
            </a:r>
            <a:r>
              <a:rPr lang="en-US" sz="1100" b="1" i="0">
                <a:solidFill>
                  <a:srgbClr val="333333"/>
                </a:solidFill>
                <a:effectLst/>
                <a:cs typeface="Calibri Light" panose="020F0302020204030204" pitchFamily="34" charset="0"/>
              </a:rPr>
              <a:t>READ</a:t>
            </a:r>
            <a:r>
              <a:rPr lang="en-US" sz="1100" b="0" i="0">
                <a:solidFill>
                  <a:srgbClr val="333333"/>
                </a:solidFill>
                <a:effectLst/>
                <a:cs typeface="Calibri Light" panose="020F0302020204030204" pitchFamily="34" charset="0"/>
              </a:rPr>
              <a:t> is commonly used.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a:solidFill>
                <a:srgbClr val="333333"/>
              </a:solidFill>
              <a:effectLst/>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1">
                <a:solidFill>
                  <a:srgbClr val="333333"/>
                </a:solidFill>
                <a:effectLst/>
                <a:cs typeface="Calibri Light" panose="020F0302020204030204" pitchFamily="34" charset="0"/>
              </a:rPr>
              <a:t>(click)</a:t>
            </a:r>
            <a:r>
              <a:rPr lang="en-US" sz="1100" b="1" i="0">
                <a:solidFill>
                  <a:srgbClr val="333333"/>
                </a:solidFill>
                <a:effectLst/>
                <a:cs typeface="Calibri Light" panose="020F0302020204030204" pitchFamily="34" charset="0"/>
              </a:rPr>
              <a:t> Passed by the Colorado Legislature in 2012</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b="0" i="0" u="none" strike="noStrike">
                <a:solidFill>
                  <a:srgbClr val="333333"/>
                </a:solidFill>
                <a:effectLst/>
                <a:highlight>
                  <a:srgbClr val="FFFFFF"/>
                </a:highlight>
                <a:latin typeface="Trebuchet MS" panose="020B0603020202020204" pitchFamily="34" charset="0"/>
              </a:rPr>
              <a:t>It is designed to be a comprehensive, or broad, approach to early literacy education to improve student achievement (</a:t>
            </a:r>
            <a:r>
              <a:rPr lang="en-US" sz="1100" b="0" i="0" u="none" strike="noStrike">
                <a:solidFill>
                  <a:srgbClr val="000000"/>
                </a:solidFill>
                <a:effectLst/>
                <a:latin typeface="Trebuchet MS" panose="020B0603020202020204" pitchFamily="34" charset="0"/>
              </a:rPr>
              <a:t>CRS 22-7-1202</a:t>
            </a:r>
            <a:r>
              <a:rPr lang="en-US" sz="1100" b="0" i="0">
                <a:solidFill>
                  <a:srgbClr val="000000"/>
                </a:solidFill>
                <a:effectLst/>
                <a:latin typeface="Trebuchet MS" panose="020B0603020202020204" pitchFamily="34" charset="0"/>
              </a:rPr>
              <a:t>​(d)).</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endParaRPr lang="en-US" sz="1100" b="0" i="0">
              <a:solidFill>
                <a:srgbClr val="333333"/>
              </a:solidFill>
              <a:effectLst/>
              <a:latin typeface="Trebuchet MS" panose="020B0603020202020204" pitchFamily="34" charset="0"/>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1">
                <a:solidFill>
                  <a:srgbClr val="333333"/>
                </a:solidFill>
                <a:effectLst/>
                <a:cs typeface="Calibri Light" panose="020F0302020204030204" pitchFamily="34" charset="0"/>
              </a:rPr>
              <a:t>(click) </a:t>
            </a:r>
            <a:r>
              <a:rPr lang="en-US" sz="1100" b="0" i="0">
                <a:solidFill>
                  <a:srgbClr val="333333"/>
                </a:solidFill>
                <a:effectLst/>
                <a:cs typeface="Calibri Light" panose="020F0302020204030204" pitchFamily="34" charset="0"/>
              </a:rPr>
              <a:t>The READ Act </a:t>
            </a:r>
            <a:r>
              <a:rPr lang="en-US" sz="1100" b="1" i="0">
                <a:solidFill>
                  <a:srgbClr val="333333"/>
                </a:solidFill>
                <a:effectLst/>
                <a:cs typeface="Calibri Light" panose="020F0302020204030204" pitchFamily="34" charset="0"/>
              </a:rPr>
              <a:t>focuses on K-3 literacy and is preventative in nature</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b="0" i="0">
                <a:solidFill>
                  <a:srgbClr val="333333"/>
                </a:solidFill>
                <a:effectLst/>
                <a:latin typeface="Trebuchet MS" panose="020B0603020202020204" pitchFamily="34" charset="0"/>
                <a:cs typeface="Calibri Light" panose="020F0302020204030204" pitchFamily="34" charset="0"/>
              </a:rPr>
              <a:t>It promotes early identification of reading difficulties and effective intervention to quickly close reading gaps (CRS 22-7-1202, CRS 22-7-1204) a</a:t>
            </a:r>
            <a:r>
              <a:rPr lang="en-US" sz="1100" b="0" i="0" u="none" strike="noStrike">
                <a:solidFill>
                  <a:srgbClr val="333333"/>
                </a:solidFill>
                <a:effectLst/>
                <a:highlight>
                  <a:srgbClr val="FFFFFF"/>
                </a:highlight>
                <a:latin typeface="Trebuchet MS" panose="020B0603020202020204" pitchFamily="34" charset="0"/>
              </a:rPr>
              <a:t>s it is more cost-effective to invest in effective early literacy education than pay for later remediation or extra support for students (</a:t>
            </a:r>
            <a:r>
              <a:rPr lang="en-US" sz="1100" b="0" i="0" u="none" strike="noStrike">
                <a:solidFill>
                  <a:srgbClr val="000000"/>
                </a:solidFill>
                <a:effectLst/>
                <a:latin typeface="Trebuchet MS" panose="020B0603020202020204" pitchFamily="34" charset="0"/>
              </a:rPr>
              <a:t>CRS 22-7-1202 (c)</a:t>
            </a:r>
            <a:r>
              <a:rPr lang="en-US" sz="1100" b="0" i="0">
                <a:solidFill>
                  <a:srgbClr val="000000"/>
                </a:solidFill>
                <a:effectLst/>
                <a:latin typeface="Trebuchet MS" panose="020B0603020202020204" pitchFamily="34" charset="0"/>
              </a:rPr>
              <a:t>​).</a:t>
            </a:r>
            <a:r>
              <a:rPr lang="en-US" sz="1100" b="0" i="0" u="none" strike="noStrike">
                <a:solidFill>
                  <a:srgbClr val="333333"/>
                </a:solidFill>
                <a:effectLst/>
                <a:highlight>
                  <a:srgbClr val="FFFFFF"/>
                </a:highlight>
                <a:latin typeface="Trebuchet MS" panose="020B0603020202020204" pitchFamily="34" charset="0"/>
              </a:rPr>
              <a:t> </a:t>
            </a:r>
            <a:r>
              <a:rPr lang="en-US" sz="1100" b="0" i="0">
                <a:solidFill>
                  <a:srgbClr val="000000"/>
                </a:solidFill>
                <a:effectLst/>
                <a:latin typeface="Trebuchet MS" panose="020B0603020202020204" pitchFamily="34" charset="0"/>
              </a:rPr>
              <a:t>​</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a:solidFill>
                <a:srgbClr val="333333"/>
              </a:solidFill>
              <a:effectLst/>
              <a:latin typeface="Trebuchet MS" panose="020B0603020202020204" pitchFamily="34" charset="0"/>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1">
                <a:solidFill>
                  <a:srgbClr val="333333"/>
                </a:solidFill>
                <a:effectLst/>
                <a:cs typeface="Calibri Light" panose="020F0302020204030204" pitchFamily="34" charset="0"/>
              </a:rPr>
              <a:t>(click) </a:t>
            </a:r>
            <a:r>
              <a:rPr lang="en-US" sz="1100" b="0" i="0">
                <a:solidFill>
                  <a:srgbClr val="333333"/>
                </a:solidFill>
                <a:effectLst/>
                <a:cs typeface="Calibri Light" panose="020F0302020204030204" pitchFamily="34" charset="0"/>
              </a:rPr>
              <a:t>It</a:t>
            </a:r>
            <a:r>
              <a:rPr lang="en-US" sz="1100" b="1" i="0">
                <a:solidFill>
                  <a:srgbClr val="333333"/>
                </a:solidFill>
                <a:effectLst/>
                <a:cs typeface="Calibri Light" panose="020F0302020204030204" pitchFamily="34" charset="0"/>
              </a:rPr>
              <a:t> Includes specific guidance regarding literacy assessment and individual intervention plans, including screening for indicators of dyslexia </a:t>
            </a:r>
            <a:r>
              <a:rPr lang="en-US" sz="1100" b="0" i="0">
                <a:solidFill>
                  <a:srgbClr val="333333"/>
                </a:solidFill>
                <a:effectLst/>
                <a:cs typeface="Calibri Light" panose="020F0302020204030204" pitchFamily="34" charset="0"/>
              </a:rPr>
              <a:t>(which was passed in </a:t>
            </a:r>
            <a:r>
              <a:rPr lang="en-US" sz="1100" b="1" i="0">
                <a:solidFill>
                  <a:srgbClr val="333333"/>
                </a:solidFill>
                <a:effectLst/>
                <a:cs typeface="Calibri Light" panose="020F0302020204030204" pitchFamily="34" charset="0"/>
              </a:rPr>
              <a:t>2025</a:t>
            </a:r>
            <a:r>
              <a:rPr lang="en-US" sz="1100" b="0" i="0">
                <a:solidFill>
                  <a:srgbClr val="333333"/>
                </a:solidFill>
                <a:effectLst/>
                <a:cs typeface="Calibri Light" panose="020F0302020204030204" pitchFamily="34" charset="0"/>
              </a:rPr>
              <a:t> and will be enacted in the 2027-2028 school year).</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b="0" i="0">
                <a:solidFill>
                  <a:srgbClr val="333333"/>
                </a:solidFill>
                <a:effectLst/>
                <a:latin typeface="Trebuchet MS" panose="020B0603020202020204" pitchFamily="34" charset="0"/>
                <a:cs typeface="Calibri Light" panose="020F0302020204030204" pitchFamily="34" charset="0"/>
              </a:rPr>
              <a:t>The READ Act ensures all Colorado students can demonstrate competency, or the knowledge, skills, abilities and behaviors, in reading necessary to achieve success in school (</a:t>
            </a:r>
            <a:r>
              <a:rPr lang="en-US" sz="1100" i="0" strike="noStrike">
                <a:latin typeface="Trebuchet MS" panose="020B0603020202020204" pitchFamily="34" charset="0"/>
              </a:rPr>
              <a:t>CRS 22-7-1202(2), 22-7-1205 (I)).</a:t>
            </a:r>
            <a:endParaRPr lang="en-US" sz="1100" b="0" i="0">
              <a:solidFill>
                <a:srgbClr val="333333"/>
              </a:solidFill>
              <a:effectLst/>
              <a:latin typeface="Trebuchet MS" panose="020B0603020202020204" pitchFamily="34" charset="0"/>
              <a:cs typeface="Calibri Light" panose="020F0302020204030204" pitchFamily="34" charset="0"/>
            </a:endParaRP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endParaRPr lang="en-US" sz="1100" b="0" i="0">
              <a:solidFill>
                <a:srgbClr val="333333"/>
              </a:solidFill>
              <a:effectLst/>
              <a:latin typeface="Trebuchet MS" panose="020B0603020202020204" pitchFamily="34" charset="0"/>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1">
                <a:solidFill>
                  <a:srgbClr val="333333"/>
                </a:solidFill>
                <a:effectLst/>
                <a:cs typeface="Calibri Light" panose="020F0302020204030204" pitchFamily="34" charset="0"/>
              </a:rPr>
              <a:t>(click) </a:t>
            </a:r>
            <a:r>
              <a:rPr lang="en-US" sz="1100" b="0" i="0">
                <a:solidFill>
                  <a:srgbClr val="333333"/>
                </a:solidFill>
                <a:effectLst/>
                <a:cs typeface="Calibri Light" panose="020F0302020204030204" pitchFamily="34" charset="0"/>
              </a:rPr>
              <a:t>It </a:t>
            </a:r>
            <a:r>
              <a:rPr lang="en-US" sz="1100" b="1" i="0">
                <a:solidFill>
                  <a:srgbClr val="333333"/>
                </a:solidFill>
                <a:effectLst/>
                <a:cs typeface="Calibri Light" panose="020F0302020204030204" pitchFamily="34" charset="0"/>
              </a:rPr>
              <a:t>contains requirements for parent communication and involvement</a:t>
            </a:r>
          </a:p>
          <a:p>
            <a:pPr marL="628650" marR="0" lvl="1" indent="-171450" algn="l" defTabSz="914400" rtl="0" eaLnBrk="1" fontAlgn="auto" latinLnBrk="0" hangingPunct="1">
              <a:lnSpc>
                <a:spcPct val="100000"/>
              </a:lnSpc>
              <a:spcBef>
                <a:spcPts val="0"/>
              </a:spcBef>
              <a:spcAft>
                <a:spcPts val="0"/>
              </a:spcAft>
              <a:buClr>
                <a:srgbClr val="000000"/>
              </a:buClr>
              <a:buSzPts val="1400"/>
              <a:tabLst/>
              <a:defRPr/>
            </a:pPr>
            <a:r>
              <a:rPr lang="en-US" sz="1100">
                <a:latin typeface="Trebuchet MS" panose="020B0603020202020204" pitchFamily="34" charset="0"/>
                <a:cs typeface="Calibri Light" panose="020F0302020204030204" pitchFamily="34" charset="0"/>
              </a:rPr>
              <a:t>The READ Act requires that schools ensure parents understand what parts of reading their child is struggling with, create the child’s READ Plan together and that schools share information on how parents can support their child with reading (CRS 22-7-1205(2)(a). </a:t>
            </a:r>
            <a:endParaRPr lang="en-US" sz="1100" b="0" i="0" u="none" strike="noStrike">
              <a:solidFill>
                <a:srgbClr val="000000"/>
              </a:solidFill>
              <a:effectLst/>
              <a:highlight>
                <a:srgbClr val="FFFFFF"/>
              </a:highlight>
              <a:latin typeface="Trebuchet MS" panose="020B0603020202020204" pitchFamily="34" charset="0"/>
              <a:cs typeface="Calibri Light" panose="020F0302020204030204" pitchFamily="34" charset="0"/>
            </a:endParaRP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a:latin typeface="Trebuchet MS" panose="020B0603020202020204" pitchFamily="34" charset="0"/>
              <a:cs typeface="Calibri Light" panose="020F0302020204030204" pitchFamily="34"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tabLst/>
              <a:defRPr/>
            </a:pPr>
            <a:r>
              <a:rPr lang="en-US" sz="1100" b="0" i="1">
                <a:solidFill>
                  <a:srgbClr val="333333"/>
                </a:solidFill>
                <a:effectLst/>
                <a:cs typeface="Calibri Light" panose="020F0302020204030204" pitchFamily="34" charset="0"/>
              </a:rPr>
              <a:t>(click) </a:t>
            </a:r>
            <a:r>
              <a:rPr lang="en-US" sz="1100">
                <a:cs typeface="Calibri Light" panose="020F0302020204030204" pitchFamily="34" charset="0"/>
              </a:rPr>
              <a:t>The READ Act </a:t>
            </a:r>
            <a:r>
              <a:rPr lang="en-US" sz="1100" b="1">
                <a:cs typeface="Calibri Light" panose="020F0302020204030204" pitchFamily="34" charset="0"/>
              </a:rPr>
              <a:t>provides funding to support interventions and outreach</a:t>
            </a:r>
          </a:p>
          <a:p>
            <a:pPr marL="628650" marR="0" lvl="1"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a:solidFill>
                  <a:srgbClr val="333333"/>
                </a:solidFill>
                <a:effectLst/>
                <a:highlight>
                  <a:srgbClr val="FFFFFF"/>
                </a:highlight>
                <a:latin typeface="Trebuchet MS" panose="020B0603020202020204" pitchFamily="34" charset="0"/>
              </a:rPr>
              <a:t>All students can succeed in school if they have the foundational skills necessary for academic success (</a:t>
            </a:r>
            <a:r>
              <a:rPr lang="en-US" sz="1100" i="0" strike="noStrike">
                <a:latin typeface="Trebuchet MS" panose="020B0603020202020204" pitchFamily="34" charset="0"/>
              </a:rPr>
              <a:t>CRS 22-7-1202(a)</a:t>
            </a:r>
            <a:r>
              <a:rPr lang="en-US" sz="1100" b="0" i="0">
                <a:solidFill>
                  <a:srgbClr val="000000"/>
                </a:solidFill>
                <a:effectLst/>
                <a:latin typeface="Trebuchet MS" panose="020B0603020202020204" pitchFamily="34" charset="0"/>
              </a:rPr>
              <a:t>​).</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i="0">
              <a:solidFill>
                <a:srgbClr val="000000"/>
              </a:solidFill>
              <a:effectLst/>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1">
                <a:solidFill>
                  <a:srgbClr val="333333"/>
                </a:solidFill>
                <a:effectLst/>
                <a:cs typeface="Calibri Light" panose="020F0302020204030204" pitchFamily="34" charset="0"/>
              </a:rPr>
              <a:t>(click) </a:t>
            </a:r>
            <a:r>
              <a:rPr lang="en-US" sz="1100">
                <a:solidFill>
                  <a:schemeClr val="tx1"/>
                </a:solidFill>
              </a:rPr>
              <a:t>It also </a:t>
            </a:r>
            <a:r>
              <a:rPr lang="en-US" sz="1100" b="1">
                <a:solidFill>
                  <a:schemeClr val="tx1"/>
                </a:solidFill>
              </a:rPr>
              <a:t>requires K-3rd teachers, 4th-12</a:t>
            </a:r>
            <a:r>
              <a:rPr lang="en-US" sz="1100" b="1" baseline="30000">
                <a:solidFill>
                  <a:schemeClr val="tx1"/>
                </a:solidFill>
              </a:rPr>
              <a:t>th</a:t>
            </a:r>
            <a:r>
              <a:rPr lang="en-US" sz="1100" b="1">
                <a:solidFill>
                  <a:schemeClr val="tx1"/>
                </a:solidFill>
              </a:rPr>
              <a:t> grade reading interventionists and K-3rd administrators to be trained in the science of reading </a:t>
            </a:r>
            <a:r>
              <a:rPr lang="en-US" sz="1100" b="0">
                <a:solidFill>
                  <a:schemeClr val="tx1"/>
                </a:solidFill>
              </a:rPr>
              <a:t>(CRS 22-7-1208 (6)(a), (6.5)(a), (6.7)(a)).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US" sz="1100" b="0">
              <a:solidFill>
                <a:schemeClr val="tx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a:solidFill>
                  <a:srgbClr val="599BD5"/>
                </a:solidFill>
              </a:rPr>
              <a:t>If you would like to learn more about the Colorado READ Act, you will find a recorded presentation entitled The Colorado READ Act Overview on </a:t>
            </a:r>
            <a:r>
              <a:rPr lang="en-US" sz="1100" kern="100">
                <a:effectLst/>
                <a:ea typeface="Aptos" panose="020B0004020202020204" pitchFamily="34" charset="0"/>
                <a:cs typeface="Times New Roman" panose="02020603050405020304" pitchFamily="18" charset="0"/>
              </a:rPr>
              <a:t>the </a:t>
            </a:r>
            <a:r>
              <a:rPr lang="en-US" sz="1100" u="sng" kern="100">
                <a:solidFill>
                  <a:srgbClr val="467886"/>
                </a:solidFill>
                <a:effectLst/>
                <a:ea typeface="Aptos" panose="020B0004020202020204" pitchFamily="34" charset="0"/>
                <a:cs typeface="Times New Roman" panose="02020603050405020304" pitchFamily="18" charset="0"/>
                <a:hlinkClick r:id="rId3"/>
              </a:rPr>
              <a:t>READ Act Parent Resources page</a:t>
            </a:r>
            <a:r>
              <a:rPr lang="en-US" sz="1100" kern="100">
                <a:effectLst/>
                <a:ea typeface="Aptos" panose="020B0004020202020204" pitchFamily="34" charset="0"/>
                <a:cs typeface="Times New Roman" panose="02020603050405020304" pitchFamily="18" charset="0"/>
              </a:rPr>
              <a:t> found within the CDE website. It is the first presentation in this series around the READ Act and the Science of Reading for Families.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1"/>
          </a:p>
        </p:txBody>
      </p:sp>
      <p:sp>
        <p:nvSpPr>
          <p:cNvPr id="598" name="Google Shape;598;g86d80a4c9c_0_15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Trebuchet MS" panose="020B0603020202020204" pitchFamily="34" charset="0"/>
              </a:rPr>
              <a:t>7</a:t>
            </a:fld>
            <a:endParaRPr>
              <a:latin typeface="Trebuchet MS" panose="020B0603020202020204" pitchFamily="34" charset="0"/>
            </a:endParaRPr>
          </a:p>
        </p:txBody>
      </p:sp>
    </p:spTree>
    <p:extLst>
      <p:ext uri="{BB962C8B-B14F-4D97-AF65-F5344CB8AC3E}">
        <p14:creationId xmlns:p14="http://schemas.microsoft.com/office/powerpoint/2010/main" val="402229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AFE83-2F10-1CD3-D1FD-9199CD4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3E2A36-C08D-8D04-054F-B38EB852644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1D2B236-500E-3B7C-B4CE-31B2F7ECF95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a:solidFill>
                  <a:schemeClr val="tx1"/>
                </a:solidFill>
              </a:rPr>
              <a:t>Today we will be focusing specifically on </a:t>
            </a:r>
            <a:r>
              <a:rPr lang="en-US" sz="1100" b="1">
                <a:solidFill>
                  <a:schemeClr val="tx1"/>
                </a:solidFill>
              </a:rPr>
              <a:t>What is a READ Plan </a:t>
            </a:r>
            <a:r>
              <a:rPr lang="en-US" sz="1100" b="0">
                <a:solidFill>
                  <a:schemeClr val="tx1"/>
                </a:solidFill>
              </a:rPr>
              <a:t>as part of the READ Act. </a:t>
            </a:r>
          </a:p>
        </p:txBody>
      </p:sp>
    </p:spTree>
    <p:extLst>
      <p:ext uri="{BB962C8B-B14F-4D97-AF65-F5344CB8AC3E}">
        <p14:creationId xmlns:p14="http://schemas.microsoft.com/office/powerpoint/2010/main" val="2205615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a:extLst>
            <a:ext uri="{FF2B5EF4-FFF2-40B4-BE49-F238E27FC236}">
              <a16:creationId xmlns:a16="http://schemas.microsoft.com/office/drawing/2014/main" id="{2AB49A19-B78B-872D-A59E-30FAF173AD5C}"/>
            </a:ext>
          </a:extLst>
        </p:cNvPr>
        <p:cNvGrpSpPr/>
        <p:nvPr/>
      </p:nvGrpSpPr>
      <p:grpSpPr>
        <a:xfrm>
          <a:off x="0" y="0"/>
          <a:ext cx="0" cy="0"/>
          <a:chOff x="0" y="0"/>
          <a:chExt cx="0" cy="0"/>
        </a:xfrm>
      </p:grpSpPr>
      <p:sp>
        <p:nvSpPr>
          <p:cNvPr id="596" name="Google Shape;596;g86d80a4c9c_0_154:notes">
            <a:extLst>
              <a:ext uri="{FF2B5EF4-FFF2-40B4-BE49-F238E27FC236}">
                <a16:creationId xmlns:a16="http://schemas.microsoft.com/office/drawing/2014/main" id="{F116F9E2-179B-1333-BA24-4FDB32E4FA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86d80a4c9c_0_154:notes">
            <a:extLst>
              <a:ext uri="{FF2B5EF4-FFF2-40B4-BE49-F238E27FC236}">
                <a16:creationId xmlns:a16="http://schemas.microsoft.com/office/drawing/2014/main" id="{7E84E5EA-86EF-3386-33B3-961D245F58C4}"/>
              </a:ext>
            </a:extLst>
          </p:cNvPr>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15000"/>
              </a:lnSpc>
              <a:spcBef>
                <a:spcPts val="0"/>
              </a:spcBef>
              <a:spcAft>
                <a:spcPts val="0"/>
              </a:spcAft>
              <a:buClr>
                <a:srgbClr val="599BD5"/>
              </a:buClr>
              <a:buSzPts val="1100"/>
              <a:buFont typeface="Arial"/>
              <a:buNone/>
              <a:tabLst/>
              <a:defRPr/>
            </a:pPr>
            <a:r>
              <a:rPr lang="en-US" sz="1100" b="0">
                <a:solidFill>
                  <a:srgbClr val="599BD5"/>
                </a:solidFill>
                <a:latin typeface="Trebuchet MS"/>
              </a:rPr>
              <a:t>A</a:t>
            </a:r>
            <a:r>
              <a:rPr lang="en-US" sz="1100" b="1">
                <a:solidFill>
                  <a:srgbClr val="599BD5"/>
                </a:solidFill>
                <a:latin typeface="Trebuchet MS"/>
              </a:rPr>
              <a:t> READ Plan, </a:t>
            </a:r>
            <a:r>
              <a:rPr lang="en-US" sz="1100" b="0">
                <a:solidFill>
                  <a:srgbClr val="599BD5"/>
                </a:solidFill>
                <a:latin typeface="Trebuchet MS"/>
              </a:rPr>
              <a:t>as defined within the READ Act is </a:t>
            </a:r>
            <a:r>
              <a:rPr lang="en-US" sz="1100" b="1">
                <a:solidFill>
                  <a:srgbClr val="599BD5"/>
                </a:solidFill>
                <a:latin typeface="Trebuchet MS"/>
              </a:rPr>
              <a:t>an intervention plan created </a:t>
            </a:r>
            <a:r>
              <a:rPr lang="en-US" sz="1100" b="1" i="0" u="none" strike="noStrike" baseline="0">
                <a:solidFill>
                  <a:srgbClr val="000000"/>
                </a:solidFill>
                <a:latin typeface="Trebuchet MS"/>
              </a:rPr>
              <a:t>to remediate </a:t>
            </a:r>
            <a:r>
              <a:rPr lang="en-US" sz="1100" b="0" i="0" u="none" strike="noStrike" baseline="0">
                <a:solidFill>
                  <a:srgbClr val="000000"/>
                </a:solidFill>
                <a:latin typeface="Trebuchet MS"/>
              </a:rPr>
              <a:t>(or help end) </a:t>
            </a:r>
            <a:r>
              <a:rPr lang="en-US" sz="1100" b="1" i="0" u="none" strike="noStrike" baseline="0">
                <a:solidFill>
                  <a:srgbClr val="000000"/>
                </a:solidFill>
                <a:latin typeface="Trebuchet MS"/>
              </a:rPr>
              <a:t>a student's significant reading deficiency, </a:t>
            </a:r>
            <a:r>
              <a:rPr lang="en-US" sz="1100" b="0" i="0" u="none" strike="noStrike" baseline="0">
                <a:solidFill>
                  <a:srgbClr val="000000"/>
                </a:solidFill>
                <a:latin typeface="Trebuchet MS"/>
              </a:rPr>
              <a:t>also known as an </a:t>
            </a:r>
            <a:r>
              <a:rPr lang="en-US" sz="1100" b="1" i="0" u="none" strike="noStrike" baseline="0">
                <a:solidFill>
                  <a:srgbClr val="000000"/>
                </a:solidFill>
                <a:latin typeface="Trebuchet MS"/>
              </a:rPr>
              <a:t>SRD </a:t>
            </a:r>
            <a:r>
              <a:rPr lang="en-US" sz="1100" b="0" i="0" u="none" strike="noStrike" baseline="0">
                <a:solidFill>
                  <a:srgbClr val="000000"/>
                </a:solidFill>
                <a:latin typeface="Trebuchet MS"/>
              </a:rPr>
              <a:t>(</a:t>
            </a:r>
            <a:r>
              <a:rPr lang="en-US" sz="1100" i="0" strike="noStrike">
                <a:latin typeface="Trebuchet MS"/>
              </a:rPr>
              <a:t>CRS 22-7-1203 (11)).</a:t>
            </a:r>
            <a:endParaRPr lang="en-US" sz="1100" b="0" i="0" strike="noStrike">
              <a:solidFill>
                <a:srgbClr val="599BD5"/>
              </a:solidFill>
              <a:latin typeface="Trebuchet MS"/>
            </a:endParaRPr>
          </a:p>
          <a:p>
            <a:pPr marL="171450" marR="0" lvl="0" indent="-171450" algn="l" defTabSz="914400" rtl="0" eaLnBrk="1" fontAlgn="auto" latinLnBrk="0" hangingPunct="1">
              <a:lnSpc>
                <a:spcPct val="115000"/>
              </a:lnSpc>
              <a:spcBef>
                <a:spcPts val="0"/>
              </a:spcBef>
              <a:spcAft>
                <a:spcPts val="0"/>
              </a:spcAft>
              <a:buClr>
                <a:srgbClr val="599BD5"/>
              </a:buClr>
              <a:buSzPts val="1100"/>
              <a:tabLst/>
              <a:defRPr/>
            </a:pPr>
            <a:r>
              <a:rPr lang="en-US" sz="1100" b="0">
                <a:solidFill>
                  <a:srgbClr val="599BD5"/>
                </a:solidFill>
                <a:latin typeface="Trebuchet MS"/>
              </a:rPr>
              <a:t>It </a:t>
            </a:r>
            <a:r>
              <a:rPr lang="en-US">
                <a:solidFill>
                  <a:srgbClr val="599BD5"/>
                </a:solidFill>
                <a:latin typeface="Trebuchet MS"/>
              </a:rPr>
              <a:t>ensures</a:t>
            </a:r>
            <a:r>
              <a:rPr lang="en-US" sz="1100" b="0">
                <a:solidFill>
                  <a:srgbClr val="599BD5"/>
                </a:solidFill>
                <a:latin typeface="Trebuchet MS"/>
              </a:rPr>
              <a:t> the student receives the intervention programming needed in order to demonstrate grade level competency in reading (CRS 22-7-1206).</a:t>
            </a:r>
          </a:p>
          <a:p>
            <a:pPr marL="0" lvl="0" indent="0" algn="l" rtl="0">
              <a:lnSpc>
                <a:spcPct val="115000"/>
              </a:lnSpc>
              <a:spcBef>
                <a:spcPts val="0"/>
              </a:spcBef>
              <a:spcAft>
                <a:spcPts val="0"/>
              </a:spcAft>
              <a:buClr>
                <a:srgbClr val="599BD5"/>
              </a:buClr>
              <a:buSzPts val="1100"/>
              <a:buNone/>
            </a:pPr>
            <a:endParaRPr lang="en-US" sz="1100">
              <a:solidFill>
                <a:srgbClr val="599BD5"/>
              </a:solidFill>
            </a:endParaRPr>
          </a:p>
          <a:p>
            <a:pPr marL="0" lvl="0" indent="0" algn="l" rtl="0">
              <a:lnSpc>
                <a:spcPct val="115000"/>
              </a:lnSpc>
              <a:spcBef>
                <a:spcPts val="0"/>
              </a:spcBef>
              <a:spcAft>
                <a:spcPts val="0"/>
              </a:spcAft>
              <a:buClr>
                <a:srgbClr val="599BD5"/>
              </a:buClr>
              <a:buSzPts val="1100"/>
              <a:buNone/>
            </a:pPr>
            <a:endParaRPr lang="en-US" sz="1100">
              <a:solidFill>
                <a:srgbClr val="599BD5"/>
              </a:solidFill>
            </a:endParaRPr>
          </a:p>
        </p:txBody>
      </p:sp>
      <p:sp>
        <p:nvSpPr>
          <p:cNvPr id="598" name="Google Shape;598;g86d80a4c9c_0_154:notes">
            <a:extLst>
              <a:ext uri="{FF2B5EF4-FFF2-40B4-BE49-F238E27FC236}">
                <a16:creationId xmlns:a16="http://schemas.microsoft.com/office/drawing/2014/main" id="{3A3F013D-12C6-E347-B627-E254B3CA6A2D}"/>
              </a:ext>
            </a:extLst>
          </p:cNvPr>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atin typeface="Trebuchet MS" panose="020B0603020202020204" pitchFamily="34" charset="0"/>
              </a:rPr>
              <a:t>9</a:t>
            </a:fld>
            <a:endParaRPr>
              <a:latin typeface="Trebuchet MS" panose="020B0603020202020204" pitchFamily="34" charset="0"/>
            </a:endParaRPr>
          </a:p>
        </p:txBody>
      </p:sp>
    </p:spTree>
    <p:extLst>
      <p:ext uri="{BB962C8B-B14F-4D97-AF65-F5344CB8AC3E}">
        <p14:creationId xmlns:p14="http://schemas.microsoft.com/office/powerpoint/2010/main" val="40598677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7998342" y="4521944"/>
            <a:ext cx="954636" cy="52761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6" y="1"/>
            <a:ext cx="9143989" cy="1028698"/>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9144000" cy="51435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7998342" y="4521944"/>
            <a:ext cx="954636" cy="52761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213999"/>
            <a:ext cx="9144000" cy="52761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700">
              <a:latin typeface="Trebuchet MS" panose="020B0603020202020204" pitchFamily="34" charset="0"/>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1696642"/>
            <a:ext cx="9144000" cy="1214021"/>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6858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801" y="2493127"/>
            <a:ext cx="7801897" cy="730098"/>
          </a:xfrm>
        </p:spPr>
        <p:txBody>
          <a:bodyPr lIns="0" tIns="0" rIns="0" bIns="0" anchor="t" anchorCtr="0">
            <a:normAutofit/>
          </a:bodyPr>
          <a:lstStyle>
            <a:lvl1pPr algn="ctr">
              <a:defRPr sz="3600">
                <a:latin typeface="Trebuchet MS" panose="020B0603020202020204" pitchFamily="34" charset="0"/>
              </a:defRPr>
            </a:lvl1pPr>
          </a:lstStyle>
          <a:p>
            <a:r>
              <a:rPr lang="en-US"/>
              <a:t>The Colorado Read Act</a:t>
            </a:r>
          </a:p>
        </p:txBody>
      </p:sp>
      <p:sp>
        <p:nvSpPr>
          <p:cNvPr id="3" name="Subtitle 2"/>
          <p:cNvSpPr>
            <a:spLocks noGrp="1"/>
          </p:cNvSpPr>
          <p:nvPr>
            <p:ph type="subTitle" idx="1" hasCustomPrompt="1"/>
          </p:nvPr>
        </p:nvSpPr>
        <p:spPr>
          <a:xfrm>
            <a:off x="685801" y="3506431"/>
            <a:ext cx="7801897" cy="436919"/>
          </a:xfrm>
        </p:spPr>
        <p:txBody>
          <a:bodyPr>
            <a:normAutofit/>
          </a:bodyP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12246" y="474531"/>
            <a:ext cx="2116730" cy="1321787"/>
          </a:xfrm>
          <a:prstGeom prst="rect">
            <a:avLst/>
          </a:prstGeom>
        </p:spPr>
      </p:pic>
      <p:cxnSp>
        <p:nvCxnSpPr>
          <p:cNvPr id="9" name="Straight Connector 8"/>
          <p:cNvCxnSpPr/>
          <p:nvPr userDrawn="1"/>
        </p:nvCxnSpPr>
        <p:spPr>
          <a:xfrm>
            <a:off x="685802" y="2079522"/>
            <a:ext cx="7801897"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3" userDrawn="1">
  <p:cSld name="Divider - Orange - 03">
    <p:spTree>
      <p:nvGrpSpPr>
        <p:cNvPr id="1" name="Shape 110"/>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18C94D8-0389-309F-9B42-37E5248947ED}"/>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12" name="Google Shape;112;p10"/>
          <p:cNvSpPr txBox="1">
            <a:spLocks noGrp="1"/>
          </p:cNvSpPr>
          <p:nvPr>
            <p:ph type="title"/>
          </p:nvPr>
        </p:nvSpPr>
        <p:spPr>
          <a:xfrm>
            <a:off x="0" y="3361599"/>
            <a:ext cx="9144000" cy="697053"/>
          </a:xfrm>
          <a:prstGeom prst="rect">
            <a:avLst/>
          </a:prstGeom>
          <a:solidFill>
            <a:srgbClr val="EF752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Roboto Medium"/>
              <a:buNone/>
              <a:defRPr sz="40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15" name="Google Shape;115;p10" descr="CDE Logo"/>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658520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userDrawn="1">
  <p:cSld name="TITLE_AND_BODY_1_1_1_1_1_1_1_1">
    <p:spTree>
      <p:nvGrpSpPr>
        <p:cNvPr id="1" name="Shape 141"/>
        <p:cNvGrpSpPr/>
        <p:nvPr/>
      </p:nvGrpSpPr>
      <p:grpSpPr>
        <a:xfrm>
          <a:off x="0" y="0"/>
          <a:ext cx="0" cy="0"/>
          <a:chOff x="0" y="0"/>
          <a:chExt cx="0" cy="0"/>
        </a:xfrm>
      </p:grpSpPr>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Trebuchet MS" panose="020B0603020202020204" pitchFamily="34" charset="0"/>
            </a:endParaRPr>
          </a:p>
        </p:txBody>
      </p:sp>
      <p:sp>
        <p:nvSpPr>
          <p:cNvPr id="3" name="Picture Placeholder 2">
            <a:extLst>
              <a:ext uri="{FF2B5EF4-FFF2-40B4-BE49-F238E27FC236}">
                <a16:creationId xmlns:a16="http://schemas.microsoft.com/office/drawing/2014/main" id="{E469F1B4-5386-45DC-F0D7-A4471557962D}"/>
              </a:ext>
            </a:extLst>
          </p:cNvPr>
          <p:cNvSpPr>
            <a:spLocks noGrp="1"/>
          </p:cNvSpPr>
          <p:nvPr>
            <p:ph type="pic" sz="quarter" idx="13" hasCustomPrompt="1"/>
          </p:nvPr>
        </p:nvSpPr>
        <p:spPr>
          <a:xfrm>
            <a:off x="6282071" y="0"/>
            <a:ext cx="2861929" cy="4379913"/>
          </a:xfrm>
          <a:solidFill>
            <a:schemeClr val="tx2"/>
          </a:solidFill>
        </p:spPr>
        <p:txBody>
          <a:bodyPr/>
          <a:lstStyle>
            <a:lvl1pPr marL="114300" indent="0">
              <a:buNone/>
              <a:defRPr/>
            </a:lvl1pPr>
          </a:lstStyle>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r>
              <a:rPr lang="en-US"/>
              <a:t>Add Picture</a:t>
            </a:r>
          </a:p>
          <a:p>
            <a:pPr marL="457200" marR="0" lvl="0" indent="-342900" algn="l" defTabSz="914400" rtl="0" eaLnBrk="1" fontAlgn="auto" latinLnBrk="0" hangingPunct="1">
              <a:lnSpc>
                <a:spcPct val="115000"/>
              </a:lnSpc>
              <a:spcBef>
                <a:spcPts val="0"/>
              </a:spcBef>
              <a:spcAft>
                <a:spcPts val="0"/>
              </a:spcAft>
              <a:buClr>
                <a:schemeClr val="dk2"/>
              </a:buClr>
              <a:buSzPts val="1800"/>
              <a:buFont typeface="Arial"/>
              <a:buChar char="●"/>
              <a:tabLst/>
              <a:defRPr/>
            </a:pPr>
            <a:endParaRPr lang="en-US"/>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4000">
                <a:solidFill>
                  <a:schemeClr val="lt1"/>
                </a:solidFill>
                <a:latin typeface="Trebuchet MS" panose="020B0603020202020204" pitchFamily="34" charset="0"/>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Trebuchet MS" panose="020B0603020202020204" pitchFamily="34" charset="0"/>
                <a:ea typeface="Roboto"/>
                <a:cs typeface="Calibri" panose="020F0502020204030204" pitchFamily="34" charset="0"/>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blank - blue" userDrawn="1">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73" name="Google Shape;173;p19"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3" name="Google Shape;190;p20">
            <a:extLst>
              <a:ext uri="{FF2B5EF4-FFF2-40B4-BE49-F238E27FC236}">
                <a16:creationId xmlns:a16="http://schemas.microsoft.com/office/drawing/2014/main" id="{1AFFB677-6404-F3F4-44C8-0DE2A5F8D76E}"/>
              </a:ext>
            </a:extLst>
          </p:cNvPr>
          <p:cNvCxnSpPr/>
          <p:nvPr userDrawn="1"/>
        </p:nvCxnSpPr>
        <p:spPr>
          <a:xfrm>
            <a:off x="0" y="607574"/>
            <a:ext cx="7479600" cy="0"/>
          </a:xfrm>
          <a:prstGeom prst="straightConnector1">
            <a:avLst/>
          </a:prstGeom>
          <a:noFill/>
          <a:ln w="19050" cap="flat" cmpd="sng">
            <a:solidFill>
              <a:srgbClr val="488BC9"/>
            </a:solidFill>
            <a:prstDash val="solid"/>
            <a:round/>
            <a:headEnd type="none" w="med" len="med"/>
            <a:tailEnd type="none" w="med" len="med"/>
          </a:ln>
        </p:spPr>
      </p:cxnSp>
      <p:sp>
        <p:nvSpPr>
          <p:cNvPr id="4" name="Google Shape;297;p34">
            <a:extLst>
              <a:ext uri="{FF2B5EF4-FFF2-40B4-BE49-F238E27FC236}">
                <a16:creationId xmlns:a16="http://schemas.microsoft.com/office/drawing/2014/main" id="{AE8AE7D0-26E0-EC03-62FE-429D06820521}"/>
              </a:ext>
            </a:extLst>
          </p:cNvPr>
          <p:cNvSpPr txBox="1">
            <a:spLocks noGrp="1"/>
          </p:cNvSpPr>
          <p:nvPr>
            <p:ph type="title"/>
          </p:nvPr>
        </p:nvSpPr>
        <p:spPr>
          <a:xfrm>
            <a:off x="0" y="0"/>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ivider - Orange - 05" preserve="1" userDrawn="1">
  <p:cSld name="1_Divider - Orange - 05">
    <p:spTree>
      <p:nvGrpSpPr>
        <p:cNvPr id="1" name="Shape 121"/>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7B89D7A-F99B-5113-29DE-7471172E034C}"/>
              </a:ext>
            </a:extLst>
          </p:cNvPr>
          <p:cNvSpPr>
            <a:spLocks noGrp="1"/>
          </p:cNvSpPr>
          <p:nvPr>
            <p:ph type="pic" sz="quarter" idx="10" hasCustomPrompt="1"/>
          </p:nvPr>
        </p:nvSpPr>
        <p:spPr>
          <a:xfrm>
            <a:off x="0" y="0"/>
            <a:ext cx="9144000" cy="5143500"/>
          </a:xfrm>
          <a:solidFill>
            <a:schemeClr val="tx2"/>
          </a:solidFill>
        </p:spPr>
        <p:txBody>
          <a:bodyPr/>
          <a:lstStyle>
            <a:lvl1pPr marL="114300" indent="0">
              <a:buNone/>
              <a:defRPr/>
            </a:lvl1pPr>
          </a:lstStyle>
          <a:p>
            <a:pPr marL="114300" marR="0" lvl="0" indent="0" algn="l" defTabSz="914400" rtl="0" eaLnBrk="1" fontAlgn="auto" latinLnBrk="0" hangingPunct="1">
              <a:lnSpc>
                <a:spcPct val="115000"/>
              </a:lnSpc>
              <a:spcBef>
                <a:spcPts val="0"/>
              </a:spcBef>
              <a:spcAft>
                <a:spcPts val="0"/>
              </a:spcAft>
              <a:buClr>
                <a:schemeClr val="dk2"/>
              </a:buClr>
              <a:buSzPts val="1800"/>
              <a:buFont typeface="Arial"/>
              <a:buNone/>
              <a:tabLst/>
              <a:defRPr/>
            </a:pPr>
            <a:r>
              <a:rPr lang="en-US"/>
              <a:t>Add Picture</a:t>
            </a:r>
          </a:p>
          <a:p>
            <a:endParaRPr lang="en-US"/>
          </a:p>
        </p:txBody>
      </p:sp>
      <p:sp>
        <p:nvSpPr>
          <p:cNvPr id="123" name="Google Shape;123;p12"/>
          <p:cNvSpPr txBox="1">
            <a:spLocks noGrp="1"/>
          </p:cNvSpPr>
          <p:nvPr>
            <p:ph type="title"/>
          </p:nvPr>
        </p:nvSpPr>
        <p:spPr>
          <a:xfrm>
            <a:off x="0" y="3361600"/>
            <a:ext cx="9144000" cy="666600"/>
          </a:xfrm>
          <a:prstGeom prst="rect">
            <a:avLst/>
          </a:prstGeom>
          <a:solidFill>
            <a:srgbClr val="0070C0"/>
          </a:solidFill>
        </p:spPr>
        <p:txBody>
          <a:bodyPr spcFirstLastPara="1" wrap="square" lIns="91425" tIns="91425" rIns="91425" bIns="91425" anchor="t" anchorCtr="0">
            <a:noAutofit/>
          </a:bodyPr>
          <a:lstStyle>
            <a:lvl1pPr lvl="0" algn="ctr" rtl="0">
              <a:spcBef>
                <a:spcPts val="0"/>
              </a:spcBef>
              <a:spcAft>
                <a:spcPts val="0"/>
              </a:spcAft>
              <a:buClr>
                <a:schemeClr val="lt1"/>
              </a:buClr>
              <a:buSzPts val="2800"/>
              <a:buFont typeface="Roboto Medium"/>
              <a:buNone/>
              <a:defRPr sz="3600">
                <a:solidFill>
                  <a:schemeClr val="lt1"/>
                </a:solidFill>
                <a:latin typeface="Trebuchet MS" panose="020B0603020202020204" pitchFamily="34" charset="0"/>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125" name="Google Shape;125;p12" descr="CDE logo&#10;"/>
          <p:cNvPicPr preferRelativeResize="0"/>
          <p:nvPr/>
        </p:nvPicPr>
        <p:blipFill>
          <a:blip r:embed="rId2">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497550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aption" preserve="1" userDrawn="1">
  <p:cSld name="1_Caption">
    <p:spTree>
      <p:nvGrpSpPr>
        <p:cNvPr id="1" name="Shape 312"/>
        <p:cNvGrpSpPr/>
        <p:nvPr/>
      </p:nvGrpSpPr>
      <p:grpSpPr>
        <a:xfrm>
          <a:off x="0" y="0"/>
          <a:ext cx="0" cy="0"/>
          <a:chOff x="0" y="0"/>
          <a:chExt cx="0" cy="0"/>
        </a:xfrm>
      </p:grpSpPr>
      <p:pic>
        <p:nvPicPr>
          <p:cNvPr id="4" name="Google Shape;170;p19">
            <a:extLst>
              <a:ext uri="{FF2B5EF4-FFF2-40B4-BE49-F238E27FC236}">
                <a16:creationId xmlns:a16="http://schemas.microsoft.com/office/drawing/2014/main" id="{78AABFC8-2D43-141D-45E5-FC45AD0F1AD5}"/>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2" name="Google Shape;115;p10" descr="CDE Logo">
            <a:extLst>
              <a:ext uri="{FF2B5EF4-FFF2-40B4-BE49-F238E27FC236}">
                <a16:creationId xmlns:a16="http://schemas.microsoft.com/office/drawing/2014/main" id="{E013F6D2-B099-3678-8BDA-4039A7BBE2AB}"/>
              </a:ext>
            </a:extLst>
          </p:cNvPr>
          <p:cNvPicPr preferRelativeResize="0"/>
          <p:nvPr userDrawn="1"/>
        </p:nvPicPr>
        <p:blipFill>
          <a:blip r:embed="rId3">
            <a:alphaModFix/>
          </a:blip>
          <a:stretch>
            <a:fillRect/>
          </a:stretch>
        </p:blipFill>
        <p:spPr>
          <a:xfrm>
            <a:off x="8002150" y="4594525"/>
            <a:ext cx="924425" cy="403399"/>
          </a:xfrm>
          <a:prstGeom prst="rect">
            <a:avLst/>
          </a:prstGeom>
          <a:noFill/>
          <a:ln>
            <a:noFill/>
          </a:ln>
        </p:spPr>
      </p:pic>
      <p:sp>
        <p:nvSpPr>
          <p:cNvPr id="3" name="Google Shape;297;p34">
            <a:extLst>
              <a:ext uri="{FF2B5EF4-FFF2-40B4-BE49-F238E27FC236}">
                <a16:creationId xmlns:a16="http://schemas.microsoft.com/office/drawing/2014/main" id="{9EFB2BB9-4C67-0C0E-CB0E-EC9D17B4DC8B}"/>
              </a:ext>
            </a:extLst>
          </p:cNvPr>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4000">
                <a:latin typeface="Trebuchet MS" panose="020B0603020202020204" pitchFamily="34"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81936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127"/>
        <p:cNvGrpSpPr/>
        <p:nvPr/>
      </p:nvGrpSpPr>
      <p:grpSpPr>
        <a:xfrm>
          <a:off x="0" y="0"/>
          <a:ext cx="0" cy="0"/>
          <a:chOff x="0" y="0"/>
          <a:chExt cx="0" cy="0"/>
        </a:xfrm>
      </p:grpSpPr>
      <p:pic>
        <p:nvPicPr>
          <p:cNvPr id="128" name="Google Shape;128;g6f66438c4b_0_255"/>
          <p:cNvPicPr preferRelativeResize="0"/>
          <p:nvPr/>
        </p:nvPicPr>
        <p:blipFill rotWithShape="1">
          <a:blip r:embed="rId2">
            <a:alphaModFix/>
          </a:blip>
          <a:srcRect/>
          <a:stretch/>
        </p:blipFill>
        <p:spPr>
          <a:xfrm>
            <a:off x="8" y="0"/>
            <a:ext cx="9143982" cy="1028697"/>
          </a:xfrm>
          <a:prstGeom prst="rect">
            <a:avLst/>
          </a:prstGeom>
          <a:noFill/>
          <a:ln>
            <a:noFill/>
          </a:ln>
        </p:spPr>
      </p:pic>
      <p:sp>
        <p:nvSpPr>
          <p:cNvPr id="129" name="Google Shape;129;g6f66438c4b_0_255"/>
          <p:cNvSpPr txBox="1">
            <a:spLocks noGrp="1"/>
          </p:cNvSpPr>
          <p:nvPr>
            <p:ph type="title"/>
          </p:nvPr>
        </p:nvSpPr>
        <p:spPr>
          <a:xfrm>
            <a:off x="223069" y="240662"/>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sz="2700" b="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g6f66438c4b_0_255"/>
          <p:cNvSpPr txBox="1">
            <a:spLocks noGrp="1"/>
          </p:cNvSpPr>
          <p:nvPr>
            <p:ph type="body" idx="1"/>
          </p:nvPr>
        </p:nvSpPr>
        <p:spPr>
          <a:xfrm>
            <a:off x="628650" y="1369219"/>
            <a:ext cx="7886700" cy="3263400"/>
          </a:xfrm>
          <a:prstGeom prst="rect">
            <a:avLst/>
          </a:prstGeom>
          <a:noFill/>
          <a:ln>
            <a:noFill/>
          </a:ln>
        </p:spPr>
        <p:txBody>
          <a:bodyPr spcFirstLastPara="1" wrap="square" lIns="0" tIns="0" rIns="0" bIns="0" anchor="t" anchorCtr="0">
            <a:no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131" name="Google Shape;131;g6f66438c4b_0_255"/>
          <p:cNvSpPr txBox="1">
            <a:spLocks noGrp="1"/>
          </p:cNvSpPr>
          <p:nvPr>
            <p:ph type="sldNum" idx="12"/>
          </p:nvPr>
        </p:nvSpPr>
        <p:spPr>
          <a:xfrm>
            <a:off x="6457950" y="4767263"/>
            <a:ext cx="2057400" cy="2738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132" name="Google Shape;132;g6f66438c4b_0_255"/>
          <p:cNvPicPr preferRelativeResize="0"/>
          <p:nvPr/>
        </p:nvPicPr>
        <p:blipFill rotWithShape="1">
          <a:blip r:embed="rId3">
            <a:alphaModFix/>
          </a:blip>
          <a:srcRect/>
          <a:stretch/>
        </p:blipFill>
        <p:spPr>
          <a:xfrm>
            <a:off x="7843627" y="260600"/>
            <a:ext cx="1221699" cy="572493"/>
          </a:xfrm>
          <a:prstGeom prst="rect">
            <a:avLst/>
          </a:prstGeom>
          <a:noFill/>
          <a:ln>
            <a:noFill/>
          </a:ln>
        </p:spPr>
      </p:pic>
    </p:spTree>
    <p:extLst>
      <p:ext uri="{BB962C8B-B14F-4D97-AF65-F5344CB8AC3E}">
        <p14:creationId xmlns:p14="http://schemas.microsoft.com/office/powerpoint/2010/main" val="62361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Blank Blue Footer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D912-6C18-BD7E-20B8-246EE9818695}"/>
              </a:ext>
            </a:extLst>
          </p:cNvPr>
          <p:cNvSpPr>
            <a:spLocks noGrp="1"/>
          </p:cNvSpPr>
          <p:nvPr>
            <p:ph type="title" hasCustomPrompt="1"/>
          </p:nvPr>
        </p:nvSpPr>
        <p:spPr>
          <a:xfrm>
            <a:off x="203199" y="132878"/>
            <a:ext cx="8695267" cy="622829"/>
          </a:xfrm>
        </p:spPr>
        <p:txBody>
          <a:bodyPr>
            <a:normAutofit/>
          </a:bodyPr>
          <a:lstStyle>
            <a:lvl1pPr>
              <a:defRPr sz="2400"/>
            </a:lvl1pPr>
          </a:lstStyle>
          <a:p>
            <a:r>
              <a:rPr lang="en-US"/>
              <a:t>Click to edit title</a:t>
            </a:r>
          </a:p>
        </p:txBody>
      </p:sp>
      <p:pic>
        <p:nvPicPr>
          <p:cNvPr id="5" name="Footer Background">
            <a:extLst>
              <a:ext uri="{FF2B5EF4-FFF2-40B4-BE49-F238E27FC236}">
                <a16:creationId xmlns:a16="http://schemas.microsoft.com/office/drawing/2014/main" id="{57BC08A7-B644-EDC6-8E6C-01BDDB411408}"/>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4320695"/>
            <a:ext cx="9144003" cy="830461"/>
          </a:xfrm>
          <a:prstGeom prst="rect">
            <a:avLst/>
          </a:prstGeom>
          <a:noFill/>
          <a:ln>
            <a:noFill/>
          </a:ln>
        </p:spPr>
      </p:pic>
      <p:pic>
        <p:nvPicPr>
          <p:cNvPr id="4" name="CDE logo">
            <a:extLst>
              <a:ext uri="{FF2B5EF4-FFF2-40B4-BE49-F238E27FC236}">
                <a16:creationId xmlns:a16="http://schemas.microsoft.com/office/drawing/2014/main" id="{9F164403-F968-F752-72F7-60E69CBFB634}"/>
              </a:ext>
              <a:ext uri="{C183D7F6-B498-43B3-948B-1728B52AA6E4}">
                <adec:decorative xmlns:adec="http://schemas.microsoft.com/office/drawing/2017/decorative" val="1"/>
              </a:ext>
            </a:extLst>
          </p:cNvPr>
          <p:cNvPicPr preferRelativeResize="0"/>
          <p:nvPr userDrawn="1"/>
        </p:nvPicPr>
        <p:blipFill rotWithShape="1">
          <a:blip r:embed="rId3">
            <a:alphaModFix/>
          </a:blip>
          <a:srcRect/>
          <a:stretch/>
        </p:blipFill>
        <p:spPr>
          <a:xfrm>
            <a:off x="8002150" y="4518325"/>
            <a:ext cx="924425" cy="403399"/>
          </a:xfrm>
          <a:prstGeom prst="rect">
            <a:avLst/>
          </a:prstGeom>
          <a:noFill/>
          <a:ln>
            <a:noFill/>
          </a:ln>
        </p:spPr>
      </p:pic>
    </p:spTree>
    <p:extLst>
      <p:ext uri="{BB962C8B-B14F-4D97-AF65-F5344CB8AC3E}">
        <p14:creationId xmlns:p14="http://schemas.microsoft.com/office/powerpoint/2010/main" val="2159379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 y="1"/>
            <a:ext cx="9143990" cy="914399"/>
          </a:xfrm>
          <a:prstGeom prst="rect">
            <a:avLst/>
          </a:prstGeom>
        </p:spPr>
      </p:pic>
      <p:sp>
        <p:nvSpPr>
          <p:cNvPr id="2" name="Title 1"/>
          <p:cNvSpPr>
            <a:spLocks noGrp="1"/>
          </p:cNvSpPr>
          <p:nvPr>
            <p:ph type="title"/>
          </p:nvPr>
        </p:nvSpPr>
        <p:spPr>
          <a:xfrm>
            <a:off x="332674" y="153882"/>
            <a:ext cx="6048876" cy="673893"/>
          </a:xfrm>
        </p:spPr>
        <p:txBody>
          <a:bodyPr lIns="0" tIns="0" rIns="0" bIns="0" anchor="t" anchorCtr="0">
            <a:normAutofit/>
          </a:bodyPr>
          <a:lstStyle>
            <a:lvl1pPr>
              <a:defRPr sz="2100">
                <a:solidFill>
                  <a:schemeClr val="bg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628650" y="1165860"/>
            <a:ext cx="7886700" cy="3263504"/>
          </a:xfrm>
        </p:spPr>
        <p:txBody>
          <a:bodyPr lIns="0" tIns="0" rIns="0" bIns="0"/>
          <a:lstStyle>
            <a:lvl1pPr>
              <a:defRPr sz="1800"/>
            </a:lvl1pPr>
            <a:lvl2pPr>
              <a:defRPr sz="1500"/>
            </a:lvl2pPr>
            <a:lvl3pPr>
              <a:defRPr sz="1350"/>
            </a:lvl3pPr>
          </a:lstStyle>
          <a:p>
            <a:pPr lvl="0"/>
            <a:r>
              <a:rPr lang="en-US"/>
              <a:t>Click to edit Master text styles</a:t>
            </a:r>
          </a:p>
          <a:p>
            <a:pPr lvl="1"/>
            <a:r>
              <a:rPr lang="en-US"/>
              <a:t>Second level</a:t>
            </a:r>
          </a:p>
          <a:p>
            <a:pPr lvl="2"/>
            <a:r>
              <a:rPr lang="en-US"/>
              <a:t>Third level</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086705" y="4629151"/>
            <a:ext cx="857291" cy="364739"/>
          </a:xfrm>
          <a:prstGeom prst="rect">
            <a:avLst/>
          </a:prstGeom>
        </p:spPr>
      </p:pic>
      <p:sp>
        <p:nvSpPr>
          <p:cNvPr id="9" name="Slide Number Placeholder 5"/>
          <p:cNvSpPr>
            <a:spLocks noGrp="1"/>
          </p:cNvSpPr>
          <p:nvPr>
            <p:ph type="sldNum" sz="quarter" idx="12"/>
          </p:nvPr>
        </p:nvSpPr>
        <p:spPr>
          <a:xfrm>
            <a:off x="249655" y="4767263"/>
            <a:ext cx="2057400" cy="273844"/>
          </a:xfrm>
        </p:spPr>
        <p:txBody>
          <a:bodyPr/>
          <a:lstStyle>
            <a:lvl1pPr algn="l">
              <a:defRPr sz="1200">
                <a:solidFill>
                  <a:schemeClr val="bg1">
                    <a:lumMod val="50000"/>
                  </a:schemeClr>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1608483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8" y="1"/>
            <a:ext cx="9143982" cy="1028698"/>
          </a:xfrm>
          <a:prstGeom prst="rect">
            <a:avLst/>
          </a:prstGeom>
          <a:noFill/>
          <a:ln>
            <a:noFill/>
          </a:ln>
        </p:spPr>
      </p:pic>
      <p:sp>
        <p:nvSpPr>
          <p:cNvPr id="338" name="Google Shape;338;g610ef0e5f8_7_79"/>
          <p:cNvSpPr txBox="1">
            <a:spLocks noGrp="1"/>
          </p:cNvSpPr>
          <p:nvPr>
            <p:ph type="title" hasCustomPrompt="1"/>
          </p:nvPr>
        </p:nvSpPr>
        <p:spPr>
          <a:xfrm>
            <a:off x="223069" y="156604"/>
            <a:ext cx="6700800" cy="395325"/>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3600" b="0">
                <a:solidFill>
                  <a:schemeClr val="lt1"/>
                </a:solidFill>
                <a:latin typeface="Trebuchet MS" panose="020B0603020202020204" pitchFamily="34" charset="0"/>
                <a:ea typeface="Trebuchet MS" panose="020B0603020202020204" pitchFamily="34"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8173122" y="433666"/>
            <a:ext cx="886406" cy="496384"/>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51" r:id="rId1"/>
    <p:sldLayoutId id="2147483694" r:id="rId2"/>
    <p:sldLayoutId id="2147483692" r:id="rId3"/>
    <p:sldLayoutId id="2147483691" r:id="rId4"/>
    <p:sldLayoutId id="2147483887" r:id="rId5"/>
    <p:sldLayoutId id="2147483888" r:id="rId6"/>
    <p:sldLayoutId id="214748389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844" r:id="rId1"/>
    <p:sldLayoutId id="2147483665" r:id="rId2"/>
    <p:sldLayoutId id="2147483660" r:id="rId3"/>
    <p:sldLayoutId id="2147483664" r:id="rId4"/>
    <p:sldLayoutId id="2147483661" r:id="rId5"/>
    <p:sldLayoutId id="2147483675" r:id="rId6"/>
    <p:sldLayoutId id="2147483850" r:id="rId7"/>
  </p:sldLayoutIdLst>
  <p:txStyles>
    <p:titleStyle>
      <a:lvl1pPr algn="l" defTabSz="914400" rtl="0" eaLnBrk="1" latinLnBrk="0" hangingPunct="1">
        <a:lnSpc>
          <a:spcPct val="90000"/>
        </a:lnSpc>
        <a:spcBef>
          <a:spcPct val="0"/>
        </a:spcBef>
        <a:buNone/>
        <a:defRPr sz="4400" kern="1200">
          <a:solidFill>
            <a:schemeClr val="tx1"/>
          </a:solidFill>
          <a:latin typeface="Trebuchet MS" panose="020B0603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lang="en-US">
              <a:latin typeface="Calibri" panose="020F0502020204030204" pitchFamily="34" charset="0"/>
              <a:cs typeface="Calibri" panose="020F0502020204030204" pitchFamily="34" charset="0"/>
            </a:endParaRPr>
          </a:p>
          <a:p>
            <a:endParaRPr/>
          </a:p>
        </p:txBody>
      </p:sp>
    </p:spTree>
  </p:cSld>
  <p:clrMap bg1="lt1" tx1="dk1" bg2="dk2" tx2="lt2" accent1="accent1" accent2="accent2" accent3="accent3" accent4="accent4" accent5="accent5" accent6="accent6" hlink="hlink" folHlink="folHlink"/>
  <p:sldLayoutIdLst>
    <p:sldLayoutId id="21474838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0" i="0" u="none" strike="noStrike" cap="none">
          <a:solidFill>
            <a:srgbClr val="000000"/>
          </a:solidFill>
          <a:latin typeface="Trebuchet MS" panose="020B060302020202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decolorado.sharepoint.com/:b:/r/sites/LiteracyTeam/Shared%20Documents/General/Professional%20Development/Parent%20PD%20Series%20and%20Tool%20Kit/Helpful%20Handouts/How%20Families%20Can%20Partner%20With%20Schools%20on%20Literacy%20Development.pdf?csf=1&amp;web=1&amp;e=RpnL7o"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cde.state.co.us/coloradoliteracy/readplaninformationforparent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18/10/relationships/comments" Target="../comments/modernComment_13B9_E4F2A60C.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13C_606936D7.xml"/><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35.svg"/></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microsoft.com/office/2018/10/relationships/comments" Target="../comments/modernComment_13BB_E4AB27EE.xml"/><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hyperlink" Target="https://cdecolorado.sharepoint.com/:b:/r/sites/LiteracyTeam/Shared%20Documents/General/Professional%20Development/Parent%20PD%20Series%20and%20Tool%20Kit/Helpful%20Handouts/How%20Families%20Can%20Partner%20With%20Schools%20on%20Literacy%20Development.pdf?csf=1&amp;web=1&amp;e=61ZAtE"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cde.state.co.us/coloradoliteracy/parent_resources" TargetMode="External"/><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477F-386D-3442-D4D5-0CC96598A1DD}"/>
              </a:ext>
            </a:extLst>
          </p:cNvPr>
          <p:cNvSpPr>
            <a:spLocks noGrp="1"/>
          </p:cNvSpPr>
          <p:nvPr>
            <p:ph type="title"/>
          </p:nvPr>
        </p:nvSpPr>
        <p:spPr>
          <a:xfrm>
            <a:off x="96253" y="0"/>
            <a:ext cx="8520600" cy="572700"/>
          </a:xfrm>
        </p:spPr>
        <p:txBody>
          <a:bodyPr/>
          <a:lstStyle/>
          <a:p>
            <a:r>
              <a:rPr lang="en-US" sz="2400"/>
              <a:t>Resources needed for this presentation </a:t>
            </a:r>
            <a:r>
              <a:rPr lang="en-US" sz="2000">
                <a:solidFill>
                  <a:srgbClr val="FF0000"/>
                </a:solidFill>
              </a:rPr>
              <a:t>(Keep this slide hidden)</a:t>
            </a:r>
          </a:p>
        </p:txBody>
      </p:sp>
      <p:sp>
        <p:nvSpPr>
          <p:cNvPr id="3" name="Content Placeholder 2">
            <a:extLst>
              <a:ext uri="{FF2B5EF4-FFF2-40B4-BE49-F238E27FC236}">
                <a16:creationId xmlns:a16="http://schemas.microsoft.com/office/drawing/2014/main" id="{0ACCAD6B-4F5A-0D87-6BF1-44694CEAAA33}"/>
              </a:ext>
            </a:extLst>
          </p:cNvPr>
          <p:cNvSpPr>
            <a:spLocks noGrp="1"/>
          </p:cNvSpPr>
          <p:nvPr>
            <p:ph idx="4294967295"/>
          </p:nvPr>
        </p:nvSpPr>
        <p:spPr>
          <a:xfrm>
            <a:off x="96252" y="736183"/>
            <a:ext cx="8520599" cy="3619249"/>
          </a:xfrm>
        </p:spPr>
        <p:txBody>
          <a:bodyPr>
            <a:normAutofit/>
          </a:bodyPr>
          <a:lstStyle/>
          <a:p>
            <a:r>
              <a:rPr lang="en-US">
                <a:solidFill>
                  <a:schemeClr val="tx1"/>
                </a:solidFill>
                <a:latin typeface="Trebuchet MS"/>
                <a:ea typeface="Calibri"/>
                <a:cs typeface="Arial"/>
              </a:rPr>
              <a:t>A way to project the PowerPoint</a:t>
            </a:r>
          </a:p>
          <a:p>
            <a:pPr lvl="1"/>
            <a:r>
              <a:rPr lang="en-US">
                <a:solidFill>
                  <a:schemeClr val="tx1"/>
                </a:solidFill>
                <a:latin typeface="Trebuchet MS"/>
              </a:rPr>
              <a:t>Note for presenters: For accessibility, you must read the words on the slides. The words </a:t>
            </a:r>
            <a:r>
              <a:rPr lang="en-US" b="1">
                <a:solidFill>
                  <a:schemeClr val="tx1"/>
                </a:solidFill>
                <a:latin typeface="Trebuchet MS"/>
              </a:rPr>
              <a:t>bolded</a:t>
            </a:r>
            <a:r>
              <a:rPr lang="en-US">
                <a:solidFill>
                  <a:schemeClr val="tx1"/>
                </a:solidFill>
                <a:latin typeface="Trebuchet MS"/>
              </a:rPr>
              <a:t> in the notes are the words from the slide.</a:t>
            </a:r>
            <a:endParaRPr lang="en-US">
              <a:solidFill>
                <a:schemeClr val="tx1"/>
              </a:solidFill>
              <a:latin typeface="Trebuchet MS"/>
              <a:ea typeface="Calibri"/>
            </a:endParaRPr>
          </a:p>
          <a:p>
            <a:r>
              <a:rPr lang="en-US">
                <a:solidFill>
                  <a:schemeClr val="tx1"/>
                </a:solidFill>
                <a:latin typeface="Trebuchet MS"/>
                <a:ea typeface="Calibri"/>
                <a:cs typeface="Arial"/>
              </a:rPr>
              <a:t>Writing utensils</a:t>
            </a:r>
          </a:p>
          <a:p>
            <a:r>
              <a:rPr lang="en-US">
                <a:solidFill>
                  <a:schemeClr val="tx1"/>
                </a:solidFill>
                <a:latin typeface="Trebuchet MS"/>
                <a:ea typeface="Calibri"/>
                <a:cs typeface="Calibri"/>
              </a:rPr>
              <a:t>P</a:t>
            </a:r>
            <a:r>
              <a:rPr lang="en-US">
                <a:solidFill>
                  <a:schemeClr val="tx1"/>
                </a:solidFill>
                <a:latin typeface="Trebuchet MS"/>
                <a:ea typeface="Calibri"/>
                <a:cs typeface="Arial"/>
              </a:rPr>
              <a:t>rovide blank paper for participants</a:t>
            </a:r>
            <a:r>
              <a:rPr lang="en-US">
                <a:solidFill>
                  <a:schemeClr val="tx1"/>
                </a:solidFill>
                <a:latin typeface="Trebuchet MS"/>
                <a:ea typeface="Calibri"/>
                <a:cs typeface="Calibri"/>
              </a:rPr>
              <a:t> to take notes for discussion</a:t>
            </a:r>
          </a:p>
          <a:p>
            <a:r>
              <a:rPr lang="en-US">
                <a:solidFill>
                  <a:schemeClr val="tx1"/>
                </a:solidFill>
                <a:latin typeface="Trebuchet MS"/>
                <a:ea typeface="Calibri"/>
                <a:cs typeface="Calibri"/>
              </a:rPr>
              <a:t>Print:</a:t>
            </a:r>
          </a:p>
          <a:p>
            <a:pPr lvl="1"/>
            <a:r>
              <a:rPr lang="en-US">
                <a:solidFill>
                  <a:schemeClr val="tx1"/>
                </a:solidFill>
                <a:latin typeface="Trebuchet MS"/>
              </a:rPr>
              <a:t>p. 4 Infographic as a handout for this presentation: </a:t>
            </a:r>
            <a:r>
              <a:rPr lang="en-US">
                <a:solidFill>
                  <a:srgbClr val="007BB8"/>
                </a:solidFill>
                <a:latin typeface="Trebuchet MS"/>
                <a:hlinkClick r:id="rId3">
                  <a:extLst>
                    <a:ext uri="{A12FA001-AC4F-418D-AE19-62706E023703}">
                      <ahyp:hlinkClr xmlns:ahyp="http://schemas.microsoft.com/office/drawing/2018/hyperlinkcolor" val="tx"/>
                    </a:ext>
                  </a:extLst>
                </a:hlinkClick>
              </a:rPr>
              <a:t>Things Parents Should Ask Schools About Literacy Development</a:t>
            </a:r>
            <a:endParaRPr lang="en-US">
              <a:solidFill>
                <a:srgbClr val="007BB8"/>
              </a:solidFill>
              <a:latin typeface="Trebuchet MS"/>
            </a:endParaRPr>
          </a:p>
          <a:p>
            <a:pPr lvl="1"/>
            <a:r>
              <a:rPr lang="en-US">
                <a:solidFill>
                  <a:srgbClr val="007BB8"/>
                </a:solidFill>
                <a:latin typeface="Trebuchet MS"/>
                <a:hlinkClick r:id="rId4">
                  <a:extLst>
                    <a:ext uri="{A12FA001-AC4F-418D-AE19-62706E023703}">
                      <ahyp:hlinkClr xmlns:ahyp="http://schemas.microsoft.com/office/drawing/2018/hyperlinkcolor" val="tx"/>
                    </a:ext>
                  </a:extLst>
                </a:hlinkClick>
              </a:rPr>
              <a:t>READ Plan Information for Parents handout</a:t>
            </a:r>
            <a:endParaRPr lang="en-US">
              <a:solidFill>
                <a:srgbClr val="007BB8"/>
              </a:solidFill>
              <a:latin typeface="Trebuchet MS" panose="020B0603020202020204" pitchFamily="34" charset="0"/>
            </a:endParaRPr>
          </a:p>
          <a:p>
            <a:r>
              <a:rPr lang="en-US">
                <a:solidFill>
                  <a:schemeClr val="tx1"/>
                </a:solidFill>
                <a:latin typeface="Trebuchet MS"/>
                <a:ea typeface="Calibri"/>
                <a:cs typeface="Calibri"/>
              </a:rPr>
              <a:t>If in a virtual setting, prepare to make breakout rooms for partners to talk. </a:t>
            </a:r>
            <a:endParaRPr lang="en-US">
              <a:solidFill>
                <a:schemeClr val="tx1"/>
              </a:solidFill>
              <a:latin typeface="Trebuchet MS"/>
              <a:cs typeface="Calibri"/>
            </a:endParaRPr>
          </a:p>
          <a:p>
            <a:r>
              <a:rPr lang="en-US">
                <a:solidFill>
                  <a:schemeClr val="tx1"/>
                </a:solidFill>
                <a:latin typeface="Trebuchet MS"/>
                <a:ea typeface="Calibri"/>
                <a:cs typeface="Arial"/>
              </a:rPr>
              <a:t>Approximate time for:</a:t>
            </a:r>
          </a:p>
          <a:p>
            <a:pPr lvl="1"/>
            <a:r>
              <a:rPr lang="en-US">
                <a:solidFill>
                  <a:schemeClr val="tx1"/>
                </a:solidFill>
                <a:latin typeface="Trebuchet MS"/>
              </a:rPr>
              <a:t>Presentation: 35-40 minutes</a:t>
            </a:r>
          </a:p>
        </p:txBody>
      </p:sp>
    </p:spTree>
    <p:extLst>
      <p:ext uri="{BB962C8B-B14F-4D97-AF65-F5344CB8AC3E}">
        <p14:creationId xmlns:p14="http://schemas.microsoft.com/office/powerpoint/2010/main" val="2780499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7561AD-9F86-D071-A47A-7410BF041F0F}"/>
              </a:ext>
            </a:extLst>
          </p:cNvPr>
          <p:cNvSpPr>
            <a:spLocks noGrp="1"/>
          </p:cNvSpPr>
          <p:nvPr>
            <p:ph type="title"/>
          </p:nvPr>
        </p:nvSpPr>
        <p:spPr/>
        <p:txBody>
          <a:bodyPr/>
          <a:lstStyle/>
          <a:p>
            <a:r>
              <a:rPr lang="en-US" sz="2400"/>
              <a:t>What is a Significant Reading Deficiency (SRD)?</a:t>
            </a:r>
          </a:p>
        </p:txBody>
      </p:sp>
      <p:pic>
        <p:nvPicPr>
          <p:cNvPr id="5" name="Picture 4" descr="A young child sitting at a desk reading a book&#10;&#10;">
            <a:extLst>
              <a:ext uri="{FF2B5EF4-FFF2-40B4-BE49-F238E27FC236}">
                <a16:creationId xmlns:a16="http://schemas.microsoft.com/office/drawing/2014/main" id="{10EC5F47-17B8-4BA3-91DC-F2A62B8B9CE3}"/>
              </a:ext>
            </a:extLst>
          </p:cNvPr>
          <p:cNvPicPr>
            <a:picLocks noChangeAspect="1"/>
          </p:cNvPicPr>
          <p:nvPr/>
        </p:nvPicPr>
        <p:blipFill rotWithShape="1">
          <a:blip r:embed="rId3">
            <a:extLst>
              <a:ext uri="{28A0092B-C50C-407E-A947-70E740481C1C}">
                <a14:useLocalDpi xmlns:a14="http://schemas.microsoft.com/office/drawing/2010/main" val="0"/>
              </a:ext>
            </a:extLst>
          </a:blip>
          <a:srcRect l="7769" t="14210" r="7615" b="14045"/>
          <a:stretch/>
        </p:blipFill>
        <p:spPr>
          <a:xfrm>
            <a:off x="79899" y="648290"/>
            <a:ext cx="5584054" cy="3657450"/>
          </a:xfrm>
          <a:prstGeom prst="rect">
            <a:avLst/>
          </a:prstGeom>
          <a:effectLst>
            <a:softEdge rad="63500"/>
          </a:effectLst>
        </p:spPr>
      </p:pic>
      <p:sp>
        <p:nvSpPr>
          <p:cNvPr id="9" name="Rectangle: Diagonal Corners Rounded 8">
            <a:extLst>
              <a:ext uri="{FF2B5EF4-FFF2-40B4-BE49-F238E27FC236}">
                <a16:creationId xmlns:a16="http://schemas.microsoft.com/office/drawing/2014/main" id="{349555A1-5196-4D0B-9680-B8083D4958DA}"/>
              </a:ext>
            </a:extLst>
          </p:cNvPr>
          <p:cNvSpPr/>
          <p:nvPr/>
        </p:nvSpPr>
        <p:spPr>
          <a:xfrm>
            <a:off x="4350658" y="1102488"/>
            <a:ext cx="4429358" cy="2749054"/>
          </a:xfrm>
          <a:prstGeom prst="round2DiagRect">
            <a:avLst>
              <a:gd name="adj1" fmla="val 0"/>
              <a:gd name="adj2" fmla="val 0"/>
            </a:avLst>
          </a:prstGeom>
          <a:ln>
            <a:solidFill>
              <a:schemeClr val="accent1">
                <a:lumMod val="50000"/>
              </a:schemeClr>
            </a:solidFill>
          </a:ln>
          <a:effectLst>
            <a:outerShdw blurRad="139700" dir="9600000" sx="102000" sy="102000" algn="tr"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85725" indent="0">
              <a:spcBef>
                <a:spcPts val="0"/>
              </a:spcBef>
              <a:buFont typeface="Arial" panose="020B0604020202020204" pitchFamily="34" charset="0"/>
              <a:buNone/>
            </a:pPr>
            <a:r>
              <a:rPr lang="en-US" sz="1600">
                <a:latin typeface="Trebuchet MS" panose="020B0603020202020204" pitchFamily="34" charset="0"/>
              </a:rPr>
              <a:t>The Colorado READ Act states that a </a:t>
            </a:r>
            <a:r>
              <a:rPr lang="en-US" sz="1600" b="1">
                <a:latin typeface="Trebuchet MS" panose="020B0603020202020204" pitchFamily="34" charset="0"/>
              </a:rPr>
              <a:t>significant reading deficiency</a:t>
            </a:r>
            <a:r>
              <a:rPr lang="en-US" sz="1600">
                <a:latin typeface="Trebuchet MS" panose="020B0603020202020204" pitchFamily="34" charset="0"/>
              </a:rPr>
              <a:t> (SRD) is determined when a student does not meet the minimum skill levels for reading competency in the areas of:</a:t>
            </a:r>
          </a:p>
          <a:p>
            <a:pPr marL="371475" indent="-285750">
              <a:spcBef>
                <a:spcPts val="0"/>
              </a:spcBef>
              <a:buFont typeface="Arial" panose="020B0604020202020204" pitchFamily="34" charset="0"/>
              <a:buChar char="•"/>
            </a:pPr>
            <a:r>
              <a:rPr lang="en-US" sz="1600">
                <a:latin typeface="Trebuchet MS" panose="020B0603020202020204" pitchFamily="34" charset="0"/>
              </a:rPr>
              <a:t>Phonemic awareness</a:t>
            </a:r>
          </a:p>
          <a:p>
            <a:pPr marL="371475" indent="-285750">
              <a:spcBef>
                <a:spcPts val="0"/>
              </a:spcBef>
              <a:buFont typeface="Arial" panose="020B0604020202020204" pitchFamily="34" charset="0"/>
              <a:buChar char="•"/>
            </a:pPr>
            <a:r>
              <a:rPr lang="en-US" sz="1600">
                <a:latin typeface="Trebuchet MS" panose="020B0603020202020204" pitchFamily="34" charset="0"/>
              </a:rPr>
              <a:t>Phonics</a:t>
            </a:r>
          </a:p>
          <a:p>
            <a:pPr marL="371475" indent="-285750">
              <a:spcBef>
                <a:spcPts val="0"/>
              </a:spcBef>
              <a:buFont typeface="Arial" panose="020B0604020202020204" pitchFamily="34" charset="0"/>
              <a:buChar char="•"/>
            </a:pPr>
            <a:r>
              <a:rPr lang="en-US" sz="1600">
                <a:latin typeface="Trebuchet MS" panose="020B0603020202020204" pitchFamily="34" charset="0"/>
              </a:rPr>
              <a:t>Vocabulary development</a:t>
            </a:r>
          </a:p>
          <a:p>
            <a:pPr marL="371475" indent="-285750">
              <a:spcBef>
                <a:spcPts val="0"/>
              </a:spcBef>
              <a:buFont typeface="Arial" panose="020B0604020202020204" pitchFamily="34" charset="0"/>
              <a:buChar char="•"/>
            </a:pPr>
            <a:r>
              <a:rPr lang="en-US" sz="1600">
                <a:latin typeface="Trebuchet MS" panose="020B0603020202020204" pitchFamily="34" charset="0"/>
              </a:rPr>
              <a:t>Reading fluency, including oral skills</a:t>
            </a:r>
          </a:p>
          <a:p>
            <a:pPr marL="371475" indent="-285750">
              <a:spcBef>
                <a:spcPts val="0"/>
              </a:spcBef>
              <a:buFont typeface="Arial" panose="020B0604020202020204" pitchFamily="34" charset="0"/>
              <a:buChar char="•"/>
            </a:pPr>
            <a:r>
              <a:rPr lang="en-US" sz="1600">
                <a:latin typeface="Trebuchet MS" panose="020B0603020202020204" pitchFamily="34" charset="0"/>
              </a:rPr>
              <a:t>Reading comprehension</a:t>
            </a:r>
          </a:p>
        </p:txBody>
      </p:sp>
    </p:spTree>
    <p:extLst>
      <p:ext uri="{BB962C8B-B14F-4D97-AF65-F5344CB8AC3E}">
        <p14:creationId xmlns:p14="http://schemas.microsoft.com/office/powerpoint/2010/main" val="95803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C66E3-9265-9A70-FEAA-B6060B588F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732D7A-DBC8-909A-5F10-65A05BEB0438}"/>
              </a:ext>
            </a:extLst>
          </p:cNvPr>
          <p:cNvSpPr>
            <a:spLocks noGrp="1"/>
          </p:cNvSpPr>
          <p:nvPr>
            <p:ph type="title"/>
          </p:nvPr>
        </p:nvSpPr>
        <p:spPr>
          <a:xfrm>
            <a:off x="0" y="18537"/>
            <a:ext cx="9144000"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300">
                <a:latin typeface="Trebuchet MS" panose="020B0603020202020204" pitchFamily="34" charset="0"/>
              </a:rPr>
              <a:t>Identify Risk and Instructional Needs | Development of a READ Plan </a:t>
            </a:r>
          </a:p>
        </p:txBody>
      </p:sp>
      <p:grpSp>
        <p:nvGrpSpPr>
          <p:cNvPr id="56" name="Group 55">
            <a:extLst>
              <a:ext uri="{FF2B5EF4-FFF2-40B4-BE49-F238E27FC236}">
                <a16:creationId xmlns:a16="http://schemas.microsoft.com/office/drawing/2014/main" id="{33476E4A-8367-28C1-018C-65E59D59B927}"/>
              </a:ext>
              <a:ext uri="{C183D7F6-B498-43B3-948B-1728B52AA6E4}">
                <adec:decorative xmlns:adec="http://schemas.microsoft.com/office/drawing/2017/decorative" val="1"/>
              </a:ext>
            </a:extLst>
          </p:cNvPr>
          <p:cNvGrpSpPr/>
          <p:nvPr/>
        </p:nvGrpSpPr>
        <p:grpSpPr>
          <a:xfrm>
            <a:off x="374415" y="956635"/>
            <a:ext cx="8630860" cy="3274264"/>
            <a:chOff x="380873" y="1952944"/>
            <a:chExt cx="11605610" cy="4238240"/>
          </a:xfrm>
        </p:grpSpPr>
        <p:sp>
          <p:nvSpPr>
            <p:cNvPr id="57" name="TextBox 56">
              <a:extLst>
                <a:ext uri="{FF2B5EF4-FFF2-40B4-BE49-F238E27FC236}">
                  <a16:creationId xmlns:a16="http://schemas.microsoft.com/office/drawing/2014/main" id="{364D1B03-6D83-5223-769B-9988816506C3}"/>
                </a:ext>
              </a:extLst>
            </p:cNvPr>
            <p:cNvSpPr txBox="1"/>
            <p:nvPr/>
          </p:nvSpPr>
          <p:spPr>
            <a:xfrm>
              <a:off x="8957664" y="5797775"/>
              <a:ext cx="3028819" cy="393409"/>
            </a:xfrm>
            <a:prstGeom prst="rect">
              <a:avLst/>
            </a:prstGeom>
            <a:solidFill>
              <a:schemeClr val="accent1">
                <a:lumMod val="50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75">
                  <a:solidFill>
                    <a:schemeClr val="bg1"/>
                  </a:solidFill>
                  <a:latin typeface="Trebuchet MS" panose="020B0603020202020204" pitchFamily="34" charset="0"/>
                </a:rPr>
                <a:t>READ Plan implemented.</a:t>
              </a:r>
            </a:p>
          </p:txBody>
        </p:sp>
        <p:grpSp>
          <p:nvGrpSpPr>
            <p:cNvPr id="58" name="Group 57">
              <a:extLst>
                <a:ext uri="{FF2B5EF4-FFF2-40B4-BE49-F238E27FC236}">
                  <a16:creationId xmlns:a16="http://schemas.microsoft.com/office/drawing/2014/main" id="{2A054B9B-9123-E198-1151-42225CCBE799}"/>
                </a:ext>
              </a:extLst>
            </p:cNvPr>
            <p:cNvGrpSpPr/>
            <p:nvPr/>
          </p:nvGrpSpPr>
          <p:grpSpPr>
            <a:xfrm>
              <a:off x="380873" y="1952944"/>
              <a:ext cx="10669911" cy="4095883"/>
              <a:chOff x="380873" y="1952944"/>
              <a:chExt cx="10669911" cy="4095883"/>
            </a:xfrm>
          </p:grpSpPr>
          <p:sp>
            <p:nvSpPr>
              <p:cNvPr id="61" name="Arc 60">
                <a:extLst>
                  <a:ext uri="{FF2B5EF4-FFF2-40B4-BE49-F238E27FC236}">
                    <a16:creationId xmlns:a16="http://schemas.microsoft.com/office/drawing/2014/main" id="{97040472-3067-32A8-5A6E-C861FFB440BF}"/>
                  </a:ext>
                </a:extLst>
              </p:cNvPr>
              <p:cNvSpPr/>
              <p:nvPr/>
            </p:nvSpPr>
            <p:spPr>
              <a:xfrm flipH="1">
                <a:off x="855991" y="5009933"/>
                <a:ext cx="1309076" cy="985820"/>
              </a:xfrm>
              <a:prstGeom prst="arc">
                <a:avLst>
                  <a:gd name="adj1" fmla="val 16199997"/>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cxnSp>
            <p:nvCxnSpPr>
              <p:cNvPr id="59" name="Straight Connector 58">
                <a:extLst>
                  <a:ext uri="{FF2B5EF4-FFF2-40B4-BE49-F238E27FC236}">
                    <a16:creationId xmlns:a16="http://schemas.microsoft.com/office/drawing/2014/main" id="{AD56D504-3476-0EC3-4C33-A753DC1250D5}"/>
                  </a:ext>
                </a:extLst>
              </p:cNvPr>
              <p:cNvCxnSpPr>
                <a:cxnSpLocks/>
              </p:cNvCxnSpPr>
              <p:nvPr/>
            </p:nvCxnSpPr>
            <p:spPr>
              <a:xfrm flipH="1">
                <a:off x="1459460" y="5995752"/>
                <a:ext cx="7044568" cy="0"/>
              </a:xfrm>
              <a:prstGeom prst="line">
                <a:avLst/>
              </a:prstGeom>
              <a:ln w="38100">
                <a:solidFill>
                  <a:schemeClr val="bg1">
                    <a:lumMod val="85000"/>
                  </a:schemeClr>
                </a:solidFill>
                <a:headEnd type="ova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BBE6A898-BE9C-A67E-FD01-A86EB77055CF}"/>
                  </a:ext>
                </a:extLst>
              </p:cNvPr>
              <p:cNvGrpSpPr/>
              <p:nvPr/>
            </p:nvGrpSpPr>
            <p:grpSpPr>
              <a:xfrm>
                <a:off x="855991" y="1952944"/>
                <a:ext cx="10194793" cy="3056988"/>
                <a:chOff x="855991" y="1952944"/>
                <a:chExt cx="10194793" cy="3056988"/>
              </a:xfrm>
            </p:grpSpPr>
            <p:sp>
              <p:nvSpPr>
                <p:cNvPr id="68" name="Arc 67">
                  <a:extLst>
                    <a:ext uri="{FF2B5EF4-FFF2-40B4-BE49-F238E27FC236}">
                      <a16:creationId xmlns:a16="http://schemas.microsoft.com/office/drawing/2014/main" id="{0FAC0D7A-281E-C4ED-EB76-680814CE92AC}"/>
                    </a:ext>
                  </a:extLst>
                </p:cNvPr>
                <p:cNvSpPr/>
                <p:nvPr/>
              </p:nvSpPr>
              <p:spPr>
                <a:xfrm>
                  <a:off x="9749313" y="4037475"/>
                  <a:ext cx="1218096" cy="972457"/>
                </a:xfrm>
                <a:prstGeom prst="arc">
                  <a:avLst>
                    <a:gd name="adj1" fmla="val 15984884"/>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69" name="Group 68">
                  <a:extLst>
                    <a:ext uri="{FF2B5EF4-FFF2-40B4-BE49-F238E27FC236}">
                      <a16:creationId xmlns:a16="http://schemas.microsoft.com/office/drawing/2014/main" id="{3E77D4CA-BD5A-24EA-5726-055B0F9C7160}"/>
                    </a:ext>
                  </a:extLst>
                </p:cNvPr>
                <p:cNvGrpSpPr/>
                <p:nvPr/>
              </p:nvGrpSpPr>
              <p:grpSpPr>
                <a:xfrm>
                  <a:off x="855991" y="1952944"/>
                  <a:ext cx="10194793" cy="2086004"/>
                  <a:chOff x="855991" y="1952944"/>
                  <a:chExt cx="10194793" cy="2086004"/>
                </a:xfrm>
              </p:grpSpPr>
              <p:cxnSp>
                <p:nvCxnSpPr>
                  <p:cNvPr id="70" name="Straight Connector 69">
                    <a:extLst>
                      <a:ext uri="{FF2B5EF4-FFF2-40B4-BE49-F238E27FC236}">
                        <a16:creationId xmlns:a16="http://schemas.microsoft.com/office/drawing/2014/main" id="{56597B09-1216-A71B-C5FC-0BF8710B2FEE}"/>
                      </a:ext>
                    </a:extLst>
                  </p:cNvPr>
                  <p:cNvCxnSpPr>
                    <a:cxnSpLocks/>
                  </p:cNvCxnSpPr>
                  <p:nvPr/>
                </p:nvCxnSpPr>
                <p:spPr>
                  <a:xfrm flipH="1" flipV="1">
                    <a:off x="1415141" y="4031425"/>
                    <a:ext cx="8943220" cy="7523"/>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71" name="Group 70">
                    <a:extLst>
                      <a:ext uri="{FF2B5EF4-FFF2-40B4-BE49-F238E27FC236}">
                        <a16:creationId xmlns:a16="http://schemas.microsoft.com/office/drawing/2014/main" id="{53126857-A55B-C923-4DF7-0CEA7D3E6DC5}"/>
                      </a:ext>
                    </a:extLst>
                  </p:cNvPr>
                  <p:cNvGrpSpPr/>
                  <p:nvPr/>
                </p:nvGrpSpPr>
                <p:grpSpPr>
                  <a:xfrm>
                    <a:off x="855991" y="1952944"/>
                    <a:ext cx="10194793" cy="2075981"/>
                    <a:chOff x="855991" y="1952944"/>
                    <a:chExt cx="10194793" cy="2075981"/>
                  </a:xfrm>
                </p:grpSpPr>
                <p:sp>
                  <p:nvSpPr>
                    <p:cNvPr id="72" name="Arc 71">
                      <a:extLst>
                        <a:ext uri="{FF2B5EF4-FFF2-40B4-BE49-F238E27FC236}">
                          <a16:creationId xmlns:a16="http://schemas.microsoft.com/office/drawing/2014/main" id="{688725F5-09E9-1F6F-DA66-FB4BD8D8288B}"/>
                        </a:ext>
                      </a:extLst>
                    </p:cNvPr>
                    <p:cNvSpPr/>
                    <p:nvPr/>
                  </p:nvSpPr>
                  <p:spPr>
                    <a:xfrm flipH="1">
                      <a:off x="855991" y="2965137"/>
                      <a:ext cx="1245912" cy="1063788"/>
                    </a:xfrm>
                    <a:prstGeom prst="arc">
                      <a:avLst>
                        <a:gd name="adj1" fmla="val 16325953"/>
                        <a:gd name="adj2" fmla="val 5140926"/>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73" name="Group 72">
                      <a:extLst>
                        <a:ext uri="{FF2B5EF4-FFF2-40B4-BE49-F238E27FC236}">
                          <a16:creationId xmlns:a16="http://schemas.microsoft.com/office/drawing/2014/main" id="{8AC1B958-8269-54CF-6FD0-1702F94B9690}"/>
                        </a:ext>
                      </a:extLst>
                    </p:cNvPr>
                    <p:cNvGrpSpPr/>
                    <p:nvPr/>
                  </p:nvGrpSpPr>
                  <p:grpSpPr>
                    <a:xfrm>
                      <a:off x="1459460" y="1952944"/>
                      <a:ext cx="9591324" cy="1012453"/>
                      <a:chOff x="1459460" y="1952944"/>
                      <a:chExt cx="9591324" cy="1012453"/>
                    </a:xfrm>
                  </p:grpSpPr>
                  <p:cxnSp>
                    <p:nvCxnSpPr>
                      <p:cNvPr id="76" name="Straight Connector 75">
                        <a:extLst>
                          <a:ext uri="{FF2B5EF4-FFF2-40B4-BE49-F238E27FC236}">
                            <a16:creationId xmlns:a16="http://schemas.microsoft.com/office/drawing/2014/main" id="{5CDDF6D7-B237-0BB8-2BE8-9109F6A5AE9C}"/>
                          </a:ext>
                        </a:extLst>
                      </p:cNvPr>
                      <p:cNvCxnSpPr>
                        <a:cxnSpLocks/>
                        <a:endCxn id="78" idx="0"/>
                      </p:cNvCxnSpPr>
                      <p:nvPr/>
                    </p:nvCxnSpPr>
                    <p:spPr>
                      <a:xfrm flipV="1">
                        <a:off x="4269966" y="1952971"/>
                        <a:ext cx="6202108" cy="1"/>
                      </a:xfrm>
                      <a:prstGeom prst="line">
                        <a:avLst/>
                      </a:prstGeom>
                      <a:ln w="38100">
                        <a:solidFill>
                          <a:schemeClr val="bg1">
                            <a:lumMod val="85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91DFE4DF-BC2A-4F0F-3521-72271174E9BF}"/>
                          </a:ext>
                        </a:extLst>
                      </p:cNvPr>
                      <p:cNvCxnSpPr>
                        <a:cxnSpLocks/>
                        <a:stCxn id="72" idx="0"/>
                      </p:cNvCxnSpPr>
                      <p:nvPr/>
                    </p:nvCxnSpPr>
                    <p:spPr>
                      <a:xfrm flipV="1">
                        <a:off x="1459460" y="2952820"/>
                        <a:ext cx="9061650" cy="12577"/>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78" name="Arc 77">
                        <a:extLst>
                          <a:ext uri="{FF2B5EF4-FFF2-40B4-BE49-F238E27FC236}">
                            <a16:creationId xmlns:a16="http://schemas.microsoft.com/office/drawing/2014/main" id="{7AF2C3F0-E90E-92CB-0A26-40963FA98644}"/>
                          </a:ext>
                        </a:extLst>
                      </p:cNvPr>
                      <p:cNvSpPr/>
                      <p:nvPr/>
                    </p:nvSpPr>
                    <p:spPr>
                      <a:xfrm>
                        <a:off x="9893366" y="1952944"/>
                        <a:ext cx="1157418" cy="999873"/>
                      </a:xfrm>
                      <a:prstGeom prst="arc">
                        <a:avLst>
                          <a:gd name="adj1" fmla="val 16200000"/>
                          <a:gd name="adj2" fmla="val 5546510"/>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grpSp>
            </p:grpSp>
          </p:grpSp>
          <p:sp>
            <p:nvSpPr>
              <p:cNvPr id="62" name="TextBox 61">
                <a:extLst>
                  <a:ext uri="{FF2B5EF4-FFF2-40B4-BE49-F238E27FC236}">
                    <a16:creationId xmlns:a16="http://schemas.microsoft.com/office/drawing/2014/main" id="{F85234C3-C9DE-CA9E-F644-791899781516}"/>
                  </a:ext>
                </a:extLst>
              </p:cNvPr>
              <p:cNvSpPr txBox="1"/>
              <p:nvPr/>
            </p:nvSpPr>
            <p:spPr>
              <a:xfrm>
                <a:off x="380873" y="5511002"/>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latin typeface="Trebuchet MS" panose="020B0603020202020204" pitchFamily="34" charset="0"/>
                  </a:rPr>
                  <a:t>4</a:t>
                </a:r>
              </a:p>
            </p:txBody>
          </p:sp>
        </p:grpSp>
      </p:grpSp>
      <p:sp>
        <p:nvSpPr>
          <p:cNvPr id="92" name="Google Shape;695;g610ef0e5f8_7_145">
            <a:extLst>
              <a:ext uri="{FF2B5EF4-FFF2-40B4-BE49-F238E27FC236}">
                <a16:creationId xmlns:a16="http://schemas.microsoft.com/office/drawing/2014/main" id="{14B2D9ED-6B7E-0BAC-BD7E-B7B4E0A1D8A1}"/>
              </a:ext>
            </a:extLst>
          </p:cNvPr>
          <p:cNvSpPr txBox="1"/>
          <p:nvPr/>
        </p:nvSpPr>
        <p:spPr>
          <a:xfrm>
            <a:off x="3169741" y="1067343"/>
            <a:ext cx="4829248" cy="506979"/>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375">
                <a:latin typeface="Trebuchet MS" panose="020B0603020202020204" pitchFamily="34" charset="0"/>
                <a:ea typeface="Calibri"/>
                <a:cs typeface="Calibri Light" panose="020F0302020204030204" pitchFamily="34" charset="0"/>
                <a:sym typeface="Calibri"/>
              </a:rPr>
              <a:t>All K-3 students are given an </a:t>
            </a:r>
            <a:r>
              <a:rPr lang="en-US" sz="1375" b="1">
                <a:latin typeface="Trebuchet MS" panose="020B0603020202020204" pitchFamily="34" charset="0"/>
                <a:ea typeface="Calibri"/>
                <a:cs typeface="Calibri Light" panose="020F0302020204030204" pitchFamily="34" charset="0"/>
                <a:sym typeface="Calibri"/>
              </a:rPr>
              <a:t>approved READ Act interim assessment </a:t>
            </a:r>
            <a:r>
              <a:rPr lang="en-US" sz="1375">
                <a:latin typeface="Trebuchet MS" panose="020B0603020202020204" pitchFamily="34" charset="0"/>
                <a:ea typeface="Calibri"/>
                <a:cs typeface="Calibri Light" panose="020F0302020204030204" pitchFamily="34" charset="0"/>
                <a:sym typeface="Calibri"/>
              </a:rPr>
              <a:t>at the beginning of each school year. </a:t>
            </a:r>
            <a:endParaRPr sz="1375">
              <a:latin typeface="Trebuchet MS" panose="020B0603020202020204" pitchFamily="34" charset="0"/>
              <a:ea typeface="Calibri"/>
              <a:cs typeface="Calibri Light" panose="020F0302020204030204" pitchFamily="34" charset="0"/>
              <a:sym typeface="Calibri"/>
            </a:endParaRPr>
          </a:p>
        </p:txBody>
      </p:sp>
      <p:sp>
        <p:nvSpPr>
          <p:cNvPr id="93" name="Google Shape;699;g610ef0e5f8_7_145">
            <a:extLst>
              <a:ext uri="{FF2B5EF4-FFF2-40B4-BE49-F238E27FC236}">
                <a16:creationId xmlns:a16="http://schemas.microsoft.com/office/drawing/2014/main" id="{77CB90F9-28CA-41CE-6614-CEC1547FD02C}"/>
              </a:ext>
            </a:extLst>
          </p:cNvPr>
          <p:cNvSpPr txBox="1"/>
          <p:nvPr/>
        </p:nvSpPr>
        <p:spPr>
          <a:xfrm>
            <a:off x="1143954" y="1892635"/>
            <a:ext cx="6952325" cy="473881"/>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400">
                <a:latin typeface="Trebuchet MS" panose="020B0603020202020204" pitchFamily="34" charset="0"/>
              </a:rPr>
              <a:t>If the interim assessment data indicates a student is at-risk of having an SRD, a state </a:t>
            </a:r>
            <a:r>
              <a:rPr lang="en-US" sz="1400" b="1">
                <a:latin typeface="Trebuchet MS" panose="020B0603020202020204" pitchFamily="34" charset="0"/>
              </a:rPr>
              <a:t>approved READ Act diagnostic assessment </a:t>
            </a:r>
            <a:r>
              <a:rPr lang="en-US" sz="1400">
                <a:latin typeface="Trebuchet MS" panose="020B0603020202020204" pitchFamily="34" charset="0"/>
              </a:rPr>
              <a:t>is administered.</a:t>
            </a:r>
            <a:endParaRPr sz="1375">
              <a:latin typeface="Trebuchet MS" panose="020B0603020202020204" pitchFamily="34" charset="0"/>
              <a:ea typeface="Quattrocento Sans"/>
              <a:cs typeface="Calibri Light" panose="020F0302020204030204" pitchFamily="34" charset="0"/>
              <a:sym typeface="Quattrocento Sans"/>
            </a:endParaRPr>
          </a:p>
        </p:txBody>
      </p:sp>
      <p:cxnSp>
        <p:nvCxnSpPr>
          <p:cNvPr id="41" name="Straight Connector 40">
            <a:extLst>
              <a:ext uri="{FF2B5EF4-FFF2-40B4-BE49-F238E27FC236}">
                <a16:creationId xmlns:a16="http://schemas.microsoft.com/office/drawing/2014/main" id="{880DDD8B-1EF4-A3F9-CF88-090943C8DCFA}"/>
              </a:ext>
              <a:ext uri="{C183D7F6-B498-43B3-948B-1728B52AA6E4}">
                <adec:decorative xmlns:adec="http://schemas.microsoft.com/office/drawing/2017/decorative" val="1"/>
              </a:ext>
            </a:extLst>
          </p:cNvPr>
          <p:cNvCxnSpPr/>
          <p:nvPr/>
        </p:nvCxnSpPr>
        <p:spPr>
          <a:xfrm>
            <a:off x="1221389" y="3318320"/>
            <a:ext cx="657434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5" name="Google Shape;707;g610ef0e5f8_7_145">
            <a:extLst>
              <a:ext uri="{FF2B5EF4-FFF2-40B4-BE49-F238E27FC236}">
                <a16:creationId xmlns:a16="http://schemas.microsoft.com/office/drawing/2014/main" id="{AAE56E50-F3E9-F721-8DB1-A2998D21ED8F}"/>
              </a:ext>
            </a:extLst>
          </p:cNvPr>
          <p:cNvSpPr txBox="1"/>
          <p:nvPr/>
        </p:nvSpPr>
        <p:spPr>
          <a:xfrm>
            <a:off x="1176540" y="2693963"/>
            <a:ext cx="6822448" cy="472893"/>
          </a:xfrm>
          <a:prstGeom prst="rect">
            <a:avLst/>
          </a:prstGeom>
          <a:noFill/>
          <a:ln>
            <a:noFill/>
          </a:ln>
        </p:spPr>
        <p:txBody>
          <a:bodyPr spcFirstLastPara="1" wrap="square" lIns="0" tIns="0" rIns="0" bIns="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r"/>
            <a:r>
              <a:rPr lang="en-US" sz="1375">
                <a:latin typeface="Trebuchet MS" panose="020B0603020202020204" pitchFamily="34" charset="0"/>
                <a:ea typeface="Calibri"/>
                <a:cs typeface="Calibri Light"/>
                <a:sym typeface="Calibri"/>
              </a:rPr>
              <a:t>School personnel collect </a:t>
            </a:r>
            <a:r>
              <a:rPr lang="en-US" sz="1375" b="1">
                <a:latin typeface="Trebuchet MS" panose="020B0603020202020204" pitchFamily="34" charset="0"/>
                <a:ea typeface="Calibri"/>
                <a:cs typeface="Calibri Light"/>
                <a:sym typeface="Calibri"/>
              </a:rPr>
              <a:t>a body of evidence </a:t>
            </a:r>
            <a:r>
              <a:rPr lang="en-US" sz="1375">
                <a:latin typeface="Trebuchet MS" panose="020B0603020202020204" pitchFamily="34" charset="0"/>
                <a:ea typeface="Calibri"/>
                <a:cs typeface="Calibri Light"/>
                <a:sym typeface="Calibri"/>
              </a:rPr>
              <a:t>(interim assessment, diagnostic assessment, and other data from the classroom) to determine if the child has an </a:t>
            </a:r>
            <a:r>
              <a:rPr lang="en-US" sz="1375" b="1">
                <a:latin typeface="Trebuchet MS" panose="020B0603020202020204" pitchFamily="34" charset="0"/>
                <a:ea typeface="Calibri"/>
                <a:cs typeface="Calibri Light"/>
                <a:sym typeface="Calibri"/>
              </a:rPr>
              <a:t>SRD.</a:t>
            </a:r>
            <a:endParaRPr sz="1375">
              <a:latin typeface="Trebuchet MS" panose="020B0603020202020204" pitchFamily="34" charset="0"/>
              <a:ea typeface="Calibri"/>
              <a:cs typeface="Calibri Light"/>
              <a:sym typeface="Calibri"/>
            </a:endParaRPr>
          </a:p>
        </p:txBody>
      </p:sp>
      <p:sp>
        <p:nvSpPr>
          <p:cNvPr id="96" name="Google Shape;703;g610ef0e5f8_7_145">
            <a:extLst>
              <a:ext uri="{FF2B5EF4-FFF2-40B4-BE49-F238E27FC236}">
                <a16:creationId xmlns:a16="http://schemas.microsoft.com/office/drawing/2014/main" id="{C3A0E26D-AFA4-0C87-DF45-22DCDF6C7AB2}"/>
              </a:ext>
            </a:extLst>
          </p:cNvPr>
          <p:cNvSpPr txBox="1"/>
          <p:nvPr/>
        </p:nvSpPr>
        <p:spPr>
          <a:xfrm>
            <a:off x="1142127" y="3441244"/>
            <a:ext cx="6807790" cy="483799"/>
          </a:xfrm>
          <a:prstGeom prst="rect">
            <a:avLst/>
          </a:prstGeom>
          <a:noFill/>
          <a:ln>
            <a:noFill/>
          </a:ln>
        </p:spPr>
        <p:txBody>
          <a:bodyPr spcFirstLastPara="1" wrap="square" lIns="0" tIns="0" rIns="0" bIns="0" anchor="b"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sz="1375">
              <a:latin typeface="Trebuchet MS" panose="020B0603020202020204" pitchFamily="34" charset="0"/>
              <a:ea typeface="Calibri"/>
              <a:cs typeface="Calibri Light" panose="020F0302020204030204" pitchFamily="34" charset="0"/>
              <a:sym typeface="Calibri"/>
            </a:endParaRPr>
          </a:p>
          <a:p>
            <a:endParaRPr lang="en-US" sz="1375">
              <a:latin typeface="Trebuchet MS" panose="020B0603020202020204" pitchFamily="34" charset="0"/>
              <a:ea typeface="Calibri"/>
              <a:cs typeface="Calibri Light" panose="020F0302020204030204" pitchFamily="34" charset="0"/>
              <a:sym typeface="Calibri"/>
            </a:endParaRPr>
          </a:p>
          <a:p>
            <a:r>
              <a:rPr lang="en-US" sz="1375">
                <a:latin typeface="Trebuchet MS" panose="020B0603020202020204" pitchFamily="34" charset="0"/>
                <a:ea typeface="Calibri"/>
                <a:cs typeface="Calibri Light" panose="020F0302020204030204" pitchFamily="34" charset="0"/>
                <a:sym typeface="Calibri"/>
              </a:rPr>
              <a:t>A </a:t>
            </a:r>
            <a:r>
              <a:rPr lang="en-US" sz="1375" b="1">
                <a:latin typeface="Trebuchet MS" panose="020B0603020202020204" pitchFamily="34" charset="0"/>
                <a:ea typeface="Calibri"/>
                <a:cs typeface="Calibri Light" panose="020F0302020204030204" pitchFamily="34" charset="0"/>
                <a:sym typeface="Calibri"/>
              </a:rPr>
              <a:t>READ plan</a:t>
            </a:r>
            <a:r>
              <a:rPr lang="en-US" sz="1375">
                <a:latin typeface="Trebuchet MS" panose="020B0603020202020204" pitchFamily="34" charset="0"/>
                <a:ea typeface="Calibri"/>
                <a:cs typeface="Calibri Light" panose="020F0302020204030204" pitchFamily="34" charset="0"/>
                <a:sym typeface="Calibri"/>
              </a:rPr>
              <a:t> that is specific to the child’s learning needs is developed with key stakeholders including teachers, other school personnel, </a:t>
            </a:r>
            <a:r>
              <a:rPr lang="en-US" sz="1375" b="1">
                <a:latin typeface="Trebuchet MS" panose="020B0603020202020204" pitchFamily="34" charset="0"/>
                <a:ea typeface="Calibri"/>
                <a:cs typeface="Calibri Light" panose="020F0302020204030204" pitchFamily="34" charset="0"/>
                <a:sym typeface="Calibri"/>
              </a:rPr>
              <a:t>and parents</a:t>
            </a:r>
            <a:r>
              <a:rPr lang="en-US" sz="1375">
                <a:latin typeface="Trebuchet MS" panose="020B0603020202020204" pitchFamily="34" charset="0"/>
                <a:ea typeface="Calibri"/>
                <a:cs typeface="Calibri Light" panose="020F0302020204030204" pitchFamily="34" charset="0"/>
                <a:sym typeface="Calibri"/>
              </a:rPr>
              <a:t>.</a:t>
            </a:r>
            <a:endParaRPr sz="1375">
              <a:latin typeface="Trebuchet MS" panose="020B0603020202020204" pitchFamily="34" charset="0"/>
              <a:ea typeface="Calibri"/>
              <a:cs typeface="Calibri Light" panose="020F0302020204030204" pitchFamily="34" charset="0"/>
              <a:sym typeface="Calibri"/>
            </a:endParaRPr>
          </a:p>
        </p:txBody>
      </p:sp>
      <p:sp>
        <p:nvSpPr>
          <p:cNvPr id="114" name="TextBox 113">
            <a:extLst>
              <a:ext uri="{FF2B5EF4-FFF2-40B4-BE49-F238E27FC236}">
                <a16:creationId xmlns:a16="http://schemas.microsoft.com/office/drawing/2014/main" id="{D3A23D96-64A0-436F-32C7-B8B8775535D0}"/>
              </a:ext>
            </a:extLst>
          </p:cNvPr>
          <p:cNvSpPr txBox="1"/>
          <p:nvPr/>
        </p:nvSpPr>
        <p:spPr>
          <a:xfrm>
            <a:off x="114338" y="633988"/>
            <a:ext cx="3043323" cy="938719"/>
          </a:xfrm>
          <a:prstGeom prst="rect">
            <a:avLst/>
          </a:prstGeom>
          <a:solidFill>
            <a:schemeClr val="accent1">
              <a:lumMod val="50000"/>
            </a:schemeClr>
          </a:solid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375">
                <a:solidFill>
                  <a:schemeClr val="bg1"/>
                </a:solidFill>
                <a:latin typeface="Trebuchet MS" panose="020B0603020202020204" pitchFamily="34" charset="0"/>
              </a:rPr>
              <a:t>All K-3 students are tested at the beginning of the school year for Significant Reading Deficiencies (SRD).</a:t>
            </a:r>
          </a:p>
        </p:txBody>
      </p:sp>
      <p:grpSp>
        <p:nvGrpSpPr>
          <p:cNvPr id="27" name="Group 26">
            <a:extLst>
              <a:ext uri="{FF2B5EF4-FFF2-40B4-BE49-F238E27FC236}">
                <a16:creationId xmlns:a16="http://schemas.microsoft.com/office/drawing/2014/main" id="{C35FCED5-38BA-0CEB-31D6-EE00136D5340}"/>
              </a:ext>
              <a:ext uri="{C183D7F6-B498-43B3-948B-1728B52AA6E4}">
                <adec:decorative xmlns:adec="http://schemas.microsoft.com/office/drawing/2017/decorative" val="1"/>
              </a:ext>
            </a:extLst>
          </p:cNvPr>
          <p:cNvGrpSpPr/>
          <p:nvPr/>
        </p:nvGrpSpPr>
        <p:grpSpPr>
          <a:xfrm>
            <a:off x="320566" y="956635"/>
            <a:ext cx="8395539" cy="3123283"/>
            <a:chOff x="306769" y="1952944"/>
            <a:chExt cx="11289182" cy="4042809"/>
          </a:xfrm>
        </p:grpSpPr>
        <p:cxnSp>
          <p:nvCxnSpPr>
            <p:cNvPr id="37" name="Straight Connector 36">
              <a:extLst>
                <a:ext uri="{FF2B5EF4-FFF2-40B4-BE49-F238E27FC236}">
                  <a16:creationId xmlns:a16="http://schemas.microsoft.com/office/drawing/2014/main" id="{2577042F-31E0-0D9A-14E6-60D0B993165C}"/>
                </a:ext>
              </a:extLst>
            </p:cNvPr>
            <p:cNvCxnSpPr>
              <a:cxnSpLocks/>
            </p:cNvCxnSpPr>
            <p:nvPr/>
          </p:nvCxnSpPr>
          <p:spPr>
            <a:xfrm flipH="1">
              <a:off x="1459460" y="5995752"/>
              <a:ext cx="7044568" cy="0"/>
            </a:xfrm>
            <a:prstGeom prst="line">
              <a:avLst/>
            </a:prstGeom>
            <a:ln w="38100">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38" name="Arc 37">
              <a:extLst>
                <a:ext uri="{FF2B5EF4-FFF2-40B4-BE49-F238E27FC236}">
                  <a16:creationId xmlns:a16="http://schemas.microsoft.com/office/drawing/2014/main" id="{78A173F9-7B45-7687-D4AF-0367B92E79C8}"/>
                </a:ext>
              </a:extLst>
            </p:cNvPr>
            <p:cNvSpPr/>
            <p:nvPr/>
          </p:nvSpPr>
          <p:spPr>
            <a:xfrm flipH="1">
              <a:off x="855991" y="5009933"/>
              <a:ext cx="1309076" cy="985820"/>
            </a:xfrm>
            <a:prstGeom prst="arc">
              <a:avLst>
                <a:gd name="adj1" fmla="val 16199997"/>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26" name="Group 25">
              <a:extLst>
                <a:ext uri="{FF2B5EF4-FFF2-40B4-BE49-F238E27FC236}">
                  <a16:creationId xmlns:a16="http://schemas.microsoft.com/office/drawing/2014/main" id="{837277BC-4856-898A-E5A9-20544885D5A1}"/>
                </a:ext>
              </a:extLst>
            </p:cNvPr>
            <p:cNvGrpSpPr/>
            <p:nvPr/>
          </p:nvGrpSpPr>
          <p:grpSpPr>
            <a:xfrm>
              <a:off x="306769" y="1952944"/>
              <a:ext cx="11289182" cy="3056988"/>
              <a:chOff x="306769" y="1952944"/>
              <a:chExt cx="11289182" cy="3056988"/>
            </a:xfrm>
          </p:grpSpPr>
          <p:grpSp>
            <p:nvGrpSpPr>
              <p:cNvPr id="24" name="Group 23">
                <a:extLst>
                  <a:ext uri="{FF2B5EF4-FFF2-40B4-BE49-F238E27FC236}">
                    <a16:creationId xmlns:a16="http://schemas.microsoft.com/office/drawing/2014/main" id="{EA5D1F4C-4835-1287-2130-2C73505C94FF}"/>
                  </a:ext>
                </a:extLst>
              </p:cNvPr>
              <p:cNvGrpSpPr/>
              <p:nvPr/>
            </p:nvGrpSpPr>
            <p:grpSpPr>
              <a:xfrm>
                <a:off x="306769" y="1952944"/>
                <a:ext cx="11272938" cy="3056988"/>
                <a:chOff x="306769" y="1952944"/>
                <a:chExt cx="11272938" cy="3056988"/>
              </a:xfrm>
            </p:grpSpPr>
            <p:sp>
              <p:nvSpPr>
                <p:cNvPr id="42" name="Arc 41">
                  <a:extLst>
                    <a:ext uri="{FF2B5EF4-FFF2-40B4-BE49-F238E27FC236}">
                      <a16:creationId xmlns:a16="http://schemas.microsoft.com/office/drawing/2014/main" id="{DCCEB5B7-0688-1ACD-B492-D5644D0080B2}"/>
                    </a:ext>
                  </a:extLst>
                </p:cNvPr>
                <p:cNvSpPr/>
                <p:nvPr/>
              </p:nvSpPr>
              <p:spPr>
                <a:xfrm>
                  <a:off x="9749313" y="4037475"/>
                  <a:ext cx="1218096" cy="972457"/>
                </a:xfrm>
                <a:prstGeom prst="arc">
                  <a:avLst>
                    <a:gd name="adj1" fmla="val 15984884"/>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23" name="Group 22">
                  <a:extLst>
                    <a:ext uri="{FF2B5EF4-FFF2-40B4-BE49-F238E27FC236}">
                      <a16:creationId xmlns:a16="http://schemas.microsoft.com/office/drawing/2014/main" id="{23B70994-B447-FBD2-6FA9-EEEE1E7C3BCC}"/>
                    </a:ext>
                  </a:extLst>
                </p:cNvPr>
                <p:cNvGrpSpPr/>
                <p:nvPr/>
              </p:nvGrpSpPr>
              <p:grpSpPr>
                <a:xfrm>
                  <a:off x="306769" y="1952944"/>
                  <a:ext cx="11272938" cy="2086004"/>
                  <a:chOff x="306769" y="1952944"/>
                  <a:chExt cx="11272938" cy="2086004"/>
                </a:xfrm>
              </p:grpSpPr>
              <p:cxnSp>
                <p:nvCxnSpPr>
                  <p:cNvPr id="43" name="Straight Connector 42">
                    <a:extLst>
                      <a:ext uri="{FF2B5EF4-FFF2-40B4-BE49-F238E27FC236}">
                        <a16:creationId xmlns:a16="http://schemas.microsoft.com/office/drawing/2014/main" id="{D27DF365-D1E7-EA25-3ACC-5D46C07BFBB3}"/>
                      </a:ext>
                    </a:extLst>
                  </p:cNvPr>
                  <p:cNvCxnSpPr>
                    <a:cxnSpLocks/>
                    <a:endCxn id="46" idx="2"/>
                  </p:cNvCxnSpPr>
                  <p:nvPr/>
                </p:nvCxnSpPr>
                <p:spPr>
                  <a:xfrm flipH="1" flipV="1">
                    <a:off x="1437320" y="4027737"/>
                    <a:ext cx="8921041" cy="11211"/>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B74A461-1199-8BCA-EBC0-46B1E00F1E42}"/>
                      </a:ext>
                    </a:extLst>
                  </p:cNvPr>
                  <p:cNvGrpSpPr/>
                  <p:nvPr/>
                </p:nvGrpSpPr>
                <p:grpSpPr>
                  <a:xfrm>
                    <a:off x="306769" y="1952944"/>
                    <a:ext cx="11272938" cy="2075981"/>
                    <a:chOff x="306769" y="1952944"/>
                    <a:chExt cx="11272938" cy="2075981"/>
                  </a:xfrm>
                </p:grpSpPr>
                <p:sp>
                  <p:nvSpPr>
                    <p:cNvPr id="46" name="Arc 45">
                      <a:extLst>
                        <a:ext uri="{FF2B5EF4-FFF2-40B4-BE49-F238E27FC236}">
                          <a16:creationId xmlns:a16="http://schemas.microsoft.com/office/drawing/2014/main" id="{A2C849AB-C5D4-309F-AB64-E35D2D010A9E}"/>
                        </a:ext>
                      </a:extLst>
                    </p:cNvPr>
                    <p:cNvSpPr/>
                    <p:nvPr/>
                  </p:nvSpPr>
                  <p:spPr>
                    <a:xfrm flipH="1">
                      <a:off x="855991" y="2965137"/>
                      <a:ext cx="1245912" cy="1063788"/>
                    </a:xfrm>
                    <a:prstGeom prst="arc">
                      <a:avLst>
                        <a:gd name="adj1" fmla="val 16325953"/>
                        <a:gd name="adj2" fmla="val 5140926"/>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grpSp>
                  <p:nvGrpSpPr>
                    <p:cNvPr id="20" name="Group 19">
                      <a:extLst>
                        <a:ext uri="{FF2B5EF4-FFF2-40B4-BE49-F238E27FC236}">
                          <a16:creationId xmlns:a16="http://schemas.microsoft.com/office/drawing/2014/main" id="{46A06954-318E-1130-2404-25B2B0A9FD69}"/>
                        </a:ext>
                      </a:extLst>
                    </p:cNvPr>
                    <p:cNvGrpSpPr/>
                    <p:nvPr/>
                  </p:nvGrpSpPr>
                  <p:grpSpPr>
                    <a:xfrm>
                      <a:off x="1459460" y="1952944"/>
                      <a:ext cx="10120247" cy="1012453"/>
                      <a:chOff x="1459460" y="1952944"/>
                      <a:chExt cx="10120247" cy="1012453"/>
                    </a:xfrm>
                  </p:grpSpPr>
                  <p:cxnSp>
                    <p:nvCxnSpPr>
                      <p:cNvPr id="6" name="Straight Connector 5">
                        <a:extLst>
                          <a:ext uri="{FF2B5EF4-FFF2-40B4-BE49-F238E27FC236}">
                            <a16:creationId xmlns:a16="http://schemas.microsoft.com/office/drawing/2014/main" id="{4499248F-0B44-0D96-75C9-49C4E6236151}"/>
                          </a:ext>
                        </a:extLst>
                      </p:cNvPr>
                      <p:cNvCxnSpPr>
                        <a:cxnSpLocks/>
                        <a:endCxn id="48" idx="0"/>
                      </p:cNvCxnSpPr>
                      <p:nvPr/>
                    </p:nvCxnSpPr>
                    <p:spPr>
                      <a:xfrm flipV="1">
                        <a:off x="4269966" y="1952971"/>
                        <a:ext cx="6202108" cy="1"/>
                      </a:xfrm>
                      <a:prstGeom prst="line">
                        <a:avLst/>
                      </a:prstGeom>
                      <a:ln w="38100">
                        <a:solidFill>
                          <a:schemeClr val="bg1">
                            <a:lumMod val="50000"/>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EA446988-3D41-94F7-229C-45AB45B55B43}"/>
                          </a:ext>
                        </a:extLst>
                      </p:cNvPr>
                      <p:cNvCxnSpPr>
                        <a:cxnSpLocks/>
                        <a:stCxn id="46" idx="0"/>
                      </p:cNvCxnSpPr>
                      <p:nvPr/>
                    </p:nvCxnSpPr>
                    <p:spPr>
                      <a:xfrm flipV="1">
                        <a:off x="1459460" y="2952820"/>
                        <a:ext cx="9061650" cy="12577"/>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8" name="Arc 47">
                        <a:extLst>
                          <a:ext uri="{FF2B5EF4-FFF2-40B4-BE49-F238E27FC236}">
                            <a16:creationId xmlns:a16="http://schemas.microsoft.com/office/drawing/2014/main" id="{94F38871-1B8B-A6F8-C7D3-15BE64821542}"/>
                          </a:ext>
                        </a:extLst>
                      </p:cNvPr>
                      <p:cNvSpPr/>
                      <p:nvPr/>
                    </p:nvSpPr>
                    <p:spPr>
                      <a:xfrm>
                        <a:off x="9893366" y="1952944"/>
                        <a:ext cx="1157418" cy="999873"/>
                      </a:xfrm>
                      <a:prstGeom prst="arc">
                        <a:avLst>
                          <a:gd name="adj1" fmla="val 16200000"/>
                          <a:gd name="adj2" fmla="val 5546510"/>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16" name="Oval 15">
                        <a:extLst>
                          <a:ext uri="{FF2B5EF4-FFF2-40B4-BE49-F238E27FC236}">
                            <a16:creationId xmlns:a16="http://schemas.microsoft.com/office/drawing/2014/main" id="{34978D97-0361-93BF-C422-835D472F39E2}"/>
                          </a:ext>
                        </a:extLst>
                      </p:cNvPr>
                      <p:cNvSpPr/>
                      <p:nvPr/>
                    </p:nvSpPr>
                    <p:spPr>
                      <a:xfrm>
                        <a:off x="10811655" y="2098368"/>
                        <a:ext cx="751809" cy="709091"/>
                      </a:xfrm>
                      <a:prstGeom prst="ellipse">
                        <a:avLst/>
                      </a:prstGeom>
                      <a:solidFill>
                        <a:srgbClr val="9CCEE9"/>
                      </a:solidFill>
                      <a:ln>
                        <a:solidFill>
                          <a:srgbClr val="9CCEE9"/>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solidFill>
                            <a:srgbClr val="825474"/>
                          </a:solidFill>
                          <a:latin typeface="Trebuchet MS" panose="020B0603020202020204" pitchFamily="34" charset="0"/>
                        </a:endParaRPr>
                      </a:p>
                    </p:txBody>
                  </p:sp>
                  <p:sp>
                    <p:nvSpPr>
                      <p:cNvPr id="60" name="TextBox 59">
                        <a:extLst>
                          <a:ext uri="{FF2B5EF4-FFF2-40B4-BE49-F238E27FC236}">
                            <a16:creationId xmlns:a16="http://schemas.microsoft.com/office/drawing/2014/main" id="{3E1290E2-FBF0-F92D-9C75-70DB983F5765}"/>
                          </a:ext>
                        </a:extLst>
                      </p:cNvPr>
                      <p:cNvSpPr txBox="1"/>
                      <p:nvPr/>
                    </p:nvSpPr>
                    <p:spPr>
                      <a:xfrm>
                        <a:off x="10844142" y="2175136"/>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latin typeface="Trebuchet MS" panose="020B0603020202020204" pitchFamily="34" charset="0"/>
                          </a:rPr>
                          <a:t>1</a:t>
                        </a:r>
                      </a:p>
                    </p:txBody>
                  </p:sp>
                </p:grpSp>
                <p:sp>
                  <p:nvSpPr>
                    <p:cNvPr id="13" name="Oval 12">
                      <a:extLst>
                        <a:ext uri="{FF2B5EF4-FFF2-40B4-BE49-F238E27FC236}">
                          <a16:creationId xmlns:a16="http://schemas.microsoft.com/office/drawing/2014/main" id="{225B8233-DE58-F8C4-361A-3382563E7BB9}"/>
                        </a:ext>
                      </a:extLst>
                    </p:cNvPr>
                    <p:cNvSpPr/>
                    <p:nvPr/>
                  </p:nvSpPr>
                  <p:spPr>
                    <a:xfrm>
                      <a:off x="306769" y="3142485"/>
                      <a:ext cx="751808" cy="709091"/>
                    </a:xfrm>
                    <a:prstGeom prst="ellipse">
                      <a:avLst/>
                    </a:prstGeom>
                    <a:solidFill>
                      <a:srgbClr val="BFE1B6"/>
                    </a:solidFill>
                    <a:ln>
                      <a:solidFill>
                        <a:srgbClr val="BFE1B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109" name="TextBox 108">
                      <a:extLst>
                        <a:ext uri="{FF2B5EF4-FFF2-40B4-BE49-F238E27FC236}">
                          <a16:creationId xmlns:a16="http://schemas.microsoft.com/office/drawing/2014/main" id="{F1EE90C6-D73C-C4D1-CA5B-893BB72C65CC}"/>
                        </a:ext>
                      </a:extLst>
                    </p:cNvPr>
                    <p:cNvSpPr txBox="1"/>
                    <p:nvPr/>
                  </p:nvSpPr>
                  <p:spPr>
                    <a:xfrm>
                      <a:off x="323860" y="3235419"/>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latin typeface="Trebuchet MS" panose="020B0603020202020204" pitchFamily="34" charset="0"/>
                        </a:rPr>
                        <a:t>2</a:t>
                      </a:r>
                    </a:p>
                  </p:txBody>
                </p:sp>
              </p:grpSp>
            </p:grpSp>
          </p:grpSp>
          <p:grpSp>
            <p:nvGrpSpPr>
              <p:cNvPr id="25" name="Group 24">
                <a:extLst>
                  <a:ext uri="{FF2B5EF4-FFF2-40B4-BE49-F238E27FC236}">
                    <a16:creationId xmlns:a16="http://schemas.microsoft.com/office/drawing/2014/main" id="{E79F80B5-3A2F-29AB-362C-C7011509F4FC}"/>
                  </a:ext>
                </a:extLst>
              </p:cNvPr>
              <p:cNvGrpSpPr/>
              <p:nvPr/>
            </p:nvGrpSpPr>
            <p:grpSpPr>
              <a:xfrm>
                <a:off x="10844142" y="4134069"/>
                <a:ext cx="751809" cy="709091"/>
                <a:chOff x="10879696" y="4282340"/>
                <a:chExt cx="751809" cy="709091"/>
              </a:xfrm>
            </p:grpSpPr>
            <p:sp>
              <p:nvSpPr>
                <p:cNvPr id="14" name="Oval 13">
                  <a:extLst>
                    <a:ext uri="{FF2B5EF4-FFF2-40B4-BE49-F238E27FC236}">
                      <a16:creationId xmlns:a16="http://schemas.microsoft.com/office/drawing/2014/main" id="{0200A014-220C-D8C2-D386-D14FF2E627AC}"/>
                    </a:ext>
                  </a:extLst>
                </p:cNvPr>
                <p:cNvSpPr/>
                <p:nvPr/>
              </p:nvSpPr>
              <p:spPr>
                <a:xfrm>
                  <a:off x="10879696" y="4282340"/>
                  <a:ext cx="751809" cy="709091"/>
                </a:xfrm>
                <a:prstGeom prst="ellipse">
                  <a:avLst/>
                </a:prstGeom>
                <a:solidFill>
                  <a:srgbClr val="5BCBD4"/>
                </a:solidFill>
                <a:ln>
                  <a:solidFill>
                    <a:srgbClr val="5BCBD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107" name="TextBox 106">
                  <a:extLst>
                    <a:ext uri="{FF2B5EF4-FFF2-40B4-BE49-F238E27FC236}">
                      <a16:creationId xmlns:a16="http://schemas.microsoft.com/office/drawing/2014/main" id="{515A7B3D-D6F2-6055-4BD7-9777204A677A}"/>
                    </a:ext>
                  </a:extLst>
                </p:cNvPr>
                <p:cNvSpPr txBox="1"/>
                <p:nvPr/>
              </p:nvSpPr>
              <p:spPr>
                <a:xfrm>
                  <a:off x="10895940" y="4375275"/>
                  <a:ext cx="735565" cy="537825"/>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latin typeface="Trebuchet MS" panose="020B0603020202020204" pitchFamily="34" charset="0"/>
                    </a:rPr>
                    <a:t>3</a:t>
                  </a:r>
                </a:p>
              </p:txBody>
            </p:sp>
          </p:grpSp>
        </p:grpSp>
      </p:grpSp>
      <p:sp>
        <p:nvSpPr>
          <p:cNvPr id="55" name="Oval 54" descr="4">
            <a:extLst>
              <a:ext uri="{FF2B5EF4-FFF2-40B4-BE49-F238E27FC236}">
                <a16:creationId xmlns:a16="http://schemas.microsoft.com/office/drawing/2014/main" id="{1C37D414-17F9-923B-1731-A0AD7DAEBDEF}"/>
              </a:ext>
            </a:extLst>
          </p:cNvPr>
          <p:cNvSpPr/>
          <p:nvPr/>
        </p:nvSpPr>
        <p:spPr>
          <a:xfrm>
            <a:off x="374415" y="3410805"/>
            <a:ext cx="559105" cy="547810"/>
          </a:xfrm>
          <a:prstGeom prst="ellipse">
            <a:avLst/>
          </a:prstGeom>
          <a:solidFill>
            <a:srgbClr val="5FA4D8"/>
          </a:solidFill>
          <a:ln>
            <a:solidFill>
              <a:srgbClr val="5FA4D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675">
              <a:latin typeface="Trebuchet MS" panose="020B0603020202020204" pitchFamily="34" charset="0"/>
            </a:endParaRPr>
          </a:p>
        </p:txBody>
      </p:sp>
      <p:sp>
        <p:nvSpPr>
          <p:cNvPr id="81" name="TextBox 80">
            <a:extLst>
              <a:ext uri="{FF2B5EF4-FFF2-40B4-BE49-F238E27FC236}">
                <a16:creationId xmlns:a16="http://schemas.microsoft.com/office/drawing/2014/main" id="{4C62A78F-0B55-765A-0483-C752CF6D5802}"/>
              </a:ext>
            </a:extLst>
          </p:cNvPr>
          <p:cNvSpPr txBox="1"/>
          <p:nvPr/>
        </p:nvSpPr>
        <p:spPr>
          <a:xfrm>
            <a:off x="363679" y="3496308"/>
            <a:ext cx="547025" cy="415498"/>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100" b="1">
                <a:solidFill>
                  <a:schemeClr val="bg1"/>
                </a:solidFill>
                <a:latin typeface="Trebuchet MS" panose="020B0603020202020204" pitchFamily="34" charset="0"/>
              </a:rPr>
              <a:t>4</a:t>
            </a:r>
          </a:p>
        </p:txBody>
      </p:sp>
    </p:spTree>
    <p:extLst>
      <p:ext uri="{BB962C8B-B14F-4D97-AF65-F5344CB8AC3E}">
        <p14:creationId xmlns:p14="http://schemas.microsoft.com/office/powerpoint/2010/main" val="384110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93" grpId="0"/>
      <p:bldP spid="95" grpId="0"/>
      <p:bldP spid="96" grpId="0"/>
      <p:bldP spid="114" grpId="0" animBg="1"/>
    </p:bldLst>
  </p:timing>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27" name="Google Shape;742;g1029f78246c_0_73">
            <a:extLst>
              <a:ext uri="{FF2B5EF4-FFF2-40B4-BE49-F238E27FC236}">
                <a16:creationId xmlns:a16="http://schemas.microsoft.com/office/drawing/2014/main" id="{8D52181C-5E9C-4410-ADD1-65A745ACEB12}"/>
              </a:ext>
            </a:extLst>
          </p:cNvPr>
          <p:cNvSpPr txBox="1">
            <a:spLocks noGrp="1"/>
          </p:cNvSpPr>
          <p:nvPr>
            <p:ph type="title"/>
          </p:nvPr>
        </p:nvSpPr>
        <p:spPr>
          <a:xfrm>
            <a:off x="87765" y="58173"/>
            <a:ext cx="8520600" cy="572700"/>
          </a:xfrm>
        </p:spPr>
        <p:txBody>
          <a:bodyPr spcFirstLastPara="1" vert="horz" wrap="square" lIns="0" tIns="0" rIns="0" bIns="0" rtlCol="0" anchor="ctr"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buClr>
                <a:srgbClr val="232C67"/>
              </a:buClr>
              <a:buSzPts val="3200"/>
            </a:pPr>
            <a:r>
              <a:rPr lang="en-US" sz="2400">
                <a:solidFill>
                  <a:schemeClr val="dk1"/>
                </a:solidFill>
                <a:latin typeface="Trebuchet MS" panose="020B0603020202020204" pitchFamily="34" charset="0"/>
              </a:rPr>
              <a:t>Who develops a READ Plan?</a:t>
            </a:r>
          </a:p>
        </p:txBody>
      </p:sp>
      <p:pic>
        <p:nvPicPr>
          <p:cNvPr id="1026" name="Picture 2" descr="A teacher, a parent and a child sitting together. ">
            <a:extLst>
              <a:ext uri="{FF2B5EF4-FFF2-40B4-BE49-F238E27FC236}">
                <a16:creationId xmlns:a16="http://schemas.microsoft.com/office/drawing/2014/main" id="{E7C63782-D855-9656-D121-F211DE917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580" r="14827" b="-3"/>
          <a:stretch>
            <a:fillRect/>
          </a:stretch>
        </p:blipFill>
        <p:spPr bwMode="auto">
          <a:xfrm>
            <a:off x="6548034" y="764383"/>
            <a:ext cx="1560906" cy="2086686"/>
          </a:xfrm>
          <a:prstGeom prst="rect">
            <a:avLst/>
          </a:prstGeom>
          <a:solidFill>
            <a:srgbClr val="FFFFFF"/>
          </a:solidFill>
          <a:ln>
            <a:noFill/>
          </a:ln>
          <a:effectLst>
            <a:softEdge rad="31750"/>
          </a:effectLst>
        </p:spPr>
      </p:pic>
      <p:sp>
        <p:nvSpPr>
          <p:cNvPr id="8" name="TextBox 7">
            <a:extLst>
              <a:ext uri="{FF2B5EF4-FFF2-40B4-BE49-F238E27FC236}">
                <a16:creationId xmlns:a16="http://schemas.microsoft.com/office/drawing/2014/main" id="{D1E05E1E-B4A5-4050-9B4A-71040E2E8205}"/>
              </a:ext>
            </a:extLst>
          </p:cNvPr>
          <p:cNvSpPr txBox="1"/>
          <p:nvPr/>
        </p:nvSpPr>
        <p:spPr>
          <a:xfrm>
            <a:off x="204398" y="3070169"/>
            <a:ext cx="8735203" cy="1138773"/>
          </a:xfrm>
          <a:prstGeom prst="rect">
            <a:avLst/>
          </a:prstGeom>
          <a:noFill/>
        </p:spPr>
        <p:txBody>
          <a:bodyPr wrap="square"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692658">
              <a:spcAft>
                <a:spcPts val="600"/>
              </a:spcAft>
            </a:pPr>
            <a:r>
              <a:rPr lang="en-US" sz="1700" i="1" u="none" strike="noStrike" kern="1200" cap="none">
                <a:latin typeface="Trebuchet MS" panose="020B0603020202020204" pitchFamily="34" charset="0"/>
                <a:ea typeface="+mn-ea"/>
                <a:cs typeface="Calibri Light" panose="020F0302020204030204" pitchFamily="34" charset="0"/>
                <a:sym typeface="Arial"/>
              </a:rPr>
              <a:t>“The parent plays a central role in supporting the student’s efforts to achieve reading competency, the parent is strongly encouraged to work with the student’s teacher in implementing the READ plan... the READ plan will include strategies the parent is encouraged to use at home to support the student’s reading success…”</a:t>
            </a:r>
          </a:p>
        </p:txBody>
      </p:sp>
      <p:sp>
        <p:nvSpPr>
          <p:cNvPr id="2" name="Google Shape;354;p46">
            <a:extLst>
              <a:ext uri="{FF2B5EF4-FFF2-40B4-BE49-F238E27FC236}">
                <a16:creationId xmlns:a16="http://schemas.microsoft.com/office/drawing/2014/main" id="{23E31D8F-6D48-9577-611A-92E8D24BFDA0}"/>
              </a:ext>
            </a:extLst>
          </p:cNvPr>
          <p:cNvSpPr txBox="1">
            <a:spLocks/>
          </p:cNvSpPr>
          <p:nvPr/>
        </p:nvSpPr>
        <p:spPr>
          <a:xfrm>
            <a:off x="0" y="696742"/>
            <a:ext cx="5873858" cy="20685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Classroom teacher</a:t>
            </a:r>
          </a:p>
          <a:p>
            <a:pPr lvl="0">
              <a:lnSpc>
                <a:spcPct val="100000"/>
              </a:lnSpc>
            </a:pPr>
            <a:r>
              <a:rPr lang="en-US" sz="2000">
                <a:solidFill>
                  <a:schemeClr val="tx1"/>
                </a:solidFill>
              </a:rPr>
              <a:t>Parents</a:t>
            </a:r>
          </a:p>
          <a:p>
            <a:pPr lvl="0">
              <a:lnSpc>
                <a:spcPct val="100000"/>
              </a:lnSpc>
            </a:pPr>
            <a:r>
              <a:rPr lang="en-US" sz="2000">
                <a:solidFill>
                  <a:schemeClr val="tx1"/>
                </a:solidFill>
              </a:rPr>
              <a:t>English Language Development (ELD) teacher</a:t>
            </a:r>
          </a:p>
          <a:p>
            <a:pPr lvl="0">
              <a:lnSpc>
                <a:spcPct val="100000"/>
              </a:lnSpc>
            </a:pPr>
            <a:r>
              <a:rPr lang="en-US" sz="2000">
                <a:solidFill>
                  <a:schemeClr val="tx1"/>
                </a:solidFill>
              </a:rPr>
              <a:t>Special Education teacher</a:t>
            </a:r>
          </a:p>
          <a:p>
            <a:pPr lvl="0">
              <a:lnSpc>
                <a:spcPct val="100000"/>
              </a:lnSpc>
            </a:pPr>
            <a:r>
              <a:rPr lang="en-US" sz="2000">
                <a:solidFill>
                  <a:schemeClr val="tx1"/>
                </a:solidFill>
              </a:rPr>
              <a:t>Mental Health provider</a:t>
            </a:r>
          </a:p>
          <a:p>
            <a:pPr lvl="0">
              <a:lnSpc>
                <a:spcPct val="100000"/>
              </a:lnSpc>
            </a:pPr>
            <a:r>
              <a:rPr lang="en-US" sz="2000">
                <a:solidFill>
                  <a:schemeClr val="tx1"/>
                </a:solidFill>
              </a:rPr>
              <a:t>Other school personnel</a:t>
            </a:r>
          </a:p>
        </p:txBody>
      </p:sp>
    </p:spTree>
    <p:extLst>
      <p:ext uri="{BB962C8B-B14F-4D97-AF65-F5344CB8AC3E}">
        <p14:creationId xmlns:p14="http://schemas.microsoft.com/office/powerpoint/2010/main" val="271082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10" name="Google Shape;610;g7ad2debbc2_0_32"/>
          <p:cNvSpPr txBox="1">
            <a:spLocks noGrp="1"/>
          </p:cNvSpPr>
          <p:nvPr>
            <p:ph type="title"/>
          </p:nvPr>
        </p:nvSpPr>
        <p:spPr>
          <a:xfrm>
            <a:off x="102637" y="93305"/>
            <a:ext cx="8520600" cy="410547"/>
          </a:xfrm>
          <a:prstGeom prst="rect">
            <a:avLst/>
          </a:prstGeom>
          <a:noFill/>
          <a:ln>
            <a:noFill/>
          </a:ln>
        </p:spPr>
        <p:txBody>
          <a:bodyPr spcFirstLastPara="1" vert="horz" wrap="square" lIns="0" tIns="0" rIns="0" bIns="0" rtlCol="0" anchor="t" anchorCtr="0">
            <a:noAutofit/>
          </a:bodyPr>
          <a:lstStyle/>
          <a:p>
            <a:pPr>
              <a:buSzPts val="2600"/>
            </a:pPr>
            <a:r>
              <a:rPr lang="en-US" sz="2400">
                <a:ea typeface="Roboto Slab"/>
                <a:cs typeface="Roboto Slab"/>
                <a:sym typeface="Roboto Slab"/>
              </a:rPr>
              <a:t>What </a:t>
            </a:r>
            <a:r>
              <a:rPr lang="en-US" sz="2400"/>
              <a:t>i</a:t>
            </a:r>
            <a:r>
              <a:rPr lang="en-US" sz="2400">
                <a:ea typeface="Roboto Slab"/>
                <a:cs typeface="Roboto Slab"/>
                <a:sym typeface="Roboto Slab"/>
              </a:rPr>
              <a:t>f the Parents</a:t>
            </a:r>
            <a:r>
              <a:rPr lang="en-US" sz="2400"/>
              <a:t> </a:t>
            </a:r>
            <a:r>
              <a:rPr lang="en-US" sz="2400">
                <a:ea typeface="Roboto Slab"/>
                <a:cs typeface="Roboto Slab"/>
                <a:sym typeface="Roboto Slab"/>
              </a:rPr>
              <a:t>Cannot Attend?</a:t>
            </a:r>
            <a:endParaRPr sz="2400">
              <a:ea typeface="Roboto Slab"/>
              <a:cs typeface="Roboto Slab"/>
              <a:sym typeface="Roboto Slab"/>
            </a:endParaRPr>
          </a:p>
        </p:txBody>
      </p:sp>
      <p:pic>
        <p:nvPicPr>
          <p:cNvPr id="612" name="Google Shape;612;g7ad2debbc2_0_32">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3355448" y="3621720"/>
            <a:ext cx="2332653" cy="684803"/>
          </a:xfrm>
          <a:prstGeom prst="rect">
            <a:avLst/>
          </a:prstGeom>
          <a:noFill/>
          <a:ln>
            <a:noFill/>
          </a:ln>
        </p:spPr>
      </p:pic>
      <p:sp>
        <p:nvSpPr>
          <p:cNvPr id="2" name="TextBox 1">
            <a:extLst>
              <a:ext uri="{FF2B5EF4-FFF2-40B4-BE49-F238E27FC236}">
                <a16:creationId xmlns:a16="http://schemas.microsoft.com/office/drawing/2014/main" id="{27D9734A-D6C2-7147-5D34-E5F8B42BBCD0}"/>
              </a:ext>
            </a:extLst>
          </p:cNvPr>
          <p:cNvSpPr txBox="1"/>
          <p:nvPr/>
        </p:nvSpPr>
        <p:spPr>
          <a:xfrm>
            <a:off x="132815" y="738542"/>
            <a:ext cx="8777920" cy="684803"/>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a:latin typeface="Trebuchet MS" panose="020B0603020202020204" pitchFamily="34" charset="0"/>
                <a:cs typeface="Calibri"/>
              </a:rPr>
              <a:t>If, after documented attempts, the teacher is unable to meet with the parent to create the READ plan, the teacher may: </a:t>
            </a:r>
          </a:p>
        </p:txBody>
      </p:sp>
      <p:sp>
        <p:nvSpPr>
          <p:cNvPr id="8" name="Google Shape;354;p46">
            <a:extLst>
              <a:ext uri="{FF2B5EF4-FFF2-40B4-BE49-F238E27FC236}">
                <a16:creationId xmlns:a16="http://schemas.microsoft.com/office/drawing/2014/main" id="{D4602D1D-C1CC-9EBF-129A-C8A3A564E20E}"/>
              </a:ext>
            </a:extLst>
          </p:cNvPr>
          <p:cNvSpPr txBox="1">
            <a:spLocks/>
          </p:cNvSpPr>
          <p:nvPr/>
        </p:nvSpPr>
        <p:spPr>
          <a:xfrm>
            <a:off x="0" y="1658035"/>
            <a:ext cx="8910735" cy="12890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Create the READ plan</a:t>
            </a:r>
          </a:p>
          <a:p>
            <a:pPr lvl="0">
              <a:lnSpc>
                <a:spcPct val="100000"/>
              </a:lnSpc>
            </a:pPr>
            <a:endParaRPr lang="en-US" sz="1000">
              <a:solidFill>
                <a:schemeClr val="tx1"/>
              </a:solidFill>
            </a:endParaRPr>
          </a:p>
          <a:p>
            <a:pPr lvl="0">
              <a:lnSpc>
                <a:spcPct val="100000"/>
              </a:lnSpc>
            </a:pPr>
            <a:r>
              <a:rPr lang="en-US" sz="2000">
                <a:solidFill>
                  <a:schemeClr val="tx1"/>
                </a:solidFill>
              </a:rPr>
              <a:t>Provide a written copy with a clear explanation in a language the parent understands</a:t>
            </a:r>
          </a:p>
        </p:txBody>
      </p:sp>
      <p:sp>
        <p:nvSpPr>
          <p:cNvPr id="9" name="TextBox 8">
            <a:extLst>
              <a:ext uri="{FF2B5EF4-FFF2-40B4-BE49-F238E27FC236}">
                <a16:creationId xmlns:a16="http://schemas.microsoft.com/office/drawing/2014/main" id="{0F59223B-E17F-0C54-BD9D-8EFF944E0886}"/>
              </a:ext>
            </a:extLst>
          </p:cNvPr>
          <p:cNvSpPr txBox="1"/>
          <p:nvPr/>
        </p:nvSpPr>
        <p:spPr>
          <a:xfrm>
            <a:off x="132815" y="3095897"/>
            <a:ext cx="8777920" cy="684803"/>
          </a:xfrm>
          <a:prstGeom prst="rect">
            <a:avLst/>
          </a:prstGeom>
          <a:noFill/>
        </p:spPr>
        <p:txBody>
          <a:bodyPr wrap="square" lIns="68580" tIns="34290" rIns="68580" bIns="3429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000">
                <a:latin typeface="Trebuchet MS" panose="020B0603020202020204" pitchFamily="34" charset="0"/>
                <a:cs typeface="Calibri"/>
              </a:rPr>
              <a:t>The parent may also request a meeting for an explanation of the READ plan.  </a:t>
            </a:r>
          </a:p>
        </p:txBody>
      </p:sp>
    </p:spTree>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11" name="Google Shape;742;g1029f78246c_0_73">
            <a:extLst>
              <a:ext uri="{FF2B5EF4-FFF2-40B4-BE49-F238E27FC236}">
                <a16:creationId xmlns:a16="http://schemas.microsoft.com/office/drawing/2014/main" id="{D9D8B31A-1F75-D2E7-7E58-4A26F67DF08C}"/>
              </a:ext>
            </a:extLst>
          </p:cNvPr>
          <p:cNvSpPr txBox="1">
            <a:spLocks noGrp="1"/>
          </p:cNvSpPr>
          <p:nvPr>
            <p:ph type="title" idx="4294967295"/>
          </p:nvPr>
        </p:nvSpPr>
        <p:spPr>
          <a:xfrm>
            <a:off x="69337" y="115850"/>
            <a:ext cx="7325762" cy="395325"/>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232C67"/>
              </a:buClr>
              <a:buSzPts val="3200"/>
              <a:buFont typeface="Arial"/>
              <a:buNone/>
              <a:tabLst/>
              <a:defRPr/>
            </a:pP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mn-cs"/>
                <a:sym typeface="Arial"/>
              </a:rPr>
              <a:t>What is included in a READ Plan?</a:t>
            </a:r>
          </a:p>
        </p:txBody>
      </p:sp>
      <p:sp>
        <p:nvSpPr>
          <p:cNvPr id="5" name="Google Shape;354;p46">
            <a:extLst>
              <a:ext uri="{FF2B5EF4-FFF2-40B4-BE49-F238E27FC236}">
                <a16:creationId xmlns:a16="http://schemas.microsoft.com/office/drawing/2014/main" id="{5856F5E6-72C1-8896-0DB6-28D1913A002E}"/>
              </a:ext>
            </a:extLst>
          </p:cNvPr>
          <p:cNvSpPr txBox="1">
            <a:spLocks/>
          </p:cNvSpPr>
          <p:nvPr/>
        </p:nvSpPr>
        <p:spPr>
          <a:xfrm>
            <a:off x="-64008" y="620903"/>
            <a:ext cx="9069445" cy="361978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571500" indent="-457200">
              <a:lnSpc>
                <a:spcPct val="100000"/>
              </a:lnSpc>
              <a:buFont typeface="+mj-lt"/>
              <a:buAutoNum type="arabicPeriod"/>
            </a:pPr>
            <a:r>
              <a:rPr lang="en-US" sz="2000">
                <a:solidFill>
                  <a:schemeClr val="tx1"/>
                </a:solidFill>
              </a:rPr>
              <a:t>Specific, diagnosed reading skill deficiencies</a:t>
            </a:r>
          </a:p>
          <a:p>
            <a:pPr>
              <a:lnSpc>
                <a:spcPct val="100000"/>
              </a:lnSpc>
              <a:buFont typeface="+mj-lt"/>
              <a:buAutoNum type="arabicPeriod"/>
            </a:pPr>
            <a:endParaRPr lang="en-US" sz="600">
              <a:solidFill>
                <a:schemeClr val="tx1"/>
              </a:solidFill>
            </a:endParaRPr>
          </a:p>
          <a:p>
            <a:pPr marL="571500" indent="-457200">
              <a:lnSpc>
                <a:spcPct val="100000"/>
              </a:lnSpc>
              <a:buFont typeface="+mj-lt"/>
              <a:buAutoNum type="arabicPeriod"/>
            </a:pPr>
            <a:r>
              <a:rPr lang="en-US" sz="2000">
                <a:solidFill>
                  <a:schemeClr val="tx1"/>
                </a:solidFill>
              </a:rPr>
              <a:t>Goals and benchmarks for targeted growth</a:t>
            </a:r>
          </a:p>
          <a:p>
            <a:pPr>
              <a:lnSpc>
                <a:spcPct val="100000"/>
              </a:lnSpc>
              <a:buFont typeface="+mj-lt"/>
              <a:buAutoNum type="arabicPeriod"/>
            </a:pPr>
            <a:endParaRPr lang="en-US" sz="600">
              <a:solidFill>
                <a:schemeClr val="tx1"/>
              </a:solidFill>
            </a:endParaRPr>
          </a:p>
          <a:p>
            <a:pPr marL="571500" indent="-457200">
              <a:lnSpc>
                <a:spcPct val="100000"/>
              </a:lnSpc>
              <a:buFont typeface="+mj-lt"/>
              <a:buAutoNum type="arabicPeriod"/>
            </a:pPr>
            <a:r>
              <a:rPr lang="en-US" sz="2000">
                <a:solidFill>
                  <a:schemeClr val="tx1"/>
                </a:solidFill>
              </a:rPr>
              <a:t>Type(s) of additional instructional services and interventions to be received</a:t>
            </a:r>
          </a:p>
          <a:p>
            <a:pPr>
              <a:lnSpc>
                <a:spcPct val="100000"/>
              </a:lnSpc>
              <a:buFont typeface="+mj-lt"/>
              <a:buAutoNum type="arabicPeriod"/>
            </a:pPr>
            <a:endParaRPr lang="en-US" sz="600">
              <a:solidFill>
                <a:schemeClr val="tx1"/>
              </a:solidFill>
            </a:endParaRPr>
          </a:p>
          <a:p>
            <a:pPr marL="571500" indent="-457200">
              <a:lnSpc>
                <a:spcPct val="100000"/>
              </a:lnSpc>
              <a:buFont typeface="+mj-lt"/>
              <a:buAutoNum type="arabicPeriod"/>
            </a:pPr>
            <a:r>
              <a:rPr lang="en-US" sz="2000">
                <a:solidFill>
                  <a:schemeClr val="tx1"/>
                </a:solidFill>
              </a:rPr>
              <a:t>Scientifically and evidence-based reading instructional programming to be used for instruction and intervention</a:t>
            </a:r>
          </a:p>
          <a:p>
            <a:pPr>
              <a:lnSpc>
                <a:spcPct val="100000"/>
              </a:lnSpc>
              <a:buFont typeface="+mj-lt"/>
              <a:buAutoNum type="arabicPeriod"/>
            </a:pPr>
            <a:endParaRPr lang="en-US" sz="600">
              <a:solidFill>
                <a:schemeClr val="tx1"/>
              </a:solidFill>
            </a:endParaRPr>
          </a:p>
          <a:p>
            <a:pPr marL="571500" indent="-457200">
              <a:lnSpc>
                <a:spcPct val="100000"/>
              </a:lnSpc>
              <a:buFont typeface="+mj-lt"/>
              <a:buAutoNum type="arabicPeriod"/>
            </a:pPr>
            <a:r>
              <a:rPr lang="en-US" sz="2000">
                <a:solidFill>
                  <a:schemeClr val="tx1"/>
                </a:solidFill>
              </a:rPr>
              <a:t>How progress will be evaluated and monitored</a:t>
            </a:r>
          </a:p>
          <a:p>
            <a:pPr>
              <a:lnSpc>
                <a:spcPct val="100000"/>
              </a:lnSpc>
              <a:buFont typeface="+mj-lt"/>
              <a:buAutoNum type="arabicPeriod"/>
            </a:pPr>
            <a:endParaRPr lang="en-US" sz="600">
              <a:solidFill>
                <a:schemeClr val="tx1"/>
              </a:solidFill>
            </a:endParaRPr>
          </a:p>
          <a:p>
            <a:pPr marL="571500" indent="-457200">
              <a:lnSpc>
                <a:spcPct val="100000"/>
              </a:lnSpc>
              <a:buFont typeface="+mj-lt"/>
              <a:buAutoNum type="arabicPeriod"/>
            </a:pPr>
            <a:r>
              <a:rPr lang="en-US" sz="2000">
                <a:solidFill>
                  <a:schemeClr val="tx1"/>
                </a:solidFill>
              </a:rPr>
              <a:t>Strategies for parents to support at home</a:t>
            </a:r>
          </a:p>
          <a:p>
            <a:pPr>
              <a:lnSpc>
                <a:spcPct val="100000"/>
              </a:lnSpc>
              <a:buFont typeface="+mj-lt"/>
              <a:buAutoNum type="arabicPeriod"/>
            </a:pPr>
            <a:endParaRPr lang="en-US" sz="600">
              <a:solidFill>
                <a:schemeClr val="tx1"/>
              </a:solidFill>
            </a:endParaRPr>
          </a:p>
          <a:p>
            <a:pPr marL="571500" indent="-457200">
              <a:lnSpc>
                <a:spcPct val="100000"/>
              </a:lnSpc>
              <a:buFont typeface="+mj-lt"/>
              <a:buAutoNum type="arabicPeriod"/>
            </a:pPr>
            <a:r>
              <a:rPr lang="en-US" sz="2000">
                <a:solidFill>
                  <a:schemeClr val="tx1"/>
                </a:solidFill>
                <a:cs typeface="Calibri" panose="020F0502020204030204" pitchFamily="34" charset="0"/>
              </a:rPr>
              <a:t>Any additional services available and appropriate to accelerate reading skill </a:t>
            </a:r>
            <a:r>
              <a:rPr lang="en-US" sz="2000">
                <a:solidFill>
                  <a:schemeClr val="tx1"/>
                </a:solidFill>
              </a:rPr>
              <a:t>development</a:t>
            </a:r>
          </a:p>
        </p:txBody>
      </p:sp>
      <p:pic>
        <p:nvPicPr>
          <p:cNvPr id="6" name="Graphic 5" descr="Playbook outline">
            <a:extLst>
              <a:ext uri="{FF2B5EF4-FFF2-40B4-BE49-F238E27FC236}">
                <a16:creationId xmlns:a16="http://schemas.microsoft.com/office/drawing/2014/main" id="{3397A3AF-CE40-20D5-E7A5-D5517C4F563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81686" y="42216"/>
            <a:ext cx="914400" cy="914400"/>
          </a:xfrm>
          <a:prstGeom prst="rect">
            <a:avLst/>
          </a:prstGeom>
        </p:spPr>
      </p:pic>
      <p:sp>
        <p:nvSpPr>
          <p:cNvPr id="2" name="Oval 1" descr="An icon showing a plan with an X and O on a notebook.">
            <a:extLst>
              <a:ext uri="{FF2B5EF4-FFF2-40B4-BE49-F238E27FC236}">
                <a16:creationId xmlns:a16="http://schemas.microsoft.com/office/drawing/2014/main" id="{E0094B04-11F5-6F4D-37A6-82DF6334BCD1}"/>
              </a:ext>
            </a:extLst>
          </p:cNvPr>
          <p:cNvSpPr/>
          <p:nvPr/>
        </p:nvSpPr>
        <p:spPr>
          <a:xfrm>
            <a:off x="7973463" y="42216"/>
            <a:ext cx="968720" cy="926159"/>
          </a:xfrm>
          <a:prstGeom prst="ellipse">
            <a:avLst/>
          </a:prstGeom>
          <a:noFill/>
          <a:ln>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Trebuchet MS" panose="020B0603020202020204" pitchFamily="34" charset="0"/>
            </a:endParaRPr>
          </a:p>
        </p:txBody>
      </p:sp>
    </p:spTree>
    <p:custDataLst>
      <p:tags r:id="rId1"/>
    </p:custDataLst>
    <p:extLst>
      <p:ext uri="{BB962C8B-B14F-4D97-AF65-F5344CB8AC3E}">
        <p14:creationId xmlns:p14="http://schemas.microsoft.com/office/powerpoint/2010/main" val="92639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638cf3cddf_2_133"/>
          <p:cNvSpPr txBox="1">
            <a:spLocks noGrp="1"/>
          </p:cNvSpPr>
          <p:nvPr>
            <p:ph type="title"/>
          </p:nvPr>
        </p:nvSpPr>
        <p:spPr>
          <a:xfrm>
            <a:off x="151773" y="86587"/>
            <a:ext cx="8520600" cy="503853"/>
          </a:xfrm>
        </p:spPr>
        <p:txBody>
          <a:bodyPr spcFirstLastPara="1" vert="horz" wrap="square" lIns="0" tIns="0" rIns="0" bIns="0" rtlCol="0" anchor="ctr"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buSzPts val="2600"/>
            </a:pPr>
            <a:r>
              <a:rPr lang="en-US" sz="2400">
                <a:solidFill>
                  <a:schemeClr val="dk1"/>
                </a:solidFill>
                <a:latin typeface="Trebuchet MS" panose="020B0603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Considerations for English Learners</a:t>
            </a:r>
            <a:endParaRPr lang="en-US" sz="2400">
              <a:solidFill>
                <a:schemeClr val="dk1"/>
              </a:solidFill>
              <a:latin typeface="Trebuchet MS" panose="020B0603020202020204" pitchFamily="34" charset="0"/>
            </a:endParaRPr>
          </a:p>
        </p:txBody>
      </p:sp>
      <p:sp>
        <p:nvSpPr>
          <p:cNvPr id="3" name="Text Placeholder 2">
            <a:extLst>
              <a:ext uri="{FF2B5EF4-FFF2-40B4-BE49-F238E27FC236}">
                <a16:creationId xmlns:a16="http://schemas.microsoft.com/office/drawing/2014/main" id="{C7EB9DB0-842E-466E-9231-56898C7C6CE2}"/>
              </a:ext>
            </a:extLst>
          </p:cNvPr>
          <p:cNvSpPr>
            <a:spLocks noGrp="1"/>
          </p:cNvSpPr>
          <p:nvPr>
            <p:ph type="body" idx="4294967295"/>
          </p:nvPr>
        </p:nvSpPr>
        <p:spPr>
          <a:xfrm>
            <a:off x="151773" y="787975"/>
            <a:ext cx="7124798" cy="3009211"/>
          </a:xfrm>
        </p:spPr>
        <p:txBody>
          <a:bodyPr vert="horz" lIns="68580" tIns="34290" rIns="68580" bIns="3429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indent="0">
              <a:lnSpc>
                <a:spcPct val="100000"/>
              </a:lnSpc>
              <a:buClr>
                <a:srgbClr val="000000"/>
              </a:buClr>
              <a:buFont typeface="Arial"/>
              <a:buNone/>
            </a:pPr>
            <a:r>
              <a:rPr lang="en-US" sz="2000">
                <a:solidFill>
                  <a:schemeClr val="dk1"/>
                </a:solidFill>
                <a:latin typeface="Trebuchet MS" panose="020B0603020202020204" pitchFamily="34" charset="0"/>
              </a:rPr>
              <a:t>A</a:t>
            </a:r>
            <a:r>
              <a:rPr lang="en-US" sz="2000" b="0" i="0" u="none" strike="noStrike" cap="none">
                <a:solidFill>
                  <a:schemeClr val="dk1"/>
                </a:solidFill>
                <a:latin typeface="Trebuchet MS" panose="020B0603020202020204" pitchFamily="34" charset="0"/>
              </a:rPr>
              <a:t> READ Plan should </a:t>
            </a:r>
            <a:r>
              <a:rPr lang="en-US" sz="2000">
                <a:solidFill>
                  <a:schemeClr val="dk1"/>
                </a:solidFill>
                <a:latin typeface="Trebuchet MS" panose="020B0603020202020204" pitchFamily="34" charset="0"/>
              </a:rPr>
              <a:t>i</a:t>
            </a:r>
            <a:r>
              <a:rPr lang="en-US" sz="2000" b="0" i="0" u="none" strike="noStrike" cap="none">
                <a:solidFill>
                  <a:schemeClr val="dk1"/>
                </a:solidFill>
                <a:latin typeface="Trebuchet MS" panose="020B0603020202020204" pitchFamily="34" charset="0"/>
              </a:rPr>
              <a:t>nclude:</a:t>
            </a:r>
          </a:p>
          <a:p>
            <a:pPr marL="64294" indent="0">
              <a:lnSpc>
                <a:spcPct val="100000"/>
              </a:lnSpc>
              <a:buClr>
                <a:srgbClr val="000000"/>
              </a:buClr>
              <a:buFont typeface="Arial"/>
              <a:buNone/>
            </a:pPr>
            <a:endParaRPr lang="en-US" sz="1000" b="0" i="0" u="none" strike="noStrike" cap="none">
              <a:solidFill>
                <a:schemeClr val="dk1"/>
              </a:solidFill>
              <a:latin typeface="Trebuchet MS" panose="020B0603020202020204" pitchFamily="34" charset="0"/>
            </a:endParaRPr>
          </a:p>
          <a:p>
            <a:pPr marL="457200">
              <a:lnSpc>
                <a:spcPct val="100000"/>
              </a:lnSpc>
              <a:buClr>
                <a:srgbClr val="000000"/>
              </a:buClr>
            </a:pPr>
            <a:r>
              <a:rPr lang="en-US" sz="2000" b="0" i="0" u="none" strike="noStrike" cap="none">
                <a:solidFill>
                  <a:schemeClr val="dk1"/>
                </a:solidFill>
                <a:latin typeface="Trebuchet MS" panose="020B0603020202020204" pitchFamily="34" charset="0"/>
              </a:rPr>
              <a:t>Reading goals and interventions selected with a student's English language development level in mind</a:t>
            </a:r>
          </a:p>
          <a:p>
            <a:pPr marL="457200">
              <a:lnSpc>
                <a:spcPct val="100000"/>
              </a:lnSpc>
              <a:buClr>
                <a:srgbClr val="000000"/>
              </a:buClr>
            </a:pPr>
            <a:endParaRPr lang="en-US" sz="1000" b="0" i="0" u="none" strike="noStrike" cap="none">
              <a:solidFill>
                <a:schemeClr val="dk1"/>
              </a:solidFill>
              <a:latin typeface="Trebuchet MS" panose="020B0603020202020204" pitchFamily="34" charset="0"/>
            </a:endParaRPr>
          </a:p>
          <a:p>
            <a:pPr marL="457200">
              <a:lnSpc>
                <a:spcPct val="100000"/>
              </a:lnSpc>
              <a:buClr>
                <a:srgbClr val="000000"/>
              </a:buClr>
            </a:pPr>
            <a:r>
              <a:rPr lang="en-US" sz="2000">
                <a:solidFill>
                  <a:schemeClr val="dk1"/>
                </a:solidFill>
                <a:latin typeface="Trebuchet MS" panose="020B0603020202020204" pitchFamily="34" charset="0"/>
              </a:rPr>
              <a:t>N</a:t>
            </a:r>
            <a:r>
              <a:rPr lang="en-US" sz="2000" b="0" i="0" u="none" strike="noStrike" cap="none">
                <a:solidFill>
                  <a:schemeClr val="dk1"/>
                </a:solidFill>
                <a:latin typeface="Trebuchet MS" panose="020B0603020202020204" pitchFamily="34" charset="0"/>
              </a:rPr>
              <a:t>ecessary instructional supports to ensure language </a:t>
            </a:r>
            <a:r>
              <a:rPr lang="en-US" sz="2000">
                <a:solidFill>
                  <a:schemeClr val="dk1"/>
                </a:solidFill>
                <a:latin typeface="Trebuchet MS" panose="020B0603020202020204" pitchFamily="34" charset="0"/>
              </a:rPr>
              <a:t>development level needs </a:t>
            </a:r>
            <a:r>
              <a:rPr lang="en-US" sz="2000" b="0" i="0" u="none" strike="noStrike" cap="none">
                <a:solidFill>
                  <a:schemeClr val="dk1"/>
                </a:solidFill>
                <a:latin typeface="Trebuchet MS" panose="020B0603020202020204" pitchFamily="34" charset="0"/>
              </a:rPr>
              <a:t>are addressed while providing the intervention</a:t>
            </a:r>
          </a:p>
          <a:p>
            <a:pPr marL="457200">
              <a:lnSpc>
                <a:spcPct val="100000"/>
              </a:lnSpc>
              <a:buClr>
                <a:srgbClr val="000000"/>
              </a:buClr>
            </a:pPr>
            <a:endParaRPr lang="en-US" sz="1000" b="0" i="0" u="none" strike="noStrike" cap="none">
              <a:solidFill>
                <a:schemeClr val="dk1"/>
              </a:solidFill>
              <a:latin typeface="Trebuchet MS" panose="020B0603020202020204" pitchFamily="34" charset="0"/>
            </a:endParaRPr>
          </a:p>
          <a:p>
            <a:pPr marL="457200">
              <a:lnSpc>
                <a:spcPct val="100000"/>
              </a:lnSpc>
              <a:buClr>
                <a:srgbClr val="000000"/>
              </a:buClr>
            </a:pPr>
            <a:r>
              <a:rPr lang="en-US" sz="2000" b="0" i="0" u="none" strike="noStrike" cap="none">
                <a:solidFill>
                  <a:schemeClr val="dk1"/>
                </a:solidFill>
                <a:latin typeface="Trebuchet MS" panose="020B0603020202020204" pitchFamily="34" charset="0"/>
              </a:rPr>
              <a:t>Information about a student's native language literacy skills, if available, to help inform instruction</a:t>
            </a:r>
          </a:p>
        </p:txBody>
      </p:sp>
      <p:pic>
        <p:nvPicPr>
          <p:cNvPr id="4" name="Picture 3" descr="A picture containing a young student with a back pack smiling. &#10;&#10;">
            <a:extLst>
              <a:ext uri="{FF2B5EF4-FFF2-40B4-BE49-F238E27FC236}">
                <a16:creationId xmlns:a16="http://schemas.microsoft.com/office/drawing/2014/main" id="{32BE145E-550B-424F-A007-74D5FE982200}"/>
              </a:ext>
            </a:extLst>
          </p:cNvPr>
          <p:cNvPicPr>
            <a:picLocks noChangeAspect="1"/>
          </p:cNvPicPr>
          <p:nvPr/>
        </p:nvPicPr>
        <p:blipFill rotWithShape="1">
          <a:blip r:embed="rId3"/>
          <a:srcRect l="34359" r="7854" b="-4"/>
          <a:stretch>
            <a:fillRect/>
          </a:stretch>
        </p:blipFill>
        <p:spPr>
          <a:xfrm>
            <a:off x="6455734" y="656285"/>
            <a:ext cx="3182788" cy="4254887"/>
          </a:xfrm>
          <a:prstGeom prst="rect">
            <a:avLst/>
          </a:prstGeom>
          <a:noFill/>
          <a:ln>
            <a:noFill/>
          </a:ln>
        </p:spPr>
      </p:pic>
    </p:spTree>
    <p:extLst>
      <p:ext uri="{BB962C8B-B14F-4D97-AF65-F5344CB8AC3E}">
        <p14:creationId xmlns:p14="http://schemas.microsoft.com/office/powerpoint/2010/main" val="1865538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8">
          <a:extLst>
            <a:ext uri="{FF2B5EF4-FFF2-40B4-BE49-F238E27FC236}">
              <a16:creationId xmlns:a16="http://schemas.microsoft.com/office/drawing/2014/main" id="{4A6058EE-2DE3-4DC0-42B2-28CBF99CE2A0}"/>
            </a:ext>
          </a:extLst>
        </p:cNvPr>
        <p:cNvGrpSpPr/>
        <p:nvPr/>
      </p:nvGrpSpPr>
      <p:grpSpPr>
        <a:xfrm>
          <a:off x="0" y="0"/>
          <a:ext cx="0" cy="0"/>
          <a:chOff x="0" y="0"/>
          <a:chExt cx="0" cy="0"/>
        </a:xfrm>
      </p:grpSpPr>
      <p:sp>
        <p:nvSpPr>
          <p:cNvPr id="679" name="Google Shape;679;g638cf3cddf_2_133">
            <a:extLst>
              <a:ext uri="{FF2B5EF4-FFF2-40B4-BE49-F238E27FC236}">
                <a16:creationId xmlns:a16="http://schemas.microsoft.com/office/drawing/2014/main" id="{A684378C-C5FC-B2C7-7B08-357CE6F252B0}"/>
              </a:ext>
            </a:extLst>
          </p:cNvPr>
          <p:cNvSpPr txBox="1">
            <a:spLocks noGrp="1"/>
          </p:cNvSpPr>
          <p:nvPr>
            <p:ph type="title"/>
          </p:nvPr>
        </p:nvSpPr>
        <p:spPr>
          <a:xfrm>
            <a:off x="97096" y="0"/>
            <a:ext cx="8520600" cy="572700"/>
          </a:xfrm>
        </p:spPr>
        <p:txBody>
          <a:bodyPr spcFirstLastPara="1" vert="horz" wrap="square" lIns="0" tIns="0" rIns="0" bIns="0" rtlCol="0" anchor="ctr"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buSzPts val="2600"/>
            </a:pPr>
            <a:r>
              <a:rPr lang="en-US" sz="2400">
                <a:solidFill>
                  <a:schemeClr val="dk1"/>
                </a:solidFill>
                <a:latin typeface="Trebuchet MS" panose="020B0603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Considerations for </a:t>
            </a:r>
            <a:r>
              <a:rPr lang="en-US" sz="2400">
                <a:solidFill>
                  <a:schemeClr val="dk1"/>
                </a:solidFill>
                <a:latin typeface="Trebuchet MS" panose="020B0603020202020204" pitchFamily="34" charset="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Students with Disabilities</a:t>
            </a:r>
            <a:endParaRPr lang="en-US" sz="2400">
              <a:solidFill>
                <a:schemeClr val="dk1"/>
              </a:solidFill>
              <a:latin typeface="Trebuchet MS" panose="020B0603020202020204" pitchFamily="34" charset="0"/>
            </a:endParaRPr>
          </a:p>
        </p:txBody>
      </p:sp>
      <p:pic>
        <p:nvPicPr>
          <p:cNvPr id="3" name="Picture 2" descr="A child reading a book&#10;&#10;">
            <a:extLst>
              <a:ext uri="{FF2B5EF4-FFF2-40B4-BE49-F238E27FC236}">
                <a16:creationId xmlns:a16="http://schemas.microsoft.com/office/drawing/2014/main" id="{341D5357-E230-DE38-B9E4-26FC1923B561}"/>
              </a:ext>
            </a:extLst>
          </p:cNvPr>
          <p:cNvPicPr>
            <a:picLocks noChangeAspect="1"/>
          </p:cNvPicPr>
          <p:nvPr/>
        </p:nvPicPr>
        <p:blipFill>
          <a:blip r:embed="rId3"/>
          <a:stretch>
            <a:fillRect/>
          </a:stretch>
        </p:blipFill>
        <p:spPr>
          <a:xfrm>
            <a:off x="5319814" y="1225244"/>
            <a:ext cx="3605747" cy="2405335"/>
          </a:xfrm>
          <a:prstGeom prst="rect">
            <a:avLst/>
          </a:prstGeom>
          <a:effectLst>
            <a:softEdge rad="31750"/>
          </a:effectLst>
        </p:spPr>
      </p:pic>
      <p:sp>
        <p:nvSpPr>
          <p:cNvPr id="2" name="Google Shape;354;p46">
            <a:extLst>
              <a:ext uri="{FF2B5EF4-FFF2-40B4-BE49-F238E27FC236}">
                <a16:creationId xmlns:a16="http://schemas.microsoft.com/office/drawing/2014/main" id="{BE156916-78F0-909E-E677-FE1837250115}"/>
              </a:ext>
            </a:extLst>
          </p:cNvPr>
          <p:cNvSpPr txBox="1">
            <a:spLocks/>
          </p:cNvSpPr>
          <p:nvPr/>
        </p:nvSpPr>
        <p:spPr>
          <a:xfrm>
            <a:off x="0" y="1099024"/>
            <a:ext cx="5106255" cy="20685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May be identified as having an SRD</a:t>
            </a:r>
          </a:p>
          <a:p>
            <a:pPr lvl="0">
              <a:lnSpc>
                <a:spcPct val="100000"/>
              </a:lnSpc>
            </a:pPr>
            <a:endParaRPr lang="en-US" sz="2000">
              <a:solidFill>
                <a:schemeClr val="tx1"/>
              </a:solidFill>
            </a:endParaRPr>
          </a:p>
          <a:p>
            <a:pPr lvl="0">
              <a:lnSpc>
                <a:spcPct val="100000"/>
              </a:lnSpc>
            </a:pPr>
            <a:r>
              <a:rPr lang="en-US" sz="2000">
                <a:solidFill>
                  <a:schemeClr val="tx1"/>
                </a:solidFill>
              </a:rPr>
              <a:t>Could have a READ plan in addition to an Individualized Education Plan (IEP)</a:t>
            </a:r>
          </a:p>
          <a:p>
            <a:pPr lvl="0">
              <a:lnSpc>
                <a:spcPct val="100000"/>
              </a:lnSpc>
            </a:pPr>
            <a:endParaRPr lang="en-US" sz="2000">
              <a:solidFill>
                <a:schemeClr val="tx1"/>
              </a:solidFill>
            </a:endParaRPr>
          </a:p>
          <a:p>
            <a:pPr lvl="0">
              <a:lnSpc>
                <a:spcPct val="100000"/>
              </a:lnSpc>
            </a:pPr>
            <a:r>
              <a:rPr lang="en-US" sz="2000">
                <a:solidFill>
                  <a:schemeClr val="tx1"/>
                </a:solidFill>
              </a:rPr>
              <a:t>District decision on how these two plans work together to best support a child</a:t>
            </a:r>
          </a:p>
        </p:txBody>
      </p:sp>
    </p:spTree>
    <p:extLst>
      <p:ext uri="{BB962C8B-B14F-4D97-AF65-F5344CB8AC3E}">
        <p14:creationId xmlns:p14="http://schemas.microsoft.com/office/powerpoint/2010/main" val="25279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82" name="Title 1">
            <a:extLst>
              <a:ext uri="{FF2B5EF4-FFF2-40B4-BE49-F238E27FC236}">
                <a16:creationId xmlns:a16="http://schemas.microsoft.com/office/drawing/2014/main" id="{9374DC62-2B87-4ED3-AC3B-473831166C70}"/>
              </a:ext>
            </a:extLst>
          </p:cNvPr>
          <p:cNvSpPr>
            <a:spLocks noGrp="1"/>
          </p:cNvSpPr>
          <p:nvPr>
            <p:ph type="title"/>
          </p:nvPr>
        </p:nvSpPr>
        <p:spPr>
          <a:xfrm>
            <a:off x="0" y="17755"/>
            <a:ext cx="8520600"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100000"/>
              </a:lnSpc>
            </a:pPr>
            <a:r>
              <a:rPr lang="en-US" sz="2400">
                <a:latin typeface="Trebuchet MS" panose="020B0603020202020204" pitchFamily="34" charset="0"/>
                <a:ea typeface="Roboto Slab"/>
                <a:cs typeface="Roboto Slab"/>
                <a:sym typeface="Roboto Slab"/>
                <a:extLst>
                  <a:ext uri="http://customooxmlschemas.google.com/">
                    <go:slidesCustomData xmlns="" xmlns:lc="http://schemas.openxmlformats.org/drawingml/2006/lockedCanva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Purpose of a READ Plan</a:t>
            </a:r>
            <a:endParaRPr lang="en-US" sz="2400">
              <a:latin typeface="Trebuchet MS" panose="020B0603020202020204" pitchFamily="34" charset="0"/>
            </a:endParaRPr>
          </a:p>
        </p:txBody>
      </p:sp>
      <p:sp>
        <p:nvSpPr>
          <p:cNvPr id="2" name="Google Shape;354;p46">
            <a:extLst>
              <a:ext uri="{FF2B5EF4-FFF2-40B4-BE49-F238E27FC236}">
                <a16:creationId xmlns:a16="http://schemas.microsoft.com/office/drawing/2014/main" id="{5AA22A93-A49A-1CCA-2BA7-D6350A919620}"/>
              </a:ext>
            </a:extLst>
          </p:cNvPr>
          <p:cNvSpPr txBox="1">
            <a:spLocks/>
          </p:cNvSpPr>
          <p:nvPr/>
        </p:nvSpPr>
        <p:spPr>
          <a:xfrm>
            <a:off x="1" y="692416"/>
            <a:ext cx="8220722" cy="20685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Identify specific reading skill deficits (or challenges) and create a plan of action</a:t>
            </a:r>
          </a:p>
          <a:p>
            <a:pPr lvl="0">
              <a:lnSpc>
                <a:spcPct val="100000"/>
              </a:lnSpc>
            </a:pPr>
            <a:endParaRPr lang="en-US" sz="1000">
              <a:solidFill>
                <a:schemeClr val="tx1"/>
              </a:solidFill>
            </a:endParaRPr>
          </a:p>
          <a:p>
            <a:pPr lvl="0">
              <a:lnSpc>
                <a:spcPct val="100000"/>
              </a:lnSpc>
            </a:pPr>
            <a:r>
              <a:rPr lang="en-US" sz="2000">
                <a:solidFill>
                  <a:schemeClr val="tx1"/>
                </a:solidFill>
              </a:rPr>
              <a:t>Document services being provided</a:t>
            </a:r>
          </a:p>
          <a:p>
            <a:pPr lvl="0">
              <a:lnSpc>
                <a:spcPct val="100000"/>
              </a:lnSpc>
            </a:pPr>
            <a:endParaRPr lang="en-US" sz="1000">
              <a:solidFill>
                <a:schemeClr val="tx1"/>
              </a:solidFill>
            </a:endParaRPr>
          </a:p>
          <a:p>
            <a:pPr lvl="0">
              <a:lnSpc>
                <a:spcPct val="100000"/>
              </a:lnSpc>
            </a:pPr>
            <a:r>
              <a:rPr lang="en-US" sz="2000">
                <a:solidFill>
                  <a:schemeClr val="tx1"/>
                </a:solidFill>
                <a:cs typeface="Calibri" panose="020F0502020204030204" pitchFamily="34" charset="0"/>
              </a:rPr>
              <a:t>Monitor progress toward targeted goals</a:t>
            </a:r>
            <a:r>
              <a:rPr lang="en-US" sz="2000">
                <a:solidFill>
                  <a:schemeClr val="tx1"/>
                </a:solidFill>
              </a:rPr>
              <a:t> </a:t>
            </a:r>
          </a:p>
        </p:txBody>
      </p:sp>
      <p:pic>
        <p:nvPicPr>
          <p:cNvPr id="3" name="Picture 2" descr="Two children standing back to back holding books and smiling.">
            <a:extLst>
              <a:ext uri="{FF2B5EF4-FFF2-40B4-BE49-F238E27FC236}">
                <a16:creationId xmlns:a16="http://schemas.microsoft.com/office/drawing/2014/main" id="{005E1C2E-446A-4417-90F0-AF59D7043CD4}"/>
              </a:ext>
            </a:extLst>
          </p:cNvPr>
          <p:cNvPicPr>
            <a:picLocks noChangeAspect="1"/>
          </p:cNvPicPr>
          <p:nvPr/>
        </p:nvPicPr>
        <p:blipFill rotWithShape="1">
          <a:blip r:embed="rId4"/>
          <a:srcRect l="2540" t="9881" r="6098" b="11523"/>
          <a:stretch/>
        </p:blipFill>
        <p:spPr>
          <a:xfrm>
            <a:off x="-130944" y="2760954"/>
            <a:ext cx="3585164" cy="2382546"/>
          </a:xfrm>
          <a:prstGeom prst="rect">
            <a:avLst/>
          </a:prstGeom>
        </p:spPr>
      </p:pic>
      <p:sp>
        <p:nvSpPr>
          <p:cNvPr id="7" name="TextBox 6">
            <a:extLst>
              <a:ext uri="{FF2B5EF4-FFF2-40B4-BE49-F238E27FC236}">
                <a16:creationId xmlns:a16="http://schemas.microsoft.com/office/drawing/2014/main" id="{4D353EC6-FCB1-979B-B71B-B58B8F6F19CD}"/>
              </a:ext>
            </a:extLst>
          </p:cNvPr>
          <p:cNvSpPr txBox="1"/>
          <p:nvPr/>
        </p:nvSpPr>
        <p:spPr>
          <a:xfrm>
            <a:off x="2729080" y="2991001"/>
            <a:ext cx="6116714" cy="715089"/>
          </a:xfrm>
          <a:prstGeom prst="roundRect">
            <a:avLst/>
          </a:prstGeom>
          <a:solidFill>
            <a:srgbClr val="093C92"/>
          </a:solidFill>
          <a:ln>
            <a:noFill/>
          </a:ln>
        </p:spPr>
        <p:txBody>
          <a:bodyPr wrap="square">
            <a:spAutoFit/>
          </a:bodyPr>
          <a:lstStyle/>
          <a:p>
            <a:pPr marL="85725">
              <a:lnSpc>
                <a:spcPct val="90000"/>
              </a:lnSpc>
              <a:spcBef>
                <a:spcPts val="750"/>
              </a:spcBef>
              <a:buSzPts val="1800"/>
            </a:pPr>
            <a:r>
              <a:rPr lang="en-US" sz="2000">
                <a:solidFill>
                  <a:schemeClr val="bg1"/>
                </a:solidFill>
                <a:latin typeface="Trebuchet MS" panose="020B0603020202020204" pitchFamily="34" charset="0"/>
                <a:cs typeface="Calibri" panose="020F0502020204030204" pitchFamily="34" charset="0"/>
              </a:rPr>
              <a:t>A student remains on a READ plan until achieving grade-level competency in reading. </a:t>
            </a:r>
            <a:endParaRPr lang="en-US" sz="2000">
              <a:solidFill>
                <a:schemeClr val="bg1"/>
              </a:solidFill>
              <a:latin typeface="Trebuchet MS" panose="020B0603020202020204" pitchFamily="34" charset="0"/>
            </a:endParaRPr>
          </a:p>
        </p:txBody>
      </p:sp>
    </p:spTree>
    <p:extLst>
      <p:ext uri="{BB962C8B-B14F-4D97-AF65-F5344CB8AC3E}">
        <p14:creationId xmlns:p14="http://schemas.microsoft.com/office/powerpoint/2010/main" val="1617508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 grpId="0" animBg="1"/>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51" name="Google Shape;742;g1029f78246c_0_73">
            <a:extLst>
              <a:ext uri="{FF2B5EF4-FFF2-40B4-BE49-F238E27FC236}">
                <a16:creationId xmlns:a16="http://schemas.microsoft.com/office/drawing/2014/main" id="{0D1D5A53-EF99-599C-0127-3528B48BDC70}"/>
              </a:ext>
            </a:extLst>
          </p:cNvPr>
          <p:cNvSpPr txBox="1">
            <a:spLocks noGrp="1"/>
          </p:cNvSpPr>
          <p:nvPr>
            <p:ph type="title" idx="4294967295"/>
          </p:nvPr>
        </p:nvSpPr>
        <p:spPr>
          <a:xfrm>
            <a:off x="98159" y="114318"/>
            <a:ext cx="8486005" cy="462624"/>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232C67"/>
              </a:buClr>
              <a:buSzPts val="3200"/>
              <a:buFont typeface="Arial"/>
              <a:buNone/>
              <a:tabLst/>
              <a:defRPr/>
            </a:pPr>
            <a:r>
              <a:rPr kumimoji="0" lang="en-US" sz="2400" i="0" u="none" strike="noStrike" kern="1200" cap="none" spc="0" normalizeH="0" baseline="0" noProof="0">
                <a:ln>
                  <a:noFill/>
                </a:ln>
                <a:solidFill>
                  <a:schemeClr val="tx1"/>
                </a:solidFill>
                <a:effectLst/>
                <a:uLnTx/>
                <a:uFillTx/>
                <a:latin typeface="Trebuchet MS" panose="020B0603020202020204" pitchFamily="34" charset="0"/>
                <a:sym typeface="Arial"/>
              </a:rPr>
              <a:t>READ Plans | Second or Subsequent School Year</a:t>
            </a:r>
          </a:p>
        </p:txBody>
      </p:sp>
      <p:sp>
        <p:nvSpPr>
          <p:cNvPr id="2" name="Google Shape;354;p46">
            <a:extLst>
              <a:ext uri="{FF2B5EF4-FFF2-40B4-BE49-F238E27FC236}">
                <a16:creationId xmlns:a16="http://schemas.microsoft.com/office/drawing/2014/main" id="{1A8F1474-EBB2-F7E0-8D8F-CAF2F37A3FB2}"/>
              </a:ext>
            </a:extLst>
          </p:cNvPr>
          <p:cNvSpPr txBox="1">
            <a:spLocks/>
          </p:cNvSpPr>
          <p:nvPr/>
        </p:nvSpPr>
        <p:spPr>
          <a:xfrm>
            <a:off x="0" y="576942"/>
            <a:ext cx="8882742" cy="377703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The teacher must revise the READ plan to include additional, more rigorous strategies and interventions, including increased daily reading instruction.</a:t>
            </a:r>
          </a:p>
          <a:p>
            <a:pPr lvl="0">
              <a:lnSpc>
                <a:spcPct val="100000"/>
              </a:lnSpc>
            </a:pPr>
            <a:endParaRPr lang="en-US" sz="1000">
              <a:solidFill>
                <a:schemeClr val="tx1"/>
              </a:solidFill>
            </a:endParaRPr>
          </a:p>
          <a:p>
            <a:pPr>
              <a:lnSpc>
                <a:spcPct val="100000"/>
              </a:lnSpc>
            </a:pPr>
            <a:r>
              <a:rPr lang="en-US" sz="2000">
                <a:solidFill>
                  <a:schemeClr val="tx1"/>
                </a:solidFill>
                <a:ea typeface="Lato Light" panose="020F0502020204030203" pitchFamily="34" charset="0"/>
              </a:rPr>
              <a:t>The principal ensures that the student receives reading instruction supported through the other subjects during the school day.</a:t>
            </a:r>
            <a:endParaRPr lang="en-US" sz="2000">
              <a:solidFill>
                <a:schemeClr val="tx1"/>
              </a:solidFill>
              <a:ea typeface="Lato" panose="020F0502020204030203" pitchFamily="34" charset="0"/>
            </a:endParaRPr>
          </a:p>
          <a:p>
            <a:pPr lvl="0">
              <a:lnSpc>
                <a:spcPct val="100000"/>
              </a:lnSpc>
            </a:pPr>
            <a:endParaRPr lang="en-US" sz="1000">
              <a:solidFill>
                <a:schemeClr val="tx1"/>
              </a:solidFill>
            </a:endParaRPr>
          </a:p>
          <a:p>
            <a:pPr>
              <a:lnSpc>
                <a:spcPct val="100000"/>
              </a:lnSpc>
            </a:pPr>
            <a:r>
              <a:rPr lang="en-US" sz="2000">
                <a:solidFill>
                  <a:schemeClr val="tx1"/>
                </a:solidFill>
                <a:ea typeface="Lato Light" panose="020F0502020204030203" pitchFamily="34" charset="0"/>
              </a:rPr>
              <a:t>The student receives reading instruction from a teacher who is identified as effective or highly effective and has expertise in teaching reading. </a:t>
            </a:r>
          </a:p>
          <a:p>
            <a:pPr>
              <a:lnSpc>
                <a:spcPct val="100000"/>
              </a:lnSpc>
            </a:pPr>
            <a:endParaRPr lang="en-US" sz="1000">
              <a:solidFill>
                <a:schemeClr val="tx1"/>
              </a:solidFill>
              <a:ea typeface="Lato Light" panose="020F0502020204030203" pitchFamily="34" charset="0"/>
            </a:endParaRPr>
          </a:p>
          <a:p>
            <a:pPr>
              <a:lnSpc>
                <a:spcPct val="100000"/>
              </a:lnSpc>
            </a:pPr>
            <a:r>
              <a:rPr lang="en-US" sz="2000">
                <a:solidFill>
                  <a:schemeClr val="tx1"/>
                </a:solidFill>
                <a:ea typeface="Lato Light" panose="020F0502020204030203" pitchFamily="34" charset="0"/>
              </a:rPr>
              <a:t>With the approval of the child’s parent the school may provide mental health support</a:t>
            </a:r>
          </a:p>
        </p:txBody>
      </p:sp>
    </p:spTree>
    <p:extLst>
      <p:ext uri="{BB962C8B-B14F-4D97-AF65-F5344CB8AC3E}">
        <p14:creationId xmlns:p14="http://schemas.microsoft.com/office/powerpoint/2010/main" val="4058360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94">
          <a:extLst>
            <a:ext uri="{FF2B5EF4-FFF2-40B4-BE49-F238E27FC236}">
              <a16:creationId xmlns:a16="http://schemas.microsoft.com/office/drawing/2014/main" id="{F3B2B13E-4308-C116-E5D2-2AB9EC4A34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FFC06D-1664-1941-7EEF-02AEE6E65A60}"/>
              </a:ext>
            </a:extLst>
          </p:cNvPr>
          <p:cNvSpPr>
            <a:spLocks noGrp="1"/>
          </p:cNvSpPr>
          <p:nvPr>
            <p:ph type="title"/>
          </p:nvPr>
        </p:nvSpPr>
        <p:spPr/>
        <p:txBody>
          <a:bodyPr/>
          <a:lstStyle/>
          <a:p>
            <a:r>
              <a:rPr lang="en-US" sz="2400"/>
              <a:t>Exiting a READ Plan</a:t>
            </a:r>
          </a:p>
        </p:txBody>
      </p:sp>
      <p:graphicFrame>
        <p:nvGraphicFramePr>
          <p:cNvPr id="16" name="Diagram 15">
            <a:extLst>
              <a:ext uri="{FF2B5EF4-FFF2-40B4-BE49-F238E27FC236}">
                <a16:creationId xmlns:a16="http://schemas.microsoft.com/office/drawing/2014/main" id="{5B0BB7F6-C568-3B99-68A8-1BDD035F5812}"/>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502257617"/>
              </p:ext>
            </p:extLst>
          </p:nvPr>
        </p:nvGraphicFramePr>
        <p:xfrm>
          <a:off x="344789" y="1156997"/>
          <a:ext cx="8454421" cy="2547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1114970"/>
      </p:ext>
    </p:extLst>
  </p:cSld>
  <p:clrMapOvr>
    <a:masterClrMapping/>
  </p:clrMapOvr>
  <p:transition spd="slow" advTm="6413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9E661FC5-4676-479A-99CA-4BEC626B5547}"/>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graphicEl>
                                              <a:dgm id="{C09DC3BB-DD19-44F6-BBC5-862E91A0E89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graphicEl>
                                              <a:dgm id="{F1C3D8AA-C72E-4687-9AFE-250BC4A29408}"/>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graphicEl>
                                              <a:dgm id="{EE8F0DFA-EB3F-4C0B-8B96-81509A3498C6}"/>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516CBC46-3682-461F-9603-B6B4481FBDB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QR Code Image">
            <a:extLst>
              <a:ext uri="{FF2B5EF4-FFF2-40B4-BE49-F238E27FC236}">
                <a16:creationId xmlns:a16="http://schemas.microsoft.com/office/drawing/2014/main" id="{5DE26C45-D9F1-2A57-94B9-21EA3401B8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25" y="150892"/>
            <a:ext cx="1004570" cy="100457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EC4D3188-746D-A0DA-7917-3CAEB783A423}"/>
              </a:ext>
            </a:extLst>
          </p:cNvPr>
          <p:cNvSpPr>
            <a:spLocks noGrp="1"/>
          </p:cNvSpPr>
          <p:nvPr>
            <p:ph type="title"/>
          </p:nvPr>
        </p:nvSpPr>
        <p:spPr>
          <a:xfrm>
            <a:off x="205525" y="1922554"/>
            <a:ext cx="5778300" cy="531300"/>
          </a:xfrm>
        </p:spPr>
        <p:txBody>
          <a:bodyPr/>
          <a:lstStyle/>
          <a:p>
            <a:r>
              <a:rPr lang="en-US" sz="2400"/>
              <a:t>The Colorado READ Act and </a:t>
            </a:r>
            <a:br>
              <a:rPr lang="en-US" sz="2400"/>
            </a:br>
            <a:r>
              <a:rPr lang="en-US" sz="2400"/>
              <a:t>the Science of Reading for Families </a:t>
            </a:r>
          </a:p>
        </p:txBody>
      </p:sp>
      <p:sp>
        <p:nvSpPr>
          <p:cNvPr id="4" name="Title 3">
            <a:extLst>
              <a:ext uri="{FF2B5EF4-FFF2-40B4-BE49-F238E27FC236}">
                <a16:creationId xmlns:a16="http://schemas.microsoft.com/office/drawing/2014/main" id="{FE138CAA-D9E7-8545-93F5-79E7B951FF07}"/>
              </a:ext>
            </a:extLst>
          </p:cNvPr>
          <p:cNvSpPr>
            <a:spLocks noGrp="1"/>
          </p:cNvSpPr>
          <p:nvPr>
            <p:ph type="title" idx="3"/>
          </p:nvPr>
        </p:nvSpPr>
        <p:spPr>
          <a:xfrm>
            <a:off x="205525" y="3220946"/>
            <a:ext cx="5778300" cy="415498"/>
          </a:xfrm>
        </p:spPr>
        <p:txBody>
          <a:bodyPr/>
          <a:lstStyle/>
          <a:p>
            <a:r>
              <a:rPr kumimoji="0" lang="en-US" sz="2800" b="1" i="0" u="none" strike="noStrike" kern="1200" cap="none" spc="0" normalizeH="0" baseline="0" noProof="0">
                <a:ln>
                  <a:noFill/>
                </a:ln>
                <a:solidFill>
                  <a:schemeClr val="bg2"/>
                </a:solidFill>
                <a:effectLst/>
                <a:uLnTx/>
                <a:uFillTx/>
                <a:latin typeface="+mj-lt"/>
                <a:ea typeface="+mn-ea"/>
                <a:cs typeface="+mn-cs"/>
                <a:sym typeface="Arial"/>
              </a:rPr>
              <a:t>READ Plans</a:t>
            </a:r>
            <a:endParaRPr lang="en-US"/>
          </a:p>
        </p:txBody>
      </p:sp>
      <p:sp>
        <p:nvSpPr>
          <p:cNvPr id="7" name="Picture Placeholder 6">
            <a:extLst>
              <a:ext uri="{FF2B5EF4-FFF2-40B4-BE49-F238E27FC236}">
                <a16:creationId xmlns:a16="http://schemas.microsoft.com/office/drawing/2014/main" id="{59E6AE27-2933-FBF3-6FE7-2A97482A6999}"/>
              </a:ext>
            </a:extLst>
          </p:cNvPr>
          <p:cNvSpPr>
            <a:spLocks noGrp="1"/>
          </p:cNvSpPr>
          <p:nvPr>
            <p:ph type="pic" sz="quarter" idx="13"/>
          </p:nvPr>
        </p:nvSpPr>
        <p:spPr/>
        <p:txBody>
          <a:bodyPr/>
          <a:lstStyle/>
          <a:p>
            <a:endParaRPr lang="en-US"/>
          </a:p>
        </p:txBody>
      </p:sp>
      <p:pic>
        <p:nvPicPr>
          <p:cNvPr id="8" name="Picture Placeholder 5">
            <a:extLst>
              <a:ext uri="{FF2B5EF4-FFF2-40B4-BE49-F238E27FC236}">
                <a16:creationId xmlns:a16="http://schemas.microsoft.com/office/drawing/2014/main" id="{DB99BA21-1702-5B0A-9AE6-528002EC78AC}"/>
              </a:ext>
            </a:extLst>
          </p:cNvPr>
          <p:cNvPicPr>
            <a:picLocks noChangeAspect="1"/>
          </p:cNvPicPr>
          <p:nvPr/>
        </p:nvPicPr>
        <p:blipFill>
          <a:blip r:embed="rId4"/>
          <a:srcRect l="28259" r="23720"/>
          <a:stretch>
            <a:fillRect/>
          </a:stretch>
        </p:blipFill>
        <p:spPr>
          <a:xfrm>
            <a:off x="5897462" y="0"/>
            <a:ext cx="3246538" cy="4379913"/>
          </a:xfrm>
          <a:prstGeom prst="rect">
            <a:avLst/>
          </a:prstGeom>
          <a:solidFill>
            <a:schemeClr val="tx2"/>
          </a:solidFill>
          <a:ln>
            <a:noFill/>
          </a:ln>
        </p:spPr>
      </p:pic>
    </p:spTree>
    <p:extLst>
      <p:ext uri="{BB962C8B-B14F-4D97-AF65-F5344CB8AC3E}">
        <p14:creationId xmlns:p14="http://schemas.microsoft.com/office/powerpoint/2010/main" val="1179784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068C8B-39F4-EF18-9583-4FA167C05E85}"/>
            </a:ext>
          </a:extLst>
        </p:cNvPr>
        <p:cNvGrpSpPr/>
        <p:nvPr/>
      </p:nvGrpSpPr>
      <p:grpSpPr>
        <a:xfrm>
          <a:off x="0" y="0"/>
          <a:ext cx="0" cy="0"/>
          <a:chOff x="0" y="0"/>
          <a:chExt cx="0" cy="0"/>
        </a:xfrm>
      </p:grpSpPr>
      <p:pic>
        <p:nvPicPr>
          <p:cNvPr id="6" name="Picture Placeholder 5" descr="A child pointing to words in a book as she reads. ">
            <a:extLst>
              <a:ext uri="{FF2B5EF4-FFF2-40B4-BE49-F238E27FC236}">
                <a16:creationId xmlns:a16="http://schemas.microsoft.com/office/drawing/2014/main" id="{5F80B8C0-7D24-7913-352A-9CE1B48C91C2}"/>
              </a:ext>
            </a:extLst>
          </p:cNvPr>
          <p:cNvPicPr>
            <a:picLocks noGrp="1" noChangeAspect="1"/>
          </p:cNvPicPr>
          <p:nvPr>
            <p:ph type="pic" sz="quarter" idx="10"/>
          </p:nvPr>
        </p:nvPicPr>
        <p:blipFill>
          <a:blip r:embed="rId3"/>
          <a:srcRect t="14951" b="14951"/>
          <a:stretch/>
        </p:blipFill>
        <p:spPr>
          <a:xfrm>
            <a:off x="0" y="-668445"/>
            <a:ext cx="9144000" cy="4275879"/>
          </a:xfrm>
        </p:spPr>
      </p:pic>
      <p:sp>
        <p:nvSpPr>
          <p:cNvPr id="2" name="Title 1">
            <a:extLst>
              <a:ext uri="{FF2B5EF4-FFF2-40B4-BE49-F238E27FC236}">
                <a16:creationId xmlns:a16="http://schemas.microsoft.com/office/drawing/2014/main" id="{B9B4E55F-6344-A767-2AA2-825C54806FAC}"/>
              </a:ext>
            </a:extLst>
          </p:cNvPr>
          <p:cNvSpPr>
            <a:spLocks noGrp="1"/>
          </p:cNvSpPr>
          <p:nvPr>
            <p:ph type="title"/>
          </p:nvPr>
        </p:nvSpPr>
        <p:spPr>
          <a:xfrm>
            <a:off x="0" y="3355759"/>
            <a:ext cx="9144000" cy="1787741"/>
          </a:xfrm>
        </p:spPr>
        <p:txBody>
          <a:bodyPr/>
          <a:lstStyle/>
          <a:p>
            <a:br>
              <a:rPr lang="en-US">
                <a:latin typeface="Trebuchet MS"/>
              </a:rPr>
            </a:br>
            <a:r>
              <a:rPr lang="en-US">
                <a:latin typeface="Trebuchet MS"/>
              </a:rPr>
              <a:t>Why is a READ Plan Important?</a:t>
            </a:r>
            <a:br>
              <a:rPr lang="en-US">
                <a:latin typeface="Trebuchet MS"/>
              </a:rPr>
            </a:br>
            <a:endParaRPr lang="en-US"/>
          </a:p>
        </p:txBody>
      </p:sp>
      <p:pic>
        <p:nvPicPr>
          <p:cNvPr id="5" name="Google Shape;115;p10" descr="CDE Logo">
            <a:extLst>
              <a:ext uri="{FF2B5EF4-FFF2-40B4-BE49-F238E27FC236}">
                <a16:creationId xmlns:a16="http://schemas.microsoft.com/office/drawing/2014/main" id="{71F7E463-CBC2-87D2-DB84-1C01E5D0771C}"/>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2442483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6" descr="Children sitting on steps">
            <a:extLst>
              <a:ext uri="{FF2B5EF4-FFF2-40B4-BE49-F238E27FC236}">
                <a16:creationId xmlns:a16="http://schemas.microsoft.com/office/drawing/2014/main" id="{FC95EA47-77A3-EAE8-0A53-91B67344D1B9}"/>
              </a:ext>
            </a:extLst>
          </p:cNvPr>
          <p:cNvPicPr>
            <a:picLocks noChangeAspect="1"/>
          </p:cNvPicPr>
          <p:nvPr/>
        </p:nvPicPr>
        <p:blipFill rotWithShape="1">
          <a:blip r:embed="rId3"/>
          <a:srcRect t="20887" b="7203"/>
          <a:stretch>
            <a:fillRect/>
          </a:stretch>
        </p:blipFill>
        <p:spPr>
          <a:xfrm>
            <a:off x="1218005" y="755707"/>
            <a:ext cx="6809759" cy="3262501"/>
          </a:xfrm>
          <a:prstGeom prst="rect">
            <a:avLst/>
          </a:prstGeom>
          <a:ln>
            <a:noFill/>
          </a:ln>
          <a:effectLst>
            <a:softEdge rad="112500"/>
          </a:effectLst>
        </p:spPr>
      </p:pic>
      <p:sp>
        <p:nvSpPr>
          <p:cNvPr id="4" name="Title 1">
            <a:extLst>
              <a:ext uri="{FF2B5EF4-FFF2-40B4-BE49-F238E27FC236}">
                <a16:creationId xmlns:a16="http://schemas.microsoft.com/office/drawing/2014/main" id="{D746CEA7-C9C1-38B5-E89D-2789E52FD5A1}"/>
              </a:ext>
            </a:extLst>
          </p:cNvPr>
          <p:cNvSpPr txBox="1">
            <a:spLocks noGrp="1"/>
          </p:cNvSpPr>
          <p:nvPr>
            <p:ph type="title" idx="4294967295"/>
          </p:nvPr>
        </p:nvSpPr>
        <p:spPr>
          <a:xfrm>
            <a:off x="1116236" y="2619241"/>
            <a:ext cx="7126242" cy="1068946"/>
          </a:xfrm>
          <a:prstGeom prst="rect">
            <a:avLst/>
          </a:prstGeom>
          <a:solidFill>
            <a:srgbClr val="FFFFFF">
              <a:alpha val="85098"/>
            </a:srgbClr>
          </a:solid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2400" b="1" kern="1200">
                <a:solidFill>
                  <a:schemeClr val="tx1"/>
                </a:solidFill>
                <a:latin typeface="Trebuchet MS" panose="020B0603020202020204"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j-ea"/>
                <a:cs typeface="Arial" panose="020B0604020202020204" pitchFamily="34" charset="0"/>
                <a:sym typeface="Arial"/>
              </a:rPr>
              <a:t>“Students with significant reading needs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j-ea"/>
                <a:cs typeface="Arial" panose="020B0604020202020204" pitchFamily="34" charset="0"/>
                <a:sym typeface="Arial"/>
              </a:rPr>
              <a:t>need significantly more instruction.”</a:t>
            </a:r>
            <a:endParaRPr kumimoji="0" lang="en-US" sz="2400" b="1" i="0" u="none" strike="noStrike" kern="1200" cap="none" spc="0" normalizeH="0" baseline="0" noProof="0">
              <a:ln>
                <a:noFill/>
              </a:ln>
              <a:solidFill>
                <a:schemeClr val="tx1"/>
              </a:solidFill>
              <a:effectLst/>
              <a:uLnTx/>
              <a:uFillTx/>
              <a:latin typeface="Trebuchet MS" panose="020B0603020202020204" pitchFamily="34" charset="0"/>
              <a:ea typeface="+mj-ea"/>
              <a:cs typeface="+mj-cs"/>
              <a:sym typeface="Arial"/>
            </a:endParaRPr>
          </a:p>
        </p:txBody>
      </p:sp>
      <p:sp>
        <p:nvSpPr>
          <p:cNvPr id="6" name="TextBox 5">
            <a:extLst>
              <a:ext uri="{FF2B5EF4-FFF2-40B4-BE49-F238E27FC236}">
                <a16:creationId xmlns:a16="http://schemas.microsoft.com/office/drawing/2014/main" id="{B86CEA97-7ED3-DB8C-2F8E-35E1ABE8F3D6}"/>
              </a:ext>
            </a:extLst>
          </p:cNvPr>
          <p:cNvSpPr txBox="1"/>
          <p:nvPr/>
        </p:nvSpPr>
        <p:spPr>
          <a:xfrm>
            <a:off x="7289443" y="4114186"/>
            <a:ext cx="1854558" cy="230832"/>
          </a:xfrm>
          <a:prstGeom prst="rect">
            <a:avLst/>
          </a:prstGeom>
          <a:noFill/>
        </p:spPr>
        <p:txBody>
          <a:bodyPr wrap="square" lIns="91440" tIns="45720" rIns="91440" bIns="45720" anchor="t">
            <a:spAutoFit/>
          </a:bodyPr>
          <a:lstStyle/>
          <a:p>
            <a:pPr algn="r"/>
            <a:r>
              <a:rPr lang="en-US" sz="900">
                <a:latin typeface="Trebuchet MS" panose="020B0603020202020204" pitchFamily="34" charset="0"/>
              </a:rPr>
              <a:t>(Brown &amp; Stollar, 2025, p. 117)</a:t>
            </a:r>
          </a:p>
        </p:txBody>
      </p:sp>
    </p:spTree>
    <p:extLst>
      <p:ext uri="{BB962C8B-B14F-4D97-AF65-F5344CB8AC3E}">
        <p14:creationId xmlns:p14="http://schemas.microsoft.com/office/powerpoint/2010/main" val="3735654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1" name="Google Shape;571;gc9206ecc77_0_37"/>
          <p:cNvSpPr txBox="1">
            <a:spLocks noGrp="1"/>
          </p:cNvSpPr>
          <p:nvPr>
            <p:ph type="title"/>
          </p:nvPr>
        </p:nvSpPr>
        <p:spPr>
          <a:xfrm>
            <a:off x="121200" y="98167"/>
            <a:ext cx="8520600" cy="572700"/>
          </a:xfrm>
        </p:spPr>
        <p:txBody>
          <a:bodyPr spcFirstLastPara="1" vert="horz" wrap="square" lIns="0" tIns="0" rIns="0" bIns="0" rtlCol="0" anchor="ctr" anchorCtr="0">
            <a:normAutofit/>
          </a:bodyPr>
          <a:lstStyle/>
          <a:p>
            <a:pPr>
              <a:lnSpc>
                <a:spcPct val="90000"/>
              </a:lnSpc>
            </a:pPr>
            <a:r>
              <a:rPr lang="en-US" sz="2400"/>
              <a:t>A Tool for </a:t>
            </a:r>
            <a:r>
              <a:rPr lang="en-US" sz="24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Success!</a:t>
            </a:r>
            <a:endParaRPr lang="en-US" sz="2400"/>
          </a:p>
        </p:txBody>
      </p:sp>
      <p:sp>
        <p:nvSpPr>
          <p:cNvPr id="11" name="Google Shape;354;p46">
            <a:extLst>
              <a:ext uri="{FF2B5EF4-FFF2-40B4-BE49-F238E27FC236}">
                <a16:creationId xmlns:a16="http://schemas.microsoft.com/office/drawing/2014/main" id="{3D67D2F3-9AD6-0230-91C0-CA26C7993E81}"/>
              </a:ext>
            </a:extLst>
          </p:cNvPr>
          <p:cNvSpPr txBox="1">
            <a:spLocks/>
          </p:cNvSpPr>
          <p:nvPr/>
        </p:nvSpPr>
        <p:spPr>
          <a:xfrm>
            <a:off x="0" y="807009"/>
            <a:ext cx="5411755" cy="206854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00000"/>
              </a:lnSpc>
            </a:pPr>
            <a:r>
              <a:rPr lang="en-US" sz="2000">
                <a:solidFill>
                  <a:schemeClr val="tx1"/>
                </a:solidFill>
              </a:rPr>
              <a:t>Early identification and intervention</a:t>
            </a:r>
          </a:p>
          <a:p>
            <a:pPr lvl="0">
              <a:lnSpc>
                <a:spcPct val="100000"/>
              </a:lnSpc>
            </a:pPr>
            <a:endParaRPr lang="en-US" sz="1000">
              <a:solidFill>
                <a:schemeClr val="tx1"/>
              </a:solidFill>
            </a:endParaRPr>
          </a:p>
          <a:p>
            <a:pPr lvl="0">
              <a:lnSpc>
                <a:spcPct val="100000"/>
              </a:lnSpc>
            </a:pPr>
            <a:r>
              <a:rPr lang="en-US" sz="2000">
                <a:solidFill>
                  <a:schemeClr val="tx1"/>
                </a:solidFill>
              </a:rPr>
              <a:t>Intentional planning</a:t>
            </a:r>
          </a:p>
          <a:p>
            <a:pPr lvl="0">
              <a:lnSpc>
                <a:spcPct val="100000"/>
              </a:lnSpc>
            </a:pPr>
            <a:endParaRPr lang="en-US" sz="1000">
              <a:solidFill>
                <a:schemeClr val="tx1"/>
              </a:solidFill>
            </a:endParaRPr>
          </a:p>
          <a:p>
            <a:pPr lvl="0">
              <a:lnSpc>
                <a:spcPct val="100000"/>
              </a:lnSpc>
            </a:pPr>
            <a:r>
              <a:rPr lang="en-US" sz="2000">
                <a:solidFill>
                  <a:schemeClr val="tx1"/>
                </a:solidFill>
              </a:rPr>
              <a:t>Family and school engagement</a:t>
            </a:r>
          </a:p>
          <a:p>
            <a:pPr lvl="0">
              <a:lnSpc>
                <a:spcPct val="100000"/>
              </a:lnSpc>
            </a:pPr>
            <a:endParaRPr lang="en-US" sz="1000">
              <a:solidFill>
                <a:schemeClr val="tx1"/>
              </a:solidFill>
            </a:endParaRPr>
          </a:p>
          <a:p>
            <a:pPr lvl="0">
              <a:lnSpc>
                <a:spcPct val="100000"/>
              </a:lnSpc>
            </a:pPr>
            <a:r>
              <a:rPr lang="en-US" sz="2000">
                <a:solidFill>
                  <a:schemeClr val="tx1"/>
                </a:solidFill>
              </a:rPr>
              <a:t>School success</a:t>
            </a:r>
          </a:p>
        </p:txBody>
      </p:sp>
      <p:pic>
        <p:nvPicPr>
          <p:cNvPr id="13" name="Picture 12" descr="Four students cheering.">
            <a:extLst>
              <a:ext uri="{FF2B5EF4-FFF2-40B4-BE49-F238E27FC236}">
                <a16:creationId xmlns:a16="http://schemas.microsoft.com/office/drawing/2014/main" id="{9ADEE4E4-1694-F1F5-F172-E9CCD28BA96D}"/>
              </a:ext>
            </a:extLst>
          </p:cNvPr>
          <p:cNvPicPr>
            <a:picLocks noChangeAspect="1"/>
          </p:cNvPicPr>
          <p:nvPr/>
        </p:nvPicPr>
        <p:blipFill>
          <a:blip r:embed="rId3"/>
          <a:stretch>
            <a:fillRect/>
          </a:stretch>
        </p:blipFill>
        <p:spPr>
          <a:xfrm>
            <a:off x="2780523" y="2221006"/>
            <a:ext cx="6151602" cy="2127809"/>
          </a:xfrm>
          <a:prstGeom prst="rect">
            <a:avLst/>
          </a:prstGeom>
          <a:effectLst>
            <a:softEdge rad="63500"/>
          </a:effectLst>
        </p:spPr>
      </p:pic>
    </p:spTree>
  </p:cSld>
  <p:clrMapOvr>
    <a:masterClrMapping/>
  </p:clrMapOvr>
  <mc:AlternateContent xmlns:mc="http://schemas.openxmlformats.org/markup-compatibility/2006" xmlns:p14="http://schemas.microsoft.com/office/powerpoint/2010/main">
    <mc:Choice Requires="p14">
      <p:transition spd="slow" advClick="0" advTm="22000">
        <p14:prism/>
      </p:transition>
    </mc:Choice>
    <mc:Fallback xmlns="">
      <p:transition spd="slow" advClick="0" advTm="22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0CDA7F-5F80-B0FF-6C98-3ACBBA325226}"/>
              </a:ext>
            </a:extLst>
          </p:cNvPr>
          <p:cNvSpPr>
            <a:spLocks noGrp="1"/>
          </p:cNvSpPr>
          <p:nvPr>
            <p:ph type="title"/>
          </p:nvPr>
        </p:nvSpPr>
        <p:spPr>
          <a:xfrm>
            <a:off x="124691" y="0"/>
            <a:ext cx="8520600" cy="572700"/>
          </a:xfrm>
        </p:spPr>
        <p:txBody>
          <a:bodyPr/>
          <a:lstStyle/>
          <a:p>
            <a:r>
              <a:rPr lang="en-US" sz="2400"/>
              <a:t>Paired Verbal Fluency | READ Plans</a:t>
            </a:r>
          </a:p>
        </p:txBody>
      </p:sp>
      <p:sp>
        <p:nvSpPr>
          <p:cNvPr id="5" name="Text Placeholder 4">
            <a:extLst>
              <a:ext uri="{FF2B5EF4-FFF2-40B4-BE49-F238E27FC236}">
                <a16:creationId xmlns:a16="http://schemas.microsoft.com/office/drawing/2014/main" id="{18E4E724-FF3A-0BB5-E5C8-A86B92ECF287}"/>
              </a:ext>
            </a:extLst>
          </p:cNvPr>
          <p:cNvSpPr>
            <a:spLocks noGrp="1"/>
          </p:cNvSpPr>
          <p:nvPr>
            <p:ph type="body" idx="4294967295"/>
          </p:nvPr>
        </p:nvSpPr>
        <p:spPr>
          <a:xfrm>
            <a:off x="0" y="710072"/>
            <a:ext cx="9003890" cy="3006521"/>
          </a:xfrm>
        </p:spPr>
        <p:txBody>
          <a:bodyPr>
            <a:normAutofit fontScale="92500"/>
          </a:bodyPr>
          <a:lstStyle/>
          <a:p>
            <a:pPr marL="127000" indent="0">
              <a:buNone/>
            </a:pPr>
            <a:r>
              <a:rPr lang="en-US" sz="2000" b="1">
                <a:solidFill>
                  <a:schemeClr val="tx1"/>
                </a:solidFill>
              </a:rPr>
              <a:t>What is a READ Plan? </a:t>
            </a:r>
          </a:p>
          <a:p>
            <a:pPr marL="127000" indent="0">
              <a:buNone/>
            </a:pPr>
            <a:r>
              <a:rPr lang="en-US" sz="2000" b="1">
                <a:solidFill>
                  <a:schemeClr val="tx1"/>
                </a:solidFill>
              </a:rPr>
              <a:t>Why is a READ Plan important? </a:t>
            </a:r>
          </a:p>
          <a:p>
            <a:pPr marL="127000" indent="0">
              <a:buNone/>
            </a:pPr>
            <a:endParaRPr lang="en-US" sz="800" b="1">
              <a:solidFill>
                <a:schemeClr val="tx1"/>
              </a:solidFill>
            </a:endParaRPr>
          </a:p>
          <a:p>
            <a:pPr marL="469900" indent="-342900">
              <a:buFont typeface="+mj-lt"/>
              <a:buAutoNum type="arabicPeriod"/>
            </a:pPr>
            <a:r>
              <a:rPr lang="en-US">
                <a:solidFill>
                  <a:schemeClr val="tx1"/>
                </a:solidFill>
              </a:rPr>
              <a:t>Write down thoughts and ideas you could shared with a partner (2-3 minutes). </a:t>
            </a:r>
          </a:p>
          <a:p>
            <a:pPr marL="469900" indent="-342900">
              <a:buFont typeface="+mj-lt"/>
              <a:buAutoNum type="arabicPeriod"/>
            </a:pPr>
            <a:endParaRPr lang="en-US" sz="800">
              <a:solidFill>
                <a:schemeClr val="tx1"/>
              </a:solidFill>
            </a:endParaRPr>
          </a:p>
          <a:p>
            <a:pPr marL="469900" indent="-342900">
              <a:buFont typeface="+mj-lt"/>
              <a:buAutoNum type="arabicPeriod"/>
            </a:pPr>
            <a:r>
              <a:rPr lang="en-US">
                <a:solidFill>
                  <a:schemeClr val="tx1"/>
                </a:solidFill>
              </a:rPr>
              <a:t>We will create partners A and B and take turns talking about the questions above. </a:t>
            </a:r>
          </a:p>
          <a:p>
            <a:pPr marL="469900" indent="-342900">
              <a:buFont typeface="+mj-lt"/>
              <a:buAutoNum type="arabicPeriod"/>
            </a:pPr>
            <a:endParaRPr lang="en-US" sz="800">
              <a:solidFill>
                <a:schemeClr val="tx1"/>
              </a:solidFill>
            </a:endParaRPr>
          </a:p>
          <a:p>
            <a:pPr marL="469900" indent="-342900">
              <a:buFont typeface="+mj-lt"/>
              <a:buAutoNum type="arabicPeriod"/>
            </a:pPr>
            <a:r>
              <a:rPr lang="en-US">
                <a:solidFill>
                  <a:schemeClr val="tx1"/>
                </a:solidFill>
              </a:rPr>
              <a:t>At a signal, one will speak, and one will listen. </a:t>
            </a:r>
          </a:p>
          <a:p>
            <a:pPr marL="469900" indent="-342900">
              <a:buFont typeface="+mj-lt"/>
              <a:buAutoNum type="arabicPeriod"/>
            </a:pPr>
            <a:endParaRPr lang="en-US" sz="900">
              <a:solidFill>
                <a:schemeClr val="tx1"/>
              </a:solidFill>
            </a:endParaRPr>
          </a:p>
          <a:p>
            <a:pPr marL="469900" indent="-342900">
              <a:buFont typeface="+mj-lt"/>
              <a:buAutoNum type="arabicPeriod"/>
            </a:pPr>
            <a:r>
              <a:rPr lang="en-US">
                <a:solidFill>
                  <a:schemeClr val="tx1"/>
                </a:solidFill>
              </a:rPr>
              <a:t>At a signal, the other will speak while the first speaker listens.</a:t>
            </a:r>
          </a:p>
          <a:p>
            <a:pPr marL="469900" indent="-342900">
              <a:buFont typeface="+mj-lt"/>
              <a:buAutoNum type="arabicPeriod"/>
            </a:pPr>
            <a:endParaRPr lang="en-US" sz="900">
              <a:solidFill>
                <a:schemeClr val="tx1"/>
              </a:solidFill>
            </a:endParaRPr>
          </a:p>
          <a:p>
            <a:pPr marL="469900" indent="-342900">
              <a:buFont typeface="+mj-lt"/>
              <a:buAutoNum type="arabicPeriod"/>
            </a:pPr>
            <a:r>
              <a:rPr lang="en-US">
                <a:solidFill>
                  <a:schemeClr val="tx1"/>
                </a:solidFill>
              </a:rPr>
              <a:t>Each time, no one is allowed to repeat anything that was said by the other. </a:t>
            </a:r>
          </a:p>
        </p:txBody>
      </p:sp>
    </p:spTree>
    <p:extLst>
      <p:ext uri="{BB962C8B-B14F-4D97-AF65-F5344CB8AC3E}">
        <p14:creationId xmlns:p14="http://schemas.microsoft.com/office/powerpoint/2010/main" val="1157832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CF48FB-B6C9-5E56-BA2F-39C16DCD1F78}"/>
            </a:ext>
          </a:extLst>
        </p:cNvPr>
        <p:cNvGrpSpPr/>
        <p:nvPr/>
      </p:nvGrpSpPr>
      <p:grpSpPr>
        <a:xfrm>
          <a:off x="0" y="0"/>
          <a:ext cx="0" cy="0"/>
          <a:chOff x="0" y="0"/>
          <a:chExt cx="0" cy="0"/>
        </a:xfrm>
      </p:grpSpPr>
      <p:pic>
        <p:nvPicPr>
          <p:cNvPr id="6" name="Picture Placeholder 5" descr="A teacher instructing 5 students at a table. ">
            <a:extLst>
              <a:ext uri="{FF2B5EF4-FFF2-40B4-BE49-F238E27FC236}">
                <a16:creationId xmlns:a16="http://schemas.microsoft.com/office/drawing/2014/main" id="{C8164BE9-5654-ED3A-3E83-BFC6AE2275BE}"/>
              </a:ext>
            </a:extLst>
          </p:cNvPr>
          <p:cNvPicPr>
            <a:picLocks noGrp="1" noChangeAspect="1"/>
          </p:cNvPicPr>
          <p:nvPr>
            <p:ph type="pic" sz="quarter" idx="10"/>
          </p:nvPr>
        </p:nvPicPr>
        <p:blipFill>
          <a:blip r:embed="rId3"/>
          <a:srcRect t="7839" b="7839"/>
          <a:stretch/>
        </p:blipFill>
        <p:spPr/>
      </p:pic>
      <p:sp>
        <p:nvSpPr>
          <p:cNvPr id="3" name="Title 2">
            <a:extLst>
              <a:ext uri="{FF2B5EF4-FFF2-40B4-BE49-F238E27FC236}">
                <a16:creationId xmlns:a16="http://schemas.microsoft.com/office/drawing/2014/main" id="{B9952C45-549D-C4E6-8900-9766F8A80E9E}"/>
              </a:ext>
            </a:extLst>
          </p:cNvPr>
          <p:cNvSpPr>
            <a:spLocks noGrp="1"/>
          </p:cNvSpPr>
          <p:nvPr>
            <p:ph type="title"/>
          </p:nvPr>
        </p:nvSpPr>
        <p:spPr>
          <a:xfrm>
            <a:off x="0" y="3429000"/>
            <a:ext cx="9144000" cy="1714500"/>
          </a:xfrm>
        </p:spPr>
        <p:txBody>
          <a:bodyPr/>
          <a:lstStyle/>
          <a:p>
            <a:r>
              <a:rPr lang="en-US" sz="3600"/>
              <a:t>What Does a READ Plan </a:t>
            </a:r>
            <a:br>
              <a:rPr lang="en-US" sz="3600"/>
            </a:br>
            <a:r>
              <a:rPr lang="en-US" sz="3600"/>
              <a:t>Look </a:t>
            </a:r>
            <a:r>
              <a:rPr lang="en-US"/>
              <a:t>L</a:t>
            </a:r>
            <a:r>
              <a:rPr lang="en-US" sz="3600"/>
              <a:t>ike at School?</a:t>
            </a:r>
          </a:p>
        </p:txBody>
      </p:sp>
      <p:pic>
        <p:nvPicPr>
          <p:cNvPr id="5" name="Google Shape;115;p10" descr="CDE Logo">
            <a:extLst>
              <a:ext uri="{FF2B5EF4-FFF2-40B4-BE49-F238E27FC236}">
                <a16:creationId xmlns:a16="http://schemas.microsoft.com/office/drawing/2014/main" id="{35680870-B9C5-8236-ADA7-3F4C625906BD}"/>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672762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29FAC-E97B-7CD8-6C5D-EF63F4A396FD}"/>
              </a:ext>
            </a:extLst>
          </p:cNvPr>
          <p:cNvSpPr>
            <a:spLocks noGrp="1"/>
          </p:cNvSpPr>
          <p:nvPr>
            <p:ph type="title"/>
          </p:nvPr>
        </p:nvSpPr>
        <p:spPr/>
        <p:txBody>
          <a:bodyPr/>
          <a:lstStyle/>
          <a:p>
            <a:r>
              <a:rPr lang="en-US" sz="2400"/>
              <a:t>The READ Plan Guides Instruction</a:t>
            </a:r>
          </a:p>
        </p:txBody>
      </p:sp>
      <p:sp>
        <p:nvSpPr>
          <p:cNvPr id="3" name="Google Shape;354;p46">
            <a:extLst>
              <a:ext uri="{FF2B5EF4-FFF2-40B4-BE49-F238E27FC236}">
                <a16:creationId xmlns:a16="http://schemas.microsoft.com/office/drawing/2014/main" id="{6344864A-9075-AE6C-4141-90FA16AB8D11}"/>
              </a:ext>
            </a:extLst>
          </p:cNvPr>
          <p:cNvSpPr txBox="1">
            <a:spLocks/>
          </p:cNvSpPr>
          <p:nvPr/>
        </p:nvSpPr>
        <p:spPr>
          <a:xfrm>
            <a:off x="0" y="807008"/>
            <a:ext cx="6348602" cy="350741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pPr>
            <a:r>
              <a:rPr lang="en-US" sz="2000" b="1" i="1">
                <a:solidFill>
                  <a:schemeClr val="tx1"/>
                </a:solidFill>
              </a:rPr>
              <a:t>ALL</a:t>
            </a:r>
            <a:r>
              <a:rPr lang="en-US" sz="2000">
                <a:solidFill>
                  <a:schemeClr val="tx1"/>
                </a:solidFill>
              </a:rPr>
              <a:t> students received scientifically based and evidence-based universal reading instruction for a minimum of 90 minutes per day</a:t>
            </a:r>
          </a:p>
          <a:p>
            <a:pPr lvl="0">
              <a:lnSpc>
                <a:spcPct val="100000"/>
              </a:lnSpc>
            </a:pPr>
            <a:endParaRPr lang="en-US" sz="1000">
              <a:solidFill>
                <a:schemeClr val="tx1"/>
              </a:solidFill>
            </a:endParaRPr>
          </a:p>
          <a:p>
            <a:pPr lvl="0">
              <a:lnSpc>
                <a:spcPct val="100000"/>
              </a:lnSpc>
            </a:pPr>
            <a:r>
              <a:rPr lang="en-US" sz="2000">
                <a:solidFill>
                  <a:schemeClr val="tx1"/>
                </a:solidFill>
              </a:rPr>
              <a:t>Intervention instruction, focused on identified needs, </a:t>
            </a:r>
            <a:r>
              <a:rPr lang="en-US" sz="2000" b="1" i="1">
                <a:solidFill>
                  <a:schemeClr val="tx1"/>
                </a:solidFill>
              </a:rPr>
              <a:t>in addition to </a:t>
            </a:r>
            <a:r>
              <a:rPr lang="en-US" sz="2000">
                <a:solidFill>
                  <a:schemeClr val="tx1"/>
                </a:solidFill>
              </a:rPr>
              <a:t>universal reading instruction </a:t>
            </a:r>
          </a:p>
          <a:p>
            <a:pPr lvl="0">
              <a:lnSpc>
                <a:spcPct val="100000"/>
              </a:lnSpc>
            </a:pPr>
            <a:endParaRPr lang="en-US" sz="1000">
              <a:solidFill>
                <a:schemeClr val="tx1"/>
              </a:solidFill>
            </a:endParaRPr>
          </a:p>
          <a:p>
            <a:pPr lvl="0">
              <a:lnSpc>
                <a:spcPct val="100000"/>
              </a:lnSpc>
            </a:pPr>
            <a:r>
              <a:rPr lang="en-US" sz="2000">
                <a:solidFill>
                  <a:schemeClr val="tx1"/>
                </a:solidFill>
              </a:rPr>
              <a:t>Intervention is directed by an effective teacher in the teaching of reading</a:t>
            </a:r>
          </a:p>
          <a:p>
            <a:pPr lvl="0">
              <a:lnSpc>
                <a:spcPct val="100000"/>
              </a:lnSpc>
            </a:pPr>
            <a:endParaRPr lang="en-US" sz="1000">
              <a:solidFill>
                <a:schemeClr val="tx1"/>
              </a:solidFill>
            </a:endParaRPr>
          </a:p>
          <a:p>
            <a:pPr lvl="0">
              <a:lnSpc>
                <a:spcPct val="100000"/>
              </a:lnSpc>
            </a:pPr>
            <a:r>
              <a:rPr lang="en-US" sz="2000">
                <a:solidFill>
                  <a:schemeClr val="tx1"/>
                </a:solidFill>
              </a:rPr>
              <a:t>Delivered in a small group </a:t>
            </a:r>
          </a:p>
        </p:txBody>
      </p:sp>
      <p:pic>
        <p:nvPicPr>
          <p:cNvPr id="5" name="Picture 4" descr="A teacher pointing at a whiteboard.&#10;">
            <a:extLst>
              <a:ext uri="{FF2B5EF4-FFF2-40B4-BE49-F238E27FC236}">
                <a16:creationId xmlns:a16="http://schemas.microsoft.com/office/drawing/2014/main" id="{0B2A18AD-F8C2-FB20-1C3F-3423826F8A9D}"/>
              </a:ext>
            </a:extLst>
          </p:cNvPr>
          <p:cNvPicPr>
            <a:picLocks noChangeAspect="1"/>
          </p:cNvPicPr>
          <p:nvPr/>
        </p:nvPicPr>
        <p:blipFill>
          <a:blip r:embed="rId3"/>
          <a:srcRect r="20906"/>
          <a:stretch>
            <a:fillRect/>
          </a:stretch>
        </p:blipFill>
        <p:spPr>
          <a:xfrm>
            <a:off x="6348602" y="1441628"/>
            <a:ext cx="2653731" cy="2238173"/>
          </a:xfrm>
          <a:prstGeom prst="rect">
            <a:avLst/>
          </a:prstGeom>
          <a:effectLst>
            <a:softEdge rad="31750"/>
          </a:effectLst>
        </p:spPr>
      </p:pic>
    </p:spTree>
    <p:extLst>
      <p:ext uri="{BB962C8B-B14F-4D97-AF65-F5344CB8AC3E}">
        <p14:creationId xmlns:p14="http://schemas.microsoft.com/office/powerpoint/2010/main" val="111672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7184A-928C-6184-FCAF-DDAFF5A5FE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4FBA7-2D78-B789-4C24-0484427D982F}"/>
              </a:ext>
            </a:extLst>
          </p:cNvPr>
          <p:cNvSpPr>
            <a:spLocks noGrp="1"/>
          </p:cNvSpPr>
          <p:nvPr>
            <p:ph type="title"/>
          </p:nvPr>
        </p:nvSpPr>
        <p:spPr>
          <a:xfrm>
            <a:off x="-1" y="0"/>
            <a:ext cx="9040969" cy="572700"/>
          </a:xfrm>
        </p:spPr>
        <p:txBody>
          <a:bodyPr/>
          <a:lstStyle/>
          <a:p>
            <a:r>
              <a:rPr lang="en-US" sz="2400"/>
              <a:t>The READ Plan Monitors Progress</a:t>
            </a:r>
          </a:p>
        </p:txBody>
      </p:sp>
      <p:sp>
        <p:nvSpPr>
          <p:cNvPr id="3" name="Google Shape;354;p46">
            <a:extLst>
              <a:ext uri="{FF2B5EF4-FFF2-40B4-BE49-F238E27FC236}">
                <a16:creationId xmlns:a16="http://schemas.microsoft.com/office/drawing/2014/main" id="{D9E3742D-9876-4D06-E9FB-5FF2AC416760}"/>
              </a:ext>
            </a:extLst>
          </p:cNvPr>
          <p:cNvSpPr txBox="1">
            <a:spLocks/>
          </p:cNvSpPr>
          <p:nvPr/>
        </p:nvSpPr>
        <p:spPr>
          <a:xfrm>
            <a:off x="0" y="807008"/>
            <a:ext cx="8520600" cy="38551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lvl="0" indent="0">
              <a:lnSpc>
                <a:spcPct val="100000"/>
              </a:lnSpc>
              <a:buNone/>
            </a:pPr>
            <a:r>
              <a:rPr lang="en-US" sz="2000">
                <a:solidFill>
                  <a:schemeClr val="tx1"/>
                </a:solidFill>
              </a:rPr>
              <a:t>Teachers will:</a:t>
            </a:r>
          </a:p>
          <a:p>
            <a:pPr marL="114300" lvl="0" indent="0">
              <a:lnSpc>
                <a:spcPct val="100000"/>
              </a:lnSpc>
              <a:buNone/>
            </a:pPr>
            <a:endParaRPr lang="en-US" sz="1000">
              <a:solidFill>
                <a:schemeClr val="tx1"/>
              </a:solidFill>
            </a:endParaRPr>
          </a:p>
          <a:p>
            <a:pPr lvl="0">
              <a:lnSpc>
                <a:spcPct val="100000"/>
              </a:lnSpc>
            </a:pPr>
            <a:r>
              <a:rPr lang="en-US" sz="2000">
                <a:solidFill>
                  <a:schemeClr val="tx1"/>
                </a:solidFill>
              </a:rPr>
              <a:t>Monitor progress toward goals</a:t>
            </a:r>
          </a:p>
          <a:p>
            <a:pPr lvl="0">
              <a:lnSpc>
                <a:spcPct val="100000"/>
              </a:lnSpc>
            </a:pPr>
            <a:endParaRPr lang="en-US" sz="1000">
              <a:solidFill>
                <a:schemeClr val="tx1"/>
              </a:solidFill>
            </a:endParaRPr>
          </a:p>
          <a:p>
            <a:pPr lvl="0">
              <a:lnSpc>
                <a:spcPct val="100000"/>
              </a:lnSpc>
            </a:pPr>
            <a:r>
              <a:rPr lang="en-US" sz="2000">
                <a:solidFill>
                  <a:schemeClr val="tx1"/>
                </a:solidFill>
              </a:rPr>
              <a:t>Adjust instruction as needed</a:t>
            </a:r>
          </a:p>
          <a:p>
            <a:pPr lvl="0">
              <a:lnSpc>
                <a:spcPct val="100000"/>
              </a:lnSpc>
            </a:pPr>
            <a:endParaRPr lang="en-US" sz="1000">
              <a:solidFill>
                <a:schemeClr val="tx1"/>
              </a:solidFill>
            </a:endParaRPr>
          </a:p>
          <a:p>
            <a:pPr lvl="0">
              <a:lnSpc>
                <a:spcPct val="100000"/>
              </a:lnSpc>
            </a:pPr>
            <a:r>
              <a:rPr lang="en-US" sz="2000">
                <a:solidFill>
                  <a:schemeClr val="tx1"/>
                </a:solidFill>
              </a:rPr>
              <a:t>Provide ongoing, regular updates to parents</a:t>
            </a:r>
          </a:p>
          <a:p>
            <a:pPr lvl="0">
              <a:lnSpc>
                <a:spcPct val="100000"/>
              </a:lnSpc>
            </a:pPr>
            <a:endParaRPr lang="en-US" sz="1000">
              <a:solidFill>
                <a:schemeClr val="tx1"/>
              </a:solidFill>
            </a:endParaRPr>
          </a:p>
          <a:p>
            <a:pPr lvl="0">
              <a:lnSpc>
                <a:spcPct val="100000"/>
              </a:lnSpc>
            </a:pPr>
            <a:r>
              <a:rPr lang="en-US" sz="2000">
                <a:solidFill>
                  <a:schemeClr val="tx1"/>
                </a:solidFill>
              </a:rPr>
              <a:t>Ask about how home strategies are working</a:t>
            </a:r>
          </a:p>
          <a:p>
            <a:pPr lvl="0">
              <a:lnSpc>
                <a:spcPct val="100000"/>
              </a:lnSpc>
            </a:pPr>
            <a:endParaRPr lang="en-US" sz="1000">
              <a:solidFill>
                <a:schemeClr val="tx1"/>
              </a:solidFill>
            </a:endParaRPr>
          </a:p>
          <a:p>
            <a:pPr lvl="0">
              <a:lnSpc>
                <a:spcPct val="100000"/>
              </a:lnSpc>
            </a:pPr>
            <a:r>
              <a:rPr lang="en-US" sz="2000">
                <a:solidFill>
                  <a:schemeClr val="tx1"/>
                </a:solidFill>
              </a:rPr>
              <a:t>Communicate in a language the parent understands</a:t>
            </a:r>
          </a:p>
        </p:txBody>
      </p:sp>
      <p:pic>
        <p:nvPicPr>
          <p:cNvPr id="4" name="Picture 3" descr="An adult pointing to pages with a pencil assisting a young student reading.">
            <a:extLst>
              <a:ext uri="{FF2B5EF4-FFF2-40B4-BE49-F238E27FC236}">
                <a16:creationId xmlns:a16="http://schemas.microsoft.com/office/drawing/2014/main" id="{6BC59252-9ACE-A3E5-A84B-75903C147CF7}"/>
              </a:ext>
            </a:extLst>
          </p:cNvPr>
          <p:cNvPicPr>
            <a:picLocks noChangeAspect="1"/>
          </p:cNvPicPr>
          <p:nvPr/>
        </p:nvPicPr>
        <p:blipFill rotWithShape="1">
          <a:blip r:embed="rId3"/>
          <a:srcRect l="24875" r="21194" b="27356"/>
          <a:stretch/>
        </p:blipFill>
        <p:spPr>
          <a:xfrm>
            <a:off x="6471095" y="716856"/>
            <a:ext cx="2256357" cy="2348316"/>
          </a:xfrm>
          <a:prstGeom prst="rect">
            <a:avLst/>
          </a:prstGeom>
          <a:effectLst>
            <a:softEdge rad="31750"/>
          </a:effectLst>
        </p:spPr>
      </p:pic>
    </p:spTree>
    <p:extLst>
      <p:ext uri="{BB962C8B-B14F-4D97-AF65-F5344CB8AC3E}">
        <p14:creationId xmlns:p14="http://schemas.microsoft.com/office/powerpoint/2010/main" val="348753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CFC80A24-88AB-2FD5-45C2-ACE0D1550D7B}"/>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24357637"/>
              </p:ext>
            </p:extLst>
          </p:nvPr>
        </p:nvGraphicFramePr>
        <p:xfrm>
          <a:off x="1502832" y="203847"/>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5">
            <a:extLst>
              <a:ext uri="{FF2B5EF4-FFF2-40B4-BE49-F238E27FC236}">
                <a16:creationId xmlns:a16="http://schemas.microsoft.com/office/drawing/2014/main" id="{B46E18DA-39C0-4FDC-8687-62B149FD0AEA}"/>
              </a:ext>
            </a:extLst>
          </p:cNvPr>
          <p:cNvSpPr>
            <a:spLocks noGrp="1"/>
          </p:cNvSpPr>
          <p:nvPr>
            <p:ph type="title"/>
          </p:nvPr>
        </p:nvSpPr>
        <p:spPr/>
        <p:txBody>
          <a:bodyPr/>
          <a:lstStyle/>
          <a:p>
            <a:r>
              <a:rPr lang="en-US"/>
              <a:t>READ Plan Process</a:t>
            </a:r>
          </a:p>
        </p:txBody>
      </p:sp>
      <p:sp>
        <p:nvSpPr>
          <p:cNvPr id="7" name="Rectangle 6">
            <a:extLst>
              <a:ext uri="{FF2B5EF4-FFF2-40B4-BE49-F238E27FC236}">
                <a16:creationId xmlns:a16="http://schemas.microsoft.com/office/drawing/2014/main" id="{627E39F5-CF39-AF03-95B7-CF177E2E8304}"/>
              </a:ext>
            </a:extLst>
          </p:cNvPr>
          <p:cNvSpPr/>
          <p:nvPr/>
        </p:nvSpPr>
        <p:spPr>
          <a:xfrm>
            <a:off x="262443" y="1575725"/>
            <a:ext cx="1282725" cy="1651195"/>
          </a:xfrm>
          <a:prstGeom prst="rect">
            <a:avLst/>
          </a:prstGeom>
          <a:solidFill>
            <a:srgbClr val="9CCEE9"/>
          </a:solidFill>
          <a:ln>
            <a:solidFill>
              <a:srgbClr val="9CCEE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latin typeface="Trebuchet MS" panose="020B0603020202020204" pitchFamily="34" charset="0"/>
              </a:rPr>
              <a:t>When a student is identified as having an SRD a READ plan will be put in place:</a:t>
            </a:r>
          </a:p>
        </p:txBody>
      </p:sp>
      <p:sp>
        <p:nvSpPr>
          <p:cNvPr id="8" name="Rectangle 7">
            <a:extLst>
              <a:ext uri="{FF2B5EF4-FFF2-40B4-BE49-F238E27FC236}">
                <a16:creationId xmlns:a16="http://schemas.microsoft.com/office/drawing/2014/main" id="{A6474AD7-71F2-9B1F-A4EF-4B71062D2095}"/>
              </a:ext>
            </a:extLst>
          </p:cNvPr>
          <p:cNvSpPr/>
          <p:nvPr/>
        </p:nvSpPr>
        <p:spPr>
          <a:xfrm>
            <a:off x="7615740" y="1575725"/>
            <a:ext cx="1282725" cy="1634005"/>
          </a:xfrm>
          <a:prstGeom prst="rect">
            <a:avLst/>
          </a:prstGeom>
          <a:solidFill>
            <a:srgbClr val="9CCEE9"/>
          </a:solidFill>
          <a:ln>
            <a:solidFill>
              <a:srgbClr val="9CCEE9"/>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a:solidFill>
                  <a:schemeClr val="tx1"/>
                </a:solidFill>
                <a:latin typeface="Trebuchet MS" panose="020B0603020202020204" pitchFamily="34" charset="0"/>
              </a:rPr>
              <a:t>Ongoing, regular updates to parents occur throughout the process</a:t>
            </a:r>
            <a:endParaRPr lang="en-US">
              <a:latin typeface="Trebuchet MS" panose="020B0603020202020204" pitchFamily="34" charset="0"/>
            </a:endParaRPr>
          </a:p>
        </p:txBody>
      </p:sp>
    </p:spTree>
    <p:extLst>
      <p:ext uri="{BB962C8B-B14F-4D97-AF65-F5344CB8AC3E}">
        <p14:creationId xmlns:p14="http://schemas.microsoft.com/office/powerpoint/2010/main" val="23166529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g638cf3cddf_2_133"/>
          <p:cNvSpPr txBox="1">
            <a:spLocks noGrp="1"/>
          </p:cNvSpPr>
          <p:nvPr>
            <p:ph type="title"/>
          </p:nvPr>
        </p:nvSpPr>
        <p:spPr>
          <a:xfrm>
            <a:off x="132815" y="102680"/>
            <a:ext cx="8520600" cy="317241"/>
          </a:xfrm>
          <a:prstGeom prst="rect">
            <a:avLst/>
          </a:prstGeom>
          <a:noFill/>
          <a:ln>
            <a:noFill/>
          </a:ln>
        </p:spPr>
        <p:txBody>
          <a:bodyPr spcFirstLastPara="1" vert="horz" wrap="square" lIns="0" tIns="0" rIns="0" bIns="0" rtlCol="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ea typeface="Roboto Slab"/>
                <a:cs typeface="Roboto Slab"/>
                <a:sym typeface="Roboto Slab"/>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3"/>
                  </a:ext>
                </a:extLst>
              </a:rPr>
              <a:t>School Responsibilities</a:t>
            </a:r>
            <a:endParaRPr lang="en-US" sz="2400">
              <a:latin typeface="Trebuchet MS" panose="020B0603020202020204" pitchFamily="34" charset="0"/>
              <a:ea typeface="Roboto Slab"/>
              <a:cs typeface="Roboto Slab"/>
              <a:sym typeface="Roboto Slab"/>
            </a:endParaRPr>
          </a:p>
        </p:txBody>
      </p:sp>
      <p:sp>
        <p:nvSpPr>
          <p:cNvPr id="2" name="Google Shape;354;p46">
            <a:extLst>
              <a:ext uri="{FF2B5EF4-FFF2-40B4-BE49-F238E27FC236}">
                <a16:creationId xmlns:a16="http://schemas.microsoft.com/office/drawing/2014/main" id="{2BDDA67B-DA21-D0CE-59BA-DBD3AB229A55}"/>
              </a:ext>
            </a:extLst>
          </p:cNvPr>
          <p:cNvSpPr txBox="1">
            <a:spLocks/>
          </p:cNvSpPr>
          <p:nvPr/>
        </p:nvSpPr>
        <p:spPr>
          <a:xfrm>
            <a:off x="0" y="726519"/>
            <a:ext cx="8220722" cy="288120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lvl="0">
              <a:lnSpc>
                <a:spcPct val="150000"/>
              </a:lnSpc>
            </a:pPr>
            <a:r>
              <a:rPr lang="en-US" sz="2000">
                <a:solidFill>
                  <a:schemeClr val="tx1"/>
                </a:solidFill>
              </a:rPr>
              <a:t>Collaborate with parents to create READ plans together</a:t>
            </a:r>
            <a:endParaRPr lang="en-US" sz="1000">
              <a:solidFill>
                <a:schemeClr val="tx1"/>
              </a:solidFill>
            </a:endParaRPr>
          </a:p>
          <a:p>
            <a:pPr lvl="0">
              <a:lnSpc>
                <a:spcPct val="150000"/>
              </a:lnSpc>
            </a:pPr>
            <a:r>
              <a:rPr lang="en-US" sz="2000">
                <a:solidFill>
                  <a:schemeClr val="tx1"/>
                </a:solidFill>
              </a:rPr>
              <a:t>Discuss the student’s specific reading needs</a:t>
            </a:r>
          </a:p>
          <a:p>
            <a:pPr lvl="0">
              <a:lnSpc>
                <a:spcPct val="150000"/>
              </a:lnSpc>
            </a:pPr>
            <a:r>
              <a:rPr lang="en-US" sz="2000">
                <a:solidFill>
                  <a:schemeClr val="tx1"/>
                </a:solidFill>
              </a:rPr>
              <a:t>Communicate ongoing, regular progress updates</a:t>
            </a:r>
          </a:p>
          <a:p>
            <a:pPr lvl="0">
              <a:lnSpc>
                <a:spcPct val="150000"/>
              </a:lnSpc>
            </a:pPr>
            <a:r>
              <a:rPr lang="en-US" sz="2000">
                <a:solidFill>
                  <a:schemeClr val="tx1"/>
                </a:solidFill>
              </a:rPr>
              <a:t>Ensure parents understand the information being presented</a:t>
            </a:r>
          </a:p>
          <a:p>
            <a:pPr lvl="0">
              <a:lnSpc>
                <a:spcPct val="150000"/>
              </a:lnSpc>
            </a:pPr>
            <a:r>
              <a:rPr lang="en-US" sz="2000">
                <a:solidFill>
                  <a:schemeClr val="tx1"/>
                </a:solidFill>
              </a:rPr>
              <a:t>Share the READ plan interventions that address the child’s needs</a:t>
            </a:r>
          </a:p>
          <a:p>
            <a:pPr lvl="0">
              <a:lnSpc>
                <a:spcPct val="150000"/>
              </a:lnSpc>
            </a:pPr>
            <a:r>
              <a:rPr lang="en-US" sz="2000">
                <a:solidFill>
                  <a:schemeClr val="tx1"/>
                </a:solidFill>
              </a:rPr>
              <a:t>Discuss how parents play a central supportive role</a:t>
            </a:r>
          </a:p>
        </p:txBody>
      </p:sp>
      <p:grpSp>
        <p:nvGrpSpPr>
          <p:cNvPr id="4" name="Group 3" descr="Two speech bubbles">
            <a:extLst>
              <a:ext uri="{FF2B5EF4-FFF2-40B4-BE49-F238E27FC236}">
                <a16:creationId xmlns:a16="http://schemas.microsoft.com/office/drawing/2014/main" id="{0359E922-5822-AB4B-F3DE-82090E80FB98}"/>
              </a:ext>
            </a:extLst>
          </p:cNvPr>
          <p:cNvGrpSpPr/>
          <p:nvPr/>
        </p:nvGrpSpPr>
        <p:grpSpPr>
          <a:xfrm>
            <a:off x="7787345" y="102680"/>
            <a:ext cx="1173345" cy="1125683"/>
            <a:chOff x="1365476" y="2383967"/>
            <a:chExt cx="1122950" cy="1122950"/>
          </a:xfrm>
        </p:grpSpPr>
        <p:sp>
          <p:nvSpPr>
            <p:cNvPr id="5" name="Oval 4">
              <a:extLst>
                <a:ext uri="{FF2B5EF4-FFF2-40B4-BE49-F238E27FC236}">
                  <a16:creationId xmlns:a16="http://schemas.microsoft.com/office/drawing/2014/main" id="{5C47FC8C-35C3-430D-AE72-86F4E9951C29}"/>
                </a:ext>
              </a:extLst>
            </p:cNvPr>
            <p:cNvSpPr/>
            <p:nvPr/>
          </p:nvSpPr>
          <p:spPr>
            <a:xfrm>
              <a:off x="1365476" y="2383967"/>
              <a:ext cx="1122950" cy="1122950"/>
            </a:xfrm>
            <a:prstGeom prst="ellipse">
              <a:avLst/>
            </a:prstGeom>
            <a:solidFill>
              <a:schemeClr val="bg1"/>
            </a:solidFill>
            <a:ln>
              <a:solidFill>
                <a:srgbClr val="5FA4D8"/>
              </a:solid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endParaRPr lang="en-US" sz="1013">
                <a:latin typeface="Trebuchet MS" panose="020B0603020202020204" pitchFamily="34" charset="0"/>
              </a:endParaRPr>
            </a:p>
          </p:txBody>
        </p:sp>
        <p:pic>
          <p:nvPicPr>
            <p:cNvPr id="6" name="Graphic 5" descr="Chat outline">
              <a:extLst>
                <a:ext uri="{FF2B5EF4-FFF2-40B4-BE49-F238E27FC236}">
                  <a16:creationId xmlns:a16="http://schemas.microsoft.com/office/drawing/2014/main" id="{96D675EE-8541-F862-9EB6-36A54E2BEE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61802" y="2490041"/>
              <a:ext cx="914400" cy="914400"/>
            </a:xfrm>
            <a:prstGeom prst="rect">
              <a:avLst/>
            </a:prstGeom>
          </p:spPr>
        </p:pic>
      </p:grpSp>
    </p:spTree>
    <p:extLst>
      <p:ext uri="{BB962C8B-B14F-4D97-AF65-F5344CB8AC3E}">
        <p14:creationId xmlns:p14="http://schemas.microsoft.com/office/powerpoint/2010/main" val="208988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02A0D-2A2C-7E4B-CA33-AD45FEA72476}"/>
            </a:ext>
          </a:extLst>
        </p:cNvPr>
        <p:cNvGrpSpPr/>
        <p:nvPr/>
      </p:nvGrpSpPr>
      <p:grpSpPr>
        <a:xfrm>
          <a:off x="0" y="0"/>
          <a:ext cx="0" cy="0"/>
          <a:chOff x="0" y="0"/>
          <a:chExt cx="0" cy="0"/>
        </a:xfrm>
      </p:grpSpPr>
      <p:pic>
        <p:nvPicPr>
          <p:cNvPr id="6" name="Picture Placeholder 5" descr="A woman, child and man lying on leaves.&#10;&#10;">
            <a:extLst>
              <a:ext uri="{FF2B5EF4-FFF2-40B4-BE49-F238E27FC236}">
                <a16:creationId xmlns:a16="http://schemas.microsoft.com/office/drawing/2014/main" id="{DDAC2B25-A483-FF5E-4A5D-84B22471A02F}"/>
              </a:ext>
            </a:extLst>
          </p:cNvPr>
          <p:cNvPicPr>
            <a:picLocks noGrp="1" noChangeAspect="1"/>
          </p:cNvPicPr>
          <p:nvPr>
            <p:ph type="pic" sz="quarter" idx="10"/>
          </p:nvPr>
        </p:nvPicPr>
        <p:blipFill>
          <a:blip r:embed="rId3"/>
          <a:srcRect t="7706" b="7706"/>
          <a:stretch/>
        </p:blipFill>
        <p:spPr>
          <a:xfrm>
            <a:off x="0" y="-8792"/>
            <a:ext cx="9144000" cy="5152292"/>
          </a:xfrm>
        </p:spPr>
      </p:pic>
      <p:sp>
        <p:nvSpPr>
          <p:cNvPr id="2" name="Title 1">
            <a:extLst>
              <a:ext uri="{FF2B5EF4-FFF2-40B4-BE49-F238E27FC236}">
                <a16:creationId xmlns:a16="http://schemas.microsoft.com/office/drawing/2014/main" id="{BD7A9412-DBC7-7A48-1F32-8A4731EEB07E}"/>
              </a:ext>
            </a:extLst>
          </p:cNvPr>
          <p:cNvSpPr>
            <a:spLocks noGrp="1"/>
          </p:cNvSpPr>
          <p:nvPr>
            <p:ph type="title"/>
          </p:nvPr>
        </p:nvSpPr>
        <p:spPr>
          <a:xfrm>
            <a:off x="0" y="3464715"/>
            <a:ext cx="9144000" cy="1678785"/>
          </a:xfrm>
        </p:spPr>
        <p:txBody>
          <a:bodyPr/>
          <a:lstStyle/>
          <a:p>
            <a:r>
              <a:rPr lang="en-US">
                <a:latin typeface="Trebuchet MS"/>
              </a:rPr>
              <a:t>How Can You Support </a:t>
            </a:r>
            <a:br>
              <a:rPr lang="en-US">
                <a:latin typeface="Trebuchet MS"/>
              </a:rPr>
            </a:br>
            <a:r>
              <a:rPr lang="en-US">
                <a:latin typeface="Trebuchet MS"/>
              </a:rPr>
              <a:t>Your Child’s READ Plan at Home?</a:t>
            </a:r>
            <a:endParaRPr lang="en-US"/>
          </a:p>
        </p:txBody>
      </p:sp>
      <p:pic>
        <p:nvPicPr>
          <p:cNvPr id="5" name="Google Shape;115;p10" descr="CDE Logo">
            <a:extLst>
              <a:ext uri="{FF2B5EF4-FFF2-40B4-BE49-F238E27FC236}">
                <a16:creationId xmlns:a16="http://schemas.microsoft.com/office/drawing/2014/main" id="{6F436767-07D1-EEBE-6ED5-33CA06562954}"/>
              </a:ext>
            </a:extLst>
          </p:cNvPr>
          <p:cNvPicPr preferRelativeResize="0"/>
          <p:nvPr/>
        </p:nvPicPr>
        <p:blipFill>
          <a:blip r:embed="rId4">
            <a:alphaModFix/>
          </a:blip>
          <a:stretch>
            <a:fillRect/>
          </a:stretch>
        </p:blipFill>
        <p:spPr>
          <a:xfrm>
            <a:off x="8002150" y="4594525"/>
            <a:ext cx="924425" cy="403399"/>
          </a:xfrm>
          <a:prstGeom prst="rect">
            <a:avLst/>
          </a:prstGeom>
          <a:noFill/>
          <a:ln>
            <a:noFill/>
          </a:ln>
        </p:spPr>
      </p:pic>
    </p:spTree>
    <p:extLst>
      <p:ext uri="{BB962C8B-B14F-4D97-AF65-F5344CB8AC3E}">
        <p14:creationId xmlns:p14="http://schemas.microsoft.com/office/powerpoint/2010/main" val="3903375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46"/>
          <p:cNvSpPr txBox="1">
            <a:spLocks noGrp="1"/>
          </p:cNvSpPr>
          <p:nvPr>
            <p:ph type="title"/>
          </p:nvPr>
        </p:nvSpPr>
        <p:spPr>
          <a:xfrm>
            <a:off x="270093" y="0"/>
            <a:ext cx="8250506" cy="587739"/>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Welcome | READ Plans</a:t>
            </a:r>
          </a:p>
        </p:txBody>
      </p:sp>
      <p:sp>
        <p:nvSpPr>
          <p:cNvPr id="2" name="Google Shape;354;p46">
            <a:extLst>
              <a:ext uri="{FF2B5EF4-FFF2-40B4-BE49-F238E27FC236}">
                <a16:creationId xmlns:a16="http://schemas.microsoft.com/office/drawing/2014/main" id="{6DAE3C2E-A13E-A955-233A-466A9F4164CA}"/>
              </a:ext>
            </a:extLst>
          </p:cNvPr>
          <p:cNvSpPr txBox="1">
            <a:spLocks noGrp="1"/>
          </p:cNvSpPr>
          <p:nvPr>
            <p:ph type="body" idx="4294967295"/>
          </p:nvPr>
        </p:nvSpPr>
        <p:spPr>
          <a:xfrm>
            <a:off x="187377" y="826953"/>
            <a:ext cx="7169150" cy="3188485"/>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b="1">
                <a:latin typeface="Trebuchet MS"/>
              </a:rPr>
              <a:t>First Name Last Name</a:t>
            </a:r>
            <a:r>
              <a:rPr lang="en-US">
                <a:latin typeface="Trebuchet MS"/>
              </a:rPr>
              <a:t>, Senior Literacy Consultant</a:t>
            </a:r>
          </a:p>
          <a:p>
            <a:pPr marL="0" lvl="0" indent="0" algn="l" rtl="0">
              <a:spcBef>
                <a:spcPts val="0"/>
              </a:spcBef>
              <a:spcAft>
                <a:spcPts val="0"/>
              </a:spcAft>
              <a:buNone/>
            </a:pPr>
            <a:r>
              <a:rPr lang="en-US">
                <a:latin typeface="Trebuchet MS"/>
              </a:rPr>
              <a:t>Office of Elementary Literacy and School Readiness</a:t>
            </a:r>
          </a:p>
          <a:p>
            <a:pPr marL="0" lvl="0" indent="0" algn="l" rtl="0">
              <a:spcBef>
                <a:spcPts val="0"/>
              </a:spcBef>
              <a:spcAft>
                <a:spcPts val="0"/>
              </a:spcAft>
              <a:buNone/>
            </a:pPr>
            <a:r>
              <a:rPr lang="en-US">
                <a:latin typeface="Trebuchet MS"/>
              </a:rPr>
              <a:t>email</a:t>
            </a:r>
          </a:p>
          <a:p>
            <a:pPr marL="0" lvl="0" indent="0" algn="l" rtl="0">
              <a:spcBef>
                <a:spcPts val="0"/>
              </a:spcBef>
              <a:spcAft>
                <a:spcPts val="0"/>
              </a:spcAft>
              <a:buNone/>
            </a:pPr>
            <a:endParaRPr lang="en-US">
              <a:latin typeface="Trebuchet MS"/>
            </a:endParaRPr>
          </a:p>
          <a:p>
            <a:pPr marL="0" lvl="0" indent="0" algn="l" rtl="0">
              <a:spcBef>
                <a:spcPts val="0"/>
              </a:spcBef>
              <a:spcAft>
                <a:spcPts val="1200"/>
              </a:spcAft>
              <a:buNone/>
            </a:pPr>
            <a:endParaRPr/>
          </a:p>
        </p:txBody>
      </p:sp>
    </p:spTree>
    <p:extLst>
      <p:ext uri="{BB962C8B-B14F-4D97-AF65-F5344CB8AC3E}">
        <p14:creationId xmlns:p14="http://schemas.microsoft.com/office/powerpoint/2010/main" val="41551185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27" name="Google Shape;742;g1029f78246c_0_73">
            <a:extLst>
              <a:ext uri="{FF2B5EF4-FFF2-40B4-BE49-F238E27FC236}">
                <a16:creationId xmlns:a16="http://schemas.microsoft.com/office/drawing/2014/main" id="{8D52181C-5E9C-4410-ADD1-65A745ACEB12}"/>
              </a:ext>
            </a:extLst>
          </p:cNvPr>
          <p:cNvSpPr txBox="1">
            <a:spLocks noGrp="1"/>
          </p:cNvSpPr>
          <p:nvPr>
            <p:ph type="title"/>
          </p:nvPr>
        </p:nvSpPr>
        <p:spPr>
          <a:xfrm>
            <a:off x="134418" y="0"/>
            <a:ext cx="8520600" cy="572700"/>
          </a:xfrm>
        </p:spPr>
        <p:txBody>
          <a:bodyPr spcFirstLastPara="1" vert="horz" wrap="square" lIns="0" tIns="0" rIns="0" bIns="0" rtlCol="0" anchor="ctr" anchorCtr="0">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nSpc>
                <a:spcPct val="90000"/>
              </a:lnSpc>
              <a:buClr>
                <a:srgbClr val="232C67"/>
              </a:buClr>
              <a:buSzPts val="3200"/>
            </a:pPr>
            <a:r>
              <a:rPr lang="en-US" sz="2400">
                <a:solidFill>
                  <a:schemeClr val="dk1"/>
                </a:solidFill>
                <a:latin typeface="Trebuchet MS" panose="020B0603020202020204" pitchFamily="34" charset="0"/>
              </a:rPr>
              <a:t>Collaboration &amp; Communication</a:t>
            </a:r>
          </a:p>
        </p:txBody>
      </p:sp>
      <p:sp>
        <p:nvSpPr>
          <p:cNvPr id="3" name="Content Placeholder 1">
            <a:extLst>
              <a:ext uri="{FF2B5EF4-FFF2-40B4-BE49-F238E27FC236}">
                <a16:creationId xmlns:a16="http://schemas.microsoft.com/office/drawing/2014/main" id="{0B1A3DC2-0433-1C0F-9950-1C6AC3A63DC2}"/>
              </a:ext>
            </a:extLst>
          </p:cNvPr>
          <p:cNvSpPr txBox="1">
            <a:spLocks/>
          </p:cNvSpPr>
          <p:nvPr/>
        </p:nvSpPr>
        <p:spPr>
          <a:xfrm>
            <a:off x="134418" y="976766"/>
            <a:ext cx="5888052" cy="288315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00000"/>
              </a:lnSpc>
            </a:pPr>
            <a:r>
              <a:rPr lang="en-US" sz="2000">
                <a:solidFill>
                  <a:schemeClr val="tx1"/>
                </a:solidFill>
                <a:ea typeface="Calibri"/>
                <a:cs typeface="Calibri"/>
                <a:sym typeface="Calibri"/>
              </a:rPr>
              <a:t>Share helpful information about your child with teachers</a:t>
            </a:r>
          </a:p>
          <a:p>
            <a:pPr>
              <a:lnSpc>
                <a:spcPct val="100000"/>
              </a:lnSpc>
            </a:pPr>
            <a:endParaRPr lang="en-US" sz="2000">
              <a:solidFill>
                <a:schemeClr val="tx1"/>
              </a:solidFill>
              <a:ea typeface="Calibri"/>
              <a:cs typeface="Calibri"/>
              <a:sym typeface="Calibri"/>
            </a:endParaRPr>
          </a:p>
          <a:p>
            <a:pPr>
              <a:lnSpc>
                <a:spcPct val="100000"/>
              </a:lnSpc>
            </a:pPr>
            <a:r>
              <a:rPr lang="en-US" sz="2000">
                <a:solidFill>
                  <a:schemeClr val="tx1"/>
                </a:solidFill>
                <a:ea typeface="Calibri"/>
                <a:cs typeface="Calibri"/>
                <a:sym typeface="Calibri"/>
              </a:rPr>
              <a:t>Discuss strategies with your child’s teacher that will support a READ Plan at home</a:t>
            </a:r>
            <a:endParaRPr lang="en-US" sz="2000">
              <a:solidFill>
                <a:schemeClr val="tx1"/>
              </a:solidFill>
              <a:ea typeface="Calibri"/>
              <a:cs typeface="Calibri"/>
            </a:endParaRPr>
          </a:p>
          <a:p>
            <a:pPr>
              <a:lnSpc>
                <a:spcPct val="100000"/>
              </a:lnSpc>
            </a:pPr>
            <a:endParaRPr lang="en-US" sz="2000">
              <a:solidFill>
                <a:schemeClr val="tx1"/>
              </a:solidFill>
              <a:ea typeface="Calibri"/>
              <a:cs typeface="Calibri"/>
              <a:sym typeface="Calibri"/>
            </a:endParaRPr>
          </a:p>
          <a:p>
            <a:pPr>
              <a:lnSpc>
                <a:spcPct val="100000"/>
              </a:lnSpc>
            </a:pPr>
            <a:r>
              <a:rPr lang="en-US" sz="2000">
                <a:solidFill>
                  <a:schemeClr val="tx1"/>
                </a:solidFill>
                <a:ea typeface="Calibri"/>
                <a:cs typeface="Calibri"/>
                <a:sym typeface="Calibri"/>
              </a:rPr>
              <a:t>Ask questions to support your own understanding of your child’s reading needs</a:t>
            </a:r>
            <a:endParaRPr lang="en-US" sz="2000">
              <a:solidFill>
                <a:schemeClr val="tx1"/>
              </a:solidFill>
              <a:ea typeface="Calibri"/>
              <a:cs typeface="Calibri"/>
            </a:endParaRPr>
          </a:p>
          <a:p>
            <a:pPr>
              <a:lnSpc>
                <a:spcPct val="100000"/>
              </a:lnSpc>
            </a:pPr>
            <a:endParaRPr lang="en-US" sz="800">
              <a:solidFill>
                <a:schemeClr val="tx1"/>
              </a:solidFill>
              <a:ea typeface="Calibri"/>
              <a:cs typeface="Calibri"/>
              <a:sym typeface="Calibri"/>
            </a:endParaRPr>
          </a:p>
        </p:txBody>
      </p:sp>
      <p:pic>
        <p:nvPicPr>
          <p:cNvPr id="4" name="Picture 3">
            <a:hlinkClick r:id="rId4"/>
            <a:extLst>
              <a:ext uri="{FF2B5EF4-FFF2-40B4-BE49-F238E27FC236}">
                <a16:creationId xmlns:a16="http://schemas.microsoft.com/office/drawing/2014/main" id="{BF81E570-85F3-9112-FD21-CAC0472085F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286216" y="685312"/>
            <a:ext cx="2368802" cy="2914450"/>
          </a:xfrm>
          <a:prstGeom prst="rect">
            <a:avLst/>
          </a:prstGeom>
          <a:ln>
            <a:solidFill>
              <a:schemeClr val="tx1"/>
            </a:solidFill>
          </a:ln>
        </p:spPr>
      </p:pic>
      <p:sp>
        <p:nvSpPr>
          <p:cNvPr id="5" name="TextBox 4">
            <a:extLst>
              <a:ext uri="{FF2B5EF4-FFF2-40B4-BE49-F238E27FC236}">
                <a16:creationId xmlns:a16="http://schemas.microsoft.com/office/drawing/2014/main" id="{F58DD290-E89A-2C37-DE58-177721315965}"/>
              </a:ext>
            </a:extLst>
          </p:cNvPr>
          <p:cNvSpPr txBox="1"/>
          <p:nvPr/>
        </p:nvSpPr>
        <p:spPr>
          <a:xfrm>
            <a:off x="6286216" y="3659870"/>
            <a:ext cx="2368802" cy="400110"/>
          </a:xfrm>
          <a:prstGeom prst="rect">
            <a:avLst/>
          </a:prstGeom>
          <a:noFill/>
          <a:ln>
            <a:solidFill>
              <a:schemeClr val="tx1"/>
            </a:solidFill>
          </a:ln>
        </p:spPr>
        <p:txBody>
          <a:bodyPr wrap="square" rtlCol="0">
            <a:spAutoFit/>
          </a:bodyPr>
          <a:lstStyle/>
          <a:p>
            <a:pPr algn="ctr"/>
            <a:r>
              <a:rPr lang="en-US" sz="1000">
                <a:latin typeface="Trebuchet MS" panose="020B0603020202020204" pitchFamily="34" charset="0"/>
              </a:rPr>
              <a:t>Things Parents Should Ask Schools about Literacy Development</a:t>
            </a:r>
          </a:p>
        </p:txBody>
      </p:sp>
      <p:sp>
        <p:nvSpPr>
          <p:cNvPr id="2" name="TextBox 1">
            <a:extLst>
              <a:ext uri="{FF2B5EF4-FFF2-40B4-BE49-F238E27FC236}">
                <a16:creationId xmlns:a16="http://schemas.microsoft.com/office/drawing/2014/main" id="{35B6836C-26E1-9501-4630-8E63C6217142}"/>
              </a:ext>
            </a:extLst>
          </p:cNvPr>
          <p:cNvSpPr txBox="1"/>
          <p:nvPr/>
        </p:nvSpPr>
        <p:spPr>
          <a:xfrm>
            <a:off x="7239640" y="4120088"/>
            <a:ext cx="1904360" cy="230832"/>
          </a:xfrm>
          <a:prstGeom prst="rect">
            <a:avLst/>
          </a:prstGeom>
          <a:noFill/>
        </p:spPr>
        <p:txBody>
          <a:bodyPr wrap="square" lIns="91440" tIns="45720" rIns="91440" bIns="45720" anchor="t">
            <a:spAutoFit/>
          </a:bodyPr>
          <a:lstStyle/>
          <a:p>
            <a:pPr algn="r"/>
            <a:r>
              <a:rPr lang="en-US" sz="900">
                <a:effectLst/>
                <a:latin typeface="Trebuchet MS" panose="020B0603020202020204" pitchFamily="34" charset="0"/>
                <a:ea typeface="Calibri"/>
              </a:rPr>
              <a:t>(NCIL, 2017)</a:t>
            </a:r>
            <a:endParaRPr lang="en-US" sz="900">
              <a:latin typeface="Trebuchet MS" panose="020B0603020202020204" pitchFamily="34" charset="0"/>
            </a:endParaRPr>
          </a:p>
        </p:txBody>
      </p:sp>
    </p:spTree>
    <p:extLst>
      <p:ext uri="{BB962C8B-B14F-4D97-AF65-F5344CB8AC3E}">
        <p14:creationId xmlns:p14="http://schemas.microsoft.com/office/powerpoint/2010/main" val="3836422126"/>
      </p:ext>
    </p:extLst>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pic>
        <p:nvPicPr>
          <p:cNvPr id="4" name="Google Shape;603;g7ad2debbc2_0_19">
            <a:extLst>
              <a:ext uri="{FF2B5EF4-FFF2-40B4-BE49-F238E27FC236}">
                <a16:creationId xmlns:a16="http://schemas.microsoft.com/office/drawing/2014/main" id="{E6AC78A3-24D1-AD7C-9266-8B11CE4F4C62}"/>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2834101" y="2571750"/>
            <a:ext cx="3475798" cy="1739542"/>
          </a:xfrm>
          <a:prstGeom prst="rect">
            <a:avLst/>
          </a:prstGeom>
          <a:noFill/>
          <a:ln>
            <a:noFill/>
          </a:ln>
        </p:spPr>
      </p:pic>
      <p:sp>
        <p:nvSpPr>
          <p:cNvPr id="6" name="Title 5">
            <a:extLst>
              <a:ext uri="{FF2B5EF4-FFF2-40B4-BE49-F238E27FC236}">
                <a16:creationId xmlns:a16="http://schemas.microsoft.com/office/drawing/2014/main" id="{2CCF6693-E6CD-4713-91AD-AB37CE26F49D}"/>
              </a:ext>
              <a:ext uri="{C183D7F6-B498-43B3-948B-1728B52AA6E4}">
                <adec:decorative xmlns:adec="http://schemas.microsoft.com/office/drawing/2017/decorative" val="1"/>
              </a:ext>
            </a:extLst>
          </p:cNvPr>
          <p:cNvSpPr>
            <a:spLocks noGrp="1"/>
          </p:cNvSpPr>
          <p:nvPr>
            <p:ph type="title" idx="4294967295"/>
          </p:nvPr>
        </p:nvSpPr>
        <p:spPr>
          <a:xfrm>
            <a:off x="269711" y="832208"/>
            <a:ext cx="8604575" cy="1480033"/>
          </a:xfrm>
          <a:prstGeom prst="round2DiagRect">
            <a:avLst>
              <a:gd name="adj1" fmla="val 16667"/>
              <a:gd name="adj2" fmla="val 15573"/>
            </a:avLst>
          </a:prstGeom>
          <a:solidFill>
            <a:schemeClr val="lt1"/>
          </a:solidFill>
          <a:ln w="25400" cap="flat" cmpd="sng" algn="ctr">
            <a:noFill/>
            <a:prstDash val="solid"/>
          </a:ln>
          <a:effectLst>
            <a:outerShdw blurRad="139700" dir="9600000" sx="102000" sy="102000" algn="tr" rotWithShape="0">
              <a:schemeClr val="bg1">
                <a:alpha val="20000"/>
              </a:schemeClr>
            </a:outerShdw>
          </a:effectLst>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“The greatest impact for ensuring student success lies in a productive </a:t>
            </a:r>
            <a:r>
              <a:rPr kumimoji="0" lang="en-US" sz="2000" b="1"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collaboration among parents, teachers, and schools </a:t>
            </a:r>
            <a:r>
              <a:rPr kumimoji="0" lang="en-US" sz="20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in providing a child’s education, so it is paramount that parents are informed about the status of their children’s educational progress...”</a:t>
            </a:r>
          </a:p>
        </p:txBody>
      </p:sp>
    </p:spTree>
    <p:extLst>
      <p:ext uri="{BB962C8B-B14F-4D97-AF65-F5344CB8AC3E}">
        <p14:creationId xmlns:p14="http://schemas.microsoft.com/office/powerpoint/2010/main" val="1361459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08826ADB-5956-072E-6459-C6FEA004540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90FED1CE-9513-786A-D364-B750E35ABBC7}"/>
              </a:ext>
            </a:extLst>
          </p:cNvPr>
          <p:cNvSpPr txBox="1">
            <a:spLocks noGrp="1"/>
          </p:cNvSpPr>
          <p:nvPr>
            <p:ph type="title"/>
          </p:nvPr>
        </p:nvSpPr>
        <p:spPr>
          <a:xfrm>
            <a:off x="270093" y="0"/>
            <a:ext cx="8250506" cy="587739"/>
          </a:xfrm>
          <a:prstGeom prst="rect">
            <a:avLst/>
          </a:prstGeom>
        </p:spPr>
        <p:txBody>
          <a:bodyPr spcFirstLastPara="1" wrap="square" lIns="0" tIns="0" rIns="0" bIns="0" anchor="ctr" anchorCtr="0">
            <a:noAutofit/>
          </a:bodyPr>
          <a:lstStyle/>
          <a:p>
            <a:r>
              <a:rPr lang="en-US" sz="2400">
                <a:latin typeface="Trebuchet MS"/>
              </a:rPr>
              <a:t>Do You Want to Learn More?</a:t>
            </a:r>
          </a:p>
        </p:txBody>
      </p:sp>
      <p:sp>
        <p:nvSpPr>
          <p:cNvPr id="2" name="Google Shape;354;p46">
            <a:extLst>
              <a:ext uri="{FF2B5EF4-FFF2-40B4-BE49-F238E27FC236}">
                <a16:creationId xmlns:a16="http://schemas.microsoft.com/office/drawing/2014/main" id="{422619B1-34BC-5BA6-9648-1DB068299271}"/>
              </a:ext>
            </a:extLst>
          </p:cNvPr>
          <p:cNvSpPr txBox="1">
            <a:spLocks noGrp="1"/>
          </p:cNvSpPr>
          <p:nvPr>
            <p:ph type="body" idx="4294967295"/>
          </p:nvPr>
        </p:nvSpPr>
        <p:spPr>
          <a:xfrm>
            <a:off x="270093" y="747388"/>
            <a:ext cx="8541398" cy="3074713"/>
          </a:xfrm>
          <a:prstGeom prst="rect">
            <a:avLst/>
          </a:prstGeom>
        </p:spPr>
        <p:txBody>
          <a:bodyPr spcFirstLastPara="1" wrap="square" lIns="91425" tIns="91425" rIns="91425" bIns="91425" anchor="t" anchorCtr="0">
            <a:normAutofit/>
          </a:bodyPr>
          <a:lstStyle/>
          <a:p>
            <a:pPr marL="0" indent="0" algn="ctr">
              <a:buNone/>
            </a:pPr>
            <a:r>
              <a:rPr lang="en-US">
                <a:ea typeface="Calibri"/>
                <a:cs typeface="Calibri"/>
              </a:rPr>
              <a:t>Visit the </a:t>
            </a:r>
            <a:r>
              <a:rPr lang="en-US">
                <a:ea typeface="Calibri"/>
                <a:cs typeface="Calibri"/>
                <a:hlinkClick r:id="rId3"/>
              </a:rPr>
              <a:t>CDE Parent Resources Website</a:t>
            </a:r>
            <a:endParaRPr lang="en-US"/>
          </a:p>
          <a:p>
            <a:pPr marL="0" indent="0">
              <a:spcAft>
                <a:spcPts val="1200"/>
              </a:spcAft>
              <a:buNone/>
            </a:pPr>
            <a:endParaRPr lang="en-US"/>
          </a:p>
        </p:txBody>
      </p:sp>
      <p:pic>
        <p:nvPicPr>
          <p:cNvPr id="3" name="Picture 2" descr="QR Code Image">
            <a:extLst>
              <a:ext uri="{FF2B5EF4-FFF2-40B4-BE49-F238E27FC236}">
                <a16:creationId xmlns:a16="http://schemas.microsoft.com/office/drawing/2014/main" id="{17EAA78E-9C31-F71B-76C4-27E80D77A3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1064" y="1205624"/>
            <a:ext cx="2781871" cy="2781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34292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2">
          <a:extLst>
            <a:ext uri="{FF2B5EF4-FFF2-40B4-BE49-F238E27FC236}">
              <a16:creationId xmlns:a16="http://schemas.microsoft.com/office/drawing/2014/main" id="{1BA8F925-19C2-BB5F-6976-327318B0149B}"/>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A780F67E-1B53-BB19-E1C7-039CC0AC21E0}"/>
              </a:ext>
            </a:extLst>
          </p:cNvPr>
          <p:cNvSpPr>
            <a:spLocks noGrp="1"/>
          </p:cNvSpPr>
          <p:nvPr>
            <p:ph type="title"/>
          </p:nvPr>
        </p:nvSpPr>
        <p:spPr>
          <a:xfrm>
            <a:off x="72190" y="0"/>
            <a:ext cx="8388253" cy="572700"/>
          </a:xfrm>
          <a:prstGeom prst="rect">
            <a:avLst/>
          </a:prstGeom>
        </p:spPr>
        <p:txBody>
          <a:bodyP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a:latin typeface="Trebuchet MS" panose="020B0603020202020204" pitchFamily="34" charset="0"/>
              </a:rPr>
              <a:t>References Slide</a:t>
            </a:r>
          </a:p>
        </p:txBody>
      </p:sp>
      <p:sp>
        <p:nvSpPr>
          <p:cNvPr id="6" name="TextBox 5">
            <a:extLst>
              <a:ext uri="{FF2B5EF4-FFF2-40B4-BE49-F238E27FC236}">
                <a16:creationId xmlns:a16="http://schemas.microsoft.com/office/drawing/2014/main" id="{F891499A-6D1E-51AF-3977-F703A0EF2785}"/>
              </a:ext>
            </a:extLst>
          </p:cNvPr>
          <p:cNvSpPr txBox="1"/>
          <p:nvPr/>
        </p:nvSpPr>
        <p:spPr>
          <a:xfrm>
            <a:off x="72190" y="734560"/>
            <a:ext cx="8734926" cy="3493264"/>
          </a:xfrm>
          <a:prstGeom prst="rect">
            <a:avLst/>
          </a:prstGeom>
          <a:noFill/>
        </p:spPr>
        <p:txBody>
          <a:bodyPr wrap="square" lIns="91440" tIns="45720" rIns="91440" bIns="4572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fontAlgn="base"/>
            <a:r>
              <a:rPr lang="en-US" sz="1000">
                <a:latin typeface="Trebuchet MS" panose="020B0603020202020204" pitchFamily="34" charset="0"/>
              </a:rPr>
              <a:t>§ 300.320 Definition of individualized education program. https://www.ecfr.gov/current/title-34/subtitle-B/chapter-III/part-300/subpart-D/subject-group-ECFR28b07e67452ed7a/section-300.320#p-300.320(a)(6)</a:t>
            </a:r>
          </a:p>
          <a:p>
            <a:pPr fontAlgn="base"/>
            <a:endParaRPr lang="en-US" sz="1000" b="0" i="0">
              <a:effectLst/>
              <a:latin typeface="Trebuchet MS" panose="020B0603020202020204" pitchFamily="34" charset="0"/>
            </a:endParaRPr>
          </a:p>
          <a:p>
            <a:r>
              <a:rPr lang="en-US" sz="1000">
                <a:latin typeface="Trebuchet MS" panose="020B0603020202020204" pitchFamily="34" charset="0"/>
              </a:rPr>
              <a:t>Brown, S. E., &amp; Stollar, S. (2025). </a:t>
            </a:r>
            <a:r>
              <a:rPr lang="en-US" sz="1000" i="1">
                <a:latin typeface="Trebuchet MS" panose="020B0603020202020204" pitchFamily="34" charset="0"/>
              </a:rPr>
              <a:t>MTSS for reading improvement: A leader's tool kit for schoolwide success</a:t>
            </a:r>
            <a:r>
              <a:rPr lang="en-US" sz="1000">
                <a:latin typeface="Trebuchet MS" panose="020B0603020202020204" pitchFamily="34" charset="0"/>
              </a:rPr>
              <a:t>. Solution Tree.</a:t>
            </a:r>
          </a:p>
          <a:p>
            <a:pPr fontAlgn="base"/>
            <a:endParaRPr lang="en-US" sz="1000" b="0" i="0">
              <a:solidFill>
                <a:srgbClr val="000000"/>
              </a:solidFill>
              <a:effectLst/>
              <a:latin typeface="Trebuchet MS" panose="020B0603020202020204" pitchFamily="34" charset="0"/>
              <a:cs typeface="Arial" panose="020B0604020202020204" pitchFamily="34" charset="0"/>
            </a:endParaRPr>
          </a:p>
          <a:p>
            <a:pPr fontAlgn="base"/>
            <a:r>
              <a:rPr lang="en-US" sz="1000" b="0" i="0">
                <a:solidFill>
                  <a:srgbClr val="000000"/>
                </a:solidFill>
                <a:effectLst/>
                <a:latin typeface="Trebuchet MS" panose="020B0603020202020204" pitchFamily="34" charset="0"/>
              </a:rPr>
              <a:t>Colorado Department of Education. (n.d.). </a:t>
            </a:r>
            <a:r>
              <a:rPr lang="en-US" sz="1000" b="0" i="1">
                <a:solidFill>
                  <a:srgbClr val="000000"/>
                </a:solidFill>
                <a:effectLst/>
                <a:latin typeface="Trebuchet MS" panose="020B0603020202020204" pitchFamily="34" charset="0"/>
              </a:rPr>
              <a:t>The IDEA and Colorado’s READ Act: Guidance for children with disabilities eligible for an IEP and a READ plan</a:t>
            </a:r>
            <a:r>
              <a:rPr lang="en-US" sz="1000" b="0" i="0">
                <a:solidFill>
                  <a:srgbClr val="000000"/>
                </a:solidFill>
                <a:effectLst/>
                <a:latin typeface="Trebuchet MS" panose="020B0603020202020204" pitchFamily="34" charset="0"/>
              </a:rPr>
              <a:t>. </a:t>
            </a:r>
            <a:r>
              <a:rPr lang="en-US" sz="1000" b="0" i="0" u="none" strike="noStrike">
                <a:solidFill>
                  <a:srgbClr val="000000"/>
                </a:solidFill>
                <a:effectLst/>
                <a:latin typeface="Trebuchet MS" panose="020B0603020202020204" pitchFamily="34" charset="0"/>
              </a:rPr>
              <a:t>https://www.cde.state.co.us/cdesped/idea_colorados_read_act_guidance</a:t>
            </a:r>
          </a:p>
          <a:p>
            <a:pPr fontAlgn="base"/>
            <a:endParaRPr lang="en-US" sz="1000">
              <a:solidFill>
                <a:srgbClr val="000000"/>
              </a:solidFill>
              <a:latin typeface="Trebuchet MS" panose="020B0603020202020204" pitchFamily="34" charset="0"/>
            </a:endParaRPr>
          </a:p>
          <a:p>
            <a:pPr fontAlgn="base"/>
            <a:r>
              <a:rPr lang="en-US" sz="1000" b="0" i="0">
                <a:solidFill>
                  <a:srgbClr val="000000"/>
                </a:solidFill>
                <a:effectLst/>
                <a:latin typeface="Trebuchet MS" panose="020B0603020202020204" pitchFamily="34" charset="0"/>
              </a:rPr>
              <a:t>Colorado Department of Education. (n.d.). </a:t>
            </a:r>
            <a:r>
              <a:rPr lang="en-US" sz="1000" b="0" i="1">
                <a:solidFill>
                  <a:srgbClr val="000000"/>
                </a:solidFill>
                <a:effectLst/>
                <a:latin typeface="Trebuchet MS" panose="020B0603020202020204" pitchFamily="34" charset="0"/>
              </a:rPr>
              <a:t>Exiting a READ plan</a:t>
            </a:r>
            <a:r>
              <a:rPr lang="en-US" sz="1000" b="0" i="0">
                <a:solidFill>
                  <a:srgbClr val="000000"/>
                </a:solidFill>
                <a:effectLst/>
                <a:latin typeface="Trebuchet MS" panose="020B0603020202020204" pitchFamily="34" charset="0"/>
              </a:rPr>
              <a:t>. </a:t>
            </a:r>
            <a:r>
              <a:rPr lang="en-US" sz="1000" b="0" i="0" u="none" strike="noStrike">
                <a:solidFill>
                  <a:srgbClr val="000000"/>
                </a:solidFill>
                <a:effectLst/>
                <a:latin typeface="Trebuchet MS" panose="020B0603020202020204" pitchFamily="34" charset="0"/>
              </a:rPr>
              <a:t>https://www.cde.state.co.us/coloradoliteracy/exitingareadplan</a:t>
            </a:r>
          </a:p>
          <a:p>
            <a:pPr fontAlgn="base"/>
            <a:endParaRPr lang="en-US" sz="1100">
              <a:solidFill>
                <a:srgbClr val="000000"/>
              </a:solidFill>
              <a:latin typeface="Calibri" panose="020F0502020204030204" pitchFamily="34" charset="0"/>
            </a:endParaRPr>
          </a:p>
          <a:p>
            <a:pPr fontAlgn="base"/>
            <a:r>
              <a:rPr lang="en-US" sz="1000">
                <a:latin typeface="Trebuchet MS" panose="020B0603020202020204" pitchFamily="34" charset="0"/>
              </a:rPr>
              <a:t>Colorado Department of Education. (2024, September 26). </a:t>
            </a:r>
            <a:r>
              <a:rPr lang="en-US" sz="1000" i="1">
                <a:latin typeface="Trebuchet MS" panose="020B0603020202020204" pitchFamily="34" charset="0"/>
              </a:rPr>
              <a:t>Differentiated pathways and students with disabilities</a:t>
            </a:r>
            <a:r>
              <a:rPr lang="en-US" sz="1000">
                <a:latin typeface="Trebuchet MS" panose="020B0603020202020204" pitchFamily="34" charset="0"/>
              </a:rPr>
              <a:t>. https://www.cde.state.co.us/coloradoliteracy/readanddisabilities</a:t>
            </a:r>
          </a:p>
          <a:p>
            <a:pPr fontAlgn="base"/>
            <a:endParaRPr lang="en-US" sz="1000">
              <a:solidFill>
                <a:srgbClr val="000000"/>
              </a:solidFill>
              <a:latin typeface="Trebuchet MS" panose="020B0603020202020204" pitchFamily="34" charset="0"/>
            </a:endParaRPr>
          </a:p>
          <a:p>
            <a:pPr fontAlgn="base"/>
            <a:r>
              <a:rPr lang="en-US" sz="1000" b="0" i="0">
                <a:effectLst/>
                <a:latin typeface="Trebuchet MS" panose="020B0603020202020204" pitchFamily="34" charset="0"/>
              </a:rPr>
              <a:t>Colorado Department of Education. (2024, October). </a:t>
            </a:r>
            <a:r>
              <a:rPr lang="en-US" sz="1000" b="0" i="1">
                <a:effectLst/>
                <a:latin typeface="Trebuchet MS" panose="020B0603020202020204" pitchFamily="34" charset="0"/>
              </a:rPr>
              <a:t>READ act handbook</a:t>
            </a:r>
            <a:r>
              <a:rPr lang="en-US" sz="1000" b="0" i="0">
                <a:effectLst/>
                <a:latin typeface="Trebuchet MS" panose="020B0603020202020204" pitchFamily="34" charset="0"/>
              </a:rPr>
              <a:t>. </a:t>
            </a:r>
            <a:r>
              <a:rPr lang="en-US" sz="1000" b="0" i="0" u="none" strike="noStrike">
                <a:effectLst/>
                <a:latin typeface="Trebuchet MS" panose="020B0603020202020204" pitchFamily="34" charset="0"/>
              </a:rPr>
              <a:t>https://www.cde.state.co.us/coloradoliteracy/readplans#readacthandbook </a:t>
            </a:r>
          </a:p>
          <a:p>
            <a:pPr fontAlgn="base"/>
            <a:endParaRPr lang="en-US" sz="1000">
              <a:latin typeface="Trebuchet MS" panose="020B0603020202020204" pitchFamily="34" charset="0"/>
            </a:endParaRPr>
          </a:p>
          <a:p>
            <a:pPr fontAlgn="base"/>
            <a:r>
              <a:rPr lang="en-US" sz="1000" b="0" i="0" u="none" strike="noStrike">
                <a:effectLst/>
                <a:latin typeface="Trebuchet MS" panose="020B0603020202020204" pitchFamily="34" charset="0"/>
              </a:rPr>
              <a:t>Colorado Reading to Ensure Academic Development Act, Colo. Rev. Stat. §§ 22-7-1201-1214, (2019).</a:t>
            </a:r>
            <a:r>
              <a:rPr lang="en-US" sz="1000" b="0" i="0">
                <a:effectLst/>
                <a:latin typeface="Trebuchet MS" panose="020B0603020202020204" pitchFamily="34" charset="0"/>
              </a:rPr>
              <a:t>​</a:t>
            </a:r>
          </a:p>
          <a:p>
            <a:pPr fontAlgn="base"/>
            <a:endParaRPr lang="en-US" sz="1000" b="0" i="0" u="none" strike="noStrike">
              <a:effectLst/>
              <a:latin typeface="Trebuchet MS" panose="020B0603020202020204" pitchFamily="34" charset="0"/>
            </a:endParaRPr>
          </a:p>
          <a:p>
            <a:pPr fontAlgn="base"/>
            <a:r>
              <a:rPr lang="en-US" sz="1000">
                <a:latin typeface="Trebuchet MS" panose="020B0603020202020204" pitchFamily="34" charset="0"/>
              </a:rPr>
              <a:t>National Center on Improving Literacy. (2017). How Families Can Partner With Schools on Literacy Development. https://www.improvingliteracy.org</a:t>
            </a:r>
          </a:p>
          <a:p>
            <a:pPr fontAlgn="base"/>
            <a:r>
              <a:rPr lang="en-US" sz="1000">
                <a:latin typeface="Trebuchet MS" panose="020B0603020202020204" pitchFamily="34" charset="0"/>
              </a:rPr>
              <a:t>/resource/how-families-can- partner-with-schools-on-literacy-development</a:t>
            </a:r>
          </a:p>
          <a:p>
            <a:pPr fontAlgn="base"/>
            <a:endParaRPr lang="en-US" sz="1000">
              <a:latin typeface="Trebuchet MS" panose="020B0603020202020204" pitchFamily="34" charset="0"/>
              <a:ea typeface="Calibri"/>
              <a:cs typeface="Arial"/>
            </a:endParaRPr>
          </a:p>
          <a:p>
            <a:pPr fontAlgn="base"/>
            <a:r>
              <a:rPr lang="en-US" sz="1000">
                <a:latin typeface="Trebuchet MS" panose="020B0603020202020204" pitchFamily="34" charset="0"/>
                <a:cs typeface="Arial"/>
              </a:rPr>
              <a:t>Rules for the Administration of the Colorado Reading to Ensure Academic Development Act, 1 Colo. Code Regs. 301-92 (2017).</a:t>
            </a:r>
            <a:endParaRPr lang="en-US" sz="1000">
              <a:latin typeface="Trebuchet MS" panose="020B0603020202020204" pitchFamily="34" charset="0"/>
            </a:endParaRPr>
          </a:p>
        </p:txBody>
      </p:sp>
    </p:spTree>
    <p:extLst>
      <p:ext uri="{BB962C8B-B14F-4D97-AF65-F5344CB8AC3E}">
        <p14:creationId xmlns:p14="http://schemas.microsoft.com/office/powerpoint/2010/main" val="3694075887"/>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D4CBC35E-7D93-35CA-0D9B-193AF4EB205F}"/>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53758F51-732E-E906-B3B6-BDFF49FCCC9E}"/>
              </a:ext>
            </a:extLst>
          </p:cNvPr>
          <p:cNvSpPr txBox="1">
            <a:spLocks noGrp="1"/>
          </p:cNvSpPr>
          <p:nvPr>
            <p:ph type="title"/>
          </p:nvPr>
        </p:nvSpPr>
        <p:spPr>
          <a:xfrm>
            <a:off x="249103" y="0"/>
            <a:ext cx="8409444" cy="592406"/>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Outcomes | READ Plans</a:t>
            </a:r>
          </a:p>
        </p:txBody>
      </p:sp>
      <p:sp>
        <p:nvSpPr>
          <p:cNvPr id="2" name="Google Shape;354;p46">
            <a:extLst>
              <a:ext uri="{FF2B5EF4-FFF2-40B4-BE49-F238E27FC236}">
                <a16:creationId xmlns:a16="http://schemas.microsoft.com/office/drawing/2014/main" id="{C735866E-E89F-A640-DC9D-0EE970362E4E}"/>
              </a:ext>
            </a:extLst>
          </p:cNvPr>
          <p:cNvSpPr txBox="1">
            <a:spLocks/>
          </p:cNvSpPr>
          <p:nvPr/>
        </p:nvSpPr>
        <p:spPr>
          <a:xfrm>
            <a:off x="0" y="753462"/>
            <a:ext cx="7715802" cy="269981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Trebuchet MS" panose="020B060302020202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pPr>
            <a:r>
              <a:rPr lang="en-US" sz="2000">
                <a:solidFill>
                  <a:srgbClr val="000000"/>
                </a:solidFill>
                <a:ea typeface="Calibri"/>
                <a:cs typeface="Times New Roman"/>
              </a:rPr>
              <a:t>What is a </a:t>
            </a:r>
            <a:r>
              <a:rPr lang="en-US" sz="2000" b="1">
                <a:solidFill>
                  <a:srgbClr val="000000"/>
                </a:solidFill>
                <a:ea typeface="Calibri"/>
                <a:cs typeface="Times New Roman"/>
              </a:rPr>
              <a:t>READ Plan</a:t>
            </a:r>
            <a:r>
              <a:rPr lang="en-US" sz="2000">
                <a:solidFill>
                  <a:srgbClr val="000000"/>
                </a:solidFill>
                <a:ea typeface="Calibri"/>
                <a:cs typeface="Times New Roman"/>
              </a:rPr>
              <a:t>?</a:t>
            </a:r>
            <a:endParaRPr lang="en-US" sz="2000">
              <a:ea typeface="Calibri"/>
            </a:endParaRPr>
          </a:p>
          <a:p>
            <a:pPr>
              <a:lnSpc>
                <a:spcPct val="150000"/>
              </a:lnSpc>
            </a:pPr>
            <a:r>
              <a:rPr lang="en-US" sz="2000">
                <a:solidFill>
                  <a:srgbClr val="000000"/>
                </a:solidFill>
                <a:ea typeface="Calibri"/>
                <a:cs typeface="Times New Roman"/>
              </a:rPr>
              <a:t>Why is a</a:t>
            </a:r>
            <a:r>
              <a:rPr lang="en-US" sz="2000" b="1">
                <a:solidFill>
                  <a:srgbClr val="000000"/>
                </a:solidFill>
                <a:ea typeface="Calibri"/>
                <a:cs typeface="Times New Roman"/>
              </a:rPr>
              <a:t> READ Plan </a:t>
            </a:r>
            <a:r>
              <a:rPr lang="en-US" sz="2000">
                <a:solidFill>
                  <a:srgbClr val="000000"/>
                </a:solidFill>
                <a:ea typeface="Calibri"/>
                <a:cs typeface="Times New Roman"/>
              </a:rPr>
              <a:t>important? </a:t>
            </a:r>
            <a:endParaRPr lang="en-US" sz="2000">
              <a:solidFill>
                <a:srgbClr val="000000"/>
              </a:solidFill>
              <a:ea typeface="Calibri"/>
            </a:endParaRPr>
          </a:p>
          <a:p>
            <a:pPr>
              <a:lnSpc>
                <a:spcPct val="150000"/>
              </a:lnSpc>
            </a:pPr>
            <a:r>
              <a:rPr lang="en-US" sz="2000">
                <a:solidFill>
                  <a:srgbClr val="000000"/>
                </a:solidFill>
                <a:ea typeface="Calibri"/>
                <a:cs typeface="Times New Roman"/>
              </a:rPr>
              <a:t>What does a</a:t>
            </a:r>
            <a:r>
              <a:rPr lang="en-US" sz="2000" b="1">
                <a:solidFill>
                  <a:srgbClr val="000000"/>
                </a:solidFill>
                <a:ea typeface="Calibri"/>
                <a:cs typeface="Times New Roman"/>
              </a:rPr>
              <a:t> READ Plan </a:t>
            </a:r>
            <a:r>
              <a:rPr lang="en-US" sz="2000">
                <a:solidFill>
                  <a:srgbClr val="000000"/>
                </a:solidFill>
                <a:ea typeface="Calibri"/>
                <a:cs typeface="Times New Roman"/>
              </a:rPr>
              <a:t>look like at school? </a:t>
            </a:r>
          </a:p>
          <a:p>
            <a:pPr>
              <a:lnSpc>
                <a:spcPct val="150000"/>
              </a:lnSpc>
            </a:pPr>
            <a:r>
              <a:rPr lang="en-US" sz="2000">
                <a:solidFill>
                  <a:srgbClr val="000000"/>
                </a:solidFill>
                <a:ea typeface="Calibri"/>
                <a:cs typeface="Times New Roman"/>
              </a:rPr>
              <a:t>How can you support a</a:t>
            </a:r>
            <a:r>
              <a:rPr lang="en-US" sz="2000" b="1">
                <a:solidFill>
                  <a:srgbClr val="000000"/>
                </a:solidFill>
                <a:ea typeface="Calibri"/>
                <a:cs typeface="Times New Roman"/>
              </a:rPr>
              <a:t> READ Plan </a:t>
            </a:r>
            <a:r>
              <a:rPr lang="en-US" sz="2000">
                <a:solidFill>
                  <a:srgbClr val="000000"/>
                </a:solidFill>
                <a:ea typeface="Calibri"/>
                <a:cs typeface="Times New Roman"/>
              </a:rPr>
              <a:t>at home?</a:t>
            </a:r>
            <a:endParaRPr lang="en-US" sz="2000">
              <a:ea typeface="Calibri"/>
            </a:endParaRPr>
          </a:p>
          <a:p>
            <a:pPr marL="0" indent="0">
              <a:lnSpc>
                <a:spcPct val="114999"/>
              </a:lnSpc>
              <a:spcAft>
                <a:spcPts val="1200"/>
              </a:spcAft>
              <a:buFont typeface="Arial"/>
              <a:buNone/>
            </a:pPr>
            <a:endParaRPr lang="en-US" sz="2000"/>
          </a:p>
        </p:txBody>
      </p:sp>
    </p:spTree>
    <p:extLst>
      <p:ext uri="{BB962C8B-B14F-4D97-AF65-F5344CB8AC3E}">
        <p14:creationId xmlns:p14="http://schemas.microsoft.com/office/powerpoint/2010/main" val="3776879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2">
          <a:extLst>
            <a:ext uri="{FF2B5EF4-FFF2-40B4-BE49-F238E27FC236}">
              <a16:creationId xmlns:a16="http://schemas.microsoft.com/office/drawing/2014/main" id="{1F8B5A35-4602-C2B0-94B7-83A339E6BFE9}"/>
            </a:ext>
          </a:extLst>
        </p:cNvPr>
        <p:cNvGrpSpPr/>
        <p:nvPr/>
      </p:nvGrpSpPr>
      <p:grpSpPr>
        <a:xfrm>
          <a:off x="0" y="0"/>
          <a:ext cx="0" cy="0"/>
          <a:chOff x="0" y="0"/>
          <a:chExt cx="0" cy="0"/>
        </a:xfrm>
      </p:grpSpPr>
      <p:sp>
        <p:nvSpPr>
          <p:cNvPr id="353" name="Google Shape;353;p46">
            <a:extLst>
              <a:ext uri="{FF2B5EF4-FFF2-40B4-BE49-F238E27FC236}">
                <a16:creationId xmlns:a16="http://schemas.microsoft.com/office/drawing/2014/main" id="{69D4FBC4-16C1-9B26-6361-EF77CDA05D1D}"/>
              </a:ext>
            </a:extLst>
          </p:cNvPr>
          <p:cNvSpPr txBox="1">
            <a:spLocks noGrp="1"/>
          </p:cNvSpPr>
          <p:nvPr>
            <p:ph type="title"/>
          </p:nvPr>
        </p:nvSpPr>
        <p:spPr>
          <a:xfrm>
            <a:off x="239842" y="0"/>
            <a:ext cx="8280757" cy="5727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US" sz="2400">
                <a:latin typeface="Trebuchet MS"/>
              </a:rPr>
              <a:t>Norms | READ Plans</a:t>
            </a:r>
          </a:p>
        </p:txBody>
      </p:sp>
      <p:sp>
        <p:nvSpPr>
          <p:cNvPr id="2" name="Google Shape;354;p46">
            <a:extLst>
              <a:ext uri="{FF2B5EF4-FFF2-40B4-BE49-F238E27FC236}">
                <a16:creationId xmlns:a16="http://schemas.microsoft.com/office/drawing/2014/main" id="{3087E89C-343B-D577-9473-9B8C87A29739}"/>
              </a:ext>
            </a:extLst>
          </p:cNvPr>
          <p:cNvSpPr txBox="1">
            <a:spLocks noGrp="1"/>
          </p:cNvSpPr>
          <p:nvPr/>
        </p:nvSpPr>
        <p:spPr>
          <a:xfrm>
            <a:off x="0" y="713205"/>
            <a:ext cx="7169150" cy="352178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Calibri" panose="020F0502020204030204" pitchFamily="34" charset="0"/>
                <a:ea typeface="Calibri" panose="020F0502020204030204" pitchFamily="34" charset="0"/>
                <a:cs typeface="Calibri" panose="020F0502020204030204" pitchFamily="34" charset="0"/>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a:lnSpc>
                <a:spcPct val="150000"/>
              </a:lnSpc>
            </a:pPr>
            <a:r>
              <a:rPr lang="en-US" sz="2000">
                <a:solidFill>
                  <a:srgbClr val="000000"/>
                </a:solidFill>
                <a:latin typeface="Trebuchet MS" panose="020B0603020202020204" pitchFamily="34" charset="0"/>
                <a:ea typeface="Calibri"/>
                <a:cs typeface="Times New Roman"/>
              </a:rPr>
              <a:t>Active listening is appreciated</a:t>
            </a:r>
          </a:p>
          <a:p>
            <a:pPr>
              <a:lnSpc>
                <a:spcPct val="150000"/>
              </a:lnSpc>
            </a:pPr>
            <a:r>
              <a:rPr lang="en-US" sz="2000">
                <a:solidFill>
                  <a:srgbClr val="000000"/>
                </a:solidFill>
                <a:latin typeface="Trebuchet MS" panose="020B0603020202020204" pitchFamily="34" charset="0"/>
                <a:ea typeface="Calibri"/>
                <a:cs typeface="Times New Roman"/>
              </a:rPr>
              <a:t>Active participation is welcomed</a:t>
            </a:r>
          </a:p>
          <a:p>
            <a:pPr>
              <a:lnSpc>
                <a:spcPct val="150000"/>
              </a:lnSpc>
            </a:pPr>
            <a:r>
              <a:rPr lang="en-US" sz="2000">
                <a:solidFill>
                  <a:srgbClr val="000000"/>
                </a:solidFill>
                <a:latin typeface="Trebuchet MS" panose="020B0603020202020204" pitchFamily="34" charset="0"/>
                <a:ea typeface="Calibri"/>
                <a:cs typeface="Times New Roman"/>
              </a:rPr>
              <a:t>Take care of your own needs</a:t>
            </a:r>
          </a:p>
          <a:p>
            <a:pPr>
              <a:lnSpc>
                <a:spcPct val="150000"/>
              </a:lnSpc>
            </a:pPr>
            <a:r>
              <a:rPr lang="en-US" sz="2000">
                <a:solidFill>
                  <a:srgbClr val="000000"/>
                </a:solidFill>
                <a:latin typeface="Trebuchet MS" panose="020B0603020202020204" pitchFamily="34" charset="0"/>
                <a:ea typeface="Calibri"/>
                <a:cs typeface="Times New Roman"/>
              </a:rPr>
              <a:t>Silence your cell phone as a courtesy to all </a:t>
            </a:r>
          </a:p>
          <a:p>
            <a:pPr marL="0" lvl="0" indent="0" algn="l">
              <a:lnSpc>
                <a:spcPct val="114999"/>
              </a:lnSpc>
              <a:spcBef>
                <a:spcPts val="0"/>
              </a:spcBef>
              <a:spcAft>
                <a:spcPts val="1200"/>
              </a:spcAft>
              <a:buNone/>
            </a:pPr>
            <a:endParaRPr lang="en-US" sz="2000">
              <a:latin typeface="Trebuchet MS"/>
            </a:endParaRPr>
          </a:p>
        </p:txBody>
      </p:sp>
    </p:spTree>
    <p:extLst>
      <p:ext uri="{BB962C8B-B14F-4D97-AF65-F5344CB8AC3E}">
        <p14:creationId xmlns:p14="http://schemas.microsoft.com/office/powerpoint/2010/main" val="225171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75AB8-1F88-6F60-1950-52412D7D1211}"/>
            </a:ext>
          </a:extLst>
        </p:cNvPr>
        <p:cNvGrpSpPr/>
        <p:nvPr/>
      </p:nvGrpSpPr>
      <p:grpSpPr>
        <a:xfrm>
          <a:off x="0" y="0"/>
          <a:ext cx="0" cy="0"/>
          <a:chOff x="0" y="0"/>
          <a:chExt cx="0" cy="0"/>
        </a:xfrm>
      </p:grpSpPr>
      <p:sp>
        <p:nvSpPr>
          <p:cNvPr id="2" name="Google Shape;353;p46">
            <a:extLst>
              <a:ext uri="{FF2B5EF4-FFF2-40B4-BE49-F238E27FC236}">
                <a16:creationId xmlns:a16="http://schemas.microsoft.com/office/drawing/2014/main" id="{D53C6197-9C1F-3C31-8792-53A3025858A8}"/>
              </a:ext>
            </a:extLst>
          </p:cNvPr>
          <p:cNvSpPr txBox="1">
            <a:spLocks noGrp="1"/>
          </p:cNvSpPr>
          <p:nvPr>
            <p:ph type="title" idx="4294967295"/>
          </p:nvPr>
        </p:nvSpPr>
        <p:spPr>
          <a:xfrm>
            <a:off x="102983" y="16329"/>
            <a:ext cx="8303316" cy="572700"/>
          </a:xfrm>
          <a:prstGeom prst="rect">
            <a:avLst/>
          </a:prstGeom>
          <a:noFill/>
          <a:ln>
            <a:noFill/>
            <a:prstDash/>
          </a:ln>
          <a:effectLst/>
        </p:spPr>
        <p:txBody>
          <a:bodyPr rot="0" spcFirstLastPara="1" vertOverflow="overflow" horzOverflow="overflow" vert="horz" wrap="square" lIns="0" tIns="0" rIns="0" bIns="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4000" b="0" i="0" u="none" strike="noStrike" cap="none">
                <a:solidFill>
                  <a:schemeClr val="dk1"/>
                </a:solidFill>
                <a:latin typeface="Trebuchet MS" panose="020B0603020202020204" pitchFamily="34" charset="0"/>
                <a:ea typeface="Trebuchet MS" panose="020B0603020202020204" pitchFamily="34" charset="0"/>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chemeClr val="dk1"/>
              </a:buClr>
              <a:buSzPts val="2800"/>
              <a:buFont typeface="Arial"/>
              <a:buNone/>
              <a:tabLst/>
              <a:defRPr/>
            </a:pPr>
            <a:r>
              <a:rPr kumimoji="0" lang="en-US" sz="2400" b="0" i="0" u="none" strike="noStrike" kern="0" cap="none" spc="0" normalizeH="0" baseline="0" noProof="0">
                <a:ln>
                  <a:noFill/>
                </a:ln>
                <a:solidFill>
                  <a:schemeClr val="dk1"/>
                </a:solidFill>
                <a:effectLst/>
                <a:uLnTx/>
                <a:uFillTx/>
                <a:latin typeface="Trebuchet MS"/>
                <a:ea typeface="Trebuchet MS" panose="020B0603020202020204" pitchFamily="34" charset="0"/>
                <a:sym typeface="Arial"/>
              </a:rPr>
              <a:t>Warm-Up | </a:t>
            </a:r>
            <a:r>
              <a:rPr lang="en-US" sz="2400">
                <a:latin typeface="Trebuchet MS"/>
              </a:rPr>
              <a:t>READ Plans</a:t>
            </a:r>
            <a:endParaRPr kumimoji="0" lang="en-US" sz="2400" b="0" i="0" u="none" strike="noStrike" kern="0" cap="none" spc="0" normalizeH="0" baseline="0" noProof="0">
              <a:ln>
                <a:noFill/>
              </a:ln>
              <a:solidFill>
                <a:schemeClr val="dk1"/>
              </a:solidFill>
              <a:effectLst/>
              <a:uLnTx/>
              <a:uFillTx/>
              <a:latin typeface="Trebuchet MS"/>
              <a:ea typeface="Trebuchet MS" panose="020B0603020202020204" pitchFamily="34" charset="0"/>
              <a:sym typeface="Arial"/>
            </a:endParaRPr>
          </a:p>
        </p:txBody>
      </p:sp>
      <p:sp>
        <p:nvSpPr>
          <p:cNvPr id="5" name="Text Placeholder 4">
            <a:extLst>
              <a:ext uri="{FF2B5EF4-FFF2-40B4-BE49-F238E27FC236}">
                <a16:creationId xmlns:a16="http://schemas.microsoft.com/office/drawing/2014/main" id="{0F854575-E382-5104-EFBB-44E05490D368}"/>
              </a:ext>
            </a:extLst>
          </p:cNvPr>
          <p:cNvSpPr>
            <a:spLocks noGrp="1"/>
          </p:cNvSpPr>
          <p:nvPr>
            <p:ph type="body" idx="4294967295"/>
          </p:nvPr>
        </p:nvSpPr>
        <p:spPr>
          <a:xfrm>
            <a:off x="0" y="710072"/>
            <a:ext cx="9003890" cy="3383334"/>
          </a:xfrm>
        </p:spPr>
        <p:txBody>
          <a:bodyPr>
            <a:normAutofit/>
          </a:bodyPr>
          <a:lstStyle/>
          <a:p>
            <a:pPr marL="127000" indent="0">
              <a:buNone/>
            </a:pPr>
            <a:r>
              <a:rPr lang="en-US" sz="2000" b="1">
                <a:solidFill>
                  <a:schemeClr val="tx1"/>
                </a:solidFill>
                <a:latin typeface="Trebuchet MS"/>
                <a:ea typeface="Calibri"/>
                <a:cs typeface="Calibri"/>
              </a:rPr>
              <a:t>Like Me</a:t>
            </a:r>
          </a:p>
          <a:p>
            <a:pPr marL="127000" indent="0">
              <a:buNone/>
            </a:pPr>
            <a:endParaRPr lang="en-US" sz="800" b="1">
              <a:solidFill>
                <a:schemeClr val="tx1"/>
              </a:solidFill>
            </a:endParaRPr>
          </a:p>
          <a:p>
            <a:pPr marL="469900" indent="-342900">
              <a:buFont typeface="+mj-lt"/>
              <a:buAutoNum type="arabicPeriod"/>
            </a:pPr>
            <a:r>
              <a:rPr lang="en-US" sz="2000">
                <a:solidFill>
                  <a:schemeClr val="tx1"/>
                </a:solidFill>
                <a:latin typeface="Trebuchet MS"/>
                <a:ea typeface="Calibri"/>
                <a:cs typeface="Calibri"/>
              </a:rPr>
              <a:t>Move chairs back from the table so it is easy for you to stand up.</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latin typeface="Trebuchet MS"/>
                <a:ea typeface="Calibri"/>
                <a:cs typeface="Calibri"/>
              </a:rPr>
              <a:t>A category will be named. </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latin typeface="Trebuchet MS"/>
                <a:ea typeface="Calibri"/>
                <a:cs typeface="Calibri"/>
              </a:rPr>
              <a:t>Stand if you match the category.</a:t>
            </a:r>
          </a:p>
          <a:p>
            <a:pPr marL="469900" indent="-342900">
              <a:buFont typeface="+mj-lt"/>
              <a:buAutoNum type="arabicPeriod"/>
            </a:pPr>
            <a:endParaRPr lang="en-US" sz="1000">
              <a:solidFill>
                <a:schemeClr val="tx1"/>
              </a:solidFill>
            </a:endParaRPr>
          </a:p>
          <a:p>
            <a:pPr marL="469900" indent="-342900">
              <a:buFont typeface="+mj-lt"/>
              <a:buAutoNum type="arabicPeriod"/>
            </a:pPr>
            <a:r>
              <a:rPr lang="en-US" sz="2000">
                <a:solidFill>
                  <a:schemeClr val="tx1"/>
                </a:solidFill>
                <a:latin typeface="Trebuchet MS"/>
                <a:ea typeface="Calibri"/>
                <a:cs typeface="Calibri"/>
              </a:rPr>
              <a:t>Look around to see who else is also in the category. </a:t>
            </a:r>
          </a:p>
          <a:p>
            <a:pPr marL="469900">
              <a:lnSpc>
                <a:spcPct val="114999"/>
              </a:lnSpc>
              <a:buAutoNum type="arabicPeriod"/>
            </a:pPr>
            <a:endParaRPr lang="en-US" sz="1000">
              <a:solidFill>
                <a:schemeClr val="tx1"/>
              </a:solidFill>
              <a:latin typeface="Trebuchet MS"/>
              <a:ea typeface="Calibri"/>
              <a:cs typeface="Calibri"/>
            </a:endParaRPr>
          </a:p>
          <a:p>
            <a:pPr marL="469900">
              <a:lnSpc>
                <a:spcPct val="114999"/>
              </a:lnSpc>
              <a:buAutoNum type="arabicPeriod"/>
            </a:pPr>
            <a:r>
              <a:rPr lang="en-US" sz="2000">
                <a:solidFill>
                  <a:schemeClr val="tx1"/>
                </a:solidFill>
                <a:latin typeface="Trebuchet MS"/>
                <a:ea typeface="Calibri"/>
                <a:cs typeface="Calibri"/>
              </a:rPr>
              <a:t>Introduce yourself</a:t>
            </a:r>
          </a:p>
          <a:p>
            <a:pPr marL="469900">
              <a:lnSpc>
                <a:spcPct val="114999"/>
              </a:lnSpc>
              <a:buAutoNum type="arabicPeriod"/>
            </a:pPr>
            <a:endParaRPr lang="en-US" sz="2000">
              <a:solidFill>
                <a:schemeClr val="tx1"/>
              </a:solidFill>
            </a:endParaRPr>
          </a:p>
        </p:txBody>
      </p:sp>
      <p:pic>
        <p:nvPicPr>
          <p:cNvPr id="4" name="Graphic 3" descr="Group success outline">
            <a:extLst>
              <a:ext uri="{FF2B5EF4-FFF2-40B4-BE49-F238E27FC236}">
                <a16:creationId xmlns:a16="http://schemas.microsoft.com/office/drawing/2014/main" id="{5B64EE7D-62AD-9CF4-1122-B9743DE05B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18882" y="3394740"/>
            <a:ext cx="1106236" cy="1106236"/>
          </a:xfrm>
          <a:prstGeom prst="rect">
            <a:avLst/>
          </a:prstGeom>
        </p:spPr>
      </p:pic>
    </p:spTree>
    <p:extLst>
      <p:ext uri="{BB962C8B-B14F-4D97-AF65-F5344CB8AC3E}">
        <p14:creationId xmlns:p14="http://schemas.microsoft.com/office/powerpoint/2010/main" val="349885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11" name="Title 10">
            <a:extLst>
              <a:ext uri="{FF2B5EF4-FFF2-40B4-BE49-F238E27FC236}">
                <a16:creationId xmlns:a16="http://schemas.microsoft.com/office/drawing/2014/main" id="{205F864F-035F-4D51-A909-7812851381EA}"/>
              </a:ext>
            </a:extLst>
          </p:cNvPr>
          <p:cNvSpPr txBox="1">
            <a:spLocks noGrp="1"/>
          </p:cNvSpPr>
          <p:nvPr>
            <p:ph type="title" idx="4294967295"/>
          </p:nvPr>
        </p:nvSpPr>
        <p:spPr>
          <a:xfrm>
            <a:off x="89719" y="75869"/>
            <a:ext cx="8335823"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1148" marR="0" lvl="0" indent="0" algn="l" defTabSz="685800" rtl="0" eaLnBrk="1" fontAlgn="t"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R</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eading to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E</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nsure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A</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cademic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D</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evelopment (</a:t>
            </a:r>
            <a:r>
              <a:rPr kumimoji="0" lang="en-US" sz="2400" b="1" i="0" u="none" strike="noStrike" kern="1200" cap="none" spc="0" normalizeH="0" baseline="0" noProof="0">
                <a:ln>
                  <a:noFill/>
                </a:ln>
                <a:solidFill>
                  <a:schemeClr val="accent1">
                    <a:lumMod val="50000"/>
                  </a:schemeClr>
                </a:solidFill>
                <a:effectLst/>
                <a:uLnTx/>
                <a:uFillTx/>
                <a:latin typeface="Trebuchet MS" panose="020B0603020202020204" pitchFamily="34" charset="0"/>
                <a:ea typeface="+mn-ea"/>
                <a:cs typeface="Calibri" panose="020F0502020204030204" pitchFamily="34" charset="0"/>
                <a:sym typeface="Arial"/>
              </a:rPr>
              <a:t>READ</a:t>
            </a:r>
            <a:r>
              <a:rPr kumimoji="0" lang="en-US" sz="2400" b="0" i="0" u="none" strike="noStrike" kern="1200" cap="none" spc="0" normalizeH="0" baseline="0" noProof="0">
                <a:ln>
                  <a:noFill/>
                </a:ln>
                <a:solidFill>
                  <a:schemeClr val="tx1"/>
                </a:solidFill>
                <a:effectLst/>
                <a:uLnTx/>
                <a:uFillTx/>
                <a:latin typeface="Trebuchet MS" panose="020B0603020202020204" pitchFamily="34" charset="0"/>
                <a:ea typeface="+mn-ea"/>
                <a:cs typeface="Calibri" panose="020F0502020204030204" pitchFamily="34" charset="0"/>
                <a:sym typeface="Arial"/>
              </a:rPr>
              <a:t>) Act </a:t>
            </a:r>
          </a:p>
        </p:txBody>
      </p:sp>
      <p:sp>
        <p:nvSpPr>
          <p:cNvPr id="10" name="Content Placeholder 9">
            <a:extLst>
              <a:ext uri="{FF2B5EF4-FFF2-40B4-BE49-F238E27FC236}">
                <a16:creationId xmlns:a16="http://schemas.microsoft.com/office/drawing/2014/main" id="{D71E1426-8968-963F-E996-D2C53EF43858}"/>
              </a:ext>
            </a:extLst>
          </p:cNvPr>
          <p:cNvSpPr>
            <a:spLocks noGrp="1"/>
          </p:cNvSpPr>
          <p:nvPr>
            <p:ph idx="4294967295"/>
          </p:nvPr>
        </p:nvSpPr>
        <p:spPr>
          <a:xfrm>
            <a:off x="-1" y="537534"/>
            <a:ext cx="7641203" cy="3748689"/>
          </a:xfrm>
        </p:spPr>
        <p:txBody>
          <a:bodyPr>
            <a:noAutofit/>
          </a:bodyPr>
          <a:lstStyle/>
          <a:p>
            <a:pPr>
              <a:lnSpc>
                <a:spcPct val="100000"/>
              </a:lnSpc>
            </a:pPr>
            <a:r>
              <a:rPr lang="en-US" sz="2000">
                <a:solidFill>
                  <a:schemeClr val="tx1"/>
                </a:solidFill>
                <a:latin typeface="Trebuchet MS"/>
                <a:ea typeface="Calibri"/>
                <a:cs typeface="Calibri"/>
              </a:rPr>
              <a:t>Passed by the Colorado Legislature in 2012</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Focuses on K-3 literacy and is preventative in nature</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Includes specific guidance around literacy assessment and individual student intervention plans (</a:t>
            </a:r>
            <a:r>
              <a:rPr lang="en-US" sz="2000" b="1">
                <a:solidFill>
                  <a:schemeClr val="accent1">
                    <a:lumMod val="50000"/>
                  </a:schemeClr>
                </a:solidFill>
                <a:latin typeface="Trebuchet MS"/>
                <a:ea typeface="Calibri"/>
                <a:cs typeface="Calibri"/>
              </a:rPr>
              <a:t>READ Plan</a:t>
            </a:r>
            <a:r>
              <a:rPr lang="en-US" sz="2000">
                <a:solidFill>
                  <a:schemeClr val="tx1"/>
                </a:solidFill>
                <a:latin typeface="Trebuchet MS"/>
                <a:ea typeface="Calibri"/>
                <a:cs typeface="Calibri"/>
              </a:rPr>
              <a:t>), including screening for indicators of dyslexia (2025)</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Contains requirements for parent communication and involvement</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Provides funding to support interventions and outreach</a:t>
            </a:r>
          </a:p>
          <a:p>
            <a:pPr>
              <a:lnSpc>
                <a:spcPct val="100000"/>
              </a:lnSpc>
            </a:pPr>
            <a:endParaRPr lang="en-US" sz="800">
              <a:solidFill>
                <a:schemeClr val="tx1"/>
              </a:solidFill>
              <a:latin typeface="Trebuchet MS"/>
            </a:endParaRPr>
          </a:p>
          <a:p>
            <a:pPr>
              <a:lnSpc>
                <a:spcPct val="100000"/>
              </a:lnSpc>
            </a:pPr>
            <a:r>
              <a:rPr lang="en-US" sz="2000">
                <a:solidFill>
                  <a:schemeClr val="tx1"/>
                </a:solidFill>
                <a:latin typeface="Trebuchet MS"/>
                <a:ea typeface="Calibri"/>
                <a:cs typeface="Calibri"/>
              </a:rPr>
              <a:t>Requires K-3 teachers, 4th-12th reading interventionists and K-3 administrators to be trained in the science of reading</a:t>
            </a:r>
          </a:p>
        </p:txBody>
      </p:sp>
      <p:pic>
        <p:nvPicPr>
          <p:cNvPr id="7" name="Picture 6" descr="Elementary girl sitting cross-legged holding a book and smiling.">
            <a:extLst>
              <a:ext uri="{FF2B5EF4-FFF2-40B4-BE49-F238E27FC236}">
                <a16:creationId xmlns:a16="http://schemas.microsoft.com/office/drawing/2014/main" id="{E98FA5ED-AF03-4BB1-96F5-0969DA9830D9}"/>
              </a:ext>
            </a:extLst>
          </p:cNvPr>
          <p:cNvPicPr>
            <a:picLocks noChangeAspect="1"/>
          </p:cNvPicPr>
          <p:nvPr/>
        </p:nvPicPr>
        <p:blipFill rotWithShape="1">
          <a:blip r:embed="rId3"/>
          <a:srcRect l="23508" t="9532" r="16922" b="9238"/>
          <a:stretch/>
        </p:blipFill>
        <p:spPr>
          <a:xfrm>
            <a:off x="7166582" y="1793289"/>
            <a:ext cx="2517920" cy="2731086"/>
          </a:xfrm>
          <a:prstGeom prst="rect">
            <a:avLst/>
          </a:prstGeom>
        </p:spPr>
      </p:pic>
    </p:spTree>
    <p:extLst>
      <p:ext uri="{BB962C8B-B14F-4D97-AF65-F5344CB8AC3E}">
        <p14:creationId xmlns:p14="http://schemas.microsoft.com/office/powerpoint/2010/main" val="418561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0A4998-3A3F-2B68-CE3F-563EB75CC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21E740-2D19-246A-29E2-24A0471EAA89}"/>
              </a:ext>
            </a:extLst>
          </p:cNvPr>
          <p:cNvSpPr>
            <a:spLocks noGrp="1"/>
          </p:cNvSpPr>
          <p:nvPr>
            <p:ph type="title"/>
          </p:nvPr>
        </p:nvSpPr>
        <p:spPr>
          <a:xfrm>
            <a:off x="0" y="3464715"/>
            <a:ext cx="9144000" cy="1678785"/>
          </a:xfrm>
          <a:solidFill>
            <a:srgbClr val="0070C0"/>
          </a:solidFill>
          <a:ln>
            <a:solidFill>
              <a:schemeClr val="accent1"/>
            </a:solidFill>
          </a:ln>
        </p:spPr>
        <p:txBody>
          <a:bodyPr/>
          <a:lstStyle/>
          <a:p>
            <a:r>
              <a:rPr lang="en-US">
                <a:latin typeface="Trebuchet MS"/>
              </a:rPr>
              <a:t>What is The Colorado READ Act?</a:t>
            </a:r>
            <a:endParaRPr lang="en-US"/>
          </a:p>
        </p:txBody>
      </p:sp>
      <p:pic>
        <p:nvPicPr>
          <p:cNvPr id="5" name="Google Shape;115;p10">
            <a:extLst>
              <a:ext uri="{FF2B5EF4-FFF2-40B4-BE49-F238E27FC236}">
                <a16:creationId xmlns:a16="http://schemas.microsoft.com/office/drawing/2014/main" id="{36F78411-C4EE-160F-2B24-9F3005DFBA07}"/>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02150" y="4594525"/>
            <a:ext cx="924425" cy="403399"/>
          </a:xfrm>
          <a:prstGeom prst="rect">
            <a:avLst/>
          </a:prstGeom>
          <a:noFill/>
          <a:ln>
            <a:noFill/>
          </a:ln>
        </p:spPr>
      </p:pic>
      <p:pic>
        <p:nvPicPr>
          <p:cNvPr id="4" name="Picture 3" descr="A group of children sitting on the floor reading a book">
            <a:extLst>
              <a:ext uri="{FF2B5EF4-FFF2-40B4-BE49-F238E27FC236}">
                <a16:creationId xmlns:a16="http://schemas.microsoft.com/office/drawing/2014/main" id="{32AFDF56-C9DF-653B-A3CD-66F774393F7D}"/>
              </a:ext>
            </a:extLst>
          </p:cNvPr>
          <p:cNvPicPr>
            <a:picLocks noChangeAspect="1"/>
          </p:cNvPicPr>
          <p:nvPr/>
        </p:nvPicPr>
        <p:blipFill>
          <a:blip r:embed="rId4"/>
          <a:stretch>
            <a:fillRect/>
          </a:stretch>
        </p:blipFill>
        <p:spPr>
          <a:xfrm>
            <a:off x="1524000" y="538162"/>
            <a:ext cx="6096000" cy="4067175"/>
          </a:xfrm>
          <a:prstGeom prst="rect">
            <a:avLst/>
          </a:prstGeom>
        </p:spPr>
      </p:pic>
      <p:pic>
        <p:nvPicPr>
          <p:cNvPr id="10" name="Picture Placeholder 9" descr="A child sitting in a chair reading a book.">
            <a:extLst>
              <a:ext uri="{FF2B5EF4-FFF2-40B4-BE49-F238E27FC236}">
                <a16:creationId xmlns:a16="http://schemas.microsoft.com/office/drawing/2014/main" id="{A0CF145C-332C-A517-61FC-AAAED2AA7F0C}"/>
              </a:ext>
            </a:extLst>
          </p:cNvPr>
          <p:cNvPicPr>
            <a:picLocks noGrp="1" noChangeAspect="1"/>
          </p:cNvPicPr>
          <p:nvPr>
            <p:ph type="pic" sz="quarter" idx="10"/>
          </p:nvPr>
        </p:nvPicPr>
        <p:blipFill>
          <a:blip r:embed="rId5"/>
          <a:srcRect t="7839" b="7839"/>
          <a:stretch/>
        </p:blipFill>
        <p:spPr>
          <a:xfrm>
            <a:off x="0" y="-694552"/>
            <a:ext cx="9144000" cy="5143500"/>
          </a:xfrm>
        </p:spPr>
      </p:pic>
      <p:sp>
        <p:nvSpPr>
          <p:cNvPr id="11" name="Title 1">
            <a:extLst>
              <a:ext uri="{FF2B5EF4-FFF2-40B4-BE49-F238E27FC236}">
                <a16:creationId xmlns:a16="http://schemas.microsoft.com/office/drawing/2014/main" id="{2E96F07F-810D-DEAA-0982-EED3B5370FE3}"/>
              </a:ext>
            </a:extLst>
          </p:cNvPr>
          <p:cNvSpPr txBox="1">
            <a:spLocks/>
          </p:cNvSpPr>
          <p:nvPr/>
        </p:nvSpPr>
        <p:spPr>
          <a:xfrm>
            <a:off x="0" y="3346883"/>
            <a:ext cx="9144000" cy="1796618"/>
          </a:xfrm>
          <a:prstGeom prst="rect">
            <a:avLst/>
          </a:prstGeom>
          <a:solidFill>
            <a:srgbClr val="0070C0"/>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1"/>
              </a:buClr>
              <a:buSzPts val="2800"/>
              <a:buFont typeface="Roboto Medium"/>
              <a:buNone/>
              <a:defRPr sz="3600" b="0" i="0" u="none" strike="noStrike" cap="none">
                <a:solidFill>
                  <a:schemeClr val="lt1"/>
                </a:solidFill>
                <a:latin typeface="Trebuchet MS" panose="020B0603020202020204" pitchFamily="34" charset="0"/>
                <a:ea typeface="Roboto Medium"/>
                <a:cs typeface="Roboto Medium"/>
                <a:sym typeface="Roboto Medium"/>
              </a:defRPr>
            </a:lvl1pPr>
            <a:lvl2pPr marR="0" lvl="1"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lang="en-US">
              <a:latin typeface="Trebuchet MS"/>
            </a:endParaRPr>
          </a:p>
          <a:p>
            <a:r>
              <a:rPr lang="en-US">
                <a:latin typeface="Trebuchet MS"/>
              </a:rPr>
              <a:t>What is a READ Plan?</a:t>
            </a:r>
            <a:endParaRPr lang="en-US"/>
          </a:p>
          <a:p>
            <a:endParaRPr lang="en-US"/>
          </a:p>
        </p:txBody>
      </p:sp>
      <p:pic>
        <p:nvPicPr>
          <p:cNvPr id="12" name="Google Shape;115;p10">
            <a:extLst>
              <a:ext uri="{FF2B5EF4-FFF2-40B4-BE49-F238E27FC236}">
                <a16:creationId xmlns:a16="http://schemas.microsoft.com/office/drawing/2014/main" id="{F39F060C-023E-5D95-1C02-4F78B0A1F499}"/>
              </a:ex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8093872" y="4594523"/>
            <a:ext cx="924425" cy="403399"/>
          </a:xfrm>
          <a:prstGeom prst="rect">
            <a:avLst/>
          </a:prstGeom>
          <a:noFill/>
          <a:ln>
            <a:noFill/>
          </a:ln>
        </p:spPr>
      </p:pic>
    </p:spTree>
    <p:extLst>
      <p:ext uri="{BB962C8B-B14F-4D97-AF65-F5344CB8AC3E}">
        <p14:creationId xmlns:p14="http://schemas.microsoft.com/office/powerpoint/2010/main" val="363419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9">
          <a:extLst>
            <a:ext uri="{FF2B5EF4-FFF2-40B4-BE49-F238E27FC236}">
              <a16:creationId xmlns:a16="http://schemas.microsoft.com/office/drawing/2014/main" id="{CFAE0C5B-33E3-51C5-A7A3-70FB45005201}"/>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C243349-5CB8-9E2C-9A18-7405553C0CFD}"/>
              </a:ext>
            </a:extLst>
          </p:cNvPr>
          <p:cNvSpPr txBox="1">
            <a:spLocks noGrp="1"/>
          </p:cNvSpPr>
          <p:nvPr>
            <p:ph type="title" idx="4294967295"/>
          </p:nvPr>
        </p:nvSpPr>
        <p:spPr>
          <a:xfrm>
            <a:off x="0" y="118898"/>
            <a:ext cx="8854751"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41148" marR="0" lvl="0" indent="0" algn="l" defTabSz="685800" rtl="0" eaLnBrk="1" fontAlgn="t" latinLnBrk="0" hangingPunct="1">
              <a:lnSpc>
                <a:spcPct val="100000"/>
              </a:lnSpc>
              <a:spcBef>
                <a:spcPts val="0"/>
              </a:spcBef>
              <a:spcAft>
                <a:spcPts val="0"/>
              </a:spcAft>
              <a:buClr>
                <a:srgbClr val="000000"/>
              </a:buClr>
              <a:buSzTx/>
              <a:buFont typeface="Arial"/>
              <a:buNone/>
              <a:tabLst/>
              <a:defRPr/>
            </a:pPr>
            <a:r>
              <a:rPr kumimoji="0" lang="en-US" sz="2400" i="0" u="none" strike="noStrike" kern="1200" cap="none" spc="0" normalizeH="0" baseline="0" noProof="0">
                <a:ln>
                  <a:noFill/>
                </a:ln>
                <a:effectLst/>
                <a:uLnTx/>
                <a:uFillTx/>
                <a:latin typeface="Trebuchet MS" panose="020B0603020202020204" pitchFamily="34" charset="0"/>
                <a:ea typeface="+mn-ea"/>
                <a:cs typeface="Calibri" panose="020F0502020204030204" pitchFamily="34" charset="0"/>
                <a:sym typeface="Arial"/>
              </a:rPr>
              <a:t>READ Plan</a:t>
            </a:r>
          </a:p>
        </p:txBody>
      </p:sp>
      <p:sp>
        <p:nvSpPr>
          <p:cNvPr id="2" name="Rectangle: Rounded Corners 1">
            <a:extLst>
              <a:ext uri="{FF2B5EF4-FFF2-40B4-BE49-F238E27FC236}">
                <a16:creationId xmlns:a16="http://schemas.microsoft.com/office/drawing/2014/main" id="{0C4C10AC-BCA8-45D6-DE21-0A68252A11F5}"/>
              </a:ext>
              <a:ext uri="{C183D7F6-B498-43B3-948B-1728B52AA6E4}">
                <adec:decorative xmlns:adec="http://schemas.microsoft.com/office/drawing/2017/decorative" val="1"/>
              </a:ext>
            </a:extLst>
          </p:cNvPr>
          <p:cNvSpPr/>
          <p:nvPr/>
        </p:nvSpPr>
        <p:spPr>
          <a:xfrm>
            <a:off x="3048627" y="875655"/>
            <a:ext cx="2757491" cy="3363132"/>
          </a:xfrm>
          <a:prstGeom prst="roundRect">
            <a:avLst/>
          </a:prstGeom>
          <a:solidFill>
            <a:schemeClr val="accent1">
              <a:lumMod val="50000"/>
            </a:schemeClr>
          </a:solid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Trebuchet MS" panose="020B0603020202020204" pitchFamily="34" charset="0"/>
            </a:endParaRPr>
          </a:p>
        </p:txBody>
      </p:sp>
      <p:sp>
        <p:nvSpPr>
          <p:cNvPr id="10" name="Content Placeholder 9">
            <a:extLst>
              <a:ext uri="{FF2B5EF4-FFF2-40B4-BE49-F238E27FC236}">
                <a16:creationId xmlns:a16="http://schemas.microsoft.com/office/drawing/2014/main" id="{17E23EA2-3E86-0DAB-80AF-1B6D3DF6DA63}"/>
              </a:ext>
            </a:extLst>
          </p:cNvPr>
          <p:cNvSpPr>
            <a:spLocks noGrp="1"/>
          </p:cNvSpPr>
          <p:nvPr>
            <p:ph idx="4294967295"/>
          </p:nvPr>
        </p:nvSpPr>
        <p:spPr>
          <a:xfrm>
            <a:off x="3048627" y="1368975"/>
            <a:ext cx="2757491" cy="1976035"/>
          </a:xfrm>
          <a:ln>
            <a:noFill/>
          </a:ln>
        </p:spPr>
        <p:txBody>
          <a:bodyPr>
            <a:noAutofit/>
          </a:bodyPr>
          <a:lstStyle/>
          <a:p>
            <a:pPr marL="114300" indent="0">
              <a:lnSpc>
                <a:spcPct val="100000"/>
              </a:lnSpc>
              <a:buNone/>
            </a:pPr>
            <a:r>
              <a:rPr lang="en-US" sz="2400" b="1">
                <a:solidFill>
                  <a:schemeClr val="bg1"/>
                </a:solidFill>
              </a:rPr>
              <a:t>READ Plan: </a:t>
            </a:r>
          </a:p>
          <a:p>
            <a:pPr marL="114300" indent="0">
              <a:lnSpc>
                <a:spcPct val="100000"/>
              </a:lnSpc>
              <a:buNone/>
            </a:pPr>
            <a:endParaRPr lang="en-US" sz="1000" b="1">
              <a:solidFill>
                <a:schemeClr val="bg1"/>
              </a:solidFill>
            </a:endParaRPr>
          </a:p>
          <a:p>
            <a:pPr marL="114300" indent="0">
              <a:lnSpc>
                <a:spcPct val="100000"/>
              </a:lnSpc>
              <a:buNone/>
            </a:pPr>
            <a:r>
              <a:rPr lang="en-US" sz="2000">
                <a:solidFill>
                  <a:schemeClr val="bg1"/>
                </a:solidFill>
              </a:rPr>
              <a:t>An intervention plan created to remediate a student’s significant reading deficiency (SRD).</a:t>
            </a:r>
          </a:p>
        </p:txBody>
      </p:sp>
    </p:spTree>
    <p:extLst>
      <p:ext uri="{BB962C8B-B14F-4D97-AF65-F5344CB8AC3E}">
        <p14:creationId xmlns:p14="http://schemas.microsoft.com/office/powerpoint/2010/main" val="63284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6|9|6.4|22.2|36|5|9.7"/>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Custom 1">
      <a:majorFont>
        <a:latin typeface="Trebuchet M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SharedWithUsers xmlns="a8a5022a-f7c3-44ce-84b2-af1b9b0e209b">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9" ma:contentTypeDescription="Create a new document." ma:contentTypeScope="" ma:versionID="5172b0c06b3ec1856118c18a03851353">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b68f106a055d70d515edff0710677116"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F79E48B-BAF5-49C6-83EA-4BC35C002F27}">
  <ds:schemaRefs>
    <ds:schemaRef ds:uri="a8a5022a-f7c3-44ce-84b2-af1b9b0e209b"/>
    <ds:schemaRef ds:uri="ca089b0c-06ed-427f-8343-b7314193c48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A3C21699-62D7-4D11-80B3-D95083080534}">
  <ds:schemaRefs>
    <ds:schemaRef ds:uri="http://schemas.microsoft.com/sharepoint/v3/contenttype/forms"/>
  </ds:schemaRefs>
</ds:datastoreItem>
</file>

<file path=customXml/itemProps3.xml><?xml version="1.0" encoding="utf-8"?>
<ds:datastoreItem xmlns:ds="http://schemas.openxmlformats.org/officeDocument/2006/customXml" ds:itemID="{AF388612-131D-449C-BF22-BAAF67EE8BC7}">
  <ds:schemaRefs>
    <ds:schemaRef ds:uri="a8a5022a-f7c3-44ce-84b2-af1b9b0e209b"/>
    <ds:schemaRef ds:uri="ca089b0c-06ed-427f-8343-b7314193c48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a751cfc8-1f9a-4edb-8370-9f1c6d4bea5a}" enabled="0" method="" siteId="{a751cfc8-1f9a-4edb-8370-9f1c6d4bea5a}"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33</Slides>
  <Notes>33</Notes>
  <HiddenSlides>1</HiddenSlides>
  <ScaleCrop>false</ScaleCrop>
  <HeadingPairs>
    <vt:vector size="4" baseType="variant">
      <vt:variant>
        <vt:lpstr>Theme</vt:lpstr>
      </vt:variant>
      <vt:variant>
        <vt:i4>3</vt:i4>
      </vt:variant>
      <vt:variant>
        <vt:lpstr>Slide Titles</vt:lpstr>
      </vt:variant>
      <vt:variant>
        <vt:i4>33</vt:i4>
      </vt:variant>
    </vt:vector>
  </HeadingPairs>
  <TitlesOfParts>
    <vt:vector size="36" baseType="lpstr">
      <vt:lpstr>Simple Light</vt:lpstr>
      <vt:lpstr>Custom Design</vt:lpstr>
      <vt:lpstr>Simple Light</vt:lpstr>
      <vt:lpstr>Resources needed for this presentation (Keep this slide hidden)</vt:lpstr>
      <vt:lpstr>The Colorado READ Act and  the Science of Reading for Families </vt:lpstr>
      <vt:lpstr>Welcome | READ Plans</vt:lpstr>
      <vt:lpstr>Outcomes | READ Plans</vt:lpstr>
      <vt:lpstr>Norms | READ Plans</vt:lpstr>
      <vt:lpstr>Warm-Up | READ Plans</vt:lpstr>
      <vt:lpstr>Reading to Ensure Academic Development (READ) Act </vt:lpstr>
      <vt:lpstr>What is The Colorado READ Act?</vt:lpstr>
      <vt:lpstr>READ Plan</vt:lpstr>
      <vt:lpstr>What is a Significant Reading Deficiency (SRD)?</vt:lpstr>
      <vt:lpstr>Identify Risk and Instructional Needs | Development of a READ Plan </vt:lpstr>
      <vt:lpstr>Who develops a READ Plan?</vt:lpstr>
      <vt:lpstr>What if the Parents Cannot Attend?</vt:lpstr>
      <vt:lpstr>What is included in a READ Plan?</vt:lpstr>
      <vt:lpstr>Considerations for English Learners</vt:lpstr>
      <vt:lpstr>Considerations for Students with Disabilities</vt:lpstr>
      <vt:lpstr>Purpose of a READ Plan</vt:lpstr>
      <vt:lpstr>READ Plans | Second or Subsequent School Year</vt:lpstr>
      <vt:lpstr>Exiting a READ Plan</vt:lpstr>
      <vt:lpstr> Why is a READ Plan Important? </vt:lpstr>
      <vt:lpstr>“Students with significant reading needs  need significantly more instruction.”</vt:lpstr>
      <vt:lpstr>A Tool for Success!</vt:lpstr>
      <vt:lpstr>Paired Verbal Fluency | READ Plans</vt:lpstr>
      <vt:lpstr>What Does a READ Plan  Look Like at School?</vt:lpstr>
      <vt:lpstr>The READ Plan Guides Instruction</vt:lpstr>
      <vt:lpstr>The READ Plan Monitors Progress</vt:lpstr>
      <vt:lpstr>READ Plan Process</vt:lpstr>
      <vt:lpstr>School Responsibilities</vt:lpstr>
      <vt:lpstr>How Can You Support  Your Child’s READ Plan at Home?</vt:lpstr>
      <vt:lpstr>Collaboration &amp; Communication</vt:lpstr>
      <vt:lpstr>“The greatest impact for ensuring student success lies in a productive collaboration among parents, teachers, and schools in providing a child’s education, so it is paramount that parents are informed about the status of their children’s educational progress...”</vt:lpstr>
      <vt:lpstr>Do You Want to Learn More?</vt:lpstr>
      <vt:lpstr>References Slide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Carney, Sara</dc:creator>
  <cp:revision>2</cp:revision>
  <dcterms:modified xsi:type="dcterms:W3CDTF">2025-12-01T19:31:28Z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y fmtid="{D5CDD505-2E9C-101B-9397-08002B2CF9AE}" pid="4" name="Order">
    <vt:r8>464400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