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4"/>
    <p:sldMasterId id="2147483652" r:id="rId5"/>
    <p:sldMasterId id="2147483848" r:id="rId6"/>
  </p:sldMasterIdLst>
  <p:notesMasterIdLst>
    <p:notesMasterId r:id="rId33"/>
  </p:notesMasterIdLst>
  <p:handoutMasterIdLst>
    <p:handoutMasterId r:id="rId34"/>
  </p:handoutMasterIdLst>
  <p:sldIdLst>
    <p:sldId id="4996" r:id="rId7"/>
    <p:sldId id="4930" r:id="rId8"/>
    <p:sldId id="303" r:id="rId9"/>
    <p:sldId id="4944" r:id="rId10"/>
    <p:sldId id="306" r:id="rId11"/>
    <p:sldId id="5031" r:id="rId12"/>
    <p:sldId id="4958" r:id="rId13"/>
    <p:sldId id="327" r:id="rId14"/>
    <p:sldId id="5011" r:id="rId15"/>
    <p:sldId id="5010" r:id="rId16"/>
    <p:sldId id="4931" r:id="rId17"/>
    <p:sldId id="325" r:id="rId18"/>
    <p:sldId id="5006" r:id="rId19"/>
    <p:sldId id="269" r:id="rId20"/>
    <p:sldId id="4972" r:id="rId21"/>
    <p:sldId id="383" r:id="rId22"/>
    <p:sldId id="5021" r:id="rId23"/>
    <p:sldId id="5025" r:id="rId24"/>
    <p:sldId id="5014" r:id="rId25"/>
    <p:sldId id="296" r:id="rId26"/>
    <p:sldId id="331" r:id="rId27"/>
    <p:sldId id="330" r:id="rId28"/>
    <p:sldId id="4933" r:id="rId29"/>
    <p:sldId id="5029" r:id="rId30"/>
    <p:sldId id="5030" r:id="rId31"/>
    <p:sldId id="300" r:id="rId32"/>
  </p:sldIdLst>
  <p:sldSz cx="9144000" cy="5143500" type="screen16x9"/>
  <p:notesSz cx="6858000" cy="9144000"/>
  <p:embeddedFontLst>
    <p:embeddedFont>
      <p:font typeface="Museo Slab 500" panose="02000000000000000000" charset="0"/>
      <p:regular r:id="rId35"/>
      <p:bold r:id="rId36"/>
      <p:italic r:id="rId37"/>
    </p:embeddedFont>
    <p:embeddedFont>
      <p:font typeface="Roboto" panose="02000000000000000000" pitchFamily="2" charset="0"/>
      <p:regular r:id="rId38"/>
      <p:bold r:id="rId39"/>
      <p:italic r:id="rId40"/>
      <p:boldItalic r:id="rId41"/>
    </p:embeddedFont>
    <p:embeddedFont>
      <p:font typeface="Roboto Medium" panose="02000000000000000000" pitchFamily="2" charset="0"/>
      <p:regular r:id="rId42"/>
      <p:italic r:id="rId43"/>
    </p:embeddedFont>
    <p:embeddedFont>
      <p:font typeface="Trebuchet MS" panose="020B0603020202020204"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DAA514-B5D1-E47C-A3A8-1F8D924FEC5A}" name="Olson, Jamie" initials="OJ" userId="S::olson_j@cde.state.co.us::167fe529-3f31-461b-81fc-c891b2ac182b" providerId="AD"/>
  <p188:author id="{DCA4CF25-5D5A-BA8B-182B-DE7B26071773}" name="Fickling, Caitlin" initials="CF" userId="S::Fickling_c@cde.state.co.us::6f4b670a-bc59-4974-b15f-f34eb09359f7" providerId="AD"/>
  <p188:author id="{4485F881-8A5C-FD7A-7645-5FC081A7420A}" name="Carney, Sara" initials="SC" userId="S::Carney_S@cde.state.co.us::69efc1ab-d739-4a63-a201-4bacaae42676" providerId="AD"/>
  <p188:author id="{6033A0AF-38B4-24CB-7ABF-46F6E117BE81}" name="Colombo-Espinoza, Josiah" initials="CJ" userId="S::colombo-espinoza_j@cde.state.co.us::0d432d7e-1ffa-447d-b8b4-197354781202" providerId="AD"/>
  <p188:author id="{D73C94F5-3650-A07E-3D65-C2FC979FD76B}" name="Olson, Jamie" initials="JO" userId="S::Olson_J@cde.state.co.us::167fe529-3f31-461b-81fc-c891b2ac182b" providerId="AD"/>
  <p188:author id="{497A1CFB-15CA-23FD-C340-56027DBC50DC}" name="Beveridge, Lindsey" initials="LB" userId="S::Beveridge_l@cde.state.co.us::c0fdd95f-42ba-43e7-a90d-1d23cce210c3" providerId="AD"/>
  <p188:author id="{DD4FFDFD-E8C9-0F1F-63E4-057C0D035A79}" name="Ahlstrand, Melissa" initials="MA" userId="S::Ahlstrand_m@cde.state.co.us::bad13797-8c92-4cbd-9df0-e50737c497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BB8"/>
    <a:srgbClr val="57CAD9"/>
    <a:srgbClr val="5FA4D8"/>
    <a:srgbClr val="BFE1B6"/>
    <a:srgbClr val="5BCBD4"/>
    <a:srgbClr val="E4E45C"/>
    <a:srgbClr val="ED0000"/>
    <a:srgbClr val="005E00"/>
    <a:srgbClr val="388600"/>
    <a:srgbClr val="003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D491B2-C426-4469-B982-DCB0362630F8}" v="35" dt="2025-09-09T20:02:28.3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5680" autoAdjust="0"/>
  </p:normalViewPr>
  <p:slideViewPr>
    <p:cSldViewPr snapToGrid="0">
      <p:cViewPr varScale="1">
        <p:scale>
          <a:sx n="66" d="100"/>
          <a:sy n="66" d="100"/>
        </p:scale>
        <p:origin x="2904" y="72"/>
      </p:cViewPr>
      <p:guideLst>
        <p:guide orient="horz" pos="1620"/>
        <p:guide pos="2880"/>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5.fntdata"/><Relationship Id="rId21" Type="http://schemas.openxmlformats.org/officeDocument/2006/relationships/slide" Target="slides/slide15.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10.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4.xml"/><Relationship Id="rId41" Type="http://schemas.openxmlformats.org/officeDocument/2006/relationships/font" Target="fonts/font7.fntdata"/><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2.fntdata"/><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ckling, Caitlin" userId="6f4b670a-bc59-4974-b15f-f34eb09359f7" providerId="ADAL" clId="{7FD491B2-C426-4469-B982-DCB0362630F8}"/>
    <pc:docChg chg="undo custSel modSld">
      <pc:chgData name="Fickling, Caitlin" userId="6f4b670a-bc59-4974-b15f-f34eb09359f7" providerId="ADAL" clId="{7FD491B2-C426-4469-B982-DCB0362630F8}" dt="2025-09-11T15:36:15.490" v="134" actId="20577"/>
      <pc:docMkLst>
        <pc:docMk/>
      </pc:docMkLst>
      <pc:sldChg chg="modSp mod">
        <pc:chgData name="Fickling, Caitlin" userId="6f4b670a-bc59-4974-b15f-f34eb09359f7" providerId="ADAL" clId="{7FD491B2-C426-4469-B982-DCB0362630F8}" dt="2025-09-11T15:36:15.490" v="134" actId="20577"/>
        <pc:sldMkLst>
          <pc:docMk/>
          <pc:sldMk cId="4055263270" sldId="300"/>
        </pc:sldMkLst>
        <pc:spChg chg="mod">
          <ac:chgData name="Fickling, Caitlin" userId="6f4b670a-bc59-4974-b15f-f34eb09359f7" providerId="ADAL" clId="{7FD491B2-C426-4469-B982-DCB0362630F8}" dt="2025-09-11T15:36:15.490" v="134" actId="20577"/>
          <ac:spMkLst>
            <pc:docMk/>
            <pc:sldMk cId="4055263270" sldId="300"/>
            <ac:spMk id="6" creationId="{F93AB683-9E2C-4400-B04E-CC8B6478D10C}"/>
          </ac:spMkLst>
        </pc:spChg>
      </pc:sldChg>
      <pc:sldChg chg="addSp modSp mod modNotesTx">
        <pc:chgData name="Fickling, Caitlin" userId="6f4b670a-bc59-4974-b15f-f34eb09359f7" providerId="ADAL" clId="{7FD491B2-C426-4469-B982-DCB0362630F8}" dt="2025-09-11T15:34:46.359" v="123" actId="2711"/>
        <pc:sldMkLst>
          <pc:docMk/>
          <pc:sldMk cId="1408817133" sldId="325"/>
        </pc:sldMkLst>
        <pc:spChg chg="add mod">
          <ac:chgData name="Fickling, Caitlin" userId="6f4b670a-bc59-4974-b15f-f34eb09359f7" providerId="ADAL" clId="{7FD491B2-C426-4469-B982-DCB0362630F8}" dt="2025-09-11T15:34:46.359" v="123" actId="2711"/>
          <ac:spMkLst>
            <pc:docMk/>
            <pc:sldMk cId="1408817133" sldId="325"/>
            <ac:spMk id="2" creationId="{AC1634AC-120A-609D-F16D-CD38A2569F29}"/>
          </ac:spMkLst>
        </pc:spChg>
      </pc:sldChg>
      <pc:sldChg chg="modSp mod">
        <pc:chgData name="Fickling, Caitlin" userId="6f4b670a-bc59-4974-b15f-f34eb09359f7" providerId="ADAL" clId="{7FD491B2-C426-4469-B982-DCB0362630F8}" dt="2025-09-09T20:25:00.080" v="117" actId="113"/>
        <pc:sldMkLst>
          <pc:docMk/>
          <pc:sldMk cId="672762054" sldId="383"/>
        </pc:sldMkLst>
        <pc:spChg chg="mod">
          <ac:chgData name="Fickling, Caitlin" userId="6f4b670a-bc59-4974-b15f-f34eb09359f7" providerId="ADAL" clId="{7FD491B2-C426-4469-B982-DCB0362630F8}" dt="2025-09-09T20:25:00.080" v="117" actId="113"/>
          <ac:spMkLst>
            <pc:docMk/>
            <pc:sldMk cId="672762054" sldId="383"/>
            <ac:spMk id="3" creationId="{B9952C45-549D-C4E6-8900-9766F8A80E9E}"/>
          </ac:spMkLst>
        </pc:spChg>
      </pc:sldChg>
      <pc:sldChg chg="modSp mod modNotesTx">
        <pc:chgData name="Fickling, Caitlin" userId="6f4b670a-bc59-4974-b15f-f34eb09359f7" providerId="ADAL" clId="{7FD491B2-C426-4469-B982-DCB0362630F8}" dt="2025-09-09T20:24:44.554" v="114" actId="113"/>
        <pc:sldMkLst>
          <pc:docMk/>
          <pc:sldMk cId="1179784223" sldId="4930"/>
        </pc:sldMkLst>
        <pc:spChg chg="mod">
          <ac:chgData name="Fickling, Caitlin" userId="6f4b670a-bc59-4974-b15f-f34eb09359f7" providerId="ADAL" clId="{7FD491B2-C426-4469-B982-DCB0362630F8}" dt="2025-09-09T20:24:44.554" v="114" actId="113"/>
          <ac:spMkLst>
            <pc:docMk/>
            <pc:sldMk cId="1179784223" sldId="4930"/>
            <ac:spMk id="3" creationId="{EC4D3188-746D-A0DA-7917-3CAEB783A423}"/>
          </ac:spMkLst>
        </pc:spChg>
        <pc:spChg chg="mod">
          <ac:chgData name="Fickling, Caitlin" userId="6f4b670a-bc59-4974-b15f-f34eb09359f7" providerId="ADAL" clId="{7FD491B2-C426-4469-B982-DCB0362630F8}" dt="2025-09-09T19:40:47.287" v="2" actId="1076"/>
          <ac:spMkLst>
            <pc:docMk/>
            <pc:sldMk cId="1179784223" sldId="4930"/>
            <ac:spMk id="4" creationId="{FE138CAA-D9E7-8545-93F5-79E7B951FF07}"/>
          </ac:spMkLst>
        </pc:spChg>
        <pc:picChg chg="mod">
          <ac:chgData name="Fickling, Caitlin" userId="6f4b670a-bc59-4974-b15f-f34eb09359f7" providerId="ADAL" clId="{7FD491B2-C426-4469-B982-DCB0362630F8}" dt="2025-09-09T20:11:00.548" v="101" actId="962"/>
          <ac:picMkLst>
            <pc:docMk/>
            <pc:sldMk cId="1179784223" sldId="4930"/>
            <ac:picMk id="8" creationId="{0714ED72-3AF0-E49D-EEA8-DFA2C137D5C7}"/>
          </ac:picMkLst>
        </pc:picChg>
      </pc:sldChg>
      <pc:sldChg chg="modSp mod">
        <pc:chgData name="Fickling, Caitlin" userId="6f4b670a-bc59-4974-b15f-f34eb09359f7" providerId="ADAL" clId="{7FD491B2-C426-4469-B982-DCB0362630F8}" dt="2025-09-09T20:24:55.741" v="116" actId="113"/>
        <pc:sldMkLst>
          <pc:docMk/>
          <pc:sldMk cId="2442483057" sldId="4931"/>
        </pc:sldMkLst>
        <pc:spChg chg="mod">
          <ac:chgData name="Fickling, Caitlin" userId="6f4b670a-bc59-4974-b15f-f34eb09359f7" providerId="ADAL" clId="{7FD491B2-C426-4469-B982-DCB0362630F8}" dt="2025-09-09T20:24:55.741" v="116" actId="113"/>
          <ac:spMkLst>
            <pc:docMk/>
            <pc:sldMk cId="2442483057" sldId="4931"/>
            <ac:spMk id="2" creationId="{B9B4E55F-6344-A767-2AA2-825C54806FAC}"/>
          </ac:spMkLst>
        </pc:spChg>
      </pc:sldChg>
      <pc:sldChg chg="modSp mod">
        <pc:chgData name="Fickling, Caitlin" userId="6f4b670a-bc59-4974-b15f-f34eb09359f7" providerId="ADAL" clId="{7FD491B2-C426-4469-B982-DCB0362630F8}" dt="2025-09-09T20:25:06.783" v="118" actId="113"/>
        <pc:sldMkLst>
          <pc:docMk/>
          <pc:sldMk cId="3903375029" sldId="4933"/>
        </pc:sldMkLst>
        <pc:spChg chg="mod">
          <ac:chgData name="Fickling, Caitlin" userId="6f4b670a-bc59-4974-b15f-f34eb09359f7" providerId="ADAL" clId="{7FD491B2-C426-4469-B982-DCB0362630F8}" dt="2025-09-09T20:25:06.783" v="118" actId="113"/>
          <ac:spMkLst>
            <pc:docMk/>
            <pc:sldMk cId="3903375029" sldId="4933"/>
            <ac:spMk id="2" creationId="{BD7A9412-DBC7-7A48-1F32-8A4731EEB07E}"/>
          </ac:spMkLst>
        </pc:spChg>
      </pc:sldChg>
      <pc:sldChg chg="modSp mod">
        <pc:chgData name="Fickling, Caitlin" userId="6f4b670a-bc59-4974-b15f-f34eb09359f7" providerId="ADAL" clId="{7FD491B2-C426-4469-B982-DCB0362630F8}" dt="2025-09-09T20:24:50.186" v="115" actId="113"/>
        <pc:sldMkLst>
          <pc:docMk/>
          <pc:sldMk cId="3634191863" sldId="4958"/>
        </pc:sldMkLst>
        <pc:spChg chg="mod">
          <ac:chgData name="Fickling, Caitlin" userId="6f4b670a-bc59-4974-b15f-f34eb09359f7" providerId="ADAL" clId="{7FD491B2-C426-4469-B982-DCB0362630F8}" dt="2025-09-09T20:24:50.186" v="115" actId="113"/>
          <ac:spMkLst>
            <pc:docMk/>
            <pc:sldMk cId="3634191863" sldId="4958"/>
            <ac:spMk id="11" creationId="{2E96F07F-810D-DEAA-0982-EED3B5370FE3}"/>
          </ac:spMkLst>
        </pc:spChg>
      </pc:sldChg>
      <pc:sldChg chg="addSp modSp mod modNotesTx">
        <pc:chgData name="Fickling, Caitlin" userId="6f4b670a-bc59-4974-b15f-f34eb09359f7" providerId="ADAL" clId="{7FD491B2-C426-4469-B982-DCB0362630F8}" dt="2025-09-11T15:34:53.252" v="124" actId="2711"/>
        <pc:sldMkLst>
          <pc:docMk/>
          <pc:sldMk cId="582541411" sldId="5006"/>
        </pc:sldMkLst>
        <pc:spChg chg="add mod">
          <ac:chgData name="Fickling, Caitlin" userId="6f4b670a-bc59-4974-b15f-f34eb09359f7" providerId="ADAL" clId="{7FD491B2-C426-4469-B982-DCB0362630F8}" dt="2025-09-11T15:34:53.252" v="124" actId="2711"/>
          <ac:spMkLst>
            <pc:docMk/>
            <pc:sldMk cId="582541411" sldId="5006"/>
            <ac:spMk id="3" creationId="{D6E5E25B-737E-4AED-2217-C0C59293FF68}"/>
          </ac:spMkLst>
        </pc:spChg>
      </pc:sldChg>
      <pc:sldChg chg="modNotesTx">
        <pc:chgData name="Fickling, Caitlin" userId="6f4b670a-bc59-4974-b15f-f34eb09359f7" providerId="ADAL" clId="{7FD491B2-C426-4469-B982-DCB0362630F8}" dt="2025-09-09T19:49:13.188" v="9" actId="113"/>
        <pc:sldMkLst>
          <pc:docMk/>
          <pc:sldMk cId="3751843496" sldId="5011"/>
        </pc:sldMkLst>
      </pc:sldChg>
      <pc:sldChg chg="addSp delSp modSp mod">
        <pc:chgData name="Fickling, Caitlin" userId="6f4b670a-bc59-4974-b15f-f34eb09359f7" providerId="ADAL" clId="{7FD491B2-C426-4469-B982-DCB0362630F8}" dt="2025-09-11T15:35:48.844" v="130" actId="255"/>
        <pc:sldMkLst>
          <pc:docMk/>
          <pc:sldMk cId="3142928208" sldId="5014"/>
        </pc:sldMkLst>
        <pc:spChg chg="mod">
          <ac:chgData name="Fickling, Caitlin" userId="6f4b670a-bc59-4974-b15f-f34eb09359f7" providerId="ADAL" clId="{7FD491B2-C426-4469-B982-DCB0362630F8}" dt="2025-09-11T15:35:48.844" v="130" actId="255"/>
          <ac:spMkLst>
            <pc:docMk/>
            <pc:sldMk cId="3142928208" sldId="5014"/>
            <ac:spMk id="3" creationId="{8070ACC4-8A97-B489-A161-657821BC8A7E}"/>
          </ac:spMkLst>
        </pc:spChg>
        <pc:spChg chg="add mod">
          <ac:chgData name="Fickling, Caitlin" userId="6f4b670a-bc59-4974-b15f-f34eb09359f7" providerId="ADAL" clId="{7FD491B2-C426-4469-B982-DCB0362630F8}" dt="2025-09-11T15:35:30.970" v="128" actId="2711"/>
          <ac:spMkLst>
            <pc:docMk/>
            <pc:sldMk cId="3142928208" sldId="5014"/>
            <ac:spMk id="6" creationId="{1DA174EA-2F5C-2D7F-4865-5475C6F7DBBD}"/>
          </ac:spMkLst>
        </pc:spChg>
        <pc:picChg chg="mod">
          <ac:chgData name="Fickling, Caitlin" userId="6f4b670a-bc59-4974-b15f-f34eb09359f7" providerId="ADAL" clId="{7FD491B2-C426-4469-B982-DCB0362630F8}" dt="2025-09-11T15:35:39.987" v="129" actId="1076"/>
          <ac:picMkLst>
            <pc:docMk/>
            <pc:sldMk cId="3142928208" sldId="5014"/>
            <ac:picMk id="4" creationId="{3A4FFE4F-2B92-0B33-D9CE-5F52C787666E}"/>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3665AB-B552-4F53-92F7-28CEC9A4E687}" type="doc">
      <dgm:prSet loTypeId="urn:microsoft.com/office/officeart/2005/8/layout/chevron1" loCatId="process" qsTypeId="urn:microsoft.com/office/officeart/2005/8/quickstyle/simple1" qsCatId="simple" csTypeId="urn:microsoft.com/office/officeart/2005/8/colors/accent1_2" csCatId="accent1" phldr="1"/>
      <dgm:spPr/>
    </dgm:pt>
    <dgm:pt modelId="{30C8E7EA-6F6E-4DAB-9AAA-A73AE08238F2}">
      <dgm:prSet phldrT="[Text]" custT="1"/>
      <dgm:spPr>
        <a:solidFill>
          <a:schemeClr val="accent5"/>
        </a:solidFill>
      </dgm:spPr>
      <dgm:t>
        <a:bodyPr/>
        <a:lstStyle/>
        <a:p>
          <a:pPr algn="ctr"/>
          <a:r>
            <a:rPr lang="en-US" sz="2400"/>
            <a:t>2012</a:t>
          </a:r>
        </a:p>
      </dgm:t>
    </dgm:pt>
    <dgm:pt modelId="{AD1A01C1-BCD5-4653-95F9-55C5710FC3BF}" type="parTrans" cxnId="{C72EA864-C82F-4ECB-B0E6-C4F0DDB8893C}">
      <dgm:prSet/>
      <dgm:spPr/>
      <dgm:t>
        <a:bodyPr/>
        <a:lstStyle/>
        <a:p>
          <a:endParaRPr lang="en-US"/>
        </a:p>
      </dgm:t>
    </dgm:pt>
    <dgm:pt modelId="{B51047FC-555A-460D-9059-51D34FE28FAA}" type="sibTrans" cxnId="{C72EA864-C82F-4ECB-B0E6-C4F0DDB8893C}">
      <dgm:prSet/>
      <dgm:spPr/>
      <dgm:t>
        <a:bodyPr/>
        <a:lstStyle/>
        <a:p>
          <a:endParaRPr lang="en-US"/>
        </a:p>
      </dgm:t>
    </dgm:pt>
    <dgm:pt modelId="{B0618E30-74F9-467B-AF48-F9BF11A4DA9C}">
      <dgm:prSet phldrT="[Text]" custT="1"/>
      <dgm:spPr>
        <a:solidFill>
          <a:schemeClr val="accent5"/>
        </a:solidFill>
      </dgm:spPr>
      <dgm:t>
        <a:bodyPr/>
        <a:lstStyle/>
        <a:p>
          <a:r>
            <a:rPr lang="en-US" sz="2400"/>
            <a:t>2015</a:t>
          </a:r>
        </a:p>
      </dgm:t>
    </dgm:pt>
    <dgm:pt modelId="{D5FFC3A7-B933-4B55-AF7D-61EFD1CE9AB9}" type="parTrans" cxnId="{22944F99-DB8A-4FA0-BE25-5D8ACA4AA5D5}">
      <dgm:prSet/>
      <dgm:spPr/>
      <dgm:t>
        <a:bodyPr/>
        <a:lstStyle/>
        <a:p>
          <a:endParaRPr lang="en-US"/>
        </a:p>
      </dgm:t>
    </dgm:pt>
    <dgm:pt modelId="{954F05EF-3487-4CED-AA74-9B0EB444F003}" type="sibTrans" cxnId="{22944F99-DB8A-4FA0-BE25-5D8ACA4AA5D5}">
      <dgm:prSet/>
      <dgm:spPr/>
      <dgm:t>
        <a:bodyPr/>
        <a:lstStyle/>
        <a:p>
          <a:endParaRPr lang="en-US"/>
        </a:p>
      </dgm:t>
    </dgm:pt>
    <dgm:pt modelId="{946FBB2B-7956-4D9B-A828-A82FF0EB5476}">
      <dgm:prSet phldrT="[Text]" custT="1"/>
      <dgm:spPr>
        <a:solidFill>
          <a:schemeClr val="accent5"/>
        </a:solidFill>
      </dgm:spPr>
      <dgm:t>
        <a:bodyPr/>
        <a:lstStyle/>
        <a:p>
          <a:r>
            <a:rPr lang="en-US" sz="2400"/>
            <a:t>2019</a:t>
          </a:r>
        </a:p>
      </dgm:t>
    </dgm:pt>
    <dgm:pt modelId="{0B81AD0A-7721-4DBD-9D15-F08178EB6972}" type="parTrans" cxnId="{324E6B6E-AA13-4F5F-A253-1697073DB00A}">
      <dgm:prSet/>
      <dgm:spPr/>
      <dgm:t>
        <a:bodyPr/>
        <a:lstStyle/>
        <a:p>
          <a:endParaRPr lang="en-US"/>
        </a:p>
      </dgm:t>
    </dgm:pt>
    <dgm:pt modelId="{28A96979-B870-48CF-A266-A522FA36846B}" type="sibTrans" cxnId="{324E6B6E-AA13-4F5F-A253-1697073DB00A}">
      <dgm:prSet/>
      <dgm:spPr/>
      <dgm:t>
        <a:bodyPr/>
        <a:lstStyle/>
        <a:p>
          <a:endParaRPr lang="en-US"/>
        </a:p>
      </dgm:t>
    </dgm:pt>
    <dgm:pt modelId="{B0B16F60-4812-4E81-B6D6-F859EE6C2755}" type="pres">
      <dgm:prSet presAssocID="{E13665AB-B552-4F53-92F7-28CEC9A4E687}" presName="Name0" presStyleCnt="0">
        <dgm:presLayoutVars>
          <dgm:dir/>
          <dgm:animLvl val="lvl"/>
          <dgm:resizeHandles val="exact"/>
        </dgm:presLayoutVars>
      </dgm:prSet>
      <dgm:spPr/>
    </dgm:pt>
    <dgm:pt modelId="{CDC9B406-4F31-4412-87DA-0E1F559170DF}" type="pres">
      <dgm:prSet presAssocID="{30C8E7EA-6F6E-4DAB-9AAA-A73AE08238F2}" presName="parTxOnly" presStyleLbl="node1" presStyleIdx="0" presStyleCnt="3" custScaleY="59226">
        <dgm:presLayoutVars>
          <dgm:chMax val="0"/>
          <dgm:chPref val="0"/>
          <dgm:bulletEnabled val="1"/>
        </dgm:presLayoutVars>
      </dgm:prSet>
      <dgm:spPr/>
    </dgm:pt>
    <dgm:pt modelId="{A42D707F-C959-42F7-91D9-1C976274E246}" type="pres">
      <dgm:prSet presAssocID="{B51047FC-555A-460D-9059-51D34FE28FAA}" presName="parTxOnlySpace" presStyleCnt="0"/>
      <dgm:spPr/>
    </dgm:pt>
    <dgm:pt modelId="{964CE7E8-CE13-4873-B70F-69DF85771F29}" type="pres">
      <dgm:prSet presAssocID="{B0618E30-74F9-467B-AF48-F9BF11A4DA9C}" presName="parTxOnly" presStyleLbl="node1" presStyleIdx="1" presStyleCnt="3" custScaleY="60513">
        <dgm:presLayoutVars>
          <dgm:chMax val="0"/>
          <dgm:chPref val="0"/>
          <dgm:bulletEnabled val="1"/>
        </dgm:presLayoutVars>
      </dgm:prSet>
      <dgm:spPr/>
    </dgm:pt>
    <dgm:pt modelId="{1CE466EA-2064-493B-A804-7895CEC2BAE4}" type="pres">
      <dgm:prSet presAssocID="{954F05EF-3487-4CED-AA74-9B0EB444F003}" presName="parTxOnlySpace" presStyleCnt="0"/>
      <dgm:spPr/>
    </dgm:pt>
    <dgm:pt modelId="{FFFF8A53-29C5-4525-8EA4-4F17142E27E8}" type="pres">
      <dgm:prSet presAssocID="{946FBB2B-7956-4D9B-A828-A82FF0EB5476}" presName="parTxOnly" presStyleLbl="node1" presStyleIdx="2" presStyleCnt="3" custScaleY="60513">
        <dgm:presLayoutVars>
          <dgm:chMax val="0"/>
          <dgm:chPref val="0"/>
          <dgm:bulletEnabled val="1"/>
        </dgm:presLayoutVars>
      </dgm:prSet>
      <dgm:spPr/>
    </dgm:pt>
  </dgm:ptLst>
  <dgm:cxnLst>
    <dgm:cxn modelId="{C72EA864-C82F-4ECB-B0E6-C4F0DDB8893C}" srcId="{E13665AB-B552-4F53-92F7-28CEC9A4E687}" destId="{30C8E7EA-6F6E-4DAB-9AAA-A73AE08238F2}" srcOrd="0" destOrd="0" parTransId="{AD1A01C1-BCD5-4653-95F9-55C5710FC3BF}" sibTransId="{B51047FC-555A-460D-9059-51D34FE28FAA}"/>
    <dgm:cxn modelId="{324E6B6E-AA13-4F5F-A253-1697073DB00A}" srcId="{E13665AB-B552-4F53-92F7-28CEC9A4E687}" destId="{946FBB2B-7956-4D9B-A828-A82FF0EB5476}" srcOrd="2" destOrd="0" parTransId="{0B81AD0A-7721-4DBD-9D15-F08178EB6972}" sibTransId="{28A96979-B870-48CF-A266-A522FA36846B}"/>
    <dgm:cxn modelId="{85F01F71-9DF7-466A-B272-A876252152D1}" type="presOf" srcId="{E13665AB-B552-4F53-92F7-28CEC9A4E687}" destId="{B0B16F60-4812-4E81-B6D6-F859EE6C2755}" srcOrd="0" destOrd="0" presId="urn:microsoft.com/office/officeart/2005/8/layout/chevron1"/>
    <dgm:cxn modelId="{8575367C-F23F-4FA8-9CEB-17E1A3494A14}" type="presOf" srcId="{946FBB2B-7956-4D9B-A828-A82FF0EB5476}" destId="{FFFF8A53-29C5-4525-8EA4-4F17142E27E8}" srcOrd="0" destOrd="0" presId="urn:microsoft.com/office/officeart/2005/8/layout/chevron1"/>
    <dgm:cxn modelId="{22944F99-DB8A-4FA0-BE25-5D8ACA4AA5D5}" srcId="{E13665AB-B552-4F53-92F7-28CEC9A4E687}" destId="{B0618E30-74F9-467B-AF48-F9BF11A4DA9C}" srcOrd="1" destOrd="0" parTransId="{D5FFC3A7-B933-4B55-AF7D-61EFD1CE9AB9}" sibTransId="{954F05EF-3487-4CED-AA74-9B0EB444F003}"/>
    <dgm:cxn modelId="{FDF3BE9E-1F72-4F25-9C08-B1B60DFF5F87}" type="presOf" srcId="{B0618E30-74F9-467B-AF48-F9BF11A4DA9C}" destId="{964CE7E8-CE13-4873-B70F-69DF85771F29}" srcOrd="0" destOrd="0" presId="urn:microsoft.com/office/officeart/2005/8/layout/chevron1"/>
    <dgm:cxn modelId="{769300CA-3880-49B2-95C4-B88BA95D3559}" type="presOf" srcId="{30C8E7EA-6F6E-4DAB-9AAA-A73AE08238F2}" destId="{CDC9B406-4F31-4412-87DA-0E1F559170DF}" srcOrd="0" destOrd="0" presId="urn:microsoft.com/office/officeart/2005/8/layout/chevron1"/>
    <dgm:cxn modelId="{0B61D021-B9F8-4273-909B-C7DA04084B75}" type="presParOf" srcId="{B0B16F60-4812-4E81-B6D6-F859EE6C2755}" destId="{CDC9B406-4F31-4412-87DA-0E1F559170DF}" srcOrd="0" destOrd="0" presId="urn:microsoft.com/office/officeart/2005/8/layout/chevron1"/>
    <dgm:cxn modelId="{3AD5CAC7-7B61-441E-8C19-5764F0BBEBBC}" type="presParOf" srcId="{B0B16F60-4812-4E81-B6D6-F859EE6C2755}" destId="{A42D707F-C959-42F7-91D9-1C976274E246}" srcOrd="1" destOrd="0" presId="urn:microsoft.com/office/officeart/2005/8/layout/chevron1"/>
    <dgm:cxn modelId="{7421AE9F-CF17-4543-A355-BCE8F8D65A20}" type="presParOf" srcId="{B0B16F60-4812-4E81-B6D6-F859EE6C2755}" destId="{964CE7E8-CE13-4873-B70F-69DF85771F29}" srcOrd="2" destOrd="0" presId="urn:microsoft.com/office/officeart/2005/8/layout/chevron1"/>
    <dgm:cxn modelId="{73D48AF4-245D-4982-81A9-9B82458B23B4}" type="presParOf" srcId="{B0B16F60-4812-4E81-B6D6-F859EE6C2755}" destId="{1CE466EA-2064-493B-A804-7895CEC2BAE4}" srcOrd="3" destOrd="0" presId="urn:microsoft.com/office/officeart/2005/8/layout/chevron1"/>
    <dgm:cxn modelId="{2E1547E2-AC84-48DF-BA1F-93479BD38943}" type="presParOf" srcId="{B0B16F60-4812-4E81-B6D6-F859EE6C2755}" destId="{FFFF8A53-29C5-4525-8EA4-4F17142E27E8}"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3665AB-B552-4F53-92F7-28CEC9A4E687}" type="doc">
      <dgm:prSet loTypeId="urn:microsoft.com/office/officeart/2005/8/layout/chevron1" loCatId="process" qsTypeId="urn:microsoft.com/office/officeart/2005/8/quickstyle/simple1" qsCatId="simple" csTypeId="urn:microsoft.com/office/officeart/2005/8/colors/accent1_2" csCatId="accent1" phldr="1"/>
      <dgm:spPr/>
    </dgm:pt>
    <dgm:pt modelId="{30C8E7EA-6F6E-4DAB-9AAA-A73AE08238F2}">
      <dgm:prSet phldrT="[Text]" custT="1"/>
      <dgm:spPr>
        <a:solidFill>
          <a:schemeClr val="accent5"/>
        </a:solidFill>
      </dgm:spPr>
      <dgm:t>
        <a:bodyPr/>
        <a:lstStyle/>
        <a:p>
          <a:pPr algn="ctr"/>
          <a:r>
            <a:rPr lang="en-US" sz="2400"/>
            <a:t>2021</a:t>
          </a:r>
        </a:p>
      </dgm:t>
    </dgm:pt>
    <dgm:pt modelId="{AD1A01C1-BCD5-4653-95F9-55C5710FC3BF}" type="parTrans" cxnId="{C72EA864-C82F-4ECB-B0E6-C4F0DDB8893C}">
      <dgm:prSet/>
      <dgm:spPr/>
      <dgm:t>
        <a:bodyPr/>
        <a:lstStyle/>
        <a:p>
          <a:endParaRPr lang="en-US"/>
        </a:p>
      </dgm:t>
    </dgm:pt>
    <dgm:pt modelId="{B51047FC-555A-460D-9059-51D34FE28FAA}" type="sibTrans" cxnId="{C72EA864-C82F-4ECB-B0E6-C4F0DDB8893C}">
      <dgm:prSet/>
      <dgm:spPr/>
      <dgm:t>
        <a:bodyPr/>
        <a:lstStyle/>
        <a:p>
          <a:endParaRPr lang="en-US"/>
        </a:p>
      </dgm:t>
    </dgm:pt>
    <dgm:pt modelId="{B0618E30-74F9-467B-AF48-F9BF11A4DA9C}">
      <dgm:prSet phldrT="[Text]" custT="1"/>
      <dgm:spPr>
        <a:solidFill>
          <a:schemeClr val="accent5"/>
        </a:solidFill>
      </dgm:spPr>
      <dgm:t>
        <a:bodyPr/>
        <a:lstStyle/>
        <a:p>
          <a:r>
            <a:rPr lang="en-US" sz="2400"/>
            <a:t>2022</a:t>
          </a:r>
        </a:p>
      </dgm:t>
    </dgm:pt>
    <dgm:pt modelId="{D5FFC3A7-B933-4B55-AF7D-61EFD1CE9AB9}" type="parTrans" cxnId="{22944F99-DB8A-4FA0-BE25-5D8ACA4AA5D5}">
      <dgm:prSet/>
      <dgm:spPr/>
      <dgm:t>
        <a:bodyPr/>
        <a:lstStyle/>
        <a:p>
          <a:endParaRPr lang="en-US"/>
        </a:p>
      </dgm:t>
    </dgm:pt>
    <dgm:pt modelId="{954F05EF-3487-4CED-AA74-9B0EB444F003}" type="sibTrans" cxnId="{22944F99-DB8A-4FA0-BE25-5D8ACA4AA5D5}">
      <dgm:prSet/>
      <dgm:spPr/>
      <dgm:t>
        <a:bodyPr/>
        <a:lstStyle/>
        <a:p>
          <a:endParaRPr lang="en-US"/>
        </a:p>
      </dgm:t>
    </dgm:pt>
    <dgm:pt modelId="{946FBB2B-7956-4D9B-A828-A82FF0EB5476}">
      <dgm:prSet phldrT="[Text]" custT="1"/>
      <dgm:spPr>
        <a:solidFill>
          <a:schemeClr val="accent5"/>
        </a:solidFill>
      </dgm:spPr>
      <dgm:t>
        <a:bodyPr/>
        <a:lstStyle/>
        <a:p>
          <a:r>
            <a:rPr lang="en-US" sz="2400"/>
            <a:t>2025</a:t>
          </a:r>
        </a:p>
      </dgm:t>
    </dgm:pt>
    <dgm:pt modelId="{0B81AD0A-7721-4DBD-9D15-F08178EB6972}" type="parTrans" cxnId="{324E6B6E-AA13-4F5F-A253-1697073DB00A}">
      <dgm:prSet/>
      <dgm:spPr/>
      <dgm:t>
        <a:bodyPr/>
        <a:lstStyle/>
        <a:p>
          <a:endParaRPr lang="en-US"/>
        </a:p>
      </dgm:t>
    </dgm:pt>
    <dgm:pt modelId="{28A96979-B870-48CF-A266-A522FA36846B}" type="sibTrans" cxnId="{324E6B6E-AA13-4F5F-A253-1697073DB00A}">
      <dgm:prSet/>
      <dgm:spPr/>
      <dgm:t>
        <a:bodyPr/>
        <a:lstStyle/>
        <a:p>
          <a:endParaRPr lang="en-US"/>
        </a:p>
      </dgm:t>
    </dgm:pt>
    <dgm:pt modelId="{B0B16F60-4812-4E81-B6D6-F859EE6C2755}" type="pres">
      <dgm:prSet presAssocID="{E13665AB-B552-4F53-92F7-28CEC9A4E687}" presName="Name0" presStyleCnt="0">
        <dgm:presLayoutVars>
          <dgm:dir/>
          <dgm:animLvl val="lvl"/>
          <dgm:resizeHandles val="exact"/>
        </dgm:presLayoutVars>
      </dgm:prSet>
      <dgm:spPr/>
    </dgm:pt>
    <dgm:pt modelId="{CDC9B406-4F31-4412-87DA-0E1F559170DF}" type="pres">
      <dgm:prSet presAssocID="{30C8E7EA-6F6E-4DAB-9AAA-A73AE08238F2}" presName="parTxOnly" presStyleLbl="node1" presStyleIdx="0" presStyleCnt="3" custScaleY="59226">
        <dgm:presLayoutVars>
          <dgm:chMax val="0"/>
          <dgm:chPref val="0"/>
          <dgm:bulletEnabled val="1"/>
        </dgm:presLayoutVars>
      </dgm:prSet>
      <dgm:spPr/>
    </dgm:pt>
    <dgm:pt modelId="{A42D707F-C959-42F7-91D9-1C976274E246}" type="pres">
      <dgm:prSet presAssocID="{B51047FC-555A-460D-9059-51D34FE28FAA}" presName="parTxOnlySpace" presStyleCnt="0"/>
      <dgm:spPr/>
    </dgm:pt>
    <dgm:pt modelId="{964CE7E8-CE13-4873-B70F-69DF85771F29}" type="pres">
      <dgm:prSet presAssocID="{B0618E30-74F9-467B-AF48-F9BF11A4DA9C}" presName="parTxOnly" presStyleLbl="node1" presStyleIdx="1" presStyleCnt="3" custScaleY="60513">
        <dgm:presLayoutVars>
          <dgm:chMax val="0"/>
          <dgm:chPref val="0"/>
          <dgm:bulletEnabled val="1"/>
        </dgm:presLayoutVars>
      </dgm:prSet>
      <dgm:spPr/>
    </dgm:pt>
    <dgm:pt modelId="{1CE466EA-2064-493B-A804-7895CEC2BAE4}" type="pres">
      <dgm:prSet presAssocID="{954F05EF-3487-4CED-AA74-9B0EB444F003}" presName="parTxOnlySpace" presStyleCnt="0"/>
      <dgm:spPr/>
    </dgm:pt>
    <dgm:pt modelId="{FFFF8A53-29C5-4525-8EA4-4F17142E27E8}" type="pres">
      <dgm:prSet presAssocID="{946FBB2B-7956-4D9B-A828-A82FF0EB5476}" presName="parTxOnly" presStyleLbl="node1" presStyleIdx="2" presStyleCnt="3" custScaleY="60513">
        <dgm:presLayoutVars>
          <dgm:chMax val="0"/>
          <dgm:chPref val="0"/>
          <dgm:bulletEnabled val="1"/>
        </dgm:presLayoutVars>
      </dgm:prSet>
      <dgm:spPr/>
    </dgm:pt>
  </dgm:ptLst>
  <dgm:cxnLst>
    <dgm:cxn modelId="{C72EA864-C82F-4ECB-B0E6-C4F0DDB8893C}" srcId="{E13665AB-B552-4F53-92F7-28CEC9A4E687}" destId="{30C8E7EA-6F6E-4DAB-9AAA-A73AE08238F2}" srcOrd="0" destOrd="0" parTransId="{AD1A01C1-BCD5-4653-95F9-55C5710FC3BF}" sibTransId="{B51047FC-555A-460D-9059-51D34FE28FAA}"/>
    <dgm:cxn modelId="{324E6B6E-AA13-4F5F-A253-1697073DB00A}" srcId="{E13665AB-B552-4F53-92F7-28CEC9A4E687}" destId="{946FBB2B-7956-4D9B-A828-A82FF0EB5476}" srcOrd="2" destOrd="0" parTransId="{0B81AD0A-7721-4DBD-9D15-F08178EB6972}" sibTransId="{28A96979-B870-48CF-A266-A522FA36846B}"/>
    <dgm:cxn modelId="{85F01F71-9DF7-466A-B272-A876252152D1}" type="presOf" srcId="{E13665AB-B552-4F53-92F7-28CEC9A4E687}" destId="{B0B16F60-4812-4E81-B6D6-F859EE6C2755}" srcOrd="0" destOrd="0" presId="urn:microsoft.com/office/officeart/2005/8/layout/chevron1"/>
    <dgm:cxn modelId="{8575367C-F23F-4FA8-9CEB-17E1A3494A14}" type="presOf" srcId="{946FBB2B-7956-4D9B-A828-A82FF0EB5476}" destId="{FFFF8A53-29C5-4525-8EA4-4F17142E27E8}" srcOrd="0" destOrd="0" presId="urn:microsoft.com/office/officeart/2005/8/layout/chevron1"/>
    <dgm:cxn modelId="{22944F99-DB8A-4FA0-BE25-5D8ACA4AA5D5}" srcId="{E13665AB-B552-4F53-92F7-28CEC9A4E687}" destId="{B0618E30-74F9-467B-AF48-F9BF11A4DA9C}" srcOrd="1" destOrd="0" parTransId="{D5FFC3A7-B933-4B55-AF7D-61EFD1CE9AB9}" sibTransId="{954F05EF-3487-4CED-AA74-9B0EB444F003}"/>
    <dgm:cxn modelId="{FDF3BE9E-1F72-4F25-9C08-B1B60DFF5F87}" type="presOf" srcId="{B0618E30-74F9-467B-AF48-F9BF11A4DA9C}" destId="{964CE7E8-CE13-4873-B70F-69DF85771F29}" srcOrd="0" destOrd="0" presId="urn:microsoft.com/office/officeart/2005/8/layout/chevron1"/>
    <dgm:cxn modelId="{769300CA-3880-49B2-95C4-B88BA95D3559}" type="presOf" srcId="{30C8E7EA-6F6E-4DAB-9AAA-A73AE08238F2}" destId="{CDC9B406-4F31-4412-87DA-0E1F559170DF}" srcOrd="0" destOrd="0" presId="urn:microsoft.com/office/officeart/2005/8/layout/chevron1"/>
    <dgm:cxn modelId="{0B61D021-B9F8-4273-909B-C7DA04084B75}" type="presParOf" srcId="{B0B16F60-4812-4E81-B6D6-F859EE6C2755}" destId="{CDC9B406-4F31-4412-87DA-0E1F559170DF}" srcOrd="0" destOrd="0" presId="urn:microsoft.com/office/officeart/2005/8/layout/chevron1"/>
    <dgm:cxn modelId="{3AD5CAC7-7B61-441E-8C19-5764F0BBEBBC}" type="presParOf" srcId="{B0B16F60-4812-4E81-B6D6-F859EE6C2755}" destId="{A42D707F-C959-42F7-91D9-1C976274E246}" srcOrd="1" destOrd="0" presId="urn:microsoft.com/office/officeart/2005/8/layout/chevron1"/>
    <dgm:cxn modelId="{7421AE9F-CF17-4543-A355-BCE8F8D65A20}" type="presParOf" srcId="{B0B16F60-4812-4E81-B6D6-F859EE6C2755}" destId="{964CE7E8-CE13-4873-B70F-69DF85771F29}" srcOrd="2" destOrd="0" presId="urn:microsoft.com/office/officeart/2005/8/layout/chevron1"/>
    <dgm:cxn modelId="{73D48AF4-245D-4982-81A9-9B82458B23B4}" type="presParOf" srcId="{B0B16F60-4812-4E81-B6D6-F859EE6C2755}" destId="{1CE466EA-2064-493B-A804-7895CEC2BAE4}" srcOrd="3" destOrd="0" presId="urn:microsoft.com/office/officeart/2005/8/layout/chevron1"/>
    <dgm:cxn modelId="{2E1547E2-AC84-48DF-BA1F-93479BD38943}" type="presParOf" srcId="{B0B16F60-4812-4E81-B6D6-F859EE6C2755}" destId="{FFFF8A53-29C5-4525-8EA4-4F17142E27E8}"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9B406-4F31-4412-87DA-0E1F559170DF}">
      <dsp:nvSpPr>
        <dsp:cNvPr id="0" name=""/>
        <dsp:cNvSpPr/>
      </dsp:nvSpPr>
      <dsp:spPr>
        <a:xfrm>
          <a:off x="2513" y="602083"/>
          <a:ext cx="3061887" cy="725373"/>
        </a:xfrm>
        <a:prstGeom prst="chevron">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t>2012</a:t>
          </a:r>
        </a:p>
      </dsp:txBody>
      <dsp:txXfrm>
        <a:off x="365200" y="602083"/>
        <a:ext cx="2336514" cy="725373"/>
      </dsp:txXfrm>
    </dsp:sp>
    <dsp:sp modelId="{964CE7E8-CE13-4873-B70F-69DF85771F29}">
      <dsp:nvSpPr>
        <dsp:cNvPr id="0" name=""/>
        <dsp:cNvSpPr/>
      </dsp:nvSpPr>
      <dsp:spPr>
        <a:xfrm>
          <a:off x="2758211" y="594202"/>
          <a:ext cx="3061887" cy="741135"/>
        </a:xfrm>
        <a:prstGeom prst="chevron">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t>2015</a:t>
          </a:r>
        </a:p>
      </dsp:txBody>
      <dsp:txXfrm>
        <a:off x="3128779" y="594202"/>
        <a:ext cx="2320752" cy="741135"/>
      </dsp:txXfrm>
    </dsp:sp>
    <dsp:sp modelId="{FFFF8A53-29C5-4525-8EA4-4F17142E27E8}">
      <dsp:nvSpPr>
        <dsp:cNvPr id="0" name=""/>
        <dsp:cNvSpPr/>
      </dsp:nvSpPr>
      <dsp:spPr>
        <a:xfrm>
          <a:off x="5513909" y="594202"/>
          <a:ext cx="3061887" cy="741135"/>
        </a:xfrm>
        <a:prstGeom prst="chevron">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t>2019</a:t>
          </a:r>
        </a:p>
      </dsp:txBody>
      <dsp:txXfrm>
        <a:off x="5884477" y="594202"/>
        <a:ext cx="2320752" cy="7411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9B406-4F31-4412-87DA-0E1F559170DF}">
      <dsp:nvSpPr>
        <dsp:cNvPr id="0" name=""/>
        <dsp:cNvSpPr/>
      </dsp:nvSpPr>
      <dsp:spPr>
        <a:xfrm>
          <a:off x="2513" y="602083"/>
          <a:ext cx="3061887" cy="725373"/>
        </a:xfrm>
        <a:prstGeom prst="chevron">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t>2021</a:t>
          </a:r>
        </a:p>
      </dsp:txBody>
      <dsp:txXfrm>
        <a:off x="365200" y="602083"/>
        <a:ext cx="2336514" cy="725373"/>
      </dsp:txXfrm>
    </dsp:sp>
    <dsp:sp modelId="{964CE7E8-CE13-4873-B70F-69DF85771F29}">
      <dsp:nvSpPr>
        <dsp:cNvPr id="0" name=""/>
        <dsp:cNvSpPr/>
      </dsp:nvSpPr>
      <dsp:spPr>
        <a:xfrm>
          <a:off x="2758211" y="594202"/>
          <a:ext cx="3061887" cy="741135"/>
        </a:xfrm>
        <a:prstGeom prst="chevron">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t>2022</a:t>
          </a:r>
        </a:p>
      </dsp:txBody>
      <dsp:txXfrm>
        <a:off x="3128779" y="594202"/>
        <a:ext cx="2320752" cy="741135"/>
      </dsp:txXfrm>
    </dsp:sp>
    <dsp:sp modelId="{FFFF8A53-29C5-4525-8EA4-4F17142E27E8}">
      <dsp:nvSpPr>
        <dsp:cNvPr id="0" name=""/>
        <dsp:cNvSpPr/>
      </dsp:nvSpPr>
      <dsp:spPr>
        <a:xfrm>
          <a:off x="5513909" y="594202"/>
          <a:ext cx="3061887" cy="741135"/>
        </a:xfrm>
        <a:prstGeom prst="chevron">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t>2025</a:t>
          </a:r>
        </a:p>
      </dsp:txBody>
      <dsp:txXfrm>
        <a:off x="5884477" y="594202"/>
        <a:ext cx="2320752" cy="74113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60E47C5-3705-86B4-C25B-7D02F9046E4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Trebuchet MS" panose="020B0603020202020204" pitchFamily="34" charset="0"/>
            </a:endParaRPr>
          </a:p>
        </p:txBody>
      </p:sp>
      <p:sp>
        <p:nvSpPr>
          <p:cNvPr id="3" name="Date Placeholder 2">
            <a:extLst>
              <a:ext uri="{FF2B5EF4-FFF2-40B4-BE49-F238E27FC236}">
                <a16:creationId xmlns:a16="http://schemas.microsoft.com/office/drawing/2014/main" id="{6232E1D0-8901-97B8-A8FD-79B92C5AAB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C5AD86-A976-4FC7-92EF-A5571E456C36}" type="datetimeFigureOut">
              <a:rPr lang="en-US" smtClean="0">
                <a:latin typeface="Trebuchet MS" panose="020B0603020202020204" pitchFamily="34" charset="0"/>
              </a:rPr>
              <a:t>9/11/2025</a:t>
            </a:fld>
            <a:endParaRPr lang="en-US">
              <a:latin typeface="Trebuchet MS" panose="020B0603020202020204" pitchFamily="34" charset="0"/>
            </a:endParaRPr>
          </a:p>
        </p:txBody>
      </p:sp>
      <p:sp>
        <p:nvSpPr>
          <p:cNvPr id="4" name="Footer Placeholder 3">
            <a:extLst>
              <a:ext uri="{FF2B5EF4-FFF2-40B4-BE49-F238E27FC236}">
                <a16:creationId xmlns:a16="http://schemas.microsoft.com/office/drawing/2014/main" id="{9EC6AD5D-3E6B-1FAB-EE01-F1EDFEB59E1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Trebuchet MS" panose="020B0603020202020204" pitchFamily="34" charset="0"/>
            </a:endParaRPr>
          </a:p>
        </p:txBody>
      </p:sp>
      <p:sp>
        <p:nvSpPr>
          <p:cNvPr id="5" name="Slide Number Placeholder 4">
            <a:extLst>
              <a:ext uri="{FF2B5EF4-FFF2-40B4-BE49-F238E27FC236}">
                <a16:creationId xmlns:a16="http://schemas.microsoft.com/office/drawing/2014/main" id="{7A50A50A-F576-911C-489B-794ED20C6A5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5340C6-DE49-4B78-B55F-939D7E569C32}" type="slidenum">
              <a:rPr lang="en-US" smtClean="0">
                <a:latin typeface="Trebuchet MS" panose="020B0603020202020204" pitchFamily="34" charset="0"/>
              </a:rPr>
              <a:t>‹#›</a:t>
            </a:fld>
            <a:endParaRPr lang="en-US">
              <a:latin typeface="Trebuchet MS" panose="020B0603020202020204" pitchFamily="34" charset="0"/>
            </a:endParaRPr>
          </a:p>
        </p:txBody>
      </p:sp>
    </p:spTree>
    <p:extLst>
      <p:ext uri="{BB962C8B-B14F-4D97-AF65-F5344CB8AC3E}">
        <p14:creationId xmlns:p14="http://schemas.microsoft.com/office/powerpoint/2010/main" val="3782413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rebuchet MS" panose="020B0603020202020204" pitchFamily="34" charset="0"/>
        <a:ea typeface="Trebuchet MS" panose="020B0603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cde.state.co.us/cdecomm/cdeperformancepla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cde.state.co.us/cdecomm/cdeperformancepla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cde.state.co.us/coloradoliteracy/2024readactreport"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cde.state.co.us/cdecomm/cdeperformancepla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de.state.co.us/coloradoliteracy/sb21-151literacycurriculumtransparency"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cde.state.co.us/coloradoliteracy/literacycurriculumtransparency-icon"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de.state.co.us/coloradoliteracy/parent_resource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1476251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US" sz="1100" b="1" i="0" u="none" strike="noStrike" dirty="0">
                <a:solidFill>
                  <a:srgbClr val="000000"/>
                </a:solidFill>
                <a:effectLst/>
                <a:latin typeface="+mn-lt"/>
              </a:rPr>
              <a:t>A Brief History Part 2</a:t>
            </a:r>
          </a:p>
          <a:p>
            <a:pPr marL="0" marR="0" lvl="0" indent="0" algn="l" defTabSz="914400" rtl="0" eaLnBrk="1" fontAlgn="base"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sz="1100" b="0" i="0" u="none" strike="noStrike" dirty="0">
              <a:solidFill>
                <a:srgbClr val="000000"/>
              </a:solidFill>
              <a:effectLst/>
              <a:latin typeface="+mn-lt"/>
            </a:endParaRPr>
          </a:p>
          <a:p>
            <a:pPr marL="0" marR="0" lvl="0" indent="0" algn="l" defTabSz="914400" rtl="0" eaLnBrk="1" fontAlgn="base"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US" sz="1100" b="0" i="0" u="none" strike="noStrike" dirty="0">
                <a:solidFill>
                  <a:srgbClr val="000000"/>
                </a:solidFill>
                <a:effectLst/>
                <a:latin typeface="+mn-lt"/>
              </a:rPr>
              <a:t>In </a:t>
            </a:r>
            <a:r>
              <a:rPr lang="en-US" sz="1100" b="1" i="0" u="none" strike="noStrike" dirty="0">
                <a:solidFill>
                  <a:srgbClr val="000000"/>
                </a:solidFill>
                <a:effectLst/>
                <a:latin typeface="+mn-lt"/>
              </a:rPr>
              <a:t>2021, Senate Bill 21-151 </a:t>
            </a:r>
            <a:r>
              <a:rPr lang="en-US" sz="1100" b="0" i="0" u="none" strike="noStrike" dirty="0">
                <a:solidFill>
                  <a:srgbClr val="000000"/>
                </a:solidFill>
                <a:effectLst/>
                <a:latin typeface="+mn-lt"/>
              </a:rPr>
              <a:t>or The </a:t>
            </a:r>
            <a:r>
              <a:rPr lang="en-US" sz="1100" b="1" i="0" u="none" strike="noStrike" dirty="0">
                <a:solidFill>
                  <a:srgbClr val="000000"/>
                </a:solidFill>
                <a:effectLst/>
                <a:latin typeface="+mn-lt"/>
              </a:rPr>
              <a:t>Literacy Curriculum Transparency Act was passed, setting requirements on what information schools must publicly post on their websites </a:t>
            </a:r>
            <a:r>
              <a:rPr lang="en-US" sz="1100" b="0" i="0" u="none" strike="noStrike" dirty="0">
                <a:solidFill>
                  <a:srgbClr val="000000"/>
                </a:solidFill>
                <a:effectLst/>
                <a:latin typeface="+mn-lt"/>
              </a:rPr>
              <a:t>(CRS 22-7-1204, 22-7-1208 (5)(a)(I)(II), (8)(a)(I)(II)(III), (8)(b))</a:t>
            </a:r>
            <a:r>
              <a:rPr lang="en-US" sz="1100" b="1" i="0" u="none" strike="noStrike" dirty="0">
                <a:solidFill>
                  <a:srgbClr val="000000"/>
                </a:solidFill>
                <a:effectLst/>
                <a:latin typeface="+mn-lt"/>
              </a:rPr>
              <a:t>. </a:t>
            </a:r>
            <a:endParaRPr lang="en-US" sz="1100" b="1" i="0" dirty="0">
              <a:solidFill>
                <a:srgbClr val="444444"/>
              </a:solidFill>
              <a:effectLst/>
              <a:latin typeface="+mn-lt"/>
            </a:endParaRPr>
          </a:p>
          <a:p>
            <a:pPr marL="0" indent="0" algn="l" rtl="0" fontAlgn="base">
              <a:buFont typeface="Arial" panose="020B0604020202020204" pitchFamily="34" charset="0"/>
              <a:buNone/>
            </a:pPr>
            <a:endParaRPr lang="en-US" sz="1100" b="0" i="0" dirty="0">
              <a:solidFill>
                <a:srgbClr val="444444"/>
              </a:solidFill>
              <a:effectLst/>
              <a:latin typeface="+mn-lt"/>
            </a:endParaRPr>
          </a:p>
          <a:p>
            <a:pPr marL="0" indent="0" algn="l" rtl="0" fontAlgn="base">
              <a:buFont typeface="Arial" panose="020B0604020202020204" pitchFamily="34" charset="0"/>
              <a:buNone/>
            </a:pPr>
            <a:r>
              <a:rPr lang="en-US" sz="1100" b="0" i="0" u="none" strike="noStrike" dirty="0">
                <a:solidFill>
                  <a:srgbClr val="000000"/>
                </a:solidFill>
                <a:effectLst/>
                <a:latin typeface="+mn-lt"/>
              </a:rPr>
              <a:t>In </a:t>
            </a:r>
            <a:r>
              <a:rPr lang="en-US" sz="1100" b="1" i="0" u="none" strike="noStrike" dirty="0">
                <a:solidFill>
                  <a:srgbClr val="000000"/>
                </a:solidFill>
                <a:effectLst/>
                <a:latin typeface="+mn-lt"/>
              </a:rPr>
              <a:t>2022, Senate Bill 22-004 amended and added to the Colorado Read Act, </a:t>
            </a:r>
            <a:r>
              <a:rPr lang="en-US" sz="1100" b="1" i="0" u="none" strike="noStrike" dirty="0">
                <a:solidFill>
                  <a:schemeClr val="tx1"/>
                </a:solidFill>
                <a:effectLst/>
                <a:latin typeface="+mn-lt"/>
              </a:rPr>
              <a:t>including scientifically based and evidenced-based training for more school personnel </a:t>
            </a:r>
            <a:r>
              <a:rPr lang="en-US" sz="1100" b="0" dirty="0">
                <a:solidFill>
                  <a:schemeClr val="tx1"/>
                </a:solidFill>
                <a:latin typeface="+mn-lt"/>
              </a:rPr>
              <a:t>(CRS 22-7-1208 (6.5)(a), (6.7)(a))</a:t>
            </a:r>
            <a:r>
              <a:rPr lang="en-US" sz="1100" b="1" i="0" u="none" strike="noStrike" dirty="0">
                <a:solidFill>
                  <a:schemeClr val="tx1"/>
                </a:solidFill>
                <a:effectLst/>
                <a:latin typeface="+mn-lt"/>
              </a:rPr>
              <a:t>.</a:t>
            </a:r>
            <a:r>
              <a:rPr lang="en-US" sz="1100" b="1" i="0" dirty="0">
                <a:solidFill>
                  <a:schemeClr val="tx1"/>
                </a:solidFill>
                <a:effectLst/>
                <a:latin typeface="+mn-lt"/>
              </a:rPr>
              <a:t>​</a:t>
            </a:r>
          </a:p>
          <a:p>
            <a:pPr marL="628650" lvl="1" indent="-171450" fontAlgn="base"/>
            <a:r>
              <a:rPr lang="en-US" sz="1100" b="0" i="0" u="none" strike="noStrike" dirty="0">
                <a:solidFill>
                  <a:srgbClr val="000000"/>
                </a:solidFill>
                <a:effectLst/>
                <a:latin typeface="+mn-lt"/>
              </a:rPr>
              <a:t>It extended requirements to ensure K-3 principals and administrators as well as 4th grade -12th grade reading interventionists are trained in scientifically </a:t>
            </a:r>
            <a:r>
              <a:rPr lang="en-US" dirty="0">
                <a:latin typeface="+mn-lt"/>
              </a:rPr>
              <a:t>based </a:t>
            </a:r>
            <a:r>
              <a:rPr lang="en-US" sz="1100" b="0" i="0" u="none" strike="noStrike" dirty="0">
                <a:solidFill>
                  <a:srgbClr val="000000"/>
                </a:solidFill>
                <a:effectLst/>
                <a:latin typeface="+mn-lt"/>
              </a:rPr>
              <a:t>and evidence-based reading instruction.</a:t>
            </a:r>
            <a:r>
              <a:rPr lang="en-US" sz="1100" b="0" i="0" dirty="0">
                <a:solidFill>
                  <a:srgbClr val="444444"/>
                </a:solidFill>
                <a:effectLst/>
                <a:latin typeface="+mn-lt"/>
              </a:rPr>
              <a:t>​ </a:t>
            </a:r>
            <a:r>
              <a:rPr lang="en-US" sz="1100" b="0" dirty="0">
                <a:solidFill>
                  <a:schemeClr val="tx1"/>
                </a:solidFill>
                <a:latin typeface="+mn-lt"/>
              </a:rPr>
              <a:t>(CRS 22-7-1208 (6.5)(a), (6.7)(a))</a:t>
            </a:r>
            <a:r>
              <a:rPr lang="en-US" sz="1100" b="1" i="0" u="none" strike="noStrike" dirty="0">
                <a:solidFill>
                  <a:schemeClr val="tx1"/>
                </a:solidFill>
                <a:effectLst/>
                <a:latin typeface="+mn-lt"/>
              </a:rPr>
              <a:t>.</a:t>
            </a:r>
            <a:r>
              <a:rPr lang="en-US" sz="1100" b="1" i="0" dirty="0">
                <a:solidFill>
                  <a:schemeClr val="tx1"/>
                </a:solidFill>
                <a:effectLst/>
                <a:latin typeface="+mn-lt"/>
              </a:rPr>
              <a:t>​</a:t>
            </a:r>
            <a:endParaRPr lang="en-US" sz="1100" b="0" i="0" u="none" strike="noStrike" dirty="0">
              <a:solidFill>
                <a:srgbClr val="444444"/>
              </a:solidFill>
              <a:effectLst/>
              <a:latin typeface="+mn-lt"/>
            </a:endParaRPr>
          </a:p>
          <a:p>
            <a:pPr marL="628650" lvl="1" indent="-171450" algn="l" rtl="0" fontAlgn="base"/>
            <a:r>
              <a:rPr lang="en-US" sz="1100" b="0" i="0" u="none" strike="noStrike" dirty="0">
                <a:solidFill>
                  <a:srgbClr val="000000"/>
                </a:solidFill>
                <a:effectLst/>
                <a:latin typeface="+mn-lt"/>
              </a:rPr>
              <a:t>The bill also requires the department to provide free, evidence-based science of reading training to public librarians upon request of library directors (</a:t>
            </a:r>
            <a:r>
              <a:rPr lang="en-US" sz="1100" b="0" dirty="0">
                <a:solidFill>
                  <a:schemeClr val="tx1"/>
                </a:solidFill>
                <a:latin typeface="+mn-lt"/>
              </a:rPr>
              <a:t>CRS 22-7-1208(7), 22-7-1209(7)</a:t>
            </a:r>
            <a:r>
              <a:rPr lang="en-US" sz="1100" b="0" i="0" u="none" strike="noStrike" dirty="0">
                <a:solidFill>
                  <a:srgbClr val="000000"/>
                </a:solidFill>
                <a:effectLst/>
                <a:latin typeface="+mn-lt"/>
              </a:rPr>
              <a:t>. </a:t>
            </a:r>
            <a:r>
              <a:rPr lang="en-US" sz="1100" b="0" i="0" dirty="0">
                <a:solidFill>
                  <a:srgbClr val="444444"/>
                </a:solidFill>
                <a:effectLst/>
                <a:latin typeface="+mn-lt"/>
              </a:rPr>
              <a:t>​</a:t>
            </a:r>
          </a:p>
          <a:p>
            <a:pPr marL="628650" lvl="1" indent="-171450" algn="l" rtl="0" fontAlgn="base"/>
            <a:endParaRPr lang="en-US" sz="1100" b="0" i="0" dirty="0">
              <a:solidFill>
                <a:srgbClr val="444444"/>
              </a:solidFill>
              <a:effectLst/>
              <a:latin typeface="+mn-lt"/>
            </a:endParaRPr>
          </a:p>
          <a:p>
            <a:pPr marL="0" indent="0" fontAlgn="base">
              <a:buNone/>
            </a:pPr>
            <a:r>
              <a:rPr lang="en-US" sz="1100" b="1" i="0" dirty="0">
                <a:solidFill>
                  <a:srgbClr val="444444"/>
                </a:solidFill>
                <a:effectLst/>
                <a:latin typeface="+mn-lt"/>
              </a:rPr>
              <a:t>In 2025, Senate Bill 25-200</a:t>
            </a:r>
            <a:r>
              <a:rPr lang="en-US" sz="1100" b="0" i="0" dirty="0">
                <a:solidFill>
                  <a:srgbClr val="444444"/>
                </a:solidFill>
                <a:effectLst/>
                <a:latin typeface="+mn-lt"/>
              </a:rPr>
              <a:t> passed with </a:t>
            </a:r>
            <a:r>
              <a:rPr lang="en-US" sz="1100" b="1" i="0" dirty="0">
                <a:solidFill>
                  <a:srgbClr val="444444"/>
                </a:solidFill>
                <a:effectLst/>
                <a:latin typeface="+mn-lt"/>
              </a:rPr>
              <a:t>new requirements for screening </a:t>
            </a:r>
            <a:r>
              <a:rPr lang="en-US" b="1" dirty="0">
                <a:solidFill>
                  <a:srgbClr val="444444"/>
                </a:solidFill>
                <a:latin typeface="+mn-lt"/>
              </a:rPr>
              <a:t>around </a:t>
            </a:r>
            <a:r>
              <a:rPr lang="en-US" sz="1100" b="1" i="0" dirty="0">
                <a:solidFill>
                  <a:srgbClr val="444444"/>
                </a:solidFill>
                <a:effectLst/>
                <a:latin typeface="+mn-lt"/>
              </a:rPr>
              <a:t>characteristics of dyslexia to go into effect in the 2027-2028 school year. </a:t>
            </a:r>
          </a:p>
        </p:txBody>
      </p:sp>
    </p:spTree>
    <p:extLst>
      <p:ext uri="{BB962C8B-B14F-4D97-AF65-F5344CB8AC3E}">
        <p14:creationId xmlns:p14="http://schemas.microsoft.com/office/powerpoint/2010/main" val="1580564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6ED0F-CCA1-8831-CB37-C8A5535538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310A5A-0B88-BC07-CE78-9726688AF30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B0EB44E-0C99-E9E8-A133-6F31F435717A}"/>
              </a:ext>
            </a:extLst>
          </p:cNvPr>
          <p:cNvSpPr>
            <a:spLocks noGrp="1"/>
          </p:cNvSpPr>
          <p:nvPr>
            <p:ph type="body" idx="1"/>
          </p:nvPr>
        </p:nvSpPr>
        <p:spPr/>
        <p:txBody>
          <a:bodyPr/>
          <a:lstStyle/>
          <a:p>
            <a:pPr marL="0" indent="0">
              <a:buNone/>
            </a:pPr>
            <a:r>
              <a:rPr lang="en-US" b="1">
                <a:latin typeface="+mn-lt"/>
              </a:rPr>
              <a:t>Why is the Colorado READ Act Important?</a:t>
            </a:r>
          </a:p>
        </p:txBody>
      </p:sp>
    </p:spTree>
    <p:extLst>
      <p:ext uri="{BB962C8B-B14F-4D97-AF65-F5344CB8AC3E}">
        <p14:creationId xmlns:p14="http://schemas.microsoft.com/office/powerpoint/2010/main" val="436187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latin typeface="+mn-lt"/>
              </a:rPr>
              <a:t>The State of Colorado’s goal </a:t>
            </a:r>
            <a:r>
              <a:rPr lang="en-US" dirty="0">
                <a:latin typeface="+mn-lt"/>
              </a:rPr>
              <a:t>is </a:t>
            </a:r>
            <a:r>
              <a:rPr lang="en-US" sz="1100" b="1" dirty="0">
                <a:latin typeface="+mn-lt"/>
                <a:ea typeface="Roboto Slab" pitchFamily="2" charset="0"/>
                <a:cs typeface="Calibri" panose="020F0502020204030204" pitchFamily="34" charset="0"/>
              </a:rPr>
              <a:t>By the end of third grade, all students can read at grade level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latin typeface="+mn-lt"/>
                <a:ea typeface="Roboto Slab" pitchFamily="2" charset="0"/>
                <a:cs typeface="Calibri" panose="020F0502020204030204" pitchFamily="34" charset="0"/>
              </a:rPr>
              <a:t>Regardless of demographics and learning needs, all students meet or exceed state academic standards </a:t>
            </a:r>
            <a:r>
              <a:rPr lang="en-US" sz="1100" b="0" dirty="0">
                <a:latin typeface="+mn-lt"/>
                <a:ea typeface="Roboto Slab" pitchFamily="2" charset="0"/>
                <a:cs typeface="Calibri" panose="020F0502020204030204" pitchFamily="34" charset="0"/>
              </a:rPr>
              <a:t>(</a:t>
            </a:r>
            <a:r>
              <a:rPr lang="en-US" sz="1100" i="1" u="sng" dirty="0">
                <a:solidFill>
                  <a:schemeClr val="hlink"/>
                </a:solidFill>
                <a:latin typeface="+mn-lt"/>
                <a:ea typeface="Arial"/>
                <a:sym typeface="Arial"/>
                <a:hlinkClick r:id="rId3"/>
              </a:rPr>
              <a:t>http://www.cde.state.co.us/cdecomm/cdeperformanceplan</a:t>
            </a:r>
            <a:r>
              <a:rPr lang="en-US" sz="1100" i="1" u="sng" dirty="0">
                <a:solidFill>
                  <a:schemeClr val="hlink"/>
                </a:solidFill>
                <a:latin typeface="+mn-lt"/>
                <a:ea typeface="Arial"/>
                <a:sym typeface="Arial"/>
              </a:rPr>
              <a:t>)</a:t>
            </a:r>
            <a:endParaRPr lang="en-US" sz="1100" b="0" dirty="0">
              <a:latin typeface="+mn-lt"/>
              <a:ea typeface="Roboto Slab" pitchFamily="2"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latin typeface="+mn-lt"/>
              </a:rPr>
              <a:t>Which will support all children in Colorado to graduate from high school having attained skill levels that adequately prepare them for postsecondary studies [college] or for the workforce (CRS 22-7-1205 (I)).</a:t>
            </a:r>
          </a:p>
        </p:txBody>
      </p:sp>
    </p:spTree>
    <p:extLst>
      <p:ext uri="{BB962C8B-B14F-4D97-AF65-F5344CB8AC3E}">
        <p14:creationId xmlns:p14="http://schemas.microsoft.com/office/powerpoint/2010/main" val="1623335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a:extLst>
            <a:ext uri="{FF2B5EF4-FFF2-40B4-BE49-F238E27FC236}">
              <a16:creationId xmlns:a16="http://schemas.microsoft.com/office/drawing/2014/main" id="{9555CB4C-AEDB-8B82-9CAE-FCA2CD8CCAD8}"/>
            </a:ext>
          </a:extLst>
        </p:cNvPr>
        <p:cNvGrpSpPr/>
        <p:nvPr/>
      </p:nvGrpSpPr>
      <p:grpSpPr>
        <a:xfrm>
          <a:off x="0" y="0"/>
          <a:ext cx="0" cy="0"/>
          <a:chOff x="0" y="0"/>
          <a:chExt cx="0" cy="0"/>
        </a:xfrm>
      </p:grpSpPr>
      <p:sp>
        <p:nvSpPr>
          <p:cNvPr id="637" name="Google Shape;637;g101998d0d38_0_17:notes">
            <a:extLst>
              <a:ext uri="{FF2B5EF4-FFF2-40B4-BE49-F238E27FC236}">
                <a16:creationId xmlns:a16="http://schemas.microsoft.com/office/drawing/2014/main" id="{B954E133-7722-4424-0094-C145E284E5B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8" name="Google Shape;638;g101998d0d38_0_17:notes">
            <a:extLst>
              <a:ext uri="{FF2B5EF4-FFF2-40B4-BE49-F238E27FC236}">
                <a16:creationId xmlns:a16="http://schemas.microsoft.com/office/drawing/2014/main" id="{0D373883-5A29-9120-3593-054D3B197E8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275" tIns="45650" rIns="91275" bIns="45650" anchor="t" anchorCtr="0">
            <a:noAutofit/>
          </a:bodyPr>
          <a:lstStyle/>
          <a:p>
            <a:pPr marL="0" indent="0">
              <a:buSzPts val="1400"/>
              <a:buNone/>
            </a:pPr>
            <a:r>
              <a:rPr lang="en-US" sz="1100" b="0" dirty="0">
                <a:latin typeface="+mn-lt"/>
              </a:rPr>
              <a:t>There is </a:t>
            </a:r>
            <a:r>
              <a:rPr lang="en-US" sz="1100" b="1" dirty="0">
                <a:latin typeface="+mn-lt"/>
              </a:rPr>
              <a:t>A Sense of Urgency </a:t>
            </a:r>
            <a:r>
              <a:rPr lang="en-US" sz="1100" b="0" dirty="0">
                <a:latin typeface="+mn-lt"/>
              </a:rPr>
              <a:t>because:</a:t>
            </a:r>
          </a:p>
          <a:p>
            <a:pPr marL="0" indent="0">
              <a:buSzPts val="1400"/>
              <a:buNone/>
            </a:pPr>
            <a:endParaRPr lang="en-US" sz="1100" dirty="0">
              <a:latin typeface="+mn-l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i="1" dirty="0">
                <a:latin typeface="+mn-lt"/>
              </a:rPr>
              <a:t>(click) </a:t>
            </a:r>
            <a:r>
              <a:rPr lang="en-US" sz="1100" i="0" dirty="0">
                <a:latin typeface="+mn-lt"/>
              </a:rPr>
              <a:t>Recent d</a:t>
            </a:r>
            <a:r>
              <a:rPr lang="en-US" sz="1100" dirty="0">
                <a:latin typeface="+mn-lt"/>
              </a:rPr>
              <a:t>ata indicates nearly </a:t>
            </a:r>
            <a:r>
              <a:rPr lang="en-US" sz="1100" b="1" dirty="0">
                <a:latin typeface="+mn-lt"/>
              </a:rPr>
              <a:t>6 out of 10 students struggle with reading at grade-level in Colorado </a:t>
            </a:r>
            <a:r>
              <a:rPr lang="en-US" sz="1100" b="0" dirty="0">
                <a:latin typeface="+mn-lt"/>
              </a:rPr>
              <a:t>(</a:t>
            </a:r>
            <a:r>
              <a:rPr lang="en-US" sz="1100" u="sng" dirty="0">
                <a:solidFill>
                  <a:schemeClr val="hlink"/>
                </a:solidFill>
                <a:latin typeface="+mn-lt"/>
                <a:ea typeface="Arial"/>
                <a:sym typeface="Arial"/>
                <a:hlinkClick r:id="rId3"/>
              </a:rPr>
              <a:t>http://www.cde.state.co.us/cdecomm/cdeperformanceplan</a:t>
            </a:r>
            <a:r>
              <a:rPr lang="en-US" sz="1100" u="sng" dirty="0">
                <a:solidFill>
                  <a:schemeClr val="hlink"/>
                </a:solidFill>
                <a:latin typeface="+mn-lt"/>
                <a:ea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u="none" dirty="0">
                <a:solidFill>
                  <a:schemeClr val="hlink"/>
                </a:solidFill>
                <a:latin typeface="+mn-lt"/>
                <a:sym typeface="Arial"/>
              </a:rPr>
              <a:t>Of all students in grades K-3 assessed for reading competency in 2023-24, almost 21% were identified as reading well below grade level. </a:t>
            </a:r>
            <a:r>
              <a:rPr lang="en-US" dirty="0">
                <a:hlinkClick r:id="rId4"/>
              </a:rPr>
              <a:t>2024 Colorado READ Act Report</a:t>
            </a:r>
            <a:r>
              <a:rPr lang="en-US" dirty="0"/>
              <a:t> </a:t>
            </a:r>
            <a:r>
              <a:rPr lang="en-US" i="1" dirty="0"/>
              <a:t>(linked on slide) </a:t>
            </a:r>
            <a:endParaRPr lang="en-US" sz="1100" i="1" u="none" dirty="0">
              <a:latin typeface="+mn-lt"/>
            </a:endParaRPr>
          </a:p>
          <a:p>
            <a:pPr marL="0" lvl="0" indent="-317500">
              <a:buSzPts val="1400"/>
            </a:pPr>
            <a:r>
              <a:rPr lang="en-US" sz="1100" dirty="0">
                <a:latin typeface="+mn-lt"/>
              </a:rPr>
              <a:t>We know that a students’ reading abilities at the end of their first-grade year largely predict their learning outcomes in later grades. </a:t>
            </a:r>
          </a:p>
          <a:p>
            <a:pPr marL="0" lvl="0" indent="-317500">
              <a:buSzPts val="1400"/>
            </a:pPr>
            <a:r>
              <a:rPr lang="en-US" sz="1100" dirty="0">
                <a:latin typeface="+mn-lt"/>
              </a:rPr>
              <a:t>We also know that scientifically based and evidence-based literacy instruction is most effective in teaching students how to read.  </a:t>
            </a:r>
          </a:p>
          <a:p>
            <a:pPr marL="0" indent="-317500">
              <a:buSzPts val="1400"/>
            </a:pPr>
            <a:endParaRPr lang="en-US" sz="1100" dirty="0">
              <a:latin typeface="+mn-l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1" dirty="0">
                <a:solidFill>
                  <a:schemeClr val="tx1"/>
                </a:solidFill>
                <a:latin typeface="+mn-lt"/>
                <a:ea typeface="Calibri"/>
                <a:cs typeface="Calibri"/>
                <a:sym typeface="Calibri"/>
              </a:rPr>
              <a:t>(click) </a:t>
            </a:r>
            <a:r>
              <a:rPr lang="en-US" sz="1100" b="0" dirty="0">
                <a:solidFill>
                  <a:schemeClr val="tx1"/>
                </a:solidFill>
                <a:latin typeface="+mn-lt"/>
                <a:ea typeface="Calibri"/>
                <a:cs typeface="Calibri"/>
                <a:sym typeface="Calibri"/>
              </a:rPr>
              <a:t>The good news is that </a:t>
            </a:r>
            <a:r>
              <a:rPr lang="en-US" sz="1100" b="1" dirty="0">
                <a:solidFill>
                  <a:schemeClr val="tx1"/>
                </a:solidFill>
                <a:latin typeface="+mn-lt"/>
                <a:ea typeface="Calibri"/>
                <a:cs typeface="Calibri"/>
                <a:sym typeface="Calibri"/>
              </a:rPr>
              <a:t>researchers estimate 95% of students can be taught to read through scientifically based and evidence-based instruction </a:t>
            </a:r>
            <a:r>
              <a:rPr lang="en-US" sz="1800" b="0" i="0" u="none" strike="noStrike" dirty="0">
                <a:solidFill>
                  <a:srgbClr val="000000"/>
                </a:solidFill>
                <a:effectLst/>
                <a:latin typeface="Calibri" panose="020F0502020204030204" pitchFamily="34" charset="0"/>
              </a:rPr>
              <a:t>(Moats, 2020).</a:t>
            </a:r>
            <a:endParaRPr lang="en-US" sz="1100" dirty="0">
              <a:latin typeface="+mn-lt"/>
            </a:endParaRPr>
          </a:p>
          <a:p>
            <a:pPr marL="0" indent="-317500">
              <a:buSzPts val="1400"/>
            </a:pPr>
            <a:endParaRPr lang="en-US" sz="1100" dirty="0">
              <a:latin typeface="+mn-lt"/>
            </a:endParaRPr>
          </a:p>
          <a:p>
            <a:pPr marL="0" indent="0">
              <a:buSzPts val="1400"/>
              <a:buNone/>
            </a:pPr>
            <a:r>
              <a:rPr lang="en-US" sz="1100" b="0" i="1" dirty="0">
                <a:latin typeface="+mn-lt"/>
              </a:rPr>
              <a:t>(click) </a:t>
            </a:r>
            <a:r>
              <a:rPr lang="en-US" sz="1100" b="0" i="0" dirty="0">
                <a:latin typeface="+mn-lt"/>
              </a:rPr>
              <a:t>In addition</a:t>
            </a:r>
            <a:r>
              <a:rPr lang="en-US" sz="1100" b="0" i="1" dirty="0">
                <a:latin typeface="+mn-lt"/>
              </a:rPr>
              <a:t>, </a:t>
            </a:r>
            <a:r>
              <a:rPr lang="en-US" sz="1100" b="1" dirty="0">
                <a:latin typeface="+mn-lt"/>
              </a:rPr>
              <a:t>100% of Colorado kindergarten through 3</a:t>
            </a:r>
            <a:r>
              <a:rPr lang="en-US" sz="1100" b="1" baseline="30000" dirty="0">
                <a:latin typeface="+mn-lt"/>
              </a:rPr>
              <a:t>rd</a:t>
            </a:r>
            <a:r>
              <a:rPr lang="en-US" sz="1100" b="1" dirty="0">
                <a:latin typeface="+mn-lt"/>
              </a:rPr>
              <a:t> grade students in public schools are screened for early signs of reading difficulty because of the Colorado READ Act </a:t>
            </a:r>
            <a:r>
              <a:rPr lang="en-US" sz="1100" b="0" dirty="0">
                <a:latin typeface="+mn-lt"/>
              </a:rPr>
              <a:t>(CRS 22-7-1205).</a:t>
            </a:r>
            <a:endParaRPr lang="en-US" sz="1100" b="1" dirty="0">
              <a:latin typeface="+mn-lt"/>
            </a:endParaRPr>
          </a:p>
        </p:txBody>
      </p:sp>
      <p:sp>
        <p:nvSpPr>
          <p:cNvPr id="639" name="Google Shape;639;g101998d0d38_0_17:notes">
            <a:extLst>
              <a:ext uri="{FF2B5EF4-FFF2-40B4-BE49-F238E27FC236}">
                <a16:creationId xmlns:a16="http://schemas.microsoft.com/office/drawing/2014/main" id="{120CD3A1-6F95-6169-3D65-CB75AA0AA811}"/>
              </a:ext>
            </a:extLst>
          </p:cNvPr>
          <p:cNvSpPr txBox="1">
            <a:spLocks noGrp="1"/>
          </p:cNvSpPr>
          <p:nvPr>
            <p:ph type="sldNum" idx="12"/>
          </p:nvPr>
        </p:nvSpPr>
        <p:spPr>
          <a:xfrm>
            <a:off x="3884614" y="8685213"/>
            <a:ext cx="2971800" cy="458700"/>
          </a:xfrm>
          <a:prstGeom prst="rect">
            <a:avLst/>
          </a:prstGeom>
          <a:noFill/>
          <a:ln>
            <a:noFill/>
          </a:ln>
        </p:spPr>
        <p:txBody>
          <a:bodyPr spcFirstLastPara="1" wrap="square" lIns="91275" tIns="45650" rIns="91275" bIns="4565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Trebuchet MS" panose="020B0603020202020204" pitchFamily="34" charset="0"/>
                <a:sym typeface="Arial"/>
              </a:rPr>
              <a:t>13</a:t>
            </a:fld>
            <a:endParaRPr sz="1400" b="0" i="0" u="none" strike="noStrike" cap="none">
              <a:solidFill>
                <a:srgbClr val="000000"/>
              </a:solidFill>
              <a:latin typeface="Trebuchet MS" panose="020B0603020202020204" pitchFamily="34" charset="0"/>
              <a:sym typeface="Arial"/>
            </a:endParaRPr>
          </a:p>
        </p:txBody>
      </p:sp>
    </p:spTree>
    <p:extLst>
      <p:ext uri="{BB962C8B-B14F-4D97-AF65-F5344CB8AC3E}">
        <p14:creationId xmlns:p14="http://schemas.microsoft.com/office/powerpoint/2010/main" val="788123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f89150e0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0" name="Google Shape;630;g5f89150e04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None/>
              <a:tabLst/>
              <a:defRPr/>
            </a:pPr>
            <a:r>
              <a:rPr lang="en-US" sz="1100" b="1">
                <a:latin typeface="+mn-lt"/>
                <a:ea typeface="Calibri"/>
                <a:sym typeface="Calibri"/>
              </a:rPr>
              <a:t>Strong Foundations</a:t>
            </a:r>
          </a:p>
          <a:p>
            <a:pPr marL="0" marR="0" lvl="0" indent="0" algn="l" defTabSz="914400" rtl="0" eaLnBrk="1" fontAlgn="auto" latinLnBrk="0" hangingPunct="1">
              <a:lnSpc>
                <a:spcPct val="100000"/>
              </a:lnSpc>
              <a:spcBef>
                <a:spcPts val="0"/>
              </a:spcBef>
              <a:spcAft>
                <a:spcPts val="0"/>
              </a:spcAft>
              <a:buClr>
                <a:schemeClr val="dk1"/>
              </a:buClr>
              <a:buSzPts val="1400"/>
              <a:buNone/>
              <a:tabLst/>
              <a:defRPr/>
            </a:pPr>
            <a:endParaRPr lang="en-US" sz="1100">
              <a:latin typeface="+mn-lt"/>
              <a:ea typeface="Calibri"/>
              <a:cs typeface="Calibri Light"/>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None/>
              <a:tabLst/>
              <a:defRPr/>
            </a:pPr>
            <a:r>
              <a:rPr lang="en-US" sz="1100">
                <a:latin typeface="+mn-lt"/>
                <a:ea typeface="Calibri"/>
                <a:sym typeface="Calibri"/>
              </a:rPr>
              <a:t>Research shows that proficiency in reading by the end of third grade enables students to shift from learning how to read to using reading skills to master more complex subjects in fourth grade and beyond.</a:t>
            </a:r>
            <a:endParaRPr lang="en-US" sz="1100">
              <a:latin typeface="+mn-lt"/>
              <a:ea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None/>
              <a:tabLst/>
              <a:defRPr/>
            </a:pPr>
            <a:endParaRPr lang="en-US" sz="1100">
              <a:solidFill>
                <a:schemeClr val="dk1"/>
              </a:solidFill>
              <a:latin typeface="+mn-lt"/>
              <a:cs typeface="Calibri Light" panose="020F0302020204030204" pitchFamily="34" charset="0"/>
              <a:sym typeface="Calibri"/>
            </a:endParaRPr>
          </a:p>
          <a:p>
            <a:pPr marL="0" indent="0">
              <a:buClr>
                <a:schemeClr val="dk1"/>
              </a:buClr>
              <a:buSzPts val="1400"/>
              <a:buNone/>
              <a:defRPr/>
            </a:pPr>
            <a:r>
              <a:rPr lang="en-US" sz="1100" b="1" i="1">
                <a:solidFill>
                  <a:schemeClr val="tx1"/>
                </a:solidFill>
                <a:latin typeface="+mn-lt"/>
                <a:ea typeface="Calibri"/>
                <a:sym typeface="Calibri"/>
              </a:rPr>
              <a:t>“By focusing on support for our youngest students and their teachers, the department can ensure more students are reading at grade level by the end of third grade and build a strong foundation for continued success in school” </a:t>
            </a:r>
            <a:r>
              <a:rPr lang="en-US" sz="1100" b="0" i="0" u="none">
                <a:solidFill>
                  <a:schemeClr val="tx1"/>
                </a:solidFill>
                <a:latin typeface="+mn-lt"/>
                <a:ea typeface="Calibri"/>
                <a:sym typeface="Calibri"/>
                <a:hlinkClick r:id="rId3">
                  <a:extLst>
                    <a:ext uri="{A12FA001-AC4F-418D-AE19-62706E023703}">
                      <ahyp:hlinkClr xmlns:ahyp="http://schemas.microsoft.com/office/drawing/2018/hyperlinkcolor" val="tx"/>
                    </a:ext>
                  </a:extLst>
                </a:hlinkClick>
              </a:rPr>
              <a:t>(</a:t>
            </a:r>
            <a:r>
              <a:rPr lang="en-US" sz="1100" u="none">
                <a:solidFill>
                  <a:srgbClr val="2200CC"/>
                </a:solidFill>
                <a:latin typeface="+mn-lt"/>
                <a:ea typeface="Arial"/>
                <a:cs typeface="Arial"/>
                <a:sym typeface="Arial"/>
                <a:hlinkClick r:id="rId3">
                  <a:extLst>
                    <a:ext uri="{A12FA001-AC4F-418D-AE19-62706E023703}">
                      <ahyp:hlinkClr xmlns:ahyp="http://schemas.microsoft.com/office/drawing/2018/hyperlinkcolor" val="tx"/>
                    </a:ext>
                  </a:extLst>
                </a:hlinkClick>
              </a:rPr>
              <a:t>http</a:t>
            </a:r>
            <a:r>
              <a:rPr lang="en-US" sz="1100" u="none">
                <a:solidFill>
                  <a:schemeClr val="tx1"/>
                </a:solidFill>
                <a:latin typeface="+mn-lt"/>
                <a:ea typeface="Arial"/>
                <a:cs typeface="Arial"/>
                <a:sym typeface="Arial"/>
                <a:hlinkClick r:id="rId3">
                  <a:extLst>
                    <a:ext uri="{A12FA001-AC4F-418D-AE19-62706E023703}">
                      <ahyp:hlinkClr xmlns:ahyp="http://schemas.microsoft.com/office/drawing/2018/hyperlinkcolor" val="tx"/>
                    </a:ext>
                  </a:extLst>
                </a:hlinkClick>
              </a:rPr>
              <a:t>://www.cde.state.co.us/cdecomm/cdeperformanceplan</a:t>
            </a:r>
            <a:r>
              <a:rPr lang="en-US" sz="1100" u="none">
                <a:solidFill>
                  <a:schemeClr val="tx1"/>
                </a:solidFill>
                <a:latin typeface="+mn-lt"/>
                <a:ea typeface="Arial"/>
                <a:cs typeface="Arial"/>
                <a:sym typeface="Arial"/>
              </a:rPr>
              <a:t>).</a:t>
            </a:r>
            <a:r>
              <a:rPr lang="en-US" sz="1100" u="none">
                <a:solidFill>
                  <a:schemeClr val="tx1"/>
                </a:solidFill>
                <a:latin typeface="+mn-lt"/>
              </a:rPr>
              <a:t> </a:t>
            </a:r>
            <a:endParaRPr lang="en-US" sz="1100" u="none">
              <a:latin typeface="+mn-lt"/>
            </a:endParaRPr>
          </a:p>
          <a:p>
            <a:pPr marL="0" indent="0">
              <a:buClr>
                <a:schemeClr val="dk1"/>
              </a:buClr>
              <a:buSzPts val="1400"/>
              <a:buNone/>
              <a:defRPr/>
            </a:pPr>
            <a:endParaRPr b="1">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100" b="0" dirty="0">
                <a:latin typeface="+mn-lt"/>
              </a:rPr>
              <a:t>We are going to do an activity called</a:t>
            </a:r>
            <a:r>
              <a:rPr lang="en-US" sz="1100" dirty="0">
                <a:latin typeface="+mn-lt"/>
              </a:rPr>
              <a:t> </a:t>
            </a:r>
            <a:r>
              <a:rPr lang="en-US" b="1" dirty="0">
                <a:latin typeface="+mn-lt"/>
              </a:rPr>
              <a:t>Paired Verbal Fluency</a:t>
            </a:r>
            <a:endParaRPr lang="en-US" dirty="0">
              <a:latin typeface="+mn-lt"/>
            </a:endParaRPr>
          </a:p>
          <a:p>
            <a:pPr marL="0" indent="0">
              <a:buNone/>
            </a:pPr>
            <a:endParaRPr lang="en-US" dirty="0">
              <a:latin typeface="+mn-lt"/>
            </a:endParaRPr>
          </a:p>
          <a:p>
            <a:pPr marL="0" indent="0">
              <a:buNone/>
            </a:pPr>
            <a:r>
              <a:rPr lang="en-US" dirty="0">
                <a:latin typeface="+mn-lt"/>
              </a:rPr>
              <a:t>We want to give you time to think about the information presented and share your understanding with a partner about what the Colorado READ Act is and why it is important for literacy. </a:t>
            </a:r>
            <a:r>
              <a:rPr lang="en-US" i="1" dirty="0">
                <a:latin typeface="+mn-lt"/>
              </a:rPr>
              <a:t>(If presenting virtually, say that you will be creating breakout rooms for this discussion to take place). </a:t>
            </a:r>
          </a:p>
          <a:p>
            <a:pPr marL="0" indent="0">
              <a:buNone/>
            </a:pPr>
            <a:endParaRPr lang="en-US" dirty="0">
              <a:latin typeface="+mn-lt"/>
            </a:endParaRPr>
          </a:p>
          <a:p>
            <a:pPr marL="0" indent="0">
              <a:buNone/>
            </a:pPr>
            <a:r>
              <a:rPr lang="en-US" sz="1100" b="0" dirty="0">
                <a:latin typeface="+mn-lt"/>
              </a:rPr>
              <a:t>Here is how this activity will work:</a:t>
            </a:r>
          </a:p>
          <a:p>
            <a:pPr marL="0" indent="0">
              <a:buNone/>
            </a:pPr>
            <a:endParaRPr lang="en-US" sz="1100" b="0" dirty="0">
              <a:latin typeface="+mn-lt"/>
            </a:endParaRPr>
          </a:p>
          <a:p>
            <a:pPr marL="0" indent="0">
              <a:buNone/>
            </a:pPr>
            <a:r>
              <a:rPr lang="en-US" sz="1100" b="0" dirty="0">
                <a:latin typeface="+mn-lt"/>
              </a:rPr>
              <a:t>First, you will think about these two questions: </a:t>
            </a:r>
          </a:p>
          <a:p>
            <a:pPr marL="171450" indent="-171450"/>
            <a:r>
              <a:rPr lang="en-US" sz="1100" b="1" dirty="0">
                <a:solidFill>
                  <a:schemeClr val="tx1"/>
                </a:solidFill>
                <a:latin typeface="+mn-lt"/>
              </a:rPr>
              <a:t>What is the Colorado READ Act? </a:t>
            </a:r>
          </a:p>
          <a:p>
            <a:pPr marL="171450" indent="-171450"/>
            <a:r>
              <a:rPr lang="en-US" sz="1100" b="1" dirty="0">
                <a:solidFill>
                  <a:schemeClr val="tx1"/>
                </a:solidFill>
                <a:latin typeface="+mn-lt"/>
              </a:rPr>
              <a:t>Why is it important? </a:t>
            </a:r>
            <a:endParaRPr lang="en-US" sz="1100" b="0" dirty="0">
              <a:latin typeface="+mn-lt"/>
            </a:endParaRPr>
          </a:p>
          <a:p>
            <a:pPr marL="0" indent="0">
              <a:buNone/>
            </a:pPr>
            <a:endParaRPr lang="en-US" b="1" dirty="0">
              <a:solidFill>
                <a:schemeClr val="tx1"/>
              </a:solidFill>
              <a:latin typeface="+mn-lt"/>
            </a:endParaRPr>
          </a:p>
          <a:p>
            <a:pPr marL="0" indent="0">
              <a:buNone/>
            </a:pPr>
            <a:r>
              <a:rPr lang="en-US" b="0" dirty="0">
                <a:solidFill>
                  <a:schemeClr val="tx1"/>
                </a:solidFill>
                <a:latin typeface="+mn-lt"/>
              </a:rPr>
              <a:t>Next, we will follow these steps: </a:t>
            </a:r>
          </a:p>
          <a:p>
            <a:pPr marL="469900" indent="-342900">
              <a:buFont typeface="+mj-lt"/>
              <a:buAutoNum type="arabicPeriod"/>
            </a:pPr>
            <a:r>
              <a:rPr lang="en-US" b="1" dirty="0">
                <a:solidFill>
                  <a:schemeClr val="tx1"/>
                </a:solidFill>
                <a:latin typeface="+mn-lt"/>
              </a:rPr>
              <a:t>Write down thoughts and ideas you could share with a partner (2-3 minutes). </a:t>
            </a:r>
            <a:endParaRPr lang="en-US" sz="400" b="1" dirty="0">
              <a:solidFill>
                <a:schemeClr val="tx1"/>
              </a:solidFill>
              <a:latin typeface="+mn-lt"/>
            </a:endParaRPr>
          </a:p>
          <a:p>
            <a:pPr marL="469900" indent="-342900">
              <a:buFont typeface="+mj-lt"/>
              <a:buAutoNum type="arabicPeriod"/>
            </a:pPr>
            <a:r>
              <a:rPr lang="en-US" b="1" dirty="0">
                <a:solidFill>
                  <a:schemeClr val="tx1"/>
                </a:solidFill>
                <a:latin typeface="+mn-lt"/>
              </a:rPr>
              <a:t>We will create partners A and B and take turns talking about the questions above. </a:t>
            </a:r>
            <a:endParaRPr lang="en-US" sz="400" b="1" dirty="0">
              <a:solidFill>
                <a:schemeClr val="tx1"/>
              </a:solidFill>
              <a:latin typeface="+mn-lt"/>
            </a:endParaRPr>
          </a:p>
          <a:p>
            <a:pPr marL="469900" indent="-342900">
              <a:buFont typeface="+mj-lt"/>
              <a:buAutoNum type="arabicPeriod"/>
            </a:pPr>
            <a:r>
              <a:rPr lang="en-US" b="1" dirty="0">
                <a:solidFill>
                  <a:schemeClr val="tx1"/>
                </a:solidFill>
                <a:latin typeface="+mn-lt"/>
              </a:rPr>
              <a:t>At a signal, one will speak, and one will listen. </a:t>
            </a:r>
            <a:endParaRPr lang="en-US" sz="800" b="1" dirty="0">
              <a:solidFill>
                <a:schemeClr val="tx1"/>
              </a:solidFill>
              <a:latin typeface="+mn-lt"/>
            </a:endParaRPr>
          </a:p>
          <a:p>
            <a:pPr marL="469900" indent="-342900">
              <a:buFont typeface="+mj-lt"/>
              <a:buAutoNum type="arabicPeriod"/>
            </a:pPr>
            <a:r>
              <a:rPr lang="en-US" b="1" dirty="0">
                <a:solidFill>
                  <a:schemeClr val="tx1"/>
                </a:solidFill>
                <a:latin typeface="+mn-lt"/>
              </a:rPr>
              <a:t>At a signal, the other will speak while the first speaker listens.</a:t>
            </a:r>
            <a:endParaRPr lang="en-US" sz="800" b="1" dirty="0">
              <a:solidFill>
                <a:schemeClr val="tx1"/>
              </a:solidFill>
              <a:latin typeface="+mn-lt"/>
            </a:endParaRPr>
          </a:p>
          <a:p>
            <a:pPr marL="469900" indent="-342900">
              <a:buFont typeface="+mj-lt"/>
              <a:buAutoNum type="arabicPeriod"/>
            </a:pPr>
            <a:r>
              <a:rPr lang="en-US" b="1" dirty="0">
                <a:solidFill>
                  <a:schemeClr val="tx1"/>
                </a:solidFill>
                <a:latin typeface="+mn-lt"/>
              </a:rPr>
              <a:t>Each time, no one is allowed to repeat anything that was said by the other. </a:t>
            </a:r>
          </a:p>
          <a:p>
            <a:pPr marL="0" lvl="0" indent="0">
              <a:buNone/>
            </a:pPr>
            <a:endParaRPr lang="en-US" i="0" dirty="0">
              <a:solidFill>
                <a:schemeClr val="tx1"/>
              </a:solidFill>
              <a:latin typeface="+mn-lt"/>
            </a:endParaRPr>
          </a:p>
          <a:p>
            <a:pPr marL="0" lvl="0" indent="0">
              <a:buNone/>
            </a:pPr>
            <a:r>
              <a:rPr lang="en-US" i="0" dirty="0">
                <a:solidFill>
                  <a:schemeClr val="tx1"/>
                </a:solidFill>
                <a:latin typeface="+mn-lt"/>
              </a:rPr>
              <a:t>Does anyone have any questions? (Clarify as needed).</a:t>
            </a:r>
          </a:p>
          <a:p>
            <a:pPr marL="228600" lvl="0" indent="-228600"/>
            <a:endParaRPr lang="en-US" i="0" dirty="0">
              <a:solidFill>
                <a:schemeClr val="tx1"/>
              </a:solidFill>
              <a:latin typeface="+mn-lt"/>
            </a:endParaRPr>
          </a:p>
          <a:p>
            <a:pPr marL="0" lvl="0" indent="0">
              <a:buNone/>
            </a:pPr>
            <a:r>
              <a:rPr lang="en-US" i="1" dirty="0">
                <a:solidFill>
                  <a:schemeClr val="tx1"/>
                </a:solidFill>
                <a:latin typeface="+mn-lt"/>
              </a:rPr>
              <a:t>Note to Presenter: </a:t>
            </a:r>
          </a:p>
          <a:p>
            <a:pPr marL="91440" lvl="0" indent="-228600"/>
            <a:r>
              <a:rPr lang="en-US" dirty="0">
                <a:solidFill>
                  <a:schemeClr val="tx1"/>
                </a:solidFill>
                <a:latin typeface="+mn-lt"/>
              </a:rPr>
              <a:t>Start at #1 (2-3 minutes to write down ideas or think about notes taken)</a:t>
            </a:r>
          </a:p>
          <a:p>
            <a:pPr marL="91440" lvl="0" indent="-228600"/>
            <a:r>
              <a:rPr lang="en-US" dirty="0">
                <a:solidFill>
                  <a:schemeClr val="tx1"/>
                </a:solidFill>
                <a:latin typeface="+mn-lt"/>
              </a:rPr>
              <a:t>Create partners:</a:t>
            </a:r>
          </a:p>
          <a:p>
            <a:pPr marL="548640" lvl="2" indent="-228600"/>
            <a:r>
              <a:rPr lang="en-US" dirty="0">
                <a:solidFill>
                  <a:schemeClr val="tx1"/>
                </a:solidFill>
                <a:latin typeface="+mn-lt"/>
              </a:rPr>
              <a:t>Same kind of shoes, sitting next to each other, child in same grade, etc.</a:t>
            </a:r>
          </a:p>
          <a:p>
            <a:pPr marL="548640" lvl="2" indent="-228600"/>
            <a:r>
              <a:rPr lang="en-US" dirty="0">
                <a:solidFill>
                  <a:schemeClr val="tx1"/>
                </a:solidFill>
                <a:latin typeface="+mn-lt"/>
              </a:rPr>
              <a:t>Have partners decide or assign A and B</a:t>
            </a:r>
          </a:p>
          <a:p>
            <a:pPr marL="91440" lvl="0" indent="-228600"/>
            <a:r>
              <a:rPr lang="en-US" dirty="0">
                <a:solidFill>
                  <a:schemeClr val="tx1"/>
                </a:solidFill>
                <a:latin typeface="+mn-lt"/>
              </a:rPr>
              <a:t>First round (60 seconds)</a:t>
            </a:r>
          </a:p>
          <a:p>
            <a:pPr marL="548640" lvl="2" indent="-228600"/>
            <a:r>
              <a:rPr lang="en-US" dirty="0">
                <a:solidFill>
                  <a:schemeClr val="tx1"/>
                </a:solidFill>
                <a:latin typeface="+mn-lt"/>
              </a:rPr>
              <a:t>A speaks, B listens</a:t>
            </a:r>
          </a:p>
          <a:p>
            <a:pPr marL="91440" lvl="0" indent="-228600"/>
            <a:r>
              <a:rPr lang="en-US" dirty="0">
                <a:solidFill>
                  <a:schemeClr val="tx1"/>
                </a:solidFill>
                <a:latin typeface="+mn-lt"/>
              </a:rPr>
              <a:t>Second round (40 seconds)</a:t>
            </a:r>
          </a:p>
          <a:p>
            <a:pPr marL="548640" lvl="2" indent="-228600"/>
            <a:r>
              <a:rPr lang="en-US" dirty="0">
                <a:solidFill>
                  <a:schemeClr val="tx1"/>
                </a:solidFill>
                <a:latin typeface="+mn-lt"/>
              </a:rPr>
              <a:t>B speaks, A listens</a:t>
            </a:r>
          </a:p>
          <a:p>
            <a:pPr marL="91440" lvl="0" indent="-228600"/>
            <a:r>
              <a:rPr lang="en-US" dirty="0">
                <a:solidFill>
                  <a:schemeClr val="tx1"/>
                </a:solidFill>
                <a:latin typeface="+mn-lt"/>
              </a:rPr>
              <a:t>If time, Third Round (20 seconds)</a:t>
            </a:r>
          </a:p>
          <a:p>
            <a:pPr marL="548640" lvl="2" indent="-228600"/>
            <a:r>
              <a:rPr lang="en-US" dirty="0">
                <a:solidFill>
                  <a:schemeClr val="tx1"/>
                </a:solidFill>
                <a:latin typeface="+mn-lt"/>
              </a:rPr>
              <a:t>A speaks, B listens</a:t>
            </a:r>
          </a:p>
          <a:p>
            <a:pPr marL="548640" lvl="2" indent="-228600"/>
            <a:endParaRPr lang="en-US" dirty="0">
              <a:solidFill>
                <a:schemeClr val="tx1"/>
              </a:solidFill>
              <a:latin typeface="+mn-lt"/>
            </a:endParaRPr>
          </a:p>
          <a:p>
            <a:pPr marL="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i="1" dirty="0">
                <a:solidFill>
                  <a:schemeClr val="tx1"/>
                </a:solidFill>
                <a:latin typeface="+mn-lt"/>
              </a:rPr>
              <a:t>*If presenting virtually, read all the directions and have participants discuss on their own in breakout rooms. Create breakout rooms ahead of time. </a:t>
            </a:r>
            <a:endParaRPr lang="en-US" i="1" dirty="0">
              <a:latin typeface="+mn-lt"/>
            </a:endParaRPr>
          </a:p>
          <a:p>
            <a:pPr marL="548640" lvl="2" indent="-228600"/>
            <a:endParaRPr lang="en-US" i="1" dirty="0">
              <a:solidFill>
                <a:schemeClr val="tx1"/>
              </a:solidFill>
              <a:latin typeface="+mn-lt"/>
            </a:endParaRPr>
          </a:p>
          <a:p>
            <a:pPr marL="171450" lvl="0" indent="-171450"/>
            <a:r>
              <a:rPr lang="en-US" dirty="0">
                <a:solidFill>
                  <a:schemeClr val="tx1"/>
                </a:solidFill>
                <a:latin typeface="+mn-lt"/>
              </a:rPr>
              <a:t>Ask if anyone has any questions or comments to share before moving on. </a:t>
            </a:r>
          </a:p>
          <a:p>
            <a:pPr marL="0" lvl="0" indent="0">
              <a:buNone/>
            </a:pPr>
            <a:endParaRPr lang="en-US" dirty="0">
              <a:solidFill>
                <a:schemeClr val="tx1"/>
              </a:solidFill>
              <a:latin typeface="+mn-lt"/>
            </a:endParaRPr>
          </a:p>
          <a:p>
            <a:pPr marL="0" indent="0">
              <a:buNone/>
            </a:pPr>
            <a:endParaRPr lang="en-US" dirty="0">
              <a:latin typeface="+mn-lt"/>
            </a:endParaRPr>
          </a:p>
        </p:txBody>
      </p:sp>
    </p:spTree>
    <p:extLst>
      <p:ext uri="{BB962C8B-B14F-4D97-AF65-F5344CB8AC3E}">
        <p14:creationId xmlns:p14="http://schemas.microsoft.com/office/powerpoint/2010/main" val="2923056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Font typeface="Arial" panose="020B0604020202020204" pitchFamily="34" charset="0"/>
              <a:buNone/>
            </a:pPr>
            <a:r>
              <a:rPr lang="en-US" sz="1100" b="1" dirty="0">
                <a:latin typeface="+mn-lt"/>
              </a:rPr>
              <a:t>What does the Colorado READ Act look like at school?</a:t>
            </a:r>
          </a:p>
          <a:p>
            <a:endParaRPr lang="en-US" dirty="0"/>
          </a:p>
        </p:txBody>
      </p:sp>
    </p:spTree>
    <p:extLst>
      <p:ext uri="{BB962C8B-B14F-4D97-AF65-F5344CB8AC3E}">
        <p14:creationId xmlns:p14="http://schemas.microsoft.com/office/powerpoint/2010/main" val="1823249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a:extLst>
            <a:ext uri="{FF2B5EF4-FFF2-40B4-BE49-F238E27FC236}">
              <a16:creationId xmlns:a16="http://schemas.microsoft.com/office/drawing/2014/main" id="{6CC362BC-486F-AE4D-9C77-34E13CAF069F}"/>
            </a:ext>
          </a:extLst>
        </p:cNvPr>
        <p:cNvGrpSpPr/>
        <p:nvPr/>
      </p:nvGrpSpPr>
      <p:grpSpPr>
        <a:xfrm>
          <a:off x="0" y="0"/>
          <a:ext cx="0" cy="0"/>
          <a:chOff x="0" y="0"/>
          <a:chExt cx="0" cy="0"/>
        </a:xfrm>
      </p:grpSpPr>
      <p:sp>
        <p:nvSpPr>
          <p:cNvPr id="637" name="Google Shape;637;g101998d0d38_0_17:notes">
            <a:extLst>
              <a:ext uri="{FF2B5EF4-FFF2-40B4-BE49-F238E27FC236}">
                <a16:creationId xmlns:a16="http://schemas.microsoft.com/office/drawing/2014/main" id="{1035676F-B482-74BF-39C5-2F9622471DD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8" name="Google Shape;638;g101998d0d38_0_17:notes">
            <a:extLst>
              <a:ext uri="{FF2B5EF4-FFF2-40B4-BE49-F238E27FC236}">
                <a16:creationId xmlns:a16="http://schemas.microsoft.com/office/drawing/2014/main" id="{0D7B6D94-2AD6-E12B-352C-65547B8C97A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275" tIns="45650" rIns="91275" bIns="45650" anchor="t" anchorCtr="0">
            <a:noAutofit/>
          </a:bodyPr>
          <a:lstStyle/>
          <a:p>
            <a:pPr marL="0" indent="0" algn="l" rtl="0" fontAlgn="base">
              <a:buNone/>
            </a:pPr>
            <a:r>
              <a:rPr lang="en-US" sz="1100" b="0" i="0" u="none" strike="noStrike" dirty="0">
                <a:solidFill>
                  <a:srgbClr val="000000"/>
                </a:solidFill>
                <a:effectLst/>
                <a:latin typeface="+mn-lt"/>
              </a:rPr>
              <a:t>The READ Act ensures that each child has </a:t>
            </a:r>
            <a:r>
              <a:rPr lang="en-US" sz="1100" b="1" i="0" u="none" strike="noStrike" dirty="0">
                <a:solidFill>
                  <a:srgbClr val="000000"/>
                </a:solidFill>
                <a:effectLst/>
                <a:latin typeface="+mn-lt"/>
              </a:rPr>
              <a:t>access to effective evidence-based instruction </a:t>
            </a:r>
            <a:r>
              <a:rPr lang="en-US" sz="1100" i="0" strike="noStrike" dirty="0">
                <a:latin typeface="+mn-lt"/>
              </a:rPr>
              <a:t>(CRS 22-7-1202(b)). </a:t>
            </a:r>
            <a:endParaRPr lang="en-US" sz="1100" b="0" i="0" dirty="0">
              <a:solidFill>
                <a:srgbClr val="444444"/>
              </a:solidFill>
              <a:effectLst/>
              <a:latin typeface="+mn-lt"/>
            </a:endParaRPr>
          </a:p>
          <a:p>
            <a:pPr marL="0" indent="0" algn="l" rtl="0" fontAlgn="base">
              <a:buNone/>
            </a:pPr>
            <a:r>
              <a:rPr lang="en-US" sz="1100" b="0" i="0" dirty="0">
                <a:solidFill>
                  <a:srgbClr val="444444"/>
                </a:solidFill>
                <a:effectLst/>
                <a:latin typeface="+mn-lt"/>
              </a:rPr>
              <a:t>​</a:t>
            </a:r>
          </a:p>
          <a:p>
            <a:pPr marL="342900" lvl="0" indent="-342900" algn="l" rtl="0">
              <a:lnSpc>
                <a:spcPct val="100000"/>
              </a:lnSpc>
              <a:spcBef>
                <a:spcPts val="0"/>
              </a:spcBef>
              <a:spcAft>
                <a:spcPts val="0"/>
              </a:spcAft>
              <a:buSzPts val="1100"/>
            </a:pPr>
            <a:r>
              <a:rPr lang="en-US" sz="1100" i="1" strike="noStrike" dirty="0">
                <a:latin typeface="+mn-lt"/>
              </a:rPr>
              <a:t>(click) </a:t>
            </a:r>
            <a:r>
              <a:rPr lang="en-US" sz="1100" i="0" strike="noStrike" dirty="0">
                <a:latin typeface="+mn-lt"/>
              </a:rPr>
              <a:t>Research shows that reading instruction that is focused on </a:t>
            </a:r>
            <a:r>
              <a:rPr lang="en-US" sz="1100" b="1" i="0" strike="noStrike" dirty="0">
                <a:latin typeface="+mn-lt"/>
              </a:rPr>
              <a:t>the foundational reading skills </a:t>
            </a:r>
            <a:r>
              <a:rPr lang="en-US" sz="1100" b="0" i="0" strike="noStrike" dirty="0">
                <a:latin typeface="+mn-lt"/>
              </a:rPr>
              <a:t>of</a:t>
            </a:r>
            <a:r>
              <a:rPr lang="en-US" sz="1100" b="1" i="0" strike="noStrike" dirty="0">
                <a:latin typeface="+mn-lt"/>
              </a:rPr>
              <a:t> phonemic awareness, phonics, vocabulary development, reading fluency including oral skills, </a:t>
            </a:r>
            <a:r>
              <a:rPr lang="en-US" sz="1100" b="0" i="0" strike="noStrike" dirty="0">
                <a:latin typeface="+mn-lt"/>
              </a:rPr>
              <a:t>and </a:t>
            </a:r>
            <a:r>
              <a:rPr lang="en-US" sz="1100" b="1" i="0" strike="noStrike" dirty="0">
                <a:latin typeface="+mn-lt"/>
              </a:rPr>
              <a:t>reading comprehension</a:t>
            </a:r>
            <a:r>
              <a:rPr lang="en-US" sz="1100" i="0" strike="noStrike" dirty="0">
                <a:latin typeface="+mn-lt"/>
              </a:rPr>
              <a:t> is highly effective in teaching young children to read.” (CRS 22-7-1202 (II)). These are also known as the 5 components of reading (NRP, 2000).</a:t>
            </a:r>
          </a:p>
          <a:p>
            <a:pPr marL="0" lvl="0" indent="0" algn="l" rtl="0">
              <a:lnSpc>
                <a:spcPct val="100000"/>
              </a:lnSpc>
              <a:spcBef>
                <a:spcPts val="0"/>
              </a:spcBef>
              <a:spcAft>
                <a:spcPts val="0"/>
              </a:spcAft>
              <a:buSzPts val="1100"/>
              <a:buNone/>
            </a:pPr>
            <a:endParaRPr lang="en-US" sz="1100" b="0" strike="noStrike" dirty="0">
              <a:latin typeface="+mn-lt"/>
            </a:endParaRPr>
          </a:p>
          <a:p>
            <a:pPr marL="0" lvl="0" indent="0" algn="l" rtl="0">
              <a:lnSpc>
                <a:spcPct val="100000"/>
              </a:lnSpc>
              <a:spcBef>
                <a:spcPts val="0"/>
              </a:spcBef>
              <a:spcAft>
                <a:spcPts val="0"/>
              </a:spcAft>
              <a:buSzPts val="1100"/>
              <a:buNone/>
            </a:pPr>
            <a:r>
              <a:rPr lang="en-US" sz="1100" b="0" strike="noStrike" dirty="0">
                <a:latin typeface="+mn-lt"/>
              </a:rPr>
              <a:t>Scientifically based and evidence-based instruction are both defined and embedded in all of the requirements in the READ Act.</a:t>
            </a:r>
          </a:p>
          <a:p>
            <a:pPr marL="0" lvl="0" indent="0" algn="l" rtl="0">
              <a:lnSpc>
                <a:spcPct val="100000"/>
              </a:lnSpc>
              <a:spcBef>
                <a:spcPts val="0"/>
              </a:spcBef>
              <a:spcAft>
                <a:spcPts val="0"/>
              </a:spcAft>
              <a:buSzPts val="1100"/>
              <a:buNone/>
            </a:pPr>
            <a:endParaRPr lang="en-US" sz="1100" i="0" strike="noStrike" dirty="0">
              <a:latin typeface="+mn-lt"/>
            </a:endParaRPr>
          </a:p>
          <a:p>
            <a:pPr marL="342900" marR="0" lvl="0" indent="-342900" algn="l" defTabSz="914400" rtl="0" eaLnBrk="1" fontAlgn="auto" latinLnBrk="0" hangingPunct="1">
              <a:lnSpc>
                <a:spcPct val="100000"/>
              </a:lnSpc>
              <a:spcBef>
                <a:spcPts val="0"/>
              </a:spcBef>
              <a:spcAft>
                <a:spcPts val="0"/>
              </a:spcAft>
              <a:buClrTx/>
              <a:buSzPts val="1100"/>
              <a:tabLst/>
              <a:defRPr/>
            </a:pPr>
            <a:r>
              <a:rPr lang="en-US" sz="1100" i="1" strike="noStrike" dirty="0">
                <a:latin typeface="+mn-lt"/>
              </a:rPr>
              <a:t>(click) </a:t>
            </a:r>
            <a:r>
              <a:rPr lang="en-US" sz="1100" b="1" dirty="0">
                <a:latin typeface="+mn-lt"/>
              </a:rPr>
              <a:t>Scientifically based </a:t>
            </a:r>
            <a:r>
              <a:rPr lang="en-US" sz="1100" b="0" dirty="0">
                <a:latin typeface="+mn-lt"/>
              </a:rPr>
              <a:t>means:</a:t>
            </a:r>
          </a:p>
          <a:p>
            <a:pPr marL="800100" lvl="1" indent="-342900"/>
            <a:r>
              <a:rPr lang="en-US" dirty="0">
                <a:latin typeface="+mn-lt"/>
              </a:rPr>
              <a:t>The</a:t>
            </a:r>
            <a:r>
              <a:rPr lang="en-US" sz="1100" dirty="0">
                <a:latin typeface="+mn-lt"/>
              </a:rPr>
              <a:t> instruction or item described is based on research that applies </a:t>
            </a:r>
            <a:r>
              <a:rPr lang="en-US" sz="1100" b="1" dirty="0">
                <a:latin typeface="+mn-lt"/>
              </a:rPr>
              <a:t>rigorous, systematic, and objective procedures to obtain valid knowledge that is relevant to reading development, reading instruction, and reading difficulties</a:t>
            </a:r>
            <a:r>
              <a:rPr lang="en-US" sz="1100" dirty="0">
                <a:latin typeface="+mn-lt"/>
              </a:rPr>
              <a:t> (CRS 22-7-1203(14)).</a:t>
            </a:r>
            <a:endParaRPr lang="en-US" sz="1100" b="1" dirty="0">
              <a:latin typeface="+mn-lt"/>
            </a:endParaRPr>
          </a:p>
          <a:p>
            <a:pPr marL="342900" lvl="0" indent="-342900" algn="l" rtl="0">
              <a:lnSpc>
                <a:spcPct val="100000"/>
              </a:lnSpc>
              <a:spcBef>
                <a:spcPts val="0"/>
              </a:spcBef>
              <a:spcAft>
                <a:spcPts val="0"/>
              </a:spcAft>
              <a:buSzPts val="1100"/>
            </a:pPr>
            <a:r>
              <a:rPr lang="en-US" sz="1100" i="1" strike="noStrike" dirty="0">
                <a:latin typeface="+mn-lt"/>
              </a:rPr>
              <a:t>(click) </a:t>
            </a:r>
            <a:r>
              <a:rPr lang="en-US" sz="1100" b="1" dirty="0">
                <a:latin typeface="+mn-lt"/>
              </a:rPr>
              <a:t>Evidence-based </a:t>
            </a:r>
            <a:r>
              <a:rPr lang="en-US" sz="1100" b="0" dirty="0">
                <a:latin typeface="+mn-lt"/>
              </a:rPr>
              <a:t>means:</a:t>
            </a:r>
          </a:p>
          <a:p>
            <a:pPr marL="800100" marR="0" lvl="1" indent="-34290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latin typeface="+mn-lt"/>
              </a:rPr>
              <a:t>The instruction or item described is based on </a:t>
            </a:r>
            <a:r>
              <a:rPr lang="en-US" sz="1100" b="1" dirty="0">
                <a:latin typeface="+mn-lt"/>
              </a:rPr>
              <a:t>reliable, trustworthy, and valid evidence and has demonstrated a record of success in adequately increasing students’ reading competency </a:t>
            </a:r>
            <a:r>
              <a:rPr lang="en-US" sz="1100" dirty="0">
                <a:latin typeface="+mn-lt"/>
              </a:rPr>
              <a:t>in the areas of phonemic awareness, phonics, vocabulary development, reading fluency, including oral skills, and reading comprehension (CRS 22-7-1203(4)). </a:t>
            </a:r>
          </a:p>
          <a:p>
            <a:pPr marL="0" indent="0" algn="l" rtl="0" fontAlgn="base">
              <a:buNone/>
            </a:pPr>
            <a:endParaRPr lang="en-US" sz="1100" b="0" i="0" dirty="0">
              <a:solidFill>
                <a:srgbClr val="444444"/>
              </a:solidFill>
              <a:effectLst/>
              <a:latin typeface="+mn-lt"/>
            </a:endParaRPr>
          </a:p>
          <a:p>
            <a:pPr marL="0" indent="0" algn="l" rtl="0" fontAlgn="base">
              <a:buNone/>
            </a:pPr>
            <a:r>
              <a:rPr lang="en-US" sz="1100" b="0" i="0" dirty="0">
                <a:solidFill>
                  <a:srgbClr val="444444"/>
                </a:solidFill>
                <a:effectLst/>
                <a:latin typeface="+mn-lt"/>
              </a:rPr>
              <a:t>This means that the instruction children should receive is based on solid research and is backed by strong evidence in helping children become better readers. </a:t>
            </a:r>
          </a:p>
          <a:p>
            <a:pPr marL="0" indent="0" algn="l" rtl="0" fontAlgn="base">
              <a:buNone/>
            </a:pPr>
            <a:endParaRPr lang="en-US" sz="1100" b="0" i="0" dirty="0">
              <a:solidFill>
                <a:srgbClr val="444444"/>
              </a:solidFill>
              <a:effectLst/>
              <a:latin typeface="+mn-lt"/>
            </a:endParaRPr>
          </a:p>
        </p:txBody>
      </p:sp>
      <p:sp>
        <p:nvSpPr>
          <p:cNvPr id="639" name="Google Shape;639;g101998d0d38_0_17:notes">
            <a:extLst>
              <a:ext uri="{FF2B5EF4-FFF2-40B4-BE49-F238E27FC236}">
                <a16:creationId xmlns:a16="http://schemas.microsoft.com/office/drawing/2014/main" id="{72F44B94-E0D9-BE37-43C5-C7655EADA204}"/>
              </a:ext>
            </a:extLst>
          </p:cNvPr>
          <p:cNvSpPr txBox="1">
            <a:spLocks noGrp="1"/>
          </p:cNvSpPr>
          <p:nvPr>
            <p:ph type="sldNum" idx="12"/>
          </p:nvPr>
        </p:nvSpPr>
        <p:spPr>
          <a:xfrm>
            <a:off x="3884614" y="8685213"/>
            <a:ext cx="2971800" cy="458700"/>
          </a:xfrm>
          <a:prstGeom prst="rect">
            <a:avLst/>
          </a:prstGeom>
          <a:noFill/>
          <a:ln>
            <a:noFill/>
          </a:ln>
        </p:spPr>
        <p:txBody>
          <a:bodyPr spcFirstLastPara="1" wrap="square" lIns="91275" tIns="45650" rIns="91275" bIns="4565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Trebuchet MS" panose="020B0603020202020204" pitchFamily="34" charset="0"/>
                <a:sym typeface="Arial"/>
              </a:rPr>
              <a:t>17</a:t>
            </a:fld>
            <a:endParaRPr sz="1400" b="0" i="0" u="none" strike="noStrike" cap="none">
              <a:solidFill>
                <a:srgbClr val="000000"/>
              </a:solidFill>
              <a:latin typeface="Trebuchet MS" panose="020B0603020202020204" pitchFamily="34" charset="0"/>
              <a:sym typeface="Arial"/>
            </a:endParaRPr>
          </a:p>
        </p:txBody>
      </p:sp>
    </p:spTree>
    <p:extLst>
      <p:ext uri="{BB962C8B-B14F-4D97-AF65-F5344CB8AC3E}">
        <p14:creationId xmlns:p14="http://schemas.microsoft.com/office/powerpoint/2010/main" val="180358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a:extLst>
            <a:ext uri="{FF2B5EF4-FFF2-40B4-BE49-F238E27FC236}">
              <a16:creationId xmlns:a16="http://schemas.microsoft.com/office/drawing/2014/main" id="{48A7CA10-7B99-11F8-6E9B-932B5773689F}"/>
            </a:ext>
          </a:extLst>
        </p:cNvPr>
        <p:cNvGrpSpPr/>
        <p:nvPr/>
      </p:nvGrpSpPr>
      <p:grpSpPr>
        <a:xfrm>
          <a:off x="0" y="0"/>
          <a:ext cx="0" cy="0"/>
          <a:chOff x="0" y="0"/>
          <a:chExt cx="0" cy="0"/>
        </a:xfrm>
      </p:grpSpPr>
      <p:sp>
        <p:nvSpPr>
          <p:cNvPr id="649" name="Google Shape;649;g649afc5aa0_0_419:notes">
            <a:extLst>
              <a:ext uri="{FF2B5EF4-FFF2-40B4-BE49-F238E27FC236}">
                <a16:creationId xmlns:a16="http://schemas.microsoft.com/office/drawing/2014/main" id="{01DD23CC-1A88-95B4-53C8-9F25B9FBAF0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0" name="Google Shape;650;g649afc5aa0_0_419:notes">
            <a:extLst>
              <a:ext uri="{FF2B5EF4-FFF2-40B4-BE49-F238E27FC236}">
                <a16:creationId xmlns:a16="http://schemas.microsoft.com/office/drawing/2014/main" id="{EC9C01B1-31CA-F34C-9118-6357DCDD928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latin typeface="+mn-lt"/>
              </a:rPr>
              <a:t>Attributes </a:t>
            </a:r>
            <a:r>
              <a:rPr lang="en-US" b="0" dirty="0">
                <a:latin typeface="+mn-lt"/>
              </a:rPr>
              <a:t>(or features) </a:t>
            </a:r>
            <a:r>
              <a:rPr lang="en-US" b="1" dirty="0">
                <a:latin typeface="+mn-lt"/>
              </a:rPr>
              <a:t>of Effective Instruction</a:t>
            </a:r>
          </a:p>
          <a:p>
            <a:pPr marL="0" lvl="0" indent="0" algn="l" rtl="0">
              <a:lnSpc>
                <a:spcPct val="100000"/>
              </a:lnSpc>
              <a:spcBef>
                <a:spcPts val="0"/>
              </a:spcBef>
              <a:spcAft>
                <a:spcPts val="0"/>
              </a:spcAft>
              <a:buSzPts val="1100"/>
              <a:buNone/>
            </a:pPr>
            <a:endParaRPr lang="en-US" dirty="0">
              <a:latin typeface="+mn-lt"/>
            </a:endParaRPr>
          </a:p>
          <a:p>
            <a:pPr marL="0" lvl="0" indent="0" algn="l" rtl="0">
              <a:lnSpc>
                <a:spcPct val="100000"/>
              </a:lnSpc>
              <a:spcBef>
                <a:spcPts val="0"/>
              </a:spcBef>
              <a:spcAft>
                <a:spcPts val="0"/>
              </a:spcAft>
              <a:buSzPts val="1100"/>
              <a:buNone/>
            </a:pPr>
            <a:r>
              <a:rPr lang="en-US" dirty="0">
                <a:latin typeface="+mn-lt"/>
              </a:rPr>
              <a:t>Within a multi-tiered system of support there are layers of effective instruction.  </a:t>
            </a:r>
            <a:r>
              <a:rPr lang="en-US" b="0" i="0" u="none" strike="noStrike" dirty="0">
                <a:solidFill>
                  <a:srgbClr val="000000"/>
                </a:solidFill>
                <a:effectLst/>
                <a:latin typeface="+mn-lt"/>
              </a:rPr>
              <a:t>Rules for the Administration of the Colorado READ Act identify attributes of effective </a:t>
            </a:r>
            <a:r>
              <a:rPr lang="en-US" b="1" i="0" u="none" strike="noStrike" dirty="0">
                <a:solidFill>
                  <a:srgbClr val="000000"/>
                </a:solidFill>
                <a:effectLst/>
                <a:latin typeface="+mn-lt"/>
              </a:rPr>
              <a:t>universal instruction </a:t>
            </a:r>
            <a:r>
              <a:rPr lang="en-US" b="0" i="0" u="none" strike="noStrike" dirty="0">
                <a:solidFill>
                  <a:srgbClr val="000000"/>
                </a:solidFill>
                <a:effectLst/>
                <a:latin typeface="+mn-lt"/>
              </a:rPr>
              <a:t>and effective targeted and intensive instructional </a:t>
            </a:r>
            <a:r>
              <a:rPr lang="en-US" b="1" i="0" u="none" strike="noStrike" dirty="0">
                <a:solidFill>
                  <a:srgbClr val="000000"/>
                </a:solidFill>
                <a:effectLst/>
                <a:latin typeface="+mn-lt"/>
              </a:rPr>
              <a:t>intervention</a:t>
            </a:r>
            <a:r>
              <a:rPr lang="en-US" b="0" i="0" u="none" strike="noStrike" dirty="0">
                <a:solidFill>
                  <a:srgbClr val="000000"/>
                </a:solidFill>
                <a:effectLst/>
                <a:latin typeface="+mn-lt"/>
              </a:rPr>
              <a:t>. This slide provides a summary of these attributes or features.</a:t>
            </a:r>
            <a:r>
              <a:rPr lang="en-US" b="0" i="0" dirty="0">
                <a:solidFill>
                  <a:srgbClr val="000000"/>
                </a:solidFill>
                <a:effectLst/>
                <a:latin typeface="+mn-lt"/>
              </a:rPr>
              <a:t>​ While there are many similarities, there are also key differences. </a:t>
            </a:r>
          </a:p>
          <a:p>
            <a:pPr marL="0" lvl="0" indent="0" algn="l" rtl="0">
              <a:lnSpc>
                <a:spcPct val="100000"/>
              </a:lnSpc>
              <a:spcBef>
                <a:spcPts val="0"/>
              </a:spcBef>
              <a:spcAft>
                <a:spcPts val="0"/>
              </a:spcAft>
              <a:buSzPts val="1100"/>
              <a:buNone/>
            </a:pPr>
            <a:endParaRPr lang="en-US" b="0" i="0" dirty="0">
              <a:solidFill>
                <a:srgbClr val="000000"/>
              </a:solidFill>
              <a:effectLst/>
              <a:latin typeface="+mn-lt"/>
            </a:endParaRPr>
          </a:p>
          <a:p>
            <a:pPr marL="171450" lvl="0" indent="-171450" algn="l" rtl="0">
              <a:lnSpc>
                <a:spcPct val="100000"/>
              </a:lnSpc>
              <a:spcBef>
                <a:spcPts val="0"/>
              </a:spcBef>
              <a:spcAft>
                <a:spcPts val="0"/>
              </a:spcAft>
              <a:buSzPts val="1100"/>
            </a:pPr>
            <a:r>
              <a:rPr lang="en-US" b="0" i="0" dirty="0">
                <a:solidFill>
                  <a:srgbClr val="000000"/>
                </a:solidFill>
                <a:effectLst/>
                <a:latin typeface="+mn-lt"/>
              </a:rPr>
              <a:t>Universal instruction is delivered to </a:t>
            </a:r>
            <a:r>
              <a:rPr lang="en-US" b="1" i="0" dirty="0">
                <a:solidFill>
                  <a:srgbClr val="000000"/>
                </a:solidFill>
                <a:effectLst/>
                <a:latin typeface="+mn-lt"/>
              </a:rPr>
              <a:t>all the classroom students, </a:t>
            </a:r>
            <a:r>
              <a:rPr lang="en-US" b="0" i="0" dirty="0">
                <a:solidFill>
                  <a:srgbClr val="000000"/>
                </a:solidFill>
                <a:effectLst/>
                <a:latin typeface="+mn-lt"/>
              </a:rPr>
              <a:t>while intervention is delivered to a </a:t>
            </a:r>
            <a:r>
              <a:rPr lang="en-US" b="1" i="0" dirty="0">
                <a:solidFill>
                  <a:srgbClr val="000000"/>
                </a:solidFill>
                <a:effectLst/>
                <a:latin typeface="+mn-lt"/>
              </a:rPr>
              <a:t>small group of students </a:t>
            </a:r>
            <a:r>
              <a:rPr lang="en-US" b="0" i="0" dirty="0">
                <a:solidFill>
                  <a:srgbClr val="000000"/>
                </a:solidFill>
                <a:effectLst/>
                <a:latin typeface="+mn-lt"/>
              </a:rPr>
              <a:t>as identified by assessment data. </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i="0" dirty="0">
                <a:solidFill>
                  <a:srgbClr val="000000"/>
                </a:solidFill>
                <a:effectLst/>
                <a:latin typeface="+mn-lt"/>
              </a:rPr>
              <a:t>Universal </a:t>
            </a:r>
            <a:r>
              <a:rPr lang="en-US" b="1" i="0" dirty="0">
                <a:solidFill>
                  <a:srgbClr val="000000"/>
                </a:solidFill>
                <a:effectLst/>
                <a:latin typeface="+mn-lt"/>
              </a:rPr>
              <a:t>instruction addresses all five components of reading, </a:t>
            </a:r>
            <a:r>
              <a:rPr lang="en-US" b="0" i="0" dirty="0">
                <a:solidFill>
                  <a:srgbClr val="000000"/>
                </a:solidFill>
                <a:effectLst/>
                <a:latin typeface="+mn-lt"/>
              </a:rPr>
              <a:t>while intervention </a:t>
            </a:r>
            <a:r>
              <a:rPr lang="en-US" b="1" i="0" dirty="0">
                <a:solidFill>
                  <a:schemeClr val="tx1"/>
                </a:solidFill>
                <a:effectLst/>
                <a:latin typeface="+mn-lt"/>
              </a:rPr>
              <a:t>a</a:t>
            </a:r>
            <a:r>
              <a:rPr lang="en-US" b="1" dirty="0">
                <a:solidFill>
                  <a:schemeClr val="tx1"/>
                </a:solidFill>
                <a:latin typeface="+mn-lt"/>
              </a:rPr>
              <a:t>ddresses one or more of the 5 components of reading</a:t>
            </a:r>
            <a:r>
              <a:rPr lang="en-US" b="1" i="0" dirty="0">
                <a:solidFill>
                  <a:srgbClr val="000000"/>
                </a:solidFill>
                <a:effectLst/>
                <a:latin typeface="+mn-lt"/>
              </a:rPr>
              <a:t> </a:t>
            </a:r>
            <a:r>
              <a:rPr lang="en-US" b="0" i="0" dirty="0">
                <a:solidFill>
                  <a:srgbClr val="000000"/>
                </a:solidFill>
                <a:effectLst/>
                <a:latin typeface="+mn-lt"/>
              </a:rPr>
              <a:t>as identified by data</a:t>
            </a:r>
          </a:p>
          <a:p>
            <a:pPr marL="171450" lvl="0" indent="-171450" algn="l" rtl="0">
              <a:lnSpc>
                <a:spcPct val="100000"/>
              </a:lnSpc>
              <a:spcBef>
                <a:spcPts val="0"/>
              </a:spcBef>
              <a:spcAft>
                <a:spcPts val="0"/>
              </a:spcAft>
              <a:buSzPts val="1100"/>
            </a:pPr>
            <a:r>
              <a:rPr lang="en-US" b="0" i="0" dirty="0">
                <a:solidFill>
                  <a:srgbClr val="000000"/>
                </a:solidFill>
                <a:effectLst/>
                <a:latin typeface="+mn-lt"/>
              </a:rPr>
              <a:t>Universal instruction is </a:t>
            </a:r>
            <a:r>
              <a:rPr lang="en-US" b="1" i="0" dirty="0">
                <a:solidFill>
                  <a:srgbClr val="000000"/>
                </a:solidFill>
                <a:effectLst/>
                <a:latin typeface="+mn-lt"/>
              </a:rPr>
              <a:t>guided by students’ data </a:t>
            </a:r>
            <a:r>
              <a:rPr lang="en-US" b="0" i="0" dirty="0">
                <a:solidFill>
                  <a:srgbClr val="000000"/>
                </a:solidFill>
                <a:effectLst/>
                <a:latin typeface="+mn-lt"/>
              </a:rPr>
              <a:t>from the board-approved interim assessments, and so is intervention, but it specifically </a:t>
            </a:r>
            <a:r>
              <a:rPr lang="en-US" b="1" i="0" dirty="0">
                <a:solidFill>
                  <a:srgbClr val="000000"/>
                </a:solidFill>
                <a:effectLst/>
                <a:latin typeface="+mn-lt"/>
              </a:rPr>
              <a:t>focuses on identified area(s) of need</a:t>
            </a:r>
            <a:r>
              <a:rPr lang="en-US" b="0" i="0" dirty="0">
                <a:solidFill>
                  <a:srgbClr val="000000"/>
                </a:solidFill>
                <a:effectLst/>
                <a:latin typeface="+mn-lt"/>
              </a:rPr>
              <a:t> for the students in the small group.</a:t>
            </a:r>
          </a:p>
          <a:p>
            <a:pPr marL="171450" lvl="0" indent="-171450" algn="l" rtl="0">
              <a:lnSpc>
                <a:spcPct val="100000"/>
              </a:lnSpc>
              <a:spcBef>
                <a:spcPts val="0"/>
              </a:spcBef>
              <a:spcAft>
                <a:spcPts val="0"/>
              </a:spcAft>
              <a:buSzPts val="1100"/>
            </a:pPr>
            <a:r>
              <a:rPr lang="en-US" b="0" i="0" dirty="0">
                <a:solidFill>
                  <a:srgbClr val="000000"/>
                </a:solidFill>
                <a:effectLst/>
                <a:latin typeface="+mn-lt"/>
              </a:rPr>
              <a:t>Universal instruction is delivered a </a:t>
            </a:r>
            <a:r>
              <a:rPr lang="en-US" b="1" i="0" dirty="0">
                <a:solidFill>
                  <a:srgbClr val="000000"/>
                </a:solidFill>
                <a:effectLst/>
                <a:latin typeface="+mn-lt"/>
              </a:rPr>
              <a:t>minimum of 90 minutes per day, </a:t>
            </a:r>
            <a:r>
              <a:rPr lang="en-US" b="0" i="0" dirty="0">
                <a:solidFill>
                  <a:srgbClr val="000000"/>
                </a:solidFill>
                <a:effectLst/>
                <a:latin typeface="+mn-lt"/>
              </a:rPr>
              <a:t>while intervention is </a:t>
            </a:r>
            <a:r>
              <a:rPr lang="en-US" b="1" i="0" dirty="0">
                <a:solidFill>
                  <a:srgbClr val="000000"/>
                </a:solidFill>
                <a:effectLst/>
                <a:latin typeface="+mn-lt"/>
              </a:rPr>
              <a:t>delivered with sufficient intensity, frequency, urgency, and duration </a:t>
            </a:r>
            <a:r>
              <a:rPr lang="en-US" b="0" i="0" dirty="0">
                <a:solidFill>
                  <a:srgbClr val="000000"/>
                </a:solidFill>
                <a:effectLst/>
                <a:latin typeface="+mn-lt"/>
              </a:rPr>
              <a:t>as detailed by student data and need.</a:t>
            </a:r>
          </a:p>
          <a:p>
            <a:pPr marL="171450" lvl="0" indent="-171450" algn="l" rtl="0">
              <a:lnSpc>
                <a:spcPct val="100000"/>
              </a:lnSpc>
              <a:spcBef>
                <a:spcPts val="0"/>
              </a:spcBef>
              <a:spcAft>
                <a:spcPts val="0"/>
              </a:spcAft>
              <a:buSzPts val="1100"/>
            </a:pPr>
            <a:r>
              <a:rPr lang="en-US" b="0" i="0" dirty="0">
                <a:solidFill>
                  <a:srgbClr val="000000"/>
                </a:solidFill>
                <a:effectLst/>
                <a:latin typeface="+mn-lt"/>
              </a:rPr>
              <a:t>Both utilize a </a:t>
            </a:r>
            <a:r>
              <a:rPr lang="en-US" b="1" i="0" dirty="0">
                <a:solidFill>
                  <a:srgbClr val="000000"/>
                </a:solidFill>
                <a:effectLst/>
                <a:latin typeface="+mn-lt"/>
              </a:rPr>
              <a:t>scope and sequence that is delivered explicitly,</a:t>
            </a:r>
            <a:r>
              <a:rPr lang="en-US" b="0" i="0" dirty="0">
                <a:solidFill>
                  <a:srgbClr val="000000"/>
                </a:solidFill>
                <a:effectLst/>
                <a:latin typeface="+mn-lt"/>
              </a:rPr>
              <a:t> allowing for active and engaged students and to connect instruction between the two. </a:t>
            </a:r>
          </a:p>
          <a:p>
            <a:pPr marL="171450" lvl="0" indent="-171450" algn="l" rtl="0">
              <a:lnSpc>
                <a:spcPct val="100000"/>
              </a:lnSpc>
              <a:spcBef>
                <a:spcPts val="0"/>
              </a:spcBef>
              <a:spcAft>
                <a:spcPts val="0"/>
              </a:spcAft>
              <a:buSzPts val="1100"/>
            </a:pPr>
            <a:r>
              <a:rPr lang="en-US" b="0" i="0" dirty="0">
                <a:solidFill>
                  <a:srgbClr val="000000"/>
                </a:solidFill>
                <a:effectLst/>
                <a:latin typeface="+mn-lt"/>
              </a:rPr>
              <a:t>Universal instruction is </a:t>
            </a:r>
            <a:r>
              <a:rPr lang="en-US" b="1" i="0" dirty="0">
                <a:solidFill>
                  <a:srgbClr val="000000"/>
                </a:solidFill>
                <a:effectLst/>
                <a:latin typeface="+mn-lt"/>
              </a:rPr>
              <a:t>driven by the grade-level Colorado Academic Standards </a:t>
            </a:r>
          </a:p>
          <a:p>
            <a:pPr marL="171450" lvl="0" indent="-171450" algn="l" rtl="0">
              <a:lnSpc>
                <a:spcPct val="100000"/>
              </a:lnSpc>
              <a:spcBef>
                <a:spcPts val="0"/>
              </a:spcBef>
              <a:spcAft>
                <a:spcPts val="0"/>
              </a:spcAft>
              <a:buSzPts val="1100"/>
            </a:pPr>
            <a:r>
              <a:rPr lang="en-US" b="0" i="0" dirty="0">
                <a:solidFill>
                  <a:srgbClr val="000000"/>
                </a:solidFill>
                <a:effectLst/>
                <a:latin typeface="+mn-lt"/>
              </a:rPr>
              <a:t>Intervention is </a:t>
            </a:r>
            <a:r>
              <a:rPr lang="en-US" b="1" i="0" dirty="0">
                <a:solidFill>
                  <a:srgbClr val="000000"/>
                </a:solidFill>
                <a:effectLst/>
                <a:latin typeface="+mn-lt"/>
              </a:rPr>
              <a:t>directed by an effective teacher in the teaching of reading, </a:t>
            </a:r>
            <a:r>
              <a:rPr lang="en-US" b="0" i="0" dirty="0">
                <a:solidFill>
                  <a:srgbClr val="000000"/>
                </a:solidFill>
                <a:effectLst/>
                <a:latin typeface="+mn-lt"/>
              </a:rPr>
              <a:t>which might be the classroom teacher or another qualified educator, and is provided in addition to universal instruction. </a:t>
            </a:r>
          </a:p>
          <a:p>
            <a:pPr marL="0" lvl="0" indent="0" algn="l" rtl="0">
              <a:lnSpc>
                <a:spcPct val="100000"/>
              </a:lnSpc>
              <a:spcBef>
                <a:spcPts val="0"/>
              </a:spcBef>
              <a:spcAft>
                <a:spcPts val="0"/>
              </a:spcAft>
              <a:buSzPts val="1100"/>
              <a:buNone/>
            </a:pPr>
            <a:endParaRPr lang="en-US" b="0" strike="noStrike" dirty="0">
              <a:latin typeface="+mn-lt"/>
            </a:endParaRPr>
          </a:p>
          <a:p>
            <a:pPr marL="0" lvl="0" indent="0" algn="l" rtl="0">
              <a:lnSpc>
                <a:spcPct val="100000"/>
              </a:lnSpc>
              <a:spcBef>
                <a:spcPts val="0"/>
              </a:spcBef>
              <a:spcAft>
                <a:spcPts val="0"/>
              </a:spcAft>
              <a:buSzPts val="1100"/>
              <a:buNone/>
            </a:pPr>
            <a:r>
              <a:rPr lang="en-US" dirty="0">
                <a:latin typeface="+mn-lt"/>
              </a:rPr>
              <a:t>(1CCR301-92 6.00, 6.01, 7.00, 7.01)</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latin typeface="+mn-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latin typeface="+mn-lt"/>
            </a:endParaRPr>
          </a:p>
          <a:p>
            <a:pPr marL="457200" lvl="0" indent="0" algn="l" rtl="0">
              <a:lnSpc>
                <a:spcPct val="100000"/>
              </a:lnSpc>
              <a:spcBef>
                <a:spcPts val="0"/>
              </a:spcBef>
              <a:spcAft>
                <a:spcPts val="0"/>
              </a:spcAft>
              <a:buSzPts val="1100"/>
              <a:buNone/>
            </a:pPr>
            <a:endParaRPr lang="en-US" dirty="0"/>
          </a:p>
          <a:p>
            <a:pPr marL="457200" lvl="0" indent="0" algn="l" rtl="0">
              <a:lnSpc>
                <a:spcPct val="100000"/>
              </a:lnSpc>
              <a:spcBef>
                <a:spcPts val="0"/>
              </a:spcBef>
              <a:spcAft>
                <a:spcPts val="0"/>
              </a:spcAft>
              <a:buSzPts val="1100"/>
              <a:buNone/>
            </a:pPr>
            <a:endParaRPr lang="en-US" dirty="0"/>
          </a:p>
          <a:p>
            <a:pPr marL="457200" lvl="0" indent="0" algn="l" rtl="0">
              <a:lnSpc>
                <a:spcPct val="100000"/>
              </a:lnSpc>
              <a:spcBef>
                <a:spcPts val="0"/>
              </a:spcBef>
              <a:spcAft>
                <a:spcPts val="0"/>
              </a:spcAft>
              <a:buSzPts val="1100"/>
              <a:buNone/>
            </a:pPr>
            <a:endParaRPr lang="en-US" dirty="0"/>
          </a:p>
          <a:p>
            <a:pPr marL="457200" lvl="0" indent="0" algn="l" rtl="0">
              <a:lnSpc>
                <a:spcPct val="100000"/>
              </a:lnSpc>
              <a:spcBef>
                <a:spcPts val="0"/>
              </a:spcBef>
              <a:spcAft>
                <a:spcPts val="0"/>
              </a:spcAft>
              <a:buSzPts val="1100"/>
              <a:buNone/>
            </a:pPr>
            <a:endParaRPr lang="en-US" dirty="0"/>
          </a:p>
          <a:p>
            <a:pPr marL="457200" lvl="0" indent="0" algn="l" rtl="0">
              <a:lnSpc>
                <a:spcPct val="100000"/>
              </a:lnSpc>
              <a:spcBef>
                <a:spcPts val="0"/>
              </a:spcBef>
              <a:spcAft>
                <a:spcPts val="0"/>
              </a:spcAft>
              <a:buSzPts val="1100"/>
              <a:buNone/>
            </a:pPr>
            <a:endParaRPr dirty="0"/>
          </a:p>
        </p:txBody>
      </p:sp>
      <p:sp>
        <p:nvSpPr>
          <p:cNvPr id="651" name="Google Shape;651;g649afc5aa0_0_419:notes">
            <a:extLst>
              <a:ext uri="{FF2B5EF4-FFF2-40B4-BE49-F238E27FC236}">
                <a16:creationId xmlns:a16="http://schemas.microsoft.com/office/drawing/2014/main" id="{C4273477-4473-5F69-03F1-1A69B04FEA78}"/>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Trebuchet MS" panose="020B0603020202020204" pitchFamily="34" charset="0"/>
                <a:sym typeface="Arial"/>
              </a:rPr>
              <a:t>18</a:t>
            </a:fld>
            <a:endParaRPr sz="1400" b="0" i="0" u="none" strike="noStrike" cap="none">
              <a:solidFill>
                <a:srgbClr val="000000"/>
              </a:solidFill>
              <a:latin typeface="Trebuchet MS" panose="020B0603020202020204" pitchFamily="34" charset="0"/>
              <a:sym typeface="Arial"/>
            </a:endParaRPr>
          </a:p>
        </p:txBody>
      </p:sp>
    </p:spTree>
    <p:extLst>
      <p:ext uri="{BB962C8B-B14F-4D97-AF65-F5344CB8AC3E}">
        <p14:creationId xmlns:p14="http://schemas.microsoft.com/office/powerpoint/2010/main" val="1650359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a:extLst>
            <a:ext uri="{FF2B5EF4-FFF2-40B4-BE49-F238E27FC236}">
              <a16:creationId xmlns:a16="http://schemas.microsoft.com/office/drawing/2014/main" id="{8C8A7257-2A8C-FA5D-2683-CE9464408A93}"/>
            </a:ext>
          </a:extLst>
        </p:cNvPr>
        <p:cNvGrpSpPr/>
        <p:nvPr/>
      </p:nvGrpSpPr>
      <p:grpSpPr>
        <a:xfrm>
          <a:off x="0" y="0"/>
          <a:ext cx="0" cy="0"/>
          <a:chOff x="0" y="0"/>
          <a:chExt cx="0" cy="0"/>
        </a:xfrm>
      </p:grpSpPr>
      <p:sp>
        <p:nvSpPr>
          <p:cNvPr id="637" name="Google Shape;637;g101998d0d38_0_17:notes">
            <a:extLst>
              <a:ext uri="{FF2B5EF4-FFF2-40B4-BE49-F238E27FC236}">
                <a16:creationId xmlns:a16="http://schemas.microsoft.com/office/drawing/2014/main" id="{FBC07690-120B-786B-4A45-75F02350BBE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8" name="Google Shape;638;g101998d0d38_0_17:notes">
            <a:extLst>
              <a:ext uri="{FF2B5EF4-FFF2-40B4-BE49-F238E27FC236}">
                <a16:creationId xmlns:a16="http://schemas.microsoft.com/office/drawing/2014/main" id="{807C76CE-883C-1CBF-5284-524469AD3F8D}"/>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275" tIns="45650" rIns="91275" bIns="45650" anchor="t" anchorCtr="0">
            <a:noAutofit/>
          </a:bodyPr>
          <a:lstStyle/>
          <a:p>
            <a:pPr marL="0" marR="0" lvl="0" indent="0" algn="l" defTabSz="914400" rtl="0" eaLnBrk="1" fontAlgn="auto" latinLnBrk="0" hangingPunct="1">
              <a:lnSpc>
                <a:spcPct val="100000"/>
              </a:lnSpc>
              <a:spcBef>
                <a:spcPts val="600"/>
              </a:spcBef>
              <a:spcAft>
                <a:spcPts val="0"/>
              </a:spcAft>
              <a:buClr>
                <a:srgbClr val="000000"/>
              </a:buClr>
              <a:buSzPts val="1100"/>
              <a:buFont typeface="Arial"/>
              <a:buNone/>
              <a:tabLst/>
              <a:defRPr/>
            </a:pPr>
            <a:r>
              <a:rPr lang="en-US" sz="1100" b="1" i="0" dirty="0">
                <a:solidFill>
                  <a:srgbClr val="333333"/>
                </a:solidFill>
                <a:effectLst/>
                <a:latin typeface="+mn-lt"/>
              </a:rPr>
              <a:t>Approved Curriculum &amp; Programming </a:t>
            </a:r>
          </a:p>
          <a:p>
            <a:pPr marL="0" marR="0" lvl="0" indent="0" algn="l" defTabSz="914400" rtl="0" eaLnBrk="1" fontAlgn="auto" latinLnBrk="0" hangingPunct="1">
              <a:lnSpc>
                <a:spcPct val="100000"/>
              </a:lnSpc>
              <a:spcBef>
                <a:spcPts val="600"/>
              </a:spcBef>
              <a:spcAft>
                <a:spcPts val="0"/>
              </a:spcAft>
              <a:buClr>
                <a:srgbClr val="000000"/>
              </a:buClr>
              <a:buSzPts val="1100"/>
              <a:buFont typeface="Arial"/>
              <a:buNone/>
              <a:tabLst/>
              <a:defRPr/>
            </a:pPr>
            <a:endParaRPr lang="en-US" sz="1100" b="0" i="0" dirty="0">
              <a:solidFill>
                <a:srgbClr val="333333"/>
              </a:solidFill>
              <a:effectLst/>
              <a:latin typeface="+mn-lt"/>
            </a:endParaRPr>
          </a:p>
          <a:p>
            <a:pPr marL="0" marR="0" lvl="0" indent="0" algn="l" defTabSz="914400" rtl="0" eaLnBrk="1" fontAlgn="auto" latinLnBrk="0" hangingPunct="1">
              <a:lnSpc>
                <a:spcPct val="100000"/>
              </a:lnSpc>
              <a:spcBef>
                <a:spcPts val="600"/>
              </a:spcBef>
              <a:spcAft>
                <a:spcPts val="0"/>
              </a:spcAft>
              <a:buClr>
                <a:srgbClr val="000000"/>
              </a:buClr>
              <a:buSzPts val="1100"/>
              <a:buFont typeface="Arial"/>
              <a:buNone/>
              <a:tabLst/>
              <a:defRPr/>
            </a:pPr>
            <a:r>
              <a:rPr lang="en-US" sz="1100" b="0" i="0" dirty="0">
                <a:solidFill>
                  <a:srgbClr val="333333"/>
                </a:solidFill>
                <a:effectLst/>
                <a:latin typeface="+mn-lt"/>
              </a:rPr>
              <a:t>The READ Act mandates that all local education providers offer </a:t>
            </a:r>
          </a:p>
          <a:p>
            <a:pPr marL="171450" marR="0" lvl="0" indent="-171450" algn="l" defTabSz="914400" rtl="0" eaLnBrk="1" fontAlgn="auto" latinLnBrk="0" hangingPunct="1">
              <a:lnSpc>
                <a:spcPct val="100000"/>
              </a:lnSpc>
              <a:spcBef>
                <a:spcPts val="600"/>
              </a:spcBef>
              <a:spcAft>
                <a:spcPts val="0"/>
              </a:spcAft>
              <a:buClr>
                <a:srgbClr val="000000"/>
              </a:buClr>
              <a:buSzPts val="1100"/>
              <a:tabLst/>
              <a:defRPr/>
            </a:pPr>
            <a:r>
              <a:rPr lang="en-US" sz="1100" b="1" i="0" dirty="0">
                <a:solidFill>
                  <a:srgbClr val="333333"/>
                </a:solidFill>
                <a:effectLst/>
                <a:latin typeface="+mn-lt"/>
              </a:rPr>
              <a:t>evidence-based and scientifically based </a:t>
            </a:r>
            <a:r>
              <a:rPr lang="en-US" sz="1100" b="0" i="0" dirty="0">
                <a:solidFill>
                  <a:srgbClr val="333333"/>
                </a:solidFill>
                <a:effectLst/>
                <a:latin typeface="+mn-lt"/>
              </a:rPr>
              <a:t>curriculum and programming </a:t>
            </a:r>
          </a:p>
          <a:p>
            <a:pPr marL="171450" marR="0" lvl="0" indent="-171450" algn="l" defTabSz="914400" rtl="0" eaLnBrk="1" fontAlgn="auto" latinLnBrk="0" hangingPunct="1">
              <a:lnSpc>
                <a:spcPct val="100000"/>
              </a:lnSpc>
              <a:spcBef>
                <a:spcPts val="600"/>
              </a:spcBef>
              <a:spcAft>
                <a:spcPts val="0"/>
              </a:spcAft>
              <a:buClr>
                <a:srgbClr val="000000"/>
              </a:buClr>
              <a:buSzPts val="1100"/>
              <a:tabLst/>
              <a:defRPr/>
            </a:pPr>
            <a:endParaRPr lang="en-US" sz="1100" b="0" i="0" dirty="0">
              <a:solidFill>
                <a:srgbClr val="333333"/>
              </a:solidFill>
              <a:effectLst/>
              <a:latin typeface="+mn-lt"/>
            </a:endParaRPr>
          </a:p>
          <a:p>
            <a:pPr marL="171450" marR="0" lvl="0" indent="-171450" algn="l" defTabSz="914400" rtl="0" eaLnBrk="1" fontAlgn="auto" latinLnBrk="0" hangingPunct="1">
              <a:lnSpc>
                <a:spcPct val="100000"/>
              </a:lnSpc>
              <a:spcBef>
                <a:spcPts val="600"/>
              </a:spcBef>
              <a:spcAft>
                <a:spcPts val="0"/>
              </a:spcAft>
              <a:buClr>
                <a:srgbClr val="000000"/>
              </a:buClr>
              <a:buSzPts val="1100"/>
              <a:tabLst/>
              <a:defRPr/>
            </a:pPr>
            <a:r>
              <a:rPr lang="en-US" sz="1100" b="0" i="0" dirty="0">
                <a:solidFill>
                  <a:srgbClr val="333333"/>
                </a:solidFill>
                <a:effectLst/>
                <a:latin typeface="+mn-lt"/>
              </a:rPr>
              <a:t>for</a:t>
            </a:r>
            <a:r>
              <a:rPr lang="en-US" sz="1100" b="1" i="0" dirty="0">
                <a:solidFill>
                  <a:srgbClr val="333333"/>
                </a:solidFill>
                <a:effectLst/>
                <a:latin typeface="+mn-lt"/>
              </a:rPr>
              <a:t> all students in kindergarten through 3</a:t>
            </a:r>
            <a:r>
              <a:rPr lang="en-US" sz="1100" b="1" i="0" baseline="30000" dirty="0">
                <a:solidFill>
                  <a:srgbClr val="333333"/>
                </a:solidFill>
                <a:effectLst/>
                <a:latin typeface="+mn-lt"/>
              </a:rPr>
              <a:t>rd</a:t>
            </a:r>
            <a:r>
              <a:rPr lang="en-US" sz="1100" b="1" i="0" dirty="0">
                <a:solidFill>
                  <a:srgbClr val="333333"/>
                </a:solidFill>
                <a:effectLst/>
                <a:latin typeface="+mn-lt"/>
              </a:rPr>
              <a:t> grade</a:t>
            </a:r>
            <a:r>
              <a:rPr lang="en-US" sz="1100" b="0" i="0" dirty="0">
                <a:solidFill>
                  <a:srgbClr val="333333"/>
                </a:solidFill>
                <a:effectLst/>
                <a:latin typeface="+mn-lt"/>
              </a:rPr>
              <a:t>. </a:t>
            </a:r>
          </a:p>
          <a:p>
            <a:pPr marL="171450" marR="0" lvl="0" indent="-171450" algn="l" defTabSz="914400" rtl="0" eaLnBrk="1" fontAlgn="auto" latinLnBrk="0" hangingPunct="1">
              <a:lnSpc>
                <a:spcPct val="100000"/>
              </a:lnSpc>
              <a:spcBef>
                <a:spcPts val="600"/>
              </a:spcBef>
              <a:spcAft>
                <a:spcPts val="0"/>
              </a:spcAft>
              <a:buClr>
                <a:srgbClr val="000000"/>
              </a:buClr>
              <a:buSzPts val="1100"/>
              <a:tabLst/>
              <a:defRPr/>
            </a:pPr>
            <a:endParaRPr lang="en-US" sz="1100" b="0" i="0" dirty="0">
              <a:solidFill>
                <a:srgbClr val="333333"/>
              </a:solidFill>
              <a:effectLst/>
              <a:latin typeface="+mn-lt"/>
            </a:endParaRPr>
          </a:p>
          <a:p>
            <a:pPr marL="171450" marR="0" lvl="0" indent="-171450" algn="l" defTabSz="914400" rtl="0" eaLnBrk="1" fontAlgn="auto" latinLnBrk="0" hangingPunct="1">
              <a:lnSpc>
                <a:spcPct val="100000"/>
              </a:lnSpc>
              <a:spcBef>
                <a:spcPts val="600"/>
              </a:spcBef>
              <a:spcAft>
                <a:spcPts val="0"/>
              </a:spcAft>
              <a:buClr>
                <a:srgbClr val="000000"/>
              </a:buClr>
              <a:buSzPts val="1100"/>
              <a:tabLst/>
              <a:defRPr/>
            </a:pPr>
            <a:r>
              <a:rPr lang="en-US" sz="1100" b="0" i="0" dirty="0">
                <a:solidFill>
                  <a:srgbClr val="333333"/>
                </a:solidFill>
                <a:effectLst/>
                <a:latin typeface="+mn-lt"/>
              </a:rPr>
              <a:t>These programs must focus on developing reading competency, </a:t>
            </a:r>
            <a:r>
              <a:rPr lang="en-US" sz="1100" b="1" i="0" dirty="0">
                <a:solidFill>
                  <a:srgbClr val="333333"/>
                </a:solidFill>
                <a:effectLst/>
                <a:latin typeface="+mn-lt"/>
              </a:rPr>
              <a:t>focused on the 5 components of reading </a:t>
            </a:r>
            <a:r>
              <a:rPr lang="en-US" sz="1100" b="0" i="0" dirty="0">
                <a:solidFill>
                  <a:srgbClr val="333333"/>
                </a:solidFill>
                <a:effectLst/>
                <a:latin typeface="+mn-lt"/>
              </a:rPr>
              <a:t>which are phonemic awareness, phonics, vocabulary development, reading fluency (including oral skills), and reading comprehension</a:t>
            </a:r>
            <a:r>
              <a:rPr lang="en-US" sz="1100" b="1" i="0" dirty="0">
                <a:solidFill>
                  <a:srgbClr val="333333"/>
                </a:solidFill>
                <a:effectLst/>
                <a:latin typeface="+mn-lt"/>
              </a:rPr>
              <a:t> </a:t>
            </a:r>
            <a:r>
              <a:rPr lang="en-US" sz="1100" b="0" i="0" dirty="0">
                <a:solidFill>
                  <a:srgbClr val="333333"/>
                </a:solidFill>
                <a:effectLst/>
                <a:latin typeface="+mn-lt"/>
              </a:rPr>
              <a:t>(CRS 22-7-1204). </a:t>
            </a:r>
          </a:p>
          <a:p>
            <a:pPr marL="171450" marR="0" lvl="0" indent="-171450" algn="l" defTabSz="914400" rtl="0" eaLnBrk="1" fontAlgn="auto" latinLnBrk="0" hangingPunct="1">
              <a:lnSpc>
                <a:spcPct val="100000"/>
              </a:lnSpc>
              <a:spcBef>
                <a:spcPts val="600"/>
              </a:spcBef>
              <a:spcAft>
                <a:spcPts val="0"/>
              </a:spcAft>
              <a:buClr>
                <a:srgbClr val="000000"/>
              </a:buClr>
              <a:buSzPts val="1100"/>
              <a:tabLst/>
              <a:defRPr/>
            </a:pPr>
            <a:endParaRPr lang="en-US" sz="1100" b="0" i="0" dirty="0">
              <a:solidFill>
                <a:srgbClr val="333333"/>
              </a:solidFill>
              <a:effectLst/>
              <a:latin typeface="+mn-lt"/>
            </a:endParaRPr>
          </a:p>
          <a:p>
            <a:pPr marL="171450" marR="0" lvl="0" indent="-171450" algn="l" defTabSz="914400" rtl="0" eaLnBrk="1" fontAlgn="auto" latinLnBrk="0" hangingPunct="1">
              <a:lnSpc>
                <a:spcPct val="100000"/>
              </a:lnSpc>
              <a:spcBef>
                <a:spcPts val="600"/>
              </a:spcBef>
              <a:spcAft>
                <a:spcPts val="0"/>
              </a:spcAft>
              <a:buClr>
                <a:srgbClr val="000000"/>
              </a:buClr>
              <a:buSzPts val="1100"/>
              <a:tabLst/>
              <a:defRPr/>
            </a:pPr>
            <a:r>
              <a:rPr lang="en-US" sz="1100" b="0" i="0" dirty="0">
                <a:solidFill>
                  <a:srgbClr val="333333"/>
                </a:solidFill>
                <a:effectLst/>
                <a:latin typeface="+mn-lt"/>
              </a:rPr>
              <a:t>With the passage of </a:t>
            </a:r>
            <a:r>
              <a:rPr lang="en-US" sz="1100" b="0" i="0" u="sng" dirty="0">
                <a:solidFill>
                  <a:srgbClr val="494E46"/>
                </a:solidFill>
                <a:effectLst/>
                <a:latin typeface="+mn-lt"/>
                <a:hlinkClick r:id="rId3"/>
              </a:rPr>
              <a:t>Senate Bill 21-151 (PDF)</a:t>
            </a:r>
            <a:r>
              <a:rPr lang="en-US" sz="1100" b="0" i="0" dirty="0">
                <a:solidFill>
                  <a:srgbClr val="333333"/>
                </a:solidFill>
                <a:effectLst/>
                <a:latin typeface="+mn-lt"/>
              </a:rPr>
              <a:t>, the General Assembly enacted the </a:t>
            </a:r>
            <a:r>
              <a:rPr lang="en-US" sz="1100" b="1" i="0" dirty="0">
                <a:solidFill>
                  <a:srgbClr val="333333"/>
                </a:solidFill>
                <a:effectLst/>
                <a:latin typeface="+mn-lt"/>
              </a:rPr>
              <a:t>Literacy Curriculum Transparency Act</a:t>
            </a:r>
            <a:r>
              <a:rPr lang="en-US" sz="1100" b="0" i="0" dirty="0">
                <a:solidFill>
                  <a:srgbClr val="333333"/>
                </a:solidFill>
                <a:effectLst/>
                <a:latin typeface="+mn-lt"/>
              </a:rPr>
              <a:t> which requires each local education provider (LEP) to submit information around the targeted, evidence-based or scientifically based core and supplemental reading instructional programs and intervention reading instruction, services, and other supports used at each of their schools.</a:t>
            </a:r>
          </a:p>
          <a:p>
            <a:pPr marL="628650" marR="0" lvl="1" indent="-171450" algn="l" defTabSz="914400" rtl="0" eaLnBrk="1" fontAlgn="auto" latinLnBrk="0" hangingPunct="1">
              <a:lnSpc>
                <a:spcPct val="100000"/>
              </a:lnSpc>
              <a:spcBef>
                <a:spcPts val="600"/>
              </a:spcBef>
              <a:spcAft>
                <a:spcPts val="0"/>
              </a:spcAft>
              <a:buClr>
                <a:srgbClr val="000000"/>
              </a:buClr>
              <a:buSzPts val="1100"/>
              <a:tabLst/>
              <a:defRPr/>
            </a:pPr>
            <a:r>
              <a:rPr lang="en-US" sz="1100" b="0" i="0" dirty="0">
                <a:solidFill>
                  <a:srgbClr val="333333"/>
                </a:solidFill>
                <a:effectLst/>
                <a:latin typeface="+mn-lt"/>
              </a:rPr>
              <a:t>The Colorado Department of Education is required to post this information on its website.</a:t>
            </a:r>
          </a:p>
          <a:p>
            <a:pPr marL="0" marR="0" lvl="0" indent="0" algn="l" defTabSz="914400" rtl="0" eaLnBrk="1" fontAlgn="auto" latinLnBrk="0" hangingPunct="1">
              <a:lnSpc>
                <a:spcPct val="100000"/>
              </a:lnSpc>
              <a:spcBef>
                <a:spcPts val="600"/>
              </a:spcBef>
              <a:spcAft>
                <a:spcPts val="0"/>
              </a:spcAft>
              <a:buClr>
                <a:srgbClr val="000000"/>
              </a:buClr>
              <a:buSzPts val="1100"/>
              <a:buNone/>
              <a:tabLst/>
              <a:defRPr/>
            </a:pPr>
            <a:endParaRPr lang="en-US" sz="1100" b="0" i="0" u="sng" dirty="0">
              <a:solidFill>
                <a:srgbClr val="494E46"/>
              </a:solidFill>
              <a:effectLst/>
              <a:latin typeface="+mn-lt"/>
              <a:hlinkClick r:id="rId4"/>
            </a:endParaRPr>
          </a:p>
          <a:p>
            <a:pPr marL="171450" marR="0" lvl="0" indent="-171450" algn="l" defTabSz="914400" rtl="0" eaLnBrk="1" fontAlgn="auto" latinLnBrk="0" hangingPunct="1">
              <a:lnSpc>
                <a:spcPct val="100000"/>
              </a:lnSpc>
              <a:spcBef>
                <a:spcPts val="600"/>
              </a:spcBef>
              <a:spcAft>
                <a:spcPts val="0"/>
              </a:spcAft>
              <a:buClr>
                <a:srgbClr val="000000"/>
              </a:buClr>
              <a:buSzPts val="1100"/>
              <a:tabLst/>
              <a:defRPr/>
            </a:pPr>
            <a:r>
              <a:rPr lang="en-US" sz="1100" b="0" i="0" u="sng" dirty="0">
                <a:solidFill>
                  <a:srgbClr val="494E46"/>
                </a:solidFill>
                <a:effectLst/>
                <a:latin typeface="+mn-lt"/>
                <a:hlinkClick r:id="rId4"/>
              </a:rPr>
              <a:t>The Literacy Curriculum Transparency icon</a:t>
            </a:r>
            <a:r>
              <a:rPr lang="en-US" sz="1100" b="0" i="0" dirty="0">
                <a:solidFill>
                  <a:srgbClr val="333333"/>
                </a:solidFill>
                <a:effectLst/>
                <a:latin typeface="+mn-lt"/>
              </a:rPr>
              <a:t> is an easily identifiable image representing student literacy and the Colorado READ Act. </a:t>
            </a:r>
          </a:p>
          <a:p>
            <a:pPr marL="628650" marR="0" lvl="1" indent="-171450" algn="l" defTabSz="914400" rtl="0" eaLnBrk="1" fontAlgn="auto" latinLnBrk="0" hangingPunct="1">
              <a:lnSpc>
                <a:spcPct val="100000"/>
              </a:lnSpc>
              <a:spcBef>
                <a:spcPts val="600"/>
              </a:spcBef>
              <a:spcAft>
                <a:spcPts val="0"/>
              </a:spcAft>
              <a:buClr>
                <a:srgbClr val="000000"/>
              </a:buClr>
              <a:buSzPts val="1100"/>
              <a:tabLst/>
              <a:defRPr/>
            </a:pPr>
            <a:r>
              <a:rPr lang="en-US" sz="1100" b="0" i="0" dirty="0">
                <a:solidFill>
                  <a:srgbClr val="333333"/>
                </a:solidFill>
                <a:effectLst/>
                <a:latin typeface="+mn-lt"/>
              </a:rPr>
              <a:t>Your child’s school must include this icon and a link to the Literacy Curriculum Transparency webpage on their website.</a:t>
            </a:r>
          </a:p>
          <a:p>
            <a:pPr lvl="1">
              <a:lnSpc>
                <a:spcPct val="100000"/>
              </a:lnSpc>
            </a:pPr>
            <a:endParaRPr lang="en-US" sz="1100" b="1" dirty="0">
              <a:solidFill>
                <a:schemeClr val="tx1"/>
              </a:solidFill>
              <a:latin typeface="+mn-lt"/>
            </a:endParaRPr>
          </a:p>
          <a:p>
            <a:pPr marL="0" indent="0" algn="l" rtl="0" fontAlgn="base">
              <a:buNone/>
            </a:pPr>
            <a:r>
              <a:rPr lang="en-US" sz="1100" b="0" i="0" dirty="0">
                <a:solidFill>
                  <a:srgbClr val="444444"/>
                </a:solidFill>
                <a:effectLst/>
                <a:latin typeface="+mn-lt"/>
              </a:rPr>
              <a:t>​</a:t>
            </a:r>
            <a:r>
              <a:rPr lang="en-US" sz="1100" b="0" i="0" u="none" strike="noStrike" dirty="0">
                <a:solidFill>
                  <a:srgbClr val="444444"/>
                </a:solidFill>
                <a:effectLst/>
                <a:latin typeface="+mn-lt"/>
              </a:rPr>
              <a:t>(</a:t>
            </a:r>
            <a:r>
              <a:rPr lang="en-US" sz="1100" b="0" i="0" u="none" strike="noStrike" dirty="0">
                <a:solidFill>
                  <a:srgbClr val="000000"/>
                </a:solidFill>
                <a:effectLst/>
                <a:latin typeface="+mn-lt"/>
              </a:rPr>
              <a:t>CRS 22-7-1204, 22-7-1208 (5)(a)(I)(II), (8)(a)(I)(II)(III), (8)(b)</a:t>
            </a:r>
            <a:r>
              <a:rPr lang="en-US" sz="1100" b="1" i="0" u="none" strike="noStrike" dirty="0">
                <a:solidFill>
                  <a:srgbClr val="000000"/>
                </a:solidFill>
                <a:effectLst/>
                <a:latin typeface="+mn-lt"/>
              </a:rPr>
              <a:t>, </a:t>
            </a:r>
            <a:r>
              <a:rPr lang="en-US" sz="1100" b="0" i="0" dirty="0">
                <a:solidFill>
                  <a:srgbClr val="444444"/>
                </a:solidFill>
                <a:effectLst/>
                <a:latin typeface="+mn-lt"/>
              </a:rPr>
              <a:t>https://www.cde.state.co.us/coloradoliteracy/literacycurriculumtransparency)</a:t>
            </a:r>
          </a:p>
        </p:txBody>
      </p:sp>
      <p:sp>
        <p:nvSpPr>
          <p:cNvPr id="639" name="Google Shape;639;g101998d0d38_0_17:notes">
            <a:extLst>
              <a:ext uri="{FF2B5EF4-FFF2-40B4-BE49-F238E27FC236}">
                <a16:creationId xmlns:a16="http://schemas.microsoft.com/office/drawing/2014/main" id="{C3E61B63-AFC4-E7AB-3B89-81908FCF79D4}"/>
              </a:ext>
            </a:extLst>
          </p:cNvPr>
          <p:cNvSpPr txBox="1">
            <a:spLocks noGrp="1"/>
          </p:cNvSpPr>
          <p:nvPr>
            <p:ph type="sldNum" idx="12"/>
          </p:nvPr>
        </p:nvSpPr>
        <p:spPr>
          <a:xfrm>
            <a:off x="3884614" y="8685213"/>
            <a:ext cx="2971800" cy="458700"/>
          </a:xfrm>
          <a:prstGeom prst="rect">
            <a:avLst/>
          </a:prstGeom>
          <a:noFill/>
          <a:ln>
            <a:noFill/>
          </a:ln>
        </p:spPr>
        <p:txBody>
          <a:bodyPr spcFirstLastPara="1" wrap="square" lIns="91275" tIns="45650" rIns="91275" bIns="4565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Trebuchet MS" panose="020B0603020202020204" pitchFamily="34" charset="0"/>
                <a:sym typeface="Arial"/>
              </a:rPr>
              <a:t>19</a:t>
            </a:fld>
            <a:endParaRPr sz="1400" b="0" i="0" u="none" strike="noStrike" cap="none">
              <a:solidFill>
                <a:srgbClr val="000000"/>
              </a:solidFill>
              <a:latin typeface="Trebuchet MS" panose="020B0603020202020204" pitchFamily="34" charset="0"/>
              <a:sym typeface="Arial"/>
            </a:endParaRPr>
          </a:p>
        </p:txBody>
      </p:sp>
    </p:spTree>
    <p:extLst>
      <p:ext uri="{BB962C8B-B14F-4D97-AF65-F5344CB8AC3E}">
        <p14:creationId xmlns:p14="http://schemas.microsoft.com/office/powerpoint/2010/main" val="684114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gn="l" rtl="0" fontAlgn="base">
              <a:buFont typeface="Arial" panose="020B0604020202020204" pitchFamily="34" charset="0"/>
              <a:buNone/>
            </a:pPr>
            <a:r>
              <a:rPr lang="en-US" sz="1100" b="0" i="0" u="none" strike="noStrike" dirty="0">
                <a:solidFill>
                  <a:srgbClr val="000000"/>
                </a:solidFill>
                <a:effectLst/>
                <a:latin typeface="+mn-lt"/>
              </a:rPr>
              <a:t>Thank you all for being here today.</a:t>
            </a:r>
            <a:r>
              <a:rPr lang="en-US" sz="1100" b="0" i="0" dirty="0">
                <a:solidFill>
                  <a:srgbClr val="444444"/>
                </a:solidFill>
                <a:effectLst/>
                <a:latin typeface="+mn-lt"/>
              </a:rPr>
              <a:t>​</a:t>
            </a:r>
          </a:p>
          <a:p>
            <a:pPr marL="0" indent="0" algn="l" rtl="0" fontAlgn="base">
              <a:buFont typeface="Arial" panose="020B0604020202020204" pitchFamily="34" charset="0"/>
              <a:buNone/>
            </a:pPr>
            <a:endParaRPr lang="en-US" sz="1100" b="0" i="0" dirty="0">
              <a:solidFill>
                <a:srgbClr val="444444"/>
              </a:solidFill>
              <a:effectLst/>
              <a:latin typeface="+mn-lt"/>
            </a:endParaRPr>
          </a:p>
          <a:p>
            <a:pPr marL="0" indent="0">
              <a:buNone/>
            </a:pPr>
            <a:r>
              <a:rPr lang="en-US" sz="1100" kern="100" dirty="0">
                <a:effectLst/>
                <a:latin typeface="+mn-lt"/>
                <a:ea typeface="Aptos" panose="020B0004020202020204" pitchFamily="34" charset="0"/>
              </a:rPr>
              <a:t>This is the first presentation </a:t>
            </a:r>
            <a:r>
              <a:rPr lang="en-US" sz="1100" kern="100" dirty="0">
                <a:latin typeface="+mn-lt"/>
              </a:rPr>
              <a:t>in </a:t>
            </a:r>
            <a:r>
              <a:rPr lang="en-US" sz="1100" b="1" kern="100" dirty="0">
                <a:latin typeface="+mn-lt"/>
              </a:rPr>
              <a:t>the</a:t>
            </a:r>
            <a:r>
              <a:rPr lang="en-US" sz="1100" b="1" kern="100" dirty="0">
                <a:effectLst/>
                <a:latin typeface="+mn-lt"/>
              </a:rPr>
              <a:t> Colorado READ Act and the Science of Reading for Families </a:t>
            </a:r>
            <a:r>
              <a:rPr lang="en-US" sz="1100" kern="100" dirty="0">
                <a:effectLst/>
                <a:latin typeface="+mn-lt"/>
              </a:rPr>
              <a:t>series </a:t>
            </a:r>
            <a:r>
              <a:rPr lang="en-US" sz="1100" dirty="0">
                <a:latin typeface="+mn-lt"/>
              </a:rPr>
              <a:t>developed to support parents with ways to help their children build reading skills in partnership with their school. ​</a:t>
            </a:r>
          </a:p>
          <a:p>
            <a:pPr marL="0" marR="0" lvl="0" indent="0" algn="l" defTabSz="914400">
              <a:lnSpc>
                <a:spcPct val="100000"/>
              </a:lnSpc>
              <a:spcBef>
                <a:spcPts val="0"/>
              </a:spcBef>
              <a:spcAft>
                <a:spcPts val="0"/>
              </a:spcAft>
              <a:buSzPts val="1100"/>
              <a:buFont typeface="Arial" panose="020B0604020202020204" pitchFamily="34" charset="0"/>
              <a:buNone/>
              <a:tabLst/>
              <a:defRPr/>
            </a:pPr>
            <a:endParaRPr lang="en-US" sz="1100" kern="100" dirty="0">
              <a:effectLst/>
              <a:latin typeface="+mn-lt"/>
              <a:ea typeface="Aptos" panose="020B0004020202020204" pitchFamily="34" charset="0"/>
            </a:endParaRPr>
          </a:p>
          <a:p>
            <a:pPr marL="285750" marR="0" lvl="0" indent="-285750" algn="l" defTabSz="914400" rtl="0" eaLnBrk="1" fontAlgn="base" latinLnBrk="0" hangingPunct="1">
              <a:lnSpc>
                <a:spcPct val="100000"/>
              </a:lnSpc>
              <a:spcBef>
                <a:spcPts val="0"/>
              </a:spcBef>
              <a:spcAft>
                <a:spcPts val="0"/>
              </a:spcAft>
              <a:buClr>
                <a:srgbClr val="000000"/>
              </a:buClr>
              <a:buSzPts val="1100"/>
              <a:buFont typeface="Arial"/>
              <a:buChar char="●"/>
              <a:tabLst/>
              <a:defRPr/>
            </a:pPr>
            <a:r>
              <a:rPr lang="en-US" sz="1100" kern="100" dirty="0">
                <a:effectLst/>
                <a:latin typeface="+mn-lt"/>
                <a:ea typeface="Aptos" panose="020B0004020202020204" pitchFamily="34" charset="0"/>
                <a:cs typeface="Times New Roman" panose="02020603050405020304" pitchFamily="18" charset="0"/>
              </a:rPr>
              <a:t>The READ Act encourages local education providers to provide parent opportunities to participate in parent reading workshops throughout the school year to assist parents in developing their own reading skills and in developing the skills necessary to assist their children in reading (</a:t>
            </a:r>
            <a:r>
              <a:rPr lang="en-US" sz="1100" dirty="0">
                <a:latin typeface="+mn-lt"/>
              </a:rPr>
              <a:t>CRS 22-7-1208 (4))</a:t>
            </a:r>
            <a:r>
              <a:rPr lang="en-US" sz="1100" kern="100" dirty="0">
                <a:effectLst/>
                <a:latin typeface="+mn-lt"/>
                <a:ea typeface="Aptos" panose="020B0004020202020204" pitchFamily="34" charset="0"/>
                <a:cs typeface="Times New Roman" panose="02020603050405020304" pitchFamily="18" charset="0"/>
              </a:rPr>
              <a:t>. We hope this series will be helpful to you.</a:t>
            </a:r>
          </a:p>
          <a:p>
            <a:pPr marL="742950" marR="0" lvl="1" indent="-285750" algn="l" defTabSz="914400" rtl="0" eaLnBrk="1" fontAlgn="base" latinLnBrk="0" hangingPunct="1">
              <a:lnSpc>
                <a:spcPct val="100000"/>
              </a:lnSpc>
              <a:spcBef>
                <a:spcPts val="0"/>
              </a:spcBef>
              <a:spcAft>
                <a:spcPts val="0"/>
              </a:spcAft>
              <a:buClr>
                <a:srgbClr val="000000"/>
              </a:buClr>
              <a:buSzPts val="1100"/>
              <a:buFont typeface="Arial"/>
              <a:buChar char="●"/>
              <a:tabLst/>
              <a:defRPr/>
            </a:pPr>
            <a:r>
              <a:rPr lang="en-US" sz="1100" b="0" i="0" u="none" strike="noStrike" dirty="0">
                <a:solidFill>
                  <a:srgbClr val="000000"/>
                </a:solidFill>
                <a:effectLst/>
                <a:latin typeface="+mn-lt"/>
              </a:rPr>
              <a:t>The Colorado READ Act statute defines the term “parent’ as a student’s biological or adoptive parent, stepparent, foster parent, or legal guardian (</a:t>
            </a:r>
            <a:r>
              <a:rPr lang="en-US" sz="1100" dirty="0">
                <a:latin typeface="+mn-lt"/>
              </a:rPr>
              <a:t>CRS 22-7-1203 (8)(a))</a:t>
            </a:r>
            <a:r>
              <a:rPr lang="en-US" sz="1100" b="0" i="0" u="none" strike="noStrike" dirty="0">
                <a:solidFill>
                  <a:srgbClr val="000000"/>
                </a:solidFill>
                <a:effectLst/>
                <a:latin typeface="+mn-lt"/>
              </a:rPr>
              <a:t>. </a:t>
            </a:r>
          </a:p>
          <a:p>
            <a:pPr marL="742950" marR="0" lvl="1" indent="-285750" algn="l" defTabSz="914400" rtl="0" eaLnBrk="1" fontAlgn="base" latinLnBrk="0" hangingPunct="1">
              <a:lnSpc>
                <a:spcPct val="100000"/>
              </a:lnSpc>
              <a:spcBef>
                <a:spcPts val="0"/>
              </a:spcBef>
              <a:spcAft>
                <a:spcPts val="0"/>
              </a:spcAft>
              <a:buClr>
                <a:srgbClr val="000000"/>
              </a:buClr>
              <a:buSzPts val="1100"/>
              <a:buFont typeface="Arial"/>
              <a:buChar char="●"/>
              <a:tabLst/>
              <a:defRPr/>
            </a:pPr>
            <a:r>
              <a:rPr lang="en-US" sz="1100" b="0" i="0" u="none" strike="noStrike" dirty="0">
                <a:solidFill>
                  <a:srgbClr val="000000"/>
                </a:solidFill>
                <a:effectLst/>
                <a:latin typeface="+mn-lt"/>
              </a:rPr>
              <a:t>For brevity purposes, we have adopted this definition throughout the presentation. </a:t>
            </a:r>
            <a:r>
              <a:rPr lang="en-US" sz="1100" b="0" i="0" u="none" strike="noStrike" baseline="0" dirty="0">
                <a:solidFill>
                  <a:srgbClr val="000000"/>
                </a:solidFill>
                <a:latin typeface="+mn-lt"/>
              </a:rPr>
              <a:t>When we use “Parent” during the presentation we mean family or caregiver aligned with the language of the law. </a:t>
            </a:r>
            <a:endParaRPr lang="en-US" sz="1100" kern="100" dirty="0">
              <a:effectLst/>
              <a:latin typeface="+mn-lt"/>
              <a:ea typeface="Aptos" panose="020B0004020202020204" pitchFamily="34" charset="0"/>
              <a:cs typeface="Times New Roman" panose="02020603050405020304" pitchFamily="18" charset="0"/>
            </a:endParaRPr>
          </a:p>
          <a:p>
            <a:pPr marL="285750" marR="0" lvl="0" indent="-285750">
              <a:lnSpc>
                <a:spcPct val="115000"/>
              </a:lnSpc>
              <a:spcAft>
                <a:spcPts val="800"/>
              </a:spcAft>
              <a:tabLst>
                <a:tab pos="457200" algn="l"/>
              </a:tabLst>
            </a:pPr>
            <a:endParaRPr lang="en-US" sz="1100" kern="100" dirty="0">
              <a:effectLst/>
              <a:latin typeface="+mn-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
                <a:srgbClr val="000000"/>
              </a:buClr>
              <a:buSzPts val="1100"/>
              <a:buFont typeface="Arial"/>
              <a:buNone/>
              <a:tabLst>
                <a:tab pos="457200" algn="l"/>
              </a:tabLst>
              <a:defRPr/>
            </a:pPr>
            <a:r>
              <a:rPr lang="en-US" sz="1100" b="0" i="0" u="none" strike="noStrike" dirty="0">
                <a:solidFill>
                  <a:srgbClr val="000000"/>
                </a:solidFill>
                <a:effectLst/>
                <a:latin typeface="+mn-lt"/>
              </a:rPr>
              <a:t>During this presentation, we will be focusing on a </a:t>
            </a:r>
            <a:r>
              <a:rPr lang="en-US" sz="1100" b="1" i="0" u="none" strike="noStrike" dirty="0">
                <a:solidFill>
                  <a:srgbClr val="000000"/>
                </a:solidFill>
                <a:effectLst/>
                <a:latin typeface="+mn-lt"/>
              </a:rPr>
              <a:t>Colorado READ Act Overview</a:t>
            </a:r>
            <a:r>
              <a:rPr lang="en-US" sz="1100" b="0" i="0" dirty="0">
                <a:solidFill>
                  <a:srgbClr val="444444"/>
                </a:solidFill>
                <a:effectLst/>
                <a:latin typeface="+mn-lt"/>
              </a:rPr>
              <a:t>​.</a:t>
            </a:r>
          </a:p>
          <a:p>
            <a:pPr marL="0" marR="0" lvl="0" indent="0">
              <a:lnSpc>
                <a:spcPct val="115000"/>
              </a:lnSpc>
              <a:spcAft>
                <a:spcPts val="800"/>
              </a:spcAft>
              <a:buNone/>
              <a:tabLst>
                <a:tab pos="457200" algn="l"/>
              </a:tabLst>
            </a:pPr>
            <a:endParaRPr lang="en-US" sz="1100" kern="100" dirty="0">
              <a:effectLst/>
              <a:latin typeface="+mn-lt"/>
              <a:ea typeface="Aptos" panose="020B0004020202020204" pitchFamily="34" charset="0"/>
              <a:cs typeface="Times New Roman" panose="02020603050405020304" pitchFamily="18" charset="0"/>
            </a:endParaRPr>
          </a:p>
          <a:p>
            <a:pPr marL="0" marR="0" lvl="0" indent="0">
              <a:lnSpc>
                <a:spcPct val="115000"/>
              </a:lnSpc>
              <a:spcAft>
                <a:spcPts val="800"/>
              </a:spcAft>
              <a:buNone/>
              <a:tabLst>
                <a:tab pos="457200" algn="l"/>
              </a:tabLst>
            </a:pPr>
            <a:r>
              <a:rPr lang="en-US" sz="1100" kern="100" dirty="0">
                <a:effectLst/>
                <a:latin typeface="+mn-lt"/>
                <a:ea typeface="Aptos" panose="020B0004020202020204" pitchFamily="34" charset="0"/>
                <a:cs typeface="Times New Roman" panose="02020603050405020304" pitchFamily="18" charset="0"/>
              </a:rPr>
              <a:t>For more information or additional resources, please visit the </a:t>
            </a:r>
            <a:r>
              <a:rPr lang="en-US" sz="1100" b="0" i="0" u="sng" strike="noStrike" kern="100" cap="none" dirty="0">
                <a:solidFill>
                  <a:srgbClr val="467886"/>
                </a:solidFill>
                <a:effectLst/>
                <a:latin typeface="Trebuchet MS" panose="020B0603020202020204" pitchFamily="34" charset="0"/>
                <a:ea typeface="Aptos" panose="020B0004020202020204" pitchFamily="34" charset="0"/>
                <a:cs typeface="Times New Roman" panose="02020603050405020304" pitchFamily="18" charset="0"/>
                <a:sym typeface="Arial"/>
                <a:hlinkClick r:id="rId3"/>
              </a:rPr>
              <a:t>READ Act Parent Resources page</a:t>
            </a:r>
            <a:r>
              <a:rPr lang="en-US" sz="1100" b="0" i="0" u="none" strike="noStrike" kern="100" cap="none" dirty="0">
                <a:solidFill>
                  <a:srgbClr val="000000"/>
                </a:solidFill>
                <a:effectLst/>
                <a:latin typeface="Trebuchet MS" panose="020B0603020202020204" pitchFamily="34" charset="0"/>
                <a:ea typeface="Aptos" panose="020B0004020202020204" pitchFamily="34" charset="0"/>
                <a:cs typeface="Times New Roman" panose="02020603050405020304" pitchFamily="18" charset="0"/>
                <a:sym typeface="Arial"/>
              </a:rPr>
              <a:t> </a:t>
            </a:r>
            <a:r>
              <a:rPr lang="en-US" sz="1100" kern="100" dirty="0">
                <a:effectLst/>
                <a:latin typeface="+mn-lt"/>
                <a:ea typeface="Aptos" panose="020B0004020202020204" pitchFamily="34" charset="0"/>
                <a:cs typeface="Times New Roman" panose="02020603050405020304" pitchFamily="18" charset="0"/>
              </a:rPr>
              <a:t>found within the CDE website. (</a:t>
            </a:r>
            <a:r>
              <a:rPr lang="en-US" sz="1100" u="sng" kern="100" dirty="0">
                <a:solidFill>
                  <a:srgbClr val="467886"/>
                </a:solidFill>
                <a:effectLst/>
                <a:latin typeface="+mn-lt"/>
                <a:ea typeface="Aptos" panose="020B0004020202020204" pitchFamily="34" charset="0"/>
                <a:cs typeface="Times New Roman" panose="02020603050405020304" pitchFamily="18" charset="0"/>
              </a:rPr>
              <a:t>QR Code on the slide</a:t>
            </a:r>
            <a:r>
              <a:rPr lang="en-US" sz="1100" kern="100" dirty="0">
                <a:effectLst/>
                <a:latin typeface="+mn-lt"/>
                <a:ea typeface="Aptos" panose="020B0004020202020204" pitchFamily="34" charset="0"/>
                <a:cs typeface="Times New Roman" panose="02020603050405020304" pitchFamily="18" charset="0"/>
              </a:rPr>
              <a:t>)</a:t>
            </a:r>
            <a:endParaRPr lang="en-US" sz="1800" dirty="0"/>
          </a:p>
          <a:p>
            <a:pPr marL="0" marR="0" lvl="0" indent="0">
              <a:lnSpc>
                <a:spcPct val="115000"/>
              </a:lnSpc>
              <a:spcAft>
                <a:spcPts val="800"/>
              </a:spcAft>
              <a:buFont typeface="Arial" panose="020B0604020202020204" pitchFamily="34" charset="0"/>
              <a:buNone/>
              <a:tabLst>
                <a:tab pos="457200" algn="l"/>
              </a:tabLs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42933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gn="l" rtl="0" fontAlgn="base">
              <a:buNone/>
            </a:pPr>
            <a:r>
              <a:rPr lang="en-US" sz="1100" b="0" i="0" u="none" strike="noStrike" dirty="0">
                <a:solidFill>
                  <a:srgbClr val="000000"/>
                </a:solidFill>
                <a:effectLst/>
                <a:latin typeface="+mn-lt"/>
              </a:rPr>
              <a:t>The READ Act ensures that teachers measure each student’s reading competency yearly </a:t>
            </a:r>
            <a:r>
              <a:rPr lang="en-US" sz="1100" i="0" strike="noStrike" dirty="0">
                <a:latin typeface="+mn-lt"/>
              </a:rPr>
              <a:t>which will </a:t>
            </a:r>
            <a:r>
              <a:rPr lang="en-US" sz="1100" b="1" i="0" strike="noStrike" dirty="0">
                <a:latin typeface="+mn-lt"/>
              </a:rPr>
              <a:t>identify risk and instructional needs </a:t>
            </a:r>
            <a:r>
              <a:rPr lang="en-US" sz="1100" i="0" strike="noStrike" dirty="0">
                <a:latin typeface="+mn-lt"/>
              </a:rPr>
              <a:t>(CRS 22-7-1205(1)(a)</a:t>
            </a:r>
            <a:r>
              <a:rPr lang="en-US" sz="1100" b="0" i="0" strike="noStrike" dirty="0">
                <a:latin typeface="+mn-lt"/>
              </a:rPr>
              <a:t>).</a:t>
            </a:r>
            <a:endParaRPr lang="en-US" sz="1100" b="0" i="0" dirty="0">
              <a:solidFill>
                <a:srgbClr val="444444"/>
              </a:solidFill>
              <a:effectLst/>
              <a:latin typeface="+mn-l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US" sz="1100" dirty="0">
              <a:solidFill>
                <a:schemeClr val="bg1"/>
              </a:solidFill>
              <a:latin typeface="+mn-lt"/>
            </a:endParaRPr>
          </a:p>
          <a:p>
            <a:pPr marL="0" indent="0">
              <a:buSzPts val="1400"/>
              <a:buNone/>
              <a:defRPr/>
            </a:pPr>
            <a:r>
              <a:rPr lang="en-US" sz="1100" b="0" dirty="0">
                <a:solidFill>
                  <a:schemeClr val="tx1"/>
                </a:solidFill>
                <a:latin typeface="+mn-lt"/>
              </a:rPr>
              <a:t>The READ Act ensures that </a:t>
            </a:r>
            <a:r>
              <a:rPr lang="en-US" sz="1100" b="0" i="1" dirty="0">
                <a:solidFill>
                  <a:schemeClr val="tx1"/>
                </a:solidFill>
                <a:latin typeface="+mn-lt"/>
              </a:rPr>
              <a:t>(click) </a:t>
            </a:r>
            <a:r>
              <a:rPr lang="en-US" sz="1100" b="1" dirty="0">
                <a:solidFill>
                  <a:schemeClr val="tx1"/>
                </a:solidFill>
                <a:latin typeface="+mn-lt"/>
              </a:rPr>
              <a:t>All K-3 Students are screened at the beginning of the school year for Significant Reading Deficiencies</a:t>
            </a:r>
            <a:r>
              <a:rPr lang="en-US" sz="1100" b="0" dirty="0">
                <a:solidFill>
                  <a:schemeClr val="tx1"/>
                </a:solidFill>
                <a:latin typeface="+mn-lt"/>
              </a:rPr>
              <a:t>,</a:t>
            </a:r>
            <a:r>
              <a:rPr lang="en-US" sz="1100" b="0" dirty="0">
                <a:latin typeface="+mn-lt"/>
              </a:rPr>
              <a:t> commonly known as </a:t>
            </a:r>
            <a:r>
              <a:rPr lang="en-US" sz="1100" b="1" dirty="0">
                <a:latin typeface="+mn-lt"/>
              </a:rPr>
              <a:t>SRD</a:t>
            </a:r>
            <a:r>
              <a:rPr lang="en-US" sz="1100" b="0" dirty="0">
                <a:latin typeface="+mn-lt"/>
              </a:rPr>
              <a:t>, </a:t>
            </a:r>
            <a:r>
              <a:rPr lang="en-US" dirty="0">
                <a:latin typeface="+mn-lt"/>
              </a:rPr>
              <a:t>as determined</a:t>
            </a:r>
            <a:r>
              <a:rPr lang="en-US" sz="1100" b="0" dirty="0">
                <a:latin typeface="+mn-lt"/>
              </a:rPr>
              <a:t> by assessments and a body of evidence (CRS 22-7-1205(1)(a)(a.5)).</a:t>
            </a:r>
            <a:endParaRPr lang="en-US" sz="1100" b="0" i="0" u="none" strike="noStrike"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US" sz="1100" b="1" dirty="0">
              <a:solidFill>
                <a:schemeClr val="bg1"/>
              </a:solidFill>
              <a:latin typeface="+mn-lt"/>
            </a:endParaRPr>
          </a:p>
          <a:p>
            <a:pPr marL="228600" marR="0" lvl="0"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sz="1100" b="0" i="1" dirty="0">
                <a:solidFill>
                  <a:schemeClr val="tx1"/>
                </a:solidFill>
                <a:latin typeface="+mn-lt"/>
              </a:rPr>
              <a:t>(click) </a:t>
            </a:r>
            <a:r>
              <a:rPr lang="en-US" sz="1100" b="1" dirty="0">
                <a:latin typeface="+mn-lt"/>
                <a:ea typeface="Calibri"/>
                <a:sym typeface="Calibri"/>
              </a:rPr>
              <a:t>All K-3 students are given an approved READ Act interim assessment at the beginning of each school year </a:t>
            </a:r>
            <a:r>
              <a:rPr lang="en-US" sz="1100" b="0" dirty="0">
                <a:latin typeface="+mn-lt"/>
              </a:rPr>
              <a:t>(CRS 22-7-1205(1)(a)(a.5), </a:t>
            </a:r>
            <a:r>
              <a:rPr lang="en-US" sz="1100" b="0" i="0" u="none" strike="noStrike" dirty="0">
                <a:solidFill>
                  <a:srgbClr val="0097A7"/>
                </a:solidFill>
                <a:effectLst/>
                <a:latin typeface="+mn-lt"/>
              </a:rPr>
              <a:t>1 CCR 302-92 3.00-4.00</a:t>
            </a:r>
            <a:r>
              <a:rPr lang="en-US" sz="1100" b="0" dirty="0">
                <a:latin typeface="+mn-lt"/>
              </a:rPr>
              <a:t>).</a:t>
            </a:r>
            <a:endParaRPr lang="en-US" sz="1100" b="1" dirty="0">
              <a:latin typeface="+mn-lt"/>
              <a:ea typeface="Calibri"/>
            </a:endParaRPr>
          </a:p>
          <a:p>
            <a:pPr marL="685800" marR="0" lvl="1" indent="-228600" algn="l" defTabSz="914400" rtl="0" eaLnBrk="1" fontAlgn="auto" latinLnBrk="0" hangingPunct="1">
              <a:lnSpc>
                <a:spcPct val="100000"/>
              </a:lnSpc>
              <a:spcBef>
                <a:spcPts val="0"/>
              </a:spcBef>
              <a:spcAft>
                <a:spcPts val="0"/>
              </a:spcAft>
              <a:buClr>
                <a:srgbClr val="000000"/>
              </a:buClr>
              <a:buSzPts val="1400"/>
              <a:tabLst/>
              <a:defRPr/>
            </a:pPr>
            <a:r>
              <a:rPr lang="en-US" sz="1100" dirty="0">
                <a:solidFill>
                  <a:schemeClr val="tx1"/>
                </a:solidFill>
                <a:latin typeface="+mn-lt"/>
              </a:rPr>
              <a:t>All School districts must administer an approved interim assessment to all kindergarten through third grade students at the beginning of the school year (CRS 22-7-1205(1)(a)). </a:t>
            </a:r>
          </a:p>
          <a:p>
            <a:pPr marL="1143000" marR="0" lvl="2" indent="-228600" algn="l" defTabSz="914400" rtl="0" eaLnBrk="1" fontAlgn="auto" latinLnBrk="0" hangingPunct="1">
              <a:lnSpc>
                <a:spcPct val="100000"/>
              </a:lnSpc>
              <a:spcBef>
                <a:spcPts val="0"/>
              </a:spcBef>
              <a:spcAft>
                <a:spcPts val="0"/>
              </a:spcAft>
              <a:buClr>
                <a:srgbClr val="000000"/>
              </a:buClr>
              <a:buSzPts val="1400"/>
              <a:tabLst/>
              <a:defRPr/>
            </a:pPr>
            <a:r>
              <a:rPr lang="en-US" sz="1100" dirty="0">
                <a:solidFill>
                  <a:schemeClr val="tx1"/>
                </a:solidFill>
                <a:latin typeface="+mn-lt"/>
              </a:rPr>
              <a:t>The board approved</a:t>
            </a:r>
            <a:r>
              <a:rPr lang="en-US" sz="1100" dirty="0">
                <a:solidFill>
                  <a:schemeClr val="bg1"/>
                </a:solidFill>
                <a:latin typeface="+mn-lt"/>
              </a:rPr>
              <a:t> </a:t>
            </a:r>
            <a:r>
              <a:rPr lang="en-US" sz="1100" dirty="0">
                <a:latin typeface="+mn-lt"/>
              </a:rPr>
              <a:t>interim assessment functions as a first alert to those students who may need additional support with literacy and is the first step in the process.</a:t>
            </a:r>
          </a:p>
          <a:p>
            <a:pPr marL="685800" marR="0" lvl="1" indent="-228600" algn="l" defTabSz="914400" rtl="0" eaLnBrk="1" fontAlgn="auto" latinLnBrk="0" hangingPunct="1">
              <a:lnSpc>
                <a:spcPct val="100000"/>
              </a:lnSpc>
              <a:spcBef>
                <a:spcPts val="0"/>
              </a:spcBef>
              <a:spcAft>
                <a:spcPts val="0"/>
              </a:spcAft>
              <a:buClr>
                <a:srgbClr val="000000"/>
              </a:buClr>
              <a:buSzPts val="1400"/>
              <a:tabLst/>
              <a:defRPr/>
            </a:pPr>
            <a:r>
              <a:rPr lang="en-US" sz="1100" dirty="0">
                <a:latin typeface="+mn-lt"/>
              </a:rPr>
              <a:t>The interim assessment is administered in the first 30 calendar days for grades one through three, and within the first 90 calendar days for kindergartners (CRS 22-7-1205(1)(a.5)). </a:t>
            </a:r>
          </a:p>
          <a:p>
            <a:pPr marL="685800" marR="0" lvl="1" indent="-2286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baseline="0" dirty="0">
                <a:solidFill>
                  <a:srgbClr val="000000"/>
                </a:solidFill>
                <a:latin typeface="+mn-lt"/>
              </a:rPr>
              <a:t>The local education provider has the authority to determine the language in which a student who is an English learner takes a state board approved interim reading assessment in kindergarten through third grade. The list of state board approved interim reading assessments currently includes options in English and Spanish (CRS 22-7-1205(a.7)(I)(II), READ Act Handbook, p. 16).</a:t>
            </a:r>
            <a:endParaRPr lang="en-US" sz="1100" dirty="0">
              <a:latin typeface="+mn-lt"/>
            </a:endParaRPr>
          </a:p>
          <a:p>
            <a:pPr marL="685800" marR="0" lvl="1" indent="-228600" algn="l" defTabSz="914400" rtl="0" eaLnBrk="1" fontAlgn="auto" latinLnBrk="0" hangingPunct="1">
              <a:lnSpc>
                <a:spcPct val="100000"/>
              </a:lnSpc>
              <a:spcBef>
                <a:spcPts val="0"/>
              </a:spcBef>
              <a:spcAft>
                <a:spcPts val="0"/>
              </a:spcAft>
              <a:buClr>
                <a:srgbClr val="000000"/>
              </a:buClr>
              <a:buSzPts val="1400"/>
              <a:tabLst/>
              <a:defRPr/>
            </a:pPr>
            <a:endParaRPr lang="en-US" sz="1100" dirty="0">
              <a:solidFill>
                <a:schemeClr val="bg1"/>
              </a:solidFill>
              <a:latin typeface="+mn-lt"/>
            </a:endParaRPr>
          </a:p>
          <a:p>
            <a:pPr marL="228600" marR="0" lvl="0"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sz="1100" b="0" i="1" dirty="0">
                <a:latin typeface="+mn-lt"/>
                <a:ea typeface="Calibri"/>
                <a:sym typeface="Calibri"/>
              </a:rPr>
              <a:t> </a:t>
            </a:r>
            <a:r>
              <a:rPr lang="en-US" sz="1100" b="0" i="1" dirty="0">
                <a:solidFill>
                  <a:schemeClr val="tx1"/>
                </a:solidFill>
                <a:latin typeface="+mn-lt"/>
              </a:rPr>
              <a:t>(click) </a:t>
            </a:r>
            <a:r>
              <a:rPr lang="en-US" sz="1100" b="1" dirty="0">
                <a:latin typeface="+mn-lt"/>
              </a:rPr>
              <a:t>If the interim assessment data indicates a student is at-risk of having an SRD, a state approved diagnostic assessment is administered</a:t>
            </a:r>
            <a:r>
              <a:rPr lang="en-US" sz="1100" dirty="0">
                <a:latin typeface="+mn-lt"/>
              </a:rPr>
              <a:t> </a:t>
            </a:r>
            <a:r>
              <a:rPr lang="en-US" sz="1100" b="0" dirty="0">
                <a:latin typeface="+mn-lt"/>
              </a:rPr>
              <a:t>(CRS 22-7-1205(1)(b), </a:t>
            </a:r>
            <a:r>
              <a:rPr lang="en-US" sz="1100" b="0" i="0" u="none" strike="noStrike" dirty="0">
                <a:solidFill>
                  <a:srgbClr val="0097A7"/>
                </a:solidFill>
                <a:effectLst/>
                <a:latin typeface="+mn-lt"/>
              </a:rPr>
              <a:t>1 CCR 302-92 3.00-4.00</a:t>
            </a:r>
            <a:r>
              <a:rPr lang="en-US" sz="1100" b="0" dirty="0">
                <a:latin typeface="+mn-lt"/>
              </a:rPr>
              <a:t>).</a:t>
            </a:r>
            <a:endParaRPr lang="en-US" sz="1100" b="1" dirty="0">
              <a:latin typeface="+mn-lt"/>
            </a:endParaRPr>
          </a:p>
          <a:p>
            <a:pPr marL="742950" marR="0" lvl="1" indent="-285750" algn="l" defTabSz="914400" rtl="0" eaLnBrk="1" fontAlgn="auto" latinLnBrk="0" hangingPunct="1">
              <a:lnSpc>
                <a:spcPct val="100000"/>
              </a:lnSpc>
              <a:spcBef>
                <a:spcPts val="0"/>
              </a:spcBef>
              <a:spcAft>
                <a:spcPts val="0"/>
              </a:spcAft>
              <a:buClr>
                <a:srgbClr val="000000"/>
              </a:buClr>
              <a:buSzPts val="1400"/>
              <a:tabLst/>
              <a:defRPr/>
            </a:pPr>
            <a:r>
              <a:rPr lang="en-US" sz="1100" b="0" i="0" u="none" strike="noStrike" dirty="0">
                <a:solidFill>
                  <a:srgbClr val="000000"/>
                </a:solidFill>
                <a:effectLst/>
                <a:latin typeface="+mn-lt"/>
              </a:rPr>
              <a:t>This helps pinpoint what students are struggling with.</a:t>
            </a:r>
            <a:r>
              <a:rPr lang="en-US" sz="1100" b="0" i="0" dirty="0">
                <a:solidFill>
                  <a:srgbClr val="000000"/>
                </a:solidFill>
                <a:effectLst/>
                <a:latin typeface="+mn-lt"/>
              </a:rPr>
              <a:t>​</a:t>
            </a:r>
          </a:p>
          <a:p>
            <a:pPr marL="742950" marR="0" lvl="1" indent="-285750" algn="l" defTabSz="914400" rtl="0" eaLnBrk="1" fontAlgn="auto" latinLnBrk="0" hangingPunct="1">
              <a:lnSpc>
                <a:spcPct val="100000"/>
              </a:lnSpc>
              <a:spcBef>
                <a:spcPts val="0"/>
              </a:spcBef>
              <a:spcAft>
                <a:spcPts val="0"/>
              </a:spcAft>
              <a:buClr>
                <a:srgbClr val="000000"/>
              </a:buClr>
              <a:buSzPts val="1400"/>
              <a:tabLst/>
              <a:defRPr/>
            </a:pPr>
            <a:r>
              <a:rPr lang="en-US" sz="1100" dirty="0">
                <a:latin typeface="+mn-lt"/>
              </a:rPr>
              <a:t>The approved diagnostic assessment must be administered within 60 calendar days from the interim assessment, and it must assess and provide in-depth information to pinpoint the student’s specific reading skill deficits.  </a:t>
            </a:r>
          </a:p>
          <a:p>
            <a:pPr marL="742950" marR="0" lvl="1" indent="-285750" algn="l" defTabSz="914400" rtl="0" eaLnBrk="1" fontAlgn="auto" latinLnBrk="0" hangingPunct="1">
              <a:lnSpc>
                <a:spcPct val="100000"/>
              </a:lnSpc>
              <a:spcBef>
                <a:spcPts val="0"/>
              </a:spcBef>
              <a:spcAft>
                <a:spcPts val="0"/>
              </a:spcAft>
              <a:buClr>
                <a:srgbClr val="000000"/>
              </a:buClr>
              <a:buSzPts val="1400"/>
              <a:tabLst/>
              <a:defRPr/>
            </a:pPr>
            <a:endParaRPr lang="en-US" sz="1100" dirty="0">
              <a:latin typeface="+mn-lt"/>
              <a:cs typeface="Calibri"/>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sz="1100" dirty="0">
                <a:latin typeface="+mn-lt"/>
              </a:rPr>
              <a:t>The Colorado READ Act requires that a body of evidence be collected when determining an SRD (</a:t>
            </a:r>
            <a:r>
              <a:rPr lang="en-US" sz="1100" b="0" i="0" u="none" strike="noStrike" dirty="0">
                <a:solidFill>
                  <a:srgbClr val="0097A7"/>
                </a:solidFill>
                <a:effectLst/>
                <a:latin typeface="+mn-lt"/>
              </a:rPr>
              <a:t>1 CCR 302-92 3.00-4.00)</a:t>
            </a:r>
            <a:r>
              <a:rPr lang="en-US" sz="1100" dirty="0">
                <a:latin typeface="+mn-lt"/>
              </a:rPr>
              <a:t>.  </a:t>
            </a:r>
            <a:endParaRPr lang="en-US" sz="1100" dirty="0">
              <a:latin typeface="+mn-lt"/>
              <a:cs typeface="Arial"/>
            </a:endParaRPr>
          </a:p>
          <a:p>
            <a:pPr marL="742950" marR="0" lvl="1" indent="-285750" algn="l" defTabSz="914400" rtl="0" eaLnBrk="1" fontAlgn="auto" latinLnBrk="0" hangingPunct="1">
              <a:lnSpc>
                <a:spcPct val="100000"/>
              </a:lnSpc>
              <a:spcBef>
                <a:spcPts val="0"/>
              </a:spcBef>
              <a:spcAft>
                <a:spcPts val="0"/>
              </a:spcAft>
              <a:buClr>
                <a:srgbClr val="000000"/>
              </a:buClr>
              <a:buSzPts val="1400"/>
              <a:tabLst/>
              <a:defRPr/>
            </a:pPr>
            <a:r>
              <a:rPr lang="en-US" sz="1100" b="0" i="1" dirty="0">
                <a:solidFill>
                  <a:schemeClr val="tx1"/>
                </a:solidFill>
                <a:latin typeface="+mn-lt"/>
              </a:rPr>
              <a:t>(click) </a:t>
            </a:r>
            <a:r>
              <a:rPr lang="en-US" sz="1100" b="1" dirty="0">
                <a:latin typeface="+mn-lt"/>
                <a:ea typeface="Calibri"/>
                <a:sym typeface="Calibri"/>
              </a:rPr>
              <a:t>School personnel collect a body of evidence </a:t>
            </a:r>
            <a:r>
              <a:rPr lang="en-US" sz="1100" b="0" dirty="0">
                <a:latin typeface="+mn-lt"/>
                <a:ea typeface="Calibri"/>
                <a:sym typeface="Calibri"/>
              </a:rPr>
              <a:t>that includes, at minimum</a:t>
            </a:r>
            <a:r>
              <a:rPr lang="en-US" sz="1100" b="1" dirty="0">
                <a:latin typeface="+mn-lt"/>
                <a:ea typeface="Calibri"/>
                <a:sym typeface="Calibri"/>
              </a:rPr>
              <a:t>, data from the interim assessment, the diagnostic assessment, and other data </a:t>
            </a:r>
            <a:r>
              <a:rPr lang="en-US" sz="1100" b="0" dirty="0">
                <a:latin typeface="+mn-lt"/>
                <a:ea typeface="Calibri"/>
                <a:sym typeface="Calibri"/>
              </a:rPr>
              <a:t>or observations </a:t>
            </a:r>
            <a:r>
              <a:rPr lang="en-US" sz="1100" b="1" dirty="0">
                <a:latin typeface="+mn-lt"/>
                <a:ea typeface="Calibri"/>
                <a:sym typeface="Calibri"/>
              </a:rPr>
              <a:t>from the classroom to determine if the child has an SRD.</a:t>
            </a:r>
            <a:endParaRPr lang="en-US" sz="1100" b="1" dirty="0">
              <a:latin typeface="+mn-lt"/>
              <a:ea typeface="Calibri"/>
            </a:endParaRPr>
          </a:p>
          <a:p>
            <a:pPr marL="742950" marR="0" lvl="1" indent="-285750" algn="l" defTabSz="914400" rtl="0" eaLnBrk="1" fontAlgn="auto" latinLnBrk="0" hangingPunct="1">
              <a:lnSpc>
                <a:spcPct val="100000"/>
              </a:lnSpc>
              <a:spcBef>
                <a:spcPts val="0"/>
              </a:spcBef>
              <a:spcAft>
                <a:spcPts val="0"/>
              </a:spcAft>
              <a:buClr>
                <a:srgbClr val="000000"/>
              </a:buClr>
              <a:buSzPts val="1400"/>
              <a:tabLst/>
              <a:defRPr/>
            </a:pPr>
            <a:r>
              <a:rPr lang="en-US" sz="1100" dirty="0">
                <a:latin typeface="+mn-lt"/>
              </a:rPr>
              <a:t>In addition to data from these assessments, the body of evidence, </a:t>
            </a:r>
            <a:r>
              <a:rPr lang="en-US" sz="1100" dirty="0">
                <a:effectLst/>
                <a:latin typeface="+mn-lt"/>
                <a:ea typeface="Calibri"/>
              </a:rPr>
              <a:t>which may include formal and informal data and should include all components of reading, plus oral language, will help inform goal development and instruction.</a:t>
            </a:r>
            <a:r>
              <a:rPr lang="en-US" sz="1100" dirty="0">
                <a:latin typeface="+mn-lt"/>
                <a:ea typeface="Calibri"/>
              </a:rPr>
              <a:t> </a:t>
            </a:r>
            <a:endParaRPr lang="en-US" sz="1100" dirty="0">
              <a:effectLst/>
              <a:latin typeface="+mn-lt"/>
              <a:ea typeface="Calibri"/>
            </a:endParaRPr>
          </a:p>
          <a:p>
            <a:pPr marL="742950" marR="0" lvl="1" indent="-285750" algn="l" defTabSz="914400" rtl="0" eaLnBrk="1" fontAlgn="auto" latinLnBrk="0" hangingPunct="1">
              <a:lnSpc>
                <a:spcPct val="100000"/>
              </a:lnSpc>
              <a:spcBef>
                <a:spcPts val="0"/>
              </a:spcBef>
              <a:spcAft>
                <a:spcPts val="0"/>
              </a:spcAft>
              <a:buClr>
                <a:srgbClr val="000000"/>
              </a:buClr>
              <a:buSzPts val="1400"/>
              <a:tabLst/>
              <a:defRPr/>
            </a:pPr>
            <a:r>
              <a:rPr lang="en-US" sz="1100" dirty="0">
                <a:latin typeface="+mn-lt"/>
              </a:rPr>
              <a:t>With exceptions for English Language Learners, the body of evidence cannot be used to override findings from the interim and diagnostic assessments. Rather, each of these pieces are compiled to form a complete picture of the students’ skills and instructional needs. </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sz="1100" dirty="0">
                <a:latin typeface="+mn-lt"/>
              </a:rPr>
              <a:t>Once it is determined that a student has a significant reading deficiency, </a:t>
            </a:r>
            <a:r>
              <a:rPr lang="en-US" sz="1100" b="0" i="1" dirty="0">
                <a:solidFill>
                  <a:schemeClr val="tx1"/>
                </a:solidFill>
                <a:latin typeface="+mn-lt"/>
              </a:rPr>
              <a:t>(click) </a:t>
            </a:r>
            <a:r>
              <a:rPr lang="en-US" sz="1100" b="1" dirty="0">
                <a:latin typeface="+mn-lt"/>
                <a:ea typeface="Calibri"/>
                <a:sym typeface="Calibri"/>
              </a:rPr>
              <a:t>a READ plan that is specific to the child’s learning needs is developed with key stakeholders including teachers, other school personnel, and parents </a:t>
            </a:r>
            <a:r>
              <a:rPr lang="en-US" sz="1100" b="0" dirty="0">
                <a:latin typeface="+mn-lt"/>
                <a:ea typeface="Calibri"/>
                <a:sym typeface="Calibri"/>
              </a:rPr>
              <a:t>(CRS 22-7-1206, </a:t>
            </a:r>
            <a:r>
              <a:rPr lang="en-US" sz="1100" b="0" i="0" u="none" strike="noStrike" dirty="0">
                <a:solidFill>
                  <a:srgbClr val="0097A7"/>
                </a:solidFill>
                <a:effectLst/>
                <a:latin typeface="+mn-lt"/>
              </a:rPr>
              <a:t>1 CCR 302-92 3.00-4.00)</a:t>
            </a:r>
            <a:r>
              <a:rPr lang="en-US" sz="1100" b="1" dirty="0">
                <a:latin typeface="+mn-lt"/>
                <a:ea typeface="Calibri"/>
                <a:sym typeface="Calibri"/>
              </a:rPr>
              <a:t>.</a:t>
            </a:r>
            <a:endParaRPr lang="en-US" sz="1100" b="1" dirty="0">
              <a:latin typeface="+mn-lt"/>
              <a:ea typeface="Calibri"/>
            </a:endParaRPr>
          </a:p>
          <a:p>
            <a:pPr marL="742950" marR="0" lvl="1" indent="-285750" algn="l" defTabSz="914400" rtl="0" eaLnBrk="1" fontAlgn="auto" latinLnBrk="0" hangingPunct="1">
              <a:lnSpc>
                <a:spcPct val="100000"/>
              </a:lnSpc>
              <a:spcBef>
                <a:spcPts val="0"/>
              </a:spcBef>
              <a:spcAft>
                <a:spcPts val="0"/>
              </a:spcAft>
              <a:buClr>
                <a:srgbClr val="000000"/>
              </a:buClr>
              <a:buSzPts val="1400"/>
              <a:tabLst/>
              <a:defRPr/>
            </a:pPr>
            <a:r>
              <a:rPr lang="en-US" sz="1100" dirty="0">
                <a:latin typeface="+mn-lt"/>
              </a:rPr>
              <a:t>Parents are encouraged to help create the READ plan with the teacher and any other skilled school professionals </a:t>
            </a:r>
            <a:r>
              <a:rPr lang="en-US" sz="1100" b="0" i="0" u="none" strike="noStrike" baseline="0" dirty="0">
                <a:solidFill>
                  <a:srgbClr val="000000"/>
                </a:solidFill>
                <a:latin typeface="+mn-lt"/>
              </a:rPr>
              <a:t>(</a:t>
            </a:r>
            <a:r>
              <a:rPr lang="en-US" sz="1100" i="0" strike="noStrike" dirty="0">
                <a:latin typeface="+mn-lt"/>
              </a:rPr>
              <a:t>CRS 22-7-1206 (1)(a))</a:t>
            </a:r>
            <a:r>
              <a:rPr lang="en-US" sz="1100" dirty="0">
                <a:latin typeface="+mn-lt"/>
              </a:rPr>
              <a:t>.</a:t>
            </a:r>
          </a:p>
          <a:p>
            <a:pPr marL="742950" marR="0" lvl="1" indent="-285750" algn="l" defTabSz="914400" rtl="0" eaLnBrk="1" fontAlgn="auto" latinLnBrk="0" hangingPunct="1">
              <a:lnSpc>
                <a:spcPct val="100000"/>
              </a:lnSpc>
              <a:spcBef>
                <a:spcPts val="0"/>
              </a:spcBef>
              <a:spcAft>
                <a:spcPts val="0"/>
              </a:spcAft>
              <a:buClr>
                <a:srgbClr val="000000"/>
              </a:buClr>
              <a:buSzPts val="1400"/>
              <a:tabLst/>
              <a:defRPr/>
            </a:pPr>
            <a:endParaRPr lang="en-US" sz="1100" dirty="0">
              <a:latin typeface="+mn-lt"/>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sz="1100" b="0" i="0" u="none" strike="noStrike" dirty="0">
                <a:solidFill>
                  <a:srgbClr val="000000"/>
                </a:solidFill>
                <a:effectLst/>
                <a:latin typeface="+mn-lt"/>
              </a:rPr>
              <a:t>It is the school district’s responsibility to ensure that a</a:t>
            </a:r>
            <a:r>
              <a:rPr lang="en-US" sz="1100" b="1" i="0" u="none" strike="noStrike" dirty="0">
                <a:solidFill>
                  <a:srgbClr val="000000"/>
                </a:solidFill>
                <a:effectLst/>
                <a:latin typeface="+mn-lt"/>
              </a:rPr>
              <a:t> </a:t>
            </a:r>
            <a:r>
              <a:rPr lang="en-US" sz="1100" b="0" i="1" dirty="0">
                <a:solidFill>
                  <a:schemeClr val="tx1"/>
                </a:solidFill>
                <a:latin typeface="+mn-lt"/>
              </a:rPr>
              <a:t>(click) </a:t>
            </a:r>
            <a:r>
              <a:rPr lang="en-US" sz="1100" b="1" i="0" u="none" strike="noStrike" dirty="0">
                <a:solidFill>
                  <a:srgbClr val="000000"/>
                </a:solidFill>
                <a:effectLst/>
                <a:latin typeface="+mn-lt"/>
              </a:rPr>
              <a:t>READ Plan </a:t>
            </a:r>
            <a:r>
              <a:rPr lang="en-US" sz="1100" b="0" i="0" u="none" strike="noStrike" dirty="0">
                <a:solidFill>
                  <a:srgbClr val="000000"/>
                </a:solidFill>
                <a:effectLst/>
                <a:latin typeface="+mn-lt"/>
              </a:rPr>
              <a:t>is developed and </a:t>
            </a:r>
            <a:r>
              <a:rPr lang="en-US" sz="1100" b="1" i="0" u="none" strike="noStrike" dirty="0">
                <a:solidFill>
                  <a:srgbClr val="000000"/>
                </a:solidFill>
                <a:effectLst/>
                <a:latin typeface="+mn-lt"/>
              </a:rPr>
              <a:t>implemented</a:t>
            </a:r>
            <a:r>
              <a:rPr lang="en-US" sz="1100" b="0" i="0" u="none" strike="noStrike" dirty="0">
                <a:solidFill>
                  <a:srgbClr val="000000"/>
                </a:solidFill>
                <a:effectLst/>
                <a:latin typeface="+mn-lt"/>
              </a:rPr>
              <a:t> (CRS 22-7-1208). </a:t>
            </a:r>
            <a:endParaRPr lang="en-US" sz="1100" dirty="0">
              <a:latin typeface="+mn-lt"/>
              <a:cs typeface="Calibri"/>
            </a:endParaRPr>
          </a:p>
          <a:p>
            <a:pPr marL="0" indent="0">
              <a:buNone/>
            </a:pPr>
            <a:endParaRPr lang="en-US" sz="1100" dirty="0">
              <a:latin typeface="+mn-lt"/>
              <a:cs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strike="noStrike" dirty="0">
                <a:latin typeface="+mn-lt"/>
              </a:rPr>
              <a:t>In our second presentation in this series, we will go into further detail about how an SRD is determined and the essential components of a READ Plan. </a:t>
            </a:r>
            <a:endParaRPr lang="en-US" sz="1100" b="0" i="0" u="none" strike="noStrike" dirty="0">
              <a:solidFill>
                <a:srgbClr val="000000"/>
              </a:solidFill>
              <a:effectLst/>
              <a:latin typeface="+mn-lt"/>
            </a:endParaRPr>
          </a:p>
          <a:p>
            <a:pPr marL="0" indent="0" algn="l" rtl="0" fontAlgn="base">
              <a:buNone/>
            </a:pPr>
            <a:endParaRPr lang="en-US" sz="1100" b="0" i="0" dirty="0">
              <a:solidFill>
                <a:srgbClr val="444444"/>
              </a:solidFill>
              <a:effectLst/>
              <a:latin typeface="+mn-lt"/>
            </a:endParaRPr>
          </a:p>
        </p:txBody>
      </p:sp>
      <p:sp>
        <p:nvSpPr>
          <p:cNvPr id="4" name="Slide Number Placeholder 3"/>
          <p:cNvSpPr>
            <a:spLocks noGrp="1"/>
          </p:cNvSpPr>
          <p:nvPr>
            <p:ph type="sldNum" sz="quarter" idx="5"/>
          </p:nvPr>
        </p:nvSpPr>
        <p:spPr/>
        <p:txBody>
          <a:bodyPr/>
          <a:lstStyle/>
          <a:p>
            <a:fld id="{8BB1861C-16E8-4DC1-A9DC-F9D5DBFC0DC8}" type="slidenum">
              <a:rPr lang="en-US" smtClean="0"/>
              <a:t>20</a:t>
            </a:fld>
            <a:endParaRPr lang="en-US"/>
          </a:p>
        </p:txBody>
      </p:sp>
    </p:spTree>
    <p:extLst>
      <p:ext uri="{BB962C8B-B14F-4D97-AF65-F5344CB8AC3E}">
        <p14:creationId xmlns:p14="http://schemas.microsoft.com/office/powerpoint/2010/main" val="486853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610ef0e5f8_7_1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0" name="Google Shape;760;g610ef0e5f8_7_17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100" dirty="0">
                <a:solidFill>
                  <a:schemeClr val="tx1"/>
                </a:solidFill>
                <a:latin typeface="+mn-lt"/>
                <a:cs typeface="Calibri" panose="020F0502020204030204" pitchFamily="34" charset="0"/>
              </a:rPr>
              <a:t>Another way the READ Act helps ensure effective instruction is by outlining </a:t>
            </a:r>
            <a:r>
              <a:rPr lang="en-US" sz="1100" b="1" dirty="0">
                <a:solidFill>
                  <a:schemeClr val="tx1"/>
                </a:solidFill>
                <a:latin typeface="+mn-lt"/>
                <a:cs typeface="Calibri" panose="020F0502020204030204" pitchFamily="34" charset="0"/>
              </a:rPr>
              <a:t>evidence-based training requirements </a:t>
            </a:r>
            <a:r>
              <a:rPr lang="en-US" sz="1100" b="0" dirty="0">
                <a:solidFill>
                  <a:schemeClr val="tx1"/>
                </a:solidFill>
                <a:latin typeface="+mn-lt"/>
                <a:cs typeface="Calibri" panose="020F0502020204030204" pitchFamily="34" charset="0"/>
              </a:rPr>
              <a:t>for educators. </a:t>
            </a:r>
          </a:p>
          <a:p>
            <a:pPr marL="0" lvl="0" indent="0" algn="l" rtl="0">
              <a:lnSpc>
                <a:spcPct val="100000"/>
              </a:lnSpc>
              <a:spcBef>
                <a:spcPts val="0"/>
              </a:spcBef>
              <a:spcAft>
                <a:spcPts val="0"/>
              </a:spcAft>
              <a:buSzPts val="1100"/>
              <a:buNone/>
            </a:pPr>
            <a:endParaRPr lang="en-US" sz="1100" dirty="0">
              <a:solidFill>
                <a:schemeClr val="tx1"/>
              </a:solidFill>
              <a:latin typeface="+mn-lt"/>
              <a:cs typeface="Calibri" panose="020F0502020204030204" pitchFamily="34" charset="0"/>
            </a:endParaRPr>
          </a:p>
          <a:p>
            <a:pPr marL="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1" dirty="0">
                <a:solidFill>
                  <a:schemeClr val="tx1"/>
                </a:solidFill>
                <a:latin typeface="+mn-lt"/>
              </a:rPr>
              <a:t>All schools that receive per-pupil funding ensure their K-3 reading teachers </a:t>
            </a:r>
            <a:r>
              <a:rPr lang="en-US" sz="1100" b="0" dirty="0">
                <a:solidFill>
                  <a:schemeClr val="tx1"/>
                </a:solidFill>
                <a:latin typeface="+mn-lt"/>
              </a:rPr>
              <a:t>(</a:t>
            </a:r>
            <a:r>
              <a:rPr lang="en-US" sz="1100" dirty="0">
                <a:solidFill>
                  <a:schemeClr val="tx1"/>
                </a:solidFill>
                <a:latin typeface="+mn-lt"/>
                <a:cs typeface="Calibri" panose="020F0502020204030204" pitchFamily="34" charset="0"/>
              </a:rPr>
              <a:t>CRS 22-7-1208 11-403 (6)(a),(b),(c)) </a:t>
            </a:r>
            <a:r>
              <a:rPr lang="en-US" sz="1100" b="1" dirty="0">
                <a:solidFill>
                  <a:schemeClr val="tx1"/>
                </a:solidFill>
                <a:latin typeface="+mn-lt"/>
              </a:rPr>
              <a:t>and 4</a:t>
            </a:r>
            <a:r>
              <a:rPr lang="en-US" sz="1100" b="1" baseline="30000" dirty="0">
                <a:solidFill>
                  <a:schemeClr val="tx1"/>
                </a:solidFill>
                <a:latin typeface="+mn-lt"/>
              </a:rPr>
              <a:t>th</a:t>
            </a:r>
            <a:r>
              <a:rPr lang="en-US" sz="1100" b="1" dirty="0">
                <a:solidFill>
                  <a:schemeClr val="tx1"/>
                </a:solidFill>
                <a:latin typeface="+mn-lt"/>
              </a:rPr>
              <a:t>-12</a:t>
            </a:r>
            <a:r>
              <a:rPr lang="en-US" sz="1100" b="1" baseline="30000" dirty="0">
                <a:solidFill>
                  <a:schemeClr val="tx1"/>
                </a:solidFill>
                <a:latin typeface="+mn-lt"/>
              </a:rPr>
              <a:t>th</a:t>
            </a:r>
            <a:r>
              <a:rPr lang="en-US" sz="1100" b="1" dirty="0">
                <a:solidFill>
                  <a:schemeClr val="tx1"/>
                </a:solidFill>
                <a:latin typeface="+mn-lt"/>
              </a:rPr>
              <a:t> grade reading interventionists have successfully completed evidence-based training in teaching reading </a:t>
            </a:r>
            <a:r>
              <a:rPr lang="en-US" sz="1100" b="0" dirty="0">
                <a:solidFill>
                  <a:schemeClr val="tx1"/>
                </a:solidFill>
                <a:latin typeface="+mn-lt"/>
              </a:rPr>
              <a:t>(</a:t>
            </a:r>
            <a:r>
              <a:rPr lang="en-US" sz="1100" b="0" dirty="0">
                <a:solidFill>
                  <a:schemeClr val="tx1"/>
                </a:solidFill>
                <a:latin typeface="+mn-lt"/>
                <a:cs typeface="Calibri" panose="020F0502020204030204" pitchFamily="34" charset="0"/>
              </a:rPr>
              <a:t>CRS 22-7-1208 11-403 (6.7)(a),(b),(c)). </a:t>
            </a:r>
          </a:p>
          <a:p>
            <a:pPr marL="0" lvl="0" indent="0" algn="l" rtl="0">
              <a:lnSpc>
                <a:spcPct val="100000"/>
              </a:lnSpc>
              <a:spcBef>
                <a:spcPts val="0"/>
              </a:spcBef>
              <a:spcAft>
                <a:spcPts val="0"/>
              </a:spcAft>
              <a:buSzPts val="1100"/>
              <a:buNone/>
            </a:pPr>
            <a:endParaRPr lang="en-US" sz="1100" dirty="0">
              <a:solidFill>
                <a:schemeClr val="tx1"/>
              </a:solidFill>
              <a:latin typeface="+mn-lt"/>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Pts val="1100"/>
              <a:tabLst/>
              <a:defRPr/>
            </a:pPr>
            <a:r>
              <a:rPr lang="en-US" sz="1100" dirty="0">
                <a:latin typeface="+mn-lt"/>
              </a:rPr>
              <a:t>In addition, the Read Act requires </a:t>
            </a:r>
            <a:r>
              <a:rPr lang="en-US" sz="1100" b="1" dirty="0">
                <a:solidFill>
                  <a:schemeClr val="tx1"/>
                </a:solidFill>
                <a:latin typeface="+mn-lt"/>
                <a:ea typeface="Calibri"/>
                <a:cs typeface="Calibri"/>
                <a:sym typeface="Calibri"/>
              </a:rPr>
              <a:t>K-3 principals and administrators complete training that assists them in coaching and evaluating educators and implementing schoolwide literacy programming that is scientifically based and evidence-based</a:t>
            </a:r>
            <a:r>
              <a:rPr lang="en-US" sz="1100" b="0" dirty="0">
                <a:solidFill>
                  <a:schemeClr val="tx1"/>
                </a:solidFill>
                <a:latin typeface="+mn-lt"/>
                <a:ea typeface="Calibri"/>
                <a:cs typeface="Calibri"/>
                <a:sym typeface="Calibri"/>
              </a:rPr>
              <a:t> </a:t>
            </a:r>
            <a:r>
              <a:rPr lang="en-US" sz="1100" b="0" dirty="0">
                <a:solidFill>
                  <a:schemeClr val="tx1"/>
                </a:solidFill>
                <a:latin typeface="+mn-lt"/>
                <a:ea typeface="Calibri"/>
                <a:cs typeface="Arial"/>
                <a:sym typeface="Calibri"/>
              </a:rPr>
              <a:t>(</a:t>
            </a:r>
            <a:r>
              <a:rPr lang="en-US" sz="1100" dirty="0">
                <a:solidFill>
                  <a:schemeClr val="tx1"/>
                </a:solidFill>
                <a:latin typeface="+mn-lt"/>
                <a:cs typeface="Calibri" panose="020F0502020204030204" pitchFamily="34" charset="0"/>
              </a:rPr>
              <a:t>CRS 22-7-1208 11-403 (6.5)(a),(b),(c)).</a:t>
            </a:r>
          </a:p>
          <a:p>
            <a:pPr marL="0" lvl="0" indent="0" algn="l" rtl="0">
              <a:lnSpc>
                <a:spcPct val="100000"/>
              </a:lnSpc>
              <a:spcBef>
                <a:spcPts val="0"/>
              </a:spcBef>
              <a:spcAft>
                <a:spcPts val="0"/>
              </a:spcAft>
              <a:buSzPts val="1100"/>
              <a:buNone/>
            </a:pPr>
            <a:endParaRPr lang="en-US" sz="1100" dirty="0">
              <a:latin typeface="+mn-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chemeClr val="tx1"/>
                </a:solidFill>
                <a:latin typeface="+mn-lt"/>
                <a:cs typeface="Calibri" panose="020F0502020204030204" pitchFamily="34" charset="0"/>
              </a:rPr>
              <a:t>There are different pathways educators can take to meet this requirement.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chemeClr val="tx1"/>
                </a:solidFill>
                <a:latin typeface="+mn-lt"/>
                <a:cs typeface="Calibri" panose="020F0502020204030204" pitchFamily="34" charset="0"/>
              </a:rPr>
              <a:t>The Colorado Department of Education provides, at no cost, evidence-based training.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chemeClr val="tx1"/>
                </a:solidFill>
                <a:latin typeface="+mn-lt"/>
                <a:cs typeface="Calibri" panose="020F0502020204030204" pitchFamily="34" charset="0"/>
              </a:rPr>
              <a:t>Educators must successfully pass an approved end-of-course assessment to demonstrate their knowledge of scientifically based and evidence-based reading instruction. </a:t>
            </a:r>
          </a:p>
          <a:p>
            <a:pPr marL="0" lvl="0" indent="0" algn="l" rtl="0">
              <a:lnSpc>
                <a:spcPct val="100000"/>
              </a:lnSpc>
              <a:spcBef>
                <a:spcPts val="0"/>
              </a:spcBef>
              <a:spcAft>
                <a:spcPts val="0"/>
              </a:spcAft>
              <a:buSzPts val="1100"/>
              <a:buNone/>
            </a:pPr>
            <a:r>
              <a:rPr lang="en-US" sz="1100" dirty="0">
                <a:solidFill>
                  <a:schemeClr val="tx1"/>
                </a:solidFill>
                <a:latin typeface="+mn-lt"/>
                <a:cs typeface="Calibri" panose="020F0502020204030204" pitchFamily="34" charset="0"/>
              </a:rPr>
              <a:t>Districts are required to submit evidence to the Colorado Department of Education that each of their K-3 teachers, 4</a:t>
            </a:r>
            <a:r>
              <a:rPr lang="en-US" sz="1100" baseline="30000" dirty="0">
                <a:solidFill>
                  <a:schemeClr val="tx1"/>
                </a:solidFill>
                <a:latin typeface="+mn-lt"/>
                <a:cs typeface="Calibri" panose="020F0502020204030204" pitchFamily="34" charset="0"/>
              </a:rPr>
              <a:t>th</a:t>
            </a:r>
            <a:r>
              <a:rPr lang="en-US" sz="1100" dirty="0">
                <a:solidFill>
                  <a:schemeClr val="tx1"/>
                </a:solidFill>
                <a:latin typeface="+mn-lt"/>
                <a:cs typeface="Calibri" panose="020F0502020204030204" pitchFamily="34" charset="0"/>
              </a:rPr>
              <a:t>-12</a:t>
            </a:r>
            <a:r>
              <a:rPr lang="en-US" sz="1100" baseline="30000" dirty="0">
                <a:solidFill>
                  <a:schemeClr val="tx1"/>
                </a:solidFill>
                <a:latin typeface="+mn-lt"/>
                <a:cs typeface="Calibri" panose="020F0502020204030204" pitchFamily="34" charset="0"/>
              </a:rPr>
              <a:t>th</a:t>
            </a:r>
            <a:r>
              <a:rPr lang="en-US" sz="1100" dirty="0">
                <a:solidFill>
                  <a:schemeClr val="tx1"/>
                </a:solidFill>
                <a:latin typeface="+mn-lt"/>
                <a:cs typeface="Calibri" panose="020F0502020204030204" pitchFamily="34" charset="0"/>
              </a:rPr>
              <a:t> reading interventionists and K-3 administrators have met this requirement. </a:t>
            </a:r>
          </a:p>
          <a:p>
            <a:pPr marL="0" lvl="0" indent="0" algn="l" rtl="0">
              <a:lnSpc>
                <a:spcPct val="100000"/>
              </a:lnSpc>
              <a:spcBef>
                <a:spcPts val="0"/>
              </a:spcBef>
              <a:spcAft>
                <a:spcPts val="0"/>
              </a:spcAft>
              <a:buSzPts val="1100"/>
              <a:buNone/>
            </a:pPr>
            <a:endParaRPr lang="en-US" sz="1100" dirty="0">
              <a:solidFill>
                <a:schemeClr val="tx1"/>
              </a:solidFill>
              <a:latin typeface="+mn-lt"/>
              <a:cs typeface="Calibri" panose="020F0502020204030204" pitchFamily="34" charset="0"/>
            </a:endParaRPr>
          </a:p>
          <a:p>
            <a:pPr marL="0" lvl="0" indent="0" algn="l" rtl="0">
              <a:lnSpc>
                <a:spcPct val="100000"/>
              </a:lnSpc>
              <a:spcBef>
                <a:spcPts val="0"/>
              </a:spcBef>
              <a:spcAft>
                <a:spcPts val="0"/>
              </a:spcAft>
              <a:buSzPts val="1100"/>
              <a:buNone/>
            </a:pPr>
            <a:endParaRPr lang="en-US" dirty="0"/>
          </a:p>
        </p:txBody>
      </p:sp>
      <p:sp>
        <p:nvSpPr>
          <p:cNvPr id="761" name="Google Shape;761;g610ef0e5f8_7_1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Trebuchet MS" panose="020B0603020202020204" pitchFamily="34" charset="0"/>
                <a:sym typeface="Arial"/>
              </a:rPr>
              <a:t>21</a:t>
            </a:fld>
            <a:endParaRPr sz="1400" b="0" i="0" u="none" strike="noStrike" cap="none">
              <a:solidFill>
                <a:srgbClr val="000000"/>
              </a:solidFill>
              <a:latin typeface="Trebuchet MS" panose="020B0603020202020204" pitchFamily="34" charset="0"/>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gn="l">
              <a:spcBef>
                <a:spcPts val="600"/>
              </a:spcBef>
              <a:buNone/>
            </a:pPr>
            <a:r>
              <a:rPr lang="en-US" sz="1100" dirty="0">
                <a:solidFill>
                  <a:schemeClr val="tx1"/>
                </a:solidFill>
                <a:latin typeface="+mn-lt"/>
              </a:rPr>
              <a:t>The </a:t>
            </a:r>
            <a:r>
              <a:rPr lang="en-US" sz="1100" b="1" dirty="0">
                <a:solidFill>
                  <a:schemeClr val="tx1"/>
                </a:solidFill>
                <a:latin typeface="+mn-lt"/>
              </a:rPr>
              <a:t>Colorado Department of Education or CDE </a:t>
            </a:r>
            <a:r>
              <a:rPr lang="en-US" sz="1100" dirty="0">
                <a:solidFill>
                  <a:schemeClr val="tx1"/>
                </a:solidFill>
                <a:latin typeface="+mn-lt"/>
              </a:rPr>
              <a:t>creates and maintains </a:t>
            </a:r>
            <a:r>
              <a:rPr lang="en-US" sz="1100" b="1" dirty="0">
                <a:solidFill>
                  <a:schemeClr val="tx1"/>
                </a:solidFill>
                <a:latin typeface="+mn-lt"/>
              </a:rPr>
              <a:t>Advisory Lists </a:t>
            </a:r>
            <a:r>
              <a:rPr lang="en-US" sz="1100" b="0" dirty="0">
                <a:solidFill>
                  <a:schemeClr val="tx1"/>
                </a:solidFill>
                <a:latin typeface="+mn-lt"/>
              </a:rPr>
              <a:t>for district use (CRS 22-7-1209).</a:t>
            </a:r>
          </a:p>
          <a:p>
            <a:pPr marL="0" indent="0" algn="l">
              <a:spcBef>
                <a:spcPts val="600"/>
              </a:spcBef>
              <a:buNone/>
            </a:pPr>
            <a:endParaRPr lang="en-US" sz="1100" b="0" dirty="0">
              <a:solidFill>
                <a:schemeClr val="tx1"/>
              </a:solidFill>
              <a:latin typeface="+mn-lt"/>
            </a:endParaRPr>
          </a:p>
          <a:p>
            <a:pPr marL="0" marR="0" lvl="0" indent="0" algn="l" defTabSz="914400" rtl="0" eaLnBrk="1" fontAlgn="auto" latinLnBrk="0" hangingPunct="1">
              <a:lnSpc>
                <a:spcPct val="100000"/>
              </a:lnSpc>
              <a:spcBef>
                <a:spcPts val="600"/>
              </a:spcBef>
              <a:spcAft>
                <a:spcPts val="0"/>
              </a:spcAft>
              <a:buClr>
                <a:srgbClr val="000000"/>
              </a:buClr>
              <a:buSzPts val="1100"/>
              <a:buFont typeface="Arial"/>
              <a:buNone/>
              <a:tabLst/>
              <a:defRPr/>
            </a:pPr>
            <a:r>
              <a:rPr lang="en-US" sz="1100" b="1" dirty="0">
                <a:solidFill>
                  <a:schemeClr val="tx1"/>
                </a:solidFill>
                <a:effectLst/>
                <a:latin typeface="+mn-lt"/>
              </a:rPr>
              <a:t>The first step in improving literacy outcomes for Colorado K-3 students is ensuring all levels of literacy programming are scientifically based and evidence-based, and that instruction is delivered by a knowledgeable teacher. </a:t>
            </a:r>
          </a:p>
          <a:p>
            <a:pPr marL="0" lvl="1" indent="0" algn="l">
              <a:spcBef>
                <a:spcPts val="600"/>
              </a:spcBef>
              <a:buNone/>
            </a:pPr>
            <a:endParaRPr lang="en-US" sz="1100" dirty="0">
              <a:solidFill>
                <a:schemeClr val="tx1"/>
              </a:solidFill>
              <a:latin typeface="+mn-lt"/>
            </a:endParaRPr>
          </a:p>
          <a:p>
            <a:pPr marL="171450" lvl="1" indent="-171450">
              <a:spcBef>
                <a:spcPts val="600"/>
              </a:spcBef>
            </a:pPr>
            <a:r>
              <a:rPr lang="en-US" sz="1100" dirty="0">
                <a:solidFill>
                  <a:schemeClr val="tx1"/>
                </a:solidFill>
                <a:latin typeface="+mn-lt"/>
              </a:rPr>
              <a:t>The Colorado READ Act details rules and duties for the Colorado Department of Education (CDE). Among these, the department is charged with reviewing and recommending reading assessments, instructional programming, and professional development programs</a:t>
            </a:r>
            <a:r>
              <a:rPr lang="en-US" dirty="0">
                <a:solidFill>
                  <a:schemeClr val="tx1"/>
                </a:solidFill>
                <a:latin typeface="+mn-lt"/>
              </a:rPr>
              <a:t> to be included in approved advisory lists.</a:t>
            </a:r>
          </a:p>
          <a:p>
            <a:pPr marL="171450" lvl="1" indent="-171450" algn="l">
              <a:spcBef>
                <a:spcPts val="600"/>
              </a:spcBef>
            </a:pPr>
            <a:r>
              <a:rPr lang="en-US" dirty="0">
                <a:solidFill>
                  <a:schemeClr val="tx1"/>
                </a:solidFill>
                <a:latin typeface="+mn-lt"/>
              </a:rPr>
              <a:t>The</a:t>
            </a:r>
            <a:r>
              <a:rPr lang="en-US" sz="1100" b="0" i="0" dirty="0">
                <a:solidFill>
                  <a:schemeClr val="tx1"/>
                </a:solidFill>
                <a:latin typeface="+mn-lt"/>
              </a:rPr>
              <a:t> purpose of the advisory lists is to support districts in selecting assessments, instructional programming and professional development </a:t>
            </a:r>
            <a:r>
              <a:rPr lang="en-US" dirty="0">
                <a:solidFill>
                  <a:schemeClr val="tx1"/>
                </a:solidFill>
                <a:latin typeface="+mn-lt"/>
              </a:rPr>
              <a:t>that are scientifically based and evidence-based </a:t>
            </a:r>
            <a:r>
              <a:rPr lang="en-US" sz="1100" b="0" i="0" dirty="0">
                <a:solidFill>
                  <a:schemeClr val="tx1"/>
                </a:solidFill>
                <a:latin typeface="+mn-lt"/>
              </a:rPr>
              <a:t>and to ensure schools are providing all students with the best opportunity to learn.</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29675-A90B-8EE3-7EAD-77877AC621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2F8ACA-A95C-73B7-983C-62DB00C22BD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C140E12-99B0-A57A-C9B7-523F0418303A}"/>
              </a:ext>
            </a:extLst>
          </p:cNvPr>
          <p:cNvSpPr>
            <a:spLocks noGrp="1"/>
          </p:cNvSpPr>
          <p:nvPr>
            <p:ph type="body" idx="1"/>
          </p:nvPr>
        </p:nvSpPr>
        <p:spPr/>
        <p:txBody>
          <a:bodyPr/>
          <a:lstStyle/>
          <a:p>
            <a:pPr marL="0" indent="0">
              <a:buNone/>
            </a:pPr>
            <a:r>
              <a:rPr lang="en-US" b="1" dirty="0"/>
              <a:t>How can you support Your Child’s Reading at Home?</a:t>
            </a:r>
            <a:endParaRPr lang="en-US" dirty="0"/>
          </a:p>
          <a:p>
            <a:pPr marL="171450" indent="-171450"/>
            <a:endParaRPr lang="en-US" dirty="0"/>
          </a:p>
        </p:txBody>
      </p:sp>
    </p:spTree>
    <p:extLst>
      <p:ext uri="{BB962C8B-B14F-4D97-AF65-F5344CB8AC3E}">
        <p14:creationId xmlns:p14="http://schemas.microsoft.com/office/powerpoint/2010/main" val="12395648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a:extLst>
            <a:ext uri="{FF2B5EF4-FFF2-40B4-BE49-F238E27FC236}">
              <a16:creationId xmlns:a16="http://schemas.microsoft.com/office/drawing/2014/main" id="{C90F0556-3C50-6052-5207-E64C1089E8E6}"/>
            </a:ext>
          </a:extLst>
        </p:cNvPr>
        <p:cNvGrpSpPr/>
        <p:nvPr/>
      </p:nvGrpSpPr>
      <p:grpSpPr>
        <a:xfrm>
          <a:off x="0" y="0"/>
          <a:ext cx="0" cy="0"/>
          <a:chOff x="0" y="0"/>
          <a:chExt cx="0" cy="0"/>
        </a:xfrm>
      </p:grpSpPr>
      <p:sp>
        <p:nvSpPr>
          <p:cNvPr id="637" name="Google Shape;637;g101998d0d38_0_17:notes">
            <a:extLst>
              <a:ext uri="{FF2B5EF4-FFF2-40B4-BE49-F238E27FC236}">
                <a16:creationId xmlns:a16="http://schemas.microsoft.com/office/drawing/2014/main" id="{F056B6C4-3D4B-A28E-B32E-D9DE0E220C6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8" name="Google Shape;638;g101998d0d38_0_17:notes">
            <a:extLst>
              <a:ext uri="{FF2B5EF4-FFF2-40B4-BE49-F238E27FC236}">
                <a16:creationId xmlns:a16="http://schemas.microsoft.com/office/drawing/2014/main" id="{75A0AB80-9D27-E28E-9B52-564183CCA6C7}"/>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275" tIns="45650" rIns="91275" bIns="45650" anchor="t" anchorCtr="0">
            <a:noAutofit/>
          </a:bodyPr>
          <a:lstStyle/>
          <a:p>
            <a:pPr marL="0" marR="0" lvl="0" indent="-298450" algn="l" defTabSz="914400" rtl="0" eaLnBrk="1" fontAlgn="base" latinLnBrk="0" hangingPunct="1">
              <a:lnSpc>
                <a:spcPct val="100000"/>
              </a:lnSpc>
              <a:spcBef>
                <a:spcPts val="0"/>
              </a:spcBef>
              <a:spcAft>
                <a:spcPts val="0"/>
              </a:spcAft>
              <a:buClr>
                <a:srgbClr val="000000"/>
              </a:buClr>
              <a:buSzPts val="1100"/>
              <a:buFont typeface="Arial"/>
              <a:buNone/>
              <a:tabLst/>
              <a:defRPr/>
            </a:pPr>
            <a:r>
              <a:rPr lang="en-US" sz="1100" b="1" i="0" u="none" strike="noStrike" dirty="0">
                <a:solidFill>
                  <a:srgbClr val="000000"/>
                </a:solidFill>
                <a:effectLst/>
                <a:latin typeface="+mn-lt"/>
              </a:rPr>
              <a:t>Supporting your Child’s Reading</a:t>
            </a:r>
          </a:p>
          <a:p>
            <a:pPr marL="0" marR="0" lvl="0" indent="-298450" algn="l" defTabSz="914400" rtl="0" eaLnBrk="1" fontAlgn="base" latinLnBrk="0" hangingPunct="1">
              <a:lnSpc>
                <a:spcPct val="100000"/>
              </a:lnSpc>
              <a:spcBef>
                <a:spcPts val="0"/>
              </a:spcBef>
              <a:spcAft>
                <a:spcPts val="0"/>
              </a:spcAft>
              <a:buClr>
                <a:srgbClr val="000000"/>
              </a:buClr>
              <a:buSzPts val="1100"/>
              <a:buFont typeface="Arial"/>
              <a:buNone/>
              <a:tabLst/>
              <a:defRPr/>
            </a:pPr>
            <a:endParaRPr lang="en-US" sz="1100" b="0" i="1" u="none" strike="noStrike" dirty="0">
              <a:solidFill>
                <a:srgbClr val="000000"/>
              </a:solidFill>
              <a:effectLst/>
              <a:latin typeface="+mn-lt"/>
            </a:endParaRPr>
          </a:p>
          <a:p>
            <a:pPr marL="0" marR="0" lvl="0" indent="-298450" algn="l" defTabSz="914400" rtl="0" eaLnBrk="1" fontAlgn="base" latinLnBrk="0" hangingPunct="1">
              <a:lnSpc>
                <a:spcPct val="100000"/>
              </a:lnSpc>
              <a:spcBef>
                <a:spcPts val="0"/>
              </a:spcBef>
              <a:spcAft>
                <a:spcPts val="0"/>
              </a:spcAft>
              <a:buClr>
                <a:srgbClr val="000000"/>
              </a:buClr>
              <a:buSzPts val="1100"/>
              <a:buFont typeface="Arial"/>
              <a:buNone/>
              <a:tabLst/>
              <a:defRPr/>
            </a:pPr>
            <a:r>
              <a:rPr lang="en-US" sz="1100" b="1" i="1" u="none" strike="noStrike" dirty="0">
                <a:solidFill>
                  <a:srgbClr val="000000"/>
                </a:solidFill>
                <a:effectLst/>
                <a:latin typeface="+mn-lt"/>
              </a:rPr>
              <a:t>“An important partnership between a parent and child begins before the child enters kindergarten, when the parent helps the child develop rich linguistic experiences, including listening comprehension and speaking, that help form the foundation for reading and writing“</a:t>
            </a:r>
            <a:r>
              <a:rPr lang="en-US" sz="1100" b="0" i="1" u="none" strike="noStrike" dirty="0">
                <a:solidFill>
                  <a:srgbClr val="000000"/>
                </a:solidFill>
                <a:effectLst/>
                <a:latin typeface="+mn-lt"/>
              </a:rPr>
              <a:t> (</a:t>
            </a:r>
            <a:r>
              <a:rPr lang="en-US" sz="1100" b="0" i="0" dirty="0">
                <a:solidFill>
                  <a:srgbClr val="333333"/>
                </a:solidFill>
                <a:effectLst/>
                <a:latin typeface="+mn-lt"/>
              </a:rPr>
              <a:t>CRS 22-7-1202 (e)).</a:t>
            </a:r>
            <a:r>
              <a:rPr lang="en-US" sz="1100" b="0" i="0" dirty="0">
                <a:solidFill>
                  <a:srgbClr val="444444"/>
                </a:solidFill>
                <a:effectLst/>
                <a:latin typeface="+mn-lt"/>
              </a:rPr>
              <a:t>​</a:t>
            </a:r>
          </a:p>
          <a:p>
            <a:pPr marL="0" algn="l" rtl="0" fontAlgn="base">
              <a:buNone/>
            </a:pPr>
            <a:r>
              <a:rPr lang="en-US" sz="1100" b="0" i="0" dirty="0">
                <a:solidFill>
                  <a:srgbClr val="444444"/>
                </a:solidFill>
                <a:effectLst/>
                <a:latin typeface="+mn-lt"/>
              </a:rPr>
              <a:t>​</a:t>
            </a:r>
          </a:p>
          <a:p>
            <a:pPr marL="0" algn="l" rtl="0" fontAlgn="base">
              <a:buNone/>
            </a:pPr>
            <a:r>
              <a:rPr lang="en-US" sz="1100" b="0" i="0" u="none" strike="noStrike" dirty="0">
                <a:solidFill>
                  <a:srgbClr val="000000"/>
                </a:solidFill>
                <a:effectLst/>
                <a:latin typeface="+mn-lt"/>
              </a:rPr>
              <a:t>Schools cannot do it alone and there are many different strategies parents and caregivers can use that act as an extension of the classroom instruction.</a:t>
            </a:r>
            <a:r>
              <a:rPr lang="en-US" sz="1100" b="0" i="0" dirty="0">
                <a:solidFill>
                  <a:srgbClr val="444444"/>
                </a:solidFill>
                <a:effectLst/>
                <a:latin typeface="+mn-lt"/>
              </a:rPr>
              <a:t>​</a:t>
            </a:r>
          </a:p>
          <a:p>
            <a:pPr marL="0" algn="l" rtl="0" fontAlgn="base">
              <a:buNone/>
            </a:pPr>
            <a:r>
              <a:rPr lang="en-US" sz="1100" b="0" i="0" dirty="0">
                <a:solidFill>
                  <a:srgbClr val="444444"/>
                </a:solidFill>
                <a:effectLst/>
                <a:latin typeface="+mn-lt"/>
              </a:rPr>
              <a:t>​</a:t>
            </a:r>
          </a:p>
          <a:p>
            <a:pPr marL="0" algn="l" rtl="0" fontAlgn="base">
              <a:buNone/>
            </a:pPr>
            <a:r>
              <a:rPr lang="en-US" sz="1100" b="0" i="0" u="none" strike="noStrike" dirty="0">
                <a:solidFill>
                  <a:srgbClr val="000000"/>
                </a:solidFill>
                <a:effectLst/>
                <a:latin typeface="+mn-lt"/>
              </a:rPr>
              <a:t>Some ways to support the instruction your child receives at school are to:</a:t>
            </a:r>
            <a:r>
              <a:rPr lang="en-US" sz="1100" b="0" i="0" dirty="0">
                <a:solidFill>
                  <a:srgbClr val="444444"/>
                </a:solidFill>
                <a:effectLst/>
                <a:latin typeface="+mn-lt"/>
              </a:rPr>
              <a:t>​</a:t>
            </a:r>
          </a:p>
          <a:p>
            <a:pPr marL="0" algn="l" rtl="0" fontAlgn="base">
              <a:buNone/>
            </a:pPr>
            <a:endParaRPr lang="en-US" sz="1100" b="0" i="0" dirty="0">
              <a:solidFill>
                <a:srgbClr val="444444"/>
              </a:solidFill>
              <a:effectLst/>
              <a:latin typeface="+mn-lt"/>
            </a:endParaRPr>
          </a:p>
          <a:p>
            <a:pPr marL="171450" indent="-171450" algn="l" rtl="0" fontAlgn="base"/>
            <a:r>
              <a:rPr lang="en-US" sz="1100" b="1" i="0" u="none" strike="noStrike" dirty="0">
                <a:solidFill>
                  <a:srgbClr val="000000"/>
                </a:solidFill>
                <a:effectLst/>
                <a:latin typeface="+mn-lt"/>
              </a:rPr>
              <a:t>Be an advocate:</a:t>
            </a:r>
            <a:r>
              <a:rPr lang="en-US" sz="1100" b="0" i="0" u="none" strike="noStrike" dirty="0">
                <a:solidFill>
                  <a:srgbClr val="000000"/>
                </a:solidFill>
                <a:effectLst/>
                <a:latin typeface="+mn-lt"/>
              </a:rPr>
              <a:t> Keep informed about your child’s reading. Ask your child’s teacher about ways to help at home.</a:t>
            </a:r>
            <a:r>
              <a:rPr lang="en-US" sz="1100" b="0" i="0" dirty="0">
                <a:solidFill>
                  <a:srgbClr val="444444"/>
                </a:solidFill>
                <a:effectLst/>
                <a:latin typeface="+mn-lt"/>
              </a:rPr>
              <a:t>​ Attend additional presentations like this one around the READ Act and the Science of Reading!</a:t>
            </a:r>
            <a:endParaRPr lang="en-US" sz="1100" b="0" i="0" u="none" strike="noStrike" dirty="0">
              <a:solidFill>
                <a:srgbClr val="4C7776"/>
              </a:solidFill>
              <a:effectLst/>
              <a:latin typeface="+mn-lt"/>
            </a:endParaRPr>
          </a:p>
          <a:p>
            <a:pPr marL="171450" marR="0" lvl="0" indent="-171450" algn="l" defTabSz="914400" rtl="0" eaLnBrk="1" fontAlgn="base" latinLnBrk="0" hangingPunct="1">
              <a:lnSpc>
                <a:spcPct val="100000"/>
              </a:lnSpc>
              <a:spcBef>
                <a:spcPts val="0"/>
              </a:spcBef>
              <a:spcAft>
                <a:spcPts val="0"/>
              </a:spcAft>
              <a:buClr>
                <a:srgbClr val="000000"/>
              </a:buClr>
              <a:buSzPts val="1100"/>
              <a:buFont typeface="Arial"/>
              <a:buChar char="●"/>
              <a:tabLst/>
              <a:defRPr/>
            </a:pPr>
            <a:r>
              <a:rPr lang="en-US" sz="1100" b="1" i="0" u="none" strike="noStrike" dirty="0">
                <a:solidFill>
                  <a:srgbClr val="000000"/>
                </a:solidFill>
                <a:effectLst/>
                <a:latin typeface="+mn-lt"/>
              </a:rPr>
              <a:t>Talk often: </a:t>
            </a:r>
            <a:r>
              <a:rPr lang="en-US" sz="1100" b="0" i="0" u="none" strike="noStrike" dirty="0">
                <a:solidFill>
                  <a:srgbClr val="000000"/>
                </a:solidFill>
                <a:effectLst/>
                <a:latin typeface="+mn-lt"/>
              </a:rPr>
              <a:t>The more words children hear, the better they will be at reading.</a:t>
            </a:r>
            <a:r>
              <a:rPr lang="en-US" sz="1100" b="0" i="0" dirty="0">
                <a:solidFill>
                  <a:srgbClr val="444444"/>
                </a:solidFill>
                <a:effectLst/>
                <a:latin typeface="+mn-lt"/>
              </a:rPr>
              <a:t>​ </a:t>
            </a:r>
            <a:r>
              <a:rPr lang="en-US" sz="1100" b="0" i="0" u="none" strike="noStrike" dirty="0">
                <a:solidFill>
                  <a:srgbClr val="000000"/>
                </a:solidFill>
                <a:effectLst/>
                <a:latin typeface="+mn-lt"/>
              </a:rPr>
              <a:t>“Vocabulary acquisition begins in the home, where children have opportunities to acquire and use their developing oral language abilities through conversations with their parents and siblings who can scaffold and extend their responses as they learn to talk about the world around them” (Cardenas-Hagan, 2020, p. 122). This builds knowledge for them to use in all the books they will read. </a:t>
            </a:r>
            <a:endParaRPr lang="en-US" sz="1100" b="0" i="0" dirty="0">
              <a:solidFill>
                <a:srgbClr val="444444"/>
              </a:solidFill>
              <a:effectLst/>
              <a:latin typeface="+mn-lt"/>
            </a:endParaRPr>
          </a:p>
          <a:p>
            <a:pPr marL="171450" indent="-171450" algn="l" rtl="0" fontAlgn="base"/>
            <a:r>
              <a:rPr lang="en-US" sz="1100" b="1" i="0" u="none" strike="noStrike" dirty="0">
                <a:solidFill>
                  <a:srgbClr val="444444"/>
                </a:solidFill>
                <a:effectLst/>
                <a:latin typeface="+mn-lt"/>
              </a:rPr>
              <a:t>Read together</a:t>
            </a:r>
            <a:r>
              <a:rPr lang="en-US" sz="1100" b="0" i="0" u="none" strike="noStrike" dirty="0">
                <a:solidFill>
                  <a:srgbClr val="444444"/>
                </a:solidFill>
                <a:effectLst/>
                <a:latin typeface="+mn-lt"/>
              </a:rPr>
              <a:t>: </a:t>
            </a:r>
            <a:r>
              <a:rPr lang="en-US" sz="1100" b="0" i="0" u="none" strike="noStrike" dirty="0">
                <a:solidFill>
                  <a:srgbClr val="000000"/>
                </a:solidFill>
                <a:effectLst/>
                <a:latin typeface="+mn-lt"/>
              </a:rPr>
              <a:t>Read books together, spend time talking about stories, and listen to audio books. </a:t>
            </a:r>
            <a:r>
              <a:rPr lang="en-US" sz="1100" b="0" i="0" dirty="0">
                <a:solidFill>
                  <a:srgbClr val="444444"/>
                </a:solidFill>
                <a:effectLst/>
                <a:latin typeface="+mn-lt"/>
              </a:rPr>
              <a:t>​</a:t>
            </a:r>
          </a:p>
          <a:p>
            <a:pPr marL="171450" indent="-171450" algn="l" rtl="0" fontAlgn="base"/>
            <a:r>
              <a:rPr lang="en-US" sz="1100" b="1" i="0" u="none" strike="noStrike" dirty="0">
                <a:solidFill>
                  <a:srgbClr val="000000"/>
                </a:solidFill>
                <a:effectLst/>
                <a:latin typeface="+mn-lt"/>
              </a:rPr>
              <a:t>Be an example: </a:t>
            </a:r>
            <a:r>
              <a:rPr lang="en-US" sz="1100" b="0" i="0" u="none" strike="noStrike" dirty="0">
                <a:solidFill>
                  <a:srgbClr val="000000"/>
                </a:solidFill>
                <a:effectLst/>
                <a:latin typeface="+mn-lt"/>
              </a:rPr>
              <a:t>Children learn from the habits of those around them. They benefit from seeing you read, write and model literacy routines.</a:t>
            </a:r>
            <a:r>
              <a:rPr lang="en-US" sz="1100" b="0" i="0" dirty="0">
                <a:solidFill>
                  <a:srgbClr val="444444"/>
                </a:solidFill>
                <a:effectLst/>
                <a:latin typeface="+mn-lt"/>
              </a:rPr>
              <a:t>​</a:t>
            </a:r>
          </a:p>
          <a:p>
            <a:pPr marL="171450" indent="-171450" algn="l" rtl="0" fontAlgn="base"/>
            <a:r>
              <a:rPr lang="en-US" sz="1100" b="1" i="0" u="none" strike="noStrike" dirty="0">
                <a:solidFill>
                  <a:srgbClr val="000000"/>
                </a:solidFill>
                <a:effectLst/>
                <a:latin typeface="+mn-lt"/>
              </a:rPr>
              <a:t>Visit the library: </a:t>
            </a:r>
            <a:r>
              <a:rPr lang="en-US" sz="1100" b="0" i="0" u="none" strike="noStrike" dirty="0">
                <a:solidFill>
                  <a:srgbClr val="000000"/>
                </a:solidFill>
                <a:effectLst/>
                <a:latin typeface="+mn-lt"/>
              </a:rPr>
              <a:t>Other exciting opportunities and activities await the entire family at your local library. </a:t>
            </a:r>
            <a:r>
              <a:rPr lang="en-US" sz="1100" b="0" i="0" dirty="0">
                <a:solidFill>
                  <a:srgbClr val="444444"/>
                </a:solidFill>
                <a:effectLst/>
                <a:latin typeface="+mn-lt"/>
              </a:rPr>
              <a:t>​</a:t>
            </a:r>
          </a:p>
          <a:p>
            <a:pPr marL="171450" indent="-171450" algn="l" rtl="0" fontAlgn="base"/>
            <a:r>
              <a:rPr lang="en-US" sz="1100" b="1" i="0" dirty="0">
                <a:solidFill>
                  <a:srgbClr val="444444"/>
                </a:solidFill>
                <a:effectLst/>
                <a:latin typeface="+mn-lt"/>
              </a:rPr>
              <a:t>Learn more: </a:t>
            </a:r>
            <a:r>
              <a:rPr lang="en-US" sz="1100" b="0" i="0" dirty="0">
                <a:solidFill>
                  <a:srgbClr val="444444"/>
                </a:solidFill>
                <a:effectLst/>
                <a:latin typeface="+mn-lt"/>
              </a:rPr>
              <a:t>There are additional presentations in this series around the READ Act and the Science of Reading.</a:t>
            </a:r>
            <a:endParaRPr lang="en-US" sz="1100" b="1" dirty="0">
              <a:solidFill>
                <a:schemeClr val="tx1"/>
              </a:solidFill>
              <a:latin typeface="+mn-lt"/>
            </a:endParaRPr>
          </a:p>
          <a:p>
            <a:pPr marL="0" indent="0" algn="l" rtl="0" fontAlgn="base">
              <a:buNone/>
            </a:pPr>
            <a:r>
              <a:rPr lang="en-US" sz="1100" b="0" i="0" dirty="0">
                <a:solidFill>
                  <a:srgbClr val="444444"/>
                </a:solidFill>
                <a:effectLst/>
                <a:latin typeface="+mn-lt"/>
              </a:rPr>
              <a:t>​</a:t>
            </a:r>
            <a:endParaRPr lang="en-US" sz="1100" b="0" i="0" dirty="0">
              <a:solidFill>
                <a:srgbClr val="333333"/>
              </a:solidFill>
              <a:effectLst/>
              <a:latin typeface="+mn-lt"/>
            </a:endParaRPr>
          </a:p>
        </p:txBody>
      </p:sp>
      <p:sp>
        <p:nvSpPr>
          <p:cNvPr id="639" name="Google Shape;639;g101998d0d38_0_17:notes">
            <a:extLst>
              <a:ext uri="{FF2B5EF4-FFF2-40B4-BE49-F238E27FC236}">
                <a16:creationId xmlns:a16="http://schemas.microsoft.com/office/drawing/2014/main" id="{000C3BAB-C096-4BE3-95B6-906EAE242465}"/>
              </a:ext>
            </a:extLst>
          </p:cNvPr>
          <p:cNvSpPr txBox="1">
            <a:spLocks noGrp="1"/>
          </p:cNvSpPr>
          <p:nvPr>
            <p:ph type="sldNum" idx="12"/>
          </p:nvPr>
        </p:nvSpPr>
        <p:spPr>
          <a:xfrm>
            <a:off x="3884614" y="8685213"/>
            <a:ext cx="2971800" cy="458700"/>
          </a:xfrm>
          <a:prstGeom prst="rect">
            <a:avLst/>
          </a:prstGeom>
          <a:noFill/>
          <a:ln>
            <a:noFill/>
          </a:ln>
        </p:spPr>
        <p:txBody>
          <a:bodyPr spcFirstLastPara="1" wrap="square" lIns="91275" tIns="45650" rIns="91275" bIns="4565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Trebuchet MS" panose="020B0603020202020204" pitchFamily="34" charset="0"/>
                <a:sym typeface="Arial"/>
              </a:rPr>
              <a:t>24</a:t>
            </a:fld>
            <a:endParaRPr sz="1400" b="0" i="0" u="none" strike="noStrike" cap="none">
              <a:solidFill>
                <a:srgbClr val="000000"/>
              </a:solidFill>
              <a:latin typeface="Trebuchet MS" panose="020B0603020202020204" pitchFamily="34" charset="0"/>
              <a:sym typeface="Arial"/>
            </a:endParaRPr>
          </a:p>
        </p:txBody>
      </p:sp>
    </p:spTree>
    <p:extLst>
      <p:ext uri="{BB962C8B-B14F-4D97-AF65-F5344CB8AC3E}">
        <p14:creationId xmlns:p14="http://schemas.microsoft.com/office/powerpoint/2010/main" val="18364018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D4AAC114-D1D4-FB73-99C2-78607246AC29}"/>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D1DFF07F-BEAA-7C91-E9F7-547BF64EAE2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40446405-EFA1-FA2A-3E54-F006BAD0A3E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latin typeface="+mn-lt"/>
              </a:rPr>
              <a:t>Do you want to learn more? </a:t>
            </a:r>
          </a:p>
          <a:p>
            <a:pPr marL="0" lvl="0" indent="0" algn="l" rtl="0">
              <a:spcBef>
                <a:spcPts val="0"/>
              </a:spcBef>
              <a:spcAft>
                <a:spcPts val="0"/>
              </a:spcAft>
              <a:buNone/>
            </a:pPr>
            <a:endParaRPr lang="en-US" dirty="0">
              <a:latin typeface="+mn-lt"/>
            </a:endParaRPr>
          </a:p>
          <a:p>
            <a:pPr marL="0" lvl="0" indent="0" algn="l" rtl="0">
              <a:spcBef>
                <a:spcPts val="0"/>
              </a:spcBef>
              <a:spcAft>
                <a:spcPts val="0"/>
              </a:spcAft>
              <a:buNone/>
            </a:pPr>
            <a:r>
              <a:rPr lang="en-US" dirty="0">
                <a:latin typeface="+mn-lt"/>
              </a:rPr>
              <a:t>There are more resources on the CDE Parent Resources Website including:</a:t>
            </a:r>
          </a:p>
          <a:p>
            <a:pPr marL="171450" lvl="0" indent="-171450" algn="l" rtl="0">
              <a:spcBef>
                <a:spcPts val="0"/>
              </a:spcBef>
              <a:spcAft>
                <a:spcPts val="0"/>
              </a:spcAft>
            </a:pPr>
            <a:r>
              <a:rPr lang="en-US" dirty="0">
                <a:latin typeface="+mn-lt"/>
              </a:rPr>
              <a:t>A list of guiding questions you could use to discuss your child’s reading with their teacher or school </a:t>
            </a:r>
          </a:p>
          <a:p>
            <a:pPr marL="171450" lvl="0" indent="-171450" algn="l" rtl="0">
              <a:spcBef>
                <a:spcPts val="0"/>
              </a:spcBef>
              <a:spcAft>
                <a:spcPts val="0"/>
              </a:spcAft>
            </a:pPr>
            <a:r>
              <a:rPr lang="en-US" dirty="0">
                <a:latin typeface="+mn-lt"/>
              </a:rPr>
              <a:t>Videos of activities you can do at home</a:t>
            </a:r>
          </a:p>
          <a:p>
            <a:pPr marL="171450" lvl="0" indent="-171450" algn="l" rtl="0">
              <a:spcBef>
                <a:spcPts val="0"/>
              </a:spcBef>
              <a:spcAft>
                <a:spcPts val="0"/>
              </a:spcAft>
            </a:pPr>
            <a:r>
              <a:rPr lang="en-US" dirty="0">
                <a:latin typeface="+mn-lt"/>
              </a:rPr>
              <a:t>Links to get additional books for use at home </a:t>
            </a:r>
          </a:p>
          <a:p>
            <a:pPr marL="171450" lvl="0" indent="-171450" algn="l" rtl="0">
              <a:spcBef>
                <a:spcPts val="0"/>
              </a:spcBef>
              <a:spcAft>
                <a:spcPts val="0"/>
              </a:spcAft>
            </a:pPr>
            <a:r>
              <a:rPr lang="en-US" dirty="0">
                <a:latin typeface="+mn-lt"/>
              </a:rPr>
              <a:t>You can also look up your local library for the resources they have to share! </a:t>
            </a:r>
          </a:p>
        </p:txBody>
      </p:sp>
    </p:spTree>
    <p:extLst>
      <p:ext uri="{BB962C8B-B14F-4D97-AF65-F5344CB8AC3E}">
        <p14:creationId xmlns:p14="http://schemas.microsoft.com/office/powerpoint/2010/main" val="40474641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731520" y="4620578"/>
            <a:ext cx="5852160" cy="3780630"/>
          </a:xfrm>
          <a:prstGeom prst="rect">
            <a:avLst/>
          </a:prstGeom>
        </p:spPr>
        <p:txBody>
          <a:bodyPr spcFirstLastPara="1" wrap="square" lIns="96645" tIns="48309" rIns="96645" bIns="48309" anchor="t" anchorCtr="0">
            <a:noAutofit/>
          </a:bodyPr>
          <a:lstStyle/>
          <a:p>
            <a:endParaRPr lang="en-US" b="0" i="0" dirty="0">
              <a:solidFill>
                <a:srgbClr val="414042"/>
              </a:solidFill>
              <a:effectLst/>
            </a:endParaRPr>
          </a:p>
        </p:txBody>
      </p:sp>
      <p:sp>
        <p:nvSpPr>
          <p:cNvPr id="651" name="Google Shape;651;g86d80a4c9c_0_76:notes"/>
          <p:cNvSpPr txBox="1">
            <a:spLocks noGrp="1"/>
          </p:cNvSpPr>
          <p:nvPr>
            <p:ph type="sldNum" idx="12"/>
          </p:nvPr>
        </p:nvSpPr>
        <p:spPr>
          <a:xfrm>
            <a:off x="4143587" y="9119474"/>
            <a:ext cx="3169920" cy="481635"/>
          </a:xfrm>
          <a:prstGeom prst="rect">
            <a:avLst/>
          </a:prstGeom>
        </p:spPr>
        <p:txBody>
          <a:bodyPr spcFirstLastPara="1" wrap="square" lIns="96645" tIns="48309" rIns="96645" bIns="48309" anchor="b" anchorCtr="0">
            <a:noAutofit/>
          </a:bodyPr>
          <a:lstStyle/>
          <a:p>
            <a:pPr>
              <a:buClr>
                <a:srgbClr val="000000"/>
              </a:buClr>
            </a:pPr>
            <a:fld id="{00000000-1234-1234-1234-123412341234}" type="slidenum">
              <a:rPr lang="en-US">
                <a:latin typeface="Trebuchet MS" panose="020B0603020202020204" pitchFamily="34" charset="0"/>
              </a:rPr>
              <a:pPr>
                <a:buClr>
                  <a:srgbClr val="000000"/>
                </a:buClr>
              </a:pPr>
              <a:t>26</a:t>
            </a:fld>
            <a:endParaRPr>
              <a:latin typeface="Trebuchet MS" panose="020B0603020202020204" pitchFamily="34" charset="0"/>
            </a:endParaRPr>
          </a:p>
        </p:txBody>
      </p:sp>
    </p:spTree>
    <p:extLst>
      <p:ext uri="{BB962C8B-B14F-4D97-AF65-F5344CB8AC3E}">
        <p14:creationId xmlns:p14="http://schemas.microsoft.com/office/powerpoint/2010/main" val="1084860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71fd490ee5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nSpc>
                <a:spcPct val="115000"/>
              </a:lnSpc>
              <a:buFont typeface="Symbol" panose="05050102010706020507" pitchFamily="18" charset="2"/>
              <a:buNone/>
            </a:pPr>
            <a:r>
              <a:rPr lang="en-US" sz="1100" b="1" kern="100" dirty="0">
                <a:effectLst/>
                <a:latin typeface="+mn-lt"/>
                <a:ea typeface="Aptos" panose="020B0004020202020204" pitchFamily="34" charset="0"/>
                <a:cs typeface="Times New Roman" panose="02020603050405020304" pitchFamily="18" charset="0"/>
              </a:rPr>
              <a:t>Welcome</a:t>
            </a:r>
            <a:r>
              <a:rPr lang="en-US" sz="1100" kern="100" dirty="0">
                <a:effectLst/>
                <a:latin typeface="+mn-lt"/>
                <a:ea typeface="Aptos" panose="020B0004020202020204" pitchFamily="34" charset="0"/>
                <a:cs typeface="Times New Roman" panose="02020603050405020304" pitchFamily="18" charset="0"/>
              </a:rPr>
              <a:t>, we are glad you are here. </a:t>
            </a:r>
          </a:p>
          <a:p>
            <a:pPr marL="0" marR="0" lvl="0" indent="0">
              <a:lnSpc>
                <a:spcPct val="115000"/>
              </a:lnSpc>
              <a:buFont typeface="Symbol" panose="05050102010706020507" pitchFamily="18" charset="2"/>
              <a:buNone/>
            </a:pPr>
            <a:endParaRPr lang="en-US" sz="1100" kern="100" dirty="0">
              <a:effectLst/>
              <a:latin typeface="+mn-lt"/>
              <a:ea typeface="Aptos" panose="020B0004020202020204" pitchFamily="34" charset="0"/>
              <a:cs typeface="Times New Roman" panose="02020603050405020304" pitchFamily="18" charset="0"/>
            </a:endParaRPr>
          </a:p>
          <a:p>
            <a:pPr marL="0" marR="0" lvl="0" indent="0">
              <a:lnSpc>
                <a:spcPct val="115000"/>
              </a:lnSpc>
              <a:buFont typeface="Symbol" panose="05050102010706020507" pitchFamily="18" charset="2"/>
              <a:buNone/>
            </a:pPr>
            <a:r>
              <a:rPr lang="en-US" sz="1100" kern="100" dirty="0">
                <a:effectLst/>
                <a:latin typeface="+mn-lt"/>
                <a:ea typeface="Aptos" panose="020B0004020202020204" pitchFamily="34" charset="0"/>
                <a:cs typeface="Times New Roman" panose="02020603050405020304" pitchFamily="18" charset="0"/>
              </a:rPr>
              <a:t>Share your name, title and contact details</a:t>
            </a:r>
          </a:p>
          <a:p>
            <a:pPr marL="171450" marR="0" lvl="0" indent="-301752">
              <a:lnSpc>
                <a:spcPct val="115000"/>
              </a:lnSpc>
            </a:pPr>
            <a:r>
              <a:rPr lang="en-US" sz="1100" kern="100" dirty="0">
                <a:effectLst/>
                <a:latin typeface="+mn-lt"/>
                <a:ea typeface="Aptos" panose="020B0004020202020204" pitchFamily="34" charset="0"/>
                <a:cs typeface="Times New Roman" panose="02020603050405020304" pitchFamily="18" charset="0"/>
              </a:rPr>
              <a:t>If time, share a bit about your journey as an educator and/or parent that would be relevant to this session. </a:t>
            </a:r>
          </a:p>
          <a:p>
            <a:pPr marL="342900" marR="0" lvl="0" indent="-342900">
              <a:lnSpc>
                <a:spcPct val="115000"/>
              </a:lnSpc>
              <a:spcAft>
                <a:spcPts val="800"/>
              </a:spcAft>
              <a:buFont typeface="Symbol" panose="05050102010706020507" pitchFamily="18" charset="2"/>
              <a:buChar char=""/>
            </a:pPr>
            <a:endParaRPr lang="en-US" sz="1100" kern="100" dirty="0">
              <a:effectLst/>
              <a:latin typeface="+mn-lt"/>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anose="05050102010706020507" pitchFamily="18" charset="2"/>
              <a:buChar char=""/>
            </a:pPr>
            <a:endParaRPr lang="en-US" sz="1100" kern="100" dirty="0">
              <a:effectLst/>
              <a:latin typeface="+mn-lt"/>
              <a:ea typeface="Aptos" panose="020B0004020202020204" pitchFamily="34" charset="0"/>
              <a:cs typeface="Times New Roman" panose="02020603050405020304" pitchFamily="18" charset="0"/>
            </a:endParaRPr>
          </a:p>
          <a:p>
            <a:pPr marL="0" marR="0" lvl="0" indent="0">
              <a:lnSpc>
                <a:spcPct val="115000"/>
              </a:lnSpc>
              <a:spcAft>
                <a:spcPts val="800"/>
              </a:spcAft>
              <a:buFont typeface="Symbol" panose="05050102010706020507" pitchFamily="18" charset="2"/>
              <a:buNone/>
            </a:pPr>
            <a:r>
              <a:rPr lang="en-US" sz="1100" kern="100" dirty="0">
                <a:effectLst/>
                <a:latin typeface="+mn-lt"/>
                <a:ea typeface="Aptos" panose="020B0004020202020204" pitchFamily="34" charset="0"/>
                <a:cs typeface="Times New Roman" panose="02020603050405020304" pitchFamily="18" charset="0"/>
              </a:rPr>
              <a:t>Logistics: Share the following points that match your circumstance</a:t>
            </a:r>
          </a:p>
          <a:p>
            <a:pPr marL="0"/>
            <a:r>
              <a:rPr lang="en-US" sz="1100" b="0" i="0" u="none" strike="noStrike" dirty="0">
                <a:solidFill>
                  <a:srgbClr val="000000"/>
                </a:solidFill>
                <a:effectLst/>
                <a:latin typeface="+mn-lt"/>
              </a:rPr>
              <a:t>This presentation includes active captions.</a:t>
            </a:r>
            <a:endParaRPr lang="en-US" sz="1100" b="0" dirty="0">
              <a:effectLst/>
              <a:latin typeface="+mn-lt"/>
            </a:endParaRPr>
          </a:p>
          <a:p>
            <a:pPr marL="0"/>
            <a:r>
              <a:rPr lang="en-US" sz="1100" b="0" i="0" u="none" strike="noStrike" dirty="0">
                <a:solidFill>
                  <a:srgbClr val="000000"/>
                </a:solidFill>
                <a:effectLst/>
                <a:latin typeface="+mn-lt"/>
              </a:rPr>
              <a:t>Presenters will be using a microphone.</a:t>
            </a:r>
          </a:p>
          <a:p>
            <a:pPr marL="0"/>
            <a:r>
              <a:rPr lang="en-US" sz="1100" b="0" dirty="0">
                <a:solidFill>
                  <a:srgbClr val="000000"/>
                </a:solidFill>
                <a:latin typeface="+mn-lt"/>
              </a:rPr>
              <a:t>W</a:t>
            </a:r>
            <a:r>
              <a:rPr lang="en-US" sz="1100" b="0" i="0" u="none" strike="noStrike" dirty="0">
                <a:solidFill>
                  <a:srgbClr val="000000"/>
                </a:solidFill>
                <a:effectLst/>
                <a:latin typeface="+mn-lt"/>
              </a:rPr>
              <a:t>e ask that audience members use a microphone when asking questions.</a:t>
            </a:r>
          </a:p>
          <a:p>
            <a:pPr marL="0"/>
            <a:r>
              <a:rPr lang="en-US" sz="1100" b="0" i="1" u="none" strike="noStrike" dirty="0">
                <a:solidFill>
                  <a:srgbClr val="000000"/>
                </a:solidFill>
                <a:effectLst/>
                <a:latin typeface="+mn-lt"/>
              </a:rPr>
              <a:t>If on zoom</a:t>
            </a:r>
            <a:r>
              <a:rPr lang="en-US" sz="1100" b="0" i="0" u="none" strike="noStrike" dirty="0">
                <a:solidFill>
                  <a:srgbClr val="000000"/>
                </a:solidFill>
                <a:effectLst/>
                <a:latin typeface="+mn-lt"/>
              </a:rPr>
              <a:t>: Please keep your microphone on muted unless you are sharing with the group.</a:t>
            </a:r>
            <a:endParaRPr lang="en-US" sz="1100" b="0" dirty="0">
              <a:effectLst/>
              <a:latin typeface="+mn-lt"/>
            </a:endParaRPr>
          </a:p>
          <a:p>
            <a:pPr marL="0"/>
            <a:r>
              <a:rPr lang="en-US" sz="1100" b="0" i="0" u="none" strike="noStrike" dirty="0">
                <a:solidFill>
                  <a:srgbClr val="000000"/>
                </a:solidFill>
                <a:effectLst/>
                <a:latin typeface="+mn-lt"/>
              </a:rPr>
              <a:t>Presenters will be reading the content </a:t>
            </a:r>
            <a:r>
              <a:rPr lang="en-US" sz="1100" b="0" dirty="0">
                <a:solidFill>
                  <a:srgbClr val="000000"/>
                </a:solidFill>
                <a:latin typeface="+mn-lt"/>
              </a:rPr>
              <a:t>on each slide to </a:t>
            </a:r>
            <a:r>
              <a:rPr lang="en-US" sz="1100" b="0" i="0" u="none" strike="noStrike" dirty="0">
                <a:solidFill>
                  <a:srgbClr val="000000"/>
                </a:solidFill>
                <a:effectLst/>
                <a:latin typeface="+mn-lt"/>
              </a:rPr>
              <a:t>ensure that it is accessible for ALL participants.</a:t>
            </a:r>
          </a:p>
          <a:p>
            <a:pPr marL="0"/>
            <a:endParaRPr lang="en-US" sz="1100" dirty="0">
              <a:latin typeface="+mn-lt"/>
            </a:endParaRPr>
          </a:p>
          <a:p>
            <a:pPr marL="0" indent="0">
              <a:buNone/>
            </a:pPr>
            <a:r>
              <a:rPr lang="en-US" sz="1100" i="1" dirty="0">
                <a:latin typeface="+mn-lt"/>
              </a:rPr>
              <a:t>Note for presenters:</a:t>
            </a:r>
            <a:r>
              <a:rPr lang="en-US" sz="1100" dirty="0">
                <a:latin typeface="+mn-lt"/>
              </a:rPr>
              <a:t> For accessibility, you must read the words on the slides. The words </a:t>
            </a:r>
            <a:r>
              <a:rPr lang="en-US" sz="1100" b="1" dirty="0">
                <a:latin typeface="+mn-lt"/>
              </a:rPr>
              <a:t>bolded</a:t>
            </a:r>
            <a:r>
              <a:rPr lang="en-US" sz="1100" dirty="0">
                <a:latin typeface="+mn-lt"/>
              </a:rPr>
              <a:t> in the notes are the words from the slide.</a:t>
            </a:r>
            <a:endParaRPr lang="en-US" sz="1100" kern="100" dirty="0">
              <a:effectLst/>
              <a:latin typeface="+mn-lt"/>
              <a:ea typeface="Aptos" panose="020B0004020202020204" pitchFamily="34" charset="0"/>
              <a:cs typeface="Times New Roman" panose="02020603050405020304" pitchFamily="18" charset="0"/>
            </a:endParaRPr>
          </a:p>
          <a:p>
            <a:pPr marL="800100" marR="0" lvl="1" indent="-342900">
              <a:lnSpc>
                <a:spcPct val="115000"/>
              </a:lnSpc>
              <a:spcAft>
                <a:spcPts val="800"/>
              </a:spcAft>
              <a:buFont typeface="Symbol" panose="05050102010706020507" pitchFamily="18" charset="2"/>
              <a:buChar char=""/>
            </a:pPr>
            <a:endParaRPr lang="en-US" sz="1100" kern="100" dirty="0">
              <a:effectLst/>
              <a:latin typeface="+mn-lt"/>
              <a:ea typeface="Aptos" panose="020B0004020202020204" pitchFamily="34" charset="0"/>
              <a:cs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76089962-17FA-9D17-7620-3EFB73A51D82}"/>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3CFB492F-A2B1-2ACB-A65E-97A4686C474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30E7FB1A-4795-1227-8236-F824F68817D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dirty="0">
                <a:latin typeface="+mn-lt"/>
              </a:rPr>
              <a:t>By the end of this presentation the </a:t>
            </a:r>
            <a:r>
              <a:rPr lang="en-US" sz="1100" b="1" dirty="0">
                <a:latin typeface="+mn-lt"/>
              </a:rPr>
              <a:t>outcomes</a:t>
            </a:r>
            <a:r>
              <a:rPr lang="en-US" sz="1100" b="0" dirty="0">
                <a:latin typeface="+mn-lt"/>
              </a:rPr>
              <a:t> are for you to be able to answer these questions.</a:t>
            </a:r>
          </a:p>
          <a:p>
            <a:pPr marL="0" lvl="0" indent="0" algn="l" rtl="0">
              <a:spcBef>
                <a:spcPts val="0"/>
              </a:spcBef>
              <a:spcAft>
                <a:spcPts val="0"/>
              </a:spcAft>
              <a:buNone/>
            </a:pPr>
            <a:r>
              <a:rPr lang="en-US" sz="1100" b="0" dirty="0">
                <a:latin typeface="+mn-lt"/>
              </a:rPr>
              <a:t> </a:t>
            </a:r>
            <a:endParaRPr lang="en-US" sz="1100" dirty="0">
              <a:latin typeface="+mn-lt"/>
            </a:endParaRPr>
          </a:p>
          <a:p>
            <a:pPr>
              <a:lnSpc>
                <a:spcPct val="150000"/>
              </a:lnSpc>
            </a:pPr>
            <a:r>
              <a:rPr lang="en-US" sz="1100" b="1" dirty="0">
                <a:solidFill>
                  <a:srgbClr val="000000"/>
                </a:solidFill>
                <a:latin typeface="+mn-lt"/>
                <a:ea typeface="Calibri"/>
                <a:cs typeface="Times New Roman"/>
              </a:rPr>
              <a:t>What is the Colorado READ Act?</a:t>
            </a:r>
            <a:endParaRPr lang="en-US" sz="1100" b="1" dirty="0">
              <a:latin typeface="+mn-lt"/>
              <a:ea typeface="Calibri"/>
            </a:endParaRPr>
          </a:p>
          <a:p>
            <a:pPr>
              <a:lnSpc>
                <a:spcPct val="150000"/>
              </a:lnSpc>
            </a:pPr>
            <a:r>
              <a:rPr lang="en-US" sz="1100" b="1" dirty="0">
                <a:solidFill>
                  <a:srgbClr val="000000"/>
                </a:solidFill>
                <a:latin typeface="+mn-lt"/>
                <a:ea typeface="Calibri"/>
                <a:cs typeface="Times New Roman"/>
              </a:rPr>
              <a:t>Why is the Colorado READ Act important? </a:t>
            </a:r>
            <a:endParaRPr lang="en-US" sz="1100" b="1" dirty="0">
              <a:solidFill>
                <a:srgbClr val="000000"/>
              </a:solidFill>
              <a:latin typeface="+mn-lt"/>
              <a:ea typeface="Calibri"/>
            </a:endParaRPr>
          </a:p>
          <a:p>
            <a:pPr>
              <a:lnSpc>
                <a:spcPct val="150000"/>
              </a:lnSpc>
            </a:pPr>
            <a:r>
              <a:rPr lang="en-US" sz="1100" b="1" dirty="0">
                <a:solidFill>
                  <a:srgbClr val="000000"/>
                </a:solidFill>
                <a:latin typeface="+mn-lt"/>
                <a:ea typeface="Calibri"/>
                <a:cs typeface="Times New Roman"/>
              </a:rPr>
              <a:t>What does the Colorado READ Act look like at school? </a:t>
            </a:r>
          </a:p>
          <a:p>
            <a:pPr>
              <a:lnSpc>
                <a:spcPct val="150000"/>
              </a:lnSpc>
            </a:pPr>
            <a:r>
              <a:rPr lang="en-US" sz="1100" b="1" dirty="0">
                <a:solidFill>
                  <a:srgbClr val="000000"/>
                </a:solidFill>
                <a:latin typeface="+mn-lt"/>
                <a:ea typeface="Calibri"/>
                <a:cs typeface="Times New Roman"/>
              </a:rPr>
              <a:t>How can you support your child’s reading at home?</a:t>
            </a:r>
            <a:endParaRPr lang="en-US" sz="1100" b="1" dirty="0">
              <a:latin typeface="+mn-lt"/>
              <a:ea typeface="Calibri"/>
            </a:endParaRPr>
          </a:p>
          <a:p>
            <a:pPr marL="171450" lvl="0" indent="-171450" algn="l" rtl="0">
              <a:spcBef>
                <a:spcPts val="0"/>
              </a:spcBef>
              <a:spcAft>
                <a:spcPts val="0"/>
              </a:spcAft>
            </a:pPr>
            <a:endParaRPr lang="en-US" sz="1100" dirty="0">
              <a:latin typeface="+mn-lt"/>
            </a:endParaRPr>
          </a:p>
          <a:p>
            <a:pPr marL="0" lvl="0" indent="0" algn="l" rtl="0">
              <a:spcBef>
                <a:spcPts val="0"/>
              </a:spcBef>
              <a:spcAft>
                <a:spcPts val="0"/>
              </a:spcAft>
              <a:buNone/>
            </a:pPr>
            <a:r>
              <a:rPr lang="en-US" sz="1100" dirty="0">
                <a:latin typeface="+mn-lt"/>
              </a:rPr>
              <a:t>Take a moment to think about which question(s) you are very interested in learning about in our time together (Give 1-2 minutes of think time). </a:t>
            </a:r>
          </a:p>
          <a:p>
            <a:pPr marL="0" lvl="0" indent="0" algn="l" rtl="0">
              <a:spcBef>
                <a:spcPts val="0"/>
              </a:spcBef>
              <a:spcAft>
                <a:spcPts val="0"/>
              </a:spcAft>
              <a:buNone/>
            </a:pPr>
            <a:endParaRPr lang="en-US" sz="1100" dirty="0">
              <a:latin typeface="+mn-lt"/>
            </a:endParaRPr>
          </a:p>
          <a:p>
            <a:pPr marL="0" lvl="0" indent="0" algn="l" rtl="0">
              <a:spcBef>
                <a:spcPts val="0"/>
              </a:spcBef>
              <a:spcAft>
                <a:spcPts val="0"/>
              </a:spcAft>
              <a:buNone/>
            </a:pPr>
            <a:r>
              <a:rPr lang="en-US" sz="1100" dirty="0">
                <a:latin typeface="+mn-lt"/>
              </a:rPr>
              <a:t>(</a:t>
            </a:r>
            <a:r>
              <a:rPr lang="en-US" sz="1100" i="1" dirty="0">
                <a:latin typeface="+mn-lt"/>
              </a:rPr>
              <a:t>If presenting in-person:) </a:t>
            </a:r>
            <a:r>
              <a:rPr lang="en-US" sz="1100" dirty="0">
                <a:latin typeface="+mn-lt"/>
              </a:rPr>
              <a:t>We have provided writing utensils and paper at each table. </a:t>
            </a:r>
            <a:r>
              <a:rPr lang="en-US" sz="1100" i="1" dirty="0">
                <a:latin typeface="+mn-lt"/>
              </a:rPr>
              <a:t>(If presenting virtually, start here) </a:t>
            </a:r>
            <a:r>
              <a:rPr lang="en-US" sz="1100" dirty="0">
                <a:latin typeface="+mn-lt"/>
              </a:rPr>
              <a:t>Please feel free to take notes. Later in the session, we will be talking in partners about what we have heard and learned around these questions. </a:t>
            </a:r>
          </a:p>
          <a:p>
            <a:pPr marL="0" lvl="0" indent="0" algn="l" rtl="0">
              <a:spcBef>
                <a:spcPts val="0"/>
              </a:spcBef>
              <a:spcAft>
                <a:spcPts val="0"/>
              </a:spcAft>
              <a:buNone/>
            </a:pPr>
            <a:endParaRPr lang="en-US" sz="1100" dirty="0">
              <a:latin typeface="+mn-lt"/>
            </a:endParaRPr>
          </a:p>
          <a:p>
            <a:pPr marL="0" lvl="0" indent="0" algn="l" rtl="0">
              <a:spcBef>
                <a:spcPts val="0"/>
              </a:spcBef>
              <a:spcAft>
                <a:spcPts val="0"/>
              </a:spcAft>
              <a:buNone/>
            </a:pPr>
            <a:endParaRPr sz="1100" dirty="0">
              <a:latin typeface="+mn-lt"/>
            </a:endParaRPr>
          </a:p>
        </p:txBody>
      </p:sp>
    </p:spTree>
    <p:extLst>
      <p:ext uri="{BB962C8B-B14F-4D97-AF65-F5344CB8AC3E}">
        <p14:creationId xmlns:p14="http://schemas.microsoft.com/office/powerpoint/2010/main" val="2016533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8638C099-FBF8-7679-F12C-2772098AAF70}"/>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C7C1FD2A-C735-BE53-EF16-D43C7AC83E5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98D29969-7B58-A023-D15D-D996BFB8292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nSpc>
                <a:spcPct val="115000"/>
              </a:lnSpc>
              <a:buFont typeface="Symbol" panose="05050102010706020507" pitchFamily="18" charset="2"/>
              <a:buNone/>
            </a:pPr>
            <a:r>
              <a:rPr lang="en-US" sz="1100" kern="100" dirty="0">
                <a:effectLst/>
                <a:latin typeface="+mn-lt"/>
                <a:ea typeface="Aptos" panose="020B0004020202020204" pitchFamily="34" charset="0"/>
                <a:cs typeface="Times New Roman" panose="02020603050405020304" pitchFamily="18" charset="0"/>
              </a:rPr>
              <a:t>We hope this will be an engaging and informative time for everyone here tonight. Please work to follow these </a:t>
            </a:r>
            <a:r>
              <a:rPr lang="en-US" sz="1100" b="1" kern="100" dirty="0">
                <a:effectLst/>
                <a:latin typeface="+mn-lt"/>
                <a:ea typeface="Aptos" panose="020B0004020202020204" pitchFamily="34" charset="0"/>
                <a:cs typeface="Times New Roman" panose="02020603050405020304" pitchFamily="18" charset="0"/>
              </a:rPr>
              <a:t>norms</a:t>
            </a:r>
            <a:r>
              <a:rPr lang="en-US" sz="1100" kern="100" dirty="0">
                <a:effectLst/>
                <a:latin typeface="+mn-lt"/>
                <a:ea typeface="Aptos" panose="020B0004020202020204" pitchFamily="34" charset="0"/>
                <a:cs typeface="Times New Roman" panose="02020603050405020304" pitchFamily="18" charset="0"/>
              </a:rPr>
              <a:t>: </a:t>
            </a:r>
          </a:p>
          <a:p>
            <a:pPr marL="0" marR="0" lvl="0" indent="0">
              <a:lnSpc>
                <a:spcPct val="115000"/>
              </a:lnSpc>
              <a:buFont typeface="Symbol" panose="05050102010706020507" pitchFamily="18" charset="2"/>
              <a:buNone/>
            </a:pPr>
            <a:endParaRPr lang="en-US" sz="1100" kern="100" dirty="0">
              <a:effectLst/>
              <a:latin typeface="+mn-lt"/>
              <a:ea typeface="Aptos" panose="020B0004020202020204" pitchFamily="34" charset="0"/>
              <a:cs typeface="Times New Roman" panose="02020603050405020304" pitchFamily="18" charset="0"/>
            </a:endParaRPr>
          </a:p>
          <a:p>
            <a:pPr>
              <a:lnSpc>
                <a:spcPct val="150000"/>
              </a:lnSpc>
            </a:pPr>
            <a:r>
              <a:rPr lang="en-US" sz="1100" b="1" dirty="0">
                <a:solidFill>
                  <a:srgbClr val="000000"/>
                </a:solidFill>
                <a:latin typeface="+mn-lt"/>
                <a:ea typeface="Calibri"/>
                <a:cs typeface="Times New Roman"/>
              </a:rPr>
              <a:t>Active listening is appreciated</a:t>
            </a:r>
          </a:p>
          <a:p>
            <a:pPr>
              <a:lnSpc>
                <a:spcPct val="150000"/>
              </a:lnSpc>
            </a:pPr>
            <a:r>
              <a:rPr lang="en-US" sz="1100" b="1" dirty="0">
                <a:solidFill>
                  <a:srgbClr val="000000"/>
                </a:solidFill>
                <a:latin typeface="+mn-lt"/>
                <a:ea typeface="Calibri"/>
                <a:cs typeface="Times New Roman"/>
              </a:rPr>
              <a:t>Active participation is welcomed</a:t>
            </a:r>
          </a:p>
          <a:p>
            <a:pPr>
              <a:lnSpc>
                <a:spcPct val="150000"/>
              </a:lnSpc>
            </a:pPr>
            <a:r>
              <a:rPr lang="en-US" sz="1100" b="0" dirty="0">
                <a:solidFill>
                  <a:srgbClr val="000000"/>
                </a:solidFill>
                <a:latin typeface="+mn-lt"/>
                <a:ea typeface="Calibri"/>
                <a:cs typeface="Times New Roman"/>
              </a:rPr>
              <a:t>Please</a:t>
            </a:r>
            <a:r>
              <a:rPr lang="en-US" sz="1100" b="1" dirty="0">
                <a:solidFill>
                  <a:srgbClr val="000000"/>
                </a:solidFill>
                <a:latin typeface="+mn-lt"/>
                <a:ea typeface="Calibri"/>
                <a:cs typeface="Times New Roman"/>
              </a:rPr>
              <a:t> take care of your own needs</a:t>
            </a:r>
          </a:p>
          <a:p>
            <a:pPr lvl="1">
              <a:lnSpc>
                <a:spcPct val="150000"/>
              </a:lnSpc>
            </a:pPr>
            <a:r>
              <a:rPr lang="en-US" sz="1100" b="0" i="1" dirty="0">
                <a:solidFill>
                  <a:srgbClr val="000000"/>
                </a:solidFill>
                <a:latin typeface="+mn-lt"/>
                <a:ea typeface="Calibri"/>
                <a:cs typeface="Times New Roman"/>
              </a:rPr>
              <a:t>If in-person, share where the restrooms and water stations are located, as needed. </a:t>
            </a:r>
          </a:p>
          <a:p>
            <a:pPr lvl="1">
              <a:lnSpc>
                <a:spcPct val="150000"/>
              </a:lnSpc>
            </a:pPr>
            <a:r>
              <a:rPr lang="en-US" sz="1100" b="0" i="1" dirty="0">
                <a:solidFill>
                  <a:srgbClr val="000000"/>
                </a:solidFill>
                <a:latin typeface="+mn-lt"/>
                <a:ea typeface="Calibri"/>
                <a:cs typeface="Times New Roman"/>
              </a:rPr>
              <a:t>If presenting virtually, you might consider asking participants to leave cameras on as they are able. </a:t>
            </a:r>
          </a:p>
          <a:p>
            <a:pPr>
              <a:lnSpc>
                <a:spcPct val="150000"/>
              </a:lnSpc>
            </a:pPr>
            <a:r>
              <a:rPr lang="en-US" sz="1100" b="1" dirty="0">
                <a:solidFill>
                  <a:srgbClr val="000000"/>
                </a:solidFill>
                <a:latin typeface="+mn-lt"/>
                <a:ea typeface="Calibri"/>
                <a:cs typeface="Times New Roman"/>
              </a:rPr>
              <a:t>Silence your cell phone as a courtesy to all </a:t>
            </a:r>
          </a:p>
          <a:p>
            <a:pPr marL="0" marR="0" lvl="0" indent="0">
              <a:lnSpc>
                <a:spcPct val="115000"/>
              </a:lnSpc>
              <a:spcAft>
                <a:spcPts val="800"/>
              </a:spcAft>
              <a:buFont typeface="Symbol" panose="05050102010706020507" pitchFamily="18" charset="2"/>
              <a:buNone/>
            </a:pPr>
            <a:endParaRPr lang="en-US" sz="1100" kern="100" dirty="0">
              <a:effectLst/>
              <a:latin typeface="+mn-lt"/>
              <a:ea typeface="Aptos" panose="020B0004020202020204" pitchFamily="34" charset="0"/>
              <a:cs typeface="Times New Roman" panose="02020603050405020304" pitchFamily="18" charset="0"/>
            </a:endParaRPr>
          </a:p>
          <a:p>
            <a:pPr marL="0" marR="0" lvl="0" indent="0">
              <a:lnSpc>
                <a:spcPct val="115000"/>
              </a:lnSpc>
              <a:spcAft>
                <a:spcPts val="800"/>
              </a:spcAft>
              <a:buFont typeface="Symbol" panose="05050102010706020507" pitchFamily="18" charset="2"/>
              <a:buNone/>
            </a:pPr>
            <a:r>
              <a:rPr lang="en-US" sz="1100" kern="100" dirty="0">
                <a:effectLst/>
                <a:latin typeface="+mn-lt"/>
                <a:ea typeface="Aptos" panose="020B0004020202020204" pitchFamily="34" charset="0"/>
                <a:cs typeface="Times New Roman" panose="02020603050405020304" pitchFamily="18" charset="0"/>
              </a:rPr>
              <a:t>Are there any other items you think we should add to this list that will support all of us?  </a:t>
            </a:r>
          </a:p>
        </p:txBody>
      </p:sp>
    </p:spTree>
    <p:extLst>
      <p:ext uri="{BB962C8B-B14F-4D97-AF65-F5344CB8AC3E}">
        <p14:creationId xmlns:p14="http://schemas.microsoft.com/office/powerpoint/2010/main" val="2398095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87D25-F38A-0F66-2DCF-201E4F1F50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F67602-118F-5582-8AA0-066DC9578EA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FC67BAC-B2DA-0DF6-0573-4B453DC487E8}"/>
              </a:ext>
            </a:extLst>
          </p:cNvPr>
          <p:cNvSpPr>
            <a:spLocks noGrp="1"/>
          </p:cNvSpPr>
          <p:nvPr>
            <p:ph type="body" idx="1"/>
          </p:nvPr>
        </p:nvSpPr>
        <p:spPr/>
        <p:txBody>
          <a:bodyPr/>
          <a:lstStyle/>
          <a:p>
            <a:pPr marL="0" indent="0">
              <a:buNone/>
            </a:pPr>
            <a:r>
              <a:rPr lang="en-US" sz="1100" b="0" dirty="0">
                <a:latin typeface="+mn-lt"/>
              </a:rPr>
              <a:t>We are going to start with a </a:t>
            </a:r>
            <a:r>
              <a:rPr lang="en-US" sz="1100" b="1" dirty="0">
                <a:latin typeface="+mn-lt"/>
              </a:rPr>
              <a:t>Warm-up</a:t>
            </a:r>
            <a:r>
              <a:rPr lang="en-US" sz="1100" b="0" dirty="0">
                <a:latin typeface="+mn-lt"/>
              </a:rPr>
              <a:t> activity called</a:t>
            </a:r>
            <a:r>
              <a:rPr lang="en-US" sz="1100" dirty="0">
                <a:latin typeface="+mn-lt"/>
              </a:rPr>
              <a:t> </a:t>
            </a:r>
            <a:r>
              <a:rPr lang="en-US" sz="1100" i="1" dirty="0">
                <a:latin typeface="+mn-lt"/>
              </a:rPr>
              <a:t>(click) </a:t>
            </a:r>
            <a:r>
              <a:rPr lang="en-US" sz="1100" b="1" dirty="0">
                <a:latin typeface="+mn-lt"/>
              </a:rPr>
              <a:t>Like Me </a:t>
            </a:r>
            <a:r>
              <a:rPr lang="en-US" sz="1100" dirty="0">
                <a:latin typeface="+mn-lt"/>
              </a:rPr>
              <a:t>(Adjust the mobility section of the activity according to the abilities of the participants in the room). </a:t>
            </a:r>
          </a:p>
          <a:p>
            <a:pPr marL="0" indent="0">
              <a:buNone/>
            </a:pPr>
            <a:endParaRPr lang="en-US" sz="1100" dirty="0">
              <a:latin typeface="+mn-lt"/>
            </a:endParaRPr>
          </a:p>
          <a:p>
            <a:pPr marL="0" indent="0">
              <a:buNone/>
            </a:pPr>
            <a:r>
              <a:rPr lang="en-US" sz="1100" b="0" dirty="0">
                <a:latin typeface="+mn-lt"/>
              </a:rPr>
              <a:t>We are doing this activity because:</a:t>
            </a:r>
          </a:p>
          <a:p>
            <a:pPr marL="171450" indent="-171450"/>
            <a:r>
              <a:rPr lang="en-US" sz="1100" dirty="0">
                <a:latin typeface="+mn-lt"/>
              </a:rPr>
              <a:t>We want to begin to turn this room of individuals into a group that works together</a:t>
            </a:r>
          </a:p>
          <a:p>
            <a:pPr marL="171450" indent="-171450"/>
            <a:r>
              <a:rPr lang="en-US" sz="1100" dirty="0">
                <a:latin typeface="+mn-lt"/>
              </a:rPr>
              <a:t>This activity focuses the energy into this room and out of your day or previous activities, so you feel ready to participate</a:t>
            </a:r>
          </a:p>
          <a:p>
            <a:pPr marL="171450" indent="-171450"/>
            <a:r>
              <a:rPr lang="en-US" sz="1100" dirty="0">
                <a:latin typeface="+mn-lt"/>
              </a:rPr>
              <a:t>You will begin to understand who you are in relation to others in the group</a:t>
            </a:r>
          </a:p>
          <a:p>
            <a:pPr marL="0" indent="0">
              <a:buNone/>
            </a:pPr>
            <a:endParaRPr lang="en-US" sz="1100" dirty="0">
              <a:latin typeface="+mn-lt"/>
            </a:endParaRPr>
          </a:p>
          <a:p>
            <a:pPr marL="0" indent="0">
              <a:buNone/>
            </a:pPr>
            <a:r>
              <a:rPr lang="en-US" sz="1100" b="0" dirty="0">
                <a:latin typeface="+mn-lt"/>
              </a:rPr>
              <a:t>Here is how this activity will work. I will read all of the steps, </a:t>
            </a:r>
            <a:r>
              <a:rPr lang="en-US" dirty="0">
                <a:latin typeface="+mn-lt"/>
              </a:rPr>
              <a:t>check</a:t>
            </a:r>
            <a:r>
              <a:rPr lang="en-US" sz="1100" b="0" dirty="0">
                <a:latin typeface="+mn-lt"/>
              </a:rPr>
              <a:t> for questions</a:t>
            </a:r>
            <a:r>
              <a:rPr lang="en-US" dirty="0">
                <a:latin typeface="+mn-lt"/>
              </a:rPr>
              <a:t>,</a:t>
            </a:r>
            <a:r>
              <a:rPr lang="en-US" sz="1100" b="0" dirty="0">
                <a:latin typeface="+mn-lt"/>
              </a:rPr>
              <a:t> and then we will begin </a:t>
            </a:r>
            <a:r>
              <a:rPr lang="en-US" dirty="0">
                <a:latin typeface="+mn-lt"/>
              </a:rPr>
              <a:t>the</a:t>
            </a:r>
            <a:r>
              <a:rPr lang="en-US" sz="1100" b="0" dirty="0">
                <a:latin typeface="+mn-lt"/>
              </a:rPr>
              <a:t> activity. </a:t>
            </a:r>
          </a:p>
          <a:p>
            <a:pPr marL="469900" marR="0" lvl="0" indent="-3429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US" sz="1100" b="0" i="1" dirty="0">
                <a:solidFill>
                  <a:schemeClr val="tx1"/>
                </a:solidFill>
                <a:latin typeface="+mn-lt"/>
              </a:rPr>
              <a:t>(click) </a:t>
            </a:r>
            <a:r>
              <a:rPr lang="en-US" sz="1100" b="1" dirty="0">
                <a:solidFill>
                  <a:schemeClr val="tx1"/>
                </a:solidFill>
                <a:latin typeface="+mn-lt"/>
              </a:rPr>
              <a:t>Move chairs back from the table so it is easy for you to stand up. </a:t>
            </a:r>
            <a:r>
              <a:rPr lang="en-US" sz="800" i="1" dirty="0">
                <a:latin typeface="+mn-lt"/>
              </a:rPr>
              <a:t>(Adjust the mobility section of the activity according to the abilities of the participants in the room. If presenting virtually, ask participants to stand in front of their camera or use the thumb's up reaction button). </a:t>
            </a:r>
            <a:endParaRPr lang="en-US" sz="800" b="1" dirty="0">
              <a:solidFill>
                <a:schemeClr val="tx1"/>
              </a:solidFill>
              <a:latin typeface="+mn-lt"/>
            </a:endParaRPr>
          </a:p>
          <a:p>
            <a:pPr marL="469900" indent="-342900">
              <a:buFont typeface="+mj-lt"/>
              <a:buAutoNum type="arabicPeriod"/>
            </a:pPr>
            <a:r>
              <a:rPr lang="en-US" sz="1100" b="0" i="1" dirty="0">
                <a:solidFill>
                  <a:schemeClr val="tx1"/>
                </a:solidFill>
                <a:latin typeface="+mn-lt"/>
              </a:rPr>
              <a:t>(click) </a:t>
            </a:r>
            <a:r>
              <a:rPr lang="en-US" sz="1100" b="1" dirty="0">
                <a:solidFill>
                  <a:schemeClr val="tx1"/>
                </a:solidFill>
                <a:latin typeface="+mn-lt"/>
              </a:rPr>
              <a:t>A category will be named. </a:t>
            </a:r>
            <a:endParaRPr lang="en-US" sz="800" b="1" dirty="0">
              <a:solidFill>
                <a:schemeClr val="tx1"/>
              </a:solidFill>
              <a:latin typeface="+mn-lt"/>
            </a:endParaRPr>
          </a:p>
          <a:p>
            <a:pPr marL="469900" indent="-342900">
              <a:buFont typeface="+mj-lt"/>
              <a:buAutoNum type="arabicPeriod"/>
            </a:pPr>
            <a:r>
              <a:rPr lang="en-US" sz="1100" b="0" i="1" dirty="0">
                <a:solidFill>
                  <a:schemeClr val="tx1"/>
                </a:solidFill>
                <a:latin typeface="+mn-lt"/>
              </a:rPr>
              <a:t>(click) </a:t>
            </a:r>
            <a:r>
              <a:rPr lang="en-US" sz="1100" b="1" dirty="0">
                <a:solidFill>
                  <a:schemeClr val="tx1"/>
                </a:solidFill>
                <a:latin typeface="+mn-lt"/>
              </a:rPr>
              <a:t>Stand if you match the category.</a:t>
            </a:r>
            <a:endParaRPr lang="en-US" sz="800" b="1" dirty="0">
              <a:solidFill>
                <a:schemeClr val="tx1"/>
              </a:solidFill>
              <a:latin typeface="+mn-lt"/>
            </a:endParaRPr>
          </a:p>
          <a:p>
            <a:pPr marL="469900" indent="-342900">
              <a:buFont typeface="+mj-lt"/>
              <a:buAutoNum type="arabicPeriod"/>
            </a:pPr>
            <a:r>
              <a:rPr lang="en-US" sz="1100" b="0" i="1" dirty="0">
                <a:solidFill>
                  <a:schemeClr val="tx1"/>
                </a:solidFill>
                <a:latin typeface="+mn-lt"/>
              </a:rPr>
              <a:t>(click) </a:t>
            </a:r>
            <a:r>
              <a:rPr lang="en-US" sz="1100" b="1" dirty="0">
                <a:solidFill>
                  <a:schemeClr val="tx1"/>
                </a:solidFill>
                <a:latin typeface="+mn-lt"/>
              </a:rPr>
              <a:t>Look around to see who else is also in the category. </a:t>
            </a:r>
          </a:p>
          <a:p>
            <a:pPr marL="469900" marR="0" lvl="0" indent="-3429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US" sz="1100" b="0" i="0" u="none" strike="noStrike" cap="none" dirty="0">
                <a:solidFill>
                  <a:schemeClr val="tx1"/>
                </a:solidFill>
                <a:latin typeface="Trebuchet MS" panose="020B0603020202020204" pitchFamily="34" charset="0"/>
                <a:ea typeface="Trebuchet MS" panose="020B0603020202020204" pitchFamily="34" charset="0"/>
                <a:cs typeface="Arial"/>
                <a:sym typeface="Arial"/>
              </a:rPr>
              <a:t>(click) </a:t>
            </a:r>
            <a:r>
              <a:rPr lang="en-US" sz="1100" b="1" i="0" u="none" strike="noStrike" cap="none" dirty="0">
                <a:solidFill>
                  <a:schemeClr val="tx1"/>
                </a:solidFill>
                <a:latin typeface="Trebuchet MS" panose="020B0603020202020204" pitchFamily="34" charset="0"/>
                <a:ea typeface="Trebuchet MS" panose="020B0603020202020204" pitchFamily="34" charset="0"/>
                <a:cs typeface="Arial"/>
                <a:sym typeface="Arial"/>
              </a:rPr>
              <a:t>Introduce yourself</a:t>
            </a:r>
            <a:endParaRPr lang="en-US" sz="1100" b="0" i="0" u="none" strike="noStrike" cap="none" dirty="0">
              <a:solidFill>
                <a:schemeClr val="tx1"/>
              </a:solidFill>
              <a:latin typeface="Trebuchet MS" panose="020B0603020202020204" pitchFamily="34" charset="0"/>
              <a:ea typeface="Trebuchet MS" panose="020B0603020202020204" pitchFamily="34" charset="0"/>
              <a:cs typeface="Arial"/>
              <a:sym typeface="Arial"/>
            </a:endParaRPr>
          </a:p>
          <a:p>
            <a:pPr marL="469900" indent="-342900">
              <a:buFont typeface="+mj-lt"/>
              <a:buAutoNum type="arabicPeriod"/>
            </a:pPr>
            <a:endParaRPr lang="en-US" sz="1100" b="1" dirty="0">
              <a:solidFill>
                <a:schemeClr val="tx1"/>
              </a:solidFill>
              <a:latin typeface="+mn-lt"/>
            </a:endParaRPr>
          </a:p>
          <a:p>
            <a:pPr marL="0" lvl="0" indent="0">
              <a:buNone/>
            </a:pPr>
            <a:endParaRPr lang="en-US" sz="1100" dirty="0">
              <a:solidFill>
                <a:schemeClr val="tx1"/>
              </a:solidFill>
              <a:latin typeface="+mn-lt"/>
            </a:endParaRPr>
          </a:p>
          <a:p>
            <a:pPr marL="0" lvl="0" indent="0">
              <a:buNone/>
            </a:pPr>
            <a:r>
              <a:rPr lang="en-US" sz="1100" dirty="0">
                <a:solidFill>
                  <a:schemeClr val="tx1"/>
                </a:solidFill>
                <a:latin typeface="+mn-lt"/>
              </a:rPr>
              <a:t>Check for understanding -</a:t>
            </a:r>
            <a:r>
              <a:rPr lang="en-US" sz="1100" i="1" dirty="0">
                <a:solidFill>
                  <a:schemeClr val="tx1"/>
                </a:solidFill>
                <a:latin typeface="+mn-lt"/>
              </a:rPr>
              <a:t>Does anyone have any questions? </a:t>
            </a:r>
          </a:p>
          <a:p>
            <a:pPr marL="91440" lvl="0" indent="-228600"/>
            <a:r>
              <a:rPr lang="en-US" sz="1100" dirty="0">
                <a:solidFill>
                  <a:schemeClr val="tx1"/>
                </a:solidFill>
                <a:latin typeface="+mn-lt"/>
              </a:rPr>
              <a:t>Then, start the activity at step 1.</a:t>
            </a:r>
          </a:p>
          <a:p>
            <a:pPr marL="91440" lvl="0" indent="-228600"/>
            <a:r>
              <a:rPr lang="en-US" sz="1100" dirty="0">
                <a:solidFill>
                  <a:schemeClr val="tx1"/>
                </a:solidFill>
                <a:latin typeface="+mn-lt"/>
              </a:rPr>
              <a:t>Name some of the following categories (or create your own to match your community) and give time for people to stand: (facilitators should also participate by standing or staying seated)</a:t>
            </a:r>
          </a:p>
          <a:p>
            <a:pPr marL="548640" lvl="1" indent="-228600"/>
            <a:r>
              <a:rPr lang="en-US" sz="1100" dirty="0">
                <a:latin typeface="+mn-lt"/>
              </a:rPr>
              <a:t>I am a parent</a:t>
            </a:r>
          </a:p>
          <a:p>
            <a:pPr marL="548640" lvl="1" indent="-228600"/>
            <a:r>
              <a:rPr lang="en-US" sz="1100" dirty="0">
                <a:latin typeface="+mn-lt"/>
              </a:rPr>
              <a:t>My first child is in this school</a:t>
            </a:r>
          </a:p>
          <a:p>
            <a:pPr marL="548640" lvl="1" indent="-228600"/>
            <a:r>
              <a:rPr lang="en-US" sz="1100" dirty="0">
                <a:latin typeface="+mn-lt"/>
              </a:rPr>
              <a:t>I have multiple children in this school</a:t>
            </a:r>
          </a:p>
          <a:p>
            <a:pPr marL="548640" lvl="1" indent="-228600"/>
            <a:r>
              <a:rPr lang="en-US" sz="1100" dirty="0">
                <a:latin typeface="+mn-lt"/>
              </a:rPr>
              <a:t>I attended this school as a child</a:t>
            </a:r>
          </a:p>
          <a:p>
            <a:pPr marL="548640" lvl="1" indent="-228600"/>
            <a:r>
              <a:rPr lang="en-US" sz="1100" dirty="0">
                <a:latin typeface="+mn-lt"/>
              </a:rPr>
              <a:t>Our family is new to this community</a:t>
            </a:r>
          </a:p>
          <a:p>
            <a:pPr marL="548640" lvl="1" indent="-228600"/>
            <a:r>
              <a:rPr lang="en-US" sz="1100" dirty="0">
                <a:latin typeface="+mn-lt"/>
              </a:rPr>
              <a:t>My favorite level of schooling was elementary</a:t>
            </a:r>
          </a:p>
          <a:p>
            <a:pPr marL="548640" marR="0" lvl="1" indent="-22860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latin typeface="+mn-lt"/>
              </a:rPr>
              <a:t>My favorite level of schooling was secondary/high school </a:t>
            </a:r>
          </a:p>
          <a:p>
            <a:pPr marL="548640" lvl="1" indent="-228600"/>
            <a:r>
              <a:rPr lang="en-US" sz="1100" dirty="0">
                <a:latin typeface="+mn-lt"/>
              </a:rPr>
              <a:t>Other: If you have not had the opportunity to stand yet, please stand now and share something about yourself. </a:t>
            </a:r>
          </a:p>
          <a:p>
            <a:pPr marL="91440" lvl="0" indent="-228600"/>
            <a:r>
              <a:rPr lang="en-US" sz="1100" b="0" i="0" u="none" strike="noStrike" cap="none" dirty="0">
                <a:solidFill>
                  <a:srgbClr val="000000"/>
                </a:solidFill>
                <a:latin typeface="Trebuchet MS" panose="020B0603020202020204" pitchFamily="34" charset="0"/>
                <a:ea typeface="Arial"/>
                <a:cs typeface="Arial"/>
                <a:sym typeface="Arial"/>
              </a:rPr>
              <a:t>Have the parents go around the room and share: </a:t>
            </a:r>
            <a:r>
              <a:rPr lang="en-US" sz="1100" b="0" i="1" u="none" strike="noStrike" cap="none" dirty="0">
                <a:solidFill>
                  <a:srgbClr val="000000"/>
                </a:solidFill>
                <a:latin typeface="Trebuchet MS" panose="020B0603020202020204" pitchFamily="34" charset="0"/>
                <a:ea typeface="Arial"/>
                <a:cs typeface="Arial"/>
                <a:sym typeface="Arial"/>
              </a:rPr>
              <a:t>(if group is large, make small groups for this activity)</a:t>
            </a:r>
          </a:p>
          <a:p>
            <a:pPr marL="548640" lvl="1" indent="-228600"/>
            <a:r>
              <a:rPr lang="en-US" sz="1100" b="0" i="0" u="none" strike="noStrike" cap="none" dirty="0">
                <a:solidFill>
                  <a:srgbClr val="000000"/>
                </a:solidFill>
                <a:latin typeface="Arial"/>
                <a:ea typeface="Arial"/>
                <a:cs typeface="Arial"/>
                <a:sym typeface="Arial"/>
              </a:rPr>
              <a:t>Name</a:t>
            </a:r>
          </a:p>
          <a:p>
            <a:pPr marL="548640" lvl="1" indent="-228600"/>
            <a:r>
              <a:rPr lang="en-US" sz="1100" b="0" i="0" u="none" strike="noStrike" cap="none" dirty="0">
                <a:solidFill>
                  <a:srgbClr val="000000"/>
                </a:solidFill>
                <a:latin typeface="Arial"/>
                <a:ea typeface="Arial"/>
                <a:cs typeface="Arial"/>
                <a:sym typeface="Arial"/>
              </a:rPr>
              <a:t>Grade of Child(ren)</a:t>
            </a:r>
          </a:p>
          <a:p>
            <a:pPr marL="548640" lvl="1" indent="-228600"/>
            <a:endParaRPr lang="en-US" sz="1100" dirty="0">
              <a:latin typeface="+mn-lt"/>
            </a:endParaRPr>
          </a:p>
        </p:txBody>
      </p:sp>
    </p:spTree>
    <p:extLst>
      <p:ext uri="{BB962C8B-B14F-4D97-AF65-F5344CB8AC3E}">
        <p14:creationId xmlns:p14="http://schemas.microsoft.com/office/powerpoint/2010/main" val="871864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AFE83-2F10-1CD3-D1FD-9199CD43F2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3E2A36-C08D-8D04-054F-B38EB852644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1D2B236-500E-3B7C-B4CE-31B2F7ECF957}"/>
              </a:ext>
            </a:extLst>
          </p:cNvPr>
          <p:cNvSpPr>
            <a:spLocks noGrp="1"/>
          </p:cNvSpPr>
          <p:nvPr>
            <p:ph type="body" idx="1"/>
          </p:nvPr>
        </p:nvSpPr>
        <p:spPr/>
        <p:txBody>
          <a:bodyPr/>
          <a:lstStyle/>
          <a:p>
            <a:pPr marL="0" indent="0">
              <a:buNone/>
            </a:pPr>
            <a:r>
              <a:rPr lang="en-US" sz="1100" b="1" dirty="0">
                <a:latin typeface="+mn-lt"/>
              </a:rPr>
              <a:t>What is the Colorado READ Act?</a:t>
            </a:r>
          </a:p>
        </p:txBody>
      </p:sp>
    </p:spTree>
    <p:extLst>
      <p:ext uri="{BB962C8B-B14F-4D97-AF65-F5344CB8AC3E}">
        <p14:creationId xmlns:p14="http://schemas.microsoft.com/office/powerpoint/2010/main" val="220561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86d80a4c9c_0_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86d80a4c9c_0_1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dirty="0">
                <a:solidFill>
                  <a:srgbClr val="333333"/>
                </a:solidFill>
                <a:effectLst/>
                <a:latin typeface="+mn-lt"/>
                <a:cs typeface="Calibri Light" panose="020F0302020204030204" pitchFamily="34" charset="0"/>
              </a:rPr>
              <a:t>The official name of the statute, or law, is the </a:t>
            </a:r>
            <a:r>
              <a:rPr lang="en-US" sz="1100" b="1" i="0" dirty="0">
                <a:solidFill>
                  <a:srgbClr val="333333"/>
                </a:solidFill>
                <a:effectLst/>
                <a:latin typeface="+mn-lt"/>
                <a:cs typeface="Calibri Light" panose="020F0302020204030204" pitchFamily="34" charset="0"/>
              </a:rPr>
              <a:t>Reading to Ensure Academic Development Act</a:t>
            </a:r>
            <a:r>
              <a:rPr lang="en-US" sz="1100" b="0" i="0" dirty="0">
                <a:solidFill>
                  <a:srgbClr val="333333"/>
                </a:solidFill>
                <a:effectLst/>
                <a:latin typeface="+mn-lt"/>
                <a:cs typeface="Calibri Light" panose="020F0302020204030204" pitchFamily="34" charset="0"/>
              </a:rPr>
              <a:t>. The acronym </a:t>
            </a:r>
            <a:r>
              <a:rPr lang="en-US" sz="1100" b="1" i="0" dirty="0">
                <a:solidFill>
                  <a:srgbClr val="333333"/>
                </a:solidFill>
                <a:effectLst/>
                <a:latin typeface="+mn-lt"/>
                <a:cs typeface="Calibri Light" panose="020F0302020204030204" pitchFamily="34" charset="0"/>
              </a:rPr>
              <a:t>READ</a:t>
            </a:r>
            <a:r>
              <a:rPr lang="en-US" sz="1100" b="0" i="0" dirty="0">
                <a:solidFill>
                  <a:srgbClr val="333333"/>
                </a:solidFill>
                <a:effectLst/>
                <a:latin typeface="+mn-lt"/>
                <a:cs typeface="Calibri Light" panose="020F0302020204030204" pitchFamily="34" charset="0"/>
              </a:rPr>
              <a:t> is commonly used.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0" i="0" dirty="0">
              <a:solidFill>
                <a:srgbClr val="333333"/>
              </a:solidFill>
              <a:effectLst/>
              <a:latin typeface="+mn-lt"/>
              <a:cs typeface="Calibri Light" panose="020F030202020403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tabLst/>
              <a:defRPr/>
            </a:pPr>
            <a:r>
              <a:rPr lang="en-US" sz="1100" b="1" i="0" dirty="0">
                <a:solidFill>
                  <a:srgbClr val="333333"/>
                </a:solidFill>
                <a:effectLst/>
                <a:latin typeface="+mn-lt"/>
                <a:cs typeface="Calibri Light" panose="020F0302020204030204" pitchFamily="34" charset="0"/>
              </a:rPr>
              <a:t>Passed by the Colorado Legislature in 2012</a:t>
            </a:r>
          </a:p>
          <a:p>
            <a:pPr marL="628650" marR="0" lvl="1" indent="-171450" algn="l" defTabSz="914400" rtl="0" eaLnBrk="1" fontAlgn="auto" latinLnBrk="0" hangingPunct="1">
              <a:lnSpc>
                <a:spcPct val="100000"/>
              </a:lnSpc>
              <a:spcBef>
                <a:spcPts val="0"/>
              </a:spcBef>
              <a:spcAft>
                <a:spcPts val="0"/>
              </a:spcAft>
              <a:buClr>
                <a:srgbClr val="000000"/>
              </a:buClr>
              <a:buSzPts val="1400"/>
              <a:tabLst/>
              <a:defRPr/>
            </a:pPr>
            <a:r>
              <a:rPr lang="en-US" sz="1100" b="0" i="0" u="none" strike="noStrike" dirty="0">
                <a:solidFill>
                  <a:srgbClr val="333333"/>
                </a:solidFill>
                <a:effectLst/>
                <a:highlight>
                  <a:srgbClr val="FFFFFF"/>
                </a:highlight>
                <a:latin typeface="+mn-lt"/>
              </a:rPr>
              <a:t>It is designed to be a comprehensive, or broad, approach to early literacy education to improve student achievement (</a:t>
            </a:r>
            <a:r>
              <a:rPr lang="en-US" sz="1100" b="0" i="0" u="none" strike="noStrike" dirty="0">
                <a:solidFill>
                  <a:srgbClr val="000000"/>
                </a:solidFill>
                <a:effectLst/>
                <a:latin typeface="+mn-lt"/>
              </a:rPr>
              <a:t>CRS 22-7-1202</a:t>
            </a:r>
            <a:r>
              <a:rPr lang="en-US" sz="1100" b="0" i="0" dirty="0">
                <a:solidFill>
                  <a:srgbClr val="000000"/>
                </a:solidFill>
                <a:effectLst/>
                <a:latin typeface="+mn-lt"/>
              </a:rPr>
              <a:t>​(d)).</a:t>
            </a:r>
          </a:p>
          <a:p>
            <a:pPr marL="628650" marR="0" lvl="1" indent="-171450" algn="l" defTabSz="914400" rtl="0" eaLnBrk="1" fontAlgn="auto" latinLnBrk="0" hangingPunct="1">
              <a:lnSpc>
                <a:spcPct val="100000"/>
              </a:lnSpc>
              <a:spcBef>
                <a:spcPts val="0"/>
              </a:spcBef>
              <a:spcAft>
                <a:spcPts val="0"/>
              </a:spcAft>
              <a:buClr>
                <a:srgbClr val="000000"/>
              </a:buClr>
              <a:buSzPts val="1400"/>
              <a:tabLst/>
              <a:defRPr/>
            </a:pPr>
            <a:endParaRPr lang="en-US" sz="1100" b="0" i="0" dirty="0">
              <a:solidFill>
                <a:srgbClr val="333333"/>
              </a:solidFill>
              <a:effectLst/>
              <a:latin typeface="+mn-lt"/>
              <a:cs typeface="Calibri Light" panose="020F030202020403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tabLst/>
              <a:defRPr/>
            </a:pPr>
            <a:r>
              <a:rPr lang="en-US" sz="1100" b="0" i="0" dirty="0">
                <a:solidFill>
                  <a:srgbClr val="333333"/>
                </a:solidFill>
                <a:effectLst/>
                <a:latin typeface="+mn-lt"/>
                <a:cs typeface="Calibri Light" panose="020F0302020204030204" pitchFamily="34" charset="0"/>
              </a:rPr>
              <a:t>The READ Act </a:t>
            </a:r>
            <a:r>
              <a:rPr lang="en-US" sz="1100" b="1" i="0" dirty="0">
                <a:solidFill>
                  <a:srgbClr val="333333"/>
                </a:solidFill>
                <a:effectLst/>
                <a:latin typeface="+mn-lt"/>
                <a:cs typeface="Calibri Light" panose="020F0302020204030204" pitchFamily="34" charset="0"/>
              </a:rPr>
              <a:t>focuses on K-3 literacy and is preventative in nature</a:t>
            </a:r>
          </a:p>
          <a:p>
            <a:pPr marL="628650" marR="0" lvl="1" indent="-171450" algn="l" defTabSz="914400" rtl="0" eaLnBrk="1" fontAlgn="auto" latinLnBrk="0" hangingPunct="1">
              <a:lnSpc>
                <a:spcPct val="100000"/>
              </a:lnSpc>
              <a:spcBef>
                <a:spcPts val="0"/>
              </a:spcBef>
              <a:spcAft>
                <a:spcPts val="0"/>
              </a:spcAft>
              <a:buClr>
                <a:srgbClr val="000000"/>
              </a:buClr>
              <a:buSzPts val="1400"/>
              <a:tabLst/>
              <a:defRPr/>
            </a:pPr>
            <a:r>
              <a:rPr lang="en-US" sz="1100" b="0" i="0" dirty="0">
                <a:solidFill>
                  <a:srgbClr val="333333"/>
                </a:solidFill>
                <a:effectLst/>
                <a:latin typeface="+mn-lt"/>
                <a:cs typeface="Calibri Light" panose="020F0302020204030204" pitchFamily="34" charset="0"/>
              </a:rPr>
              <a:t>It promotes early identification of reading difficulties and effective intervention to quickly close reading gaps (CRS 22-7-1202, CRS 22-7-1204) a</a:t>
            </a:r>
            <a:r>
              <a:rPr lang="en-US" sz="1100" b="0" i="0" u="none" strike="noStrike" dirty="0">
                <a:solidFill>
                  <a:srgbClr val="333333"/>
                </a:solidFill>
                <a:effectLst/>
                <a:highlight>
                  <a:srgbClr val="FFFFFF"/>
                </a:highlight>
                <a:latin typeface="+mn-lt"/>
              </a:rPr>
              <a:t>s it is more cost-effective to invest in effective early literacy education than pay for later remediation or extra support for students (</a:t>
            </a:r>
            <a:r>
              <a:rPr lang="en-US" sz="1100" b="0" i="0" u="none" strike="noStrike" dirty="0">
                <a:solidFill>
                  <a:srgbClr val="000000"/>
                </a:solidFill>
                <a:effectLst/>
                <a:latin typeface="+mn-lt"/>
              </a:rPr>
              <a:t>CRS 22-7-1202 (c)</a:t>
            </a:r>
            <a:r>
              <a:rPr lang="en-US" sz="1100" b="0" i="0" dirty="0">
                <a:solidFill>
                  <a:srgbClr val="000000"/>
                </a:solidFill>
                <a:effectLst/>
                <a:latin typeface="+mn-lt"/>
              </a:rPr>
              <a:t>​).</a:t>
            </a:r>
            <a:r>
              <a:rPr lang="en-US" sz="1100" b="0" i="0" u="none" strike="noStrike" dirty="0">
                <a:solidFill>
                  <a:srgbClr val="333333"/>
                </a:solidFill>
                <a:effectLst/>
                <a:highlight>
                  <a:srgbClr val="FFFFFF"/>
                </a:highlight>
                <a:latin typeface="+mn-lt"/>
              </a:rPr>
              <a:t> </a:t>
            </a:r>
            <a:r>
              <a:rPr lang="en-US" sz="1100" b="0" i="0" dirty="0">
                <a:solidFill>
                  <a:srgbClr val="000000"/>
                </a:solidFill>
                <a:effectLst/>
                <a:latin typeface="+mn-lt"/>
              </a:rPr>
              <a:t>​</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sz="1100" b="0" i="0" dirty="0">
              <a:solidFill>
                <a:srgbClr val="333333"/>
              </a:solidFill>
              <a:effectLst/>
              <a:latin typeface="+mn-lt"/>
              <a:cs typeface="Calibri Light" panose="020F030202020403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tabLst/>
              <a:defRPr/>
            </a:pPr>
            <a:r>
              <a:rPr lang="en-US" sz="1100" b="0" i="0" dirty="0">
                <a:solidFill>
                  <a:srgbClr val="333333"/>
                </a:solidFill>
                <a:effectLst/>
                <a:latin typeface="+mn-lt"/>
                <a:cs typeface="Calibri Light" panose="020F0302020204030204" pitchFamily="34" charset="0"/>
              </a:rPr>
              <a:t>It</a:t>
            </a:r>
            <a:r>
              <a:rPr lang="en-US" sz="1100" b="1" i="0" dirty="0">
                <a:solidFill>
                  <a:srgbClr val="333333"/>
                </a:solidFill>
                <a:effectLst/>
                <a:latin typeface="+mn-lt"/>
                <a:cs typeface="Calibri Light" panose="020F0302020204030204" pitchFamily="34" charset="0"/>
              </a:rPr>
              <a:t> Includes specific guidance regarding literacy assessment and individual intervention plans, including screening for indicators of dyslexia </a:t>
            </a:r>
            <a:r>
              <a:rPr lang="en-US" sz="1100" b="0" i="0" dirty="0">
                <a:solidFill>
                  <a:srgbClr val="333333"/>
                </a:solidFill>
                <a:effectLst/>
                <a:latin typeface="+mn-lt"/>
                <a:cs typeface="Calibri Light" panose="020F0302020204030204" pitchFamily="34" charset="0"/>
              </a:rPr>
              <a:t>(which was passed in </a:t>
            </a:r>
            <a:r>
              <a:rPr lang="en-US" sz="1100" b="1" i="0" dirty="0">
                <a:solidFill>
                  <a:srgbClr val="333333"/>
                </a:solidFill>
                <a:effectLst/>
                <a:latin typeface="+mn-lt"/>
                <a:cs typeface="Calibri Light" panose="020F0302020204030204" pitchFamily="34" charset="0"/>
              </a:rPr>
              <a:t>2025</a:t>
            </a:r>
            <a:r>
              <a:rPr lang="en-US" sz="1100" b="0" i="0" dirty="0">
                <a:solidFill>
                  <a:srgbClr val="333333"/>
                </a:solidFill>
                <a:effectLst/>
                <a:latin typeface="+mn-lt"/>
                <a:cs typeface="Calibri Light" panose="020F0302020204030204" pitchFamily="34" charset="0"/>
              </a:rPr>
              <a:t> and will be enacted in the 2027-2028 school year).</a:t>
            </a:r>
          </a:p>
          <a:p>
            <a:pPr marL="628650" marR="0" lvl="1" indent="-171450" algn="l" defTabSz="914400" rtl="0" eaLnBrk="1" fontAlgn="auto" latinLnBrk="0" hangingPunct="1">
              <a:lnSpc>
                <a:spcPct val="100000"/>
              </a:lnSpc>
              <a:spcBef>
                <a:spcPts val="0"/>
              </a:spcBef>
              <a:spcAft>
                <a:spcPts val="0"/>
              </a:spcAft>
              <a:buClr>
                <a:srgbClr val="000000"/>
              </a:buClr>
              <a:buSzPts val="1400"/>
              <a:tabLst/>
              <a:defRPr/>
            </a:pPr>
            <a:r>
              <a:rPr lang="en-US" sz="1100" b="0" i="0" dirty="0">
                <a:solidFill>
                  <a:srgbClr val="333333"/>
                </a:solidFill>
                <a:effectLst/>
                <a:latin typeface="+mn-lt"/>
                <a:cs typeface="Calibri Light" panose="020F0302020204030204" pitchFamily="34" charset="0"/>
              </a:rPr>
              <a:t>The READ Act ensures all Colorado students can demonstrate competency, or the knowledge, skills, abilities and behaviors, in reading necessary to achieve success in school (</a:t>
            </a:r>
            <a:r>
              <a:rPr lang="en-US" sz="1100" i="0" strike="noStrike" dirty="0">
                <a:latin typeface="+mn-lt"/>
              </a:rPr>
              <a:t>CRS 22-7-1202(2), 22-7-1205 (I)).</a:t>
            </a:r>
            <a:endParaRPr lang="en-US" sz="1100" b="0" i="0" dirty="0">
              <a:solidFill>
                <a:srgbClr val="333333"/>
              </a:solidFill>
              <a:effectLst/>
              <a:latin typeface="+mn-lt"/>
              <a:cs typeface="Calibri Light" panose="020F0302020204030204" pitchFamily="34" charset="0"/>
            </a:endParaRPr>
          </a:p>
          <a:p>
            <a:pPr marL="628650" marR="0" lvl="1" indent="-171450" algn="l" defTabSz="914400" rtl="0" eaLnBrk="1" fontAlgn="auto" latinLnBrk="0" hangingPunct="1">
              <a:lnSpc>
                <a:spcPct val="100000"/>
              </a:lnSpc>
              <a:spcBef>
                <a:spcPts val="0"/>
              </a:spcBef>
              <a:spcAft>
                <a:spcPts val="0"/>
              </a:spcAft>
              <a:buClr>
                <a:srgbClr val="000000"/>
              </a:buClr>
              <a:buSzPts val="1400"/>
              <a:tabLst/>
              <a:defRPr/>
            </a:pPr>
            <a:endParaRPr lang="en-US" sz="1100" b="0" i="0" dirty="0">
              <a:solidFill>
                <a:srgbClr val="333333"/>
              </a:solidFill>
              <a:effectLst/>
              <a:latin typeface="+mn-lt"/>
              <a:cs typeface="Calibri Light" panose="020F030202020403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tabLst/>
              <a:defRPr/>
            </a:pPr>
            <a:r>
              <a:rPr lang="en-US" sz="1100" b="0" i="0" dirty="0">
                <a:solidFill>
                  <a:srgbClr val="333333"/>
                </a:solidFill>
                <a:effectLst/>
                <a:latin typeface="+mn-lt"/>
                <a:cs typeface="Calibri Light" panose="020F0302020204030204" pitchFamily="34" charset="0"/>
              </a:rPr>
              <a:t>It </a:t>
            </a:r>
            <a:r>
              <a:rPr lang="en-US" sz="1100" b="1" i="0" dirty="0">
                <a:solidFill>
                  <a:srgbClr val="333333"/>
                </a:solidFill>
                <a:effectLst/>
                <a:latin typeface="+mn-lt"/>
                <a:cs typeface="Calibri Light" panose="020F0302020204030204" pitchFamily="34" charset="0"/>
              </a:rPr>
              <a:t>contains requirements for parent communication and involvement</a:t>
            </a:r>
          </a:p>
          <a:p>
            <a:pPr marL="628650" marR="0" lvl="1" indent="-171450" algn="l" defTabSz="914400" rtl="0" eaLnBrk="1" fontAlgn="auto" latinLnBrk="0" hangingPunct="1">
              <a:lnSpc>
                <a:spcPct val="100000"/>
              </a:lnSpc>
              <a:spcBef>
                <a:spcPts val="0"/>
              </a:spcBef>
              <a:spcAft>
                <a:spcPts val="0"/>
              </a:spcAft>
              <a:buClr>
                <a:srgbClr val="000000"/>
              </a:buClr>
              <a:buSzPts val="1400"/>
              <a:tabLst/>
              <a:defRPr/>
            </a:pPr>
            <a:r>
              <a:rPr lang="en-US" sz="1100" dirty="0">
                <a:latin typeface="+mn-lt"/>
                <a:cs typeface="Calibri Light" panose="020F0302020204030204" pitchFamily="34" charset="0"/>
              </a:rPr>
              <a:t>The READ Act requires that schools ensure parents understand what parts of reading their child is struggling with, create the child’s READ Plan together and that schools share information on how parents can support their child with reading (CRS 22-7-1205(2)(a). </a:t>
            </a:r>
            <a:endParaRPr lang="en-US" sz="1100" b="0" i="0" u="none" strike="noStrike" dirty="0">
              <a:solidFill>
                <a:srgbClr val="000000"/>
              </a:solidFill>
              <a:effectLst/>
              <a:highlight>
                <a:srgbClr val="FFFFFF"/>
              </a:highlight>
              <a:latin typeface="+mn-lt"/>
              <a:cs typeface="Calibri Light" panose="020F0302020204030204" pitchFamily="34" charset="0"/>
            </a:endParaRP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dirty="0">
                <a:solidFill>
                  <a:srgbClr val="000000"/>
                </a:solidFill>
                <a:effectLst/>
                <a:highlight>
                  <a:srgbClr val="FFFFFF"/>
                </a:highlight>
                <a:latin typeface="+mn-lt"/>
              </a:rPr>
              <a:t>The greatest impact for ensuring student success lies in a productive collaboration among parents, teachers, and schools in providing a child's education </a:t>
            </a:r>
            <a:r>
              <a:rPr lang="en-US" sz="1100" b="0" i="0" u="none" strike="noStrike" dirty="0">
                <a:solidFill>
                  <a:srgbClr val="333333"/>
                </a:solidFill>
                <a:effectLst/>
                <a:highlight>
                  <a:srgbClr val="FFFFFF"/>
                </a:highlight>
                <a:latin typeface="+mn-lt"/>
              </a:rPr>
              <a:t>(</a:t>
            </a:r>
            <a:r>
              <a:rPr lang="en-US" sz="1100" b="0" i="0" u="none" strike="noStrike" dirty="0">
                <a:solidFill>
                  <a:srgbClr val="000000"/>
                </a:solidFill>
                <a:effectLst/>
                <a:latin typeface="+mn-lt"/>
              </a:rPr>
              <a:t>CRS 22-7-1202(f)</a:t>
            </a:r>
            <a:r>
              <a:rPr lang="en-US" sz="1100" b="0" i="0" dirty="0">
                <a:solidFill>
                  <a:srgbClr val="000000"/>
                </a:solidFill>
                <a:effectLst/>
                <a:latin typeface="+mn-lt"/>
              </a:rPr>
              <a:t>​)​.</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sz="1100" dirty="0">
              <a:latin typeface="+mn-lt"/>
              <a:cs typeface="Calibri Light" panose="020F030202020403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tabLst/>
              <a:defRPr/>
            </a:pPr>
            <a:r>
              <a:rPr lang="en-US" sz="1100" dirty="0">
                <a:latin typeface="+mn-lt"/>
                <a:cs typeface="Calibri Light" panose="020F0302020204030204" pitchFamily="34" charset="0"/>
              </a:rPr>
              <a:t>The READ Act </a:t>
            </a:r>
            <a:r>
              <a:rPr lang="en-US" sz="1100" b="1" dirty="0">
                <a:latin typeface="+mn-lt"/>
                <a:cs typeface="Calibri Light" panose="020F0302020204030204" pitchFamily="34" charset="0"/>
              </a:rPr>
              <a:t>provides funding to support interventions and outreach</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dirty="0">
                <a:solidFill>
                  <a:srgbClr val="333333"/>
                </a:solidFill>
                <a:effectLst/>
                <a:highlight>
                  <a:srgbClr val="FFFFFF"/>
                </a:highlight>
                <a:latin typeface="+mn-lt"/>
              </a:rPr>
              <a:t>All students can succeed in school if they have the foundational skills necessary for academic success (</a:t>
            </a:r>
            <a:r>
              <a:rPr lang="en-US" sz="1100" i="0" strike="noStrike" dirty="0">
                <a:latin typeface="+mn-lt"/>
              </a:rPr>
              <a:t>CRS 22-7-1202(a)</a:t>
            </a:r>
            <a:r>
              <a:rPr lang="en-US" sz="1100" b="0" i="0" dirty="0">
                <a:solidFill>
                  <a:srgbClr val="000000"/>
                </a:solidFill>
                <a:effectLst/>
                <a:latin typeface="+mn-lt"/>
              </a:rPr>
              <a:t>​).</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sz="1100" b="0" i="0" dirty="0">
              <a:solidFill>
                <a:srgbClr val="000000"/>
              </a:solidFill>
              <a:effectLst/>
              <a:latin typeface="+mn-lt"/>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dirty="0">
                <a:solidFill>
                  <a:schemeClr val="tx1"/>
                </a:solidFill>
                <a:latin typeface="+mn-lt"/>
              </a:rPr>
              <a:t>It also </a:t>
            </a:r>
            <a:r>
              <a:rPr lang="en-US" sz="1100" b="1" dirty="0">
                <a:solidFill>
                  <a:schemeClr val="tx1"/>
                </a:solidFill>
                <a:latin typeface="+mn-lt"/>
              </a:rPr>
              <a:t>requires K-3rd teachers, 4th-12</a:t>
            </a:r>
            <a:r>
              <a:rPr lang="en-US" sz="1100" b="1" baseline="30000" dirty="0">
                <a:solidFill>
                  <a:schemeClr val="tx1"/>
                </a:solidFill>
                <a:latin typeface="+mn-lt"/>
              </a:rPr>
              <a:t>th</a:t>
            </a:r>
            <a:r>
              <a:rPr lang="en-US" sz="1100" b="1" dirty="0">
                <a:solidFill>
                  <a:schemeClr val="tx1"/>
                </a:solidFill>
                <a:latin typeface="+mn-lt"/>
              </a:rPr>
              <a:t> grade reading interventionists and K-3rd administrators to be trained in the science of reading </a:t>
            </a:r>
            <a:r>
              <a:rPr lang="en-US" sz="1100" b="0" dirty="0">
                <a:solidFill>
                  <a:schemeClr val="tx1"/>
                </a:solidFill>
                <a:latin typeface="+mn-lt"/>
              </a:rPr>
              <a:t>(CRS 22-7-1208 (6)(a), (6.5)(a), (6.7)(a)).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1" dirty="0">
              <a:latin typeface="+mn-lt"/>
            </a:endParaRPr>
          </a:p>
        </p:txBody>
      </p:sp>
      <p:sp>
        <p:nvSpPr>
          <p:cNvPr id="598" name="Google Shape;598;g86d80a4c9c_0_1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Trebuchet MS" panose="020B0603020202020204" pitchFamily="34" charset="0"/>
              </a:rPr>
              <a:t>8</a:t>
            </a:fld>
            <a:endParaRPr>
              <a:latin typeface="Trebuchet MS" panose="020B0603020202020204" pitchFamily="34" charset="0"/>
            </a:endParaRPr>
          </a:p>
        </p:txBody>
      </p:sp>
    </p:spTree>
    <p:extLst>
      <p:ext uri="{BB962C8B-B14F-4D97-AF65-F5344CB8AC3E}">
        <p14:creationId xmlns:p14="http://schemas.microsoft.com/office/powerpoint/2010/main" val="4022291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6D318-26BC-6708-230E-916610819E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3A68FF-40B0-1FD6-1980-87244280BDB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7648440-D263-FC04-B5D1-26D44DAA3807}"/>
              </a:ext>
            </a:extLst>
          </p:cNvPr>
          <p:cNvSpPr>
            <a:spLocks noGrp="1"/>
          </p:cNvSpPr>
          <p:nvPr>
            <p:ph type="body" idx="1"/>
          </p:nvPr>
        </p:nvSpPr>
        <p:spPr/>
        <p:txBody>
          <a:bodyPr/>
          <a:lstStyle/>
          <a:p>
            <a:pPr marL="0" indent="0" algn="l" rtl="0" fontAlgn="base">
              <a:buFont typeface="Arial" panose="020B0604020202020204" pitchFamily="34" charset="0"/>
              <a:buNone/>
            </a:pPr>
            <a:r>
              <a:rPr lang="en-US" sz="1100" b="0" i="0" u="none" strike="noStrike" dirty="0">
                <a:solidFill>
                  <a:srgbClr val="000000"/>
                </a:solidFill>
                <a:effectLst/>
                <a:latin typeface="+mn-lt"/>
              </a:rPr>
              <a:t>The READ Act has been updated to help improve reading outcomes in Colorado. </a:t>
            </a:r>
            <a:r>
              <a:rPr lang="en-US" sz="1100" b="0" i="0" dirty="0">
                <a:solidFill>
                  <a:srgbClr val="444444"/>
                </a:solidFill>
                <a:effectLst/>
                <a:latin typeface="+mn-lt"/>
              </a:rPr>
              <a:t>​</a:t>
            </a:r>
          </a:p>
          <a:p>
            <a:pPr marL="742950" lvl="1" indent="-285750" algn="l" rtl="0" fontAlgn="base"/>
            <a:r>
              <a:rPr lang="en-US" sz="1100" b="0" i="0" u="none" strike="noStrike" dirty="0">
                <a:solidFill>
                  <a:srgbClr val="000000"/>
                </a:solidFill>
                <a:effectLst/>
                <a:latin typeface="+mn-lt"/>
              </a:rPr>
              <a:t>And, in this next section, we will briefly summarize how the Colorado Read Act has changed over time. </a:t>
            </a:r>
            <a:r>
              <a:rPr lang="en-US" sz="1100" b="0" i="0" dirty="0">
                <a:solidFill>
                  <a:srgbClr val="444444"/>
                </a:solidFill>
                <a:effectLst/>
                <a:latin typeface="+mn-lt"/>
              </a:rPr>
              <a:t>​</a:t>
            </a:r>
          </a:p>
          <a:p>
            <a:pPr marL="742950" lvl="1" indent="-285750" algn="l" rtl="0" fontAlgn="base"/>
            <a:endParaRPr lang="en-US" sz="1100" b="0" i="0" dirty="0">
              <a:solidFill>
                <a:srgbClr val="444444"/>
              </a:solidFill>
              <a:effectLst/>
              <a:latin typeface="+mn-lt"/>
            </a:endParaRPr>
          </a:p>
          <a:p>
            <a:pPr marL="0" lvl="0" indent="0" algn="l" rtl="0" fontAlgn="base">
              <a:buNone/>
            </a:pPr>
            <a:r>
              <a:rPr lang="en-US" sz="1100" b="1" i="0" dirty="0">
                <a:solidFill>
                  <a:srgbClr val="444444"/>
                </a:solidFill>
                <a:effectLst/>
                <a:latin typeface="+mn-lt"/>
              </a:rPr>
              <a:t>A Brief History Part 1</a:t>
            </a:r>
          </a:p>
          <a:p>
            <a:pPr marL="0" indent="0" algn="l" rtl="0" fontAlgn="base">
              <a:buNone/>
            </a:pPr>
            <a:endParaRPr lang="en-US" sz="1100" b="0" i="0" dirty="0">
              <a:solidFill>
                <a:srgbClr val="444444"/>
              </a:solidFill>
              <a:effectLst/>
              <a:latin typeface="+mn-lt"/>
            </a:endParaRPr>
          </a:p>
          <a:p>
            <a:pPr marL="0" indent="0" algn="l" rtl="0" fontAlgn="base">
              <a:buFont typeface="Arial" panose="020B0604020202020204" pitchFamily="34" charset="0"/>
              <a:buNone/>
            </a:pPr>
            <a:r>
              <a:rPr lang="en-US" sz="1100" b="0" i="0" u="none" strike="noStrike" dirty="0">
                <a:solidFill>
                  <a:srgbClr val="000000"/>
                </a:solidFill>
                <a:effectLst/>
                <a:latin typeface="+mn-lt"/>
              </a:rPr>
              <a:t>In </a:t>
            </a:r>
            <a:r>
              <a:rPr lang="en-US" sz="1100" b="1" i="0" u="none" strike="noStrike" dirty="0">
                <a:solidFill>
                  <a:srgbClr val="000000"/>
                </a:solidFill>
                <a:effectLst/>
                <a:latin typeface="+mn-lt"/>
              </a:rPr>
              <a:t>2012</a:t>
            </a:r>
            <a:r>
              <a:rPr lang="en-US" sz="1100" b="0" i="0" u="none" strike="noStrike" dirty="0">
                <a:solidFill>
                  <a:srgbClr val="000000"/>
                </a:solidFill>
                <a:effectLst/>
                <a:latin typeface="+mn-lt"/>
              </a:rPr>
              <a:t>, </a:t>
            </a:r>
            <a:r>
              <a:rPr lang="en-US" sz="1100" b="1" i="0" u="none" strike="noStrike" dirty="0">
                <a:solidFill>
                  <a:srgbClr val="000000"/>
                </a:solidFill>
                <a:effectLst/>
                <a:latin typeface="+mn-lt"/>
              </a:rPr>
              <a:t>House Bill 12-1238 The Colorado READ Act repealed the Colorado Basic Literacy Act </a:t>
            </a:r>
            <a:r>
              <a:rPr lang="en-US" sz="1100" b="0" i="0" u="none" strike="noStrike" dirty="0">
                <a:solidFill>
                  <a:srgbClr val="000000"/>
                </a:solidFill>
                <a:effectLst/>
                <a:latin typeface="+mn-lt"/>
              </a:rPr>
              <a:t>to become the new law.</a:t>
            </a:r>
            <a:endParaRPr lang="en-US" sz="1100" b="0" i="0" dirty="0">
              <a:solidFill>
                <a:srgbClr val="444444"/>
              </a:solidFill>
              <a:effectLst/>
              <a:latin typeface="+mn-lt"/>
            </a:endParaRPr>
          </a:p>
          <a:p>
            <a:pPr marL="0" indent="0" algn="l" rtl="0" fontAlgn="base">
              <a:buFont typeface="Arial" panose="020B0604020202020204" pitchFamily="34" charset="0"/>
              <a:buNone/>
            </a:pPr>
            <a:r>
              <a:rPr lang="en-US" sz="1100" b="0" i="0" dirty="0">
                <a:solidFill>
                  <a:srgbClr val="444444"/>
                </a:solidFill>
                <a:effectLst/>
                <a:latin typeface="+mn-lt"/>
              </a:rPr>
              <a:t>​</a:t>
            </a:r>
          </a:p>
          <a:p>
            <a:pPr marL="0" marR="0" lvl="0" indent="0" algn="l" defTabSz="914400" rtl="0" eaLnBrk="1" fontAlgn="base"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US" sz="1100" b="1" i="0" u="none" strike="noStrike" dirty="0">
                <a:solidFill>
                  <a:srgbClr val="000000"/>
                </a:solidFill>
                <a:effectLst/>
                <a:latin typeface="+mn-lt"/>
              </a:rPr>
              <a:t>In 2015, House Bill 15-1323 </a:t>
            </a:r>
            <a:r>
              <a:rPr lang="en-US" sz="1100" b="0" i="0" u="none" strike="noStrike" dirty="0">
                <a:solidFill>
                  <a:srgbClr val="000000"/>
                </a:solidFill>
                <a:effectLst/>
                <a:latin typeface="+mn-lt"/>
              </a:rPr>
              <a:t>included </a:t>
            </a:r>
            <a:r>
              <a:rPr lang="en-US" sz="1100" b="1" i="0" u="none" strike="noStrike" dirty="0">
                <a:solidFill>
                  <a:srgbClr val="000000"/>
                </a:solidFill>
                <a:effectLst/>
                <a:latin typeface="+mn-lt"/>
              </a:rPr>
              <a:t>more specific requirements </a:t>
            </a:r>
            <a:r>
              <a:rPr lang="en-US" sz="1100" b="1" i="0" u="none" strike="noStrike" dirty="0">
                <a:solidFill>
                  <a:schemeClr val="tx1"/>
                </a:solidFill>
                <a:effectLst/>
                <a:latin typeface="+mn-lt"/>
              </a:rPr>
              <a:t>for schools on screening for reading difficulties and assessments </a:t>
            </a:r>
            <a:r>
              <a:rPr lang="en-US" sz="1100" b="0" i="0" u="none" strike="noStrike" dirty="0">
                <a:solidFill>
                  <a:schemeClr val="tx1"/>
                </a:solidFill>
                <a:effectLst/>
                <a:latin typeface="+mn-lt"/>
              </a:rPr>
              <a:t>(CRS 22-7-1205).</a:t>
            </a:r>
            <a:endParaRPr lang="en-US" sz="1100" dirty="0">
              <a:solidFill>
                <a:schemeClr val="tx1"/>
              </a:solidFill>
              <a:latin typeface="+mn-lt"/>
            </a:endParaRPr>
          </a:p>
          <a:p>
            <a:pPr marL="742950" lvl="1" indent="-285750" algn="l" rtl="0" fontAlgn="base"/>
            <a:r>
              <a:rPr lang="en-US" sz="1100" b="0" i="0" u="none" strike="noStrike" dirty="0">
                <a:solidFill>
                  <a:srgbClr val="000000"/>
                </a:solidFill>
                <a:effectLst/>
                <a:latin typeface="+mn-lt"/>
              </a:rPr>
              <a:t>This included guidance for schools on the process of determining which students are at-risk of or have a significant reading deficiency. </a:t>
            </a:r>
            <a:r>
              <a:rPr lang="en-US" sz="1100" b="0" i="0" dirty="0">
                <a:solidFill>
                  <a:srgbClr val="444444"/>
                </a:solidFill>
                <a:effectLst/>
                <a:latin typeface="+mn-lt"/>
              </a:rPr>
              <a:t>​</a:t>
            </a:r>
          </a:p>
          <a:p>
            <a:pPr marL="0" indent="0" algn="l" rtl="0" fontAlgn="base">
              <a:buFont typeface="Arial" panose="020B0604020202020204" pitchFamily="34" charset="0"/>
              <a:buNone/>
            </a:pPr>
            <a:r>
              <a:rPr lang="en-US" sz="1100" b="0" i="0" dirty="0">
                <a:solidFill>
                  <a:srgbClr val="444444"/>
                </a:solidFill>
                <a:effectLst/>
                <a:latin typeface="+mn-lt"/>
              </a:rPr>
              <a:t>​</a:t>
            </a:r>
            <a:endParaRPr lang="en-US" sz="1100" b="0" i="0" u="none" strike="noStrike" dirty="0">
              <a:solidFill>
                <a:srgbClr val="444444"/>
              </a:solidFill>
              <a:effectLst/>
              <a:latin typeface="+mn-lt"/>
            </a:endParaRPr>
          </a:p>
          <a:p>
            <a:pPr marL="0" indent="0" algn="l" rtl="0" fontAlgn="base">
              <a:buFont typeface="Arial" panose="020B0604020202020204" pitchFamily="34" charset="0"/>
              <a:buNone/>
            </a:pPr>
            <a:r>
              <a:rPr lang="en-US" sz="1100" b="0" i="0" u="none" strike="noStrike" dirty="0">
                <a:solidFill>
                  <a:srgbClr val="000000"/>
                </a:solidFill>
                <a:effectLst/>
                <a:latin typeface="+mn-lt"/>
              </a:rPr>
              <a:t>In </a:t>
            </a:r>
            <a:r>
              <a:rPr lang="en-US" sz="1100" b="1" i="0" u="none" strike="noStrike" dirty="0">
                <a:solidFill>
                  <a:srgbClr val="000000"/>
                </a:solidFill>
                <a:effectLst/>
                <a:latin typeface="+mn-lt"/>
              </a:rPr>
              <a:t>2019, Senate Bill 19-199 </a:t>
            </a:r>
            <a:r>
              <a:rPr lang="en-US" sz="1100" b="0" i="0" u="none" strike="noStrike" dirty="0">
                <a:solidFill>
                  <a:srgbClr val="000000"/>
                </a:solidFill>
                <a:effectLst/>
                <a:latin typeface="+mn-lt"/>
              </a:rPr>
              <a:t>strengthened the Colorado READ Act with </a:t>
            </a:r>
            <a:r>
              <a:rPr lang="en-US" sz="1100" b="1" i="0" u="none" strike="noStrike" dirty="0">
                <a:solidFill>
                  <a:schemeClr val="tx1"/>
                </a:solidFill>
                <a:effectLst/>
                <a:latin typeface="+mn-lt"/>
              </a:rPr>
              <a:t>new requirements set for schools for funding, reporting, and scientifically based and evidence-based training for K-3 teachers </a:t>
            </a:r>
            <a:r>
              <a:rPr lang="en-US" sz="1100" b="0" i="0" u="none" strike="noStrike" dirty="0">
                <a:solidFill>
                  <a:schemeClr val="tx1"/>
                </a:solidFill>
                <a:effectLst/>
                <a:latin typeface="+mn-lt"/>
              </a:rPr>
              <a:t>(CRS 22-7-1210, 22-7-1213, 22-7-1208 (6)(a)).</a:t>
            </a:r>
            <a:r>
              <a:rPr lang="en-US" sz="1100" b="1" i="0" dirty="0">
                <a:solidFill>
                  <a:schemeClr val="tx1"/>
                </a:solidFill>
                <a:effectLst/>
                <a:latin typeface="+mn-lt"/>
              </a:rPr>
              <a:t>​</a:t>
            </a:r>
            <a:endParaRPr lang="en-US" sz="1100" b="1" dirty="0">
              <a:solidFill>
                <a:schemeClr val="tx1"/>
              </a:solidFill>
              <a:latin typeface="+mn-lt"/>
            </a:endParaRPr>
          </a:p>
          <a:p>
            <a:pPr marL="742950" lvl="1" indent="-285750" algn="l" rtl="0" fontAlgn="base"/>
            <a:r>
              <a:rPr lang="en-US" sz="1100" b="0" i="0" dirty="0">
                <a:solidFill>
                  <a:srgbClr val="444444"/>
                </a:solidFill>
                <a:effectLst/>
                <a:latin typeface="+mn-lt"/>
              </a:rPr>
              <a:t>​</a:t>
            </a:r>
            <a:r>
              <a:rPr lang="en-US" sz="1100" b="0" i="0" u="none" strike="noStrike" dirty="0">
                <a:solidFill>
                  <a:srgbClr val="444444"/>
                </a:solidFill>
                <a:effectLst/>
                <a:latin typeface="+mn-lt"/>
              </a:rPr>
              <a:t>It </a:t>
            </a:r>
            <a:r>
              <a:rPr lang="en-US" sz="1100" b="0" i="0" u="none" strike="noStrike" dirty="0">
                <a:solidFill>
                  <a:srgbClr val="000000"/>
                </a:solidFill>
                <a:effectLst/>
                <a:latin typeface="+mn-lt"/>
              </a:rPr>
              <a:t>requires that each teacher employed to teach kindergarten or any of grades one through three has successfully completed evidence-based training in teaching reading (</a:t>
            </a:r>
            <a:r>
              <a:rPr lang="en-US" sz="1100" b="0" i="0" u="none" strike="noStrike" dirty="0">
                <a:solidFill>
                  <a:schemeClr val="tx1"/>
                </a:solidFill>
                <a:effectLst/>
                <a:latin typeface="+mn-lt"/>
              </a:rPr>
              <a:t>22-7-1208 (6)(a))</a:t>
            </a:r>
            <a:r>
              <a:rPr lang="en-US" sz="1100" b="0" i="0" u="none" strike="noStrike" dirty="0">
                <a:solidFill>
                  <a:srgbClr val="000000"/>
                </a:solidFill>
                <a:effectLst/>
                <a:latin typeface="+mn-lt"/>
              </a:rPr>
              <a:t>. </a:t>
            </a:r>
            <a:r>
              <a:rPr lang="en-US" sz="1100" b="0" i="0" dirty="0">
                <a:solidFill>
                  <a:srgbClr val="444444"/>
                </a:solidFill>
                <a:effectLst/>
                <a:latin typeface="+mn-lt"/>
              </a:rPr>
              <a:t>​</a:t>
            </a:r>
          </a:p>
        </p:txBody>
      </p:sp>
    </p:spTree>
    <p:extLst>
      <p:ext uri="{BB962C8B-B14F-4D97-AF65-F5344CB8AC3E}">
        <p14:creationId xmlns:p14="http://schemas.microsoft.com/office/powerpoint/2010/main" val="31390344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blank - blue" userDrawn="1">
  <p:cSld name="TITLE_AND_BODY_1_1_1_1_1_1_1_1_1_1_2">
    <p:spTree>
      <p:nvGrpSpPr>
        <p:cNvPr id="1" name="Shape 169"/>
        <p:cNvGrpSpPr/>
        <p:nvPr/>
      </p:nvGrpSpPr>
      <p:grpSpPr>
        <a:xfrm>
          <a:off x="0" y="0"/>
          <a:ext cx="0" cy="0"/>
          <a:chOff x="0" y="0"/>
          <a:chExt cx="0" cy="0"/>
        </a:xfrm>
      </p:grpSpPr>
      <p:pic>
        <p:nvPicPr>
          <p:cNvPr id="170" name="Google Shape;170;p19"/>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73" name="Google Shape;173;p19" descr="CDE Logo"/>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3" name="Google Shape;190;p20">
            <a:extLst>
              <a:ext uri="{FF2B5EF4-FFF2-40B4-BE49-F238E27FC236}">
                <a16:creationId xmlns:a16="http://schemas.microsoft.com/office/drawing/2014/main" id="{1AFFB677-6404-F3F4-44C8-0DE2A5F8D76E}"/>
              </a:ext>
            </a:extLst>
          </p:cNvPr>
          <p:cNvCxnSpPr/>
          <p:nvPr userDrawn="1"/>
        </p:nvCxnSpPr>
        <p:spPr>
          <a:xfrm>
            <a:off x="0" y="607574"/>
            <a:ext cx="7479600" cy="0"/>
          </a:xfrm>
          <a:prstGeom prst="straightConnector1">
            <a:avLst/>
          </a:prstGeom>
          <a:noFill/>
          <a:ln w="19050" cap="flat" cmpd="sng">
            <a:solidFill>
              <a:srgbClr val="488BC9"/>
            </a:solidFill>
            <a:prstDash val="solid"/>
            <a:round/>
            <a:headEnd type="none" w="med" len="med"/>
            <a:tailEnd type="none" w="med" len="med"/>
          </a:ln>
        </p:spPr>
      </p:cxnSp>
      <p:sp>
        <p:nvSpPr>
          <p:cNvPr id="4" name="Google Shape;297;p34">
            <a:extLst>
              <a:ext uri="{FF2B5EF4-FFF2-40B4-BE49-F238E27FC236}">
                <a16:creationId xmlns:a16="http://schemas.microsoft.com/office/drawing/2014/main" id="{AE8AE7D0-26E0-EC03-62FE-429D06820521}"/>
              </a:ext>
            </a:extLst>
          </p:cNvPr>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000">
                <a:latin typeface="Trebuchet MS" panose="020B0603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5_Title and Content" preserve="1" userDrawn="1">
  <p:cSld name="5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6" y="1"/>
            <a:ext cx="9143989" cy="1028698"/>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Trebuchet MS" panose="020B0603020202020204" pitchFamily="34" charset="0"/>
                <a:ea typeface="Trebuchet MS" panose="020B0603020202020204" pitchFamily="34"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2430480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_Custom Layout" preserve="1" userDrawn="1">
  <p:cSld name="5_Custom Layout">
    <p:spTree>
      <p:nvGrpSpPr>
        <p:cNvPr id="1" name="Shape 320"/>
        <p:cNvGrpSpPr/>
        <p:nvPr/>
      </p:nvGrpSpPr>
      <p:grpSpPr>
        <a:xfrm>
          <a:off x="0" y="0"/>
          <a:ext cx="0" cy="0"/>
          <a:chOff x="0" y="0"/>
          <a:chExt cx="0" cy="0"/>
        </a:xfrm>
      </p:grpSpPr>
      <p:pic>
        <p:nvPicPr>
          <p:cNvPr id="321" name="Google Shape;321;g610ef0e5f8_7_63"/>
          <p:cNvPicPr preferRelativeResize="0"/>
          <p:nvPr userDrawn="1"/>
        </p:nvPicPr>
        <p:blipFill rotWithShape="1">
          <a:blip r:embed="rId2">
            <a:alphaModFix/>
          </a:blip>
          <a:srcRect/>
          <a:stretch/>
        </p:blipFill>
        <p:spPr>
          <a:xfrm>
            <a:off x="0" y="0"/>
            <a:ext cx="9144000" cy="5143500"/>
          </a:xfrm>
          <a:prstGeom prst="rect">
            <a:avLst/>
          </a:prstGeom>
          <a:noFill/>
          <a:ln>
            <a:noFill/>
          </a:ln>
        </p:spPr>
      </p:pic>
      <p:pic>
        <p:nvPicPr>
          <p:cNvPr id="324" name="Google Shape;324;g610ef0e5f8_7_63"/>
          <p:cNvPicPr preferRelativeResize="0"/>
          <p:nvPr/>
        </p:nvPicPr>
        <p:blipFill rotWithShape="1">
          <a:blip r:embed="rId3">
            <a:alphaModFix/>
          </a:blip>
          <a:srcRect/>
          <a:stretch/>
        </p:blipFill>
        <p:spPr>
          <a:xfrm>
            <a:off x="7998342" y="4521944"/>
            <a:ext cx="954636" cy="527610"/>
          </a:xfrm>
          <a:prstGeom prst="rect">
            <a:avLst/>
          </a:prstGeom>
          <a:noFill/>
          <a:ln>
            <a:noFill/>
          </a:ln>
        </p:spPr>
      </p:pic>
      <p:sp>
        <p:nvSpPr>
          <p:cNvPr id="5" name="Google Shape;334;g610ef0e5f8_7_74">
            <a:extLst>
              <a:ext uri="{FF2B5EF4-FFF2-40B4-BE49-F238E27FC236}">
                <a16:creationId xmlns:a16="http://schemas.microsoft.com/office/drawing/2014/main" id="{4EC3E993-4BBD-4AC9-BAE5-E03FBF43BC63}"/>
              </a:ext>
            </a:extLst>
          </p:cNvPr>
          <p:cNvSpPr txBox="1">
            <a:spLocks/>
          </p:cNvSpPr>
          <p:nvPr userDrawn="1"/>
        </p:nvSpPr>
        <p:spPr>
          <a:xfrm>
            <a:off x="0" y="2213999"/>
            <a:ext cx="9144000" cy="527610"/>
          </a:xfrm>
          <a:prstGeom prst="rect">
            <a:avLst/>
          </a:prstGeom>
          <a:noFill/>
          <a:ln>
            <a:noFill/>
          </a:ln>
        </p:spPr>
        <p:txBody>
          <a:bodyPr spcFirstLastPara="1" vert="horz" wrap="square" lIns="0" tIns="0" rIns="0" bIns="0" rtlCol="0" anchor="t" anchorCtr="0">
            <a:no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useo Slab 500" panose="02000000000000000000" charset="0"/>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2700">
              <a:latin typeface="Trebuchet MS" panose="020B0603020202020204" pitchFamily="34" charset="0"/>
            </a:endParaRPr>
          </a:p>
        </p:txBody>
      </p:sp>
      <p:sp>
        <p:nvSpPr>
          <p:cNvPr id="6" name="Google Shape;334;g610ef0e5f8_7_74">
            <a:extLst>
              <a:ext uri="{FF2B5EF4-FFF2-40B4-BE49-F238E27FC236}">
                <a16:creationId xmlns:a16="http://schemas.microsoft.com/office/drawing/2014/main" id="{CA93D8CA-20C6-4DFC-9BDF-8747C75870A7}"/>
              </a:ext>
            </a:extLst>
          </p:cNvPr>
          <p:cNvSpPr txBox="1">
            <a:spLocks noGrp="1"/>
          </p:cNvSpPr>
          <p:nvPr>
            <p:ph type="title" hasCustomPrompt="1"/>
          </p:nvPr>
        </p:nvSpPr>
        <p:spPr>
          <a:xfrm>
            <a:off x="0" y="1696642"/>
            <a:ext cx="9144000"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Trebuchet MS" panose="020B0603020202020204" pitchFamily="34" charset="0"/>
                <a:ea typeface="Trebuchet MS" panose="020B0603020202020204" pitchFamily="34"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34422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1" y="2493127"/>
            <a:ext cx="7801897" cy="730098"/>
          </a:xfrm>
        </p:spPr>
        <p:txBody>
          <a:bodyPr lIns="0" tIns="0" rIns="0" bIns="0" anchor="t" anchorCtr="0">
            <a:normAutofit/>
          </a:bodyPr>
          <a:lstStyle>
            <a:lvl1pPr algn="ctr">
              <a:defRPr sz="3600">
                <a:latin typeface="Trebuchet MS" panose="020B0603020202020204" pitchFamily="34" charset="0"/>
              </a:defRPr>
            </a:lvl1pPr>
          </a:lstStyle>
          <a:p>
            <a:r>
              <a:rPr lang="en-US"/>
              <a:t>The Colorado Read Act</a:t>
            </a:r>
          </a:p>
        </p:txBody>
      </p:sp>
      <p:sp>
        <p:nvSpPr>
          <p:cNvPr id="3" name="Subtitle 2"/>
          <p:cNvSpPr>
            <a:spLocks noGrp="1"/>
          </p:cNvSpPr>
          <p:nvPr>
            <p:ph type="subTitle" idx="1" hasCustomPrompt="1"/>
          </p:nvPr>
        </p:nvSpPr>
        <p:spPr>
          <a:xfrm>
            <a:off x="685801" y="3506431"/>
            <a:ext cx="7801897" cy="436919"/>
          </a:xfrm>
        </p:spPr>
        <p:txBody>
          <a:bodyPr>
            <a:normAutofit/>
          </a:bodyPr>
          <a:lstStyle>
            <a:lvl1pPr marL="0" indent="0" algn="ctr">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Reading to Ensure Academic Development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12246" y="474531"/>
            <a:ext cx="2116730" cy="1321787"/>
          </a:xfrm>
          <a:prstGeom prst="rect">
            <a:avLst/>
          </a:prstGeom>
        </p:spPr>
      </p:pic>
      <p:cxnSp>
        <p:nvCxnSpPr>
          <p:cNvPr id="9" name="Straight Connector 8"/>
          <p:cNvCxnSpPr/>
          <p:nvPr userDrawn="1"/>
        </p:nvCxnSpPr>
        <p:spPr>
          <a:xfrm>
            <a:off x="685802" y="2079522"/>
            <a:ext cx="7801897"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803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Orange - 03" userDrawn="1">
  <p:cSld name="Divider - Orange - 03">
    <p:spTree>
      <p:nvGrpSpPr>
        <p:cNvPr id="1" name="Shape 110"/>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18C94D8-0389-309F-9B42-37E5248947ED}"/>
              </a:ext>
            </a:extLst>
          </p:cNvPr>
          <p:cNvSpPr>
            <a:spLocks noGrp="1"/>
          </p:cNvSpPr>
          <p:nvPr>
            <p:ph type="pic" sz="quarter" idx="10" hasCustomPrompt="1"/>
          </p:nvPr>
        </p:nvSpPr>
        <p:spPr>
          <a:xfrm>
            <a:off x="0" y="0"/>
            <a:ext cx="9144000" cy="5143500"/>
          </a:xfrm>
          <a:solidFill>
            <a:schemeClr val="tx2"/>
          </a:solidFill>
        </p:spPr>
        <p:txBody>
          <a:bodyPr/>
          <a:lstStyle>
            <a:lvl1pPr marL="114300" indent="0">
              <a:buNone/>
              <a:defRPr/>
            </a:lvl1pPr>
          </a:lstStyle>
          <a:p>
            <a:pPr marL="114300" marR="0" lvl="0" indent="0" algn="l" defTabSz="914400" rtl="0" eaLnBrk="1" fontAlgn="auto" latinLnBrk="0" hangingPunct="1">
              <a:lnSpc>
                <a:spcPct val="115000"/>
              </a:lnSpc>
              <a:spcBef>
                <a:spcPts val="0"/>
              </a:spcBef>
              <a:spcAft>
                <a:spcPts val="0"/>
              </a:spcAft>
              <a:buClr>
                <a:schemeClr val="dk2"/>
              </a:buClr>
              <a:buSzPts val="1800"/>
              <a:buFont typeface="Arial"/>
              <a:buNone/>
              <a:tabLst/>
              <a:defRPr/>
            </a:pPr>
            <a:r>
              <a:rPr lang="en-US"/>
              <a:t>Add Picture</a:t>
            </a:r>
          </a:p>
          <a:p>
            <a:endParaRPr lang="en-US"/>
          </a:p>
        </p:txBody>
      </p:sp>
      <p:sp>
        <p:nvSpPr>
          <p:cNvPr id="112" name="Google Shape;112;p10"/>
          <p:cNvSpPr txBox="1">
            <a:spLocks noGrp="1"/>
          </p:cNvSpPr>
          <p:nvPr>
            <p:ph type="title"/>
          </p:nvPr>
        </p:nvSpPr>
        <p:spPr>
          <a:xfrm>
            <a:off x="0" y="3361599"/>
            <a:ext cx="9144000" cy="697053"/>
          </a:xfrm>
          <a:prstGeom prst="rect">
            <a:avLst/>
          </a:prstGeom>
          <a:solidFill>
            <a:srgbClr val="EF752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2800"/>
              <a:buFont typeface="Roboto Medium"/>
              <a:buNone/>
              <a:defRPr sz="4000">
                <a:solidFill>
                  <a:schemeClr val="lt1"/>
                </a:solidFill>
                <a:latin typeface="Trebuchet MS" panose="020B0603020202020204" pitchFamily="34" charset="0"/>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115" name="Google Shape;115;p10" descr="CDE Logo"/>
          <p:cNvPicPr preferRelativeResize="0"/>
          <p:nvPr/>
        </p:nvPicPr>
        <p:blipFill>
          <a:blip r:embed="rId2">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3658520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ver Slide - Blue" userDrawn="1">
  <p:cSld name="TITLE_AND_BODY_1_1_1_1_1_1_1_1">
    <p:spTree>
      <p:nvGrpSpPr>
        <p:cNvPr id="1" name="Shape 141"/>
        <p:cNvGrpSpPr/>
        <p:nvPr/>
      </p:nvGrpSpPr>
      <p:grpSpPr>
        <a:xfrm>
          <a:off x="0" y="0"/>
          <a:ext cx="0" cy="0"/>
          <a:chOff x="0" y="0"/>
          <a:chExt cx="0" cy="0"/>
        </a:xfrm>
      </p:grpSpPr>
      <p:sp>
        <p:nvSpPr>
          <p:cNvPr id="143" name="Google Shape;143;p16"/>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rebuchet MS" panose="020B0603020202020204" pitchFamily="34" charset="0"/>
            </a:endParaRPr>
          </a:p>
        </p:txBody>
      </p:sp>
      <p:sp>
        <p:nvSpPr>
          <p:cNvPr id="3" name="Picture Placeholder 2">
            <a:extLst>
              <a:ext uri="{FF2B5EF4-FFF2-40B4-BE49-F238E27FC236}">
                <a16:creationId xmlns:a16="http://schemas.microsoft.com/office/drawing/2014/main" id="{E469F1B4-5386-45DC-F0D7-A4471557962D}"/>
              </a:ext>
            </a:extLst>
          </p:cNvPr>
          <p:cNvSpPr>
            <a:spLocks noGrp="1"/>
          </p:cNvSpPr>
          <p:nvPr>
            <p:ph type="pic" sz="quarter" idx="13" hasCustomPrompt="1"/>
          </p:nvPr>
        </p:nvSpPr>
        <p:spPr>
          <a:xfrm>
            <a:off x="6282071" y="0"/>
            <a:ext cx="2861929" cy="4379913"/>
          </a:xfrm>
          <a:solidFill>
            <a:schemeClr val="tx2"/>
          </a:solidFill>
        </p:spPr>
        <p:txBody>
          <a:bodyPr/>
          <a:lstStyle>
            <a:lvl1pPr marL="114300" indent="0">
              <a:buNone/>
              <a:defRPr/>
            </a:lvl1pPr>
          </a:lstStyle>
          <a:p>
            <a:pPr marL="457200" marR="0" lvl="0" indent="-342900" algn="l" defTabSz="914400" rtl="0" eaLnBrk="1" fontAlgn="auto" latinLnBrk="0" hangingPunct="1">
              <a:lnSpc>
                <a:spcPct val="115000"/>
              </a:lnSpc>
              <a:spcBef>
                <a:spcPts val="0"/>
              </a:spcBef>
              <a:spcAft>
                <a:spcPts val="0"/>
              </a:spcAft>
              <a:buClr>
                <a:schemeClr val="dk2"/>
              </a:buClr>
              <a:buSzPts val="1800"/>
              <a:buFont typeface="Arial"/>
              <a:buChar char="●"/>
              <a:tabLst/>
              <a:defRPr/>
            </a:pPr>
            <a:r>
              <a:rPr lang="en-US"/>
              <a:t>Add Picture</a:t>
            </a:r>
          </a:p>
          <a:p>
            <a:pPr marL="457200" marR="0" lvl="0" indent="-342900" algn="l" defTabSz="914400" rtl="0" eaLnBrk="1" fontAlgn="auto" latinLnBrk="0" hangingPunct="1">
              <a:lnSpc>
                <a:spcPct val="115000"/>
              </a:lnSpc>
              <a:spcBef>
                <a:spcPts val="0"/>
              </a:spcBef>
              <a:spcAft>
                <a:spcPts val="0"/>
              </a:spcAft>
              <a:buClr>
                <a:schemeClr val="dk2"/>
              </a:buClr>
              <a:buSzPts val="1800"/>
              <a:buFont typeface="Arial"/>
              <a:buChar char="●"/>
              <a:tabLst/>
              <a:defRPr/>
            </a:pPr>
            <a:endParaRPr lang="en-US"/>
          </a:p>
        </p:txBody>
      </p:sp>
      <p:pic>
        <p:nvPicPr>
          <p:cNvPr id="145" name="Google Shape;145;p16"/>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46" name="Google Shape;146;p16" descr="CDE Logo"/>
          <p:cNvPicPr preferRelativeResize="0"/>
          <p:nvPr/>
        </p:nvPicPr>
        <p:blipFill>
          <a:blip r:embed="rId3">
            <a:alphaModFix/>
          </a:blip>
          <a:stretch>
            <a:fillRect/>
          </a:stretch>
        </p:blipFill>
        <p:spPr>
          <a:xfrm>
            <a:off x="2294525" y="746675"/>
            <a:ext cx="1456100" cy="919150"/>
          </a:xfrm>
          <a:prstGeom prst="rect">
            <a:avLst/>
          </a:prstGeom>
          <a:noFill/>
          <a:ln>
            <a:noFill/>
          </a:ln>
        </p:spPr>
      </p:pic>
      <p:sp>
        <p:nvSpPr>
          <p:cNvPr id="148" name="Google Shape;148;p16"/>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2200"/>
              <a:buFont typeface="Roboto"/>
              <a:buNone/>
              <a:defRPr sz="4000">
                <a:solidFill>
                  <a:schemeClr val="lt1"/>
                </a:solidFill>
                <a:latin typeface="Trebuchet MS" panose="020B0603020202020204" pitchFamily="34" charset="0"/>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9" name="Google Shape;149;p16"/>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rtl="0">
              <a:spcBef>
                <a:spcPts val="0"/>
              </a:spcBef>
              <a:spcAft>
                <a:spcPts val="0"/>
              </a:spcAft>
              <a:buSzPts val="2200"/>
              <a:buFont typeface="Roboto"/>
              <a:buNone/>
              <a:defRPr sz="2200">
                <a:latin typeface="Trebuchet MS" panose="020B0603020202020204" pitchFamily="34" charset="0"/>
                <a:ea typeface="Roboto"/>
                <a:cs typeface="Calibri" panose="020F0502020204030204" pitchFamily="34" charset="0"/>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userDrawn="1">
  <p:cSld name="CAPTION_ONLY">
    <p:spTree>
      <p:nvGrpSpPr>
        <p:cNvPr id="1" name="Shape 312"/>
        <p:cNvGrpSpPr/>
        <p:nvPr/>
      </p:nvGrpSpPr>
      <p:grpSpPr>
        <a:xfrm>
          <a:off x="0" y="0"/>
          <a:ext cx="0" cy="0"/>
          <a:chOff x="0" y="0"/>
          <a:chExt cx="0" cy="0"/>
        </a:xfrm>
      </p:grpSpPr>
      <p:pic>
        <p:nvPicPr>
          <p:cNvPr id="3" name="Google Shape;42;p5">
            <a:extLst>
              <a:ext uri="{FF2B5EF4-FFF2-40B4-BE49-F238E27FC236}">
                <a16:creationId xmlns:a16="http://schemas.microsoft.com/office/drawing/2014/main" id="{D5D69CF5-DE2C-25E1-4E27-E2DF0351656C}"/>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2" name="Google Shape;115;p10" descr="CDE Logo">
            <a:extLst>
              <a:ext uri="{FF2B5EF4-FFF2-40B4-BE49-F238E27FC236}">
                <a16:creationId xmlns:a16="http://schemas.microsoft.com/office/drawing/2014/main" id="{E013F6D2-B099-3678-8BDA-4039A7BBE2AB}"/>
              </a:ext>
            </a:extLst>
          </p:cNvPr>
          <p:cNvPicPr preferRelativeResize="0"/>
          <p:nvPr userDrawn="1"/>
        </p:nvPicPr>
        <p:blipFill>
          <a:blip r:embed="rId3">
            <a:alphaModFix/>
          </a:blip>
          <a:stretch>
            <a:fillRect/>
          </a:stretch>
        </p:blipFill>
        <p:spPr>
          <a:xfrm>
            <a:off x="8002150" y="4594525"/>
            <a:ext cx="924425" cy="403399"/>
          </a:xfrm>
          <a:prstGeom prst="rect">
            <a:avLst/>
          </a:prstGeom>
          <a:noFill/>
          <a:ln>
            <a:noFill/>
          </a:ln>
        </p:spPr>
      </p:pic>
      <p:sp>
        <p:nvSpPr>
          <p:cNvPr id="4" name="Google Shape;297;p34">
            <a:extLst>
              <a:ext uri="{FF2B5EF4-FFF2-40B4-BE49-F238E27FC236}">
                <a16:creationId xmlns:a16="http://schemas.microsoft.com/office/drawing/2014/main" id="{0E2D3C4B-5044-373C-9155-986A266AF7C4}"/>
              </a:ext>
            </a:extLst>
          </p:cNvPr>
          <p:cNvSpPr txBox="1">
            <a:spLocks noGrp="1"/>
          </p:cNvSpPr>
          <p:nvPr>
            <p:ph type="title"/>
          </p:nvPr>
        </p:nvSpPr>
        <p:spPr>
          <a:xfrm>
            <a:off x="135237" y="145576"/>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000">
                <a:latin typeface="Trebuchet MS" panose="020B0603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blank - blue" userDrawn="1">
  <p:cSld name="TITLE_AND_BODY_1_1_1_1_1_1_1_1_1_1_2">
    <p:spTree>
      <p:nvGrpSpPr>
        <p:cNvPr id="1" name="Shape 169"/>
        <p:cNvGrpSpPr/>
        <p:nvPr/>
      </p:nvGrpSpPr>
      <p:grpSpPr>
        <a:xfrm>
          <a:off x="0" y="0"/>
          <a:ext cx="0" cy="0"/>
          <a:chOff x="0" y="0"/>
          <a:chExt cx="0" cy="0"/>
        </a:xfrm>
      </p:grpSpPr>
      <p:pic>
        <p:nvPicPr>
          <p:cNvPr id="170" name="Google Shape;170;p19"/>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73" name="Google Shape;173;p19" descr="CDE Logo"/>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3" name="Google Shape;190;p20">
            <a:extLst>
              <a:ext uri="{FF2B5EF4-FFF2-40B4-BE49-F238E27FC236}">
                <a16:creationId xmlns:a16="http://schemas.microsoft.com/office/drawing/2014/main" id="{1AFFB677-6404-F3F4-44C8-0DE2A5F8D76E}"/>
              </a:ext>
            </a:extLst>
          </p:cNvPr>
          <p:cNvCxnSpPr/>
          <p:nvPr userDrawn="1"/>
        </p:nvCxnSpPr>
        <p:spPr>
          <a:xfrm>
            <a:off x="0" y="607574"/>
            <a:ext cx="7479600" cy="0"/>
          </a:xfrm>
          <a:prstGeom prst="straightConnector1">
            <a:avLst/>
          </a:prstGeom>
          <a:noFill/>
          <a:ln w="19050" cap="flat" cmpd="sng">
            <a:solidFill>
              <a:srgbClr val="488BC9"/>
            </a:solidFill>
            <a:prstDash val="solid"/>
            <a:round/>
            <a:headEnd type="none" w="med" len="med"/>
            <a:tailEnd type="none" w="med" len="med"/>
          </a:ln>
        </p:spPr>
      </p:cxnSp>
      <p:sp>
        <p:nvSpPr>
          <p:cNvPr id="4" name="Google Shape;297;p34">
            <a:extLst>
              <a:ext uri="{FF2B5EF4-FFF2-40B4-BE49-F238E27FC236}">
                <a16:creationId xmlns:a16="http://schemas.microsoft.com/office/drawing/2014/main" id="{AE8AE7D0-26E0-EC03-62FE-429D06820521}"/>
              </a:ext>
            </a:extLst>
          </p:cNvPr>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000">
                <a:latin typeface="Trebuchet MS" panose="020B0603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vider - Orange - 05" preserve="1" userDrawn="1">
  <p:cSld name="1_Divider - Orange - 05">
    <p:spTree>
      <p:nvGrpSpPr>
        <p:cNvPr id="1" name="Shape 121"/>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7B89D7A-F99B-5113-29DE-7471172E034C}"/>
              </a:ext>
            </a:extLst>
          </p:cNvPr>
          <p:cNvSpPr>
            <a:spLocks noGrp="1"/>
          </p:cNvSpPr>
          <p:nvPr>
            <p:ph type="pic" sz="quarter" idx="10" hasCustomPrompt="1"/>
          </p:nvPr>
        </p:nvSpPr>
        <p:spPr>
          <a:xfrm>
            <a:off x="0" y="0"/>
            <a:ext cx="9144000" cy="5143500"/>
          </a:xfrm>
          <a:solidFill>
            <a:schemeClr val="tx2"/>
          </a:solidFill>
        </p:spPr>
        <p:txBody>
          <a:bodyPr/>
          <a:lstStyle>
            <a:lvl1pPr marL="114300" indent="0">
              <a:buNone/>
              <a:defRPr/>
            </a:lvl1pPr>
          </a:lstStyle>
          <a:p>
            <a:pPr marL="114300" marR="0" lvl="0" indent="0" algn="l" defTabSz="914400" rtl="0" eaLnBrk="1" fontAlgn="auto" latinLnBrk="0" hangingPunct="1">
              <a:lnSpc>
                <a:spcPct val="115000"/>
              </a:lnSpc>
              <a:spcBef>
                <a:spcPts val="0"/>
              </a:spcBef>
              <a:spcAft>
                <a:spcPts val="0"/>
              </a:spcAft>
              <a:buClr>
                <a:schemeClr val="dk2"/>
              </a:buClr>
              <a:buSzPts val="1800"/>
              <a:buFont typeface="Arial"/>
              <a:buNone/>
              <a:tabLst/>
              <a:defRPr/>
            </a:pPr>
            <a:r>
              <a:rPr lang="en-US"/>
              <a:t>Add Picture</a:t>
            </a:r>
          </a:p>
          <a:p>
            <a:endParaRPr lang="en-US"/>
          </a:p>
        </p:txBody>
      </p:sp>
      <p:sp>
        <p:nvSpPr>
          <p:cNvPr id="123" name="Google Shape;123;p12"/>
          <p:cNvSpPr txBox="1">
            <a:spLocks noGrp="1"/>
          </p:cNvSpPr>
          <p:nvPr>
            <p:ph type="title"/>
          </p:nvPr>
        </p:nvSpPr>
        <p:spPr>
          <a:xfrm>
            <a:off x="0" y="3361600"/>
            <a:ext cx="9144000" cy="666600"/>
          </a:xfrm>
          <a:prstGeom prst="rect">
            <a:avLst/>
          </a:prstGeom>
          <a:solidFill>
            <a:srgbClr val="0070C0"/>
          </a:solidFill>
        </p:spPr>
        <p:txBody>
          <a:bodyPr spcFirstLastPara="1" wrap="square" lIns="91425" tIns="91425" rIns="91425" bIns="91425" anchor="t" anchorCtr="0">
            <a:noAutofit/>
          </a:bodyPr>
          <a:lstStyle>
            <a:lvl1pPr lvl="0" algn="ctr" rtl="0">
              <a:spcBef>
                <a:spcPts val="0"/>
              </a:spcBef>
              <a:spcAft>
                <a:spcPts val="0"/>
              </a:spcAft>
              <a:buClr>
                <a:schemeClr val="lt1"/>
              </a:buClr>
              <a:buSzPts val="2800"/>
              <a:buFont typeface="Roboto Medium"/>
              <a:buNone/>
              <a:defRPr sz="3600">
                <a:solidFill>
                  <a:schemeClr val="lt1"/>
                </a:solidFill>
                <a:latin typeface="Trebuchet MS" panose="020B0603020202020204" pitchFamily="34" charset="0"/>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125" name="Google Shape;125;p12" descr="CDE logo&#10;"/>
          <p:cNvPicPr preferRelativeResize="0"/>
          <p:nvPr/>
        </p:nvPicPr>
        <p:blipFill>
          <a:blip r:embed="rId2">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3497550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reserve="1" userDrawn="1">
  <p:cSld name="1_Caption">
    <p:spTree>
      <p:nvGrpSpPr>
        <p:cNvPr id="1" name="Shape 312"/>
        <p:cNvGrpSpPr/>
        <p:nvPr/>
      </p:nvGrpSpPr>
      <p:grpSpPr>
        <a:xfrm>
          <a:off x="0" y="0"/>
          <a:ext cx="0" cy="0"/>
          <a:chOff x="0" y="0"/>
          <a:chExt cx="0" cy="0"/>
        </a:xfrm>
      </p:grpSpPr>
      <p:pic>
        <p:nvPicPr>
          <p:cNvPr id="4" name="Google Shape;170;p19">
            <a:extLst>
              <a:ext uri="{FF2B5EF4-FFF2-40B4-BE49-F238E27FC236}">
                <a16:creationId xmlns:a16="http://schemas.microsoft.com/office/drawing/2014/main" id="{78AABFC8-2D43-141D-45E5-FC45AD0F1AD5}"/>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2" name="Google Shape;115;p10" descr="CDE Logo">
            <a:extLst>
              <a:ext uri="{FF2B5EF4-FFF2-40B4-BE49-F238E27FC236}">
                <a16:creationId xmlns:a16="http://schemas.microsoft.com/office/drawing/2014/main" id="{E013F6D2-B099-3678-8BDA-4039A7BBE2AB}"/>
              </a:ext>
            </a:extLst>
          </p:cNvPr>
          <p:cNvPicPr preferRelativeResize="0"/>
          <p:nvPr userDrawn="1"/>
        </p:nvPicPr>
        <p:blipFill>
          <a:blip r:embed="rId3">
            <a:alphaModFix/>
          </a:blip>
          <a:stretch>
            <a:fillRect/>
          </a:stretch>
        </p:blipFill>
        <p:spPr>
          <a:xfrm>
            <a:off x="8002150" y="4594525"/>
            <a:ext cx="924425" cy="403399"/>
          </a:xfrm>
          <a:prstGeom prst="rect">
            <a:avLst/>
          </a:prstGeom>
          <a:noFill/>
          <a:ln>
            <a:noFill/>
          </a:ln>
        </p:spPr>
      </p:pic>
      <p:sp>
        <p:nvSpPr>
          <p:cNvPr id="3" name="Google Shape;297;p34">
            <a:extLst>
              <a:ext uri="{FF2B5EF4-FFF2-40B4-BE49-F238E27FC236}">
                <a16:creationId xmlns:a16="http://schemas.microsoft.com/office/drawing/2014/main" id="{9EFB2BB9-4C67-0C0E-CB0E-EC9D17B4DC8B}"/>
              </a:ext>
            </a:extLst>
          </p:cNvPr>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000">
                <a:latin typeface="Trebuchet MS" panose="020B0603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81936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_Title and Content" userDrawn="1">
  <p:cSld name="5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6" y="1"/>
            <a:ext cx="9143989" cy="1028698"/>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3410778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857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6_Title and Content" preserve="1" userDrawn="1">
  <p:cSld name="6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8" y="1"/>
            <a:ext cx="9143982" cy="1028698"/>
          </a:xfrm>
          <a:prstGeom prst="rect">
            <a:avLst/>
          </a:prstGeom>
          <a:noFill/>
          <a:ln>
            <a:noFill/>
          </a:ln>
        </p:spPr>
      </p:pic>
      <p:sp>
        <p:nvSpPr>
          <p:cNvPr id="338" name="Google Shape;338;g610ef0e5f8_7_79"/>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Trebuchet MS" panose="020B0603020202020204" pitchFamily="34" charset="0"/>
                <a:ea typeface="Trebuchet MS" panose="020B0603020202020204" pitchFamily="34"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53F974C6-5AFF-454D-85EA-2C7DDCEECAEB}"/>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1813561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6_Custom Layout" preserve="1" userDrawn="1">
  <p:cSld name="6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9144000" cy="51435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7998342" y="4521944"/>
            <a:ext cx="954636" cy="52761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0" y="1696642"/>
            <a:ext cx="9144000"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Trebuchet MS" panose="020B0603020202020204" pitchFamily="34" charset="0"/>
                <a:ea typeface="Trebuchet MS" panose="020B0603020202020204" pitchFamily="34"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0610063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lang="en-US">
              <a:latin typeface="Calibri" panose="020F0502020204030204" pitchFamily="34" charset="0"/>
              <a:cs typeface="Calibri" panose="020F0502020204030204" pitchFamily="34" charset="0"/>
            </a:endParaRPr>
          </a:p>
          <a:p>
            <a:endParaRPr/>
          </a:p>
        </p:txBody>
      </p:sp>
    </p:spTree>
  </p:cSld>
  <p:clrMap bg1="lt1" tx1="dk1" bg2="dk2" tx2="lt2" accent1="accent1" accent2="accent2" accent3="accent3" accent4="accent4" accent5="accent5" accent6="accent6" hlink="hlink" folHlink="folHlink"/>
  <p:sldLayoutIdLst>
    <p:sldLayoutId id="2147483851" r:id="rId1"/>
    <p:sldLayoutId id="2147483684" r:id="rId2"/>
    <p:sldLayoutId id="2147483694" r:id="rId3"/>
    <p:sldLayoutId id="2147483692" r:id="rId4"/>
    <p:sldLayoutId id="2147483691" r:id="rId5"/>
    <p:sldLayoutId id="214748388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rebuchet MS" panose="020B0603020202020204" pitchFamily="34" charset="0"/>
          <a:ea typeface="Trebuchet MS" panose="020B0603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1143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Trebuchet MS" panose="020B060302020202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CA732-0279-4F61-BCCD-1B89B850D8D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373EB-D082-4E90-A4DA-3A9CE0DE918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677268"/>
      </p:ext>
    </p:extLst>
  </p:cSld>
  <p:clrMap bg1="lt1" tx1="dk1" bg2="lt2" tx2="dk2" accent1="accent1" accent2="accent2" accent3="accent3" accent4="accent4" accent5="accent5" accent6="accent6" hlink="hlink" folHlink="folHlink"/>
  <p:sldLayoutIdLst>
    <p:sldLayoutId id="2147483844" r:id="rId1"/>
    <p:sldLayoutId id="2147483665" r:id="rId2"/>
    <p:sldLayoutId id="2147483660" r:id="rId3"/>
    <p:sldLayoutId id="2147483664" r:id="rId4"/>
    <p:sldLayoutId id="2147483661" r:id="rId5"/>
    <p:sldLayoutId id="2147483675" r:id="rId6"/>
    <p:sldLayoutId id="2147483850" r:id="rId7"/>
  </p:sldLayoutIdLst>
  <p:txStyles>
    <p:titleStyle>
      <a:lvl1pPr algn="l" defTabSz="914400" rtl="0" eaLnBrk="1" latinLnBrk="0" hangingPunct="1">
        <a:lnSpc>
          <a:spcPct val="90000"/>
        </a:lnSpc>
        <a:spcBef>
          <a:spcPct val="0"/>
        </a:spcBef>
        <a:buNone/>
        <a:defRPr sz="4400"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lang="en-US">
              <a:latin typeface="Calibri" panose="020F0502020204030204" pitchFamily="34" charset="0"/>
              <a:cs typeface="Calibri" panose="020F0502020204030204" pitchFamily="34" charset="0"/>
            </a:endParaRPr>
          </a:p>
          <a:p>
            <a:endParaRPr/>
          </a:p>
        </p:txBody>
      </p:sp>
    </p:spTree>
  </p:cSld>
  <p:clrMap bg1="lt1" tx1="dk1" bg2="dk2" tx2="lt2" accent1="accent1" accent2="accent2" accent3="accent3" accent4="accent4" accent5="accent5" accent6="accent6" hlink="hlink" folHlink="folHlink"/>
  <p:sldLayoutIdLst>
    <p:sldLayoutId id="21474838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rebuchet MS" panose="020B0603020202020204" pitchFamily="34" charset="0"/>
          <a:ea typeface="Trebuchet MS" panose="020B0603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1143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Trebuchet MS" panose="020B060302020202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http://www.cde.state.co.us/cdecomm/cdeperformanceplan"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cde.state.co.us/coloradoliteracy/readactannuallegislativereports"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hyperlink" Target="https://www.cde.state.co.us/coloradoliteracy/sb21-151literacycurriculumtransparency" TargetMode="External"/><Relationship Id="rId4" Type="http://schemas.openxmlformats.org/officeDocument/2006/relationships/hyperlink" Target="https://www.cde.state.co.us/coloradoliteracy/literacycurriculumtransparenc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www.cde.state.co.us/coloradoliteracy/parent_resources"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477F-386D-3442-D4D5-0CC96598A1DD}"/>
              </a:ext>
            </a:extLst>
          </p:cNvPr>
          <p:cNvSpPr>
            <a:spLocks noGrp="1"/>
          </p:cNvSpPr>
          <p:nvPr>
            <p:ph type="title"/>
          </p:nvPr>
        </p:nvSpPr>
        <p:spPr>
          <a:xfrm>
            <a:off x="96253" y="0"/>
            <a:ext cx="8520600" cy="572700"/>
          </a:xfrm>
        </p:spPr>
        <p:txBody>
          <a:bodyPr/>
          <a:lstStyle/>
          <a:p>
            <a:r>
              <a:rPr lang="en-US" sz="2400"/>
              <a:t>Resources needed for this presentation </a:t>
            </a:r>
            <a:r>
              <a:rPr lang="en-US" sz="2000">
                <a:solidFill>
                  <a:srgbClr val="FF0000"/>
                </a:solidFill>
              </a:rPr>
              <a:t>(Keep this slide hidden)</a:t>
            </a:r>
          </a:p>
        </p:txBody>
      </p:sp>
      <p:sp>
        <p:nvSpPr>
          <p:cNvPr id="3" name="Content Placeholder 2">
            <a:extLst>
              <a:ext uri="{FF2B5EF4-FFF2-40B4-BE49-F238E27FC236}">
                <a16:creationId xmlns:a16="http://schemas.microsoft.com/office/drawing/2014/main" id="{0ACCAD6B-4F5A-0D87-6BF1-44694CEAAA33}"/>
              </a:ext>
            </a:extLst>
          </p:cNvPr>
          <p:cNvSpPr>
            <a:spLocks noGrp="1"/>
          </p:cNvSpPr>
          <p:nvPr>
            <p:ph idx="4294967295"/>
          </p:nvPr>
        </p:nvSpPr>
        <p:spPr>
          <a:xfrm>
            <a:off x="96253" y="572700"/>
            <a:ext cx="8904624" cy="3619249"/>
          </a:xfrm>
        </p:spPr>
        <p:txBody>
          <a:bodyPr>
            <a:noAutofit/>
          </a:bodyPr>
          <a:lstStyle/>
          <a:p>
            <a:r>
              <a:rPr lang="en-US" sz="2000" dirty="0">
                <a:solidFill>
                  <a:schemeClr val="tx1"/>
                </a:solidFill>
                <a:latin typeface="Trebuchet MS"/>
                <a:ea typeface="Calibri"/>
                <a:cs typeface="Arial"/>
              </a:rPr>
              <a:t>A way to project the PowerPoint</a:t>
            </a:r>
          </a:p>
          <a:p>
            <a:pPr lvl="1"/>
            <a:r>
              <a:rPr lang="en-US" sz="2000" dirty="0">
                <a:solidFill>
                  <a:schemeClr val="tx1"/>
                </a:solidFill>
                <a:latin typeface="Trebuchet MS"/>
              </a:rPr>
              <a:t>Note for presenters: For accessibility, you must read the words on the slides. The words </a:t>
            </a:r>
            <a:r>
              <a:rPr lang="en-US" sz="2000" b="1" dirty="0">
                <a:solidFill>
                  <a:schemeClr val="tx1"/>
                </a:solidFill>
                <a:latin typeface="Trebuchet MS"/>
              </a:rPr>
              <a:t>bolded</a:t>
            </a:r>
            <a:r>
              <a:rPr lang="en-US" sz="2000" dirty="0">
                <a:solidFill>
                  <a:schemeClr val="tx1"/>
                </a:solidFill>
                <a:latin typeface="Trebuchet MS"/>
              </a:rPr>
              <a:t> in the notes are the words from the slide.</a:t>
            </a:r>
            <a:endParaRPr lang="en-US" sz="2000" dirty="0">
              <a:solidFill>
                <a:schemeClr val="tx1"/>
              </a:solidFill>
              <a:latin typeface="Trebuchet MS"/>
              <a:ea typeface="Calibri"/>
              <a:cs typeface="Arial"/>
            </a:endParaRPr>
          </a:p>
          <a:p>
            <a:r>
              <a:rPr lang="en-US" sz="2000" dirty="0">
                <a:solidFill>
                  <a:schemeClr val="tx1"/>
                </a:solidFill>
                <a:latin typeface="Trebuchet MS"/>
                <a:ea typeface="Calibri"/>
                <a:cs typeface="Arial"/>
              </a:rPr>
              <a:t>Writing utensils</a:t>
            </a:r>
          </a:p>
          <a:p>
            <a:r>
              <a:rPr lang="en-US" sz="2000" dirty="0">
                <a:solidFill>
                  <a:schemeClr val="tx1"/>
                </a:solidFill>
                <a:latin typeface="Trebuchet MS"/>
                <a:ea typeface="Calibri"/>
                <a:cs typeface="Calibri"/>
              </a:rPr>
              <a:t>P</a:t>
            </a:r>
            <a:r>
              <a:rPr lang="en-US" sz="2000" dirty="0">
                <a:solidFill>
                  <a:schemeClr val="tx1"/>
                </a:solidFill>
                <a:latin typeface="Trebuchet MS"/>
                <a:ea typeface="Calibri"/>
                <a:cs typeface="Arial"/>
              </a:rPr>
              <a:t>rovide blank paper for participants</a:t>
            </a:r>
            <a:r>
              <a:rPr lang="en-US" sz="2000" dirty="0">
                <a:solidFill>
                  <a:schemeClr val="tx1"/>
                </a:solidFill>
                <a:latin typeface="Trebuchet MS"/>
                <a:ea typeface="Calibri"/>
                <a:cs typeface="Calibri"/>
              </a:rPr>
              <a:t> to take notes for discussion</a:t>
            </a:r>
          </a:p>
          <a:p>
            <a:r>
              <a:rPr lang="en-US" sz="2000" dirty="0">
                <a:solidFill>
                  <a:schemeClr val="tx1"/>
                </a:solidFill>
                <a:latin typeface="Trebuchet MS"/>
                <a:ea typeface="Calibri"/>
                <a:cs typeface="Calibri"/>
              </a:rPr>
              <a:t>If in a virtual setting, prepare to make breakout rooms for partners to talk. </a:t>
            </a:r>
            <a:endParaRPr lang="en-US" sz="2000" dirty="0">
              <a:solidFill>
                <a:schemeClr val="tx1"/>
              </a:solidFill>
              <a:latin typeface="Trebuchet MS"/>
              <a:cs typeface="Calibri"/>
            </a:endParaRPr>
          </a:p>
          <a:p>
            <a:r>
              <a:rPr lang="en-US" sz="2000" dirty="0">
                <a:solidFill>
                  <a:schemeClr val="tx1"/>
                </a:solidFill>
                <a:latin typeface="Trebuchet MS"/>
                <a:ea typeface="Calibri"/>
                <a:cs typeface="Arial"/>
              </a:rPr>
              <a:t>Approximate time for:</a:t>
            </a:r>
          </a:p>
          <a:p>
            <a:pPr lvl="1"/>
            <a:r>
              <a:rPr lang="en-US" sz="2000" dirty="0">
                <a:solidFill>
                  <a:schemeClr val="tx1"/>
                </a:solidFill>
                <a:latin typeface="Trebuchet MS"/>
              </a:rPr>
              <a:t>P</a:t>
            </a:r>
            <a:r>
              <a:rPr lang="en-US" sz="2000" dirty="0">
                <a:solidFill>
                  <a:schemeClr val="tx1"/>
                </a:solidFill>
                <a:latin typeface="Trebuchet MS"/>
                <a:cs typeface="Arial"/>
              </a:rPr>
              <a:t>resentation: 30 minutes</a:t>
            </a:r>
          </a:p>
        </p:txBody>
      </p:sp>
    </p:spTree>
    <p:extLst>
      <p:ext uri="{BB962C8B-B14F-4D97-AF65-F5344CB8AC3E}">
        <p14:creationId xmlns:p14="http://schemas.microsoft.com/office/powerpoint/2010/main" val="2780499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DB8B8-722E-D95F-AFC2-5CBAD58FDA5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99C2AD7-36BF-8840-5ECB-071E05ADBD1D}"/>
              </a:ext>
            </a:extLst>
          </p:cNvPr>
          <p:cNvSpPr>
            <a:spLocks noGrp="1"/>
          </p:cNvSpPr>
          <p:nvPr>
            <p:ph type="title"/>
          </p:nvPr>
        </p:nvSpPr>
        <p:spPr>
          <a:xfrm>
            <a:off x="123987" y="54244"/>
            <a:ext cx="8520600" cy="572700"/>
          </a:xfrm>
        </p:spPr>
        <p:txBody>
          <a:bodyPr/>
          <a:lstStyle/>
          <a:p>
            <a:r>
              <a:rPr lang="en-US" sz="2400"/>
              <a:t>A Brief History | Part 2</a:t>
            </a:r>
          </a:p>
        </p:txBody>
      </p:sp>
      <p:graphicFrame>
        <p:nvGraphicFramePr>
          <p:cNvPr id="2" name="Diagram 1">
            <a:extLst>
              <a:ext uri="{FF2B5EF4-FFF2-40B4-BE49-F238E27FC236}">
                <a16:creationId xmlns:a16="http://schemas.microsoft.com/office/drawing/2014/main" id="{7D18E531-ECE9-DF5B-14F0-20C1479EA0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5738617"/>
              </p:ext>
            </p:extLst>
          </p:nvPr>
        </p:nvGraphicFramePr>
        <p:xfrm>
          <a:off x="210756" y="72977"/>
          <a:ext cx="8578310" cy="19295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E269F1E6-64E0-7EC5-763C-7CFDAF0617DB}"/>
              </a:ext>
            </a:extLst>
          </p:cNvPr>
          <p:cNvSpPr txBox="1"/>
          <p:nvPr/>
        </p:nvSpPr>
        <p:spPr>
          <a:xfrm>
            <a:off x="354934" y="1595675"/>
            <a:ext cx="2739324" cy="2554545"/>
          </a:xfrm>
          <a:prstGeom prst="rect">
            <a:avLst/>
          </a:prstGeom>
          <a:noFill/>
        </p:spPr>
        <p:txBody>
          <a:bodyPr wrap="square" lIns="91440" tIns="45720" rIns="91440" bIns="45720" rtlCol="0" anchor="t">
            <a:spAutoFit/>
          </a:bodyPr>
          <a:lstStyle/>
          <a:p>
            <a:pPr algn="ctr"/>
            <a:r>
              <a:rPr lang="en-US" sz="2000" b="1" dirty="0">
                <a:solidFill>
                  <a:schemeClr val="tx1"/>
                </a:solidFill>
                <a:latin typeface="Trebuchet MS"/>
              </a:rPr>
              <a:t>S</a:t>
            </a:r>
            <a:r>
              <a:rPr lang="en-US" sz="2000" b="1" i="0" u="none" strike="noStrike" dirty="0">
                <a:solidFill>
                  <a:schemeClr val="tx1"/>
                </a:solidFill>
                <a:effectLst/>
                <a:latin typeface="Trebuchet MS"/>
              </a:rPr>
              <a:t>B 21-151</a:t>
            </a:r>
          </a:p>
          <a:p>
            <a:pPr algn="ctr"/>
            <a:r>
              <a:rPr lang="en-US" sz="2000" b="0" i="0" u="none" strike="noStrike">
                <a:solidFill>
                  <a:schemeClr val="tx1"/>
                </a:solidFill>
                <a:effectLst/>
                <a:latin typeface="Trebuchet MS"/>
              </a:rPr>
              <a:t>Literacy Curriculum Transparency Act was passed, setting requirements on what information schools must publicly post on their websites.</a:t>
            </a:r>
            <a:r>
              <a:rPr lang="en-US" sz="2000" b="0" i="0">
                <a:solidFill>
                  <a:schemeClr val="tx1"/>
                </a:solidFill>
                <a:effectLst/>
                <a:latin typeface="Trebuchet MS"/>
              </a:rPr>
              <a:t>​</a:t>
            </a:r>
            <a:endParaRPr lang="en-US" sz="2000">
              <a:solidFill>
                <a:schemeClr val="tx1"/>
              </a:solidFill>
              <a:latin typeface="Trebuchet MS"/>
            </a:endParaRPr>
          </a:p>
        </p:txBody>
      </p:sp>
      <p:sp>
        <p:nvSpPr>
          <p:cNvPr id="8" name="TextBox 7">
            <a:extLst>
              <a:ext uri="{FF2B5EF4-FFF2-40B4-BE49-F238E27FC236}">
                <a16:creationId xmlns:a16="http://schemas.microsoft.com/office/drawing/2014/main" id="{FC5EC304-6A7C-ABB9-1494-B91583AA02A8}"/>
              </a:ext>
            </a:extLst>
          </p:cNvPr>
          <p:cNvSpPr txBox="1"/>
          <p:nvPr/>
        </p:nvSpPr>
        <p:spPr>
          <a:xfrm>
            <a:off x="3094258" y="1595675"/>
            <a:ext cx="2739324" cy="2554545"/>
          </a:xfrm>
          <a:prstGeom prst="rect">
            <a:avLst/>
          </a:prstGeom>
          <a:noFill/>
        </p:spPr>
        <p:txBody>
          <a:bodyPr wrap="square" lIns="91440" tIns="45720" rIns="91440" bIns="45720" rtlCol="0" anchor="t">
            <a:spAutoFit/>
          </a:bodyPr>
          <a:lstStyle/>
          <a:p>
            <a:pPr algn="ctr"/>
            <a:r>
              <a:rPr lang="en-US" sz="2000" b="1" i="0" u="none" strike="noStrike" dirty="0">
                <a:solidFill>
                  <a:schemeClr val="tx1"/>
                </a:solidFill>
                <a:effectLst/>
                <a:latin typeface="Trebuchet MS"/>
              </a:rPr>
              <a:t>SB 22-004</a:t>
            </a:r>
          </a:p>
          <a:p>
            <a:pPr algn="ctr"/>
            <a:r>
              <a:rPr lang="en-US" sz="2000" b="0" i="0" u="none" strike="noStrike" dirty="0">
                <a:solidFill>
                  <a:schemeClr val="tx1"/>
                </a:solidFill>
                <a:effectLst/>
                <a:latin typeface="Trebuchet MS"/>
              </a:rPr>
              <a:t>Amended </a:t>
            </a:r>
            <a:r>
              <a:rPr lang="en-US" sz="2000" b="0" i="0" u="none" strike="noStrike">
                <a:solidFill>
                  <a:schemeClr val="tx1"/>
                </a:solidFill>
                <a:effectLst/>
                <a:latin typeface="Trebuchet MS"/>
              </a:rPr>
              <a:t>and </a:t>
            </a:r>
            <a:r>
              <a:rPr lang="en-US" sz="2000" b="0" i="0" u="none" strike="noStrike" dirty="0">
                <a:solidFill>
                  <a:schemeClr val="tx1"/>
                </a:solidFill>
                <a:effectLst/>
                <a:latin typeface="Trebuchet MS"/>
              </a:rPr>
              <a:t>added</a:t>
            </a:r>
            <a:r>
              <a:rPr lang="en-US" sz="2000" b="0" i="0" u="none" strike="noStrike">
                <a:solidFill>
                  <a:schemeClr val="tx1"/>
                </a:solidFill>
                <a:effectLst/>
                <a:latin typeface="Trebuchet MS"/>
              </a:rPr>
              <a:t> to the READ Act, including scientifically based and evidenced-based training for more school personnel.</a:t>
            </a:r>
            <a:r>
              <a:rPr lang="en-US" sz="2000" b="0" i="0">
                <a:solidFill>
                  <a:schemeClr val="tx1"/>
                </a:solidFill>
                <a:effectLst/>
                <a:latin typeface="Trebuchet MS"/>
              </a:rPr>
              <a:t>​​</a:t>
            </a:r>
            <a:endParaRPr lang="en-US" sz="2000">
              <a:solidFill>
                <a:schemeClr val="tx1"/>
              </a:solidFill>
              <a:latin typeface="Trebuchet MS"/>
            </a:endParaRPr>
          </a:p>
        </p:txBody>
      </p:sp>
      <p:sp>
        <p:nvSpPr>
          <p:cNvPr id="9" name="TextBox 8">
            <a:extLst>
              <a:ext uri="{FF2B5EF4-FFF2-40B4-BE49-F238E27FC236}">
                <a16:creationId xmlns:a16="http://schemas.microsoft.com/office/drawing/2014/main" id="{04F7234C-E53B-4CEE-23E2-BCE14D032E54}"/>
              </a:ext>
            </a:extLst>
          </p:cNvPr>
          <p:cNvSpPr txBox="1"/>
          <p:nvPr/>
        </p:nvSpPr>
        <p:spPr>
          <a:xfrm>
            <a:off x="5905263" y="1595675"/>
            <a:ext cx="2739324" cy="2246769"/>
          </a:xfrm>
          <a:prstGeom prst="rect">
            <a:avLst/>
          </a:prstGeom>
          <a:noFill/>
        </p:spPr>
        <p:txBody>
          <a:bodyPr wrap="square" lIns="91440" tIns="45720" rIns="91440" bIns="45720" rtlCol="0" anchor="t">
            <a:spAutoFit/>
          </a:bodyPr>
          <a:lstStyle/>
          <a:p>
            <a:pPr algn="ctr"/>
            <a:r>
              <a:rPr lang="en-US" sz="2000" b="1" i="0" u="none" strike="noStrike">
                <a:solidFill>
                  <a:schemeClr val="tx1"/>
                </a:solidFill>
                <a:effectLst/>
                <a:latin typeface="Trebuchet MS"/>
              </a:rPr>
              <a:t>SB 25-200</a:t>
            </a:r>
          </a:p>
          <a:p>
            <a:pPr algn="ctr"/>
            <a:r>
              <a:rPr lang="en-US" sz="2000">
                <a:solidFill>
                  <a:schemeClr val="tx1"/>
                </a:solidFill>
                <a:latin typeface="Trebuchet MS"/>
              </a:rPr>
              <a:t>New requirements for screening around characteristics of dyslexia to go into effect in the 2027-2028 school year.</a:t>
            </a:r>
          </a:p>
        </p:txBody>
      </p:sp>
    </p:spTree>
    <p:extLst>
      <p:ext uri="{BB962C8B-B14F-4D97-AF65-F5344CB8AC3E}">
        <p14:creationId xmlns:p14="http://schemas.microsoft.com/office/powerpoint/2010/main" val="254809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68C8B-39F4-EF18-9583-4FA167C05E85}"/>
            </a:ext>
          </a:extLst>
        </p:cNvPr>
        <p:cNvGrpSpPr/>
        <p:nvPr/>
      </p:nvGrpSpPr>
      <p:grpSpPr>
        <a:xfrm>
          <a:off x="0" y="0"/>
          <a:ext cx="0" cy="0"/>
          <a:chOff x="0" y="0"/>
          <a:chExt cx="0" cy="0"/>
        </a:xfrm>
      </p:grpSpPr>
      <p:pic>
        <p:nvPicPr>
          <p:cNvPr id="6" name="Picture Placeholder 5" descr="Two children pointing to the words in a book reading together. ">
            <a:extLst>
              <a:ext uri="{FF2B5EF4-FFF2-40B4-BE49-F238E27FC236}">
                <a16:creationId xmlns:a16="http://schemas.microsoft.com/office/drawing/2014/main" id="{5F80B8C0-7D24-7913-352A-9CE1B48C91C2}"/>
              </a:ext>
            </a:extLst>
          </p:cNvPr>
          <p:cNvPicPr>
            <a:picLocks noGrp="1" noChangeAspect="1"/>
          </p:cNvPicPr>
          <p:nvPr>
            <p:ph type="pic" sz="quarter" idx="10"/>
          </p:nvPr>
        </p:nvPicPr>
        <p:blipFill>
          <a:blip r:embed="rId3"/>
          <a:srcRect t="15136" b="15136"/>
          <a:stretch/>
        </p:blipFill>
        <p:spPr>
          <a:xfrm>
            <a:off x="0" y="-473136"/>
            <a:ext cx="9144000" cy="4275879"/>
          </a:xfrm>
        </p:spPr>
      </p:pic>
      <p:sp>
        <p:nvSpPr>
          <p:cNvPr id="2" name="Title 1">
            <a:extLst>
              <a:ext uri="{FF2B5EF4-FFF2-40B4-BE49-F238E27FC236}">
                <a16:creationId xmlns:a16="http://schemas.microsoft.com/office/drawing/2014/main" id="{B9B4E55F-6344-A767-2AA2-825C54806FAC}"/>
              </a:ext>
            </a:extLst>
          </p:cNvPr>
          <p:cNvSpPr>
            <a:spLocks noGrp="1"/>
          </p:cNvSpPr>
          <p:nvPr>
            <p:ph type="title"/>
          </p:nvPr>
        </p:nvSpPr>
        <p:spPr>
          <a:xfrm>
            <a:off x="0" y="3355759"/>
            <a:ext cx="9144000" cy="1787741"/>
          </a:xfrm>
        </p:spPr>
        <p:txBody>
          <a:bodyPr/>
          <a:lstStyle/>
          <a:p>
            <a:br>
              <a:rPr lang="en-US" b="1" dirty="0">
                <a:latin typeface="Trebuchet MS"/>
              </a:rPr>
            </a:br>
            <a:r>
              <a:rPr lang="en-US" dirty="0">
                <a:latin typeface="Trebuchet MS"/>
              </a:rPr>
              <a:t>Why is the Colorado READ Act Important?</a:t>
            </a:r>
            <a:br>
              <a:rPr lang="en-US" dirty="0">
                <a:latin typeface="Trebuchet MS"/>
              </a:rPr>
            </a:br>
            <a:endParaRPr lang="en-US" dirty="0"/>
          </a:p>
        </p:txBody>
      </p:sp>
      <p:pic>
        <p:nvPicPr>
          <p:cNvPr id="5" name="Google Shape;115;p10" descr="CDE Logo">
            <a:extLst>
              <a:ext uri="{FF2B5EF4-FFF2-40B4-BE49-F238E27FC236}">
                <a16:creationId xmlns:a16="http://schemas.microsoft.com/office/drawing/2014/main" id="{71F7E463-CBC2-87D2-DB84-1C01E5D0771C}"/>
              </a:ext>
            </a:extLst>
          </p:cNvPr>
          <p:cNvPicPr preferRelativeResize="0"/>
          <p:nvPr/>
        </p:nvPicPr>
        <p:blipFill>
          <a:blip r:embed="rId4">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2442483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148150" y="25759"/>
            <a:ext cx="8520600" cy="5727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a:latin typeface="Trebuchet MS" panose="020B0603020202020204" pitchFamily="34" charset="0"/>
              </a:rPr>
              <a:t>The State of Colorado’s Goal</a:t>
            </a:r>
          </a:p>
        </p:txBody>
      </p:sp>
      <p:sp>
        <p:nvSpPr>
          <p:cNvPr id="8" name="TextBox 7">
            <a:extLst>
              <a:ext uri="{FF2B5EF4-FFF2-40B4-BE49-F238E27FC236}">
                <a16:creationId xmlns:a16="http://schemas.microsoft.com/office/drawing/2014/main" id="{A3C50A6B-F4BA-43F0-AFFA-84C60807E905}"/>
              </a:ext>
            </a:extLst>
          </p:cNvPr>
          <p:cNvSpPr txBox="1"/>
          <p:nvPr/>
        </p:nvSpPr>
        <p:spPr>
          <a:xfrm>
            <a:off x="0" y="826607"/>
            <a:ext cx="9144000" cy="900246"/>
          </a:xfrm>
          <a:prstGeom prst="rect">
            <a:avLst/>
          </a:prstGeom>
          <a:noFill/>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40640" algn="ctr" fontAlgn="t">
              <a:lnSpc>
                <a:spcPct val="150000"/>
              </a:lnSpc>
            </a:pPr>
            <a:r>
              <a:rPr lang="en-US" sz="2000" b="1" dirty="0">
                <a:latin typeface="Trebuchet MS"/>
                <a:ea typeface="Roboto Slab"/>
                <a:cs typeface="Calibri"/>
              </a:rPr>
              <a:t>By the end of third grade, all students can read at grade level.</a:t>
            </a:r>
            <a:endParaRPr lang="en-US" sz="2000" dirty="0">
              <a:latin typeface="Trebuchet MS"/>
              <a:ea typeface="Roboto Slab"/>
              <a:cs typeface="Calibri"/>
            </a:endParaRPr>
          </a:p>
          <a:p>
            <a:pPr algn="ctr"/>
            <a:endParaRPr lang="en-US" sz="2100" dirty="0">
              <a:latin typeface="Trebuchet MS" panose="020B060302020202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20499CA1-0455-4455-BE61-501207836F8D}"/>
              </a:ext>
            </a:extLst>
          </p:cNvPr>
          <p:cNvSpPr/>
          <p:nvPr/>
        </p:nvSpPr>
        <p:spPr>
          <a:xfrm>
            <a:off x="1628257" y="1495830"/>
            <a:ext cx="5887471" cy="907326"/>
          </a:xfrm>
          <a:prstGeom prst="round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000" dirty="0">
                <a:latin typeface="Trebuchet MS"/>
                <a:cs typeface="Calibri"/>
              </a:rPr>
              <a:t>Regardless of demographics and learning needs, all students meet or exceed state academic standards.</a:t>
            </a:r>
          </a:p>
        </p:txBody>
      </p:sp>
      <p:pic>
        <p:nvPicPr>
          <p:cNvPr id="3" name="Picture 2" descr="Children sitting in a line all holding a book.">
            <a:extLst>
              <a:ext uri="{FF2B5EF4-FFF2-40B4-BE49-F238E27FC236}">
                <a16:creationId xmlns:a16="http://schemas.microsoft.com/office/drawing/2014/main" id="{8A33AD69-CB84-4E4E-B757-69C7FC7FF7A0}"/>
              </a:ext>
              <a:ext uri="{C183D7F6-B498-43B3-948B-1728B52AA6E4}">
                <adec:decorative xmlns:adec="http://schemas.microsoft.com/office/drawing/2017/decorative" val="0"/>
              </a:ext>
            </a:extLst>
          </p:cNvPr>
          <p:cNvPicPr>
            <a:picLocks noChangeAspect="1"/>
          </p:cNvPicPr>
          <p:nvPr/>
        </p:nvPicPr>
        <p:blipFill rotWithShape="1">
          <a:blip r:embed="rId3"/>
          <a:srcRect l="1829" t="57812" r="1486" b="12837"/>
          <a:stretch>
            <a:fillRect/>
          </a:stretch>
        </p:blipFill>
        <p:spPr>
          <a:xfrm>
            <a:off x="625139" y="2580622"/>
            <a:ext cx="7921964" cy="1737351"/>
          </a:xfrm>
          <a:prstGeom prst="rect">
            <a:avLst/>
          </a:prstGeom>
        </p:spPr>
      </p:pic>
      <p:sp>
        <p:nvSpPr>
          <p:cNvPr id="2" name="TextBox 1">
            <a:extLst>
              <a:ext uri="{FF2B5EF4-FFF2-40B4-BE49-F238E27FC236}">
                <a16:creationId xmlns:a16="http://schemas.microsoft.com/office/drawing/2014/main" id="{AC1634AC-120A-609D-F16D-CD38A2569F29}"/>
              </a:ext>
            </a:extLst>
          </p:cNvPr>
          <p:cNvSpPr txBox="1"/>
          <p:nvPr/>
        </p:nvSpPr>
        <p:spPr>
          <a:xfrm>
            <a:off x="0" y="4341550"/>
            <a:ext cx="4778077" cy="307777"/>
          </a:xfrm>
          <a:prstGeom prst="rect">
            <a:avLst/>
          </a:prstGeom>
          <a:noFill/>
        </p:spPr>
        <p:txBody>
          <a:bodyPr wrap="square" rtlCol="0">
            <a:spAutoFit/>
          </a:bodyPr>
          <a:lstStyle/>
          <a:p>
            <a:r>
              <a:rPr lang="en-US" u="sng" dirty="0">
                <a:solidFill>
                  <a:srgbClr val="007BB8"/>
                </a:solidFill>
                <a:latin typeface="Trebuchet MS" panose="020B0603020202020204" pitchFamily="34" charset="0"/>
                <a:hlinkClick r:id="rId4">
                  <a:extLst>
                    <a:ext uri="{A12FA001-AC4F-418D-AE19-62706E023703}">
                      <ahyp:hlinkClr xmlns:ahyp="http://schemas.microsoft.com/office/drawing/2018/hyperlinkcolor" val="tx"/>
                    </a:ext>
                  </a:extLst>
                </a:hlinkClick>
              </a:rPr>
              <a:t>CDE Performance Plan </a:t>
            </a:r>
            <a:endParaRPr lang="en-US" dirty="0">
              <a:solidFill>
                <a:srgbClr val="007BB8"/>
              </a:solidFill>
              <a:latin typeface="Trebuchet MS" panose="020B0603020202020204" pitchFamily="34" charset="0"/>
            </a:endParaRPr>
          </a:p>
        </p:txBody>
      </p:sp>
    </p:spTree>
    <p:extLst>
      <p:ext uri="{BB962C8B-B14F-4D97-AF65-F5344CB8AC3E}">
        <p14:creationId xmlns:p14="http://schemas.microsoft.com/office/powerpoint/2010/main" val="1408817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0">
          <a:extLst>
            <a:ext uri="{FF2B5EF4-FFF2-40B4-BE49-F238E27FC236}">
              <a16:creationId xmlns:a16="http://schemas.microsoft.com/office/drawing/2014/main" id="{9ED11A20-BF58-9234-B510-C6FC8F42FEFD}"/>
            </a:ext>
          </a:extLst>
        </p:cNvPr>
        <p:cNvGrpSpPr/>
        <p:nvPr/>
      </p:nvGrpSpPr>
      <p:grpSpPr>
        <a:xfrm>
          <a:off x="0" y="0"/>
          <a:ext cx="0" cy="0"/>
          <a:chOff x="0" y="0"/>
          <a:chExt cx="0" cy="0"/>
        </a:xfrm>
      </p:grpSpPr>
      <p:sp>
        <p:nvSpPr>
          <p:cNvPr id="11" name="Google Shape;338;g610ef0e5f8_7_79">
            <a:extLst>
              <a:ext uri="{FF2B5EF4-FFF2-40B4-BE49-F238E27FC236}">
                <a16:creationId xmlns:a16="http://schemas.microsoft.com/office/drawing/2014/main" id="{8189C00D-5E77-D549-52D9-5D4DFCED1762}"/>
              </a:ext>
            </a:extLst>
          </p:cNvPr>
          <p:cNvSpPr txBox="1">
            <a:spLocks noGrp="1"/>
          </p:cNvSpPr>
          <p:nvPr>
            <p:ph type="title"/>
          </p:nvPr>
        </p:nvSpPr>
        <p:spPr>
          <a:xfrm>
            <a:off x="159657" y="94343"/>
            <a:ext cx="8520600" cy="493486"/>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40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sym typeface="Arial"/>
              </a:rPr>
              <a:t>A Sense of Urgency</a:t>
            </a:r>
          </a:p>
        </p:txBody>
      </p:sp>
      <p:sp>
        <p:nvSpPr>
          <p:cNvPr id="2" name="Content Placeholder 1">
            <a:extLst>
              <a:ext uri="{FF2B5EF4-FFF2-40B4-BE49-F238E27FC236}">
                <a16:creationId xmlns:a16="http://schemas.microsoft.com/office/drawing/2014/main" id="{D2AD7033-5AC4-9815-91D9-AF8C32F2AB1B}"/>
              </a:ext>
            </a:extLst>
          </p:cNvPr>
          <p:cNvSpPr>
            <a:spLocks noGrp="1"/>
          </p:cNvSpPr>
          <p:nvPr>
            <p:ph idx="4294967295"/>
          </p:nvPr>
        </p:nvSpPr>
        <p:spPr>
          <a:xfrm>
            <a:off x="0" y="761774"/>
            <a:ext cx="8461375" cy="3225800"/>
          </a:xfrm>
        </p:spPr>
        <p:txBody>
          <a:bodyPr/>
          <a:lstStyle/>
          <a:p>
            <a:r>
              <a:rPr lang="en-US" sz="2000" b="1" dirty="0">
                <a:solidFill>
                  <a:schemeClr val="tx1"/>
                </a:solidFill>
                <a:latin typeface="Trebuchet MS"/>
                <a:ea typeface="Calibri"/>
                <a:cs typeface="Calibri"/>
              </a:rPr>
              <a:t>6 out of 10</a:t>
            </a:r>
            <a:r>
              <a:rPr lang="en-US" sz="2000" dirty="0">
                <a:solidFill>
                  <a:schemeClr val="tx1"/>
                </a:solidFill>
                <a:latin typeface="Trebuchet MS"/>
                <a:ea typeface="Calibri"/>
                <a:cs typeface="Calibri"/>
              </a:rPr>
              <a:t> students struggle with reading at grade-level in Colorado </a:t>
            </a:r>
          </a:p>
          <a:p>
            <a:endParaRPr lang="en-US" sz="2000" dirty="0">
              <a:solidFill>
                <a:schemeClr val="tx1"/>
              </a:solidFill>
              <a:latin typeface="Trebuchet MS"/>
            </a:endParaRPr>
          </a:p>
          <a:p>
            <a:r>
              <a:rPr lang="en-US" sz="2000" dirty="0">
                <a:solidFill>
                  <a:schemeClr val="tx1"/>
                </a:solidFill>
                <a:latin typeface="Trebuchet MS"/>
                <a:ea typeface="Calibri"/>
                <a:cs typeface="Calibri"/>
                <a:sym typeface="Calibri"/>
              </a:rPr>
              <a:t>Researchers estimate </a:t>
            </a:r>
            <a:r>
              <a:rPr lang="en-US" sz="2000" b="1" dirty="0">
                <a:solidFill>
                  <a:schemeClr val="tx1"/>
                </a:solidFill>
                <a:latin typeface="Trebuchet MS"/>
                <a:ea typeface="Calibri"/>
                <a:cs typeface="Calibri"/>
                <a:sym typeface="Calibri"/>
              </a:rPr>
              <a:t>95%</a:t>
            </a:r>
            <a:r>
              <a:rPr lang="en-US" sz="2000" dirty="0">
                <a:solidFill>
                  <a:schemeClr val="tx1"/>
                </a:solidFill>
                <a:latin typeface="Trebuchet MS"/>
                <a:ea typeface="Calibri"/>
                <a:cs typeface="Calibri"/>
                <a:sym typeface="Calibri"/>
              </a:rPr>
              <a:t> of students can be taught to read through scientifically based and evidence-based instruction.</a:t>
            </a:r>
            <a:endParaRPr lang="en-US" sz="2000" dirty="0">
              <a:solidFill>
                <a:schemeClr val="tx1"/>
              </a:solidFill>
              <a:latin typeface="Trebuchet MS"/>
              <a:ea typeface="Calibri"/>
              <a:cs typeface="Calibri"/>
            </a:endParaRPr>
          </a:p>
          <a:p>
            <a:endParaRPr lang="en-US" sz="2000" dirty="0">
              <a:solidFill>
                <a:schemeClr val="tx1"/>
              </a:solidFill>
              <a:latin typeface="Trebuchet MS"/>
              <a:ea typeface="Calibri"/>
              <a:cs typeface="Calibri"/>
            </a:endParaRPr>
          </a:p>
          <a:p>
            <a:r>
              <a:rPr lang="en-US" sz="2000" b="1" dirty="0">
                <a:solidFill>
                  <a:schemeClr val="tx1"/>
                </a:solidFill>
                <a:latin typeface="Trebuchet MS"/>
                <a:ea typeface="Calibri"/>
                <a:cs typeface="Calibri"/>
                <a:sym typeface="Calibri"/>
              </a:rPr>
              <a:t>100%</a:t>
            </a:r>
            <a:r>
              <a:rPr lang="en-US" sz="2000" dirty="0">
                <a:solidFill>
                  <a:schemeClr val="tx1"/>
                </a:solidFill>
                <a:latin typeface="Trebuchet MS"/>
                <a:ea typeface="Calibri"/>
                <a:cs typeface="Calibri"/>
                <a:sym typeface="Calibri"/>
              </a:rPr>
              <a:t> of Colorado K-3 students in public schools are screened for early signs of reading difficulty because of the Colorado READ Act.</a:t>
            </a:r>
            <a:endParaRPr lang="en-US" sz="2000" dirty="0">
              <a:solidFill>
                <a:schemeClr val="tx1"/>
              </a:solidFill>
              <a:latin typeface="Trebuchet MS"/>
              <a:ea typeface="Calibri"/>
              <a:cs typeface="Calibri"/>
            </a:endParaRPr>
          </a:p>
        </p:txBody>
      </p:sp>
      <p:sp>
        <p:nvSpPr>
          <p:cNvPr id="3" name="TextBox 2">
            <a:extLst>
              <a:ext uri="{FF2B5EF4-FFF2-40B4-BE49-F238E27FC236}">
                <a16:creationId xmlns:a16="http://schemas.microsoft.com/office/drawing/2014/main" id="{D6E5E25B-737E-4AED-2217-C0C59293FF68}"/>
              </a:ext>
            </a:extLst>
          </p:cNvPr>
          <p:cNvSpPr txBox="1"/>
          <p:nvPr/>
        </p:nvSpPr>
        <p:spPr>
          <a:xfrm>
            <a:off x="0" y="4381726"/>
            <a:ext cx="6343135" cy="307777"/>
          </a:xfrm>
          <a:prstGeom prst="rect">
            <a:avLst/>
          </a:prstGeom>
          <a:noFill/>
        </p:spPr>
        <p:txBody>
          <a:bodyPr wrap="square" rtlCol="0">
            <a:spAutoFit/>
          </a:bodyPr>
          <a:lstStyle/>
          <a:p>
            <a:r>
              <a:rPr lang="en-US" dirty="0">
                <a:solidFill>
                  <a:schemeClr val="tx1"/>
                </a:solidFill>
                <a:latin typeface="Trebuchet MS" panose="020B0603020202020204" pitchFamily="34" charset="0"/>
                <a:hlinkClick r:id="rId3"/>
              </a:rPr>
              <a:t>READ Act Annual Legislative Reports </a:t>
            </a:r>
            <a:endParaRPr lang="en-US" dirty="0">
              <a:solidFill>
                <a:schemeClr val="tx1"/>
              </a:solidFill>
              <a:latin typeface="Trebuchet MS" panose="020B0603020202020204" pitchFamily="34" charset="0"/>
            </a:endParaRPr>
          </a:p>
        </p:txBody>
      </p:sp>
    </p:spTree>
    <p:extLst>
      <p:ext uri="{BB962C8B-B14F-4D97-AF65-F5344CB8AC3E}">
        <p14:creationId xmlns:p14="http://schemas.microsoft.com/office/powerpoint/2010/main" val="58254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9" name="Title 8">
            <a:extLst>
              <a:ext uri="{FF2B5EF4-FFF2-40B4-BE49-F238E27FC236}">
                <a16:creationId xmlns:a16="http://schemas.microsoft.com/office/drawing/2014/main" id="{0909E7C3-7953-48F2-AC3C-ABB7D3C267CA}"/>
              </a:ext>
            </a:extLst>
          </p:cNvPr>
          <p:cNvSpPr>
            <a:spLocks noGrp="1"/>
          </p:cNvSpPr>
          <p:nvPr>
            <p:ph type="title"/>
          </p:nvPr>
        </p:nvSpPr>
        <p:spPr>
          <a:xfrm>
            <a:off x="88776" y="29967"/>
            <a:ext cx="8520600" cy="572700"/>
          </a:xfrm>
        </p:spPr>
        <p:txBody>
          <a:bodyPr/>
          <a:lstStyle/>
          <a:p>
            <a:r>
              <a:rPr lang="en-US" sz="2400"/>
              <a:t>Strong Foundations</a:t>
            </a:r>
          </a:p>
        </p:txBody>
      </p:sp>
      <p:sp>
        <p:nvSpPr>
          <p:cNvPr id="6" name="Google Shape;633;g5f89150e04_0_6">
            <a:extLst>
              <a:ext uri="{FF2B5EF4-FFF2-40B4-BE49-F238E27FC236}">
                <a16:creationId xmlns:a16="http://schemas.microsoft.com/office/drawing/2014/main" id="{01873CAD-FD04-439A-8D67-AC957DA13CD6}"/>
              </a:ext>
            </a:extLst>
          </p:cNvPr>
          <p:cNvSpPr txBox="1"/>
          <p:nvPr/>
        </p:nvSpPr>
        <p:spPr>
          <a:xfrm>
            <a:off x="468297" y="610530"/>
            <a:ext cx="8207404" cy="1555764"/>
          </a:xfrm>
          <a:prstGeom prst="rect">
            <a:avLst/>
          </a:prstGeom>
          <a:noFill/>
          <a:ln>
            <a:noFill/>
          </a:ln>
        </p:spPr>
        <p:txBody>
          <a:bodyPr spcFirstLastPara="1" wrap="square" lIns="68569" tIns="68569" rIns="68569" bIns="68569" anchor="ctr" anchorCtr="0">
            <a:noAutofit/>
          </a:bodyPr>
          <a:lstStyle/>
          <a:p>
            <a:pPr algn="ctr">
              <a:spcBef>
                <a:spcPts val="450"/>
              </a:spcBef>
            </a:pPr>
            <a:r>
              <a:rPr lang="en-US" sz="2000">
                <a:solidFill>
                  <a:schemeClr val="tx1"/>
                </a:solidFill>
                <a:latin typeface="Trebuchet MS"/>
                <a:ea typeface="Calibri"/>
                <a:cs typeface="Calibri"/>
                <a:sym typeface="Calibri"/>
              </a:rPr>
              <a:t>“By focusing on support for our youngest students and their educators, the department can ensure more students are reading at grade level by the end of third grade and build a strong foundation for continued success in school.”</a:t>
            </a:r>
            <a:endParaRPr lang="en-US" sz="2000" dirty="0">
              <a:solidFill>
                <a:schemeClr val="tx1"/>
              </a:solidFill>
              <a:latin typeface="Trebuchet MS"/>
              <a:ea typeface="Calibri"/>
              <a:cs typeface="Calibri"/>
              <a:sym typeface="Calibri"/>
            </a:endParaRPr>
          </a:p>
        </p:txBody>
      </p:sp>
      <p:pic>
        <p:nvPicPr>
          <p:cNvPr id="5" name="Picture 4" descr="A child sitting at a table reading a book">
            <a:extLst>
              <a:ext uri="{FF2B5EF4-FFF2-40B4-BE49-F238E27FC236}">
                <a16:creationId xmlns:a16="http://schemas.microsoft.com/office/drawing/2014/main" id="{D0D6435B-F835-740A-ACCA-2A4D341EAF79}"/>
              </a:ext>
            </a:extLst>
          </p:cNvPr>
          <p:cNvPicPr>
            <a:picLocks noChangeAspect="1"/>
          </p:cNvPicPr>
          <p:nvPr/>
        </p:nvPicPr>
        <p:blipFill>
          <a:blip r:embed="rId3"/>
          <a:stretch>
            <a:fillRect/>
          </a:stretch>
        </p:blipFill>
        <p:spPr>
          <a:xfrm>
            <a:off x="2897183" y="2166294"/>
            <a:ext cx="3349633" cy="2168346"/>
          </a:xfrm>
          <a:prstGeom prst="rect">
            <a:avLst/>
          </a:prstGeom>
          <a:effectLst>
            <a:softEdge rad="127000"/>
          </a:effectLst>
        </p:spPr>
      </p:pic>
    </p:spTree>
  </p:cSld>
  <p:clrMapOvr>
    <a:masterClrMapping/>
  </p:clrMapOvr>
  <p:transition spd="slow" advTm="325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0CDA7F-5F80-B0FF-6C98-3ACBBA325226}"/>
              </a:ext>
            </a:extLst>
          </p:cNvPr>
          <p:cNvSpPr>
            <a:spLocks noGrp="1"/>
          </p:cNvSpPr>
          <p:nvPr>
            <p:ph type="title"/>
          </p:nvPr>
        </p:nvSpPr>
        <p:spPr>
          <a:xfrm>
            <a:off x="124691" y="0"/>
            <a:ext cx="8520600" cy="572700"/>
          </a:xfrm>
        </p:spPr>
        <p:txBody>
          <a:bodyPr/>
          <a:lstStyle/>
          <a:p>
            <a:r>
              <a:rPr lang="en-US" sz="2400"/>
              <a:t>Paired Verbal Fluency | The Colorado READ Act</a:t>
            </a:r>
          </a:p>
        </p:txBody>
      </p:sp>
      <p:sp>
        <p:nvSpPr>
          <p:cNvPr id="5" name="Text Placeholder 4">
            <a:extLst>
              <a:ext uri="{FF2B5EF4-FFF2-40B4-BE49-F238E27FC236}">
                <a16:creationId xmlns:a16="http://schemas.microsoft.com/office/drawing/2014/main" id="{18E4E724-FF3A-0BB5-E5C8-A86B92ECF287}"/>
              </a:ext>
            </a:extLst>
          </p:cNvPr>
          <p:cNvSpPr>
            <a:spLocks noGrp="1"/>
          </p:cNvSpPr>
          <p:nvPr>
            <p:ph type="body" idx="4294967295"/>
          </p:nvPr>
        </p:nvSpPr>
        <p:spPr>
          <a:xfrm>
            <a:off x="0" y="710072"/>
            <a:ext cx="9003890" cy="3006521"/>
          </a:xfrm>
        </p:spPr>
        <p:txBody>
          <a:bodyPr spcFirstLastPara="1" wrap="square" lIns="91425" tIns="91425" rIns="91425" bIns="91425" anchor="t" anchorCtr="0">
            <a:noAutofit/>
          </a:bodyPr>
          <a:lstStyle/>
          <a:p>
            <a:pPr marL="127000" indent="0">
              <a:buNone/>
            </a:pPr>
            <a:r>
              <a:rPr lang="en-US" sz="2000" b="1">
                <a:solidFill>
                  <a:schemeClr val="tx1"/>
                </a:solidFill>
                <a:latin typeface="Trebuchet MS"/>
                <a:ea typeface="Calibri"/>
                <a:cs typeface="Calibri"/>
              </a:rPr>
              <a:t>What is the Colorado READ Act? Why is it important? </a:t>
            </a:r>
            <a:endParaRPr lang="en-US">
              <a:solidFill>
                <a:schemeClr val="tx1"/>
              </a:solidFill>
            </a:endParaRPr>
          </a:p>
          <a:p>
            <a:pPr marL="127000" indent="0">
              <a:lnSpc>
                <a:spcPct val="114999"/>
              </a:lnSpc>
              <a:buNone/>
            </a:pPr>
            <a:endParaRPr lang="en-US" sz="2000" b="1">
              <a:solidFill>
                <a:schemeClr val="tx1"/>
              </a:solidFill>
              <a:latin typeface="Trebuchet MS"/>
              <a:ea typeface="Calibri"/>
              <a:cs typeface="Calibri"/>
            </a:endParaRPr>
          </a:p>
          <a:p>
            <a:pPr marL="469900" indent="-342900">
              <a:buFont typeface="+mj-lt"/>
              <a:buAutoNum type="arabicPeriod"/>
            </a:pPr>
            <a:r>
              <a:rPr lang="en-US" sz="2000">
                <a:solidFill>
                  <a:schemeClr val="tx1"/>
                </a:solidFill>
                <a:latin typeface="Trebuchet MS"/>
                <a:ea typeface="Calibri"/>
                <a:cs typeface="Calibri"/>
              </a:rPr>
              <a:t>Write down thoughts and ideas you could shared with a partner (2-3 minutes). </a:t>
            </a:r>
          </a:p>
          <a:p>
            <a:pPr marL="469900" indent="-342900">
              <a:buFont typeface="+mj-lt"/>
              <a:buAutoNum type="arabicPeriod"/>
            </a:pPr>
            <a:r>
              <a:rPr lang="en-US" sz="2000">
                <a:solidFill>
                  <a:schemeClr val="tx1"/>
                </a:solidFill>
                <a:latin typeface="Trebuchet MS"/>
                <a:ea typeface="Calibri"/>
                <a:cs typeface="Calibri"/>
              </a:rPr>
              <a:t>We will create partners A and B and take turns talking about the questions above. </a:t>
            </a:r>
          </a:p>
          <a:p>
            <a:pPr marL="469900" indent="-342900">
              <a:buFont typeface="+mj-lt"/>
              <a:buAutoNum type="arabicPeriod"/>
            </a:pPr>
            <a:r>
              <a:rPr lang="en-US" sz="2000">
                <a:solidFill>
                  <a:schemeClr val="tx1"/>
                </a:solidFill>
                <a:latin typeface="Trebuchet MS"/>
                <a:ea typeface="Calibri"/>
                <a:cs typeface="Calibri"/>
              </a:rPr>
              <a:t>At a signal, one will speak, and one will listen. </a:t>
            </a:r>
          </a:p>
          <a:p>
            <a:pPr marL="469900" indent="-342900">
              <a:buFont typeface="+mj-lt"/>
              <a:buAutoNum type="arabicPeriod"/>
            </a:pPr>
            <a:r>
              <a:rPr lang="en-US" sz="2000">
                <a:solidFill>
                  <a:schemeClr val="tx1"/>
                </a:solidFill>
                <a:latin typeface="Trebuchet MS"/>
                <a:ea typeface="Calibri"/>
                <a:cs typeface="Calibri"/>
              </a:rPr>
              <a:t>At a signal, the other will speak while the first speaker listens.</a:t>
            </a:r>
          </a:p>
          <a:p>
            <a:pPr marL="469900" indent="-342900">
              <a:buFont typeface="+mj-lt"/>
              <a:buAutoNum type="arabicPeriod"/>
            </a:pPr>
            <a:r>
              <a:rPr lang="en-US" sz="2000">
                <a:solidFill>
                  <a:schemeClr val="tx1"/>
                </a:solidFill>
                <a:latin typeface="Trebuchet MS"/>
                <a:ea typeface="Calibri"/>
                <a:cs typeface="Calibri"/>
              </a:rPr>
              <a:t>Each time, no one is allowed to repeat anything that was said by the other.</a:t>
            </a:r>
            <a:r>
              <a:rPr lang="en-US">
                <a:solidFill>
                  <a:schemeClr val="tx1"/>
                </a:solidFill>
                <a:latin typeface="Trebuchet MS"/>
                <a:ea typeface="Calibri"/>
                <a:cs typeface="Calibri"/>
              </a:rPr>
              <a:t> </a:t>
            </a:r>
          </a:p>
        </p:txBody>
      </p:sp>
    </p:spTree>
    <p:extLst>
      <p:ext uri="{BB962C8B-B14F-4D97-AF65-F5344CB8AC3E}">
        <p14:creationId xmlns:p14="http://schemas.microsoft.com/office/powerpoint/2010/main" val="3288666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F48FB-B6C9-5E56-BA2F-39C16DCD1F78}"/>
            </a:ext>
          </a:extLst>
        </p:cNvPr>
        <p:cNvGrpSpPr/>
        <p:nvPr/>
      </p:nvGrpSpPr>
      <p:grpSpPr>
        <a:xfrm>
          <a:off x="0" y="0"/>
          <a:ext cx="0" cy="0"/>
          <a:chOff x="0" y="0"/>
          <a:chExt cx="0" cy="0"/>
        </a:xfrm>
      </p:grpSpPr>
      <p:pic>
        <p:nvPicPr>
          <p:cNvPr id="6" name="Picture Placeholder 5" descr="A teacher and four students at a table reading words from a marker board. ">
            <a:extLst>
              <a:ext uri="{FF2B5EF4-FFF2-40B4-BE49-F238E27FC236}">
                <a16:creationId xmlns:a16="http://schemas.microsoft.com/office/drawing/2014/main" id="{C8164BE9-5654-ED3A-3E83-BFC6AE2275BE}"/>
              </a:ext>
            </a:extLst>
          </p:cNvPr>
          <p:cNvPicPr>
            <a:picLocks noGrp="1" noChangeAspect="1"/>
          </p:cNvPicPr>
          <p:nvPr>
            <p:ph type="pic" sz="quarter" idx="10"/>
          </p:nvPr>
        </p:nvPicPr>
        <p:blipFill>
          <a:blip r:embed="rId3"/>
          <a:srcRect t="7839" b="7839"/>
          <a:stretch/>
        </p:blipFill>
        <p:spPr/>
      </p:pic>
      <p:sp>
        <p:nvSpPr>
          <p:cNvPr id="3" name="Title 2">
            <a:extLst>
              <a:ext uri="{FF2B5EF4-FFF2-40B4-BE49-F238E27FC236}">
                <a16:creationId xmlns:a16="http://schemas.microsoft.com/office/drawing/2014/main" id="{B9952C45-549D-C4E6-8900-9766F8A80E9E}"/>
              </a:ext>
            </a:extLst>
          </p:cNvPr>
          <p:cNvSpPr>
            <a:spLocks noGrp="1"/>
          </p:cNvSpPr>
          <p:nvPr>
            <p:ph type="title"/>
          </p:nvPr>
        </p:nvSpPr>
        <p:spPr>
          <a:xfrm>
            <a:off x="0" y="3429000"/>
            <a:ext cx="9144000" cy="1714500"/>
          </a:xfrm>
        </p:spPr>
        <p:txBody>
          <a:bodyPr/>
          <a:lstStyle/>
          <a:p>
            <a:r>
              <a:rPr lang="en-US" sz="3600" dirty="0">
                <a:latin typeface="Trebuchet MS"/>
              </a:rPr>
              <a:t>What Does the Colorado READ Act </a:t>
            </a:r>
            <a:br>
              <a:rPr lang="en-US" sz="3600" dirty="0">
                <a:latin typeface="Trebuchet MS"/>
              </a:rPr>
            </a:br>
            <a:r>
              <a:rPr lang="en-US" sz="3600" dirty="0">
                <a:latin typeface="Trebuchet MS"/>
              </a:rPr>
              <a:t>Look </a:t>
            </a:r>
            <a:r>
              <a:rPr lang="en-US" dirty="0">
                <a:latin typeface="Trebuchet MS"/>
              </a:rPr>
              <a:t>L</a:t>
            </a:r>
            <a:r>
              <a:rPr lang="en-US" sz="3600" dirty="0">
                <a:latin typeface="Trebuchet MS"/>
              </a:rPr>
              <a:t>ike at School?</a:t>
            </a:r>
          </a:p>
        </p:txBody>
      </p:sp>
      <p:pic>
        <p:nvPicPr>
          <p:cNvPr id="5" name="Google Shape;115;p10" descr="CDE Logo">
            <a:extLst>
              <a:ext uri="{FF2B5EF4-FFF2-40B4-BE49-F238E27FC236}">
                <a16:creationId xmlns:a16="http://schemas.microsoft.com/office/drawing/2014/main" id="{35680870-B9C5-8236-ADA7-3F4C625906BD}"/>
              </a:ext>
            </a:extLst>
          </p:cNvPr>
          <p:cNvPicPr preferRelativeResize="0"/>
          <p:nvPr/>
        </p:nvPicPr>
        <p:blipFill>
          <a:blip r:embed="rId4">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672762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40">
          <a:extLst>
            <a:ext uri="{FF2B5EF4-FFF2-40B4-BE49-F238E27FC236}">
              <a16:creationId xmlns:a16="http://schemas.microsoft.com/office/drawing/2014/main" id="{0F00ACD5-18CE-9A02-571A-36E4EC7F9BBE}"/>
            </a:ext>
          </a:extLst>
        </p:cNvPr>
        <p:cNvGrpSpPr/>
        <p:nvPr/>
      </p:nvGrpSpPr>
      <p:grpSpPr>
        <a:xfrm>
          <a:off x="0" y="0"/>
          <a:ext cx="0" cy="0"/>
          <a:chOff x="0" y="0"/>
          <a:chExt cx="0" cy="0"/>
        </a:xfrm>
      </p:grpSpPr>
      <p:sp>
        <p:nvSpPr>
          <p:cNvPr id="11" name="Google Shape;338;g610ef0e5f8_7_79">
            <a:extLst>
              <a:ext uri="{FF2B5EF4-FFF2-40B4-BE49-F238E27FC236}">
                <a16:creationId xmlns:a16="http://schemas.microsoft.com/office/drawing/2014/main" id="{E68F5F59-5865-D94A-EE22-68A6F8166A5E}"/>
              </a:ext>
            </a:extLst>
          </p:cNvPr>
          <p:cNvSpPr txBox="1">
            <a:spLocks noGrp="1"/>
          </p:cNvSpPr>
          <p:nvPr>
            <p:ph type="title"/>
          </p:nvPr>
        </p:nvSpPr>
        <p:spPr>
          <a:xfrm>
            <a:off x="159657" y="94343"/>
            <a:ext cx="8520600" cy="493486"/>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lang="en-US" sz="2400" dirty="0">
                <a:latin typeface="Trebuchet MS" panose="020B0603020202020204" pitchFamily="34" charset="0"/>
              </a:rPr>
              <a:t>Access to Effective</a:t>
            </a:r>
            <a:r>
              <a:rPr lang="en-US" sz="2400" b="1" dirty="0">
                <a:latin typeface="Trebuchet MS" panose="020B0603020202020204" pitchFamily="34" charset="0"/>
              </a:rPr>
              <a:t> </a:t>
            </a:r>
            <a:r>
              <a:rPr lang="en-US" sz="2400" dirty="0">
                <a:latin typeface="Trebuchet MS" panose="020B0603020202020204" pitchFamily="34" charset="0"/>
              </a:rPr>
              <a:t>Evidence-based</a:t>
            </a:r>
            <a:r>
              <a:rPr lang="en-US" sz="2400" b="1" dirty="0">
                <a:latin typeface="Trebuchet MS" panose="020B0603020202020204" pitchFamily="34" charset="0"/>
              </a:rPr>
              <a:t> </a:t>
            </a:r>
            <a:r>
              <a:rPr lang="en-US" sz="2400" dirty="0">
                <a:latin typeface="Trebuchet MS" panose="020B0603020202020204" pitchFamily="34" charset="0"/>
              </a:rPr>
              <a:t>Instruction</a:t>
            </a:r>
            <a:endParaRPr kumimoji="0" lang="en-US" sz="2400" i="0" u="none" strike="noStrike" kern="1200" cap="none" spc="0" normalizeH="0" baseline="0" noProof="0" dirty="0">
              <a:ln>
                <a:noFill/>
              </a:ln>
              <a:solidFill>
                <a:schemeClr val="tx1"/>
              </a:solidFill>
              <a:effectLst/>
              <a:uLnTx/>
              <a:uFillTx/>
              <a:latin typeface="Trebuchet MS" panose="020B0603020202020204" pitchFamily="34" charset="0"/>
              <a:sym typeface="Arial"/>
            </a:endParaRPr>
          </a:p>
        </p:txBody>
      </p:sp>
      <p:sp>
        <p:nvSpPr>
          <p:cNvPr id="2" name="Content Placeholder 1">
            <a:extLst>
              <a:ext uri="{FF2B5EF4-FFF2-40B4-BE49-F238E27FC236}">
                <a16:creationId xmlns:a16="http://schemas.microsoft.com/office/drawing/2014/main" id="{F5F5408C-54EA-75E0-E5D2-33E1CDA30B3B}"/>
              </a:ext>
            </a:extLst>
          </p:cNvPr>
          <p:cNvSpPr>
            <a:spLocks noGrp="1"/>
          </p:cNvSpPr>
          <p:nvPr>
            <p:ph idx="4294967295"/>
          </p:nvPr>
        </p:nvSpPr>
        <p:spPr>
          <a:xfrm>
            <a:off x="0" y="511145"/>
            <a:ext cx="9144000" cy="3082845"/>
          </a:xfrm>
        </p:spPr>
        <p:txBody>
          <a:bodyPr>
            <a:noAutofit/>
          </a:bodyPr>
          <a:lstStyle/>
          <a:p>
            <a:pPr marL="114300" indent="0">
              <a:lnSpc>
                <a:spcPct val="100000"/>
              </a:lnSpc>
              <a:buNone/>
            </a:pPr>
            <a:r>
              <a:rPr lang="en-US" dirty="0">
                <a:solidFill>
                  <a:schemeClr val="tx1"/>
                </a:solidFill>
                <a:latin typeface="Trebuchet MS"/>
                <a:ea typeface="Calibri"/>
                <a:cs typeface="Calibri"/>
              </a:rPr>
              <a:t>Focused on the foundational reading skills</a:t>
            </a:r>
          </a:p>
          <a:p>
            <a:pPr lvl="1">
              <a:lnSpc>
                <a:spcPct val="100000"/>
              </a:lnSpc>
            </a:pPr>
            <a:r>
              <a:rPr lang="en-US" sz="1800" dirty="0">
                <a:solidFill>
                  <a:schemeClr val="tx1"/>
                </a:solidFill>
                <a:latin typeface="Trebuchet MS"/>
                <a:cs typeface="Calibri"/>
              </a:rPr>
              <a:t>Phonemic awareness</a:t>
            </a:r>
          </a:p>
          <a:p>
            <a:pPr lvl="1">
              <a:lnSpc>
                <a:spcPct val="100000"/>
              </a:lnSpc>
            </a:pPr>
            <a:r>
              <a:rPr lang="en-US" sz="1800" dirty="0">
                <a:solidFill>
                  <a:schemeClr val="tx1"/>
                </a:solidFill>
                <a:latin typeface="Trebuchet MS"/>
                <a:cs typeface="Calibri"/>
              </a:rPr>
              <a:t>Phonics</a:t>
            </a:r>
          </a:p>
          <a:p>
            <a:pPr lvl="1">
              <a:lnSpc>
                <a:spcPct val="100000"/>
              </a:lnSpc>
            </a:pPr>
            <a:r>
              <a:rPr lang="en-US" sz="1800" dirty="0">
                <a:solidFill>
                  <a:schemeClr val="tx1"/>
                </a:solidFill>
                <a:latin typeface="Trebuchet MS"/>
                <a:cs typeface="Calibri"/>
              </a:rPr>
              <a:t>Vocabulary development</a:t>
            </a:r>
          </a:p>
          <a:p>
            <a:pPr lvl="1">
              <a:lnSpc>
                <a:spcPct val="100000"/>
              </a:lnSpc>
            </a:pPr>
            <a:r>
              <a:rPr lang="en-US" sz="1800" dirty="0">
                <a:solidFill>
                  <a:schemeClr val="tx1"/>
                </a:solidFill>
                <a:latin typeface="Trebuchet MS"/>
                <a:cs typeface="Calibri"/>
              </a:rPr>
              <a:t>Reading fluency including oral skills</a:t>
            </a:r>
          </a:p>
          <a:p>
            <a:pPr lvl="1">
              <a:lnSpc>
                <a:spcPct val="100000"/>
              </a:lnSpc>
            </a:pPr>
            <a:r>
              <a:rPr lang="en-US" sz="1800" dirty="0">
                <a:solidFill>
                  <a:schemeClr val="tx1"/>
                </a:solidFill>
                <a:latin typeface="Trebuchet MS"/>
                <a:cs typeface="Calibri"/>
              </a:rPr>
              <a:t>Reading comprehension</a:t>
            </a:r>
          </a:p>
          <a:p>
            <a:pPr lvl="1">
              <a:lnSpc>
                <a:spcPct val="100000"/>
              </a:lnSpc>
            </a:pPr>
            <a:endParaRPr lang="en-US" sz="600" dirty="0">
              <a:solidFill>
                <a:schemeClr val="tx1"/>
              </a:solidFill>
              <a:latin typeface="Trebuchet MS"/>
            </a:endParaRPr>
          </a:p>
          <a:p>
            <a:pPr marL="114300" indent="0">
              <a:lnSpc>
                <a:spcPct val="100000"/>
              </a:lnSpc>
              <a:buNone/>
            </a:pPr>
            <a:r>
              <a:rPr lang="en-US" dirty="0">
                <a:solidFill>
                  <a:schemeClr val="tx1"/>
                </a:solidFill>
                <a:latin typeface="Trebuchet MS"/>
                <a:ea typeface="Calibri"/>
                <a:cs typeface="Calibri"/>
              </a:rPr>
              <a:t>Scientifically Based</a:t>
            </a:r>
          </a:p>
          <a:p>
            <a:pPr lvl="1">
              <a:lnSpc>
                <a:spcPct val="100000"/>
              </a:lnSpc>
            </a:pPr>
            <a:r>
              <a:rPr lang="en-US" sz="1800" dirty="0">
                <a:solidFill>
                  <a:schemeClr val="tx1"/>
                </a:solidFill>
                <a:latin typeface="Trebuchet MS"/>
              </a:rPr>
              <a:t>Rigorous, systematic, and objective procedures to obtain valid knowledge that is relevant to reading development, reading instruction, and reading difficulties</a:t>
            </a:r>
          </a:p>
          <a:p>
            <a:pPr lvl="1">
              <a:lnSpc>
                <a:spcPct val="100000"/>
              </a:lnSpc>
            </a:pPr>
            <a:endParaRPr lang="en-US" sz="600" dirty="0">
              <a:solidFill>
                <a:schemeClr val="tx1"/>
              </a:solidFill>
              <a:latin typeface="Trebuchet MS"/>
            </a:endParaRPr>
          </a:p>
          <a:p>
            <a:pPr marL="114300" indent="0">
              <a:lnSpc>
                <a:spcPct val="100000"/>
              </a:lnSpc>
              <a:buNone/>
            </a:pPr>
            <a:r>
              <a:rPr lang="en-US" dirty="0">
                <a:solidFill>
                  <a:schemeClr val="tx1"/>
                </a:solidFill>
                <a:latin typeface="Trebuchet MS"/>
                <a:ea typeface="Calibri"/>
                <a:cs typeface="Calibri"/>
              </a:rPr>
              <a:t>Evidence-based</a:t>
            </a:r>
          </a:p>
          <a:p>
            <a:pPr lvl="1">
              <a:lnSpc>
                <a:spcPct val="100000"/>
              </a:lnSpc>
            </a:pPr>
            <a:r>
              <a:rPr lang="en-US" sz="1800" dirty="0">
                <a:solidFill>
                  <a:schemeClr val="tx1"/>
                </a:solidFill>
                <a:latin typeface="Trebuchet MS"/>
              </a:rPr>
              <a:t>Reliable, trustworthy, and valid evidence and has demonstrated a record of success in adequately increasing students’ reading competency</a:t>
            </a:r>
          </a:p>
          <a:p>
            <a:pPr>
              <a:lnSpc>
                <a:spcPct val="100000"/>
              </a:lnSpc>
            </a:pPr>
            <a:endParaRPr lang="en-US" sz="2000" dirty="0">
              <a:solidFill>
                <a:schemeClr val="tx1"/>
              </a:solidFill>
              <a:latin typeface="+mj-lt"/>
              <a:ea typeface="Calibri"/>
              <a:cs typeface="Calibri"/>
              <a:sym typeface="Calibri"/>
            </a:endParaRPr>
          </a:p>
          <a:p>
            <a:pPr marL="114300" indent="0">
              <a:lnSpc>
                <a:spcPct val="150000"/>
              </a:lnSpc>
              <a:buNone/>
            </a:pPr>
            <a:endParaRPr lang="en-US" sz="2000" dirty="0">
              <a:solidFill>
                <a:schemeClr val="tx1"/>
              </a:solidFill>
              <a:latin typeface="+mj-lt"/>
              <a:ea typeface="Calibri"/>
              <a:cs typeface="Calibri"/>
              <a:sym typeface="Calibri"/>
            </a:endParaRPr>
          </a:p>
        </p:txBody>
      </p:sp>
      <p:pic>
        <p:nvPicPr>
          <p:cNvPr id="6" name="Picture 5" descr="A child and a person writing on a piece of paper">
            <a:extLst>
              <a:ext uri="{FF2B5EF4-FFF2-40B4-BE49-F238E27FC236}">
                <a16:creationId xmlns:a16="http://schemas.microsoft.com/office/drawing/2014/main" id="{CC6A23A1-81EE-2098-D1DB-28E3A5D6248E}"/>
              </a:ext>
            </a:extLst>
          </p:cNvPr>
          <p:cNvPicPr>
            <a:picLocks noChangeAspect="1"/>
          </p:cNvPicPr>
          <p:nvPr/>
        </p:nvPicPr>
        <p:blipFill>
          <a:blip r:embed="rId3"/>
          <a:stretch>
            <a:fillRect/>
          </a:stretch>
        </p:blipFill>
        <p:spPr>
          <a:xfrm>
            <a:off x="6740941" y="752332"/>
            <a:ext cx="1939316" cy="1724003"/>
          </a:xfrm>
          <a:prstGeom prst="rect">
            <a:avLst/>
          </a:prstGeom>
          <a:effectLst>
            <a:softEdge rad="12700"/>
          </a:effectLst>
        </p:spPr>
      </p:pic>
    </p:spTree>
    <p:extLst>
      <p:ext uri="{BB962C8B-B14F-4D97-AF65-F5344CB8AC3E}">
        <p14:creationId xmlns:p14="http://schemas.microsoft.com/office/powerpoint/2010/main" val="126560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2">
          <a:extLst>
            <a:ext uri="{FF2B5EF4-FFF2-40B4-BE49-F238E27FC236}">
              <a16:creationId xmlns:a16="http://schemas.microsoft.com/office/drawing/2014/main" id="{D5DDE3CE-B49B-F7E4-AA00-E879CA420C2C}"/>
            </a:ext>
          </a:extLst>
        </p:cNvPr>
        <p:cNvGrpSpPr/>
        <p:nvPr/>
      </p:nvGrpSpPr>
      <p:grpSpPr>
        <a:xfrm>
          <a:off x="0" y="0"/>
          <a:ext cx="0" cy="0"/>
          <a:chOff x="0" y="0"/>
          <a:chExt cx="0" cy="0"/>
        </a:xfrm>
      </p:grpSpPr>
      <p:sp>
        <p:nvSpPr>
          <p:cNvPr id="10" name="Title 2">
            <a:extLst>
              <a:ext uri="{FF2B5EF4-FFF2-40B4-BE49-F238E27FC236}">
                <a16:creationId xmlns:a16="http://schemas.microsoft.com/office/drawing/2014/main" id="{E0A6042A-A606-D606-15F7-B1807016EB50}"/>
              </a:ext>
            </a:extLst>
          </p:cNvPr>
          <p:cNvSpPr txBox="1">
            <a:spLocks noGrp="1"/>
          </p:cNvSpPr>
          <p:nvPr>
            <p:ph type="title" idx="4294967295"/>
          </p:nvPr>
        </p:nvSpPr>
        <p:spPr>
          <a:xfrm>
            <a:off x="186171" y="105954"/>
            <a:ext cx="8549457" cy="39532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400" i="0" u="none" strike="noStrike" kern="1200" cap="none" spc="0" normalizeH="0" baseline="0" noProof="0">
                <a:ln>
                  <a:noFill/>
                </a:ln>
                <a:solidFill>
                  <a:schemeClr val="tx1"/>
                </a:solidFill>
                <a:effectLst/>
                <a:uLnTx/>
                <a:uFillTx/>
                <a:latin typeface="Trebuchet MS" panose="020B0603020202020204" pitchFamily="34" charset="0"/>
                <a:ea typeface="+mn-ea"/>
                <a:cs typeface="+mn-cs"/>
                <a:sym typeface="Arial"/>
              </a:rPr>
              <a:t>Attributes of Effective Instruction</a:t>
            </a:r>
          </a:p>
        </p:txBody>
      </p:sp>
      <p:sp>
        <p:nvSpPr>
          <p:cNvPr id="5" name="TextBox 4">
            <a:extLst>
              <a:ext uri="{FF2B5EF4-FFF2-40B4-BE49-F238E27FC236}">
                <a16:creationId xmlns:a16="http://schemas.microsoft.com/office/drawing/2014/main" id="{965C615A-9D3B-EF5B-01A9-CC8F868E073F}"/>
              </a:ext>
            </a:extLst>
          </p:cNvPr>
          <p:cNvSpPr txBox="1"/>
          <p:nvPr/>
        </p:nvSpPr>
        <p:spPr>
          <a:xfrm>
            <a:off x="79829" y="687716"/>
            <a:ext cx="4253121" cy="400110"/>
          </a:xfrm>
          <a:prstGeom prst="rect">
            <a:avLst/>
          </a:prstGeom>
          <a:noFill/>
        </p:spPr>
        <p:txBody>
          <a:bodyPr wrap="square" rtlCol="0">
            <a:spAutoFit/>
          </a:bodyPr>
          <a:lstStyle/>
          <a:p>
            <a:r>
              <a:rPr lang="en-US" sz="2000" b="1"/>
              <a:t>Universal: </a:t>
            </a:r>
            <a:r>
              <a:rPr lang="en-US" sz="1800" b="1"/>
              <a:t>All classroom students</a:t>
            </a:r>
          </a:p>
        </p:txBody>
      </p:sp>
      <p:sp>
        <p:nvSpPr>
          <p:cNvPr id="6" name="TextBox 5">
            <a:extLst>
              <a:ext uri="{FF2B5EF4-FFF2-40B4-BE49-F238E27FC236}">
                <a16:creationId xmlns:a16="http://schemas.microsoft.com/office/drawing/2014/main" id="{562DE026-6AF4-6D01-AFC8-910C2D59A014}"/>
              </a:ext>
            </a:extLst>
          </p:cNvPr>
          <p:cNvSpPr txBox="1"/>
          <p:nvPr/>
        </p:nvSpPr>
        <p:spPr>
          <a:xfrm>
            <a:off x="4572000" y="687111"/>
            <a:ext cx="4683101" cy="400110"/>
          </a:xfrm>
          <a:prstGeom prst="rect">
            <a:avLst/>
          </a:prstGeom>
          <a:noFill/>
        </p:spPr>
        <p:txBody>
          <a:bodyPr wrap="square" rtlCol="0">
            <a:spAutoFit/>
          </a:bodyPr>
          <a:lstStyle/>
          <a:p>
            <a:r>
              <a:rPr lang="en-US" sz="2000" b="1"/>
              <a:t>Intervention: </a:t>
            </a:r>
            <a:r>
              <a:rPr lang="en-US" sz="1800" b="1"/>
              <a:t>Small group of students</a:t>
            </a:r>
          </a:p>
        </p:txBody>
      </p:sp>
      <p:sp>
        <p:nvSpPr>
          <p:cNvPr id="7" name="Content Placeholder 1">
            <a:extLst>
              <a:ext uri="{FF2B5EF4-FFF2-40B4-BE49-F238E27FC236}">
                <a16:creationId xmlns:a16="http://schemas.microsoft.com/office/drawing/2014/main" id="{9C4001A8-92F6-8B4E-BE01-F995A44E20D8}"/>
              </a:ext>
            </a:extLst>
          </p:cNvPr>
          <p:cNvSpPr txBox="1">
            <a:spLocks/>
          </p:cNvSpPr>
          <p:nvPr/>
        </p:nvSpPr>
        <p:spPr>
          <a:xfrm>
            <a:off x="-13518" y="1061208"/>
            <a:ext cx="4346467" cy="28985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lnSpc>
                <a:spcPct val="100000"/>
              </a:lnSpc>
            </a:pPr>
            <a:r>
              <a:rPr lang="en-US">
                <a:solidFill>
                  <a:schemeClr val="tx1"/>
                </a:solidFill>
                <a:latin typeface="Trebuchet MS"/>
                <a:ea typeface="Calibri"/>
                <a:cs typeface="Calibri"/>
              </a:rPr>
              <a:t>Addresses all 5 components of reading</a:t>
            </a:r>
          </a:p>
          <a:p>
            <a:pPr>
              <a:lnSpc>
                <a:spcPct val="100000"/>
              </a:lnSpc>
            </a:pPr>
            <a:endParaRPr lang="en-US" sz="800">
              <a:solidFill>
                <a:schemeClr val="tx1"/>
              </a:solidFill>
              <a:latin typeface="Trebuchet MS"/>
            </a:endParaRPr>
          </a:p>
          <a:p>
            <a:pPr>
              <a:lnSpc>
                <a:spcPct val="100000"/>
              </a:lnSpc>
            </a:pPr>
            <a:r>
              <a:rPr lang="en-US">
                <a:solidFill>
                  <a:schemeClr val="tx1"/>
                </a:solidFill>
                <a:latin typeface="Trebuchet MS"/>
                <a:ea typeface="Calibri"/>
                <a:cs typeface="Calibri"/>
                <a:sym typeface="Calibri"/>
              </a:rPr>
              <a:t>Guided by student data </a:t>
            </a:r>
            <a:endParaRPr lang="en-US">
              <a:solidFill>
                <a:schemeClr val="tx1"/>
              </a:solidFill>
              <a:latin typeface="Trebuchet MS"/>
              <a:ea typeface="Calibri"/>
              <a:cs typeface="Calibri"/>
            </a:endParaRPr>
          </a:p>
          <a:p>
            <a:pPr>
              <a:lnSpc>
                <a:spcPct val="100000"/>
              </a:lnSpc>
            </a:pPr>
            <a:endParaRPr lang="en-US" sz="800">
              <a:solidFill>
                <a:schemeClr val="tx1"/>
              </a:solidFill>
              <a:latin typeface="Trebuchet MS"/>
              <a:ea typeface="Calibri"/>
              <a:cs typeface="Calibri"/>
            </a:endParaRPr>
          </a:p>
          <a:p>
            <a:pPr>
              <a:lnSpc>
                <a:spcPct val="100000"/>
              </a:lnSpc>
            </a:pPr>
            <a:r>
              <a:rPr lang="en-US">
                <a:solidFill>
                  <a:schemeClr val="tx1"/>
                </a:solidFill>
                <a:latin typeface="Trebuchet MS"/>
                <a:ea typeface="Calibri"/>
                <a:cs typeface="Calibri"/>
                <a:sym typeface="Calibri"/>
              </a:rPr>
              <a:t>Minimum of 90 minutes per day of instruction</a:t>
            </a:r>
            <a:endParaRPr lang="en-US">
              <a:solidFill>
                <a:schemeClr val="tx1"/>
              </a:solidFill>
              <a:latin typeface="Trebuchet MS"/>
              <a:ea typeface="Calibri"/>
              <a:cs typeface="Calibri"/>
            </a:endParaRPr>
          </a:p>
          <a:p>
            <a:pPr marL="114300" indent="0">
              <a:lnSpc>
                <a:spcPct val="100000"/>
              </a:lnSpc>
              <a:buNone/>
            </a:pPr>
            <a:endParaRPr lang="en-US" sz="800">
              <a:solidFill>
                <a:schemeClr val="tx1"/>
              </a:solidFill>
              <a:latin typeface="Trebuchet MS"/>
              <a:ea typeface="Calibri"/>
              <a:cs typeface="Calibri"/>
            </a:endParaRPr>
          </a:p>
          <a:p>
            <a:pPr>
              <a:lnSpc>
                <a:spcPct val="100000"/>
              </a:lnSpc>
            </a:pPr>
            <a:r>
              <a:rPr lang="en-US">
                <a:solidFill>
                  <a:schemeClr val="tx1"/>
                </a:solidFill>
                <a:latin typeface="Trebuchet MS"/>
                <a:ea typeface="Calibri"/>
                <a:cs typeface="Calibri"/>
                <a:sym typeface="Calibri"/>
              </a:rPr>
              <a:t>Scope and sequence that is delivered explicitly</a:t>
            </a:r>
            <a:endParaRPr lang="en-US">
              <a:solidFill>
                <a:schemeClr val="tx1"/>
              </a:solidFill>
              <a:latin typeface="Trebuchet MS"/>
              <a:ea typeface="Calibri"/>
              <a:cs typeface="Calibri"/>
            </a:endParaRPr>
          </a:p>
          <a:p>
            <a:pPr>
              <a:lnSpc>
                <a:spcPct val="100000"/>
              </a:lnSpc>
            </a:pPr>
            <a:endParaRPr lang="en-US" sz="800">
              <a:solidFill>
                <a:schemeClr val="tx1"/>
              </a:solidFill>
              <a:latin typeface="Trebuchet MS"/>
              <a:ea typeface="Calibri"/>
              <a:cs typeface="Calibri"/>
            </a:endParaRPr>
          </a:p>
          <a:p>
            <a:pPr>
              <a:lnSpc>
                <a:spcPct val="100000"/>
              </a:lnSpc>
            </a:pPr>
            <a:r>
              <a:rPr lang="en-US">
                <a:solidFill>
                  <a:schemeClr val="tx1"/>
                </a:solidFill>
                <a:latin typeface="Trebuchet MS"/>
                <a:ea typeface="Calibri"/>
                <a:cs typeface="Calibri"/>
                <a:sym typeface="Calibri"/>
              </a:rPr>
              <a:t>Driven by the Colorado Academic Standards</a:t>
            </a:r>
            <a:endParaRPr lang="en-US">
              <a:solidFill>
                <a:schemeClr val="tx1"/>
              </a:solidFill>
              <a:latin typeface="Trebuchet MS"/>
              <a:ea typeface="Calibri"/>
              <a:cs typeface="Calibri"/>
            </a:endParaRPr>
          </a:p>
          <a:p>
            <a:pPr>
              <a:lnSpc>
                <a:spcPct val="100000"/>
              </a:lnSpc>
            </a:pPr>
            <a:endParaRPr lang="en-US">
              <a:latin typeface="+mn-lt"/>
              <a:ea typeface="Calibri"/>
              <a:cs typeface="Calibri"/>
              <a:sym typeface="Calibri"/>
            </a:endParaRPr>
          </a:p>
          <a:p>
            <a:pPr marL="114300" indent="0">
              <a:lnSpc>
                <a:spcPct val="150000"/>
              </a:lnSpc>
              <a:buFont typeface="Arial"/>
              <a:buNone/>
            </a:pPr>
            <a:endParaRPr lang="en-US" sz="2000">
              <a:latin typeface="+mj-lt"/>
              <a:ea typeface="Calibri"/>
              <a:cs typeface="Calibri"/>
              <a:sym typeface="Calibri"/>
            </a:endParaRPr>
          </a:p>
        </p:txBody>
      </p:sp>
      <p:sp>
        <p:nvSpPr>
          <p:cNvPr id="8" name="Content Placeholder 1">
            <a:extLst>
              <a:ext uri="{FF2B5EF4-FFF2-40B4-BE49-F238E27FC236}">
                <a16:creationId xmlns:a16="http://schemas.microsoft.com/office/drawing/2014/main" id="{55467175-C477-BDD1-BC90-CDF9841E499C}"/>
              </a:ext>
            </a:extLst>
          </p:cNvPr>
          <p:cNvSpPr txBox="1">
            <a:spLocks/>
          </p:cNvSpPr>
          <p:nvPr/>
        </p:nvSpPr>
        <p:spPr>
          <a:xfrm>
            <a:off x="4460899" y="1029443"/>
            <a:ext cx="4532181" cy="30846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lnSpc>
                <a:spcPct val="100000"/>
              </a:lnSpc>
            </a:pPr>
            <a:r>
              <a:rPr lang="en-US">
                <a:solidFill>
                  <a:schemeClr val="tx1"/>
                </a:solidFill>
                <a:latin typeface="Trebuchet MS"/>
                <a:ea typeface="Calibri"/>
                <a:cs typeface="Calibri"/>
              </a:rPr>
              <a:t>Addresses one or more of the 5 components of reading</a:t>
            </a:r>
          </a:p>
          <a:p>
            <a:pPr>
              <a:lnSpc>
                <a:spcPct val="100000"/>
              </a:lnSpc>
            </a:pPr>
            <a:endParaRPr lang="en-US" sz="800">
              <a:solidFill>
                <a:schemeClr val="tx1"/>
              </a:solidFill>
              <a:latin typeface="Trebuchet MS"/>
            </a:endParaRPr>
          </a:p>
          <a:p>
            <a:pPr>
              <a:lnSpc>
                <a:spcPct val="100000"/>
              </a:lnSpc>
            </a:pPr>
            <a:r>
              <a:rPr lang="en-US">
                <a:solidFill>
                  <a:schemeClr val="tx1"/>
                </a:solidFill>
                <a:latin typeface="Trebuchet MS"/>
                <a:ea typeface="Calibri"/>
                <a:cs typeface="Calibri"/>
                <a:sym typeface="Calibri"/>
              </a:rPr>
              <a:t>F</a:t>
            </a:r>
            <a:r>
              <a:rPr lang="en-US">
                <a:solidFill>
                  <a:schemeClr val="tx1"/>
                </a:solidFill>
                <a:latin typeface="Trebuchet MS"/>
                <a:ea typeface="Calibri"/>
                <a:cs typeface="Calibri"/>
              </a:rPr>
              <a:t>ocused on identified area(s) of need</a:t>
            </a:r>
          </a:p>
          <a:p>
            <a:pPr>
              <a:lnSpc>
                <a:spcPct val="100000"/>
              </a:lnSpc>
            </a:pPr>
            <a:endParaRPr lang="en-US" sz="800">
              <a:solidFill>
                <a:schemeClr val="tx1"/>
              </a:solidFill>
              <a:latin typeface="Trebuchet MS"/>
            </a:endParaRPr>
          </a:p>
          <a:p>
            <a:pPr>
              <a:lnSpc>
                <a:spcPct val="100000"/>
              </a:lnSpc>
            </a:pPr>
            <a:r>
              <a:rPr lang="en-US">
                <a:solidFill>
                  <a:schemeClr val="tx1"/>
                </a:solidFill>
                <a:latin typeface="Trebuchet MS"/>
                <a:ea typeface="Calibri"/>
                <a:cs typeface="Calibri"/>
                <a:sym typeface="Calibri"/>
              </a:rPr>
              <a:t>Delivered with sufficient intensity, frequency, urgency and duration</a:t>
            </a:r>
            <a:endParaRPr lang="en-US">
              <a:solidFill>
                <a:schemeClr val="tx1"/>
              </a:solidFill>
              <a:latin typeface="Trebuchet MS"/>
              <a:ea typeface="Calibri"/>
              <a:cs typeface="Calibri"/>
            </a:endParaRPr>
          </a:p>
          <a:p>
            <a:pPr>
              <a:lnSpc>
                <a:spcPct val="100000"/>
              </a:lnSpc>
            </a:pPr>
            <a:endParaRPr lang="en-US" sz="800">
              <a:solidFill>
                <a:schemeClr val="tx1"/>
              </a:solidFill>
              <a:latin typeface="Trebuchet MS"/>
              <a:ea typeface="Calibri"/>
              <a:cs typeface="Calibri"/>
            </a:endParaRPr>
          </a:p>
          <a:p>
            <a:pPr>
              <a:lnSpc>
                <a:spcPct val="100000"/>
              </a:lnSpc>
            </a:pPr>
            <a:r>
              <a:rPr lang="en-US">
                <a:solidFill>
                  <a:schemeClr val="tx1"/>
                </a:solidFill>
                <a:latin typeface="Trebuchet MS"/>
                <a:ea typeface="Calibri"/>
                <a:cs typeface="Calibri"/>
                <a:sym typeface="Calibri"/>
              </a:rPr>
              <a:t>Scope and sequence that is delivered explicitly</a:t>
            </a:r>
            <a:endParaRPr lang="en-US">
              <a:solidFill>
                <a:schemeClr val="tx1"/>
              </a:solidFill>
              <a:latin typeface="Trebuchet MS"/>
              <a:ea typeface="Calibri"/>
              <a:cs typeface="Calibri"/>
            </a:endParaRPr>
          </a:p>
          <a:p>
            <a:pPr>
              <a:lnSpc>
                <a:spcPct val="100000"/>
              </a:lnSpc>
            </a:pPr>
            <a:endParaRPr lang="en-US" sz="800">
              <a:solidFill>
                <a:schemeClr val="tx1"/>
              </a:solidFill>
              <a:latin typeface="Trebuchet MS"/>
              <a:ea typeface="Calibri"/>
              <a:cs typeface="Calibri"/>
            </a:endParaRPr>
          </a:p>
          <a:p>
            <a:pPr>
              <a:lnSpc>
                <a:spcPct val="100000"/>
              </a:lnSpc>
            </a:pPr>
            <a:r>
              <a:rPr lang="en-US">
                <a:solidFill>
                  <a:schemeClr val="tx1"/>
                </a:solidFill>
                <a:latin typeface="Trebuchet MS"/>
                <a:ea typeface="Calibri"/>
                <a:cs typeface="Calibri"/>
                <a:sym typeface="Calibri"/>
              </a:rPr>
              <a:t>Directed by an effective teacher in the teaching of reading</a:t>
            </a:r>
            <a:endParaRPr lang="en-US">
              <a:solidFill>
                <a:schemeClr val="tx1"/>
              </a:solidFill>
              <a:latin typeface="Trebuchet MS"/>
              <a:ea typeface="Calibri"/>
              <a:cs typeface="Calibri"/>
            </a:endParaRPr>
          </a:p>
          <a:p>
            <a:pPr>
              <a:lnSpc>
                <a:spcPct val="100000"/>
              </a:lnSpc>
            </a:pPr>
            <a:endParaRPr lang="en-US">
              <a:solidFill>
                <a:schemeClr val="tx1"/>
              </a:solidFill>
              <a:latin typeface="+mn-lt"/>
              <a:ea typeface="Calibri"/>
              <a:cs typeface="Calibri"/>
              <a:sym typeface="Calibri"/>
            </a:endParaRPr>
          </a:p>
          <a:p>
            <a:pPr>
              <a:lnSpc>
                <a:spcPct val="100000"/>
              </a:lnSpc>
            </a:pPr>
            <a:endParaRPr lang="en-US">
              <a:latin typeface="+mj-lt"/>
              <a:ea typeface="Calibri"/>
              <a:cs typeface="Calibri"/>
              <a:sym typeface="Calibri"/>
            </a:endParaRPr>
          </a:p>
        </p:txBody>
      </p:sp>
    </p:spTree>
    <p:extLst>
      <p:ext uri="{BB962C8B-B14F-4D97-AF65-F5344CB8AC3E}">
        <p14:creationId xmlns:p14="http://schemas.microsoft.com/office/powerpoint/2010/main" val="2639598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0">
          <a:extLst>
            <a:ext uri="{FF2B5EF4-FFF2-40B4-BE49-F238E27FC236}">
              <a16:creationId xmlns:a16="http://schemas.microsoft.com/office/drawing/2014/main" id="{6C8E516F-8A63-FEBE-20D4-DE7E91AF59DC}"/>
            </a:ext>
          </a:extLst>
        </p:cNvPr>
        <p:cNvGrpSpPr/>
        <p:nvPr/>
      </p:nvGrpSpPr>
      <p:grpSpPr>
        <a:xfrm>
          <a:off x="0" y="0"/>
          <a:ext cx="0" cy="0"/>
          <a:chOff x="0" y="0"/>
          <a:chExt cx="0" cy="0"/>
        </a:xfrm>
      </p:grpSpPr>
      <p:sp>
        <p:nvSpPr>
          <p:cNvPr id="11" name="Google Shape;338;g610ef0e5f8_7_79">
            <a:extLst>
              <a:ext uri="{FF2B5EF4-FFF2-40B4-BE49-F238E27FC236}">
                <a16:creationId xmlns:a16="http://schemas.microsoft.com/office/drawing/2014/main" id="{9B0ECF90-94F4-2B82-6880-B39A9FF9610E}"/>
              </a:ext>
            </a:extLst>
          </p:cNvPr>
          <p:cNvSpPr txBox="1">
            <a:spLocks noGrp="1"/>
          </p:cNvSpPr>
          <p:nvPr>
            <p:ph type="title"/>
          </p:nvPr>
        </p:nvSpPr>
        <p:spPr>
          <a:xfrm>
            <a:off x="159657" y="94343"/>
            <a:ext cx="8520600" cy="493486"/>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lang="en-US" sz="2400">
                <a:latin typeface="Trebuchet MS" panose="020B0603020202020204" pitchFamily="34" charset="0"/>
              </a:rPr>
              <a:t>Approved Curriculum &amp; Programming</a:t>
            </a:r>
            <a:endParaRPr kumimoji="0" lang="en-US" sz="2400" i="0" u="none" strike="noStrike" kern="1200" cap="none" spc="0" normalizeH="0" baseline="0" noProof="0">
              <a:ln>
                <a:noFill/>
              </a:ln>
              <a:solidFill>
                <a:schemeClr val="tx1"/>
              </a:solidFill>
              <a:effectLst/>
              <a:uLnTx/>
              <a:uFillTx/>
              <a:latin typeface="Trebuchet MS" panose="020B0603020202020204" pitchFamily="34" charset="0"/>
              <a:sym typeface="Arial"/>
            </a:endParaRPr>
          </a:p>
        </p:txBody>
      </p:sp>
      <p:sp>
        <p:nvSpPr>
          <p:cNvPr id="2" name="Content Placeholder 1">
            <a:extLst>
              <a:ext uri="{FF2B5EF4-FFF2-40B4-BE49-F238E27FC236}">
                <a16:creationId xmlns:a16="http://schemas.microsoft.com/office/drawing/2014/main" id="{D7FE531E-8CAA-FE5F-876C-5012A2167E0D}"/>
              </a:ext>
            </a:extLst>
          </p:cNvPr>
          <p:cNvSpPr>
            <a:spLocks noGrp="1"/>
          </p:cNvSpPr>
          <p:nvPr>
            <p:ph idx="4294967295"/>
          </p:nvPr>
        </p:nvSpPr>
        <p:spPr>
          <a:xfrm>
            <a:off x="79828" y="598609"/>
            <a:ext cx="8984343" cy="3574252"/>
          </a:xfrm>
        </p:spPr>
        <p:txBody>
          <a:bodyPr>
            <a:noAutofit/>
          </a:bodyPr>
          <a:lstStyle/>
          <a:p>
            <a:pPr>
              <a:lnSpc>
                <a:spcPct val="150000"/>
              </a:lnSpc>
            </a:pPr>
            <a:r>
              <a:rPr lang="en-US" sz="2000" dirty="0">
                <a:solidFill>
                  <a:schemeClr val="tx1"/>
                </a:solidFill>
                <a:latin typeface="Trebuchet MS"/>
                <a:ea typeface="Calibri"/>
                <a:cs typeface="Calibri"/>
              </a:rPr>
              <a:t>Evidence-based and scientifically based curriculum and programming</a:t>
            </a:r>
          </a:p>
          <a:p>
            <a:pPr>
              <a:lnSpc>
                <a:spcPct val="150000"/>
              </a:lnSpc>
            </a:pPr>
            <a:r>
              <a:rPr lang="en-US" sz="2000" dirty="0">
                <a:solidFill>
                  <a:schemeClr val="tx1"/>
                </a:solidFill>
                <a:latin typeface="Trebuchet MS"/>
                <a:ea typeface="Calibri"/>
                <a:cs typeface="Calibri"/>
              </a:rPr>
              <a:t>All students in kindergarten through 3</a:t>
            </a:r>
            <a:r>
              <a:rPr lang="en-US" sz="2000" baseline="30000" dirty="0">
                <a:solidFill>
                  <a:schemeClr val="tx1"/>
                </a:solidFill>
                <a:latin typeface="Trebuchet MS"/>
                <a:ea typeface="Calibri"/>
                <a:cs typeface="Calibri"/>
              </a:rPr>
              <a:t>rd</a:t>
            </a:r>
            <a:r>
              <a:rPr lang="en-US" sz="2000" dirty="0">
                <a:solidFill>
                  <a:schemeClr val="tx1"/>
                </a:solidFill>
                <a:latin typeface="Trebuchet MS"/>
                <a:ea typeface="Calibri"/>
                <a:cs typeface="Calibri"/>
              </a:rPr>
              <a:t> grade</a:t>
            </a:r>
          </a:p>
          <a:p>
            <a:pPr>
              <a:lnSpc>
                <a:spcPct val="150000"/>
              </a:lnSpc>
            </a:pPr>
            <a:r>
              <a:rPr lang="en-US" sz="2000" dirty="0">
                <a:solidFill>
                  <a:schemeClr val="tx1"/>
                </a:solidFill>
                <a:latin typeface="Trebuchet MS"/>
                <a:ea typeface="Calibri"/>
                <a:cs typeface="Calibri"/>
              </a:rPr>
              <a:t>Focused on the 5 components of reading</a:t>
            </a:r>
          </a:p>
          <a:p>
            <a:pPr>
              <a:lnSpc>
                <a:spcPct val="150000"/>
              </a:lnSpc>
            </a:pPr>
            <a:r>
              <a:rPr lang="en-US" sz="2000" dirty="0">
                <a:solidFill>
                  <a:schemeClr val="tx1"/>
                </a:solidFill>
                <a:latin typeface="Trebuchet MS"/>
                <a:ea typeface="Calibri"/>
                <a:cs typeface="Arial"/>
              </a:rPr>
              <a:t>Literacy Curriculum Transparency Act</a:t>
            </a:r>
            <a:endParaRPr lang="en-US" sz="1600" dirty="0">
              <a:solidFill>
                <a:schemeClr val="tx1"/>
              </a:solidFill>
              <a:latin typeface="Trebuchet MS"/>
              <a:ea typeface="Calibri"/>
              <a:cs typeface="Calibri"/>
              <a:sym typeface="Calibri"/>
            </a:endParaRPr>
          </a:p>
          <a:p>
            <a:pPr>
              <a:lnSpc>
                <a:spcPct val="150000"/>
              </a:lnSpc>
            </a:pPr>
            <a:endParaRPr lang="en-US" sz="2000" dirty="0">
              <a:latin typeface="+mj-lt"/>
              <a:ea typeface="Calibri"/>
              <a:cs typeface="Calibri"/>
              <a:sym typeface="Calibri"/>
            </a:endParaRPr>
          </a:p>
          <a:p>
            <a:pPr marL="114300" indent="0">
              <a:lnSpc>
                <a:spcPct val="150000"/>
              </a:lnSpc>
              <a:buNone/>
            </a:pPr>
            <a:endParaRPr lang="en-US" sz="2000" dirty="0">
              <a:latin typeface="+mj-lt"/>
              <a:ea typeface="Calibri"/>
              <a:cs typeface="Calibri"/>
              <a:sym typeface="Calibri"/>
            </a:endParaRPr>
          </a:p>
        </p:txBody>
      </p:sp>
      <p:pic>
        <p:nvPicPr>
          <p:cNvPr id="4" name="Picture 3" descr="The logo for the Colorado READ Act Literacy Curriculum Transparency ">
            <a:extLst>
              <a:ext uri="{FF2B5EF4-FFF2-40B4-BE49-F238E27FC236}">
                <a16:creationId xmlns:a16="http://schemas.microsoft.com/office/drawing/2014/main" id="{3A4FFE4F-2B92-0B33-D9CE-5F52C787666E}"/>
              </a:ext>
            </a:extLst>
          </p:cNvPr>
          <p:cNvPicPr>
            <a:picLocks noChangeAspect="1"/>
          </p:cNvPicPr>
          <p:nvPr/>
        </p:nvPicPr>
        <p:blipFill>
          <a:blip r:embed="rId3"/>
          <a:stretch>
            <a:fillRect/>
          </a:stretch>
        </p:blipFill>
        <p:spPr>
          <a:xfrm>
            <a:off x="3787011" y="2483506"/>
            <a:ext cx="1569974" cy="1499299"/>
          </a:xfrm>
          <a:prstGeom prst="rect">
            <a:avLst/>
          </a:prstGeom>
          <a:ln>
            <a:noFill/>
          </a:ln>
        </p:spPr>
      </p:pic>
      <p:sp>
        <p:nvSpPr>
          <p:cNvPr id="3" name="TextBox 2">
            <a:extLst>
              <a:ext uri="{FF2B5EF4-FFF2-40B4-BE49-F238E27FC236}">
                <a16:creationId xmlns:a16="http://schemas.microsoft.com/office/drawing/2014/main" id="{8070ACC4-8A97-B489-A161-657821BC8A7E}"/>
              </a:ext>
            </a:extLst>
          </p:cNvPr>
          <p:cNvSpPr txBox="1"/>
          <p:nvPr/>
        </p:nvSpPr>
        <p:spPr>
          <a:xfrm>
            <a:off x="2071169" y="3988195"/>
            <a:ext cx="5001659" cy="338554"/>
          </a:xfrm>
          <a:prstGeom prst="rect">
            <a:avLst/>
          </a:prstGeom>
          <a:noFill/>
          <a:ln>
            <a:solidFill>
              <a:schemeClr val="tx1"/>
            </a:solidFill>
          </a:ln>
        </p:spPr>
        <p:txBody>
          <a:bodyPr wrap="square" rtlCol="0">
            <a:spAutoFit/>
          </a:bodyPr>
          <a:lstStyle/>
          <a:p>
            <a:pPr algn="ctr"/>
            <a:r>
              <a:rPr lang="en-US" sz="1600" dirty="0">
                <a:hlinkClick r:id="rId4"/>
              </a:rPr>
              <a:t>Literacy Curriculum Transparency Icon</a:t>
            </a:r>
            <a:endParaRPr lang="en-US" sz="1600" dirty="0"/>
          </a:p>
        </p:txBody>
      </p:sp>
      <p:sp>
        <p:nvSpPr>
          <p:cNvPr id="6" name="TextBox 5">
            <a:extLst>
              <a:ext uri="{FF2B5EF4-FFF2-40B4-BE49-F238E27FC236}">
                <a16:creationId xmlns:a16="http://schemas.microsoft.com/office/drawing/2014/main" id="{1DA174EA-2F5C-2D7F-4865-5475C6F7DBBD}"/>
              </a:ext>
            </a:extLst>
          </p:cNvPr>
          <p:cNvSpPr txBox="1"/>
          <p:nvPr/>
        </p:nvSpPr>
        <p:spPr>
          <a:xfrm>
            <a:off x="0" y="4316504"/>
            <a:ext cx="2888343" cy="307777"/>
          </a:xfrm>
          <a:prstGeom prst="rect">
            <a:avLst/>
          </a:prstGeom>
          <a:noFill/>
        </p:spPr>
        <p:txBody>
          <a:bodyPr wrap="square" rtlCol="0">
            <a:spAutoFit/>
          </a:bodyPr>
          <a:lstStyle/>
          <a:p>
            <a:r>
              <a:rPr lang="en-US" dirty="0">
                <a:latin typeface="Trebuchet MS" panose="020B0603020202020204" pitchFamily="34" charset="0"/>
                <a:hlinkClick r:id="rId5"/>
              </a:rPr>
              <a:t>Senate Bill 21-151 (PDF</a:t>
            </a:r>
            <a:r>
              <a:rPr lang="en-US" dirty="0">
                <a:hlinkClick r:id="rId5"/>
              </a:rPr>
              <a:t>)</a:t>
            </a:r>
            <a:endParaRPr lang="en-US" dirty="0"/>
          </a:p>
        </p:txBody>
      </p:sp>
    </p:spTree>
    <p:extLst>
      <p:ext uri="{BB962C8B-B14F-4D97-AF65-F5344CB8AC3E}">
        <p14:creationId xmlns:p14="http://schemas.microsoft.com/office/powerpoint/2010/main" val="3142928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5D6A213-5089-C8F5-91F9-F8E1C47808F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199" y="94370"/>
            <a:ext cx="986401" cy="98640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EC4D3188-746D-A0DA-7917-3CAEB783A423}"/>
              </a:ext>
              <a:ext uri="{C183D7F6-B498-43B3-948B-1728B52AA6E4}">
                <adec:decorative xmlns:adec="http://schemas.microsoft.com/office/drawing/2017/decorative" val="0"/>
              </a:ext>
            </a:extLst>
          </p:cNvPr>
          <p:cNvSpPr>
            <a:spLocks noGrp="1"/>
          </p:cNvSpPr>
          <p:nvPr>
            <p:ph type="title"/>
          </p:nvPr>
        </p:nvSpPr>
        <p:spPr>
          <a:xfrm>
            <a:off x="87733" y="1847863"/>
            <a:ext cx="5778300" cy="531300"/>
          </a:xfrm>
        </p:spPr>
        <p:txBody>
          <a:bodyPr/>
          <a:lstStyle/>
          <a:p>
            <a:r>
              <a:rPr lang="en-US" sz="2400" dirty="0"/>
              <a:t>The Colorado READ Act and </a:t>
            </a:r>
            <a:br>
              <a:rPr lang="en-US" sz="2400" dirty="0"/>
            </a:br>
            <a:r>
              <a:rPr lang="en-US" sz="2400" dirty="0"/>
              <a:t>the Science of Reading for Families </a:t>
            </a:r>
          </a:p>
        </p:txBody>
      </p:sp>
      <p:sp>
        <p:nvSpPr>
          <p:cNvPr id="4" name="Title 3">
            <a:extLst>
              <a:ext uri="{FF2B5EF4-FFF2-40B4-BE49-F238E27FC236}">
                <a16:creationId xmlns:a16="http://schemas.microsoft.com/office/drawing/2014/main" id="{FE138CAA-D9E7-8545-93F5-79E7B951FF07}"/>
              </a:ext>
              <a:ext uri="{C183D7F6-B498-43B3-948B-1728B52AA6E4}">
                <adec:decorative xmlns:adec="http://schemas.microsoft.com/office/drawing/2017/decorative" val="0"/>
              </a:ext>
            </a:extLst>
          </p:cNvPr>
          <p:cNvSpPr>
            <a:spLocks noGrp="1"/>
          </p:cNvSpPr>
          <p:nvPr>
            <p:ph type="title" idx="3"/>
          </p:nvPr>
        </p:nvSpPr>
        <p:spPr>
          <a:xfrm>
            <a:off x="87733" y="3295637"/>
            <a:ext cx="5778300" cy="415498"/>
          </a:xfrm>
        </p:spPr>
        <p:txBody>
          <a:bodyPr/>
          <a:lstStyle/>
          <a:p>
            <a:r>
              <a:rPr kumimoji="0" lang="en-US" sz="2800" b="1" i="0" u="none" strike="noStrike" kern="1200" cap="none" spc="0" normalizeH="0" baseline="0" noProof="0" dirty="0">
                <a:ln>
                  <a:noFill/>
                </a:ln>
                <a:solidFill>
                  <a:schemeClr val="bg2"/>
                </a:solidFill>
                <a:effectLst/>
                <a:uLnTx/>
                <a:uFillTx/>
                <a:latin typeface="+mj-lt"/>
                <a:ea typeface="+mn-ea"/>
                <a:cs typeface="+mn-cs"/>
                <a:sym typeface="Arial"/>
              </a:rPr>
              <a:t>The Colorado READ Act Overview</a:t>
            </a:r>
            <a:endParaRPr lang="en-US" dirty="0"/>
          </a:p>
        </p:txBody>
      </p:sp>
      <p:sp>
        <p:nvSpPr>
          <p:cNvPr id="7" name="Picture Placeholder 6">
            <a:extLst>
              <a:ext uri="{FF2B5EF4-FFF2-40B4-BE49-F238E27FC236}">
                <a16:creationId xmlns:a16="http://schemas.microsoft.com/office/drawing/2014/main" id="{C94E472E-9EE9-242B-7DB3-43A8A0D6A426}"/>
              </a:ext>
            </a:extLst>
          </p:cNvPr>
          <p:cNvSpPr>
            <a:spLocks noGrp="1"/>
          </p:cNvSpPr>
          <p:nvPr>
            <p:ph type="pic" sz="quarter" idx="13"/>
          </p:nvPr>
        </p:nvSpPr>
        <p:spPr/>
        <p:txBody>
          <a:bodyPr/>
          <a:lstStyle/>
          <a:p>
            <a:endParaRPr lang="en-US"/>
          </a:p>
        </p:txBody>
      </p:sp>
      <p:pic>
        <p:nvPicPr>
          <p:cNvPr id="8" name="Picture Placeholder 5" descr="Two parents holding their child ">
            <a:extLst>
              <a:ext uri="{FF2B5EF4-FFF2-40B4-BE49-F238E27FC236}">
                <a16:creationId xmlns:a16="http://schemas.microsoft.com/office/drawing/2014/main" id="{0714ED72-3AF0-E49D-EEA8-DFA2C137D5C7}"/>
              </a:ext>
            </a:extLst>
          </p:cNvPr>
          <p:cNvPicPr>
            <a:picLocks noChangeAspect="1"/>
          </p:cNvPicPr>
          <p:nvPr/>
        </p:nvPicPr>
        <p:blipFill>
          <a:blip r:embed="rId4"/>
          <a:srcRect l="28259" r="23720"/>
          <a:stretch>
            <a:fillRect/>
          </a:stretch>
        </p:blipFill>
        <p:spPr>
          <a:xfrm>
            <a:off x="5897462" y="0"/>
            <a:ext cx="3246538" cy="4379913"/>
          </a:xfrm>
          <a:prstGeom prst="rect">
            <a:avLst/>
          </a:prstGeom>
          <a:solidFill>
            <a:schemeClr val="tx2"/>
          </a:solidFill>
          <a:ln>
            <a:noFill/>
          </a:ln>
        </p:spPr>
      </p:pic>
    </p:spTree>
    <p:extLst>
      <p:ext uri="{BB962C8B-B14F-4D97-AF65-F5344CB8AC3E}">
        <p14:creationId xmlns:p14="http://schemas.microsoft.com/office/powerpoint/2010/main" val="1179784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38;g610ef0e5f8_7_79">
            <a:extLst>
              <a:ext uri="{FF2B5EF4-FFF2-40B4-BE49-F238E27FC236}">
                <a16:creationId xmlns:a16="http://schemas.microsoft.com/office/drawing/2014/main" id="{0E11CE68-90EE-6885-C669-6CB078CFAB49}"/>
              </a:ext>
            </a:extLst>
          </p:cNvPr>
          <p:cNvSpPr txBox="1">
            <a:spLocks noGrp="1"/>
          </p:cNvSpPr>
          <p:nvPr>
            <p:ph type="title" idx="4294967295"/>
          </p:nvPr>
        </p:nvSpPr>
        <p:spPr>
          <a:xfrm>
            <a:off x="114338" y="97751"/>
            <a:ext cx="8520600" cy="493486"/>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RPr lang="en-US"/>
            </a:defPPr>
            <a:lvl1pPr marL="0" marR="0" lvl="0"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a:solidFill>
                  <a:schemeClr val="tx1"/>
                </a:solidFill>
                <a:latin typeface="+mn-lt"/>
                <a:ea typeface="+mn-ea"/>
                <a:cs typeface="+mn-cs"/>
                <a:sym typeface="Arial"/>
              </a:defRPr>
            </a:lvl1pPr>
            <a:lvl2pPr marL="342900" marR="0" lvl="1"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a:solidFill>
                  <a:schemeClr val="tx1"/>
                </a:solidFill>
                <a:latin typeface="+mn-lt"/>
                <a:ea typeface="+mn-ea"/>
                <a:cs typeface="+mn-cs"/>
                <a:sym typeface="Arial"/>
              </a:defRPr>
            </a:lvl2pPr>
            <a:lvl3pPr marL="685800" marR="0" lvl="2"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a:solidFill>
                  <a:schemeClr val="tx1"/>
                </a:solidFill>
                <a:latin typeface="+mn-lt"/>
                <a:ea typeface="+mn-ea"/>
                <a:cs typeface="+mn-cs"/>
                <a:sym typeface="Arial"/>
              </a:defRPr>
            </a:lvl3pPr>
            <a:lvl4pPr marL="1028700" marR="0" lvl="3"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a:solidFill>
                  <a:schemeClr val="tx1"/>
                </a:solidFill>
                <a:latin typeface="+mn-lt"/>
                <a:ea typeface="+mn-ea"/>
                <a:cs typeface="+mn-cs"/>
                <a:sym typeface="Arial"/>
              </a:defRPr>
            </a:lvl4pPr>
            <a:lvl5pPr marL="1371600" marR="0" lvl="4"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a:solidFill>
                  <a:schemeClr val="tx1"/>
                </a:solidFill>
                <a:latin typeface="+mn-lt"/>
                <a:ea typeface="+mn-ea"/>
                <a:cs typeface="+mn-cs"/>
                <a:sym typeface="Arial"/>
              </a:defRPr>
            </a:lvl5pPr>
            <a:lvl6pPr marL="1714500" marR="0" lvl="5"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a:solidFill>
                  <a:schemeClr val="tx1"/>
                </a:solidFill>
                <a:latin typeface="+mn-lt"/>
                <a:ea typeface="+mn-ea"/>
                <a:cs typeface="+mn-cs"/>
                <a:sym typeface="Arial"/>
              </a:defRPr>
            </a:lvl6pPr>
            <a:lvl7pPr marL="2057400" marR="0" lvl="6"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a:solidFill>
                  <a:schemeClr val="tx1"/>
                </a:solidFill>
                <a:latin typeface="+mn-lt"/>
                <a:ea typeface="+mn-ea"/>
                <a:cs typeface="+mn-cs"/>
                <a:sym typeface="Arial"/>
              </a:defRPr>
            </a:lvl7pPr>
            <a:lvl8pPr marL="2400300" marR="0" lvl="7"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a:solidFill>
                  <a:schemeClr val="tx1"/>
                </a:solidFill>
                <a:latin typeface="+mn-lt"/>
                <a:ea typeface="+mn-ea"/>
                <a:cs typeface="+mn-cs"/>
                <a:sym typeface="Arial"/>
              </a:defRPr>
            </a:lvl8pPr>
            <a:lvl9pPr marL="2743200" marR="0" lvl="8"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a:solidFill>
                  <a:schemeClr val="tx1"/>
                </a:solidFill>
                <a:latin typeface="+mn-lt"/>
                <a:ea typeface="+mn-ea"/>
                <a:cs typeface="+mn-cs"/>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tx1"/>
                </a:solidFill>
                <a:effectLst/>
                <a:uLnTx/>
                <a:uFillTx/>
                <a:latin typeface="Trebuchet MS" panose="020B0603020202020204" pitchFamily="34" charset="0"/>
                <a:ea typeface="+mn-ea"/>
                <a:cs typeface="+mn-cs"/>
                <a:sym typeface="Arial"/>
              </a:rPr>
              <a:t>Identify Risk and Instructional Needs</a:t>
            </a:r>
          </a:p>
        </p:txBody>
      </p:sp>
      <p:grpSp>
        <p:nvGrpSpPr>
          <p:cNvPr id="56" name="Group 55" descr="Flowchart to identify risk and instructional needs for K-3 students ">
            <a:extLst>
              <a:ext uri="{FF2B5EF4-FFF2-40B4-BE49-F238E27FC236}">
                <a16:creationId xmlns:a16="http://schemas.microsoft.com/office/drawing/2014/main" id="{FF4F3839-5BB1-4CAB-906C-D2F9BE37361A}"/>
              </a:ext>
            </a:extLst>
          </p:cNvPr>
          <p:cNvGrpSpPr/>
          <p:nvPr/>
        </p:nvGrpSpPr>
        <p:grpSpPr>
          <a:xfrm>
            <a:off x="374415" y="956635"/>
            <a:ext cx="8630860" cy="3274264"/>
            <a:chOff x="380873" y="1952944"/>
            <a:chExt cx="11605610" cy="4238240"/>
          </a:xfrm>
        </p:grpSpPr>
        <p:sp>
          <p:nvSpPr>
            <p:cNvPr id="57" name="TextBox 56">
              <a:extLst>
                <a:ext uri="{FF2B5EF4-FFF2-40B4-BE49-F238E27FC236}">
                  <a16:creationId xmlns:a16="http://schemas.microsoft.com/office/drawing/2014/main" id="{63686A84-D150-43F7-B3C1-7B2290E7A8C2}"/>
                </a:ext>
              </a:extLst>
            </p:cNvPr>
            <p:cNvSpPr txBox="1"/>
            <p:nvPr/>
          </p:nvSpPr>
          <p:spPr>
            <a:xfrm>
              <a:off x="8957664" y="5797775"/>
              <a:ext cx="3028819" cy="393409"/>
            </a:xfrm>
            <a:prstGeom prst="rect">
              <a:avLst/>
            </a:prstGeom>
            <a:solidFill>
              <a:schemeClr val="accent1">
                <a:lumMod val="50000"/>
              </a:schemeClr>
            </a:solid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375" dirty="0">
                  <a:solidFill>
                    <a:schemeClr val="bg1"/>
                  </a:solidFill>
                  <a:latin typeface="Trebuchet MS" panose="020B0603020202020204" pitchFamily="34" charset="0"/>
                </a:rPr>
                <a:t>READ Plan implemented.</a:t>
              </a:r>
            </a:p>
          </p:txBody>
        </p:sp>
        <p:grpSp>
          <p:nvGrpSpPr>
            <p:cNvPr id="58" name="Group 57">
              <a:extLst>
                <a:ext uri="{FF2B5EF4-FFF2-40B4-BE49-F238E27FC236}">
                  <a16:creationId xmlns:a16="http://schemas.microsoft.com/office/drawing/2014/main" id="{DF7C74D9-5AA8-4017-A299-F50A70217B56}"/>
                </a:ext>
              </a:extLst>
            </p:cNvPr>
            <p:cNvGrpSpPr/>
            <p:nvPr/>
          </p:nvGrpSpPr>
          <p:grpSpPr>
            <a:xfrm>
              <a:off x="380873" y="1952944"/>
              <a:ext cx="10669911" cy="4081278"/>
              <a:chOff x="380873" y="1952944"/>
              <a:chExt cx="10669911" cy="4081278"/>
            </a:xfrm>
          </p:grpSpPr>
          <p:sp>
            <p:nvSpPr>
              <p:cNvPr id="61" name="Arc 60">
                <a:extLst>
                  <a:ext uri="{FF2B5EF4-FFF2-40B4-BE49-F238E27FC236}">
                    <a16:creationId xmlns:a16="http://schemas.microsoft.com/office/drawing/2014/main" id="{616248EC-0DC5-4F07-A782-0F5D9F90DBCF}"/>
                  </a:ext>
                </a:extLst>
              </p:cNvPr>
              <p:cNvSpPr/>
              <p:nvPr/>
            </p:nvSpPr>
            <p:spPr>
              <a:xfrm flipH="1">
                <a:off x="855991" y="5009933"/>
                <a:ext cx="1309076" cy="985820"/>
              </a:xfrm>
              <a:prstGeom prst="arc">
                <a:avLst>
                  <a:gd name="adj1" fmla="val 16199997"/>
                  <a:gd name="adj2" fmla="val 5546510"/>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675"/>
              </a:p>
            </p:txBody>
          </p:sp>
          <p:cxnSp>
            <p:nvCxnSpPr>
              <p:cNvPr id="59" name="Straight Connector 58">
                <a:extLst>
                  <a:ext uri="{FF2B5EF4-FFF2-40B4-BE49-F238E27FC236}">
                    <a16:creationId xmlns:a16="http://schemas.microsoft.com/office/drawing/2014/main" id="{A4A8366D-5D5F-4050-8E7B-60EFE0DCC2F1}"/>
                  </a:ext>
                </a:extLst>
              </p:cNvPr>
              <p:cNvCxnSpPr>
                <a:cxnSpLocks/>
              </p:cNvCxnSpPr>
              <p:nvPr/>
            </p:nvCxnSpPr>
            <p:spPr>
              <a:xfrm flipH="1">
                <a:off x="1459460" y="5995752"/>
                <a:ext cx="7044568" cy="0"/>
              </a:xfrm>
              <a:prstGeom prst="line">
                <a:avLst/>
              </a:prstGeom>
              <a:ln w="381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A2ADB711-17E3-4179-B7ED-F9587DC23331}"/>
                  </a:ext>
                </a:extLst>
              </p:cNvPr>
              <p:cNvGrpSpPr/>
              <p:nvPr/>
            </p:nvGrpSpPr>
            <p:grpSpPr>
              <a:xfrm>
                <a:off x="855991" y="1952944"/>
                <a:ext cx="10194793" cy="3056988"/>
                <a:chOff x="855991" y="1952944"/>
                <a:chExt cx="10194793" cy="3056988"/>
              </a:xfrm>
            </p:grpSpPr>
            <p:sp>
              <p:nvSpPr>
                <p:cNvPr id="68" name="Arc 67">
                  <a:extLst>
                    <a:ext uri="{FF2B5EF4-FFF2-40B4-BE49-F238E27FC236}">
                      <a16:creationId xmlns:a16="http://schemas.microsoft.com/office/drawing/2014/main" id="{4265A724-E0D0-4712-8973-8E4286EFAB28}"/>
                    </a:ext>
                  </a:extLst>
                </p:cNvPr>
                <p:cNvSpPr/>
                <p:nvPr/>
              </p:nvSpPr>
              <p:spPr>
                <a:xfrm>
                  <a:off x="9749313" y="4037475"/>
                  <a:ext cx="1218096" cy="972457"/>
                </a:xfrm>
                <a:prstGeom prst="arc">
                  <a:avLst>
                    <a:gd name="adj1" fmla="val 15984884"/>
                    <a:gd name="adj2" fmla="val 5546510"/>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675"/>
                </a:p>
              </p:txBody>
            </p:sp>
            <p:grpSp>
              <p:nvGrpSpPr>
                <p:cNvPr id="69" name="Group 68">
                  <a:extLst>
                    <a:ext uri="{FF2B5EF4-FFF2-40B4-BE49-F238E27FC236}">
                      <a16:creationId xmlns:a16="http://schemas.microsoft.com/office/drawing/2014/main" id="{E004ECDB-5D2B-4C32-B8EC-31A59F4D0FB5}"/>
                    </a:ext>
                  </a:extLst>
                </p:cNvPr>
                <p:cNvGrpSpPr/>
                <p:nvPr/>
              </p:nvGrpSpPr>
              <p:grpSpPr>
                <a:xfrm>
                  <a:off x="855991" y="1952944"/>
                  <a:ext cx="10194793" cy="2086004"/>
                  <a:chOff x="855991" y="1952944"/>
                  <a:chExt cx="10194793" cy="2086004"/>
                </a:xfrm>
              </p:grpSpPr>
              <p:cxnSp>
                <p:nvCxnSpPr>
                  <p:cNvPr id="70" name="Straight Connector 69">
                    <a:extLst>
                      <a:ext uri="{FF2B5EF4-FFF2-40B4-BE49-F238E27FC236}">
                        <a16:creationId xmlns:a16="http://schemas.microsoft.com/office/drawing/2014/main" id="{42B918E5-FB30-4501-B656-5C20C6A7C8B4}"/>
                      </a:ext>
                    </a:extLst>
                  </p:cNvPr>
                  <p:cNvCxnSpPr>
                    <a:cxnSpLocks/>
                  </p:cNvCxnSpPr>
                  <p:nvPr/>
                </p:nvCxnSpPr>
                <p:spPr>
                  <a:xfrm flipH="1" flipV="1">
                    <a:off x="1415141" y="4031425"/>
                    <a:ext cx="8943220" cy="7523"/>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5F5EBFE5-4181-40DF-B607-4680F73D193A}"/>
                      </a:ext>
                    </a:extLst>
                  </p:cNvPr>
                  <p:cNvGrpSpPr/>
                  <p:nvPr/>
                </p:nvGrpSpPr>
                <p:grpSpPr>
                  <a:xfrm>
                    <a:off x="855991" y="1952944"/>
                    <a:ext cx="10194793" cy="2075981"/>
                    <a:chOff x="855991" y="1952944"/>
                    <a:chExt cx="10194793" cy="2075981"/>
                  </a:xfrm>
                </p:grpSpPr>
                <p:sp>
                  <p:nvSpPr>
                    <p:cNvPr id="72" name="Arc 71">
                      <a:extLst>
                        <a:ext uri="{FF2B5EF4-FFF2-40B4-BE49-F238E27FC236}">
                          <a16:creationId xmlns:a16="http://schemas.microsoft.com/office/drawing/2014/main" id="{B6D2862B-98E2-44E0-A0CA-351844C7CC7B}"/>
                        </a:ext>
                      </a:extLst>
                    </p:cNvPr>
                    <p:cNvSpPr/>
                    <p:nvPr/>
                  </p:nvSpPr>
                  <p:spPr>
                    <a:xfrm flipH="1">
                      <a:off x="855991" y="2965137"/>
                      <a:ext cx="1245912" cy="1063788"/>
                    </a:xfrm>
                    <a:prstGeom prst="arc">
                      <a:avLst>
                        <a:gd name="adj1" fmla="val 16325953"/>
                        <a:gd name="adj2" fmla="val 5140926"/>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675"/>
                    </a:p>
                  </p:txBody>
                </p:sp>
                <p:grpSp>
                  <p:nvGrpSpPr>
                    <p:cNvPr id="73" name="Group 72">
                      <a:extLst>
                        <a:ext uri="{FF2B5EF4-FFF2-40B4-BE49-F238E27FC236}">
                          <a16:creationId xmlns:a16="http://schemas.microsoft.com/office/drawing/2014/main" id="{27E9BC40-6D11-4063-8C85-0FEB14B473C9}"/>
                        </a:ext>
                      </a:extLst>
                    </p:cNvPr>
                    <p:cNvGrpSpPr/>
                    <p:nvPr/>
                  </p:nvGrpSpPr>
                  <p:grpSpPr>
                    <a:xfrm>
                      <a:off x="1459460" y="1952944"/>
                      <a:ext cx="9591324" cy="1012453"/>
                      <a:chOff x="1459460" y="1952944"/>
                      <a:chExt cx="9591324" cy="1012453"/>
                    </a:xfrm>
                  </p:grpSpPr>
                  <p:cxnSp>
                    <p:nvCxnSpPr>
                      <p:cNvPr id="76" name="Straight Connector 75">
                        <a:extLst>
                          <a:ext uri="{FF2B5EF4-FFF2-40B4-BE49-F238E27FC236}">
                            <a16:creationId xmlns:a16="http://schemas.microsoft.com/office/drawing/2014/main" id="{86FB62C9-8EAA-474B-87B7-EA0B7870A6C7}"/>
                          </a:ext>
                        </a:extLst>
                      </p:cNvPr>
                      <p:cNvCxnSpPr>
                        <a:cxnSpLocks/>
                        <a:endCxn id="78" idx="0"/>
                      </p:cNvCxnSpPr>
                      <p:nvPr/>
                    </p:nvCxnSpPr>
                    <p:spPr>
                      <a:xfrm flipV="1">
                        <a:off x="4269966" y="1952971"/>
                        <a:ext cx="6202108" cy="1"/>
                      </a:xfrm>
                      <a:prstGeom prst="line">
                        <a:avLst/>
                      </a:prstGeom>
                      <a:ln w="38100">
                        <a:solidFill>
                          <a:schemeClr val="bg1">
                            <a:lumMod val="8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767D52D-0E69-48BA-8118-5BC28C3282A1}"/>
                          </a:ext>
                        </a:extLst>
                      </p:cNvPr>
                      <p:cNvCxnSpPr>
                        <a:cxnSpLocks/>
                        <a:stCxn id="72" idx="0"/>
                      </p:cNvCxnSpPr>
                      <p:nvPr/>
                    </p:nvCxnSpPr>
                    <p:spPr>
                      <a:xfrm flipV="1">
                        <a:off x="1459460" y="2952820"/>
                        <a:ext cx="9061650" cy="12577"/>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8" name="Arc 77">
                        <a:extLst>
                          <a:ext uri="{FF2B5EF4-FFF2-40B4-BE49-F238E27FC236}">
                            <a16:creationId xmlns:a16="http://schemas.microsoft.com/office/drawing/2014/main" id="{C728AECA-AD2D-412B-B175-077389365F93}"/>
                          </a:ext>
                        </a:extLst>
                      </p:cNvPr>
                      <p:cNvSpPr/>
                      <p:nvPr/>
                    </p:nvSpPr>
                    <p:spPr>
                      <a:xfrm>
                        <a:off x="9893366" y="1952944"/>
                        <a:ext cx="1157418" cy="999873"/>
                      </a:xfrm>
                      <a:prstGeom prst="arc">
                        <a:avLst>
                          <a:gd name="adj1" fmla="val 16200000"/>
                          <a:gd name="adj2" fmla="val 5546510"/>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675"/>
                      </a:p>
                    </p:txBody>
                  </p:sp>
                </p:grpSp>
              </p:grpSp>
            </p:grpSp>
          </p:grpSp>
          <p:sp>
            <p:nvSpPr>
              <p:cNvPr id="62" name="TextBox 61">
                <a:extLst>
                  <a:ext uri="{FF2B5EF4-FFF2-40B4-BE49-F238E27FC236}">
                    <a16:creationId xmlns:a16="http://schemas.microsoft.com/office/drawing/2014/main" id="{FDEA6C69-030B-49E1-A7B5-654A1EAE9BE1}"/>
                  </a:ext>
                </a:extLst>
              </p:cNvPr>
              <p:cNvSpPr txBox="1"/>
              <p:nvPr/>
            </p:nvSpPr>
            <p:spPr>
              <a:xfrm>
                <a:off x="380873" y="5511002"/>
                <a:ext cx="735565" cy="52322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100" b="1">
                    <a:solidFill>
                      <a:schemeClr val="bg1"/>
                    </a:solidFill>
                  </a:rPr>
                  <a:t>4</a:t>
                </a:r>
              </a:p>
            </p:txBody>
          </p:sp>
        </p:grpSp>
      </p:grpSp>
      <p:sp>
        <p:nvSpPr>
          <p:cNvPr id="92" name="Google Shape;695;g610ef0e5f8_7_145">
            <a:extLst>
              <a:ext uri="{FF2B5EF4-FFF2-40B4-BE49-F238E27FC236}">
                <a16:creationId xmlns:a16="http://schemas.microsoft.com/office/drawing/2014/main" id="{B7E79CCA-3ABE-4A7C-97DB-DB8CFA513F2C}"/>
              </a:ext>
            </a:extLst>
          </p:cNvPr>
          <p:cNvSpPr txBox="1"/>
          <p:nvPr/>
        </p:nvSpPr>
        <p:spPr>
          <a:xfrm>
            <a:off x="3169741" y="1067343"/>
            <a:ext cx="4829248" cy="506979"/>
          </a:xfrm>
          <a:prstGeom prst="rect">
            <a:avLst/>
          </a:prstGeom>
          <a:noFill/>
          <a:ln>
            <a:noFill/>
          </a:ln>
        </p:spPr>
        <p:txBody>
          <a:bodyPr spcFirstLastPara="1" wrap="square" lIns="0" tIns="0" rIns="0" bIns="0" anchor="b"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1375" dirty="0">
                <a:latin typeface="Trebuchet MS" panose="020B0603020202020204" pitchFamily="34" charset="0"/>
                <a:ea typeface="Calibri"/>
                <a:cs typeface="Calibri Light" panose="020F0302020204030204" pitchFamily="34" charset="0"/>
                <a:sym typeface="Calibri"/>
              </a:rPr>
              <a:t>All K-3 students are given an </a:t>
            </a:r>
            <a:r>
              <a:rPr lang="en-US" sz="1375" b="1" dirty="0">
                <a:latin typeface="Trebuchet MS" panose="020B0603020202020204" pitchFamily="34" charset="0"/>
                <a:ea typeface="Calibri"/>
                <a:cs typeface="Calibri Light" panose="020F0302020204030204" pitchFamily="34" charset="0"/>
                <a:sym typeface="Calibri"/>
              </a:rPr>
              <a:t>approved READ Act interim assessment </a:t>
            </a:r>
            <a:r>
              <a:rPr lang="en-US" sz="1375" dirty="0">
                <a:latin typeface="Trebuchet MS" panose="020B0603020202020204" pitchFamily="34" charset="0"/>
                <a:ea typeface="Calibri"/>
                <a:cs typeface="Calibri Light" panose="020F0302020204030204" pitchFamily="34" charset="0"/>
                <a:sym typeface="Calibri"/>
              </a:rPr>
              <a:t>at the beginning of each school year. </a:t>
            </a:r>
            <a:endParaRPr sz="1375" dirty="0">
              <a:latin typeface="Trebuchet MS" panose="020B0603020202020204" pitchFamily="34" charset="0"/>
              <a:ea typeface="Calibri"/>
              <a:cs typeface="Calibri Light" panose="020F0302020204030204" pitchFamily="34" charset="0"/>
              <a:sym typeface="Calibri"/>
            </a:endParaRPr>
          </a:p>
        </p:txBody>
      </p:sp>
      <p:sp>
        <p:nvSpPr>
          <p:cNvPr id="93" name="Google Shape;699;g610ef0e5f8_7_145">
            <a:extLst>
              <a:ext uri="{FF2B5EF4-FFF2-40B4-BE49-F238E27FC236}">
                <a16:creationId xmlns:a16="http://schemas.microsoft.com/office/drawing/2014/main" id="{384DA248-AF1D-40F4-98C2-E012B20F2226}"/>
              </a:ext>
            </a:extLst>
          </p:cNvPr>
          <p:cNvSpPr txBox="1"/>
          <p:nvPr/>
        </p:nvSpPr>
        <p:spPr>
          <a:xfrm>
            <a:off x="1143954" y="1892635"/>
            <a:ext cx="6952325" cy="473881"/>
          </a:xfrm>
          <a:prstGeom prst="rect">
            <a:avLst/>
          </a:prstGeom>
          <a:noFill/>
          <a:ln>
            <a:noFill/>
          </a:ln>
        </p:spPr>
        <p:txBody>
          <a:bodyPr spcFirstLastPara="1" wrap="square" lIns="0" tIns="0" rIns="0" bIns="0" anchor="b"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400" dirty="0">
                <a:latin typeface="Trebuchet MS" panose="020B0603020202020204" pitchFamily="34" charset="0"/>
              </a:rPr>
              <a:t>If the interim assessment data indicates a student is at-risk of having an SRD, a state </a:t>
            </a:r>
            <a:r>
              <a:rPr lang="en-US" sz="1400" b="1" dirty="0">
                <a:latin typeface="Trebuchet MS" panose="020B0603020202020204" pitchFamily="34" charset="0"/>
              </a:rPr>
              <a:t>approved READ Act diagnostic assessment </a:t>
            </a:r>
            <a:r>
              <a:rPr lang="en-US" sz="1400" dirty="0">
                <a:latin typeface="Trebuchet MS" panose="020B0603020202020204" pitchFamily="34" charset="0"/>
              </a:rPr>
              <a:t>is administered.</a:t>
            </a:r>
            <a:endParaRPr sz="1375" dirty="0">
              <a:latin typeface="Trebuchet MS" panose="020B0603020202020204" pitchFamily="34" charset="0"/>
              <a:ea typeface="Quattrocento Sans"/>
              <a:cs typeface="Calibri Light" panose="020F0302020204030204" pitchFamily="34" charset="0"/>
              <a:sym typeface="Quattrocento Sans"/>
            </a:endParaRPr>
          </a:p>
        </p:txBody>
      </p:sp>
      <p:cxnSp>
        <p:nvCxnSpPr>
          <p:cNvPr id="41" name="Straight Connector 40">
            <a:extLst>
              <a:ext uri="{FF2B5EF4-FFF2-40B4-BE49-F238E27FC236}">
                <a16:creationId xmlns:a16="http://schemas.microsoft.com/office/drawing/2014/main" id="{9C106967-5741-FC4D-856D-F545A33747BD}"/>
              </a:ext>
              <a:ext uri="{C183D7F6-B498-43B3-948B-1728B52AA6E4}">
                <adec:decorative xmlns:adec="http://schemas.microsoft.com/office/drawing/2017/decorative" val="1"/>
              </a:ext>
            </a:extLst>
          </p:cNvPr>
          <p:cNvCxnSpPr/>
          <p:nvPr/>
        </p:nvCxnSpPr>
        <p:spPr>
          <a:xfrm>
            <a:off x="1221389" y="3318320"/>
            <a:ext cx="6574345"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5" name="Google Shape;707;g610ef0e5f8_7_145">
            <a:extLst>
              <a:ext uri="{FF2B5EF4-FFF2-40B4-BE49-F238E27FC236}">
                <a16:creationId xmlns:a16="http://schemas.microsoft.com/office/drawing/2014/main" id="{7435351D-16C8-45D0-855B-4ADB136A7ECA}"/>
              </a:ext>
            </a:extLst>
          </p:cNvPr>
          <p:cNvSpPr txBox="1"/>
          <p:nvPr/>
        </p:nvSpPr>
        <p:spPr>
          <a:xfrm>
            <a:off x="1176540" y="2693963"/>
            <a:ext cx="6822448" cy="472893"/>
          </a:xfrm>
          <a:prstGeom prst="rect">
            <a:avLst/>
          </a:prstGeom>
          <a:noFill/>
          <a:ln>
            <a:noFill/>
          </a:ln>
        </p:spPr>
        <p:txBody>
          <a:bodyPr spcFirstLastPara="1" wrap="square" lIns="0" tIns="0" rIns="0" bIns="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1375" dirty="0">
                <a:latin typeface="Trebuchet MS" panose="020B0603020202020204" pitchFamily="34" charset="0"/>
                <a:ea typeface="Calibri"/>
                <a:cs typeface="Calibri Light"/>
                <a:sym typeface="Calibri"/>
              </a:rPr>
              <a:t>School personnel collect </a:t>
            </a:r>
            <a:r>
              <a:rPr lang="en-US" sz="1375" b="1" dirty="0">
                <a:latin typeface="Trebuchet MS" panose="020B0603020202020204" pitchFamily="34" charset="0"/>
                <a:ea typeface="Calibri"/>
                <a:cs typeface="Calibri Light"/>
                <a:sym typeface="Calibri"/>
              </a:rPr>
              <a:t>a body of evidence </a:t>
            </a:r>
            <a:r>
              <a:rPr lang="en-US" sz="1375" dirty="0">
                <a:latin typeface="Trebuchet MS" panose="020B0603020202020204" pitchFamily="34" charset="0"/>
                <a:ea typeface="Calibri"/>
                <a:cs typeface="Calibri Light"/>
                <a:sym typeface="Calibri"/>
              </a:rPr>
              <a:t>(interim assessment, diagnostic assessment, and other data from the classroom) to determine if the child has an </a:t>
            </a:r>
            <a:r>
              <a:rPr lang="en-US" sz="1375" b="1" dirty="0">
                <a:latin typeface="Trebuchet MS" panose="020B0603020202020204" pitchFamily="34" charset="0"/>
                <a:ea typeface="Calibri"/>
                <a:cs typeface="Calibri Light"/>
                <a:sym typeface="Calibri"/>
              </a:rPr>
              <a:t>SRD</a:t>
            </a:r>
            <a:r>
              <a:rPr lang="en-US" sz="1375" b="1" dirty="0">
                <a:ea typeface="Calibri"/>
                <a:cs typeface="Calibri Light"/>
                <a:sym typeface="Calibri"/>
              </a:rPr>
              <a:t>.</a:t>
            </a:r>
            <a:endParaRPr sz="1375" dirty="0">
              <a:ea typeface="Calibri"/>
              <a:cs typeface="Calibri Light"/>
              <a:sym typeface="Calibri"/>
            </a:endParaRPr>
          </a:p>
        </p:txBody>
      </p:sp>
      <p:sp>
        <p:nvSpPr>
          <p:cNvPr id="96" name="Google Shape;703;g610ef0e5f8_7_145">
            <a:extLst>
              <a:ext uri="{FF2B5EF4-FFF2-40B4-BE49-F238E27FC236}">
                <a16:creationId xmlns:a16="http://schemas.microsoft.com/office/drawing/2014/main" id="{86F536B4-B9DB-41D8-8CC9-303205BA8097}"/>
              </a:ext>
            </a:extLst>
          </p:cNvPr>
          <p:cNvSpPr txBox="1"/>
          <p:nvPr/>
        </p:nvSpPr>
        <p:spPr>
          <a:xfrm>
            <a:off x="1142127" y="3441244"/>
            <a:ext cx="6807790" cy="483799"/>
          </a:xfrm>
          <a:prstGeom prst="rect">
            <a:avLst/>
          </a:prstGeom>
          <a:noFill/>
          <a:ln>
            <a:noFill/>
          </a:ln>
        </p:spPr>
        <p:txBody>
          <a:bodyPr spcFirstLastPara="1" wrap="square" lIns="0" tIns="0" rIns="0" bIns="0" anchor="b"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375" dirty="0">
              <a:ea typeface="Calibri"/>
              <a:cs typeface="Calibri Light" panose="020F0302020204030204" pitchFamily="34" charset="0"/>
              <a:sym typeface="Calibri"/>
            </a:endParaRPr>
          </a:p>
          <a:p>
            <a:endParaRPr lang="en-US" sz="1375" dirty="0">
              <a:ea typeface="Calibri"/>
              <a:cs typeface="Calibri Light" panose="020F0302020204030204" pitchFamily="34" charset="0"/>
              <a:sym typeface="Calibri"/>
            </a:endParaRPr>
          </a:p>
          <a:p>
            <a:r>
              <a:rPr lang="en-US" sz="1375" dirty="0">
                <a:latin typeface="Trebuchet MS" panose="020B0603020202020204" pitchFamily="34" charset="0"/>
                <a:ea typeface="Calibri"/>
                <a:cs typeface="Calibri Light" panose="020F0302020204030204" pitchFamily="34" charset="0"/>
                <a:sym typeface="Calibri"/>
              </a:rPr>
              <a:t>A </a:t>
            </a:r>
            <a:r>
              <a:rPr lang="en-US" sz="1375" b="1" dirty="0">
                <a:latin typeface="Trebuchet MS" panose="020B0603020202020204" pitchFamily="34" charset="0"/>
                <a:ea typeface="Calibri"/>
                <a:cs typeface="Calibri Light" panose="020F0302020204030204" pitchFamily="34" charset="0"/>
                <a:sym typeface="Calibri"/>
              </a:rPr>
              <a:t>READ plan</a:t>
            </a:r>
            <a:r>
              <a:rPr lang="en-US" sz="1375" dirty="0">
                <a:latin typeface="Trebuchet MS" panose="020B0603020202020204" pitchFamily="34" charset="0"/>
                <a:ea typeface="Calibri"/>
                <a:cs typeface="Calibri Light" panose="020F0302020204030204" pitchFamily="34" charset="0"/>
                <a:sym typeface="Calibri"/>
              </a:rPr>
              <a:t> that is specific to the child’s learning needs is developed with key stakeholders including teachers, other school personnel, </a:t>
            </a:r>
            <a:r>
              <a:rPr lang="en-US" sz="1375" b="1" dirty="0">
                <a:latin typeface="Trebuchet MS" panose="020B0603020202020204" pitchFamily="34" charset="0"/>
                <a:ea typeface="Calibri"/>
                <a:cs typeface="Calibri Light" panose="020F0302020204030204" pitchFamily="34" charset="0"/>
                <a:sym typeface="Calibri"/>
              </a:rPr>
              <a:t>and parents</a:t>
            </a:r>
            <a:r>
              <a:rPr lang="en-US" sz="1375" dirty="0">
                <a:latin typeface="Trebuchet MS" panose="020B0603020202020204" pitchFamily="34" charset="0"/>
                <a:ea typeface="Calibri"/>
                <a:cs typeface="Calibri Light" panose="020F0302020204030204" pitchFamily="34" charset="0"/>
                <a:sym typeface="Calibri"/>
              </a:rPr>
              <a:t>.</a:t>
            </a:r>
            <a:endParaRPr sz="1375" dirty="0">
              <a:latin typeface="Trebuchet MS" panose="020B0603020202020204" pitchFamily="34" charset="0"/>
              <a:ea typeface="Calibri"/>
              <a:cs typeface="Calibri Light" panose="020F0302020204030204" pitchFamily="34" charset="0"/>
              <a:sym typeface="Calibri"/>
            </a:endParaRPr>
          </a:p>
        </p:txBody>
      </p:sp>
      <p:sp>
        <p:nvSpPr>
          <p:cNvPr id="114" name="TextBox 113">
            <a:extLst>
              <a:ext uri="{FF2B5EF4-FFF2-40B4-BE49-F238E27FC236}">
                <a16:creationId xmlns:a16="http://schemas.microsoft.com/office/drawing/2014/main" id="{FCF1A26B-738B-440A-A174-843E41F04A1D}"/>
              </a:ext>
            </a:extLst>
          </p:cNvPr>
          <p:cNvSpPr txBox="1"/>
          <p:nvPr/>
        </p:nvSpPr>
        <p:spPr>
          <a:xfrm>
            <a:off x="114338" y="633988"/>
            <a:ext cx="3043323" cy="938719"/>
          </a:xfrm>
          <a:prstGeom prst="rect">
            <a:avLst/>
          </a:prstGeom>
          <a:solidFill>
            <a:schemeClr val="accent1">
              <a:lumMod val="50000"/>
            </a:schemeClr>
          </a:solid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375" dirty="0">
                <a:solidFill>
                  <a:schemeClr val="bg1"/>
                </a:solidFill>
                <a:latin typeface="Trebuchet MS" panose="020B0603020202020204" pitchFamily="34" charset="0"/>
              </a:rPr>
              <a:t>All K-3 students are screened at the beginning of the school year for Significant Reading Deficiencies (SRD).</a:t>
            </a:r>
          </a:p>
        </p:txBody>
      </p:sp>
      <p:grpSp>
        <p:nvGrpSpPr>
          <p:cNvPr id="27" name="Group 26">
            <a:extLst>
              <a:ext uri="{FF2B5EF4-FFF2-40B4-BE49-F238E27FC236}">
                <a16:creationId xmlns:a16="http://schemas.microsoft.com/office/drawing/2014/main" id="{69F76B1B-7709-4B75-BF15-CED48216AB3F}"/>
              </a:ext>
              <a:ext uri="{C183D7F6-B498-43B3-948B-1728B52AA6E4}">
                <adec:decorative xmlns:adec="http://schemas.microsoft.com/office/drawing/2017/decorative" val="1"/>
              </a:ext>
            </a:extLst>
          </p:cNvPr>
          <p:cNvGrpSpPr/>
          <p:nvPr/>
        </p:nvGrpSpPr>
        <p:grpSpPr>
          <a:xfrm>
            <a:off x="320566" y="956635"/>
            <a:ext cx="8395539" cy="3123283"/>
            <a:chOff x="306769" y="1952944"/>
            <a:chExt cx="11289182" cy="4042809"/>
          </a:xfrm>
        </p:grpSpPr>
        <p:cxnSp>
          <p:nvCxnSpPr>
            <p:cNvPr id="37" name="Straight Connector 36">
              <a:extLst>
                <a:ext uri="{FF2B5EF4-FFF2-40B4-BE49-F238E27FC236}">
                  <a16:creationId xmlns:a16="http://schemas.microsoft.com/office/drawing/2014/main" id="{A3C5C0AD-1168-D84B-8A9B-3830D3B26D74}"/>
                </a:ext>
              </a:extLst>
            </p:cNvPr>
            <p:cNvCxnSpPr>
              <a:cxnSpLocks/>
            </p:cNvCxnSpPr>
            <p:nvPr/>
          </p:nvCxnSpPr>
          <p:spPr>
            <a:xfrm flipH="1">
              <a:off x="1459460" y="5995752"/>
              <a:ext cx="7044568" cy="0"/>
            </a:xfrm>
            <a:prstGeom prst="line">
              <a:avLst/>
            </a:prstGeom>
            <a:ln w="38100">
              <a:solidFill>
                <a:schemeClr val="bg1">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38" name="Arc 37">
              <a:extLst>
                <a:ext uri="{FF2B5EF4-FFF2-40B4-BE49-F238E27FC236}">
                  <a16:creationId xmlns:a16="http://schemas.microsoft.com/office/drawing/2014/main" id="{13EB2496-7844-2D40-93DB-3DB944856BA6}"/>
                </a:ext>
              </a:extLst>
            </p:cNvPr>
            <p:cNvSpPr/>
            <p:nvPr/>
          </p:nvSpPr>
          <p:spPr>
            <a:xfrm flipH="1">
              <a:off x="855991" y="5009933"/>
              <a:ext cx="1309076" cy="985820"/>
            </a:xfrm>
            <a:prstGeom prst="arc">
              <a:avLst>
                <a:gd name="adj1" fmla="val 16199997"/>
                <a:gd name="adj2" fmla="val 5546510"/>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675"/>
            </a:p>
          </p:txBody>
        </p:sp>
        <p:grpSp>
          <p:nvGrpSpPr>
            <p:cNvPr id="26" name="Group 25">
              <a:extLst>
                <a:ext uri="{FF2B5EF4-FFF2-40B4-BE49-F238E27FC236}">
                  <a16:creationId xmlns:a16="http://schemas.microsoft.com/office/drawing/2014/main" id="{066A7963-14DB-495E-8800-95ED1F855CAD}"/>
                </a:ext>
              </a:extLst>
            </p:cNvPr>
            <p:cNvGrpSpPr/>
            <p:nvPr/>
          </p:nvGrpSpPr>
          <p:grpSpPr>
            <a:xfrm>
              <a:off x="306769" y="1952944"/>
              <a:ext cx="11289182" cy="3056988"/>
              <a:chOff x="306769" y="1952944"/>
              <a:chExt cx="11289182" cy="3056988"/>
            </a:xfrm>
          </p:grpSpPr>
          <p:grpSp>
            <p:nvGrpSpPr>
              <p:cNvPr id="24" name="Group 23">
                <a:extLst>
                  <a:ext uri="{FF2B5EF4-FFF2-40B4-BE49-F238E27FC236}">
                    <a16:creationId xmlns:a16="http://schemas.microsoft.com/office/drawing/2014/main" id="{0C991B3A-DB4B-4674-ADB8-9AA3456EBE5C}"/>
                  </a:ext>
                </a:extLst>
              </p:cNvPr>
              <p:cNvGrpSpPr/>
              <p:nvPr/>
            </p:nvGrpSpPr>
            <p:grpSpPr>
              <a:xfrm>
                <a:off x="306769" y="1952944"/>
                <a:ext cx="11272938" cy="3056988"/>
                <a:chOff x="306769" y="1952944"/>
                <a:chExt cx="11272938" cy="3056988"/>
              </a:xfrm>
            </p:grpSpPr>
            <p:sp>
              <p:nvSpPr>
                <p:cNvPr id="42" name="Arc 41">
                  <a:extLst>
                    <a:ext uri="{FF2B5EF4-FFF2-40B4-BE49-F238E27FC236}">
                      <a16:creationId xmlns:a16="http://schemas.microsoft.com/office/drawing/2014/main" id="{91547060-133C-8245-9ACD-2492807C63CF}"/>
                    </a:ext>
                  </a:extLst>
                </p:cNvPr>
                <p:cNvSpPr/>
                <p:nvPr/>
              </p:nvSpPr>
              <p:spPr>
                <a:xfrm>
                  <a:off x="9749313" y="4037475"/>
                  <a:ext cx="1218096" cy="972457"/>
                </a:xfrm>
                <a:prstGeom prst="arc">
                  <a:avLst>
                    <a:gd name="adj1" fmla="val 15984884"/>
                    <a:gd name="adj2" fmla="val 5546510"/>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675"/>
                </a:p>
              </p:txBody>
            </p:sp>
            <p:grpSp>
              <p:nvGrpSpPr>
                <p:cNvPr id="23" name="Group 22">
                  <a:extLst>
                    <a:ext uri="{FF2B5EF4-FFF2-40B4-BE49-F238E27FC236}">
                      <a16:creationId xmlns:a16="http://schemas.microsoft.com/office/drawing/2014/main" id="{C13C8BC3-893E-417F-A4D1-375AACF47946}"/>
                    </a:ext>
                  </a:extLst>
                </p:cNvPr>
                <p:cNvGrpSpPr/>
                <p:nvPr/>
              </p:nvGrpSpPr>
              <p:grpSpPr>
                <a:xfrm>
                  <a:off x="306769" y="1952944"/>
                  <a:ext cx="11272938" cy="2086004"/>
                  <a:chOff x="306769" y="1952944"/>
                  <a:chExt cx="11272938" cy="2086004"/>
                </a:xfrm>
              </p:grpSpPr>
              <p:cxnSp>
                <p:nvCxnSpPr>
                  <p:cNvPr id="43" name="Straight Connector 42">
                    <a:extLst>
                      <a:ext uri="{FF2B5EF4-FFF2-40B4-BE49-F238E27FC236}">
                        <a16:creationId xmlns:a16="http://schemas.microsoft.com/office/drawing/2014/main" id="{D53047A7-0280-4D48-AA0F-281241AF3E76}"/>
                      </a:ext>
                    </a:extLst>
                  </p:cNvPr>
                  <p:cNvCxnSpPr>
                    <a:cxnSpLocks/>
                    <a:endCxn id="46" idx="2"/>
                  </p:cNvCxnSpPr>
                  <p:nvPr/>
                </p:nvCxnSpPr>
                <p:spPr>
                  <a:xfrm flipH="1" flipV="1">
                    <a:off x="1437320" y="4027737"/>
                    <a:ext cx="8921041" cy="11211"/>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D2A55753-610E-402C-9E30-C024D691E1F3}"/>
                      </a:ext>
                    </a:extLst>
                  </p:cNvPr>
                  <p:cNvGrpSpPr/>
                  <p:nvPr/>
                </p:nvGrpSpPr>
                <p:grpSpPr>
                  <a:xfrm>
                    <a:off x="306769" y="1952944"/>
                    <a:ext cx="11272938" cy="2075981"/>
                    <a:chOff x="306769" y="1952944"/>
                    <a:chExt cx="11272938" cy="2075981"/>
                  </a:xfrm>
                </p:grpSpPr>
                <p:sp>
                  <p:nvSpPr>
                    <p:cNvPr id="46" name="Arc 45">
                      <a:extLst>
                        <a:ext uri="{FF2B5EF4-FFF2-40B4-BE49-F238E27FC236}">
                          <a16:creationId xmlns:a16="http://schemas.microsoft.com/office/drawing/2014/main" id="{DB1F29FE-D633-A84A-9E16-FFA948600B97}"/>
                        </a:ext>
                      </a:extLst>
                    </p:cNvPr>
                    <p:cNvSpPr/>
                    <p:nvPr/>
                  </p:nvSpPr>
                  <p:spPr>
                    <a:xfrm flipH="1">
                      <a:off x="855991" y="2965137"/>
                      <a:ext cx="1245912" cy="1063788"/>
                    </a:xfrm>
                    <a:prstGeom prst="arc">
                      <a:avLst>
                        <a:gd name="adj1" fmla="val 16325953"/>
                        <a:gd name="adj2" fmla="val 5140926"/>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675"/>
                    </a:p>
                  </p:txBody>
                </p:sp>
                <p:grpSp>
                  <p:nvGrpSpPr>
                    <p:cNvPr id="20" name="Group 19">
                      <a:extLst>
                        <a:ext uri="{FF2B5EF4-FFF2-40B4-BE49-F238E27FC236}">
                          <a16:creationId xmlns:a16="http://schemas.microsoft.com/office/drawing/2014/main" id="{80E3A6A1-FBAF-4C90-B22C-A5A13280A6C0}"/>
                        </a:ext>
                      </a:extLst>
                    </p:cNvPr>
                    <p:cNvGrpSpPr/>
                    <p:nvPr/>
                  </p:nvGrpSpPr>
                  <p:grpSpPr>
                    <a:xfrm>
                      <a:off x="1459460" y="1952944"/>
                      <a:ext cx="10120247" cy="1012453"/>
                      <a:chOff x="1459460" y="1952944"/>
                      <a:chExt cx="10120247" cy="1012453"/>
                    </a:xfrm>
                  </p:grpSpPr>
                  <p:cxnSp>
                    <p:nvCxnSpPr>
                      <p:cNvPr id="6" name="Straight Connector 5">
                        <a:extLst>
                          <a:ext uri="{FF2B5EF4-FFF2-40B4-BE49-F238E27FC236}">
                            <a16:creationId xmlns:a16="http://schemas.microsoft.com/office/drawing/2014/main" id="{01F13472-C5C9-C648-8C8A-92BDA72AC4E8}"/>
                          </a:ext>
                        </a:extLst>
                      </p:cNvPr>
                      <p:cNvCxnSpPr>
                        <a:cxnSpLocks/>
                        <a:endCxn id="48" idx="0"/>
                      </p:cNvCxnSpPr>
                      <p:nvPr/>
                    </p:nvCxnSpPr>
                    <p:spPr>
                      <a:xfrm flipV="1">
                        <a:off x="4269966" y="1952971"/>
                        <a:ext cx="6202108" cy="1"/>
                      </a:xfrm>
                      <a:prstGeom prst="line">
                        <a:avLst/>
                      </a:prstGeom>
                      <a:ln w="38100">
                        <a:solidFill>
                          <a:schemeClr val="bg1">
                            <a:lumMod val="50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636E7A9-7C92-2B41-BFBA-375465A535FA}"/>
                          </a:ext>
                        </a:extLst>
                      </p:cNvPr>
                      <p:cNvCxnSpPr>
                        <a:cxnSpLocks/>
                        <a:stCxn id="46" idx="0"/>
                      </p:cNvCxnSpPr>
                      <p:nvPr/>
                    </p:nvCxnSpPr>
                    <p:spPr>
                      <a:xfrm flipV="1">
                        <a:off x="1459460" y="2952820"/>
                        <a:ext cx="9061650" cy="12577"/>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8" name="Arc 47">
                        <a:extLst>
                          <a:ext uri="{FF2B5EF4-FFF2-40B4-BE49-F238E27FC236}">
                            <a16:creationId xmlns:a16="http://schemas.microsoft.com/office/drawing/2014/main" id="{1700DBF0-4D8A-2044-8E2B-5B305D0593E2}"/>
                          </a:ext>
                        </a:extLst>
                      </p:cNvPr>
                      <p:cNvSpPr/>
                      <p:nvPr/>
                    </p:nvSpPr>
                    <p:spPr>
                      <a:xfrm>
                        <a:off x="9893366" y="1952944"/>
                        <a:ext cx="1157418" cy="999873"/>
                      </a:xfrm>
                      <a:prstGeom prst="arc">
                        <a:avLst>
                          <a:gd name="adj1" fmla="val 16200000"/>
                          <a:gd name="adj2" fmla="val 5546510"/>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675"/>
                      </a:p>
                    </p:txBody>
                  </p:sp>
                  <p:sp>
                    <p:nvSpPr>
                      <p:cNvPr id="16" name="Oval 15">
                        <a:extLst>
                          <a:ext uri="{FF2B5EF4-FFF2-40B4-BE49-F238E27FC236}">
                            <a16:creationId xmlns:a16="http://schemas.microsoft.com/office/drawing/2014/main" id="{5906510F-FC9F-4348-9371-B441ACC00E5D}"/>
                          </a:ext>
                        </a:extLst>
                      </p:cNvPr>
                      <p:cNvSpPr/>
                      <p:nvPr/>
                    </p:nvSpPr>
                    <p:spPr>
                      <a:xfrm>
                        <a:off x="10811655" y="2098368"/>
                        <a:ext cx="751809" cy="709091"/>
                      </a:xfrm>
                      <a:prstGeom prst="ellipse">
                        <a:avLst/>
                      </a:prstGeom>
                      <a:solidFill>
                        <a:srgbClr val="9CCEE9"/>
                      </a:solidFill>
                      <a:ln>
                        <a:solidFill>
                          <a:srgbClr val="9CCEE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675">
                          <a:solidFill>
                            <a:srgbClr val="825474"/>
                          </a:solidFill>
                        </a:endParaRPr>
                      </a:p>
                    </p:txBody>
                  </p:sp>
                  <p:sp>
                    <p:nvSpPr>
                      <p:cNvPr id="60" name="TextBox 59">
                        <a:extLst>
                          <a:ext uri="{FF2B5EF4-FFF2-40B4-BE49-F238E27FC236}">
                            <a16:creationId xmlns:a16="http://schemas.microsoft.com/office/drawing/2014/main" id="{2240B130-B2E5-4656-8D0B-34ED865261E7}"/>
                          </a:ext>
                        </a:extLst>
                      </p:cNvPr>
                      <p:cNvSpPr txBox="1"/>
                      <p:nvPr/>
                    </p:nvSpPr>
                    <p:spPr>
                      <a:xfrm>
                        <a:off x="10844142" y="2175136"/>
                        <a:ext cx="735565" cy="52322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100" b="1">
                            <a:solidFill>
                              <a:schemeClr val="bg1"/>
                            </a:solidFill>
                          </a:rPr>
                          <a:t>1</a:t>
                        </a:r>
                      </a:p>
                    </p:txBody>
                  </p:sp>
                </p:grpSp>
                <p:sp>
                  <p:nvSpPr>
                    <p:cNvPr id="13" name="Oval 12">
                      <a:extLst>
                        <a:ext uri="{FF2B5EF4-FFF2-40B4-BE49-F238E27FC236}">
                          <a16:creationId xmlns:a16="http://schemas.microsoft.com/office/drawing/2014/main" id="{9438D885-C936-7040-9F2B-55A62D04EFAB}"/>
                        </a:ext>
                      </a:extLst>
                    </p:cNvPr>
                    <p:cNvSpPr/>
                    <p:nvPr/>
                  </p:nvSpPr>
                  <p:spPr>
                    <a:xfrm>
                      <a:off x="306769" y="3142485"/>
                      <a:ext cx="751808" cy="709091"/>
                    </a:xfrm>
                    <a:prstGeom prst="ellipse">
                      <a:avLst/>
                    </a:prstGeom>
                    <a:solidFill>
                      <a:srgbClr val="BFE1B6"/>
                    </a:solidFill>
                    <a:ln>
                      <a:solidFill>
                        <a:srgbClr val="BFE1B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675"/>
                    </a:p>
                  </p:txBody>
                </p:sp>
                <p:sp>
                  <p:nvSpPr>
                    <p:cNvPr id="109" name="TextBox 108">
                      <a:extLst>
                        <a:ext uri="{FF2B5EF4-FFF2-40B4-BE49-F238E27FC236}">
                          <a16:creationId xmlns:a16="http://schemas.microsoft.com/office/drawing/2014/main" id="{459A77DC-B061-4C63-BF28-C25664247453}"/>
                        </a:ext>
                      </a:extLst>
                    </p:cNvPr>
                    <p:cNvSpPr txBox="1"/>
                    <p:nvPr/>
                  </p:nvSpPr>
                  <p:spPr>
                    <a:xfrm>
                      <a:off x="323860" y="3235420"/>
                      <a:ext cx="735565" cy="52322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100" b="1">
                          <a:solidFill>
                            <a:schemeClr val="bg1"/>
                          </a:solidFill>
                        </a:rPr>
                        <a:t>2</a:t>
                      </a:r>
                    </a:p>
                  </p:txBody>
                </p:sp>
              </p:grpSp>
            </p:grpSp>
          </p:grpSp>
          <p:grpSp>
            <p:nvGrpSpPr>
              <p:cNvPr id="25" name="Group 24">
                <a:extLst>
                  <a:ext uri="{FF2B5EF4-FFF2-40B4-BE49-F238E27FC236}">
                    <a16:creationId xmlns:a16="http://schemas.microsoft.com/office/drawing/2014/main" id="{2312E66C-6617-4A49-82E3-BE8E506341BB}"/>
                  </a:ext>
                </a:extLst>
              </p:cNvPr>
              <p:cNvGrpSpPr/>
              <p:nvPr/>
            </p:nvGrpSpPr>
            <p:grpSpPr>
              <a:xfrm>
                <a:off x="10844142" y="4134069"/>
                <a:ext cx="751809" cy="709091"/>
                <a:chOff x="10879696" y="4282340"/>
                <a:chExt cx="751809" cy="709091"/>
              </a:xfrm>
            </p:grpSpPr>
            <p:sp>
              <p:nvSpPr>
                <p:cNvPr id="14" name="Oval 13">
                  <a:extLst>
                    <a:ext uri="{FF2B5EF4-FFF2-40B4-BE49-F238E27FC236}">
                      <a16:creationId xmlns:a16="http://schemas.microsoft.com/office/drawing/2014/main" id="{065156A9-1C12-024D-A07F-1E3FD91745FC}"/>
                    </a:ext>
                  </a:extLst>
                </p:cNvPr>
                <p:cNvSpPr/>
                <p:nvPr/>
              </p:nvSpPr>
              <p:spPr>
                <a:xfrm>
                  <a:off x="10879696" y="4282340"/>
                  <a:ext cx="751809" cy="709091"/>
                </a:xfrm>
                <a:prstGeom prst="ellipse">
                  <a:avLst/>
                </a:prstGeom>
                <a:solidFill>
                  <a:srgbClr val="5BCBD4"/>
                </a:solidFill>
                <a:ln>
                  <a:solidFill>
                    <a:srgbClr val="5BCBD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675"/>
                </a:p>
              </p:txBody>
            </p:sp>
            <p:sp>
              <p:nvSpPr>
                <p:cNvPr id="107" name="TextBox 106">
                  <a:extLst>
                    <a:ext uri="{FF2B5EF4-FFF2-40B4-BE49-F238E27FC236}">
                      <a16:creationId xmlns:a16="http://schemas.microsoft.com/office/drawing/2014/main" id="{E9BC711E-30A2-4527-98F4-30923A052F10}"/>
                    </a:ext>
                  </a:extLst>
                </p:cNvPr>
                <p:cNvSpPr txBox="1"/>
                <p:nvPr/>
              </p:nvSpPr>
              <p:spPr>
                <a:xfrm>
                  <a:off x="10895940" y="4375275"/>
                  <a:ext cx="735565" cy="52322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100" b="1">
                      <a:solidFill>
                        <a:schemeClr val="bg1"/>
                      </a:solidFill>
                    </a:rPr>
                    <a:t>3</a:t>
                  </a:r>
                </a:p>
              </p:txBody>
            </p:sp>
          </p:grpSp>
        </p:grpSp>
      </p:grpSp>
      <p:sp>
        <p:nvSpPr>
          <p:cNvPr id="55" name="Oval 54">
            <a:extLst>
              <a:ext uri="{FF2B5EF4-FFF2-40B4-BE49-F238E27FC236}">
                <a16:creationId xmlns:a16="http://schemas.microsoft.com/office/drawing/2014/main" id="{1312C79B-40A5-41D3-8AE0-0C8A59D06700}"/>
              </a:ext>
              <a:ext uri="{C183D7F6-B498-43B3-948B-1728B52AA6E4}">
                <adec:decorative xmlns:adec="http://schemas.microsoft.com/office/drawing/2017/decorative" val="1"/>
              </a:ext>
            </a:extLst>
          </p:cNvPr>
          <p:cNvSpPr/>
          <p:nvPr/>
        </p:nvSpPr>
        <p:spPr>
          <a:xfrm>
            <a:off x="374415" y="3410805"/>
            <a:ext cx="559105" cy="547810"/>
          </a:xfrm>
          <a:prstGeom prst="ellipse">
            <a:avLst/>
          </a:prstGeom>
          <a:solidFill>
            <a:srgbClr val="5FA4D8"/>
          </a:solidFill>
          <a:ln>
            <a:solidFill>
              <a:srgbClr val="5FA4D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675"/>
          </a:p>
        </p:txBody>
      </p:sp>
      <p:sp>
        <p:nvSpPr>
          <p:cNvPr id="81" name="TextBox 80">
            <a:extLst>
              <a:ext uri="{FF2B5EF4-FFF2-40B4-BE49-F238E27FC236}">
                <a16:creationId xmlns:a16="http://schemas.microsoft.com/office/drawing/2014/main" id="{5EA92670-28FE-45A4-B9A6-2823B45468C1}"/>
              </a:ext>
            </a:extLst>
          </p:cNvPr>
          <p:cNvSpPr txBox="1"/>
          <p:nvPr/>
        </p:nvSpPr>
        <p:spPr>
          <a:xfrm>
            <a:off x="363679" y="3496308"/>
            <a:ext cx="547025" cy="40421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100" b="1">
                <a:solidFill>
                  <a:schemeClr val="bg1"/>
                </a:solidFill>
              </a:rPr>
              <a:t>4</a:t>
            </a:r>
          </a:p>
        </p:txBody>
      </p:sp>
    </p:spTree>
    <p:extLst>
      <p:ext uri="{BB962C8B-B14F-4D97-AF65-F5344CB8AC3E}">
        <p14:creationId xmlns:p14="http://schemas.microsoft.com/office/powerpoint/2010/main" val="279708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93" grpId="0"/>
      <p:bldP spid="95" grpId="0"/>
      <p:bldP spid="96" grpId="0"/>
      <p:bldP spid="1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5" name="Title 4">
            <a:extLst>
              <a:ext uri="{FF2B5EF4-FFF2-40B4-BE49-F238E27FC236}">
                <a16:creationId xmlns:a16="http://schemas.microsoft.com/office/drawing/2014/main" id="{12F289D7-4D90-6906-3FBD-FB4B8C26B0A6}"/>
              </a:ext>
            </a:extLst>
          </p:cNvPr>
          <p:cNvSpPr>
            <a:spLocks noGrp="1"/>
          </p:cNvSpPr>
          <p:nvPr>
            <p:ph type="title"/>
          </p:nvPr>
        </p:nvSpPr>
        <p:spPr>
          <a:xfrm>
            <a:off x="88635" y="44388"/>
            <a:ext cx="8520600" cy="572700"/>
          </a:xfrm>
        </p:spPr>
        <p:txBody>
          <a:bodyPr/>
          <a:lstStyle/>
          <a:p>
            <a:r>
              <a:rPr lang="en-US" sz="2400"/>
              <a:t>Evidence-Based Training Requirements</a:t>
            </a:r>
          </a:p>
        </p:txBody>
      </p:sp>
      <p:sp>
        <p:nvSpPr>
          <p:cNvPr id="3" name="Content Placeholder 1">
            <a:extLst>
              <a:ext uri="{FF2B5EF4-FFF2-40B4-BE49-F238E27FC236}">
                <a16:creationId xmlns:a16="http://schemas.microsoft.com/office/drawing/2014/main" id="{D57AAA62-086F-5105-E791-FAF86B83377D}"/>
              </a:ext>
            </a:extLst>
          </p:cNvPr>
          <p:cNvSpPr txBox="1">
            <a:spLocks/>
          </p:cNvSpPr>
          <p:nvPr/>
        </p:nvSpPr>
        <p:spPr>
          <a:xfrm>
            <a:off x="-5438" y="740176"/>
            <a:ext cx="8833423" cy="22692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lnSpc>
                <a:spcPct val="100000"/>
              </a:lnSpc>
            </a:pPr>
            <a:r>
              <a:rPr lang="en-US" sz="2000" b="1" dirty="0">
                <a:solidFill>
                  <a:schemeClr val="tx1"/>
                </a:solidFill>
                <a:latin typeface="Trebuchet MS"/>
                <a:ea typeface="Calibri"/>
                <a:cs typeface="Calibri"/>
              </a:rPr>
              <a:t>All schools </a:t>
            </a:r>
            <a:r>
              <a:rPr lang="en-US" sz="2000" dirty="0">
                <a:solidFill>
                  <a:schemeClr val="tx1"/>
                </a:solidFill>
                <a:latin typeface="Trebuchet MS"/>
                <a:ea typeface="Calibri"/>
                <a:cs typeface="Calibri"/>
              </a:rPr>
              <a:t>that receive per-pupil funding ensure their </a:t>
            </a:r>
            <a:r>
              <a:rPr lang="en-US" sz="2000" b="1" dirty="0">
                <a:solidFill>
                  <a:schemeClr val="tx1"/>
                </a:solidFill>
                <a:latin typeface="Trebuchet MS"/>
                <a:ea typeface="Calibri"/>
                <a:cs typeface="Calibri"/>
              </a:rPr>
              <a:t>K-3 reading teachers and 4</a:t>
            </a:r>
            <a:r>
              <a:rPr lang="en-US" sz="2000" b="1" baseline="30000" dirty="0">
                <a:solidFill>
                  <a:schemeClr val="tx1"/>
                </a:solidFill>
                <a:latin typeface="Trebuchet MS"/>
                <a:ea typeface="Calibri"/>
                <a:cs typeface="Calibri"/>
              </a:rPr>
              <a:t>th</a:t>
            </a:r>
            <a:r>
              <a:rPr lang="en-US" sz="2000" b="1" dirty="0">
                <a:solidFill>
                  <a:schemeClr val="tx1"/>
                </a:solidFill>
                <a:latin typeface="Trebuchet MS"/>
                <a:ea typeface="Calibri"/>
                <a:cs typeface="Calibri"/>
              </a:rPr>
              <a:t>-12</a:t>
            </a:r>
            <a:r>
              <a:rPr lang="en-US" sz="2000" b="1" baseline="30000" dirty="0">
                <a:solidFill>
                  <a:schemeClr val="tx1"/>
                </a:solidFill>
                <a:latin typeface="Trebuchet MS"/>
                <a:ea typeface="Calibri"/>
                <a:cs typeface="Calibri"/>
              </a:rPr>
              <a:t>th</a:t>
            </a:r>
            <a:r>
              <a:rPr lang="en-US" sz="2000" b="1" dirty="0">
                <a:solidFill>
                  <a:schemeClr val="tx1"/>
                </a:solidFill>
                <a:latin typeface="Trebuchet MS"/>
                <a:ea typeface="Calibri"/>
                <a:cs typeface="Calibri"/>
              </a:rPr>
              <a:t> grade reading interventionists </a:t>
            </a:r>
            <a:r>
              <a:rPr lang="en-US" sz="2000" dirty="0">
                <a:solidFill>
                  <a:schemeClr val="tx1"/>
                </a:solidFill>
                <a:latin typeface="Trebuchet MS"/>
                <a:ea typeface="Calibri"/>
                <a:cs typeface="Calibri"/>
              </a:rPr>
              <a:t>have successfully completed </a:t>
            </a:r>
            <a:r>
              <a:rPr lang="en-US" sz="2000" b="1" dirty="0">
                <a:solidFill>
                  <a:schemeClr val="tx1"/>
                </a:solidFill>
                <a:latin typeface="Trebuchet MS"/>
                <a:ea typeface="Calibri"/>
                <a:cs typeface="Calibri"/>
              </a:rPr>
              <a:t>evidence-based</a:t>
            </a:r>
            <a:r>
              <a:rPr lang="en-US" sz="2000" dirty="0">
                <a:solidFill>
                  <a:schemeClr val="tx1"/>
                </a:solidFill>
                <a:latin typeface="Trebuchet MS"/>
                <a:ea typeface="Calibri"/>
                <a:cs typeface="Calibri"/>
              </a:rPr>
              <a:t> training in teaching reading.</a:t>
            </a:r>
          </a:p>
          <a:p>
            <a:pPr>
              <a:lnSpc>
                <a:spcPct val="100000"/>
              </a:lnSpc>
            </a:pPr>
            <a:endParaRPr lang="en-US" sz="2000" dirty="0">
              <a:solidFill>
                <a:schemeClr val="tx1"/>
              </a:solidFill>
              <a:latin typeface="Trebuchet MS"/>
            </a:endParaRPr>
          </a:p>
          <a:p>
            <a:pPr>
              <a:lnSpc>
                <a:spcPct val="100000"/>
              </a:lnSpc>
            </a:pPr>
            <a:r>
              <a:rPr lang="en-US" sz="2000" b="1" dirty="0">
                <a:solidFill>
                  <a:schemeClr val="tx1"/>
                </a:solidFill>
                <a:latin typeface="Trebuchet MS"/>
                <a:ea typeface="Calibri"/>
                <a:cs typeface="Calibri"/>
                <a:sym typeface="Calibri"/>
              </a:rPr>
              <a:t>K-3 principals and administrators </a:t>
            </a:r>
            <a:r>
              <a:rPr lang="en-US" sz="2000" dirty="0">
                <a:solidFill>
                  <a:schemeClr val="tx1"/>
                </a:solidFill>
                <a:latin typeface="Trebuchet MS"/>
                <a:ea typeface="Calibri"/>
                <a:cs typeface="Calibri"/>
                <a:sym typeface="Calibri"/>
              </a:rPr>
              <a:t>complete training that assists them in coaching and evaluating educators and implementing schoolwide literacy programming that is </a:t>
            </a:r>
            <a:r>
              <a:rPr lang="en-US" sz="2000" b="1" dirty="0">
                <a:solidFill>
                  <a:schemeClr val="tx1"/>
                </a:solidFill>
                <a:latin typeface="Trebuchet MS"/>
                <a:ea typeface="Calibri"/>
                <a:cs typeface="Calibri"/>
                <a:sym typeface="Calibri"/>
              </a:rPr>
              <a:t>scientifically based and evidence-based</a:t>
            </a:r>
            <a:r>
              <a:rPr lang="en-US" sz="2000" dirty="0">
                <a:solidFill>
                  <a:schemeClr val="tx1"/>
                </a:solidFill>
                <a:latin typeface="Trebuchet MS"/>
                <a:ea typeface="Calibri"/>
                <a:cs typeface="Calibri"/>
                <a:sym typeface="Calibri"/>
              </a:rPr>
              <a:t>. </a:t>
            </a:r>
            <a:endParaRPr lang="en-US" sz="2000" dirty="0">
              <a:solidFill>
                <a:schemeClr val="tx1"/>
              </a:solidFill>
              <a:latin typeface="Trebuchet MS"/>
            </a:endParaRPr>
          </a:p>
          <a:p>
            <a:pPr>
              <a:lnSpc>
                <a:spcPct val="100000"/>
              </a:lnSpc>
            </a:pPr>
            <a:endParaRPr lang="en-US" sz="2000" dirty="0">
              <a:solidFill>
                <a:schemeClr val="tx1"/>
              </a:solidFill>
              <a:latin typeface="+mn-lt"/>
              <a:ea typeface="Calibri"/>
              <a:cs typeface="Calibri"/>
              <a:sym typeface="Calibri"/>
            </a:endParaRPr>
          </a:p>
        </p:txBody>
      </p:sp>
      <p:pic>
        <p:nvPicPr>
          <p:cNvPr id="4" name="Picture 3" descr="Man clicking a pen and holding a book, smiling. ">
            <a:extLst>
              <a:ext uri="{FF2B5EF4-FFF2-40B4-BE49-F238E27FC236}">
                <a16:creationId xmlns:a16="http://schemas.microsoft.com/office/drawing/2014/main" id="{1D467BD4-86E2-4742-96C5-4BA734835580}"/>
              </a:ext>
            </a:extLst>
          </p:cNvPr>
          <p:cNvPicPr>
            <a:picLocks noChangeAspect="1"/>
          </p:cNvPicPr>
          <p:nvPr/>
        </p:nvPicPr>
        <p:blipFill rotWithShape="1">
          <a:blip r:embed="rId3"/>
          <a:srcRect l="-3853" t="4617" r="73883" b="27195"/>
          <a:stretch/>
        </p:blipFill>
        <p:spPr>
          <a:xfrm>
            <a:off x="3102597" y="2914711"/>
            <a:ext cx="1469403" cy="2228789"/>
          </a:xfrm>
          <a:prstGeom prst="rect">
            <a:avLst/>
          </a:prstGeom>
        </p:spPr>
      </p:pic>
      <p:pic>
        <p:nvPicPr>
          <p:cNvPr id="9" name="Picture 8" descr="Business woman holding tablet">
            <a:extLst>
              <a:ext uri="{FF2B5EF4-FFF2-40B4-BE49-F238E27FC236}">
                <a16:creationId xmlns:a16="http://schemas.microsoft.com/office/drawing/2014/main" id="{305C3978-BB2C-7F4B-C91F-3DB86890E17A}"/>
              </a:ext>
            </a:extLst>
          </p:cNvPr>
          <p:cNvPicPr>
            <a:picLocks noChangeAspect="1"/>
          </p:cNvPicPr>
          <p:nvPr/>
        </p:nvPicPr>
        <p:blipFill rotWithShape="1">
          <a:blip r:embed="rId4">
            <a:extLst>
              <a:ext uri="{28A0092B-C50C-407E-A947-70E740481C1C}">
                <a14:useLocalDpi xmlns:a14="http://schemas.microsoft.com/office/drawing/2010/main" val="0"/>
              </a:ext>
            </a:extLst>
          </a:blip>
          <a:srcRect l="-12037" t="-2085" r="-10437" b="36314"/>
          <a:stretch/>
        </p:blipFill>
        <p:spPr>
          <a:xfrm>
            <a:off x="4690849" y="3009470"/>
            <a:ext cx="1165002" cy="2192059"/>
          </a:xfrm>
          <a:prstGeom prst="rect">
            <a:avLst/>
          </a:prstGeom>
        </p:spPr>
      </p:pic>
    </p:spTree>
    <p:extLst>
      <p:ext uri="{BB962C8B-B14F-4D97-AF65-F5344CB8AC3E}">
        <p14:creationId xmlns:p14="http://schemas.microsoft.com/office/powerpoint/2010/main" val="4083058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657"/>
        <p:cNvGrpSpPr/>
        <p:nvPr/>
      </p:nvGrpSpPr>
      <p:grpSpPr>
        <a:xfrm>
          <a:off x="0" y="0"/>
          <a:ext cx="0" cy="0"/>
          <a:chOff x="0" y="0"/>
          <a:chExt cx="0" cy="0"/>
        </a:xfrm>
      </p:grpSpPr>
      <p:sp>
        <p:nvSpPr>
          <p:cNvPr id="11" name="Title 2">
            <a:extLst>
              <a:ext uri="{FF2B5EF4-FFF2-40B4-BE49-F238E27FC236}">
                <a16:creationId xmlns:a16="http://schemas.microsoft.com/office/drawing/2014/main" id="{733C4091-B137-4813-9C32-6FD16437D09F}"/>
              </a:ext>
            </a:extLst>
          </p:cNvPr>
          <p:cNvSpPr txBox="1">
            <a:spLocks noGrp="1"/>
          </p:cNvSpPr>
          <p:nvPr>
            <p:ph type="title" idx="4294967295"/>
          </p:nvPr>
        </p:nvSpPr>
        <p:spPr>
          <a:xfrm>
            <a:off x="0" y="0"/>
            <a:ext cx="9144000" cy="600946"/>
          </a:xfrm>
          <a:prstGeom prst="rect">
            <a:avLst/>
          </a:prstGeom>
          <a:solidFill>
            <a:srgbClr val="007BB8"/>
          </a:solid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bg1"/>
                </a:solidFill>
                <a:effectLst/>
                <a:uLnTx/>
                <a:uFillTx/>
                <a:latin typeface="Trebuchet MS" panose="020B0603020202020204" pitchFamily="34" charset="0"/>
                <a:ea typeface="+mn-ea"/>
                <a:cs typeface="+mn-cs"/>
                <a:sym typeface="Arial"/>
              </a:rPr>
              <a:t> Colorado Department of Education (CDE) Advisory Lists</a:t>
            </a:r>
          </a:p>
        </p:txBody>
      </p:sp>
      <p:sp>
        <p:nvSpPr>
          <p:cNvPr id="659" name="Google Shape;659;g64c0e98f07_0_4"/>
          <p:cNvSpPr txBox="1"/>
          <p:nvPr/>
        </p:nvSpPr>
        <p:spPr>
          <a:xfrm>
            <a:off x="137603" y="687798"/>
            <a:ext cx="8868793" cy="954571"/>
          </a:xfrm>
          <a:prstGeom prst="rect">
            <a:avLst/>
          </a:prstGeom>
          <a:solidFill>
            <a:schemeClr val="lt1">
              <a:alpha val="88000"/>
            </a:schemeClr>
          </a:solidFill>
          <a:ln w="19050">
            <a:solidFill>
              <a:srgbClr val="46797A"/>
            </a:solidFill>
          </a:ln>
        </p:spPr>
        <p:txBody>
          <a:bodyPr spcFirstLastPara="1" wrap="square" lIns="68569" tIns="68569" rIns="68569" bIns="68569"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Trebuchet MS"/>
              </a:rPr>
              <a:t>The first step in improving literacy outcomes for Colorado K-3 students is ensuring all levels of literacy programming are scientifically based and evidence-based, and that instruction is delivered by a knowledgeable teacher. </a:t>
            </a:r>
          </a:p>
        </p:txBody>
      </p:sp>
    </p:spTree>
    <p:extLst>
      <p:ext uri="{BB962C8B-B14F-4D97-AF65-F5344CB8AC3E}">
        <p14:creationId xmlns:p14="http://schemas.microsoft.com/office/powerpoint/2010/main" val="3586320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02A0D-2A2C-7E4B-CA33-AD45FEA72476}"/>
            </a:ext>
          </a:extLst>
        </p:cNvPr>
        <p:cNvGrpSpPr/>
        <p:nvPr/>
      </p:nvGrpSpPr>
      <p:grpSpPr>
        <a:xfrm>
          <a:off x="0" y="0"/>
          <a:ext cx="0" cy="0"/>
          <a:chOff x="0" y="0"/>
          <a:chExt cx="0" cy="0"/>
        </a:xfrm>
      </p:grpSpPr>
      <p:pic>
        <p:nvPicPr>
          <p:cNvPr id="6" name="Picture Placeholder 5" descr="A woman, child and man lying on leaves.&#10;&#10;">
            <a:extLst>
              <a:ext uri="{FF2B5EF4-FFF2-40B4-BE49-F238E27FC236}">
                <a16:creationId xmlns:a16="http://schemas.microsoft.com/office/drawing/2014/main" id="{DDAC2B25-A483-FF5E-4A5D-84B22471A02F}"/>
              </a:ext>
            </a:extLst>
          </p:cNvPr>
          <p:cNvPicPr>
            <a:picLocks noGrp="1" noChangeAspect="1"/>
          </p:cNvPicPr>
          <p:nvPr>
            <p:ph type="pic" sz="quarter" idx="10"/>
          </p:nvPr>
        </p:nvPicPr>
        <p:blipFill>
          <a:blip r:embed="rId3"/>
          <a:srcRect t="7706" b="7706"/>
          <a:stretch/>
        </p:blipFill>
        <p:spPr>
          <a:xfrm>
            <a:off x="0" y="-8792"/>
            <a:ext cx="9144000" cy="5152292"/>
          </a:xfrm>
        </p:spPr>
      </p:pic>
      <p:sp>
        <p:nvSpPr>
          <p:cNvPr id="2" name="Title 1">
            <a:extLst>
              <a:ext uri="{FF2B5EF4-FFF2-40B4-BE49-F238E27FC236}">
                <a16:creationId xmlns:a16="http://schemas.microsoft.com/office/drawing/2014/main" id="{BD7A9412-DBC7-7A48-1F32-8A4731EEB07E}"/>
              </a:ext>
            </a:extLst>
          </p:cNvPr>
          <p:cNvSpPr>
            <a:spLocks noGrp="1"/>
          </p:cNvSpPr>
          <p:nvPr>
            <p:ph type="title"/>
          </p:nvPr>
        </p:nvSpPr>
        <p:spPr>
          <a:xfrm>
            <a:off x="0" y="3464715"/>
            <a:ext cx="9144000" cy="1678785"/>
          </a:xfrm>
        </p:spPr>
        <p:txBody>
          <a:bodyPr/>
          <a:lstStyle/>
          <a:p>
            <a:r>
              <a:rPr lang="en-US" dirty="0">
                <a:latin typeface="Trebuchet MS"/>
              </a:rPr>
              <a:t>How Can You Support </a:t>
            </a:r>
            <a:br>
              <a:rPr lang="en-US" dirty="0">
                <a:latin typeface="Trebuchet MS"/>
              </a:rPr>
            </a:br>
            <a:r>
              <a:rPr lang="en-US" dirty="0">
                <a:latin typeface="Trebuchet MS"/>
              </a:rPr>
              <a:t>Your Child’s Reading at Home?</a:t>
            </a:r>
            <a:endParaRPr lang="en-US" dirty="0"/>
          </a:p>
        </p:txBody>
      </p:sp>
      <p:pic>
        <p:nvPicPr>
          <p:cNvPr id="5" name="Google Shape;115;p10" descr="CDE Logo">
            <a:extLst>
              <a:ext uri="{FF2B5EF4-FFF2-40B4-BE49-F238E27FC236}">
                <a16:creationId xmlns:a16="http://schemas.microsoft.com/office/drawing/2014/main" id="{6F436767-07D1-EEBE-6ED5-33CA06562954}"/>
              </a:ext>
            </a:extLst>
          </p:cNvPr>
          <p:cNvPicPr preferRelativeResize="0"/>
          <p:nvPr/>
        </p:nvPicPr>
        <p:blipFill>
          <a:blip r:embed="rId4">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3903375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40">
          <a:extLst>
            <a:ext uri="{FF2B5EF4-FFF2-40B4-BE49-F238E27FC236}">
              <a16:creationId xmlns:a16="http://schemas.microsoft.com/office/drawing/2014/main" id="{949158C4-C0CC-03B1-9B8F-576CDFDFE6C0}"/>
            </a:ext>
          </a:extLst>
        </p:cNvPr>
        <p:cNvGrpSpPr/>
        <p:nvPr/>
      </p:nvGrpSpPr>
      <p:grpSpPr>
        <a:xfrm>
          <a:off x="0" y="0"/>
          <a:ext cx="0" cy="0"/>
          <a:chOff x="0" y="0"/>
          <a:chExt cx="0" cy="0"/>
        </a:xfrm>
      </p:grpSpPr>
      <p:sp>
        <p:nvSpPr>
          <p:cNvPr id="11" name="Google Shape;338;g610ef0e5f8_7_79">
            <a:extLst>
              <a:ext uri="{FF2B5EF4-FFF2-40B4-BE49-F238E27FC236}">
                <a16:creationId xmlns:a16="http://schemas.microsoft.com/office/drawing/2014/main" id="{AD10F873-DCE0-DD47-7428-DD6D534601EA}"/>
              </a:ext>
            </a:extLst>
          </p:cNvPr>
          <p:cNvSpPr txBox="1">
            <a:spLocks noGrp="1"/>
          </p:cNvSpPr>
          <p:nvPr>
            <p:ph type="title"/>
          </p:nvPr>
        </p:nvSpPr>
        <p:spPr>
          <a:xfrm>
            <a:off x="159657" y="94343"/>
            <a:ext cx="8520600" cy="493486"/>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lang="en-US" sz="2400">
                <a:latin typeface="Trebuchet MS" panose="020B0603020202020204" pitchFamily="34" charset="0"/>
              </a:rPr>
              <a:t>Supporting your Child’s Reading</a:t>
            </a:r>
            <a:endParaRPr kumimoji="0" lang="en-US" sz="2400" i="0" u="none" strike="noStrike" kern="1200" cap="none" spc="0" normalizeH="0" baseline="0" noProof="0">
              <a:ln>
                <a:noFill/>
              </a:ln>
              <a:solidFill>
                <a:schemeClr val="tx1"/>
              </a:solidFill>
              <a:effectLst/>
              <a:uLnTx/>
              <a:uFillTx/>
              <a:latin typeface="Trebuchet MS" panose="020B0603020202020204" pitchFamily="34" charset="0"/>
              <a:sym typeface="Arial"/>
            </a:endParaRPr>
          </a:p>
        </p:txBody>
      </p:sp>
      <p:sp>
        <p:nvSpPr>
          <p:cNvPr id="2" name="Content Placeholder 1">
            <a:extLst>
              <a:ext uri="{FF2B5EF4-FFF2-40B4-BE49-F238E27FC236}">
                <a16:creationId xmlns:a16="http://schemas.microsoft.com/office/drawing/2014/main" id="{D5BCE3B6-2994-15F5-AA6F-C8384217D3AC}"/>
              </a:ext>
            </a:extLst>
          </p:cNvPr>
          <p:cNvSpPr>
            <a:spLocks noGrp="1"/>
          </p:cNvSpPr>
          <p:nvPr>
            <p:ph idx="4294967295"/>
          </p:nvPr>
        </p:nvSpPr>
        <p:spPr>
          <a:xfrm>
            <a:off x="3228888" y="2330792"/>
            <a:ext cx="2686224" cy="1983442"/>
          </a:xfrm>
        </p:spPr>
        <p:txBody>
          <a:bodyPr>
            <a:noAutofit/>
          </a:bodyPr>
          <a:lstStyle/>
          <a:p>
            <a:pPr>
              <a:lnSpc>
                <a:spcPct val="100000"/>
              </a:lnSpc>
            </a:pPr>
            <a:r>
              <a:rPr lang="en-US" sz="2000">
                <a:solidFill>
                  <a:schemeClr val="tx1"/>
                </a:solidFill>
                <a:latin typeface="Trebuchet MS"/>
                <a:ea typeface="Calibri"/>
                <a:cs typeface="Calibri"/>
              </a:rPr>
              <a:t>Be an advocate</a:t>
            </a:r>
          </a:p>
          <a:p>
            <a:pPr>
              <a:lnSpc>
                <a:spcPct val="100000"/>
              </a:lnSpc>
            </a:pPr>
            <a:r>
              <a:rPr lang="en-US" sz="2000">
                <a:solidFill>
                  <a:schemeClr val="tx1"/>
                </a:solidFill>
                <a:latin typeface="Trebuchet MS"/>
                <a:ea typeface="Calibri"/>
                <a:cs typeface="Calibri"/>
                <a:sym typeface="Calibri"/>
              </a:rPr>
              <a:t>Talk often</a:t>
            </a:r>
            <a:endParaRPr lang="en-US" sz="2000">
              <a:solidFill>
                <a:schemeClr val="tx1"/>
              </a:solidFill>
              <a:latin typeface="Trebuchet MS"/>
              <a:ea typeface="Calibri"/>
              <a:cs typeface="Calibri"/>
            </a:endParaRPr>
          </a:p>
          <a:p>
            <a:pPr>
              <a:lnSpc>
                <a:spcPct val="100000"/>
              </a:lnSpc>
            </a:pPr>
            <a:r>
              <a:rPr lang="en-US" sz="2000">
                <a:solidFill>
                  <a:schemeClr val="tx1"/>
                </a:solidFill>
                <a:latin typeface="Trebuchet MS"/>
                <a:ea typeface="Calibri"/>
                <a:cs typeface="Calibri"/>
                <a:sym typeface="Calibri"/>
              </a:rPr>
              <a:t>Read together</a:t>
            </a:r>
            <a:endParaRPr lang="en-US" sz="2000">
              <a:solidFill>
                <a:schemeClr val="tx1"/>
              </a:solidFill>
              <a:latin typeface="Trebuchet MS"/>
              <a:ea typeface="Calibri"/>
              <a:cs typeface="Calibri"/>
            </a:endParaRPr>
          </a:p>
          <a:p>
            <a:pPr>
              <a:lnSpc>
                <a:spcPct val="100000"/>
              </a:lnSpc>
            </a:pPr>
            <a:r>
              <a:rPr lang="en-US" sz="2000">
                <a:solidFill>
                  <a:schemeClr val="tx1"/>
                </a:solidFill>
                <a:latin typeface="Trebuchet MS"/>
                <a:ea typeface="Calibri"/>
                <a:cs typeface="Calibri"/>
                <a:sym typeface="Calibri"/>
              </a:rPr>
              <a:t>Be an example</a:t>
            </a:r>
            <a:endParaRPr lang="en-US" sz="2000">
              <a:solidFill>
                <a:schemeClr val="tx1"/>
              </a:solidFill>
              <a:latin typeface="Trebuchet MS"/>
              <a:ea typeface="Calibri"/>
              <a:cs typeface="Calibri"/>
            </a:endParaRPr>
          </a:p>
          <a:p>
            <a:pPr>
              <a:lnSpc>
                <a:spcPct val="100000"/>
              </a:lnSpc>
            </a:pPr>
            <a:r>
              <a:rPr lang="en-US" sz="2000">
                <a:solidFill>
                  <a:schemeClr val="tx1"/>
                </a:solidFill>
                <a:latin typeface="Trebuchet MS"/>
                <a:ea typeface="Calibri"/>
                <a:cs typeface="Calibri"/>
                <a:sym typeface="Calibri"/>
              </a:rPr>
              <a:t>Visit the library</a:t>
            </a:r>
            <a:endParaRPr lang="en-US" sz="2000">
              <a:solidFill>
                <a:schemeClr val="tx1"/>
              </a:solidFill>
              <a:latin typeface="Trebuchet MS"/>
              <a:ea typeface="Calibri"/>
              <a:cs typeface="Calibri"/>
            </a:endParaRPr>
          </a:p>
          <a:p>
            <a:pPr>
              <a:lnSpc>
                <a:spcPct val="100000"/>
              </a:lnSpc>
            </a:pPr>
            <a:r>
              <a:rPr lang="en-US" sz="2000">
                <a:solidFill>
                  <a:schemeClr val="tx1"/>
                </a:solidFill>
                <a:latin typeface="Trebuchet MS"/>
                <a:ea typeface="Calibri"/>
                <a:cs typeface="Calibri"/>
                <a:sym typeface="Calibri"/>
              </a:rPr>
              <a:t>Learn more</a:t>
            </a:r>
            <a:endParaRPr lang="en-US" sz="2000">
              <a:solidFill>
                <a:schemeClr val="tx1"/>
              </a:solidFill>
              <a:latin typeface="Trebuchet MS"/>
              <a:ea typeface="Calibri"/>
              <a:cs typeface="Calibri"/>
            </a:endParaRPr>
          </a:p>
          <a:p>
            <a:pPr>
              <a:lnSpc>
                <a:spcPct val="100000"/>
              </a:lnSpc>
            </a:pPr>
            <a:endParaRPr lang="en-US" sz="2000">
              <a:solidFill>
                <a:schemeClr val="tx1"/>
              </a:solidFill>
              <a:latin typeface="+mn-lt"/>
              <a:ea typeface="Calibri"/>
              <a:cs typeface="Calibri"/>
              <a:sym typeface="Calibri"/>
            </a:endParaRPr>
          </a:p>
          <a:p>
            <a:pPr>
              <a:lnSpc>
                <a:spcPct val="100000"/>
              </a:lnSpc>
            </a:pPr>
            <a:endParaRPr lang="en-US" sz="1600">
              <a:solidFill>
                <a:schemeClr val="tx1"/>
              </a:solidFill>
              <a:latin typeface="+mn-lt"/>
              <a:ea typeface="Calibri"/>
              <a:cs typeface="Calibri"/>
              <a:sym typeface="Calibri"/>
            </a:endParaRPr>
          </a:p>
          <a:p>
            <a:pPr>
              <a:lnSpc>
                <a:spcPct val="100000"/>
              </a:lnSpc>
            </a:pPr>
            <a:endParaRPr lang="en-US" sz="2000">
              <a:solidFill>
                <a:schemeClr val="tx1"/>
              </a:solidFill>
              <a:latin typeface="+mj-lt"/>
              <a:ea typeface="Calibri"/>
              <a:cs typeface="Calibri"/>
              <a:sym typeface="Calibri"/>
            </a:endParaRPr>
          </a:p>
          <a:p>
            <a:pPr marL="114300" indent="0">
              <a:lnSpc>
                <a:spcPct val="100000"/>
              </a:lnSpc>
              <a:buNone/>
            </a:pPr>
            <a:endParaRPr lang="en-US" sz="2000">
              <a:solidFill>
                <a:schemeClr val="tx1"/>
              </a:solidFill>
              <a:latin typeface="+mj-lt"/>
              <a:ea typeface="Calibri"/>
              <a:cs typeface="Calibri"/>
              <a:sym typeface="Calibri"/>
            </a:endParaRPr>
          </a:p>
        </p:txBody>
      </p:sp>
      <p:pic>
        <p:nvPicPr>
          <p:cNvPr id="3" name="Picture 2">
            <a:extLst>
              <a:ext uri="{FF2B5EF4-FFF2-40B4-BE49-F238E27FC236}">
                <a16:creationId xmlns:a16="http://schemas.microsoft.com/office/drawing/2014/main" id="{D6464EF1-E59C-BC32-CB12-ADF65AE09C6D}"/>
              </a:ext>
              <a:ext uri="{C183D7F6-B498-43B3-948B-1728B52AA6E4}">
                <adec:decorative xmlns:adec="http://schemas.microsoft.com/office/drawing/2017/decorative" val="1"/>
              </a:ext>
            </a:extLst>
          </p:cNvPr>
          <p:cNvPicPr>
            <a:picLocks noChangeAspect="1"/>
          </p:cNvPicPr>
          <p:nvPr/>
        </p:nvPicPr>
        <p:blipFill rotWithShape="1">
          <a:blip r:embed="rId3"/>
          <a:srcRect l="12642" t="46956" r="7438"/>
          <a:stretch/>
        </p:blipFill>
        <p:spPr>
          <a:xfrm flipH="1">
            <a:off x="0" y="2420502"/>
            <a:ext cx="3169292" cy="2722998"/>
          </a:xfrm>
          <a:prstGeom prst="rect">
            <a:avLst/>
          </a:prstGeom>
        </p:spPr>
      </p:pic>
      <p:sp>
        <p:nvSpPr>
          <p:cNvPr id="5" name="Rectangle: Diagonal Corners Rounded 4">
            <a:extLst>
              <a:ext uri="{FF2B5EF4-FFF2-40B4-BE49-F238E27FC236}">
                <a16:creationId xmlns:a16="http://schemas.microsoft.com/office/drawing/2014/main" id="{F4526148-DD7E-5D9B-F1DC-1D0F8A67A86A}"/>
              </a:ext>
            </a:extLst>
          </p:cNvPr>
          <p:cNvSpPr/>
          <p:nvPr/>
        </p:nvSpPr>
        <p:spPr>
          <a:xfrm>
            <a:off x="374900" y="829266"/>
            <a:ext cx="8090114" cy="1486532"/>
          </a:xfrm>
          <a:prstGeom prst="round2DiagRect">
            <a:avLst>
              <a:gd name="adj1" fmla="val 0"/>
              <a:gd name="adj2" fmla="val 0"/>
            </a:avLst>
          </a:prstGeom>
          <a:noFill/>
          <a:ln w="6350">
            <a:solidFill>
              <a:schemeClr val="tx1"/>
            </a:solidFill>
            <a:extLst>
              <a:ext uri="{C807C97D-BFC1-408E-A445-0C87EB9F89A2}">
                <ask:lineSketchStyleProps xmlns:ask="http://schemas.microsoft.com/office/drawing/2018/sketchyshapes" sd="1219033472">
                  <a:custGeom>
                    <a:avLst/>
                    <a:gdLst>
                      <a:gd name="connsiteX0" fmla="*/ 0 w 8090114"/>
                      <a:gd name="connsiteY0" fmla="*/ 0 h 1140189"/>
                      <a:gd name="connsiteX1" fmla="*/ 8090114 w 8090114"/>
                      <a:gd name="connsiteY1" fmla="*/ 0 h 1140189"/>
                      <a:gd name="connsiteX2" fmla="*/ 8090114 w 8090114"/>
                      <a:gd name="connsiteY2" fmla="*/ 0 h 1140189"/>
                      <a:gd name="connsiteX3" fmla="*/ 8090114 w 8090114"/>
                      <a:gd name="connsiteY3" fmla="*/ 1140189 h 1140189"/>
                      <a:gd name="connsiteX4" fmla="*/ 8090114 w 8090114"/>
                      <a:gd name="connsiteY4" fmla="*/ 1140189 h 1140189"/>
                      <a:gd name="connsiteX5" fmla="*/ 0 w 8090114"/>
                      <a:gd name="connsiteY5" fmla="*/ 1140189 h 1140189"/>
                      <a:gd name="connsiteX6" fmla="*/ 0 w 8090114"/>
                      <a:gd name="connsiteY6" fmla="*/ 1140189 h 1140189"/>
                      <a:gd name="connsiteX7" fmla="*/ 0 w 8090114"/>
                      <a:gd name="connsiteY7" fmla="*/ 0 h 1140189"/>
                      <a:gd name="connsiteX8" fmla="*/ 0 w 8090114"/>
                      <a:gd name="connsiteY8" fmla="*/ 0 h 114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0114" h="1140189" fill="none" extrusionOk="0">
                        <a:moveTo>
                          <a:pt x="0" y="0"/>
                        </a:moveTo>
                        <a:cubicBezTo>
                          <a:pt x="3939886" y="-49533"/>
                          <a:pt x="4409473" y="-14809"/>
                          <a:pt x="8090114" y="0"/>
                        </a:cubicBezTo>
                        <a:lnTo>
                          <a:pt x="8090114" y="0"/>
                        </a:lnTo>
                        <a:cubicBezTo>
                          <a:pt x="8077387" y="564098"/>
                          <a:pt x="8098068" y="645149"/>
                          <a:pt x="8090114" y="1140189"/>
                        </a:cubicBezTo>
                        <a:lnTo>
                          <a:pt x="8090114" y="1140189"/>
                        </a:lnTo>
                        <a:cubicBezTo>
                          <a:pt x="4446309" y="1091958"/>
                          <a:pt x="2260101" y="1224644"/>
                          <a:pt x="0" y="1140189"/>
                        </a:cubicBezTo>
                        <a:lnTo>
                          <a:pt x="0" y="1140189"/>
                        </a:lnTo>
                        <a:cubicBezTo>
                          <a:pt x="-7669" y="926220"/>
                          <a:pt x="-91371" y="498788"/>
                          <a:pt x="0" y="0"/>
                        </a:cubicBezTo>
                        <a:lnTo>
                          <a:pt x="0" y="0"/>
                        </a:lnTo>
                        <a:close/>
                      </a:path>
                      <a:path w="8090114" h="1140189" stroke="0" extrusionOk="0">
                        <a:moveTo>
                          <a:pt x="0" y="0"/>
                        </a:moveTo>
                        <a:cubicBezTo>
                          <a:pt x="2719103" y="118645"/>
                          <a:pt x="7276994" y="116012"/>
                          <a:pt x="8090114" y="0"/>
                        </a:cubicBezTo>
                        <a:lnTo>
                          <a:pt x="8090114" y="0"/>
                        </a:lnTo>
                        <a:cubicBezTo>
                          <a:pt x="8184289" y="307646"/>
                          <a:pt x="8036171" y="688059"/>
                          <a:pt x="8090114" y="1140189"/>
                        </a:cubicBezTo>
                        <a:lnTo>
                          <a:pt x="8090114" y="1140189"/>
                        </a:lnTo>
                        <a:cubicBezTo>
                          <a:pt x="7022830" y="1274789"/>
                          <a:pt x="3697519" y="982993"/>
                          <a:pt x="0" y="1140189"/>
                        </a:cubicBezTo>
                        <a:lnTo>
                          <a:pt x="0" y="1140189"/>
                        </a:lnTo>
                        <a:cubicBezTo>
                          <a:pt x="-84973" y="616229"/>
                          <a:pt x="30419" y="567389"/>
                          <a:pt x="0" y="0"/>
                        </a:cubicBezTo>
                        <a:lnTo>
                          <a:pt x="0" y="0"/>
                        </a:lnTo>
                        <a:close/>
                      </a:path>
                    </a:pathLst>
                  </a:custGeom>
                  <ask:type>
                    <ask:lineSketchNone/>
                  </ask:type>
                </ask:lineSketchStyleProps>
              </a:ext>
            </a:extLst>
          </a:ln>
          <a:effectLst/>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000">
                <a:latin typeface="Trebuchet MS"/>
                <a:cs typeface="Calibri"/>
              </a:rPr>
              <a:t>“An important partnership between a parent and child begins before the child enters kindergarten, when the parent helps the child develop rich linguistic experiences, including listening comprehension and speaking, that help form the foundation for reading and writing…"</a:t>
            </a:r>
          </a:p>
        </p:txBody>
      </p:sp>
    </p:spTree>
    <p:extLst>
      <p:ext uri="{BB962C8B-B14F-4D97-AF65-F5344CB8AC3E}">
        <p14:creationId xmlns:p14="http://schemas.microsoft.com/office/powerpoint/2010/main" val="34186596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08826ADB-5956-072E-6459-C6FEA004540F}"/>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90FED1CE-9513-786A-D364-B750E35ABBC7}"/>
              </a:ext>
            </a:extLst>
          </p:cNvPr>
          <p:cNvSpPr txBox="1">
            <a:spLocks noGrp="1"/>
          </p:cNvSpPr>
          <p:nvPr>
            <p:ph type="title"/>
          </p:nvPr>
        </p:nvSpPr>
        <p:spPr>
          <a:xfrm>
            <a:off x="270093" y="0"/>
            <a:ext cx="8250506" cy="587739"/>
          </a:xfrm>
          <a:prstGeom prst="rect">
            <a:avLst/>
          </a:prstGeom>
        </p:spPr>
        <p:txBody>
          <a:bodyPr spcFirstLastPara="1" wrap="square" lIns="0" tIns="0" rIns="0" bIns="0" anchor="ctr" anchorCtr="0">
            <a:noAutofit/>
          </a:bodyPr>
          <a:lstStyle/>
          <a:p>
            <a:r>
              <a:rPr lang="en-US" sz="2400">
                <a:latin typeface="Trebuchet MS"/>
              </a:rPr>
              <a:t>Do You Want to Learn More?</a:t>
            </a:r>
          </a:p>
        </p:txBody>
      </p:sp>
      <p:sp>
        <p:nvSpPr>
          <p:cNvPr id="2" name="Google Shape;354;p46">
            <a:extLst>
              <a:ext uri="{FF2B5EF4-FFF2-40B4-BE49-F238E27FC236}">
                <a16:creationId xmlns:a16="http://schemas.microsoft.com/office/drawing/2014/main" id="{422619B1-34BC-5BA6-9648-1DB068299271}"/>
              </a:ext>
            </a:extLst>
          </p:cNvPr>
          <p:cNvSpPr txBox="1">
            <a:spLocks noGrp="1"/>
          </p:cNvSpPr>
          <p:nvPr>
            <p:ph type="body" idx="4294967295"/>
          </p:nvPr>
        </p:nvSpPr>
        <p:spPr>
          <a:xfrm>
            <a:off x="270093" y="747388"/>
            <a:ext cx="8541398" cy="3074713"/>
          </a:xfrm>
          <a:prstGeom prst="rect">
            <a:avLst/>
          </a:prstGeom>
        </p:spPr>
        <p:txBody>
          <a:bodyPr spcFirstLastPara="1" wrap="square" lIns="91425" tIns="91425" rIns="91425" bIns="91425" anchor="t" anchorCtr="0">
            <a:normAutofit/>
          </a:bodyPr>
          <a:lstStyle/>
          <a:p>
            <a:pPr marL="0" indent="0" algn="ctr">
              <a:buNone/>
            </a:pPr>
            <a:r>
              <a:rPr lang="en-US" sz="2000">
                <a:latin typeface="Trebuchet MS"/>
                <a:ea typeface="Calibri"/>
                <a:cs typeface="Calibri"/>
              </a:rPr>
              <a:t>Visit the </a:t>
            </a:r>
            <a:r>
              <a:rPr lang="en-US" sz="2000">
                <a:latin typeface="Trebuchet MS"/>
                <a:ea typeface="Calibri"/>
                <a:cs typeface="Calibri"/>
                <a:hlinkClick r:id="rId3"/>
              </a:rPr>
              <a:t>CDE Parent Resources Website</a:t>
            </a:r>
            <a:endParaRPr lang="en-US" sz="2000">
              <a:latin typeface="Trebuchet MS"/>
            </a:endParaRPr>
          </a:p>
          <a:p>
            <a:pPr marL="0" indent="0">
              <a:spcAft>
                <a:spcPts val="1200"/>
              </a:spcAft>
              <a:buNone/>
            </a:pPr>
            <a:endParaRPr lang="en-US">
              <a:latin typeface="+mn-lt"/>
            </a:endParaRPr>
          </a:p>
        </p:txBody>
      </p:sp>
      <p:pic>
        <p:nvPicPr>
          <p:cNvPr id="3" name="Picture 2" descr="QR Code Image">
            <a:extLst>
              <a:ext uri="{FF2B5EF4-FFF2-40B4-BE49-F238E27FC236}">
                <a16:creationId xmlns:a16="http://schemas.microsoft.com/office/drawing/2014/main" id="{46A0D7AF-6136-232A-2422-28484B1AB5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3208" y="1344697"/>
            <a:ext cx="2877583" cy="2877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429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5" name="Title 4">
            <a:extLst>
              <a:ext uri="{FF2B5EF4-FFF2-40B4-BE49-F238E27FC236}">
                <a16:creationId xmlns:a16="http://schemas.microsoft.com/office/drawing/2014/main" id="{9C1AF712-E588-4D03-9466-931A5AD98412}"/>
              </a:ext>
            </a:extLst>
          </p:cNvPr>
          <p:cNvSpPr>
            <a:spLocks noGrp="1"/>
          </p:cNvSpPr>
          <p:nvPr>
            <p:ph type="title"/>
          </p:nvPr>
        </p:nvSpPr>
        <p:spPr>
          <a:xfrm>
            <a:off x="132346" y="0"/>
            <a:ext cx="8388253" cy="572700"/>
          </a:xfrm>
          <a:prstGeom prst="rect">
            <a:avLst/>
          </a:prstGeo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a:latin typeface="Trebuchet MS" panose="020B0603020202020204" pitchFamily="34" charset="0"/>
              </a:rPr>
              <a:t>References</a:t>
            </a:r>
          </a:p>
        </p:txBody>
      </p:sp>
      <p:sp>
        <p:nvSpPr>
          <p:cNvPr id="6" name="TextBox 5">
            <a:extLst>
              <a:ext uri="{FF2B5EF4-FFF2-40B4-BE49-F238E27FC236}">
                <a16:creationId xmlns:a16="http://schemas.microsoft.com/office/drawing/2014/main" id="{F93AB683-9E2C-4400-B04E-CC8B6478D10C}"/>
              </a:ext>
            </a:extLst>
          </p:cNvPr>
          <p:cNvSpPr txBox="1"/>
          <p:nvPr/>
        </p:nvSpPr>
        <p:spPr>
          <a:xfrm>
            <a:off x="132346" y="572700"/>
            <a:ext cx="8734926" cy="4585871"/>
          </a:xfrm>
          <a:prstGeom prst="rect">
            <a:avLst/>
          </a:prstGeom>
          <a:noFill/>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r>
              <a:rPr lang="en-US" sz="1100" b="0" i="0" dirty="0">
                <a:effectLst/>
                <a:latin typeface="Trebuchet MS"/>
              </a:rPr>
              <a:t>Colorado Department of Education. (2024, January). </a:t>
            </a:r>
            <a:r>
              <a:rPr lang="en-US" sz="1100" b="0" i="1" dirty="0">
                <a:effectLst/>
                <a:latin typeface="Trebuchet MS"/>
              </a:rPr>
              <a:t>Strategic Plan</a:t>
            </a:r>
            <a:r>
              <a:rPr lang="en-US" sz="1100" b="0" i="0" dirty="0">
                <a:effectLst/>
                <a:latin typeface="Trebuchet MS"/>
              </a:rPr>
              <a:t>. </a:t>
            </a:r>
            <a:r>
              <a:rPr lang="en-US" sz="1100" b="0" i="0" u="none" strike="noStrike" dirty="0">
                <a:effectLst/>
                <a:latin typeface="Trebuchet MS"/>
              </a:rPr>
              <a:t>https://www.cde.state.co.us/cdecomm/cdeperformanceplan</a:t>
            </a:r>
          </a:p>
          <a:p>
            <a:pPr fontAlgn="base"/>
            <a:endParaRPr lang="en-US" sz="1100" b="0" i="0" strike="noStrike" dirty="0">
              <a:effectLst/>
              <a:latin typeface="Trebuchet MS"/>
            </a:endParaRPr>
          </a:p>
          <a:p>
            <a:pPr fontAlgn="base"/>
            <a:r>
              <a:rPr lang="en-US" sz="1100" b="0" i="0" dirty="0">
                <a:solidFill>
                  <a:srgbClr val="000000"/>
                </a:solidFill>
                <a:effectLst/>
                <a:latin typeface="Trebuchet MS"/>
              </a:rPr>
              <a:t>Colorado Department of Education. (2024, January 19). </a:t>
            </a:r>
            <a:r>
              <a:rPr lang="en-US" sz="1100" b="0" i="1" dirty="0">
                <a:solidFill>
                  <a:srgbClr val="000000"/>
                </a:solidFill>
                <a:effectLst/>
                <a:latin typeface="Trebuchet MS"/>
              </a:rPr>
              <a:t>Literacy curriculum transparency</a:t>
            </a:r>
            <a:r>
              <a:rPr lang="en-US" sz="1100" b="0" i="0" dirty="0">
                <a:solidFill>
                  <a:srgbClr val="000000"/>
                </a:solidFill>
                <a:effectLst/>
                <a:latin typeface="Trebuchet MS"/>
              </a:rPr>
              <a:t>. </a:t>
            </a:r>
            <a:r>
              <a:rPr lang="en-US" sz="1100" b="0" i="0" u="none" strike="noStrike" dirty="0">
                <a:solidFill>
                  <a:srgbClr val="000000"/>
                </a:solidFill>
                <a:effectLst/>
                <a:latin typeface="Trebuchet MS"/>
              </a:rPr>
              <a:t>https://www.cde.state.co.us/coloradoliteracy/literacycurriculumtransparency </a:t>
            </a:r>
          </a:p>
          <a:p>
            <a:pPr fontAlgn="base"/>
            <a:endParaRPr lang="en-US" sz="1100" dirty="0">
              <a:solidFill>
                <a:srgbClr val="000000"/>
              </a:solidFill>
              <a:latin typeface="Trebuchet MS"/>
            </a:endParaRPr>
          </a:p>
          <a:p>
            <a:pPr fontAlgn="base"/>
            <a:r>
              <a:rPr lang="en-US" sz="1100" b="0" i="0" dirty="0">
                <a:effectLst/>
                <a:latin typeface="Trebuchet MS"/>
              </a:rPr>
              <a:t>Colorado Department of Education. (2024, October). </a:t>
            </a:r>
            <a:r>
              <a:rPr lang="en-US" sz="1100" b="0" i="1" dirty="0">
                <a:effectLst/>
                <a:latin typeface="Trebuchet MS"/>
              </a:rPr>
              <a:t>READ </a:t>
            </a:r>
            <a:r>
              <a:rPr lang="en-US" sz="1100" i="1" dirty="0">
                <a:latin typeface="Trebuchet MS"/>
              </a:rPr>
              <a:t>a</a:t>
            </a:r>
            <a:r>
              <a:rPr lang="en-US" sz="1100" b="0" i="1" dirty="0">
                <a:effectLst/>
                <a:latin typeface="Trebuchet MS"/>
              </a:rPr>
              <a:t>ct handbook</a:t>
            </a:r>
            <a:r>
              <a:rPr lang="en-US" sz="1100" b="0" i="0" dirty="0">
                <a:effectLst/>
                <a:latin typeface="Trebuchet MS"/>
              </a:rPr>
              <a:t>. </a:t>
            </a:r>
            <a:r>
              <a:rPr lang="en-US" sz="1100" b="0" i="0" u="none" strike="noStrike" dirty="0">
                <a:effectLst/>
                <a:latin typeface="Trebuchet MS"/>
              </a:rPr>
              <a:t>https://www.cde.state.co.us/coloradoliteracy/readplans#readacthandbook </a:t>
            </a:r>
          </a:p>
          <a:p>
            <a:pPr fontAlgn="base"/>
            <a:endParaRPr lang="en-US" sz="1100" dirty="0">
              <a:latin typeface="Trebuchet MS"/>
            </a:endParaRPr>
          </a:p>
          <a:p>
            <a:pPr fontAlgn="base"/>
            <a:r>
              <a:rPr lang="en-US" sz="1100" b="0" i="0" u="none" strike="noStrike" dirty="0">
                <a:effectLst/>
                <a:latin typeface="Trebuchet MS"/>
              </a:rPr>
              <a:t>Colorado Reading to Ensure Academic Development Act, Colo. Rev. Stat. §§ 22-7-1201-1214, (2019).</a:t>
            </a:r>
            <a:r>
              <a:rPr lang="en-US" sz="1100" b="0" i="0" dirty="0">
                <a:effectLst/>
                <a:latin typeface="Trebuchet MS"/>
              </a:rPr>
              <a:t>​</a:t>
            </a:r>
          </a:p>
          <a:p>
            <a:pPr fontAlgn="base"/>
            <a:endParaRPr lang="en-US" sz="1100" b="0" i="0" u="none" strike="noStrike" dirty="0">
              <a:effectLst/>
              <a:latin typeface="Trebuchet MS"/>
            </a:endParaRPr>
          </a:p>
          <a:p>
            <a:pPr rtl="0">
              <a:buNone/>
            </a:pPr>
            <a:r>
              <a:rPr lang="en-US" sz="1100" b="0" i="0" u="none" strike="noStrike" dirty="0">
                <a:solidFill>
                  <a:srgbClr val="000000"/>
                </a:solidFill>
                <a:effectLst/>
                <a:latin typeface="Trebuchet MS"/>
              </a:rPr>
              <a:t>Cardenas-Hagan, E. (2020). </a:t>
            </a:r>
            <a:r>
              <a:rPr lang="en-US" sz="1100" b="0" i="1" u="none" strike="noStrike" dirty="0">
                <a:solidFill>
                  <a:srgbClr val="000000"/>
                </a:solidFill>
                <a:effectLst/>
                <a:latin typeface="Trebuchet MS"/>
              </a:rPr>
              <a:t>Literacy foundations for English learners: A comprehensive guide to evidence-based instruction</a:t>
            </a:r>
            <a:r>
              <a:rPr lang="en-US" sz="1100" b="0" i="0" u="none" strike="noStrike" dirty="0">
                <a:solidFill>
                  <a:srgbClr val="000000"/>
                </a:solidFill>
                <a:effectLst/>
                <a:latin typeface="Trebuchet MS"/>
              </a:rPr>
              <a:t>. Paul H Brookes Publishing.</a:t>
            </a:r>
            <a:endParaRPr lang="en-US" sz="1100" b="0" dirty="0">
              <a:effectLst/>
              <a:latin typeface="Trebuchet MS"/>
            </a:endParaRPr>
          </a:p>
          <a:p>
            <a:pPr>
              <a:buNone/>
            </a:pPr>
            <a:br>
              <a:rPr lang="en-US" sz="1100" dirty="0">
                <a:latin typeface="Trebuchet MS"/>
              </a:rPr>
            </a:br>
            <a:r>
              <a:rPr lang="en-US" sz="1100" b="0" i="0" u="none" strike="noStrike" dirty="0">
                <a:effectLst/>
                <a:latin typeface="Trebuchet MS"/>
              </a:rPr>
              <a:t>Moats, L. C. (2020). Teaching reading is </a:t>
            </a:r>
            <a:r>
              <a:rPr lang="en-US" sz="1100" dirty="0">
                <a:latin typeface="Trebuchet MS"/>
              </a:rPr>
              <a:t>R</a:t>
            </a:r>
            <a:r>
              <a:rPr lang="en-US" sz="1100" b="0" i="0" u="none" strike="noStrike" dirty="0">
                <a:effectLst/>
                <a:latin typeface="Trebuchet MS"/>
              </a:rPr>
              <a:t>ocket </a:t>
            </a:r>
            <a:r>
              <a:rPr lang="en-US" sz="1100" dirty="0">
                <a:latin typeface="Trebuchet MS"/>
              </a:rPr>
              <a:t>S</a:t>
            </a:r>
            <a:r>
              <a:rPr lang="en-US" sz="1100" b="0" i="0" u="none" strike="noStrike" dirty="0">
                <a:effectLst/>
                <a:latin typeface="Trebuchet MS"/>
              </a:rPr>
              <a:t>cience: What expert teachers of reading should know and be able to do. Washington, DC: American Federation of Teachers.</a:t>
            </a:r>
          </a:p>
          <a:p>
            <a:pPr fontAlgn="base"/>
            <a:endParaRPr lang="en-US" sz="1100" b="0" i="0" strike="noStrike" dirty="0">
              <a:effectLst/>
              <a:latin typeface="Trebuchet MS"/>
            </a:endParaRPr>
          </a:p>
          <a:p>
            <a:pPr fontAlgn="base"/>
            <a:r>
              <a:rPr lang="en-US" sz="1100" b="0" i="0" u="none" strike="noStrike" dirty="0">
                <a:effectLst/>
                <a:latin typeface="Trebuchet MS"/>
              </a:rPr>
              <a:t>National Reading Panel. (2000). </a:t>
            </a:r>
            <a:r>
              <a:rPr lang="en-US" sz="1100" b="0" i="1" u="none" strike="noStrike" dirty="0">
                <a:effectLst/>
                <a:latin typeface="Trebuchet MS"/>
              </a:rPr>
              <a:t>Teaching children to read-An evidence-based assessment of the scientific research literature on reading and its implications for reading instruction </a:t>
            </a:r>
            <a:r>
              <a:rPr lang="en-US" sz="1100" b="0" i="0" u="none" strike="noStrike" dirty="0">
                <a:effectLst/>
                <a:latin typeface="Trebuchet MS"/>
              </a:rPr>
              <a:t>(NIH Publication No. 00-4769) Washington, DC: National Institutes of Child Health and Human Development.</a:t>
            </a:r>
          </a:p>
          <a:p>
            <a:pPr fontAlgn="base"/>
            <a:endParaRPr lang="en-US" sz="1100" dirty="0">
              <a:latin typeface="Trebuchet MS"/>
              <a:cs typeface="Arial"/>
            </a:endParaRPr>
          </a:p>
          <a:p>
            <a:pPr fontAlgn="base"/>
            <a:r>
              <a:rPr lang="en-US" sz="1100" dirty="0">
                <a:latin typeface="Trebuchet MS"/>
                <a:cs typeface="Arial"/>
              </a:rPr>
              <a:t>Rules for the Administration of the Colorado Reading to Ensure Academic Development Act, 1 Colo. Code Regs. 301-92 (2017).</a:t>
            </a:r>
            <a:endParaRPr lang="en-US" sz="1100" dirty="0">
              <a:latin typeface="Trebuchet MS"/>
            </a:endParaRPr>
          </a:p>
          <a:p>
            <a:pPr algn="l" rtl="0" fontAlgn="base">
              <a:buNone/>
            </a:pPr>
            <a:endParaRPr lang="en-US" sz="1000" b="0" i="0" u="none" strike="noStrike" dirty="0">
              <a:effectLst/>
            </a:endParaRPr>
          </a:p>
          <a:p>
            <a:pPr rtl="0">
              <a:buNone/>
            </a:pPr>
            <a:endParaRPr lang="en-US" sz="1000" i="0" strike="noStrike" dirty="0">
              <a:effectLst/>
            </a:endParaRPr>
          </a:p>
          <a:p>
            <a:pPr rtl="0">
              <a:buNone/>
            </a:pPr>
            <a:endParaRPr lang="en-US" sz="1000" i="0" strike="noStrike" dirty="0">
              <a:effectLst/>
            </a:endParaRPr>
          </a:p>
          <a:p>
            <a:pPr>
              <a:buNone/>
            </a:pPr>
            <a:br>
              <a:rPr lang="en-US" sz="1000" dirty="0"/>
            </a:br>
            <a:endParaRPr lang="en-US" sz="1000" i="0" u="none" strike="noStrike" dirty="0">
              <a:effectLst/>
              <a:cs typeface="Arial" panose="020B0604020202020204" pitchFamily="34" charset="0"/>
            </a:endParaRPr>
          </a:p>
        </p:txBody>
      </p:sp>
    </p:spTree>
    <p:extLst>
      <p:ext uri="{BB962C8B-B14F-4D97-AF65-F5344CB8AC3E}">
        <p14:creationId xmlns:p14="http://schemas.microsoft.com/office/powerpoint/2010/main" val="405526327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6"/>
          <p:cNvSpPr txBox="1">
            <a:spLocks noGrp="1"/>
          </p:cNvSpPr>
          <p:nvPr>
            <p:ph type="title"/>
          </p:nvPr>
        </p:nvSpPr>
        <p:spPr>
          <a:xfrm>
            <a:off x="270093" y="0"/>
            <a:ext cx="8250506" cy="587739"/>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400">
                <a:latin typeface="Trebuchet MS"/>
              </a:rPr>
              <a:t>Welcome | The Colorado READ Act</a:t>
            </a:r>
          </a:p>
        </p:txBody>
      </p:sp>
      <p:sp>
        <p:nvSpPr>
          <p:cNvPr id="2" name="Google Shape;354;p46">
            <a:extLst>
              <a:ext uri="{FF2B5EF4-FFF2-40B4-BE49-F238E27FC236}">
                <a16:creationId xmlns:a16="http://schemas.microsoft.com/office/drawing/2014/main" id="{6DAE3C2E-A13E-A955-233A-466A9F4164CA}"/>
              </a:ext>
            </a:extLst>
          </p:cNvPr>
          <p:cNvSpPr txBox="1">
            <a:spLocks noGrp="1"/>
          </p:cNvSpPr>
          <p:nvPr>
            <p:ph type="body" idx="4294967295"/>
          </p:nvPr>
        </p:nvSpPr>
        <p:spPr>
          <a:xfrm>
            <a:off x="187377" y="826953"/>
            <a:ext cx="7169150" cy="3188485"/>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sz="2000" b="1">
                <a:latin typeface="Trebuchet MS"/>
                <a:ea typeface="Calibri"/>
                <a:cs typeface="Calibri"/>
              </a:rPr>
              <a:t>First Name Last Name</a:t>
            </a:r>
            <a:r>
              <a:rPr lang="en-US" sz="2000">
                <a:latin typeface="Trebuchet MS"/>
                <a:ea typeface="Calibri"/>
                <a:cs typeface="Calibri"/>
              </a:rPr>
              <a:t>, </a:t>
            </a:r>
            <a:r>
              <a:rPr lang="en-US" sz="2000" dirty="0">
                <a:latin typeface="Trebuchet MS"/>
                <a:ea typeface="Calibri"/>
                <a:cs typeface="Calibri"/>
              </a:rPr>
              <a:t>Title/Position</a:t>
            </a:r>
            <a:endParaRPr lang="en-US" sz="2000">
              <a:latin typeface="Trebuchet MS"/>
              <a:ea typeface="Calibri"/>
              <a:cs typeface="Calibri"/>
            </a:endParaRPr>
          </a:p>
          <a:p>
            <a:pPr marL="0" lvl="0" indent="0" algn="l" rtl="0">
              <a:spcBef>
                <a:spcPts val="0"/>
              </a:spcBef>
              <a:spcAft>
                <a:spcPts val="0"/>
              </a:spcAft>
              <a:buNone/>
            </a:pPr>
            <a:r>
              <a:rPr lang="en-US" sz="2000">
                <a:latin typeface="Trebuchet MS"/>
                <a:ea typeface="Calibri"/>
                <a:cs typeface="Calibri"/>
              </a:rPr>
              <a:t>Office </a:t>
            </a:r>
            <a:r>
              <a:rPr lang="en-US" sz="2000" dirty="0">
                <a:latin typeface="Trebuchet MS"/>
                <a:ea typeface="Calibri"/>
                <a:cs typeface="Calibri"/>
              </a:rPr>
              <a:t>or school/District</a:t>
            </a:r>
            <a:endParaRPr lang="en-US" sz="2000">
              <a:latin typeface="Trebuchet MS"/>
              <a:ea typeface="Calibri"/>
              <a:cs typeface="Calibri"/>
            </a:endParaRPr>
          </a:p>
          <a:p>
            <a:pPr marL="0" lvl="0" indent="0" algn="l" rtl="0">
              <a:spcBef>
                <a:spcPts val="0"/>
              </a:spcBef>
              <a:spcAft>
                <a:spcPts val="0"/>
              </a:spcAft>
              <a:buNone/>
            </a:pPr>
            <a:r>
              <a:rPr lang="en-US" sz="2000">
                <a:latin typeface="Trebuchet MS"/>
                <a:ea typeface="Calibri"/>
                <a:cs typeface="Calibri"/>
              </a:rPr>
              <a:t>Email</a:t>
            </a:r>
            <a:r>
              <a:rPr lang="en-US" sz="2000" dirty="0">
                <a:latin typeface="Trebuchet MS"/>
                <a:ea typeface="Calibri"/>
                <a:cs typeface="Calibri"/>
              </a:rPr>
              <a:t>/contact information</a:t>
            </a:r>
            <a:endParaRPr lang="en-US" sz="2000">
              <a:latin typeface="Trebuchet MS"/>
              <a:ea typeface="Calibri"/>
              <a:cs typeface="Calibri"/>
            </a:endParaRPr>
          </a:p>
          <a:p>
            <a:pPr marL="0" lvl="0" indent="0" algn="l" rtl="0">
              <a:spcBef>
                <a:spcPts val="0"/>
              </a:spcBef>
              <a:spcAft>
                <a:spcPts val="0"/>
              </a:spcAft>
              <a:buNone/>
            </a:pPr>
            <a:endParaRPr lang="en-US">
              <a:latin typeface="Trebuchet MS"/>
            </a:endParaRPr>
          </a:p>
          <a:p>
            <a:pPr marL="0" lvl="0" indent="0" algn="l" rtl="0">
              <a:spcBef>
                <a:spcPts val="0"/>
              </a:spcBef>
              <a:spcAft>
                <a:spcPts val="1200"/>
              </a:spcAft>
              <a:buNone/>
            </a:pPr>
            <a:endParaRPr/>
          </a:p>
        </p:txBody>
      </p:sp>
    </p:spTree>
    <p:extLst>
      <p:ext uri="{BB962C8B-B14F-4D97-AF65-F5344CB8AC3E}">
        <p14:creationId xmlns:p14="http://schemas.microsoft.com/office/powerpoint/2010/main" val="4155118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D4CBC35E-7D93-35CA-0D9B-193AF4EB205F}"/>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53758F51-732E-E906-B3B6-BDFF49FCCC9E}"/>
              </a:ext>
            </a:extLst>
          </p:cNvPr>
          <p:cNvSpPr txBox="1">
            <a:spLocks noGrp="1"/>
          </p:cNvSpPr>
          <p:nvPr>
            <p:ph type="title"/>
          </p:nvPr>
        </p:nvSpPr>
        <p:spPr>
          <a:xfrm>
            <a:off x="249103" y="0"/>
            <a:ext cx="8409444" cy="592406"/>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400">
                <a:latin typeface="Trebuchet MS"/>
              </a:rPr>
              <a:t>Outcomes | The Colorado READ Act</a:t>
            </a:r>
          </a:p>
        </p:txBody>
      </p:sp>
      <p:sp>
        <p:nvSpPr>
          <p:cNvPr id="2" name="Google Shape;354;p46">
            <a:extLst>
              <a:ext uri="{FF2B5EF4-FFF2-40B4-BE49-F238E27FC236}">
                <a16:creationId xmlns:a16="http://schemas.microsoft.com/office/drawing/2014/main" id="{C735866E-E89F-A640-DC9D-0EE970362E4E}"/>
              </a:ext>
            </a:extLst>
          </p:cNvPr>
          <p:cNvSpPr txBox="1">
            <a:spLocks/>
          </p:cNvSpPr>
          <p:nvPr/>
        </p:nvSpPr>
        <p:spPr>
          <a:xfrm>
            <a:off x="0" y="726030"/>
            <a:ext cx="7715802" cy="2699816"/>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lnSpc>
                <a:spcPct val="150000"/>
              </a:lnSpc>
            </a:pPr>
            <a:r>
              <a:rPr lang="en-US" sz="2000">
                <a:solidFill>
                  <a:srgbClr val="000000"/>
                </a:solidFill>
                <a:latin typeface="Trebuchet MS"/>
                <a:ea typeface="Calibri"/>
                <a:cs typeface="Times New Roman"/>
              </a:rPr>
              <a:t>What is the</a:t>
            </a:r>
            <a:r>
              <a:rPr lang="en-US" sz="2000" b="1">
                <a:solidFill>
                  <a:srgbClr val="000000"/>
                </a:solidFill>
                <a:latin typeface="Trebuchet MS"/>
                <a:ea typeface="Calibri"/>
                <a:cs typeface="Times New Roman"/>
              </a:rPr>
              <a:t> Colorado READ Act</a:t>
            </a:r>
            <a:r>
              <a:rPr lang="en-US" sz="2000">
                <a:solidFill>
                  <a:srgbClr val="000000"/>
                </a:solidFill>
                <a:latin typeface="Trebuchet MS"/>
                <a:ea typeface="Calibri"/>
                <a:cs typeface="Times New Roman"/>
              </a:rPr>
              <a:t>?</a:t>
            </a:r>
            <a:endParaRPr lang="en-US" sz="2000">
              <a:latin typeface="Trebuchet MS"/>
              <a:ea typeface="Calibri"/>
            </a:endParaRPr>
          </a:p>
          <a:p>
            <a:pPr>
              <a:lnSpc>
                <a:spcPct val="150000"/>
              </a:lnSpc>
            </a:pPr>
            <a:r>
              <a:rPr lang="en-US" sz="2000">
                <a:solidFill>
                  <a:srgbClr val="000000"/>
                </a:solidFill>
                <a:latin typeface="Trebuchet MS"/>
                <a:ea typeface="Calibri"/>
                <a:cs typeface="Times New Roman"/>
              </a:rPr>
              <a:t>Why is the</a:t>
            </a:r>
            <a:r>
              <a:rPr lang="en-US" sz="2000" b="1">
                <a:solidFill>
                  <a:srgbClr val="000000"/>
                </a:solidFill>
                <a:latin typeface="Trebuchet MS"/>
                <a:ea typeface="Calibri"/>
                <a:cs typeface="Times New Roman"/>
              </a:rPr>
              <a:t> Colorado READ Act </a:t>
            </a:r>
            <a:r>
              <a:rPr lang="en-US" sz="2000">
                <a:solidFill>
                  <a:srgbClr val="000000"/>
                </a:solidFill>
                <a:latin typeface="Trebuchet MS"/>
                <a:ea typeface="Calibri"/>
                <a:cs typeface="Times New Roman"/>
              </a:rPr>
              <a:t>important? </a:t>
            </a:r>
            <a:endParaRPr lang="en-US" sz="2000">
              <a:solidFill>
                <a:srgbClr val="000000"/>
              </a:solidFill>
              <a:latin typeface="Trebuchet MS"/>
              <a:ea typeface="Calibri"/>
            </a:endParaRPr>
          </a:p>
          <a:p>
            <a:pPr>
              <a:lnSpc>
                <a:spcPct val="150000"/>
              </a:lnSpc>
            </a:pPr>
            <a:r>
              <a:rPr lang="en-US" sz="2000">
                <a:solidFill>
                  <a:srgbClr val="000000"/>
                </a:solidFill>
                <a:latin typeface="Trebuchet MS"/>
                <a:ea typeface="Calibri"/>
                <a:cs typeface="Times New Roman"/>
              </a:rPr>
              <a:t>What does the</a:t>
            </a:r>
            <a:r>
              <a:rPr lang="en-US" sz="2000" b="1">
                <a:solidFill>
                  <a:srgbClr val="000000"/>
                </a:solidFill>
                <a:latin typeface="Trebuchet MS"/>
                <a:ea typeface="Calibri"/>
                <a:cs typeface="Times New Roman"/>
              </a:rPr>
              <a:t> Colorado READ Act </a:t>
            </a:r>
            <a:r>
              <a:rPr lang="en-US" sz="2000">
                <a:solidFill>
                  <a:srgbClr val="000000"/>
                </a:solidFill>
                <a:latin typeface="Trebuchet MS"/>
                <a:ea typeface="Calibri"/>
                <a:cs typeface="Times New Roman"/>
              </a:rPr>
              <a:t>look like at school? </a:t>
            </a:r>
          </a:p>
          <a:p>
            <a:pPr>
              <a:lnSpc>
                <a:spcPct val="150000"/>
              </a:lnSpc>
            </a:pPr>
            <a:r>
              <a:rPr lang="en-US" sz="2000">
                <a:solidFill>
                  <a:srgbClr val="000000"/>
                </a:solidFill>
                <a:latin typeface="Trebuchet MS"/>
                <a:ea typeface="Calibri"/>
                <a:cs typeface="Times New Roman"/>
              </a:rPr>
              <a:t>How can you support your child’s reading at home?</a:t>
            </a:r>
            <a:endParaRPr lang="en-US" sz="2000">
              <a:latin typeface="Trebuchet MS"/>
              <a:ea typeface="Calibri"/>
            </a:endParaRPr>
          </a:p>
          <a:p>
            <a:pPr marL="0" indent="0">
              <a:lnSpc>
                <a:spcPct val="114999"/>
              </a:lnSpc>
              <a:spcAft>
                <a:spcPts val="1200"/>
              </a:spcAft>
              <a:buFont typeface="Arial"/>
              <a:buNone/>
            </a:pPr>
            <a:endParaRPr lang="en-US" sz="2000">
              <a:latin typeface="+mn-lt"/>
            </a:endParaRPr>
          </a:p>
        </p:txBody>
      </p:sp>
    </p:spTree>
    <p:extLst>
      <p:ext uri="{BB962C8B-B14F-4D97-AF65-F5344CB8AC3E}">
        <p14:creationId xmlns:p14="http://schemas.microsoft.com/office/powerpoint/2010/main" val="3776879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1F8B5A35-4602-C2B0-94B7-83A339E6BFE9}"/>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69D4FBC4-16C1-9B26-6361-EF77CDA05D1D}"/>
              </a:ext>
            </a:extLst>
          </p:cNvPr>
          <p:cNvSpPr txBox="1">
            <a:spLocks noGrp="1"/>
          </p:cNvSpPr>
          <p:nvPr>
            <p:ph type="title"/>
          </p:nvPr>
        </p:nvSpPr>
        <p:spPr>
          <a:xfrm>
            <a:off x="239842" y="0"/>
            <a:ext cx="8280757" cy="572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400">
                <a:latin typeface="Trebuchet MS"/>
              </a:rPr>
              <a:t>Norms | The Colorado READ Act</a:t>
            </a:r>
          </a:p>
        </p:txBody>
      </p:sp>
      <p:sp>
        <p:nvSpPr>
          <p:cNvPr id="2" name="Google Shape;354;p46">
            <a:extLst>
              <a:ext uri="{FF2B5EF4-FFF2-40B4-BE49-F238E27FC236}">
                <a16:creationId xmlns:a16="http://schemas.microsoft.com/office/drawing/2014/main" id="{3087E89C-343B-D577-9473-9B8C87A29739}"/>
              </a:ext>
            </a:extLst>
          </p:cNvPr>
          <p:cNvSpPr txBox="1">
            <a:spLocks noGrp="1"/>
          </p:cNvSpPr>
          <p:nvPr/>
        </p:nvSpPr>
        <p:spPr>
          <a:xfrm>
            <a:off x="0" y="713205"/>
            <a:ext cx="7169150" cy="3521781"/>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Calibri" panose="020F050202020403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lnSpc>
                <a:spcPct val="150000"/>
              </a:lnSpc>
            </a:pPr>
            <a:r>
              <a:rPr lang="en-US" sz="2000">
                <a:solidFill>
                  <a:srgbClr val="000000"/>
                </a:solidFill>
                <a:latin typeface="Trebuchet MS"/>
                <a:ea typeface="Calibri"/>
                <a:cs typeface="Times New Roman"/>
              </a:rPr>
              <a:t>Active listening is appreciated</a:t>
            </a:r>
          </a:p>
          <a:p>
            <a:pPr>
              <a:lnSpc>
                <a:spcPct val="150000"/>
              </a:lnSpc>
            </a:pPr>
            <a:r>
              <a:rPr lang="en-US" sz="2000">
                <a:solidFill>
                  <a:srgbClr val="000000"/>
                </a:solidFill>
                <a:latin typeface="Trebuchet MS"/>
                <a:ea typeface="Calibri"/>
                <a:cs typeface="Times New Roman"/>
              </a:rPr>
              <a:t>Active participation is welcomed</a:t>
            </a:r>
          </a:p>
          <a:p>
            <a:pPr>
              <a:lnSpc>
                <a:spcPct val="150000"/>
              </a:lnSpc>
            </a:pPr>
            <a:r>
              <a:rPr lang="en-US" sz="2000">
                <a:solidFill>
                  <a:srgbClr val="000000"/>
                </a:solidFill>
                <a:latin typeface="Trebuchet MS"/>
                <a:ea typeface="Calibri"/>
                <a:cs typeface="Times New Roman"/>
              </a:rPr>
              <a:t>Take care of your own needs</a:t>
            </a:r>
          </a:p>
          <a:p>
            <a:pPr>
              <a:lnSpc>
                <a:spcPct val="150000"/>
              </a:lnSpc>
            </a:pPr>
            <a:r>
              <a:rPr lang="en-US" sz="2000">
                <a:solidFill>
                  <a:srgbClr val="000000"/>
                </a:solidFill>
                <a:latin typeface="Trebuchet MS"/>
                <a:ea typeface="Calibri"/>
                <a:cs typeface="Times New Roman"/>
              </a:rPr>
              <a:t>Silence your cell phone as a courtesy to all </a:t>
            </a:r>
          </a:p>
          <a:p>
            <a:pPr marL="0" lvl="0" indent="0" algn="l">
              <a:lnSpc>
                <a:spcPct val="114999"/>
              </a:lnSpc>
              <a:spcBef>
                <a:spcPts val="0"/>
              </a:spcBef>
              <a:spcAft>
                <a:spcPts val="1200"/>
              </a:spcAft>
              <a:buNone/>
            </a:pPr>
            <a:endParaRPr lang="en-US" sz="2000">
              <a:latin typeface="Trebuchet MS"/>
            </a:endParaRPr>
          </a:p>
        </p:txBody>
      </p:sp>
    </p:spTree>
    <p:extLst>
      <p:ext uri="{BB962C8B-B14F-4D97-AF65-F5344CB8AC3E}">
        <p14:creationId xmlns:p14="http://schemas.microsoft.com/office/powerpoint/2010/main" val="934581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75AB8-1F88-6F60-1950-52412D7D1211}"/>
            </a:ext>
          </a:extLst>
        </p:cNvPr>
        <p:cNvGrpSpPr/>
        <p:nvPr/>
      </p:nvGrpSpPr>
      <p:grpSpPr>
        <a:xfrm>
          <a:off x="0" y="0"/>
          <a:ext cx="0" cy="0"/>
          <a:chOff x="0" y="0"/>
          <a:chExt cx="0" cy="0"/>
        </a:xfrm>
      </p:grpSpPr>
      <p:sp>
        <p:nvSpPr>
          <p:cNvPr id="2" name="Google Shape;353;p46">
            <a:extLst>
              <a:ext uri="{FF2B5EF4-FFF2-40B4-BE49-F238E27FC236}">
                <a16:creationId xmlns:a16="http://schemas.microsoft.com/office/drawing/2014/main" id="{D53C6197-9C1F-3C31-8792-53A3025858A8}"/>
              </a:ext>
            </a:extLst>
          </p:cNvPr>
          <p:cNvSpPr txBox="1">
            <a:spLocks noGrp="1"/>
          </p:cNvSpPr>
          <p:nvPr>
            <p:ph type="title" idx="4294967295"/>
          </p:nvPr>
        </p:nvSpPr>
        <p:spPr>
          <a:xfrm>
            <a:off x="129877" y="0"/>
            <a:ext cx="8303316" cy="5727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000" b="0" i="0" u="none" strike="noStrike" cap="none">
                <a:solidFill>
                  <a:schemeClr val="dk1"/>
                </a:solidFill>
                <a:latin typeface="Trebuchet MS" panose="020B0603020202020204" pitchFamily="34" charset="0"/>
                <a:ea typeface="Trebuchet MS" panose="020B0603020202020204" pitchFamily="34" charset="0"/>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chemeClr val="dk1"/>
              </a:buClr>
              <a:buSzPts val="2800"/>
              <a:buFont typeface="Arial"/>
              <a:buNone/>
              <a:tabLst/>
              <a:defRPr/>
            </a:pPr>
            <a:r>
              <a:rPr kumimoji="0" lang="en-US" sz="2400" b="0" i="0" u="none" strike="noStrike" kern="0" cap="none" spc="0" normalizeH="0" baseline="0" noProof="0" dirty="0">
                <a:ln>
                  <a:noFill/>
                </a:ln>
                <a:solidFill>
                  <a:schemeClr val="dk1"/>
                </a:solidFill>
                <a:effectLst/>
                <a:uLnTx/>
                <a:uFillTx/>
                <a:latin typeface="Trebuchet MS"/>
                <a:ea typeface="Trebuchet MS" panose="020B0603020202020204" pitchFamily="34" charset="0"/>
                <a:cs typeface="Arial"/>
                <a:sym typeface="Arial"/>
              </a:rPr>
              <a:t>Warm-Up | </a:t>
            </a:r>
            <a:r>
              <a:rPr lang="en-US" sz="2400" dirty="0">
                <a:latin typeface="Trebuchet MS"/>
              </a:rPr>
              <a:t>The Colorado READ Act</a:t>
            </a:r>
            <a:endParaRPr kumimoji="0" lang="en-US" sz="2400" b="0" i="0" u="none" strike="noStrike" kern="0" cap="none" spc="0" normalizeH="0" baseline="0" noProof="0" dirty="0">
              <a:ln>
                <a:noFill/>
              </a:ln>
              <a:solidFill>
                <a:schemeClr val="dk1"/>
              </a:solidFill>
              <a:effectLst/>
              <a:uLnTx/>
              <a:uFillTx/>
              <a:latin typeface="Trebuchet MS"/>
              <a:ea typeface="Trebuchet MS" panose="020B0603020202020204" pitchFamily="34" charset="0"/>
              <a:cs typeface="Arial"/>
              <a:sym typeface="Arial"/>
            </a:endParaRPr>
          </a:p>
        </p:txBody>
      </p:sp>
      <p:sp>
        <p:nvSpPr>
          <p:cNvPr id="5" name="Text Placeholder 4">
            <a:extLst>
              <a:ext uri="{FF2B5EF4-FFF2-40B4-BE49-F238E27FC236}">
                <a16:creationId xmlns:a16="http://schemas.microsoft.com/office/drawing/2014/main" id="{0F854575-E382-5104-EFBB-44E05490D368}"/>
              </a:ext>
            </a:extLst>
          </p:cNvPr>
          <p:cNvSpPr>
            <a:spLocks noGrp="1"/>
          </p:cNvSpPr>
          <p:nvPr>
            <p:ph type="body" idx="4294967295"/>
          </p:nvPr>
        </p:nvSpPr>
        <p:spPr>
          <a:xfrm>
            <a:off x="0" y="710072"/>
            <a:ext cx="9003890" cy="3485410"/>
          </a:xfrm>
        </p:spPr>
        <p:txBody>
          <a:bodyPr>
            <a:noAutofit/>
          </a:bodyPr>
          <a:lstStyle/>
          <a:p>
            <a:pPr marL="127000" indent="0">
              <a:buNone/>
            </a:pPr>
            <a:r>
              <a:rPr lang="en-US" sz="2000" b="1" dirty="0">
                <a:solidFill>
                  <a:schemeClr val="tx1"/>
                </a:solidFill>
                <a:latin typeface="Trebuchet MS"/>
                <a:ea typeface="Calibri"/>
                <a:cs typeface="Calibri"/>
              </a:rPr>
              <a:t>Like Me</a:t>
            </a:r>
          </a:p>
          <a:p>
            <a:pPr marL="127000" indent="0">
              <a:buNone/>
            </a:pPr>
            <a:endParaRPr lang="en-US" sz="800" b="1" dirty="0">
              <a:solidFill>
                <a:schemeClr val="tx1"/>
              </a:solidFill>
              <a:latin typeface="Trebuchet MS"/>
            </a:endParaRPr>
          </a:p>
          <a:p>
            <a:pPr marL="469900" indent="-342900">
              <a:buFont typeface="+mj-lt"/>
              <a:buAutoNum type="arabicPeriod"/>
            </a:pPr>
            <a:r>
              <a:rPr lang="en-US" sz="2000" dirty="0">
                <a:solidFill>
                  <a:schemeClr val="tx1"/>
                </a:solidFill>
                <a:latin typeface="Trebuchet MS"/>
                <a:ea typeface="Calibri"/>
                <a:cs typeface="Calibri"/>
              </a:rPr>
              <a:t>Move chairs back from the table so it is easy for you to stand up</a:t>
            </a:r>
          </a:p>
          <a:p>
            <a:pPr marL="469900" indent="-342900">
              <a:buFont typeface="+mj-lt"/>
              <a:buAutoNum type="arabicPeriod"/>
            </a:pPr>
            <a:endParaRPr lang="en-US" sz="1000" dirty="0">
              <a:solidFill>
                <a:schemeClr val="tx1"/>
              </a:solidFill>
              <a:latin typeface="Trebuchet MS"/>
            </a:endParaRPr>
          </a:p>
          <a:p>
            <a:pPr marL="469900" indent="-342900">
              <a:buFont typeface="+mj-lt"/>
              <a:buAutoNum type="arabicPeriod"/>
            </a:pPr>
            <a:r>
              <a:rPr lang="en-US" sz="2000" dirty="0">
                <a:solidFill>
                  <a:schemeClr val="tx1"/>
                </a:solidFill>
                <a:latin typeface="Trebuchet MS"/>
                <a:ea typeface="Calibri"/>
                <a:cs typeface="Calibri"/>
              </a:rPr>
              <a:t>A category will be named </a:t>
            </a:r>
          </a:p>
          <a:p>
            <a:pPr marL="469900" indent="-342900">
              <a:buFont typeface="+mj-lt"/>
              <a:buAutoNum type="arabicPeriod"/>
            </a:pPr>
            <a:endParaRPr lang="en-US" sz="1000" dirty="0">
              <a:solidFill>
                <a:schemeClr val="tx1"/>
              </a:solidFill>
              <a:latin typeface="Trebuchet MS"/>
            </a:endParaRPr>
          </a:p>
          <a:p>
            <a:pPr marL="469900" indent="-342900">
              <a:buFont typeface="+mj-lt"/>
              <a:buAutoNum type="arabicPeriod"/>
            </a:pPr>
            <a:r>
              <a:rPr lang="en-US" sz="2000" dirty="0">
                <a:solidFill>
                  <a:schemeClr val="tx1"/>
                </a:solidFill>
                <a:latin typeface="Trebuchet MS"/>
                <a:ea typeface="Calibri"/>
                <a:cs typeface="Calibri"/>
              </a:rPr>
              <a:t>Stand if you match the category</a:t>
            </a:r>
          </a:p>
          <a:p>
            <a:pPr marL="469900" indent="-342900">
              <a:buFont typeface="+mj-lt"/>
              <a:buAutoNum type="arabicPeriod"/>
            </a:pPr>
            <a:endParaRPr lang="en-US" sz="1000" dirty="0">
              <a:solidFill>
                <a:schemeClr val="tx1"/>
              </a:solidFill>
              <a:latin typeface="Trebuchet MS"/>
            </a:endParaRPr>
          </a:p>
          <a:p>
            <a:pPr marL="469900" indent="-342900">
              <a:buFont typeface="+mj-lt"/>
              <a:buAutoNum type="arabicPeriod"/>
            </a:pPr>
            <a:r>
              <a:rPr lang="en-US" sz="2000" dirty="0">
                <a:solidFill>
                  <a:schemeClr val="tx1"/>
                </a:solidFill>
                <a:latin typeface="Trebuchet MS"/>
                <a:ea typeface="Calibri"/>
                <a:cs typeface="Calibri"/>
              </a:rPr>
              <a:t>Look around to see who else is also in the category </a:t>
            </a:r>
          </a:p>
          <a:p>
            <a:pPr marL="469900" indent="-342900">
              <a:buFont typeface="+mj-lt"/>
              <a:buAutoNum type="arabicPeriod"/>
            </a:pPr>
            <a:endParaRPr lang="en-US" sz="1000" dirty="0">
              <a:solidFill>
                <a:schemeClr val="tx1"/>
              </a:solidFill>
              <a:latin typeface="Trebuchet MS"/>
              <a:ea typeface="Calibri"/>
              <a:cs typeface="Calibri"/>
            </a:endParaRPr>
          </a:p>
          <a:p>
            <a:pPr marL="469900" indent="-342900">
              <a:buFont typeface="+mj-lt"/>
              <a:buAutoNum type="arabicPeriod"/>
            </a:pPr>
            <a:r>
              <a:rPr lang="en-US" sz="2000" dirty="0">
                <a:solidFill>
                  <a:schemeClr val="tx1"/>
                </a:solidFill>
                <a:latin typeface="Trebuchet MS"/>
                <a:ea typeface="Calibri"/>
                <a:cs typeface="Calibri"/>
              </a:rPr>
              <a:t>Introduce yourself</a:t>
            </a:r>
          </a:p>
        </p:txBody>
      </p:sp>
      <p:pic>
        <p:nvPicPr>
          <p:cNvPr id="3" name="Graphic 2" descr="Group success outline">
            <a:extLst>
              <a:ext uri="{FF2B5EF4-FFF2-40B4-BE49-F238E27FC236}">
                <a16:creationId xmlns:a16="http://schemas.microsoft.com/office/drawing/2014/main" id="{9C1E965A-FD12-A1C0-6CC3-F6DE902901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18882" y="3394740"/>
            <a:ext cx="1106236" cy="1106236"/>
          </a:xfrm>
          <a:prstGeom prst="rect">
            <a:avLst/>
          </a:prstGeom>
        </p:spPr>
      </p:pic>
    </p:spTree>
    <p:extLst>
      <p:ext uri="{BB962C8B-B14F-4D97-AF65-F5344CB8AC3E}">
        <p14:creationId xmlns:p14="http://schemas.microsoft.com/office/powerpoint/2010/main" val="349624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A4998-3A3F-2B68-CE3F-563EB75CCE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21E740-2D19-246A-29E2-24A0471EAA89}"/>
              </a:ext>
            </a:extLst>
          </p:cNvPr>
          <p:cNvSpPr>
            <a:spLocks noGrp="1"/>
          </p:cNvSpPr>
          <p:nvPr>
            <p:ph type="title"/>
          </p:nvPr>
        </p:nvSpPr>
        <p:spPr>
          <a:xfrm>
            <a:off x="0" y="3464715"/>
            <a:ext cx="9144000" cy="1678785"/>
          </a:xfrm>
          <a:solidFill>
            <a:srgbClr val="0070C0"/>
          </a:solidFill>
          <a:ln>
            <a:solidFill>
              <a:schemeClr val="accent1"/>
            </a:solidFill>
          </a:ln>
        </p:spPr>
        <p:txBody>
          <a:bodyPr/>
          <a:lstStyle/>
          <a:p>
            <a:r>
              <a:rPr lang="en-US">
                <a:latin typeface="Trebuchet MS"/>
              </a:rPr>
              <a:t>What is The Colorado READ Act?</a:t>
            </a:r>
            <a:endParaRPr lang="en-US"/>
          </a:p>
        </p:txBody>
      </p:sp>
      <p:pic>
        <p:nvPicPr>
          <p:cNvPr id="5" name="Google Shape;115;p10">
            <a:extLst>
              <a:ext uri="{FF2B5EF4-FFF2-40B4-BE49-F238E27FC236}">
                <a16:creationId xmlns:a16="http://schemas.microsoft.com/office/drawing/2014/main" id="{36F78411-C4EE-160F-2B24-9F3005DFBA07}"/>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002150" y="4594525"/>
            <a:ext cx="924425" cy="403399"/>
          </a:xfrm>
          <a:prstGeom prst="rect">
            <a:avLst/>
          </a:prstGeom>
          <a:noFill/>
          <a:ln>
            <a:noFill/>
          </a:ln>
        </p:spPr>
      </p:pic>
      <p:pic>
        <p:nvPicPr>
          <p:cNvPr id="4" name="Picture 3" descr="A group of children sitting on the floor reading a book">
            <a:extLst>
              <a:ext uri="{FF2B5EF4-FFF2-40B4-BE49-F238E27FC236}">
                <a16:creationId xmlns:a16="http://schemas.microsoft.com/office/drawing/2014/main" id="{32AFDF56-C9DF-653B-A3CD-66F774393F7D}"/>
              </a:ext>
            </a:extLst>
          </p:cNvPr>
          <p:cNvPicPr>
            <a:picLocks noChangeAspect="1"/>
          </p:cNvPicPr>
          <p:nvPr/>
        </p:nvPicPr>
        <p:blipFill>
          <a:blip r:embed="rId4"/>
          <a:stretch>
            <a:fillRect/>
          </a:stretch>
        </p:blipFill>
        <p:spPr>
          <a:xfrm>
            <a:off x="1524000" y="538162"/>
            <a:ext cx="6096000" cy="4067175"/>
          </a:xfrm>
          <a:prstGeom prst="rect">
            <a:avLst/>
          </a:prstGeom>
        </p:spPr>
      </p:pic>
      <p:pic>
        <p:nvPicPr>
          <p:cNvPr id="10" name="Picture Placeholder 9" descr="A group of children sitting on the floor reading a book">
            <a:extLst>
              <a:ext uri="{FF2B5EF4-FFF2-40B4-BE49-F238E27FC236}">
                <a16:creationId xmlns:a16="http://schemas.microsoft.com/office/drawing/2014/main" id="{A0CF145C-332C-A517-61FC-AAAED2AA7F0C}"/>
              </a:ext>
            </a:extLst>
          </p:cNvPr>
          <p:cNvPicPr>
            <a:picLocks noGrp="1" noChangeAspect="1"/>
          </p:cNvPicPr>
          <p:nvPr>
            <p:ph type="pic" sz="quarter" idx="10"/>
          </p:nvPr>
        </p:nvPicPr>
        <p:blipFill>
          <a:blip r:embed="rId4"/>
          <a:srcRect t="7845" b="7845"/>
          <a:stretch>
            <a:fillRect/>
          </a:stretch>
        </p:blipFill>
        <p:spPr>
          <a:xfrm>
            <a:off x="0" y="-694552"/>
            <a:ext cx="9144000" cy="5143500"/>
          </a:xfrm>
        </p:spPr>
      </p:pic>
      <p:sp>
        <p:nvSpPr>
          <p:cNvPr id="11" name="Title 1">
            <a:extLst>
              <a:ext uri="{FF2B5EF4-FFF2-40B4-BE49-F238E27FC236}">
                <a16:creationId xmlns:a16="http://schemas.microsoft.com/office/drawing/2014/main" id="{2E96F07F-810D-DEAA-0982-EED3B5370FE3}"/>
              </a:ext>
            </a:extLst>
          </p:cNvPr>
          <p:cNvSpPr txBox="1">
            <a:spLocks/>
          </p:cNvSpPr>
          <p:nvPr/>
        </p:nvSpPr>
        <p:spPr>
          <a:xfrm>
            <a:off x="0" y="3346883"/>
            <a:ext cx="9144000" cy="1796618"/>
          </a:xfrm>
          <a:prstGeom prst="rect">
            <a:avLst/>
          </a:prstGeom>
          <a:solidFill>
            <a:srgbClr val="0070C0"/>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800"/>
              <a:buFont typeface="Roboto Medium"/>
              <a:buNone/>
              <a:defRPr sz="3600" b="0" i="0" u="none" strike="noStrike" cap="none">
                <a:solidFill>
                  <a:schemeClr val="lt1"/>
                </a:solidFill>
                <a:latin typeface="Trebuchet MS" panose="020B0603020202020204" pitchFamily="34" charset="0"/>
                <a:ea typeface="Roboto Medium"/>
                <a:cs typeface="Roboto Medium"/>
                <a:sym typeface="Roboto Medium"/>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lang="en-US" dirty="0">
              <a:latin typeface="Trebuchet MS"/>
            </a:endParaRPr>
          </a:p>
          <a:p>
            <a:r>
              <a:rPr lang="en-US" dirty="0">
                <a:latin typeface="Trebuchet MS"/>
              </a:rPr>
              <a:t>What is the Colorado READ Act?</a:t>
            </a:r>
          </a:p>
          <a:p>
            <a:endParaRPr lang="en-US" dirty="0"/>
          </a:p>
        </p:txBody>
      </p:sp>
      <p:pic>
        <p:nvPicPr>
          <p:cNvPr id="12" name="Google Shape;115;p10">
            <a:extLst>
              <a:ext uri="{FF2B5EF4-FFF2-40B4-BE49-F238E27FC236}">
                <a16:creationId xmlns:a16="http://schemas.microsoft.com/office/drawing/2014/main" id="{F39F060C-023E-5D95-1C02-4F78B0A1F499}"/>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002150" y="4594524"/>
            <a:ext cx="924425" cy="403399"/>
          </a:xfrm>
          <a:prstGeom prst="rect">
            <a:avLst/>
          </a:prstGeom>
          <a:noFill/>
          <a:ln>
            <a:noFill/>
          </a:ln>
        </p:spPr>
      </p:pic>
    </p:spTree>
    <p:extLst>
      <p:ext uri="{BB962C8B-B14F-4D97-AF65-F5344CB8AC3E}">
        <p14:creationId xmlns:p14="http://schemas.microsoft.com/office/powerpoint/2010/main" val="3634191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11" name="Title 10">
            <a:extLst>
              <a:ext uri="{FF2B5EF4-FFF2-40B4-BE49-F238E27FC236}">
                <a16:creationId xmlns:a16="http://schemas.microsoft.com/office/drawing/2014/main" id="{205F864F-035F-4D51-A909-7812851381EA}"/>
              </a:ext>
            </a:extLst>
          </p:cNvPr>
          <p:cNvSpPr txBox="1">
            <a:spLocks noGrp="1"/>
          </p:cNvSpPr>
          <p:nvPr>
            <p:ph type="title" idx="4294967295"/>
          </p:nvPr>
        </p:nvSpPr>
        <p:spPr>
          <a:xfrm>
            <a:off x="89719" y="75869"/>
            <a:ext cx="8335823"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41148" marR="0" lvl="0" indent="0" algn="l" defTabSz="685800" rtl="0" eaLnBrk="1" fontAlgn="t"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a:ln>
                  <a:noFill/>
                </a:ln>
                <a:solidFill>
                  <a:schemeClr val="accent1">
                    <a:lumMod val="50000"/>
                  </a:schemeClr>
                </a:solidFill>
                <a:effectLst/>
                <a:uLnTx/>
                <a:uFillTx/>
                <a:latin typeface="Trebuchet MS" panose="020B0603020202020204" pitchFamily="34" charset="0"/>
                <a:ea typeface="+mn-ea"/>
                <a:cs typeface="Calibri" panose="020F0502020204030204" pitchFamily="34" charset="0"/>
                <a:sym typeface="Arial"/>
              </a:rPr>
              <a:t>R</a:t>
            </a:r>
            <a:r>
              <a:rPr kumimoji="0" lang="en-US" sz="2400" b="0" i="0" u="none" strike="noStrike" kern="1200" cap="none" spc="0" normalizeH="0" baseline="0" noProof="0">
                <a:ln>
                  <a:noFill/>
                </a:ln>
                <a:solidFill>
                  <a:schemeClr val="tx1"/>
                </a:solidFill>
                <a:effectLst/>
                <a:uLnTx/>
                <a:uFillTx/>
                <a:latin typeface="Trebuchet MS" panose="020B0603020202020204" pitchFamily="34" charset="0"/>
                <a:ea typeface="+mn-ea"/>
                <a:cs typeface="Calibri" panose="020F0502020204030204" pitchFamily="34" charset="0"/>
                <a:sym typeface="Arial"/>
              </a:rPr>
              <a:t>eading to </a:t>
            </a:r>
            <a:r>
              <a:rPr kumimoji="0" lang="en-US" sz="2400" b="1" i="0" u="none" strike="noStrike" kern="1200" cap="none" spc="0" normalizeH="0" baseline="0" noProof="0">
                <a:ln>
                  <a:noFill/>
                </a:ln>
                <a:solidFill>
                  <a:schemeClr val="accent1">
                    <a:lumMod val="50000"/>
                  </a:schemeClr>
                </a:solidFill>
                <a:effectLst/>
                <a:uLnTx/>
                <a:uFillTx/>
                <a:latin typeface="Trebuchet MS" panose="020B0603020202020204" pitchFamily="34" charset="0"/>
                <a:ea typeface="+mn-ea"/>
                <a:cs typeface="Calibri" panose="020F0502020204030204" pitchFamily="34" charset="0"/>
                <a:sym typeface="Arial"/>
              </a:rPr>
              <a:t>E</a:t>
            </a:r>
            <a:r>
              <a:rPr kumimoji="0" lang="en-US" sz="2400" b="0" i="0" u="none" strike="noStrike" kern="1200" cap="none" spc="0" normalizeH="0" baseline="0" noProof="0">
                <a:ln>
                  <a:noFill/>
                </a:ln>
                <a:solidFill>
                  <a:schemeClr val="tx1"/>
                </a:solidFill>
                <a:effectLst/>
                <a:uLnTx/>
                <a:uFillTx/>
                <a:latin typeface="Trebuchet MS" panose="020B0603020202020204" pitchFamily="34" charset="0"/>
                <a:ea typeface="+mn-ea"/>
                <a:cs typeface="Calibri" panose="020F0502020204030204" pitchFamily="34" charset="0"/>
                <a:sym typeface="Arial"/>
              </a:rPr>
              <a:t>nsure </a:t>
            </a:r>
            <a:r>
              <a:rPr kumimoji="0" lang="en-US" sz="2400" b="1" i="0" u="none" strike="noStrike" kern="1200" cap="none" spc="0" normalizeH="0" baseline="0" noProof="0">
                <a:ln>
                  <a:noFill/>
                </a:ln>
                <a:solidFill>
                  <a:schemeClr val="accent1">
                    <a:lumMod val="50000"/>
                  </a:schemeClr>
                </a:solidFill>
                <a:effectLst/>
                <a:uLnTx/>
                <a:uFillTx/>
                <a:latin typeface="Trebuchet MS" panose="020B0603020202020204" pitchFamily="34" charset="0"/>
                <a:ea typeface="+mn-ea"/>
                <a:cs typeface="Calibri" panose="020F0502020204030204" pitchFamily="34" charset="0"/>
                <a:sym typeface="Arial"/>
              </a:rPr>
              <a:t>A</a:t>
            </a:r>
            <a:r>
              <a:rPr kumimoji="0" lang="en-US" sz="2400" b="0" i="0" u="none" strike="noStrike" kern="1200" cap="none" spc="0" normalizeH="0" baseline="0" noProof="0">
                <a:ln>
                  <a:noFill/>
                </a:ln>
                <a:solidFill>
                  <a:schemeClr val="tx1"/>
                </a:solidFill>
                <a:effectLst/>
                <a:uLnTx/>
                <a:uFillTx/>
                <a:latin typeface="Trebuchet MS" panose="020B0603020202020204" pitchFamily="34" charset="0"/>
                <a:ea typeface="+mn-ea"/>
                <a:cs typeface="Calibri" panose="020F0502020204030204" pitchFamily="34" charset="0"/>
                <a:sym typeface="Arial"/>
              </a:rPr>
              <a:t>cademic </a:t>
            </a:r>
            <a:r>
              <a:rPr kumimoji="0" lang="en-US" sz="2400" b="1" i="0" u="none" strike="noStrike" kern="1200" cap="none" spc="0" normalizeH="0" baseline="0" noProof="0">
                <a:ln>
                  <a:noFill/>
                </a:ln>
                <a:solidFill>
                  <a:schemeClr val="accent1">
                    <a:lumMod val="50000"/>
                  </a:schemeClr>
                </a:solidFill>
                <a:effectLst/>
                <a:uLnTx/>
                <a:uFillTx/>
                <a:latin typeface="Trebuchet MS" panose="020B0603020202020204" pitchFamily="34" charset="0"/>
                <a:ea typeface="+mn-ea"/>
                <a:cs typeface="Calibri" panose="020F0502020204030204" pitchFamily="34" charset="0"/>
                <a:sym typeface="Arial"/>
              </a:rPr>
              <a:t>D</a:t>
            </a:r>
            <a:r>
              <a:rPr kumimoji="0" lang="en-US" sz="2400" b="0" i="0" u="none" strike="noStrike" kern="1200" cap="none" spc="0" normalizeH="0" baseline="0" noProof="0">
                <a:ln>
                  <a:noFill/>
                </a:ln>
                <a:solidFill>
                  <a:schemeClr val="tx1"/>
                </a:solidFill>
                <a:effectLst/>
                <a:uLnTx/>
                <a:uFillTx/>
                <a:latin typeface="Trebuchet MS" panose="020B0603020202020204" pitchFamily="34" charset="0"/>
                <a:ea typeface="+mn-ea"/>
                <a:cs typeface="Calibri" panose="020F0502020204030204" pitchFamily="34" charset="0"/>
                <a:sym typeface="Arial"/>
              </a:rPr>
              <a:t>evelopment (</a:t>
            </a:r>
            <a:r>
              <a:rPr kumimoji="0" lang="en-US" sz="2400" b="1" i="0" u="none" strike="noStrike" kern="1200" cap="none" spc="0" normalizeH="0" baseline="0" noProof="0">
                <a:ln>
                  <a:noFill/>
                </a:ln>
                <a:solidFill>
                  <a:schemeClr val="accent1">
                    <a:lumMod val="50000"/>
                  </a:schemeClr>
                </a:solidFill>
                <a:effectLst/>
                <a:uLnTx/>
                <a:uFillTx/>
                <a:latin typeface="Trebuchet MS" panose="020B0603020202020204" pitchFamily="34" charset="0"/>
                <a:ea typeface="+mn-ea"/>
                <a:cs typeface="Calibri" panose="020F0502020204030204" pitchFamily="34" charset="0"/>
                <a:sym typeface="Arial"/>
              </a:rPr>
              <a:t>READ</a:t>
            </a:r>
            <a:r>
              <a:rPr kumimoji="0" lang="en-US" sz="2400" b="0" i="0" u="none" strike="noStrike" kern="1200" cap="none" spc="0" normalizeH="0" baseline="0" noProof="0">
                <a:ln>
                  <a:noFill/>
                </a:ln>
                <a:solidFill>
                  <a:schemeClr val="tx1"/>
                </a:solidFill>
                <a:effectLst/>
                <a:uLnTx/>
                <a:uFillTx/>
                <a:latin typeface="Trebuchet MS" panose="020B0603020202020204" pitchFamily="34" charset="0"/>
                <a:ea typeface="+mn-ea"/>
                <a:cs typeface="Calibri" panose="020F0502020204030204" pitchFamily="34" charset="0"/>
                <a:sym typeface="Arial"/>
              </a:rPr>
              <a:t>) Act </a:t>
            </a:r>
          </a:p>
        </p:txBody>
      </p:sp>
      <p:sp>
        <p:nvSpPr>
          <p:cNvPr id="10" name="Content Placeholder 9">
            <a:extLst>
              <a:ext uri="{FF2B5EF4-FFF2-40B4-BE49-F238E27FC236}">
                <a16:creationId xmlns:a16="http://schemas.microsoft.com/office/drawing/2014/main" id="{D71E1426-8968-963F-E996-D2C53EF43858}"/>
              </a:ext>
            </a:extLst>
          </p:cNvPr>
          <p:cNvSpPr>
            <a:spLocks noGrp="1"/>
          </p:cNvSpPr>
          <p:nvPr>
            <p:ph idx="4294967295"/>
          </p:nvPr>
        </p:nvSpPr>
        <p:spPr>
          <a:xfrm>
            <a:off x="-1" y="537534"/>
            <a:ext cx="7641203" cy="3748689"/>
          </a:xfrm>
        </p:spPr>
        <p:txBody>
          <a:bodyPr>
            <a:noAutofit/>
          </a:bodyPr>
          <a:lstStyle/>
          <a:p>
            <a:pPr>
              <a:lnSpc>
                <a:spcPct val="100000"/>
              </a:lnSpc>
            </a:pPr>
            <a:r>
              <a:rPr lang="en-US" sz="2000">
                <a:solidFill>
                  <a:schemeClr val="tx1"/>
                </a:solidFill>
                <a:latin typeface="Trebuchet MS"/>
                <a:ea typeface="Calibri"/>
                <a:cs typeface="Calibri"/>
              </a:rPr>
              <a:t>Passed by the Colorado Legislature in 2012</a:t>
            </a:r>
          </a:p>
          <a:p>
            <a:pPr>
              <a:lnSpc>
                <a:spcPct val="100000"/>
              </a:lnSpc>
            </a:pPr>
            <a:endParaRPr lang="en-US" sz="800">
              <a:solidFill>
                <a:schemeClr val="tx1"/>
              </a:solidFill>
              <a:latin typeface="Trebuchet MS"/>
            </a:endParaRPr>
          </a:p>
          <a:p>
            <a:pPr>
              <a:lnSpc>
                <a:spcPct val="100000"/>
              </a:lnSpc>
            </a:pPr>
            <a:r>
              <a:rPr lang="en-US" sz="2000">
                <a:solidFill>
                  <a:schemeClr val="tx1"/>
                </a:solidFill>
                <a:latin typeface="Trebuchet MS"/>
                <a:ea typeface="Calibri"/>
                <a:cs typeface="Calibri"/>
              </a:rPr>
              <a:t>Focuses on K-3 literacy and is preventative in nature</a:t>
            </a:r>
          </a:p>
          <a:p>
            <a:pPr>
              <a:lnSpc>
                <a:spcPct val="100000"/>
              </a:lnSpc>
            </a:pPr>
            <a:endParaRPr lang="en-US" sz="800">
              <a:solidFill>
                <a:schemeClr val="tx1"/>
              </a:solidFill>
              <a:latin typeface="Trebuchet MS"/>
            </a:endParaRPr>
          </a:p>
          <a:p>
            <a:pPr>
              <a:lnSpc>
                <a:spcPct val="100000"/>
              </a:lnSpc>
            </a:pPr>
            <a:r>
              <a:rPr lang="en-US" sz="2000">
                <a:solidFill>
                  <a:schemeClr val="tx1"/>
                </a:solidFill>
                <a:latin typeface="Trebuchet MS"/>
                <a:ea typeface="Calibri"/>
                <a:cs typeface="Calibri"/>
              </a:rPr>
              <a:t>Includes specific guidance around literacy assessment and individual student intervention plans, including screening for indicators of dyslexia (2025)</a:t>
            </a:r>
          </a:p>
          <a:p>
            <a:pPr>
              <a:lnSpc>
                <a:spcPct val="100000"/>
              </a:lnSpc>
            </a:pPr>
            <a:endParaRPr lang="en-US" sz="800">
              <a:solidFill>
                <a:schemeClr val="tx1"/>
              </a:solidFill>
              <a:latin typeface="Trebuchet MS"/>
            </a:endParaRPr>
          </a:p>
          <a:p>
            <a:pPr>
              <a:lnSpc>
                <a:spcPct val="100000"/>
              </a:lnSpc>
            </a:pPr>
            <a:r>
              <a:rPr lang="en-US" sz="2000">
                <a:solidFill>
                  <a:schemeClr val="tx1"/>
                </a:solidFill>
                <a:latin typeface="Trebuchet MS"/>
                <a:ea typeface="Calibri"/>
                <a:cs typeface="Calibri"/>
              </a:rPr>
              <a:t>Contains requirements for parent communication and involvement</a:t>
            </a:r>
          </a:p>
          <a:p>
            <a:pPr>
              <a:lnSpc>
                <a:spcPct val="100000"/>
              </a:lnSpc>
            </a:pPr>
            <a:endParaRPr lang="en-US" sz="800">
              <a:solidFill>
                <a:schemeClr val="tx1"/>
              </a:solidFill>
              <a:latin typeface="Trebuchet MS"/>
            </a:endParaRPr>
          </a:p>
          <a:p>
            <a:pPr>
              <a:lnSpc>
                <a:spcPct val="100000"/>
              </a:lnSpc>
            </a:pPr>
            <a:r>
              <a:rPr lang="en-US" sz="2000">
                <a:solidFill>
                  <a:schemeClr val="tx1"/>
                </a:solidFill>
                <a:latin typeface="Trebuchet MS"/>
                <a:ea typeface="Calibri"/>
                <a:cs typeface="Calibri"/>
              </a:rPr>
              <a:t>Provides funding to support interventions and outreach</a:t>
            </a:r>
          </a:p>
          <a:p>
            <a:pPr>
              <a:lnSpc>
                <a:spcPct val="100000"/>
              </a:lnSpc>
            </a:pPr>
            <a:endParaRPr lang="en-US" sz="800">
              <a:solidFill>
                <a:schemeClr val="tx1"/>
              </a:solidFill>
              <a:latin typeface="Trebuchet MS"/>
            </a:endParaRPr>
          </a:p>
          <a:p>
            <a:pPr>
              <a:lnSpc>
                <a:spcPct val="100000"/>
              </a:lnSpc>
            </a:pPr>
            <a:r>
              <a:rPr lang="en-US" sz="2000">
                <a:solidFill>
                  <a:schemeClr val="tx1"/>
                </a:solidFill>
                <a:latin typeface="Trebuchet MS"/>
                <a:ea typeface="Calibri"/>
                <a:cs typeface="Calibri"/>
              </a:rPr>
              <a:t>Requires K-3 teachers, 4th-12th reading interventionists and K-3 administrators to be trained in the science of reading</a:t>
            </a:r>
          </a:p>
        </p:txBody>
      </p:sp>
      <p:pic>
        <p:nvPicPr>
          <p:cNvPr id="7" name="Picture 6" descr="Elementary girl sitting cross-legged holding a book and smiling.">
            <a:extLst>
              <a:ext uri="{FF2B5EF4-FFF2-40B4-BE49-F238E27FC236}">
                <a16:creationId xmlns:a16="http://schemas.microsoft.com/office/drawing/2014/main" id="{E98FA5ED-AF03-4BB1-96F5-0969DA9830D9}"/>
              </a:ext>
            </a:extLst>
          </p:cNvPr>
          <p:cNvPicPr>
            <a:picLocks noChangeAspect="1"/>
          </p:cNvPicPr>
          <p:nvPr/>
        </p:nvPicPr>
        <p:blipFill rotWithShape="1">
          <a:blip r:embed="rId3"/>
          <a:srcRect l="23508" t="9532" r="16922" b="9238"/>
          <a:stretch/>
        </p:blipFill>
        <p:spPr>
          <a:xfrm>
            <a:off x="7166582" y="1793289"/>
            <a:ext cx="2517920" cy="2731086"/>
          </a:xfrm>
          <a:prstGeom prst="rect">
            <a:avLst/>
          </a:prstGeom>
        </p:spPr>
      </p:pic>
    </p:spTree>
    <p:extLst>
      <p:ext uri="{BB962C8B-B14F-4D97-AF65-F5344CB8AC3E}">
        <p14:creationId xmlns:p14="http://schemas.microsoft.com/office/powerpoint/2010/main" val="418561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C0861-DEDA-5740-B716-11EB3CAA179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5CF27F7-DE33-0343-B072-660F4D07E7CB}"/>
              </a:ext>
            </a:extLst>
          </p:cNvPr>
          <p:cNvSpPr>
            <a:spLocks noGrp="1"/>
          </p:cNvSpPr>
          <p:nvPr>
            <p:ph type="title"/>
          </p:nvPr>
        </p:nvSpPr>
        <p:spPr>
          <a:xfrm>
            <a:off x="123987" y="54244"/>
            <a:ext cx="8520600" cy="572700"/>
          </a:xfrm>
        </p:spPr>
        <p:txBody>
          <a:bodyPr/>
          <a:lstStyle/>
          <a:p>
            <a:r>
              <a:rPr lang="en-US" sz="2400"/>
              <a:t>A Brief History | Part 1</a:t>
            </a:r>
          </a:p>
        </p:txBody>
      </p:sp>
      <p:graphicFrame>
        <p:nvGraphicFramePr>
          <p:cNvPr id="2" name="Diagram 1">
            <a:extLst>
              <a:ext uri="{FF2B5EF4-FFF2-40B4-BE49-F238E27FC236}">
                <a16:creationId xmlns:a16="http://schemas.microsoft.com/office/drawing/2014/main" id="{6A827391-E436-3DEB-900B-C0A368E73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7956492"/>
              </p:ext>
            </p:extLst>
          </p:nvPr>
        </p:nvGraphicFramePr>
        <p:xfrm>
          <a:off x="210756" y="72746"/>
          <a:ext cx="8578310" cy="19295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03540F27-4CD3-A529-AAC6-4BC6FE6B2F6C}"/>
              </a:ext>
            </a:extLst>
          </p:cNvPr>
          <p:cNvSpPr txBox="1"/>
          <p:nvPr/>
        </p:nvSpPr>
        <p:spPr>
          <a:xfrm>
            <a:off x="356070" y="1649327"/>
            <a:ext cx="2739324" cy="1631216"/>
          </a:xfrm>
          <a:prstGeom prst="rect">
            <a:avLst/>
          </a:prstGeom>
          <a:noFill/>
        </p:spPr>
        <p:txBody>
          <a:bodyPr wrap="square" lIns="91440" tIns="45720" rIns="91440" bIns="45720" rtlCol="0" anchor="t">
            <a:spAutoFit/>
          </a:bodyPr>
          <a:lstStyle/>
          <a:p>
            <a:pPr algn="ctr"/>
            <a:r>
              <a:rPr lang="en-US" sz="2000" b="1" i="0" u="none" strike="noStrike" dirty="0">
                <a:solidFill>
                  <a:schemeClr val="tx1"/>
                </a:solidFill>
                <a:effectLst/>
                <a:latin typeface="+mn-lt"/>
              </a:rPr>
              <a:t>HB 12-1238</a:t>
            </a:r>
          </a:p>
          <a:p>
            <a:pPr algn="ctr"/>
            <a:r>
              <a:rPr lang="en-US" sz="2000" b="0" i="0" u="none" strike="noStrike" dirty="0">
                <a:solidFill>
                  <a:schemeClr val="tx1"/>
                </a:solidFill>
                <a:effectLst/>
                <a:latin typeface="Trebuchet MS"/>
              </a:rPr>
              <a:t>The Colorado READ Act repealed the Colorado Basic Literacy Act.</a:t>
            </a:r>
            <a:endParaRPr lang="en-US" sz="2000" dirty="0">
              <a:solidFill>
                <a:schemeClr val="tx1"/>
              </a:solidFill>
              <a:latin typeface="Trebuchet MS"/>
            </a:endParaRPr>
          </a:p>
        </p:txBody>
      </p:sp>
      <p:sp>
        <p:nvSpPr>
          <p:cNvPr id="8" name="TextBox 7">
            <a:extLst>
              <a:ext uri="{FF2B5EF4-FFF2-40B4-BE49-F238E27FC236}">
                <a16:creationId xmlns:a16="http://schemas.microsoft.com/office/drawing/2014/main" id="{2716F490-01A2-A1A0-1A80-FF144CFB9D49}"/>
              </a:ext>
            </a:extLst>
          </p:cNvPr>
          <p:cNvSpPr txBox="1"/>
          <p:nvPr/>
        </p:nvSpPr>
        <p:spPr>
          <a:xfrm>
            <a:off x="3103924" y="1649327"/>
            <a:ext cx="2739324" cy="2246769"/>
          </a:xfrm>
          <a:prstGeom prst="rect">
            <a:avLst/>
          </a:prstGeom>
          <a:noFill/>
        </p:spPr>
        <p:txBody>
          <a:bodyPr wrap="square" lIns="91440" tIns="45720" rIns="91440" bIns="45720" rtlCol="0" anchor="t">
            <a:spAutoFit/>
          </a:bodyPr>
          <a:lstStyle/>
          <a:p>
            <a:pPr algn="ctr"/>
            <a:r>
              <a:rPr lang="en-US" sz="2000" b="1" i="0" u="none" strike="noStrike" dirty="0">
                <a:solidFill>
                  <a:schemeClr val="tx1"/>
                </a:solidFill>
                <a:effectLst/>
                <a:latin typeface="+mn-lt"/>
              </a:rPr>
              <a:t>HB 15-1323</a:t>
            </a:r>
          </a:p>
          <a:p>
            <a:pPr algn="ctr"/>
            <a:r>
              <a:rPr lang="en-US" sz="2000" b="0" i="0" u="none" strike="noStrike">
                <a:solidFill>
                  <a:schemeClr val="tx1"/>
                </a:solidFill>
                <a:effectLst/>
                <a:latin typeface="Trebuchet MS"/>
              </a:rPr>
              <a:t>More specific requirements for schools on screening for reading difficulties and assessments</a:t>
            </a:r>
            <a:endParaRPr lang="en-US" sz="2000">
              <a:solidFill>
                <a:schemeClr val="tx1"/>
              </a:solidFill>
              <a:latin typeface="Trebuchet MS"/>
            </a:endParaRPr>
          </a:p>
        </p:txBody>
      </p:sp>
      <p:sp>
        <p:nvSpPr>
          <p:cNvPr id="9" name="TextBox 8">
            <a:extLst>
              <a:ext uri="{FF2B5EF4-FFF2-40B4-BE49-F238E27FC236}">
                <a16:creationId xmlns:a16="http://schemas.microsoft.com/office/drawing/2014/main" id="{3C4C2E79-29EA-13BE-7123-FE6DE65EE58F}"/>
              </a:ext>
            </a:extLst>
          </p:cNvPr>
          <p:cNvSpPr txBox="1"/>
          <p:nvPr/>
        </p:nvSpPr>
        <p:spPr>
          <a:xfrm>
            <a:off x="5851778" y="1649327"/>
            <a:ext cx="2739324" cy="2554545"/>
          </a:xfrm>
          <a:prstGeom prst="rect">
            <a:avLst/>
          </a:prstGeom>
          <a:noFill/>
        </p:spPr>
        <p:txBody>
          <a:bodyPr wrap="square" lIns="91440" tIns="45720" rIns="91440" bIns="45720" rtlCol="0" anchor="t">
            <a:spAutoFit/>
          </a:bodyPr>
          <a:lstStyle/>
          <a:p>
            <a:pPr algn="ctr"/>
            <a:r>
              <a:rPr lang="en-US" sz="2000" b="1" i="0" u="none" strike="noStrike" dirty="0">
                <a:solidFill>
                  <a:schemeClr val="tx1"/>
                </a:solidFill>
                <a:effectLst/>
                <a:latin typeface="+mn-lt"/>
              </a:rPr>
              <a:t>SB 19-199</a:t>
            </a:r>
          </a:p>
          <a:p>
            <a:pPr algn="ctr"/>
            <a:r>
              <a:rPr lang="en-US" sz="2000" b="0" i="0" u="none" strike="noStrike">
                <a:solidFill>
                  <a:schemeClr val="tx1"/>
                </a:solidFill>
                <a:effectLst/>
                <a:latin typeface="Trebuchet MS"/>
              </a:rPr>
              <a:t>New requirements set for schools for funding, reporting, and scientifically based and evidence-based training for K-3 teachers.</a:t>
            </a:r>
            <a:r>
              <a:rPr lang="en-US" sz="2000" b="0" i="0">
                <a:solidFill>
                  <a:schemeClr val="tx1"/>
                </a:solidFill>
                <a:effectLst/>
                <a:latin typeface="Trebuchet MS"/>
              </a:rPr>
              <a:t>​</a:t>
            </a:r>
            <a:endParaRPr lang="en-US" sz="2000">
              <a:solidFill>
                <a:schemeClr val="tx1"/>
              </a:solidFill>
              <a:latin typeface="Trebuchet MS"/>
            </a:endParaRPr>
          </a:p>
        </p:txBody>
      </p:sp>
    </p:spTree>
    <p:extLst>
      <p:ext uri="{BB962C8B-B14F-4D97-AF65-F5344CB8AC3E}">
        <p14:creationId xmlns:p14="http://schemas.microsoft.com/office/powerpoint/2010/main" val="375184349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DE New Accent Colors">
      <a:dk1>
        <a:srgbClr val="000000"/>
      </a:dk1>
      <a:lt1>
        <a:srgbClr val="FFFFFF"/>
      </a:lt1>
      <a:dk2>
        <a:srgbClr val="F8B333"/>
      </a:dk2>
      <a:lt2>
        <a:srgbClr val="825474"/>
      </a:lt2>
      <a:accent1>
        <a:srgbClr val="AAA5D2"/>
      </a:accent1>
      <a:accent2>
        <a:srgbClr val="077682"/>
      </a:accent2>
      <a:accent3>
        <a:srgbClr val="3CC1CC"/>
      </a:accent3>
      <a:accent4>
        <a:srgbClr val="48C3E3"/>
      </a:accent4>
      <a:accent5>
        <a:srgbClr val="EC6752"/>
      </a:accent5>
      <a:accent6>
        <a:srgbClr val="7C98AC"/>
      </a:accent6>
      <a:hlink>
        <a:srgbClr val="D33039"/>
      </a:hlink>
      <a:folHlink>
        <a:srgbClr val="A3D283"/>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Custom 1">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8a5022a-f7c3-44ce-84b2-af1b9b0e209b" xsi:nil="true"/>
    <lcf76f155ced4ddcb4097134ff3c332f xmlns="ca089b0c-06ed-427f-8343-b7314193c483">
      <Terms xmlns="http://schemas.microsoft.com/office/infopath/2007/PartnerControls"/>
    </lcf76f155ced4ddcb4097134ff3c332f>
    <SharedWithUsers xmlns="a8a5022a-f7c3-44ce-84b2-af1b9b0e209b">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879720E89102043ABA3BEB065733CF0" ma:contentTypeVersion="19" ma:contentTypeDescription="Create a new document." ma:contentTypeScope="" ma:versionID="174a5ed407aded0c6b24f50c8901d8c4">
  <xsd:schema xmlns:xsd="http://www.w3.org/2001/XMLSchema" xmlns:xs="http://www.w3.org/2001/XMLSchema" xmlns:p="http://schemas.microsoft.com/office/2006/metadata/properties" xmlns:ns2="ca089b0c-06ed-427f-8343-b7314193c483" xmlns:ns3="a8a5022a-f7c3-44ce-84b2-af1b9b0e209b" targetNamespace="http://schemas.microsoft.com/office/2006/metadata/properties" ma:root="true" ma:fieldsID="7f00940d96cb9af4fce1060bec0596eb" ns2:_="" ns3:_="">
    <xsd:import namespace="ca089b0c-06ed-427f-8343-b7314193c483"/>
    <xsd:import namespace="a8a5022a-f7c3-44ce-84b2-af1b9b0e20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089b0c-06ed-427f-8343-b7314193c4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a5022a-f7c3-44ce-84b2-af1b9b0e209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ff193aa-9d37-40de-aa0e-ec6133224a6c}" ma:internalName="TaxCatchAll" ma:showField="CatchAllData" ma:web="a8a5022a-f7c3-44ce-84b2-af1b9b0e20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79E48B-BAF5-49C6-83EA-4BC35C002F27}">
  <ds:schemaRefs>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http://www.w3.org/XML/1998/namespace"/>
    <ds:schemaRef ds:uri="http://purl.org/dc/elements/1.1/"/>
    <ds:schemaRef ds:uri="http://schemas.microsoft.com/office/2006/metadata/properties"/>
    <ds:schemaRef ds:uri="ca089b0c-06ed-427f-8343-b7314193c483"/>
    <ds:schemaRef ds:uri="a8a5022a-f7c3-44ce-84b2-af1b9b0e209b"/>
    <ds:schemaRef ds:uri="http://purl.org/dc/dcmitype/"/>
  </ds:schemaRefs>
</ds:datastoreItem>
</file>

<file path=customXml/itemProps2.xml><?xml version="1.0" encoding="utf-8"?>
<ds:datastoreItem xmlns:ds="http://schemas.openxmlformats.org/officeDocument/2006/customXml" ds:itemID="{30A6F98E-5EAA-4CF0-9223-DD43B78F64AD}">
  <ds:schemaRefs>
    <ds:schemaRef ds:uri="a8a5022a-f7c3-44ce-84b2-af1b9b0e209b"/>
    <ds:schemaRef ds:uri="ca089b0c-06ed-427f-8343-b7314193c4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3C21699-62D7-4D11-80B3-D950830805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1225</TotalTime>
  <Words>6030</Words>
  <Application>Microsoft Office PowerPoint</Application>
  <PresentationFormat>On-screen Show (16:9)</PresentationFormat>
  <Paragraphs>474</Paragraphs>
  <Slides>26</Slides>
  <Notes>26</Notes>
  <HiddenSlides>1</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26</vt:i4>
      </vt:variant>
    </vt:vector>
  </HeadingPairs>
  <TitlesOfParts>
    <vt:vector size="37" baseType="lpstr">
      <vt:lpstr>Trebuchet MS</vt:lpstr>
      <vt:lpstr>Roboto</vt:lpstr>
      <vt:lpstr>Calibri</vt:lpstr>
      <vt:lpstr>Museo Slab 500</vt:lpstr>
      <vt:lpstr>Arial</vt:lpstr>
      <vt:lpstr>Aptos</vt:lpstr>
      <vt:lpstr>Symbol</vt:lpstr>
      <vt:lpstr>Roboto Medium</vt:lpstr>
      <vt:lpstr>Simple Light</vt:lpstr>
      <vt:lpstr>Custom Design</vt:lpstr>
      <vt:lpstr>Simple Light</vt:lpstr>
      <vt:lpstr>Resources needed for this presentation (Keep this slide hidden)</vt:lpstr>
      <vt:lpstr>The Colorado READ Act and  the Science of Reading for Families </vt:lpstr>
      <vt:lpstr>Welcome | The Colorado READ Act</vt:lpstr>
      <vt:lpstr>Outcomes | The Colorado READ Act</vt:lpstr>
      <vt:lpstr>Norms | The Colorado READ Act</vt:lpstr>
      <vt:lpstr>Warm-Up | The Colorado READ Act</vt:lpstr>
      <vt:lpstr>What is The Colorado READ Act?</vt:lpstr>
      <vt:lpstr>Reading to Ensure Academic Development (READ) Act </vt:lpstr>
      <vt:lpstr>A Brief History | Part 1</vt:lpstr>
      <vt:lpstr>A Brief History | Part 2</vt:lpstr>
      <vt:lpstr> Why is the Colorado READ Act Important? </vt:lpstr>
      <vt:lpstr>The State of Colorado’s Goal</vt:lpstr>
      <vt:lpstr>A Sense of Urgency</vt:lpstr>
      <vt:lpstr>Strong Foundations</vt:lpstr>
      <vt:lpstr>Paired Verbal Fluency | The Colorado READ Act</vt:lpstr>
      <vt:lpstr>What Does the Colorado READ Act  Look Like at School?</vt:lpstr>
      <vt:lpstr>Access to Effective Evidence-based Instruction</vt:lpstr>
      <vt:lpstr>Attributes of Effective Instruction</vt:lpstr>
      <vt:lpstr>Approved Curriculum &amp; Programming</vt:lpstr>
      <vt:lpstr>Identify Risk and Instructional Needs</vt:lpstr>
      <vt:lpstr>Evidence-Based Training Requirements</vt:lpstr>
      <vt:lpstr> Colorado Department of Education (CDE) Advisory Lists</vt:lpstr>
      <vt:lpstr>How Can You Support  Your Child’s Reading at Home?</vt:lpstr>
      <vt:lpstr>Supporting your Child’s Reading</vt:lpstr>
      <vt:lpstr>Do You Want to Learn More?</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Carney, Sara</dc:creator>
  <cp:lastModifiedBy>Fickling, Caitlin</cp:lastModifiedBy>
  <cp:revision>2</cp:revision>
  <dcterms:modified xsi:type="dcterms:W3CDTF">2025-09-11T15:36:20Z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0x010100A879720E89102043ABA3BEB065733CF0</vt:lpwstr>
  </property>
  <property fmtid="{D5CDD505-2E9C-101B-9397-08002B2CF9AE}" pid="3" name="MediaServiceImageTags">
    <vt:lpwstr/>
  </property>
  <property fmtid="{D5CDD505-2E9C-101B-9397-08002B2CF9AE}" pid="4" name="Order">
    <vt:r8>464400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