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1"/>
  </p:notesMasterIdLst>
  <p:handoutMasterIdLst>
    <p:handoutMasterId r:id="rId42"/>
  </p:handoutMasterIdLst>
  <p:sldIdLst>
    <p:sldId id="4436" r:id="rId5"/>
    <p:sldId id="4587" r:id="rId6"/>
    <p:sldId id="4604" r:id="rId7"/>
    <p:sldId id="4552" r:id="rId8"/>
    <p:sldId id="4608" r:id="rId9"/>
    <p:sldId id="4555" r:id="rId10"/>
    <p:sldId id="4569" r:id="rId11"/>
    <p:sldId id="4573" r:id="rId12"/>
    <p:sldId id="4574" r:id="rId13"/>
    <p:sldId id="4575" r:id="rId14"/>
    <p:sldId id="4607" r:id="rId15"/>
    <p:sldId id="4577" r:id="rId16"/>
    <p:sldId id="4595" r:id="rId17"/>
    <p:sldId id="4605" r:id="rId18"/>
    <p:sldId id="4554" r:id="rId19"/>
    <p:sldId id="387" r:id="rId20"/>
    <p:sldId id="4596" r:id="rId21"/>
    <p:sldId id="4547" r:id="rId22"/>
    <p:sldId id="4578" r:id="rId23"/>
    <p:sldId id="4588" r:id="rId24"/>
    <p:sldId id="4609" r:id="rId25"/>
    <p:sldId id="4579" r:id="rId26"/>
    <p:sldId id="4599" r:id="rId27"/>
    <p:sldId id="4582" r:id="rId28"/>
    <p:sldId id="4581" r:id="rId29"/>
    <p:sldId id="4597" r:id="rId30"/>
    <p:sldId id="4586" r:id="rId31"/>
    <p:sldId id="4594" r:id="rId32"/>
    <p:sldId id="4601" r:id="rId33"/>
    <p:sldId id="4589" r:id="rId34"/>
    <p:sldId id="4606" r:id="rId35"/>
    <p:sldId id="4593" r:id="rId36"/>
    <p:sldId id="4600" r:id="rId37"/>
    <p:sldId id="4543" r:id="rId38"/>
    <p:sldId id="415" r:id="rId39"/>
    <p:sldId id="46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DAA514-B5D1-E47C-A3A8-1F8D924FEC5A}" name="Olson, Jamie" initials="OJ" userId="S::olson_j@cde.state.co.us::167fe529-3f31-461b-81fc-c891b2ac182b" providerId="AD"/>
  <p188:author id="{DCA4CF25-5D5A-BA8B-182B-DE7B26071773}" name="Fickling, Caitlin" initials="CF" userId="S::Fickling_c@cde.state.co.us::6f4b670a-bc59-4974-b15f-f34eb09359f7" providerId="AD"/>
  <p188:author id="{3338D425-B86F-30D8-DFDC-A084099B3F5A}" name="Harris, Mandy" initials="HM" userId="S::Harris_a@cde.state.co.us::29d72680-a158-42f4-9054-1b26d48aaa73" providerId="AD"/>
  <p188:author id="{7657F23F-BD57-45F1-4B0D-102CED1C54D8}" name="Hutton, Whitney" initials="HW" userId="S::hutton_w@cde.state.co.us::6fda1f9a-6c53-4de3-aaf0-4d6fc311d42f" providerId="AD"/>
  <p188:author id="{755AE25A-86CC-84DA-56A9-B794ECADEADA}" name="Harris, Mandy" initials="HM" userId="S::harris_a@cde.state.co.us::29d72680-a158-42f4-9054-1b26d48aaa73" providerId="AD"/>
  <p188:author id="{C66AC56C-2EA6-A5D2-5F3D-3D25F17FD40A}" name="Beveridge, Lindsey" initials="BL" userId="S::beveridge_l@cde.state.co.us::c0fdd95f-42ba-43e7-a90d-1d23cce210c3" providerId="AD"/>
  <p188:author id="{D73C94F5-3650-A07E-3D65-C2FC979FD76B}" name="Olson, Jamie" initials="JO" userId="S::Olson_J@cde.state.co.us::167fe529-3f31-461b-81fc-c891b2ac182b" providerId="AD"/>
  <p188:author id="{497A1CFB-15CA-23FD-C340-56027DBC50DC}" name="Beveridge, Lindsey" initials="LB" userId="S::Beveridge_l@cde.state.co.us::c0fdd95f-42ba-43e7-a90d-1d23cce210c3" providerId="AD"/>
  <p188:author id="{DD4FFDFD-E8C9-0F1F-63E4-057C0D035A79}" name="Ahlstrand, Melissa" initials="AM" userId="S::Ahlstrand_m@cde.state.co.us::bad13797-8c92-4cbd-9df0-e50737c497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8B6"/>
    <a:srgbClr val="46797A"/>
    <a:srgbClr val="077682"/>
    <a:srgbClr val="825474"/>
    <a:srgbClr val="3CC1CC"/>
    <a:srgbClr val="7C98AC"/>
    <a:srgbClr val="4C7776"/>
    <a:srgbClr val="AAA5D2"/>
    <a:srgbClr val="F8B333"/>
    <a:srgbClr val="EC6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08" y="11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47.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8BB86-9050-4DE7-8473-BBCE6986A14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42FC79-DEB3-4494-AF1A-9C5C74783A06}">
      <dgm:prSet custT="1"/>
      <dgm:spPr/>
      <dgm:t>
        <a:bodyPr/>
        <a:lstStyle/>
        <a:p>
          <a:pPr>
            <a:lnSpc>
              <a:spcPct val="100000"/>
            </a:lnSpc>
          </a:pPr>
          <a:r>
            <a:rPr lang="en-US" sz="2000">
              <a:latin typeface="Calibri Light" panose="020F0302020204030204" pitchFamily="34" charset="0"/>
              <a:cs typeface="Calibri Light" panose="020F0302020204030204" pitchFamily="34" charset="0"/>
            </a:rPr>
            <a:t>Understand the role of inference in supporting text comprehension</a:t>
          </a:r>
        </a:p>
      </dgm:t>
    </dgm:pt>
    <dgm:pt modelId="{248B6264-EE04-428B-84FA-EF2F3CEEFBDF}" type="parTrans" cxnId="{09E16ED1-992C-4466-8061-B64F72DB3E79}">
      <dgm:prSet/>
      <dgm:spPr/>
      <dgm:t>
        <a:bodyPr/>
        <a:lstStyle/>
        <a:p>
          <a:endParaRPr lang="en-US">
            <a:latin typeface="Calibri Light" panose="020F0302020204030204" pitchFamily="34" charset="0"/>
            <a:cs typeface="Calibri Light" panose="020F0302020204030204" pitchFamily="34" charset="0"/>
          </a:endParaRPr>
        </a:p>
      </dgm:t>
    </dgm:pt>
    <dgm:pt modelId="{CF2080C6-9FB8-443F-AC1F-42E22D56870D}" type="sibTrans" cxnId="{09E16ED1-992C-4466-8061-B64F72DB3E79}">
      <dgm:prSet/>
      <dgm:spPr/>
      <dgm:t>
        <a:bodyPr/>
        <a:lstStyle/>
        <a:p>
          <a:endParaRPr lang="en-US">
            <a:latin typeface="Calibri Light" panose="020F0302020204030204" pitchFamily="34" charset="0"/>
            <a:cs typeface="Calibri Light" panose="020F0302020204030204" pitchFamily="34" charset="0"/>
          </a:endParaRPr>
        </a:p>
      </dgm:t>
    </dgm:pt>
    <dgm:pt modelId="{79E5BBD8-9B26-4838-A0ED-8F8C85539287}">
      <dgm:prSet custT="1"/>
      <dgm:spPr/>
      <dgm:t>
        <a:bodyPr/>
        <a:lstStyle/>
        <a:p>
          <a:pPr>
            <a:lnSpc>
              <a:spcPct val="100000"/>
            </a:lnSpc>
          </a:pPr>
          <a:endParaRPr lang="en-US" sz="2000">
            <a:latin typeface="Calibri Light" panose="020F0302020204030204" pitchFamily="34" charset="0"/>
            <a:cs typeface="Calibri Light" panose="020F0302020204030204" pitchFamily="34" charset="0"/>
          </a:endParaRPr>
        </a:p>
      </dgm:t>
    </dgm:pt>
    <dgm:pt modelId="{B9C79844-C02D-468B-9B03-059D73623DA9}" type="parTrans" cxnId="{FDA4F790-A248-40E6-8F1D-3C630B5E8541}">
      <dgm:prSet/>
      <dgm:spPr/>
      <dgm:t>
        <a:bodyPr/>
        <a:lstStyle/>
        <a:p>
          <a:endParaRPr lang="en-US">
            <a:latin typeface="Calibri Light" panose="020F0302020204030204" pitchFamily="34" charset="0"/>
            <a:cs typeface="Calibri Light" panose="020F0302020204030204" pitchFamily="34" charset="0"/>
          </a:endParaRPr>
        </a:p>
      </dgm:t>
    </dgm:pt>
    <dgm:pt modelId="{7FC598E7-33A3-4F9F-9B48-BE29B245FBB8}" type="sibTrans" cxnId="{FDA4F790-A248-40E6-8F1D-3C630B5E8541}">
      <dgm:prSet/>
      <dgm:spPr/>
      <dgm:t>
        <a:bodyPr/>
        <a:lstStyle/>
        <a:p>
          <a:endParaRPr lang="en-US">
            <a:latin typeface="Calibri Light" panose="020F0302020204030204" pitchFamily="34" charset="0"/>
            <a:cs typeface="Calibri Light" panose="020F0302020204030204" pitchFamily="34" charset="0"/>
          </a:endParaRPr>
        </a:p>
      </dgm:t>
    </dgm:pt>
    <dgm:pt modelId="{5B4CAA5A-E747-405C-AFE6-6564F9933B78}">
      <dgm:prSet custT="1"/>
      <dgm:spPr/>
      <dgm:t>
        <a:bodyPr/>
        <a:lstStyle/>
        <a:p>
          <a:pPr>
            <a:lnSpc>
              <a:spcPct val="100000"/>
            </a:lnSpc>
          </a:pPr>
          <a:r>
            <a:rPr lang="en-US" sz="2000">
              <a:latin typeface="Calibri Light" panose="020F0302020204030204" pitchFamily="34" charset="0"/>
              <a:cs typeface="Calibri Light" panose="020F0302020204030204" pitchFamily="34" charset="0"/>
            </a:rPr>
            <a:t>Introduce instructional strategies for making local and global coherence inferences</a:t>
          </a:r>
        </a:p>
      </dgm:t>
    </dgm:pt>
    <dgm:pt modelId="{72E10A78-9EDB-4818-BA3D-835C2E326C98}" type="parTrans" cxnId="{D8FD1C55-B7C2-4D2A-B29F-FCA21FEAD595}">
      <dgm:prSet/>
      <dgm:spPr/>
      <dgm:t>
        <a:bodyPr/>
        <a:lstStyle/>
        <a:p>
          <a:endParaRPr lang="en-US">
            <a:latin typeface="Calibri Light" panose="020F0302020204030204" pitchFamily="34" charset="0"/>
            <a:cs typeface="Calibri Light" panose="020F0302020204030204" pitchFamily="34" charset="0"/>
          </a:endParaRPr>
        </a:p>
      </dgm:t>
    </dgm:pt>
    <dgm:pt modelId="{DED66510-80AC-43E1-8BC2-5F276B057EF1}" type="sibTrans" cxnId="{D8FD1C55-B7C2-4D2A-B29F-FCA21FEAD595}">
      <dgm:prSet/>
      <dgm:spPr/>
      <dgm:t>
        <a:bodyPr/>
        <a:lstStyle/>
        <a:p>
          <a:endParaRPr lang="en-US">
            <a:latin typeface="Calibri Light" panose="020F0302020204030204" pitchFamily="34" charset="0"/>
            <a:cs typeface="Calibri Light" panose="020F0302020204030204" pitchFamily="34" charset="0"/>
          </a:endParaRPr>
        </a:p>
      </dgm:t>
    </dgm:pt>
    <dgm:pt modelId="{D6E17A6B-4482-4D3B-A541-88F7CDDE5564}">
      <dgm:prSet custT="1"/>
      <dgm:spPr/>
      <dgm:t>
        <a:bodyPr/>
        <a:lstStyle/>
        <a:p>
          <a:pPr>
            <a:lnSpc>
              <a:spcPct val="100000"/>
            </a:lnSpc>
          </a:pPr>
          <a:r>
            <a:rPr lang="en-US" sz="2000">
              <a:latin typeface="Calibri Light" panose="020F0302020204030204" pitchFamily="34" charset="0"/>
              <a:cs typeface="Calibri Light" panose="020F0302020204030204" pitchFamily="34" charset="0"/>
            </a:rPr>
            <a:t>Analyze current curriculum and materials </a:t>
          </a:r>
        </a:p>
      </dgm:t>
    </dgm:pt>
    <dgm:pt modelId="{399F3F69-8D86-4FF5-9720-5089F62D2990}" type="parTrans" cxnId="{821B97C5-A070-4A30-8981-064617931111}">
      <dgm:prSet/>
      <dgm:spPr/>
      <dgm:t>
        <a:bodyPr/>
        <a:lstStyle/>
        <a:p>
          <a:endParaRPr lang="en-US">
            <a:latin typeface="Calibri Light" panose="020F0302020204030204" pitchFamily="34" charset="0"/>
            <a:cs typeface="Calibri Light" panose="020F0302020204030204" pitchFamily="34" charset="0"/>
          </a:endParaRPr>
        </a:p>
      </dgm:t>
    </dgm:pt>
    <dgm:pt modelId="{D2039947-41FC-4033-92DB-DE539194ECFD}" type="sibTrans" cxnId="{821B97C5-A070-4A30-8981-064617931111}">
      <dgm:prSet/>
      <dgm:spPr/>
      <dgm:t>
        <a:bodyPr/>
        <a:lstStyle/>
        <a:p>
          <a:endParaRPr lang="en-US">
            <a:latin typeface="Calibri Light" panose="020F0302020204030204" pitchFamily="34" charset="0"/>
            <a:cs typeface="Calibri Light" panose="020F0302020204030204" pitchFamily="34" charset="0"/>
          </a:endParaRPr>
        </a:p>
      </dgm:t>
    </dgm:pt>
    <dgm:pt modelId="{D409C16D-B540-4CA2-BE90-6D8DFC3810FE}" type="pres">
      <dgm:prSet presAssocID="{85C8BB86-9050-4DE7-8473-BBCE6986A144}" presName="root" presStyleCnt="0">
        <dgm:presLayoutVars>
          <dgm:dir/>
          <dgm:resizeHandles val="exact"/>
        </dgm:presLayoutVars>
      </dgm:prSet>
      <dgm:spPr/>
    </dgm:pt>
    <dgm:pt modelId="{EC536AFC-458D-4174-910F-9FC4ED3EE4CE}" type="pres">
      <dgm:prSet presAssocID="{3142FC79-DEB3-4494-AF1A-9C5C74783A06}" presName="compNode" presStyleCnt="0"/>
      <dgm:spPr/>
    </dgm:pt>
    <dgm:pt modelId="{3B5048DC-3A0C-4724-AB82-160CDD2C74A3}" type="pres">
      <dgm:prSet presAssocID="{3142FC79-DEB3-4494-AF1A-9C5C74783A06}" presName="bgRect" presStyleLbl="bgShp" presStyleIdx="0" presStyleCnt="4"/>
      <dgm:spPr>
        <a:solidFill>
          <a:schemeClr val="accent1">
            <a:lumMod val="60000"/>
            <a:lumOff val="40000"/>
          </a:schemeClr>
        </a:solidFill>
      </dgm:spPr>
    </dgm:pt>
    <dgm:pt modelId="{EDD4F29A-97A9-468F-825C-EEE657B6A3C9}" type="pres">
      <dgm:prSet presAssocID="{3142FC79-DEB3-4494-AF1A-9C5C74783A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171AA73-57B9-4199-9038-25DD53498B2D}" type="pres">
      <dgm:prSet presAssocID="{3142FC79-DEB3-4494-AF1A-9C5C74783A06}" presName="spaceRect" presStyleCnt="0"/>
      <dgm:spPr/>
    </dgm:pt>
    <dgm:pt modelId="{A1935BDB-71CA-48AD-BDE1-CD1219676668}" type="pres">
      <dgm:prSet presAssocID="{3142FC79-DEB3-4494-AF1A-9C5C74783A06}" presName="parTx" presStyleLbl="revTx" presStyleIdx="0" presStyleCnt="4" custScaleX="104944">
        <dgm:presLayoutVars>
          <dgm:chMax val="0"/>
          <dgm:chPref val="0"/>
        </dgm:presLayoutVars>
      </dgm:prSet>
      <dgm:spPr/>
    </dgm:pt>
    <dgm:pt modelId="{855B33F1-1CA1-4CF2-ADAB-93C5F37EF6AA}" type="pres">
      <dgm:prSet presAssocID="{CF2080C6-9FB8-443F-AC1F-42E22D56870D}" presName="sibTrans" presStyleCnt="0"/>
      <dgm:spPr/>
    </dgm:pt>
    <dgm:pt modelId="{036814EB-5294-4170-8691-1D64D288F66A}" type="pres">
      <dgm:prSet presAssocID="{79E5BBD8-9B26-4838-A0ED-8F8C85539287}" presName="compNode" presStyleCnt="0"/>
      <dgm:spPr/>
    </dgm:pt>
    <dgm:pt modelId="{8A2544E7-975A-4E09-BF66-9A8EFEB70397}" type="pres">
      <dgm:prSet presAssocID="{79E5BBD8-9B26-4838-A0ED-8F8C85539287}" presName="bgRect" presStyleLbl="bgShp" presStyleIdx="1" presStyleCnt="4"/>
      <dgm:spPr>
        <a:solidFill>
          <a:schemeClr val="accent1">
            <a:lumMod val="60000"/>
            <a:lumOff val="40000"/>
          </a:schemeClr>
        </a:solidFill>
      </dgm:spPr>
    </dgm:pt>
    <dgm:pt modelId="{749E03D4-A2A9-4B2E-89D2-9C08A4582332}" type="pres">
      <dgm:prSet presAssocID="{79E5BBD8-9B26-4838-A0ED-8F8C855392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65B3634-7C32-4C70-B7D3-608D931DF787}" type="pres">
      <dgm:prSet presAssocID="{79E5BBD8-9B26-4838-A0ED-8F8C85539287}" presName="spaceRect" presStyleCnt="0"/>
      <dgm:spPr/>
    </dgm:pt>
    <dgm:pt modelId="{EF9EBC76-96C8-4CCD-B1D1-9C81E95C878D}" type="pres">
      <dgm:prSet presAssocID="{79E5BBD8-9B26-4838-A0ED-8F8C85539287}" presName="parTx" presStyleLbl="revTx" presStyleIdx="1" presStyleCnt="4">
        <dgm:presLayoutVars>
          <dgm:chMax val="0"/>
          <dgm:chPref val="0"/>
        </dgm:presLayoutVars>
      </dgm:prSet>
      <dgm:spPr/>
    </dgm:pt>
    <dgm:pt modelId="{0A575395-16A8-4014-A411-6DC292D1141E}" type="pres">
      <dgm:prSet presAssocID="{7FC598E7-33A3-4F9F-9B48-BE29B245FBB8}" presName="sibTrans" presStyleCnt="0"/>
      <dgm:spPr/>
    </dgm:pt>
    <dgm:pt modelId="{6D187D97-CAEA-4381-9355-AC558EE67BDD}" type="pres">
      <dgm:prSet presAssocID="{5B4CAA5A-E747-405C-AFE6-6564F9933B78}" presName="compNode" presStyleCnt="0"/>
      <dgm:spPr/>
    </dgm:pt>
    <dgm:pt modelId="{10EBE445-40BA-40E8-9D8A-113605F9A0B0}" type="pres">
      <dgm:prSet presAssocID="{5B4CAA5A-E747-405C-AFE6-6564F9933B78}" presName="bgRect" presStyleLbl="bgShp" presStyleIdx="2" presStyleCnt="4"/>
      <dgm:spPr>
        <a:solidFill>
          <a:schemeClr val="accent1">
            <a:lumMod val="60000"/>
            <a:lumOff val="40000"/>
          </a:schemeClr>
        </a:solidFill>
      </dgm:spPr>
    </dgm:pt>
    <dgm:pt modelId="{212E3882-AABA-49C9-A83C-F92E1C8F1036}" type="pres">
      <dgm:prSet presAssocID="{5B4CAA5A-E747-405C-AFE6-6564F9933B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049611F8-4D70-4C1B-8F52-5A2A6A742035}" type="pres">
      <dgm:prSet presAssocID="{5B4CAA5A-E747-405C-AFE6-6564F9933B78}" presName="spaceRect" presStyleCnt="0"/>
      <dgm:spPr/>
    </dgm:pt>
    <dgm:pt modelId="{CF9B6DB4-9CBE-43A6-A18B-D50A3625A027}" type="pres">
      <dgm:prSet presAssocID="{5B4CAA5A-E747-405C-AFE6-6564F9933B78}" presName="parTx" presStyleLbl="revTx" presStyleIdx="2" presStyleCnt="4">
        <dgm:presLayoutVars>
          <dgm:chMax val="0"/>
          <dgm:chPref val="0"/>
        </dgm:presLayoutVars>
      </dgm:prSet>
      <dgm:spPr/>
    </dgm:pt>
    <dgm:pt modelId="{31BEE3F0-7687-49E2-AE10-DAFFB82C6A6A}" type="pres">
      <dgm:prSet presAssocID="{DED66510-80AC-43E1-8BC2-5F276B057EF1}" presName="sibTrans" presStyleCnt="0"/>
      <dgm:spPr/>
    </dgm:pt>
    <dgm:pt modelId="{76385E10-C568-4C80-B070-055381489B67}" type="pres">
      <dgm:prSet presAssocID="{D6E17A6B-4482-4D3B-A541-88F7CDDE5564}" presName="compNode" presStyleCnt="0"/>
      <dgm:spPr/>
    </dgm:pt>
    <dgm:pt modelId="{AACC3483-4FEA-418A-88E6-75837B3CB9B3}" type="pres">
      <dgm:prSet presAssocID="{D6E17A6B-4482-4D3B-A541-88F7CDDE5564}" presName="bgRect" presStyleLbl="bgShp" presStyleIdx="3" presStyleCnt="4"/>
      <dgm:spPr>
        <a:solidFill>
          <a:schemeClr val="accent1">
            <a:lumMod val="60000"/>
            <a:lumOff val="40000"/>
          </a:schemeClr>
        </a:solidFill>
      </dgm:spPr>
    </dgm:pt>
    <dgm:pt modelId="{5C338307-9B04-4243-B26B-E58D81BB187E}" type="pres">
      <dgm:prSet presAssocID="{D6E17A6B-4482-4D3B-A541-88F7CDDE55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1DAFE516-EF44-49B0-A2EB-09747FAA0590}" type="pres">
      <dgm:prSet presAssocID="{D6E17A6B-4482-4D3B-A541-88F7CDDE5564}" presName="spaceRect" presStyleCnt="0"/>
      <dgm:spPr/>
    </dgm:pt>
    <dgm:pt modelId="{90E5CEA6-3950-4E4C-9196-CA5A44007B0B}" type="pres">
      <dgm:prSet presAssocID="{D6E17A6B-4482-4D3B-A541-88F7CDDE5564}" presName="parTx" presStyleLbl="revTx" presStyleIdx="3" presStyleCnt="4">
        <dgm:presLayoutVars>
          <dgm:chMax val="0"/>
          <dgm:chPref val="0"/>
        </dgm:presLayoutVars>
      </dgm:prSet>
      <dgm:spPr/>
    </dgm:pt>
  </dgm:ptLst>
  <dgm:cxnLst>
    <dgm:cxn modelId="{4DA91309-BE48-4553-8A9A-F72C95318464}" type="presOf" srcId="{D6E17A6B-4482-4D3B-A541-88F7CDDE5564}" destId="{90E5CEA6-3950-4E4C-9196-CA5A44007B0B}" srcOrd="0" destOrd="0" presId="urn:microsoft.com/office/officeart/2018/2/layout/IconVerticalSolidList"/>
    <dgm:cxn modelId="{1156FF14-838E-43AF-AC0F-CEB56F99631E}" type="presOf" srcId="{85C8BB86-9050-4DE7-8473-BBCE6986A144}" destId="{D409C16D-B540-4CA2-BE90-6D8DFC3810FE}" srcOrd="0" destOrd="0" presId="urn:microsoft.com/office/officeart/2018/2/layout/IconVerticalSolidList"/>
    <dgm:cxn modelId="{B6EC4435-A839-42C3-8F64-51E1762E49DF}" type="presOf" srcId="{79E5BBD8-9B26-4838-A0ED-8F8C85539287}" destId="{EF9EBC76-96C8-4CCD-B1D1-9C81E95C878D}" srcOrd="0" destOrd="0" presId="urn:microsoft.com/office/officeart/2018/2/layout/IconVerticalSolidList"/>
    <dgm:cxn modelId="{D8FD1C55-B7C2-4D2A-B29F-FCA21FEAD595}" srcId="{85C8BB86-9050-4DE7-8473-BBCE6986A144}" destId="{5B4CAA5A-E747-405C-AFE6-6564F9933B78}" srcOrd="2" destOrd="0" parTransId="{72E10A78-9EDB-4818-BA3D-835C2E326C98}" sibTransId="{DED66510-80AC-43E1-8BC2-5F276B057EF1}"/>
    <dgm:cxn modelId="{E2030F8C-05AB-4466-B033-C6FDFA61752F}" type="presOf" srcId="{5B4CAA5A-E747-405C-AFE6-6564F9933B78}" destId="{CF9B6DB4-9CBE-43A6-A18B-D50A3625A027}" srcOrd="0" destOrd="0" presId="urn:microsoft.com/office/officeart/2018/2/layout/IconVerticalSolidList"/>
    <dgm:cxn modelId="{FDA4F790-A248-40E6-8F1D-3C630B5E8541}" srcId="{85C8BB86-9050-4DE7-8473-BBCE6986A144}" destId="{79E5BBD8-9B26-4838-A0ED-8F8C85539287}" srcOrd="1" destOrd="0" parTransId="{B9C79844-C02D-468B-9B03-059D73623DA9}" sibTransId="{7FC598E7-33A3-4F9F-9B48-BE29B245FBB8}"/>
    <dgm:cxn modelId="{821B97C5-A070-4A30-8981-064617931111}" srcId="{85C8BB86-9050-4DE7-8473-BBCE6986A144}" destId="{D6E17A6B-4482-4D3B-A541-88F7CDDE5564}" srcOrd="3" destOrd="0" parTransId="{399F3F69-8D86-4FF5-9720-5089F62D2990}" sibTransId="{D2039947-41FC-4033-92DB-DE539194ECFD}"/>
    <dgm:cxn modelId="{5A7BE7CA-EC66-465D-9268-91C7861688F3}" type="presOf" srcId="{3142FC79-DEB3-4494-AF1A-9C5C74783A06}" destId="{A1935BDB-71CA-48AD-BDE1-CD1219676668}" srcOrd="0" destOrd="0" presId="urn:microsoft.com/office/officeart/2018/2/layout/IconVerticalSolidList"/>
    <dgm:cxn modelId="{09E16ED1-992C-4466-8061-B64F72DB3E79}" srcId="{85C8BB86-9050-4DE7-8473-BBCE6986A144}" destId="{3142FC79-DEB3-4494-AF1A-9C5C74783A06}" srcOrd="0" destOrd="0" parTransId="{248B6264-EE04-428B-84FA-EF2F3CEEFBDF}" sibTransId="{CF2080C6-9FB8-443F-AC1F-42E22D56870D}"/>
    <dgm:cxn modelId="{72E3F7EF-DCF1-4387-AC70-544C8F202785}" type="presParOf" srcId="{D409C16D-B540-4CA2-BE90-6D8DFC3810FE}" destId="{EC536AFC-458D-4174-910F-9FC4ED3EE4CE}" srcOrd="0" destOrd="0" presId="urn:microsoft.com/office/officeart/2018/2/layout/IconVerticalSolidList"/>
    <dgm:cxn modelId="{8EA8FF6C-1566-4300-9139-CCA15F8DAF27}" type="presParOf" srcId="{EC536AFC-458D-4174-910F-9FC4ED3EE4CE}" destId="{3B5048DC-3A0C-4724-AB82-160CDD2C74A3}" srcOrd="0" destOrd="0" presId="urn:microsoft.com/office/officeart/2018/2/layout/IconVerticalSolidList"/>
    <dgm:cxn modelId="{3044ED35-5B44-4DE4-B835-6A5C25EAE89C}" type="presParOf" srcId="{EC536AFC-458D-4174-910F-9FC4ED3EE4CE}" destId="{EDD4F29A-97A9-468F-825C-EEE657B6A3C9}" srcOrd="1" destOrd="0" presId="urn:microsoft.com/office/officeart/2018/2/layout/IconVerticalSolidList"/>
    <dgm:cxn modelId="{CA505F2D-B5A9-4663-AF81-EF9854C56167}" type="presParOf" srcId="{EC536AFC-458D-4174-910F-9FC4ED3EE4CE}" destId="{C171AA73-57B9-4199-9038-25DD53498B2D}" srcOrd="2" destOrd="0" presId="urn:microsoft.com/office/officeart/2018/2/layout/IconVerticalSolidList"/>
    <dgm:cxn modelId="{A9DDE451-C45E-466C-8459-505C5B594145}" type="presParOf" srcId="{EC536AFC-458D-4174-910F-9FC4ED3EE4CE}" destId="{A1935BDB-71CA-48AD-BDE1-CD1219676668}" srcOrd="3" destOrd="0" presId="urn:microsoft.com/office/officeart/2018/2/layout/IconVerticalSolidList"/>
    <dgm:cxn modelId="{2C9C7480-3CA4-4D44-8373-006FC5808CCE}" type="presParOf" srcId="{D409C16D-B540-4CA2-BE90-6D8DFC3810FE}" destId="{855B33F1-1CA1-4CF2-ADAB-93C5F37EF6AA}" srcOrd="1" destOrd="0" presId="urn:microsoft.com/office/officeart/2018/2/layout/IconVerticalSolidList"/>
    <dgm:cxn modelId="{BD08D3BB-46CE-4B5E-8721-7ECFC6B8EAD0}" type="presParOf" srcId="{D409C16D-B540-4CA2-BE90-6D8DFC3810FE}" destId="{036814EB-5294-4170-8691-1D64D288F66A}" srcOrd="2" destOrd="0" presId="urn:microsoft.com/office/officeart/2018/2/layout/IconVerticalSolidList"/>
    <dgm:cxn modelId="{659A5521-D47A-43E0-B56A-173F5DF9CBE5}" type="presParOf" srcId="{036814EB-5294-4170-8691-1D64D288F66A}" destId="{8A2544E7-975A-4E09-BF66-9A8EFEB70397}" srcOrd="0" destOrd="0" presId="urn:microsoft.com/office/officeart/2018/2/layout/IconVerticalSolidList"/>
    <dgm:cxn modelId="{9A0799E6-89AD-4372-9165-05CFF66CD01A}" type="presParOf" srcId="{036814EB-5294-4170-8691-1D64D288F66A}" destId="{749E03D4-A2A9-4B2E-89D2-9C08A4582332}" srcOrd="1" destOrd="0" presId="urn:microsoft.com/office/officeart/2018/2/layout/IconVerticalSolidList"/>
    <dgm:cxn modelId="{69F1F047-8230-4541-9A6B-03F9A97DB31F}" type="presParOf" srcId="{036814EB-5294-4170-8691-1D64D288F66A}" destId="{165B3634-7C32-4C70-B7D3-608D931DF787}" srcOrd="2" destOrd="0" presId="urn:microsoft.com/office/officeart/2018/2/layout/IconVerticalSolidList"/>
    <dgm:cxn modelId="{C6D12660-0EAF-49E0-92B3-5E0EF51B139C}" type="presParOf" srcId="{036814EB-5294-4170-8691-1D64D288F66A}" destId="{EF9EBC76-96C8-4CCD-B1D1-9C81E95C878D}" srcOrd="3" destOrd="0" presId="urn:microsoft.com/office/officeart/2018/2/layout/IconVerticalSolidList"/>
    <dgm:cxn modelId="{478DD4F5-73E5-4A26-B13B-B7D6F4F3F6C7}" type="presParOf" srcId="{D409C16D-B540-4CA2-BE90-6D8DFC3810FE}" destId="{0A575395-16A8-4014-A411-6DC292D1141E}" srcOrd="3" destOrd="0" presId="urn:microsoft.com/office/officeart/2018/2/layout/IconVerticalSolidList"/>
    <dgm:cxn modelId="{26DE6E2C-CBBF-4D2F-85EE-23C008308492}" type="presParOf" srcId="{D409C16D-B540-4CA2-BE90-6D8DFC3810FE}" destId="{6D187D97-CAEA-4381-9355-AC558EE67BDD}" srcOrd="4" destOrd="0" presId="urn:microsoft.com/office/officeart/2018/2/layout/IconVerticalSolidList"/>
    <dgm:cxn modelId="{FF30AB77-A6BF-4363-94FF-583986D2F411}" type="presParOf" srcId="{6D187D97-CAEA-4381-9355-AC558EE67BDD}" destId="{10EBE445-40BA-40E8-9D8A-113605F9A0B0}" srcOrd="0" destOrd="0" presId="urn:microsoft.com/office/officeart/2018/2/layout/IconVerticalSolidList"/>
    <dgm:cxn modelId="{5D38C9EA-4E83-416A-86F3-96BF6C2E33CC}" type="presParOf" srcId="{6D187D97-CAEA-4381-9355-AC558EE67BDD}" destId="{212E3882-AABA-49C9-A83C-F92E1C8F1036}" srcOrd="1" destOrd="0" presId="urn:microsoft.com/office/officeart/2018/2/layout/IconVerticalSolidList"/>
    <dgm:cxn modelId="{077BEBD9-52A4-4407-AC33-A5BD04DAE12D}" type="presParOf" srcId="{6D187D97-CAEA-4381-9355-AC558EE67BDD}" destId="{049611F8-4D70-4C1B-8F52-5A2A6A742035}" srcOrd="2" destOrd="0" presId="urn:microsoft.com/office/officeart/2018/2/layout/IconVerticalSolidList"/>
    <dgm:cxn modelId="{4214B9A8-DD46-460A-A9BF-E68E15F2E7AA}" type="presParOf" srcId="{6D187D97-CAEA-4381-9355-AC558EE67BDD}" destId="{CF9B6DB4-9CBE-43A6-A18B-D50A3625A027}" srcOrd="3" destOrd="0" presId="urn:microsoft.com/office/officeart/2018/2/layout/IconVerticalSolidList"/>
    <dgm:cxn modelId="{41D41F0C-D8D3-4DA2-99AC-D4D928DD4420}" type="presParOf" srcId="{D409C16D-B540-4CA2-BE90-6D8DFC3810FE}" destId="{31BEE3F0-7687-49E2-AE10-DAFFB82C6A6A}" srcOrd="5" destOrd="0" presId="urn:microsoft.com/office/officeart/2018/2/layout/IconVerticalSolidList"/>
    <dgm:cxn modelId="{72A06632-BC2E-470F-8841-37A3D6FF1571}" type="presParOf" srcId="{D409C16D-B540-4CA2-BE90-6D8DFC3810FE}" destId="{76385E10-C568-4C80-B070-055381489B67}" srcOrd="6" destOrd="0" presId="urn:microsoft.com/office/officeart/2018/2/layout/IconVerticalSolidList"/>
    <dgm:cxn modelId="{CB941C5C-7683-44E1-9837-CAAB7989315A}" type="presParOf" srcId="{76385E10-C568-4C80-B070-055381489B67}" destId="{AACC3483-4FEA-418A-88E6-75837B3CB9B3}" srcOrd="0" destOrd="0" presId="urn:microsoft.com/office/officeart/2018/2/layout/IconVerticalSolidList"/>
    <dgm:cxn modelId="{F610C33D-FEAF-4EBA-874F-3436B39D36F5}" type="presParOf" srcId="{76385E10-C568-4C80-B070-055381489B67}" destId="{5C338307-9B04-4243-B26B-E58D81BB187E}" srcOrd="1" destOrd="0" presId="urn:microsoft.com/office/officeart/2018/2/layout/IconVerticalSolidList"/>
    <dgm:cxn modelId="{9B71D9AA-7330-4AFF-A9A1-309B4EECDE99}" type="presParOf" srcId="{76385E10-C568-4C80-B070-055381489B67}" destId="{1DAFE516-EF44-49B0-A2EB-09747FAA0590}" srcOrd="2" destOrd="0" presId="urn:microsoft.com/office/officeart/2018/2/layout/IconVerticalSolidList"/>
    <dgm:cxn modelId="{6E7CE170-3520-4F71-93C8-29211C309AD0}" type="presParOf" srcId="{76385E10-C568-4C80-B070-055381489B67}" destId="{90E5CEA6-3950-4E4C-9196-CA5A44007B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661AD2-A23C-4A5F-9D0D-7641913B8C00}"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0F09CD5C-F793-4216-AC80-38D99AA042FC}">
      <dgm:prSet phldrT="[Text]"/>
      <dgm:spPr/>
      <dgm:t>
        <a:bodyPr/>
        <a:lstStyle/>
        <a:p>
          <a:r>
            <a:rPr lang="en-US"/>
            <a:t>Local Coherence</a:t>
          </a:r>
        </a:p>
      </dgm:t>
    </dgm:pt>
    <dgm:pt modelId="{8C7C5914-E72A-44D4-AB81-FE5B749C9BA0}" type="parTrans" cxnId="{D112A267-6904-4322-8C51-179299B85C32}">
      <dgm:prSet/>
      <dgm:spPr/>
      <dgm:t>
        <a:bodyPr/>
        <a:lstStyle/>
        <a:p>
          <a:endParaRPr lang="en-US"/>
        </a:p>
      </dgm:t>
    </dgm:pt>
    <dgm:pt modelId="{35E8E5A8-1557-4AC7-BFFF-8185D92BBD27}" type="sibTrans" cxnId="{D112A267-6904-4322-8C51-179299B85C32}">
      <dgm:prSet/>
      <dgm:spPr/>
      <dgm:t>
        <a:bodyPr/>
        <a:lstStyle/>
        <a:p>
          <a:endParaRPr lang="en-US"/>
        </a:p>
      </dgm:t>
    </dgm:pt>
    <dgm:pt modelId="{2D353C7F-DA39-42F8-97AD-979F38BC8EFB}">
      <dgm:prSet phldrT="[Tex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sz="1800">
            <a:latin typeface="Calibri Light" panose="020F0302020204030204" pitchFamily="34" charset="0"/>
            <a:cs typeface="Calibri Light" panose="020F0302020204030204" pitchFamily="34" charset="0"/>
          </a:endParaRPr>
        </a:p>
      </dgm:t>
    </dgm:pt>
    <dgm:pt modelId="{43E0D0CD-92CE-4CA8-B2FF-C682666C1068}" type="parTrans" cxnId="{5F91DD8E-44B8-4973-8D32-C2B91E3E9516}">
      <dgm:prSet/>
      <dgm:spPr/>
      <dgm:t>
        <a:bodyPr/>
        <a:lstStyle/>
        <a:p>
          <a:endParaRPr lang="en-US"/>
        </a:p>
      </dgm:t>
    </dgm:pt>
    <dgm:pt modelId="{E0B506EF-20F9-4AA5-ABE8-7D0631D5EB82}" type="sibTrans" cxnId="{5F91DD8E-44B8-4973-8D32-C2B91E3E9516}">
      <dgm:prSet/>
      <dgm:spPr/>
      <dgm:t>
        <a:bodyPr/>
        <a:lstStyle/>
        <a:p>
          <a:endParaRPr lang="en-US"/>
        </a:p>
      </dgm:t>
    </dgm:pt>
    <dgm:pt modelId="{DB4FB2F3-0683-409F-B928-74ABFE281109}">
      <dgm:prSet phldrT="[Text]"/>
      <dgm:spPr/>
      <dgm:t>
        <a:bodyPr/>
        <a:lstStyle/>
        <a:p>
          <a:r>
            <a:rPr lang="en-US"/>
            <a:t>Global Coherence</a:t>
          </a:r>
        </a:p>
      </dgm:t>
    </dgm:pt>
    <dgm:pt modelId="{581CD048-DD2B-4BA2-8461-23D49AE7001C}" type="parTrans" cxnId="{CDE93060-D2CA-4375-BCE3-BE8213AB0E4E}">
      <dgm:prSet/>
      <dgm:spPr/>
      <dgm:t>
        <a:bodyPr/>
        <a:lstStyle/>
        <a:p>
          <a:endParaRPr lang="en-US"/>
        </a:p>
      </dgm:t>
    </dgm:pt>
    <dgm:pt modelId="{AE435D2A-0974-48FD-A37C-F50F9DE0DED7}" type="sibTrans" cxnId="{CDE93060-D2CA-4375-BCE3-BE8213AB0E4E}">
      <dgm:prSet/>
      <dgm:spPr/>
      <dgm:t>
        <a:bodyPr/>
        <a:lstStyle/>
        <a:p>
          <a:endParaRPr lang="en-US"/>
        </a:p>
      </dgm:t>
    </dgm:pt>
    <dgm:pt modelId="{EC37C4E3-8958-4363-8A4B-53471EA0AFA0}">
      <dgm:prSet phldrT="[Text]" custT="1"/>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sz="1800">
            <a:latin typeface="Calibri Light" panose="020F0302020204030204" pitchFamily="34" charset="0"/>
            <a:cs typeface="Calibri Light" panose="020F0302020204030204" pitchFamily="34" charset="0"/>
          </a:endParaRPr>
        </a:p>
      </dgm:t>
    </dgm:pt>
    <dgm:pt modelId="{7F0E4C2A-9E83-4DC2-BDE8-E598EFC1195C}" type="parTrans" cxnId="{08297D7D-EF7C-4EE1-A7D3-8275370C1BB3}">
      <dgm:prSet/>
      <dgm:spPr/>
      <dgm:t>
        <a:bodyPr/>
        <a:lstStyle/>
        <a:p>
          <a:endParaRPr lang="en-US"/>
        </a:p>
      </dgm:t>
    </dgm:pt>
    <dgm:pt modelId="{56FF3BAE-1212-4EB0-8131-016176AEF3F6}" type="sibTrans" cxnId="{08297D7D-EF7C-4EE1-A7D3-8275370C1BB3}">
      <dgm:prSet/>
      <dgm:spPr/>
      <dgm:t>
        <a:bodyPr/>
        <a:lstStyle/>
        <a:p>
          <a:endParaRPr lang="en-US"/>
        </a:p>
      </dgm:t>
    </dgm:pt>
    <dgm:pt modelId="{74613662-4804-4F26-B076-838FF3073178}">
      <dgm:prSet/>
      <dgm:spPr/>
      <dgm:t>
        <a:bodyPr/>
        <a:lstStyle/>
        <a:p>
          <a:pPr>
            <a:buFont typeface="Arial" panose="020B0604020202020204" pitchFamily="34" charset="0"/>
            <a:buChar char="•"/>
          </a:pPr>
          <a:r>
            <a:rPr lang="en-US">
              <a:latin typeface="Calibri Light" panose="020F0302020204030204" pitchFamily="34" charset="0"/>
              <a:cs typeface="Calibri Light" panose="020F0302020204030204" pitchFamily="34" charset="0"/>
            </a:rPr>
            <a:t>What cohesive ties and connectives could be identified to help better understand the text?</a:t>
          </a:r>
        </a:p>
      </dgm:t>
    </dgm:pt>
    <dgm:pt modelId="{56B5DA23-2C40-4CB7-AD03-D3A26FEF650A}" type="parTrans" cxnId="{5B467014-E5A3-4C58-B656-D17B71A1CEB5}">
      <dgm:prSet/>
      <dgm:spPr/>
      <dgm:t>
        <a:bodyPr/>
        <a:lstStyle/>
        <a:p>
          <a:endParaRPr lang="en-US"/>
        </a:p>
      </dgm:t>
    </dgm:pt>
    <dgm:pt modelId="{F57B703F-DAC7-45A8-81B1-ABD020D6E444}" type="sibTrans" cxnId="{5B467014-E5A3-4C58-B656-D17B71A1CEB5}">
      <dgm:prSet/>
      <dgm:spPr/>
      <dgm:t>
        <a:bodyPr/>
        <a:lstStyle/>
        <a:p>
          <a:endParaRPr lang="en-US"/>
        </a:p>
      </dgm:t>
    </dgm:pt>
    <dgm:pt modelId="{F83154CC-B3D9-4985-8980-BDC0F720CC61}">
      <dgm:prSet/>
      <dgm:spPr/>
      <dgm:t>
        <a:bodyPr/>
        <a:lstStyle/>
        <a:p>
          <a:r>
            <a:rPr lang="en-US">
              <a:latin typeface="Calibri Light" panose="020F0302020204030204" pitchFamily="34" charset="0"/>
              <a:cs typeface="Calibri Light" panose="020F0302020204030204" pitchFamily="34" charset="0"/>
            </a:rPr>
            <a:t>What background knowledge do you need to have to understand this text? </a:t>
          </a:r>
        </a:p>
      </dgm:t>
    </dgm:pt>
    <dgm:pt modelId="{8D93F77D-2695-4CFB-AEFA-4A8982485C4B}" type="parTrans" cxnId="{FC4F4230-734C-483A-97CB-A868F09998DE}">
      <dgm:prSet/>
      <dgm:spPr/>
      <dgm:t>
        <a:bodyPr/>
        <a:lstStyle/>
        <a:p>
          <a:endParaRPr lang="en-US"/>
        </a:p>
      </dgm:t>
    </dgm:pt>
    <dgm:pt modelId="{4E8D149A-A605-4518-B616-33CB001AB0CD}" type="sibTrans" cxnId="{FC4F4230-734C-483A-97CB-A868F09998DE}">
      <dgm:prSet/>
      <dgm:spPr/>
      <dgm:t>
        <a:bodyPr/>
        <a:lstStyle/>
        <a:p>
          <a:endParaRPr lang="en-US"/>
        </a:p>
      </dgm:t>
    </dgm:pt>
    <dgm:pt modelId="{5A5DB11A-B7C2-480C-AA4C-BB660A5FE8D2}" type="pres">
      <dgm:prSet presAssocID="{55661AD2-A23C-4A5F-9D0D-7641913B8C00}" presName="diagram" presStyleCnt="0">
        <dgm:presLayoutVars>
          <dgm:chPref val="1"/>
          <dgm:dir/>
          <dgm:animOne val="branch"/>
          <dgm:animLvl val="lvl"/>
          <dgm:resizeHandles/>
        </dgm:presLayoutVars>
      </dgm:prSet>
      <dgm:spPr/>
    </dgm:pt>
    <dgm:pt modelId="{9D9839C3-FE72-4BC3-86C3-36D6847B8BF9}" type="pres">
      <dgm:prSet presAssocID="{0F09CD5C-F793-4216-AC80-38D99AA042FC}" presName="root" presStyleCnt="0"/>
      <dgm:spPr/>
    </dgm:pt>
    <dgm:pt modelId="{7CD06EEF-8840-4BDB-B2A4-04887FA62409}" type="pres">
      <dgm:prSet presAssocID="{0F09CD5C-F793-4216-AC80-38D99AA042FC}" presName="rootComposite" presStyleCnt="0"/>
      <dgm:spPr/>
    </dgm:pt>
    <dgm:pt modelId="{B54C8258-F9C8-457B-A06A-DE167CF727F8}" type="pres">
      <dgm:prSet presAssocID="{0F09CD5C-F793-4216-AC80-38D99AA042FC}" presName="rootText" presStyleLbl="node1" presStyleIdx="0" presStyleCnt="2"/>
      <dgm:spPr/>
    </dgm:pt>
    <dgm:pt modelId="{19DCC8B7-DA19-47F1-9589-C15DB9D2A302}" type="pres">
      <dgm:prSet presAssocID="{0F09CD5C-F793-4216-AC80-38D99AA042FC}" presName="rootConnector" presStyleLbl="node1" presStyleIdx="0" presStyleCnt="2"/>
      <dgm:spPr/>
    </dgm:pt>
    <dgm:pt modelId="{A0AFFBC1-468F-4A78-851C-BDD6E66095C6}" type="pres">
      <dgm:prSet presAssocID="{0F09CD5C-F793-4216-AC80-38D99AA042FC}" presName="childShape" presStyleCnt="0"/>
      <dgm:spPr/>
    </dgm:pt>
    <dgm:pt modelId="{6946A4A1-8561-414B-8DF2-0684E8764CD1}" type="pres">
      <dgm:prSet presAssocID="{43E0D0CD-92CE-4CA8-B2FF-C682666C1068}" presName="Name13" presStyleLbl="parChTrans1D2" presStyleIdx="0" presStyleCnt="4"/>
      <dgm:spPr/>
    </dgm:pt>
    <dgm:pt modelId="{E44040C6-B0E8-4B7B-AF44-27C15E8C930D}" type="pres">
      <dgm:prSet presAssocID="{2D353C7F-DA39-42F8-97AD-979F38BC8EFB}" presName="childText" presStyleLbl="bgAcc1" presStyleIdx="0" presStyleCnt="4" custScaleX="80083" custScaleY="116345">
        <dgm:presLayoutVars>
          <dgm:bulletEnabled val="1"/>
        </dgm:presLayoutVars>
      </dgm:prSet>
      <dgm:spPr/>
    </dgm:pt>
    <dgm:pt modelId="{90A77071-9097-4277-B414-5368CBC62230}" type="pres">
      <dgm:prSet presAssocID="{56B5DA23-2C40-4CB7-AD03-D3A26FEF650A}" presName="Name13" presStyleLbl="parChTrans1D2" presStyleIdx="1" presStyleCnt="4"/>
      <dgm:spPr/>
    </dgm:pt>
    <dgm:pt modelId="{8441ED7C-C717-4A3E-B9E3-5648F12E50D5}" type="pres">
      <dgm:prSet presAssocID="{74613662-4804-4F26-B076-838FF3073178}" presName="childText" presStyleLbl="bgAcc1" presStyleIdx="1" presStyleCnt="4">
        <dgm:presLayoutVars>
          <dgm:bulletEnabled val="1"/>
        </dgm:presLayoutVars>
      </dgm:prSet>
      <dgm:spPr/>
    </dgm:pt>
    <dgm:pt modelId="{8812AADB-3E20-4513-BA27-361B6CB72F4B}" type="pres">
      <dgm:prSet presAssocID="{DB4FB2F3-0683-409F-B928-74ABFE281109}" presName="root" presStyleCnt="0"/>
      <dgm:spPr/>
    </dgm:pt>
    <dgm:pt modelId="{18C7DDE8-DF99-4F4B-8D9C-CD8E9A7658A8}" type="pres">
      <dgm:prSet presAssocID="{DB4FB2F3-0683-409F-B928-74ABFE281109}" presName="rootComposite" presStyleCnt="0"/>
      <dgm:spPr/>
    </dgm:pt>
    <dgm:pt modelId="{E9EEFB7F-30D5-4863-999B-D1E7343FC54F}" type="pres">
      <dgm:prSet presAssocID="{DB4FB2F3-0683-409F-B928-74ABFE281109}" presName="rootText" presStyleLbl="node1" presStyleIdx="1" presStyleCnt="2"/>
      <dgm:spPr/>
    </dgm:pt>
    <dgm:pt modelId="{FAC07151-EDCA-44FC-A52F-62BC2995E451}" type="pres">
      <dgm:prSet presAssocID="{DB4FB2F3-0683-409F-B928-74ABFE281109}" presName="rootConnector" presStyleLbl="node1" presStyleIdx="1" presStyleCnt="2"/>
      <dgm:spPr/>
    </dgm:pt>
    <dgm:pt modelId="{0E7D2119-CB53-439F-98F4-E0B568D886CB}" type="pres">
      <dgm:prSet presAssocID="{DB4FB2F3-0683-409F-B928-74ABFE281109}" presName="childShape" presStyleCnt="0"/>
      <dgm:spPr/>
    </dgm:pt>
    <dgm:pt modelId="{D1D6EE78-98BD-459C-BBF3-EBDB3A122B36}" type="pres">
      <dgm:prSet presAssocID="{7F0E4C2A-9E83-4DC2-BDE8-E598EFC1195C}" presName="Name13" presStyleLbl="parChTrans1D2" presStyleIdx="2" presStyleCnt="4"/>
      <dgm:spPr/>
    </dgm:pt>
    <dgm:pt modelId="{68647BEE-0061-4C98-AF98-D91BE6EA331E}" type="pres">
      <dgm:prSet presAssocID="{EC37C4E3-8958-4363-8A4B-53471EA0AFA0}" presName="childText" presStyleLbl="bgAcc1" presStyleIdx="2" presStyleCnt="4" custScaleX="100450" custScaleY="111240">
        <dgm:presLayoutVars>
          <dgm:bulletEnabled val="1"/>
        </dgm:presLayoutVars>
      </dgm:prSet>
      <dgm:spPr/>
    </dgm:pt>
    <dgm:pt modelId="{B58406CC-2826-4DCE-AB50-0E5219FA9738}" type="pres">
      <dgm:prSet presAssocID="{8D93F77D-2695-4CFB-AEFA-4A8982485C4B}" presName="Name13" presStyleLbl="parChTrans1D2" presStyleIdx="3" presStyleCnt="4"/>
      <dgm:spPr/>
    </dgm:pt>
    <dgm:pt modelId="{36D9906B-6346-4359-B1C8-DA73DC6BC012}" type="pres">
      <dgm:prSet presAssocID="{F83154CC-B3D9-4985-8980-BDC0F720CC61}" presName="childText" presStyleLbl="bgAcc1" presStyleIdx="3" presStyleCnt="4">
        <dgm:presLayoutVars>
          <dgm:bulletEnabled val="1"/>
        </dgm:presLayoutVars>
      </dgm:prSet>
      <dgm:spPr/>
    </dgm:pt>
  </dgm:ptLst>
  <dgm:cxnLst>
    <dgm:cxn modelId="{5B467014-E5A3-4C58-B656-D17B71A1CEB5}" srcId="{0F09CD5C-F793-4216-AC80-38D99AA042FC}" destId="{74613662-4804-4F26-B076-838FF3073178}" srcOrd="1" destOrd="0" parTransId="{56B5DA23-2C40-4CB7-AD03-D3A26FEF650A}" sibTransId="{F57B703F-DAC7-45A8-81B1-ABD020D6E444}"/>
    <dgm:cxn modelId="{8B682B23-DEF1-4F28-BCF6-7C8628BD77DC}" type="presOf" srcId="{8D93F77D-2695-4CFB-AEFA-4A8982485C4B}" destId="{B58406CC-2826-4DCE-AB50-0E5219FA9738}" srcOrd="0" destOrd="0" presId="urn:microsoft.com/office/officeart/2005/8/layout/hierarchy3"/>
    <dgm:cxn modelId="{54BA4C2D-9EE2-421B-9968-374DB1233A1E}" type="presOf" srcId="{0F09CD5C-F793-4216-AC80-38D99AA042FC}" destId="{19DCC8B7-DA19-47F1-9589-C15DB9D2A302}" srcOrd="1" destOrd="0" presId="urn:microsoft.com/office/officeart/2005/8/layout/hierarchy3"/>
    <dgm:cxn modelId="{FC4F4230-734C-483A-97CB-A868F09998DE}" srcId="{DB4FB2F3-0683-409F-B928-74ABFE281109}" destId="{F83154CC-B3D9-4985-8980-BDC0F720CC61}" srcOrd="1" destOrd="0" parTransId="{8D93F77D-2695-4CFB-AEFA-4A8982485C4B}" sibTransId="{4E8D149A-A605-4518-B616-33CB001AB0CD}"/>
    <dgm:cxn modelId="{D8F00732-CBEA-4436-8E6F-F688FA7FD3B6}" type="presOf" srcId="{EC37C4E3-8958-4363-8A4B-53471EA0AFA0}" destId="{68647BEE-0061-4C98-AF98-D91BE6EA331E}" srcOrd="0" destOrd="0" presId="urn:microsoft.com/office/officeart/2005/8/layout/hierarchy3"/>
    <dgm:cxn modelId="{66F58434-49AA-4371-81BE-67BE89B12D5D}" type="presOf" srcId="{F83154CC-B3D9-4985-8980-BDC0F720CC61}" destId="{36D9906B-6346-4359-B1C8-DA73DC6BC012}" srcOrd="0" destOrd="0" presId="urn:microsoft.com/office/officeart/2005/8/layout/hierarchy3"/>
    <dgm:cxn modelId="{6DB7C13C-AD2D-473D-BF3F-587B88A08742}" type="presOf" srcId="{DB4FB2F3-0683-409F-B928-74ABFE281109}" destId="{E9EEFB7F-30D5-4863-999B-D1E7343FC54F}" srcOrd="0" destOrd="0" presId="urn:microsoft.com/office/officeart/2005/8/layout/hierarchy3"/>
    <dgm:cxn modelId="{CDE93060-D2CA-4375-BCE3-BE8213AB0E4E}" srcId="{55661AD2-A23C-4A5F-9D0D-7641913B8C00}" destId="{DB4FB2F3-0683-409F-B928-74ABFE281109}" srcOrd="1" destOrd="0" parTransId="{581CD048-DD2B-4BA2-8461-23D49AE7001C}" sibTransId="{AE435D2A-0974-48FD-A37C-F50F9DE0DED7}"/>
    <dgm:cxn modelId="{D112A267-6904-4322-8C51-179299B85C32}" srcId="{55661AD2-A23C-4A5F-9D0D-7641913B8C00}" destId="{0F09CD5C-F793-4216-AC80-38D99AA042FC}" srcOrd="0" destOrd="0" parTransId="{8C7C5914-E72A-44D4-AB81-FE5B749C9BA0}" sibTransId="{35E8E5A8-1557-4AC7-BFFF-8185D92BBD27}"/>
    <dgm:cxn modelId="{08297D7D-EF7C-4EE1-A7D3-8275370C1BB3}" srcId="{DB4FB2F3-0683-409F-B928-74ABFE281109}" destId="{EC37C4E3-8958-4363-8A4B-53471EA0AFA0}" srcOrd="0" destOrd="0" parTransId="{7F0E4C2A-9E83-4DC2-BDE8-E598EFC1195C}" sibTransId="{56FF3BAE-1212-4EB0-8131-016176AEF3F6}"/>
    <dgm:cxn modelId="{7AF59D7F-9912-43BC-B69D-72F0F1F6455A}" type="presOf" srcId="{7F0E4C2A-9E83-4DC2-BDE8-E598EFC1195C}" destId="{D1D6EE78-98BD-459C-BBF3-EBDB3A122B36}" srcOrd="0" destOrd="0" presId="urn:microsoft.com/office/officeart/2005/8/layout/hierarchy3"/>
    <dgm:cxn modelId="{FA264E83-2B56-4CCA-8472-B04439DE1ABD}" type="presOf" srcId="{55661AD2-A23C-4A5F-9D0D-7641913B8C00}" destId="{5A5DB11A-B7C2-480C-AA4C-BB660A5FE8D2}" srcOrd="0" destOrd="0" presId="urn:microsoft.com/office/officeart/2005/8/layout/hierarchy3"/>
    <dgm:cxn modelId="{5F91DD8E-44B8-4973-8D32-C2B91E3E9516}" srcId="{0F09CD5C-F793-4216-AC80-38D99AA042FC}" destId="{2D353C7F-DA39-42F8-97AD-979F38BC8EFB}" srcOrd="0" destOrd="0" parTransId="{43E0D0CD-92CE-4CA8-B2FF-C682666C1068}" sibTransId="{E0B506EF-20F9-4AA5-ABE8-7D0631D5EB82}"/>
    <dgm:cxn modelId="{71146790-076D-4993-8141-66654149510F}" type="presOf" srcId="{0F09CD5C-F793-4216-AC80-38D99AA042FC}" destId="{B54C8258-F9C8-457B-A06A-DE167CF727F8}" srcOrd="0" destOrd="0" presId="urn:microsoft.com/office/officeart/2005/8/layout/hierarchy3"/>
    <dgm:cxn modelId="{D79D3798-1146-4AC8-A407-74BF4720953C}" type="presOf" srcId="{43E0D0CD-92CE-4CA8-B2FF-C682666C1068}" destId="{6946A4A1-8561-414B-8DF2-0684E8764CD1}" srcOrd="0" destOrd="0" presId="urn:microsoft.com/office/officeart/2005/8/layout/hierarchy3"/>
    <dgm:cxn modelId="{4A14609B-FE21-4086-A80B-72DE31E0CBFD}" type="presOf" srcId="{DB4FB2F3-0683-409F-B928-74ABFE281109}" destId="{FAC07151-EDCA-44FC-A52F-62BC2995E451}" srcOrd="1" destOrd="0" presId="urn:microsoft.com/office/officeart/2005/8/layout/hierarchy3"/>
    <dgm:cxn modelId="{E8AB9D9C-4CDF-49A6-94DE-3D3F9234C47D}" type="presOf" srcId="{56B5DA23-2C40-4CB7-AD03-D3A26FEF650A}" destId="{90A77071-9097-4277-B414-5368CBC62230}" srcOrd="0" destOrd="0" presId="urn:microsoft.com/office/officeart/2005/8/layout/hierarchy3"/>
    <dgm:cxn modelId="{188F3BA8-051C-46AB-BCBD-B41B9A2BD2E3}" type="presOf" srcId="{74613662-4804-4F26-B076-838FF3073178}" destId="{8441ED7C-C717-4A3E-B9E3-5648F12E50D5}" srcOrd="0" destOrd="0" presId="urn:microsoft.com/office/officeart/2005/8/layout/hierarchy3"/>
    <dgm:cxn modelId="{408ACEAB-4C7A-4142-8B51-3DD99E3239A5}" type="presOf" srcId="{2D353C7F-DA39-42F8-97AD-979F38BC8EFB}" destId="{E44040C6-B0E8-4B7B-AF44-27C15E8C930D}" srcOrd="0" destOrd="0" presId="urn:microsoft.com/office/officeart/2005/8/layout/hierarchy3"/>
    <dgm:cxn modelId="{C32E08C9-3B35-4DC0-8262-690B455D9788}" type="presParOf" srcId="{5A5DB11A-B7C2-480C-AA4C-BB660A5FE8D2}" destId="{9D9839C3-FE72-4BC3-86C3-36D6847B8BF9}" srcOrd="0" destOrd="0" presId="urn:microsoft.com/office/officeart/2005/8/layout/hierarchy3"/>
    <dgm:cxn modelId="{1EBFD158-B593-4741-A7FA-ABAE728B718E}" type="presParOf" srcId="{9D9839C3-FE72-4BC3-86C3-36D6847B8BF9}" destId="{7CD06EEF-8840-4BDB-B2A4-04887FA62409}" srcOrd="0" destOrd="0" presId="urn:microsoft.com/office/officeart/2005/8/layout/hierarchy3"/>
    <dgm:cxn modelId="{EDE25FA1-23CA-43AE-B714-26DA98AB581B}" type="presParOf" srcId="{7CD06EEF-8840-4BDB-B2A4-04887FA62409}" destId="{B54C8258-F9C8-457B-A06A-DE167CF727F8}" srcOrd="0" destOrd="0" presId="urn:microsoft.com/office/officeart/2005/8/layout/hierarchy3"/>
    <dgm:cxn modelId="{3321592D-765C-4757-B64B-0F69ECE489C1}" type="presParOf" srcId="{7CD06EEF-8840-4BDB-B2A4-04887FA62409}" destId="{19DCC8B7-DA19-47F1-9589-C15DB9D2A302}" srcOrd="1" destOrd="0" presId="urn:microsoft.com/office/officeart/2005/8/layout/hierarchy3"/>
    <dgm:cxn modelId="{5A209C50-9A82-4DF3-994A-9FD2B3D3120B}" type="presParOf" srcId="{9D9839C3-FE72-4BC3-86C3-36D6847B8BF9}" destId="{A0AFFBC1-468F-4A78-851C-BDD6E66095C6}" srcOrd="1" destOrd="0" presId="urn:microsoft.com/office/officeart/2005/8/layout/hierarchy3"/>
    <dgm:cxn modelId="{EA32EE3C-56A8-4EDE-ABB3-27184F88AB75}" type="presParOf" srcId="{A0AFFBC1-468F-4A78-851C-BDD6E66095C6}" destId="{6946A4A1-8561-414B-8DF2-0684E8764CD1}" srcOrd="0" destOrd="0" presId="urn:microsoft.com/office/officeart/2005/8/layout/hierarchy3"/>
    <dgm:cxn modelId="{1B1B2D5A-3A3B-439D-AFEC-D1F1C41B1DC5}" type="presParOf" srcId="{A0AFFBC1-468F-4A78-851C-BDD6E66095C6}" destId="{E44040C6-B0E8-4B7B-AF44-27C15E8C930D}" srcOrd="1" destOrd="0" presId="urn:microsoft.com/office/officeart/2005/8/layout/hierarchy3"/>
    <dgm:cxn modelId="{4276994F-959C-4BF3-801B-5A12536AA4D4}" type="presParOf" srcId="{A0AFFBC1-468F-4A78-851C-BDD6E66095C6}" destId="{90A77071-9097-4277-B414-5368CBC62230}" srcOrd="2" destOrd="0" presId="urn:microsoft.com/office/officeart/2005/8/layout/hierarchy3"/>
    <dgm:cxn modelId="{EE75E9C3-9F6A-4653-8D21-6962ED7B0ABC}" type="presParOf" srcId="{A0AFFBC1-468F-4A78-851C-BDD6E66095C6}" destId="{8441ED7C-C717-4A3E-B9E3-5648F12E50D5}" srcOrd="3" destOrd="0" presId="urn:microsoft.com/office/officeart/2005/8/layout/hierarchy3"/>
    <dgm:cxn modelId="{8BFEEAFF-68B5-4EDB-9DFB-5F259343A75F}" type="presParOf" srcId="{5A5DB11A-B7C2-480C-AA4C-BB660A5FE8D2}" destId="{8812AADB-3E20-4513-BA27-361B6CB72F4B}" srcOrd="1" destOrd="0" presId="urn:microsoft.com/office/officeart/2005/8/layout/hierarchy3"/>
    <dgm:cxn modelId="{7A2A7997-0C59-4D02-82AD-B88F56AA7F51}" type="presParOf" srcId="{8812AADB-3E20-4513-BA27-361B6CB72F4B}" destId="{18C7DDE8-DF99-4F4B-8D9C-CD8E9A7658A8}" srcOrd="0" destOrd="0" presId="urn:microsoft.com/office/officeart/2005/8/layout/hierarchy3"/>
    <dgm:cxn modelId="{0897A655-F610-4253-ADCB-6BE7AF34C068}" type="presParOf" srcId="{18C7DDE8-DF99-4F4B-8D9C-CD8E9A7658A8}" destId="{E9EEFB7F-30D5-4863-999B-D1E7343FC54F}" srcOrd="0" destOrd="0" presId="urn:microsoft.com/office/officeart/2005/8/layout/hierarchy3"/>
    <dgm:cxn modelId="{6472C1C2-D7C6-473B-AB65-22E143670872}" type="presParOf" srcId="{18C7DDE8-DF99-4F4B-8D9C-CD8E9A7658A8}" destId="{FAC07151-EDCA-44FC-A52F-62BC2995E451}" srcOrd="1" destOrd="0" presId="urn:microsoft.com/office/officeart/2005/8/layout/hierarchy3"/>
    <dgm:cxn modelId="{BEF4CC4C-4766-4717-9048-2981C2E631B0}" type="presParOf" srcId="{8812AADB-3E20-4513-BA27-361B6CB72F4B}" destId="{0E7D2119-CB53-439F-98F4-E0B568D886CB}" srcOrd="1" destOrd="0" presId="urn:microsoft.com/office/officeart/2005/8/layout/hierarchy3"/>
    <dgm:cxn modelId="{EF0CD8B5-487B-4414-8BFB-86050DFD7130}" type="presParOf" srcId="{0E7D2119-CB53-439F-98F4-E0B568D886CB}" destId="{D1D6EE78-98BD-459C-BBF3-EBDB3A122B36}" srcOrd="0" destOrd="0" presId="urn:microsoft.com/office/officeart/2005/8/layout/hierarchy3"/>
    <dgm:cxn modelId="{F05E5F31-298F-47FD-B62F-AA76A8C1CFA3}" type="presParOf" srcId="{0E7D2119-CB53-439F-98F4-E0B568D886CB}" destId="{68647BEE-0061-4C98-AF98-D91BE6EA331E}" srcOrd="1" destOrd="0" presId="urn:microsoft.com/office/officeart/2005/8/layout/hierarchy3"/>
    <dgm:cxn modelId="{413753C7-0F30-49F4-878B-F45ECC7CCF65}" type="presParOf" srcId="{0E7D2119-CB53-439F-98F4-E0B568D886CB}" destId="{B58406CC-2826-4DCE-AB50-0E5219FA9738}" srcOrd="2" destOrd="0" presId="urn:microsoft.com/office/officeart/2005/8/layout/hierarchy3"/>
    <dgm:cxn modelId="{27A59F79-143F-4596-B541-2A53BF8B1C6C}" type="presParOf" srcId="{0E7D2119-CB53-439F-98F4-E0B568D886CB}" destId="{36D9906B-6346-4359-B1C8-DA73DC6BC01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590643-19F5-4EAE-90B4-8C63348D3F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704848-A36E-486B-AE25-D742D980A6FB}">
      <dgm:prSet/>
      <dgm:spPr/>
      <dgm:t>
        <a:bodyPr/>
        <a:lstStyle/>
        <a:p>
          <a:r>
            <a:rPr lang="en-US">
              <a:latin typeface="Calibri Light" panose="020F0302020204030204" pitchFamily="34" charset="0"/>
              <a:cs typeface="Calibri Light" panose="020F0302020204030204" pitchFamily="34" charset="0"/>
            </a:rPr>
            <a:t>Provide opportunities for students to interact at all levels of text understanding to build toward a situation or mental model? </a:t>
          </a:r>
        </a:p>
      </dgm:t>
    </dgm:pt>
    <dgm:pt modelId="{5B607B11-2562-4F6B-95BE-95ECE150F627}" type="parTrans" cxnId="{AEA7FC8E-51DA-4BDF-A2FB-6E8374572D40}">
      <dgm:prSet/>
      <dgm:spPr/>
      <dgm:t>
        <a:bodyPr/>
        <a:lstStyle/>
        <a:p>
          <a:endParaRPr lang="en-US">
            <a:latin typeface="Calibri Light" panose="020F0302020204030204" pitchFamily="34" charset="0"/>
            <a:cs typeface="Calibri Light" panose="020F0302020204030204" pitchFamily="34" charset="0"/>
          </a:endParaRPr>
        </a:p>
      </dgm:t>
    </dgm:pt>
    <dgm:pt modelId="{7E6452B7-260F-4CDD-8BDC-6D41CE339195}" type="sibTrans" cxnId="{AEA7FC8E-51DA-4BDF-A2FB-6E8374572D40}">
      <dgm:prSet/>
      <dgm:spPr/>
      <dgm:t>
        <a:bodyPr/>
        <a:lstStyle/>
        <a:p>
          <a:endParaRPr lang="en-US">
            <a:latin typeface="Calibri Light" panose="020F0302020204030204" pitchFamily="34" charset="0"/>
            <a:cs typeface="Calibri Light" panose="020F0302020204030204" pitchFamily="34" charset="0"/>
          </a:endParaRPr>
        </a:p>
      </dgm:t>
    </dgm:pt>
    <dgm:pt modelId="{A51F2509-A343-481D-9256-3877E3EAE1EB}">
      <dgm:prSet/>
      <dgm:spPr/>
      <dgm:t>
        <a:bodyPr/>
        <a:lstStyle/>
        <a:p>
          <a:r>
            <a:rPr lang="en-US">
              <a:latin typeface="Calibri Light" panose="020F0302020204030204" pitchFamily="34" charset="0"/>
              <a:cs typeface="Calibri Light" panose="020F0302020204030204" pitchFamily="34" charset="0"/>
            </a:rPr>
            <a:t>Incorporate the various components of language comprehension needed for skilled reading? </a:t>
          </a:r>
        </a:p>
      </dgm:t>
    </dgm:pt>
    <dgm:pt modelId="{46C541E2-0F52-48B9-96A9-372E81C759BF}" type="parTrans" cxnId="{ADC39CCF-E361-4EA5-AC8F-D29E8646981E}">
      <dgm:prSet/>
      <dgm:spPr/>
      <dgm:t>
        <a:bodyPr/>
        <a:lstStyle/>
        <a:p>
          <a:endParaRPr lang="en-US">
            <a:latin typeface="Calibri Light" panose="020F0302020204030204" pitchFamily="34" charset="0"/>
            <a:cs typeface="Calibri Light" panose="020F0302020204030204" pitchFamily="34" charset="0"/>
          </a:endParaRPr>
        </a:p>
      </dgm:t>
    </dgm:pt>
    <dgm:pt modelId="{AC27AE40-AF71-4C69-9C48-992506F60C75}" type="sibTrans" cxnId="{ADC39CCF-E361-4EA5-AC8F-D29E8646981E}">
      <dgm:prSet/>
      <dgm:spPr/>
      <dgm:t>
        <a:bodyPr/>
        <a:lstStyle/>
        <a:p>
          <a:endParaRPr lang="en-US">
            <a:latin typeface="Calibri Light" panose="020F0302020204030204" pitchFamily="34" charset="0"/>
            <a:cs typeface="Calibri Light" panose="020F0302020204030204" pitchFamily="34" charset="0"/>
          </a:endParaRPr>
        </a:p>
      </dgm:t>
    </dgm:pt>
    <dgm:pt modelId="{210F845A-4B51-4F24-ABE3-DD92F32627EC}">
      <dgm:prSet/>
      <dgm:spPr/>
      <dgm:t>
        <a:bodyPr/>
        <a:lstStyle/>
        <a:p>
          <a:r>
            <a:rPr lang="en-US">
              <a:latin typeface="Calibri Light" panose="020F0302020204030204" pitchFamily="34" charset="0"/>
              <a:cs typeface="Calibri Light" panose="020F0302020204030204" pitchFamily="34" charset="0"/>
            </a:rPr>
            <a:t>Explicitly and systematically teach conjunctions and adverbs that serve as connectives in text?</a:t>
          </a:r>
        </a:p>
      </dgm:t>
    </dgm:pt>
    <dgm:pt modelId="{8048D279-0BD1-4745-9900-391A9A780CCF}" type="parTrans" cxnId="{E5F8289B-3365-4272-88C5-F14C995E8866}">
      <dgm:prSet/>
      <dgm:spPr/>
      <dgm:t>
        <a:bodyPr/>
        <a:lstStyle/>
        <a:p>
          <a:endParaRPr lang="en-US">
            <a:latin typeface="Calibri Light" panose="020F0302020204030204" pitchFamily="34" charset="0"/>
            <a:cs typeface="Calibri Light" panose="020F0302020204030204" pitchFamily="34" charset="0"/>
          </a:endParaRPr>
        </a:p>
      </dgm:t>
    </dgm:pt>
    <dgm:pt modelId="{2F59341A-8F1D-4BB0-9597-B3DB0C0109B0}" type="sibTrans" cxnId="{E5F8289B-3365-4272-88C5-F14C995E8866}">
      <dgm:prSet/>
      <dgm:spPr/>
      <dgm:t>
        <a:bodyPr/>
        <a:lstStyle/>
        <a:p>
          <a:endParaRPr lang="en-US">
            <a:latin typeface="Calibri Light" panose="020F0302020204030204" pitchFamily="34" charset="0"/>
            <a:cs typeface="Calibri Light" panose="020F0302020204030204" pitchFamily="34" charset="0"/>
          </a:endParaRPr>
        </a:p>
      </dgm:t>
    </dgm:pt>
    <dgm:pt modelId="{B623B3ED-7228-4FD2-ACEF-65856B91F1AB}">
      <dgm:prSet/>
      <dgm:spPr/>
      <dgm:t>
        <a:bodyPr/>
        <a:lstStyle/>
        <a:p>
          <a:r>
            <a:rPr lang="en-US">
              <a:latin typeface="Calibri Light" panose="020F0302020204030204" pitchFamily="34" charset="0"/>
              <a:cs typeface="Calibri Light" panose="020F0302020204030204" pitchFamily="34" charset="0"/>
            </a:rPr>
            <a:t>Prompt students to identify connectives and analyze how the words contribute to meaning?</a:t>
          </a:r>
        </a:p>
      </dgm:t>
    </dgm:pt>
    <dgm:pt modelId="{62F80883-ED55-4300-A657-5C45E353771A}" type="parTrans" cxnId="{D0D192A6-1B98-4658-9870-B6502B984E8B}">
      <dgm:prSet/>
      <dgm:spPr/>
      <dgm:t>
        <a:bodyPr/>
        <a:lstStyle/>
        <a:p>
          <a:endParaRPr lang="en-US">
            <a:latin typeface="Calibri Light" panose="020F0302020204030204" pitchFamily="34" charset="0"/>
            <a:cs typeface="Calibri Light" panose="020F0302020204030204" pitchFamily="34" charset="0"/>
          </a:endParaRPr>
        </a:p>
      </dgm:t>
    </dgm:pt>
    <dgm:pt modelId="{C6EE2B9B-995E-48F6-A2B6-301C66D7EC93}" type="sibTrans" cxnId="{D0D192A6-1B98-4658-9870-B6502B984E8B}">
      <dgm:prSet/>
      <dgm:spPr/>
      <dgm:t>
        <a:bodyPr/>
        <a:lstStyle/>
        <a:p>
          <a:endParaRPr lang="en-US">
            <a:latin typeface="Calibri Light" panose="020F0302020204030204" pitchFamily="34" charset="0"/>
            <a:cs typeface="Calibri Light" panose="020F0302020204030204" pitchFamily="34" charset="0"/>
          </a:endParaRPr>
        </a:p>
      </dgm:t>
    </dgm:pt>
    <dgm:pt modelId="{65526C8E-945F-4309-A04C-5510ADA53392}">
      <dgm:prSet/>
      <dgm:spPr/>
      <dgm:t>
        <a:bodyPr/>
        <a:lstStyle/>
        <a:p>
          <a:r>
            <a:rPr lang="en-US">
              <a:latin typeface="Calibri Light" panose="020F0302020204030204" pitchFamily="34" charset="0"/>
              <a:cs typeface="Calibri Light" panose="020F0302020204030204" pitchFamily="34" charset="0"/>
            </a:rPr>
            <a:t>Provide graphic organizers to prompt connections between text and knowledge to support the reader in making inferences?</a:t>
          </a:r>
        </a:p>
      </dgm:t>
    </dgm:pt>
    <dgm:pt modelId="{766D1B2B-0B62-4396-9C83-D2EB014C242E}" type="parTrans" cxnId="{228B6658-4BC7-484F-A9D4-618C3A2162ED}">
      <dgm:prSet/>
      <dgm:spPr/>
      <dgm:t>
        <a:bodyPr/>
        <a:lstStyle/>
        <a:p>
          <a:endParaRPr lang="en-US">
            <a:latin typeface="Calibri Light" panose="020F0302020204030204" pitchFamily="34" charset="0"/>
            <a:cs typeface="Calibri Light" panose="020F0302020204030204" pitchFamily="34" charset="0"/>
          </a:endParaRPr>
        </a:p>
      </dgm:t>
    </dgm:pt>
    <dgm:pt modelId="{9E9BEC6E-107C-4D13-8861-80AE2C897653}" type="sibTrans" cxnId="{228B6658-4BC7-484F-A9D4-618C3A2162ED}">
      <dgm:prSet/>
      <dgm:spPr/>
      <dgm:t>
        <a:bodyPr/>
        <a:lstStyle/>
        <a:p>
          <a:endParaRPr lang="en-US">
            <a:latin typeface="Calibri Light" panose="020F0302020204030204" pitchFamily="34" charset="0"/>
            <a:cs typeface="Calibri Light" panose="020F0302020204030204" pitchFamily="34" charset="0"/>
          </a:endParaRPr>
        </a:p>
      </dgm:t>
    </dgm:pt>
    <dgm:pt modelId="{C759E1AE-8239-46BF-920D-B6F9C5C99DC8}" type="pres">
      <dgm:prSet presAssocID="{0A590643-19F5-4EAE-90B4-8C63348D3F57}" presName="linear" presStyleCnt="0">
        <dgm:presLayoutVars>
          <dgm:animLvl val="lvl"/>
          <dgm:resizeHandles val="exact"/>
        </dgm:presLayoutVars>
      </dgm:prSet>
      <dgm:spPr/>
    </dgm:pt>
    <dgm:pt modelId="{19BD3290-D355-403A-A9AF-4DEA0D609C91}" type="pres">
      <dgm:prSet presAssocID="{00704848-A36E-486B-AE25-D742D980A6FB}" presName="parentText" presStyleLbl="node1" presStyleIdx="0" presStyleCnt="5">
        <dgm:presLayoutVars>
          <dgm:chMax val="0"/>
          <dgm:bulletEnabled val="1"/>
        </dgm:presLayoutVars>
      </dgm:prSet>
      <dgm:spPr/>
    </dgm:pt>
    <dgm:pt modelId="{E37970DB-FF53-4205-B8D9-302D418B4F8F}" type="pres">
      <dgm:prSet presAssocID="{7E6452B7-260F-4CDD-8BDC-6D41CE339195}" presName="spacer" presStyleCnt="0"/>
      <dgm:spPr/>
    </dgm:pt>
    <dgm:pt modelId="{47D7BFD0-1B8E-48B0-8BDA-1B0C24C510E3}" type="pres">
      <dgm:prSet presAssocID="{A51F2509-A343-481D-9256-3877E3EAE1EB}" presName="parentText" presStyleLbl="node1" presStyleIdx="1" presStyleCnt="5">
        <dgm:presLayoutVars>
          <dgm:chMax val="0"/>
          <dgm:bulletEnabled val="1"/>
        </dgm:presLayoutVars>
      </dgm:prSet>
      <dgm:spPr/>
    </dgm:pt>
    <dgm:pt modelId="{96663814-627E-4521-A301-5C29BE2EF56F}" type="pres">
      <dgm:prSet presAssocID="{AC27AE40-AF71-4C69-9C48-992506F60C75}" presName="spacer" presStyleCnt="0"/>
      <dgm:spPr/>
    </dgm:pt>
    <dgm:pt modelId="{54DB1A67-BBA5-4F02-A634-47F728873D9B}" type="pres">
      <dgm:prSet presAssocID="{210F845A-4B51-4F24-ABE3-DD92F32627EC}" presName="parentText" presStyleLbl="node1" presStyleIdx="2" presStyleCnt="5">
        <dgm:presLayoutVars>
          <dgm:chMax val="0"/>
          <dgm:bulletEnabled val="1"/>
        </dgm:presLayoutVars>
      </dgm:prSet>
      <dgm:spPr/>
    </dgm:pt>
    <dgm:pt modelId="{6B828613-A538-4B9C-AA38-39D8B9508370}" type="pres">
      <dgm:prSet presAssocID="{2F59341A-8F1D-4BB0-9597-B3DB0C0109B0}" presName="spacer" presStyleCnt="0"/>
      <dgm:spPr/>
    </dgm:pt>
    <dgm:pt modelId="{D03B9B79-705D-4E8D-9993-DFE769CDC065}" type="pres">
      <dgm:prSet presAssocID="{B623B3ED-7228-4FD2-ACEF-65856B91F1AB}" presName="parentText" presStyleLbl="node1" presStyleIdx="3" presStyleCnt="5">
        <dgm:presLayoutVars>
          <dgm:chMax val="0"/>
          <dgm:bulletEnabled val="1"/>
        </dgm:presLayoutVars>
      </dgm:prSet>
      <dgm:spPr/>
    </dgm:pt>
    <dgm:pt modelId="{5DC65769-D914-4771-BBC1-EC01A9DF64E4}" type="pres">
      <dgm:prSet presAssocID="{C6EE2B9B-995E-48F6-A2B6-301C66D7EC93}" presName="spacer" presStyleCnt="0"/>
      <dgm:spPr/>
    </dgm:pt>
    <dgm:pt modelId="{40BEBE95-BC8E-4A54-A6AB-6CF34685631B}" type="pres">
      <dgm:prSet presAssocID="{65526C8E-945F-4309-A04C-5510ADA53392}" presName="parentText" presStyleLbl="node1" presStyleIdx="4" presStyleCnt="5">
        <dgm:presLayoutVars>
          <dgm:chMax val="0"/>
          <dgm:bulletEnabled val="1"/>
        </dgm:presLayoutVars>
      </dgm:prSet>
      <dgm:spPr/>
    </dgm:pt>
  </dgm:ptLst>
  <dgm:cxnLst>
    <dgm:cxn modelId="{7409CE5B-72CF-464E-8C87-5D453286B796}" type="presOf" srcId="{0A590643-19F5-4EAE-90B4-8C63348D3F57}" destId="{C759E1AE-8239-46BF-920D-B6F9C5C99DC8}" srcOrd="0" destOrd="0" presId="urn:microsoft.com/office/officeart/2005/8/layout/vList2"/>
    <dgm:cxn modelId="{228B6658-4BC7-484F-A9D4-618C3A2162ED}" srcId="{0A590643-19F5-4EAE-90B4-8C63348D3F57}" destId="{65526C8E-945F-4309-A04C-5510ADA53392}" srcOrd="4" destOrd="0" parTransId="{766D1B2B-0B62-4396-9C83-D2EB014C242E}" sibTransId="{9E9BEC6E-107C-4D13-8861-80AE2C897653}"/>
    <dgm:cxn modelId="{06816059-4073-4D79-A82B-9342E16FEC46}" type="presOf" srcId="{00704848-A36E-486B-AE25-D742D980A6FB}" destId="{19BD3290-D355-403A-A9AF-4DEA0D609C91}" srcOrd="0" destOrd="0" presId="urn:microsoft.com/office/officeart/2005/8/layout/vList2"/>
    <dgm:cxn modelId="{AEA7FC8E-51DA-4BDF-A2FB-6E8374572D40}" srcId="{0A590643-19F5-4EAE-90B4-8C63348D3F57}" destId="{00704848-A36E-486B-AE25-D742D980A6FB}" srcOrd="0" destOrd="0" parTransId="{5B607B11-2562-4F6B-95BE-95ECE150F627}" sibTransId="{7E6452B7-260F-4CDD-8BDC-6D41CE339195}"/>
    <dgm:cxn modelId="{CC87F298-62AA-4533-B3E1-4410593EF523}" type="presOf" srcId="{A51F2509-A343-481D-9256-3877E3EAE1EB}" destId="{47D7BFD0-1B8E-48B0-8BDA-1B0C24C510E3}" srcOrd="0" destOrd="0" presId="urn:microsoft.com/office/officeart/2005/8/layout/vList2"/>
    <dgm:cxn modelId="{E5F8289B-3365-4272-88C5-F14C995E8866}" srcId="{0A590643-19F5-4EAE-90B4-8C63348D3F57}" destId="{210F845A-4B51-4F24-ABE3-DD92F32627EC}" srcOrd="2" destOrd="0" parTransId="{8048D279-0BD1-4745-9900-391A9A780CCF}" sibTransId="{2F59341A-8F1D-4BB0-9597-B3DB0C0109B0}"/>
    <dgm:cxn modelId="{D0D192A6-1B98-4658-9870-B6502B984E8B}" srcId="{0A590643-19F5-4EAE-90B4-8C63348D3F57}" destId="{B623B3ED-7228-4FD2-ACEF-65856B91F1AB}" srcOrd="3" destOrd="0" parTransId="{62F80883-ED55-4300-A657-5C45E353771A}" sibTransId="{C6EE2B9B-995E-48F6-A2B6-301C66D7EC93}"/>
    <dgm:cxn modelId="{ADC39CCF-E361-4EA5-AC8F-D29E8646981E}" srcId="{0A590643-19F5-4EAE-90B4-8C63348D3F57}" destId="{A51F2509-A343-481D-9256-3877E3EAE1EB}" srcOrd="1" destOrd="0" parTransId="{46C541E2-0F52-48B9-96A9-372E81C759BF}" sibTransId="{AC27AE40-AF71-4C69-9C48-992506F60C75}"/>
    <dgm:cxn modelId="{D6C537D5-F117-4539-A331-D55D8DFDA8A8}" type="presOf" srcId="{B623B3ED-7228-4FD2-ACEF-65856B91F1AB}" destId="{D03B9B79-705D-4E8D-9993-DFE769CDC065}" srcOrd="0" destOrd="0" presId="urn:microsoft.com/office/officeart/2005/8/layout/vList2"/>
    <dgm:cxn modelId="{67D7E1DC-79A2-4679-8C7E-D763E4795115}" type="presOf" srcId="{65526C8E-945F-4309-A04C-5510ADA53392}" destId="{40BEBE95-BC8E-4A54-A6AB-6CF34685631B}" srcOrd="0" destOrd="0" presId="urn:microsoft.com/office/officeart/2005/8/layout/vList2"/>
    <dgm:cxn modelId="{6008C7DF-837C-4C08-8E27-08F031437FFE}" type="presOf" srcId="{210F845A-4B51-4F24-ABE3-DD92F32627EC}" destId="{54DB1A67-BBA5-4F02-A634-47F728873D9B}" srcOrd="0" destOrd="0" presId="urn:microsoft.com/office/officeart/2005/8/layout/vList2"/>
    <dgm:cxn modelId="{74AB09BC-CD69-48CC-97F3-42B2DFF8E847}" type="presParOf" srcId="{C759E1AE-8239-46BF-920D-B6F9C5C99DC8}" destId="{19BD3290-D355-403A-A9AF-4DEA0D609C91}" srcOrd="0" destOrd="0" presId="urn:microsoft.com/office/officeart/2005/8/layout/vList2"/>
    <dgm:cxn modelId="{F0BDDCC0-A8CF-48A0-8997-EAF2244A81C1}" type="presParOf" srcId="{C759E1AE-8239-46BF-920D-B6F9C5C99DC8}" destId="{E37970DB-FF53-4205-B8D9-302D418B4F8F}" srcOrd="1" destOrd="0" presId="urn:microsoft.com/office/officeart/2005/8/layout/vList2"/>
    <dgm:cxn modelId="{C23A79E5-428F-47DD-AE02-2B6AC2A27130}" type="presParOf" srcId="{C759E1AE-8239-46BF-920D-B6F9C5C99DC8}" destId="{47D7BFD0-1B8E-48B0-8BDA-1B0C24C510E3}" srcOrd="2" destOrd="0" presId="urn:microsoft.com/office/officeart/2005/8/layout/vList2"/>
    <dgm:cxn modelId="{91CEAF1E-41A3-4429-8394-FE23E68EEF72}" type="presParOf" srcId="{C759E1AE-8239-46BF-920D-B6F9C5C99DC8}" destId="{96663814-627E-4521-A301-5C29BE2EF56F}" srcOrd="3" destOrd="0" presId="urn:microsoft.com/office/officeart/2005/8/layout/vList2"/>
    <dgm:cxn modelId="{7CB53F5E-62B7-49B9-B8B7-E1874B2F54E7}" type="presParOf" srcId="{C759E1AE-8239-46BF-920D-B6F9C5C99DC8}" destId="{54DB1A67-BBA5-4F02-A634-47F728873D9B}" srcOrd="4" destOrd="0" presId="urn:microsoft.com/office/officeart/2005/8/layout/vList2"/>
    <dgm:cxn modelId="{C8919D5B-4149-4652-AE4F-048A868DCE9E}" type="presParOf" srcId="{C759E1AE-8239-46BF-920D-B6F9C5C99DC8}" destId="{6B828613-A538-4B9C-AA38-39D8B9508370}" srcOrd="5" destOrd="0" presId="urn:microsoft.com/office/officeart/2005/8/layout/vList2"/>
    <dgm:cxn modelId="{D4F3A145-5924-431A-B296-8FFFE2185AB8}" type="presParOf" srcId="{C759E1AE-8239-46BF-920D-B6F9C5C99DC8}" destId="{D03B9B79-705D-4E8D-9993-DFE769CDC065}" srcOrd="6" destOrd="0" presId="urn:microsoft.com/office/officeart/2005/8/layout/vList2"/>
    <dgm:cxn modelId="{46878728-CBDB-4809-8B32-98C0A74C586C}" type="presParOf" srcId="{C759E1AE-8239-46BF-920D-B6F9C5C99DC8}" destId="{5DC65769-D914-4771-BBC1-EC01A9DF64E4}" srcOrd="7" destOrd="0" presId="urn:microsoft.com/office/officeart/2005/8/layout/vList2"/>
    <dgm:cxn modelId="{23A1D654-0F13-4B9D-8361-A2F83C5F1645}" type="presParOf" srcId="{C759E1AE-8239-46BF-920D-B6F9C5C99DC8}" destId="{40BEBE95-BC8E-4A54-A6AB-6CF34685631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21F12-DB80-4631-914D-AF1C2E20AF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7208E7-B489-4EAF-8974-7633F63247A3}">
      <dgm:prSet/>
      <dgm:spPr/>
      <dgm:t>
        <a:bodyPr/>
        <a:lstStyle/>
        <a:p>
          <a:r>
            <a:rPr lang="en-US"/>
            <a:t>"Reading comprehension is not a single entity that can be explained by a unified cognitive model. Instead, it is the orchestrated product of a set of linguistic and cognitive processes operating on text and interacting with background knowledge, features of the text, and the purpose and goals of the reading situation.“</a:t>
          </a:r>
        </a:p>
        <a:p>
          <a:r>
            <a:rPr lang="en-US"/>
            <a:t>- Castles, </a:t>
          </a:r>
          <a:r>
            <a:rPr lang="en-US" err="1"/>
            <a:t>Rastle</a:t>
          </a:r>
          <a:r>
            <a:rPr lang="en-US"/>
            <a:t>, and Nation (2018, p. 28)</a:t>
          </a:r>
        </a:p>
      </dgm:t>
    </dgm:pt>
    <dgm:pt modelId="{08E2DEB6-D152-4362-8259-2FD0F3C5612E}" type="parTrans" cxnId="{24B911D1-40B3-4475-BCA7-FE270AE55D6D}">
      <dgm:prSet/>
      <dgm:spPr/>
      <dgm:t>
        <a:bodyPr/>
        <a:lstStyle/>
        <a:p>
          <a:endParaRPr lang="en-US"/>
        </a:p>
      </dgm:t>
    </dgm:pt>
    <dgm:pt modelId="{DB1A7022-D381-43F4-AC48-9DBB891AAAC2}" type="sibTrans" cxnId="{24B911D1-40B3-4475-BCA7-FE270AE55D6D}">
      <dgm:prSet/>
      <dgm:spPr/>
      <dgm:t>
        <a:bodyPr/>
        <a:lstStyle/>
        <a:p>
          <a:endParaRPr lang="en-US"/>
        </a:p>
      </dgm:t>
    </dgm:pt>
    <dgm:pt modelId="{41D18788-3591-4E55-B1F9-AA8529135D0B}">
      <dgm:prSet/>
      <dgm:spPr/>
      <dgm:t>
        <a:bodyPr/>
        <a:lstStyle/>
        <a:p>
          <a:endParaRPr lang="en-US"/>
        </a:p>
      </dgm:t>
    </dgm:pt>
    <dgm:pt modelId="{AA0DC947-E434-4E08-BCCC-6B4582A243F8}" type="parTrans" cxnId="{A960B29E-E730-430A-A939-78C3C2E5FB37}">
      <dgm:prSet/>
      <dgm:spPr/>
      <dgm:t>
        <a:bodyPr/>
        <a:lstStyle/>
        <a:p>
          <a:endParaRPr lang="en-US"/>
        </a:p>
      </dgm:t>
    </dgm:pt>
    <dgm:pt modelId="{FEFB4678-5561-432B-8264-3AE98F3F09E4}" type="sibTrans" cxnId="{A960B29E-E730-430A-A939-78C3C2E5FB37}">
      <dgm:prSet/>
      <dgm:spPr/>
      <dgm:t>
        <a:bodyPr/>
        <a:lstStyle/>
        <a:p>
          <a:endParaRPr lang="en-US"/>
        </a:p>
      </dgm:t>
    </dgm:pt>
    <dgm:pt modelId="{9E1CD2C8-50BC-4D40-9765-9E3DD3301AF6}" type="pres">
      <dgm:prSet presAssocID="{C4021F12-DB80-4631-914D-AF1C2E20AFCC}" presName="linear" presStyleCnt="0">
        <dgm:presLayoutVars>
          <dgm:animLvl val="lvl"/>
          <dgm:resizeHandles val="exact"/>
        </dgm:presLayoutVars>
      </dgm:prSet>
      <dgm:spPr/>
    </dgm:pt>
    <dgm:pt modelId="{4726A909-753B-4A83-9A2E-ED45CEAEF6E6}" type="pres">
      <dgm:prSet presAssocID="{4F7208E7-B489-4EAF-8974-7633F63247A3}" presName="parentText" presStyleLbl="node1" presStyleIdx="0" presStyleCnt="1">
        <dgm:presLayoutVars>
          <dgm:chMax val="0"/>
          <dgm:bulletEnabled val="1"/>
        </dgm:presLayoutVars>
      </dgm:prSet>
      <dgm:spPr/>
    </dgm:pt>
    <dgm:pt modelId="{5E5F5CB6-27F2-4762-80B8-B8A358E505A2}" type="pres">
      <dgm:prSet presAssocID="{4F7208E7-B489-4EAF-8974-7633F63247A3}" presName="childText" presStyleLbl="revTx" presStyleIdx="0" presStyleCnt="1">
        <dgm:presLayoutVars>
          <dgm:bulletEnabled val="1"/>
        </dgm:presLayoutVars>
      </dgm:prSet>
      <dgm:spPr/>
    </dgm:pt>
  </dgm:ptLst>
  <dgm:cxnLst>
    <dgm:cxn modelId="{A8A9338C-52F7-419E-8917-0BA42EB3C5ED}" type="presOf" srcId="{C4021F12-DB80-4631-914D-AF1C2E20AFCC}" destId="{9E1CD2C8-50BC-4D40-9765-9E3DD3301AF6}" srcOrd="0" destOrd="0" presId="urn:microsoft.com/office/officeart/2005/8/layout/vList2"/>
    <dgm:cxn modelId="{211C868D-60C4-488F-B26F-766AC5D76946}" type="presOf" srcId="{4F7208E7-B489-4EAF-8974-7633F63247A3}" destId="{4726A909-753B-4A83-9A2E-ED45CEAEF6E6}" srcOrd="0" destOrd="0" presId="urn:microsoft.com/office/officeart/2005/8/layout/vList2"/>
    <dgm:cxn modelId="{A960B29E-E730-430A-A939-78C3C2E5FB37}" srcId="{4F7208E7-B489-4EAF-8974-7633F63247A3}" destId="{41D18788-3591-4E55-B1F9-AA8529135D0B}" srcOrd="0" destOrd="0" parTransId="{AA0DC947-E434-4E08-BCCC-6B4582A243F8}" sibTransId="{FEFB4678-5561-432B-8264-3AE98F3F09E4}"/>
    <dgm:cxn modelId="{24B911D1-40B3-4475-BCA7-FE270AE55D6D}" srcId="{C4021F12-DB80-4631-914D-AF1C2E20AFCC}" destId="{4F7208E7-B489-4EAF-8974-7633F63247A3}" srcOrd="0" destOrd="0" parTransId="{08E2DEB6-D152-4362-8259-2FD0F3C5612E}" sibTransId="{DB1A7022-D381-43F4-AC48-9DBB891AAAC2}"/>
    <dgm:cxn modelId="{1A9676DB-95B4-467E-84F8-66E7481F2F0B}" type="presOf" srcId="{41D18788-3591-4E55-B1F9-AA8529135D0B}" destId="{5E5F5CB6-27F2-4762-80B8-B8A358E505A2}" srcOrd="0" destOrd="0" presId="urn:microsoft.com/office/officeart/2005/8/layout/vList2"/>
    <dgm:cxn modelId="{ED1A00CD-7893-4BF6-8A35-B43C4C42A6B0}" type="presParOf" srcId="{9E1CD2C8-50BC-4D40-9765-9E3DD3301AF6}" destId="{4726A909-753B-4A83-9A2E-ED45CEAEF6E6}" srcOrd="0" destOrd="0" presId="urn:microsoft.com/office/officeart/2005/8/layout/vList2"/>
    <dgm:cxn modelId="{72518261-CA14-4A41-8189-D9398B1C6F9B}" type="presParOf" srcId="{9E1CD2C8-50BC-4D40-9765-9E3DD3301AF6}" destId="{5E5F5CB6-27F2-4762-80B8-B8A358E505A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320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a:p>
        <a:p>
          <a:pPr>
            <a:buFont typeface="Arial" panose="020B0604020202020204" pitchFamily="34" charset="0"/>
            <a:buChar char="•"/>
          </a:pPr>
          <a:r>
            <a:rPr lang="en-US" sz="2400"/>
            <a:t>Understanding the Surface Code</a:t>
          </a:r>
          <a:endParaRPr lang="en-US" sz="280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dgm:t>
        <a:bodyPr/>
        <a:lstStyle/>
        <a:p>
          <a:r>
            <a:rPr lang="en-US" sz="320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a:p>
        <a:p>
          <a:r>
            <a:rPr lang="en-US" sz="2400"/>
            <a:t>Making Meaning from the 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320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a:p>
        <a:p>
          <a:r>
            <a:rPr lang="en-US" sz="2400"/>
            <a:t>Constructing a Situation or Mental Model of the Text</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240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a:p>
        <a:p>
          <a:pPr>
            <a:buFont typeface="Arial" panose="020B0604020202020204" pitchFamily="34" charset="0"/>
            <a:buChar char="•"/>
          </a:pPr>
          <a:r>
            <a:rPr lang="en-US" sz="2400"/>
            <a:t>Surface Code</a:t>
          </a:r>
          <a:endParaRPr lang="en-US" sz="280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dgm:t>
        <a:bodyPr/>
        <a:lstStyle/>
        <a:p>
          <a:r>
            <a:rPr lang="en-US" sz="240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a:p>
        <a:p>
          <a:r>
            <a:rPr lang="en-US" sz="2400"/>
            <a:t>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240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a:p>
        <a:p>
          <a:r>
            <a:rPr lang="en-US" sz="2400"/>
            <a:t>Mental Model</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240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a:p>
        <a:p>
          <a:pPr>
            <a:buFont typeface="Arial" panose="020B0604020202020204" pitchFamily="34" charset="0"/>
            <a:buChar char="•"/>
          </a:pPr>
          <a:r>
            <a:rPr lang="en-US" sz="2400"/>
            <a:t>Surface Code</a:t>
          </a:r>
          <a:endParaRPr lang="en-US" sz="280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a:gradFill rotWithShape="0">
          <a:gsLst>
            <a:gs pos="0">
              <a:srgbClr val="12A8B6"/>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gradFill>
      </dgm:spPr>
      <dgm:t>
        <a:bodyPr/>
        <a:lstStyle/>
        <a:p>
          <a:r>
            <a:rPr lang="en-US" sz="240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a:p>
        <a:p>
          <a:r>
            <a:rPr lang="en-US" sz="2400"/>
            <a:t>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240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a:p>
        <a:p>
          <a:r>
            <a:rPr lang="en-US" sz="2400"/>
            <a:t>Mental Model</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240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a:p>
        <a:p>
          <a:pPr>
            <a:buFont typeface="Arial" panose="020B0604020202020204" pitchFamily="34" charset="0"/>
            <a:buChar char="•"/>
          </a:pPr>
          <a:r>
            <a:rPr lang="en-US" sz="2400"/>
            <a:t>Surface Code</a:t>
          </a:r>
          <a:endParaRPr lang="en-US" sz="280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dgm:t>
        <a:bodyPr/>
        <a:lstStyle/>
        <a:p>
          <a:r>
            <a:rPr lang="en-US" sz="240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a:p>
        <a:p>
          <a:r>
            <a:rPr lang="en-US" sz="2400"/>
            <a:t>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240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a:p>
        <a:p>
          <a:r>
            <a:rPr lang="en-US" sz="2400"/>
            <a:t>Mental Model</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E1A3C43-BF44-490B-92EB-99534BB2DE62}"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DAB8288A-290D-4909-9A39-42F89C04D2B8}">
      <dgm:prSet phldrT="[Text]"/>
      <dgm:spPr/>
      <dgm:t>
        <a:bodyPr/>
        <a:lstStyle/>
        <a:p>
          <a:r>
            <a:rPr lang="en-US"/>
            <a:t>Words and Phrases</a:t>
          </a:r>
        </a:p>
      </dgm:t>
    </dgm:pt>
    <dgm:pt modelId="{6AA6E7E8-3267-452A-8699-7F0BBDEC520A}" type="parTrans" cxnId="{14DA565F-9483-412A-966C-0FE80BEFE546}">
      <dgm:prSet/>
      <dgm:spPr/>
      <dgm:t>
        <a:bodyPr/>
        <a:lstStyle/>
        <a:p>
          <a:endParaRPr lang="en-US"/>
        </a:p>
      </dgm:t>
    </dgm:pt>
    <dgm:pt modelId="{772DB41D-3A14-4E36-A484-01CEE8A75081}" type="sibTrans" cxnId="{14DA565F-9483-412A-966C-0FE80BEFE546}">
      <dgm:prSet/>
      <dgm:spPr/>
      <dgm:t>
        <a:bodyPr/>
        <a:lstStyle/>
        <a:p>
          <a:endParaRPr lang="en-US"/>
        </a:p>
      </dgm:t>
    </dgm:pt>
    <dgm:pt modelId="{8EAB00FD-432F-4A80-AF9B-020F9E362FD0}">
      <dgm:prSet phldrT="[Text]" custT="1"/>
      <dgm:spPr/>
      <dgm:t>
        <a:bodyPr/>
        <a:lstStyle/>
        <a:p>
          <a:r>
            <a:rPr lang="en-US" sz="1800">
              <a:latin typeface="Calibri Light" panose="020F0302020204030204" pitchFamily="34" charset="0"/>
              <a:cs typeface="Calibri Light" panose="020F0302020204030204" pitchFamily="34" charset="0"/>
            </a:rPr>
            <a:t>Academic vocabulary (breadth and depth)</a:t>
          </a:r>
        </a:p>
      </dgm:t>
    </dgm:pt>
    <dgm:pt modelId="{A5ED7867-C6FA-4B35-8C03-926FC53005BD}" type="parTrans" cxnId="{57968D37-9CE5-4A1B-9919-3A234D5D04ED}">
      <dgm:prSet/>
      <dgm:spPr/>
      <dgm:t>
        <a:bodyPr/>
        <a:lstStyle/>
        <a:p>
          <a:endParaRPr lang="en-US"/>
        </a:p>
      </dgm:t>
    </dgm:pt>
    <dgm:pt modelId="{1364539A-0403-4A29-8CC8-24840297F672}" type="sibTrans" cxnId="{57968D37-9CE5-4A1B-9919-3A234D5D04ED}">
      <dgm:prSet/>
      <dgm:spPr/>
      <dgm:t>
        <a:bodyPr/>
        <a:lstStyle/>
        <a:p>
          <a:endParaRPr lang="en-US"/>
        </a:p>
      </dgm:t>
    </dgm:pt>
    <dgm:pt modelId="{EA4FE2A2-3025-46FD-B9CF-3F7922470658}">
      <dgm:prSet phldrT="[Text]"/>
      <dgm:spPr/>
      <dgm:t>
        <a:bodyPr/>
        <a:lstStyle/>
        <a:p>
          <a:r>
            <a:rPr lang="en-US"/>
            <a:t>Sentences</a:t>
          </a:r>
        </a:p>
      </dgm:t>
    </dgm:pt>
    <dgm:pt modelId="{CC07CEAE-3EF6-43C6-8F8F-5700275256BB}" type="parTrans" cxnId="{7B0B77D4-4457-4D6C-AB0A-55E24C3C8366}">
      <dgm:prSet/>
      <dgm:spPr/>
      <dgm:t>
        <a:bodyPr/>
        <a:lstStyle/>
        <a:p>
          <a:endParaRPr lang="en-US"/>
        </a:p>
      </dgm:t>
    </dgm:pt>
    <dgm:pt modelId="{E4F1F48D-8E51-4CA0-B826-53FAEFAC1214}" type="sibTrans" cxnId="{7B0B77D4-4457-4D6C-AB0A-55E24C3C8366}">
      <dgm:prSet/>
      <dgm:spPr/>
      <dgm:t>
        <a:bodyPr/>
        <a:lstStyle/>
        <a:p>
          <a:endParaRPr lang="en-US"/>
        </a:p>
      </dgm:t>
    </dgm:pt>
    <dgm:pt modelId="{665221E3-3233-46A9-8EB9-4C24F3E30727}">
      <dgm:prSet phldrT="[Text]" custT="1"/>
      <dgm:spPr/>
      <dgm:t>
        <a:bodyPr/>
        <a:lstStyle/>
        <a:p>
          <a:r>
            <a:rPr lang="en-US" sz="1800">
              <a:latin typeface="Calibri Light" panose="020F0302020204030204" pitchFamily="34" charset="0"/>
              <a:cs typeface="Calibri Light" panose="020F0302020204030204" pitchFamily="34" charset="0"/>
            </a:rPr>
            <a:t>Density</a:t>
          </a:r>
        </a:p>
      </dgm:t>
    </dgm:pt>
    <dgm:pt modelId="{430FF4C5-35DC-4CEC-9C2E-A071CAFE132C}" type="parTrans" cxnId="{26D4CDFB-8424-4FD2-A0C0-2E3D19164CB8}">
      <dgm:prSet/>
      <dgm:spPr/>
      <dgm:t>
        <a:bodyPr/>
        <a:lstStyle/>
        <a:p>
          <a:endParaRPr lang="en-US"/>
        </a:p>
      </dgm:t>
    </dgm:pt>
    <dgm:pt modelId="{AAFC9FFC-8453-4C7D-87C1-5C68B7B25E3D}" type="sibTrans" cxnId="{26D4CDFB-8424-4FD2-A0C0-2E3D19164CB8}">
      <dgm:prSet/>
      <dgm:spPr/>
      <dgm:t>
        <a:bodyPr/>
        <a:lstStyle/>
        <a:p>
          <a:endParaRPr lang="en-US"/>
        </a:p>
      </dgm:t>
    </dgm:pt>
    <dgm:pt modelId="{B6C71ADC-1900-4CD5-9A8B-A79EE491D570}">
      <dgm:prSet phldrT="[Text]"/>
      <dgm:spPr/>
      <dgm:t>
        <a:bodyPr/>
        <a:lstStyle/>
        <a:p>
          <a:r>
            <a:rPr lang="en-US"/>
            <a:t>Background Knowledge</a:t>
          </a:r>
        </a:p>
      </dgm:t>
    </dgm:pt>
    <dgm:pt modelId="{44E2D186-8821-4906-AD9B-24B7AA1849B1}" type="parTrans" cxnId="{16193858-BDD6-4E1D-92D4-88069259DD42}">
      <dgm:prSet/>
      <dgm:spPr/>
      <dgm:t>
        <a:bodyPr/>
        <a:lstStyle/>
        <a:p>
          <a:endParaRPr lang="en-US"/>
        </a:p>
      </dgm:t>
    </dgm:pt>
    <dgm:pt modelId="{A7071F18-3B4A-46B4-9708-82E8B519D081}" type="sibTrans" cxnId="{16193858-BDD6-4E1D-92D4-88069259DD42}">
      <dgm:prSet/>
      <dgm:spPr/>
      <dgm:t>
        <a:bodyPr/>
        <a:lstStyle/>
        <a:p>
          <a:endParaRPr lang="en-US"/>
        </a:p>
      </dgm:t>
    </dgm:pt>
    <dgm:pt modelId="{604BF166-5D1C-452A-8432-7ADAF3FE97DB}">
      <dgm:prSet phldrT="[Text]" custT="1"/>
      <dgm:spPr/>
      <dgm:t>
        <a:bodyPr/>
        <a:lstStyle/>
        <a:p>
          <a:r>
            <a:rPr lang="en-US" sz="1800">
              <a:latin typeface="Calibri Light" panose="020F0302020204030204" pitchFamily="34" charset="0"/>
              <a:cs typeface="Calibri Light" panose="020F0302020204030204" pitchFamily="34" charset="0"/>
            </a:rPr>
            <a:t>Schema</a:t>
          </a:r>
        </a:p>
      </dgm:t>
    </dgm:pt>
    <dgm:pt modelId="{C0E7B32E-45E7-4740-A7ED-39308C90F8C6}" type="parTrans" cxnId="{4E73EF5B-6BD5-4B06-8346-051519952EA5}">
      <dgm:prSet/>
      <dgm:spPr/>
      <dgm:t>
        <a:bodyPr/>
        <a:lstStyle/>
        <a:p>
          <a:endParaRPr lang="en-US"/>
        </a:p>
      </dgm:t>
    </dgm:pt>
    <dgm:pt modelId="{F83421F9-3FB9-45B6-A1B6-56D13345BBBE}" type="sibTrans" cxnId="{4E73EF5B-6BD5-4B06-8346-051519952EA5}">
      <dgm:prSet/>
      <dgm:spPr/>
      <dgm:t>
        <a:bodyPr/>
        <a:lstStyle/>
        <a:p>
          <a:endParaRPr lang="en-US"/>
        </a:p>
      </dgm:t>
    </dgm:pt>
    <dgm:pt modelId="{B64E458F-74A9-42BD-9F33-25A7267384C0}">
      <dgm:prSet phldrT="[Text]"/>
      <dgm:spPr/>
      <dgm:t>
        <a:bodyPr/>
        <a:lstStyle/>
        <a:p>
          <a:r>
            <a:rPr lang="en-US"/>
            <a:t>Coherent Representation of Text</a:t>
          </a:r>
        </a:p>
      </dgm:t>
    </dgm:pt>
    <dgm:pt modelId="{FDBF5F81-EBD2-4CF0-8981-05AC31844EDC}" type="parTrans" cxnId="{B9ED8D1B-FD42-42C3-8DB5-F5C4A2D5C52F}">
      <dgm:prSet/>
      <dgm:spPr/>
      <dgm:t>
        <a:bodyPr/>
        <a:lstStyle/>
        <a:p>
          <a:endParaRPr lang="en-US"/>
        </a:p>
      </dgm:t>
    </dgm:pt>
    <dgm:pt modelId="{A6E3EFFC-58C3-411B-AB32-71CE8B7D4A01}" type="sibTrans" cxnId="{B9ED8D1B-FD42-42C3-8DB5-F5C4A2D5C52F}">
      <dgm:prSet/>
      <dgm:spPr/>
      <dgm:t>
        <a:bodyPr/>
        <a:lstStyle/>
        <a:p>
          <a:endParaRPr lang="en-US"/>
        </a:p>
      </dgm:t>
    </dgm:pt>
    <dgm:pt modelId="{47393D6C-48E6-415C-A324-D5D1B733BF2F}">
      <dgm:prSet phldrT="[Text]" custT="1"/>
      <dgm:spPr/>
      <dgm:t>
        <a:bodyPr/>
        <a:lstStyle/>
        <a:p>
          <a:r>
            <a:rPr lang="en-US" sz="1800">
              <a:latin typeface="Calibri Light" panose="020F0302020204030204" pitchFamily="34" charset="0"/>
              <a:cs typeface="Calibri Light" panose="020F0302020204030204" pitchFamily="34" charset="0"/>
            </a:rPr>
            <a:t>Length</a:t>
          </a:r>
        </a:p>
      </dgm:t>
    </dgm:pt>
    <dgm:pt modelId="{753E6622-41D1-4972-85D9-C0FD9546B152}" type="parTrans" cxnId="{6E92E41A-8218-4D6F-968A-ED61B081E597}">
      <dgm:prSet/>
      <dgm:spPr/>
      <dgm:t>
        <a:bodyPr/>
        <a:lstStyle/>
        <a:p>
          <a:endParaRPr lang="en-US"/>
        </a:p>
      </dgm:t>
    </dgm:pt>
    <dgm:pt modelId="{528B5A39-BCEC-428A-B42E-1AB0FE5FCD31}" type="sibTrans" cxnId="{6E92E41A-8218-4D6F-968A-ED61B081E597}">
      <dgm:prSet/>
      <dgm:spPr/>
      <dgm:t>
        <a:bodyPr/>
        <a:lstStyle/>
        <a:p>
          <a:endParaRPr lang="en-US"/>
        </a:p>
      </dgm:t>
    </dgm:pt>
    <dgm:pt modelId="{B552B2F0-A27B-48F2-A0B2-BE2C8A3C96C1}">
      <dgm:prSet phldrT="[Text]" custT="1"/>
      <dgm:spPr/>
      <dgm:t>
        <a:bodyPr/>
        <a:lstStyle/>
        <a:p>
          <a:r>
            <a:rPr lang="en-US" sz="1800">
              <a:latin typeface="Calibri Light" panose="020F0302020204030204" pitchFamily="34" charset="0"/>
              <a:cs typeface="Calibri Light" panose="020F0302020204030204" pitchFamily="34" charset="0"/>
            </a:rPr>
            <a:t>Structure</a:t>
          </a:r>
        </a:p>
      </dgm:t>
    </dgm:pt>
    <dgm:pt modelId="{A1DF09BC-51C7-4F9B-9358-579D33EF10FA}" type="parTrans" cxnId="{364543E5-CB20-492C-8C94-E16BF3FFEFEB}">
      <dgm:prSet/>
      <dgm:spPr/>
      <dgm:t>
        <a:bodyPr/>
        <a:lstStyle/>
        <a:p>
          <a:endParaRPr lang="en-US"/>
        </a:p>
      </dgm:t>
    </dgm:pt>
    <dgm:pt modelId="{327ADF3D-DED5-462F-BA38-A67D2E910847}" type="sibTrans" cxnId="{364543E5-CB20-492C-8C94-E16BF3FFEFEB}">
      <dgm:prSet/>
      <dgm:spPr/>
      <dgm:t>
        <a:bodyPr/>
        <a:lstStyle/>
        <a:p>
          <a:endParaRPr lang="en-US"/>
        </a:p>
      </dgm:t>
    </dgm:pt>
    <dgm:pt modelId="{81C6310C-0B6F-4082-B0C2-E536CCFC6BF3}">
      <dgm:prSet phldrT="[Text]" custT="1"/>
      <dgm:spPr/>
      <dgm:t>
        <a:bodyPr/>
        <a:lstStyle/>
        <a:p>
          <a:r>
            <a:rPr lang="en-US" sz="1800">
              <a:latin typeface="Calibri Light" panose="020F0302020204030204" pitchFamily="34" charset="0"/>
              <a:cs typeface="Calibri Light" panose="020F0302020204030204" pitchFamily="34" charset="0"/>
            </a:rPr>
            <a:t>Cohesive ties and connectives</a:t>
          </a:r>
        </a:p>
      </dgm:t>
    </dgm:pt>
    <dgm:pt modelId="{3ED0A827-787A-4C63-B21D-D60D6769B950}" type="parTrans" cxnId="{84600EBE-1597-43EE-9644-0CB067886729}">
      <dgm:prSet/>
      <dgm:spPr/>
      <dgm:t>
        <a:bodyPr/>
        <a:lstStyle/>
        <a:p>
          <a:endParaRPr lang="en-US"/>
        </a:p>
      </dgm:t>
    </dgm:pt>
    <dgm:pt modelId="{6A4D5B67-A6FE-473B-9B66-4CD4DE74093C}" type="sibTrans" cxnId="{84600EBE-1597-43EE-9644-0CB067886729}">
      <dgm:prSet/>
      <dgm:spPr/>
      <dgm:t>
        <a:bodyPr/>
        <a:lstStyle/>
        <a:p>
          <a:endParaRPr lang="en-US"/>
        </a:p>
      </dgm:t>
    </dgm:pt>
    <dgm:pt modelId="{47E4B5DC-F651-48ED-B7ED-489A78DC4856}">
      <dgm:prSet phldrT="[Text]" custT="1"/>
      <dgm:spPr/>
      <dgm:t>
        <a:bodyPr/>
        <a:lstStyle/>
        <a:p>
          <a:r>
            <a:rPr lang="en-US" sz="1800">
              <a:latin typeface="Calibri Light" panose="020F0302020204030204" pitchFamily="34" charset="0"/>
              <a:cs typeface="Calibri Light" panose="020F0302020204030204" pitchFamily="34" charset="0"/>
            </a:rPr>
            <a:t>Text structure</a:t>
          </a:r>
        </a:p>
      </dgm:t>
    </dgm:pt>
    <dgm:pt modelId="{314BF116-F1E9-4D50-B8B1-05BAE1F58650}" type="parTrans" cxnId="{77C5DF83-5B0F-443F-B502-5B73CC055691}">
      <dgm:prSet/>
      <dgm:spPr/>
      <dgm:t>
        <a:bodyPr/>
        <a:lstStyle/>
        <a:p>
          <a:endParaRPr lang="en-US"/>
        </a:p>
      </dgm:t>
    </dgm:pt>
    <dgm:pt modelId="{1CBCF073-8F2E-4E62-9236-ABED408953FC}" type="sibTrans" cxnId="{77C5DF83-5B0F-443F-B502-5B73CC055691}">
      <dgm:prSet/>
      <dgm:spPr/>
      <dgm:t>
        <a:bodyPr/>
        <a:lstStyle/>
        <a:p>
          <a:endParaRPr lang="en-US"/>
        </a:p>
      </dgm:t>
    </dgm:pt>
    <dgm:pt modelId="{C7EA0EC5-5B68-4F24-A9B7-073D30420364}">
      <dgm:prSet phldrT="[Text]" custT="1"/>
      <dgm:spPr/>
      <dgm:t>
        <a:bodyPr/>
        <a:lstStyle/>
        <a:p>
          <a:r>
            <a:rPr lang="en-US" sz="1800">
              <a:latin typeface="Calibri Light" panose="020F0302020204030204" pitchFamily="34" charset="0"/>
              <a:cs typeface="Calibri Light" panose="020F0302020204030204" pitchFamily="34" charset="0"/>
            </a:rPr>
            <a:t>Inference </a:t>
          </a:r>
        </a:p>
      </dgm:t>
    </dgm:pt>
    <dgm:pt modelId="{3C68CD32-C508-44D6-A22E-55A0A93DF919}" type="parTrans" cxnId="{77865760-D244-476D-92F3-565CF751F71B}">
      <dgm:prSet/>
      <dgm:spPr/>
      <dgm:t>
        <a:bodyPr/>
        <a:lstStyle/>
        <a:p>
          <a:endParaRPr lang="en-US"/>
        </a:p>
      </dgm:t>
    </dgm:pt>
    <dgm:pt modelId="{FFE456DF-9BD9-41E1-A295-083652D9424B}" type="sibTrans" cxnId="{77865760-D244-476D-92F3-565CF751F71B}">
      <dgm:prSet/>
      <dgm:spPr/>
      <dgm:t>
        <a:bodyPr/>
        <a:lstStyle/>
        <a:p>
          <a:endParaRPr lang="en-US"/>
        </a:p>
      </dgm:t>
    </dgm:pt>
    <dgm:pt modelId="{721FC694-537B-4A6E-9E70-CA6414459C58}">
      <dgm:prSet phldrT="[Text]" custT="1"/>
      <dgm:spPr/>
      <dgm:t>
        <a:bodyPr/>
        <a:lstStyle/>
        <a:p>
          <a:r>
            <a:rPr lang="en-US" sz="1800">
              <a:latin typeface="Calibri Light" panose="020F0302020204030204" pitchFamily="34" charset="0"/>
              <a:cs typeface="Calibri Light" panose="020F0302020204030204" pitchFamily="34" charset="0"/>
            </a:rPr>
            <a:t>Local</a:t>
          </a:r>
        </a:p>
      </dgm:t>
    </dgm:pt>
    <dgm:pt modelId="{AD7D7DC4-C131-4D8A-8F3E-C31F32EB3391}" type="parTrans" cxnId="{1E908C64-BA06-4B2B-A71B-BD724CE8604C}">
      <dgm:prSet/>
      <dgm:spPr/>
      <dgm:t>
        <a:bodyPr/>
        <a:lstStyle/>
        <a:p>
          <a:endParaRPr lang="en-US"/>
        </a:p>
      </dgm:t>
    </dgm:pt>
    <dgm:pt modelId="{D0B23FD6-A54E-4751-80AA-98E28512F04B}" type="sibTrans" cxnId="{1E908C64-BA06-4B2B-A71B-BD724CE8604C}">
      <dgm:prSet/>
      <dgm:spPr/>
      <dgm:t>
        <a:bodyPr/>
        <a:lstStyle/>
        <a:p>
          <a:endParaRPr lang="en-US"/>
        </a:p>
      </dgm:t>
    </dgm:pt>
    <dgm:pt modelId="{A920717D-0AF2-468E-BCB2-FCC74CD33700}">
      <dgm:prSet phldrT="[Text]" custT="1"/>
      <dgm:spPr/>
      <dgm:t>
        <a:bodyPr/>
        <a:lstStyle/>
        <a:p>
          <a:r>
            <a:rPr lang="en-US" sz="1800">
              <a:latin typeface="Calibri Light" panose="020F0302020204030204" pitchFamily="34" charset="0"/>
              <a:cs typeface="Calibri Light" panose="020F0302020204030204" pitchFamily="34" charset="0"/>
            </a:rPr>
            <a:t>Global</a:t>
          </a:r>
        </a:p>
      </dgm:t>
    </dgm:pt>
    <dgm:pt modelId="{EEA7B3D3-1882-4F63-880B-4E6609D99D83}" type="parTrans" cxnId="{01C2C98C-3DEF-4991-9443-82D454DCC7CE}">
      <dgm:prSet/>
      <dgm:spPr/>
      <dgm:t>
        <a:bodyPr/>
        <a:lstStyle/>
        <a:p>
          <a:endParaRPr lang="en-US"/>
        </a:p>
      </dgm:t>
    </dgm:pt>
    <dgm:pt modelId="{CF8EF191-CBDE-41EE-962F-BD8B9B45A4A8}" type="sibTrans" cxnId="{01C2C98C-3DEF-4991-9443-82D454DCC7CE}">
      <dgm:prSet/>
      <dgm:spPr/>
      <dgm:t>
        <a:bodyPr/>
        <a:lstStyle/>
        <a:p>
          <a:endParaRPr lang="en-US"/>
        </a:p>
      </dgm:t>
    </dgm:pt>
    <dgm:pt modelId="{D169FC8A-898E-4DFF-BB68-32AEE95DFAE1}" type="pres">
      <dgm:prSet presAssocID="{FE1A3C43-BF44-490B-92EB-99534BB2DE62}" presName="rootnode" presStyleCnt="0">
        <dgm:presLayoutVars>
          <dgm:chMax/>
          <dgm:chPref/>
          <dgm:dir/>
          <dgm:animLvl val="lvl"/>
        </dgm:presLayoutVars>
      </dgm:prSet>
      <dgm:spPr/>
    </dgm:pt>
    <dgm:pt modelId="{7E2C0A00-3783-41C0-97C3-0DC2A63581F4}" type="pres">
      <dgm:prSet presAssocID="{DAB8288A-290D-4909-9A39-42F89C04D2B8}" presName="composite" presStyleCnt="0"/>
      <dgm:spPr/>
    </dgm:pt>
    <dgm:pt modelId="{E7C5903C-D131-4506-8C93-E5A0D94EE0F4}" type="pres">
      <dgm:prSet presAssocID="{DAB8288A-290D-4909-9A39-42F89C04D2B8}" presName="bentUpArrow1" presStyleLbl="alignImgPlace1" presStyleIdx="0" presStyleCnt="3"/>
      <dgm:spPr/>
    </dgm:pt>
    <dgm:pt modelId="{F41BFCC3-8431-47CF-975B-1A4C0162728F}" type="pres">
      <dgm:prSet presAssocID="{DAB8288A-290D-4909-9A39-42F89C04D2B8}" presName="ParentText" presStyleLbl="node1" presStyleIdx="0" presStyleCnt="4">
        <dgm:presLayoutVars>
          <dgm:chMax val="1"/>
          <dgm:chPref val="1"/>
          <dgm:bulletEnabled val="1"/>
        </dgm:presLayoutVars>
      </dgm:prSet>
      <dgm:spPr/>
    </dgm:pt>
    <dgm:pt modelId="{7AF73D93-58E7-47FE-9CF1-B17F2C8B9837}" type="pres">
      <dgm:prSet presAssocID="{DAB8288A-290D-4909-9A39-42F89C04D2B8}" presName="ChildText" presStyleLbl="revTx" presStyleIdx="0" presStyleCnt="3">
        <dgm:presLayoutVars>
          <dgm:chMax val="0"/>
          <dgm:chPref val="0"/>
          <dgm:bulletEnabled val="1"/>
        </dgm:presLayoutVars>
      </dgm:prSet>
      <dgm:spPr/>
    </dgm:pt>
    <dgm:pt modelId="{E83D82EB-D960-4DC1-B430-CCAB002EF8B9}" type="pres">
      <dgm:prSet presAssocID="{772DB41D-3A14-4E36-A484-01CEE8A75081}" presName="sibTrans" presStyleCnt="0"/>
      <dgm:spPr/>
    </dgm:pt>
    <dgm:pt modelId="{9A50918E-373C-4156-9141-DAF88EAB131D}" type="pres">
      <dgm:prSet presAssocID="{EA4FE2A2-3025-46FD-B9CF-3F7922470658}" presName="composite" presStyleCnt="0"/>
      <dgm:spPr/>
    </dgm:pt>
    <dgm:pt modelId="{B7477558-EDD6-4714-A31C-AACE13F705E0}" type="pres">
      <dgm:prSet presAssocID="{EA4FE2A2-3025-46FD-B9CF-3F7922470658}" presName="bentUpArrow1" presStyleLbl="alignImgPlace1" presStyleIdx="1" presStyleCnt="3"/>
      <dgm:spPr/>
    </dgm:pt>
    <dgm:pt modelId="{1968068C-AFF1-4605-965A-53457DAB2AA0}" type="pres">
      <dgm:prSet presAssocID="{EA4FE2A2-3025-46FD-B9CF-3F7922470658}" presName="ParentText" presStyleLbl="node1" presStyleIdx="1" presStyleCnt="4">
        <dgm:presLayoutVars>
          <dgm:chMax val="1"/>
          <dgm:chPref val="1"/>
          <dgm:bulletEnabled val="1"/>
        </dgm:presLayoutVars>
      </dgm:prSet>
      <dgm:spPr/>
    </dgm:pt>
    <dgm:pt modelId="{37CAF361-3EC4-4A42-8908-F78D3A358CFB}" type="pres">
      <dgm:prSet presAssocID="{EA4FE2A2-3025-46FD-B9CF-3F7922470658}" presName="ChildText" presStyleLbl="revTx" presStyleIdx="1" presStyleCnt="3" custScaleX="216361" custLinFactNeighborX="58087" custLinFactNeighborY="1067">
        <dgm:presLayoutVars>
          <dgm:chMax val="0"/>
          <dgm:chPref val="0"/>
          <dgm:bulletEnabled val="1"/>
        </dgm:presLayoutVars>
      </dgm:prSet>
      <dgm:spPr/>
    </dgm:pt>
    <dgm:pt modelId="{AD7C1453-F90E-4B02-954E-432371CC3F99}" type="pres">
      <dgm:prSet presAssocID="{E4F1F48D-8E51-4CA0-B826-53FAEFAC1214}" presName="sibTrans" presStyleCnt="0"/>
      <dgm:spPr/>
    </dgm:pt>
    <dgm:pt modelId="{A536E0E7-E22A-452D-9A01-37279061360D}" type="pres">
      <dgm:prSet presAssocID="{B6C71ADC-1900-4CD5-9A8B-A79EE491D570}" presName="composite" presStyleCnt="0"/>
      <dgm:spPr/>
    </dgm:pt>
    <dgm:pt modelId="{50D57FC5-7F86-4952-9FBA-40A689240D85}" type="pres">
      <dgm:prSet presAssocID="{B6C71ADC-1900-4CD5-9A8B-A79EE491D570}" presName="bentUpArrow1" presStyleLbl="alignImgPlace1" presStyleIdx="2" presStyleCnt="3"/>
      <dgm:spPr/>
    </dgm:pt>
    <dgm:pt modelId="{AA29B0E6-CCB1-4C35-97B0-C9287D57B4C7}" type="pres">
      <dgm:prSet presAssocID="{B6C71ADC-1900-4CD5-9A8B-A79EE491D570}" presName="ParentText" presStyleLbl="node1" presStyleIdx="2" presStyleCnt="4">
        <dgm:presLayoutVars>
          <dgm:chMax val="1"/>
          <dgm:chPref val="1"/>
          <dgm:bulletEnabled val="1"/>
        </dgm:presLayoutVars>
      </dgm:prSet>
      <dgm:spPr/>
    </dgm:pt>
    <dgm:pt modelId="{578F3741-4AA4-4248-89A1-6F6A6B4E8C49}" type="pres">
      <dgm:prSet presAssocID="{B6C71ADC-1900-4CD5-9A8B-A79EE491D570}" presName="ChildText" presStyleLbl="revTx" presStyleIdx="2" presStyleCnt="3" custScaleX="184205" custLinFactNeighborX="43151">
        <dgm:presLayoutVars>
          <dgm:chMax val="0"/>
          <dgm:chPref val="0"/>
          <dgm:bulletEnabled val="1"/>
        </dgm:presLayoutVars>
      </dgm:prSet>
      <dgm:spPr/>
    </dgm:pt>
    <dgm:pt modelId="{553DB504-F8F7-41AB-B985-9C0D52C0304B}" type="pres">
      <dgm:prSet presAssocID="{A7071F18-3B4A-46B4-9708-82E8B519D081}" presName="sibTrans" presStyleCnt="0"/>
      <dgm:spPr/>
    </dgm:pt>
    <dgm:pt modelId="{62FC009F-5E2F-492F-96EE-30BCFCCC7B0F}" type="pres">
      <dgm:prSet presAssocID="{B64E458F-74A9-42BD-9F33-25A7267384C0}" presName="composite" presStyleCnt="0"/>
      <dgm:spPr/>
    </dgm:pt>
    <dgm:pt modelId="{C3F9D1E6-AA58-47FE-B38E-FEBD008077A8}" type="pres">
      <dgm:prSet presAssocID="{B64E458F-74A9-42BD-9F33-25A7267384C0}" presName="ParentText" presStyleLbl="node1" presStyleIdx="3" presStyleCnt="4">
        <dgm:presLayoutVars>
          <dgm:chMax val="1"/>
          <dgm:chPref val="1"/>
          <dgm:bulletEnabled val="1"/>
        </dgm:presLayoutVars>
      </dgm:prSet>
      <dgm:spPr/>
    </dgm:pt>
  </dgm:ptLst>
  <dgm:cxnLst>
    <dgm:cxn modelId="{F6E76912-317A-4904-BDFC-CFAF9981CCA9}" type="presOf" srcId="{81C6310C-0B6F-4082-B0C2-E536CCFC6BF3}" destId="{37CAF361-3EC4-4A42-8908-F78D3A358CFB}" srcOrd="0" destOrd="3" presId="urn:microsoft.com/office/officeart/2005/8/layout/StepDownProcess"/>
    <dgm:cxn modelId="{47EF0D14-F05A-46EB-9CEF-A57598D2D9BD}" type="presOf" srcId="{EA4FE2A2-3025-46FD-B9CF-3F7922470658}" destId="{1968068C-AFF1-4605-965A-53457DAB2AA0}" srcOrd="0" destOrd="0" presId="urn:microsoft.com/office/officeart/2005/8/layout/StepDownProcess"/>
    <dgm:cxn modelId="{6E92E41A-8218-4D6F-968A-ED61B081E597}" srcId="{EA4FE2A2-3025-46FD-B9CF-3F7922470658}" destId="{47393D6C-48E6-415C-A324-D5D1B733BF2F}" srcOrd="1" destOrd="0" parTransId="{753E6622-41D1-4972-85D9-C0FD9546B152}" sibTransId="{528B5A39-BCEC-428A-B42E-1AB0FE5FCD31}"/>
    <dgm:cxn modelId="{B9ED8D1B-FD42-42C3-8DB5-F5C4A2D5C52F}" srcId="{FE1A3C43-BF44-490B-92EB-99534BB2DE62}" destId="{B64E458F-74A9-42BD-9F33-25A7267384C0}" srcOrd="3" destOrd="0" parTransId="{FDBF5F81-EBD2-4CF0-8981-05AC31844EDC}" sibTransId="{A6E3EFFC-58C3-411B-AB32-71CE8B7D4A01}"/>
    <dgm:cxn modelId="{57968D37-9CE5-4A1B-9919-3A234D5D04ED}" srcId="{DAB8288A-290D-4909-9A39-42F89C04D2B8}" destId="{8EAB00FD-432F-4A80-AF9B-020F9E362FD0}" srcOrd="0" destOrd="0" parTransId="{A5ED7867-C6FA-4B35-8C03-926FC53005BD}" sibTransId="{1364539A-0403-4A29-8CC8-24840297F672}"/>
    <dgm:cxn modelId="{4E73EF5B-6BD5-4B06-8346-051519952EA5}" srcId="{B6C71ADC-1900-4CD5-9A8B-A79EE491D570}" destId="{604BF166-5D1C-452A-8432-7ADAF3FE97DB}" srcOrd="0" destOrd="0" parTransId="{C0E7B32E-45E7-4740-A7ED-39308C90F8C6}" sibTransId="{F83421F9-3FB9-45B6-A1B6-56D13345BBBE}"/>
    <dgm:cxn modelId="{2AEC295C-926D-41CA-883B-5C6613BB8D16}" type="presOf" srcId="{47393D6C-48E6-415C-A324-D5D1B733BF2F}" destId="{37CAF361-3EC4-4A42-8908-F78D3A358CFB}" srcOrd="0" destOrd="1" presId="urn:microsoft.com/office/officeart/2005/8/layout/StepDownProcess"/>
    <dgm:cxn modelId="{14DA565F-9483-412A-966C-0FE80BEFE546}" srcId="{FE1A3C43-BF44-490B-92EB-99534BB2DE62}" destId="{DAB8288A-290D-4909-9A39-42F89C04D2B8}" srcOrd="0" destOrd="0" parTransId="{6AA6E7E8-3267-452A-8699-7F0BBDEC520A}" sibTransId="{772DB41D-3A14-4E36-A484-01CEE8A75081}"/>
    <dgm:cxn modelId="{77865760-D244-476D-92F3-565CF751F71B}" srcId="{B6C71ADC-1900-4CD5-9A8B-A79EE491D570}" destId="{C7EA0EC5-5B68-4F24-A9B7-073D30420364}" srcOrd="2" destOrd="0" parTransId="{3C68CD32-C508-44D6-A22E-55A0A93DF919}" sibTransId="{FFE456DF-9BD9-41E1-A295-083652D9424B}"/>
    <dgm:cxn modelId="{1E908C64-BA06-4B2B-A71B-BD724CE8604C}" srcId="{C7EA0EC5-5B68-4F24-A9B7-073D30420364}" destId="{721FC694-537B-4A6E-9E70-CA6414459C58}" srcOrd="0" destOrd="0" parTransId="{AD7D7DC4-C131-4D8A-8F3E-C31F32EB3391}" sibTransId="{D0B23FD6-A54E-4751-80AA-98E28512F04B}"/>
    <dgm:cxn modelId="{37B68674-BB6B-439D-BDAB-C295202DD7BD}" type="presOf" srcId="{8EAB00FD-432F-4A80-AF9B-020F9E362FD0}" destId="{7AF73D93-58E7-47FE-9CF1-B17F2C8B9837}" srcOrd="0" destOrd="0" presId="urn:microsoft.com/office/officeart/2005/8/layout/StepDownProcess"/>
    <dgm:cxn modelId="{90A77177-9A72-4DFE-9B80-CAFDEE7952B4}" type="presOf" srcId="{665221E3-3233-46A9-8EB9-4C24F3E30727}" destId="{37CAF361-3EC4-4A42-8908-F78D3A358CFB}" srcOrd="0" destOrd="0" presId="urn:microsoft.com/office/officeart/2005/8/layout/StepDownProcess"/>
    <dgm:cxn modelId="{16193858-BDD6-4E1D-92D4-88069259DD42}" srcId="{FE1A3C43-BF44-490B-92EB-99534BB2DE62}" destId="{B6C71ADC-1900-4CD5-9A8B-A79EE491D570}" srcOrd="2" destOrd="0" parTransId="{44E2D186-8821-4906-AD9B-24B7AA1849B1}" sibTransId="{A7071F18-3B4A-46B4-9708-82E8B519D081}"/>
    <dgm:cxn modelId="{77C5DF83-5B0F-443F-B502-5B73CC055691}" srcId="{B6C71ADC-1900-4CD5-9A8B-A79EE491D570}" destId="{47E4B5DC-F651-48ED-B7ED-489A78DC4856}" srcOrd="1" destOrd="0" parTransId="{314BF116-F1E9-4D50-B8B1-05BAE1F58650}" sibTransId="{1CBCF073-8F2E-4E62-9236-ABED408953FC}"/>
    <dgm:cxn modelId="{01C2C98C-3DEF-4991-9443-82D454DCC7CE}" srcId="{C7EA0EC5-5B68-4F24-A9B7-073D30420364}" destId="{A920717D-0AF2-468E-BCB2-FCC74CD33700}" srcOrd="1" destOrd="0" parTransId="{EEA7B3D3-1882-4F63-880B-4E6609D99D83}" sibTransId="{CF8EF191-CBDE-41EE-962F-BD8B9B45A4A8}"/>
    <dgm:cxn modelId="{96223C8D-C4A7-462D-8132-DD979113CB3B}" type="presOf" srcId="{B64E458F-74A9-42BD-9F33-25A7267384C0}" destId="{C3F9D1E6-AA58-47FE-B38E-FEBD008077A8}" srcOrd="0" destOrd="0" presId="urn:microsoft.com/office/officeart/2005/8/layout/StepDownProcess"/>
    <dgm:cxn modelId="{5FC6A693-97E6-4D2B-BDD3-F31D97E5D263}" type="presOf" srcId="{DAB8288A-290D-4909-9A39-42F89C04D2B8}" destId="{F41BFCC3-8431-47CF-975B-1A4C0162728F}" srcOrd="0" destOrd="0" presId="urn:microsoft.com/office/officeart/2005/8/layout/StepDownProcess"/>
    <dgm:cxn modelId="{02D9809F-282E-4B6D-AA6F-D17B7E483001}" type="presOf" srcId="{C7EA0EC5-5B68-4F24-A9B7-073D30420364}" destId="{578F3741-4AA4-4248-89A1-6F6A6B4E8C49}" srcOrd="0" destOrd="2" presId="urn:microsoft.com/office/officeart/2005/8/layout/StepDownProcess"/>
    <dgm:cxn modelId="{678604BB-C23D-44AD-BDFF-DCCFAEDA6F27}" type="presOf" srcId="{A920717D-0AF2-468E-BCB2-FCC74CD33700}" destId="{578F3741-4AA4-4248-89A1-6F6A6B4E8C49}" srcOrd="0" destOrd="4" presId="urn:microsoft.com/office/officeart/2005/8/layout/StepDownProcess"/>
    <dgm:cxn modelId="{84600EBE-1597-43EE-9644-0CB067886729}" srcId="{EA4FE2A2-3025-46FD-B9CF-3F7922470658}" destId="{81C6310C-0B6F-4082-B0C2-E536CCFC6BF3}" srcOrd="3" destOrd="0" parTransId="{3ED0A827-787A-4C63-B21D-D60D6769B950}" sibTransId="{6A4D5B67-A6FE-473B-9B66-4CD4DE74093C}"/>
    <dgm:cxn modelId="{E54947C3-CAB6-4BC8-87BF-DE3B1CD0A936}" type="presOf" srcId="{B552B2F0-A27B-48F2-A0B2-BE2C8A3C96C1}" destId="{37CAF361-3EC4-4A42-8908-F78D3A358CFB}" srcOrd="0" destOrd="2" presId="urn:microsoft.com/office/officeart/2005/8/layout/StepDownProcess"/>
    <dgm:cxn modelId="{7B0B77D4-4457-4D6C-AB0A-55E24C3C8366}" srcId="{FE1A3C43-BF44-490B-92EB-99534BB2DE62}" destId="{EA4FE2A2-3025-46FD-B9CF-3F7922470658}" srcOrd="1" destOrd="0" parTransId="{CC07CEAE-3EF6-43C6-8F8F-5700275256BB}" sibTransId="{E4F1F48D-8E51-4CA0-B826-53FAEFAC1214}"/>
    <dgm:cxn modelId="{28F01AE3-D29F-4104-9C1C-F1BCC4B0A899}" type="presOf" srcId="{B6C71ADC-1900-4CD5-9A8B-A79EE491D570}" destId="{AA29B0E6-CCB1-4C35-97B0-C9287D57B4C7}" srcOrd="0" destOrd="0" presId="urn:microsoft.com/office/officeart/2005/8/layout/StepDownProcess"/>
    <dgm:cxn modelId="{364543E5-CB20-492C-8C94-E16BF3FFEFEB}" srcId="{EA4FE2A2-3025-46FD-B9CF-3F7922470658}" destId="{B552B2F0-A27B-48F2-A0B2-BE2C8A3C96C1}" srcOrd="2" destOrd="0" parTransId="{A1DF09BC-51C7-4F9B-9358-579D33EF10FA}" sibTransId="{327ADF3D-DED5-462F-BA38-A67D2E910847}"/>
    <dgm:cxn modelId="{584A1DF0-862F-4C64-A25B-2DC70E074A6A}" type="presOf" srcId="{604BF166-5D1C-452A-8432-7ADAF3FE97DB}" destId="{578F3741-4AA4-4248-89A1-6F6A6B4E8C49}" srcOrd="0" destOrd="0" presId="urn:microsoft.com/office/officeart/2005/8/layout/StepDownProcess"/>
    <dgm:cxn modelId="{67158BF1-F52C-474B-8C18-24C0EBF67B2F}" type="presOf" srcId="{721FC694-537B-4A6E-9E70-CA6414459C58}" destId="{578F3741-4AA4-4248-89A1-6F6A6B4E8C49}" srcOrd="0" destOrd="3" presId="urn:microsoft.com/office/officeart/2005/8/layout/StepDownProcess"/>
    <dgm:cxn modelId="{276BD5FA-82F7-4C50-B32B-2C1B91A40787}" type="presOf" srcId="{FE1A3C43-BF44-490B-92EB-99534BB2DE62}" destId="{D169FC8A-898E-4DFF-BB68-32AEE95DFAE1}" srcOrd="0" destOrd="0" presId="urn:microsoft.com/office/officeart/2005/8/layout/StepDownProcess"/>
    <dgm:cxn modelId="{26D4CDFB-8424-4FD2-A0C0-2E3D19164CB8}" srcId="{EA4FE2A2-3025-46FD-B9CF-3F7922470658}" destId="{665221E3-3233-46A9-8EB9-4C24F3E30727}" srcOrd="0" destOrd="0" parTransId="{430FF4C5-35DC-4CEC-9C2E-A071CAFE132C}" sibTransId="{AAFC9FFC-8453-4C7D-87C1-5C68B7B25E3D}"/>
    <dgm:cxn modelId="{CC9CDEFB-2CBC-4A58-B85B-B2225F83A807}" type="presOf" srcId="{47E4B5DC-F651-48ED-B7ED-489A78DC4856}" destId="{578F3741-4AA4-4248-89A1-6F6A6B4E8C49}" srcOrd="0" destOrd="1" presId="urn:microsoft.com/office/officeart/2005/8/layout/StepDownProcess"/>
    <dgm:cxn modelId="{2647AC13-3CCD-4D3D-921B-B5C17A4E2EBC}" type="presParOf" srcId="{D169FC8A-898E-4DFF-BB68-32AEE95DFAE1}" destId="{7E2C0A00-3783-41C0-97C3-0DC2A63581F4}" srcOrd="0" destOrd="0" presId="urn:microsoft.com/office/officeart/2005/8/layout/StepDownProcess"/>
    <dgm:cxn modelId="{BBA8366D-E82F-4ACC-A411-C1FA550F96E4}" type="presParOf" srcId="{7E2C0A00-3783-41C0-97C3-0DC2A63581F4}" destId="{E7C5903C-D131-4506-8C93-E5A0D94EE0F4}" srcOrd="0" destOrd="0" presId="urn:microsoft.com/office/officeart/2005/8/layout/StepDownProcess"/>
    <dgm:cxn modelId="{2EDD50BF-C21D-4A33-BDB3-8A7BAF63642E}" type="presParOf" srcId="{7E2C0A00-3783-41C0-97C3-0DC2A63581F4}" destId="{F41BFCC3-8431-47CF-975B-1A4C0162728F}" srcOrd="1" destOrd="0" presId="urn:microsoft.com/office/officeart/2005/8/layout/StepDownProcess"/>
    <dgm:cxn modelId="{9AA00640-D8F7-415B-9DF7-B9CD7FAF3DF6}" type="presParOf" srcId="{7E2C0A00-3783-41C0-97C3-0DC2A63581F4}" destId="{7AF73D93-58E7-47FE-9CF1-B17F2C8B9837}" srcOrd="2" destOrd="0" presId="urn:microsoft.com/office/officeart/2005/8/layout/StepDownProcess"/>
    <dgm:cxn modelId="{9E55C2D9-237B-4369-86C1-D554DB9A0E45}" type="presParOf" srcId="{D169FC8A-898E-4DFF-BB68-32AEE95DFAE1}" destId="{E83D82EB-D960-4DC1-B430-CCAB002EF8B9}" srcOrd="1" destOrd="0" presId="urn:microsoft.com/office/officeart/2005/8/layout/StepDownProcess"/>
    <dgm:cxn modelId="{03475BBA-2C7F-4B68-933F-4E1BD46DE020}" type="presParOf" srcId="{D169FC8A-898E-4DFF-BB68-32AEE95DFAE1}" destId="{9A50918E-373C-4156-9141-DAF88EAB131D}" srcOrd="2" destOrd="0" presId="urn:microsoft.com/office/officeart/2005/8/layout/StepDownProcess"/>
    <dgm:cxn modelId="{4047DFFE-195C-4BBF-A383-1B5CEE316082}" type="presParOf" srcId="{9A50918E-373C-4156-9141-DAF88EAB131D}" destId="{B7477558-EDD6-4714-A31C-AACE13F705E0}" srcOrd="0" destOrd="0" presId="urn:microsoft.com/office/officeart/2005/8/layout/StepDownProcess"/>
    <dgm:cxn modelId="{5677AB6D-A4A0-4176-AD6B-FD370C62B5D4}" type="presParOf" srcId="{9A50918E-373C-4156-9141-DAF88EAB131D}" destId="{1968068C-AFF1-4605-965A-53457DAB2AA0}" srcOrd="1" destOrd="0" presId="urn:microsoft.com/office/officeart/2005/8/layout/StepDownProcess"/>
    <dgm:cxn modelId="{F5CE833B-7537-480C-9352-FE0E17565A3F}" type="presParOf" srcId="{9A50918E-373C-4156-9141-DAF88EAB131D}" destId="{37CAF361-3EC4-4A42-8908-F78D3A358CFB}" srcOrd="2" destOrd="0" presId="urn:microsoft.com/office/officeart/2005/8/layout/StepDownProcess"/>
    <dgm:cxn modelId="{6F74E9A5-2E27-400E-93A4-01DB1DF3DF27}" type="presParOf" srcId="{D169FC8A-898E-4DFF-BB68-32AEE95DFAE1}" destId="{AD7C1453-F90E-4B02-954E-432371CC3F99}" srcOrd="3" destOrd="0" presId="urn:microsoft.com/office/officeart/2005/8/layout/StepDownProcess"/>
    <dgm:cxn modelId="{B0437482-31D5-4BDC-897D-A7E2C58815CD}" type="presParOf" srcId="{D169FC8A-898E-4DFF-BB68-32AEE95DFAE1}" destId="{A536E0E7-E22A-452D-9A01-37279061360D}" srcOrd="4" destOrd="0" presId="urn:microsoft.com/office/officeart/2005/8/layout/StepDownProcess"/>
    <dgm:cxn modelId="{352BAD6D-2C17-47DF-9A4B-58441B91B21A}" type="presParOf" srcId="{A536E0E7-E22A-452D-9A01-37279061360D}" destId="{50D57FC5-7F86-4952-9FBA-40A689240D85}" srcOrd="0" destOrd="0" presId="urn:microsoft.com/office/officeart/2005/8/layout/StepDownProcess"/>
    <dgm:cxn modelId="{C8847292-3988-4BBB-B49C-0C125FB6EB7B}" type="presParOf" srcId="{A536E0E7-E22A-452D-9A01-37279061360D}" destId="{AA29B0E6-CCB1-4C35-97B0-C9287D57B4C7}" srcOrd="1" destOrd="0" presId="urn:microsoft.com/office/officeart/2005/8/layout/StepDownProcess"/>
    <dgm:cxn modelId="{8449AF28-ADA0-4E4F-AFC7-EF1778FBDB92}" type="presParOf" srcId="{A536E0E7-E22A-452D-9A01-37279061360D}" destId="{578F3741-4AA4-4248-89A1-6F6A6B4E8C49}" srcOrd="2" destOrd="0" presId="urn:microsoft.com/office/officeart/2005/8/layout/StepDownProcess"/>
    <dgm:cxn modelId="{9BE0B952-47A3-4988-88BC-DBE813BD04B5}" type="presParOf" srcId="{D169FC8A-898E-4DFF-BB68-32AEE95DFAE1}" destId="{553DB504-F8F7-41AB-B985-9C0D52C0304B}" srcOrd="5" destOrd="0" presId="urn:microsoft.com/office/officeart/2005/8/layout/StepDownProcess"/>
    <dgm:cxn modelId="{02496C95-C301-43DD-A6D0-A6FBD6F459B8}" type="presParOf" srcId="{D169FC8A-898E-4DFF-BB68-32AEE95DFAE1}" destId="{62FC009F-5E2F-492F-96EE-30BCFCCC7B0F}" srcOrd="6" destOrd="0" presId="urn:microsoft.com/office/officeart/2005/8/layout/StepDownProcess"/>
    <dgm:cxn modelId="{8E0414FA-DB34-4541-BB46-ACF8665C61AB}" type="presParOf" srcId="{62FC009F-5E2F-492F-96EE-30BCFCCC7B0F}" destId="{C3F9D1E6-AA58-47FE-B38E-FEBD008077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661AD2-A23C-4A5F-9D0D-7641913B8C00}"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0F09CD5C-F793-4216-AC80-38D99AA042FC}">
      <dgm:prSet phldrT="[Text]"/>
      <dgm:spPr/>
      <dgm:t>
        <a:bodyPr/>
        <a:lstStyle/>
        <a:p>
          <a:r>
            <a:rPr lang="en-US"/>
            <a:t>Local Coherence</a:t>
          </a:r>
        </a:p>
      </dgm:t>
    </dgm:pt>
    <dgm:pt modelId="{8C7C5914-E72A-44D4-AB81-FE5B749C9BA0}" type="parTrans" cxnId="{D112A267-6904-4322-8C51-179299B85C32}">
      <dgm:prSet/>
      <dgm:spPr/>
      <dgm:t>
        <a:bodyPr/>
        <a:lstStyle/>
        <a:p>
          <a:endParaRPr lang="en-US"/>
        </a:p>
      </dgm:t>
    </dgm:pt>
    <dgm:pt modelId="{35E8E5A8-1557-4AC7-BFFF-8185D92BBD27}" type="sibTrans" cxnId="{D112A267-6904-4322-8C51-179299B85C32}">
      <dgm:prSet/>
      <dgm:spPr/>
      <dgm:t>
        <a:bodyPr/>
        <a:lstStyle/>
        <a:p>
          <a:endParaRPr lang="en-US"/>
        </a:p>
      </dgm:t>
    </dgm:pt>
    <dgm:pt modelId="{2D353C7F-DA39-42F8-97AD-979F38BC8EFB}">
      <dgm:prSet phldrT="[Text]" custT="1"/>
      <dgm:spPr/>
      <dgm:t>
        <a:bodyPr/>
        <a:lstStyle/>
        <a:p>
          <a:r>
            <a:rPr lang="en-US" sz="1800">
              <a:latin typeface="Calibri Light" panose="020F0302020204030204" pitchFamily="34" charset="0"/>
              <a:cs typeface="Calibri Light" panose="020F0302020204030204" pitchFamily="34" charset="0"/>
            </a:rPr>
            <a:t>Information is provided within the sentence(s) by words and syntax</a:t>
          </a:r>
        </a:p>
      </dgm:t>
    </dgm:pt>
    <dgm:pt modelId="{43E0D0CD-92CE-4CA8-B2FF-C682666C1068}" type="parTrans" cxnId="{5F91DD8E-44B8-4973-8D32-C2B91E3E9516}">
      <dgm:prSet/>
      <dgm:spPr/>
      <dgm:t>
        <a:bodyPr/>
        <a:lstStyle/>
        <a:p>
          <a:endParaRPr lang="en-US"/>
        </a:p>
      </dgm:t>
    </dgm:pt>
    <dgm:pt modelId="{E0B506EF-20F9-4AA5-ABE8-7D0631D5EB82}" type="sibTrans" cxnId="{5F91DD8E-44B8-4973-8D32-C2B91E3E9516}">
      <dgm:prSet/>
      <dgm:spPr/>
      <dgm:t>
        <a:bodyPr/>
        <a:lstStyle/>
        <a:p>
          <a:endParaRPr lang="en-US"/>
        </a:p>
      </dgm:t>
    </dgm:pt>
    <dgm:pt modelId="{7C97ACC0-AB92-4312-AFA1-B620F27D27EE}">
      <dgm:prSet phldrT="[Text]" custT="1"/>
      <dgm:spPr/>
      <dgm:t>
        <a:bodyPr/>
        <a:lstStyle/>
        <a:p>
          <a:pPr>
            <a:buFont typeface="Arial" panose="020B0604020202020204" pitchFamily="34" charset="0"/>
            <a:buChar char="•"/>
          </a:pPr>
          <a:r>
            <a:rPr lang="en-US" sz="1800" b="0">
              <a:latin typeface="Calibri Light" panose="020F0302020204030204" pitchFamily="34" charset="0"/>
              <a:cs typeface="Calibri Light" panose="020F0302020204030204" pitchFamily="34" charset="0"/>
            </a:rPr>
            <a:t>Text based</a:t>
          </a:r>
        </a:p>
        <a:p>
          <a:pPr>
            <a:buFont typeface="Arial" panose="020B0604020202020204" pitchFamily="34" charset="0"/>
            <a:buChar char="•"/>
          </a:pPr>
          <a:r>
            <a:rPr lang="en-US" sz="1800">
              <a:latin typeface="Calibri Light" panose="020F0302020204030204" pitchFamily="34" charset="0"/>
              <a:cs typeface="Calibri Light" panose="020F0302020204030204" pitchFamily="34" charset="0"/>
            </a:rPr>
            <a:t>Link ideas and concepts</a:t>
          </a:r>
        </a:p>
        <a:p>
          <a:pPr>
            <a:buFont typeface="Arial" panose="020B0604020202020204" pitchFamily="34" charset="0"/>
            <a:buChar char="•"/>
          </a:pPr>
          <a:r>
            <a:rPr lang="en-US" sz="1800">
              <a:latin typeface="Calibri Light" panose="020F0302020204030204" pitchFamily="34" charset="0"/>
              <a:cs typeface="Calibri Light" panose="020F0302020204030204" pitchFamily="34" charset="0"/>
            </a:rPr>
            <a:t>Necessary and often automatic</a:t>
          </a:r>
        </a:p>
      </dgm:t>
    </dgm:pt>
    <dgm:pt modelId="{88368E4F-0324-4F9D-85E6-49555671B689}" type="parTrans" cxnId="{F590DDD2-7650-46EA-B997-675F624D31AA}">
      <dgm:prSet/>
      <dgm:spPr/>
      <dgm:t>
        <a:bodyPr/>
        <a:lstStyle/>
        <a:p>
          <a:endParaRPr lang="en-US"/>
        </a:p>
      </dgm:t>
    </dgm:pt>
    <dgm:pt modelId="{42237A98-BB87-4660-B28A-73C8B9B09713}" type="sibTrans" cxnId="{F590DDD2-7650-46EA-B997-675F624D31AA}">
      <dgm:prSet/>
      <dgm:spPr/>
      <dgm:t>
        <a:bodyPr/>
        <a:lstStyle/>
        <a:p>
          <a:endParaRPr lang="en-US"/>
        </a:p>
      </dgm:t>
    </dgm:pt>
    <dgm:pt modelId="{DB4FB2F3-0683-409F-B928-74ABFE281109}">
      <dgm:prSet phldrT="[Text]"/>
      <dgm:spPr/>
      <dgm:t>
        <a:bodyPr/>
        <a:lstStyle/>
        <a:p>
          <a:r>
            <a:rPr lang="en-US"/>
            <a:t>Global Coherence</a:t>
          </a:r>
        </a:p>
      </dgm:t>
    </dgm:pt>
    <dgm:pt modelId="{581CD048-DD2B-4BA2-8461-23D49AE7001C}" type="parTrans" cxnId="{CDE93060-D2CA-4375-BCE3-BE8213AB0E4E}">
      <dgm:prSet/>
      <dgm:spPr/>
      <dgm:t>
        <a:bodyPr/>
        <a:lstStyle/>
        <a:p>
          <a:endParaRPr lang="en-US"/>
        </a:p>
      </dgm:t>
    </dgm:pt>
    <dgm:pt modelId="{AE435D2A-0974-48FD-A37C-F50F9DE0DED7}" type="sibTrans" cxnId="{CDE93060-D2CA-4375-BCE3-BE8213AB0E4E}">
      <dgm:prSet/>
      <dgm:spPr/>
      <dgm:t>
        <a:bodyPr/>
        <a:lstStyle/>
        <a:p>
          <a:endParaRPr lang="en-US"/>
        </a:p>
      </dgm:t>
    </dgm:pt>
    <dgm:pt modelId="{EC37C4E3-8958-4363-8A4B-53471EA0AFA0}">
      <dgm:prSet phldrT="[Text]" custT="1"/>
      <dgm:spPr/>
      <dgm:t>
        <a:bodyPr/>
        <a:lstStyle/>
        <a:p>
          <a:r>
            <a:rPr lang="en-US" sz="1800">
              <a:latin typeface="Calibri Light" panose="020F0302020204030204" pitchFamily="34" charset="0"/>
              <a:cs typeface="Calibri Light" panose="020F0302020204030204" pitchFamily="34" charset="0"/>
            </a:rPr>
            <a:t>Explicit information in sentence(s) is supplemented by background knowledge in the long-term memory</a:t>
          </a:r>
        </a:p>
      </dgm:t>
    </dgm:pt>
    <dgm:pt modelId="{7F0E4C2A-9E83-4DC2-BDE8-E598EFC1195C}" type="parTrans" cxnId="{08297D7D-EF7C-4EE1-A7D3-8275370C1BB3}">
      <dgm:prSet/>
      <dgm:spPr/>
      <dgm:t>
        <a:bodyPr/>
        <a:lstStyle/>
        <a:p>
          <a:endParaRPr lang="en-US"/>
        </a:p>
      </dgm:t>
    </dgm:pt>
    <dgm:pt modelId="{56FF3BAE-1212-4EB0-8131-016176AEF3F6}" type="sibTrans" cxnId="{08297D7D-EF7C-4EE1-A7D3-8275370C1BB3}">
      <dgm:prSet/>
      <dgm:spPr/>
      <dgm:t>
        <a:bodyPr/>
        <a:lstStyle/>
        <a:p>
          <a:endParaRPr lang="en-US"/>
        </a:p>
      </dgm:t>
    </dgm:pt>
    <dgm:pt modelId="{99C15858-A857-44D1-9600-85A606B02765}">
      <dgm:prSet phldrT="[Text]" custT="1"/>
      <dgm:spPr/>
      <dgm:t>
        <a:bodyPr/>
        <a:lstStyle/>
        <a:p>
          <a:r>
            <a:rPr lang="en-US" sz="1800" b="0">
              <a:latin typeface="Calibri Light" panose="020F0302020204030204" pitchFamily="34" charset="0"/>
              <a:cs typeface="Calibri Light" panose="020F0302020204030204" pitchFamily="34" charset="0"/>
            </a:rPr>
            <a:t>Knowledge based</a:t>
          </a:r>
        </a:p>
        <a:p>
          <a:r>
            <a:rPr lang="en-US" sz="1800">
              <a:latin typeface="Calibri Light" panose="020F0302020204030204" pitchFamily="34" charset="0"/>
              <a:cs typeface="Calibri Light" panose="020F0302020204030204" pitchFamily="34" charset="0"/>
            </a:rPr>
            <a:t>Fill in gaps to understand text</a:t>
          </a:r>
        </a:p>
        <a:p>
          <a:r>
            <a:rPr lang="en-US" sz="1800">
              <a:latin typeface="Calibri Light" panose="020F0302020204030204" pitchFamily="34" charset="0"/>
              <a:cs typeface="Calibri Light" panose="020F0302020204030204" pitchFamily="34" charset="0"/>
            </a:rPr>
            <a:t>Make connections in text to form mental model</a:t>
          </a:r>
        </a:p>
      </dgm:t>
    </dgm:pt>
    <dgm:pt modelId="{D7BA1697-9D65-42EB-8651-A53B832F430F}" type="parTrans" cxnId="{AEFB19B1-CEC0-4A74-A8BE-A78BCB3B9116}">
      <dgm:prSet/>
      <dgm:spPr/>
      <dgm:t>
        <a:bodyPr/>
        <a:lstStyle/>
        <a:p>
          <a:endParaRPr lang="en-US"/>
        </a:p>
      </dgm:t>
    </dgm:pt>
    <dgm:pt modelId="{9758D98C-880B-4415-9B2E-FE7D0C955CA4}" type="sibTrans" cxnId="{AEFB19B1-CEC0-4A74-A8BE-A78BCB3B9116}">
      <dgm:prSet/>
      <dgm:spPr/>
      <dgm:t>
        <a:bodyPr/>
        <a:lstStyle/>
        <a:p>
          <a:endParaRPr lang="en-US"/>
        </a:p>
      </dgm:t>
    </dgm:pt>
    <dgm:pt modelId="{5A5DB11A-B7C2-480C-AA4C-BB660A5FE8D2}" type="pres">
      <dgm:prSet presAssocID="{55661AD2-A23C-4A5F-9D0D-7641913B8C00}" presName="diagram" presStyleCnt="0">
        <dgm:presLayoutVars>
          <dgm:chPref val="1"/>
          <dgm:dir/>
          <dgm:animOne val="branch"/>
          <dgm:animLvl val="lvl"/>
          <dgm:resizeHandles/>
        </dgm:presLayoutVars>
      </dgm:prSet>
      <dgm:spPr/>
    </dgm:pt>
    <dgm:pt modelId="{9D9839C3-FE72-4BC3-86C3-36D6847B8BF9}" type="pres">
      <dgm:prSet presAssocID="{0F09CD5C-F793-4216-AC80-38D99AA042FC}" presName="root" presStyleCnt="0"/>
      <dgm:spPr/>
    </dgm:pt>
    <dgm:pt modelId="{7CD06EEF-8840-4BDB-B2A4-04887FA62409}" type="pres">
      <dgm:prSet presAssocID="{0F09CD5C-F793-4216-AC80-38D99AA042FC}" presName="rootComposite" presStyleCnt="0"/>
      <dgm:spPr/>
    </dgm:pt>
    <dgm:pt modelId="{B54C8258-F9C8-457B-A06A-DE167CF727F8}" type="pres">
      <dgm:prSet presAssocID="{0F09CD5C-F793-4216-AC80-38D99AA042FC}" presName="rootText" presStyleLbl="node1" presStyleIdx="0" presStyleCnt="2"/>
      <dgm:spPr/>
    </dgm:pt>
    <dgm:pt modelId="{19DCC8B7-DA19-47F1-9589-C15DB9D2A302}" type="pres">
      <dgm:prSet presAssocID="{0F09CD5C-F793-4216-AC80-38D99AA042FC}" presName="rootConnector" presStyleLbl="node1" presStyleIdx="0" presStyleCnt="2"/>
      <dgm:spPr/>
    </dgm:pt>
    <dgm:pt modelId="{A0AFFBC1-468F-4A78-851C-BDD6E66095C6}" type="pres">
      <dgm:prSet presAssocID="{0F09CD5C-F793-4216-AC80-38D99AA042FC}" presName="childShape" presStyleCnt="0"/>
      <dgm:spPr/>
    </dgm:pt>
    <dgm:pt modelId="{6946A4A1-8561-414B-8DF2-0684E8764CD1}" type="pres">
      <dgm:prSet presAssocID="{43E0D0CD-92CE-4CA8-B2FF-C682666C1068}" presName="Name13" presStyleLbl="parChTrans1D2" presStyleIdx="0" presStyleCnt="4"/>
      <dgm:spPr/>
    </dgm:pt>
    <dgm:pt modelId="{E44040C6-B0E8-4B7B-AF44-27C15E8C930D}" type="pres">
      <dgm:prSet presAssocID="{2D353C7F-DA39-42F8-97AD-979F38BC8EFB}" presName="childText" presStyleLbl="bgAcc1" presStyleIdx="0" presStyleCnt="4">
        <dgm:presLayoutVars>
          <dgm:bulletEnabled val="1"/>
        </dgm:presLayoutVars>
      </dgm:prSet>
      <dgm:spPr/>
    </dgm:pt>
    <dgm:pt modelId="{13893ABB-5BE1-4B2E-AF81-BF25295409F0}" type="pres">
      <dgm:prSet presAssocID="{88368E4F-0324-4F9D-85E6-49555671B689}" presName="Name13" presStyleLbl="parChTrans1D2" presStyleIdx="1" presStyleCnt="4"/>
      <dgm:spPr/>
    </dgm:pt>
    <dgm:pt modelId="{4137A08F-5824-40D9-90AE-4148A2B2BE8E}" type="pres">
      <dgm:prSet presAssocID="{7C97ACC0-AB92-4312-AFA1-B620F27D27EE}" presName="childText" presStyleLbl="bgAcc1" presStyleIdx="1" presStyleCnt="4" custScaleY="138462">
        <dgm:presLayoutVars>
          <dgm:bulletEnabled val="1"/>
        </dgm:presLayoutVars>
      </dgm:prSet>
      <dgm:spPr/>
    </dgm:pt>
    <dgm:pt modelId="{8812AADB-3E20-4513-BA27-361B6CB72F4B}" type="pres">
      <dgm:prSet presAssocID="{DB4FB2F3-0683-409F-B928-74ABFE281109}" presName="root" presStyleCnt="0"/>
      <dgm:spPr/>
    </dgm:pt>
    <dgm:pt modelId="{18C7DDE8-DF99-4F4B-8D9C-CD8E9A7658A8}" type="pres">
      <dgm:prSet presAssocID="{DB4FB2F3-0683-409F-B928-74ABFE281109}" presName="rootComposite" presStyleCnt="0"/>
      <dgm:spPr/>
    </dgm:pt>
    <dgm:pt modelId="{E9EEFB7F-30D5-4863-999B-D1E7343FC54F}" type="pres">
      <dgm:prSet presAssocID="{DB4FB2F3-0683-409F-B928-74ABFE281109}" presName="rootText" presStyleLbl="node1" presStyleIdx="1" presStyleCnt="2"/>
      <dgm:spPr/>
    </dgm:pt>
    <dgm:pt modelId="{FAC07151-EDCA-44FC-A52F-62BC2995E451}" type="pres">
      <dgm:prSet presAssocID="{DB4FB2F3-0683-409F-B928-74ABFE281109}" presName="rootConnector" presStyleLbl="node1" presStyleIdx="1" presStyleCnt="2"/>
      <dgm:spPr/>
    </dgm:pt>
    <dgm:pt modelId="{0E7D2119-CB53-439F-98F4-E0B568D886CB}" type="pres">
      <dgm:prSet presAssocID="{DB4FB2F3-0683-409F-B928-74ABFE281109}" presName="childShape" presStyleCnt="0"/>
      <dgm:spPr/>
    </dgm:pt>
    <dgm:pt modelId="{D1D6EE78-98BD-459C-BBF3-EBDB3A122B36}" type="pres">
      <dgm:prSet presAssocID="{7F0E4C2A-9E83-4DC2-BDE8-E598EFC1195C}" presName="Name13" presStyleLbl="parChTrans1D2" presStyleIdx="2" presStyleCnt="4"/>
      <dgm:spPr/>
    </dgm:pt>
    <dgm:pt modelId="{68647BEE-0061-4C98-AF98-D91BE6EA331E}" type="pres">
      <dgm:prSet presAssocID="{EC37C4E3-8958-4363-8A4B-53471EA0AFA0}" presName="childText" presStyleLbl="bgAcc1" presStyleIdx="2" presStyleCnt="4" custScaleX="126699" custScaleY="133918">
        <dgm:presLayoutVars>
          <dgm:bulletEnabled val="1"/>
        </dgm:presLayoutVars>
      </dgm:prSet>
      <dgm:spPr/>
    </dgm:pt>
    <dgm:pt modelId="{797E13C6-2D05-4B88-988A-098CD9C636A9}" type="pres">
      <dgm:prSet presAssocID="{D7BA1697-9D65-42EB-8651-A53B832F430F}" presName="Name13" presStyleLbl="parChTrans1D2" presStyleIdx="3" presStyleCnt="4"/>
      <dgm:spPr/>
    </dgm:pt>
    <dgm:pt modelId="{F30B4624-32B7-4D4C-B2C1-8B3F96D7B7FD}" type="pres">
      <dgm:prSet presAssocID="{99C15858-A857-44D1-9600-85A606B02765}" presName="childText" presStyleLbl="bgAcc1" presStyleIdx="3" presStyleCnt="4" custScaleX="127393" custScaleY="131653">
        <dgm:presLayoutVars>
          <dgm:bulletEnabled val="1"/>
        </dgm:presLayoutVars>
      </dgm:prSet>
      <dgm:spPr/>
    </dgm:pt>
  </dgm:ptLst>
  <dgm:cxnLst>
    <dgm:cxn modelId="{9CC0DC23-455B-4EB2-A8EF-6BE657068219}" type="presOf" srcId="{99C15858-A857-44D1-9600-85A606B02765}" destId="{F30B4624-32B7-4D4C-B2C1-8B3F96D7B7FD}" srcOrd="0" destOrd="0" presId="urn:microsoft.com/office/officeart/2005/8/layout/hierarchy3"/>
    <dgm:cxn modelId="{54BA4C2D-9EE2-421B-9968-374DB1233A1E}" type="presOf" srcId="{0F09CD5C-F793-4216-AC80-38D99AA042FC}" destId="{19DCC8B7-DA19-47F1-9589-C15DB9D2A302}" srcOrd="1" destOrd="0" presId="urn:microsoft.com/office/officeart/2005/8/layout/hierarchy3"/>
    <dgm:cxn modelId="{D8F00732-CBEA-4436-8E6F-F688FA7FD3B6}" type="presOf" srcId="{EC37C4E3-8958-4363-8A4B-53471EA0AFA0}" destId="{68647BEE-0061-4C98-AF98-D91BE6EA331E}" srcOrd="0" destOrd="0" presId="urn:microsoft.com/office/officeart/2005/8/layout/hierarchy3"/>
    <dgm:cxn modelId="{6DB7C13C-AD2D-473D-BF3F-587B88A08742}" type="presOf" srcId="{DB4FB2F3-0683-409F-B928-74ABFE281109}" destId="{E9EEFB7F-30D5-4863-999B-D1E7343FC54F}" srcOrd="0" destOrd="0" presId="urn:microsoft.com/office/officeart/2005/8/layout/hierarchy3"/>
    <dgm:cxn modelId="{CDE93060-D2CA-4375-BCE3-BE8213AB0E4E}" srcId="{55661AD2-A23C-4A5F-9D0D-7641913B8C00}" destId="{DB4FB2F3-0683-409F-B928-74ABFE281109}" srcOrd="1" destOrd="0" parTransId="{581CD048-DD2B-4BA2-8461-23D49AE7001C}" sibTransId="{AE435D2A-0974-48FD-A37C-F50F9DE0DED7}"/>
    <dgm:cxn modelId="{94731866-D564-4549-A42F-E91994E6515A}" type="presOf" srcId="{88368E4F-0324-4F9D-85E6-49555671B689}" destId="{13893ABB-5BE1-4B2E-AF81-BF25295409F0}" srcOrd="0" destOrd="0" presId="urn:microsoft.com/office/officeart/2005/8/layout/hierarchy3"/>
    <dgm:cxn modelId="{D112A267-6904-4322-8C51-179299B85C32}" srcId="{55661AD2-A23C-4A5F-9D0D-7641913B8C00}" destId="{0F09CD5C-F793-4216-AC80-38D99AA042FC}" srcOrd="0" destOrd="0" parTransId="{8C7C5914-E72A-44D4-AB81-FE5B749C9BA0}" sibTransId="{35E8E5A8-1557-4AC7-BFFF-8185D92BBD27}"/>
    <dgm:cxn modelId="{08297D7D-EF7C-4EE1-A7D3-8275370C1BB3}" srcId="{DB4FB2F3-0683-409F-B928-74ABFE281109}" destId="{EC37C4E3-8958-4363-8A4B-53471EA0AFA0}" srcOrd="0" destOrd="0" parTransId="{7F0E4C2A-9E83-4DC2-BDE8-E598EFC1195C}" sibTransId="{56FF3BAE-1212-4EB0-8131-016176AEF3F6}"/>
    <dgm:cxn modelId="{7AF59D7F-9912-43BC-B69D-72F0F1F6455A}" type="presOf" srcId="{7F0E4C2A-9E83-4DC2-BDE8-E598EFC1195C}" destId="{D1D6EE78-98BD-459C-BBF3-EBDB3A122B36}" srcOrd="0" destOrd="0" presId="urn:microsoft.com/office/officeart/2005/8/layout/hierarchy3"/>
    <dgm:cxn modelId="{FA264E83-2B56-4CCA-8472-B04439DE1ABD}" type="presOf" srcId="{55661AD2-A23C-4A5F-9D0D-7641913B8C00}" destId="{5A5DB11A-B7C2-480C-AA4C-BB660A5FE8D2}" srcOrd="0" destOrd="0" presId="urn:microsoft.com/office/officeart/2005/8/layout/hierarchy3"/>
    <dgm:cxn modelId="{5F91DD8E-44B8-4973-8D32-C2B91E3E9516}" srcId="{0F09CD5C-F793-4216-AC80-38D99AA042FC}" destId="{2D353C7F-DA39-42F8-97AD-979F38BC8EFB}" srcOrd="0" destOrd="0" parTransId="{43E0D0CD-92CE-4CA8-B2FF-C682666C1068}" sibTransId="{E0B506EF-20F9-4AA5-ABE8-7D0631D5EB82}"/>
    <dgm:cxn modelId="{71146790-076D-4993-8141-66654149510F}" type="presOf" srcId="{0F09CD5C-F793-4216-AC80-38D99AA042FC}" destId="{B54C8258-F9C8-457B-A06A-DE167CF727F8}" srcOrd="0" destOrd="0" presId="urn:microsoft.com/office/officeart/2005/8/layout/hierarchy3"/>
    <dgm:cxn modelId="{D79D3798-1146-4AC8-A407-74BF4720953C}" type="presOf" srcId="{43E0D0CD-92CE-4CA8-B2FF-C682666C1068}" destId="{6946A4A1-8561-414B-8DF2-0684E8764CD1}" srcOrd="0" destOrd="0" presId="urn:microsoft.com/office/officeart/2005/8/layout/hierarchy3"/>
    <dgm:cxn modelId="{4A14609B-FE21-4086-A80B-72DE31E0CBFD}" type="presOf" srcId="{DB4FB2F3-0683-409F-B928-74ABFE281109}" destId="{FAC07151-EDCA-44FC-A52F-62BC2995E451}" srcOrd="1" destOrd="0" presId="urn:microsoft.com/office/officeart/2005/8/layout/hierarchy3"/>
    <dgm:cxn modelId="{408ACEAB-4C7A-4142-8B51-3DD99E3239A5}" type="presOf" srcId="{2D353C7F-DA39-42F8-97AD-979F38BC8EFB}" destId="{E44040C6-B0E8-4B7B-AF44-27C15E8C930D}" srcOrd="0" destOrd="0" presId="urn:microsoft.com/office/officeart/2005/8/layout/hierarchy3"/>
    <dgm:cxn modelId="{AEFB19B1-CEC0-4A74-A8BE-A78BCB3B9116}" srcId="{DB4FB2F3-0683-409F-B928-74ABFE281109}" destId="{99C15858-A857-44D1-9600-85A606B02765}" srcOrd="1" destOrd="0" parTransId="{D7BA1697-9D65-42EB-8651-A53B832F430F}" sibTransId="{9758D98C-880B-4415-9B2E-FE7D0C955CA4}"/>
    <dgm:cxn modelId="{CF2D77C5-AD5C-4FE5-8968-FD3A413AC678}" type="presOf" srcId="{D7BA1697-9D65-42EB-8651-A53B832F430F}" destId="{797E13C6-2D05-4B88-988A-098CD9C636A9}" srcOrd="0" destOrd="0" presId="urn:microsoft.com/office/officeart/2005/8/layout/hierarchy3"/>
    <dgm:cxn modelId="{F590DDD2-7650-46EA-B997-675F624D31AA}" srcId="{0F09CD5C-F793-4216-AC80-38D99AA042FC}" destId="{7C97ACC0-AB92-4312-AFA1-B620F27D27EE}" srcOrd="1" destOrd="0" parTransId="{88368E4F-0324-4F9D-85E6-49555671B689}" sibTransId="{42237A98-BB87-4660-B28A-73C8B9B09713}"/>
    <dgm:cxn modelId="{CF0817DC-B328-4A17-9192-E8BB8E7B9441}" type="presOf" srcId="{7C97ACC0-AB92-4312-AFA1-B620F27D27EE}" destId="{4137A08F-5824-40D9-90AE-4148A2B2BE8E}" srcOrd="0" destOrd="0" presId="urn:microsoft.com/office/officeart/2005/8/layout/hierarchy3"/>
    <dgm:cxn modelId="{C32E08C9-3B35-4DC0-8262-690B455D9788}" type="presParOf" srcId="{5A5DB11A-B7C2-480C-AA4C-BB660A5FE8D2}" destId="{9D9839C3-FE72-4BC3-86C3-36D6847B8BF9}" srcOrd="0" destOrd="0" presId="urn:microsoft.com/office/officeart/2005/8/layout/hierarchy3"/>
    <dgm:cxn modelId="{1EBFD158-B593-4741-A7FA-ABAE728B718E}" type="presParOf" srcId="{9D9839C3-FE72-4BC3-86C3-36D6847B8BF9}" destId="{7CD06EEF-8840-4BDB-B2A4-04887FA62409}" srcOrd="0" destOrd="0" presId="urn:microsoft.com/office/officeart/2005/8/layout/hierarchy3"/>
    <dgm:cxn modelId="{EDE25FA1-23CA-43AE-B714-26DA98AB581B}" type="presParOf" srcId="{7CD06EEF-8840-4BDB-B2A4-04887FA62409}" destId="{B54C8258-F9C8-457B-A06A-DE167CF727F8}" srcOrd="0" destOrd="0" presId="urn:microsoft.com/office/officeart/2005/8/layout/hierarchy3"/>
    <dgm:cxn modelId="{3321592D-765C-4757-B64B-0F69ECE489C1}" type="presParOf" srcId="{7CD06EEF-8840-4BDB-B2A4-04887FA62409}" destId="{19DCC8B7-DA19-47F1-9589-C15DB9D2A302}" srcOrd="1" destOrd="0" presId="urn:microsoft.com/office/officeart/2005/8/layout/hierarchy3"/>
    <dgm:cxn modelId="{5A209C50-9A82-4DF3-994A-9FD2B3D3120B}" type="presParOf" srcId="{9D9839C3-FE72-4BC3-86C3-36D6847B8BF9}" destId="{A0AFFBC1-468F-4A78-851C-BDD6E66095C6}" srcOrd="1" destOrd="0" presId="urn:microsoft.com/office/officeart/2005/8/layout/hierarchy3"/>
    <dgm:cxn modelId="{EA32EE3C-56A8-4EDE-ABB3-27184F88AB75}" type="presParOf" srcId="{A0AFFBC1-468F-4A78-851C-BDD6E66095C6}" destId="{6946A4A1-8561-414B-8DF2-0684E8764CD1}" srcOrd="0" destOrd="0" presId="urn:microsoft.com/office/officeart/2005/8/layout/hierarchy3"/>
    <dgm:cxn modelId="{1B1B2D5A-3A3B-439D-AFEC-D1F1C41B1DC5}" type="presParOf" srcId="{A0AFFBC1-468F-4A78-851C-BDD6E66095C6}" destId="{E44040C6-B0E8-4B7B-AF44-27C15E8C930D}" srcOrd="1" destOrd="0" presId="urn:microsoft.com/office/officeart/2005/8/layout/hierarchy3"/>
    <dgm:cxn modelId="{58240B55-A527-4A69-A87A-256A03AE0F02}" type="presParOf" srcId="{A0AFFBC1-468F-4A78-851C-BDD6E66095C6}" destId="{13893ABB-5BE1-4B2E-AF81-BF25295409F0}" srcOrd="2" destOrd="0" presId="urn:microsoft.com/office/officeart/2005/8/layout/hierarchy3"/>
    <dgm:cxn modelId="{8DBB432F-EF7A-4B02-8140-30D329DF9ED6}" type="presParOf" srcId="{A0AFFBC1-468F-4A78-851C-BDD6E66095C6}" destId="{4137A08F-5824-40D9-90AE-4148A2B2BE8E}" srcOrd="3" destOrd="0" presId="urn:microsoft.com/office/officeart/2005/8/layout/hierarchy3"/>
    <dgm:cxn modelId="{8BFEEAFF-68B5-4EDB-9DFB-5F259343A75F}" type="presParOf" srcId="{5A5DB11A-B7C2-480C-AA4C-BB660A5FE8D2}" destId="{8812AADB-3E20-4513-BA27-361B6CB72F4B}" srcOrd="1" destOrd="0" presId="urn:microsoft.com/office/officeart/2005/8/layout/hierarchy3"/>
    <dgm:cxn modelId="{7A2A7997-0C59-4D02-82AD-B88F56AA7F51}" type="presParOf" srcId="{8812AADB-3E20-4513-BA27-361B6CB72F4B}" destId="{18C7DDE8-DF99-4F4B-8D9C-CD8E9A7658A8}" srcOrd="0" destOrd="0" presId="urn:microsoft.com/office/officeart/2005/8/layout/hierarchy3"/>
    <dgm:cxn modelId="{0897A655-F610-4253-ADCB-6BE7AF34C068}" type="presParOf" srcId="{18C7DDE8-DF99-4F4B-8D9C-CD8E9A7658A8}" destId="{E9EEFB7F-30D5-4863-999B-D1E7343FC54F}" srcOrd="0" destOrd="0" presId="urn:microsoft.com/office/officeart/2005/8/layout/hierarchy3"/>
    <dgm:cxn modelId="{6472C1C2-D7C6-473B-AB65-22E143670872}" type="presParOf" srcId="{18C7DDE8-DF99-4F4B-8D9C-CD8E9A7658A8}" destId="{FAC07151-EDCA-44FC-A52F-62BC2995E451}" srcOrd="1" destOrd="0" presId="urn:microsoft.com/office/officeart/2005/8/layout/hierarchy3"/>
    <dgm:cxn modelId="{BEF4CC4C-4766-4717-9048-2981C2E631B0}" type="presParOf" srcId="{8812AADB-3E20-4513-BA27-361B6CB72F4B}" destId="{0E7D2119-CB53-439F-98F4-E0B568D886CB}" srcOrd="1" destOrd="0" presId="urn:microsoft.com/office/officeart/2005/8/layout/hierarchy3"/>
    <dgm:cxn modelId="{EF0CD8B5-487B-4414-8BFB-86050DFD7130}" type="presParOf" srcId="{0E7D2119-CB53-439F-98F4-E0B568D886CB}" destId="{D1D6EE78-98BD-459C-BBF3-EBDB3A122B36}" srcOrd="0" destOrd="0" presId="urn:microsoft.com/office/officeart/2005/8/layout/hierarchy3"/>
    <dgm:cxn modelId="{F05E5F31-298F-47FD-B62F-AA76A8C1CFA3}" type="presParOf" srcId="{0E7D2119-CB53-439F-98F4-E0B568D886CB}" destId="{68647BEE-0061-4C98-AF98-D91BE6EA331E}" srcOrd="1" destOrd="0" presId="urn:microsoft.com/office/officeart/2005/8/layout/hierarchy3"/>
    <dgm:cxn modelId="{2B23E798-3B90-40ED-B30D-C1394949E3BA}" type="presParOf" srcId="{0E7D2119-CB53-439F-98F4-E0B568D886CB}" destId="{797E13C6-2D05-4B88-988A-098CD9C636A9}" srcOrd="2" destOrd="0" presId="urn:microsoft.com/office/officeart/2005/8/layout/hierarchy3"/>
    <dgm:cxn modelId="{A3F732F6-C6B2-4D8D-ABF6-30ED3821B5AC}" type="presParOf" srcId="{0E7D2119-CB53-439F-98F4-E0B568D886CB}" destId="{F30B4624-32B7-4D4C-B2C1-8B3F96D7B7F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09A12A-6EC6-4E13-AD12-847A3A6CB87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96A15A-B272-4534-9C0E-6B4DC57B1E46}">
      <dgm:prSet phldrT="[Text]"/>
      <dgm:spPr/>
      <dgm:t>
        <a:bodyPr/>
        <a:lstStyle/>
        <a:p>
          <a:r>
            <a:rPr lang="en-US">
              <a:latin typeface="Calibri Light" panose="020F0302020204030204" pitchFamily="34" charset="0"/>
              <a:cs typeface="Calibri Light" panose="020F0302020204030204" pitchFamily="34" charset="0"/>
            </a:rPr>
            <a:t>Cohesive ties</a:t>
          </a:r>
        </a:p>
      </dgm:t>
    </dgm:pt>
    <dgm:pt modelId="{43175154-85CC-4CCB-83E7-6B7CC98BE8FB}" type="parTrans" cxnId="{6AD83A2C-B84E-4205-A7F2-CB7F5928CE53}">
      <dgm:prSet/>
      <dgm:spPr/>
      <dgm:t>
        <a:bodyPr/>
        <a:lstStyle/>
        <a:p>
          <a:endParaRPr lang="en-US">
            <a:latin typeface="Calibri Light" panose="020F0302020204030204" pitchFamily="34" charset="0"/>
            <a:cs typeface="Calibri Light" panose="020F0302020204030204" pitchFamily="34" charset="0"/>
          </a:endParaRPr>
        </a:p>
      </dgm:t>
    </dgm:pt>
    <dgm:pt modelId="{ED4953B9-DC47-4A35-B8E1-577D36CA099F}" type="sibTrans" cxnId="{6AD83A2C-B84E-4205-A7F2-CB7F5928CE53}">
      <dgm:prSet/>
      <dgm:spPr/>
      <dgm:t>
        <a:bodyPr/>
        <a:lstStyle/>
        <a:p>
          <a:endParaRPr lang="en-US">
            <a:latin typeface="Calibri Light" panose="020F0302020204030204" pitchFamily="34" charset="0"/>
            <a:cs typeface="Calibri Light" panose="020F0302020204030204" pitchFamily="34" charset="0"/>
          </a:endParaRPr>
        </a:p>
      </dgm:t>
    </dgm:pt>
    <dgm:pt modelId="{87EF6A06-FA5C-4A4B-AFD8-FA4A0EBB2BD9}">
      <dgm:prSet phldrT="[Text]"/>
      <dgm:spPr/>
      <dgm:t>
        <a:bodyPr/>
        <a:lstStyle/>
        <a:p>
          <a:r>
            <a:rPr lang="en-US">
              <a:latin typeface="Calibri Light" panose="020F0302020204030204" pitchFamily="34" charset="0"/>
              <a:cs typeface="Calibri Light" panose="020F0302020204030204" pitchFamily="34" charset="0"/>
            </a:rPr>
            <a:t>W</a:t>
          </a:r>
          <a:r>
            <a:rPr lang="en-US" b="0" i="0">
              <a:effectLst/>
              <a:latin typeface="Calibri Light" panose="020F0302020204030204" pitchFamily="34" charset="0"/>
              <a:cs typeface="Calibri Light" panose="020F0302020204030204" pitchFamily="34" charset="0"/>
            </a:rPr>
            <a:t>ords or phrases used to connect ideas between different parts of text</a:t>
          </a:r>
          <a:endParaRPr lang="en-US">
            <a:latin typeface="Calibri Light" panose="020F0302020204030204" pitchFamily="34" charset="0"/>
            <a:cs typeface="Calibri Light" panose="020F0302020204030204" pitchFamily="34" charset="0"/>
          </a:endParaRPr>
        </a:p>
      </dgm:t>
    </dgm:pt>
    <dgm:pt modelId="{26F36C6C-9EF0-4A61-9226-7D2551A823FA}" type="parTrans" cxnId="{F0B4B8A3-853D-4165-BE7E-28BFC639DF44}">
      <dgm:prSet/>
      <dgm:spPr/>
      <dgm:t>
        <a:bodyPr/>
        <a:lstStyle/>
        <a:p>
          <a:endParaRPr lang="en-US">
            <a:latin typeface="Calibri Light" panose="020F0302020204030204" pitchFamily="34" charset="0"/>
            <a:cs typeface="Calibri Light" panose="020F0302020204030204" pitchFamily="34" charset="0"/>
          </a:endParaRPr>
        </a:p>
      </dgm:t>
    </dgm:pt>
    <dgm:pt modelId="{C52B3CE6-4B52-4DE5-82E5-B18CBD496100}" type="sibTrans" cxnId="{F0B4B8A3-853D-4165-BE7E-28BFC639DF44}">
      <dgm:prSet/>
      <dgm:spPr/>
      <dgm:t>
        <a:bodyPr/>
        <a:lstStyle/>
        <a:p>
          <a:endParaRPr lang="en-US">
            <a:latin typeface="Calibri Light" panose="020F0302020204030204" pitchFamily="34" charset="0"/>
            <a:cs typeface="Calibri Light" panose="020F0302020204030204" pitchFamily="34" charset="0"/>
          </a:endParaRPr>
        </a:p>
      </dgm:t>
    </dgm:pt>
    <dgm:pt modelId="{8B6021C2-CFD3-42C1-B625-D81F7CB90AE2}">
      <dgm:prSet phldrT="[Text]"/>
      <dgm:spPr>
        <a:solidFill>
          <a:srgbClr val="12A8B6"/>
        </a:solidFill>
      </dgm:spPr>
      <dgm:t>
        <a:bodyPr/>
        <a:lstStyle/>
        <a:p>
          <a:r>
            <a:rPr lang="en-US">
              <a:latin typeface="Calibri Light" panose="020F0302020204030204" pitchFamily="34" charset="0"/>
              <a:cs typeface="Calibri Light" panose="020F0302020204030204" pitchFamily="34" charset="0"/>
            </a:rPr>
            <a:t>Connectives – conjunctions and adverbs</a:t>
          </a:r>
        </a:p>
      </dgm:t>
    </dgm:pt>
    <dgm:pt modelId="{0260CFEA-8184-47DE-AE1E-8C798F4131C9}" type="parTrans" cxnId="{4EBC7C7F-E2F1-448A-9502-0B54E0271BDF}">
      <dgm:prSet/>
      <dgm:spPr/>
      <dgm:t>
        <a:bodyPr/>
        <a:lstStyle/>
        <a:p>
          <a:endParaRPr lang="en-US">
            <a:latin typeface="Calibri Light" panose="020F0302020204030204" pitchFamily="34" charset="0"/>
            <a:cs typeface="Calibri Light" panose="020F0302020204030204" pitchFamily="34" charset="0"/>
          </a:endParaRPr>
        </a:p>
      </dgm:t>
    </dgm:pt>
    <dgm:pt modelId="{925B2380-3893-4C63-BF03-AAB011F08C5C}" type="sibTrans" cxnId="{4EBC7C7F-E2F1-448A-9502-0B54E0271BDF}">
      <dgm:prSet/>
      <dgm:spPr/>
      <dgm:t>
        <a:bodyPr/>
        <a:lstStyle/>
        <a:p>
          <a:endParaRPr lang="en-US">
            <a:latin typeface="Calibri Light" panose="020F0302020204030204" pitchFamily="34" charset="0"/>
            <a:cs typeface="Calibri Light" panose="020F0302020204030204" pitchFamily="34" charset="0"/>
          </a:endParaRPr>
        </a:p>
      </dgm:t>
    </dgm:pt>
    <dgm:pt modelId="{B3C04394-7D05-465B-B31C-69A9150ABDA0}">
      <dgm:prSet phldrT="[Text]"/>
      <dgm:spPr/>
      <dgm:t>
        <a:bodyPr/>
        <a:lstStyle/>
        <a:p>
          <a:r>
            <a:rPr lang="en-US">
              <a:latin typeface="Calibri Light" panose="020F0302020204030204" pitchFamily="34" charset="0"/>
              <a:cs typeface="Calibri Light" panose="020F0302020204030204" pitchFamily="34" charset="0"/>
            </a:rPr>
            <a:t>Words or phrases that signal logical relationships between parts of sentences</a:t>
          </a:r>
        </a:p>
      </dgm:t>
    </dgm:pt>
    <dgm:pt modelId="{60D713B8-CA2F-4D89-A99E-30B8CA92C7F5}" type="parTrans" cxnId="{2A4B6D60-3860-4292-B0AD-6B08BBCD6A49}">
      <dgm:prSet/>
      <dgm:spPr/>
      <dgm:t>
        <a:bodyPr/>
        <a:lstStyle/>
        <a:p>
          <a:endParaRPr lang="en-US">
            <a:latin typeface="Calibri Light" panose="020F0302020204030204" pitchFamily="34" charset="0"/>
            <a:cs typeface="Calibri Light" panose="020F0302020204030204" pitchFamily="34" charset="0"/>
          </a:endParaRPr>
        </a:p>
      </dgm:t>
    </dgm:pt>
    <dgm:pt modelId="{8485864B-0BD5-493D-9CBE-3638F5FE3C18}" type="sibTrans" cxnId="{2A4B6D60-3860-4292-B0AD-6B08BBCD6A49}">
      <dgm:prSet/>
      <dgm:spPr/>
      <dgm:t>
        <a:bodyPr/>
        <a:lstStyle/>
        <a:p>
          <a:endParaRPr lang="en-US">
            <a:latin typeface="Calibri Light" panose="020F0302020204030204" pitchFamily="34" charset="0"/>
            <a:cs typeface="Calibri Light" panose="020F0302020204030204" pitchFamily="34" charset="0"/>
          </a:endParaRPr>
        </a:p>
      </dgm:t>
    </dgm:pt>
    <dgm:pt modelId="{6DA9715C-F03B-44D5-AF5E-DC03E33A7D30}" type="pres">
      <dgm:prSet presAssocID="{CC09A12A-6EC6-4E13-AD12-847A3A6CB879}" presName="linear" presStyleCnt="0">
        <dgm:presLayoutVars>
          <dgm:animLvl val="lvl"/>
          <dgm:resizeHandles val="exact"/>
        </dgm:presLayoutVars>
      </dgm:prSet>
      <dgm:spPr/>
    </dgm:pt>
    <dgm:pt modelId="{40E06FF1-3AA1-4FF5-B358-9AD4BC4558DF}" type="pres">
      <dgm:prSet presAssocID="{8996A15A-B272-4534-9C0E-6B4DC57B1E46}" presName="parentText" presStyleLbl="node1" presStyleIdx="0" presStyleCnt="2">
        <dgm:presLayoutVars>
          <dgm:chMax val="0"/>
          <dgm:bulletEnabled val="1"/>
        </dgm:presLayoutVars>
      </dgm:prSet>
      <dgm:spPr/>
    </dgm:pt>
    <dgm:pt modelId="{8A685C21-6C89-438A-BF04-F1D2659E96EC}" type="pres">
      <dgm:prSet presAssocID="{8996A15A-B272-4534-9C0E-6B4DC57B1E46}" presName="childText" presStyleLbl="revTx" presStyleIdx="0" presStyleCnt="2">
        <dgm:presLayoutVars>
          <dgm:bulletEnabled val="1"/>
        </dgm:presLayoutVars>
      </dgm:prSet>
      <dgm:spPr/>
    </dgm:pt>
    <dgm:pt modelId="{A1D66371-0085-4802-9E3D-831EE4CCF2C6}" type="pres">
      <dgm:prSet presAssocID="{8B6021C2-CFD3-42C1-B625-D81F7CB90AE2}" presName="parentText" presStyleLbl="node1" presStyleIdx="1" presStyleCnt="2">
        <dgm:presLayoutVars>
          <dgm:chMax val="0"/>
          <dgm:bulletEnabled val="1"/>
        </dgm:presLayoutVars>
      </dgm:prSet>
      <dgm:spPr/>
    </dgm:pt>
    <dgm:pt modelId="{4F18F27F-795F-4A97-BB51-1EAF9FE44F7F}" type="pres">
      <dgm:prSet presAssocID="{8B6021C2-CFD3-42C1-B625-D81F7CB90AE2}" presName="childText" presStyleLbl="revTx" presStyleIdx="1" presStyleCnt="2">
        <dgm:presLayoutVars>
          <dgm:bulletEnabled val="1"/>
        </dgm:presLayoutVars>
      </dgm:prSet>
      <dgm:spPr/>
    </dgm:pt>
  </dgm:ptLst>
  <dgm:cxnLst>
    <dgm:cxn modelId="{EB15421E-D274-429B-AADC-ABF8604E8A8F}" type="presOf" srcId="{CC09A12A-6EC6-4E13-AD12-847A3A6CB879}" destId="{6DA9715C-F03B-44D5-AF5E-DC03E33A7D30}" srcOrd="0" destOrd="0" presId="urn:microsoft.com/office/officeart/2005/8/layout/vList2"/>
    <dgm:cxn modelId="{5C2DE421-C445-439F-8EE5-71C1F080F601}" type="presOf" srcId="{8B6021C2-CFD3-42C1-B625-D81F7CB90AE2}" destId="{A1D66371-0085-4802-9E3D-831EE4CCF2C6}" srcOrd="0" destOrd="0" presId="urn:microsoft.com/office/officeart/2005/8/layout/vList2"/>
    <dgm:cxn modelId="{6AD83A2C-B84E-4205-A7F2-CB7F5928CE53}" srcId="{CC09A12A-6EC6-4E13-AD12-847A3A6CB879}" destId="{8996A15A-B272-4534-9C0E-6B4DC57B1E46}" srcOrd="0" destOrd="0" parTransId="{43175154-85CC-4CCB-83E7-6B7CC98BE8FB}" sibTransId="{ED4953B9-DC47-4A35-B8E1-577D36CA099F}"/>
    <dgm:cxn modelId="{2A4B6D60-3860-4292-B0AD-6B08BBCD6A49}" srcId="{8B6021C2-CFD3-42C1-B625-D81F7CB90AE2}" destId="{B3C04394-7D05-465B-B31C-69A9150ABDA0}" srcOrd="0" destOrd="0" parTransId="{60D713B8-CA2F-4D89-A99E-30B8CA92C7F5}" sibTransId="{8485864B-0BD5-493D-9CBE-3638F5FE3C18}"/>
    <dgm:cxn modelId="{DB3F5D43-40A3-40F8-A147-D54E6B66F067}" type="presOf" srcId="{87EF6A06-FA5C-4A4B-AFD8-FA4A0EBB2BD9}" destId="{8A685C21-6C89-438A-BF04-F1D2659E96EC}" srcOrd="0" destOrd="0" presId="urn:microsoft.com/office/officeart/2005/8/layout/vList2"/>
    <dgm:cxn modelId="{4EBC7C7F-E2F1-448A-9502-0B54E0271BDF}" srcId="{CC09A12A-6EC6-4E13-AD12-847A3A6CB879}" destId="{8B6021C2-CFD3-42C1-B625-D81F7CB90AE2}" srcOrd="1" destOrd="0" parTransId="{0260CFEA-8184-47DE-AE1E-8C798F4131C9}" sibTransId="{925B2380-3893-4C63-BF03-AAB011F08C5C}"/>
    <dgm:cxn modelId="{F0B4B8A3-853D-4165-BE7E-28BFC639DF44}" srcId="{8996A15A-B272-4534-9C0E-6B4DC57B1E46}" destId="{87EF6A06-FA5C-4A4B-AFD8-FA4A0EBB2BD9}" srcOrd="0" destOrd="0" parTransId="{26F36C6C-9EF0-4A61-9226-7D2551A823FA}" sibTransId="{C52B3CE6-4B52-4DE5-82E5-B18CBD496100}"/>
    <dgm:cxn modelId="{F561B7A9-6715-4287-8CFE-B180A624F617}" type="presOf" srcId="{8996A15A-B272-4534-9C0E-6B4DC57B1E46}" destId="{40E06FF1-3AA1-4FF5-B358-9AD4BC4558DF}" srcOrd="0" destOrd="0" presId="urn:microsoft.com/office/officeart/2005/8/layout/vList2"/>
    <dgm:cxn modelId="{A41AB0B3-EAFF-41EA-8EC3-893E459A445F}" type="presOf" srcId="{B3C04394-7D05-465B-B31C-69A9150ABDA0}" destId="{4F18F27F-795F-4A97-BB51-1EAF9FE44F7F}" srcOrd="0" destOrd="0" presId="urn:microsoft.com/office/officeart/2005/8/layout/vList2"/>
    <dgm:cxn modelId="{C801F9F9-CA97-4D70-A811-BDCF47229A25}" type="presParOf" srcId="{6DA9715C-F03B-44D5-AF5E-DC03E33A7D30}" destId="{40E06FF1-3AA1-4FF5-B358-9AD4BC4558DF}" srcOrd="0" destOrd="0" presId="urn:microsoft.com/office/officeart/2005/8/layout/vList2"/>
    <dgm:cxn modelId="{FE8FF679-48F6-4BFA-8C35-FB72B55CF28F}" type="presParOf" srcId="{6DA9715C-F03B-44D5-AF5E-DC03E33A7D30}" destId="{8A685C21-6C89-438A-BF04-F1D2659E96EC}" srcOrd="1" destOrd="0" presId="urn:microsoft.com/office/officeart/2005/8/layout/vList2"/>
    <dgm:cxn modelId="{4D7D6BC6-4F2E-41CB-A81E-C0A9C4768AEA}" type="presParOf" srcId="{6DA9715C-F03B-44D5-AF5E-DC03E33A7D30}" destId="{A1D66371-0085-4802-9E3D-831EE4CCF2C6}" srcOrd="2" destOrd="0" presId="urn:microsoft.com/office/officeart/2005/8/layout/vList2"/>
    <dgm:cxn modelId="{E9DAA866-C525-402D-9C2D-85C976012FB2}" type="presParOf" srcId="{6DA9715C-F03B-44D5-AF5E-DC03E33A7D30}" destId="{4F18F27F-795F-4A97-BB51-1EAF9FE44F7F}"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48DC-3A0C-4724-AB82-160CDD2C74A3}">
      <dsp:nvSpPr>
        <dsp:cNvPr id="0" name=""/>
        <dsp:cNvSpPr/>
      </dsp:nvSpPr>
      <dsp:spPr>
        <a:xfrm>
          <a:off x="-78225" y="8886"/>
          <a:ext cx="7568655" cy="99288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DD4F29A-97A9-468F-825C-EEE657B6A3C9}">
      <dsp:nvSpPr>
        <dsp:cNvPr id="0" name=""/>
        <dsp:cNvSpPr/>
      </dsp:nvSpPr>
      <dsp:spPr>
        <a:xfrm>
          <a:off x="222121" y="232284"/>
          <a:ext cx="546084" cy="546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35BDB-71CA-48AD-BDE1-CD1219676668}">
      <dsp:nvSpPr>
        <dsp:cNvPr id="0" name=""/>
        <dsp:cNvSpPr/>
      </dsp:nvSpPr>
      <dsp:spPr>
        <a:xfrm>
          <a:off x="909858" y="8886"/>
          <a:ext cx="6737021" cy="99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80" tIns="105080" rIns="105080" bIns="10508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pitchFamily="34" charset="0"/>
              <a:cs typeface="Calibri Light" panose="020F0302020204030204" pitchFamily="34" charset="0"/>
            </a:rPr>
            <a:t>Understand the role of inference in supporting text comprehension</a:t>
          </a:r>
        </a:p>
      </dsp:txBody>
      <dsp:txXfrm>
        <a:off x="909858" y="8886"/>
        <a:ext cx="6737021" cy="992880"/>
      </dsp:txXfrm>
    </dsp:sp>
    <dsp:sp modelId="{8A2544E7-975A-4E09-BF66-9A8EFEB70397}">
      <dsp:nvSpPr>
        <dsp:cNvPr id="0" name=""/>
        <dsp:cNvSpPr/>
      </dsp:nvSpPr>
      <dsp:spPr>
        <a:xfrm>
          <a:off x="-78225" y="1249987"/>
          <a:ext cx="7568655" cy="99288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749E03D4-A2A9-4B2E-89D2-9C08A4582332}">
      <dsp:nvSpPr>
        <dsp:cNvPr id="0" name=""/>
        <dsp:cNvSpPr/>
      </dsp:nvSpPr>
      <dsp:spPr>
        <a:xfrm>
          <a:off x="222121" y="1473385"/>
          <a:ext cx="546084" cy="546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EBC76-96C8-4CCD-B1D1-9C81E95C878D}">
      <dsp:nvSpPr>
        <dsp:cNvPr id="0" name=""/>
        <dsp:cNvSpPr/>
      </dsp:nvSpPr>
      <dsp:spPr>
        <a:xfrm>
          <a:off x="1068551" y="1249987"/>
          <a:ext cx="6419635" cy="99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80" tIns="105080" rIns="105080" bIns="105080" numCol="1" spcCol="1270" anchor="ctr" anchorCtr="0">
          <a:noAutofit/>
        </a:bodyPr>
        <a:lstStyle/>
        <a:p>
          <a:pPr marL="0" lvl="0" indent="0" algn="l" defTabSz="889000">
            <a:lnSpc>
              <a:spcPct val="100000"/>
            </a:lnSpc>
            <a:spcBef>
              <a:spcPct val="0"/>
            </a:spcBef>
            <a:spcAft>
              <a:spcPct val="35000"/>
            </a:spcAft>
            <a:buNone/>
          </a:pPr>
          <a:endParaRPr lang="en-US" sz="2000" kern="1200">
            <a:latin typeface="Calibri Light" panose="020F0302020204030204" pitchFamily="34" charset="0"/>
            <a:cs typeface="Calibri Light" panose="020F0302020204030204" pitchFamily="34" charset="0"/>
          </a:endParaRPr>
        </a:p>
      </dsp:txBody>
      <dsp:txXfrm>
        <a:off x="1068551" y="1249987"/>
        <a:ext cx="6419635" cy="992880"/>
      </dsp:txXfrm>
    </dsp:sp>
    <dsp:sp modelId="{10EBE445-40BA-40E8-9D8A-113605F9A0B0}">
      <dsp:nvSpPr>
        <dsp:cNvPr id="0" name=""/>
        <dsp:cNvSpPr/>
      </dsp:nvSpPr>
      <dsp:spPr>
        <a:xfrm>
          <a:off x="-78225" y="2491087"/>
          <a:ext cx="7568655" cy="99288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212E3882-AABA-49C9-A83C-F92E1C8F1036}">
      <dsp:nvSpPr>
        <dsp:cNvPr id="0" name=""/>
        <dsp:cNvSpPr/>
      </dsp:nvSpPr>
      <dsp:spPr>
        <a:xfrm>
          <a:off x="222121" y="2714485"/>
          <a:ext cx="546084" cy="546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B6DB4-9CBE-43A6-A18B-D50A3625A027}">
      <dsp:nvSpPr>
        <dsp:cNvPr id="0" name=""/>
        <dsp:cNvSpPr/>
      </dsp:nvSpPr>
      <dsp:spPr>
        <a:xfrm>
          <a:off x="1068551" y="2491087"/>
          <a:ext cx="6419635" cy="99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80" tIns="105080" rIns="105080" bIns="10508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pitchFamily="34" charset="0"/>
              <a:cs typeface="Calibri Light" panose="020F0302020204030204" pitchFamily="34" charset="0"/>
            </a:rPr>
            <a:t>Introduce instructional strategies for making local and global coherence inferences</a:t>
          </a:r>
        </a:p>
      </dsp:txBody>
      <dsp:txXfrm>
        <a:off x="1068551" y="2491087"/>
        <a:ext cx="6419635" cy="992880"/>
      </dsp:txXfrm>
    </dsp:sp>
    <dsp:sp modelId="{AACC3483-4FEA-418A-88E6-75837B3CB9B3}">
      <dsp:nvSpPr>
        <dsp:cNvPr id="0" name=""/>
        <dsp:cNvSpPr/>
      </dsp:nvSpPr>
      <dsp:spPr>
        <a:xfrm>
          <a:off x="-78225" y="3732187"/>
          <a:ext cx="7568655" cy="99288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5C338307-9B04-4243-B26B-E58D81BB187E}">
      <dsp:nvSpPr>
        <dsp:cNvPr id="0" name=""/>
        <dsp:cNvSpPr/>
      </dsp:nvSpPr>
      <dsp:spPr>
        <a:xfrm>
          <a:off x="222121" y="3955585"/>
          <a:ext cx="546084" cy="5460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5CEA6-3950-4E4C-9196-CA5A44007B0B}">
      <dsp:nvSpPr>
        <dsp:cNvPr id="0" name=""/>
        <dsp:cNvSpPr/>
      </dsp:nvSpPr>
      <dsp:spPr>
        <a:xfrm>
          <a:off x="1068551" y="3732187"/>
          <a:ext cx="6419635" cy="99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80" tIns="105080" rIns="105080" bIns="10508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pitchFamily="34" charset="0"/>
              <a:cs typeface="Calibri Light" panose="020F0302020204030204" pitchFamily="34" charset="0"/>
            </a:rPr>
            <a:t>Analyze current curriculum and materials </a:t>
          </a:r>
        </a:p>
      </dsp:txBody>
      <dsp:txXfrm>
        <a:off x="1068551" y="3732187"/>
        <a:ext cx="6419635" cy="992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C8258-F9C8-457B-A06A-DE167CF727F8}">
      <dsp:nvSpPr>
        <dsp:cNvPr id="0" name=""/>
        <dsp:cNvSpPr/>
      </dsp:nvSpPr>
      <dsp:spPr>
        <a:xfrm>
          <a:off x="2664" y="220751"/>
          <a:ext cx="2794817" cy="13974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a:t>Local Coherence</a:t>
          </a:r>
        </a:p>
      </dsp:txBody>
      <dsp:txXfrm>
        <a:off x="43593" y="261680"/>
        <a:ext cx="2712959" cy="1315550"/>
      </dsp:txXfrm>
    </dsp:sp>
    <dsp:sp modelId="{6946A4A1-8561-414B-8DF2-0684E8764CD1}">
      <dsp:nvSpPr>
        <dsp:cNvPr id="0" name=""/>
        <dsp:cNvSpPr/>
      </dsp:nvSpPr>
      <dsp:spPr>
        <a:xfrm>
          <a:off x="282146" y="1618159"/>
          <a:ext cx="279481" cy="1162259"/>
        </a:xfrm>
        <a:custGeom>
          <a:avLst/>
          <a:gdLst/>
          <a:ahLst/>
          <a:cxnLst/>
          <a:rect l="0" t="0" r="0" b="0"/>
          <a:pathLst>
            <a:path>
              <a:moveTo>
                <a:pt x="0" y="0"/>
              </a:moveTo>
              <a:lnTo>
                <a:pt x="0" y="1162259"/>
              </a:lnTo>
              <a:lnTo>
                <a:pt x="279481" y="116225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4040C6-B0E8-4B7B-AF44-27C15E8C930D}">
      <dsp:nvSpPr>
        <dsp:cNvPr id="0" name=""/>
        <dsp:cNvSpPr/>
      </dsp:nvSpPr>
      <dsp:spPr>
        <a:xfrm>
          <a:off x="561627" y="1967511"/>
          <a:ext cx="1790538" cy="1625815"/>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Light" panose="020F0302020204030204" pitchFamily="34" charset="0"/>
            <a:cs typeface="Calibri Light" panose="020F0302020204030204" pitchFamily="34" charset="0"/>
          </a:endParaRPr>
        </a:p>
      </dsp:txBody>
      <dsp:txXfrm>
        <a:off x="609245" y="2015129"/>
        <a:ext cx="1695302" cy="1530579"/>
      </dsp:txXfrm>
    </dsp:sp>
    <dsp:sp modelId="{90A77071-9097-4277-B414-5368CBC62230}">
      <dsp:nvSpPr>
        <dsp:cNvPr id="0" name=""/>
        <dsp:cNvSpPr/>
      </dsp:nvSpPr>
      <dsp:spPr>
        <a:xfrm>
          <a:off x="282146" y="1618159"/>
          <a:ext cx="279481" cy="3023223"/>
        </a:xfrm>
        <a:custGeom>
          <a:avLst/>
          <a:gdLst/>
          <a:ahLst/>
          <a:cxnLst/>
          <a:rect l="0" t="0" r="0" b="0"/>
          <a:pathLst>
            <a:path>
              <a:moveTo>
                <a:pt x="0" y="0"/>
              </a:moveTo>
              <a:lnTo>
                <a:pt x="0" y="3023223"/>
              </a:lnTo>
              <a:lnTo>
                <a:pt x="279481" y="302322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41ED7C-C717-4A3E-B9E3-5648F12E50D5}">
      <dsp:nvSpPr>
        <dsp:cNvPr id="0" name=""/>
        <dsp:cNvSpPr/>
      </dsp:nvSpPr>
      <dsp:spPr>
        <a:xfrm>
          <a:off x="561627" y="3942679"/>
          <a:ext cx="2235853" cy="13974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latin typeface="Calibri Light" panose="020F0302020204030204" pitchFamily="34" charset="0"/>
              <a:cs typeface="Calibri Light" panose="020F0302020204030204" pitchFamily="34" charset="0"/>
            </a:rPr>
            <a:t>What cohesive ties and connectives could be identified to help better understand the text?</a:t>
          </a:r>
        </a:p>
      </dsp:txBody>
      <dsp:txXfrm>
        <a:off x="602556" y="3983608"/>
        <a:ext cx="2153995" cy="1315550"/>
      </dsp:txXfrm>
    </dsp:sp>
    <dsp:sp modelId="{E9EEFB7F-30D5-4863-999B-D1E7343FC54F}">
      <dsp:nvSpPr>
        <dsp:cNvPr id="0" name=""/>
        <dsp:cNvSpPr/>
      </dsp:nvSpPr>
      <dsp:spPr>
        <a:xfrm>
          <a:off x="3496185" y="220751"/>
          <a:ext cx="2794817" cy="13974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a:t>Global Coherence</a:t>
          </a:r>
        </a:p>
      </dsp:txBody>
      <dsp:txXfrm>
        <a:off x="3537114" y="261680"/>
        <a:ext cx="2712959" cy="1315550"/>
      </dsp:txXfrm>
    </dsp:sp>
    <dsp:sp modelId="{D1D6EE78-98BD-459C-BBF3-EBDB3A122B36}">
      <dsp:nvSpPr>
        <dsp:cNvPr id="0" name=""/>
        <dsp:cNvSpPr/>
      </dsp:nvSpPr>
      <dsp:spPr>
        <a:xfrm>
          <a:off x="3775667" y="1618159"/>
          <a:ext cx="279481" cy="1126590"/>
        </a:xfrm>
        <a:custGeom>
          <a:avLst/>
          <a:gdLst/>
          <a:ahLst/>
          <a:cxnLst/>
          <a:rect l="0" t="0" r="0" b="0"/>
          <a:pathLst>
            <a:path>
              <a:moveTo>
                <a:pt x="0" y="0"/>
              </a:moveTo>
              <a:lnTo>
                <a:pt x="0" y="1126590"/>
              </a:lnTo>
              <a:lnTo>
                <a:pt x="279481" y="112659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647BEE-0061-4C98-AF98-D91BE6EA331E}">
      <dsp:nvSpPr>
        <dsp:cNvPr id="0" name=""/>
        <dsp:cNvSpPr/>
      </dsp:nvSpPr>
      <dsp:spPr>
        <a:xfrm>
          <a:off x="4055149" y="1967511"/>
          <a:ext cx="2245915" cy="1554477"/>
        </a:xfrm>
        <a:prstGeom prst="roundRect">
          <a:avLst>
            <a:gd name="adj" fmla="val 10000"/>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Light" panose="020F0302020204030204" pitchFamily="34" charset="0"/>
            <a:cs typeface="Calibri Light" panose="020F0302020204030204" pitchFamily="34" charset="0"/>
          </a:endParaRPr>
        </a:p>
      </dsp:txBody>
      <dsp:txXfrm>
        <a:off x="4100678" y="2013040"/>
        <a:ext cx="2154857" cy="1463419"/>
      </dsp:txXfrm>
    </dsp:sp>
    <dsp:sp modelId="{B58406CC-2826-4DCE-AB50-0E5219FA9738}">
      <dsp:nvSpPr>
        <dsp:cNvPr id="0" name=""/>
        <dsp:cNvSpPr/>
      </dsp:nvSpPr>
      <dsp:spPr>
        <a:xfrm>
          <a:off x="3775667" y="1618159"/>
          <a:ext cx="279481" cy="2951886"/>
        </a:xfrm>
        <a:custGeom>
          <a:avLst/>
          <a:gdLst/>
          <a:ahLst/>
          <a:cxnLst/>
          <a:rect l="0" t="0" r="0" b="0"/>
          <a:pathLst>
            <a:path>
              <a:moveTo>
                <a:pt x="0" y="0"/>
              </a:moveTo>
              <a:lnTo>
                <a:pt x="0" y="2951886"/>
              </a:lnTo>
              <a:lnTo>
                <a:pt x="279481" y="29518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9906B-6346-4359-B1C8-DA73DC6BC012}">
      <dsp:nvSpPr>
        <dsp:cNvPr id="0" name=""/>
        <dsp:cNvSpPr/>
      </dsp:nvSpPr>
      <dsp:spPr>
        <a:xfrm>
          <a:off x="4055149" y="3871341"/>
          <a:ext cx="2235853" cy="13974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Light" panose="020F0302020204030204" pitchFamily="34" charset="0"/>
              <a:cs typeface="Calibri Light" panose="020F0302020204030204" pitchFamily="34" charset="0"/>
            </a:rPr>
            <a:t>What background knowledge do you need to have to understand this text? </a:t>
          </a:r>
        </a:p>
      </dsp:txBody>
      <dsp:txXfrm>
        <a:off x="4096078" y="3912270"/>
        <a:ext cx="2153995" cy="1315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3290-D355-403A-A9AF-4DEA0D609C91}">
      <dsp:nvSpPr>
        <dsp:cNvPr id="0" name=""/>
        <dsp:cNvSpPr/>
      </dsp:nvSpPr>
      <dsp:spPr>
        <a:xfrm>
          <a:off x="0" y="10407"/>
          <a:ext cx="10517331"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Light" panose="020F0302020204030204" pitchFamily="34" charset="0"/>
              <a:cs typeface="Calibri Light" panose="020F0302020204030204" pitchFamily="34" charset="0"/>
            </a:rPr>
            <a:t>Provide opportunities for students to interact at all levels of text understanding to build toward a situation or mental model? </a:t>
          </a:r>
        </a:p>
      </dsp:txBody>
      <dsp:txXfrm>
        <a:off x="46606" y="57013"/>
        <a:ext cx="10424119" cy="861507"/>
      </dsp:txXfrm>
    </dsp:sp>
    <dsp:sp modelId="{47D7BFD0-1B8E-48B0-8BDA-1B0C24C510E3}">
      <dsp:nvSpPr>
        <dsp:cNvPr id="0" name=""/>
        <dsp:cNvSpPr/>
      </dsp:nvSpPr>
      <dsp:spPr>
        <a:xfrm>
          <a:off x="0" y="1034247"/>
          <a:ext cx="10517331" cy="954719"/>
        </a:xfrm>
        <a:prstGeom prst="roundRect">
          <a:avLst/>
        </a:prstGeom>
        <a:solidFill>
          <a:schemeClr val="accent2">
            <a:hueOff val="-19057"/>
            <a:satOff val="-7817"/>
            <a:lumOff val="6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Light" panose="020F0302020204030204" pitchFamily="34" charset="0"/>
              <a:cs typeface="Calibri Light" panose="020F0302020204030204" pitchFamily="34" charset="0"/>
            </a:rPr>
            <a:t>Incorporate the various components of language comprehension needed for skilled reading? </a:t>
          </a:r>
        </a:p>
      </dsp:txBody>
      <dsp:txXfrm>
        <a:off x="46606" y="1080853"/>
        <a:ext cx="10424119" cy="861507"/>
      </dsp:txXfrm>
    </dsp:sp>
    <dsp:sp modelId="{54DB1A67-BBA5-4F02-A634-47F728873D9B}">
      <dsp:nvSpPr>
        <dsp:cNvPr id="0" name=""/>
        <dsp:cNvSpPr/>
      </dsp:nvSpPr>
      <dsp:spPr>
        <a:xfrm>
          <a:off x="0" y="2058087"/>
          <a:ext cx="10517331" cy="954719"/>
        </a:xfrm>
        <a:prstGeom prst="roundRect">
          <a:avLst/>
        </a:prstGeom>
        <a:solidFill>
          <a:schemeClr val="accent2">
            <a:hueOff val="-38113"/>
            <a:satOff val="-15633"/>
            <a:lumOff val="12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Light" panose="020F0302020204030204" pitchFamily="34" charset="0"/>
              <a:cs typeface="Calibri Light" panose="020F0302020204030204" pitchFamily="34" charset="0"/>
            </a:rPr>
            <a:t>Explicitly and systematically teach conjunctions and adverbs that serve as connectives in text?</a:t>
          </a:r>
        </a:p>
      </dsp:txBody>
      <dsp:txXfrm>
        <a:off x="46606" y="2104693"/>
        <a:ext cx="10424119" cy="861507"/>
      </dsp:txXfrm>
    </dsp:sp>
    <dsp:sp modelId="{D03B9B79-705D-4E8D-9993-DFE769CDC065}">
      <dsp:nvSpPr>
        <dsp:cNvPr id="0" name=""/>
        <dsp:cNvSpPr/>
      </dsp:nvSpPr>
      <dsp:spPr>
        <a:xfrm>
          <a:off x="0" y="3081927"/>
          <a:ext cx="10517331" cy="954719"/>
        </a:xfrm>
        <a:prstGeom prst="roundRect">
          <a:avLst/>
        </a:prstGeom>
        <a:solidFill>
          <a:schemeClr val="accent2">
            <a:hueOff val="-57170"/>
            <a:satOff val="-23450"/>
            <a:lumOff val="18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Light" panose="020F0302020204030204" pitchFamily="34" charset="0"/>
              <a:cs typeface="Calibri Light" panose="020F0302020204030204" pitchFamily="34" charset="0"/>
            </a:rPr>
            <a:t>Prompt students to identify connectives and analyze how the words contribute to meaning?</a:t>
          </a:r>
        </a:p>
      </dsp:txBody>
      <dsp:txXfrm>
        <a:off x="46606" y="3128533"/>
        <a:ext cx="10424119" cy="861507"/>
      </dsp:txXfrm>
    </dsp:sp>
    <dsp:sp modelId="{40BEBE95-BC8E-4A54-A6AB-6CF34685631B}">
      <dsp:nvSpPr>
        <dsp:cNvPr id="0" name=""/>
        <dsp:cNvSpPr/>
      </dsp:nvSpPr>
      <dsp:spPr>
        <a:xfrm>
          <a:off x="0" y="4105767"/>
          <a:ext cx="10517331" cy="954719"/>
        </a:xfrm>
        <a:prstGeom prst="roundRect">
          <a:avLst/>
        </a:prstGeom>
        <a:solidFill>
          <a:schemeClr val="accent2">
            <a:hueOff val="-76227"/>
            <a:satOff val="-31266"/>
            <a:lumOff val="24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Light" panose="020F0302020204030204" pitchFamily="34" charset="0"/>
              <a:cs typeface="Calibri Light" panose="020F0302020204030204" pitchFamily="34" charset="0"/>
            </a:rPr>
            <a:t>Provide graphic organizers to prompt connections between text and knowledge to support the reader in making inferences?</a:t>
          </a:r>
        </a:p>
      </dsp:txBody>
      <dsp:txXfrm>
        <a:off x="46606" y="4152373"/>
        <a:ext cx="10424119"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6A909-753B-4A83-9A2E-ED45CEAEF6E6}">
      <dsp:nvSpPr>
        <dsp:cNvPr id="0" name=""/>
        <dsp:cNvSpPr/>
      </dsp:nvSpPr>
      <dsp:spPr>
        <a:xfrm>
          <a:off x="0" y="129874"/>
          <a:ext cx="9945347" cy="2906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"Reading comprehension is not a single entity that can be explained by a unified cognitive model. Instead, it is the orchestrated product of a set of linguistic and cognitive processes operating on text and interacting with background knowledge, features of the text, and the purpose and goals of the reading situation.“</a:t>
          </a:r>
        </a:p>
        <a:p>
          <a:pPr marL="0" lvl="0" indent="0" algn="l" defTabSz="1200150">
            <a:lnSpc>
              <a:spcPct val="90000"/>
            </a:lnSpc>
            <a:spcBef>
              <a:spcPct val="0"/>
            </a:spcBef>
            <a:spcAft>
              <a:spcPct val="35000"/>
            </a:spcAft>
            <a:buNone/>
          </a:pPr>
          <a:r>
            <a:rPr lang="en-US" sz="2700" kern="1200"/>
            <a:t>- Castles, </a:t>
          </a:r>
          <a:r>
            <a:rPr lang="en-US" sz="2700" kern="1200" err="1"/>
            <a:t>Rastle</a:t>
          </a:r>
          <a:r>
            <a:rPr lang="en-US" sz="2700" kern="1200"/>
            <a:t>, and Nation (2018, p. 28)</a:t>
          </a:r>
        </a:p>
      </dsp:txBody>
      <dsp:txXfrm>
        <a:off x="141873" y="271747"/>
        <a:ext cx="9661601" cy="2622534"/>
      </dsp:txXfrm>
    </dsp:sp>
    <dsp:sp modelId="{5E5F5CB6-27F2-4762-80B8-B8A358E505A2}">
      <dsp:nvSpPr>
        <dsp:cNvPr id="0" name=""/>
        <dsp:cNvSpPr/>
      </dsp:nvSpPr>
      <dsp:spPr>
        <a:xfrm>
          <a:off x="0" y="3036154"/>
          <a:ext cx="994534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765"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a:p>
      </dsp:txBody>
      <dsp:txXfrm>
        <a:off x="0" y="3036154"/>
        <a:ext cx="9945347" cy="44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26462" y="389712"/>
          <a:ext cx="9124924" cy="132893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254000" bIns="210969" numCol="1" spcCol="1270" anchor="ctr" anchorCtr="0">
          <a:noAutofit/>
        </a:bodyPr>
        <a:lstStyle/>
        <a:p>
          <a:pPr marL="0" lvl="0" indent="0" algn="l" defTabSz="1422400">
            <a:lnSpc>
              <a:spcPct val="90000"/>
            </a:lnSpc>
            <a:spcBef>
              <a:spcPct val="0"/>
            </a:spcBef>
            <a:spcAft>
              <a:spcPct val="35000"/>
            </a:spcAft>
            <a:buNone/>
          </a:pPr>
          <a:r>
            <a:rPr lang="en-US" sz="3200" kern="1200"/>
            <a:t>Level 1</a:t>
          </a:r>
        </a:p>
      </dsp:txBody>
      <dsp:txXfrm>
        <a:off x="26462" y="721946"/>
        <a:ext cx="8792690" cy="664468"/>
      </dsp:txXfrm>
    </dsp:sp>
    <dsp:sp modelId="{87B0F5B6-D01F-4C7F-955C-FF503CE40251}">
      <dsp:nvSpPr>
        <dsp:cNvPr id="0" name=""/>
        <dsp:cNvSpPr/>
      </dsp:nvSpPr>
      <dsp:spPr>
        <a:xfrm>
          <a:off x="26462" y="1414514"/>
          <a:ext cx="2810476" cy="256002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a:p>
          <a:pPr marL="0" lvl="0" indent="0" algn="l" defTabSz="1066800">
            <a:lnSpc>
              <a:spcPct val="90000"/>
            </a:lnSpc>
            <a:spcBef>
              <a:spcPct val="0"/>
            </a:spcBef>
            <a:spcAft>
              <a:spcPct val="35000"/>
            </a:spcAft>
            <a:buFont typeface="Arial" panose="020B0604020202020204" pitchFamily="34" charset="0"/>
            <a:buNone/>
          </a:pPr>
          <a:r>
            <a:rPr lang="en-US" sz="2400" kern="1200"/>
            <a:t>Understanding the Surface Code</a:t>
          </a:r>
          <a:endParaRPr lang="en-US" sz="2800" kern="1200"/>
        </a:p>
      </dsp:txBody>
      <dsp:txXfrm>
        <a:off x="26462" y="1414514"/>
        <a:ext cx="2810476" cy="2560021"/>
      </dsp:txXfrm>
    </dsp:sp>
    <dsp:sp modelId="{5A693E7E-3041-43DE-A414-0A1C485532B1}">
      <dsp:nvSpPr>
        <dsp:cNvPr id="0" name=""/>
        <dsp:cNvSpPr/>
      </dsp:nvSpPr>
      <dsp:spPr>
        <a:xfrm>
          <a:off x="2836939" y="832691"/>
          <a:ext cx="6314447" cy="1328936"/>
        </a:xfrm>
        <a:prstGeom prst="rightArrow">
          <a:avLst>
            <a:gd name="adj1" fmla="val 50000"/>
            <a:gd name="adj2" fmla="val 50000"/>
          </a:avLst>
        </a:prstGeom>
        <a:gradFill rotWithShape="0">
          <a:gsLst>
            <a:gs pos="0">
              <a:schemeClr val="accent2">
                <a:hueOff val="-38113"/>
                <a:satOff val="-15633"/>
                <a:lumOff val="12453"/>
                <a:alphaOff val="0"/>
                <a:satMod val="103000"/>
                <a:lumMod val="102000"/>
                <a:tint val="94000"/>
              </a:schemeClr>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254000" bIns="210969" numCol="1" spcCol="1270" anchor="ctr" anchorCtr="0">
          <a:noAutofit/>
        </a:bodyPr>
        <a:lstStyle/>
        <a:p>
          <a:pPr marL="0" lvl="0" indent="0" algn="l" defTabSz="1422400">
            <a:lnSpc>
              <a:spcPct val="90000"/>
            </a:lnSpc>
            <a:spcBef>
              <a:spcPct val="0"/>
            </a:spcBef>
            <a:spcAft>
              <a:spcPct val="35000"/>
            </a:spcAft>
            <a:buNone/>
          </a:pPr>
          <a:r>
            <a:rPr lang="en-US" sz="3200" kern="1200"/>
            <a:t>Level 2</a:t>
          </a:r>
        </a:p>
      </dsp:txBody>
      <dsp:txXfrm>
        <a:off x="2836939" y="1164925"/>
        <a:ext cx="5982213" cy="664468"/>
      </dsp:txXfrm>
    </dsp:sp>
    <dsp:sp modelId="{464F7E43-57D5-4CF9-AE80-093539E2BF60}">
      <dsp:nvSpPr>
        <dsp:cNvPr id="0" name=""/>
        <dsp:cNvSpPr/>
      </dsp:nvSpPr>
      <dsp:spPr>
        <a:xfrm>
          <a:off x="2836939" y="1857493"/>
          <a:ext cx="2810476" cy="256002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Making Meaning from the Text Base</a:t>
          </a:r>
        </a:p>
      </dsp:txBody>
      <dsp:txXfrm>
        <a:off x="2836939" y="1857493"/>
        <a:ext cx="2810476" cy="2560021"/>
      </dsp:txXfrm>
    </dsp:sp>
    <dsp:sp modelId="{CB197887-513E-469D-A183-E8AB45DECBFE}">
      <dsp:nvSpPr>
        <dsp:cNvPr id="0" name=""/>
        <dsp:cNvSpPr/>
      </dsp:nvSpPr>
      <dsp:spPr>
        <a:xfrm>
          <a:off x="5647415" y="1275670"/>
          <a:ext cx="3503970" cy="132893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254000" bIns="210969" numCol="1" spcCol="1270" anchor="ctr" anchorCtr="0">
          <a:noAutofit/>
        </a:bodyPr>
        <a:lstStyle/>
        <a:p>
          <a:pPr marL="0" lvl="0" indent="0" algn="l" defTabSz="1422400">
            <a:lnSpc>
              <a:spcPct val="90000"/>
            </a:lnSpc>
            <a:spcBef>
              <a:spcPct val="0"/>
            </a:spcBef>
            <a:spcAft>
              <a:spcPct val="35000"/>
            </a:spcAft>
            <a:buNone/>
          </a:pPr>
          <a:r>
            <a:rPr lang="en-US" sz="3200" kern="1200"/>
            <a:t>Level 3</a:t>
          </a:r>
        </a:p>
      </dsp:txBody>
      <dsp:txXfrm>
        <a:off x="5647415" y="1607904"/>
        <a:ext cx="3171736" cy="664468"/>
      </dsp:txXfrm>
    </dsp:sp>
    <dsp:sp modelId="{D3DCA6DE-75BC-43E8-A57F-06C9BCE5BAA5}">
      <dsp:nvSpPr>
        <dsp:cNvPr id="0" name=""/>
        <dsp:cNvSpPr/>
      </dsp:nvSpPr>
      <dsp:spPr>
        <a:xfrm>
          <a:off x="5647415" y="2300472"/>
          <a:ext cx="2810476" cy="2522555"/>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Constructing a Situation or Mental Model of the Text</a:t>
          </a:r>
        </a:p>
      </dsp:txBody>
      <dsp:txXfrm>
        <a:off x="5647415" y="2300472"/>
        <a:ext cx="2810476" cy="2522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14114" y="364772"/>
          <a:ext cx="4867043" cy="70882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1</a:t>
          </a:r>
        </a:p>
      </dsp:txBody>
      <dsp:txXfrm>
        <a:off x="14114" y="541979"/>
        <a:ext cx="4689837" cy="354413"/>
      </dsp:txXfrm>
    </dsp:sp>
    <dsp:sp modelId="{87B0F5B6-D01F-4C7F-955C-FF503CE40251}">
      <dsp:nvSpPr>
        <dsp:cNvPr id="0" name=""/>
        <dsp:cNvSpPr/>
      </dsp:nvSpPr>
      <dsp:spPr>
        <a:xfrm>
          <a:off x="14114" y="911380"/>
          <a:ext cx="1499049" cy="136546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a:p>
          <a:pPr marL="0" lvl="0" indent="0" algn="l" defTabSz="1066800">
            <a:lnSpc>
              <a:spcPct val="90000"/>
            </a:lnSpc>
            <a:spcBef>
              <a:spcPct val="0"/>
            </a:spcBef>
            <a:spcAft>
              <a:spcPct val="35000"/>
            </a:spcAft>
            <a:buFont typeface="Arial" panose="020B0604020202020204" pitchFamily="34" charset="0"/>
            <a:buNone/>
          </a:pPr>
          <a:r>
            <a:rPr lang="en-US" sz="2400" kern="1200"/>
            <a:t>Surface Code</a:t>
          </a:r>
          <a:endParaRPr lang="en-US" sz="2800" kern="1200"/>
        </a:p>
      </dsp:txBody>
      <dsp:txXfrm>
        <a:off x="14114" y="911380"/>
        <a:ext cx="1499049" cy="1365461"/>
      </dsp:txXfrm>
    </dsp:sp>
    <dsp:sp modelId="{5A693E7E-3041-43DE-A414-0A1C485532B1}">
      <dsp:nvSpPr>
        <dsp:cNvPr id="0" name=""/>
        <dsp:cNvSpPr/>
      </dsp:nvSpPr>
      <dsp:spPr>
        <a:xfrm>
          <a:off x="1513163" y="601048"/>
          <a:ext cx="3367993" cy="708826"/>
        </a:xfrm>
        <a:prstGeom prst="rightArrow">
          <a:avLst>
            <a:gd name="adj1" fmla="val 50000"/>
            <a:gd name="adj2" fmla="val 50000"/>
          </a:avLst>
        </a:prstGeom>
        <a:gradFill rotWithShape="0">
          <a:gsLst>
            <a:gs pos="0">
              <a:schemeClr val="accent2">
                <a:hueOff val="-38113"/>
                <a:satOff val="-15633"/>
                <a:lumOff val="12453"/>
                <a:alphaOff val="0"/>
                <a:satMod val="103000"/>
                <a:lumMod val="102000"/>
                <a:tint val="94000"/>
              </a:schemeClr>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2</a:t>
          </a:r>
        </a:p>
      </dsp:txBody>
      <dsp:txXfrm>
        <a:off x="1513163" y="778255"/>
        <a:ext cx="3190787" cy="354413"/>
      </dsp:txXfrm>
    </dsp:sp>
    <dsp:sp modelId="{464F7E43-57D5-4CF9-AE80-093539E2BF60}">
      <dsp:nvSpPr>
        <dsp:cNvPr id="0" name=""/>
        <dsp:cNvSpPr/>
      </dsp:nvSpPr>
      <dsp:spPr>
        <a:xfrm>
          <a:off x="1513163" y="1147655"/>
          <a:ext cx="1499049" cy="136546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Text Base</a:t>
          </a:r>
        </a:p>
      </dsp:txBody>
      <dsp:txXfrm>
        <a:off x="1513163" y="1147655"/>
        <a:ext cx="1499049" cy="1365461"/>
      </dsp:txXfrm>
    </dsp:sp>
    <dsp:sp modelId="{CB197887-513E-469D-A183-E8AB45DECBFE}">
      <dsp:nvSpPr>
        <dsp:cNvPr id="0" name=""/>
        <dsp:cNvSpPr/>
      </dsp:nvSpPr>
      <dsp:spPr>
        <a:xfrm>
          <a:off x="3012213" y="837323"/>
          <a:ext cx="1868944" cy="70882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3</a:t>
          </a:r>
        </a:p>
      </dsp:txBody>
      <dsp:txXfrm>
        <a:off x="3012213" y="1014530"/>
        <a:ext cx="1691738" cy="354413"/>
      </dsp:txXfrm>
    </dsp:sp>
    <dsp:sp modelId="{D3DCA6DE-75BC-43E8-A57F-06C9BCE5BAA5}">
      <dsp:nvSpPr>
        <dsp:cNvPr id="0" name=""/>
        <dsp:cNvSpPr/>
      </dsp:nvSpPr>
      <dsp:spPr>
        <a:xfrm>
          <a:off x="3012213" y="1383931"/>
          <a:ext cx="1499049" cy="1345478"/>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Mental Model</a:t>
          </a:r>
        </a:p>
      </dsp:txBody>
      <dsp:txXfrm>
        <a:off x="3012213" y="1383931"/>
        <a:ext cx="1499049" cy="1345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14114" y="364772"/>
          <a:ext cx="4867043" cy="70882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1</a:t>
          </a:r>
        </a:p>
      </dsp:txBody>
      <dsp:txXfrm>
        <a:off x="14114" y="541979"/>
        <a:ext cx="4689837" cy="354413"/>
      </dsp:txXfrm>
    </dsp:sp>
    <dsp:sp modelId="{87B0F5B6-D01F-4C7F-955C-FF503CE40251}">
      <dsp:nvSpPr>
        <dsp:cNvPr id="0" name=""/>
        <dsp:cNvSpPr/>
      </dsp:nvSpPr>
      <dsp:spPr>
        <a:xfrm>
          <a:off x="14114" y="911380"/>
          <a:ext cx="1499049" cy="136546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a:p>
          <a:pPr marL="0" lvl="0" indent="0" algn="l" defTabSz="1066800">
            <a:lnSpc>
              <a:spcPct val="90000"/>
            </a:lnSpc>
            <a:spcBef>
              <a:spcPct val="0"/>
            </a:spcBef>
            <a:spcAft>
              <a:spcPct val="35000"/>
            </a:spcAft>
            <a:buFont typeface="Arial" panose="020B0604020202020204" pitchFamily="34" charset="0"/>
            <a:buNone/>
          </a:pPr>
          <a:r>
            <a:rPr lang="en-US" sz="2400" kern="1200"/>
            <a:t>Surface Code</a:t>
          </a:r>
          <a:endParaRPr lang="en-US" sz="2800" kern="1200"/>
        </a:p>
      </dsp:txBody>
      <dsp:txXfrm>
        <a:off x="14114" y="911380"/>
        <a:ext cx="1499049" cy="1365461"/>
      </dsp:txXfrm>
    </dsp:sp>
    <dsp:sp modelId="{5A693E7E-3041-43DE-A414-0A1C485532B1}">
      <dsp:nvSpPr>
        <dsp:cNvPr id="0" name=""/>
        <dsp:cNvSpPr/>
      </dsp:nvSpPr>
      <dsp:spPr>
        <a:xfrm>
          <a:off x="1513163" y="601048"/>
          <a:ext cx="3367993" cy="708826"/>
        </a:xfrm>
        <a:prstGeom prst="rightArrow">
          <a:avLst>
            <a:gd name="adj1" fmla="val 50000"/>
            <a:gd name="adj2" fmla="val 50000"/>
          </a:avLst>
        </a:prstGeom>
        <a:gradFill rotWithShape="0">
          <a:gsLst>
            <a:gs pos="0">
              <a:srgbClr val="12A8B6"/>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2</a:t>
          </a:r>
        </a:p>
      </dsp:txBody>
      <dsp:txXfrm>
        <a:off x="1513163" y="778255"/>
        <a:ext cx="3190787" cy="354413"/>
      </dsp:txXfrm>
    </dsp:sp>
    <dsp:sp modelId="{464F7E43-57D5-4CF9-AE80-093539E2BF60}">
      <dsp:nvSpPr>
        <dsp:cNvPr id="0" name=""/>
        <dsp:cNvSpPr/>
      </dsp:nvSpPr>
      <dsp:spPr>
        <a:xfrm>
          <a:off x="1513163" y="1147655"/>
          <a:ext cx="1499049" cy="136546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Text Base</a:t>
          </a:r>
        </a:p>
      </dsp:txBody>
      <dsp:txXfrm>
        <a:off x="1513163" y="1147655"/>
        <a:ext cx="1499049" cy="1365461"/>
      </dsp:txXfrm>
    </dsp:sp>
    <dsp:sp modelId="{CB197887-513E-469D-A183-E8AB45DECBFE}">
      <dsp:nvSpPr>
        <dsp:cNvPr id="0" name=""/>
        <dsp:cNvSpPr/>
      </dsp:nvSpPr>
      <dsp:spPr>
        <a:xfrm>
          <a:off x="3012213" y="837323"/>
          <a:ext cx="1868944" cy="70882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3</a:t>
          </a:r>
        </a:p>
      </dsp:txBody>
      <dsp:txXfrm>
        <a:off x="3012213" y="1014530"/>
        <a:ext cx="1691738" cy="354413"/>
      </dsp:txXfrm>
    </dsp:sp>
    <dsp:sp modelId="{D3DCA6DE-75BC-43E8-A57F-06C9BCE5BAA5}">
      <dsp:nvSpPr>
        <dsp:cNvPr id="0" name=""/>
        <dsp:cNvSpPr/>
      </dsp:nvSpPr>
      <dsp:spPr>
        <a:xfrm>
          <a:off x="3012213" y="1383931"/>
          <a:ext cx="1499049" cy="1345478"/>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Mental Model</a:t>
          </a:r>
        </a:p>
      </dsp:txBody>
      <dsp:txXfrm>
        <a:off x="3012213" y="1383931"/>
        <a:ext cx="1499049" cy="1345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14114" y="364772"/>
          <a:ext cx="4867043" cy="70882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1</a:t>
          </a:r>
        </a:p>
      </dsp:txBody>
      <dsp:txXfrm>
        <a:off x="14114" y="541979"/>
        <a:ext cx="4689837" cy="354413"/>
      </dsp:txXfrm>
    </dsp:sp>
    <dsp:sp modelId="{87B0F5B6-D01F-4C7F-955C-FF503CE40251}">
      <dsp:nvSpPr>
        <dsp:cNvPr id="0" name=""/>
        <dsp:cNvSpPr/>
      </dsp:nvSpPr>
      <dsp:spPr>
        <a:xfrm>
          <a:off x="14114" y="911380"/>
          <a:ext cx="1499049" cy="136546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a:p>
          <a:pPr marL="0" lvl="0" indent="0" algn="l" defTabSz="1066800">
            <a:lnSpc>
              <a:spcPct val="90000"/>
            </a:lnSpc>
            <a:spcBef>
              <a:spcPct val="0"/>
            </a:spcBef>
            <a:spcAft>
              <a:spcPct val="35000"/>
            </a:spcAft>
            <a:buFont typeface="Arial" panose="020B0604020202020204" pitchFamily="34" charset="0"/>
            <a:buNone/>
          </a:pPr>
          <a:r>
            <a:rPr lang="en-US" sz="2400" kern="1200"/>
            <a:t>Surface Code</a:t>
          </a:r>
          <a:endParaRPr lang="en-US" sz="2800" kern="1200"/>
        </a:p>
      </dsp:txBody>
      <dsp:txXfrm>
        <a:off x="14114" y="911380"/>
        <a:ext cx="1499049" cy="1365461"/>
      </dsp:txXfrm>
    </dsp:sp>
    <dsp:sp modelId="{5A693E7E-3041-43DE-A414-0A1C485532B1}">
      <dsp:nvSpPr>
        <dsp:cNvPr id="0" name=""/>
        <dsp:cNvSpPr/>
      </dsp:nvSpPr>
      <dsp:spPr>
        <a:xfrm>
          <a:off x="1513163" y="601048"/>
          <a:ext cx="3367993" cy="708826"/>
        </a:xfrm>
        <a:prstGeom prst="rightArrow">
          <a:avLst>
            <a:gd name="adj1" fmla="val 50000"/>
            <a:gd name="adj2" fmla="val 50000"/>
          </a:avLst>
        </a:prstGeom>
        <a:gradFill rotWithShape="0">
          <a:gsLst>
            <a:gs pos="0">
              <a:schemeClr val="accent2">
                <a:hueOff val="-38113"/>
                <a:satOff val="-15633"/>
                <a:lumOff val="12453"/>
                <a:alphaOff val="0"/>
                <a:satMod val="103000"/>
                <a:lumMod val="102000"/>
                <a:tint val="94000"/>
              </a:schemeClr>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2</a:t>
          </a:r>
        </a:p>
      </dsp:txBody>
      <dsp:txXfrm>
        <a:off x="1513163" y="778255"/>
        <a:ext cx="3190787" cy="354413"/>
      </dsp:txXfrm>
    </dsp:sp>
    <dsp:sp modelId="{464F7E43-57D5-4CF9-AE80-093539E2BF60}">
      <dsp:nvSpPr>
        <dsp:cNvPr id="0" name=""/>
        <dsp:cNvSpPr/>
      </dsp:nvSpPr>
      <dsp:spPr>
        <a:xfrm>
          <a:off x="1513163" y="1147655"/>
          <a:ext cx="1499049" cy="136546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Text Base</a:t>
          </a:r>
        </a:p>
      </dsp:txBody>
      <dsp:txXfrm>
        <a:off x="1513163" y="1147655"/>
        <a:ext cx="1499049" cy="1365461"/>
      </dsp:txXfrm>
    </dsp:sp>
    <dsp:sp modelId="{CB197887-513E-469D-A183-E8AB45DECBFE}">
      <dsp:nvSpPr>
        <dsp:cNvPr id="0" name=""/>
        <dsp:cNvSpPr/>
      </dsp:nvSpPr>
      <dsp:spPr>
        <a:xfrm>
          <a:off x="3012213" y="837323"/>
          <a:ext cx="1868944" cy="70882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3</a:t>
          </a:r>
        </a:p>
      </dsp:txBody>
      <dsp:txXfrm>
        <a:off x="3012213" y="1014530"/>
        <a:ext cx="1691738" cy="354413"/>
      </dsp:txXfrm>
    </dsp:sp>
    <dsp:sp modelId="{D3DCA6DE-75BC-43E8-A57F-06C9BCE5BAA5}">
      <dsp:nvSpPr>
        <dsp:cNvPr id="0" name=""/>
        <dsp:cNvSpPr/>
      </dsp:nvSpPr>
      <dsp:spPr>
        <a:xfrm>
          <a:off x="3012213" y="1383931"/>
          <a:ext cx="1499049" cy="1345478"/>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Mental Model</a:t>
          </a:r>
        </a:p>
      </dsp:txBody>
      <dsp:txXfrm>
        <a:off x="3012213" y="1383931"/>
        <a:ext cx="1499049" cy="1345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903C-D131-4506-8C93-E5A0D94EE0F4}">
      <dsp:nvSpPr>
        <dsp:cNvPr id="0" name=""/>
        <dsp:cNvSpPr/>
      </dsp:nvSpPr>
      <dsp:spPr>
        <a:xfrm rot="5400000">
          <a:off x="1272885" y="1384877"/>
          <a:ext cx="1216223" cy="1384626"/>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BFCC3-8431-47CF-975B-1A4C0162728F}">
      <dsp:nvSpPr>
        <dsp:cNvPr id="0" name=""/>
        <dsp:cNvSpPr/>
      </dsp:nvSpPr>
      <dsp:spPr>
        <a:xfrm>
          <a:off x="950660" y="36669"/>
          <a:ext cx="2047403" cy="1433116"/>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Words and Phrases</a:t>
          </a:r>
        </a:p>
      </dsp:txBody>
      <dsp:txXfrm>
        <a:off x="1020632" y="106641"/>
        <a:ext cx="1907459" cy="1293172"/>
      </dsp:txXfrm>
    </dsp:sp>
    <dsp:sp modelId="{7AF73D93-58E7-47FE-9CF1-B17F2C8B9837}">
      <dsp:nvSpPr>
        <dsp:cNvPr id="0" name=""/>
        <dsp:cNvSpPr/>
      </dsp:nvSpPr>
      <dsp:spPr>
        <a:xfrm>
          <a:off x="2998064" y="173349"/>
          <a:ext cx="1489086" cy="11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Academic vocabulary (breadth and depth)</a:t>
          </a:r>
        </a:p>
      </dsp:txBody>
      <dsp:txXfrm>
        <a:off x="2998064" y="173349"/>
        <a:ext cx="1489086" cy="1158307"/>
      </dsp:txXfrm>
    </dsp:sp>
    <dsp:sp modelId="{B7477558-EDD6-4714-A31C-AACE13F705E0}">
      <dsp:nvSpPr>
        <dsp:cNvPr id="0" name=""/>
        <dsp:cNvSpPr/>
      </dsp:nvSpPr>
      <dsp:spPr>
        <a:xfrm rot="5400000">
          <a:off x="2970400" y="2994739"/>
          <a:ext cx="1216223" cy="1384626"/>
        </a:xfrm>
        <a:prstGeom prst="bentUpArrow">
          <a:avLst>
            <a:gd name="adj1" fmla="val 32840"/>
            <a:gd name="adj2" fmla="val 25000"/>
            <a:gd name="adj3" fmla="val 35780"/>
          </a:avLst>
        </a:prstGeom>
        <a:solidFill>
          <a:schemeClr val="accent2">
            <a:tint val="50000"/>
            <a:hueOff val="-106933"/>
            <a:satOff val="13967"/>
            <a:lumOff val="8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8068C-AFF1-4605-965A-53457DAB2AA0}">
      <dsp:nvSpPr>
        <dsp:cNvPr id="0" name=""/>
        <dsp:cNvSpPr/>
      </dsp:nvSpPr>
      <dsp:spPr>
        <a:xfrm>
          <a:off x="2648175" y="1646531"/>
          <a:ext cx="2047403" cy="1433116"/>
        </a:xfrm>
        <a:prstGeom prst="roundRect">
          <a:avLst>
            <a:gd name="adj" fmla="val 16670"/>
          </a:avLst>
        </a:prstGeom>
        <a:solidFill>
          <a:schemeClr val="accent2">
            <a:hueOff val="-25409"/>
            <a:satOff val="-10422"/>
            <a:lumOff val="8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Sentences</a:t>
          </a:r>
        </a:p>
      </dsp:txBody>
      <dsp:txXfrm>
        <a:off x="2718147" y="1716503"/>
        <a:ext cx="1907459" cy="1293172"/>
      </dsp:txXfrm>
    </dsp:sp>
    <dsp:sp modelId="{37CAF361-3EC4-4A42-8908-F78D3A358CFB}">
      <dsp:nvSpPr>
        <dsp:cNvPr id="0" name=""/>
        <dsp:cNvSpPr/>
      </dsp:nvSpPr>
      <dsp:spPr>
        <a:xfrm>
          <a:off x="4694187" y="1795571"/>
          <a:ext cx="3221802" cy="11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Density</a:t>
          </a:r>
        </a:p>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Length</a:t>
          </a:r>
        </a:p>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Structure</a:t>
          </a:r>
        </a:p>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Cohesive ties and connectives</a:t>
          </a:r>
        </a:p>
      </dsp:txBody>
      <dsp:txXfrm>
        <a:off x="4694187" y="1795571"/>
        <a:ext cx="3221802" cy="1158307"/>
      </dsp:txXfrm>
    </dsp:sp>
    <dsp:sp modelId="{50D57FC5-7F86-4952-9FBA-40A689240D85}">
      <dsp:nvSpPr>
        <dsp:cNvPr id="0" name=""/>
        <dsp:cNvSpPr/>
      </dsp:nvSpPr>
      <dsp:spPr>
        <a:xfrm rot="5400000">
          <a:off x="4667916" y="4604601"/>
          <a:ext cx="1216223" cy="1384626"/>
        </a:xfrm>
        <a:prstGeom prst="bentUpArrow">
          <a:avLst>
            <a:gd name="adj1" fmla="val 32840"/>
            <a:gd name="adj2" fmla="val 25000"/>
            <a:gd name="adj3" fmla="val 35780"/>
          </a:avLst>
        </a:prstGeom>
        <a:solidFill>
          <a:schemeClr val="accent2">
            <a:tint val="50000"/>
            <a:hueOff val="-213865"/>
            <a:satOff val="27933"/>
            <a:lumOff val="167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29B0E6-CCB1-4C35-97B0-C9287D57B4C7}">
      <dsp:nvSpPr>
        <dsp:cNvPr id="0" name=""/>
        <dsp:cNvSpPr/>
      </dsp:nvSpPr>
      <dsp:spPr>
        <a:xfrm>
          <a:off x="4345690" y="3256394"/>
          <a:ext cx="2047403" cy="1433116"/>
        </a:xfrm>
        <a:prstGeom prst="roundRect">
          <a:avLst>
            <a:gd name="adj" fmla="val 16670"/>
          </a:avLst>
        </a:prstGeom>
        <a:solidFill>
          <a:schemeClr val="accent2">
            <a:hueOff val="-50818"/>
            <a:satOff val="-20844"/>
            <a:lumOff val="16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Background Knowledge</a:t>
          </a:r>
        </a:p>
      </dsp:txBody>
      <dsp:txXfrm>
        <a:off x="4415662" y="3326366"/>
        <a:ext cx="1907459" cy="1293172"/>
      </dsp:txXfrm>
    </dsp:sp>
    <dsp:sp modelId="{578F3741-4AA4-4248-89A1-6F6A6B4E8C49}">
      <dsp:nvSpPr>
        <dsp:cNvPr id="0" name=""/>
        <dsp:cNvSpPr/>
      </dsp:nvSpPr>
      <dsp:spPr>
        <a:xfrm>
          <a:off x="6408707" y="3393074"/>
          <a:ext cx="2742971" cy="11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Schema</a:t>
          </a:r>
        </a:p>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Text structure</a:t>
          </a:r>
        </a:p>
        <a:p>
          <a:pPr marL="171450" lvl="1"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Inference </a:t>
          </a:r>
        </a:p>
        <a:p>
          <a:pPr marL="342900" lvl="2"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Local</a:t>
          </a:r>
        </a:p>
        <a:p>
          <a:pPr marL="342900" lvl="2" indent="-171450" algn="l" defTabSz="800100">
            <a:lnSpc>
              <a:spcPct val="90000"/>
            </a:lnSpc>
            <a:spcBef>
              <a:spcPct val="0"/>
            </a:spcBef>
            <a:spcAft>
              <a:spcPct val="15000"/>
            </a:spcAft>
            <a:buChar char="•"/>
          </a:pPr>
          <a:r>
            <a:rPr lang="en-US" sz="1800" kern="1200">
              <a:latin typeface="Calibri Light" panose="020F0302020204030204" pitchFamily="34" charset="0"/>
              <a:cs typeface="Calibri Light" panose="020F0302020204030204" pitchFamily="34" charset="0"/>
            </a:rPr>
            <a:t>Global</a:t>
          </a:r>
        </a:p>
      </dsp:txBody>
      <dsp:txXfrm>
        <a:off x="6408707" y="3393074"/>
        <a:ext cx="2742971" cy="1158307"/>
      </dsp:txXfrm>
    </dsp:sp>
    <dsp:sp modelId="{C3F9D1E6-AA58-47FE-B38E-FEBD008077A8}">
      <dsp:nvSpPr>
        <dsp:cNvPr id="0" name=""/>
        <dsp:cNvSpPr/>
      </dsp:nvSpPr>
      <dsp:spPr>
        <a:xfrm>
          <a:off x="6043206" y="4866256"/>
          <a:ext cx="2047403" cy="1433116"/>
        </a:xfrm>
        <a:prstGeom prst="roundRect">
          <a:avLst>
            <a:gd name="adj" fmla="val 16670"/>
          </a:avLst>
        </a:prstGeom>
        <a:solidFill>
          <a:schemeClr val="accent2">
            <a:hueOff val="-76227"/>
            <a:satOff val="-31266"/>
            <a:lumOff val="24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Coherent Representation of Text</a:t>
          </a:r>
        </a:p>
      </dsp:txBody>
      <dsp:txXfrm>
        <a:off x="6113178" y="4936228"/>
        <a:ext cx="1907459" cy="1293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C8258-F9C8-457B-A06A-DE167CF727F8}">
      <dsp:nvSpPr>
        <dsp:cNvPr id="0" name=""/>
        <dsp:cNvSpPr/>
      </dsp:nvSpPr>
      <dsp:spPr>
        <a:xfrm>
          <a:off x="1661" y="129433"/>
          <a:ext cx="2551655" cy="12758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a:t>Local Coherence</a:t>
          </a:r>
        </a:p>
      </dsp:txBody>
      <dsp:txXfrm>
        <a:off x="39029" y="166801"/>
        <a:ext cx="2476919" cy="1201091"/>
      </dsp:txXfrm>
    </dsp:sp>
    <dsp:sp modelId="{6946A4A1-8561-414B-8DF2-0684E8764CD1}">
      <dsp:nvSpPr>
        <dsp:cNvPr id="0" name=""/>
        <dsp:cNvSpPr/>
      </dsp:nvSpPr>
      <dsp:spPr>
        <a:xfrm>
          <a:off x="256827" y="1405261"/>
          <a:ext cx="255165" cy="956870"/>
        </a:xfrm>
        <a:custGeom>
          <a:avLst/>
          <a:gdLst/>
          <a:ahLst/>
          <a:cxnLst/>
          <a:rect l="0" t="0" r="0" b="0"/>
          <a:pathLst>
            <a:path>
              <a:moveTo>
                <a:pt x="0" y="0"/>
              </a:moveTo>
              <a:lnTo>
                <a:pt x="0" y="956870"/>
              </a:lnTo>
              <a:lnTo>
                <a:pt x="255165" y="95687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4040C6-B0E8-4B7B-AF44-27C15E8C930D}">
      <dsp:nvSpPr>
        <dsp:cNvPr id="0" name=""/>
        <dsp:cNvSpPr/>
      </dsp:nvSpPr>
      <dsp:spPr>
        <a:xfrm>
          <a:off x="511992" y="1724218"/>
          <a:ext cx="2041324" cy="12758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Light" panose="020F0302020204030204" pitchFamily="34" charset="0"/>
              <a:cs typeface="Calibri Light" panose="020F0302020204030204" pitchFamily="34" charset="0"/>
            </a:rPr>
            <a:t>Information is provided within the sentence(s) by words and syntax</a:t>
          </a:r>
        </a:p>
      </dsp:txBody>
      <dsp:txXfrm>
        <a:off x="549360" y="1761586"/>
        <a:ext cx="1966588" cy="1201091"/>
      </dsp:txXfrm>
    </dsp:sp>
    <dsp:sp modelId="{13893ABB-5BE1-4B2E-AF81-BF25295409F0}">
      <dsp:nvSpPr>
        <dsp:cNvPr id="0" name=""/>
        <dsp:cNvSpPr/>
      </dsp:nvSpPr>
      <dsp:spPr>
        <a:xfrm>
          <a:off x="256827" y="1405261"/>
          <a:ext cx="255165" cy="2797010"/>
        </a:xfrm>
        <a:custGeom>
          <a:avLst/>
          <a:gdLst/>
          <a:ahLst/>
          <a:cxnLst/>
          <a:rect l="0" t="0" r="0" b="0"/>
          <a:pathLst>
            <a:path>
              <a:moveTo>
                <a:pt x="0" y="0"/>
              </a:moveTo>
              <a:lnTo>
                <a:pt x="0" y="2797010"/>
              </a:lnTo>
              <a:lnTo>
                <a:pt x="255165" y="279701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37A08F-5824-40D9-90AE-4148A2B2BE8E}">
      <dsp:nvSpPr>
        <dsp:cNvPr id="0" name=""/>
        <dsp:cNvSpPr/>
      </dsp:nvSpPr>
      <dsp:spPr>
        <a:xfrm>
          <a:off x="511992" y="3319003"/>
          <a:ext cx="2041324" cy="17665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kern="1200">
              <a:latin typeface="Calibri Light" panose="020F0302020204030204" pitchFamily="34" charset="0"/>
              <a:cs typeface="Calibri Light" panose="020F0302020204030204" pitchFamily="34" charset="0"/>
            </a:rPr>
            <a:t>Text based</a:t>
          </a:r>
        </a:p>
        <a:p>
          <a:pPr marL="0" lvl="0" indent="0" algn="ctr" defTabSz="800100">
            <a:lnSpc>
              <a:spcPct val="90000"/>
            </a:lnSpc>
            <a:spcBef>
              <a:spcPct val="0"/>
            </a:spcBef>
            <a:spcAft>
              <a:spcPct val="35000"/>
            </a:spcAft>
            <a:buFont typeface="Arial" panose="020B0604020202020204" pitchFamily="34" charset="0"/>
            <a:buNone/>
          </a:pPr>
          <a:r>
            <a:rPr lang="en-US" sz="1800" kern="1200">
              <a:latin typeface="Calibri Light" panose="020F0302020204030204" pitchFamily="34" charset="0"/>
              <a:cs typeface="Calibri Light" panose="020F0302020204030204" pitchFamily="34" charset="0"/>
            </a:rPr>
            <a:t>Link ideas and concepts</a:t>
          </a:r>
        </a:p>
        <a:p>
          <a:pPr marL="0" lvl="0" indent="0" algn="ctr" defTabSz="800100">
            <a:lnSpc>
              <a:spcPct val="90000"/>
            </a:lnSpc>
            <a:spcBef>
              <a:spcPct val="0"/>
            </a:spcBef>
            <a:spcAft>
              <a:spcPct val="35000"/>
            </a:spcAft>
            <a:buFont typeface="Arial" panose="020B0604020202020204" pitchFamily="34" charset="0"/>
            <a:buNone/>
          </a:pPr>
          <a:r>
            <a:rPr lang="en-US" sz="1800" kern="1200">
              <a:latin typeface="Calibri Light" panose="020F0302020204030204" pitchFamily="34" charset="0"/>
              <a:cs typeface="Calibri Light" panose="020F0302020204030204" pitchFamily="34" charset="0"/>
            </a:rPr>
            <a:t>Necessary and often automatic</a:t>
          </a:r>
        </a:p>
      </dsp:txBody>
      <dsp:txXfrm>
        <a:off x="563732" y="3370743"/>
        <a:ext cx="1937844" cy="1663056"/>
      </dsp:txXfrm>
    </dsp:sp>
    <dsp:sp modelId="{E9EEFB7F-30D5-4863-999B-D1E7343FC54F}">
      <dsp:nvSpPr>
        <dsp:cNvPr id="0" name=""/>
        <dsp:cNvSpPr/>
      </dsp:nvSpPr>
      <dsp:spPr>
        <a:xfrm>
          <a:off x="3191231" y="129433"/>
          <a:ext cx="2551655" cy="12758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a:t>Global Coherence</a:t>
          </a:r>
        </a:p>
      </dsp:txBody>
      <dsp:txXfrm>
        <a:off x="3228599" y="166801"/>
        <a:ext cx="2476919" cy="1201091"/>
      </dsp:txXfrm>
    </dsp:sp>
    <dsp:sp modelId="{D1D6EE78-98BD-459C-BBF3-EBDB3A122B36}">
      <dsp:nvSpPr>
        <dsp:cNvPr id="0" name=""/>
        <dsp:cNvSpPr/>
      </dsp:nvSpPr>
      <dsp:spPr>
        <a:xfrm>
          <a:off x="3446397" y="1405261"/>
          <a:ext cx="255165" cy="1173238"/>
        </a:xfrm>
        <a:custGeom>
          <a:avLst/>
          <a:gdLst/>
          <a:ahLst/>
          <a:cxnLst/>
          <a:rect l="0" t="0" r="0" b="0"/>
          <a:pathLst>
            <a:path>
              <a:moveTo>
                <a:pt x="0" y="0"/>
              </a:moveTo>
              <a:lnTo>
                <a:pt x="0" y="1173238"/>
              </a:lnTo>
              <a:lnTo>
                <a:pt x="255165" y="117323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647BEE-0061-4C98-AF98-D91BE6EA331E}">
      <dsp:nvSpPr>
        <dsp:cNvPr id="0" name=""/>
        <dsp:cNvSpPr/>
      </dsp:nvSpPr>
      <dsp:spPr>
        <a:xfrm>
          <a:off x="3701562" y="1724218"/>
          <a:ext cx="2586338" cy="17085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Light" panose="020F0302020204030204" pitchFamily="34" charset="0"/>
              <a:cs typeface="Calibri Light" panose="020F0302020204030204" pitchFamily="34" charset="0"/>
            </a:rPr>
            <a:t>Explicit information in sentence(s) is supplemented by background knowledge in the long-term memory</a:t>
          </a:r>
        </a:p>
      </dsp:txBody>
      <dsp:txXfrm>
        <a:off x="3751604" y="1774260"/>
        <a:ext cx="2486254" cy="1608479"/>
      </dsp:txXfrm>
    </dsp:sp>
    <dsp:sp modelId="{797E13C6-2D05-4B88-988A-098CD9C636A9}">
      <dsp:nvSpPr>
        <dsp:cNvPr id="0" name=""/>
        <dsp:cNvSpPr/>
      </dsp:nvSpPr>
      <dsp:spPr>
        <a:xfrm>
          <a:off x="3446397" y="1405261"/>
          <a:ext cx="255165" cy="3186310"/>
        </a:xfrm>
        <a:custGeom>
          <a:avLst/>
          <a:gdLst/>
          <a:ahLst/>
          <a:cxnLst/>
          <a:rect l="0" t="0" r="0" b="0"/>
          <a:pathLst>
            <a:path>
              <a:moveTo>
                <a:pt x="0" y="0"/>
              </a:moveTo>
              <a:lnTo>
                <a:pt x="0" y="3186310"/>
              </a:lnTo>
              <a:lnTo>
                <a:pt x="255165" y="318631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0B4624-32B7-4D4C-B2C1-8B3F96D7B7FD}">
      <dsp:nvSpPr>
        <dsp:cNvPr id="0" name=""/>
        <dsp:cNvSpPr/>
      </dsp:nvSpPr>
      <dsp:spPr>
        <a:xfrm>
          <a:off x="3701562" y="3751739"/>
          <a:ext cx="2600504" cy="16796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Calibri Light" panose="020F0302020204030204" pitchFamily="34" charset="0"/>
              <a:cs typeface="Calibri Light" panose="020F0302020204030204" pitchFamily="34" charset="0"/>
            </a:rPr>
            <a:t>Knowledge based</a:t>
          </a:r>
        </a:p>
        <a:p>
          <a:pPr marL="0" lvl="0" indent="0" algn="ctr" defTabSz="800100">
            <a:lnSpc>
              <a:spcPct val="90000"/>
            </a:lnSpc>
            <a:spcBef>
              <a:spcPct val="0"/>
            </a:spcBef>
            <a:spcAft>
              <a:spcPct val="35000"/>
            </a:spcAft>
            <a:buNone/>
          </a:pPr>
          <a:r>
            <a:rPr lang="en-US" sz="1800" kern="1200">
              <a:latin typeface="Calibri Light" panose="020F0302020204030204" pitchFamily="34" charset="0"/>
              <a:cs typeface="Calibri Light" panose="020F0302020204030204" pitchFamily="34" charset="0"/>
            </a:rPr>
            <a:t>Fill in gaps to understand text</a:t>
          </a:r>
        </a:p>
        <a:p>
          <a:pPr marL="0" lvl="0" indent="0" algn="ctr" defTabSz="800100">
            <a:lnSpc>
              <a:spcPct val="90000"/>
            </a:lnSpc>
            <a:spcBef>
              <a:spcPct val="0"/>
            </a:spcBef>
            <a:spcAft>
              <a:spcPct val="35000"/>
            </a:spcAft>
            <a:buNone/>
          </a:pPr>
          <a:r>
            <a:rPr lang="en-US" sz="1800" kern="1200">
              <a:latin typeface="Calibri Light" panose="020F0302020204030204" pitchFamily="34" charset="0"/>
              <a:cs typeface="Calibri Light" panose="020F0302020204030204" pitchFamily="34" charset="0"/>
            </a:rPr>
            <a:t>Make connections in text to form mental model</a:t>
          </a:r>
        </a:p>
      </dsp:txBody>
      <dsp:txXfrm>
        <a:off x="3750758" y="3800935"/>
        <a:ext cx="2502112" cy="15812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06FF1-3AA1-4FF5-B358-9AD4BC4558DF}">
      <dsp:nvSpPr>
        <dsp:cNvPr id="0" name=""/>
        <dsp:cNvSpPr/>
      </dsp:nvSpPr>
      <dsp:spPr>
        <a:xfrm>
          <a:off x="0" y="57495"/>
          <a:ext cx="5675761" cy="1191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Light" panose="020F0302020204030204" pitchFamily="34" charset="0"/>
              <a:cs typeface="Calibri Light" panose="020F0302020204030204" pitchFamily="34" charset="0"/>
            </a:rPr>
            <a:t>Cohesive ties</a:t>
          </a:r>
        </a:p>
      </dsp:txBody>
      <dsp:txXfrm>
        <a:off x="58177" y="115672"/>
        <a:ext cx="5559407" cy="1075400"/>
      </dsp:txXfrm>
    </dsp:sp>
    <dsp:sp modelId="{8A685C21-6C89-438A-BF04-F1D2659E96EC}">
      <dsp:nvSpPr>
        <dsp:cNvPr id="0" name=""/>
        <dsp:cNvSpPr/>
      </dsp:nvSpPr>
      <dsp:spPr>
        <a:xfrm>
          <a:off x="0" y="1249250"/>
          <a:ext cx="5675761"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0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latin typeface="Calibri Light" panose="020F0302020204030204" pitchFamily="34" charset="0"/>
              <a:cs typeface="Calibri Light" panose="020F0302020204030204" pitchFamily="34" charset="0"/>
            </a:rPr>
            <a:t>W</a:t>
          </a:r>
          <a:r>
            <a:rPr lang="en-US" sz="2300" b="0" i="0" kern="1200">
              <a:effectLst/>
              <a:latin typeface="Calibri Light" panose="020F0302020204030204" pitchFamily="34" charset="0"/>
              <a:cs typeface="Calibri Light" panose="020F0302020204030204" pitchFamily="34" charset="0"/>
            </a:rPr>
            <a:t>ords or phrases used to connect ideas between different parts of text</a:t>
          </a:r>
          <a:endParaRPr lang="en-US" sz="2300" kern="1200">
            <a:latin typeface="Calibri Light" panose="020F0302020204030204" pitchFamily="34" charset="0"/>
            <a:cs typeface="Calibri Light" panose="020F0302020204030204" pitchFamily="34" charset="0"/>
          </a:endParaRPr>
        </a:p>
      </dsp:txBody>
      <dsp:txXfrm>
        <a:off x="0" y="1249250"/>
        <a:ext cx="5675761" cy="729675"/>
      </dsp:txXfrm>
    </dsp:sp>
    <dsp:sp modelId="{A1D66371-0085-4802-9E3D-831EE4CCF2C6}">
      <dsp:nvSpPr>
        <dsp:cNvPr id="0" name=""/>
        <dsp:cNvSpPr/>
      </dsp:nvSpPr>
      <dsp:spPr>
        <a:xfrm>
          <a:off x="0" y="1978925"/>
          <a:ext cx="5675761" cy="1191754"/>
        </a:xfrm>
        <a:prstGeom prst="roundRect">
          <a:avLst/>
        </a:prstGeom>
        <a:solidFill>
          <a:srgbClr val="12A8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Light" panose="020F0302020204030204" pitchFamily="34" charset="0"/>
              <a:cs typeface="Calibri Light" panose="020F0302020204030204" pitchFamily="34" charset="0"/>
            </a:rPr>
            <a:t>Connectives – conjunctions and adverbs</a:t>
          </a:r>
        </a:p>
      </dsp:txBody>
      <dsp:txXfrm>
        <a:off x="58177" y="2037102"/>
        <a:ext cx="5559407" cy="1075400"/>
      </dsp:txXfrm>
    </dsp:sp>
    <dsp:sp modelId="{4F18F27F-795F-4A97-BB51-1EAF9FE44F7F}">
      <dsp:nvSpPr>
        <dsp:cNvPr id="0" name=""/>
        <dsp:cNvSpPr/>
      </dsp:nvSpPr>
      <dsp:spPr>
        <a:xfrm>
          <a:off x="0" y="3170680"/>
          <a:ext cx="5675761"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0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latin typeface="Calibri Light" panose="020F0302020204030204" pitchFamily="34" charset="0"/>
              <a:cs typeface="Calibri Light" panose="020F0302020204030204" pitchFamily="34" charset="0"/>
            </a:rPr>
            <a:t>Words or phrases that signal logical relationships between parts of sentences</a:t>
          </a:r>
        </a:p>
      </dsp:txBody>
      <dsp:txXfrm>
        <a:off x="0" y="3170680"/>
        <a:ext cx="5675761" cy="729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E4F394-8656-4FEE-9E5F-BB55C64614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683301-E70A-4EBD-8BEF-58D94B681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3D8160-955C-41F7-A6CA-3853FC86EB4B}" type="datetimeFigureOut">
              <a:rPr lang="en-US" smtClean="0"/>
              <a:t>10/30/2024</a:t>
            </a:fld>
            <a:endParaRPr lang="en-US"/>
          </a:p>
        </p:txBody>
      </p:sp>
      <p:sp>
        <p:nvSpPr>
          <p:cNvPr id="4" name="Footer Placeholder 3">
            <a:extLst>
              <a:ext uri="{FF2B5EF4-FFF2-40B4-BE49-F238E27FC236}">
                <a16:creationId xmlns:a16="http://schemas.microsoft.com/office/drawing/2014/main" id="{F469CB80-F25C-4492-8E09-8BF7A43678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62888A-A141-4A34-8A7E-B22CAB9E8F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36A94-4078-4729-99BE-FAB350EBD343}" type="slidenum">
              <a:rPr lang="en-US" smtClean="0"/>
              <a:t>‹#›</a:t>
            </a:fld>
            <a:endParaRPr lang="en-US"/>
          </a:p>
        </p:txBody>
      </p:sp>
    </p:spTree>
    <p:extLst>
      <p:ext uri="{BB962C8B-B14F-4D97-AF65-F5344CB8AC3E}">
        <p14:creationId xmlns:p14="http://schemas.microsoft.com/office/powerpoint/2010/main" val="2529177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8837D-55DE-4E4E-BCE5-78EA0BB9D035}"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1861C-16E8-4DC1-A9DC-F9D5DBFC0DC8}" type="slidenum">
              <a:rPr lang="en-US" smtClean="0"/>
              <a:t>‹#›</a:t>
            </a:fld>
            <a:endParaRPr lang="en-US"/>
          </a:p>
        </p:txBody>
      </p:sp>
    </p:spTree>
    <p:extLst>
      <p:ext uri="{BB962C8B-B14F-4D97-AF65-F5344CB8AC3E}">
        <p14:creationId xmlns:p14="http://schemas.microsoft.com/office/powerpoint/2010/main" val="83514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1</a:t>
            </a:fld>
            <a:endParaRPr lang="en-US"/>
          </a:p>
        </p:txBody>
      </p:sp>
    </p:spTree>
    <p:extLst>
      <p:ext uri="{BB962C8B-B14F-4D97-AF65-F5344CB8AC3E}">
        <p14:creationId xmlns:p14="http://schemas.microsoft.com/office/powerpoint/2010/main" val="179025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to construct a situation or mental model of the text, readers must use language and cognitive processes, including inference, to integrate units of meaning. This includes information that is explicitly stated as well as information that is implied. When readers can successfully construct a mental model, they have an overall understanding of the situation in the text. </a:t>
            </a:r>
          </a:p>
        </p:txBody>
      </p:sp>
      <p:sp>
        <p:nvSpPr>
          <p:cNvPr id="4" name="Slide Number Placeholder 3"/>
          <p:cNvSpPr>
            <a:spLocks noGrp="1"/>
          </p:cNvSpPr>
          <p:nvPr>
            <p:ph type="sldNum" sz="quarter" idx="5"/>
          </p:nvPr>
        </p:nvSpPr>
        <p:spPr/>
        <p:txBody>
          <a:bodyPr/>
          <a:lstStyle/>
          <a:p>
            <a:fld id="{8BB1861C-16E8-4DC1-A9DC-F9D5DBFC0DC8}" type="slidenum">
              <a:rPr lang="en-US" smtClean="0"/>
              <a:t>10</a:t>
            </a:fld>
            <a:endParaRPr lang="en-US"/>
          </a:p>
        </p:txBody>
      </p:sp>
    </p:spTree>
    <p:extLst>
      <p:ext uri="{BB962C8B-B14F-4D97-AF65-F5344CB8AC3E}">
        <p14:creationId xmlns:p14="http://schemas.microsoft.com/office/powerpoint/2010/main" val="11964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adapted from Nancy Hennessy, illustrates the levels of language processing a reader experiences when interacting with text. </a:t>
            </a:r>
          </a:p>
          <a:p>
            <a:endParaRPr lang="en-US"/>
          </a:p>
          <a:p>
            <a:r>
              <a:rPr lang="en-US"/>
              <a:t>The reader first attends to the words and phrases, including academic vocabulary. The reader must also make sense of the sentences, including the syntactic structure. Next, the reader uses cohesive devices within the sentences to connect to their background knowledge. This includes their mental schema as well as specific knowledge around how text is structured. This all lends to the process of making inferences through local and global coherence, as we will discuss later in this presentation. By integrating all these components and skills, the reader forms a coherent representation of the text. </a:t>
            </a:r>
          </a:p>
          <a:p>
            <a:endParaRPr lang="en-US"/>
          </a:p>
          <a:p>
            <a:r>
              <a:rPr lang="en-US"/>
              <a:t>Notice there is a reciprocal relationship between each of these components, and that language skills in each of these areas are needed for readers to develop a mental model and form a coherent representation and understanding of the text. </a:t>
            </a:r>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11</a:t>
            </a:fld>
            <a:endParaRPr lang="en-US"/>
          </a:p>
        </p:txBody>
      </p:sp>
    </p:spTree>
    <p:extLst>
      <p:ext uri="{BB962C8B-B14F-4D97-AF65-F5344CB8AC3E}">
        <p14:creationId xmlns:p14="http://schemas.microsoft.com/office/powerpoint/2010/main" val="262555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6968">
              <a:spcAft>
                <a:spcPts val="600"/>
              </a:spcAft>
            </a:pPr>
            <a:r>
              <a:rPr lang="en-US" sz="1200" kern="1200">
                <a:solidFill>
                  <a:schemeClr val="tx1"/>
                </a:solidFill>
                <a:latin typeface="Calibri Light" panose="020F0302020204030204" pitchFamily="34" charset="0"/>
                <a:ea typeface="+mn-ea"/>
                <a:cs typeface="Calibri Light" panose="020F0302020204030204" pitchFamily="34" charset="0"/>
              </a:rPr>
              <a:t>Inference involves:</a:t>
            </a:r>
          </a:p>
          <a:p>
            <a:pPr marL="277178" indent="-277178" defTabSz="886968">
              <a:spcAft>
                <a:spcPts val="600"/>
              </a:spcAft>
              <a:buFont typeface="Arial" panose="020B0604020202020204" pitchFamily="34" charset="0"/>
              <a:buChar char="•"/>
            </a:pPr>
            <a:r>
              <a:rPr lang="en-US" sz="1200" kern="1200">
                <a:solidFill>
                  <a:schemeClr val="tx1"/>
                </a:solidFill>
                <a:latin typeface="Calibri Light" panose="020F0302020204030204" pitchFamily="34" charset="0"/>
                <a:ea typeface="+mn-ea"/>
                <a:cs typeface="Calibri Light" panose="020F0302020204030204" pitchFamily="34" charset="0"/>
              </a:rPr>
              <a:t>Connections between parts of the text</a:t>
            </a:r>
          </a:p>
          <a:p>
            <a:pPr marL="277178" indent="-277178" defTabSz="886968">
              <a:spcAft>
                <a:spcPts val="600"/>
              </a:spcAft>
              <a:buFont typeface="Arial" panose="020B0604020202020204" pitchFamily="34" charset="0"/>
              <a:buChar char="•"/>
            </a:pPr>
            <a:r>
              <a:rPr lang="en-US" sz="1200" kern="1200">
                <a:solidFill>
                  <a:schemeClr val="tx1"/>
                </a:solidFill>
                <a:latin typeface="Calibri Light" panose="020F0302020204030204" pitchFamily="34" charset="0"/>
                <a:ea typeface="+mn-ea"/>
                <a:cs typeface="Calibri Light" panose="020F0302020204030204" pitchFamily="34" charset="0"/>
              </a:rPr>
              <a:t>Relationships between the text and background knowledge</a:t>
            </a:r>
          </a:p>
          <a:p>
            <a:pPr marL="277178" indent="-277178" defTabSz="886968">
              <a:spcAft>
                <a:spcPts val="600"/>
              </a:spcAft>
              <a:buFont typeface="Arial" panose="020B0604020202020204" pitchFamily="34" charset="0"/>
              <a:buChar char="•"/>
            </a:pPr>
            <a:endParaRPr lang="en-US" sz="1200">
              <a:latin typeface="Calibri Light" panose="020F0302020204030204" pitchFamily="34" charset="0"/>
              <a:cs typeface="Calibri Light" panose="020F0302020204030204" pitchFamily="34" charset="0"/>
            </a:endParaRPr>
          </a:p>
          <a:p>
            <a:pPr defTabSz="886968">
              <a:spcAft>
                <a:spcPts val="600"/>
              </a:spcAft>
            </a:pPr>
            <a:r>
              <a:rPr lang="en-US" sz="1200">
                <a:latin typeface="Calibri Light" panose="020F0302020204030204" pitchFamily="34" charset="0"/>
                <a:cs typeface="Calibri Light" panose="020F0302020204030204" pitchFamily="34" charset="0"/>
              </a:rPr>
              <a:t>Inference is an </a:t>
            </a:r>
            <a:r>
              <a:rPr lang="en-US" sz="1200" b="1">
                <a:latin typeface="Calibri Light" panose="020F0302020204030204" pitchFamily="34" charset="0"/>
                <a:cs typeface="Calibri Light" panose="020F0302020204030204" pitchFamily="34" charset="0"/>
              </a:rPr>
              <a:t>integrative</a:t>
            </a:r>
            <a:r>
              <a:rPr lang="en-US" sz="1200">
                <a:latin typeface="Calibri Light" panose="020F0302020204030204" pitchFamily="34" charset="0"/>
                <a:cs typeface="Calibri Light" panose="020F0302020204030204" pitchFamily="34" charset="0"/>
              </a:rPr>
              <a:t> and </a:t>
            </a:r>
            <a:r>
              <a:rPr lang="en-US" sz="1200" b="1">
                <a:latin typeface="Calibri Light" panose="020F0302020204030204" pitchFamily="34" charset="0"/>
                <a:cs typeface="Calibri Light" panose="020F0302020204030204" pitchFamily="34" charset="0"/>
              </a:rPr>
              <a:t>constructive</a:t>
            </a:r>
            <a:r>
              <a:rPr lang="en-US" sz="1200">
                <a:latin typeface="Calibri Light" panose="020F0302020204030204" pitchFamily="34" charset="0"/>
                <a:cs typeface="Calibri Light" panose="020F0302020204030204" pitchFamily="34" charset="0"/>
              </a:rPr>
              <a:t> process</a:t>
            </a:r>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12</a:t>
            </a:fld>
            <a:endParaRPr lang="en-US"/>
          </a:p>
        </p:txBody>
      </p:sp>
    </p:spTree>
    <p:extLst>
      <p:ext uri="{BB962C8B-B14F-4D97-AF65-F5344CB8AC3E}">
        <p14:creationId xmlns:p14="http://schemas.microsoft.com/office/powerpoint/2010/main" val="209573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passage on the slide. Next, we will reflect upon the way in we make inferences and how those inferences contribute to our overall understanding of the text. </a:t>
            </a:r>
          </a:p>
          <a:p>
            <a:endParaRPr lang="en-US"/>
          </a:p>
          <a:p>
            <a:r>
              <a:rPr lang="en-US" i="1"/>
              <a:t>“Make a wish!” said Calvin’s mother. Calvin closed his eyes for a moment, took a deep breath, and blew out all seven of the tiny flames. </a:t>
            </a:r>
          </a:p>
          <a:p>
            <a:r>
              <a:rPr lang="en-US" i="1"/>
              <a:t>“I want a corner piece!” exclaimed Claire. </a:t>
            </a:r>
          </a:p>
          <a:p>
            <a:r>
              <a:rPr lang="en-US" i="1"/>
              <a:t>“Calvin gets to choose first,” their mother replied as she slid the knife through the brightly colored frosting. The table full of children squealed in anticipation. </a:t>
            </a:r>
          </a:p>
          <a:p>
            <a:endParaRPr lang="en-US"/>
          </a:p>
          <a:p>
            <a:r>
              <a:rPr lang="en-US"/>
              <a:t>What is happening? (Calvin is having a birthday party. He is seven. His sister is Claire.)</a:t>
            </a:r>
          </a:p>
          <a:p>
            <a:r>
              <a:rPr lang="en-US"/>
              <a:t>What information did you have to infer? (Making a wish, candles, cake)</a:t>
            </a:r>
          </a:p>
          <a:p>
            <a:r>
              <a:rPr lang="en-US"/>
              <a:t>	How did you know it was cake? (candles, knife, brightly colored frosting, excited children)</a:t>
            </a:r>
          </a:p>
          <a:p>
            <a:r>
              <a:rPr lang="en-US"/>
              <a:t>What specific words in the text helped you make your inference? (Blew out tiny flames, brightly colored frosting, corner piece)</a:t>
            </a:r>
          </a:p>
          <a:p>
            <a:r>
              <a:rPr lang="en-US"/>
              <a:t>What background knowledge outside of the text did you draw upon? (birthday party traditions that include candles, cake, making wishes)</a:t>
            </a:r>
          </a:p>
        </p:txBody>
      </p:sp>
      <p:sp>
        <p:nvSpPr>
          <p:cNvPr id="4" name="Slide Number Placeholder 3"/>
          <p:cNvSpPr>
            <a:spLocks noGrp="1"/>
          </p:cNvSpPr>
          <p:nvPr>
            <p:ph type="sldNum" sz="quarter" idx="5"/>
          </p:nvPr>
        </p:nvSpPr>
        <p:spPr/>
        <p:txBody>
          <a:bodyPr/>
          <a:lstStyle/>
          <a:p>
            <a:fld id="{8BB1861C-16E8-4DC1-A9DC-F9D5DBFC0DC8}" type="slidenum">
              <a:rPr lang="en-US" smtClean="0"/>
              <a:t>13</a:t>
            </a:fld>
            <a:endParaRPr lang="en-US"/>
          </a:p>
        </p:txBody>
      </p:sp>
    </p:spTree>
    <p:extLst>
      <p:ext uri="{BB962C8B-B14F-4D97-AF65-F5344CB8AC3E}">
        <p14:creationId xmlns:p14="http://schemas.microsoft.com/office/powerpoint/2010/main" val="125233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52B77-D08E-BFBB-F210-5FDF79442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28E83-7CC3-5414-256C-DE5C95440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4B9AA-FB3C-2219-51A5-F50C7F9C4F5B}"/>
              </a:ext>
            </a:extLst>
          </p:cNvPr>
          <p:cNvSpPr>
            <a:spLocks noGrp="1"/>
          </p:cNvSpPr>
          <p:nvPr>
            <p:ph type="body" idx="1"/>
          </p:nvPr>
        </p:nvSpPr>
        <p:spPr/>
        <p:txBody>
          <a:bodyPr/>
          <a:lstStyle/>
          <a:p>
            <a:r>
              <a:rPr lang="en-US" i="0"/>
              <a:t>In the next section, we will dive deeper into inference, including instructional strategies to support students. </a:t>
            </a:r>
          </a:p>
        </p:txBody>
      </p:sp>
      <p:sp>
        <p:nvSpPr>
          <p:cNvPr id="4" name="Slide Number Placeholder 3">
            <a:extLst>
              <a:ext uri="{FF2B5EF4-FFF2-40B4-BE49-F238E27FC236}">
                <a16:creationId xmlns:a16="http://schemas.microsoft.com/office/drawing/2014/main" id="{F774F366-040B-E0D0-84A3-E0BE526808FF}"/>
              </a:ext>
            </a:extLst>
          </p:cNvPr>
          <p:cNvSpPr>
            <a:spLocks noGrp="1"/>
          </p:cNvSpPr>
          <p:nvPr>
            <p:ph type="sldNum" sz="quarter" idx="5"/>
          </p:nvPr>
        </p:nvSpPr>
        <p:spPr/>
        <p:txBody>
          <a:bodyPr/>
          <a:lstStyle/>
          <a:p>
            <a:fld id="{8BB1861C-16E8-4DC1-A9DC-F9D5DBFC0DC8}" type="slidenum">
              <a:rPr lang="en-US" smtClean="0"/>
              <a:t>14</a:t>
            </a:fld>
            <a:endParaRPr lang="en-US"/>
          </a:p>
        </p:txBody>
      </p:sp>
    </p:spTree>
    <p:extLst>
      <p:ext uri="{BB962C8B-B14F-4D97-AF65-F5344CB8AC3E}">
        <p14:creationId xmlns:p14="http://schemas.microsoft.com/office/powerpoint/2010/main" val="129710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continue, please take a moment to reflect and/or share about the following question: </a:t>
            </a:r>
          </a:p>
          <a:p>
            <a:endParaRPr lang="en-US"/>
          </a:p>
          <a:p>
            <a:r>
              <a:rPr lang="en-US"/>
              <a:t>How would you describe the connection between inference and comprehension?</a:t>
            </a:r>
          </a:p>
          <a:p>
            <a:endParaRPr lang="en-US"/>
          </a:p>
          <a:p>
            <a:r>
              <a:rPr lang="en-US"/>
              <a:t>Talking points:</a:t>
            </a:r>
          </a:p>
          <a:p>
            <a:pPr marL="171450" indent="-171450">
              <a:buFont typeface="Arial" panose="020B0604020202020204" pitchFamily="34" charset="0"/>
              <a:buChar char="•"/>
            </a:pPr>
            <a:r>
              <a:rPr lang="en-US"/>
              <a:t>Comprehension requires contributions from the reader</a:t>
            </a:r>
          </a:p>
          <a:p>
            <a:pPr marL="171450" indent="-171450">
              <a:buFont typeface="Arial" panose="020B0604020202020204" pitchFamily="34" charset="0"/>
              <a:buChar char="•"/>
            </a:pPr>
            <a:r>
              <a:rPr lang="en-US"/>
              <a:t>“Reading between the lines”</a:t>
            </a:r>
          </a:p>
          <a:p>
            <a:pPr marL="171450" indent="-171450">
              <a:buFont typeface="Arial" panose="020B0604020202020204" pitchFamily="34" charset="0"/>
              <a:buChar char="•"/>
            </a:pPr>
            <a:r>
              <a:rPr lang="en-US"/>
              <a:t>Inference plays a role in comprehension at the sentence, paragraph, and text level (Hennessy, 2021) </a:t>
            </a:r>
          </a:p>
          <a:p>
            <a:pPr marL="171450" indent="-171450">
              <a:buFont typeface="Arial" panose="020B0604020202020204" pitchFamily="34" charset="0"/>
              <a:buChar char="•"/>
            </a:pPr>
            <a:r>
              <a:rPr lang="en-US"/>
              <a:t>Inference involves making meaningful connections between text and background knowledge</a:t>
            </a:r>
          </a:p>
          <a:p>
            <a:pPr marL="171450" indent="-171450">
              <a:buFont typeface="Arial" panose="020B0604020202020204" pitchFamily="34" charset="0"/>
              <a:buChar char="•"/>
            </a:pPr>
            <a:r>
              <a:rPr lang="en-US"/>
              <a:t>Integrating information</a:t>
            </a:r>
          </a:p>
        </p:txBody>
      </p:sp>
      <p:sp>
        <p:nvSpPr>
          <p:cNvPr id="4" name="Slide Number Placeholder 3"/>
          <p:cNvSpPr>
            <a:spLocks noGrp="1"/>
          </p:cNvSpPr>
          <p:nvPr>
            <p:ph type="sldNum" sz="quarter" idx="5"/>
          </p:nvPr>
        </p:nvSpPr>
        <p:spPr/>
        <p:txBody>
          <a:bodyPr/>
          <a:lstStyle/>
          <a:p>
            <a:fld id="{8BB1861C-16E8-4DC1-A9DC-F9D5DBFC0DC8}" type="slidenum">
              <a:rPr lang="en-US" smtClean="0"/>
              <a:t>15</a:t>
            </a:fld>
            <a:endParaRPr lang="en-US"/>
          </a:p>
        </p:txBody>
      </p:sp>
    </p:spTree>
    <p:extLst>
      <p:ext uri="{BB962C8B-B14F-4D97-AF65-F5344CB8AC3E}">
        <p14:creationId xmlns:p14="http://schemas.microsoft.com/office/powerpoint/2010/main" val="113657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Inference can be divided into two categories: local coherence and global coherence.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Local coherence inferences are made when the information is provided within the sentence or sentences through the understanding of words and syntax. This type of inference is text-based, links ideas and concepts within the text, and is necessary and often automatic.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Global coherence inferences are by supplementing the text with background knowledge from the reader’s long-term memory. In this respect, global coherence inferences are knowledge-based. The reader uses this access to background knowledge to fill in gaps and better understand the text. Connections within the text are made, and the reader is able to form a mental model.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1623335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comparing local coherence verse global coherence, we can also think of it this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Light" panose="020F0302020204030204" pitchFamily="34" charset="0"/>
                <a:cs typeface="Calibri Light" panose="020F0302020204030204" pitchFamily="34" charset="0"/>
              </a:rPr>
              <a:t>Local coherence,</a:t>
            </a:r>
            <a:r>
              <a:rPr lang="en-US" sz="1200">
                <a:latin typeface="Calibri Light" panose="020F0302020204030204" pitchFamily="34" charset="0"/>
                <a:cs typeface="Calibri Light" panose="020F0302020204030204" pitchFamily="34" charset="0"/>
              </a:rPr>
              <a:t> also known as </a:t>
            </a:r>
            <a:r>
              <a:rPr lang="en-US" sz="1200" i="1">
                <a:latin typeface="Calibri Light" panose="020F0302020204030204" pitchFamily="34" charset="0"/>
                <a:cs typeface="Calibri Light" panose="020F0302020204030204" pitchFamily="34" charset="0"/>
              </a:rPr>
              <a:t>text-based inference,</a:t>
            </a:r>
            <a:r>
              <a:rPr lang="en-US" sz="1200" b="1">
                <a:latin typeface="Calibri Light" panose="020F0302020204030204" pitchFamily="34" charset="0"/>
                <a:cs typeface="Calibri Light" panose="020F0302020204030204" pitchFamily="34" charset="0"/>
              </a:rPr>
              <a:t> </a:t>
            </a:r>
            <a:r>
              <a:rPr lang="en-US" sz="1200">
                <a:latin typeface="Calibri Light" panose="020F0302020204030204" pitchFamily="34" charset="0"/>
                <a:cs typeface="Calibri Light" panose="020F0302020204030204" pitchFamily="34" charset="0"/>
              </a:rPr>
              <a:t>involves looking at words and clues </a:t>
            </a:r>
            <a:r>
              <a:rPr lang="en-US" sz="1200" i="1">
                <a:latin typeface="Calibri Light" panose="020F0302020204030204" pitchFamily="34" charset="0"/>
                <a:cs typeface="Calibri Light" panose="020F0302020204030204" pitchFamily="34" charset="0"/>
              </a:rPr>
              <a:t>within </a:t>
            </a:r>
            <a:r>
              <a:rPr lang="en-US" sz="1200">
                <a:latin typeface="Calibri Light" panose="020F0302020204030204" pitchFamily="34" charset="0"/>
                <a:cs typeface="Calibri Light" panose="020F0302020204030204" pitchFamily="34" charset="0"/>
              </a:rPr>
              <a:t>the text. </a:t>
            </a:r>
            <a:r>
              <a:rPr lang="en-US" sz="1200" b="1">
                <a:latin typeface="Calibri Light" panose="020F0302020204030204" pitchFamily="34" charset="0"/>
                <a:cs typeface="Calibri Light" panose="020F0302020204030204" pitchFamily="34" charset="0"/>
              </a:rPr>
              <a:t>Global coherence,</a:t>
            </a:r>
            <a:r>
              <a:rPr lang="en-US" sz="1200">
                <a:latin typeface="Calibri Light" panose="020F0302020204030204" pitchFamily="34" charset="0"/>
                <a:cs typeface="Calibri Light" panose="020F0302020204030204" pitchFamily="34" charset="0"/>
              </a:rPr>
              <a:t> also known as </a:t>
            </a:r>
            <a:r>
              <a:rPr lang="en-US" sz="1200" i="1">
                <a:latin typeface="Calibri Light" panose="020F0302020204030204" pitchFamily="34" charset="0"/>
                <a:cs typeface="Calibri Light" panose="020F0302020204030204" pitchFamily="34" charset="0"/>
              </a:rPr>
              <a:t>knowledge-based inference,</a:t>
            </a:r>
            <a:r>
              <a:rPr lang="en-US" sz="1200" b="1">
                <a:latin typeface="Calibri Light" panose="020F0302020204030204" pitchFamily="34" charset="0"/>
                <a:cs typeface="Calibri Light" panose="020F0302020204030204" pitchFamily="34" charset="0"/>
              </a:rPr>
              <a:t> </a:t>
            </a:r>
            <a:r>
              <a:rPr lang="en-US" sz="1200">
                <a:latin typeface="Calibri Light" panose="020F0302020204030204" pitchFamily="34" charset="0"/>
                <a:cs typeface="Calibri Light" panose="020F0302020204030204" pitchFamily="34" charset="0"/>
              </a:rPr>
              <a:t>involves supplementing with knowledge </a:t>
            </a:r>
            <a:r>
              <a:rPr lang="en-US" sz="1200" i="1">
                <a:latin typeface="Calibri Light" panose="020F0302020204030204" pitchFamily="34" charset="0"/>
                <a:cs typeface="Calibri Light" panose="020F0302020204030204" pitchFamily="34" charset="0"/>
              </a:rPr>
              <a:t>beyond </a:t>
            </a:r>
            <a:r>
              <a:rPr lang="en-US" sz="1200">
                <a:latin typeface="Calibri Light" panose="020F0302020204030204" pitchFamily="34" charset="0"/>
                <a:cs typeface="Calibri Light" panose="020F0302020204030204" pitchFamily="34" charset="0"/>
              </a:rPr>
              <a:t>what is in the text. This is one reason why building students’ background knowledge is important for inference and comprehension.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Light" panose="020F0302020204030204" pitchFamily="34" charset="0"/>
              <a:cs typeface="Calibri Light" panose="020F0302020204030204" pitchFamily="34" charset="0"/>
            </a:endParaRPr>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17</a:t>
            </a:fld>
            <a:endParaRPr lang="en-US"/>
          </a:p>
        </p:txBody>
      </p:sp>
    </p:spTree>
    <p:extLst>
      <p:ext uri="{BB962C8B-B14F-4D97-AF65-F5344CB8AC3E}">
        <p14:creationId xmlns:p14="http://schemas.microsoft.com/office/powerpoint/2010/main" val="3990733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r>
              <a:rPr lang="en-US"/>
              <a:t>Local coherence includes making meaning of individual sentences, as well as how sentences combine to make sense. This is done through the use of words and phrases called cohesive devices. There are two types of cohesive devices: cohesive ties and connectives. Cohesive ties are words or phrases used to connect ideas between different types of text. Connectives are words or phrases that signal logical relationships between the parts of sentences. We will look at examples of these types of cohesive devices on the following slide. </a:t>
            </a:r>
          </a:p>
        </p:txBody>
      </p:sp>
    </p:spTree>
    <p:extLst>
      <p:ext uri="{BB962C8B-B14F-4D97-AF65-F5344CB8AC3E}">
        <p14:creationId xmlns:p14="http://schemas.microsoft.com/office/powerpoint/2010/main" val="293441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Cohesive ties are words or phrases used to connect ideas between different parts of text. </a:t>
            </a:r>
          </a:p>
          <a:p>
            <a:pPr marL="0" lvl="0" indent="0" algn="l" rtl="0">
              <a:lnSpc>
                <a:spcPct val="100000"/>
              </a:lnSpc>
              <a:spcBef>
                <a:spcPts val="0"/>
              </a:spcBef>
              <a:spcAft>
                <a:spcPts val="0"/>
              </a:spcAft>
              <a:buSzPts val="1100"/>
              <a:buNone/>
            </a:pPr>
            <a:r>
              <a:rPr lang="en-US"/>
              <a:t>The excerpts one this slide are from “The Boy in the Striped </a:t>
            </a:r>
            <a:r>
              <a:rPr lang="en-US" err="1"/>
              <a:t>Pyjamas</a:t>
            </a:r>
            <a:r>
              <a:rPr lang="en-US"/>
              <a:t>,” a historical fiction novel by John Boyne written from the perspective of a young German boy whose father is a Nazi officer placed in charge of Auschwitz concentration camp. </a:t>
            </a:r>
          </a:p>
          <a:p>
            <a:pPr marL="0" lvl="0" indent="0" algn="l" rtl="0">
              <a:lnSpc>
                <a:spcPct val="100000"/>
              </a:lnSpc>
              <a:spcBef>
                <a:spcPts val="0"/>
              </a:spcBef>
              <a:spcAft>
                <a:spcPts val="0"/>
              </a:spcAft>
              <a:buSzPts val="1100"/>
              <a:buNone/>
            </a:pPr>
            <a:endParaRPr lang="en-US"/>
          </a:p>
          <a:p>
            <a:pPr marL="171450" lvl="0" indent="-171450" algn="l" rtl="0">
              <a:lnSpc>
                <a:spcPct val="100000"/>
              </a:lnSpc>
              <a:spcBef>
                <a:spcPts val="0"/>
              </a:spcBef>
              <a:spcAft>
                <a:spcPts val="0"/>
              </a:spcAft>
              <a:buSzPts val="1100"/>
              <a:buFont typeface="Arial" panose="020B0604020202020204" pitchFamily="34" charset="0"/>
              <a:buChar char="•"/>
            </a:pPr>
            <a:r>
              <a:rPr lang="en-US" b="1"/>
              <a:t>Referents </a:t>
            </a:r>
            <a:r>
              <a:rPr lang="en-US"/>
              <a:t>are pronouns that refer to previously stated nouns in the text. </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Example: </a:t>
            </a:r>
            <a:r>
              <a:rPr lang="en-US" sz="1200" b="0" i="1" kern="1200">
                <a:solidFill>
                  <a:schemeClr val="dk1"/>
                </a:solidFill>
                <a:effectLst/>
                <a:latin typeface="Calibri Light" panose="020F0302020204030204" pitchFamily="34" charset="0"/>
                <a:ea typeface="+mn-ea"/>
                <a:cs typeface="Calibri Light" panose="020F0302020204030204" pitchFamily="34" charset="0"/>
              </a:rPr>
              <a:t>One afternoon, when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Bruno</a:t>
            </a:r>
            <a:r>
              <a:rPr lang="en-US" sz="1200" b="0" i="1" kern="1200">
                <a:solidFill>
                  <a:schemeClr val="dk1"/>
                </a:solidFill>
                <a:effectLst/>
                <a:latin typeface="Calibri Light" panose="020F0302020204030204" pitchFamily="34" charset="0"/>
                <a:ea typeface="+mn-ea"/>
                <a:cs typeface="Calibri Light" panose="020F0302020204030204" pitchFamily="34" charset="0"/>
              </a:rPr>
              <a:t> came home from school,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he</a:t>
            </a:r>
            <a:r>
              <a:rPr lang="en-US" sz="1200" b="0" i="1" kern="1200">
                <a:solidFill>
                  <a:schemeClr val="dk1"/>
                </a:solidFill>
                <a:effectLst/>
                <a:latin typeface="Calibri Light" panose="020F0302020204030204" pitchFamily="34" charset="0"/>
                <a:ea typeface="+mn-ea"/>
                <a:cs typeface="Calibri Light" panose="020F0302020204030204" pitchFamily="34" charset="0"/>
              </a:rPr>
              <a:t> was surprised to find Maria, the family’s maid — who always kept her head bowed and never looked up from the carpet — standing in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his</a:t>
            </a:r>
            <a:r>
              <a:rPr lang="en-US" sz="1200" b="0" i="1" kern="1200">
                <a:solidFill>
                  <a:schemeClr val="dk1"/>
                </a:solidFill>
                <a:effectLst/>
                <a:latin typeface="Calibri Light" panose="020F0302020204030204" pitchFamily="34" charset="0"/>
                <a:ea typeface="+mn-ea"/>
                <a:cs typeface="Calibri Light" panose="020F0302020204030204" pitchFamily="34" charset="0"/>
              </a:rPr>
              <a:t> bedroom, pulling all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his</a:t>
            </a:r>
            <a:r>
              <a:rPr lang="en-US" sz="1200" b="0" i="1" kern="1200">
                <a:solidFill>
                  <a:schemeClr val="dk1"/>
                </a:solidFill>
                <a:effectLst/>
                <a:latin typeface="Calibri Light" panose="020F0302020204030204" pitchFamily="34" charset="0"/>
                <a:ea typeface="+mn-ea"/>
                <a:cs typeface="Calibri Light" panose="020F0302020204030204" pitchFamily="34" charset="0"/>
              </a:rPr>
              <a:t> belongings out of the wardrobe and packing them in four large wooden crates, even the things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he</a:t>
            </a:r>
            <a:r>
              <a:rPr lang="en-US" sz="1200" b="0" i="1" kern="1200">
                <a:solidFill>
                  <a:schemeClr val="dk1"/>
                </a:solidFill>
                <a:effectLst/>
                <a:latin typeface="Calibri Light" panose="020F0302020204030204" pitchFamily="34" charset="0"/>
                <a:ea typeface="+mn-ea"/>
                <a:cs typeface="Calibri Light" panose="020F0302020204030204" pitchFamily="34" charset="0"/>
              </a:rPr>
              <a:t>’d hidden at the back that belonged to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him</a:t>
            </a:r>
            <a:r>
              <a:rPr lang="en-US" sz="1200" b="0" i="1" kern="1200">
                <a:solidFill>
                  <a:schemeClr val="dk1"/>
                </a:solidFill>
                <a:effectLst/>
                <a:latin typeface="Calibri Light" panose="020F0302020204030204" pitchFamily="34" charset="0"/>
                <a:ea typeface="+mn-ea"/>
                <a:cs typeface="Calibri Light" panose="020F0302020204030204" pitchFamily="34" charset="0"/>
              </a:rPr>
              <a:t> and were nobody else’s business.</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200" b="0" i="0" kern="1200">
                <a:solidFill>
                  <a:schemeClr val="dk1"/>
                </a:solidFill>
                <a:effectLst/>
                <a:latin typeface="Calibri Light" panose="020F0302020204030204" pitchFamily="34" charset="0"/>
                <a:ea typeface="+mn-ea"/>
                <a:cs typeface="Calibri Light" panose="020F0302020204030204" pitchFamily="34" charset="0"/>
              </a:rPr>
              <a:t>In this example, the pronouns </a:t>
            </a:r>
            <a:r>
              <a:rPr lang="en-US" sz="1200" b="0" i="1" kern="1200">
                <a:solidFill>
                  <a:schemeClr val="dk1"/>
                </a:solidFill>
                <a:effectLst/>
                <a:latin typeface="Calibri Light" panose="020F0302020204030204" pitchFamily="34" charset="0"/>
                <a:ea typeface="+mn-ea"/>
                <a:cs typeface="Calibri Light" panose="020F0302020204030204" pitchFamily="34" charset="0"/>
              </a:rPr>
              <a:t>he, his</a:t>
            </a:r>
            <a:r>
              <a:rPr lang="en-US" sz="1200" b="0" i="0" kern="1200">
                <a:solidFill>
                  <a:schemeClr val="dk1"/>
                </a:solidFill>
                <a:effectLst/>
                <a:latin typeface="Calibri Light" panose="020F0302020204030204" pitchFamily="34" charset="0"/>
                <a:ea typeface="+mn-ea"/>
                <a:cs typeface="Calibri Light" panose="020F0302020204030204" pitchFamily="34" charset="0"/>
              </a:rPr>
              <a:t>, and </a:t>
            </a:r>
            <a:r>
              <a:rPr lang="en-US" sz="1200" b="0" i="1" kern="1200">
                <a:solidFill>
                  <a:schemeClr val="dk1"/>
                </a:solidFill>
                <a:effectLst/>
                <a:latin typeface="Calibri Light" panose="020F0302020204030204" pitchFamily="34" charset="0"/>
                <a:ea typeface="+mn-ea"/>
                <a:cs typeface="Calibri Light" panose="020F0302020204030204" pitchFamily="34" charset="0"/>
              </a:rPr>
              <a:t>him</a:t>
            </a:r>
            <a:r>
              <a:rPr lang="en-US" sz="1200" b="0" i="0" kern="1200">
                <a:solidFill>
                  <a:schemeClr val="dk1"/>
                </a:solidFill>
                <a:effectLst/>
                <a:latin typeface="Calibri Light" panose="020F0302020204030204" pitchFamily="34" charset="0"/>
                <a:ea typeface="+mn-ea"/>
                <a:cs typeface="Calibri Light" panose="020F0302020204030204" pitchFamily="34" charset="0"/>
              </a:rPr>
              <a:t> all refer to the character Bruno. </a:t>
            </a:r>
            <a:endParaRPr lang="en-US" sz="1200" i="0">
              <a:latin typeface="Calibri Light" panose="020F0302020204030204" pitchFamily="34" charset="0"/>
              <a:cs typeface="Calibri Light" panose="020F0302020204030204" pitchFamily="34" charset="0"/>
            </a:endParaRPr>
          </a:p>
          <a:p>
            <a:pPr marL="628650" lvl="1" indent="-171450" algn="l" rtl="0">
              <a:lnSpc>
                <a:spcPct val="100000"/>
              </a:lnSpc>
              <a:spcBef>
                <a:spcPts val="0"/>
              </a:spcBef>
              <a:spcAft>
                <a:spcPts val="0"/>
              </a:spcAft>
              <a:buSzPts val="1100"/>
              <a:buFont typeface="Arial" panose="020B0604020202020204" pitchFamily="34" charset="0"/>
              <a:buChar char="•"/>
            </a:pPr>
            <a:endParaRPr lang="en-US"/>
          </a:p>
          <a:p>
            <a:pPr marL="171450" lvl="0" indent="-171450" algn="l" rtl="0">
              <a:lnSpc>
                <a:spcPct val="100000"/>
              </a:lnSpc>
              <a:spcBef>
                <a:spcPts val="0"/>
              </a:spcBef>
              <a:spcAft>
                <a:spcPts val="0"/>
              </a:spcAft>
              <a:buSzPts val="1100"/>
              <a:buFont typeface="Arial" panose="020B0604020202020204" pitchFamily="34" charset="0"/>
              <a:buChar char="•"/>
            </a:pPr>
            <a:r>
              <a:rPr lang="en-US" b="1"/>
              <a:t>Repetitions</a:t>
            </a:r>
            <a:r>
              <a:rPr lang="en-US"/>
              <a:t> connect text by simply repeating the same or similar words and phrases. </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Example: </a:t>
            </a:r>
            <a:r>
              <a:rPr lang="en-US" sz="1200" b="0" i="1" kern="1200">
                <a:solidFill>
                  <a:schemeClr val="dk1"/>
                </a:solidFill>
                <a:effectLst/>
                <a:latin typeface="Calibri Light" panose="020F0302020204030204" pitchFamily="34" charset="0"/>
                <a:ea typeface="+mn-ea"/>
                <a:cs typeface="Calibri Light" panose="020F0302020204030204" pitchFamily="34" charset="0"/>
              </a:rPr>
              <a:t>‘It’s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a very important job</a:t>
            </a:r>
            <a:r>
              <a:rPr lang="en-US" sz="1200" b="0" i="1" kern="1200">
                <a:solidFill>
                  <a:schemeClr val="dk1"/>
                </a:solidFill>
                <a:effectLst/>
                <a:latin typeface="Calibri Light" panose="020F0302020204030204" pitchFamily="34" charset="0"/>
                <a:ea typeface="+mn-ea"/>
                <a:cs typeface="Calibri Light" panose="020F0302020204030204" pitchFamily="34" charset="0"/>
              </a:rPr>
              <a:t>,’ said Mother, hesitating for a moment.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A job </a:t>
            </a:r>
            <a:r>
              <a:rPr lang="en-US" sz="1200" b="0" i="1" kern="1200">
                <a:solidFill>
                  <a:schemeClr val="dk1"/>
                </a:solidFill>
                <a:effectLst/>
                <a:latin typeface="Calibri Light" panose="020F0302020204030204" pitchFamily="34" charset="0"/>
                <a:ea typeface="+mn-ea"/>
                <a:cs typeface="Calibri Light" panose="020F0302020204030204" pitchFamily="34" charset="0"/>
              </a:rPr>
              <a:t>that needs a very special man to do it. You can understand that, can’t you?’ </a:t>
            </a:r>
            <a:br>
              <a:rPr lang="en-US" i="1">
                <a:latin typeface="Calibri Light" panose="020F0302020204030204" pitchFamily="34" charset="0"/>
                <a:cs typeface="Calibri Light" panose="020F0302020204030204" pitchFamily="34" charset="0"/>
              </a:rPr>
            </a:br>
            <a:r>
              <a:rPr lang="en-US" sz="1200" b="0" i="1" kern="1200">
                <a:solidFill>
                  <a:schemeClr val="dk1"/>
                </a:solidFill>
                <a:effectLst/>
                <a:latin typeface="Calibri Light" panose="020F0302020204030204" pitchFamily="34" charset="0"/>
                <a:ea typeface="+mn-ea"/>
                <a:cs typeface="Calibri Light" panose="020F0302020204030204" pitchFamily="34" charset="0"/>
              </a:rPr>
              <a:t>‘And we all have to go too?’ asked Bruno. </a:t>
            </a:r>
            <a:br>
              <a:rPr lang="en-US" i="1">
                <a:latin typeface="Calibri Light" panose="020F0302020204030204" pitchFamily="34" charset="0"/>
                <a:cs typeface="Calibri Light" panose="020F0302020204030204" pitchFamily="34" charset="0"/>
              </a:rPr>
            </a:br>
            <a:r>
              <a:rPr lang="en-US" sz="1200" b="0" i="1" kern="1200">
                <a:solidFill>
                  <a:schemeClr val="dk1"/>
                </a:solidFill>
                <a:effectLst/>
                <a:latin typeface="Calibri Light" panose="020F0302020204030204" pitchFamily="34" charset="0"/>
                <a:ea typeface="+mn-ea"/>
                <a:cs typeface="Calibri Light" panose="020F0302020204030204" pitchFamily="34" charset="0"/>
              </a:rPr>
              <a:t>‘Of course we do,’ said Mother. ‘You wouldn’t want Father to go to his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new job </a:t>
            </a:r>
            <a:r>
              <a:rPr lang="en-US" sz="1200" b="0" i="1" kern="1200">
                <a:solidFill>
                  <a:schemeClr val="dk1"/>
                </a:solidFill>
                <a:effectLst/>
                <a:latin typeface="Calibri Light" panose="020F0302020204030204" pitchFamily="34" charset="0"/>
                <a:ea typeface="+mn-ea"/>
                <a:cs typeface="Calibri Light" panose="020F0302020204030204" pitchFamily="34" charset="0"/>
              </a:rPr>
              <a:t>on his own and be lonely there, would you?’ </a:t>
            </a:r>
            <a:endParaRPr lang="en-US" i="1">
              <a:latin typeface="Calibri Light" panose="020F0302020204030204" pitchFamily="34" charset="0"/>
              <a:cs typeface="Calibri Light" panose="020F0302020204030204" pitchFamily="34" charset="0"/>
            </a:endParaRPr>
          </a:p>
          <a:p>
            <a:pPr marL="628650" lvl="1" indent="-171450" algn="l" rtl="0">
              <a:lnSpc>
                <a:spcPct val="100000"/>
              </a:lnSpc>
              <a:spcBef>
                <a:spcPts val="0"/>
              </a:spcBef>
              <a:spcAft>
                <a:spcPts val="0"/>
              </a:spcAft>
              <a:buSzPts val="1100"/>
              <a:buFont typeface="Arial" panose="020B0604020202020204" pitchFamily="34" charset="0"/>
              <a:buChar char="•"/>
            </a:pPr>
            <a:r>
              <a:rPr lang="en-US"/>
              <a:t>In this example, the author uses different words and phrases to describe a job: </a:t>
            </a:r>
            <a:r>
              <a:rPr lang="en-US" i="1"/>
              <a:t>a very important job</a:t>
            </a:r>
            <a:r>
              <a:rPr lang="en-US"/>
              <a:t>, and </a:t>
            </a:r>
            <a:r>
              <a:rPr lang="en-US" i="1"/>
              <a:t>new job, </a:t>
            </a:r>
            <a:r>
              <a:rPr lang="en-US" i="0"/>
              <a:t>which all refer to the same job. </a:t>
            </a:r>
            <a:endParaRPr lang="en-US" i="1"/>
          </a:p>
          <a:p>
            <a:pPr marL="171450" lvl="0" indent="-171450" algn="l" rtl="0">
              <a:lnSpc>
                <a:spcPct val="100000"/>
              </a:lnSpc>
              <a:spcBef>
                <a:spcPts val="0"/>
              </a:spcBef>
              <a:spcAft>
                <a:spcPts val="0"/>
              </a:spcAft>
              <a:buSzPts val="1100"/>
              <a:buFont typeface="Arial" panose="020B0604020202020204" pitchFamily="34" charset="0"/>
              <a:buChar char="•"/>
            </a:pPr>
            <a:r>
              <a:rPr lang="en-US" b="1"/>
              <a:t>Substitutions</a:t>
            </a:r>
            <a:r>
              <a:rPr lang="en-US"/>
              <a:t> are synonyms that refer back to a previously stated noun. </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Example: </a:t>
            </a:r>
            <a:r>
              <a:rPr lang="en-US" sz="1200" b="0" i="1" kern="1200">
                <a:solidFill>
                  <a:schemeClr val="dk1"/>
                </a:solidFill>
                <a:effectLst/>
                <a:latin typeface="Calibri Light" panose="020F0302020204030204" pitchFamily="34" charset="0"/>
                <a:ea typeface="+mn-ea"/>
                <a:cs typeface="Calibri Light" panose="020F0302020204030204" pitchFamily="34" charset="0"/>
              </a:rPr>
              <a:t>‘Yes, of course,’ said Bruno, nodding his head, because there were always so many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visitors</a:t>
            </a:r>
            <a:r>
              <a:rPr lang="en-US" sz="1200" b="0" i="1" kern="1200">
                <a:solidFill>
                  <a:schemeClr val="dk1"/>
                </a:solidFill>
                <a:effectLst/>
                <a:latin typeface="Calibri Light" panose="020F0302020204030204" pitchFamily="34" charset="0"/>
                <a:ea typeface="+mn-ea"/>
                <a:cs typeface="Calibri Light" panose="020F0302020204030204" pitchFamily="34" charset="0"/>
              </a:rPr>
              <a:t> to the house —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men</a:t>
            </a:r>
            <a:r>
              <a:rPr lang="en-US" sz="1200" b="0" i="1" kern="1200">
                <a:solidFill>
                  <a:schemeClr val="dk1"/>
                </a:solidFill>
                <a:effectLst/>
                <a:latin typeface="Calibri Light" panose="020F0302020204030204" pitchFamily="34" charset="0"/>
                <a:ea typeface="+mn-ea"/>
                <a:cs typeface="Calibri Light" panose="020F0302020204030204" pitchFamily="34" charset="0"/>
              </a:rPr>
              <a:t> in fantastic uniforms,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women</a:t>
            </a:r>
            <a:r>
              <a:rPr lang="en-US" sz="1200" b="0" i="1" kern="1200">
                <a:solidFill>
                  <a:schemeClr val="dk1"/>
                </a:solidFill>
                <a:effectLst/>
                <a:latin typeface="Calibri Light" panose="020F0302020204030204" pitchFamily="34" charset="0"/>
                <a:ea typeface="+mn-ea"/>
                <a:cs typeface="Calibri Light" panose="020F0302020204030204" pitchFamily="34" charset="0"/>
              </a:rPr>
              <a:t> with typewriters that he had to keep his mucky hands off — and they were always very polite to Father and told each other that he was a </a:t>
            </a:r>
            <a:r>
              <a:rPr lang="en-US" sz="1200" b="0" i="1" u="sng" kern="1200">
                <a:solidFill>
                  <a:schemeClr val="dk1"/>
                </a:solidFill>
                <a:effectLst/>
                <a:latin typeface="Calibri Light" panose="020F0302020204030204" pitchFamily="34" charset="0"/>
                <a:ea typeface="+mn-ea"/>
                <a:cs typeface="Calibri Light" panose="020F0302020204030204" pitchFamily="34" charset="0"/>
              </a:rPr>
              <a:t>man</a:t>
            </a:r>
            <a:r>
              <a:rPr lang="en-US" sz="1200" b="0" i="1" kern="1200">
                <a:solidFill>
                  <a:schemeClr val="dk1"/>
                </a:solidFill>
                <a:effectLst/>
                <a:latin typeface="Calibri Light" panose="020F0302020204030204" pitchFamily="34" charset="0"/>
                <a:ea typeface="+mn-ea"/>
                <a:cs typeface="Calibri Light" panose="020F0302020204030204" pitchFamily="34" charset="0"/>
              </a:rPr>
              <a:t> to watch and that the Fury had big things in mind for him.</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200" b="0" i="0" kern="1200">
                <a:solidFill>
                  <a:schemeClr val="dk1"/>
                </a:solidFill>
                <a:effectLst/>
                <a:latin typeface="Calibri Light" panose="020F0302020204030204" pitchFamily="34" charset="0"/>
                <a:ea typeface="+mn-ea"/>
                <a:cs typeface="Calibri Light" panose="020F0302020204030204" pitchFamily="34" charset="0"/>
              </a:rPr>
              <a:t>In this example, the author names </a:t>
            </a:r>
            <a:r>
              <a:rPr lang="en-US" sz="1200" b="0" i="1" kern="1200">
                <a:solidFill>
                  <a:schemeClr val="dk1"/>
                </a:solidFill>
                <a:effectLst/>
                <a:latin typeface="Calibri Light" panose="020F0302020204030204" pitchFamily="34" charset="0"/>
                <a:ea typeface="+mn-ea"/>
                <a:cs typeface="Calibri Light" panose="020F0302020204030204" pitchFamily="34" charset="0"/>
              </a:rPr>
              <a:t>visitors</a:t>
            </a:r>
            <a:r>
              <a:rPr lang="en-US" sz="1200" b="0" i="0" kern="1200">
                <a:solidFill>
                  <a:schemeClr val="dk1"/>
                </a:solidFill>
                <a:effectLst/>
                <a:latin typeface="Calibri Light" panose="020F0302020204030204" pitchFamily="34" charset="0"/>
                <a:ea typeface="+mn-ea"/>
                <a:cs typeface="Calibri Light" panose="020F0302020204030204" pitchFamily="34" charset="0"/>
              </a:rPr>
              <a:t>. The words, </a:t>
            </a:r>
            <a:r>
              <a:rPr lang="en-US" sz="1200" b="0" i="1" kern="1200">
                <a:solidFill>
                  <a:schemeClr val="dk1"/>
                </a:solidFill>
                <a:effectLst/>
                <a:latin typeface="Calibri Light" panose="020F0302020204030204" pitchFamily="34" charset="0"/>
                <a:ea typeface="+mn-ea"/>
                <a:cs typeface="Calibri Light" panose="020F0302020204030204" pitchFamily="34" charset="0"/>
              </a:rPr>
              <a:t>men, women, </a:t>
            </a:r>
            <a:r>
              <a:rPr lang="en-US" sz="1200" b="0" i="0" kern="1200">
                <a:solidFill>
                  <a:schemeClr val="dk1"/>
                </a:solidFill>
                <a:effectLst/>
                <a:latin typeface="Calibri Light" panose="020F0302020204030204" pitchFamily="34" charset="0"/>
                <a:ea typeface="+mn-ea"/>
                <a:cs typeface="Calibri Light" panose="020F0302020204030204" pitchFamily="34" charset="0"/>
              </a:rPr>
              <a:t>and</a:t>
            </a:r>
            <a:r>
              <a:rPr lang="en-US" sz="1200" b="0" i="1" kern="1200">
                <a:solidFill>
                  <a:schemeClr val="dk1"/>
                </a:solidFill>
                <a:effectLst/>
                <a:latin typeface="Calibri Light" panose="020F0302020204030204" pitchFamily="34" charset="0"/>
                <a:ea typeface="+mn-ea"/>
                <a:cs typeface="Calibri Light" panose="020F0302020204030204" pitchFamily="34" charset="0"/>
              </a:rPr>
              <a:t> man </a:t>
            </a:r>
            <a:r>
              <a:rPr lang="en-US" sz="1200" b="0" i="0" kern="1200">
                <a:solidFill>
                  <a:schemeClr val="dk1"/>
                </a:solidFill>
                <a:effectLst/>
                <a:latin typeface="Calibri Light" panose="020F0302020204030204" pitchFamily="34" charset="0"/>
                <a:ea typeface="+mn-ea"/>
                <a:cs typeface="Calibri Light" panose="020F0302020204030204" pitchFamily="34" charset="0"/>
              </a:rPr>
              <a:t>all refer to the </a:t>
            </a:r>
            <a:r>
              <a:rPr lang="en-US" sz="1200" b="0" i="1" kern="1200">
                <a:solidFill>
                  <a:schemeClr val="dk1"/>
                </a:solidFill>
                <a:effectLst/>
                <a:latin typeface="Calibri Light" panose="020F0302020204030204" pitchFamily="34" charset="0"/>
                <a:ea typeface="+mn-ea"/>
                <a:cs typeface="Calibri Light" panose="020F0302020204030204" pitchFamily="34" charset="0"/>
              </a:rPr>
              <a:t>visitors. </a:t>
            </a:r>
          </a:p>
        </p:txBody>
      </p:sp>
    </p:spTree>
    <p:extLst>
      <p:ext uri="{BB962C8B-B14F-4D97-AF65-F5344CB8AC3E}">
        <p14:creationId xmlns:p14="http://schemas.microsoft.com/office/powerpoint/2010/main" val="170599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objectives of this session are to:</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Understand the role of inference in supporting text comprehension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Understand how inference involves connections between part of the text as well al relationships between text and background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Introduce instructional strategies for making local and global coherence inferences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Analyze current curriculum and materials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1861C-16E8-4DC1-A9DC-F9D5DBFC0D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30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 support students in making inferences, the following strategy can be used with cohesive ties:</a:t>
            </a:r>
          </a:p>
          <a:p>
            <a:pPr marL="685800" indent="-457200">
              <a:lnSpc>
                <a:spcPct val="90000"/>
              </a:lnSpc>
              <a:spcAft>
                <a:spcPts val="600"/>
              </a:spcAft>
              <a:buFont typeface="+mj-lt"/>
              <a:buAutoNum type="arabicPeriod"/>
            </a:pPr>
            <a:r>
              <a:rPr lang="en-US" sz="1200">
                <a:latin typeface="Calibri Light" panose="020F0302020204030204" pitchFamily="34" charset="0"/>
                <a:cs typeface="Calibri Light" panose="020F0302020204030204" pitchFamily="34" charset="0"/>
              </a:rPr>
              <a:t>Identify targeted words and phrases in the text</a:t>
            </a:r>
          </a:p>
          <a:p>
            <a:pPr marL="685800" indent="-457200">
              <a:lnSpc>
                <a:spcPct val="90000"/>
              </a:lnSpc>
              <a:spcAft>
                <a:spcPts val="600"/>
              </a:spcAft>
              <a:buFont typeface="+mj-lt"/>
              <a:buAutoNum type="arabicPeriod"/>
            </a:pPr>
            <a:r>
              <a:rPr lang="en-US" sz="1200">
                <a:latin typeface="Calibri Light" panose="020F0302020204030204" pitchFamily="34" charset="0"/>
                <a:cs typeface="Calibri Light" panose="020F0302020204030204" pitchFamily="34" charset="0"/>
              </a:rPr>
              <a:t>Frame a question or task</a:t>
            </a:r>
          </a:p>
          <a:p>
            <a:pPr marL="685800" indent="-457200">
              <a:lnSpc>
                <a:spcPct val="90000"/>
              </a:lnSpc>
              <a:spcAft>
                <a:spcPts val="600"/>
              </a:spcAft>
              <a:buFont typeface="+mj-lt"/>
              <a:buAutoNum type="arabicPeriod"/>
            </a:pPr>
            <a:r>
              <a:rPr lang="en-US" sz="1200">
                <a:latin typeface="Calibri Light" panose="020F0302020204030204" pitchFamily="34" charset="0"/>
                <a:cs typeface="Calibri Light" panose="020F0302020204030204" pitchFamily="34" charset="0"/>
              </a:rPr>
              <a:t>Search for clues or connections</a:t>
            </a:r>
          </a:p>
          <a:p>
            <a:pPr marL="685800" indent="-457200">
              <a:lnSpc>
                <a:spcPct val="90000"/>
              </a:lnSpc>
              <a:spcAft>
                <a:spcPts val="600"/>
              </a:spcAft>
              <a:buFont typeface="+mj-lt"/>
              <a:buAutoNum type="arabicPeriod"/>
            </a:pPr>
            <a:r>
              <a:rPr lang="en-US" sz="1200">
                <a:latin typeface="Calibri Light" panose="020F0302020204030204" pitchFamily="34" charset="0"/>
                <a:cs typeface="Calibri Light" panose="020F0302020204030204" pitchFamily="34" charset="0"/>
              </a:rPr>
              <a:t>Make the connections visually or verbally</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We will look at a scripted example on the following slide. </a:t>
            </a:r>
          </a:p>
        </p:txBody>
      </p:sp>
    </p:spTree>
    <p:extLst>
      <p:ext uri="{BB962C8B-B14F-4D97-AF65-F5344CB8AC3E}">
        <p14:creationId xmlns:p14="http://schemas.microsoft.com/office/powerpoint/2010/main" val="398311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a:extLst>
            <a:ext uri="{FF2B5EF4-FFF2-40B4-BE49-F238E27FC236}">
              <a16:creationId xmlns:a16="http://schemas.microsoft.com/office/drawing/2014/main" id="{0CB70F37-53E1-9109-CA2B-9C7E2BC3946D}"/>
            </a:ext>
          </a:extLst>
        </p:cNvPr>
        <p:cNvGrpSpPr/>
        <p:nvPr/>
      </p:nvGrpSpPr>
      <p:grpSpPr>
        <a:xfrm>
          <a:off x="0" y="0"/>
          <a:ext cx="0" cy="0"/>
          <a:chOff x="0" y="0"/>
          <a:chExt cx="0" cy="0"/>
        </a:xfrm>
      </p:grpSpPr>
      <p:sp>
        <p:nvSpPr>
          <p:cNvPr id="655" name="Google Shape;655;g64c0e98f07_0_4:notes">
            <a:extLst>
              <a:ext uri="{FF2B5EF4-FFF2-40B4-BE49-F238E27FC236}">
                <a16:creationId xmlns:a16="http://schemas.microsoft.com/office/drawing/2014/main" id="{B4C46333-B313-4B71-5A22-31FEDBC683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a:extLst>
              <a:ext uri="{FF2B5EF4-FFF2-40B4-BE49-F238E27FC236}">
                <a16:creationId xmlns:a16="http://schemas.microsoft.com/office/drawing/2014/main" id="{C36439F5-2190-5FA7-11F5-F7B96878B9D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scripted example of an instructional strategy for cohesive ties uses a passage from the R. Dahl book Matilda.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Step 1 is to identify the targeted words and phrases in the text. In this passage the who or the what is the name Matilda. </a:t>
            </a:r>
          </a:p>
          <a:p>
            <a:pPr marL="0" indent="0">
              <a:buFont typeface="+mj-lt"/>
              <a:buNone/>
            </a:pPr>
            <a:r>
              <a:rPr lang="en-US" sz="1200">
                <a:latin typeface="Calibri Light" panose="020F0302020204030204" pitchFamily="34" charset="0"/>
                <a:cs typeface="Calibri Light" panose="020F0302020204030204" pitchFamily="34" charset="0"/>
              </a:rPr>
              <a:t>Step 2 is to frame a question or task: </a:t>
            </a:r>
            <a:r>
              <a:rPr lang="en-US" sz="1200" i="1">
                <a:solidFill>
                  <a:srgbClr val="FF0000"/>
                </a:solidFill>
                <a:latin typeface="Calibri Light" panose="020F0302020204030204" pitchFamily="34" charset="0"/>
                <a:cs typeface="Calibri Light" panose="020F0302020204030204" pitchFamily="34" charset="0"/>
              </a:rPr>
              <a:t>Matilda is an important character in the story. Instead of using the character’s name over and over, the author used other words to stand in for Matilda. We are going to search for these words, called pronouns. </a:t>
            </a:r>
          </a:p>
          <a:p>
            <a:pPr marL="0" indent="0">
              <a:buFont typeface="+mj-lt"/>
              <a:buNone/>
            </a:pPr>
            <a:r>
              <a:rPr lang="en-US" sz="1200">
                <a:latin typeface="Calibri Light" panose="020F0302020204030204" pitchFamily="34" charset="0"/>
                <a:cs typeface="Calibri Light" panose="020F0302020204030204" pitchFamily="34" charset="0"/>
              </a:rPr>
              <a:t>Step 3 prompts students to search for clues or connections. </a:t>
            </a:r>
            <a:r>
              <a:rPr lang="en-US" sz="1200">
                <a:solidFill>
                  <a:srgbClr val="FF0000"/>
                </a:solidFill>
                <a:latin typeface="Calibri Light" panose="020F0302020204030204" pitchFamily="34" charset="0"/>
                <a:cs typeface="Calibri Light" panose="020F0302020204030204" pitchFamily="34" charset="0"/>
              </a:rPr>
              <a:t>The teacher models a think aloud: </a:t>
            </a:r>
            <a:r>
              <a:rPr lang="en-US" sz="1200" i="1">
                <a:solidFill>
                  <a:srgbClr val="FF0000"/>
                </a:solidFill>
                <a:latin typeface="Calibri Light" panose="020F0302020204030204" pitchFamily="34" charset="0"/>
                <a:cs typeface="Calibri Light" panose="020F0302020204030204" pitchFamily="34" charset="0"/>
              </a:rPr>
              <a:t>I need to find all the pronouns that are standing in for Matilda. We see the word </a:t>
            </a:r>
            <a:r>
              <a:rPr lang="en-US" sz="1200" b="1">
                <a:solidFill>
                  <a:srgbClr val="FF0000"/>
                </a:solidFill>
                <a:latin typeface="Calibri Light" panose="020F0302020204030204" pitchFamily="34" charset="0"/>
                <a:cs typeface="Calibri Light" panose="020F0302020204030204" pitchFamily="34" charset="0"/>
              </a:rPr>
              <a:t>her</a:t>
            </a:r>
            <a:r>
              <a:rPr lang="en-US" sz="1200" i="1">
                <a:solidFill>
                  <a:srgbClr val="FF0000"/>
                </a:solidFill>
                <a:latin typeface="Calibri Light" panose="020F0302020204030204" pitchFamily="34" charset="0"/>
                <a:cs typeface="Calibri Light" panose="020F0302020204030204" pitchFamily="34" charset="0"/>
              </a:rPr>
              <a:t> before </a:t>
            </a:r>
            <a:r>
              <a:rPr lang="en-US" sz="1200">
                <a:solidFill>
                  <a:srgbClr val="FF0000"/>
                </a:solidFill>
                <a:latin typeface="Calibri Light" panose="020F0302020204030204" pitchFamily="34" charset="0"/>
                <a:cs typeface="Calibri Light" panose="020F0302020204030204" pitchFamily="34" charset="0"/>
              </a:rPr>
              <a:t>brother</a:t>
            </a:r>
            <a:r>
              <a:rPr lang="en-US" sz="1200" i="1">
                <a:solidFill>
                  <a:srgbClr val="FF0000"/>
                </a:solidFill>
                <a:latin typeface="Calibri Light" panose="020F0302020204030204" pitchFamily="34" charset="0"/>
                <a:cs typeface="Calibri Light" panose="020F0302020204030204" pitchFamily="34" charset="0"/>
              </a:rPr>
              <a:t> and </a:t>
            </a:r>
            <a:r>
              <a:rPr lang="en-US" sz="1200">
                <a:solidFill>
                  <a:srgbClr val="FF0000"/>
                </a:solidFill>
                <a:latin typeface="Calibri Light" panose="020F0302020204030204" pitchFamily="34" charset="0"/>
                <a:cs typeface="Calibri Light" panose="020F0302020204030204" pitchFamily="34" charset="0"/>
              </a:rPr>
              <a:t>father</a:t>
            </a:r>
            <a:r>
              <a:rPr lang="en-US" sz="1200" i="1">
                <a:solidFill>
                  <a:srgbClr val="FF0000"/>
                </a:solidFill>
                <a:latin typeface="Calibri Light" panose="020F0302020204030204" pitchFamily="34" charset="0"/>
                <a:cs typeface="Calibri Light" panose="020F0302020204030204" pitchFamily="34" charset="0"/>
              </a:rPr>
              <a:t>. </a:t>
            </a:r>
            <a:r>
              <a:rPr lang="en-US" sz="1200" b="1">
                <a:solidFill>
                  <a:srgbClr val="FF0000"/>
                </a:solidFill>
                <a:latin typeface="Calibri Light" panose="020F0302020204030204" pitchFamily="34" charset="0"/>
                <a:cs typeface="Calibri Light" panose="020F0302020204030204" pitchFamily="34" charset="0"/>
              </a:rPr>
              <a:t>Her</a:t>
            </a:r>
            <a:r>
              <a:rPr lang="en-US" sz="1200" i="1">
                <a:solidFill>
                  <a:srgbClr val="FF0000"/>
                </a:solidFill>
                <a:latin typeface="Calibri Light" panose="020F0302020204030204" pitchFamily="34" charset="0"/>
                <a:cs typeface="Calibri Light" panose="020F0302020204030204" pitchFamily="34" charset="0"/>
              </a:rPr>
              <a:t> is talking about Matilda. I also see the words </a:t>
            </a:r>
            <a:r>
              <a:rPr lang="en-US" sz="1200">
                <a:solidFill>
                  <a:srgbClr val="FF0000"/>
                </a:solidFill>
                <a:latin typeface="Calibri Light" panose="020F0302020204030204" pitchFamily="34" charset="0"/>
                <a:cs typeface="Calibri Light" panose="020F0302020204030204" pitchFamily="34" charset="0"/>
              </a:rPr>
              <a:t>tiny girl </a:t>
            </a:r>
            <a:r>
              <a:rPr lang="en-US" sz="1200" i="1">
                <a:solidFill>
                  <a:srgbClr val="FF0000"/>
                </a:solidFill>
                <a:latin typeface="Calibri Light" panose="020F0302020204030204" pitchFamily="34" charset="0"/>
                <a:cs typeface="Calibri Light" panose="020F0302020204030204" pitchFamily="34" charset="0"/>
              </a:rPr>
              <a:t>that refer to Matilda. </a:t>
            </a:r>
          </a:p>
          <a:p>
            <a:pPr marL="0" indent="0">
              <a:buFont typeface="+mj-lt"/>
              <a:buNone/>
            </a:pPr>
            <a:r>
              <a:rPr lang="en-US" sz="1200" i="0">
                <a:solidFill>
                  <a:srgbClr val="FF0000"/>
                </a:solidFill>
                <a:latin typeface="Calibri Light" panose="020F0302020204030204" pitchFamily="34" charset="0"/>
                <a:cs typeface="Calibri Light" panose="020F0302020204030204" pitchFamily="34" charset="0"/>
              </a:rPr>
              <a:t>Finally, in step 4, m</a:t>
            </a:r>
            <a:r>
              <a:rPr lang="en-US" sz="1200">
                <a:latin typeface="Calibri Light" panose="020F0302020204030204" pitchFamily="34" charset="0"/>
                <a:cs typeface="Calibri Light" panose="020F0302020204030204" pitchFamily="34" charset="0"/>
              </a:rPr>
              <a:t>ake the connections visually or verbally. </a:t>
            </a:r>
            <a:r>
              <a:rPr lang="en-US" sz="1200" i="1">
                <a:solidFill>
                  <a:srgbClr val="FF0000"/>
                </a:solidFill>
                <a:latin typeface="Calibri Light" panose="020F0302020204030204" pitchFamily="34" charset="0"/>
                <a:cs typeface="Calibri Light" panose="020F0302020204030204" pitchFamily="34" charset="0"/>
              </a:rPr>
              <a:t>Let’s find all the words that stand for Matilda and underline them. </a:t>
            </a:r>
          </a:p>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484013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addition to cohesive ties, another type of local coherence inference involves the use of words or phrases called connectives. Connectives can be conjunctions and adverbs and signal logical relationships between parts of sentences.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 table on the slide shows different types of connectives and examples for each. Take a moment to review them.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To support students in using connectives to make inferences, an instructional strategy includes: </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Explicitly and systematically teach conjunctions and adverbs that serve as connectives in text, and</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Prompt students to identify connectives and analyze how the words contribute to meaning</a:t>
            </a:r>
          </a:p>
          <a:p>
            <a:pPr marL="0" indent="0">
              <a:buFont typeface="Arial" panose="020B0604020202020204" pitchFamily="34" charset="0"/>
              <a:buNone/>
            </a:pPr>
            <a:endParaRPr lang="en-US" sz="120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US" sz="1200">
                <a:latin typeface="Calibri Light" panose="020F0302020204030204" pitchFamily="34" charset="0"/>
                <a:cs typeface="Calibri Light" panose="020F0302020204030204" pitchFamily="34" charset="0"/>
              </a:rPr>
              <a:t>Understanding connectives and how they influence the meaning of the text are critical for making inferences and comprehending text. If students do not understand the meaning of the connective word or phrase or how it changes the overall meaning of the sentence, in will impede their ability to form a coherent understanding. This is why explicit teaching of connectives is important for making inferences and forming a mental model.</a:t>
            </a:r>
          </a:p>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148466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support students in using connectives to support inference and comprehension, consider the following strategies:</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Explicitly and systematically teach conjunctions and adverbs that serve as connectives in text, and</a:t>
            </a:r>
          </a:p>
          <a:p>
            <a:pPr marL="285750" indent="-285750">
              <a:buFont typeface="Arial" panose="020B0604020202020204" pitchFamily="34" charset="0"/>
              <a:buChar char="•"/>
            </a:pPr>
            <a:r>
              <a:rPr lang="en-US" sz="1200">
                <a:latin typeface="Calibri Light" panose="020F0302020204030204" pitchFamily="34" charset="0"/>
                <a:cs typeface="Calibri Light" panose="020F0302020204030204" pitchFamily="34" charset="0"/>
              </a:rPr>
              <a:t>Prompt students to identify connectives and analyze how the words contribute to meaning</a:t>
            </a:r>
          </a:p>
          <a:p>
            <a:pPr marL="0" indent="0">
              <a:buFont typeface="Arial" panose="020B0604020202020204" pitchFamily="34" charset="0"/>
              <a:buNone/>
            </a:pPr>
            <a:endParaRPr lang="en-US" sz="120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Calibri Light" panose="020F0302020204030204" pitchFamily="34" charset="0"/>
                <a:cs typeface="Calibri Light" panose="020F0302020204030204" pitchFamily="34" charset="0"/>
              </a:rPr>
              <a:t>Practice how you would prompt students to identify connectives and analyze how the words contribute to meaning in this passage.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Calibri Light" panose="020F0302020204030204" pitchFamily="34" charset="0"/>
                <a:cs typeface="Calibri Light" panose="020F0302020204030204" pitchFamily="34" charset="0"/>
              </a:rPr>
              <a:t>Draw students’ attention to the connective words in the passage: </a:t>
            </a:r>
          </a:p>
          <a:p>
            <a:pPr marL="171450" indent="-171450">
              <a:buFont typeface="Arial" panose="020B0604020202020204" pitchFamily="34" charset="0"/>
              <a:buChar char="•"/>
            </a:pPr>
            <a:r>
              <a:rPr lang="en-US" sz="1200" i="1">
                <a:latin typeface="Calibri Light" panose="020F0302020204030204" pitchFamily="34" charset="0"/>
                <a:cs typeface="Calibri Light" panose="020F0302020204030204" pitchFamily="34" charset="0"/>
              </a:rPr>
              <a:t>and</a:t>
            </a:r>
            <a:r>
              <a:rPr lang="en-US" sz="1200">
                <a:latin typeface="Calibri Light" panose="020F0302020204030204" pitchFamily="34" charset="0"/>
                <a:cs typeface="Calibri Light" panose="020F0302020204030204" pitchFamily="34" charset="0"/>
              </a:rPr>
              <a:t> is additive that indicates there is more detail on the same topic,</a:t>
            </a:r>
          </a:p>
          <a:p>
            <a:pPr marL="171450" indent="-171450">
              <a:buFont typeface="Arial" panose="020B0604020202020204" pitchFamily="34" charset="0"/>
              <a:buChar char="•"/>
            </a:pPr>
            <a:r>
              <a:rPr lang="en-US" sz="1200" b="0" i="1">
                <a:latin typeface="Calibri Light" panose="020F0302020204030204" pitchFamily="34" charset="0"/>
                <a:cs typeface="Calibri Light" panose="020F0302020204030204" pitchFamily="34" charset="0"/>
              </a:rPr>
              <a:t>because</a:t>
            </a:r>
            <a:r>
              <a:rPr lang="en-US" sz="1200">
                <a:latin typeface="Calibri Light" panose="020F0302020204030204" pitchFamily="34" charset="0"/>
                <a:cs typeface="Calibri Light" panose="020F0302020204030204" pitchFamily="34" charset="0"/>
              </a:rPr>
              <a:t> is causal – Why is it good to have snakes? (because they eat insects) Why did the snake turn? (because it could not climb over Laura)</a:t>
            </a:r>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23</a:t>
            </a:fld>
            <a:endParaRPr lang="en-US"/>
          </a:p>
        </p:txBody>
      </p:sp>
    </p:spTree>
    <p:extLst>
      <p:ext uri="{BB962C8B-B14F-4D97-AF65-F5344CB8AC3E}">
        <p14:creationId xmlns:p14="http://schemas.microsoft.com/office/powerpoint/2010/main" val="349044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a:t>While local coherence requires readers to look at words within the sentence or sentences, global coherence involves drawing upon background knowledge and long-term memory. </a:t>
            </a:r>
            <a:r>
              <a:rPr lang="en-US" sz="1200" b="1" kern="1200">
                <a:solidFill>
                  <a:schemeClr val="tx1"/>
                </a:solidFill>
                <a:latin typeface="Calibri Light" panose="020F0302020204030204" pitchFamily="34" charset="0"/>
                <a:cs typeface="Calibri Light" panose="020F0302020204030204" pitchFamily="34" charset="0"/>
              </a:rPr>
              <a:t>Global coherence inference </a:t>
            </a:r>
            <a:r>
              <a:rPr lang="en-US" sz="1200" kern="1200">
                <a:solidFill>
                  <a:schemeClr val="tx1"/>
                </a:solidFill>
                <a:latin typeface="Calibri Light" panose="020F0302020204030204" pitchFamily="34" charset="0"/>
                <a:cs typeface="Calibri Light" panose="020F0302020204030204" pitchFamily="34" charset="0"/>
              </a:rPr>
              <a:t>includes the reader’s ability to gain access to activities semantic knowledge networks and use their knowledge base to fill in the details with text and identify what is not stated. </a:t>
            </a:r>
          </a:p>
          <a:p>
            <a:pPr defTabSz="704088">
              <a:spcAft>
                <a:spcPts val="600"/>
              </a:spcAft>
            </a:pPr>
            <a:endParaRPr lang="en-US" sz="1200" u="sng" kern="1200">
              <a:solidFill>
                <a:schemeClr val="tx1"/>
              </a:solidFill>
              <a:latin typeface="Calibri Light" panose="020F0302020204030204" pitchFamily="34" charset="0"/>
              <a:cs typeface="Calibri Light" panose="020F0302020204030204" pitchFamily="34" charset="0"/>
            </a:endParaRPr>
          </a:p>
          <a:p>
            <a:pPr defTabSz="704088">
              <a:spcAft>
                <a:spcPts val="600"/>
              </a:spcAft>
            </a:pPr>
            <a:r>
              <a:rPr lang="en-US" sz="1200" u="sng" kern="1200">
                <a:solidFill>
                  <a:schemeClr val="tx1"/>
                </a:solidFill>
                <a:latin typeface="Calibri Light" panose="020F0302020204030204" pitchFamily="34" charset="0"/>
                <a:cs typeface="Calibri Light" panose="020F0302020204030204" pitchFamily="34" charset="0"/>
              </a:rPr>
              <a:t>Readers use global coherence inference to: </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Understand the cause of events</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Predict future actions</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Identify setting </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Identify characters’ motives, beliefs, and traits</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Understand character relationships</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Draw conclusions</a:t>
            </a:r>
          </a:p>
          <a:p>
            <a:pPr marL="220028" indent="-220028" defTabSz="704088">
              <a:spcAft>
                <a:spcPts val="600"/>
              </a:spcAft>
              <a:buFont typeface="Arial" panose="020B0604020202020204" pitchFamily="34" charset="0"/>
              <a:buChar char="•"/>
            </a:pPr>
            <a:r>
              <a:rPr lang="en-US" sz="1200" kern="1200">
                <a:solidFill>
                  <a:schemeClr val="tx1"/>
                </a:solidFill>
                <a:latin typeface="Calibri Light" panose="020F0302020204030204" pitchFamily="34" charset="0"/>
                <a:cs typeface="Calibri Light" panose="020F0302020204030204" pitchFamily="34" charset="0"/>
              </a:rPr>
              <a:t>Understand the author’s view and/or biases</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sz="1200">
              <a:latin typeface="Calibri Light" panose="020F0302020204030204" pitchFamily="34" charset="0"/>
              <a:cs typeface="Calibri Light" panose="020F0302020204030204" pitchFamily="34" charset="0"/>
            </a:endParaRPr>
          </a:p>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3835889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can guide students in making meaningful connections to background knowledge using the following strategies:</a:t>
            </a:r>
          </a:p>
          <a:p>
            <a:r>
              <a:rPr lang="en-US"/>
              <a:t>First, the teacher identifies and prepares the text, and the students read the text. The teacher frames inferential questions and prompts for the students to read and use. Next, the teacher models the identification of clues and the integration of background knowledge so that the students can find clues and connect to their background knowledge. Finally, the teacher models the response to the questions or prompts, and the students respond. </a:t>
            </a:r>
          </a:p>
        </p:txBody>
      </p:sp>
      <p:sp>
        <p:nvSpPr>
          <p:cNvPr id="4" name="Slide Number Placeholder 3"/>
          <p:cNvSpPr>
            <a:spLocks noGrp="1"/>
          </p:cNvSpPr>
          <p:nvPr>
            <p:ph type="sldNum" sz="quarter" idx="5"/>
          </p:nvPr>
        </p:nvSpPr>
        <p:spPr/>
        <p:txBody>
          <a:bodyPr/>
          <a:lstStyle/>
          <a:p>
            <a:fld id="{8BB1861C-16E8-4DC1-A9DC-F9D5DBFC0DC8}" type="slidenum">
              <a:rPr lang="en-US" smtClean="0"/>
              <a:t>25</a:t>
            </a:fld>
            <a:endParaRPr lang="en-US"/>
          </a:p>
        </p:txBody>
      </p:sp>
    </p:spTree>
    <p:extLst>
      <p:ext uri="{BB962C8B-B14F-4D97-AF65-F5344CB8AC3E}">
        <p14:creationId xmlns:p14="http://schemas.microsoft.com/office/powerpoint/2010/main" val="3158740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fontAlgn="t" latinLnBrk="0" hangingPunct="1">
              <a:spcBef>
                <a:spcPts val="0"/>
              </a:spcBef>
              <a:spcAft>
                <a:spcPts val="0"/>
              </a:spcAft>
            </a:pPr>
            <a:r>
              <a:rPr lang="en-US" sz="1200" i="0" u="none" strike="noStrike" kern="1200">
                <a:effectLst/>
                <a:latin typeface="Calibri Light" panose="020F0302020204030204" pitchFamily="34" charset="0"/>
                <a:cs typeface="Calibri Light" panose="020F0302020204030204" pitchFamily="34" charset="0"/>
              </a:rPr>
              <a:t>Let’s take another opportunity to practice how we can support students with global coherence and connecting to background knowledge. Using the excerpt from Natalie Babbitt’s novel,Tuck Everlasting, practice how you would prepare the text, frame inferential prompts and questions, model identification of clues and integration of background knowledge, and model questions and prompts. </a:t>
            </a:r>
          </a:p>
          <a:p>
            <a:pPr algn="l" rtl="0" eaLnBrk="1" fontAlgn="t" latinLnBrk="0" hangingPunct="1">
              <a:spcBef>
                <a:spcPts val="0"/>
              </a:spcBef>
              <a:spcAft>
                <a:spcPts val="0"/>
              </a:spcAft>
            </a:pPr>
            <a:endParaRPr lang="en-US" sz="1200" i="0" u="sng" strike="noStrike" kern="1200">
              <a:effectLst/>
              <a:latin typeface="Calibri Light" panose="020F0302020204030204" pitchFamily="34" charset="0"/>
              <a:cs typeface="Calibri Light" panose="020F0302020204030204" pitchFamily="34" charset="0"/>
            </a:endParaRPr>
          </a:p>
          <a:p>
            <a:pPr algn="l" rtl="0" eaLnBrk="1" fontAlgn="t" latinLnBrk="0" hangingPunct="1">
              <a:spcBef>
                <a:spcPts val="0"/>
              </a:spcBef>
              <a:spcAft>
                <a:spcPts val="0"/>
              </a:spcAft>
            </a:pPr>
            <a:r>
              <a:rPr lang="en-US" sz="1200" i="0" u="sng" strike="noStrike" kern="1200">
                <a:effectLst/>
                <a:latin typeface="Calibri Light" panose="020F0302020204030204" pitchFamily="34" charset="0"/>
                <a:cs typeface="Calibri Light" panose="020F0302020204030204" pitchFamily="34" charset="0"/>
              </a:rPr>
              <a:t>Connec</a:t>
            </a:r>
            <a:r>
              <a:rPr lang="en-US" sz="1200" u="sng">
                <a:latin typeface="Calibri Light" panose="020F0302020204030204" pitchFamily="34" charset="0"/>
                <a:cs typeface="Calibri Light" panose="020F0302020204030204" pitchFamily="34" charset="0"/>
              </a:rPr>
              <a:t>t to Background Knowledge: </a:t>
            </a:r>
            <a:endParaRPr lang="en-US" sz="1200" i="0" u="sng" strike="noStrike" kern="1200">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Identify and prepare the text</a:t>
            </a:r>
            <a:endParaRPr lang="en-US" sz="1200" i="0" u="none" strike="noStrike">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Frames inferential questions/prompts</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What does the author mean about the first week of August hanging at the very top of summer like the highest seat of a Ferris Wheel?</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Why does the author compare the first week of August to a Ferris wheel?</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What do you think the author means about people being led to do things they are sure to be sorry for after? </a:t>
            </a:r>
            <a:endParaRPr lang="en-US" sz="1200" i="0" u="none" strike="noStrike">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Model identification of clues and integration of background knowledge</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Have any of you ever been on a Ferris wheel before? What words does the author use to compare the passing of time to the movement of a Ferris wheel? </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What do we need to know about the seasons and summer weather to understand the text better? </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What does “dog days” mean? What clues in the text can be used to help fill in the gaps? </a:t>
            </a:r>
            <a:endParaRPr lang="en-US" sz="1200" i="0" u="none" strike="noStrike">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Model response to questions/prompts</a:t>
            </a:r>
          </a:p>
          <a:p>
            <a:pPr marL="742950" lvl="1" indent="-285750" algn="l" rtl="0" eaLnBrk="1" fontAlgn="t" latinLnBrk="0" hangingPunct="1">
              <a:spcBef>
                <a:spcPts val="0"/>
              </a:spcBef>
              <a:spcAft>
                <a:spcPts val="0"/>
              </a:spcAft>
              <a:buFont typeface="Arial" panose="020B0604020202020204" pitchFamily="34" charset="0"/>
              <a:buChar char="•"/>
            </a:pPr>
            <a:r>
              <a:rPr lang="en-US" sz="1200" i="0" u="none" strike="noStrike" kern="1200">
                <a:effectLst/>
                <a:latin typeface="Calibri Light" panose="020F0302020204030204" pitchFamily="34" charset="0"/>
                <a:cs typeface="Calibri Light" panose="020F0302020204030204" pitchFamily="34" charset="0"/>
              </a:rPr>
              <a:t>The author uses the Ferris wheel analogy to explain how the first week of August is the peak of summer when the days are hot, still, quiet, and the midpoint between spring and fall. The author also foreshadows by mentioning the dog days, “when people are lead to do things they are sure to be sorry for after.” </a:t>
            </a:r>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26</a:t>
            </a:fld>
            <a:endParaRPr lang="en-US"/>
          </a:p>
        </p:txBody>
      </p:sp>
    </p:spTree>
    <p:extLst>
      <p:ext uri="{BB962C8B-B14F-4D97-AF65-F5344CB8AC3E}">
        <p14:creationId xmlns:p14="http://schemas.microsoft.com/office/powerpoint/2010/main" val="7402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Graphic organizers can be used to support students with global cohesive inference by prompting connections between text and knowledge. The examples on the slide are simple graphic organizers that could be adapted for a variety of texts and should be used across content areas to help support inference, background knowledge, and comprehension. </a:t>
            </a:r>
          </a:p>
        </p:txBody>
      </p:sp>
      <p:sp>
        <p:nvSpPr>
          <p:cNvPr id="4" name="Slide Number Placeholder 3"/>
          <p:cNvSpPr>
            <a:spLocks noGrp="1"/>
          </p:cNvSpPr>
          <p:nvPr>
            <p:ph type="sldNum" sz="quarter" idx="5"/>
          </p:nvPr>
        </p:nvSpPr>
        <p:spPr/>
        <p:txBody>
          <a:bodyPr/>
          <a:lstStyle/>
          <a:p>
            <a:fld id="{8BB1861C-16E8-4DC1-A9DC-F9D5DBFC0DC8}" type="slidenum">
              <a:rPr lang="en-US" smtClean="0"/>
              <a:t>27</a:t>
            </a:fld>
            <a:endParaRPr lang="en-US"/>
          </a:p>
        </p:txBody>
      </p:sp>
    </p:spTree>
    <p:extLst>
      <p:ext uri="{BB962C8B-B14F-4D97-AF65-F5344CB8AC3E}">
        <p14:creationId xmlns:p14="http://schemas.microsoft.com/office/powerpoint/2010/main" val="859161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moment to review the passage from </a:t>
            </a:r>
            <a:r>
              <a:rPr lang="en-US" i="1"/>
              <a:t>Charlotte’s Web </a:t>
            </a:r>
            <a:r>
              <a:rPr lang="en-US"/>
              <a:t>and the corresponding graphic organizer used to support with forming a global inference. </a:t>
            </a:r>
          </a:p>
          <a:p>
            <a:endParaRPr lang="en-US"/>
          </a:p>
          <a:p>
            <a:r>
              <a:rPr lang="en-US"/>
              <a:t>Read: </a:t>
            </a:r>
          </a:p>
          <a:p>
            <a:r>
              <a:rPr lang="en-US" i="1">
                <a:latin typeface="Calibri Light" panose="020F0302020204030204" pitchFamily="34" charset="0"/>
                <a:cs typeface="Calibri Light" panose="020F0302020204030204" pitchFamily="34" charset="0"/>
              </a:rPr>
              <a:t>The crickets sang in the grasses. They sang the song of summer’s ending, a sad monotonous song. “Summer is over and gone, over and gone, over and gone. Summer is dying, dying.” A little maple tree heard the cricket song and turned bright red with anxiety.</a:t>
            </a:r>
          </a:p>
          <a:p>
            <a:endParaRPr lang="en-US" i="1">
              <a:latin typeface="Calibri Light" panose="020F0302020204030204" pitchFamily="34" charset="0"/>
              <a:cs typeface="Calibri Light" panose="020F0302020204030204" pitchFamily="34" charset="0"/>
            </a:endParaRPr>
          </a:p>
          <a:p>
            <a:r>
              <a:rPr lang="en-US" i="1">
                <a:latin typeface="Calibri Light" panose="020F0302020204030204" pitchFamily="34" charset="0"/>
                <a:cs typeface="Calibri Light" panose="020F0302020204030204" pitchFamily="34" charset="0"/>
              </a:rPr>
              <a:t>The crickets felt it was their duty to warn everybody that summertime cannot last forever. Even on the most beautiful days in the whole year — the days when summer is changing into fall the crickets spread the rumor of sadness and change.</a:t>
            </a:r>
          </a:p>
          <a:p>
            <a:endParaRPr lang="en-US" i="1">
              <a:latin typeface="Calibri Light" panose="020F0302020204030204" pitchFamily="34" charset="0"/>
              <a:cs typeface="Calibri Light" panose="020F0302020204030204" pitchFamily="34" charset="0"/>
            </a:endParaRPr>
          </a:p>
          <a:p>
            <a:r>
              <a:rPr lang="en-US" i="1">
                <a:latin typeface="Calibri Light" panose="020F0302020204030204" pitchFamily="34" charset="0"/>
                <a:cs typeface="Calibri Light" panose="020F0302020204030204" pitchFamily="34" charset="0"/>
              </a:rPr>
              <a:t>Everybody heard the song of the crickets. Avery and Fern Arable heard it as they walked the dusty road. They knew that school would soon begin again. The young geese heard it and knew that they would never be little goslings again. Charlotte heard it and knew that she hadn’t much time left. Mrs. Zuckerman, at work in the kitchen, heard the crickets, and a sadness came over her, too. “Another summer gone,” she sighed. </a:t>
            </a:r>
            <a:r>
              <a:rPr lang="en-US" i="1" err="1">
                <a:latin typeface="Calibri Light" panose="020F0302020204030204" pitchFamily="34" charset="0"/>
                <a:cs typeface="Calibri Light" panose="020F0302020204030204" pitchFamily="34" charset="0"/>
              </a:rPr>
              <a:t>Lurvy</a:t>
            </a:r>
            <a:r>
              <a:rPr lang="en-US" i="1">
                <a:latin typeface="Calibri Light" panose="020F0302020204030204" pitchFamily="34" charset="0"/>
                <a:cs typeface="Calibri Light" panose="020F0302020204030204" pitchFamily="34" charset="0"/>
              </a:rPr>
              <a:t>, at work building a crate for Wilbur, heard the song and knew it was time to dig potatoes.</a:t>
            </a:r>
          </a:p>
          <a:p>
            <a:endParaRPr lang="en-US" i="1">
              <a:latin typeface="Calibri Light" panose="020F0302020204030204" pitchFamily="34" charset="0"/>
              <a:cs typeface="Calibri Light" panose="020F0302020204030204" pitchFamily="34" charset="0"/>
            </a:endParaRPr>
          </a:p>
          <a:p>
            <a:r>
              <a:rPr lang="en-US" i="1">
                <a:latin typeface="Calibri Light" panose="020F0302020204030204" pitchFamily="34" charset="0"/>
                <a:cs typeface="Calibri Light" panose="020F0302020204030204" pitchFamily="34" charset="0"/>
              </a:rPr>
              <a:t>“Summer is over and gone,” repeated the crickets. “How many nights till frost?” sang the crickets. “Good-bye, summer, good-bye, good-bye!”</a:t>
            </a:r>
          </a:p>
          <a:p>
            <a:endParaRPr lang="en-US" i="1">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i="0">
                <a:latin typeface="Calibri Light" panose="020F0302020204030204" pitchFamily="34" charset="0"/>
                <a:cs typeface="Calibri Light" panose="020F0302020204030204" pitchFamily="34" charset="0"/>
              </a:rPr>
              <a:t>When using this graphic organizer, we’ll begin with the question: How do the animals feel about the end of summer?</a:t>
            </a:r>
          </a:p>
          <a:p>
            <a:pPr marL="171450" indent="-171450">
              <a:buFont typeface="Arial" panose="020B0604020202020204" pitchFamily="34" charset="0"/>
              <a:buChar char="•"/>
            </a:pPr>
            <a:r>
              <a:rPr lang="en-US" i="0">
                <a:latin typeface="Calibri Light" panose="020F0302020204030204" pitchFamily="34" charset="0"/>
                <a:cs typeface="Calibri Light" panose="020F0302020204030204" pitchFamily="34" charset="0"/>
              </a:rPr>
              <a:t>Next, the graphic organizer directs us to look for evidence in the text. The text tells us that the animals sang a sad sone, crickets spread rumors of sadness, we can see the word “dying,” and the text also states that Mrs. Zuckerman was sad. </a:t>
            </a:r>
          </a:p>
          <a:p>
            <a:pPr marL="171450" indent="-171450">
              <a:buFont typeface="Arial" panose="020B0604020202020204" pitchFamily="34" charset="0"/>
              <a:buChar char="•"/>
            </a:pPr>
            <a:r>
              <a:rPr lang="en-US" i="0">
                <a:latin typeface="Calibri Light" panose="020F0302020204030204" pitchFamily="34" charset="0"/>
                <a:cs typeface="Calibri Light" panose="020F0302020204030204" pitchFamily="34" charset="0"/>
              </a:rPr>
              <a:t>The next column in the graphic organizer directs us to draw upon our background knowledge. We might note that we know that some plants and animals die at the end of summer. Since the setting of this story is a farm, the reader may also know that this is the time of year when animals are often slaughtered or sold. </a:t>
            </a:r>
          </a:p>
          <a:p>
            <a:pPr marL="171450" indent="-171450">
              <a:buFont typeface="Arial" panose="020B0604020202020204" pitchFamily="34" charset="0"/>
              <a:buChar char="•"/>
            </a:pPr>
            <a:r>
              <a:rPr lang="en-US" i="0">
                <a:latin typeface="Calibri Light" panose="020F0302020204030204" pitchFamily="34" charset="0"/>
                <a:cs typeface="Calibri Light" panose="020F0302020204030204" pitchFamily="34" charset="0"/>
              </a:rPr>
              <a:t>Finally, the far-right column is used to state what we think the animals think about the end of summer: The animals are sad. </a:t>
            </a:r>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28</a:t>
            </a:fld>
            <a:endParaRPr lang="en-US"/>
          </a:p>
        </p:txBody>
      </p:sp>
    </p:spTree>
    <p:extLst>
      <p:ext uri="{BB962C8B-B14F-4D97-AF65-F5344CB8AC3E}">
        <p14:creationId xmlns:p14="http://schemas.microsoft.com/office/powerpoint/2010/main" val="3984788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as they rounded the corner to the next block, a cottontail darted across the sidewalk and off into the grass. The leash slipped out of Casey’s hand as the furry pair bounded through the yard. “Polly! Come back here!” Casey shouted. </a:t>
            </a:r>
          </a:p>
          <a:p>
            <a:endParaRPr lang="en-US"/>
          </a:p>
          <a:p>
            <a:r>
              <a:rPr lang="en-US"/>
              <a:t>What can you infer from this passage? </a:t>
            </a:r>
          </a:p>
          <a:p>
            <a:r>
              <a:rPr lang="en-US"/>
              <a:t>What are the characters doing? How do you know? </a:t>
            </a:r>
          </a:p>
          <a:p>
            <a:r>
              <a:rPr lang="en-US"/>
              <a:t>Who is Polly? How do you know? </a:t>
            </a:r>
          </a:p>
          <a:p>
            <a:r>
              <a:rPr lang="en-US"/>
              <a:t>Why does Casey want Polly to come back?</a:t>
            </a:r>
          </a:p>
          <a:p>
            <a:endParaRPr lang="en-US"/>
          </a:p>
          <a:p>
            <a:r>
              <a:rPr lang="en-US" b="1"/>
              <a:t>Local Coherence</a:t>
            </a:r>
          </a:p>
          <a:p>
            <a:r>
              <a:rPr lang="en-US"/>
              <a:t>What cohesive ties and connectives could be identified to help better understand the text? </a:t>
            </a:r>
          </a:p>
          <a:p>
            <a:r>
              <a:rPr lang="en-US"/>
              <a:t>	Cohesive ties: they, cottontail, furry pair</a:t>
            </a:r>
          </a:p>
          <a:p>
            <a:r>
              <a:rPr lang="en-US"/>
              <a:t>	Connectives: as, and </a:t>
            </a:r>
          </a:p>
          <a:p>
            <a:endParaRPr lang="en-US"/>
          </a:p>
          <a:p>
            <a:r>
              <a:rPr lang="en-US" b="1"/>
              <a:t>Global Coherence</a:t>
            </a:r>
          </a:p>
          <a:p>
            <a:r>
              <a:rPr lang="en-US"/>
              <a:t>What background knowledge do you need to have to understand this text? </a:t>
            </a:r>
          </a:p>
          <a:p>
            <a:r>
              <a:rPr lang="en-US"/>
              <a:t>	A cottontail is a rabbit. </a:t>
            </a:r>
          </a:p>
          <a:p>
            <a:r>
              <a:rPr lang="en-US"/>
              <a:t>	You need to know something about dogs and leashes. </a:t>
            </a:r>
          </a:p>
          <a:p>
            <a:r>
              <a:rPr lang="en-US"/>
              <a:t>	“Rounded the corner” could be an unfamiliar phrase.</a:t>
            </a:r>
          </a:p>
          <a:p>
            <a:r>
              <a:rPr lang="en-US"/>
              <a:t>	Block has multiple meanings.  </a:t>
            </a:r>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29</a:t>
            </a:fld>
            <a:endParaRPr lang="en-US"/>
          </a:p>
        </p:txBody>
      </p:sp>
    </p:spTree>
    <p:extLst>
      <p:ext uri="{BB962C8B-B14F-4D97-AF65-F5344CB8AC3E}">
        <p14:creationId xmlns:p14="http://schemas.microsoft.com/office/powerpoint/2010/main" val="250154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8991-E3FF-B1DC-E4A5-E573BC6C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868AB-E1A5-D31C-2459-8DB430611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DB010-DF23-D900-F8B8-3E77D597CD78}"/>
              </a:ext>
            </a:extLst>
          </p:cNvPr>
          <p:cNvSpPr>
            <a:spLocks noGrp="1"/>
          </p:cNvSpPr>
          <p:nvPr>
            <p:ph type="body" idx="1"/>
          </p:nvPr>
        </p:nvSpPr>
        <p:spPr/>
        <p:txBody>
          <a:bodyPr/>
          <a:lstStyle/>
          <a:p>
            <a:r>
              <a:rPr lang="en-US" i="0"/>
              <a:t>First, we will cover foundational knowledge related to inference and comprehension. </a:t>
            </a:r>
          </a:p>
        </p:txBody>
      </p:sp>
      <p:sp>
        <p:nvSpPr>
          <p:cNvPr id="4" name="Slide Number Placeholder 3">
            <a:extLst>
              <a:ext uri="{FF2B5EF4-FFF2-40B4-BE49-F238E27FC236}">
                <a16:creationId xmlns:a16="http://schemas.microsoft.com/office/drawing/2014/main" id="{1B5DC3E0-0419-9589-979D-7941C586B071}"/>
              </a:ext>
            </a:extLst>
          </p:cNvPr>
          <p:cNvSpPr>
            <a:spLocks noGrp="1"/>
          </p:cNvSpPr>
          <p:nvPr>
            <p:ph type="sldNum" sz="quarter" idx="5"/>
          </p:nvPr>
        </p:nvSpPr>
        <p:spPr/>
        <p:txBody>
          <a:bodyPr/>
          <a:lstStyle/>
          <a:p>
            <a:fld id="{8BB1861C-16E8-4DC1-A9DC-F9D5DBFC0DC8}" type="slidenum">
              <a:rPr lang="en-US" smtClean="0"/>
              <a:t>3</a:t>
            </a:fld>
            <a:endParaRPr lang="en-US"/>
          </a:p>
        </p:txBody>
      </p:sp>
    </p:spTree>
    <p:extLst>
      <p:ext uri="{BB962C8B-B14F-4D97-AF65-F5344CB8AC3E}">
        <p14:creationId xmlns:p14="http://schemas.microsoft.com/office/powerpoint/2010/main" val="1456920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90000"/>
              </a:lnSpc>
              <a:spcAft>
                <a:spcPts val="600"/>
              </a:spcAft>
            </a:pPr>
            <a:endParaRPr lang="en-US" sz="1200" b="1">
              <a:latin typeface="Calibri Light" panose="020F0302020204030204" pitchFamily="34" charset="0"/>
              <a:cs typeface="Calibri Light" panose="020F0302020204030204" pitchFamily="34" charset="0"/>
            </a:endParaRPr>
          </a:p>
          <a:p>
            <a:pPr>
              <a:lnSpc>
                <a:spcPct val="90000"/>
              </a:lnSpc>
              <a:spcAft>
                <a:spcPts val="600"/>
              </a:spcAft>
            </a:pPr>
            <a:r>
              <a:rPr lang="en-US" sz="1200" b="1">
                <a:latin typeface="Calibri Light" panose="020F0302020204030204" pitchFamily="34" charset="0"/>
                <a:cs typeface="Calibri Light" panose="020F0302020204030204" pitchFamily="34" charset="0"/>
              </a:rPr>
              <a:t>Access to vocabulary and knowledge  </a:t>
            </a:r>
          </a:p>
          <a:p>
            <a:pPr>
              <a:lnSpc>
                <a:spcPct val="90000"/>
              </a:lnSpc>
              <a:spcAft>
                <a:spcPts val="600"/>
              </a:spcAft>
            </a:pPr>
            <a:r>
              <a:rPr lang="en-US" sz="1200">
                <a:latin typeface="Calibri Light" panose="020F0302020204030204" pitchFamily="34" charset="0"/>
                <a:cs typeface="Calibri Light" panose="020F0302020204030204" pitchFamily="34" charset="0"/>
              </a:rPr>
              <a:t>While students may possess the knowledge, teachers should use practices to support students in accessing and applying relevant background knowledge to make inferences.</a:t>
            </a:r>
          </a:p>
          <a:p>
            <a:pPr>
              <a:lnSpc>
                <a:spcPct val="90000"/>
              </a:lnSpc>
              <a:spcAft>
                <a:spcPts val="600"/>
              </a:spcAft>
            </a:pPr>
            <a:r>
              <a:rPr lang="en-US" sz="1200" b="1">
                <a:latin typeface="Calibri Light" panose="020F0302020204030204" pitchFamily="34" charset="0"/>
                <a:cs typeface="Calibri Light" panose="020F0302020204030204" pitchFamily="34" charset="0"/>
              </a:rPr>
              <a:t>Student’s standards of coherence </a:t>
            </a:r>
          </a:p>
          <a:p>
            <a:pPr>
              <a:lnSpc>
                <a:spcPct val="90000"/>
              </a:lnSpc>
              <a:spcAft>
                <a:spcPts val="600"/>
              </a:spcAft>
            </a:pPr>
            <a:r>
              <a:rPr lang="en-US" sz="1200" i="0">
                <a:solidFill>
                  <a:srgbClr val="040C28"/>
                </a:solidFill>
                <a:effectLst/>
                <a:latin typeface="Calibri Light" panose="020F0302020204030204" pitchFamily="34" charset="0"/>
                <a:cs typeface="Calibri Light" panose="020F0302020204030204" pitchFamily="34" charset="0"/>
              </a:rPr>
              <a:t>A</a:t>
            </a:r>
            <a:r>
              <a:rPr lang="en-US" sz="1200" b="1" i="0">
                <a:solidFill>
                  <a:srgbClr val="040C28"/>
                </a:solidFill>
                <a:effectLst/>
                <a:latin typeface="Calibri Light" panose="020F0302020204030204" pitchFamily="34" charset="0"/>
                <a:cs typeface="Calibri Light" panose="020F0302020204030204" pitchFamily="34" charset="0"/>
              </a:rPr>
              <a:t> </a:t>
            </a:r>
            <a:r>
              <a:rPr lang="en-US" sz="1200" b="0" i="0">
                <a:solidFill>
                  <a:srgbClr val="040C28"/>
                </a:solidFill>
                <a:effectLst/>
                <a:latin typeface="Calibri Light" panose="020F0302020204030204" pitchFamily="34" charset="0"/>
                <a:cs typeface="Calibri Light" panose="020F0302020204030204" pitchFamily="34" charset="0"/>
              </a:rPr>
              <a:t>reader's criteria or general sense of the importance of forming a coherent representation, especially of how different parts of a text are related to one another</a:t>
            </a:r>
            <a:r>
              <a:rPr lang="en-US" sz="1200" b="0" i="0">
                <a:solidFill>
                  <a:srgbClr val="1F1F1F"/>
                </a:solidFill>
                <a:effectLst/>
                <a:latin typeface="Calibri Light" panose="020F0302020204030204" pitchFamily="34" charset="0"/>
                <a:cs typeface="Calibri Light" panose="020F0302020204030204" pitchFamily="34" charset="0"/>
              </a:rPr>
              <a:t>” (Magliano et al, in McNamara, 2007, p. 121). </a:t>
            </a:r>
            <a:endParaRPr lang="en-US" sz="1200">
              <a:latin typeface="Calibri Light" panose="020F0302020204030204" pitchFamily="34" charset="0"/>
              <a:cs typeface="Calibri Light" panose="020F0302020204030204" pitchFamily="34" charset="0"/>
            </a:endParaRPr>
          </a:p>
          <a:p>
            <a:pPr>
              <a:lnSpc>
                <a:spcPct val="90000"/>
              </a:lnSpc>
              <a:spcAft>
                <a:spcPts val="600"/>
              </a:spcAft>
            </a:pPr>
            <a:r>
              <a:rPr lang="en-US" sz="1200" b="1">
                <a:latin typeface="Calibri Light" panose="020F0302020204030204" pitchFamily="34" charset="0"/>
                <a:cs typeface="Calibri Light" panose="020F0302020204030204" pitchFamily="34" charset="0"/>
              </a:rPr>
              <a:t>Working memory </a:t>
            </a:r>
          </a:p>
          <a:p>
            <a:pPr>
              <a:lnSpc>
                <a:spcPct val="90000"/>
              </a:lnSpc>
              <a:spcAft>
                <a:spcPts val="600"/>
              </a:spcAft>
            </a:pPr>
            <a:r>
              <a:rPr lang="en-US" sz="1200">
                <a:latin typeface="Calibri Light" panose="020F0302020204030204" pitchFamily="34" charset="0"/>
                <a:cs typeface="Calibri Light" panose="020F0302020204030204" pitchFamily="34" charset="0"/>
              </a:rPr>
              <a:t>Weaknesses in working memory can impact a student’s ability to make inferences and monitor comprehension (Oakhill et al., 2014).</a:t>
            </a:r>
          </a:p>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1039026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Now let’s turn our attention to your existing curriculum and instructional practices. We are going to use the next couple of slides to guide a critical analysis of your current instructional materials.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1861C-16E8-4DC1-A9DC-F9D5DBFC0D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532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conclude, we will take some time to reflect upon the following questions as they relate to inference and your curricular resources. </a:t>
            </a:r>
          </a:p>
          <a:p>
            <a:r>
              <a:rPr lang="en-US"/>
              <a:t>Does your curriculum…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Light" panose="020F0302020204030204" pitchFamily="34" charset="0"/>
                <a:cs typeface="Calibri Light" panose="020F0302020204030204" pitchFamily="34" charset="0"/>
              </a:rPr>
              <a:t>Provide opportunities for students to interact at all levels of text understanding to build toward a situation or mental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Light" panose="020F0302020204030204" pitchFamily="34" charset="0"/>
                <a:cs typeface="Calibri Light" panose="020F0302020204030204" pitchFamily="34" charset="0"/>
              </a:rPr>
              <a:t>Incorporate the various components of language comprehension needed for skilled reading?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Light" panose="020F0302020204030204" pitchFamily="34" charset="0"/>
                <a:cs typeface="Calibri Light" panose="020F0302020204030204" pitchFamily="34" charset="0"/>
              </a:rPr>
              <a:t>Explicitly and systematically teach conjunctions and adverbs that serve as connectives in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Light" panose="020F0302020204030204" pitchFamily="34" charset="0"/>
                <a:cs typeface="Calibri Light" panose="020F0302020204030204" pitchFamily="34" charset="0"/>
              </a:rPr>
              <a:t>Prompt students to identify connectives and analyze how the words contribute to meaning?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Light" panose="020F0302020204030204" pitchFamily="34" charset="0"/>
                <a:cs typeface="Calibri Light" panose="020F0302020204030204" pitchFamily="34" charset="0"/>
              </a:rPr>
              <a:t>Provide graphic organizers to prompt connections between text and knowledge to support the reader in making inferences?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Calibri Light" panose="020F0302020204030204" pitchFamily="34" charset="0"/>
                <a:cs typeface="Calibri Light" panose="020F0302020204030204" pitchFamily="34" charset="0"/>
              </a:rPr>
              <a:t>Facilitator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Calibri Light" panose="020F0302020204030204" pitchFamily="34" charset="0"/>
                <a:cs typeface="Calibri Light" panose="020F0302020204030204" pitchFamily="34" charset="0"/>
              </a:rPr>
              <a:t>These questions can be used to guide teachers in finding resources within their instructional materials, reflect and write, or discuss in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Light" panose="020F0302020204030204" pitchFamily="34" charset="0"/>
              <a:cs typeface="Calibri Light" panose="020F0302020204030204" pitchFamily="34" charset="0"/>
            </a:endParaRPr>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32</a:t>
            </a:fld>
            <a:endParaRPr lang="en-US"/>
          </a:p>
        </p:txBody>
      </p:sp>
    </p:spTree>
    <p:extLst>
      <p:ext uri="{BB962C8B-B14F-4D97-AF65-F5344CB8AC3E}">
        <p14:creationId xmlns:p14="http://schemas.microsoft.com/office/powerpoint/2010/main" val="1218859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learn more about inference, we recommend the following books: </a:t>
            </a:r>
          </a:p>
          <a:p>
            <a:r>
              <a:rPr lang="en-US" sz="1200" i="1">
                <a:solidFill>
                  <a:srgbClr val="242424"/>
                </a:solidFill>
                <a:latin typeface="Calibri Light" panose="020F0302020204030204" pitchFamily="34" charset="0"/>
                <a:cs typeface="Calibri Light" panose="020F0302020204030204" pitchFamily="34" charset="0"/>
              </a:rPr>
              <a:t>Children’s comprehension problems in oral and written language: A cognitive perspective, </a:t>
            </a:r>
            <a:r>
              <a:rPr lang="en-US" sz="1200" i="0">
                <a:solidFill>
                  <a:srgbClr val="242424"/>
                </a:solidFill>
                <a:latin typeface="Calibri Light" panose="020F0302020204030204" pitchFamily="34" charset="0"/>
                <a:cs typeface="Calibri Light" panose="020F0302020204030204" pitchFamily="34" charset="0"/>
              </a:rPr>
              <a:t>by Kate Cain &amp; Jane Oakhill</a:t>
            </a:r>
          </a:p>
          <a:p>
            <a:r>
              <a:rPr lang="en-US" sz="1200" i="1">
                <a:solidFill>
                  <a:srgbClr val="242424"/>
                </a:solidFill>
                <a:latin typeface="Calibri Light" panose="020F0302020204030204" pitchFamily="34" charset="0"/>
                <a:cs typeface="Calibri Light" panose="020F0302020204030204" pitchFamily="34" charset="0"/>
              </a:rPr>
              <a:t>The reading comprehension blueprint: Helping students make meaning from text, by Nancy Hennessy</a:t>
            </a:r>
            <a:endParaRPr lang="en-US" sz="1200" i="0">
              <a:solidFill>
                <a:srgbClr val="242424"/>
              </a:solidFill>
              <a:latin typeface="Calibri Light" panose="020F0302020204030204" pitchFamily="34" charset="0"/>
              <a:cs typeface="Calibri Light" panose="020F0302020204030204" pitchFamily="34" charset="0"/>
            </a:endParaRPr>
          </a:p>
          <a:p>
            <a:endParaRPr lang="en-US" i="0"/>
          </a:p>
          <a:p>
            <a:r>
              <a:rPr lang="en-US"/>
              <a:t>We also recommend Nancy Hennessy’s webinar: </a:t>
            </a:r>
            <a:r>
              <a:rPr lang="en-US" sz="1200" i="1">
                <a:solidFill>
                  <a:srgbClr val="0F0F0F"/>
                </a:solidFill>
                <a:effectLst/>
                <a:latin typeface="Calibri Light" panose="020F0302020204030204" pitchFamily="34" charset="0"/>
                <a:cs typeface="Calibri Light" panose="020F0302020204030204" pitchFamily="34" charset="0"/>
              </a:rPr>
              <a:t>Inference: Multiple Contributions to Comprehension, </a:t>
            </a:r>
            <a:r>
              <a:rPr lang="en-US" sz="1200" i="0">
                <a:solidFill>
                  <a:srgbClr val="0F0F0F"/>
                </a:solidFill>
                <a:effectLst/>
                <a:latin typeface="Calibri Light" panose="020F0302020204030204" pitchFamily="34" charset="0"/>
                <a:cs typeface="Calibri Light" panose="020F0302020204030204" pitchFamily="34" charset="0"/>
              </a:rPr>
              <a:t>from the 2022 </a:t>
            </a:r>
            <a:r>
              <a:rPr lang="en-US" sz="1200" i="0" err="1">
                <a:solidFill>
                  <a:srgbClr val="0F0F0F"/>
                </a:solidFill>
                <a:effectLst/>
                <a:latin typeface="Calibri Light" panose="020F0302020204030204" pitchFamily="34" charset="0"/>
                <a:cs typeface="Calibri Light" panose="020F0302020204030204" pitchFamily="34" charset="0"/>
              </a:rPr>
              <a:t>PaTTAN</a:t>
            </a:r>
            <a:r>
              <a:rPr lang="en-US" sz="1200" i="0">
                <a:solidFill>
                  <a:srgbClr val="0F0F0F"/>
                </a:solidFill>
                <a:effectLst/>
                <a:latin typeface="Calibri Light" panose="020F0302020204030204" pitchFamily="34" charset="0"/>
                <a:cs typeface="Calibri Light" panose="020F0302020204030204" pitchFamily="34" charset="0"/>
              </a:rPr>
              <a:t> Literacy Symposium, available on YouTube. </a:t>
            </a:r>
            <a:endParaRPr lang="en-US"/>
          </a:p>
          <a:p>
            <a:r>
              <a:rPr lang="en-US"/>
              <a:t>https://www.youtube.com/watch?v=ERgWJwLTQXE</a:t>
            </a:r>
          </a:p>
          <a:p>
            <a:endParaRPr lang="en-US"/>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33</a:t>
            </a:fld>
            <a:endParaRPr lang="en-US"/>
          </a:p>
        </p:txBody>
      </p:sp>
    </p:spTree>
    <p:extLst>
      <p:ext uri="{BB962C8B-B14F-4D97-AF65-F5344CB8AC3E}">
        <p14:creationId xmlns:p14="http://schemas.microsoft.com/office/powerpoint/2010/main" val="3292144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fld id="{8BB1861C-16E8-4DC1-A9DC-F9D5DBFC0DC8}" type="slidenum">
              <a:rPr lang="en-US" smtClean="0"/>
              <a:t>34</a:t>
            </a:fld>
            <a:endParaRPr lang="en-US"/>
          </a:p>
        </p:txBody>
      </p:sp>
    </p:spTree>
    <p:extLst>
      <p:ext uri="{BB962C8B-B14F-4D97-AF65-F5344CB8AC3E}">
        <p14:creationId xmlns:p14="http://schemas.microsoft.com/office/powerpoint/2010/main" val="361451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b="0" i="0">
              <a:solidFill>
                <a:srgbClr val="414042"/>
              </a:solidFill>
              <a:effectLst/>
              <a:latin typeface="Work Sans"/>
            </a:endParaRPr>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1084860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b="0" i="0">
              <a:solidFill>
                <a:srgbClr val="414042"/>
              </a:solidFill>
              <a:effectLst/>
              <a:latin typeface="Work Sans"/>
            </a:endParaRPr>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1700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Consider this quote by Castles, </a:t>
            </a:r>
            <a:r>
              <a:rPr lang="en-US" err="1"/>
              <a:t>Rastle</a:t>
            </a:r>
            <a:r>
              <a:rPr lang="en-US"/>
              <a:t>, and Nation: </a:t>
            </a:r>
          </a:p>
          <a:p>
            <a:pPr lvl="0"/>
            <a:r>
              <a:rPr lang="en-US"/>
              <a:t>"Reading comprehension is not a single entity that can be explained by a unified cognitive model. Instead, it is the orchestrated product of a set of linguistic and cognitive processes operating on text and interacting with background knowledge, features of the text, and the purpose and goals of the reading situation.“ </a:t>
            </a:r>
            <a:endParaRPr lang="en-US">
              <a:cs typeface="Calibri"/>
            </a:endParaRPr>
          </a:p>
        </p:txBody>
      </p:sp>
      <p:sp>
        <p:nvSpPr>
          <p:cNvPr id="4" name="Slide Number Placeholder 3"/>
          <p:cNvSpPr>
            <a:spLocks noGrp="1"/>
          </p:cNvSpPr>
          <p:nvPr>
            <p:ph type="sldNum" sz="quarter" idx="5"/>
          </p:nvPr>
        </p:nvSpPr>
        <p:spPr/>
        <p:txBody>
          <a:bodyPr/>
          <a:lstStyle/>
          <a:p>
            <a:fld id="{8BB1861C-16E8-4DC1-A9DC-F9D5DBFC0DC8}" type="slidenum">
              <a:rPr lang="en-US" smtClean="0"/>
              <a:t>4</a:t>
            </a:fld>
            <a:endParaRPr lang="en-US"/>
          </a:p>
        </p:txBody>
      </p:sp>
    </p:spTree>
    <p:extLst>
      <p:ext uri="{BB962C8B-B14F-4D97-AF65-F5344CB8AC3E}">
        <p14:creationId xmlns:p14="http://schemas.microsoft.com/office/powerpoint/2010/main" val="165862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649afc5aa0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b="0" i="0">
                <a:solidFill>
                  <a:srgbClr val="333333"/>
                </a:solidFill>
                <a:effectLst/>
                <a:latin typeface="+mn-lt"/>
              </a:rPr>
              <a:t>Speaker Notes: </a:t>
            </a:r>
          </a:p>
          <a:p>
            <a:pPr marL="457200" lvl="0" indent="0" algn="l" rtl="0">
              <a:lnSpc>
                <a:spcPct val="100000"/>
              </a:lnSpc>
              <a:spcBef>
                <a:spcPts val="0"/>
              </a:spcBef>
              <a:spcAft>
                <a:spcPts val="0"/>
              </a:spcAft>
              <a:buSzPts val="1100"/>
              <a:buNone/>
            </a:pPr>
            <a:endParaRPr lang="en-US" b="0" i="0">
              <a:solidFill>
                <a:srgbClr val="333333"/>
              </a:solidFill>
              <a:effectLst/>
              <a:latin typeface="+mn-lt"/>
            </a:endParaRPr>
          </a:p>
          <a:p>
            <a:pPr marL="457200" lvl="0" indent="0" algn="l" rtl="0">
              <a:lnSpc>
                <a:spcPct val="100000"/>
              </a:lnSpc>
              <a:spcBef>
                <a:spcPts val="0"/>
              </a:spcBef>
              <a:spcAft>
                <a:spcPts val="0"/>
              </a:spcAft>
              <a:buSzPts val="1100"/>
              <a:buNone/>
            </a:pPr>
            <a:r>
              <a:rPr lang="en-US" b="0" i="0">
                <a:solidFill>
                  <a:srgbClr val="333333"/>
                </a:solidFill>
                <a:effectLst/>
                <a:latin typeface="+mn-lt"/>
              </a:rPr>
              <a:t>Several decades of reading research has given us a clear understanding of how students best learn to read. One way to conceptualize reading is through the Simple View of Reading model. This model, developed by Gough and </a:t>
            </a:r>
            <a:r>
              <a:rPr lang="en-US" b="0" i="0" err="1">
                <a:solidFill>
                  <a:srgbClr val="333333"/>
                </a:solidFill>
                <a:effectLst/>
                <a:latin typeface="+mn-lt"/>
              </a:rPr>
              <a:t>Tunmer</a:t>
            </a:r>
            <a:r>
              <a:rPr lang="en-US" b="0" i="0">
                <a:solidFill>
                  <a:srgbClr val="333333"/>
                </a:solidFill>
                <a:effectLst/>
                <a:latin typeface="+mn-lt"/>
              </a:rPr>
              <a:t>, organizes the skills needed to become a proficient and successful reader into two categories: word recognition and language comprehension. The Simple View of Reading is a basic formula for reading comprehension. It says this: reading comprehension is the product of word recognition skills and language comprehension skills. We need both variables on the left side of the equation for students to become skilled, proficient readers. </a:t>
            </a:r>
          </a:p>
          <a:p>
            <a:pPr marL="457200" lvl="0" indent="0" algn="l" rtl="0">
              <a:lnSpc>
                <a:spcPct val="100000"/>
              </a:lnSpc>
              <a:spcBef>
                <a:spcPts val="0"/>
              </a:spcBef>
              <a:spcAft>
                <a:spcPts val="0"/>
              </a:spcAft>
              <a:buSzPts val="1100"/>
              <a:buNone/>
            </a:pPr>
            <a:endParaRPr lang="en-US" b="0" i="0">
              <a:solidFill>
                <a:srgbClr val="333333"/>
              </a:solidFill>
              <a:effectLst/>
              <a:latin typeface="SourceSansProRegular"/>
            </a:endParaRPr>
          </a:p>
          <a:p>
            <a:pPr marL="457200" lvl="0" indent="0" algn="l" rtl="0">
              <a:lnSpc>
                <a:spcPct val="100000"/>
              </a:lnSpc>
              <a:spcBef>
                <a:spcPts val="0"/>
              </a:spcBef>
              <a:spcAft>
                <a:spcPts val="0"/>
              </a:spcAft>
              <a:buSzPts val="1100"/>
              <a:buNone/>
            </a:pPr>
            <a:endParaRPr lang="en-US" b="0" i="0">
              <a:solidFill>
                <a:srgbClr val="333333"/>
              </a:solidFill>
              <a:effectLst/>
              <a:latin typeface="SourceSansProRegular"/>
            </a:endParaRPr>
          </a:p>
        </p:txBody>
      </p:sp>
      <p:sp>
        <p:nvSpPr>
          <p:cNvPr id="651" name="Google Shape;651;g649afc5aa0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DA9AF7C1-5458-1187-6D4C-EEA65EC4E64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Office of Elementary Literacy and School Readiness, CDE</a:t>
            </a:r>
          </a:p>
        </p:txBody>
      </p:sp>
      <p:sp>
        <p:nvSpPr>
          <p:cNvPr id="3" name="Header Placeholder 2">
            <a:extLst>
              <a:ext uri="{FF2B5EF4-FFF2-40B4-BE49-F238E27FC236}">
                <a16:creationId xmlns:a16="http://schemas.microsoft.com/office/drawing/2014/main" id="{E2B8CDDA-498C-AF7C-2821-2C701081A21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Routines for Word Recognition, Teaching and Learning CoLab</a:t>
            </a:r>
          </a:p>
        </p:txBody>
      </p:sp>
    </p:spTree>
    <p:extLst>
      <p:ext uri="{BB962C8B-B14F-4D97-AF65-F5344CB8AC3E}">
        <p14:creationId xmlns:p14="http://schemas.microsoft.com/office/powerpoint/2010/main" val="102552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t>The following terminology relates to the topic of inference. </a:t>
            </a:r>
          </a:p>
          <a:p>
            <a:endParaRPr lang="en-US" sz="1200" b="1"/>
          </a:p>
          <a:p>
            <a:r>
              <a:rPr lang="en-US" sz="1200" b="1"/>
              <a:t>Inference</a:t>
            </a:r>
            <a:r>
              <a:rPr lang="en-US" sz="1200"/>
              <a:t> - the identification of meaningful relations between the various parts of the text, and between those parts and reader’s background knowledge </a:t>
            </a:r>
            <a:endParaRPr lang="en-US" sz="1200">
              <a:ea typeface="Calibri"/>
              <a:cs typeface="Calibri"/>
            </a:endParaRPr>
          </a:p>
          <a:p>
            <a:endParaRPr lang="en-US" sz="1200"/>
          </a:p>
          <a:p>
            <a:r>
              <a:rPr lang="en-US" sz="1200" b="1"/>
              <a:t>Coherence</a:t>
            </a:r>
            <a:r>
              <a:rPr lang="en-US" sz="1200"/>
              <a:t> – the way in which text elements, including words, phrases, sentences, and the paragraph or passage as a whole, work together and contribute to constructing meaning</a:t>
            </a:r>
          </a:p>
          <a:p>
            <a:endParaRPr lang="en-US" sz="1200">
              <a:ea typeface="Calibri"/>
              <a:cs typeface="Calibri"/>
            </a:endParaRPr>
          </a:p>
          <a:p>
            <a:r>
              <a:rPr lang="en-US" sz="1200" b="1">
                <a:ea typeface="Calibri"/>
                <a:cs typeface="Calibri"/>
              </a:rPr>
              <a:t>Cohesive ties </a:t>
            </a:r>
            <a:r>
              <a:rPr lang="en-US" sz="1200">
                <a:ea typeface="Calibri"/>
                <a:cs typeface="Calibri"/>
              </a:rPr>
              <a:t>–words or phrases used to connect ideas between different parts of text</a:t>
            </a:r>
          </a:p>
          <a:p>
            <a:endParaRPr lang="en-US" sz="1200" b="1">
              <a:ea typeface="Calibri"/>
              <a:cs typeface="Calibri"/>
            </a:endParaRPr>
          </a:p>
          <a:p>
            <a:r>
              <a:rPr lang="en-US" sz="1200" b="1">
                <a:ea typeface="Calibri"/>
                <a:cs typeface="Calibri"/>
              </a:rPr>
              <a:t>Connectives </a:t>
            </a:r>
            <a:r>
              <a:rPr lang="en-US" sz="1200">
                <a:ea typeface="Calibri"/>
                <a:cs typeface="Calibri"/>
              </a:rPr>
              <a:t>–</a:t>
            </a:r>
            <a:r>
              <a:rPr lang="en-US" sz="1200" i="0">
                <a:solidFill>
                  <a:srgbClr val="3A3A3A"/>
                </a:solidFill>
                <a:effectLst/>
                <a:highlight>
                  <a:srgbClr val="FFFFFF"/>
                </a:highlight>
              </a:rPr>
              <a:t> words or phrases, including conjunctions and adverbs, that signal logical relationships between parts of sentences</a:t>
            </a:r>
          </a:p>
          <a:p>
            <a:endParaRPr lang="en-US" sz="1200" i="0">
              <a:solidFill>
                <a:srgbClr val="3A3A3A"/>
              </a:solidFill>
              <a:effectLst/>
              <a:highlight>
                <a:srgbClr val="FFFFFF"/>
              </a:highlight>
            </a:endParaRPr>
          </a:p>
          <a:p>
            <a:r>
              <a:rPr lang="en-US" sz="1200" i="0">
                <a:solidFill>
                  <a:srgbClr val="3A3A3A"/>
                </a:solidFill>
                <a:effectLst/>
                <a:highlight>
                  <a:srgbClr val="FFFFFF"/>
                </a:highlight>
              </a:rPr>
              <a:t>We will cover these terms in more depth later in the session. </a:t>
            </a:r>
            <a:endParaRPr lang="en-US" sz="1200"/>
          </a:p>
          <a:p>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6</a:t>
            </a:fld>
            <a:endParaRPr lang="en-US"/>
          </a:p>
        </p:txBody>
      </p:sp>
    </p:spTree>
    <p:extLst>
      <p:ext uri="{BB962C8B-B14F-4D97-AF65-F5344CB8AC3E}">
        <p14:creationId xmlns:p14="http://schemas.microsoft.com/office/powerpoint/2010/main" val="223951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100"/>
              <a:buFont typeface="Symbol" panose="05050102010706020507" pitchFamily="18" charset="2"/>
              <a:buNone/>
            </a:pP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There are several components that we have to consider before we can get to the depth of understanding where inference lies. </a:t>
            </a:r>
          </a:p>
          <a:p>
            <a:pPr marL="171450" marR="0" lvl="0" indent="-171450" fontAlgn="base">
              <a:spcBef>
                <a:spcPts val="0"/>
              </a:spcBef>
              <a:spcAft>
                <a:spcPts val="0"/>
              </a:spcAft>
              <a:buSzPts val="1100"/>
              <a:buFont typeface="Arial" panose="020B0604020202020204" pitchFamily="34" charset="0"/>
              <a:buChar char="•"/>
            </a:pPr>
            <a:r>
              <a:rPr lang="en-US" sz="1200">
                <a:effectLst/>
                <a:highlight>
                  <a:srgbClr val="FFFF00"/>
                </a:highlight>
                <a:latin typeface="Calibri" panose="020F0502020204030204" pitchFamily="34" charset="0"/>
                <a:ea typeface="Times New Roman" panose="02020603050405020304" pitchFamily="18" charset="0"/>
              </a:rPr>
              <a:t>The first component that we have to think about is the text itself. This is the </a:t>
            </a:r>
            <a:r>
              <a:rPr lang="en-US" sz="1200" b="1">
                <a:effectLst/>
                <a:highlight>
                  <a:srgbClr val="FFFF00"/>
                </a:highlight>
                <a:latin typeface="Calibri" panose="020F0502020204030204" pitchFamily="34" charset="0"/>
                <a:ea typeface="Times New Roman" panose="02020603050405020304" pitchFamily="18" charset="0"/>
              </a:rPr>
              <a:t>surface level</a:t>
            </a:r>
            <a:r>
              <a:rPr lang="en-US" sz="1200">
                <a:effectLst/>
                <a:highlight>
                  <a:srgbClr val="FFFF00"/>
                </a:highlight>
                <a:latin typeface="Calibri" panose="020F0502020204030204" pitchFamily="34" charset="0"/>
                <a:ea typeface="Times New Roman" panose="02020603050405020304" pitchFamily="18" charset="0"/>
              </a:rPr>
              <a:t> of a text. These are the words and sentences that are on the page.  </a:t>
            </a:r>
          </a:p>
          <a:p>
            <a:pPr marL="171450" marR="0" lvl="0" indent="-171450" fontAlgn="base">
              <a:spcBef>
                <a:spcPts val="0"/>
              </a:spcBef>
              <a:spcAft>
                <a:spcPts val="0"/>
              </a:spcAft>
              <a:buSzPts val="1100"/>
              <a:buFont typeface="Arial" panose="020B0604020202020204" pitchFamily="34" charset="0"/>
              <a:buChar char="•"/>
            </a:pPr>
            <a:r>
              <a:rPr lang="en-US" sz="1200">
                <a:effectLst/>
                <a:highlight>
                  <a:srgbClr val="FFFF00"/>
                </a:highlight>
                <a:latin typeface="Calibri" panose="020F0502020204030204" pitchFamily="34" charset="0"/>
                <a:ea typeface="Times New Roman" panose="02020603050405020304" pitchFamily="18" charset="0"/>
              </a:rPr>
              <a:t>The second part is the </a:t>
            </a:r>
            <a:r>
              <a:rPr lang="en-US" sz="1200" b="1">
                <a:effectLst/>
                <a:highlight>
                  <a:srgbClr val="FFFF00"/>
                </a:highlight>
                <a:latin typeface="Calibri" panose="020F0502020204030204" pitchFamily="34" charset="0"/>
                <a:ea typeface="Times New Roman" panose="02020603050405020304" pitchFamily="18" charset="0"/>
              </a:rPr>
              <a:t>text base,</a:t>
            </a:r>
            <a:r>
              <a:rPr lang="en-US" sz="1200">
                <a:effectLst/>
                <a:highlight>
                  <a:srgbClr val="FFFF00"/>
                </a:highlight>
                <a:latin typeface="Calibri" panose="020F0502020204030204" pitchFamily="34" charset="0"/>
                <a:ea typeface="Times New Roman" panose="02020603050405020304" pitchFamily="18" charset="0"/>
              </a:rPr>
              <a:t> which means the underlying meanings behind the words and sentences on the page. This is where vocabulary and context lie. We can also add our background knowledge to this level. </a:t>
            </a:r>
          </a:p>
          <a:p>
            <a:pPr marL="171450" marR="0" lvl="0" indent="-171450" fontAlgn="base">
              <a:spcBef>
                <a:spcPts val="0"/>
              </a:spcBef>
              <a:spcAft>
                <a:spcPts val="0"/>
              </a:spcAft>
              <a:buSzPts val="1100"/>
              <a:buFont typeface="Arial" panose="020B0604020202020204" pitchFamily="34" charset="0"/>
              <a:buChar char="•"/>
            </a:pPr>
            <a:r>
              <a:rPr lang="en-US" sz="1200" b="1">
                <a:effectLst/>
                <a:highlight>
                  <a:srgbClr val="FFFF00"/>
                </a:highlight>
                <a:latin typeface="Calibri" panose="020F0502020204030204" pitchFamily="34" charset="0"/>
                <a:ea typeface="Times New Roman" panose="02020603050405020304" pitchFamily="18" charset="0"/>
              </a:rPr>
              <a:t>These components lead to what is referred to as </a:t>
            </a:r>
            <a:r>
              <a:rPr lang="en-US" sz="1200" b="1" u="sng">
                <a:effectLst/>
                <a:highlight>
                  <a:srgbClr val="FFFF00"/>
                </a:highlight>
                <a:latin typeface="Calibri" panose="020F0502020204030204" pitchFamily="34" charset="0"/>
                <a:ea typeface="Times New Roman" panose="02020603050405020304" pitchFamily="18" charset="0"/>
              </a:rPr>
              <a:t>the situation</a:t>
            </a:r>
            <a:r>
              <a:rPr lang="en-US" sz="1200" b="1">
                <a:effectLst/>
                <a:highlight>
                  <a:srgbClr val="FFFF00"/>
                </a:highlight>
                <a:latin typeface="Calibri" panose="020F0502020204030204" pitchFamily="34" charset="0"/>
                <a:ea typeface="Times New Roman" panose="02020603050405020304" pitchFamily="18" charset="0"/>
              </a:rPr>
              <a:t> or </a:t>
            </a:r>
            <a:r>
              <a:rPr lang="en-US" sz="1200" b="1" u="sng">
                <a:effectLst/>
                <a:highlight>
                  <a:srgbClr val="FFFF00"/>
                </a:highlight>
                <a:latin typeface="Calibri" panose="020F0502020204030204" pitchFamily="34" charset="0"/>
                <a:ea typeface="Times New Roman" panose="02020603050405020304" pitchFamily="18" charset="0"/>
              </a:rPr>
              <a:t>mental model</a:t>
            </a:r>
            <a:r>
              <a:rPr lang="en-US" sz="1200" b="1">
                <a:effectLst/>
                <a:highlight>
                  <a:srgbClr val="FFFF00"/>
                </a:highlight>
                <a:latin typeface="Calibri" panose="020F0502020204030204" pitchFamily="34" charset="0"/>
                <a:ea typeface="Times New Roman" panose="02020603050405020304" pitchFamily="18" charset="0"/>
              </a:rPr>
              <a:t> of the text</a:t>
            </a:r>
            <a:r>
              <a:rPr lang="en-US" sz="1200">
                <a:effectLst/>
                <a:highlight>
                  <a:srgbClr val="FFFF00"/>
                </a:highlight>
                <a:latin typeface="Calibri" panose="020F0502020204030204" pitchFamily="34" charset="0"/>
                <a:ea typeface="Times New Roman" panose="02020603050405020304" pitchFamily="18" charset="0"/>
              </a:rPr>
              <a:t>. This is the deep level understanding of the text. Inference lies in this deep level of the text. </a:t>
            </a:r>
            <a:endParaRPr lang="en-US"/>
          </a:p>
        </p:txBody>
      </p:sp>
      <p:sp>
        <p:nvSpPr>
          <p:cNvPr id="4" name="Slide Number Placeholder 3"/>
          <p:cNvSpPr>
            <a:spLocks noGrp="1"/>
          </p:cNvSpPr>
          <p:nvPr>
            <p:ph type="sldNum" sz="quarter" idx="5"/>
          </p:nvPr>
        </p:nvSpPr>
        <p:spPr/>
        <p:txBody>
          <a:bodyPr/>
          <a:lstStyle/>
          <a:p>
            <a:fld id="{8BB1861C-16E8-4DC1-A9DC-F9D5DBFC0DC8}" type="slidenum">
              <a:rPr lang="en-US" smtClean="0"/>
              <a:t>7</a:t>
            </a:fld>
            <a:endParaRPr lang="en-US"/>
          </a:p>
        </p:txBody>
      </p:sp>
    </p:spTree>
    <p:extLst>
      <p:ext uri="{BB962C8B-B14F-4D97-AF65-F5344CB8AC3E}">
        <p14:creationId xmlns:p14="http://schemas.microsoft.com/office/powerpoint/2010/main" val="35633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readers are interacting with the surface code of the text, they are making sense of the exact words and syntax of the author. Typically, the surface code is what readers immediately recall. In the classroom, this could be answering literal questions with direct text evidence. </a:t>
            </a:r>
          </a:p>
        </p:txBody>
      </p:sp>
      <p:sp>
        <p:nvSpPr>
          <p:cNvPr id="4" name="Slide Number Placeholder 3"/>
          <p:cNvSpPr>
            <a:spLocks noGrp="1"/>
          </p:cNvSpPr>
          <p:nvPr>
            <p:ph type="sldNum" sz="quarter" idx="5"/>
          </p:nvPr>
        </p:nvSpPr>
        <p:spPr/>
        <p:txBody>
          <a:bodyPr/>
          <a:lstStyle/>
          <a:p>
            <a:fld id="{8BB1861C-16E8-4DC1-A9DC-F9D5DBFC0DC8}" type="slidenum">
              <a:rPr lang="en-US" smtClean="0"/>
              <a:t>8</a:t>
            </a:fld>
            <a:endParaRPr lang="en-US"/>
          </a:p>
        </p:txBody>
      </p:sp>
    </p:spTree>
    <p:extLst>
      <p:ext uri="{BB962C8B-B14F-4D97-AF65-F5344CB8AC3E}">
        <p14:creationId xmlns:p14="http://schemas.microsoft.com/office/powerpoint/2010/main" val="326844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make sense of the text base, readers must go beyond the words and sentences on the page. This requires understanding of the author’s intended meaning, including word meanings and how words work in combination to communicate the meaning of the text. For example, utilizing the text base is demonstrated by making connections and accessing background knowledge. </a:t>
            </a:r>
          </a:p>
        </p:txBody>
      </p:sp>
      <p:sp>
        <p:nvSpPr>
          <p:cNvPr id="4" name="Slide Number Placeholder 3"/>
          <p:cNvSpPr>
            <a:spLocks noGrp="1"/>
          </p:cNvSpPr>
          <p:nvPr>
            <p:ph type="sldNum" sz="quarter" idx="5"/>
          </p:nvPr>
        </p:nvSpPr>
        <p:spPr/>
        <p:txBody>
          <a:bodyPr/>
          <a:lstStyle/>
          <a:p>
            <a:fld id="{8BB1861C-16E8-4DC1-A9DC-F9D5DBFC0DC8}" type="slidenum">
              <a:rPr lang="en-US" smtClean="0"/>
              <a:t>9</a:t>
            </a:fld>
            <a:endParaRPr lang="en-US"/>
          </a:p>
        </p:txBody>
      </p:sp>
    </p:spTree>
    <p:extLst>
      <p:ext uri="{BB962C8B-B14F-4D97-AF65-F5344CB8AC3E}">
        <p14:creationId xmlns:p14="http://schemas.microsoft.com/office/powerpoint/2010/main" val="2016105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reserve="1" userDrawn="1">
  <p:cSld name="5_Custom Layout">
    <p:spTree>
      <p:nvGrpSpPr>
        <p:cNvPr id="1" name="Shape 320"/>
        <p:cNvGrpSpPr/>
        <p:nvPr/>
      </p:nvGrpSpPr>
      <p:grpSpPr>
        <a:xfrm>
          <a:off x="0" y="0"/>
          <a:ext cx="0" cy="0"/>
          <a:chOff x="0" y="0"/>
          <a:chExt cx="0" cy="0"/>
        </a:xfrm>
      </p:grpSpPr>
      <p:pic>
        <p:nvPicPr>
          <p:cNvPr id="321" name="Google Shape;321;g610ef0e5f8_7_63"/>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324" name="Google Shape;324;g610ef0e5f8_7_63"/>
          <p:cNvPicPr preferRelativeResize="0"/>
          <p:nvPr/>
        </p:nvPicPr>
        <p:blipFill rotWithShape="1">
          <a:blip r:embed="rId3">
            <a:alphaModFix/>
          </a:blip>
          <a:srcRect/>
          <a:stretch/>
        </p:blipFill>
        <p:spPr>
          <a:xfrm>
            <a:off x="10664456" y="6029259"/>
            <a:ext cx="1272848" cy="703480"/>
          </a:xfrm>
          <a:prstGeom prst="rect">
            <a:avLst/>
          </a:prstGeom>
          <a:noFill/>
          <a:ln>
            <a:noFill/>
          </a:ln>
        </p:spPr>
      </p:pic>
      <p:sp>
        <p:nvSpPr>
          <p:cNvPr id="5" name="Google Shape;334;g610ef0e5f8_7_74">
            <a:extLst>
              <a:ext uri="{FF2B5EF4-FFF2-40B4-BE49-F238E27FC236}">
                <a16:creationId xmlns:a16="http://schemas.microsoft.com/office/drawing/2014/main" id="{4EC3E993-4BBD-4AC9-BAE5-E03FBF43BC63}"/>
              </a:ext>
            </a:extLst>
          </p:cNvPr>
          <p:cNvSpPr txBox="1">
            <a:spLocks/>
          </p:cNvSpPr>
          <p:nvPr userDrawn="1"/>
        </p:nvSpPr>
        <p:spPr>
          <a:xfrm>
            <a:off x="0" y="2951999"/>
            <a:ext cx="12192000" cy="703480"/>
          </a:xfrm>
          <a:prstGeom prst="rect">
            <a:avLst/>
          </a:prstGeom>
          <a:noFill/>
          <a:ln>
            <a:noFill/>
          </a:ln>
        </p:spPr>
        <p:txBody>
          <a:bodyPr spcFirstLastPara="1" vert="horz" wrap="square" lIns="0" tIns="0" rIns="0" bIns="0" rtlCol="0" anchor="t" anchorCtr="0">
            <a:no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useo Slab 500" panose="02000000000000000000" charset="0"/>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sz="2700">
              <a:latin typeface="+mn-lt"/>
            </a:endParaRPr>
          </a:p>
        </p:txBody>
      </p:sp>
      <p:sp>
        <p:nvSpPr>
          <p:cNvPr id="6" name="Google Shape;334;g610ef0e5f8_7_74">
            <a:extLst>
              <a:ext uri="{FF2B5EF4-FFF2-40B4-BE49-F238E27FC236}">
                <a16:creationId xmlns:a16="http://schemas.microsoft.com/office/drawing/2014/main" id="{CA93D8CA-20C6-4DFC-9BDF-8747C75870A7}"/>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6858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3442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reserve="1" userDrawn="1">
  <p:cSld name="4_Custom Layout">
    <p:spTree>
      <p:nvGrpSpPr>
        <p:cNvPr id="1" name="Shape 309"/>
        <p:cNvGrpSpPr/>
        <p:nvPr/>
      </p:nvGrpSpPr>
      <p:grpSpPr>
        <a:xfrm>
          <a:off x="0" y="0"/>
          <a:ext cx="0" cy="0"/>
          <a:chOff x="0" y="0"/>
          <a:chExt cx="0" cy="0"/>
        </a:xfrm>
      </p:grpSpPr>
      <p:pic>
        <p:nvPicPr>
          <p:cNvPr id="310" name="Google Shape;310;g610ef0e5f8_7_5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 name="Google Shape;324;g610ef0e5f8_7_63">
            <a:extLst>
              <a:ext uri="{FF2B5EF4-FFF2-40B4-BE49-F238E27FC236}">
                <a16:creationId xmlns:a16="http://schemas.microsoft.com/office/drawing/2014/main" id="{F30997B0-F83F-4081-8660-C118A45FCD8F}"/>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10" name="Google Shape;334;g610ef0e5f8_7_74">
            <a:extLst>
              <a:ext uri="{FF2B5EF4-FFF2-40B4-BE49-F238E27FC236}">
                <a16:creationId xmlns:a16="http://schemas.microsoft.com/office/drawing/2014/main" id="{4476241F-4EA3-431B-BA59-E6886B47CEA7}"/>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7114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reserve="1" userDrawn="1">
  <p:cSld name="4_Title and Content">
    <p:spTree>
      <p:nvGrpSpPr>
        <p:cNvPr id="1" name="Shape 314"/>
        <p:cNvGrpSpPr/>
        <p:nvPr/>
      </p:nvGrpSpPr>
      <p:grpSpPr>
        <a:xfrm>
          <a:off x="0" y="0"/>
          <a:ext cx="0" cy="0"/>
          <a:chOff x="0" y="0"/>
          <a:chExt cx="0" cy="0"/>
        </a:xfrm>
      </p:grpSpPr>
      <p:pic>
        <p:nvPicPr>
          <p:cNvPr id="315" name="Google Shape;315;g610ef0e5f8_7_57"/>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8" name="Google Shape;338;g610ef0e5f8_7_79">
            <a:extLst>
              <a:ext uri="{FF2B5EF4-FFF2-40B4-BE49-F238E27FC236}">
                <a16:creationId xmlns:a16="http://schemas.microsoft.com/office/drawing/2014/main" id="{57234B72-4C47-4C4F-8846-239BB6A0C2C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9" name="Google Shape;341;g610ef0e5f8_7_79">
            <a:extLst>
              <a:ext uri="{FF2B5EF4-FFF2-40B4-BE49-F238E27FC236}">
                <a16:creationId xmlns:a16="http://schemas.microsoft.com/office/drawing/2014/main" id="{EEED3E41-67BB-4ECA-BC44-FBD68A09C66C}"/>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130479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and Content" preserve="1" userDrawn="1">
  <p:cSld name="8_Title and Content">
    <p:spTree>
      <p:nvGrpSpPr>
        <p:cNvPr id="1" name="Shape 314"/>
        <p:cNvGrpSpPr/>
        <p:nvPr/>
      </p:nvGrpSpPr>
      <p:grpSpPr>
        <a:xfrm>
          <a:off x="0" y="0"/>
          <a:ext cx="0" cy="0"/>
          <a:chOff x="0" y="0"/>
          <a:chExt cx="0" cy="0"/>
        </a:xfrm>
      </p:grpSpPr>
      <p:pic>
        <p:nvPicPr>
          <p:cNvPr id="315" name="Google Shape;315;g610ef0e5f8_7_57"/>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8" name="Google Shape;338;g610ef0e5f8_7_79">
            <a:extLst>
              <a:ext uri="{FF2B5EF4-FFF2-40B4-BE49-F238E27FC236}">
                <a16:creationId xmlns:a16="http://schemas.microsoft.com/office/drawing/2014/main" id="{57234B72-4C47-4C4F-8846-239BB6A0C2C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F033AED3-4D37-4AAC-9234-3323163658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3D205415-7355-48B6-AA98-7EA402E322BA}"/>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12396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reserve="1" userDrawn="1">
  <p:cSld name="Custom Layout">
    <p:spTree>
      <p:nvGrpSpPr>
        <p:cNvPr id="1" name="Shape 277"/>
        <p:cNvGrpSpPr/>
        <p:nvPr/>
      </p:nvGrpSpPr>
      <p:grpSpPr>
        <a:xfrm>
          <a:off x="0" y="0"/>
          <a:ext cx="0" cy="0"/>
          <a:chOff x="0" y="0"/>
          <a:chExt cx="0" cy="0"/>
        </a:xfrm>
      </p:grpSpPr>
      <p:pic>
        <p:nvPicPr>
          <p:cNvPr id="278" name="Google Shape;278;g610ef0e5f8_7_8"/>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D9E60124-5E5E-4B24-BB39-692D2DD1968C}"/>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8" name="Google Shape;334;g610ef0e5f8_7_74">
            <a:extLst>
              <a:ext uri="{FF2B5EF4-FFF2-40B4-BE49-F238E27FC236}">
                <a16:creationId xmlns:a16="http://schemas.microsoft.com/office/drawing/2014/main" id="{9EEA9122-61C9-450D-9498-AB0EB6BC8C3B}"/>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531075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reserve="1" userDrawn="1">
  <p:cSld name="3_Custom Layout">
    <p:spTree>
      <p:nvGrpSpPr>
        <p:cNvPr id="1" name="Shape 282"/>
        <p:cNvGrpSpPr/>
        <p:nvPr/>
      </p:nvGrpSpPr>
      <p:grpSpPr>
        <a:xfrm>
          <a:off x="0" y="0"/>
          <a:ext cx="0" cy="0"/>
          <a:chOff x="0" y="0"/>
          <a:chExt cx="0" cy="0"/>
        </a:xfrm>
      </p:grpSpPr>
      <p:pic>
        <p:nvPicPr>
          <p:cNvPr id="283" name="Google Shape;283;g610ef0e5f8_7_19"/>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B65280C0-F653-49D3-A3B4-42B1EF81C564}"/>
              </a:ext>
            </a:extLst>
          </p:cNvPr>
          <p:cNvPicPr preferRelativeResize="0"/>
          <p:nvPr userDrawn="1"/>
        </p:nvPicPr>
        <p:blipFill rotWithShape="1">
          <a:blip r:embed="rId3">
            <a:alphaModFix/>
          </a:blip>
          <a:srcRect/>
          <a:stretch/>
        </p:blipFill>
        <p:spPr>
          <a:xfrm>
            <a:off x="10792046" y="6039891"/>
            <a:ext cx="1272848" cy="703480"/>
          </a:xfrm>
          <a:prstGeom prst="rect">
            <a:avLst/>
          </a:prstGeom>
          <a:noFill/>
          <a:ln>
            <a:noFill/>
          </a:ln>
        </p:spPr>
      </p:pic>
      <p:sp>
        <p:nvSpPr>
          <p:cNvPr id="8" name="Google Shape;334;g610ef0e5f8_7_74">
            <a:extLst>
              <a:ext uri="{FF2B5EF4-FFF2-40B4-BE49-F238E27FC236}">
                <a16:creationId xmlns:a16="http://schemas.microsoft.com/office/drawing/2014/main" id="{86E3104F-298B-440D-8915-44ACC0A27AE3}"/>
              </a:ext>
            </a:extLst>
          </p:cNvPr>
          <p:cNvSpPr txBox="1">
            <a:spLocks noGrp="1"/>
          </p:cNvSpPr>
          <p:nvPr>
            <p:ph type="title" hasCustomPrompt="1"/>
          </p:nvPr>
        </p:nvSpPr>
        <p:spPr>
          <a:xfrm>
            <a:off x="0" y="2541180"/>
            <a:ext cx="12192000" cy="1339703"/>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358072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0"/>
        <p:cNvGrpSpPr/>
        <p:nvPr/>
      </p:nvGrpSpPr>
      <p:grpSpPr>
        <a:xfrm>
          <a:off x="0" y="0"/>
          <a:ext cx="0" cy="0"/>
          <a:chOff x="0" y="0"/>
          <a:chExt cx="0" cy="0"/>
        </a:xfrm>
      </p:grpSpPr>
      <p:pic>
        <p:nvPicPr>
          <p:cNvPr id="261" name="Google Shape;261;g610ef0e5f8_7_24"/>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9" name="Google Shape;338;g610ef0e5f8_7_79">
            <a:extLst>
              <a:ext uri="{FF2B5EF4-FFF2-40B4-BE49-F238E27FC236}">
                <a16:creationId xmlns:a16="http://schemas.microsoft.com/office/drawing/2014/main" id="{D5A3A892-DBE2-4318-B10B-D7BBAA0EDCE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7" name="Google Shape;341;g610ef0e5f8_7_79">
            <a:extLst>
              <a:ext uri="{FF2B5EF4-FFF2-40B4-BE49-F238E27FC236}">
                <a16:creationId xmlns:a16="http://schemas.microsoft.com/office/drawing/2014/main" id="{5FCA3DDD-8B9B-4505-89D7-BADFC35A63E2}"/>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73827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8_Title and Content">
    <p:spTree>
      <p:nvGrpSpPr>
        <p:cNvPr id="1" name="Shape 260"/>
        <p:cNvGrpSpPr/>
        <p:nvPr/>
      </p:nvGrpSpPr>
      <p:grpSpPr>
        <a:xfrm>
          <a:off x="0" y="0"/>
          <a:ext cx="0" cy="0"/>
          <a:chOff x="0" y="0"/>
          <a:chExt cx="0" cy="0"/>
        </a:xfrm>
      </p:grpSpPr>
      <p:pic>
        <p:nvPicPr>
          <p:cNvPr id="261" name="Google Shape;261;g610ef0e5f8_7_24"/>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9" name="Google Shape;338;g610ef0e5f8_7_79">
            <a:extLst>
              <a:ext uri="{FF2B5EF4-FFF2-40B4-BE49-F238E27FC236}">
                <a16:creationId xmlns:a16="http://schemas.microsoft.com/office/drawing/2014/main" id="{D5A3A892-DBE2-4318-B10B-D7BBAA0EDCE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5CD3058E-99E4-41BB-AF4C-EF69C2C5F7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0715DA77-D429-42AF-82B4-DD3632553977}"/>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32576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reserve="1" userDrawn="1">
  <p:cSld name="2_Custom Layout">
    <p:spTree>
      <p:nvGrpSpPr>
        <p:cNvPr id="1" name="Shape 287"/>
        <p:cNvGrpSpPr/>
        <p:nvPr/>
      </p:nvGrpSpPr>
      <p:grpSpPr>
        <a:xfrm>
          <a:off x="0" y="0"/>
          <a:ext cx="0" cy="0"/>
          <a:chOff x="0" y="0"/>
          <a:chExt cx="0" cy="0"/>
        </a:xfrm>
      </p:grpSpPr>
      <p:pic>
        <p:nvPicPr>
          <p:cNvPr id="288" name="Google Shape;288;g610ef0e5f8_7_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 name="Google Shape;334;g610ef0e5f8_7_74">
            <a:extLst>
              <a:ext uri="{FF2B5EF4-FFF2-40B4-BE49-F238E27FC236}">
                <a16:creationId xmlns:a16="http://schemas.microsoft.com/office/drawing/2014/main" id="{1E53B37D-7991-4EF9-A90F-54D6DE4AD110}"/>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pic>
        <p:nvPicPr>
          <p:cNvPr id="7" name="Google Shape;324;g610ef0e5f8_7_63">
            <a:extLst>
              <a:ext uri="{FF2B5EF4-FFF2-40B4-BE49-F238E27FC236}">
                <a16:creationId xmlns:a16="http://schemas.microsoft.com/office/drawing/2014/main" id="{262A13A4-5458-45A8-8EED-E5461254BE2B}"/>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Tree>
    <p:extLst>
      <p:ext uri="{BB962C8B-B14F-4D97-AF65-F5344CB8AC3E}">
        <p14:creationId xmlns:p14="http://schemas.microsoft.com/office/powerpoint/2010/main" val="1382979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292"/>
        <p:cNvGrpSpPr/>
        <p:nvPr/>
      </p:nvGrpSpPr>
      <p:grpSpPr>
        <a:xfrm>
          <a:off x="0" y="0"/>
          <a:ext cx="0" cy="0"/>
          <a:chOff x="0" y="0"/>
          <a:chExt cx="0" cy="0"/>
        </a:xfrm>
      </p:grpSpPr>
      <p:pic>
        <p:nvPicPr>
          <p:cNvPr id="293" name="Google Shape;293;g610ef0e5f8_7_35"/>
          <p:cNvPicPr preferRelativeResize="0"/>
          <p:nvPr userDrawn="1"/>
        </p:nvPicPr>
        <p:blipFill rotWithShape="1">
          <a:blip r:embed="rId2">
            <a:alphaModFix/>
          </a:blip>
          <a:srcRect/>
          <a:stretch/>
        </p:blipFill>
        <p:spPr>
          <a:xfrm>
            <a:off x="3" y="1"/>
            <a:ext cx="12191995" cy="1371599"/>
          </a:xfrm>
          <a:prstGeom prst="rect">
            <a:avLst/>
          </a:prstGeom>
          <a:noFill/>
          <a:ln>
            <a:noFill/>
          </a:ln>
        </p:spPr>
      </p:pic>
      <p:sp>
        <p:nvSpPr>
          <p:cNvPr id="8" name="Google Shape;338;g610ef0e5f8_7_79">
            <a:extLst>
              <a:ext uri="{FF2B5EF4-FFF2-40B4-BE49-F238E27FC236}">
                <a16:creationId xmlns:a16="http://schemas.microsoft.com/office/drawing/2014/main" id="{AACB3D6C-3568-4444-889E-F8D835304533}"/>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9" name="Google Shape;341;g610ef0e5f8_7_79">
            <a:extLst>
              <a:ext uri="{FF2B5EF4-FFF2-40B4-BE49-F238E27FC236}">
                <a16:creationId xmlns:a16="http://schemas.microsoft.com/office/drawing/2014/main" id="{DF4F4460-F679-4B01-ADA4-FAB73E1E04BC}"/>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425546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8_Title and Content">
    <p:spTree>
      <p:nvGrpSpPr>
        <p:cNvPr id="1" name="Shape 292"/>
        <p:cNvGrpSpPr/>
        <p:nvPr/>
      </p:nvGrpSpPr>
      <p:grpSpPr>
        <a:xfrm>
          <a:off x="0" y="0"/>
          <a:ext cx="0" cy="0"/>
          <a:chOff x="0" y="0"/>
          <a:chExt cx="0" cy="0"/>
        </a:xfrm>
      </p:grpSpPr>
      <p:pic>
        <p:nvPicPr>
          <p:cNvPr id="293" name="Google Shape;293;g610ef0e5f8_7_35"/>
          <p:cNvPicPr preferRelativeResize="0"/>
          <p:nvPr userDrawn="1"/>
        </p:nvPicPr>
        <p:blipFill rotWithShape="1">
          <a:blip r:embed="rId2">
            <a:alphaModFix/>
          </a:blip>
          <a:srcRect/>
          <a:stretch/>
        </p:blipFill>
        <p:spPr>
          <a:xfrm>
            <a:off x="3" y="1"/>
            <a:ext cx="12191995" cy="1371599"/>
          </a:xfrm>
          <a:prstGeom prst="rect">
            <a:avLst/>
          </a:prstGeom>
          <a:noFill/>
          <a:ln>
            <a:noFill/>
          </a:ln>
        </p:spPr>
      </p:pic>
      <p:sp>
        <p:nvSpPr>
          <p:cNvPr id="8" name="Google Shape;338;g610ef0e5f8_7_79">
            <a:extLst>
              <a:ext uri="{FF2B5EF4-FFF2-40B4-BE49-F238E27FC236}">
                <a16:creationId xmlns:a16="http://schemas.microsoft.com/office/drawing/2014/main" id="{AACB3D6C-3568-4444-889E-F8D835304533}"/>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17EDA2FA-27FE-4347-8F39-CE3412D7D0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3609CDA9-C316-45B9-BCC0-658A93C6C6F6}"/>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80613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The Colorado Read Act</a:t>
            </a:r>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Reading to Ensure Academic Development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03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Custom Layout" preserve="1" userDrawn="1">
  <p:cSld name="8_Custom Layout">
    <p:spTree>
      <p:nvGrpSpPr>
        <p:cNvPr id="1" name="Shape 353"/>
        <p:cNvGrpSpPr/>
        <p:nvPr/>
      </p:nvGrpSpPr>
      <p:grpSpPr>
        <a:xfrm>
          <a:off x="0" y="0"/>
          <a:ext cx="0" cy="0"/>
          <a:chOff x="0" y="0"/>
          <a:chExt cx="0" cy="0"/>
        </a:xfrm>
      </p:grpSpPr>
      <p:pic>
        <p:nvPicPr>
          <p:cNvPr id="354" name="Google Shape;354;g610ef0e5f8_7_9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 name="Google Shape;334;g610ef0e5f8_7_74">
            <a:extLst>
              <a:ext uri="{FF2B5EF4-FFF2-40B4-BE49-F238E27FC236}">
                <a16:creationId xmlns:a16="http://schemas.microsoft.com/office/drawing/2014/main" id="{D28C530E-D30E-4B52-A75C-BC82B236C818}"/>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pic>
        <p:nvPicPr>
          <p:cNvPr id="7" name="Google Shape;324;g610ef0e5f8_7_63">
            <a:extLst>
              <a:ext uri="{FF2B5EF4-FFF2-40B4-BE49-F238E27FC236}">
                <a16:creationId xmlns:a16="http://schemas.microsoft.com/office/drawing/2014/main" id="{28068D4B-CDE3-424F-938D-E2B5ABA08201}"/>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Tree>
    <p:extLst>
      <p:ext uri="{BB962C8B-B14F-4D97-AF65-F5344CB8AC3E}">
        <p14:creationId xmlns:p14="http://schemas.microsoft.com/office/powerpoint/2010/main" val="111913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Custom Layout" preserve="1" userDrawn="1">
  <p:cSld name="9_Custom Layout">
    <p:spTree>
      <p:nvGrpSpPr>
        <p:cNvPr id="1" name="Shape 342"/>
        <p:cNvGrpSpPr/>
        <p:nvPr/>
      </p:nvGrpSpPr>
      <p:grpSpPr>
        <a:xfrm>
          <a:off x="0" y="0"/>
          <a:ext cx="0" cy="0"/>
          <a:chOff x="0" y="0"/>
          <a:chExt cx="0" cy="0"/>
        </a:xfrm>
      </p:grpSpPr>
      <p:pic>
        <p:nvPicPr>
          <p:cNvPr id="343" name="Google Shape;343;g610ef0e5f8_7_85"/>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6" name="Google Shape;334;g610ef0e5f8_7_74">
            <a:extLst>
              <a:ext uri="{FF2B5EF4-FFF2-40B4-BE49-F238E27FC236}">
                <a16:creationId xmlns:a16="http://schemas.microsoft.com/office/drawing/2014/main" id="{2E07BFED-04F0-4971-BD5A-BBF165FF22A6}"/>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pic>
        <p:nvPicPr>
          <p:cNvPr id="8" name="Google Shape;324;g610ef0e5f8_7_63">
            <a:extLst>
              <a:ext uri="{FF2B5EF4-FFF2-40B4-BE49-F238E27FC236}">
                <a16:creationId xmlns:a16="http://schemas.microsoft.com/office/drawing/2014/main" id="{302F9F82-F6F2-42F6-8CBE-63463A9AE86D}"/>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Tree>
    <p:extLst>
      <p:ext uri="{BB962C8B-B14F-4D97-AF65-F5344CB8AC3E}">
        <p14:creationId xmlns:p14="http://schemas.microsoft.com/office/powerpoint/2010/main" val="47228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Title and Content" preserve="1" userDrawn="1">
  <p:cSld name="7_Title and Content">
    <p:spTree>
      <p:nvGrpSpPr>
        <p:cNvPr id="1" name="Shape 347"/>
        <p:cNvGrpSpPr/>
        <p:nvPr/>
      </p:nvGrpSpPr>
      <p:grpSpPr>
        <a:xfrm>
          <a:off x="0" y="0"/>
          <a:ext cx="0" cy="0"/>
          <a:chOff x="0" y="0"/>
          <a:chExt cx="0" cy="0"/>
        </a:xfrm>
      </p:grpSpPr>
      <p:pic>
        <p:nvPicPr>
          <p:cNvPr id="348" name="Google Shape;348;g610ef0e5f8_7_90"/>
          <p:cNvPicPr preferRelativeResize="0"/>
          <p:nvPr/>
        </p:nvPicPr>
        <p:blipFill rotWithShape="1">
          <a:blip r:embed="rId2">
            <a:alphaModFix/>
          </a:blip>
          <a:srcRect/>
          <a:stretch/>
        </p:blipFill>
        <p:spPr>
          <a:xfrm>
            <a:off x="11" y="0"/>
            <a:ext cx="12191976" cy="1371596"/>
          </a:xfrm>
          <a:prstGeom prst="rect">
            <a:avLst/>
          </a:prstGeom>
          <a:noFill/>
          <a:ln>
            <a:noFill/>
          </a:ln>
        </p:spPr>
      </p:pic>
      <p:sp>
        <p:nvSpPr>
          <p:cNvPr id="9" name="Google Shape;338;g610ef0e5f8_7_79">
            <a:extLst>
              <a:ext uri="{FF2B5EF4-FFF2-40B4-BE49-F238E27FC236}">
                <a16:creationId xmlns:a16="http://schemas.microsoft.com/office/drawing/2014/main" id="{F3222BCF-CD2F-4A7B-A356-85BA4410DA4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1" name="Google Shape;341;g610ef0e5f8_7_79">
            <a:extLst>
              <a:ext uri="{FF2B5EF4-FFF2-40B4-BE49-F238E27FC236}">
                <a16:creationId xmlns:a16="http://schemas.microsoft.com/office/drawing/2014/main" id="{276964A5-8453-4AF8-837E-7D7CAB6FD040}"/>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225149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Title and Content" preserve="1" userDrawn="1">
  <p:cSld name="8_Title and Content">
    <p:spTree>
      <p:nvGrpSpPr>
        <p:cNvPr id="1" name="Shape 347"/>
        <p:cNvGrpSpPr/>
        <p:nvPr/>
      </p:nvGrpSpPr>
      <p:grpSpPr>
        <a:xfrm>
          <a:off x="0" y="0"/>
          <a:ext cx="0" cy="0"/>
          <a:chOff x="0" y="0"/>
          <a:chExt cx="0" cy="0"/>
        </a:xfrm>
      </p:grpSpPr>
      <p:pic>
        <p:nvPicPr>
          <p:cNvPr id="348" name="Google Shape;348;g610ef0e5f8_7_90"/>
          <p:cNvPicPr preferRelativeResize="0"/>
          <p:nvPr/>
        </p:nvPicPr>
        <p:blipFill rotWithShape="1">
          <a:blip r:embed="rId2">
            <a:alphaModFix/>
          </a:blip>
          <a:srcRect/>
          <a:stretch/>
        </p:blipFill>
        <p:spPr>
          <a:xfrm>
            <a:off x="11" y="0"/>
            <a:ext cx="12191976" cy="1371596"/>
          </a:xfrm>
          <a:prstGeom prst="rect">
            <a:avLst/>
          </a:prstGeom>
          <a:noFill/>
          <a:ln>
            <a:noFill/>
          </a:ln>
        </p:spPr>
      </p:pic>
      <p:sp>
        <p:nvSpPr>
          <p:cNvPr id="9" name="Google Shape;338;g610ef0e5f8_7_79">
            <a:extLst>
              <a:ext uri="{FF2B5EF4-FFF2-40B4-BE49-F238E27FC236}">
                <a16:creationId xmlns:a16="http://schemas.microsoft.com/office/drawing/2014/main" id="{F3222BCF-CD2F-4A7B-A356-85BA4410DA4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8598A5E9-0461-4D07-8277-B8779A0318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7F43A841-8372-409A-93AD-92A16B15E4F1}"/>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43165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7998"/>
          </a:xfrm>
          <a:prstGeom prst="rect">
            <a:avLst/>
          </a:prstGeom>
        </p:spPr>
      </p:pic>
      <p:sp>
        <p:nvSpPr>
          <p:cNvPr id="5" name="Google Shape;334;g610ef0e5f8_7_74">
            <a:extLst>
              <a:ext uri="{FF2B5EF4-FFF2-40B4-BE49-F238E27FC236}">
                <a16:creationId xmlns:a16="http://schemas.microsoft.com/office/drawing/2014/main" id="{60F07D70-9BD5-4D36-A57D-90D21B5DB2DD}"/>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7601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reserve="1" userDrawn="1">
  <p:cSld name="3_Title and Content">
    <p:spTree>
      <p:nvGrpSpPr>
        <p:cNvPr id="1" name="Shape 303"/>
        <p:cNvGrpSpPr/>
        <p:nvPr/>
      </p:nvGrpSpPr>
      <p:grpSpPr>
        <a:xfrm>
          <a:off x="0" y="0"/>
          <a:ext cx="0" cy="0"/>
          <a:chOff x="0" y="0"/>
          <a:chExt cx="0" cy="0"/>
        </a:xfrm>
      </p:grpSpPr>
      <p:pic>
        <p:nvPicPr>
          <p:cNvPr id="304" name="Google Shape;304;g610ef0e5f8_7_46"/>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7" name="Google Shape;338;g610ef0e5f8_7_79">
            <a:extLst>
              <a:ext uri="{FF2B5EF4-FFF2-40B4-BE49-F238E27FC236}">
                <a16:creationId xmlns:a16="http://schemas.microsoft.com/office/drawing/2014/main" id="{9C88F7C3-C5F4-4647-A229-84DDA8915537}"/>
              </a:ext>
            </a:extLst>
          </p:cNvPr>
          <p:cNvSpPr txBox="1">
            <a:spLocks/>
          </p:cNvSpPr>
          <p:nvPr userDrawn="1"/>
        </p:nvSpPr>
        <p:spPr>
          <a:xfrm>
            <a:off x="297425" y="844498"/>
            <a:ext cx="8934400" cy="5271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800"/>
              <a:t>Subheading Here</a:t>
            </a:r>
          </a:p>
        </p:txBody>
      </p:sp>
      <p:sp>
        <p:nvSpPr>
          <p:cNvPr id="8" name="Google Shape;338;g610ef0e5f8_7_79">
            <a:extLst>
              <a:ext uri="{FF2B5EF4-FFF2-40B4-BE49-F238E27FC236}">
                <a16:creationId xmlns:a16="http://schemas.microsoft.com/office/drawing/2014/main" id="{FEA165DE-1C67-42F8-9AB9-F08C840C830D}"/>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232D3E74-F73B-466E-8BEE-2DE7169C24FD}"/>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228722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preserve="1" userDrawn="1">
  <p:cSld name="8_Title and Content">
    <p:spTree>
      <p:nvGrpSpPr>
        <p:cNvPr id="1" name="Shape 303"/>
        <p:cNvGrpSpPr/>
        <p:nvPr/>
      </p:nvGrpSpPr>
      <p:grpSpPr>
        <a:xfrm>
          <a:off x="0" y="0"/>
          <a:ext cx="0" cy="0"/>
          <a:chOff x="0" y="0"/>
          <a:chExt cx="0" cy="0"/>
        </a:xfrm>
      </p:grpSpPr>
      <p:pic>
        <p:nvPicPr>
          <p:cNvPr id="304" name="Google Shape;304;g610ef0e5f8_7_46"/>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8" name="Google Shape;338;g610ef0e5f8_7_79">
            <a:extLst>
              <a:ext uri="{FF2B5EF4-FFF2-40B4-BE49-F238E27FC236}">
                <a16:creationId xmlns:a16="http://schemas.microsoft.com/office/drawing/2014/main" id="{FEA165DE-1C67-42F8-9AB9-F08C840C830D}"/>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2" name="Google Shape;341;g610ef0e5f8_7_79">
            <a:extLst>
              <a:ext uri="{FF2B5EF4-FFF2-40B4-BE49-F238E27FC236}">
                <a16:creationId xmlns:a16="http://schemas.microsoft.com/office/drawing/2014/main" id="{2A1C76DC-ADEF-4D78-9F0F-33A22E5D38EF}"/>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921823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4" name="Google Shape;334;g610ef0e5f8_7_74">
            <a:extLst>
              <a:ext uri="{FF2B5EF4-FFF2-40B4-BE49-F238E27FC236}">
                <a16:creationId xmlns:a16="http://schemas.microsoft.com/office/drawing/2014/main" id="{37A91D95-6392-40F9-B2B8-5E412B53B793}"/>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1941446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Title and Content">
  <p:cSld name="9_Title and Content">
    <p:spTree>
      <p:nvGrpSpPr>
        <p:cNvPr id="1" name="Shape 393"/>
        <p:cNvGrpSpPr/>
        <p:nvPr/>
      </p:nvGrpSpPr>
      <p:grpSpPr>
        <a:xfrm>
          <a:off x="0" y="0"/>
          <a:ext cx="0" cy="0"/>
          <a:chOff x="0" y="0"/>
          <a:chExt cx="0" cy="0"/>
        </a:xfrm>
      </p:grpSpPr>
      <p:pic>
        <p:nvPicPr>
          <p:cNvPr id="394" name="Google Shape;394;g70a28f5c60_2_254"/>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395" name="Google Shape;395;g70a28f5c60_2_25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g70a28f5c60_2_25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g70a28f5c60_2_25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98" name="Google Shape;398;g70a28f5c60_2_254"/>
          <p:cNvPicPr preferRelativeResize="0"/>
          <p:nvPr/>
        </p:nvPicPr>
        <p:blipFill rotWithShape="1">
          <a:blip r:embed="rId3">
            <a:alphaModFix/>
          </a:blip>
          <a:srcRect/>
          <a:stretch/>
        </p:blipFill>
        <p:spPr>
          <a:xfrm>
            <a:off x="9231971" y="884445"/>
            <a:ext cx="2675408" cy="337336"/>
          </a:xfrm>
          <a:prstGeom prst="rect">
            <a:avLst/>
          </a:prstGeom>
          <a:noFill/>
          <a:ln>
            <a:noFill/>
          </a:ln>
        </p:spPr>
      </p:pic>
    </p:spTree>
    <p:extLst>
      <p:ext uri="{BB962C8B-B14F-4D97-AF65-F5344CB8AC3E}">
        <p14:creationId xmlns:p14="http://schemas.microsoft.com/office/powerpoint/2010/main" val="3557859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272"/>
        <p:cNvGrpSpPr/>
        <p:nvPr/>
      </p:nvGrpSpPr>
      <p:grpSpPr>
        <a:xfrm>
          <a:off x="0" y="0"/>
          <a:ext cx="0" cy="0"/>
          <a:chOff x="0" y="0"/>
          <a:chExt cx="0" cy="0"/>
        </a:xfrm>
      </p:grpSpPr>
      <p:sp>
        <p:nvSpPr>
          <p:cNvPr id="273" name="Google Shape;273;g610ef0e5f8_7_129"/>
          <p:cNvSpPr txBox="1">
            <a:spLocks noGrp="1"/>
          </p:cNvSpPr>
          <p:nvPr>
            <p:ph type="sldNum" idx="12"/>
          </p:nvPr>
        </p:nvSpPr>
        <p:spPr>
          <a:xfrm>
            <a:off x="0" y="6356352"/>
            <a:ext cx="12192000" cy="365125"/>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9pPr>
          </a:lstStyle>
          <a:p>
            <a:fld id="{00000000-1234-1234-1234-123412341234}" type="slidenum">
              <a:rPr lang="en-US" smtClean="0"/>
              <a:pPr/>
              <a:t>‹#›</a:t>
            </a:fld>
            <a:endParaRPr lang="en-US"/>
          </a:p>
        </p:txBody>
      </p:sp>
      <p:pic>
        <p:nvPicPr>
          <p:cNvPr id="274" name="Google Shape;274;g610ef0e5f8_7_129"/>
          <p:cNvPicPr preferRelativeResize="0"/>
          <p:nvPr/>
        </p:nvPicPr>
        <p:blipFill rotWithShape="1">
          <a:blip r:embed="rId2">
            <a:alphaModFix/>
          </a:blip>
          <a:srcRect/>
          <a:stretch/>
        </p:blipFill>
        <p:spPr>
          <a:xfrm>
            <a:off x="10611219" y="6319482"/>
            <a:ext cx="1288519" cy="421697"/>
          </a:xfrm>
          <a:prstGeom prst="rect">
            <a:avLst/>
          </a:prstGeom>
          <a:noFill/>
          <a:ln>
            <a:noFill/>
          </a:ln>
        </p:spPr>
      </p:pic>
    </p:spTree>
    <p:extLst>
      <p:ext uri="{BB962C8B-B14F-4D97-AF65-F5344CB8AC3E}">
        <p14:creationId xmlns:p14="http://schemas.microsoft.com/office/powerpoint/2010/main" val="402272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reserve="1" userDrawn="1">
  <p:cSld name="6_Custom Layout">
    <p:spTree>
      <p:nvGrpSpPr>
        <p:cNvPr id="1" name="Shape 331"/>
        <p:cNvGrpSpPr/>
        <p:nvPr/>
      </p:nvGrpSpPr>
      <p:grpSpPr>
        <a:xfrm>
          <a:off x="0" y="0"/>
          <a:ext cx="0" cy="0"/>
          <a:chOff x="0" y="0"/>
          <a:chExt cx="0" cy="0"/>
        </a:xfrm>
      </p:grpSpPr>
      <p:pic>
        <p:nvPicPr>
          <p:cNvPr id="332" name="Google Shape;332;g610ef0e5f8_7_74"/>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119759B6-BD44-4D52-BB99-21720AE5352D}"/>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8" name="Google Shape;334;g610ef0e5f8_7_74">
            <a:extLst>
              <a:ext uri="{FF2B5EF4-FFF2-40B4-BE49-F238E27FC236}">
                <a16:creationId xmlns:a16="http://schemas.microsoft.com/office/drawing/2014/main" id="{04E695C9-D3A2-4DB8-B5C3-C35E4DB28D4B}"/>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06100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85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Custom Layout" preserve="1" userDrawn="1">
  <p:cSld name="9_Custom Layout">
    <p:spTree>
      <p:nvGrpSpPr>
        <p:cNvPr id="1" name="Shape 331"/>
        <p:cNvGrpSpPr/>
        <p:nvPr/>
      </p:nvGrpSpPr>
      <p:grpSpPr>
        <a:xfrm>
          <a:off x="0" y="0"/>
          <a:ext cx="0" cy="0"/>
          <a:chOff x="0" y="0"/>
          <a:chExt cx="0" cy="0"/>
        </a:xfrm>
      </p:grpSpPr>
      <p:pic>
        <p:nvPicPr>
          <p:cNvPr id="332" name="Google Shape;332;g610ef0e5f8_7_74"/>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119759B6-BD44-4D52-BB99-21720AE5352D}"/>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8" name="Google Shape;334;g610ef0e5f8_7_74">
            <a:extLst>
              <a:ext uri="{FF2B5EF4-FFF2-40B4-BE49-F238E27FC236}">
                <a16:creationId xmlns:a16="http://schemas.microsoft.com/office/drawing/2014/main" id="{04E695C9-D3A2-4DB8-B5C3-C35E4DB28D4B}"/>
              </a:ext>
            </a:extLst>
          </p:cNvPr>
          <p:cNvSpPr txBox="1">
            <a:spLocks noGrp="1"/>
          </p:cNvSpPr>
          <p:nvPr>
            <p:ph type="title" hasCustomPrompt="1"/>
          </p:nvPr>
        </p:nvSpPr>
        <p:spPr>
          <a:xfrm>
            <a:off x="4646428" y="2496106"/>
            <a:ext cx="7545572"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
        <p:nvSpPr>
          <p:cNvPr id="4" name="Rectangle 3">
            <a:extLst>
              <a:ext uri="{FF2B5EF4-FFF2-40B4-BE49-F238E27FC236}">
                <a16:creationId xmlns:a16="http://schemas.microsoft.com/office/drawing/2014/main" id="{646F434A-7049-49A2-BD73-33ECD8AAF52D}"/>
              </a:ext>
            </a:extLst>
          </p:cNvPr>
          <p:cNvSpPr/>
          <p:nvPr userDrawn="1"/>
        </p:nvSpPr>
        <p:spPr>
          <a:xfrm>
            <a:off x="0" y="0"/>
            <a:ext cx="4646428"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9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and Content" preserve="1" userDrawn="1">
  <p:cSld name="6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11" y="1"/>
            <a:ext cx="12191976" cy="1371597"/>
          </a:xfrm>
          <a:prstGeom prst="rect">
            <a:avLst/>
          </a:prstGeom>
          <a:noFill/>
          <a:ln>
            <a:noFill/>
          </a:ln>
        </p:spPr>
      </p:pic>
      <p:sp>
        <p:nvSpPr>
          <p:cNvPr id="338" name="Google Shape;338;g610ef0e5f8_7_79"/>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53F974C6-5AFF-454D-85EA-2C7DDCEECAEB}"/>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181356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and Content" preserve="1" userDrawn="1">
  <p:cSld name="8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11" y="1"/>
            <a:ext cx="12191976" cy="1371597"/>
          </a:xfrm>
          <a:prstGeom prst="rect">
            <a:avLst/>
          </a:prstGeom>
          <a:noFill/>
          <a:ln>
            <a:noFill/>
          </a:ln>
        </p:spPr>
      </p:pic>
      <p:sp>
        <p:nvSpPr>
          <p:cNvPr id="338" name="Google Shape;338;g610ef0e5f8_7_79"/>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9" name="Picture 8">
            <a:extLst>
              <a:ext uri="{FF2B5EF4-FFF2-40B4-BE49-F238E27FC236}">
                <a16:creationId xmlns:a16="http://schemas.microsoft.com/office/drawing/2014/main" id="{D18557BA-441F-43E6-A86E-149C337E8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8" name="Google Shape;341;g610ef0e5f8_7_79">
            <a:extLst>
              <a:ext uri="{FF2B5EF4-FFF2-40B4-BE49-F238E27FC236}">
                <a16:creationId xmlns:a16="http://schemas.microsoft.com/office/drawing/2014/main" id="{F75115E1-6BA4-4568-A4D4-18D3186AA8F7}"/>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19182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reserve="1" userDrawn="1">
  <p:cSld name="5_Custom Layout">
    <p:spTree>
      <p:nvGrpSpPr>
        <p:cNvPr id="1" name="Shape 320"/>
        <p:cNvGrpSpPr/>
        <p:nvPr/>
      </p:nvGrpSpPr>
      <p:grpSpPr>
        <a:xfrm>
          <a:off x="0" y="0"/>
          <a:ext cx="0" cy="0"/>
          <a:chOff x="0" y="0"/>
          <a:chExt cx="0" cy="0"/>
        </a:xfrm>
      </p:grpSpPr>
      <p:pic>
        <p:nvPicPr>
          <p:cNvPr id="321" name="Google Shape;321;g610ef0e5f8_7_63"/>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324" name="Google Shape;324;g610ef0e5f8_7_63"/>
          <p:cNvPicPr preferRelativeResize="0"/>
          <p:nvPr/>
        </p:nvPicPr>
        <p:blipFill rotWithShape="1">
          <a:blip r:embed="rId3">
            <a:alphaModFix/>
          </a:blip>
          <a:srcRect/>
          <a:stretch/>
        </p:blipFill>
        <p:spPr>
          <a:xfrm>
            <a:off x="10664456" y="6029259"/>
            <a:ext cx="1272848" cy="703480"/>
          </a:xfrm>
          <a:prstGeom prst="rect">
            <a:avLst/>
          </a:prstGeom>
          <a:noFill/>
          <a:ln>
            <a:noFill/>
          </a:ln>
        </p:spPr>
      </p:pic>
      <p:sp>
        <p:nvSpPr>
          <p:cNvPr id="5" name="Google Shape;334;g610ef0e5f8_7_74">
            <a:extLst>
              <a:ext uri="{FF2B5EF4-FFF2-40B4-BE49-F238E27FC236}">
                <a16:creationId xmlns:a16="http://schemas.microsoft.com/office/drawing/2014/main" id="{4EC3E993-4BBD-4AC9-BAE5-E03FBF43BC63}"/>
              </a:ext>
            </a:extLst>
          </p:cNvPr>
          <p:cNvSpPr txBox="1">
            <a:spLocks/>
          </p:cNvSpPr>
          <p:nvPr userDrawn="1"/>
        </p:nvSpPr>
        <p:spPr>
          <a:xfrm>
            <a:off x="0" y="2951999"/>
            <a:ext cx="12192000" cy="703480"/>
          </a:xfrm>
          <a:prstGeom prst="rect">
            <a:avLst/>
          </a:prstGeom>
          <a:noFill/>
          <a:ln>
            <a:noFill/>
          </a:ln>
        </p:spPr>
        <p:txBody>
          <a:bodyPr spcFirstLastPara="1" vert="horz" wrap="square" lIns="0" tIns="0" rIns="0" bIns="0" rtlCol="0" anchor="t" anchorCtr="0">
            <a:no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useo Slab 500" panose="02000000000000000000" charset="0"/>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sz="3600">
              <a:latin typeface="+mn-lt"/>
            </a:endParaRPr>
          </a:p>
        </p:txBody>
      </p:sp>
      <p:sp>
        <p:nvSpPr>
          <p:cNvPr id="6" name="Google Shape;334;g610ef0e5f8_7_74">
            <a:extLst>
              <a:ext uri="{FF2B5EF4-FFF2-40B4-BE49-F238E27FC236}">
                <a16:creationId xmlns:a16="http://schemas.microsoft.com/office/drawing/2014/main" id="{CA93D8CA-20C6-4DFC-9BDF-8747C75870A7}"/>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3442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reserve="1" userDrawn="1">
  <p:cSld name="5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Google Shape;341;g610ef0e5f8_7_79">
            <a:extLst>
              <a:ext uri="{FF2B5EF4-FFF2-40B4-BE49-F238E27FC236}">
                <a16:creationId xmlns:a16="http://schemas.microsoft.com/office/drawing/2014/main" id="{AA8C6449-501A-4EBE-966F-8410EAB5E502}"/>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243048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reserve="1" userDrawn="1">
  <p:cSld name="8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Picture 9">
            <a:extLst>
              <a:ext uri="{FF2B5EF4-FFF2-40B4-BE49-F238E27FC236}">
                <a16:creationId xmlns:a16="http://schemas.microsoft.com/office/drawing/2014/main" id="{BA0DB279-D903-46D0-B2F0-6B1104B39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7" name="Google Shape;341;g610ef0e5f8_7_79">
            <a:extLst>
              <a:ext uri="{FF2B5EF4-FFF2-40B4-BE49-F238E27FC236}">
                <a16:creationId xmlns:a16="http://schemas.microsoft.com/office/drawing/2014/main" id="{33734E34-94E0-465B-8FE4-E8599916CC0E}"/>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5764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CA732-0279-4F61-BCCD-1B89B850D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373EB-D082-4E90-A4DA-3A9CE0DE9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677268"/>
      </p:ext>
    </p:extLst>
  </p:cSld>
  <p:clrMap bg1="lt1" tx1="dk1" bg2="lt2" tx2="dk2" accent1="accent1" accent2="accent2" accent3="accent3" accent4="accent4" accent5="accent5" accent6="accent6" hlink="hlink" folHlink="folHlink"/>
  <p:sldLayoutIdLst>
    <p:sldLayoutId id="2147483847" r:id="rId1"/>
    <p:sldLayoutId id="2147483675" r:id="rId2"/>
    <p:sldLayoutId id="2147483660" r:id="rId3"/>
    <p:sldLayoutId id="2147483685" r:id="rId4"/>
    <p:sldLayoutId id="2147483665" r:id="rId5"/>
    <p:sldLayoutId id="2147483678" r:id="rId6"/>
    <p:sldLayoutId id="2147483661" r:id="rId7"/>
    <p:sldLayoutId id="2147483664" r:id="rId8"/>
    <p:sldLayoutId id="2147483679" r:id="rId9"/>
    <p:sldLayoutId id="2147483662" r:id="rId10"/>
    <p:sldLayoutId id="2147483663" r:id="rId11"/>
    <p:sldLayoutId id="2147483680" r:id="rId12"/>
    <p:sldLayoutId id="2147483669" r:id="rId13"/>
    <p:sldLayoutId id="2147483770" r:id="rId14"/>
    <p:sldLayoutId id="2147483674" r:id="rId15"/>
    <p:sldLayoutId id="2147483681" r:id="rId16"/>
    <p:sldLayoutId id="2147483671" r:id="rId17"/>
    <p:sldLayoutId id="2147483672" r:id="rId18"/>
    <p:sldLayoutId id="2147483682" r:id="rId19"/>
    <p:sldLayoutId id="2147483668" r:id="rId20"/>
    <p:sldLayoutId id="2147483772" r:id="rId21"/>
    <p:sldLayoutId id="2147483667" r:id="rId22"/>
    <p:sldLayoutId id="2147483683" r:id="rId23"/>
    <p:sldLayoutId id="2147483677" r:id="rId24"/>
    <p:sldLayoutId id="2147483673" r:id="rId25"/>
    <p:sldLayoutId id="2147483684" r:id="rId26"/>
    <p:sldLayoutId id="2147483676" r:id="rId27"/>
    <p:sldLayoutId id="2147483840" r:id="rId28"/>
    <p:sldLayoutId id="2147483841" r:id="rId29"/>
    <p:sldLayoutId id="2147483844" r:id="rId30"/>
  </p:sldLayoutIdLst>
  <p:txStyles>
    <p:titleStyle>
      <a:lvl1pPr algn="l" defTabSz="914400" rtl="0" eaLnBrk="1" latinLnBrk="0" hangingPunct="1">
        <a:lnSpc>
          <a:spcPct val="90000"/>
        </a:lnSpc>
        <a:spcBef>
          <a:spcPct val="0"/>
        </a:spcBef>
        <a:buNone/>
        <a:defRPr sz="44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33.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image" Target="../media/image42.svg"/><Relationship Id="rId11" Type="http://schemas.openxmlformats.org/officeDocument/2006/relationships/image" Target="../media/image33.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youtu.be/ERgWJwLTQXE?si=zClB6k_EmrZEKSX9"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ERgWJwLTQXE?si=zClB6k_EmrZEKSX9" TargetMode="External"/><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CBA02708-E3F0-7442-AC74-F3BA16FA6A39}"/>
              </a:ext>
              <a:ext uri="{C183D7F6-B498-43B3-948B-1728B52AA6E4}">
                <adec:decorative xmlns:adec="http://schemas.microsoft.com/office/drawing/2017/decorative" val="1"/>
              </a:ext>
            </a:extLst>
          </p:cNvPr>
          <p:cNvSpPr>
            <a:spLocks noChangeArrowheads="1"/>
          </p:cNvSpPr>
          <p:nvPr/>
        </p:nvSpPr>
        <p:spPr bwMode="auto">
          <a:xfrm>
            <a:off x="10467448" y="11255360"/>
            <a:ext cx="362868" cy="447986"/>
          </a:xfrm>
          <a:custGeom>
            <a:avLst/>
            <a:gdLst>
              <a:gd name="T0" fmla="*/ 174 w 358"/>
              <a:gd name="T1" fmla="*/ 0 h 442"/>
              <a:gd name="T2" fmla="*/ 357 w 358"/>
              <a:gd name="T3" fmla="*/ 441 h 442"/>
              <a:gd name="T4" fmla="*/ 174 w 358"/>
              <a:gd name="T5" fmla="*/ 341 h 442"/>
              <a:gd name="T6" fmla="*/ 0 w 358"/>
              <a:gd name="T7" fmla="*/ 441 h 442"/>
              <a:gd name="T8" fmla="*/ 174 w 358"/>
              <a:gd name="T9" fmla="*/ 0 h 442"/>
            </a:gdLst>
            <a:ahLst/>
            <a:cxnLst>
              <a:cxn ang="0">
                <a:pos x="T0" y="T1"/>
              </a:cxn>
              <a:cxn ang="0">
                <a:pos x="T2" y="T3"/>
              </a:cxn>
              <a:cxn ang="0">
                <a:pos x="T4" y="T5"/>
              </a:cxn>
              <a:cxn ang="0">
                <a:pos x="T6" y="T7"/>
              </a:cxn>
              <a:cxn ang="0">
                <a:pos x="T8" y="T9"/>
              </a:cxn>
            </a:cxnLst>
            <a:rect l="0" t="0" r="r" b="b"/>
            <a:pathLst>
              <a:path w="358" h="442">
                <a:moveTo>
                  <a:pt x="174" y="0"/>
                </a:moveTo>
                <a:lnTo>
                  <a:pt x="357" y="441"/>
                </a:lnTo>
                <a:lnTo>
                  <a:pt x="174" y="341"/>
                </a:lnTo>
                <a:lnTo>
                  <a:pt x="0" y="441"/>
                </a:lnTo>
                <a:lnTo>
                  <a:pt x="174" y="0"/>
                </a:lnTo>
              </a:path>
            </a:pathLst>
          </a:custGeom>
          <a:solidFill>
            <a:schemeClr val="tx1">
              <a:lumMod val="20000"/>
              <a:lumOff val="80000"/>
            </a:schemeClr>
          </a:solidFill>
          <a:ln>
            <a:noFill/>
          </a:ln>
          <a:effectLst/>
        </p:spPr>
        <p:txBody>
          <a:bodyPr wrap="none" anchor="ctr"/>
          <a:lstStyle/>
          <a:p>
            <a:endParaRPr lang="en-US" sz="900"/>
          </a:p>
        </p:txBody>
      </p:sp>
      <p:sp>
        <p:nvSpPr>
          <p:cNvPr id="2" name="Title 1">
            <a:extLst>
              <a:ext uri="{FF2B5EF4-FFF2-40B4-BE49-F238E27FC236}">
                <a16:creationId xmlns:a16="http://schemas.microsoft.com/office/drawing/2014/main" id="{05C3EF9F-DF1A-5F9E-2F69-4DBFAA12E0AE}"/>
              </a:ext>
            </a:extLst>
          </p:cNvPr>
          <p:cNvSpPr txBox="1">
            <a:spLocks noGrp="1"/>
          </p:cNvSpPr>
          <p:nvPr>
            <p:ph type="title" idx="4294967295"/>
          </p:nvPr>
        </p:nvSpPr>
        <p:spPr>
          <a:xfrm>
            <a:off x="1001150" y="2996625"/>
            <a:ext cx="104944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2"/>
                </a:solidFill>
                <a:effectLst/>
                <a:uLnTx/>
                <a:uFillTx/>
                <a:latin typeface="+mj-lt"/>
                <a:ea typeface="+mn-ea"/>
                <a:cs typeface="+mn-cs"/>
              </a:rPr>
              <a:t>CDE Science of Reading Literacy Series</a:t>
            </a:r>
          </a:p>
        </p:txBody>
      </p:sp>
      <p:sp>
        <p:nvSpPr>
          <p:cNvPr id="7" name="TextBox 6">
            <a:extLst>
              <a:ext uri="{FF2B5EF4-FFF2-40B4-BE49-F238E27FC236}">
                <a16:creationId xmlns:a16="http://schemas.microsoft.com/office/drawing/2014/main" id="{10B2D7B1-7873-4A7B-83D8-940CAAE12BBB}"/>
              </a:ext>
            </a:extLst>
          </p:cNvPr>
          <p:cNvSpPr txBox="1"/>
          <p:nvPr/>
        </p:nvSpPr>
        <p:spPr>
          <a:xfrm>
            <a:off x="1001149" y="3581400"/>
            <a:ext cx="10494499" cy="1323439"/>
          </a:xfrm>
          <a:prstGeom prst="rect">
            <a:avLst/>
          </a:prstGeom>
          <a:noFill/>
        </p:spPr>
        <p:txBody>
          <a:bodyPr wrap="square" lIns="91440" tIns="45720" rIns="91440" bIns="45720" rtlCol="0" anchor="t">
            <a:spAutoFit/>
          </a:bodyPr>
          <a:lstStyle/>
          <a:p>
            <a:pPr algn="ctr"/>
            <a:r>
              <a:rPr lang="en-US" sz="4800" dirty="0">
                <a:solidFill>
                  <a:schemeClr val="bg2"/>
                </a:solidFill>
                <a:latin typeface="+mj-lt"/>
              </a:rPr>
              <a:t>Inference</a:t>
            </a:r>
          </a:p>
          <a:p>
            <a:pPr algn="ctr"/>
            <a:r>
              <a:rPr lang="en-US" sz="3200" dirty="0">
                <a:solidFill>
                  <a:schemeClr val="bg2"/>
                </a:solidFill>
                <a:latin typeface="+mj-lt"/>
              </a:rPr>
              <a:t> </a:t>
            </a:r>
          </a:p>
        </p:txBody>
      </p:sp>
    </p:spTree>
    <p:extLst>
      <p:ext uri="{BB962C8B-B14F-4D97-AF65-F5344CB8AC3E}">
        <p14:creationId xmlns:p14="http://schemas.microsoft.com/office/powerpoint/2010/main" val="356856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C7268F-79A2-A778-2B9C-D88264C92BD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Level 3: Constructing a Situation or Mental Model of the Text</a:t>
            </a:r>
          </a:p>
        </p:txBody>
      </p:sp>
      <p:grpSp>
        <p:nvGrpSpPr>
          <p:cNvPr id="6" name="Group 5">
            <a:extLst>
              <a:ext uri="{FF2B5EF4-FFF2-40B4-BE49-F238E27FC236}">
                <a16:creationId xmlns:a16="http://schemas.microsoft.com/office/drawing/2014/main" id="{631AA8A9-11BC-F02F-B4F9-9656BC0475E6}"/>
              </a:ext>
              <a:ext uri="{C183D7F6-B498-43B3-948B-1728B52AA6E4}">
                <adec:decorative xmlns:adec="http://schemas.microsoft.com/office/drawing/2017/decorative" val="1"/>
              </a:ext>
            </a:extLst>
          </p:cNvPr>
          <p:cNvGrpSpPr/>
          <p:nvPr/>
        </p:nvGrpSpPr>
        <p:grpSpPr>
          <a:xfrm>
            <a:off x="374950" y="1766710"/>
            <a:ext cx="5804794" cy="4387581"/>
            <a:chOff x="14114" y="911380"/>
            <a:chExt cx="1499049" cy="1365461"/>
          </a:xfrm>
        </p:grpSpPr>
        <p:sp>
          <p:nvSpPr>
            <p:cNvPr id="7" name="Rectangle 6">
              <a:extLst>
                <a:ext uri="{FF2B5EF4-FFF2-40B4-BE49-F238E27FC236}">
                  <a16:creationId xmlns:a16="http://schemas.microsoft.com/office/drawing/2014/main" id="{165C8620-25D0-552F-0F2C-C4453AFFCEF0}"/>
                </a:ext>
              </a:extLst>
            </p:cNvPr>
            <p:cNvSpPr/>
            <p:nvPr/>
          </p:nvSpPr>
          <p:spPr>
            <a:xfrm>
              <a:off x="14114" y="911380"/>
              <a:ext cx="1499049" cy="1365461"/>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F23D9BDB-C5F4-D62E-4676-01C3B999F652}"/>
                </a:ext>
              </a:extLst>
            </p:cNvPr>
            <p:cNvSpPr txBox="1"/>
            <p:nvPr/>
          </p:nvSpPr>
          <p:spPr>
            <a:xfrm>
              <a:off x="14114" y="911380"/>
              <a:ext cx="1499049" cy="1365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p:txBody>
        </p:sp>
      </p:grpSp>
      <p:sp>
        <p:nvSpPr>
          <p:cNvPr id="14" name="TextBox 13">
            <a:extLst>
              <a:ext uri="{FF2B5EF4-FFF2-40B4-BE49-F238E27FC236}">
                <a16:creationId xmlns:a16="http://schemas.microsoft.com/office/drawing/2014/main" id="{E37448A8-CAE9-DC19-D1FB-B5088292DF8C}"/>
              </a:ext>
            </a:extLst>
          </p:cNvPr>
          <p:cNvSpPr txBox="1"/>
          <p:nvPr/>
        </p:nvSpPr>
        <p:spPr>
          <a:xfrm>
            <a:off x="430725" y="1766709"/>
            <a:ext cx="5665275" cy="3785652"/>
          </a:xfrm>
          <a:prstGeom prst="rect">
            <a:avLst/>
          </a:prstGeom>
          <a:noFill/>
        </p:spPr>
        <p:txBody>
          <a:bodyPr wrap="square">
            <a:spAutoFit/>
          </a:bodyPr>
          <a:lstStyle/>
          <a:p>
            <a:pPr marL="285750" lvl="0" indent="-285750">
              <a:buFont typeface="Arial" panose="020B0604020202020204" pitchFamily="34" charset="0"/>
              <a:buChar char="•"/>
            </a:pPr>
            <a:endParaRPr lang="en-US" sz="2400"/>
          </a:p>
          <a:p>
            <a:pPr marL="285750" lvl="0" indent="-285750">
              <a:buFont typeface="Arial" panose="020B0604020202020204" pitchFamily="34" charset="0"/>
              <a:buChar char="•"/>
            </a:pPr>
            <a:r>
              <a:rPr lang="en-US" sz="2400"/>
              <a:t>Using language and cognitive processes, including inference, to integrate units of meaning</a:t>
            </a:r>
          </a:p>
          <a:p>
            <a:pPr marL="285750" lvl="0" indent="-285750">
              <a:buFont typeface="Arial" panose="020B0604020202020204" pitchFamily="34" charset="0"/>
              <a:buChar char="•"/>
            </a:pPr>
            <a:endParaRPr lang="en-US" sz="2400"/>
          </a:p>
          <a:p>
            <a:pPr marL="285750" lvl="0" indent="-285750">
              <a:buFont typeface="Arial" panose="020B0604020202020204" pitchFamily="34" charset="0"/>
              <a:buChar char="•"/>
            </a:pPr>
            <a:r>
              <a:rPr lang="en-US" sz="2400"/>
              <a:t>Information that is explicitly stated as well as implied</a:t>
            </a:r>
          </a:p>
          <a:p>
            <a:pPr marL="285750" lvl="0" indent="-285750">
              <a:buFont typeface="Arial" panose="020B0604020202020204" pitchFamily="34" charset="0"/>
              <a:buChar char="•"/>
            </a:pPr>
            <a:endParaRPr lang="en-US" sz="2400"/>
          </a:p>
          <a:p>
            <a:pPr marL="285750" lvl="0" indent="-285750">
              <a:buFont typeface="Arial" panose="020B0604020202020204" pitchFamily="34" charset="0"/>
              <a:buChar char="•"/>
            </a:pPr>
            <a:r>
              <a:rPr lang="en-US" sz="2400"/>
              <a:t>Example: Constructing an overall understanding of the situation in the text</a:t>
            </a:r>
          </a:p>
        </p:txBody>
      </p:sp>
      <p:graphicFrame>
        <p:nvGraphicFramePr>
          <p:cNvPr id="2" name="Diagram 1" descr="Diagram with arrows reads:&#10;Level 1: Surface code&#10;Level 2: Text base&#10;Level 3: Mental model">
            <a:extLst>
              <a:ext uri="{FF2B5EF4-FFF2-40B4-BE49-F238E27FC236}">
                <a16:creationId xmlns:a16="http://schemas.microsoft.com/office/drawing/2014/main" id="{A1E75E09-4383-F647-5947-51C4ED35CD5A}"/>
              </a:ext>
            </a:extLst>
          </p:cNvPr>
          <p:cNvGraphicFramePr/>
          <p:nvPr>
            <p:extLst>
              <p:ext uri="{D42A27DB-BD31-4B8C-83A1-F6EECF244321}">
                <p14:modId xmlns:p14="http://schemas.microsoft.com/office/powerpoint/2010/main" val="969001483"/>
              </p:ext>
            </p:extLst>
          </p:nvPr>
        </p:nvGraphicFramePr>
        <p:xfrm>
          <a:off x="6733309" y="2200893"/>
          <a:ext cx="4895272" cy="309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A0F80B1-6628-A1D8-46E8-1FD2F4D75A6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pSp>
        <p:nvGrpSpPr>
          <p:cNvPr id="3" name="Group 2">
            <a:extLst>
              <a:ext uri="{FF2B5EF4-FFF2-40B4-BE49-F238E27FC236}">
                <a16:creationId xmlns:a16="http://schemas.microsoft.com/office/drawing/2014/main" id="{53AEC27C-7123-4FC0-26A2-C6DE8451463A}"/>
              </a:ext>
              <a:ext uri="{C183D7F6-B498-43B3-948B-1728B52AA6E4}">
                <adec:decorative xmlns:adec="http://schemas.microsoft.com/office/drawing/2017/decorative" val="1"/>
              </a:ext>
            </a:extLst>
          </p:cNvPr>
          <p:cNvGrpSpPr/>
          <p:nvPr/>
        </p:nvGrpSpPr>
        <p:grpSpPr>
          <a:xfrm>
            <a:off x="374950" y="531628"/>
            <a:ext cx="6442103" cy="1550273"/>
            <a:chOff x="14114" y="364772"/>
            <a:chExt cx="4867043" cy="708826"/>
          </a:xfrm>
        </p:grpSpPr>
        <p:sp>
          <p:nvSpPr>
            <p:cNvPr id="4" name="Arrow: Right 3">
              <a:extLst>
                <a:ext uri="{FF2B5EF4-FFF2-40B4-BE49-F238E27FC236}">
                  <a16:creationId xmlns:a16="http://schemas.microsoft.com/office/drawing/2014/main" id="{EBAEA012-2B8C-04BC-3620-8C0D40168EF8}"/>
                </a:ext>
              </a:extLst>
            </p:cNvPr>
            <p:cNvSpPr/>
            <p:nvPr/>
          </p:nvSpPr>
          <p:spPr>
            <a:xfrm>
              <a:off x="14114" y="364772"/>
              <a:ext cx="4867043" cy="708826"/>
            </a:xfrm>
            <a:prstGeom prst="rightArrow">
              <a:avLst>
                <a:gd name="adj1" fmla="val 50000"/>
                <a:gd name="adj2" fmla="val 50000"/>
              </a:avLst>
            </a:prstGeom>
            <a:solidFill>
              <a:srgbClr val="3CC1CC"/>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5" name="Arrow: Right 4">
              <a:extLst>
                <a:ext uri="{FF2B5EF4-FFF2-40B4-BE49-F238E27FC236}">
                  <a16:creationId xmlns:a16="http://schemas.microsoft.com/office/drawing/2014/main" id="{A67C6122-5AA6-14E4-2CC4-0D09D7FBFBF4}"/>
                </a:ext>
              </a:extLst>
            </p:cNvPr>
            <p:cNvSpPr txBox="1"/>
            <p:nvPr/>
          </p:nvSpPr>
          <p:spPr>
            <a:xfrm>
              <a:off x="14114" y="575070"/>
              <a:ext cx="4689837" cy="3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a:t>
              </a:r>
              <a:r>
                <a:rPr lang="en-US" sz="2400"/>
                <a:t>3: Constructing a Situation or Mental Model of the Text </a:t>
              </a:r>
              <a:endParaRPr lang="en-US" sz="2400" kern="1200"/>
            </a:p>
          </p:txBody>
        </p:sp>
      </p:grpSp>
    </p:spTree>
    <p:extLst>
      <p:ext uri="{BB962C8B-B14F-4D97-AF65-F5344CB8AC3E}">
        <p14:creationId xmlns:p14="http://schemas.microsoft.com/office/powerpoint/2010/main" val="22501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A0C653E-607D-F259-E815-D3A2018B03C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Levels of Language Processing </a:t>
            </a:r>
          </a:p>
        </p:txBody>
      </p:sp>
      <p:grpSp>
        <p:nvGrpSpPr>
          <p:cNvPr id="5" name="Group 4" descr="Level 1: Understanding the Surface Code ">
            <a:extLst>
              <a:ext uri="{FF2B5EF4-FFF2-40B4-BE49-F238E27FC236}">
                <a16:creationId xmlns:a16="http://schemas.microsoft.com/office/drawing/2014/main" id="{A264A233-CEDB-399C-986A-C2757E1552F0}"/>
              </a:ext>
            </a:extLst>
          </p:cNvPr>
          <p:cNvGrpSpPr/>
          <p:nvPr/>
        </p:nvGrpSpPr>
        <p:grpSpPr>
          <a:xfrm>
            <a:off x="130967" y="484124"/>
            <a:ext cx="3267141" cy="1616769"/>
            <a:chOff x="14114" y="364772"/>
            <a:chExt cx="4867043" cy="708826"/>
          </a:xfrm>
          <a:solidFill>
            <a:schemeClr val="accent2"/>
          </a:solidFill>
        </p:grpSpPr>
        <p:sp>
          <p:nvSpPr>
            <p:cNvPr id="6" name="Arrow: Right 5">
              <a:extLst>
                <a:ext uri="{FF2B5EF4-FFF2-40B4-BE49-F238E27FC236}">
                  <a16:creationId xmlns:a16="http://schemas.microsoft.com/office/drawing/2014/main" id="{55C12076-A205-F343-03C1-A6A7E388B60E}"/>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7" name="Arrow: Right 4">
              <a:extLst>
                <a:ext uri="{FF2B5EF4-FFF2-40B4-BE49-F238E27FC236}">
                  <a16:creationId xmlns:a16="http://schemas.microsoft.com/office/drawing/2014/main" id="{982864C6-794E-6369-C235-A9E4A1B909D8}"/>
                </a:ext>
              </a:extLst>
            </p:cNvPr>
            <p:cNvSpPr txBox="1"/>
            <p:nvPr/>
          </p:nvSpPr>
          <p:spPr>
            <a:xfrm>
              <a:off x="14115" y="505308"/>
              <a:ext cx="4026641" cy="3910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000" kern="1200"/>
                <a:t>Level 1</a:t>
              </a:r>
              <a:r>
                <a:rPr lang="en-US" sz="2000"/>
                <a:t>: Understanding the Surface Code</a:t>
              </a:r>
              <a:endParaRPr lang="en-US" sz="2000" kern="1200"/>
            </a:p>
          </p:txBody>
        </p:sp>
      </p:grpSp>
      <p:grpSp>
        <p:nvGrpSpPr>
          <p:cNvPr id="8" name="Group 7" descr="Level 2: Making Meaning from the Text Base ">
            <a:extLst>
              <a:ext uri="{FF2B5EF4-FFF2-40B4-BE49-F238E27FC236}">
                <a16:creationId xmlns:a16="http://schemas.microsoft.com/office/drawing/2014/main" id="{0DAC5DD4-CB2C-44D8-A729-9AAC0E0937E0}"/>
              </a:ext>
            </a:extLst>
          </p:cNvPr>
          <p:cNvGrpSpPr/>
          <p:nvPr/>
        </p:nvGrpSpPr>
        <p:grpSpPr>
          <a:xfrm>
            <a:off x="130967" y="2667295"/>
            <a:ext cx="4082687" cy="1550273"/>
            <a:chOff x="14114" y="364772"/>
            <a:chExt cx="4867043" cy="708826"/>
          </a:xfrm>
          <a:solidFill>
            <a:srgbClr val="12A8B6"/>
          </a:solidFill>
        </p:grpSpPr>
        <p:sp>
          <p:nvSpPr>
            <p:cNvPr id="9" name="Arrow: Right 8">
              <a:extLst>
                <a:ext uri="{FF2B5EF4-FFF2-40B4-BE49-F238E27FC236}">
                  <a16:creationId xmlns:a16="http://schemas.microsoft.com/office/drawing/2014/main" id="{A46ACDDC-D349-B2D1-ADC8-749F1B57C800}"/>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0" name="Arrow: Right 4">
              <a:extLst>
                <a:ext uri="{FF2B5EF4-FFF2-40B4-BE49-F238E27FC236}">
                  <a16:creationId xmlns:a16="http://schemas.microsoft.com/office/drawing/2014/main" id="{CA3E7A29-005A-E0F1-4311-B4B717418071}"/>
                </a:ext>
              </a:extLst>
            </p:cNvPr>
            <p:cNvSpPr txBox="1"/>
            <p:nvPr/>
          </p:nvSpPr>
          <p:spPr>
            <a:xfrm>
              <a:off x="14114" y="541979"/>
              <a:ext cx="4107625" cy="354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000" kern="1200"/>
                <a:t>Level 2: Making Meaning from the Text Base</a:t>
              </a:r>
            </a:p>
          </p:txBody>
        </p:sp>
      </p:grpSp>
      <p:grpSp>
        <p:nvGrpSpPr>
          <p:cNvPr id="11" name="Group 10" descr="Level 3: Constructing a Situation or Mental Model of the Text ">
            <a:extLst>
              <a:ext uri="{FF2B5EF4-FFF2-40B4-BE49-F238E27FC236}">
                <a16:creationId xmlns:a16="http://schemas.microsoft.com/office/drawing/2014/main" id="{37CE6C7F-1683-BDF1-06C4-3A06737AC989}"/>
              </a:ext>
            </a:extLst>
          </p:cNvPr>
          <p:cNvGrpSpPr/>
          <p:nvPr/>
        </p:nvGrpSpPr>
        <p:grpSpPr>
          <a:xfrm>
            <a:off x="130967" y="4397177"/>
            <a:ext cx="5874417" cy="1550273"/>
            <a:chOff x="14114" y="364772"/>
            <a:chExt cx="4867043" cy="708826"/>
          </a:xfrm>
        </p:grpSpPr>
        <p:sp>
          <p:nvSpPr>
            <p:cNvPr id="12" name="Arrow: Right 11">
              <a:extLst>
                <a:ext uri="{FF2B5EF4-FFF2-40B4-BE49-F238E27FC236}">
                  <a16:creationId xmlns:a16="http://schemas.microsoft.com/office/drawing/2014/main" id="{40774EF4-3F9E-D76B-CE5F-1CF4DAF1027A}"/>
                </a:ext>
              </a:extLst>
            </p:cNvPr>
            <p:cNvSpPr/>
            <p:nvPr/>
          </p:nvSpPr>
          <p:spPr>
            <a:xfrm>
              <a:off x="14114" y="364772"/>
              <a:ext cx="4867043" cy="708826"/>
            </a:xfrm>
            <a:prstGeom prst="rightArrow">
              <a:avLst>
                <a:gd name="adj1" fmla="val 50000"/>
                <a:gd name="adj2" fmla="val 50000"/>
              </a:avLst>
            </a:prstGeom>
            <a:solidFill>
              <a:srgbClr val="3CC1CC"/>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3" name="Arrow: Right 4">
              <a:extLst>
                <a:ext uri="{FF2B5EF4-FFF2-40B4-BE49-F238E27FC236}">
                  <a16:creationId xmlns:a16="http://schemas.microsoft.com/office/drawing/2014/main" id="{866569D5-1594-D594-2915-A8F275E8B2FB}"/>
                </a:ext>
              </a:extLst>
            </p:cNvPr>
            <p:cNvSpPr txBox="1"/>
            <p:nvPr/>
          </p:nvSpPr>
          <p:spPr>
            <a:xfrm>
              <a:off x="14114" y="575070"/>
              <a:ext cx="4689837" cy="3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000" kern="1200"/>
                <a:t>Level </a:t>
              </a:r>
              <a:r>
                <a:rPr lang="en-US" sz="2000"/>
                <a:t>3: Constructing a Situation or Mental Model of the Text </a:t>
              </a:r>
              <a:endParaRPr lang="en-US" sz="2000" kern="1200"/>
            </a:p>
          </p:txBody>
        </p:sp>
      </p:grpSp>
      <p:graphicFrame>
        <p:nvGraphicFramePr>
          <p:cNvPr id="2" name="Diagram 1" descr="Levels of Language Processing from Words and Phrases to Coherent Representation of Text ">
            <a:extLst>
              <a:ext uri="{FF2B5EF4-FFF2-40B4-BE49-F238E27FC236}">
                <a16:creationId xmlns:a16="http://schemas.microsoft.com/office/drawing/2014/main" id="{AD3935C7-70FE-708C-11F1-A5E8783BC816}"/>
              </a:ext>
            </a:extLst>
          </p:cNvPr>
          <p:cNvGraphicFramePr/>
          <p:nvPr>
            <p:extLst>
              <p:ext uri="{D42A27DB-BD31-4B8C-83A1-F6EECF244321}">
                <p14:modId xmlns:p14="http://schemas.microsoft.com/office/powerpoint/2010/main" val="1962408182"/>
              </p:ext>
            </p:extLst>
          </p:nvPr>
        </p:nvGraphicFramePr>
        <p:xfrm>
          <a:off x="2601249" y="380032"/>
          <a:ext cx="9459784" cy="633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D4BCCF4A-7F15-3C71-511F-F5FB09FF4529}"/>
              </a:ext>
            </a:extLst>
          </p:cNvPr>
          <p:cNvSpPr txBox="1"/>
          <p:nvPr/>
        </p:nvSpPr>
        <p:spPr>
          <a:xfrm>
            <a:off x="2743200" y="6365840"/>
            <a:ext cx="5185317" cy="338554"/>
          </a:xfrm>
          <a:prstGeom prst="rect">
            <a:avLst/>
          </a:prstGeom>
          <a:noFill/>
        </p:spPr>
        <p:txBody>
          <a:bodyPr wrap="square" lIns="91440" tIns="45720" rIns="91440" bIns="45720" rtlCol="0" anchor="t">
            <a:spAutoFit/>
          </a:bodyPr>
          <a:lstStyle/>
          <a:p>
            <a:r>
              <a:rPr lang="en-US" sz="1600" dirty="0">
                <a:solidFill>
                  <a:srgbClr val="242424"/>
                </a:solidFill>
                <a:latin typeface="Calibri Light"/>
                <a:cs typeface="Calibri Light"/>
              </a:rPr>
              <a:t>(Hennessy, 2021; Cain &amp; Oakhill, 2007)</a:t>
            </a:r>
            <a:endParaRPr lang="en-US" sz="1400" dirty="0">
              <a:solidFill>
                <a:srgbClr val="000000"/>
              </a:solidFill>
              <a:latin typeface="Calibri"/>
              <a:cs typeface="Calibri"/>
            </a:endParaRPr>
          </a:p>
        </p:txBody>
      </p:sp>
      <p:pic>
        <p:nvPicPr>
          <p:cNvPr id="3" name="Picture 2" descr="Colorado Department of Education Logo&#10;">
            <a:extLst>
              <a:ext uri="{FF2B5EF4-FFF2-40B4-BE49-F238E27FC236}">
                <a16:creationId xmlns:a16="http://schemas.microsoft.com/office/drawing/2014/main" id="{E80D4121-9ABB-8BB7-9968-A4A061F1D9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409651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32F4C1-7205-962C-CFD8-45A40CD96D3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Inference Involves:</a:t>
            </a:r>
          </a:p>
        </p:txBody>
      </p:sp>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5B19AA-6C32-5A34-A583-BB22E682AAD8}"/>
              </a:ext>
            </a:extLst>
          </p:cNvPr>
          <p:cNvSpPr txBox="1"/>
          <p:nvPr/>
        </p:nvSpPr>
        <p:spPr>
          <a:xfrm>
            <a:off x="643467" y="1440931"/>
            <a:ext cx="4721388" cy="3266022"/>
          </a:xfrm>
          <a:prstGeom prst="rect">
            <a:avLst/>
          </a:prstGeom>
          <a:noFill/>
        </p:spPr>
        <p:txBody>
          <a:bodyPr wrap="square">
            <a:spAutoFit/>
          </a:bodyPr>
          <a:lstStyle/>
          <a:p>
            <a:pPr defTabSz="886968">
              <a:spcAft>
                <a:spcPts val="600"/>
              </a:spcAft>
            </a:pPr>
            <a:r>
              <a:rPr lang="en-US" sz="2328" kern="1200">
                <a:solidFill>
                  <a:schemeClr val="tx1"/>
                </a:solidFill>
                <a:latin typeface="Calibri Light" panose="020F0302020204030204" pitchFamily="34" charset="0"/>
                <a:ea typeface="+mn-ea"/>
                <a:cs typeface="Calibri Light" panose="020F0302020204030204" pitchFamily="34" charset="0"/>
              </a:rPr>
              <a:t>Inference involves:</a:t>
            </a:r>
          </a:p>
          <a:p>
            <a:pPr marL="277178" indent="-277178" defTabSz="886968">
              <a:spcAft>
                <a:spcPts val="600"/>
              </a:spcAft>
              <a:buFont typeface="Arial" panose="020B0604020202020204" pitchFamily="34" charset="0"/>
              <a:buChar char="•"/>
            </a:pPr>
            <a:r>
              <a:rPr lang="en-US" sz="2328" kern="1200">
                <a:solidFill>
                  <a:schemeClr val="tx1"/>
                </a:solidFill>
                <a:latin typeface="Calibri Light" panose="020F0302020204030204" pitchFamily="34" charset="0"/>
                <a:ea typeface="+mn-ea"/>
                <a:cs typeface="Calibri Light" panose="020F0302020204030204" pitchFamily="34" charset="0"/>
              </a:rPr>
              <a:t>Connections between parts of the text</a:t>
            </a:r>
          </a:p>
          <a:p>
            <a:pPr marL="277178" indent="-277178" defTabSz="886968">
              <a:spcAft>
                <a:spcPts val="600"/>
              </a:spcAft>
              <a:buFont typeface="Arial" panose="020B0604020202020204" pitchFamily="34" charset="0"/>
              <a:buChar char="•"/>
            </a:pPr>
            <a:r>
              <a:rPr lang="en-US" sz="2328" kern="1200">
                <a:solidFill>
                  <a:schemeClr val="tx1"/>
                </a:solidFill>
                <a:latin typeface="Calibri Light" panose="020F0302020204030204" pitchFamily="34" charset="0"/>
                <a:ea typeface="+mn-ea"/>
                <a:cs typeface="Calibri Light" panose="020F0302020204030204" pitchFamily="34" charset="0"/>
              </a:rPr>
              <a:t>Relationships between the text and background knowledge</a:t>
            </a:r>
          </a:p>
          <a:p>
            <a:pPr marL="277178" indent="-277178" defTabSz="886968">
              <a:spcAft>
                <a:spcPts val="600"/>
              </a:spcAft>
              <a:buFont typeface="Arial" panose="020B0604020202020204" pitchFamily="34" charset="0"/>
              <a:buChar char="•"/>
            </a:pPr>
            <a:endParaRPr lang="en-US" sz="2328">
              <a:latin typeface="Calibri Light" panose="020F0302020204030204" pitchFamily="34" charset="0"/>
              <a:cs typeface="Calibri Light" panose="020F0302020204030204" pitchFamily="34" charset="0"/>
            </a:endParaRPr>
          </a:p>
          <a:p>
            <a:pPr defTabSz="886968">
              <a:spcAft>
                <a:spcPts val="600"/>
              </a:spcAft>
            </a:pPr>
            <a:r>
              <a:rPr lang="en-US" sz="2328">
                <a:latin typeface="Calibri Light" panose="020F0302020204030204" pitchFamily="34" charset="0"/>
                <a:cs typeface="Calibri Light" panose="020F0302020204030204" pitchFamily="34" charset="0"/>
              </a:rPr>
              <a:t>Inference is an </a:t>
            </a:r>
            <a:r>
              <a:rPr lang="en-US" sz="2328" b="1">
                <a:latin typeface="Calibri Light" panose="020F0302020204030204" pitchFamily="34" charset="0"/>
                <a:cs typeface="Calibri Light" panose="020F0302020204030204" pitchFamily="34" charset="0"/>
              </a:rPr>
              <a:t>integrative</a:t>
            </a:r>
            <a:r>
              <a:rPr lang="en-US" sz="2328">
                <a:latin typeface="Calibri Light" panose="020F0302020204030204" pitchFamily="34" charset="0"/>
                <a:cs typeface="Calibri Light" panose="020F0302020204030204" pitchFamily="34" charset="0"/>
              </a:rPr>
              <a:t> and </a:t>
            </a:r>
            <a:r>
              <a:rPr lang="en-US" sz="2328" b="1">
                <a:latin typeface="Calibri Light" panose="020F0302020204030204" pitchFamily="34" charset="0"/>
                <a:cs typeface="Calibri Light" panose="020F0302020204030204" pitchFamily="34" charset="0"/>
              </a:rPr>
              <a:t>constructive</a:t>
            </a:r>
            <a:r>
              <a:rPr lang="en-US" sz="2328">
                <a:latin typeface="Calibri Light" panose="020F0302020204030204" pitchFamily="34" charset="0"/>
                <a:cs typeface="Calibri Light" panose="020F0302020204030204" pitchFamily="34" charset="0"/>
              </a:rPr>
              <a:t> process.</a:t>
            </a:r>
            <a:endParaRPr lang="en-US" sz="2400">
              <a:highlight>
                <a:srgbClr val="FFFF00"/>
              </a:highlight>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36A35CB0-35C0-DB14-7684-BC39C3EADC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pic>
        <p:nvPicPr>
          <p:cNvPr id="3" name="Picture 2" descr="A child reading a book in a library&#10;">
            <a:extLst>
              <a:ext uri="{FF2B5EF4-FFF2-40B4-BE49-F238E27FC236}">
                <a16:creationId xmlns:a16="http://schemas.microsoft.com/office/drawing/2014/main" id="{7F24C5A8-1917-A676-0BCB-289D8C1F4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97054"/>
            <a:ext cx="5627143" cy="3753776"/>
          </a:xfrm>
          <a:prstGeom prst="rect">
            <a:avLst/>
          </a:prstGeom>
        </p:spPr>
      </p:pic>
      <p:sp>
        <p:nvSpPr>
          <p:cNvPr id="2" name="TextBox 1">
            <a:extLst>
              <a:ext uri="{FF2B5EF4-FFF2-40B4-BE49-F238E27FC236}">
                <a16:creationId xmlns:a16="http://schemas.microsoft.com/office/drawing/2014/main" id="{4C783E3B-430C-35C7-B2C9-CBAD47680C5C}"/>
              </a:ext>
            </a:extLst>
          </p:cNvPr>
          <p:cNvSpPr txBox="1"/>
          <p:nvPr/>
        </p:nvSpPr>
        <p:spPr>
          <a:xfrm>
            <a:off x="818077" y="5490239"/>
            <a:ext cx="10905066" cy="338554"/>
          </a:xfrm>
          <a:prstGeom prst="rect">
            <a:avLst/>
          </a:prstGeom>
          <a:noFill/>
        </p:spPr>
        <p:txBody>
          <a:bodyPr wrap="square" rtlCol="0">
            <a:spAutoFit/>
          </a:bodyPr>
          <a:lstStyle/>
          <a:p>
            <a:pPr algn="r"/>
            <a:r>
              <a:rPr lang="en-US" sz="1600">
                <a:latin typeface="Calibri Light" panose="020F0302020204030204" pitchFamily="34" charset="0"/>
                <a:cs typeface="Calibri Light" panose="020F0302020204030204" pitchFamily="34" charset="0"/>
              </a:rPr>
              <a:t>(Hennessy, 2021; Cain &amp; Oakhill, 2007)</a:t>
            </a:r>
            <a:endParaRPr lang="en-US" sz="1600"/>
          </a:p>
        </p:txBody>
      </p:sp>
    </p:spTree>
    <p:extLst>
      <p:ext uri="{BB962C8B-B14F-4D97-AF65-F5344CB8AC3E}">
        <p14:creationId xmlns:p14="http://schemas.microsoft.com/office/powerpoint/2010/main" val="391812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E29A110-7E84-3DB1-90B0-96DE2704229B}"/>
              </a:ext>
            </a:extLst>
          </p:cNvPr>
          <p:cNvSpPr txBox="1">
            <a:spLocks noGrp="1"/>
          </p:cNvSpPr>
          <p:nvPr>
            <p:ph type="title" idx="4294967295"/>
          </p:nvPr>
        </p:nvSpPr>
        <p:spPr>
          <a:xfrm>
            <a:off x="686834" y="1153572"/>
            <a:ext cx="3200400" cy="4461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mj-lt"/>
                <a:ea typeface="+mj-ea"/>
                <a:cs typeface="+mj-cs"/>
              </a:rPr>
              <a:t>Practice &amp; Reflect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BB5C41EE-CED8-9425-B086-060511291C91}"/>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2400">
                <a:latin typeface="Calibri Light" panose="020F0302020204030204" pitchFamily="34" charset="0"/>
                <a:cs typeface="Calibri Light" panose="020F0302020204030204" pitchFamily="34" charset="0"/>
              </a:rPr>
              <a:t>“Make a wish!” Calvin’s mother said excitedly. Calvin closed his eyes for a moment, took a deep breath, and blew out all seven of the tiny flames. </a:t>
            </a:r>
          </a:p>
          <a:p>
            <a:pPr>
              <a:lnSpc>
                <a:spcPct val="90000"/>
              </a:lnSpc>
              <a:spcAft>
                <a:spcPts val="600"/>
              </a:spcAft>
            </a:pPr>
            <a:r>
              <a:rPr lang="en-US" sz="2400">
                <a:latin typeface="Calibri Light" panose="020F0302020204030204" pitchFamily="34" charset="0"/>
                <a:cs typeface="Calibri Light" panose="020F0302020204030204" pitchFamily="34" charset="0"/>
              </a:rPr>
              <a:t>“I want a corner piece!” exclaimed Claire. </a:t>
            </a:r>
          </a:p>
          <a:p>
            <a:r>
              <a:rPr lang="en-US" sz="2400">
                <a:latin typeface="Calibri Light" panose="020F0302020204030204" pitchFamily="34" charset="0"/>
                <a:cs typeface="Calibri Light" panose="020F0302020204030204" pitchFamily="34" charset="0"/>
              </a:rPr>
              <a:t>“Calvin gets to choose first,” their mother replied as she slid the knife through the brightly colored frosting. The table full of children squealed in anticipation. </a:t>
            </a:r>
          </a:p>
          <a:p>
            <a:endParaRPr lang="en-US" sz="1400"/>
          </a:p>
          <a:p>
            <a:pPr>
              <a:lnSpc>
                <a:spcPct val="90000"/>
              </a:lnSpc>
              <a:spcAft>
                <a:spcPts val="600"/>
              </a:spcAft>
            </a:pPr>
            <a:endParaRPr lang="en-US" sz="200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274309D1-D1CC-CD66-9D7C-6F2CEA205D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400396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1598B-7738-1F03-FC21-B35E16C3C569}"/>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CB60B10-5FF4-AD01-5902-38EFA551806C}"/>
              </a:ext>
            </a:extLst>
          </p:cNvPr>
          <p:cNvSpPr txBox="1">
            <a:spLocks noGrp="1"/>
          </p:cNvSpPr>
          <p:nvPr>
            <p:ph type="title" idx="4294967295"/>
          </p:nvPr>
        </p:nvSpPr>
        <p:spPr>
          <a:xfrm>
            <a:off x="0" y="3163364"/>
            <a:ext cx="12192000" cy="127554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fontScale="90000"/>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kumimoji="0" lang="en-US" sz="4800" b="0" i="0" u="sng" strike="noStrike" kern="1200" cap="none" spc="0" normalizeH="0" baseline="0" noProof="0">
                <a:ln>
                  <a:noFill/>
                </a:ln>
                <a:solidFill>
                  <a:schemeClr val="lt1"/>
                </a:solidFill>
                <a:effectLst/>
                <a:uLnTx/>
                <a:uFillTx/>
                <a:latin typeface="+mj-lt"/>
                <a:ea typeface="Museo Slab 500" panose="02000000000000000000" charset="0"/>
                <a:cs typeface="Arial"/>
                <a:sym typeface="Arial"/>
              </a:rPr>
              <a:t>Preparing for Instruction</a:t>
            </a:r>
            <a:br>
              <a:rPr kumimoji="0" lang="en-US" sz="4800" b="0" i="0" u="none" strike="noStrike" kern="1200" cap="none" spc="0" normalizeH="0" baseline="0" noProof="0">
                <a:ln>
                  <a:noFill/>
                </a:ln>
                <a:solidFill>
                  <a:schemeClr val="lt1"/>
                </a:solidFill>
                <a:effectLst/>
                <a:uLnTx/>
                <a:uFillTx/>
                <a:latin typeface="+mj-lt"/>
                <a:ea typeface="Museo Slab 500" panose="02000000000000000000" charset="0"/>
                <a:cs typeface="Arial"/>
                <a:sym typeface="Arial"/>
              </a:rPr>
            </a:br>
            <a:endParaRPr kumimoji="0" lang="en-US" sz="4800" b="0" i="0" u="none" strike="noStrike" kern="1200" cap="none" spc="0" normalizeH="0" baseline="0" noProof="0">
              <a:ln>
                <a:noFill/>
              </a:ln>
              <a:solidFill>
                <a:schemeClr val="lt1"/>
              </a:solidFill>
              <a:effectLst/>
              <a:uLnTx/>
              <a:uFillTx/>
              <a:latin typeface="+mj-lt"/>
              <a:ea typeface="Museo Slab 500" panose="02000000000000000000" charset="0"/>
              <a:cs typeface="Arial"/>
              <a:sym typeface="Arial"/>
            </a:endParaRPr>
          </a:p>
        </p:txBody>
      </p:sp>
    </p:spTree>
    <p:extLst>
      <p:ext uri="{BB962C8B-B14F-4D97-AF65-F5344CB8AC3E}">
        <p14:creationId xmlns:p14="http://schemas.microsoft.com/office/powerpoint/2010/main" val="7647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766FB35-03D7-C755-4ABE-A5551FB9557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spcBef>
                <a:spcPct val="0"/>
              </a:spcBef>
            </a:pPr>
            <a:r>
              <a:rPr lang="en-US" sz="6000" kern="1200">
                <a:solidFill>
                  <a:schemeClr val="tx1"/>
                </a:solidFill>
                <a:latin typeface="+mj-lt"/>
                <a:ea typeface="+mj-ea"/>
                <a:cs typeface="+mj-cs"/>
              </a:rPr>
              <a:t>Warm Up</a:t>
            </a: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sp>
        <p:nvSpPr>
          <p:cNvPr id="3" name="TextBox 2">
            <a:extLst>
              <a:ext uri="{FF2B5EF4-FFF2-40B4-BE49-F238E27FC236}">
                <a16:creationId xmlns:a16="http://schemas.microsoft.com/office/drawing/2014/main" id="{C5EDDCDF-1A70-C30C-568A-353395A1090F}"/>
              </a:ext>
            </a:extLst>
          </p:cNvPr>
          <p:cNvSpPr txBox="1"/>
          <p:nvPr/>
        </p:nvSpPr>
        <p:spPr>
          <a:xfrm>
            <a:off x="3315031" y="4076802"/>
            <a:ext cx="5561938" cy="1534587"/>
          </a:xfrm>
          <a:prstGeom prst="rect">
            <a:avLst/>
          </a:prstGeom>
        </p:spPr>
        <p:txBody>
          <a:bodyPr vert="horz" lIns="91440" tIns="45720" rIns="91440" bIns="45720" rtlCol="0">
            <a:normAutofit/>
          </a:bodyPr>
          <a:lstStyle/>
          <a:p>
            <a:pPr algn="ctr">
              <a:lnSpc>
                <a:spcPct val="90000"/>
              </a:lnSpc>
              <a:spcBef>
                <a:spcPts val="1000"/>
              </a:spcBef>
            </a:pPr>
            <a:r>
              <a:rPr lang="en-US" sz="2400" kern="1200">
                <a:solidFill>
                  <a:schemeClr val="tx1"/>
                </a:solidFill>
                <a:latin typeface="Calibri Light" panose="020F0302020204030204" pitchFamily="34" charset="0"/>
                <a:cs typeface="Calibri Light" panose="020F0302020204030204" pitchFamily="34" charset="0"/>
              </a:rPr>
              <a:t>How would you describe the connection between inference and comprehension?</a:t>
            </a:r>
          </a:p>
        </p:txBody>
      </p:sp>
      <p:sp>
        <p:nvSpPr>
          <p:cNvPr id="23" name="Arc 2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6FE89-4AD4-4DDC-0E69-E39467E570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3289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Title 6">
            <a:extLst>
              <a:ext uri="{FF2B5EF4-FFF2-40B4-BE49-F238E27FC236}">
                <a16:creationId xmlns:a16="http://schemas.microsoft.com/office/drawing/2014/main" id="{7A1A3440-886C-4BD1-BF05-7E02D9D0C2C7}"/>
              </a:ext>
            </a:extLst>
          </p:cNvPr>
          <p:cNvSpPr>
            <a:spLocks noGrp="1"/>
          </p:cNvSpPr>
          <p:nvPr>
            <p:ph type="title" idx="4294967295"/>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Types of Inference</a:t>
            </a:r>
          </a:p>
        </p:txBody>
      </p:sp>
      <p:graphicFrame>
        <p:nvGraphicFramePr>
          <p:cNvPr id="2" name="Diagram 1" descr="Graphic compares and contrasts features of local and global coherence">
            <a:extLst>
              <a:ext uri="{FF2B5EF4-FFF2-40B4-BE49-F238E27FC236}">
                <a16:creationId xmlns:a16="http://schemas.microsoft.com/office/drawing/2014/main" id="{D516C433-A12D-C36C-7A0B-A07D63F6A82F}"/>
              </a:ext>
            </a:extLst>
          </p:cNvPr>
          <p:cNvGraphicFramePr/>
          <p:nvPr>
            <p:extLst>
              <p:ext uri="{D42A27DB-BD31-4B8C-83A1-F6EECF244321}">
                <p14:modId xmlns:p14="http://schemas.microsoft.com/office/powerpoint/2010/main" val="1009372179"/>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5EE82A2-C618-7E02-FD43-A1B2862B46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240757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0775FC-5C0E-E92B-D708-39F1B8B9DAC0}"/>
              </a:ext>
            </a:extLst>
          </p:cNvPr>
          <p:cNvSpPr txBox="1">
            <a:spLocks noGrp="1"/>
          </p:cNvSpPr>
          <p:nvPr>
            <p:ph type="title" idx="4294967295"/>
          </p:nvPr>
        </p:nvSpPr>
        <p:spPr>
          <a:xfrm>
            <a:off x="269322" y="286440"/>
            <a:ext cx="890405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n-ea"/>
                <a:cs typeface="+mn-cs"/>
              </a:rPr>
              <a:t>Local Coherence vs. Global Coherence</a:t>
            </a:r>
          </a:p>
        </p:txBody>
      </p:sp>
      <p:sp>
        <p:nvSpPr>
          <p:cNvPr id="10" name="Rectangle: Rounded Corners 9">
            <a:extLst>
              <a:ext uri="{FF2B5EF4-FFF2-40B4-BE49-F238E27FC236}">
                <a16:creationId xmlns:a16="http://schemas.microsoft.com/office/drawing/2014/main" id="{1D87BD17-B585-9A09-FC16-7E70845D4EBF}"/>
              </a:ext>
            </a:extLst>
          </p:cNvPr>
          <p:cNvSpPr/>
          <p:nvPr/>
        </p:nvSpPr>
        <p:spPr>
          <a:xfrm>
            <a:off x="3195854" y="1810751"/>
            <a:ext cx="5800291" cy="1368722"/>
          </a:xfrm>
          <a:prstGeom prst="roundRect">
            <a:avLst/>
          </a:prstGeom>
          <a:solidFill>
            <a:srgbClr val="077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latin typeface="Calibri Light" panose="020F0302020204030204" pitchFamily="34" charset="0"/>
                <a:cs typeface="Calibri Light" panose="020F0302020204030204" pitchFamily="34" charset="0"/>
              </a:rPr>
              <a:t>Local coherence, </a:t>
            </a:r>
            <a:r>
              <a:rPr lang="en-US" sz="2400">
                <a:latin typeface="Calibri Light" panose="020F0302020204030204" pitchFamily="34" charset="0"/>
                <a:cs typeface="Calibri Light" panose="020F0302020204030204" pitchFamily="34" charset="0"/>
              </a:rPr>
              <a:t>also known as </a:t>
            </a:r>
            <a:r>
              <a:rPr lang="en-US" sz="2400" i="1">
                <a:latin typeface="Calibri Light" panose="020F0302020204030204" pitchFamily="34" charset="0"/>
                <a:cs typeface="Calibri Light" panose="020F0302020204030204" pitchFamily="34" charset="0"/>
              </a:rPr>
              <a:t>text-based inference</a:t>
            </a:r>
            <a:r>
              <a:rPr lang="en-US" sz="2400">
                <a:latin typeface="Calibri Light" panose="020F0302020204030204" pitchFamily="34" charset="0"/>
                <a:cs typeface="Calibri Light" panose="020F0302020204030204" pitchFamily="34" charset="0"/>
              </a:rPr>
              <a:t>,</a:t>
            </a:r>
            <a:r>
              <a:rPr lang="en-US" sz="2400" b="1">
                <a:latin typeface="Calibri Light" panose="020F0302020204030204" pitchFamily="34" charset="0"/>
                <a:cs typeface="Calibri Light" panose="020F0302020204030204" pitchFamily="34" charset="0"/>
              </a:rPr>
              <a:t> </a:t>
            </a:r>
            <a:r>
              <a:rPr lang="en-US" sz="2400">
                <a:latin typeface="Calibri Light" panose="020F0302020204030204" pitchFamily="34" charset="0"/>
                <a:cs typeface="Calibri Light" panose="020F0302020204030204" pitchFamily="34" charset="0"/>
              </a:rPr>
              <a:t>involves looking at words and clues </a:t>
            </a:r>
            <a:r>
              <a:rPr lang="en-US" sz="2400" i="1">
                <a:latin typeface="Calibri Light" panose="020F0302020204030204" pitchFamily="34" charset="0"/>
                <a:cs typeface="Calibri Light" panose="020F0302020204030204" pitchFamily="34" charset="0"/>
              </a:rPr>
              <a:t>within </a:t>
            </a:r>
            <a:r>
              <a:rPr lang="en-US" sz="2400">
                <a:latin typeface="Calibri Light" panose="020F0302020204030204" pitchFamily="34" charset="0"/>
                <a:cs typeface="Calibri Light" panose="020F0302020204030204" pitchFamily="34" charset="0"/>
              </a:rPr>
              <a:t>the text. </a:t>
            </a:r>
          </a:p>
        </p:txBody>
      </p:sp>
      <p:pic>
        <p:nvPicPr>
          <p:cNvPr id="6" name="Picture 5" descr="A close-up of a magnifying glass">
            <a:extLst>
              <a:ext uri="{FF2B5EF4-FFF2-40B4-BE49-F238E27FC236}">
                <a16:creationId xmlns:a16="http://schemas.microsoft.com/office/drawing/2014/main" id="{83D5B4AF-11F6-141A-2B56-D91B3118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0" y="1493382"/>
            <a:ext cx="3195856" cy="3195856"/>
          </a:xfrm>
          <a:prstGeom prst="rect">
            <a:avLst/>
          </a:prstGeom>
        </p:spPr>
      </p:pic>
      <p:sp>
        <p:nvSpPr>
          <p:cNvPr id="11" name="Rectangle: Rounded Corners 10">
            <a:extLst>
              <a:ext uri="{FF2B5EF4-FFF2-40B4-BE49-F238E27FC236}">
                <a16:creationId xmlns:a16="http://schemas.microsoft.com/office/drawing/2014/main" id="{C55B25FB-8C27-ACF7-C0AB-CFB6AE5FA6E3}"/>
              </a:ext>
            </a:extLst>
          </p:cNvPr>
          <p:cNvSpPr/>
          <p:nvPr/>
        </p:nvSpPr>
        <p:spPr>
          <a:xfrm>
            <a:off x="1704109" y="4348955"/>
            <a:ext cx="6196422" cy="1368722"/>
          </a:xfrm>
          <a:prstGeom prst="roundRect">
            <a:avLst/>
          </a:prstGeom>
          <a:solidFill>
            <a:srgbClr val="077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latin typeface="Calibri Light" panose="020F0302020204030204" pitchFamily="34" charset="0"/>
                <a:cs typeface="Calibri Light" panose="020F0302020204030204" pitchFamily="34" charset="0"/>
              </a:rPr>
              <a:t>Global coherence</a:t>
            </a:r>
            <a:r>
              <a:rPr lang="en-US" sz="2400">
                <a:latin typeface="Calibri Light" panose="020F0302020204030204" pitchFamily="34" charset="0"/>
                <a:cs typeface="Calibri Light" panose="020F0302020204030204" pitchFamily="34" charset="0"/>
              </a:rPr>
              <a:t>, also known as </a:t>
            </a:r>
            <a:r>
              <a:rPr lang="en-US" sz="2400" i="1">
                <a:latin typeface="Calibri Light" panose="020F0302020204030204" pitchFamily="34" charset="0"/>
                <a:cs typeface="Calibri Light" panose="020F0302020204030204" pitchFamily="34" charset="0"/>
              </a:rPr>
              <a:t>knowledge-based inference</a:t>
            </a:r>
            <a:r>
              <a:rPr lang="en-US" sz="2400">
                <a:latin typeface="Calibri Light" panose="020F0302020204030204" pitchFamily="34" charset="0"/>
                <a:cs typeface="Calibri Light" panose="020F0302020204030204" pitchFamily="34" charset="0"/>
              </a:rPr>
              <a:t>, involves supplementing with knowledge </a:t>
            </a:r>
            <a:r>
              <a:rPr lang="en-US" sz="2400" i="1">
                <a:latin typeface="Calibri Light" panose="020F0302020204030204" pitchFamily="34" charset="0"/>
                <a:cs typeface="Calibri Light" panose="020F0302020204030204" pitchFamily="34" charset="0"/>
              </a:rPr>
              <a:t>beyond </a:t>
            </a:r>
            <a:r>
              <a:rPr lang="en-US" sz="2400">
                <a:latin typeface="Calibri Light" panose="020F0302020204030204" pitchFamily="34" charset="0"/>
                <a:cs typeface="Calibri Light" panose="020F0302020204030204" pitchFamily="34" charset="0"/>
              </a:rPr>
              <a:t>what is in the text</a:t>
            </a:r>
            <a:r>
              <a:rPr lang="en-US" sz="2800">
                <a:latin typeface="Calibri Light" panose="020F0302020204030204" pitchFamily="34" charset="0"/>
                <a:cs typeface="Calibri Light" panose="020F0302020204030204" pitchFamily="34" charset="0"/>
              </a:rPr>
              <a:t>. </a:t>
            </a:r>
          </a:p>
        </p:txBody>
      </p:sp>
      <p:pic>
        <p:nvPicPr>
          <p:cNvPr id="3" name="Picture 2" descr="A person holding a map">
            <a:extLst>
              <a:ext uri="{FF2B5EF4-FFF2-40B4-BE49-F238E27FC236}">
                <a16:creationId xmlns:a16="http://schemas.microsoft.com/office/drawing/2014/main" id="{8938C502-F8CE-53C7-0DB2-D853BAF227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52563" y="3743300"/>
            <a:ext cx="3331729" cy="2221152"/>
          </a:xfrm>
          <a:prstGeom prst="rect">
            <a:avLst/>
          </a:prstGeom>
          <a:effectLst>
            <a:softEdge rad="88900"/>
          </a:effectLst>
        </p:spPr>
      </p:pic>
      <p:pic>
        <p:nvPicPr>
          <p:cNvPr id="4" name="Picture 3">
            <a:extLst>
              <a:ext uri="{FF2B5EF4-FFF2-40B4-BE49-F238E27FC236}">
                <a16:creationId xmlns:a16="http://schemas.microsoft.com/office/drawing/2014/main" id="{0C8D886C-242A-1C73-0811-8DCF10D9C8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334303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6">
            <a:extLst>
              <a:ext uri="{FF2B5EF4-FFF2-40B4-BE49-F238E27FC236}">
                <a16:creationId xmlns:a16="http://schemas.microsoft.com/office/drawing/2014/main" id="{7A1A3440-886C-4BD1-BF05-7E02D9D0C2C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a:spcBef>
                <a:spcPct val="0"/>
              </a:spcBef>
            </a:pPr>
            <a:r>
              <a:rPr lang="en-US" sz="4400" kern="1200">
                <a:solidFill>
                  <a:schemeClr val="tx1"/>
                </a:solidFill>
                <a:latin typeface="+mj-lt"/>
                <a:ea typeface="+mj-ea"/>
                <a:cs typeface="+mj-cs"/>
              </a:rPr>
              <a:t>Local Coherence Inference</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Google Shape;338;g610ef0e5f8_7_79">
            <a:extLst>
              <a:ext uri="{FF2B5EF4-FFF2-40B4-BE49-F238E27FC236}">
                <a16:creationId xmlns:a16="http://schemas.microsoft.com/office/drawing/2014/main" id="{A3DFC9CC-FC33-42A3-8CC3-B52E13C3E03F}"/>
              </a:ext>
            </a:extLst>
          </p:cNvPr>
          <p:cNvSpPr txBox="1">
            <a:spLocks/>
          </p:cNvSpPr>
          <p:nvPr/>
        </p:nvSpPr>
        <p:spPr>
          <a:xfrm>
            <a:off x="983037" y="1177315"/>
            <a:ext cx="9243214" cy="409024"/>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defTabSz="813816">
              <a:spcAft>
                <a:spcPts val="600"/>
              </a:spcAft>
            </a:pPr>
            <a:r>
              <a:rPr lang="en-US" sz="2136" b="0" kern="1200">
                <a:solidFill>
                  <a:srgbClr val="555555"/>
                </a:solidFill>
                <a:latin typeface="Museo Slab 500" panose="02000000000000000000" pitchFamily="50" charset="0"/>
                <a:ea typeface="Museo Slab 500" panose="02000000000000000000" pitchFamily="50" charset="0"/>
                <a:cs typeface="Arial"/>
                <a:sym typeface="Arial"/>
              </a:rPr>
              <a:t>Cohesive Devices</a:t>
            </a:r>
            <a:endParaRPr lang="en-US" sz="2400">
              <a:solidFill>
                <a:schemeClr val="bg1"/>
              </a:solidFill>
            </a:endParaRPr>
          </a:p>
        </p:txBody>
      </p:sp>
      <p:sp>
        <p:nvSpPr>
          <p:cNvPr id="2" name="TextBox 1">
            <a:extLst>
              <a:ext uri="{FF2B5EF4-FFF2-40B4-BE49-F238E27FC236}">
                <a16:creationId xmlns:a16="http://schemas.microsoft.com/office/drawing/2014/main" id="{E003034C-53F4-F1C2-63A2-F895F4B50314}"/>
              </a:ext>
            </a:extLst>
          </p:cNvPr>
          <p:cNvSpPr txBox="1"/>
          <p:nvPr/>
        </p:nvSpPr>
        <p:spPr>
          <a:xfrm>
            <a:off x="870140" y="1959900"/>
            <a:ext cx="3689129" cy="2790892"/>
          </a:xfrm>
          <a:prstGeom prst="rect">
            <a:avLst/>
          </a:prstGeom>
          <a:noFill/>
        </p:spPr>
        <p:txBody>
          <a:bodyPr wrap="square" rtlCol="0">
            <a:spAutoFit/>
          </a:bodyPr>
          <a:lstStyle/>
          <a:p>
            <a:pPr defTabSz="813816">
              <a:spcAft>
                <a:spcPts val="600"/>
              </a:spcAft>
            </a:pPr>
            <a:r>
              <a:rPr lang="en-US" sz="2400" b="1" kern="1200">
                <a:solidFill>
                  <a:schemeClr val="tx1"/>
                </a:solidFill>
                <a:latin typeface="Calibri Light" panose="020F0302020204030204" pitchFamily="34" charset="0"/>
                <a:cs typeface="Calibri Light" panose="020F0302020204030204" pitchFamily="34" charset="0"/>
              </a:rPr>
              <a:t>Local coherence inference </a:t>
            </a:r>
            <a:r>
              <a:rPr lang="en-US" sz="2400" kern="1200">
                <a:solidFill>
                  <a:schemeClr val="tx1"/>
                </a:solidFill>
                <a:latin typeface="Calibri Light" panose="020F0302020204030204" pitchFamily="34" charset="0"/>
                <a:cs typeface="Calibri Light" panose="020F0302020204030204" pitchFamily="34" charset="0"/>
              </a:rPr>
              <a:t>includes making meaning of individual sentences, as well as how sentences combine to make sense.</a:t>
            </a:r>
          </a:p>
          <a:p>
            <a:pPr defTabSz="813816">
              <a:spcAft>
                <a:spcPts val="600"/>
              </a:spcAft>
            </a:pPr>
            <a:endParaRPr lang="en-US" sz="2136">
              <a:latin typeface="Calibri Light" panose="020F0302020204030204" pitchFamily="34" charset="0"/>
              <a:cs typeface="Calibri Light" panose="020F0302020204030204" pitchFamily="34" charset="0"/>
            </a:endParaRPr>
          </a:p>
          <a:p>
            <a:pPr defTabSz="813816">
              <a:spcAft>
                <a:spcPts val="600"/>
              </a:spcAft>
            </a:pPr>
            <a:endParaRPr lang="en-US" sz="2400">
              <a:latin typeface="Calibri Light" panose="020F0302020204030204" pitchFamily="34" charset="0"/>
              <a:cs typeface="Calibri Light" panose="020F0302020204030204" pitchFamily="34" charset="0"/>
            </a:endParaRPr>
          </a:p>
        </p:txBody>
      </p:sp>
      <p:graphicFrame>
        <p:nvGraphicFramePr>
          <p:cNvPr id="7" name="Diagram 6" descr="Graphic shows names and definitions for cohesive ties and connectives">
            <a:extLst>
              <a:ext uri="{FF2B5EF4-FFF2-40B4-BE49-F238E27FC236}">
                <a16:creationId xmlns:a16="http://schemas.microsoft.com/office/drawing/2014/main" id="{1C7FE51E-AA1B-0498-15EE-325DEA2F6896}"/>
              </a:ext>
            </a:extLst>
          </p:cNvPr>
          <p:cNvGraphicFramePr/>
          <p:nvPr>
            <p:extLst>
              <p:ext uri="{D42A27DB-BD31-4B8C-83A1-F6EECF244321}">
                <p14:modId xmlns:p14="http://schemas.microsoft.com/office/powerpoint/2010/main" val="1415769894"/>
              </p:ext>
            </p:extLst>
          </p:nvPr>
        </p:nvGraphicFramePr>
        <p:xfrm>
          <a:off x="5336132" y="1922002"/>
          <a:ext cx="5675762" cy="395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16B8790-2FD4-8D1E-4B62-6DBA3303AE3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pic>
        <p:nvPicPr>
          <p:cNvPr id="4" name="Picture 3">
            <a:extLst>
              <a:ext uri="{FF2B5EF4-FFF2-40B4-BE49-F238E27FC236}">
                <a16:creationId xmlns:a16="http://schemas.microsoft.com/office/drawing/2014/main" id="{6BB5EDFE-A323-CAB9-397D-E29AB736F6A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933510" y="3977418"/>
            <a:ext cx="2738656" cy="2738656"/>
          </a:xfrm>
          <a:prstGeom prst="rect">
            <a:avLst/>
          </a:prstGeom>
        </p:spPr>
      </p:pic>
    </p:spTree>
    <p:extLst>
      <p:ext uri="{BB962C8B-B14F-4D97-AF65-F5344CB8AC3E}">
        <p14:creationId xmlns:p14="http://schemas.microsoft.com/office/powerpoint/2010/main" val="372009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itle 6">
            <a:extLst>
              <a:ext uri="{FF2B5EF4-FFF2-40B4-BE49-F238E27FC236}">
                <a16:creationId xmlns:a16="http://schemas.microsoft.com/office/drawing/2014/main" id="{7A1A3440-886C-4BD1-BF05-7E02D9D0C2C7}"/>
              </a:ext>
            </a:extLst>
          </p:cNvPr>
          <p:cNvSpPr>
            <a:spLocks noGrp="1"/>
          </p:cNvSpPr>
          <p:nvPr>
            <p:ph type="title"/>
          </p:nvPr>
        </p:nvSpPr>
        <p:spPr>
          <a:xfrm>
            <a:off x="838200" y="365125"/>
            <a:ext cx="9842237" cy="547137"/>
          </a:xfrm>
        </p:spPr>
        <p:txBody>
          <a:bodyPr vert="horz" lIns="91440" tIns="45720" rIns="91440" bIns="45720" rtlCol="0" anchor="ctr">
            <a:normAutofit fontScale="90000"/>
          </a:bodyPr>
          <a:lstStyle/>
          <a:p>
            <a:pPr>
              <a:spcBef>
                <a:spcPct val="0"/>
              </a:spcBef>
            </a:pPr>
            <a:r>
              <a:rPr lang="en-US" sz="4000" kern="1200">
                <a:solidFill>
                  <a:schemeClr val="tx1"/>
                </a:solidFill>
                <a:latin typeface="+mj-lt"/>
                <a:ea typeface="+mj-ea"/>
                <a:cs typeface="+mj-cs"/>
              </a:rPr>
              <a:t>Local Coherence Inference</a:t>
            </a:r>
          </a:p>
        </p:txBody>
      </p:sp>
      <p:cxnSp>
        <p:nvCxnSpPr>
          <p:cNvPr id="22" name="Straight Connector 2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5" name="Google Shape;338;g610ef0e5f8_7_79">
            <a:extLst>
              <a:ext uri="{FF2B5EF4-FFF2-40B4-BE49-F238E27FC236}">
                <a16:creationId xmlns:a16="http://schemas.microsoft.com/office/drawing/2014/main" id="{A3DFC9CC-FC33-42A3-8CC3-B52E13C3E03F}"/>
              </a:ext>
            </a:extLst>
          </p:cNvPr>
          <p:cNvSpPr txBox="1">
            <a:spLocks/>
          </p:cNvSpPr>
          <p:nvPr/>
        </p:nvSpPr>
        <p:spPr>
          <a:xfrm>
            <a:off x="976653" y="821124"/>
            <a:ext cx="8735745" cy="386568"/>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defTabSz="768096">
              <a:spcAft>
                <a:spcPts val="600"/>
              </a:spcAft>
            </a:pPr>
            <a:r>
              <a:rPr lang="en-US" sz="2016" b="0" kern="1200">
                <a:solidFill>
                  <a:srgbClr val="555555"/>
                </a:solidFill>
                <a:latin typeface="Museo Slab 500" panose="02000000000000000000" pitchFamily="50" charset="0"/>
                <a:ea typeface="Museo Slab 500" panose="02000000000000000000" pitchFamily="50" charset="0"/>
                <a:cs typeface="Arial"/>
                <a:sym typeface="Arial"/>
              </a:rPr>
              <a:t>Cohesive Ties</a:t>
            </a:r>
            <a:endParaRPr lang="en-US" sz="2400">
              <a:solidFill>
                <a:schemeClr val="bg1"/>
              </a:solidFill>
            </a:endParaRPr>
          </a:p>
        </p:txBody>
      </p:sp>
      <p:sp>
        <p:nvSpPr>
          <p:cNvPr id="3" name="TextBox 2">
            <a:extLst>
              <a:ext uri="{FF2B5EF4-FFF2-40B4-BE49-F238E27FC236}">
                <a16:creationId xmlns:a16="http://schemas.microsoft.com/office/drawing/2014/main" id="{0A5E0181-7747-BF8F-84E3-55BA45B703E0}"/>
              </a:ext>
            </a:extLst>
          </p:cNvPr>
          <p:cNvSpPr txBox="1"/>
          <p:nvPr/>
        </p:nvSpPr>
        <p:spPr>
          <a:xfrm>
            <a:off x="838200" y="1336268"/>
            <a:ext cx="9740941" cy="1092607"/>
          </a:xfrm>
          <a:prstGeom prst="rect">
            <a:avLst/>
          </a:prstGeom>
          <a:noFill/>
        </p:spPr>
        <p:txBody>
          <a:bodyPr wrap="square" rtlCol="0">
            <a:spAutoFit/>
          </a:bodyPr>
          <a:lstStyle/>
          <a:p>
            <a:pPr defTabSz="768096">
              <a:spcAft>
                <a:spcPts val="600"/>
              </a:spcAft>
            </a:pPr>
            <a:r>
              <a:rPr lang="en-US" sz="2000" b="1" kern="1200">
                <a:solidFill>
                  <a:srgbClr val="3A3A3A"/>
                </a:solidFill>
                <a:highlight>
                  <a:srgbClr val="FFFFFF"/>
                </a:highlight>
                <a:latin typeface="Calibri Light" panose="020F0302020204030204" pitchFamily="34" charset="0"/>
                <a:cs typeface="Calibri Light" panose="020F0302020204030204" pitchFamily="34" charset="0"/>
              </a:rPr>
              <a:t>Cohesive ties </a:t>
            </a:r>
            <a:r>
              <a:rPr lang="en-US" sz="2000" kern="1200">
                <a:solidFill>
                  <a:srgbClr val="3A3A3A"/>
                </a:solidFill>
                <a:highlight>
                  <a:srgbClr val="FFFFFF"/>
                </a:highlight>
                <a:latin typeface="Calibri Light" panose="020F0302020204030204" pitchFamily="34" charset="0"/>
                <a:cs typeface="Calibri Light" panose="020F0302020204030204" pitchFamily="34" charset="0"/>
              </a:rPr>
              <a:t>are words or phrases used to connect ideas between different parts of text. There are three main types of cohesive devices.</a:t>
            </a:r>
          </a:p>
          <a:p>
            <a:pPr>
              <a:spcAft>
                <a:spcPts val="600"/>
              </a:spcAft>
            </a:pPr>
            <a:endParaRPr lang="en-US" sz="2000"/>
          </a:p>
        </p:txBody>
      </p:sp>
      <p:graphicFrame>
        <p:nvGraphicFramePr>
          <p:cNvPr id="5" name="Table 4">
            <a:extLst>
              <a:ext uri="{FF2B5EF4-FFF2-40B4-BE49-F238E27FC236}">
                <a16:creationId xmlns:a16="http://schemas.microsoft.com/office/drawing/2014/main" id="{A3673D52-2268-629A-45BF-ABA0E86A3FA3}"/>
              </a:ext>
            </a:extLst>
          </p:cNvPr>
          <p:cNvGraphicFramePr>
            <a:graphicFrameLocks noGrp="1"/>
          </p:cNvGraphicFramePr>
          <p:nvPr>
            <p:extLst>
              <p:ext uri="{D42A27DB-BD31-4B8C-83A1-F6EECF244321}">
                <p14:modId xmlns:p14="http://schemas.microsoft.com/office/powerpoint/2010/main" val="2557231004"/>
              </p:ext>
            </p:extLst>
          </p:nvPr>
        </p:nvGraphicFramePr>
        <p:xfrm>
          <a:off x="838200" y="1733386"/>
          <a:ext cx="11036811" cy="4848266"/>
        </p:xfrm>
        <a:graphic>
          <a:graphicData uri="http://schemas.openxmlformats.org/drawingml/2006/table">
            <a:tbl>
              <a:tblPr firstRow="1" bandRow="1">
                <a:tableStyleId>{21E4AEA4-8DFA-4A89-87EB-49C32662AFE0}</a:tableStyleId>
              </a:tblPr>
              <a:tblGrid>
                <a:gridCol w="3043136">
                  <a:extLst>
                    <a:ext uri="{9D8B030D-6E8A-4147-A177-3AD203B41FA5}">
                      <a16:colId xmlns:a16="http://schemas.microsoft.com/office/drawing/2014/main" val="2538977623"/>
                    </a:ext>
                  </a:extLst>
                </a:gridCol>
                <a:gridCol w="7993675">
                  <a:extLst>
                    <a:ext uri="{9D8B030D-6E8A-4147-A177-3AD203B41FA5}">
                      <a16:colId xmlns:a16="http://schemas.microsoft.com/office/drawing/2014/main" val="2398943155"/>
                    </a:ext>
                  </a:extLst>
                </a:gridCol>
              </a:tblGrid>
              <a:tr h="0">
                <a:tc>
                  <a:txBody>
                    <a:bodyPr/>
                    <a:lstStyle/>
                    <a:p>
                      <a:r>
                        <a:rPr lang="en-US"/>
                        <a:t>Type</a:t>
                      </a:r>
                    </a:p>
                  </a:txBody>
                  <a:tcPr/>
                </a:tc>
                <a:tc>
                  <a:txBody>
                    <a:bodyPr/>
                    <a:lstStyle/>
                    <a:p>
                      <a:r>
                        <a:rPr lang="en-US"/>
                        <a:t>Example</a:t>
                      </a:r>
                    </a:p>
                  </a:txBody>
                  <a:tcPr/>
                </a:tc>
                <a:extLst>
                  <a:ext uri="{0D108BD9-81ED-4DB2-BD59-A6C34878D82A}">
                    <a16:rowId xmlns:a16="http://schemas.microsoft.com/office/drawing/2014/main" val="4275560440"/>
                  </a:ext>
                </a:extLst>
              </a:tr>
              <a:tr h="1556426">
                <a:tc>
                  <a:txBody>
                    <a:bodyPr/>
                    <a:lstStyle/>
                    <a:p>
                      <a:r>
                        <a:rPr lang="en-US" sz="1800" b="1">
                          <a:latin typeface="Calibri Light" panose="020F0302020204030204" pitchFamily="34" charset="0"/>
                          <a:cs typeface="Calibri Light" panose="020F0302020204030204" pitchFamily="34" charset="0"/>
                        </a:rPr>
                        <a:t>Pronoun referent</a:t>
                      </a:r>
                    </a:p>
                  </a:txBody>
                  <a:tcPr/>
                </a:tc>
                <a:tc>
                  <a:txBody>
                    <a:bodyPr/>
                    <a:lstStyle/>
                    <a:p>
                      <a:r>
                        <a:rPr lang="en-US" sz="1800" b="0" i="0" kern="1200">
                          <a:solidFill>
                            <a:schemeClr val="dk1"/>
                          </a:solidFill>
                          <a:effectLst/>
                          <a:latin typeface="Calibri Light" panose="020F0302020204030204" pitchFamily="34" charset="0"/>
                          <a:ea typeface="+mn-ea"/>
                          <a:cs typeface="Calibri Light" panose="020F0302020204030204" pitchFamily="34" charset="0"/>
                        </a:rPr>
                        <a:t>One afternoon, when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Bruno</a:t>
                      </a:r>
                      <a:r>
                        <a:rPr lang="en-US" sz="1800" b="0" i="0" kern="1200">
                          <a:solidFill>
                            <a:schemeClr val="dk1"/>
                          </a:solidFill>
                          <a:effectLst/>
                          <a:latin typeface="Calibri Light" panose="020F0302020204030204" pitchFamily="34" charset="0"/>
                          <a:ea typeface="+mn-ea"/>
                          <a:cs typeface="Calibri Light" panose="020F0302020204030204" pitchFamily="34" charset="0"/>
                        </a:rPr>
                        <a:t> came home from school,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he</a:t>
                      </a:r>
                      <a:r>
                        <a:rPr lang="en-US" sz="1800" b="0" i="0" kern="1200">
                          <a:solidFill>
                            <a:schemeClr val="dk1"/>
                          </a:solidFill>
                          <a:effectLst/>
                          <a:latin typeface="Calibri Light" panose="020F0302020204030204" pitchFamily="34" charset="0"/>
                          <a:ea typeface="+mn-ea"/>
                          <a:cs typeface="Calibri Light" panose="020F0302020204030204" pitchFamily="34" charset="0"/>
                        </a:rPr>
                        <a:t> was surprised to find Maria, the family’s maid — who always kept her head bowed and never looked up from the carpet — standing in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his</a:t>
                      </a:r>
                      <a:r>
                        <a:rPr lang="en-US" sz="1800" b="0" i="0" kern="1200">
                          <a:solidFill>
                            <a:schemeClr val="dk1"/>
                          </a:solidFill>
                          <a:effectLst/>
                          <a:latin typeface="Calibri Light" panose="020F0302020204030204" pitchFamily="34" charset="0"/>
                          <a:ea typeface="+mn-ea"/>
                          <a:cs typeface="Calibri Light" panose="020F0302020204030204" pitchFamily="34" charset="0"/>
                        </a:rPr>
                        <a:t> bedroom, pulling all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his</a:t>
                      </a:r>
                      <a:r>
                        <a:rPr lang="en-US" sz="1800" b="0" i="0" kern="1200">
                          <a:solidFill>
                            <a:schemeClr val="dk1"/>
                          </a:solidFill>
                          <a:effectLst/>
                          <a:latin typeface="Calibri Light" panose="020F0302020204030204" pitchFamily="34" charset="0"/>
                          <a:ea typeface="+mn-ea"/>
                          <a:cs typeface="Calibri Light" panose="020F0302020204030204" pitchFamily="34" charset="0"/>
                        </a:rPr>
                        <a:t> belongings out of the wardrobe and packing them in four large wooden crates, even the things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he</a:t>
                      </a:r>
                      <a:r>
                        <a:rPr lang="en-US" sz="1800" b="0" i="0" kern="1200">
                          <a:solidFill>
                            <a:schemeClr val="dk1"/>
                          </a:solidFill>
                          <a:effectLst/>
                          <a:latin typeface="Calibri Light" panose="020F0302020204030204" pitchFamily="34" charset="0"/>
                          <a:ea typeface="+mn-ea"/>
                          <a:cs typeface="Calibri Light" panose="020F0302020204030204" pitchFamily="34" charset="0"/>
                        </a:rPr>
                        <a:t>’d hidden at the back that belonged to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him</a:t>
                      </a:r>
                      <a:r>
                        <a:rPr lang="en-US" sz="1800" b="0" i="0" kern="1200">
                          <a:solidFill>
                            <a:schemeClr val="dk1"/>
                          </a:solidFill>
                          <a:effectLst/>
                          <a:latin typeface="Calibri Light" panose="020F0302020204030204" pitchFamily="34" charset="0"/>
                          <a:ea typeface="+mn-ea"/>
                          <a:cs typeface="Calibri Light" panose="020F0302020204030204" pitchFamily="34" charset="0"/>
                        </a:rPr>
                        <a:t> and were nobody else’s business.</a:t>
                      </a:r>
                      <a:endParaRPr lang="en-US" sz="18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84749352"/>
                  </a:ext>
                </a:extLst>
              </a:tr>
              <a:tr h="1016708">
                <a:tc>
                  <a:txBody>
                    <a:bodyPr/>
                    <a:lstStyle/>
                    <a:p>
                      <a:r>
                        <a:rPr lang="en-US" b="1">
                          <a:latin typeface="Calibri Light" panose="020F0302020204030204" pitchFamily="34" charset="0"/>
                          <a:cs typeface="Calibri Light" panose="020F0302020204030204" pitchFamily="34" charset="0"/>
                        </a:rPr>
                        <a:t>Repetition of a noun or phrase</a:t>
                      </a:r>
                    </a:p>
                  </a:txBody>
                  <a:tcPr/>
                </a:tc>
                <a:tc>
                  <a:txBody>
                    <a:bodyPr/>
                    <a:lstStyle/>
                    <a:p>
                      <a:r>
                        <a:rPr lang="en-US" sz="1800" b="0" i="0" kern="1200">
                          <a:solidFill>
                            <a:schemeClr val="dk1"/>
                          </a:solidFill>
                          <a:effectLst/>
                          <a:latin typeface="Calibri Light" panose="020F0302020204030204" pitchFamily="34" charset="0"/>
                          <a:ea typeface="+mn-ea"/>
                          <a:cs typeface="Calibri Light" panose="020F0302020204030204" pitchFamily="34" charset="0"/>
                        </a:rPr>
                        <a:t>‘It’s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a very important job</a:t>
                      </a:r>
                      <a:r>
                        <a:rPr lang="en-US" sz="1800" b="0" i="0" kern="1200">
                          <a:solidFill>
                            <a:schemeClr val="dk1"/>
                          </a:solidFill>
                          <a:effectLst/>
                          <a:latin typeface="Calibri Light" panose="020F0302020204030204" pitchFamily="34" charset="0"/>
                          <a:ea typeface="+mn-ea"/>
                          <a:cs typeface="Calibri Light" panose="020F0302020204030204" pitchFamily="34" charset="0"/>
                        </a:rPr>
                        <a:t>,’ said Mother, hesitating for a moment.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A job </a:t>
                      </a:r>
                      <a:r>
                        <a:rPr lang="en-US" sz="1800" b="0" i="0" kern="1200">
                          <a:solidFill>
                            <a:schemeClr val="dk1"/>
                          </a:solidFill>
                          <a:effectLst/>
                          <a:latin typeface="Calibri Light" panose="020F0302020204030204" pitchFamily="34" charset="0"/>
                          <a:ea typeface="+mn-ea"/>
                          <a:cs typeface="Calibri Light" panose="020F0302020204030204" pitchFamily="34" charset="0"/>
                        </a:rPr>
                        <a:t>that needs a very special man to do it. You can understand that, can’t you?’ </a:t>
                      </a:r>
                      <a:br>
                        <a:rPr lang="en-US">
                          <a:latin typeface="Calibri Light" panose="020F0302020204030204" pitchFamily="34" charset="0"/>
                          <a:cs typeface="Calibri Light" panose="020F0302020204030204" pitchFamily="34" charset="0"/>
                        </a:rPr>
                      </a:br>
                      <a:r>
                        <a:rPr lang="en-US" sz="1800" b="0" i="0" kern="1200">
                          <a:solidFill>
                            <a:schemeClr val="dk1"/>
                          </a:solidFill>
                          <a:effectLst/>
                          <a:latin typeface="Calibri Light" panose="020F0302020204030204" pitchFamily="34" charset="0"/>
                          <a:ea typeface="+mn-ea"/>
                          <a:cs typeface="Calibri Light" panose="020F0302020204030204" pitchFamily="34" charset="0"/>
                        </a:rPr>
                        <a:t>‘And we all have to go too?’ asked Bruno. </a:t>
                      </a:r>
                      <a:br>
                        <a:rPr lang="en-US">
                          <a:latin typeface="Calibri Light" panose="020F0302020204030204" pitchFamily="34" charset="0"/>
                          <a:cs typeface="Calibri Light" panose="020F0302020204030204" pitchFamily="34" charset="0"/>
                        </a:rPr>
                      </a:br>
                      <a:r>
                        <a:rPr lang="en-US" sz="1800" b="0" i="0" kern="1200">
                          <a:solidFill>
                            <a:schemeClr val="dk1"/>
                          </a:solidFill>
                          <a:effectLst/>
                          <a:latin typeface="Calibri Light" panose="020F0302020204030204" pitchFamily="34" charset="0"/>
                          <a:ea typeface="+mn-ea"/>
                          <a:cs typeface="Calibri Light" panose="020F0302020204030204" pitchFamily="34" charset="0"/>
                        </a:rPr>
                        <a:t>‘Of course we do,’ said Mother. ‘You wouldn’t want Father to go to his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new job </a:t>
                      </a:r>
                      <a:r>
                        <a:rPr lang="en-US" sz="1800" b="0" i="0" kern="1200">
                          <a:solidFill>
                            <a:schemeClr val="dk1"/>
                          </a:solidFill>
                          <a:effectLst/>
                          <a:latin typeface="Calibri Light" panose="020F0302020204030204" pitchFamily="34" charset="0"/>
                          <a:ea typeface="+mn-ea"/>
                          <a:cs typeface="Calibri Light" panose="020F0302020204030204" pitchFamily="34" charset="0"/>
                        </a:rPr>
                        <a:t>on his own and be lonely there, would you?’ </a:t>
                      </a:r>
                      <a:endParaRPr lang="en-US">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80725773"/>
                  </a:ext>
                </a:extLst>
              </a:tr>
              <a:tr h="1016708">
                <a:tc>
                  <a:txBody>
                    <a:bodyPr/>
                    <a:lstStyle/>
                    <a:p>
                      <a:r>
                        <a:rPr lang="en-US" b="1">
                          <a:latin typeface="Calibri Light" panose="020F0302020204030204" pitchFamily="34" charset="0"/>
                          <a:cs typeface="Calibri Light" panose="020F0302020204030204" pitchFamily="34" charset="0"/>
                        </a:rPr>
                        <a:t>Substitution or synonym</a:t>
                      </a:r>
                    </a:p>
                  </a:txBody>
                  <a:tcPr/>
                </a:tc>
                <a:tc>
                  <a:txBody>
                    <a:bodyPr/>
                    <a:lstStyle/>
                    <a:p>
                      <a:r>
                        <a:rPr lang="en-US" sz="1800" b="0" i="0" kern="1200">
                          <a:solidFill>
                            <a:schemeClr val="dk1"/>
                          </a:solidFill>
                          <a:effectLst/>
                          <a:latin typeface="Calibri Light" panose="020F0302020204030204" pitchFamily="34" charset="0"/>
                          <a:ea typeface="+mn-ea"/>
                          <a:cs typeface="Calibri Light" panose="020F0302020204030204" pitchFamily="34" charset="0"/>
                        </a:rPr>
                        <a:t>‘Yes, of course,’ said Bruno, nodding his head, because there were always so many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visitors</a:t>
                      </a:r>
                      <a:r>
                        <a:rPr lang="en-US" sz="1800" b="0" i="0" kern="1200">
                          <a:solidFill>
                            <a:schemeClr val="dk1"/>
                          </a:solidFill>
                          <a:effectLst/>
                          <a:latin typeface="Calibri Light" panose="020F0302020204030204" pitchFamily="34" charset="0"/>
                          <a:ea typeface="+mn-ea"/>
                          <a:cs typeface="Calibri Light" panose="020F0302020204030204" pitchFamily="34" charset="0"/>
                        </a:rPr>
                        <a:t> to the house —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men</a:t>
                      </a:r>
                      <a:r>
                        <a:rPr lang="en-US" sz="1800" b="0" i="0" kern="1200">
                          <a:solidFill>
                            <a:schemeClr val="dk1"/>
                          </a:solidFill>
                          <a:effectLst/>
                          <a:latin typeface="Calibri Light" panose="020F0302020204030204" pitchFamily="34" charset="0"/>
                          <a:ea typeface="+mn-ea"/>
                          <a:cs typeface="Calibri Light" panose="020F0302020204030204" pitchFamily="34" charset="0"/>
                        </a:rPr>
                        <a:t> in fantastic uniforms,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women</a:t>
                      </a:r>
                      <a:r>
                        <a:rPr lang="en-US" sz="1800" b="0" i="0" kern="1200">
                          <a:solidFill>
                            <a:schemeClr val="dk1"/>
                          </a:solidFill>
                          <a:effectLst/>
                          <a:latin typeface="Calibri Light" panose="020F0302020204030204" pitchFamily="34" charset="0"/>
                          <a:ea typeface="+mn-ea"/>
                          <a:cs typeface="Calibri Light" panose="020F0302020204030204" pitchFamily="34" charset="0"/>
                        </a:rPr>
                        <a:t> with typewriters that he had to keep his mucky hands off — and they were always very polite to Father and told each other that he was a </a:t>
                      </a:r>
                      <a:r>
                        <a:rPr lang="en-US" sz="1800" b="0" i="0" u="sng" kern="1200">
                          <a:solidFill>
                            <a:schemeClr val="dk1"/>
                          </a:solidFill>
                          <a:effectLst/>
                          <a:latin typeface="Calibri Light" panose="020F0302020204030204" pitchFamily="34" charset="0"/>
                          <a:ea typeface="+mn-ea"/>
                          <a:cs typeface="Calibri Light" panose="020F0302020204030204" pitchFamily="34" charset="0"/>
                        </a:rPr>
                        <a:t>man</a:t>
                      </a:r>
                      <a:r>
                        <a:rPr lang="en-US" sz="1800" b="0" i="0" kern="1200">
                          <a:solidFill>
                            <a:schemeClr val="dk1"/>
                          </a:solidFill>
                          <a:effectLst/>
                          <a:latin typeface="Calibri Light" panose="020F0302020204030204" pitchFamily="34" charset="0"/>
                          <a:ea typeface="+mn-ea"/>
                          <a:cs typeface="Calibri Light" panose="020F0302020204030204" pitchFamily="34" charset="0"/>
                        </a:rPr>
                        <a:t> to watch and that the Fury had big things in mind for him.</a:t>
                      </a:r>
                      <a:endParaRPr lang="en-US">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52034206"/>
                  </a:ext>
                </a:extLst>
              </a:tr>
            </a:tbl>
          </a:graphicData>
        </a:graphic>
      </p:graphicFrame>
      <p:pic>
        <p:nvPicPr>
          <p:cNvPr id="2" name="Picture 1">
            <a:extLst>
              <a:ext uri="{FF2B5EF4-FFF2-40B4-BE49-F238E27FC236}">
                <a16:creationId xmlns:a16="http://schemas.microsoft.com/office/drawing/2014/main" id="{1B7B595B-5604-3321-080F-A88D1FE65CF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30" y="381173"/>
            <a:ext cx="1333832" cy="561782"/>
          </a:xfrm>
          <a:prstGeom prst="rect">
            <a:avLst/>
          </a:prstGeom>
        </p:spPr>
      </p:pic>
    </p:spTree>
    <p:extLst>
      <p:ext uri="{BB962C8B-B14F-4D97-AF65-F5344CB8AC3E}">
        <p14:creationId xmlns:p14="http://schemas.microsoft.com/office/powerpoint/2010/main" val="347804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FB35-03D7-C755-4ABE-A5551FB95574}"/>
              </a:ext>
            </a:extLst>
          </p:cNvPr>
          <p:cNvSpPr>
            <a:spLocks noGrp="1"/>
          </p:cNvSpPr>
          <p:nvPr>
            <p:ph type="title"/>
          </p:nvPr>
        </p:nvSpPr>
        <p:spPr>
          <a:xfrm>
            <a:off x="250772" y="682812"/>
            <a:ext cx="8934400" cy="527100"/>
          </a:xfrm>
        </p:spPr>
        <p:txBody>
          <a:bodyPr vert="horz" lIns="91440" tIns="45720" rIns="91440" bIns="45720" rtlCol="0" anchor="ctr">
            <a:normAutofit fontScale="90000"/>
          </a:bodyPr>
          <a:lstStyle/>
          <a:p>
            <a:pPr>
              <a:spcBef>
                <a:spcPct val="0"/>
              </a:spcBef>
            </a:pPr>
            <a:r>
              <a:rPr lang="en-US" sz="4400">
                <a:solidFill>
                  <a:schemeClr val="bg1"/>
                </a:solidFill>
                <a:latin typeface="+mj-lt"/>
                <a:ea typeface="+mj-ea"/>
                <a:cs typeface="+mj-cs"/>
              </a:rPr>
              <a:t>Objectives</a:t>
            </a:r>
            <a:br>
              <a:rPr lang="en-US" sz="4000">
                <a:solidFill>
                  <a:schemeClr val="tx1"/>
                </a:solidFill>
                <a:latin typeface="+mj-lt"/>
                <a:ea typeface="+mj-ea"/>
                <a:cs typeface="+mj-cs"/>
              </a:rPr>
            </a:br>
            <a:endParaRPr lang="en-US" sz="4000">
              <a:solidFill>
                <a:schemeClr val="tx1"/>
              </a:solidFill>
              <a:latin typeface="+mj-lt"/>
              <a:ea typeface="+mj-ea"/>
              <a:cs typeface="+mj-cs"/>
            </a:endParaRPr>
          </a:p>
        </p:txBody>
      </p:sp>
      <p:graphicFrame>
        <p:nvGraphicFramePr>
          <p:cNvPr id="9" name="TextBox 3" descr="Understand the foundational knowledge for phoneme grapheme mapping​&#10;&#10;Engage in academic discourse on evidence-based instructional considerations​&#10;&#10;Incorporate a PGM routine through modeling and practice ​&#10;&#10;Develop a plan to assess and progress monitor​&#10;&#10;Determine personalized next steps for implementation">
            <a:extLst>
              <a:ext uri="{FF2B5EF4-FFF2-40B4-BE49-F238E27FC236}">
                <a16:creationId xmlns:a16="http://schemas.microsoft.com/office/drawing/2014/main" id="{8ADF37A7-D35F-FAF9-8D6B-E0321389FB05}"/>
              </a:ext>
            </a:extLst>
          </p:cNvPr>
          <p:cNvGraphicFramePr/>
          <p:nvPr>
            <p:extLst>
              <p:ext uri="{D42A27DB-BD31-4B8C-83A1-F6EECF244321}">
                <p14:modId xmlns:p14="http://schemas.microsoft.com/office/powerpoint/2010/main" val="154133958"/>
              </p:ext>
            </p:extLst>
          </p:nvPr>
        </p:nvGraphicFramePr>
        <p:xfrm>
          <a:off x="493458" y="1751583"/>
          <a:ext cx="7568655" cy="4733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C6C1EF7-E027-7C12-D5E7-3DA71012C2BB}"/>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26741"/>
          <a:stretch/>
        </p:blipFill>
        <p:spPr>
          <a:xfrm>
            <a:off x="8077199" y="1380884"/>
            <a:ext cx="4114797" cy="5477116"/>
          </a:xfrm>
          <a:prstGeom prst="rect">
            <a:avLst/>
          </a:prstGeom>
        </p:spPr>
      </p:pic>
      <p:sp>
        <p:nvSpPr>
          <p:cNvPr id="3" name="TextBox 2">
            <a:extLst>
              <a:ext uri="{FF2B5EF4-FFF2-40B4-BE49-F238E27FC236}">
                <a16:creationId xmlns:a16="http://schemas.microsoft.com/office/drawing/2014/main" id="{CD7CF297-8836-012E-0E9E-F8A850E0F1F5}"/>
              </a:ext>
              <a:ext uri="{C183D7F6-B498-43B3-948B-1728B52AA6E4}">
                <adec:decorative xmlns:adec="http://schemas.microsoft.com/office/drawing/2017/decorative" val="1"/>
              </a:ext>
            </a:extLst>
          </p:cNvPr>
          <p:cNvSpPr txBox="1"/>
          <p:nvPr/>
        </p:nvSpPr>
        <p:spPr>
          <a:xfrm>
            <a:off x="1498294" y="2957312"/>
            <a:ext cx="6434423" cy="1323439"/>
          </a:xfrm>
          <a:prstGeom prst="rect">
            <a:avLst/>
          </a:prstGeom>
          <a:noFill/>
        </p:spPr>
        <p:txBody>
          <a:bodyPr wrap="square" lIns="91440" tIns="45720" rIns="91440" bIns="45720" rtlCol="0" anchor="t">
            <a:spAutoFit/>
          </a:bodyPr>
          <a:lstStyle/>
          <a:p>
            <a:r>
              <a:rPr lang="en-US" sz="2000">
                <a:latin typeface="Calibri Light" panose="020F0302020204030204" pitchFamily="34" charset="0"/>
                <a:ea typeface="Calibri Light" panose="020F0302020204030204" pitchFamily="34" charset="0"/>
                <a:cs typeface="Calibri Light" panose="020F0302020204030204" pitchFamily="34" charset="0"/>
              </a:rPr>
              <a:t>Understand how inference involves connections between parts of the text as well as relationships between the text and background knowledge</a:t>
            </a:r>
          </a:p>
          <a:p>
            <a:r>
              <a:rPr lang="en-US" sz="2000"/>
              <a:t>  </a:t>
            </a:r>
            <a:endParaRPr lang="en-US" sz="2000">
              <a:cs typeface="Calibri"/>
            </a:endParaRPr>
          </a:p>
        </p:txBody>
      </p:sp>
    </p:spTree>
    <p:extLst>
      <p:ext uri="{BB962C8B-B14F-4D97-AF65-F5344CB8AC3E}">
        <p14:creationId xmlns:p14="http://schemas.microsoft.com/office/powerpoint/2010/main" val="280644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Shape 5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6">
            <a:extLst>
              <a:ext uri="{FF2B5EF4-FFF2-40B4-BE49-F238E27FC236}">
                <a16:creationId xmlns:a16="http://schemas.microsoft.com/office/drawing/2014/main" id="{7A1A3440-886C-4BD1-BF05-7E02D9D0C2C7}"/>
              </a:ext>
            </a:extLst>
          </p:cNvPr>
          <p:cNvSpPr>
            <a:spLocks noGrp="1"/>
          </p:cNvSpPr>
          <p:nvPr>
            <p:ph type="title" idx="4294967295"/>
          </p:nvPr>
        </p:nvSpPr>
        <p:spPr>
          <a:xfrm>
            <a:off x="371094" y="1161288"/>
            <a:ext cx="3830516" cy="1239012"/>
          </a:xfrm>
        </p:spPr>
        <p:txBody>
          <a:bodyPr vert="horz" lIns="91440" tIns="45720" rIns="91440" bIns="45720" rtlCol="0" anchor="ctr">
            <a:normAutofit fontScale="90000"/>
          </a:bodyPr>
          <a:lstStyle/>
          <a:p>
            <a:r>
              <a:rPr lang="en-US" kern="1200">
                <a:solidFill>
                  <a:schemeClr val="tx1"/>
                </a:solidFill>
                <a:latin typeface="+mj-lt"/>
                <a:ea typeface="+mj-ea"/>
                <a:cs typeface="+mj-cs"/>
              </a:rPr>
              <a:t>Instructional Strategies</a:t>
            </a:r>
            <a:br>
              <a:rPr lang="en-US" sz="2600" kern="1200">
                <a:solidFill>
                  <a:schemeClr val="tx1"/>
                </a:solidFill>
                <a:latin typeface="+mj-lt"/>
                <a:ea typeface="+mj-ea"/>
                <a:cs typeface="+mj-cs"/>
              </a:rPr>
            </a:br>
            <a:r>
              <a:rPr lang="en-US" sz="2600" kern="1200">
                <a:solidFill>
                  <a:schemeClr val="tx1"/>
                </a:solidFill>
                <a:latin typeface="+mj-lt"/>
                <a:ea typeface="+mj-ea"/>
                <a:cs typeface="+mj-cs"/>
              </a:rPr>
              <a:t>Cohesive Ties</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62" name="Rectangle 6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7FD6DD8-208E-C26C-9691-5F6D5DC806EA}"/>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685800" indent="-228600">
              <a:lnSpc>
                <a:spcPct val="90000"/>
              </a:lnSpc>
              <a:spcAft>
                <a:spcPts val="600"/>
              </a:spcAft>
              <a:buFont typeface="Arial" panose="020B0604020202020204" pitchFamily="34" charset="0"/>
              <a:buChar char="•"/>
            </a:pPr>
            <a:r>
              <a:rPr lang="en-US" sz="2000">
                <a:latin typeface="Calibri Light" panose="020F0302020204030204" pitchFamily="34" charset="0"/>
                <a:cs typeface="Calibri Light" panose="020F0302020204030204" pitchFamily="34" charset="0"/>
              </a:rPr>
              <a:t>Identify targeted words and phrases in the text</a:t>
            </a:r>
          </a:p>
          <a:p>
            <a:pPr marL="685800" indent="-228600">
              <a:lnSpc>
                <a:spcPct val="90000"/>
              </a:lnSpc>
              <a:spcAft>
                <a:spcPts val="600"/>
              </a:spcAft>
              <a:buFont typeface="Arial" panose="020B0604020202020204" pitchFamily="34" charset="0"/>
              <a:buChar char="•"/>
            </a:pPr>
            <a:r>
              <a:rPr lang="en-US" sz="2000">
                <a:latin typeface="Calibri Light" panose="020F0302020204030204" pitchFamily="34" charset="0"/>
                <a:cs typeface="Calibri Light" panose="020F0302020204030204" pitchFamily="34" charset="0"/>
              </a:rPr>
              <a:t>Frame a question or task</a:t>
            </a:r>
          </a:p>
          <a:p>
            <a:pPr marL="685800" indent="-228600">
              <a:lnSpc>
                <a:spcPct val="90000"/>
              </a:lnSpc>
              <a:spcAft>
                <a:spcPts val="600"/>
              </a:spcAft>
              <a:buFont typeface="Arial" panose="020B0604020202020204" pitchFamily="34" charset="0"/>
              <a:buChar char="•"/>
            </a:pPr>
            <a:r>
              <a:rPr lang="en-US" sz="2000">
                <a:latin typeface="Calibri Light" panose="020F0302020204030204" pitchFamily="34" charset="0"/>
                <a:cs typeface="Calibri Light" panose="020F0302020204030204" pitchFamily="34" charset="0"/>
              </a:rPr>
              <a:t>Search for clues or connections</a:t>
            </a:r>
          </a:p>
          <a:p>
            <a:pPr marL="685800" indent="-228600">
              <a:lnSpc>
                <a:spcPct val="90000"/>
              </a:lnSpc>
              <a:spcAft>
                <a:spcPts val="600"/>
              </a:spcAft>
              <a:buFont typeface="Arial" panose="020B0604020202020204" pitchFamily="34" charset="0"/>
              <a:buChar char="•"/>
            </a:pPr>
            <a:r>
              <a:rPr lang="en-US" sz="2000">
                <a:latin typeface="Calibri Light" panose="020F0302020204030204" pitchFamily="34" charset="0"/>
                <a:cs typeface="Calibri Light" panose="020F0302020204030204" pitchFamily="34" charset="0"/>
              </a:rPr>
              <a:t>Make the connections visually or verbally</a:t>
            </a:r>
          </a:p>
        </p:txBody>
      </p:sp>
      <p:pic>
        <p:nvPicPr>
          <p:cNvPr id="4" name="Picture 3" descr="A person and a child reading a book">
            <a:extLst>
              <a:ext uri="{FF2B5EF4-FFF2-40B4-BE49-F238E27FC236}">
                <a16:creationId xmlns:a16="http://schemas.microsoft.com/office/drawing/2014/main" id="{19A7D795-4988-D051-96A0-377442E9C462}"/>
              </a:ext>
            </a:extLst>
          </p:cNvPr>
          <p:cNvPicPr>
            <a:picLocks noChangeAspect="1"/>
          </p:cNvPicPr>
          <p:nvPr/>
        </p:nvPicPr>
        <p:blipFill>
          <a:blip r:embed="rId3">
            <a:extLst>
              <a:ext uri="{28A0092B-C50C-407E-A947-70E740481C1C}">
                <a14:useLocalDpi xmlns:a14="http://schemas.microsoft.com/office/drawing/2010/main" val="0"/>
              </a:ext>
            </a:extLst>
          </a:blip>
          <a:srcRect r="2" b="7914"/>
          <a:stretch/>
        </p:blipFill>
        <p:spPr>
          <a:xfrm>
            <a:off x="4901184" y="1351860"/>
            <a:ext cx="6922008" cy="4254864"/>
          </a:xfrm>
          <a:prstGeom prst="rect">
            <a:avLst/>
          </a:prstGeom>
        </p:spPr>
      </p:pic>
      <p:pic>
        <p:nvPicPr>
          <p:cNvPr id="40" name="Picture 39">
            <a:extLst>
              <a:ext uri="{FF2B5EF4-FFF2-40B4-BE49-F238E27FC236}">
                <a16:creationId xmlns:a16="http://schemas.microsoft.com/office/drawing/2014/main" id="{BA712C8E-C1C2-9948-EEE4-894A5C2CF6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4111248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657">
          <a:extLst>
            <a:ext uri="{FF2B5EF4-FFF2-40B4-BE49-F238E27FC236}">
              <a16:creationId xmlns:a16="http://schemas.microsoft.com/office/drawing/2014/main" id="{AF303D31-4C38-448E-B992-423C154E72F7}"/>
            </a:ext>
          </a:extLst>
        </p:cNvPr>
        <p:cNvGrpSpPr/>
        <p:nvPr/>
      </p:nvGrpSpPr>
      <p:grpSpPr>
        <a:xfrm>
          <a:off x="0" y="0"/>
          <a:ext cx="0" cy="0"/>
          <a:chOff x="0" y="0"/>
          <a:chExt cx="0" cy="0"/>
        </a:xfrm>
      </p:grpSpPr>
      <p:sp>
        <p:nvSpPr>
          <p:cNvPr id="14" name="Title 6">
            <a:extLst>
              <a:ext uri="{FF2B5EF4-FFF2-40B4-BE49-F238E27FC236}">
                <a16:creationId xmlns:a16="http://schemas.microsoft.com/office/drawing/2014/main" id="{BD0F707E-9E3F-B227-E124-CFB34A9FE3DA}"/>
              </a:ext>
            </a:extLst>
          </p:cNvPr>
          <p:cNvSpPr>
            <a:spLocks noGrp="1"/>
          </p:cNvSpPr>
          <p:nvPr>
            <p:ph type="title" idx="4294967295"/>
          </p:nvPr>
        </p:nvSpPr>
        <p:spPr>
          <a:xfrm>
            <a:off x="297424" y="187149"/>
            <a:ext cx="8934450" cy="527050"/>
          </a:xfrm>
        </p:spPr>
        <p:txBody>
          <a:bodyPr>
            <a:normAutofit fontScale="90000"/>
          </a:bodyPr>
          <a:lstStyle/>
          <a:p>
            <a:r>
              <a:rPr lang="en-US" sz="4000">
                <a:latin typeface="Museo Slab 500"/>
              </a:rPr>
              <a:t>Instructional Strategies</a:t>
            </a:r>
          </a:p>
        </p:txBody>
      </p:sp>
      <p:sp>
        <p:nvSpPr>
          <p:cNvPr id="15" name="Google Shape;338;g610ef0e5f8_7_79">
            <a:extLst>
              <a:ext uri="{FF2B5EF4-FFF2-40B4-BE49-F238E27FC236}">
                <a16:creationId xmlns:a16="http://schemas.microsoft.com/office/drawing/2014/main" id="{EE81851C-05F9-6414-8ADB-5C35E5AF72AC}"/>
              </a:ext>
            </a:extLst>
          </p:cNvPr>
          <p:cNvSpPr txBox="1">
            <a:spLocks/>
          </p:cNvSpPr>
          <p:nvPr/>
        </p:nvSpPr>
        <p:spPr>
          <a:xfrm>
            <a:off x="443884" y="714199"/>
            <a:ext cx="10064007" cy="457251"/>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400">
                <a:solidFill>
                  <a:schemeClr val="tx1"/>
                </a:solidFill>
              </a:rPr>
              <a:t>Cohesive Ties</a:t>
            </a:r>
          </a:p>
        </p:txBody>
      </p:sp>
      <p:sp>
        <p:nvSpPr>
          <p:cNvPr id="3" name="TextBox 2">
            <a:extLst>
              <a:ext uri="{FF2B5EF4-FFF2-40B4-BE49-F238E27FC236}">
                <a16:creationId xmlns:a16="http://schemas.microsoft.com/office/drawing/2014/main" id="{5CD563C2-A202-8AC6-6001-D7357B736F42}"/>
              </a:ext>
            </a:extLst>
          </p:cNvPr>
          <p:cNvSpPr txBox="1"/>
          <p:nvPr/>
        </p:nvSpPr>
        <p:spPr>
          <a:xfrm>
            <a:off x="520854" y="1282779"/>
            <a:ext cx="6247129" cy="4708981"/>
          </a:xfrm>
          <a:prstGeom prst="rect">
            <a:avLst/>
          </a:prstGeom>
          <a:noFill/>
          <a:ln>
            <a:noFill/>
          </a:ln>
        </p:spPr>
        <p:txBody>
          <a:bodyPr wrap="square" rtlCol="0">
            <a:spAutoFit/>
          </a:bodyPr>
          <a:lstStyle/>
          <a:p>
            <a:r>
              <a:rPr lang="en-US" sz="2000" u="sng">
                <a:latin typeface="Calibri Light" panose="020F0302020204030204" pitchFamily="34" charset="0"/>
                <a:cs typeface="Calibri Light" panose="020F0302020204030204" pitchFamily="34" charset="0"/>
              </a:rPr>
              <a:t>Scripted Example: </a:t>
            </a:r>
          </a:p>
          <a:p>
            <a:pPr marL="457200" indent="-457200">
              <a:buFont typeface="+mj-lt"/>
              <a:buAutoNum type="arabicPeriod"/>
            </a:pPr>
            <a:r>
              <a:rPr lang="en-US" sz="2000">
                <a:latin typeface="Calibri Light" panose="020F0302020204030204" pitchFamily="34" charset="0"/>
                <a:cs typeface="Calibri Light" panose="020F0302020204030204" pitchFamily="34" charset="0"/>
              </a:rPr>
              <a:t>Identify targeted words and phrases in the text: </a:t>
            </a:r>
            <a:r>
              <a:rPr lang="en-US" sz="2000">
                <a:solidFill>
                  <a:srgbClr val="FF0000"/>
                </a:solidFill>
                <a:latin typeface="Calibri Light" panose="020F0302020204030204" pitchFamily="34" charset="0"/>
                <a:cs typeface="Calibri Light" panose="020F0302020204030204" pitchFamily="34" charset="0"/>
              </a:rPr>
              <a:t>Matilda</a:t>
            </a:r>
          </a:p>
          <a:p>
            <a:pPr marL="457200" indent="-457200">
              <a:buFont typeface="+mj-lt"/>
              <a:buAutoNum type="arabicPeriod"/>
            </a:pPr>
            <a:r>
              <a:rPr lang="en-US" sz="2000">
                <a:latin typeface="Calibri Light" panose="020F0302020204030204" pitchFamily="34" charset="0"/>
                <a:cs typeface="Calibri Light" panose="020F0302020204030204" pitchFamily="34" charset="0"/>
              </a:rPr>
              <a:t>Frame a question or task: </a:t>
            </a:r>
            <a:r>
              <a:rPr lang="en-US" sz="2000" i="1">
                <a:solidFill>
                  <a:srgbClr val="FF0000"/>
                </a:solidFill>
                <a:latin typeface="Calibri Light" panose="020F0302020204030204" pitchFamily="34" charset="0"/>
                <a:cs typeface="Calibri Light" panose="020F0302020204030204" pitchFamily="34" charset="0"/>
              </a:rPr>
              <a:t>Matilda is an important character in the story. Instead of using the character’s name over and over, the author used other words to stand in for Matilda. We are going to search for these words, called pronouns. </a:t>
            </a:r>
          </a:p>
          <a:p>
            <a:pPr marL="457200" indent="-457200">
              <a:buFont typeface="+mj-lt"/>
              <a:buAutoNum type="arabicPeriod"/>
            </a:pPr>
            <a:r>
              <a:rPr lang="en-US" sz="2000">
                <a:latin typeface="Calibri Light" panose="020F0302020204030204" pitchFamily="34" charset="0"/>
                <a:cs typeface="Calibri Light" panose="020F0302020204030204" pitchFamily="34" charset="0"/>
              </a:rPr>
              <a:t>Search for clues or connections. </a:t>
            </a:r>
            <a:r>
              <a:rPr lang="en-US" sz="2000">
                <a:solidFill>
                  <a:srgbClr val="FF0000"/>
                </a:solidFill>
                <a:latin typeface="Calibri Light" panose="020F0302020204030204" pitchFamily="34" charset="0"/>
                <a:cs typeface="Calibri Light" panose="020F0302020204030204" pitchFamily="34" charset="0"/>
              </a:rPr>
              <a:t>Teacher models a think aloud: </a:t>
            </a:r>
            <a:r>
              <a:rPr lang="en-US" sz="2000" i="1">
                <a:solidFill>
                  <a:srgbClr val="FF0000"/>
                </a:solidFill>
                <a:latin typeface="Calibri Light" panose="020F0302020204030204" pitchFamily="34" charset="0"/>
                <a:cs typeface="Calibri Light" panose="020F0302020204030204" pitchFamily="34" charset="0"/>
              </a:rPr>
              <a:t>I need to find all the pronouns that are standing in for Matilda. We see the word </a:t>
            </a:r>
            <a:r>
              <a:rPr lang="en-US" sz="2000" b="1">
                <a:solidFill>
                  <a:srgbClr val="FF0000"/>
                </a:solidFill>
                <a:latin typeface="Calibri Light" panose="020F0302020204030204" pitchFamily="34" charset="0"/>
                <a:cs typeface="Calibri Light" panose="020F0302020204030204" pitchFamily="34" charset="0"/>
              </a:rPr>
              <a:t>her</a:t>
            </a:r>
            <a:r>
              <a:rPr lang="en-US" sz="2000" i="1">
                <a:solidFill>
                  <a:srgbClr val="FF0000"/>
                </a:solidFill>
                <a:latin typeface="Calibri Light" panose="020F0302020204030204" pitchFamily="34" charset="0"/>
                <a:cs typeface="Calibri Light" panose="020F0302020204030204" pitchFamily="34" charset="0"/>
              </a:rPr>
              <a:t> before </a:t>
            </a:r>
            <a:r>
              <a:rPr lang="en-US" sz="2000">
                <a:solidFill>
                  <a:srgbClr val="FF0000"/>
                </a:solidFill>
                <a:latin typeface="Calibri Light" panose="020F0302020204030204" pitchFamily="34" charset="0"/>
                <a:cs typeface="Calibri Light" panose="020F0302020204030204" pitchFamily="34" charset="0"/>
              </a:rPr>
              <a:t>brother</a:t>
            </a:r>
            <a:r>
              <a:rPr lang="en-US" sz="2000" i="1">
                <a:solidFill>
                  <a:srgbClr val="FF0000"/>
                </a:solidFill>
                <a:latin typeface="Calibri Light" panose="020F0302020204030204" pitchFamily="34" charset="0"/>
                <a:cs typeface="Calibri Light" panose="020F0302020204030204" pitchFamily="34" charset="0"/>
              </a:rPr>
              <a:t> and </a:t>
            </a:r>
            <a:r>
              <a:rPr lang="en-US" sz="2000">
                <a:solidFill>
                  <a:srgbClr val="FF0000"/>
                </a:solidFill>
                <a:latin typeface="Calibri Light" panose="020F0302020204030204" pitchFamily="34" charset="0"/>
                <a:cs typeface="Calibri Light" panose="020F0302020204030204" pitchFamily="34" charset="0"/>
              </a:rPr>
              <a:t>father</a:t>
            </a:r>
            <a:r>
              <a:rPr lang="en-US" sz="2000" i="1">
                <a:solidFill>
                  <a:srgbClr val="FF0000"/>
                </a:solidFill>
                <a:latin typeface="Calibri Light" panose="020F0302020204030204" pitchFamily="34" charset="0"/>
                <a:cs typeface="Calibri Light" panose="020F0302020204030204" pitchFamily="34" charset="0"/>
              </a:rPr>
              <a:t>. </a:t>
            </a:r>
            <a:r>
              <a:rPr lang="en-US" sz="2000" b="1">
                <a:solidFill>
                  <a:srgbClr val="FF0000"/>
                </a:solidFill>
                <a:latin typeface="Calibri Light" panose="020F0302020204030204" pitchFamily="34" charset="0"/>
                <a:cs typeface="Calibri Light" panose="020F0302020204030204" pitchFamily="34" charset="0"/>
              </a:rPr>
              <a:t>Her</a:t>
            </a:r>
            <a:r>
              <a:rPr lang="en-US" sz="2000" i="1">
                <a:solidFill>
                  <a:srgbClr val="FF0000"/>
                </a:solidFill>
                <a:latin typeface="Calibri Light" panose="020F0302020204030204" pitchFamily="34" charset="0"/>
                <a:cs typeface="Calibri Light" panose="020F0302020204030204" pitchFamily="34" charset="0"/>
              </a:rPr>
              <a:t> is talking about Matilda. I also see the words </a:t>
            </a:r>
            <a:r>
              <a:rPr lang="en-US" sz="2000">
                <a:solidFill>
                  <a:srgbClr val="FF0000"/>
                </a:solidFill>
                <a:latin typeface="Calibri Light" panose="020F0302020204030204" pitchFamily="34" charset="0"/>
                <a:cs typeface="Calibri Light" panose="020F0302020204030204" pitchFamily="34" charset="0"/>
              </a:rPr>
              <a:t>tiny girl </a:t>
            </a:r>
            <a:r>
              <a:rPr lang="en-US" sz="2000" i="1">
                <a:solidFill>
                  <a:srgbClr val="FF0000"/>
                </a:solidFill>
                <a:latin typeface="Calibri Light" panose="020F0302020204030204" pitchFamily="34" charset="0"/>
                <a:cs typeface="Calibri Light" panose="020F0302020204030204" pitchFamily="34" charset="0"/>
              </a:rPr>
              <a:t>that refer to Matilda. </a:t>
            </a:r>
          </a:p>
          <a:p>
            <a:pPr marL="457200" indent="-457200">
              <a:buFont typeface="+mj-lt"/>
              <a:buAutoNum type="arabicPeriod"/>
            </a:pPr>
            <a:r>
              <a:rPr lang="en-US" sz="2000">
                <a:latin typeface="Calibri Light" panose="020F0302020204030204" pitchFamily="34" charset="0"/>
                <a:cs typeface="Calibri Light" panose="020F0302020204030204" pitchFamily="34" charset="0"/>
              </a:rPr>
              <a:t>Make the connections visually or verbally. </a:t>
            </a:r>
            <a:r>
              <a:rPr lang="en-US" sz="2000" i="1">
                <a:solidFill>
                  <a:srgbClr val="FF0000"/>
                </a:solidFill>
                <a:latin typeface="Calibri Light" panose="020F0302020204030204" pitchFamily="34" charset="0"/>
                <a:cs typeface="Calibri Light" panose="020F0302020204030204" pitchFamily="34" charset="0"/>
              </a:rPr>
              <a:t>Let’s find all the words that stand for Matilda and underline them. </a:t>
            </a:r>
          </a:p>
        </p:txBody>
      </p:sp>
      <p:pic>
        <p:nvPicPr>
          <p:cNvPr id="2" name="Picture 1">
            <a:extLst>
              <a:ext uri="{FF2B5EF4-FFF2-40B4-BE49-F238E27FC236}">
                <a16:creationId xmlns:a16="http://schemas.microsoft.com/office/drawing/2014/main" id="{604B0149-D568-E3F6-DD45-313865DF23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pic>
        <p:nvPicPr>
          <p:cNvPr id="6" name="Picture 5" descr="The passage reads: &#10;Nearly every weekday afternoon Matilda was left alone in the house. Her brother (five years older than her) went to school. Her father went to work, and her mother went out playing bingo in a town eight miles away. Mrs. Wormwood was hooked on bingo and played it five afternoons a week. On the afternoon of the day when her father had refused to buy her a book, Matilda set out all by herself to walk to the public library in the village. When she arrived, she introduced herself to the librarian, Mrs. Phelps. She asked if she might sit awhile and read a book. Mrs. Phelps, slightly taken aback at the arrival of such a tiny girl unaccompanied by an adult, nevertheless told her she was very welcome.&#10;&#10;The nouns and pronouns her, Matilda, herself, she, and tiny girl are all underlined. Red arrows point to the word Matilda to indicate that the pronoun referents are cohesive ties that refer to Matilda. ">
            <a:extLst>
              <a:ext uri="{FF2B5EF4-FFF2-40B4-BE49-F238E27FC236}">
                <a16:creationId xmlns:a16="http://schemas.microsoft.com/office/drawing/2014/main" id="{F7C37152-DC4B-CFCB-0C8C-841641900D48}"/>
              </a:ext>
            </a:extLst>
          </p:cNvPr>
          <p:cNvPicPr>
            <a:picLocks noChangeAspect="1"/>
          </p:cNvPicPr>
          <p:nvPr/>
        </p:nvPicPr>
        <p:blipFill>
          <a:blip r:embed="rId4"/>
          <a:stretch>
            <a:fillRect/>
          </a:stretch>
        </p:blipFill>
        <p:spPr>
          <a:xfrm>
            <a:off x="7181595" y="284297"/>
            <a:ext cx="4712981" cy="57074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775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14" name="Title 6">
            <a:extLst>
              <a:ext uri="{FF2B5EF4-FFF2-40B4-BE49-F238E27FC236}">
                <a16:creationId xmlns:a16="http://schemas.microsoft.com/office/drawing/2014/main" id="{7A1A3440-886C-4BD1-BF05-7E02D9D0C2C7}"/>
              </a:ext>
            </a:extLst>
          </p:cNvPr>
          <p:cNvSpPr>
            <a:spLocks noGrp="1"/>
          </p:cNvSpPr>
          <p:nvPr>
            <p:ph type="title" idx="4294967295"/>
          </p:nvPr>
        </p:nvSpPr>
        <p:spPr>
          <a:xfrm>
            <a:off x="563663" y="363684"/>
            <a:ext cx="10515600" cy="930275"/>
          </a:xfrm>
        </p:spPr>
        <p:txBody>
          <a:bodyPr vert="horz" lIns="91440" tIns="45720" rIns="91440" bIns="45720" rtlCol="0" anchor="ctr">
            <a:normAutofit/>
          </a:bodyPr>
          <a:lstStyle/>
          <a:p>
            <a:r>
              <a:rPr lang="en-US" kern="1200">
                <a:solidFill>
                  <a:schemeClr val="tx1"/>
                </a:solidFill>
                <a:latin typeface="+mj-lt"/>
                <a:ea typeface="+mj-ea"/>
                <a:cs typeface="+mj-cs"/>
              </a:rPr>
              <a:t>Local Coherence Inference</a:t>
            </a:r>
          </a:p>
        </p:txBody>
      </p:sp>
      <p:sp>
        <p:nvSpPr>
          <p:cNvPr id="15" name="Google Shape;338;g610ef0e5f8_7_79">
            <a:extLst>
              <a:ext uri="{FF2B5EF4-FFF2-40B4-BE49-F238E27FC236}">
                <a16:creationId xmlns:a16="http://schemas.microsoft.com/office/drawing/2014/main" id="{A3DFC9CC-FC33-42A3-8CC3-B52E13C3E03F}"/>
              </a:ext>
            </a:extLst>
          </p:cNvPr>
          <p:cNvSpPr txBox="1">
            <a:spLocks/>
          </p:cNvSpPr>
          <p:nvPr/>
        </p:nvSpPr>
        <p:spPr>
          <a:xfrm>
            <a:off x="667619" y="1148396"/>
            <a:ext cx="7554123" cy="33428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defTabSz="667512">
              <a:spcAft>
                <a:spcPts val="600"/>
              </a:spcAft>
            </a:pPr>
            <a:r>
              <a:rPr lang="en-US" sz="1752" b="0" kern="1200">
                <a:solidFill>
                  <a:srgbClr val="555555"/>
                </a:solidFill>
                <a:latin typeface="Museo Slab 500" panose="02000000000000000000" pitchFamily="50" charset="0"/>
                <a:ea typeface="Museo Slab 500" panose="02000000000000000000" pitchFamily="50" charset="0"/>
                <a:cs typeface="Arial"/>
                <a:sym typeface="Arial"/>
              </a:rPr>
              <a:t>Connectives</a:t>
            </a:r>
            <a:endParaRPr lang="en-US" sz="2400">
              <a:solidFill>
                <a:schemeClr val="bg1"/>
              </a:solidFill>
            </a:endParaRPr>
          </a:p>
        </p:txBody>
      </p:sp>
      <p:sp>
        <p:nvSpPr>
          <p:cNvPr id="3" name="TextBox 2">
            <a:extLst>
              <a:ext uri="{FF2B5EF4-FFF2-40B4-BE49-F238E27FC236}">
                <a16:creationId xmlns:a16="http://schemas.microsoft.com/office/drawing/2014/main" id="{0A5E0181-7747-BF8F-84E3-55BA45B703E0}"/>
              </a:ext>
            </a:extLst>
          </p:cNvPr>
          <p:cNvSpPr txBox="1"/>
          <p:nvPr/>
        </p:nvSpPr>
        <p:spPr>
          <a:xfrm>
            <a:off x="511135" y="2066444"/>
            <a:ext cx="11166681" cy="1092607"/>
          </a:xfrm>
          <a:prstGeom prst="rect">
            <a:avLst/>
          </a:prstGeom>
          <a:noFill/>
        </p:spPr>
        <p:txBody>
          <a:bodyPr wrap="square" rtlCol="0">
            <a:spAutoFit/>
          </a:bodyPr>
          <a:lstStyle/>
          <a:p>
            <a:pPr defTabSz="667512">
              <a:spcAft>
                <a:spcPts val="600"/>
              </a:spcAft>
            </a:pPr>
            <a:r>
              <a:rPr lang="en-US" sz="2000" b="1" kern="1200">
                <a:solidFill>
                  <a:srgbClr val="3A3A3A"/>
                </a:solidFill>
                <a:highlight>
                  <a:srgbClr val="FFFFFF"/>
                </a:highlight>
                <a:latin typeface="Calibri Light" panose="020F0302020204030204" pitchFamily="34" charset="0"/>
                <a:cs typeface="Calibri Light" panose="020F0302020204030204" pitchFamily="34" charset="0"/>
              </a:rPr>
              <a:t>Connectives </a:t>
            </a:r>
            <a:r>
              <a:rPr lang="en-US" sz="2000" kern="1200">
                <a:solidFill>
                  <a:srgbClr val="3A3A3A"/>
                </a:solidFill>
                <a:highlight>
                  <a:srgbClr val="FFFFFF"/>
                </a:highlight>
                <a:latin typeface="Calibri Light" panose="020F0302020204030204" pitchFamily="34" charset="0"/>
                <a:cs typeface="Calibri Light" panose="020F0302020204030204" pitchFamily="34" charset="0"/>
              </a:rPr>
              <a:t>are words or phrases, including conjunctions and adverbs, that signal logical relationships between parts of sentences. </a:t>
            </a:r>
          </a:p>
          <a:p>
            <a:pPr>
              <a:spcAft>
                <a:spcPts val="600"/>
              </a:spcAft>
            </a:pPr>
            <a:endParaRPr lang="en-US" sz="2000"/>
          </a:p>
        </p:txBody>
      </p:sp>
      <p:graphicFrame>
        <p:nvGraphicFramePr>
          <p:cNvPr id="2" name="Table 1">
            <a:extLst>
              <a:ext uri="{FF2B5EF4-FFF2-40B4-BE49-F238E27FC236}">
                <a16:creationId xmlns:a16="http://schemas.microsoft.com/office/drawing/2014/main" id="{C84F6599-8F38-616F-6A39-AAB74F9A35B7}"/>
              </a:ext>
            </a:extLst>
          </p:cNvPr>
          <p:cNvGraphicFramePr>
            <a:graphicFrameLocks noGrp="1"/>
          </p:cNvGraphicFramePr>
          <p:nvPr>
            <p:extLst>
              <p:ext uri="{D42A27DB-BD31-4B8C-83A1-F6EECF244321}">
                <p14:modId xmlns:p14="http://schemas.microsoft.com/office/powerpoint/2010/main" val="408454687"/>
              </p:ext>
            </p:extLst>
          </p:nvPr>
        </p:nvGraphicFramePr>
        <p:xfrm>
          <a:off x="563663" y="2790288"/>
          <a:ext cx="7085192" cy="4030380"/>
        </p:xfrm>
        <a:graphic>
          <a:graphicData uri="http://schemas.openxmlformats.org/drawingml/2006/table">
            <a:tbl>
              <a:tblPr firstRow="1" bandRow="1">
                <a:tableStyleId>{21E4AEA4-8DFA-4A89-87EB-49C32662AFE0}</a:tableStyleId>
              </a:tblPr>
              <a:tblGrid>
                <a:gridCol w="2104732">
                  <a:extLst>
                    <a:ext uri="{9D8B030D-6E8A-4147-A177-3AD203B41FA5}">
                      <a16:colId xmlns:a16="http://schemas.microsoft.com/office/drawing/2014/main" val="203150673"/>
                    </a:ext>
                  </a:extLst>
                </a:gridCol>
                <a:gridCol w="4980460">
                  <a:extLst>
                    <a:ext uri="{9D8B030D-6E8A-4147-A177-3AD203B41FA5}">
                      <a16:colId xmlns:a16="http://schemas.microsoft.com/office/drawing/2014/main" val="1657766047"/>
                    </a:ext>
                  </a:extLst>
                </a:gridCol>
              </a:tblGrid>
              <a:tr h="665868">
                <a:tc>
                  <a:txBody>
                    <a:bodyPr/>
                    <a:lstStyle/>
                    <a:p>
                      <a:r>
                        <a:rPr lang="en-US" sz="2000">
                          <a:latin typeface="Calibri Light" panose="020F0302020204030204" pitchFamily="34" charset="0"/>
                          <a:cs typeface="Calibri Light" panose="020F0302020204030204" pitchFamily="34" charset="0"/>
                        </a:rPr>
                        <a:t>Types</a:t>
                      </a:r>
                    </a:p>
                  </a:txBody>
                  <a:tcPr/>
                </a:tc>
                <a:tc>
                  <a:txBody>
                    <a:bodyPr/>
                    <a:lstStyle/>
                    <a:p>
                      <a:r>
                        <a:rPr lang="en-US" sz="2000">
                          <a:latin typeface="Calibri Light" panose="020F0302020204030204" pitchFamily="34" charset="0"/>
                          <a:cs typeface="Calibri Light" panose="020F0302020204030204" pitchFamily="34" charset="0"/>
                        </a:rPr>
                        <a:t>Examples</a:t>
                      </a:r>
                    </a:p>
                  </a:txBody>
                  <a:tcPr/>
                </a:tc>
                <a:extLst>
                  <a:ext uri="{0D108BD9-81ED-4DB2-BD59-A6C34878D82A}">
                    <a16:rowId xmlns:a16="http://schemas.microsoft.com/office/drawing/2014/main" val="1431787947"/>
                  </a:ext>
                </a:extLst>
              </a:tr>
              <a:tr h="665868">
                <a:tc>
                  <a:txBody>
                    <a:bodyPr/>
                    <a:lstStyle/>
                    <a:p>
                      <a:r>
                        <a:rPr lang="en-US" sz="2000">
                          <a:latin typeface="Calibri Light" panose="020F0302020204030204" pitchFamily="34" charset="0"/>
                          <a:cs typeface="Calibri Light" panose="020F0302020204030204" pitchFamily="34" charset="0"/>
                        </a:rPr>
                        <a:t>Additive</a:t>
                      </a:r>
                    </a:p>
                  </a:txBody>
                  <a:tcPr/>
                </a:tc>
                <a:tc>
                  <a:txBody>
                    <a:bodyPr/>
                    <a:lstStyle/>
                    <a:p>
                      <a:r>
                        <a:rPr lang="en-US" sz="2000">
                          <a:latin typeface="Calibri Light" panose="020F0302020204030204" pitchFamily="34" charset="0"/>
                          <a:cs typeface="Calibri Light" panose="020F0302020204030204" pitchFamily="34" charset="0"/>
                        </a:rPr>
                        <a:t>and, in addition, furthermore</a:t>
                      </a:r>
                    </a:p>
                  </a:txBody>
                  <a:tcPr/>
                </a:tc>
                <a:extLst>
                  <a:ext uri="{0D108BD9-81ED-4DB2-BD59-A6C34878D82A}">
                    <a16:rowId xmlns:a16="http://schemas.microsoft.com/office/drawing/2014/main" val="207767240"/>
                  </a:ext>
                </a:extLst>
              </a:tr>
              <a:tr h="665868">
                <a:tc>
                  <a:txBody>
                    <a:bodyPr/>
                    <a:lstStyle/>
                    <a:p>
                      <a:r>
                        <a:rPr lang="en-US" sz="2000">
                          <a:latin typeface="Calibri Light" panose="020F0302020204030204" pitchFamily="34" charset="0"/>
                          <a:cs typeface="Calibri Light" panose="020F0302020204030204" pitchFamily="34" charset="0"/>
                        </a:rPr>
                        <a:t>Temporal</a:t>
                      </a:r>
                    </a:p>
                  </a:txBody>
                  <a:tcPr/>
                </a:tc>
                <a:tc>
                  <a:txBody>
                    <a:bodyPr/>
                    <a:lstStyle/>
                    <a:p>
                      <a:r>
                        <a:rPr lang="en-US" sz="2000">
                          <a:latin typeface="Calibri Light" panose="020F0302020204030204" pitchFamily="34" charset="0"/>
                          <a:cs typeface="Calibri Light" panose="020F0302020204030204" pitchFamily="34" charset="0"/>
                        </a:rPr>
                        <a:t>before, after, as, while, during</a:t>
                      </a:r>
                    </a:p>
                  </a:txBody>
                  <a:tcPr/>
                </a:tc>
                <a:extLst>
                  <a:ext uri="{0D108BD9-81ED-4DB2-BD59-A6C34878D82A}">
                    <a16:rowId xmlns:a16="http://schemas.microsoft.com/office/drawing/2014/main" val="3522803357"/>
                  </a:ext>
                </a:extLst>
              </a:tr>
              <a:tr h="665868">
                <a:tc>
                  <a:txBody>
                    <a:bodyPr/>
                    <a:lstStyle/>
                    <a:p>
                      <a:r>
                        <a:rPr lang="en-US" sz="2000">
                          <a:latin typeface="Calibri Light" panose="020F0302020204030204" pitchFamily="34" charset="0"/>
                          <a:cs typeface="Calibri Light" panose="020F0302020204030204" pitchFamily="34" charset="0"/>
                        </a:rPr>
                        <a:t>Causal</a:t>
                      </a:r>
                    </a:p>
                  </a:txBody>
                  <a:tcPr/>
                </a:tc>
                <a:tc>
                  <a:txBody>
                    <a:bodyPr/>
                    <a:lstStyle/>
                    <a:p>
                      <a:r>
                        <a:rPr lang="en-US" sz="2000">
                          <a:latin typeface="Calibri Light" panose="020F0302020204030204" pitchFamily="34" charset="0"/>
                          <a:cs typeface="Calibri Light" panose="020F0302020204030204" pitchFamily="34" charset="0"/>
                        </a:rPr>
                        <a:t>because, as a result, consequently, so</a:t>
                      </a:r>
                    </a:p>
                  </a:txBody>
                  <a:tcPr/>
                </a:tc>
                <a:extLst>
                  <a:ext uri="{0D108BD9-81ED-4DB2-BD59-A6C34878D82A}">
                    <a16:rowId xmlns:a16="http://schemas.microsoft.com/office/drawing/2014/main" val="1338700830"/>
                  </a:ext>
                </a:extLst>
              </a:tr>
              <a:tr h="665868">
                <a:tc>
                  <a:txBody>
                    <a:bodyPr/>
                    <a:lstStyle/>
                    <a:p>
                      <a:r>
                        <a:rPr lang="en-US" sz="2000">
                          <a:latin typeface="Calibri Light" panose="020F0302020204030204" pitchFamily="34" charset="0"/>
                          <a:cs typeface="Calibri Light" panose="020F0302020204030204" pitchFamily="34" charset="0"/>
                        </a:rPr>
                        <a:t>Adversative (contrast)</a:t>
                      </a:r>
                    </a:p>
                  </a:txBody>
                  <a:tcPr/>
                </a:tc>
                <a:tc>
                  <a:txBody>
                    <a:bodyPr/>
                    <a:lstStyle/>
                    <a:p>
                      <a:r>
                        <a:rPr lang="en-US" sz="2000">
                          <a:latin typeface="Calibri Light" panose="020F0302020204030204" pitchFamily="34" charset="0"/>
                          <a:cs typeface="Calibri Light" panose="020F0302020204030204" pitchFamily="34" charset="0"/>
                        </a:rPr>
                        <a:t>instead, but, alternatively, although, even though</a:t>
                      </a:r>
                    </a:p>
                  </a:txBody>
                  <a:tcPr/>
                </a:tc>
                <a:extLst>
                  <a:ext uri="{0D108BD9-81ED-4DB2-BD59-A6C34878D82A}">
                    <a16:rowId xmlns:a16="http://schemas.microsoft.com/office/drawing/2014/main" val="726405906"/>
                  </a:ext>
                </a:extLst>
              </a:tr>
              <a:tr h="665868">
                <a:tc>
                  <a:txBody>
                    <a:bodyPr/>
                    <a:lstStyle/>
                    <a:p>
                      <a:r>
                        <a:rPr lang="en-US" sz="2000">
                          <a:latin typeface="Calibri Light" panose="020F0302020204030204" pitchFamily="34" charset="0"/>
                          <a:cs typeface="Calibri Light" panose="020F0302020204030204" pitchFamily="34" charset="0"/>
                        </a:rPr>
                        <a:t>Conditionality</a:t>
                      </a:r>
                    </a:p>
                  </a:txBody>
                  <a:tcPr/>
                </a:tc>
                <a:tc>
                  <a:txBody>
                    <a:bodyPr/>
                    <a:lstStyle/>
                    <a:p>
                      <a:r>
                        <a:rPr lang="en-US" sz="2000">
                          <a:latin typeface="Calibri Light" panose="020F0302020204030204" pitchFamily="34" charset="0"/>
                          <a:cs typeface="Calibri Light" panose="020F0302020204030204" pitchFamily="34" charset="0"/>
                        </a:rPr>
                        <a:t>unless, if, if-then</a:t>
                      </a:r>
                    </a:p>
                  </a:txBody>
                  <a:tcPr/>
                </a:tc>
                <a:extLst>
                  <a:ext uri="{0D108BD9-81ED-4DB2-BD59-A6C34878D82A}">
                    <a16:rowId xmlns:a16="http://schemas.microsoft.com/office/drawing/2014/main" val="3061856145"/>
                  </a:ext>
                </a:extLst>
              </a:tr>
            </a:tbl>
          </a:graphicData>
        </a:graphic>
      </p:graphicFrame>
      <p:pic>
        <p:nvPicPr>
          <p:cNvPr id="4" name="Picture 3">
            <a:extLst>
              <a:ext uri="{FF2B5EF4-FFF2-40B4-BE49-F238E27FC236}">
                <a16:creationId xmlns:a16="http://schemas.microsoft.com/office/drawing/2014/main" id="{A2CCF46A-6D96-B7A1-FD83-F055BF169E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5" name="TextBox 4">
            <a:extLst>
              <a:ext uri="{FF2B5EF4-FFF2-40B4-BE49-F238E27FC236}">
                <a16:creationId xmlns:a16="http://schemas.microsoft.com/office/drawing/2014/main" id="{2E630A6E-4E26-30E9-B2B7-5F46065A7ABE}"/>
              </a:ext>
            </a:extLst>
          </p:cNvPr>
          <p:cNvSpPr txBox="1"/>
          <p:nvPr/>
        </p:nvSpPr>
        <p:spPr>
          <a:xfrm>
            <a:off x="7832927" y="3074924"/>
            <a:ext cx="3795409" cy="2862322"/>
          </a:xfrm>
          <a:prstGeom prst="rect">
            <a:avLst/>
          </a:prstGeom>
          <a:noFill/>
        </p:spPr>
        <p:txBody>
          <a:bodyPr wrap="square" rtlCol="0">
            <a:spAutoFit/>
          </a:bodyPr>
          <a:lstStyle/>
          <a:p>
            <a:r>
              <a:rPr lang="en-US" sz="2000" b="1">
                <a:latin typeface="Calibri Light" panose="020F0302020204030204" pitchFamily="34" charset="0"/>
                <a:cs typeface="Calibri Light" panose="020F0302020204030204" pitchFamily="34" charset="0"/>
              </a:rPr>
              <a:t>Instructional Strategy:</a:t>
            </a:r>
          </a:p>
          <a:p>
            <a:endParaRPr lang="en-US" sz="20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2000">
                <a:latin typeface="Calibri Light" panose="020F0302020204030204" pitchFamily="34" charset="0"/>
                <a:cs typeface="Calibri Light" panose="020F0302020204030204" pitchFamily="34" charset="0"/>
              </a:rPr>
              <a:t>Explicitly and systematically teach conjunctions and adverbs that serve as connectives in text</a:t>
            </a:r>
          </a:p>
          <a:p>
            <a:pPr marL="285750" indent="-285750">
              <a:buFont typeface="Arial" panose="020B0604020202020204" pitchFamily="34" charset="0"/>
              <a:buChar char="•"/>
            </a:pPr>
            <a:r>
              <a:rPr lang="en-US" sz="2000">
                <a:latin typeface="Calibri Light" panose="020F0302020204030204" pitchFamily="34" charset="0"/>
                <a:cs typeface="Calibri Light" panose="020F0302020204030204" pitchFamily="34" charset="0"/>
              </a:rPr>
              <a:t>Prompt students to identify connectives and analyze how the words contribute to meaning</a:t>
            </a:r>
          </a:p>
        </p:txBody>
      </p:sp>
    </p:spTree>
    <p:extLst>
      <p:ext uri="{BB962C8B-B14F-4D97-AF65-F5344CB8AC3E}">
        <p14:creationId xmlns:p14="http://schemas.microsoft.com/office/powerpoint/2010/main" val="374950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32AD9B-D4EC-24A0-F462-CA3430886712}"/>
              </a:ext>
            </a:extLst>
          </p:cNvPr>
          <p:cNvSpPr txBox="1">
            <a:spLocks noGrp="1"/>
          </p:cNvSpPr>
          <p:nvPr>
            <p:ph type="title" idx="4294967295"/>
          </p:nvPr>
        </p:nvSpPr>
        <p:spPr>
          <a:xfrm>
            <a:off x="337583" y="299116"/>
            <a:ext cx="844490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useo Slab 500"/>
                <a:ea typeface="+mn-ea"/>
                <a:cs typeface="+mn-cs"/>
              </a:rPr>
              <a:t>Instructional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useo Slab 500"/>
                <a:ea typeface="+mn-ea"/>
                <a:cs typeface="+mn-cs"/>
              </a:rPr>
              <a:t>Connectives</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9DDF1271-0EAF-841A-DAEB-3DF87218FFDB}"/>
              </a:ext>
            </a:extLst>
          </p:cNvPr>
          <p:cNvSpPr txBox="1"/>
          <p:nvPr/>
        </p:nvSpPr>
        <p:spPr>
          <a:xfrm>
            <a:off x="337582" y="1567525"/>
            <a:ext cx="4532129" cy="1938992"/>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Calibri Light" panose="020F0302020204030204" pitchFamily="34" charset="0"/>
                <a:cs typeface="Calibri Light" panose="020F0302020204030204" pitchFamily="34" charset="0"/>
              </a:rPr>
              <a:t>Explicitly and systematically teach conjunctions and adverbs that serve as connectives in text</a:t>
            </a:r>
          </a:p>
          <a:p>
            <a:pPr marL="285750" indent="-285750">
              <a:buFont typeface="Arial" panose="020B0604020202020204" pitchFamily="34" charset="0"/>
              <a:buChar char="•"/>
            </a:pPr>
            <a:r>
              <a:rPr lang="en-US" sz="2000">
                <a:latin typeface="Calibri Light" panose="020F0302020204030204" pitchFamily="34" charset="0"/>
                <a:cs typeface="Calibri Light" panose="020F0302020204030204" pitchFamily="34" charset="0"/>
              </a:rPr>
              <a:t>Prompt students to identify connectives and analyze how the words contribute to meaning</a:t>
            </a:r>
          </a:p>
        </p:txBody>
      </p:sp>
      <p:sp>
        <p:nvSpPr>
          <p:cNvPr id="9" name="Speech Bubble: Rectangle with Corners Rounded 8">
            <a:extLst>
              <a:ext uri="{FF2B5EF4-FFF2-40B4-BE49-F238E27FC236}">
                <a16:creationId xmlns:a16="http://schemas.microsoft.com/office/drawing/2014/main" id="{9A1DA234-D9B1-29F2-4D01-0B908DBD9011}"/>
              </a:ext>
            </a:extLst>
          </p:cNvPr>
          <p:cNvSpPr/>
          <p:nvPr/>
        </p:nvSpPr>
        <p:spPr>
          <a:xfrm>
            <a:off x="478465" y="3760265"/>
            <a:ext cx="4532129" cy="2236498"/>
          </a:xfrm>
          <a:prstGeom prst="wedgeRoundRectCallout">
            <a:avLst>
              <a:gd name="adj1" fmla="val -19895"/>
              <a:gd name="adj2" fmla="val 72484"/>
              <a:gd name="adj3" fmla="val 16667"/>
            </a:avLst>
          </a:prstGeom>
          <a:solidFill>
            <a:srgbClr val="4679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Calibri Light" panose="020F0302020204030204" pitchFamily="34" charset="0"/>
                <a:cs typeface="Calibri Light" panose="020F0302020204030204" pitchFamily="34" charset="0"/>
              </a:rPr>
              <a:t>Practice how you would prompt students to identify connectives and analyze how the words contribute to meaning in this passage. </a:t>
            </a:r>
          </a:p>
        </p:txBody>
      </p:sp>
      <p:sp>
        <p:nvSpPr>
          <p:cNvPr id="4" name="TextBox 3">
            <a:extLst>
              <a:ext uri="{FF2B5EF4-FFF2-40B4-BE49-F238E27FC236}">
                <a16:creationId xmlns:a16="http://schemas.microsoft.com/office/drawing/2014/main" id="{57FD2A44-EFF2-8AEA-5B6F-44EC2B593051}"/>
              </a:ext>
            </a:extLst>
          </p:cNvPr>
          <p:cNvSpPr txBox="1"/>
          <p:nvPr/>
        </p:nvSpPr>
        <p:spPr>
          <a:xfrm>
            <a:off x="5956663" y="1451702"/>
            <a:ext cx="5562875" cy="40934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2000">
                <a:latin typeface="Calibri Light" panose="020F0302020204030204" pitchFamily="34" charset="0"/>
                <a:cs typeface="Calibri Light" panose="020F0302020204030204" pitchFamily="34" charset="0"/>
              </a:rPr>
              <a:t>Laura Ingalls Wilder, </a:t>
            </a:r>
            <a:r>
              <a:rPr lang="en-US" sz="2000" i="1">
                <a:latin typeface="Calibri Light" panose="020F0302020204030204" pitchFamily="34" charset="0"/>
                <a:cs typeface="Calibri Light" panose="020F0302020204030204" pitchFamily="34" charset="0"/>
              </a:rPr>
              <a:t>The Long Winter</a:t>
            </a:r>
          </a:p>
          <a:p>
            <a:endParaRPr lang="en-US" sz="2000">
              <a:latin typeface="Calibri Light" panose="020F0302020204030204" pitchFamily="34" charset="0"/>
              <a:cs typeface="Calibri Light" panose="020F0302020204030204" pitchFamily="34" charset="0"/>
            </a:endParaRPr>
          </a:p>
          <a:p>
            <a:r>
              <a:rPr lang="en-US" sz="2000">
                <a:latin typeface="Calibri Light" panose="020F0302020204030204" pitchFamily="34" charset="0"/>
                <a:cs typeface="Calibri Light" panose="020F0302020204030204" pitchFamily="34" charset="0"/>
              </a:rPr>
              <a:t>Its round eyes were shining like beads, </a:t>
            </a:r>
            <a:r>
              <a:rPr lang="en-US" sz="2000" u="sng">
                <a:latin typeface="Calibri Light" panose="020F0302020204030204" pitchFamily="34" charset="0"/>
                <a:cs typeface="Calibri Light" panose="020F0302020204030204" pitchFamily="34" charset="0"/>
              </a:rPr>
              <a:t>and</a:t>
            </a:r>
            <a:r>
              <a:rPr lang="en-US" sz="2000">
                <a:latin typeface="Calibri Light" panose="020F0302020204030204" pitchFamily="34" charset="0"/>
                <a:cs typeface="Calibri Light" panose="020F0302020204030204" pitchFamily="34" charset="0"/>
              </a:rPr>
              <a:t> its tongue was flickering so fast that it looked like a tiny jet of steam. The whole bright-striped snake had a gentle look. Laura knew that garter snakes will not harm anyone, </a:t>
            </a:r>
            <a:r>
              <a:rPr lang="en-US" sz="2000" u="sng">
                <a:latin typeface="Calibri Light" panose="020F0302020204030204" pitchFamily="34" charset="0"/>
                <a:cs typeface="Calibri Light" panose="020F0302020204030204" pitchFamily="34" charset="0"/>
              </a:rPr>
              <a:t>and</a:t>
            </a:r>
            <a:r>
              <a:rPr lang="en-US" sz="2000">
                <a:latin typeface="Calibri Light" panose="020F0302020204030204" pitchFamily="34" charset="0"/>
                <a:cs typeface="Calibri Light" panose="020F0302020204030204" pitchFamily="34" charset="0"/>
              </a:rPr>
              <a:t> they are good to have on a farm </a:t>
            </a:r>
            <a:r>
              <a:rPr lang="en-US" sz="2000" u="sng">
                <a:latin typeface="Calibri Light" panose="020F0302020204030204" pitchFamily="34" charset="0"/>
                <a:cs typeface="Calibri Light" panose="020F0302020204030204" pitchFamily="34" charset="0"/>
              </a:rPr>
              <a:t>because</a:t>
            </a:r>
            <a:r>
              <a:rPr lang="en-US" sz="2000">
                <a:latin typeface="Calibri Light" panose="020F0302020204030204" pitchFamily="34" charset="0"/>
                <a:cs typeface="Calibri Light" panose="020F0302020204030204" pitchFamily="34" charset="0"/>
              </a:rPr>
              <a:t> they eat the insects that spoil crops.</a:t>
            </a:r>
          </a:p>
          <a:p>
            <a:endParaRPr lang="en-US" sz="2000">
              <a:latin typeface="Calibri Light" panose="020F0302020204030204" pitchFamily="34" charset="0"/>
              <a:cs typeface="Calibri Light" panose="020F0302020204030204" pitchFamily="34" charset="0"/>
            </a:endParaRPr>
          </a:p>
          <a:p>
            <a:r>
              <a:rPr lang="en-US" sz="2000">
                <a:latin typeface="Calibri Light" panose="020F0302020204030204" pitchFamily="34" charset="0"/>
                <a:cs typeface="Calibri Light" panose="020F0302020204030204" pitchFamily="34" charset="0"/>
              </a:rPr>
              <a:t>It stretched its neck low again </a:t>
            </a:r>
            <a:r>
              <a:rPr lang="en-US" sz="2000" u="sng">
                <a:latin typeface="Calibri Light" panose="020F0302020204030204" pitchFamily="34" charset="0"/>
                <a:cs typeface="Calibri Light" panose="020F0302020204030204" pitchFamily="34" charset="0"/>
              </a:rPr>
              <a:t>and</a:t>
            </a:r>
            <a:r>
              <a:rPr lang="en-US" sz="2000">
                <a:latin typeface="Calibri Light" panose="020F0302020204030204" pitchFamily="34" charset="0"/>
                <a:cs typeface="Calibri Light" panose="020F0302020204030204" pitchFamily="34" charset="0"/>
              </a:rPr>
              <a:t>, making a perfectly square turn in itself </a:t>
            </a:r>
            <a:r>
              <a:rPr lang="en-US" sz="2000" u="sng">
                <a:latin typeface="Calibri Light" panose="020F0302020204030204" pitchFamily="34" charset="0"/>
                <a:cs typeface="Calibri Light" panose="020F0302020204030204" pitchFamily="34" charset="0"/>
              </a:rPr>
              <a:t>because</a:t>
            </a:r>
            <a:r>
              <a:rPr lang="en-US" sz="2000">
                <a:latin typeface="Calibri Light" panose="020F0302020204030204" pitchFamily="34" charset="0"/>
                <a:cs typeface="Calibri Light" panose="020F0302020204030204" pitchFamily="34" charset="0"/>
              </a:rPr>
              <a:t> it could not climb over Laura, it went flowing around her and away in the grass.</a:t>
            </a:r>
          </a:p>
        </p:txBody>
      </p:sp>
      <p:pic>
        <p:nvPicPr>
          <p:cNvPr id="2" name="Picture 1">
            <a:extLst>
              <a:ext uri="{FF2B5EF4-FFF2-40B4-BE49-F238E27FC236}">
                <a16:creationId xmlns:a16="http://schemas.microsoft.com/office/drawing/2014/main" id="{0D57E060-BDF8-F915-0409-9A772099A5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59800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6">
            <a:extLst>
              <a:ext uri="{FF2B5EF4-FFF2-40B4-BE49-F238E27FC236}">
                <a16:creationId xmlns:a16="http://schemas.microsoft.com/office/drawing/2014/main" id="{7A1A3440-886C-4BD1-BF05-7E02D9D0C2C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a:spcBef>
                <a:spcPct val="0"/>
              </a:spcBef>
            </a:pPr>
            <a:r>
              <a:rPr lang="en-US" sz="4400" kern="1200">
                <a:solidFill>
                  <a:schemeClr val="tx1"/>
                </a:solidFill>
                <a:latin typeface="+mj-lt"/>
                <a:ea typeface="+mj-ea"/>
                <a:cs typeface="+mj-cs"/>
              </a:rPr>
              <a:t>Global Coherence Inference</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73201821-794A-0D74-7AC9-1BAF572023BB}"/>
              </a:ext>
            </a:extLst>
          </p:cNvPr>
          <p:cNvSpPr txBox="1"/>
          <p:nvPr/>
        </p:nvSpPr>
        <p:spPr>
          <a:xfrm>
            <a:off x="865953" y="2011476"/>
            <a:ext cx="4203718" cy="1938992"/>
          </a:xfrm>
          <a:prstGeom prst="rect">
            <a:avLst/>
          </a:prstGeom>
          <a:noFill/>
        </p:spPr>
        <p:txBody>
          <a:bodyPr wrap="square" rtlCol="0">
            <a:spAutoFit/>
          </a:bodyPr>
          <a:lstStyle/>
          <a:p>
            <a:pPr defTabSz="704088">
              <a:spcAft>
                <a:spcPts val="600"/>
              </a:spcAft>
            </a:pPr>
            <a:r>
              <a:rPr lang="en-US" sz="2000" b="1" kern="1200">
                <a:solidFill>
                  <a:schemeClr val="tx1"/>
                </a:solidFill>
                <a:latin typeface="Calibri Light" panose="020F0302020204030204" pitchFamily="34" charset="0"/>
                <a:cs typeface="Calibri Light" panose="020F0302020204030204" pitchFamily="34" charset="0"/>
              </a:rPr>
              <a:t>Global coherence inference </a:t>
            </a:r>
            <a:r>
              <a:rPr lang="en-US" sz="2000" kern="1200">
                <a:solidFill>
                  <a:schemeClr val="tx1"/>
                </a:solidFill>
                <a:latin typeface="Calibri Light" panose="020F0302020204030204" pitchFamily="34" charset="0"/>
                <a:cs typeface="Calibri Light" panose="020F0302020204030204" pitchFamily="34" charset="0"/>
              </a:rPr>
              <a:t>includes the reader’s ability to gain access to semantic knowledge networks and use their knowledge base to fill in the details with text and identify what is not stated </a:t>
            </a:r>
            <a:endParaRPr lang="en-US" sz="200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D7FD6DD8-208E-C26C-9691-5F6D5DC806EA}"/>
              </a:ext>
            </a:extLst>
          </p:cNvPr>
          <p:cNvSpPr txBox="1"/>
          <p:nvPr/>
        </p:nvSpPr>
        <p:spPr>
          <a:xfrm>
            <a:off x="5799194" y="1652790"/>
            <a:ext cx="4684736" cy="4385816"/>
          </a:xfrm>
          <a:prstGeom prst="rect">
            <a:avLst/>
          </a:prstGeom>
          <a:noFill/>
          <a:ln>
            <a:solidFill>
              <a:schemeClr val="lt1">
                <a:hueOff val="0"/>
                <a:satOff val="0"/>
                <a:lumOff val="0"/>
              </a:schemeClr>
            </a:solidFill>
          </a:ln>
        </p:spPr>
        <p:txBody>
          <a:bodyPr wrap="square" rtlCol="0">
            <a:spAutoFit/>
          </a:bodyPr>
          <a:lstStyle/>
          <a:p>
            <a:pPr defTabSz="704088">
              <a:spcAft>
                <a:spcPts val="600"/>
              </a:spcAft>
            </a:pPr>
            <a:endParaRPr lang="en-US" sz="2000" kern="1200">
              <a:solidFill>
                <a:schemeClr val="tx1"/>
              </a:solidFill>
              <a:latin typeface="Calibri Light" panose="020F0302020204030204" pitchFamily="34" charset="0"/>
              <a:cs typeface="Calibri Light" panose="020F0302020204030204" pitchFamily="34" charset="0"/>
            </a:endParaRPr>
          </a:p>
          <a:p>
            <a:pPr defTabSz="704088">
              <a:spcAft>
                <a:spcPts val="600"/>
              </a:spcAft>
            </a:pPr>
            <a:r>
              <a:rPr lang="en-US" sz="2000" u="sng" kern="1200">
                <a:solidFill>
                  <a:schemeClr val="tx1"/>
                </a:solidFill>
                <a:latin typeface="Calibri Light" panose="020F0302020204030204" pitchFamily="34" charset="0"/>
                <a:cs typeface="Calibri Light" panose="020F0302020204030204" pitchFamily="34" charset="0"/>
              </a:rPr>
              <a:t>Readers use global coherence inference to: </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Understand the cause of events</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Predict future actions</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Identify setting </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Identify characters’ motives, beliefs, and traits</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Understand character relationships</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Draw conclusions</a:t>
            </a:r>
          </a:p>
          <a:p>
            <a:pPr marL="220028" indent="-220028" defTabSz="704088">
              <a:spcAft>
                <a:spcPts val="600"/>
              </a:spcAft>
              <a:buFont typeface="Arial" panose="020B0604020202020204" pitchFamily="34" charset="0"/>
              <a:buChar char="•"/>
            </a:pPr>
            <a:r>
              <a:rPr lang="en-US" sz="2000" kern="1200">
                <a:solidFill>
                  <a:schemeClr val="tx1"/>
                </a:solidFill>
                <a:latin typeface="Calibri Light" panose="020F0302020204030204" pitchFamily="34" charset="0"/>
                <a:cs typeface="Calibri Light" panose="020F0302020204030204" pitchFamily="34" charset="0"/>
              </a:rPr>
              <a:t>Understand the author’s view and/or biases</a:t>
            </a:r>
          </a:p>
          <a:p>
            <a:pPr algn="r" defTabSz="704088">
              <a:spcAft>
                <a:spcPts val="600"/>
              </a:spcAft>
            </a:pPr>
            <a:endParaRPr lang="en-US" sz="1400">
              <a:highlight>
                <a:srgbClr val="FFFF00"/>
              </a:highlight>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4051A041-9815-A24B-598C-8D941D874E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pic>
        <p:nvPicPr>
          <p:cNvPr id="5" name="Picture 4" descr="A person holding a map">
            <a:extLst>
              <a:ext uri="{FF2B5EF4-FFF2-40B4-BE49-F238E27FC236}">
                <a16:creationId xmlns:a16="http://schemas.microsoft.com/office/drawing/2014/main" id="{32F24ED5-C35C-6497-B2A2-B5185D549F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3733" y="4209248"/>
            <a:ext cx="3331729" cy="2221152"/>
          </a:xfrm>
          <a:prstGeom prst="rect">
            <a:avLst/>
          </a:prstGeom>
          <a:effectLst>
            <a:softEdge rad="88900"/>
          </a:effectLst>
        </p:spPr>
      </p:pic>
      <p:sp>
        <p:nvSpPr>
          <p:cNvPr id="6" name="TextBox 5">
            <a:extLst>
              <a:ext uri="{FF2B5EF4-FFF2-40B4-BE49-F238E27FC236}">
                <a16:creationId xmlns:a16="http://schemas.microsoft.com/office/drawing/2014/main" id="{00DE1D69-3B0C-40B9-3386-CE6A3036314D}"/>
              </a:ext>
            </a:extLst>
          </p:cNvPr>
          <p:cNvSpPr txBox="1"/>
          <p:nvPr/>
        </p:nvSpPr>
        <p:spPr>
          <a:xfrm>
            <a:off x="5069671" y="6279206"/>
            <a:ext cx="5601378" cy="338554"/>
          </a:xfrm>
          <a:prstGeom prst="rect">
            <a:avLst/>
          </a:prstGeom>
          <a:noFill/>
        </p:spPr>
        <p:txBody>
          <a:bodyPr wrap="square" rtlCol="0">
            <a:spAutoFit/>
          </a:bodyPr>
          <a:lstStyle/>
          <a:p>
            <a:pPr algn="r"/>
            <a:r>
              <a:rPr lang="en-US" sz="1600" kern="1200">
                <a:solidFill>
                  <a:schemeClr val="tx1"/>
                </a:solidFill>
                <a:latin typeface="Calibri Light" panose="020F0302020204030204" pitchFamily="34" charset="0"/>
                <a:cs typeface="Calibri Light" panose="020F0302020204030204" pitchFamily="34" charset="0"/>
              </a:rPr>
              <a:t>(Hennessy, 2021; Westby, 2011)</a:t>
            </a:r>
            <a:endParaRPr lang="en-US" sz="1600"/>
          </a:p>
        </p:txBody>
      </p:sp>
    </p:spTree>
    <p:extLst>
      <p:ext uri="{BB962C8B-B14F-4D97-AF65-F5344CB8AC3E}">
        <p14:creationId xmlns:p14="http://schemas.microsoft.com/office/powerpoint/2010/main" val="89197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826E8C-E254-2197-C857-8BA2AA163C1C}"/>
              </a:ext>
            </a:extLst>
          </p:cNvPr>
          <p:cNvSpPr>
            <a:spLocks noGrp="1"/>
          </p:cNvSpPr>
          <p:nvPr>
            <p:ph type="title" idx="4294967295"/>
          </p:nvPr>
        </p:nvSpPr>
        <p:spPr>
          <a:xfrm>
            <a:off x="1115568" y="509521"/>
            <a:ext cx="10232136" cy="1014984"/>
          </a:xfrm>
        </p:spPr>
        <p:txBody>
          <a:bodyPr vert="horz" lIns="91440" tIns="45720" rIns="91440" bIns="45720" rtlCol="0" anchor="ctr">
            <a:normAutofit/>
          </a:bodyPr>
          <a:lstStyle/>
          <a:p>
            <a:r>
              <a:rPr lang="en-US" sz="4000" kern="1200">
                <a:solidFill>
                  <a:schemeClr val="tx1"/>
                </a:solidFill>
                <a:latin typeface="+mj-lt"/>
                <a:ea typeface="+mj-ea"/>
                <a:cs typeface="+mj-cs"/>
              </a:rPr>
              <a:t>Instructional Strategies</a:t>
            </a:r>
          </a:p>
        </p:txBody>
      </p:sp>
      <p:sp>
        <p:nvSpPr>
          <p:cNvPr id="4" name="Google Shape;338;g610ef0e5f8_7_79">
            <a:extLst>
              <a:ext uri="{FF2B5EF4-FFF2-40B4-BE49-F238E27FC236}">
                <a16:creationId xmlns:a16="http://schemas.microsoft.com/office/drawing/2014/main" id="{BEDE6097-6EA8-E4BA-C851-B068C6E59353}"/>
              </a:ext>
            </a:extLst>
          </p:cNvPr>
          <p:cNvSpPr txBox="1">
            <a:spLocks/>
          </p:cNvSpPr>
          <p:nvPr/>
        </p:nvSpPr>
        <p:spPr>
          <a:xfrm>
            <a:off x="1194247" y="1328037"/>
            <a:ext cx="9622983" cy="437947"/>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defTabSz="868680">
              <a:spcAft>
                <a:spcPts val="600"/>
              </a:spcAft>
            </a:pPr>
            <a:r>
              <a:rPr lang="en-US" sz="2280" b="0" kern="1200">
                <a:solidFill>
                  <a:schemeClr val="tx1"/>
                </a:solidFill>
                <a:latin typeface="Museo Slab 500" panose="02000000000000000000" pitchFamily="50" charset="0"/>
                <a:ea typeface="Museo Slab 500" panose="02000000000000000000" pitchFamily="50" charset="0"/>
                <a:cs typeface="Arial"/>
                <a:sym typeface="Arial"/>
              </a:rPr>
              <a:t>Global Cohesive Inference</a:t>
            </a:r>
            <a:endParaRPr lang="en-US" sz="2400">
              <a:solidFill>
                <a:schemeClr val="tx1"/>
              </a:solidFill>
            </a:endParaRPr>
          </a:p>
        </p:txBody>
      </p:sp>
      <p:sp>
        <p:nvSpPr>
          <p:cNvPr id="15" name="Rectangle 14">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3F8C216F-DDBF-5680-353A-B34BAEB916C8}"/>
              </a:ext>
            </a:extLst>
          </p:cNvPr>
          <p:cNvSpPr txBox="1"/>
          <p:nvPr/>
        </p:nvSpPr>
        <p:spPr>
          <a:xfrm>
            <a:off x="1194247" y="2331438"/>
            <a:ext cx="9219654" cy="400110"/>
          </a:xfrm>
          <a:prstGeom prst="rect">
            <a:avLst/>
          </a:prstGeom>
          <a:noFill/>
        </p:spPr>
        <p:txBody>
          <a:bodyPr wrap="square" rtlCol="0">
            <a:spAutoFit/>
          </a:bodyPr>
          <a:lstStyle/>
          <a:p>
            <a:pPr defTabSz="868680">
              <a:spcAft>
                <a:spcPts val="600"/>
              </a:spcAft>
            </a:pPr>
            <a:r>
              <a:rPr lang="en-US" sz="2000" b="1" kern="1200">
                <a:solidFill>
                  <a:schemeClr val="tx1"/>
                </a:solidFill>
                <a:latin typeface="Calibri Light" panose="020F0302020204030204" pitchFamily="34" charset="0"/>
                <a:ea typeface="+mn-ea"/>
                <a:cs typeface="Calibri Light" panose="020F0302020204030204" pitchFamily="34" charset="0"/>
              </a:rPr>
              <a:t>Teacher and student steps for global inference</a:t>
            </a:r>
            <a:endParaRPr lang="en-US" sz="2400" b="1">
              <a:latin typeface="Calibri Light" panose="020F0302020204030204" pitchFamily="34" charset="0"/>
              <a:cs typeface="Calibri Light" panose="020F0302020204030204" pitchFamily="34" charset="0"/>
            </a:endParaRPr>
          </a:p>
        </p:txBody>
      </p:sp>
      <p:graphicFrame>
        <p:nvGraphicFramePr>
          <p:cNvPr id="3" name="Table 2">
            <a:extLst>
              <a:ext uri="{FF2B5EF4-FFF2-40B4-BE49-F238E27FC236}">
                <a16:creationId xmlns:a16="http://schemas.microsoft.com/office/drawing/2014/main" id="{F5A7AE48-767F-0785-1C01-6097F2BA2DD7}"/>
              </a:ext>
            </a:extLst>
          </p:cNvPr>
          <p:cNvGraphicFramePr>
            <a:graphicFrameLocks noGrp="1"/>
          </p:cNvGraphicFramePr>
          <p:nvPr>
            <p:extLst>
              <p:ext uri="{D42A27DB-BD31-4B8C-83A1-F6EECF244321}">
                <p14:modId xmlns:p14="http://schemas.microsoft.com/office/powerpoint/2010/main" val="2359252028"/>
              </p:ext>
            </p:extLst>
          </p:nvPr>
        </p:nvGraphicFramePr>
        <p:xfrm>
          <a:off x="1194247" y="2772972"/>
          <a:ext cx="9803506" cy="3016958"/>
        </p:xfrm>
        <a:graphic>
          <a:graphicData uri="http://schemas.openxmlformats.org/drawingml/2006/table">
            <a:tbl>
              <a:tblPr firstRow="1" bandRow="1">
                <a:tableStyleId>{21E4AEA4-8DFA-4A89-87EB-49C32662AFE0}</a:tableStyleId>
              </a:tblPr>
              <a:tblGrid>
                <a:gridCol w="4901753">
                  <a:extLst>
                    <a:ext uri="{9D8B030D-6E8A-4147-A177-3AD203B41FA5}">
                      <a16:colId xmlns:a16="http://schemas.microsoft.com/office/drawing/2014/main" val="3376078891"/>
                    </a:ext>
                  </a:extLst>
                </a:gridCol>
                <a:gridCol w="4901753">
                  <a:extLst>
                    <a:ext uri="{9D8B030D-6E8A-4147-A177-3AD203B41FA5}">
                      <a16:colId xmlns:a16="http://schemas.microsoft.com/office/drawing/2014/main" val="579519892"/>
                    </a:ext>
                  </a:extLst>
                </a:gridCol>
              </a:tblGrid>
              <a:tr h="584103">
                <a:tc>
                  <a:txBody>
                    <a:bodyPr/>
                    <a:lstStyle/>
                    <a:p>
                      <a:r>
                        <a:rPr lang="en-US">
                          <a:latin typeface="Calibri Light" panose="020F0302020204030204" pitchFamily="34" charset="0"/>
                          <a:cs typeface="Calibri Light" panose="020F0302020204030204" pitchFamily="34" charset="0"/>
                        </a:rPr>
                        <a:t>Teacher </a:t>
                      </a:r>
                    </a:p>
                  </a:txBody>
                  <a:tcPr/>
                </a:tc>
                <a:tc>
                  <a:txBody>
                    <a:bodyPr/>
                    <a:lstStyle/>
                    <a:p>
                      <a:r>
                        <a:rPr lang="en-US">
                          <a:latin typeface="Calibri Light" panose="020F0302020204030204" pitchFamily="34" charset="0"/>
                          <a:cs typeface="Calibri Light" panose="020F0302020204030204" pitchFamily="34" charset="0"/>
                        </a:rPr>
                        <a:t>Student</a:t>
                      </a:r>
                    </a:p>
                  </a:txBody>
                  <a:tcPr/>
                </a:tc>
                <a:extLst>
                  <a:ext uri="{0D108BD9-81ED-4DB2-BD59-A6C34878D82A}">
                    <a16:rowId xmlns:a16="http://schemas.microsoft.com/office/drawing/2014/main" val="2491057667"/>
                  </a:ext>
                </a:extLst>
              </a:tr>
              <a:tr h="624569">
                <a:tc>
                  <a:txBody>
                    <a:bodyPr/>
                    <a:lstStyle/>
                    <a:p>
                      <a:r>
                        <a:rPr lang="en-US">
                          <a:latin typeface="Calibri Light" panose="020F0302020204030204" pitchFamily="34" charset="0"/>
                          <a:cs typeface="Calibri Light" panose="020F0302020204030204" pitchFamily="34" charset="0"/>
                        </a:rPr>
                        <a:t>Identifies and prepares the text</a:t>
                      </a:r>
                    </a:p>
                  </a:txBody>
                  <a:tcPr/>
                </a:tc>
                <a:tc>
                  <a:txBody>
                    <a:bodyPr/>
                    <a:lstStyle/>
                    <a:p>
                      <a:r>
                        <a:rPr lang="en-US">
                          <a:latin typeface="Calibri Light" panose="020F0302020204030204" pitchFamily="34" charset="0"/>
                          <a:cs typeface="Calibri Light" panose="020F0302020204030204" pitchFamily="34" charset="0"/>
                        </a:rPr>
                        <a:t>Reads the text </a:t>
                      </a:r>
                    </a:p>
                  </a:txBody>
                  <a:tcPr/>
                </a:tc>
                <a:extLst>
                  <a:ext uri="{0D108BD9-81ED-4DB2-BD59-A6C34878D82A}">
                    <a16:rowId xmlns:a16="http://schemas.microsoft.com/office/drawing/2014/main" val="1236475056"/>
                  </a:ext>
                </a:extLst>
              </a:tr>
              <a:tr h="584103">
                <a:tc>
                  <a:txBody>
                    <a:bodyPr/>
                    <a:lstStyle/>
                    <a:p>
                      <a:r>
                        <a:rPr lang="en-US">
                          <a:latin typeface="Calibri Light" panose="020F0302020204030204" pitchFamily="34" charset="0"/>
                          <a:cs typeface="Calibri Light" panose="020F0302020204030204" pitchFamily="34" charset="0"/>
                        </a:rPr>
                        <a:t>Frames inferential questions/prompts</a:t>
                      </a:r>
                    </a:p>
                  </a:txBody>
                  <a:tcPr/>
                </a:tc>
                <a:tc>
                  <a:txBody>
                    <a:bodyPr/>
                    <a:lstStyle/>
                    <a:p>
                      <a:r>
                        <a:rPr lang="en-US">
                          <a:latin typeface="Calibri Light" panose="020F0302020204030204" pitchFamily="34" charset="0"/>
                          <a:cs typeface="Calibri Light" panose="020F0302020204030204" pitchFamily="34" charset="0"/>
                        </a:rPr>
                        <a:t>Reads and uses the questions/prompts</a:t>
                      </a:r>
                    </a:p>
                  </a:txBody>
                  <a:tcPr/>
                </a:tc>
                <a:extLst>
                  <a:ext uri="{0D108BD9-81ED-4DB2-BD59-A6C34878D82A}">
                    <a16:rowId xmlns:a16="http://schemas.microsoft.com/office/drawing/2014/main" val="2551675900"/>
                  </a:ext>
                </a:extLst>
              </a:tr>
              <a:tr h="584103">
                <a:tc>
                  <a:txBody>
                    <a:bodyPr/>
                    <a:lstStyle/>
                    <a:p>
                      <a:r>
                        <a:rPr lang="en-US">
                          <a:latin typeface="Calibri Light" panose="020F0302020204030204" pitchFamily="34" charset="0"/>
                          <a:cs typeface="Calibri Light" panose="020F0302020204030204" pitchFamily="34" charset="0"/>
                        </a:rPr>
                        <a:t>Models identification of clues and integration of background knowledge</a:t>
                      </a:r>
                    </a:p>
                  </a:txBody>
                  <a:tcPr/>
                </a:tc>
                <a:tc>
                  <a:txBody>
                    <a:bodyPr/>
                    <a:lstStyle/>
                    <a:p>
                      <a:r>
                        <a:rPr lang="en-US">
                          <a:latin typeface="Calibri Light" panose="020F0302020204030204" pitchFamily="34" charset="0"/>
                          <a:cs typeface="Calibri Light" panose="020F0302020204030204" pitchFamily="34" charset="0"/>
                        </a:rPr>
                        <a:t>Finds clues and connects to background knowledge</a:t>
                      </a:r>
                    </a:p>
                  </a:txBody>
                  <a:tcPr/>
                </a:tc>
                <a:extLst>
                  <a:ext uri="{0D108BD9-81ED-4DB2-BD59-A6C34878D82A}">
                    <a16:rowId xmlns:a16="http://schemas.microsoft.com/office/drawing/2014/main" val="3399619515"/>
                  </a:ext>
                </a:extLst>
              </a:tr>
              <a:tr h="584103">
                <a:tc>
                  <a:txBody>
                    <a:bodyPr/>
                    <a:lstStyle/>
                    <a:p>
                      <a:r>
                        <a:rPr lang="en-US">
                          <a:latin typeface="Calibri Light" panose="020F0302020204030204" pitchFamily="34" charset="0"/>
                          <a:cs typeface="Calibri Light" panose="020F0302020204030204" pitchFamily="34" charset="0"/>
                        </a:rPr>
                        <a:t>Models response to questions/prompts</a:t>
                      </a:r>
                    </a:p>
                  </a:txBody>
                  <a:tcPr/>
                </a:tc>
                <a:tc>
                  <a:txBody>
                    <a:bodyPr/>
                    <a:lstStyle/>
                    <a:p>
                      <a:r>
                        <a:rPr lang="en-US">
                          <a:latin typeface="Calibri Light" panose="020F0302020204030204" pitchFamily="34" charset="0"/>
                          <a:cs typeface="Calibri Light" panose="020F0302020204030204" pitchFamily="34" charset="0"/>
                        </a:rPr>
                        <a:t>Responds to the questions/prompts</a:t>
                      </a:r>
                    </a:p>
                  </a:txBody>
                  <a:tcPr/>
                </a:tc>
                <a:extLst>
                  <a:ext uri="{0D108BD9-81ED-4DB2-BD59-A6C34878D82A}">
                    <a16:rowId xmlns:a16="http://schemas.microsoft.com/office/drawing/2014/main" val="4002315798"/>
                  </a:ext>
                </a:extLst>
              </a:tr>
            </a:tbl>
          </a:graphicData>
        </a:graphic>
      </p:graphicFrame>
      <p:pic>
        <p:nvPicPr>
          <p:cNvPr id="6" name="Picture 5">
            <a:extLst>
              <a:ext uri="{FF2B5EF4-FFF2-40B4-BE49-F238E27FC236}">
                <a16:creationId xmlns:a16="http://schemas.microsoft.com/office/drawing/2014/main" id="{F1C2C096-3F04-E152-C954-0227E2488A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7" name="TextBox 6">
            <a:extLst>
              <a:ext uri="{FF2B5EF4-FFF2-40B4-BE49-F238E27FC236}">
                <a16:creationId xmlns:a16="http://schemas.microsoft.com/office/drawing/2014/main" id="{1BA3ACF1-0933-FBA4-3E6F-71F8E1EE0B5E}"/>
              </a:ext>
            </a:extLst>
          </p:cNvPr>
          <p:cNvSpPr txBox="1"/>
          <p:nvPr/>
        </p:nvSpPr>
        <p:spPr>
          <a:xfrm>
            <a:off x="4812523" y="6326472"/>
            <a:ext cx="5601378" cy="338554"/>
          </a:xfrm>
          <a:prstGeom prst="rect">
            <a:avLst/>
          </a:prstGeom>
          <a:noFill/>
        </p:spPr>
        <p:txBody>
          <a:bodyPr wrap="square" rtlCol="0">
            <a:spAutoFit/>
          </a:bodyPr>
          <a:lstStyle/>
          <a:p>
            <a:pPr algn="r"/>
            <a:r>
              <a:rPr lang="en-US" sz="1600" kern="1200">
                <a:solidFill>
                  <a:schemeClr val="tx1"/>
                </a:solidFill>
                <a:latin typeface="Calibri Light" panose="020F0302020204030204" pitchFamily="34" charset="0"/>
                <a:cs typeface="Calibri Light" panose="020F0302020204030204" pitchFamily="34" charset="0"/>
              </a:rPr>
              <a:t>(Hennessy, 2021)</a:t>
            </a:r>
            <a:endParaRPr lang="en-US" sz="1600"/>
          </a:p>
        </p:txBody>
      </p:sp>
    </p:spTree>
    <p:extLst>
      <p:ext uri="{BB962C8B-B14F-4D97-AF65-F5344CB8AC3E}">
        <p14:creationId xmlns:p14="http://schemas.microsoft.com/office/powerpoint/2010/main" val="148929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57E060-BDF8-F915-0409-9A772099A5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8" name="Title 7">
            <a:extLst>
              <a:ext uri="{FF2B5EF4-FFF2-40B4-BE49-F238E27FC236}">
                <a16:creationId xmlns:a16="http://schemas.microsoft.com/office/drawing/2014/main" id="{9C32AD9B-D4EC-24A0-F462-CA3430886712}"/>
              </a:ext>
            </a:extLst>
          </p:cNvPr>
          <p:cNvSpPr txBox="1">
            <a:spLocks noGrp="1"/>
          </p:cNvSpPr>
          <p:nvPr>
            <p:ph type="title" idx="4294967295"/>
          </p:nvPr>
        </p:nvSpPr>
        <p:spPr>
          <a:xfrm>
            <a:off x="337583" y="299116"/>
            <a:ext cx="844490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useo Slab 500"/>
                <a:ea typeface="+mn-ea"/>
                <a:cs typeface="+mn-cs"/>
              </a:rPr>
              <a:t>Instructional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useo Slab 500"/>
                <a:ea typeface="+mn-ea"/>
                <a:cs typeface="+mn-cs"/>
              </a:rPr>
              <a:t>Global Coherence </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9DDF1271-0EAF-841A-DAEB-3DF87218FFDB}"/>
              </a:ext>
            </a:extLst>
          </p:cNvPr>
          <p:cNvSpPr txBox="1"/>
          <p:nvPr/>
        </p:nvSpPr>
        <p:spPr>
          <a:xfrm>
            <a:off x="478465" y="1674674"/>
            <a:ext cx="4532129" cy="1938992"/>
          </a:xfrm>
          <a:prstGeom prst="rect">
            <a:avLst/>
          </a:prstGeom>
          <a:noFill/>
        </p:spPr>
        <p:txBody>
          <a:bodyPr wrap="square" rtlCol="0">
            <a:spAutoFit/>
          </a:bodyPr>
          <a:lstStyle/>
          <a:p>
            <a:pPr algn="l" rtl="0" eaLnBrk="1" fontAlgn="t" latinLnBrk="0" hangingPunct="1">
              <a:spcBef>
                <a:spcPts val="0"/>
              </a:spcBef>
              <a:spcAft>
                <a:spcPts val="0"/>
              </a:spcAft>
            </a:pPr>
            <a:r>
              <a:rPr lang="en-US" sz="2000" i="0" u="sng" strike="noStrike" kern="1200" dirty="0">
                <a:effectLst/>
                <a:latin typeface="Calibri Light" panose="020F0302020204030204" pitchFamily="34" charset="0"/>
                <a:cs typeface="Calibri Light" panose="020F0302020204030204" pitchFamily="34" charset="0"/>
              </a:rPr>
              <a:t>Connec</a:t>
            </a:r>
            <a:r>
              <a:rPr lang="en-US" sz="2000" u="sng" dirty="0">
                <a:latin typeface="Calibri Light" panose="020F0302020204030204" pitchFamily="34" charset="0"/>
                <a:cs typeface="Calibri Light" panose="020F0302020204030204" pitchFamily="34" charset="0"/>
              </a:rPr>
              <a:t>t to Background Knowledge: </a:t>
            </a:r>
            <a:endParaRPr lang="en-US" sz="2000" i="0" u="sng" strike="noStrike" kern="1200" dirty="0">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2000" i="0" u="none" strike="noStrike" kern="1200" dirty="0">
                <a:effectLst/>
                <a:latin typeface="Calibri Light" panose="020F0302020204030204" pitchFamily="34" charset="0"/>
                <a:cs typeface="Calibri Light" panose="020F0302020204030204" pitchFamily="34" charset="0"/>
              </a:rPr>
              <a:t>Identify and prepare the text</a:t>
            </a:r>
            <a:endParaRPr lang="en-US" sz="2000" i="0" u="none" strike="noStrike" dirty="0">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2000" i="0" u="none" strike="noStrike" kern="1200" dirty="0">
                <a:effectLst/>
                <a:latin typeface="Calibri Light" panose="020F0302020204030204" pitchFamily="34" charset="0"/>
                <a:cs typeface="Calibri Light" panose="020F0302020204030204" pitchFamily="34" charset="0"/>
              </a:rPr>
              <a:t>Frame inferential questions/prompts</a:t>
            </a:r>
            <a:endParaRPr lang="en-US" sz="2000" i="0" u="none" strike="noStrike" dirty="0">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2000" i="0" u="none" strike="noStrike" kern="1200" dirty="0">
                <a:effectLst/>
                <a:latin typeface="Calibri Light" panose="020F0302020204030204" pitchFamily="34" charset="0"/>
                <a:cs typeface="Calibri Light" panose="020F0302020204030204" pitchFamily="34" charset="0"/>
              </a:rPr>
              <a:t>Model identification of clues and integration of background knowledge</a:t>
            </a:r>
            <a:endParaRPr lang="en-US" sz="2000" i="0" u="none" strike="noStrike" dirty="0">
              <a:effectLst/>
              <a:latin typeface="Calibri Light" panose="020F0302020204030204" pitchFamily="34" charset="0"/>
              <a:cs typeface="Calibri Light" panose="020F030202020403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2000" i="0" u="none" strike="noStrike" kern="1200" dirty="0">
                <a:effectLst/>
                <a:latin typeface="Calibri Light" panose="020F0302020204030204" pitchFamily="34" charset="0"/>
                <a:cs typeface="Calibri Light" panose="020F0302020204030204" pitchFamily="34" charset="0"/>
              </a:rPr>
              <a:t>Model response to questions/prompts</a:t>
            </a:r>
            <a:endParaRPr lang="en-US" sz="2000" i="0" u="none" strike="noStrike" dirty="0">
              <a:effectLst/>
              <a:latin typeface="Calibri Light" panose="020F0302020204030204" pitchFamily="34" charset="0"/>
              <a:cs typeface="Calibri Light" panose="020F0302020204030204" pitchFamily="34" charset="0"/>
            </a:endParaRPr>
          </a:p>
        </p:txBody>
      </p:sp>
      <p:sp>
        <p:nvSpPr>
          <p:cNvPr id="9" name="Speech Bubble: Rectangle with Corners Rounded 8">
            <a:extLst>
              <a:ext uri="{FF2B5EF4-FFF2-40B4-BE49-F238E27FC236}">
                <a16:creationId xmlns:a16="http://schemas.microsoft.com/office/drawing/2014/main" id="{9A1DA234-D9B1-29F2-4D01-0B908DBD9011}"/>
              </a:ext>
            </a:extLst>
          </p:cNvPr>
          <p:cNvSpPr/>
          <p:nvPr/>
        </p:nvSpPr>
        <p:spPr>
          <a:xfrm>
            <a:off x="478465" y="4399966"/>
            <a:ext cx="4532129" cy="1754326"/>
          </a:xfrm>
          <a:prstGeom prst="wedgeRoundRectCallout">
            <a:avLst>
              <a:gd name="adj1" fmla="val -19895"/>
              <a:gd name="adj2" fmla="val 72484"/>
              <a:gd name="adj3" fmla="val 16667"/>
            </a:avLst>
          </a:prstGeom>
          <a:solidFill>
            <a:srgbClr val="4679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Calibri Light" panose="020F0302020204030204" pitchFamily="34" charset="0"/>
                <a:cs typeface="Calibri Light" panose="020F0302020204030204" pitchFamily="34" charset="0"/>
              </a:rPr>
              <a:t>Practice how you would prompt students to connect to background knowledge in this passage using the steps above. </a:t>
            </a:r>
          </a:p>
        </p:txBody>
      </p:sp>
      <p:sp>
        <p:nvSpPr>
          <p:cNvPr id="4" name="TextBox 3">
            <a:extLst>
              <a:ext uri="{FF2B5EF4-FFF2-40B4-BE49-F238E27FC236}">
                <a16:creationId xmlns:a16="http://schemas.microsoft.com/office/drawing/2014/main" id="{57FD2A44-EFF2-8AEA-5B6F-44EC2B593051}"/>
              </a:ext>
            </a:extLst>
          </p:cNvPr>
          <p:cNvSpPr txBox="1"/>
          <p:nvPr/>
        </p:nvSpPr>
        <p:spPr>
          <a:xfrm>
            <a:off x="5956663" y="1451702"/>
            <a:ext cx="5562875" cy="470898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2000" b="0" i="0">
                <a:effectLst/>
                <a:latin typeface="Calibri Light" panose="020F0302020204030204" pitchFamily="34" charset="0"/>
                <a:cs typeface="Calibri Light" panose="020F0302020204030204" pitchFamily="34" charset="0"/>
              </a:rPr>
              <a:t>Natalie Babbitt, </a:t>
            </a:r>
            <a:r>
              <a:rPr lang="en-US" sz="2000" b="0" i="1">
                <a:effectLst/>
                <a:latin typeface="Calibri Light" panose="020F0302020204030204" pitchFamily="34" charset="0"/>
                <a:cs typeface="Calibri Light" panose="020F0302020204030204" pitchFamily="34" charset="0"/>
              </a:rPr>
              <a:t>Tuck Everlasting</a:t>
            </a:r>
          </a:p>
          <a:p>
            <a:endParaRPr lang="en-US" sz="2000">
              <a:latin typeface="Calibri Light" panose="020F0302020204030204" pitchFamily="34" charset="0"/>
              <a:cs typeface="Calibri Light" panose="020F0302020204030204" pitchFamily="34" charset="0"/>
            </a:endParaRPr>
          </a:p>
          <a:p>
            <a:r>
              <a:rPr lang="en-US" sz="2000" b="0" i="0">
                <a:effectLst/>
                <a:latin typeface="Calibri Light" panose="020F0302020204030204" pitchFamily="34" charset="0"/>
                <a:cs typeface="Calibri Light" panose="020F0302020204030204" pitchFamily="34" charset="0"/>
              </a:rPr>
              <a:t>The first week of August hangs at the very top of the summer, the top of the live-long year, like the highest seat of a Ferris wheel when it pauses in its turning. The weeks that come before are only a climb from balmy spring, and those that follow a drop to the chill of autumn, but the first week of August is motionless, and hot. It is curiously silent, too, with blank white dawns and glaring </a:t>
            </a:r>
            <a:r>
              <a:rPr lang="en-US" sz="2000" b="0" i="0" err="1">
                <a:effectLst/>
                <a:latin typeface="Calibri Light" panose="020F0302020204030204" pitchFamily="34" charset="0"/>
                <a:cs typeface="Calibri Light" panose="020F0302020204030204" pitchFamily="34" charset="0"/>
              </a:rPr>
              <a:t>noons</a:t>
            </a:r>
            <a:r>
              <a:rPr lang="en-US" sz="2000" b="0" i="0">
                <a:effectLst/>
                <a:latin typeface="Calibri Light" panose="020F0302020204030204" pitchFamily="34" charset="0"/>
                <a:cs typeface="Calibri Light" panose="020F0302020204030204" pitchFamily="34" charset="0"/>
              </a:rPr>
              <a:t>, and sunsets smeared with too much color. Often at night there is lightning, but it quivers all alone. There is no thunder, no relieving rain. These are strange and breathless days, the dog days, when people are led to do things they are sure to be sorry for after.</a:t>
            </a:r>
            <a:endParaRPr lang="en-US" sz="20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18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6E8C-E254-2197-C857-8BA2AA163C1C}"/>
              </a:ext>
            </a:extLst>
          </p:cNvPr>
          <p:cNvSpPr>
            <a:spLocks noGrp="1"/>
          </p:cNvSpPr>
          <p:nvPr>
            <p:ph type="title" idx="4294967295"/>
          </p:nvPr>
        </p:nvSpPr>
        <p:spPr>
          <a:xfrm>
            <a:off x="297425" y="227544"/>
            <a:ext cx="8934450" cy="527050"/>
          </a:xfrm>
        </p:spPr>
        <p:txBody>
          <a:bodyPr>
            <a:normAutofit fontScale="90000"/>
          </a:bodyPr>
          <a:lstStyle/>
          <a:p>
            <a:r>
              <a:rPr lang="en-US"/>
              <a:t>Instructional Strategy </a:t>
            </a:r>
          </a:p>
        </p:txBody>
      </p:sp>
      <p:sp>
        <p:nvSpPr>
          <p:cNvPr id="4" name="Google Shape;338;g610ef0e5f8_7_79">
            <a:extLst>
              <a:ext uri="{FF2B5EF4-FFF2-40B4-BE49-F238E27FC236}">
                <a16:creationId xmlns:a16="http://schemas.microsoft.com/office/drawing/2014/main" id="{BEDE6097-6EA8-E4BA-C851-B068C6E59353}"/>
              </a:ext>
            </a:extLst>
          </p:cNvPr>
          <p:cNvSpPr txBox="1">
            <a:spLocks/>
          </p:cNvSpPr>
          <p:nvPr/>
        </p:nvSpPr>
        <p:spPr>
          <a:xfrm>
            <a:off x="409699" y="761963"/>
            <a:ext cx="10333055" cy="457251"/>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400">
                <a:solidFill>
                  <a:schemeClr val="tx1"/>
                </a:solidFill>
              </a:rPr>
              <a:t>Global Cohesive Inference</a:t>
            </a:r>
          </a:p>
        </p:txBody>
      </p:sp>
      <p:graphicFrame>
        <p:nvGraphicFramePr>
          <p:cNvPr id="5" name="Table 4">
            <a:extLst>
              <a:ext uri="{FF2B5EF4-FFF2-40B4-BE49-F238E27FC236}">
                <a16:creationId xmlns:a16="http://schemas.microsoft.com/office/drawing/2014/main" id="{6B4B37A3-7722-EAE3-3BDE-B892737747B2}"/>
              </a:ext>
            </a:extLst>
          </p:cNvPr>
          <p:cNvGraphicFramePr>
            <a:graphicFrameLocks noGrp="1"/>
          </p:cNvGraphicFramePr>
          <p:nvPr>
            <p:extLst>
              <p:ext uri="{D42A27DB-BD31-4B8C-83A1-F6EECF244321}">
                <p14:modId xmlns:p14="http://schemas.microsoft.com/office/powerpoint/2010/main" val="3510382229"/>
              </p:ext>
            </p:extLst>
          </p:nvPr>
        </p:nvGraphicFramePr>
        <p:xfrm>
          <a:off x="409699" y="2547764"/>
          <a:ext cx="4840016" cy="4041197"/>
        </p:xfrm>
        <a:graphic>
          <a:graphicData uri="http://schemas.openxmlformats.org/drawingml/2006/table">
            <a:tbl>
              <a:tblPr firstRow="1">
                <a:solidFill>
                  <a:schemeClr val="bg1"/>
                </a:solidFill>
                <a:effectLst>
                  <a:outerShdw blurRad="88900" dist="38100" dir="2700000" algn="tl" rotWithShape="0">
                    <a:prstClr val="black">
                      <a:alpha val="40000"/>
                    </a:prstClr>
                  </a:outerShdw>
                </a:effectLst>
              </a:tblPr>
              <a:tblGrid>
                <a:gridCol w="2420008">
                  <a:extLst>
                    <a:ext uri="{9D8B030D-6E8A-4147-A177-3AD203B41FA5}">
                      <a16:colId xmlns:a16="http://schemas.microsoft.com/office/drawing/2014/main" val="1969214991"/>
                    </a:ext>
                  </a:extLst>
                </a:gridCol>
                <a:gridCol w="2420008">
                  <a:extLst>
                    <a:ext uri="{9D8B030D-6E8A-4147-A177-3AD203B41FA5}">
                      <a16:colId xmlns:a16="http://schemas.microsoft.com/office/drawing/2014/main" val="1307779704"/>
                    </a:ext>
                  </a:extLst>
                </a:gridCol>
              </a:tblGrid>
              <a:tr h="1959072">
                <a:tc>
                  <a:txBody>
                    <a:bodyPr/>
                    <a:lstStyle/>
                    <a:p>
                      <a:r>
                        <a:rPr lang="en-US">
                          <a:latin typeface="Calibri Light" panose="020F0302020204030204" pitchFamily="34" charset="0"/>
                          <a:cs typeface="Calibri Light" panose="020F0302020204030204" pitchFamily="34" charset="0"/>
                        </a:rPr>
                        <a:t>Things I have heard the caterpillar say…</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Things the caterpillar has done…</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0918150"/>
                  </a:ext>
                </a:extLst>
              </a:tr>
              <a:tr h="2082125">
                <a:tc>
                  <a:txBody>
                    <a:bodyPr/>
                    <a:lstStyle/>
                    <a:p>
                      <a:r>
                        <a:rPr lang="en-US">
                          <a:latin typeface="Calibri Light" panose="020F0302020204030204" pitchFamily="34" charset="0"/>
                          <a:cs typeface="Calibri Light" panose="020F0302020204030204" pitchFamily="34" charset="0"/>
                        </a:rPr>
                        <a:t>Things I know about the caterpillar…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a:latin typeface="Calibri Light" panose="020F0302020204030204" pitchFamily="34" charset="0"/>
                          <a:cs typeface="Calibri Light" panose="020F0302020204030204" pitchFamily="34" charset="0"/>
                        </a:rPr>
                        <a:t>I think the caterpillar is…</a:t>
                      </a:r>
                    </a:p>
                    <a:p>
                      <a:endParaRPr lang="en-US">
                        <a:latin typeface="Calibri Light" panose="020F0302020204030204" pitchFamily="34" charset="0"/>
                        <a:cs typeface="Calibri Light" panose="020F0302020204030204" pitchFamily="34" charset="0"/>
                      </a:endParaRP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161929"/>
                  </a:ext>
                </a:extLst>
              </a:tr>
            </a:tbl>
          </a:graphicData>
        </a:graphic>
      </p:graphicFrame>
      <p:graphicFrame>
        <p:nvGraphicFramePr>
          <p:cNvPr id="6" name="Table 5">
            <a:extLst>
              <a:ext uri="{FF2B5EF4-FFF2-40B4-BE49-F238E27FC236}">
                <a16:creationId xmlns:a16="http://schemas.microsoft.com/office/drawing/2014/main" id="{45AD7F7A-1036-D7C5-78F3-39CE3B18EEB9}"/>
              </a:ext>
            </a:extLst>
          </p:cNvPr>
          <p:cNvGraphicFramePr>
            <a:graphicFrameLocks noGrp="1"/>
          </p:cNvGraphicFramePr>
          <p:nvPr>
            <p:extLst>
              <p:ext uri="{D42A27DB-BD31-4B8C-83A1-F6EECF244321}">
                <p14:modId xmlns:p14="http://schemas.microsoft.com/office/powerpoint/2010/main" val="4055559076"/>
              </p:ext>
            </p:extLst>
          </p:nvPr>
        </p:nvGraphicFramePr>
        <p:xfrm>
          <a:off x="5723086" y="1303365"/>
          <a:ext cx="6101256" cy="4801546"/>
        </p:xfrm>
        <a:graphic>
          <a:graphicData uri="http://schemas.openxmlformats.org/drawingml/2006/table">
            <a:tbl>
              <a:tblPr firstRow="1">
                <a:solidFill>
                  <a:schemeClr val="bg1"/>
                </a:solidFill>
                <a:effectLst>
                  <a:outerShdw blurRad="88900" dist="38100" dir="2700000" algn="tl" rotWithShape="0">
                    <a:prstClr val="black">
                      <a:alpha val="40000"/>
                    </a:prstClr>
                  </a:outerShdw>
                </a:effectLst>
              </a:tblPr>
              <a:tblGrid>
                <a:gridCol w="1525314">
                  <a:extLst>
                    <a:ext uri="{9D8B030D-6E8A-4147-A177-3AD203B41FA5}">
                      <a16:colId xmlns:a16="http://schemas.microsoft.com/office/drawing/2014/main" val="1440893447"/>
                    </a:ext>
                  </a:extLst>
                </a:gridCol>
                <a:gridCol w="1525314">
                  <a:extLst>
                    <a:ext uri="{9D8B030D-6E8A-4147-A177-3AD203B41FA5}">
                      <a16:colId xmlns:a16="http://schemas.microsoft.com/office/drawing/2014/main" val="3999418116"/>
                    </a:ext>
                  </a:extLst>
                </a:gridCol>
                <a:gridCol w="1525314">
                  <a:extLst>
                    <a:ext uri="{9D8B030D-6E8A-4147-A177-3AD203B41FA5}">
                      <a16:colId xmlns:a16="http://schemas.microsoft.com/office/drawing/2014/main" val="1623184181"/>
                    </a:ext>
                  </a:extLst>
                </a:gridCol>
                <a:gridCol w="1525314">
                  <a:extLst>
                    <a:ext uri="{9D8B030D-6E8A-4147-A177-3AD203B41FA5}">
                      <a16:colId xmlns:a16="http://schemas.microsoft.com/office/drawing/2014/main" val="1606241746"/>
                    </a:ext>
                  </a:extLst>
                </a:gridCol>
              </a:tblGrid>
              <a:tr h="1376773">
                <a:tc>
                  <a:txBody>
                    <a:bodyPr/>
                    <a:lstStyle/>
                    <a:p>
                      <a:r>
                        <a:rPr lang="en-US">
                          <a:latin typeface="Calibri Light" panose="020F0302020204030204" pitchFamily="34" charset="0"/>
                          <a:cs typeface="Calibri Light" panose="020F0302020204030204" pitchFamily="34" charset="0"/>
                        </a:rPr>
                        <a:t>The Question</a:t>
                      </a:r>
                    </a:p>
                    <a:p>
                      <a:endParaRPr lang="en-US">
                        <a:latin typeface="Calibri Light" panose="020F0302020204030204" pitchFamily="34" charset="0"/>
                        <a:cs typeface="Calibri Light" panose="020F0302020204030204"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What does it say in the text?</a:t>
                      </a: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What do I know?</a:t>
                      </a: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So, I think…</a:t>
                      </a: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481326"/>
                  </a:ext>
                </a:extLst>
              </a:tr>
              <a:tr h="342477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709771"/>
                  </a:ext>
                </a:extLst>
              </a:tr>
            </a:tbl>
          </a:graphicData>
        </a:graphic>
      </p:graphicFrame>
      <p:pic>
        <p:nvPicPr>
          <p:cNvPr id="8" name="Graphic 7" descr="Badge Question Mark with solid fill">
            <a:extLst>
              <a:ext uri="{FF2B5EF4-FFF2-40B4-BE49-F238E27FC236}">
                <a16:creationId xmlns:a16="http://schemas.microsoft.com/office/drawing/2014/main" id="{71441B7F-FF90-514E-6D39-D4FEDB1A1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2618" y="1703491"/>
            <a:ext cx="914400" cy="914400"/>
          </a:xfrm>
          <a:prstGeom prst="rect">
            <a:avLst/>
          </a:prstGeom>
        </p:spPr>
      </p:pic>
      <p:pic>
        <p:nvPicPr>
          <p:cNvPr id="10" name="Graphic 9" descr="Open book outline">
            <a:extLst>
              <a:ext uri="{FF2B5EF4-FFF2-40B4-BE49-F238E27FC236}">
                <a16:creationId xmlns:a16="http://schemas.microsoft.com/office/drawing/2014/main" id="{7B82C838-1755-6CE5-A9A9-BCB91037A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6474" y="1883979"/>
            <a:ext cx="914400" cy="914400"/>
          </a:xfrm>
          <a:prstGeom prst="rect">
            <a:avLst/>
          </a:prstGeom>
        </p:spPr>
      </p:pic>
      <p:pic>
        <p:nvPicPr>
          <p:cNvPr id="12" name="Graphic 11" descr="Thought bubble outline">
            <a:extLst>
              <a:ext uri="{FF2B5EF4-FFF2-40B4-BE49-F238E27FC236}">
                <a16:creationId xmlns:a16="http://schemas.microsoft.com/office/drawing/2014/main" id="{D0015509-14A8-2560-E816-D9CD78C9D3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6086" y="1814668"/>
            <a:ext cx="914400" cy="914400"/>
          </a:xfrm>
          <a:prstGeom prst="rect">
            <a:avLst/>
          </a:prstGeom>
        </p:spPr>
      </p:pic>
      <p:pic>
        <p:nvPicPr>
          <p:cNvPr id="14" name="Graphic 13" descr="Lightbulb and gear with solid fill">
            <a:extLst>
              <a:ext uri="{FF2B5EF4-FFF2-40B4-BE49-F238E27FC236}">
                <a16:creationId xmlns:a16="http://schemas.microsoft.com/office/drawing/2014/main" id="{84D74954-50AA-6100-9DE1-58D48817ED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30480" y="1703491"/>
            <a:ext cx="914400" cy="914400"/>
          </a:xfrm>
          <a:prstGeom prst="rect">
            <a:avLst/>
          </a:prstGeom>
        </p:spPr>
      </p:pic>
      <p:pic>
        <p:nvPicPr>
          <p:cNvPr id="15" name="Picture 14">
            <a:extLst>
              <a:ext uri="{FF2B5EF4-FFF2-40B4-BE49-F238E27FC236}">
                <a16:creationId xmlns:a16="http://schemas.microsoft.com/office/drawing/2014/main" id="{3844E606-A2F8-BDEC-1914-EC64AB07277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16" name="TextBox 15">
            <a:extLst>
              <a:ext uri="{FF2B5EF4-FFF2-40B4-BE49-F238E27FC236}">
                <a16:creationId xmlns:a16="http://schemas.microsoft.com/office/drawing/2014/main" id="{D143425A-2B1B-CEC7-B5BC-91D787803535}"/>
              </a:ext>
            </a:extLst>
          </p:cNvPr>
          <p:cNvSpPr txBox="1"/>
          <p:nvPr/>
        </p:nvSpPr>
        <p:spPr>
          <a:xfrm>
            <a:off x="367658" y="1348538"/>
            <a:ext cx="4868175" cy="1015663"/>
          </a:xfrm>
          <a:prstGeom prst="rect">
            <a:avLst/>
          </a:prstGeom>
          <a:noFill/>
        </p:spPr>
        <p:txBody>
          <a:bodyPr wrap="square" rtlCol="0">
            <a:spAutoFit/>
          </a:bodyPr>
          <a:lstStyle/>
          <a:p>
            <a:r>
              <a:rPr lang="en-US" sz="2000">
                <a:latin typeface="Calibri Light" panose="020F0302020204030204" pitchFamily="34" charset="0"/>
                <a:cs typeface="Calibri Light" panose="020F0302020204030204" pitchFamily="34" charset="0"/>
              </a:rPr>
              <a:t>Graphic organizers can be used to prompt connections between text and knowledge to support the reader in making inferences. </a:t>
            </a:r>
          </a:p>
        </p:txBody>
      </p:sp>
    </p:spTree>
    <p:extLst>
      <p:ext uri="{BB962C8B-B14F-4D97-AF65-F5344CB8AC3E}">
        <p14:creationId xmlns:p14="http://schemas.microsoft.com/office/powerpoint/2010/main" val="123774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E0878B-0092-5358-EACB-8979C6507570}"/>
              </a:ext>
            </a:extLst>
          </p:cNvPr>
          <p:cNvSpPr txBox="1"/>
          <p:nvPr/>
        </p:nvSpPr>
        <p:spPr>
          <a:xfrm>
            <a:off x="5699520" y="197346"/>
            <a:ext cx="6373692" cy="646330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a:latin typeface="Calibri Light" panose="020F0302020204030204" pitchFamily="34" charset="0"/>
                <a:cs typeface="Calibri Light" panose="020F0302020204030204" pitchFamily="34" charset="0"/>
              </a:rPr>
              <a:t>E.B. White, </a:t>
            </a:r>
            <a:r>
              <a:rPr lang="en-US" i="1">
                <a:latin typeface="Calibri Light" panose="020F0302020204030204" pitchFamily="34" charset="0"/>
                <a:cs typeface="Calibri Light" panose="020F0302020204030204" pitchFamily="34" charset="0"/>
              </a:rPr>
              <a:t>Charlotte’s Web</a:t>
            </a:r>
          </a:p>
          <a:p>
            <a:r>
              <a:rPr lang="en-US">
                <a:latin typeface="Calibri Light" panose="020F0302020204030204" pitchFamily="34" charset="0"/>
                <a:cs typeface="Calibri Light" panose="020F0302020204030204" pitchFamily="34" charset="0"/>
              </a:rPr>
              <a:t>The crickets sang in the grasses. They sang the song of summer’s ending, a sad monotonous song. “Summer is over and gone, over and gone, over and gone. Summer is dying, dying.” A little maple tree heard the cricket song and turned bright red with anxiety.</a:t>
            </a:r>
          </a:p>
          <a:p>
            <a:endParaRPr lang="en-US">
              <a:latin typeface="Calibri Light" panose="020F0302020204030204" pitchFamily="34" charset="0"/>
              <a:cs typeface="Calibri Light" panose="020F0302020204030204" pitchFamily="34" charset="0"/>
            </a:endParaRPr>
          </a:p>
          <a:p>
            <a:r>
              <a:rPr lang="en-US">
                <a:latin typeface="Calibri Light" panose="020F0302020204030204" pitchFamily="34" charset="0"/>
                <a:cs typeface="Calibri Light" panose="020F0302020204030204" pitchFamily="34" charset="0"/>
              </a:rPr>
              <a:t>The crickets felt it was their duty to warn everybody that summertime cannot last forever. Even on the most beautiful days in the whole year — the days when summer is changing into fall the crickets spread the rumor of sadness and change.</a:t>
            </a:r>
          </a:p>
          <a:p>
            <a:endParaRPr lang="en-US">
              <a:latin typeface="Calibri Light" panose="020F0302020204030204" pitchFamily="34" charset="0"/>
              <a:cs typeface="Calibri Light" panose="020F0302020204030204" pitchFamily="34" charset="0"/>
            </a:endParaRPr>
          </a:p>
          <a:p>
            <a:r>
              <a:rPr lang="en-US">
                <a:latin typeface="Calibri Light" panose="020F0302020204030204" pitchFamily="34" charset="0"/>
                <a:cs typeface="Calibri Light" panose="020F0302020204030204" pitchFamily="34" charset="0"/>
              </a:rPr>
              <a:t>Everybody heard the song of the crickets. Avery and Fern Arable heard it as they walked the dusty road. They knew that school would soon begin again. The young geese heard it and knew that they would never be little goslings again. Charlotte heard it and knew that she hadn’t much time left. Mrs. Zuckerman, at work in the kitchen, heard the crickets, and a sadness came over her, too. “Another summer gone,” she sighed. </a:t>
            </a:r>
            <a:r>
              <a:rPr lang="en-US" err="1">
                <a:latin typeface="Calibri Light" panose="020F0302020204030204" pitchFamily="34" charset="0"/>
                <a:cs typeface="Calibri Light" panose="020F0302020204030204" pitchFamily="34" charset="0"/>
              </a:rPr>
              <a:t>Lurvy</a:t>
            </a:r>
            <a:r>
              <a:rPr lang="en-US">
                <a:latin typeface="Calibri Light" panose="020F0302020204030204" pitchFamily="34" charset="0"/>
                <a:cs typeface="Calibri Light" panose="020F0302020204030204" pitchFamily="34" charset="0"/>
              </a:rPr>
              <a:t>, at work building a crate for Wilbur, heard the song and knew it was time to dig potatoes.</a:t>
            </a:r>
          </a:p>
          <a:p>
            <a:endParaRPr lang="en-US">
              <a:latin typeface="Calibri Light" panose="020F0302020204030204" pitchFamily="34" charset="0"/>
              <a:cs typeface="Calibri Light" panose="020F0302020204030204" pitchFamily="34" charset="0"/>
            </a:endParaRPr>
          </a:p>
          <a:p>
            <a:r>
              <a:rPr lang="en-US">
                <a:latin typeface="Calibri Light" panose="020F0302020204030204" pitchFamily="34" charset="0"/>
                <a:cs typeface="Calibri Light" panose="020F0302020204030204" pitchFamily="34" charset="0"/>
              </a:rPr>
              <a:t>“Summer is over and gone,” repeated the crickets. “How many nights till frost?” sang the crickets. “Good-bye, summer, good-bye, good-bye!”</a:t>
            </a:r>
          </a:p>
        </p:txBody>
      </p:sp>
      <p:graphicFrame>
        <p:nvGraphicFramePr>
          <p:cNvPr id="6" name="Table 5">
            <a:extLst>
              <a:ext uri="{FF2B5EF4-FFF2-40B4-BE49-F238E27FC236}">
                <a16:creationId xmlns:a16="http://schemas.microsoft.com/office/drawing/2014/main" id="{32BA0795-104D-0F3B-257D-CD38DAB5BCFD}"/>
              </a:ext>
            </a:extLst>
          </p:cNvPr>
          <p:cNvGraphicFramePr>
            <a:graphicFrameLocks noGrp="1"/>
          </p:cNvGraphicFramePr>
          <p:nvPr>
            <p:extLst>
              <p:ext uri="{D42A27DB-BD31-4B8C-83A1-F6EECF244321}">
                <p14:modId xmlns:p14="http://schemas.microsoft.com/office/powerpoint/2010/main" val="459525453"/>
              </p:ext>
            </p:extLst>
          </p:nvPr>
        </p:nvGraphicFramePr>
        <p:xfrm>
          <a:off x="303256" y="2083981"/>
          <a:ext cx="5124894" cy="4420674"/>
        </p:xfrm>
        <a:graphic>
          <a:graphicData uri="http://schemas.openxmlformats.org/drawingml/2006/table">
            <a:tbl>
              <a:tblPr firstRow="1">
                <a:solidFill>
                  <a:schemeClr val="bg1"/>
                </a:solidFill>
                <a:effectLst>
                  <a:outerShdw blurRad="88900" dist="38100" dir="2700000" algn="tl" rotWithShape="0">
                    <a:prstClr val="black">
                      <a:alpha val="40000"/>
                    </a:prstClr>
                  </a:outerShdw>
                </a:effectLst>
              </a:tblPr>
              <a:tblGrid>
                <a:gridCol w="1345420">
                  <a:extLst>
                    <a:ext uri="{9D8B030D-6E8A-4147-A177-3AD203B41FA5}">
                      <a16:colId xmlns:a16="http://schemas.microsoft.com/office/drawing/2014/main" val="1440893447"/>
                    </a:ext>
                  </a:extLst>
                </a:gridCol>
                <a:gridCol w="1345420">
                  <a:extLst>
                    <a:ext uri="{9D8B030D-6E8A-4147-A177-3AD203B41FA5}">
                      <a16:colId xmlns:a16="http://schemas.microsoft.com/office/drawing/2014/main" val="3999418116"/>
                    </a:ext>
                  </a:extLst>
                </a:gridCol>
                <a:gridCol w="1345420">
                  <a:extLst>
                    <a:ext uri="{9D8B030D-6E8A-4147-A177-3AD203B41FA5}">
                      <a16:colId xmlns:a16="http://schemas.microsoft.com/office/drawing/2014/main" val="1623184181"/>
                    </a:ext>
                  </a:extLst>
                </a:gridCol>
                <a:gridCol w="1088634">
                  <a:extLst>
                    <a:ext uri="{9D8B030D-6E8A-4147-A177-3AD203B41FA5}">
                      <a16:colId xmlns:a16="http://schemas.microsoft.com/office/drawing/2014/main" val="1606241746"/>
                    </a:ext>
                  </a:extLst>
                </a:gridCol>
              </a:tblGrid>
              <a:tr h="1311714">
                <a:tc>
                  <a:txBody>
                    <a:bodyPr/>
                    <a:lstStyle/>
                    <a:p>
                      <a:r>
                        <a:rPr lang="en-US">
                          <a:latin typeface="Calibri Light" panose="020F0302020204030204" pitchFamily="34" charset="0"/>
                          <a:cs typeface="Calibri Light" panose="020F0302020204030204" pitchFamily="34" charset="0"/>
                        </a:rPr>
                        <a:t>The Question</a:t>
                      </a:r>
                    </a:p>
                    <a:p>
                      <a:endParaRPr lang="en-US">
                        <a:latin typeface="Calibri Light" panose="020F0302020204030204" pitchFamily="34" charset="0"/>
                        <a:cs typeface="Calibri Light" panose="020F0302020204030204"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What does it say in the text?</a:t>
                      </a: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What do I know?</a:t>
                      </a:r>
                    </a:p>
                    <a:p>
                      <a:endParaRPr lang="en-US">
                        <a:latin typeface="Calibri Light" panose="020F0302020204030204" pitchFamily="34" charset="0"/>
                        <a:cs typeface="Calibri Light" panose="020F0302020204030204" pitchFamily="34" charset="0"/>
                      </a:endParaRP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Calibri Light" panose="020F0302020204030204" pitchFamily="34" charset="0"/>
                          <a:cs typeface="Calibri Light" panose="020F0302020204030204" pitchFamily="34" charset="0"/>
                        </a:rPr>
                        <a:t>So, I think…</a:t>
                      </a:r>
                    </a:p>
                    <a:p>
                      <a:endParaRPr lang="en-US">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481326"/>
                  </a:ext>
                </a:extLst>
              </a:tr>
              <a:tr h="2951408">
                <a:tc>
                  <a:txBody>
                    <a:bodyPr/>
                    <a:lstStyle/>
                    <a:p>
                      <a:r>
                        <a:rPr lang="en-US" b="0" i="1">
                          <a:solidFill>
                            <a:srgbClr val="C00000"/>
                          </a:solidFill>
                          <a:latin typeface="Calibri Light" panose="020F0302020204030204" pitchFamily="34" charset="0"/>
                          <a:cs typeface="Calibri Light" panose="020F0302020204030204" pitchFamily="34" charset="0"/>
                        </a:rPr>
                        <a:t>How do the animals feel about the end of summer?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b="0" i="1">
                          <a:solidFill>
                            <a:srgbClr val="C00000"/>
                          </a:solidFill>
                          <a:latin typeface="Calibri Light" panose="020F0302020204030204" pitchFamily="34" charset="0"/>
                          <a:cs typeface="Calibri Light" panose="020F0302020204030204" pitchFamily="34" charset="0"/>
                        </a:rPr>
                        <a:t>The animals sang a sad song, crickets spread rumor of sadness, “dying,”, Mrs. Zuckerman was 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1">
                          <a:solidFill>
                            <a:srgbClr val="C00000"/>
                          </a:solidFill>
                          <a:latin typeface="Calibri Light" panose="020F0302020204030204" pitchFamily="34" charset="0"/>
                          <a:cs typeface="Calibri Light" panose="020F0302020204030204" pitchFamily="34" charset="0"/>
                        </a:rPr>
                        <a:t>Some plants and animals die at the end of summer, animals get slaughtered on farms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1">
                          <a:solidFill>
                            <a:srgbClr val="C00000"/>
                          </a:solidFill>
                          <a:latin typeface="Calibri Light" panose="020F0302020204030204" pitchFamily="34" charset="0"/>
                          <a:cs typeface="Calibri Light" panose="020F0302020204030204" pitchFamily="34" charset="0"/>
                        </a:rPr>
                        <a:t>The animals are sad about the end of summer.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709771"/>
                  </a:ext>
                </a:extLst>
              </a:tr>
            </a:tbl>
          </a:graphicData>
        </a:graphic>
      </p:graphicFrame>
      <p:pic>
        <p:nvPicPr>
          <p:cNvPr id="7" name="Graphic 6" descr="Badge Question Mark with solid fill">
            <a:extLst>
              <a:ext uri="{FF2B5EF4-FFF2-40B4-BE49-F238E27FC236}">
                <a16:creationId xmlns:a16="http://schemas.microsoft.com/office/drawing/2014/main" id="{3C02CDF9-F453-80E9-7B6E-262980BC3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139" y="2646981"/>
            <a:ext cx="661501" cy="661501"/>
          </a:xfrm>
          <a:prstGeom prst="rect">
            <a:avLst/>
          </a:prstGeom>
        </p:spPr>
      </p:pic>
      <p:pic>
        <p:nvPicPr>
          <p:cNvPr id="8" name="Graphic 7" descr="Open book outline">
            <a:extLst>
              <a:ext uri="{FF2B5EF4-FFF2-40B4-BE49-F238E27FC236}">
                <a16:creationId xmlns:a16="http://schemas.microsoft.com/office/drawing/2014/main" id="{C33001E5-1DD2-F5C5-D099-B86EB7C5C1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8025" y="2646981"/>
            <a:ext cx="801389" cy="801389"/>
          </a:xfrm>
          <a:prstGeom prst="rect">
            <a:avLst/>
          </a:prstGeom>
        </p:spPr>
      </p:pic>
      <p:sp>
        <p:nvSpPr>
          <p:cNvPr id="12" name="Thought Bubble: Cloud 11">
            <a:extLst>
              <a:ext uri="{FF2B5EF4-FFF2-40B4-BE49-F238E27FC236}">
                <a16:creationId xmlns:a16="http://schemas.microsoft.com/office/drawing/2014/main" id="{98B29765-742B-B645-91E7-C2880C3DA8FD}"/>
              </a:ext>
              <a:ext uri="{C183D7F6-B498-43B3-948B-1728B52AA6E4}">
                <adec:decorative xmlns:adec="http://schemas.microsoft.com/office/drawing/2017/decorative" val="1"/>
              </a:ext>
            </a:extLst>
          </p:cNvPr>
          <p:cNvSpPr/>
          <p:nvPr/>
        </p:nvSpPr>
        <p:spPr>
          <a:xfrm>
            <a:off x="3130409" y="2706600"/>
            <a:ext cx="978195" cy="542261"/>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nd gear with solid fill">
            <a:extLst>
              <a:ext uri="{FF2B5EF4-FFF2-40B4-BE49-F238E27FC236}">
                <a16:creationId xmlns:a16="http://schemas.microsoft.com/office/drawing/2014/main" id="{9207121C-B3CF-6EF8-06AC-7E7C5CA7A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1264" y="2646981"/>
            <a:ext cx="688381" cy="688381"/>
          </a:xfrm>
          <a:prstGeom prst="rect">
            <a:avLst/>
          </a:prstGeom>
        </p:spPr>
      </p:pic>
      <p:sp>
        <p:nvSpPr>
          <p:cNvPr id="14" name="Google Shape;338;g610ef0e5f8_7_79">
            <a:extLst>
              <a:ext uri="{FF2B5EF4-FFF2-40B4-BE49-F238E27FC236}">
                <a16:creationId xmlns:a16="http://schemas.microsoft.com/office/drawing/2014/main" id="{46FAFA3F-A15B-42CE-F925-F98AF9F4AFA2}"/>
              </a:ext>
            </a:extLst>
          </p:cNvPr>
          <p:cNvSpPr txBox="1">
            <a:spLocks/>
          </p:cNvSpPr>
          <p:nvPr/>
        </p:nvSpPr>
        <p:spPr>
          <a:xfrm>
            <a:off x="409699" y="761963"/>
            <a:ext cx="5289821" cy="457251"/>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400">
                <a:solidFill>
                  <a:schemeClr val="tx1"/>
                </a:solidFill>
              </a:rPr>
              <a:t>Global Cohesive Inference</a:t>
            </a:r>
          </a:p>
        </p:txBody>
      </p:sp>
      <p:sp>
        <p:nvSpPr>
          <p:cNvPr id="15" name="Title 1">
            <a:extLst>
              <a:ext uri="{FF2B5EF4-FFF2-40B4-BE49-F238E27FC236}">
                <a16:creationId xmlns:a16="http://schemas.microsoft.com/office/drawing/2014/main" id="{3C1EB938-96B4-B9DB-AE3A-678E845B037E}"/>
              </a:ext>
            </a:extLst>
          </p:cNvPr>
          <p:cNvSpPr txBox="1">
            <a:spLocks noGrp="1"/>
          </p:cNvSpPr>
          <p:nvPr>
            <p:ph type="title" idx="4294967295"/>
          </p:nvPr>
        </p:nvSpPr>
        <p:spPr>
          <a:xfrm>
            <a:off x="297425" y="227544"/>
            <a:ext cx="5199608" cy="527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useo Slab 500" panose="02000000000000000000" pitchFamily="50" charset="0"/>
                <a:ea typeface="+mj-ea"/>
                <a:cs typeface="+mj-cs"/>
              </a:rPr>
              <a:t>Instructional Strategy </a:t>
            </a:r>
          </a:p>
        </p:txBody>
      </p:sp>
      <p:pic>
        <p:nvPicPr>
          <p:cNvPr id="16" name="Picture 15">
            <a:extLst>
              <a:ext uri="{FF2B5EF4-FFF2-40B4-BE49-F238E27FC236}">
                <a16:creationId xmlns:a16="http://schemas.microsoft.com/office/drawing/2014/main" id="{6DDFB5D4-8497-A827-8355-B2D66E4766C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73029" y="6347103"/>
            <a:ext cx="1000183" cy="421256"/>
          </a:xfrm>
          <a:prstGeom prst="rect">
            <a:avLst/>
          </a:prstGeom>
        </p:spPr>
      </p:pic>
    </p:spTree>
    <p:extLst>
      <p:ext uri="{BB962C8B-B14F-4D97-AF65-F5344CB8AC3E}">
        <p14:creationId xmlns:p14="http://schemas.microsoft.com/office/powerpoint/2010/main" val="4178280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DD7B-C06E-F2F8-1CFF-81EAB0C91ABF}"/>
              </a:ext>
            </a:extLst>
          </p:cNvPr>
          <p:cNvSpPr txBox="1">
            <a:spLocks noGrp="1"/>
          </p:cNvSpPr>
          <p:nvPr>
            <p:ph type="title" idx="4294967295"/>
          </p:nvPr>
        </p:nvSpPr>
        <p:spPr>
          <a:xfrm>
            <a:off x="492369" y="299750"/>
            <a:ext cx="1094935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n-ea"/>
                <a:cs typeface="+mn-cs"/>
              </a:rPr>
              <a:t>Let’s Practice</a:t>
            </a:r>
          </a:p>
        </p:txBody>
      </p:sp>
      <p:sp>
        <p:nvSpPr>
          <p:cNvPr id="3" name="TextBox 2">
            <a:extLst>
              <a:ext uri="{FF2B5EF4-FFF2-40B4-BE49-F238E27FC236}">
                <a16:creationId xmlns:a16="http://schemas.microsoft.com/office/drawing/2014/main" id="{0A9A42EC-D9D9-591A-8149-93AADA541F3F}"/>
              </a:ext>
            </a:extLst>
          </p:cNvPr>
          <p:cNvSpPr txBox="1"/>
          <p:nvPr/>
        </p:nvSpPr>
        <p:spPr>
          <a:xfrm>
            <a:off x="492369" y="1169936"/>
            <a:ext cx="3305908" cy="286232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atin typeface="Calibri Light" panose="020F0302020204030204" pitchFamily="34" charset="0"/>
                <a:cs typeface="Calibri Light" panose="020F0302020204030204" pitchFamily="34" charset="0"/>
              </a:rPr>
              <a:t>Just as they rounded the corner to the next block, a cottontail darted across the sidewalk and off into the grass. The leash slipped out of Casey’s hand as the furry pair bounded through the yard. “Polly! Come back here!” Casey shouted. </a:t>
            </a:r>
          </a:p>
        </p:txBody>
      </p:sp>
      <p:graphicFrame>
        <p:nvGraphicFramePr>
          <p:cNvPr id="4" name="Diagram 3" descr="Graphic shows questions that relate to local and global coherence">
            <a:extLst>
              <a:ext uri="{FF2B5EF4-FFF2-40B4-BE49-F238E27FC236}">
                <a16:creationId xmlns:a16="http://schemas.microsoft.com/office/drawing/2014/main" id="{19D34B5F-7356-F38F-0FDA-7B92C5134302}"/>
              </a:ext>
            </a:extLst>
          </p:cNvPr>
          <p:cNvGraphicFramePr/>
          <p:nvPr>
            <p:extLst>
              <p:ext uri="{D42A27DB-BD31-4B8C-83A1-F6EECF244321}">
                <p14:modId xmlns:p14="http://schemas.microsoft.com/office/powerpoint/2010/main" val="2518689632"/>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1A52D40-73B2-A577-03C0-D44A8A8ED5C4}"/>
              </a:ext>
            </a:extLst>
          </p:cNvPr>
          <p:cNvSpPr txBox="1"/>
          <p:nvPr/>
        </p:nvSpPr>
        <p:spPr>
          <a:xfrm>
            <a:off x="492369" y="4386649"/>
            <a:ext cx="4744649" cy="1631216"/>
          </a:xfrm>
          <a:prstGeom prst="rect">
            <a:avLst/>
          </a:prstGeom>
          <a:noFill/>
        </p:spPr>
        <p:txBody>
          <a:bodyPr wrap="square" rtlCol="0">
            <a:spAutoFit/>
          </a:bodyPr>
          <a:lstStyle/>
          <a:p>
            <a:r>
              <a:rPr lang="en-US" sz="2000" b="1">
                <a:latin typeface="Calibri Light" panose="020F0302020204030204" pitchFamily="34" charset="0"/>
                <a:cs typeface="Calibri Light" panose="020F0302020204030204" pitchFamily="34" charset="0"/>
              </a:rPr>
              <a:t>What can you infer from the passage?</a:t>
            </a:r>
          </a:p>
          <a:p>
            <a:r>
              <a:rPr lang="en-US" sz="2000">
                <a:latin typeface="Calibri Light" panose="020F0302020204030204" pitchFamily="34" charset="0"/>
                <a:cs typeface="Calibri Light" panose="020F0302020204030204" pitchFamily="34" charset="0"/>
              </a:rPr>
              <a:t>What are the characters doing? How do you know?</a:t>
            </a:r>
          </a:p>
          <a:p>
            <a:r>
              <a:rPr lang="en-US" sz="2000">
                <a:latin typeface="Calibri Light" panose="020F0302020204030204" pitchFamily="34" charset="0"/>
                <a:cs typeface="Calibri Light" panose="020F0302020204030204" pitchFamily="34" charset="0"/>
              </a:rPr>
              <a:t>Who is Polly? How do you know? </a:t>
            </a:r>
          </a:p>
          <a:p>
            <a:r>
              <a:rPr lang="en-US" sz="2000">
                <a:latin typeface="Calibri Light" panose="020F0302020204030204" pitchFamily="34" charset="0"/>
                <a:cs typeface="Calibri Light" panose="020F0302020204030204" pitchFamily="34" charset="0"/>
              </a:rPr>
              <a:t>Why does Casey want Polly to come back? </a:t>
            </a:r>
          </a:p>
        </p:txBody>
      </p:sp>
      <p:pic>
        <p:nvPicPr>
          <p:cNvPr id="6" name="Picture 5">
            <a:extLst>
              <a:ext uri="{FF2B5EF4-FFF2-40B4-BE49-F238E27FC236}">
                <a16:creationId xmlns:a16="http://schemas.microsoft.com/office/drawing/2014/main" id="{ACF83A74-A045-C6F1-B8D3-4473A02AB2E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6538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A9DC-6EF0-B29A-934E-784339321F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9199EA-D20D-721B-F312-F50035C15A45}"/>
              </a:ext>
            </a:extLst>
          </p:cNvPr>
          <p:cNvSpPr txBox="1">
            <a:spLocks noGrp="1"/>
          </p:cNvSpPr>
          <p:nvPr>
            <p:ph type="title" idx="4294967295"/>
          </p:nvPr>
        </p:nvSpPr>
        <p:spPr>
          <a:xfrm>
            <a:off x="0" y="3120834"/>
            <a:ext cx="12192000" cy="127554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fontScale="90000"/>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kumimoji="0" lang="en-US" sz="4800" b="0" i="0" u="sng" strike="noStrike" kern="1200" cap="none" spc="0" normalizeH="0" baseline="0" noProof="0">
                <a:ln>
                  <a:noFill/>
                </a:ln>
                <a:solidFill>
                  <a:schemeClr val="lt1"/>
                </a:solidFill>
                <a:effectLst/>
                <a:uLnTx/>
                <a:uFillTx/>
                <a:latin typeface="+mj-lt"/>
                <a:ea typeface="Museo Slab 500" panose="02000000000000000000" charset="0"/>
                <a:cs typeface="Arial"/>
                <a:sym typeface="Arial"/>
              </a:rPr>
              <a:t>Setting the Foundation</a:t>
            </a:r>
            <a:br>
              <a:rPr kumimoji="0" lang="en-US" sz="4800" b="0" i="0" u="none" strike="noStrike" kern="1200" cap="none" spc="0" normalizeH="0" baseline="0" noProof="0">
                <a:ln>
                  <a:noFill/>
                </a:ln>
                <a:solidFill>
                  <a:schemeClr val="lt1"/>
                </a:solidFill>
                <a:effectLst/>
                <a:uLnTx/>
                <a:uFillTx/>
                <a:latin typeface="+mj-lt"/>
                <a:ea typeface="Museo Slab 500" panose="02000000000000000000" charset="0"/>
                <a:cs typeface="Arial"/>
                <a:sym typeface="Arial"/>
              </a:rPr>
            </a:br>
            <a:endParaRPr kumimoji="0" lang="en-US" sz="4800" b="0" i="0" u="none" strike="noStrike" kern="1200" cap="none" spc="0" normalizeH="0" baseline="0" noProof="0">
              <a:ln>
                <a:noFill/>
              </a:ln>
              <a:solidFill>
                <a:schemeClr val="lt1"/>
              </a:solidFill>
              <a:effectLst/>
              <a:uLnTx/>
              <a:uFillTx/>
              <a:latin typeface="+mj-lt"/>
              <a:ea typeface="Museo Slab 500" panose="02000000000000000000" charset="0"/>
              <a:cs typeface="Arial"/>
              <a:sym typeface="Arial"/>
            </a:endParaRPr>
          </a:p>
        </p:txBody>
      </p:sp>
    </p:spTree>
    <p:extLst>
      <p:ext uri="{BB962C8B-B14F-4D97-AF65-F5344CB8AC3E}">
        <p14:creationId xmlns:p14="http://schemas.microsoft.com/office/powerpoint/2010/main" val="356960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6">
            <a:extLst>
              <a:ext uri="{FF2B5EF4-FFF2-40B4-BE49-F238E27FC236}">
                <a16:creationId xmlns:a16="http://schemas.microsoft.com/office/drawing/2014/main" id="{7A1A3440-886C-4BD1-BF05-7E02D9D0C2C7}"/>
              </a:ext>
            </a:extLst>
          </p:cNvPr>
          <p:cNvSpPr>
            <a:spLocks noGrp="1"/>
          </p:cNvSpPr>
          <p:nvPr>
            <p:ph type="title" idx="4294967295"/>
          </p:nvPr>
        </p:nvSpPr>
        <p:spPr>
          <a:xfrm>
            <a:off x="572493" y="238539"/>
            <a:ext cx="11018520" cy="1434415"/>
          </a:xfrm>
        </p:spPr>
        <p:txBody>
          <a:bodyPr vert="horz" lIns="91440" tIns="45720" rIns="91440" bIns="45720" rtlCol="0" anchor="b">
            <a:normAutofit/>
          </a:bodyPr>
          <a:lstStyle/>
          <a:p>
            <a:r>
              <a:rPr kumimoji="0" lang="en-US" sz="4000" b="0" i="0" u="none" strike="noStrike" cap="none" spc="0" normalizeH="0" baseline="0" noProof="0">
                <a:ln>
                  <a:noFill/>
                </a:ln>
                <a:effectLst/>
                <a:uLnTx/>
                <a:uFillTx/>
                <a:latin typeface="+mj-lt"/>
              </a:rPr>
              <a:t>The Importance of Developing Inference Skills</a:t>
            </a:r>
            <a:br>
              <a:rPr kumimoji="0" lang="en-US" sz="3000" b="0" i="0" u="none" strike="noStrike" cap="none" spc="0" normalizeH="0" baseline="0" noProof="0">
                <a:ln>
                  <a:noFill/>
                </a:ln>
                <a:effectLst/>
                <a:uLnTx/>
                <a:uFillTx/>
                <a:latin typeface="+mj-lt"/>
              </a:rPr>
            </a:br>
            <a:endParaRPr lang="en-US" sz="3000">
              <a:latin typeface="+mj-lt"/>
            </a:endParaRPr>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5A011F-CC4A-4ED4-3B6D-89F2FC4DEC8E}"/>
              </a:ext>
            </a:extLst>
          </p:cNvPr>
          <p:cNvSpPr txBox="1"/>
          <p:nvPr/>
        </p:nvSpPr>
        <p:spPr>
          <a:xfrm>
            <a:off x="572493" y="2071316"/>
            <a:ext cx="7983678" cy="4119172"/>
          </a:xfrm>
          <a:prstGeom prst="rect">
            <a:avLst/>
          </a:prstGeom>
        </p:spPr>
        <p:txBody>
          <a:bodyPr vert="horz" lIns="91440" tIns="45720" rIns="91440" bIns="45720" rtlCol="0" anchor="t">
            <a:noAutofit/>
          </a:bodyPr>
          <a:lstStyle/>
          <a:p>
            <a:pPr>
              <a:lnSpc>
                <a:spcPct val="90000"/>
              </a:lnSpc>
              <a:spcAft>
                <a:spcPts val="600"/>
              </a:spcAft>
            </a:pPr>
            <a:r>
              <a:rPr kumimoji="0" lang="en-US" sz="2400" i="0" u="none" strike="noStrike" cap="none" spc="0" normalizeH="0" baseline="0" noProof="0">
                <a:ln>
                  <a:noFill/>
                </a:ln>
                <a:effectLst/>
                <a:uLnTx/>
                <a:uFillTx/>
                <a:latin typeface="Calibri Light" panose="020F0302020204030204" pitchFamily="34" charset="0"/>
                <a:cs typeface="Calibri Light" panose="020F0302020204030204" pitchFamily="34" charset="0"/>
              </a:rPr>
              <a:t>Students with higher levels of inference skills, both at the elementary and secondary levels, perform at higher levels on reading comprehension tests. </a:t>
            </a:r>
          </a:p>
          <a:p>
            <a:pPr>
              <a:lnSpc>
                <a:spcPct val="90000"/>
              </a:lnSpc>
              <a:spcAft>
                <a:spcPts val="600"/>
              </a:spcAft>
            </a:pPr>
            <a:r>
              <a:rPr lang="en-US" sz="1600">
                <a:latin typeface="Calibri Light" panose="020F0302020204030204" pitchFamily="34" charset="0"/>
                <a:cs typeface="Calibri Light" panose="020F0302020204030204" pitchFamily="34" charset="0"/>
              </a:rPr>
              <a:t>(Cain, Oakhill, &amp; Bryant, 2004; </a:t>
            </a:r>
            <a:r>
              <a:rPr lang="en-US" sz="1600" err="1">
                <a:latin typeface="Calibri Light" panose="020F0302020204030204" pitchFamily="34" charset="0"/>
                <a:cs typeface="Calibri Light" panose="020F0302020204030204" pitchFamily="34" charset="0"/>
              </a:rPr>
              <a:t>Kendeou</a:t>
            </a:r>
            <a:r>
              <a:rPr lang="en-US" sz="1600">
                <a:latin typeface="Calibri Light" panose="020F0302020204030204" pitchFamily="34" charset="0"/>
                <a:cs typeface="Calibri Light" panose="020F0302020204030204" pitchFamily="34" charset="0"/>
              </a:rPr>
              <a:t>, </a:t>
            </a:r>
            <a:r>
              <a:rPr lang="en-US" sz="1600" err="1">
                <a:latin typeface="Calibri Light" panose="020F0302020204030204" pitchFamily="34" charset="0"/>
                <a:cs typeface="Calibri Light" panose="020F0302020204030204" pitchFamily="34" charset="0"/>
              </a:rPr>
              <a:t>BohnGettler</a:t>
            </a:r>
            <a:r>
              <a:rPr lang="en-US" sz="1600">
                <a:latin typeface="Calibri Light" panose="020F0302020204030204" pitchFamily="34" charset="0"/>
                <a:cs typeface="Calibri Light" panose="020F0302020204030204" pitchFamily="34" charset="0"/>
              </a:rPr>
              <a:t>, White, &amp; van den Broek, 2008)</a:t>
            </a:r>
            <a:endParaRPr kumimoji="0" lang="en-US" sz="1600" i="0" u="none" strike="noStrike" cap="none" spc="0" normalizeH="0" baseline="0" noProof="0">
              <a:ln>
                <a:noFill/>
              </a:ln>
              <a:effectLst/>
              <a:uLnTx/>
              <a:uFillTx/>
              <a:latin typeface="Calibri Light" panose="020F0302020204030204" pitchFamily="34" charset="0"/>
              <a:cs typeface="Calibri Light" panose="020F0302020204030204" pitchFamily="34" charset="0"/>
            </a:endParaRPr>
          </a:p>
          <a:p>
            <a:pPr>
              <a:lnSpc>
                <a:spcPct val="90000"/>
              </a:lnSpc>
              <a:spcAft>
                <a:spcPts val="600"/>
              </a:spcAft>
            </a:pPr>
            <a:endParaRPr lang="en-US" sz="2400">
              <a:latin typeface="Calibri Light" panose="020F0302020204030204" pitchFamily="34" charset="0"/>
              <a:cs typeface="Calibri Light" panose="020F0302020204030204" pitchFamily="34" charset="0"/>
            </a:endParaRPr>
          </a:p>
          <a:p>
            <a:pPr>
              <a:lnSpc>
                <a:spcPct val="90000"/>
              </a:lnSpc>
              <a:spcAft>
                <a:spcPts val="600"/>
              </a:spcAft>
            </a:pPr>
            <a:r>
              <a:rPr kumimoji="0" lang="en-US" sz="2400" b="1" i="0" u="none" strike="noStrike" cap="none" spc="0" normalizeH="0" baseline="0" noProof="0">
                <a:ln>
                  <a:noFill/>
                </a:ln>
                <a:effectLst/>
                <a:uLnTx/>
                <a:uFillTx/>
                <a:latin typeface="Calibri Light" panose="020F0302020204030204" pitchFamily="34" charset="0"/>
                <a:cs typeface="Calibri Light" panose="020F0302020204030204" pitchFamily="34" charset="0"/>
              </a:rPr>
              <a:t>Factors </a:t>
            </a:r>
            <a:r>
              <a:rPr lang="en-US" sz="2400" b="1">
                <a:latin typeface="Calibri Light" panose="020F0302020204030204" pitchFamily="34" charset="0"/>
                <a:cs typeface="Calibri Light" panose="020F0302020204030204" pitchFamily="34" charset="0"/>
              </a:rPr>
              <a:t>T</a:t>
            </a:r>
            <a:r>
              <a:rPr kumimoji="0" lang="en-US" sz="2400" b="1" i="0" u="none" strike="noStrike" cap="none" spc="0" normalizeH="0" baseline="0" noProof="0">
                <a:ln>
                  <a:noFill/>
                </a:ln>
                <a:effectLst/>
                <a:uLnTx/>
                <a:uFillTx/>
                <a:latin typeface="Calibri Light" panose="020F0302020204030204" pitchFamily="34" charset="0"/>
                <a:cs typeface="Calibri Light" panose="020F0302020204030204" pitchFamily="34" charset="0"/>
              </a:rPr>
              <a:t>hat </a:t>
            </a:r>
            <a:r>
              <a:rPr lang="en-US" sz="2400" b="1">
                <a:latin typeface="Calibri Light" panose="020F0302020204030204" pitchFamily="34" charset="0"/>
                <a:cs typeface="Calibri Light" panose="020F0302020204030204" pitchFamily="34" charset="0"/>
              </a:rPr>
              <a:t>C</a:t>
            </a:r>
            <a:r>
              <a:rPr kumimoji="0" lang="en-US" sz="2400" b="1" i="0" u="none" strike="noStrike" cap="none" spc="0" normalizeH="0" baseline="0" noProof="0">
                <a:ln>
                  <a:noFill/>
                </a:ln>
                <a:effectLst/>
                <a:uLnTx/>
                <a:uFillTx/>
                <a:latin typeface="Calibri Light" panose="020F0302020204030204" pitchFamily="34" charset="0"/>
                <a:cs typeface="Calibri Light" panose="020F0302020204030204" pitchFamily="34" charset="0"/>
              </a:rPr>
              <a:t>an Influence a Reader’s </a:t>
            </a:r>
            <a:r>
              <a:rPr lang="en-US" sz="2400" b="1">
                <a:latin typeface="Calibri Light" panose="020F0302020204030204" pitchFamily="34" charset="0"/>
                <a:cs typeface="Calibri Light" panose="020F0302020204030204" pitchFamily="34" charset="0"/>
              </a:rPr>
              <a:t>A</a:t>
            </a:r>
            <a:r>
              <a:rPr kumimoji="0" lang="en-US" sz="2400" b="1" i="0" u="none" strike="noStrike" cap="none" spc="0" normalizeH="0" baseline="0" noProof="0" err="1">
                <a:ln>
                  <a:noFill/>
                </a:ln>
                <a:effectLst/>
                <a:uLnTx/>
                <a:uFillTx/>
                <a:latin typeface="Calibri Light" panose="020F0302020204030204" pitchFamily="34" charset="0"/>
                <a:cs typeface="Calibri Light" panose="020F0302020204030204" pitchFamily="34" charset="0"/>
              </a:rPr>
              <a:t>bility</a:t>
            </a:r>
            <a:r>
              <a:rPr kumimoji="0" lang="en-US" sz="2400" b="1" i="0" u="none" strike="noStrike" cap="none" spc="0" normalizeH="0" baseline="0" noProof="0">
                <a:ln>
                  <a:noFill/>
                </a:ln>
                <a:effectLst/>
                <a:uLnTx/>
                <a:uFillTx/>
                <a:latin typeface="Calibri Light" panose="020F0302020204030204" pitchFamily="34" charset="0"/>
                <a:cs typeface="Calibri Light" panose="020F0302020204030204" pitchFamily="34" charset="0"/>
              </a:rPr>
              <a:t> to Make Inferences:</a:t>
            </a:r>
            <a:endParaRPr lang="en-US" sz="2400" b="1">
              <a:latin typeface="Calibri Light" panose="020F0302020204030204" pitchFamily="34" charset="0"/>
              <a:cs typeface="Calibri Light" panose="020F0302020204030204" pitchFamily="34" charset="0"/>
            </a:endParaRPr>
          </a:p>
          <a:p>
            <a:pPr marL="342900" indent="-342900">
              <a:lnSpc>
                <a:spcPct val="90000"/>
              </a:lnSpc>
              <a:spcAft>
                <a:spcPts val="600"/>
              </a:spcAft>
              <a:buFont typeface="Arial" panose="020B0604020202020204" pitchFamily="34" charset="0"/>
              <a:buChar char="•"/>
            </a:pPr>
            <a:r>
              <a:rPr lang="en-US" sz="2400">
                <a:latin typeface="Calibri Light" panose="020F0302020204030204" pitchFamily="34" charset="0"/>
                <a:cs typeface="Calibri Light" panose="020F0302020204030204" pitchFamily="34" charset="0"/>
              </a:rPr>
              <a:t>Access to vocabulary and knowledge  </a:t>
            </a:r>
          </a:p>
          <a:p>
            <a:pPr marL="342900" indent="-342900">
              <a:lnSpc>
                <a:spcPct val="90000"/>
              </a:lnSpc>
              <a:spcAft>
                <a:spcPts val="600"/>
              </a:spcAft>
              <a:buFont typeface="Arial" panose="020B0604020202020204" pitchFamily="34" charset="0"/>
              <a:buChar char="•"/>
            </a:pPr>
            <a:r>
              <a:rPr lang="en-US" sz="2400">
                <a:latin typeface="Calibri Light" panose="020F0302020204030204" pitchFamily="34" charset="0"/>
                <a:cs typeface="Calibri Light" panose="020F0302020204030204" pitchFamily="34" charset="0"/>
              </a:rPr>
              <a:t>Student’s standards of coherence </a:t>
            </a:r>
          </a:p>
          <a:p>
            <a:pPr marL="342900" indent="-342900">
              <a:lnSpc>
                <a:spcPct val="90000"/>
              </a:lnSpc>
              <a:spcAft>
                <a:spcPts val="600"/>
              </a:spcAft>
              <a:buFont typeface="Arial" panose="020B0604020202020204" pitchFamily="34" charset="0"/>
              <a:buChar char="•"/>
            </a:pPr>
            <a:r>
              <a:rPr lang="en-US" sz="2400">
                <a:latin typeface="Calibri Light" panose="020F0302020204030204" pitchFamily="34" charset="0"/>
                <a:cs typeface="Calibri Light" panose="020F0302020204030204" pitchFamily="34" charset="0"/>
              </a:rPr>
              <a:t>Working memory </a:t>
            </a:r>
          </a:p>
        </p:txBody>
      </p:sp>
      <p:pic>
        <p:nvPicPr>
          <p:cNvPr id="4" name="Picture 3" descr="A child sitting on a crate reading a book">
            <a:extLst>
              <a:ext uri="{FF2B5EF4-FFF2-40B4-BE49-F238E27FC236}">
                <a16:creationId xmlns:a16="http://schemas.microsoft.com/office/drawing/2014/main" id="{2756FFA7-B813-9574-2D44-5386A5869F96}"/>
              </a:ext>
            </a:extLst>
          </p:cNvPr>
          <p:cNvPicPr>
            <a:picLocks noChangeAspect="1"/>
          </p:cNvPicPr>
          <p:nvPr/>
        </p:nvPicPr>
        <p:blipFill rotWithShape="1">
          <a:blip r:embed="rId3">
            <a:extLst>
              <a:ext uri="{28A0092B-C50C-407E-A947-70E740481C1C}">
                <a14:useLocalDpi xmlns:a14="http://schemas.microsoft.com/office/drawing/2010/main" val="0"/>
              </a:ext>
            </a:extLst>
          </a:blip>
          <a:srcRect l="20641" r="15143" b="2"/>
          <a:stretch/>
        </p:blipFill>
        <p:spPr>
          <a:xfrm>
            <a:off x="8670924" y="2593759"/>
            <a:ext cx="2948583" cy="3064884"/>
          </a:xfrm>
          <a:prstGeom prst="rect">
            <a:avLst/>
          </a:prstGeom>
          <a:effectLst>
            <a:softEdge rad="76200"/>
          </a:effectLst>
        </p:spPr>
      </p:pic>
      <p:pic>
        <p:nvPicPr>
          <p:cNvPr id="3" name="Picture 2">
            <a:extLst>
              <a:ext uri="{FF2B5EF4-FFF2-40B4-BE49-F238E27FC236}">
                <a16:creationId xmlns:a16="http://schemas.microsoft.com/office/drawing/2014/main" id="{F6249F52-5C9C-996E-BA0C-5EDAE161E2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579544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F906E-B0B3-440F-988E-4CF1710FBFA6}"/>
              </a:ext>
            </a:extLst>
          </p:cNvPr>
          <p:cNvSpPr txBox="1">
            <a:spLocks noGrp="1"/>
          </p:cNvSpPr>
          <p:nvPr>
            <p:ph type="title" idx="4294967295"/>
          </p:nvPr>
        </p:nvSpPr>
        <p:spPr>
          <a:xfrm>
            <a:off x="0" y="3161997"/>
            <a:ext cx="12192000" cy="13420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FFFFFF"/>
              </a:buClr>
              <a:buSzPts val="4800"/>
              <a:buFont typeface="Arial"/>
              <a:buNone/>
              <a:tabLst/>
              <a:defRPr/>
            </a:pPr>
            <a:r>
              <a:rPr kumimoji="0" lang="en-US" sz="4800" b="0" i="0" u="sng" strike="noStrike" kern="1200" cap="none" spc="0" normalizeH="0" baseline="0" noProof="0">
                <a:ln>
                  <a:noFill/>
                </a:ln>
                <a:solidFill>
                  <a:srgbClr val="FFFFFF"/>
                </a:solidFill>
                <a:effectLst/>
                <a:uLnTx/>
                <a:uFillTx/>
                <a:latin typeface="Museo Slab 500"/>
                <a:ea typeface="Museo Slab 500" panose="02000000000000000000" charset="0"/>
                <a:cs typeface="Arial"/>
                <a:sym typeface="Arial"/>
              </a:rPr>
              <a:t>Curriculum Check</a:t>
            </a:r>
            <a:br>
              <a:rPr kumimoji="0" lang="en-US" sz="4800" b="0" i="0" u="none" strike="noStrike" kern="1200" cap="none" spc="0" normalizeH="0" baseline="0" noProof="0">
                <a:ln>
                  <a:noFill/>
                </a:ln>
                <a:solidFill>
                  <a:srgbClr val="FFFFFF"/>
                </a:solidFill>
                <a:effectLst/>
                <a:uLnTx/>
                <a:uFillTx/>
                <a:latin typeface="Museo Slab 500"/>
                <a:ea typeface="Museo Slab 500" panose="02000000000000000000" charset="0"/>
                <a:cs typeface="Arial"/>
                <a:sym typeface="Arial"/>
              </a:rPr>
            </a:br>
            <a:endParaRPr kumimoji="0" lang="en-US" sz="4800" b="0" i="0" u="none" strike="noStrike" kern="1200" cap="none" spc="0" normalizeH="0" baseline="0" noProof="0">
              <a:ln>
                <a:noFill/>
              </a:ln>
              <a:solidFill>
                <a:srgbClr val="FFFFFF"/>
              </a:solidFill>
              <a:effectLst/>
              <a:uLnTx/>
              <a:uFillTx/>
              <a:latin typeface="Museo Slab 500"/>
              <a:ea typeface="Museo Slab 500" panose="02000000000000000000" charset="0"/>
              <a:cs typeface="Arial"/>
              <a:sym typeface="Arial"/>
            </a:endParaRPr>
          </a:p>
        </p:txBody>
      </p:sp>
    </p:spTree>
    <p:extLst>
      <p:ext uri="{BB962C8B-B14F-4D97-AF65-F5344CB8AC3E}">
        <p14:creationId xmlns:p14="http://schemas.microsoft.com/office/powerpoint/2010/main" val="288551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1">
            <a:extLst>
              <a:ext uri="{FF2B5EF4-FFF2-40B4-BE49-F238E27FC236}">
                <a16:creationId xmlns:a16="http://schemas.microsoft.com/office/drawing/2014/main" id="{4ADE3FD3-4475-D23B-661D-C4A1CC87731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6009901"/>
              </p:ext>
            </p:extLst>
          </p:nvPr>
        </p:nvGraphicFramePr>
        <p:xfrm>
          <a:off x="297425" y="1058972"/>
          <a:ext cx="10517331" cy="5070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B3297206-47F9-D5CC-8557-E56D7F0009AC}"/>
              </a:ext>
            </a:extLst>
          </p:cNvPr>
          <p:cNvSpPr txBox="1">
            <a:spLocks noGrp="1"/>
          </p:cNvSpPr>
          <p:nvPr>
            <p:ph type="title" idx="4294967295"/>
          </p:nvPr>
        </p:nvSpPr>
        <p:spPr>
          <a:xfrm>
            <a:off x="297425" y="191911"/>
            <a:ext cx="1159715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n-ea"/>
                <a:cs typeface="+mn-cs"/>
              </a:rPr>
              <a:t>Does your curriculum… </a:t>
            </a:r>
          </a:p>
        </p:txBody>
      </p:sp>
      <p:pic>
        <p:nvPicPr>
          <p:cNvPr id="6" name="Picture 5">
            <a:extLst>
              <a:ext uri="{FF2B5EF4-FFF2-40B4-BE49-F238E27FC236}">
                <a16:creationId xmlns:a16="http://schemas.microsoft.com/office/drawing/2014/main" id="{10BF418A-4762-042B-7135-C17E7E921AB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35529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CD81ED-ED5D-3A53-0276-C1073C8ECC58}"/>
              </a:ext>
            </a:extLst>
          </p:cNvPr>
          <p:cNvSpPr txBox="1">
            <a:spLocks noGrp="1"/>
          </p:cNvSpPr>
          <p:nvPr>
            <p:ph type="title" idx="4294967295"/>
          </p:nvPr>
        </p:nvSpPr>
        <p:spPr>
          <a:xfrm>
            <a:off x="381965" y="185195"/>
            <a:ext cx="1153995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tx1"/>
                </a:solidFill>
                <a:effectLst/>
                <a:uLnTx/>
                <a:uFillTx/>
                <a:latin typeface="+mj-lt"/>
                <a:ea typeface="+mn-ea"/>
                <a:cs typeface="+mn-cs"/>
              </a:rPr>
              <a:t>Learn More</a:t>
            </a:r>
          </a:p>
        </p:txBody>
      </p:sp>
      <p:pic>
        <p:nvPicPr>
          <p:cNvPr id="4" name="Picture 3">
            <a:extLst>
              <a:ext uri="{FF2B5EF4-FFF2-40B4-BE49-F238E27FC236}">
                <a16:creationId xmlns:a16="http://schemas.microsoft.com/office/drawing/2014/main" id="{517E4C4E-877A-20A7-6142-C2C3A9C581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5" name="TextBox 4">
            <a:extLst>
              <a:ext uri="{FF2B5EF4-FFF2-40B4-BE49-F238E27FC236}">
                <a16:creationId xmlns:a16="http://schemas.microsoft.com/office/drawing/2014/main" id="{CA832F62-422C-11FE-2AE5-B97C83EAA1C4}"/>
              </a:ext>
            </a:extLst>
          </p:cNvPr>
          <p:cNvSpPr txBox="1"/>
          <p:nvPr/>
        </p:nvSpPr>
        <p:spPr>
          <a:xfrm>
            <a:off x="381965" y="994905"/>
            <a:ext cx="5886201" cy="5632311"/>
          </a:xfrm>
          <a:prstGeom prst="rect">
            <a:avLst/>
          </a:prstGeom>
          <a:noFill/>
        </p:spPr>
        <p:txBody>
          <a:bodyPr wrap="square" rtlCol="0">
            <a:spAutoFit/>
          </a:bodyPr>
          <a:lstStyle/>
          <a:p>
            <a:r>
              <a:rPr lang="en-US" sz="2000" b="1" u="sng" dirty="0">
                <a:latin typeface="Calibri Light" panose="020F0302020204030204" pitchFamily="34" charset="0"/>
                <a:cs typeface="Calibri Light" panose="020F0302020204030204" pitchFamily="34" charset="0"/>
              </a:rPr>
              <a:t>Read: </a:t>
            </a:r>
          </a:p>
          <a:p>
            <a:endParaRPr lang="en-US" sz="2000" u="sng" dirty="0">
              <a:latin typeface="Calibri Light" panose="020F0302020204030204" pitchFamily="34" charset="0"/>
              <a:cs typeface="Calibri Light" panose="020F0302020204030204" pitchFamily="34" charset="0"/>
            </a:endParaRPr>
          </a:p>
          <a:p>
            <a:r>
              <a:rPr lang="en-US" sz="2000" dirty="0">
                <a:solidFill>
                  <a:srgbClr val="242424"/>
                </a:solidFill>
                <a:latin typeface="Calibri Light" panose="020F0302020204030204" pitchFamily="34" charset="0"/>
                <a:cs typeface="Calibri Light" panose="020F0302020204030204" pitchFamily="34" charset="0"/>
              </a:rPr>
              <a:t>Cain, K, &amp; Oakhill, J. (2007). </a:t>
            </a:r>
            <a:r>
              <a:rPr lang="en-US" sz="2000" i="1" dirty="0">
                <a:solidFill>
                  <a:srgbClr val="242424"/>
                </a:solidFill>
                <a:latin typeface="Calibri Light" panose="020F0302020204030204" pitchFamily="34" charset="0"/>
                <a:cs typeface="Calibri Light" panose="020F0302020204030204" pitchFamily="34" charset="0"/>
              </a:rPr>
              <a:t>Children’s comprehension problems in oral and written language: A cognitive perspective</a:t>
            </a:r>
            <a:r>
              <a:rPr lang="en-US" sz="2000" dirty="0">
                <a:solidFill>
                  <a:srgbClr val="242424"/>
                </a:solidFill>
                <a:latin typeface="Calibri Light" panose="020F0302020204030204" pitchFamily="34" charset="0"/>
                <a:cs typeface="Calibri Light" panose="020F0302020204030204" pitchFamily="34" charset="0"/>
              </a:rPr>
              <a:t>. New York, NY. Guildford Press. </a:t>
            </a:r>
          </a:p>
          <a:p>
            <a:endParaRPr lang="en-US" sz="2000" dirty="0">
              <a:solidFill>
                <a:srgbClr val="242424"/>
              </a:solidFill>
              <a:latin typeface="Calibri Light" panose="020F0302020204030204" pitchFamily="34" charset="0"/>
              <a:cs typeface="Calibri Light" panose="020F0302020204030204" pitchFamily="34" charset="0"/>
            </a:endParaRPr>
          </a:p>
          <a:p>
            <a:r>
              <a:rPr lang="en-US" sz="2000" dirty="0">
                <a:solidFill>
                  <a:srgbClr val="242424"/>
                </a:solidFill>
                <a:latin typeface="Calibri Light" panose="020F0302020204030204" pitchFamily="34" charset="0"/>
                <a:cs typeface="Calibri Light" panose="020F0302020204030204" pitchFamily="34" charset="0"/>
              </a:rPr>
              <a:t>Hennessy, N. (2021). </a:t>
            </a:r>
            <a:r>
              <a:rPr lang="en-US" sz="2000" i="1" dirty="0">
                <a:solidFill>
                  <a:srgbClr val="242424"/>
                </a:solidFill>
                <a:latin typeface="Calibri Light" panose="020F0302020204030204" pitchFamily="34" charset="0"/>
                <a:cs typeface="Calibri Light" panose="020F0302020204030204" pitchFamily="34" charset="0"/>
              </a:rPr>
              <a:t>The reading comprehension blueprint: Helping students make meaning from text.</a:t>
            </a:r>
            <a:r>
              <a:rPr lang="en-US" sz="2000" dirty="0">
                <a:solidFill>
                  <a:srgbClr val="242424"/>
                </a:solidFill>
                <a:latin typeface="Calibri Light" panose="020F0302020204030204" pitchFamily="34" charset="0"/>
                <a:cs typeface="Calibri Light" panose="020F0302020204030204" pitchFamily="34" charset="0"/>
              </a:rPr>
              <a:t> Paul H. Brookes Publishing Co., Inc.  </a:t>
            </a:r>
          </a:p>
          <a:p>
            <a:endParaRPr lang="en-US" sz="2000" dirty="0">
              <a:latin typeface="Calibri Light" panose="020F0302020204030204" pitchFamily="34" charset="0"/>
              <a:cs typeface="Calibri Light" panose="020F0302020204030204" pitchFamily="34" charset="0"/>
            </a:endParaRPr>
          </a:p>
          <a:p>
            <a:r>
              <a:rPr lang="en-US" sz="2000" b="1" u="sng" dirty="0">
                <a:latin typeface="Calibri Light" panose="020F0302020204030204" pitchFamily="34" charset="0"/>
                <a:cs typeface="Calibri Light" panose="020F0302020204030204" pitchFamily="34" charset="0"/>
              </a:rPr>
              <a:t>Watch: </a:t>
            </a:r>
          </a:p>
          <a:p>
            <a:endParaRPr lang="en-US" sz="2000" dirty="0">
              <a:latin typeface="Calibri Light" panose="020F0302020204030204" pitchFamily="34" charset="0"/>
              <a:cs typeface="Calibri Light" panose="020F0302020204030204" pitchFamily="34" charset="0"/>
            </a:endParaRPr>
          </a:p>
          <a:p>
            <a:r>
              <a:rPr lang="en-US" sz="2000" i="0" dirty="0">
                <a:solidFill>
                  <a:srgbClr val="0F0F0F"/>
                </a:solidFill>
                <a:effectLst/>
                <a:latin typeface="Calibri Light" panose="020F0302020204030204" pitchFamily="34" charset="0"/>
                <a:cs typeface="Calibri Light" panose="020F0302020204030204" pitchFamily="34" charset="0"/>
              </a:rPr>
              <a:t>Inference: Multiple Contributions to Comprehension | 2022 Literacy Symposium (</a:t>
            </a:r>
            <a:r>
              <a:rPr lang="en-US" sz="2000" i="0" dirty="0" err="1">
                <a:solidFill>
                  <a:srgbClr val="0F0F0F"/>
                </a:solidFill>
                <a:effectLst/>
                <a:latin typeface="Calibri Light" panose="020F0302020204030204" pitchFamily="34" charset="0"/>
                <a:cs typeface="Calibri Light" panose="020F0302020204030204" pitchFamily="34" charset="0"/>
              </a:rPr>
              <a:t>PaTTAN</a:t>
            </a:r>
            <a:r>
              <a:rPr lang="en-US" sz="2000" i="0" dirty="0">
                <a:solidFill>
                  <a:srgbClr val="0F0F0F"/>
                </a:solidFill>
                <a:effectLst/>
                <a:latin typeface="Calibri Light" panose="020F0302020204030204" pitchFamily="34" charset="0"/>
                <a:cs typeface="Calibri Light" panose="020F0302020204030204" pitchFamily="34" charset="0"/>
              </a:rPr>
              <a:t>)</a:t>
            </a:r>
          </a:p>
          <a:p>
            <a:pPr algn="l"/>
            <a:r>
              <a:rPr lang="en-US" sz="2000" b="0" i="0" dirty="0">
                <a:solidFill>
                  <a:srgbClr val="000000"/>
                </a:solidFill>
                <a:effectLst/>
                <a:latin typeface="Calibri Light" panose="020F0302020204030204" pitchFamily="34" charset="0"/>
                <a:cs typeface="Calibri Light" panose="020F0302020204030204" pitchFamily="34" charset="0"/>
              </a:rPr>
              <a:t>Speaking: Nancy Hennessy</a:t>
            </a:r>
            <a:r>
              <a:rPr lang="en-US" sz="2000" dirty="0">
                <a:solidFill>
                  <a:srgbClr val="000000"/>
                </a:solidFill>
                <a:latin typeface="Calibri Light" panose="020F0302020204030204" pitchFamily="34" charset="0"/>
                <a:cs typeface="Calibri Light" panose="020F0302020204030204" pitchFamily="34" charset="0"/>
              </a:rPr>
              <a:t>, M.Ed.</a:t>
            </a:r>
            <a:endParaRPr lang="en-US" sz="2000" b="0" i="0" dirty="0">
              <a:solidFill>
                <a:srgbClr val="000000"/>
              </a:solidFill>
              <a:effectLst/>
              <a:latin typeface="Calibri Light" panose="020F0302020204030204" pitchFamily="34" charset="0"/>
              <a:cs typeface="Calibri Light" panose="020F0302020204030204" pitchFamily="34" charset="0"/>
            </a:endParaRPr>
          </a:p>
          <a:p>
            <a:pPr algn="l"/>
            <a:r>
              <a:rPr lang="en-US" sz="2000" b="0" i="0" dirty="0">
                <a:solidFill>
                  <a:srgbClr val="000000"/>
                </a:solidFill>
                <a:effectLst/>
                <a:latin typeface="Calibri Light" panose="020F0302020204030204" pitchFamily="34" charset="0"/>
                <a:cs typeface="Calibri Light" panose="020F0302020204030204" pitchFamily="34" charset="0"/>
              </a:rPr>
              <a:t>7/22/2022</a:t>
            </a:r>
          </a:p>
          <a:p>
            <a:pPr algn="l"/>
            <a:r>
              <a:rPr lang="en-US" sz="2000" b="0" i="0" dirty="0">
                <a:solidFill>
                  <a:srgbClr val="000000"/>
                </a:solidFill>
                <a:effectLst/>
                <a:latin typeface="Calibri Light" panose="020F0302020204030204" pitchFamily="34" charset="0"/>
                <a:cs typeface="Calibri Light" panose="020F0302020204030204" pitchFamily="34" charset="0"/>
                <a:hlinkClick r:id="rId4"/>
              </a:rPr>
              <a:t>https://youtu.be/ERgWJwLTQXE?si=zClB6k_EmrZEKSX9</a:t>
            </a:r>
            <a:endParaRPr lang="en-US" sz="2000" i="0" dirty="0">
              <a:solidFill>
                <a:srgbClr val="0F0F0F"/>
              </a:solidFill>
              <a:effectLst/>
            </a:endParaRPr>
          </a:p>
          <a:p>
            <a:endParaRPr lang="en-US" sz="2000" dirty="0"/>
          </a:p>
        </p:txBody>
      </p:sp>
      <p:pic>
        <p:nvPicPr>
          <p:cNvPr id="6" name="Picture 5">
            <a:extLst>
              <a:ext uri="{FF2B5EF4-FFF2-40B4-BE49-F238E27FC236}">
                <a16:creationId xmlns:a16="http://schemas.microsoft.com/office/drawing/2014/main" id="{1A97AACD-63D5-850C-73CE-6A6564A934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32066" y="185195"/>
            <a:ext cx="2789858" cy="349907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E22F295-57FB-CF12-3C76-A4545FE43A6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87430" y="198447"/>
            <a:ext cx="2225372" cy="335476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803B4F4-29A8-732B-EA57-8D46AB1E49D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47065" y="3866717"/>
            <a:ext cx="4084494" cy="22902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338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F906E-B0B3-440F-988E-4CF1710FBFA6}"/>
              </a:ext>
            </a:extLst>
          </p:cNvPr>
          <p:cNvSpPr txBox="1">
            <a:spLocks noGrp="1"/>
          </p:cNvSpPr>
          <p:nvPr>
            <p:ph type="title" idx="4294967295"/>
          </p:nvPr>
        </p:nvSpPr>
        <p:spPr>
          <a:xfrm>
            <a:off x="85061" y="3006637"/>
            <a:ext cx="12192000" cy="13420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kumimoji="0" lang="en-US" sz="4800" b="0" i="0" u="sng" strike="noStrike" kern="1200" cap="none" spc="0" normalizeH="0" baseline="0" noProof="0">
                <a:ln>
                  <a:noFill/>
                </a:ln>
                <a:solidFill>
                  <a:schemeClr val="lt1"/>
                </a:solidFill>
                <a:effectLst/>
                <a:uLnTx/>
                <a:uFillTx/>
                <a:latin typeface="+mj-lt"/>
                <a:ea typeface="Museo Slab 500" panose="02000000000000000000" charset="0"/>
                <a:cs typeface="Arial"/>
                <a:sym typeface="Arial"/>
              </a:rPr>
              <a:t>Resources</a:t>
            </a:r>
            <a:br>
              <a:rPr kumimoji="0" lang="en-US" sz="4800" b="0" i="0" u="none" strike="noStrike" kern="1200" cap="none" spc="0" normalizeH="0" baseline="0" noProof="0">
                <a:ln>
                  <a:noFill/>
                </a:ln>
                <a:solidFill>
                  <a:schemeClr val="lt1"/>
                </a:solidFill>
                <a:effectLst/>
                <a:uLnTx/>
                <a:uFillTx/>
                <a:latin typeface="+mj-lt"/>
                <a:ea typeface="Museo Slab 500" panose="02000000000000000000" charset="0"/>
                <a:cs typeface="Arial"/>
                <a:sym typeface="Arial"/>
              </a:rPr>
            </a:br>
            <a:endParaRPr kumimoji="0" lang="en-US" sz="4800" b="0" i="0" u="none" strike="noStrike" kern="1200" cap="none" spc="0" normalizeH="0" baseline="0" noProof="0">
              <a:ln>
                <a:noFill/>
              </a:ln>
              <a:solidFill>
                <a:schemeClr val="lt1"/>
              </a:solidFill>
              <a:effectLst/>
              <a:uLnTx/>
              <a:uFillTx/>
              <a:latin typeface="+mj-lt"/>
              <a:ea typeface="Museo Slab 500" panose="02000000000000000000" charset="0"/>
              <a:cs typeface="Arial"/>
              <a:sym typeface="Arial"/>
            </a:endParaRPr>
          </a:p>
        </p:txBody>
      </p:sp>
    </p:spTree>
    <p:extLst>
      <p:ext uri="{BB962C8B-B14F-4D97-AF65-F5344CB8AC3E}">
        <p14:creationId xmlns:p14="http://schemas.microsoft.com/office/powerpoint/2010/main" val="3303239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5" name="Title 4">
            <a:extLst>
              <a:ext uri="{FF2B5EF4-FFF2-40B4-BE49-F238E27FC236}">
                <a16:creationId xmlns:a16="http://schemas.microsoft.com/office/drawing/2014/main" id="{9C1AF712-E588-4D03-9466-931A5AD98412}"/>
              </a:ext>
            </a:extLst>
          </p:cNvPr>
          <p:cNvSpPr>
            <a:spLocks noGrp="1"/>
          </p:cNvSpPr>
          <p:nvPr>
            <p:ph type="title" idx="4294967295"/>
          </p:nvPr>
        </p:nvSpPr>
        <p:spPr>
          <a:xfrm>
            <a:off x="446650" y="293768"/>
            <a:ext cx="6475413" cy="527050"/>
          </a:xfrm>
          <a:prstGeom prst="rect">
            <a:avLst/>
          </a:prstGeom>
        </p:spPr>
        <p:txBody>
          <a:bodyPr>
            <a:noAutofit/>
          </a:bodyPr>
          <a:lstStyle/>
          <a:p>
            <a:r>
              <a:rPr lang="en-US" sz="3600">
                <a:solidFill>
                  <a:srgbClr val="754866"/>
                </a:solidFill>
                <a:latin typeface="Museo Slab 500" panose="02000000000000000000" pitchFamily="50" charset="0"/>
              </a:rPr>
              <a:t>References</a:t>
            </a:r>
          </a:p>
        </p:txBody>
      </p:sp>
      <p:cxnSp>
        <p:nvCxnSpPr>
          <p:cNvPr id="3" name="Straight Connector 2">
            <a:extLst>
              <a:ext uri="{FF2B5EF4-FFF2-40B4-BE49-F238E27FC236}">
                <a16:creationId xmlns:a16="http://schemas.microsoft.com/office/drawing/2014/main" id="{1B2EC18C-5B66-4FF0-B20D-D8F17E665D46}"/>
              </a:ext>
              <a:ext uri="{C183D7F6-B498-43B3-948B-1728B52AA6E4}">
                <adec:decorative xmlns:adec="http://schemas.microsoft.com/office/drawing/2017/decorative" val="1"/>
              </a:ext>
            </a:extLst>
          </p:cNvPr>
          <p:cNvCxnSpPr/>
          <p:nvPr/>
        </p:nvCxnSpPr>
        <p:spPr>
          <a:xfrm>
            <a:off x="1838794" y="820818"/>
            <a:ext cx="8829207" cy="0"/>
          </a:xfrm>
          <a:prstGeom prst="line">
            <a:avLst/>
          </a:prstGeom>
          <a:ln w="12700">
            <a:solidFill>
              <a:srgbClr val="077682"/>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3AB683-9E2C-4400-B04E-CC8B6478D10C}"/>
              </a:ext>
            </a:extLst>
          </p:cNvPr>
          <p:cNvSpPr txBox="1"/>
          <p:nvPr/>
        </p:nvSpPr>
        <p:spPr>
          <a:xfrm>
            <a:off x="446650" y="920912"/>
            <a:ext cx="10515600" cy="6825202"/>
          </a:xfrm>
          <a:prstGeom prst="rect">
            <a:avLst/>
          </a:prstGeom>
          <a:noFill/>
        </p:spPr>
        <p:txBody>
          <a:bodyPr wrap="square" lIns="91440" tIns="45720" rIns="91440" bIns="45720" rtlCol="0" anchor="t">
            <a:spAutoFit/>
          </a:bodyPr>
          <a:lstStyle/>
          <a:p>
            <a:r>
              <a:rPr lang="en-US" sz="1600" dirty="0">
                <a:effectLst/>
                <a:latin typeface="Calibri Light" panose="020F0302020204030204" pitchFamily="34" charset="0"/>
                <a:cs typeface="Calibri Light" panose="020F0302020204030204" pitchFamily="34" charset="0"/>
              </a:rPr>
              <a:t>Boyne, J. (2006). Chapter One: Bruno Makes a Discovery. In </a:t>
            </a:r>
            <a:r>
              <a:rPr lang="en-US" sz="1600" i="1" dirty="0">
                <a:effectLst/>
                <a:latin typeface="Calibri Light" panose="020F0302020204030204" pitchFamily="34" charset="0"/>
                <a:cs typeface="Calibri Light" panose="020F0302020204030204" pitchFamily="34" charset="0"/>
              </a:rPr>
              <a:t>The Boy in the Striped </a:t>
            </a:r>
            <a:r>
              <a:rPr lang="en-US" sz="1600" i="1" dirty="0" err="1">
                <a:effectLst/>
                <a:latin typeface="Calibri Light" panose="020F0302020204030204" pitchFamily="34" charset="0"/>
                <a:cs typeface="Calibri Light" panose="020F0302020204030204" pitchFamily="34" charset="0"/>
              </a:rPr>
              <a:t>Pyjamas</a:t>
            </a:r>
            <a:r>
              <a:rPr lang="en-US" sz="1600" dirty="0">
                <a:effectLst/>
                <a:latin typeface="Calibri Light" panose="020F0302020204030204" pitchFamily="34" charset="0"/>
                <a:cs typeface="Calibri Light" panose="020F0302020204030204" pitchFamily="34" charset="0"/>
              </a:rPr>
              <a:t> (pp. 1–4). Random House Group Ltd. </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Babbitt, N. (2010). Prologue. In </a:t>
            </a:r>
            <a:r>
              <a:rPr lang="en-US" sz="1600" i="1" dirty="0">
                <a:latin typeface="Calibri Light" panose="020F0302020204030204" pitchFamily="34" charset="0"/>
                <a:cs typeface="Calibri Light" panose="020F0302020204030204" pitchFamily="34" charset="0"/>
              </a:rPr>
              <a:t>Tuck Everlasting </a:t>
            </a:r>
            <a:r>
              <a:rPr lang="en-US" sz="1600" dirty="0">
                <a:latin typeface="Calibri Light" panose="020F0302020204030204" pitchFamily="34" charset="0"/>
                <a:cs typeface="Calibri Light" panose="020F0302020204030204" pitchFamily="34" charset="0"/>
              </a:rPr>
              <a:t>(pp.1). St Martin's Press.</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Cain, K, &amp; Oakhill, J. (2007). </a:t>
            </a:r>
            <a:r>
              <a:rPr lang="en-US" sz="1600" i="1" dirty="0">
                <a:latin typeface="Calibri Light" panose="020F0302020204030204" pitchFamily="34" charset="0"/>
                <a:cs typeface="Calibri Light" panose="020F0302020204030204" pitchFamily="34" charset="0"/>
              </a:rPr>
              <a:t>Children’s comprehension problems in oral and written language: A cognitive perspective</a:t>
            </a:r>
            <a:r>
              <a:rPr lang="en-US" sz="1600" dirty="0">
                <a:latin typeface="Calibri Light" panose="020F0302020204030204" pitchFamily="34" charset="0"/>
                <a:cs typeface="Calibri Light" panose="020F0302020204030204" pitchFamily="34" charset="0"/>
              </a:rPr>
              <a:t>. New York, NY. Guildford Press. </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Castles, A., </a:t>
            </a:r>
            <a:r>
              <a:rPr lang="en-US" sz="1600" dirty="0" err="1">
                <a:latin typeface="Calibri Light" panose="020F0302020204030204" pitchFamily="34" charset="0"/>
                <a:cs typeface="Calibri Light" panose="020F0302020204030204" pitchFamily="34" charset="0"/>
              </a:rPr>
              <a:t>Rastle</a:t>
            </a:r>
            <a:r>
              <a:rPr lang="en-US" sz="1600" dirty="0">
                <a:latin typeface="Calibri Light" panose="020F0302020204030204" pitchFamily="34" charset="0"/>
                <a:cs typeface="Calibri Light" panose="020F0302020204030204" pitchFamily="34" charset="0"/>
              </a:rPr>
              <a:t>, K., &amp; Nation, K. (2018). Ending the reading wars: Reading acquisition from novice to expert. Psychological Science in the Public Interest, 19, 5–51. </a:t>
            </a:r>
          </a:p>
          <a:p>
            <a:endParaRPr lang="en-US" sz="1600" dirty="0">
              <a:latin typeface="Calibri Light" panose="020F0302020204030204" pitchFamily="34" charset="0"/>
              <a:cs typeface="Calibri Light" panose="020F0302020204030204" pitchFamily="34" charset="0"/>
            </a:endParaRPr>
          </a:p>
          <a:p>
            <a:r>
              <a:rPr lang="en-US" sz="1600" dirty="0">
                <a:effectLst/>
                <a:latin typeface="Calibri Light" panose="020F0302020204030204" pitchFamily="34" charset="0"/>
                <a:cs typeface="Calibri Light" panose="020F0302020204030204" pitchFamily="34" charset="0"/>
              </a:rPr>
              <a:t>Dahl, R. (2016). Chapter One: The Reader of Books. In </a:t>
            </a:r>
            <a:r>
              <a:rPr lang="en-US" sz="1600" i="1" dirty="0">
                <a:effectLst/>
                <a:latin typeface="Calibri Light" panose="020F0302020204030204" pitchFamily="34" charset="0"/>
                <a:cs typeface="Calibri Light" panose="020F0302020204030204" pitchFamily="34" charset="0"/>
              </a:rPr>
              <a:t>Matilda</a:t>
            </a:r>
            <a:r>
              <a:rPr lang="en-US" sz="1600" dirty="0">
                <a:effectLst/>
                <a:latin typeface="Calibri Light" panose="020F0302020204030204" pitchFamily="34" charset="0"/>
                <a:cs typeface="Calibri Light" panose="020F0302020204030204" pitchFamily="34" charset="0"/>
              </a:rPr>
              <a:t> (pp. 8–9). Puffin Books. </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Gough, P. B. &amp; </a:t>
            </a:r>
            <a:r>
              <a:rPr lang="en-US" sz="1600" dirty="0" err="1">
                <a:latin typeface="Calibri Light" panose="020F0302020204030204" pitchFamily="34" charset="0"/>
                <a:cs typeface="Calibri Light" panose="020F0302020204030204" pitchFamily="34" charset="0"/>
              </a:rPr>
              <a:t>Tunmer</a:t>
            </a:r>
            <a:r>
              <a:rPr lang="en-US" sz="1600" dirty="0">
                <a:latin typeface="Calibri Light" panose="020F0302020204030204" pitchFamily="34" charset="0"/>
                <a:cs typeface="Calibri Light" panose="020F0302020204030204" pitchFamily="34" charset="0"/>
              </a:rPr>
              <a:t>, W.E. (1986). Decoding, reading, and reading disability. </a:t>
            </a:r>
            <a:r>
              <a:rPr lang="en-US" sz="1600" i="1" dirty="0">
                <a:latin typeface="Calibri Light" panose="020F0302020204030204" pitchFamily="34" charset="0"/>
                <a:cs typeface="Calibri Light" panose="020F0302020204030204" pitchFamily="34" charset="0"/>
              </a:rPr>
              <a:t>Remedial and Special Education, 7</a:t>
            </a:r>
            <a:r>
              <a:rPr lang="en-US" sz="1600" dirty="0">
                <a:latin typeface="Calibri Light" panose="020F0302020204030204" pitchFamily="34" charset="0"/>
                <a:cs typeface="Calibri Light" panose="020F0302020204030204" pitchFamily="34" charset="0"/>
              </a:rPr>
              <a:t>(1).</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Hennessy, N. (2021). </a:t>
            </a:r>
            <a:r>
              <a:rPr lang="en-US" sz="1600" i="1" dirty="0">
                <a:latin typeface="Calibri Light" panose="020F0302020204030204" pitchFamily="34" charset="0"/>
                <a:cs typeface="Calibri Light" panose="020F0302020204030204" pitchFamily="34" charset="0"/>
              </a:rPr>
              <a:t>The reading comprehension blueprint: Helping students make meaning from text.</a:t>
            </a:r>
            <a:r>
              <a:rPr lang="en-US" sz="1600" dirty="0">
                <a:latin typeface="Calibri Light" panose="020F0302020204030204" pitchFamily="34" charset="0"/>
                <a:cs typeface="Calibri Light" panose="020F0302020204030204" pitchFamily="34" charset="0"/>
              </a:rPr>
              <a:t> Paul H. Brookes Publishing Co., Inc.  </a:t>
            </a:r>
          </a:p>
          <a:p>
            <a:endParaRPr lang="en-US" sz="1600" dirty="0">
              <a:latin typeface="Calibri Light" panose="020F0302020204030204" pitchFamily="34" charset="0"/>
              <a:cs typeface="Calibri Light" panose="020F0302020204030204" pitchFamily="34" charset="0"/>
            </a:endParaRPr>
          </a:p>
          <a:p>
            <a:r>
              <a:rPr lang="en-US" sz="1600" dirty="0">
                <a:effectLst/>
                <a:latin typeface="Calibri Light" panose="020F0302020204030204" pitchFamily="34" charset="0"/>
                <a:cs typeface="Calibri Light" panose="020F0302020204030204" pitchFamily="34" charset="0"/>
              </a:rPr>
              <a:t>Ingalls Wilder, L. (2008). Chapter One: Make Hay While the Sun Shines. In </a:t>
            </a:r>
            <a:r>
              <a:rPr lang="en-US" sz="1600" i="1" dirty="0">
                <a:effectLst/>
                <a:latin typeface="Calibri Light" panose="020F0302020204030204" pitchFamily="34" charset="0"/>
                <a:cs typeface="Calibri Light" panose="020F0302020204030204" pitchFamily="34" charset="0"/>
              </a:rPr>
              <a:t>The Long Winter </a:t>
            </a:r>
            <a:r>
              <a:rPr lang="en-US" sz="1600" dirty="0">
                <a:effectLst/>
                <a:latin typeface="Calibri Light" panose="020F0302020204030204" pitchFamily="34" charset="0"/>
                <a:cs typeface="Calibri Light" panose="020F0302020204030204" pitchFamily="34" charset="0"/>
              </a:rPr>
              <a:t>(p. 2). HarperCollins. </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err="1">
                <a:latin typeface="Calibri Light" panose="020F0302020204030204" pitchFamily="34" charset="0"/>
                <a:cs typeface="Calibri Light" panose="020F0302020204030204" pitchFamily="34" charset="0"/>
              </a:rPr>
              <a:t>Kendeou</a:t>
            </a:r>
            <a:r>
              <a:rPr lang="en-US" sz="1600" dirty="0">
                <a:latin typeface="Calibri Light" panose="020F0302020204030204" pitchFamily="34" charset="0"/>
                <a:cs typeface="Calibri Light" panose="020F0302020204030204" pitchFamily="34" charset="0"/>
              </a:rPr>
              <a:t>, P., Bohn-</a:t>
            </a:r>
            <a:r>
              <a:rPr lang="en-US" sz="1600" dirty="0" err="1">
                <a:latin typeface="Calibri Light" panose="020F0302020204030204" pitchFamily="34" charset="0"/>
                <a:cs typeface="Calibri Light" panose="020F0302020204030204" pitchFamily="34" charset="0"/>
              </a:rPr>
              <a:t>Gettler</a:t>
            </a:r>
            <a:r>
              <a:rPr lang="en-US" sz="1600" dirty="0">
                <a:latin typeface="Calibri Light" panose="020F0302020204030204" pitchFamily="34" charset="0"/>
                <a:cs typeface="Calibri Light" panose="020F0302020204030204" pitchFamily="34" charset="0"/>
              </a:rPr>
              <a:t>, C., White, M., &amp; van den Broek, P. (2008). Children’s inference generation across different media. </a:t>
            </a:r>
            <a:r>
              <a:rPr lang="en-US" sz="1600" i="1" dirty="0">
                <a:latin typeface="Calibri Light" panose="020F0302020204030204" pitchFamily="34" charset="0"/>
                <a:cs typeface="Calibri Light" panose="020F0302020204030204" pitchFamily="34" charset="0"/>
              </a:rPr>
              <a:t>Journal of Research in Reading</a:t>
            </a:r>
            <a:r>
              <a:rPr lang="en-US" sz="1600" dirty="0">
                <a:latin typeface="Calibri Light" panose="020F0302020204030204" pitchFamily="34" charset="0"/>
                <a:cs typeface="Calibri Light" panose="020F0302020204030204" pitchFamily="34" charset="0"/>
              </a:rPr>
              <a:t>, 31, 259–272.</a:t>
            </a: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solidFill>
                <a:srgbClr val="242424"/>
              </a:solidFill>
              <a:latin typeface="Calibri Light" panose="020F0302020204030204" pitchFamily="34" charset="0"/>
              <a:cs typeface="Calibri Light" panose="020F0302020204030204" pitchFamily="34" charset="0"/>
            </a:endParaRPr>
          </a:p>
          <a:p>
            <a:endParaRPr lang="en-US" sz="1600" dirty="0">
              <a:solidFill>
                <a:srgbClr val="242424"/>
              </a:solidFill>
              <a:latin typeface="Calibri Light" panose="020F0302020204030204" pitchFamily="34" charset="0"/>
              <a:cs typeface="Calibri Light" panose="020F0302020204030204" pitchFamily="34" charset="0"/>
            </a:endParaRPr>
          </a:p>
          <a:p>
            <a:pPr>
              <a:lnSpc>
                <a:spcPct val="150000"/>
              </a:lnSpc>
            </a:pPr>
            <a:endParaRPr lang="en-US" sz="16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526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5" name="Title 4">
            <a:extLst>
              <a:ext uri="{FF2B5EF4-FFF2-40B4-BE49-F238E27FC236}">
                <a16:creationId xmlns:a16="http://schemas.microsoft.com/office/drawing/2014/main" id="{9C1AF712-E588-4D03-9466-931A5AD98412}"/>
              </a:ext>
            </a:extLst>
          </p:cNvPr>
          <p:cNvSpPr>
            <a:spLocks noGrp="1"/>
          </p:cNvSpPr>
          <p:nvPr>
            <p:ph type="title" idx="4294967295"/>
          </p:nvPr>
        </p:nvSpPr>
        <p:spPr>
          <a:xfrm>
            <a:off x="446650" y="293768"/>
            <a:ext cx="6475413" cy="527050"/>
          </a:xfrm>
          <a:prstGeom prst="rect">
            <a:avLst/>
          </a:prstGeom>
        </p:spPr>
        <p:txBody>
          <a:bodyPr>
            <a:noAutofit/>
          </a:bodyPr>
          <a:lstStyle/>
          <a:p>
            <a:r>
              <a:rPr lang="en-US" sz="3600">
                <a:solidFill>
                  <a:srgbClr val="754866"/>
                </a:solidFill>
                <a:latin typeface="Museo Slab 500" panose="02000000000000000000" pitchFamily="50" charset="0"/>
              </a:rPr>
              <a:t>References</a:t>
            </a:r>
          </a:p>
        </p:txBody>
      </p:sp>
      <p:cxnSp>
        <p:nvCxnSpPr>
          <p:cNvPr id="3" name="Straight Connector 2">
            <a:extLst>
              <a:ext uri="{FF2B5EF4-FFF2-40B4-BE49-F238E27FC236}">
                <a16:creationId xmlns:a16="http://schemas.microsoft.com/office/drawing/2014/main" id="{1B2EC18C-5B66-4FF0-B20D-D8F17E665D46}"/>
              </a:ext>
              <a:ext uri="{C183D7F6-B498-43B3-948B-1728B52AA6E4}">
                <adec:decorative xmlns:adec="http://schemas.microsoft.com/office/drawing/2017/decorative" val="1"/>
              </a:ext>
            </a:extLst>
          </p:cNvPr>
          <p:cNvCxnSpPr/>
          <p:nvPr/>
        </p:nvCxnSpPr>
        <p:spPr>
          <a:xfrm>
            <a:off x="1838794" y="820818"/>
            <a:ext cx="8829207" cy="0"/>
          </a:xfrm>
          <a:prstGeom prst="line">
            <a:avLst/>
          </a:prstGeom>
          <a:ln w="12700">
            <a:solidFill>
              <a:srgbClr val="077682"/>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3AB683-9E2C-4400-B04E-CC8B6478D10C}"/>
              </a:ext>
            </a:extLst>
          </p:cNvPr>
          <p:cNvSpPr txBox="1"/>
          <p:nvPr/>
        </p:nvSpPr>
        <p:spPr>
          <a:xfrm>
            <a:off x="446650" y="1065291"/>
            <a:ext cx="10515600" cy="4362989"/>
          </a:xfrm>
          <a:prstGeom prst="rect">
            <a:avLst/>
          </a:prstGeom>
          <a:noFill/>
        </p:spPr>
        <p:txBody>
          <a:bodyPr wrap="square" lIns="91440" tIns="45720" rIns="91440" bIns="45720" rtlCol="0" anchor="t">
            <a:spAutoFit/>
          </a:bodyPr>
          <a:lstStyle/>
          <a:p>
            <a:r>
              <a:rPr lang="en-US" sz="1600" dirty="0" err="1">
                <a:latin typeface="Calibri Light" panose="020F0302020204030204" pitchFamily="34" charset="0"/>
                <a:cs typeface="Calibri Light" panose="020F0302020204030204" pitchFamily="34" charset="0"/>
              </a:rPr>
              <a:t>Kintsch</a:t>
            </a:r>
            <a:r>
              <a:rPr lang="en-US" sz="1600" dirty="0">
                <a:latin typeface="Calibri Light" panose="020F0302020204030204" pitchFamily="34" charset="0"/>
                <a:cs typeface="Calibri Light" panose="020F0302020204030204" pitchFamily="34" charset="0"/>
              </a:rPr>
              <a:t>, W., &amp; Rawson, K.A. (2005). Comprehension. In M.J. </a:t>
            </a:r>
            <a:r>
              <a:rPr lang="en-US" sz="1600" dirty="0" err="1">
                <a:latin typeface="Calibri Light" panose="020F0302020204030204" pitchFamily="34" charset="0"/>
                <a:cs typeface="Calibri Light" panose="020F0302020204030204" pitchFamily="34" charset="0"/>
              </a:rPr>
              <a:t>Snowling</a:t>
            </a:r>
            <a:r>
              <a:rPr lang="en-US" sz="1600" dirty="0">
                <a:latin typeface="Calibri Light" panose="020F0302020204030204" pitchFamily="34" charset="0"/>
                <a:cs typeface="Calibri Light" panose="020F0302020204030204" pitchFamily="34" charset="0"/>
              </a:rPr>
              <a:t> &amp; C. Hulme (Eds.), </a:t>
            </a:r>
            <a:r>
              <a:rPr lang="en-US" sz="1600" i="1" dirty="0">
                <a:latin typeface="Calibri Light" panose="020F0302020204030204" pitchFamily="34" charset="0"/>
                <a:cs typeface="Calibri Light" panose="020F0302020204030204" pitchFamily="34" charset="0"/>
              </a:rPr>
              <a:t>The science of reading: A handbook </a:t>
            </a:r>
            <a:r>
              <a:rPr lang="en-US" sz="1600" dirty="0">
                <a:latin typeface="Calibri Light" panose="020F0302020204030204" pitchFamily="34" charset="0"/>
                <a:cs typeface="Calibri Light" panose="020F0302020204030204" pitchFamily="34" charset="0"/>
              </a:rPr>
              <a:t>(pp. 209-226). Oxford, England: Blackwell.</a:t>
            </a:r>
          </a:p>
          <a:p>
            <a:endParaRPr lang="en-US" sz="1600" dirty="0">
              <a:latin typeface="Calibri Light" panose="020F0302020204030204" pitchFamily="34" charset="0"/>
              <a:cs typeface="Calibri Light" panose="020F0302020204030204" pitchFamily="34" charset="0"/>
            </a:endParaRPr>
          </a:p>
          <a:p>
            <a:r>
              <a:rPr lang="en-US" sz="1600" dirty="0" err="1">
                <a:latin typeface="Calibri Light" panose="020F0302020204030204" pitchFamily="34" charset="0"/>
                <a:cs typeface="Calibri Light" panose="020F0302020204030204" pitchFamily="34" charset="0"/>
              </a:rPr>
              <a:t>PaTTAN</a:t>
            </a:r>
            <a:r>
              <a:rPr lang="en-US" sz="1600" dirty="0">
                <a:latin typeface="Calibri Light" panose="020F0302020204030204" pitchFamily="34" charset="0"/>
                <a:cs typeface="Calibri Light" panose="020F0302020204030204" pitchFamily="34" charset="0"/>
              </a:rPr>
              <a:t>. (2022, June). </a:t>
            </a:r>
            <a:r>
              <a:rPr lang="en-US" sz="1600" i="1" dirty="0">
                <a:solidFill>
                  <a:srgbClr val="0F0F0F"/>
                </a:solidFill>
                <a:effectLst/>
                <a:latin typeface="Calibri Light" panose="020F0302020204030204" pitchFamily="34" charset="0"/>
                <a:cs typeface="Calibri Light" panose="020F0302020204030204" pitchFamily="34" charset="0"/>
              </a:rPr>
              <a:t>Inference: Multiple Contributions to Comprehension, Nancy Hennessy, M. Ed. </a:t>
            </a:r>
            <a:r>
              <a:rPr lang="en-US" sz="1600" dirty="0">
                <a:solidFill>
                  <a:srgbClr val="0F0F0F"/>
                </a:solidFill>
                <a:latin typeface="Calibri Light" panose="020F0302020204030204" pitchFamily="34" charset="0"/>
                <a:cs typeface="Calibri Light" panose="020F0302020204030204" pitchFamily="34" charset="0"/>
              </a:rPr>
              <a:t>YouTube. </a:t>
            </a:r>
            <a:r>
              <a:rPr lang="en-US" sz="1600" b="0" i="0" dirty="0">
                <a:solidFill>
                  <a:srgbClr val="000000"/>
                </a:solidFill>
                <a:effectLst/>
                <a:latin typeface="Calibri Light" panose="020F0302020204030204" pitchFamily="34" charset="0"/>
                <a:cs typeface="Calibri Light" panose="020F0302020204030204" pitchFamily="34" charset="0"/>
                <a:hlinkClick r:id="rId3"/>
              </a:rPr>
              <a:t>https://youtu.be/ERgWJwLTQXE?si=zClB6k_EmrZEKSX9</a:t>
            </a:r>
            <a:endParaRPr lang="en-US" sz="1600" i="0" dirty="0">
              <a:solidFill>
                <a:srgbClr val="0F0F0F"/>
              </a:solidFill>
              <a:effectLst/>
            </a:endParaRPr>
          </a:p>
          <a:p>
            <a:endParaRPr lang="en-US" sz="1600" i="1"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Scarborough, H. S. (2001). Connecting early language and literacy to later reading (dis)abilities: Evidence, theory, and practice. In S. Neuman &amp; D. Dickinson (Eds.), </a:t>
            </a:r>
            <a:r>
              <a:rPr lang="en-US" sz="1600" i="1" dirty="0">
                <a:latin typeface="Calibri Light" panose="020F0302020204030204" pitchFamily="34" charset="0"/>
                <a:cs typeface="Calibri Light" panose="020F0302020204030204" pitchFamily="34" charset="0"/>
              </a:rPr>
              <a:t>Handbook for research in early literacy</a:t>
            </a:r>
            <a:r>
              <a:rPr lang="en-US" sz="1600" dirty="0">
                <a:latin typeface="Calibri Light" panose="020F0302020204030204" pitchFamily="34" charset="0"/>
                <a:cs typeface="Calibri Light" panose="020F0302020204030204" pitchFamily="34" charset="0"/>
              </a:rPr>
              <a:t>. New York: Guilford Press. </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Westby, C. (2011). </a:t>
            </a:r>
            <a:r>
              <a:rPr lang="en-US" sz="1600" i="1" dirty="0">
                <a:latin typeface="Calibri Light" panose="020F0302020204030204" pitchFamily="34" charset="0"/>
                <a:cs typeface="Calibri Light" panose="020F0302020204030204" pitchFamily="34" charset="0"/>
              </a:rPr>
              <a:t>Reading between the lines: Making inferences</a:t>
            </a:r>
            <a:r>
              <a:rPr lang="en-US" sz="1600" dirty="0">
                <a:latin typeface="Calibri Light" panose="020F0302020204030204" pitchFamily="34" charset="0"/>
                <a:cs typeface="Calibri Light" panose="020F0302020204030204" pitchFamily="34" charset="0"/>
              </a:rPr>
              <a:t>. Retrieved from https://speechpathology.com/articles/oelig-eading-between -lines-making-1526</a:t>
            </a:r>
          </a:p>
          <a:p>
            <a:endParaRPr lang="en-US" sz="1600" dirty="0">
              <a:latin typeface="Calibri Light" panose="020F0302020204030204" pitchFamily="34" charset="0"/>
              <a:cs typeface="Calibri Light" panose="020F0302020204030204" pitchFamily="34" charset="0"/>
            </a:endParaRPr>
          </a:p>
          <a:p>
            <a:r>
              <a:rPr lang="en-US" sz="1600" b="0" i="0" dirty="0">
                <a:solidFill>
                  <a:srgbClr val="333333"/>
                </a:solidFill>
                <a:effectLst/>
                <a:latin typeface="Calibri Light" panose="020F0302020204030204" pitchFamily="34" charset="0"/>
                <a:cs typeface="Calibri Light" panose="020F0302020204030204" pitchFamily="34" charset="0"/>
              </a:rPr>
              <a:t>White, E. B. 1., &amp; Williams, G. (1952). Chapter 15: The Crickets. In </a:t>
            </a:r>
            <a:r>
              <a:rPr lang="en-US" sz="1600" b="0" i="1" dirty="0">
                <a:solidFill>
                  <a:srgbClr val="333333"/>
                </a:solidFill>
                <a:effectLst/>
                <a:latin typeface="Calibri Light" panose="020F0302020204030204" pitchFamily="34" charset="0"/>
                <a:cs typeface="Calibri Light" panose="020F0302020204030204" pitchFamily="34" charset="0"/>
              </a:rPr>
              <a:t>Charlotte's web.</a:t>
            </a:r>
            <a:r>
              <a:rPr lang="en-US" sz="1600" b="0" i="0" dirty="0">
                <a:solidFill>
                  <a:srgbClr val="333333"/>
                </a:solidFill>
                <a:effectLst/>
                <a:latin typeface="Calibri Light" panose="020F0302020204030204" pitchFamily="34" charset="0"/>
                <a:cs typeface="Calibri Light" panose="020F0302020204030204" pitchFamily="34" charset="0"/>
              </a:rPr>
              <a:t> First edition. (pp.113-114) Harper &amp; Brothers.</a:t>
            </a:r>
            <a:endParaRPr lang="en-US" sz="1600" dirty="0">
              <a:latin typeface="Calibri Light" panose="020F0302020204030204" pitchFamily="34" charset="0"/>
              <a:cs typeface="Calibri Light" panose="020F0302020204030204" pitchFamily="34" charset="0"/>
            </a:endParaRPr>
          </a:p>
          <a:p>
            <a:endParaRPr lang="en-US" sz="1600" dirty="0">
              <a:solidFill>
                <a:srgbClr val="242424"/>
              </a:solidFill>
              <a:latin typeface="Calibri Light" panose="020F0302020204030204" pitchFamily="34" charset="0"/>
              <a:cs typeface="Calibri Light" panose="020F0302020204030204" pitchFamily="34" charset="0"/>
            </a:endParaRPr>
          </a:p>
          <a:p>
            <a:endParaRPr lang="en-US" sz="1600" dirty="0">
              <a:solidFill>
                <a:srgbClr val="242424"/>
              </a:solidFill>
              <a:latin typeface="Calibri Light" panose="020F0302020204030204" pitchFamily="34" charset="0"/>
              <a:cs typeface="Calibri Light" panose="020F0302020204030204" pitchFamily="34" charset="0"/>
            </a:endParaRPr>
          </a:p>
          <a:p>
            <a:pPr>
              <a:lnSpc>
                <a:spcPct val="150000"/>
              </a:lnSpc>
            </a:pPr>
            <a:endParaRPr lang="en-US" sz="16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4055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351C59-EB5C-38AE-28A7-172FBBCE0E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aphicFrame>
        <p:nvGraphicFramePr>
          <p:cNvPr id="23" name="TextBox 2">
            <a:extLst>
              <a:ext uri="{FF2B5EF4-FFF2-40B4-BE49-F238E27FC236}">
                <a16:creationId xmlns:a16="http://schemas.microsoft.com/office/drawing/2014/main" id="{4DBBE339-1FF9-7205-7B7C-1E1E97B8ACC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9379823"/>
              </p:ext>
            </p:extLst>
          </p:nvPr>
        </p:nvGraphicFramePr>
        <p:xfrm>
          <a:off x="1392618" y="1979484"/>
          <a:ext cx="9945347"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C2380333-DAAC-D21A-587D-69A9CCEE7F7B}"/>
              </a:ext>
            </a:extLst>
          </p:cNvPr>
          <p:cNvSpPr>
            <a:spLocks noGrp="1"/>
          </p:cNvSpPr>
          <p:nvPr>
            <p:ph type="title"/>
          </p:nvPr>
        </p:nvSpPr>
        <p:spPr>
          <a:xfrm>
            <a:off x="297425" y="-527100"/>
            <a:ext cx="8934400" cy="527100"/>
          </a:xfrm>
        </p:spPr>
        <p:txBody>
          <a:bodyPr spcFirstLastPara="1" vert="horz" wrap="square" lIns="0" tIns="0" rIns="0" bIns="0" rtlCol="0" anchor="b" anchorCtr="0">
            <a:noAutofit/>
          </a:bodyPr>
          <a:lstStyle/>
          <a:p>
            <a:r>
              <a:rPr lang="en-US">
                <a:solidFill>
                  <a:schemeClr val="tx1"/>
                </a:solidFill>
              </a:rPr>
              <a:t>Reading Comprehension Quote</a:t>
            </a:r>
          </a:p>
        </p:txBody>
      </p:sp>
    </p:spTree>
    <p:extLst>
      <p:ext uri="{BB962C8B-B14F-4D97-AF65-F5344CB8AC3E}">
        <p14:creationId xmlns:p14="http://schemas.microsoft.com/office/powerpoint/2010/main" val="337407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10" name="Title 2">
            <a:extLst>
              <a:ext uri="{FF2B5EF4-FFF2-40B4-BE49-F238E27FC236}">
                <a16:creationId xmlns:a16="http://schemas.microsoft.com/office/drawing/2014/main" id="{8E4A0B1D-A126-4344-BA12-347160E3C89E}"/>
              </a:ext>
            </a:extLst>
          </p:cNvPr>
          <p:cNvSpPr txBox="1">
            <a:spLocks noGrp="1"/>
          </p:cNvSpPr>
          <p:nvPr>
            <p:ph type="title" idx="4294967295"/>
          </p:nvPr>
        </p:nvSpPr>
        <p:spPr>
          <a:xfrm>
            <a:off x="223334" y="408347"/>
            <a:ext cx="11399276" cy="527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rgbClr val="FFFFFF"/>
              </a:buClr>
              <a:buSzPts val="2600"/>
              <a:buFont typeface="Arial"/>
              <a:buNone/>
              <a:tabLst/>
              <a:defRPr/>
            </a:pPr>
            <a:r>
              <a:rPr kumimoji="0" lang="en-US" sz="4000" b="0" i="0" u="none" strike="noStrike" kern="1200" cap="none" spc="0" normalizeH="0" baseline="0" noProof="0">
                <a:ln>
                  <a:noFill/>
                </a:ln>
                <a:solidFill>
                  <a:srgbClr val="FFFFFF"/>
                </a:solidFill>
                <a:effectLst/>
                <a:uLnTx/>
                <a:uFillTx/>
                <a:latin typeface="Museo Slab 500" panose="02000000000000000000"/>
                <a:ea typeface="Museo Slab 500" panose="02000000000000000000" pitchFamily="50" charset="0"/>
                <a:cs typeface="Arial"/>
                <a:sym typeface="Arial"/>
              </a:rPr>
              <a:t>Simple View of Reading (SVR)</a:t>
            </a:r>
          </a:p>
        </p:txBody>
      </p:sp>
      <p:sp>
        <p:nvSpPr>
          <p:cNvPr id="6" name="Cube 5">
            <a:extLst>
              <a:ext uri="{FF2B5EF4-FFF2-40B4-BE49-F238E27FC236}">
                <a16:creationId xmlns:a16="http://schemas.microsoft.com/office/drawing/2014/main" id="{B3B6B174-AB85-2909-00F0-6BE221CBD228}"/>
              </a:ext>
            </a:extLst>
          </p:cNvPr>
          <p:cNvSpPr/>
          <p:nvPr/>
        </p:nvSpPr>
        <p:spPr>
          <a:xfrm>
            <a:off x="569390" y="2089829"/>
            <a:ext cx="2935801" cy="1845734"/>
          </a:xfrm>
          <a:prstGeom prst="cub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Calibri"/>
                <a:ea typeface="+mn-ea"/>
                <a:cs typeface="+mn-cs"/>
              </a:rPr>
              <a:t>Word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Calibri"/>
                <a:ea typeface="+mn-ea"/>
                <a:cs typeface="+mn-cs"/>
              </a:rPr>
              <a:t>Recognition</a:t>
            </a:r>
          </a:p>
        </p:txBody>
      </p:sp>
      <p:sp>
        <p:nvSpPr>
          <p:cNvPr id="2" name="TextBox 1">
            <a:extLst>
              <a:ext uri="{FF2B5EF4-FFF2-40B4-BE49-F238E27FC236}">
                <a16:creationId xmlns:a16="http://schemas.microsoft.com/office/drawing/2014/main" id="{31ABD446-3749-D493-15FF-AEFBDD3B1C63}"/>
              </a:ext>
            </a:extLst>
          </p:cNvPr>
          <p:cNvSpPr txBox="1"/>
          <p:nvPr/>
        </p:nvSpPr>
        <p:spPr>
          <a:xfrm>
            <a:off x="569390" y="4323806"/>
            <a:ext cx="3389649"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Phonological/Phonemic Awareness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Phonics/Decoding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Sight Words</a:t>
            </a:r>
          </a:p>
        </p:txBody>
      </p:sp>
      <p:sp>
        <p:nvSpPr>
          <p:cNvPr id="11" name="Multiplication Sign 10">
            <a:extLst>
              <a:ext uri="{FF2B5EF4-FFF2-40B4-BE49-F238E27FC236}">
                <a16:creationId xmlns:a16="http://schemas.microsoft.com/office/drawing/2014/main" id="{E772B54E-D1D8-D693-799D-2EE08B037766}"/>
              </a:ext>
              <a:ext uri="{C183D7F6-B498-43B3-948B-1728B52AA6E4}">
                <adec:decorative xmlns:adec="http://schemas.microsoft.com/office/drawing/2017/decorative" val="1"/>
              </a:ext>
            </a:extLst>
          </p:cNvPr>
          <p:cNvSpPr/>
          <p:nvPr/>
        </p:nvSpPr>
        <p:spPr>
          <a:xfrm>
            <a:off x="3517113" y="2528458"/>
            <a:ext cx="914400" cy="914400"/>
          </a:xfrm>
          <a:prstGeom prst="mathMultiply">
            <a:avLst/>
          </a:prstGeom>
          <a:solidFill>
            <a:srgbClr val="7C9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Cube 21">
            <a:extLst>
              <a:ext uri="{FF2B5EF4-FFF2-40B4-BE49-F238E27FC236}">
                <a16:creationId xmlns:a16="http://schemas.microsoft.com/office/drawing/2014/main" id="{91F8BC71-5780-EDD3-C4E8-63AFBC5886EB}"/>
              </a:ext>
            </a:extLst>
          </p:cNvPr>
          <p:cNvSpPr/>
          <p:nvPr/>
        </p:nvSpPr>
        <p:spPr>
          <a:xfrm>
            <a:off x="4502021" y="2027287"/>
            <a:ext cx="2935801" cy="1845734"/>
          </a:xfrm>
          <a:prstGeom prst="cub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Calibri"/>
                <a:ea typeface="+mn-ea"/>
                <a:cs typeface="+mn-cs"/>
              </a:rPr>
              <a:t>Language Comprehension</a:t>
            </a:r>
          </a:p>
        </p:txBody>
      </p:sp>
      <p:sp>
        <p:nvSpPr>
          <p:cNvPr id="3" name="TextBox 2">
            <a:extLst>
              <a:ext uri="{FF2B5EF4-FFF2-40B4-BE49-F238E27FC236}">
                <a16:creationId xmlns:a16="http://schemas.microsoft.com/office/drawing/2014/main" id="{DD51511D-91AE-2C29-18D3-1345220F8865}"/>
              </a:ext>
            </a:extLst>
          </p:cNvPr>
          <p:cNvSpPr txBox="1"/>
          <p:nvPr/>
        </p:nvSpPr>
        <p:spPr>
          <a:xfrm>
            <a:off x="4502021" y="4323806"/>
            <a:ext cx="3730942" cy="15081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solidFill>
                  <a:srgbClr val="000000"/>
                </a:solidFill>
                <a:effectLst/>
                <a:uLnTx/>
                <a:uFillTx/>
                <a:latin typeface="Calibri"/>
                <a:ea typeface="+mn-ea"/>
                <a:cs typeface="+mn-cs"/>
              </a:rPr>
              <a:t>Background 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Vocabulary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Calibri"/>
                <a:ea typeface="+mn-ea"/>
                <a:cs typeface="+mn-cs"/>
              </a:rPr>
              <a:t>Syntactic/Semantic 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Verbal Reasoning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Literacy Knowledge</a:t>
            </a:r>
          </a:p>
        </p:txBody>
      </p:sp>
      <p:sp>
        <p:nvSpPr>
          <p:cNvPr id="12" name="Equals 11">
            <a:extLst>
              <a:ext uri="{FF2B5EF4-FFF2-40B4-BE49-F238E27FC236}">
                <a16:creationId xmlns:a16="http://schemas.microsoft.com/office/drawing/2014/main" id="{203F0C7C-D2F7-A276-358E-FCFC70F4E7FA}"/>
              </a:ext>
              <a:ext uri="{C183D7F6-B498-43B3-948B-1728B52AA6E4}">
                <adec:decorative xmlns:adec="http://schemas.microsoft.com/office/drawing/2017/decorative" val="1"/>
              </a:ext>
            </a:extLst>
          </p:cNvPr>
          <p:cNvSpPr/>
          <p:nvPr/>
        </p:nvSpPr>
        <p:spPr>
          <a:xfrm>
            <a:off x="7605115" y="2492954"/>
            <a:ext cx="914400" cy="914400"/>
          </a:xfrm>
          <a:prstGeom prst="mathEqual">
            <a:avLst/>
          </a:prstGeom>
          <a:solidFill>
            <a:srgbClr val="7C9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Cube 22">
            <a:extLst>
              <a:ext uri="{FF2B5EF4-FFF2-40B4-BE49-F238E27FC236}">
                <a16:creationId xmlns:a16="http://schemas.microsoft.com/office/drawing/2014/main" id="{6D486D87-7F5E-E2EC-E8A7-6B7AE1BFFAB5}"/>
              </a:ext>
            </a:extLst>
          </p:cNvPr>
          <p:cNvSpPr/>
          <p:nvPr/>
        </p:nvSpPr>
        <p:spPr>
          <a:xfrm>
            <a:off x="8686808" y="2062791"/>
            <a:ext cx="2935801" cy="1845734"/>
          </a:xfrm>
          <a:prstGeom prst="cube">
            <a:avLst/>
          </a:prstGeom>
          <a:solidFill>
            <a:srgbClr val="0776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Calibri"/>
                <a:ea typeface="+mn-ea"/>
                <a:cs typeface="+mn-cs"/>
              </a:rPr>
              <a:t>Reading Comprehension</a:t>
            </a:r>
          </a:p>
        </p:txBody>
      </p:sp>
      <p:sp>
        <p:nvSpPr>
          <p:cNvPr id="13" name="TextBox 12">
            <a:extLst>
              <a:ext uri="{FF2B5EF4-FFF2-40B4-BE49-F238E27FC236}">
                <a16:creationId xmlns:a16="http://schemas.microsoft.com/office/drawing/2014/main" id="{F980D768-8F2E-5793-F58A-B40FB8F3A3E3}"/>
              </a:ext>
            </a:extLst>
          </p:cNvPr>
          <p:cNvSpPr txBox="1"/>
          <p:nvPr/>
        </p:nvSpPr>
        <p:spPr>
          <a:xfrm>
            <a:off x="3505191" y="6295764"/>
            <a:ext cx="886460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Gough, P. B. &amp; Tunmer, W.E. (1986). Decoding, reading, and reading disability. </a:t>
            </a:r>
            <a:r>
              <a:rPr kumimoji="0" lang="en-US" sz="1400" b="0" i="1"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Remedial and Special Education, 7</a:t>
            </a:r>
            <a:r>
              <a:rPr kumimoji="0" lang="en-US"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(1).</a:t>
            </a:r>
          </a:p>
        </p:txBody>
      </p:sp>
    </p:spTree>
    <p:extLst>
      <p:ext uri="{BB962C8B-B14F-4D97-AF65-F5344CB8AC3E}">
        <p14:creationId xmlns:p14="http://schemas.microsoft.com/office/powerpoint/2010/main" val="2559598587"/>
      </p:ext>
    </p:extLst>
  </p:cSld>
  <p:clrMapOvr>
    <a:masterClrMapping/>
  </p:clrMapOvr>
  <mc:AlternateContent xmlns:mc="http://schemas.openxmlformats.org/markup-compatibility/2006" xmlns:p14="http://schemas.microsoft.com/office/powerpoint/2010/main">
    <mc:Choice Requires="p14">
      <p:transition spd="slow" p14:dur="2000" advClick="0" advTm="37700"/>
    </mc:Choice>
    <mc:Fallback xmlns="">
      <p:transition spd="slow" advClick="0" advTm="377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FB35-03D7-C755-4ABE-A5551FB95574}"/>
              </a:ext>
            </a:extLst>
          </p:cNvPr>
          <p:cNvSpPr>
            <a:spLocks noGrp="1"/>
          </p:cNvSpPr>
          <p:nvPr>
            <p:ph type="title"/>
          </p:nvPr>
        </p:nvSpPr>
        <p:spPr>
          <a:xfrm>
            <a:off x="426378" y="384652"/>
            <a:ext cx="8934400" cy="527100"/>
          </a:xfrm>
        </p:spPr>
        <p:txBody>
          <a:bodyPr/>
          <a:lstStyle/>
          <a:p>
            <a:r>
              <a:rPr lang="en-US">
                <a:solidFill>
                  <a:schemeClr val="bg1"/>
                </a:solidFill>
                <a:latin typeface="Museo Slab 500"/>
              </a:rPr>
              <a:t>Key Terminology</a:t>
            </a:r>
            <a:br>
              <a:rPr lang="en-US">
                <a:latin typeface="Museo Slab 500"/>
              </a:rPr>
            </a:br>
            <a:endParaRPr lang="en-US"/>
          </a:p>
        </p:txBody>
      </p:sp>
      <p:sp>
        <p:nvSpPr>
          <p:cNvPr id="3" name="TextBox 2">
            <a:extLst>
              <a:ext uri="{FF2B5EF4-FFF2-40B4-BE49-F238E27FC236}">
                <a16:creationId xmlns:a16="http://schemas.microsoft.com/office/drawing/2014/main" id="{AAF239B7-169B-3302-FBCC-DFE2E4C26156}"/>
              </a:ext>
            </a:extLst>
          </p:cNvPr>
          <p:cNvSpPr txBox="1"/>
          <p:nvPr/>
        </p:nvSpPr>
        <p:spPr>
          <a:xfrm>
            <a:off x="268514" y="2029992"/>
            <a:ext cx="11654971" cy="3785652"/>
          </a:xfrm>
          <a:prstGeom prst="rect">
            <a:avLst/>
          </a:prstGeom>
          <a:noFill/>
        </p:spPr>
        <p:txBody>
          <a:bodyPr wrap="square" lIns="91440" tIns="45720" rIns="91440" bIns="45720" rtlCol="0" anchor="t">
            <a:spAutoFit/>
          </a:bodyPr>
          <a:lstStyle/>
          <a:p>
            <a:r>
              <a:rPr lang="en-US" sz="2400" b="1"/>
              <a:t>Inference</a:t>
            </a:r>
            <a:r>
              <a:rPr lang="en-US" sz="2400"/>
              <a:t> – the identification of meaningful relations between the various parts of the text, and between those parts and reader’s background knowledge </a:t>
            </a:r>
            <a:r>
              <a:rPr lang="en-US"/>
              <a:t>(</a:t>
            </a:r>
            <a:r>
              <a:rPr lang="en-US" err="1"/>
              <a:t>Kendeou</a:t>
            </a:r>
            <a:r>
              <a:rPr lang="en-US"/>
              <a:t>, et.al, 2008, p. 259) </a:t>
            </a:r>
            <a:endParaRPr lang="en-US" sz="2400">
              <a:ea typeface="Calibri"/>
              <a:cs typeface="Calibri"/>
            </a:endParaRPr>
          </a:p>
          <a:p>
            <a:endParaRPr lang="en-US" sz="2400">
              <a:ea typeface="Calibri"/>
              <a:cs typeface="Calibri"/>
            </a:endParaRPr>
          </a:p>
          <a:p>
            <a:r>
              <a:rPr lang="en-US" sz="2400" b="1"/>
              <a:t>Coherence</a:t>
            </a:r>
            <a:r>
              <a:rPr lang="en-US" sz="2400"/>
              <a:t> – the way in which text elements, including words, phrases, sentences, and the paragraph or passage as a whole, work together and contribute to constructing meaning</a:t>
            </a:r>
          </a:p>
          <a:p>
            <a:endParaRPr lang="en-US" sz="2400">
              <a:ea typeface="Calibri"/>
              <a:cs typeface="Calibri"/>
            </a:endParaRPr>
          </a:p>
          <a:p>
            <a:r>
              <a:rPr lang="en-US" sz="2400" b="1">
                <a:ea typeface="Calibri"/>
                <a:cs typeface="Calibri"/>
              </a:rPr>
              <a:t>Cohesive ties </a:t>
            </a:r>
            <a:r>
              <a:rPr lang="en-US" sz="2400">
                <a:ea typeface="Calibri"/>
                <a:cs typeface="Calibri"/>
              </a:rPr>
              <a:t>–words or phrases used to connect ideas between different parts of text</a:t>
            </a:r>
          </a:p>
          <a:p>
            <a:endParaRPr lang="en-US" sz="2400" b="1">
              <a:ea typeface="Calibri"/>
              <a:cs typeface="Calibri"/>
            </a:endParaRPr>
          </a:p>
          <a:p>
            <a:r>
              <a:rPr lang="en-US" sz="2400" b="1">
                <a:ea typeface="Calibri"/>
                <a:cs typeface="Calibri"/>
              </a:rPr>
              <a:t>Connectives </a:t>
            </a:r>
            <a:r>
              <a:rPr lang="en-US" sz="2400">
                <a:ea typeface="Calibri"/>
                <a:cs typeface="Calibri"/>
              </a:rPr>
              <a:t>–</a:t>
            </a:r>
            <a:r>
              <a:rPr lang="en-US" sz="2400" i="0">
                <a:solidFill>
                  <a:srgbClr val="3A3A3A"/>
                </a:solidFill>
                <a:effectLst/>
                <a:highlight>
                  <a:srgbClr val="FFFFFF"/>
                </a:highlight>
              </a:rPr>
              <a:t> words or phrases, including conjunctions and adverbs, that signal logical relationships between parts of sentences</a:t>
            </a:r>
            <a:endParaRPr lang="en-US" sz="2400"/>
          </a:p>
        </p:txBody>
      </p:sp>
    </p:spTree>
    <p:extLst>
      <p:ext uri="{BB962C8B-B14F-4D97-AF65-F5344CB8AC3E}">
        <p14:creationId xmlns:p14="http://schemas.microsoft.com/office/powerpoint/2010/main" val="268861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3C0C-4BA6-D034-A902-6CA29F41E0F5}"/>
              </a:ext>
            </a:extLst>
          </p:cNvPr>
          <p:cNvSpPr>
            <a:spLocks noGrp="1"/>
          </p:cNvSpPr>
          <p:nvPr>
            <p:ph type="title" idx="4294967295"/>
          </p:nvPr>
        </p:nvSpPr>
        <p:spPr>
          <a:xfrm>
            <a:off x="161365" y="473075"/>
            <a:ext cx="8934450" cy="527050"/>
          </a:xfrm>
        </p:spPr>
        <p:txBody>
          <a:bodyPr>
            <a:normAutofit fontScale="90000"/>
          </a:bodyPr>
          <a:lstStyle/>
          <a:p>
            <a:r>
              <a:rPr lang="en-US"/>
              <a:t>Levels of Understanding</a:t>
            </a:r>
          </a:p>
        </p:txBody>
      </p:sp>
      <p:graphicFrame>
        <p:nvGraphicFramePr>
          <p:cNvPr id="6" name="Diagram 5" descr="Diagram with arrows reads:&#10;Level 1: Understanding the surface code&#10;Level 2: Making meaning from the text base&#10;Level 3: Constructing a situation or mental model">
            <a:extLst>
              <a:ext uri="{FF2B5EF4-FFF2-40B4-BE49-F238E27FC236}">
                <a16:creationId xmlns:a16="http://schemas.microsoft.com/office/drawing/2014/main" id="{F0978490-B11D-DC8F-A0AF-DEDC5D0EEB78}"/>
              </a:ext>
            </a:extLst>
          </p:cNvPr>
          <p:cNvGraphicFramePr/>
          <p:nvPr>
            <p:extLst>
              <p:ext uri="{D42A27DB-BD31-4B8C-83A1-F6EECF244321}">
                <p14:modId xmlns:p14="http://schemas.microsoft.com/office/powerpoint/2010/main" val="2625674522"/>
              </p:ext>
            </p:extLst>
          </p:nvPr>
        </p:nvGraphicFramePr>
        <p:xfrm>
          <a:off x="1111469" y="941552"/>
          <a:ext cx="9177849" cy="521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11F1BCF-74C1-8DA0-81AD-D4616098A9C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3" name="TextBox 2">
            <a:extLst>
              <a:ext uri="{FF2B5EF4-FFF2-40B4-BE49-F238E27FC236}">
                <a16:creationId xmlns:a16="http://schemas.microsoft.com/office/drawing/2014/main" id="{45BE3463-0964-DEB6-58AD-640A6CD312E7}"/>
              </a:ext>
            </a:extLst>
          </p:cNvPr>
          <p:cNvSpPr txBox="1"/>
          <p:nvPr/>
        </p:nvSpPr>
        <p:spPr>
          <a:xfrm>
            <a:off x="8141858" y="6420011"/>
            <a:ext cx="2529191" cy="338554"/>
          </a:xfrm>
          <a:prstGeom prst="rect">
            <a:avLst/>
          </a:prstGeom>
          <a:noFill/>
        </p:spPr>
        <p:txBody>
          <a:bodyPr wrap="square" lIns="91440" tIns="45720" rIns="91440" bIns="45720" rtlCol="0" anchor="t">
            <a:spAutoFit/>
          </a:bodyPr>
          <a:lstStyle/>
          <a:p>
            <a:pPr algn="r"/>
            <a:r>
              <a:rPr lang="en-US" sz="1600" dirty="0">
                <a:solidFill>
                  <a:srgbClr val="242424"/>
                </a:solidFill>
                <a:latin typeface="Calibri Light"/>
                <a:cs typeface="Calibri Light"/>
              </a:rPr>
              <a:t>(</a:t>
            </a:r>
            <a:r>
              <a:rPr lang="en-US" sz="1600" dirty="0" err="1">
                <a:solidFill>
                  <a:srgbClr val="242424"/>
                </a:solidFill>
                <a:latin typeface="Calibri Light"/>
                <a:cs typeface="Calibri Light"/>
              </a:rPr>
              <a:t>Kintsch</a:t>
            </a:r>
            <a:r>
              <a:rPr lang="en-US" sz="1600" dirty="0">
                <a:solidFill>
                  <a:srgbClr val="242424"/>
                </a:solidFill>
                <a:latin typeface="Calibri Light"/>
                <a:cs typeface="Calibri Light"/>
              </a:rPr>
              <a:t> &amp; Rawson, 2005)</a:t>
            </a:r>
            <a:endParaRPr lang="en-US" sz="1400" dirty="0">
              <a:solidFill>
                <a:srgbClr val="000000"/>
              </a:solidFill>
              <a:latin typeface="Calibri"/>
              <a:cs typeface="Calibri"/>
            </a:endParaRPr>
          </a:p>
        </p:txBody>
      </p:sp>
    </p:spTree>
    <p:extLst>
      <p:ext uri="{BB962C8B-B14F-4D97-AF65-F5344CB8AC3E}">
        <p14:creationId xmlns:p14="http://schemas.microsoft.com/office/powerpoint/2010/main" val="19319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437265-0551-59F4-F81D-0EBB85395A8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Level 1: Understanding the Surface Code</a:t>
            </a:r>
          </a:p>
        </p:txBody>
      </p:sp>
      <p:grpSp>
        <p:nvGrpSpPr>
          <p:cNvPr id="6" name="Group 5">
            <a:extLst>
              <a:ext uri="{FF2B5EF4-FFF2-40B4-BE49-F238E27FC236}">
                <a16:creationId xmlns:a16="http://schemas.microsoft.com/office/drawing/2014/main" id="{631AA8A9-11BC-F02F-B4F9-9656BC0475E6}"/>
              </a:ext>
              <a:ext uri="{C183D7F6-B498-43B3-948B-1728B52AA6E4}">
                <adec:decorative xmlns:adec="http://schemas.microsoft.com/office/drawing/2017/decorative" val="1"/>
              </a:ext>
            </a:extLst>
          </p:cNvPr>
          <p:cNvGrpSpPr/>
          <p:nvPr/>
        </p:nvGrpSpPr>
        <p:grpSpPr>
          <a:xfrm>
            <a:off x="374950" y="2384467"/>
            <a:ext cx="5804794" cy="2910608"/>
            <a:chOff x="14114" y="911380"/>
            <a:chExt cx="1499049" cy="1365461"/>
          </a:xfrm>
        </p:grpSpPr>
        <p:sp>
          <p:nvSpPr>
            <p:cNvPr id="7" name="Rectangle 6">
              <a:extLst>
                <a:ext uri="{FF2B5EF4-FFF2-40B4-BE49-F238E27FC236}">
                  <a16:creationId xmlns:a16="http://schemas.microsoft.com/office/drawing/2014/main" id="{165C8620-25D0-552F-0F2C-C4453AFFCEF0}"/>
                </a:ext>
              </a:extLst>
            </p:cNvPr>
            <p:cNvSpPr/>
            <p:nvPr/>
          </p:nvSpPr>
          <p:spPr>
            <a:xfrm>
              <a:off x="14114" y="911380"/>
              <a:ext cx="1499049" cy="1365461"/>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F23D9BDB-C5F4-D62E-4676-01C3B999F652}"/>
                </a:ext>
              </a:extLst>
            </p:cNvPr>
            <p:cNvSpPr txBox="1"/>
            <p:nvPr/>
          </p:nvSpPr>
          <p:spPr>
            <a:xfrm>
              <a:off x="14114" y="911380"/>
              <a:ext cx="1499049" cy="1365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p:txBody>
        </p:sp>
      </p:grpSp>
      <p:sp>
        <p:nvSpPr>
          <p:cNvPr id="10" name="TextBox 9">
            <a:extLst>
              <a:ext uri="{FF2B5EF4-FFF2-40B4-BE49-F238E27FC236}">
                <a16:creationId xmlns:a16="http://schemas.microsoft.com/office/drawing/2014/main" id="{28146155-120B-0763-A96D-FC2C803D4C03}"/>
              </a:ext>
            </a:extLst>
          </p:cNvPr>
          <p:cNvSpPr txBox="1"/>
          <p:nvPr/>
        </p:nvSpPr>
        <p:spPr>
          <a:xfrm>
            <a:off x="610218" y="2622451"/>
            <a:ext cx="5569526" cy="225106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en-US" sz="2400"/>
              <a:t>Exact words and syntax of the author</a:t>
            </a:r>
          </a:p>
          <a:p>
            <a:pPr marL="342900" lvl="0" indent="-342900">
              <a:lnSpc>
                <a:spcPct val="150000"/>
              </a:lnSpc>
              <a:buFont typeface="Arial" panose="020B0604020202020204" pitchFamily="34" charset="0"/>
              <a:buChar char="•"/>
            </a:pPr>
            <a:r>
              <a:rPr lang="en-US" sz="2400"/>
              <a:t>What readers immediately recall</a:t>
            </a:r>
          </a:p>
          <a:p>
            <a:pPr marL="342900" lvl="0" indent="-342900">
              <a:lnSpc>
                <a:spcPct val="150000"/>
              </a:lnSpc>
              <a:buFont typeface="Arial" panose="020B0604020202020204" pitchFamily="34" charset="0"/>
              <a:buChar char="•"/>
            </a:pPr>
            <a:r>
              <a:rPr lang="en-US" sz="2400"/>
              <a:t>Example: Answering literal questions with direct text evidence</a:t>
            </a:r>
          </a:p>
        </p:txBody>
      </p:sp>
      <p:graphicFrame>
        <p:nvGraphicFramePr>
          <p:cNvPr id="2" name="Diagram 1" descr="Diagram with arrows reads:&#10;Level 1: Surface code&#10;Level 2: Text base&#10;Level 3: Mental model">
            <a:extLst>
              <a:ext uri="{FF2B5EF4-FFF2-40B4-BE49-F238E27FC236}">
                <a16:creationId xmlns:a16="http://schemas.microsoft.com/office/drawing/2014/main" id="{A1E75E09-4383-F647-5947-51C4ED35CD5A}"/>
              </a:ext>
            </a:extLst>
          </p:cNvPr>
          <p:cNvGraphicFramePr/>
          <p:nvPr>
            <p:extLst>
              <p:ext uri="{D42A27DB-BD31-4B8C-83A1-F6EECF244321}">
                <p14:modId xmlns:p14="http://schemas.microsoft.com/office/powerpoint/2010/main" val="1924927746"/>
              </p:ext>
            </p:extLst>
          </p:nvPr>
        </p:nvGraphicFramePr>
        <p:xfrm>
          <a:off x="6733309" y="2200893"/>
          <a:ext cx="4895272" cy="309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A0F80B1-6628-A1D8-46E8-1FD2F4D75A6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pSp>
        <p:nvGrpSpPr>
          <p:cNvPr id="3" name="Group 2">
            <a:extLst>
              <a:ext uri="{FF2B5EF4-FFF2-40B4-BE49-F238E27FC236}">
                <a16:creationId xmlns:a16="http://schemas.microsoft.com/office/drawing/2014/main" id="{53AEC27C-7123-4FC0-26A2-C6DE8451463A}"/>
              </a:ext>
              <a:ext uri="{C183D7F6-B498-43B3-948B-1728B52AA6E4}">
                <adec:decorative xmlns:adec="http://schemas.microsoft.com/office/drawing/2017/decorative" val="1"/>
              </a:ext>
            </a:extLst>
          </p:cNvPr>
          <p:cNvGrpSpPr/>
          <p:nvPr/>
        </p:nvGrpSpPr>
        <p:grpSpPr>
          <a:xfrm>
            <a:off x="374950" y="1445491"/>
            <a:ext cx="6442103" cy="1260764"/>
            <a:chOff x="14114" y="364772"/>
            <a:chExt cx="4867043" cy="708826"/>
          </a:xfrm>
          <a:solidFill>
            <a:schemeClr val="accent2"/>
          </a:solidFill>
        </p:grpSpPr>
        <p:sp>
          <p:nvSpPr>
            <p:cNvPr id="4" name="Arrow: Right 3">
              <a:extLst>
                <a:ext uri="{FF2B5EF4-FFF2-40B4-BE49-F238E27FC236}">
                  <a16:creationId xmlns:a16="http://schemas.microsoft.com/office/drawing/2014/main" id="{EBAEA012-2B8C-04BC-3620-8C0D40168EF8}"/>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5" name="Arrow: Right 4">
              <a:extLst>
                <a:ext uri="{FF2B5EF4-FFF2-40B4-BE49-F238E27FC236}">
                  <a16:creationId xmlns:a16="http://schemas.microsoft.com/office/drawing/2014/main" id="{A67C6122-5AA6-14E4-2CC4-0D09D7FBFBF4}"/>
                </a:ext>
              </a:extLst>
            </p:cNvPr>
            <p:cNvSpPr txBox="1"/>
            <p:nvPr/>
          </p:nvSpPr>
          <p:spPr>
            <a:xfrm>
              <a:off x="14114" y="541979"/>
              <a:ext cx="4531627" cy="354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1</a:t>
              </a:r>
              <a:r>
                <a:rPr lang="en-US" sz="2400"/>
                <a:t>: Understanding the Surface Code</a:t>
              </a:r>
              <a:endParaRPr lang="en-US" sz="2400" kern="1200"/>
            </a:p>
          </p:txBody>
        </p:sp>
      </p:grpSp>
    </p:spTree>
    <p:extLst>
      <p:ext uri="{BB962C8B-B14F-4D97-AF65-F5344CB8AC3E}">
        <p14:creationId xmlns:p14="http://schemas.microsoft.com/office/powerpoint/2010/main" val="281098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CC62BF-E978-ECEE-0201-805EF0AEAC6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Level 2: Making Sense from the Text Base</a:t>
            </a:r>
          </a:p>
        </p:txBody>
      </p:sp>
      <p:grpSp>
        <p:nvGrpSpPr>
          <p:cNvPr id="6" name="Group 5">
            <a:extLst>
              <a:ext uri="{FF2B5EF4-FFF2-40B4-BE49-F238E27FC236}">
                <a16:creationId xmlns:a16="http://schemas.microsoft.com/office/drawing/2014/main" id="{631AA8A9-11BC-F02F-B4F9-9656BC0475E6}"/>
              </a:ext>
              <a:ext uri="{C183D7F6-B498-43B3-948B-1728B52AA6E4}">
                <adec:decorative xmlns:adec="http://schemas.microsoft.com/office/drawing/2017/decorative" val="1"/>
              </a:ext>
            </a:extLst>
          </p:cNvPr>
          <p:cNvGrpSpPr/>
          <p:nvPr/>
        </p:nvGrpSpPr>
        <p:grpSpPr>
          <a:xfrm>
            <a:off x="374950" y="1766710"/>
            <a:ext cx="5804794" cy="4387581"/>
            <a:chOff x="14114" y="911380"/>
            <a:chExt cx="1499049" cy="1365461"/>
          </a:xfrm>
        </p:grpSpPr>
        <p:sp>
          <p:nvSpPr>
            <p:cNvPr id="7" name="Rectangle 6">
              <a:extLst>
                <a:ext uri="{FF2B5EF4-FFF2-40B4-BE49-F238E27FC236}">
                  <a16:creationId xmlns:a16="http://schemas.microsoft.com/office/drawing/2014/main" id="{165C8620-25D0-552F-0F2C-C4453AFFCEF0}"/>
                </a:ext>
              </a:extLst>
            </p:cNvPr>
            <p:cNvSpPr/>
            <p:nvPr/>
          </p:nvSpPr>
          <p:spPr>
            <a:xfrm>
              <a:off x="14114" y="911380"/>
              <a:ext cx="1499049" cy="1365461"/>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F23D9BDB-C5F4-D62E-4676-01C3B999F652}"/>
                </a:ext>
              </a:extLst>
            </p:cNvPr>
            <p:cNvSpPr txBox="1"/>
            <p:nvPr/>
          </p:nvSpPr>
          <p:spPr>
            <a:xfrm>
              <a:off x="14114" y="911380"/>
              <a:ext cx="1499049" cy="1365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a:p>
          </p:txBody>
        </p:sp>
      </p:grpSp>
      <p:sp>
        <p:nvSpPr>
          <p:cNvPr id="10" name="TextBox 9">
            <a:extLst>
              <a:ext uri="{FF2B5EF4-FFF2-40B4-BE49-F238E27FC236}">
                <a16:creationId xmlns:a16="http://schemas.microsoft.com/office/drawing/2014/main" id="{28146155-120B-0763-A96D-FC2C803D4C03}"/>
              </a:ext>
            </a:extLst>
          </p:cNvPr>
          <p:cNvSpPr txBox="1"/>
          <p:nvPr/>
        </p:nvSpPr>
        <p:spPr>
          <a:xfrm>
            <a:off x="492584" y="1874306"/>
            <a:ext cx="5569526" cy="4524315"/>
          </a:xfrm>
          <a:prstGeom prst="rect">
            <a:avLst/>
          </a:prstGeom>
          <a:noFill/>
        </p:spPr>
        <p:txBody>
          <a:bodyPr wrap="square">
            <a:spAutoFit/>
          </a:bodyPr>
          <a:lstStyle/>
          <a:p>
            <a:pPr marL="342900" lvl="0" indent="-342900">
              <a:buFont typeface="Arial" panose="020B0604020202020204" pitchFamily="34" charset="0"/>
              <a:buChar char="•"/>
            </a:pPr>
            <a:r>
              <a:rPr lang="en-US" sz="2400"/>
              <a:t>Beyond words and sentences on the page</a:t>
            </a:r>
          </a:p>
          <a:p>
            <a:pPr marL="342900" lvl="0" indent="-342900">
              <a:buFont typeface="Arial" panose="020B0604020202020204" pitchFamily="34" charset="0"/>
              <a:buChar char="•"/>
            </a:pPr>
            <a:endParaRPr lang="en-US" sz="2400"/>
          </a:p>
          <a:p>
            <a:pPr marL="342900" lvl="0" indent="-342900">
              <a:buFont typeface="Arial" panose="020B0604020202020204" pitchFamily="34" charset="0"/>
              <a:buChar char="•"/>
            </a:pPr>
            <a:r>
              <a:rPr lang="en-US" sz="2400"/>
              <a:t>Requires understanding of the author’s intended meaning, including word meanings and how words work in combination to communicate the meaning of the text</a:t>
            </a:r>
          </a:p>
          <a:p>
            <a:pPr marL="342900" lvl="0" indent="-342900">
              <a:buFont typeface="Arial" panose="020B0604020202020204" pitchFamily="34" charset="0"/>
              <a:buChar char="•"/>
            </a:pPr>
            <a:endParaRPr lang="en-US" sz="2400"/>
          </a:p>
          <a:p>
            <a:pPr marL="342900" lvl="0" indent="-342900">
              <a:buFont typeface="Arial" panose="020B0604020202020204" pitchFamily="34" charset="0"/>
              <a:buChar char="•"/>
            </a:pPr>
            <a:r>
              <a:rPr lang="en-US" sz="2400"/>
              <a:t>Example: Making connections and accessing background knowledge</a:t>
            </a:r>
          </a:p>
          <a:p>
            <a:pPr marL="342900" lvl="0" indent="-342900">
              <a:buFont typeface="Arial" panose="020B0604020202020204" pitchFamily="34" charset="0"/>
              <a:buChar char="•"/>
            </a:pPr>
            <a:endParaRPr lang="en-US" sz="2400"/>
          </a:p>
        </p:txBody>
      </p:sp>
      <p:graphicFrame>
        <p:nvGraphicFramePr>
          <p:cNvPr id="2" name="Diagram 1" descr="Diagram with arrows reads:&#10;Level 1: Surface code&#10;Level 2: Text base&#10;Level 3: Mental model">
            <a:extLst>
              <a:ext uri="{FF2B5EF4-FFF2-40B4-BE49-F238E27FC236}">
                <a16:creationId xmlns:a16="http://schemas.microsoft.com/office/drawing/2014/main" id="{A1E75E09-4383-F647-5947-51C4ED35CD5A}"/>
              </a:ext>
            </a:extLst>
          </p:cNvPr>
          <p:cNvGraphicFramePr/>
          <p:nvPr>
            <p:extLst>
              <p:ext uri="{D42A27DB-BD31-4B8C-83A1-F6EECF244321}">
                <p14:modId xmlns:p14="http://schemas.microsoft.com/office/powerpoint/2010/main" val="3189822040"/>
              </p:ext>
            </p:extLst>
          </p:nvPr>
        </p:nvGraphicFramePr>
        <p:xfrm>
          <a:off x="6733309" y="2200893"/>
          <a:ext cx="4895272" cy="309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A0F80B1-6628-A1D8-46E8-1FD2F4D75A6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pSp>
        <p:nvGrpSpPr>
          <p:cNvPr id="3" name="Group 2">
            <a:extLst>
              <a:ext uri="{FF2B5EF4-FFF2-40B4-BE49-F238E27FC236}">
                <a16:creationId xmlns:a16="http://schemas.microsoft.com/office/drawing/2014/main" id="{53AEC27C-7123-4FC0-26A2-C6DE8451463A}"/>
              </a:ext>
              <a:ext uri="{C183D7F6-B498-43B3-948B-1728B52AA6E4}">
                <adec:decorative xmlns:adec="http://schemas.microsoft.com/office/drawing/2017/decorative" val="1"/>
              </a:ext>
            </a:extLst>
          </p:cNvPr>
          <p:cNvGrpSpPr/>
          <p:nvPr/>
        </p:nvGrpSpPr>
        <p:grpSpPr>
          <a:xfrm>
            <a:off x="374950" y="821137"/>
            <a:ext cx="6442103" cy="1260764"/>
            <a:chOff x="14114" y="364772"/>
            <a:chExt cx="4867043" cy="708826"/>
          </a:xfrm>
          <a:solidFill>
            <a:srgbClr val="12A8B6"/>
          </a:solidFill>
        </p:grpSpPr>
        <p:sp>
          <p:nvSpPr>
            <p:cNvPr id="4" name="Arrow: Right 3">
              <a:extLst>
                <a:ext uri="{FF2B5EF4-FFF2-40B4-BE49-F238E27FC236}">
                  <a16:creationId xmlns:a16="http://schemas.microsoft.com/office/drawing/2014/main" id="{EBAEA012-2B8C-04BC-3620-8C0D40168EF8}"/>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5" name="Arrow: Right 4">
              <a:extLst>
                <a:ext uri="{FF2B5EF4-FFF2-40B4-BE49-F238E27FC236}">
                  <a16:creationId xmlns:a16="http://schemas.microsoft.com/office/drawing/2014/main" id="{A67C6122-5AA6-14E4-2CC4-0D09D7FBFBF4}"/>
                </a:ext>
              </a:extLst>
            </p:cNvPr>
            <p:cNvSpPr txBox="1"/>
            <p:nvPr/>
          </p:nvSpPr>
          <p:spPr>
            <a:xfrm>
              <a:off x="14114" y="541979"/>
              <a:ext cx="4622343" cy="354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a:t>Level 2: Making Meaning from the Text Base</a:t>
              </a:r>
            </a:p>
          </p:txBody>
        </p:sp>
      </p:grpSp>
    </p:spTree>
    <p:extLst>
      <p:ext uri="{BB962C8B-B14F-4D97-AF65-F5344CB8AC3E}">
        <p14:creationId xmlns:p14="http://schemas.microsoft.com/office/powerpoint/2010/main" val="1510060423"/>
      </p:ext>
    </p:extLst>
  </p:cSld>
  <p:clrMapOvr>
    <a:masterClrMapping/>
  </p:clrMapOvr>
</p:sld>
</file>

<file path=ppt/theme/theme1.xml><?xml version="1.0" encoding="utf-8"?>
<a:theme xmlns:a="http://schemas.openxmlformats.org/drawingml/2006/main" name="Custom Design">
  <a:themeElements>
    <a:clrScheme name="CDE New Accent Colors">
      <a:dk1>
        <a:srgbClr val="000000"/>
      </a:dk1>
      <a:lt1>
        <a:srgbClr val="FFFFFF"/>
      </a:lt1>
      <a:dk2>
        <a:srgbClr val="F8B333"/>
      </a:dk2>
      <a:lt2>
        <a:srgbClr val="825474"/>
      </a:lt2>
      <a:accent1>
        <a:srgbClr val="AAA5D2"/>
      </a:accent1>
      <a:accent2>
        <a:srgbClr val="077682"/>
      </a:accent2>
      <a:accent3>
        <a:srgbClr val="3CC1CC"/>
      </a:accent3>
      <a:accent4>
        <a:srgbClr val="48C3E3"/>
      </a:accent4>
      <a:accent5>
        <a:srgbClr val="EC6752"/>
      </a:accent5>
      <a:accent6>
        <a:srgbClr val="7C98AC"/>
      </a:accent6>
      <a:hlink>
        <a:srgbClr val="D33039"/>
      </a:hlink>
      <a:folHlink>
        <a:srgbClr val="A3D283"/>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8" ma:contentTypeDescription="Create a new document." ma:contentTypeScope="" ma:versionID="81ae688645a79baf872a88a5bf787519">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81f9f04b6f9fbe6d105efda2485d33a3"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193aa-9d37-40de-aa0e-ec6133224a6c}" ma:internalName="TaxCatchAll" ma:showField="CatchAllData" ma:web="a8a5022a-f7c3-44ce-84b2-af1b9b0e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8a5022a-f7c3-44ce-84b2-af1b9b0e209b" xsi:nil="true"/>
    <lcf76f155ced4ddcb4097134ff3c332f xmlns="ca089b0c-06ed-427f-8343-b7314193c4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80A893-1AFE-4423-B64E-564AD67E6356}">
  <ds:schemaRefs>
    <ds:schemaRef ds:uri="http://schemas.microsoft.com/sharepoint/v3/contenttype/forms"/>
  </ds:schemaRefs>
</ds:datastoreItem>
</file>

<file path=customXml/itemProps2.xml><?xml version="1.0" encoding="utf-8"?>
<ds:datastoreItem xmlns:ds="http://schemas.openxmlformats.org/officeDocument/2006/customXml" ds:itemID="{39BB82B7-A3E3-4E6B-BD28-A39CD2813E0C}">
  <ds:schemaRefs>
    <ds:schemaRef ds:uri="a8a5022a-f7c3-44ce-84b2-af1b9b0e209b"/>
    <ds:schemaRef ds:uri="ca089b0c-06ed-427f-8343-b7314193c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1041E-B7EE-45A8-AA07-CC807B7ACF7A}">
  <ds:schemaRefs>
    <ds:schemaRef ds:uri="a8a5022a-f7c3-44ce-84b2-af1b9b0e209b"/>
    <ds:schemaRef ds:uri="http://purl.org/dc/dcmitype/"/>
    <ds:schemaRef ds:uri="http://schemas.openxmlformats.org/package/2006/metadata/core-properties"/>
    <ds:schemaRef ds:uri="http://schemas.microsoft.com/office/2006/documentManagement/types"/>
    <ds:schemaRef ds:uri="ca089b0c-06ed-427f-8343-b7314193c483"/>
    <ds:schemaRef ds:uri="http://www.w3.org/XML/1998/namespace"/>
    <ds:schemaRef ds:uri="http://purl.org/dc/elements/1.1/"/>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TotalTime>
  <Words>7181</Words>
  <Application>Microsoft Office PowerPoint</Application>
  <PresentationFormat>Widescreen</PresentationFormat>
  <Paragraphs>566</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Museo Slab 500</vt:lpstr>
      <vt:lpstr>SourceSansProRegular</vt:lpstr>
      <vt:lpstr>Symbol</vt:lpstr>
      <vt:lpstr>Work Sans</vt:lpstr>
      <vt:lpstr>Custom Design</vt:lpstr>
      <vt:lpstr>CDE Science of Reading Literacy Series</vt:lpstr>
      <vt:lpstr>Objectives </vt:lpstr>
      <vt:lpstr>Setting the Foundation </vt:lpstr>
      <vt:lpstr>Reading Comprehension Quote</vt:lpstr>
      <vt:lpstr>Simple View of Reading (SVR)</vt:lpstr>
      <vt:lpstr>Key Terminology </vt:lpstr>
      <vt:lpstr>Levels of Understanding</vt:lpstr>
      <vt:lpstr>Level 1: Understanding the Surface Code</vt:lpstr>
      <vt:lpstr>Level 2: Making Sense from the Text Base</vt:lpstr>
      <vt:lpstr>Level 3: Constructing a Situation or Mental Model of the Text</vt:lpstr>
      <vt:lpstr>Levels of Language Processing </vt:lpstr>
      <vt:lpstr>Inference Involves:</vt:lpstr>
      <vt:lpstr>Practice &amp; Reflect</vt:lpstr>
      <vt:lpstr>Preparing for Instruction </vt:lpstr>
      <vt:lpstr>Warm Up </vt:lpstr>
      <vt:lpstr>Types of Inference</vt:lpstr>
      <vt:lpstr>Local Coherence vs. Global Coherence</vt:lpstr>
      <vt:lpstr>Local Coherence Inference</vt:lpstr>
      <vt:lpstr>Local Coherence Inference</vt:lpstr>
      <vt:lpstr>Instructional Strategies Cohesive Ties </vt:lpstr>
      <vt:lpstr>Instructional Strategies</vt:lpstr>
      <vt:lpstr>Local Coherence Inference</vt:lpstr>
      <vt:lpstr>Instructional Strategies Connectives</vt:lpstr>
      <vt:lpstr>Global Coherence Inference</vt:lpstr>
      <vt:lpstr>Instructional Strategies</vt:lpstr>
      <vt:lpstr>Instructional Strategies Global Coherence </vt:lpstr>
      <vt:lpstr>Instructional Strategy </vt:lpstr>
      <vt:lpstr>Instructional Strategy </vt:lpstr>
      <vt:lpstr>Let’s Practice</vt:lpstr>
      <vt:lpstr>The Importance of Developing Inference Skills </vt:lpstr>
      <vt:lpstr>Curriculum Check </vt:lpstr>
      <vt:lpstr>Does your curriculum… </vt:lpstr>
      <vt:lpstr>Learn More</vt:lpstr>
      <vt:lpstr>Resources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Mandy</dc:creator>
  <cp:lastModifiedBy>Fickling, Caitlin</cp:lastModifiedBy>
  <cp:revision>2</cp:revision>
  <dcterms:created xsi:type="dcterms:W3CDTF">2022-03-16T17:29:49Z</dcterms:created>
  <dcterms:modified xsi:type="dcterms:W3CDTF">2024-10-30T16:45:41Z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y fmtid="{D5CDD505-2E9C-101B-9397-08002B2CF9AE}" pid="3" name="MediaServiceImageTags">
    <vt:lpwstr/>
  </property>
</Properties>
</file>