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4" r:id="rId5"/>
    <p:sldId id="265" r:id="rId6"/>
    <p:sldId id="259" r:id="rId7"/>
    <p:sldId id="266" r:id="rId8"/>
    <p:sldId id="267" r:id="rId9"/>
    <p:sldId id="270" r:id="rId10"/>
    <p:sldId id="268" r:id="rId11"/>
    <p:sldId id="269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lling, Laura" initials="SL" lastIdx="9" clrIdx="0">
    <p:extLst>
      <p:ext uri="{19B8F6BF-5375-455C-9EA6-DF929625EA0E}">
        <p15:presenceInfo xmlns:p15="http://schemas.microsoft.com/office/powerpoint/2012/main" userId="S::Stelling_l@cde.state.co.us::4859fbb0-06ea-47ab-b62f-e12cd474370b" providerId="AD"/>
      </p:ext>
    </p:extLst>
  </p:cmAuthor>
  <p:cmAuthor id="2" name="Freeman, Matthew" initials="FM" lastIdx="8" clrIdx="1">
    <p:extLst>
      <p:ext uri="{19B8F6BF-5375-455C-9EA6-DF929625EA0E}">
        <p15:presenceInfo xmlns:p15="http://schemas.microsoft.com/office/powerpoint/2012/main" userId="S::Freeman_m@cde.state.co.us::1689dfae-3896-4925-9eab-70958cf108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BC9"/>
    <a:srgbClr val="EF7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57250" autoAdjust="0"/>
  </p:normalViewPr>
  <p:slideViewPr>
    <p:cSldViewPr snapToGrid="0">
      <p:cViewPr varScale="1">
        <p:scale>
          <a:sx n="65" d="100"/>
          <a:sy n="65" d="100"/>
        </p:scale>
        <p:origin x="193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81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86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78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23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82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47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43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7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13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8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97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161616"/>
              </a:solidFill>
              <a:effectLst/>
              <a:latin typeface="Robo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97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4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7" y="632706"/>
            <a:ext cx="2821173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85800" y="2772696"/>
            <a:ext cx="7801897" cy="0"/>
          </a:xfrm>
          <a:prstGeom prst="line">
            <a:avLst/>
          </a:prstGeom>
          <a:ln w="19050">
            <a:solidFill>
              <a:srgbClr val="48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471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38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1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4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7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0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5193" y="6360652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64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oloradoliteracy/readact/gra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rive.google.com/file/d/1b8aqLh1LOU__uCV2-6-fDSIQl4W8jyCb/view?usp=shari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Early Literacy Grant</a:t>
            </a:r>
            <a:br>
              <a:rPr lang="en-US" dirty="0"/>
            </a:br>
            <a:r>
              <a:rPr lang="en-US" dirty="0"/>
              <a:t>Budget Submission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Laura Stelling, P-3 Office</a:t>
            </a:r>
          </a:p>
          <a:p>
            <a:r>
              <a:rPr lang="en-US" dirty="0"/>
              <a:t>Marti Rodriguez, Grants Fiscal</a:t>
            </a:r>
          </a:p>
          <a:p>
            <a:r>
              <a:rPr lang="en-US" dirty="0"/>
              <a:t>Matthew Freeman, Grants Fiscal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Budget Review Type: </a:t>
            </a:r>
            <a:br>
              <a:rPr lang="en-US" dirty="0"/>
            </a:br>
            <a:r>
              <a:rPr lang="en-US" dirty="0"/>
              <a:t>Carryover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 when you want to continue to use funding from one year of a grant into the next</a:t>
            </a:r>
          </a:p>
          <a:p>
            <a:r>
              <a:rPr lang="en-US" dirty="0"/>
              <a:t>Submit up-to-date budget spreadsheet for current year</a:t>
            </a:r>
          </a:p>
          <a:p>
            <a:r>
              <a:rPr lang="en-US" dirty="0"/>
              <a:t>Smartsheet</a:t>
            </a:r>
          </a:p>
          <a:p>
            <a:pPr lvl="1"/>
            <a:r>
              <a:rPr lang="en-US" dirty="0"/>
              <a:t>Enter the total amount to reallocate.</a:t>
            </a:r>
          </a:p>
          <a:p>
            <a:pPr lvl="1"/>
            <a:r>
              <a:rPr lang="en-US" dirty="0"/>
              <a:t>Describe the rationale for the request.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28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Budget Review Type: </a:t>
            </a:r>
            <a:br>
              <a:rPr lang="en-US" dirty="0"/>
            </a:br>
            <a:r>
              <a:rPr lang="en-US" dirty="0"/>
              <a:t>Interim Financial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dates:</a:t>
            </a:r>
          </a:p>
          <a:p>
            <a:pPr lvl="1"/>
            <a:r>
              <a:rPr lang="en-US" dirty="0"/>
              <a:t>Comprehensive ELG: 1/15/2021</a:t>
            </a:r>
          </a:p>
          <a:p>
            <a:pPr lvl="1"/>
            <a:r>
              <a:rPr lang="en-US" dirty="0"/>
              <a:t>Sustainability: 12/2/2020</a:t>
            </a:r>
          </a:p>
          <a:p>
            <a:pPr lvl="1"/>
            <a:r>
              <a:rPr lang="en-US" dirty="0"/>
              <a:t>Professional Development: 12/2/2020</a:t>
            </a:r>
          </a:p>
          <a:p>
            <a:r>
              <a:rPr lang="en-US" dirty="0"/>
              <a:t>This is a great way to check if you are spending as planned.</a:t>
            </a:r>
          </a:p>
          <a:p>
            <a:r>
              <a:rPr lang="en-US" dirty="0"/>
              <a:t>This includes the approved budget, expenditures to date, and remaining balance.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22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4843" y="642701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82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6958"/>
            <a:ext cx="7772400" cy="342408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Questions?</a:t>
            </a:r>
            <a:br>
              <a:rPr lang="en-US" sz="4400" dirty="0"/>
            </a:br>
            <a:br>
              <a:rPr lang="en-US" sz="4400" dirty="0"/>
            </a:br>
            <a:r>
              <a:rPr lang="en-US" sz="2700" dirty="0">
                <a:latin typeface="+mn-lt"/>
                <a:ea typeface="+mn-ea"/>
                <a:cs typeface="+mn-cs"/>
              </a:rPr>
              <a:t>Issues with this submission form or process? </a:t>
            </a:r>
            <a:br>
              <a:rPr lang="en-US" sz="2700" dirty="0">
                <a:latin typeface="+mn-lt"/>
                <a:ea typeface="+mn-ea"/>
                <a:cs typeface="+mn-cs"/>
              </a:rPr>
            </a:br>
            <a:r>
              <a:rPr lang="en-US" sz="2700" dirty="0">
                <a:latin typeface="+mn-lt"/>
                <a:ea typeface="+mn-ea"/>
                <a:cs typeface="+mn-cs"/>
              </a:rPr>
              <a:t>Email Laura Stelling (stelling_l@cde.state.co.us).</a:t>
            </a:r>
            <a:br>
              <a:rPr lang="en-US" sz="2700" dirty="0">
                <a:latin typeface="+mn-lt"/>
                <a:ea typeface="+mn-ea"/>
                <a:cs typeface="+mn-cs"/>
              </a:rPr>
            </a:br>
            <a:br>
              <a:rPr lang="en-US" sz="2700" dirty="0">
                <a:latin typeface="+mn-lt"/>
                <a:ea typeface="+mn-ea"/>
                <a:cs typeface="+mn-cs"/>
              </a:rPr>
            </a:br>
            <a:r>
              <a:rPr lang="en-US" sz="2700" dirty="0">
                <a:latin typeface="+mn-lt"/>
                <a:ea typeface="+mn-ea"/>
                <a:cs typeface="+mn-cs"/>
              </a:rPr>
              <a:t>Funding or budget-related questions? </a:t>
            </a:r>
            <a:br>
              <a:rPr lang="en-US" sz="2700" dirty="0">
                <a:latin typeface="+mn-lt"/>
                <a:ea typeface="+mn-ea"/>
                <a:cs typeface="+mn-cs"/>
              </a:rPr>
            </a:br>
            <a:r>
              <a:rPr lang="en-US" sz="2700" dirty="0">
                <a:latin typeface="+mn-lt"/>
                <a:ea typeface="+mn-ea"/>
                <a:cs typeface="+mn-cs"/>
              </a:rPr>
              <a:t>Email Marti Rodriguez (rodriguez_m@cde.state.co.us) and Matt Freeman (freeman_m@cde.state.co.us).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3453" y="642701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3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Literacy Grant (ELG) Recipients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Comprehensive ELG </a:t>
            </a:r>
          </a:p>
          <a:p>
            <a:pPr lvl="1"/>
            <a:r>
              <a:rPr lang="en-US" dirty="0"/>
              <a:t>Cohort 2, 3, and 4 participants</a:t>
            </a:r>
          </a:p>
          <a:p>
            <a:pPr lvl="1"/>
            <a:r>
              <a:rPr lang="en-US" dirty="0"/>
              <a:t>Including Sustainability</a:t>
            </a:r>
          </a:p>
          <a:p>
            <a:r>
              <a:rPr lang="en-US" dirty="0"/>
              <a:t>ELG – Professional Development</a:t>
            </a:r>
          </a:p>
          <a:p>
            <a:r>
              <a:rPr lang="en-US" dirty="0"/>
              <a:t>ELG – Supplemental </a:t>
            </a:r>
          </a:p>
          <a:p>
            <a:r>
              <a:rPr lang="en-US" dirty="0"/>
              <a:t>Potential future ELG recipients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7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Review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 financial report (AFR)</a:t>
            </a:r>
          </a:p>
          <a:p>
            <a:r>
              <a:rPr lang="en-US" dirty="0"/>
              <a:t>Budget template submission</a:t>
            </a:r>
          </a:p>
          <a:p>
            <a:r>
              <a:rPr lang="en-US" dirty="0"/>
              <a:t>Budget change request</a:t>
            </a:r>
          </a:p>
          <a:p>
            <a:pPr lvl="1"/>
            <a:r>
              <a:rPr lang="en-US" dirty="0"/>
              <a:t>Technology budget change request</a:t>
            </a:r>
          </a:p>
          <a:p>
            <a:r>
              <a:rPr lang="en-US" dirty="0"/>
              <a:t>Carryover request</a:t>
            </a:r>
          </a:p>
          <a:p>
            <a:r>
              <a:rPr lang="en-US" sz="2400" dirty="0"/>
              <a:t>Interim financial report (IFR)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0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Budget Review Type: </a:t>
            </a:r>
            <a:br>
              <a:rPr lang="en-US" dirty="0"/>
            </a:br>
            <a:r>
              <a:rPr lang="en-US" dirty="0"/>
              <a:t>Annual Financial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3D7121-A6FC-4614-98D5-680E66F24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675"/>
            <a:ext cx="7886700" cy="4640263"/>
          </a:xfrm>
        </p:spPr>
        <p:txBody>
          <a:bodyPr/>
          <a:lstStyle/>
          <a:p>
            <a:r>
              <a:rPr lang="en-US" sz="2400" dirty="0"/>
              <a:t>Complete the AFR Expenditure tab in your budget spreadsheet.</a:t>
            </a:r>
          </a:p>
          <a:p>
            <a:r>
              <a:rPr lang="en-US" sz="2400" dirty="0"/>
              <a:t>Provides an account of funds not obligated by June 30th of prior year (July 1st, 2019 – June 30th, 2020).</a:t>
            </a:r>
            <a:endParaRPr lang="en-US" dirty="0"/>
          </a:p>
          <a:p>
            <a:r>
              <a:rPr lang="en-US" sz="2400" dirty="0"/>
              <a:t>All Cohort 2, 3, and 4 grantees should submit for 2019 – 2020 ELG funds. </a:t>
            </a:r>
          </a:p>
          <a:p>
            <a:r>
              <a:rPr lang="en-US" sz="2400" dirty="0"/>
              <a:t>Other ELG grantees that received funding prior to July 1st, 2019 must also submit for 2019 – 2020.</a:t>
            </a:r>
          </a:p>
          <a:p>
            <a:r>
              <a:rPr lang="en-US" sz="2400" dirty="0"/>
              <a:t>Due September 30th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415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C478B2-0AFF-4D34-9F28-88D610339C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48" r="13750" b="20617"/>
          <a:stretch/>
        </p:blipFill>
        <p:spPr>
          <a:xfrm>
            <a:off x="1522268" y="1463040"/>
            <a:ext cx="6099463" cy="4730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Budget Review Type: </a:t>
            </a:r>
            <a:br>
              <a:rPr lang="en-US" dirty="0"/>
            </a:br>
            <a:r>
              <a:rPr lang="en-US" dirty="0"/>
              <a:t>Annual Financial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8096BB-AA01-4311-AA32-A45FAFDC611B}"/>
              </a:ext>
            </a:extLst>
          </p:cNvPr>
          <p:cNvSpPr/>
          <p:nvPr/>
        </p:nvSpPr>
        <p:spPr>
          <a:xfrm>
            <a:off x="5237019" y="5784265"/>
            <a:ext cx="1246909" cy="40972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3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Budget Submission Form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65ADF1-1DA4-4A3E-825C-14C48EA88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/>
          <a:lstStyle/>
          <a:p>
            <a:r>
              <a:rPr lang="en-US" dirty="0"/>
              <a:t>In ELG-related emails</a:t>
            </a:r>
          </a:p>
          <a:p>
            <a:r>
              <a:rPr lang="en-US" dirty="0"/>
              <a:t>By searching for CDE + ELG </a:t>
            </a:r>
          </a:p>
          <a:p>
            <a:r>
              <a:rPr lang="en-US" dirty="0"/>
              <a:t>Or go to </a:t>
            </a:r>
            <a:r>
              <a:rPr lang="en-US" dirty="0">
                <a:hlinkClick r:id="rId3"/>
              </a:rPr>
              <a:t>https://www.cde.state.co.us/coloradoliteracy/readact/grant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The Comprehensive ELG 2020 – 2021 timeline can be found 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Important Fall 2020 dates for Comprehensive ELG grantees</a:t>
            </a:r>
          </a:p>
        </p:txBody>
      </p:sp>
    </p:spTree>
    <p:extLst>
      <p:ext uri="{BB962C8B-B14F-4D97-AF65-F5344CB8AC3E}">
        <p14:creationId xmlns:p14="http://schemas.microsoft.com/office/powerpoint/2010/main" val="154029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Budget Review Type: </a:t>
            </a:r>
            <a:br>
              <a:rPr lang="en-US" dirty="0"/>
            </a:br>
            <a:r>
              <a:rPr lang="en-US" dirty="0"/>
              <a:t>Budget Template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 up-to-date budget spreadsheet as requested</a:t>
            </a:r>
          </a:p>
          <a:p>
            <a:r>
              <a:rPr lang="en-US" dirty="0"/>
              <a:t>Due </a:t>
            </a:r>
          </a:p>
          <a:p>
            <a:pPr lvl="1"/>
            <a:r>
              <a:rPr lang="en-US" dirty="0"/>
              <a:t>November 1st, 2020</a:t>
            </a:r>
          </a:p>
          <a:p>
            <a:pPr lvl="1"/>
            <a:r>
              <a:rPr lang="en-US" dirty="0"/>
              <a:t>April 30th,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3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Budget Review Type: </a:t>
            </a:r>
            <a:br>
              <a:rPr lang="en-US" dirty="0"/>
            </a:br>
            <a:r>
              <a:rPr lang="en-US" dirty="0"/>
              <a:t>Budget Change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Submit when you want to change a budget line item and/or funding amount.</a:t>
            </a:r>
          </a:p>
          <a:p>
            <a:pPr lvl="1"/>
            <a:r>
              <a:rPr lang="en-US" dirty="0"/>
              <a:t>Technology: The requests must include a connection to how the tool(s) will sustain ELG efforts.</a:t>
            </a:r>
          </a:p>
          <a:p>
            <a:r>
              <a:rPr lang="en-US" dirty="0"/>
              <a:t>Spreadsheet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Highlight</a:t>
            </a:r>
            <a:r>
              <a:rPr lang="en-US" dirty="0"/>
              <a:t> changes to your budget spreadsheet on the Budget Detail tab. </a:t>
            </a:r>
          </a:p>
          <a:p>
            <a:pPr lvl="2"/>
            <a:r>
              <a:rPr lang="en-US" dirty="0"/>
              <a:t>Grants Fiscal is creating a new spreadsheet template that allows this.</a:t>
            </a:r>
          </a:p>
          <a:p>
            <a:pPr lvl="2"/>
            <a:r>
              <a:rPr lang="en-US" dirty="0"/>
              <a:t>We will email new template to all grant recipients.</a:t>
            </a:r>
          </a:p>
          <a:p>
            <a:pPr lvl="1"/>
            <a:r>
              <a:rPr lang="en-US" dirty="0"/>
              <a:t>Note the "Revision #."</a:t>
            </a:r>
          </a:p>
          <a:p>
            <a:r>
              <a:rPr lang="en-US" dirty="0"/>
              <a:t>Smartsheet</a:t>
            </a:r>
          </a:p>
          <a:p>
            <a:pPr lvl="1"/>
            <a:r>
              <a:rPr lang="en-US" dirty="0"/>
              <a:t>Enter the total amount to reallocate.</a:t>
            </a:r>
          </a:p>
          <a:p>
            <a:pPr lvl="1"/>
            <a:r>
              <a:rPr lang="en-US" dirty="0"/>
              <a:t>Describe the request and rationale, including why you needed to make a change.</a:t>
            </a:r>
          </a:p>
          <a:p>
            <a:pPr lvl="1"/>
            <a:r>
              <a:rPr lang="en-US" dirty="0"/>
              <a:t>Be specific.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2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AAEBBB-0E4C-41AA-919C-EF88F21C33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71" r="6795" b="21156"/>
          <a:stretch/>
        </p:blipFill>
        <p:spPr>
          <a:xfrm>
            <a:off x="1170988" y="1486965"/>
            <a:ext cx="6802023" cy="4292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Budget Review Type: </a:t>
            </a:r>
            <a:br>
              <a:rPr lang="en-US" dirty="0"/>
            </a:br>
            <a:r>
              <a:rPr lang="en-US" dirty="0"/>
              <a:t>Budget Change Request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E86867-9115-484A-A80E-C57800DE0F9B}"/>
              </a:ext>
            </a:extLst>
          </p:cNvPr>
          <p:cNvSpPr/>
          <p:nvPr/>
        </p:nvSpPr>
        <p:spPr>
          <a:xfrm>
            <a:off x="2972079" y="2756439"/>
            <a:ext cx="1246909" cy="40972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5854BB-A357-4D57-A6F0-61B40138D916}"/>
              </a:ext>
            </a:extLst>
          </p:cNvPr>
          <p:cNvSpPr/>
          <p:nvPr/>
        </p:nvSpPr>
        <p:spPr>
          <a:xfrm>
            <a:off x="2851524" y="5447723"/>
            <a:ext cx="1246909" cy="40972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55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1337</TotalTime>
  <Words>560</Words>
  <Application>Microsoft Office PowerPoint</Application>
  <PresentationFormat>On-screen Show (4:3)</PresentationFormat>
  <Paragraphs>90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Museo Slab 500</vt:lpstr>
      <vt:lpstr>Roboto</vt:lpstr>
      <vt:lpstr>Office Theme</vt:lpstr>
      <vt:lpstr>Early Literacy Grant Budget Submission Process</vt:lpstr>
      <vt:lpstr>Early Literacy Grant (ELG) Recipients</vt:lpstr>
      <vt:lpstr>Budget Review Types</vt:lpstr>
      <vt:lpstr>Budget Review Type:  Annual Financial Report</vt:lpstr>
      <vt:lpstr>Budget Review Type:  Annual Financial Report</vt:lpstr>
      <vt:lpstr>How to Find Budget Submission Form</vt:lpstr>
      <vt:lpstr>Budget Review Type:  Budget Template Submission</vt:lpstr>
      <vt:lpstr>Budget Review Type:  Budget Change Request</vt:lpstr>
      <vt:lpstr>Budget Review Type:  Budget Change Request</vt:lpstr>
      <vt:lpstr>Budget Review Type:  Carryover Request</vt:lpstr>
      <vt:lpstr>Budget Review Type:  Interim Financial Report</vt:lpstr>
      <vt:lpstr>Questions?</vt:lpstr>
      <vt:lpstr>Questions?  Issues with this submission form or process?  Email Laura Stelling (stelling_l@cde.state.co.us).  Funding or budget-related questions?  Email Marti Rodriguez (rodriguez_m@cde.state.co.us) and Matt Freeman (freeman_m@cde.state.co.us).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Stelling, Laura</cp:lastModifiedBy>
  <cp:revision>61</cp:revision>
  <dcterms:created xsi:type="dcterms:W3CDTF">2019-06-25T17:30:52Z</dcterms:created>
  <dcterms:modified xsi:type="dcterms:W3CDTF">2020-10-09T15:22:29Z</dcterms:modified>
</cp:coreProperties>
</file>