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handoutMasterIdLst>
    <p:handoutMasterId r:id="rId21"/>
  </p:handoutMasterIdLst>
  <p:sldIdLst>
    <p:sldId id="269" r:id="rId2"/>
    <p:sldId id="305" r:id="rId3"/>
    <p:sldId id="271" r:id="rId4"/>
    <p:sldId id="272" r:id="rId5"/>
    <p:sldId id="273" r:id="rId6"/>
    <p:sldId id="274" r:id="rId7"/>
    <p:sldId id="275" r:id="rId8"/>
    <p:sldId id="276" r:id="rId9"/>
    <p:sldId id="277" r:id="rId10"/>
    <p:sldId id="278" r:id="rId11"/>
    <p:sldId id="279" r:id="rId12"/>
    <p:sldId id="280" r:id="rId13"/>
    <p:sldId id="281" r:id="rId14"/>
    <p:sldId id="282" r:id="rId15"/>
    <p:sldId id="283" r:id="rId16"/>
    <p:sldId id="306" r:id="rId17"/>
    <p:sldId id="307" r:id="rId18"/>
    <p:sldId id="304" r:id="rId1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88BC9"/>
    <a:srgbClr val="EF75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58754" autoAdjust="0"/>
  </p:normalViewPr>
  <p:slideViewPr>
    <p:cSldViewPr snapToGrid="0">
      <p:cViewPr varScale="1">
        <p:scale>
          <a:sx n="75" d="100"/>
          <a:sy n="75" d="100"/>
        </p:scale>
        <p:origin x="2496" y="66"/>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BFD2E053-7D69-44A5-BCC4-2797821070D0}" type="datetimeFigureOut">
              <a:rPr lang="en-US" smtClean="0"/>
              <a:t>12/2/2021</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2E416209-20AD-48A1-A434-CA780218A6FC}" type="slidenum">
              <a:rPr lang="en-US" smtClean="0"/>
              <a:t>‹#›</a:t>
            </a:fld>
            <a:endParaRPr lang="en-US"/>
          </a:p>
        </p:txBody>
      </p:sp>
    </p:spTree>
    <p:extLst>
      <p:ext uri="{BB962C8B-B14F-4D97-AF65-F5344CB8AC3E}">
        <p14:creationId xmlns:p14="http://schemas.microsoft.com/office/powerpoint/2010/main" val="33810354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3872E894-E0CE-40CF-8CA0-23F05C6E40C6}" type="datetimeFigureOut">
              <a:rPr lang="en-US" smtClean="0"/>
              <a:t>12/2/2021</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D8C3E97E-4890-4915-A7C2-F3D207C521C5}" type="slidenum">
              <a:rPr lang="en-US" smtClean="0"/>
              <a:t>‹#›</a:t>
            </a:fld>
            <a:endParaRPr lang="en-US"/>
          </a:p>
        </p:txBody>
      </p:sp>
    </p:spTree>
    <p:extLst>
      <p:ext uri="{BB962C8B-B14F-4D97-AF65-F5344CB8AC3E}">
        <p14:creationId xmlns:p14="http://schemas.microsoft.com/office/powerpoint/2010/main" val="2711885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995EF9D-2794-47AA-B87D-5B456456569E}" type="slidenum">
              <a:rPr lang="en-US" smtClean="0"/>
              <a:t>1</a:t>
            </a:fld>
            <a:endParaRPr lang="en-US"/>
          </a:p>
        </p:txBody>
      </p:sp>
    </p:spTree>
    <p:extLst>
      <p:ext uri="{BB962C8B-B14F-4D97-AF65-F5344CB8AC3E}">
        <p14:creationId xmlns:p14="http://schemas.microsoft.com/office/powerpoint/2010/main" val="30731428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A995EF9D-2794-47AA-B87D-5B456456569E}" type="slidenum">
              <a:rPr lang="en-US" smtClean="0"/>
              <a:t>10</a:t>
            </a:fld>
            <a:endParaRPr lang="en-US"/>
          </a:p>
        </p:txBody>
      </p:sp>
    </p:spTree>
    <p:extLst>
      <p:ext uri="{BB962C8B-B14F-4D97-AF65-F5344CB8AC3E}">
        <p14:creationId xmlns:p14="http://schemas.microsoft.com/office/powerpoint/2010/main" val="23304911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995EF9D-2794-47AA-B87D-5B456456569E}" type="slidenum">
              <a:rPr lang="en-US" smtClean="0"/>
              <a:t>11</a:t>
            </a:fld>
            <a:endParaRPr lang="en-US"/>
          </a:p>
        </p:txBody>
      </p:sp>
    </p:spTree>
    <p:extLst>
      <p:ext uri="{BB962C8B-B14F-4D97-AF65-F5344CB8AC3E}">
        <p14:creationId xmlns:p14="http://schemas.microsoft.com/office/powerpoint/2010/main" val="36073398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995EF9D-2794-47AA-B87D-5B456456569E}" type="slidenum">
              <a:rPr lang="en-US" smtClean="0"/>
              <a:t>12</a:t>
            </a:fld>
            <a:endParaRPr lang="en-US"/>
          </a:p>
        </p:txBody>
      </p:sp>
    </p:spTree>
    <p:extLst>
      <p:ext uri="{BB962C8B-B14F-4D97-AF65-F5344CB8AC3E}">
        <p14:creationId xmlns:p14="http://schemas.microsoft.com/office/powerpoint/2010/main" val="5270368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A995EF9D-2794-47AA-B87D-5B456456569E}" type="slidenum">
              <a:rPr lang="en-US" smtClean="0"/>
              <a:t>13</a:t>
            </a:fld>
            <a:endParaRPr lang="en-US"/>
          </a:p>
        </p:txBody>
      </p:sp>
    </p:spTree>
    <p:extLst>
      <p:ext uri="{BB962C8B-B14F-4D97-AF65-F5344CB8AC3E}">
        <p14:creationId xmlns:p14="http://schemas.microsoft.com/office/powerpoint/2010/main" val="160894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995EF9D-2794-47AA-B87D-5B456456569E}" type="slidenum">
              <a:rPr lang="en-US" smtClean="0"/>
              <a:t>14</a:t>
            </a:fld>
            <a:endParaRPr lang="en-US"/>
          </a:p>
        </p:txBody>
      </p:sp>
    </p:spTree>
    <p:extLst>
      <p:ext uri="{BB962C8B-B14F-4D97-AF65-F5344CB8AC3E}">
        <p14:creationId xmlns:p14="http://schemas.microsoft.com/office/powerpoint/2010/main" val="20048614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A995EF9D-2794-47AA-B87D-5B456456569E}" type="slidenum">
              <a:rPr lang="en-US" smtClean="0"/>
              <a:t>15</a:t>
            </a:fld>
            <a:endParaRPr lang="en-US"/>
          </a:p>
        </p:txBody>
      </p:sp>
    </p:spTree>
    <p:extLst>
      <p:ext uri="{BB962C8B-B14F-4D97-AF65-F5344CB8AC3E}">
        <p14:creationId xmlns:p14="http://schemas.microsoft.com/office/powerpoint/2010/main" val="41162235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8C3E97E-4890-4915-A7C2-F3D207C521C5}" type="slidenum">
              <a:rPr lang="en-US" smtClean="0"/>
              <a:t>16</a:t>
            </a:fld>
            <a:endParaRPr lang="en-US"/>
          </a:p>
        </p:txBody>
      </p:sp>
    </p:spTree>
    <p:extLst>
      <p:ext uri="{BB962C8B-B14F-4D97-AF65-F5344CB8AC3E}">
        <p14:creationId xmlns:p14="http://schemas.microsoft.com/office/powerpoint/2010/main" val="35660639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8C3E97E-4890-4915-A7C2-F3D207C521C5}" type="slidenum">
              <a:rPr lang="en-US" smtClean="0"/>
              <a:t>17</a:t>
            </a:fld>
            <a:endParaRPr lang="en-US"/>
          </a:p>
        </p:txBody>
      </p:sp>
    </p:spTree>
    <p:extLst>
      <p:ext uri="{BB962C8B-B14F-4D97-AF65-F5344CB8AC3E}">
        <p14:creationId xmlns:p14="http://schemas.microsoft.com/office/powerpoint/2010/main" val="29913158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995EF9D-2794-47AA-B87D-5B456456569E}" type="slidenum">
              <a:rPr lang="en-US" smtClean="0"/>
              <a:t>18</a:t>
            </a:fld>
            <a:endParaRPr lang="en-US"/>
          </a:p>
        </p:txBody>
      </p:sp>
    </p:spTree>
    <p:extLst>
      <p:ext uri="{BB962C8B-B14F-4D97-AF65-F5344CB8AC3E}">
        <p14:creationId xmlns:p14="http://schemas.microsoft.com/office/powerpoint/2010/main" val="12144345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8C3E97E-4890-4915-A7C2-F3D207C521C5}" type="slidenum">
              <a:rPr lang="en-US" smtClean="0"/>
              <a:t>2</a:t>
            </a:fld>
            <a:endParaRPr lang="en-US"/>
          </a:p>
        </p:txBody>
      </p:sp>
    </p:spTree>
    <p:extLst>
      <p:ext uri="{BB962C8B-B14F-4D97-AF65-F5344CB8AC3E}">
        <p14:creationId xmlns:p14="http://schemas.microsoft.com/office/powerpoint/2010/main" val="41367681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A995EF9D-2794-47AA-B87D-5B456456569E}" type="slidenum">
              <a:rPr lang="en-US" smtClean="0"/>
              <a:t>3</a:t>
            </a:fld>
            <a:endParaRPr lang="en-US"/>
          </a:p>
        </p:txBody>
      </p:sp>
    </p:spTree>
    <p:extLst>
      <p:ext uri="{BB962C8B-B14F-4D97-AF65-F5344CB8AC3E}">
        <p14:creationId xmlns:p14="http://schemas.microsoft.com/office/powerpoint/2010/main" val="4476899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995EF9D-2794-47AA-B87D-5B456456569E}" type="slidenum">
              <a:rPr lang="en-US" smtClean="0"/>
              <a:t>4</a:t>
            </a:fld>
            <a:endParaRPr lang="en-US"/>
          </a:p>
        </p:txBody>
      </p:sp>
    </p:spTree>
    <p:extLst>
      <p:ext uri="{BB962C8B-B14F-4D97-AF65-F5344CB8AC3E}">
        <p14:creationId xmlns:p14="http://schemas.microsoft.com/office/powerpoint/2010/main" val="7652783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995EF9D-2794-47AA-B87D-5B456456569E}" type="slidenum">
              <a:rPr lang="en-US" smtClean="0"/>
              <a:t>5</a:t>
            </a:fld>
            <a:endParaRPr lang="en-US"/>
          </a:p>
        </p:txBody>
      </p:sp>
    </p:spTree>
    <p:extLst>
      <p:ext uri="{BB962C8B-B14F-4D97-AF65-F5344CB8AC3E}">
        <p14:creationId xmlns:p14="http://schemas.microsoft.com/office/powerpoint/2010/main" val="39783746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995EF9D-2794-47AA-B87D-5B456456569E}" type="slidenum">
              <a:rPr lang="en-US" smtClean="0"/>
              <a:t>6</a:t>
            </a:fld>
            <a:endParaRPr lang="en-US"/>
          </a:p>
        </p:txBody>
      </p:sp>
    </p:spTree>
    <p:extLst>
      <p:ext uri="{BB962C8B-B14F-4D97-AF65-F5344CB8AC3E}">
        <p14:creationId xmlns:p14="http://schemas.microsoft.com/office/powerpoint/2010/main" val="6931928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995EF9D-2794-47AA-B87D-5B456456569E}" type="slidenum">
              <a:rPr lang="en-US" smtClean="0"/>
              <a:t>7</a:t>
            </a:fld>
            <a:endParaRPr lang="en-US"/>
          </a:p>
        </p:txBody>
      </p:sp>
    </p:spTree>
    <p:extLst>
      <p:ext uri="{BB962C8B-B14F-4D97-AF65-F5344CB8AC3E}">
        <p14:creationId xmlns:p14="http://schemas.microsoft.com/office/powerpoint/2010/main" val="27466880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A995EF9D-2794-47AA-B87D-5B456456569E}" type="slidenum">
              <a:rPr lang="en-US" smtClean="0"/>
              <a:t>8</a:t>
            </a:fld>
            <a:endParaRPr lang="en-US"/>
          </a:p>
        </p:txBody>
      </p:sp>
    </p:spTree>
    <p:extLst>
      <p:ext uri="{BB962C8B-B14F-4D97-AF65-F5344CB8AC3E}">
        <p14:creationId xmlns:p14="http://schemas.microsoft.com/office/powerpoint/2010/main" val="40216597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995EF9D-2794-47AA-B87D-5B456456569E}" type="slidenum">
              <a:rPr lang="en-US" smtClean="0"/>
              <a:t>9</a:t>
            </a:fld>
            <a:endParaRPr lang="en-US"/>
          </a:p>
        </p:txBody>
      </p:sp>
    </p:spTree>
    <p:extLst>
      <p:ext uri="{BB962C8B-B14F-4D97-AF65-F5344CB8AC3E}">
        <p14:creationId xmlns:p14="http://schemas.microsoft.com/office/powerpoint/2010/main" val="265460358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9.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11"/>
          <p:cNvSpPr/>
          <p:nvPr userDrawn="1"/>
        </p:nvSpPr>
        <p:spPr>
          <a:xfrm>
            <a:off x="0" y="4675238"/>
            <a:ext cx="9144000" cy="2182761"/>
          </a:xfrm>
          <a:prstGeom prst="rect">
            <a:avLst/>
          </a:prstGeom>
          <a:gradFill>
            <a:gsLst>
              <a:gs pos="0">
                <a:schemeClr val="bg1"/>
              </a:gs>
              <a:gs pos="100000">
                <a:srgbClr val="488BC9"/>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3236239"/>
            <a:ext cx="7772400" cy="1216589"/>
          </a:xfrm>
        </p:spPr>
        <p:txBody>
          <a:bodyPr anchor="t" anchorCtr="0">
            <a:normAutofit/>
          </a:bodyPr>
          <a:lstStyle>
            <a:lvl1pPr algn="ctr">
              <a:defRPr sz="3600">
                <a:latin typeface="Museo Slab 500" panose="02000000000000000000" pitchFamily="50" charset="0"/>
              </a:defRPr>
            </a:lvl1pPr>
          </a:lstStyle>
          <a:p>
            <a:r>
              <a:rPr lang="en-US" dirty="0"/>
              <a:t>Click to edit Master title style</a:t>
            </a:r>
          </a:p>
        </p:txBody>
      </p:sp>
      <p:sp>
        <p:nvSpPr>
          <p:cNvPr id="3" name="Subtitle 2"/>
          <p:cNvSpPr>
            <a:spLocks noGrp="1"/>
          </p:cNvSpPr>
          <p:nvPr>
            <p:ph type="subTitle" idx="1"/>
          </p:nvPr>
        </p:nvSpPr>
        <p:spPr>
          <a:xfrm>
            <a:off x="685800" y="5073444"/>
            <a:ext cx="7772400" cy="1065925"/>
          </a:xfrm>
        </p:spPr>
        <p:txBody>
          <a:bodyPr>
            <a:normAutofit/>
          </a:bodyPr>
          <a:lstStyle>
            <a:lvl1pPr marL="0" indent="0" algn="ct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165737" y="632706"/>
            <a:ext cx="2821173" cy="1762730"/>
          </a:xfrm>
          <a:prstGeom prst="rect">
            <a:avLst/>
          </a:prstGeom>
        </p:spPr>
      </p:pic>
      <p:cxnSp>
        <p:nvCxnSpPr>
          <p:cNvPr id="10" name="Straight Connector 9"/>
          <p:cNvCxnSpPr/>
          <p:nvPr userDrawn="1"/>
        </p:nvCxnSpPr>
        <p:spPr>
          <a:xfrm>
            <a:off x="685800" y="2772696"/>
            <a:ext cx="7801897" cy="0"/>
          </a:xfrm>
          <a:prstGeom prst="line">
            <a:avLst/>
          </a:prstGeom>
          <a:ln w="19050">
            <a:solidFill>
              <a:srgbClr val="488BC9"/>
            </a:solidFill>
          </a:ln>
        </p:spPr>
        <p:style>
          <a:lnRef idx="1">
            <a:schemeClr val="accent1"/>
          </a:lnRef>
          <a:fillRef idx="0">
            <a:schemeClr val="accent1"/>
          </a:fillRef>
          <a:effectRef idx="0">
            <a:schemeClr val="accent1"/>
          </a:effectRef>
          <a:fontRef idx="minor">
            <a:schemeClr val="tx1"/>
          </a:fontRef>
        </p:style>
      </p:cxnSp>
      <p:sp>
        <p:nvSpPr>
          <p:cNvPr id="13"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880575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
        <p:nvSpPr>
          <p:cNvPr id="3"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tx1"/>
                </a:solidFill>
                <a:latin typeface="Museo Slab 500" panose="02000000000000000000" pitchFamily="50" charset="0"/>
              </a:defRPr>
            </a:lvl1pPr>
          </a:lstStyle>
          <a:p>
            <a:r>
              <a:rPr lang="en-US" dirty="0"/>
              <a:t>Click to edit Master title style</a:t>
            </a:r>
          </a:p>
        </p:txBody>
      </p:sp>
    </p:spTree>
    <p:extLst>
      <p:ext uri="{BB962C8B-B14F-4D97-AF65-F5344CB8AC3E}">
        <p14:creationId xmlns:p14="http://schemas.microsoft.com/office/powerpoint/2010/main" val="1684718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tx1"/>
                </a:solidFill>
                <a:latin typeface="Museo Slab 500" panose="02000000000000000000" pitchFamily="50" charset="0"/>
              </a:defRPr>
            </a:lvl1pPr>
          </a:lstStyle>
          <a:p>
            <a:r>
              <a:rPr lang="en-US" dirty="0"/>
              <a:t>Click to edit Master title style</a:t>
            </a:r>
          </a:p>
        </p:txBody>
      </p:sp>
    </p:spTree>
    <p:extLst>
      <p:ext uri="{BB962C8B-B14F-4D97-AF65-F5344CB8AC3E}">
        <p14:creationId xmlns:p14="http://schemas.microsoft.com/office/powerpoint/2010/main" val="41803890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3" name="Title 1"/>
          <p:cNvSpPr>
            <a:spLocks noGrp="1"/>
          </p:cNvSpPr>
          <p:nvPr>
            <p:ph type="ctrTitle"/>
          </p:nvPr>
        </p:nvSpPr>
        <p:spPr>
          <a:xfrm>
            <a:off x="685800" y="2595716"/>
            <a:ext cx="77724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dirty="0"/>
              <a:t>Click to edit Master title style</a:t>
            </a:r>
          </a:p>
        </p:txBody>
      </p:sp>
      <p:sp>
        <p:nvSpPr>
          <p:cNvPr id="4" name="Slide Number Placeholder 5"/>
          <p:cNvSpPr>
            <a:spLocks noGrp="1"/>
          </p:cNvSpPr>
          <p:nvPr>
            <p:ph type="sldNum" sz="quarter" idx="12"/>
          </p:nvPr>
        </p:nvSpPr>
        <p:spPr>
          <a:xfrm>
            <a:off x="215697" y="6427018"/>
            <a:ext cx="2057400" cy="365125"/>
          </a:xfrm>
          <a:prstGeom prst="rect">
            <a:avLst/>
          </a:prstGeom>
        </p:spPr>
        <p:txBody>
          <a:bodyPr/>
          <a:lstStyle>
            <a:lvl1pPr algn="l">
              <a:defRPr sz="1600">
                <a:solidFill>
                  <a:schemeClr val="bg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090883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3999" cy="6857999"/>
          </a:xfrm>
          <a:prstGeom prst="rect">
            <a:avLst/>
          </a:prstGeom>
        </p:spPr>
      </p:pic>
      <p:sp>
        <p:nvSpPr>
          <p:cNvPr id="3" name="Title 1"/>
          <p:cNvSpPr>
            <a:spLocks noGrp="1"/>
          </p:cNvSpPr>
          <p:nvPr>
            <p:ph type="ctrTitle"/>
          </p:nvPr>
        </p:nvSpPr>
        <p:spPr>
          <a:xfrm>
            <a:off x="685800" y="2595716"/>
            <a:ext cx="77724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dirty="0"/>
              <a:t>Click to edit Master title style</a:t>
            </a:r>
          </a:p>
        </p:txBody>
      </p:sp>
      <p:sp>
        <p:nvSpPr>
          <p:cNvPr id="4"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722219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2"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454943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306178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50769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1902939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016886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5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097945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6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1811628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50" y="1463040"/>
            <a:ext cx="3886200" cy="4583799"/>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4629150" y="1463040"/>
            <a:ext cx="3886200" cy="4583799"/>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9"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12"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3133206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5"/>
          <p:cNvSpPr>
            <a:spLocks noGrp="1"/>
          </p:cNvSpPr>
          <p:nvPr>
            <p:ph type="sldNum" sz="quarter" idx="4"/>
          </p:nvPr>
        </p:nvSpPr>
        <p:spPr>
          <a:xfrm>
            <a:off x="245193" y="6360652"/>
            <a:ext cx="2057400" cy="365125"/>
          </a:xfrm>
          <a:prstGeom prst="rect">
            <a:avLst/>
          </a:prstGeom>
        </p:spPr>
        <p:txBody>
          <a:bodyPr/>
          <a:lstStyle>
            <a:lvl1pPr algn="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3723799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0" r:id="rId3"/>
    <p:sldLayoutId id="2147483671" r:id="rId4"/>
    <p:sldLayoutId id="2147483672" r:id="rId5"/>
    <p:sldLayoutId id="2147483673" r:id="rId6"/>
    <p:sldLayoutId id="2147483674" r:id="rId7"/>
    <p:sldLayoutId id="2147483675" r:id="rId8"/>
    <p:sldLayoutId id="2147483664" r:id="rId9"/>
    <p:sldLayoutId id="2147483666" r:id="rId10"/>
    <p:sldLayoutId id="2147483667" r:id="rId11"/>
    <p:sldLayoutId id="2147483668" r:id="rId12"/>
    <p:sldLayoutId id="2147483669" r:id="rId13"/>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cde.state.co.us/coloradoliteracy/readact/assessmenttool"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app.smartsheet.com/b/form/571654709b114fcd80883bd675ddd452"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cedar.cde.state.co.us/edulibdir/School%20Building%20Codes-en-us.xls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hyperlink" Target="https://www.cde.state.co.us/" TargetMode="External"/><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amplify.com/assessment/devices"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www.istation.com/Support#technical"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733869"/>
            <a:ext cx="7772400" cy="2148981"/>
          </a:xfrm>
        </p:spPr>
        <p:txBody>
          <a:bodyPr>
            <a:normAutofit/>
          </a:bodyPr>
          <a:lstStyle/>
          <a:p>
            <a:r>
              <a:rPr lang="en-US" dirty="0"/>
              <a:t>Early Literacy Assessment Tool Project 2022-2023</a:t>
            </a:r>
          </a:p>
        </p:txBody>
      </p:sp>
      <p:sp>
        <p:nvSpPr>
          <p:cNvPr id="3" name="Subtitle 2"/>
          <p:cNvSpPr>
            <a:spLocks noGrp="1"/>
          </p:cNvSpPr>
          <p:nvPr>
            <p:ph type="subTitle" idx="1"/>
          </p:nvPr>
        </p:nvSpPr>
        <p:spPr/>
        <p:txBody>
          <a:bodyPr/>
          <a:lstStyle/>
          <a:p>
            <a:r>
              <a:rPr lang="en-US" dirty="0"/>
              <a:t>Pursuant to C.R.S. 22-2-141</a:t>
            </a:r>
          </a:p>
        </p:txBody>
      </p:sp>
      <p:sp>
        <p:nvSpPr>
          <p:cNvPr id="4" name="Slide Number Placeholder 3"/>
          <p:cNvSpPr>
            <a:spLocks noGrp="1"/>
          </p:cNvSpPr>
          <p:nvPr>
            <p:ph type="sldNum" sz="quarter" idx="4294967295"/>
          </p:nvPr>
        </p:nvSpPr>
        <p:spPr>
          <a:xfrm>
            <a:off x="274320" y="6356351"/>
            <a:ext cx="467783" cy="365125"/>
          </a:xfrm>
          <a:prstGeom prst="rect">
            <a:avLst/>
          </a:prstGeom>
        </p:spPr>
        <p:txBody>
          <a:bodyPr/>
          <a:lstStyle/>
          <a:p>
            <a:fld id="{67726FA2-3EC9-4717-AD62-D8C823692DD3}" type="slidenum">
              <a:rPr lang="en-US" smtClean="0"/>
              <a:pPr/>
              <a:t>1</a:t>
            </a:fld>
            <a:endParaRPr lang="en-US" dirty="0"/>
          </a:p>
        </p:txBody>
      </p:sp>
      <p:sp>
        <p:nvSpPr>
          <p:cNvPr id="5" name="Subtitle 2"/>
          <p:cNvSpPr txBox="1">
            <a:spLocks/>
          </p:cNvSpPr>
          <p:nvPr/>
        </p:nvSpPr>
        <p:spPr>
          <a:xfrm>
            <a:off x="1143000" y="5746705"/>
            <a:ext cx="6858000" cy="44342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Trebuchet MS" panose="020B0603020202020204" pitchFamily="34"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i="1" dirty="0"/>
              <a:t>November 17, 2021</a:t>
            </a:r>
          </a:p>
        </p:txBody>
      </p:sp>
    </p:spTree>
    <p:extLst>
      <p:ext uri="{BB962C8B-B14F-4D97-AF65-F5344CB8AC3E}">
        <p14:creationId xmlns:p14="http://schemas.microsoft.com/office/powerpoint/2010/main" val="11967551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bg1"/>
                </a:solidFill>
              </a:rPr>
              <a:t>Required Activities—New Applicants Only</a:t>
            </a:r>
          </a:p>
        </p:txBody>
      </p:sp>
      <p:sp>
        <p:nvSpPr>
          <p:cNvPr id="3" name="Content Placeholder 2"/>
          <p:cNvSpPr>
            <a:spLocks noGrp="1"/>
          </p:cNvSpPr>
          <p:nvPr>
            <p:ph idx="1"/>
          </p:nvPr>
        </p:nvSpPr>
        <p:spPr/>
        <p:txBody>
          <a:bodyPr>
            <a:normAutofit/>
          </a:bodyPr>
          <a:lstStyle/>
          <a:p>
            <a:pPr marL="0" indent="0">
              <a:buNone/>
            </a:pPr>
            <a:r>
              <a:rPr lang="en-US" b="1" dirty="0">
                <a:solidFill>
                  <a:schemeClr val="tx1"/>
                </a:solidFill>
                <a:latin typeface="+mn-lt"/>
              </a:rPr>
              <a:t>Additional Requirements for New Participants Only (new to the assessment platform and/or new to the ELAT Project):</a:t>
            </a:r>
          </a:p>
          <a:p>
            <a:pPr marL="342900" lvl="0" indent="-342900">
              <a:buFont typeface="Arial" panose="020B0604020202020204" pitchFamily="34" charset="0"/>
              <a:buChar char="•"/>
            </a:pPr>
            <a:r>
              <a:rPr lang="en-US" sz="2200" dirty="0">
                <a:solidFill>
                  <a:schemeClr val="tx1"/>
                </a:solidFill>
                <a:latin typeface="+mn-lt"/>
              </a:rPr>
              <a:t>Attendance by teachers or designated local trainers per school at all face-to-face trainings and any webinar trainings to support first year implementation. </a:t>
            </a:r>
          </a:p>
          <a:p>
            <a:pPr marL="342900" lvl="0" indent="-342900">
              <a:buFont typeface="Arial" panose="020B0604020202020204" pitchFamily="34" charset="0"/>
              <a:buChar char="•"/>
            </a:pPr>
            <a:r>
              <a:rPr lang="en-US" sz="2200" dirty="0">
                <a:solidFill>
                  <a:schemeClr val="tx1"/>
                </a:solidFill>
                <a:latin typeface="+mn-lt"/>
              </a:rPr>
              <a:t>Assurance that local trainers will have training time with teachers at their school to implement what they have been trained on in their sessions.</a:t>
            </a:r>
          </a:p>
          <a:p>
            <a:pPr marL="342900" lvl="0" indent="-342900">
              <a:buFont typeface="Arial" panose="020B0604020202020204" pitchFamily="34" charset="0"/>
              <a:buChar char="•"/>
            </a:pPr>
            <a:r>
              <a:rPr lang="en-US" sz="2200" dirty="0">
                <a:solidFill>
                  <a:schemeClr val="tx1"/>
                </a:solidFill>
                <a:latin typeface="+mn-lt"/>
              </a:rPr>
              <a:t>Attendance by principals at any scheduled instructional leader full-day trainings and/or webinars as scheduled throughout the year.</a:t>
            </a:r>
          </a:p>
          <a:p>
            <a:endParaRPr lang="en-US" dirty="0"/>
          </a:p>
        </p:txBody>
      </p:sp>
      <p:sp>
        <p:nvSpPr>
          <p:cNvPr id="4" name="Slide Number Placeholder 3"/>
          <p:cNvSpPr>
            <a:spLocks noGrp="1"/>
          </p:cNvSpPr>
          <p:nvPr>
            <p:ph type="sldNum" sz="quarter" idx="4294967295"/>
          </p:nvPr>
        </p:nvSpPr>
        <p:spPr>
          <a:xfrm>
            <a:off x="274320" y="6356351"/>
            <a:ext cx="467783" cy="365125"/>
          </a:xfrm>
          <a:prstGeom prst="rect">
            <a:avLst/>
          </a:prstGeom>
        </p:spPr>
        <p:txBody>
          <a:bodyPr/>
          <a:lstStyle/>
          <a:p>
            <a:fld id="{67726FA2-3EC9-4717-AD62-D8C823692DD3}" type="slidenum">
              <a:rPr lang="en-US" smtClean="0"/>
              <a:pPr/>
              <a:t>10</a:t>
            </a:fld>
            <a:endParaRPr lang="en-US" dirty="0"/>
          </a:p>
        </p:txBody>
      </p:sp>
    </p:spTree>
    <p:extLst>
      <p:ext uri="{BB962C8B-B14F-4D97-AF65-F5344CB8AC3E}">
        <p14:creationId xmlns:p14="http://schemas.microsoft.com/office/powerpoint/2010/main" val="20275699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bg1"/>
                </a:solidFill>
              </a:rPr>
              <a:t>LEPs will receive the following items </a:t>
            </a:r>
            <a:br>
              <a:rPr lang="en-US" dirty="0">
                <a:solidFill>
                  <a:schemeClr val="bg1"/>
                </a:solidFill>
              </a:rPr>
            </a:br>
            <a:r>
              <a:rPr lang="en-US" dirty="0">
                <a:solidFill>
                  <a:schemeClr val="bg1"/>
                </a:solidFill>
              </a:rPr>
              <a:t>upon application approval</a:t>
            </a:r>
          </a:p>
        </p:txBody>
      </p:sp>
      <p:sp>
        <p:nvSpPr>
          <p:cNvPr id="4" name="Slide Number Placeholder 3"/>
          <p:cNvSpPr>
            <a:spLocks noGrp="1"/>
          </p:cNvSpPr>
          <p:nvPr>
            <p:ph type="sldNum" sz="quarter" idx="4294967295"/>
          </p:nvPr>
        </p:nvSpPr>
        <p:spPr>
          <a:xfrm>
            <a:off x="274320" y="6356351"/>
            <a:ext cx="467783" cy="365125"/>
          </a:xfrm>
          <a:prstGeom prst="rect">
            <a:avLst/>
          </a:prstGeom>
        </p:spPr>
        <p:txBody>
          <a:bodyPr/>
          <a:lstStyle/>
          <a:p>
            <a:fld id="{67726FA2-3EC9-4717-AD62-D8C823692DD3}" type="slidenum">
              <a:rPr lang="en-US" smtClean="0"/>
              <a:pPr/>
              <a:t>11</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189460777"/>
              </p:ext>
            </p:extLst>
          </p:nvPr>
        </p:nvGraphicFramePr>
        <p:xfrm>
          <a:off x="508211" y="1239845"/>
          <a:ext cx="8059784" cy="4899369"/>
        </p:xfrm>
        <a:graphic>
          <a:graphicData uri="http://schemas.openxmlformats.org/drawingml/2006/table">
            <a:tbl>
              <a:tblPr firstRow="1" firstCol="1" bandRow="1">
                <a:tableStyleId>{5C22544A-7EE6-4342-B048-85BDC9FD1C3A}</a:tableStyleId>
              </a:tblPr>
              <a:tblGrid>
                <a:gridCol w="4029892">
                  <a:extLst>
                    <a:ext uri="{9D8B030D-6E8A-4147-A177-3AD203B41FA5}">
                      <a16:colId xmlns:a16="http://schemas.microsoft.com/office/drawing/2014/main" val="20000"/>
                    </a:ext>
                  </a:extLst>
                </a:gridCol>
                <a:gridCol w="4029892">
                  <a:extLst>
                    <a:ext uri="{9D8B030D-6E8A-4147-A177-3AD203B41FA5}">
                      <a16:colId xmlns:a16="http://schemas.microsoft.com/office/drawing/2014/main" val="20001"/>
                    </a:ext>
                  </a:extLst>
                </a:gridCol>
              </a:tblGrid>
              <a:tr h="632169">
                <a:tc>
                  <a:txBody>
                    <a:bodyPr/>
                    <a:lstStyle/>
                    <a:p>
                      <a:pPr marL="0" marR="0">
                        <a:spcBef>
                          <a:spcPts val="0"/>
                        </a:spcBef>
                        <a:spcAft>
                          <a:spcPts val="0"/>
                        </a:spcAft>
                      </a:pPr>
                      <a:r>
                        <a:rPr lang="en-US" sz="2000" kern="800" dirty="0">
                          <a:solidFill>
                            <a:schemeClr val="tx1"/>
                          </a:solidFill>
                          <a:effectLst/>
                        </a:rPr>
                        <a:t>Amplify new and returning users:</a:t>
                      </a:r>
                      <a:endParaRPr lang="en-US" sz="2000" kern="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EC4E7"/>
                    </a:solidFill>
                  </a:tcPr>
                </a:tc>
                <a:tc>
                  <a:txBody>
                    <a:bodyPr/>
                    <a:lstStyle/>
                    <a:p>
                      <a:pPr marL="0" marR="0">
                        <a:spcBef>
                          <a:spcPts val="0"/>
                        </a:spcBef>
                        <a:spcAft>
                          <a:spcPts val="0"/>
                        </a:spcAft>
                      </a:pPr>
                      <a:r>
                        <a:rPr lang="en-US" sz="2000" kern="100" dirty="0" err="1">
                          <a:solidFill>
                            <a:schemeClr val="tx1"/>
                          </a:solidFill>
                          <a:effectLst/>
                        </a:rPr>
                        <a:t>Istation</a:t>
                      </a:r>
                      <a:r>
                        <a:rPr lang="en-US" sz="2000" kern="100" dirty="0">
                          <a:solidFill>
                            <a:schemeClr val="tx1"/>
                          </a:solidFill>
                          <a:effectLst/>
                        </a:rPr>
                        <a:t> new and returning users:</a:t>
                      </a:r>
                      <a:endParaRPr lang="en-US" sz="2000" kern="800" dirty="0">
                        <a:solidFill>
                          <a:schemeClr val="tx1"/>
                        </a:solidFill>
                        <a:effectLst/>
                      </a:endParaRPr>
                    </a:p>
                    <a:p>
                      <a:pPr marL="0" marR="0">
                        <a:spcBef>
                          <a:spcPts val="0"/>
                        </a:spcBef>
                        <a:spcAft>
                          <a:spcPts val="0"/>
                        </a:spcAft>
                      </a:pPr>
                      <a:r>
                        <a:rPr lang="en-US" sz="2000" kern="100" dirty="0">
                          <a:solidFill>
                            <a:schemeClr val="tx1"/>
                          </a:solidFill>
                          <a:effectLst/>
                        </a:rPr>
                        <a:t> </a:t>
                      </a:r>
                      <a:endParaRPr lang="en-US" sz="2000" kern="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EC4E7"/>
                    </a:solidFill>
                  </a:tcPr>
                </a:tc>
                <a:extLst>
                  <a:ext uri="{0D108BD9-81ED-4DB2-BD59-A6C34878D82A}">
                    <a16:rowId xmlns:a16="http://schemas.microsoft.com/office/drawing/2014/main" val="10000"/>
                  </a:ext>
                </a:extLst>
              </a:tr>
              <a:tr h="577301">
                <a:tc>
                  <a:txBody>
                    <a:bodyPr/>
                    <a:lstStyle/>
                    <a:p>
                      <a:pPr marL="0" marR="0">
                        <a:spcBef>
                          <a:spcPts val="0"/>
                        </a:spcBef>
                        <a:spcAft>
                          <a:spcPts val="0"/>
                        </a:spcAft>
                      </a:pPr>
                      <a:r>
                        <a:rPr lang="en-US" sz="2000" b="0" kern="800" dirty="0">
                          <a:solidFill>
                            <a:schemeClr val="tx1"/>
                          </a:solidFill>
                          <a:effectLst/>
                        </a:rPr>
                        <a:t>Each school will receive licenses for the assessments.</a:t>
                      </a:r>
                      <a:endParaRPr lang="en-US" sz="2000" b="0" kern="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000" kern="800" dirty="0">
                          <a:solidFill>
                            <a:schemeClr val="tx1"/>
                          </a:solidFill>
                          <a:effectLst/>
                        </a:rPr>
                        <a:t>Each school will receive licenses for the assessments.</a:t>
                      </a:r>
                      <a:endParaRPr lang="en-US" sz="2000" kern="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865951">
                <a:tc>
                  <a:txBody>
                    <a:bodyPr/>
                    <a:lstStyle/>
                    <a:p>
                      <a:pPr marL="0" marR="0">
                        <a:spcBef>
                          <a:spcPts val="0"/>
                        </a:spcBef>
                        <a:spcAft>
                          <a:spcPts val="0"/>
                        </a:spcAft>
                      </a:pPr>
                      <a:r>
                        <a:rPr lang="en-US" sz="2000" kern="800" dirty="0">
                          <a:solidFill>
                            <a:schemeClr val="tx1"/>
                          </a:solidFill>
                          <a:effectLst/>
                        </a:rPr>
                        <a:t>Amplify new users: </a:t>
                      </a:r>
                    </a:p>
                    <a:p>
                      <a:pPr marL="0" marR="0">
                        <a:spcBef>
                          <a:spcPts val="0"/>
                        </a:spcBef>
                        <a:spcAft>
                          <a:spcPts val="0"/>
                        </a:spcAft>
                      </a:pPr>
                      <a:r>
                        <a:rPr lang="en-US" sz="2000" kern="800" dirty="0">
                          <a:solidFill>
                            <a:schemeClr val="tx1"/>
                          </a:solidFill>
                          <a:effectLst/>
                        </a:rPr>
                        <a:t>Acadience Reading and IDEL, and DIBELS Deep</a:t>
                      </a:r>
                      <a:endParaRPr lang="en-US" sz="2000" kern="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EC4E7"/>
                    </a:solidFill>
                  </a:tcPr>
                </a:tc>
                <a:tc>
                  <a:txBody>
                    <a:bodyPr/>
                    <a:lstStyle/>
                    <a:p>
                      <a:pPr marL="0" marR="0">
                        <a:spcBef>
                          <a:spcPts val="0"/>
                        </a:spcBef>
                        <a:spcAft>
                          <a:spcPts val="0"/>
                        </a:spcAft>
                      </a:pPr>
                      <a:r>
                        <a:rPr lang="en-US" sz="2000" b="1" kern="100" dirty="0" err="1">
                          <a:solidFill>
                            <a:schemeClr val="tx1"/>
                          </a:solidFill>
                          <a:effectLst/>
                        </a:rPr>
                        <a:t>Istation</a:t>
                      </a:r>
                      <a:r>
                        <a:rPr lang="en-US" sz="2000" b="1" kern="100" dirty="0">
                          <a:solidFill>
                            <a:schemeClr val="tx1"/>
                          </a:solidFill>
                          <a:effectLst/>
                        </a:rPr>
                        <a:t> new and returning users:</a:t>
                      </a:r>
                      <a:endParaRPr lang="en-US" sz="2000" b="1" kern="800" dirty="0">
                        <a:solidFill>
                          <a:schemeClr val="tx1"/>
                        </a:solidFill>
                        <a:effectLst/>
                      </a:endParaRPr>
                    </a:p>
                    <a:p>
                      <a:pPr marL="0" marR="0">
                        <a:spcBef>
                          <a:spcPts val="0"/>
                        </a:spcBef>
                        <a:spcAft>
                          <a:spcPts val="0"/>
                        </a:spcAft>
                      </a:pPr>
                      <a:r>
                        <a:rPr lang="en-US" sz="2000" b="1" kern="100" dirty="0">
                          <a:solidFill>
                            <a:schemeClr val="tx1"/>
                          </a:solidFill>
                          <a:effectLst/>
                        </a:rPr>
                        <a:t>ISIP Early Reading and ISIP </a:t>
                      </a:r>
                      <a:r>
                        <a:rPr lang="en-US" sz="2000" b="1" kern="100" dirty="0" err="1">
                          <a:solidFill>
                            <a:schemeClr val="tx1"/>
                          </a:solidFill>
                          <a:effectLst/>
                        </a:rPr>
                        <a:t>Lectura</a:t>
                      </a:r>
                      <a:r>
                        <a:rPr lang="en-US" sz="2000" b="1" kern="100" dirty="0">
                          <a:solidFill>
                            <a:schemeClr val="tx1"/>
                          </a:solidFill>
                          <a:effectLst/>
                        </a:rPr>
                        <a:t> </a:t>
                      </a:r>
                      <a:r>
                        <a:rPr lang="en-US" sz="2000" b="1" kern="100" dirty="0" err="1">
                          <a:solidFill>
                            <a:schemeClr val="tx1"/>
                          </a:solidFill>
                          <a:effectLst/>
                        </a:rPr>
                        <a:t>Temprana</a:t>
                      </a:r>
                      <a:endParaRPr lang="en-US" sz="2000" b="1" kern="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EC4E7"/>
                    </a:solidFill>
                  </a:tcPr>
                </a:tc>
                <a:extLst>
                  <a:ext uri="{0D108BD9-81ED-4DB2-BD59-A6C34878D82A}">
                    <a16:rowId xmlns:a16="http://schemas.microsoft.com/office/drawing/2014/main" val="10002"/>
                  </a:ext>
                </a:extLst>
              </a:tr>
              <a:tr h="2597854">
                <a:tc>
                  <a:txBody>
                    <a:bodyPr/>
                    <a:lstStyle/>
                    <a:p>
                      <a:pPr marL="342900" marR="0" lvl="0" indent="-342900">
                        <a:spcBef>
                          <a:spcPts val="0"/>
                        </a:spcBef>
                        <a:spcAft>
                          <a:spcPts val="0"/>
                        </a:spcAft>
                        <a:buFont typeface="Symbol" panose="05050102010706020507" pitchFamily="18" charset="2"/>
                        <a:buChar char=""/>
                      </a:pPr>
                      <a:r>
                        <a:rPr lang="en-US" sz="2000" b="0" kern="800" dirty="0">
                          <a:solidFill>
                            <a:schemeClr val="tx1"/>
                          </a:solidFill>
                          <a:effectLst/>
                        </a:rPr>
                        <a:t>Each school will receive one kit per grade level per school of the following:</a:t>
                      </a:r>
                    </a:p>
                    <a:p>
                      <a:pPr marL="800100" marR="0" lvl="1" indent="-342900">
                        <a:spcBef>
                          <a:spcPts val="0"/>
                        </a:spcBef>
                        <a:spcAft>
                          <a:spcPts val="0"/>
                        </a:spcAft>
                        <a:buFont typeface="Symbol" panose="05050102010706020507" pitchFamily="18" charset="2"/>
                        <a:buChar char=""/>
                      </a:pPr>
                      <a:r>
                        <a:rPr lang="en-US" sz="2000" b="0" kern="800" dirty="0">
                          <a:solidFill>
                            <a:schemeClr val="tx1"/>
                          </a:solidFill>
                          <a:effectLst/>
                        </a:rPr>
                        <a:t>Acadience Reading Kits</a:t>
                      </a:r>
                    </a:p>
                    <a:p>
                      <a:pPr marL="800100" marR="0" lvl="1" indent="-342900">
                        <a:spcBef>
                          <a:spcPts val="0"/>
                        </a:spcBef>
                        <a:spcAft>
                          <a:spcPts val="0"/>
                        </a:spcAft>
                        <a:buFont typeface="Symbol" panose="05050102010706020507" pitchFamily="18" charset="2"/>
                        <a:buChar char=""/>
                      </a:pPr>
                      <a:r>
                        <a:rPr lang="en-US" sz="2000" b="0" kern="800" dirty="0">
                          <a:solidFill>
                            <a:schemeClr val="tx1"/>
                          </a:solidFill>
                          <a:effectLst/>
                        </a:rPr>
                        <a:t>IDEL Kits (if requested by the district)</a:t>
                      </a:r>
                    </a:p>
                    <a:p>
                      <a:pPr marL="800100" marR="0" lvl="1" indent="-342900">
                        <a:spcBef>
                          <a:spcPts val="0"/>
                        </a:spcBef>
                        <a:spcAft>
                          <a:spcPts val="0"/>
                        </a:spcAft>
                        <a:buFont typeface="Symbol" panose="05050102010706020507" pitchFamily="18" charset="2"/>
                        <a:buChar char=""/>
                      </a:pPr>
                      <a:r>
                        <a:rPr lang="en-US" sz="2000" b="0" kern="800" dirty="0">
                          <a:solidFill>
                            <a:schemeClr val="tx1"/>
                          </a:solidFill>
                          <a:effectLst/>
                        </a:rPr>
                        <a:t>DIBELS Deep PA/WRD Kits</a:t>
                      </a:r>
                    </a:p>
                    <a:p>
                      <a:pPr marL="271145" marR="0">
                        <a:spcBef>
                          <a:spcPts val="0"/>
                        </a:spcBef>
                        <a:spcAft>
                          <a:spcPts val="0"/>
                        </a:spcAft>
                      </a:pPr>
                      <a:r>
                        <a:rPr lang="en-US" sz="2000" kern="800" dirty="0">
                          <a:solidFill>
                            <a:schemeClr val="tx1"/>
                          </a:solidFill>
                          <a:effectLst/>
                        </a:rPr>
                        <a:t> </a:t>
                      </a:r>
                      <a:endParaRPr lang="en-US" sz="2000" kern="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42900" marR="0" lvl="0" indent="-342900">
                        <a:spcBef>
                          <a:spcPts val="0"/>
                        </a:spcBef>
                        <a:spcAft>
                          <a:spcPts val="0"/>
                        </a:spcAft>
                        <a:buFont typeface="Symbol" panose="05050102010706020507" pitchFamily="18" charset="2"/>
                        <a:buChar char=""/>
                      </a:pPr>
                      <a:r>
                        <a:rPr lang="en-US" sz="2000" kern="800" dirty="0">
                          <a:solidFill>
                            <a:schemeClr val="tx1"/>
                          </a:solidFill>
                          <a:effectLst/>
                        </a:rPr>
                        <a:t>The district contacts listed will receive a welcome email from </a:t>
                      </a:r>
                      <a:r>
                        <a:rPr lang="en-US" sz="2000" kern="800" dirty="0" err="1">
                          <a:solidFill>
                            <a:schemeClr val="tx1"/>
                          </a:solidFill>
                          <a:effectLst/>
                        </a:rPr>
                        <a:t>Istation</a:t>
                      </a:r>
                      <a:r>
                        <a:rPr lang="en-US" sz="2000" kern="800" dirty="0">
                          <a:solidFill>
                            <a:schemeClr val="tx1"/>
                          </a:solidFill>
                          <a:effectLst/>
                        </a:rPr>
                        <a:t> and step-by-step instructions on getting started. </a:t>
                      </a:r>
                    </a:p>
                    <a:p>
                      <a:pPr marL="342900" marR="0" lvl="0" indent="-342900">
                        <a:spcBef>
                          <a:spcPts val="0"/>
                        </a:spcBef>
                        <a:spcAft>
                          <a:spcPts val="0"/>
                        </a:spcAft>
                        <a:buFont typeface="Symbol" panose="05050102010706020507" pitchFamily="18" charset="2"/>
                        <a:buChar char=""/>
                      </a:pPr>
                      <a:r>
                        <a:rPr lang="en-US" sz="2000" kern="800" dirty="0">
                          <a:solidFill>
                            <a:schemeClr val="tx1"/>
                          </a:solidFill>
                          <a:effectLst/>
                        </a:rPr>
                        <a:t>Once the data contact has worked with </a:t>
                      </a:r>
                      <a:r>
                        <a:rPr lang="en-US" sz="2000" kern="800" dirty="0" err="1">
                          <a:solidFill>
                            <a:schemeClr val="tx1"/>
                          </a:solidFill>
                          <a:effectLst/>
                        </a:rPr>
                        <a:t>Istation</a:t>
                      </a:r>
                      <a:r>
                        <a:rPr lang="en-US" sz="2000" kern="800" dirty="0">
                          <a:solidFill>
                            <a:schemeClr val="tx1"/>
                          </a:solidFill>
                          <a:effectLst/>
                        </a:rPr>
                        <a:t> to create rosters of users, then principals and teachers will receive emails with links to get started. </a:t>
                      </a:r>
                      <a:endParaRPr lang="en-US" sz="2000" kern="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5938558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bg1"/>
                </a:solidFill>
              </a:rPr>
              <a:t>Evaluation and Reporting</a:t>
            </a:r>
          </a:p>
        </p:txBody>
      </p:sp>
      <p:sp>
        <p:nvSpPr>
          <p:cNvPr id="3" name="Content Placeholder 2"/>
          <p:cNvSpPr>
            <a:spLocks noGrp="1"/>
          </p:cNvSpPr>
          <p:nvPr>
            <p:ph idx="1"/>
          </p:nvPr>
        </p:nvSpPr>
        <p:spPr>
          <a:xfrm>
            <a:off x="391885" y="1463040"/>
            <a:ext cx="8399417" cy="4781006"/>
          </a:xfrm>
        </p:spPr>
        <p:txBody>
          <a:bodyPr>
            <a:normAutofit fontScale="92500" lnSpcReduction="10000"/>
          </a:bodyPr>
          <a:lstStyle/>
          <a:p>
            <a:pPr marL="0" indent="0">
              <a:buNone/>
            </a:pPr>
            <a:r>
              <a:rPr lang="en-US" dirty="0">
                <a:solidFill>
                  <a:schemeClr val="tx1"/>
                </a:solidFill>
                <a:latin typeface="+mn-lt"/>
              </a:rPr>
              <a:t>By receiving software licenses, LEPs agree to share all data collected using the software. These data will be shared with Amplify and CDE or with Istation and the CDE.</a:t>
            </a:r>
          </a:p>
          <a:p>
            <a:pPr lvl="1"/>
            <a:r>
              <a:rPr lang="en-US" dirty="0">
                <a:solidFill>
                  <a:schemeClr val="tx1"/>
                </a:solidFill>
                <a:latin typeface="+mn-lt"/>
              </a:rPr>
              <a:t>Data include:</a:t>
            </a:r>
          </a:p>
          <a:p>
            <a:pPr lvl="2"/>
            <a:r>
              <a:rPr lang="en-US" dirty="0"/>
              <a:t>Demographic information: name, grade, date of birth, state, school, district, and classroom association(s), SASID, gender, ethnicity, EL status, and special education status</a:t>
            </a:r>
          </a:p>
          <a:p>
            <a:pPr lvl="2"/>
            <a:r>
              <a:rPr lang="en-US" dirty="0"/>
              <a:t>Staff identifier information: name and staff email; and</a:t>
            </a:r>
          </a:p>
          <a:p>
            <a:pPr lvl="2"/>
            <a:r>
              <a:rPr lang="en-US" dirty="0"/>
              <a:t>Results: records and/or scores for the assessments listed as part of the assessment</a:t>
            </a:r>
          </a:p>
          <a:p>
            <a:pPr marL="0" indent="0">
              <a:buNone/>
            </a:pPr>
            <a:r>
              <a:rPr lang="en-US" dirty="0">
                <a:solidFill>
                  <a:schemeClr val="tx1"/>
                </a:solidFill>
                <a:latin typeface="+mn-lt"/>
              </a:rPr>
              <a:t>Districts will still be required to submit READ data through Data Pipeline. </a:t>
            </a:r>
          </a:p>
          <a:p>
            <a:pPr marL="0" indent="0">
              <a:buNone/>
            </a:pPr>
            <a:r>
              <a:rPr lang="en-US" dirty="0">
                <a:solidFill>
                  <a:schemeClr val="tx1"/>
                </a:solidFill>
                <a:latin typeface="+mn-lt"/>
              </a:rPr>
              <a:t>The data collected </a:t>
            </a:r>
            <a:r>
              <a:rPr lang="en-US" dirty="0"/>
              <a:t>are</a:t>
            </a:r>
            <a:r>
              <a:rPr lang="en-US" dirty="0">
                <a:solidFill>
                  <a:schemeClr val="tx1"/>
                </a:solidFill>
                <a:latin typeface="+mn-lt"/>
              </a:rPr>
              <a:t> solely used by Amplify and CDE or Istation and CDE for the scope of successful implementation of the project. This includes evaluating implementation fidelity and student achievement and growth to support professional development. </a:t>
            </a:r>
          </a:p>
          <a:p>
            <a:pPr marL="0" indent="0">
              <a:buNone/>
            </a:pPr>
            <a:r>
              <a:rPr lang="en-US" sz="1900" i="1" dirty="0">
                <a:solidFill>
                  <a:schemeClr val="tx1"/>
                </a:solidFill>
                <a:latin typeface="+mn-lt"/>
              </a:rPr>
              <a:t>See the Project Assurances and Authorization for Release of Personally Identifiable Information for additional information: </a:t>
            </a:r>
            <a:r>
              <a:rPr lang="en-US" sz="1900" dirty="0">
                <a:solidFill>
                  <a:schemeClr val="tx1"/>
                </a:solidFill>
                <a:latin typeface="+mn-lt"/>
                <a:hlinkClick r:id="rId3"/>
              </a:rPr>
              <a:t>https://www.cde.state.co.us/coloradoliteracy/readact/assessmenttool</a:t>
            </a:r>
            <a:r>
              <a:rPr lang="en-US" sz="1900" dirty="0">
                <a:solidFill>
                  <a:schemeClr val="tx1"/>
                </a:solidFill>
                <a:latin typeface="+mn-lt"/>
              </a:rPr>
              <a:t> </a:t>
            </a:r>
          </a:p>
        </p:txBody>
      </p:sp>
      <p:sp>
        <p:nvSpPr>
          <p:cNvPr id="4" name="Slide Number Placeholder 3"/>
          <p:cNvSpPr>
            <a:spLocks noGrp="1"/>
          </p:cNvSpPr>
          <p:nvPr>
            <p:ph type="sldNum" sz="quarter" idx="4294967295"/>
          </p:nvPr>
        </p:nvSpPr>
        <p:spPr>
          <a:xfrm>
            <a:off x="274320" y="6356351"/>
            <a:ext cx="467783" cy="365125"/>
          </a:xfrm>
          <a:prstGeom prst="rect">
            <a:avLst/>
          </a:prstGeom>
        </p:spPr>
        <p:txBody>
          <a:bodyPr/>
          <a:lstStyle/>
          <a:p>
            <a:fld id="{67726FA2-3EC9-4717-AD62-D8C823692DD3}" type="slidenum">
              <a:rPr lang="en-US" smtClean="0"/>
              <a:pPr/>
              <a:t>12</a:t>
            </a:fld>
            <a:endParaRPr lang="en-US" dirty="0"/>
          </a:p>
        </p:txBody>
      </p:sp>
    </p:spTree>
    <p:extLst>
      <p:ext uri="{BB962C8B-B14F-4D97-AF65-F5344CB8AC3E}">
        <p14:creationId xmlns:p14="http://schemas.microsoft.com/office/powerpoint/2010/main" val="40869275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bg1"/>
                </a:solidFill>
              </a:rPr>
              <a:t>Submission Process and Deadline</a:t>
            </a:r>
          </a:p>
        </p:txBody>
      </p:sp>
      <p:sp>
        <p:nvSpPr>
          <p:cNvPr id="3" name="Content Placeholder 2"/>
          <p:cNvSpPr>
            <a:spLocks noGrp="1"/>
          </p:cNvSpPr>
          <p:nvPr>
            <p:ph idx="1"/>
          </p:nvPr>
        </p:nvSpPr>
        <p:spPr>
          <a:xfrm>
            <a:off x="274320" y="1463040"/>
            <a:ext cx="8569234" cy="4351338"/>
          </a:xfrm>
        </p:spPr>
        <p:txBody>
          <a:bodyPr>
            <a:normAutofit/>
          </a:bodyPr>
          <a:lstStyle/>
          <a:p>
            <a:pPr marL="342900" indent="-342900">
              <a:buFont typeface="Arial" panose="020B0604020202020204" pitchFamily="34" charset="0"/>
              <a:buChar char="•"/>
            </a:pPr>
            <a:r>
              <a:rPr lang="en-US" dirty="0">
                <a:solidFill>
                  <a:schemeClr val="tx1"/>
                </a:solidFill>
                <a:latin typeface="+mn-lt"/>
              </a:rPr>
              <a:t>Applications are due on </a:t>
            </a:r>
            <a:r>
              <a:rPr lang="en-US" b="1" dirty="0">
                <a:solidFill>
                  <a:schemeClr val="tx1"/>
                </a:solidFill>
                <a:latin typeface="+mn-lt"/>
              </a:rPr>
              <a:t>Monday, January 31, 2022 by 11:59 pm.</a:t>
            </a:r>
          </a:p>
          <a:p>
            <a:pPr marL="342900" indent="-342900">
              <a:buFont typeface="Arial" panose="020B0604020202020204" pitchFamily="34" charset="0"/>
              <a:buChar char="•"/>
            </a:pPr>
            <a:r>
              <a:rPr lang="en-US" dirty="0">
                <a:solidFill>
                  <a:schemeClr val="tx1"/>
                </a:solidFill>
                <a:latin typeface="+mn-lt"/>
              </a:rPr>
              <a:t>The application is available online: </a:t>
            </a:r>
            <a:r>
              <a:rPr lang="en-US" sz="2000" dirty="0">
                <a:solidFill>
                  <a:schemeClr val="tx1"/>
                </a:solidFill>
                <a:latin typeface="+mn-lt"/>
                <a:hlinkClick r:id="rId3"/>
              </a:rPr>
              <a:t>https://app.smartsheet.com/b/form/571654709b114fcd80883bd675ddd452</a:t>
            </a:r>
            <a:r>
              <a:rPr lang="en-US" sz="2000" dirty="0">
                <a:solidFill>
                  <a:schemeClr val="tx1"/>
                </a:solidFill>
                <a:latin typeface="+mn-lt"/>
              </a:rPr>
              <a:t> </a:t>
            </a:r>
          </a:p>
          <a:p>
            <a:pPr marL="342900" indent="-342900">
              <a:buFont typeface="Arial" panose="020B0604020202020204" pitchFamily="34" charset="0"/>
              <a:buChar char="•"/>
            </a:pPr>
            <a:r>
              <a:rPr lang="en-US" dirty="0">
                <a:solidFill>
                  <a:schemeClr val="tx1"/>
                </a:solidFill>
                <a:latin typeface="+mn-lt"/>
              </a:rPr>
              <a:t>The application must be completed online using the link above. </a:t>
            </a:r>
          </a:p>
          <a:p>
            <a:pPr marL="342900" indent="-342900">
              <a:buFont typeface="Arial" panose="020B0604020202020204" pitchFamily="34" charset="0"/>
              <a:buChar char="•"/>
            </a:pPr>
            <a:r>
              <a:rPr lang="en-US" dirty="0">
                <a:solidFill>
                  <a:schemeClr val="tx1"/>
                </a:solidFill>
                <a:latin typeface="+mn-lt"/>
              </a:rPr>
              <a:t>Incomplete or late applications will not be considered.</a:t>
            </a:r>
          </a:p>
          <a:p>
            <a:pPr marL="342900" indent="-342900">
              <a:buFont typeface="Arial" panose="020B0604020202020204" pitchFamily="34" charset="0"/>
              <a:buChar char="•"/>
            </a:pPr>
            <a:r>
              <a:rPr lang="en-US" dirty="0">
                <a:solidFill>
                  <a:schemeClr val="tx1"/>
                </a:solidFill>
                <a:latin typeface="+mn-lt"/>
              </a:rPr>
              <a:t>Once submitted, your application will be reviewed by CDE staff to ensure it is complete.</a:t>
            </a:r>
          </a:p>
          <a:p>
            <a:pPr marL="342900" indent="-342900">
              <a:buFont typeface="Arial" panose="020B0604020202020204" pitchFamily="34" charset="0"/>
              <a:buChar char="•"/>
            </a:pPr>
            <a:r>
              <a:rPr lang="en-US" dirty="0">
                <a:solidFill>
                  <a:schemeClr val="tx1"/>
                </a:solidFill>
                <a:latin typeface="+mn-lt"/>
              </a:rPr>
              <a:t>An email notification confirming receipt will be sent out to the program contact named in the application no later than one week after the application is received. </a:t>
            </a:r>
          </a:p>
          <a:p>
            <a:endParaRPr lang="en-US" dirty="0"/>
          </a:p>
        </p:txBody>
      </p:sp>
      <p:sp>
        <p:nvSpPr>
          <p:cNvPr id="4" name="Slide Number Placeholder 3"/>
          <p:cNvSpPr>
            <a:spLocks noGrp="1"/>
          </p:cNvSpPr>
          <p:nvPr>
            <p:ph type="sldNum" sz="quarter" idx="4294967295"/>
          </p:nvPr>
        </p:nvSpPr>
        <p:spPr>
          <a:xfrm>
            <a:off x="274320" y="6356351"/>
            <a:ext cx="467783" cy="365125"/>
          </a:xfrm>
          <a:prstGeom prst="rect">
            <a:avLst/>
          </a:prstGeom>
        </p:spPr>
        <p:txBody>
          <a:bodyPr/>
          <a:lstStyle/>
          <a:p>
            <a:fld id="{67726FA2-3EC9-4717-AD62-D8C823692DD3}" type="slidenum">
              <a:rPr lang="en-US" smtClean="0"/>
              <a:pPr/>
              <a:t>13</a:t>
            </a:fld>
            <a:endParaRPr lang="en-US" dirty="0"/>
          </a:p>
        </p:txBody>
      </p:sp>
    </p:spTree>
    <p:extLst>
      <p:ext uri="{BB962C8B-B14F-4D97-AF65-F5344CB8AC3E}">
        <p14:creationId xmlns:p14="http://schemas.microsoft.com/office/powerpoint/2010/main" val="179850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 y="182880"/>
            <a:ext cx="7886700" cy="801581"/>
          </a:xfrm>
        </p:spPr>
        <p:txBody>
          <a:bodyPr>
            <a:normAutofit/>
          </a:bodyPr>
          <a:lstStyle/>
          <a:p>
            <a:r>
              <a:rPr lang="en-US" dirty="0">
                <a:solidFill>
                  <a:schemeClr val="bg1"/>
                </a:solidFill>
              </a:rPr>
              <a:t>Project Assurances and </a:t>
            </a:r>
            <a:br>
              <a:rPr lang="en-US" dirty="0">
                <a:solidFill>
                  <a:schemeClr val="bg1"/>
                </a:solidFill>
              </a:rPr>
            </a:br>
            <a:r>
              <a:rPr lang="en-US" dirty="0">
                <a:solidFill>
                  <a:schemeClr val="bg1"/>
                </a:solidFill>
              </a:rPr>
              <a:t>Release of Information</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a:solidFill>
                  <a:schemeClr val="tx1"/>
                </a:solidFill>
                <a:latin typeface="+mn-lt"/>
              </a:rPr>
              <a:t>Applicants must obtain signature approval from the appropriate representatives on both the </a:t>
            </a:r>
            <a:r>
              <a:rPr lang="en-US" b="1" i="1" dirty="0">
                <a:solidFill>
                  <a:schemeClr val="tx1"/>
                </a:solidFill>
                <a:latin typeface="+mn-lt"/>
              </a:rPr>
              <a:t>Project Assurances </a:t>
            </a:r>
            <a:r>
              <a:rPr lang="en-US" dirty="0">
                <a:solidFill>
                  <a:schemeClr val="tx1"/>
                </a:solidFill>
                <a:latin typeface="+mn-lt"/>
              </a:rPr>
              <a:t>form and </a:t>
            </a:r>
            <a:r>
              <a:rPr lang="en-US" b="1" i="1" dirty="0">
                <a:solidFill>
                  <a:schemeClr val="tx1"/>
                </a:solidFill>
                <a:latin typeface="+mn-lt"/>
              </a:rPr>
              <a:t>Authorization for Release of Personally Identifiable Information</a:t>
            </a:r>
            <a:r>
              <a:rPr lang="en-US" dirty="0">
                <a:solidFill>
                  <a:schemeClr val="tx1"/>
                </a:solidFill>
                <a:latin typeface="+mn-lt"/>
              </a:rPr>
              <a:t> form for the selected vendor. </a:t>
            </a:r>
          </a:p>
          <a:p>
            <a:pPr marL="342900" indent="-342900">
              <a:buFont typeface="Arial" panose="020B0604020202020204" pitchFamily="34" charset="0"/>
              <a:buChar char="•"/>
            </a:pPr>
            <a:r>
              <a:rPr lang="en-US" b="1" dirty="0">
                <a:solidFill>
                  <a:schemeClr val="tx1"/>
                </a:solidFill>
                <a:latin typeface="+mn-lt"/>
              </a:rPr>
              <a:t>These forms do not need to be submitted to CDE</a:t>
            </a:r>
            <a:r>
              <a:rPr lang="en-US" dirty="0">
                <a:solidFill>
                  <a:schemeClr val="tx1"/>
                </a:solidFill>
                <a:latin typeface="+mn-lt"/>
              </a:rPr>
              <a:t>; however, they must be kept on file by the applicant through December 31, 2024 and be available for verification by CDE program staff for any monitoring purposes.</a:t>
            </a:r>
          </a:p>
          <a:p>
            <a:endParaRPr lang="en-US" dirty="0"/>
          </a:p>
        </p:txBody>
      </p:sp>
      <p:sp>
        <p:nvSpPr>
          <p:cNvPr id="4" name="Slide Number Placeholder 3"/>
          <p:cNvSpPr>
            <a:spLocks noGrp="1"/>
          </p:cNvSpPr>
          <p:nvPr>
            <p:ph type="sldNum" sz="quarter" idx="4294967295"/>
          </p:nvPr>
        </p:nvSpPr>
        <p:spPr>
          <a:xfrm>
            <a:off x="274320" y="6356351"/>
            <a:ext cx="467783" cy="365125"/>
          </a:xfrm>
          <a:prstGeom prst="rect">
            <a:avLst/>
          </a:prstGeom>
        </p:spPr>
        <p:txBody>
          <a:bodyPr/>
          <a:lstStyle/>
          <a:p>
            <a:fld id="{67726FA2-3EC9-4717-AD62-D8C823692DD3}" type="slidenum">
              <a:rPr lang="en-US" smtClean="0"/>
              <a:pPr/>
              <a:t>14</a:t>
            </a:fld>
            <a:endParaRPr lang="en-US" dirty="0"/>
          </a:p>
        </p:txBody>
      </p:sp>
    </p:spTree>
    <p:extLst>
      <p:ext uri="{BB962C8B-B14F-4D97-AF65-F5344CB8AC3E}">
        <p14:creationId xmlns:p14="http://schemas.microsoft.com/office/powerpoint/2010/main" val="7705314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solidFill>
                  <a:schemeClr val="bg1"/>
                </a:solidFill>
              </a:rPr>
              <a:t>Application Resources and Guidelines</a:t>
            </a:r>
          </a:p>
        </p:txBody>
      </p:sp>
      <p:sp>
        <p:nvSpPr>
          <p:cNvPr id="3" name="Content Placeholder 2"/>
          <p:cNvSpPr>
            <a:spLocks noGrp="1"/>
          </p:cNvSpPr>
          <p:nvPr>
            <p:ph idx="1"/>
          </p:nvPr>
        </p:nvSpPr>
        <p:spPr>
          <a:xfrm>
            <a:off x="628650" y="1463039"/>
            <a:ext cx="7886700" cy="4893311"/>
          </a:xfrm>
        </p:spPr>
        <p:txBody>
          <a:bodyPr>
            <a:noAutofit/>
          </a:bodyPr>
          <a:lstStyle/>
          <a:p>
            <a:pPr marL="0" indent="0">
              <a:buNone/>
            </a:pPr>
            <a:r>
              <a:rPr lang="en-US" sz="2000" dirty="0">
                <a:solidFill>
                  <a:schemeClr val="tx1"/>
                </a:solidFill>
                <a:latin typeface="+mn-lt"/>
              </a:rPr>
              <a:t>Official CDE school and district codes: </a:t>
            </a:r>
            <a:r>
              <a:rPr lang="en-US" sz="2000" u="sng" dirty="0">
                <a:solidFill>
                  <a:schemeClr val="tx1"/>
                </a:solidFill>
                <a:latin typeface="+mn-lt"/>
                <a:hlinkClick r:id="rId3"/>
              </a:rPr>
              <a:t>https://cedar.cde.state.co.us/edulibdir/School%20Building%20Codes-en-us.xlsx</a:t>
            </a:r>
            <a:r>
              <a:rPr lang="en-US" sz="2000" u="sng" dirty="0">
                <a:solidFill>
                  <a:schemeClr val="tx1"/>
                </a:solidFill>
                <a:latin typeface="+mn-lt"/>
              </a:rPr>
              <a:t> </a:t>
            </a:r>
            <a:r>
              <a:rPr lang="en-US" sz="2000" dirty="0">
                <a:solidFill>
                  <a:schemeClr val="tx1"/>
                </a:solidFill>
                <a:latin typeface="+mn-lt"/>
              </a:rPr>
              <a:t>	</a:t>
            </a:r>
          </a:p>
          <a:p>
            <a:pPr marL="0" indent="0">
              <a:buNone/>
            </a:pPr>
            <a:endParaRPr lang="en-US" sz="2000" dirty="0">
              <a:solidFill>
                <a:schemeClr val="tx1"/>
              </a:solidFill>
              <a:latin typeface="+mn-lt"/>
            </a:endParaRPr>
          </a:p>
          <a:p>
            <a:pPr marL="0" indent="0">
              <a:buNone/>
            </a:pPr>
            <a:r>
              <a:rPr lang="en-US" sz="2000" dirty="0">
                <a:solidFill>
                  <a:schemeClr val="tx1"/>
                </a:solidFill>
                <a:latin typeface="+mn-lt"/>
              </a:rPr>
              <a:t>Signature guidelines for applicants applying as a single school:</a:t>
            </a:r>
          </a:p>
          <a:p>
            <a:pPr lvl="1"/>
            <a:r>
              <a:rPr lang="en-US" dirty="0"/>
              <a:t>The named LEP will be the school’s authorizer, either the local district or the Charter School Institute (CSI).</a:t>
            </a:r>
          </a:p>
          <a:p>
            <a:pPr lvl="1"/>
            <a:r>
              <a:rPr lang="en-US" dirty="0"/>
              <a:t>The named authorized representative in the LEP section of the application should be a representative from the district/CSI and not a school representative.</a:t>
            </a:r>
          </a:p>
          <a:p>
            <a:pPr lvl="1"/>
            <a:r>
              <a:rPr lang="en-US" dirty="0"/>
              <a:t>The appropriate authorized representatives from the LEP, not the school, should provide the signatures for both the Project Assurances and Authorization for Release of Information, though these can be kept on file at the school level.</a:t>
            </a:r>
          </a:p>
        </p:txBody>
      </p:sp>
      <p:sp>
        <p:nvSpPr>
          <p:cNvPr id="4" name="Slide Number Placeholder 3"/>
          <p:cNvSpPr>
            <a:spLocks noGrp="1"/>
          </p:cNvSpPr>
          <p:nvPr>
            <p:ph type="sldNum" sz="quarter" idx="4294967295"/>
          </p:nvPr>
        </p:nvSpPr>
        <p:spPr>
          <a:xfrm>
            <a:off x="274320" y="6356351"/>
            <a:ext cx="467783" cy="365125"/>
          </a:xfrm>
          <a:prstGeom prst="rect">
            <a:avLst/>
          </a:prstGeom>
        </p:spPr>
        <p:txBody>
          <a:bodyPr/>
          <a:lstStyle/>
          <a:p>
            <a:fld id="{67726FA2-3EC9-4717-AD62-D8C823692DD3}" type="slidenum">
              <a:rPr lang="en-US" smtClean="0"/>
              <a:pPr/>
              <a:t>15</a:t>
            </a:fld>
            <a:endParaRPr lang="en-US" dirty="0"/>
          </a:p>
        </p:txBody>
      </p:sp>
    </p:spTree>
    <p:extLst>
      <p:ext uri="{BB962C8B-B14F-4D97-AF65-F5344CB8AC3E}">
        <p14:creationId xmlns:p14="http://schemas.microsoft.com/office/powerpoint/2010/main" val="17912572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dirty="0"/>
              <a:t>Online Application</a:t>
            </a:r>
          </a:p>
        </p:txBody>
      </p:sp>
      <p:sp>
        <p:nvSpPr>
          <p:cNvPr id="3" name="Slide Number Placeholder 2"/>
          <p:cNvSpPr>
            <a:spLocks noGrp="1"/>
          </p:cNvSpPr>
          <p:nvPr>
            <p:ph type="sldNum" sz="quarter" idx="12"/>
          </p:nvPr>
        </p:nvSpPr>
        <p:spPr>
          <a:xfrm>
            <a:off x="284843" y="6427018"/>
            <a:ext cx="2057400" cy="365125"/>
          </a:xfrm>
        </p:spPr>
        <p:txBody>
          <a:bodyPr/>
          <a:lstStyle/>
          <a:p>
            <a:fld id="{C479D5F6-EDCB-402A-AC08-4943A1820E8F}" type="slidenum">
              <a:rPr lang="en-US" smtClean="0"/>
              <a:pPr/>
              <a:t>16</a:t>
            </a:fld>
            <a:endParaRPr lang="en-US" dirty="0"/>
          </a:p>
        </p:txBody>
      </p:sp>
    </p:spTree>
    <p:extLst>
      <p:ext uri="{BB962C8B-B14F-4D97-AF65-F5344CB8AC3E}">
        <p14:creationId xmlns:p14="http://schemas.microsoft.com/office/powerpoint/2010/main" val="5726487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dirty="0">
                <a:hlinkClick r:id="rId3"/>
              </a:rPr>
              <a:t>Questions?</a:t>
            </a:r>
            <a:endParaRPr lang="en-US" sz="5400" dirty="0"/>
          </a:p>
        </p:txBody>
      </p:sp>
      <p:sp>
        <p:nvSpPr>
          <p:cNvPr id="3" name="Slide Number Placeholder 2"/>
          <p:cNvSpPr>
            <a:spLocks noGrp="1"/>
          </p:cNvSpPr>
          <p:nvPr>
            <p:ph type="sldNum" sz="quarter" idx="12"/>
          </p:nvPr>
        </p:nvSpPr>
        <p:spPr>
          <a:xfrm>
            <a:off x="284843" y="6427018"/>
            <a:ext cx="2057400" cy="365125"/>
          </a:xfrm>
        </p:spPr>
        <p:txBody>
          <a:bodyPr/>
          <a:lstStyle/>
          <a:p>
            <a:fld id="{C479D5F6-EDCB-402A-AC08-4943A1820E8F}" type="slidenum">
              <a:rPr lang="en-US" smtClean="0"/>
              <a:pPr/>
              <a:t>17</a:t>
            </a:fld>
            <a:endParaRPr lang="en-US" dirty="0"/>
          </a:p>
        </p:txBody>
      </p:sp>
    </p:spTree>
    <p:extLst>
      <p:ext uri="{BB962C8B-B14F-4D97-AF65-F5344CB8AC3E}">
        <p14:creationId xmlns:p14="http://schemas.microsoft.com/office/powerpoint/2010/main" val="6881954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bg1"/>
                </a:solidFill>
              </a:rPr>
              <a:t>Contact Information</a:t>
            </a:r>
          </a:p>
        </p:txBody>
      </p:sp>
      <p:sp>
        <p:nvSpPr>
          <p:cNvPr id="3" name="Content Placeholder 2"/>
          <p:cNvSpPr>
            <a:spLocks noGrp="1"/>
          </p:cNvSpPr>
          <p:nvPr>
            <p:ph idx="1"/>
          </p:nvPr>
        </p:nvSpPr>
        <p:spPr/>
        <p:txBody>
          <a:bodyPr/>
          <a:lstStyle/>
          <a:p>
            <a:pPr lvl="1" indent="0">
              <a:buNone/>
            </a:pPr>
            <a:endParaRPr lang="en-US" sz="2400" dirty="0"/>
          </a:p>
          <a:p>
            <a:pPr lvl="1" indent="0">
              <a:buNone/>
            </a:pPr>
            <a:r>
              <a:rPr lang="en-US" sz="2400" dirty="0"/>
              <a:t>Laura Stelling, Preschool through 3</a:t>
            </a:r>
            <a:r>
              <a:rPr lang="en-US" sz="2400" baseline="30000" dirty="0"/>
              <a:t>rd</a:t>
            </a:r>
            <a:r>
              <a:rPr lang="en-US" sz="2400" dirty="0"/>
              <a:t> Grade (P-3) Office</a:t>
            </a:r>
          </a:p>
          <a:p>
            <a:pPr lvl="1" indent="0">
              <a:buNone/>
            </a:pPr>
            <a:r>
              <a:rPr lang="en-US" sz="2400" dirty="0"/>
              <a:t>READ Act Grants Project Manager</a:t>
            </a:r>
          </a:p>
          <a:p>
            <a:pPr lvl="1" indent="0">
              <a:buNone/>
            </a:pPr>
            <a:r>
              <a:rPr lang="en-US" sz="2400" dirty="0"/>
              <a:t>(303) 866-6971 </a:t>
            </a:r>
            <a:r>
              <a:rPr lang="en-US" sz="2400" dirty="0">
                <a:solidFill>
                  <a:srgbClr val="488BC9"/>
                </a:solidFill>
              </a:rPr>
              <a:t>Stelling_L@cde.state.co.us</a:t>
            </a:r>
            <a:r>
              <a:rPr lang="en-US" sz="2400" dirty="0"/>
              <a:t> </a:t>
            </a:r>
            <a:endParaRPr lang="en-US" dirty="0">
              <a:solidFill>
                <a:schemeClr val="tx1"/>
              </a:solidFill>
              <a:latin typeface="+mn-lt"/>
            </a:endParaRPr>
          </a:p>
          <a:p>
            <a:pPr marL="457200" indent="-457200"/>
            <a:endParaRPr lang="en-US" dirty="0">
              <a:solidFill>
                <a:schemeClr val="tx1"/>
              </a:solidFill>
              <a:latin typeface="+mn-lt"/>
            </a:endParaRPr>
          </a:p>
          <a:p>
            <a:pPr marL="1143000" lvl="1" indent="-457200"/>
            <a:endParaRPr lang="en-US" dirty="0"/>
          </a:p>
          <a:p>
            <a:endParaRPr lang="en-US" dirty="0"/>
          </a:p>
        </p:txBody>
      </p:sp>
      <p:sp>
        <p:nvSpPr>
          <p:cNvPr id="4" name="Slide Number Placeholder 3"/>
          <p:cNvSpPr>
            <a:spLocks noGrp="1"/>
          </p:cNvSpPr>
          <p:nvPr>
            <p:ph type="sldNum" sz="quarter" idx="4294967295"/>
          </p:nvPr>
        </p:nvSpPr>
        <p:spPr>
          <a:xfrm>
            <a:off x="274320" y="6356351"/>
            <a:ext cx="467783" cy="365125"/>
          </a:xfrm>
          <a:prstGeom prst="rect">
            <a:avLst/>
          </a:prstGeom>
        </p:spPr>
        <p:txBody>
          <a:bodyPr/>
          <a:lstStyle/>
          <a:p>
            <a:fld id="{67726FA2-3EC9-4717-AD62-D8C823692DD3}" type="slidenum">
              <a:rPr lang="en-US" smtClean="0"/>
              <a:pPr/>
              <a:t>18</a:t>
            </a:fld>
            <a:endParaRPr lang="en-US" dirty="0"/>
          </a:p>
        </p:txBody>
      </p:sp>
    </p:spTree>
    <p:extLst>
      <p:ext uri="{BB962C8B-B14F-4D97-AF65-F5344CB8AC3E}">
        <p14:creationId xmlns:p14="http://schemas.microsoft.com/office/powerpoint/2010/main" val="25529562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dirty="0"/>
              <a:t>Grant Overview</a:t>
            </a:r>
          </a:p>
        </p:txBody>
      </p:sp>
      <p:sp>
        <p:nvSpPr>
          <p:cNvPr id="3" name="Slide Number Placeholder 2"/>
          <p:cNvSpPr>
            <a:spLocks noGrp="1"/>
          </p:cNvSpPr>
          <p:nvPr>
            <p:ph type="sldNum" sz="quarter" idx="12"/>
          </p:nvPr>
        </p:nvSpPr>
        <p:spPr>
          <a:xfrm>
            <a:off x="284843" y="6427018"/>
            <a:ext cx="2057400" cy="365125"/>
          </a:xfrm>
        </p:spPr>
        <p:txBody>
          <a:bodyPr/>
          <a:lstStyle/>
          <a:p>
            <a:fld id="{C479D5F6-EDCB-402A-AC08-4943A1820E8F}" type="slidenum">
              <a:rPr lang="en-US" smtClean="0"/>
              <a:pPr/>
              <a:t>2</a:t>
            </a:fld>
            <a:endParaRPr lang="en-US" dirty="0"/>
          </a:p>
        </p:txBody>
      </p:sp>
    </p:spTree>
    <p:extLst>
      <p:ext uri="{BB962C8B-B14F-4D97-AF65-F5344CB8AC3E}">
        <p14:creationId xmlns:p14="http://schemas.microsoft.com/office/powerpoint/2010/main" val="25165155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bg1"/>
                </a:solidFill>
              </a:rPr>
              <a:t>Introduction</a:t>
            </a:r>
          </a:p>
        </p:txBody>
      </p:sp>
      <p:sp>
        <p:nvSpPr>
          <p:cNvPr id="3" name="Content Placeholder 2"/>
          <p:cNvSpPr>
            <a:spLocks noGrp="1"/>
          </p:cNvSpPr>
          <p:nvPr>
            <p:ph idx="1"/>
          </p:nvPr>
        </p:nvSpPr>
        <p:spPr/>
        <p:txBody>
          <a:bodyPr>
            <a:normAutofit fontScale="92500" lnSpcReduction="10000"/>
          </a:bodyPr>
          <a:lstStyle/>
          <a:p>
            <a:pPr marL="342900" indent="-342900">
              <a:buFont typeface="Arial" panose="020B0604020202020204" pitchFamily="34" charset="0"/>
              <a:buChar char="•"/>
            </a:pPr>
            <a:r>
              <a:rPr lang="en-US" dirty="0">
                <a:solidFill>
                  <a:schemeClr val="tx1"/>
                </a:solidFill>
                <a:latin typeface="+mn-lt"/>
              </a:rPr>
              <a:t>The 2012 School Finance Act required CDE to select contractor(s) to supply an early literacy assessment tool that teachers may use to obtain real-time assessments of the reading skill levels of students in kindergarten through third grade.</a:t>
            </a:r>
          </a:p>
          <a:p>
            <a:pPr marL="342900" indent="-342900">
              <a:buFont typeface="Arial" panose="020B0604020202020204" pitchFamily="34" charset="0"/>
              <a:buChar char="•"/>
            </a:pPr>
            <a:r>
              <a:rPr lang="en-US" dirty="0">
                <a:solidFill>
                  <a:schemeClr val="tx1"/>
                </a:solidFill>
                <a:latin typeface="+mn-lt"/>
              </a:rPr>
              <a:t>The intent of the program was to support state purchase of software that would provide individualized assessments with immediate results, store and analyze those results, and recommend activities based on those results.</a:t>
            </a:r>
          </a:p>
          <a:p>
            <a:pPr marL="342900" indent="-342900">
              <a:buFont typeface="Arial" panose="020B0604020202020204" pitchFamily="34" charset="0"/>
              <a:buChar char="•"/>
            </a:pPr>
            <a:r>
              <a:rPr lang="en-US" dirty="0">
                <a:solidFill>
                  <a:schemeClr val="tx1"/>
                </a:solidFill>
                <a:latin typeface="+mn-lt"/>
              </a:rPr>
              <a:t>Through a new competitive process in the spring of 2018, the award was made to both Amplify and </a:t>
            </a:r>
            <a:r>
              <a:rPr lang="en-US" dirty="0" err="1">
                <a:solidFill>
                  <a:schemeClr val="tx1"/>
                </a:solidFill>
                <a:latin typeface="+mn-lt"/>
              </a:rPr>
              <a:t>Istation</a:t>
            </a:r>
            <a:r>
              <a:rPr lang="en-US" dirty="0">
                <a:solidFill>
                  <a:schemeClr val="tx1"/>
                </a:solidFill>
                <a:latin typeface="+mn-lt"/>
              </a:rPr>
              <a:t> for the approved interim assessments on both platforms. </a:t>
            </a:r>
          </a:p>
          <a:p>
            <a:pPr marL="342900" indent="-342900">
              <a:buFont typeface="Arial" panose="020B0604020202020204" pitchFamily="34" charset="0"/>
              <a:buChar char="•"/>
            </a:pPr>
            <a:r>
              <a:rPr lang="en-US" dirty="0">
                <a:solidFill>
                  <a:schemeClr val="tx1"/>
                </a:solidFill>
                <a:latin typeface="+mn-lt"/>
              </a:rPr>
              <a:t>Pending legislative approval during the 2022 session, the department will offer the project for the 2022-2023 school year. This is a non-competitive project.</a:t>
            </a:r>
          </a:p>
          <a:p>
            <a:endParaRPr lang="en-US" dirty="0"/>
          </a:p>
        </p:txBody>
      </p:sp>
      <p:sp>
        <p:nvSpPr>
          <p:cNvPr id="4" name="Slide Number Placeholder 3"/>
          <p:cNvSpPr>
            <a:spLocks noGrp="1"/>
          </p:cNvSpPr>
          <p:nvPr>
            <p:ph type="sldNum" sz="quarter" idx="4294967295"/>
          </p:nvPr>
        </p:nvSpPr>
        <p:spPr>
          <a:xfrm>
            <a:off x="274320" y="6356351"/>
            <a:ext cx="467783" cy="365125"/>
          </a:xfrm>
          <a:prstGeom prst="rect">
            <a:avLst/>
          </a:prstGeom>
        </p:spPr>
        <p:txBody>
          <a:bodyPr/>
          <a:lstStyle/>
          <a:p>
            <a:fld id="{67726FA2-3EC9-4717-AD62-D8C823692DD3}" type="slidenum">
              <a:rPr lang="en-US" smtClean="0"/>
              <a:pPr/>
              <a:t>3</a:t>
            </a:fld>
            <a:endParaRPr lang="en-US" dirty="0"/>
          </a:p>
        </p:txBody>
      </p:sp>
    </p:spTree>
    <p:extLst>
      <p:ext uri="{BB962C8B-B14F-4D97-AF65-F5344CB8AC3E}">
        <p14:creationId xmlns:p14="http://schemas.microsoft.com/office/powerpoint/2010/main" val="33634502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bg1"/>
                </a:solidFill>
              </a:rPr>
              <a:t>Introduction</a:t>
            </a:r>
          </a:p>
        </p:txBody>
      </p:sp>
      <p:sp>
        <p:nvSpPr>
          <p:cNvPr id="3" name="Content Placeholder 2"/>
          <p:cNvSpPr>
            <a:spLocks noGrp="1"/>
          </p:cNvSpPr>
          <p:nvPr>
            <p:ph idx="1"/>
          </p:nvPr>
        </p:nvSpPr>
        <p:spPr>
          <a:xfrm>
            <a:off x="628650" y="1332411"/>
            <a:ext cx="7886700" cy="5120640"/>
          </a:xfrm>
        </p:spPr>
        <p:txBody>
          <a:bodyPr>
            <a:normAutofit fontScale="92500" lnSpcReduction="20000"/>
          </a:bodyPr>
          <a:lstStyle/>
          <a:p>
            <a:pPr marL="342900" indent="-342900">
              <a:buFont typeface="Arial" panose="020B0604020202020204" pitchFamily="34" charset="0"/>
              <a:buChar char="•"/>
            </a:pPr>
            <a:r>
              <a:rPr lang="en-US" dirty="0">
                <a:solidFill>
                  <a:schemeClr val="tx1"/>
                </a:solidFill>
                <a:latin typeface="+mn-lt"/>
              </a:rPr>
              <a:t>By participating in the Early Literacy Assessment Tool Project, applicants will first select one of the two vendors and then will be supplied with the online tools to support the assessment. Participants will select:</a:t>
            </a:r>
          </a:p>
          <a:p>
            <a:pPr marL="1028700" lvl="1" indent="-342900"/>
            <a:r>
              <a:rPr lang="en-US" dirty="0"/>
              <a:t>Amplify for Acadience Reading (formerly named DIBELS Next) and IDEL, approved interim assessments for the READ Act, and DIBELS Deep PA/WRD diagnostic reading assessment, an approved diagnostic measure for the READ Act. </a:t>
            </a:r>
          </a:p>
          <a:p>
            <a:pPr marL="1028700" lvl="1" indent="-342900"/>
            <a:r>
              <a:rPr lang="en-US" dirty="0" err="1"/>
              <a:t>Istation</a:t>
            </a:r>
            <a:r>
              <a:rPr lang="en-US" dirty="0"/>
              <a:t> for ISIP Early Reading and ISIP </a:t>
            </a:r>
            <a:r>
              <a:rPr lang="en-US" dirty="0" err="1"/>
              <a:t>Lectura</a:t>
            </a:r>
            <a:r>
              <a:rPr lang="en-US" dirty="0"/>
              <a:t> </a:t>
            </a:r>
            <a:r>
              <a:rPr lang="en-US" dirty="0" err="1"/>
              <a:t>Temprana</a:t>
            </a:r>
            <a:r>
              <a:rPr lang="en-US" dirty="0"/>
              <a:t>, approved interim assessments for the READ Act.  </a:t>
            </a:r>
          </a:p>
          <a:p>
            <a:pPr marL="342900" indent="-342900">
              <a:buFont typeface="Arial" panose="020B0604020202020204" pitchFamily="34" charset="0"/>
              <a:buChar char="•"/>
            </a:pPr>
            <a:r>
              <a:rPr lang="en-US" dirty="0">
                <a:solidFill>
                  <a:schemeClr val="tx1"/>
                </a:solidFill>
                <a:latin typeface="+mn-lt"/>
              </a:rPr>
              <a:t>All approved applicants will receive software licenses to use the assessment that they select. The tool will store and analyze the results and recommend school and home activities based on those results. Hardware is not included. Applicants will be responsible for providing their own hardware.</a:t>
            </a:r>
          </a:p>
          <a:p>
            <a:pPr marL="342900" indent="-342900">
              <a:buFont typeface="Arial" panose="020B0604020202020204" pitchFamily="34" charset="0"/>
              <a:buChar char="•"/>
            </a:pPr>
            <a:r>
              <a:rPr lang="en-US" dirty="0">
                <a:solidFill>
                  <a:schemeClr val="tx1"/>
                </a:solidFill>
                <a:latin typeface="+mn-lt"/>
              </a:rPr>
              <a:t>A list of hardware devices that support the software is available for each vendor:</a:t>
            </a:r>
          </a:p>
          <a:p>
            <a:pPr marL="1028700" lvl="1" indent="-342900"/>
            <a:r>
              <a:rPr lang="en-US" dirty="0"/>
              <a:t>Amplify:  </a:t>
            </a:r>
            <a:r>
              <a:rPr lang="en-US" u="sng" dirty="0">
                <a:hlinkClick r:id="rId3"/>
              </a:rPr>
              <a:t>www.amplify.com/assessment/devices</a:t>
            </a:r>
            <a:endParaRPr lang="en-US" dirty="0"/>
          </a:p>
          <a:p>
            <a:pPr marL="1028700" lvl="1" indent="-342900"/>
            <a:r>
              <a:rPr lang="en-US" dirty="0" err="1"/>
              <a:t>Istation</a:t>
            </a:r>
            <a:r>
              <a:rPr lang="en-US" dirty="0"/>
              <a:t>: </a:t>
            </a:r>
            <a:r>
              <a:rPr lang="en-US" u="sng" dirty="0">
                <a:hlinkClick r:id="rId4"/>
              </a:rPr>
              <a:t>https://www.istation.com/Support#technical</a:t>
            </a:r>
            <a:endParaRPr lang="en-US" dirty="0"/>
          </a:p>
        </p:txBody>
      </p:sp>
      <p:sp>
        <p:nvSpPr>
          <p:cNvPr id="4" name="Slide Number Placeholder 3"/>
          <p:cNvSpPr>
            <a:spLocks noGrp="1"/>
          </p:cNvSpPr>
          <p:nvPr>
            <p:ph type="sldNum" sz="quarter" idx="4294967295"/>
          </p:nvPr>
        </p:nvSpPr>
        <p:spPr>
          <a:xfrm>
            <a:off x="274320" y="6356351"/>
            <a:ext cx="467783" cy="365125"/>
          </a:xfrm>
          <a:prstGeom prst="rect">
            <a:avLst/>
          </a:prstGeom>
        </p:spPr>
        <p:txBody>
          <a:bodyPr/>
          <a:lstStyle/>
          <a:p>
            <a:fld id="{67726FA2-3EC9-4717-AD62-D8C823692DD3}" type="slidenum">
              <a:rPr lang="en-US" smtClean="0"/>
              <a:pPr/>
              <a:t>4</a:t>
            </a:fld>
            <a:endParaRPr lang="en-US" dirty="0"/>
          </a:p>
        </p:txBody>
      </p:sp>
    </p:spTree>
    <p:extLst>
      <p:ext uri="{BB962C8B-B14F-4D97-AF65-F5344CB8AC3E}">
        <p14:creationId xmlns:p14="http://schemas.microsoft.com/office/powerpoint/2010/main" val="28025141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bg1"/>
                </a:solidFill>
              </a:rPr>
              <a:t>Purpose</a:t>
            </a:r>
          </a:p>
        </p:txBody>
      </p:sp>
      <p:sp>
        <p:nvSpPr>
          <p:cNvPr id="3" name="Content Placeholder 2"/>
          <p:cNvSpPr>
            <a:spLocks noGrp="1"/>
          </p:cNvSpPr>
          <p:nvPr>
            <p:ph idx="1"/>
          </p:nvPr>
        </p:nvSpPr>
        <p:spPr/>
        <p:txBody>
          <a:bodyPr>
            <a:normAutofit fontScale="92500" lnSpcReduction="20000"/>
          </a:bodyPr>
          <a:lstStyle/>
          <a:p>
            <a:pPr marL="342900" indent="-342900">
              <a:buFont typeface="Arial" panose="020B0604020202020204" pitchFamily="34" charset="0"/>
              <a:buChar char="•"/>
            </a:pPr>
            <a:r>
              <a:rPr lang="en-US" dirty="0">
                <a:solidFill>
                  <a:schemeClr val="tx1"/>
                </a:solidFill>
                <a:latin typeface="+mn-lt"/>
              </a:rPr>
              <a:t>The Early Literacy Assessment Tool is designed to assist teachers in meeting the assessment requirements of the READ Act. The tool will allow teachers to obtain real-time assessment of the reading skill levels of students enrolled in kindergarten, first, second, and/or third grades, and, based on the assessment results, generate intervention plans and materials.</a:t>
            </a:r>
          </a:p>
          <a:p>
            <a:pPr marL="342900" indent="-342900">
              <a:buFont typeface="Arial" panose="020B0604020202020204" pitchFamily="34" charset="0"/>
              <a:buChar char="•"/>
            </a:pPr>
            <a:endParaRPr lang="en-US" dirty="0">
              <a:solidFill>
                <a:schemeClr val="tx1"/>
              </a:solidFill>
              <a:latin typeface="+mn-lt"/>
            </a:endParaRPr>
          </a:p>
          <a:p>
            <a:pPr marL="342900" indent="-342900">
              <a:buFont typeface="Arial" panose="020B0604020202020204" pitchFamily="34" charset="0"/>
              <a:buChar char="•"/>
            </a:pPr>
            <a:r>
              <a:rPr lang="en-US" dirty="0">
                <a:solidFill>
                  <a:schemeClr val="tx1"/>
                </a:solidFill>
                <a:latin typeface="+mn-lt"/>
              </a:rPr>
              <a:t>Both assessment platforms will:</a:t>
            </a:r>
          </a:p>
          <a:p>
            <a:pPr marL="1028700" lvl="1" indent="-342900"/>
            <a:r>
              <a:rPr lang="en-US" dirty="0">
                <a:latin typeface="+mn-lt"/>
              </a:rPr>
              <a:t>Provide individualized assessments with immediate results;</a:t>
            </a:r>
          </a:p>
          <a:p>
            <a:pPr marL="1028700" lvl="1" indent="-342900"/>
            <a:r>
              <a:rPr lang="en-US" dirty="0">
                <a:latin typeface="+mn-lt"/>
              </a:rPr>
              <a:t>Store and analyze assessment results, recommend activities that are aligned with the assessment results, assist in tracking student performance, and assist in identifying strategies to improve student performance;</a:t>
            </a:r>
          </a:p>
          <a:p>
            <a:pPr marL="1028700" lvl="1" indent="-342900"/>
            <a:r>
              <a:rPr lang="en-US" dirty="0">
                <a:latin typeface="+mn-lt"/>
              </a:rPr>
              <a:t>Provide student grouping recommendations based on a short-term cycle; and </a:t>
            </a:r>
          </a:p>
          <a:p>
            <a:pPr marL="1028700" lvl="1" indent="-342900"/>
            <a:r>
              <a:rPr lang="en-US" dirty="0">
                <a:latin typeface="+mn-lt"/>
              </a:rPr>
              <a:t>Assist in generating and populating individualized plans to improve students’ reading skills.</a:t>
            </a:r>
          </a:p>
          <a:p>
            <a:endParaRPr lang="en-US" dirty="0"/>
          </a:p>
          <a:p>
            <a:endParaRPr lang="en-US" dirty="0"/>
          </a:p>
        </p:txBody>
      </p:sp>
      <p:sp>
        <p:nvSpPr>
          <p:cNvPr id="4" name="Slide Number Placeholder 3"/>
          <p:cNvSpPr>
            <a:spLocks noGrp="1"/>
          </p:cNvSpPr>
          <p:nvPr>
            <p:ph type="sldNum" sz="quarter" idx="4294967295"/>
          </p:nvPr>
        </p:nvSpPr>
        <p:spPr>
          <a:xfrm>
            <a:off x="274320" y="6356351"/>
            <a:ext cx="467783" cy="365125"/>
          </a:xfrm>
          <a:prstGeom prst="rect">
            <a:avLst/>
          </a:prstGeom>
        </p:spPr>
        <p:txBody>
          <a:bodyPr/>
          <a:lstStyle/>
          <a:p>
            <a:fld id="{67726FA2-3EC9-4717-AD62-D8C823692DD3}" type="slidenum">
              <a:rPr lang="en-US" smtClean="0"/>
              <a:pPr/>
              <a:t>5</a:t>
            </a:fld>
            <a:endParaRPr lang="en-US" dirty="0"/>
          </a:p>
        </p:txBody>
      </p:sp>
    </p:spTree>
    <p:extLst>
      <p:ext uri="{BB962C8B-B14F-4D97-AF65-F5344CB8AC3E}">
        <p14:creationId xmlns:p14="http://schemas.microsoft.com/office/powerpoint/2010/main" val="18968528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bg1"/>
                </a:solidFill>
              </a:rPr>
              <a:t>Eligible Applicants</a:t>
            </a:r>
          </a:p>
        </p:txBody>
      </p:sp>
      <p:sp>
        <p:nvSpPr>
          <p:cNvPr id="3" name="Content Placeholder 2"/>
          <p:cNvSpPr>
            <a:spLocks noGrp="1"/>
          </p:cNvSpPr>
          <p:nvPr>
            <p:ph idx="1"/>
          </p:nvPr>
        </p:nvSpPr>
        <p:spPr>
          <a:xfrm>
            <a:off x="117566" y="1463040"/>
            <a:ext cx="8397784" cy="4351338"/>
          </a:xfrm>
        </p:spPr>
        <p:txBody>
          <a:bodyPr/>
          <a:lstStyle/>
          <a:p>
            <a:pPr marL="1143000" lvl="1" indent="-457200"/>
            <a:r>
              <a:rPr lang="en-US" dirty="0"/>
              <a:t>All local education providers (LEPs) are eligible to apply.</a:t>
            </a:r>
          </a:p>
          <a:p>
            <a:pPr marL="1143000" lvl="1" indent="-457200"/>
            <a:r>
              <a:rPr lang="en-US" dirty="0"/>
              <a:t>For purposes of this application, “local education provider” means a:</a:t>
            </a:r>
          </a:p>
          <a:p>
            <a:pPr marL="2057400" lvl="3" indent="-457200"/>
            <a:r>
              <a:rPr lang="en-US" sz="2000" dirty="0"/>
              <a:t>School district;</a:t>
            </a:r>
          </a:p>
          <a:p>
            <a:pPr marL="2057400" lvl="3" indent="-457200"/>
            <a:r>
              <a:rPr lang="en-US" sz="2000" dirty="0"/>
              <a:t>Charter school authorized through a district or the Charter School Institute;</a:t>
            </a:r>
          </a:p>
          <a:p>
            <a:pPr marL="2057400" lvl="3" indent="-457200"/>
            <a:r>
              <a:rPr lang="en-US" sz="2000" dirty="0"/>
              <a:t>Public school within a district applying as a stand-alone applicant; or </a:t>
            </a:r>
          </a:p>
          <a:p>
            <a:pPr marL="2057400" lvl="3" indent="-457200"/>
            <a:r>
              <a:rPr lang="en-US" sz="2000" dirty="0"/>
              <a:t>Public school operated by a board of cooperative services (BOCES).</a:t>
            </a:r>
          </a:p>
          <a:p>
            <a:pPr marL="1143000" lvl="1" indent="-457200"/>
            <a:r>
              <a:rPr lang="en-US" dirty="0"/>
              <a:t>The applicant must enroll students in </a:t>
            </a:r>
            <a:r>
              <a:rPr lang="en-US" b="1" dirty="0"/>
              <a:t>kindergarten, first, second,</a:t>
            </a:r>
            <a:r>
              <a:rPr lang="en-US" dirty="0"/>
              <a:t> and/or </a:t>
            </a:r>
            <a:r>
              <a:rPr lang="en-US" b="1" dirty="0"/>
              <a:t>third</a:t>
            </a:r>
            <a:r>
              <a:rPr lang="en-US" dirty="0"/>
              <a:t> grades.</a:t>
            </a:r>
          </a:p>
          <a:p>
            <a:endParaRPr lang="en-US" dirty="0"/>
          </a:p>
        </p:txBody>
      </p:sp>
      <p:sp>
        <p:nvSpPr>
          <p:cNvPr id="4" name="Slide Number Placeholder 3"/>
          <p:cNvSpPr>
            <a:spLocks noGrp="1"/>
          </p:cNvSpPr>
          <p:nvPr>
            <p:ph type="sldNum" sz="quarter" idx="4294967295"/>
          </p:nvPr>
        </p:nvSpPr>
        <p:spPr>
          <a:xfrm>
            <a:off x="274320" y="6356351"/>
            <a:ext cx="467783" cy="365125"/>
          </a:xfrm>
          <a:prstGeom prst="rect">
            <a:avLst/>
          </a:prstGeom>
        </p:spPr>
        <p:txBody>
          <a:bodyPr/>
          <a:lstStyle/>
          <a:p>
            <a:fld id="{67726FA2-3EC9-4717-AD62-D8C823692DD3}" type="slidenum">
              <a:rPr lang="en-US" smtClean="0"/>
              <a:pPr/>
              <a:t>6</a:t>
            </a:fld>
            <a:endParaRPr lang="en-US" dirty="0"/>
          </a:p>
        </p:txBody>
      </p:sp>
    </p:spTree>
    <p:extLst>
      <p:ext uri="{BB962C8B-B14F-4D97-AF65-F5344CB8AC3E}">
        <p14:creationId xmlns:p14="http://schemas.microsoft.com/office/powerpoint/2010/main" val="31876017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bg1"/>
                </a:solidFill>
              </a:rPr>
              <a:t>Priority</a:t>
            </a:r>
          </a:p>
        </p:txBody>
      </p:sp>
      <p:sp>
        <p:nvSpPr>
          <p:cNvPr id="3" name="Content Placeholder 2"/>
          <p:cNvSpPr>
            <a:spLocks noGrp="1"/>
          </p:cNvSpPr>
          <p:nvPr>
            <p:ph idx="1"/>
          </p:nvPr>
        </p:nvSpPr>
        <p:spPr/>
        <p:txBody>
          <a:bodyPr>
            <a:normAutofit/>
          </a:bodyPr>
          <a:lstStyle/>
          <a:p>
            <a:pPr marL="0" indent="0">
              <a:buNone/>
            </a:pPr>
            <a:r>
              <a:rPr lang="en-US" sz="2200" dirty="0">
                <a:solidFill>
                  <a:schemeClr val="tx1"/>
                </a:solidFill>
                <a:latin typeface="+mn-lt"/>
              </a:rPr>
              <a:t>CDE is accepting applications from both new and renewal applicants. If the number of applicants exceeds the number of available licenses, prioritization will occur pursuant to C.R.S. 22-2-14.</a:t>
            </a:r>
          </a:p>
          <a:p>
            <a:pPr marL="457200" indent="-457200">
              <a:buAutoNum type="arabicParenR"/>
            </a:pPr>
            <a:r>
              <a:rPr lang="en-US" sz="2200" dirty="0">
                <a:solidFill>
                  <a:schemeClr val="tx1"/>
                </a:solidFill>
                <a:latin typeface="+mn-lt"/>
              </a:rPr>
              <a:t>First preference will be given to LEPs renewing their participation from the 2021-2022 school year; then new LEP applicants will be accepted.</a:t>
            </a:r>
          </a:p>
          <a:p>
            <a:pPr marL="457200" indent="-457200">
              <a:buAutoNum type="arabicParenR"/>
            </a:pPr>
            <a:r>
              <a:rPr lang="en-US" sz="2200" dirty="0">
                <a:solidFill>
                  <a:schemeClr val="tx1"/>
                </a:solidFill>
                <a:latin typeface="+mn-lt"/>
              </a:rPr>
              <a:t>Should there need to be a selection process for new LEPs, it will be based on highest percentages of kindergarten and first, second, and third grade students who are below grade level expectations in reading; and LEPs with the highest percentages of schools that are eligible to receive money under Title 1 of the federal “Elementary and Secondary Education Act of 1965”, 20 U.S.C. sec 6301 et seq.</a:t>
            </a:r>
          </a:p>
          <a:p>
            <a:endParaRPr lang="en-US" dirty="0"/>
          </a:p>
        </p:txBody>
      </p:sp>
      <p:sp>
        <p:nvSpPr>
          <p:cNvPr id="4" name="Slide Number Placeholder 3"/>
          <p:cNvSpPr>
            <a:spLocks noGrp="1"/>
          </p:cNvSpPr>
          <p:nvPr>
            <p:ph type="sldNum" sz="quarter" idx="4294967295"/>
          </p:nvPr>
        </p:nvSpPr>
        <p:spPr>
          <a:xfrm>
            <a:off x="274320" y="6356351"/>
            <a:ext cx="467783" cy="365125"/>
          </a:xfrm>
          <a:prstGeom prst="rect">
            <a:avLst/>
          </a:prstGeom>
        </p:spPr>
        <p:txBody>
          <a:bodyPr/>
          <a:lstStyle/>
          <a:p>
            <a:fld id="{67726FA2-3EC9-4717-AD62-D8C823692DD3}" type="slidenum">
              <a:rPr lang="en-US" smtClean="0"/>
              <a:pPr/>
              <a:t>7</a:t>
            </a:fld>
            <a:endParaRPr lang="en-US" dirty="0"/>
          </a:p>
        </p:txBody>
      </p:sp>
    </p:spTree>
    <p:extLst>
      <p:ext uri="{BB962C8B-B14F-4D97-AF65-F5344CB8AC3E}">
        <p14:creationId xmlns:p14="http://schemas.microsoft.com/office/powerpoint/2010/main" val="16976872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bg1"/>
                </a:solidFill>
              </a:rPr>
              <a:t>Duration of Program</a:t>
            </a:r>
          </a:p>
        </p:txBody>
      </p:sp>
      <p:sp>
        <p:nvSpPr>
          <p:cNvPr id="3" name="Content Placeholder 2"/>
          <p:cNvSpPr>
            <a:spLocks noGrp="1"/>
          </p:cNvSpPr>
          <p:nvPr>
            <p:ph idx="1"/>
          </p:nvPr>
        </p:nvSpPr>
        <p:spPr/>
        <p:txBody>
          <a:bodyPr/>
          <a:lstStyle/>
          <a:p>
            <a:pPr marL="457200" indent="-457200">
              <a:buAutoNum type="arabicPeriod"/>
            </a:pPr>
            <a:r>
              <a:rPr lang="en-US" dirty="0">
                <a:solidFill>
                  <a:schemeClr val="tx1"/>
                </a:solidFill>
                <a:latin typeface="+mn-lt"/>
              </a:rPr>
              <a:t>The current RFA will apply to the 2022-2023 school year (Year 1</a:t>
            </a:r>
            <a:r>
              <a:rPr lang="en-US" dirty="0"/>
              <a:t>0</a:t>
            </a:r>
            <a:r>
              <a:rPr lang="en-US" dirty="0">
                <a:solidFill>
                  <a:schemeClr val="tx1"/>
                </a:solidFill>
                <a:latin typeface="+mn-lt"/>
              </a:rPr>
              <a:t>).</a:t>
            </a:r>
          </a:p>
          <a:p>
            <a:pPr marL="457200" indent="-457200">
              <a:buAutoNum type="arabicPeriod"/>
            </a:pPr>
            <a:r>
              <a:rPr lang="en-US" dirty="0">
                <a:solidFill>
                  <a:schemeClr val="tx1"/>
                </a:solidFill>
                <a:latin typeface="+mn-lt"/>
              </a:rPr>
              <a:t>Participation in subsequent years is dependent upon appropriations and available licenses. </a:t>
            </a:r>
          </a:p>
          <a:p>
            <a:endParaRPr lang="en-US" dirty="0"/>
          </a:p>
        </p:txBody>
      </p:sp>
      <p:sp>
        <p:nvSpPr>
          <p:cNvPr id="4" name="Slide Number Placeholder 3"/>
          <p:cNvSpPr>
            <a:spLocks noGrp="1"/>
          </p:cNvSpPr>
          <p:nvPr>
            <p:ph type="sldNum" sz="quarter" idx="4294967295"/>
          </p:nvPr>
        </p:nvSpPr>
        <p:spPr>
          <a:xfrm>
            <a:off x="274320" y="6356351"/>
            <a:ext cx="467783" cy="365125"/>
          </a:xfrm>
          <a:prstGeom prst="rect">
            <a:avLst/>
          </a:prstGeom>
        </p:spPr>
        <p:txBody>
          <a:bodyPr/>
          <a:lstStyle/>
          <a:p>
            <a:fld id="{67726FA2-3EC9-4717-AD62-D8C823692DD3}" type="slidenum">
              <a:rPr lang="en-US" smtClean="0"/>
              <a:pPr/>
              <a:t>8</a:t>
            </a:fld>
            <a:endParaRPr lang="en-US" dirty="0"/>
          </a:p>
        </p:txBody>
      </p:sp>
    </p:spTree>
    <p:extLst>
      <p:ext uri="{BB962C8B-B14F-4D97-AF65-F5344CB8AC3E}">
        <p14:creationId xmlns:p14="http://schemas.microsoft.com/office/powerpoint/2010/main" val="4360839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bg1"/>
                </a:solidFill>
              </a:rPr>
              <a:t>Required Activities</a:t>
            </a:r>
          </a:p>
        </p:txBody>
      </p:sp>
      <p:sp>
        <p:nvSpPr>
          <p:cNvPr id="3" name="Content Placeholder 2"/>
          <p:cNvSpPr>
            <a:spLocks noGrp="1"/>
          </p:cNvSpPr>
          <p:nvPr>
            <p:ph idx="1"/>
          </p:nvPr>
        </p:nvSpPr>
        <p:spPr>
          <a:xfrm>
            <a:off x="274320" y="1463039"/>
            <a:ext cx="8503920" cy="4650377"/>
          </a:xfrm>
        </p:spPr>
        <p:txBody>
          <a:bodyPr>
            <a:normAutofit fontScale="85000" lnSpcReduction="20000"/>
          </a:bodyPr>
          <a:lstStyle/>
          <a:p>
            <a:pPr marL="0" indent="0">
              <a:buNone/>
            </a:pPr>
            <a:r>
              <a:rPr lang="en-US" b="1" dirty="0">
                <a:solidFill>
                  <a:schemeClr val="tx1"/>
                </a:solidFill>
                <a:latin typeface="+mn-lt"/>
              </a:rPr>
              <a:t>School- and district-level activities required of the Early Literacy Assessment Tool Project include the following:</a:t>
            </a:r>
            <a:endParaRPr lang="en-US" dirty="0">
              <a:solidFill>
                <a:schemeClr val="tx1"/>
              </a:solidFill>
              <a:latin typeface="+mn-lt"/>
            </a:endParaRPr>
          </a:p>
          <a:p>
            <a:pPr marL="342900" lvl="0" indent="-342900">
              <a:buFont typeface="Arial" panose="020B0604020202020204" pitchFamily="34" charset="0"/>
              <a:buChar char="•"/>
            </a:pPr>
            <a:r>
              <a:rPr lang="en-US" dirty="0">
                <a:solidFill>
                  <a:schemeClr val="tx1"/>
                </a:solidFill>
                <a:latin typeface="+mn-lt"/>
              </a:rPr>
              <a:t>Select an assessment through one of the two platforms offered (Amplify or </a:t>
            </a:r>
            <a:r>
              <a:rPr lang="en-US" dirty="0" err="1">
                <a:solidFill>
                  <a:schemeClr val="tx1"/>
                </a:solidFill>
                <a:latin typeface="+mn-lt"/>
              </a:rPr>
              <a:t>Istation</a:t>
            </a:r>
            <a:r>
              <a:rPr lang="en-US" dirty="0">
                <a:solidFill>
                  <a:schemeClr val="tx1"/>
                </a:solidFill>
                <a:latin typeface="+mn-lt"/>
              </a:rPr>
              <a:t>).</a:t>
            </a:r>
          </a:p>
          <a:p>
            <a:pPr marL="342900" lvl="0" indent="-342900">
              <a:buFont typeface="Arial" panose="020B0604020202020204" pitchFamily="34" charset="0"/>
              <a:buChar char="•"/>
            </a:pPr>
            <a:r>
              <a:rPr lang="en-US" dirty="0">
                <a:solidFill>
                  <a:schemeClr val="tx1"/>
                </a:solidFill>
                <a:latin typeface="+mn-lt"/>
              </a:rPr>
              <a:t>Obtain and utilize supported devices to assess all kindergarten, first, second, and/or third graders on the selected approved interim assessment, either Amplify for Acadience Reading and IDEL or ISIP Early Reading and ISIP </a:t>
            </a:r>
            <a:r>
              <a:rPr lang="en-US" dirty="0" err="1">
                <a:solidFill>
                  <a:schemeClr val="tx1"/>
                </a:solidFill>
                <a:latin typeface="+mn-lt"/>
              </a:rPr>
              <a:t>Lectura</a:t>
            </a:r>
            <a:r>
              <a:rPr lang="en-US" dirty="0">
                <a:solidFill>
                  <a:schemeClr val="tx1"/>
                </a:solidFill>
                <a:latin typeface="+mn-lt"/>
              </a:rPr>
              <a:t> </a:t>
            </a:r>
            <a:r>
              <a:rPr lang="en-US" dirty="0" err="1">
                <a:solidFill>
                  <a:schemeClr val="tx1"/>
                </a:solidFill>
                <a:latin typeface="+mn-lt"/>
              </a:rPr>
              <a:t>Temprana</a:t>
            </a:r>
            <a:r>
              <a:rPr lang="en-US" dirty="0"/>
              <a:t>. </a:t>
            </a:r>
            <a:r>
              <a:rPr lang="en-US" dirty="0">
                <a:solidFill>
                  <a:schemeClr val="tx1"/>
                </a:solidFill>
                <a:latin typeface="+mn-lt"/>
              </a:rPr>
              <a:t>(</a:t>
            </a:r>
            <a:r>
              <a:rPr lang="en-US" b="1" dirty="0">
                <a:solidFill>
                  <a:schemeClr val="tx1"/>
                </a:solidFill>
                <a:latin typeface="+mn-lt"/>
              </a:rPr>
              <a:t>Note: the hardware purchase is the district’s responsibility.</a:t>
            </a:r>
            <a:r>
              <a:rPr lang="en-US" dirty="0">
                <a:solidFill>
                  <a:schemeClr val="tx1"/>
                </a:solidFill>
                <a:latin typeface="+mn-lt"/>
              </a:rPr>
              <a:t>)</a:t>
            </a:r>
          </a:p>
          <a:p>
            <a:pPr marL="342900" lvl="0" indent="-342900">
              <a:buFont typeface="Arial" panose="020B0604020202020204" pitchFamily="34" charset="0"/>
              <a:buChar char="•"/>
            </a:pPr>
            <a:r>
              <a:rPr lang="en-US" dirty="0">
                <a:solidFill>
                  <a:schemeClr val="tx1"/>
                </a:solidFill>
                <a:latin typeface="+mn-lt"/>
              </a:rPr>
              <a:t>Collect and submit staff and student roster data to the LEP selected vendor: </a:t>
            </a:r>
          </a:p>
          <a:p>
            <a:pPr lvl="1"/>
            <a:r>
              <a:rPr lang="en-US" dirty="0"/>
              <a:t>Demographic information: name, grade, date of birth, state, school, district, and classroom association(s), SASID, gender, ethnicity, EL status, and special education status</a:t>
            </a:r>
          </a:p>
          <a:p>
            <a:pPr lvl="1"/>
            <a:r>
              <a:rPr lang="en-US" dirty="0"/>
              <a:t>Staff identifier information: name and staff email.</a:t>
            </a:r>
          </a:p>
          <a:p>
            <a:pPr marL="342900" lvl="0" indent="-342900">
              <a:buFont typeface="Arial" panose="020B0604020202020204" pitchFamily="34" charset="0"/>
              <a:buChar char="•"/>
            </a:pPr>
            <a:r>
              <a:rPr lang="en-US" dirty="0">
                <a:solidFill>
                  <a:schemeClr val="tx1"/>
                </a:solidFill>
                <a:latin typeface="+mn-lt"/>
              </a:rPr>
              <a:t>Assess all kindergarten, first, second, and </a:t>
            </a:r>
            <a:r>
              <a:rPr lang="en-US" dirty="0"/>
              <a:t>third grade students using the selected interim assessment at the three designated benchmark periods.</a:t>
            </a:r>
          </a:p>
          <a:p>
            <a:pPr marL="342900" lvl="0" indent="-342900">
              <a:buFont typeface="Arial" panose="020B0604020202020204" pitchFamily="34" charset="0"/>
              <a:buChar char="•"/>
            </a:pPr>
            <a:r>
              <a:rPr lang="en-US" dirty="0">
                <a:solidFill>
                  <a:schemeClr val="tx1"/>
                </a:solidFill>
                <a:latin typeface="+mn-lt"/>
              </a:rPr>
              <a:t>Conduct progress </a:t>
            </a:r>
            <a:r>
              <a:rPr lang="en-US" dirty="0"/>
              <a:t>monitoring of students: Students scoring Well Below Benchmark or Tier 3 will be progress monitored every 7-10 days, and students scoring Below Benchmark or Tier 2 will be progress monitored every 10-12 days.</a:t>
            </a:r>
          </a:p>
        </p:txBody>
      </p:sp>
      <p:sp>
        <p:nvSpPr>
          <p:cNvPr id="4" name="Slide Number Placeholder 3"/>
          <p:cNvSpPr>
            <a:spLocks noGrp="1"/>
          </p:cNvSpPr>
          <p:nvPr>
            <p:ph type="sldNum" sz="quarter" idx="4294967295"/>
          </p:nvPr>
        </p:nvSpPr>
        <p:spPr>
          <a:xfrm>
            <a:off x="274320" y="6356351"/>
            <a:ext cx="467783" cy="365125"/>
          </a:xfrm>
          <a:prstGeom prst="rect">
            <a:avLst/>
          </a:prstGeom>
        </p:spPr>
        <p:txBody>
          <a:bodyPr/>
          <a:lstStyle/>
          <a:p>
            <a:fld id="{67726FA2-3EC9-4717-AD62-D8C823692DD3}" type="slidenum">
              <a:rPr lang="en-US" smtClean="0"/>
              <a:pPr/>
              <a:t>9</a:t>
            </a:fld>
            <a:endParaRPr lang="en-US" dirty="0"/>
          </a:p>
        </p:txBody>
      </p:sp>
    </p:spTree>
    <p:extLst>
      <p:ext uri="{BB962C8B-B14F-4D97-AF65-F5344CB8AC3E}">
        <p14:creationId xmlns:p14="http://schemas.microsoft.com/office/powerpoint/2010/main" val="7286098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9348</TotalTime>
  <Words>1740</Words>
  <Application>Microsoft Office PowerPoint</Application>
  <PresentationFormat>On-screen Show (4:3)</PresentationFormat>
  <Paragraphs>141</Paragraphs>
  <Slides>18</Slides>
  <Notes>18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Calibri</vt:lpstr>
      <vt:lpstr>Calibri Light</vt:lpstr>
      <vt:lpstr>Museo Slab 500</vt:lpstr>
      <vt:lpstr>Symbol</vt:lpstr>
      <vt:lpstr>Trebuchet MS</vt:lpstr>
      <vt:lpstr>Office Theme</vt:lpstr>
      <vt:lpstr>Early Literacy Assessment Tool Project 2022-2023</vt:lpstr>
      <vt:lpstr>Grant Overview</vt:lpstr>
      <vt:lpstr>Introduction</vt:lpstr>
      <vt:lpstr>Introduction</vt:lpstr>
      <vt:lpstr>Purpose</vt:lpstr>
      <vt:lpstr>Eligible Applicants</vt:lpstr>
      <vt:lpstr>Priority</vt:lpstr>
      <vt:lpstr>Duration of Program</vt:lpstr>
      <vt:lpstr>Required Activities</vt:lpstr>
      <vt:lpstr>Required Activities—New Applicants Only</vt:lpstr>
      <vt:lpstr>LEPs will receive the following items  upon application approval</vt:lpstr>
      <vt:lpstr>Evaluation and Reporting</vt:lpstr>
      <vt:lpstr>Submission Process and Deadline</vt:lpstr>
      <vt:lpstr>Project Assurances and  Release of Information</vt:lpstr>
      <vt:lpstr>Application Resources and Guidelines</vt:lpstr>
      <vt:lpstr>Online Application</vt:lpstr>
      <vt:lpstr>Questions?</vt:lpstr>
      <vt:lpstr>Contact Information</vt:lpstr>
    </vt:vector>
  </TitlesOfParts>
  <Company>Colorado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Madorin, Acacia</dc:creator>
  <cp:lastModifiedBy>Pembroke, Gionna</cp:lastModifiedBy>
  <cp:revision>90</cp:revision>
  <cp:lastPrinted>2020-01-09T16:13:18Z</cp:lastPrinted>
  <dcterms:created xsi:type="dcterms:W3CDTF">2019-06-25T17:30:52Z</dcterms:created>
  <dcterms:modified xsi:type="dcterms:W3CDTF">2021-12-02T20:44:09Z</dcterms:modified>
</cp:coreProperties>
</file>