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4"/>
  </p:sldMasterIdLst>
  <p:notesMasterIdLst>
    <p:notesMasterId r:id="rId22"/>
  </p:notesMasterIdLst>
  <p:sldIdLst>
    <p:sldId id="300" r:id="rId5"/>
    <p:sldId id="261" r:id="rId6"/>
    <p:sldId id="275" r:id="rId7"/>
    <p:sldId id="274" r:id="rId8"/>
    <p:sldId id="302" r:id="rId9"/>
    <p:sldId id="303" r:id="rId10"/>
    <p:sldId id="287" r:id="rId11"/>
    <p:sldId id="305" r:id="rId12"/>
    <p:sldId id="301" r:id="rId13"/>
    <p:sldId id="316" r:id="rId14"/>
    <p:sldId id="306" r:id="rId15"/>
    <p:sldId id="313" r:id="rId16"/>
    <p:sldId id="307" r:id="rId17"/>
    <p:sldId id="314" r:id="rId18"/>
    <p:sldId id="308" r:id="rId19"/>
    <p:sldId id="317" r:id="rId20"/>
    <p:sldId id="260" r:id="rId21"/>
  </p:sldIdLst>
  <p:sldSz cx="9144000" cy="5143500" type="screen16x9"/>
  <p:notesSz cx="6858000" cy="9144000"/>
  <p:embeddedFontLst>
    <p:embeddedFont>
      <p:font typeface="Trebuchet MS" panose="020B0603020202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3"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1B6"/>
    <a:srgbClr val="FABC18"/>
    <a:srgbClr val="156082"/>
    <a:srgbClr val="EE6B12"/>
    <a:srgbClr val="13501B"/>
    <a:srgbClr val="5BCBD4"/>
    <a:srgbClr val="488BC9"/>
    <a:srgbClr val="C2570E"/>
    <a:srgbClr val="008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ACB1A-83E9-44D4-85FE-2D24EC107FE3}" v="67" dt="2025-10-30T17:41:08.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144" y="54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5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DCF0E-9B51-40BA-881B-613472A3C4B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B937E630-47A7-46D1-AE36-7DDFBCBAA584}">
      <dgm:prSet phldrT="[Text]" phldr="0" custT="1"/>
      <dgm:spPr>
        <a:solidFill>
          <a:schemeClr val="accent3">
            <a:lumMod val="75000"/>
          </a:schemeClr>
        </a:solidFill>
      </dgm:spPr>
      <dgm:t>
        <a:bodyPr/>
        <a:lstStyle/>
        <a:p>
          <a:r>
            <a:rPr lang="en-US" sz="1800" b="1"/>
            <a:t>Introduction</a:t>
          </a:r>
        </a:p>
      </dgm:t>
    </dgm:pt>
    <dgm:pt modelId="{CB0ACA19-31EB-42E9-A96C-4DD59EC8A9C2}" type="parTrans" cxnId="{619A6898-5D79-4E13-AC93-83FE7218D119}">
      <dgm:prSet/>
      <dgm:spPr/>
      <dgm:t>
        <a:bodyPr/>
        <a:lstStyle/>
        <a:p>
          <a:endParaRPr lang="en-US"/>
        </a:p>
      </dgm:t>
    </dgm:pt>
    <dgm:pt modelId="{840EBD15-60D7-4565-8358-C11D77386E0C}" type="sibTrans" cxnId="{619A6898-5D79-4E13-AC93-83FE7218D119}">
      <dgm:prSet/>
      <dgm:spPr/>
      <dgm:t>
        <a:bodyPr/>
        <a:lstStyle/>
        <a:p>
          <a:endParaRPr lang="en-US"/>
        </a:p>
      </dgm:t>
    </dgm:pt>
    <dgm:pt modelId="{0177CDC3-EA12-4F75-9F8E-28B15FF06B75}">
      <dgm:prSet phldrT="[Text]" phldr="0" custT="1"/>
      <dgm:spPr>
        <a:solidFill>
          <a:schemeClr val="accent1"/>
        </a:solidFill>
      </dgm:spPr>
      <dgm:t>
        <a:bodyPr/>
        <a:lstStyle/>
        <a:p>
          <a:r>
            <a:rPr lang="en-US" sz="1800" b="1"/>
            <a:t>Literacy Team</a:t>
          </a:r>
        </a:p>
      </dgm:t>
    </dgm:pt>
    <dgm:pt modelId="{1A88EACF-136C-46F0-AAD5-C78175AB62EC}" type="parTrans" cxnId="{4DB5EFF1-2092-4CC7-A9AC-3CC265D611B6}">
      <dgm:prSet/>
      <dgm:spPr/>
      <dgm:t>
        <a:bodyPr/>
        <a:lstStyle/>
        <a:p>
          <a:endParaRPr lang="en-US"/>
        </a:p>
      </dgm:t>
    </dgm:pt>
    <dgm:pt modelId="{4EAD75D2-C1E1-4F49-BCBF-CEDDA7B90659}" type="sibTrans" cxnId="{4DB5EFF1-2092-4CC7-A9AC-3CC265D611B6}">
      <dgm:prSet/>
      <dgm:spPr/>
      <dgm:t>
        <a:bodyPr/>
        <a:lstStyle/>
        <a:p>
          <a:endParaRPr lang="en-US"/>
        </a:p>
      </dgm:t>
    </dgm:pt>
    <dgm:pt modelId="{A83FE500-C8E9-408E-8BCC-5C0303509875}">
      <dgm:prSet phldrT="[Text]" phldr="0" custT="1"/>
      <dgm:spPr>
        <a:ln>
          <a:solidFill>
            <a:srgbClr val="156082"/>
          </a:solidFill>
        </a:ln>
      </dgm:spPr>
      <dgm:t>
        <a:bodyPr/>
        <a:lstStyle/>
        <a:p>
          <a:r>
            <a:rPr lang="en-US" sz="1600"/>
            <a:t>Document the members of the literacy team</a:t>
          </a:r>
        </a:p>
      </dgm:t>
    </dgm:pt>
    <dgm:pt modelId="{F9FF097B-1295-491E-A638-825F8980600E}" type="parTrans" cxnId="{E627140B-C278-4101-A0D2-57EAFE0FB939}">
      <dgm:prSet/>
      <dgm:spPr/>
      <dgm:t>
        <a:bodyPr/>
        <a:lstStyle/>
        <a:p>
          <a:endParaRPr lang="en-US"/>
        </a:p>
      </dgm:t>
    </dgm:pt>
    <dgm:pt modelId="{A05C5224-3653-4E0E-8C69-A388D4F29CB3}" type="sibTrans" cxnId="{E627140B-C278-4101-A0D2-57EAFE0FB939}">
      <dgm:prSet/>
      <dgm:spPr/>
      <dgm:t>
        <a:bodyPr/>
        <a:lstStyle/>
        <a:p>
          <a:endParaRPr lang="en-US"/>
        </a:p>
      </dgm:t>
    </dgm:pt>
    <dgm:pt modelId="{BF8C9928-D89F-4731-9792-0CF059F4FE7E}">
      <dgm:prSet phldrT="[Text]" phldr="0" custT="1"/>
      <dgm:spPr>
        <a:solidFill>
          <a:srgbClr val="C00000"/>
        </a:solidFill>
      </dgm:spPr>
      <dgm:t>
        <a:bodyPr/>
        <a:lstStyle/>
        <a:p>
          <a:r>
            <a:rPr lang="en-US" sz="1800" b="1"/>
            <a:t>Literacy Vision</a:t>
          </a:r>
        </a:p>
      </dgm:t>
    </dgm:pt>
    <dgm:pt modelId="{E1E19806-BDC9-44AD-8C66-35663B2076F3}" type="parTrans" cxnId="{6BB2BE14-3037-4A56-A340-FCBA7596D446}">
      <dgm:prSet/>
      <dgm:spPr/>
      <dgm:t>
        <a:bodyPr/>
        <a:lstStyle/>
        <a:p>
          <a:endParaRPr lang="en-US"/>
        </a:p>
      </dgm:t>
    </dgm:pt>
    <dgm:pt modelId="{7DDC75E5-2F53-4C70-B829-7D00F77B7FD9}" type="sibTrans" cxnId="{6BB2BE14-3037-4A56-A340-FCBA7596D446}">
      <dgm:prSet/>
      <dgm:spPr/>
      <dgm:t>
        <a:bodyPr/>
        <a:lstStyle/>
        <a:p>
          <a:endParaRPr lang="en-US"/>
        </a:p>
      </dgm:t>
    </dgm:pt>
    <dgm:pt modelId="{F33A171D-A1FD-4243-BBFB-EB03771C1325}">
      <dgm:prSet phldrT="[Text]" phldr="0" custT="1"/>
      <dgm:spPr>
        <a:ln>
          <a:solidFill>
            <a:srgbClr val="13501B"/>
          </a:solidFill>
        </a:ln>
      </dgm:spPr>
      <dgm:t>
        <a:bodyPr/>
        <a:lstStyle/>
        <a:p>
          <a:r>
            <a:rPr lang="en-US" sz="1600"/>
            <a:t>When the plan was created</a:t>
          </a:r>
        </a:p>
      </dgm:t>
    </dgm:pt>
    <dgm:pt modelId="{6D2BEED2-6831-4667-B191-DD046AB3FCC8}" type="parTrans" cxnId="{DE074865-EC47-43E9-BC4F-0F54262591D8}">
      <dgm:prSet/>
      <dgm:spPr/>
      <dgm:t>
        <a:bodyPr/>
        <a:lstStyle/>
        <a:p>
          <a:endParaRPr lang="en-US"/>
        </a:p>
      </dgm:t>
    </dgm:pt>
    <dgm:pt modelId="{D02835DF-986F-4581-9D9F-A497269CC6BF}" type="sibTrans" cxnId="{DE074865-EC47-43E9-BC4F-0F54262591D8}">
      <dgm:prSet/>
      <dgm:spPr/>
      <dgm:t>
        <a:bodyPr/>
        <a:lstStyle/>
        <a:p>
          <a:endParaRPr lang="en-US"/>
        </a:p>
      </dgm:t>
    </dgm:pt>
    <dgm:pt modelId="{B1029837-88BA-41F9-B736-9FF98C97E061}">
      <dgm:prSet phldrT="[Text]" phldr="0" custT="1"/>
      <dgm:spPr>
        <a:ln>
          <a:solidFill>
            <a:srgbClr val="13501B"/>
          </a:solidFill>
        </a:ln>
      </dgm:spPr>
      <dgm:t>
        <a:bodyPr/>
        <a:lstStyle/>
        <a:p>
          <a:r>
            <a:rPr lang="en-US" sz="1600"/>
            <a:t>Who was involved in its development</a:t>
          </a:r>
        </a:p>
      </dgm:t>
    </dgm:pt>
    <dgm:pt modelId="{A353D8D1-AA7E-43DD-85A2-82B0C08560DC}" type="parTrans" cxnId="{CBE7C62C-95B9-4F4B-87E7-BA27AD6A20C2}">
      <dgm:prSet/>
      <dgm:spPr/>
      <dgm:t>
        <a:bodyPr/>
        <a:lstStyle/>
        <a:p>
          <a:endParaRPr lang="en-US"/>
        </a:p>
      </dgm:t>
    </dgm:pt>
    <dgm:pt modelId="{2BDB9B07-E1FD-4663-AEC0-057AEEC05338}" type="sibTrans" cxnId="{CBE7C62C-95B9-4F4B-87E7-BA27AD6A20C2}">
      <dgm:prSet/>
      <dgm:spPr/>
      <dgm:t>
        <a:bodyPr/>
        <a:lstStyle/>
        <a:p>
          <a:endParaRPr lang="en-US"/>
        </a:p>
      </dgm:t>
    </dgm:pt>
    <dgm:pt modelId="{C4ADFB8A-1018-4D01-913E-3E2CA852CBA6}">
      <dgm:prSet phldrT="[Text]" phldr="0" custT="1"/>
      <dgm:spPr>
        <a:ln>
          <a:solidFill>
            <a:srgbClr val="13501B"/>
          </a:solidFill>
        </a:ln>
      </dgm:spPr>
      <dgm:t>
        <a:bodyPr/>
        <a:lstStyle/>
        <a:p>
          <a:r>
            <a:rPr lang="en-US" sz="1600"/>
            <a:t>Why it’s important to have a documented literacy plan</a:t>
          </a:r>
        </a:p>
      </dgm:t>
    </dgm:pt>
    <dgm:pt modelId="{461F9166-DF2F-45C6-8E9F-75FCA0C64E8C}" type="parTrans" cxnId="{0C500668-F067-4C8B-B537-A8E03DD00D75}">
      <dgm:prSet/>
      <dgm:spPr/>
      <dgm:t>
        <a:bodyPr/>
        <a:lstStyle/>
        <a:p>
          <a:endParaRPr lang="en-US"/>
        </a:p>
      </dgm:t>
    </dgm:pt>
    <dgm:pt modelId="{CA8E5372-6E69-4310-A91E-92229C54AA16}" type="sibTrans" cxnId="{0C500668-F067-4C8B-B537-A8E03DD00D75}">
      <dgm:prSet/>
      <dgm:spPr/>
      <dgm:t>
        <a:bodyPr/>
        <a:lstStyle/>
        <a:p>
          <a:endParaRPr lang="en-US"/>
        </a:p>
      </dgm:t>
    </dgm:pt>
    <dgm:pt modelId="{1ED38C7A-7973-4D40-A9BE-64F60CEEB26F}">
      <dgm:prSet phldrT="[Text]" phldr="0" custT="1"/>
      <dgm:spPr>
        <a:ln>
          <a:solidFill>
            <a:srgbClr val="156082"/>
          </a:solidFill>
        </a:ln>
      </dgm:spPr>
      <dgm:t>
        <a:bodyPr/>
        <a:lstStyle/>
        <a:p>
          <a:r>
            <a:rPr lang="en-US" sz="1600"/>
            <a:t>Should include individuals with key positions at various levels of the organization</a:t>
          </a:r>
        </a:p>
      </dgm:t>
    </dgm:pt>
    <dgm:pt modelId="{A1F02FA2-0E7D-4304-BB09-CF34C7BEF4C1}" type="parTrans" cxnId="{4D931E69-8C9C-47B5-89E9-E7942C104EA3}">
      <dgm:prSet/>
      <dgm:spPr/>
      <dgm:t>
        <a:bodyPr/>
        <a:lstStyle/>
        <a:p>
          <a:endParaRPr lang="en-US"/>
        </a:p>
      </dgm:t>
    </dgm:pt>
    <dgm:pt modelId="{FE6DBC08-E469-4951-87AD-91C55C2B2274}" type="sibTrans" cxnId="{4D931E69-8C9C-47B5-89E9-E7942C104EA3}">
      <dgm:prSet/>
      <dgm:spPr/>
      <dgm:t>
        <a:bodyPr/>
        <a:lstStyle/>
        <a:p>
          <a:endParaRPr lang="en-US"/>
        </a:p>
      </dgm:t>
    </dgm:pt>
    <dgm:pt modelId="{CBAAB0C1-9AC4-4FF2-A665-1703748F811A}">
      <dgm:prSet phldrT="[Text]" phldr="0" custT="1"/>
      <dgm:spPr>
        <a:ln>
          <a:solidFill>
            <a:srgbClr val="C00000"/>
          </a:solidFill>
        </a:ln>
      </dgm:spPr>
      <dgm:t>
        <a:bodyPr/>
        <a:lstStyle/>
        <a:p>
          <a:r>
            <a:rPr lang="en-US" sz="1600"/>
            <a:t>A brief overview of your district/organization and current literacy practices</a:t>
          </a:r>
        </a:p>
      </dgm:t>
    </dgm:pt>
    <dgm:pt modelId="{6907CD5B-32D7-43AC-A331-46D174349D9E}" type="parTrans" cxnId="{E9386009-7BB9-4305-AE53-F15353FC2354}">
      <dgm:prSet/>
      <dgm:spPr/>
      <dgm:t>
        <a:bodyPr/>
        <a:lstStyle/>
        <a:p>
          <a:endParaRPr lang="en-US"/>
        </a:p>
      </dgm:t>
    </dgm:pt>
    <dgm:pt modelId="{096E2C40-00CE-4D7E-9296-9776A6F5249D}" type="sibTrans" cxnId="{E9386009-7BB9-4305-AE53-F15353FC2354}">
      <dgm:prSet/>
      <dgm:spPr/>
      <dgm:t>
        <a:bodyPr/>
        <a:lstStyle/>
        <a:p>
          <a:endParaRPr lang="en-US"/>
        </a:p>
      </dgm:t>
    </dgm:pt>
    <dgm:pt modelId="{6E3230A3-53BE-40CD-B730-08C67B5EC029}">
      <dgm:prSet phldrT="[Text]" phldr="0" custT="1"/>
      <dgm:spPr>
        <a:ln>
          <a:solidFill>
            <a:srgbClr val="C00000"/>
          </a:solidFill>
        </a:ln>
      </dgm:spPr>
      <dgm:t>
        <a:bodyPr/>
        <a:lstStyle/>
        <a:p>
          <a:r>
            <a:rPr lang="en-US" sz="1600"/>
            <a:t>Vision and mission statements that articulate your commitment to literacy</a:t>
          </a:r>
        </a:p>
      </dgm:t>
    </dgm:pt>
    <dgm:pt modelId="{E0D15B38-ABB1-4A84-94E8-B75D03CCD460}" type="parTrans" cxnId="{5C522209-C7BA-4ED2-8054-94BBD980B52D}">
      <dgm:prSet/>
      <dgm:spPr/>
      <dgm:t>
        <a:bodyPr/>
        <a:lstStyle/>
        <a:p>
          <a:endParaRPr lang="en-US"/>
        </a:p>
      </dgm:t>
    </dgm:pt>
    <dgm:pt modelId="{3E061501-A20D-44B6-9A28-11FD1B6A1D61}" type="sibTrans" cxnId="{5C522209-C7BA-4ED2-8054-94BBD980B52D}">
      <dgm:prSet/>
      <dgm:spPr/>
      <dgm:t>
        <a:bodyPr/>
        <a:lstStyle/>
        <a:p>
          <a:endParaRPr lang="en-US"/>
        </a:p>
      </dgm:t>
    </dgm:pt>
    <dgm:pt modelId="{59806825-9D69-45EF-9C54-61BED6F1C3F0}">
      <dgm:prSet phldrT="[Text]" phldr="0" custT="1"/>
      <dgm:spPr>
        <a:ln>
          <a:solidFill>
            <a:srgbClr val="C00000"/>
          </a:solidFill>
        </a:ln>
      </dgm:spPr>
      <dgm:t>
        <a:bodyPr/>
        <a:lstStyle/>
        <a:p>
          <a:r>
            <a:rPr lang="en-US" sz="1600"/>
            <a:t>Priorities related to vision and mission </a:t>
          </a:r>
        </a:p>
      </dgm:t>
    </dgm:pt>
    <dgm:pt modelId="{C2FEEEC0-9550-4BB4-A65D-E854E0348F77}" type="parTrans" cxnId="{83B713FE-C2B6-4AB7-B4E1-9194045AE2B9}">
      <dgm:prSet/>
      <dgm:spPr/>
      <dgm:t>
        <a:bodyPr/>
        <a:lstStyle/>
        <a:p>
          <a:endParaRPr lang="en-US"/>
        </a:p>
      </dgm:t>
    </dgm:pt>
    <dgm:pt modelId="{10FB49E2-D944-4053-AEB4-F946B2CFFBD5}" type="sibTrans" cxnId="{83B713FE-C2B6-4AB7-B4E1-9194045AE2B9}">
      <dgm:prSet/>
      <dgm:spPr/>
      <dgm:t>
        <a:bodyPr/>
        <a:lstStyle/>
        <a:p>
          <a:endParaRPr lang="en-US"/>
        </a:p>
      </dgm:t>
    </dgm:pt>
    <dgm:pt modelId="{52C501E5-BD72-4520-949A-34A9D7849CCA}">
      <dgm:prSet phldrT="[Text]" phldr="0" custT="1"/>
      <dgm:spPr>
        <a:ln>
          <a:solidFill>
            <a:srgbClr val="C00000"/>
          </a:solidFill>
        </a:ln>
      </dgm:spPr>
      <dgm:t>
        <a:bodyPr/>
        <a:lstStyle/>
        <a:p>
          <a:r>
            <a:rPr lang="en-US" sz="1600"/>
            <a:t>Connection to long-term goals for student outcomes and system improvement</a:t>
          </a:r>
        </a:p>
      </dgm:t>
    </dgm:pt>
    <dgm:pt modelId="{96BFC23D-8A84-4E21-ADF0-2188FE93990C}" type="parTrans" cxnId="{1A072D47-16D6-40C0-B15E-101AA583BBB6}">
      <dgm:prSet/>
      <dgm:spPr/>
      <dgm:t>
        <a:bodyPr/>
        <a:lstStyle/>
        <a:p>
          <a:endParaRPr lang="en-US"/>
        </a:p>
      </dgm:t>
    </dgm:pt>
    <dgm:pt modelId="{169D8484-0FCA-43F5-991B-76F137185EF7}" type="sibTrans" cxnId="{1A072D47-16D6-40C0-B15E-101AA583BBB6}">
      <dgm:prSet/>
      <dgm:spPr/>
      <dgm:t>
        <a:bodyPr/>
        <a:lstStyle/>
        <a:p>
          <a:endParaRPr lang="en-US"/>
        </a:p>
      </dgm:t>
    </dgm:pt>
    <dgm:pt modelId="{4573CC9B-269A-4813-BA5A-2413091BD634}" type="pres">
      <dgm:prSet presAssocID="{4B5DCF0E-9B51-40BA-881B-613472A3C4B8}" presName="linear" presStyleCnt="0">
        <dgm:presLayoutVars>
          <dgm:dir/>
          <dgm:animLvl val="lvl"/>
          <dgm:resizeHandles val="exact"/>
        </dgm:presLayoutVars>
      </dgm:prSet>
      <dgm:spPr/>
    </dgm:pt>
    <dgm:pt modelId="{9CE75C04-898F-4AB0-969A-96DE5093C3C9}" type="pres">
      <dgm:prSet presAssocID="{B937E630-47A7-46D1-AE36-7DDFBCBAA584}" presName="parentLin" presStyleCnt="0"/>
      <dgm:spPr/>
    </dgm:pt>
    <dgm:pt modelId="{45209B0C-6382-4510-AB04-6A779D90BFB1}" type="pres">
      <dgm:prSet presAssocID="{B937E630-47A7-46D1-AE36-7DDFBCBAA584}" presName="parentLeftMargin" presStyleLbl="node1" presStyleIdx="0" presStyleCnt="3"/>
      <dgm:spPr/>
    </dgm:pt>
    <dgm:pt modelId="{7C95C0FE-F2BB-4EBE-924B-AD1E7FF7B80C}" type="pres">
      <dgm:prSet presAssocID="{B937E630-47A7-46D1-AE36-7DDFBCBAA584}" presName="parentText" presStyleLbl="node1" presStyleIdx="0" presStyleCnt="3">
        <dgm:presLayoutVars>
          <dgm:chMax val="0"/>
          <dgm:bulletEnabled val="1"/>
        </dgm:presLayoutVars>
      </dgm:prSet>
      <dgm:spPr/>
    </dgm:pt>
    <dgm:pt modelId="{F18B2039-CC1F-47D2-9946-92073E87847B}" type="pres">
      <dgm:prSet presAssocID="{B937E630-47A7-46D1-AE36-7DDFBCBAA584}" presName="negativeSpace" presStyleCnt="0"/>
      <dgm:spPr/>
    </dgm:pt>
    <dgm:pt modelId="{DEA7A5C9-78F6-4150-9ACA-F7C2CEF9F2AB}" type="pres">
      <dgm:prSet presAssocID="{B937E630-47A7-46D1-AE36-7DDFBCBAA584}" presName="childText" presStyleLbl="conFgAcc1" presStyleIdx="0" presStyleCnt="3">
        <dgm:presLayoutVars>
          <dgm:bulletEnabled val="1"/>
        </dgm:presLayoutVars>
      </dgm:prSet>
      <dgm:spPr/>
    </dgm:pt>
    <dgm:pt modelId="{882861BC-7EC6-4F40-A12E-D29AA6C2E5FF}" type="pres">
      <dgm:prSet presAssocID="{840EBD15-60D7-4565-8358-C11D77386E0C}" presName="spaceBetweenRectangles" presStyleCnt="0"/>
      <dgm:spPr/>
    </dgm:pt>
    <dgm:pt modelId="{F85AE6A8-0A1E-4FB7-A96F-AD9783DDA502}" type="pres">
      <dgm:prSet presAssocID="{0177CDC3-EA12-4F75-9F8E-28B15FF06B75}" presName="parentLin" presStyleCnt="0"/>
      <dgm:spPr/>
    </dgm:pt>
    <dgm:pt modelId="{A92BC6FA-621D-4FC6-B820-7FA20320199F}" type="pres">
      <dgm:prSet presAssocID="{0177CDC3-EA12-4F75-9F8E-28B15FF06B75}" presName="parentLeftMargin" presStyleLbl="node1" presStyleIdx="0" presStyleCnt="3"/>
      <dgm:spPr/>
    </dgm:pt>
    <dgm:pt modelId="{363AF422-5FA8-4865-8E07-624B17138A9D}" type="pres">
      <dgm:prSet presAssocID="{0177CDC3-EA12-4F75-9F8E-28B15FF06B75}" presName="parentText" presStyleLbl="node1" presStyleIdx="1" presStyleCnt="3">
        <dgm:presLayoutVars>
          <dgm:chMax val="0"/>
          <dgm:bulletEnabled val="1"/>
        </dgm:presLayoutVars>
      </dgm:prSet>
      <dgm:spPr/>
    </dgm:pt>
    <dgm:pt modelId="{7EE26A60-CABE-439C-B4DB-41B35669806E}" type="pres">
      <dgm:prSet presAssocID="{0177CDC3-EA12-4F75-9F8E-28B15FF06B75}" presName="negativeSpace" presStyleCnt="0"/>
      <dgm:spPr/>
    </dgm:pt>
    <dgm:pt modelId="{1D2A743A-2646-4378-B5A3-5F814FA54269}" type="pres">
      <dgm:prSet presAssocID="{0177CDC3-EA12-4F75-9F8E-28B15FF06B75}" presName="childText" presStyleLbl="conFgAcc1" presStyleIdx="1" presStyleCnt="3">
        <dgm:presLayoutVars>
          <dgm:bulletEnabled val="1"/>
        </dgm:presLayoutVars>
      </dgm:prSet>
      <dgm:spPr/>
    </dgm:pt>
    <dgm:pt modelId="{D11E3845-928B-48E9-A6AB-CA98A9C205A3}" type="pres">
      <dgm:prSet presAssocID="{4EAD75D2-C1E1-4F49-BCBF-CEDDA7B90659}" presName="spaceBetweenRectangles" presStyleCnt="0"/>
      <dgm:spPr/>
    </dgm:pt>
    <dgm:pt modelId="{48C1D379-0CEE-426B-A481-B4B58CF6092F}" type="pres">
      <dgm:prSet presAssocID="{BF8C9928-D89F-4731-9792-0CF059F4FE7E}" presName="parentLin" presStyleCnt="0"/>
      <dgm:spPr/>
    </dgm:pt>
    <dgm:pt modelId="{A66C0341-3C88-4CB3-A1A4-6A5D70DE8B0E}" type="pres">
      <dgm:prSet presAssocID="{BF8C9928-D89F-4731-9792-0CF059F4FE7E}" presName="parentLeftMargin" presStyleLbl="node1" presStyleIdx="1" presStyleCnt="3"/>
      <dgm:spPr/>
    </dgm:pt>
    <dgm:pt modelId="{156DC9FC-317E-4DC4-A5A3-D487CCBE017F}" type="pres">
      <dgm:prSet presAssocID="{BF8C9928-D89F-4731-9792-0CF059F4FE7E}" presName="parentText" presStyleLbl="node1" presStyleIdx="2" presStyleCnt="3">
        <dgm:presLayoutVars>
          <dgm:chMax val="0"/>
          <dgm:bulletEnabled val="1"/>
        </dgm:presLayoutVars>
      </dgm:prSet>
      <dgm:spPr/>
    </dgm:pt>
    <dgm:pt modelId="{C2E6F01A-5AD2-4DE2-B471-D45B97CE0741}" type="pres">
      <dgm:prSet presAssocID="{BF8C9928-D89F-4731-9792-0CF059F4FE7E}" presName="negativeSpace" presStyleCnt="0"/>
      <dgm:spPr/>
    </dgm:pt>
    <dgm:pt modelId="{307C362E-863C-477D-8D11-FE56EE5625AC}" type="pres">
      <dgm:prSet presAssocID="{BF8C9928-D89F-4731-9792-0CF059F4FE7E}" presName="childText" presStyleLbl="conFgAcc1" presStyleIdx="2" presStyleCnt="3">
        <dgm:presLayoutVars>
          <dgm:bulletEnabled val="1"/>
        </dgm:presLayoutVars>
      </dgm:prSet>
      <dgm:spPr/>
    </dgm:pt>
  </dgm:ptLst>
  <dgm:cxnLst>
    <dgm:cxn modelId="{5C522209-C7BA-4ED2-8054-94BBD980B52D}" srcId="{BF8C9928-D89F-4731-9792-0CF059F4FE7E}" destId="{6E3230A3-53BE-40CD-B730-08C67B5EC029}" srcOrd="1" destOrd="0" parTransId="{E0D15B38-ABB1-4A84-94E8-B75D03CCD460}" sibTransId="{3E061501-A20D-44B6-9A28-11FD1B6A1D61}"/>
    <dgm:cxn modelId="{E9386009-7BB9-4305-AE53-F15353FC2354}" srcId="{BF8C9928-D89F-4731-9792-0CF059F4FE7E}" destId="{CBAAB0C1-9AC4-4FF2-A665-1703748F811A}" srcOrd="0" destOrd="0" parTransId="{6907CD5B-32D7-43AC-A331-46D174349D9E}" sibTransId="{096E2C40-00CE-4D7E-9296-9776A6F5249D}"/>
    <dgm:cxn modelId="{E627140B-C278-4101-A0D2-57EAFE0FB939}" srcId="{0177CDC3-EA12-4F75-9F8E-28B15FF06B75}" destId="{A83FE500-C8E9-408E-8BCC-5C0303509875}" srcOrd="0" destOrd="0" parTransId="{F9FF097B-1295-491E-A638-825F8980600E}" sibTransId="{A05C5224-3653-4E0E-8C69-A388D4F29CB3}"/>
    <dgm:cxn modelId="{4F9CB210-6D8C-42BC-8603-83171D12BD7D}" type="presOf" srcId="{CBAAB0C1-9AC4-4FF2-A665-1703748F811A}" destId="{307C362E-863C-477D-8D11-FE56EE5625AC}" srcOrd="0" destOrd="0" presId="urn:microsoft.com/office/officeart/2005/8/layout/list1"/>
    <dgm:cxn modelId="{6BB2BE14-3037-4A56-A340-FCBA7596D446}" srcId="{4B5DCF0E-9B51-40BA-881B-613472A3C4B8}" destId="{BF8C9928-D89F-4731-9792-0CF059F4FE7E}" srcOrd="2" destOrd="0" parTransId="{E1E19806-BDC9-44AD-8C66-35663B2076F3}" sibTransId="{7DDC75E5-2F53-4C70-B829-7D00F77B7FD9}"/>
    <dgm:cxn modelId="{BC88411F-FCCD-405D-9511-EA72630C5091}" type="presOf" srcId="{BF8C9928-D89F-4731-9792-0CF059F4FE7E}" destId="{156DC9FC-317E-4DC4-A5A3-D487CCBE017F}" srcOrd="1" destOrd="0" presId="urn:microsoft.com/office/officeart/2005/8/layout/list1"/>
    <dgm:cxn modelId="{1D486527-384E-4F48-B31C-C7A66DF49E89}" type="presOf" srcId="{C4ADFB8A-1018-4D01-913E-3E2CA852CBA6}" destId="{DEA7A5C9-78F6-4150-9ACA-F7C2CEF9F2AB}" srcOrd="0" destOrd="2" presId="urn:microsoft.com/office/officeart/2005/8/layout/list1"/>
    <dgm:cxn modelId="{CBE7C62C-95B9-4F4B-87E7-BA27AD6A20C2}" srcId="{B937E630-47A7-46D1-AE36-7DDFBCBAA584}" destId="{B1029837-88BA-41F9-B736-9FF98C97E061}" srcOrd="1" destOrd="0" parTransId="{A353D8D1-AA7E-43DD-85A2-82B0C08560DC}" sibTransId="{2BDB9B07-E1FD-4663-AEC0-057AEEC05338}"/>
    <dgm:cxn modelId="{4630DD2C-80B4-4E39-9C9B-A1C583E8A6A2}" type="presOf" srcId="{B937E630-47A7-46D1-AE36-7DDFBCBAA584}" destId="{45209B0C-6382-4510-AB04-6A779D90BFB1}" srcOrd="0" destOrd="0" presId="urn:microsoft.com/office/officeart/2005/8/layout/list1"/>
    <dgm:cxn modelId="{012D6939-686B-4840-AF7D-9CAA18665AFF}" type="presOf" srcId="{6E3230A3-53BE-40CD-B730-08C67B5EC029}" destId="{307C362E-863C-477D-8D11-FE56EE5625AC}" srcOrd="0" destOrd="1" presId="urn:microsoft.com/office/officeart/2005/8/layout/list1"/>
    <dgm:cxn modelId="{15710B5B-F7DB-49E6-8C4E-91C210902623}" type="presOf" srcId="{A83FE500-C8E9-408E-8BCC-5C0303509875}" destId="{1D2A743A-2646-4378-B5A3-5F814FA54269}" srcOrd="0" destOrd="0" presId="urn:microsoft.com/office/officeart/2005/8/layout/list1"/>
    <dgm:cxn modelId="{DEC24D5B-E65F-4B27-B917-1E0363104C7C}" type="presOf" srcId="{59806825-9D69-45EF-9C54-61BED6F1C3F0}" destId="{307C362E-863C-477D-8D11-FE56EE5625AC}" srcOrd="0" destOrd="2" presId="urn:microsoft.com/office/officeart/2005/8/layout/list1"/>
    <dgm:cxn modelId="{743EC463-F24C-441A-B0EE-9E336D1DBC3C}" type="presOf" srcId="{0177CDC3-EA12-4F75-9F8E-28B15FF06B75}" destId="{A92BC6FA-621D-4FC6-B820-7FA20320199F}" srcOrd="0" destOrd="0" presId="urn:microsoft.com/office/officeart/2005/8/layout/list1"/>
    <dgm:cxn modelId="{DE074865-EC47-43E9-BC4F-0F54262591D8}" srcId="{B937E630-47A7-46D1-AE36-7DDFBCBAA584}" destId="{F33A171D-A1FD-4243-BBFB-EB03771C1325}" srcOrd="0" destOrd="0" parTransId="{6D2BEED2-6831-4667-B191-DD046AB3FCC8}" sibTransId="{D02835DF-986F-4581-9D9F-A497269CC6BF}"/>
    <dgm:cxn modelId="{1A072D47-16D6-40C0-B15E-101AA583BBB6}" srcId="{BF8C9928-D89F-4731-9792-0CF059F4FE7E}" destId="{52C501E5-BD72-4520-949A-34A9D7849CCA}" srcOrd="3" destOrd="0" parTransId="{96BFC23D-8A84-4E21-ADF0-2188FE93990C}" sibTransId="{169D8484-0FCA-43F5-991B-76F137185EF7}"/>
    <dgm:cxn modelId="{0C500668-F067-4C8B-B537-A8E03DD00D75}" srcId="{B937E630-47A7-46D1-AE36-7DDFBCBAA584}" destId="{C4ADFB8A-1018-4D01-913E-3E2CA852CBA6}" srcOrd="2" destOrd="0" parTransId="{461F9166-DF2F-45C6-8E9F-75FCA0C64E8C}" sibTransId="{CA8E5372-6E69-4310-A91E-92229C54AA16}"/>
    <dgm:cxn modelId="{4D931E69-8C9C-47B5-89E9-E7942C104EA3}" srcId="{0177CDC3-EA12-4F75-9F8E-28B15FF06B75}" destId="{1ED38C7A-7973-4D40-A9BE-64F60CEEB26F}" srcOrd="1" destOrd="0" parTransId="{A1F02FA2-0E7D-4304-BB09-CF34C7BEF4C1}" sibTransId="{FE6DBC08-E469-4951-87AD-91C55C2B2274}"/>
    <dgm:cxn modelId="{31D49754-1047-4D46-812B-8CF87C2F373A}" type="presOf" srcId="{52C501E5-BD72-4520-949A-34A9D7849CCA}" destId="{307C362E-863C-477D-8D11-FE56EE5625AC}" srcOrd="0" destOrd="3" presId="urn:microsoft.com/office/officeart/2005/8/layout/list1"/>
    <dgm:cxn modelId="{B86FC859-6076-4274-9864-EFCCCE3F8E6A}" type="presOf" srcId="{0177CDC3-EA12-4F75-9F8E-28B15FF06B75}" destId="{363AF422-5FA8-4865-8E07-624B17138A9D}" srcOrd="1" destOrd="0" presId="urn:microsoft.com/office/officeart/2005/8/layout/list1"/>
    <dgm:cxn modelId="{2DF54681-4DFC-4632-8CD3-7442A9455AED}" type="presOf" srcId="{F33A171D-A1FD-4243-BBFB-EB03771C1325}" destId="{DEA7A5C9-78F6-4150-9ACA-F7C2CEF9F2AB}" srcOrd="0" destOrd="0" presId="urn:microsoft.com/office/officeart/2005/8/layout/list1"/>
    <dgm:cxn modelId="{619A6898-5D79-4E13-AC93-83FE7218D119}" srcId="{4B5DCF0E-9B51-40BA-881B-613472A3C4B8}" destId="{B937E630-47A7-46D1-AE36-7DDFBCBAA584}" srcOrd="0" destOrd="0" parTransId="{CB0ACA19-31EB-42E9-A96C-4DD59EC8A9C2}" sibTransId="{840EBD15-60D7-4565-8358-C11D77386E0C}"/>
    <dgm:cxn modelId="{9167B99E-6311-4F91-AF99-092395CFCCCA}" type="presOf" srcId="{BF8C9928-D89F-4731-9792-0CF059F4FE7E}" destId="{A66C0341-3C88-4CB3-A1A4-6A5D70DE8B0E}" srcOrd="0" destOrd="0" presId="urn:microsoft.com/office/officeart/2005/8/layout/list1"/>
    <dgm:cxn modelId="{45BA7EA4-6C32-44A1-AC16-1DF6D238A179}" type="presOf" srcId="{1ED38C7A-7973-4D40-A9BE-64F60CEEB26F}" destId="{1D2A743A-2646-4378-B5A3-5F814FA54269}" srcOrd="0" destOrd="1" presId="urn:microsoft.com/office/officeart/2005/8/layout/list1"/>
    <dgm:cxn modelId="{01959EC3-BEE9-4893-9E48-3B77727A40CF}" type="presOf" srcId="{4B5DCF0E-9B51-40BA-881B-613472A3C4B8}" destId="{4573CC9B-269A-4813-BA5A-2413091BD634}" srcOrd="0" destOrd="0" presId="urn:microsoft.com/office/officeart/2005/8/layout/list1"/>
    <dgm:cxn modelId="{723AEAD7-5FC3-4E40-8042-8B0888CA0925}" type="presOf" srcId="{B937E630-47A7-46D1-AE36-7DDFBCBAA584}" destId="{7C95C0FE-F2BB-4EBE-924B-AD1E7FF7B80C}" srcOrd="1" destOrd="0" presId="urn:microsoft.com/office/officeart/2005/8/layout/list1"/>
    <dgm:cxn modelId="{4C08B8D9-999E-430A-8270-127B76D91294}" type="presOf" srcId="{B1029837-88BA-41F9-B736-9FF98C97E061}" destId="{DEA7A5C9-78F6-4150-9ACA-F7C2CEF9F2AB}" srcOrd="0" destOrd="1" presId="urn:microsoft.com/office/officeart/2005/8/layout/list1"/>
    <dgm:cxn modelId="{4DB5EFF1-2092-4CC7-A9AC-3CC265D611B6}" srcId="{4B5DCF0E-9B51-40BA-881B-613472A3C4B8}" destId="{0177CDC3-EA12-4F75-9F8E-28B15FF06B75}" srcOrd="1" destOrd="0" parTransId="{1A88EACF-136C-46F0-AAD5-C78175AB62EC}" sibTransId="{4EAD75D2-C1E1-4F49-BCBF-CEDDA7B90659}"/>
    <dgm:cxn modelId="{83B713FE-C2B6-4AB7-B4E1-9194045AE2B9}" srcId="{BF8C9928-D89F-4731-9792-0CF059F4FE7E}" destId="{59806825-9D69-45EF-9C54-61BED6F1C3F0}" srcOrd="2" destOrd="0" parTransId="{C2FEEEC0-9550-4BB4-A65D-E854E0348F77}" sibTransId="{10FB49E2-D944-4053-AEB4-F946B2CFFBD5}"/>
    <dgm:cxn modelId="{5E9C8E19-4079-4B42-8CA0-A5D6C85F792E}" type="presParOf" srcId="{4573CC9B-269A-4813-BA5A-2413091BD634}" destId="{9CE75C04-898F-4AB0-969A-96DE5093C3C9}" srcOrd="0" destOrd="0" presId="urn:microsoft.com/office/officeart/2005/8/layout/list1"/>
    <dgm:cxn modelId="{A3B96B16-D0D8-49DD-BA5C-A18960E919AE}" type="presParOf" srcId="{9CE75C04-898F-4AB0-969A-96DE5093C3C9}" destId="{45209B0C-6382-4510-AB04-6A779D90BFB1}" srcOrd="0" destOrd="0" presId="urn:microsoft.com/office/officeart/2005/8/layout/list1"/>
    <dgm:cxn modelId="{DF91EAA2-5D32-4884-B520-092A3814729D}" type="presParOf" srcId="{9CE75C04-898F-4AB0-969A-96DE5093C3C9}" destId="{7C95C0FE-F2BB-4EBE-924B-AD1E7FF7B80C}" srcOrd="1" destOrd="0" presId="urn:microsoft.com/office/officeart/2005/8/layout/list1"/>
    <dgm:cxn modelId="{B4A564D7-D168-4B7B-93FF-3F81CFDC5D05}" type="presParOf" srcId="{4573CC9B-269A-4813-BA5A-2413091BD634}" destId="{F18B2039-CC1F-47D2-9946-92073E87847B}" srcOrd="1" destOrd="0" presId="urn:microsoft.com/office/officeart/2005/8/layout/list1"/>
    <dgm:cxn modelId="{98799729-3D9B-4337-8BBE-39803C67C0BA}" type="presParOf" srcId="{4573CC9B-269A-4813-BA5A-2413091BD634}" destId="{DEA7A5C9-78F6-4150-9ACA-F7C2CEF9F2AB}" srcOrd="2" destOrd="0" presId="urn:microsoft.com/office/officeart/2005/8/layout/list1"/>
    <dgm:cxn modelId="{5C17CB0A-317E-4D4B-82A8-F69722A85985}" type="presParOf" srcId="{4573CC9B-269A-4813-BA5A-2413091BD634}" destId="{882861BC-7EC6-4F40-A12E-D29AA6C2E5FF}" srcOrd="3" destOrd="0" presId="urn:microsoft.com/office/officeart/2005/8/layout/list1"/>
    <dgm:cxn modelId="{D2BC62D4-4A0D-4E7B-801D-1C27C7D7729E}" type="presParOf" srcId="{4573CC9B-269A-4813-BA5A-2413091BD634}" destId="{F85AE6A8-0A1E-4FB7-A96F-AD9783DDA502}" srcOrd="4" destOrd="0" presId="urn:microsoft.com/office/officeart/2005/8/layout/list1"/>
    <dgm:cxn modelId="{1EA753BB-A343-4172-AA6B-381BCFACDC79}" type="presParOf" srcId="{F85AE6A8-0A1E-4FB7-A96F-AD9783DDA502}" destId="{A92BC6FA-621D-4FC6-B820-7FA20320199F}" srcOrd="0" destOrd="0" presId="urn:microsoft.com/office/officeart/2005/8/layout/list1"/>
    <dgm:cxn modelId="{27F011C1-0492-47E5-9B39-F24399CE73F5}" type="presParOf" srcId="{F85AE6A8-0A1E-4FB7-A96F-AD9783DDA502}" destId="{363AF422-5FA8-4865-8E07-624B17138A9D}" srcOrd="1" destOrd="0" presId="urn:microsoft.com/office/officeart/2005/8/layout/list1"/>
    <dgm:cxn modelId="{737B8B4C-F3A4-46B4-B620-1EF8EBE01FD2}" type="presParOf" srcId="{4573CC9B-269A-4813-BA5A-2413091BD634}" destId="{7EE26A60-CABE-439C-B4DB-41B35669806E}" srcOrd="5" destOrd="0" presId="urn:microsoft.com/office/officeart/2005/8/layout/list1"/>
    <dgm:cxn modelId="{3C247EF5-78FC-46A8-837F-575775822977}" type="presParOf" srcId="{4573CC9B-269A-4813-BA5A-2413091BD634}" destId="{1D2A743A-2646-4378-B5A3-5F814FA54269}" srcOrd="6" destOrd="0" presId="urn:microsoft.com/office/officeart/2005/8/layout/list1"/>
    <dgm:cxn modelId="{71BE161A-F361-40C9-9400-45E3662BBA57}" type="presParOf" srcId="{4573CC9B-269A-4813-BA5A-2413091BD634}" destId="{D11E3845-928B-48E9-A6AB-CA98A9C205A3}" srcOrd="7" destOrd="0" presId="urn:microsoft.com/office/officeart/2005/8/layout/list1"/>
    <dgm:cxn modelId="{2F17F91C-E639-4E2A-A846-9A9EE6DE4EC4}" type="presParOf" srcId="{4573CC9B-269A-4813-BA5A-2413091BD634}" destId="{48C1D379-0CEE-426B-A481-B4B58CF6092F}" srcOrd="8" destOrd="0" presId="urn:microsoft.com/office/officeart/2005/8/layout/list1"/>
    <dgm:cxn modelId="{0AC2B2E8-7367-4E3E-9D1C-794DB4AE8E8A}" type="presParOf" srcId="{48C1D379-0CEE-426B-A481-B4B58CF6092F}" destId="{A66C0341-3C88-4CB3-A1A4-6A5D70DE8B0E}" srcOrd="0" destOrd="0" presId="urn:microsoft.com/office/officeart/2005/8/layout/list1"/>
    <dgm:cxn modelId="{BB0CCCAE-0454-476D-AEEE-E9C7BCE68BB4}" type="presParOf" srcId="{48C1D379-0CEE-426B-A481-B4B58CF6092F}" destId="{156DC9FC-317E-4DC4-A5A3-D487CCBE017F}" srcOrd="1" destOrd="0" presId="urn:microsoft.com/office/officeart/2005/8/layout/list1"/>
    <dgm:cxn modelId="{749A9382-6F4B-42AC-9029-4D92460C2BFC}" type="presParOf" srcId="{4573CC9B-269A-4813-BA5A-2413091BD634}" destId="{C2E6F01A-5AD2-4DE2-B471-D45B97CE0741}" srcOrd="9" destOrd="0" presId="urn:microsoft.com/office/officeart/2005/8/layout/list1"/>
    <dgm:cxn modelId="{C5BB47F5-093E-49F9-A966-C127117C7E0E}" type="presParOf" srcId="{4573CC9B-269A-4813-BA5A-2413091BD634}" destId="{307C362E-863C-477D-8D11-FE56EE5625A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4E8821-0EA6-4933-A633-561EB085413D}" type="doc">
      <dgm:prSet loTypeId="urn:microsoft.com/office/officeart/2005/8/layout/chevron2" loCatId="list" qsTypeId="urn:microsoft.com/office/officeart/2005/8/quickstyle/simple1" qsCatId="simple" csTypeId="urn:microsoft.com/office/officeart/2005/8/colors/accent2_3" csCatId="accent2" phldr="1"/>
      <dgm:spPr/>
      <dgm:t>
        <a:bodyPr/>
        <a:lstStyle/>
        <a:p>
          <a:endParaRPr lang="en-US"/>
        </a:p>
      </dgm:t>
    </dgm:pt>
    <dgm:pt modelId="{3D32F45D-CE1D-4041-9DCF-E8DBF3E894C5}">
      <dgm:prSet phldrT="[Text]"/>
      <dgm:spPr>
        <a:ln>
          <a:solidFill>
            <a:schemeClr val="tx1"/>
          </a:solidFill>
        </a:ln>
      </dgm:spPr>
      <dgm:t>
        <a:bodyPr/>
        <a:lstStyle/>
        <a:p>
          <a:pPr>
            <a:buNone/>
          </a:pPr>
          <a:r>
            <a:rPr lang="en-US" b="0"/>
            <a:t>Leadership</a:t>
          </a:r>
        </a:p>
      </dgm:t>
    </dgm:pt>
    <dgm:pt modelId="{85A3A3A9-7BCC-476D-B348-1FFA841FEE0F}" type="parTrans" cxnId="{785C02BC-B1F0-449D-9FCE-0EE4CD266841}">
      <dgm:prSet/>
      <dgm:spPr/>
      <dgm:t>
        <a:bodyPr/>
        <a:lstStyle/>
        <a:p>
          <a:endParaRPr lang="en-US"/>
        </a:p>
      </dgm:t>
    </dgm:pt>
    <dgm:pt modelId="{9F983B5B-277F-41FE-8EFA-F7C98FB1C7C7}" type="sibTrans" cxnId="{785C02BC-B1F0-449D-9FCE-0EE4CD266841}">
      <dgm:prSet/>
      <dgm:spPr/>
      <dgm:t>
        <a:bodyPr/>
        <a:lstStyle/>
        <a:p>
          <a:endParaRPr lang="en-US"/>
        </a:p>
      </dgm:t>
    </dgm:pt>
    <dgm:pt modelId="{4B80CB19-5E6E-45B4-9B5E-BD04329B8ECE}">
      <dgm:prSet phldrT="[Text]"/>
      <dgm:spPr>
        <a:ln>
          <a:solidFill>
            <a:schemeClr val="tx1"/>
          </a:solidFill>
        </a:ln>
      </dgm:spPr>
      <dgm:t>
        <a:bodyPr/>
        <a:lstStyle/>
        <a:p>
          <a:pPr>
            <a:buNone/>
          </a:pPr>
          <a:r>
            <a:rPr lang="en-US" b="0">
              <a:solidFill>
                <a:schemeClr val="tx1"/>
              </a:solidFill>
            </a:rPr>
            <a:t>Professional Development</a:t>
          </a:r>
        </a:p>
      </dgm:t>
    </dgm:pt>
    <dgm:pt modelId="{0D68E4CC-2753-47AD-BDF6-EFECF41E69CD}" type="parTrans" cxnId="{ABA9A8CF-C950-46E9-9838-51096649C429}">
      <dgm:prSet/>
      <dgm:spPr/>
      <dgm:t>
        <a:bodyPr/>
        <a:lstStyle/>
        <a:p>
          <a:endParaRPr lang="en-US"/>
        </a:p>
      </dgm:t>
    </dgm:pt>
    <dgm:pt modelId="{3CDB28BF-7743-434B-BF3E-CC3ABF3A72AC}" type="sibTrans" cxnId="{ABA9A8CF-C950-46E9-9838-51096649C429}">
      <dgm:prSet/>
      <dgm:spPr/>
      <dgm:t>
        <a:bodyPr/>
        <a:lstStyle/>
        <a:p>
          <a:endParaRPr lang="en-US"/>
        </a:p>
      </dgm:t>
    </dgm:pt>
    <dgm:pt modelId="{7A3EEBB8-8660-49D7-A57E-590F7735C866}">
      <dgm:prSet phldrT="[Text]"/>
      <dgm:spPr>
        <a:ln>
          <a:solidFill>
            <a:schemeClr val="tx1"/>
          </a:solidFill>
        </a:ln>
      </dgm:spPr>
      <dgm:t>
        <a:bodyPr/>
        <a:lstStyle/>
        <a:p>
          <a:pPr>
            <a:buNone/>
          </a:pPr>
          <a:r>
            <a:rPr lang="en-US"/>
            <a:t>The professional development section describes how staff and educators will be supported to implement high-quality, evidence-based literacy instruction.</a:t>
          </a:r>
        </a:p>
      </dgm:t>
    </dgm:pt>
    <dgm:pt modelId="{448BC7AF-1FFA-450B-A738-F33B7F237D20}" type="parTrans" cxnId="{2109FFB3-5E84-4D78-818A-7E623A6FB00E}">
      <dgm:prSet/>
      <dgm:spPr/>
      <dgm:t>
        <a:bodyPr/>
        <a:lstStyle/>
        <a:p>
          <a:endParaRPr lang="en-US"/>
        </a:p>
      </dgm:t>
    </dgm:pt>
    <dgm:pt modelId="{DFC01A49-F2EE-4089-9D43-9997DFD426E3}" type="sibTrans" cxnId="{2109FFB3-5E84-4D78-818A-7E623A6FB00E}">
      <dgm:prSet/>
      <dgm:spPr/>
      <dgm:t>
        <a:bodyPr/>
        <a:lstStyle/>
        <a:p>
          <a:endParaRPr lang="en-US"/>
        </a:p>
      </dgm:t>
    </dgm:pt>
    <dgm:pt modelId="{0257E5D0-AB9C-49B1-AF3A-37FDE5150B18}">
      <dgm:prSet phldrT="[Text]"/>
      <dgm:spPr>
        <a:ln>
          <a:solidFill>
            <a:schemeClr val="tx1"/>
          </a:solidFill>
        </a:ln>
      </dgm:spPr>
      <dgm:t>
        <a:bodyPr/>
        <a:lstStyle/>
        <a:p>
          <a:r>
            <a:rPr lang="en-US"/>
            <a:t>It ensures that professional learning is purposeful, ongoing, and aligned with the district or organization’s literacy goals.</a:t>
          </a:r>
        </a:p>
      </dgm:t>
    </dgm:pt>
    <dgm:pt modelId="{D532AE8D-CDCE-4105-BCE7-383FA60A3C0A}" type="parTrans" cxnId="{7EAE8FDF-0CF6-49D2-BA88-F150D2E288CE}">
      <dgm:prSet/>
      <dgm:spPr/>
      <dgm:t>
        <a:bodyPr/>
        <a:lstStyle/>
        <a:p>
          <a:endParaRPr lang="en-US"/>
        </a:p>
      </dgm:t>
    </dgm:pt>
    <dgm:pt modelId="{165AC5BA-391F-4B7D-B7DE-6778EED10553}" type="sibTrans" cxnId="{7EAE8FDF-0CF6-49D2-BA88-F150D2E288CE}">
      <dgm:prSet/>
      <dgm:spPr/>
      <dgm:t>
        <a:bodyPr/>
        <a:lstStyle/>
        <a:p>
          <a:endParaRPr lang="en-US"/>
        </a:p>
      </dgm:t>
    </dgm:pt>
    <dgm:pt modelId="{CC4D610D-CB7C-4CF7-AAB5-28293EA8DE28}">
      <dgm:prSet phldrT="[Text]"/>
      <dgm:spPr/>
      <dgm:t>
        <a:bodyPr/>
        <a:lstStyle/>
        <a:p>
          <a:pPr>
            <a:buNone/>
          </a:pPr>
          <a:r>
            <a:rPr lang="en-US"/>
            <a:t>This section describes how district or organizational leaders support, guide, and sustain high-quality literacy instruction.</a:t>
          </a:r>
        </a:p>
      </dgm:t>
    </dgm:pt>
    <dgm:pt modelId="{866A74FB-91F7-4A65-B1D4-FD8215790AE2}" type="parTrans" cxnId="{CD4E94CF-7FFC-474B-80E5-74C885995E12}">
      <dgm:prSet/>
      <dgm:spPr/>
      <dgm:t>
        <a:bodyPr/>
        <a:lstStyle/>
        <a:p>
          <a:endParaRPr lang="en-US"/>
        </a:p>
      </dgm:t>
    </dgm:pt>
    <dgm:pt modelId="{60B0B4D0-5A69-4089-A58B-671D848BFD29}" type="sibTrans" cxnId="{CD4E94CF-7FFC-474B-80E5-74C885995E12}">
      <dgm:prSet/>
      <dgm:spPr/>
      <dgm:t>
        <a:bodyPr/>
        <a:lstStyle/>
        <a:p>
          <a:endParaRPr lang="en-US"/>
        </a:p>
      </dgm:t>
    </dgm:pt>
    <dgm:pt modelId="{EFED73F3-B618-4595-B56F-71BEF44BBDFF}">
      <dgm:prSet phldrT="[Text]"/>
      <dgm:spPr/>
      <dgm:t>
        <a:bodyPr/>
        <a:lstStyle/>
        <a:p>
          <a:r>
            <a:rPr lang="en-US"/>
            <a:t>It emphasizes that leadership is intentional, coordinated, and accountable for literacy outcomes.</a:t>
          </a:r>
        </a:p>
      </dgm:t>
    </dgm:pt>
    <dgm:pt modelId="{D8847762-7215-49CB-A255-8C64D0C381EC}" type="parTrans" cxnId="{D6A5E934-F932-4968-B886-0BE7A9D843DC}">
      <dgm:prSet/>
      <dgm:spPr/>
      <dgm:t>
        <a:bodyPr/>
        <a:lstStyle/>
        <a:p>
          <a:endParaRPr lang="en-US"/>
        </a:p>
      </dgm:t>
    </dgm:pt>
    <dgm:pt modelId="{F807C96C-3820-44E8-8098-821B4D5BAB1F}" type="sibTrans" cxnId="{D6A5E934-F932-4968-B886-0BE7A9D843DC}">
      <dgm:prSet/>
      <dgm:spPr/>
      <dgm:t>
        <a:bodyPr/>
        <a:lstStyle/>
        <a:p>
          <a:endParaRPr lang="en-US"/>
        </a:p>
      </dgm:t>
    </dgm:pt>
    <dgm:pt modelId="{89124BEE-816E-450E-9672-BED46A360753}" type="pres">
      <dgm:prSet presAssocID="{734E8821-0EA6-4933-A633-561EB085413D}" presName="linearFlow" presStyleCnt="0">
        <dgm:presLayoutVars>
          <dgm:dir/>
          <dgm:animLvl val="lvl"/>
          <dgm:resizeHandles val="exact"/>
        </dgm:presLayoutVars>
      </dgm:prSet>
      <dgm:spPr/>
    </dgm:pt>
    <dgm:pt modelId="{AB4F95F7-B270-437A-BC4D-D3A0D4EBFBCD}" type="pres">
      <dgm:prSet presAssocID="{3D32F45D-CE1D-4041-9DCF-E8DBF3E894C5}" presName="composite" presStyleCnt="0"/>
      <dgm:spPr/>
    </dgm:pt>
    <dgm:pt modelId="{1D263552-24C2-429F-8C09-FF7A8E491030}" type="pres">
      <dgm:prSet presAssocID="{3D32F45D-CE1D-4041-9DCF-E8DBF3E894C5}" presName="parentText" presStyleLbl="alignNode1" presStyleIdx="0" presStyleCnt="2">
        <dgm:presLayoutVars>
          <dgm:chMax val="1"/>
          <dgm:bulletEnabled val="1"/>
        </dgm:presLayoutVars>
      </dgm:prSet>
      <dgm:spPr/>
    </dgm:pt>
    <dgm:pt modelId="{9FAE5256-BA5E-43DA-9D64-7AACC72AF1B9}" type="pres">
      <dgm:prSet presAssocID="{3D32F45D-CE1D-4041-9DCF-E8DBF3E894C5}" presName="descendantText" presStyleLbl="alignAcc1" presStyleIdx="0" presStyleCnt="2">
        <dgm:presLayoutVars>
          <dgm:bulletEnabled val="1"/>
        </dgm:presLayoutVars>
      </dgm:prSet>
      <dgm:spPr/>
    </dgm:pt>
    <dgm:pt modelId="{C33D955A-CF78-46D8-9ED3-E2F888F6D4B6}" type="pres">
      <dgm:prSet presAssocID="{9F983B5B-277F-41FE-8EFA-F7C98FB1C7C7}" presName="sp" presStyleCnt="0"/>
      <dgm:spPr/>
    </dgm:pt>
    <dgm:pt modelId="{6CCCFF02-2B35-4B50-905B-0C50AA67A476}" type="pres">
      <dgm:prSet presAssocID="{4B80CB19-5E6E-45B4-9B5E-BD04329B8ECE}" presName="composite" presStyleCnt="0"/>
      <dgm:spPr/>
    </dgm:pt>
    <dgm:pt modelId="{B4496930-FF6B-42DF-B2F7-A535A904D781}" type="pres">
      <dgm:prSet presAssocID="{4B80CB19-5E6E-45B4-9B5E-BD04329B8ECE}" presName="parentText" presStyleLbl="alignNode1" presStyleIdx="1" presStyleCnt="2">
        <dgm:presLayoutVars>
          <dgm:chMax val="1"/>
          <dgm:bulletEnabled val="1"/>
        </dgm:presLayoutVars>
      </dgm:prSet>
      <dgm:spPr/>
    </dgm:pt>
    <dgm:pt modelId="{D31D60B4-7795-4E3C-8CC0-C49388865090}" type="pres">
      <dgm:prSet presAssocID="{4B80CB19-5E6E-45B4-9B5E-BD04329B8ECE}" presName="descendantText" presStyleLbl="alignAcc1" presStyleIdx="1" presStyleCnt="2">
        <dgm:presLayoutVars>
          <dgm:bulletEnabled val="1"/>
        </dgm:presLayoutVars>
      </dgm:prSet>
      <dgm:spPr/>
    </dgm:pt>
  </dgm:ptLst>
  <dgm:cxnLst>
    <dgm:cxn modelId="{91F58B01-C679-4FE3-B6D3-5EE1EA30304D}" type="presOf" srcId="{734E8821-0EA6-4933-A633-561EB085413D}" destId="{89124BEE-816E-450E-9672-BED46A360753}" srcOrd="0" destOrd="0" presId="urn:microsoft.com/office/officeart/2005/8/layout/chevron2"/>
    <dgm:cxn modelId="{09171F32-DD48-401F-B1AD-686A61A5A040}" type="presOf" srcId="{CC4D610D-CB7C-4CF7-AAB5-28293EA8DE28}" destId="{9FAE5256-BA5E-43DA-9D64-7AACC72AF1B9}" srcOrd="0" destOrd="0" presId="urn:microsoft.com/office/officeart/2005/8/layout/chevron2"/>
    <dgm:cxn modelId="{D6A5E934-F932-4968-B886-0BE7A9D843DC}" srcId="{3D32F45D-CE1D-4041-9DCF-E8DBF3E894C5}" destId="{EFED73F3-B618-4595-B56F-71BEF44BBDFF}" srcOrd="1" destOrd="0" parTransId="{D8847762-7215-49CB-A255-8C64D0C381EC}" sibTransId="{F807C96C-3820-44E8-8098-821B4D5BAB1F}"/>
    <dgm:cxn modelId="{442DCE5D-8A2B-4E50-A3BB-C89DF766303A}" type="presOf" srcId="{7A3EEBB8-8660-49D7-A57E-590F7735C866}" destId="{D31D60B4-7795-4E3C-8CC0-C49388865090}" srcOrd="0" destOrd="0" presId="urn:microsoft.com/office/officeart/2005/8/layout/chevron2"/>
    <dgm:cxn modelId="{F81DFE44-A108-4788-ABE4-CB012C61090C}" type="presOf" srcId="{EFED73F3-B618-4595-B56F-71BEF44BBDFF}" destId="{9FAE5256-BA5E-43DA-9D64-7AACC72AF1B9}" srcOrd="0" destOrd="1" presId="urn:microsoft.com/office/officeart/2005/8/layout/chevron2"/>
    <dgm:cxn modelId="{5D3C6B52-403F-41E7-A155-94A94F5DAF2E}" type="presOf" srcId="{3D32F45D-CE1D-4041-9DCF-E8DBF3E894C5}" destId="{1D263552-24C2-429F-8C09-FF7A8E491030}" srcOrd="0" destOrd="0" presId="urn:microsoft.com/office/officeart/2005/8/layout/chevron2"/>
    <dgm:cxn modelId="{6AF4157E-3815-48EE-A3F1-28C5AFDFAF0E}" type="presOf" srcId="{4B80CB19-5E6E-45B4-9B5E-BD04329B8ECE}" destId="{B4496930-FF6B-42DF-B2F7-A535A904D781}" srcOrd="0" destOrd="0" presId="urn:microsoft.com/office/officeart/2005/8/layout/chevron2"/>
    <dgm:cxn modelId="{2109FFB3-5E84-4D78-818A-7E623A6FB00E}" srcId="{4B80CB19-5E6E-45B4-9B5E-BD04329B8ECE}" destId="{7A3EEBB8-8660-49D7-A57E-590F7735C866}" srcOrd="0" destOrd="0" parTransId="{448BC7AF-1FFA-450B-A738-F33B7F237D20}" sibTransId="{DFC01A49-F2EE-4089-9D43-9997DFD426E3}"/>
    <dgm:cxn modelId="{785C02BC-B1F0-449D-9FCE-0EE4CD266841}" srcId="{734E8821-0EA6-4933-A633-561EB085413D}" destId="{3D32F45D-CE1D-4041-9DCF-E8DBF3E894C5}" srcOrd="0" destOrd="0" parTransId="{85A3A3A9-7BCC-476D-B348-1FFA841FEE0F}" sibTransId="{9F983B5B-277F-41FE-8EFA-F7C98FB1C7C7}"/>
    <dgm:cxn modelId="{CD4E94CF-7FFC-474B-80E5-74C885995E12}" srcId="{3D32F45D-CE1D-4041-9DCF-E8DBF3E894C5}" destId="{CC4D610D-CB7C-4CF7-AAB5-28293EA8DE28}" srcOrd="0" destOrd="0" parTransId="{866A74FB-91F7-4A65-B1D4-FD8215790AE2}" sibTransId="{60B0B4D0-5A69-4089-A58B-671D848BFD29}"/>
    <dgm:cxn modelId="{ABA9A8CF-C950-46E9-9838-51096649C429}" srcId="{734E8821-0EA6-4933-A633-561EB085413D}" destId="{4B80CB19-5E6E-45B4-9B5E-BD04329B8ECE}" srcOrd="1" destOrd="0" parTransId="{0D68E4CC-2753-47AD-BDF6-EFECF41E69CD}" sibTransId="{3CDB28BF-7743-434B-BF3E-CC3ABF3A72AC}"/>
    <dgm:cxn modelId="{7EAE8FDF-0CF6-49D2-BA88-F150D2E288CE}" srcId="{4B80CB19-5E6E-45B4-9B5E-BD04329B8ECE}" destId="{0257E5D0-AB9C-49B1-AF3A-37FDE5150B18}" srcOrd="1" destOrd="0" parTransId="{D532AE8D-CDCE-4105-BCE7-383FA60A3C0A}" sibTransId="{165AC5BA-391F-4B7D-B7DE-6778EED10553}"/>
    <dgm:cxn modelId="{9EDCA6E3-D7EC-4245-B168-F5532E7BCE7B}" type="presOf" srcId="{0257E5D0-AB9C-49B1-AF3A-37FDE5150B18}" destId="{D31D60B4-7795-4E3C-8CC0-C49388865090}" srcOrd="0" destOrd="1" presId="urn:microsoft.com/office/officeart/2005/8/layout/chevron2"/>
    <dgm:cxn modelId="{9F75BCA6-6C5C-4AE1-B349-FEFFAB9B266B}" type="presParOf" srcId="{89124BEE-816E-450E-9672-BED46A360753}" destId="{AB4F95F7-B270-437A-BC4D-D3A0D4EBFBCD}" srcOrd="0" destOrd="0" presId="urn:microsoft.com/office/officeart/2005/8/layout/chevron2"/>
    <dgm:cxn modelId="{027164A4-3626-4704-846B-3866D69EE8E8}" type="presParOf" srcId="{AB4F95F7-B270-437A-BC4D-D3A0D4EBFBCD}" destId="{1D263552-24C2-429F-8C09-FF7A8E491030}" srcOrd="0" destOrd="0" presId="urn:microsoft.com/office/officeart/2005/8/layout/chevron2"/>
    <dgm:cxn modelId="{38EEB128-8D67-4A2C-B67A-0E6D01617AE1}" type="presParOf" srcId="{AB4F95F7-B270-437A-BC4D-D3A0D4EBFBCD}" destId="{9FAE5256-BA5E-43DA-9D64-7AACC72AF1B9}" srcOrd="1" destOrd="0" presId="urn:microsoft.com/office/officeart/2005/8/layout/chevron2"/>
    <dgm:cxn modelId="{2899E4D8-A685-419A-B66A-B918AC5613B0}" type="presParOf" srcId="{89124BEE-816E-450E-9672-BED46A360753}" destId="{C33D955A-CF78-46D8-9ED3-E2F888F6D4B6}" srcOrd="1" destOrd="0" presId="urn:microsoft.com/office/officeart/2005/8/layout/chevron2"/>
    <dgm:cxn modelId="{A96E077D-D2BA-4EBD-96A2-930FAEFF88B6}" type="presParOf" srcId="{89124BEE-816E-450E-9672-BED46A360753}" destId="{6CCCFF02-2B35-4B50-905B-0C50AA67A476}" srcOrd="2" destOrd="0" presId="urn:microsoft.com/office/officeart/2005/8/layout/chevron2"/>
    <dgm:cxn modelId="{A94B4C2C-292D-4FDE-A694-73A2C7AF10C8}" type="presParOf" srcId="{6CCCFF02-2B35-4B50-905B-0C50AA67A476}" destId="{B4496930-FF6B-42DF-B2F7-A535A904D781}" srcOrd="0" destOrd="0" presId="urn:microsoft.com/office/officeart/2005/8/layout/chevron2"/>
    <dgm:cxn modelId="{5D4D1487-B02B-4C60-9C30-34732522CD49}" type="presParOf" srcId="{6CCCFF02-2B35-4B50-905B-0C50AA67A476}" destId="{D31D60B4-7795-4E3C-8CC0-C4938886509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FA066E-86B0-4207-8897-AFAE56B7D64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57C5D19-62A2-485F-BF98-9AB91201F42A}">
      <dgm:prSet phldrT="[Text]" phldr="0" custT="1"/>
      <dgm:spPr>
        <a:solidFill>
          <a:srgbClr val="FABC18"/>
        </a:solidFill>
        <a:ln>
          <a:solidFill>
            <a:schemeClr val="tx1"/>
          </a:solidFill>
        </a:ln>
      </dgm:spPr>
      <dgm:t>
        <a:bodyPr/>
        <a:lstStyle/>
        <a:p>
          <a:r>
            <a:rPr lang="en-US" sz="2000">
              <a:solidFill>
                <a:schemeClr val="tx1"/>
              </a:solidFill>
            </a:rPr>
            <a:t>Family Involvement</a:t>
          </a:r>
        </a:p>
      </dgm:t>
    </dgm:pt>
    <dgm:pt modelId="{0508C9A3-3108-46D5-8D8A-BD7CDC523A52}" type="parTrans" cxnId="{21577743-6F61-4C23-AF0E-BF88E24BA1C2}">
      <dgm:prSet/>
      <dgm:spPr/>
      <dgm:t>
        <a:bodyPr/>
        <a:lstStyle/>
        <a:p>
          <a:endParaRPr lang="en-US"/>
        </a:p>
      </dgm:t>
    </dgm:pt>
    <dgm:pt modelId="{0E0DF426-B2D7-4A22-852A-578647E470EA}" type="sibTrans" cxnId="{21577743-6F61-4C23-AF0E-BF88E24BA1C2}">
      <dgm:prSet/>
      <dgm:spPr/>
      <dgm:t>
        <a:bodyPr/>
        <a:lstStyle/>
        <a:p>
          <a:endParaRPr lang="en-US"/>
        </a:p>
      </dgm:t>
    </dgm:pt>
    <dgm:pt modelId="{BD18E6C4-8A44-48A2-947E-F3098938049F}">
      <dgm:prSet phldrT="[Text]" custT="1"/>
      <dgm:spPr>
        <a:ln>
          <a:solidFill>
            <a:srgbClr val="FABC18"/>
          </a:solidFill>
        </a:ln>
      </dgm:spPr>
      <dgm:t>
        <a:bodyPr/>
        <a:lstStyle/>
        <a:p>
          <a:r>
            <a:rPr lang="en-US" sz="1800"/>
            <a:t>This section outlines how families are actively involved in literacy initiatives</a:t>
          </a:r>
        </a:p>
      </dgm:t>
    </dgm:pt>
    <dgm:pt modelId="{4B29C9A8-56C6-4AAF-8559-B919FCB7ECD0}" type="parTrans" cxnId="{DEDE559E-C0F3-43E6-B429-3729F4A417CA}">
      <dgm:prSet/>
      <dgm:spPr/>
      <dgm:t>
        <a:bodyPr/>
        <a:lstStyle/>
        <a:p>
          <a:endParaRPr lang="en-US"/>
        </a:p>
      </dgm:t>
    </dgm:pt>
    <dgm:pt modelId="{18AE8525-52D3-4447-B596-B40AACD7236B}" type="sibTrans" cxnId="{DEDE559E-C0F3-43E6-B429-3729F4A417CA}">
      <dgm:prSet/>
      <dgm:spPr/>
      <dgm:t>
        <a:bodyPr/>
        <a:lstStyle/>
        <a:p>
          <a:endParaRPr lang="en-US"/>
        </a:p>
      </dgm:t>
    </dgm:pt>
    <dgm:pt modelId="{D2060CBE-7687-43BD-91BB-F54FA12A5D23}">
      <dgm:prSet phldrT="[Text]" custT="1"/>
      <dgm:spPr>
        <a:ln>
          <a:solidFill>
            <a:srgbClr val="FABC18"/>
          </a:solidFill>
        </a:ln>
      </dgm:spPr>
      <dgm:t>
        <a:bodyPr/>
        <a:lstStyle/>
        <a:p>
          <a:r>
            <a:rPr lang="en-US" sz="1800"/>
            <a:t>Effective family involvement includes clear communication, accessible resources, and opportunities for collaboration with educators and community partners</a:t>
          </a:r>
        </a:p>
      </dgm:t>
    </dgm:pt>
    <dgm:pt modelId="{B69400A5-B8FE-4A60-9256-20CE07599BA8}" type="parTrans" cxnId="{F7CA603F-1565-4F46-8501-FDB3C0BF0C92}">
      <dgm:prSet/>
      <dgm:spPr/>
      <dgm:t>
        <a:bodyPr/>
        <a:lstStyle/>
        <a:p>
          <a:endParaRPr lang="en-US"/>
        </a:p>
      </dgm:t>
    </dgm:pt>
    <dgm:pt modelId="{452FCA12-9A4A-4702-B544-131684576F50}" type="sibTrans" cxnId="{F7CA603F-1565-4F46-8501-FDB3C0BF0C92}">
      <dgm:prSet/>
      <dgm:spPr/>
      <dgm:t>
        <a:bodyPr/>
        <a:lstStyle/>
        <a:p>
          <a:endParaRPr lang="en-US"/>
        </a:p>
      </dgm:t>
    </dgm:pt>
    <dgm:pt modelId="{DEDB121C-2F20-4A6B-86A3-89943698E2B3}">
      <dgm:prSet phldrT="[Text]" phldr="0" custT="1"/>
      <dgm:spPr>
        <a:solidFill>
          <a:srgbClr val="156082"/>
        </a:solidFill>
        <a:ln>
          <a:solidFill>
            <a:schemeClr val="tx1"/>
          </a:solidFill>
        </a:ln>
      </dgm:spPr>
      <dgm:t>
        <a:bodyPr/>
        <a:lstStyle/>
        <a:p>
          <a:r>
            <a:rPr lang="en-US" sz="2000"/>
            <a:t>Partnerships</a:t>
          </a:r>
        </a:p>
      </dgm:t>
    </dgm:pt>
    <dgm:pt modelId="{98D971BD-8F49-4116-AC2E-C0F1A0892296}" type="parTrans" cxnId="{E7E7CE7F-C18B-49AF-949B-88689BF2E1DE}">
      <dgm:prSet/>
      <dgm:spPr/>
      <dgm:t>
        <a:bodyPr/>
        <a:lstStyle/>
        <a:p>
          <a:endParaRPr lang="en-US"/>
        </a:p>
      </dgm:t>
    </dgm:pt>
    <dgm:pt modelId="{186FBCCC-1AEC-4900-9D1C-B69C725A0A98}" type="sibTrans" cxnId="{E7E7CE7F-C18B-49AF-949B-88689BF2E1DE}">
      <dgm:prSet/>
      <dgm:spPr/>
      <dgm:t>
        <a:bodyPr/>
        <a:lstStyle/>
        <a:p>
          <a:endParaRPr lang="en-US"/>
        </a:p>
      </dgm:t>
    </dgm:pt>
    <dgm:pt modelId="{A9F8C1A1-B58A-4C67-9FA5-EEDB589E6482}">
      <dgm:prSet phldrT="[Text]" phldr="0" custT="1"/>
      <dgm:spPr>
        <a:ln>
          <a:solidFill>
            <a:schemeClr val="tx2">
              <a:lumMod val="75000"/>
              <a:lumOff val="25000"/>
            </a:schemeClr>
          </a:solidFill>
        </a:ln>
      </dgm:spPr>
      <dgm:t>
        <a:bodyPr/>
        <a:lstStyle/>
        <a:p>
          <a:r>
            <a:rPr lang="en-US" sz="1800"/>
            <a:t>Effective partnerships leverage resources, expertise, and networks to enhance instruction, provide additional learning opportunities, and engage families and the broader community in literacy efforts</a:t>
          </a:r>
        </a:p>
      </dgm:t>
    </dgm:pt>
    <dgm:pt modelId="{49A5ACB7-08E2-4A10-AFF4-9C8CAE97C44F}" type="parTrans" cxnId="{F09B413A-B495-4BE4-A89F-D8279423255A}">
      <dgm:prSet/>
      <dgm:spPr/>
      <dgm:t>
        <a:bodyPr/>
        <a:lstStyle/>
        <a:p>
          <a:endParaRPr lang="en-US"/>
        </a:p>
      </dgm:t>
    </dgm:pt>
    <dgm:pt modelId="{8345C631-A713-4F1C-8153-AFFE7D9DDE25}" type="sibTrans" cxnId="{F09B413A-B495-4BE4-A89F-D8279423255A}">
      <dgm:prSet/>
      <dgm:spPr/>
      <dgm:t>
        <a:bodyPr/>
        <a:lstStyle/>
        <a:p>
          <a:endParaRPr lang="en-US"/>
        </a:p>
      </dgm:t>
    </dgm:pt>
    <dgm:pt modelId="{02D1FFAD-1102-467C-9240-116890E6774E}">
      <dgm:prSet phldrT="[Text]" phldr="0" custT="1"/>
      <dgm:spPr>
        <a:ln>
          <a:solidFill>
            <a:schemeClr val="tx2">
              <a:lumMod val="75000"/>
              <a:lumOff val="25000"/>
            </a:schemeClr>
          </a:solidFill>
        </a:ln>
      </dgm:spPr>
      <dgm:t>
        <a:bodyPr/>
        <a:lstStyle/>
        <a:p>
          <a:r>
            <a:rPr lang="en-US" sz="1800"/>
            <a:t>This section outlines how the district or organization collaborates with community organizations, local businesses, higher education institutions, libraries, and other stakeholders </a:t>
          </a:r>
        </a:p>
      </dgm:t>
    </dgm:pt>
    <dgm:pt modelId="{107C1A59-F170-41F1-BB78-8F2778469320}" type="parTrans" cxnId="{2B08709D-1CAB-4F5F-8E77-F801E78E3F45}">
      <dgm:prSet/>
      <dgm:spPr/>
      <dgm:t>
        <a:bodyPr/>
        <a:lstStyle/>
        <a:p>
          <a:endParaRPr lang="en-US"/>
        </a:p>
      </dgm:t>
    </dgm:pt>
    <dgm:pt modelId="{6BBCFEB8-33C6-4C00-BD2F-6C4DF1BE157B}" type="sibTrans" cxnId="{2B08709D-1CAB-4F5F-8E77-F801E78E3F45}">
      <dgm:prSet/>
      <dgm:spPr/>
      <dgm:t>
        <a:bodyPr/>
        <a:lstStyle/>
        <a:p>
          <a:endParaRPr lang="en-US"/>
        </a:p>
      </dgm:t>
    </dgm:pt>
    <dgm:pt modelId="{C3B3D10D-8191-4008-A7C0-A65B9E0BE1B5}" type="pres">
      <dgm:prSet presAssocID="{43FA066E-86B0-4207-8897-AFAE56B7D64A}" presName="linear" presStyleCnt="0">
        <dgm:presLayoutVars>
          <dgm:dir/>
          <dgm:animLvl val="lvl"/>
          <dgm:resizeHandles val="exact"/>
        </dgm:presLayoutVars>
      </dgm:prSet>
      <dgm:spPr/>
    </dgm:pt>
    <dgm:pt modelId="{5A9E0A7F-82CE-467F-A691-6A34411E55C6}" type="pres">
      <dgm:prSet presAssocID="{E57C5D19-62A2-485F-BF98-9AB91201F42A}" presName="parentLin" presStyleCnt="0"/>
      <dgm:spPr/>
    </dgm:pt>
    <dgm:pt modelId="{B9004600-4712-4CC7-A98D-434093954D08}" type="pres">
      <dgm:prSet presAssocID="{E57C5D19-62A2-485F-BF98-9AB91201F42A}" presName="parentLeftMargin" presStyleLbl="node1" presStyleIdx="0" presStyleCnt="2"/>
      <dgm:spPr/>
    </dgm:pt>
    <dgm:pt modelId="{3934A9AA-47FA-4511-8F5D-FAE0706C5D52}" type="pres">
      <dgm:prSet presAssocID="{E57C5D19-62A2-485F-BF98-9AB91201F42A}" presName="parentText" presStyleLbl="node1" presStyleIdx="0" presStyleCnt="2">
        <dgm:presLayoutVars>
          <dgm:chMax val="0"/>
          <dgm:bulletEnabled val="1"/>
        </dgm:presLayoutVars>
      </dgm:prSet>
      <dgm:spPr/>
    </dgm:pt>
    <dgm:pt modelId="{8FDD6012-CB3C-4B75-B588-60E793FDCC18}" type="pres">
      <dgm:prSet presAssocID="{E57C5D19-62A2-485F-BF98-9AB91201F42A}" presName="negativeSpace" presStyleCnt="0"/>
      <dgm:spPr/>
    </dgm:pt>
    <dgm:pt modelId="{0AFB5D71-2C49-4F59-8319-59F254637BEB}" type="pres">
      <dgm:prSet presAssocID="{E57C5D19-62A2-485F-BF98-9AB91201F42A}" presName="childText" presStyleLbl="conFgAcc1" presStyleIdx="0" presStyleCnt="2">
        <dgm:presLayoutVars>
          <dgm:bulletEnabled val="1"/>
        </dgm:presLayoutVars>
      </dgm:prSet>
      <dgm:spPr/>
    </dgm:pt>
    <dgm:pt modelId="{420422D7-10CF-4E46-8AA3-02A8A7098EB6}" type="pres">
      <dgm:prSet presAssocID="{0E0DF426-B2D7-4A22-852A-578647E470EA}" presName="spaceBetweenRectangles" presStyleCnt="0"/>
      <dgm:spPr/>
    </dgm:pt>
    <dgm:pt modelId="{95DB711F-C8E2-4C65-A926-DDB771B2962F}" type="pres">
      <dgm:prSet presAssocID="{DEDB121C-2F20-4A6B-86A3-89943698E2B3}" presName="parentLin" presStyleCnt="0"/>
      <dgm:spPr/>
    </dgm:pt>
    <dgm:pt modelId="{50CB2782-3B05-4E60-B822-C306D16B49BB}" type="pres">
      <dgm:prSet presAssocID="{DEDB121C-2F20-4A6B-86A3-89943698E2B3}" presName="parentLeftMargin" presStyleLbl="node1" presStyleIdx="0" presStyleCnt="2"/>
      <dgm:spPr/>
    </dgm:pt>
    <dgm:pt modelId="{204518B6-A5B4-4875-B1E4-A17D7FAC6311}" type="pres">
      <dgm:prSet presAssocID="{DEDB121C-2F20-4A6B-86A3-89943698E2B3}" presName="parentText" presStyleLbl="node1" presStyleIdx="1" presStyleCnt="2">
        <dgm:presLayoutVars>
          <dgm:chMax val="0"/>
          <dgm:bulletEnabled val="1"/>
        </dgm:presLayoutVars>
      </dgm:prSet>
      <dgm:spPr/>
    </dgm:pt>
    <dgm:pt modelId="{2E5C9706-0FF5-4D10-BDB2-68A1A803EF36}" type="pres">
      <dgm:prSet presAssocID="{DEDB121C-2F20-4A6B-86A3-89943698E2B3}" presName="negativeSpace" presStyleCnt="0"/>
      <dgm:spPr/>
    </dgm:pt>
    <dgm:pt modelId="{DD6AEC70-E642-47DC-ABBE-E6CD33F1548C}" type="pres">
      <dgm:prSet presAssocID="{DEDB121C-2F20-4A6B-86A3-89943698E2B3}" presName="childText" presStyleLbl="conFgAcc1" presStyleIdx="1" presStyleCnt="2">
        <dgm:presLayoutVars>
          <dgm:bulletEnabled val="1"/>
        </dgm:presLayoutVars>
      </dgm:prSet>
      <dgm:spPr/>
    </dgm:pt>
  </dgm:ptLst>
  <dgm:cxnLst>
    <dgm:cxn modelId="{00F08900-18EF-45A8-AF68-A76CE9AEF9AF}" type="presOf" srcId="{D2060CBE-7687-43BD-91BB-F54FA12A5D23}" destId="{0AFB5D71-2C49-4F59-8319-59F254637BEB}" srcOrd="0" destOrd="1" presId="urn:microsoft.com/office/officeart/2005/8/layout/list1"/>
    <dgm:cxn modelId="{ECA8EC10-A7B1-4480-8389-BE6C43A169DE}" type="presOf" srcId="{DEDB121C-2F20-4A6B-86A3-89943698E2B3}" destId="{50CB2782-3B05-4E60-B822-C306D16B49BB}" srcOrd="0" destOrd="0" presId="urn:microsoft.com/office/officeart/2005/8/layout/list1"/>
    <dgm:cxn modelId="{44EE6D1E-05BB-41AB-A5A4-661EC0B6CBCB}" type="presOf" srcId="{02D1FFAD-1102-467C-9240-116890E6774E}" destId="{DD6AEC70-E642-47DC-ABBE-E6CD33F1548C}" srcOrd="0" destOrd="0" presId="urn:microsoft.com/office/officeart/2005/8/layout/list1"/>
    <dgm:cxn modelId="{D117F225-4B77-4BE8-9C06-467ED812D9B7}" type="presOf" srcId="{E57C5D19-62A2-485F-BF98-9AB91201F42A}" destId="{B9004600-4712-4CC7-A98D-434093954D08}" srcOrd="0" destOrd="0" presId="urn:microsoft.com/office/officeart/2005/8/layout/list1"/>
    <dgm:cxn modelId="{F09B413A-B495-4BE4-A89F-D8279423255A}" srcId="{DEDB121C-2F20-4A6B-86A3-89943698E2B3}" destId="{A9F8C1A1-B58A-4C67-9FA5-EEDB589E6482}" srcOrd="1" destOrd="0" parTransId="{49A5ACB7-08E2-4A10-AFF4-9C8CAE97C44F}" sibTransId="{8345C631-A713-4F1C-8153-AFFE7D9DDE25}"/>
    <dgm:cxn modelId="{F7CA603F-1565-4F46-8501-FDB3C0BF0C92}" srcId="{E57C5D19-62A2-485F-BF98-9AB91201F42A}" destId="{D2060CBE-7687-43BD-91BB-F54FA12A5D23}" srcOrd="1" destOrd="0" parTransId="{B69400A5-B8FE-4A60-9256-20CE07599BA8}" sibTransId="{452FCA12-9A4A-4702-B544-131684576F50}"/>
    <dgm:cxn modelId="{21577743-6F61-4C23-AF0E-BF88E24BA1C2}" srcId="{43FA066E-86B0-4207-8897-AFAE56B7D64A}" destId="{E57C5D19-62A2-485F-BF98-9AB91201F42A}" srcOrd="0" destOrd="0" parTransId="{0508C9A3-3108-46D5-8D8A-BD7CDC523A52}" sibTransId="{0E0DF426-B2D7-4A22-852A-578647E470EA}"/>
    <dgm:cxn modelId="{A7A9EA45-7187-4827-8552-3F4F34837CAD}" type="presOf" srcId="{DEDB121C-2F20-4A6B-86A3-89943698E2B3}" destId="{204518B6-A5B4-4875-B1E4-A17D7FAC6311}" srcOrd="1" destOrd="0" presId="urn:microsoft.com/office/officeart/2005/8/layout/list1"/>
    <dgm:cxn modelId="{E7E7CE7F-C18B-49AF-949B-88689BF2E1DE}" srcId="{43FA066E-86B0-4207-8897-AFAE56B7D64A}" destId="{DEDB121C-2F20-4A6B-86A3-89943698E2B3}" srcOrd="1" destOrd="0" parTransId="{98D971BD-8F49-4116-AC2E-C0F1A0892296}" sibTransId="{186FBCCC-1AEC-4900-9D1C-B69C725A0A98}"/>
    <dgm:cxn modelId="{1B26178B-524A-40FA-9EFC-27002B505C94}" type="presOf" srcId="{BD18E6C4-8A44-48A2-947E-F3098938049F}" destId="{0AFB5D71-2C49-4F59-8319-59F254637BEB}" srcOrd="0" destOrd="0" presId="urn:microsoft.com/office/officeart/2005/8/layout/list1"/>
    <dgm:cxn modelId="{41E0FB96-620E-415E-88A8-10D95284CF7D}" type="presOf" srcId="{E57C5D19-62A2-485F-BF98-9AB91201F42A}" destId="{3934A9AA-47FA-4511-8F5D-FAE0706C5D52}" srcOrd="1" destOrd="0" presId="urn:microsoft.com/office/officeart/2005/8/layout/list1"/>
    <dgm:cxn modelId="{2B08709D-1CAB-4F5F-8E77-F801E78E3F45}" srcId="{DEDB121C-2F20-4A6B-86A3-89943698E2B3}" destId="{02D1FFAD-1102-467C-9240-116890E6774E}" srcOrd="0" destOrd="0" parTransId="{107C1A59-F170-41F1-BB78-8F2778469320}" sibTransId="{6BBCFEB8-33C6-4C00-BD2F-6C4DF1BE157B}"/>
    <dgm:cxn modelId="{DEDE559E-C0F3-43E6-B429-3729F4A417CA}" srcId="{E57C5D19-62A2-485F-BF98-9AB91201F42A}" destId="{BD18E6C4-8A44-48A2-947E-F3098938049F}" srcOrd="0" destOrd="0" parTransId="{4B29C9A8-56C6-4AAF-8559-B919FCB7ECD0}" sibTransId="{18AE8525-52D3-4447-B596-B40AACD7236B}"/>
    <dgm:cxn modelId="{813041A9-33CF-457E-B2BD-B0A83FDAED03}" type="presOf" srcId="{A9F8C1A1-B58A-4C67-9FA5-EEDB589E6482}" destId="{DD6AEC70-E642-47DC-ABBE-E6CD33F1548C}" srcOrd="0" destOrd="1" presId="urn:microsoft.com/office/officeart/2005/8/layout/list1"/>
    <dgm:cxn modelId="{296774DD-46C7-4DCF-8D47-9D854658C414}" type="presOf" srcId="{43FA066E-86B0-4207-8897-AFAE56B7D64A}" destId="{C3B3D10D-8191-4008-A7C0-A65B9E0BE1B5}" srcOrd="0" destOrd="0" presId="urn:microsoft.com/office/officeart/2005/8/layout/list1"/>
    <dgm:cxn modelId="{B9215588-500E-44B1-9A29-32B59DEE0D90}" type="presParOf" srcId="{C3B3D10D-8191-4008-A7C0-A65B9E0BE1B5}" destId="{5A9E0A7F-82CE-467F-A691-6A34411E55C6}" srcOrd="0" destOrd="0" presId="urn:microsoft.com/office/officeart/2005/8/layout/list1"/>
    <dgm:cxn modelId="{EC5C4E7F-2664-48F7-97EA-C9E986708E01}" type="presParOf" srcId="{5A9E0A7F-82CE-467F-A691-6A34411E55C6}" destId="{B9004600-4712-4CC7-A98D-434093954D08}" srcOrd="0" destOrd="0" presId="urn:microsoft.com/office/officeart/2005/8/layout/list1"/>
    <dgm:cxn modelId="{BF019CEC-C359-4525-96C2-54FE96F0BAC1}" type="presParOf" srcId="{5A9E0A7F-82CE-467F-A691-6A34411E55C6}" destId="{3934A9AA-47FA-4511-8F5D-FAE0706C5D52}" srcOrd="1" destOrd="0" presId="urn:microsoft.com/office/officeart/2005/8/layout/list1"/>
    <dgm:cxn modelId="{DDE6DD7B-AB5F-4D6C-B94A-0595D36783EB}" type="presParOf" srcId="{C3B3D10D-8191-4008-A7C0-A65B9E0BE1B5}" destId="{8FDD6012-CB3C-4B75-B588-60E793FDCC18}" srcOrd="1" destOrd="0" presId="urn:microsoft.com/office/officeart/2005/8/layout/list1"/>
    <dgm:cxn modelId="{BD372CD3-53D7-4254-8BA7-CB5B638EA96B}" type="presParOf" srcId="{C3B3D10D-8191-4008-A7C0-A65B9E0BE1B5}" destId="{0AFB5D71-2C49-4F59-8319-59F254637BEB}" srcOrd="2" destOrd="0" presId="urn:microsoft.com/office/officeart/2005/8/layout/list1"/>
    <dgm:cxn modelId="{FB12EE90-54DC-4A6D-8F63-EFE5D340EF88}" type="presParOf" srcId="{C3B3D10D-8191-4008-A7C0-A65B9E0BE1B5}" destId="{420422D7-10CF-4E46-8AA3-02A8A7098EB6}" srcOrd="3" destOrd="0" presId="urn:microsoft.com/office/officeart/2005/8/layout/list1"/>
    <dgm:cxn modelId="{D889DE2E-2673-42AE-8C4D-B20A38A70CDE}" type="presParOf" srcId="{C3B3D10D-8191-4008-A7C0-A65B9E0BE1B5}" destId="{95DB711F-C8E2-4C65-A926-DDB771B2962F}" srcOrd="4" destOrd="0" presId="urn:microsoft.com/office/officeart/2005/8/layout/list1"/>
    <dgm:cxn modelId="{334A6F30-2A61-47FB-A217-2F4FE845E396}" type="presParOf" srcId="{95DB711F-C8E2-4C65-A926-DDB771B2962F}" destId="{50CB2782-3B05-4E60-B822-C306D16B49BB}" srcOrd="0" destOrd="0" presId="urn:microsoft.com/office/officeart/2005/8/layout/list1"/>
    <dgm:cxn modelId="{C95C03B8-37FC-43DA-A0A6-80793090B0D1}" type="presParOf" srcId="{95DB711F-C8E2-4C65-A926-DDB771B2962F}" destId="{204518B6-A5B4-4875-B1E4-A17D7FAC6311}" srcOrd="1" destOrd="0" presId="urn:microsoft.com/office/officeart/2005/8/layout/list1"/>
    <dgm:cxn modelId="{79C693E4-4899-405E-80AD-728E948A2E43}" type="presParOf" srcId="{C3B3D10D-8191-4008-A7C0-A65B9E0BE1B5}" destId="{2E5C9706-0FF5-4D10-BDB2-68A1A803EF36}" srcOrd="5" destOrd="0" presId="urn:microsoft.com/office/officeart/2005/8/layout/list1"/>
    <dgm:cxn modelId="{1A494B26-3ACB-48F5-8A2A-8F4633AA2563}" type="presParOf" srcId="{C3B3D10D-8191-4008-A7C0-A65B9E0BE1B5}" destId="{DD6AEC70-E642-47DC-ABBE-E6CD33F1548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7A5C9-78F6-4150-9ACA-F7C2CEF9F2AB}">
      <dsp:nvSpPr>
        <dsp:cNvPr id="0" name=""/>
        <dsp:cNvSpPr/>
      </dsp:nvSpPr>
      <dsp:spPr>
        <a:xfrm>
          <a:off x="0" y="221939"/>
          <a:ext cx="8920716" cy="1115100"/>
        </a:xfrm>
        <a:prstGeom prst="rect">
          <a:avLst/>
        </a:prstGeom>
        <a:solidFill>
          <a:schemeClr val="lt1">
            <a:alpha val="90000"/>
            <a:hueOff val="0"/>
            <a:satOff val="0"/>
            <a:lumOff val="0"/>
            <a:alphaOff val="0"/>
          </a:schemeClr>
        </a:solidFill>
        <a:ln w="19050" cap="flat" cmpd="sng" algn="ctr">
          <a:solidFill>
            <a:srgbClr val="13501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2347" tIns="249936" rIns="69234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When the plan was created</a:t>
          </a:r>
        </a:p>
        <a:p>
          <a:pPr marL="171450" lvl="1" indent="-171450" algn="l" defTabSz="711200">
            <a:lnSpc>
              <a:spcPct val="90000"/>
            </a:lnSpc>
            <a:spcBef>
              <a:spcPct val="0"/>
            </a:spcBef>
            <a:spcAft>
              <a:spcPct val="15000"/>
            </a:spcAft>
            <a:buChar char="•"/>
          </a:pPr>
          <a:r>
            <a:rPr lang="en-US" sz="1600" kern="1200"/>
            <a:t>Who was involved in its development</a:t>
          </a:r>
        </a:p>
        <a:p>
          <a:pPr marL="171450" lvl="1" indent="-171450" algn="l" defTabSz="711200">
            <a:lnSpc>
              <a:spcPct val="90000"/>
            </a:lnSpc>
            <a:spcBef>
              <a:spcPct val="0"/>
            </a:spcBef>
            <a:spcAft>
              <a:spcPct val="15000"/>
            </a:spcAft>
            <a:buChar char="•"/>
          </a:pPr>
          <a:r>
            <a:rPr lang="en-US" sz="1600" kern="1200"/>
            <a:t>Why it’s important to have a documented literacy plan</a:t>
          </a:r>
        </a:p>
      </dsp:txBody>
      <dsp:txXfrm>
        <a:off x="0" y="221939"/>
        <a:ext cx="8920716" cy="1115100"/>
      </dsp:txXfrm>
    </dsp:sp>
    <dsp:sp modelId="{7C95C0FE-F2BB-4EBE-924B-AD1E7FF7B80C}">
      <dsp:nvSpPr>
        <dsp:cNvPr id="0" name=""/>
        <dsp:cNvSpPr/>
      </dsp:nvSpPr>
      <dsp:spPr>
        <a:xfrm>
          <a:off x="446035" y="44819"/>
          <a:ext cx="6244501" cy="354240"/>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027" tIns="0" rIns="236027" bIns="0" numCol="1" spcCol="1270" anchor="ctr" anchorCtr="0">
          <a:noAutofit/>
        </a:bodyPr>
        <a:lstStyle/>
        <a:p>
          <a:pPr marL="0" lvl="0" indent="0" algn="l" defTabSz="800100">
            <a:lnSpc>
              <a:spcPct val="90000"/>
            </a:lnSpc>
            <a:spcBef>
              <a:spcPct val="0"/>
            </a:spcBef>
            <a:spcAft>
              <a:spcPct val="35000"/>
            </a:spcAft>
            <a:buNone/>
          </a:pPr>
          <a:r>
            <a:rPr lang="en-US" sz="1800" b="1" kern="1200"/>
            <a:t>Introduction</a:t>
          </a:r>
        </a:p>
      </dsp:txBody>
      <dsp:txXfrm>
        <a:off x="463328" y="62112"/>
        <a:ext cx="6209915" cy="319654"/>
      </dsp:txXfrm>
    </dsp:sp>
    <dsp:sp modelId="{1D2A743A-2646-4378-B5A3-5F814FA54269}">
      <dsp:nvSpPr>
        <dsp:cNvPr id="0" name=""/>
        <dsp:cNvSpPr/>
      </dsp:nvSpPr>
      <dsp:spPr>
        <a:xfrm>
          <a:off x="0" y="1578959"/>
          <a:ext cx="8920716" cy="850500"/>
        </a:xfrm>
        <a:prstGeom prst="rect">
          <a:avLst/>
        </a:prstGeom>
        <a:solidFill>
          <a:schemeClr val="lt1">
            <a:alpha val="90000"/>
            <a:hueOff val="0"/>
            <a:satOff val="0"/>
            <a:lumOff val="0"/>
            <a:alphaOff val="0"/>
          </a:schemeClr>
        </a:solidFill>
        <a:ln w="19050" cap="flat" cmpd="sng" algn="ctr">
          <a:solidFill>
            <a:srgbClr val="15608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2347" tIns="249936" rIns="69234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Document the members of the literacy team</a:t>
          </a:r>
        </a:p>
        <a:p>
          <a:pPr marL="171450" lvl="1" indent="-171450" algn="l" defTabSz="711200">
            <a:lnSpc>
              <a:spcPct val="90000"/>
            </a:lnSpc>
            <a:spcBef>
              <a:spcPct val="0"/>
            </a:spcBef>
            <a:spcAft>
              <a:spcPct val="15000"/>
            </a:spcAft>
            <a:buChar char="•"/>
          </a:pPr>
          <a:r>
            <a:rPr lang="en-US" sz="1600" kern="1200"/>
            <a:t>Should include individuals with key positions at various levels of the organization</a:t>
          </a:r>
        </a:p>
      </dsp:txBody>
      <dsp:txXfrm>
        <a:off x="0" y="1578959"/>
        <a:ext cx="8920716" cy="850500"/>
      </dsp:txXfrm>
    </dsp:sp>
    <dsp:sp modelId="{363AF422-5FA8-4865-8E07-624B17138A9D}">
      <dsp:nvSpPr>
        <dsp:cNvPr id="0" name=""/>
        <dsp:cNvSpPr/>
      </dsp:nvSpPr>
      <dsp:spPr>
        <a:xfrm>
          <a:off x="446035" y="1401839"/>
          <a:ext cx="6244501" cy="35424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027" tIns="0" rIns="236027" bIns="0" numCol="1" spcCol="1270" anchor="ctr" anchorCtr="0">
          <a:noAutofit/>
        </a:bodyPr>
        <a:lstStyle/>
        <a:p>
          <a:pPr marL="0" lvl="0" indent="0" algn="l" defTabSz="800100">
            <a:lnSpc>
              <a:spcPct val="90000"/>
            </a:lnSpc>
            <a:spcBef>
              <a:spcPct val="0"/>
            </a:spcBef>
            <a:spcAft>
              <a:spcPct val="35000"/>
            </a:spcAft>
            <a:buNone/>
          </a:pPr>
          <a:r>
            <a:rPr lang="en-US" sz="1800" b="1" kern="1200"/>
            <a:t>Literacy Team</a:t>
          </a:r>
        </a:p>
      </dsp:txBody>
      <dsp:txXfrm>
        <a:off x="463328" y="1419132"/>
        <a:ext cx="6209915" cy="319654"/>
      </dsp:txXfrm>
    </dsp:sp>
    <dsp:sp modelId="{307C362E-863C-477D-8D11-FE56EE5625AC}">
      <dsp:nvSpPr>
        <dsp:cNvPr id="0" name=""/>
        <dsp:cNvSpPr/>
      </dsp:nvSpPr>
      <dsp:spPr>
        <a:xfrm>
          <a:off x="0" y="2671380"/>
          <a:ext cx="8920716" cy="1398600"/>
        </a:xfrm>
        <a:prstGeom prst="rect">
          <a:avLst/>
        </a:prstGeom>
        <a:solidFill>
          <a:schemeClr val="lt1">
            <a:alpha val="90000"/>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2347" tIns="249936" rIns="69234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 brief overview of your district/organization and current literacy practices</a:t>
          </a:r>
        </a:p>
        <a:p>
          <a:pPr marL="171450" lvl="1" indent="-171450" algn="l" defTabSz="711200">
            <a:lnSpc>
              <a:spcPct val="90000"/>
            </a:lnSpc>
            <a:spcBef>
              <a:spcPct val="0"/>
            </a:spcBef>
            <a:spcAft>
              <a:spcPct val="15000"/>
            </a:spcAft>
            <a:buChar char="•"/>
          </a:pPr>
          <a:r>
            <a:rPr lang="en-US" sz="1600" kern="1200"/>
            <a:t>Vision and mission statements that articulate your commitment to literacy</a:t>
          </a:r>
        </a:p>
        <a:p>
          <a:pPr marL="171450" lvl="1" indent="-171450" algn="l" defTabSz="711200">
            <a:lnSpc>
              <a:spcPct val="90000"/>
            </a:lnSpc>
            <a:spcBef>
              <a:spcPct val="0"/>
            </a:spcBef>
            <a:spcAft>
              <a:spcPct val="15000"/>
            </a:spcAft>
            <a:buChar char="•"/>
          </a:pPr>
          <a:r>
            <a:rPr lang="en-US" sz="1600" kern="1200"/>
            <a:t>Priorities related to vision and mission </a:t>
          </a:r>
        </a:p>
        <a:p>
          <a:pPr marL="171450" lvl="1" indent="-171450" algn="l" defTabSz="711200">
            <a:lnSpc>
              <a:spcPct val="90000"/>
            </a:lnSpc>
            <a:spcBef>
              <a:spcPct val="0"/>
            </a:spcBef>
            <a:spcAft>
              <a:spcPct val="15000"/>
            </a:spcAft>
            <a:buChar char="•"/>
          </a:pPr>
          <a:r>
            <a:rPr lang="en-US" sz="1600" kern="1200"/>
            <a:t>Connection to long-term goals for student outcomes and system improvement</a:t>
          </a:r>
        </a:p>
      </dsp:txBody>
      <dsp:txXfrm>
        <a:off x="0" y="2671380"/>
        <a:ext cx="8920716" cy="1398600"/>
      </dsp:txXfrm>
    </dsp:sp>
    <dsp:sp modelId="{156DC9FC-317E-4DC4-A5A3-D487CCBE017F}">
      <dsp:nvSpPr>
        <dsp:cNvPr id="0" name=""/>
        <dsp:cNvSpPr/>
      </dsp:nvSpPr>
      <dsp:spPr>
        <a:xfrm>
          <a:off x="446035" y="2494260"/>
          <a:ext cx="6244501" cy="35424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027" tIns="0" rIns="236027" bIns="0" numCol="1" spcCol="1270" anchor="ctr" anchorCtr="0">
          <a:noAutofit/>
        </a:bodyPr>
        <a:lstStyle/>
        <a:p>
          <a:pPr marL="0" lvl="0" indent="0" algn="l" defTabSz="800100">
            <a:lnSpc>
              <a:spcPct val="90000"/>
            </a:lnSpc>
            <a:spcBef>
              <a:spcPct val="0"/>
            </a:spcBef>
            <a:spcAft>
              <a:spcPct val="35000"/>
            </a:spcAft>
            <a:buNone/>
          </a:pPr>
          <a:r>
            <a:rPr lang="en-US" sz="1800" b="1" kern="1200"/>
            <a:t>Literacy Vision</a:t>
          </a:r>
        </a:p>
      </dsp:txBody>
      <dsp:txXfrm>
        <a:off x="463328" y="2511553"/>
        <a:ext cx="6209915"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63552-24C2-429F-8C09-FF7A8E491030}">
      <dsp:nvSpPr>
        <dsp:cNvPr id="0" name=""/>
        <dsp:cNvSpPr/>
      </dsp:nvSpPr>
      <dsp:spPr>
        <a:xfrm rot="5400000">
          <a:off x="-326356" y="326763"/>
          <a:ext cx="2175711" cy="1522998"/>
        </a:xfrm>
        <a:prstGeom prst="chevron">
          <a:avLst/>
        </a:prstGeom>
        <a:solidFill>
          <a:schemeClr val="accent2">
            <a:shade val="8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Leadership</a:t>
          </a:r>
        </a:p>
      </dsp:txBody>
      <dsp:txXfrm rot="-5400000">
        <a:off x="1" y="761905"/>
        <a:ext cx="1522998" cy="652713"/>
      </dsp:txXfrm>
    </dsp:sp>
    <dsp:sp modelId="{9FAE5256-BA5E-43DA-9D64-7AACC72AF1B9}">
      <dsp:nvSpPr>
        <dsp:cNvPr id="0" name=""/>
        <dsp:cNvSpPr/>
      </dsp:nvSpPr>
      <dsp:spPr>
        <a:xfrm rot="5400000">
          <a:off x="4183260" y="-2659855"/>
          <a:ext cx="1414212" cy="6734736"/>
        </a:xfrm>
        <a:prstGeom prst="round2SameRect">
          <a:avLst/>
        </a:prstGeom>
        <a:solidFill>
          <a:schemeClr val="lt1">
            <a:alpha val="9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None/>
          </a:pPr>
          <a:r>
            <a:rPr lang="en-US" sz="1700" kern="1200"/>
            <a:t>This section describes how district or organizational leaders support, guide, and sustain high-quality literacy instruction.</a:t>
          </a:r>
        </a:p>
        <a:p>
          <a:pPr marL="171450" lvl="1" indent="-171450" algn="l" defTabSz="755650">
            <a:lnSpc>
              <a:spcPct val="90000"/>
            </a:lnSpc>
            <a:spcBef>
              <a:spcPct val="0"/>
            </a:spcBef>
            <a:spcAft>
              <a:spcPct val="15000"/>
            </a:spcAft>
            <a:buChar char="•"/>
          </a:pPr>
          <a:r>
            <a:rPr lang="en-US" sz="1700" kern="1200"/>
            <a:t>It emphasizes that leadership is intentional, coordinated, and accountable for literacy outcomes.</a:t>
          </a:r>
        </a:p>
      </dsp:txBody>
      <dsp:txXfrm rot="-5400000">
        <a:off x="1522998" y="69443"/>
        <a:ext cx="6665700" cy="1276140"/>
      </dsp:txXfrm>
    </dsp:sp>
    <dsp:sp modelId="{B4496930-FF6B-42DF-B2F7-A535A904D781}">
      <dsp:nvSpPr>
        <dsp:cNvPr id="0" name=""/>
        <dsp:cNvSpPr/>
      </dsp:nvSpPr>
      <dsp:spPr>
        <a:xfrm rot="5400000">
          <a:off x="-326356" y="2215801"/>
          <a:ext cx="2175711" cy="1522998"/>
        </a:xfrm>
        <a:prstGeom prst="chevron">
          <a:avLst/>
        </a:prstGeom>
        <a:solidFill>
          <a:schemeClr val="accent2">
            <a:shade val="80000"/>
            <a:hueOff val="-455004"/>
            <a:satOff val="8510"/>
            <a:lumOff val="27121"/>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tx1"/>
              </a:solidFill>
            </a:rPr>
            <a:t>Professional Development</a:t>
          </a:r>
        </a:p>
      </dsp:txBody>
      <dsp:txXfrm rot="-5400000">
        <a:off x="1" y="2650943"/>
        <a:ext cx="1522998" cy="652713"/>
      </dsp:txXfrm>
    </dsp:sp>
    <dsp:sp modelId="{D31D60B4-7795-4E3C-8CC0-C49388865090}">
      <dsp:nvSpPr>
        <dsp:cNvPr id="0" name=""/>
        <dsp:cNvSpPr/>
      </dsp:nvSpPr>
      <dsp:spPr>
        <a:xfrm rot="5400000">
          <a:off x="4183260" y="-770817"/>
          <a:ext cx="1414212" cy="6734736"/>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None/>
          </a:pPr>
          <a:r>
            <a:rPr lang="en-US" sz="1700" kern="1200"/>
            <a:t>The professional development section describes how staff and educators will be supported to implement high-quality, evidence-based literacy instruction.</a:t>
          </a:r>
        </a:p>
        <a:p>
          <a:pPr marL="171450" lvl="1" indent="-171450" algn="l" defTabSz="755650">
            <a:lnSpc>
              <a:spcPct val="90000"/>
            </a:lnSpc>
            <a:spcBef>
              <a:spcPct val="0"/>
            </a:spcBef>
            <a:spcAft>
              <a:spcPct val="15000"/>
            </a:spcAft>
            <a:buChar char="•"/>
          </a:pPr>
          <a:r>
            <a:rPr lang="en-US" sz="1700" kern="1200"/>
            <a:t>It ensures that professional learning is purposeful, ongoing, and aligned with the district or organization’s literacy goals.</a:t>
          </a:r>
        </a:p>
      </dsp:txBody>
      <dsp:txXfrm rot="-5400000">
        <a:off x="1522998" y="1958481"/>
        <a:ext cx="6665700" cy="1276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B5D71-2C49-4F59-8319-59F254637BEB}">
      <dsp:nvSpPr>
        <dsp:cNvPr id="0" name=""/>
        <dsp:cNvSpPr/>
      </dsp:nvSpPr>
      <dsp:spPr>
        <a:xfrm>
          <a:off x="0" y="218295"/>
          <a:ext cx="8813370" cy="1719900"/>
        </a:xfrm>
        <a:prstGeom prst="rect">
          <a:avLst/>
        </a:prstGeom>
        <a:solidFill>
          <a:schemeClr val="lt1">
            <a:alpha val="90000"/>
            <a:hueOff val="0"/>
            <a:satOff val="0"/>
            <a:lumOff val="0"/>
            <a:alphaOff val="0"/>
          </a:schemeClr>
        </a:solidFill>
        <a:ln w="19050" cap="flat" cmpd="sng" algn="ctr">
          <a:solidFill>
            <a:srgbClr val="FABC1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4015" tIns="270764" rIns="68401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This section outlines how families are actively involved in literacy initiatives</a:t>
          </a:r>
        </a:p>
        <a:p>
          <a:pPr marL="171450" lvl="1" indent="-171450" algn="l" defTabSz="800100">
            <a:lnSpc>
              <a:spcPct val="90000"/>
            </a:lnSpc>
            <a:spcBef>
              <a:spcPct val="0"/>
            </a:spcBef>
            <a:spcAft>
              <a:spcPct val="15000"/>
            </a:spcAft>
            <a:buChar char="•"/>
          </a:pPr>
          <a:r>
            <a:rPr lang="en-US" sz="1800" kern="1200"/>
            <a:t>Effective family involvement includes clear communication, accessible resources, and opportunities for collaboration with educators and community partners</a:t>
          </a:r>
        </a:p>
      </dsp:txBody>
      <dsp:txXfrm>
        <a:off x="0" y="218295"/>
        <a:ext cx="8813370" cy="1719900"/>
      </dsp:txXfrm>
    </dsp:sp>
    <dsp:sp modelId="{3934A9AA-47FA-4511-8F5D-FAE0706C5D52}">
      <dsp:nvSpPr>
        <dsp:cNvPr id="0" name=""/>
        <dsp:cNvSpPr/>
      </dsp:nvSpPr>
      <dsp:spPr>
        <a:xfrm>
          <a:off x="440668" y="26415"/>
          <a:ext cx="6169359" cy="383760"/>
        </a:xfrm>
        <a:prstGeom prst="roundRect">
          <a:avLst/>
        </a:prstGeom>
        <a:solidFill>
          <a:srgbClr val="FABC18"/>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187" tIns="0" rIns="233187" bIns="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Family Involvement</a:t>
          </a:r>
        </a:p>
      </dsp:txBody>
      <dsp:txXfrm>
        <a:off x="459402" y="45149"/>
        <a:ext cx="6131891" cy="346292"/>
      </dsp:txXfrm>
    </dsp:sp>
    <dsp:sp modelId="{DD6AEC70-E642-47DC-ABBE-E6CD33F1548C}">
      <dsp:nvSpPr>
        <dsp:cNvPr id="0" name=""/>
        <dsp:cNvSpPr/>
      </dsp:nvSpPr>
      <dsp:spPr>
        <a:xfrm>
          <a:off x="0" y="2200275"/>
          <a:ext cx="8813370" cy="19656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4015" tIns="270764" rIns="68401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This section outlines how the district or organization collaborates with community organizations, local businesses, higher education institutions, libraries, and other stakeholders </a:t>
          </a:r>
        </a:p>
        <a:p>
          <a:pPr marL="171450" lvl="1" indent="-171450" algn="l" defTabSz="800100">
            <a:lnSpc>
              <a:spcPct val="90000"/>
            </a:lnSpc>
            <a:spcBef>
              <a:spcPct val="0"/>
            </a:spcBef>
            <a:spcAft>
              <a:spcPct val="15000"/>
            </a:spcAft>
            <a:buChar char="•"/>
          </a:pPr>
          <a:r>
            <a:rPr lang="en-US" sz="1800" kern="1200"/>
            <a:t>Effective partnerships leverage resources, expertise, and networks to enhance instruction, provide additional learning opportunities, and engage families and the broader community in literacy efforts</a:t>
          </a:r>
        </a:p>
      </dsp:txBody>
      <dsp:txXfrm>
        <a:off x="0" y="2200275"/>
        <a:ext cx="8813370" cy="1965600"/>
      </dsp:txXfrm>
    </dsp:sp>
    <dsp:sp modelId="{204518B6-A5B4-4875-B1E4-A17D7FAC6311}">
      <dsp:nvSpPr>
        <dsp:cNvPr id="0" name=""/>
        <dsp:cNvSpPr/>
      </dsp:nvSpPr>
      <dsp:spPr>
        <a:xfrm>
          <a:off x="440668" y="2008395"/>
          <a:ext cx="6169359" cy="383760"/>
        </a:xfrm>
        <a:prstGeom prst="roundRect">
          <a:avLst/>
        </a:prstGeom>
        <a:solidFill>
          <a:srgbClr val="156082"/>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187" tIns="0" rIns="233187" bIns="0" numCol="1" spcCol="1270" anchor="ctr" anchorCtr="0">
          <a:noAutofit/>
        </a:bodyPr>
        <a:lstStyle/>
        <a:p>
          <a:pPr marL="0" lvl="0" indent="0" algn="l" defTabSz="889000">
            <a:lnSpc>
              <a:spcPct val="90000"/>
            </a:lnSpc>
            <a:spcBef>
              <a:spcPct val="0"/>
            </a:spcBef>
            <a:spcAft>
              <a:spcPct val="35000"/>
            </a:spcAft>
            <a:buNone/>
          </a:pPr>
          <a:r>
            <a:rPr lang="en-US" sz="2000" kern="1200"/>
            <a:t>Partnerships</a:t>
          </a:r>
        </a:p>
      </dsp:txBody>
      <dsp:txXfrm>
        <a:off x="459402" y="2027129"/>
        <a:ext cx="6131891"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CLSD Grantee Meeting – 2025 Grantees</a:t>
            </a:r>
          </a:p>
          <a:p>
            <a:r>
              <a:rPr lang="en-US"/>
              <a:t>Focus on Local Literacy Plans</a:t>
            </a:r>
          </a:p>
        </p:txBody>
      </p:sp>
    </p:spTree>
    <p:extLst>
      <p:ext uri="{BB962C8B-B14F-4D97-AF65-F5344CB8AC3E}">
        <p14:creationId xmlns:p14="http://schemas.microsoft.com/office/powerpoint/2010/main" val="1053841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questions for the Needs Assessment will vary slightly depending on the toolkit you are using </a:t>
            </a:r>
          </a:p>
          <a:p>
            <a:r>
              <a:rPr lang="en-US"/>
              <a:t>You will rate yourself using the indicators provided for emerging, progressing, or excelling. </a:t>
            </a:r>
          </a:p>
          <a:p>
            <a:r>
              <a:rPr lang="en-US"/>
              <a:t>The toolkit then has space to provide evidence or notes for your rating and then actions step to be taken to improve.</a:t>
            </a:r>
          </a:p>
          <a:p>
            <a:endParaRPr lang="en-US"/>
          </a:p>
        </p:txBody>
      </p:sp>
    </p:spTree>
    <p:extLst>
      <p:ext uri="{BB962C8B-B14F-4D97-AF65-F5344CB8AC3E}">
        <p14:creationId xmlns:p14="http://schemas.microsoft.com/office/powerpoint/2010/main" val="122400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next sections are the sections to create literacy goals, outline instructional practices, and explain how the organization uses of data to guide instruction and make decisions. </a:t>
            </a:r>
          </a:p>
        </p:txBody>
      </p:sp>
    </p:spTree>
    <p:extLst>
      <p:ext uri="{BB962C8B-B14F-4D97-AF65-F5344CB8AC3E}">
        <p14:creationId xmlns:p14="http://schemas.microsoft.com/office/powerpoint/2010/main" val="403052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t>Goals</a:t>
            </a:r>
          </a:p>
          <a:p>
            <a:r>
              <a:rPr lang="en-US"/>
              <a:t>This section presents the goals that guide the literacy plan. Each goal is designed to be Specific, Measurable, Ambitious, Realistic, and Time-bound (SMART) and reflects priorities identified through the needs assessment process, including self-assessment results.</a:t>
            </a:r>
          </a:p>
          <a:p>
            <a:r>
              <a:rPr lang="en-US"/>
              <a:t>Plan goals may focus on student outcomes, educator and staff development, program-level improvements, or addressing factors that contribute to literacy underachievement– the BOCES plan will have more of a focus on goals around supporting and guiding member districts to improve student outcomes and sustain progress over time </a:t>
            </a:r>
          </a:p>
          <a:p>
            <a:r>
              <a:rPr lang="en-US"/>
              <a:t>Each of the toolkits includes a few links to examples of district literacy goals</a:t>
            </a:r>
          </a:p>
          <a:p>
            <a:endParaRPr lang="en-US"/>
          </a:p>
          <a:p>
            <a:pPr marL="158750" indent="0">
              <a:buNone/>
            </a:pPr>
            <a:r>
              <a:rPr lang="en-US"/>
              <a:t>Instruction </a:t>
            </a:r>
          </a:p>
          <a:p>
            <a:endParaRPr lang="en-US"/>
          </a:p>
        </p:txBody>
      </p:sp>
    </p:spTree>
    <p:extLst>
      <p:ext uri="{BB962C8B-B14F-4D97-AF65-F5344CB8AC3E}">
        <p14:creationId xmlns:p14="http://schemas.microsoft.com/office/powerpoint/2010/main" val="1487333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next sections outline how leaders and professional development support strong literacy instruction in the organization. </a:t>
            </a:r>
          </a:p>
        </p:txBody>
      </p:sp>
    </p:spTree>
    <p:extLst>
      <p:ext uri="{BB962C8B-B14F-4D97-AF65-F5344CB8AC3E}">
        <p14:creationId xmlns:p14="http://schemas.microsoft.com/office/powerpoint/2010/main" val="3855819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t>Leadership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kern="1200"/>
              <a:t>This section describes how district or organizational leaders support, guide, and sustain high-quality literacy instruction.</a:t>
            </a:r>
          </a:p>
          <a:p>
            <a:pPr lvl="0" algn="l" defTabSz="488950">
              <a:lnSpc>
                <a:spcPct val="90000"/>
              </a:lnSpc>
              <a:spcBef>
                <a:spcPts val="400"/>
              </a:spcBef>
              <a:spcAft>
                <a:spcPct val="15000"/>
              </a:spcAft>
            </a:pPr>
            <a:r>
              <a:rPr lang="en-US" sz="1200" kern="1200"/>
              <a:t>The section might include:</a:t>
            </a:r>
          </a:p>
          <a:p>
            <a:pPr marL="685800" lvl="3" indent="-171450" algn="l" defTabSz="488950">
              <a:lnSpc>
                <a:spcPct val="90000"/>
              </a:lnSpc>
              <a:spcBef>
                <a:spcPct val="0"/>
              </a:spcBef>
              <a:spcAft>
                <a:spcPct val="15000"/>
              </a:spcAft>
              <a:buFont typeface="Courier New" panose="02070309020205020404" pitchFamily="49" charset="0"/>
              <a:buChar char="o"/>
            </a:pPr>
            <a:r>
              <a:rPr lang="en-US" sz="1200" kern="1200"/>
              <a:t> clear roles and responsibilities for leaders, coaches, and staff involved in literacy initiatives  </a:t>
            </a:r>
          </a:p>
          <a:p>
            <a:pPr marL="685800" lvl="3" indent="-171450" algn="l" defTabSz="488950">
              <a:lnSpc>
                <a:spcPct val="90000"/>
              </a:lnSpc>
              <a:spcBef>
                <a:spcPct val="0"/>
              </a:spcBef>
              <a:spcAft>
                <a:spcPct val="15000"/>
              </a:spcAft>
              <a:buFont typeface="Courier New" panose="02070309020205020404" pitchFamily="49" charset="0"/>
              <a:buChar char="o"/>
            </a:pPr>
            <a:r>
              <a:rPr lang="en-US" sz="1200" kern="1200"/>
              <a:t> decision-making and policy alignment that ensures resources, staffing, and procedures support literacy goals</a:t>
            </a:r>
          </a:p>
          <a:p>
            <a:pPr marL="685800" lvl="3" indent="-171450" algn="l" defTabSz="488950">
              <a:lnSpc>
                <a:spcPct val="90000"/>
              </a:lnSpc>
              <a:spcBef>
                <a:spcPct val="0"/>
              </a:spcBef>
              <a:spcAft>
                <a:spcPct val="15000"/>
              </a:spcAft>
              <a:buFont typeface="Courier New" panose="02070309020205020404" pitchFamily="49" charset="0"/>
              <a:buChar char="o"/>
            </a:pPr>
            <a:r>
              <a:rPr lang="en-US" sz="1200" kern="1200"/>
              <a:t> data-informed leadership to monitor implementation, guide instruction, and adjust supports as needed</a:t>
            </a:r>
          </a:p>
          <a:p>
            <a:pPr marL="685800" lvl="3" indent="-171450" algn="l" defTabSz="488950">
              <a:lnSpc>
                <a:spcPct val="90000"/>
              </a:lnSpc>
              <a:spcBef>
                <a:spcPct val="0"/>
              </a:spcBef>
              <a:spcAft>
                <a:spcPct val="15000"/>
              </a:spcAft>
              <a:buFont typeface="Courier New" panose="02070309020205020404" pitchFamily="49" charset="0"/>
              <a:buChar char="o"/>
            </a:pPr>
            <a:r>
              <a:rPr lang="en-US" sz="1200" b="0" i="0" u="none" strike="noStrike" kern="1200" cap="none">
                <a:solidFill>
                  <a:srgbClr val="000000"/>
                </a:solidFill>
                <a:latin typeface="Arial"/>
                <a:cs typeface="Arial"/>
                <a:sym typeface="Arial"/>
              </a:rPr>
              <a:t> professional </a:t>
            </a:r>
            <a:r>
              <a:rPr lang="en-US" sz="1200" kern="1200"/>
              <a:t>learning and support strategies for educators and staff, including coaching, mentoring, and ongoing pd</a:t>
            </a:r>
          </a:p>
          <a:p>
            <a:pPr marL="457200" indent="-298450"/>
            <a:r>
              <a:rPr lang="en-US"/>
              <a:t>Resources in this section include examples of leadership roles from Edina, MN, Cherry Creek’s description of Literacy Leadership, and a Leadership goal and with indicators of success from Naugatuck Public Schools in CT. </a:t>
            </a:r>
          </a:p>
          <a:p>
            <a:pPr marL="457200" indent="-298450"/>
            <a:endParaRPr lang="en-US"/>
          </a:p>
          <a:p>
            <a:pPr marL="158750" indent="0">
              <a:buNone/>
            </a:pPr>
            <a:r>
              <a:rPr lang="en-US" b="1"/>
              <a:t>Professional Development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kern="1200"/>
              <a:t>The professional development section describes how staff and educators will be supported to implement high-quality, evidence-based literacy instruction.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kern="1200"/>
              <a:t>Key elements may include: </a:t>
            </a:r>
          </a:p>
          <a:p>
            <a:pPr lvl="1" algn="l" defTabSz="488950">
              <a:lnSpc>
                <a:spcPct val="90000"/>
              </a:lnSpc>
              <a:spcBef>
                <a:spcPts val="400"/>
              </a:spcBef>
              <a:spcAft>
                <a:spcPct val="15000"/>
              </a:spcAft>
            </a:pPr>
            <a:r>
              <a:rPr lang="en-US" sz="1200" kern="1200"/>
              <a:t>clear connection between professional learning and the district or organization’s literacy vision, goals, and instructional priorities</a:t>
            </a:r>
          </a:p>
          <a:p>
            <a:pPr lvl="1" algn="l" defTabSz="488950">
              <a:lnSpc>
                <a:spcPct val="90000"/>
              </a:lnSpc>
              <a:spcBef>
                <a:spcPts val="400"/>
              </a:spcBef>
              <a:spcAft>
                <a:spcPct val="15000"/>
              </a:spcAft>
            </a:pPr>
            <a:r>
              <a:rPr lang="en-US" sz="1200" kern="1200"/>
              <a:t> alignment with evidence-based literacy practices and state literacy standards</a:t>
            </a:r>
          </a:p>
          <a:p>
            <a:pPr lvl="1" algn="l" defTabSz="488950">
              <a:lnSpc>
                <a:spcPct val="90000"/>
              </a:lnSpc>
              <a:spcBef>
                <a:spcPts val="400"/>
              </a:spcBef>
              <a:spcAft>
                <a:spcPct val="15000"/>
              </a:spcAft>
            </a:pPr>
            <a:r>
              <a:rPr lang="en-US" sz="1200" kern="1200"/>
              <a:t> identification of staff or roles who will receive training</a:t>
            </a:r>
          </a:p>
          <a:p>
            <a:pPr lvl="1" algn="l" defTabSz="488950">
              <a:lnSpc>
                <a:spcPct val="90000"/>
              </a:lnSpc>
              <a:spcBef>
                <a:spcPts val="400"/>
              </a:spcBef>
              <a:spcAft>
                <a:spcPct val="15000"/>
              </a:spcAft>
            </a:pPr>
            <a:r>
              <a:rPr lang="en-US" sz="1200" kern="1200"/>
              <a:t> topics covered, delivery methods, structures for ongoing support</a:t>
            </a:r>
          </a:p>
          <a:p>
            <a:pPr lvl="1" algn="l" defTabSz="488950">
              <a:lnSpc>
                <a:spcPct val="90000"/>
              </a:lnSpc>
              <a:spcBef>
                <a:spcPts val="400"/>
              </a:spcBef>
              <a:spcAft>
                <a:spcPct val="15000"/>
              </a:spcAft>
            </a:pPr>
            <a:r>
              <a:rPr lang="en-US" sz="1200" kern="1200"/>
              <a:t> opportunities for feedback, systems for monitoring, use of data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kern="120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kern="1200"/>
          </a:p>
          <a:p>
            <a:pPr marL="457200" indent="-298450"/>
            <a:endParaRPr lang="en-US"/>
          </a:p>
        </p:txBody>
      </p:sp>
    </p:spTree>
    <p:extLst>
      <p:ext uri="{BB962C8B-B14F-4D97-AF65-F5344CB8AC3E}">
        <p14:creationId xmlns:p14="http://schemas.microsoft.com/office/powerpoint/2010/main" val="3665620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final sections in the literacy plan are the family involvement section and the partnerships section.</a:t>
            </a:r>
          </a:p>
        </p:txBody>
      </p:sp>
    </p:spTree>
    <p:extLst>
      <p:ext uri="{BB962C8B-B14F-4D97-AF65-F5344CB8AC3E}">
        <p14:creationId xmlns:p14="http://schemas.microsoft.com/office/powerpoint/2010/main" val="13121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t>Family Involvement</a:t>
            </a:r>
          </a:p>
          <a:p>
            <a:pPr marL="457200" indent="-298450"/>
            <a:r>
              <a:rPr lang="en-US"/>
              <a:t>This section outlines how families are actively involved in literacy initiatives, how they are informed and empowered to support learning at home, and how their perspectives help shape literacy programming. </a:t>
            </a:r>
          </a:p>
          <a:p>
            <a:pPr marL="457200" indent="-298450"/>
            <a:r>
              <a:rPr lang="en-US"/>
              <a:t>Effective family involvement includes clear communication, accessible resources, and opportunities for collaboration with educators and community partners.</a:t>
            </a:r>
          </a:p>
          <a:p>
            <a:pPr marL="457200" indent="-298450"/>
            <a:r>
              <a:rPr lang="en-US"/>
              <a:t>Key elements may include: </a:t>
            </a:r>
          </a:p>
          <a:p>
            <a:pPr marL="914400" lvl="1" indent="-298450"/>
            <a:r>
              <a:rPr lang="en-US"/>
              <a:t>Clear communication with families about literacy goals, expectations, and student progress. </a:t>
            </a:r>
          </a:p>
          <a:p>
            <a:pPr marL="914400" lvl="1" indent="-298450"/>
            <a:r>
              <a:rPr lang="en-US"/>
              <a:t>Providing accessible resources and guidance for supporting literacy at home.</a:t>
            </a:r>
          </a:p>
          <a:p>
            <a:pPr marL="914400" lvl="1" indent="-298450"/>
            <a:r>
              <a:rPr lang="en-US"/>
              <a:t>Opportunities for families to participate in school- or organization-based literacy events and activities. </a:t>
            </a:r>
          </a:p>
          <a:p>
            <a:pPr marL="914400" lvl="1" indent="-298450"/>
            <a:r>
              <a:rPr lang="en-US"/>
              <a:t>Mechanisms for families to share input and feedback on literacy programs and initiatives. </a:t>
            </a:r>
          </a:p>
          <a:p>
            <a:pPr marL="914400" lvl="1" indent="-298450"/>
            <a:r>
              <a:rPr lang="en-US"/>
              <a:t>Strategies to engage families from diverse linguistic, cultural, and socioeconomic backgrounds. </a:t>
            </a:r>
          </a:p>
          <a:p>
            <a:pPr marL="914400" lvl="1" indent="-298450"/>
            <a:r>
              <a:rPr lang="en-US"/>
              <a:t>And more…</a:t>
            </a:r>
          </a:p>
          <a:p>
            <a:pPr marL="457200" lvl="0" indent="-298450"/>
            <a:r>
              <a:rPr lang="en-US"/>
              <a:t>Resources in this section vary by toolkit but include a Family-School-Community Strategy Guide, Read, Lead, Learn, Colorado, and the Head Start Parent, Family, and Community Engagement Framework. </a:t>
            </a:r>
          </a:p>
          <a:p>
            <a:pPr marL="457200" lvl="0" indent="-298450"/>
            <a:endParaRPr lang="en-US"/>
          </a:p>
          <a:p>
            <a:pPr marL="158750" lvl="0" indent="0">
              <a:buNone/>
            </a:pPr>
            <a:r>
              <a:rPr lang="en-US" b="1"/>
              <a:t>Partnerships</a:t>
            </a:r>
          </a:p>
          <a:p>
            <a:pPr marL="457200" lvl="0" indent="-298450"/>
            <a:r>
              <a:rPr lang="en-US"/>
              <a:t>This section outlines how the district or organization collaborates with community organizations, local businesses, higher education institutions, libraries, and other stakeholders to support literacy development. </a:t>
            </a:r>
          </a:p>
          <a:p>
            <a:pPr marL="457200" lvl="0" indent="-298450"/>
            <a:r>
              <a:rPr lang="en-US"/>
              <a:t>Effective partnerships leverage resources, expertise, and networks to enhance instruction, provide additional learning opportunities, and engage families and the broader community in literacy efforts.</a:t>
            </a:r>
          </a:p>
          <a:p>
            <a:pPr marL="457200" lvl="0" indent="-298450"/>
            <a:r>
              <a:rPr lang="en-US"/>
              <a:t>Key elements may include: </a:t>
            </a:r>
          </a:p>
          <a:p>
            <a:pPr marL="914400" lvl="1" indent="-298450"/>
            <a:r>
              <a:rPr lang="en-US"/>
              <a:t>Identifying community organizations, agencies, and institutions that can support literacy goals </a:t>
            </a:r>
          </a:p>
          <a:p>
            <a:pPr marL="914400" lvl="1" indent="-298450"/>
            <a:r>
              <a:rPr lang="en-US"/>
              <a:t>Clear roles and responsibilities for each partner in supporting instruction, programs, or events </a:t>
            </a:r>
          </a:p>
          <a:p>
            <a:pPr marL="914400" lvl="1" indent="-298450"/>
            <a:r>
              <a:rPr lang="en-US"/>
              <a:t>Collaboration on programs, tutoring, mentoring, or enrichment opportunities for students </a:t>
            </a:r>
          </a:p>
          <a:p>
            <a:pPr marL="914400" lvl="1" indent="-298450"/>
            <a:r>
              <a:rPr lang="en-US" b="0"/>
              <a:t>Sharing resources, expertise, or facilities to strengthen literacy initiatives</a:t>
            </a:r>
          </a:p>
          <a:p>
            <a:pPr marL="914400" lvl="1" indent="-298450"/>
            <a:r>
              <a:rPr lang="en-US" b="0"/>
              <a:t>And more…</a:t>
            </a:r>
          </a:p>
          <a:p>
            <a:pPr marL="457200" lvl="0" indent="-298450"/>
            <a:r>
              <a:rPr lang="en-US" b="0"/>
              <a:t>The resource shared in this section is the Family-School-Community Partnerships Strategy Guide– this section can be built out with suggestions</a:t>
            </a:r>
          </a:p>
          <a:p>
            <a:pPr marL="158750" lvl="0" indent="0">
              <a:buNone/>
            </a:pPr>
            <a:endParaRPr lang="en-US"/>
          </a:p>
          <a:p>
            <a:pPr marL="914400" lvl="1" indent="-298450"/>
            <a:endParaRPr lang="en-US"/>
          </a:p>
        </p:txBody>
      </p:sp>
    </p:spTree>
    <p:extLst>
      <p:ext uri="{BB962C8B-B14F-4D97-AF65-F5344CB8AC3E}">
        <p14:creationId xmlns:p14="http://schemas.microsoft.com/office/powerpoint/2010/main" val="1618749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Will update slide during meeting based on questions and comments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Amended grant award letters with your full year 1 award amounts were sent out October 15</a:t>
            </a:r>
            <a:r>
              <a:rPr lang="en-US" baseline="30000"/>
              <a:t>th</a:t>
            </a:r>
            <a:endParaRPr lang="en-US"/>
          </a:p>
          <a:p>
            <a:pPr marL="0" lvl="0" indent="0" algn="l" rtl="0">
              <a:spcBef>
                <a:spcPts val="0"/>
              </a:spcBef>
              <a:spcAft>
                <a:spcPts val="0"/>
              </a:spcAft>
              <a:buNone/>
            </a:pPr>
            <a:r>
              <a:rPr lang="en-US"/>
              <a:t>If budget revisions are needed for your project plans those can be made via GAINS. </a:t>
            </a:r>
          </a:p>
          <a:p>
            <a:pPr marL="0" lvl="0" indent="0" algn="l" rtl="0">
              <a:spcBef>
                <a:spcPts val="0"/>
              </a:spcBef>
              <a:spcAft>
                <a:spcPts val="0"/>
              </a:spcAft>
              <a:buNone/>
            </a:pPr>
            <a:r>
              <a:rPr lang="en-US"/>
              <a:t>As a reminder, fund requests should be submitted at a minimum quarterly but can be submitted more frequently. Those are also submitted in the GAINS system. </a:t>
            </a:r>
          </a:p>
          <a:p>
            <a:pPr marL="0" lvl="0" indent="0" algn="l" rtl="0">
              <a:spcBef>
                <a:spcPts val="0"/>
              </a:spcBef>
              <a:spcAft>
                <a:spcPts val="0"/>
              </a:spcAft>
              <a:buNone/>
            </a:pPr>
            <a:endParaRPr lang="en-US"/>
          </a:p>
          <a:p>
            <a:pPr marL="0" lvl="0" indent="0" algn="l" rtl="0">
              <a:spcBef>
                <a:spcPts val="0"/>
              </a:spcBef>
              <a:spcAft>
                <a:spcPts val="0"/>
              </a:spcAft>
              <a:buNone/>
            </a:pPr>
            <a:r>
              <a:rPr lang="en-US"/>
              <a:t>Today we will be covering, the local literacy plan toolkits which have been added to the CLSD webpage. </a:t>
            </a:r>
          </a:p>
          <a:p>
            <a:pPr marL="0" lvl="0" indent="0" algn="l" rtl="0">
              <a:spcBef>
                <a:spcPts val="0"/>
              </a:spcBef>
              <a:spcAft>
                <a:spcPts val="0"/>
              </a:spcAft>
              <a:buNone/>
            </a:pPr>
            <a:r>
              <a:rPr lang="en-US"/>
              <a:t>Three version of these toolkits have been added: birth to kinder entry toolkit, K-12 toolkit, and BOCES toolkit. </a:t>
            </a:r>
          </a:p>
          <a:p>
            <a:pPr marL="0" lvl="0" indent="0" algn="l" rtl="0">
              <a:spcBef>
                <a:spcPts val="0"/>
              </a:spcBef>
              <a:spcAft>
                <a:spcPts val="0"/>
              </a:spcAft>
              <a:buNone/>
            </a:pPr>
            <a:r>
              <a:rPr lang="en-US"/>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These are the three literacy toolkits linked here: https://www.cde.state.co.us/early/comprehensive-state-literacy-development-grant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Creating a literacy plan is part of the CLSD grant commitments at the state and local/district level. </a:t>
            </a:r>
          </a:p>
          <a:p>
            <a:pPr marL="0" lvl="0" indent="0" algn="l" rtl="0">
              <a:lnSpc>
                <a:spcPct val="100000"/>
              </a:lnSpc>
              <a:spcBef>
                <a:spcPts val="0"/>
              </a:spcBef>
              <a:spcAft>
                <a:spcPts val="0"/>
              </a:spcAft>
              <a:buSzPts val="1100"/>
              <a:buNone/>
            </a:pPr>
            <a:r>
              <a:rPr lang="en-US"/>
              <a:t>This can be found in the Federal Register and state CLSD RFA documents.  </a:t>
            </a:r>
          </a:p>
          <a:p>
            <a:pPr marL="0" lvl="0" indent="0" algn="l" rtl="0">
              <a:lnSpc>
                <a:spcPct val="100000"/>
              </a:lnSpc>
              <a:spcBef>
                <a:spcPts val="0"/>
              </a:spcBef>
              <a:spcAft>
                <a:spcPts val="0"/>
              </a:spcAft>
              <a:buSzPts val="1100"/>
              <a:buNone/>
            </a:pPr>
            <a:r>
              <a:rPr lang="en-US"/>
              <a:t>https://www.federalregister.gov/documents/2024/04/23/2024-08578/applications-for-new-awards-comprehensive-literacy-state-development </a:t>
            </a:r>
          </a:p>
          <a:p>
            <a:pPr marL="0" lvl="0" indent="0" algn="l" rtl="0">
              <a:lnSpc>
                <a:spcPct val="100000"/>
              </a:lnSpc>
              <a:spcBef>
                <a:spcPts val="0"/>
              </a:spcBef>
              <a:spcAft>
                <a:spcPts val="0"/>
              </a:spcAft>
              <a:buSzPts val="1100"/>
              <a:buNone/>
            </a:pPr>
            <a:r>
              <a:rPr lang="en-US"/>
              <a:t>https://www.cde.state.co.us/coloradoliteracy/2025clsd_rfa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CC665209-6D00-663F-1715-E373CF3E7CB8}"/>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9DE76CF5-1E23-69F4-A404-C0E1A35F1D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E9E12DBB-DEA5-22E7-B1C4-3F6C00191C9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These are the essentials parts of the literacy plan that should be included. Your organization may choose to add additional sections or structure the plan in a different manner that meets your needs. There are examples linked throughout the toolkits to give you an idea of how you might organize your plan. </a:t>
            </a:r>
            <a:endParaRPr/>
          </a:p>
        </p:txBody>
      </p:sp>
    </p:spTree>
    <p:extLst>
      <p:ext uri="{BB962C8B-B14F-4D97-AF65-F5344CB8AC3E}">
        <p14:creationId xmlns:p14="http://schemas.microsoft.com/office/powerpoint/2010/main" val="351661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8F6B54C9-27FC-59D6-E884-40C967734826}"/>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28E39656-20F8-E6DA-AA03-FFF0EE862A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6D17B1E3-104C-BA6A-11E6-07621E3F5DF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These toolkits include guidance, suggestions, links to resources, and examples for each section. </a:t>
            </a:r>
          </a:p>
          <a:p>
            <a:pPr marL="0" lvl="0" indent="0" algn="l" rtl="0">
              <a:lnSpc>
                <a:spcPct val="100000"/>
              </a:lnSpc>
              <a:spcBef>
                <a:spcPts val="0"/>
              </a:spcBef>
              <a:spcAft>
                <a:spcPts val="0"/>
              </a:spcAft>
              <a:buSzPts val="1100"/>
              <a:buNone/>
            </a:pPr>
            <a:r>
              <a:rPr lang="en-US"/>
              <a:t>I tried to find examples from Colorado but also included out-of-state examples for more variety of what different plans might look like.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toolkits also include fillable boxes that you can use to help draft, organize, or jot down ideas as you meet with your literacy teams.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toolkits can also be thought of as a first draft and be modified/added to based on your feedback.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9384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first three sections outlined in the toolkit are the introduction, literacy team, and literacy vision. </a:t>
            </a:r>
          </a:p>
        </p:txBody>
      </p:sp>
    </p:spTree>
    <p:extLst>
      <p:ext uri="{BB962C8B-B14F-4D97-AF65-F5344CB8AC3E}">
        <p14:creationId xmlns:p14="http://schemas.microsoft.com/office/powerpoint/2010/main" val="201281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t>Introduction</a:t>
            </a:r>
          </a:p>
          <a:p>
            <a:r>
              <a:rPr lang="en-US"/>
              <a:t>The introduction sets the purpose of the literacy plan. It explains why the plan exists, what it aims to accomplish, and how it will guide literacy work across the district or organization. Although the introduction is listed first, your team may complete it last. Most teams will begin by setting the direction and purpose of the plan by developing a literacy mission or vision statement. </a:t>
            </a:r>
          </a:p>
          <a:p>
            <a:r>
              <a:rPr lang="en-US"/>
              <a:t>In this section, you might include: • When the plan was created • Who was involved in its development • Why it is important to have a documented literacy plan </a:t>
            </a:r>
          </a:p>
          <a:p>
            <a:r>
              <a:rPr lang="en-US"/>
              <a:t>The three toolkits all link to the same resources as examples literacy plan introductions: Cherry Creek, North Harrison in Missouri, Naugatuck Public School in Connecticut</a:t>
            </a:r>
          </a:p>
          <a:p>
            <a:endParaRPr lang="en-US"/>
          </a:p>
          <a:p>
            <a:pPr marL="158750" indent="0">
              <a:buNone/>
            </a:pPr>
            <a:r>
              <a:rPr lang="en-US" b="1"/>
              <a:t>Literacy Team</a:t>
            </a:r>
          </a:p>
          <a:p>
            <a:pPr marL="457200" indent="-298450"/>
            <a:r>
              <a:rPr lang="en-US"/>
              <a:t>This is the section of the plan to document the organization’s literacy leadership team and who has helped contribute to the literacy plan</a:t>
            </a:r>
          </a:p>
          <a:p>
            <a:pPr marL="457200" indent="-298450"/>
            <a:r>
              <a:rPr lang="en-US"/>
              <a:t>It’s important to include members at various levels within the organization and have all stakeholders represented</a:t>
            </a:r>
          </a:p>
          <a:p>
            <a:pPr marL="457200" indent="-298450"/>
            <a:r>
              <a:rPr lang="en-US"/>
              <a:t>A fillable form is included</a:t>
            </a:r>
          </a:p>
          <a:p>
            <a:pPr marL="457200" indent="-298450"/>
            <a:endParaRPr lang="en-US"/>
          </a:p>
          <a:p>
            <a:pPr marL="158750" indent="0">
              <a:buNone/>
            </a:pPr>
            <a:r>
              <a:rPr lang="en-US" b="1"/>
              <a:t>Literacy Vision</a:t>
            </a:r>
          </a:p>
          <a:p>
            <a:pPr marL="457200" indent="-298450"/>
            <a:r>
              <a:rPr lang="en-US"/>
              <a:t>Set the direction and purpose of your literacy plan by creating a mission and vision that reflect your local needs and context. These statements will ground your work and help ensure alignment across your schools, programs, and partners. </a:t>
            </a:r>
          </a:p>
          <a:p>
            <a:pPr marL="457200" indent="-298450"/>
            <a:r>
              <a:rPr lang="en-US"/>
              <a:t>When drafting this section, you might include: • A brief overview of your district/organization and current literacy practices • Vision and mission statements that articulate your commitment to literacy • Priorities related to vision and mission • Connection to long-term goals for student outcomes and system improvement </a:t>
            </a:r>
          </a:p>
          <a:p>
            <a:pPr marL="457200" indent="-298450"/>
            <a:r>
              <a:rPr lang="en-US"/>
              <a:t>Resources in this section vary by toolkit but may include statewide resources such as the Statewide Literacy Plan and the Universal Preschool Emergent and Early Literacy Alignment, as well as examples of district literacy vision statements and a Mission and Vision Strategy Guide.</a:t>
            </a:r>
          </a:p>
        </p:txBody>
      </p:sp>
    </p:spTree>
    <p:extLst>
      <p:ext uri="{BB962C8B-B14F-4D97-AF65-F5344CB8AC3E}">
        <p14:creationId xmlns:p14="http://schemas.microsoft.com/office/powerpoint/2010/main" val="1802220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goal of a needs assessment is to help educators identify, understand, and prioritize organizational needs to improve student outcomes and overall performance. Start by reviewing your current practices, then determine and prioritize the areas to focus on. Key areas of assessment include leadership and systems, instruction and professional learning, and family and community partnerships.</a:t>
            </a:r>
          </a:p>
        </p:txBody>
      </p:sp>
    </p:spTree>
    <p:extLst>
      <p:ext uri="{BB962C8B-B14F-4D97-AF65-F5344CB8AC3E}">
        <p14:creationId xmlns:p14="http://schemas.microsoft.com/office/powerpoint/2010/main" val="2639150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Orange 1">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125" y="-36285"/>
            <a:ext cx="9144000" cy="27432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ctr">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35329" y="-29495"/>
            <a:ext cx="3007077" cy="4347738"/>
          </a:xfrm>
        </p:spPr>
        <p:txBody>
          <a:bodyPr>
            <a:normAutofit/>
          </a:bodyPr>
          <a:lstStyle>
            <a:lvl1pPr marL="114300" indent="0">
              <a:buNone/>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pic>
        <p:nvPicPr>
          <p:cNvPr id="4" name="Footer Background">
            <a:extLst>
              <a:ext uri="{FF2B5EF4-FFF2-40B4-BE49-F238E27FC236}">
                <a16:creationId xmlns:a16="http://schemas.microsoft.com/office/drawing/2014/main" id="{1065E397-AADA-E2BF-572E-DB2EB85D50B7}"/>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0" y="4318242"/>
            <a:ext cx="9144003" cy="830461"/>
          </a:xfrm>
          <a:prstGeom prst="rect">
            <a:avLst/>
          </a:prstGeom>
          <a:noFill/>
          <a:ln>
            <a:noFill/>
          </a:ln>
        </p:spPr>
      </p:pic>
    </p:spTree>
    <p:extLst>
      <p:ext uri="{BB962C8B-B14F-4D97-AF65-F5344CB8AC3E}">
        <p14:creationId xmlns:p14="http://schemas.microsoft.com/office/powerpoint/2010/main" val="89593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ue 1">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t">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hasCustomPrompt="1"/>
          </p:nvPr>
        </p:nvSpPr>
        <p:spPr>
          <a:xfrm>
            <a:off x="6187757" y="1"/>
            <a:ext cx="2954650" cy="4311400"/>
          </a:xfrm>
        </p:spPr>
        <p:txBody>
          <a:bodyPr>
            <a:normAutofit/>
          </a:bodyPr>
          <a:lstStyle>
            <a:lvl1pPr marL="114300" indent="0">
              <a:buNone/>
              <a:defRPr sz="18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r>
              <a:rPr lang="en-US"/>
              <a:t>Object</a:t>
            </a:r>
          </a:p>
        </p:txBody>
      </p:sp>
      <p:pic>
        <p:nvPicPr>
          <p:cNvPr id="10" name="Footer Background">
            <a:extLst>
              <a:ext uri="{FF2B5EF4-FFF2-40B4-BE49-F238E27FC236}">
                <a16:creationId xmlns:a16="http://schemas.microsoft.com/office/drawing/2014/main" id="{C89979AB-D14A-E902-7C83-DEEC35762569}"/>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0" y="4308583"/>
            <a:ext cx="9144003" cy="830461"/>
          </a:xfrm>
          <a:prstGeom prst="rect">
            <a:avLst/>
          </a:prstGeom>
          <a:noFill/>
          <a:ln>
            <a:noFill/>
          </a:ln>
        </p:spPr>
      </p:pic>
    </p:spTree>
    <p:extLst>
      <p:ext uri="{BB962C8B-B14F-4D97-AF65-F5344CB8AC3E}">
        <p14:creationId xmlns:p14="http://schemas.microsoft.com/office/powerpoint/2010/main" val="25796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Blue 2">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t">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b="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80383" y="1"/>
            <a:ext cx="2954650" cy="4311400"/>
          </a:xfrm>
        </p:spPr>
        <p:txBody>
          <a:bodyPr>
            <a:normAutofit/>
          </a:bodyPr>
          <a:lstStyle>
            <a:lvl1pPr marL="114300" indent="0">
              <a:buNone/>
              <a:defRPr sz="18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sp>
        <p:nvSpPr>
          <p:cNvPr id="5" name="Footer Background">
            <a:extLst>
              <a:ext uri="{FF2B5EF4-FFF2-40B4-BE49-F238E27FC236}">
                <a16:creationId xmlns:a16="http://schemas.microsoft.com/office/drawing/2014/main" id="{3E053A2F-6B7F-FEDF-2537-3D0170897C31}"/>
              </a:ext>
              <a:ext uri="{C183D7F6-B498-43B3-948B-1728B52AA6E4}">
                <adec:decorative xmlns:adec="http://schemas.microsoft.com/office/drawing/2017/decorative" val="1"/>
              </a:ext>
            </a:extLst>
          </p:cNvPr>
          <p:cNvSpPr/>
          <p:nvPr userDrawn="1"/>
        </p:nvSpPr>
        <p:spPr>
          <a:xfrm>
            <a:off x="0" y="4311400"/>
            <a:ext cx="9144000" cy="8321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7703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94645181-6C3B-B4FD-D448-38DF991B2FCB}"/>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3200" y="928187"/>
            <a:ext cx="5391265" cy="3226081"/>
          </a:xfrm>
        </p:spPr>
        <p:txBody>
          <a:bodyPr/>
          <a:lstStyle>
            <a:lvl1pPr>
              <a:lnSpc>
                <a:spcPct val="90000"/>
              </a:lnSpc>
              <a:defRPr sz="1800">
                <a:latin typeface="Arial" panose="020B0604020202020204" pitchFamily="34" charset="0"/>
                <a:cs typeface="Arial" panose="020B0604020202020204" pitchFamily="34" charset="0"/>
              </a:defRPr>
            </a:lvl1pPr>
            <a:lvl2pPr>
              <a:lnSpc>
                <a:spcPct val="90000"/>
              </a:lnSpc>
              <a:defRPr sz="1600">
                <a:latin typeface="Arial" panose="020B0604020202020204" pitchFamily="34" charset="0"/>
                <a:cs typeface="Arial" panose="020B0604020202020204" pitchFamily="34" charset="0"/>
              </a:defRPr>
            </a:lvl2pPr>
            <a:lvl3pPr>
              <a:lnSpc>
                <a:spcPct val="90000"/>
              </a:lnSpc>
              <a:defRPr sz="1400">
                <a:latin typeface="Arial" panose="020B0604020202020204" pitchFamily="34" charset="0"/>
                <a:cs typeface="Arial" panose="020B0604020202020204" pitchFamily="34" charset="0"/>
              </a:defRPr>
            </a:lvl3pPr>
            <a:lvl4pPr>
              <a:lnSpc>
                <a:spcPct val="90000"/>
              </a:lnSpc>
              <a:defRPr sz="1400">
                <a:latin typeface="Arial" panose="020B0604020202020204" pitchFamily="34" charset="0"/>
                <a:cs typeface="Arial" panose="020B0604020202020204" pitchFamily="34" charset="0"/>
              </a:defRPr>
            </a:lvl4pPr>
            <a:lvl5pPr>
              <a:lnSpc>
                <a:spcPct val="9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Footer Background">
            <a:extLst>
              <a:ext uri="{FF2B5EF4-FFF2-40B4-BE49-F238E27FC236}">
                <a16:creationId xmlns:a16="http://schemas.microsoft.com/office/drawing/2014/main" id="{1F3B2BAB-D873-5894-52EE-3577C5D1F08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06271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2)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521EACFF-76AE-FBD9-46B0-4BEF73F0C790}"/>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lstStyle>
            <a:lvl1pPr marL="0" indent="0">
              <a:buNone/>
              <a:defRPr sz="1800"/>
            </a:lvl1pPr>
            <a:lvl2pPr>
              <a:defRPr sz="2000"/>
            </a:lvl2pPr>
            <a:lvl3pPr>
              <a:defRPr sz="1600"/>
            </a:lvl3pPr>
          </a:lstStyle>
          <a:p>
            <a:pPr lvl="0"/>
            <a:r>
              <a:rPr lang="en-US"/>
              <a:t>Object</a:t>
            </a:r>
          </a:p>
        </p:txBody>
      </p:sp>
      <p:pic>
        <p:nvPicPr>
          <p:cNvPr id="8" name="Footer Background">
            <a:extLst>
              <a:ext uri="{FF2B5EF4-FFF2-40B4-BE49-F238E27FC236}">
                <a16:creationId xmlns:a16="http://schemas.microsoft.com/office/drawing/2014/main" id="{C47DA95A-C3D3-3A36-6E94-A0C31B67B09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8554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3)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4" name="Content Placeholder 3">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4">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9" name="Footer Background">
            <a:extLst>
              <a:ext uri="{FF2B5EF4-FFF2-40B4-BE49-F238E27FC236}">
                <a16:creationId xmlns:a16="http://schemas.microsoft.com/office/drawing/2014/main" id="{3BB0E224-BD61-EF0D-71B4-6139542A7A51}"/>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96805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488BC9"/>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357865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Blu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4030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Blu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57BC08A7-B644-EDC6-8E6C-01BDDB41140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238459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s can be copy/pasted to other slides - 01" preserve="1">
  <p:cSld name="Images can be copy/pasted to other slides - 0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extLst>
      <p:ext uri="{BB962C8B-B14F-4D97-AF65-F5344CB8AC3E}">
        <p14:creationId xmlns:p14="http://schemas.microsoft.com/office/powerpoint/2010/main" val="3602226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s can be copy/pasted to other slides - 02" preserve="1">
  <p:cSld name="Images can be copy/pasted to other slides - 02">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extLst>
      <p:ext uri="{BB962C8B-B14F-4D97-AF65-F5344CB8AC3E}">
        <p14:creationId xmlns:p14="http://schemas.microsoft.com/office/powerpoint/2010/main" val="26088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range 2">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125" y="0"/>
            <a:ext cx="9144000" cy="27432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ctr">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24678" y="1"/>
            <a:ext cx="3017846" cy="4311400"/>
          </a:xfrm>
        </p:spPr>
        <p:txBody>
          <a:bodyPr>
            <a:normAutofit/>
          </a:bodyPr>
          <a:lstStyle>
            <a:lvl1pPr marL="114300" indent="0">
              <a:buNone/>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sp>
        <p:nvSpPr>
          <p:cNvPr id="8" name="Footer Background">
            <a:extLst>
              <a:ext uri="{FF2B5EF4-FFF2-40B4-BE49-F238E27FC236}">
                <a16:creationId xmlns:a16="http://schemas.microsoft.com/office/drawing/2014/main" id="{7C45856C-A091-BB35-732B-FDC7F838F78C}"/>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92914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s can be copy/pasted to other slides - 03" preserve="1">
  <p:cSld name="Images can be copy/pasted to other slides - 03">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extLst>
      <p:ext uri="{BB962C8B-B14F-4D97-AF65-F5344CB8AC3E}">
        <p14:creationId xmlns:p14="http://schemas.microsoft.com/office/powerpoint/2010/main" val="548650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without image - Orange" userDrawn="1">
  <p:cSld name="DELETE_1">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79368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3200" y="928187"/>
            <a:ext cx="5391265" cy="3226081"/>
          </a:xfrm>
        </p:spPr>
        <p:txBody>
          <a:bodyPr/>
          <a:lstStyle>
            <a:lvl1pPr>
              <a:lnSpc>
                <a:spcPct val="90000"/>
              </a:lnSpc>
              <a:defRPr sz="1800">
                <a:latin typeface="Arial" panose="020B0604020202020204" pitchFamily="34" charset="0"/>
                <a:cs typeface="Arial" panose="020B0604020202020204" pitchFamily="34" charset="0"/>
              </a:defRPr>
            </a:lvl1pPr>
            <a:lvl2pPr>
              <a:lnSpc>
                <a:spcPct val="90000"/>
              </a:lnSpc>
              <a:defRPr sz="1600">
                <a:latin typeface="Arial" panose="020B0604020202020204" pitchFamily="34" charset="0"/>
                <a:cs typeface="Arial" panose="020B0604020202020204" pitchFamily="34" charset="0"/>
              </a:defRPr>
            </a:lvl2pPr>
            <a:lvl3pPr>
              <a:lnSpc>
                <a:spcPct val="90000"/>
              </a:lnSpc>
              <a:defRPr sz="1400">
                <a:latin typeface="Arial" panose="020B0604020202020204" pitchFamily="34" charset="0"/>
                <a:cs typeface="Arial" panose="020B0604020202020204" pitchFamily="34" charset="0"/>
              </a:defRPr>
            </a:lvl3pPr>
            <a:lvl4pPr>
              <a:lnSpc>
                <a:spcPct val="90000"/>
              </a:lnSpc>
              <a:defRPr sz="1400">
                <a:latin typeface="Arial" panose="020B0604020202020204" pitchFamily="34" charset="0"/>
                <a:cs typeface="Arial" panose="020B0604020202020204" pitchFamily="34" charset="0"/>
              </a:defRPr>
            </a:lvl4pPr>
            <a:lvl5pPr>
              <a:lnSpc>
                <a:spcPct val="9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72612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2)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normAutofit/>
          </a:bodyPr>
          <a:lstStyle>
            <a:lvl1pPr marL="0" indent="0">
              <a:buNone/>
              <a:defRPr sz="1800"/>
            </a:lvl1pPr>
            <a:lvl2pPr>
              <a:defRPr sz="2000"/>
            </a:lvl2pPr>
            <a:lvl3pPr>
              <a:defRPr sz="1600"/>
            </a:lvl3pPr>
          </a:lstStyle>
          <a:p>
            <a:pPr lvl="0"/>
            <a:r>
              <a:rPr lang="en-US"/>
              <a:t>Object</a:t>
            </a:r>
          </a:p>
        </p:txBody>
      </p:sp>
      <p:pic>
        <p:nvPicPr>
          <p:cNvPr id="9" name="Footer Background">
            <a:extLst>
              <a:ext uri="{FF2B5EF4-FFF2-40B4-BE49-F238E27FC236}">
                <a16:creationId xmlns:a16="http://schemas.microsoft.com/office/drawing/2014/main" id="{62F2933A-912C-A64A-0591-A9D03EC4AE7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9638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3)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
        <p:nvSpPr>
          <p:cNvPr id="4" name="Content Placeholder 2">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2">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Tree>
    <p:extLst>
      <p:ext uri="{BB962C8B-B14F-4D97-AF65-F5344CB8AC3E}">
        <p14:creationId xmlns:p14="http://schemas.microsoft.com/office/powerpoint/2010/main" val="296861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EE6B12"/>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1000" y="4518325"/>
            <a:ext cx="924425" cy="403399"/>
          </a:xfrm>
          <a:prstGeom prst="rect">
            <a:avLst/>
          </a:prstGeom>
          <a:noFill/>
          <a:ln>
            <a:noFill/>
          </a:ln>
        </p:spPr>
      </p:pic>
    </p:spTree>
    <p:extLst>
      <p:ext uri="{BB962C8B-B14F-4D97-AF65-F5344CB8AC3E}">
        <p14:creationId xmlns:p14="http://schemas.microsoft.com/office/powerpoint/2010/main" val="123140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Tree>
    <p:extLst>
      <p:ext uri="{BB962C8B-B14F-4D97-AF65-F5344CB8AC3E}">
        <p14:creationId xmlns:p14="http://schemas.microsoft.com/office/powerpoint/2010/main" val="302992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Orang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43287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Orang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1732253B-C394-AE95-5AA2-C889F7E49D4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47186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345D9-EF57-FC26-1696-B3CDAB205ABD}"/>
              </a:ext>
            </a:extLst>
          </p:cNvPr>
          <p:cNvSpPr>
            <a:spLocks noGrp="1"/>
          </p:cNvSpPr>
          <p:nvPr>
            <p:ph type="title"/>
          </p:nvPr>
        </p:nvSpPr>
        <p:spPr>
          <a:xfrm>
            <a:off x="203199" y="274638"/>
            <a:ext cx="8695267" cy="6228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2E465-A8BD-2435-848C-F3AD94709F67}"/>
              </a:ext>
            </a:extLst>
          </p:cNvPr>
          <p:cNvSpPr>
            <a:spLocks noGrp="1"/>
          </p:cNvSpPr>
          <p:nvPr>
            <p:ph type="body" idx="1"/>
          </p:nvPr>
        </p:nvSpPr>
        <p:spPr>
          <a:xfrm>
            <a:off x="203200" y="999067"/>
            <a:ext cx="8695266" cy="36332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377479"/>
      </p:ext>
    </p:extLst>
  </p:cSld>
  <p:clrMap bg1="lt1" tx1="dk1" bg2="lt2" tx2="dk2" accent1="accent1" accent2="accent2" accent3="accent3" accent4="accent4" accent5="accent5" accent6="accent6" hlink="hlink" folHlink="folHlink"/>
  <p:sldLayoutIdLst>
    <p:sldLayoutId id="2147483737" r:id="rId1"/>
    <p:sldLayoutId id="2147483717" r:id="rId2"/>
    <p:sldLayoutId id="2147483716" r:id="rId3"/>
    <p:sldLayoutId id="2147483718" r:id="rId4"/>
    <p:sldLayoutId id="2147483719" r:id="rId5"/>
    <p:sldLayoutId id="2147483720" r:id="rId6"/>
    <p:sldLayoutId id="2147483721" r:id="rId7"/>
    <p:sldLayoutId id="2147483722" r:id="rId8"/>
    <p:sldLayoutId id="2147483739" r:id="rId9"/>
    <p:sldLayoutId id="2147483723" r:id="rId10"/>
    <p:sldLayoutId id="2147483738" r:id="rId11"/>
    <p:sldLayoutId id="2147483724" r:id="rId12"/>
    <p:sldLayoutId id="2147483725" r:id="rId13"/>
    <p:sldLayoutId id="2147483726" r:id="rId14"/>
    <p:sldLayoutId id="2147483727" r:id="rId15"/>
    <p:sldLayoutId id="2147483728" r:id="rId16"/>
    <p:sldLayoutId id="2147483729" r:id="rId17"/>
    <p:sldLayoutId id="2147483740" r:id="rId18"/>
    <p:sldLayoutId id="2147483741" r:id="rId19"/>
    <p:sldLayoutId id="2147483742" r:id="rId20"/>
    <p:sldLayoutId id="2147483730" r:id="rId21"/>
  </p:sldLayoutIdLst>
  <p:hf hdr="0" ftr="0" dt="0"/>
  <p:txStyles>
    <p:titleStyle>
      <a:lvl1pPr algn="l" defTabSz="914400" rtl="0" eaLnBrk="1" latinLnBrk="0" hangingPunct="1">
        <a:lnSpc>
          <a:spcPct val="90000"/>
        </a:lnSpc>
        <a:spcBef>
          <a:spcPct val="0"/>
        </a:spcBef>
        <a:buNone/>
        <a:defRPr sz="26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EF9590-70EE-0054-8076-5D9A4BBE77ED}"/>
              </a:ext>
              <a:ext uri="{C183D7F6-B498-43B3-948B-1728B52AA6E4}">
                <adec:decorative xmlns:adec="http://schemas.microsoft.com/office/drawing/2017/decorative" val="1"/>
              </a:ext>
            </a:extLst>
          </p:cNvPr>
          <p:cNvSpPr/>
          <p:nvPr/>
        </p:nvSpPr>
        <p:spPr>
          <a:xfrm>
            <a:off x="1840371" y="345069"/>
            <a:ext cx="2584189" cy="1403283"/>
          </a:xfrm>
          <a:prstGeom prst="rect">
            <a:avLst/>
          </a:prstGeom>
          <a:solidFill>
            <a:srgbClr val="EE6B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2E7BD7BA-7C50-CCBD-C5A1-4F770236441D}"/>
              </a:ext>
            </a:extLst>
          </p:cNvPr>
          <p:cNvSpPr>
            <a:spLocks noGrp="1"/>
          </p:cNvSpPr>
          <p:nvPr>
            <p:ph type="ctrTitle"/>
          </p:nvPr>
        </p:nvSpPr>
        <p:spPr>
          <a:xfrm>
            <a:off x="210311" y="1842006"/>
            <a:ext cx="4648941" cy="818068"/>
          </a:xfrm>
        </p:spPr>
        <p:txBody>
          <a:bodyPr>
            <a:normAutofit/>
          </a:bodyPr>
          <a:lstStyle/>
          <a:p>
            <a:r>
              <a:rPr lang="en-US" sz="3600">
                <a:latin typeface="Trebuchet MS"/>
              </a:rPr>
              <a:t>CLSD Grant Meeting</a:t>
            </a:r>
            <a:endParaRPr lang="en-US" sz="3600"/>
          </a:p>
        </p:txBody>
      </p:sp>
      <p:sp>
        <p:nvSpPr>
          <p:cNvPr id="17" name="Subtitle 16">
            <a:extLst>
              <a:ext uri="{FF2B5EF4-FFF2-40B4-BE49-F238E27FC236}">
                <a16:creationId xmlns:a16="http://schemas.microsoft.com/office/drawing/2014/main" id="{746DA6D3-E4E9-73C4-4929-ADE76EA35D29}"/>
              </a:ext>
            </a:extLst>
          </p:cNvPr>
          <p:cNvSpPr>
            <a:spLocks noGrp="1"/>
          </p:cNvSpPr>
          <p:nvPr>
            <p:ph type="subTitle" idx="1"/>
          </p:nvPr>
        </p:nvSpPr>
        <p:spPr>
          <a:xfrm>
            <a:off x="210312" y="2962656"/>
            <a:ext cx="4648940" cy="1241425"/>
          </a:xfrm>
        </p:spPr>
        <p:txBody>
          <a:bodyPr/>
          <a:lstStyle/>
          <a:p>
            <a:r>
              <a:rPr lang="en-US" sz="3200">
                <a:latin typeface="Trebuchet MS"/>
                <a:cs typeface="Arial"/>
              </a:rPr>
              <a:t>Local Literacy Plans</a:t>
            </a:r>
          </a:p>
          <a:p>
            <a:r>
              <a:rPr lang="en-US" sz="2400">
                <a:latin typeface="Trebuchet MS"/>
                <a:cs typeface="Arial"/>
              </a:rPr>
              <a:t>October 2025</a:t>
            </a:r>
            <a:endParaRPr lang="en-US" sz="2400"/>
          </a:p>
        </p:txBody>
      </p:sp>
      <p:pic>
        <p:nvPicPr>
          <p:cNvPr id="6" name="Content Placeholder 5" descr="A child getting into a school bus&#10;&#10;">
            <a:extLst>
              <a:ext uri="{FF2B5EF4-FFF2-40B4-BE49-F238E27FC236}">
                <a16:creationId xmlns:a16="http://schemas.microsoft.com/office/drawing/2014/main" id="{5CEB7F2E-898E-0D80-05C4-BCEB80B878CB}"/>
              </a:ext>
            </a:extLst>
          </p:cNvPr>
          <p:cNvPicPr>
            <a:picLocks noGrp="1" noChangeAspect="1"/>
          </p:cNvPicPr>
          <p:nvPr>
            <p:ph sz="half" idx="13"/>
          </p:nvPr>
        </p:nvPicPr>
        <p:blipFill>
          <a:blip r:embed="rId3"/>
          <a:srcRect l="28698" t="-263" r="7517" b="1275"/>
          <a:stretch>
            <a:fillRect/>
          </a:stretch>
        </p:blipFill>
        <p:spPr>
          <a:xfrm>
            <a:off x="5033656" y="10633"/>
            <a:ext cx="4089078" cy="4297680"/>
          </a:xfrm>
          <a:prstGeom prst="rect">
            <a:avLst/>
          </a:prstGeom>
          <a:solidFill>
            <a:srgbClr val="FFFFFF">
              <a:shade val="85000"/>
            </a:srgbClr>
          </a:solidFill>
          <a:ln w="88900" cap="sq">
            <a:noFill/>
            <a:miter lim="800000"/>
          </a:ln>
          <a:effectLst/>
          <a:scene3d>
            <a:camera prst="orthographicFront"/>
            <a:lightRig rig="threePt" dir="t"/>
          </a:scene3d>
          <a:sp3d extrusionH="76200" contourW="12700">
            <a:extrusionClr>
              <a:schemeClr val="tx1"/>
            </a:extrusionClr>
            <a:contourClr>
              <a:schemeClr val="tx1"/>
            </a:contourClr>
          </a:sp3d>
        </p:spPr>
      </p:pic>
      <p:pic>
        <p:nvPicPr>
          <p:cNvPr id="4" name="Google Shape;22;p31">
            <a:extLst>
              <a:ext uri="{FF2B5EF4-FFF2-40B4-BE49-F238E27FC236}">
                <a16:creationId xmlns:a16="http://schemas.microsoft.com/office/drawing/2014/main" id="{BC3FDB87-A22E-D988-39A1-CBF5C7EBB3B1}"/>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04490" y="584918"/>
            <a:ext cx="1456100" cy="919150"/>
          </a:xfrm>
          <a:prstGeom prst="rect">
            <a:avLst/>
          </a:prstGeom>
          <a:noFill/>
          <a:ln>
            <a:noFill/>
          </a:ln>
        </p:spPr>
      </p:pic>
      <p:sp>
        <p:nvSpPr>
          <p:cNvPr id="2" name="Slide Number">
            <a:extLst>
              <a:ext uri="{FF2B5EF4-FFF2-40B4-BE49-F238E27FC236}">
                <a16:creationId xmlns:a16="http://schemas.microsoft.com/office/drawing/2014/main" id="{EC3B3CDC-BA41-F75F-CCA6-43E10AFCA5F7}"/>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a:t>
            </a:fld>
            <a:endParaRPr sz="1200" b="0" i="0" u="none" strike="noStrike" cap="none">
              <a:solidFill>
                <a:schemeClr val="tx1"/>
              </a:solidFill>
              <a:latin typeface="Arial"/>
              <a:ea typeface="Arial"/>
              <a:cs typeface="Arial"/>
              <a:sym typeface="Arial"/>
            </a:endParaRPr>
          </a:p>
        </p:txBody>
      </p:sp>
    </p:spTree>
    <p:extLst>
      <p:ext uri="{BB962C8B-B14F-4D97-AF65-F5344CB8AC3E}">
        <p14:creationId xmlns:p14="http://schemas.microsoft.com/office/powerpoint/2010/main" val="1031686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F1EC-8176-B2CF-8B06-B079E5B6F17C}"/>
              </a:ext>
            </a:extLst>
          </p:cNvPr>
          <p:cNvSpPr>
            <a:spLocks noGrp="1"/>
          </p:cNvSpPr>
          <p:nvPr>
            <p:ph type="title"/>
          </p:nvPr>
        </p:nvSpPr>
        <p:spPr>
          <a:xfrm>
            <a:off x="131018" y="-515017"/>
            <a:ext cx="8695267" cy="622829"/>
          </a:xfrm>
        </p:spPr>
        <p:txBody>
          <a:bodyPr/>
          <a:lstStyle/>
          <a:p>
            <a:r>
              <a:rPr lang="en-US" dirty="0"/>
              <a:t>Needs Assessment Example</a:t>
            </a:r>
          </a:p>
        </p:txBody>
      </p:sp>
      <p:pic>
        <p:nvPicPr>
          <p:cNvPr id="4" name="Picture 3" descr="Question A1">
            <a:extLst>
              <a:ext uri="{FF2B5EF4-FFF2-40B4-BE49-F238E27FC236}">
                <a16:creationId xmlns:a16="http://schemas.microsoft.com/office/drawing/2014/main" id="{E9C45B2E-A48C-1925-BAD0-2997797F9169}"/>
              </a:ext>
            </a:extLst>
          </p:cNvPr>
          <p:cNvPicPr>
            <a:picLocks noChangeAspect="1"/>
          </p:cNvPicPr>
          <p:nvPr/>
        </p:nvPicPr>
        <p:blipFill>
          <a:blip r:embed="rId3"/>
          <a:srcRect l="2058" t="5670" r="2539" b="2202"/>
          <a:stretch>
            <a:fillRect/>
          </a:stretch>
        </p:blipFill>
        <p:spPr>
          <a:xfrm>
            <a:off x="317715" y="83226"/>
            <a:ext cx="5021451" cy="1890949"/>
          </a:xfrm>
          <a:prstGeom prst="rect">
            <a:avLst/>
          </a:prstGeom>
          <a:ln w="12700">
            <a:solidFill>
              <a:srgbClr val="C00000"/>
            </a:solidFill>
          </a:ln>
        </p:spPr>
      </p:pic>
      <p:pic>
        <p:nvPicPr>
          <p:cNvPr id="6" name="Picture 5" descr="Indicator A1 Action Plan">
            <a:extLst>
              <a:ext uri="{FF2B5EF4-FFF2-40B4-BE49-F238E27FC236}">
                <a16:creationId xmlns:a16="http://schemas.microsoft.com/office/drawing/2014/main" id="{41706CC5-AE43-02B7-5ABE-109B345D9E7F}"/>
              </a:ext>
            </a:extLst>
          </p:cNvPr>
          <p:cNvPicPr>
            <a:picLocks noChangeAspect="1"/>
          </p:cNvPicPr>
          <p:nvPr/>
        </p:nvPicPr>
        <p:blipFill>
          <a:blip r:embed="rId4"/>
          <a:srcRect l="1290" t="6504" r="2741" b="3524"/>
          <a:stretch>
            <a:fillRect/>
          </a:stretch>
        </p:blipFill>
        <p:spPr>
          <a:xfrm>
            <a:off x="1716895" y="1912183"/>
            <a:ext cx="5021451" cy="1385010"/>
          </a:xfrm>
          <a:prstGeom prst="rect">
            <a:avLst/>
          </a:prstGeom>
          <a:ln w="12700">
            <a:solidFill>
              <a:srgbClr val="EE6B12"/>
            </a:solidFill>
          </a:ln>
        </p:spPr>
      </p:pic>
      <p:pic>
        <p:nvPicPr>
          <p:cNvPr id="8" name="Picture 7" descr="Indicator A1 Action Steps">
            <a:extLst>
              <a:ext uri="{FF2B5EF4-FFF2-40B4-BE49-F238E27FC236}">
                <a16:creationId xmlns:a16="http://schemas.microsoft.com/office/drawing/2014/main" id="{2A2C9A2F-CC3B-B4C2-E41C-9435B0FFD1B5}"/>
              </a:ext>
            </a:extLst>
          </p:cNvPr>
          <p:cNvPicPr>
            <a:picLocks noChangeAspect="1"/>
          </p:cNvPicPr>
          <p:nvPr/>
        </p:nvPicPr>
        <p:blipFill>
          <a:blip r:embed="rId5"/>
          <a:stretch>
            <a:fillRect/>
          </a:stretch>
        </p:blipFill>
        <p:spPr>
          <a:xfrm>
            <a:off x="4394684" y="2704419"/>
            <a:ext cx="4687324" cy="1552855"/>
          </a:xfrm>
          <a:prstGeom prst="rect">
            <a:avLst/>
          </a:prstGeom>
          <a:ln w="12700">
            <a:solidFill>
              <a:srgbClr val="FABC18"/>
            </a:solidFill>
          </a:ln>
        </p:spPr>
      </p:pic>
      <p:sp>
        <p:nvSpPr>
          <p:cNvPr id="9" name="Rectangle 8">
            <a:extLst>
              <a:ext uri="{FF2B5EF4-FFF2-40B4-BE49-F238E27FC236}">
                <a16:creationId xmlns:a16="http://schemas.microsoft.com/office/drawing/2014/main" id="{7FF230AD-489C-974E-CB17-06F083456D41}"/>
              </a:ext>
              <a:ext uri="{C183D7F6-B498-43B3-948B-1728B52AA6E4}">
                <adec:decorative xmlns:adec="http://schemas.microsoft.com/office/drawing/2017/decorative" val="1"/>
              </a:ext>
            </a:extLst>
          </p:cNvPr>
          <p:cNvSpPr/>
          <p:nvPr/>
        </p:nvSpPr>
        <p:spPr>
          <a:xfrm>
            <a:off x="433953" y="2340244"/>
            <a:ext cx="550189" cy="1890949"/>
          </a:xfrm>
          <a:prstGeom prst="rect">
            <a:avLst/>
          </a:prstGeom>
          <a:solidFill>
            <a:srgbClr val="C0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31CF11-CB80-F435-4FDF-9182784AEBE0}"/>
              </a:ext>
              <a:ext uri="{C183D7F6-B498-43B3-948B-1728B52AA6E4}">
                <adec:decorative xmlns:adec="http://schemas.microsoft.com/office/drawing/2017/decorative" val="1"/>
              </a:ext>
            </a:extLst>
          </p:cNvPr>
          <p:cNvSpPr/>
          <p:nvPr/>
        </p:nvSpPr>
        <p:spPr>
          <a:xfrm>
            <a:off x="642978" y="3525864"/>
            <a:ext cx="2650210" cy="526943"/>
          </a:xfrm>
          <a:prstGeom prst="rect">
            <a:avLst/>
          </a:prstGeom>
          <a:solidFill>
            <a:srgbClr val="EE6B1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970A45-62F8-3075-2AAA-158E720B2045}"/>
              </a:ext>
              <a:ext uri="{C183D7F6-B498-43B3-948B-1728B52AA6E4}">
                <adec:decorative xmlns:adec="http://schemas.microsoft.com/office/drawing/2017/decorative" val="1"/>
              </a:ext>
            </a:extLst>
          </p:cNvPr>
          <p:cNvSpPr/>
          <p:nvPr/>
        </p:nvSpPr>
        <p:spPr>
          <a:xfrm>
            <a:off x="2727301" y="3653641"/>
            <a:ext cx="438284" cy="627837"/>
          </a:xfrm>
          <a:prstGeom prst="rect">
            <a:avLst/>
          </a:prstGeom>
          <a:solidFill>
            <a:srgbClr val="FABC18"/>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5A0CA7-FA12-3BEB-18B8-9847986E6AE6}"/>
              </a:ext>
              <a:ext uri="{C183D7F6-B498-43B3-948B-1728B52AA6E4}">
                <adec:decorative xmlns:adec="http://schemas.microsoft.com/office/drawing/2017/decorative" val="1"/>
              </a:ext>
            </a:extLst>
          </p:cNvPr>
          <p:cNvSpPr/>
          <p:nvPr/>
        </p:nvSpPr>
        <p:spPr>
          <a:xfrm>
            <a:off x="8441556" y="249905"/>
            <a:ext cx="550189" cy="1890949"/>
          </a:xfrm>
          <a:prstGeom prst="rect">
            <a:avLst/>
          </a:prstGeom>
          <a:solidFill>
            <a:srgbClr val="C0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68A2FB-E7DB-FD69-89EA-A8552C1ACE29}"/>
              </a:ext>
              <a:ext uri="{C183D7F6-B498-43B3-948B-1728B52AA6E4}">
                <adec:decorative xmlns:adec="http://schemas.microsoft.com/office/drawing/2017/decorative" val="1"/>
              </a:ext>
            </a:extLst>
          </p:cNvPr>
          <p:cNvSpPr/>
          <p:nvPr/>
        </p:nvSpPr>
        <p:spPr>
          <a:xfrm>
            <a:off x="6176075" y="359283"/>
            <a:ext cx="2650210" cy="526943"/>
          </a:xfrm>
          <a:prstGeom prst="rect">
            <a:avLst/>
          </a:prstGeom>
          <a:solidFill>
            <a:srgbClr val="EE6B1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AF0A50-24AC-7FE1-E15F-BFEC2090FB5C}"/>
              </a:ext>
              <a:ext uri="{C183D7F6-B498-43B3-948B-1728B52AA6E4}">
                <adec:decorative xmlns:adec="http://schemas.microsoft.com/office/drawing/2017/decorative" val="1"/>
              </a:ext>
            </a:extLst>
          </p:cNvPr>
          <p:cNvSpPr/>
          <p:nvPr/>
        </p:nvSpPr>
        <p:spPr>
          <a:xfrm>
            <a:off x="6300062" y="457449"/>
            <a:ext cx="438284" cy="627837"/>
          </a:xfrm>
          <a:prstGeom prst="rect">
            <a:avLst/>
          </a:prstGeom>
          <a:solidFill>
            <a:srgbClr val="FABC18"/>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738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assroom desks and chairs">
            <a:extLst>
              <a:ext uri="{FF2B5EF4-FFF2-40B4-BE49-F238E27FC236}">
                <a16:creationId xmlns:a16="http://schemas.microsoft.com/office/drawing/2014/main" id="{E3702E55-95BF-5283-5AA7-611D4BFA4234}"/>
              </a:ext>
            </a:extLst>
          </p:cNvPr>
          <p:cNvPicPr>
            <a:picLocks noGrp="1" noChangeAspect="1"/>
          </p:cNvPicPr>
          <p:nvPr>
            <p:ph idx="1"/>
          </p:nvPr>
        </p:nvPicPr>
        <p:blipFill>
          <a:blip r:embed="rId3">
            <a:alphaModFix amt="31000"/>
          </a:blip>
          <a:srcRect t="3033" r="2935" b="15067"/>
          <a:stretch>
            <a:fillRect/>
          </a:stretch>
        </p:blipFill>
        <p:spPr>
          <a:xfrm>
            <a:off x="0" y="0"/>
            <a:ext cx="9144000" cy="5143500"/>
          </a:xfrm>
        </p:spPr>
      </p:pic>
      <p:sp>
        <p:nvSpPr>
          <p:cNvPr id="2" name="Title 1">
            <a:extLst>
              <a:ext uri="{FF2B5EF4-FFF2-40B4-BE49-F238E27FC236}">
                <a16:creationId xmlns:a16="http://schemas.microsoft.com/office/drawing/2014/main" id="{A452FAC9-B465-24E7-87F9-FF48B5152BF9}"/>
              </a:ext>
            </a:extLst>
          </p:cNvPr>
          <p:cNvSpPr>
            <a:spLocks noGrp="1"/>
          </p:cNvSpPr>
          <p:nvPr>
            <p:ph type="title"/>
          </p:nvPr>
        </p:nvSpPr>
        <p:spPr>
          <a:ln>
            <a:solidFill>
              <a:schemeClr val="tx1"/>
            </a:solidFill>
          </a:ln>
        </p:spPr>
        <p:txBody>
          <a:bodyPr/>
          <a:lstStyle/>
          <a:p>
            <a:r>
              <a:rPr lang="en-US"/>
              <a:t>Goals, Literacy Instruction, Use of Data</a:t>
            </a:r>
          </a:p>
        </p:txBody>
      </p:sp>
    </p:spTree>
    <p:extLst>
      <p:ext uri="{BB962C8B-B14F-4D97-AF65-F5344CB8AC3E}">
        <p14:creationId xmlns:p14="http://schemas.microsoft.com/office/powerpoint/2010/main" val="162206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AAA740-9567-8298-496B-15D140CFF940}"/>
              </a:ext>
              <a:ext uri="{C183D7F6-B498-43B3-948B-1728B52AA6E4}">
                <adec:decorative xmlns:adec="http://schemas.microsoft.com/office/drawing/2017/decorative" val="1"/>
              </a:ext>
            </a:extLst>
          </p:cNvPr>
          <p:cNvGrpSpPr/>
          <p:nvPr/>
        </p:nvGrpSpPr>
        <p:grpSpPr>
          <a:xfrm>
            <a:off x="129797" y="85239"/>
            <a:ext cx="8905715" cy="4285283"/>
            <a:chOff x="129797" y="66929"/>
            <a:chExt cx="8905715" cy="4226102"/>
          </a:xfrm>
        </p:grpSpPr>
        <p:sp>
          <p:nvSpPr>
            <p:cNvPr id="8" name="Freeform: Shape 7">
              <a:extLst>
                <a:ext uri="{FF2B5EF4-FFF2-40B4-BE49-F238E27FC236}">
                  <a16:creationId xmlns:a16="http://schemas.microsoft.com/office/drawing/2014/main" id="{DC152B37-0FB1-5100-214A-C4A9AB19C569}"/>
                </a:ext>
              </a:extLst>
            </p:cNvPr>
            <p:cNvSpPr/>
            <p:nvPr/>
          </p:nvSpPr>
          <p:spPr>
            <a:xfrm>
              <a:off x="129797" y="66929"/>
              <a:ext cx="8905715" cy="457200"/>
            </a:xfrm>
            <a:custGeom>
              <a:avLst/>
              <a:gdLst>
                <a:gd name="connsiteX0" fmla="*/ 0 w 8905715"/>
                <a:gd name="connsiteY0" fmla="*/ 80731 h 484379"/>
                <a:gd name="connsiteX1" fmla="*/ 80731 w 8905715"/>
                <a:gd name="connsiteY1" fmla="*/ 0 h 484379"/>
                <a:gd name="connsiteX2" fmla="*/ 8824984 w 8905715"/>
                <a:gd name="connsiteY2" fmla="*/ 0 h 484379"/>
                <a:gd name="connsiteX3" fmla="*/ 8905715 w 8905715"/>
                <a:gd name="connsiteY3" fmla="*/ 80731 h 484379"/>
                <a:gd name="connsiteX4" fmla="*/ 8905715 w 8905715"/>
                <a:gd name="connsiteY4" fmla="*/ 403648 h 484379"/>
                <a:gd name="connsiteX5" fmla="*/ 8824984 w 8905715"/>
                <a:gd name="connsiteY5" fmla="*/ 484379 h 484379"/>
                <a:gd name="connsiteX6" fmla="*/ 80731 w 8905715"/>
                <a:gd name="connsiteY6" fmla="*/ 484379 h 484379"/>
                <a:gd name="connsiteX7" fmla="*/ 0 w 8905715"/>
                <a:gd name="connsiteY7" fmla="*/ 403648 h 484379"/>
                <a:gd name="connsiteX8" fmla="*/ 0 w 8905715"/>
                <a:gd name="connsiteY8" fmla="*/ 80731 h 48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715" h="484379">
                  <a:moveTo>
                    <a:pt x="0" y="80731"/>
                  </a:moveTo>
                  <a:cubicBezTo>
                    <a:pt x="0" y="36144"/>
                    <a:pt x="36144" y="0"/>
                    <a:pt x="80731" y="0"/>
                  </a:cubicBezTo>
                  <a:lnTo>
                    <a:pt x="8824984" y="0"/>
                  </a:lnTo>
                  <a:cubicBezTo>
                    <a:pt x="8869571" y="0"/>
                    <a:pt x="8905715" y="36144"/>
                    <a:pt x="8905715" y="80731"/>
                  </a:cubicBezTo>
                  <a:lnTo>
                    <a:pt x="8905715" y="403648"/>
                  </a:lnTo>
                  <a:cubicBezTo>
                    <a:pt x="8905715" y="448235"/>
                    <a:pt x="8869571" y="484379"/>
                    <a:pt x="8824984" y="484379"/>
                  </a:cubicBezTo>
                  <a:lnTo>
                    <a:pt x="80731" y="484379"/>
                  </a:lnTo>
                  <a:cubicBezTo>
                    <a:pt x="36144" y="484379"/>
                    <a:pt x="0" y="448235"/>
                    <a:pt x="0" y="403648"/>
                  </a:cubicBezTo>
                  <a:lnTo>
                    <a:pt x="0" y="80731"/>
                  </a:lnTo>
                  <a:close/>
                </a:path>
              </a:pathLst>
            </a:custGeom>
            <a:solidFill>
              <a:schemeClr val="accent2">
                <a:lumMod val="75000"/>
              </a:schemeClr>
            </a:solid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99845" tIns="99845" rIns="99845" bIns="99845" numCol="1" spcCol="1270" anchor="ctr" anchorCtr="0">
              <a:noAutofit/>
            </a:bodyPr>
            <a:lstStyle/>
            <a:p>
              <a:pPr marL="0" lvl="0" indent="0" algn="l" defTabSz="889000">
                <a:lnSpc>
                  <a:spcPct val="90000"/>
                </a:lnSpc>
                <a:spcBef>
                  <a:spcPct val="0"/>
                </a:spcBef>
                <a:spcAft>
                  <a:spcPct val="35000"/>
                </a:spcAft>
                <a:buNone/>
              </a:pPr>
              <a:r>
                <a:rPr lang="en-US" sz="2000" b="0" i="0" kern="1200"/>
                <a:t>Goals</a:t>
              </a:r>
              <a:endParaRPr lang="en-US" sz="2000" kern="1200"/>
            </a:p>
          </p:txBody>
        </p:sp>
        <p:sp>
          <p:nvSpPr>
            <p:cNvPr id="9" name="Freeform: Shape 8">
              <a:extLst>
                <a:ext uri="{FF2B5EF4-FFF2-40B4-BE49-F238E27FC236}">
                  <a16:creationId xmlns:a16="http://schemas.microsoft.com/office/drawing/2014/main" id="{94C158CE-E27B-BC4F-65B1-CE55D4D4A064}"/>
                </a:ext>
              </a:extLst>
            </p:cNvPr>
            <p:cNvSpPr/>
            <p:nvPr/>
          </p:nvSpPr>
          <p:spPr>
            <a:xfrm>
              <a:off x="129797" y="562873"/>
              <a:ext cx="8905715" cy="1037109"/>
            </a:xfrm>
            <a:custGeom>
              <a:avLst/>
              <a:gdLst>
                <a:gd name="connsiteX0" fmla="*/ 0 w 8905715"/>
                <a:gd name="connsiteY0" fmla="*/ 0 h 1024650"/>
                <a:gd name="connsiteX1" fmla="*/ 8905715 w 8905715"/>
                <a:gd name="connsiteY1" fmla="*/ 0 h 1024650"/>
                <a:gd name="connsiteX2" fmla="*/ 8905715 w 8905715"/>
                <a:gd name="connsiteY2" fmla="*/ 1024650 h 1024650"/>
                <a:gd name="connsiteX3" fmla="*/ 0 w 8905715"/>
                <a:gd name="connsiteY3" fmla="*/ 1024650 h 1024650"/>
                <a:gd name="connsiteX4" fmla="*/ 0 w 8905715"/>
                <a:gd name="connsiteY4" fmla="*/ 0 h 102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715" h="1024650">
                  <a:moveTo>
                    <a:pt x="0" y="0"/>
                  </a:moveTo>
                  <a:lnTo>
                    <a:pt x="8905715" y="0"/>
                  </a:lnTo>
                  <a:lnTo>
                    <a:pt x="8905715" y="1024650"/>
                  </a:lnTo>
                  <a:lnTo>
                    <a:pt x="0" y="10246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2756" tIns="22860" rIns="128016" bIns="22860" numCol="1" spcCol="1270" anchor="t" anchorCtr="0">
              <a:noAutofit/>
            </a:bodyPr>
            <a:lstStyle/>
            <a:p>
              <a:pPr marL="114300" lvl="1" indent="-114300" algn="l" defTabSz="622300">
                <a:lnSpc>
                  <a:spcPct val="90000"/>
                </a:lnSpc>
                <a:spcBef>
                  <a:spcPts val="400"/>
                </a:spcBef>
                <a:spcAft>
                  <a:spcPct val="20000"/>
                </a:spcAft>
                <a:buChar char="•"/>
              </a:pPr>
              <a:r>
                <a:rPr lang="en-US" sz="1400" kern="1200"/>
                <a:t>Each goal is designed to be specific, measurable, ambitious, realistic, and time-bound</a:t>
              </a:r>
            </a:p>
            <a:p>
              <a:pPr marL="114300" lvl="1" indent="-114300" algn="l" defTabSz="622300">
                <a:lnSpc>
                  <a:spcPct val="90000"/>
                </a:lnSpc>
                <a:spcBef>
                  <a:spcPts val="400"/>
                </a:spcBef>
                <a:spcAft>
                  <a:spcPct val="20000"/>
                </a:spcAft>
                <a:buChar char="•"/>
              </a:pPr>
              <a:r>
                <a:rPr lang="en-US" sz="1400" kern="1200"/>
                <a:t>Reflects priorities identified through the needs assessment, including self-assessment results</a:t>
              </a:r>
            </a:p>
            <a:p>
              <a:pPr marL="114300" lvl="1" indent="-114300" algn="l" defTabSz="622300">
                <a:lnSpc>
                  <a:spcPct val="90000"/>
                </a:lnSpc>
                <a:spcBef>
                  <a:spcPts val="400"/>
                </a:spcBef>
                <a:spcAft>
                  <a:spcPct val="20000"/>
                </a:spcAft>
                <a:buChar char="•"/>
              </a:pPr>
              <a:r>
                <a:rPr lang="en-US" sz="1400" kern="1200"/>
                <a:t>May focus on student outcomes, educator and staff development, program-level improvements, or addressing factors that contribute to literacy underachievement</a:t>
              </a:r>
            </a:p>
          </p:txBody>
        </p:sp>
        <p:sp>
          <p:nvSpPr>
            <p:cNvPr id="10" name="Freeform: Shape 9">
              <a:extLst>
                <a:ext uri="{FF2B5EF4-FFF2-40B4-BE49-F238E27FC236}">
                  <a16:creationId xmlns:a16="http://schemas.microsoft.com/office/drawing/2014/main" id="{84AE8EF9-2A37-6F90-A5AD-5099B3B65591}"/>
                </a:ext>
              </a:extLst>
            </p:cNvPr>
            <p:cNvSpPr/>
            <p:nvPr/>
          </p:nvSpPr>
          <p:spPr>
            <a:xfrm>
              <a:off x="129797" y="1561238"/>
              <a:ext cx="8905715" cy="457200"/>
            </a:xfrm>
            <a:custGeom>
              <a:avLst/>
              <a:gdLst>
                <a:gd name="connsiteX0" fmla="*/ 0 w 8905715"/>
                <a:gd name="connsiteY0" fmla="*/ 80731 h 484379"/>
                <a:gd name="connsiteX1" fmla="*/ 80731 w 8905715"/>
                <a:gd name="connsiteY1" fmla="*/ 0 h 484379"/>
                <a:gd name="connsiteX2" fmla="*/ 8824984 w 8905715"/>
                <a:gd name="connsiteY2" fmla="*/ 0 h 484379"/>
                <a:gd name="connsiteX3" fmla="*/ 8905715 w 8905715"/>
                <a:gd name="connsiteY3" fmla="*/ 80731 h 484379"/>
                <a:gd name="connsiteX4" fmla="*/ 8905715 w 8905715"/>
                <a:gd name="connsiteY4" fmla="*/ 403648 h 484379"/>
                <a:gd name="connsiteX5" fmla="*/ 8824984 w 8905715"/>
                <a:gd name="connsiteY5" fmla="*/ 484379 h 484379"/>
                <a:gd name="connsiteX6" fmla="*/ 80731 w 8905715"/>
                <a:gd name="connsiteY6" fmla="*/ 484379 h 484379"/>
                <a:gd name="connsiteX7" fmla="*/ 0 w 8905715"/>
                <a:gd name="connsiteY7" fmla="*/ 403648 h 484379"/>
                <a:gd name="connsiteX8" fmla="*/ 0 w 8905715"/>
                <a:gd name="connsiteY8" fmla="*/ 80731 h 48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715" h="484379">
                  <a:moveTo>
                    <a:pt x="0" y="80731"/>
                  </a:moveTo>
                  <a:cubicBezTo>
                    <a:pt x="0" y="36144"/>
                    <a:pt x="36144" y="0"/>
                    <a:pt x="80731" y="0"/>
                  </a:cubicBezTo>
                  <a:lnTo>
                    <a:pt x="8824984" y="0"/>
                  </a:lnTo>
                  <a:cubicBezTo>
                    <a:pt x="8869571" y="0"/>
                    <a:pt x="8905715" y="36144"/>
                    <a:pt x="8905715" y="80731"/>
                  </a:cubicBezTo>
                  <a:lnTo>
                    <a:pt x="8905715" y="403648"/>
                  </a:lnTo>
                  <a:cubicBezTo>
                    <a:pt x="8905715" y="448235"/>
                    <a:pt x="8869571" y="484379"/>
                    <a:pt x="8824984" y="484379"/>
                  </a:cubicBezTo>
                  <a:lnTo>
                    <a:pt x="80731" y="484379"/>
                  </a:lnTo>
                  <a:cubicBezTo>
                    <a:pt x="36144" y="484379"/>
                    <a:pt x="0" y="448235"/>
                    <a:pt x="0" y="403648"/>
                  </a:cubicBezTo>
                  <a:lnTo>
                    <a:pt x="0" y="80731"/>
                  </a:lnTo>
                  <a:close/>
                </a:path>
              </a:pathLst>
            </a:custGeom>
            <a:solidFill>
              <a:schemeClr val="accent3">
                <a:lumMod val="75000"/>
              </a:schemeClr>
            </a:solidFill>
            <a:ln>
              <a:solidFill>
                <a:schemeClr val="tx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99845" tIns="99845" rIns="99845" bIns="99845" numCol="1" spcCol="1270" anchor="ctr" anchorCtr="0">
              <a:noAutofit/>
            </a:bodyPr>
            <a:lstStyle/>
            <a:p>
              <a:pPr marL="0" lvl="0" indent="0" algn="l" defTabSz="889000">
                <a:lnSpc>
                  <a:spcPct val="90000"/>
                </a:lnSpc>
                <a:spcBef>
                  <a:spcPct val="0"/>
                </a:spcBef>
                <a:spcAft>
                  <a:spcPct val="35000"/>
                </a:spcAft>
                <a:buNone/>
              </a:pPr>
              <a:r>
                <a:rPr lang="en-US" sz="2000" kern="1200"/>
                <a:t>Instruction</a:t>
              </a:r>
            </a:p>
          </p:txBody>
        </p:sp>
        <p:sp>
          <p:nvSpPr>
            <p:cNvPr id="11" name="Freeform: Shape 10">
              <a:extLst>
                <a:ext uri="{FF2B5EF4-FFF2-40B4-BE49-F238E27FC236}">
                  <a16:creationId xmlns:a16="http://schemas.microsoft.com/office/drawing/2014/main" id="{7A557235-C012-5DC1-E833-4EF5DB7EEA3E}"/>
                </a:ext>
              </a:extLst>
            </p:cNvPr>
            <p:cNvSpPr/>
            <p:nvPr/>
          </p:nvSpPr>
          <p:spPr>
            <a:xfrm>
              <a:off x="129797" y="2057182"/>
              <a:ext cx="8905715" cy="697861"/>
            </a:xfrm>
            <a:custGeom>
              <a:avLst/>
              <a:gdLst>
                <a:gd name="connsiteX0" fmla="*/ 0 w 8905715"/>
                <a:gd name="connsiteY0" fmla="*/ 0 h 670680"/>
                <a:gd name="connsiteX1" fmla="*/ 8905715 w 8905715"/>
                <a:gd name="connsiteY1" fmla="*/ 0 h 670680"/>
                <a:gd name="connsiteX2" fmla="*/ 8905715 w 8905715"/>
                <a:gd name="connsiteY2" fmla="*/ 670680 h 670680"/>
                <a:gd name="connsiteX3" fmla="*/ 0 w 8905715"/>
                <a:gd name="connsiteY3" fmla="*/ 670680 h 670680"/>
                <a:gd name="connsiteX4" fmla="*/ 0 w 8905715"/>
                <a:gd name="connsiteY4" fmla="*/ 0 h 67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715" h="670680">
                  <a:moveTo>
                    <a:pt x="0" y="0"/>
                  </a:moveTo>
                  <a:lnTo>
                    <a:pt x="8905715" y="0"/>
                  </a:lnTo>
                  <a:lnTo>
                    <a:pt x="8905715" y="670680"/>
                  </a:lnTo>
                  <a:lnTo>
                    <a:pt x="0" y="6706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2756" tIns="17780" rIns="99568" bIns="17780" numCol="1" spcCol="1270" anchor="t" anchorCtr="0">
              <a:noAutofit/>
            </a:bodyPr>
            <a:lstStyle/>
            <a:p>
              <a:pPr marL="114300" lvl="1" indent="-114300" algn="l" defTabSz="622300">
                <a:lnSpc>
                  <a:spcPct val="90000"/>
                </a:lnSpc>
                <a:spcBef>
                  <a:spcPts val="400"/>
                </a:spcBef>
                <a:spcAft>
                  <a:spcPct val="20000"/>
                </a:spcAft>
                <a:buChar char="•"/>
              </a:pPr>
              <a:r>
                <a:rPr lang="en-US" sz="1400" kern="1200"/>
                <a:t>This section describes how the organization uses evidence-based practices and interventions to help learners build essential literacy skills that prepare them to become successful readers and writers</a:t>
              </a:r>
            </a:p>
            <a:p>
              <a:pPr marL="114300" lvl="1" indent="-114300" algn="l" defTabSz="622300">
                <a:lnSpc>
                  <a:spcPct val="90000"/>
                </a:lnSpc>
                <a:spcBef>
                  <a:spcPct val="0"/>
                </a:spcBef>
                <a:spcAft>
                  <a:spcPct val="20000"/>
                </a:spcAft>
                <a:buChar char="•"/>
              </a:pPr>
              <a:r>
                <a:rPr lang="en-US" sz="1400" kern="1200"/>
                <a:t>Includes </a:t>
              </a:r>
              <a:r>
                <a:rPr lang="en-US" sz="1400" kern="1200">
                  <a:solidFill>
                    <a:prstClr val="black">
                      <a:hueOff val="0"/>
                      <a:satOff val="0"/>
                      <a:lumOff val="0"/>
                      <a:alphaOff val="0"/>
                    </a:prstClr>
                  </a:solidFill>
                  <a:latin typeface="Aptos" panose="02110004020202020204"/>
                  <a:ea typeface="+mn-ea"/>
                  <a:cs typeface="+mn-cs"/>
                </a:rPr>
                <a:t>guiding</a:t>
              </a:r>
              <a:r>
                <a:rPr lang="en-US" sz="1400" kern="1200"/>
                <a:t> questions to frame the description and highlight key practices</a:t>
              </a:r>
            </a:p>
          </p:txBody>
        </p:sp>
        <p:sp>
          <p:nvSpPr>
            <p:cNvPr id="12" name="Freeform: Shape 11">
              <a:extLst>
                <a:ext uri="{FF2B5EF4-FFF2-40B4-BE49-F238E27FC236}">
                  <a16:creationId xmlns:a16="http://schemas.microsoft.com/office/drawing/2014/main" id="{6F8A8F1B-967E-12DB-0FA1-836F86CDBEBA}"/>
                </a:ext>
              </a:extLst>
            </p:cNvPr>
            <p:cNvSpPr/>
            <p:nvPr/>
          </p:nvSpPr>
          <p:spPr>
            <a:xfrm>
              <a:off x="129797" y="2755043"/>
              <a:ext cx="8905715" cy="457200"/>
            </a:xfrm>
            <a:custGeom>
              <a:avLst/>
              <a:gdLst>
                <a:gd name="connsiteX0" fmla="*/ 0 w 8905715"/>
                <a:gd name="connsiteY0" fmla="*/ 80731 h 484379"/>
                <a:gd name="connsiteX1" fmla="*/ 80731 w 8905715"/>
                <a:gd name="connsiteY1" fmla="*/ 0 h 484379"/>
                <a:gd name="connsiteX2" fmla="*/ 8824984 w 8905715"/>
                <a:gd name="connsiteY2" fmla="*/ 0 h 484379"/>
                <a:gd name="connsiteX3" fmla="*/ 8905715 w 8905715"/>
                <a:gd name="connsiteY3" fmla="*/ 80731 h 484379"/>
                <a:gd name="connsiteX4" fmla="*/ 8905715 w 8905715"/>
                <a:gd name="connsiteY4" fmla="*/ 403648 h 484379"/>
                <a:gd name="connsiteX5" fmla="*/ 8824984 w 8905715"/>
                <a:gd name="connsiteY5" fmla="*/ 484379 h 484379"/>
                <a:gd name="connsiteX6" fmla="*/ 80731 w 8905715"/>
                <a:gd name="connsiteY6" fmla="*/ 484379 h 484379"/>
                <a:gd name="connsiteX7" fmla="*/ 0 w 8905715"/>
                <a:gd name="connsiteY7" fmla="*/ 403648 h 484379"/>
                <a:gd name="connsiteX8" fmla="*/ 0 w 8905715"/>
                <a:gd name="connsiteY8" fmla="*/ 80731 h 48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715" h="484379">
                  <a:moveTo>
                    <a:pt x="0" y="80731"/>
                  </a:moveTo>
                  <a:cubicBezTo>
                    <a:pt x="0" y="36144"/>
                    <a:pt x="36144" y="0"/>
                    <a:pt x="80731" y="0"/>
                  </a:cubicBezTo>
                  <a:lnTo>
                    <a:pt x="8824984" y="0"/>
                  </a:lnTo>
                  <a:cubicBezTo>
                    <a:pt x="8869571" y="0"/>
                    <a:pt x="8905715" y="36144"/>
                    <a:pt x="8905715" y="80731"/>
                  </a:cubicBezTo>
                  <a:lnTo>
                    <a:pt x="8905715" y="403648"/>
                  </a:lnTo>
                  <a:cubicBezTo>
                    <a:pt x="8905715" y="448235"/>
                    <a:pt x="8869571" y="484379"/>
                    <a:pt x="8824984" y="484379"/>
                  </a:cubicBezTo>
                  <a:lnTo>
                    <a:pt x="80731" y="484379"/>
                  </a:lnTo>
                  <a:cubicBezTo>
                    <a:pt x="36144" y="484379"/>
                    <a:pt x="0" y="448235"/>
                    <a:pt x="0" y="403648"/>
                  </a:cubicBezTo>
                  <a:lnTo>
                    <a:pt x="0" y="80731"/>
                  </a:lnTo>
                  <a:close/>
                </a:path>
              </a:pathLst>
            </a:custGeom>
            <a:solidFill>
              <a:schemeClr val="tx2">
                <a:lumMod val="75000"/>
                <a:lumOff val="25000"/>
              </a:schemeClr>
            </a:solidFill>
            <a:ln>
              <a:solidFill>
                <a:schemeClr val="tx1"/>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99845" tIns="99845" rIns="99845" bIns="99845" numCol="1" spcCol="1270" anchor="ctr" anchorCtr="0">
              <a:noAutofit/>
            </a:bodyPr>
            <a:lstStyle/>
            <a:p>
              <a:pPr marL="0" lvl="0" indent="0" algn="l" defTabSz="889000">
                <a:lnSpc>
                  <a:spcPct val="90000"/>
                </a:lnSpc>
                <a:spcBef>
                  <a:spcPct val="0"/>
                </a:spcBef>
                <a:spcAft>
                  <a:spcPct val="35000"/>
                </a:spcAft>
                <a:buNone/>
              </a:pPr>
              <a:r>
                <a:rPr lang="en-US" sz="2000" kern="1200"/>
                <a:t>Data</a:t>
              </a:r>
            </a:p>
          </p:txBody>
        </p:sp>
        <p:sp>
          <p:nvSpPr>
            <p:cNvPr id="13" name="Freeform: Shape 12">
              <a:extLst>
                <a:ext uri="{FF2B5EF4-FFF2-40B4-BE49-F238E27FC236}">
                  <a16:creationId xmlns:a16="http://schemas.microsoft.com/office/drawing/2014/main" id="{39221776-E7AF-5ED5-6913-18CFC617175E}"/>
                </a:ext>
              </a:extLst>
            </p:cNvPr>
            <p:cNvSpPr/>
            <p:nvPr/>
          </p:nvSpPr>
          <p:spPr>
            <a:xfrm>
              <a:off x="129797" y="3239423"/>
              <a:ext cx="8905715" cy="1053608"/>
            </a:xfrm>
            <a:custGeom>
              <a:avLst/>
              <a:gdLst>
                <a:gd name="connsiteX0" fmla="*/ 0 w 8905715"/>
                <a:gd name="connsiteY0" fmla="*/ 0 h 1024650"/>
                <a:gd name="connsiteX1" fmla="*/ 8905715 w 8905715"/>
                <a:gd name="connsiteY1" fmla="*/ 0 h 1024650"/>
                <a:gd name="connsiteX2" fmla="*/ 8905715 w 8905715"/>
                <a:gd name="connsiteY2" fmla="*/ 1024650 h 1024650"/>
                <a:gd name="connsiteX3" fmla="*/ 0 w 8905715"/>
                <a:gd name="connsiteY3" fmla="*/ 1024650 h 1024650"/>
                <a:gd name="connsiteX4" fmla="*/ 0 w 8905715"/>
                <a:gd name="connsiteY4" fmla="*/ 0 h 102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715" h="1024650">
                  <a:moveTo>
                    <a:pt x="0" y="0"/>
                  </a:moveTo>
                  <a:lnTo>
                    <a:pt x="8905715" y="0"/>
                  </a:lnTo>
                  <a:lnTo>
                    <a:pt x="8905715" y="1024650"/>
                  </a:lnTo>
                  <a:lnTo>
                    <a:pt x="0" y="10246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2756" tIns="22860" rIns="128016" bIns="22860" numCol="1" spcCol="1270" anchor="t" anchorCtr="0">
              <a:noAutofit/>
            </a:bodyPr>
            <a:lstStyle/>
            <a:p>
              <a:pPr marL="114300" lvl="1" indent="-114300" algn="l" defTabSz="622300">
                <a:lnSpc>
                  <a:spcPct val="90000"/>
                </a:lnSpc>
                <a:spcBef>
                  <a:spcPts val="400"/>
                </a:spcBef>
                <a:spcAft>
                  <a:spcPct val="20000"/>
                </a:spcAft>
                <a:buChar char="•"/>
              </a:pPr>
              <a:r>
                <a:rPr lang="en-US" sz="1400" kern="1200"/>
                <a:t>This section explains how the organization uses data to guide instruction and decision-making</a:t>
              </a:r>
            </a:p>
            <a:p>
              <a:pPr marL="114300" lvl="1" indent="-114300" algn="l" defTabSz="622300">
                <a:lnSpc>
                  <a:spcPct val="90000"/>
                </a:lnSpc>
                <a:spcBef>
                  <a:spcPts val="400"/>
                </a:spcBef>
                <a:buChar char="•"/>
              </a:pPr>
              <a:r>
                <a:rPr lang="en-US" sz="1400" kern="1200"/>
                <a:t>It highlights how the organization/district builds capacity to interpret data, identify trends, and apply  findings to strengthen instruction</a:t>
              </a:r>
            </a:p>
            <a:p>
              <a:pPr marL="114300" lvl="1" indent="-114300" algn="l" defTabSz="622300">
                <a:lnSpc>
                  <a:spcPct val="90000"/>
                </a:lnSpc>
                <a:spcBef>
                  <a:spcPts val="400"/>
                </a:spcBef>
                <a:spcAft>
                  <a:spcPct val="20000"/>
                </a:spcAft>
                <a:buChar char="•"/>
              </a:pPr>
              <a:r>
                <a:rPr lang="en-US" sz="1400" kern="1200"/>
                <a:t>Includes guiding questions to frame the description and highlight key practices</a:t>
              </a:r>
            </a:p>
          </p:txBody>
        </p:sp>
      </p:grpSp>
      <p:sp>
        <p:nvSpPr>
          <p:cNvPr id="2" name="Title 1">
            <a:extLst>
              <a:ext uri="{FF2B5EF4-FFF2-40B4-BE49-F238E27FC236}">
                <a16:creationId xmlns:a16="http://schemas.microsoft.com/office/drawing/2014/main" id="{41A89262-E753-0C3D-531A-EEC67EF3DF0A}"/>
              </a:ext>
            </a:extLst>
          </p:cNvPr>
          <p:cNvSpPr>
            <a:spLocks noGrp="1"/>
          </p:cNvSpPr>
          <p:nvPr>
            <p:ph type="title"/>
          </p:nvPr>
        </p:nvSpPr>
        <p:spPr>
          <a:xfrm>
            <a:off x="203199" y="-447693"/>
            <a:ext cx="8695267" cy="622829"/>
          </a:xfrm>
        </p:spPr>
        <p:txBody>
          <a:bodyPr/>
          <a:lstStyle/>
          <a:p>
            <a:r>
              <a:rPr lang="en-US" dirty="0"/>
              <a:t>Goals, Instruction, Data</a:t>
            </a:r>
          </a:p>
        </p:txBody>
      </p:sp>
    </p:spTree>
    <p:extLst>
      <p:ext uri="{BB962C8B-B14F-4D97-AF65-F5344CB8AC3E}">
        <p14:creationId xmlns:p14="http://schemas.microsoft.com/office/powerpoint/2010/main" val="15590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assroom of students raising their hands in front of a teacher">
            <a:extLst>
              <a:ext uri="{FF2B5EF4-FFF2-40B4-BE49-F238E27FC236}">
                <a16:creationId xmlns:a16="http://schemas.microsoft.com/office/drawing/2014/main" id="{F4E39DC1-3205-6FD9-0ABF-E6E14BDE5127}"/>
              </a:ext>
            </a:extLst>
          </p:cNvPr>
          <p:cNvPicPr>
            <a:picLocks noGrp="1" noChangeAspect="1"/>
          </p:cNvPicPr>
          <p:nvPr>
            <p:ph idx="1"/>
          </p:nvPr>
        </p:nvPicPr>
        <p:blipFill>
          <a:blip r:embed="rId3">
            <a:alphaModFix amt="30000"/>
          </a:blip>
          <a:srcRect t="-5401" b="12923"/>
          <a:stretch>
            <a:fillRect/>
          </a:stretch>
        </p:blipFill>
        <p:spPr>
          <a:xfrm>
            <a:off x="0" y="-318977"/>
            <a:ext cx="9140058" cy="5462478"/>
          </a:xfrm>
        </p:spPr>
      </p:pic>
      <p:sp>
        <p:nvSpPr>
          <p:cNvPr id="2" name="Title 1">
            <a:extLst>
              <a:ext uri="{FF2B5EF4-FFF2-40B4-BE49-F238E27FC236}">
                <a16:creationId xmlns:a16="http://schemas.microsoft.com/office/drawing/2014/main" id="{9991F5DB-1244-640B-B4F2-BC342225DA4A}"/>
              </a:ext>
            </a:extLst>
          </p:cNvPr>
          <p:cNvSpPr>
            <a:spLocks noGrp="1"/>
          </p:cNvSpPr>
          <p:nvPr>
            <p:ph type="title"/>
          </p:nvPr>
        </p:nvSpPr>
        <p:spPr>
          <a:ln>
            <a:solidFill>
              <a:schemeClr val="tx1"/>
            </a:solidFill>
          </a:ln>
        </p:spPr>
        <p:txBody>
          <a:bodyPr/>
          <a:lstStyle/>
          <a:p>
            <a:r>
              <a:rPr lang="en-US"/>
              <a:t>Leadership &amp; Professional Development</a:t>
            </a:r>
          </a:p>
        </p:txBody>
      </p:sp>
    </p:spTree>
    <p:extLst>
      <p:ext uri="{BB962C8B-B14F-4D97-AF65-F5344CB8AC3E}">
        <p14:creationId xmlns:p14="http://schemas.microsoft.com/office/powerpoint/2010/main" val="210077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23F1CD0E-8F4B-8D45-A423-F94103D56C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1336655"/>
              </p:ext>
            </p:extLst>
          </p:nvPr>
        </p:nvGraphicFramePr>
        <p:xfrm>
          <a:off x="443132" y="211015"/>
          <a:ext cx="8257735" cy="406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1B5045A-1692-5570-6413-2CFB18F734BE}"/>
              </a:ext>
            </a:extLst>
          </p:cNvPr>
          <p:cNvSpPr>
            <a:spLocks noGrp="1"/>
          </p:cNvSpPr>
          <p:nvPr>
            <p:ph type="title"/>
          </p:nvPr>
        </p:nvSpPr>
        <p:spPr>
          <a:xfrm>
            <a:off x="203199" y="-498491"/>
            <a:ext cx="8695267" cy="622829"/>
          </a:xfrm>
        </p:spPr>
        <p:txBody>
          <a:bodyPr/>
          <a:lstStyle/>
          <a:p>
            <a:r>
              <a:rPr lang="en-US" dirty="0"/>
              <a:t>Leadership &amp; PD</a:t>
            </a:r>
          </a:p>
        </p:txBody>
      </p:sp>
    </p:spTree>
    <p:extLst>
      <p:ext uri="{BB962C8B-B14F-4D97-AF65-F5344CB8AC3E}">
        <p14:creationId xmlns:p14="http://schemas.microsoft.com/office/powerpoint/2010/main" val="3256595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D201F-8C94-5C57-AC3D-E02D68BD7EF2}"/>
            </a:ext>
          </a:extLst>
        </p:cNvPr>
        <p:cNvGrpSpPr/>
        <p:nvPr/>
      </p:nvGrpSpPr>
      <p:grpSpPr>
        <a:xfrm>
          <a:off x="0" y="0"/>
          <a:ext cx="0" cy="0"/>
          <a:chOff x="0" y="0"/>
          <a:chExt cx="0" cy="0"/>
        </a:xfrm>
      </p:grpSpPr>
      <p:pic>
        <p:nvPicPr>
          <p:cNvPr id="5" name="Content Placeholder 4" descr="Coat rack with coats on a wall">
            <a:extLst>
              <a:ext uri="{FF2B5EF4-FFF2-40B4-BE49-F238E27FC236}">
                <a16:creationId xmlns:a16="http://schemas.microsoft.com/office/drawing/2014/main" id="{94460933-E6FE-740D-133A-1D5CB0814AE3}"/>
              </a:ext>
            </a:extLst>
          </p:cNvPr>
          <p:cNvPicPr>
            <a:picLocks noGrp="1" noChangeAspect="1"/>
          </p:cNvPicPr>
          <p:nvPr>
            <p:ph idx="1"/>
          </p:nvPr>
        </p:nvPicPr>
        <p:blipFill>
          <a:blip r:embed="rId3">
            <a:alphaModFix amt="22000"/>
          </a:blip>
          <a:srcRect t="9517" b="16458"/>
          <a:stretch>
            <a:fillRect/>
          </a:stretch>
        </p:blipFill>
        <p:spPr>
          <a:xfrm>
            <a:off x="0" y="1"/>
            <a:ext cx="9144000" cy="5143500"/>
          </a:xfrm>
        </p:spPr>
      </p:pic>
      <p:sp>
        <p:nvSpPr>
          <p:cNvPr id="2" name="Title 1">
            <a:extLst>
              <a:ext uri="{FF2B5EF4-FFF2-40B4-BE49-F238E27FC236}">
                <a16:creationId xmlns:a16="http://schemas.microsoft.com/office/drawing/2014/main" id="{D477FFD3-9D37-B927-B5C3-7AED5077CF05}"/>
              </a:ext>
            </a:extLst>
          </p:cNvPr>
          <p:cNvSpPr>
            <a:spLocks noGrp="1"/>
          </p:cNvSpPr>
          <p:nvPr>
            <p:ph type="title"/>
          </p:nvPr>
        </p:nvSpPr>
        <p:spPr>
          <a:ln>
            <a:solidFill>
              <a:schemeClr val="tx1"/>
            </a:solidFill>
          </a:ln>
        </p:spPr>
        <p:txBody>
          <a:bodyPr/>
          <a:lstStyle/>
          <a:p>
            <a:r>
              <a:rPr lang="en-US"/>
              <a:t>Family Involvement &amp; Partnerships</a:t>
            </a:r>
          </a:p>
        </p:txBody>
      </p:sp>
    </p:spTree>
    <p:extLst>
      <p:ext uri="{BB962C8B-B14F-4D97-AF65-F5344CB8AC3E}">
        <p14:creationId xmlns:p14="http://schemas.microsoft.com/office/powerpoint/2010/main" val="588357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3EF4936-93A3-CD66-C6BE-CCEEFC5873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2397965"/>
              </p:ext>
            </p:extLst>
          </p:nvPr>
        </p:nvGraphicFramePr>
        <p:xfrm>
          <a:off x="165315" y="92989"/>
          <a:ext cx="8813370" cy="4192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EC51AEE-5B7B-D092-9C25-DA291D5FC47E}"/>
              </a:ext>
            </a:extLst>
          </p:cNvPr>
          <p:cNvSpPr>
            <a:spLocks noGrp="1"/>
          </p:cNvSpPr>
          <p:nvPr>
            <p:ph type="title"/>
          </p:nvPr>
        </p:nvSpPr>
        <p:spPr>
          <a:xfrm>
            <a:off x="203199" y="-556549"/>
            <a:ext cx="8695267" cy="622829"/>
          </a:xfrm>
        </p:spPr>
        <p:txBody>
          <a:bodyPr/>
          <a:lstStyle/>
          <a:p>
            <a:r>
              <a:rPr lang="en-US" dirty="0"/>
              <a:t>Family Involvement and Partnerships</a:t>
            </a:r>
          </a:p>
        </p:txBody>
      </p:sp>
    </p:spTree>
    <p:extLst>
      <p:ext uri="{BB962C8B-B14F-4D97-AF65-F5344CB8AC3E}">
        <p14:creationId xmlns:p14="http://schemas.microsoft.com/office/powerpoint/2010/main" val="1551875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3" name="Title 2">
            <a:extLst>
              <a:ext uri="{FF2B5EF4-FFF2-40B4-BE49-F238E27FC236}">
                <a16:creationId xmlns:a16="http://schemas.microsoft.com/office/drawing/2014/main" id="{D8905A75-AF10-0AC9-4395-BDFFF81AB6C6}"/>
              </a:ext>
            </a:extLst>
          </p:cNvPr>
          <p:cNvSpPr>
            <a:spLocks noGrp="1"/>
          </p:cNvSpPr>
          <p:nvPr>
            <p:ph type="title"/>
          </p:nvPr>
        </p:nvSpPr>
        <p:spPr/>
        <p:txBody>
          <a:bodyPr/>
          <a:lstStyle/>
          <a:p>
            <a:r>
              <a:rPr lang="en-US"/>
              <a:t>Literacy Plan Questions/Updates</a:t>
            </a:r>
          </a:p>
        </p:txBody>
      </p:sp>
      <p:sp>
        <p:nvSpPr>
          <p:cNvPr id="14" name="Slide Number">
            <a:extLst>
              <a:ext uri="{FF2B5EF4-FFF2-40B4-BE49-F238E27FC236}">
                <a16:creationId xmlns:a16="http://schemas.microsoft.com/office/drawing/2014/main" id="{837CE251-8EDD-225F-4C06-CA1F3047034B}"/>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17</a:t>
            </a:fld>
            <a:endParaRPr sz="1200" b="0" i="0" u="none" strike="noStrike" cap="none">
              <a:solidFill>
                <a:schemeClr val="tx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958FAD0-AF01-47FC-4CC6-83811B92A1F4}"/>
              </a:ext>
            </a:extLst>
          </p:cNvPr>
          <p:cNvSpPr>
            <a:spLocks noGrp="1"/>
          </p:cNvSpPr>
          <p:nvPr>
            <p:ph idx="1"/>
          </p:nvPr>
        </p:nvSpPr>
        <p:spPr>
          <a:xfrm>
            <a:off x="201168" y="928187"/>
            <a:ext cx="6990046" cy="3226081"/>
          </a:xfrm>
        </p:spPr>
        <p:txBody>
          <a:bodyPr vert="horz" lIns="91440" tIns="45720" rIns="91440" bIns="45720" rtlCol="0" anchor="t">
            <a:normAutofit/>
          </a:bodyPr>
          <a:lstStyle/>
          <a:p>
            <a:r>
              <a:rPr lang="en-US">
                <a:latin typeface="Arial"/>
                <a:cs typeface="Arial"/>
              </a:rPr>
              <a:t>First draft due at end of school year</a:t>
            </a:r>
          </a:p>
          <a:p>
            <a:r>
              <a:rPr lang="en-US">
                <a:latin typeface="Arial"/>
                <a:cs typeface="Arial"/>
              </a:rPr>
              <a:t>Plan should be for all of the grade levels that your organization serves</a:t>
            </a:r>
          </a:p>
          <a:p>
            <a:r>
              <a:rPr lang="en-US">
                <a:latin typeface="Arial"/>
                <a:cs typeface="Arial"/>
              </a:rPr>
              <a:t>If you have an existing literacy plan, you can build upon that</a:t>
            </a:r>
          </a:p>
          <a:p>
            <a:r>
              <a:rPr lang="en-US">
                <a:latin typeface="Arial"/>
                <a:cs typeface="Arial"/>
              </a:rPr>
              <a:t>Should align with UIPs</a:t>
            </a:r>
          </a:p>
          <a:p>
            <a:endParaRPr lang="en-US">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3" name="Title 2">
            <a:extLst>
              <a:ext uri="{FF2B5EF4-FFF2-40B4-BE49-F238E27FC236}">
                <a16:creationId xmlns:a16="http://schemas.microsoft.com/office/drawing/2014/main" id="{384F9F5E-3151-B39A-AE89-AE5A479A3E4A}"/>
              </a:ext>
            </a:extLst>
          </p:cNvPr>
          <p:cNvSpPr>
            <a:spLocks noGrp="1"/>
          </p:cNvSpPr>
          <p:nvPr>
            <p:ph type="title"/>
          </p:nvPr>
        </p:nvSpPr>
        <p:spPr/>
        <p:txBody>
          <a:bodyPr>
            <a:normAutofit/>
          </a:bodyPr>
          <a:lstStyle/>
          <a:p>
            <a:r>
              <a:rPr lang="en-US" sz="3600">
                <a:latin typeface="Trebuchet MS"/>
              </a:rPr>
              <a:t>CLSD Updates</a:t>
            </a:r>
            <a:endParaRPr lang="en-US" sz="3600"/>
          </a:p>
        </p:txBody>
      </p:sp>
      <p:sp>
        <p:nvSpPr>
          <p:cNvPr id="5" name="Content Placeholder 4">
            <a:extLst>
              <a:ext uri="{FF2B5EF4-FFF2-40B4-BE49-F238E27FC236}">
                <a16:creationId xmlns:a16="http://schemas.microsoft.com/office/drawing/2014/main" id="{A7312C14-784E-2F3C-38E3-E4522069A50B}"/>
              </a:ext>
            </a:extLst>
          </p:cNvPr>
          <p:cNvSpPr>
            <a:spLocks noGrp="1"/>
          </p:cNvSpPr>
          <p:nvPr>
            <p:ph idx="1"/>
          </p:nvPr>
        </p:nvSpPr>
        <p:spPr>
          <a:xfrm>
            <a:off x="382450" y="1036958"/>
            <a:ext cx="7076799" cy="3149417"/>
          </a:xfrm>
          <a:prstGeom prst="snip1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spcBef>
                <a:spcPts val="1200"/>
              </a:spcBef>
            </a:pPr>
            <a:r>
              <a:rPr lang="en-US">
                <a:latin typeface="Arial"/>
                <a:cs typeface="Arial"/>
              </a:rPr>
              <a:t>Amended GALs with full year 1 amount sent out </a:t>
            </a:r>
            <a:endParaRPr lang="en-US"/>
          </a:p>
          <a:p>
            <a:pPr>
              <a:spcBef>
                <a:spcPts val="1200"/>
              </a:spcBef>
            </a:pPr>
            <a:r>
              <a:rPr lang="en-US">
                <a:latin typeface="Arial"/>
                <a:cs typeface="Arial"/>
              </a:rPr>
              <a:t>Budget revisions can be made via GAINS</a:t>
            </a:r>
            <a:endParaRPr lang="en-US"/>
          </a:p>
          <a:p>
            <a:pPr>
              <a:spcBef>
                <a:spcPts val="1200"/>
              </a:spcBef>
            </a:pPr>
            <a:r>
              <a:rPr lang="en-US">
                <a:latin typeface="Arial"/>
                <a:cs typeface="Arial"/>
              </a:rPr>
              <a:t>Reminder to submit fund requests quarterly, but can submit more frequently</a:t>
            </a:r>
            <a:endParaRPr lang="en-US"/>
          </a:p>
          <a:p>
            <a:pPr>
              <a:spcBef>
                <a:spcPts val="1200"/>
              </a:spcBef>
            </a:pPr>
            <a:r>
              <a:rPr lang="en-US">
                <a:latin typeface="Arial"/>
                <a:cs typeface="Arial"/>
              </a:rPr>
              <a:t>Local Literacy Plan resources: </a:t>
            </a:r>
            <a:endParaRPr lang="en-US"/>
          </a:p>
          <a:p>
            <a:pPr lvl="1">
              <a:buFont typeface="Courier New" panose="020B0604020202020204" pitchFamily="34" charset="0"/>
              <a:buChar char="o"/>
            </a:pPr>
            <a:r>
              <a:rPr lang="en-US">
                <a:latin typeface="Arial"/>
                <a:cs typeface="Arial"/>
              </a:rPr>
              <a:t>Birth – Kinder Entry Toolkit</a:t>
            </a:r>
            <a:endParaRPr lang="en-US"/>
          </a:p>
          <a:p>
            <a:pPr lvl="1">
              <a:buFont typeface="Courier New" panose="020B0604020202020204" pitchFamily="34" charset="0"/>
              <a:buChar char="o"/>
            </a:pPr>
            <a:r>
              <a:rPr lang="en-US">
                <a:latin typeface="Arial"/>
                <a:cs typeface="Arial"/>
              </a:rPr>
              <a:t>K-12 Toolkit</a:t>
            </a:r>
            <a:endParaRPr lang="en-US"/>
          </a:p>
          <a:p>
            <a:pPr lvl="1">
              <a:buFont typeface="Courier New" panose="020B0604020202020204" pitchFamily="34" charset="0"/>
              <a:buChar char="o"/>
            </a:pPr>
            <a:r>
              <a:rPr lang="en-US">
                <a:latin typeface="Arial"/>
                <a:cs typeface="Arial"/>
              </a:rPr>
              <a:t>BOCES Toolkit</a:t>
            </a:r>
            <a:endParaRPr lang="en-US"/>
          </a:p>
          <a:p>
            <a:endParaRPr lang="en-US"/>
          </a:p>
          <a:p>
            <a:endParaRPr lang="en-US"/>
          </a:p>
        </p:txBody>
      </p:sp>
      <p:sp>
        <p:nvSpPr>
          <p:cNvPr id="2" name="Slide Number">
            <a:extLst>
              <a:ext uri="{FF2B5EF4-FFF2-40B4-BE49-F238E27FC236}">
                <a16:creationId xmlns:a16="http://schemas.microsoft.com/office/drawing/2014/main" id="{56FA5C4A-1378-9B3E-AF68-A24690348195}"/>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a:t>
            </a:fld>
            <a:endParaRPr sz="1200" b="0" i="0" u="none" strike="noStrike" cap="none">
              <a:solidFill>
                <a:schemeClr val="tx1"/>
              </a:solidFill>
              <a:latin typeface="Arial"/>
              <a:ea typeface="Arial"/>
              <a:cs typeface="Arial"/>
              <a:sym typeface="Arial"/>
            </a:endParaRPr>
          </a:p>
        </p:txBody>
      </p:sp>
      <p:pic>
        <p:nvPicPr>
          <p:cNvPr id="10" name="Graphic 9" descr="Megaphone1 outline">
            <a:extLst>
              <a:ext uri="{FF2B5EF4-FFF2-40B4-BE49-F238E27FC236}">
                <a16:creationId xmlns:a16="http://schemas.microsoft.com/office/drawing/2014/main" id="{120596E7-5274-8FBE-9121-B4338C9BC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3948" y="1656260"/>
            <a:ext cx="1737360" cy="17373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2" name="Title 1">
            <a:extLst>
              <a:ext uri="{FF2B5EF4-FFF2-40B4-BE49-F238E27FC236}">
                <a16:creationId xmlns:a16="http://schemas.microsoft.com/office/drawing/2014/main" id="{8C58A7CB-E8E6-3727-C149-918CAD1348F2}"/>
              </a:ext>
            </a:extLst>
          </p:cNvPr>
          <p:cNvSpPr>
            <a:spLocks noGrp="1"/>
          </p:cNvSpPr>
          <p:nvPr>
            <p:ph type="title"/>
          </p:nvPr>
        </p:nvSpPr>
        <p:spPr>
          <a:ln>
            <a:solidFill>
              <a:schemeClr val="tx1"/>
            </a:solidFill>
          </a:ln>
        </p:spPr>
        <p:txBody>
          <a:bodyPr/>
          <a:lstStyle/>
          <a:p>
            <a:r>
              <a:rPr lang="en-US">
                <a:latin typeface="Trebuchet MS"/>
              </a:rPr>
              <a:t>Local Literacy Plans</a:t>
            </a:r>
            <a:endParaRPr lang="en-US"/>
          </a:p>
        </p:txBody>
      </p:sp>
      <p:pic>
        <p:nvPicPr>
          <p:cNvPr id="5" name="Content Placeholder 4">
            <a:extLst>
              <a:ext uri="{FF2B5EF4-FFF2-40B4-BE49-F238E27FC236}">
                <a16:creationId xmlns:a16="http://schemas.microsoft.com/office/drawing/2014/main" id="{8BDEE421-056C-A0C5-479E-B313F66BD3BF}"/>
              </a:ext>
              <a:ext uri="{C183D7F6-B498-43B3-948B-1728B52AA6E4}">
                <adec:decorative xmlns:adec="http://schemas.microsoft.com/office/drawing/2017/decorative" val="1"/>
              </a:ext>
            </a:extLst>
          </p:cNvPr>
          <p:cNvPicPr>
            <a:picLocks noGrp="1" noChangeAspect="1"/>
          </p:cNvPicPr>
          <p:nvPr>
            <p:ph idx="1"/>
          </p:nvPr>
        </p:nvPicPr>
        <p:blipFill>
          <a:blip r:embed="rId3">
            <a:alphaModFix amt="22000"/>
          </a:blip>
          <a:srcRect t="11065"/>
          <a:stretch>
            <a:fillRect/>
          </a:stretch>
        </p:blipFill>
        <p:spPr>
          <a:xfrm>
            <a:off x="-9100" y="0"/>
            <a:ext cx="9145601" cy="5143500"/>
          </a:xfrm>
        </p:spPr>
      </p:pic>
      <p:pic>
        <p:nvPicPr>
          <p:cNvPr id="10" name="Picture 9" descr="Birth-Kinder Toolkit">
            <a:extLst>
              <a:ext uri="{FF2B5EF4-FFF2-40B4-BE49-F238E27FC236}">
                <a16:creationId xmlns:a16="http://schemas.microsoft.com/office/drawing/2014/main" id="{B8A4A717-457F-1E70-752E-23DA27A225A7}"/>
              </a:ext>
            </a:extLst>
          </p:cNvPr>
          <p:cNvPicPr>
            <a:picLocks noChangeAspect="1"/>
          </p:cNvPicPr>
          <p:nvPr/>
        </p:nvPicPr>
        <p:blipFill>
          <a:blip r:embed="rId4"/>
          <a:stretch>
            <a:fillRect/>
          </a:stretch>
        </p:blipFill>
        <p:spPr>
          <a:xfrm rot="20669883">
            <a:off x="583092" y="389876"/>
            <a:ext cx="2261570" cy="2926080"/>
          </a:xfrm>
          <a:prstGeom prst="rect">
            <a:avLst/>
          </a:prstGeom>
          <a:ln>
            <a:solidFill>
              <a:schemeClr val="tx1"/>
            </a:solidFill>
          </a:ln>
        </p:spPr>
      </p:pic>
      <p:pic>
        <p:nvPicPr>
          <p:cNvPr id="8" name="Picture 7" descr="K-12 Toolkit">
            <a:extLst>
              <a:ext uri="{FF2B5EF4-FFF2-40B4-BE49-F238E27FC236}">
                <a16:creationId xmlns:a16="http://schemas.microsoft.com/office/drawing/2014/main" id="{778DEB28-7DAC-C165-E9EE-61599D8C5299}"/>
              </a:ext>
            </a:extLst>
          </p:cNvPr>
          <p:cNvPicPr>
            <a:picLocks noChangeAspect="1"/>
          </p:cNvPicPr>
          <p:nvPr/>
        </p:nvPicPr>
        <p:blipFill>
          <a:blip r:embed="rId5"/>
          <a:stretch>
            <a:fillRect/>
          </a:stretch>
        </p:blipFill>
        <p:spPr>
          <a:xfrm rot="263590">
            <a:off x="3624791" y="269481"/>
            <a:ext cx="2252746" cy="2926080"/>
          </a:xfrm>
          <a:prstGeom prst="rect">
            <a:avLst/>
          </a:prstGeom>
          <a:ln>
            <a:solidFill>
              <a:schemeClr val="tx1"/>
            </a:solidFill>
          </a:ln>
        </p:spPr>
      </p:pic>
      <p:pic>
        <p:nvPicPr>
          <p:cNvPr id="12" name="Picture 11" descr="BOCES Toolkit">
            <a:extLst>
              <a:ext uri="{FF2B5EF4-FFF2-40B4-BE49-F238E27FC236}">
                <a16:creationId xmlns:a16="http://schemas.microsoft.com/office/drawing/2014/main" id="{32237037-C9CF-C9E3-CF38-485BBDFB40AE}"/>
              </a:ext>
            </a:extLst>
          </p:cNvPr>
          <p:cNvPicPr>
            <a:picLocks noChangeAspect="1"/>
          </p:cNvPicPr>
          <p:nvPr/>
        </p:nvPicPr>
        <p:blipFill>
          <a:blip r:embed="rId6"/>
          <a:stretch>
            <a:fillRect/>
          </a:stretch>
        </p:blipFill>
        <p:spPr>
          <a:xfrm rot="750767">
            <a:off x="6530869" y="397462"/>
            <a:ext cx="2263347" cy="2926080"/>
          </a:xfrm>
          <a:prstGeom prst="rect">
            <a:avLst/>
          </a:prstGeom>
          <a:ln>
            <a:solidFill>
              <a:schemeClr val="tx1"/>
            </a:solidFill>
          </a:ln>
        </p:spPr>
      </p:pic>
      <p:sp>
        <p:nvSpPr>
          <p:cNvPr id="3" name="Slide Number">
            <a:extLst>
              <a:ext uri="{FF2B5EF4-FFF2-40B4-BE49-F238E27FC236}">
                <a16:creationId xmlns:a16="http://schemas.microsoft.com/office/drawing/2014/main" id="{595B5BFC-1B28-64F3-2F3C-24645C4821FB}"/>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3</a:t>
            </a:fld>
            <a:endParaRPr sz="1200" b="0" i="0" u="none" strike="noStrike" cap="none">
              <a:solidFill>
                <a:schemeClr val="tx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 name="Title 3">
            <a:extLst>
              <a:ext uri="{FF2B5EF4-FFF2-40B4-BE49-F238E27FC236}">
                <a16:creationId xmlns:a16="http://schemas.microsoft.com/office/drawing/2014/main" id="{E38A090D-79AE-F6AB-CE57-8A031BE97A5E}"/>
              </a:ext>
            </a:extLst>
          </p:cNvPr>
          <p:cNvSpPr>
            <a:spLocks noGrp="1"/>
          </p:cNvSpPr>
          <p:nvPr>
            <p:ph type="title"/>
          </p:nvPr>
        </p:nvSpPr>
        <p:spPr/>
        <p:txBody>
          <a:bodyPr/>
          <a:lstStyle/>
          <a:p>
            <a:r>
              <a:rPr lang="en-US"/>
              <a:t>What is a Local Literacy Plan?</a:t>
            </a:r>
          </a:p>
        </p:txBody>
      </p:sp>
      <p:sp>
        <p:nvSpPr>
          <p:cNvPr id="7" name="TextBox 6">
            <a:extLst>
              <a:ext uri="{FF2B5EF4-FFF2-40B4-BE49-F238E27FC236}">
                <a16:creationId xmlns:a16="http://schemas.microsoft.com/office/drawing/2014/main" id="{982022FC-1390-D279-A60B-FC66C4487BB4}"/>
              </a:ext>
            </a:extLst>
          </p:cNvPr>
          <p:cNvSpPr txBox="1"/>
          <p:nvPr/>
        </p:nvSpPr>
        <p:spPr>
          <a:xfrm>
            <a:off x="203199" y="897147"/>
            <a:ext cx="8595744" cy="590931"/>
          </a:xfrm>
          <a:prstGeom prst="rect">
            <a:avLst/>
          </a:prstGeom>
          <a:noFill/>
        </p:spPr>
        <p:txBody>
          <a:bodyPr wrap="square" rtlCol="0">
            <a:spAutoFit/>
          </a:bodyPr>
          <a:lstStyle/>
          <a:p>
            <a:pPr>
              <a:lnSpc>
                <a:spcPct val="90000"/>
              </a:lnSpc>
              <a:spcBef>
                <a:spcPts val="1000"/>
              </a:spcBef>
            </a:pPr>
            <a:r>
              <a:rPr lang="en-US" sz="1800" kern="1200">
                <a:solidFill>
                  <a:schemeClr val="tx1"/>
                </a:solidFill>
                <a:latin typeface="Arial" panose="020B0604020202020204" pitchFamily="34" charset="0"/>
                <a:ea typeface="+mn-ea"/>
                <a:cs typeface="Arial" panose="020B0604020202020204" pitchFamily="34" charset="0"/>
              </a:rPr>
              <a:t>A local literacy plan sets the vision for an organization’s literacy programming and serves as a roadmap to guide implementation and achieve performance goals.</a:t>
            </a:r>
            <a:endParaRPr lang="en-US"/>
          </a:p>
        </p:txBody>
      </p:sp>
      <p:sp>
        <p:nvSpPr>
          <p:cNvPr id="5" name="Content Placeholder 4">
            <a:extLst>
              <a:ext uri="{FF2B5EF4-FFF2-40B4-BE49-F238E27FC236}">
                <a16:creationId xmlns:a16="http://schemas.microsoft.com/office/drawing/2014/main" id="{2787FCB5-83EC-F5DA-7F19-FF0A7DD6347B}"/>
              </a:ext>
            </a:extLst>
          </p:cNvPr>
          <p:cNvSpPr>
            <a:spLocks noGrp="1"/>
          </p:cNvSpPr>
          <p:nvPr>
            <p:ph idx="1"/>
          </p:nvPr>
        </p:nvSpPr>
        <p:spPr>
          <a:xfrm>
            <a:off x="515856" y="1561381"/>
            <a:ext cx="8069952" cy="2708693"/>
          </a:xfrm>
        </p:spPr>
        <p:txBody>
          <a:bodyPr>
            <a:noAutofit/>
          </a:bodyPr>
          <a:lstStyle/>
          <a:p>
            <a:pPr marL="0" indent="0">
              <a:buNone/>
            </a:pPr>
            <a:r>
              <a:rPr lang="en-US"/>
              <a:t>A comprehensive literacy plan should: </a:t>
            </a:r>
          </a:p>
          <a:p>
            <a:pPr marL="344488" indent="-231775">
              <a:spcBef>
                <a:spcPts val="200"/>
              </a:spcBef>
            </a:pPr>
            <a:r>
              <a:rPr lang="en-US"/>
              <a:t>Be informed by a needs assessment </a:t>
            </a:r>
          </a:p>
          <a:p>
            <a:pPr marL="344488" indent="-231775">
              <a:spcBef>
                <a:spcPts val="200"/>
              </a:spcBef>
            </a:pPr>
            <a:r>
              <a:rPr lang="en-US"/>
              <a:t>Align with the Statewide Comprehensive Literacy Plan</a:t>
            </a:r>
          </a:p>
          <a:p>
            <a:pPr marL="344488" indent="-231775">
              <a:spcBef>
                <a:spcPts val="200"/>
              </a:spcBef>
            </a:pPr>
            <a:r>
              <a:rPr lang="en-US"/>
              <a:t>Include age bands served </a:t>
            </a:r>
          </a:p>
          <a:p>
            <a:pPr marL="344488" indent="-231775">
              <a:spcBef>
                <a:spcPts val="200"/>
              </a:spcBef>
            </a:pPr>
            <a:r>
              <a:rPr lang="en-US"/>
              <a:t>Include specific goals </a:t>
            </a:r>
          </a:p>
          <a:p>
            <a:pPr marL="344488" indent="-231775">
              <a:spcBef>
                <a:spcPts val="200"/>
              </a:spcBef>
            </a:pPr>
            <a:r>
              <a:rPr lang="en-US"/>
              <a:t>Include instruction and practices supported by evidence</a:t>
            </a:r>
          </a:p>
          <a:p>
            <a:pPr marL="344488" indent="-231775">
              <a:spcBef>
                <a:spcPts val="200"/>
              </a:spcBef>
            </a:pPr>
            <a:r>
              <a:rPr lang="en-US"/>
              <a:t>Include a plan for professional learning </a:t>
            </a:r>
          </a:p>
          <a:p>
            <a:pPr marL="344488" indent="-231775">
              <a:spcBef>
                <a:spcPts val="200"/>
              </a:spcBef>
            </a:pPr>
            <a:r>
              <a:rPr lang="en-US"/>
              <a:t>Be data-driven, with appropriate collection and use of data </a:t>
            </a:r>
          </a:p>
          <a:p>
            <a:pPr marL="344488" indent="-231775">
              <a:spcBef>
                <a:spcPts val="200"/>
              </a:spcBef>
            </a:pPr>
            <a:r>
              <a:rPr lang="en-US"/>
              <a:t>Reflect leadership, educator, partner, and family voice and communication   </a:t>
            </a:r>
          </a:p>
        </p:txBody>
      </p:sp>
      <p:pic>
        <p:nvPicPr>
          <p:cNvPr id="2" name="Content Placeholder 5" descr="A close up of a map&#10;&#10;">
            <a:extLst>
              <a:ext uri="{FF2B5EF4-FFF2-40B4-BE49-F238E27FC236}">
                <a16:creationId xmlns:a16="http://schemas.microsoft.com/office/drawing/2014/main" id="{6776A357-A162-F269-ED99-530805FD9FBE}"/>
              </a:ext>
            </a:extLst>
          </p:cNvPr>
          <p:cNvPicPr>
            <a:picLocks noChangeAspect="1"/>
          </p:cNvPicPr>
          <p:nvPr/>
        </p:nvPicPr>
        <p:blipFill>
          <a:blip r:embed="rId3"/>
          <a:stretch>
            <a:fillRect/>
          </a:stretch>
        </p:blipFill>
        <p:spPr>
          <a:xfrm>
            <a:off x="6688642" y="1721228"/>
            <a:ext cx="2343450" cy="1588636"/>
          </a:xfrm>
          <a:prstGeom prst="rect">
            <a:avLst/>
          </a:prstGeom>
          <a:effectLst/>
        </p:spPr>
      </p:pic>
      <p:sp>
        <p:nvSpPr>
          <p:cNvPr id="6" name="Slide Number">
            <a:extLst>
              <a:ext uri="{FF2B5EF4-FFF2-40B4-BE49-F238E27FC236}">
                <a16:creationId xmlns:a16="http://schemas.microsoft.com/office/drawing/2014/main" id="{1F6A6761-58FE-DB52-47F2-9605CD9F3B2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4</a:t>
            </a:fld>
            <a:endParaRPr sz="1200" b="0" i="0" u="none" strike="noStrike" cap="none">
              <a:solidFill>
                <a:schemeClr val="tx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C8AFA977-184D-8730-DE53-A20B280A74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B6F2D5-5512-9A26-F268-3A31DA600844}"/>
              </a:ext>
            </a:extLst>
          </p:cNvPr>
          <p:cNvSpPr>
            <a:spLocks noGrp="1"/>
          </p:cNvSpPr>
          <p:nvPr>
            <p:ph type="title"/>
          </p:nvPr>
        </p:nvSpPr>
        <p:spPr/>
        <p:txBody>
          <a:bodyPr/>
          <a:lstStyle/>
          <a:p>
            <a:r>
              <a:rPr lang="en-US"/>
              <a:t>Parts of a Literacy Plan</a:t>
            </a:r>
          </a:p>
        </p:txBody>
      </p:sp>
      <p:sp>
        <p:nvSpPr>
          <p:cNvPr id="5" name="Content Placeholder 4">
            <a:extLst>
              <a:ext uri="{FF2B5EF4-FFF2-40B4-BE49-F238E27FC236}">
                <a16:creationId xmlns:a16="http://schemas.microsoft.com/office/drawing/2014/main" id="{607CAB5F-1C38-488F-4E4A-61A3A50BC38B}"/>
              </a:ext>
            </a:extLst>
          </p:cNvPr>
          <p:cNvSpPr>
            <a:spLocks noGrp="1"/>
          </p:cNvSpPr>
          <p:nvPr>
            <p:ph idx="1"/>
          </p:nvPr>
        </p:nvSpPr>
        <p:spPr>
          <a:xfrm>
            <a:off x="248440" y="899783"/>
            <a:ext cx="7696491" cy="622830"/>
          </a:xfrm>
        </p:spPr>
        <p:txBody>
          <a:bodyPr>
            <a:noAutofit/>
          </a:bodyPr>
          <a:lstStyle/>
          <a:p>
            <a:pPr marL="0" indent="0">
              <a:buNone/>
            </a:pPr>
            <a:r>
              <a:rPr lang="en-US"/>
              <a:t>Each section is designed to be created piece by piece, and together they will build a comprehensive literacy plan for your district or organization. </a:t>
            </a:r>
          </a:p>
        </p:txBody>
      </p:sp>
      <p:sp>
        <p:nvSpPr>
          <p:cNvPr id="6" name="Slide Number">
            <a:extLst>
              <a:ext uri="{FF2B5EF4-FFF2-40B4-BE49-F238E27FC236}">
                <a16:creationId xmlns:a16="http://schemas.microsoft.com/office/drawing/2014/main" id="{EC68D78A-CEEB-8275-1958-2174BD8F48B4}"/>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5</a:t>
            </a:fld>
            <a:endParaRPr sz="1200" b="0" i="0" u="none" strike="noStrike" cap="none">
              <a:solidFill>
                <a:schemeClr val="tx1"/>
              </a:solidFill>
              <a:latin typeface="Arial"/>
              <a:ea typeface="Arial"/>
              <a:cs typeface="Arial"/>
              <a:sym typeface="Arial"/>
            </a:endParaRPr>
          </a:p>
        </p:txBody>
      </p:sp>
      <p:sp>
        <p:nvSpPr>
          <p:cNvPr id="3" name="Content Placeholder 4">
            <a:extLst>
              <a:ext uri="{FF2B5EF4-FFF2-40B4-BE49-F238E27FC236}">
                <a16:creationId xmlns:a16="http://schemas.microsoft.com/office/drawing/2014/main" id="{796447AA-22FF-2001-5543-8EC99570FEB8}"/>
              </a:ext>
            </a:extLst>
          </p:cNvPr>
          <p:cNvSpPr txBox="1">
            <a:spLocks/>
          </p:cNvSpPr>
          <p:nvPr/>
        </p:nvSpPr>
        <p:spPr>
          <a:xfrm>
            <a:off x="823777" y="1666689"/>
            <a:ext cx="6050562" cy="2266956"/>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a:t>❖ Introduction</a:t>
            </a:r>
          </a:p>
          <a:p>
            <a:pPr marL="0" indent="0">
              <a:buClrTx/>
              <a:buFont typeface="Arial" panose="020B0604020202020204" pitchFamily="34" charset="0"/>
              <a:buNone/>
            </a:pPr>
            <a:r>
              <a:rPr lang="en-US"/>
              <a:t>❖ Literacy Team</a:t>
            </a:r>
          </a:p>
          <a:p>
            <a:pPr marL="0" indent="0">
              <a:buClrTx/>
              <a:buFont typeface="Arial" panose="020B0604020202020204" pitchFamily="34" charset="0"/>
              <a:buNone/>
            </a:pPr>
            <a:r>
              <a:rPr lang="en-US"/>
              <a:t>❖ Literacy Vision</a:t>
            </a:r>
          </a:p>
          <a:p>
            <a:pPr marL="0" indent="0">
              <a:buClrTx/>
              <a:buFont typeface="Arial" panose="020B0604020202020204" pitchFamily="34" charset="0"/>
              <a:buNone/>
            </a:pPr>
            <a:r>
              <a:rPr lang="en-US"/>
              <a:t>❖ Needs Assessment</a:t>
            </a:r>
          </a:p>
          <a:p>
            <a:pPr marL="0" indent="0">
              <a:buClrTx/>
              <a:buFont typeface="Arial" panose="020B0604020202020204" pitchFamily="34" charset="0"/>
              <a:buNone/>
            </a:pPr>
            <a:r>
              <a:rPr lang="en-US"/>
              <a:t>❖ Goals</a:t>
            </a:r>
          </a:p>
          <a:p>
            <a:pPr marL="0" indent="0">
              <a:buClrTx/>
              <a:buFont typeface="Arial" panose="020B0604020202020204" pitchFamily="34" charset="0"/>
              <a:buNone/>
            </a:pPr>
            <a:r>
              <a:rPr lang="en-US"/>
              <a:t>❖ Literacy Instruction</a:t>
            </a:r>
          </a:p>
          <a:p>
            <a:pPr marL="0" indent="0">
              <a:buClrTx/>
              <a:buFont typeface="Arial" panose="020B0604020202020204" pitchFamily="34" charset="0"/>
              <a:buNone/>
            </a:pPr>
            <a:r>
              <a:rPr lang="en-US"/>
              <a:t>❖ Use of Data</a:t>
            </a:r>
          </a:p>
          <a:p>
            <a:pPr marL="0" indent="0">
              <a:buClrTx/>
              <a:buFont typeface="Arial" panose="020B0604020202020204" pitchFamily="34" charset="0"/>
              <a:buNone/>
            </a:pPr>
            <a:r>
              <a:rPr lang="en-US"/>
              <a:t>❖ Leadership</a:t>
            </a:r>
          </a:p>
          <a:p>
            <a:pPr marL="0" indent="0">
              <a:buClrTx/>
              <a:buNone/>
            </a:pPr>
            <a:r>
              <a:rPr lang="en-US"/>
              <a:t>❖ Professional Development</a:t>
            </a:r>
          </a:p>
          <a:p>
            <a:pPr marL="0" indent="0">
              <a:buClrTx/>
              <a:buFont typeface="Arial" panose="020B0604020202020204" pitchFamily="34" charset="0"/>
              <a:buNone/>
            </a:pPr>
            <a:r>
              <a:rPr lang="en-US"/>
              <a:t>❖ Family Involvement</a:t>
            </a:r>
          </a:p>
          <a:p>
            <a:pPr marL="0" indent="0">
              <a:buClrTx/>
              <a:buFont typeface="Arial" panose="020B0604020202020204" pitchFamily="34" charset="0"/>
              <a:buNone/>
            </a:pPr>
            <a:r>
              <a:rPr lang="en-US"/>
              <a:t>❖ Partnerships </a:t>
            </a:r>
          </a:p>
        </p:txBody>
      </p:sp>
      <p:pic>
        <p:nvPicPr>
          <p:cNvPr id="11" name="Picture 10" descr="Machine gears">
            <a:extLst>
              <a:ext uri="{FF2B5EF4-FFF2-40B4-BE49-F238E27FC236}">
                <a16:creationId xmlns:a16="http://schemas.microsoft.com/office/drawing/2014/main" id="{7B252030-A49A-BBD8-E9C1-F347E50B4848}"/>
              </a:ext>
            </a:extLst>
          </p:cNvPr>
          <p:cNvPicPr>
            <a:picLocks noChangeAspect="1"/>
          </p:cNvPicPr>
          <p:nvPr/>
        </p:nvPicPr>
        <p:blipFill rotWithShape="1">
          <a:blip r:embed="rId3"/>
          <a:srcRect l="16675" r="16675"/>
          <a:stretch>
            <a:fillRect/>
          </a:stretch>
        </p:blipFill>
        <p:spPr>
          <a:xfrm>
            <a:off x="7526866" y="1885950"/>
            <a:ext cx="1371600" cy="1371600"/>
          </a:xfrm>
          <a:prstGeom prst="roundRect">
            <a:avLst>
              <a:gd name="adj" fmla="val 4167"/>
            </a:avLst>
          </a:prstGeom>
          <a:solidFill>
            <a:srgbClr val="FFFFFF"/>
          </a:solidFill>
          <a:ln w="76200" cap="sq">
            <a:solidFill>
              <a:srgbClr val="EE6B1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Right Triangle 11">
            <a:extLst>
              <a:ext uri="{FF2B5EF4-FFF2-40B4-BE49-F238E27FC236}">
                <a16:creationId xmlns:a16="http://schemas.microsoft.com/office/drawing/2014/main" id="{4BECFCE7-099C-1710-487F-DEB1AAE132EA}"/>
              </a:ext>
              <a:ext uri="{C183D7F6-B498-43B3-948B-1728B52AA6E4}">
                <adec:decorative xmlns:adec="http://schemas.microsoft.com/office/drawing/2017/decorative" val="1"/>
              </a:ext>
            </a:extLst>
          </p:cNvPr>
          <p:cNvSpPr/>
          <p:nvPr/>
        </p:nvSpPr>
        <p:spPr>
          <a:xfrm rot="10800000">
            <a:off x="8291552" y="141150"/>
            <a:ext cx="731520" cy="731520"/>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598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19829309-4E8D-3DBC-00DC-A8F5E534E6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F451C6-54A2-8877-5362-06EC7C726C85}"/>
              </a:ext>
            </a:extLst>
          </p:cNvPr>
          <p:cNvSpPr>
            <a:spLocks noGrp="1"/>
          </p:cNvSpPr>
          <p:nvPr>
            <p:ph type="title"/>
          </p:nvPr>
        </p:nvSpPr>
        <p:spPr>
          <a:xfrm>
            <a:off x="203199" y="132878"/>
            <a:ext cx="8695267" cy="622829"/>
          </a:xfrm>
        </p:spPr>
        <p:txBody>
          <a:bodyPr vert="horz" lIns="91440" tIns="45720" rIns="91440" bIns="45720" rtlCol="0" anchor="ctr">
            <a:normAutofit/>
          </a:bodyPr>
          <a:lstStyle/>
          <a:p>
            <a:r>
              <a:rPr lang="en-US" b="1" kern="1200"/>
              <a:t>Inside the Toolkit</a:t>
            </a:r>
          </a:p>
        </p:txBody>
      </p:sp>
      <p:sp>
        <p:nvSpPr>
          <p:cNvPr id="5" name="Content Placeholder 4">
            <a:extLst>
              <a:ext uri="{FF2B5EF4-FFF2-40B4-BE49-F238E27FC236}">
                <a16:creationId xmlns:a16="http://schemas.microsoft.com/office/drawing/2014/main" id="{733D98E6-7EAE-7261-1335-017E7DB8D3D7}"/>
              </a:ext>
            </a:extLst>
          </p:cNvPr>
          <p:cNvSpPr>
            <a:spLocks noGrp="1"/>
          </p:cNvSpPr>
          <p:nvPr>
            <p:ph idx="1"/>
          </p:nvPr>
        </p:nvSpPr>
        <p:spPr>
          <a:xfrm>
            <a:off x="201170" y="974785"/>
            <a:ext cx="4227868" cy="3179483"/>
          </a:xfrm>
        </p:spPr>
        <p:txBody>
          <a:bodyPr vert="horz" lIns="91440" tIns="45720" rIns="91440" bIns="45720" rtlCol="0">
            <a:normAutofit/>
          </a:bodyPr>
          <a:lstStyle/>
          <a:p>
            <a:pPr marL="60325" indent="0">
              <a:lnSpc>
                <a:spcPct val="100000"/>
              </a:lnSpc>
              <a:buNone/>
            </a:pPr>
            <a:r>
              <a:rPr lang="en-US" kern="1200"/>
              <a:t>Each toolkit serves as a guide to the essential components of a local literacy plan, offering step-by-step guidance, suggestions, resources, and examples to reference. </a:t>
            </a:r>
          </a:p>
          <a:p>
            <a:pPr marL="60325" indent="0">
              <a:lnSpc>
                <a:spcPct val="100000"/>
              </a:lnSpc>
              <a:spcBef>
                <a:spcPts val="1200"/>
              </a:spcBef>
              <a:buNone/>
            </a:pPr>
            <a:r>
              <a:rPr lang="en-US"/>
              <a:t>Fillable boxes are included throughout to help you draft, organize, and refine your plan as you work through the process.</a:t>
            </a:r>
          </a:p>
        </p:txBody>
      </p:sp>
      <p:pic>
        <p:nvPicPr>
          <p:cNvPr id="7" name="Picture 6" descr="Page 3 toolkit screenshot">
            <a:extLst>
              <a:ext uri="{FF2B5EF4-FFF2-40B4-BE49-F238E27FC236}">
                <a16:creationId xmlns:a16="http://schemas.microsoft.com/office/drawing/2014/main" id="{3F76FFE6-CB55-1D79-AB1C-E907D80CB6B7}"/>
              </a:ext>
            </a:extLst>
          </p:cNvPr>
          <p:cNvPicPr>
            <a:picLocks noChangeAspect="1"/>
          </p:cNvPicPr>
          <p:nvPr/>
        </p:nvPicPr>
        <p:blipFill>
          <a:blip r:embed="rId3"/>
          <a:stretch>
            <a:fillRect/>
          </a:stretch>
        </p:blipFill>
        <p:spPr>
          <a:xfrm>
            <a:off x="4641010" y="213840"/>
            <a:ext cx="4227869" cy="3931920"/>
          </a:xfrm>
          <a:prstGeom prst="rect">
            <a:avLst/>
          </a:prstGeom>
          <a:noFill/>
          <a:ln>
            <a:solidFill>
              <a:schemeClr val="tx2"/>
            </a:solidFill>
          </a:ln>
        </p:spPr>
      </p:pic>
    </p:spTree>
    <p:extLst>
      <p:ext uri="{BB962C8B-B14F-4D97-AF65-F5344CB8AC3E}">
        <p14:creationId xmlns:p14="http://schemas.microsoft.com/office/powerpoint/2010/main" val="1941710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pic>
        <p:nvPicPr>
          <p:cNvPr id="6" name="Content Placeholder 5" descr="Stack of sticky notes and pencil">
            <a:extLst>
              <a:ext uri="{FF2B5EF4-FFF2-40B4-BE49-F238E27FC236}">
                <a16:creationId xmlns:a16="http://schemas.microsoft.com/office/drawing/2014/main" id="{2983F882-58B7-1F49-BA4C-4EC537C46E64}"/>
              </a:ext>
            </a:extLst>
          </p:cNvPr>
          <p:cNvPicPr>
            <a:picLocks noGrp="1" noChangeAspect="1"/>
          </p:cNvPicPr>
          <p:nvPr>
            <p:ph idx="1"/>
          </p:nvPr>
        </p:nvPicPr>
        <p:blipFill>
          <a:blip r:embed="rId3">
            <a:alphaModFix amt="37000"/>
          </a:blip>
          <a:srcRect l="5400" t="13953" r="3430"/>
          <a:stretch>
            <a:fillRect/>
          </a:stretch>
        </p:blipFill>
        <p:spPr>
          <a:xfrm rot="21286262">
            <a:off x="-432924" y="-618976"/>
            <a:ext cx="9953104" cy="6215813"/>
          </a:xfrm>
        </p:spPr>
      </p:pic>
      <p:sp>
        <p:nvSpPr>
          <p:cNvPr id="5" name="Title 4">
            <a:extLst>
              <a:ext uri="{FF2B5EF4-FFF2-40B4-BE49-F238E27FC236}">
                <a16:creationId xmlns:a16="http://schemas.microsoft.com/office/drawing/2014/main" id="{BA14C396-B598-69BB-FCFC-4683ACD1C55F}"/>
              </a:ext>
            </a:extLst>
          </p:cNvPr>
          <p:cNvSpPr>
            <a:spLocks noGrp="1"/>
          </p:cNvSpPr>
          <p:nvPr>
            <p:ph type="title"/>
          </p:nvPr>
        </p:nvSpPr>
        <p:spPr>
          <a:ln>
            <a:solidFill>
              <a:schemeClr val="tx1"/>
            </a:solidFill>
          </a:ln>
        </p:spPr>
        <p:txBody>
          <a:bodyPr/>
          <a:lstStyle/>
          <a:p>
            <a:r>
              <a:rPr lang="en-US"/>
              <a:t>Introduction, Literacy Team, Literacy Vision</a:t>
            </a:r>
          </a:p>
        </p:txBody>
      </p:sp>
      <p:sp>
        <p:nvSpPr>
          <p:cNvPr id="2" name="Slide Number">
            <a:extLst>
              <a:ext uri="{FF2B5EF4-FFF2-40B4-BE49-F238E27FC236}">
                <a16:creationId xmlns:a16="http://schemas.microsoft.com/office/drawing/2014/main" id="{B0EF3269-1C59-610F-82D1-ACDC61776D7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bg1"/>
                </a:solidFill>
                <a:latin typeface="Arial"/>
                <a:ea typeface="Arial"/>
                <a:cs typeface="Arial"/>
                <a:sym typeface="Arial"/>
              </a:rPr>
              <a:t> </a:t>
            </a:r>
            <a:fld id="{00000000-1234-1234-1234-123412341234}" type="slidenum">
              <a:rPr lang="en" sz="1200" b="0" i="0" u="none" strike="noStrike" cap="none" smtClean="0">
                <a:solidFill>
                  <a:schemeClr val="bg1"/>
                </a:solidFill>
                <a:latin typeface="Arial"/>
                <a:ea typeface="Arial"/>
                <a:cs typeface="Arial"/>
                <a:sym typeface="Arial"/>
              </a:rPr>
              <a:t>7</a:t>
            </a:fld>
            <a:endParaRPr sz="12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142370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EF8675EC-6BAD-9648-55FF-3A78AC0A489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81985548"/>
              </p:ext>
            </p:extLst>
          </p:nvPr>
        </p:nvGraphicFramePr>
        <p:xfrm>
          <a:off x="111642" y="95694"/>
          <a:ext cx="8920716"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02C4831-6F11-24F9-8712-94A1E57FF272}"/>
              </a:ext>
            </a:extLst>
          </p:cNvPr>
          <p:cNvSpPr>
            <a:spLocks noGrp="1"/>
          </p:cNvSpPr>
          <p:nvPr>
            <p:ph type="title"/>
          </p:nvPr>
        </p:nvSpPr>
        <p:spPr>
          <a:xfrm>
            <a:off x="0" y="-569327"/>
            <a:ext cx="8695267" cy="622829"/>
          </a:xfrm>
        </p:spPr>
        <p:txBody>
          <a:bodyPr/>
          <a:lstStyle/>
          <a:p>
            <a:r>
              <a:rPr lang="en-US" dirty="0"/>
              <a:t>Intro, Literacy Team, Vision</a:t>
            </a:r>
          </a:p>
        </p:txBody>
      </p:sp>
    </p:spTree>
    <p:extLst>
      <p:ext uri="{BB962C8B-B14F-4D97-AF65-F5344CB8AC3E}">
        <p14:creationId xmlns:p14="http://schemas.microsoft.com/office/powerpoint/2010/main" val="3744565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FCDDE-3EB1-D34D-F31E-ED0D7611A472}"/>
            </a:ext>
          </a:extLst>
        </p:cNvPr>
        <p:cNvGrpSpPr/>
        <p:nvPr/>
      </p:nvGrpSpPr>
      <p:grpSpPr>
        <a:xfrm>
          <a:off x="0" y="0"/>
          <a:ext cx="0" cy="0"/>
          <a:chOff x="0" y="0"/>
          <a:chExt cx="0" cy="0"/>
        </a:xfrm>
      </p:grpSpPr>
      <p:pic>
        <p:nvPicPr>
          <p:cNvPr id="10" name="Content Placeholder 9" descr="Hedge maze">
            <a:extLst>
              <a:ext uri="{FF2B5EF4-FFF2-40B4-BE49-F238E27FC236}">
                <a16:creationId xmlns:a16="http://schemas.microsoft.com/office/drawing/2014/main" id="{5103D5FA-21DC-9558-2E2F-DF4402781523}"/>
              </a:ext>
            </a:extLst>
          </p:cNvPr>
          <p:cNvPicPr>
            <a:picLocks noGrp="1" noChangeAspect="1"/>
          </p:cNvPicPr>
          <p:nvPr>
            <p:ph idx="1"/>
          </p:nvPr>
        </p:nvPicPr>
        <p:blipFill>
          <a:blip r:embed="rId3">
            <a:alphaModFix amt="32000"/>
          </a:blip>
          <a:srcRect t="15481"/>
          <a:stretch>
            <a:fillRect/>
          </a:stretch>
        </p:blipFill>
        <p:spPr>
          <a:xfrm>
            <a:off x="0" y="0"/>
            <a:ext cx="9144000" cy="5143500"/>
          </a:xfrm>
        </p:spPr>
      </p:pic>
      <p:sp>
        <p:nvSpPr>
          <p:cNvPr id="5" name="Title 4">
            <a:extLst>
              <a:ext uri="{FF2B5EF4-FFF2-40B4-BE49-F238E27FC236}">
                <a16:creationId xmlns:a16="http://schemas.microsoft.com/office/drawing/2014/main" id="{4858F834-7759-0858-15CF-F1B3269B5574}"/>
              </a:ext>
            </a:extLst>
          </p:cNvPr>
          <p:cNvSpPr>
            <a:spLocks noGrp="1"/>
          </p:cNvSpPr>
          <p:nvPr>
            <p:ph type="title"/>
          </p:nvPr>
        </p:nvSpPr>
        <p:spPr>
          <a:ln>
            <a:solidFill>
              <a:srgbClr val="13501B"/>
            </a:solidFill>
          </a:ln>
        </p:spPr>
        <p:txBody>
          <a:bodyPr/>
          <a:lstStyle/>
          <a:p>
            <a:r>
              <a:rPr lang="en-US"/>
              <a:t>Needs Assessment</a:t>
            </a:r>
          </a:p>
        </p:txBody>
      </p:sp>
      <p:sp>
        <p:nvSpPr>
          <p:cNvPr id="2" name="Slide Number">
            <a:extLst>
              <a:ext uri="{FF2B5EF4-FFF2-40B4-BE49-F238E27FC236}">
                <a16:creationId xmlns:a16="http://schemas.microsoft.com/office/drawing/2014/main" id="{B3C8CE28-DDF8-477E-C11B-58D4D0E65C05}"/>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bg1"/>
                </a:solidFill>
                <a:latin typeface="Arial"/>
                <a:ea typeface="Arial"/>
                <a:cs typeface="Arial"/>
                <a:sym typeface="Arial"/>
              </a:rPr>
              <a:t> </a:t>
            </a:r>
            <a:fld id="{00000000-1234-1234-1234-123412341234}" type="slidenum">
              <a:rPr lang="en" sz="1200" b="0" i="0" u="none" strike="noStrike" cap="none" smtClean="0">
                <a:solidFill>
                  <a:schemeClr val="bg1"/>
                </a:solidFill>
                <a:latin typeface="Arial"/>
                <a:ea typeface="Arial"/>
                <a:cs typeface="Arial"/>
                <a:sym typeface="Arial"/>
              </a:rPr>
              <a:t>9</a:t>
            </a:fld>
            <a:endParaRPr sz="12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303499301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342AAA9D587243B8323C4C5E4B85F0" ma:contentTypeVersion="21" ma:contentTypeDescription="Create a new document." ma:contentTypeScope="" ma:versionID="b08db9904d620b97b196ac81ee2de5e5">
  <xsd:schema xmlns:xsd="http://www.w3.org/2001/XMLSchema" xmlns:xs="http://www.w3.org/2001/XMLSchema" xmlns:p="http://schemas.microsoft.com/office/2006/metadata/properties" xmlns:ns2="0d6dcbee-559b-42be-8dbb-cb68151cfb1e" xmlns:ns3="0bd3aa67-9b51-4e0e-a94e-a4af940e0e8a" targetNamespace="http://schemas.microsoft.com/office/2006/metadata/properties" ma:root="true" ma:fieldsID="f8678f755f6e98990c282400fc8dee8b" ns2:_="" ns3:_="">
    <xsd:import namespace="0d6dcbee-559b-42be-8dbb-cb68151cfb1e"/>
    <xsd:import namespace="0bd3aa67-9b51-4e0e-a94e-a4af940e0e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ObjectDetectorVersions" minOccurs="0"/>
                <xsd:element ref="ns2:MediaServiceSearchProperties" minOccurs="0"/>
                <xsd:element ref="ns2:AgeBands" minOccurs="0"/>
                <xsd:element ref="ns2:Year1Budg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dcbee-559b-42be-8dbb-cb68151cf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hidden="true" ma:internalName="MediaServiceOCR"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AgeBands" ma:index="24" nillable="true" ma:displayName="Age Bands" ma:format="Dropdown" ma:internalName="AgeBands">
      <xsd:simpleType>
        <xsd:restriction base="dms:Text">
          <xsd:maxLength value="255"/>
        </xsd:restriction>
      </xsd:simpleType>
    </xsd:element>
    <xsd:element name="Year1Budget" ma:index="25" nillable="true" ma:displayName="Year 1 Budget" ma:format="Dropdown" ma:internalName="Year1Budge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d3aa67-9b51-4e0e-a94e-a4af940e0e8a"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16" nillable="true" ma:displayName="Taxonomy Catch All Column" ma:hidden="true" ma:list="{ba27b90c-6da8-4e09-a5ee-fd6158684b6d}" ma:internalName="TaxCatchAll" ma:readOnly="false" ma:showField="CatchAllData" ma:web="0bd3aa67-9b51-4e0e-a94e-a4af940e0e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6dcbee-559b-42be-8dbb-cb68151cfb1e">
      <Terms xmlns="http://schemas.microsoft.com/office/infopath/2007/PartnerControls"/>
    </lcf76f155ced4ddcb4097134ff3c332f>
    <TaxCatchAll xmlns="0bd3aa67-9b51-4e0e-a94e-a4af940e0e8a" xsi:nil="true"/>
    <Year1Budget xmlns="0d6dcbee-559b-42be-8dbb-cb68151cfb1e" xsi:nil="true"/>
    <AgeBands xmlns="0d6dcbee-559b-42be-8dbb-cb68151cfb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74E421-FA81-4EC4-9A5F-BA265897D5F9}">
  <ds:schemaRefs>
    <ds:schemaRef ds:uri="0bd3aa67-9b51-4e0e-a94e-a4af940e0e8a"/>
    <ds:schemaRef ds:uri="0d6dcbee-559b-42be-8dbb-cb68151cfb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871AF-E4E2-4474-BBBF-C4CA544DC804}">
  <ds:schemaRefs>
    <ds:schemaRef ds:uri="http://schemas.microsoft.com/office/2006/documentManagement/types"/>
    <ds:schemaRef ds:uri="0d6dcbee-559b-42be-8dbb-cb68151cfb1e"/>
    <ds:schemaRef ds:uri="http://schemas.microsoft.com/office/infopath/2007/PartnerControls"/>
    <ds:schemaRef ds:uri="http://schemas.microsoft.com/office/2006/metadata/properties"/>
    <ds:schemaRef ds:uri="http://purl.org/dc/terms/"/>
    <ds:schemaRef ds:uri="http://schemas.openxmlformats.org/package/2006/metadata/core-properties"/>
    <ds:schemaRef ds:uri="0bd3aa67-9b51-4e0e-a94e-a4af940e0e8a"/>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2259</Words>
  <Application>Microsoft Office PowerPoint</Application>
  <PresentationFormat>On-screen Show (16:9)</PresentationFormat>
  <Paragraphs>187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Courier New</vt:lpstr>
      <vt:lpstr>Trebuchet MS</vt:lpstr>
      <vt:lpstr>Arial</vt:lpstr>
      <vt:lpstr>Aptos</vt:lpstr>
      <vt:lpstr>Custom Design</vt:lpstr>
      <vt:lpstr>CLSD Grant Meeting</vt:lpstr>
      <vt:lpstr>CLSD Updates</vt:lpstr>
      <vt:lpstr>Local Literacy Plans</vt:lpstr>
      <vt:lpstr>What is a Local Literacy Plan?</vt:lpstr>
      <vt:lpstr>Parts of a Literacy Plan</vt:lpstr>
      <vt:lpstr>Inside the Toolkit</vt:lpstr>
      <vt:lpstr>Introduction, Literacy Team, Literacy Vision</vt:lpstr>
      <vt:lpstr>Intro, Literacy Team, Vision</vt:lpstr>
      <vt:lpstr>Needs Assessment</vt:lpstr>
      <vt:lpstr>Needs Assessment Example</vt:lpstr>
      <vt:lpstr>Goals, Literacy Instruction, Use of Data</vt:lpstr>
      <vt:lpstr>Goals, Instruction, Data</vt:lpstr>
      <vt:lpstr>Leadership &amp; Professional Development</vt:lpstr>
      <vt:lpstr>Leadership &amp; PD</vt:lpstr>
      <vt:lpstr>Family Involvement &amp; Partnerships</vt:lpstr>
      <vt:lpstr>Family Involvement and Partnerships</vt:lpstr>
      <vt:lpstr>Literacy Plan Questions/Updates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Lay, Laura</cp:lastModifiedBy>
  <cp:revision>1</cp:revision>
  <dcterms:modified xsi:type="dcterms:W3CDTF">2025-10-30T18:08:02Z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0x010100E1342AAA9D587243B8323C4C5E4B85F0</vt:lpwstr>
  </property>
  <property fmtid="{D5CDD505-2E9C-101B-9397-08002B2CF9AE}" pid="3" name="MediaServiceImageTags">
    <vt:lpwstr/>
  </property>
</Properties>
</file>