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Medium" panose="02000000000000000000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KHHhh9FfJHeLZ4Q6wTwmV6K0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33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eather.craiglow@state.co.us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kristen.lang@state.co.us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1F1F1F"/>
                </a:solidFill>
              </a:rPr>
              <a:t>For Teachers:</a:t>
            </a:r>
            <a:endParaRPr/>
          </a:p>
          <a:p>
            <a:pPr marL="10858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solidFill>
                  <a:srgbClr val="001D35"/>
                </a:solidFill>
              </a:rPr>
              <a:t>Highlight the benefits of the grant for professional growth and student success.</a:t>
            </a:r>
            <a:endParaRPr/>
          </a:p>
          <a:p>
            <a:pPr marL="10858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solidFill>
                  <a:srgbClr val="001D35"/>
                </a:solidFill>
              </a:rPr>
              <a:t>Explain how the grant will provide new resources and opportunities.</a:t>
            </a:r>
            <a:endParaRPr/>
          </a:p>
          <a:p>
            <a:pPr marL="10858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solidFill>
                  <a:srgbClr val="001D35"/>
                </a:solidFill>
              </a:rPr>
              <a:t>Provide clear steps for accessing training and resources.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1F1F1F"/>
                </a:solidFill>
              </a:rPr>
              <a:t>For Parents:</a:t>
            </a:r>
            <a:endParaRPr/>
          </a:p>
          <a:p>
            <a:pPr marL="10858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solidFill>
                  <a:srgbClr val="001D35"/>
                </a:solidFill>
              </a:rPr>
              <a:t>Emphasize how the grant will improve students' learning experiences and academic performance.</a:t>
            </a:r>
            <a:endParaRPr/>
          </a:p>
          <a:p>
            <a:pPr marL="10858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solidFill>
                  <a:srgbClr val="001D35"/>
                </a:solidFill>
              </a:rPr>
              <a:t>Explain opportunities for parents to get involved and support their children's education.</a:t>
            </a:r>
            <a:endParaRPr/>
          </a:p>
          <a:p>
            <a:pPr marL="10858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solidFill>
                  <a:srgbClr val="001D35"/>
                </a:solidFill>
              </a:rPr>
              <a:t>Address potential concerns and provide reassuring information.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1F1F1F"/>
                </a:solidFill>
              </a:rPr>
              <a:t>For Stakeholders:</a:t>
            </a:r>
            <a:endParaRPr/>
          </a:p>
          <a:p>
            <a:pPr marL="10858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solidFill>
                  <a:srgbClr val="001D35"/>
                </a:solidFill>
              </a:rPr>
              <a:t>Highlight the grant's positive impact on the school district and community.</a:t>
            </a:r>
            <a:endParaRPr/>
          </a:p>
          <a:p>
            <a:pPr marL="10858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solidFill>
                  <a:srgbClr val="001D35"/>
                </a:solidFill>
              </a:rPr>
              <a:t>Showcase how the grant aligns with existing initiatives and strategic plans.</a:t>
            </a:r>
            <a:endParaRPr/>
          </a:p>
          <a:p>
            <a:pPr marL="10858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>
                <a:solidFill>
                  <a:srgbClr val="001D35"/>
                </a:solidFill>
              </a:rPr>
              <a:t>Demonstrate the responsible use of funds and measurable outcomes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we needed a contact slide-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heather.craiglow@state.co.us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kristen.lang@state.co.us</a:t>
            </a:r>
            <a:r>
              <a:rPr lang="en-US"/>
              <a:t> </a:t>
            </a:r>
            <a:endParaRPr/>
          </a:p>
        </p:txBody>
      </p:sp>
      <p:sp>
        <p:nvSpPr>
          <p:cNvPr id="285" name="Google Shape;2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1fb41a9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71fb41a9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Consider CDEC’s resources that support coaching, 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Orang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1"/>
          <p:cNvSpPr/>
          <p:nvPr/>
        </p:nvSpPr>
        <p:spPr>
          <a:xfrm>
            <a:off x="-1587" y="0"/>
            <a:ext cx="9144000" cy="2743200"/>
          </a:xfrm>
          <a:prstGeom prst="rect">
            <a:avLst/>
          </a:prstGeom>
          <a:solidFill>
            <a:srgbClr val="EF75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1"/>
          <p:cNvSpPr>
            <a:spLocks noGrp="1"/>
          </p:cNvSpPr>
          <p:nvPr>
            <p:ph type="pic" idx="2"/>
          </p:nvPr>
        </p:nvSpPr>
        <p:spPr>
          <a:xfrm>
            <a:off x="6119813" y="0"/>
            <a:ext cx="3022600" cy="44354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11" name="Google Shape;1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0695"/>
            <a:ext cx="9144003" cy="83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1" descr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9325" y="703400"/>
            <a:ext cx="1456100" cy="9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1"/>
          <p:cNvSpPr txBox="1"/>
          <p:nvPr/>
        </p:nvSpPr>
        <p:spPr>
          <a:xfrm>
            <a:off x="205525" y="4884550"/>
            <a:ext cx="72564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205525" y="2070900"/>
            <a:ext cx="57783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title" idx="3"/>
          </p:nvPr>
        </p:nvSpPr>
        <p:spPr>
          <a:xfrm>
            <a:off x="205525" y="2960750"/>
            <a:ext cx="57783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blank - blue">
  <p:cSld name="TITLE_AND_BODY_1_1_1_1_1_1_1_1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0695"/>
            <a:ext cx="9144003" cy="83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0" descr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2150" y="4594525"/>
            <a:ext cx="924425" cy="403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30"/>
          <p:cNvCxnSpPr/>
          <p:nvPr/>
        </p:nvCxnSpPr>
        <p:spPr>
          <a:xfrm>
            <a:off x="0" y="607574"/>
            <a:ext cx="7479600" cy="0"/>
          </a:xfrm>
          <a:prstGeom prst="straightConnector1">
            <a:avLst/>
          </a:prstGeom>
          <a:noFill/>
          <a:ln w="19050" cap="flat" cmpd="sng">
            <a:solidFill>
              <a:srgbClr val="488BC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Orange - 05">
  <p:cSld name="1_Divider - Orange - 05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0" y="3361600"/>
            <a:ext cx="9144000" cy="666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31" descr="CDE logo&#10;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02150" y="4594525"/>
            <a:ext cx="924425" cy="40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out image - Orange">
  <p:cSld name="SECTION_HEADER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0695"/>
            <a:ext cx="9144003" cy="83046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2"/>
          <p:cNvSpPr txBox="1"/>
          <p:nvPr/>
        </p:nvSpPr>
        <p:spPr>
          <a:xfrm>
            <a:off x="123875" y="4164100"/>
            <a:ext cx="4863600" cy="1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" name="Google Shape;20;p22"/>
          <p:cNvCxnSpPr/>
          <p:nvPr/>
        </p:nvCxnSpPr>
        <p:spPr>
          <a:xfrm>
            <a:off x="0" y="918350"/>
            <a:ext cx="7479600" cy="0"/>
          </a:xfrm>
          <a:prstGeom prst="straightConnector1">
            <a:avLst/>
          </a:prstGeom>
          <a:noFill/>
          <a:ln w="19050" cap="flat" cmpd="sng">
            <a:solidFill>
              <a:srgbClr val="EF752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155850" y="98753"/>
            <a:ext cx="71679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2" name="Google Shape;2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2150" y="4594525"/>
            <a:ext cx="924425" cy="40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127215" y="14557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23" descr="CD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02150" y="4594525"/>
            <a:ext cx="924425" cy="40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Orange - 03">
  <p:cSld name="TITLE_AND_BODY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0" y="3361599"/>
            <a:ext cx="9144000" cy="697053"/>
          </a:xfrm>
          <a:prstGeom prst="rect">
            <a:avLst/>
          </a:prstGeom>
          <a:solidFill>
            <a:srgbClr val="EF75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24" descr="CD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02150" y="4594525"/>
            <a:ext cx="924425" cy="40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out image - Blue">
  <p:cSld name="TITLE_AND_BODY_1_1_1_1_1_1_1_1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0695"/>
            <a:ext cx="9144003" cy="8304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25"/>
          <p:cNvCxnSpPr/>
          <p:nvPr/>
        </p:nvCxnSpPr>
        <p:spPr>
          <a:xfrm>
            <a:off x="0" y="918350"/>
            <a:ext cx="7479600" cy="0"/>
          </a:xfrm>
          <a:prstGeom prst="straightConnector1">
            <a:avLst/>
          </a:prstGeom>
          <a:noFill/>
          <a:ln w="19050" cap="flat" cmpd="sng">
            <a:solidFill>
              <a:srgbClr val="488BC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311700" y="105100"/>
            <a:ext cx="71679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77900" cy="30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35" name="Google Shape;35;p25" descr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2150" y="4594525"/>
            <a:ext cx="924425" cy="40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0695"/>
            <a:ext cx="9144003" cy="83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6" descr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2150" y="4594525"/>
            <a:ext cx="924425" cy="40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0695"/>
            <a:ext cx="9144003" cy="83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7" descr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2150" y="4594525"/>
            <a:ext cx="924425" cy="40339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135237" y="14557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Orange - 05">
  <p:cSld name="TITLE_AND_BODY_1_1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0" y="3361600"/>
            <a:ext cx="9144000" cy="666600"/>
          </a:xfrm>
          <a:prstGeom prst="rect">
            <a:avLst/>
          </a:prstGeom>
          <a:solidFill>
            <a:srgbClr val="EF752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28" descr="CDE logo&#10;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02150" y="4594525"/>
            <a:ext cx="924425" cy="40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Blue">
  <p:cSld name="TITLE_AND_BODY_1_1_1_1_1_1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/>
          <p:nvPr/>
        </p:nvSpPr>
        <p:spPr>
          <a:xfrm>
            <a:off x="1125" y="0"/>
            <a:ext cx="9144000" cy="2743200"/>
          </a:xfrm>
          <a:prstGeom prst="rect">
            <a:avLst/>
          </a:prstGeom>
          <a:solidFill>
            <a:srgbClr val="488B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9"/>
          <p:cNvSpPr>
            <a:spLocks noGrp="1"/>
          </p:cNvSpPr>
          <p:nvPr>
            <p:ph type="pic" idx="2"/>
          </p:nvPr>
        </p:nvSpPr>
        <p:spPr>
          <a:xfrm>
            <a:off x="6280484" y="0"/>
            <a:ext cx="2861929" cy="437991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51" name="Google Shape;5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0695"/>
            <a:ext cx="9144003" cy="83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9" descr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4525" y="746675"/>
            <a:ext cx="1456100" cy="9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205525" y="2075700"/>
            <a:ext cx="57783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title" idx="3"/>
          </p:nvPr>
        </p:nvSpPr>
        <p:spPr>
          <a:xfrm>
            <a:off x="205525" y="2960750"/>
            <a:ext cx="57783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ay_l@cde.state.co.u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llen_m@cde.state.co.us" TargetMode="External"/><Relationship Id="rId5" Type="http://schemas.openxmlformats.org/officeDocument/2006/relationships/hyperlink" Target="mailto:kristen.lang@state.co.us" TargetMode="External"/><Relationship Id="rId4" Type="http://schemas.openxmlformats.org/officeDocument/2006/relationships/hyperlink" Target="mailto:heather.craiglow@state.co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headstart.gov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headstart.gov/professional-development/individualized-professional-development-ipd-portfolio/individualized-professional-development-ipd-portfolio#:~:text=The%20Individualized%20Professional%20Development%20Portfolio%20(iPD)%20has%20accessible%2C%20self,Close" TargetMode="External"/><Relationship Id="rId12" Type="http://schemas.openxmlformats.org/officeDocument/2006/relationships/hyperlink" Target="https://cdec.colorado.gov/for-families/learning-and-development-guidelin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loradoshinespdis.com/s/pdislogin" TargetMode="External"/><Relationship Id="rId11" Type="http://schemas.openxmlformats.org/officeDocument/2006/relationships/hyperlink" Target="https://ecclacolorado.org/" TargetMode="External"/><Relationship Id="rId5" Type="http://schemas.openxmlformats.org/officeDocument/2006/relationships/hyperlink" Target="https://cdec.colorado.gov/expanding-quality-in-infant-toddler-initiative" TargetMode="External"/><Relationship Id="rId10" Type="http://schemas.openxmlformats.org/officeDocument/2006/relationships/hyperlink" Target="https://www.imaginationlibrarycolorado.org/" TargetMode="External"/><Relationship Id="rId4" Type="http://schemas.openxmlformats.org/officeDocument/2006/relationships/hyperlink" Target="https://cdec.colorado.gov/for-families/marketplace-transitions-during-the-early-years" TargetMode="External"/><Relationship Id="rId9" Type="http://schemas.openxmlformats.org/officeDocument/2006/relationships/hyperlink" Target="https://headstart.gov/professional-development/individualized-professional-development-ipd-portfolio/course-catalo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es.ed.gov/ncee/wwc/practiceguide/30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title"/>
          </p:nvPr>
        </p:nvSpPr>
        <p:spPr>
          <a:xfrm>
            <a:off x="37850" y="1659850"/>
            <a:ext cx="59460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</a:pPr>
            <a:endParaRPr sz="3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</a:pPr>
            <a:r>
              <a:rPr lang="en-US" sz="3400"/>
              <a:t>Comprehensive State Literacy Development (CSLD) Grant</a:t>
            </a:r>
            <a:endParaRPr sz="56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None/>
            </a:pP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title" idx="3"/>
          </p:nvPr>
        </p:nvSpPr>
        <p:spPr>
          <a:xfrm>
            <a:off x="205525" y="3067775"/>
            <a:ext cx="57783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2025 Welcome Meeting</a:t>
            </a:r>
            <a:endParaRPr sz="3200"/>
          </a:p>
        </p:txBody>
      </p:sp>
      <p:pic>
        <p:nvPicPr>
          <p:cNvPr id="70" name="Google Shape;70;p1" descr="students working on special closed syllable less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569" r="4568"/>
          <a:stretch/>
        </p:blipFill>
        <p:spPr>
          <a:xfrm>
            <a:off x="6119813" y="0"/>
            <a:ext cx="3022600" cy="4435475"/>
          </a:xfrm>
          <a:prstGeom prst="rect">
            <a:avLst/>
          </a:prstGeom>
          <a:solidFill>
            <a:srgbClr val="EEEEEE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654" y="1601972"/>
            <a:ext cx="1913860" cy="211121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6486" y="1213984"/>
            <a:ext cx="1913860" cy="211121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237600" y="98753"/>
            <a:ext cx="85032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Managing Your Grant – Budgets</a:t>
            </a:r>
            <a:endParaRPr sz="2800"/>
          </a:p>
        </p:txBody>
      </p:sp>
      <p:sp>
        <p:nvSpPr>
          <p:cNvPr id="149" name="Google Shape;149;p9"/>
          <p:cNvSpPr/>
          <p:nvPr/>
        </p:nvSpPr>
        <p:spPr>
          <a:xfrm>
            <a:off x="684000" y="1407978"/>
            <a:ext cx="7776000" cy="211121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 cap="flat" cmpd="sng">
            <a:solidFill>
              <a:srgbClr val="009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Budgets are submitted in GAINS each year in June for approval of the following school year's planned costs.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Revisions must be submitted for approval if changes need to occur.</a:t>
            </a:r>
            <a:endParaRPr/>
          </a:p>
          <a:p>
            <a:pPr marL="285750" marR="0" lvl="2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time revisions are made, it goes through the same approval process in GAINS: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Draft completed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LEA Fiscal Representative Approved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LEA Authorized Representative Approved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CDE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22700" y="942320"/>
            <a:ext cx="5521300" cy="339235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B3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237600" y="98753"/>
            <a:ext cx="85032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Managing Your Grant – Fiscal Requirements</a:t>
            </a:r>
            <a:endParaRPr sz="2800"/>
          </a:p>
        </p:txBody>
      </p:sp>
      <p:sp>
        <p:nvSpPr>
          <p:cNvPr id="156" name="Google Shape;156;p10"/>
          <p:cNvSpPr/>
          <p:nvPr/>
        </p:nvSpPr>
        <p:spPr>
          <a:xfrm>
            <a:off x="684000" y="1320343"/>
            <a:ext cx="7776000" cy="2502813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Programs must draw down funds at a minimum of every 4 months and no more than once a month.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funds for each grant year (Years 1-4) must be expended between July 1 and June 30.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final day to submit reimbursement requests is August 15. </a:t>
            </a:r>
            <a:endParaRPr/>
          </a:p>
          <a:p>
            <a:pPr marL="285750" marR="0" lvl="2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Final Expenditure Report (FER) will be due September 30 each year via GAINS.</a:t>
            </a:r>
            <a:endParaRPr sz="1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1" descr="A screenshot of a clsd web page&#10;&#10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00" t="-702" r="-399" b="1054"/>
          <a:stretch/>
        </p:blipFill>
        <p:spPr>
          <a:xfrm>
            <a:off x="-330" y="-907"/>
            <a:ext cx="9143228" cy="5146539"/>
          </a:xfrm>
          <a:prstGeom prst="rect">
            <a:avLst/>
          </a:prstGeom>
          <a:solidFill>
            <a:schemeClr val="lt2"/>
          </a:solidFill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0" y="3361599"/>
            <a:ext cx="9144000" cy="697053"/>
          </a:xfrm>
          <a:prstGeom prst="rect">
            <a:avLst/>
          </a:prstGeom>
          <a:solidFill>
            <a:srgbClr val="EF752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www.cde.state.co.us/early/comprehensive-state-literacy-development-grant</a:t>
            </a:r>
            <a:endParaRPr/>
          </a:p>
        </p:txBody>
      </p:sp>
      <p:pic>
        <p:nvPicPr>
          <p:cNvPr id="163" name="Google Shape;163;p11" descr="CD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2150" y="4594525"/>
            <a:ext cx="924425" cy="40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>
            <a:spLocks noGrp="1"/>
          </p:cNvSpPr>
          <p:nvPr>
            <p:ph type="title"/>
          </p:nvPr>
        </p:nvSpPr>
        <p:spPr>
          <a:xfrm>
            <a:off x="244800" y="105100"/>
            <a:ext cx="72348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Project Goals</a:t>
            </a:r>
            <a:endParaRPr/>
          </a:p>
        </p:txBody>
      </p:sp>
      <p:grpSp>
        <p:nvGrpSpPr>
          <p:cNvPr id="169" name="Google Shape;169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800" y="1044008"/>
            <a:ext cx="8568836" cy="3189585"/>
            <a:chOff x="244800" y="1044008"/>
            <a:chExt cx="8568836" cy="3189585"/>
          </a:xfrm>
        </p:grpSpPr>
        <p:sp>
          <p:nvSpPr>
            <p:cNvPr id="170" name="Google Shape;170;p12"/>
            <p:cNvSpPr/>
            <p:nvPr/>
          </p:nvSpPr>
          <p:spPr>
            <a:xfrm>
              <a:off x="244800" y="1044008"/>
              <a:ext cx="3117599" cy="3189585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1803599" y="1080000"/>
              <a:ext cx="7010037" cy="3117599"/>
            </a:xfrm>
            <a:custGeom>
              <a:avLst/>
              <a:gdLst/>
              <a:ahLst/>
              <a:cxnLst/>
              <a:rect l="l" t="t" r="r" b="b"/>
              <a:pathLst>
                <a:path w="7010037" h="3117599" extrusionOk="0">
                  <a:moveTo>
                    <a:pt x="0" y="0"/>
                  </a:moveTo>
                  <a:lnTo>
                    <a:pt x="7010037" y="0"/>
                  </a:lnTo>
                  <a:lnTo>
                    <a:pt x="7010037" y="3117599"/>
                  </a:lnTo>
                  <a:lnTo>
                    <a:pt x="0" y="3117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3565975" bIns="2516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 two or three clear project goals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653984" y="1742490"/>
              <a:ext cx="2299230" cy="229923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61C08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1803599" y="1742490"/>
              <a:ext cx="7010037" cy="2299230"/>
            </a:xfrm>
            <a:custGeom>
              <a:avLst/>
              <a:gdLst/>
              <a:ahLst/>
              <a:cxnLst/>
              <a:rect l="l" t="t" r="r" b="b"/>
              <a:pathLst>
                <a:path w="7010037" h="2299230" extrusionOk="0">
                  <a:moveTo>
                    <a:pt x="0" y="0"/>
                  </a:moveTo>
                  <a:lnTo>
                    <a:pt x="7010037" y="0"/>
                  </a:lnTo>
                  <a:lnTo>
                    <a:pt x="7010037" y="2299230"/>
                  </a:lnTo>
                  <a:lnTo>
                    <a:pt x="0" y="2299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25400" cap="flat" cmpd="sng">
              <a:solidFill>
                <a:srgbClr val="61C0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3565975" bIns="1697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Connected to UIP and documented accordingly when appropriate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1063170" y="2404980"/>
              <a:ext cx="1480859" cy="1480859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98E1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1803599" y="2404980"/>
              <a:ext cx="7010037" cy="1480859"/>
            </a:xfrm>
            <a:custGeom>
              <a:avLst/>
              <a:gdLst/>
              <a:ahLst/>
              <a:cxnLst/>
              <a:rect l="l" t="t" r="r" b="b"/>
              <a:pathLst>
                <a:path w="7010037" h="1480859" extrusionOk="0">
                  <a:moveTo>
                    <a:pt x="0" y="0"/>
                  </a:moveTo>
                  <a:lnTo>
                    <a:pt x="7010037" y="0"/>
                  </a:lnTo>
                  <a:lnTo>
                    <a:pt x="7010037" y="1480859"/>
                  </a:lnTo>
                  <a:lnTo>
                    <a:pt x="0" y="1480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25400" cap="flat" cmpd="sng">
              <a:solidFill>
                <a:srgbClr val="98E1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3565975" bIns="879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Should be measurable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1472354" y="3067470"/>
              <a:ext cx="662489" cy="662489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FEA93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1803599" y="3067470"/>
              <a:ext cx="7010037" cy="662489"/>
            </a:xfrm>
            <a:custGeom>
              <a:avLst/>
              <a:gdLst/>
              <a:ahLst/>
              <a:cxnLst/>
              <a:rect l="l" t="t" r="r" b="b"/>
              <a:pathLst>
                <a:path w="7010037" h="662489" extrusionOk="0">
                  <a:moveTo>
                    <a:pt x="0" y="0"/>
                  </a:moveTo>
                  <a:lnTo>
                    <a:pt x="7010037" y="0"/>
                  </a:lnTo>
                  <a:lnTo>
                    <a:pt x="7010037" y="662489"/>
                  </a:lnTo>
                  <a:lnTo>
                    <a:pt x="0" y="662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25400" cap="flat" cmpd="sng">
              <a:solidFill>
                <a:srgbClr val="FEA9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3565975" bIns="60950" anchor="ctr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will discuss these goals </a:t>
              </a:r>
              <a:endParaRPr/>
            </a:p>
            <a:p>
              <a:pPr marL="0" marR="0" lvl="0" indent="0" algn="l" rtl="0">
                <a:lnSpc>
                  <a:spcPct val="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during individual meetings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5040000" y="2404980"/>
              <a:ext cx="3773636" cy="662489"/>
            </a:xfrm>
            <a:custGeom>
              <a:avLst/>
              <a:gdLst/>
              <a:ahLst/>
              <a:cxnLst/>
              <a:rect l="l" t="t" r="r" b="b"/>
              <a:pathLst>
                <a:path w="3505018" h="662489" extrusionOk="0">
                  <a:moveTo>
                    <a:pt x="0" y="0"/>
                  </a:moveTo>
                  <a:lnTo>
                    <a:pt x="3505018" y="0"/>
                  </a:lnTo>
                  <a:lnTo>
                    <a:pt x="3505018" y="662489"/>
                  </a:lnTo>
                  <a:lnTo>
                    <a:pt x="0" y="66248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Linked to student outcomes </a:t>
              </a:r>
              <a:r>
                <a:rPr lang="en-US" sz="16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Tied another key project focus area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5040000" y="3067470"/>
              <a:ext cx="3773636" cy="662489"/>
            </a:xfrm>
            <a:custGeom>
              <a:avLst/>
              <a:gdLst/>
              <a:ahLst/>
              <a:cxnLst/>
              <a:rect l="l" t="t" r="r" b="b"/>
              <a:pathLst>
                <a:path w="3505018" h="662489" extrusionOk="0">
                  <a:moveTo>
                    <a:pt x="0" y="0"/>
                  </a:moveTo>
                  <a:lnTo>
                    <a:pt x="3505018" y="0"/>
                  </a:lnTo>
                  <a:lnTo>
                    <a:pt x="3505018" y="662489"/>
                  </a:lnTo>
                  <a:lnTo>
                    <a:pt x="0" y="66248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If you included goals in your application or existing district UIP, we can review and modify them as needed.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>
            <a:spLocks noGrp="1"/>
          </p:cNvSpPr>
          <p:nvPr>
            <p:ph type="title"/>
          </p:nvPr>
        </p:nvSpPr>
        <p:spPr>
          <a:xfrm>
            <a:off x="244801" y="88008"/>
            <a:ext cx="7091768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Communication Plan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3"/>
          <p:cNvSpPr>
            <a:spLocks noGrp="1"/>
          </p:cNvSpPr>
          <p:nvPr>
            <p:ph type="body" idx="1"/>
          </p:nvPr>
        </p:nvSpPr>
        <p:spPr>
          <a:xfrm>
            <a:off x="397964" y="1045693"/>
            <a:ext cx="8263945" cy="315001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Can't be just another new thing or all top-down</a:t>
            </a:r>
            <a:endParaRPr/>
          </a:p>
          <a:p>
            <a:pPr marL="342900" lvl="0" indent="-342900" algn="l" rtl="0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Multidirectional communication strategy that actively involves and empowers teachers, parents, and other key stakeholders</a:t>
            </a:r>
            <a:endParaRPr/>
          </a:p>
          <a:p>
            <a:pPr marL="342900" lvl="0" indent="-342900" algn="l" rtl="0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key messages</a:t>
            </a:r>
            <a:endParaRPr/>
          </a:p>
          <a:p>
            <a:pPr marL="342900" lvl="0" indent="-342900" algn="l" rtl="0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communication channels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SzPts val="1600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clear channels for feedback, questions, and concerns from all stakeholders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237324" y="88008"/>
            <a:ext cx="7099243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District/Local Literacy Plan</a:t>
            </a:r>
            <a:endParaRPr sz="3600"/>
          </a:p>
        </p:txBody>
      </p:sp>
      <p:grpSp>
        <p:nvGrpSpPr>
          <p:cNvPr id="191" name="Google Shape;19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9668" y="1061910"/>
            <a:ext cx="7964663" cy="3027240"/>
            <a:chOff x="0" y="7560"/>
            <a:chExt cx="7964663" cy="3027240"/>
          </a:xfrm>
        </p:grpSpPr>
        <p:sp>
          <p:nvSpPr>
            <p:cNvPr id="192" name="Google Shape;192;p14"/>
            <p:cNvSpPr/>
            <p:nvPr/>
          </p:nvSpPr>
          <p:spPr>
            <a:xfrm>
              <a:off x="0" y="7560"/>
              <a:ext cx="7964663" cy="716040"/>
            </a:xfrm>
            <a:prstGeom prst="roundRect">
              <a:avLst>
                <a:gd name="adj" fmla="val 16667"/>
              </a:avLst>
            </a:prstGeom>
            <a:solidFill>
              <a:srgbClr val="65B9CD"/>
            </a:solidFill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 txBox="1"/>
            <p:nvPr/>
          </p:nvSpPr>
          <p:spPr>
            <a:xfrm>
              <a:off x="34954" y="42514"/>
              <a:ext cx="7894755" cy="646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document that outlines how a school district or organization will improve literacy skills for all students.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0" y="775440"/>
              <a:ext cx="7964663" cy="716040"/>
            </a:xfrm>
            <a:prstGeom prst="roundRect">
              <a:avLst>
                <a:gd name="adj" fmla="val 16667"/>
              </a:avLst>
            </a:prstGeom>
            <a:solidFill>
              <a:srgbClr val="90A4AE"/>
            </a:solidFill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4"/>
            <p:cNvSpPr txBox="1"/>
            <p:nvPr/>
          </p:nvSpPr>
          <p:spPr>
            <a:xfrm>
              <a:off x="34954" y="810394"/>
              <a:ext cx="7894755" cy="646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Local literacy plan due at the end of the school year. </a:t>
              </a: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0" y="1543320"/>
              <a:ext cx="7964663" cy="716040"/>
            </a:xfrm>
            <a:prstGeom prst="roundRect">
              <a:avLst>
                <a:gd name="adj" fmla="val 16667"/>
              </a:avLst>
            </a:prstGeom>
            <a:solidFill>
              <a:srgbClr val="93D5AE"/>
            </a:solidFill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4"/>
            <p:cNvSpPr txBox="1"/>
            <p:nvPr/>
          </p:nvSpPr>
          <p:spPr>
            <a:xfrm>
              <a:off x="34954" y="1578274"/>
              <a:ext cx="7894755" cy="646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Ensures Year 2 starts with alignment to the new local literacy plan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0" y="2318760"/>
              <a:ext cx="7964663" cy="716040"/>
            </a:xfrm>
            <a:prstGeom prst="roundRect">
              <a:avLst>
                <a:gd name="adj" fmla="val 16667"/>
              </a:avLst>
            </a:prstGeom>
            <a:solidFill>
              <a:srgbClr val="FF906D"/>
            </a:solidFill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 txBox="1"/>
            <p:nvPr/>
          </p:nvSpPr>
          <p:spPr>
            <a:xfrm>
              <a:off x="34954" y="2353714"/>
              <a:ext cx="7894755" cy="646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Should not be a static document but should evolve to meet the needs of your students, educators, and local needs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>
            <a:spLocks noGrp="1"/>
          </p:cNvSpPr>
          <p:nvPr>
            <p:ph type="title"/>
          </p:nvPr>
        </p:nvSpPr>
        <p:spPr>
          <a:xfrm>
            <a:off x="230400" y="88008"/>
            <a:ext cx="7106168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Topic Specific Meetings</a:t>
            </a:r>
            <a:endParaRPr sz="3600"/>
          </a:p>
        </p:txBody>
      </p:sp>
      <p:grpSp>
        <p:nvGrpSpPr>
          <p:cNvPr id="205" name="Google Shape;205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3311" y="999240"/>
            <a:ext cx="6338289" cy="3034142"/>
            <a:chOff x="695573" y="328"/>
            <a:chExt cx="6338289" cy="3034142"/>
          </a:xfrm>
        </p:grpSpPr>
        <p:sp>
          <p:nvSpPr>
            <p:cNvPr id="206" name="Google Shape;206;p15"/>
            <p:cNvSpPr/>
            <p:nvPr/>
          </p:nvSpPr>
          <p:spPr>
            <a:xfrm>
              <a:off x="695573" y="328"/>
              <a:ext cx="6338289" cy="576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 txBox="1"/>
            <p:nvPr/>
          </p:nvSpPr>
          <p:spPr>
            <a:xfrm>
              <a:off x="695573" y="328"/>
              <a:ext cx="6338289" cy="576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Age Band Specific Meetings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695573" y="576536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FFAA3F"/>
            </a:solidFill>
            <a:ln w="25400" cap="flat" cmpd="sng">
              <a:solidFill>
                <a:srgbClr val="FFAA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1589976" y="576536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FFBA39"/>
            </a:solidFill>
            <a:ln w="25400" cap="flat" cmpd="sng">
              <a:solidFill>
                <a:srgbClr val="FFBA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2484379" y="576536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FFCB33"/>
            </a:solidFill>
            <a:ln w="25400" cap="flat" cmpd="sng">
              <a:solidFill>
                <a:srgbClr val="FFCB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378782" y="576536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FFDD2E"/>
            </a:solidFill>
            <a:ln w="25400" cap="flat" cmpd="sng">
              <a:solidFill>
                <a:srgbClr val="FFDD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4273186" y="576536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FFF028"/>
            </a:solidFill>
            <a:ln w="25400" cap="flat" cmpd="sng">
              <a:solidFill>
                <a:srgbClr val="FFF0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5167589" y="576536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F6FE22"/>
            </a:solidFill>
            <a:ln w="25400" cap="flat" cmpd="sng">
              <a:solidFill>
                <a:srgbClr val="F6FE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6061992" y="576536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E1FE1D"/>
            </a:solidFill>
            <a:ln w="25400" cap="flat" cmpd="sng">
              <a:solidFill>
                <a:srgbClr val="E1FE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695573" y="772689"/>
              <a:ext cx="6338289" cy="576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 txBox="1"/>
            <p:nvPr/>
          </p:nvSpPr>
          <p:spPr>
            <a:xfrm>
              <a:off x="695573" y="772689"/>
              <a:ext cx="6338289" cy="576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Developing a Literacy Plan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695573" y="1348898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CBFF17"/>
            </a:solidFill>
            <a:ln w="25400" cap="flat" cmpd="sng">
              <a:solidFill>
                <a:srgbClr val="CBFF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1589976" y="1348898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B3FF11"/>
            </a:solidFill>
            <a:ln w="25400" cap="flat" cmpd="sng">
              <a:solidFill>
                <a:srgbClr val="B3FF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2484379" y="1348898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9BFF0C"/>
            </a:solidFill>
            <a:ln w="25400" cap="flat" cmpd="sng">
              <a:solidFill>
                <a:srgbClr val="9BFF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378782" y="1348898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81FF06"/>
            </a:solidFill>
            <a:ln w="25400" cap="flat" cmpd="sng">
              <a:solidFill>
                <a:srgbClr val="81F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4273186" y="1348898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66FF01"/>
            </a:solidFill>
            <a:ln w="25400" cap="flat" cmpd="sng">
              <a:solidFill>
                <a:srgbClr val="66FF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5167589" y="1348898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4CFA00"/>
            </a:solidFill>
            <a:ln w="25400" cap="flat" cmpd="sng">
              <a:solidFill>
                <a:srgbClr val="4CFA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6061992" y="1348898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34F400"/>
            </a:solidFill>
            <a:ln w="25400" cap="flat" cmpd="sng">
              <a:solidFill>
                <a:srgbClr val="34F4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695573" y="1545051"/>
              <a:ext cx="6338289" cy="576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 txBox="1"/>
            <p:nvPr/>
          </p:nvSpPr>
          <p:spPr>
            <a:xfrm>
              <a:off x="695573" y="1545051"/>
              <a:ext cx="6338289" cy="576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/>
                <a:t>Staff Transition Plans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695573" y="2121259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1CEF00"/>
            </a:solidFill>
            <a:ln w="25400" cap="flat" cmpd="sng">
              <a:solidFill>
                <a:srgbClr val="1CE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1589976" y="2121259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06E900"/>
            </a:solidFill>
            <a:ln w="25400" cap="flat" cmpd="sng">
              <a:solidFill>
                <a:srgbClr val="06E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2484379" y="2121259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00E30D"/>
            </a:solidFill>
            <a:ln w="25400" cap="flat" cmpd="sng">
              <a:solidFill>
                <a:srgbClr val="00E3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378782" y="2121259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00DE21"/>
            </a:solidFill>
            <a:ln w="25400" cap="flat" cmpd="sng">
              <a:solidFill>
                <a:srgbClr val="00DE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4273186" y="2121259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00D835"/>
            </a:solidFill>
            <a:ln w="25400" cap="flat" cmpd="sng">
              <a:solidFill>
                <a:srgbClr val="00D8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5167589" y="2121259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00D347"/>
            </a:solidFill>
            <a:ln w="25400" cap="flat" cmpd="sng">
              <a:solidFill>
                <a:srgbClr val="00D3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6061992" y="2121259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00CD58"/>
            </a:solidFill>
            <a:ln w="25400" cap="flat" cmpd="sng">
              <a:solidFill>
                <a:srgbClr val="00CD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695573" y="2317412"/>
              <a:ext cx="6338289" cy="576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 txBox="1"/>
            <p:nvPr/>
          </p:nvSpPr>
          <p:spPr>
            <a:xfrm>
              <a:off x="695573" y="2317412"/>
              <a:ext cx="6338289" cy="576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Grant Management: Reporting, Progress Reports, GAINS, etc.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695573" y="2893620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00C769"/>
            </a:solidFill>
            <a:ln w="25400" cap="flat" cmpd="sng">
              <a:solidFill>
                <a:srgbClr val="00C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1589976" y="2893620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00C278"/>
            </a:solidFill>
            <a:ln w="25400" cap="flat" cmpd="sng">
              <a:solidFill>
                <a:srgbClr val="00C2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2484379" y="2893620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00BC86"/>
            </a:solidFill>
            <a:ln w="25400" cap="flat" cmpd="sng">
              <a:solidFill>
                <a:srgbClr val="00BC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3378782" y="2893620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00B693"/>
            </a:solidFill>
            <a:ln w="25400" cap="flat" cmpd="sng">
              <a:solidFill>
                <a:srgbClr val="00B6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4273186" y="2893620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00B19F"/>
            </a:solidFill>
            <a:ln w="25400" cap="flat" cmpd="sng">
              <a:solidFill>
                <a:srgbClr val="00B1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5167589" y="2893620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00AAAB"/>
            </a:solidFill>
            <a:ln w="25400" cap="flat" cmpd="sng">
              <a:solidFill>
                <a:srgbClr val="00AAA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6061992" y="2893620"/>
              <a:ext cx="845105" cy="140850"/>
            </a:xfrm>
            <a:prstGeom prst="parallelogram">
              <a:avLst>
                <a:gd name="adj" fmla="val 140840"/>
              </a:avLst>
            </a:prstGeom>
            <a:solidFill>
              <a:srgbClr val="0095A5"/>
            </a:solidFill>
            <a:ln w="25400" cap="flat" cmpd="sng">
              <a:solidFill>
                <a:srgbClr val="009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593" y="1947246"/>
            <a:ext cx="8910814" cy="368985"/>
            <a:chOff x="103128" y="2074005"/>
            <a:chExt cx="8910814" cy="368985"/>
          </a:xfrm>
        </p:grpSpPr>
        <p:sp>
          <p:nvSpPr>
            <p:cNvPr id="247" name="Google Shape;247;p16"/>
            <p:cNvSpPr/>
            <p:nvPr/>
          </p:nvSpPr>
          <p:spPr>
            <a:xfrm>
              <a:off x="103128" y="2083182"/>
              <a:ext cx="364385" cy="350635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637280" y="2091206"/>
              <a:ext cx="364385" cy="350635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1171432" y="2085480"/>
              <a:ext cx="364385" cy="350635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1705584" y="2083181"/>
              <a:ext cx="364385" cy="350635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2239736" y="2083181"/>
              <a:ext cx="364385" cy="350635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2773888" y="2083180"/>
              <a:ext cx="364385" cy="350635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3308040" y="2092355"/>
              <a:ext cx="364385" cy="350635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842192" y="2074007"/>
              <a:ext cx="364385" cy="350635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4376344" y="2082031"/>
              <a:ext cx="364385" cy="350635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4910496" y="2076305"/>
              <a:ext cx="364385" cy="350635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5444648" y="2074006"/>
              <a:ext cx="364385" cy="350635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5978800" y="2074006"/>
              <a:ext cx="364385" cy="350635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6512952" y="2074005"/>
              <a:ext cx="364385" cy="350635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8649557" y="2091206"/>
              <a:ext cx="364385" cy="350635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7047104" y="2091206"/>
              <a:ext cx="364385" cy="350635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7581256" y="2091206"/>
              <a:ext cx="364385" cy="350635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8115408" y="2091205"/>
              <a:ext cx="364385" cy="350635"/>
            </a:xfrm>
            <a:prstGeom prst="ellipse">
              <a:avLst/>
            </a:prstGeom>
            <a:solidFill>
              <a:schemeClr val="accent6"/>
            </a:solidFill>
            <a:ln w="2540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16"/>
          <p:cNvSpPr txBox="1">
            <a:spLocks noGrp="1"/>
          </p:cNvSpPr>
          <p:nvPr>
            <p:ph type="title"/>
          </p:nvPr>
        </p:nvSpPr>
        <p:spPr>
          <a:xfrm>
            <a:off x="237600" y="98753"/>
            <a:ext cx="708615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Important Dates</a:t>
            </a:r>
            <a:endParaRPr sz="3600"/>
          </a:p>
        </p:txBody>
      </p:sp>
      <p:sp>
        <p:nvSpPr>
          <p:cNvPr id="265" name="Google Shape;265;p16"/>
          <p:cNvSpPr/>
          <p:nvPr/>
        </p:nvSpPr>
        <p:spPr>
          <a:xfrm>
            <a:off x="845397" y="1011932"/>
            <a:ext cx="5863212" cy="32576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 1: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Beginning of each performance period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 30: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performance period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 15: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day to submit reimbursement requests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 30: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Expenditure Report due </a:t>
            </a:r>
            <a:endParaRPr/>
          </a:p>
          <a:p>
            <a:pPr marL="285750" marR="0" lvl="0" indent="-184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1: July 1, 2025 – June 30, 2026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2: July 1, 2026 –  June 30, 2027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3: July 1, 2027 – June 30, 2028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4: July 1, 2028 – June 30, 2029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**Pending continued funding from the US Department of Education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62526"/>
            <a:ext cx="9144000" cy="2303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244800" y="98753"/>
            <a:ext cx="707895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Next Steps</a:t>
            </a:r>
            <a:endParaRPr sz="3600"/>
          </a:p>
        </p:txBody>
      </p:sp>
      <p:sp>
        <p:nvSpPr>
          <p:cNvPr id="272" name="Google Shape;272;p17"/>
          <p:cNvSpPr/>
          <p:nvPr/>
        </p:nvSpPr>
        <p:spPr>
          <a:xfrm>
            <a:off x="522836" y="1131150"/>
            <a:ext cx="8098327" cy="2936200"/>
          </a:xfrm>
          <a:prstGeom prst="snipRoundRect">
            <a:avLst>
              <a:gd name="adj1" fmla="val 16667"/>
              <a:gd name="adj2" fmla="val 16667"/>
            </a:avLst>
          </a:prstGeom>
          <a:solidFill>
            <a:schemeClr val="lt1"/>
          </a:solidFill>
          <a:ln w="25400" cap="flat" cmpd="sng">
            <a:solidFill>
              <a:srgbClr val="0071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a meeting with me through Bookings (I will email you the link)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Grant Award Letter (GAL) and Exhibit A upon receipt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email survey about technical assistance &amp; literacy leadership at the state level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grant project goals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on a communication plan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 a plan for a literacy leadership team for your district/local literacy plan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 txBox="1">
            <a:spLocks noGrp="1"/>
          </p:cNvSpPr>
          <p:nvPr>
            <p:ph type="title"/>
          </p:nvPr>
        </p:nvSpPr>
        <p:spPr>
          <a:xfrm>
            <a:off x="127215" y="6937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Birth - Kindergarten Grantees</a:t>
            </a:r>
            <a:endParaRPr sz="3600"/>
          </a:p>
        </p:txBody>
      </p:sp>
      <p:sp>
        <p:nvSpPr>
          <p:cNvPr id="278" name="Google Shape;278;p19"/>
          <p:cNvSpPr txBox="1"/>
          <p:nvPr/>
        </p:nvSpPr>
        <p:spPr>
          <a:xfrm>
            <a:off x="51025" y="748625"/>
            <a:ext cx="3017400" cy="4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Adams County 14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49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LENA Grow, parent academy nights, vertical alignment/transitions to K-12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Canon City RE-1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49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Colorado Shines PD cohort, PK Heggerty, Kindergarten launch program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Delta County 50(J)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49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 GOLD PD, coaching support, vertical alignment 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Durango 9-R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49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Coaching and implementation support, literacy strategic plan, parent support resources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Eagle County RE 50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49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Transitions to K-3, consistent MTSS framework, coaching early literacy skills in English &amp; Spanish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3072400" y="748625"/>
            <a:ext cx="3017400" cy="4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Eagle Valley Child Care Association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49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development, literacy kits, bilingual family engagement materials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Childhood Council for Yuma, Washington, and Kit Carson Counties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49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Bilingual/language services, LENA Grow, Imagination Library, Motheread/Fatheread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Impressions of Routt County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49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development, LENA Grow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Garfield RE-2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49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Coaching and mentoring, Raising a Reader, extended learning opportunities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Mesa County Valley 51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49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 programming, dialogic reading, transition to kindergarten, community partnerships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6093775" y="748625"/>
            <a:ext cx="3017400" cy="3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Montrose County RE-1J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49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Literacy First, professional development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Mountain Valley Developmental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Services, Inc.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49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literacy kits, Creative Curriculum, coaching, Ready Rosie, LENA Grow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Luis Valley BOCES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49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development, comprehensive needs assessment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 Vrain Valley RE1J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49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Heggerty, Fundations training, LENA Grow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Westminster Public Schools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49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Literacy task force, new ECE core resource, consultant support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1" name="Google Shape;281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110550" y="713150"/>
            <a:ext cx="8708100" cy="6000"/>
          </a:xfrm>
          <a:prstGeom prst="straightConnector1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092275" y="100525"/>
            <a:ext cx="630400" cy="441875"/>
          </a:xfrm>
          <a:prstGeom prst="flowChartMerge">
            <a:avLst/>
          </a:prstGeom>
          <a:solidFill>
            <a:srgbClr val="0099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/>
        </p:nvSpPr>
        <p:spPr>
          <a:xfrm>
            <a:off x="1137975" y="3367550"/>
            <a:ext cx="2950800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Laura Lay</a:t>
            </a:r>
            <a:endParaRPr sz="1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CLSD Grant Program Manager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Colorado Department of Early Childhood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2" descr="Photo of Heather Craiglow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4650" y="1298712"/>
            <a:ext cx="1610298" cy="2012001"/>
          </a:xfrm>
          <a:prstGeom prst="rect">
            <a:avLst/>
          </a:prstGeom>
          <a:noFill/>
          <a:ln w="19050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8" name="Google Shape;78;p2"/>
          <p:cNvSpPr txBox="1"/>
          <p:nvPr/>
        </p:nvSpPr>
        <p:spPr>
          <a:xfrm>
            <a:off x="4659050" y="3361100"/>
            <a:ext cx="32415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Heather Craiglow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Start Collaboration Office Director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Colorado Department of Early Childhood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2" descr="Photo of Laura Lay"/>
          <p:cNvPicPr preferRelativeResize="0"/>
          <p:nvPr/>
        </p:nvPicPr>
        <p:blipFill rotWithShape="1">
          <a:blip r:embed="rId4">
            <a:alphaModFix/>
          </a:blip>
          <a:srcRect l="34892" t="7349" r="27960" b="22983"/>
          <a:stretch/>
        </p:blipFill>
        <p:spPr>
          <a:xfrm>
            <a:off x="1838375" y="1298275"/>
            <a:ext cx="1610301" cy="2012887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5" name="Google Shape;75;p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086" y="98753"/>
            <a:ext cx="7077664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Welcome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!</a:t>
            </a:r>
            <a:endParaRPr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 txBox="1">
            <a:spLocks noGrp="1"/>
          </p:cNvSpPr>
          <p:nvPr>
            <p:ph type="title"/>
          </p:nvPr>
        </p:nvSpPr>
        <p:spPr>
          <a:xfrm>
            <a:off x="230400" y="137376"/>
            <a:ext cx="843098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/>
              <a:t>Got Questions…</a:t>
            </a:r>
            <a:endParaRPr sz="3600"/>
          </a:p>
        </p:txBody>
      </p:sp>
      <p:sp>
        <p:nvSpPr>
          <p:cNvPr id="288" name="Google Shape;288;p18"/>
          <p:cNvSpPr txBox="1"/>
          <p:nvPr/>
        </p:nvSpPr>
        <p:spPr>
          <a:xfrm>
            <a:off x="459300" y="710075"/>
            <a:ext cx="7837800" cy="3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CLSD Grant Questions: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Laura Lay, </a:t>
            </a:r>
            <a:r>
              <a:rPr lang="en-US" sz="1800" u="sng">
                <a:solidFill>
                  <a:srgbClr val="2200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lay_l@cde.state.co.us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Childhood &amp; Preschool Programming and Best Practice Questions: 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Heather Craiglow, </a:t>
            </a:r>
            <a:r>
              <a:rPr lang="en-US" sz="1800" u="sng">
                <a:solidFill>
                  <a:srgbClr val="2200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heather.craiglow@state.co.us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Kristen Lang, </a:t>
            </a:r>
            <a:r>
              <a:rPr lang="en-US" sz="1800" u="sng">
                <a:solidFill>
                  <a:srgbClr val="2200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kristen.lang@state.co.us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Grant Finance Questions: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Gloria Kochan, </a:t>
            </a:r>
            <a:r>
              <a:rPr lang="en-US" sz="1800" u="sng">
                <a:solidFill>
                  <a:srgbClr val="2200CC"/>
                </a:solidFill>
                <a:latin typeface="Calibri"/>
                <a:ea typeface="Calibri"/>
                <a:cs typeface="Calibri"/>
                <a:sym typeface="Calibri"/>
              </a:rPr>
              <a:t>kochan g@cde.state.co.us</a:t>
            </a:r>
            <a:endParaRPr sz="1800">
              <a:solidFill>
                <a:srgbClr val="22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GAINS Questions: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Megan Allen Winicki, </a:t>
            </a:r>
            <a:r>
              <a:rPr lang="en-US" sz="1800" u="sng">
                <a:solidFill>
                  <a:srgbClr val="2200CC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allen_m@cde.state.co.us</a:t>
            </a:r>
            <a:r>
              <a:rPr lang="en-US" sz="1800">
                <a:solidFill>
                  <a:srgbClr val="2200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22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9" name="Google Shape;289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103575" y="659400"/>
            <a:ext cx="8706600" cy="17400"/>
          </a:xfrm>
          <a:prstGeom prst="straightConnector1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25600" y="0"/>
            <a:ext cx="777600" cy="432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311700" y="114025"/>
            <a:ext cx="71679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CLSD Overview- National Level</a:t>
            </a:r>
            <a:endParaRPr sz="3600"/>
          </a:p>
        </p:txBody>
      </p:sp>
      <p:sp>
        <p:nvSpPr>
          <p:cNvPr id="86" name="Google Shape;86;p3"/>
          <p:cNvSpPr txBox="1">
            <a:spLocks noGrp="1"/>
          </p:cNvSpPr>
          <p:nvPr>
            <p:ph type="body" idx="4294967295"/>
          </p:nvPr>
        </p:nvSpPr>
        <p:spPr>
          <a:xfrm>
            <a:off x="460650" y="1152475"/>
            <a:ext cx="8213143" cy="3034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Colorado is one of 23 awardees of the federal CLSD Grant</a:t>
            </a:r>
            <a:endParaRPr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Five-year grant cycle with the following goals: </a:t>
            </a:r>
            <a:endParaRPr/>
          </a:p>
          <a:p>
            <a:pPr marL="73152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district capacity and infrastructure in implementing high-quality, evidence-based instructional practices and literacy activities at all grade levels. </a:t>
            </a:r>
            <a:endParaRPr/>
          </a:p>
          <a:p>
            <a:pPr marL="73152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the number of disadvantaged students with access to high-quality instructional opportunities and staff trained in the science of reading. </a:t>
            </a:r>
            <a:endParaRPr/>
          </a:p>
          <a:p>
            <a:pPr marL="73152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ts val="1400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literacy outcomes for all students served by subgrantee schools.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8" y="3109780"/>
            <a:ext cx="9152249" cy="598476"/>
          </a:xfrm>
          <a:prstGeom prst="rect">
            <a:avLst/>
          </a:prstGeom>
          <a:solidFill>
            <a:srgbClr val="4705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230400" y="114025"/>
            <a:ext cx="72492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Performance Measures</a:t>
            </a:r>
            <a:endParaRPr sz="3600"/>
          </a:p>
        </p:txBody>
      </p:sp>
      <p:sp>
        <p:nvSpPr>
          <p:cNvPr id="93" name="Google Shape;93;p4"/>
          <p:cNvSpPr>
            <a:spLocks noGrp="1"/>
          </p:cNvSpPr>
          <p:nvPr>
            <p:ph type="body" idx="4294967295"/>
          </p:nvPr>
        </p:nvSpPr>
        <p:spPr>
          <a:xfrm>
            <a:off x="370413" y="1205113"/>
            <a:ext cx="8416175" cy="2899445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2286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•"/>
            </a:pP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oral language skills for 4-year-olds. 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286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Times New Roman"/>
              <a:buChar char="•"/>
            </a:pP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children prepared for kindergarten ready to read increases 25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%.</a:t>
            </a: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Times New Roman"/>
              <a:buChar char="•"/>
            </a:pP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students in grades K-3 identified as having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SRD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decreases 10</a:t>
            </a: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%. 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286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Times New Roman"/>
              <a:buChar char="•"/>
            </a:pP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%</a:t>
            </a: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students in grades 4-5 achieving proficiency increases 20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%. </a:t>
            </a:r>
            <a:endParaRPr/>
          </a:p>
          <a:p>
            <a:pPr marL="2286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Times New Roman"/>
              <a:buChar char="•"/>
            </a:pP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students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grades 6-8 achieving proficiency increases 20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%.</a:t>
            </a: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Font typeface="Times New Roman"/>
              <a:buChar char="•"/>
            </a:pP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students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grades 9-11 meeting expectations increases 20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%.</a:t>
            </a: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8044" y="1077258"/>
            <a:ext cx="548603" cy="297243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1B3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261078" y="114025"/>
            <a:ext cx="7218522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CLSD Overview- State Level</a:t>
            </a:r>
            <a:endParaRPr sz="3600"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4294967295"/>
          </p:nvPr>
        </p:nvSpPr>
        <p:spPr>
          <a:xfrm>
            <a:off x="261078" y="1451833"/>
            <a:ext cx="4475716" cy="184644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competitive application process</a:t>
            </a:r>
            <a:endParaRPr/>
          </a:p>
          <a:p>
            <a:pPr marL="285750" lvl="0" indent="-285750" algn="l" rtl="0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 grantees: 25 rural, 8 non-rural</a:t>
            </a:r>
            <a:endParaRPr/>
          </a:p>
          <a:p>
            <a:pPr marL="285750" lvl="0" indent="-285750" algn="l" rtl="0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SzPts val="1800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4-year grant cycle</a:t>
            </a:r>
            <a:endParaRPr/>
          </a:p>
        </p:txBody>
      </p:sp>
      <p:pic>
        <p:nvPicPr>
          <p:cNvPr id="101" name="Google Shape;101;p5" descr="Map of Colorado and the highlighted subgrantees&#10;"/>
          <p:cNvPicPr preferRelativeResize="0"/>
          <p:nvPr/>
        </p:nvPicPr>
        <p:blipFill rotWithShape="1">
          <a:blip r:embed="rId3">
            <a:alphaModFix/>
          </a:blip>
          <a:srcRect l="856" t="7201" r="1071" b="1009"/>
          <a:stretch/>
        </p:blipFill>
        <p:spPr>
          <a:xfrm>
            <a:off x="4871764" y="1073012"/>
            <a:ext cx="4162853" cy="3039176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2" name="Google Shape;102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5292" y="3451176"/>
            <a:ext cx="4169269" cy="213982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230400" y="98753"/>
            <a:ext cx="709335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Grant Project Focus</a:t>
            </a:r>
            <a:endParaRPr sz="3600"/>
          </a:p>
        </p:txBody>
      </p:sp>
      <p:sp>
        <p:nvSpPr>
          <p:cNvPr id="108" name="Google Shape;108;p6"/>
          <p:cNvSpPr txBox="1"/>
          <p:nvPr/>
        </p:nvSpPr>
        <p:spPr>
          <a:xfrm>
            <a:off x="295009" y="871952"/>
            <a:ext cx="8547562" cy="351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High-leverage, evidence-based literacy practices: 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6745" marR="0" lvl="1" indent="-33972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 structured literacy approaches grounded in reading research</a:t>
            </a:r>
            <a:endParaRPr/>
          </a:p>
          <a:p>
            <a:pPr marL="626745" marR="0" lvl="1" indent="-3397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Utilize high-quality curricula to reduce teacher workload, allowing teachers to focus on effective instruction</a:t>
            </a:r>
            <a:endParaRPr/>
          </a:p>
          <a:p>
            <a:pPr marL="626745" marR="0" lvl="1" indent="-3397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Focus on practices found to have moderate or strong evidence in IES Practice Guides</a:t>
            </a:r>
            <a:endParaRPr/>
          </a:p>
          <a:p>
            <a:pPr marL="626745" marR="0" lvl="1" indent="-3397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data-driven instruction and progress monitoring to inform teaching strategies</a:t>
            </a:r>
            <a:endParaRPr/>
          </a:p>
          <a:p>
            <a:pPr marL="342900" marR="0" lvl="0" indent="-2743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 Needs Alignment:</a:t>
            </a:r>
            <a:endParaRPr/>
          </a:p>
          <a:p>
            <a:pPr marL="626745" marR="0" lvl="1" indent="-33972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Address literacy gaps through local needs</a:t>
            </a:r>
            <a:endParaRPr/>
          </a:p>
          <a:p>
            <a:pPr marL="626745" marR="0" lvl="1" indent="-3397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 professional development for educators based on district-specific challenges</a:t>
            </a:r>
            <a:endParaRPr/>
          </a:p>
          <a:p>
            <a:pPr marL="626745" marR="0" lvl="1" indent="-3397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 English Language Learners and students with reading disabilities</a:t>
            </a:r>
            <a:endParaRPr/>
          </a:p>
          <a:p>
            <a:pPr marL="626745" marR="0" lvl="1" indent="-3397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Engage families and communities to support reading in and out of school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1fb41a9b8_0_0"/>
          <p:cNvSpPr txBox="1">
            <a:spLocks noGrp="1"/>
          </p:cNvSpPr>
          <p:nvPr>
            <p:ph type="title"/>
          </p:nvPr>
        </p:nvSpPr>
        <p:spPr>
          <a:xfrm>
            <a:off x="155850" y="98750"/>
            <a:ext cx="8601900" cy="74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Supports for Your Project</a:t>
            </a:r>
            <a:endParaRPr/>
          </a:p>
        </p:txBody>
      </p:sp>
      <p:pic>
        <p:nvPicPr>
          <p:cNvPr id="114" name="Google Shape;114;g371fb41a9b8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26708">
            <a:off x="5897205" y="2704737"/>
            <a:ext cx="2777566" cy="167630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371fb41a9b8_0_0"/>
          <p:cNvSpPr txBox="1"/>
          <p:nvPr/>
        </p:nvSpPr>
        <p:spPr>
          <a:xfrm>
            <a:off x="98650" y="1100925"/>
            <a:ext cx="8768400" cy="4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Marketplace - Transitions During the Early Years </a:t>
            </a: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Expanding Quality in Infant Toddler Initiative | Colorado Department of Early Childhood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Professional Development Information System (PDIS)</a:t>
            </a: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Individualized Professional Development (iPD) Portfolio |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HeadStart.gov</a:t>
            </a: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Course Catalog | HeadStart.gov</a:t>
            </a: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Imagination Library of Colorado</a:t>
            </a: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Early Childhood Council Leadership Alliance</a:t>
            </a: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Early Learning &amp; Development Guidelines &amp; PLAYbook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59578"/>
            <a:ext cx="9144000" cy="2861521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273599" y="145576"/>
            <a:ext cx="83742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/>
              <a:t>Effective Practices – Birth – PK</a:t>
            </a:r>
            <a:endParaRPr/>
          </a:p>
        </p:txBody>
      </p:sp>
      <p:grpSp>
        <p:nvGrpSpPr>
          <p:cNvPr id="122" name="Google Shape;122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5600" y="855072"/>
            <a:ext cx="7884000" cy="3695327"/>
            <a:chOff x="0" y="7196"/>
            <a:chExt cx="7884000" cy="3695327"/>
          </a:xfrm>
        </p:grpSpPr>
        <p:sp>
          <p:nvSpPr>
            <p:cNvPr id="123" name="Google Shape;123;p7"/>
            <p:cNvSpPr/>
            <p:nvPr/>
          </p:nvSpPr>
          <p:spPr>
            <a:xfrm>
              <a:off x="0" y="7196"/>
              <a:ext cx="7884000" cy="1157038"/>
            </a:xfrm>
            <a:prstGeom prst="roundRect">
              <a:avLst>
                <a:gd name="adj" fmla="val 10000"/>
              </a:avLst>
            </a:prstGeom>
            <a:solidFill>
              <a:srgbClr val="6699FF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 txBox="1"/>
            <p:nvPr/>
          </p:nvSpPr>
          <p:spPr>
            <a:xfrm>
              <a:off x="1692503" y="7196"/>
              <a:ext cx="6191496" cy="1157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9144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Intentionally plan activities to build children’s vocabulary and language.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115703" y="115703"/>
              <a:ext cx="1576800" cy="925631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 l="-5999" r="-5998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0" y="1272742"/>
              <a:ext cx="7884000" cy="1157038"/>
            </a:xfrm>
            <a:prstGeom prst="roundRect">
              <a:avLst>
                <a:gd name="adj" fmla="val 10000"/>
              </a:avLst>
            </a:prstGeom>
            <a:solidFill>
              <a:srgbClr val="FFCC66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 txBox="1"/>
            <p:nvPr/>
          </p:nvSpPr>
          <p:spPr>
            <a:xfrm>
              <a:off x="1692503" y="1272742"/>
              <a:ext cx="6191496" cy="1157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9144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Build children’s knowledge of letters and sounds.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115703" y="1388446"/>
              <a:ext cx="1576800" cy="925631"/>
            </a:xfrm>
            <a:prstGeom prst="roundRect">
              <a:avLst>
                <a:gd name="adj" fmla="val 10000"/>
              </a:avLst>
            </a:prstGeom>
            <a:blipFill rotWithShape="1">
              <a:blip r:embed="rId4">
                <a:alphaModFix/>
              </a:blip>
              <a:stretch>
                <a:fillRect l="-5999" r="-5998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0" y="2545485"/>
              <a:ext cx="7884000" cy="1157038"/>
            </a:xfrm>
            <a:prstGeom prst="roundRect">
              <a:avLst>
                <a:gd name="adj" fmla="val 10000"/>
              </a:avLst>
            </a:prstGeom>
            <a:solidFill>
              <a:srgbClr val="FF794F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 txBox="1"/>
            <p:nvPr/>
          </p:nvSpPr>
          <p:spPr>
            <a:xfrm>
              <a:off x="1692503" y="2545485"/>
              <a:ext cx="6191496" cy="1157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9144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shared book reading to develop children’s language, knowledge of print features, and knowledge of the world.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115703" y="2661189"/>
              <a:ext cx="1576800" cy="925631"/>
            </a:xfrm>
            <a:prstGeom prst="roundRect">
              <a:avLst>
                <a:gd name="adj" fmla="val 10000"/>
              </a:avLst>
            </a:prstGeom>
            <a:blipFill rotWithShape="1">
              <a:blip r:embed="rId5">
                <a:alphaModFix/>
              </a:blip>
              <a:stretch>
                <a:fillRect l="-6998" r="-6999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7"/>
          <p:cNvSpPr txBox="1"/>
          <p:nvPr/>
        </p:nvSpPr>
        <p:spPr>
          <a:xfrm>
            <a:off x="273600" y="4691100"/>
            <a:ext cx="4507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Preparing Young Children for School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 flipH="1">
            <a:off x="7682400" y="72000"/>
            <a:ext cx="1533600" cy="1389600"/>
          </a:xfrm>
          <a:prstGeom prst="rtTriangle">
            <a:avLst/>
          </a:prstGeom>
          <a:solidFill>
            <a:srgbClr val="00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731377"/>
            <a:ext cx="5940000" cy="0"/>
          </a:xfrm>
          <a:prstGeom prst="straightConnector1">
            <a:avLst/>
          </a:prstGeom>
          <a:noFill/>
          <a:ln w="19050" cap="flat" cmpd="sng">
            <a:solidFill>
              <a:srgbClr val="FF794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91623"/>
            <a:ext cx="5412111" cy="2551090"/>
          </a:xfrm>
          <a:prstGeom prst="rtTriangle">
            <a:avLst/>
          </a:prstGeom>
          <a:solidFill>
            <a:srgbClr val="FF79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37600" y="98753"/>
            <a:ext cx="85032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Managing Your Grant – Program Requirements</a:t>
            </a:r>
            <a:endParaRPr sz="2800"/>
          </a:p>
        </p:txBody>
      </p:sp>
      <p:sp>
        <p:nvSpPr>
          <p:cNvPr id="141" name="Google Shape;141;p8"/>
          <p:cNvSpPr/>
          <p:nvPr/>
        </p:nvSpPr>
        <p:spPr>
          <a:xfrm>
            <a:off x="540000" y="1155978"/>
            <a:ext cx="8064000" cy="2970044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grant performance monitoring is required. Grant Partnership Meetings will be held virtually or in person and scheduled in advance. 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Participation in data collection surveys to evaluate progress and the effectiveness of CLSD activities is expected. 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Grantees serving the birth-kindergarten entry age band are required to submit four-year-old language data to CDE. 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local literacy plan must be developed and submitted by the end of Year 1 of the grant. 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1469</Words>
  <Application>Microsoft Office PowerPoint</Application>
  <PresentationFormat>On-screen Show (16:9)</PresentationFormat>
  <Paragraphs>183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Roboto</vt:lpstr>
      <vt:lpstr>Roboto Medium</vt:lpstr>
      <vt:lpstr>Courier New</vt:lpstr>
      <vt:lpstr>Calibri</vt:lpstr>
      <vt:lpstr>Arial</vt:lpstr>
      <vt:lpstr>Times New Roman</vt:lpstr>
      <vt:lpstr>Noto Sans Symbols</vt:lpstr>
      <vt:lpstr>Simple Light</vt:lpstr>
      <vt:lpstr> Comprehensive State Literacy Development (CSLD) Grant </vt:lpstr>
      <vt:lpstr>Welcome!</vt:lpstr>
      <vt:lpstr>CLSD Overview- National Level</vt:lpstr>
      <vt:lpstr>Performance Measures</vt:lpstr>
      <vt:lpstr>CLSD Overview- State Level</vt:lpstr>
      <vt:lpstr>Grant Project Focus</vt:lpstr>
      <vt:lpstr>Supports for Your Project</vt:lpstr>
      <vt:lpstr>Effective Practices – Birth – PK</vt:lpstr>
      <vt:lpstr>Managing Your Grant – Program Requirements</vt:lpstr>
      <vt:lpstr>Managing Your Grant – Budgets</vt:lpstr>
      <vt:lpstr>Managing Your Grant – Fiscal Requirements</vt:lpstr>
      <vt:lpstr>www.cde.state.co.us/early/comprehensive-state-literacy-development-grant</vt:lpstr>
      <vt:lpstr>Project Goals</vt:lpstr>
      <vt:lpstr>Communication Plan</vt:lpstr>
      <vt:lpstr>District/Local Literacy Plan</vt:lpstr>
      <vt:lpstr>Topic Specific Meetings</vt:lpstr>
      <vt:lpstr>Important Dates</vt:lpstr>
      <vt:lpstr>Next Steps</vt:lpstr>
      <vt:lpstr>Birth - Kindergarten Grantees</vt:lpstr>
      <vt:lpstr>Got Questions…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Lay, Laura</cp:lastModifiedBy>
  <cp:revision>2</cp:revision>
  <dcterms:modified xsi:type="dcterms:W3CDTF">2025-08-20T19:06:41Z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0x010100E1342AAA9D587243B8323C4C5E4B85F0</vt:lpwstr>
  </property>
  <property fmtid="{D5CDD505-2E9C-101B-9397-08002B2CF9AE}" pid="3" name="MediaServiceImageTags">
    <vt:lpwstr/>
  </property>
</Properties>
</file>