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9"/>
  </p:notesMasterIdLst>
  <p:handoutMasterIdLst>
    <p:handoutMasterId r:id="rId20"/>
  </p:handoutMasterIdLst>
  <p:sldIdLst>
    <p:sldId id="309" r:id="rId5"/>
    <p:sldId id="268" r:id="rId6"/>
    <p:sldId id="323" r:id="rId7"/>
    <p:sldId id="321" r:id="rId8"/>
    <p:sldId id="324" r:id="rId9"/>
    <p:sldId id="272" r:id="rId10"/>
    <p:sldId id="312" r:id="rId11"/>
    <p:sldId id="295" r:id="rId12"/>
    <p:sldId id="274" r:id="rId13"/>
    <p:sldId id="325" r:id="rId14"/>
    <p:sldId id="307" r:id="rId15"/>
    <p:sldId id="320" r:id="rId16"/>
    <p:sldId id="304" r:id="rId17"/>
    <p:sldId id="319" r:id="rId18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D204E3-A01E-C374-8EEE-F429DD7D553C}" name="Pembroke, Gionna" initials="PG" userId="S::Pembroke_g@cde.state.co.us::98c66ec8-5ee1-46fd-8e58-15c5d69d88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, Alyssa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E8E"/>
    <a:srgbClr val="EF7521"/>
    <a:srgbClr val="46797A"/>
    <a:srgbClr val="86BE40"/>
    <a:srgbClr val="FFC846"/>
    <a:srgbClr val="5C6670"/>
    <a:srgbClr val="488BC9"/>
    <a:srgbClr val="82797A"/>
    <a:srgbClr val="6EC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1143" autoAdjust="0"/>
  </p:normalViewPr>
  <p:slideViewPr>
    <p:cSldViewPr snapToGrid="0" showGuides="1">
      <p:cViewPr varScale="1">
        <p:scale>
          <a:sx n="67" d="100"/>
          <a:sy n="67" d="100"/>
        </p:scale>
        <p:origin x="66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5CE45E75-422D-4348-BC58-7972D963154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CB62F496-C505-4038-9745-C8C658956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5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1E68FDDF-4F05-43AA-A352-D3BC014618C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976AB643-1C83-46B1-A4FF-8E4A58FA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5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7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6161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4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431" y="4421823"/>
            <a:ext cx="5618480" cy="418909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431" y="4421823"/>
            <a:ext cx="5618480" cy="418909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3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1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784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1"/>
          <p:cNvSpPr txBox="1"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7" name="Google Shape;1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5737" y="632706"/>
            <a:ext cx="2821173" cy="1762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51"/>
          <p:cNvCxnSpPr/>
          <p:nvPr/>
        </p:nvCxnSpPr>
        <p:spPr>
          <a:xfrm>
            <a:off x="685800" y="2772696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51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3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5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1" name="Google Shape;81;p65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6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6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61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7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67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27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lu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2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2791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69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77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632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3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18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Transition slide. Insert image or graphic here.</a:t>
            </a:r>
          </a:p>
        </p:txBody>
      </p:sp>
    </p:spTree>
    <p:extLst>
      <p:ext uri="{BB962C8B-B14F-4D97-AF65-F5344CB8AC3E}">
        <p14:creationId xmlns:p14="http://schemas.microsoft.com/office/powerpoint/2010/main" val="187015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/>
          <a:lstStyle/>
          <a:p>
            <a:fld id="{49B24EC9-D412-49F8-B26B-B7E454A540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4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4" name="Google Shape;3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4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6" name="Google Shape;36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4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9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Google Shape;4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3" name="Google Shape;4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51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0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8" name="Google Shape;4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0" name="Google Shape;50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0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1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5" name="Google Shape;5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1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7" name="Google Shape;57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9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2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2" name="Google Shape;6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4" name="Google Shape;6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80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3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Google Shape;6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1" name="Google Shape;71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83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2"/>
          </p:nvPr>
        </p:nvSpPr>
        <p:spPr>
          <a:xfrm>
            <a:off x="46291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5" name="Google Shape;75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4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7" name="Google Shape;7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4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9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sldNum" idx="12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9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61" r:id="rId14"/>
    <p:sldLayoutId id="2147483662" r:id="rId15"/>
    <p:sldLayoutId id="2147483666" r:id="rId16"/>
    <p:sldLayoutId id="2147483667" r:id="rId17"/>
    <p:sldLayoutId id="2147483664" r:id="rId18"/>
    <p:sldLayoutId id="2147483671" r:id="rId19"/>
    <p:sldLayoutId id="2147483670" r:id="rId20"/>
    <p:sldLayoutId id="2147483669" r:id="rId2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comprehensiveel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elling_L@cde.state.co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lik_T@cde.state.co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comprehensiveelgawardeescohort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e.state.co.us/coloradoliteracy/comprehensiveelgawardeescohort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3186472"/>
            <a:ext cx="8183880" cy="1599323"/>
          </a:xfrm>
        </p:spPr>
        <p:txBody>
          <a:bodyPr>
            <a:normAutofit fontScale="90000"/>
          </a:bodyPr>
          <a:lstStyle/>
          <a:p>
            <a:r>
              <a:rPr lang="en-US" sz="4700" dirty="0">
                <a:latin typeface="Calibri" panose="020F0502020204030204" pitchFamily="34" charset="0"/>
                <a:cs typeface="Calibri" panose="020F0502020204030204" pitchFamily="34" charset="0"/>
              </a:rPr>
              <a:t>Comprehensive Early Literacy Grant Program: </a:t>
            </a:r>
            <a:br>
              <a:rPr lang="en-US" sz="4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700" dirty="0">
                <a:latin typeface="Calibri" panose="020F0502020204030204" pitchFamily="34" charset="0"/>
                <a:cs typeface="Calibri" panose="020F0502020204030204" pitchFamily="34" charset="0"/>
              </a:rPr>
              <a:t>Principal Leadership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686225"/>
          </a:xfrm>
        </p:spPr>
        <p:txBody>
          <a:bodyPr/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Application Information Webinar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7726FA2-3EC9-4717-AD62-D8C823692DD3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8B8A2-2170-4753-1095-FB847077B6B3}"/>
              </a:ext>
            </a:extLst>
          </p:cNvPr>
          <p:cNvSpPr txBox="1"/>
          <p:nvPr/>
        </p:nvSpPr>
        <p:spPr>
          <a:xfrm>
            <a:off x="2517227" y="5759669"/>
            <a:ext cx="410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April 26, 2023 </a:t>
            </a:r>
          </a:p>
        </p:txBody>
      </p:sp>
    </p:spTree>
    <p:extLst>
      <p:ext uri="{BB962C8B-B14F-4D97-AF65-F5344CB8AC3E}">
        <p14:creationId xmlns:p14="http://schemas.microsoft.com/office/powerpoint/2010/main" val="96907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63B9-0073-4D59-6A2A-648970E9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Duration of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8EDE5-A36F-FA33-0697-1B1C9FFAB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Grants will be awarded in the 2022-2023 fiscal year for use in the 2023-2024 school year. </a:t>
            </a:r>
          </a:p>
          <a:p>
            <a:r>
              <a:rPr lang="en-US" dirty="0"/>
              <a:t>CDE plans to disburse Year 1 funding to awardees in June 2023. </a:t>
            </a:r>
          </a:p>
          <a:p>
            <a:r>
              <a:rPr lang="en-US" dirty="0"/>
              <a:t>While the funds will be awarded in year 1, this is a </a:t>
            </a:r>
            <a:r>
              <a:rPr lang="en-US" b="1" dirty="0"/>
              <a:t>3-year commitment</a:t>
            </a:r>
            <a:r>
              <a:rPr lang="en-US" dirty="0"/>
              <a:t>. </a:t>
            </a:r>
            <a:r>
              <a:rPr lang="en-US" b="1" dirty="0"/>
              <a:t>Awardees have until June 30, 2024</a:t>
            </a:r>
            <a:r>
              <a:rPr lang="en-US" dirty="0"/>
              <a:t>, to spend funds. </a:t>
            </a:r>
          </a:p>
          <a:p>
            <a:r>
              <a:rPr lang="en-US" dirty="0"/>
              <a:t>Unobligated funds at the end of the fiscal year (June 30, 2024) will be returned to CDE.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7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8811" y="420328"/>
            <a:ext cx="7165892" cy="590603"/>
          </a:xfrm>
        </p:spPr>
        <p:txBody>
          <a:bodyPr/>
          <a:lstStyle/>
          <a:p>
            <a:r>
              <a:rPr lang="en-US" sz="3200" dirty="0"/>
              <a:t>Submission Process and Deadline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620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application must be submitted online by Friday, May 5, 2023. It should include:</a:t>
            </a:r>
          </a:p>
          <a:p>
            <a:pPr marL="800100" indent="-342900">
              <a:spcBef>
                <a:spcPts val="5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application questions</a:t>
            </a:r>
          </a:p>
          <a:p>
            <a:pPr marL="800100" indent="-342900">
              <a:spcBef>
                <a:spcPts val="5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Attached signed assurances page</a:t>
            </a:r>
          </a:p>
          <a:p>
            <a:pPr marL="800100" indent="-342900">
              <a:spcBef>
                <a:spcPts val="5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Attached ELG Implementation Consultant nomination or reference</a:t>
            </a:r>
          </a:p>
          <a:p>
            <a:pPr marL="7620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Upon application submission, applicants will set up an interview with CDE. </a:t>
            </a:r>
          </a:p>
          <a:p>
            <a:pPr marL="7620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RFA and application materials are available on the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Comprehensive ELG webpage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2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Walkthrough</a:t>
            </a:r>
          </a:p>
        </p:txBody>
      </p:sp>
    </p:spTree>
    <p:extLst>
      <p:ext uri="{BB962C8B-B14F-4D97-AF65-F5344CB8AC3E}">
        <p14:creationId xmlns:p14="http://schemas.microsoft.com/office/powerpoint/2010/main" val="207105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37325"/>
            <a:ext cx="3086100" cy="184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6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chemeClr val="tx1"/>
                </a:solidFill>
              </a:rPr>
              <a:t>Program Questions:</a:t>
            </a:r>
          </a:p>
          <a:p>
            <a:pPr marL="7620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Laura Stelling, READ Act Grants Project Manager </a:t>
            </a:r>
            <a:r>
              <a:rPr lang="en-US" sz="2100" u="sng" dirty="0">
                <a:hlinkClick r:id="rId3"/>
              </a:rPr>
              <a:t>Stelling_L@cde.state.co.us</a:t>
            </a:r>
            <a:r>
              <a:rPr lang="en-US" sz="2100" dirty="0"/>
              <a:t> </a:t>
            </a:r>
            <a:r>
              <a:rPr lang="en-US" sz="2100" dirty="0">
                <a:solidFill>
                  <a:schemeClr val="tx1"/>
                </a:solidFill>
              </a:rPr>
              <a:t>| (303) 866-6971</a:t>
            </a:r>
          </a:p>
          <a:p>
            <a:pPr marL="76200" indent="0">
              <a:buNone/>
            </a:pPr>
            <a:endParaRPr lang="en-US" sz="2100" b="1" dirty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Trish Malik, </a:t>
            </a:r>
            <a:r>
              <a:rPr lang="en-US" sz="2100" dirty="0">
                <a:solidFill>
                  <a:schemeClr val="tx1"/>
                </a:solidFill>
              </a:rPr>
              <a:t>Leadership Development Specialist, 		          Principal Leadership Institute</a:t>
            </a:r>
          </a:p>
          <a:p>
            <a:pPr marL="76200" indent="0">
              <a:buNone/>
            </a:pPr>
            <a:r>
              <a:rPr lang="en-US" sz="2100" dirty="0">
                <a:solidFill>
                  <a:schemeClr val="tx1"/>
                </a:solidFill>
                <a:hlinkClick r:id="rId4"/>
              </a:rPr>
              <a:t>Malik_T@cde.state.co.us</a:t>
            </a:r>
            <a:r>
              <a:rPr lang="en-US" sz="2100" dirty="0">
                <a:solidFill>
                  <a:schemeClr val="tx1"/>
                </a:solidFill>
              </a:rPr>
              <a:t> | (720) 766-9302 </a:t>
            </a:r>
          </a:p>
          <a:p>
            <a:pPr marL="76200" indent="0">
              <a:buNone/>
            </a:pP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530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ts val="3200"/>
            </a:pPr>
            <a:r>
              <a:rPr lang="en-US" sz="3200" b="1" dirty="0"/>
              <a:t>Introductions</a:t>
            </a:r>
            <a:br>
              <a:rPr lang="en-US" sz="3600" b="1" dirty="0"/>
            </a:br>
            <a:r>
              <a:rPr lang="en-US" b="1" dirty="0"/>
              <a:t>ELG/PLI Application Support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CE15C-0932-440E-B474-0E6C296B9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54" y="1841157"/>
            <a:ext cx="7952345" cy="22368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Laura Stelling</a:t>
            </a:r>
            <a:r>
              <a:rPr lang="en-US" dirty="0">
                <a:solidFill>
                  <a:schemeClr val="tx1"/>
                </a:solidFill>
              </a:rPr>
              <a:t>, READ Act Grants Project Manager, Elementary Literacy and School Readiness</a:t>
            </a:r>
          </a:p>
          <a:p>
            <a:r>
              <a:rPr lang="en-US" b="1" dirty="0">
                <a:solidFill>
                  <a:schemeClr val="tx1"/>
                </a:solidFill>
              </a:rPr>
              <a:t>Trish Malik, </a:t>
            </a:r>
            <a:r>
              <a:rPr lang="en-US" dirty="0">
                <a:solidFill>
                  <a:schemeClr val="tx1"/>
                </a:solidFill>
              </a:rPr>
              <a:t>Leadership Development Specialist, Principal Leadership Institute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Information</a:t>
            </a:r>
          </a:p>
        </p:txBody>
      </p:sp>
    </p:spTree>
    <p:extLst>
      <p:ext uri="{BB962C8B-B14F-4D97-AF65-F5344CB8AC3E}">
        <p14:creationId xmlns:p14="http://schemas.microsoft.com/office/powerpoint/2010/main" val="423040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 &amp; Purpose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idx="1"/>
          </p:nvPr>
        </p:nvSpPr>
        <p:spPr>
          <a:xfrm>
            <a:off x="628650" y="1463040"/>
            <a:ext cx="7886700" cy="517949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Early Literacy Grant Program (ELG)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 money to local education providers (LEPs) to implement literacy support and intervention instruction programs to help kindergarten and first-, second-, and third-grade students achieve reading competency.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Leadership Institute (PLI)</a:t>
            </a:r>
          </a:p>
          <a:p>
            <a:pPr marL="0" indent="0">
              <a:buNone/>
            </a:pPr>
            <a:r>
              <a:rPr lang="en-US" sz="2000" kern="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 with both principal mentees and principal coaches. T</a:t>
            </a:r>
            <a:r>
              <a:rPr lang="en-US" sz="2000" kern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wo-year program for principal mentees that focuses on developing the leadership capacity of principals. Three-year commitment for principal coaches.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ELG and PLI Partnership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further support ELG grantees in full implementation of Science of Reading by providing extensive training and a network of support for recommended principal coaches.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8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Through the Comprehensive ELG: PLI, principals will focus on the Early Literacy pathway.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kern="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0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4B86-73AB-F3A4-5FF9-7CC740DE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33E9-21CB-4CB3-61E5-0BFE32D28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kern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Focused on increased teacher collective efficacy and positive culture and climate in schools via Key Leverage Points:</a:t>
            </a:r>
            <a:endParaRPr lang="en-US" b="1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200" kern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 and evaluate educators in their use of evidence-based literacy instruction</a:t>
            </a:r>
            <a:endParaRPr lang="en-US" sz="22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200" kern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schoolwide implementation of scientifically and evidence-based core, supplemental, and intervention curricular resources</a:t>
            </a:r>
            <a:endParaRPr lang="en-US" sz="22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200" kern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Lead, monitor, and evaluate the school's literacy assessment systems</a:t>
            </a:r>
            <a:endParaRPr lang="en-US" sz="22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200" kern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the implementation of the science of reading through job-embedded professional learning</a:t>
            </a:r>
            <a:endParaRPr lang="en-US" sz="22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200" kern="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literacy instruction through data analysis, observation, and coaching conversations</a:t>
            </a:r>
            <a:endParaRPr lang="en-US" sz="2200" kern="8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269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Eligibility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28650" y="1463039"/>
            <a:ext cx="7886700" cy="518861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is restricted to restricted to principals participating in the Comprehensive ELG in the 2023-2024 school year.</a:t>
            </a: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a competitive process.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Eligible principals include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ELG </a:t>
            </a: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Cohort 5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Cohort 6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participants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good standing with Comprehensive ELG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considered, a principal must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a nomination or reference from their ELG Implementation Consultant,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an online application,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complete an interview with CDE program manager(s)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4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1113906"/>
            <a:ext cx="7886700" cy="5528631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$600,000 is available for the 2023-2024 ELG/PLI Program Year 1.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amount does not include the funds CDE will pay PLI trainers directly to provide the coach training.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nitial funds will be used to pay coaches a </a:t>
            </a:r>
            <a:r>
              <a:rPr lang="en-US" sz="2000" b="1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$2,500 stipend for Year 1 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supplement existing Comprehensive ELG funds.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 2-3: coaches receive $2,500 stipend per year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kern="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upplemental funds will only be provided in Year 1. </a:t>
            </a:r>
            <a:endParaRPr lang="en-US" sz="2000" kern="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400" b="1" kern="8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Funds must be spent by June 30, 2024, and there will be no carryover.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8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kern="8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supplemental funds may only be used the same way Comprehensive ELG funds are used. </a:t>
            </a:r>
          </a:p>
        </p:txBody>
      </p:sp>
    </p:spTree>
    <p:extLst>
      <p:ext uri="{BB962C8B-B14F-4D97-AF65-F5344CB8AC3E}">
        <p14:creationId xmlns:p14="http://schemas.microsoft.com/office/powerpoint/2010/main" val="349723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&amp;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03646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Timeline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May 5, 2023</a:t>
            </a:r>
            <a:r>
              <a:rPr lang="en-US" dirty="0"/>
              <a:t>:  Applications due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May 1–26, 2023: </a:t>
            </a:r>
            <a:r>
              <a:rPr lang="en-US" dirty="0"/>
              <a:t>Applicant interviews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May 2023</a:t>
            </a:r>
            <a:r>
              <a:rPr lang="en-US" dirty="0"/>
              <a:t>: Applicants notified of award status and funding award amount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June 2023</a:t>
            </a:r>
            <a:r>
              <a:rPr lang="en-US" dirty="0"/>
              <a:t>: Awardees receive funding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June 30, 2024</a:t>
            </a:r>
            <a:r>
              <a:rPr lang="en-US" dirty="0"/>
              <a:t>: Final day to spend supplemental grant funds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September 25 &amp; 26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November 13 &amp; 14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January 22 &amp; 23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February 26 &amp; 27</a:t>
            </a:r>
            <a:r>
              <a:rPr lang="en-US" dirty="0"/>
              <a:t>: Year 1 (2023-2024) Cognitive Coaching Training dates (coaches only)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78663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orative Team 4.8.20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1645ACF207C40A9AC68552812CF56" ma:contentTypeVersion="14" ma:contentTypeDescription="Create a new document." ma:contentTypeScope="" ma:versionID="dd3a9045f5fd05830fcb95883fe3eaef">
  <xsd:schema xmlns:xsd="http://www.w3.org/2001/XMLSchema" xmlns:xs="http://www.w3.org/2001/XMLSchema" xmlns:p="http://schemas.microsoft.com/office/2006/metadata/properties" xmlns:ns2="00f509a9-c32d-4da3-8aae-24aafb2d4278" xmlns:ns3="8afd8c4a-fe3c-41c6-823e-e35e5abfca68" targetNamespace="http://schemas.microsoft.com/office/2006/metadata/properties" ma:root="true" ma:fieldsID="6d6932f84c0dc9a39fa6c02c7e4cabe9" ns2:_="" ns3:_="">
    <xsd:import namespace="00f509a9-c32d-4da3-8aae-24aafb2d4278"/>
    <xsd:import namespace="8afd8c4a-fe3c-41c6-823e-e35e5abfca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509a9-c32d-4da3-8aae-24aafb2d4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c4a-fe3c-41c6-823e-e35e5abfca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da95795-a495-48de-9340-7d5a89b324b2}" ma:internalName="TaxCatchAll" ma:showField="CatchAllData" ma:web="8afd8c4a-fe3c-41c6-823e-e35e5abfc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fd8c4a-fe3c-41c6-823e-e35e5abfca68" xsi:nil="true"/>
    <lcf76f155ced4ddcb4097134ff3c332f xmlns="00f509a9-c32d-4da3-8aae-24aafb2d4278">
      <Terms xmlns="http://schemas.microsoft.com/office/infopath/2007/PartnerControls"/>
    </lcf76f155ced4ddcb4097134ff3c332f>
    <SharedWithUsers xmlns="8afd8c4a-fe3c-41c6-823e-e35e5abfca6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A2FCC53-70E6-4F22-A542-8D39DAFFA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509a9-c32d-4da3-8aae-24aafb2d4278"/>
    <ds:schemaRef ds:uri="8afd8c4a-fe3c-41c6-823e-e35e5abfc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64830C-CE56-40EE-9B37-D2A88D8A6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1DC30-AF0B-4B6F-9DDB-1AE5C6D36910}">
  <ds:schemaRefs>
    <ds:schemaRef ds:uri="http://purl.org/dc/elements/1.1/"/>
    <ds:schemaRef ds:uri="http://schemas.microsoft.com/office/2006/metadata/properties"/>
    <ds:schemaRef ds:uri="http://purl.org/dc/terms/"/>
    <ds:schemaRef ds:uri="00f509a9-c32d-4da3-8aae-24aafb2d427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afd8c4a-fe3c-41c6-823e-e35e5abfca6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Collaborative Team 4.8.20</Template>
  <TotalTime>8663</TotalTime>
  <Words>751</Words>
  <Application>Microsoft Office PowerPoint</Application>
  <PresentationFormat>On-screen Show (4:3)</PresentationFormat>
  <Paragraphs>101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Museo Slab 500</vt:lpstr>
      <vt:lpstr>Roboto</vt:lpstr>
      <vt:lpstr>Trebuchet MS</vt:lpstr>
      <vt:lpstr>Collaborative Team 4.8.20</vt:lpstr>
      <vt:lpstr>Comprehensive Early Literacy Grant Program:  Principal Leadership Institute</vt:lpstr>
      <vt:lpstr>Introductions ELG/PLI Application Support </vt:lpstr>
      <vt:lpstr>Program Information</vt:lpstr>
      <vt:lpstr>Introduction &amp; Purpose</vt:lpstr>
      <vt:lpstr>Learning Outcomes</vt:lpstr>
      <vt:lpstr>Eligibility</vt:lpstr>
      <vt:lpstr>Funding</vt:lpstr>
      <vt:lpstr>Application &amp; Review Process</vt:lpstr>
      <vt:lpstr>Timeline</vt:lpstr>
      <vt:lpstr>Duration of Grant</vt:lpstr>
      <vt:lpstr>Submission Process and Deadline</vt:lpstr>
      <vt:lpstr>Application Walkthrough</vt:lpstr>
      <vt:lpstr>Questions?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Acacia</dc:creator>
  <cp:lastModifiedBy>Stelling, Laura</cp:lastModifiedBy>
  <cp:revision>240</cp:revision>
  <cp:lastPrinted>2018-11-02T19:34:28Z</cp:lastPrinted>
  <dcterms:created xsi:type="dcterms:W3CDTF">2016-08-31T23:11:11Z</dcterms:created>
  <dcterms:modified xsi:type="dcterms:W3CDTF">2023-04-26T20:11:22Z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0x0101004441645ACF207C40A9AC68552812CF56</vt:lpwstr>
  </property>
  <property fmtid="{D5CDD505-2E9C-101B-9397-08002B2CF9AE}" pid="3" name="MediaServiceImageTags">
    <vt:lpwstr/>
  </property>
</Properties>
</file>