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7" r:id="rId4"/>
    <p:sldMasterId id="2147483701" r:id="rId5"/>
    <p:sldMasterId id="2147483709" r:id="rId6"/>
  </p:sldMasterIdLst>
  <p:notesMasterIdLst>
    <p:notesMasterId r:id="rId79"/>
  </p:notesMasterIdLst>
  <p:handoutMasterIdLst>
    <p:handoutMasterId r:id="rId80"/>
  </p:handoutMasterIdLst>
  <p:sldIdLst>
    <p:sldId id="276" r:id="rId7"/>
    <p:sldId id="284" r:id="rId8"/>
    <p:sldId id="320" r:id="rId9"/>
    <p:sldId id="277" r:id="rId10"/>
    <p:sldId id="299" r:id="rId11"/>
    <p:sldId id="5049" r:id="rId12"/>
    <p:sldId id="494" r:id="rId13"/>
    <p:sldId id="4744" r:id="rId14"/>
    <p:sldId id="5089" r:id="rId15"/>
    <p:sldId id="464" r:id="rId16"/>
    <p:sldId id="4554" r:id="rId17"/>
    <p:sldId id="461" r:id="rId18"/>
    <p:sldId id="465" r:id="rId19"/>
    <p:sldId id="5099" r:id="rId20"/>
    <p:sldId id="5100" r:id="rId21"/>
    <p:sldId id="423" r:id="rId22"/>
    <p:sldId id="425" r:id="rId23"/>
    <p:sldId id="316" r:id="rId24"/>
    <p:sldId id="5088" r:id="rId25"/>
    <p:sldId id="5087" r:id="rId26"/>
    <p:sldId id="483" r:id="rId27"/>
    <p:sldId id="502" r:id="rId28"/>
    <p:sldId id="5062" r:id="rId29"/>
    <p:sldId id="5086" r:id="rId30"/>
    <p:sldId id="503" r:id="rId31"/>
    <p:sldId id="4748" r:id="rId32"/>
    <p:sldId id="4767" r:id="rId33"/>
    <p:sldId id="4749" r:id="rId34"/>
    <p:sldId id="305" r:id="rId35"/>
    <p:sldId id="4750" r:id="rId36"/>
    <p:sldId id="4758" r:id="rId37"/>
    <p:sldId id="4752" r:id="rId38"/>
    <p:sldId id="4753" r:id="rId39"/>
    <p:sldId id="4786" r:id="rId40"/>
    <p:sldId id="4765" r:id="rId41"/>
    <p:sldId id="4759" r:id="rId42"/>
    <p:sldId id="4754" r:id="rId43"/>
    <p:sldId id="4755" r:id="rId44"/>
    <p:sldId id="4773" r:id="rId45"/>
    <p:sldId id="5057" r:id="rId46"/>
    <p:sldId id="4771" r:id="rId47"/>
    <p:sldId id="5056" r:id="rId48"/>
    <p:sldId id="5090" r:id="rId49"/>
    <p:sldId id="4804" r:id="rId50"/>
    <p:sldId id="288" r:id="rId51"/>
    <p:sldId id="4842" r:id="rId52"/>
    <p:sldId id="472" r:id="rId53"/>
    <p:sldId id="265" r:id="rId54"/>
    <p:sldId id="327" r:id="rId55"/>
    <p:sldId id="326" r:id="rId56"/>
    <p:sldId id="329" r:id="rId57"/>
    <p:sldId id="330" r:id="rId58"/>
    <p:sldId id="5092" r:id="rId59"/>
    <p:sldId id="289" r:id="rId60"/>
    <p:sldId id="4810" r:id="rId61"/>
    <p:sldId id="5095" r:id="rId62"/>
    <p:sldId id="5052" r:id="rId63"/>
    <p:sldId id="5058" r:id="rId64"/>
    <p:sldId id="5059" r:id="rId65"/>
    <p:sldId id="4872" r:id="rId66"/>
    <p:sldId id="5097" r:id="rId67"/>
    <p:sldId id="4855" r:id="rId68"/>
    <p:sldId id="4873" r:id="rId69"/>
    <p:sldId id="4870" r:id="rId70"/>
    <p:sldId id="5055" r:id="rId71"/>
    <p:sldId id="304" r:id="rId72"/>
    <p:sldId id="302" r:id="rId73"/>
    <p:sldId id="5098" r:id="rId74"/>
    <p:sldId id="275" r:id="rId75"/>
    <p:sldId id="260" r:id="rId76"/>
    <p:sldId id="306" r:id="rId77"/>
    <p:sldId id="295" r:id="rId78"/>
  </p:sldIdLst>
  <p:sldSz cx="9144000" cy="5143500" type="screen16x9"/>
  <p:notesSz cx="6858000" cy="9144000"/>
  <p:embeddedFontLst>
    <p:embeddedFont>
      <p:font typeface="Lato" panose="020F0502020204030203" pitchFamily="34" charset="0"/>
      <p:regular r:id="rId81"/>
      <p:bold r:id="rId82"/>
      <p:italic r:id="rId83"/>
      <p:boldItalic r:id="rId84"/>
    </p:embeddedFont>
    <p:embeddedFont>
      <p:font typeface="Lato Light" panose="020F0502020204030203" pitchFamily="34" charset="0"/>
      <p:regular r:id="rId85"/>
      <p:italic r:id="rId86"/>
    </p:embeddedFont>
    <p:embeddedFont>
      <p:font typeface="Museo Slab 500" panose="02000000000000000000" charset="0"/>
      <p:regular r:id="rId87"/>
      <p:bold r:id="rId88"/>
      <p:italic r:id="rId89"/>
    </p:embeddedFont>
    <p:embeddedFont>
      <p:font typeface="Roboto" panose="02000000000000000000" pitchFamily="2" charset="0"/>
      <p:regular r:id="rId90"/>
      <p:bold r:id="rId91"/>
      <p:italic r:id="rId92"/>
      <p:boldItalic r:id="rId93"/>
    </p:embeddedFont>
    <p:embeddedFont>
      <p:font typeface="Roboto Medium" panose="02000000000000000000" pitchFamily="2" charset="0"/>
      <p:regular r:id="rId94"/>
      <p:italic r:id="rId95"/>
    </p:embeddedFont>
    <p:embeddedFont>
      <p:font typeface="Roboto Slab" pitchFamily="2" charset="0"/>
      <p:regular r:id="rId96"/>
      <p:bold r:id="rId97"/>
    </p:embeddedFont>
    <p:embeddedFont>
      <p:font typeface="Trebuchet MS" panose="020B0603020202020204" pitchFamily="34" charset="0"/>
      <p:regular r:id="rId98"/>
      <p:bold r:id="rId99"/>
      <p:italic r:id="rId100"/>
      <p:boldItalic r:id="rId10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CA4CF25-5D5A-BA8B-182B-DE7B26071773}" name="Fickling, Caitlin" initials="CF" userId="S::Fickling_c@cde.state.co.us::6f4b670a-bc59-4974-b15f-f34eb09359f7" providerId="AD"/>
  <p188:author id="{755AE25A-86CC-84DA-56A9-B794ECADEADA}" name="Harris, Mandy" initials="HM" userId="S::harris_a@cde.state.co.us::29d72680-a158-42f4-9054-1b26d48aaa73" providerId="AD"/>
  <p188:author id="{C66AC56C-2EA6-A5D2-5F3D-3D25F17FD40A}" name="Beveridge, Lindsey" initials="BL" userId="S::beveridge_l@cde.state.co.us::c0fdd95f-42ba-43e7-a90d-1d23cce210c3" providerId="AD"/>
  <p188:author id="{E0735E75-9156-68F0-8B3B-FDFE83C6FB5A}" name="Yetter, Tammy" initials="TY" userId="S::Yetter_T@cde.state.co.us::d0ffc3c6-b749-4b2f-9ea3-00557dbc031c" providerId="AD"/>
  <p188:author id="{4485F881-8A5C-FD7A-7645-5FC081A7420A}" name="Carney, Sara" initials="SC" userId="S::Carney_S@cde.state.co.us::69efc1ab-d739-4a63-a201-4bacaae42676" providerId="AD"/>
  <p188:author id="{B207DEB1-61A6-A952-E776-DB551E5CA662}" name="Ahlstrand, Melissa" initials="AM" userId="S::ahlstrand_m@cde.state.co.us::bad13797-8c92-4cbd-9df0-e50737c49789" providerId="AD"/>
  <p188:author id="{497A1CFB-15CA-23FD-C340-56027DBC50DC}" name="Beveridge, Lindsey" initials="LB" userId="S::Beveridge_l@cde.state.co.us::c0fdd95f-42ba-43e7-a90d-1d23cce210c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E9A"/>
    <a:srgbClr val="010101"/>
    <a:srgbClr val="FFFFFF"/>
    <a:srgbClr val="093C92"/>
    <a:srgbClr val="001970"/>
    <a:srgbClr val="00717D"/>
    <a:srgbClr val="F0F0F0"/>
    <a:srgbClr val="245D38"/>
    <a:srgbClr val="4372C3"/>
    <a:srgbClr val="6FAA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64D97E-1299-42B5-89CC-F5ADF6B185A8}" v="65" dt="2025-09-11T19:45:50.8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6335" autoAdjust="0"/>
  </p:normalViewPr>
  <p:slideViewPr>
    <p:cSldViewPr snapToGrid="0">
      <p:cViewPr varScale="1">
        <p:scale>
          <a:sx n="54" d="100"/>
          <a:sy n="54" d="100"/>
        </p:scale>
        <p:origin x="702" y="60"/>
      </p:cViewPr>
      <p:guideLst>
        <p:guide orient="horz" pos="1620"/>
        <p:guide pos="2880"/>
      </p:guideLst>
    </p:cSldViewPr>
  </p:slideViewPr>
  <p:notesTextViewPr>
    <p:cViewPr>
      <p:scale>
        <a:sx n="1" d="1"/>
        <a:sy n="1" d="1"/>
      </p:scale>
      <p:origin x="0" y="-168"/>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font" Target="fonts/font4.fntdata"/><Relationship Id="rId89" Type="http://schemas.openxmlformats.org/officeDocument/2006/relationships/font" Target="fonts/font9.fntdata"/><Relationship Id="rId16" Type="http://schemas.openxmlformats.org/officeDocument/2006/relationships/slide" Target="slides/slide10.xml"/><Relationship Id="rId107" Type="http://schemas.microsoft.com/office/2015/10/relationships/revisionInfo" Target="revisionInfo.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notesMaster" Target="notesMasters/notesMaster1.xml"/><Relationship Id="rId102" Type="http://schemas.openxmlformats.org/officeDocument/2006/relationships/presProps" Target="presProps.xml"/><Relationship Id="rId5" Type="http://schemas.openxmlformats.org/officeDocument/2006/relationships/slideMaster" Target="slideMasters/slideMaster2.xml"/><Relationship Id="rId90" Type="http://schemas.openxmlformats.org/officeDocument/2006/relationships/font" Target="fonts/font10.fntdata"/><Relationship Id="rId95" Type="http://schemas.openxmlformats.org/officeDocument/2006/relationships/font" Target="fonts/font15.fntdata"/><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handoutMaster" Target="handoutMasters/handoutMaster1.xml"/><Relationship Id="rId85" Type="http://schemas.openxmlformats.org/officeDocument/2006/relationships/font" Target="fonts/font5.fntdata"/><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viewProps" Target="viewProps.xml"/><Relationship Id="rId108" Type="http://schemas.microsoft.com/office/2018/10/relationships/authors" Target="author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font" Target="fonts/font3.fntdata"/><Relationship Id="rId88" Type="http://schemas.openxmlformats.org/officeDocument/2006/relationships/font" Target="fonts/font8.fntdata"/><Relationship Id="rId91" Type="http://schemas.openxmlformats.org/officeDocument/2006/relationships/font" Target="fonts/font11.fntdata"/><Relationship Id="rId96" Type="http://schemas.openxmlformats.org/officeDocument/2006/relationships/font" Target="fonts/font16.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microsoft.com/office/2016/11/relationships/changesInfo" Target="changesInfos/changesInfo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font" Target="fonts/font1.fntdata"/><Relationship Id="rId86" Type="http://schemas.openxmlformats.org/officeDocument/2006/relationships/font" Target="fonts/font6.fntdata"/><Relationship Id="rId94" Type="http://schemas.openxmlformats.org/officeDocument/2006/relationships/font" Target="fonts/font14.fntdata"/><Relationship Id="rId99" Type="http://schemas.openxmlformats.org/officeDocument/2006/relationships/font" Target="fonts/font19.fntdata"/><Relationship Id="rId101" Type="http://schemas.openxmlformats.org/officeDocument/2006/relationships/font" Target="fonts/font21.fntdata"/><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font" Target="fonts/font17.fntdata"/><Relationship Id="rId104" Type="http://schemas.openxmlformats.org/officeDocument/2006/relationships/theme" Target="theme/theme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font" Target="fonts/font12.fntdata"/><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font" Target="fonts/font7.fntdata"/><Relationship Id="rId61" Type="http://schemas.openxmlformats.org/officeDocument/2006/relationships/slide" Target="slides/slide55.xml"/><Relationship Id="rId82" Type="http://schemas.openxmlformats.org/officeDocument/2006/relationships/font" Target="fonts/font2.fntdata"/><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font" Target="fonts/font20.fntdata"/><Relationship Id="rId105"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font" Target="fonts/font13.fntdata"/><Relationship Id="rId98" Type="http://schemas.openxmlformats.org/officeDocument/2006/relationships/font" Target="fonts/font18.fntdata"/><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ickling, Caitlin" userId="6f4b670a-bc59-4974-b15f-f34eb09359f7" providerId="ADAL" clId="{6664D97E-1299-42B5-89CC-F5ADF6B185A8}"/>
    <pc:docChg chg="undo custSel addSld delSld modSld sldOrd">
      <pc:chgData name="Fickling, Caitlin" userId="6f4b670a-bc59-4974-b15f-f34eb09359f7" providerId="ADAL" clId="{6664D97E-1299-42B5-89CC-F5ADF6B185A8}" dt="2025-09-11T19:45:59.353" v="313" actId="47"/>
      <pc:docMkLst>
        <pc:docMk/>
      </pc:docMkLst>
      <pc:sldChg chg="ord">
        <pc:chgData name="Fickling, Caitlin" userId="6f4b670a-bc59-4974-b15f-f34eb09359f7" providerId="ADAL" clId="{6664D97E-1299-42B5-89CC-F5ADF6B185A8}" dt="2025-09-11T19:45:46.917" v="311"/>
        <pc:sldMkLst>
          <pc:docMk/>
          <pc:sldMk cId="0" sldId="260"/>
        </pc:sldMkLst>
      </pc:sldChg>
      <pc:sldChg chg="add">
        <pc:chgData name="Fickling, Caitlin" userId="6f4b670a-bc59-4974-b15f-f34eb09359f7" providerId="ADAL" clId="{6664D97E-1299-42B5-89CC-F5ADF6B185A8}" dt="2025-09-11T19:45:50.821" v="312"/>
        <pc:sldMkLst>
          <pc:docMk/>
          <pc:sldMk cId="0" sldId="275"/>
        </pc:sldMkLst>
      </pc:sldChg>
      <pc:sldChg chg="modSp del mod modShow">
        <pc:chgData name="Fickling, Caitlin" userId="6f4b670a-bc59-4974-b15f-f34eb09359f7" providerId="ADAL" clId="{6664D97E-1299-42B5-89CC-F5ADF6B185A8}" dt="2025-09-10T21:51:29.744" v="121" actId="2696"/>
        <pc:sldMkLst>
          <pc:docMk/>
          <pc:sldMk cId="38730448" sldId="292"/>
        </pc:sldMkLst>
        <pc:spChg chg="mod">
          <ac:chgData name="Fickling, Caitlin" userId="6f4b670a-bc59-4974-b15f-f34eb09359f7" providerId="ADAL" clId="{6664D97E-1299-42B5-89CC-F5ADF6B185A8}" dt="2025-09-10T21:50:52.221" v="119" actId="20577"/>
          <ac:spMkLst>
            <pc:docMk/>
            <pc:sldMk cId="38730448" sldId="292"/>
            <ac:spMk id="354" creationId="{00000000-0000-0000-0000-000000000000}"/>
          </ac:spMkLst>
        </pc:spChg>
      </pc:sldChg>
      <pc:sldChg chg="modSp mod modNotesTx">
        <pc:chgData name="Fickling, Caitlin" userId="6f4b670a-bc59-4974-b15f-f34eb09359f7" providerId="ADAL" clId="{6664D97E-1299-42B5-89CC-F5ADF6B185A8}" dt="2025-09-10T21:40:47.724" v="81" actId="20577"/>
        <pc:sldMkLst>
          <pc:docMk/>
          <pc:sldMk cId="4264004021" sldId="295"/>
        </pc:sldMkLst>
        <pc:spChg chg="mod">
          <ac:chgData name="Fickling, Caitlin" userId="6f4b670a-bc59-4974-b15f-f34eb09359f7" providerId="ADAL" clId="{6664D97E-1299-42B5-89CC-F5ADF6B185A8}" dt="2025-09-10T21:40:20.381" v="12" actId="20577"/>
          <ac:spMkLst>
            <pc:docMk/>
            <pc:sldMk cId="4264004021" sldId="295"/>
            <ac:spMk id="354" creationId="{AC03653C-D40F-4C7D-93D6-2A1FE687DBA2}"/>
          </ac:spMkLst>
        </pc:spChg>
      </pc:sldChg>
      <pc:sldChg chg="modAnim modNotesTx">
        <pc:chgData name="Fickling, Caitlin" userId="6f4b670a-bc59-4974-b15f-f34eb09359f7" providerId="ADAL" clId="{6664D97E-1299-42B5-89CC-F5ADF6B185A8}" dt="2025-09-10T22:00:46.669" v="200"/>
        <pc:sldMkLst>
          <pc:docMk/>
          <pc:sldMk cId="4058360741" sldId="305"/>
        </pc:sldMkLst>
      </pc:sldChg>
      <pc:sldChg chg="modAnim modNotesTx">
        <pc:chgData name="Fickling, Caitlin" userId="6f4b670a-bc59-4974-b15f-f34eb09359f7" providerId="ADAL" clId="{6664D97E-1299-42B5-89CC-F5ADF6B185A8}" dt="2025-09-10T22:00:16.760" v="195"/>
        <pc:sldMkLst>
          <pc:docMk/>
          <pc:sldMk cId="1617508055" sldId="316"/>
        </pc:sldMkLst>
      </pc:sldChg>
      <pc:sldChg chg="modAnim modNotesTx">
        <pc:chgData name="Fickling, Caitlin" userId="6f4b670a-bc59-4974-b15f-f34eb09359f7" providerId="ADAL" clId="{6664D97E-1299-42B5-89CC-F5ADF6B185A8}" dt="2025-09-10T22:02:16.972" v="234"/>
        <pc:sldMkLst>
          <pc:docMk/>
          <pc:sldMk cId="3866513853" sldId="326"/>
        </pc:sldMkLst>
      </pc:sldChg>
      <pc:sldChg chg="delSp modSp mod delAnim modAnim modNotesTx">
        <pc:chgData name="Fickling, Caitlin" userId="6f4b670a-bc59-4974-b15f-f34eb09359f7" providerId="ADAL" clId="{6664D97E-1299-42B5-89CC-F5ADF6B185A8}" dt="2025-09-10T22:07:07.855" v="301" actId="962"/>
        <pc:sldMkLst>
          <pc:docMk/>
          <pc:sldMk cId="1981235432" sldId="465"/>
        </pc:sldMkLst>
        <pc:spChg chg="mod">
          <ac:chgData name="Fickling, Caitlin" userId="6f4b670a-bc59-4974-b15f-f34eb09359f7" providerId="ADAL" clId="{6664D97E-1299-42B5-89CC-F5ADF6B185A8}" dt="2025-09-10T22:04:46.046" v="239" actId="20577"/>
          <ac:spMkLst>
            <pc:docMk/>
            <pc:sldMk cId="1981235432" sldId="465"/>
            <ac:spMk id="3" creationId="{8F15512A-E881-4576-90C5-CD739E9BBF9F}"/>
          </ac:spMkLst>
        </pc:spChg>
        <pc:spChg chg="mod">
          <ac:chgData name="Fickling, Caitlin" userId="6f4b670a-bc59-4974-b15f-f34eb09359f7" providerId="ADAL" clId="{6664D97E-1299-42B5-89CC-F5ADF6B185A8}" dt="2025-09-10T22:07:07.226" v="300" actId="962"/>
          <ac:spMkLst>
            <pc:docMk/>
            <pc:sldMk cId="1981235432" sldId="465"/>
            <ac:spMk id="7" creationId="{2D064873-1731-FD75-6FE3-613763A9F640}"/>
          </ac:spMkLst>
        </pc:spChg>
        <pc:spChg chg="del mod">
          <ac:chgData name="Fickling, Caitlin" userId="6f4b670a-bc59-4974-b15f-f34eb09359f7" providerId="ADAL" clId="{6664D97E-1299-42B5-89CC-F5ADF6B185A8}" dt="2025-09-10T21:56:49.336" v="146" actId="478"/>
          <ac:spMkLst>
            <pc:docMk/>
            <pc:sldMk cId="1981235432" sldId="465"/>
            <ac:spMk id="8" creationId="{7A48A0E6-081E-68D2-AF73-564014858251}"/>
          </ac:spMkLst>
        </pc:spChg>
        <pc:spChg chg="mod">
          <ac:chgData name="Fickling, Caitlin" userId="6f4b670a-bc59-4974-b15f-f34eb09359f7" providerId="ADAL" clId="{6664D97E-1299-42B5-89CC-F5ADF6B185A8}" dt="2025-09-10T22:07:07.855" v="301" actId="962"/>
          <ac:spMkLst>
            <pc:docMk/>
            <pc:sldMk cId="1981235432" sldId="465"/>
            <ac:spMk id="9" creationId="{90161667-7027-346A-7B6B-DEA4190C9431}"/>
          </ac:spMkLst>
        </pc:spChg>
        <pc:spChg chg="del mod">
          <ac:chgData name="Fickling, Caitlin" userId="6f4b670a-bc59-4974-b15f-f34eb09359f7" providerId="ADAL" clId="{6664D97E-1299-42B5-89CC-F5ADF6B185A8}" dt="2025-09-10T21:56:43.083" v="144" actId="478"/>
          <ac:spMkLst>
            <pc:docMk/>
            <pc:sldMk cId="1981235432" sldId="465"/>
            <ac:spMk id="10" creationId="{57A973AA-BFE2-92C8-D9CD-637195BAF7D4}"/>
          </ac:spMkLst>
        </pc:spChg>
      </pc:sldChg>
      <pc:sldChg chg="modNotesTx">
        <pc:chgData name="Fickling, Caitlin" userId="6f4b670a-bc59-4974-b15f-f34eb09359f7" providerId="ADAL" clId="{6664D97E-1299-42B5-89CC-F5ADF6B185A8}" dt="2025-09-10T21:36:33.707" v="0" actId="20577"/>
        <pc:sldMkLst>
          <pc:docMk/>
          <pc:sldMk cId="1947850721" sldId="502"/>
        </pc:sldMkLst>
      </pc:sldChg>
      <pc:sldChg chg="del mod modShow">
        <pc:chgData name="Fickling, Caitlin" userId="6f4b670a-bc59-4974-b15f-f34eb09359f7" providerId="ADAL" clId="{6664D97E-1299-42B5-89CC-F5ADF6B185A8}" dt="2025-09-10T21:49:48.979" v="83" actId="2696"/>
        <pc:sldMkLst>
          <pc:docMk/>
          <pc:sldMk cId="3714844904" sldId="4745"/>
        </pc:sldMkLst>
      </pc:sldChg>
      <pc:sldChg chg="modNotesTx">
        <pc:chgData name="Fickling, Caitlin" userId="6f4b670a-bc59-4974-b15f-f34eb09359f7" providerId="ADAL" clId="{6664D97E-1299-42B5-89CC-F5ADF6B185A8}" dt="2025-09-10T21:36:52.659" v="1" actId="33524"/>
        <pc:sldMkLst>
          <pc:docMk/>
          <pc:sldMk cId="2024366993" sldId="4748"/>
        </pc:sldMkLst>
      </pc:sldChg>
      <pc:sldChg chg="modNotesTx">
        <pc:chgData name="Fickling, Caitlin" userId="6f4b670a-bc59-4974-b15f-f34eb09359f7" providerId="ADAL" clId="{6664D97E-1299-42B5-89CC-F5ADF6B185A8}" dt="2025-09-10T21:37:14.857" v="4" actId="20577"/>
        <pc:sldMkLst>
          <pc:docMk/>
          <pc:sldMk cId="1712522939" sldId="4753"/>
        </pc:sldMkLst>
      </pc:sldChg>
      <pc:sldChg chg="modNotesTx">
        <pc:chgData name="Fickling, Caitlin" userId="6f4b670a-bc59-4974-b15f-f34eb09359f7" providerId="ADAL" clId="{6664D97E-1299-42B5-89CC-F5ADF6B185A8}" dt="2025-09-10T21:37:28.803" v="5" actId="5793"/>
        <pc:sldMkLst>
          <pc:docMk/>
          <pc:sldMk cId="604953040" sldId="4759"/>
        </pc:sldMkLst>
      </pc:sldChg>
      <pc:sldChg chg="modSp mod modAnim modNotesTx">
        <pc:chgData name="Fickling, Caitlin" userId="6f4b670a-bc59-4974-b15f-f34eb09359f7" providerId="ADAL" clId="{6664D97E-1299-42B5-89CC-F5ADF6B185A8}" dt="2025-09-10T22:06:41.221" v="299" actId="13244"/>
        <pc:sldMkLst>
          <pc:docMk/>
          <pc:sldMk cId="3841107468" sldId="5049"/>
        </pc:sldMkLst>
        <pc:spChg chg="mod">
          <ac:chgData name="Fickling, Caitlin" userId="6f4b670a-bc59-4974-b15f-f34eb09359f7" providerId="ADAL" clId="{6664D97E-1299-42B5-89CC-F5ADF6B185A8}" dt="2025-09-10T22:05:58.400" v="293" actId="962"/>
          <ac:spMkLst>
            <pc:docMk/>
            <pc:sldMk cId="3841107468" sldId="5049"/>
            <ac:spMk id="55" creationId="{1C37D414-17F9-923B-1731-A0AD7DAEBDEF}"/>
          </ac:spMkLst>
        </pc:spChg>
        <pc:spChg chg="mod">
          <ac:chgData name="Fickling, Caitlin" userId="6f4b670a-bc59-4974-b15f-f34eb09359f7" providerId="ADAL" clId="{6664D97E-1299-42B5-89CC-F5ADF6B185A8}" dt="2025-09-10T22:06:01.307" v="294" actId="962"/>
          <ac:spMkLst>
            <pc:docMk/>
            <pc:sldMk cId="3841107468" sldId="5049"/>
            <ac:spMk id="81" creationId="{4C62A78F-0B55-765A-0483-C752CF6D5802}"/>
          </ac:spMkLst>
        </pc:spChg>
        <pc:spChg chg="ord">
          <ac:chgData name="Fickling, Caitlin" userId="6f4b670a-bc59-4974-b15f-f34eb09359f7" providerId="ADAL" clId="{6664D97E-1299-42B5-89CC-F5ADF6B185A8}" dt="2025-09-10T22:06:33.039" v="297" actId="13244"/>
          <ac:spMkLst>
            <pc:docMk/>
            <pc:sldMk cId="3841107468" sldId="5049"/>
            <ac:spMk id="95" creationId="{AAE56E50-F3E9-F721-8DB1-A2998D21ED8F}"/>
          </ac:spMkLst>
        </pc:spChg>
        <pc:spChg chg="ord">
          <ac:chgData name="Fickling, Caitlin" userId="6f4b670a-bc59-4974-b15f-f34eb09359f7" providerId="ADAL" clId="{6664D97E-1299-42B5-89CC-F5ADF6B185A8}" dt="2025-09-10T22:06:35.229" v="298" actId="13244"/>
          <ac:spMkLst>
            <pc:docMk/>
            <pc:sldMk cId="3841107468" sldId="5049"/>
            <ac:spMk id="96" creationId="{C3A0E26D-AFA4-0C87-DF45-22DCDF6C7AB2}"/>
          </ac:spMkLst>
        </pc:spChg>
        <pc:spChg chg="ord">
          <ac:chgData name="Fickling, Caitlin" userId="6f4b670a-bc59-4974-b15f-f34eb09359f7" providerId="ADAL" clId="{6664D97E-1299-42B5-89CC-F5ADF6B185A8}" dt="2025-09-10T22:06:41.221" v="299" actId="13244"/>
          <ac:spMkLst>
            <pc:docMk/>
            <pc:sldMk cId="3841107468" sldId="5049"/>
            <ac:spMk id="114" creationId="{D3A23D96-64A0-436F-32C7-B8B8775535D0}"/>
          </ac:spMkLst>
        </pc:spChg>
        <pc:grpChg chg="ord">
          <ac:chgData name="Fickling, Caitlin" userId="6f4b670a-bc59-4974-b15f-f34eb09359f7" providerId="ADAL" clId="{6664D97E-1299-42B5-89CC-F5ADF6B185A8}" dt="2025-09-10T22:06:17.889" v="296" actId="13244"/>
          <ac:grpSpMkLst>
            <pc:docMk/>
            <pc:sldMk cId="3841107468" sldId="5049"/>
            <ac:grpSpMk id="56" creationId="{33476E4A-8367-28C1-018C-65E59D59B927}"/>
          </ac:grpSpMkLst>
        </pc:grpChg>
      </pc:sldChg>
      <pc:sldChg chg="modAnim modNotesTx">
        <pc:chgData name="Fickling, Caitlin" userId="6f4b670a-bc59-4974-b15f-f34eb09359f7" providerId="ADAL" clId="{6664D97E-1299-42B5-89CC-F5ADF6B185A8}" dt="2025-09-10T22:02:17.409" v="235"/>
        <pc:sldMkLst>
          <pc:docMk/>
          <pc:sldMk cId="921114970" sldId="5057"/>
        </pc:sldMkLst>
      </pc:sldChg>
      <pc:sldChg chg="del modNotesTx">
        <pc:chgData name="Fickling, Caitlin" userId="6f4b670a-bc59-4974-b15f-f34eb09359f7" providerId="ADAL" clId="{6664D97E-1299-42B5-89CC-F5ADF6B185A8}" dt="2025-09-11T19:45:59.353" v="313" actId="47"/>
        <pc:sldMkLst>
          <pc:docMk/>
          <pc:sldMk cId="389997041" sldId="5060"/>
        </pc:sldMkLst>
      </pc:sldChg>
      <pc:sldChg chg="modSp mod">
        <pc:chgData name="Fickling, Caitlin" userId="6f4b670a-bc59-4974-b15f-f34eb09359f7" providerId="ADAL" clId="{6664D97E-1299-42B5-89CC-F5ADF6B185A8}" dt="2025-09-10T21:39:34.777" v="7" actId="1076"/>
        <pc:sldMkLst>
          <pc:docMk/>
          <pc:sldMk cId="2806267233" sldId="5098"/>
        </pc:sldMkLst>
        <pc:spChg chg="mod">
          <ac:chgData name="Fickling, Caitlin" userId="6f4b670a-bc59-4974-b15f-f34eb09359f7" providerId="ADAL" clId="{6664D97E-1299-42B5-89CC-F5ADF6B185A8}" dt="2025-09-10T21:39:34.777" v="7" actId="1076"/>
          <ac:spMkLst>
            <pc:docMk/>
            <pc:sldMk cId="2806267233" sldId="5098"/>
            <ac:spMk id="3" creationId="{CFF4669B-3E32-E0D3-8C56-FA67373367FD}"/>
          </ac:spMkLst>
        </pc:spChg>
      </pc:sldChg>
      <pc:sldChg chg="delSp modSp add mod delAnim modAnim modNotesTx">
        <pc:chgData name="Fickling, Caitlin" userId="6f4b670a-bc59-4974-b15f-f34eb09359f7" providerId="ADAL" clId="{6664D97E-1299-42B5-89CC-F5ADF6B185A8}" dt="2025-09-10T22:08:24.179" v="309" actId="962"/>
        <pc:sldMkLst>
          <pc:docMk/>
          <pc:sldMk cId="3576621167" sldId="5099"/>
        </pc:sldMkLst>
        <pc:spChg chg="mod">
          <ac:chgData name="Fickling, Caitlin" userId="6f4b670a-bc59-4974-b15f-f34eb09359f7" providerId="ADAL" clId="{6664D97E-1299-42B5-89CC-F5ADF6B185A8}" dt="2025-09-10T22:07:18.301" v="302" actId="962"/>
          <ac:spMkLst>
            <pc:docMk/>
            <pc:sldMk cId="3576621167" sldId="5099"/>
            <ac:spMk id="2" creationId="{7A949398-4815-CAAD-211E-98E489B2D55A}"/>
          </ac:spMkLst>
        </pc:spChg>
        <pc:spChg chg="mod">
          <ac:chgData name="Fickling, Caitlin" userId="6f4b670a-bc59-4974-b15f-f34eb09359f7" providerId="ADAL" clId="{6664D97E-1299-42B5-89CC-F5ADF6B185A8}" dt="2025-09-10T22:04:50.759" v="242" actId="20577"/>
          <ac:spMkLst>
            <pc:docMk/>
            <pc:sldMk cId="3576621167" sldId="5099"/>
            <ac:spMk id="3" creationId="{6BFF445E-976E-8C3B-A2F5-BFDECC47BBB0}"/>
          </ac:spMkLst>
        </pc:spChg>
        <pc:spChg chg="del">
          <ac:chgData name="Fickling, Caitlin" userId="6f4b670a-bc59-4974-b15f-f34eb09359f7" providerId="ADAL" clId="{6664D97E-1299-42B5-89CC-F5ADF6B185A8}" dt="2025-09-10T21:57:22.611" v="153" actId="478"/>
          <ac:spMkLst>
            <pc:docMk/>
            <pc:sldMk cId="3576621167" sldId="5099"/>
            <ac:spMk id="4" creationId="{07A3FE18-5C99-1444-3C20-F8A123C20B75}"/>
          </ac:spMkLst>
        </pc:spChg>
        <pc:spChg chg="mod">
          <ac:chgData name="Fickling, Caitlin" userId="6f4b670a-bc59-4974-b15f-f34eb09359f7" providerId="ADAL" clId="{6664D97E-1299-42B5-89CC-F5ADF6B185A8}" dt="2025-09-10T22:08:22.691" v="308" actId="962"/>
          <ac:spMkLst>
            <pc:docMk/>
            <pc:sldMk cId="3576621167" sldId="5099"/>
            <ac:spMk id="7" creationId="{3F99F069-F3C6-C681-C0D9-AC9255CC226A}"/>
          </ac:spMkLst>
        </pc:spChg>
        <pc:spChg chg="mod">
          <ac:chgData name="Fickling, Caitlin" userId="6f4b670a-bc59-4974-b15f-f34eb09359f7" providerId="ADAL" clId="{6664D97E-1299-42B5-89CC-F5ADF6B185A8}" dt="2025-09-10T21:57:42.552" v="155" actId="255"/>
          <ac:spMkLst>
            <pc:docMk/>
            <pc:sldMk cId="3576621167" sldId="5099"/>
            <ac:spMk id="8" creationId="{C342EC34-62E0-8F88-99B0-8BE429C5D4C2}"/>
          </ac:spMkLst>
        </pc:spChg>
        <pc:spChg chg="mod ord">
          <ac:chgData name="Fickling, Caitlin" userId="6f4b670a-bc59-4974-b15f-f34eb09359f7" providerId="ADAL" clId="{6664D97E-1299-42B5-89CC-F5ADF6B185A8}" dt="2025-09-10T22:08:24.179" v="309" actId="962"/>
          <ac:spMkLst>
            <pc:docMk/>
            <pc:sldMk cId="3576621167" sldId="5099"/>
            <ac:spMk id="9" creationId="{7B75CD7C-BACF-F181-879F-059C1CB7AA4F}"/>
          </ac:spMkLst>
        </pc:spChg>
        <pc:spChg chg="del mod">
          <ac:chgData name="Fickling, Caitlin" userId="6f4b670a-bc59-4974-b15f-f34eb09359f7" providerId="ADAL" clId="{6664D97E-1299-42B5-89CC-F5ADF6B185A8}" dt="2025-09-10T21:57:16.221" v="151" actId="478"/>
          <ac:spMkLst>
            <pc:docMk/>
            <pc:sldMk cId="3576621167" sldId="5099"/>
            <ac:spMk id="10" creationId="{9F7BA0F3-A592-566C-103A-0C2462BEFFAA}"/>
          </ac:spMkLst>
        </pc:spChg>
      </pc:sldChg>
      <pc:sldChg chg="delSp modSp add mod delAnim modAnim modNotesTx">
        <pc:chgData name="Fickling, Caitlin" userId="6f4b670a-bc59-4974-b15f-f34eb09359f7" providerId="ADAL" clId="{6664D97E-1299-42B5-89CC-F5ADF6B185A8}" dt="2025-09-10T22:08:13.924" v="306" actId="962"/>
        <pc:sldMkLst>
          <pc:docMk/>
          <pc:sldMk cId="1755336654" sldId="5100"/>
        </pc:sldMkLst>
        <pc:spChg chg="mod">
          <ac:chgData name="Fickling, Caitlin" userId="6f4b670a-bc59-4974-b15f-f34eb09359f7" providerId="ADAL" clId="{6664D97E-1299-42B5-89CC-F5ADF6B185A8}" dt="2025-09-10T22:08:11.783" v="305" actId="962"/>
          <ac:spMkLst>
            <pc:docMk/>
            <pc:sldMk cId="1755336654" sldId="5100"/>
            <ac:spMk id="2" creationId="{5A68B266-8846-1596-15F9-659D6F9B4D8F}"/>
          </ac:spMkLst>
        </pc:spChg>
        <pc:spChg chg="mod">
          <ac:chgData name="Fickling, Caitlin" userId="6f4b670a-bc59-4974-b15f-f34eb09359f7" providerId="ADAL" clId="{6664D97E-1299-42B5-89CC-F5ADF6B185A8}" dt="2025-09-10T22:04:55.246" v="245" actId="20577"/>
          <ac:spMkLst>
            <pc:docMk/>
            <pc:sldMk cId="1755336654" sldId="5100"/>
            <ac:spMk id="3" creationId="{4F638A7A-26C1-CDA0-36F0-0DA92418E97F}"/>
          </ac:spMkLst>
        </pc:spChg>
        <pc:spChg chg="del">
          <ac:chgData name="Fickling, Caitlin" userId="6f4b670a-bc59-4974-b15f-f34eb09359f7" providerId="ADAL" clId="{6664D97E-1299-42B5-89CC-F5ADF6B185A8}" dt="2025-09-10T21:58:07.109" v="163" actId="478"/>
          <ac:spMkLst>
            <pc:docMk/>
            <pc:sldMk cId="1755336654" sldId="5100"/>
            <ac:spMk id="4" creationId="{1DDF76F6-A3B5-C24E-58A9-E61A9F706495}"/>
          </ac:spMkLst>
        </pc:spChg>
        <pc:spChg chg="mod">
          <ac:chgData name="Fickling, Caitlin" userId="6f4b670a-bc59-4974-b15f-f34eb09359f7" providerId="ADAL" clId="{6664D97E-1299-42B5-89CC-F5ADF6B185A8}" dt="2025-09-10T22:08:13.924" v="306" actId="962"/>
          <ac:spMkLst>
            <pc:docMk/>
            <pc:sldMk cId="1755336654" sldId="5100"/>
            <ac:spMk id="7" creationId="{2A5F8EAC-8D26-B272-0D2D-1B59D3A00B94}"/>
          </ac:spMkLst>
        </pc:spChg>
        <pc:spChg chg="del">
          <ac:chgData name="Fickling, Caitlin" userId="6f4b670a-bc59-4974-b15f-f34eb09359f7" providerId="ADAL" clId="{6664D97E-1299-42B5-89CC-F5ADF6B185A8}" dt="2025-09-10T21:58:05.163" v="162" actId="478"/>
          <ac:spMkLst>
            <pc:docMk/>
            <pc:sldMk cId="1755336654" sldId="5100"/>
            <ac:spMk id="8" creationId="{5E71C903-9863-5C8B-223B-B642A52BEB25}"/>
          </ac:spMkLst>
        </pc:spChg>
        <pc:spChg chg="mod">
          <ac:chgData name="Fickling, Caitlin" userId="6f4b670a-bc59-4974-b15f-f34eb09359f7" providerId="ADAL" clId="{6664D97E-1299-42B5-89CC-F5ADF6B185A8}" dt="2025-09-10T21:58:12.479" v="164" actId="1076"/>
          <ac:spMkLst>
            <pc:docMk/>
            <pc:sldMk cId="1755336654" sldId="5100"/>
            <ac:spMk id="10" creationId="{36422DC8-D8C1-DEF8-0CEB-AFFDA604A948}"/>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41484E-2D4C-4EB8-A3D6-C8A6A1919895}"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6C0BD638-E3D9-4161-AA8A-E6E60A7C424A}">
      <dgm:prSet custT="1"/>
      <dgm:spPr/>
      <dgm:t>
        <a:bodyPr/>
        <a:lstStyle/>
        <a:p>
          <a:endParaRPr lang="en-US" sz="1000" b="0" i="0">
            <a:latin typeface="Trebuchet MS" panose="020B0603020202020204" pitchFamily="34" charset="0"/>
          </a:endParaRPr>
        </a:p>
        <a:p>
          <a:r>
            <a:rPr lang="en-US" sz="1800" b="0" i="0">
              <a:latin typeface="Trebuchet MS" panose="020B0603020202020204" pitchFamily="34" charset="0"/>
            </a:rPr>
            <a:t>It is important to start the school year prepared to begin interventions aligned to their specific skill deficits as quickly as possible when the new school year begins. </a:t>
          </a:r>
          <a:endParaRPr lang="en-US" sz="1800">
            <a:latin typeface="Trebuchet MS" panose="020B0603020202020204" pitchFamily="34" charset="0"/>
          </a:endParaRPr>
        </a:p>
      </dgm:t>
    </dgm:pt>
    <dgm:pt modelId="{4AB11E59-187F-4934-B00B-3CEB8F2DDBD9}" type="parTrans" cxnId="{9594B254-09F3-4743-9DC3-0DFF07583526}">
      <dgm:prSet/>
      <dgm:spPr/>
      <dgm:t>
        <a:bodyPr/>
        <a:lstStyle/>
        <a:p>
          <a:endParaRPr lang="en-US"/>
        </a:p>
      </dgm:t>
    </dgm:pt>
    <dgm:pt modelId="{1ABB3971-8C96-447F-B11D-3E19BB3D9860}" type="sibTrans" cxnId="{9594B254-09F3-4743-9DC3-0DFF07583526}">
      <dgm:prSet/>
      <dgm:spPr/>
      <dgm:t>
        <a:bodyPr/>
        <a:lstStyle/>
        <a:p>
          <a:endParaRPr lang="en-US"/>
        </a:p>
      </dgm:t>
    </dgm:pt>
    <dgm:pt modelId="{7A80BECC-77AC-4026-90B0-06CD2021752B}">
      <dgm:prSet custT="1"/>
      <dgm:spPr/>
      <dgm:t>
        <a:bodyPr/>
        <a:lstStyle/>
        <a:p>
          <a:r>
            <a:rPr lang="en-US" sz="1800" b="0" i="0">
              <a:latin typeface="Trebuchet MS" panose="020B0603020202020204" pitchFamily="34" charset="0"/>
            </a:rPr>
            <a:t>The </a:t>
          </a:r>
          <a:r>
            <a:rPr lang="en-US" sz="1800" b="1" i="0">
              <a:latin typeface="Trebuchet MS" panose="020B0603020202020204" pitchFamily="34" charset="0"/>
            </a:rPr>
            <a:t>interim assessment </a:t>
          </a:r>
          <a:r>
            <a:rPr lang="en-US" sz="1800" b="0" i="0">
              <a:latin typeface="Trebuchet MS" panose="020B0603020202020204" pitchFamily="34" charset="0"/>
            </a:rPr>
            <a:t>administered within the first 30 days of school is used to:</a:t>
          </a:r>
        </a:p>
        <a:p>
          <a:r>
            <a:rPr lang="en-US" sz="1800" b="0" i="0">
              <a:latin typeface="Trebuchet MS" panose="020B0603020202020204" pitchFamily="34" charset="0"/>
            </a:rPr>
            <a:t>	Obtain the most recent data about student needs to inform the READ plan</a:t>
          </a:r>
        </a:p>
        <a:p>
          <a:r>
            <a:rPr lang="en-US" sz="1800" b="0" i="0">
              <a:latin typeface="Trebuchet MS" panose="020B0603020202020204" pitchFamily="34" charset="0"/>
            </a:rPr>
            <a:t>	Compare interim assessment data to previous data</a:t>
          </a:r>
        </a:p>
        <a:p>
          <a:r>
            <a:rPr lang="en-US" sz="1800" b="0" i="0">
              <a:latin typeface="Trebuchet MS" panose="020B0603020202020204" pitchFamily="34" charset="0"/>
            </a:rPr>
            <a:t>	Write strong goals and objectives</a:t>
          </a:r>
        </a:p>
        <a:p>
          <a:r>
            <a:rPr lang="en-US" sz="1800" b="0" i="0">
              <a:latin typeface="Trebuchet MS" panose="020B0603020202020204" pitchFamily="34" charset="0"/>
            </a:rPr>
            <a:t>	Ensure the appropriate interventions are in place</a:t>
          </a:r>
          <a:endParaRPr lang="en-US" sz="1800">
            <a:latin typeface="Trebuchet MS" panose="020B0603020202020204" pitchFamily="34" charset="0"/>
          </a:endParaRPr>
        </a:p>
      </dgm:t>
    </dgm:pt>
    <dgm:pt modelId="{E2189048-1D6D-4C38-896E-DAD384BA8B72}" type="parTrans" cxnId="{EE63F4DD-D9A3-410D-8735-9BF7F4DE6EEE}">
      <dgm:prSet/>
      <dgm:spPr/>
      <dgm:t>
        <a:bodyPr/>
        <a:lstStyle/>
        <a:p>
          <a:endParaRPr lang="en-US"/>
        </a:p>
      </dgm:t>
    </dgm:pt>
    <dgm:pt modelId="{F5B56977-1D2E-44FA-A93B-D2AC1887066D}" type="sibTrans" cxnId="{EE63F4DD-D9A3-410D-8735-9BF7F4DE6EEE}">
      <dgm:prSet/>
      <dgm:spPr/>
      <dgm:t>
        <a:bodyPr/>
        <a:lstStyle/>
        <a:p>
          <a:endParaRPr lang="en-US"/>
        </a:p>
      </dgm:t>
    </dgm:pt>
    <dgm:pt modelId="{B0FF2801-402F-4E7A-A522-1AD19647B80D}">
      <dgm:prSet custT="1"/>
      <dgm:spPr/>
      <dgm:t>
        <a:bodyPr/>
        <a:lstStyle/>
        <a:p>
          <a:endParaRPr lang="en-US" sz="1000" b="1" i="0">
            <a:latin typeface="Trebuchet MS" panose="020B0603020202020204" pitchFamily="34" charset="0"/>
          </a:endParaRPr>
        </a:p>
        <a:p>
          <a:r>
            <a:rPr lang="en-US" sz="1800" b="1" i="0">
              <a:latin typeface="Trebuchet MS" panose="020B0603020202020204" pitchFamily="34" charset="0"/>
            </a:rPr>
            <a:t>Diagnostic assessments </a:t>
          </a:r>
          <a:r>
            <a:rPr lang="en-US" sz="1800" b="0" i="0">
              <a:latin typeface="Trebuchet MS" panose="020B0603020202020204" pitchFamily="34" charset="0"/>
            </a:rPr>
            <a:t>may be used to gather additional information to inform the interventions, but for these students, there is no longer a 60-day window. </a:t>
          </a:r>
          <a:endParaRPr lang="en-US" sz="1800">
            <a:latin typeface="Trebuchet MS" panose="020B0603020202020204" pitchFamily="34" charset="0"/>
          </a:endParaRPr>
        </a:p>
      </dgm:t>
    </dgm:pt>
    <dgm:pt modelId="{DBFB0870-CB0A-446F-8496-F66A4D268773}" type="parTrans" cxnId="{935D46D2-45D5-473D-802D-F4D88BFBCC80}">
      <dgm:prSet/>
      <dgm:spPr/>
      <dgm:t>
        <a:bodyPr/>
        <a:lstStyle/>
        <a:p>
          <a:endParaRPr lang="en-US"/>
        </a:p>
      </dgm:t>
    </dgm:pt>
    <dgm:pt modelId="{7AA42F8E-2080-4174-A03A-5EE93098B48B}" type="sibTrans" cxnId="{935D46D2-45D5-473D-802D-F4D88BFBCC80}">
      <dgm:prSet/>
      <dgm:spPr/>
      <dgm:t>
        <a:bodyPr/>
        <a:lstStyle/>
        <a:p>
          <a:endParaRPr lang="en-US"/>
        </a:p>
      </dgm:t>
    </dgm:pt>
    <dgm:pt modelId="{7422BCAA-8F7D-4E81-8B18-C4C8C22E9570}" type="pres">
      <dgm:prSet presAssocID="{7F41484E-2D4C-4EB8-A3D6-C8A6A1919895}" presName="vert0" presStyleCnt="0">
        <dgm:presLayoutVars>
          <dgm:dir/>
          <dgm:animOne val="branch"/>
          <dgm:animLvl val="lvl"/>
        </dgm:presLayoutVars>
      </dgm:prSet>
      <dgm:spPr/>
    </dgm:pt>
    <dgm:pt modelId="{DBF63BA7-E251-4EF4-BE43-F1D429A30C5D}" type="pres">
      <dgm:prSet presAssocID="{6C0BD638-E3D9-4161-AA8A-E6E60A7C424A}" presName="thickLine" presStyleLbl="alignNode1" presStyleIdx="0" presStyleCnt="3"/>
      <dgm:spPr/>
    </dgm:pt>
    <dgm:pt modelId="{1BE9EA0B-82BD-4CFF-8C1E-ACE067022780}" type="pres">
      <dgm:prSet presAssocID="{6C0BD638-E3D9-4161-AA8A-E6E60A7C424A}" presName="horz1" presStyleCnt="0"/>
      <dgm:spPr/>
    </dgm:pt>
    <dgm:pt modelId="{CE1848D9-25E4-4711-B6EB-6BE4AFF88393}" type="pres">
      <dgm:prSet presAssocID="{6C0BD638-E3D9-4161-AA8A-E6E60A7C424A}" presName="tx1" presStyleLbl="revTx" presStyleIdx="0" presStyleCnt="3"/>
      <dgm:spPr/>
    </dgm:pt>
    <dgm:pt modelId="{CA7C9B70-289C-4BAF-AA9A-8DFD1A80B22A}" type="pres">
      <dgm:prSet presAssocID="{6C0BD638-E3D9-4161-AA8A-E6E60A7C424A}" presName="vert1" presStyleCnt="0"/>
      <dgm:spPr/>
    </dgm:pt>
    <dgm:pt modelId="{9E0D5802-E184-4082-B9B1-CC592186EDA7}" type="pres">
      <dgm:prSet presAssocID="{7A80BECC-77AC-4026-90B0-06CD2021752B}" presName="thickLine" presStyleLbl="alignNode1" presStyleIdx="1" presStyleCnt="3"/>
      <dgm:spPr/>
    </dgm:pt>
    <dgm:pt modelId="{1A7B3755-33DD-4672-8012-DF14CB3230E0}" type="pres">
      <dgm:prSet presAssocID="{7A80BECC-77AC-4026-90B0-06CD2021752B}" presName="horz1" presStyleCnt="0"/>
      <dgm:spPr/>
    </dgm:pt>
    <dgm:pt modelId="{CC04720B-70C3-4FE5-A1C6-FE3C30E9B158}" type="pres">
      <dgm:prSet presAssocID="{7A80BECC-77AC-4026-90B0-06CD2021752B}" presName="tx1" presStyleLbl="revTx" presStyleIdx="1" presStyleCnt="3" custScaleY="182679"/>
      <dgm:spPr/>
    </dgm:pt>
    <dgm:pt modelId="{483E9892-941E-4234-A346-40528587F76F}" type="pres">
      <dgm:prSet presAssocID="{7A80BECC-77AC-4026-90B0-06CD2021752B}" presName="vert1" presStyleCnt="0"/>
      <dgm:spPr/>
    </dgm:pt>
    <dgm:pt modelId="{E1953F82-0B3A-442A-A805-17675C77B404}" type="pres">
      <dgm:prSet presAssocID="{B0FF2801-402F-4E7A-A522-1AD19647B80D}" presName="thickLine" presStyleLbl="alignNode1" presStyleIdx="2" presStyleCnt="3"/>
      <dgm:spPr/>
    </dgm:pt>
    <dgm:pt modelId="{F903A9E2-CFA1-4613-969A-C9C133FB4FEA}" type="pres">
      <dgm:prSet presAssocID="{B0FF2801-402F-4E7A-A522-1AD19647B80D}" presName="horz1" presStyleCnt="0"/>
      <dgm:spPr/>
    </dgm:pt>
    <dgm:pt modelId="{1D7B4097-F74C-42D7-A8A5-440B11BDB31D}" type="pres">
      <dgm:prSet presAssocID="{B0FF2801-402F-4E7A-A522-1AD19647B80D}" presName="tx1" presStyleLbl="revTx" presStyleIdx="2" presStyleCnt="3"/>
      <dgm:spPr/>
    </dgm:pt>
    <dgm:pt modelId="{D056B297-C6B6-42F9-A93A-6A17FB2E9DF5}" type="pres">
      <dgm:prSet presAssocID="{B0FF2801-402F-4E7A-A522-1AD19647B80D}" presName="vert1" presStyleCnt="0"/>
      <dgm:spPr/>
    </dgm:pt>
  </dgm:ptLst>
  <dgm:cxnLst>
    <dgm:cxn modelId="{9594B254-09F3-4743-9DC3-0DFF07583526}" srcId="{7F41484E-2D4C-4EB8-A3D6-C8A6A1919895}" destId="{6C0BD638-E3D9-4161-AA8A-E6E60A7C424A}" srcOrd="0" destOrd="0" parTransId="{4AB11E59-187F-4934-B00B-3CEB8F2DDBD9}" sibTransId="{1ABB3971-8C96-447F-B11D-3E19BB3D9860}"/>
    <dgm:cxn modelId="{01187B82-A1FD-4016-8D08-25140DC0DACE}" type="presOf" srcId="{7F41484E-2D4C-4EB8-A3D6-C8A6A1919895}" destId="{7422BCAA-8F7D-4E81-8B18-C4C8C22E9570}" srcOrd="0" destOrd="0" presId="urn:microsoft.com/office/officeart/2008/layout/LinedList"/>
    <dgm:cxn modelId="{BF8B9A9C-BA09-4A54-959E-12F27E04EA74}" type="presOf" srcId="{7A80BECC-77AC-4026-90B0-06CD2021752B}" destId="{CC04720B-70C3-4FE5-A1C6-FE3C30E9B158}" srcOrd="0" destOrd="0" presId="urn:microsoft.com/office/officeart/2008/layout/LinedList"/>
    <dgm:cxn modelId="{E52C23AD-AF49-4427-9199-E0272E438E90}" type="presOf" srcId="{6C0BD638-E3D9-4161-AA8A-E6E60A7C424A}" destId="{CE1848D9-25E4-4711-B6EB-6BE4AFF88393}" srcOrd="0" destOrd="0" presId="urn:microsoft.com/office/officeart/2008/layout/LinedList"/>
    <dgm:cxn modelId="{935D46D2-45D5-473D-802D-F4D88BFBCC80}" srcId="{7F41484E-2D4C-4EB8-A3D6-C8A6A1919895}" destId="{B0FF2801-402F-4E7A-A522-1AD19647B80D}" srcOrd="2" destOrd="0" parTransId="{DBFB0870-CB0A-446F-8496-F66A4D268773}" sibTransId="{7AA42F8E-2080-4174-A03A-5EE93098B48B}"/>
    <dgm:cxn modelId="{EE63F4DD-D9A3-410D-8735-9BF7F4DE6EEE}" srcId="{7F41484E-2D4C-4EB8-A3D6-C8A6A1919895}" destId="{7A80BECC-77AC-4026-90B0-06CD2021752B}" srcOrd="1" destOrd="0" parTransId="{E2189048-1D6D-4C38-896E-DAD384BA8B72}" sibTransId="{F5B56977-1D2E-44FA-A93B-D2AC1887066D}"/>
    <dgm:cxn modelId="{E28931E5-A960-4B70-B212-7435BB2341BD}" type="presOf" srcId="{B0FF2801-402F-4E7A-A522-1AD19647B80D}" destId="{1D7B4097-F74C-42D7-A8A5-440B11BDB31D}" srcOrd="0" destOrd="0" presId="urn:microsoft.com/office/officeart/2008/layout/LinedList"/>
    <dgm:cxn modelId="{28621FFC-AE5A-445D-A9BD-271D965A1632}" type="presParOf" srcId="{7422BCAA-8F7D-4E81-8B18-C4C8C22E9570}" destId="{DBF63BA7-E251-4EF4-BE43-F1D429A30C5D}" srcOrd="0" destOrd="0" presId="urn:microsoft.com/office/officeart/2008/layout/LinedList"/>
    <dgm:cxn modelId="{AEC5C63B-455B-4B80-B45D-11A451C84A8C}" type="presParOf" srcId="{7422BCAA-8F7D-4E81-8B18-C4C8C22E9570}" destId="{1BE9EA0B-82BD-4CFF-8C1E-ACE067022780}" srcOrd="1" destOrd="0" presId="urn:microsoft.com/office/officeart/2008/layout/LinedList"/>
    <dgm:cxn modelId="{A06A738D-1299-440D-86FA-EDD6D3E5E1F5}" type="presParOf" srcId="{1BE9EA0B-82BD-4CFF-8C1E-ACE067022780}" destId="{CE1848D9-25E4-4711-B6EB-6BE4AFF88393}" srcOrd="0" destOrd="0" presId="urn:microsoft.com/office/officeart/2008/layout/LinedList"/>
    <dgm:cxn modelId="{643B123B-9B51-46C6-A513-B00D944B9E27}" type="presParOf" srcId="{1BE9EA0B-82BD-4CFF-8C1E-ACE067022780}" destId="{CA7C9B70-289C-4BAF-AA9A-8DFD1A80B22A}" srcOrd="1" destOrd="0" presId="urn:microsoft.com/office/officeart/2008/layout/LinedList"/>
    <dgm:cxn modelId="{43B499C9-C331-48CF-92B6-F4CA417A2A6B}" type="presParOf" srcId="{7422BCAA-8F7D-4E81-8B18-C4C8C22E9570}" destId="{9E0D5802-E184-4082-B9B1-CC592186EDA7}" srcOrd="2" destOrd="0" presId="urn:microsoft.com/office/officeart/2008/layout/LinedList"/>
    <dgm:cxn modelId="{34978711-9B5A-4375-9267-FEF7897AB57B}" type="presParOf" srcId="{7422BCAA-8F7D-4E81-8B18-C4C8C22E9570}" destId="{1A7B3755-33DD-4672-8012-DF14CB3230E0}" srcOrd="3" destOrd="0" presId="urn:microsoft.com/office/officeart/2008/layout/LinedList"/>
    <dgm:cxn modelId="{5E544571-CF82-4ADB-A3AF-599B548F26C8}" type="presParOf" srcId="{1A7B3755-33DD-4672-8012-DF14CB3230E0}" destId="{CC04720B-70C3-4FE5-A1C6-FE3C30E9B158}" srcOrd="0" destOrd="0" presId="urn:microsoft.com/office/officeart/2008/layout/LinedList"/>
    <dgm:cxn modelId="{5535EB7A-85C2-4593-BF06-834E8E73DFB4}" type="presParOf" srcId="{1A7B3755-33DD-4672-8012-DF14CB3230E0}" destId="{483E9892-941E-4234-A346-40528587F76F}" srcOrd="1" destOrd="0" presId="urn:microsoft.com/office/officeart/2008/layout/LinedList"/>
    <dgm:cxn modelId="{56D10371-2882-4690-9F68-B61E6E761861}" type="presParOf" srcId="{7422BCAA-8F7D-4E81-8B18-C4C8C22E9570}" destId="{E1953F82-0B3A-442A-A805-17675C77B404}" srcOrd="4" destOrd="0" presId="urn:microsoft.com/office/officeart/2008/layout/LinedList"/>
    <dgm:cxn modelId="{E1442214-72DD-4C34-89AF-DA9E55514146}" type="presParOf" srcId="{7422BCAA-8F7D-4E81-8B18-C4C8C22E9570}" destId="{F903A9E2-CFA1-4613-969A-C9C133FB4FEA}" srcOrd="5" destOrd="0" presId="urn:microsoft.com/office/officeart/2008/layout/LinedList"/>
    <dgm:cxn modelId="{D488F01F-9D34-4D5C-9B51-1840DAF8B132}" type="presParOf" srcId="{F903A9E2-CFA1-4613-969A-C9C133FB4FEA}" destId="{1D7B4097-F74C-42D7-A8A5-440B11BDB31D}" srcOrd="0" destOrd="0" presId="urn:microsoft.com/office/officeart/2008/layout/LinedList"/>
    <dgm:cxn modelId="{7708AAA8-AA10-4202-9955-A8BEC32D8FDD}" type="presParOf" srcId="{F903A9E2-CFA1-4613-969A-C9C133FB4FEA}" destId="{D056B297-C6B6-42F9-A93A-6A17FB2E9DF5}"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D9EF6FF-911F-46D4-9FD4-60DE08FB2256}"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2BBE017E-7797-4B64-B0AA-4D1FA3EF9FC5}">
      <dgm:prSet custT="1"/>
      <dgm:spPr>
        <a:solidFill>
          <a:srgbClr val="004E9A"/>
        </a:solidFill>
      </dgm:spPr>
      <dgm:t>
        <a:bodyPr/>
        <a:lstStyle/>
        <a:p>
          <a:r>
            <a:rPr lang="en-US" sz="1800" b="0" i="0" baseline="0">
              <a:latin typeface="Trebuchet MS" panose="020B0603020202020204" pitchFamily="34" charset="0"/>
            </a:rPr>
            <a:t>The language of assessment for K-3 students whose home language is Spanish and who have not yet reached partial proficiency in English. </a:t>
          </a:r>
          <a:endParaRPr lang="en-US" sz="1800">
            <a:latin typeface="Trebuchet MS" panose="020B0603020202020204" pitchFamily="34" charset="0"/>
          </a:endParaRPr>
        </a:p>
      </dgm:t>
    </dgm:pt>
    <dgm:pt modelId="{85ABEE6F-7770-4AEA-AB47-5D456A9AE6E0}" type="parTrans" cxnId="{B76B525B-CB20-4366-A354-2B76781CC9EC}">
      <dgm:prSet/>
      <dgm:spPr/>
      <dgm:t>
        <a:bodyPr/>
        <a:lstStyle/>
        <a:p>
          <a:endParaRPr lang="en-US"/>
        </a:p>
      </dgm:t>
    </dgm:pt>
    <dgm:pt modelId="{34FCB4BB-CFEC-4FF9-88C3-664809EB253F}" type="sibTrans" cxnId="{B76B525B-CB20-4366-A354-2B76781CC9EC}">
      <dgm:prSet/>
      <dgm:spPr/>
      <dgm:t>
        <a:bodyPr/>
        <a:lstStyle/>
        <a:p>
          <a:endParaRPr lang="en-US"/>
        </a:p>
      </dgm:t>
    </dgm:pt>
    <dgm:pt modelId="{9ED4CA8C-1629-433A-83DB-FDC9AA87F421}">
      <dgm:prSet custT="1"/>
      <dgm:spPr>
        <a:solidFill>
          <a:srgbClr val="004E9A"/>
        </a:solidFill>
      </dgm:spPr>
      <dgm:t>
        <a:bodyPr/>
        <a:lstStyle/>
        <a:p>
          <a:r>
            <a:rPr lang="en-US" sz="1800" b="0" i="0" baseline="0">
              <a:latin typeface="Trebuchet MS" panose="020B0603020202020204" pitchFamily="34" charset="0"/>
            </a:rPr>
            <a:t>The level of English proficiency at which the student demonstrates partial proficiency or higher in English and must take at least one of the state board-approved interim reading assessments in English.</a:t>
          </a:r>
          <a:endParaRPr lang="en-US" sz="1800">
            <a:latin typeface="Trebuchet MS" panose="020B0603020202020204" pitchFamily="34" charset="0"/>
          </a:endParaRPr>
        </a:p>
      </dgm:t>
    </dgm:pt>
    <dgm:pt modelId="{8C0737E2-51C4-4CAD-9C3F-82C0392E5861}" type="parTrans" cxnId="{2EEA6395-5D3D-4262-A321-00EF6D69073A}">
      <dgm:prSet/>
      <dgm:spPr/>
      <dgm:t>
        <a:bodyPr/>
        <a:lstStyle/>
        <a:p>
          <a:endParaRPr lang="en-US"/>
        </a:p>
      </dgm:t>
    </dgm:pt>
    <dgm:pt modelId="{E8CD5626-DCF7-4252-9A89-A9638D92165C}" type="sibTrans" cxnId="{2EEA6395-5D3D-4262-A321-00EF6D69073A}">
      <dgm:prSet/>
      <dgm:spPr/>
      <dgm:t>
        <a:bodyPr/>
        <a:lstStyle/>
        <a:p>
          <a:endParaRPr lang="en-US"/>
        </a:p>
      </dgm:t>
    </dgm:pt>
    <dgm:pt modelId="{8203210F-1ED4-4B08-858F-09DE9F0811E2}">
      <dgm:prSet custT="1"/>
      <dgm:spPr>
        <a:solidFill>
          <a:srgbClr val="004E9A"/>
        </a:solidFill>
      </dgm:spPr>
      <dgm:t>
        <a:bodyPr/>
        <a:lstStyle/>
        <a:p>
          <a:r>
            <a:rPr lang="en-US" sz="1800" b="0" i="0" baseline="0">
              <a:latin typeface="Trebuchet MS" panose="020B0603020202020204" pitchFamily="34" charset="0"/>
            </a:rPr>
            <a:t>Students who receive instruction in both English and Spanish may take the approved interim reading assessment in Spanish to determine whether the student has a significant reading deficiency. An assessment in English must be administered at least annually.</a:t>
          </a:r>
          <a:endParaRPr lang="en-US" sz="1800">
            <a:latin typeface="Trebuchet MS" panose="020B0603020202020204" pitchFamily="34" charset="0"/>
          </a:endParaRPr>
        </a:p>
      </dgm:t>
    </dgm:pt>
    <dgm:pt modelId="{5CE6E533-EBAA-4065-87F2-E5BD4EDA5856}" type="parTrans" cxnId="{7263BA44-445F-45BF-B465-0E231E07432E}">
      <dgm:prSet/>
      <dgm:spPr/>
      <dgm:t>
        <a:bodyPr/>
        <a:lstStyle/>
        <a:p>
          <a:endParaRPr lang="en-US"/>
        </a:p>
      </dgm:t>
    </dgm:pt>
    <dgm:pt modelId="{0B051A09-ED9C-421F-A5FC-8529E9235972}" type="sibTrans" cxnId="{7263BA44-445F-45BF-B465-0E231E07432E}">
      <dgm:prSet/>
      <dgm:spPr/>
      <dgm:t>
        <a:bodyPr/>
        <a:lstStyle/>
        <a:p>
          <a:endParaRPr lang="en-US"/>
        </a:p>
      </dgm:t>
    </dgm:pt>
    <dgm:pt modelId="{4E5F3BBC-300F-45E5-AB06-F9E866F0AA6A}" type="pres">
      <dgm:prSet presAssocID="{ED9EF6FF-911F-46D4-9FD4-60DE08FB2256}" presName="Name0" presStyleCnt="0">
        <dgm:presLayoutVars>
          <dgm:chMax val="7"/>
          <dgm:chPref val="7"/>
          <dgm:dir/>
        </dgm:presLayoutVars>
      </dgm:prSet>
      <dgm:spPr/>
    </dgm:pt>
    <dgm:pt modelId="{5188E0DE-2639-4448-8BE3-0B98F0EDE9D2}" type="pres">
      <dgm:prSet presAssocID="{ED9EF6FF-911F-46D4-9FD4-60DE08FB2256}" presName="Name1" presStyleCnt="0"/>
      <dgm:spPr/>
    </dgm:pt>
    <dgm:pt modelId="{DDD724AF-966E-4DF3-91C5-5339B0E6CA30}" type="pres">
      <dgm:prSet presAssocID="{ED9EF6FF-911F-46D4-9FD4-60DE08FB2256}" presName="cycle" presStyleCnt="0"/>
      <dgm:spPr/>
    </dgm:pt>
    <dgm:pt modelId="{67EA6DC8-64D0-4C78-A9C3-50F1158EC689}" type="pres">
      <dgm:prSet presAssocID="{ED9EF6FF-911F-46D4-9FD4-60DE08FB2256}" presName="srcNode" presStyleLbl="node1" presStyleIdx="0" presStyleCnt="3"/>
      <dgm:spPr/>
    </dgm:pt>
    <dgm:pt modelId="{7BCED962-D236-4608-9BCA-ED004FD88EF9}" type="pres">
      <dgm:prSet presAssocID="{ED9EF6FF-911F-46D4-9FD4-60DE08FB2256}" presName="conn" presStyleLbl="parChTrans1D2" presStyleIdx="0" presStyleCnt="1"/>
      <dgm:spPr/>
    </dgm:pt>
    <dgm:pt modelId="{3A17C76D-0CDC-4565-9FD1-1A54654A232A}" type="pres">
      <dgm:prSet presAssocID="{ED9EF6FF-911F-46D4-9FD4-60DE08FB2256}" presName="extraNode" presStyleLbl="node1" presStyleIdx="0" presStyleCnt="3"/>
      <dgm:spPr/>
    </dgm:pt>
    <dgm:pt modelId="{06FEDC76-C144-4760-A40D-C272CBA8B288}" type="pres">
      <dgm:prSet presAssocID="{ED9EF6FF-911F-46D4-9FD4-60DE08FB2256}" presName="dstNode" presStyleLbl="node1" presStyleIdx="0" presStyleCnt="3"/>
      <dgm:spPr/>
    </dgm:pt>
    <dgm:pt modelId="{FB976A9E-33F9-427D-AFAC-7D4FFD40D09C}" type="pres">
      <dgm:prSet presAssocID="{2BBE017E-7797-4B64-B0AA-4D1FA3EF9FC5}" presName="text_1" presStyleLbl="node1" presStyleIdx="0" presStyleCnt="3" custScaleY="110408">
        <dgm:presLayoutVars>
          <dgm:bulletEnabled val="1"/>
        </dgm:presLayoutVars>
      </dgm:prSet>
      <dgm:spPr/>
    </dgm:pt>
    <dgm:pt modelId="{600113A5-6A4A-49FB-AFC4-5E2466A7AC76}" type="pres">
      <dgm:prSet presAssocID="{2BBE017E-7797-4B64-B0AA-4D1FA3EF9FC5}" presName="accent_1" presStyleCnt="0"/>
      <dgm:spPr/>
    </dgm:pt>
    <dgm:pt modelId="{94E3139F-7731-4898-ADDF-8761BADBEA4C}" type="pres">
      <dgm:prSet presAssocID="{2BBE017E-7797-4B64-B0AA-4D1FA3EF9FC5}" presName="accentRepeatNode" presStyleLbl="solidFgAcc1" presStyleIdx="0" presStyleCnt="3"/>
      <dgm:spPr/>
    </dgm:pt>
    <dgm:pt modelId="{3BE68ADD-CFC0-4335-890E-0B1AA2FE3E2F}" type="pres">
      <dgm:prSet presAssocID="{9ED4CA8C-1629-433A-83DB-FDC9AA87F421}" presName="text_2" presStyleLbl="node1" presStyleIdx="1" presStyleCnt="3" custScaleY="128033" custLinFactNeighborX="134" custLinFactNeighborY="-5838">
        <dgm:presLayoutVars>
          <dgm:bulletEnabled val="1"/>
        </dgm:presLayoutVars>
      </dgm:prSet>
      <dgm:spPr/>
    </dgm:pt>
    <dgm:pt modelId="{CB9B6607-6AF1-4D8E-B25B-F42D5F918D38}" type="pres">
      <dgm:prSet presAssocID="{9ED4CA8C-1629-433A-83DB-FDC9AA87F421}" presName="accent_2" presStyleCnt="0"/>
      <dgm:spPr/>
    </dgm:pt>
    <dgm:pt modelId="{E3040B6C-DD9F-4F53-8CAB-8F56D65869F3}" type="pres">
      <dgm:prSet presAssocID="{9ED4CA8C-1629-433A-83DB-FDC9AA87F421}" presName="accentRepeatNode" presStyleLbl="solidFgAcc1" presStyleIdx="1" presStyleCnt="3"/>
      <dgm:spPr/>
    </dgm:pt>
    <dgm:pt modelId="{BFF0621D-FD55-4E57-A41A-48A858DF3955}" type="pres">
      <dgm:prSet presAssocID="{8203210F-1ED4-4B08-858F-09DE9F0811E2}" presName="text_3" presStyleLbl="node1" presStyleIdx="2" presStyleCnt="3" custScaleY="135582">
        <dgm:presLayoutVars>
          <dgm:bulletEnabled val="1"/>
        </dgm:presLayoutVars>
      </dgm:prSet>
      <dgm:spPr/>
    </dgm:pt>
    <dgm:pt modelId="{03DB0966-D8FA-44BA-89BF-C5574F631C86}" type="pres">
      <dgm:prSet presAssocID="{8203210F-1ED4-4B08-858F-09DE9F0811E2}" presName="accent_3" presStyleCnt="0"/>
      <dgm:spPr/>
    </dgm:pt>
    <dgm:pt modelId="{FD236987-FAAB-4CBB-AAA0-6BE923976FB4}" type="pres">
      <dgm:prSet presAssocID="{8203210F-1ED4-4B08-858F-09DE9F0811E2}" presName="accentRepeatNode" presStyleLbl="solidFgAcc1" presStyleIdx="2" presStyleCnt="3"/>
      <dgm:spPr/>
    </dgm:pt>
  </dgm:ptLst>
  <dgm:cxnLst>
    <dgm:cxn modelId="{5253BD0A-0582-4A0E-9CB2-C46B43EDFF6E}" type="presOf" srcId="{ED9EF6FF-911F-46D4-9FD4-60DE08FB2256}" destId="{4E5F3BBC-300F-45E5-AB06-F9E866F0AA6A}" srcOrd="0" destOrd="0" presId="urn:microsoft.com/office/officeart/2008/layout/VerticalCurvedList"/>
    <dgm:cxn modelId="{2C1F8121-6964-4845-BD90-EBD229FB6207}" type="presOf" srcId="{34FCB4BB-CFEC-4FF9-88C3-664809EB253F}" destId="{7BCED962-D236-4608-9BCA-ED004FD88EF9}" srcOrd="0" destOrd="0" presId="urn:microsoft.com/office/officeart/2008/layout/VerticalCurvedList"/>
    <dgm:cxn modelId="{B76B525B-CB20-4366-A354-2B76781CC9EC}" srcId="{ED9EF6FF-911F-46D4-9FD4-60DE08FB2256}" destId="{2BBE017E-7797-4B64-B0AA-4D1FA3EF9FC5}" srcOrd="0" destOrd="0" parTransId="{85ABEE6F-7770-4AEA-AB47-5D456A9AE6E0}" sibTransId="{34FCB4BB-CFEC-4FF9-88C3-664809EB253F}"/>
    <dgm:cxn modelId="{7263BA44-445F-45BF-B465-0E231E07432E}" srcId="{ED9EF6FF-911F-46D4-9FD4-60DE08FB2256}" destId="{8203210F-1ED4-4B08-858F-09DE9F0811E2}" srcOrd="2" destOrd="0" parTransId="{5CE6E533-EBAA-4065-87F2-E5BD4EDA5856}" sibTransId="{0B051A09-ED9C-421F-A5FC-8529E9235972}"/>
    <dgm:cxn modelId="{6E27084E-AF6C-4464-A188-71E6E06B22DD}" type="presOf" srcId="{2BBE017E-7797-4B64-B0AA-4D1FA3EF9FC5}" destId="{FB976A9E-33F9-427D-AFAC-7D4FFD40D09C}" srcOrd="0" destOrd="0" presId="urn:microsoft.com/office/officeart/2008/layout/VerticalCurvedList"/>
    <dgm:cxn modelId="{A70AC37C-F0F4-46C5-B78B-D90C5E31B27B}" type="presOf" srcId="{8203210F-1ED4-4B08-858F-09DE9F0811E2}" destId="{BFF0621D-FD55-4E57-A41A-48A858DF3955}" srcOrd="0" destOrd="0" presId="urn:microsoft.com/office/officeart/2008/layout/VerticalCurvedList"/>
    <dgm:cxn modelId="{2EEA6395-5D3D-4262-A321-00EF6D69073A}" srcId="{ED9EF6FF-911F-46D4-9FD4-60DE08FB2256}" destId="{9ED4CA8C-1629-433A-83DB-FDC9AA87F421}" srcOrd="1" destOrd="0" parTransId="{8C0737E2-51C4-4CAD-9C3F-82C0392E5861}" sibTransId="{E8CD5626-DCF7-4252-9A89-A9638D92165C}"/>
    <dgm:cxn modelId="{B2ADF5CF-DCB3-43FB-8CC6-CA4088C96F06}" type="presOf" srcId="{9ED4CA8C-1629-433A-83DB-FDC9AA87F421}" destId="{3BE68ADD-CFC0-4335-890E-0B1AA2FE3E2F}" srcOrd="0" destOrd="0" presId="urn:microsoft.com/office/officeart/2008/layout/VerticalCurvedList"/>
    <dgm:cxn modelId="{16D875C1-342F-431C-ADAD-A94D2325FD3D}" type="presParOf" srcId="{4E5F3BBC-300F-45E5-AB06-F9E866F0AA6A}" destId="{5188E0DE-2639-4448-8BE3-0B98F0EDE9D2}" srcOrd="0" destOrd="0" presId="urn:microsoft.com/office/officeart/2008/layout/VerticalCurvedList"/>
    <dgm:cxn modelId="{048D3ACB-61E2-48F5-B1C1-23C52D949E4F}" type="presParOf" srcId="{5188E0DE-2639-4448-8BE3-0B98F0EDE9D2}" destId="{DDD724AF-966E-4DF3-91C5-5339B0E6CA30}" srcOrd="0" destOrd="0" presId="urn:microsoft.com/office/officeart/2008/layout/VerticalCurvedList"/>
    <dgm:cxn modelId="{B00D7924-8D39-4BEA-B9DE-BE5F9079F77D}" type="presParOf" srcId="{DDD724AF-966E-4DF3-91C5-5339B0E6CA30}" destId="{67EA6DC8-64D0-4C78-A9C3-50F1158EC689}" srcOrd="0" destOrd="0" presId="urn:microsoft.com/office/officeart/2008/layout/VerticalCurvedList"/>
    <dgm:cxn modelId="{ED00A925-55F4-4D66-9088-3A2506B60379}" type="presParOf" srcId="{DDD724AF-966E-4DF3-91C5-5339B0E6CA30}" destId="{7BCED962-D236-4608-9BCA-ED004FD88EF9}" srcOrd="1" destOrd="0" presId="urn:microsoft.com/office/officeart/2008/layout/VerticalCurvedList"/>
    <dgm:cxn modelId="{153DBC09-CEAF-4E5B-8F08-A4AEBA271F8F}" type="presParOf" srcId="{DDD724AF-966E-4DF3-91C5-5339B0E6CA30}" destId="{3A17C76D-0CDC-4565-9FD1-1A54654A232A}" srcOrd="2" destOrd="0" presId="urn:microsoft.com/office/officeart/2008/layout/VerticalCurvedList"/>
    <dgm:cxn modelId="{23FC2FBA-73CF-4656-9C18-49D2D019D2FC}" type="presParOf" srcId="{DDD724AF-966E-4DF3-91C5-5339B0E6CA30}" destId="{06FEDC76-C144-4760-A40D-C272CBA8B288}" srcOrd="3" destOrd="0" presId="urn:microsoft.com/office/officeart/2008/layout/VerticalCurvedList"/>
    <dgm:cxn modelId="{FB60FC0D-EA90-410E-B8F8-B46D0C2B548B}" type="presParOf" srcId="{5188E0DE-2639-4448-8BE3-0B98F0EDE9D2}" destId="{FB976A9E-33F9-427D-AFAC-7D4FFD40D09C}" srcOrd="1" destOrd="0" presId="urn:microsoft.com/office/officeart/2008/layout/VerticalCurvedList"/>
    <dgm:cxn modelId="{87C71CEF-0D7E-4D96-A2E6-54CB9EFEB56E}" type="presParOf" srcId="{5188E0DE-2639-4448-8BE3-0B98F0EDE9D2}" destId="{600113A5-6A4A-49FB-AFC4-5E2466A7AC76}" srcOrd="2" destOrd="0" presId="urn:microsoft.com/office/officeart/2008/layout/VerticalCurvedList"/>
    <dgm:cxn modelId="{D2215081-15A3-4BCD-AE0F-2479FB115157}" type="presParOf" srcId="{600113A5-6A4A-49FB-AFC4-5E2466A7AC76}" destId="{94E3139F-7731-4898-ADDF-8761BADBEA4C}" srcOrd="0" destOrd="0" presId="urn:microsoft.com/office/officeart/2008/layout/VerticalCurvedList"/>
    <dgm:cxn modelId="{1F321962-6A4F-4ECA-8510-37245435AA57}" type="presParOf" srcId="{5188E0DE-2639-4448-8BE3-0B98F0EDE9D2}" destId="{3BE68ADD-CFC0-4335-890E-0B1AA2FE3E2F}" srcOrd="3" destOrd="0" presId="urn:microsoft.com/office/officeart/2008/layout/VerticalCurvedList"/>
    <dgm:cxn modelId="{6CD13CA4-4094-4065-A59B-1108D16A64F6}" type="presParOf" srcId="{5188E0DE-2639-4448-8BE3-0B98F0EDE9D2}" destId="{CB9B6607-6AF1-4D8E-B25B-F42D5F918D38}" srcOrd="4" destOrd="0" presId="urn:microsoft.com/office/officeart/2008/layout/VerticalCurvedList"/>
    <dgm:cxn modelId="{7D750F26-809B-415E-9049-32ECEB30D538}" type="presParOf" srcId="{CB9B6607-6AF1-4D8E-B25B-F42D5F918D38}" destId="{E3040B6C-DD9F-4F53-8CAB-8F56D65869F3}" srcOrd="0" destOrd="0" presId="urn:microsoft.com/office/officeart/2008/layout/VerticalCurvedList"/>
    <dgm:cxn modelId="{6339F3FE-B353-4DCB-A838-7393B9E64AB1}" type="presParOf" srcId="{5188E0DE-2639-4448-8BE3-0B98F0EDE9D2}" destId="{BFF0621D-FD55-4E57-A41A-48A858DF3955}" srcOrd="5" destOrd="0" presId="urn:microsoft.com/office/officeart/2008/layout/VerticalCurvedList"/>
    <dgm:cxn modelId="{6B3E0903-A915-4D3E-B1BE-245F04AE7740}" type="presParOf" srcId="{5188E0DE-2639-4448-8BE3-0B98F0EDE9D2}" destId="{03DB0966-D8FA-44BA-89BF-C5574F631C86}" srcOrd="6" destOrd="0" presId="urn:microsoft.com/office/officeart/2008/layout/VerticalCurvedList"/>
    <dgm:cxn modelId="{D8511212-5021-4F7B-B21E-A9E6BE80AC5F}" type="presParOf" srcId="{03DB0966-D8FA-44BA-89BF-C5574F631C86}" destId="{FD236987-FAAB-4CBB-AAA0-6BE923976FB4}"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3A5AD38-853C-470A-8A4C-EFABBCFF7059}"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0DD51E5E-CB4E-480B-B083-3A28B6CF334B}">
      <dgm:prSet/>
      <dgm:spPr>
        <a:solidFill>
          <a:srgbClr val="004E9A"/>
        </a:solidFill>
      </dgm:spPr>
      <dgm:t>
        <a:bodyPr/>
        <a:lstStyle/>
        <a:p>
          <a:r>
            <a:rPr lang="en-US" b="0" i="0">
              <a:latin typeface="Trebuchet MS" panose="020B0603020202020204" pitchFamily="34" charset="0"/>
            </a:rPr>
            <a:t>Early Identification </a:t>
          </a:r>
          <a:endParaRPr lang="en-US">
            <a:latin typeface="Trebuchet MS" panose="020B0603020202020204" pitchFamily="34" charset="0"/>
          </a:endParaRPr>
        </a:p>
      </dgm:t>
    </dgm:pt>
    <dgm:pt modelId="{A217D1A5-B5F4-4DD3-BE3B-802794502843}" type="parTrans" cxnId="{F1A4E3D1-78D3-4F52-9502-3F96C71C038E}">
      <dgm:prSet/>
      <dgm:spPr/>
      <dgm:t>
        <a:bodyPr/>
        <a:lstStyle/>
        <a:p>
          <a:endParaRPr lang="en-US"/>
        </a:p>
      </dgm:t>
    </dgm:pt>
    <dgm:pt modelId="{4866D7F3-F46C-4EBB-ADC7-AFC6CC0343E9}" type="sibTrans" cxnId="{F1A4E3D1-78D3-4F52-9502-3F96C71C038E}">
      <dgm:prSet/>
      <dgm:spPr/>
      <dgm:t>
        <a:bodyPr/>
        <a:lstStyle/>
        <a:p>
          <a:endParaRPr lang="en-US"/>
        </a:p>
      </dgm:t>
    </dgm:pt>
    <dgm:pt modelId="{31870FFF-5CBB-4C8C-B167-8467F7D40D49}">
      <dgm:prSet/>
      <dgm:spPr>
        <a:solidFill>
          <a:srgbClr val="004E9A"/>
        </a:solidFill>
      </dgm:spPr>
      <dgm:t>
        <a:bodyPr/>
        <a:lstStyle/>
        <a:p>
          <a:r>
            <a:rPr lang="en-US" b="0" i="0">
              <a:latin typeface="Trebuchet MS" panose="020B0603020202020204" pitchFamily="34" charset="0"/>
            </a:rPr>
            <a:t>Intentional Planning</a:t>
          </a:r>
          <a:endParaRPr lang="en-US">
            <a:latin typeface="Trebuchet MS" panose="020B0603020202020204" pitchFamily="34" charset="0"/>
          </a:endParaRPr>
        </a:p>
      </dgm:t>
    </dgm:pt>
    <dgm:pt modelId="{86C58511-2952-44F1-A1FE-5B098DE7F0D5}" type="parTrans" cxnId="{7FA38ADA-738F-4F48-94DC-9CEA0845086C}">
      <dgm:prSet/>
      <dgm:spPr/>
      <dgm:t>
        <a:bodyPr/>
        <a:lstStyle/>
        <a:p>
          <a:endParaRPr lang="en-US"/>
        </a:p>
      </dgm:t>
    </dgm:pt>
    <dgm:pt modelId="{3F37CB49-B3F5-4E30-B51C-3FB337FEA41B}" type="sibTrans" cxnId="{7FA38ADA-738F-4F48-94DC-9CEA0845086C}">
      <dgm:prSet/>
      <dgm:spPr/>
      <dgm:t>
        <a:bodyPr/>
        <a:lstStyle/>
        <a:p>
          <a:endParaRPr lang="en-US"/>
        </a:p>
      </dgm:t>
    </dgm:pt>
    <dgm:pt modelId="{D400ED2A-05B3-48E4-8C09-B1D885D73E65}">
      <dgm:prSet/>
      <dgm:spPr>
        <a:solidFill>
          <a:srgbClr val="004E9A"/>
        </a:solidFill>
      </dgm:spPr>
      <dgm:t>
        <a:bodyPr/>
        <a:lstStyle/>
        <a:p>
          <a:r>
            <a:rPr lang="en-US" b="0" i="0">
              <a:latin typeface="Trebuchet MS" panose="020B0603020202020204" pitchFamily="34" charset="0"/>
            </a:rPr>
            <a:t>Family and School Engagement</a:t>
          </a:r>
          <a:endParaRPr lang="en-US">
            <a:latin typeface="Trebuchet MS" panose="020B0603020202020204" pitchFamily="34" charset="0"/>
          </a:endParaRPr>
        </a:p>
      </dgm:t>
    </dgm:pt>
    <dgm:pt modelId="{933EAD23-CBE1-48AF-AF26-3F9588837FAD}" type="parTrans" cxnId="{DB395FDB-146C-4DFB-8950-DAC2432B06B5}">
      <dgm:prSet/>
      <dgm:spPr/>
      <dgm:t>
        <a:bodyPr/>
        <a:lstStyle/>
        <a:p>
          <a:endParaRPr lang="en-US"/>
        </a:p>
      </dgm:t>
    </dgm:pt>
    <dgm:pt modelId="{06AA5A84-7784-4BFF-B6E0-FAD1357FCC14}" type="sibTrans" cxnId="{DB395FDB-146C-4DFB-8950-DAC2432B06B5}">
      <dgm:prSet/>
      <dgm:spPr/>
      <dgm:t>
        <a:bodyPr/>
        <a:lstStyle/>
        <a:p>
          <a:endParaRPr lang="en-US"/>
        </a:p>
      </dgm:t>
    </dgm:pt>
    <dgm:pt modelId="{090DF661-7A4F-4021-AB52-B5EDAE97B21C}">
      <dgm:prSet custT="1"/>
      <dgm:spPr/>
      <dgm:t>
        <a:bodyPr/>
        <a:lstStyle/>
        <a:p>
          <a:r>
            <a:rPr lang="en-US" sz="1700" b="0" i="0">
              <a:latin typeface="Trebuchet MS" panose="020B0603020202020204" pitchFamily="34" charset="0"/>
            </a:rPr>
            <a:t>Timely assessments and data analysis support the identification of risk factors and create opportunities for intervention and prevention. </a:t>
          </a:r>
          <a:endParaRPr lang="en-US" sz="1700">
            <a:latin typeface="Trebuchet MS" panose="020B0603020202020204" pitchFamily="34" charset="0"/>
          </a:endParaRPr>
        </a:p>
      </dgm:t>
    </dgm:pt>
    <dgm:pt modelId="{61768B3C-37DD-4460-97A8-B4ADDB286783}" type="parTrans" cxnId="{E8416452-895E-44C5-B66D-89DB4F3BD7FF}">
      <dgm:prSet/>
      <dgm:spPr/>
      <dgm:t>
        <a:bodyPr/>
        <a:lstStyle/>
        <a:p>
          <a:endParaRPr lang="en-US"/>
        </a:p>
      </dgm:t>
    </dgm:pt>
    <dgm:pt modelId="{A3757492-AD4C-4D39-83E6-B996617FA583}" type="sibTrans" cxnId="{E8416452-895E-44C5-B66D-89DB4F3BD7FF}">
      <dgm:prSet/>
      <dgm:spPr/>
      <dgm:t>
        <a:bodyPr/>
        <a:lstStyle/>
        <a:p>
          <a:endParaRPr lang="en-US"/>
        </a:p>
      </dgm:t>
    </dgm:pt>
    <dgm:pt modelId="{1F4DF1E2-F1C8-4765-9D52-4062CABE99F1}">
      <dgm:prSet custT="1"/>
      <dgm:spPr/>
      <dgm:t>
        <a:bodyPr/>
        <a:lstStyle/>
        <a:p>
          <a:r>
            <a:rPr lang="en-US" sz="1800" b="0" i="0">
              <a:latin typeface="Trebuchet MS" panose="020B0603020202020204" pitchFamily="34" charset="0"/>
            </a:rPr>
            <a:t> </a:t>
          </a:r>
          <a:r>
            <a:rPr lang="en-US" sz="1700" b="0" i="0">
              <a:latin typeface="Trebuchet MS" panose="020B0603020202020204" pitchFamily="34" charset="0"/>
            </a:rPr>
            <a:t>Differentiated learning that considers the developmental and academic needs of each child as a prevention strategy. </a:t>
          </a:r>
          <a:endParaRPr lang="en-US" sz="1700">
            <a:latin typeface="Trebuchet MS" panose="020B0603020202020204" pitchFamily="34" charset="0"/>
          </a:endParaRPr>
        </a:p>
      </dgm:t>
    </dgm:pt>
    <dgm:pt modelId="{87D99340-7FA1-4B74-A342-1485DAA04B12}" type="parTrans" cxnId="{B485D4B9-3494-4454-A1D0-C2D1266D6AF5}">
      <dgm:prSet/>
      <dgm:spPr/>
      <dgm:t>
        <a:bodyPr/>
        <a:lstStyle/>
        <a:p>
          <a:endParaRPr lang="en-US"/>
        </a:p>
      </dgm:t>
    </dgm:pt>
    <dgm:pt modelId="{DDB8045F-5990-4F22-A904-6F9021ECC390}" type="sibTrans" cxnId="{B485D4B9-3494-4454-A1D0-C2D1266D6AF5}">
      <dgm:prSet/>
      <dgm:spPr/>
      <dgm:t>
        <a:bodyPr/>
        <a:lstStyle/>
        <a:p>
          <a:endParaRPr lang="en-US"/>
        </a:p>
      </dgm:t>
    </dgm:pt>
    <dgm:pt modelId="{88F0C47A-5480-4890-B663-A920940CFA45}">
      <dgm:prSet/>
      <dgm:spPr>
        <a:solidFill>
          <a:srgbClr val="004E9A"/>
        </a:solidFill>
      </dgm:spPr>
      <dgm:t>
        <a:bodyPr/>
        <a:lstStyle/>
        <a:p>
          <a:r>
            <a:rPr lang="en-US" b="0" i="0">
              <a:latin typeface="Trebuchet MS" panose="020B0603020202020204" pitchFamily="34" charset="0"/>
            </a:rPr>
            <a:t>School Success  </a:t>
          </a:r>
          <a:endParaRPr lang="en-US">
            <a:latin typeface="Trebuchet MS" panose="020B0603020202020204" pitchFamily="34" charset="0"/>
          </a:endParaRPr>
        </a:p>
      </dgm:t>
    </dgm:pt>
    <dgm:pt modelId="{1341ED77-A833-41A2-BE7A-45F40FC4CF29}" type="parTrans" cxnId="{D460B6B3-8BBB-46EE-92BA-D9F80C07802F}">
      <dgm:prSet/>
      <dgm:spPr/>
      <dgm:t>
        <a:bodyPr/>
        <a:lstStyle/>
        <a:p>
          <a:endParaRPr lang="en-US"/>
        </a:p>
      </dgm:t>
    </dgm:pt>
    <dgm:pt modelId="{CDA6011E-F8AC-46A5-9AE8-AED68ABAC49C}" type="sibTrans" cxnId="{D460B6B3-8BBB-46EE-92BA-D9F80C07802F}">
      <dgm:prSet/>
      <dgm:spPr/>
      <dgm:t>
        <a:bodyPr/>
        <a:lstStyle/>
        <a:p>
          <a:endParaRPr lang="en-US"/>
        </a:p>
      </dgm:t>
    </dgm:pt>
    <dgm:pt modelId="{7E304E7A-11D9-431B-AF8F-5CEBC02EBC52}">
      <dgm:prSet custT="1"/>
      <dgm:spPr/>
      <dgm:t>
        <a:bodyPr/>
        <a:lstStyle/>
        <a:p>
          <a:r>
            <a:rPr lang="en-US" sz="1700" b="0" i="0">
              <a:latin typeface="Trebuchet MS" panose="020B0603020202020204" pitchFamily="34" charset="0"/>
            </a:rPr>
            <a:t>Families engaged in the process to build collaboration, communication and support for students. </a:t>
          </a:r>
          <a:endParaRPr lang="en-US" sz="1700"/>
        </a:p>
      </dgm:t>
    </dgm:pt>
    <dgm:pt modelId="{CEDD2D36-1B90-440C-9872-7FC53C369C67}" type="parTrans" cxnId="{A8E37E7C-CB30-4DFA-BDF6-F077739AA91D}">
      <dgm:prSet/>
      <dgm:spPr/>
      <dgm:t>
        <a:bodyPr/>
        <a:lstStyle/>
        <a:p>
          <a:endParaRPr lang="en-US"/>
        </a:p>
      </dgm:t>
    </dgm:pt>
    <dgm:pt modelId="{EF14C108-F98C-4EEB-9652-5510DE87A3DE}" type="sibTrans" cxnId="{A8E37E7C-CB30-4DFA-BDF6-F077739AA91D}">
      <dgm:prSet/>
      <dgm:spPr/>
      <dgm:t>
        <a:bodyPr/>
        <a:lstStyle/>
        <a:p>
          <a:endParaRPr lang="en-US"/>
        </a:p>
      </dgm:t>
    </dgm:pt>
    <dgm:pt modelId="{389FD063-D471-4DD6-8FBB-783CB4E39B21}">
      <dgm:prSet custT="1"/>
      <dgm:spPr/>
      <dgm:t>
        <a:bodyPr/>
        <a:lstStyle/>
        <a:p>
          <a:r>
            <a:rPr lang="en-US" sz="1700" b="0" i="0">
              <a:latin typeface="Trebuchet MS" panose="020B0603020202020204" pitchFamily="34" charset="0"/>
            </a:rPr>
            <a:t>Documentation of student data, supports, and outcomes creates opportunities for collaboration between a child’s teachers over time. </a:t>
          </a:r>
          <a:endParaRPr lang="en-US" sz="1700">
            <a:latin typeface="Trebuchet MS" panose="020B0603020202020204" pitchFamily="34" charset="0"/>
          </a:endParaRPr>
        </a:p>
      </dgm:t>
    </dgm:pt>
    <dgm:pt modelId="{FD1A2D05-326C-4A4D-9C23-B18550D7220F}" type="parTrans" cxnId="{E11915C5-A90D-4C05-AB7A-2528FEAAA598}">
      <dgm:prSet/>
      <dgm:spPr/>
      <dgm:t>
        <a:bodyPr/>
        <a:lstStyle/>
        <a:p>
          <a:endParaRPr lang="en-US"/>
        </a:p>
      </dgm:t>
    </dgm:pt>
    <dgm:pt modelId="{DCEE65EF-0438-48C6-BE5E-F9114CA8BF96}" type="sibTrans" cxnId="{E11915C5-A90D-4C05-AB7A-2528FEAAA598}">
      <dgm:prSet/>
      <dgm:spPr/>
      <dgm:t>
        <a:bodyPr/>
        <a:lstStyle/>
        <a:p>
          <a:endParaRPr lang="en-US"/>
        </a:p>
      </dgm:t>
    </dgm:pt>
    <dgm:pt modelId="{DE729D80-9628-44D6-88FB-9DBA660C0D21}" type="pres">
      <dgm:prSet presAssocID="{93A5AD38-853C-470A-8A4C-EFABBCFF7059}" presName="Name0" presStyleCnt="0">
        <dgm:presLayoutVars>
          <dgm:dir/>
          <dgm:animLvl val="lvl"/>
          <dgm:resizeHandles/>
        </dgm:presLayoutVars>
      </dgm:prSet>
      <dgm:spPr/>
    </dgm:pt>
    <dgm:pt modelId="{EC25BE67-3D21-4266-953E-6193FA6BBC1C}" type="pres">
      <dgm:prSet presAssocID="{0DD51E5E-CB4E-480B-B083-3A28B6CF334B}" presName="linNode" presStyleCnt="0"/>
      <dgm:spPr/>
    </dgm:pt>
    <dgm:pt modelId="{7CE5C672-BA1A-4AD4-B004-3FDBD2700F00}" type="pres">
      <dgm:prSet presAssocID="{0DD51E5E-CB4E-480B-B083-3A28B6CF334B}" presName="parentShp" presStyleLbl="node1" presStyleIdx="0" presStyleCnt="4" custScaleX="91995" custScaleY="430252">
        <dgm:presLayoutVars>
          <dgm:bulletEnabled val="1"/>
        </dgm:presLayoutVars>
      </dgm:prSet>
      <dgm:spPr/>
    </dgm:pt>
    <dgm:pt modelId="{909D39AC-80A7-4B6D-8068-DF050C77E343}" type="pres">
      <dgm:prSet presAssocID="{0DD51E5E-CB4E-480B-B083-3A28B6CF334B}" presName="childShp" presStyleLbl="bgAccFollowNode1" presStyleIdx="0" presStyleCnt="4" custScaleX="183495" custScaleY="430252">
        <dgm:presLayoutVars>
          <dgm:bulletEnabled val="1"/>
        </dgm:presLayoutVars>
      </dgm:prSet>
      <dgm:spPr/>
    </dgm:pt>
    <dgm:pt modelId="{31A87A91-DF7C-44E5-B98D-811F24F46FEA}" type="pres">
      <dgm:prSet presAssocID="{4866D7F3-F46C-4EBB-ADC7-AFC6CC0343E9}" presName="spacing" presStyleCnt="0"/>
      <dgm:spPr/>
    </dgm:pt>
    <dgm:pt modelId="{EA11BF68-8FCF-45BC-B0EB-2C062C05E9AD}" type="pres">
      <dgm:prSet presAssocID="{31870FFF-5CBB-4C8C-B167-8467F7D40D49}" presName="linNode" presStyleCnt="0"/>
      <dgm:spPr/>
    </dgm:pt>
    <dgm:pt modelId="{0DC28459-872F-4F15-984E-D0B92702F7B7}" type="pres">
      <dgm:prSet presAssocID="{31870FFF-5CBB-4C8C-B167-8467F7D40D49}" presName="parentShp" presStyleLbl="node1" presStyleIdx="1" presStyleCnt="4" custScaleX="92549" custScaleY="430252">
        <dgm:presLayoutVars>
          <dgm:bulletEnabled val="1"/>
        </dgm:presLayoutVars>
      </dgm:prSet>
      <dgm:spPr/>
    </dgm:pt>
    <dgm:pt modelId="{FD2F848F-A57F-48AF-BAEA-5BB0F7196782}" type="pres">
      <dgm:prSet presAssocID="{31870FFF-5CBB-4C8C-B167-8467F7D40D49}" presName="childShp" presStyleLbl="bgAccFollowNode1" presStyleIdx="1" presStyleCnt="4" custScaleX="184498" custScaleY="430252">
        <dgm:presLayoutVars>
          <dgm:bulletEnabled val="1"/>
        </dgm:presLayoutVars>
      </dgm:prSet>
      <dgm:spPr/>
    </dgm:pt>
    <dgm:pt modelId="{D6FAE9DA-20EA-4F1C-AE62-29D3AB87B5BE}" type="pres">
      <dgm:prSet presAssocID="{3F37CB49-B3F5-4E30-B51C-3FB337FEA41B}" presName="spacing" presStyleCnt="0"/>
      <dgm:spPr/>
    </dgm:pt>
    <dgm:pt modelId="{FAB6E36E-184F-412E-B5E8-CAC9ED110571}" type="pres">
      <dgm:prSet presAssocID="{D400ED2A-05B3-48E4-8C09-B1D885D73E65}" presName="linNode" presStyleCnt="0"/>
      <dgm:spPr/>
    </dgm:pt>
    <dgm:pt modelId="{CBF99AF4-6094-46D9-87F1-47D5AA1D3AB0}" type="pres">
      <dgm:prSet presAssocID="{D400ED2A-05B3-48E4-8C09-B1D885D73E65}" presName="parentShp" presStyleLbl="node1" presStyleIdx="2" presStyleCnt="4" custScaleX="93460" custScaleY="430252" custLinFactNeighborX="-2424" custLinFactNeighborY="-5000">
        <dgm:presLayoutVars>
          <dgm:bulletEnabled val="1"/>
        </dgm:presLayoutVars>
      </dgm:prSet>
      <dgm:spPr/>
    </dgm:pt>
    <dgm:pt modelId="{88CA7F9C-0167-4958-B40E-0FF7AD3AC47B}" type="pres">
      <dgm:prSet presAssocID="{D400ED2A-05B3-48E4-8C09-B1D885D73E65}" presName="childShp" presStyleLbl="bgAccFollowNode1" presStyleIdx="2" presStyleCnt="4" custScaleX="183969" custScaleY="430252">
        <dgm:presLayoutVars>
          <dgm:bulletEnabled val="1"/>
        </dgm:presLayoutVars>
      </dgm:prSet>
      <dgm:spPr/>
    </dgm:pt>
    <dgm:pt modelId="{6F850132-604B-40D0-BCEF-E347D2A08A63}" type="pres">
      <dgm:prSet presAssocID="{06AA5A84-7784-4BFF-B6E0-FAD1357FCC14}" presName="spacing" presStyleCnt="0"/>
      <dgm:spPr/>
    </dgm:pt>
    <dgm:pt modelId="{B62E4CE8-9297-44DE-9387-395A6D27DB84}" type="pres">
      <dgm:prSet presAssocID="{88F0C47A-5480-4890-B663-A920940CFA45}" presName="linNode" presStyleCnt="0"/>
      <dgm:spPr/>
    </dgm:pt>
    <dgm:pt modelId="{74EB21A0-BADC-4688-B155-20C3516ABAE8}" type="pres">
      <dgm:prSet presAssocID="{88F0C47A-5480-4890-B663-A920940CFA45}" presName="parentShp" presStyleLbl="node1" presStyleIdx="3" presStyleCnt="4" custScaleX="91041" custScaleY="430252">
        <dgm:presLayoutVars>
          <dgm:bulletEnabled val="1"/>
        </dgm:presLayoutVars>
      </dgm:prSet>
      <dgm:spPr/>
    </dgm:pt>
    <dgm:pt modelId="{EC5A303C-C99B-4D6D-BF9A-941D1A416FE2}" type="pres">
      <dgm:prSet presAssocID="{88F0C47A-5480-4890-B663-A920940CFA45}" presName="childShp" presStyleLbl="bgAccFollowNode1" presStyleIdx="3" presStyleCnt="4" custScaleX="180319" custScaleY="430252">
        <dgm:presLayoutVars>
          <dgm:bulletEnabled val="1"/>
        </dgm:presLayoutVars>
      </dgm:prSet>
      <dgm:spPr/>
    </dgm:pt>
  </dgm:ptLst>
  <dgm:cxnLst>
    <dgm:cxn modelId="{E4ED7300-E345-48B4-AE87-205F90E6747A}" type="presOf" srcId="{1F4DF1E2-F1C8-4765-9D52-4062CABE99F1}" destId="{FD2F848F-A57F-48AF-BAEA-5BB0F7196782}" srcOrd="0" destOrd="0" presId="urn:microsoft.com/office/officeart/2005/8/layout/vList6"/>
    <dgm:cxn modelId="{CE0DFC22-B5D5-4428-86F8-85CE64808183}" type="presOf" srcId="{389FD063-D471-4DD6-8FBB-783CB4E39B21}" destId="{EC5A303C-C99B-4D6D-BF9A-941D1A416FE2}" srcOrd="0" destOrd="0" presId="urn:microsoft.com/office/officeart/2005/8/layout/vList6"/>
    <dgm:cxn modelId="{92E0AC67-1FCA-4FBE-A2C1-8C2FB2785DC2}" type="presOf" srcId="{31870FFF-5CBB-4C8C-B167-8467F7D40D49}" destId="{0DC28459-872F-4F15-984E-D0B92702F7B7}" srcOrd="0" destOrd="0" presId="urn:microsoft.com/office/officeart/2005/8/layout/vList6"/>
    <dgm:cxn modelId="{E8416452-895E-44C5-B66D-89DB4F3BD7FF}" srcId="{0DD51E5E-CB4E-480B-B083-3A28B6CF334B}" destId="{090DF661-7A4F-4021-AB52-B5EDAE97B21C}" srcOrd="0" destOrd="0" parTransId="{61768B3C-37DD-4460-97A8-B4ADDB286783}" sibTransId="{A3757492-AD4C-4D39-83E6-B996617FA583}"/>
    <dgm:cxn modelId="{A8E37E7C-CB30-4DFA-BDF6-F077739AA91D}" srcId="{D400ED2A-05B3-48E4-8C09-B1D885D73E65}" destId="{7E304E7A-11D9-431B-AF8F-5CEBC02EBC52}" srcOrd="0" destOrd="0" parTransId="{CEDD2D36-1B90-440C-9872-7FC53C369C67}" sibTransId="{EF14C108-F98C-4EEB-9652-5510DE87A3DE}"/>
    <dgm:cxn modelId="{815F82A3-2BA2-402C-B93F-37250C768639}" type="presOf" srcId="{88F0C47A-5480-4890-B663-A920940CFA45}" destId="{74EB21A0-BADC-4688-B155-20C3516ABAE8}" srcOrd="0" destOrd="0" presId="urn:microsoft.com/office/officeart/2005/8/layout/vList6"/>
    <dgm:cxn modelId="{7BFC5DAF-176C-4D5D-8D4C-46E3C5164ABF}" type="presOf" srcId="{D400ED2A-05B3-48E4-8C09-B1D885D73E65}" destId="{CBF99AF4-6094-46D9-87F1-47D5AA1D3AB0}" srcOrd="0" destOrd="0" presId="urn:microsoft.com/office/officeart/2005/8/layout/vList6"/>
    <dgm:cxn modelId="{D460B6B3-8BBB-46EE-92BA-D9F80C07802F}" srcId="{93A5AD38-853C-470A-8A4C-EFABBCFF7059}" destId="{88F0C47A-5480-4890-B663-A920940CFA45}" srcOrd="3" destOrd="0" parTransId="{1341ED77-A833-41A2-BE7A-45F40FC4CF29}" sibTransId="{CDA6011E-F8AC-46A5-9AE8-AED68ABAC49C}"/>
    <dgm:cxn modelId="{B485D4B9-3494-4454-A1D0-C2D1266D6AF5}" srcId="{31870FFF-5CBB-4C8C-B167-8467F7D40D49}" destId="{1F4DF1E2-F1C8-4765-9D52-4062CABE99F1}" srcOrd="0" destOrd="0" parTransId="{87D99340-7FA1-4B74-A342-1485DAA04B12}" sibTransId="{DDB8045F-5990-4F22-A904-6F9021ECC390}"/>
    <dgm:cxn modelId="{E11915C5-A90D-4C05-AB7A-2528FEAAA598}" srcId="{88F0C47A-5480-4890-B663-A920940CFA45}" destId="{389FD063-D471-4DD6-8FBB-783CB4E39B21}" srcOrd="0" destOrd="0" parTransId="{FD1A2D05-326C-4A4D-9C23-B18550D7220F}" sibTransId="{DCEE65EF-0438-48C6-BE5E-F9114CA8BF96}"/>
    <dgm:cxn modelId="{F1A4E3D1-78D3-4F52-9502-3F96C71C038E}" srcId="{93A5AD38-853C-470A-8A4C-EFABBCFF7059}" destId="{0DD51E5E-CB4E-480B-B083-3A28B6CF334B}" srcOrd="0" destOrd="0" parTransId="{A217D1A5-B5F4-4DD3-BE3B-802794502843}" sibTransId="{4866D7F3-F46C-4EBB-ADC7-AFC6CC0343E9}"/>
    <dgm:cxn modelId="{7FA38ADA-738F-4F48-94DC-9CEA0845086C}" srcId="{93A5AD38-853C-470A-8A4C-EFABBCFF7059}" destId="{31870FFF-5CBB-4C8C-B167-8467F7D40D49}" srcOrd="1" destOrd="0" parTransId="{86C58511-2952-44F1-A1FE-5B098DE7F0D5}" sibTransId="{3F37CB49-B3F5-4E30-B51C-3FB337FEA41B}"/>
    <dgm:cxn modelId="{DB395FDB-146C-4DFB-8950-DAC2432B06B5}" srcId="{93A5AD38-853C-470A-8A4C-EFABBCFF7059}" destId="{D400ED2A-05B3-48E4-8C09-B1D885D73E65}" srcOrd="2" destOrd="0" parTransId="{933EAD23-CBE1-48AF-AF26-3F9588837FAD}" sibTransId="{06AA5A84-7784-4BFF-B6E0-FAD1357FCC14}"/>
    <dgm:cxn modelId="{786560ED-E41A-4A78-928F-C8DAB17FAE47}" type="presOf" srcId="{090DF661-7A4F-4021-AB52-B5EDAE97B21C}" destId="{909D39AC-80A7-4B6D-8068-DF050C77E343}" srcOrd="0" destOrd="0" presId="urn:microsoft.com/office/officeart/2005/8/layout/vList6"/>
    <dgm:cxn modelId="{155C49F7-0253-4C7C-8238-5F004BF4517A}" type="presOf" srcId="{7E304E7A-11D9-431B-AF8F-5CEBC02EBC52}" destId="{88CA7F9C-0167-4958-B40E-0FF7AD3AC47B}" srcOrd="0" destOrd="0" presId="urn:microsoft.com/office/officeart/2005/8/layout/vList6"/>
    <dgm:cxn modelId="{A81845FE-D0F7-47D8-90AA-22A2AFCF38E5}" type="presOf" srcId="{93A5AD38-853C-470A-8A4C-EFABBCFF7059}" destId="{DE729D80-9628-44D6-88FB-9DBA660C0D21}" srcOrd="0" destOrd="0" presId="urn:microsoft.com/office/officeart/2005/8/layout/vList6"/>
    <dgm:cxn modelId="{5FDFB7FE-DC6D-4503-BFF8-FF8947ABB2FD}" type="presOf" srcId="{0DD51E5E-CB4E-480B-B083-3A28B6CF334B}" destId="{7CE5C672-BA1A-4AD4-B004-3FDBD2700F00}" srcOrd="0" destOrd="0" presId="urn:microsoft.com/office/officeart/2005/8/layout/vList6"/>
    <dgm:cxn modelId="{1A22E20B-125F-4F96-927B-F2831D459711}" type="presParOf" srcId="{DE729D80-9628-44D6-88FB-9DBA660C0D21}" destId="{EC25BE67-3D21-4266-953E-6193FA6BBC1C}" srcOrd="0" destOrd="0" presId="urn:microsoft.com/office/officeart/2005/8/layout/vList6"/>
    <dgm:cxn modelId="{F9E2E87B-DCB8-44E4-90CC-A02F84D7D353}" type="presParOf" srcId="{EC25BE67-3D21-4266-953E-6193FA6BBC1C}" destId="{7CE5C672-BA1A-4AD4-B004-3FDBD2700F00}" srcOrd="0" destOrd="0" presId="urn:microsoft.com/office/officeart/2005/8/layout/vList6"/>
    <dgm:cxn modelId="{67B57E42-9BF2-4E8A-99FF-3F4B5C6AABAC}" type="presParOf" srcId="{EC25BE67-3D21-4266-953E-6193FA6BBC1C}" destId="{909D39AC-80A7-4B6D-8068-DF050C77E343}" srcOrd="1" destOrd="0" presId="urn:microsoft.com/office/officeart/2005/8/layout/vList6"/>
    <dgm:cxn modelId="{FB48121E-25FB-4D96-B5CB-F192A319DDAB}" type="presParOf" srcId="{DE729D80-9628-44D6-88FB-9DBA660C0D21}" destId="{31A87A91-DF7C-44E5-B98D-811F24F46FEA}" srcOrd="1" destOrd="0" presId="urn:microsoft.com/office/officeart/2005/8/layout/vList6"/>
    <dgm:cxn modelId="{544E782E-9EC2-4805-9883-469E86AFA6B1}" type="presParOf" srcId="{DE729D80-9628-44D6-88FB-9DBA660C0D21}" destId="{EA11BF68-8FCF-45BC-B0EB-2C062C05E9AD}" srcOrd="2" destOrd="0" presId="urn:microsoft.com/office/officeart/2005/8/layout/vList6"/>
    <dgm:cxn modelId="{8A5AAF93-FBFA-47AC-8EB3-0649F3FD2BD9}" type="presParOf" srcId="{EA11BF68-8FCF-45BC-B0EB-2C062C05E9AD}" destId="{0DC28459-872F-4F15-984E-D0B92702F7B7}" srcOrd="0" destOrd="0" presId="urn:microsoft.com/office/officeart/2005/8/layout/vList6"/>
    <dgm:cxn modelId="{EDE3262C-550E-421D-8957-495F130EF9F0}" type="presParOf" srcId="{EA11BF68-8FCF-45BC-B0EB-2C062C05E9AD}" destId="{FD2F848F-A57F-48AF-BAEA-5BB0F7196782}" srcOrd="1" destOrd="0" presId="urn:microsoft.com/office/officeart/2005/8/layout/vList6"/>
    <dgm:cxn modelId="{F150410C-4FE5-43AE-B984-34620BF9A0F3}" type="presParOf" srcId="{DE729D80-9628-44D6-88FB-9DBA660C0D21}" destId="{D6FAE9DA-20EA-4F1C-AE62-29D3AB87B5BE}" srcOrd="3" destOrd="0" presId="urn:microsoft.com/office/officeart/2005/8/layout/vList6"/>
    <dgm:cxn modelId="{6C031069-CBDD-4FDF-A747-33E55E346C5E}" type="presParOf" srcId="{DE729D80-9628-44D6-88FB-9DBA660C0D21}" destId="{FAB6E36E-184F-412E-B5E8-CAC9ED110571}" srcOrd="4" destOrd="0" presId="urn:microsoft.com/office/officeart/2005/8/layout/vList6"/>
    <dgm:cxn modelId="{1B50556A-4868-4981-A764-E853C930CC65}" type="presParOf" srcId="{FAB6E36E-184F-412E-B5E8-CAC9ED110571}" destId="{CBF99AF4-6094-46D9-87F1-47D5AA1D3AB0}" srcOrd="0" destOrd="0" presId="urn:microsoft.com/office/officeart/2005/8/layout/vList6"/>
    <dgm:cxn modelId="{9458EF02-0DF8-4F86-8012-E6EB35C985F0}" type="presParOf" srcId="{FAB6E36E-184F-412E-B5E8-CAC9ED110571}" destId="{88CA7F9C-0167-4958-B40E-0FF7AD3AC47B}" srcOrd="1" destOrd="0" presId="urn:microsoft.com/office/officeart/2005/8/layout/vList6"/>
    <dgm:cxn modelId="{A05F7BF4-E395-43D3-A09C-3634C3E83C68}" type="presParOf" srcId="{DE729D80-9628-44D6-88FB-9DBA660C0D21}" destId="{6F850132-604B-40D0-BCEF-E347D2A08A63}" srcOrd="5" destOrd="0" presId="urn:microsoft.com/office/officeart/2005/8/layout/vList6"/>
    <dgm:cxn modelId="{A9F17225-45DF-4A13-B2C7-2E1C66ABEFF8}" type="presParOf" srcId="{DE729D80-9628-44D6-88FB-9DBA660C0D21}" destId="{B62E4CE8-9297-44DE-9387-395A6D27DB84}" srcOrd="6" destOrd="0" presId="urn:microsoft.com/office/officeart/2005/8/layout/vList6"/>
    <dgm:cxn modelId="{AA340439-419B-4D01-9D5D-AF9EA34BC014}" type="presParOf" srcId="{B62E4CE8-9297-44DE-9387-395A6D27DB84}" destId="{74EB21A0-BADC-4688-B155-20C3516ABAE8}" srcOrd="0" destOrd="0" presId="urn:microsoft.com/office/officeart/2005/8/layout/vList6"/>
    <dgm:cxn modelId="{D52A97BE-AF9F-4F73-B32B-8834D918D4CD}" type="presParOf" srcId="{B62E4CE8-9297-44DE-9387-395A6D27DB84}" destId="{EC5A303C-C99B-4D6D-BF9A-941D1A416FE2}"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2A4AD62-D639-4E09-AD58-C1A9E384F3FF}"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EA540C67-AB79-4CC2-98CE-71748FA53BAE}">
      <dgm:prSet phldrT="[Text]" custT="1"/>
      <dgm:spPr>
        <a:solidFill>
          <a:schemeClr val="accent1">
            <a:lumMod val="50000"/>
          </a:schemeClr>
        </a:solidFill>
      </dgm:spPr>
      <dgm:t>
        <a:bodyPr/>
        <a:lstStyle/>
        <a:p>
          <a:r>
            <a:rPr lang="en-US" sz="1400">
              <a:latin typeface="Trebuchet MS" panose="020B0603020202020204" pitchFamily="34" charset="0"/>
            </a:rPr>
            <a:t>1. Identify specific skill deficits</a:t>
          </a:r>
          <a:endParaRPr lang="en-US" sz="1400"/>
        </a:p>
      </dgm:t>
    </dgm:pt>
    <dgm:pt modelId="{C2B4982C-1CAA-4652-8A51-64D2538CB64B}" type="parTrans" cxnId="{3D2324A7-0F86-4807-A334-B13A6002D72F}">
      <dgm:prSet/>
      <dgm:spPr/>
      <dgm:t>
        <a:bodyPr/>
        <a:lstStyle/>
        <a:p>
          <a:endParaRPr lang="en-US"/>
        </a:p>
      </dgm:t>
    </dgm:pt>
    <dgm:pt modelId="{3CCF666F-C34B-499C-9872-589A2263960B}" type="sibTrans" cxnId="{3D2324A7-0F86-4807-A334-B13A6002D72F}">
      <dgm:prSet/>
      <dgm:spPr>
        <a:ln>
          <a:solidFill>
            <a:schemeClr val="tx1"/>
          </a:solidFill>
        </a:ln>
      </dgm:spPr>
      <dgm:t>
        <a:bodyPr/>
        <a:lstStyle/>
        <a:p>
          <a:endParaRPr lang="en-US"/>
        </a:p>
      </dgm:t>
    </dgm:pt>
    <dgm:pt modelId="{51F39CD0-4312-4723-8591-F6617A386614}">
      <dgm:prSet phldrT="[Text]" custT="1"/>
      <dgm:spPr>
        <a:solidFill>
          <a:schemeClr val="accent1">
            <a:lumMod val="50000"/>
          </a:schemeClr>
        </a:solidFill>
      </dgm:spPr>
      <dgm:t>
        <a:bodyPr/>
        <a:lstStyle/>
        <a:p>
          <a:r>
            <a:rPr lang="en-US" sz="1400">
              <a:latin typeface="Trebuchet MS" panose="020B0603020202020204" pitchFamily="34" charset="0"/>
            </a:rPr>
            <a:t>2. Write goals and objectives</a:t>
          </a:r>
          <a:endParaRPr lang="en-US" sz="1400"/>
        </a:p>
      </dgm:t>
    </dgm:pt>
    <dgm:pt modelId="{C30780FB-0D0B-4059-B7D7-6F40E2684AB2}" type="parTrans" cxnId="{C0C3604D-05E4-461C-B6F1-965EF41CCD74}">
      <dgm:prSet/>
      <dgm:spPr/>
      <dgm:t>
        <a:bodyPr/>
        <a:lstStyle/>
        <a:p>
          <a:endParaRPr lang="en-US"/>
        </a:p>
      </dgm:t>
    </dgm:pt>
    <dgm:pt modelId="{0A1F73A5-F24D-42FE-B6AA-30077E5E73F7}" type="sibTrans" cxnId="{C0C3604D-05E4-461C-B6F1-965EF41CCD74}">
      <dgm:prSet/>
      <dgm:spPr>
        <a:ln>
          <a:solidFill>
            <a:schemeClr val="tx1"/>
          </a:solidFill>
        </a:ln>
      </dgm:spPr>
      <dgm:t>
        <a:bodyPr/>
        <a:lstStyle/>
        <a:p>
          <a:endParaRPr lang="en-US"/>
        </a:p>
      </dgm:t>
    </dgm:pt>
    <dgm:pt modelId="{F07300FF-250A-4F82-BC5A-E0723DDF2466}">
      <dgm:prSet phldrT="[Text]" custT="1"/>
      <dgm:spPr>
        <a:solidFill>
          <a:schemeClr val="accent1">
            <a:lumMod val="50000"/>
          </a:schemeClr>
        </a:solidFill>
      </dgm:spPr>
      <dgm:t>
        <a:bodyPr/>
        <a:lstStyle/>
        <a:p>
          <a:r>
            <a:rPr lang="en-US" sz="1400">
              <a:latin typeface="Trebuchet MS" panose="020B0603020202020204" pitchFamily="34" charset="0"/>
            </a:rPr>
            <a:t>3. Match intervention to skill deficits; implement with fidelity</a:t>
          </a:r>
          <a:endParaRPr lang="en-US" sz="1400"/>
        </a:p>
      </dgm:t>
    </dgm:pt>
    <dgm:pt modelId="{22B80631-EE61-4C38-B297-005020B7F832}" type="parTrans" cxnId="{45AECE45-ADC8-4486-932C-321936395525}">
      <dgm:prSet/>
      <dgm:spPr/>
      <dgm:t>
        <a:bodyPr/>
        <a:lstStyle/>
        <a:p>
          <a:endParaRPr lang="en-US"/>
        </a:p>
      </dgm:t>
    </dgm:pt>
    <dgm:pt modelId="{E276E6F9-48F2-416B-9708-FCBD28B359AF}" type="sibTrans" cxnId="{45AECE45-ADC8-4486-932C-321936395525}">
      <dgm:prSet/>
      <dgm:spPr>
        <a:ln>
          <a:solidFill>
            <a:schemeClr val="tx1"/>
          </a:solidFill>
        </a:ln>
      </dgm:spPr>
      <dgm:t>
        <a:bodyPr/>
        <a:lstStyle/>
        <a:p>
          <a:endParaRPr lang="en-US"/>
        </a:p>
      </dgm:t>
    </dgm:pt>
    <dgm:pt modelId="{253F2D71-3E7F-46D1-871E-4F1F4FB158FE}">
      <dgm:prSet phldrT="[Text]" custT="1"/>
      <dgm:spPr>
        <a:solidFill>
          <a:schemeClr val="accent1">
            <a:lumMod val="50000"/>
          </a:schemeClr>
        </a:solidFill>
      </dgm:spPr>
      <dgm:t>
        <a:bodyPr/>
        <a:lstStyle/>
        <a:p>
          <a:r>
            <a:rPr lang="en-US" sz="1400">
              <a:latin typeface="Trebuchet MS" panose="020B0603020202020204" pitchFamily="34" charset="0"/>
            </a:rPr>
            <a:t>4. Select and administer progress monitoring assessment</a:t>
          </a:r>
          <a:endParaRPr lang="en-US" sz="1400"/>
        </a:p>
      </dgm:t>
    </dgm:pt>
    <dgm:pt modelId="{2C3A61DE-E5BF-417D-83DD-380C9196C32A}" type="parTrans" cxnId="{C071012D-1182-4200-8E80-6B27B9F00A39}">
      <dgm:prSet/>
      <dgm:spPr/>
      <dgm:t>
        <a:bodyPr/>
        <a:lstStyle/>
        <a:p>
          <a:endParaRPr lang="en-US"/>
        </a:p>
      </dgm:t>
    </dgm:pt>
    <dgm:pt modelId="{D28F5EC1-ACC6-49D6-85F3-49CB731CBA00}" type="sibTrans" cxnId="{C071012D-1182-4200-8E80-6B27B9F00A39}">
      <dgm:prSet/>
      <dgm:spPr>
        <a:ln>
          <a:solidFill>
            <a:schemeClr val="tx1"/>
          </a:solidFill>
        </a:ln>
      </dgm:spPr>
      <dgm:t>
        <a:bodyPr/>
        <a:lstStyle/>
        <a:p>
          <a:endParaRPr lang="en-US"/>
        </a:p>
      </dgm:t>
    </dgm:pt>
    <dgm:pt modelId="{A6A16BA6-1B9B-4A7B-8FB4-3A649FAD9768}">
      <dgm:prSet phldrT="[Text]" custT="1"/>
      <dgm:spPr>
        <a:solidFill>
          <a:schemeClr val="accent1">
            <a:lumMod val="50000"/>
          </a:schemeClr>
        </a:solidFill>
      </dgm:spPr>
      <dgm:t>
        <a:bodyPr/>
        <a:lstStyle/>
        <a:p>
          <a:r>
            <a:rPr lang="en-US" sz="1400">
              <a:latin typeface="Trebuchet MS" panose="020B0603020202020204" pitchFamily="34" charset="0"/>
            </a:rPr>
            <a:t>6. Determine effectiveness of instruction; adjust as needed</a:t>
          </a:r>
          <a:endParaRPr lang="en-US" sz="1400"/>
        </a:p>
      </dgm:t>
    </dgm:pt>
    <dgm:pt modelId="{C2AC1034-1A93-4031-953A-1B775B21730E}" type="parTrans" cxnId="{D1658A4B-9A28-4EAB-AAF9-610BC2E94E62}">
      <dgm:prSet/>
      <dgm:spPr/>
      <dgm:t>
        <a:bodyPr/>
        <a:lstStyle/>
        <a:p>
          <a:endParaRPr lang="en-US"/>
        </a:p>
      </dgm:t>
    </dgm:pt>
    <dgm:pt modelId="{2B8139C4-05E7-45E2-A948-AE5609F04DB8}" type="sibTrans" cxnId="{D1658A4B-9A28-4EAB-AAF9-610BC2E94E62}">
      <dgm:prSet/>
      <dgm:spPr>
        <a:ln>
          <a:solidFill>
            <a:schemeClr val="tx1"/>
          </a:solidFill>
        </a:ln>
      </dgm:spPr>
      <dgm:t>
        <a:bodyPr/>
        <a:lstStyle/>
        <a:p>
          <a:endParaRPr lang="en-US"/>
        </a:p>
      </dgm:t>
    </dgm:pt>
    <dgm:pt modelId="{3A15E910-9916-42B8-A4BB-B110A86998D7}">
      <dgm:prSet phldrT="[Text]" custT="1"/>
      <dgm:spPr>
        <a:solidFill>
          <a:schemeClr val="accent1">
            <a:lumMod val="50000"/>
          </a:schemeClr>
        </a:solidFill>
      </dgm:spPr>
      <dgm:t>
        <a:bodyPr/>
        <a:lstStyle/>
        <a:p>
          <a:r>
            <a:rPr lang="en-US" sz="1400">
              <a:latin typeface="Trebuchet MS" panose="020B0603020202020204" pitchFamily="34" charset="0"/>
            </a:rPr>
            <a:t>5. Analyze PM data </a:t>
          </a:r>
        </a:p>
      </dgm:t>
    </dgm:pt>
    <dgm:pt modelId="{5C95D36D-4F26-4B6E-BC23-85B5C9FA4ABB}" type="parTrans" cxnId="{3317DFC5-80B6-4967-A1A1-48284C188855}">
      <dgm:prSet/>
      <dgm:spPr/>
      <dgm:t>
        <a:bodyPr/>
        <a:lstStyle/>
        <a:p>
          <a:endParaRPr lang="en-US"/>
        </a:p>
      </dgm:t>
    </dgm:pt>
    <dgm:pt modelId="{F3E8BA4C-0623-4C74-A1F6-D25C2731D95C}" type="sibTrans" cxnId="{3317DFC5-80B6-4967-A1A1-48284C188855}">
      <dgm:prSet/>
      <dgm:spPr>
        <a:ln>
          <a:solidFill>
            <a:srgbClr val="001970"/>
          </a:solidFill>
        </a:ln>
      </dgm:spPr>
      <dgm:t>
        <a:bodyPr/>
        <a:lstStyle/>
        <a:p>
          <a:endParaRPr lang="en-US"/>
        </a:p>
      </dgm:t>
    </dgm:pt>
    <dgm:pt modelId="{C2C75DB6-072C-4885-AD43-F15ADAE00647}" type="pres">
      <dgm:prSet presAssocID="{A2A4AD62-D639-4E09-AD58-C1A9E384F3FF}" presName="cycle" presStyleCnt="0">
        <dgm:presLayoutVars>
          <dgm:dir/>
          <dgm:resizeHandles val="exact"/>
        </dgm:presLayoutVars>
      </dgm:prSet>
      <dgm:spPr/>
    </dgm:pt>
    <dgm:pt modelId="{53D8DABA-C70F-48EE-A9BE-4DFF694EC837}" type="pres">
      <dgm:prSet presAssocID="{EA540C67-AB79-4CC2-98CE-71748FA53BAE}" presName="node" presStyleLbl="node1" presStyleIdx="0" presStyleCnt="6" custScaleX="113265" custScaleY="139260">
        <dgm:presLayoutVars>
          <dgm:bulletEnabled val="1"/>
        </dgm:presLayoutVars>
      </dgm:prSet>
      <dgm:spPr/>
    </dgm:pt>
    <dgm:pt modelId="{F5FC4371-A3A6-4F63-BC79-80DD4D75EF65}" type="pres">
      <dgm:prSet presAssocID="{EA540C67-AB79-4CC2-98CE-71748FA53BAE}" presName="spNode" presStyleCnt="0"/>
      <dgm:spPr/>
    </dgm:pt>
    <dgm:pt modelId="{B8DB1CB2-180B-43D5-B883-BC64A15C747F}" type="pres">
      <dgm:prSet presAssocID="{3CCF666F-C34B-499C-9872-589A2263960B}" presName="sibTrans" presStyleLbl="sibTrans1D1" presStyleIdx="0" presStyleCnt="6"/>
      <dgm:spPr/>
    </dgm:pt>
    <dgm:pt modelId="{C5AB3A97-663D-46DE-958F-B38B1E184D54}" type="pres">
      <dgm:prSet presAssocID="{51F39CD0-4312-4723-8591-F6617A386614}" presName="node" presStyleLbl="node1" presStyleIdx="1" presStyleCnt="6" custScaleX="117939" custScaleY="138780">
        <dgm:presLayoutVars>
          <dgm:bulletEnabled val="1"/>
        </dgm:presLayoutVars>
      </dgm:prSet>
      <dgm:spPr/>
    </dgm:pt>
    <dgm:pt modelId="{50B40B51-D63B-46E1-B686-0F8B04D524E6}" type="pres">
      <dgm:prSet presAssocID="{51F39CD0-4312-4723-8591-F6617A386614}" presName="spNode" presStyleCnt="0"/>
      <dgm:spPr/>
    </dgm:pt>
    <dgm:pt modelId="{9F4A235A-6AB2-4A9E-87EB-A77DE5B8CEDC}" type="pres">
      <dgm:prSet presAssocID="{0A1F73A5-F24D-42FE-B6AA-30077E5E73F7}" presName="sibTrans" presStyleLbl="sibTrans1D1" presStyleIdx="1" presStyleCnt="6"/>
      <dgm:spPr/>
    </dgm:pt>
    <dgm:pt modelId="{7DDD02FE-1DF0-41F6-BF31-981BDCE21D1D}" type="pres">
      <dgm:prSet presAssocID="{F07300FF-250A-4F82-BC5A-E0723DDF2466}" presName="node" presStyleLbl="node1" presStyleIdx="2" presStyleCnt="6" custScaleX="140777" custScaleY="143355" custRadScaleRad="101505" custRadScaleInc="-6895">
        <dgm:presLayoutVars>
          <dgm:bulletEnabled val="1"/>
        </dgm:presLayoutVars>
      </dgm:prSet>
      <dgm:spPr/>
    </dgm:pt>
    <dgm:pt modelId="{9729A63D-FC8C-4274-BA80-42B3571ADDDD}" type="pres">
      <dgm:prSet presAssocID="{F07300FF-250A-4F82-BC5A-E0723DDF2466}" presName="spNode" presStyleCnt="0"/>
      <dgm:spPr/>
    </dgm:pt>
    <dgm:pt modelId="{6731CD57-8660-4075-A930-45977CA4D2E1}" type="pres">
      <dgm:prSet presAssocID="{E276E6F9-48F2-416B-9708-FCBD28B359AF}" presName="sibTrans" presStyleLbl="sibTrans1D1" presStyleIdx="2" presStyleCnt="6"/>
      <dgm:spPr/>
    </dgm:pt>
    <dgm:pt modelId="{71DBD505-56D8-4A07-9C23-E955DE63BF64}" type="pres">
      <dgm:prSet presAssocID="{253F2D71-3E7F-46D1-871E-4F1F4FB158FE}" presName="node" presStyleLbl="node1" presStyleIdx="3" presStyleCnt="6" custScaleX="122264" custScaleY="135050" custRadScaleRad="101625" custRadScaleInc="6677">
        <dgm:presLayoutVars>
          <dgm:bulletEnabled val="1"/>
        </dgm:presLayoutVars>
      </dgm:prSet>
      <dgm:spPr/>
    </dgm:pt>
    <dgm:pt modelId="{F8B836CF-7EA0-4C65-90E3-32016AA22125}" type="pres">
      <dgm:prSet presAssocID="{253F2D71-3E7F-46D1-871E-4F1F4FB158FE}" presName="spNode" presStyleCnt="0"/>
      <dgm:spPr/>
    </dgm:pt>
    <dgm:pt modelId="{F32988E3-F62A-44AA-89AA-81FBDF68553A}" type="pres">
      <dgm:prSet presAssocID="{D28F5EC1-ACC6-49D6-85F3-49CB731CBA00}" presName="sibTrans" presStyleLbl="sibTrans1D1" presStyleIdx="3" presStyleCnt="6"/>
      <dgm:spPr/>
    </dgm:pt>
    <dgm:pt modelId="{D8C0EAC7-8263-4911-AB33-399FA187F73E}" type="pres">
      <dgm:prSet presAssocID="{3A15E910-9916-42B8-A4BB-B110A86998D7}" presName="node" presStyleLbl="node1" presStyleIdx="4" presStyleCnt="6">
        <dgm:presLayoutVars>
          <dgm:bulletEnabled val="1"/>
        </dgm:presLayoutVars>
      </dgm:prSet>
      <dgm:spPr/>
    </dgm:pt>
    <dgm:pt modelId="{7F3D3B2F-13BE-4570-BD53-9053526CEB2F}" type="pres">
      <dgm:prSet presAssocID="{3A15E910-9916-42B8-A4BB-B110A86998D7}" presName="spNode" presStyleCnt="0"/>
      <dgm:spPr/>
    </dgm:pt>
    <dgm:pt modelId="{3EE4511E-D74D-4CE5-88FD-64343C8F7F92}" type="pres">
      <dgm:prSet presAssocID="{F3E8BA4C-0623-4C74-A1F6-D25C2731D95C}" presName="sibTrans" presStyleLbl="sibTrans1D1" presStyleIdx="4" presStyleCnt="6"/>
      <dgm:spPr/>
    </dgm:pt>
    <dgm:pt modelId="{24EA4A07-C34F-48A9-A6AC-DA24F3DC3D72}" type="pres">
      <dgm:prSet presAssocID="{A6A16BA6-1B9B-4A7B-8FB4-3A649FAD9768}" presName="node" presStyleLbl="node1" presStyleIdx="5" presStyleCnt="6" custScaleX="143105" custScaleY="129229" custRadScaleRad="105205" custRadScaleInc="-20966">
        <dgm:presLayoutVars>
          <dgm:bulletEnabled val="1"/>
        </dgm:presLayoutVars>
      </dgm:prSet>
      <dgm:spPr/>
    </dgm:pt>
    <dgm:pt modelId="{759F98E7-3D9F-420A-8ACB-425AC36351A3}" type="pres">
      <dgm:prSet presAssocID="{A6A16BA6-1B9B-4A7B-8FB4-3A649FAD9768}" presName="spNode" presStyleCnt="0"/>
      <dgm:spPr/>
    </dgm:pt>
    <dgm:pt modelId="{877BE6F5-0508-407F-8587-74540369E224}" type="pres">
      <dgm:prSet presAssocID="{2B8139C4-05E7-45E2-A948-AE5609F04DB8}" presName="sibTrans" presStyleLbl="sibTrans1D1" presStyleIdx="5" presStyleCnt="6"/>
      <dgm:spPr/>
    </dgm:pt>
  </dgm:ptLst>
  <dgm:cxnLst>
    <dgm:cxn modelId="{2D82D314-846E-4886-A120-979999CE59E4}" type="presOf" srcId="{253F2D71-3E7F-46D1-871E-4F1F4FB158FE}" destId="{71DBD505-56D8-4A07-9C23-E955DE63BF64}" srcOrd="0" destOrd="0" presId="urn:microsoft.com/office/officeart/2005/8/layout/cycle5"/>
    <dgm:cxn modelId="{809C831F-D5B1-49EB-BE77-F2E0E0F604C9}" type="presOf" srcId="{EA540C67-AB79-4CC2-98CE-71748FA53BAE}" destId="{53D8DABA-C70F-48EE-A9BE-4DFF694EC837}" srcOrd="0" destOrd="0" presId="urn:microsoft.com/office/officeart/2005/8/layout/cycle5"/>
    <dgm:cxn modelId="{4AB66C22-451A-49DB-9534-769AD7B26C76}" type="presOf" srcId="{A6A16BA6-1B9B-4A7B-8FB4-3A649FAD9768}" destId="{24EA4A07-C34F-48A9-A6AC-DA24F3DC3D72}" srcOrd="0" destOrd="0" presId="urn:microsoft.com/office/officeart/2005/8/layout/cycle5"/>
    <dgm:cxn modelId="{C071012D-1182-4200-8E80-6B27B9F00A39}" srcId="{A2A4AD62-D639-4E09-AD58-C1A9E384F3FF}" destId="{253F2D71-3E7F-46D1-871E-4F1F4FB158FE}" srcOrd="3" destOrd="0" parTransId="{2C3A61DE-E5BF-417D-83DD-380C9196C32A}" sibTransId="{D28F5EC1-ACC6-49D6-85F3-49CB731CBA00}"/>
    <dgm:cxn modelId="{60E5D72D-2437-4C3A-AFDE-B895B123874C}" type="presOf" srcId="{D28F5EC1-ACC6-49D6-85F3-49CB731CBA00}" destId="{F32988E3-F62A-44AA-89AA-81FBDF68553A}" srcOrd="0" destOrd="0" presId="urn:microsoft.com/office/officeart/2005/8/layout/cycle5"/>
    <dgm:cxn modelId="{78A39C5C-C99A-456A-9F05-AD059B0912D4}" type="presOf" srcId="{F07300FF-250A-4F82-BC5A-E0723DDF2466}" destId="{7DDD02FE-1DF0-41F6-BF31-981BDCE21D1D}" srcOrd="0" destOrd="0" presId="urn:microsoft.com/office/officeart/2005/8/layout/cycle5"/>
    <dgm:cxn modelId="{E9FCB05C-4EC5-47CC-A6A1-E032CCF90CE1}" type="presOf" srcId="{3A15E910-9916-42B8-A4BB-B110A86998D7}" destId="{D8C0EAC7-8263-4911-AB33-399FA187F73E}" srcOrd="0" destOrd="0" presId="urn:microsoft.com/office/officeart/2005/8/layout/cycle5"/>
    <dgm:cxn modelId="{7E552D44-0E05-449E-B2EE-EAFE13946845}" type="presOf" srcId="{A2A4AD62-D639-4E09-AD58-C1A9E384F3FF}" destId="{C2C75DB6-072C-4885-AD43-F15ADAE00647}" srcOrd="0" destOrd="0" presId="urn:microsoft.com/office/officeart/2005/8/layout/cycle5"/>
    <dgm:cxn modelId="{45AECE45-ADC8-4486-932C-321936395525}" srcId="{A2A4AD62-D639-4E09-AD58-C1A9E384F3FF}" destId="{F07300FF-250A-4F82-BC5A-E0723DDF2466}" srcOrd="2" destOrd="0" parTransId="{22B80631-EE61-4C38-B297-005020B7F832}" sibTransId="{E276E6F9-48F2-416B-9708-FCBD28B359AF}"/>
    <dgm:cxn modelId="{D1658A4B-9A28-4EAB-AAF9-610BC2E94E62}" srcId="{A2A4AD62-D639-4E09-AD58-C1A9E384F3FF}" destId="{A6A16BA6-1B9B-4A7B-8FB4-3A649FAD9768}" srcOrd="5" destOrd="0" parTransId="{C2AC1034-1A93-4031-953A-1B775B21730E}" sibTransId="{2B8139C4-05E7-45E2-A948-AE5609F04DB8}"/>
    <dgm:cxn modelId="{C0C3604D-05E4-461C-B6F1-965EF41CCD74}" srcId="{A2A4AD62-D639-4E09-AD58-C1A9E384F3FF}" destId="{51F39CD0-4312-4723-8591-F6617A386614}" srcOrd="1" destOrd="0" parTransId="{C30780FB-0D0B-4059-B7D7-6F40E2684AB2}" sibTransId="{0A1F73A5-F24D-42FE-B6AA-30077E5E73F7}"/>
    <dgm:cxn modelId="{BA2C8655-CE32-47DB-B4BA-36BE853C73BC}" type="presOf" srcId="{F3E8BA4C-0623-4C74-A1F6-D25C2731D95C}" destId="{3EE4511E-D74D-4CE5-88FD-64343C8F7F92}" srcOrd="0" destOrd="0" presId="urn:microsoft.com/office/officeart/2005/8/layout/cycle5"/>
    <dgm:cxn modelId="{3D2324A7-0F86-4807-A334-B13A6002D72F}" srcId="{A2A4AD62-D639-4E09-AD58-C1A9E384F3FF}" destId="{EA540C67-AB79-4CC2-98CE-71748FA53BAE}" srcOrd="0" destOrd="0" parTransId="{C2B4982C-1CAA-4652-8A51-64D2538CB64B}" sibTransId="{3CCF666F-C34B-499C-9872-589A2263960B}"/>
    <dgm:cxn modelId="{B9DFF5BA-6E51-471F-8F5A-6B2C5F9C4854}" type="presOf" srcId="{2B8139C4-05E7-45E2-A948-AE5609F04DB8}" destId="{877BE6F5-0508-407F-8587-74540369E224}" srcOrd="0" destOrd="0" presId="urn:microsoft.com/office/officeart/2005/8/layout/cycle5"/>
    <dgm:cxn modelId="{3317DFC5-80B6-4967-A1A1-48284C188855}" srcId="{A2A4AD62-D639-4E09-AD58-C1A9E384F3FF}" destId="{3A15E910-9916-42B8-A4BB-B110A86998D7}" srcOrd="4" destOrd="0" parTransId="{5C95D36D-4F26-4B6E-BC23-85B5C9FA4ABB}" sibTransId="{F3E8BA4C-0623-4C74-A1F6-D25C2731D95C}"/>
    <dgm:cxn modelId="{83E332C6-1A61-4530-9A05-1F460DE1AB02}" type="presOf" srcId="{E276E6F9-48F2-416B-9708-FCBD28B359AF}" destId="{6731CD57-8660-4075-A930-45977CA4D2E1}" srcOrd="0" destOrd="0" presId="urn:microsoft.com/office/officeart/2005/8/layout/cycle5"/>
    <dgm:cxn modelId="{19BC78D2-3FA8-4F4E-A5BD-4A09DF3A6C64}" type="presOf" srcId="{51F39CD0-4312-4723-8591-F6617A386614}" destId="{C5AB3A97-663D-46DE-958F-B38B1E184D54}" srcOrd="0" destOrd="0" presId="urn:microsoft.com/office/officeart/2005/8/layout/cycle5"/>
    <dgm:cxn modelId="{947C2AD6-8534-43BC-B7B0-FB8032E00AD6}" type="presOf" srcId="{0A1F73A5-F24D-42FE-B6AA-30077E5E73F7}" destId="{9F4A235A-6AB2-4A9E-87EB-A77DE5B8CEDC}" srcOrd="0" destOrd="0" presId="urn:microsoft.com/office/officeart/2005/8/layout/cycle5"/>
    <dgm:cxn modelId="{75E9BEE2-3CE6-453C-9DBD-398DC360F3F5}" type="presOf" srcId="{3CCF666F-C34B-499C-9872-589A2263960B}" destId="{B8DB1CB2-180B-43D5-B883-BC64A15C747F}" srcOrd="0" destOrd="0" presId="urn:microsoft.com/office/officeart/2005/8/layout/cycle5"/>
    <dgm:cxn modelId="{387BDA99-E722-45F8-95FB-DAA1E3407480}" type="presParOf" srcId="{C2C75DB6-072C-4885-AD43-F15ADAE00647}" destId="{53D8DABA-C70F-48EE-A9BE-4DFF694EC837}" srcOrd="0" destOrd="0" presId="urn:microsoft.com/office/officeart/2005/8/layout/cycle5"/>
    <dgm:cxn modelId="{EB3676B3-939F-45A8-8D3F-CB7B93EED8AE}" type="presParOf" srcId="{C2C75DB6-072C-4885-AD43-F15ADAE00647}" destId="{F5FC4371-A3A6-4F63-BC79-80DD4D75EF65}" srcOrd="1" destOrd="0" presId="urn:microsoft.com/office/officeart/2005/8/layout/cycle5"/>
    <dgm:cxn modelId="{663FA362-6BC6-45B8-9D7A-1D4FF35D5E59}" type="presParOf" srcId="{C2C75DB6-072C-4885-AD43-F15ADAE00647}" destId="{B8DB1CB2-180B-43D5-B883-BC64A15C747F}" srcOrd="2" destOrd="0" presId="urn:microsoft.com/office/officeart/2005/8/layout/cycle5"/>
    <dgm:cxn modelId="{39470C03-267A-4837-AB5C-64E9A9B2091D}" type="presParOf" srcId="{C2C75DB6-072C-4885-AD43-F15ADAE00647}" destId="{C5AB3A97-663D-46DE-958F-B38B1E184D54}" srcOrd="3" destOrd="0" presId="urn:microsoft.com/office/officeart/2005/8/layout/cycle5"/>
    <dgm:cxn modelId="{2580F98C-44AC-45AE-90BF-752FB268C53F}" type="presParOf" srcId="{C2C75DB6-072C-4885-AD43-F15ADAE00647}" destId="{50B40B51-D63B-46E1-B686-0F8B04D524E6}" srcOrd="4" destOrd="0" presId="urn:microsoft.com/office/officeart/2005/8/layout/cycle5"/>
    <dgm:cxn modelId="{DB99D02F-F8EE-4FEB-8027-0621A7F1C219}" type="presParOf" srcId="{C2C75DB6-072C-4885-AD43-F15ADAE00647}" destId="{9F4A235A-6AB2-4A9E-87EB-A77DE5B8CEDC}" srcOrd="5" destOrd="0" presId="urn:microsoft.com/office/officeart/2005/8/layout/cycle5"/>
    <dgm:cxn modelId="{C3447065-B967-4C72-B9DD-7D1B5F129051}" type="presParOf" srcId="{C2C75DB6-072C-4885-AD43-F15ADAE00647}" destId="{7DDD02FE-1DF0-41F6-BF31-981BDCE21D1D}" srcOrd="6" destOrd="0" presId="urn:microsoft.com/office/officeart/2005/8/layout/cycle5"/>
    <dgm:cxn modelId="{B4E261FC-3C0F-4506-B411-AABD53159307}" type="presParOf" srcId="{C2C75DB6-072C-4885-AD43-F15ADAE00647}" destId="{9729A63D-FC8C-4274-BA80-42B3571ADDDD}" srcOrd="7" destOrd="0" presId="urn:microsoft.com/office/officeart/2005/8/layout/cycle5"/>
    <dgm:cxn modelId="{52BF6478-9053-447A-8F18-FBAF474EB166}" type="presParOf" srcId="{C2C75DB6-072C-4885-AD43-F15ADAE00647}" destId="{6731CD57-8660-4075-A930-45977CA4D2E1}" srcOrd="8" destOrd="0" presId="urn:microsoft.com/office/officeart/2005/8/layout/cycle5"/>
    <dgm:cxn modelId="{264A4E7D-8D78-46A2-8D83-80E2C9477F4E}" type="presParOf" srcId="{C2C75DB6-072C-4885-AD43-F15ADAE00647}" destId="{71DBD505-56D8-4A07-9C23-E955DE63BF64}" srcOrd="9" destOrd="0" presId="urn:microsoft.com/office/officeart/2005/8/layout/cycle5"/>
    <dgm:cxn modelId="{A0301B1E-670A-47B7-A50F-AFB332A0E44D}" type="presParOf" srcId="{C2C75DB6-072C-4885-AD43-F15ADAE00647}" destId="{F8B836CF-7EA0-4C65-90E3-32016AA22125}" srcOrd="10" destOrd="0" presId="urn:microsoft.com/office/officeart/2005/8/layout/cycle5"/>
    <dgm:cxn modelId="{765844DA-2AE7-4CEB-B638-78ABC43CAEE1}" type="presParOf" srcId="{C2C75DB6-072C-4885-AD43-F15ADAE00647}" destId="{F32988E3-F62A-44AA-89AA-81FBDF68553A}" srcOrd="11" destOrd="0" presId="urn:microsoft.com/office/officeart/2005/8/layout/cycle5"/>
    <dgm:cxn modelId="{833B605B-1460-4A25-91AC-87E96008CCD5}" type="presParOf" srcId="{C2C75DB6-072C-4885-AD43-F15ADAE00647}" destId="{D8C0EAC7-8263-4911-AB33-399FA187F73E}" srcOrd="12" destOrd="0" presId="urn:microsoft.com/office/officeart/2005/8/layout/cycle5"/>
    <dgm:cxn modelId="{98987635-F36A-4A2C-A722-7CC09544DEC1}" type="presParOf" srcId="{C2C75DB6-072C-4885-AD43-F15ADAE00647}" destId="{7F3D3B2F-13BE-4570-BD53-9053526CEB2F}" srcOrd="13" destOrd="0" presId="urn:microsoft.com/office/officeart/2005/8/layout/cycle5"/>
    <dgm:cxn modelId="{515A6B0B-7ECE-4E91-A2BE-D478FB5CB787}" type="presParOf" srcId="{C2C75DB6-072C-4885-AD43-F15ADAE00647}" destId="{3EE4511E-D74D-4CE5-88FD-64343C8F7F92}" srcOrd="14" destOrd="0" presId="urn:microsoft.com/office/officeart/2005/8/layout/cycle5"/>
    <dgm:cxn modelId="{0925351F-3A59-4A03-A433-E3DD15E409BA}" type="presParOf" srcId="{C2C75DB6-072C-4885-AD43-F15ADAE00647}" destId="{24EA4A07-C34F-48A9-A6AC-DA24F3DC3D72}" srcOrd="15" destOrd="0" presId="urn:microsoft.com/office/officeart/2005/8/layout/cycle5"/>
    <dgm:cxn modelId="{B4B356C8-16AC-40C8-A212-0118279BF1E2}" type="presParOf" srcId="{C2C75DB6-072C-4885-AD43-F15ADAE00647}" destId="{759F98E7-3D9F-420A-8ACB-425AC36351A3}" srcOrd="16" destOrd="0" presId="urn:microsoft.com/office/officeart/2005/8/layout/cycle5"/>
    <dgm:cxn modelId="{564077D0-6C75-4272-BE0C-ACD144CE4DD9}" type="presParOf" srcId="{C2C75DB6-072C-4885-AD43-F15ADAE00647}" destId="{877BE6F5-0508-407F-8587-74540369E224}" srcOrd="17"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D92D8F5-E758-4D44-80DA-3B9C96C063B8}"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074C8AE0-1114-4F67-82FB-EE348761536D}">
      <dgm:prSet phldrT="[Text]" custT="1"/>
      <dgm:spPr>
        <a:solidFill>
          <a:schemeClr val="accent1">
            <a:lumMod val="50000"/>
          </a:schemeClr>
        </a:solidFill>
        <a:ln>
          <a:solidFill>
            <a:schemeClr val="accent1">
              <a:lumMod val="50000"/>
            </a:schemeClr>
          </a:solidFill>
        </a:ln>
      </dgm:spPr>
      <dgm:t>
        <a:bodyPr/>
        <a:lstStyle/>
        <a:p>
          <a:pPr>
            <a:lnSpc>
              <a:spcPct val="100000"/>
            </a:lnSpc>
          </a:pPr>
          <a:r>
            <a:rPr lang="en-US" sz="1800" b="0">
              <a:solidFill>
                <a:schemeClr val="bg1"/>
              </a:solidFill>
              <a:latin typeface="Trebuchet MS" panose="020B0603020202020204" pitchFamily="34" charset="0"/>
              <a:cs typeface="Calibri" panose="020F0502020204030204" pitchFamily="34" charset="0"/>
            </a:rPr>
            <a:t>Schools monitor the ongoing reading progress, collecting a body of evidence.</a:t>
          </a:r>
          <a:endParaRPr lang="en-US" sz="1800" b="0">
            <a:solidFill>
              <a:schemeClr val="bg1"/>
            </a:solidFill>
            <a:latin typeface="Trebuchet MS" panose="020B0603020202020204" pitchFamily="34" charset="0"/>
          </a:endParaRPr>
        </a:p>
      </dgm:t>
    </dgm:pt>
    <dgm:pt modelId="{8F497B5F-D64D-4E4F-A84D-09A7849FC8CC}" type="parTrans" cxnId="{2513BB03-FEC5-4410-A081-F48CC4850932}">
      <dgm:prSet/>
      <dgm:spPr/>
      <dgm:t>
        <a:bodyPr/>
        <a:lstStyle/>
        <a:p>
          <a:pPr>
            <a:lnSpc>
              <a:spcPct val="100000"/>
            </a:lnSpc>
          </a:pPr>
          <a:endParaRPr lang="en-US" sz="1800" b="0">
            <a:latin typeface="+mn-lt"/>
          </a:endParaRPr>
        </a:p>
      </dgm:t>
    </dgm:pt>
    <dgm:pt modelId="{4A8A8ECB-B178-4260-986B-160B96972331}" type="sibTrans" cxnId="{2513BB03-FEC5-4410-A081-F48CC4850932}">
      <dgm:prSet custT="1"/>
      <dgm:spPr>
        <a:solidFill>
          <a:srgbClr val="01060F"/>
        </a:solidFill>
      </dgm:spPr>
      <dgm:t>
        <a:bodyPr/>
        <a:lstStyle/>
        <a:p>
          <a:pPr>
            <a:lnSpc>
              <a:spcPct val="100000"/>
            </a:lnSpc>
          </a:pPr>
          <a:endParaRPr lang="en-US" sz="1800" b="0">
            <a:latin typeface="Trebuchet MS" panose="020B0603020202020204" pitchFamily="34" charset="0"/>
          </a:endParaRPr>
        </a:p>
      </dgm:t>
    </dgm:pt>
    <dgm:pt modelId="{78320577-4C0B-42F7-958E-795BBB1EB6ED}">
      <dgm:prSet phldrT="[Text]" custT="1"/>
      <dgm:spPr>
        <a:solidFill>
          <a:schemeClr val="accent1">
            <a:lumMod val="50000"/>
          </a:schemeClr>
        </a:solidFill>
        <a:ln>
          <a:solidFill>
            <a:schemeClr val="accent1">
              <a:lumMod val="50000"/>
            </a:schemeClr>
          </a:solidFill>
        </a:ln>
      </dgm:spPr>
      <dgm:t>
        <a:bodyPr/>
        <a:lstStyle/>
        <a:p>
          <a:pPr>
            <a:lnSpc>
              <a:spcPct val="100000"/>
            </a:lnSpc>
          </a:pPr>
          <a:r>
            <a:rPr lang="en-US" sz="1800" b="0">
              <a:solidFill>
                <a:schemeClr val="bg1"/>
              </a:solidFill>
              <a:latin typeface="Trebuchet MS" panose="020B0603020202020204" pitchFamily="34" charset="0"/>
              <a:cs typeface="Calibri" panose="020F0502020204030204" pitchFamily="34" charset="0"/>
            </a:rPr>
            <a:t>A body of evidence demonstrates the student has achieved grade level competency in reading and parents are notified.</a:t>
          </a:r>
        </a:p>
      </dgm:t>
    </dgm:pt>
    <dgm:pt modelId="{E13039BD-E0E4-440E-897F-F4B7C3918941}" type="parTrans" cxnId="{EB9B8398-5151-4FFD-9D93-CB9EF6F1A79D}">
      <dgm:prSet/>
      <dgm:spPr/>
      <dgm:t>
        <a:bodyPr/>
        <a:lstStyle/>
        <a:p>
          <a:pPr>
            <a:lnSpc>
              <a:spcPct val="100000"/>
            </a:lnSpc>
          </a:pPr>
          <a:endParaRPr lang="en-US" sz="1800" b="0">
            <a:latin typeface="+mn-lt"/>
          </a:endParaRPr>
        </a:p>
      </dgm:t>
    </dgm:pt>
    <dgm:pt modelId="{8BD0D2A7-205F-413F-9421-E85E28BF816D}" type="sibTrans" cxnId="{EB9B8398-5151-4FFD-9D93-CB9EF6F1A79D}">
      <dgm:prSet custT="1"/>
      <dgm:spPr>
        <a:solidFill>
          <a:srgbClr val="01060F"/>
        </a:solidFill>
      </dgm:spPr>
      <dgm:t>
        <a:bodyPr/>
        <a:lstStyle/>
        <a:p>
          <a:pPr>
            <a:lnSpc>
              <a:spcPct val="100000"/>
            </a:lnSpc>
          </a:pPr>
          <a:endParaRPr lang="en-US" sz="1800" b="0">
            <a:latin typeface="Trebuchet MS" panose="020B0603020202020204" pitchFamily="34" charset="0"/>
          </a:endParaRPr>
        </a:p>
      </dgm:t>
    </dgm:pt>
    <dgm:pt modelId="{BAB1DE16-2C58-44D4-B4FB-7308E0C5DFAF}">
      <dgm:prSet phldrT="[Text]" custT="1"/>
      <dgm:spPr>
        <a:solidFill>
          <a:schemeClr val="accent1">
            <a:lumMod val="50000"/>
          </a:schemeClr>
        </a:solidFill>
        <a:ln>
          <a:solidFill>
            <a:schemeClr val="accent1">
              <a:lumMod val="50000"/>
            </a:schemeClr>
          </a:solidFill>
        </a:ln>
      </dgm:spPr>
      <dgm:t>
        <a:bodyPr/>
        <a:lstStyle/>
        <a:p>
          <a:pPr>
            <a:lnSpc>
              <a:spcPct val="100000"/>
            </a:lnSpc>
          </a:pPr>
          <a:r>
            <a:rPr lang="en-US" sz="1800" b="0">
              <a:solidFill>
                <a:schemeClr val="bg1"/>
              </a:solidFill>
              <a:latin typeface="Trebuchet MS" panose="020B0603020202020204" pitchFamily="34" charset="0"/>
              <a:cs typeface="Calibri" panose="020F0502020204030204" pitchFamily="34" charset="0"/>
            </a:rPr>
            <a:t>The READ plan is updated and exit date is recorded. READ plan is no longer active.</a:t>
          </a:r>
        </a:p>
      </dgm:t>
    </dgm:pt>
    <dgm:pt modelId="{39205253-595C-48FC-94ED-B13F7C6490D0}" type="parTrans" cxnId="{C092E537-37A7-48DF-9359-043A49820077}">
      <dgm:prSet/>
      <dgm:spPr/>
      <dgm:t>
        <a:bodyPr/>
        <a:lstStyle/>
        <a:p>
          <a:pPr>
            <a:lnSpc>
              <a:spcPct val="100000"/>
            </a:lnSpc>
          </a:pPr>
          <a:endParaRPr lang="en-US" sz="1800" b="0">
            <a:latin typeface="+mn-lt"/>
          </a:endParaRPr>
        </a:p>
      </dgm:t>
    </dgm:pt>
    <dgm:pt modelId="{CFFC1742-6AFB-4428-AFBA-12A598C6B97C}" type="sibTrans" cxnId="{C092E537-37A7-48DF-9359-043A49820077}">
      <dgm:prSet/>
      <dgm:spPr/>
      <dgm:t>
        <a:bodyPr/>
        <a:lstStyle/>
        <a:p>
          <a:pPr>
            <a:lnSpc>
              <a:spcPct val="100000"/>
            </a:lnSpc>
          </a:pPr>
          <a:endParaRPr lang="en-US" sz="1800" b="0">
            <a:latin typeface="+mn-lt"/>
          </a:endParaRPr>
        </a:p>
      </dgm:t>
    </dgm:pt>
    <dgm:pt modelId="{3D13F714-875E-4D75-8AC7-F069E7B95FDB}" type="pres">
      <dgm:prSet presAssocID="{FD92D8F5-E758-4D44-80DA-3B9C96C063B8}" presName="Name0" presStyleCnt="0">
        <dgm:presLayoutVars>
          <dgm:dir/>
          <dgm:resizeHandles val="exact"/>
        </dgm:presLayoutVars>
      </dgm:prSet>
      <dgm:spPr/>
    </dgm:pt>
    <dgm:pt modelId="{9E661FC5-4676-479A-99CA-4BEC626B5547}" type="pres">
      <dgm:prSet presAssocID="{074C8AE0-1114-4F67-82FB-EE348761536D}" presName="node" presStyleLbl="node1" presStyleIdx="0" presStyleCnt="3" custScaleX="105164" custLinFactNeighborX="-70074" custLinFactNeighborY="0">
        <dgm:presLayoutVars>
          <dgm:bulletEnabled val="1"/>
        </dgm:presLayoutVars>
      </dgm:prSet>
      <dgm:spPr/>
    </dgm:pt>
    <dgm:pt modelId="{C09DC3BB-DD19-44F6-BBC5-862E91A0E899}" type="pres">
      <dgm:prSet presAssocID="{4A8A8ECB-B178-4260-986B-160B96972331}" presName="sibTrans" presStyleLbl="sibTrans2D1" presStyleIdx="0" presStyleCnt="2"/>
      <dgm:spPr/>
    </dgm:pt>
    <dgm:pt modelId="{8955B9CA-EA11-455F-A27E-4AA654F7879B}" type="pres">
      <dgm:prSet presAssocID="{4A8A8ECB-B178-4260-986B-160B96972331}" presName="connectorText" presStyleLbl="sibTrans2D1" presStyleIdx="0" presStyleCnt="2"/>
      <dgm:spPr/>
    </dgm:pt>
    <dgm:pt modelId="{F1C3D8AA-C72E-4687-9AFE-250BC4A29408}" type="pres">
      <dgm:prSet presAssocID="{78320577-4C0B-42F7-958E-795BBB1EB6ED}" presName="node" presStyleLbl="node1" presStyleIdx="1" presStyleCnt="3" custScaleX="108950">
        <dgm:presLayoutVars>
          <dgm:bulletEnabled val="1"/>
        </dgm:presLayoutVars>
      </dgm:prSet>
      <dgm:spPr/>
    </dgm:pt>
    <dgm:pt modelId="{EE8F0DFA-EB3F-4C0B-8B96-81509A3498C6}" type="pres">
      <dgm:prSet presAssocID="{8BD0D2A7-205F-413F-9421-E85E28BF816D}" presName="sibTrans" presStyleLbl="sibTrans2D1" presStyleIdx="1" presStyleCnt="2"/>
      <dgm:spPr/>
    </dgm:pt>
    <dgm:pt modelId="{C7713D10-3AD3-45EB-9CAE-49AB6EC9EBDE}" type="pres">
      <dgm:prSet presAssocID="{8BD0D2A7-205F-413F-9421-E85E28BF816D}" presName="connectorText" presStyleLbl="sibTrans2D1" presStyleIdx="1" presStyleCnt="2"/>
      <dgm:spPr/>
    </dgm:pt>
    <dgm:pt modelId="{516CBC46-3682-461F-9603-B6B4481FBDBD}" type="pres">
      <dgm:prSet presAssocID="{BAB1DE16-2C58-44D4-B4FB-7308E0C5DFAF}" presName="node" presStyleLbl="node1" presStyleIdx="2" presStyleCnt="3" custScaleX="107515">
        <dgm:presLayoutVars>
          <dgm:bulletEnabled val="1"/>
        </dgm:presLayoutVars>
      </dgm:prSet>
      <dgm:spPr/>
    </dgm:pt>
  </dgm:ptLst>
  <dgm:cxnLst>
    <dgm:cxn modelId="{2513BB03-FEC5-4410-A081-F48CC4850932}" srcId="{FD92D8F5-E758-4D44-80DA-3B9C96C063B8}" destId="{074C8AE0-1114-4F67-82FB-EE348761536D}" srcOrd="0" destOrd="0" parTransId="{8F497B5F-D64D-4E4F-A84D-09A7849FC8CC}" sibTransId="{4A8A8ECB-B178-4260-986B-160B96972331}"/>
    <dgm:cxn modelId="{5970AD0A-4912-4B75-B46B-9E701803CCB2}" type="presOf" srcId="{4A8A8ECB-B178-4260-986B-160B96972331}" destId="{C09DC3BB-DD19-44F6-BBC5-862E91A0E899}" srcOrd="0" destOrd="0" presId="urn:microsoft.com/office/officeart/2005/8/layout/process1"/>
    <dgm:cxn modelId="{1E6AED34-3001-45CA-ADFF-2179C4206960}" type="presOf" srcId="{4A8A8ECB-B178-4260-986B-160B96972331}" destId="{8955B9CA-EA11-455F-A27E-4AA654F7879B}" srcOrd="1" destOrd="0" presId="urn:microsoft.com/office/officeart/2005/8/layout/process1"/>
    <dgm:cxn modelId="{C092E537-37A7-48DF-9359-043A49820077}" srcId="{FD92D8F5-E758-4D44-80DA-3B9C96C063B8}" destId="{BAB1DE16-2C58-44D4-B4FB-7308E0C5DFAF}" srcOrd="2" destOrd="0" parTransId="{39205253-595C-48FC-94ED-B13F7C6490D0}" sibTransId="{CFFC1742-6AFB-4428-AFBA-12A598C6B97C}"/>
    <dgm:cxn modelId="{3E6E836B-2581-4487-BD15-586688108511}" type="presOf" srcId="{78320577-4C0B-42F7-958E-795BBB1EB6ED}" destId="{F1C3D8AA-C72E-4687-9AFE-250BC4A29408}" srcOrd="0" destOrd="0" presId="urn:microsoft.com/office/officeart/2005/8/layout/process1"/>
    <dgm:cxn modelId="{7B7F1294-460D-40B2-A2E1-EE6331F10C2E}" type="presOf" srcId="{8BD0D2A7-205F-413F-9421-E85E28BF816D}" destId="{C7713D10-3AD3-45EB-9CAE-49AB6EC9EBDE}" srcOrd="1" destOrd="0" presId="urn:microsoft.com/office/officeart/2005/8/layout/process1"/>
    <dgm:cxn modelId="{EB9B8398-5151-4FFD-9D93-CB9EF6F1A79D}" srcId="{FD92D8F5-E758-4D44-80DA-3B9C96C063B8}" destId="{78320577-4C0B-42F7-958E-795BBB1EB6ED}" srcOrd="1" destOrd="0" parTransId="{E13039BD-E0E4-440E-897F-F4B7C3918941}" sibTransId="{8BD0D2A7-205F-413F-9421-E85E28BF816D}"/>
    <dgm:cxn modelId="{0C6DD6A6-55F0-47AE-894E-F991F511595C}" type="presOf" srcId="{074C8AE0-1114-4F67-82FB-EE348761536D}" destId="{9E661FC5-4676-479A-99CA-4BEC626B5547}" srcOrd="0" destOrd="0" presId="urn:microsoft.com/office/officeart/2005/8/layout/process1"/>
    <dgm:cxn modelId="{5D04FDBC-9603-4593-9AD0-15625DC300E9}" type="presOf" srcId="{8BD0D2A7-205F-413F-9421-E85E28BF816D}" destId="{EE8F0DFA-EB3F-4C0B-8B96-81509A3498C6}" srcOrd="0" destOrd="0" presId="urn:microsoft.com/office/officeart/2005/8/layout/process1"/>
    <dgm:cxn modelId="{40B2CADF-8982-400C-910B-87BF1FBC7376}" type="presOf" srcId="{BAB1DE16-2C58-44D4-B4FB-7308E0C5DFAF}" destId="{516CBC46-3682-461F-9603-B6B4481FBDBD}" srcOrd="0" destOrd="0" presId="urn:microsoft.com/office/officeart/2005/8/layout/process1"/>
    <dgm:cxn modelId="{8B563EF7-A5AA-439C-AC49-D0A07A96BC01}" type="presOf" srcId="{FD92D8F5-E758-4D44-80DA-3B9C96C063B8}" destId="{3D13F714-875E-4D75-8AC7-F069E7B95FDB}" srcOrd="0" destOrd="0" presId="urn:microsoft.com/office/officeart/2005/8/layout/process1"/>
    <dgm:cxn modelId="{923DBEC2-E0B7-4DD7-92C0-30ABD9BE353B}" type="presParOf" srcId="{3D13F714-875E-4D75-8AC7-F069E7B95FDB}" destId="{9E661FC5-4676-479A-99CA-4BEC626B5547}" srcOrd="0" destOrd="0" presId="urn:microsoft.com/office/officeart/2005/8/layout/process1"/>
    <dgm:cxn modelId="{A572D69F-06CC-4937-AEBE-ED2D9BA325B7}" type="presParOf" srcId="{3D13F714-875E-4D75-8AC7-F069E7B95FDB}" destId="{C09DC3BB-DD19-44F6-BBC5-862E91A0E899}" srcOrd="1" destOrd="0" presId="urn:microsoft.com/office/officeart/2005/8/layout/process1"/>
    <dgm:cxn modelId="{3DB8825F-44D6-4782-B81D-0D6D7EF17ABC}" type="presParOf" srcId="{C09DC3BB-DD19-44F6-BBC5-862E91A0E899}" destId="{8955B9CA-EA11-455F-A27E-4AA654F7879B}" srcOrd="0" destOrd="0" presId="urn:microsoft.com/office/officeart/2005/8/layout/process1"/>
    <dgm:cxn modelId="{D1D010E0-AB76-4491-BD52-13D7250C08B9}" type="presParOf" srcId="{3D13F714-875E-4D75-8AC7-F069E7B95FDB}" destId="{F1C3D8AA-C72E-4687-9AFE-250BC4A29408}" srcOrd="2" destOrd="0" presId="urn:microsoft.com/office/officeart/2005/8/layout/process1"/>
    <dgm:cxn modelId="{DB471032-129F-4D2F-B276-A34F690B146C}" type="presParOf" srcId="{3D13F714-875E-4D75-8AC7-F069E7B95FDB}" destId="{EE8F0DFA-EB3F-4C0B-8B96-81509A3498C6}" srcOrd="3" destOrd="0" presId="urn:microsoft.com/office/officeart/2005/8/layout/process1"/>
    <dgm:cxn modelId="{A97415ED-64D1-4814-A123-EA1F38F31C11}" type="presParOf" srcId="{EE8F0DFA-EB3F-4C0B-8B96-81509A3498C6}" destId="{C7713D10-3AD3-45EB-9CAE-49AB6EC9EBDE}" srcOrd="0" destOrd="0" presId="urn:microsoft.com/office/officeart/2005/8/layout/process1"/>
    <dgm:cxn modelId="{6E5ECC84-17EB-4CDE-8348-37095AE4B1A5}" type="presParOf" srcId="{3D13F714-875E-4D75-8AC7-F069E7B95FDB}" destId="{516CBC46-3682-461F-9603-B6B4481FBDBD}" srcOrd="4" destOrd="0" presId="urn:microsoft.com/office/officeart/2005/8/layout/process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0E7ABC5-C00B-4B14-BC74-DD3DA59CC68D}"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0B22199B-A4E7-480F-90B8-10182966FA5F}">
      <dgm:prSet/>
      <dgm:spPr/>
      <dgm:t>
        <a:bodyPr/>
        <a:lstStyle/>
        <a:p>
          <a:r>
            <a:rPr lang="en-US">
              <a:latin typeface="Trebuchet MS" panose="020B0603020202020204" pitchFamily="34" charset="0"/>
            </a:rPr>
            <a:t>Data analysis</a:t>
          </a:r>
        </a:p>
      </dgm:t>
    </dgm:pt>
    <dgm:pt modelId="{22DE8664-1C51-4472-A6C1-788B77969A0C}" type="parTrans" cxnId="{A3F071C5-C31F-4C33-A9BD-48054D058635}">
      <dgm:prSet/>
      <dgm:spPr/>
      <dgm:t>
        <a:bodyPr/>
        <a:lstStyle/>
        <a:p>
          <a:endParaRPr lang="en-US"/>
        </a:p>
      </dgm:t>
    </dgm:pt>
    <dgm:pt modelId="{14C1E520-00C6-47FA-8D39-97D248BF7015}" type="sibTrans" cxnId="{A3F071C5-C31F-4C33-A9BD-48054D058635}">
      <dgm:prSet/>
      <dgm:spPr/>
      <dgm:t>
        <a:bodyPr/>
        <a:lstStyle/>
        <a:p>
          <a:endParaRPr lang="en-US"/>
        </a:p>
      </dgm:t>
    </dgm:pt>
    <dgm:pt modelId="{5860D118-7F90-44C6-B2CE-4C4B373499BC}">
      <dgm:prSet/>
      <dgm:spPr/>
      <dgm:t>
        <a:bodyPr/>
        <a:lstStyle/>
        <a:p>
          <a:r>
            <a:rPr lang="en-US">
              <a:latin typeface="Trebuchet MS" panose="020B0603020202020204" pitchFamily="34" charset="0"/>
            </a:rPr>
            <a:t>SRD identification</a:t>
          </a:r>
        </a:p>
      </dgm:t>
    </dgm:pt>
    <dgm:pt modelId="{E6DF813B-1A58-4694-B98E-8F3D628E2948}" type="parTrans" cxnId="{04885801-4383-4B59-8B4B-0DCD74DEAE93}">
      <dgm:prSet/>
      <dgm:spPr/>
      <dgm:t>
        <a:bodyPr/>
        <a:lstStyle/>
        <a:p>
          <a:endParaRPr lang="en-US"/>
        </a:p>
      </dgm:t>
    </dgm:pt>
    <dgm:pt modelId="{45A8CDBA-BD1B-493E-AB62-92F210D84515}" type="sibTrans" cxnId="{04885801-4383-4B59-8B4B-0DCD74DEAE93}">
      <dgm:prSet/>
      <dgm:spPr/>
      <dgm:t>
        <a:bodyPr/>
        <a:lstStyle/>
        <a:p>
          <a:endParaRPr lang="en-US"/>
        </a:p>
      </dgm:t>
    </dgm:pt>
    <dgm:pt modelId="{8F882855-4D6E-435C-AE2D-6248B30341CF}">
      <dgm:prSet/>
      <dgm:spPr/>
      <dgm:t>
        <a:bodyPr/>
        <a:lstStyle/>
        <a:p>
          <a:r>
            <a:rPr lang="en-US">
              <a:latin typeface="Trebuchet MS" panose="020B0603020202020204" pitchFamily="34" charset="0"/>
            </a:rPr>
            <a:t>READ Act implementation</a:t>
          </a:r>
        </a:p>
      </dgm:t>
    </dgm:pt>
    <dgm:pt modelId="{296C1E52-D080-4D62-9F25-CFEDBEF19681}" type="parTrans" cxnId="{CCC57163-2D63-4C64-8171-2B0BE4FE2822}">
      <dgm:prSet/>
      <dgm:spPr/>
      <dgm:t>
        <a:bodyPr/>
        <a:lstStyle/>
        <a:p>
          <a:endParaRPr lang="en-US"/>
        </a:p>
      </dgm:t>
    </dgm:pt>
    <dgm:pt modelId="{E48B76F3-9C60-4904-ABAD-A0CBFDE783A4}" type="sibTrans" cxnId="{CCC57163-2D63-4C64-8171-2B0BE4FE2822}">
      <dgm:prSet/>
      <dgm:spPr/>
      <dgm:t>
        <a:bodyPr/>
        <a:lstStyle/>
        <a:p>
          <a:endParaRPr lang="en-US"/>
        </a:p>
      </dgm:t>
    </dgm:pt>
    <dgm:pt modelId="{D709F960-22DD-4293-9E1A-B0D1148405DB}">
      <dgm:prSet/>
      <dgm:spPr/>
      <dgm:t>
        <a:bodyPr/>
        <a:lstStyle/>
        <a:p>
          <a:r>
            <a:rPr lang="en-US">
              <a:latin typeface="Trebuchet MS" panose="020B0603020202020204" pitchFamily="34" charset="0"/>
            </a:rPr>
            <a:t>Professional development</a:t>
          </a:r>
        </a:p>
      </dgm:t>
    </dgm:pt>
    <dgm:pt modelId="{1189C504-4EAA-4C92-B3ED-0C9356D88CE0}" type="parTrans" cxnId="{5EA46478-1236-42FC-A261-3650C011F1F8}">
      <dgm:prSet/>
      <dgm:spPr/>
      <dgm:t>
        <a:bodyPr/>
        <a:lstStyle/>
        <a:p>
          <a:endParaRPr lang="en-US"/>
        </a:p>
      </dgm:t>
    </dgm:pt>
    <dgm:pt modelId="{80D51275-B6DF-4DEE-AA02-2200F2FD959D}" type="sibTrans" cxnId="{5EA46478-1236-42FC-A261-3650C011F1F8}">
      <dgm:prSet/>
      <dgm:spPr/>
      <dgm:t>
        <a:bodyPr/>
        <a:lstStyle/>
        <a:p>
          <a:endParaRPr lang="en-US"/>
        </a:p>
      </dgm:t>
    </dgm:pt>
    <dgm:pt modelId="{C70B1988-A7B4-43E2-9852-A03E56CAB4A5}">
      <dgm:prSet/>
      <dgm:spPr/>
      <dgm:t>
        <a:bodyPr/>
        <a:lstStyle/>
        <a:p>
          <a:r>
            <a:rPr lang="en-US">
              <a:latin typeface="Trebuchet MS" panose="020B0603020202020204" pitchFamily="34" charset="0"/>
            </a:rPr>
            <a:t>Planning for developing processes and procedures required by the READ Act</a:t>
          </a:r>
        </a:p>
      </dgm:t>
    </dgm:pt>
    <dgm:pt modelId="{F97276B4-8B78-40E6-B285-5763E90E1654}" type="parTrans" cxnId="{26A0B0B4-D194-46AA-A410-D2C4835703E9}">
      <dgm:prSet/>
      <dgm:spPr/>
      <dgm:t>
        <a:bodyPr/>
        <a:lstStyle/>
        <a:p>
          <a:endParaRPr lang="en-US"/>
        </a:p>
      </dgm:t>
    </dgm:pt>
    <dgm:pt modelId="{2D70A3AE-BB44-46A1-B78F-F67F55A684AA}" type="sibTrans" cxnId="{26A0B0B4-D194-46AA-A410-D2C4835703E9}">
      <dgm:prSet/>
      <dgm:spPr/>
      <dgm:t>
        <a:bodyPr/>
        <a:lstStyle/>
        <a:p>
          <a:endParaRPr lang="en-US"/>
        </a:p>
      </dgm:t>
    </dgm:pt>
    <dgm:pt modelId="{7E15BB89-D8E9-4CD2-A9BD-4D9E116A744B}" type="pres">
      <dgm:prSet presAssocID="{C0E7ABC5-C00B-4B14-BC74-DD3DA59CC68D}" presName="vert0" presStyleCnt="0">
        <dgm:presLayoutVars>
          <dgm:dir/>
          <dgm:animOne val="branch"/>
          <dgm:animLvl val="lvl"/>
        </dgm:presLayoutVars>
      </dgm:prSet>
      <dgm:spPr/>
    </dgm:pt>
    <dgm:pt modelId="{FF3F114F-E017-4548-812D-576825A99098}" type="pres">
      <dgm:prSet presAssocID="{0B22199B-A4E7-480F-90B8-10182966FA5F}" presName="thickLine" presStyleLbl="alignNode1" presStyleIdx="0" presStyleCnt="5"/>
      <dgm:spPr/>
    </dgm:pt>
    <dgm:pt modelId="{A1A3C46A-46BF-4675-ACE1-491563FCAF75}" type="pres">
      <dgm:prSet presAssocID="{0B22199B-A4E7-480F-90B8-10182966FA5F}" presName="horz1" presStyleCnt="0"/>
      <dgm:spPr/>
    </dgm:pt>
    <dgm:pt modelId="{9DB3FE44-3041-4E6D-AC91-C322A8FC74C7}" type="pres">
      <dgm:prSet presAssocID="{0B22199B-A4E7-480F-90B8-10182966FA5F}" presName="tx1" presStyleLbl="revTx" presStyleIdx="0" presStyleCnt="5"/>
      <dgm:spPr/>
    </dgm:pt>
    <dgm:pt modelId="{D4F7A2B4-09ED-475C-B7F9-5592F40BFE4C}" type="pres">
      <dgm:prSet presAssocID="{0B22199B-A4E7-480F-90B8-10182966FA5F}" presName="vert1" presStyleCnt="0"/>
      <dgm:spPr/>
    </dgm:pt>
    <dgm:pt modelId="{661C019E-F6CF-4AAC-B7AB-3B4C5D94B708}" type="pres">
      <dgm:prSet presAssocID="{5860D118-7F90-44C6-B2CE-4C4B373499BC}" presName="thickLine" presStyleLbl="alignNode1" presStyleIdx="1" presStyleCnt="5"/>
      <dgm:spPr/>
    </dgm:pt>
    <dgm:pt modelId="{00F399EC-4692-4207-A33C-0AEEF7525DFC}" type="pres">
      <dgm:prSet presAssocID="{5860D118-7F90-44C6-B2CE-4C4B373499BC}" presName="horz1" presStyleCnt="0"/>
      <dgm:spPr/>
    </dgm:pt>
    <dgm:pt modelId="{715D018E-9473-4D8F-8A3B-5276034DC6B6}" type="pres">
      <dgm:prSet presAssocID="{5860D118-7F90-44C6-B2CE-4C4B373499BC}" presName="tx1" presStyleLbl="revTx" presStyleIdx="1" presStyleCnt="5"/>
      <dgm:spPr/>
    </dgm:pt>
    <dgm:pt modelId="{13DAB84F-4F54-426B-AF29-8991482CFC78}" type="pres">
      <dgm:prSet presAssocID="{5860D118-7F90-44C6-B2CE-4C4B373499BC}" presName="vert1" presStyleCnt="0"/>
      <dgm:spPr/>
    </dgm:pt>
    <dgm:pt modelId="{AE853CF3-EAD6-42A1-91C6-79D7118A0291}" type="pres">
      <dgm:prSet presAssocID="{8F882855-4D6E-435C-AE2D-6248B30341CF}" presName="thickLine" presStyleLbl="alignNode1" presStyleIdx="2" presStyleCnt="5"/>
      <dgm:spPr/>
    </dgm:pt>
    <dgm:pt modelId="{F5568E28-42C3-48A7-86E6-E5D0CF1E6FB1}" type="pres">
      <dgm:prSet presAssocID="{8F882855-4D6E-435C-AE2D-6248B30341CF}" presName="horz1" presStyleCnt="0"/>
      <dgm:spPr/>
    </dgm:pt>
    <dgm:pt modelId="{E945EF72-2408-4E13-B353-2D3A4B7055E7}" type="pres">
      <dgm:prSet presAssocID="{8F882855-4D6E-435C-AE2D-6248B30341CF}" presName="tx1" presStyleLbl="revTx" presStyleIdx="2" presStyleCnt="5"/>
      <dgm:spPr/>
    </dgm:pt>
    <dgm:pt modelId="{60D93EE3-A4A9-4D0A-BB90-9FB0AC754B65}" type="pres">
      <dgm:prSet presAssocID="{8F882855-4D6E-435C-AE2D-6248B30341CF}" presName="vert1" presStyleCnt="0"/>
      <dgm:spPr/>
    </dgm:pt>
    <dgm:pt modelId="{8E1DAEE8-FA4C-4C85-99A5-3827717BCC00}" type="pres">
      <dgm:prSet presAssocID="{D709F960-22DD-4293-9E1A-B0D1148405DB}" presName="thickLine" presStyleLbl="alignNode1" presStyleIdx="3" presStyleCnt="5"/>
      <dgm:spPr/>
    </dgm:pt>
    <dgm:pt modelId="{05AFB4C3-1543-4CF2-8304-018B3D580A3B}" type="pres">
      <dgm:prSet presAssocID="{D709F960-22DD-4293-9E1A-B0D1148405DB}" presName="horz1" presStyleCnt="0"/>
      <dgm:spPr/>
    </dgm:pt>
    <dgm:pt modelId="{238D8FB8-CC4F-44B8-8968-2AA63EEF308A}" type="pres">
      <dgm:prSet presAssocID="{D709F960-22DD-4293-9E1A-B0D1148405DB}" presName="tx1" presStyleLbl="revTx" presStyleIdx="3" presStyleCnt="5"/>
      <dgm:spPr/>
    </dgm:pt>
    <dgm:pt modelId="{6975DBEA-B3AE-4236-ACB1-91A6312B2BF2}" type="pres">
      <dgm:prSet presAssocID="{D709F960-22DD-4293-9E1A-B0D1148405DB}" presName="vert1" presStyleCnt="0"/>
      <dgm:spPr/>
    </dgm:pt>
    <dgm:pt modelId="{EA397627-BD62-4A21-BADE-6CA2079462C9}" type="pres">
      <dgm:prSet presAssocID="{C70B1988-A7B4-43E2-9852-A03E56CAB4A5}" presName="thickLine" presStyleLbl="alignNode1" presStyleIdx="4" presStyleCnt="5"/>
      <dgm:spPr/>
    </dgm:pt>
    <dgm:pt modelId="{1FC91807-AB2B-4966-BA9A-3A9FF946F612}" type="pres">
      <dgm:prSet presAssocID="{C70B1988-A7B4-43E2-9852-A03E56CAB4A5}" presName="horz1" presStyleCnt="0"/>
      <dgm:spPr/>
    </dgm:pt>
    <dgm:pt modelId="{8195A75D-2DAA-414A-9C20-E042028C45A2}" type="pres">
      <dgm:prSet presAssocID="{C70B1988-A7B4-43E2-9852-A03E56CAB4A5}" presName="tx1" presStyleLbl="revTx" presStyleIdx="4" presStyleCnt="5"/>
      <dgm:spPr/>
    </dgm:pt>
    <dgm:pt modelId="{5299E483-A28B-4609-A0AE-A6204F8FECC1}" type="pres">
      <dgm:prSet presAssocID="{C70B1988-A7B4-43E2-9852-A03E56CAB4A5}" presName="vert1" presStyleCnt="0"/>
      <dgm:spPr/>
    </dgm:pt>
  </dgm:ptLst>
  <dgm:cxnLst>
    <dgm:cxn modelId="{04885801-4383-4B59-8B4B-0DCD74DEAE93}" srcId="{C0E7ABC5-C00B-4B14-BC74-DD3DA59CC68D}" destId="{5860D118-7F90-44C6-B2CE-4C4B373499BC}" srcOrd="1" destOrd="0" parTransId="{E6DF813B-1A58-4694-B98E-8F3D628E2948}" sibTransId="{45A8CDBA-BD1B-493E-AB62-92F210D84515}"/>
    <dgm:cxn modelId="{D07AF80D-3212-4796-9656-40FB1A4B3B1C}" type="presOf" srcId="{5860D118-7F90-44C6-B2CE-4C4B373499BC}" destId="{715D018E-9473-4D8F-8A3B-5276034DC6B6}" srcOrd="0" destOrd="0" presId="urn:microsoft.com/office/officeart/2008/layout/LinedList"/>
    <dgm:cxn modelId="{CCC57163-2D63-4C64-8171-2B0BE4FE2822}" srcId="{C0E7ABC5-C00B-4B14-BC74-DD3DA59CC68D}" destId="{8F882855-4D6E-435C-AE2D-6248B30341CF}" srcOrd="2" destOrd="0" parTransId="{296C1E52-D080-4D62-9F25-CFEDBEF19681}" sibTransId="{E48B76F3-9C60-4904-ABAD-A0CBFDE783A4}"/>
    <dgm:cxn modelId="{7920974D-FF6E-4715-91F0-99EEE822F39E}" type="presOf" srcId="{C0E7ABC5-C00B-4B14-BC74-DD3DA59CC68D}" destId="{7E15BB89-D8E9-4CD2-A9BD-4D9E116A744B}" srcOrd="0" destOrd="0" presId="urn:microsoft.com/office/officeart/2008/layout/LinedList"/>
    <dgm:cxn modelId="{5EA46478-1236-42FC-A261-3650C011F1F8}" srcId="{C0E7ABC5-C00B-4B14-BC74-DD3DA59CC68D}" destId="{D709F960-22DD-4293-9E1A-B0D1148405DB}" srcOrd="3" destOrd="0" parTransId="{1189C504-4EAA-4C92-B3ED-0C9356D88CE0}" sibTransId="{80D51275-B6DF-4DEE-AA02-2200F2FD959D}"/>
    <dgm:cxn modelId="{49DE6386-C805-4308-9876-1B9F42BDFD66}" type="presOf" srcId="{8F882855-4D6E-435C-AE2D-6248B30341CF}" destId="{E945EF72-2408-4E13-B353-2D3A4B7055E7}" srcOrd="0" destOrd="0" presId="urn:microsoft.com/office/officeart/2008/layout/LinedList"/>
    <dgm:cxn modelId="{26A0B0B4-D194-46AA-A410-D2C4835703E9}" srcId="{C0E7ABC5-C00B-4B14-BC74-DD3DA59CC68D}" destId="{C70B1988-A7B4-43E2-9852-A03E56CAB4A5}" srcOrd="4" destOrd="0" parTransId="{F97276B4-8B78-40E6-B285-5763E90E1654}" sibTransId="{2D70A3AE-BB44-46A1-B78F-F67F55A684AA}"/>
    <dgm:cxn modelId="{AB36FAC3-0DBA-4288-8A6A-B84BB51C5171}" type="presOf" srcId="{D709F960-22DD-4293-9E1A-B0D1148405DB}" destId="{238D8FB8-CC4F-44B8-8968-2AA63EEF308A}" srcOrd="0" destOrd="0" presId="urn:microsoft.com/office/officeart/2008/layout/LinedList"/>
    <dgm:cxn modelId="{A3F071C5-C31F-4C33-A9BD-48054D058635}" srcId="{C0E7ABC5-C00B-4B14-BC74-DD3DA59CC68D}" destId="{0B22199B-A4E7-480F-90B8-10182966FA5F}" srcOrd="0" destOrd="0" parTransId="{22DE8664-1C51-4472-A6C1-788B77969A0C}" sibTransId="{14C1E520-00C6-47FA-8D39-97D248BF7015}"/>
    <dgm:cxn modelId="{9D2047DA-2F2F-40AB-B7A9-71EE5D3C7783}" type="presOf" srcId="{0B22199B-A4E7-480F-90B8-10182966FA5F}" destId="{9DB3FE44-3041-4E6D-AC91-C322A8FC74C7}" srcOrd="0" destOrd="0" presId="urn:microsoft.com/office/officeart/2008/layout/LinedList"/>
    <dgm:cxn modelId="{2753A8F2-1A0B-4C70-A612-B72E55075A2F}" type="presOf" srcId="{C70B1988-A7B4-43E2-9852-A03E56CAB4A5}" destId="{8195A75D-2DAA-414A-9C20-E042028C45A2}" srcOrd="0" destOrd="0" presId="urn:microsoft.com/office/officeart/2008/layout/LinedList"/>
    <dgm:cxn modelId="{E0705DF4-987C-410A-B0AF-200476B2F593}" type="presParOf" srcId="{7E15BB89-D8E9-4CD2-A9BD-4D9E116A744B}" destId="{FF3F114F-E017-4548-812D-576825A99098}" srcOrd="0" destOrd="0" presId="urn:microsoft.com/office/officeart/2008/layout/LinedList"/>
    <dgm:cxn modelId="{97E027FA-3A25-4A03-9239-5E5A0A37FFF5}" type="presParOf" srcId="{7E15BB89-D8E9-4CD2-A9BD-4D9E116A744B}" destId="{A1A3C46A-46BF-4675-ACE1-491563FCAF75}" srcOrd="1" destOrd="0" presId="urn:microsoft.com/office/officeart/2008/layout/LinedList"/>
    <dgm:cxn modelId="{18D1A829-CA78-4FF9-91C4-8669D49D2086}" type="presParOf" srcId="{A1A3C46A-46BF-4675-ACE1-491563FCAF75}" destId="{9DB3FE44-3041-4E6D-AC91-C322A8FC74C7}" srcOrd="0" destOrd="0" presId="urn:microsoft.com/office/officeart/2008/layout/LinedList"/>
    <dgm:cxn modelId="{E277FBE7-61F7-401A-B8ED-5FB8C9DCC1FD}" type="presParOf" srcId="{A1A3C46A-46BF-4675-ACE1-491563FCAF75}" destId="{D4F7A2B4-09ED-475C-B7F9-5592F40BFE4C}" srcOrd="1" destOrd="0" presId="urn:microsoft.com/office/officeart/2008/layout/LinedList"/>
    <dgm:cxn modelId="{E31D1192-B8B2-45D9-AC58-90000DED7E9A}" type="presParOf" srcId="{7E15BB89-D8E9-4CD2-A9BD-4D9E116A744B}" destId="{661C019E-F6CF-4AAC-B7AB-3B4C5D94B708}" srcOrd="2" destOrd="0" presId="urn:microsoft.com/office/officeart/2008/layout/LinedList"/>
    <dgm:cxn modelId="{C0765912-81C0-4ACD-BCFC-D9DF8F67F7FA}" type="presParOf" srcId="{7E15BB89-D8E9-4CD2-A9BD-4D9E116A744B}" destId="{00F399EC-4692-4207-A33C-0AEEF7525DFC}" srcOrd="3" destOrd="0" presId="urn:microsoft.com/office/officeart/2008/layout/LinedList"/>
    <dgm:cxn modelId="{D5CF81B8-346A-450E-AC09-6C78BFB47D49}" type="presParOf" srcId="{00F399EC-4692-4207-A33C-0AEEF7525DFC}" destId="{715D018E-9473-4D8F-8A3B-5276034DC6B6}" srcOrd="0" destOrd="0" presId="urn:microsoft.com/office/officeart/2008/layout/LinedList"/>
    <dgm:cxn modelId="{B3FC6957-5598-4949-A9DC-EAF248FE07D6}" type="presParOf" srcId="{00F399EC-4692-4207-A33C-0AEEF7525DFC}" destId="{13DAB84F-4F54-426B-AF29-8991482CFC78}" srcOrd="1" destOrd="0" presId="urn:microsoft.com/office/officeart/2008/layout/LinedList"/>
    <dgm:cxn modelId="{B762BB8E-0362-49B5-B0AF-46BEDA270038}" type="presParOf" srcId="{7E15BB89-D8E9-4CD2-A9BD-4D9E116A744B}" destId="{AE853CF3-EAD6-42A1-91C6-79D7118A0291}" srcOrd="4" destOrd="0" presId="urn:microsoft.com/office/officeart/2008/layout/LinedList"/>
    <dgm:cxn modelId="{349EA4DE-91A7-4292-B9B0-9CC306C6A6D6}" type="presParOf" srcId="{7E15BB89-D8E9-4CD2-A9BD-4D9E116A744B}" destId="{F5568E28-42C3-48A7-86E6-E5D0CF1E6FB1}" srcOrd="5" destOrd="0" presId="urn:microsoft.com/office/officeart/2008/layout/LinedList"/>
    <dgm:cxn modelId="{3D046ED3-1787-4144-AC49-F2BB3F92230D}" type="presParOf" srcId="{F5568E28-42C3-48A7-86E6-E5D0CF1E6FB1}" destId="{E945EF72-2408-4E13-B353-2D3A4B7055E7}" srcOrd="0" destOrd="0" presId="urn:microsoft.com/office/officeart/2008/layout/LinedList"/>
    <dgm:cxn modelId="{13D85DA7-E6E2-426F-8646-E88583EF8F64}" type="presParOf" srcId="{F5568E28-42C3-48A7-86E6-E5D0CF1E6FB1}" destId="{60D93EE3-A4A9-4D0A-BB90-9FB0AC754B65}" srcOrd="1" destOrd="0" presId="urn:microsoft.com/office/officeart/2008/layout/LinedList"/>
    <dgm:cxn modelId="{DFCD31AE-AF21-45EB-BF19-8513829E8310}" type="presParOf" srcId="{7E15BB89-D8E9-4CD2-A9BD-4D9E116A744B}" destId="{8E1DAEE8-FA4C-4C85-99A5-3827717BCC00}" srcOrd="6" destOrd="0" presId="urn:microsoft.com/office/officeart/2008/layout/LinedList"/>
    <dgm:cxn modelId="{585CC549-75B1-43F3-8F42-8BD387F77153}" type="presParOf" srcId="{7E15BB89-D8E9-4CD2-A9BD-4D9E116A744B}" destId="{05AFB4C3-1543-4CF2-8304-018B3D580A3B}" srcOrd="7" destOrd="0" presId="urn:microsoft.com/office/officeart/2008/layout/LinedList"/>
    <dgm:cxn modelId="{7592A824-F29B-43F8-BED7-08B4D5536559}" type="presParOf" srcId="{05AFB4C3-1543-4CF2-8304-018B3D580A3B}" destId="{238D8FB8-CC4F-44B8-8968-2AA63EEF308A}" srcOrd="0" destOrd="0" presId="urn:microsoft.com/office/officeart/2008/layout/LinedList"/>
    <dgm:cxn modelId="{29EEA7B8-54D9-4FDB-8549-041451F2D25C}" type="presParOf" srcId="{05AFB4C3-1543-4CF2-8304-018B3D580A3B}" destId="{6975DBEA-B3AE-4236-ACB1-91A6312B2BF2}" srcOrd="1" destOrd="0" presId="urn:microsoft.com/office/officeart/2008/layout/LinedList"/>
    <dgm:cxn modelId="{C887F01E-A33C-4076-BD98-6C7BB5D376C8}" type="presParOf" srcId="{7E15BB89-D8E9-4CD2-A9BD-4D9E116A744B}" destId="{EA397627-BD62-4A21-BADE-6CA2079462C9}" srcOrd="8" destOrd="0" presId="urn:microsoft.com/office/officeart/2008/layout/LinedList"/>
    <dgm:cxn modelId="{F3E0A6AE-78B4-4CF1-B82B-1857DF52E641}" type="presParOf" srcId="{7E15BB89-D8E9-4CD2-A9BD-4D9E116A744B}" destId="{1FC91807-AB2B-4966-BA9A-3A9FF946F612}" srcOrd="9" destOrd="0" presId="urn:microsoft.com/office/officeart/2008/layout/LinedList"/>
    <dgm:cxn modelId="{E0BC7AFD-4BC3-4FA8-94A6-83A7BF635D84}" type="presParOf" srcId="{1FC91807-AB2B-4966-BA9A-3A9FF946F612}" destId="{8195A75D-2DAA-414A-9C20-E042028C45A2}" srcOrd="0" destOrd="0" presId="urn:microsoft.com/office/officeart/2008/layout/LinedList"/>
    <dgm:cxn modelId="{05B81379-4760-4A8D-B66A-8041262696A1}" type="presParOf" srcId="{1FC91807-AB2B-4966-BA9A-3A9FF946F612}" destId="{5299E483-A28B-4609-A0AE-A6204F8FECC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67ECE61-9229-4FD8-8E60-B2DEDAFA264E}" type="doc">
      <dgm:prSet loTypeId="urn:microsoft.com/office/officeart/2005/8/layout/process1" loCatId="process" qsTypeId="urn:microsoft.com/office/officeart/2005/8/quickstyle/simple3" qsCatId="simple" csTypeId="urn:microsoft.com/office/officeart/2005/8/colors/colorful4" csCatId="colorful" phldr="1"/>
      <dgm:spPr/>
    </dgm:pt>
    <dgm:pt modelId="{72DEDDED-6E78-4FAC-A544-BC99E25610C4}">
      <dgm:prSet phldrT="[Text]"/>
      <dgm:spPr/>
      <dgm:t>
        <a:bodyPr/>
        <a:lstStyle/>
        <a:p>
          <a:r>
            <a:rPr lang="en-US">
              <a:latin typeface="Trebuchet MS" panose="020B0603020202020204" pitchFamily="34" charset="0"/>
            </a:rPr>
            <a:t>Review current procedures for parent communication: are they aligned with statute requirements? </a:t>
          </a:r>
        </a:p>
      </dgm:t>
    </dgm:pt>
    <dgm:pt modelId="{19C2973D-48D0-4C0A-A752-29DDF713180E}" type="parTrans" cxnId="{79DB07A0-3C74-43E7-AC2F-30835D710A97}">
      <dgm:prSet/>
      <dgm:spPr/>
      <dgm:t>
        <a:bodyPr/>
        <a:lstStyle/>
        <a:p>
          <a:endParaRPr lang="en-US"/>
        </a:p>
      </dgm:t>
    </dgm:pt>
    <dgm:pt modelId="{49EDE0B1-1DCC-4467-97EA-DC78F4AF4B38}" type="sibTrans" cxnId="{79DB07A0-3C74-43E7-AC2F-30835D710A97}">
      <dgm:prSet/>
      <dgm:spPr/>
      <dgm:t>
        <a:bodyPr/>
        <a:lstStyle/>
        <a:p>
          <a:endParaRPr lang="en-US"/>
        </a:p>
      </dgm:t>
    </dgm:pt>
    <dgm:pt modelId="{9135AE68-3E00-4226-A23A-22F3AAE7C714}">
      <dgm:prSet phldrT="[Text]"/>
      <dgm:spPr/>
      <dgm:t>
        <a:bodyPr/>
        <a:lstStyle/>
        <a:p>
          <a:r>
            <a:rPr lang="en-US">
              <a:latin typeface="Trebuchet MS" panose="020B0603020202020204" pitchFamily="34" charset="0"/>
            </a:rPr>
            <a:t>Are expectations and timelines communicated clearly with staff?</a:t>
          </a:r>
        </a:p>
      </dgm:t>
    </dgm:pt>
    <dgm:pt modelId="{95E05E9D-CA9E-49EB-94B2-1278C93E0386}" type="parTrans" cxnId="{7A3C6893-8BE0-4125-AD77-A8229C329E9C}">
      <dgm:prSet/>
      <dgm:spPr/>
      <dgm:t>
        <a:bodyPr/>
        <a:lstStyle/>
        <a:p>
          <a:endParaRPr lang="en-US"/>
        </a:p>
      </dgm:t>
    </dgm:pt>
    <dgm:pt modelId="{2F69EEB8-7479-49A0-AB61-3E61A3C55C9F}" type="sibTrans" cxnId="{7A3C6893-8BE0-4125-AD77-A8229C329E9C}">
      <dgm:prSet/>
      <dgm:spPr/>
      <dgm:t>
        <a:bodyPr/>
        <a:lstStyle/>
        <a:p>
          <a:endParaRPr lang="en-US"/>
        </a:p>
      </dgm:t>
    </dgm:pt>
    <dgm:pt modelId="{EDF1ED70-9A61-4C5A-99B3-8EBB5186ED3B}">
      <dgm:prSet phldrT="[Text]"/>
      <dgm:spPr/>
      <dgm:t>
        <a:bodyPr/>
        <a:lstStyle/>
        <a:p>
          <a:r>
            <a:rPr lang="en-US">
              <a:latin typeface="Trebuchet MS" panose="020B0603020202020204" pitchFamily="34" charset="0"/>
            </a:rPr>
            <a:t>Are resources available to teachers to make parent communication easier?</a:t>
          </a:r>
        </a:p>
      </dgm:t>
    </dgm:pt>
    <dgm:pt modelId="{FD2D70B6-DA38-459C-9B02-9FC72CC169A4}" type="parTrans" cxnId="{BEBBCA51-A25D-4B96-86F7-CE22C38E8193}">
      <dgm:prSet/>
      <dgm:spPr/>
      <dgm:t>
        <a:bodyPr/>
        <a:lstStyle/>
        <a:p>
          <a:endParaRPr lang="en-US"/>
        </a:p>
      </dgm:t>
    </dgm:pt>
    <dgm:pt modelId="{18970DA4-1BDD-4734-9E7D-38ECC77CD2A8}" type="sibTrans" cxnId="{BEBBCA51-A25D-4B96-86F7-CE22C38E8193}">
      <dgm:prSet/>
      <dgm:spPr/>
      <dgm:t>
        <a:bodyPr/>
        <a:lstStyle/>
        <a:p>
          <a:endParaRPr lang="en-US"/>
        </a:p>
      </dgm:t>
    </dgm:pt>
    <dgm:pt modelId="{6B2548E1-4001-4F55-B5DD-6991B0FD3C0C}" type="pres">
      <dgm:prSet presAssocID="{F67ECE61-9229-4FD8-8E60-B2DEDAFA264E}" presName="Name0" presStyleCnt="0">
        <dgm:presLayoutVars>
          <dgm:dir/>
          <dgm:resizeHandles val="exact"/>
        </dgm:presLayoutVars>
      </dgm:prSet>
      <dgm:spPr/>
    </dgm:pt>
    <dgm:pt modelId="{53397B76-F8DF-47A2-832F-A615E2DA5579}" type="pres">
      <dgm:prSet presAssocID="{72DEDDED-6E78-4FAC-A544-BC99E25610C4}" presName="node" presStyleLbl="node1" presStyleIdx="0" presStyleCnt="3">
        <dgm:presLayoutVars>
          <dgm:bulletEnabled val="1"/>
        </dgm:presLayoutVars>
      </dgm:prSet>
      <dgm:spPr/>
    </dgm:pt>
    <dgm:pt modelId="{E8686BA2-3CB2-41AE-A4F2-4E0B97CC7AC4}" type="pres">
      <dgm:prSet presAssocID="{49EDE0B1-1DCC-4467-97EA-DC78F4AF4B38}" presName="sibTrans" presStyleLbl="sibTrans2D1" presStyleIdx="0" presStyleCnt="2"/>
      <dgm:spPr/>
    </dgm:pt>
    <dgm:pt modelId="{494A9CD7-8777-4C0C-9C76-DA3F6B069210}" type="pres">
      <dgm:prSet presAssocID="{49EDE0B1-1DCC-4467-97EA-DC78F4AF4B38}" presName="connectorText" presStyleLbl="sibTrans2D1" presStyleIdx="0" presStyleCnt="2"/>
      <dgm:spPr/>
    </dgm:pt>
    <dgm:pt modelId="{E559DD91-9F85-41F2-989E-B0806A39070F}" type="pres">
      <dgm:prSet presAssocID="{9135AE68-3E00-4226-A23A-22F3AAE7C714}" presName="node" presStyleLbl="node1" presStyleIdx="1" presStyleCnt="3" custLinFactNeighborX="0">
        <dgm:presLayoutVars>
          <dgm:bulletEnabled val="1"/>
        </dgm:presLayoutVars>
      </dgm:prSet>
      <dgm:spPr/>
    </dgm:pt>
    <dgm:pt modelId="{D96716E7-BCBB-419C-B9A2-2824E141C6C0}" type="pres">
      <dgm:prSet presAssocID="{2F69EEB8-7479-49A0-AB61-3E61A3C55C9F}" presName="sibTrans" presStyleLbl="sibTrans2D1" presStyleIdx="1" presStyleCnt="2"/>
      <dgm:spPr/>
    </dgm:pt>
    <dgm:pt modelId="{C53BB415-F37E-4C56-BFF6-CE7169FB78A6}" type="pres">
      <dgm:prSet presAssocID="{2F69EEB8-7479-49A0-AB61-3E61A3C55C9F}" presName="connectorText" presStyleLbl="sibTrans2D1" presStyleIdx="1" presStyleCnt="2"/>
      <dgm:spPr/>
    </dgm:pt>
    <dgm:pt modelId="{DC16C2CA-CBFA-412D-BCF6-A0DD101E3325}" type="pres">
      <dgm:prSet presAssocID="{EDF1ED70-9A61-4C5A-99B3-8EBB5186ED3B}" presName="node" presStyleLbl="node1" presStyleIdx="2" presStyleCnt="3">
        <dgm:presLayoutVars>
          <dgm:bulletEnabled val="1"/>
        </dgm:presLayoutVars>
      </dgm:prSet>
      <dgm:spPr/>
    </dgm:pt>
  </dgm:ptLst>
  <dgm:cxnLst>
    <dgm:cxn modelId="{7D5B6608-ACC5-4691-93D6-EB50DBE7B897}" type="presOf" srcId="{F67ECE61-9229-4FD8-8E60-B2DEDAFA264E}" destId="{6B2548E1-4001-4F55-B5DD-6991B0FD3C0C}" srcOrd="0" destOrd="0" presId="urn:microsoft.com/office/officeart/2005/8/layout/process1"/>
    <dgm:cxn modelId="{9B094861-995F-4268-A2EF-5081D7F9117F}" type="presOf" srcId="{49EDE0B1-1DCC-4467-97EA-DC78F4AF4B38}" destId="{494A9CD7-8777-4C0C-9C76-DA3F6B069210}" srcOrd="1" destOrd="0" presId="urn:microsoft.com/office/officeart/2005/8/layout/process1"/>
    <dgm:cxn modelId="{3A7A0D46-0CCF-4525-8F32-73388ED3F48E}" type="presOf" srcId="{2F69EEB8-7479-49A0-AB61-3E61A3C55C9F}" destId="{D96716E7-BCBB-419C-B9A2-2824E141C6C0}" srcOrd="0" destOrd="0" presId="urn:microsoft.com/office/officeart/2005/8/layout/process1"/>
    <dgm:cxn modelId="{BEBBCA51-A25D-4B96-86F7-CE22C38E8193}" srcId="{F67ECE61-9229-4FD8-8E60-B2DEDAFA264E}" destId="{EDF1ED70-9A61-4C5A-99B3-8EBB5186ED3B}" srcOrd="2" destOrd="0" parTransId="{FD2D70B6-DA38-459C-9B02-9FC72CC169A4}" sibTransId="{18970DA4-1BDD-4734-9E7D-38ECC77CD2A8}"/>
    <dgm:cxn modelId="{7A3C6893-8BE0-4125-AD77-A8229C329E9C}" srcId="{F67ECE61-9229-4FD8-8E60-B2DEDAFA264E}" destId="{9135AE68-3E00-4226-A23A-22F3AAE7C714}" srcOrd="1" destOrd="0" parTransId="{95E05E9D-CA9E-49EB-94B2-1278C93E0386}" sibTransId="{2F69EEB8-7479-49A0-AB61-3E61A3C55C9F}"/>
    <dgm:cxn modelId="{B2FA2797-B842-4D8C-BBC8-4A3AA4CE663B}" type="presOf" srcId="{9135AE68-3E00-4226-A23A-22F3AAE7C714}" destId="{E559DD91-9F85-41F2-989E-B0806A39070F}" srcOrd="0" destOrd="0" presId="urn:microsoft.com/office/officeart/2005/8/layout/process1"/>
    <dgm:cxn modelId="{79DB07A0-3C74-43E7-AC2F-30835D710A97}" srcId="{F67ECE61-9229-4FD8-8E60-B2DEDAFA264E}" destId="{72DEDDED-6E78-4FAC-A544-BC99E25610C4}" srcOrd="0" destOrd="0" parTransId="{19C2973D-48D0-4C0A-A752-29DDF713180E}" sibTransId="{49EDE0B1-1DCC-4467-97EA-DC78F4AF4B38}"/>
    <dgm:cxn modelId="{751C13B0-D977-484F-979F-E75E3BF2A912}" type="presOf" srcId="{EDF1ED70-9A61-4C5A-99B3-8EBB5186ED3B}" destId="{DC16C2CA-CBFA-412D-BCF6-A0DD101E3325}" srcOrd="0" destOrd="0" presId="urn:microsoft.com/office/officeart/2005/8/layout/process1"/>
    <dgm:cxn modelId="{93A237BF-0665-4F13-9955-48B81DA498BC}" type="presOf" srcId="{72DEDDED-6E78-4FAC-A544-BC99E25610C4}" destId="{53397B76-F8DF-47A2-832F-A615E2DA5579}" srcOrd="0" destOrd="0" presId="urn:microsoft.com/office/officeart/2005/8/layout/process1"/>
    <dgm:cxn modelId="{E15F00CD-E22F-4F77-A0C7-C23F2274277E}" type="presOf" srcId="{2F69EEB8-7479-49A0-AB61-3E61A3C55C9F}" destId="{C53BB415-F37E-4C56-BFF6-CE7169FB78A6}" srcOrd="1" destOrd="0" presId="urn:microsoft.com/office/officeart/2005/8/layout/process1"/>
    <dgm:cxn modelId="{18D258D6-3FFD-4872-92AF-9A112082B6C4}" type="presOf" srcId="{49EDE0B1-1DCC-4467-97EA-DC78F4AF4B38}" destId="{E8686BA2-3CB2-41AE-A4F2-4E0B97CC7AC4}" srcOrd="0" destOrd="0" presId="urn:microsoft.com/office/officeart/2005/8/layout/process1"/>
    <dgm:cxn modelId="{11205961-CC6B-4B6B-B615-1304C9977457}" type="presParOf" srcId="{6B2548E1-4001-4F55-B5DD-6991B0FD3C0C}" destId="{53397B76-F8DF-47A2-832F-A615E2DA5579}" srcOrd="0" destOrd="0" presId="urn:microsoft.com/office/officeart/2005/8/layout/process1"/>
    <dgm:cxn modelId="{683EB73C-8302-459F-884E-D021FE85F606}" type="presParOf" srcId="{6B2548E1-4001-4F55-B5DD-6991B0FD3C0C}" destId="{E8686BA2-3CB2-41AE-A4F2-4E0B97CC7AC4}" srcOrd="1" destOrd="0" presId="urn:microsoft.com/office/officeart/2005/8/layout/process1"/>
    <dgm:cxn modelId="{5F55BA94-0B7B-4275-B7FE-4BC482CE4BA6}" type="presParOf" srcId="{E8686BA2-3CB2-41AE-A4F2-4E0B97CC7AC4}" destId="{494A9CD7-8777-4C0C-9C76-DA3F6B069210}" srcOrd="0" destOrd="0" presId="urn:microsoft.com/office/officeart/2005/8/layout/process1"/>
    <dgm:cxn modelId="{1CA6FEE6-1E21-4F24-8962-B7FE9D2B6F73}" type="presParOf" srcId="{6B2548E1-4001-4F55-B5DD-6991B0FD3C0C}" destId="{E559DD91-9F85-41F2-989E-B0806A39070F}" srcOrd="2" destOrd="0" presId="urn:microsoft.com/office/officeart/2005/8/layout/process1"/>
    <dgm:cxn modelId="{E505B27B-4D63-4EAB-8E07-5420C2ED0493}" type="presParOf" srcId="{6B2548E1-4001-4F55-B5DD-6991B0FD3C0C}" destId="{D96716E7-BCBB-419C-B9A2-2824E141C6C0}" srcOrd="3" destOrd="0" presId="urn:microsoft.com/office/officeart/2005/8/layout/process1"/>
    <dgm:cxn modelId="{92CF0C1B-715E-46FA-A943-BB8B46FF767E}" type="presParOf" srcId="{D96716E7-BCBB-419C-B9A2-2824E141C6C0}" destId="{C53BB415-F37E-4C56-BFF6-CE7169FB78A6}" srcOrd="0" destOrd="0" presId="urn:microsoft.com/office/officeart/2005/8/layout/process1"/>
    <dgm:cxn modelId="{5B57470E-669D-45A7-8A61-DECF70EF69B7}" type="presParOf" srcId="{6B2548E1-4001-4F55-B5DD-6991B0FD3C0C}" destId="{DC16C2CA-CBFA-412D-BCF6-A0DD101E3325}"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F63BA7-E251-4EF4-BE43-F1D429A30C5D}">
      <dsp:nvSpPr>
        <dsp:cNvPr id="0" name=""/>
        <dsp:cNvSpPr/>
      </dsp:nvSpPr>
      <dsp:spPr>
        <a:xfrm>
          <a:off x="0" y="599"/>
          <a:ext cx="8862646"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1848D9-25E4-4711-B6EB-6BE4AFF88393}">
      <dsp:nvSpPr>
        <dsp:cNvPr id="0" name=""/>
        <dsp:cNvSpPr/>
      </dsp:nvSpPr>
      <dsp:spPr>
        <a:xfrm>
          <a:off x="0" y="599"/>
          <a:ext cx="8862646" cy="9607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endParaRPr lang="en-US" sz="1000" b="0" i="0" kern="1200">
            <a:latin typeface="Trebuchet MS" panose="020B0603020202020204" pitchFamily="34" charset="0"/>
          </a:endParaRPr>
        </a:p>
        <a:p>
          <a:pPr marL="0" lvl="0" indent="0" algn="l" defTabSz="444500">
            <a:lnSpc>
              <a:spcPct val="90000"/>
            </a:lnSpc>
            <a:spcBef>
              <a:spcPct val="0"/>
            </a:spcBef>
            <a:spcAft>
              <a:spcPct val="35000"/>
            </a:spcAft>
            <a:buNone/>
          </a:pPr>
          <a:r>
            <a:rPr lang="en-US" sz="1800" b="0" i="0" kern="1200">
              <a:latin typeface="Trebuchet MS" panose="020B0603020202020204" pitchFamily="34" charset="0"/>
            </a:rPr>
            <a:t>It is important to start the school year prepared to begin interventions aligned to their specific skill deficits as quickly as possible when the new school year begins. </a:t>
          </a:r>
          <a:endParaRPr lang="en-US" sz="1800" kern="1200">
            <a:latin typeface="Trebuchet MS" panose="020B0603020202020204" pitchFamily="34" charset="0"/>
          </a:endParaRPr>
        </a:p>
      </dsp:txBody>
      <dsp:txXfrm>
        <a:off x="0" y="599"/>
        <a:ext cx="8862646" cy="960726"/>
      </dsp:txXfrm>
    </dsp:sp>
    <dsp:sp modelId="{9E0D5802-E184-4082-B9B1-CC592186EDA7}">
      <dsp:nvSpPr>
        <dsp:cNvPr id="0" name=""/>
        <dsp:cNvSpPr/>
      </dsp:nvSpPr>
      <dsp:spPr>
        <a:xfrm>
          <a:off x="0" y="961325"/>
          <a:ext cx="8862646"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04720B-70C3-4FE5-A1C6-FE3C30E9B158}">
      <dsp:nvSpPr>
        <dsp:cNvPr id="0" name=""/>
        <dsp:cNvSpPr/>
      </dsp:nvSpPr>
      <dsp:spPr>
        <a:xfrm>
          <a:off x="0" y="961325"/>
          <a:ext cx="8853991" cy="17550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0" i="0" kern="1200">
              <a:latin typeface="Trebuchet MS" panose="020B0603020202020204" pitchFamily="34" charset="0"/>
            </a:rPr>
            <a:t>The </a:t>
          </a:r>
          <a:r>
            <a:rPr lang="en-US" sz="1800" b="1" i="0" kern="1200">
              <a:latin typeface="Trebuchet MS" panose="020B0603020202020204" pitchFamily="34" charset="0"/>
            </a:rPr>
            <a:t>interim assessment </a:t>
          </a:r>
          <a:r>
            <a:rPr lang="en-US" sz="1800" b="0" i="0" kern="1200">
              <a:latin typeface="Trebuchet MS" panose="020B0603020202020204" pitchFamily="34" charset="0"/>
            </a:rPr>
            <a:t>administered within the first 30 days of school is used to:</a:t>
          </a:r>
        </a:p>
        <a:p>
          <a:pPr marL="0" lvl="0" indent="0" algn="l" defTabSz="800100">
            <a:lnSpc>
              <a:spcPct val="90000"/>
            </a:lnSpc>
            <a:spcBef>
              <a:spcPct val="0"/>
            </a:spcBef>
            <a:spcAft>
              <a:spcPct val="35000"/>
            </a:spcAft>
            <a:buNone/>
          </a:pPr>
          <a:r>
            <a:rPr lang="en-US" sz="1800" b="0" i="0" kern="1200">
              <a:latin typeface="Trebuchet MS" panose="020B0603020202020204" pitchFamily="34" charset="0"/>
            </a:rPr>
            <a:t>	Obtain the most recent data about student needs to inform the READ plan</a:t>
          </a:r>
        </a:p>
        <a:p>
          <a:pPr marL="0" lvl="0" indent="0" algn="l" defTabSz="800100">
            <a:lnSpc>
              <a:spcPct val="90000"/>
            </a:lnSpc>
            <a:spcBef>
              <a:spcPct val="0"/>
            </a:spcBef>
            <a:spcAft>
              <a:spcPct val="35000"/>
            </a:spcAft>
            <a:buNone/>
          </a:pPr>
          <a:r>
            <a:rPr lang="en-US" sz="1800" b="0" i="0" kern="1200">
              <a:latin typeface="Trebuchet MS" panose="020B0603020202020204" pitchFamily="34" charset="0"/>
            </a:rPr>
            <a:t>	Compare interim assessment data to previous data</a:t>
          </a:r>
        </a:p>
        <a:p>
          <a:pPr marL="0" lvl="0" indent="0" algn="l" defTabSz="800100">
            <a:lnSpc>
              <a:spcPct val="90000"/>
            </a:lnSpc>
            <a:spcBef>
              <a:spcPct val="0"/>
            </a:spcBef>
            <a:spcAft>
              <a:spcPct val="35000"/>
            </a:spcAft>
            <a:buNone/>
          </a:pPr>
          <a:r>
            <a:rPr lang="en-US" sz="1800" b="0" i="0" kern="1200">
              <a:latin typeface="Trebuchet MS" panose="020B0603020202020204" pitchFamily="34" charset="0"/>
            </a:rPr>
            <a:t>	Write strong goals and objectives</a:t>
          </a:r>
        </a:p>
        <a:p>
          <a:pPr marL="0" lvl="0" indent="0" algn="l" defTabSz="800100">
            <a:lnSpc>
              <a:spcPct val="90000"/>
            </a:lnSpc>
            <a:spcBef>
              <a:spcPct val="0"/>
            </a:spcBef>
            <a:spcAft>
              <a:spcPct val="35000"/>
            </a:spcAft>
            <a:buNone/>
          </a:pPr>
          <a:r>
            <a:rPr lang="en-US" sz="1800" b="0" i="0" kern="1200">
              <a:latin typeface="Trebuchet MS" panose="020B0603020202020204" pitchFamily="34" charset="0"/>
            </a:rPr>
            <a:t>	Ensure the appropriate interventions are in place</a:t>
          </a:r>
          <a:endParaRPr lang="en-US" sz="1800" kern="1200">
            <a:latin typeface="Trebuchet MS" panose="020B0603020202020204" pitchFamily="34" charset="0"/>
          </a:endParaRPr>
        </a:p>
      </dsp:txBody>
      <dsp:txXfrm>
        <a:off x="0" y="961325"/>
        <a:ext cx="8853991" cy="1755045"/>
      </dsp:txXfrm>
    </dsp:sp>
    <dsp:sp modelId="{E1953F82-0B3A-442A-A805-17675C77B404}">
      <dsp:nvSpPr>
        <dsp:cNvPr id="0" name=""/>
        <dsp:cNvSpPr/>
      </dsp:nvSpPr>
      <dsp:spPr>
        <a:xfrm>
          <a:off x="0" y="2716371"/>
          <a:ext cx="8862646"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D7B4097-F74C-42D7-A8A5-440B11BDB31D}">
      <dsp:nvSpPr>
        <dsp:cNvPr id="0" name=""/>
        <dsp:cNvSpPr/>
      </dsp:nvSpPr>
      <dsp:spPr>
        <a:xfrm>
          <a:off x="0" y="2716371"/>
          <a:ext cx="8862646" cy="9607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endParaRPr lang="en-US" sz="1000" b="1" i="0" kern="1200">
            <a:latin typeface="Trebuchet MS" panose="020B0603020202020204" pitchFamily="34" charset="0"/>
          </a:endParaRPr>
        </a:p>
        <a:p>
          <a:pPr marL="0" lvl="0" indent="0" algn="l" defTabSz="444500">
            <a:lnSpc>
              <a:spcPct val="90000"/>
            </a:lnSpc>
            <a:spcBef>
              <a:spcPct val="0"/>
            </a:spcBef>
            <a:spcAft>
              <a:spcPct val="35000"/>
            </a:spcAft>
            <a:buNone/>
          </a:pPr>
          <a:r>
            <a:rPr lang="en-US" sz="1800" b="1" i="0" kern="1200">
              <a:latin typeface="Trebuchet MS" panose="020B0603020202020204" pitchFamily="34" charset="0"/>
            </a:rPr>
            <a:t>Diagnostic assessments </a:t>
          </a:r>
          <a:r>
            <a:rPr lang="en-US" sz="1800" b="0" i="0" kern="1200">
              <a:latin typeface="Trebuchet MS" panose="020B0603020202020204" pitchFamily="34" charset="0"/>
            </a:rPr>
            <a:t>may be used to gather additional information to inform the interventions, but for these students, there is no longer a 60-day window. </a:t>
          </a:r>
          <a:endParaRPr lang="en-US" sz="1800" kern="1200">
            <a:latin typeface="Trebuchet MS" panose="020B0603020202020204" pitchFamily="34" charset="0"/>
          </a:endParaRPr>
        </a:p>
      </dsp:txBody>
      <dsp:txXfrm>
        <a:off x="0" y="2716371"/>
        <a:ext cx="8862646" cy="9607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CED962-D236-4608-9BCA-ED004FD88EF9}">
      <dsp:nvSpPr>
        <dsp:cNvPr id="0" name=""/>
        <dsp:cNvSpPr/>
      </dsp:nvSpPr>
      <dsp:spPr>
        <a:xfrm>
          <a:off x="-4333669" y="-664779"/>
          <a:ext cx="5163163" cy="5163163"/>
        </a:xfrm>
        <a:prstGeom prst="blockArc">
          <a:avLst>
            <a:gd name="adj1" fmla="val 18900000"/>
            <a:gd name="adj2" fmla="val 2700000"/>
            <a:gd name="adj3" fmla="val 418"/>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B976A9E-33F9-427D-AFAC-7D4FFD40D09C}">
      <dsp:nvSpPr>
        <dsp:cNvPr id="0" name=""/>
        <dsp:cNvSpPr/>
      </dsp:nvSpPr>
      <dsp:spPr>
        <a:xfrm>
          <a:off x="533460" y="343460"/>
          <a:ext cx="8558992" cy="846521"/>
        </a:xfrm>
        <a:prstGeom prst="rect">
          <a:avLst/>
        </a:prstGeom>
        <a:solidFill>
          <a:srgbClr val="004E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8585" tIns="45720" rIns="45720" bIns="45720" numCol="1" spcCol="1270" anchor="ctr" anchorCtr="0">
          <a:noAutofit/>
        </a:bodyPr>
        <a:lstStyle/>
        <a:p>
          <a:pPr marL="0" lvl="0" indent="0" algn="l" defTabSz="800100">
            <a:lnSpc>
              <a:spcPct val="90000"/>
            </a:lnSpc>
            <a:spcBef>
              <a:spcPct val="0"/>
            </a:spcBef>
            <a:spcAft>
              <a:spcPct val="35000"/>
            </a:spcAft>
            <a:buNone/>
          </a:pPr>
          <a:r>
            <a:rPr lang="en-US" sz="1800" b="0" i="0" kern="1200" baseline="0">
              <a:latin typeface="Trebuchet MS" panose="020B0603020202020204" pitchFamily="34" charset="0"/>
            </a:rPr>
            <a:t>The language of assessment for K-3 students whose home language is Spanish and who have not yet reached partial proficiency in English. </a:t>
          </a:r>
          <a:endParaRPr lang="en-US" sz="1800" kern="1200">
            <a:latin typeface="Trebuchet MS" panose="020B0603020202020204" pitchFamily="34" charset="0"/>
          </a:endParaRPr>
        </a:p>
      </dsp:txBody>
      <dsp:txXfrm>
        <a:off x="533460" y="343460"/>
        <a:ext cx="8558992" cy="846521"/>
      </dsp:txXfrm>
    </dsp:sp>
    <dsp:sp modelId="{94E3139F-7731-4898-ADDF-8761BADBEA4C}">
      <dsp:nvSpPr>
        <dsp:cNvPr id="0" name=""/>
        <dsp:cNvSpPr/>
      </dsp:nvSpPr>
      <dsp:spPr>
        <a:xfrm>
          <a:off x="54259" y="287520"/>
          <a:ext cx="958401" cy="958401"/>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E68ADD-CFC0-4335-890E-0B1AA2FE3E2F}">
      <dsp:nvSpPr>
        <dsp:cNvPr id="0" name=""/>
        <dsp:cNvSpPr/>
      </dsp:nvSpPr>
      <dsp:spPr>
        <a:xfrm>
          <a:off x="823258" y="1381213"/>
          <a:ext cx="8280289" cy="981655"/>
        </a:xfrm>
        <a:prstGeom prst="rect">
          <a:avLst/>
        </a:prstGeom>
        <a:solidFill>
          <a:srgbClr val="004E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8585" tIns="45720" rIns="45720" bIns="45720" numCol="1" spcCol="1270" anchor="ctr" anchorCtr="0">
          <a:noAutofit/>
        </a:bodyPr>
        <a:lstStyle/>
        <a:p>
          <a:pPr marL="0" lvl="0" indent="0" algn="l" defTabSz="800100">
            <a:lnSpc>
              <a:spcPct val="90000"/>
            </a:lnSpc>
            <a:spcBef>
              <a:spcPct val="0"/>
            </a:spcBef>
            <a:spcAft>
              <a:spcPct val="35000"/>
            </a:spcAft>
            <a:buNone/>
          </a:pPr>
          <a:r>
            <a:rPr lang="en-US" sz="1800" b="0" i="0" kern="1200" baseline="0">
              <a:latin typeface="Trebuchet MS" panose="020B0603020202020204" pitchFamily="34" charset="0"/>
            </a:rPr>
            <a:t>The level of English proficiency at which the student demonstrates partial proficiency or higher in English and must take at least one of the state board-approved interim reading assessments in English.</a:t>
          </a:r>
          <a:endParaRPr lang="en-US" sz="1800" kern="1200">
            <a:latin typeface="Trebuchet MS" panose="020B0603020202020204" pitchFamily="34" charset="0"/>
          </a:endParaRPr>
        </a:p>
      </dsp:txBody>
      <dsp:txXfrm>
        <a:off x="823258" y="1381213"/>
        <a:ext cx="8280289" cy="981655"/>
      </dsp:txXfrm>
    </dsp:sp>
    <dsp:sp modelId="{E3040B6C-DD9F-4F53-8CAB-8F56D65869F3}">
      <dsp:nvSpPr>
        <dsp:cNvPr id="0" name=""/>
        <dsp:cNvSpPr/>
      </dsp:nvSpPr>
      <dsp:spPr>
        <a:xfrm>
          <a:off x="332962" y="1437601"/>
          <a:ext cx="958401" cy="958401"/>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FF0621D-FD55-4E57-A41A-48A858DF3955}">
      <dsp:nvSpPr>
        <dsp:cNvPr id="0" name=""/>
        <dsp:cNvSpPr/>
      </dsp:nvSpPr>
      <dsp:spPr>
        <a:xfrm>
          <a:off x="533460" y="2547115"/>
          <a:ext cx="8558992" cy="1039535"/>
        </a:xfrm>
        <a:prstGeom prst="rect">
          <a:avLst/>
        </a:prstGeom>
        <a:solidFill>
          <a:srgbClr val="004E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8585" tIns="45720" rIns="45720" bIns="45720" numCol="1" spcCol="1270" anchor="ctr" anchorCtr="0">
          <a:noAutofit/>
        </a:bodyPr>
        <a:lstStyle/>
        <a:p>
          <a:pPr marL="0" lvl="0" indent="0" algn="l" defTabSz="800100">
            <a:lnSpc>
              <a:spcPct val="90000"/>
            </a:lnSpc>
            <a:spcBef>
              <a:spcPct val="0"/>
            </a:spcBef>
            <a:spcAft>
              <a:spcPct val="35000"/>
            </a:spcAft>
            <a:buNone/>
          </a:pPr>
          <a:r>
            <a:rPr lang="en-US" sz="1800" b="0" i="0" kern="1200" baseline="0">
              <a:latin typeface="Trebuchet MS" panose="020B0603020202020204" pitchFamily="34" charset="0"/>
            </a:rPr>
            <a:t>Students who receive instruction in both English and Spanish may take the approved interim reading assessment in Spanish to determine whether the student has a significant reading deficiency. An assessment in English must be administered at least annually.</a:t>
          </a:r>
          <a:endParaRPr lang="en-US" sz="1800" kern="1200">
            <a:latin typeface="Trebuchet MS" panose="020B0603020202020204" pitchFamily="34" charset="0"/>
          </a:endParaRPr>
        </a:p>
      </dsp:txBody>
      <dsp:txXfrm>
        <a:off x="533460" y="2547115"/>
        <a:ext cx="8558992" cy="1039535"/>
      </dsp:txXfrm>
    </dsp:sp>
    <dsp:sp modelId="{FD236987-FAAB-4CBB-AAA0-6BE923976FB4}">
      <dsp:nvSpPr>
        <dsp:cNvPr id="0" name=""/>
        <dsp:cNvSpPr/>
      </dsp:nvSpPr>
      <dsp:spPr>
        <a:xfrm>
          <a:off x="54259" y="2587682"/>
          <a:ext cx="958401" cy="958401"/>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9D39AC-80A7-4B6D-8068-DF050C77E343}">
      <dsp:nvSpPr>
        <dsp:cNvPr id="0" name=""/>
        <dsp:cNvSpPr/>
      </dsp:nvSpPr>
      <dsp:spPr>
        <a:xfrm>
          <a:off x="2264504" y="1227"/>
          <a:ext cx="6773362" cy="817884"/>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795" tIns="10795" rIns="10795" bIns="10795" numCol="1" spcCol="1270" anchor="t" anchorCtr="0">
          <a:noAutofit/>
        </a:bodyPr>
        <a:lstStyle/>
        <a:p>
          <a:pPr marL="171450" lvl="1" indent="-171450" algn="l" defTabSz="755650">
            <a:lnSpc>
              <a:spcPct val="90000"/>
            </a:lnSpc>
            <a:spcBef>
              <a:spcPct val="0"/>
            </a:spcBef>
            <a:spcAft>
              <a:spcPct val="15000"/>
            </a:spcAft>
            <a:buChar char="•"/>
          </a:pPr>
          <a:r>
            <a:rPr lang="en-US" sz="1700" b="0" i="0" kern="1200">
              <a:latin typeface="Trebuchet MS" panose="020B0603020202020204" pitchFamily="34" charset="0"/>
            </a:rPr>
            <a:t>Timely assessments and data analysis support the identification of risk factors and create opportunities for intervention and prevention. </a:t>
          </a:r>
          <a:endParaRPr lang="en-US" sz="1700" kern="1200">
            <a:latin typeface="Trebuchet MS" panose="020B0603020202020204" pitchFamily="34" charset="0"/>
          </a:endParaRPr>
        </a:p>
      </dsp:txBody>
      <dsp:txXfrm>
        <a:off x="2264504" y="103463"/>
        <a:ext cx="6466656" cy="613413"/>
      </dsp:txXfrm>
    </dsp:sp>
    <dsp:sp modelId="{7CE5C672-BA1A-4AD4-B004-3FDBD2700F00}">
      <dsp:nvSpPr>
        <dsp:cNvPr id="0" name=""/>
        <dsp:cNvSpPr/>
      </dsp:nvSpPr>
      <dsp:spPr>
        <a:xfrm>
          <a:off x="626" y="1227"/>
          <a:ext cx="2263878" cy="817884"/>
        </a:xfrm>
        <a:prstGeom prst="roundRect">
          <a:avLst/>
        </a:prstGeom>
        <a:solidFill>
          <a:srgbClr val="004E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b="0" i="0" kern="1200">
              <a:latin typeface="Trebuchet MS" panose="020B0603020202020204" pitchFamily="34" charset="0"/>
            </a:rPr>
            <a:t>Early Identification </a:t>
          </a:r>
          <a:endParaRPr lang="en-US" sz="1900" kern="1200">
            <a:latin typeface="Trebuchet MS" panose="020B0603020202020204" pitchFamily="34" charset="0"/>
          </a:endParaRPr>
        </a:p>
      </dsp:txBody>
      <dsp:txXfrm>
        <a:off x="40552" y="41153"/>
        <a:ext cx="2184026" cy="738032"/>
      </dsp:txXfrm>
    </dsp:sp>
    <dsp:sp modelId="{FD2F848F-A57F-48AF-BAEA-5BB0F7196782}">
      <dsp:nvSpPr>
        <dsp:cNvPr id="0" name=""/>
        <dsp:cNvSpPr/>
      </dsp:nvSpPr>
      <dsp:spPr>
        <a:xfrm>
          <a:off x="2265815" y="838121"/>
          <a:ext cx="6771302" cy="817884"/>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n-US" sz="1800" b="0" i="0" kern="1200">
              <a:latin typeface="Trebuchet MS" panose="020B0603020202020204" pitchFamily="34" charset="0"/>
            </a:rPr>
            <a:t> </a:t>
          </a:r>
          <a:r>
            <a:rPr lang="en-US" sz="1700" b="0" i="0" kern="1200">
              <a:latin typeface="Trebuchet MS" panose="020B0603020202020204" pitchFamily="34" charset="0"/>
            </a:rPr>
            <a:t>Differentiated learning that considers the developmental and academic needs of each child as a prevention strategy. </a:t>
          </a:r>
          <a:endParaRPr lang="en-US" sz="1700" kern="1200">
            <a:latin typeface="Trebuchet MS" panose="020B0603020202020204" pitchFamily="34" charset="0"/>
          </a:endParaRPr>
        </a:p>
      </dsp:txBody>
      <dsp:txXfrm>
        <a:off x="2265815" y="940357"/>
        <a:ext cx="6464596" cy="613413"/>
      </dsp:txXfrm>
    </dsp:sp>
    <dsp:sp modelId="{0DC28459-872F-4F15-984E-D0B92702F7B7}">
      <dsp:nvSpPr>
        <dsp:cNvPr id="0" name=""/>
        <dsp:cNvSpPr/>
      </dsp:nvSpPr>
      <dsp:spPr>
        <a:xfrm>
          <a:off x="1374" y="838121"/>
          <a:ext cx="2264441" cy="817884"/>
        </a:xfrm>
        <a:prstGeom prst="roundRect">
          <a:avLst/>
        </a:prstGeom>
        <a:solidFill>
          <a:srgbClr val="004E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b="0" i="0" kern="1200">
              <a:latin typeface="Trebuchet MS" panose="020B0603020202020204" pitchFamily="34" charset="0"/>
            </a:rPr>
            <a:t>Intentional Planning</a:t>
          </a:r>
          <a:endParaRPr lang="en-US" sz="1900" kern="1200">
            <a:latin typeface="Trebuchet MS" panose="020B0603020202020204" pitchFamily="34" charset="0"/>
          </a:endParaRPr>
        </a:p>
      </dsp:txBody>
      <dsp:txXfrm>
        <a:off x="41300" y="878047"/>
        <a:ext cx="2184589" cy="738032"/>
      </dsp:txXfrm>
    </dsp:sp>
    <dsp:sp modelId="{88CA7F9C-0167-4958-B40E-0FF7AD3AC47B}">
      <dsp:nvSpPr>
        <dsp:cNvPr id="0" name=""/>
        <dsp:cNvSpPr/>
      </dsp:nvSpPr>
      <dsp:spPr>
        <a:xfrm>
          <a:off x="2289889" y="1675014"/>
          <a:ext cx="6742144" cy="817884"/>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795" tIns="10795" rIns="10795" bIns="10795" numCol="1" spcCol="1270" anchor="t" anchorCtr="0">
          <a:noAutofit/>
        </a:bodyPr>
        <a:lstStyle/>
        <a:p>
          <a:pPr marL="171450" lvl="1" indent="-171450" algn="l" defTabSz="755650">
            <a:lnSpc>
              <a:spcPct val="90000"/>
            </a:lnSpc>
            <a:spcBef>
              <a:spcPct val="0"/>
            </a:spcBef>
            <a:spcAft>
              <a:spcPct val="15000"/>
            </a:spcAft>
            <a:buChar char="•"/>
          </a:pPr>
          <a:r>
            <a:rPr lang="en-US" sz="1700" b="0" i="0" kern="1200">
              <a:latin typeface="Trebuchet MS" panose="020B0603020202020204" pitchFamily="34" charset="0"/>
            </a:rPr>
            <a:t>Families engaged in the process to build collaboration, communication and support for students. </a:t>
          </a:r>
          <a:endParaRPr lang="en-US" sz="1700" kern="1200"/>
        </a:p>
      </dsp:txBody>
      <dsp:txXfrm>
        <a:off x="2289889" y="1777250"/>
        <a:ext cx="6435438" cy="613413"/>
      </dsp:txXfrm>
    </dsp:sp>
    <dsp:sp modelId="{CBF99AF4-6094-46D9-87F1-47D5AA1D3AB0}">
      <dsp:nvSpPr>
        <dsp:cNvPr id="0" name=""/>
        <dsp:cNvSpPr/>
      </dsp:nvSpPr>
      <dsp:spPr>
        <a:xfrm>
          <a:off x="0" y="1665510"/>
          <a:ext cx="2283431" cy="817884"/>
        </a:xfrm>
        <a:prstGeom prst="roundRect">
          <a:avLst/>
        </a:prstGeom>
        <a:solidFill>
          <a:srgbClr val="004E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b="0" i="0" kern="1200">
              <a:latin typeface="Trebuchet MS" panose="020B0603020202020204" pitchFamily="34" charset="0"/>
            </a:rPr>
            <a:t>Family and School Engagement</a:t>
          </a:r>
          <a:endParaRPr lang="en-US" sz="1900" kern="1200">
            <a:latin typeface="Trebuchet MS" panose="020B0603020202020204" pitchFamily="34" charset="0"/>
          </a:endParaRPr>
        </a:p>
      </dsp:txBody>
      <dsp:txXfrm>
        <a:off x="39926" y="1705436"/>
        <a:ext cx="2203579" cy="738032"/>
      </dsp:txXfrm>
    </dsp:sp>
    <dsp:sp modelId="{EC5A303C-C99B-4D6D-BF9A-941D1A416FE2}">
      <dsp:nvSpPr>
        <dsp:cNvPr id="0" name=""/>
        <dsp:cNvSpPr/>
      </dsp:nvSpPr>
      <dsp:spPr>
        <a:xfrm>
          <a:off x="2276539" y="2511908"/>
          <a:ext cx="6761173" cy="817884"/>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795" tIns="10795" rIns="10795" bIns="10795" numCol="1" spcCol="1270" anchor="t" anchorCtr="0">
          <a:noAutofit/>
        </a:bodyPr>
        <a:lstStyle/>
        <a:p>
          <a:pPr marL="171450" lvl="1" indent="-171450" algn="l" defTabSz="755650">
            <a:lnSpc>
              <a:spcPct val="90000"/>
            </a:lnSpc>
            <a:spcBef>
              <a:spcPct val="0"/>
            </a:spcBef>
            <a:spcAft>
              <a:spcPct val="15000"/>
            </a:spcAft>
            <a:buChar char="•"/>
          </a:pPr>
          <a:r>
            <a:rPr lang="en-US" sz="1700" b="0" i="0" kern="1200">
              <a:latin typeface="Trebuchet MS" panose="020B0603020202020204" pitchFamily="34" charset="0"/>
            </a:rPr>
            <a:t>Documentation of student data, supports, and outcomes creates opportunities for collaboration between a child’s teachers over time. </a:t>
          </a:r>
          <a:endParaRPr lang="en-US" sz="1700" kern="1200">
            <a:latin typeface="Trebuchet MS" panose="020B0603020202020204" pitchFamily="34" charset="0"/>
          </a:endParaRPr>
        </a:p>
      </dsp:txBody>
      <dsp:txXfrm>
        <a:off x="2276539" y="2614144"/>
        <a:ext cx="6454467" cy="613413"/>
      </dsp:txXfrm>
    </dsp:sp>
    <dsp:sp modelId="{74EB21A0-BADC-4688-B155-20C3516ABAE8}">
      <dsp:nvSpPr>
        <dsp:cNvPr id="0" name=""/>
        <dsp:cNvSpPr/>
      </dsp:nvSpPr>
      <dsp:spPr>
        <a:xfrm>
          <a:off x="780" y="2511908"/>
          <a:ext cx="2275759" cy="817884"/>
        </a:xfrm>
        <a:prstGeom prst="roundRect">
          <a:avLst/>
        </a:prstGeom>
        <a:solidFill>
          <a:srgbClr val="004E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b="0" i="0" kern="1200">
              <a:latin typeface="Trebuchet MS" panose="020B0603020202020204" pitchFamily="34" charset="0"/>
            </a:rPr>
            <a:t>School Success  </a:t>
          </a:r>
          <a:endParaRPr lang="en-US" sz="1900" kern="1200">
            <a:latin typeface="Trebuchet MS" panose="020B0603020202020204" pitchFamily="34" charset="0"/>
          </a:endParaRPr>
        </a:p>
      </dsp:txBody>
      <dsp:txXfrm>
        <a:off x="40706" y="2551834"/>
        <a:ext cx="2195907" cy="73803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D8DABA-C70F-48EE-A9BE-4DFF694EC837}">
      <dsp:nvSpPr>
        <dsp:cNvPr id="0" name=""/>
        <dsp:cNvSpPr/>
      </dsp:nvSpPr>
      <dsp:spPr>
        <a:xfrm>
          <a:off x="2434871" y="-130125"/>
          <a:ext cx="1238990" cy="990175"/>
        </a:xfrm>
        <a:prstGeom prst="roundRect">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Trebuchet MS" panose="020B0603020202020204" pitchFamily="34" charset="0"/>
            </a:rPr>
            <a:t>1. Identify specific skill deficits</a:t>
          </a:r>
          <a:endParaRPr lang="en-US" sz="1400" kern="1200"/>
        </a:p>
      </dsp:txBody>
      <dsp:txXfrm>
        <a:off x="2483207" y="-81789"/>
        <a:ext cx="1142318" cy="893503"/>
      </dsp:txXfrm>
    </dsp:sp>
    <dsp:sp modelId="{B8DB1CB2-180B-43D5-B883-BC64A15C747F}">
      <dsp:nvSpPr>
        <dsp:cNvPr id="0" name=""/>
        <dsp:cNvSpPr/>
      </dsp:nvSpPr>
      <dsp:spPr>
        <a:xfrm>
          <a:off x="1379845" y="364962"/>
          <a:ext cx="3349042" cy="3349042"/>
        </a:xfrm>
        <a:custGeom>
          <a:avLst/>
          <a:gdLst/>
          <a:ahLst/>
          <a:cxnLst/>
          <a:rect l="0" t="0" r="0" b="0"/>
          <a:pathLst>
            <a:path>
              <a:moveTo>
                <a:pt x="2377862" y="154872"/>
              </a:moveTo>
              <a:arcTo wR="1674521" hR="1674521" stAng="17690172" swAng="565144"/>
            </a:path>
          </a:pathLst>
        </a:custGeom>
        <a:noFill/>
        <a:ln w="9525" cap="flat"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sp>
    <dsp:sp modelId="{C5AB3A97-663D-46DE-958F-B38B1E184D54}">
      <dsp:nvSpPr>
        <dsp:cNvPr id="0" name=""/>
        <dsp:cNvSpPr/>
      </dsp:nvSpPr>
      <dsp:spPr>
        <a:xfrm>
          <a:off x="3859484" y="708841"/>
          <a:ext cx="1290119" cy="986762"/>
        </a:xfrm>
        <a:prstGeom prst="roundRect">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Trebuchet MS" panose="020B0603020202020204" pitchFamily="34" charset="0"/>
            </a:rPr>
            <a:t>2. Write goals and objectives</a:t>
          </a:r>
          <a:endParaRPr lang="en-US" sz="1400" kern="1200"/>
        </a:p>
      </dsp:txBody>
      <dsp:txXfrm>
        <a:off x="3907654" y="757011"/>
        <a:ext cx="1193779" cy="890422"/>
      </dsp:txXfrm>
    </dsp:sp>
    <dsp:sp modelId="{9F4A235A-6AB2-4A9E-87EB-A77DE5B8CEDC}">
      <dsp:nvSpPr>
        <dsp:cNvPr id="0" name=""/>
        <dsp:cNvSpPr/>
      </dsp:nvSpPr>
      <dsp:spPr>
        <a:xfrm>
          <a:off x="1394792" y="429764"/>
          <a:ext cx="3349042" cy="3349042"/>
        </a:xfrm>
        <a:custGeom>
          <a:avLst/>
          <a:gdLst/>
          <a:ahLst/>
          <a:cxnLst/>
          <a:rect l="0" t="0" r="0" b="0"/>
          <a:pathLst>
            <a:path>
              <a:moveTo>
                <a:pt x="3325186" y="1392871"/>
              </a:moveTo>
              <a:arcTo wR="1674521" hR="1674521" stAng="21019020" swAng="808271"/>
            </a:path>
          </a:pathLst>
        </a:custGeom>
        <a:noFill/>
        <a:ln w="9525" cap="flat"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sp>
    <dsp:sp modelId="{7DDD02FE-1DF0-41F6-BF31-981BDCE21D1D}">
      <dsp:nvSpPr>
        <dsp:cNvPr id="0" name=""/>
        <dsp:cNvSpPr/>
      </dsp:nvSpPr>
      <dsp:spPr>
        <a:xfrm>
          <a:off x="3776425" y="2344027"/>
          <a:ext cx="1539940" cy="1019291"/>
        </a:xfrm>
        <a:prstGeom prst="roundRect">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Trebuchet MS" panose="020B0603020202020204" pitchFamily="34" charset="0"/>
            </a:rPr>
            <a:t>3. Match intervention to skill deficits; implement with fidelity</a:t>
          </a:r>
          <a:endParaRPr lang="en-US" sz="1400" kern="1200"/>
        </a:p>
      </dsp:txBody>
      <dsp:txXfrm>
        <a:off x="3826183" y="2393785"/>
        <a:ext cx="1440424" cy="919775"/>
      </dsp:txXfrm>
    </dsp:sp>
    <dsp:sp modelId="{6731CD57-8660-4075-A930-45977CA4D2E1}">
      <dsp:nvSpPr>
        <dsp:cNvPr id="0" name=""/>
        <dsp:cNvSpPr/>
      </dsp:nvSpPr>
      <dsp:spPr>
        <a:xfrm>
          <a:off x="1459869" y="335385"/>
          <a:ext cx="3349042" cy="3349042"/>
        </a:xfrm>
        <a:custGeom>
          <a:avLst/>
          <a:gdLst/>
          <a:ahLst/>
          <a:cxnLst/>
          <a:rect l="0" t="0" r="0" b="0"/>
          <a:pathLst>
            <a:path>
              <a:moveTo>
                <a:pt x="2579187" y="3083634"/>
              </a:moveTo>
              <a:arcTo wR="1674521" hR="1674521" stAng="3437945" swAng="611175"/>
            </a:path>
          </a:pathLst>
        </a:custGeom>
        <a:noFill/>
        <a:ln w="9525" cap="flat"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sp>
    <dsp:sp modelId="{71DBD505-56D8-4A07-9C23-E955DE63BF64}">
      <dsp:nvSpPr>
        <dsp:cNvPr id="0" name=""/>
        <dsp:cNvSpPr/>
      </dsp:nvSpPr>
      <dsp:spPr>
        <a:xfrm>
          <a:off x="2345992" y="3233884"/>
          <a:ext cx="1337429" cy="960241"/>
        </a:xfrm>
        <a:prstGeom prst="roundRect">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Trebuchet MS" panose="020B0603020202020204" pitchFamily="34" charset="0"/>
            </a:rPr>
            <a:t>4. Select and administer progress monitoring assessment</a:t>
          </a:r>
          <a:endParaRPr lang="en-US" sz="1400" kern="1200"/>
        </a:p>
      </dsp:txBody>
      <dsp:txXfrm>
        <a:off x="2392867" y="3280759"/>
        <a:ext cx="1243679" cy="866491"/>
      </dsp:txXfrm>
    </dsp:sp>
    <dsp:sp modelId="{F32988E3-F62A-44AA-89AA-81FBDF68553A}">
      <dsp:nvSpPr>
        <dsp:cNvPr id="0" name=""/>
        <dsp:cNvSpPr/>
      </dsp:nvSpPr>
      <dsp:spPr>
        <a:xfrm>
          <a:off x="1380843" y="365947"/>
          <a:ext cx="3349042" cy="3349042"/>
        </a:xfrm>
        <a:custGeom>
          <a:avLst/>
          <a:gdLst/>
          <a:ahLst/>
          <a:cxnLst/>
          <a:rect l="0" t="0" r="0" b="0"/>
          <a:pathLst>
            <a:path>
              <a:moveTo>
                <a:pt x="863794" y="3139698"/>
              </a:moveTo>
              <a:arcTo wR="1674521" hR="1674521" stAng="7137424" swAng="706481"/>
            </a:path>
          </a:pathLst>
        </a:custGeom>
        <a:noFill/>
        <a:ln w="9525" cap="flat"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sp>
    <dsp:sp modelId="{D8C0EAC7-8263-4911-AB33-399FA187F73E}">
      <dsp:nvSpPr>
        <dsp:cNvPr id="0" name=""/>
        <dsp:cNvSpPr/>
      </dsp:nvSpPr>
      <dsp:spPr>
        <a:xfrm>
          <a:off x="1057245" y="2521230"/>
          <a:ext cx="1093886" cy="711026"/>
        </a:xfrm>
        <a:prstGeom prst="roundRect">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Trebuchet MS" panose="020B0603020202020204" pitchFamily="34" charset="0"/>
            </a:rPr>
            <a:t>5. Analyze PM data </a:t>
          </a:r>
        </a:p>
      </dsp:txBody>
      <dsp:txXfrm>
        <a:off x="1091954" y="2555939"/>
        <a:ext cx="1024468" cy="641608"/>
      </dsp:txXfrm>
    </dsp:sp>
    <dsp:sp modelId="{3EE4511E-D74D-4CE5-88FD-64343C8F7F92}">
      <dsp:nvSpPr>
        <dsp:cNvPr id="0" name=""/>
        <dsp:cNvSpPr/>
      </dsp:nvSpPr>
      <dsp:spPr>
        <a:xfrm>
          <a:off x="1314788" y="186018"/>
          <a:ext cx="3349042" cy="3349042"/>
        </a:xfrm>
        <a:custGeom>
          <a:avLst/>
          <a:gdLst/>
          <a:ahLst/>
          <a:cxnLst/>
          <a:rect l="0" t="0" r="0" b="0"/>
          <a:pathLst>
            <a:path>
              <a:moveTo>
                <a:pt x="79834" y="2185397"/>
              </a:moveTo>
              <a:arcTo wR="1674521" hR="1674521" stAng="9734193" swAng="1001501"/>
            </a:path>
          </a:pathLst>
        </a:custGeom>
        <a:noFill/>
        <a:ln w="9525" cap="flat" cmpd="sng" algn="ctr">
          <a:solidFill>
            <a:srgbClr val="001970"/>
          </a:solidFill>
          <a:prstDash val="solid"/>
          <a:tailEnd type="arrow"/>
        </a:ln>
        <a:effectLst/>
      </dsp:spPr>
      <dsp:style>
        <a:lnRef idx="1">
          <a:scrgbClr r="0" g="0" b="0"/>
        </a:lnRef>
        <a:fillRef idx="0">
          <a:scrgbClr r="0" g="0" b="0"/>
        </a:fillRef>
        <a:effectRef idx="0">
          <a:scrgbClr r="0" g="0" b="0"/>
        </a:effectRef>
        <a:fontRef idx="minor"/>
      </dsp:style>
    </dsp:sp>
    <dsp:sp modelId="{24EA4A07-C34F-48A9-A6AC-DA24F3DC3D72}">
      <dsp:nvSpPr>
        <dsp:cNvPr id="0" name=""/>
        <dsp:cNvSpPr/>
      </dsp:nvSpPr>
      <dsp:spPr>
        <a:xfrm>
          <a:off x="685680" y="813131"/>
          <a:ext cx="1565406" cy="918852"/>
        </a:xfrm>
        <a:prstGeom prst="roundRect">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Trebuchet MS" panose="020B0603020202020204" pitchFamily="34" charset="0"/>
            </a:rPr>
            <a:t>6. Determine effectiveness of instruction; adjust as needed</a:t>
          </a:r>
          <a:endParaRPr lang="en-US" sz="1400" kern="1200"/>
        </a:p>
      </dsp:txBody>
      <dsp:txXfrm>
        <a:off x="730535" y="857986"/>
        <a:ext cx="1475696" cy="829142"/>
      </dsp:txXfrm>
    </dsp:sp>
    <dsp:sp modelId="{877BE6F5-0508-407F-8587-74540369E224}">
      <dsp:nvSpPr>
        <dsp:cNvPr id="0" name=""/>
        <dsp:cNvSpPr/>
      </dsp:nvSpPr>
      <dsp:spPr>
        <a:xfrm>
          <a:off x="1181002" y="430072"/>
          <a:ext cx="3349042" cy="3349042"/>
        </a:xfrm>
        <a:custGeom>
          <a:avLst/>
          <a:gdLst/>
          <a:ahLst/>
          <a:cxnLst/>
          <a:rect l="0" t="0" r="0" b="0"/>
          <a:pathLst>
            <a:path>
              <a:moveTo>
                <a:pt x="724213" y="295776"/>
              </a:moveTo>
              <a:arcTo wR="1674521" hR="1674521" stAng="14125393" swAng="904213"/>
            </a:path>
          </a:pathLst>
        </a:custGeom>
        <a:noFill/>
        <a:ln w="9525" cap="flat"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661FC5-4676-479A-99CA-4BEC626B5547}">
      <dsp:nvSpPr>
        <dsp:cNvPr id="0" name=""/>
        <dsp:cNvSpPr/>
      </dsp:nvSpPr>
      <dsp:spPr>
        <a:xfrm>
          <a:off x="0" y="61445"/>
          <a:ext cx="2209738" cy="2424364"/>
        </a:xfrm>
        <a:prstGeom prst="roundRect">
          <a:avLst>
            <a:gd name="adj" fmla="val 10000"/>
          </a:avLst>
        </a:prstGeom>
        <a:solidFill>
          <a:schemeClr val="accent1">
            <a:lumMod val="50000"/>
          </a:schemeClr>
        </a:solidFill>
        <a:ln w="25400" cap="flat" cmpd="sng" algn="ctr">
          <a:solidFill>
            <a:schemeClr val="accent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ct val="35000"/>
            </a:spcAft>
            <a:buNone/>
          </a:pPr>
          <a:r>
            <a:rPr lang="en-US" sz="1800" b="0" kern="1200">
              <a:solidFill>
                <a:schemeClr val="bg1"/>
              </a:solidFill>
              <a:latin typeface="Trebuchet MS" panose="020B0603020202020204" pitchFamily="34" charset="0"/>
              <a:cs typeface="Calibri" panose="020F0502020204030204" pitchFamily="34" charset="0"/>
            </a:rPr>
            <a:t>Schools monitor the ongoing reading progress, collecting a body of evidence.</a:t>
          </a:r>
          <a:endParaRPr lang="en-US" sz="1800" b="0" kern="1200">
            <a:solidFill>
              <a:schemeClr val="bg1"/>
            </a:solidFill>
            <a:latin typeface="Trebuchet MS" panose="020B0603020202020204" pitchFamily="34" charset="0"/>
          </a:endParaRPr>
        </a:p>
      </dsp:txBody>
      <dsp:txXfrm>
        <a:off x="64721" y="126166"/>
        <a:ext cx="2080296" cy="2294922"/>
      </dsp:txXfrm>
    </dsp:sp>
    <dsp:sp modelId="{C09DC3BB-DD19-44F6-BBC5-862E91A0E899}">
      <dsp:nvSpPr>
        <dsp:cNvPr id="0" name=""/>
        <dsp:cNvSpPr/>
      </dsp:nvSpPr>
      <dsp:spPr>
        <a:xfrm>
          <a:off x="2421770" y="1013074"/>
          <a:ext cx="449507" cy="521105"/>
        </a:xfrm>
        <a:prstGeom prst="rightArrow">
          <a:avLst>
            <a:gd name="adj1" fmla="val 60000"/>
            <a:gd name="adj2" fmla="val 50000"/>
          </a:avLst>
        </a:prstGeom>
        <a:solidFill>
          <a:srgbClr val="01060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100000"/>
            </a:lnSpc>
            <a:spcBef>
              <a:spcPct val="0"/>
            </a:spcBef>
            <a:spcAft>
              <a:spcPct val="35000"/>
            </a:spcAft>
            <a:buNone/>
          </a:pPr>
          <a:endParaRPr lang="en-US" sz="1800" b="0" kern="1200">
            <a:latin typeface="Trebuchet MS" panose="020B0603020202020204" pitchFamily="34" charset="0"/>
          </a:endParaRPr>
        </a:p>
      </dsp:txBody>
      <dsp:txXfrm>
        <a:off x="2421770" y="1117295"/>
        <a:ext cx="314655" cy="312663"/>
      </dsp:txXfrm>
    </dsp:sp>
    <dsp:sp modelId="{F1C3D8AA-C72E-4687-9AFE-250BC4A29408}">
      <dsp:nvSpPr>
        <dsp:cNvPr id="0" name=""/>
        <dsp:cNvSpPr/>
      </dsp:nvSpPr>
      <dsp:spPr>
        <a:xfrm>
          <a:off x="3057864" y="61445"/>
          <a:ext cx="2289291" cy="2424364"/>
        </a:xfrm>
        <a:prstGeom prst="roundRect">
          <a:avLst>
            <a:gd name="adj" fmla="val 10000"/>
          </a:avLst>
        </a:prstGeom>
        <a:solidFill>
          <a:schemeClr val="accent1">
            <a:lumMod val="50000"/>
          </a:schemeClr>
        </a:solidFill>
        <a:ln w="25400" cap="flat" cmpd="sng" algn="ctr">
          <a:solidFill>
            <a:schemeClr val="accent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ct val="35000"/>
            </a:spcAft>
            <a:buNone/>
          </a:pPr>
          <a:r>
            <a:rPr lang="en-US" sz="1800" b="0" kern="1200">
              <a:solidFill>
                <a:schemeClr val="bg1"/>
              </a:solidFill>
              <a:latin typeface="Trebuchet MS" panose="020B0603020202020204" pitchFamily="34" charset="0"/>
              <a:cs typeface="Calibri" panose="020F0502020204030204" pitchFamily="34" charset="0"/>
            </a:rPr>
            <a:t>A body of evidence demonstrates the student has achieved grade level competency in reading and parents are notified.</a:t>
          </a:r>
        </a:p>
      </dsp:txBody>
      <dsp:txXfrm>
        <a:off x="3124915" y="128496"/>
        <a:ext cx="2155189" cy="2290262"/>
      </dsp:txXfrm>
    </dsp:sp>
    <dsp:sp modelId="{EE8F0DFA-EB3F-4C0B-8B96-81509A3498C6}">
      <dsp:nvSpPr>
        <dsp:cNvPr id="0" name=""/>
        <dsp:cNvSpPr/>
      </dsp:nvSpPr>
      <dsp:spPr>
        <a:xfrm>
          <a:off x="5557279" y="1013074"/>
          <a:ext cx="445460" cy="521105"/>
        </a:xfrm>
        <a:prstGeom prst="rightArrow">
          <a:avLst>
            <a:gd name="adj1" fmla="val 60000"/>
            <a:gd name="adj2" fmla="val 50000"/>
          </a:avLst>
        </a:prstGeom>
        <a:solidFill>
          <a:srgbClr val="01060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100000"/>
            </a:lnSpc>
            <a:spcBef>
              <a:spcPct val="0"/>
            </a:spcBef>
            <a:spcAft>
              <a:spcPct val="35000"/>
            </a:spcAft>
            <a:buNone/>
          </a:pPr>
          <a:endParaRPr lang="en-US" sz="1800" b="0" kern="1200">
            <a:latin typeface="Trebuchet MS" panose="020B0603020202020204" pitchFamily="34" charset="0"/>
          </a:endParaRPr>
        </a:p>
      </dsp:txBody>
      <dsp:txXfrm>
        <a:off x="5557279" y="1117295"/>
        <a:ext cx="311822" cy="312663"/>
      </dsp:txXfrm>
    </dsp:sp>
    <dsp:sp modelId="{516CBC46-3682-461F-9603-B6B4481FBDBD}">
      <dsp:nvSpPr>
        <dsp:cNvPr id="0" name=""/>
        <dsp:cNvSpPr/>
      </dsp:nvSpPr>
      <dsp:spPr>
        <a:xfrm>
          <a:off x="6187648" y="61445"/>
          <a:ext cx="2259138" cy="2424364"/>
        </a:xfrm>
        <a:prstGeom prst="roundRect">
          <a:avLst>
            <a:gd name="adj" fmla="val 10000"/>
          </a:avLst>
        </a:prstGeom>
        <a:solidFill>
          <a:schemeClr val="accent1">
            <a:lumMod val="50000"/>
          </a:schemeClr>
        </a:solidFill>
        <a:ln w="25400" cap="flat" cmpd="sng" algn="ctr">
          <a:solidFill>
            <a:schemeClr val="accent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ct val="35000"/>
            </a:spcAft>
            <a:buNone/>
          </a:pPr>
          <a:r>
            <a:rPr lang="en-US" sz="1800" b="0" kern="1200">
              <a:solidFill>
                <a:schemeClr val="bg1"/>
              </a:solidFill>
              <a:latin typeface="Trebuchet MS" panose="020B0603020202020204" pitchFamily="34" charset="0"/>
              <a:cs typeface="Calibri" panose="020F0502020204030204" pitchFamily="34" charset="0"/>
            </a:rPr>
            <a:t>The READ plan is updated and exit date is recorded. READ plan is no longer active.</a:t>
          </a:r>
        </a:p>
      </dsp:txBody>
      <dsp:txXfrm>
        <a:off x="6253816" y="127613"/>
        <a:ext cx="2126802" cy="229202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3F114F-E017-4548-812D-576825A99098}">
      <dsp:nvSpPr>
        <dsp:cNvPr id="0" name=""/>
        <dsp:cNvSpPr/>
      </dsp:nvSpPr>
      <dsp:spPr>
        <a:xfrm>
          <a:off x="0" y="506"/>
          <a:ext cx="4743694"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B3FE44-3041-4E6D-AC91-C322A8FC74C7}">
      <dsp:nvSpPr>
        <dsp:cNvPr id="0" name=""/>
        <dsp:cNvSpPr/>
      </dsp:nvSpPr>
      <dsp:spPr>
        <a:xfrm>
          <a:off x="0" y="506"/>
          <a:ext cx="4743694" cy="8302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latin typeface="Trebuchet MS" panose="020B0603020202020204" pitchFamily="34" charset="0"/>
            </a:rPr>
            <a:t>Data analysis</a:t>
          </a:r>
        </a:p>
      </dsp:txBody>
      <dsp:txXfrm>
        <a:off x="0" y="506"/>
        <a:ext cx="4743694" cy="830218"/>
      </dsp:txXfrm>
    </dsp:sp>
    <dsp:sp modelId="{661C019E-F6CF-4AAC-B7AB-3B4C5D94B708}">
      <dsp:nvSpPr>
        <dsp:cNvPr id="0" name=""/>
        <dsp:cNvSpPr/>
      </dsp:nvSpPr>
      <dsp:spPr>
        <a:xfrm>
          <a:off x="0" y="830725"/>
          <a:ext cx="4743694" cy="0"/>
        </a:xfrm>
        <a:prstGeom prst="line">
          <a:avLst/>
        </a:prstGeom>
        <a:solidFill>
          <a:schemeClr val="accent2">
            <a:hueOff val="3000017"/>
            <a:satOff val="3846"/>
            <a:lumOff val="10294"/>
            <a:alphaOff val="0"/>
          </a:schemeClr>
        </a:solidFill>
        <a:ln w="25400" cap="flat" cmpd="sng" algn="ctr">
          <a:solidFill>
            <a:schemeClr val="accent2">
              <a:hueOff val="3000017"/>
              <a:satOff val="3846"/>
              <a:lumOff val="1029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5D018E-9473-4D8F-8A3B-5276034DC6B6}">
      <dsp:nvSpPr>
        <dsp:cNvPr id="0" name=""/>
        <dsp:cNvSpPr/>
      </dsp:nvSpPr>
      <dsp:spPr>
        <a:xfrm>
          <a:off x="0" y="830725"/>
          <a:ext cx="4743694" cy="8302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latin typeface="Trebuchet MS" panose="020B0603020202020204" pitchFamily="34" charset="0"/>
            </a:rPr>
            <a:t>SRD identification</a:t>
          </a:r>
        </a:p>
      </dsp:txBody>
      <dsp:txXfrm>
        <a:off x="0" y="830725"/>
        <a:ext cx="4743694" cy="830218"/>
      </dsp:txXfrm>
    </dsp:sp>
    <dsp:sp modelId="{AE853CF3-EAD6-42A1-91C6-79D7118A0291}">
      <dsp:nvSpPr>
        <dsp:cNvPr id="0" name=""/>
        <dsp:cNvSpPr/>
      </dsp:nvSpPr>
      <dsp:spPr>
        <a:xfrm>
          <a:off x="0" y="1660943"/>
          <a:ext cx="4743694" cy="0"/>
        </a:xfrm>
        <a:prstGeom prst="line">
          <a:avLst/>
        </a:prstGeom>
        <a:solidFill>
          <a:schemeClr val="accent2">
            <a:hueOff val="6000035"/>
            <a:satOff val="7693"/>
            <a:lumOff val="20588"/>
            <a:alphaOff val="0"/>
          </a:schemeClr>
        </a:solidFill>
        <a:ln w="25400" cap="flat" cmpd="sng" algn="ctr">
          <a:solidFill>
            <a:schemeClr val="accent2">
              <a:hueOff val="6000035"/>
              <a:satOff val="7693"/>
              <a:lumOff val="2058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45EF72-2408-4E13-B353-2D3A4B7055E7}">
      <dsp:nvSpPr>
        <dsp:cNvPr id="0" name=""/>
        <dsp:cNvSpPr/>
      </dsp:nvSpPr>
      <dsp:spPr>
        <a:xfrm>
          <a:off x="0" y="1660943"/>
          <a:ext cx="4743694" cy="8302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latin typeface="Trebuchet MS" panose="020B0603020202020204" pitchFamily="34" charset="0"/>
            </a:rPr>
            <a:t>READ Act implementation</a:t>
          </a:r>
        </a:p>
      </dsp:txBody>
      <dsp:txXfrm>
        <a:off x="0" y="1660943"/>
        <a:ext cx="4743694" cy="830218"/>
      </dsp:txXfrm>
    </dsp:sp>
    <dsp:sp modelId="{8E1DAEE8-FA4C-4C85-99A5-3827717BCC00}">
      <dsp:nvSpPr>
        <dsp:cNvPr id="0" name=""/>
        <dsp:cNvSpPr/>
      </dsp:nvSpPr>
      <dsp:spPr>
        <a:xfrm>
          <a:off x="0" y="2491162"/>
          <a:ext cx="4743694" cy="0"/>
        </a:xfrm>
        <a:prstGeom prst="line">
          <a:avLst/>
        </a:prstGeom>
        <a:solidFill>
          <a:schemeClr val="accent2">
            <a:hueOff val="9000052"/>
            <a:satOff val="11539"/>
            <a:lumOff val="30882"/>
            <a:alphaOff val="0"/>
          </a:schemeClr>
        </a:solidFill>
        <a:ln w="25400" cap="flat" cmpd="sng" algn="ctr">
          <a:solidFill>
            <a:schemeClr val="accent2">
              <a:hueOff val="9000052"/>
              <a:satOff val="11539"/>
              <a:lumOff val="3088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38D8FB8-CC4F-44B8-8968-2AA63EEF308A}">
      <dsp:nvSpPr>
        <dsp:cNvPr id="0" name=""/>
        <dsp:cNvSpPr/>
      </dsp:nvSpPr>
      <dsp:spPr>
        <a:xfrm>
          <a:off x="0" y="2491162"/>
          <a:ext cx="4743694" cy="8302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latin typeface="Trebuchet MS" panose="020B0603020202020204" pitchFamily="34" charset="0"/>
            </a:rPr>
            <a:t>Professional development</a:t>
          </a:r>
        </a:p>
      </dsp:txBody>
      <dsp:txXfrm>
        <a:off x="0" y="2491162"/>
        <a:ext cx="4743694" cy="830218"/>
      </dsp:txXfrm>
    </dsp:sp>
    <dsp:sp modelId="{EA397627-BD62-4A21-BADE-6CA2079462C9}">
      <dsp:nvSpPr>
        <dsp:cNvPr id="0" name=""/>
        <dsp:cNvSpPr/>
      </dsp:nvSpPr>
      <dsp:spPr>
        <a:xfrm>
          <a:off x="0" y="3321380"/>
          <a:ext cx="4743694" cy="0"/>
        </a:xfrm>
        <a:prstGeom prst="line">
          <a:avLst/>
        </a:prstGeom>
        <a:solidFill>
          <a:schemeClr val="accent2">
            <a:hueOff val="12000070"/>
            <a:satOff val="15385"/>
            <a:lumOff val="41176"/>
            <a:alphaOff val="0"/>
          </a:schemeClr>
        </a:solidFill>
        <a:ln w="25400" cap="flat" cmpd="sng" algn="ctr">
          <a:solidFill>
            <a:schemeClr val="accent2">
              <a:hueOff val="12000070"/>
              <a:satOff val="15385"/>
              <a:lumOff val="4117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95A75D-2DAA-414A-9C20-E042028C45A2}">
      <dsp:nvSpPr>
        <dsp:cNvPr id="0" name=""/>
        <dsp:cNvSpPr/>
      </dsp:nvSpPr>
      <dsp:spPr>
        <a:xfrm>
          <a:off x="0" y="3321380"/>
          <a:ext cx="4743694" cy="8302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latin typeface="Trebuchet MS" panose="020B0603020202020204" pitchFamily="34" charset="0"/>
            </a:rPr>
            <a:t>Planning for developing processes and procedures required by the READ Act</a:t>
          </a:r>
        </a:p>
      </dsp:txBody>
      <dsp:txXfrm>
        <a:off x="0" y="3321380"/>
        <a:ext cx="4743694" cy="83021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397B76-F8DF-47A2-832F-A615E2DA5579}">
      <dsp:nvSpPr>
        <dsp:cNvPr id="0" name=""/>
        <dsp:cNvSpPr/>
      </dsp:nvSpPr>
      <dsp:spPr>
        <a:xfrm>
          <a:off x="6763" y="1099823"/>
          <a:ext cx="2021530" cy="1952040"/>
        </a:xfrm>
        <a:prstGeom prst="roundRect">
          <a:avLst>
            <a:gd name="adj" fmla="val 10000"/>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Trebuchet MS" panose="020B0603020202020204" pitchFamily="34" charset="0"/>
            </a:rPr>
            <a:t>Review current procedures for parent communication: are they aligned with statute requirements? </a:t>
          </a:r>
        </a:p>
      </dsp:txBody>
      <dsp:txXfrm>
        <a:off x="63936" y="1156996"/>
        <a:ext cx="1907184" cy="1837694"/>
      </dsp:txXfrm>
    </dsp:sp>
    <dsp:sp modelId="{E8686BA2-3CB2-41AE-A4F2-4E0B97CC7AC4}">
      <dsp:nvSpPr>
        <dsp:cNvPr id="0" name=""/>
        <dsp:cNvSpPr/>
      </dsp:nvSpPr>
      <dsp:spPr>
        <a:xfrm>
          <a:off x="2230447" y="1825173"/>
          <a:ext cx="428564" cy="501339"/>
        </a:xfrm>
        <a:prstGeom prst="rightArrow">
          <a:avLst>
            <a:gd name="adj1" fmla="val 60000"/>
            <a:gd name="adj2" fmla="val 50000"/>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230447" y="1925441"/>
        <a:ext cx="299995" cy="300803"/>
      </dsp:txXfrm>
    </dsp:sp>
    <dsp:sp modelId="{E559DD91-9F85-41F2-989E-B0806A39070F}">
      <dsp:nvSpPr>
        <dsp:cNvPr id="0" name=""/>
        <dsp:cNvSpPr/>
      </dsp:nvSpPr>
      <dsp:spPr>
        <a:xfrm>
          <a:off x="2836906" y="1099823"/>
          <a:ext cx="2021530" cy="1952040"/>
        </a:xfrm>
        <a:prstGeom prst="roundRect">
          <a:avLst>
            <a:gd name="adj" fmla="val 10000"/>
          </a:avLst>
        </a:prstGeom>
        <a:gradFill rotWithShape="0">
          <a:gsLst>
            <a:gs pos="0">
              <a:schemeClr val="accent4">
                <a:hueOff val="4564078"/>
                <a:satOff val="0"/>
                <a:lumOff val="-14902"/>
                <a:alphaOff val="0"/>
                <a:tint val="50000"/>
                <a:satMod val="300000"/>
              </a:schemeClr>
            </a:gs>
            <a:gs pos="35000">
              <a:schemeClr val="accent4">
                <a:hueOff val="4564078"/>
                <a:satOff val="0"/>
                <a:lumOff val="-14902"/>
                <a:alphaOff val="0"/>
                <a:tint val="37000"/>
                <a:satMod val="300000"/>
              </a:schemeClr>
            </a:gs>
            <a:gs pos="100000">
              <a:schemeClr val="accent4">
                <a:hueOff val="4564078"/>
                <a:satOff val="0"/>
                <a:lumOff val="-14902"/>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Trebuchet MS" panose="020B0603020202020204" pitchFamily="34" charset="0"/>
            </a:rPr>
            <a:t>Are expectations and timelines communicated clearly with staff?</a:t>
          </a:r>
        </a:p>
      </dsp:txBody>
      <dsp:txXfrm>
        <a:off x="2894079" y="1156996"/>
        <a:ext cx="1907184" cy="1837694"/>
      </dsp:txXfrm>
    </dsp:sp>
    <dsp:sp modelId="{D96716E7-BCBB-419C-B9A2-2824E141C6C0}">
      <dsp:nvSpPr>
        <dsp:cNvPr id="0" name=""/>
        <dsp:cNvSpPr/>
      </dsp:nvSpPr>
      <dsp:spPr>
        <a:xfrm>
          <a:off x="5060590" y="1825173"/>
          <a:ext cx="428564" cy="501339"/>
        </a:xfrm>
        <a:prstGeom prst="rightArrow">
          <a:avLst>
            <a:gd name="adj1" fmla="val 60000"/>
            <a:gd name="adj2" fmla="val 50000"/>
          </a:avLst>
        </a:prstGeom>
        <a:gradFill rotWithShape="0">
          <a:gsLst>
            <a:gs pos="0">
              <a:schemeClr val="accent4">
                <a:hueOff val="9128156"/>
                <a:satOff val="0"/>
                <a:lumOff val="-29804"/>
                <a:alphaOff val="0"/>
                <a:tint val="50000"/>
                <a:satMod val="300000"/>
              </a:schemeClr>
            </a:gs>
            <a:gs pos="35000">
              <a:schemeClr val="accent4">
                <a:hueOff val="9128156"/>
                <a:satOff val="0"/>
                <a:lumOff val="-29804"/>
                <a:alphaOff val="0"/>
                <a:tint val="37000"/>
                <a:satMod val="300000"/>
              </a:schemeClr>
            </a:gs>
            <a:gs pos="100000">
              <a:schemeClr val="accent4">
                <a:hueOff val="9128156"/>
                <a:satOff val="0"/>
                <a:lumOff val="-29804"/>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5060590" y="1925441"/>
        <a:ext cx="299995" cy="300803"/>
      </dsp:txXfrm>
    </dsp:sp>
    <dsp:sp modelId="{DC16C2CA-CBFA-412D-BCF6-A0DD101E3325}">
      <dsp:nvSpPr>
        <dsp:cNvPr id="0" name=""/>
        <dsp:cNvSpPr/>
      </dsp:nvSpPr>
      <dsp:spPr>
        <a:xfrm>
          <a:off x="5667049" y="1099823"/>
          <a:ext cx="2021530" cy="1952040"/>
        </a:xfrm>
        <a:prstGeom prst="roundRect">
          <a:avLst>
            <a:gd name="adj" fmla="val 10000"/>
          </a:avLst>
        </a:prstGeom>
        <a:gradFill rotWithShape="0">
          <a:gsLst>
            <a:gs pos="0">
              <a:schemeClr val="accent4">
                <a:hueOff val="9128156"/>
                <a:satOff val="0"/>
                <a:lumOff val="-29804"/>
                <a:alphaOff val="0"/>
                <a:tint val="50000"/>
                <a:satMod val="300000"/>
              </a:schemeClr>
            </a:gs>
            <a:gs pos="35000">
              <a:schemeClr val="accent4">
                <a:hueOff val="9128156"/>
                <a:satOff val="0"/>
                <a:lumOff val="-29804"/>
                <a:alphaOff val="0"/>
                <a:tint val="37000"/>
                <a:satMod val="300000"/>
              </a:schemeClr>
            </a:gs>
            <a:gs pos="100000">
              <a:schemeClr val="accent4">
                <a:hueOff val="9128156"/>
                <a:satOff val="0"/>
                <a:lumOff val="-2980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Trebuchet MS" panose="020B0603020202020204" pitchFamily="34" charset="0"/>
            </a:rPr>
            <a:t>Are resources available to teachers to make parent communication easier?</a:t>
          </a:r>
        </a:p>
      </dsp:txBody>
      <dsp:txXfrm>
        <a:off x="5724222" y="1156996"/>
        <a:ext cx="1907184" cy="183769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60E47C5-3705-86B4-C25B-7D02F9046E4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232E1D0-8901-97B8-A8FD-79B92C5AABD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C5AD86-A976-4FC7-92EF-A5571E456C36}" type="datetimeFigureOut">
              <a:rPr lang="en-US" smtClean="0"/>
              <a:t>9/11/2025</a:t>
            </a:fld>
            <a:endParaRPr lang="en-US"/>
          </a:p>
        </p:txBody>
      </p:sp>
      <p:sp>
        <p:nvSpPr>
          <p:cNvPr id="4" name="Footer Placeholder 3">
            <a:extLst>
              <a:ext uri="{FF2B5EF4-FFF2-40B4-BE49-F238E27FC236}">
                <a16:creationId xmlns:a16="http://schemas.microsoft.com/office/drawing/2014/main" id="{9EC6AD5D-3E6B-1FAB-EE01-F1EDFEB59E1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A50A50A-F576-911C-489B-794ED20C6A5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5340C6-DE49-4B78-B55F-939D7E569C32}" type="slidenum">
              <a:rPr lang="en-US" smtClean="0"/>
              <a:t>‹#›</a:t>
            </a:fld>
            <a:endParaRPr lang="en-US"/>
          </a:p>
        </p:txBody>
      </p:sp>
    </p:spTree>
    <p:extLst>
      <p:ext uri="{BB962C8B-B14F-4D97-AF65-F5344CB8AC3E}">
        <p14:creationId xmlns:p14="http://schemas.microsoft.com/office/powerpoint/2010/main" val="3782413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cde.state.co.us/coloradoliteracy/readplanchecklist"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cde.state.co.us/early/elsrregionalsupport"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cde.state.co.us/coloradoliteracy/dyslexia"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www.cde.state.co.us/coloradoliteracy/sorliteracyseries"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www.cde.state.co.us/early/elsrregionalsupport" TargetMode="External"/><Relationship Id="rId2" Type="http://schemas.openxmlformats.org/officeDocument/2006/relationships/slide" Target="../slides/slide69.xml"/><Relationship Id="rId1" Type="http://schemas.openxmlformats.org/officeDocument/2006/relationships/notesMaster" Target="../notesMasters/notesMaster1.xml"/><Relationship Id="rId4" Type="http://schemas.openxmlformats.org/officeDocument/2006/relationships/hyperlink" Target="https://www.cde.state.co.us/coloradoliteracy/readactandsorforfamilies"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cde.state.co.us/coloradoliteracy/readactassessmenttimeline"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827017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pPr marL="0" indent="0">
              <a:buNone/>
            </a:pPr>
            <a:r>
              <a:rPr lang="en-US" b="1"/>
              <a:t>The READ Act includes detailed requirements for assessing English Learners, including the option to determine whether a student is assessed in Spanish or English.  </a:t>
            </a:r>
            <a:r>
              <a:rPr lang="en-US"/>
              <a:t>We’ll talk a little bit more about this on the next slide.</a:t>
            </a:r>
          </a:p>
          <a:p>
            <a:pPr algn="l" rtl="0" fontAlgn="base"/>
            <a:endParaRPr lang="en-US"/>
          </a:p>
          <a:p>
            <a:pPr marL="0" indent="0" fontAlgn="base">
              <a:buNone/>
            </a:pPr>
            <a:r>
              <a:rPr lang="en-US" b="1"/>
              <a:t>Additional </a:t>
            </a:r>
            <a:r>
              <a:rPr lang="en-US" b="1">
                <a:sym typeface="Calibri"/>
              </a:rPr>
              <a:t>assessment pathways are detailed in the READ Act for students with disabilities. </a:t>
            </a:r>
            <a:r>
              <a:rPr lang="en-US">
                <a:sym typeface="Calibri"/>
              </a:rPr>
              <a:t>Local Education Providers are given three pathways to choose from in order to select the most appropriate interim screener for their exceptional students to ensure accessibility and valid, reliable results. </a:t>
            </a:r>
          </a:p>
          <a:p>
            <a:pPr marL="0" indent="0"/>
            <a:endParaRPr lang="en-US" b="1">
              <a:solidFill>
                <a:srgbClr val="000000"/>
              </a:solidFill>
              <a:latin typeface="Arial" panose="020B0604020202020204" pitchFamily="34" charset="0"/>
            </a:endParaRPr>
          </a:p>
          <a:p>
            <a:r>
              <a:rPr lang="en-US" b="0"/>
              <a:t>Drop link in chat: https://www.cde.state.co.us/coloradoliteracy/readanddisabilities </a:t>
            </a:r>
          </a:p>
        </p:txBody>
      </p:sp>
      <p:sp>
        <p:nvSpPr>
          <p:cNvPr id="4" name="Slide Number Placeholder 3"/>
          <p:cNvSpPr>
            <a:spLocks noGrp="1"/>
          </p:cNvSpPr>
          <p:nvPr>
            <p:ph type="sldNum" sz="quarter" idx="5"/>
          </p:nvPr>
        </p:nvSpPr>
        <p:spPr/>
        <p:txBody>
          <a:bodyPr/>
          <a:lstStyle/>
          <a:p>
            <a:fld id="{8BB1861C-16E8-4DC1-A9DC-F9D5DBFC0DC8}" type="slidenum">
              <a:rPr lang="en-US" smtClean="0"/>
              <a:t>10</a:t>
            </a:fld>
            <a:endParaRPr lang="en-US"/>
          </a:p>
        </p:txBody>
      </p:sp>
    </p:spTree>
    <p:extLst>
      <p:ext uri="{BB962C8B-B14F-4D97-AF65-F5344CB8AC3E}">
        <p14:creationId xmlns:p14="http://schemas.microsoft.com/office/powerpoint/2010/main" val="41634617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0">
              <a:buNone/>
            </a:pPr>
            <a:r>
              <a:rPr lang="en-US"/>
              <a:t>As we mentioned in the previous slide, the local education provider has the authority to determine the language of assessment for a student who is an English learner</a:t>
            </a:r>
            <a:r>
              <a:rPr lang="en-US" b="1"/>
              <a:t>. A student whose home language is Spanish and who has not yet reached partial proficiency in English may take the approved interim assessment in Spanish.</a:t>
            </a:r>
          </a:p>
          <a:p>
            <a:pPr marL="228600" indent="0"/>
            <a:endParaRPr lang="en-US"/>
          </a:p>
          <a:p>
            <a:pPr marL="228600" indent="0">
              <a:buNone/>
            </a:pPr>
            <a:r>
              <a:rPr lang="en-US"/>
              <a:t>The LEP also has the authority to </a:t>
            </a:r>
            <a:r>
              <a:rPr lang="en-US" b="1"/>
              <a:t>determine the level of English proficiency at which the student demonstrates partial proficiency or higher in English and must take at least one of the state board-approved interim reading assessments in English.</a:t>
            </a:r>
          </a:p>
          <a:p>
            <a:pPr marL="228600" indent="0"/>
            <a:endParaRPr lang="en-US"/>
          </a:p>
          <a:p>
            <a:pPr marL="228600" marR="0" lvl="0" indent="0" algn="l" defTabSz="914400" rtl="0" eaLnBrk="1" fontAlgn="auto" latinLnBrk="0" hangingPunct="1">
              <a:lnSpc>
                <a:spcPct val="100000"/>
              </a:lnSpc>
              <a:spcBef>
                <a:spcPts val="0"/>
              </a:spcBef>
              <a:spcAft>
                <a:spcPts val="0"/>
              </a:spcAft>
              <a:buClr>
                <a:srgbClr val="000000"/>
              </a:buClr>
              <a:buSzPts val="1400"/>
              <a:buNone/>
              <a:tabLst/>
              <a:defRPr/>
            </a:pPr>
            <a:r>
              <a:rPr lang="en-US"/>
              <a:t>For students in a Dual Language Immersion Program, </a:t>
            </a:r>
            <a:r>
              <a:rPr lang="en-US" b="1"/>
              <a:t>students who receive instruction in both English and Spanish may take the approved interim reading assessment in Spanish to determine whether the student has a significant reading deficiency. An assessment in English must be administered at least annually</a:t>
            </a:r>
            <a:r>
              <a:rPr lang="en-US"/>
              <a:t>.</a:t>
            </a:r>
          </a:p>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189508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pPr marL="0" indent="0">
              <a:buNone/>
            </a:pPr>
            <a:r>
              <a:rPr lang="en-US" b="1"/>
              <a:t>The Colorado READ Act states that a significant reading deficiency is determined when a student does not meet the minimum skill levels for reading competency in the areas of phonemic awareness, phonics, vocabulary development, reading fluency, including oral skills, and reading comprehension established by the state board for the student’s grade level. </a:t>
            </a:r>
          </a:p>
          <a:p>
            <a:pPr marL="0" indent="0"/>
            <a:endParaRPr lang="en-US"/>
          </a:p>
          <a:p>
            <a:pPr marL="0" indent="0"/>
            <a:r>
              <a:rPr lang="en-US"/>
              <a:t>Determination of an SRD is based on a state board-approved interim assessment score, results from a state board-approved diagnostic assessment, and additional data collected to form a body of evidence. </a:t>
            </a:r>
          </a:p>
          <a:p>
            <a:pPr marL="0" indent="0" defTabSz="933237">
              <a:buClrTx/>
              <a:buSzTx/>
              <a:defRPr/>
            </a:pPr>
            <a:endParaRPr lang="en-US"/>
          </a:p>
          <a:p>
            <a:pPr marL="0" indent="0" defTabSz="933237">
              <a:buClrTx/>
              <a:buSzTx/>
              <a:defRPr/>
            </a:pPr>
            <a:r>
              <a:rPr lang="en-US"/>
              <a:t>Data collected throughout the determination process is used to drive instructional decision-making that best supports the instructional needs of students, regardless of whether they are determined to have a significant reading deficiency.       </a:t>
            </a:r>
          </a:p>
          <a:p>
            <a:pPr marL="0" indent="0" defTabSz="933237">
              <a:buClrTx/>
              <a:buSzTx/>
              <a:defRPr/>
            </a:pPr>
            <a:endParaRPr lang="en-US"/>
          </a:p>
          <a:p>
            <a:pPr marL="0" indent="0" defTabSz="933237">
              <a:buClrTx/>
              <a:buSzTx/>
              <a:defRPr/>
            </a:pPr>
            <a:r>
              <a:rPr lang="en-US"/>
              <a:t>Next, we will provide a high-level overview of the process of screening students for risk of significant reading deficiency.                                                                                                                                      </a:t>
            </a:r>
          </a:p>
          <a:p>
            <a:pPr marL="116655" indent="0"/>
            <a:endParaRPr lang="en-US"/>
          </a:p>
          <a:p>
            <a:pPr marL="0" indent="0" defTabSz="933237">
              <a:buClrTx/>
              <a:buSzTx/>
              <a:defRPr/>
            </a:pPr>
            <a:endParaRPr lang="en-US">
              <a:solidFill>
                <a:schemeClr val="tx1"/>
              </a:solidFill>
            </a:endParaRPr>
          </a:p>
          <a:p>
            <a:pPr marL="0" indent="0" defTabSz="933237">
              <a:buClrTx/>
              <a:buSzTx/>
              <a:defRPr/>
            </a:pPr>
            <a:endParaRPr lang="en-US">
              <a:solidFill>
                <a:schemeClr val="tx1"/>
              </a:solidFill>
            </a:endParaRPr>
          </a:p>
          <a:p>
            <a:pPr marL="116655" indent="0"/>
            <a:endParaRPr lang="en-US">
              <a:latin typeface="+mn-lt"/>
            </a:endParaRPr>
          </a:p>
          <a:p>
            <a:endParaRPr lang="en-US"/>
          </a:p>
          <a:p>
            <a:endParaRPr lang="en-US"/>
          </a:p>
        </p:txBody>
      </p:sp>
      <p:sp>
        <p:nvSpPr>
          <p:cNvPr id="4" name="Slide Number Placeholder 3"/>
          <p:cNvSpPr>
            <a:spLocks noGrp="1"/>
          </p:cNvSpPr>
          <p:nvPr>
            <p:ph type="sldNum" sz="quarter" idx="5"/>
          </p:nvPr>
        </p:nvSpPr>
        <p:spPr/>
        <p:txBody>
          <a:bodyPr/>
          <a:lstStyle/>
          <a:p>
            <a:fld id="{8BB1861C-16E8-4DC1-A9DC-F9D5DBFC0DC8}" type="slidenum">
              <a:rPr lang="en-US" smtClean="0"/>
              <a:t>12</a:t>
            </a:fld>
            <a:endParaRPr lang="en-US"/>
          </a:p>
        </p:txBody>
      </p:sp>
    </p:spTree>
    <p:extLst>
      <p:ext uri="{BB962C8B-B14F-4D97-AF65-F5344CB8AC3E}">
        <p14:creationId xmlns:p14="http://schemas.microsoft.com/office/powerpoint/2010/main" val="28118307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pPr marL="0" indent="0"/>
            <a:r>
              <a:rPr lang="en-US" b="0" dirty="0">
                <a:ea typeface="Calibri" panose="020F0502020204030204" pitchFamily="34" charset="0"/>
              </a:rPr>
              <a:t>Let’s review the process of determining an SRD, including the testing windows for each step in the process.</a:t>
            </a:r>
            <a:r>
              <a:rPr lang="en-US" dirty="0">
                <a:ea typeface="Calibri" panose="020F0502020204030204" pitchFamily="34" charset="0"/>
              </a:rPr>
              <a:t> </a:t>
            </a:r>
            <a:endParaRPr lang="en-US" b="0" dirty="0">
              <a:latin typeface="Calibri" panose="020F0502020204030204" pitchFamily="34" charset="0"/>
              <a:ea typeface="Calibri" panose="020F0502020204030204" pitchFamily="34" charset="0"/>
              <a:cs typeface="Calibri" panose="020F0502020204030204" pitchFamily="34" charset="0"/>
            </a:endParaRPr>
          </a:p>
          <a:p>
            <a:pPr marL="0" indent="0"/>
            <a:endParaRPr lang="en-US" sz="1200" b="0" dirty="0">
              <a:latin typeface="Calibri" panose="020F0502020204030204" pitchFamily="34" charset="0"/>
              <a:cs typeface="Calibri" panose="020F0502020204030204" pitchFamily="34" charset="0"/>
            </a:endParaRPr>
          </a:p>
          <a:p>
            <a:pPr marL="0" indent="0"/>
            <a:r>
              <a:rPr lang="en-US" dirty="0">
                <a:latin typeface="Calibri" panose="020F0502020204030204" pitchFamily="34" charset="0"/>
                <a:cs typeface="Calibri" panose="020F0502020204030204" pitchFamily="34" charset="0"/>
              </a:rPr>
              <a:t>The interim assessment is a universal screener used to identify students who may be at risk for reading challenges within the timelines we covered on the previous slide, also listed again here. Data from the interim assessment is used to identify any student who is at risk for reading difficulties while concurrently informing reading instruction for each learner. </a:t>
            </a:r>
          </a:p>
          <a:p>
            <a:pPr marL="0" indent="0"/>
            <a:endParaRPr lang="en-US" dirty="0">
              <a:latin typeface="Calibri" panose="020F0502020204030204" pitchFamily="34" charset="0"/>
              <a:cs typeface="Calibri" panose="020F0502020204030204" pitchFamily="34" charset="0"/>
            </a:endParaRPr>
          </a:p>
          <a:p>
            <a:pPr marL="0" indent="0"/>
            <a:r>
              <a:rPr lang="en-US" dirty="0">
                <a:latin typeface="Calibri" panose="020F0502020204030204" pitchFamily="34" charset="0"/>
                <a:cs typeface="Calibri" panose="020F0502020204030204" pitchFamily="34" charset="0"/>
              </a:rPr>
              <a:t>Grade-level cut scores are defined by the state board approved interim assessments. For students’ whose score on the interim assessment falls below the cut score indicating a possible significant reading deficiency, the next step is to administer an approved diagnostic assessment. </a:t>
            </a:r>
            <a:endParaRPr lang="en-US" b="1" dirty="0">
              <a:ea typeface="Calibri" panose="020F0502020204030204" pitchFamily="34" charset="0"/>
            </a:endParaRPr>
          </a:p>
          <a:p>
            <a:pPr marL="0" indent="0"/>
            <a:endParaRPr lang="en-US" b="1"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BB1861C-16E8-4DC1-A9DC-F9D5DBFC0DC8}" type="slidenum">
              <a:rPr lang="en-US" smtClean="0"/>
              <a:t>13</a:t>
            </a:fld>
            <a:endParaRPr lang="en-US"/>
          </a:p>
        </p:txBody>
      </p:sp>
    </p:spTree>
    <p:extLst>
      <p:ext uri="{BB962C8B-B14F-4D97-AF65-F5344CB8AC3E}">
        <p14:creationId xmlns:p14="http://schemas.microsoft.com/office/powerpoint/2010/main" val="24017943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7F81A9-8D6B-FFF1-6E5B-13D969ED9C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362B20-6379-1C60-0B0C-66991E7ED49B}"/>
              </a:ext>
            </a:extLst>
          </p:cNvPr>
          <p:cNvSpPr>
            <a:spLocks noGrp="1" noRot="1" noChangeAspect="1"/>
          </p:cNvSpPr>
          <p:nvPr>
            <p:ph type="sldImg"/>
          </p:nvPr>
        </p:nvSpPr>
        <p:spPr>
          <a:xfrm>
            <a:off x="719138" y="1163638"/>
            <a:ext cx="5584825" cy="3141662"/>
          </a:xfrm>
        </p:spPr>
      </p:sp>
      <p:sp>
        <p:nvSpPr>
          <p:cNvPr id="3" name="Notes Placeholder 2">
            <a:extLst>
              <a:ext uri="{FF2B5EF4-FFF2-40B4-BE49-F238E27FC236}">
                <a16:creationId xmlns:a16="http://schemas.microsoft.com/office/drawing/2014/main" id="{4E6D51A4-3623-115F-2AAF-93609EA00587}"/>
              </a:ext>
            </a:extLst>
          </p:cNvPr>
          <p:cNvSpPr>
            <a:spLocks noGrp="1"/>
          </p:cNvSpPr>
          <p:nvPr>
            <p:ph type="body" idx="1"/>
          </p:nvPr>
        </p:nvSpPr>
        <p:spPr/>
        <p:txBody>
          <a:bodyPr/>
          <a:lstStyle/>
          <a:p>
            <a:pPr marL="0" indent="0"/>
            <a:endParaRPr lang="en-US" b="1" dirty="0">
              <a:latin typeface="Calibri" panose="020F0502020204030204" pitchFamily="34" charset="0"/>
              <a:ea typeface="Calibri" panose="020F0502020204030204" pitchFamily="34" charset="0"/>
              <a:cs typeface="Calibri" panose="020F0502020204030204" pitchFamily="34" charset="0"/>
            </a:endParaRPr>
          </a:p>
          <a:p>
            <a:pPr marL="0" indent="0"/>
            <a:r>
              <a:rPr lang="en-US" dirty="0">
                <a:latin typeface="Calibri" panose="020F0502020204030204" pitchFamily="34" charset="0"/>
                <a:cs typeface="Calibri" panose="020F0502020204030204" pitchFamily="34" charset="0"/>
              </a:rPr>
              <a:t>Diagnostic assessments are administered to students who score below the cut-score for a significant reading deficiency on the interim assessment within 60 calendars days from when the interim assessment was given. As previously stated, some assessments include diagnostic reports as part of the interim assessment, and additional diagnostic assessments are not required.  Please refer to your specific assessment and vendor if you have questions about your diagnostic assessment options. </a:t>
            </a:r>
          </a:p>
          <a:p>
            <a:pPr marL="0" indent="0">
              <a:lnSpc>
                <a:spcPct val="150000"/>
              </a:lnSpc>
            </a:pPr>
            <a:endParaRPr lang="en-US" dirty="0">
              <a:latin typeface="Calibri" panose="020F0502020204030204" pitchFamily="34" charset="0"/>
              <a:cs typeface="Calibri" panose="020F0502020204030204" pitchFamily="34" charset="0"/>
            </a:endParaRPr>
          </a:p>
          <a:p>
            <a:pPr marL="0" indent="0">
              <a:lnSpc>
                <a:spcPct val="150000"/>
              </a:lnSpc>
            </a:pPr>
            <a:r>
              <a:rPr lang="en-US" dirty="0">
                <a:latin typeface="Calibri" panose="020F0502020204030204" pitchFamily="34" charset="0"/>
                <a:cs typeface="Calibri" panose="020F0502020204030204" pitchFamily="34" charset="0"/>
              </a:rPr>
              <a:t>During the 60-day window, the LEP is responsible for ensuring students are receiving scientifically based and evidence-based core instruction and intervention.</a:t>
            </a:r>
          </a:p>
          <a:p>
            <a:pPr marL="0" indent="0">
              <a:lnSpc>
                <a:spcPct val="150000"/>
              </a:lnSpc>
            </a:pPr>
            <a:endParaRPr lang="en-US" dirty="0">
              <a:latin typeface="Calibri" panose="020F0502020204030204" pitchFamily="34" charset="0"/>
              <a:cs typeface="Calibri" panose="020F0502020204030204" pitchFamily="34" charset="0"/>
            </a:endParaRPr>
          </a:p>
          <a:p>
            <a:pPr marL="0" indent="0">
              <a:lnSpc>
                <a:spcPct val="150000"/>
              </a:lnSpc>
            </a:pPr>
            <a:r>
              <a:rPr lang="en-US" dirty="0">
                <a:latin typeface="Calibri" panose="020F0502020204030204" pitchFamily="34" charset="0"/>
                <a:cs typeface="Calibri" panose="020F0502020204030204" pitchFamily="34" charset="0"/>
              </a:rPr>
              <a:t>The diagnostic is used to pinpoint at minimum,  the specific skill deficiencies within phonemic awareness, phonics, vocabulary development, reading fluency including oral skills and reading comprehension the student is struggling with. These results inform the larger body of evidence used to determine if the student has a significant reading deficiency. </a:t>
            </a:r>
          </a:p>
          <a:p>
            <a:pPr marL="0" indent="0">
              <a:lnSpc>
                <a:spcPct val="150000"/>
              </a:lnSpc>
              <a:buNone/>
            </a:pPr>
            <a:endParaRPr lang="en-US"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57467C66-1756-389B-FA81-631358ACA14B}"/>
              </a:ext>
            </a:extLst>
          </p:cNvPr>
          <p:cNvSpPr>
            <a:spLocks noGrp="1"/>
          </p:cNvSpPr>
          <p:nvPr>
            <p:ph type="sldNum" sz="quarter" idx="5"/>
          </p:nvPr>
        </p:nvSpPr>
        <p:spPr/>
        <p:txBody>
          <a:bodyPr/>
          <a:lstStyle/>
          <a:p>
            <a:fld id="{8BB1861C-16E8-4DC1-A9DC-F9D5DBFC0DC8}" type="slidenum">
              <a:rPr lang="en-US" smtClean="0"/>
              <a:t>14</a:t>
            </a:fld>
            <a:endParaRPr lang="en-US"/>
          </a:p>
        </p:txBody>
      </p:sp>
    </p:spTree>
    <p:extLst>
      <p:ext uri="{BB962C8B-B14F-4D97-AF65-F5344CB8AC3E}">
        <p14:creationId xmlns:p14="http://schemas.microsoft.com/office/powerpoint/2010/main" val="21034420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645A36-AFA8-63E7-2582-3408041444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8553D1-0034-B574-2334-202195A0AC4B}"/>
              </a:ext>
            </a:extLst>
          </p:cNvPr>
          <p:cNvSpPr>
            <a:spLocks noGrp="1" noRot="1" noChangeAspect="1"/>
          </p:cNvSpPr>
          <p:nvPr>
            <p:ph type="sldImg"/>
          </p:nvPr>
        </p:nvSpPr>
        <p:spPr>
          <a:xfrm>
            <a:off x="719138" y="1163638"/>
            <a:ext cx="5584825" cy="3141662"/>
          </a:xfrm>
        </p:spPr>
      </p:sp>
      <p:sp>
        <p:nvSpPr>
          <p:cNvPr id="3" name="Notes Placeholder 2">
            <a:extLst>
              <a:ext uri="{FF2B5EF4-FFF2-40B4-BE49-F238E27FC236}">
                <a16:creationId xmlns:a16="http://schemas.microsoft.com/office/drawing/2014/main" id="{D0D85FF3-C87B-9CF4-759D-55F34545FC9B}"/>
              </a:ext>
            </a:extLst>
          </p:cNvPr>
          <p:cNvSpPr>
            <a:spLocks noGrp="1"/>
          </p:cNvSpPr>
          <p:nvPr>
            <p:ph type="body" idx="1"/>
          </p:nvPr>
        </p:nvSpPr>
        <p:spPr/>
        <p:txBody>
          <a:bodyPr/>
          <a:lstStyle/>
          <a:p>
            <a:pPr marL="0" indent="0">
              <a:lnSpc>
                <a:spcPct val="150000"/>
              </a:lnSpc>
              <a:buNone/>
            </a:pPr>
            <a:endParaRPr lang="en-US" dirty="0">
              <a:latin typeface="Calibri" panose="020F0502020204030204" pitchFamily="34" charset="0"/>
              <a:cs typeface="Calibri" panose="020F0502020204030204" pitchFamily="34" charset="0"/>
            </a:endParaRPr>
          </a:p>
          <a:p>
            <a:pPr marL="0" indent="0">
              <a:lnSpc>
                <a:spcPct val="150000"/>
              </a:lnSpc>
            </a:pPr>
            <a:r>
              <a:rPr lang="en-US" dirty="0">
                <a:latin typeface="Calibri" panose="020F0502020204030204" pitchFamily="34" charset="0"/>
                <a:cs typeface="Calibri" panose="020F0502020204030204" pitchFamily="34" charset="0"/>
              </a:rPr>
              <a:t>A body of evidence is used to determine if a student is at significant risk for reading deficiency. This collection of information includes scores from the interim and diagnostic assessments and may include classroom work and additional assessments that measure the students’ literacy skills and English proficiency. If a student is determined to have an SRD, a READ Plan is developed and implemented. </a:t>
            </a:r>
          </a:p>
          <a:p>
            <a:pPr marL="116655" indent="0"/>
            <a:endParaRPr lang="en-US" dirty="0">
              <a:latin typeface="Calibri" panose="020F0502020204030204" pitchFamily="34" charset="0"/>
              <a:cs typeface="Calibri" panose="020F0502020204030204" pitchFamily="34" charset="0"/>
            </a:endParaRPr>
          </a:p>
          <a:p>
            <a:pPr marL="0" indent="0"/>
            <a:r>
              <a:rPr lang="en-US" dirty="0">
                <a:latin typeface="Calibri" panose="020F0502020204030204" pitchFamily="34" charset="0"/>
                <a:cs typeface="Calibri" panose="020F0502020204030204" pitchFamily="34" charset="0"/>
              </a:rPr>
              <a:t>It is critical to note that scientifically based and evidence-based reading instruction is being delivered to all students immediately, layered by the process of determining significant reading deficiencies and informed by data that is concurrently collected.</a:t>
            </a:r>
          </a:p>
          <a:p>
            <a:pPr marL="0" indent="0"/>
            <a:endParaRPr lang="en-US" dirty="0">
              <a:latin typeface="Calibri" panose="020F0502020204030204" pitchFamily="34" charset="0"/>
              <a:cs typeface="Calibri" panose="020F0502020204030204" pitchFamily="34" charset="0"/>
            </a:endParaRPr>
          </a:p>
          <a:p>
            <a:pPr marL="0" indent="0"/>
            <a:r>
              <a:rPr lang="en-US" dirty="0">
                <a:latin typeface="Calibri" panose="020F0502020204030204" pitchFamily="34" charset="0"/>
                <a:cs typeface="Calibri" panose="020F0502020204030204" pitchFamily="34" charset="0"/>
              </a:rPr>
              <a:t>This includes universal instruction and any additional targeted, intensive intervention that focuses on reading competency in the five components of reading and oral language skills. Instruction and/or intervention should also address any needs unique to the learner, such as oral language support for English Language Learners.</a:t>
            </a: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865B37C3-59E8-DA84-3F50-72640042F8EC}"/>
              </a:ext>
            </a:extLst>
          </p:cNvPr>
          <p:cNvSpPr>
            <a:spLocks noGrp="1"/>
          </p:cNvSpPr>
          <p:nvPr>
            <p:ph type="sldNum" sz="quarter" idx="5"/>
          </p:nvPr>
        </p:nvSpPr>
        <p:spPr/>
        <p:txBody>
          <a:bodyPr/>
          <a:lstStyle/>
          <a:p>
            <a:fld id="{8BB1861C-16E8-4DC1-A9DC-F9D5DBFC0DC8}" type="slidenum">
              <a:rPr lang="en-US" smtClean="0"/>
              <a:t>15</a:t>
            </a:fld>
            <a:endParaRPr lang="en-US"/>
          </a:p>
        </p:txBody>
      </p:sp>
    </p:spTree>
    <p:extLst>
      <p:ext uri="{BB962C8B-B14F-4D97-AF65-F5344CB8AC3E}">
        <p14:creationId xmlns:p14="http://schemas.microsoft.com/office/powerpoint/2010/main" val="22318657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r>
              <a:rPr lang="en-US" dirty="0"/>
              <a:t>A key component in determining a significant reading deficiency or SRD is the body of evidence. While sometimes overlooked in the process, it is important to note that </a:t>
            </a:r>
            <a:r>
              <a:rPr lang="en-US" b="1" dirty="0"/>
              <a:t>the READ Act requires a body of evidence as the final piece in determining an SRD.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When diagnostic assessments indicate a skill deficit, multiple data points for that skill and/or associated skills should be compiled within the body of evidence. Additional qualitative and quantitative data in the body of evidence may include but are not limited to school readiness assessments, summative assessments, observations, and samples of classroom work. Information about students’ language proficiency, family history, and other factors that influence academic performance may also be gathered. If the interim and diagnostic assessments are combined, it may be particularly beneficial for LEPs to utilize the body of evidence in order to identify specific student skill strengths and deficits for instruction. </a:t>
            </a:r>
          </a:p>
          <a:p>
            <a:pPr marL="0" marR="0">
              <a:lnSpc>
                <a:spcPct val="115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120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A complete body of evidence for students’ literacy skills may include formal and informal data and should include all components of reading plus oral language.  </a:t>
            </a:r>
            <a:r>
              <a:rPr lang="en-US" sz="1200" dirty="0">
                <a:effectLst/>
                <a:latin typeface="Calibri" panose="020F0502020204030204" pitchFamily="34" charset="0"/>
                <a:ea typeface="Calibri" panose="020F0502020204030204" pitchFamily="34" charset="0"/>
                <a:cs typeface="Times New Roman" panose="02020603050405020304" pitchFamily="18" charset="0"/>
              </a:rPr>
              <a:t>When selecting materials to include in the body of evidence, teachers should ensure the data accurately measures the skills and areas of need identified in the interim and diagnostic assessments.</a:t>
            </a:r>
          </a:p>
          <a:p>
            <a:pPr marL="0" indent="0"/>
            <a:endParaRPr lang="en-US" dirty="0"/>
          </a:p>
          <a:p>
            <a:pPr marL="0" indent="0"/>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758616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g86d80a4c9c_0_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9" name="Google Shape;669;g86d80a4c9c_0_8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 complete body of evidence for students’ literacy skills includes multiple data points and sources of information. </a:t>
            </a:r>
          </a:p>
          <a:p>
            <a:pPr marL="0" lvl="0" indent="0" algn="l" rtl="0">
              <a:spcBef>
                <a:spcPts val="0"/>
              </a:spcBef>
              <a:spcAft>
                <a:spcPts val="0"/>
              </a:spcAft>
              <a:buNone/>
            </a:pPr>
            <a:r>
              <a:rPr lang="en-US"/>
              <a:t>This </a:t>
            </a:r>
            <a:r>
              <a:rPr lang="en-US" b="1"/>
              <a:t>includes interim and diagnostic assessments, informal and formal assessment information, qualitative and quantitative data, language proficiency data, and home language assessment data</a:t>
            </a:r>
            <a:r>
              <a:rPr lang="en-US"/>
              <a:t>. </a:t>
            </a:r>
          </a:p>
          <a:p>
            <a:pPr marL="0" lvl="0" indent="0" algn="l" rtl="0">
              <a:spcBef>
                <a:spcPts val="0"/>
              </a:spcBef>
              <a:spcAft>
                <a:spcPts val="0"/>
              </a:spcAft>
              <a:buNone/>
            </a:pPr>
            <a:r>
              <a:rPr lang="en-US" b="1"/>
              <a:t>Information about other factors that influence academic performance should also be included</a:t>
            </a:r>
            <a:r>
              <a:rPr lang="en-US"/>
              <a:t>. </a:t>
            </a:r>
          </a:p>
          <a:p>
            <a:pPr marL="0" lvl="0" indent="0" algn="l" rtl="0">
              <a:spcBef>
                <a:spcPts val="0"/>
              </a:spcBef>
              <a:spcAft>
                <a:spcPts val="0"/>
              </a:spcAft>
              <a:buNone/>
            </a:pPr>
            <a:endParaRPr lang="en-US"/>
          </a:p>
          <a:p>
            <a:pPr marL="0" lvl="0" indent="0" algn="l" rtl="0">
              <a:spcBef>
                <a:spcPts val="0"/>
              </a:spcBef>
              <a:spcAft>
                <a:spcPts val="0"/>
              </a:spcAft>
              <a:buNone/>
            </a:pPr>
            <a:r>
              <a:rPr lang="en-US" b="1"/>
              <a:t>A complete body of evidence documents students’ literacy skills and informs instructional needs by addressing all components of literacy and oral language</a:t>
            </a:r>
            <a:r>
              <a:rPr lang="en-US"/>
              <a:t>. </a:t>
            </a:r>
          </a:p>
          <a:p>
            <a:pPr marL="0" lvl="0" indent="0" algn="l" rtl="0">
              <a:spcBef>
                <a:spcPts val="0"/>
              </a:spcBef>
              <a:spcAft>
                <a:spcPts val="0"/>
              </a:spcAft>
              <a:buNone/>
            </a:pPr>
            <a:endParaRPr lang="en-US"/>
          </a:p>
        </p:txBody>
      </p:sp>
      <p:sp>
        <p:nvSpPr>
          <p:cNvPr id="670" name="Google Shape;670;g86d80a4c9c_0_8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extLst>
      <p:ext uri="{BB962C8B-B14F-4D97-AF65-F5344CB8AC3E}">
        <p14:creationId xmlns:p14="http://schemas.microsoft.com/office/powerpoint/2010/main" val="8017337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649afc5aa0_0_4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0" name="Google Shape;650;g649afc5aa0_0_41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100" b="0" i="0" strike="noStrike" dirty="0"/>
              <a:t>The </a:t>
            </a:r>
            <a:r>
              <a:rPr lang="en-US" sz="1100" b="1" i="0" strike="noStrike" dirty="0"/>
              <a:t>purpose of a READ plan </a:t>
            </a:r>
            <a:r>
              <a:rPr lang="en-US" sz="1100" b="0" i="0" strike="noStrike" dirty="0"/>
              <a:t>is to:</a:t>
            </a:r>
          </a:p>
          <a:p>
            <a:pPr marL="171450" lvl="0" indent="-171450" algn="l" rtl="0">
              <a:lnSpc>
                <a:spcPct val="100000"/>
              </a:lnSpc>
              <a:spcBef>
                <a:spcPts val="0"/>
              </a:spcBef>
              <a:spcAft>
                <a:spcPts val="0"/>
              </a:spcAft>
              <a:buSzPts val="1100"/>
            </a:pPr>
            <a:r>
              <a:rPr lang="en-US" sz="1100" b="1" i="0" strike="noStrike" dirty="0"/>
              <a:t>Identify specific reading skill deficits (or challenges) and create a plan of action</a:t>
            </a:r>
            <a:r>
              <a:rPr lang="en-US" sz="1100" b="0" i="0" strike="noStrike" dirty="0"/>
              <a:t>. </a:t>
            </a:r>
          </a:p>
          <a:p>
            <a:pPr marL="171450" lvl="0" indent="-171450" algn="l" rtl="0">
              <a:lnSpc>
                <a:spcPct val="100000"/>
              </a:lnSpc>
              <a:spcBef>
                <a:spcPts val="0"/>
              </a:spcBef>
              <a:spcAft>
                <a:spcPts val="0"/>
              </a:spcAft>
              <a:buSzPts val="1100"/>
            </a:pPr>
            <a:r>
              <a:rPr lang="en-US" sz="1100" b="0" i="0" strike="noStrike" dirty="0"/>
              <a:t>READ plans also </a:t>
            </a:r>
            <a:r>
              <a:rPr lang="en-US" sz="1100" b="1" i="0" strike="noStrike" dirty="0"/>
              <a:t>document services being provided</a:t>
            </a:r>
          </a:p>
          <a:p>
            <a:pPr marL="628650" lvl="1" indent="-171450" algn="l" rtl="0">
              <a:lnSpc>
                <a:spcPct val="100000"/>
              </a:lnSpc>
              <a:spcBef>
                <a:spcPts val="0"/>
              </a:spcBef>
              <a:spcAft>
                <a:spcPts val="0"/>
              </a:spcAft>
              <a:buSzPts val="1100"/>
            </a:pPr>
            <a:r>
              <a:rPr lang="en-US" sz="1100" i="0" dirty="0">
                <a:latin typeface="Trebuchet MS" panose="020B0603020202020204" pitchFamily="34" charset="0"/>
              </a:rPr>
              <a:t>And should serve as a documentation of:</a:t>
            </a:r>
          </a:p>
          <a:p>
            <a:pPr marL="1085850" lvl="2" indent="-171450" algn="l" rtl="0">
              <a:lnSpc>
                <a:spcPct val="100000"/>
              </a:lnSpc>
              <a:spcBef>
                <a:spcPts val="0"/>
              </a:spcBef>
              <a:spcAft>
                <a:spcPts val="0"/>
              </a:spcAft>
              <a:buSzPts val="1100"/>
            </a:pPr>
            <a:r>
              <a:rPr lang="en-US" sz="1100" i="0" dirty="0">
                <a:latin typeface="Trebuchet MS" panose="020B0603020202020204" pitchFamily="34" charset="0"/>
              </a:rPr>
              <a:t>the data that supports the student’s reading progress,</a:t>
            </a:r>
          </a:p>
          <a:p>
            <a:pPr marL="1085850" lvl="2" indent="-171450" algn="l" rtl="0">
              <a:lnSpc>
                <a:spcPct val="100000"/>
              </a:lnSpc>
              <a:spcBef>
                <a:spcPts val="0"/>
              </a:spcBef>
              <a:spcAft>
                <a:spcPts val="0"/>
              </a:spcAft>
              <a:buSzPts val="1100"/>
            </a:pPr>
            <a:r>
              <a:rPr lang="en-US" sz="1100" i="0" dirty="0">
                <a:latin typeface="Trebuchet MS" panose="020B0603020202020204" pitchFamily="34" charset="0"/>
              </a:rPr>
              <a:t>the services that the student is receiving</a:t>
            </a:r>
          </a:p>
          <a:p>
            <a:pPr marL="1085850" lvl="2" indent="-171450" algn="l" rtl="0">
              <a:lnSpc>
                <a:spcPct val="100000"/>
              </a:lnSpc>
              <a:spcBef>
                <a:spcPts val="0"/>
              </a:spcBef>
              <a:spcAft>
                <a:spcPts val="0"/>
              </a:spcAft>
              <a:buSzPts val="1100"/>
            </a:pPr>
            <a:r>
              <a:rPr lang="en-US" sz="1100" i="0" dirty="0">
                <a:latin typeface="Trebuchet MS" panose="020B0603020202020204" pitchFamily="34" charset="0"/>
              </a:rPr>
              <a:t>who is providing the instruction the student is receiving</a:t>
            </a:r>
          </a:p>
          <a:p>
            <a:pPr marL="171450" lvl="0" indent="-171450" algn="l" rtl="0">
              <a:lnSpc>
                <a:spcPct val="100000"/>
              </a:lnSpc>
              <a:spcBef>
                <a:spcPts val="0"/>
              </a:spcBef>
              <a:spcAft>
                <a:spcPts val="0"/>
              </a:spcAft>
              <a:buSzPts val="1100"/>
            </a:pPr>
            <a:endParaRPr lang="en-US" sz="1100" b="1" i="0" strike="noStrike" dirty="0"/>
          </a:p>
          <a:p>
            <a:pPr marL="171450" lvl="0" indent="-171450" algn="l" rtl="0">
              <a:lnSpc>
                <a:spcPct val="100000"/>
              </a:lnSpc>
              <a:spcBef>
                <a:spcPts val="0"/>
              </a:spcBef>
              <a:spcAft>
                <a:spcPts val="0"/>
              </a:spcAft>
              <a:buSzPts val="1100"/>
            </a:pPr>
            <a:r>
              <a:rPr lang="en-US" sz="1100" b="0" i="0" strike="noStrike" dirty="0"/>
              <a:t>A READ Plan is also designed to </a:t>
            </a:r>
            <a:r>
              <a:rPr lang="en-US" sz="1100" b="1" i="0" strike="noStrike" dirty="0"/>
              <a:t>monitor</a:t>
            </a:r>
            <a:r>
              <a:rPr lang="en-US" sz="1100" b="0" i="0" strike="noStrike" dirty="0"/>
              <a:t> a student’s </a:t>
            </a:r>
            <a:r>
              <a:rPr lang="en-US" sz="1100" b="1" i="0" strike="noStrike" dirty="0"/>
              <a:t>progress toward targeted goals</a:t>
            </a:r>
            <a:r>
              <a:rPr lang="en-US" sz="1100" b="0" i="0" strike="noStrike" dirty="0"/>
              <a:t> and determine </a:t>
            </a:r>
            <a:r>
              <a:rPr lang="en-US" sz="1100" i="0" dirty="0"/>
              <a:t>how well the services are supporting the student throughout the year. </a:t>
            </a:r>
          </a:p>
          <a:p>
            <a:pPr marL="457200" marR="0" lvl="1"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i="0" dirty="0">
              <a:latin typeface="Trebuchet MS" panose="020B0603020202020204" pitchFamily="34" charset="0"/>
            </a:endParaRPr>
          </a:p>
          <a:p>
            <a:pPr marL="171450" lvl="0" indent="-171450" algn="l" rtl="0">
              <a:lnSpc>
                <a:spcPct val="100000"/>
              </a:lnSpc>
              <a:spcBef>
                <a:spcPts val="0"/>
              </a:spcBef>
              <a:spcAft>
                <a:spcPts val="0"/>
              </a:spcAft>
              <a:buSzPts val="1100"/>
            </a:pPr>
            <a:r>
              <a:rPr lang="en-US" sz="1100" b="1" i="0" strike="noStrike" dirty="0"/>
              <a:t>A student remains on a READ plan until achieving grade-level competency in reading </a:t>
            </a:r>
            <a:r>
              <a:rPr lang="en-US" sz="1100" b="0" i="0" strike="noStrike" dirty="0"/>
              <a:t>(CRS 22-7-1206(6)).</a:t>
            </a:r>
          </a:p>
          <a:p>
            <a:pPr marL="0" lvl="0" indent="0" algn="l" rtl="0">
              <a:lnSpc>
                <a:spcPct val="100000"/>
              </a:lnSpc>
              <a:spcBef>
                <a:spcPts val="0"/>
              </a:spcBef>
              <a:spcAft>
                <a:spcPts val="0"/>
              </a:spcAft>
              <a:buSzPts val="1100"/>
              <a:buNone/>
            </a:pPr>
            <a:endParaRPr lang="en-US" sz="1100" b="0" i="0" strike="noStrike" dirty="0"/>
          </a:p>
          <a:p>
            <a:pPr marL="0" lvl="0" indent="0" algn="l" rtl="0">
              <a:lnSpc>
                <a:spcPct val="100000"/>
              </a:lnSpc>
              <a:spcBef>
                <a:spcPts val="0"/>
              </a:spcBef>
              <a:spcAft>
                <a:spcPts val="0"/>
              </a:spcAft>
              <a:buSzPts val="1100"/>
              <a:buNone/>
            </a:pPr>
            <a:endParaRPr lang="en-US" sz="1100" b="0" i="0" strike="noStrike" dirty="0"/>
          </a:p>
          <a:p>
            <a:pPr marL="0" lvl="0" indent="0" algn="l" rtl="0">
              <a:lnSpc>
                <a:spcPct val="100000"/>
              </a:lnSpc>
              <a:spcBef>
                <a:spcPts val="0"/>
              </a:spcBef>
              <a:spcAft>
                <a:spcPts val="0"/>
              </a:spcAft>
              <a:buSzPts val="1100"/>
              <a:buNone/>
            </a:pPr>
            <a:r>
              <a:rPr lang="en-US" sz="1100" b="0" i="0" strike="noStrike" dirty="0"/>
              <a:t>A READ Plan is created as soon as possible after a student is confirmed as having a Significant Reading Deficiency.​​</a:t>
            </a:r>
          </a:p>
          <a:p>
            <a:pPr marL="0" lvl="0" indent="0" algn="l" rtl="0">
              <a:lnSpc>
                <a:spcPct val="100000"/>
              </a:lnSpc>
              <a:spcBef>
                <a:spcPts val="0"/>
              </a:spcBef>
              <a:spcAft>
                <a:spcPts val="0"/>
              </a:spcAft>
              <a:buSzPts val="1100"/>
              <a:buNone/>
            </a:pPr>
            <a:endParaRPr lang="en-US" sz="1100" b="0" i="0" strike="noStrike" dirty="0"/>
          </a:p>
          <a:p>
            <a:pPr marL="0" lvl="0" indent="0" algn="l" rtl="0">
              <a:lnSpc>
                <a:spcPct val="100000"/>
              </a:lnSpc>
              <a:spcBef>
                <a:spcPts val="0"/>
              </a:spcBef>
              <a:spcAft>
                <a:spcPts val="0"/>
              </a:spcAft>
              <a:buSzPts val="1100"/>
              <a:buNone/>
            </a:pPr>
            <a:endParaRPr lang="en-US" sz="1100" b="0" i="0" strike="noStrike" dirty="0"/>
          </a:p>
        </p:txBody>
      </p:sp>
      <p:sp>
        <p:nvSpPr>
          <p:cNvPr id="651" name="Google Shape;651;g649afc5aa0_0_4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Trebuchet MS" panose="020B0603020202020204" pitchFamily="34" charset="0"/>
                <a:sym typeface="Arial"/>
              </a:rPr>
              <a:t>18</a:t>
            </a:fld>
            <a:endParaRPr sz="1400" b="0" i="0" u="none" strike="noStrike" cap="none">
              <a:solidFill>
                <a:srgbClr val="000000"/>
              </a:solidFill>
              <a:latin typeface="Trebuchet MS" panose="020B0603020202020204" pitchFamily="34" charset="0"/>
              <a:sym typeface="Arial"/>
            </a:endParaRPr>
          </a:p>
        </p:txBody>
      </p:sp>
    </p:spTree>
    <p:extLst>
      <p:ext uri="{BB962C8B-B14F-4D97-AF65-F5344CB8AC3E}">
        <p14:creationId xmlns:p14="http://schemas.microsoft.com/office/powerpoint/2010/main" val="10359830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a:extLst>
            <a:ext uri="{FF2B5EF4-FFF2-40B4-BE49-F238E27FC236}">
              <a16:creationId xmlns:a16="http://schemas.microsoft.com/office/drawing/2014/main" id="{D96FA290-6CFC-2835-6544-13E9DCC1191D}"/>
            </a:ext>
          </a:extLst>
        </p:cNvPr>
        <p:cNvGrpSpPr/>
        <p:nvPr/>
      </p:nvGrpSpPr>
      <p:grpSpPr>
        <a:xfrm>
          <a:off x="0" y="0"/>
          <a:ext cx="0" cy="0"/>
          <a:chOff x="0" y="0"/>
          <a:chExt cx="0" cy="0"/>
        </a:xfrm>
      </p:grpSpPr>
      <p:sp>
        <p:nvSpPr>
          <p:cNvPr id="567" name="Google Shape;567;gc9206ecc77_0_37:notes">
            <a:extLst>
              <a:ext uri="{FF2B5EF4-FFF2-40B4-BE49-F238E27FC236}">
                <a16:creationId xmlns:a16="http://schemas.microsoft.com/office/drawing/2014/main" id="{0570B4D9-CE28-660A-CD09-BA254BB6004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 name="Google Shape;568;gc9206ecc77_0_37:notes">
            <a:extLst>
              <a:ext uri="{FF2B5EF4-FFF2-40B4-BE49-F238E27FC236}">
                <a16:creationId xmlns:a16="http://schemas.microsoft.com/office/drawing/2014/main" id="{2E98701C-B005-9758-C190-CE1673D46EE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28600" indent="0">
              <a:lnSpc>
                <a:spcPct val="115000"/>
              </a:lnSpc>
              <a:buClr>
                <a:schemeClr val="dk1"/>
              </a:buClr>
              <a:buSzPts val="1100"/>
              <a:buNone/>
            </a:pPr>
            <a:r>
              <a:rPr lang="en-US" b="1"/>
              <a:t>The READ plan is a tool for success. </a:t>
            </a:r>
          </a:p>
          <a:p>
            <a:pPr marL="228600" indent="0">
              <a:lnSpc>
                <a:spcPct val="115000"/>
              </a:lnSpc>
              <a:buClr>
                <a:schemeClr val="dk1"/>
              </a:buClr>
              <a:buSzPts val="1100"/>
              <a:buNone/>
            </a:pPr>
            <a:r>
              <a:rPr lang="en-US"/>
              <a:t>By identifying a student at risk for reading difficulty early in the process, we can provide support that will close the gap quickly instead of using a wait-to-fail model. </a:t>
            </a:r>
          </a:p>
          <a:p>
            <a:pPr marL="228600" indent="0">
              <a:lnSpc>
                <a:spcPct val="115000"/>
              </a:lnSpc>
              <a:buClr>
                <a:schemeClr val="dk1"/>
              </a:buClr>
              <a:buSzPts val="1100"/>
              <a:buNone/>
            </a:pPr>
            <a:r>
              <a:rPr lang="en-US"/>
              <a:t>Furthermore, READ plans can also provide a way to intentionally plan for family and school engagement in order for students to be more successful in school. </a:t>
            </a:r>
          </a:p>
          <a:p>
            <a:pPr marL="228600" indent="0">
              <a:lnSpc>
                <a:spcPct val="115000"/>
              </a:lnSpc>
              <a:buClr>
                <a:schemeClr val="dk1"/>
              </a:buClr>
              <a:buSzPts val="1100"/>
            </a:pPr>
            <a:endParaRPr lang="en-US"/>
          </a:p>
          <a:p>
            <a:pPr marL="228600" indent="0">
              <a:lnSpc>
                <a:spcPct val="115000"/>
              </a:lnSpc>
              <a:buClr>
                <a:schemeClr val="dk1"/>
              </a:buClr>
              <a:buSzPts val="1100"/>
            </a:pPr>
            <a:r>
              <a:rPr lang="en-US" b="1"/>
              <a:t>Early Identification – Timely assessments and data analysis support the identification of risk factors and create opportunities for intervention and prevention. </a:t>
            </a:r>
          </a:p>
          <a:p>
            <a:pPr marL="228600" indent="0">
              <a:lnSpc>
                <a:spcPct val="115000"/>
              </a:lnSpc>
              <a:buClr>
                <a:schemeClr val="dk1"/>
              </a:buClr>
              <a:buSzPts val="1100"/>
            </a:pPr>
            <a:r>
              <a:rPr lang="en-US" b="1"/>
              <a:t>Intentional Planning – Differentiated learning that considers the developmental and academic needs of each child as a prevention strategy. </a:t>
            </a:r>
          </a:p>
          <a:p>
            <a:pPr marL="228600" indent="0">
              <a:lnSpc>
                <a:spcPct val="115000"/>
              </a:lnSpc>
              <a:buClr>
                <a:schemeClr val="dk1"/>
              </a:buClr>
              <a:buSzPts val="1100"/>
            </a:pPr>
            <a:r>
              <a:rPr lang="en-US" b="1"/>
              <a:t>Family and School Engagement – Families engaged in the process to build collaboration, communication and support for students. </a:t>
            </a:r>
          </a:p>
          <a:p>
            <a:pPr marL="228600" indent="0">
              <a:lnSpc>
                <a:spcPct val="115000"/>
              </a:lnSpc>
              <a:buClr>
                <a:schemeClr val="dk1"/>
              </a:buClr>
              <a:buSzPts val="1100"/>
            </a:pPr>
            <a:r>
              <a:rPr lang="en-US" b="1"/>
              <a:t>School Success – Documentation of student data, supports, and outcomes creates opportunities for collaboration between a child’s teachers over time. </a:t>
            </a:r>
          </a:p>
          <a:p>
            <a:pPr marL="0" lvl="0" indent="0" algn="l" rtl="0">
              <a:spcBef>
                <a:spcPts val="0"/>
              </a:spcBef>
              <a:spcAft>
                <a:spcPts val="0"/>
              </a:spcAft>
              <a:buNone/>
            </a:pPr>
            <a:endParaRPr/>
          </a:p>
          <a:p>
            <a:pPr marL="0" lvl="0" indent="0" algn="l" rtl="0">
              <a:spcBef>
                <a:spcPts val="0"/>
              </a:spcBef>
              <a:spcAft>
                <a:spcPts val="0"/>
              </a:spcAft>
              <a:buNone/>
            </a:pPr>
            <a:endParaRPr>
              <a:solidFill>
                <a:srgbClr val="4A86E8"/>
              </a:solidFill>
            </a:endParaRPr>
          </a:p>
        </p:txBody>
      </p:sp>
    </p:spTree>
    <p:extLst>
      <p:ext uri="{BB962C8B-B14F-4D97-AF65-F5344CB8AC3E}">
        <p14:creationId xmlns:p14="http://schemas.microsoft.com/office/powerpoint/2010/main" val="1733982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37376221-1089-2022-D63B-87D291E2EBBD}"/>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6BD1000B-0FCD-2F9D-F2C5-1559A7A7DAA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71fd490ee5_0_332:notes">
            <a:extLst>
              <a:ext uri="{FF2B5EF4-FFF2-40B4-BE49-F238E27FC236}">
                <a16:creationId xmlns:a16="http://schemas.microsoft.com/office/drawing/2014/main" id="{BACCFFB2-67EC-D0FE-6C0C-4826CD91D91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50090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b="1"/>
              <a:t>A strong READ plan is a “living” document. </a:t>
            </a:r>
          </a:p>
          <a:p>
            <a:pPr marL="158750" indent="0">
              <a:buNone/>
            </a:pPr>
            <a:endParaRPr lang="en-US" b="1"/>
          </a:p>
          <a:p>
            <a:pPr marL="158750" indent="0">
              <a:buNone/>
            </a:pPr>
            <a:r>
              <a:rPr lang="en-US" b="1"/>
              <a:t>This means that the READ plan should be updated as services and data change to reflect the needs of the student and the supports the student is receiving. </a:t>
            </a:r>
          </a:p>
          <a:p>
            <a:endParaRPr lang="en-US"/>
          </a:p>
          <a:p>
            <a:pPr marL="158750" indent="0">
              <a:buNone/>
            </a:pPr>
            <a:r>
              <a:rPr lang="en-US" b="1"/>
              <a:t>READ plans should serve as a documentation of:</a:t>
            </a:r>
          </a:p>
          <a:p>
            <a:r>
              <a:rPr lang="en-US"/>
              <a:t>the data that supports the student’s reading progress,</a:t>
            </a:r>
          </a:p>
          <a:p>
            <a:r>
              <a:rPr lang="en-US"/>
              <a:t>the services that the student is receiving</a:t>
            </a:r>
          </a:p>
          <a:p>
            <a:r>
              <a:rPr lang="en-US"/>
              <a:t>Who is providing the instruction and support the student is receiving, and</a:t>
            </a:r>
          </a:p>
          <a:p>
            <a:r>
              <a:rPr lang="en-US"/>
              <a:t>how well those services are supporting the student throughout the year </a:t>
            </a:r>
          </a:p>
          <a:p>
            <a:endParaRPr lang="en-US"/>
          </a:p>
          <a:p>
            <a:pPr marL="158750" indent="0">
              <a:buNone/>
            </a:pPr>
            <a:r>
              <a:rPr lang="en-US"/>
              <a:t>A plan is not written at the beginning of the year and put away. It is used to guide instruction and determine when adjustments are needed, and successes are celebrated. </a:t>
            </a:r>
          </a:p>
          <a:p>
            <a:endParaRPr lang="en-US"/>
          </a:p>
        </p:txBody>
      </p:sp>
    </p:spTree>
    <p:extLst>
      <p:ext uri="{BB962C8B-B14F-4D97-AF65-F5344CB8AC3E}">
        <p14:creationId xmlns:p14="http://schemas.microsoft.com/office/powerpoint/2010/main" val="7061532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7ad2debbc2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8" name="Google Shape;588;g7ad2debbc2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rgbClr val="4A86E8"/>
              </a:buClr>
              <a:buSzPts val="1100"/>
              <a:buChar char="●"/>
            </a:pPr>
            <a:r>
              <a:rPr lang="en-US"/>
              <a:t>A READ Plan is created as soon as a student is confirmed as having a Significant Reading Deficiency.</a:t>
            </a:r>
          </a:p>
          <a:p>
            <a:pPr marL="457200" lvl="0" indent="-298450" algn="l" rtl="0">
              <a:lnSpc>
                <a:spcPct val="115000"/>
              </a:lnSpc>
              <a:spcBef>
                <a:spcPts val="0"/>
              </a:spcBef>
              <a:spcAft>
                <a:spcPts val="0"/>
              </a:spcAft>
              <a:buClr>
                <a:srgbClr val="4A86E8"/>
              </a:buClr>
              <a:buSzPts val="1100"/>
              <a:buChar char="●"/>
            </a:pPr>
            <a:r>
              <a:rPr lang="en-US"/>
              <a:t>A teacher, or other skilled school professional that the local education provider selects, is responsible for developing the READ Plan in collaboration with the student’s parents/guardians, if possible.</a:t>
            </a:r>
          </a:p>
          <a:p>
            <a:pPr marL="457200" lvl="0" indent="-298450" algn="l" rtl="0">
              <a:lnSpc>
                <a:spcPct val="115000"/>
              </a:lnSpc>
              <a:spcBef>
                <a:spcPts val="0"/>
              </a:spcBef>
              <a:spcAft>
                <a:spcPts val="0"/>
              </a:spcAft>
              <a:buClr>
                <a:srgbClr val="4A86E8"/>
              </a:buClr>
              <a:buSzPts val="1100"/>
              <a:buChar char="●"/>
            </a:pPr>
            <a:r>
              <a:rPr lang="en-US"/>
              <a:t>A READ plan is intended to be a collaborative effort between school professionals and the student’s parent(s) or guardians, so every effort needs to be made to have them involved.</a:t>
            </a:r>
          </a:p>
          <a:p>
            <a:pPr marL="457200" indent="-298450">
              <a:lnSpc>
                <a:spcPct val="115000"/>
              </a:lnSpc>
              <a:buClr>
                <a:srgbClr val="4A86E8"/>
              </a:buClr>
              <a:buSzPts val="1100"/>
              <a:buChar char="●"/>
            </a:pPr>
            <a:r>
              <a:rPr lang="en-US"/>
              <a:t>Additional support staff may also attend if needed, such as an English Language Learner teacher or mental health providers. </a:t>
            </a:r>
          </a:p>
          <a:p>
            <a:pPr marL="457200" lvl="0" indent="0" algn="l" rtl="0">
              <a:spcBef>
                <a:spcPts val="0"/>
              </a:spcBef>
              <a:spcAft>
                <a:spcPts val="0"/>
              </a:spcAft>
              <a:buNone/>
            </a:pPr>
            <a:endParaRPr>
              <a:solidFill>
                <a:srgbClr val="4A86E8"/>
              </a:solidFill>
            </a:endParaRPr>
          </a:p>
        </p:txBody>
      </p:sp>
    </p:spTree>
    <p:extLst>
      <p:ext uri="{BB962C8B-B14F-4D97-AF65-F5344CB8AC3E}">
        <p14:creationId xmlns:p14="http://schemas.microsoft.com/office/powerpoint/2010/main" val="1305054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638cf3cddf_2_1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6" name="Google Shape;676;g638cf3cddf_2_13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b="0" i="0" dirty="0">
                <a:solidFill>
                  <a:schemeClr val="tx1"/>
                </a:solidFill>
                <a:latin typeface="Calibri" panose="020F0502020204030204" pitchFamily="34" charset="0"/>
                <a:cs typeface="Calibri" panose="020F0502020204030204" pitchFamily="34" charset="0"/>
              </a:rPr>
              <a:t>The READ Act includes several elements that must be included in a READ plan.  </a:t>
            </a:r>
            <a:endParaRPr lang="en-US" sz="1200" i="0" dirty="0">
              <a:solidFill>
                <a:schemeClr val="tx1"/>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Arial"/>
              <a:buNone/>
            </a:pPr>
            <a:endParaRPr lang="en-US" b="1" dirty="0"/>
          </a:p>
          <a:p>
            <a:pPr marL="0" indent="0">
              <a:lnSpc>
                <a:spcPct val="150000"/>
              </a:lnSpc>
              <a:buClr>
                <a:schemeClr val="tx1"/>
              </a:buClr>
              <a:buFont typeface="Arial" panose="020B0604020202020204" pitchFamily="34" charset="0"/>
              <a:buNone/>
            </a:pPr>
            <a:r>
              <a:rPr lang="en-US" sz="1100" b="1" dirty="0">
                <a:solidFill>
                  <a:schemeClr val="tx1"/>
                </a:solidFill>
                <a:latin typeface="Calibri" panose="020F0502020204030204" pitchFamily="34" charset="0"/>
                <a:cs typeface="Calibri" panose="020F0502020204030204" pitchFamily="34" charset="0"/>
              </a:rPr>
              <a:t>Each READ plan must include, at a minimum: </a:t>
            </a:r>
          </a:p>
          <a:p>
            <a:pPr marL="0" indent="0">
              <a:lnSpc>
                <a:spcPct val="150000"/>
              </a:lnSpc>
              <a:buClr>
                <a:schemeClr val="tx1"/>
              </a:buClr>
              <a:buFont typeface="Arial" panose="020B0604020202020204" pitchFamily="34" charset="0"/>
              <a:buNone/>
            </a:pPr>
            <a:endParaRPr lang="en-US" sz="1100" b="1" dirty="0">
              <a:solidFill>
                <a:schemeClr val="tx1"/>
              </a:solidFill>
              <a:latin typeface="Calibri" panose="020F0502020204030204" pitchFamily="34" charset="0"/>
              <a:cs typeface="Calibri" panose="020F0502020204030204" pitchFamily="34" charset="0"/>
            </a:endParaRPr>
          </a:p>
          <a:p>
            <a:pPr marL="800100" lvl="1" indent="-342900">
              <a:lnSpc>
                <a:spcPct val="150000"/>
              </a:lnSpc>
              <a:buClr>
                <a:schemeClr val="tx1"/>
              </a:buClr>
              <a:buFont typeface="+mj-lt"/>
              <a:buAutoNum type="arabicPeriod"/>
            </a:pPr>
            <a:r>
              <a:rPr lang="en-US" sz="1100" b="1" dirty="0">
                <a:solidFill>
                  <a:schemeClr val="tx1"/>
                </a:solidFill>
                <a:latin typeface="Calibri" panose="020F0502020204030204" pitchFamily="34" charset="0"/>
                <a:cs typeface="Calibri" panose="020F0502020204030204" pitchFamily="34" charset="0"/>
              </a:rPr>
              <a:t>The student’s specific, diagnosed reading skill deficiencies that need to be remediated in order for the student to attain reading competency; </a:t>
            </a:r>
          </a:p>
          <a:p>
            <a:pPr marL="800100" lvl="1" indent="-342900">
              <a:lnSpc>
                <a:spcPct val="150000"/>
              </a:lnSpc>
              <a:buClr>
                <a:schemeClr val="tx1"/>
              </a:buClr>
              <a:buFont typeface="+mj-lt"/>
              <a:buAutoNum type="arabicPeriod"/>
            </a:pPr>
            <a:r>
              <a:rPr lang="en-US" sz="1100" b="1" dirty="0">
                <a:solidFill>
                  <a:schemeClr val="tx1"/>
                </a:solidFill>
                <a:latin typeface="Calibri" panose="020F0502020204030204" pitchFamily="34" charset="0"/>
                <a:cs typeface="Calibri" panose="020F0502020204030204" pitchFamily="34" charset="0"/>
              </a:rPr>
              <a:t>The goals and objectives for student growth in attaining reading competency; </a:t>
            </a:r>
          </a:p>
          <a:p>
            <a:pPr marL="800100" lvl="1" indent="-342900">
              <a:lnSpc>
                <a:spcPct val="150000"/>
              </a:lnSpc>
              <a:buClr>
                <a:schemeClr val="tx1"/>
              </a:buClr>
              <a:buFont typeface="+mj-lt"/>
              <a:buAutoNum type="arabicPeriod"/>
            </a:pPr>
            <a:r>
              <a:rPr lang="en-US" sz="1100" b="1" dirty="0">
                <a:solidFill>
                  <a:schemeClr val="tx1"/>
                </a:solidFill>
                <a:latin typeface="Calibri" panose="020F0502020204030204" pitchFamily="34" charset="0"/>
                <a:cs typeface="Calibri" panose="020F0502020204030204" pitchFamily="34" charset="0"/>
              </a:rPr>
              <a:t>The type of additional instructional services and interventions the student will receive in reading. At a minimum, the local education provider shall ensure the student receives educational services in a daily literacy block for the length of time identified as effective in research relating to best practices in teaching reading. </a:t>
            </a:r>
          </a:p>
          <a:p>
            <a:pPr marL="800100" lvl="1" indent="-342900">
              <a:lnSpc>
                <a:spcPct val="150000"/>
              </a:lnSpc>
              <a:buClr>
                <a:schemeClr val="tx1"/>
              </a:buClr>
              <a:buFont typeface="+mj-lt"/>
              <a:buAutoNum type="arabicPeriod"/>
            </a:pPr>
            <a:r>
              <a:rPr lang="en-US" sz="1100" b="1" dirty="0">
                <a:solidFill>
                  <a:schemeClr val="tx1"/>
                </a:solidFill>
                <a:latin typeface="Calibri" panose="020F0502020204030204" pitchFamily="34" charset="0"/>
                <a:cs typeface="Calibri" panose="020F0502020204030204" pitchFamily="34" charset="0"/>
              </a:rPr>
              <a:t>The scientifically based or evidence-based reading instructional programming the teacher will use to provide daily reading approaches, strategies, interventions, and instruction, which programs at a minimum shall address the areas of phonemic awareness, phonics, vocabulary development, reading fluency, including oral skills, and reading comprehension. </a:t>
            </a:r>
          </a:p>
          <a:p>
            <a:pPr marL="800100" lvl="1" indent="-342900">
              <a:lnSpc>
                <a:spcPct val="150000"/>
              </a:lnSpc>
              <a:buClr>
                <a:schemeClr val="tx1"/>
              </a:buClr>
              <a:buFont typeface="+mj-lt"/>
              <a:buAutoNum type="arabicPeriod"/>
            </a:pPr>
            <a:r>
              <a:rPr lang="en-US" sz="1100" b="1" dirty="0">
                <a:solidFill>
                  <a:schemeClr val="tx1"/>
                </a:solidFill>
                <a:latin typeface="Calibri" panose="020F0502020204030204" pitchFamily="34" charset="0"/>
                <a:cs typeface="Calibri" panose="020F0502020204030204" pitchFamily="34" charset="0"/>
              </a:rPr>
              <a:t>How the student’s progress will be evaluated and monitored; </a:t>
            </a:r>
          </a:p>
          <a:p>
            <a:pPr marL="800100" lvl="1" indent="-342900">
              <a:lnSpc>
                <a:spcPct val="150000"/>
              </a:lnSpc>
              <a:buClr>
                <a:schemeClr val="tx1"/>
              </a:buClr>
              <a:buFont typeface="+mj-lt"/>
              <a:buAutoNum type="arabicPeriod"/>
            </a:pPr>
            <a:r>
              <a:rPr lang="en-US" sz="1100" b="1" dirty="0">
                <a:solidFill>
                  <a:schemeClr val="tx1"/>
                </a:solidFill>
                <a:latin typeface="Calibri" panose="020F0502020204030204" pitchFamily="34" charset="0"/>
                <a:cs typeface="Calibri" panose="020F0502020204030204" pitchFamily="34" charset="0"/>
              </a:rPr>
              <a:t>The strategies parents are encouraged to use that are designed to supplement the programming </a:t>
            </a:r>
          </a:p>
          <a:p>
            <a:pPr marL="800100" lvl="1" indent="-342900">
              <a:lnSpc>
                <a:spcPct val="150000"/>
              </a:lnSpc>
              <a:buClr>
                <a:schemeClr val="tx1"/>
              </a:buClr>
              <a:buFont typeface="+mj-lt"/>
              <a:buAutoNum type="arabicPeriod"/>
            </a:pPr>
            <a:r>
              <a:rPr lang="en-US" sz="1100" b="1" dirty="0">
                <a:solidFill>
                  <a:schemeClr val="tx1"/>
                </a:solidFill>
                <a:latin typeface="Calibri" panose="020F0502020204030204" pitchFamily="34" charset="0"/>
                <a:cs typeface="Calibri" panose="020F0502020204030204" pitchFamily="34" charset="0"/>
              </a:rPr>
              <a:t>Any additional services the teacher deems available and appropriate to accelerate the student’s reading skill development</a:t>
            </a:r>
          </a:p>
          <a:p>
            <a:pPr marL="457200" marR="0" lvl="1" indent="0" algn="l" defTabSz="914400" rtl="0" eaLnBrk="1" fontAlgn="auto" latinLnBrk="0" hangingPunct="1">
              <a:lnSpc>
                <a:spcPct val="150000"/>
              </a:lnSpc>
              <a:spcBef>
                <a:spcPts val="0"/>
              </a:spcBef>
              <a:spcAft>
                <a:spcPts val="0"/>
              </a:spcAft>
              <a:buClr>
                <a:schemeClr val="tx1"/>
              </a:buClr>
              <a:buSzTx/>
              <a:buFont typeface="+mj-lt"/>
              <a:buNone/>
              <a:tabLst/>
              <a:defRPr/>
            </a:pPr>
            <a:r>
              <a:rPr lang="en-US" sz="1100" b="0" dirty="0"/>
              <a:t>22-7-1206 (5) a-g</a:t>
            </a:r>
          </a:p>
          <a:p>
            <a:pPr marL="457200" lvl="1" indent="0">
              <a:lnSpc>
                <a:spcPct val="150000"/>
              </a:lnSpc>
              <a:buClr>
                <a:schemeClr val="tx1"/>
              </a:buClr>
              <a:buFont typeface="+mj-lt"/>
              <a:buNone/>
            </a:pPr>
            <a:endParaRPr lang="en-US" sz="1100" dirty="0">
              <a:solidFill>
                <a:schemeClr val="tx1"/>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
                <a:schemeClr val="tx1"/>
              </a:buClr>
              <a:buSzTx/>
              <a:buFont typeface="Arial" panose="020B0604020202020204" pitchFamily="34" charset="0"/>
              <a:buNone/>
              <a:tabLst/>
              <a:defRPr/>
            </a:pPr>
            <a:r>
              <a:rPr lang="en-US" sz="1100" b="0" i="0" dirty="0">
                <a:solidFill>
                  <a:schemeClr val="tx1"/>
                </a:solidFill>
                <a:latin typeface="Calibri" panose="020F0502020204030204" pitchFamily="34" charset="0"/>
                <a:cs typeface="Calibri" panose="020F0502020204030204" pitchFamily="34" charset="0"/>
              </a:rPr>
              <a:t>READ plans are specific to each student. The READ Act details additional components to include in READ Plans for English Language learners. The READ Act also includes additional READ Plan considerations for students who may have an Individualized Educational Plan. </a:t>
            </a:r>
          </a:p>
          <a:p>
            <a:pPr marL="0" marR="0" lvl="0" indent="0" algn="l" defTabSz="914400" rtl="0" eaLnBrk="1" fontAlgn="auto" latinLnBrk="0" hangingPunct="1">
              <a:lnSpc>
                <a:spcPct val="150000"/>
              </a:lnSpc>
              <a:spcBef>
                <a:spcPts val="0"/>
              </a:spcBef>
              <a:spcAft>
                <a:spcPts val="0"/>
              </a:spcAft>
              <a:buClr>
                <a:schemeClr val="tx1"/>
              </a:buClr>
              <a:buSzTx/>
              <a:buFont typeface="Arial" panose="020B0604020202020204" pitchFamily="34" charset="0"/>
              <a:buNone/>
              <a:tabLst/>
              <a:defRPr/>
            </a:pPr>
            <a:endParaRPr lang="en-US" sz="1100" b="0" i="0" dirty="0">
              <a:solidFill>
                <a:schemeClr val="tx1"/>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SzPts val="1100"/>
              <a:buNone/>
            </a:pPr>
            <a:endParaRPr lang="en-US" sz="1100" dirty="0">
              <a:highlight>
                <a:srgbClr val="FFFF00"/>
              </a:highlight>
            </a:endParaRPr>
          </a:p>
          <a:p>
            <a:pPr marL="0" lvl="0" indent="0" algn="l" rtl="0">
              <a:lnSpc>
                <a:spcPct val="100000"/>
              </a:lnSpc>
              <a:spcBef>
                <a:spcPts val="0"/>
              </a:spcBef>
              <a:spcAft>
                <a:spcPts val="0"/>
              </a:spcAft>
              <a:buSzPts val="1100"/>
              <a:buNone/>
            </a:pPr>
            <a:r>
              <a:rPr lang="en-US" sz="1100" dirty="0">
                <a:highlight>
                  <a:srgbClr val="FFFF00"/>
                </a:highlight>
              </a:rPr>
              <a:t>READ Plan CHECKLIST link</a:t>
            </a:r>
            <a:r>
              <a:rPr lang="en-US" sz="1100" dirty="0"/>
              <a:t>: </a:t>
            </a:r>
            <a:r>
              <a:rPr lang="en-US" sz="1100" u="sng" dirty="0">
                <a:solidFill>
                  <a:schemeClr val="hlink"/>
                </a:solidFill>
                <a:hlinkClick r:id="rId3"/>
              </a:rPr>
              <a:t>http://www.cde.state.co.us/coloradoliteracy/readplanchecklist</a:t>
            </a:r>
            <a:endParaRPr lang="en-US" sz="1100" u="sng" dirty="0">
              <a:solidFill>
                <a:schemeClr val="hlink"/>
              </a:solidFill>
            </a:endParaRPr>
          </a:p>
        </p:txBody>
      </p:sp>
      <p:sp>
        <p:nvSpPr>
          <p:cNvPr id="677" name="Google Shape;677;g638cf3cddf_2_1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22</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5409195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rtl="0" fontAlgn="base">
              <a:buNone/>
            </a:pPr>
            <a:r>
              <a:rPr lang="en-US" sz="1100" b="0" i="0" u="none" strike="noStrike" cap="none">
                <a:solidFill>
                  <a:srgbClr val="000000"/>
                </a:solidFill>
                <a:effectLst/>
                <a:latin typeface="Trebuchet MS" panose="020B0603020202020204" pitchFamily="34" charset="0"/>
                <a:ea typeface="Trebuchet MS" panose="020B0603020202020204" pitchFamily="34" charset="0"/>
                <a:cs typeface="Arial"/>
                <a:sym typeface="Arial"/>
              </a:rPr>
              <a:t>The graphic shown on the slide represents what the </a:t>
            </a:r>
            <a:r>
              <a:rPr lang="en-US" sz="1100" b="1" i="0" u="none" strike="noStrike" cap="none">
                <a:solidFill>
                  <a:srgbClr val="000000"/>
                </a:solidFill>
                <a:effectLst/>
                <a:latin typeface="Trebuchet MS" panose="020B0603020202020204" pitchFamily="34" charset="0"/>
                <a:ea typeface="Trebuchet MS" panose="020B0603020202020204" pitchFamily="34" charset="0"/>
                <a:cs typeface="Arial"/>
                <a:sym typeface="Arial"/>
              </a:rPr>
              <a:t>READ Plan Process </a:t>
            </a:r>
            <a:r>
              <a:rPr lang="en-US" sz="1100" b="0" i="0" u="none" strike="noStrike" cap="none">
                <a:solidFill>
                  <a:srgbClr val="000000"/>
                </a:solidFill>
                <a:effectLst/>
                <a:latin typeface="Trebuchet MS" panose="020B0603020202020204" pitchFamily="34" charset="0"/>
                <a:ea typeface="Trebuchet MS" panose="020B0603020202020204" pitchFamily="34" charset="0"/>
                <a:cs typeface="Arial"/>
                <a:sym typeface="Arial"/>
              </a:rPr>
              <a:t>would look like: </a:t>
            </a:r>
          </a:p>
          <a:p>
            <a:pPr marL="0" indent="0" rtl="0" fontAlgn="base">
              <a:buNone/>
            </a:pPr>
            <a:endParaRPr lang="en-US" sz="1100" b="0" i="0" u="none" strike="noStrike" cap="none">
              <a:solidFill>
                <a:srgbClr val="000000"/>
              </a:solidFill>
              <a:effectLst/>
              <a:latin typeface="Trebuchet MS" panose="020B0603020202020204" pitchFamily="34" charset="0"/>
              <a:cs typeface="Arial"/>
              <a:sym typeface="Arial"/>
            </a:endParaRPr>
          </a:p>
          <a:p>
            <a:pPr marL="0" indent="0" rtl="0" fontAlgn="base">
              <a:buNone/>
            </a:pPr>
            <a:r>
              <a:rPr lang="en-US" sz="1100" b="0">
                <a:solidFill>
                  <a:schemeClr val="tx1"/>
                </a:solidFill>
                <a:latin typeface="Trebuchet MS" panose="020B0603020202020204" pitchFamily="34" charset="0"/>
              </a:rPr>
              <a:t>When a student is identified as having an SRD, a READ plan will be put in place:</a:t>
            </a:r>
          </a:p>
          <a:p>
            <a:pPr marL="0" indent="0" rtl="0" fontAlgn="base">
              <a:buNone/>
            </a:pPr>
            <a:endParaRPr lang="en-US" sz="1100" b="1">
              <a:solidFill>
                <a:schemeClr val="tx1"/>
              </a:solidFill>
              <a:latin typeface="Trebuchet MS" panose="020B0603020202020204" pitchFamily="34" charset="0"/>
            </a:endParaRPr>
          </a:p>
          <a:p>
            <a:pPr marL="0" marR="0" lvl="0" indent="-298450" algn="l" defTabSz="914400" rtl="0" eaLnBrk="1" fontAlgn="base" latinLnBrk="0" hangingPunct="1">
              <a:lnSpc>
                <a:spcPct val="100000"/>
              </a:lnSpc>
              <a:spcBef>
                <a:spcPts val="0"/>
              </a:spcBef>
              <a:spcAft>
                <a:spcPts val="0"/>
              </a:spcAft>
              <a:buClr>
                <a:srgbClr val="000000"/>
              </a:buClr>
              <a:buSzPts val="1100"/>
              <a:buFont typeface="+mj-lt"/>
              <a:buAutoNum type="arabicPeriod"/>
              <a:tabLst/>
              <a:defRPr/>
            </a:pPr>
            <a:r>
              <a:rPr lang="en-US" sz="1100" b="1">
                <a:latin typeface="Trebuchet MS" panose="020B0603020202020204" pitchFamily="34" charset="0"/>
              </a:rPr>
              <a:t>Identify specific skill deficits</a:t>
            </a:r>
          </a:p>
          <a:p>
            <a:pPr marL="0" marR="0" lvl="0" indent="-298450" algn="l" defTabSz="914400" rtl="0" eaLnBrk="1" fontAlgn="base" latinLnBrk="0" hangingPunct="1">
              <a:lnSpc>
                <a:spcPct val="100000"/>
              </a:lnSpc>
              <a:spcBef>
                <a:spcPts val="0"/>
              </a:spcBef>
              <a:spcAft>
                <a:spcPts val="0"/>
              </a:spcAft>
              <a:buClr>
                <a:srgbClr val="000000"/>
              </a:buClr>
              <a:buSzPts val="1100"/>
              <a:buFont typeface="+mj-lt"/>
              <a:buAutoNum type="arabicPeriod"/>
              <a:tabLst/>
              <a:defRPr/>
            </a:pPr>
            <a:r>
              <a:rPr lang="en-US" sz="1100" b="1">
                <a:latin typeface="Trebuchet MS" panose="020B0603020202020204" pitchFamily="34" charset="0"/>
              </a:rPr>
              <a:t>Write goals and objectives </a:t>
            </a:r>
          </a:p>
          <a:p>
            <a:pPr marL="0" marR="0" lvl="0" indent="-298450" algn="l" defTabSz="914400" rtl="0" eaLnBrk="1" fontAlgn="base" latinLnBrk="0" hangingPunct="1">
              <a:lnSpc>
                <a:spcPct val="100000"/>
              </a:lnSpc>
              <a:spcBef>
                <a:spcPts val="0"/>
              </a:spcBef>
              <a:spcAft>
                <a:spcPts val="0"/>
              </a:spcAft>
              <a:buClr>
                <a:srgbClr val="000000"/>
              </a:buClr>
              <a:buSzPts val="1100"/>
              <a:buFont typeface="+mj-lt"/>
              <a:buAutoNum type="arabicPeriod"/>
              <a:tabLst/>
              <a:defRPr/>
            </a:pPr>
            <a:r>
              <a:rPr lang="en-US" sz="1100" b="1">
                <a:latin typeface="Trebuchet MS" panose="020B0603020202020204" pitchFamily="34" charset="0"/>
              </a:rPr>
              <a:t>Match intervention to skill deficits; implement with fidelity</a:t>
            </a:r>
          </a:p>
          <a:p>
            <a:pPr marL="0" marR="0" lvl="0" indent="-298450" algn="l" defTabSz="914400" rtl="0" eaLnBrk="1" fontAlgn="base" latinLnBrk="0" hangingPunct="1">
              <a:lnSpc>
                <a:spcPct val="100000"/>
              </a:lnSpc>
              <a:spcBef>
                <a:spcPts val="0"/>
              </a:spcBef>
              <a:spcAft>
                <a:spcPts val="0"/>
              </a:spcAft>
              <a:buClr>
                <a:srgbClr val="000000"/>
              </a:buClr>
              <a:buSzPts val="1100"/>
              <a:buFont typeface="+mj-lt"/>
              <a:buAutoNum type="arabicPeriod"/>
              <a:tabLst/>
              <a:defRPr/>
            </a:pPr>
            <a:r>
              <a:rPr lang="en-US" sz="1100" b="1">
                <a:latin typeface="Trebuchet MS" panose="020B0603020202020204" pitchFamily="34" charset="0"/>
              </a:rPr>
              <a:t>Select and administer progress monitoring assessment</a:t>
            </a:r>
          </a:p>
          <a:p>
            <a:pPr marL="0" marR="0" lvl="0" indent="-298450" algn="l" defTabSz="914400" rtl="0" eaLnBrk="1" fontAlgn="base" latinLnBrk="0" hangingPunct="1">
              <a:lnSpc>
                <a:spcPct val="100000"/>
              </a:lnSpc>
              <a:spcBef>
                <a:spcPts val="0"/>
              </a:spcBef>
              <a:spcAft>
                <a:spcPts val="0"/>
              </a:spcAft>
              <a:buClr>
                <a:srgbClr val="000000"/>
              </a:buClr>
              <a:buSzPts val="1100"/>
              <a:buFont typeface="+mj-lt"/>
              <a:buAutoNum type="arabicPeriod"/>
              <a:tabLst/>
              <a:defRPr/>
            </a:pPr>
            <a:r>
              <a:rPr lang="en-US" sz="1100" b="1">
                <a:latin typeface="Trebuchet MS" panose="020B0603020202020204" pitchFamily="34" charset="0"/>
              </a:rPr>
              <a:t>Analyze progress monitoring data </a:t>
            </a:r>
          </a:p>
          <a:p>
            <a:pPr marL="0" marR="0" lvl="0" indent="-298450" algn="l" defTabSz="914400" rtl="0" eaLnBrk="1" fontAlgn="base" latinLnBrk="0" hangingPunct="1">
              <a:lnSpc>
                <a:spcPct val="100000"/>
              </a:lnSpc>
              <a:spcBef>
                <a:spcPts val="0"/>
              </a:spcBef>
              <a:spcAft>
                <a:spcPts val="0"/>
              </a:spcAft>
              <a:buClr>
                <a:srgbClr val="000000"/>
              </a:buClr>
              <a:buSzPts val="1100"/>
              <a:buFont typeface="+mj-lt"/>
              <a:buAutoNum type="arabicPeriod"/>
              <a:tabLst/>
              <a:defRPr/>
            </a:pPr>
            <a:r>
              <a:rPr lang="en-US" sz="1100" b="1">
                <a:latin typeface="Trebuchet MS" panose="020B0603020202020204" pitchFamily="34" charset="0"/>
              </a:rPr>
              <a:t>Determine effectiveness of instruction; adjust as needed</a:t>
            </a:r>
          </a:p>
          <a:p>
            <a:pPr marL="0" marR="0" lvl="0" indent="0" algn="l" defTabSz="914400" rtl="0" eaLnBrk="1" fontAlgn="base" latinLnBrk="0" hangingPunct="1">
              <a:lnSpc>
                <a:spcPct val="100000"/>
              </a:lnSpc>
              <a:spcBef>
                <a:spcPts val="0"/>
              </a:spcBef>
              <a:spcAft>
                <a:spcPts val="0"/>
              </a:spcAft>
              <a:buClr>
                <a:srgbClr val="000000"/>
              </a:buClr>
              <a:buSzPts val="1100"/>
              <a:buFont typeface="+mj-lt"/>
              <a:buNone/>
              <a:tabLst/>
              <a:defRPr/>
            </a:pPr>
            <a:endParaRPr lang="en-US" sz="1100" b="1">
              <a:latin typeface="Trebuchet MS" panose="020B0603020202020204" pitchFamily="34" charset="0"/>
            </a:endParaRPr>
          </a:p>
          <a:p>
            <a:pPr marL="0" marR="0" lvl="0" indent="0" algn="l" defTabSz="914400" rtl="0" eaLnBrk="1" fontAlgn="base" latinLnBrk="0" hangingPunct="1">
              <a:lnSpc>
                <a:spcPct val="100000"/>
              </a:lnSpc>
              <a:spcBef>
                <a:spcPts val="0"/>
              </a:spcBef>
              <a:spcAft>
                <a:spcPts val="0"/>
              </a:spcAft>
              <a:buClr>
                <a:srgbClr val="000000"/>
              </a:buClr>
              <a:buSzPts val="1100"/>
              <a:buFont typeface="+mj-lt"/>
              <a:buNone/>
              <a:tabLst/>
              <a:defRPr/>
            </a:pPr>
            <a:r>
              <a:rPr lang="en-US" sz="1100" b="1">
                <a:solidFill>
                  <a:schemeClr val="tx1"/>
                </a:solidFill>
                <a:latin typeface="Trebuchet MS" panose="020B0603020202020204" pitchFamily="34" charset="0"/>
              </a:rPr>
              <a:t>Ongoing, regular updates to parents occur throughout the READ Plan process</a:t>
            </a:r>
          </a:p>
          <a:p>
            <a:pPr marL="0" marR="0" lvl="0" indent="0" algn="l" defTabSz="914400" rtl="0" eaLnBrk="1" fontAlgn="base" latinLnBrk="0" hangingPunct="1">
              <a:lnSpc>
                <a:spcPct val="100000"/>
              </a:lnSpc>
              <a:spcBef>
                <a:spcPts val="0"/>
              </a:spcBef>
              <a:spcAft>
                <a:spcPts val="0"/>
              </a:spcAft>
              <a:buClr>
                <a:srgbClr val="000000"/>
              </a:buClr>
              <a:buSzPts val="1100"/>
              <a:buFont typeface="+mj-lt"/>
              <a:buNone/>
              <a:tabLst/>
              <a:defRPr/>
            </a:pPr>
            <a:endParaRPr lang="en-US" sz="1100" b="1">
              <a:solidFill>
                <a:schemeClr val="tx1"/>
              </a:solidFill>
              <a:latin typeface="Trebuchet MS" panose="020B0603020202020204" pitchFamily="34" charset="0"/>
            </a:endParaRPr>
          </a:p>
          <a:p>
            <a:pPr marL="0" marR="0" lvl="0" indent="0" algn="l" defTabSz="914400" rtl="0" eaLnBrk="1" fontAlgn="base" latinLnBrk="0" hangingPunct="1">
              <a:lnSpc>
                <a:spcPct val="100000"/>
              </a:lnSpc>
              <a:spcBef>
                <a:spcPts val="0"/>
              </a:spcBef>
              <a:spcAft>
                <a:spcPts val="0"/>
              </a:spcAft>
              <a:buClr>
                <a:srgbClr val="000000"/>
              </a:buClr>
              <a:buSzPts val="1100"/>
              <a:buFont typeface="+mj-lt"/>
              <a:buNone/>
              <a:tabLst/>
              <a:defRPr/>
            </a:pPr>
            <a:endParaRPr lang="en-US" sz="1100" b="1">
              <a:latin typeface="Trebuchet MS" panose="020B0603020202020204" pitchFamily="34" charset="0"/>
            </a:endParaRPr>
          </a:p>
          <a:p>
            <a:pPr marL="0" marR="0" lvl="0" indent="0" algn="l" defTabSz="914400" rtl="0" eaLnBrk="1" fontAlgn="base" latinLnBrk="0" hangingPunct="1">
              <a:lnSpc>
                <a:spcPct val="100000"/>
              </a:lnSpc>
              <a:spcBef>
                <a:spcPts val="0"/>
              </a:spcBef>
              <a:spcAft>
                <a:spcPts val="0"/>
              </a:spcAft>
              <a:buClr>
                <a:srgbClr val="000000"/>
              </a:buClr>
              <a:buSzPts val="1100"/>
              <a:buFont typeface="+mj-lt"/>
              <a:buNone/>
              <a:tabLst/>
              <a:defRPr/>
            </a:pPr>
            <a:endParaRPr lang="en-US" sz="1100" b="1"/>
          </a:p>
        </p:txBody>
      </p:sp>
    </p:spTree>
    <p:extLst>
      <p:ext uri="{BB962C8B-B14F-4D97-AF65-F5344CB8AC3E}">
        <p14:creationId xmlns:p14="http://schemas.microsoft.com/office/powerpoint/2010/main" val="39776918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a:extLst>
            <a:ext uri="{FF2B5EF4-FFF2-40B4-BE49-F238E27FC236}">
              <a16:creationId xmlns:a16="http://schemas.microsoft.com/office/drawing/2014/main" id="{44391328-4F81-9687-7E49-F49EBA052701}"/>
            </a:ext>
          </a:extLst>
        </p:cNvPr>
        <p:cNvGrpSpPr/>
        <p:nvPr/>
      </p:nvGrpSpPr>
      <p:grpSpPr>
        <a:xfrm>
          <a:off x="0" y="0"/>
          <a:ext cx="0" cy="0"/>
          <a:chOff x="0" y="0"/>
          <a:chExt cx="0" cy="0"/>
        </a:xfrm>
      </p:grpSpPr>
      <p:sp>
        <p:nvSpPr>
          <p:cNvPr id="675" name="Google Shape;675;g638cf3cddf_2_133:notes">
            <a:extLst>
              <a:ext uri="{FF2B5EF4-FFF2-40B4-BE49-F238E27FC236}">
                <a16:creationId xmlns:a16="http://schemas.microsoft.com/office/drawing/2014/main" id="{274B9248-B88F-D4B1-0F19-6BBB37DF4E2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6" name="Google Shape;676;g638cf3cddf_2_133:notes">
            <a:extLst>
              <a:ext uri="{FF2B5EF4-FFF2-40B4-BE49-F238E27FC236}">
                <a16:creationId xmlns:a16="http://schemas.microsoft.com/office/drawing/2014/main" id="{D0FCC242-6169-A8B4-1BC3-C9018FF8CE6D}"/>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US" sz="1100" b="0" i="0" u="none" strike="noStrike" cap="none">
                <a:solidFill>
                  <a:srgbClr val="000000"/>
                </a:solidFill>
                <a:effectLst/>
                <a:latin typeface="Trebuchet MS" panose="020B0603020202020204" pitchFamily="34" charset="0"/>
                <a:ea typeface="Trebuchet MS" panose="020B0603020202020204" pitchFamily="34" charset="0"/>
                <a:cs typeface="Arial"/>
                <a:sym typeface="Arial"/>
              </a:rPr>
              <a:t> </a:t>
            </a:r>
            <a:r>
              <a:rPr lang="en-US" sz="1100"/>
              <a:t>There are also </a:t>
            </a:r>
            <a:r>
              <a:rPr lang="en-US" sz="1100" b="1"/>
              <a:t>considerations for student with disabilities</a:t>
            </a:r>
            <a:r>
              <a:rPr lang="en-US" sz="1100"/>
              <a:t> </a:t>
            </a: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endParaRPr lang="en-US" sz="1100"/>
          </a:p>
          <a:p>
            <a:pPr marL="171450" indent="-171450">
              <a:lnSpc>
                <a:spcPct val="150000"/>
              </a:lnSpc>
              <a:defRPr/>
            </a:pPr>
            <a:r>
              <a:rPr lang="en-US" sz="1100"/>
              <a:t>A child with a disability </a:t>
            </a:r>
            <a:r>
              <a:rPr lang="en-US" sz="1100" b="1"/>
              <a:t>may be identified as having an SRD</a:t>
            </a:r>
          </a:p>
          <a:p>
            <a:pPr marL="171450" indent="-171450">
              <a:lnSpc>
                <a:spcPct val="150000"/>
              </a:lnSpc>
              <a:defRPr/>
            </a:pPr>
            <a:endParaRPr lang="en-US" sz="1100" b="1"/>
          </a:p>
          <a:p>
            <a:pPr marL="171450" indent="-171450">
              <a:lnSpc>
                <a:spcPct val="150000"/>
              </a:lnSpc>
              <a:defRPr/>
            </a:pPr>
            <a:r>
              <a:rPr lang="en-US" sz="1100"/>
              <a:t>And </a:t>
            </a:r>
            <a:r>
              <a:rPr lang="en-US" sz="1100" b="1"/>
              <a:t>could have a READ plan in addition to an Individualized Education Program, </a:t>
            </a:r>
            <a:r>
              <a:rPr lang="en-US" sz="1100" b="0"/>
              <a:t>or</a:t>
            </a:r>
            <a:r>
              <a:rPr lang="en-US" sz="1100" b="1"/>
              <a:t> IEP</a:t>
            </a:r>
            <a:r>
              <a:rPr lang="en-US" sz="1100"/>
              <a:t> (CRS 22-7-1206(3)). </a:t>
            </a:r>
          </a:p>
          <a:p>
            <a:pPr marL="0" indent="0">
              <a:lnSpc>
                <a:spcPct val="150000"/>
              </a:lnSpc>
              <a:buFont typeface="Arial" panose="020B0604020202020204" pitchFamily="34" charset="0"/>
              <a:buNone/>
            </a:pPr>
            <a:endParaRPr lang="en-US" sz="1100"/>
          </a:p>
          <a:p>
            <a:pPr marL="0" indent="0">
              <a:lnSpc>
                <a:spcPct val="150000"/>
              </a:lnSpc>
              <a:buFont typeface="Arial" panose="020B0604020202020204" pitchFamily="34" charset="0"/>
              <a:buNone/>
            </a:pPr>
            <a:endParaRPr lang="en-US" sz="1100"/>
          </a:p>
          <a:p>
            <a:pPr marL="0" indent="0">
              <a:lnSpc>
                <a:spcPct val="150000"/>
              </a:lnSpc>
              <a:buFont typeface="Arial" panose="020B0604020202020204" pitchFamily="34" charset="0"/>
              <a:buNone/>
            </a:pPr>
            <a:r>
              <a:rPr lang="en-US" sz="1100"/>
              <a:t>It is a </a:t>
            </a:r>
            <a:r>
              <a:rPr lang="en-US" sz="1100" b="1"/>
              <a:t>district decision on how these </a:t>
            </a:r>
            <a:r>
              <a:rPr lang="en-US" sz="1100" b="1">
                <a:solidFill>
                  <a:schemeClr val="tx1"/>
                </a:solidFill>
              </a:rPr>
              <a:t>how these two plans work together to best support a child </a:t>
            </a:r>
            <a:r>
              <a:rPr lang="en-US" sz="1100"/>
              <a:t>(CRS 22-7-1206(3); https://www.cde.state.co.us/cdesped/idea_colorados_read_act_guidance). </a:t>
            </a:r>
          </a:p>
          <a:p>
            <a:pPr marL="0" indent="0">
              <a:lnSpc>
                <a:spcPct val="150000"/>
              </a:lnSpc>
              <a:buFont typeface="Arial" panose="020B0604020202020204" pitchFamily="34" charset="0"/>
              <a:buNone/>
            </a:pPr>
            <a:endParaRPr lang="en-US" sz="1100"/>
          </a:p>
          <a:p>
            <a:pPr marL="171450" indent="-171450">
              <a:lnSpc>
                <a:spcPct val="150000"/>
              </a:lnSpc>
            </a:pPr>
            <a:r>
              <a:rPr lang="en-US" sz="1100"/>
              <a:t>Note that not all students with a disability who have a significant reading deficiency will have an IEP and that these determinations are also made at the local level and are unique to the learner. </a:t>
            </a:r>
          </a:p>
          <a:p>
            <a:pPr marL="0" lvl="0" indent="0" algn="l" rtl="0">
              <a:spcBef>
                <a:spcPts val="0"/>
              </a:spcBef>
              <a:spcAft>
                <a:spcPts val="0"/>
              </a:spcAft>
              <a:buSzPts val="1100"/>
              <a:buNone/>
            </a:pPr>
            <a:endParaRPr lang="en-US" sz="1100"/>
          </a:p>
        </p:txBody>
      </p:sp>
      <p:sp>
        <p:nvSpPr>
          <p:cNvPr id="677" name="Google Shape;677;g638cf3cddf_2_133:notes">
            <a:extLst>
              <a:ext uri="{FF2B5EF4-FFF2-40B4-BE49-F238E27FC236}">
                <a16:creationId xmlns:a16="http://schemas.microsoft.com/office/drawing/2014/main" id="{64D1B18A-C955-DFF0-2C43-CA015F9F7932}"/>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Trebuchet MS" panose="020B0603020202020204" pitchFamily="34" charset="0"/>
                <a:sym typeface="Arial"/>
              </a:rPr>
              <a:t>24</a:t>
            </a:fld>
            <a:endParaRPr sz="1400" b="0" i="0" u="none" strike="noStrike" cap="none">
              <a:solidFill>
                <a:srgbClr val="000000"/>
              </a:solidFill>
              <a:latin typeface="Trebuchet MS" panose="020B0603020202020204" pitchFamily="34" charset="0"/>
              <a:sym typeface="Arial"/>
            </a:endParaRPr>
          </a:p>
        </p:txBody>
      </p:sp>
    </p:spTree>
    <p:extLst>
      <p:ext uri="{BB962C8B-B14F-4D97-AF65-F5344CB8AC3E}">
        <p14:creationId xmlns:p14="http://schemas.microsoft.com/office/powerpoint/2010/main" val="10992185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638cf3cddf_2_1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6" name="Google Shape;676;g638cf3cddf_2_13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228600" indent="0"/>
            <a:r>
              <a:rPr lang="en-US" dirty="0"/>
              <a:t>When writing a READ Plan for an English Learner, the process for analyzing data, determining specific skill deficits, and writing goals and objectives is the same. </a:t>
            </a:r>
          </a:p>
          <a:p>
            <a:pPr marL="228600" indent="0"/>
            <a:endParaRPr lang="en-US" dirty="0"/>
          </a:p>
          <a:p>
            <a:pPr marL="228600" indent="0"/>
            <a:r>
              <a:rPr lang="en-US" dirty="0"/>
              <a:t>However, it is also important that the READ plan incorporates information about the student’s English language development. </a:t>
            </a:r>
          </a:p>
          <a:p>
            <a:pPr marL="228600" indent="0"/>
            <a:endParaRPr lang="en-US" dirty="0"/>
          </a:p>
          <a:p>
            <a:pPr marL="228600" indent="0">
              <a:buNone/>
            </a:pPr>
            <a:r>
              <a:rPr lang="en-US" dirty="0"/>
              <a:t>When creating a READ plan for an English Learner:</a:t>
            </a:r>
            <a:endParaRPr lang="en-US" dirty="0">
              <a:cs typeface="Calibri"/>
            </a:endParaRPr>
          </a:p>
          <a:p>
            <a:pPr marL="228600" indent="0"/>
            <a:endParaRPr lang="en-US" dirty="0"/>
          </a:p>
          <a:p>
            <a:pPr marL="228600" indent="0"/>
            <a:r>
              <a:rPr lang="en-US" b="1" dirty="0"/>
              <a:t>The READ plan should include </a:t>
            </a:r>
          </a:p>
          <a:p>
            <a:pPr marL="685800" lvl="1" indent="0"/>
            <a:r>
              <a:rPr lang="en-US" b="1" dirty="0"/>
              <a:t> Reading goals that address the student's specific skill deficits while taking into account the student's English language proficiency level.  </a:t>
            </a:r>
          </a:p>
          <a:p>
            <a:pPr marL="685800" lvl="1" indent="0"/>
            <a:r>
              <a:rPr lang="en-US" b="1" dirty="0"/>
              <a:t> Any interventions included in a READ plan for English Learners must be appropriately scaffolded to address English language development needs </a:t>
            </a:r>
            <a:r>
              <a:rPr lang="en-US" b="0" dirty="0"/>
              <a:t>and</a:t>
            </a:r>
          </a:p>
          <a:p>
            <a:pPr marL="685800" lvl="1" indent="0"/>
            <a:r>
              <a:rPr lang="en-US" b="0" dirty="0"/>
              <a:t> </a:t>
            </a:r>
            <a:r>
              <a:rPr lang="en-US" b="1" dirty="0"/>
              <a:t>should incorporate a student’s home language literacy knowledge </a:t>
            </a:r>
            <a:r>
              <a:rPr lang="en-US" b="0" dirty="0"/>
              <a:t>whenever possible</a:t>
            </a:r>
            <a:r>
              <a:rPr lang="en-US" b="1" dirty="0"/>
              <a:t>. </a:t>
            </a:r>
            <a:endParaRPr lang="en-US" b="1" dirty="0">
              <a:cs typeface="Calibri"/>
            </a:endParaRPr>
          </a:p>
          <a:p>
            <a:pPr marL="228600" indent="0"/>
            <a:endParaRPr lang="en-US" b="1" dirty="0"/>
          </a:p>
          <a:p>
            <a:pPr marL="228600" indent="0"/>
            <a:r>
              <a:rPr lang="en-US" dirty="0"/>
              <a:t>Following these principles, schools can develop READ Plans that reflect the unique strengths and needs of English Learners to set them on a trajectory toward proficiency in both literacy and English language development.</a:t>
            </a:r>
          </a:p>
          <a:p>
            <a:pPr marL="228600" indent="0">
              <a:buNone/>
            </a:pPr>
            <a:endParaRPr lang="en-US" dirty="0">
              <a:cs typeface="Calibri"/>
            </a:endParaRPr>
          </a:p>
        </p:txBody>
      </p:sp>
      <p:sp>
        <p:nvSpPr>
          <p:cNvPr id="677" name="Google Shape;677;g638cf3cddf_2_1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25</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2763568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Last summer, our office completed a revision of the READ plan templates posted on our website to provide districts with an updated model to guide the way READ plans are written, revised, and implemented across the state. Understanding the need to differentiate documentation for diverse needs, a new template specifically designed for multilingual learners was developed as well. </a:t>
            </a:r>
          </a:p>
          <a:p>
            <a:endParaRPr lang="en-US" dirty="0"/>
          </a:p>
          <a:p>
            <a:r>
              <a:rPr lang="en-US" dirty="0"/>
              <a:t>Both templates are in PDF format and available to download on our website at the links provided here (and are also linked to the agenda you received this week). </a:t>
            </a:r>
          </a:p>
          <a:p>
            <a:endParaRPr lang="en-US" dirty="0"/>
          </a:p>
          <a:p>
            <a:r>
              <a:rPr lang="en-US" dirty="0"/>
              <a:t>We will be referring to these templates in upcoming slides as we go over each section of the new format and connect it to READ Act requirements and guidance for implementation that helps to explain how each section is formatted to ensure a well-written READ plan is a living document and reflects the key information about a student’s pathway and progress over time.</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599081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58750" indent="0">
              <a:buNone/>
            </a:pPr>
            <a:r>
              <a:rPr lang="en-US"/>
              <a:t>The student demographic section on both templates includes basic demographic information as well as a place to indicate whether a child has additional educational plans. </a:t>
            </a:r>
          </a:p>
          <a:p>
            <a:pPr marL="158750" indent="0">
              <a:buNone/>
            </a:pPr>
            <a:endParaRPr lang="en-US"/>
          </a:p>
          <a:p>
            <a:r>
              <a:rPr lang="en-US"/>
              <a:t>One change is clearer wording and a prominent location for the date the current plan is initiated, which differentiates it from previous versions of the READ plan a student may have.</a:t>
            </a:r>
          </a:p>
          <a:p>
            <a:r>
              <a:rPr lang="en-US"/>
              <a:t>The READ plan template for MLs includes additions specific to the needs of multilingual learners who also need intensive reading support. </a:t>
            </a:r>
          </a:p>
          <a:p>
            <a:r>
              <a:rPr lang="en-US"/>
              <a:t>While the template is formatted similarly to the general READ plan template, there are a few differences to note. </a:t>
            </a:r>
          </a:p>
          <a:p>
            <a:r>
              <a:rPr lang="en-US"/>
              <a:t>In the student demographic section, there is a place to document a student’s home language as well as their English Language Proficiency designation.</a:t>
            </a:r>
          </a:p>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266443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The READ plan history section is a new addition to the template. This section provides a place to record whether the READ plan is being continued from a prior school year. </a:t>
            </a:r>
          </a:p>
          <a:p>
            <a:r>
              <a:rPr lang="en-US"/>
              <a:t>If a plan is being continued, there is a place to document when the READ plan was first initiated and the number of years the student has been on a READ plan. </a:t>
            </a:r>
          </a:p>
          <a:p>
            <a:r>
              <a:rPr lang="en-US"/>
              <a:t>The additional information in this section is intended to help the teacher who is updating the plan revisit the prior year’s plan to determine what goals were unmet previously, what intervention program was used, and what was the frequency, duration, and intensity of the previously implemented intervention. </a:t>
            </a:r>
          </a:p>
          <a:p>
            <a:r>
              <a:rPr lang="en-US"/>
              <a:t>Recording this information in the current READ plan allows more direct transfer of information from year to year and provides information to the current teacher to make thoughtful decisions about how a plan is intensified for a student who continues to have an SRD from one year to the next.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87227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1"/>
        <p:cNvGrpSpPr/>
        <p:nvPr/>
      </p:nvGrpSpPr>
      <p:grpSpPr>
        <a:xfrm>
          <a:off x="0" y="0"/>
          <a:ext cx="0" cy="0"/>
          <a:chOff x="0" y="0"/>
          <a:chExt cx="0" cy="0"/>
        </a:xfrm>
      </p:grpSpPr>
      <p:sp>
        <p:nvSpPr>
          <p:cNvPr id="1292" name="Google Shape;1292;g625741a872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93" name="Google Shape;1293;g625741a872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rtl="0" fontAlgn="base">
              <a:buNone/>
            </a:pPr>
            <a:r>
              <a:rPr lang="en-US" sz="1100" b="0" i="0" u="none" strike="noStrike" cap="none" dirty="0">
                <a:solidFill>
                  <a:srgbClr val="000000"/>
                </a:solidFill>
                <a:effectLst/>
                <a:latin typeface="Trebuchet MS" panose="020B0603020202020204" pitchFamily="34" charset="0"/>
                <a:ea typeface="Trebuchet MS" panose="020B0603020202020204" pitchFamily="34" charset="0"/>
                <a:cs typeface="Arial"/>
                <a:sym typeface="Arial"/>
              </a:rPr>
              <a:t>​</a:t>
            </a:r>
            <a:r>
              <a:rPr lang="en-US" sz="1100" dirty="0"/>
              <a:t>When a student continues on a </a:t>
            </a:r>
            <a:r>
              <a:rPr lang="en-US" sz="1100" b="1" dirty="0"/>
              <a:t>READ plan </a:t>
            </a:r>
            <a:r>
              <a:rPr lang="en-US" sz="1100" dirty="0"/>
              <a:t>for </a:t>
            </a:r>
            <a:r>
              <a:rPr lang="en-US" sz="1100" b="1" dirty="0"/>
              <a:t>a second or subsequent </a:t>
            </a:r>
            <a:r>
              <a:rPr lang="en-US" sz="1100" b="0" dirty="0"/>
              <a:t>consecutive </a:t>
            </a:r>
            <a:r>
              <a:rPr lang="en-US" sz="1100" b="1" dirty="0"/>
              <a:t>school year</a:t>
            </a:r>
            <a:r>
              <a:rPr lang="en-US" sz="1100" b="0" dirty="0"/>
              <a:t>, the school or district ensures that in the next school year (CRS 22-7-1206(7)(a)):</a:t>
            </a:r>
          </a:p>
          <a:p>
            <a:pPr marL="0" lvl="0" indent="0" algn="l" rtl="0">
              <a:lnSpc>
                <a:spcPct val="100000"/>
              </a:lnSpc>
              <a:spcBef>
                <a:spcPts val="0"/>
              </a:spcBef>
              <a:spcAft>
                <a:spcPts val="0"/>
              </a:spcAft>
              <a:buSzPts val="1100"/>
              <a:buNone/>
            </a:pPr>
            <a:r>
              <a:rPr lang="en-US" sz="1100" b="0" dirty="0"/>
              <a:t> </a:t>
            </a:r>
          </a:p>
          <a:p>
            <a:pPr marL="171450" lvl="0" indent="-171450" algn="l" rtl="0">
              <a:lnSpc>
                <a:spcPct val="100000"/>
              </a:lnSpc>
              <a:spcBef>
                <a:spcPts val="0"/>
              </a:spcBef>
              <a:spcAft>
                <a:spcPts val="0"/>
              </a:spcAft>
              <a:buSzPts val="1100"/>
            </a:pPr>
            <a:r>
              <a:rPr lang="en-US" sz="1100" b="1" dirty="0"/>
              <a:t>The</a:t>
            </a:r>
            <a:r>
              <a:rPr lang="en-US" sz="1100" dirty="0"/>
              <a:t> student’s </a:t>
            </a:r>
            <a:r>
              <a:rPr lang="en-US" sz="1100" b="1" dirty="0"/>
              <a:t>teacher must revise the READ plan to include additional, more rigorous strategies and interventions, including increased daily </a:t>
            </a:r>
            <a:r>
              <a:rPr lang="en-US" sz="1100" dirty="0"/>
              <a:t>time in school for </a:t>
            </a:r>
            <a:r>
              <a:rPr lang="en-US" sz="1100" b="1" dirty="0"/>
              <a:t>reading instruction </a:t>
            </a:r>
            <a:r>
              <a:rPr lang="en-US" sz="1100" b="0" dirty="0"/>
              <a:t>(CRS 22-7-1206(I). </a:t>
            </a:r>
          </a:p>
          <a:p>
            <a:pPr marL="628650" lvl="1" indent="-171450" algn="l" rtl="0">
              <a:lnSpc>
                <a:spcPct val="100000"/>
              </a:lnSpc>
              <a:spcBef>
                <a:spcPts val="0"/>
              </a:spcBef>
              <a:spcAft>
                <a:spcPts val="0"/>
              </a:spcAft>
              <a:buSzPts val="1100"/>
            </a:pPr>
            <a:r>
              <a:rPr lang="en-US" sz="1100" dirty="0">
                <a:latin typeface="Trebuchet MS" panose="020B0603020202020204" pitchFamily="34" charset="0"/>
              </a:rPr>
              <a:t>There are different ways educators can ensure a student receives more rigorous strategies and interventions: (READ Plans from Year to Year https://www.cde.state.co.us/node/67190/)</a:t>
            </a:r>
          </a:p>
          <a:p>
            <a:pPr marL="1085850" lvl="2" indent="-171450" algn="l" rtl="0">
              <a:lnSpc>
                <a:spcPct val="100000"/>
              </a:lnSpc>
              <a:spcBef>
                <a:spcPts val="0"/>
              </a:spcBef>
              <a:spcAft>
                <a:spcPts val="0"/>
              </a:spcAft>
              <a:buSzPts val="1100"/>
            </a:pPr>
            <a:r>
              <a:rPr lang="en-US" sz="1100" dirty="0">
                <a:latin typeface="Trebuchet MS" panose="020B0603020202020204" pitchFamily="34" charset="0"/>
              </a:rPr>
              <a:t>Increase the amount of intervention time and/or frequency the student receives</a:t>
            </a:r>
          </a:p>
          <a:p>
            <a:pPr marL="1085850" lvl="2" indent="-171450" algn="l" rtl="0">
              <a:lnSpc>
                <a:spcPct val="100000"/>
              </a:lnSpc>
              <a:spcBef>
                <a:spcPts val="0"/>
              </a:spcBef>
              <a:spcAft>
                <a:spcPts val="0"/>
              </a:spcAft>
              <a:buSzPts val="1100"/>
            </a:pPr>
            <a:r>
              <a:rPr lang="en-US" sz="1100" dirty="0">
                <a:latin typeface="Trebuchet MS" panose="020B0603020202020204" pitchFamily="34" charset="0"/>
              </a:rPr>
              <a:t>Decrease the number of students for a smaller instructional group</a:t>
            </a:r>
          </a:p>
          <a:p>
            <a:pPr marL="1085850" lvl="2" indent="-171450" algn="l" rtl="0">
              <a:lnSpc>
                <a:spcPct val="100000"/>
              </a:lnSpc>
              <a:spcBef>
                <a:spcPts val="0"/>
              </a:spcBef>
              <a:spcAft>
                <a:spcPts val="0"/>
              </a:spcAft>
              <a:buSzPts val="1100"/>
            </a:pPr>
            <a:r>
              <a:rPr lang="en-US" sz="1100" dirty="0">
                <a:latin typeface="Trebuchet MS" panose="020B0603020202020204" pitchFamily="34" charset="0"/>
              </a:rPr>
              <a:t>Adjust the time of day for instruction that best fits the student’s needs</a:t>
            </a:r>
          </a:p>
          <a:p>
            <a:pPr marL="1085850" lvl="2" indent="-171450" algn="l" rtl="0">
              <a:lnSpc>
                <a:spcPct val="100000"/>
              </a:lnSpc>
              <a:spcBef>
                <a:spcPts val="0"/>
              </a:spcBef>
              <a:spcAft>
                <a:spcPts val="0"/>
              </a:spcAft>
              <a:buSzPts val="1100"/>
            </a:pPr>
            <a:r>
              <a:rPr lang="en-US" sz="1100" dirty="0">
                <a:latin typeface="Trebuchet MS" panose="020B0603020202020204" pitchFamily="34" charset="0"/>
              </a:rPr>
              <a:t>Use specialty programs that are scientifically based and evidence-based from the CDE approved list of programming</a:t>
            </a:r>
          </a:p>
          <a:p>
            <a:pPr marL="1085850" lvl="2" indent="-171450" algn="l" rtl="0">
              <a:lnSpc>
                <a:spcPct val="100000"/>
              </a:lnSpc>
              <a:spcBef>
                <a:spcPts val="0"/>
              </a:spcBef>
              <a:spcAft>
                <a:spcPts val="0"/>
              </a:spcAft>
              <a:buSzPts val="1100"/>
            </a:pPr>
            <a:r>
              <a:rPr lang="en-US" sz="1100" dirty="0">
                <a:latin typeface="Trebuchet MS" panose="020B0603020202020204" pitchFamily="34" charset="0"/>
              </a:rPr>
              <a:t>Increase progress monitoring frequency to pinpoint and drive effective targeted instruction</a:t>
            </a:r>
            <a:endParaRPr lang="en-US" sz="1100" b="0" dirty="0">
              <a:latin typeface="Trebuchet MS" panose="020B0603020202020204" pitchFamily="34" charset="0"/>
            </a:endParaRPr>
          </a:p>
          <a:p>
            <a:pPr marL="171450" lvl="0" indent="-171450" algn="l" rtl="0">
              <a:lnSpc>
                <a:spcPct val="100000"/>
              </a:lnSpc>
              <a:spcBef>
                <a:spcPts val="0"/>
              </a:spcBef>
              <a:spcAft>
                <a:spcPts val="0"/>
              </a:spcAft>
              <a:buSzPts val="1100"/>
            </a:pPr>
            <a:endParaRPr lang="en-US" sz="1100" dirty="0">
              <a:solidFill>
                <a:srgbClr val="000000"/>
              </a:solidFill>
            </a:endParaRPr>
          </a:p>
          <a:p>
            <a:pPr marL="171450" lvl="0" indent="-171450" algn="l" rtl="0">
              <a:lnSpc>
                <a:spcPct val="100000"/>
              </a:lnSpc>
              <a:spcBef>
                <a:spcPts val="0"/>
              </a:spcBef>
              <a:spcAft>
                <a:spcPts val="0"/>
              </a:spcAft>
              <a:buSzPts val="1100"/>
            </a:pPr>
            <a:r>
              <a:rPr lang="en-US" sz="1100" b="1" i="0" u="none" strike="noStrike" baseline="0" dirty="0">
                <a:solidFill>
                  <a:srgbClr val="000000"/>
                </a:solidFill>
              </a:rPr>
              <a:t>The principal </a:t>
            </a:r>
            <a:r>
              <a:rPr lang="en-US" sz="1100" b="0" i="0" u="none" strike="noStrike" baseline="0" dirty="0">
                <a:solidFill>
                  <a:srgbClr val="000000"/>
                </a:solidFill>
              </a:rPr>
              <a:t>of the school in which the student is enrolled </a:t>
            </a:r>
            <a:r>
              <a:rPr lang="en-US" sz="1100" b="1" i="0" u="none" strike="noStrike" baseline="0" dirty="0">
                <a:solidFill>
                  <a:srgbClr val="000000"/>
                </a:solidFill>
              </a:rPr>
              <a:t>ensures that the student receives reading instruction </a:t>
            </a:r>
            <a:r>
              <a:rPr lang="en-US" sz="1100" b="0" i="0" u="none" strike="noStrike" baseline="0" dirty="0">
                <a:solidFill>
                  <a:srgbClr val="000000"/>
                </a:solidFill>
              </a:rPr>
              <a:t>in conjunction with and </a:t>
            </a:r>
            <a:r>
              <a:rPr lang="en-US" sz="1100" b="1" i="0" u="none" strike="noStrike" baseline="0" dirty="0">
                <a:solidFill>
                  <a:srgbClr val="000000"/>
                </a:solidFill>
              </a:rPr>
              <a:t>supported through the other subjects </a:t>
            </a:r>
            <a:r>
              <a:rPr lang="en-US" sz="1100" b="0" i="0" u="none" strike="noStrike" baseline="0" dirty="0">
                <a:solidFill>
                  <a:srgbClr val="000000"/>
                </a:solidFill>
              </a:rPr>
              <a:t>in which the student receives instruction </a:t>
            </a:r>
            <a:r>
              <a:rPr lang="en-US" sz="1100" b="1" i="0" u="none" strike="noStrike" baseline="0" dirty="0">
                <a:solidFill>
                  <a:srgbClr val="000000"/>
                </a:solidFill>
              </a:rPr>
              <a:t>during the school day </a:t>
            </a:r>
            <a:r>
              <a:rPr lang="en-US" sz="1100" b="0" dirty="0"/>
              <a:t>(CRS 22-7-1206(II));</a:t>
            </a:r>
            <a:endParaRPr lang="en-US" sz="1100" b="1" i="0" u="none" strike="noStrike" baseline="0" dirty="0">
              <a:solidFill>
                <a:srgbClr val="000000"/>
              </a:solidFill>
            </a:endParaRPr>
          </a:p>
          <a:p>
            <a:pPr marL="171450" lvl="0" indent="-171450" algn="l" rtl="0">
              <a:lnSpc>
                <a:spcPct val="100000"/>
              </a:lnSpc>
              <a:spcBef>
                <a:spcPts val="0"/>
              </a:spcBef>
              <a:spcAft>
                <a:spcPts val="0"/>
              </a:spcAft>
              <a:buSzPts val="1100"/>
            </a:pPr>
            <a:endParaRPr lang="en-US" sz="1100" b="0" i="0" u="none" strike="noStrike" baseline="0" dirty="0">
              <a:solidFill>
                <a:srgbClr val="000000"/>
              </a:solidFill>
            </a:endParaRPr>
          </a:p>
          <a:p>
            <a:pPr marL="171450" lvl="0" indent="-171450" algn="l" rtl="0">
              <a:lnSpc>
                <a:spcPct val="100000"/>
              </a:lnSpc>
              <a:spcBef>
                <a:spcPts val="0"/>
              </a:spcBef>
              <a:spcAft>
                <a:spcPts val="0"/>
              </a:spcAft>
              <a:buSzPts val="1100"/>
            </a:pPr>
            <a:r>
              <a:rPr lang="en-US" sz="1100" dirty="0"/>
              <a:t>And</a:t>
            </a:r>
            <a:r>
              <a:rPr lang="en-US" sz="1100" b="1" dirty="0"/>
              <a:t>, if possible, the student receives reading instruction from a teacher who is identified as effective or highly effective </a:t>
            </a:r>
            <a:r>
              <a:rPr lang="en-US" sz="1100" dirty="0"/>
              <a:t>in their most recent performance evaluation </a:t>
            </a:r>
            <a:r>
              <a:rPr lang="en-US" sz="1100" b="1" dirty="0"/>
              <a:t>and has expertise in teaching reading </a:t>
            </a:r>
            <a:r>
              <a:rPr lang="en-US" sz="1100" b="0" dirty="0"/>
              <a:t>(CRS 22-7-1206(III)).</a:t>
            </a:r>
          </a:p>
          <a:p>
            <a:pPr marL="171450" lvl="0" indent="-171450" algn="l" rtl="0">
              <a:lnSpc>
                <a:spcPct val="100000"/>
              </a:lnSpc>
              <a:spcBef>
                <a:spcPts val="0"/>
              </a:spcBef>
              <a:spcAft>
                <a:spcPts val="0"/>
              </a:spcAft>
              <a:buSzPts val="1100"/>
            </a:pPr>
            <a:endParaRPr lang="en-US" sz="1100" b="0" dirty="0"/>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baseline="0" dirty="0">
                <a:solidFill>
                  <a:srgbClr val="000000"/>
                </a:solidFill>
                <a:latin typeface="Trebuchet MS" panose="020B0603020202020204" pitchFamily="34" charset="0"/>
                <a:ea typeface="Trebuchet MS" panose="020B0603020202020204" pitchFamily="34" charset="0"/>
                <a:cs typeface="Arial"/>
                <a:sym typeface="Arial"/>
              </a:rPr>
              <a:t>In addition</a:t>
            </a:r>
            <a:r>
              <a:rPr lang="en-US" sz="1100" b="1" i="0" u="none" strike="noStrike" cap="none" baseline="0" dirty="0">
                <a:solidFill>
                  <a:srgbClr val="000000"/>
                </a:solidFill>
                <a:latin typeface="Trebuchet MS" panose="020B0603020202020204" pitchFamily="34" charset="0"/>
                <a:ea typeface="Trebuchet MS" panose="020B0603020202020204" pitchFamily="34" charset="0"/>
                <a:cs typeface="Arial"/>
                <a:sym typeface="Arial"/>
              </a:rPr>
              <a:t>, with the approval of the student's parent,</a:t>
            </a:r>
            <a:r>
              <a:rPr lang="en-US" sz="1100" b="0" i="0" u="none" strike="noStrike" cap="none" baseline="0" dirty="0">
                <a:solidFill>
                  <a:srgbClr val="000000"/>
                </a:solidFill>
                <a:latin typeface="Trebuchet MS" panose="020B0603020202020204" pitchFamily="34" charset="0"/>
                <a:ea typeface="Trebuchet MS" panose="020B0603020202020204" pitchFamily="34" charset="0"/>
                <a:cs typeface="Arial"/>
                <a:sym typeface="Arial"/>
              </a:rPr>
              <a:t> the local education provider (or </a:t>
            </a:r>
            <a:r>
              <a:rPr lang="en-US" sz="1100" b="1" i="0" u="none" strike="noStrike" cap="none" baseline="0" dirty="0">
                <a:solidFill>
                  <a:srgbClr val="000000"/>
                </a:solidFill>
                <a:latin typeface="Trebuchet MS" panose="020B0603020202020204" pitchFamily="34" charset="0"/>
                <a:ea typeface="Trebuchet MS" panose="020B0603020202020204" pitchFamily="34" charset="0"/>
                <a:cs typeface="Arial"/>
                <a:sym typeface="Arial"/>
              </a:rPr>
              <a:t>school) may provide</a:t>
            </a:r>
            <a:r>
              <a:rPr lang="en-US" sz="1100" b="0" i="0" u="none" strike="noStrike" cap="none" baseline="0" dirty="0">
                <a:solidFill>
                  <a:srgbClr val="000000"/>
                </a:solidFill>
                <a:latin typeface="Trebuchet MS" panose="020B0603020202020204" pitchFamily="34" charset="0"/>
                <a:ea typeface="Trebuchet MS" panose="020B0603020202020204" pitchFamily="34" charset="0"/>
                <a:cs typeface="Arial"/>
                <a:sym typeface="Arial"/>
              </a:rPr>
              <a:t> to the student </a:t>
            </a:r>
            <a:r>
              <a:rPr lang="en-US" sz="1100" b="1" i="0" u="none" strike="noStrike" cap="none" baseline="0" dirty="0">
                <a:solidFill>
                  <a:srgbClr val="000000"/>
                </a:solidFill>
                <a:latin typeface="Trebuchet MS" panose="020B0603020202020204" pitchFamily="34" charset="0"/>
                <a:ea typeface="Trebuchet MS" panose="020B0603020202020204" pitchFamily="34" charset="0"/>
                <a:cs typeface="Arial"/>
                <a:sym typeface="Arial"/>
              </a:rPr>
              <a:t>mental health support </a:t>
            </a:r>
            <a:r>
              <a:rPr lang="en-US" sz="1100" b="0" i="0" u="none" strike="noStrike" cap="none" baseline="0" dirty="0">
                <a:solidFill>
                  <a:srgbClr val="000000"/>
                </a:solidFill>
                <a:latin typeface="Trebuchet MS" panose="020B0603020202020204" pitchFamily="34" charset="0"/>
                <a:ea typeface="Trebuchet MS" panose="020B0603020202020204" pitchFamily="34" charset="0"/>
                <a:cs typeface="Arial"/>
                <a:sym typeface="Arial"/>
              </a:rPr>
              <a:t>from the school psychologist, school social worker, or school counselor </a:t>
            </a:r>
            <a:r>
              <a:rPr lang="en-US" sz="1100" b="0" dirty="0"/>
              <a:t>(CRS 22-7-1206(7)(b)).</a:t>
            </a:r>
            <a:endParaRPr lang="en-US" sz="1100" dirty="0"/>
          </a:p>
          <a:p>
            <a:pPr marL="0" lvl="0" indent="0" algn="l" rtl="0">
              <a:lnSpc>
                <a:spcPct val="100000"/>
              </a:lnSpc>
              <a:spcBef>
                <a:spcPts val="0"/>
              </a:spcBef>
              <a:spcAft>
                <a:spcPts val="0"/>
              </a:spcAft>
              <a:buSzPts val="1100"/>
              <a:buNone/>
            </a:pPr>
            <a:endParaRPr lang="en-US" sz="1100" dirty="0"/>
          </a:p>
          <a:p>
            <a:pPr marL="0" lvl="0" indent="0" algn="l" rtl="0">
              <a:lnSpc>
                <a:spcPct val="100000"/>
              </a:lnSpc>
              <a:spcBef>
                <a:spcPts val="0"/>
              </a:spcBef>
              <a:spcAft>
                <a:spcPts val="0"/>
              </a:spcAft>
              <a:buSzPts val="1100"/>
              <a:buFont typeface="Arial" panose="020B0604020202020204" pitchFamily="34" charset="0"/>
              <a:buNone/>
            </a:pPr>
            <a:endParaRPr sz="1200" dirty="0"/>
          </a:p>
        </p:txBody>
      </p:sp>
    </p:spTree>
    <p:extLst>
      <p:ext uri="{BB962C8B-B14F-4D97-AF65-F5344CB8AC3E}">
        <p14:creationId xmlns:p14="http://schemas.microsoft.com/office/powerpoint/2010/main" val="1224784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100">
                <a:latin typeface="Trebuchet MS" panose="020B0603020202020204" pitchFamily="34" charset="0"/>
              </a:rPr>
              <a:t>Today’s meeting objectives are to: </a:t>
            </a:r>
          </a:p>
          <a:p>
            <a:pPr marL="158750" indent="0">
              <a:buNone/>
            </a:pPr>
            <a:endParaRPr lang="en-US" sz="1100">
              <a:latin typeface="Trebuchet MS" panose="020B0603020202020204" pitchFamily="34" charset="0"/>
            </a:endParaRPr>
          </a:p>
          <a:p>
            <a:pPr marL="171450" marR="0" lvl="0" indent="-171450" algn="l" defTabSz="914400" rtl="0" eaLnBrk="1" fontAlgn="auto" latinLnBrk="0" hangingPunct="1">
              <a:lnSpc>
                <a:spcPct val="107000"/>
              </a:lnSpc>
              <a:spcBef>
                <a:spcPts val="0"/>
              </a:spcBef>
              <a:spcAft>
                <a:spcPts val="0"/>
              </a:spcAft>
              <a:buClr>
                <a:srgbClr val="000000"/>
              </a:buClr>
              <a:buSzPts val="1100"/>
              <a:tabLst/>
              <a:defRPr/>
            </a:pPr>
            <a:r>
              <a:rPr lang="en-US" sz="1100">
                <a:solidFill>
                  <a:srgbClr val="000000"/>
                </a:solidFill>
                <a:effectLst/>
                <a:latin typeface="Trebuchet MS" panose="020B0603020202020204" pitchFamily="34" charset="0"/>
                <a:ea typeface="Trebuchet MS" panose="020B0603020202020204" pitchFamily="34" charset="0"/>
                <a:cs typeface="Trebuchet MS" panose="020B0603020202020204" pitchFamily="34" charset="0"/>
              </a:rPr>
              <a:t>Share literacy and legislation updates from CDE and the Office of Elementary Literacy and School Readiness </a:t>
            </a:r>
          </a:p>
          <a:p>
            <a:pPr marL="171450" indent="-171450">
              <a:lnSpc>
                <a:spcPct val="107000"/>
              </a:lnSpc>
            </a:pPr>
            <a:r>
              <a:rPr lang="en-US" sz="1100">
                <a:solidFill>
                  <a:srgbClr val="000000"/>
                </a:solidFill>
                <a:effectLst/>
                <a:latin typeface="Trebuchet MS" panose="020B0603020202020204" pitchFamily="34" charset="0"/>
                <a:ea typeface="Trebuchet MS" panose="020B0603020202020204" pitchFamily="34" charset="0"/>
                <a:cs typeface="Trebuchet MS" panose="020B0603020202020204" pitchFamily="34" charset="0"/>
              </a:rPr>
              <a:t>Provide READ Act implementation reminders and READ plan guidance for the year ahead</a:t>
            </a:r>
          </a:p>
          <a:p>
            <a:pPr marL="171450" indent="-171450">
              <a:lnSpc>
                <a:spcPct val="107000"/>
              </a:lnSpc>
            </a:pPr>
            <a:r>
              <a:rPr lang="en-US" sz="1100">
                <a:solidFill>
                  <a:srgbClr val="000000"/>
                </a:solidFill>
                <a:effectLst/>
                <a:latin typeface="Trebuchet MS" panose="020B0603020202020204" pitchFamily="34" charset="0"/>
                <a:ea typeface="Trebuchet MS" panose="020B0603020202020204" pitchFamily="34" charset="0"/>
                <a:cs typeface="Trebuchet MS" panose="020B0603020202020204" pitchFamily="34" charset="0"/>
              </a:rPr>
              <a:t>Review READ Data collection requirements and overview of collection process </a:t>
            </a:r>
          </a:p>
          <a:p>
            <a:pPr marL="171450" marR="0" lvl="0" indent="-171450" algn="l" defTabSz="914400" rtl="0" eaLnBrk="1" fontAlgn="auto" latinLnBrk="0" hangingPunct="1">
              <a:lnSpc>
                <a:spcPct val="107000"/>
              </a:lnSpc>
              <a:spcBef>
                <a:spcPts val="0"/>
              </a:spcBef>
              <a:spcAft>
                <a:spcPts val="0"/>
              </a:spcAft>
              <a:buClr>
                <a:srgbClr val="000000"/>
              </a:buClr>
              <a:buSzPts val="1100"/>
              <a:tabLst/>
              <a:defRPr/>
            </a:pPr>
            <a:r>
              <a:rPr lang="en-US" sz="1100">
                <a:effectLst/>
                <a:latin typeface="Trebuchet MS" panose="020B0603020202020204" pitchFamily="34" charset="0"/>
                <a:ea typeface="Calibri" panose="020F0502020204030204" pitchFamily="34" charset="0"/>
                <a:cs typeface="Arial" panose="020B0604020202020204" pitchFamily="34" charset="0"/>
              </a:rPr>
              <a:t>Collaborate and discuss READ Act implementation with the support of CDE staff </a:t>
            </a:r>
          </a:p>
          <a:p>
            <a:pPr marL="0" indent="0">
              <a:lnSpc>
                <a:spcPct val="107000"/>
              </a:lnSpc>
              <a:buFont typeface="Symbol" panose="05050102010706020507" pitchFamily="18" charset="2"/>
              <a:buNone/>
            </a:pPr>
            <a:endParaRPr lang="en-US" sz="1100">
              <a:solidFill>
                <a:srgbClr val="000000"/>
              </a:solidFill>
              <a:effectLst/>
              <a:latin typeface="Trebuchet MS" panose="020B0603020202020204" pitchFamily="34" charset="0"/>
              <a:ea typeface="Trebuchet MS" panose="020B0603020202020204" pitchFamily="34" charset="0"/>
              <a:cs typeface="Trebuchet MS" panose="020B0603020202020204" pitchFamily="34" charset="0"/>
            </a:endParaRPr>
          </a:p>
          <a:p>
            <a:pPr>
              <a:lnSpc>
                <a:spcPct val="107000"/>
              </a:lnSpc>
            </a:pPr>
            <a:endParaRPr lang="en-US" sz="1100">
              <a:solidFill>
                <a:srgbClr val="000000"/>
              </a:solidFill>
              <a:effectLst/>
              <a:latin typeface="Trebuchet MS" panose="020B0603020202020204" pitchFamily="34" charset="0"/>
              <a:ea typeface="Trebuchet MS" panose="020B0603020202020204" pitchFamily="34" charset="0"/>
              <a:cs typeface="Trebuchet MS" panose="020B0603020202020204" pitchFamily="34" charset="0"/>
            </a:endParaRPr>
          </a:p>
          <a:p>
            <a:pPr marL="158750" indent="0">
              <a:buNone/>
            </a:pPr>
            <a:endParaRPr lang="en-US"/>
          </a:p>
        </p:txBody>
      </p:sp>
    </p:spTree>
    <p:extLst>
      <p:ext uri="{BB962C8B-B14F-4D97-AF65-F5344CB8AC3E}">
        <p14:creationId xmlns:p14="http://schemas.microsoft.com/office/powerpoint/2010/main" val="37442336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The READ plan contains a section for recording student assessment data and identifying specific skills deficits that should be targeted through instruction. </a:t>
            </a:r>
          </a:p>
          <a:p>
            <a:pPr marL="158750" indent="0">
              <a:buNone/>
            </a:pPr>
            <a:r>
              <a:rPr lang="en-US"/>
              <a:t>The updates to this section include the ability to record data throughout the year, at BOY, MOY, and EOY, as well as to record specific subtest scores at each benchmark window. </a:t>
            </a:r>
          </a:p>
          <a:p>
            <a:pPr marL="158750" indent="0">
              <a:buNone/>
            </a:pPr>
            <a:r>
              <a:rPr lang="en-US"/>
              <a:t>A drop-down menu also allows the teacher to record the status of each benchmark assessment and each subtest. (Well below, below, at/above). </a:t>
            </a:r>
          </a:p>
          <a:p>
            <a:pPr marL="158750" indent="0">
              <a:buNone/>
            </a:pPr>
            <a:r>
              <a:rPr lang="en-US"/>
              <a:t>This helps provide a clearer picture over time of student assessment data and performance, rather than having to interpret solely numerical scores or composite scores only. </a:t>
            </a:r>
          </a:p>
          <a:p>
            <a:pPr marL="158750" indent="0">
              <a:buNone/>
            </a:pPr>
            <a:r>
              <a:rPr lang="en-US"/>
              <a:t>There is also a separate location to record the diagnostic assessment and results of the assessment in narrative form.</a:t>
            </a:r>
          </a:p>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686234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In the assessment section, there is a more complete section for recording a student’s ACCESS scores, including subtest scores, as well as a place to record additional oral language results and additional formative data.</a:t>
            </a:r>
          </a:p>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816423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The next section of the revised READ plan template addresses instruction and programming. Updates to this section include spaces to record the frequency, duration, and student/teacher ratio for both core and intervention programming the student receives. The intervention section was expanded to include start and end dates for intervention programs, knowing that in some cases a student may either complete a program or require a shift to a different intervention within the school year. This also allows teachers to record reasoning for ending an intervention and an additional space for comments about the intervention program and the student’s response to it.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On the multilingual learner template, there is space to record a student’s Language Instructional Education Program model, including the frequency, duration and student/teacher ratio, as well as curricular resources used.</a:t>
            </a:r>
          </a:p>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672954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section includes within the template a bulleted list of helpful tips to support with better goal writing and identifying targeted objectives.  This section was streamlined to include up to three long term goals and spaces for three short-term objectives under each goal. </a:t>
            </a:r>
          </a:p>
          <a:p>
            <a:endParaRPr lang="en-US" dirty="0"/>
          </a:p>
          <a:p>
            <a:r>
              <a:rPr lang="en-US" dirty="0"/>
              <a:t>Each goal includes a line to record the area of focus (e.g. phonemic awareness, phonics) and spaces to record a students’ status towards the goal at MOY and EOY.</a:t>
            </a:r>
          </a:p>
          <a:p>
            <a:endParaRPr lang="en-US" dirty="0"/>
          </a:p>
          <a:p>
            <a:r>
              <a:rPr lang="en-US" dirty="0"/>
              <a:t>The table for each objective provides cells to record the assessment used for progress monitoring, cells to record progress monitoring data over several assessment windows, and a drop-down menu to record whether additional support is needed, whether the student is making progress and should continue with the objective, or whether the objective has been met.  </a:t>
            </a:r>
          </a:p>
          <a:p>
            <a:endParaRPr lang="en-US" dirty="0"/>
          </a:p>
          <a:p>
            <a:r>
              <a:rPr lang="en-US" dirty="0"/>
              <a:t>An open line is provided for teachers to determine a short-cycle data driven decision. </a:t>
            </a:r>
          </a:p>
          <a:p>
            <a:endParaRPr lang="en-US" dirty="0"/>
          </a:p>
          <a:p>
            <a:r>
              <a:rPr lang="en-US" dirty="0"/>
              <a:t>In order to use this section in the way it is intended, it is important to focus on strong goals and objectives from the start.</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70177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This is just an example of how the goal and its corresponding objectives would appear in the format provided by the updated template.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506353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The goals section of the template is customized as well, providing a section for a language development goal that supports the literacy goal, as well as for listing language development supports for the goal. Language development goals are also tied to the decision-making process for determining next steps throughout the year.</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255463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When planning for intervention instruction for multilingual students, it is important that teachers carefully consider the types of language development supports students will need in order for the intervention to be effective in remediating their reading skill deficits as well as support their language development goals. </a:t>
            </a:r>
          </a:p>
          <a:p>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The new Multilingual Learner READ Plan template includes suggested instructional supports for language development to help teachers identify the right supports for their students.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These support options include:  (</a:t>
            </a:r>
            <a:r>
              <a:rPr lang="en-US" i="1" dirty="0"/>
              <a:t>Read bulleted list</a:t>
            </a:r>
            <a:r>
              <a:rPr lang="en-US" dirty="0"/>
              <a:t>)</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75160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The READ Plan template also has some new additions for documenting communication with families. In addition to fields for the date and comments, there is now a dropdown menu for the communication survey including the following options: notification of SRD, READ plan development/talk, progress update, attempt to contact, strategies to use at home, retention conversation at EOY, termination of READ Plan, or other.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747137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The final section of the READ Plan template is the End of Year Summary. This section includes EOY assessment results and READ Plan status, SRD status, explanation of unmet goals, intervention programming summary, and a data analysis summary.</a:t>
            </a:r>
          </a:p>
          <a:p>
            <a:endParaRPr lang="en-US"/>
          </a:p>
          <a:p>
            <a:r>
              <a:rPr lang="en-US"/>
              <a:t>Once the READ plan template has been in place through a school year, with the READ plan history at the beginning and the End of Year summary at the end, these sections will provide the information needed to transfer a plan from one year to the next for a student who continues on a READ plan into a second year, OR can provide key information to the next year’s teacher to support a student from the start who is no longer on a READ plan so that they don’t regress in the next school year.</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928474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By the time we get to the end of the school year in which a child has been identified with an SRD and placed on a READ plan, ideally, we have used the steps in the READ plan process through several cycles and have updated the plan regularly. </a:t>
            </a:r>
          </a:p>
          <a:p>
            <a:endParaRPr lang="en-US"/>
          </a:p>
          <a:p>
            <a:r>
              <a:rPr lang="en-US"/>
              <a:t>This means the documentation should include clear descriptions of the intervention programming the student has received and when that has been changed or adjusted. It should also include progress toward identified objectives and when those objectives are met, development of new objectives when needed, and an indication of any goals met along the way.  Documentation of assessment data should be clearly listed as evidence of progress.</a:t>
            </a:r>
          </a:p>
          <a:p>
            <a:endParaRPr lang="en-US"/>
          </a:p>
          <a:p>
            <a:r>
              <a:rPr lang="en-US"/>
              <a:t>Ideally, the READ plan should also include information on HOW the intervention was implemented, such as frequency, duration, intensity, and group size.</a:t>
            </a:r>
          </a:p>
          <a:p>
            <a:r>
              <a:rPr lang="en-US"/>
              <a:t>This allows teachers to pull “instructional levers” to adjust instruction if a student is not responding well to an intervention.</a:t>
            </a:r>
          </a:p>
          <a:p>
            <a:endParaRPr lang="en-US"/>
          </a:p>
          <a:p>
            <a:endParaRPr lang="en-US"/>
          </a:p>
        </p:txBody>
      </p:sp>
      <p:sp>
        <p:nvSpPr>
          <p:cNvPr id="4" name="Slide Number Placeholder 3"/>
          <p:cNvSpPr>
            <a:spLocks noGrp="1"/>
          </p:cNvSpPr>
          <p:nvPr>
            <p:ph type="sldNum" sz="quarter" idx="5"/>
          </p:nvPr>
        </p:nvSpPr>
        <p:spPr/>
        <p:txBody>
          <a:bodyPr/>
          <a:lstStyle/>
          <a:p>
            <a:fld id="{B8657152-8585-4F6E-BB84-67D463DD4A45}" type="slidenum">
              <a:rPr lang="en-US" smtClean="0"/>
              <a:t>39</a:t>
            </a:fld>
            <a:endParaRPr lang="en-US"/>
          </a:p>
        </p:txBody>
      </p:sp>
    </p:spTree>
    <p:extLst>
      <p:ext uri="{BB962C8B-B14F-4D97-AF65-F5344CB8AC3E}">
        <p14:creationId xmlns:p14="http://schemas.microsoft.com/office/powerpoint/2010/main" val="2260504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724085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1">
          <a:extLst>
            <a:ext uri="{FF2B5EF4-FFF2-40B4-BE49-F238E27FC236}">
              <a16:creationId xmlns:a16="http://schemas.microsoft.com/office/drawing/2014/main" id="{6CB7DBA4-2734-D1E1-72B9-FFEF4E735523}"/>
            </a:ext>
          </a:extLst>
        </p:cNvPr>
        <p:cNvGrpSpPr/>
        <p:nvPr/>
      </p:nvGrpSpPr>
      <p:grpSpPr>
        <a:xfrm>
          <a:off x="0" y="0"/>
          <a:ext cx="0" cy="0"/>
          <a:chOff x="0" y="0"/>
          <a:chExt cx="0" cy="0"/>
        </a:xfrm>
      </p:grpSpPr>
      <p:sp>
        <p:nvSpPr>
          <p:cNvPr id="1292" name="Google Shape;1292;g625741a872_0_11:notes">
            <a:extLst>
              <a:ext uri="{FF2B5EF4-FFF2-40B4-BE49-F238E27FC236}">
                <a16:creationId xmlns:a16="http://schemas.microsoft.com/office/drawing/2014/main" id="{0A429F4F-CDE2-401A-5D44-91AE959F0AB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93" name="Google Shape;1293;g625741a872_0_11:notes">
            <a:extLst>
              <a:ext uri="{FF2B5EF4-FFF2-40B4-BE49-F238E27FC236}">
                <a16:creationId xmlns:a16="http://schemas.microsoft.com/office/drawing/2014/main" id="{2B5BD184-B39B-B214-BB7F-7B35D0335EB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sz="1100" dirty="0"/>
              <a:t>Finally, let’s briefly review the process for students to exit a READ plan. </a:t>
            </a:r>
            <a:endParaRPr lang="en-US" sz="1100" b="0" dirty="0"/>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sz="1100" dirty="0"/>
              <a:t>Each district shall ensure that a teacher continues to revise and implement a student’s READ plan until the student attains reading competency, regardless of the student’s grade level (22-7-1206(6)). </a:t>
            </a: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sz="1100" dirty="0"/>
          </a:p>
          <a:p>
            <a:pPr marL="171450" indent="-171450">
              <a:spcBef>
                <a:spcPts val="0"/>
              </a:spcBef>
              <a:spcAft>
                <a:spcPts val="0"/>
              </a:spcAft>
              <a:buSzPts val="1100"/>
            </a:pPr>
            <a:r>
              <a:rPr lang="en-US" sz="1100" b="1" i="0" dirty="0">
                <a:solidFill>
                  <a:srgbClr val="333333"/>
                </a:solidFill>
                <a:effectLst/>
              </a:rPr>
              <a:t>Schools monitor the ongoing reading progress</a:t>
            </a:r>
            <a:r>
              <a:rPr lang="en-US" sz="1100" b="0" i="0" dirty="0">
                <a:solidFill>
                  <a:srgbClr val="333333"/>
                </a:solidFill>
                <a:effectLst/>
              </a:rPr>
              <a:t> of the students determined to have </a:t>
            </a:r>
            <a:r>
              <a:rPr lang="en-US" sz="1100" dirty="0">
                <a:solidFill>
                  <a:srgbClr val="333333"/>
                </a:solidFill>
              </a:rPr>
              <a:t>an SRD</a:t>
            </a:r>
            <a:r>
              <a:rPr lang="en-US" sz="1100" b="0" i="0" dirty="0">
                <a:solidFill>
                  <a:srgbClr val="333333"/>
                </a:solidFill>
                <a:effectLst/>
              </a:rPr>
              <a:t> through progress monitoring and collecting a body of evidence</a:t>
            </a:r>
            <a:r>
              <a:rPr lang="en-US" sz="1100" b="1" i="0" dirty="0">
                <a:solidFill>
                  <a:srgbClr val="333333"/>
                </a:solidFill>
                <a:effectLst/>
              </a:rPr>
              <a:t>.</a:t>
            </a:r>
          </a:p>
          <a:p>
            <a:pPr marL="0" indent="0">
              <a:spcBef>
                <a:spcPts val="0"/>
              </a:spcBef>
              <a:spcAft>
                <a:spcPts val="0"/>
              </a:spcAft>
              <a:buSzPts val="1100"/>
            </a:pPr>
            <a:endParaRPr lang="en-US" sz="1100" b="1" i="0" dirty="0">
              <a:solidFill>
                <a:schemeClr val="tx1"/>
              </a:solidFill>
              <a:effectLst/>
            </a:endParaRPr>
          </a:p>
          <a:p>
            <a:pPr marL="171450" indent="-171450">
              <a:spcBef>
                <a:spcPts val="0"/>
              </a:spcBef>
              <a:spcAft>
                <a:spcPts val="0"/>
              </a:spcAft>
              <a:buSzPts val="1100"/>
            </a:pPr>
            <a:r>
              <a:rPr lang="en-US" sz="1100" b="1" dirty="0">
                <a:solidFill>
                  <a:schemeClr val="tx1"/>
                </a:solidFill>
              </a:rPr>
              <a:t>A body of evidence demonstrates the student has achieved </a:t>
            </a:r>
            <a:r>
              <a:rPr lang="en-US" sz="1100" b="0" dirty="0">
                <a:solidFill>
                  <a:schemeClr val="tx1"/>
                </a:solidFill>
              </a:rPr>
              <a:t>the Minimum Reading Competency Skills and is demonstrating</a:t>
            </a:r>
            <a:r>
              <a:rPr lang="en-US" sz="1100" b="1" dirty="0">
                <a:solidFill>
                  <a:schemeClr val="tx1"/>
                </a:solidFill>
              </a:rPr>
              <a:t> grade level competency in reading and parents are notified. </a:t>
            </a:r>
            <a:endParaRPr lang="en-US" sz="1100" b="0" i="0" dirty="0">
              <a:solidFill>
                <a:srgbClr val="000000"/>
              </a:solidFill>
              <a:effectLst/>
              <a:cs typeface="Calibri"/>
            </a:endParaRPr>
          </a:p>
          <a:p>
            <a:pPr marL="628650" lvl="1" indent="-171450">
              <a:spcBef>
                <a:spcPts val="0"/>
              </a:spcBef>
              <a:spcAft>
                <a:spcPts val="0"/>
              </a:spcAft>
              <a:buSzPts val="1100"/>
            </a:pPr>
            <a:r>
              <a:rPr lang="en-US" sz="1100" b="0" i="0" dirty="0">
                <a:solidFill>
                  <a:srgbClr val="000000"/>
                </a:solidFill>
                <a:effectLst/>
                <a:latin typeface="Trebuchet MS" panose="020B0603020202020204" pitchFamily="34" charset="0"/>
                <a:cs typeface="Calibri"/>
              </a:rPr>
              <a:t>In alignment with the requirements of the READ Act, schools should:</a:t>
            </a:r>
          </a:p>
          <a:p>
            <a:pPr marL="1085850" lvl="2" indent="-171450" algn="l" rtl="0" fontAlgn="base">
              <a:spcBef>
                <a:spcPts val="0"/>
              </a:spcBef>
              <a:spcAft>
                <a:spcPts val="0"/>
              </a:spcAft>
            </a:pPr>
            <a:r>
              <a:rPr lang="en-US" sz="1100" b="0" i="0" dirty="0">
                <a:solidFill>
                  <a:srgbClr val="000000"/>
                </a:solidFill>
                <a:effectLst/>
                <a:latin typeface="Trebuchet MS" panose="020B0603020202020204" pitchFamily="34" charset="0"/>
                <a:cs typeface="Calibri"/>
              </a:rPr>
              <a:t>Document the assessment scores and the body of evidence that supports the student has demonstrated grade level reading competency.  </a:t>
            </a:r>
          </a:p>
          <a:p>
            <a:pPr marL="1085850" lvl="2" indent="-171450" algn="l" rtl="0" fontAlgn="base">
              <a:spcBef>
                <a:spcPts val="0"/>
              </a:spcBef>
              <a:spcAft>
                <a:spcPts val="0"/>
              </a:spcAft>
            </a:pPr>
            <a:r>
              <a:rPr lang="en-US" sz="1100" b="0" i="0" dirty="0">
                <a:solidFill>
                  <a:srgbClr val="000000"/>
                </a:solidFill>
                <a:effectLst/>
                <a:latin typeface="Trebuchet MS" panose="020B0603020202020204" pitchFamily="34" charset="0"/>
                <a:cs typeface="Calibri"/>
              </a:rPr>
              <a:t>Ensure the READ plan has supporting documentation for the plan and the body of evidence that demonstrates the student has reached grade level reading competency is included in the permanent academic record </a:t>
            </a:r>
            <a:r>
              <a:rPr lang="en-US" sz="1100" b="0" i="0" dirty="0">
                <a:solidFill>
                  <a:srgbClr val="FF0000"/>
                </a:solidFill>
                <a:effectLst/>
                <a:latin typeface="Trebuchet MS" panose="020B0603020202020204" pitchFamily="34" charset="0"/>
                <a:cs typeface="Calibri"/>
              </a:rPr>
              <a:t>(22-7-1206(1)(b)) </a:t>
            </a:r>
            <a:endParaRPr lang="en-US" sz="1100" b="0" i="0" dirty="0">
              <a:solidFill>
                <a:srgbClr val="000000"/>
              </a:solidFill>
              <a:effectLst/>
              <a:latin typeface="Trebuchet MS" panose="020B0603020202020204" pitchFamily="34" charset="0"/>
              <a:cs typeface="Calibri"/>
            </a:endParaRPr>
          </a:p>
          <a:p>
            <a:pPr marL="1085850" lvl="2" indent="-171450" algn="l" rtl="0" fontAlgn="base">
              <a:spcBef>
                <a:spcPts val="0"/>
              </a:spcBef>
              <a:spcAft>
                <a:spcPts val="0"/>
              </a:spcAft>
            </a:pPr>
            <a:r>
              <a:rPr lang="en-US" sz="1100" b="0" i="0" dirty="0">
                <a:solidFill>
                  <a:srgbClr val="000000"/>
                </a:solidFill>
                <a:effectLst/>
                <a:latin typeface="Trebuchet MS" panose="020B0603020202020204" pitchFamily="34" charset="0"/>
                <a:cs typeface="Calibri"/>
              </a:rPr>
              <a:t>Schools must also communicate with the student’s parents that the student has reached grade level competency in reading and will be removed from the READ Plan. </a:t>
            </a:r>
            <a:r>
              <a:rPr lang="en-US" sz="1100" b="0" i="0" dirty="0">
                <a:solidFill>
                  <a:srgbClr val="FF0000"/>
                </a:solidFill>
                <a:effectLst/>
                <a:latin typeface="Trebuchet MS" panose="020B0603020202020204" pitchFamily="34" charset="0"/>
                <a:cs typeface="Calibri"/>
              </a:rPr>
              <a:t>(22-7-1205(4)). </a:t>
            </a:r>
          </a:p>
          <a:p>
            <a:pPr marL="0" lvl="0" indent="0" algn="l" rtl="0" fontAlgn="base">
              <a:spcBef>
                <a:spcPts val="0"/>
              </a:spcBef>
              <a:spcAft>
                <a:spcPts val="0"/>
              </a:spcAft>
            </a:pPr>
            <a:endParaRPr lang="en-US" sz="1100" b="0" i="0" dirty="0">
              <a:solidFill>
                <a:srgbClr val="FF0000"/>
              </a:solidFill>
              <a:effectLst/>
              <a:cs typeface="Calibri"/>
            </a:endParaRPr>
          </a:p>
          <a:p>
            <a:pPr marL="171450" lvl="0" indent="-171450" algn="l" rtl="0" fontAlgn="base">
              <a:spcBef>
                <a:spcPts val="0"/>
              </a:spcBef>
              <a:spcAft>
                <a:spcPts val="0"/>
              </a:spcAft>
            </a:pPr>
            <a:r>
              <a:rPr lang="en-US" sz="1100" b="1" i="0" dirty="0">
                <a:solidFill>
                  <a:srgbClr val="FF0000"/>
                </a:solidFill>
                <a:effectLst/>
                <a:cs typeface="Calibri"/>
              </a:rPr>
              <a:t>The READ Plan is updated and exit date is recorded</a:t>
            </a:r>
            <a:r>
              <a:rPr lang="en-US" sz="1100" b="0" i="0" dirty="0">
                <a:solidFill>
                  <a:srgbClr val="FF0000"/>
                </a:solidFill>
                <a:effectLst/>
                <a:cs typeface="Calibri"/>
              </a:rPr>
              <a:t>. The </a:t>
            </a:r>
            <a:r>
              <a:rPr lang="en-US" sz="1100" b="1" i="0" dirty="0">
                <a:solidFill>
                  <a:srgbClr val="FF0000"/>
                </a:solidFill>
                <a:effectLst/>
                <a:cs typeface="Calibri"/>
              </a:rPr>
              <a:t>READ Plan is no longer active</a:t>
            </a:r>
            <a:r>
              <a:rPr lang="en-US" sz="1100" b="0" i="0" dirty="0">
                <a:solidFill>
                  <a:srgbClr val="FF0000"/>
                </a:solidFill>
                <a:effectLst/>
                <a:cs typeface="Calibri"/>
              </a:rPr>
              <a:t>. </a:t>
            </a:r>
          </a:p>
        </p:txBody>
      </p:sp>
    </p:spTree>
    <p:extLst>
      <p:ext uri="{BB962C8B-B14F-4D97-AF65-F5344CB8AC3E}">
        <p14:creationId xmlns:p14="http://schemas.microsoft.com/office/powerpoint/2010/main" val="2391087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Questions: </a:t>
            </a:r>
          </a:p>
          <a:p>
            <a:r>
              <a:rPr lang="en-US"/>
              <a:t>What do your READ Plans look like now? Have high-quality goals and objectives been a part of your READ Plans? </a:t>
            </a:r>
          </a:p>
          <a:p>
            <a:endParaRPr lang="en-US"/>
          </a:p>
          <a:p>
            <a:r>
              <a:rPr lang="en-US"/>
              <a:t>How is parent communication for students on READ Plans addressed in your district? What improvements could be made? </a:t>
            </a:r>
          </a:p>
          <a:p>
            <a:endParaRPr lang="en-US"/>
          </a:p>
          <a:p>
            <a:r>
              <a:rPr lang="en-US"/>
              <a:t>How are READ plans for Multilingual Learners handled in your district? </a:t>
            </a:r>
          </a:p>
          <a:p>
            <a:endParaRPr lang="en-US"/>
          </a:p>
          <a:p>
            <a:r>
              <a:rPr lang="en-US"/>
              <a:t>What plans can you make now to improve the quality of READ Plans and ensure teachers are prepared to write them?</a:t>
            </a:r>
          </a:p>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909073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189157AC-A3C1-AF3E-3E58-0B782246B4D9}"/>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CBCC58A3-1680-0A22-0EDD-DBBF114C9CA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71fd490ee5_0_332:notes">
            <a:extLst>
              <a:ext uri="{FF2B5EF4-FFF2-40B4-BE49-F238E27FC236}">
                <a16:creationId xmlns:a16="http://schemas.microsoft.com/office/drawing/2014/main" id="{EFC20177-1AEA-8E3E-9B16-28E4FAFDBD7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29215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On the CDE website, we have a page of READ Act Guidance and READ Plan Resources for you to refer to as you continue the school year. </a:t>
            </a:r>
          </a:p>
          <a:p>
            <a:endParaRPr lang="en-US"/>
          </a:p>
          <a:p>
            <a:r>
              <a:rPr lang="en-US"/>
              <a:t>The READ Act Handbook is a compilation of all the guidance documents and resources we have created to support READ Leads set up in a chronological order for the school year. We also have the guidance documents and templates linked separately if you need to access one at a time. </a:t>
            </a:r>
          </a:p>
          <a:p>
            <a:endParaRPr lang="en-US"/>
          </a:p>
          <a:p>
            <a:r>
              <a:rPr lang="en-US"/>
              <a:t>This page includes current information about the READ Act statute, assessments, SRD identification, initiating a READ Plan, collecting a body of evidence, support for READ plans throughout the year, guidance for READ plans in subsequent years, including 4</a:t>
            </a:r>
            <a:r>
              <a:rPr lang="en-US" baseline="30000"/>
              <a:t>th</a:t>
            </a:r>
            <a:r>
              <a:rPr lang="en-US"/>
              <a:t> grade and beyond, parent communication, exiting students from a READ plan, and the fillable READ plan templates. </a:t>
            </a:r>
          </a:p>
          <a:p>
            <a:pPr marL="158750" indent="0">
              <a:buNone/>
            </a:pPr>
            <a:endParaRPr lang="en-US" b="1"/>
          </a:p>
          <a:p>
            <a:r>
              <a:rPr lang="en-US"/>
              <a:t>https://www.cde.state.co.us/coloradoliteracy/readplans </a:t>
            </a:r>
          </a:p>
          <a:p>
            <a:pPr marL="158750" indent="0">
              <a:buNone/>
            </a:pPr>
            <a:endParaRPr lang="en-US"/>
          </a:p>
        </p:txBody>
      </p:sp>
    </p:spTree>
    <p:extLst>
      <p:ext uri="{BB962C8B-B14F-4D97-AF65-F5344CB8AC3E}">
        <p14:creationId xmlns:p14="http://schemas.microsoft.com/office/powerpoint/2010/main" val="26322119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055771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821184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92ABB5-9B0D-A88F-A593-E5459F91E7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AB6BA5-455D-EC1F-7FCB-3ED483F8254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C3E4C28-D69C-BFEE-AF4F-7859A8C1B336}"/>
              </a:ext>
            </a:extLst>
          </p:cNvPr>
          <p:cNvSpPr>
            <a:spLocks noGrp="1"/>
          </p:cNvSpPr>
          <p:nvPr>
            <p:ph type="body" idx="1"/>
          </p:nvPr>
        </p:nvSpPr>
        <p:spPr/>
        <p:txBody>
          <a:bodyPr/>
          <a:lstStyle/>
          <a:p>
            <a:pPr marL="0" indent="0">
              <a:buFont typeface="Arial" panose="020B0604020202020204" pitchFamily="34" charset="0"/>
              <a:buNone/>
            </a:pPr>
            <a:r>
              <a:rPr lang="en-US"/>
              <a:t>The CDE website has been updated to show our new regional support map. On this webpage, you can find information about the consultant for your district, resources we can provide, and a link to a request for support form. The regions now align more closely with Field Services, and we have two new Senior Literacy Consultants who are supporting regions 3 and 7. </a:t>
            </a:r>
          </a:p>
          <a:p>
            <a:pPr marL="0" indent="0">
              <a:buFont typeface="Arial" panose="020B0604020202020204" pitchFamily="34" charset="0"/>
              <a:buNone/>
            </a:pPr>
            <a:endParaRPr lang="en-US">
              <a:hlinkClick r:id="rId3"/>
            </a:endParaRPr>
          </a:p>
          <a:p>
            <a:pPr marL="0" indent="0">
              <a:buFont typeface="Arial" panose="020B0604020202020204" pitchFamily="34" charset="0"/>
              <a:buNone/>
            </a:pPr>
            <a:r>
              <a:rPr lang="en-US">
                <a:hlinkClick r:id="rId3"/>
              </a:rPr>
              <a:t>Elementary Literacy and School Readiness (ELSR) Regional Support | CDE (state.co.us)</a:t>
            </a:r>
            <a:endParaRPr lang="en-US"/>
          </a:p>
          <a:p>
            <a:endParaRPr lang="en-US"/>
          </a:p>
        </p:txBody>
      </p:sp>
    </p:spTree>
    <p:extLst>
      <p:ext uri="{BB962C8B-B14F-4D97-AF65-F5344CB8AC3E}">
        <p14:creationId xmlns:p14="http://schemas.microsoft.com/office/powerpoint/2010/main" val="35034601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There are many ways in which the ELSR Regional Consultants can provide support</a:t>
            </a:r>
          </a:p>
          <a:p>
            <a:pPr marL="171450" indent="-171450">
              <a:buFont typeface="Arial" panose="020B0604020202020204" pitchFamily="34" charset="0"/>
              <a:buChar char="•"/>
            </a:pPr>
            <a:r>
              <a:rPr lang="en-US"/>
              <a:t>Districts or BOCES can reach out to their ELSR regional consultant and request support with:</a:t>
            </a:r>
          </a:p>
          <a:p>
            <a:pPr marL="628650" lvl="1" indent="-171450">
              <a:buFont typeface="Arial" panose="020B0604020202020204" pitchFamily="34" charset="0"/>
              <a:buChar char="•"/>
            </a:pPr>
            <a:r>
              <a:rPr lang="en-US"/>
              <a:t>Developing a process to select programs that align with the science of reading and evidence-based practices</a:t>
            </a:r>
          </a:p>
          <a:p>
            <a:pPr marL="628650" lvl="1" indent="-171450">
              <a:buFont typeface="Arial" panose="020B0604020202020204" pitchFamily="34" charset="0"/>
              <a:buChar char="•"/>
            </a:pPr>
            <a:r>
              <a:rPr lang="en-US"/>
              <a:t>Selecting programs/instructional materials</a:t>
            </a:r>
          </a:p>
          <a:p>
            <a:pPr marL="628650" lvl="1" indent="-171450">
              <a:buFont typeface="Arial" panose="020B0604020202020204" pitchFamily="34" charset="0"/>
              <a:buChar char="•"/>
            </a:pPr>
            <a:r>
              <a:rPr lang="en-US"/>
              <a:t>Developing a process for implementation of newly selected programs</a:t>
            </a:r>
          </a:p>
          <a:p>
            <a:pPr marL="628650" lvl="1" indent="-171450">
              <a:buFont typeface="Arial" panose="020B0604020202020204" pitchFamily="34" charset="0"/>
              <a:buChar char="•"/>
            </a:pPr>
            <a:r>
              <a:rPr lang="en-US"/>
              <a:t>Provide guidance on SRD identification, READ plan development and READ Act implementation</a:t>
            </a:r>
          </a:p>
          <a:p>
            <a:pPr marL="628650" lvl="1" indent="-171450">
              <a:buFont typeface="Arial" panose="020B0604020202020204" pitchFamily="34" charset="0"/>
              <a:buChar char="•"/>
            </a:pPr>
            <a:r>
              <a:rPr lang="en-US"/>
              <a:t>They can support with data analysis and for developing processes and procedures required by the READ Act</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354AD33-D1F3-4EF2-98BD-2AA307F202D5}"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47</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299505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271fd490ee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271fd490ee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For this meeting, we will be reviewing the Literacy Evaluation Tool as a way to assess your current systems and track progress with providing quality literacy instruction on your campus throughout the school year. </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86d80a4c9c_0_7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86d80a4c9c_0_76:notes"/>
          <p:cNvSpPr txBox="1">
            <a:spLocks noGrp="1"/>
          </p:cNvSpPr>
          <p:nvPr>
            <p:ph type="body" idx="1"/>
          </p:nvPr>
        </p:nvSpPr>
        <p:spPr>
          <a:xfrm>
            <a:off x="731520" y="4620578"/>
            <a:ext cx="5852160" cy="3780630"/>
          </a:xfrm>
          <a:prstGeom prst="rect">
            <a:avLst/>
          </a:prstGeom>
        </p:spPr>
        <p:txBody>
          <a:bodyPr spcFirstLastPara="1" wrap="square" lIns="96645" tIns="48309" rIns="96645" bIns="48309" anchor="t" anchorCtr="0">
            <a:noAutofit/>
          </a:bodyPr>
          <a:lstStyle/>
          <a:p>
            <a:pPr marL="0" lvl="0" indent="0" algn="l" rtl="0">
              <a:spcBef>
                <a:spcPts val="0"/>
              </a:spcBef>
              <a:spcAft>
                <a:spcPts val="0"/>
              </a:spcAft>
              <a:buNone/>
            </a:pPr>
            <a:r>
              <a:rPr lang="en-US"/>
              <a:t>Read slide. </a:t>
            </a:r>
          </a:p>
          <a:p>
            <a:pPr marL="0" lvl="0" indent="0" algn="l" rtl="0">
              <a:spcBef>
                <a:spcPts val="0"/>
              </a:spcBef>
              <a:spcAft>
                <a:spcPts val="0"/>
              </a:spcAft>
              <a:buNone/>
            </a:pPr>
            <a:endParaRPr lang="en-US"/>
          </a:p>
          <a:p>
            <a:pPr marL="0" lvl="0" indent="0" algn="l" rtl="0">
              <a:spcBef>
                <a:spcPts val="0"/>
              </a:spcBef>
              <a:spcAft>
                <a:spcPts val="0"/>
              </a:spcAft>
              <a:buNone/>
            </a:pPr>
            <a:r>
              <a:rPr lang="en-US"/>
              <a:t>Add:  Because of this, the LET is not intended for customization or alterations. We need this document to stay as-is when using so we have somewhat of a standardized view for comparisons of schools. We ask that implementation consultants, principals, and others using this tool not change or alter it. </a:t>
            </a:r>
          </a:p>
          <a:p>
            <a:pPr marL="0" lvl="0" indent="0" algn="l" rtl="0">
              <a:spcBef>
                <a:spcPts val="0"/>
              </a:spcBef>
              <a:spcAft>
                <a:spcPts val="0"/>
              </a:spcAft>
              <a:buNone/>
            </a:pPr>
            <a:endParaRPr lang="en-US"/>
          </a:p>
          <a:p>
            <a:pPr marL="0" lvl="0" indent="0" algn="l" rtl="0">
              <a:spcBef>
                <a:spcPts val="0"/>
              </a:spcBef>
              <a:spcAft>
                <a:spcPts val="0"/>
              </a:spcAft>
              <a:buNone/>
            </a:pPr>
            <a:endParaRPr/>
          </a:p>
        </p:txBody>
      </p:sp>
      <p:sp>
        <p:nvSpPr>
          <p:cNvPr id="651" name="Google Shape;651;g86d80a4c9c_0_76:notes"/>
          <p:cNvSpPr txBox="1">
            <a:spLocks noGrp="1"/>
          </p:cNvSpPr>
          <p:nvPr>
            <p:ph type="sldNum" idx="12"/>
          </p:nvPr>
        </p:nvSpPr>
        <p:spPr>
          <a:xfrm>
            <a:off x="4143587" y="9119474"/>
            <a:ext cx="3169920" cy="481635"/>
          </a:xfrm>
          <a:prstGeom prst="rect">
            <a:avLst/>
          </a:prstGeom>
        </p:spPr>
        <p:txBody>
          <a:bodyPr spcFirstLastPara="1" wrap="square" lIns="96645" tIns="48309" rIns="96645" bIns="48309" anchor="b" anchorCtr="0">
            <a:noAutofit/>
          </a:bodyPr>
          <a:lstStyle/>
          <a:p>
            <a:pPr algn="r"/>
            <a:fld id="{00000000-1234-1234-1234-123412341234}" type="slidenum">
              <a:rPr lang="en-US"/>
              <a:pPr algn="r"/>
              <a:t>49</a:t>
            </a:fld>
            <a:endParaRPr/>
          </a:p>
        </p:txBody>
      </p:sp>
    </p:spTree>
    <p:extLst>
      <p:ext uri="{BB962C8B-B14F-4D97-AF65-F5344CB8AC3E}">
        <p14:creationId xmlns:p14="http://schemas.microsoft.com/office/powerpoint/2010/main" val="968782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g7add91499f_0_19: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2" name="Google Shape;972;g7add91499f_0_19:notes"/>
          <p:cNvSpPr txBox="1">
            <a:spLocks noGrp="1"/>
          </p:cNvSpPr>
          <p:nvPr>
            <p:ph type="body" idx="1"/>
          </p:nvPr>
        </p:nvSpPr>
        <p:spPr>
          <a:xfrm>
            <a:off x="702310" y="4480004"/>
            <a:ext cx="5618400" cy="3665400"/>
          </a:xfrm>
          <a:prstGeom prst="rect">
            <a:avLst/>
          </a:prstGeom>
        </p:spPr>
        <p:txBody>
          <a:bodyPr spcFirstLastPara="1" wrap="square" lIns="93300" tIns="46625" rIns="93300" bIns="46625" anchor="t" anchorCtr="0">
            <a:noAutofit/>
          </a:bodyPr>
          <a:lstStyle/>
          <a:p>
            <a:pPr marL="171450" lvl="0" indent="0" algn="l" rtl="0">
              <a:spcBef>
                <a:spcPts val="400"/>
              </a:spcBef>
              <a:spcAft>
                <a:spcPts val="0"/>
              </a:spcAft>
              <a:buClr>
                <a:schemeClr val="dk1"/>
              </a:buClr>
              <a:buSzPts val="1100"/>
              <a:buNone/>
            </a:pPr>
            <a:r>
              <a:rPr lang="en-US" sz="1100" b="1"/>
              <a:t>The Colorado Reading to Ensure Academic Development Act (READ Act), was passed by the Colorado legislature in 2012</a:t>
            </a:r>
          </a:p>
          <a:p>
            <a:pPr marL="469900" lvl="0" indent="-298450" algn="l" rtl="0">
              <a:spcBef>
                <a:spcPts val="400"/>
              </a:spcBef>
              <a:spcAft>
                <a:spcPts val="0"/>
              </a:spcAft>
              <a:buClr>
                <a:schemeClr val="dk1"/>
              </a:buClr>
              <a:buSzPts val="1100"/>
              <a:buChar char="●"/>
            </a:pPr>
            <a:r>
              <a:rPr lang="en-US" sz="1100"/>
              <a:t>The READ Act </a:t>
            </a:r>
            <a:r>
              <a:rPr lang="en-US" sz="1100" b="1"/>
              <a:t>focuses on literacy development for kindergarten through third grade</a:t>
            </a:r>
            <a:r>
              <a:rPr lang="en-US" sz="1100"/>
              <a:t> - </a:t>
            </a:r>
            <a:r>
              <a:rPr lang="en-US" sz="1100" b="1"/>
              <a:t>especially for students at risk for not reading at grade level by the end of third grade.</a:t>
            </a:r>
          </a:p>
          <a:p>
            <a:pPr marL="469900" lvl="0" indent="-298450" algn="l" rtl="0">
              <a:spcBef>
                <a:spcPts val="400"/>
              </a:spcBef>
              <a:spcAft>
                <a:spcPts val="0"/>
              </a:spcAft>
              <a:buClr>
                <a:schemeClr val="dk1"/>
              </a:buClr>
              <a:buSzPts val="1100"/>
              <a:buChar char="●"/>
            </a:pPr>
            <a:r>
              <a:rPr lang="en-US" sz="1100"/>
              <a:t>The READ Act is </a:t>
            </a:r>
            <a:r>
              <a:rPr lang="en-US" sz="1100" b="1"/>
              <a:t>preventative in</a:t>
            </a:r>
            <a:r>
              <a:rPr lang="en-US" sz="1100" b="1">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rPr>
              <a:t> nature</a:t>
            </a:r>
            <a:r>
              <a:rPr lang="en-US" sz="1100"/>
              <a:t>:</a:t>
            </a:r>
          </a:p>
          <a:p>
            <a:pPr marL="914400" lvl="1" indent="-298450" algn="l" rtl="0">
              <a:spcBef>
                <a:spcPts val="400"/>
              </a:spcBef>
              <a:spcAft>
                <a:spcPts val="0"/>
              </a:spcAft>
              <a:buClr>
                <a:schemeClr val="dk1"/>
              </a:buClr>
              <a:buSzPts val="1100"/>
              <a:buChar char="○"/>
            </a:pPr>
            <a:r>
              <a:rPr lang="en-US" sz="1100"/>
              <a:t>The READ Act requires that all school districts ensure that students in K-3rd grade receive </a:t>
            </a:r>
            <a:r>
              <a:rPr lang="en-US" sz="1100" b="1"/>
              <a:t>scientifically and evidence-based reading instruction</a:t>
            </a:r>
          </a:p>
          <a:p>
            <a:pPr marL="914400" lvl="1" indent="-298450" algn="l" rtl="0">
              <a:spcBef>
                <a:spcPts val="400"/>
              </a:spcBef>
              <a:spcAft>
                <a:spcPts val="0"/>
              </a:spcAft>
              <a:buClr>
                <a:schemeClr val="dk1"/>
              </a:buClr>
              <a:buSzPts val="1100"/>
              <a:buChar char="○"/>
            </a:pPr>
            <a:r>
              <a:rPr lang="en-US" sz="1100"/>
              <a:t>The READ Act requires teachers to </a:t>
            </a:r>
            <a:r>
              <a:rPr lang="en-US" sz="1100" b="1"/>
              <a:t>assess</a:t>
            </a:r>
            <a:r>
              <a:rPr lang="en-US" sz="1100"/>
              <a:t> the literacy development of K-3rd grade students in the areas of phonemic awareness; phonics; vocabulary development; and reading fluency, which includes mastery of oral skills and reading comprehension.  </a:t>
            </a:r>
          </a:p>
          <a:p>
            <a:pPr marL="914400" lvl="1" indent="-298450" algn="l" rtl="0">
              <a:spcBef>
                <a:spcPts val="400"/>
              </a:spcBef>
              <a:spcAft>
                <a:spcPts val="0"/>
              </a:spcAft>
              <a:buClr>
                <a:schemeClr val="dk1"/>
              </a:buClr>
              <a:buSzPts val="1100"/>
              <a:buChar char="○"/>
            </a:pPr>
            <a:r>
              <a:rPr lang="en-US" sz="1100"/>
              <a:t>By assessing students early, teachers are able to identify students who struggle or may struggle with learning to read.</a:t>
            </a:r>
          </a:p>
          <a:p>
            <a:pPr marL="914400" lvl="1" indent="-298450" algn="l" rtl="0">
              <a:spcBef>
                <a:spcPts val="400"/>
              </a:spcBef>
              <a:spcAft>
                <a:spcPts val="0"/>
              </a:spcAft>
              <a:buClr>
                <a:schemeClr val="dk1"/>
              </a:buClr>
              <a:buSzPts val="1100"/>
              <a:buChar char="○"/>
            </a:pPr>
            <a:r>
              <a:rPr lang="en-US" sz="1100"/>
              <a:t>The READ Act also </a:t>
            </a:r>
            <a:r>
              <a:rPr lang="en-US" sz="1100" b="1"/>
              <a:t>requires the development and implementation of individual intervention plans (READ Plans)</a:t>
            </a:r>
            <a:r>
              <a:rPr lang="en-US" sz="1100"/>
              <a:t> for students who are identified as having a significant reading deficiency.  </a:t>
            </a:r>
            <a:endParaRPr lang="en-US" sz="1100">
              <a:solidFill>
                <a:srgbClr val="333333"/>
              </a:solidFill>
              <a:highlight>
                <a:schemeClr val="lt1"/>
              </a:highlight>
              <a:latin typeface="Arial"/>
              <a:ea typeface="Arial"/>
              <a:cs typeface="Arial"/>
              <a:sym typeface="Arial"/>
            </a:endParaRPr>
          </a:p>
          <a:p>
            <a:pPr marL="914400" lvl="1" indent="-298450" algn="l" rtl="0">
              <a:spcBef>
                <a:spcPts val="400"/>
              </a:spcBef>
              <a:spcAft>
                <a:spcPts val="0"/>
              </a:spcAft>
              <a:buClr>
                <a:schemeClr val="dk1"/>
              </a:buClr>
              <a:buSzPts val="1100"/>
              <a:buChar char="○"/>
            </a:pPr>
            <a:r>
              <a:rPr lang="en-US" sz="1100" b="1"/>
              <a:t>Parent communication</a:t>
            </a:r>
            <a:r>
              <a:rPr lang="en-US" sz="1100"/>
              <a:t> is also a part of the READ Act.  Under the READ Act, parents and school personnel should make decisions collaboratively throughout the READ Plan implementation process.</a:t>
            </a:r>
          </a:p>
          <a:p>
            <a:pPr marL="158750" lvl="0" indent="0" algn="l" rtl="0">
              <a:spcBef>
                <a:spcPts val="400"/>
              </a:spcBef>
              <a:spcAft>
                <a:spcPts val="0"/>
              </a:spcAft>
              <a:buClr>
                <a:schemeClr val="dk1"/>
              </a:buClr>
              <a:buSzPts val="1100"/>
              <a:buNone/>
            </a:pPr>
            <a:r>
              <a:rPr lang="en-US" sz="1100"/>
              <a:t>Again, the READ Act is about prevention.  </a:t>
            </a:r>
          </a:p>
          <a:p>
            <a:pPr marL="0" lvl="0" indent="0" algn="l" rtl="0">
              <a:spcBef>
                <a:spcPts val="400"/>
              </a:spcBef>
              <a:spcAft>
                <a:spcPts val="0"/>
              </a:spcAft>
              <a:buNone/>
            </a:pPr>
            <a:endParaRPr lang="en-US"/>
          </a:p>
        </p:txBody>
      </p:sp>
      <p:sp>
        <p:nvSpPr>
          <p:cNvPr id="973" name="Google Shape;973;g7add91499f_0_19:notes"/>
          <p:cNvSpPr txBox="1">
            <a:spLocks noGrp="1"/>
          </p:cNvSpPr>
          <p:nvPr>
            <p:ph type="sldNum" idx="12"/>
          </p:nvPr>
        </p:nvSpPr>
        <p:spPr>
          <a:xfrm>
            <a:off x="3978132" y="8842030"/>
            <a:ext cx="3043200" cy="467100"/>
          </a:xfrm>
          <a:prstGeom prst="rect">
            <a:avLst/>
          </a:prstGeom>
        </p:spPr>
        <p:txBody>
          <a:bodyPr spcFirstLastPara="1" wrap="square" lIns="93300" tIns="46625" rIns="93300" bIns="466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86d80a4c9c_0_7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86d80a4c9c_0_76:notes"/>
          <p:cNvSpPr txBox="1">
            <a:spLocks noGrp="1"/>
          </p:cNvSpPr>
          <p:nvPr>
            <p:ph type="body" idx="1"/>
          </p:nvPr>
        </p:nvSpPr>
        <p:spPr>
          <a:xfrm>
            <a:off x="731520" y="4620578"/>
            <a:ext cx="5852160" cy="3780630"/>
          </a:xfrm>
          <a:prstGeom prst="rect">
            <a:avLst/>
          </a:prstGeom>
        </p:spPr>
        <p:txBody>
          <a:bodyPr spcFirstLastPara="1" wrap="square" lIns="96645" tIns="48309" rIns="96645" bIns="48309" anchor="t" anchorCtr="0">
            <a:noAutofit/>
          </a:bodyPr>
          <a:lstStyle/>
          <a:p>
            <a:pPr marL="0" indent="0">
              <a:buNone/>
            </a:pPr>
            <a:r>
              <a:rPr lang="en-US" dirty="0"/>
              <a:t>Before we delve further into the content, we wanted to just provide some visuals and definitions of language we’ll be using throughout the presentation.  The updated LET includes several new navigation features for an improved user-end experience. </a:t>
            </a:r>
          </a:p>
          <a:p>
            <a:pPr marL="0" indent="0">
              <a:buNone/>
            </a:pPr>
            <a:endParaRPr lang="en-US" dirty="0"/>
          </a:p>
          <a:p>
            <a:pPr marL="0" indent="0">
              <a:buNone/>
            </a:pPr>
            <a:r>
              <a:rPr lang="en-US" b="1" dirty="0"/>
              <a:t>Tabs: Click</a:t>
            </a:r>
          </a:p>
          <a:p>
            <a:pPr marL="0" indent="0">
              <a:buNone/>
            </a:pPr>
            <a:r>
              <a:rPr lang="en-US" dirty="0"/>
              <a:t>Introduction Tab: First, we’ve added an introduction tab with directions to the tool. While our ELG grantees are typically guided on how to use this tool, it is used by other schools across the state. We also wanted to provide some basic guidelines for using the LET for our grantees. The introduction tab includes more details on the LET features, purpose, the scoring snapshot, and guidance on which tabs to use for schools with different program models. </a:t>
            </a:r>
          </a:p>
          <a:p>
            <a:pPr marL="0" indent="0">
              <a:buNone/>
            </a:pPr>
            <a:endParaRPr lang="en-US" dirty="0"/>
          </a:p>
          <a:p>
            <a:pPr marL="0" indent="0">
              <a:buNone/>
            </a:pPr>
            <a:r>
              <a:rPr lang="en-US" dirty="0"/>
              <a:t>Another big update for the LET is that schools may now select from the green set of tabs (system analysis and scoring snapshot) or the blue set of tabs (biliteracy systems analysis/scoring).  It is important to note that schools should select from either the green or the blue and should not incorporate both sets.  The biliteracy tabs include everything the green tabs offer but have added language that supports different biliteracy programming. On the blue Biliteracy Systems Analysis tab, the additional language is colored in a dark purple for easy comparison to the green tabs. The introduction tab also includes more guidance on selecting which tabs are best for different program models. </a:t>
            </a:r>
          </a:p>
          <a:p>
            <a:pPr marL="0" indent="0">
              <a:buNone/>
            </a:pPr>
            <a:endParaRPr lang="en-US" dirty="0"/>
          </a:p>
          <a:p>
            <a:pPr marL="0" indent="0">
              <a:buNone/>
            </a:pPr>
            <a:r>
              <a:rPr lang="en-US" b="1" dirty="0"/>
              <a:t>Green Headers </a:t>
            </a:r>
          </a:p>
          <a:p>
            <a:pPr marL="0" indent="0">
              <a:buNone/>
            </a:pPr>
            <a:r>
              <a:rPr lang="en-US" b="0" dirty="0"/>
              <a:t>The LET includes 7 Key Systems that schools will be analyzing. These systems are listed across the top of each section. The green headers serve as hyperlinks so users can quickly jump to the respective section within the tool.  The blue title underneath the green navigation bar tells you which key system you are analyzing and provides a brief rationale and description of the system. </a:t>
            </a:r>
          </a:p>
          <a:p>
            <a:pPr marL="0" indent="0">
              <a:buNone/>
            </a:pPr>
            <a:endParaRPr lang="en-US" b="0" dirty="0"/>
          </a:p>
          <a:p>
            <a:pPr marL="0" indent="0">
              <a:buNone/>
            </a:pPr>
            <a:r>
              <a:rPr lang="en-US" b="1" dirty="0"/>
              <a:t>Auto-Formatting</a:t>
            </a:r>
          </a:p>
          <a:p>
            <a:pPr marL="0" indent="0">
              <a:buNone/>
            </a:pPr>
            <a:r>
              <a:rPr lang="en-US" b="0" dirty="0"/>
              <a:t>Date fields auto-format, so be mindful that the data populates accurately after you enter it. It is best if you can score a complete section on the same day. If you cannot, choose the most recent date when that section was completed. </a:t>
            </a:r>
          </a:p>
          <a:p>
            <a:pPr marL="0" indent="0">
              <a:buNone/>
            </a:pPr>
            <a:r>
              <a:rPr lang="en-US" b="0" dirty="0"/>
              <a:t>Scoring fields will accept numbers 0 -4. The scores will auto-populate at the bottom of each section and will carry over to the scoring snapshot tab. </a:t>
            </a:r>
          </a:p>
          <a:p>
            <a:pPr marL="0" indent="0">
              <a:buNone/>
            </a:pPr>
            <a:endParaRPr lang="en-US" b="0" dirty="0"/>
          </a:p>
          <a:p>
            <a:pPr marL="0" indent="0">
              <a:buNone/>
            </a:pPr>
            <a:r>
              <a:rPr lang="en-US" b="1" dirty="0"/>
              <a:t>Scoring Snapshot</a:t>
            </a:r>
          </a:p>
          <a:p>
            <a:pPr marL="0" indent="0">
              <a:buNone/>
            </a:pPr>
            <a:r>
              <a:rPr lang="en-US" b="0" dirty="0"/>
              <a:t>The scoring snapshot is designed to print on a single page and to be converted to a PDF for ELG Grant reporting. It shows a quick view of progress over each key element and the entire system. We will discuss its features more in depth later in this presentation. </a:t>
            </a:r>
          </a:p>
        </p:txBody>
      </p:sp>
      <p:sp>
        <p:nvSpPr>
          <p:cNvPr id="651" name="Google Shape;651;g86d80a4c9c_0_76:notes"/>
          <p:cNvSpPr txBox="1">
            <a:spLocks noGrp="1"/>
          </p:cNvSpPr>
          <p:nvPr>
            <p:ph type="sldNum" idx="12"/>
          </p:nvPr>
        </p:nvSpPr>
        <p:spPr>
          <a:xfrm>
            <a:off x="4143587" y="9119474"/>
            <a:ext cx="3169920" cy="481635"/>
          </a:xfrm>
          <a:prstGeom prst="rect">
            <a:avLst/>
          </a:prstGeom>
        </p:spPr>
        <p:txBody>
          <a:bodyPr spcFirstLastPara="1" wrap="square" lIns="96645" tIns="48309" rIns="96645" bIns="48309" anchor="b" anchorCtr="0">
            <a:noAutofit/>
          </a:bodyPr>
          <a:lstStyle/>
          <a:p>
            <a:pPr algn="r"/>
            <a:fld id="{00000000-1234-1234-1234-123412341234}" type="slidenum">
              <a:rPr lang="en-US"/>
              <a:pPr algn="r"/>
              <a:t>50</a:t>
            </a:fld>
            <a:endParaRPr/>
          </a:p>
        </p:txBody>
      </p:sp>
    </p:spTree>
    <p:extLst>
      <p:ext uri="{BB962C8B-B14F-4D97-AF65-F5344CB8AC3E}">
        <p14:creationId xmlns:p14="http://schemas.microsoft.com/office/powerpoint/2010/main" val="3161515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86d80a4c9c_0_7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86d80a4c9c_0_76:notes"/>
          <p:cNvSpPr txBox="1">
            <a:spLocks noGrp="1"/>
          </p:cNvSpPr>
          <p:nvPr>
            <p:ph type="body" idx="1"/>
          </p:nvPr>
        </p:nvSpPr>
        <p:spPr>
          <a:xfrm>
            <a:off x="731520" y="4620578"/>
            <a:ext cx="5852160" cy="3780630"/>
          </a:xfrm>
          <a:prstGeom prst="rect">
            <a:avLst/>
          </a:prstGeom>
        </p:spPr>
        <p:txBody>
          <a:bodyPr spcFirstLastPara="1" wrap="square" lIns="96645" tIns="48309" rIns="96645" bIns="48309" anchor="t" anchorCtr="0">
            <a:noAutofit/>
          </a:bodyPr>
          <a:lstStyle/>
          <a:p>
            <a:pPr marL="0" lvl="0" indent="0" algn="l" rtl="0">
              <a:spcBef>
                <a:spcPts val="0"/>
              </a:spcBef>
              <a:spcAft>
                <a:spcPts val="0"/>
              </a:spcAft>
              <a:buNone/>
            </a:pPr>
            <a:r>
              <a:rPr lang="en-US" dirty="0"/>
              <a:t>For each key system schools evaluate, there is a set of evaluation criteria and corresponding descriptors. While those of you who have used the former LET will note a similar resemblance to the former version, we’ve updated the language in the evaluation criteria and in the rating descriptors. These updates helped reduce redundancies throughout the tool, provide more flexibility for school schedules and systems, and better aligned the ratings to the evaluation criteria. Language updates also ensure that oral language development is included in evaluation of systems and that basic and effective ratings include the minimum required related elements within the READ Act.  Another notable change is that we added descriptors to the community and family involvement section, pulling language from the READ Act on community and family involvement and respective CDE offices to better align with their guidance. </a:t>
            </a:r>
          </a:p>
          <a:p>
            <a:pPr marL="0" lvl="0" indent="0" algn="l" rtl="0">
              <a:spcBef>
                <a:spcPts val="0"/>
              </a:spcBef>
              <a:spcAft>
                <a:spcPts val="0"/>
              </a:spcAft>
              <a:buNone/>
            </a:pPr>
            <a:endParaRPr lang="en-US" dirty="0"/>
          </a:p>
          <a:p>
            <a:pPr marL="285750" indent="-285750">
              <a:buFont typeface="Arial" panose="020B0604020202020204" pitchFamily="34" charset="0"/>
              <a:buChar char="•"/>
            </a:pPr>
            <a:r>
              <a:rPr lang="en-US" sz="1200" dirty="0">
                <a:solidFill>
                  <a:schemeClr val="tx1"/>
                </a:solidFill>
                <a:latin typeface="Calibri Light" panose="020F0302020204030204" pitchFamily="34" charset="0"/>
                <a:cs typeface="Calibri Light" panose="020F0302020204030204" pitchFamily="34" charset="0"/>
              </a:rPr>
              <a:t>Descriptors serve as guides to evaluate your systems into quantifiable data</a:t>
            </a:r>
          </a:p>
          <a:p>
            <a:pPr marL="285750" indent="-285750">
              <a:buFont typeface="Arial" panose="020B0604020202020204" pitchFamily="34" charset="0"/>
              <a:buChar char="•"/>
            </a:pPr>
            <a:r>
              <a:rPr lang="en-US" sz="1200" dirty="0">
                <a:solidFill>
                  <a:schemeClr val="tx1"/>
                </a:solidFill>
                <a:latin typeface="Calibri Light" panose="020F0302020204030204" pitchFamily="34" charset="0"/>
                <a:cs typeface="Calibri Light" panose="020F0302020204030204" pitchFamily="34" charset="0"/>
              </a:rPr>
              <a:t>Space is provided to document evidence of meeting evaluation criterion for qualitative data</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 rating of 0 – 4 is applied within the excel sheet that auto populates and scores each system.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Ratings are set on a scale of 0-4 with:</a:t>
            </a:r>
          </a:p>
          <a:p>
            <a:pPr marL="285750" indent="-285750">
              <a:buFont typeface="Arial" panose="020B0604020202020204" pitchFamily="34" charset="0"/>
              <a:buChar char="•"/>
            </a:pPr>
            <a:r>
              <a:rPr lang="en-US" sz="1200" dirty="0">
                <a:solidFill>
                  <a:schemeClr val="tx1"/>
                </a:solidFill>
                <a:latin typeface="Calibri Light" panose="020F0302020204030204" pitchFamily="34" charset="0"/>
                <a:cs typeface="Calibri Light" panose="020F0302020204030204" pitchFamily="34" charset="0"/>
              </a:rPr>
              <a:t>0 = No evidence</a:t>
            </a:r>
          </a:p>
          <a:p>
            <a:pPr marL="285750" indent="-285750">
              <a:buFont typeface="Arial" panose="020B0604020202020204" pitchFamily="34" charset="0"/>
              <a:buChar char="•"/>
            </a:pPr>
            <a:r>
              <a:rPr lang="en-US" sz="1200" dirty="0">
                <a:solidFill>
                  <a:schemeClr val="tx1"/>
                </a:solidFill>
                <a:latin typeface="Calibri Light" panose="020F0302020204030204" pitchFamily="34" charset="0"/>
                <a:cs typeface="Calibri Light" panose="020F0302020204030204" pitchFamily="34" charset="0"/>
              </a:rPr>
              <a:t>1 = Basic</a:t>
            </a:r>
          </a:p>
          <a:p>
            <a:pPr marL="285750" indent="-285750">
              <a:buFont typeface="Arial" panose="020B0604020202020204" pitchFamily="34" charset="0"/>
              <a:buChar char="•"/>
            </a:pPr>
            <a:r>
              <a:rPr lang="en-US" sz="1200" dirty="0">
                <a:solidFill>
                  <a:schemeClr val="tx1"/>
                </a:solidFill>
                <a:latin typeface="Calibri Light" panose="020F0302020204030204" pitchFamily="34" charset="0"/>
                <a:cs typeface="Calibri Light" panose="020F0302020204030204" pitchFamily="34" charset="0"/>
              </a:rPr>
              <a:t>2 = Effective</a:t>
            </a:r>
          </a:p>
          <a:p>
            <a:pPr marL="285750" indent="-285750">
              <a:buFont typeface="Arial" panose="020B0604020202020204" pitchFamily="34" charset="0"/>
              <a:buChar char="•"/>
            </a:pPr>
            <a:r>
              <a:rPr lang="en-US" sz="1200" dirty="0">
                <a:solidFill>
                  <a:schemeClr val="tx1"/>
                </a:solidFill>
                <a:latin typeface="Calibri Light" panose="020F0302020204030204" pitchFamily="34" charset="0"/>
                <a:cs typeface="Calibri Light" panose="020F0302020204030204" pitchFamily="34" charset="0"/>
              </a:rPr>
              <a:t>3 = Proficient</a:t>
            </a:r>
          </a:p>
          <a:p>
            <a:pPr marL="285750" indent="-285750">
              <a:buFont typeface="Arial" panose="020B0604020202020204" pitchFamily="34" charset="0"/>
              <a:buChar char="•"/>
            </a:pPr>
            <a:r>
              <a:rPr lang="en-US" sz="1200" dirty="0">
                <a:solidFill>
                  <a:schemeClr val="tx1"/>
                </a:solidFill>
                <a:latin typeface="Calibri Light" panose="020F0302020204030204" pitchFamily="34" charset="0"/>
                <a:cs typeface="Calibri Light" panose="020F0302020204030204" pitchFamily="34" charset="0"/>
              </a:rPr>
              <a:t>4 = Exemplar</a:t>
            </a:r>
          </a:p>
          <a:p>
            <a:pPr marL="0" indent="0">
              <a:buNone/>
            </a:pPr>
            <a:endParaRPr lang="en-US" dirty="0"/>
          </a:p>
          <a:p>
            <a:pPr marL="0" indent="0">
              <a:buNone/>
            </a:pPr>
            <a:r>
              <a:rPr lang="en-US" dirty="0"/>
              <a:t>When rating evaluation criteria, it is important to note that all the prior checks in the descriptors below the selected score have been met. For example, if the SLT believes they meet the proficient, or 3 criteria, they should also ensure that they meet all criteria in the basic (1) and effective (2) boxes.  Similarly, if a school meets the criteria in the effective (2) category but does not meet the criteria in the basic (1) box, they should assign themselves a score of 0. </a:t>
            </a:r>
          </a:p>
          <a:p>
            <a:pPr marL="0" indent="0">
              <a:buNone/>
            </a:pPr>
            <a:endParaRPr lang="en-US" dirty="0"/>
          </a:p>
        </p:txBody>
      </p:sp>
      <p:sp>
        <p:nvSpPr>
          <p:cNvPr id="651" name="Google Shape;651;g86d80a4c9c_0_76:notes"/>
          <p:cNvSpPr txBox="1">
            <a:spLocks noGrp="1"/>
          </p:cNvSpPr>
          <p:nvPr>
            <p:ph type="sldNum" idx="12"/>
          </p:nvPr>
        </p:nvSpPr>
        <p:spPr>
          <a:xfrm>
            <a:off x="4143587" y="9119474"/>
            <a:ext cx="3169920" cy="481635"/>
          </a:xfrm>
          <a:prstGeom prst="rect">
            <a:avLst/>
          </a:prstGeom>
        </p:spPr>
        <p:txBody>
          <a:bodyPr spcFirstLastPara="1" wrap="square" lIns="96645" tIns="48309" rIns="96645" bIns="48309" anchor="b" anchorCtr="0">
            <a:noAutofit/>
          </a:bodyPr>
          <a:lstStyle/>
          <a:p>
            <a:pPr algn="r"/>
            <a:fld id="{00000000-1234-1234-1234-123412341234}" type="slidenum">
              <a:rPr lang="en-US"/>
              <a:pPr algn="r"/>
              <a:t>51</a:t>
            </a:fld>
            <a:endParaRPr/>
          </a:p>
        </p:txBody>
      </p:sp>
    </p:spTree>
    <p:extLst>
      <p:ext uri="{BB962C8B-B14F-4D97-AF65-F5344CB8AC3E}">
        <p14:creationId xmlns:p14="http://schemas.microsoft.com/office/powerpoint/2010/main" val="8430912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86d80a4c9c_0_7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86d80a4c9c_0_76:notes"/>
          <p:cNvSpPr txBox="1">
            <a:spLocks noGrp="1"/>
          </p:cNvSpPr>
          <p:nvPr>
            <p:ph type="body" idx="1"/>
          </p:nvPr>
        </p:nvSpPr>
        <p:spPr>
          <a:xfrm>
            <a:off x="731520" y="4620578"/>
            <a:ext cx="5852160" cy="3780630"/>
          </a:xfrm>
          <a:prstGeom prst="rect">
            <a:avLst/>
          </a:prstGeom>
        </p:spPr>
        <p:txBody>
          <a:bodyPr spcFirstLastPara="1" wrap="square" lIns="96645" tIns="48309" rIns="96645" bIns="48309" anchor="t" anchorCtr="0">
            <a:noAutofit/>
          </a:bodyPr>
          <a:lstStyle/>
          <a:p>
            <a:pPr marL="0" lvl="0" indent="0" algn="l" rtl="0">
              <a:spcBef>
                <a:spcPts val="0"/>
              </a:spcBef>
              <a:spcAft>
                <a:spcPts val="0"/>
              </a:spcAft>
              <a:buNone/>
            </a:pPr>
            <a:r>
              <a:rPr lang="en-US" dirty="0"/>
              <a:t>The Literacy Evaluation Tool identifies 7 key elements to evaluate.</a:t>
            </a:r>
          </a:p>
          <a:p>
            <a:pPr marL="285750" indent="-285750">
              <a:buFont typeface="Arial" panose="020B0604020202020204" pitchFamily="34" charset="0"/>
              <a:buChar char="•"/>
            </a:pPr>
            <a:r>
              <a:rPr lang="en-US" sz="1200" dirty="0">
                <a:solidFill>
                  <a:schemeClr val="tx1"/>
                </a:solidFill>
                <a:latin typeface="Calibri Light" panose="020F0302020204030204" pitchFamily="34" charset="0"/>
                <a:cs typeface="Calibri Light" panose="020F0302020204030204" pitchFamily="34" charset="0"/>
              </a:rPr>
              <a:t>Universal Instruction</a:t>
            </a:r>
          </a:p>
          <a:p>
            <a:pPr marL="285750" indent="-285750">
              <a:buFont typeface="Arial" panose="020B0604020202020204" pitchFamily="34" charset="0"/>
              <a:buChar char="•"/>
            </a:pPr>
            <a:r>
              <a:rPr lang="en-US" sz="1200" dirty="0">
                <a:solidFill>
                  <a:schemeClr val="tx1"/>
                </a:solidFill>
                <a:latin typeface="Calibri Light" panose="020F0302020204030204" pitchFamily="34" charset="0"/>
                <a:cs typeface="Calibri Light" panose="020F0302020204030204" pitchFamily="34" charset="0"/>
              </a:rPr>
              <a:t>Interventions</a:t>
            </a:r>
          </a:p>
          <a:p>
            <a:pPr marL="285750" indent="-285750">
              <a:buFont typeface="Arial" panose="020B0604020202020204" pitchFamily="34" charset="0"/>
              <a:buChar char="•"/>
            </a:pPr>
            <a:r>
              <a:rPr lang="en-US" sz="1200" dirty="0">
                <a:solidFill>
                  <a:schemeClr val="tx1"/>
                </a:solidFill>
                <a:latin typeface="Calibri Light" panose="020F0302020204030204" pitchFamily="34" charset="0"/>
                <a:cs typeface="Calibri Light" panose="020F0302020204030204" pitchFamily="34" charset="0"/>
              </a:rPr>
              <a:t>Assessment</a:t>
            </a:r>
          </a:p>
          <a:p>
            <a:pPr marL="285750" indent="-285750">
              <a:buFont typeface="Arial" panose="020B0604020202020204" pitchFamily="34" charset="0"/>
              <a:buChar char="•"/>
            </a:pPr>
            <a:r>
              <a:rPr lang="en-US" sz="1200" dirty="0">
                <a:solidFill>
                  <a:schemeClr val="tx1"/>
                </a:solidFill>
                <a:latin typeface="Calibri Light" panose="020F0302020204030204" pitchFamily="34" charset="0"/>
                <a:cs typeface="Calibri Light" panose="020F0302020204030204" pitchFamily="34" charset="0"/>
              </a:rPr>
              <a:t>Professional Development</a:t>
            </a:r>
          </a:p>
          <a:p>
            <a:pPr marL="285750" indent="-285750">
              <a:buFont typeface="Arial" panose="020B0604020202020204" pitchFamily="34" charset="0"/>
              <a:buChar char="•"/>
            </a:pPr>
            <a:r>
              <a:rPr lang="en-US" sz="1200" dirty="0">
                <a:solidFill>
                  <a:schemeClr val="tx1"/>
                </a:solidFill>
                <a:latin typeface="Calibri Light" panose="020F0302020204030204" pitchFamily="34" charset="0"/>
                <a:cs typeface="Calibri Light" panose="020F0302020204030204" pitchFamily="34" charset="0"/>
              </a:rPr>
              <a:t>Data-Based Decision Making</a:t>
            </a:r>
          </a:p>
          <a:p>
            <a:pPr marL="285750" indent="-285750">
              <a:buFont typeface="Arial" panose="020B0604020202020204" pitchFamily="34" charset="0"/>
              <a:buChar char="•"/>
            </a:pPr>
            <a:r>
              <a:rPr lang="en-US" sz="1200" dirty="0">
                <a:solidFill>
                  <a:schemeClr val="tx1"/>
                </a:solidFill>
                <a:latin typeface="Calibri Light" panose="020F0302020204030204" pitchFamily="34" charset="0"/>
                <a:cs typeface="Calibri Light" panose="020F0302020204030204" pitchFamily="34" charset="0"/>
              </a:rPr>
              <a:t>School Leadership Team</a:t>
            </a:r>
          </a:p>
          <a:p>
            <a:pPr marL="285750" indent="-285750">
              <a:buFont typeface="Arial" panose="020B0604020202020204" pitchFamily="34" charset="0"/>
              <a:buChar char="•"/>
            </a:pPr>
            <a:r>
              <a:rPr lang="en-US" sz="1200" dirty="0">
                <a:solidFill>
                  <a:schemeClr val="tx1"/>
                </a:solidFill>
                <a:latin typeface="Calibri Light" panose="020F0302020204030204" pitchFamily="34" charset="0"/>
                <a:cs typeface="Calibri Light" panose="020F0302020204030204" pitchFamily="34" charset="0"/>
              </a:rPr>
              <a:t>Community and Family Involvement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Evaluating the entire LET can be time consuming, and we recommend planning accordingly at the beginning and end of the school year, at minimum. The LET is designed to analyze each system quarterly. </a:t>
            </a:r>
          </a:p>
        </p:txBody>
      </p:sp>
      <p:sp>
        <p:nvSpPr>
          <p:cNvPr id="651" name="Google Shape;651;g86d80a4c9c_0_76:notes"/>
          <p:cNvSpPr txBox="1">
            <a:spLocks noGrp="1"/>
          </p:cNvSpPr>
          <p:nvPr>
            <p:ph type="sldNum" idx="12"/>
          </p:nvPr>
        </p:nvSpPr>
        <p:spPr>
          <a:xfrm>
            <a:off x="4143587" y="9119474"/>
            <a:ext cx="3169920" cy="481635"/>
          </a:xfrm>
          <a:prstGeom prst="rect">
            <a:avLst/>
          </a:prstGeom>
        </p:spPr>
        <p:txBody>
          <a:bodyPr spcFirstLastPara="1" wrap="square" lIns="96645" tIns="48309" rIns="96645" bIns="48309" anchor="b" anchorCtr="0">
            <a:noAutofit/>
          </a:bodyPr>
          <a:lstStyle/>
          <a:p>
            <a:pPr algn="r"/>
            <a:fld id="{00000000-1234-1234-1234-123412341234}" type="slidenum">
              <a:rPr lang="en-US"/>
              <a:pPr algn="r"/>
              <a:t>52</a:t>
            </a:fld>
            <a:endParaRPr/>
          </a:p>
        </p:txBody>
      </p:sp>
    </p:spTree>
    <p:extLst>
      <p:ext uri="{BB962C8B-B14F-4D97-AF65-F5344CB8AC3E}">
        <p14:creationId xmlns:p14="http://schemas.microsoft.com/office/powerpoint/2010/main" val="34825574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EDFCAA63-5EF7-C080-BC43-4EEAACA9C616}"/>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7ACED8A7-9EDF-FD6C-7017-78CB31387BE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71fd490ee5_0_332:notes">
            <a:extLst>
              <a:ext uri="{FF2B5EF4-FFF2-40B4-BE49-F238E27FC236}">
                <a16:creationId xmlns:a16="http://schemas.microsoft.com/office/drawing/2014/main" id="{9234408A-A17C-D685-F4AF-DA757D9A7FD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38418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Next, we will provide updates to the SB25-200 legislation that began on July 1</a:t>
            </a:r>
            <a:r>
              <a:rPr lang="en-US" baseline="30000"/>
              <a:t>st</a:t>
            </a:r>
            <a:r>
              <a:rPr lang="en-US"/>
              <a:t>, 2025. </a:t>
            </a:r>
          </a:p>
        </p:txBody>
      </p:sp>
    </p:spTree>
    <p:extLst>
      <p:ext uri="{BB962C8B-B14F-4D97-AF65-F5344CB8AC3E}">
        <p14:creationId xmlns:p14="http://schemas.microsoft.com/office/powerpoint/2010/main" val="17482391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rtl="0" fontAlgn="base">
              <a:buNone/>
            </a:pPr>
            <a:r>
              <a:rPr lang="en-US" b="0" i="0" u="none" strike="noStrike" dirty="0">
                <a:solidFill>
                  <a:srgbClr val="000000"/>
                </a:solidFill>
                <a:effectLst/>
                <a:latin typeface="Arial" panose="020B0604020202020204" pitchFamily="34" charset="0"/>
              </a:rPr>
              <a:t>https://leg.colorado.gov/bills/sb25-200 </a:t>
            </a:r>
          </a:p>
          <a:p>
            <a:pPr algn="l" rtl="0" fontAlgn="base">
              <a:buNone/>
            </a:pPr>
            <a:endParaRPr lang="en-US" b="0" i="0" u="none" strike="noStrike" dirty="0">
              <a:solidFill>
                <a:srgbClr val="000000"/>
              </a:solidFill>
              <a:effectLst/>
              <a:latin typeface="Arial" panose="020B0604020202020204" pitchFamily="34" charset="0"/>
            </a:endParaRPr>
          </a:p>
          <a:p>
            <a:pPr algn="l" rtl="0" fontAlgn="base">
              <a:buNone/>
            </a:pPr>
            <a:r>
              <a:rPr lang="en-US" b="0" i="0" u="none" strike="noStrike" dirty="0">
                <a:solidFill>
                  <a:srgbClr val="000000"/>
                </a:solidFill>
                <a:effectLst/>
                <a:latin typeface="Arial" panose="020B0604020202020204" pitchFamily="34" charset="0"/>
              </a:rPr>
              <a:t>Senate Bill 25-200 Dyslexia Screening and READ Act Requirements was introduced during the 2025 legislative session.</a:t>
            </a:r>
            <a:r>
              <a:rPr lang="en-US" b="0" i="0" dirty="0">
                <a:solidFill>
                  <a:srgbClr val="444444"/>
                </a:solidFill>
                <a:effectLst/>
                <a:latin typeface="Arial" panose="020B0604020202020204" pitchFamily="34" charset="0"/>
              </a:rPr>
              <a:t>​</a:t>
            </a:r>
          </a:p>
          <a:p>
            <a:pPr algn="l" rtl="0" fontAlgn="base">
              <a:buNone/>
            </a:pPr>
            <a:endParaRPr lang="en-US" b="0" i="0" dirty="0">
              <a:solidFill>
                <a:srgbClr val="444444"/>
              </a:solidFill>
              <a:effectLst/>
              <a:latin typeface="Calibri" panose="020F0502020204030204" pitchFamily="34" charset="0"/>
            </a:endParaRPr>
          </a:p>
          <a:p>
            <a:pPr algn="l" rtl="0" fontAlgn="base">
              <a:buNone/>
            </a:pPr>
            <a:r>
              <a:rPr lang="en-US" b="0" i="0" dirty="0">
                <a:solidFill>
                  <a:srgbClr val="444444"/>
                </a:solidFill>
                <a:effectLst/>
                <a:latin typeface="Calibri" panose="020F0502020204030204" pitchFamily="34" charset="0"/>
              </a:rPr>
              <a:t>This bill ​creates a definition of dyslexia in the READ Act​. </a:t>
            </a:r>
          </a:p>
          <a:p>
            <a:pPr algn="l" rtl="0" fontAlgn="base">
              <a:buNone/>
            </a:pPr>
            <a:r>
              <a:rPr lang="en-US" b="0" i="0" dirty="0">
                <a:solidFill>
                  <a:srgbClr val="444444"/>
                </a:solidFill>
                <a:effectLst/>
                <a:latin typeface="Calibri" panose="020F0502020204030204" pitchFamily="34" charset="0"/>
              </a:rPr>
              <a:t>expands the criteria for identifying SRD using a broader body of evidence, </a:t>
            </a:r>
          </a:p>
          <a:p>
            <a:pPr algn="l" rtl="0" fontAlgn="base">
              <a:buNone/>
            </a:pPr>
            <a:r>
              <a:rPr lang="en-US" b="0" i="0" dirty="0">
                <a:solidFill>
                  <a:srgbClr val="444444"/>
                </a:solidFill>
                <a:effectLst/>
                <a:latin typeface="Calibri" panose="020F0502020204030204" pitchFamily="34" charset="0"/>
              </a:rPr>
              <a:t>requires teachers to review dyslexia indicators and engage in conversations with families early about dyslexia, </a:t>
            </a:r>
          </a:p>
          <a:p>
            <a:pPr algn="l" rtl="0" fontAlgn="base">
              <a:buNone/>
            </a:pPr>
            <a:r>
              <a:rPr lang="en-US" b="0" i="0" dirty="0">
                <a:solidFill>
                  <a:srgbClr val="444444"/>
                </a:solidFill>
                <a:effectLst/>
                <a:latin typeface="Calibri" panose="020F0502020204030204" pitchFamily="34" charset="0"/>
              </a:rPr>
              <a:t>and includes universal screening for characteristics of dyslexia for students in kindergarten through 3rd grade​.</a:t>
            </a:r>
          </a:p>
          <a:p>
            <a:pPr algn="l" rtl="0" fontAlgn="base">
              <a:buNone/>
            </a:pPr>
            <a:endParaRPr lang="en-US" b="0" i="0" dirty="0">
              <a:solidFill>
                <a:srgbClr val="444444"/>
              </a:solidFill>
              <a:effectLst/>
              <a:latin typeface="Calibri" panose="020F0502020204030204" pitchFamily="34" charset="0"/>
            </a:endParaRPr>
          </a:p>
          <a:p>
            <a:pPr marL="158750" indent="0" algn="l" rtl="0" fontAlgn="base">
              <a:buNone/>
            </a:pPr>
            <a:r>
              <a:rPr lang="en-US" b="0" i="0" u="none" strike="noStrike" dirty="0">
                <a:solidFill>
                  <a:srgbClr val="000000"/>
                </a:solidFill>
                <a:effectLst/>
                <a:latin typeface="Arial" panose="020B0604020202020204" pitchFamily="34" charset="0"/>
              </a:rPr>
              <a:t>The bill passed with strong bipartisan backing in both the Senate and the House. </a:t>
            </a:r>
            <a:endParaRPr lang="en-US" b="0" i="0" dirty="0">
              <a:solidFill>
                <a:srgbClr val="444444"/>
              </a:solidFill>
              <a:effectLst/>
              <a:latin typeface="Calibri" panose="020F0502020204030204" pitchFamily="34" charset="0"/>
            </a:endParaRPr>
          </a:p>
          <a:p>
            <a:pPr marL="158750" indent="0">
              <a:buNone/>
            </a:pP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i="0" dirty="0">
                <a:solidFill>
                  <a:srgbClr val="444444"/>
                </a:solidFill>
                <a:effectLst/>
                <a:latin typeface="Calibri" panose="020F0502020204030204" pitchFamily="34" charset="0"/>
              </a:rPr>
              <a:t>We will not be answering questions at this time. This is an opportunity to see the legislation and ground ourselves in these upcoming changes to the READ Act.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i="0" dirty="0">
                <a:solidFill>
                  <a:srgbClr val="444444"/>
                </a:solidFill>
                <a:effectLst/>
                <a:latin typeface="Calibri" panose="020F0502020204030204" pitchFamily="34" charset="0"/>
              </a:rPr>
              <a:t>We will take your thoughts and questions into consideration as we work over the next few months to take what will be provided in rule and create guidance for implementation.</a:t>
            </a:r>
          </a:p>
          <a:p>
            <a:pPr marL="158750" indent="0">
              <a:buNone/>
            </a:pPr>
            <a:endParaRPr lang="en-US" dirty="0"/>
          </a:p>
        </p:txBody>
      </p:sp>
    </p:spTree>
    <p:extLst>
      <p:ext uri="{BB962C8B-B14F-4D97-AF65-F5344CB8AC3E}">
        <p14:creationId xmlns:p14="http://schemas.microsoft.com/office/powerpoint/2010/main" val="41462894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237805-4995-FDDD-499B-A4C025EE09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228E25-D054-F50D-E4D1-70ED88A71E4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A511171-073F-370E-B608-40CBDA5B5339}"/>
              </a:ext>
            </a:extLst>
          </p:cNvPr>
          <p:cNvSpPr>
            <a:spLocks noGrp="1"/>
          </p:cNvSpPr>
          <p:nvPr>
            <p:ph type="body" idx="1"/>
          </p:nvPr>
        </p:nvSpPr>
        <p:spPr/>
        <p:txBody>
          <a:bodyPr/>
          <a:lstStyle/>
          <a:p>
            <a:pPr marL="158750" indent="0">
              <a:buNone/>
            </a:pPr>
            <a:r>
              <a:rPr lang="en-US" dirty="0"/>
              <a:t>The governor signed the bill on May 23</a:t>
            </a:r>
            <a:r>
              <a:rPr lang="en-US" baseline="30000" dirty="0"/>
              <a:t>rd</a:t>
            </a:r>
            <a:r>
              <a:rPr lang="en-US" dirty="0"/>
              <a:t>, 2025</a:t>
            </a:r>
          </a:p>
          <a:p>
            <a:pPr marL="158750" indent="0">
              <a:buNone/>
            </a:pPr>
            <a:r>
              <a:rPr lang="en-US" dirty="0"/>
              <a:t>All new legislation began on July 1, 2025</a:t>
            </a:r>
          </a:p>
          <a:p>
            <a:pPr marL="158750" indent="0">
              <a:buNone/>
            </a:pPr>
            <a:r>
              <a:rPr lang="en-US" dirty="0"/>
              <a:t>CDE is currently developing an implementation plan that is shared with the legislature and the State Board of Education</a:t>
            </a:r>
          </a:p>
          <a:p>
            <a:pPr marL="158750" indent="0">
              <a:buNone/>
            </a:pPr>
            <a:r>
              <a:rPr lang="en-US" dirty="0"/>
              <a:t>READ Act assessments are reviewed every 4 years. The next review is scheduled for 2026. CDE will develop the assessment review timeline. </a:t>
            </a:r>
          </a:p>
          <a:p>
            <a:pPr marL="158750" indent="0">
              <a:buNone/>
            </a:pPr>
            <a:r>
              <a:rPr lang="en-US" dirty="0"/>
              <a:t>After assessments are reviewed, the State Board of Education must approve the assessments and adopt the list in Rule. </a:t>
            </a:r>
          </a:p>
          <a:p>
            <a:pPr marL="158750" indent="0">
              <a:buNone/>
            </a:pPr>
            <a:r>
              <a:rPr lang="en-US" dirty="0"/>
              <a:t>Rules for the READ Act will be developed and approved. Based on information in the bill, this will include definitions of terms and lists of approved assessments. </a:t>
            </a:r>
          </a:p>
          <a:p>
            <a:pPr marL="158750" indent="0">
              <a:buNone/>
            </a:pPr>
            <a:r>
              <a:rPr lang="en-US" dirty="0"/>
              <a:t>Districts implement dyslexia screening requirements by the beginning of the 2027-28 school year. </a:t>
            </a:r>
          </a:p>
          <a:p>
            <a:pPr marL="158750" indent="0">
              <a:buNone/>
            </a:pPr>
            <a:endParaRPr lang="en-US" dirty="0"/>
          </a:p>
          <a:p>
            <a:pPr marL="158750" indent="0">
              <a:buNone/>
            </a:pPr>
            <a:r>
              <a:rPr lang="en-US" dirty="0"/>
              <a:t>https://www.cde.state.co.us/coloradoliteracy/sb-25-200-summary-of-dyslexia-read-act-requirements   </a:t>
            </a:r>
          </a:p>
          <a:p>
            <a:pPr marL="158750" indent="0">
              <a:buNone/>
            </a:pPr>
            <a:endParaRPr lang="en-US" dirty="0"/>
          </a:p>
          <a:p>
            <a:pPr marL="158750" indent="0">
              <a:buNone/>
            </a:pPr>
            <a:r>
              <a:rPr lang="en-US" dirty="0"/>
              <a:t>Fact Sheet: </a:t>
            </a:r>
          </a:p>
          <a:p>
            <a:pPr marL="158750" indent="0">
              <a:buNone/>
            </a:pPr>
            <a:r>
              <a:rPr lang="en-US" dirty="0">
                <a:hlinkClick r:id="rId3"/>
              </a:rPr>
              <a:t>https://www.cde.state.co.us/coloradoliteracy/dyslexia</a:t>
            </a:r>
            <a:r>
              <a:rPr lang="en-US" dirty="0"/>
              <a:t> </a:t>
            </a:r>
          </a:p>
        </p:txBody>
      </p:sp>
    </p:spTree>
    <p:extLst>
      <p:ext uri="{BB962C8B-B14F-4D97-AF65-F5344CB8AC3E}">
        <p14:creationId xmlns:p14="http://schemas.microsoft.com/office/powerpoint/2010/main" val="282699482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Next, let’s turn our attention to our regional collaboration topic for today, family engagement. </a:t>
            </a:r>
          </a:p>
        </p:txBody>
      </p:sp>
    </p:spTree>
    <p:extLst>
      <p:ext uri="{BB962C8B-B14F-4D97-AF65-F5344CB8AC3E}">
        <p14:creationId xmlns:p14="http://schemas.microsoft.com/office/powerpoint/2010/main" val="67052296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a:extLst>
            <a:ext uri="{FF2B5EF4-FFF2-40B4-BE49-F238E27FC236}">
              <a16:creationId xmlns:a16="http://schemas.microsoft.com/office/drawing/2014/main" id="{1446712D-AA00-6E11-CD59-0BFACB87E1DD}"/>
            </a:ext>
          </a:extLst>
        </p:cNvPr>
        <p:cNvGrpSpPr/>
        <p:nvPr/>
      </p:nvGrpSpPr>
      <p:grpSpPr>
        <a:xfrm>
          <a:off x="0" y="0"/>
          <a:ext cx="0" cy="0"/>
          <a:chOff x="0" y="0"/>
          <a:chExt cx="0" cy="0"/>
        </a:xfrm>
      </p:grpSpPr>
      <p:sp>
        <p:nvSpPr>
          <p:cNvPr id="675" name="Google Shape;675;g638cf3cddf_2_133:notes">
            <a:extLst>
              <a:ext uri="{FF2B5EF4-FFF2-40B4-BE49-F238E27FC236}">
                <a16:creationId xmlns:a16="http://schemas.microsoft.com/office/drawing/2014/main" id="{03CB1A40-F5CA-A609-3A80-DA556E05943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6" name="Google Shape;676;g638cf3cddf_2_133:notes">
            <a:extLst>
              <a:ext uri="{FF2B5EF4-FFF2-40B4-BE49-F238E27FC236}">
                <a16:creationId xmlns:a16="http://schemas.microsoft.com/office/drawing/2014/main" id="{43F60166-7998-4D2E-166A-86D2589DABA3}"/>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228600" indent="0">
              <a:buClr>
                <a:schemeClr val="dk1"/>
              </a:buClr>
              <a:buSzPts val="1100"/>
              <a:buNone/>
              <a:defRPr/>
            </a:pPr>
            <a:r>
              <a:rPr lang="en-US"/>
              <a:t>The READ Act details several requirements about the information schools need to share with parents and what schools need to do to involve the community and parents.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b="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b="1"/>
              <a:t>The READ Act requires schools to:</a:t>
            </a:r>
            <a:endParaRPr lang="en-US" b="1">
              <a:cs typeface="Calibri"/>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b="1"/>
          </a:p>
          <a:p>
            <a:pPr marL="342900" indent="-342900">
              <a:lnSpc>
                <a:spcPct val="150000"/>
              </a:lnSpc>
              <a:buClr>
                <a:schemeClr val="accent1">
                  <a:lumMod val="50000"/>
                </a:schemeClr>
              </a:buClr>
              <a:buFont typeface="Arial" panose="020B0604020202020204" pitchFamily="34" charset="0"/>
              <a:buChar char="•"/>
            </a:pPr>
            <a:r>
              <a:rPr lang="en-US" sz="1100" b="1">
                <a:solidFill>
                  <a:schemeClr val="tx1"/>
                </a:solidFill>
                <a:latin typeface="Calibri Light"/>
                <a:cs typeface="Calibri Light"/>
              </a:rPr>
              <a:t>Discuss the student’s specific reading needs</a:t>
            </a:r>
          </a:p>
          <a:p>
            <a:pPr marL="342900" indent="-342900">
              <a:lnSpc>
                <a:spcPct val="150000"/>
              </a:lnSpc>
              <a:buClr>
                <a:schemeClr val="accent1">
                  <a:lumMod val="50000"/>
                </a:schemeClr>
              </a:buClr>
              <a:buFont typeface="Arial" panose="020B0604020202020204" pitchFamily="34" charset="0"/>
              <a:buChar char="•"/>
            </a:pPr>
            <a:r>
              <a:rPr lang="en-US" sz="1100" b="1">
                <a:solidFill>
                  <a:schemeClr val="tx1"/>
                </a:solidFill>
                <a:latin typeface="Calibri Light"/>
                <a:cs typeface="Calibri Light"/>
              </a:rPr>
              <a:t>Collaborate with parents to create READ plans together</a:t>
            </a:r>
          </a:p>
          <a:p>
            <a:pPr marL="342900" indent="-342900">
              <a:lnSpc>
                <a:spcPct val="150000"/>
              </a:lnSpc>
              <a:buClr>
                <a:schemeClr val="accent1">
                  <a:lumMod val="50000"/>
                </a:schemeClr>
              </a:buClr>
              <a:buFont typeface="Arial" panose="020B0604020202020204" pitchFamily="34" charset="0"/>
              <a:buChar char="•"/>
            </a:pPr>
            <a:r>
              <a:rPr lang="en-US" sz="1100" b="1">
                <a:solidFill>
                  <a:schemeClr val="tx1"/>
                </a:solidFill>
                <a:latin typeface="Calibri Light"/>
                <a:cs typeface="Calibri Light"/>
              </a:rPr>
              <a:t>Communicate ongoing, regular progress updates for parents</a:t>
            </a:r>
          </a:p>
          <a:p>
            <a:pPr marL="342900" indent="-342900">
              <a:lnSpc>
                <a:spcPct val="150000"/>
              </a:lnSpc>
              <a:buClr>
                <a:schemeClr val="accent1">
                  <a:lumMod val="50000"/>
                </a:schemeClr>
              </a:buClr>
              <a:buFont typeface="Arial" panose="020B0604020202020204" pitchFamily="34" charset="0"/>
              <a:buChar char="•"/>
            </a:pPr>
            <a:r>
              <a:rPr lang="en-US" sz="1100" b="1">
                <a:solidFill>
                  <a:schemeClr val="tx1"/>
                </a:solidFill>
                <a:latin typeface="Calibri Light"/>
                <a:cs typeface="Calibri Light"/>
              </a:rPr>
              <a:t>Ensure parents understand the information being presented</a:t>
            </a:r>
            <a:r>
              <a:rPr lang="en-US" sz="1100" b="1">
                <a:latin typeface="Calibri Light"/>
                <a:cs typeface="Calibri Light"/>
              </a:rPr>
              <a:t> (this includes presenting the information in a language the parents understand whenever possible)</a:t>
            </a:r>
            <a:endParaRPr lang="en-US" sz="1100" b="1">
              <a:solidFill>
                <a:schemeClr val="tx1"/>
              </a:solidFill>
              <a:latin typeface="Calibri Light" panose="020F0302020204030204" pitchFamily="34" charset="0"/>
              <a:cs typeface="Calibri Light" panose="020F0302020204030204" pitchFamily="34" charset="0"/>
            </a:endParaRPr>
          </a:p>
          <a:p>
            <a:pPr marL="342900" indent="-342900">
              <a:lnSpc>
                <a:spcPct val="150000"/>
              </a:lnSpc>
              <a:buClr>
                <a:schemeClr val="accent1">
                  <a:lumMod val="50000"/>
                </a:schemeClr>
              </a:buClr>
              <a:buFont typeface="Arial" panose="020B0604020202020204" pitchFamily="34" charset="0"/>
              <a:buChar char="•"/>
            </a:pPr>
            <a:r>
              <a:rPr lang="en-US" sz="1100" b="1">
                <a:solidFill>
                  <a:schemeClr val="tx1"/>
                </a:solidFill>
                <a:latin typeface="Calibri Light"/>
                <a:cs typeface="Calibri Light"/>
              </a:rPr>
              <a:t>Share the READ plan interventions that address the child’s needs and to</a:t>
            </a:r>
          </a:p>
          <a:p>
            <a:pPr marL="342900" indent="-342900">
              <a:lnSpc>
                <a:spcPct val="150000"/>
              </a:lnSpc>
              <a:buClr>
                <a:schemeClr val="accent1">
                  <a:lumMod val="50000"/>
                </a:schemeClr>
              </a:buClr>
              <a:buFont typeface="Arial" panose="020B0604020202020204" pitchFamily="34" charset="0"/>
              <a:buChar char="•"/>
            </a:pPr>
            <a:r>
              <a:rPr lang="en-US" sz="1100" b="1">
                <a:solidFill>
                  <a:schemeClr val="tx1"/>
                </a:solidFill>
                <a:latin typeface="Calibri Light"/>
                <a:cs typeface="Calibri Light"/>
              </a:rPr>
              <a:t>Discuss how parents play a central supportive role</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a:p>
          <a:p>
            <a:pPr marL="0" lvl="0" indent="0" algn="l" rtl="0">
              <a:lnSpc>
                <a:spcPct val="100000"/>
              </a:lnSpc>
              <a:spcBef>
                <a:spcPts val="0"/>
              </a:spcBef>
              <a:spcAft>
                <a:spcPts val="0"/>
              </a:spcAft>
              <a:buClr>
                <a:schemeClr val="dk1"/>
              </a:buClr>
              <a:buSzPts val="1100"/>
              <a:buFont typeface="Arial"/>
              <a:buNone/>
            </a:pPr>
            <a:endParaRPr/>
          </a:p>
        </p:txBody>
      </p:sp>
      <p:sp>
        <p:nvSpPr>
          <p:cNvPr id="677" name="Google Shape;677;g638cf3cddf_2_133:notes">
            <a:extLst>
              <a:ext uri="{FF2B5EF4-FFF2-40B4-BE49-F238E27FC236}">
                <a16:creationId xmlns:a16="http://schemas.microsoft.com/office/drawing/2014/main" id="{5F0602AF-3619-6C6F-42E3-8EA43B95976B}"/>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58</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5963697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b="0" u="none" dirty="0"/>
              <a:t>In 2019, the Colorado Legislature revised the READ Act to include an annual independent evaluation to identify and assess strategies that the state, local districts, and schools have taken to support Colorado students in achieving proficiency in reading (pursuant to C.R.S. 22-7-1208 (8)). </a:t>
            </a:r>
            <a:r>
              <a:rPr lang="en-US" dirty="0"/>
              <a:t>Last year’s evaluation focused on gathering feedback from parents and families. </a:t>
            </a:r>
          </a:p>
          <a:p>
            <a:pPr marL="158750" indent="0">
              <a:buNone/>
            </a:pPr>
            <a:endParaRPr lang="en-US" dirty="0"/>
          </a:p>
          <a:p>
            <a:pPr marL="158750" indent="0">
              <a:buNone/>
            </a:pPr>
            <a:r>
              <a:rPr lang="en-US" dirty="0"/>
              <a:t>Although parents did give positive feedback about their experiences, parents who provided written feedback and participated in focus groups </a:t>
            </a:r>
            <a:r>
              <a:rPr lang="en-US" b="1" dirty="0"/>
              <a:t>expressed frustration over identification practices, READ Plans, ongoing student supports, and a general lack of communication</a:t>
            </a:r>
            <a:r>
              <a:rPr lang="en-US" dirty="0"/>
              <a:t>. </a:t>
            </a:r>
          </a:p>
          <a:p>
            <a:pPr marL="158750" indent="0">
              <a:buNone/>
            </a:pPr>
            <a:endParaRPr lang="en-US" dirty="0"/>
          </a:p>
          <a:p>
            <a:pPr marL="158750" indent="0">
              <a:buNone/>
            </a:pPr>
            <a:r>
              <a:rPr lang="en-US" dirty="0"/>
              <a:t>• Parents reported frustrations related to the SRD identification process, including the lack of inclusion of dyslexia, issues with specific testing, and failures to involve parents. </a:t>
            </a:r>
          </a:p>
          <a:p>
            <a:pPr marL="158750" indent="0">
              <a:buNone/>
            </a:pPr>
            <a:r>
              <a:rPr lang="en-US" dirty="0"/>
              <a:t>• Of the 271 parents who provided written responses on the inventory, over 70% expressed frustration with a lack of communication. </a:t>
            </a:r>
          </a:p>
          <a:p>
            <a:pPr marL="158750" indent="0">
              <a:buNone/>
            </a:pPr>
            <a:r>
              <a:rPr lang="en-US" dirty="0"/>
              <a:t>• Approximately one-third of parents providing written responses to the inventory felt their child was not currently receiving adequate support. </a:t>
            </a:r>
          </a:p>
          <a:p>
            <a:pPr marL="158750" indent="0">
              <a:buNone/>
            </a:pPr>
            <a:endParaRPr lang="en-US" dirty="0"/>
          </a:p>
          <a:p>
            <a:pPr marL="158750" indent="0">
              <a:buNone/>
            </a:pPr>
            <a:r>
              <a:rPr lang="en-US" dirty="0"/>
              <a:t>As a result, West Ed has recommended that CDE should provide guidance and support to districts and schools to better serve families impacted by the READ Act. Our office will continue to provide and highlight resources during these regional meetings. </a:t>
            </a:r>
          </a:p>
        </p:txBody>
      </p:sp>
    </p:spTree>
    <p:extLst>
      <p:ext uri="{BB962C8B-B14F-4D97-AF65-F5344CB8AC3E}">
        <p14:creationId xmlns:p14="http://schemas.microsoft.com/office/powerpoint/2010/main" val="2920895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F28FC-D6DD-5AAC-26D3-FFB761E984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863B96-6DA4-D4FB-1040-2A9F256AFD5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D76187E-68F6-B339-DA13-8C59EFA76992}"/>
              </a:ext>
            </a:extLst>
          </p:cNvPr>
          <p:cNvSpPr>
            <a:spLocks noGrp="1"/>
          </p:cNvSpPr>
          <p:nvPr>
            <p:ph type="body" idx="1"/>
          </p:nvPr>
        </p:nvSpPr>
        <p:spPr/>
        <p:txBody>
          <a:bodyPr/>
          <a:lstStyle/>
          <a:p>
            <a:pPr marL="0" indent="0" defTabSz="933237">
              <a:defRPr/>
            </a:pPr>
            <a:r>
              <a:rPr lang="en-US" dirty="0"/>
              <a:t>This slide provides a brief overview of the process of determining reading risk as defined by the Colorado READ Act. (Animated) </a:t>
            </a:r>
          </a:p>
          <a:p>
            <a:pPr marL="0" indent="0" defTabSz="933237">
              <a:defRPr/>
            </a:pPr>
            <a:endParaRPr lang="en-US" dirty="0"/>
          </a:p>
          <a:p>
            <a:pPr marL="0" indent="0" defTabSz="933237">
              <a:defRPr/>
            </a:pPr>
            <a:r>
              <a:rPr lang="en-US" dirty="0"/>
              <a:t>School districts must administer an approved interim assessment to </a:t>
            </a:r>
            <a:r>
              <a:rPr lang="en-US" b="1" dirty="0"/>
              <a:t>all kindergarten through third grade students at the beginning of the school year</a:t>
            </a:r>
            <a:r>
              <a:rPr lang="en-US" dirty="0"/>
              <a:t>. The board approved interim assessment functions as a first alert to those students who may need additional support with literacy, and it is the first step in the process. </a:t>
            </a:r>
          </a:p>
          <a:p>
            <a:pPr marL="0" indent="0" defTabSz="933237">
              <a:defRPr/>
            </a:pPr>
            <a:endParaRPr lang="en-US" dirty="0"/>
          </a:p>
          <a:p>
            <a:pPr marL="0" indent="0" defTabSz="933237">
              <a:defRPr/>
            </a:pPr>
            <a:r>
              <a:rPr lang="en-US" dirty="0"/>
              <a:t>When </a:t>
            </a:r>
            <a:r>
              <a:rPr lang="en-US" b="1" dirty="0"/>
              <a:t>interim assessments indicate a student is at-risk of having an SRD, a state-approved diagnostic assessment is then administered </a:t>
            </a:r>
            <a:r>
              <a:rPr lang="en-US" dirty="0"/>
              <a:t>to pinpoint the student’s specific reading skill deficits. For some assessments, diagnostic reports are included in the interim assessment, and additional diagnostic assessments are not required. Please refer to your specific assessment and vendor if you have questions about your diagnostic assessment options. </a:t>
            </a:r>
          </a:p>
          <a:p>
            <a:pPr marL="0" indent="0">
              <a:defRPr/>
            </a:pPr>
            <a:endParaRPr lang="en-US" b="1" dirty="0"/>
          </a:p>
          <a:p>
            <a:pPr marL="0" indent="0"/>
            <a:r>
              <a:rPr lang="en-US" dirty="0"/>
              <a:t>Next, </a:t>
            </a:r>
            <a:r>
              <a:rPr lang="en-US" b="1" dirty="0"/>
              <a:t>the Colorado READ Act requires a body of evidence in determining an SRD. Data from the interim assessment and the diagnostic assessment are included within the body of evidence. </a:t>
            </a:r>
          </a:p>
          <a:p>
            <a:pPr marL="0" indent="0"/>
            <a:endParaRPr lang="en-US" dirty="0"/>
          </a:p>
          <a:p>
            <a:pPr marL="0" indent="0"/>
            <a:r>
              <a:rPr lang="en-US" b="1" dirty="0"/>
              <a:t>Upon finding that a student has a significant reading deficiency, the school district ensures that a  READ plan is developed for the student.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lang="en-US" sz="1100" dirty="0">
              <a:solidFill>
                <a:schemeClr val="bg1"/>
              </a:solidFill>
              <a:latin typeface="Trebuchet MS" panose="020B0603020202020204" pitchFamily="34" charset="0"/>
            </a:endParaRPr>
          </a:p>
        </p:txBody>
      </p:sp>
      <p:sp>
        <p:nvSpPr>
          <p:cNvPr id="4" name="Slide Number Placeholder 3">
            <a:extLst>
              <a:ext uri="{FF2B5EF4-FFF2-40B4-BE49-F238E27FC236}">
                <a16:creationId xmlns:a16="http://schemas.microsoft.com/office/drawing/2014/main" id="{C072E8C7-2929-B322-4486-C140716F2B56}"/>
              </a:ext>
            </a:extLst>
          </p:cNvPr>
          <p:cNvSpPr>
            <a:spLocks noGrp="1"/>
          </p:cNvSpPr>
          <p:nvPr>
            <p:ph type="sldNum" sz="quarter" idx="5"/>
          </p:nvPr>
        </p:nvSpPr>
        <p:spPr/>
        <p:txBody>
          <a:bodyPr/>
          <a:lstStyle/>
          <a:p>
            <a:fld id="{8BB1861C-16E8-4DC1-A9DC-F9D5DBFC0DC8}" type="slidenum">
              <a:rPr lang="en-US" smtClean="0">
                <a:latin typeface="Trebuchet MS" panose="020B0603020202020204" pitchFamily="34" charset="0"/>
              </a:rPr>
              <a:t>6</a:t>
            </a:fld>
            <a:endParaRPr lang="en-US">
              <a:latin typeface="Trebuchet MS" panose="020B0603020202020204" pitchFamily="34" charset="0"/>
            </a:endParaRPr>
          </a:p>
        </p:txBody>
      </p:sp>
    </p:spTree>
    <p:extLst>
      <p:ext uri="{BB962C8B-B14F-4D97-AF65-F5344CB8AC3E}">
        <p14:creationId xmlns:p14="http://schemas.microsoft.com/office/powerpoint/2010/main" val="72298423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Going back to what is required by the READ Act, let’s reflect and consider how we can improve upon communication with parents. </a:t>
            </a:r>
          </a:p>
          <a:p>
            <a:pPr marL="285750" indent="-285750">
              <a:buFont typeface="Arial" panose="020B0604020202020204" pitchFamily="34" charset="0"/>
              <a:buChar char="•"/>
            </a:pPr>
            <a:r>
              <a:rPr lang="en-US" b="1" dirty="0"/>
              <a:t>The READ Act states that </a:t>
            </a:r>
            <a:r>
              <a:rPr lang="en-US" sz="1100" b="1" dirty="0"/>
              <a:t>Each Local Education Provider shall adopt procedures to comply with the requirements of the READ Act</a:t>
            </a:r>
            <a:r>
              <a:rPr lang="en-US" sz="1100" dirty="0"/>
              <a:t>.</a:t>
            </a:r>
          </a:p>
          <a:p>
            <a:pPr marL="285750" indent="-285750">
              <a:buFont typeface="Arial" panose="020B0604020202020204" pitchFamily="34" charset="0"/>
              <a:buChar char="•"/>
            </a:pPr>
            <a:r>
              <a:rPr lang="en-US" sz="1100" b="1" dirty="0"/>
              <a:t>This includes procedures for “effectively communicating with parents concerning the creation, contents, and implementation of READ Plans”</a:t>
            </a:r>
          </a:p>
          <a:p>
            <a:pPr marL="158750" indent="0">
              <a:buNone/>
            </a:pP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t>Two specific parent/teacher meetings are spelled out within the READ Act. </a:t>
            </a:r>
            <a:r>
              <a:rPr lang="en-US" sz="1100" b="1" dirty="0"/>
              <a:t>The READ Act requires a meeting with parents at the time a READ plan is initiated and a meeting at the end of any school year prior to fourth grade in which a student continues to have a significant reading deficiency</a:t>
            </a:r>
            <a:r>
              <a:rPr lang="en-US" sz="1100" dirty="0"/>
              <a:t>. Schools should have procedures in place to ensure these meetings are scheduled and held and that the purpose and talking points are clear for all.</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t>Finally, it is important for the </a:t>
            </a:r>
            <a:r>
              <a:rPr lang="en-US" sz="1100" b="1" dirty="0"/>
              <a:t>LEP to ensure that the parent of a student on a READ plan receives ongoing, regular updates from the student’s teacher</a:t>
            </a:r>
            <a:r>
              <a:rPr lang="en-US" sz="1100" dirty="0"/>
              <a:t>.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t>A clear policy and procedure should be in place so that all teachers know the expectations and are providing updates to parents in a transparent, consistent, and predictable manner.</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t>Also, the READ Act requires that, to the extent practicable, communication with parents is provided in a language the parent understands.</a:t>
            </a:r>
          </a:p>
          <a:p>
            <a:pPr marL="158750" indent="0">
              <a:buNone/>
            </a:pP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In a few slides, you will have the opportunity to discuss your current processes for parent communication and possible improvements in breakout rooms. </a:t>
            </a:r>
          </a:p>
          <a:p>
            <a:pPr marL="158750" indent="0">
              <a:buNone/>
            </a:pPr>
            <a:endParaRPr lang="en-US" dirty="0"/>
          </a:p>
        </p:txBody>
      </p:sp>
    </p:spTree>
    <p:extLst>
      <p:ext uri="{BB962C8B-B14F-4D97-AF65-F5344CB8AC3E}">
        <p14:creationId xmlns:p14="http://schemas.microsoft.com/office/powerpoint/2010/main" val="224818381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To support you with parent communication, our office has created sample family letter templates for the beginning of the year READ plan creation, a follow up letter to update families on student progress, and an end-of-year letter template. </a:t>
            </a:r>
          </a:p>
          <a:p>
            <a:endParaRPr lang="en-US"/>
          </a:p>
          <a:p>
            <a:r>
              <a:rPr lang="en-US"/>
              <a:t>https://www.cde.state.co.us/coloradoliteracy/familylettertemplatesreadact</a:t>
            </a:r>
          </a:p>
        </p:txBody>
      </p:sp>
    </p:spTree>
    <p:extLst>
      <p:ext uri="{BB962C8B-B14F-4D97-AF65-F5344CB8AC3E}">
        <p14:creationId xmlns:p14="http://schemas.microsoft.com/office/powerpoint/2010/main" val="6417433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16246680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In most instances, there is always room for improving communication with parents related to student progress and READ plan implementation. This is a great time of year to revisit how transparent, efficient, and consistent policies and procedures are around communicating with families.</a:t>
            </a:r>
          </a:p>
          <a:p>
            <a:r>
              <a:rPr lang="en-US"/>
              <a:t>Consider reviewing current procedures for parent communication: are they aligned with statute requirements, such as ensuring meetings are held when required, talking points are discussed and parents are receiving the information they need to support their child. This is also a great time to review form letters for tone, clear and inviting, and  collaborative messaging.</a:t>
            </a:r>
          </a:p>
          <a:p>
            <a:r>
              <a:rPr lang="en-US"/>
              <a:t>Also, take time to look at internal messaging: are expectations and timelines around parent communication communicated clearly with staff? Does everyone know what to do and have access to the information they need? Do they know what they should be updated parents about to ensure messaging is clear and gives parents an understanding of their child’s progress throughout the year?</a:t>
            </a:r>
          </a:p>
          <a:p>
            <a:r>
              <a:rPr lang="en-US"/>
              <a:t>Finally, consider resources, including forms, schedules, and time. Are resources available to teachers to make parent communication easier so that they are more likely to make it a regular part of their habit? </a:t>
            </a:r>
          </a:p>
        </p:txBody>
      </p:sp>
    </p:spTree>
    <p:extLst>
      <p:ext uri="{BB962C8B-B14F-4D97-AF65-F5344CB8AC3E}">
        <p14:creationId xmlns:p14="http://schemas.microsoft.com/office/powerpoint/2010/main" val="129272491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193242787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58750" indent="0">
              <a:buNone/>
            </a:pPr>
            <a:endParaRPr lang="en-US" dirty="0"/>
          </a:p>
        </p:txBody>
      </p:sp>
      <p:sp>
        <p:nvSpPr>
          <p:cNvPr id="4" name="Slide Number Placeholder 3"/>
          <p:cNvSpPr>
            <a:spLocks noGrp="1"/>
          </p:cNvSpPr>
          <p:nvPr>
            <p:ph type="sldNum" sz="quarter" idx="5"/>
          </p:nvPr>
        </p:nvSpPr>
        <p:spPr/>
        <p:txBody>
          <a:bodyPr/>
          <a:lstStyle/>
          <a:p>
            <a:fld id="{5042812E-3809-4E0B-92C6-056D9C82826E}" type="slidenum">
              <a:rPr lang="en-US" smtClean="0"/>
              <a:t>65</a:t>
            </a:fld>
            <a:endParaRPr lang="en-US"/>
          </a:p>
        </p:txBody>
      </p:sp>
    </p:spTree>
    <p:extLst>
      <p:ext uri="{BB962C8B-B14F-4D97-AF65-F5344CB8AC3E}">
        <p14:creationId xmlns:p14="http://schemas.microsoft.com/office/powerpoint/2010/main" val="421647675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0">
              <a:buNone/>
            </a:pPr>
            <a:r>
              <a:rPr lang="en-US"/>
              <a:t>As a reminder, the Science of Reading Literacy Series is available on the CDE website. </a:t>
            </a:r>
          </a:p>
          <a:p>
            <a:pPr marL="228600" indent="0">
              <a:buNone/>
            </a:pPr>
            <a:endParaRPr lang="en-US"/>
          </a:p>
          <a:p>
            <a:pPr marL="228600" indent="0">
              <a:buNone/>
            </a:pPr>
            <a:r>
              <a:rPr lang="en-US"/>
              <a:t>This is a collection of turn-key professional development products to support districts with the implementation of evidence-based instructional routines aligned to the Science of Reading. </a:t>
            </a:r>
          </a:p>
          <a:p>
            <a:pPr marL="228600" indent="0">
              <a:buNone/>
            </a:pPr>
            <a:endParaRPr lang="en-US"/>
          </a:p>
          <a:p>
            <a:pPr marL="228600" indent="0">
              <a:buNone/>
            </a:pPr>
            <a:r>
              <a:rPr lang="en-US"/>
              <a:t>These slide decks and resources were developed in alignment with the 45-hour teacher training to revisit the research base, review the steps in the instructional routines, provide a model for the routine, and allow opportunities for practice and planning. </a:t>
            </a:r>
          </a:p>
          <a:p>
            <a:pPr marL="228600" indent="0">
              <a:buNone/>
            </a:pPr>
            <a:endParaRPr lang="en-US"/>
          </a:p>
          <a:p>
            <a:pPr marL="228600" indent="0">
              <a:buNone/>
            </a:pPr>
            <a:r>
              <a:rPr lang="en-US"/>
              <a:t>The series also includes resources for administrators or literacy coaches to track and provide feedback on the implementation of the routines in their buildings. </a:t>
            </a:r>
          </a:p>
          <a:p>
            <a:pPr marL="228600" indent="0">
              <a:buNone/>
            </a:pPr>
            <a:endParaRPr lang="en-US"/>
          </a:p>
          <a:p>
            <a:pPr marL="228600" indent="0"/>
            <a:endParaRPr lang="en-US"/>
          </a:p>
          <a:p>
            <a:pPr marL="22860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hlinkClick r:id="rId3"/>
              </a:rPr>
              <a:t>https://www.cde.state.co.us/coloradoliteracy/sorliteracyseries</a:t>
            </a:r>
            <a:r>
              <a:rPr lang="en-US"/>
              <a:t> </a:t>
            </a:r>
          </a:p>
          <a:p>
            <a:pPr marL="228600" indent="0">
              <a:buNone/>
            </a:pPr>
            <a:endParaRPr lang="en-US"/>
          </a:p>
          <a:p>
            <a:endParaRPr lang="en-US"/>
          </a:p>
          <a:p>
            <a:endParaRPr lang="en-US" b="1"/>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5755384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b="0" i="0">
                <a:solidFill>
                  <a:srgbClr val="333333"/>
                </a:solidFill>
                <a:effectLst/>
                <a:latin typeface="SourceSansProRegular"/>
              </a:rPr>
              <a:t>In addition to the Science of Reading Literacy Series, we are also excited to remind you about another great resource from CDE, the Biliteracy Professional Development Series. </a:t>
            </a:r>
          </a:p>
          <a:p>
            <a:pPr marL="158750" indent="0">
              <a:buNone/>
            </a:pPr>
            <a:endParaRPr lang="en-US" b="0" i="0">
              <a:solidFill>
                <a:srgbClr val="333333"/>
              </a:solidFill>
              <a:effectLst/>
              <a:latin typeface="SourceSansProRegular"/>
            </a:endParaRPr>
          </a:p>
          <a:p>
            <a:pPr marL="158750" indent="0">
              <a:buNone/>
            </a:pPr>
            <a:r>
              <a:rPr lang="en-US" b="0" i="0">
                <a:solidFill>
                  <a:srgbClr val="333333"/>
                </a:solidFill>
                <a:effectLst/>
                <a:latin typeface="SourceSansProRegular"/>
              </a:rPr>
              <a:t>This is a four-part course comprised of an Introduction and three Modules. This course is designed to provide participants with evidence-based strategies for teaching students in English and Spanish while working towards bilingualism and biliteracy. </a:t>
            </a:r>
          </a:p>
          <a:p>
            <a:pPr marL="158750" indent="0">
              <a:buNone/>
            </a:pPr>
            <a:endParaRPr lang="en-US" b="0" i="0">
              <a:solidFill>
                <a:srgbClr val="333333"/>
              </a:solidFill>
              <a:effectLst/>
              <a:latin typeface="SourceSansProRegular"/>
            </a:endParaRPr>
          </a:p>
          <a:p>
            <a:pPr marL="158750" indent="0">
              <a:buNone/>
            </a:pPr>
            <a:r>
              <a:rPr lang="en-US" b="0" i="0">
                <a:solidFill>
                  <a:srgbClr val="333333"/>
                </a:solidFill>
                <a:effectLst/>
                <a:latin typeface="SourceSansProRegular"/>
              </a:rPr>
              <a:t>It is an open-source format designed to be accessible to anyone interested in learning more about best practices for providing biliteracy instruction in Spanish and English. </a:t>
            </a:r>
          </a:p>
          <a:p>
            <a:pPr marL="158750" indent="0">
              <a:buNone/>
            </a:pPr>
            <a:endParaRPr lang="en-US" b="0" i="0">
              <a:solidFill>
                <a:srgbClr val="333333"/>
              </a:solidFill>
              <a:effectLst/>
              <a:latin typeface="SourceSansProRegular"/>
            </a:endParaRPr>
          </a:p>
          <a:p>
            <a:pPr marL="158750" indent="0">
              <a:buNone/>
            </a:pPr>
            <a:r>
              <a:rPr lang="en-US" b="0" i="0">
                <a:solidFill>
                  <a:srgbClr val="333333"/>
                </a:solidFill>
                <a:effectLst/>
                <a:latin typeface="SourceSansProRegular"/>
              </a:rPr>
              <a:t>Additionally, you will find support documents and websites to further your learning. You may take this course at your own pace. If you choose to take the quiz at the end of the course, you will be eligible for two hours of professional development.</a:t>
            </a:r>
          </a:p>
          <a:p>
            <a:pPr marL="158750" indent="0">
              <a:buNone/>
            </a:pPr>
            <a:endParaRPr lang="en-US" b="0" i="0">
              <a:solidFill>
                <a:srgbClr val="333333"/>
              </a:solidFill>
              <a:effectLst/>
              <a:latin typeface="SourceSansProRegular"/>
            </a:endParaRPr>
          </a:p>
          <a:p>
            <a:pPr marL="158750" indent="0">
              <a:buNone/>
            </a:pPr>
            <a:endParaRPr lang="en-US"/>
          </a:p>
        </p:txBody>
      </p:sp>
    </p:spTree>
    <p:extLst>
      <p:ext uri="{BB962C8B-B14F-4D97-AF65-F5344CB8AC3E}">
        <p14:creationId xmlns:p14="http://schemas.microsoft.com/office/powerpoint/2010/main" val="392676205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1871151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271fd490ee5_0_3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271fd490ee5_0_3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defRPr/>
            </a:pPr>
            <a:r>
              <a:rPr lang="en-US" sz="1100" b="0" i="0" u="none" strike="noStrike" cap="none" dirty="0">
                <a:solidFill>
                  <a:srgbClr val="000000"/>
                </a:solidFill>
                <a:effectLst/>
                <a:latin typeface="Arial"/>
                <a:ea typeface="Arial"/>
                <a:cs typeface="Arial"/>
                <a:sym typeface="Arial"/>
              </a:rPr>
              <a:t>The </a:t>
            </a:r>
            <a:r>
              <a:rPr lang="en-US" sz="1100" b="1" i="0" u="none" strike="noStrike" cap="none" dirty="0">
                <a:solidFill>
                  <a:srgbClr val="000000"/>
                </a:solidFill>
                <a:effectLst/>
                <a:latin typeface="Arial"/>
                <a:ea typeface="Arial"/>
                <a:cs typeface="Arial"/>
                <a:sym typeface="Arial"/>
              </a:rPr>
              <a:t>Elementary Literacy and School Readiness (ELSR) office </a:t>
            </a:r>
            <a:r>
              <a:rPr lang="en-US" sz="1100" b="0" i="0" u="none" strike="noStrike" cap="none" dirty="0">
                <a:solidFill>
                  <a:srgbClr val="000000"/>
                </a:solidFill>
                <a:effectLst/>
                <a:latin typeface="Arial"/>
                <a:ea typeface="Arial"/>
                <a:cs typeface="Arial"/>
                <a:sym typeface="Arial"/>
              </a:rPr>
              <a:t>at CDE has created a series of turnkey </a:t>
            </a:r>
            <a:r>
              <a:rPr lang="en-US" sz="1100" b="1" i="0" u="none" strike="noStrike" cap="none" dirty="0">
                <a:solidFill>
                  <a:srgbClr val="000000"/>
                </a:solidFill>
                <a:effectLst/>
                <a:latin typeface="Arial"/>
                <a:ea typeface="Arial"/>
                <a:cs typeface="Arial"/>
                <a:sym typeface="Arial"/>
              </a:rPr>
              <a:t>resources </a:t>
            </a:r>
            <a:r>
              <a:rPr lang="en-US" sz="1100" b="0" i="0" u="none" strike="noStrike" cap="none" dirty="0">
                <a:solidFill>
                  <a:srgbClr val="000000"/>
                </a:solidFill>
                <a:effectLst/>
                <a:latin typeface="Arial"/>
                <a:ea typeface="Arial"/>
                <a:cs typeface="Arial"/>
                <a:sym typeface="Arial"/>
              </a:rPr>
              <a:t>for districts and schools to use to support family awareness of </a:t>
            </a:r>
            <a:r>
              <a:rPr lang="en-US" sz="1100" b="1" i="0" u="none" strike="noStrike" cap="none" dirty="0">
                <a:solidFill>
                  <a:srgbClr val="000000"/>
                </a:solidFill>
                <a:effectLst/>
                <a:latin typeface="Arial"/>
                <a:ea typeface="Arial"/>
                <a:cs typeface="Arial"/>
                <a:sym typeface="Arial"/>
              </a:rPr>
              <a:t>the Colorado READ Act</a:t>
            </a:r>
            <a:r>
              <a:rPr lang="en-US" sz="1100" b="0" i="0" u="none" strike="noStrike" cap="none" dirty="0">
                <a:solidFill>
                  <a:srgbClr val="000000"/>
                </a:solidFill>
                <a:effectLst/>
                <a:latin typeface="Arial"/>
                <a:ea typeface="Arial"/>
                <a:cs typeface="Arial"/>
                <a:sym typeface="Arial"/>
              </a:rPr>
              <a:t>, READ plans, </a:t>
            </a:r>
            <a:r>
              <a:rPr lang="en-US" sz="1100" b="1" i="0" u="none" strike="noStrike" cap="none" dirty="0">
                <a:solidFill>
                  <a:srgbClr val="000000"/>
                </a:solidFill>
                <a:effectLst/>
                <a:latin typeface="Arial"/>
                <a:ea typeface="Arial"/>
                <a:cs typeface="Arial"/>
                <a:sym typeface="Arial"/>
              </a:rPr>
              <a:t>and the science of reading for families. </a:t>
            </a:r>
            <a:r>
              <a:rPr lang="en-US" sz="1100" b="0" i="0" u="none" strike="noStrike" cap="none" dirty="0">
                <a:solidFill>
                  <a:srgbClr val="000000"/>
                </a:solidFill>
                <a:effectLst/>
                <a:latin typeface="Arial"/>
                <a:ea typeface="Arial"/>
                <a:cs typeface="Arial"/>
                <a:sym typeface="Arial"/>
              </a:rPr>
              <a:t>An email will be sent to all READ Leads when the content is available on the website</a:t>
            </a:r>
            <a:r>
              <a:rPr lang="en-US" dirty="0"/>
              <a:t> in September</a:t>
            </a:r>
            <a:r>
              <a:rPr lang="en-US" sz="1100" b="0" i="0" u="none" strike="noStrike" cap="none" dirty="0">
                <a:solidFill>
                  <a:srgbClr val="000000"/>
                </a:solidFill>
                <a:effectLst/>
                <a:latin typeface="Arial"/>
                <a:ea typeface="Arial"/>
                <a:cs typeface="Arial"/>
                <a:sym typeface="Arial"/>
              </a:rPr>
              <a:t>. </a:t>
            </a:r>
          </a:p>
          <a:p>
            <a:pPr marL="0" indent="0">
              <a:buNone/>
            </a:pPr>
            <a:endParaRPr lang="en-US" sz="1100" b="0" i="0" u="none" strike="noStrike" cap="none" dirty="0">
              <a:solidFill>
                <a:srgbClr val="000000"/>
              </a:solidFill>
              <a:effectLst/>
              <a:latin typeface="Arial"/>
              <a:ea typeface="Arial"/>
              <a:cs typeface="Arial"/>
              <a:sym typeface="Arial"/>
            </a:endParaRPr>
          </a:p>
          <a:p>
            <a:pPr marL="0" indent="0">
              <a:buNone/>
            </a:pPr>
            <a:r>
              <a:rPr lang="en-US" sz="1100" b="0" i="0" u="none" strike="noStrike" cap="none" dirty="0">
                <a:solidFill>
                  <a:srgbClr val="000000"/>
                </a:solidFill>
                <a:effectLst/>
                <a:latin typeface="Arial"/>
                <a:ea typeface="Arial"/>
                <a:cs typeface="Arial"/>
                <a:sym typeface="Arial"/>
              </a:rPr>
              <a:t>Live informational sessions are being held to support administrators and educators with understanding and explore the resource components. </a:t>
            </a:r>
          </a:p>
          <a:p>
            <a:pPr marL="0" indent="0">
              <a:buNone/>
            </a:pPr>
            <a:endParaRPr lang="en-US" sz="1100" b="0" i="0" u="none" strike="noStrike" cap="none" dirty="0">
              <a:solidFill>
                <a:srgbClr val="000000"/>
              </a:solidFill>
              <a:effectLst/>
              <a:latin typeface="Arial"/>
              <a:ea typeface="Arial"/>
              <a:cs typeface="Arial"/>
              <a:sym typeface="Arial"/>
            </a:endParaRPr>
          </a:p>
          <a:p>
            <a:pPr marL="0" indent="0">
              <a:buNone/>
            </a:pPr>
            <a:r>
              <a:rPr lang="en-US" sz="1100" b="0" i="0" u="none" strike="noStrike" cap="none" dirty="0">
                <a:solidFill>
                  <a:srgbClr val="000000"/>
                </a:solidFill>
                <a:effectLst/>
                <a:latin typeface="Arial"/>
                <a:ea typeface="Arial"/>
                <a:cs typeface="Arial"/>
                <a:sym typeface="Arial"/>
              </a:rPr>
              <a:t>Note: All sessions have the same content. Please choose the date that works best for you. </a:t>
            </a:r>
            <a:endParaRPr lang="en-US" sz="1100" b="0" i="0" u="none" strike="noStrike" cap="none" dirty="0">
              <a:solidFill>
                <a:srgbClr val="000000"/>
              </a:solidFill>
              <a:effectLst/>
              <a:latin typeface="Arial"/>
              <a:ea typeface="Arial"/>
              <a:cs typeface="Arial"/>
            </a:endParaRPr>
          </a:p>
          <a:p>
            <a:pPr marL="0" indent="0">
              <a:buNone/>
            </a:pPr>
            <a:r>
              <a:rPr lang="en-US" sz="1100" b="0" i="0"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endParaRPr>
          </a:p>
          <a:p>
            <a:pPr marL="0" indent="0">
              <a:buNone/>
            </a:pPr>
            <a:r>
              <a:rPr lang="en-US" sz="1100" b="1" i="0" u="none" strike="noStrike" cap="none" dirty="0">
                <a:solidFill>
                  <a:srgbClr val="000000"/>
                </a:solidFill>
                <a:effectLst/>
                <a:latin typeface="Arial"/>
                <a:ea typeface="Arial"/>
                <a:cs typeface="Arial"/>
                <a:sym typeface="Arial"/>
              </a:rPr>
              <a:t>Informational Sessions: First Semester</a:t>
            </a:r>
            <a:endParaRPr lang="en-US" sz="1100" b="0" i="0" u="none" strike="noStrike" cap="none" dirty="0">
              <a:solidFill>
                <a:srgbClr val="000000"/>
              </a:solidFill>
              <a:effectLst/>
              <a:latin typeface="Arial"/>
              <a:ea typeface="Arial"/>
              <a:cs typeface="Arial"/>
              <a:sym typeface="Arial"/>
            </a:endParaRPr>
          </a:p>
          <a:p>
            <a:pPr marL="0" indent="0">
              <a:buNone/>
            </a:pPr>
            <a:r>
              <a:rPr lang="en-US" sz="1100" b="1" i="0"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a:p>
            <a:pPr marL="0" indent="0">
              <a:buNone/>
            </a:pPr>
            <a:r>
              <a:rPr lang="en-US" sz="1100" b="1" i="0" u="none" strike="noStrike" cap="none" dirty="0">
                <a:solidFill>
                  <a:srgbClr val="000000"/>
                </a:solidFill>
                <a:effectLst/>
                <a:latin typeface="Arial"/>
                <a:ea typeface="Arial"/>
                <a:cs typeface="Arial"/>
                <a:sym typeface="Arial"/>
              </a:rPr>
              <a:t>Tuesday, October 28, 2025: 3:30PM-4:30PM</a:t>
            </a:r>
          </a:p>
          <a:p>
            <a:pPr marL="0" indent="0">
              <a:buNone/>
            </a:pPr>
            <a:r>
              <a:rPr lang="en-US" sz="1100" b="1" dirty="0">
                <a:solidFill>
                  <a:schemeClr val="tx1">
                    <a:lumMod val="85000"/>
                    <a:lumOff val="15000"/>
                  </a:schemeClr>
                </a:solidFill>
                <a:latin typeface="Trebuchet MS"/>
              </a:rPr>
              <a:t>REGISTER HERE</a:t>
            </a:r>
            <a:endParaRPr lang="en-US" sz="1100" b="1" dirty="0">
              <a:solidFill>
                <a:srgbClr val="0048AE"/>
              </a:solidFill>
              <a:latin typeface="Trebuchet MS"/>
            </a:endParaRPr>
          </a:p>
          <a:p>
            <a:pPr marL="0" indent="0">
              <a:buNone/>
            </a:pPr>
            <a:r>
              <a:rPr lang="en-US" sz="1100" b="1" i="0" u="none" strike="noStrike" cap="none" dirty="0">
                <a:solidFill>
                  <a:srgbClr val="000000"/>
                </a:solidFill>
                <a:effectLst/>
                <a:latin typeface="Arial"/>
                <a:ea typeface="Arial"/>
                <a:cs typeface="Arial"/>
                <a:sym typeface="Arial"/>
              </a:rPr>
              <a:t> </a:t>
            </a:r>
            <a:endParaRPr lang="en-US" sz="1100" b="1" i="0" u="none" strike="noStrike" cap="none" dirty="0">
              <a:solidFill>
                <a:srgbClr val="000000"/>
              </a:solidFill>
              <a:effectLst/>
              <a:latin typeface="Arial"/>
              <a:ea typeface="Arial"/>
              <a:cs typeface="Arial"/>
            </a:endParaRPr>
          </a:p>
          <a:p>
            <a:pPr marL="0" indent="0">
              <a:buNone/>
            </a:pPr>
            <a:r>
              <a:rPr lang="en-US" sz="1100" b="1" i="0" u="none" strike="noStrike" cap="none" dirty="0">
                <a:solidFill>
                  <a:srgbClr val="000000"/>
                </a:solidFill>
                <a:effectLst/>
                <a:latin typeface="Arial"/>
                <a:ea typeface="Arial"/>
                <a:cs typeface="Arial"/>
                <a:sym typeface="Arial"/>
              </a:rPr>
              <a:t>Friday, October 31, 2025: 10:00AM-11:00AM</a:t>
            </a:r>
            <a:endParaRPr lang="en-US" sz="1100" b="1" i="0" u="none" strike="noStrike" cap="none" dirty="0">
              <a:solidFill>
                <a:srgbClr val="000000"/>
              </a:solidFill>
              <a:effectLst/>
              <a:latin typeface="Arial"/>
              <a:ea typeface="Arial"/>
              <a:cs typeface="Arial"/>
            </a:endParaRPr>
          </a:p>
          <a:p>
            <a:pPr marL="0" indent="0">
              <a:buNone/>
            </a:pPr>
            <a:r>
              <a:rPr lang="en-US" sz="1100" b="1" dirty="0">
                <a:solidFill>
                  <a:schemeClr val="tx1">
                    <a:lumMod val="85000"/>
                    <a:lumOff val="15000"/>
                  </a:schemeClr>
                </a:solidFill>
                <a:latin typeface="Trebuchet MS"/>
              </a:rPr>
              <a:t>REGISTER HERE</a:t>
            </a:r>
            <a:endParaRPr lang="en-US" sz="1100" b="1" dirty="0">
              <a:solidFill>
                <a:srgbClr val="0048AE"/>
              </a:solidFill>
              <a:latin typeface="Trebuchet MS"/>
            </a:endParaRPr>
          </a:p>
          <a:p>
            <a:pPr marL="0" indent="0">
              <a:buNone/>
            </a:pPr>
            <a:r>
              <a:rPr lang="en-US" sz="1100" b="0" i="0"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endParaRPr>
          </a:p>
          <a:p>
            <a:pPr marL="0" indent="0">
              <a:buNone/>
            </a:pPr>
            <a:r>
              <a:rPr lang="en-US" sz="1100" b="1" i="0" u="none" strike="noStrike" cap="none" dirty="0">
                <a:solidFill>
                  <a:srgbClr val="000000"/>
                </a:solidFill>
                <a:effectLst/>
                <a:latin typeface="Arial"/>
                <a:ea typeface="Arial"/>
                <a:cs typeface="Arial"/>
                <a:sym typeface="Arial"/>
              </a:rPr>
              <a:t>Informational Sessions: Second Semester</a:t>
            </a:r>
            <a:endParaRPr lang="en-US" sz="1100" b="0" i="0" u="none" strike="noStrike" cap="none" dirty="0">
              <a:solidFill>
                <a:srgbClr val="000000"/>
              </a:solidFill>
              <a:effectLst/>
              <a:latin typeface="Arial"/>
              <a:ea typeface="Arial"/>
              <a:cs typeface="Arial"/>
              <a:sym typeface="Arial"/>
            </a:endParaRPr>
          </a:p>
          <a:p>
            <a:pPr marL="0" indent="0">
              <a:buNone/>
            </a:pPr>
            <a:r>
              <a:rPr lang="en-US" sz="1100" b="1" i="0"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a:p>
            <a:pPr marL="0" indent="0">
              <a:buNone/>
            </a:pPr>
            <a:r>
              <a:rPr lang="en-US" sz="1100" b="1" i="0" u="none" strike="noStrike" cap="none" dirty="0">
                <a:solidFill>
                  <a:srgbClr val="000000"/>
                </a:solidFill>
                <a:effectLst/>
                <a:latin typeface="Arial"/>
                <a:ea typeface="Arial"/>
                <a:cs typeface="Arial"/>
                <a:sym typeface="Arial"/>
              </a:rPr>
              <a:t>Tuesday, January 20, 2026: 3:30PM-4:30PM</a:t>
            </a:r>
            <a:endParaRPr lang="en-US" sz="1100" b="1" i="0" u="none" strike="noStrike" cap="none" dirty="0">
              <a:solidFill>
                <a:srgbClr val="000000"/>
              </a:solidFill>
              <a:effectLst/>
              <a:latin typeface="Arial"/>
              <a:ea typeface="Arial"/>
              <a:cs typeface="Arial"/>
            </a:endParaRPr>
          </a:p>
          <a:p>
            <a:pPr marL="0" indent="0">
              <a:buNone/>
            </a:pPr>
            <a:r>
              <a:rPr lang="en-US" sz="1100" b="1" dirty="0">
                <a:solidFill>
                  <a:schemeClr val="tx1">
                    <a:lumMod val="85000"/>
                    <a:lumOff val="15000"/>
                  </a:schemeClr>
                </a:solidFill>
                <a:latin typeface="Trebuchet MS"/>
              </a:rPr>
              <a:t>REGISTER HERE</a:t>
            </a:r>
            <a:endParaRPr lang="en-US" sz="1100" b="1" dirty="0">
              <a:solidFill>
                <a:srgbClr val="0048AE"/>
              </a:solidFill>
              <a:latin typeface="Trebuchet MS"/>
            </a:endParaRPr>
          </a:p>
          <a:p>
            <a:pPr marL="0" indent="0">
              <a:buNone/>
            </a:pPr>
            <a:r>
              <a:rPr lang="en-US" sz="1100" b="1" i="0" u="none" strike="noStrike" cap="none" dirty="0">
                <a:solidFill>
                  <a:srgbClr val="000000"/>
                </a:solidFill>
                <a:effectLst/>
                <a:latin typeface="Arial"/>
                <a:ea typeface="Arial"/>
                <a:cs typeface="Arial"/>
                <a:sym typeface="Arial"/>
              </a:rPr>
              <a:t> </a:t>
            </a:r>
            <a:endParaRPr lang="en-US" sz="1100" b="1" i="0" u="none" strike="noStrike" cap="none" dirty="0">
              <a:solidFill>
                <a:srgbClr val="000000"/>
              </a:solidFill>
              <a:effectLst/>
              <a:latin typeface="Arial"/>
              <a:ea typeface="Arial"/>
              <a:cs typeface="Arial"/>
            </a:endParaRPr>
          </a:p>
          <a:p>
            <a:pPr marL="0" indent="0">
              <a:buNone/>
            </a:pPr>
            <a:r>
              <a:rPr lang="en-US" sz="1100" b="1" i="0" u="none" strike="noStrike" cap="none" dirty="0">
                <a:solidFill>
                  <a:srgbClr val="000000"/>
                </a:solidFill>
                <a:effectLst/>
                <a:latin typeface="Arial"/>
                <a:ea typeface="Arial"/>
                <a:cs typeface="Arial"/>
                <a:sym typeface="Arial"/>
              </a:rPr>
              <a:t>Friday, January 23, 2026: 10:00AM-11:00AM</a:t>
            </a:r>
            <a:endParaRPr lang="en-US" sz="1100" b="1" i="0" u="none" strike="noStrike" cap="none" dirty="0">
              <a:solidFill>
                <a:srgbClr val="000000"/>
              </a:solidFill>
              <a:effectLst/>
              <a:latin typeface="Arial"/>
              <a:ea typeface="Arial"/>
              <a:cs typeface="Arial"/>
            </a:endParaRPr>
          </a:p>
          <a:p>
            <a:pPr marL="0" indent="0">
              <a:buNone/>
            </a:pPr>
            <a:r>
              <a:rPr lang="en-US" sz="1100" b="1" dirty="0">
                <a:solidFill>
                  <a:schemeClr val="tx1">
                    <a:lumMod val="85000"/>
                    <a:lumOff val="15000"/>
                  </a:schemeClr>
                </a:solidFill>
                <a:latin typeface="Trebuchet MS"/>
              </a:rPr>
              <a:t>REGISTER HERE</a:t>
            </a:r>
            <a:endParaRPr lang="en-US" sz="1100" b="1" dirty="0">
              <a:solidFill>
                <a:srgbClr val="0048AE"/>
              </a:solidFill>
              <a:latin typeface="Trebuchet MS"/>
            </a:endParaRPr>
          </a:p>
          <a:p>
            <a:pPr marL="0" indent="0">
              <a:buNone/>
            </a:pPr>
            <a:r>
              <a:rPr lang="en-US" sz="1100" b="0" i="0"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endParaRPr>
          </a:p>
          <a:p>
            <a:pPr marL="0" indent="0">
              <a:buNone/>
            </a:pPr>
            <a:r>
              <a:rPr lang="en-US" sz="1100" b="0" i="0" u="none" strike="noStrike" cap="none" dirty="0">
                <a:solidFill>
                  <a:srgbClr val="000000"/>
                </a:solidFill>
                <a:effectLst/>
                <a:latin typeface="Arial"/>
                <a:ea typeface="Arial"/>
                <a:cs typeface="Arial"/>
                <a:sym typeface="Arial"/>
              </a:rPr>
              <a:t>Please reach out to your </a:t>
            </a:r>
            <a:r>
              <a:rPr lang="en-US" sz="1100" b="0" i="0" u="sng" strike="noStrike" cap="none" dirty="0">
                <a:solidFill>
                  <a:srgbClr val="000000"/>
                </a:solidFill>
                <a:effectLst/>
                <a:latin typeface="Arial"/>
                <a:ea typeface="Arial"/>
                <a:cs typeface="Arial"/>
                <a:sym typeface="Arial"/>
                <a:hlinkClick r:id="rId3"/>
              </a:rPr>
              <a:t>ELSR Regional Consultant</a:t>
            </a:r>
            <a:r>
              <a:rPr lang="en-US" sz="1100" b="0" i="0" u="none" strike="noStrike" cap="none" dirty="0">
                <a:solidFill>
                  <a:srgbClr val="000000"/>
                </a:solidFill>
                <a:effectLst/>
                <a:latin typeface="Arial"/>
                <a:ea typeface="Arial"/>
                <a:cs typeface="Arial"/>
                <a:sym typeface="Arial"/>
              </a:rPr>
              <a:t> with any questions.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latin typeface="Trebuchet MS" panose="020B0603020202020204" pitchFamily="34" charset="0"/>
                <a:hlinkClick r:id="rId4"/>
              </a:rPr>
              <a:t>https://www.cde.state.co.us/coloradoliteracy/readactandsorforfamilies</a:t>
            </a:r>
            <a:endParaRPr lang="en-US" dirty="0">
              <a:latin typeface="Trebuchet MS" panose="020B0603020202020204" pitchFamily="34" charset="0"/>
            </a:endParaRPr>
          </a:p>
          <a:p>
            <a:pPr marL="0" indent="0">
              <a:buNone/>
            </a:pPr>
            <a:endParaRPr lang="en-US" sz="1100" b="0" i="0" u="none" strike="noStrike" cap="none" dirty="0">
              <a:solidFill>
                <a:srgbClr val="000000"/>
              </a:solidFill>
              <a:effectLst/>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9"/>
        <p:cNvGrpSpPr/>
        <p:nvPr/>
      </p:nvGrpSpPr>
      <p:grpSpPr>
        <a:xfrm>
          <a:off x="0" y="0"/>
          <a:ext cx="0" cy="0"/>
          <a:chOff x="0" y="0"/>
          <a:chExt cx="0" cy="0"/>
        </a:xfrm>
      </p:grpSpPr>
      <p:sp>
        <p:nvSpPr>
          <p:cNvPr id="2740" name="Google Shape;2740;g14560b04be1_1_2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41" name="Google Shape;2741;g14560b04be1_1_2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CCR 3.02; 3.03; C.R.S. 22-7-1205(a.5)</a:t>
            </a:r>
            <a:endParaRPr/>
          </a:p>
          <a:p>
            <a:pPr marL="0" lvl="0" indent="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US" b="1"/>
              <a:t>ALL students in grades 1-3 must be assessed using an approved interim reading assessment within the first 30 calendar days of enrollment.</a:t>
            </a:r>
            <a:endParaRPr b="1"/>
          </a:p>
          <a:p>
            <a:pPr marL="457200" lvl="0" indent="-298450" algn="l" rtl="0">
              <a:lnSpc>
                <a:spcPct val="100000"/>
              </a:lnSpc>
              <a:spcBef>
                <a:spcPts val="0"/>
              </a:spcBef>
              <a:spcAft>
                <a:spcPts val="0"/>
              </a:spcAft>
              <a:buSzPts val="1100"/>
              <a:buChar char="●"/>
            </a:pPr>
            <a:r>
              <a:rPr lang="en-US" b="1"/>
              <a:t>Kindergarten students must be assessed within the first 90 (calendar) days of school, or within the first 60 days if the data from the assessment </a:t>
            </a:r>
            <a:r>
              <a:rPr lang="en-US"/>
              <a:t>will be used to inform the literacy component of the kindergarten school readiness plan. (Note: The kindergarten readiness plan is required for ALL kindergarten students)</a:t>
            </a:r>
            <a:endParaRPr/>
          </a:p>
          <a:p>
            <a:pPr marL="457200" lvl="0" indent="-298450" algn="l" rtl="0">
              <a:lnSpc>
                <a:spcPct val="100000"/>
              </a:lnSpc>
              <a:spcBef>
                <a:spcPts val="0"/>
              </a:spcBef>
              <a:spcAft>
                <a:spcPts val="0"/>
              </a:spcAft>
              <a:buSzPts val="1100"/>
              <a:buChar char="●"/>
            </a:pPr>
            <a:r>
              <a:rPr lang="en-US" b="1"/>
              <a:t>Schools that participate in ELAT must assess kindergarten students within the first 60 days of school; </a:t>
            </a:r>
            <a:r>
              <a:rPr lang="en-US"/>
              <a:t>this is a requirement of the project.</a:t>
            </a:r>
          </a:p>
          <a:p>
            <a:pPr marL="457200" lvl="0" indent="-298450" algn="l" rtl="0">
              <a:lnSpc>
                <a:spcPct val="100000"/>
              </a:lnSpc>
              <a:spcBef>
                <a:spcPts val="0"/>
              </a:spcBef>
              <a:spcAft>
                <a:spcPts val="0"/>
              </a:spcAft>
              <a:buSzPts val="1100"/>
              <a:buChar char="●"/>
            </a:pPr>
            <a:r>
              <a:rPr lang="en-US" sz="1200" u="sng">
                <a:solidFill>
                  <a:schemeClr val="hlink"/>
                </a:solidFill>
                <a:latin typeface="Calibri"/>
                <a:ea typeface="Calibri"/>
                <a:cs typeface="Calibri"/>
                <a:sym typeface="Calibri"/>
                <a:hlinkClick r:id="rId3"/>
              </a:rPr>
              <a:t>READ Act Assessment Timeline </a:t>
            </a:r>
            <a:endParaRPr/>
          </a:p>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7818237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278539799a0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278539799a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We also want to provide a quick reminder that our office has a monthly literacy newsletter to provide supportive resources and helpful instructional tips. If you have not done so already, you can sign up to receive this monthly newsletter via the link on the slide or in the chat. </a:t>
            </a:r>
          </a:p>
          <a:p>
            <a:pPr marL="158750" indent="0">
              <a:buNone/>
            </a:pPr>
            <a:endParaRPr lang="en-US"/>
          </a:p>
          <a:p>
            <a:pPr marL="158750" indent="0">
              <a:buNone/>
            </a:pPr>
            <a:r>
              <a:rPr lang="en-US"/>
              <a:t>Newsletter Signup Link: </a:t>
            </a:r>
          </a:p>
          <a:p>
            <a:pPr marL="158750" indent="0">
              <a:buNone/>
            </a:pPr>
            <a:r>
              <a:rPr lang="en-US"/>
              <a:t>https://docs.google.com/forms/d/e/1FAIpQLSdGZlID5hfWJP02U13pyZXIVzNEmAV8BkTiqwPtJGWk2dE3Yg/viewform </a:t>
            </a:r>
          </a:p>
          <a:p>
            <a:pPr marL="158750" indent="0">
              <a:buNone/>
            </a:pPr>
            <a:endParaRPr lang="en-US"/>
          </a:p>
        </p:txBody>
      </p:sp>
    </p:spTree>
    <p:extLst>
      <p:ext uri="{BB962C8B-B14F-4D97-AF65-F5344CB8AC3E}">
        <p14:creationId xmlns:p14="http://schemas.microsoft.com/office/powerpoint/2010/main" val="248728210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7EEFC274-307B-092D-92F7-627708D3FA7D}"/>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E898DB7C-3CE6-F876-CF44-C2DCD4A8F6E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71fd490ee5_0_332:notes">
            <a:extLst>
              <a:ext uri="{FF2B5EF4-FFF2-40B4-BE49-F238E27FC236}">
                <a16:creationId xmlns:a16="http://schemas.microsoft.com/office/drawing/2014/main" id="{EC59ED70-1853-FCE3-A417-DC9B5117D7F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Welcome back. We hope this time to meet with other leaders has been beneficial for you. Before you go on with the rest of your morning, our team would greatly appreciate your feedback about today’s collaboration session and future READ Act meetings. Link provided for participants who attended the live meeting. </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0995818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b="0"/>
              <a:t>Let’s consider </a:t>
            </a:r>
            <a:r>
              <a:rPr lang="en-US" b="1"/>
              <a:t>a plan for assessment. </a:t>
            </a:r>
          </a:p>
          <a:p>
            <a:pPr marL="158750" indent="0">
              <a:buNone/>
            </a:pPr>
            <a:endParaRPr lang="en-US" b="1"/>
          </a:p>
          <a:p>
            <a:r>
              <a:rPr lang="en-US"/>
              <a:t>When considering your plan for assessment, it is important to assess </a:t>
            </a:r>
            <a:r>
              <a:rPr lang="en-US" b="1"/>
              <a:t>students who were SRD at the end of the year and students not SRD but continuing READ plans first</a:t>
            </a:r>
            <a:r>
              <a:rPr lang="en-US"/>
              <a:t>. </a:t>
            </a:r>
          </a:p>
          <a:p>
            <a:r>
              <a:rPr lang="en-US" b="1"/>
              <a:t>Then assess students below grade level but not SRD at the EOY</a:t>
            </a:r>
          </a:p>
          <a:p>
            <a:r>
              <a:rPr lang="en-US" b="1"/>
              <a:t>Assess students at or above grade level last.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795942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lvl="0" indent="0">
              <a:buNone/>
            </a:pPr>
            <a:r>
              <a:rPr lang="en-US" sz="1100" b="1" i="0">
                <a:latin typeface="Trebuchet MS" panose="020B0603020202020204" pitchFamily="34" charset="0"/>
              </a:rPr>
              <a:t>It is important to start the school year prepared to begin interventions aligned to their specific skill deficits as quickly as possible when the new school year begins. </a:t>
            </a:r>
            <a:endParaRPr lang="en-US" sz="1100" b="1">
              <a:latin typeface="Trebuchet MS" panose="020B0603020202020204" pitchFamily="34" charset="0"/>
            </a:endParaRPr>
          </a:p>
          <a:p>
            <a:pPr marL="158750" lvl="0" indent="0">
              <a:buNone/>
            </a:pPr>
            <a:endParaRPr lang="en-US" sz="1100" b="0" i="0">
              <a:latin typeface="Trebuchet MS" panose="020B0603020202020204" pitchFamily="34" charset="0"/>
            </a:endParaRPr>
          </a:p>
          <a:p>
            <a:pPr marL="158750" lvl="0" indent="0">
              <a:buNone/>
            </a:pPr>
            <a:r>
              <a:rPr lang="en-US" sz="1100" b="0" i="0" u="none" strike="noStrike" cap="none">
                <a:solidFill>
                  <a:srgbClr val="000000"/>
                </a:solidFill>
                <a:effectLst/>
                <a:latin typeface="Trebuchet MS" panose="020B0603020202020204" pitchFamily="34" charset="0"/>
                <a:ea typeface="Trebuchet MS" panose="020B0603020202020204" pitchFamily="34" charset="0"/>
                <a:cs typeface="Arial"/>
                <a:sym typeface="Arial"/>
              </a:rPr>
              <a:t>In this case, </a:t>
            </a:r>
            <a:r>
              <a:rPr lang="en-US" sz="1100" b="1" i="0" u="none" strike="noStrike" cap="none">
                <a:solidFill>
                  <a:srgbClr val="000000"/>
                </a:solidFill>
                <a:effectLst/>
                <a:latin typeface="Trebuchet MS" panose="020B0603020202020204" pitchFamily="34" charset="0"/>
                <a:ea typeface="Trebuchet MS" panose="020B0603020202020204" pitchFamily="34" charset="0"/>
                <a:cs typeface="Arial"/>
                <a:sym typeface="Arial"/>
              </a:rPr>
              <a:t>the interim assessment administered within the first 30 days of school is used </a:t>
            </a:r>
            <a:r>
              <a:rPr lang="en-US" sz="1100" b="0" i="0" u="none" strike="noStrike" cap="none">
                <a:solidFill>
                  <a:srgbClr val="000000"/>
                </a:solidFill>
                <a:effectLst/>
                <a:latin typeface="Trebuchet MS" panose="020B0603020202020204" pitchFamily="34" charset="0"/>
                <a:ea typeface="Trebuchet MS" panose="020B0603020202020204" pitchFamily="34" charset="0"/>
                <a:cs typeface="Arial"/>
                <a:sym typeface="Arial"/>
              </a:rPr>
              <a:t>not for screening for risk because we already know they are at risk, but to </a:t>
            </a:r>
          </a:p>
          <a:p>
            <a:pPr marL="457200" lvl="0" indent="-298450"/>
            <a:r>
              <a:rPr lang="en-US" sz="1100" b="1" i="0" u="none" strike="noStrike" cap="none">
                <a:solidFill>
                  <a:srgbClr val="000000"/>
                </a:solidFill>
                <a:effectLst/>
                <a:latin typeface="Trebuchet MS" panose="020B0603020202020204" pitchFamily="34" charset="0"/>
                <a:ea typeface="Trebuchet MS" panose="020B0603020202020204" pitchFamily="34" charset="0"/>
                <a:cs typeface="Arial"/>
                <a:sym typeface="Arial"/>
              </a:rPr>
              <a:t>obtain the most recent data about what the student needs to inform the READ plan</a:t>
            </a:r>
          </a:p>
          <a:p>
            <a:pPr marL="457200" lvl="0" indent="-298450"/>
            <a:r>
              <a:rPr lang="en-US" sz="1100" b="1" i="0">
                <a:latin typeface="Trebuchet MS" panose="020B0603020202020204" pitchFamily="34" charset="0"/>
              </a:rPr>
              <a:t>Compare interim assessment data to previous data</a:t>
            </a:r>
          </a:p>
          <a:p>
            <a:pPr marL="457200" lvl="0" indent="-298450"/>
            <a:r>
              <a:rPr lang="en-US" sz="1100" b="1" i="0">
                <a:latin typeface="Trebuchet MS" panose="020B0603020202020204" pitchFamily="34" charset="0"/>
              </a:rPr>
              <a:t>Write strong goals and objectives</a:t>
            </a:r>
          </a:p>
          <a:p>
            <a:pPr marL="457200" lvl="0" indent="-298450"/>
            <a:r>
              <a:rPr lang="en-US" sz="1100" b="1" i="0">
                <a:latin typeface="Trebuchet MS" panose="020B0603020202020204" pitchFamily="34" charset="0"/>
              </a:rPr>
              <a:t>Ensure the appropriate interventions are in place</a:t>
            </a:r>
            <a:endParaRPr lang="en-US" sz="1100" b="1">
              <a:latin typeface="Trebuchet MS" panose="020B0603020202020204" pitchFamily="34" charset="0"/>
            </a:endParaRPr>
          </a:p>
          <a:p>
            <a:pPr lvl="0"/>
            <a:endParaRPr lang="en-US" sz="800" b="1" i="0">
              <a:latin typeface="Trebuchet MS" panose="020B0603020202020204" pitchFamily="34" charset="0"/>
            </a:endParaRPr>
          </a:p>
          <a:p>
            <a:pPr marL="158750" lvl="0" indent="0">
              <a:buNone/>
            </a:pPr>
            <a:r>
              <a:rPr lang="en-US" sz="1100" b="1" i="0">
                <a:latin typeface="Trebuchet MS" panose="020B0603020202020204" pitchFamily="34" charset="0"/>
              </a:rPr>
              <a:t>Diagnostic assessments may be used to gather additional information to inform the interventions, but for these students, there is no longer a 60-day window. </a:t>
            </a:r>
            <a:endParaRPr lang="en-US" sz="1100" b="1">
              <a:latin typeface="Trebuchet MS" panose="020B0603020202020204" pitchFamily="34"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a:solidFill>
                <a:srgbClr val="000000"/>
              </a:solidFill>
              <a:effectLst/>
              <a:latin typeface="Trebuchet MS" panose="020B0603020202020204" pitchFamily="34" charset="0"/>
              <a:ea typeface="Trebuchet MS" panose="020B0603020202020204" pitchFamily="34" charset="0"/>
              <a:cs typeface="Arial"/>
              <a:sym typeface="Arial"/>
            </a:endParaRPr>
          </a:p>
          <a:p>
            <a:endParaRPr lang="en-US"/>
          </a:p>
        </p:txBody>
      </p:sp>
    </p:spTree>
    <p:extLst>
      <p:ext uri="{BB962C8B-B14F-4D97-AF65-F5344CB8AC3E}">
        <p14:creationId xmlns:p14="http://schemas.microsoft.com/office/powerpoint/2010/main" val="17817023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Slide - Orange" userDrawn="1">
  <p:cSld name="TITLE">
    <p:spTree>
      <p:nvGrpSpPr>
        <p:cNvPr id="1" name="Shape 9"/>
        <p:cNvGrpSpPr/>
        <p:nvPr/>
      </p:nvGrpSpPr>
      <p:grpSpPr>
        <a:xfrm>
          <a:off x="0" y="0"/>
          <a:ext cx="0" cy="0"/>
          <a:chOff x="0" y="0"/>
          <a:chExt cx="0" cy="0"/>
        </a:xfrm>
      </p:grpSpPr>
      <p:sp>
        <p:nvSpPr>
          <p:cNvPr id="10" name="Google Shape;10;p2"/>
          <p:cNvSpPr/>
          <p:nvPr/>
        </p:nvSpPr>
        <p:spPr>
          <a:xfrm>
            <a:off x="-1587"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 name="Picture Placeholder 2">
            <a:extLst>
              <a:ext uri="{FF2B5EF4-FFF2-40B4-BE49-F238E27FC236}">
                <a16:creationId xmlns:a16="http://schemas.microsoft.com/office/drawing/2014/main" id="{5F36F18D-0420-CDE1-B8CF-AD9995CBBDE8}"/>
              </a:ext>
            </a:extLst>
          </p:cNvPr>
          <p:cNvSpPr>
            <a:spLocks noGrp="1"/>
          </p:cNvSpPr>
          <p:nvPr>
            <p:ph type="pic" sz="quarter" idx="13" hasCustomPrompt="1"/>
          </p:nvPr>
        </p:nvSpPr>
        <p:spPr>
          <a:xfrm>
            <a:off x="6119813" y="0"/>
            <a:ext cx="3022600" cy="4435475"/>
          </a:xfrm>
          <a:solidFill>
            <a:schemeClr val="tx2"/>
          </a:solidFill>
        </p:spPr>
        <p:txBody>
          <a:bodyPr/>
          <a:lstStyle>
            <a:lvl1pPr marL="114300" indent="0">
              <a:buNone/>
              <a:defRPr/>
            </a:lvl1pPr>
          </a:lstStyle>
          <a:p>
            <a:r>
              <a:rPr lang="en-US"/>
              <a:t>Add Picture</a:t>
            </a:r>
          </a:p>
        </p:txBody>
      </p:sp>
      <p:pic>
        <p:nvPicPr>
          <p:cNvPr id="12" name="Google Shape;12;p2"/>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3" name="Google Shape;13;p2" descr="CDE LOGO"/>
          <p:cNvPicPr preferRelativeResize="0"/>
          <p:nvPr/>
        </p:nvPicPr>
        <p:blipFill>
          <a:blip r:embed="rId3">
            <a:alphaModFix/>
          </a:blip>
          <a:stretch>
            <a:fillRect/>
          </a:stretch>
        </p:blipFill>
        <p:spPr>
          <a:xfrm>
            <a:off x="2299325" y="703400"/>
            <a:ext cx="1456100" cy="919150"/>
          </a:xfrm>
          <a:prstGeom prst="rect">
            <a:avLst/>
          </a:prstGeom>
          <a:noFill/>
          <a:ln>
            <a:noFill/>
          </a:ln>
        </p:spPr>
      </p:pic>
      <p:sp>
        <p:nvSpPr>
          <p:cNvPr id="14" name="Google Shape;14;p2"/>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000000"/>
              </a:solidFill>
              <a:latin typeface="Roboto"/>
              <a:ea typeface="Roboto"/>
              <a:cs typeface="Roboto"/>
              <a:sym typeface="Roboto"/>
            </a:endParaRPr>
          </a:p>
        </p:txBody>
      </p:sp>
      <p:sp>
        <p:nvSpPr>
          <p:cNvPr id="16" name="Google Shape;16;p2"/>
          <p:cNvSpPr txBox="1">
            <a:spLocks noGrp="1"/>
          </p:cNvSpPr>
          <p:nvPr>
            <p:ph type="title"/>
          </p:nvPr>
        </p:nvSpPr>
        <p:spPr>
          <a:xfrm>
            <a:off x="205525" y="2070900"/>
            <a:ext cx="5778300" cy="536100"/>
          </a:xfrm>
          <a:prstGeom prst="rect">
            <a:avLst/>
          </a:prstGeom>
        </p:spPr>
        <p:txBody>
          <a:bodyPr spcFirstLastPara="1" wrap="square" lIns="0" tIns="0" rIns="0" bIns="0" anchor="t" anchorCtr="0">
            <a:noAutofit/>
          </a:bodyPr>
          <a:lstStyle>
            <a:lvl1pPr lvl="0" algn="ctr" rtl="0">
              <a:spcBef>
                <a:spcPts val="0"/>
              </a:spcBef>
              <a:spcAft>
                <a:spcPts val="0"/>
              </a:spcAft>
              <a:buClr>
                <a:schemeClr val="lt1"/>
              </a:buClr>
              <a:buSzPts val="2200"/>
              <a:buFont typeface="Roboto"/>
              <a:buNone/>
              <a:defRPr sz="4000">
                <a:solidFill>
                  <a:schemeClr val="lt1"/>
                </a:solidFill>
                <a:latin typeface="Museo Slab 500" panose="02000000000000000000" pitchFamily="50" charset="0"/>
                <a:ea typeface="Roboto"/>
                <a:cs typeface="Roboto"/>
                <a:sym typeface="Roboto"/>
              </a:defRPr>
            </a:lvl1pPr>
            <a:lvl2pPr lvl="1"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7" name="Google Shape;17;p2"/>
          <p:cNvSpPr txBox="1">
            <a:spLocks noGrp="1"/>
          </p:cNvSpPr>
          <p:nvPr>
            <p:ph type="title" idx="2"/>
          </p:nvPr>
        </p:nvSpPr>
        <p:spPr>
          <a:xfrm>
            <a:off x="205525" y="2960750"/>
            <a:ext cx="5778300" cy="1040100"/>
          </a:xfrm>
          <a:prstGeom prst="rect">
            <a:avLst/>
          </a:prstGeom>
        </p:spPr>
        <p:txBody>
          <a:bodyPr spcFirstLastPara="1" wrap="square" lIns="0" tIns="0" rIns="0" bIns="0" anchor="t" anchorCtr="0">
            <a:noAutofit/>
          </a:bodyPr>
          <a:lstStyle>
            <a:lvl1pPr lvl="0" algn="ctr" rtl="0">
              <a:spcBef>
                <a:spcPts val="0"/>
              </a:spcBef>
              <a:spcAft>
                <a:spcPts val="0"/>
              </a:spcAft>
              <a:buSzPts val="2200"/>
              <a:buFont typeface="Roboto"/>
              <a:buNone/>
              <a:defRPr sz="2200">
                <a:latin typeface="Calibri" panose="020F0502020204030204" pitchFamily="34" charset="0"/>
                <a:ea typeface="Roboto"/>
                <a:cs typeface="Calibri" panose="020F0502020204030204" pitchFamily="34" charset="0"/>
                <a:sym typeface="Roboto"/>
              </a:defRPr>
            </a:lvl1pPr>
            <a:lvl2pPr lvl="1"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5_Title and Content" userDrawn="1">
  <p:cSld name="6_Title and Content">
    <p:spTree>
      <p:nvGrpSpPr>
        <p:cNvPr id="1" name="Shape 325"/>
        <p:cNvGrpSpPr/>
        <p:nvPr/>
      </p:nvGrpSpPr>
      <p:grpSpPr>
        <a:xfrm>
          <a:off x="0" y="0"/>
          <a:ext cx="0" cy="0"/>
          <a:chOff x="0" y="0"/>
          <a:chExt cx="0" cy="0"/>
        </a:xfrm>
      </p:grpSpPr>
      <p:pic>
        <p:nvPicPr>
          <p:cNvPr id="326" name="Google Shape;326;g610ef0e5f8_7_68"/>
          <p:cNvPicPr preferRelativeResize="0"/>
          <p:nvPr/>
        </p:nvPicPr>
        <p:blipFill rotWithShape="1">
          <a:blip r:embed="rId2">
            <a:alphaModFix/>
          </a:blip>
          <a:srcRect/>
          <a:stretch/>
        </p:blipFill>
        <p:spPr>
          <a:xfrm>
            <a:off x="7" y="2"/>
            <a:ext cx="9143989" cy="1028698"/>
          </a:xfrm>
          <a:prstGeom prst="rect">
            <a:avLst/>
          </a:prstGeom>
          <a:noFill/>
          <a:ln>
            <a:noFill/>
          </a:ln>
        </p:spPr>
      </p:pic>
      <p:sp>
        <p:nvSpPr>
          <p:cNvPr id="9" name="Google Shape;338;g610ef0e5f8_7_79">
            <a:extLst>
              <a:ext uri="{FF2B5EF4-FFF2-40B4-BE49-F238E27FC236}">
                <a16:creationId xmlns:a16="http://schemas.microsoft.com/office/drawing/2014/main" id="{7F2CA325-8483-4BF7-845E-642EED4710C5}"/>
              </a:ext>
            </a:extLst>
          </p:cNvPr>
          <p:cNvSpPr txBox="1">
            <a:spLocks noGrp="1"/>
          </p:cNvSpPr>
          <p:nvPr>
            <p:ph type="title" hasCustomPrompt="1"/>
          </p:nvPr>
        </p:nvSpPr>
        <p:spPr>
          <a:xfrm>
            <a:off x="223069" y="156604"/>
            <a:ext cx="6700800" cy="3953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27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0" name="Google Shape;341;g610ef0e5f8_7_79">
            <a:extLst>
              <a:ext uri="{FF2B5EF4-FFF2-40B4-BE49-F238E27FC236}">
                <a16:creationId xmlns:a16="http://schemas.microsoft.com/office/drawing/2014/main" id="{AA8C6449-501A-4EBE-966F-8410EAB5E502}"/>
              </a:ext>
            </a:extLst>
          </p:cNvPr>
          <p:cNvPicPr preferRelativeResize="0"/>
          <p:nvPr userDrawn="1"/>
        </p:nvPicPr>
        <p:blipFill rotWithShape="1">
          <a:blip r:embed="rId3">
            <a:alphaModFix/>
          </a:blip>
          <a:srcRect/>
          <a:stretch/>
        </p:blipFill>
        <p:spPr>
          <a:xfrm>
            <a:off x="8173122" y="433666"/>
            <a:ext cx="886406" cy="496384"/>
          </a:xfrm>
          <a:prstGeom prst="rect">
            <a:avLst/>
          </a:prstGeom>
          <a:noFill/>
          <a:ln>
            <a:noFill/>
          </a:ln>
        </p:spPr>
      </p:pic>
    </p:spTree>
    <p:extLst>
      <p:ext uri="{BB962C8B-B14F-4D97-AF65-F5344CB8AC3E}">
        <p14:creationId xmlns:p14="http://schemas.microsoft.com/office/powerpoint/2010/main" val="3087464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5_Custom Layout" preserve="1" userDrawn="1">
  <p:cSld name="5_Custom Layout">
    <p:spTree>
      <p:nvGrpSpPr>
        <p:cNvPr id="1" name="Shape 320"/>
        <p:cNvGrpSpPr/>
        <p:nvPr/>
      </p:nvGrpSpPr>
      <p:grpSpPr>
        <a:xfrm>
          <a:off x="0" y="0"/>
          <a:ext cx="0" cy="0"/>
          <a:chOff x="0" y="0"/>
          <a:chExt cx="0" cy="0"/>
        </a:xfrm>
      </p:grpSpPr>
      <p:pic>
        <p:nvPicPr>
          <p:cNvPr id="321" name="Google Shape;321;g610ef0e5f8_7_63"/>
          <p:cNvPicPr preferRelativeResize="0"/>
          <p:nvPr userDrawn="1"/>
        </p:nvPicPr>
        <p:blipFill rotWithShape="1">
          <a:blip r:embed="rId2">
            <a:alphaModFix/>
          </a:blip>
          <a:srcRect/>
          <a:stretch/>
        </p:blipFill>
        <p:spPr>
          <a:xfrm>
            <a:off x="0" y="0"/>
            <a:ext cx="9144000" cy="5143500"/>
          </a:xfrm>
          <a:prstGeom prst="rect">
            <a:avLst/>
          </a:prstGeom>
          <a:noFill/>
          <a:ln>
            <a:noFill/>
          </a:ln>
        </p:spPr>
      </p:pic>
      <p:pic>
        <p:nvPicPr>
          <p:cNvPr id="324" name="Google Shape;324;g610ef0e5f8_7_63"/>
          <p:cNvPicPr preferRelativeResize="0"/>
          <p:nvPr/>
        </p:nvPicPr>
        <p:blipFill rotWithShape="1">
          <a:blip r:embed="rId3">
            <a:alphaModFix/>
          </a:blip>
          <a:srcRect/>
          <a:stretch/>
        </p:blipFill>
        <p:spPr>
          <a:xfrm>
            <a:off x="7998342" y="4521944"/>
            <a:ext cx="954636" cy="527610"/>
          </a:xfrm>
          <a:prstGeom prst="rect">
            <a:avLst/>
          </a:prstGeom>
          <a:noFill/>
          <a:ln>
            <a:noFill/>
          </a:ln>
        </p:spPr>
      </p:pic>
      <p:sp>
        <p:nvSpPr>
          <p:cNvPr id="5" name="Google Shape;334;g610ef0e5f8_7_74">
            <a:extLst>
              <a:ext uri="{FF2B5EF4-FFF2-40B4-BE49-F238E27FC236}">
                <a16:creationId xmlns:a16="http://schemas.microsoft.com/office/drawing/2014/main" id="{4EC3E993-4BBD-4AC9-BAE5-E03FBF43BC63}"/>
              </a:ext>
            </a:extLst>
          </p:cNvPr>
          <p:cNvSpPr txBox="1">
            <a:spLocks/>
          </p:cNvSpPr>
          <p:nvPr userDrawn="1"/>
        </p:nvSpPr>
        <p:spPr>
          <a:xfrm>
            <a:off x="0" y="2213999"/>
            <a:ext cx="9144000" cy="527610"/>
          </a:xfrm>
          <a:prstGeom prst="rect">
            <a:avLst/>
          </a:prstGeom>
          <a:noFill/>
          <a:ln>
            <a:noFill/>
          </a:ln>
        </p:spPr>
        <p:txBody>
          <a:bodyPr spcFirstLastPara="1" vert="horz" wrap="square" lIns="0" tIns="0" rIns="0" bIns="0" rtlCol="0" anchor="t" anchorCtr="0">
            <a:no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useo Slab 500" panose="02000000000000000000" charset="0"/>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sz="2025">
              <a:latin typeface="+mn-lt"/>
            </a:endParaRPr>
          </a:p>
        </p:txBody>
      </p:sp>
      <p:sp>
        <p:nvSpPr>
          <p:cNvPr id="6" name="Google Shape;334;g610ef0e5f8_7_74">
            <a:extLst>
              <a:ext uri="{FF2B5EF4-FFF2-40B4-BE49-F238E27FC236}">
                <a16:creationId xmlns:a16="http://schemas.microsoft.com/office/drawing/2014/main" id="{CA93D8CA-20C6-4DFC-9BDF-8747C75870A7}"/>
              </a:ext>
            </a:extLst>
          </p:cNvPr>
          <p:cNvSpPr txBox="1">
            <a:spLocks noGrp="1"/>
          </p:cNvSpPr>
          <p:nvPr>
            <p:ph type="title" hasCustomPrompt="1"/>
          </p:nvPr>
        </p:nvSpPr>
        <p:spPr>
          <a:xfrm>
            <a:off x="0" y="1696642"/>
            <a:ext cx="9144000" cy="1214021"/>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27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51435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35217187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51071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 y="1"/>
            <a:ext cx="9143990" cy="914399"/>
          </a:xfrm>
          <a:prstGeom prst="rect">
            <a:avLst/>
          </a:prstGeom>
        </p:spPr>
      </p:pic>
      <p:sp>
        <p:nvSpPr>
          <p:cNvPr id="2" name="Title 1"/>
          <p:cNvSpPr>
            <a:spLocks noGrp="1"/>
          </p:cNvSpPr>
          <p:nvPr>
            <p:ph type="title"/>
          </p:nvPr>
        </p:nvSpPr>
        <p:spPr>
          <a:xfrm>
            <a:off x="980804" y="267462"/>
            <a:ext cx="5400747" cy="560313"/>
          </a:xfrm>
        </p:spPr>
        <p:txBody>
          <a:bodyPr lIns="0" tIns="0" rIns="0" bIns="0" anchor="t" anchorCtr="0">
            <a:normAutofit/>
          </a:bodyPr>
          <a:lstStyle>
            <a:lvl1pPr>
              <a:defRPr sz="1575">
                <a:solidFill>
                  <a:schemeClr val="bg1"/>
                </a:solidFill>
                <a:latin typeface="Museo Slab 500" panose="02000000000000000000" pitchFamily="50" charset="0"/>
              </a:defRPr>
            </a:lvl1pPr>
          </a:lstStyle>
          <a:p>
            <a:r>
              <a:rPr lang="en-US"/>
              <a:t>Click to edit Master title style</a:t>
            </a:r>
          </a:p>
        </p:txBody>
      </p:sp>
      <p:sp>
        <p:nvSpPr>
          <p:cNvPr id="3" name="Content Placeholder 2"/>
          <p:cNvSpPr>
            <a:spLocks noGrp="1"/>
          </p:cNvSpPr>
          <p:nvPr>
            <p:ph idx="1"/>
          </p:nvPr>
        </p:nvSpPr>
        <p:spPr>
          <a:xfrm>
            <a:off x="628650" y="1165860"/>
            <a:ext cx="7886700" cy="3263504"/>
          </a:xfrm>
        </p:spPr>
        <p:txBody>
          <a:bodyPr lIns="0" tIns="0" rIns="0" bIns="0"/>
          <a:lstStyle>
            <a:lvl1pPr>
              <a:defRPr sz="1350"/>
            </a:lvl1pPr>
            <a:lvl2pPr>
              <a:defRPr sz="1125"/>
            </a:lvl2pPr>
            <a:lvl3pPr>
              <a:defRPr sz="1013"/>
            </a:lvl3pPr>
          </a:lstStyle>
          <a:p>
            <a:pPr lvl="0"/>
            <a:r>
              <a:rPr lang="en-US"/>
              <a:t>Click to edit Master text styles</a:t>
            </a:r>
          </a:p>
          <a:p>
            <a:pPr lvl="1"/>
            <a:r>
              <a:rPr lang="en-US"/>
              <a:t>Second level</a:t>
            </a:r>
          </a:p>
          <a:p>
            <a:pPr lvl="2"/>
            <a:r>
              <a:rPr lang="en-US"/>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86706" y="4629151"/>
            <a:ext cx="857291" cy="364739"/>
          </a:xfrm>
          <a:prstGeom prst="rect">
            <a:avLst/>
          </a:prstGeom>
        </p:spPr>
      </p:pic>
      <p:sp>
        <p:nvSpPr>
          <p:cNvPr id="9" name="Slide Number Placeholder 5"/>
          <p:cNvSpPr>
            <a:spLocks noGrp="1"/>
          </p:cNvSpPr>
          <p:nvPr>
            <p:ph type="sldNum" sz="quarter" idx="12"/>
          </p:nvPr>
        </p:nvSpPr>
        <p:spPr>
          <a:xfrm>
            <a:off x="249655" y="4767264"/>
            <a:ext cx="2057400" cy="273844"/>
          </a:xfrm>
        </p:spPr>
        <p:txBody>
          <a:bodyPr/>
          <a:lstStyle>
            <a:lvl1pPr algn="l">
              <a:defRPr sz="900">
                <a:solidFill>
                  <a:schemeClr val="bg1">
                    <a:lumMod val="50000"/>
                  </a:schemeClr>
                </a:solidFill>
              </a:defRPr>
            </a:lvl1pPr>
          </a:lstStyle>
          <a:p>
            <a:fld id="{C479D5F6-EDCB-402A-AC08-4943A1820E8F}" type="slidenum">
              <a:rPr lang="en-US" smtClean="0"/>
              <a:pPr/>
              <a:t>‹#›</a:t>
            </a:fld>
            <a:endParaRPr lang="en-US"/>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8460" y="13716"/>
            <a:ext cx="723884" cy="827775"/>
          </a:xfrm>
          <a:prstGeom prst="rect">
            <a:avLst/>
          </a:prstGeom>
        </p:spPr>
      </p:pic>
    </p:spTree>
    <p:extLst>
      <p:ext uri="{BB962C8B-B14F-4D97-AF65-F5344CB8AC3E}">
        <p14:creationId xmlns:p14="http://schemas.microsoft.com/office/powerpoint/2010/main" val="31253055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_Title and Content 1">
  <p:cSld name="3_Title and Content 1">
    <p:spTree>
      <p:nvGrpSpPr>
        <p:cNvPr id="1" name="Shape 370"/>
        <p:cNvGrpSpPr/>
        <p:nvPr/>
      </p:nvGrpSpPr>
      <p:grpSpPr>
        <a:xfrm>
          <a:off x="0" y="0"/>
          <a:ext cx="0" cy="0"/>
          <a:chOff x="0" y="0"/>
          <a:chExt cx="0" cy="0"/>
        </a:xfrm>
      </p:grpSpPr>
      <p:pic>
        <p:nvPicPr>
          <p:cNvPr id="371" name="Google Shape;371;g64207db693_0_285"/>
          <p:cNvPicPr preferRelativeResize="0"/>
          <p:nvPr/>
        </p:nvPicPr>
        <p:blipFill rotWithShape="1">
          <a:blip r:embed="rId2">
            <a:alphaModFix/>
          </a:blip>
          <a:srcRect/>
          <a:stretch/>
        </p:blipFill>
        <p:spPr>
          <a:xfrm>
            <a:off x="3" y="0"/>
            <a:ext cx="9143996" cy="1028699"/>
          </a:xfrm>
          <a:prstGeom prst="rect">
            <a:avLst/>
          </a:prstGeom>
          <a:noFill/>
          <a:ln>
            <a:noFill/>
          </a:ln>
        </p:spPr>
      </p:pic>
      <p:sp>
        <p:nvSpPr>
          <p:cNvPr id="372" name="Google Shape;372;g64207db693_0_285"/>
          <p:cNvSpPr txBox="1">
            <a:spLocks noGrp="1"/>
          </p:cNvSpPr>
          <p:nvPr>
            <p:ph type="title"/>
          </p:nvPr>
        </p:nvSpPr>
        <p:spPr>
          <a:xfrm>
            <a:off x="223069" y="240662"/>
            <a:ext cx="6700800" cy="395325"/>
          </a:xfrm>
          <a:prstGeom prst="rect">
            <a:avLst/>
          </a:prstGeom>
          <a:noFill/>
          <a:ln>
            <a:noFill/>
          </a:ln>
        </p:spPr>
        <p:txBody>
          <a:bodyPr spcFirstLastPara="1" wrap="square" lIns="0" tIns="0" rIns="0" bIns="0" anchor="t" anchorCtr="0">
            <a:noAutofit/>
          </a:bodyPr>
          <a:lstStyle>
            <a:lvl1pPr marR="0" lvl="0" algn="l">
              <a:lnSpc>
                <a:spcPct val="90000"/>
              </a:lnSpc>
              <a:spcBef>
                <a:spcPts val="0"/>
              </a:spcBef>
              <a:spcAft>
                <a:spcPts val="0"/>
              </a:spcAft>
              <a:buClr>
                <a:schemeClr val="lt1"/>
              </a:buClr>
              <a:buSzPts val="2600"/>
              <a:buFont typeface="Arial"/>
              <a:buNone/>
              <a:defRPr sz="1463" b="0" i="0" u="none" strike="noStrike" cap="none">
                <a:solidFill>
                  <a:schemeClr val="lt1"/>
                </a:solidFill>
                <a:latin typeface="Arial"/>
                <a:ea typeface="Arial"/>
                <a:cs typeface="Arial"/>
                <a:sym typeface="Arial"/>
              </a:defRPr>
            </a:lvl1pPr>
            <a:lvl2pPr lvl="1" algn="l">
              <a:lnSpc>
                <a:spcPct val="100000"/>
              </a:lnSpc>
              <a:spcBef>
                <a:spcPts val="0"/>
              </a:spcBef>
              <a:spcAft>
                <a:spcPts val="0"/>
              </a:spcAft>
              <a:buSzPts val="1400"/>
              <a:buNone/>
              <a:defRPr sz="1013"/>
            </a:lvl2pPr>
            <a:lvl3pPr lvl="2" algn="l">
              <a:lnSpc>
                <a:spcPct val="100000"/>
              </a:lnSpc>
              <a:spcBef>
                <a:spcPts val="0"/>
              </a:spcBef>
              <a:spcAft>
                <a:spcPts val="0"/>
              </a:spcAft>
              <a:buSzPts val="1400"/>
              <a:buNone/>
              <a:defRPr sz="1013"/>
            </a:lvl3pPr>
            <a:lvl4pPr lvl="3" algn="l">
              <a:lnSpc>
                <a:spcPct val="100000"/>
              </a:lnSpc>
              <a:spcBef>
                <a:spcPts val="0"/>
              </a:spcBef>
              <a:spcAft>
                <a:spcPts val="0"/>
              </a:spcAft>
              <a:buSzPts val="1400"/>
              <a:buNone/>
              <a:defRPr sz="1013"/>
            </a:lvl4pPr>
            <a:lvl5pPr lvl="4" algn="l">
              <a:lnSpc>
                <a:spcPct val="100000"/>
              </a:lnSpc>
              <a:spcBef>
                <a:spcPts val="0"/>
              </a:spcBef>
              <a:spcAft>
                <a:spcPts val="0"/>
              </a:spcAft>
              <a:buSzPts val="1400"/>
              <a:buNone/>
              <a:defRPr sz="1013"/>
            </a:lvl5pPr>
            <a:lvl6pPr lvl="5" algn="l">
              <a:lnSpc>
                <a:spcPct val="100000"/>
              </a:lnSpc>
              <a:spcBef>
                <a:spcPts val="0"/>
              </a:spcBef>
              <a:spcAft>
                <a:spcPts val="0"/>
              </a:spcAft>
              <a:buSzPts val="1400"/>
              <a:buNone/>
              <a:defRPr sz="1013"/>
            </a:lvl6pPr>
            <a:lvl7pPr lvl="6" algn="l">
              <a:lnSpc>
                <a:spcPct val="100000"/>
              </a:lnSpc>
              <a:spcBef>
                <a:spcPts val="0"/>
              </a:spcBef>
              <a:spcAft>
                <a:spcPts val="0"/>
              </a:spcAft>
              <a:buSzPts val="1400"/>
              <a:buNone/>
              <a:defRPr sz="1013"/>
            </a:lvl7pPr>
            <a:lvl8pPr lvl="7" algn="l">
              <a:lnSpc>
                <a:spcPct val="100000"/>
              </a:lnSpc>
              <a:spcBef>
                <a:spcPts val="0"/>
              </a:spcBef>
              <a:spcAft>
                <a:spcPts val="0"/>
              </a:spcAft>
              <a:buSzPts val="1400"/>
              <a:buNone/>
              <a:defRPr sz="1013"/>
            </a:lvl8pPr>
            <a:lvl9pPr lvl="8" algn="l">
              <a:lnSpc>
                <a:spcPct val="100000"/>
              </a:lnSpc>
              <a:spcBef>
                <a:spcPts val="0"/>
              </a:spcBef>
              <a:spcAft>
                <a:spcPts val="0"/>
              </a:spcAft>
              <a:buSzPts val="1400"/>
              <a:buNone/>
              <a:defRPr sz="1013"/>
            </a:lvl9pPr>
          </a:lstStyle>
          <a:p>
            <a:endParaRPr/>
          </a:p>
        </p:txBody>
      </p:sp>
      <p:sp>
        <p:nvSpPr>
          <p:cNvPr id="373" name="Google Shape;373;g64207db693_0_285"/>
          <p:cNvSpPr txBox="1">
            <a:spLocks noGrp="1"/>
          </p:cNvSpPr>
          <p:nvPr>
            <p:ph type="body" idx="1"/>
          </p:nvPr>
        </p:nvSpPr>
        <p:spPr>
          <a:xfrm>
            <a:off x="628650" y="1369219"/>
            <a:ext cx="7886700" cy="3263400"/>
          </a:xfrm>
          <a:prstGeom prst="rect">
            <a:avLst/>
          </a:prstGeom>
          <a:noFill/>
          <a:ln>
            <a:noFill/>
          </a:ln>
        </p:spPr>
        <p:txBody>
          <a:bodyPr spcFirstLastPara="1" wrap="square" lIns="0" tIns="0" rIns="0" bIns="0" anchor="t" anchorCtr="0">
            <a:noAutofit/>
          </a:bodyPr>
          <a:lstStyle>
            <a:lvl1pPr marL="257175" marR="0" lvl="0" indent="-228600" algn="l">
              <a:lnSpc>
                <a:spcPct val="90000"/>
              </a:lnSpc>
              <a:spcBef>
                <a:spcPts val="563"/>
              </a:spcBef>
              <a:spcAft>
                <a:spcPts val="0"/>
              </a:spcAft>
              <a:buClr>
                <a:schemeClr val="dk1"/>
              </a:buClr>
              <a:buSzPts val="2800"/>
              <a:buFont typeface="Arial"/>
              <a:buChar char="•"/>
              <a:defRPr sz="1575" b="0" i="0" u="none" strike="noStrike" cap="none">
                <a:solidFill>
                  <a:schemeClr val="dk1"/>
                </a:solidFill>
                <a:latin typeface="Calibri"/>
                <a:ea typeface="Calibri"/>
                <a:cs typeface="Calibri"/>
                <a:sym typeface="Calibri"/>
              </a:defRPr>
            </a:lvl1pPr>
            <a:lvl2pPr marL="514350" marR="0" lvl="1" indent="-214313" algn="l">
              <a:lnSpc>
                <a:spcPct val="90000"/>
              </a:lnSpc>
              <a:spcBef>
                <a:spcPts val="281"/>
              </a:spcBef>
              <a:spcAft>
                <a:spcPts val="0"/>
              </a:spcAft>
              <a:buClr>
                <a:schemeClr val="dk1"/>
              </a:buClr>
              <a:buSzPts val="2400"/>
              <a:buFont typeface="Arial"/>
              <a:buChar char="•"/>
              <a:defRPr sz="1350" b="0" i="0" u="none" strike="noStrike" cap="none">
                <a:solidFill>
                  <a:schemeClr val="dk1"/>
                </a:solidFill>
                <a:latin typeface="Calibri"/>
                <a:ea typeface="Calibri"/>
                <a:cs typeface="Calibri"/>
                <a:sym typeface="Calibri"/>
              </a:defRPr>
            </a:lvl2pPr>
            <a:lvl3pPr marL="771525" marR="0" lvl="2" indent="-200025" algn="l">
              <a:lnSpc>
                <a:spcPct val="90000"/>
              </a:lnSpc>
              <a:spcBef>
                <a:spcPts val="281"/>
              </a:spcBef>
              <a:spcAft>
                <a:spcPts val="0"/>
              </a:spcAft>
              <a:buClr>
                <a:schemeClr val="dk1"/>
              </a:buClr>
              <a:buSzPts val="2000"/>
              <a:buFont typeface="Arial"/>
              <a:buChar char="•"/>
              <a:defRPr sz="1125" b="0" i="0" u="none" strike="noStrike" cap="none">
                <a:solidFill>
                  <a:schemeClr val="dk1"/>
                </a:solidFill>
                <a:latin typeface="Calibri"/>
                <a:ea typeface="Calibri"/>
                <a:cs typeface="Calibri"/>
                <a:sym typeface="Calibri"/>
              </a:defRPr>
            </a:lvl3pPr>
            <a:lvl4pPr marL="1028700" marR="0" lvl="3" indent="-192881" algn="l">
              <a:lnSpc>
                <a:spcPct val="90000"/>
              </a:lnSpc>
              <a:spcBef>
                <a:spcPts val="281"/>
              </a:spcBef>
              <a:spcAft>
                <a:spcPts val="0"/>
              </a:spcAft>
              <a:buClr>
                <a:schemeClr val="dk1"/>
              </a:buClr>
              <a:buSzPts val="1800"/>
              <a:buFont typeface="Arial"/>
              <a:buChar char="•"/>
              <a:defRPr sz="1013" b="0" i="0" u="none" strike="noStrike" cap="none">
                <a:solidFill>
                  <a:schemeClr val="dk1"/>
                </a:solidFill>
                <a:latin typeface="Calibri"/>
                <a:ea typeface="Calibri"/>
                <a:cs typeface="Calibri"/>
                <a:sym typeface="Calibri"/>
              </a:defRPr>
            </a:lvl4pPr>
            <a:lvl5pPr marL="1285875" marR="0" lvl="4" indent="-192881" algn="l">
              <a:lnSpc>
                <a:spcPct val="90000"/>
              </a:lnSpc>
              <a:spcBef>
                <a:spcPts val="281"/>
              </a:spcBef>
              <a:spcAft>
                <a:spcPts val="0"/>
              </a:spcAft>
              <a:buClr>
                <a:schemeClr val="dk1"/>
              </a:buClr>
              <a:buSzPts val="1800"/>
              <a:buFont typeface="Arial"/>
              <a:buChar char="•"/>
              <a:defRPr sz="1013" b="0" i="0" u="none" strike="noStrike" cap="none">
                <a:solidFill>
                  <a:schemeClr val="dk1"/>
                </a:solidFill>
                <a:latin typeface="Calibri"/>
                <a:ea typeface="Calibri"/>
                <a:cs typeface="Calibri"/>
                <a:sym typeface="Calibri"/>
              </a:defRPr>
            </a:lvl5pPr>
            <a:lvl6pPr marL="1543050" marR="0" lvl="5" indent="-192881" algn="l">
              <a:lnSpc>
                <a:spcPct val="90000"/>
              </a:lnSpc>
              <a:spcBef>
                <a:spcPts val="281"/>
              </a:spcBef>
              <a:spcAft>
                <a:spcPts val="0"/>
              </a:spcAft>
              <a:buClr>
                <a:schemeClr val="dk1"/>
              </a:buClr>
              <a:buSzPts val="1800"/>
              <a:buFont typeface="Arial"/>
              <a:buChar char="•"/>
              <a:defRPr sz="1013" b="0" i="0" u="none" strike="noStrike" cap="none">
                <a:solidFill>
                  <a:schemeClr val="dk1"/>
                </a:solidFill>
                <a:latin typeface="Calibri"/>
                <a:ea typeface="Calibri"/>
                <a:cs typeface="Calibri"/>
                <a:sym typeface="Calibri"/>
              </a:defRPr>
            </a:lvl6pPr>
            <a:lvl7pPr marL="1800225" marR="0" lvl="6" indent="-192881" algn="l">
              <a:lnSpc>
                <a:spcPct val="90000"/>
              </a:lnSpc>
              <a:spcBef>
                <a:spcPts val="281"/>
              </a:spcBef>
              <a:spcAft>
                <a:spcPts val="0"/>
              </a:spcAft>
              <a:buClr>
                <a:schemeClr val="dk1"/>
              </a:buClr>
              <a:buSzPts val="1800"/>
              <a:buFont typeface="Arial"/>
              <a:buChar char="•"/>
              <a:defRPr sz="1013" b="0" i="0" u="none" strike="noStrike" cap="none">
                <a:solidFill>
                  <a:schemeClr val="dk1"/>
                </a:solidFill>
                <a:latin typeface="Calibri"/>
                <a:ea typeface="Calibri"/>
                <a:cs typeface="Calibri"/>
                <a:sym typeface="Calibri"/>
              </a:defRPr>
            </a:lvl7pPr>
            <a:lvl8pPr marL="2057400" marR="0" lvl="7" indent="-192881" algn="l">
              <a:lnSpc>
                <a:spcPct val="90000"/>
              </a:lnSpc>
              <a:spcBef>
                <a:spcPts val="281"/>
              </a:spcBef>
              <a:spcAft>
                <a:spcPts val="0"/>
              </a:spcAft>
              <a:buClr>
                <a:schemeClr val="dk1"/>
              </a:buClr>
              <a:buSzPts val="1800"/>
              <a:buFont typeface="Arial"/>
              <a:buChar char="•"/>
              <a:defRPr sz="1013" b="0" i="0" u="none" strike="noStrike" cap="none">
                <a:solidFill>
                  <a:schemeClr val="dk1"/>
                </a:solidFill>
                <a:latin typeface="Calibri"/>
                <a:ea typeface="Calibri"/>
                <a:cs typeface="Calibri"/>
                <a:sym typeface="Calibri"/>
              </a:defRPr>
            </a:lvl8pPr>
            <a:lvl9pPr marL="2314575" marR="0" lvl="8" indent="-192881" algn="l">
              <a:lnSpc>
                <a:spcPct val="90000"/>
              </a:lnSpc>
              <a:spcBef>
                <a:spcPts val="281"/>
              </a:spcBef>
              <a:spcAft>
                <a:spcPts val="0"/>
              </a:spcAft>
              <a:buClr>
                <a:schemeClr val="dk1"/>
              </a:buClr>
              <a:buSzPts val="1800"/>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374" name="Google Shape;374;g64207db693_0_285"/>
          <p:cNvSpPr txBox="1">
            <a:spLocks noGrp="1"/>
          </p:cNvSpPr>
          <p:nvPr>
            <p:ph type="sldNum" idx="12"/>
          </p:nvPr>
        </p:nvSpPr>
        <p:spPr>
          <a:xfrm>
            <a:off x="6457950" y="4767263"/>
            <a:ext cx="2057400" cy="2738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675"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375" name="Google Shape;375;g64207db693_0_285"/>
          <p:cNvPicPr preferRelativeResize="0"/>
          <p:nvPr/>
        </p:nvPicPr>
        <p:blipFill rotWithShape="1">
          <a:blip r:embed="rId3">
            <a:alphaModFix/>
          </a:blip>
          <a:srcRect/>
          <a:stretch/>
        </p:blipFill>
        <p:spPr>
          <a:xfrm>
            <a:off x="7821127" y="218889"/>
            <a:ext cx="1261025" cy="590926"/>
          </a:xfrm>
          <a:prstGeom prst="rect">
            <a:avLst/>
          </a:prstGeom>
          <a:noFill/>
          <a:ln>
            <a:noFill/>
          </a:ln>
        </p:spPr>
      </p:pic>
    </p:spTree>
    <p:extLst>
      <p:ext uri="{BB962C8B-B14F-4D97-AF65-F5344CB8AC3E}">
        <p14:creationId xmlns:p14="http://schemas.microsoft.com/office/powerpoint/2010/main" val="25070080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_Title and Content" userDrawn="1">
  <p:cSld name="3_Title and Content">
    <p:spTree>
      <p:nvGrpSpPr>
        <p:cNvPr id="1" name="Shape 303"/>
        <p:cNvGrpSpPr/>
        <p:nvPr/>
      </p:nvGrpSpPr>
      <p:grpSpPr>
        <a:xfrm>
          <a:off x="0" y="0"/>
          <a:ext cx="0" cy="0"/>
          <a:chOff x="0" y="0"/>
          <a:chExt cx="0" cy="0"/>
        </a:xfrm>
      </p:grpSpPr>
      <p:pic>
        <p:nvPicPr>
          <p:cNvPr id="304" name="Google Shape;304;g610ef0e5f8_7_46"/>
          <p:cNvPicPr preferRelativeResize="0"/>
          <p:nvPr/>
        </p:nvPicPr>
        <p:blipFill rotWithShape="1">
          <a:blip r:embed="rId2">
            <a:alphaModFix/>
          </a:blip>
          <a:srcRect/>
          <a:stretch/>
        </p:blipFill>
        <p:spPr>
          <a:xfrm>
            <a:off x="3" y="0"/>
            <a:ext cx="9143996" cy="1028699"/>
          </a:xfrm>
          <a:prstGeom prst="rect">
            <a:avLst/>
          </a:prstGeom>
          <a:noFill/>
          <a:ln>
            <a:noFill/>
          </a:ln>
        </p:spPr>
      </p:pic>
      <p:sp>
        <p:nvSpPr>
          <p:cNvPr id="8" name="Google Shape;338;g610ef0e5f8_7_79">
            <a:extLst>
              <a:ext uri="{FF2B5EF4-FFF2-40B4-BE49-F238E27FC236}">
                <a16:creationId xmlns:a16="http://schemas.microsoft.com/office/drawing/2014/main" id="{FEA165DE-1C67-42F8-9AB9-F08C840C830D}"/>
              </a:ext>
            </a:extLst>
          </p:cNvPr>
          <p:cNvSpPr txBox="1">
            <a:spLocks noGrp="1"/>
          </p:cNvSpPr>
          <p:nvPr>
            <p:ph type="title" hasCustomPrompt="1"/>
          </p:nvPr>
        </p:nvSpPr>
        <p:spPr>
          <a:xfrm>
            <a:off x="223069" y="156604"/>
            <a:ext cx="6700800" cy="3953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27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2" name="Google Shape;341;g610ef0e5f8_7_79">
            <a:extLst>
              <a:ext uri="{FF2B5EF4-FFF2-40B4-BE49-F238E27FC236}">
                <a16:creationId xmlns:a16="http://schemas.microsoft.com/office/drawing/2014/main" id="{2A1C76DC-ADEF-4D78-9F0F-33A22E5D38EF}"/>
              </a:ext>
            </a:extLst>
          </p:cNvPr>
          <p:cNvPicPr preferRelativeResize="0"/>
          <p:nvPr userDrawn="1"/>
        </p:nvPicPr>
        <p:blipFill rotWithShape="1">
          <a:blip r:embed="rId3">
            <a:alphaModFix/>
          </a:blip>
          <a:srcRect/>
          <a:stretch/>
        </p:blipFill>
        <p:spPr>
          <a:xfrm>
            <a:off x="8173122" y="433666"/>
            <a:ext cx="886406" cy="496384"/>
          </a:xfrm>
          <a:prstGeom prst="rect">
            <a:avLst/>
          </a:prstGeom>
          <a:noFill/>
          <a:ln>
            <a:noFill/>
          </a:ln>
        </p:spPr>
      </p:pic>
    </p:spTree>
    <p:extLst>
      <p:ext uri="{BB962C8B-B14F-4D97-AF65-F5344CB8AC3E}">
        <p14:creationId xmlns:p14="http://schemas.microsoft.com/office/powerpoint/2010/main" val="9975542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lide without image - Orange">
  <p:cSld name="1_Slide without image - Orange">
    <p:spTree>
      <p:nvGrpSpPr>
        <p:cNvPr id="1" name="Shape 9"/>
        <p:cNvGrpSpPr/>
        <p:nvPr/>
      </p:nvGrpSpPr>
      <p:grpSpPr>
        <a:xfrm>
          <a:off x="0" y="0"/>
          <a:ext cx="0" cy="0"/>
          <a:chOff x="0" y="0"/>
          <a:chExt cx="0" cy="0"/>
        </a:xfrm>
      </p:grpSpPr>
      <p:sp>
        <p:nvSpPr>
          <p:cNvPr id="10" name="Google Shape;10;p30"/>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11" name="Google Shape;11;p30" descr="&quot;&quot;"/>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12" name="Google Shape;12;p30"/>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3" name="Google Shape;13;p30"/>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4" name="Google Shape;14;p30"/>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5" name="Google Shape;15;p3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6" name="Google Shape;16;p30"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7" name="Google Shape;17;p3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8" name="Google Shape;18;p3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0083313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Divider - Orange - 03">
  <p:cSld name="1_Divider - Orange - 03">
    <p:spTree>
      <p:nvGrpSpPr>
        <p:cNvPr id="1" name="Shape 110"/>
        <p:cNvGrpSpPr/>
        <p:nvPr/>
      </p:nvGrpSpPr>
      <p:grpSpPr>
        <a:xfrm>
          <a:off x="0" y="0"/>
          <a:ext cx="0" cy="0"/>
          <a:chOff x="0" y="0"/>
          <a:chExt cx="0" cy="0"/>
        </a:xfrm>
      </p:grpSpPr>
      <p:pic>
        <p:nvPicPr>
          <p:cNvPr id="111" name="Google Shape;111;p10"/>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2" name="Google Shape;112;p10"/>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Autofit/>
          </a:bodyPr>
          <a:lstStyle>
            <a:lvl1pPr lvl="0" algn="ctr" rtl="0">
              <a:spcBef>
                <a:spcPts val="0"/>
              </a:spcBef>
              <a:spcAft>
                <a:spcPts val="0"/>
              </a:spcAft>
              <a:buClr>
                <a:schemeClr val="lt1"/>
              </a:buClr>
              <a:buSzPts val="2800"/>
              <a:buFont typeface="Roboto Medium"/>
              <a:buNone/>
              <a:defRPr sz="4000">
                <a:solidFill>
                  <a:schemeClr val="lt1"/>
                </a:solidFill>
                <a:latin typeface="Museo Slab 500" panose="02000000000000000000" pitchFamily="50" charset="0"/>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pic>
        <p:nvPicPr>
          <p:cNvPr id="115" name="Google Shape;115;p10"/>
          <p:cNvPicPr preferRelativeResize="0"/>
          <p:nvPr/>
        </p:nvPicPr>
        <p:blipFill>
          <a:blip r:embed="rId3">
            <a:alphaModFix/>
          </a:blip>
          <a:stretch>
            <a:fillRect/>
          </a:stretch>
        </p:blipFill>
        <p:spPr>
          <a:xfrm>
            <a:off x="8002150" y="4594525"/>
            <a:ext cx="924425" cy="403399"/>
          </a:xfrm>
          <a:prstGeom prst="rect">
            <a:avLst/>
          </a:prstGeom>
          <a:noFill/>
          <a:ln>
            <a:noFill/>
          </a:ln>
        </p:spPr>
      </p:pic>
    </p:spTree>
    <p:extLst>
      <p:ext uri="{BB962C8B-B14F-4D97-AF65-F5344CB8AC3E}">
        <p14:creationId xmlns:p14="http://schemas.microsoft.com/office/powerpoint/2010/main" val="3702610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lide blank - Orange" userDrawn="1">
  <p:cSld name="Slide blank - Orange">
    <p:spTree>
      <p:nvGrpSpPr>
        <p:cNvPr id="1" name="Shape 40"/>
        <p:cNvGrpSpPr/>
        <p:nvPr/>
      </p:nvGrpSpPr>
      <p:grpSpPr>
        <a:xfrm>
          <a:off x="0" y="0"/>
          <a:ext cx="0" cy="0"/>
          <a:chOff x="0" y="0"/>
          <a:chExt cx="0" cy="0"/>
        </a:xfrm>
      </p:grpSpPr>
      <p:sp>
        <p:nvSpPr>
          <p:cNvPr id="41" name="Google Shape;41;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42" name="Google Shape;42;p5"/>
          <p:cNvPicPr preferRelativeResize="0"/>
          <p:nvPr userDrawn="1"/>
        </p:nvPicPr>
        <p:blipFill rotWithShape="1">
          <a:blip r:embed="rId2">
            <a:alphaModFix/>
          </a:blip>
          <a:srcRect/>
          <a:stretch/>
        </p:blipFill>
        <p:spPr>
          <a:xfrm>
            <a:off x="0" y="4320695"/>
            <a:ext cx="9144003" cy="830461"/>
          </a:xfrm>
          <a:prstGeom prst="rect">
            <a:avLst/>
          </a:prstGeom>
          <a:noFill/>
          <a:ln>
            <a:noFill/>
          </a:ln>
        </p:spPr>
      </p:pic>
      <p:sp>
        <p:nvSpPr>
          <p:cNvPr id="43" name="Google Shape;43;p5"/>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pic>
        <p:nvPicPr>
          <p:cNvPr id="46" name="Google Shape;46;p5"/>
          <p:cNvPicPr preferRelativeResize="0"/>
          <p:nvPr/>
        </p:nvPicPr>
        <p:blipFill>
          <a:blip r:embed="rId3">
            <a:alphaModFix/>
          </a:blip>
          <a:stretch>
            <a:fillRect/>
          </a:stretch>
        </p:blipFill>
        <p:spPr>
          <a:xfrm>
            <a:off x="8002150" y="4594525"/>
            <a:ext cx="924425" cy="403399"/>
          </a:xfrm>
          <a:prstGeom prst="rect">
            <a:avLst/>
          </a:prstGeom>
          <a:noFill/>
          <a:ln>
            <a:noFill/>
          </a:ln>
        </p:spPr>
      </p:pic>
      <p:sp>
        <p:nvSpPr>
          <p:cNvPr id="2" name="Google Shape;35;p4">
            <a:extLst>
              <a:ext uri="{FF2B5EF4-FFF2-40B4-BE49-F238E27FC236}">
                <a16:creationId xmlns:a16="http://schemas.microsoft.com/office/drawing/2014/main" id="{4F45BF71-DF61-AF62-2BF3-B899727D9486}"/>
              </a:ext>
            </a:extLst>
          </p:cNvPr>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rtl="0">
              <a:spcBef>
                <a:spcPts val="0"/>
              </a:spcBef>
              <a:spcAft>
                <a:spcPts val="0"/>
              </a:spcAft>
              <a:buClr>
                <a:schemeClr val="dk1"/>
              </a:buClr>
              <a:buSzPts val="2000"/>
              <a:buFont typeface="Roboto"/>
              <a:buNone/>
              <a:defRPr sz="4000">
                <a:solidFill>
                  <a:schemeClr val="dk1"/>
                </a:solidFill>
                <a:latin typeface="Museo Slab 500" panose="02000000000000000000" pitchFamily="50" charset="0"/>
                <a:ea typeface="Roboto"/>
                <a:cs typeface="Roboto"/>
                <a:sym typeface="Roboto"/>
              </a:defRPr>
            </a:lvl1pPr>
            <a:lvl2pPr lvl="1"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cxnSp>
        <p:nvCxnSpPr>
          <p:cNvPr id="3" name="Google Shape;34;p4">
            <a:extLst>
              <a:ext uri="{FF2B5EF4-FFF2-40B4-BE49-F238E27FC236}">
                <a16:creationId xmlns:a16="http://schemas.microsoft.com/office/drawing/2014/main" id="{4ED601DF-5555-DAB1-9389-A49842D346B8}"/>
              </a:ext>
            </a:extLst>
          </p:cNvPr>
          <p:cNvCxnSpPr/>
          <p:nvPr userDrawn="1"/>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Tree>
    <p:extLst>
      <p:ext uri="{BB962C8B-B14F-4D97-AF65-F5344CB8AC3E}">
        <p14:creationId xmlns:p14="http://schemas.microsoft.com/office/powerpoint/2010/main" val="3539466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Divider - Orange - 04">
  <p:cSld name="Divider - Orange - 04">
    <p:spTree>
      <p:nvGrpSpPr>
        <p:cNvPr id="1" name="Shape 89"/>
        <p:cNvGrpSpPr/>
        <p:nvPr/>
      </p:nvGrpSpPr>
      <p:grpSpPr>
        <a:xfrm>
          <a:off x="0" y="0"/>
          <a:ext cx="0" cy="0"/>
          <a:chOff x="0" y="0"/>
          <a:chExt cx="0" cy="0"/>
        </a:xfrm>
      </p:grpSpPr>
      <p:pic>
        <p:nvPicPr>
          <p:cNvPr id="90" name="Google Shape;90;p39"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1" name="Google Shape;91;p39"/>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2" name="Google Shape;92;p3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93" name="Google Shape;93;p3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94" name="Google Shape;94;p3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651029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lide without image - Orange" userDrawn="1">
  <p:cSld name="SECTION_HEADER_1">
    <p:spTree>
      <p:nvGrpSpPr>
        <p:cNvPr id="1" name="Shape 30"/>
        <p:cNvGrpSpPr/>
        <p:nvPr/>
      </p:nvGrpSpPr>
      <p:grpSpPr>
        <a:xfrm>
          <a:off x="0" y="0"/>
          <a:ext cx="0" cy="0"/>
          <a:chOff x="0" y="0"/>
          <a:chExt cx="0" cy="0"/>
        </a:xfrm>
      </p:grpSpPr>
      <p:sp>
        <p:nvSpPr>
          <p:cNvPr id="31" name="Google Shape;31;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32" name="Google Shape;32;p4"/>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3" name="Google Shape;33;p4"/>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cxnSp>
        <p:nvCxnSpPr>
          <p:cNvPr id="34" name="Google Shape;34;p4"/>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35" name="Google Shape;35;p4"/>
          <p:cNvSpPr txBox="1">
            <a:spLocks noGrp="1"/>
          </p:cNvSpPr>
          <p:nvPr>
            <p:ph type="title"/>
          </p:nvPr>
        </p:nvSpPr>
        <p:spPr>
          <a:xfrm>
            <a:off x="155850" y="98753"/>
            <a:ext cx="7167900" cy="741300"/>
          </a:xfrm>
          <a:prstGeom prst="rect">
            <a:avLst/>
          </a:prstGeom>
        </p:spPr>
        <p:txBody>
          <a:bodyPr spcFirstLastPara="1" wrap="square" lIns="0" tIns="0" rIns="0" bIns="0" anchor="ctr" anchorCtr="0">
            <a:noAutofit/>
          </a:bodyPr>
          <a:lstStyle>
            <a:lvl1pPr lvl="0" rtl="0">
              <a:spcBef>
                <a:spcPts val="0"/>
              </a:spcBef>
              <a:spcAft>
                <a:spcPts val="0"/>
              </a:spcAft>
              <a:buClr>
                <a:schemeClr val="dk1"/>
              </a:buClr>
              <a:buSzPts val="2000"/>
              <a:buFont typeface="Roboto"/>
              <a:buNone/>
              <a:defRPr sz="4000">
                <a:solidFill>
                  <a:schemeClr val="dk1"/>
                </a:solidFill>
                <a:latin typeface="Museo Slab 500" panose="02000000000000000000" pitchFamily="50" charset="0"/>
                <a:ea typeface="Roboto"/>
                <a:cs typeface="Roboto"/>
                <a:sym typeface="Roboto"/>
              </a:defRPr>
            </a:lvl1pPr>
            <a:lvl2pPr lvl="1"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pic>
        <p:nvPicPr>
          <p:cNvPr id="39" name="Google Shape;39;p4"/>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5_Title and Content" preserve="1" userDrawn="1">
  <p:cSld name="5_Title and Content">
    <p:spTree>
      <p:nvGrpSpPr>
        <p:cNvPr id="1" name="Shape 325"/>
        <p:cNvGrpSpPr/>
        <p:nvPr/>
      </p:nvGrpSpPr>
      <p:grpSpPr>
        <a:xfrm>
          <a:off x="0" y="0"/>
          <a:ext cx="0" cy="0"/>
          <a:chOff x="0" y="0"/>
          <a:chExt cx="0" cy="0"/>
        </a:xfrm>
      </p:grpSpPr>
      <p:pic>
        <p:nvPicPr>
          <p:cNvPr id="326" name="Google Shape;326;g610ef0e5f8_7_68"/>
          <p:cNvPicPr preferRelativeResize="0"/>
          <p:nvPr/>
        </p:nvPicPr>
        <p:blipFill rotWithShape="1">
          <a:blip r:embed="rId2">
            <a:alphaModFix/>
          </a:blip>
          <a:srcRect/>
          <a:stretch/>
        </p:blipFill>
        <p:spPr>
          <a:xfrm>
            <a:off x="8" y="3"/>
            <a:ext cx="9143989" cy="1028698"/>
          </a:xfrm>
          <a:prstGeom prst="rect">
            <a:avLst/>
          </a:prstGeom>
          <a:noFill/>
          <a:ln>
            <a:noFill/>
          </a:ln>
        </p:spPr>
      </p:pic>
      <p:sp>
        <p:nvSpPr>
          <p:cNvPr id="9" name="Google Shape;338;g610ef0e5f8_7_79">
            <a:extLst>
              <a:ext uri="{FF2B5EF4-FFF2-40B4-BE49-F238E27FC236}">
                <a16:creationId xmlns:a16="http://schemas.microsoft.com/office/drawing/2014/main" id="{7F2CA325-8483-4BF7-845E-642EED4710C5}"/>
              </a:ext>
            </a:extLst>
          </p:cNvPr>
          <p:cNvSpPr txBox="1">
            <a:spLocks noGrp="1"/>
          </p:cNvSpPr>
          <p:nvPr>
            <p:ph type="title" hasCustomPrompt="1"/>
          </p:nvPr>
        </p:nvSpPr>
        <p:spPr>
          <a:xfrm>
            <a:off x="223069" y="156604"/>
            <a:ext cx="6700800" cy="3953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27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0" name="Google Shape;341;g610ef0e5f8_7_79">
            <a:extLst>
              <a:ext uri="{FF2B5EF4-FFF2-40B4-BE49-F238E27FC236}">
                <a16:creationId xmlns:a16="http://schemas.microsoft.com/office/drawing/2014/main" id="{AA8C6449-501A-4EBE-966F-8410EAB5E502}"/>
              </a:ext>
            </a:extLst>
          </p:cNvPr>
          <p:cNvPicPr preferRelativeResize="0"/>
          <p:nvPr userDrawn="1"/>
        </p:nvPicPr>
        <p:blipFill rotWithShape="1">
          <a:blip r:embed="rId3">
            <a:alphaModFix/>
          </a:blip>
          <a:srcRect/>
          <a:stretch/>
        </p:blipFill>
        <p:spPr>
          <a:xfrm>
            <a:off x="8173123" y="433666"/>
            <a:ext cx="886406" cy="496384"/>
          </a:xfrm>
          <a:prstGeom prst="rect">
            <a:avLst/>
          </a:prstGeom>
          <a:noFill/>
          <a:ln>
            <a:noFill/>
          </a:ln>
        </p:spPr>
      </p:pic>
    </p:spTree>
    <p:extLst>
      <p:ext uri="{BB962C8B-B14F-4D97-AF65-F5344CB8AC3E}">
        <p14:creationId xmlns:p14="http://schemas.microsoft.com/office/powerpoint/2010/main" val="39896200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7_Title and Content">
  <p:cSld name="7_Title and Content">
    <p:spTree>
      <p:nvGrpSpPr>
        <p:cNvPr id="1" name="Shape 523"/>
        <p:cNvGrpSpPr/>
        <p:nvPr/>
      </p:nvGrpSpPr>
      <p:grpSpPr>
        <a:xfrm>
          <a:off x="0" y="0"/>
          <a:ext cx="0" cy="0"/>
          <a:chOff x="0" y="0"/>
          <a:chExt cx="0" cy="0"/>
        </a:xfrm>
      </p:grpSpPr>
      <p:pic>
        <p:nvPicPr>
          <p:cNvPr id="524" name="Google Shape;524;p98"/>
          <p:cNvPicPr preferRelativeResize="0"/>
          <p:nvPr/>
        </p:nvPicPr>
        <p:blipFill rotWithShape="1">
          <a:blip r:embed="rId2">
            <a:alphaModFix/>
          </a:blip>
          <a:srcRect/>
          <a:stretch/>
        </p:blipFill>
        <p:spPr>
          <a:xfrm>
            <a:off x="9" y="0"/>
            <a:ext cx="9143983" cy="1028697"/>
          </a:xfrm>
          <a:prstGeom prst="rect">
            <a:avLst/>
          </a:prstGeom>
          <a:noFill/>
          <a:ln>
            <a:noFill/>
          </a:ln>
        </p:spPr>
      </p:pic>
      <p:sp>
        <p:nvSpPr>
          <p:cNvPr id="525" name="Google Shape;525;p98"/>
          <p:cNvSpPr txBox="1">
            <a:spLocks noGrp="1"/>
          </p:cNvSpPr>
          <p:nvPr>
            <p:ph type="title"/>
          </p:nvPr>
        </p:nvSpPr>
        <p:spPr>
          <a:xfrm>
            <a:off x="223070" y="240662"/>
            <a:ext cx="6700909" cy="395363"/>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6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6" name="Google Shape;526;p98"/>
          <p:cNvSpPr txBox="1">
            <a:spLocks noGrp="1"/>
          </p:cNvSpPr>
          <p:nvPr>
            <p:ph type="body" idx="1"/>
          </p:nvPr>
        </p:nvSpPr>
        <p:spPr>
          <a:xfrm>
            <a:off x="628650" y="1369219"/>
            <a:ext cx="7886700" cy="3263504"/>
          </a:xfrm>
          <a:prstGeom prst="rect">
            <a:avLst/>
          </a:prstGeom>
          <a:noFill/>
          <a:ln>
            <a:noFill/>
          </a:ln>
        </p:spPr>
        <p:txBody>
          <a:bodyPr spcFirstLastPara="1" wrap="square" lIns="0" tIns="0" rIns="0" bIns="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527" name="Google Shape;527;p98"/>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528" name="Google Shape;528;p98"/>
          <p:cNvPicPr preferRelativeResize="0"/>
          <p:nvPr/>
        </p:nvPicPr>
        <p:blipFill rotWithShape="1">
          <a:blip r:embed="rId3">
            <a:alphaModFix/>
          </a:blip>
          <a:srcRect/>
          <a:stretch/>
        </p:blipFill>
        <p:spPr>
          <a:xfrm>
            <a:off x="6923978" y="663334"/>
            <a:ext cx="2006556" cy="253002"/>
          </a:xfrm>
          <a:prstGeom prst="rect">
            <a:avLst/>
          </a:prstGeom>
          <a:noFill/>
          <a:ln>
            <a:noFill/>
          </a:ln>
        </p:spPr>
      </p:pic>
    </p:spTree>
    <p:extLst>
      <p:ext uri="{BB962C8B-B14F-4D97-AF65-F5344CB8AC3E}">
        <p14:creationId xmlns:p14="http://schemas.microsoft.com/office/powerpoint/2010/main" val="39508117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1" y="2493127"/>
            <a:ext cx="7801897" cy="730098"/>
          </a:xfrm>
        </p:spPr>
        <p:txBody>
          <a:bodyPr lIns="0" tIns="0" rIns="0" bIns="0" anchor="t" anchorCtr="0">
            <a:normAutofit/>
          </a:bodyPr>
          <a:lstStyle>
            <a:lvl1pPr algn="ctr">
              <a:defRPr sz="3600">
                <a:latin typeface="Museo Slab 500" panose="02000000000000000000" pitchFamily="50" charset="0"/>
              </a:defRPr>
            </a:lvl1pPr>
          </a:lstStyle>
          <a:p>
            <a:r>
              <a:rPr lang="en-US"/>
              <a:t>The Colorado Read Act</a:t>
            </a:r>
          </a:p>
        </p:txBody>
      </p:sp>
      <p:sp>
        <p:nvSpPr>
          <p:cNvPr id="3" name="Subtitle 2"/>
          <p:cNvSpPr>
            <a:spLocks noGrp="1"/>
          </p:cNvSpPr>
          <p:nvPr>
            <p:ph type="subTitle" idx="1" hasCustomPrompt="1"/>
          </p:nvPr>
        </p:nvSpPr>
        <p:spPr>
          <a:xfrm>
            <a:off x="685801" y="3506431"/>
            <a:ext cx="7801897" cy="436919"/>
          </a:xfrm>
        </p:spPr>
        <p:txBody>
          <a:bodyPr>
            <a:normAutofit/>
          </a:bodyPr>
          <a:lstStyle>
            <a:lvl1pPr marL="0" indent="0" algn="ctr">
              <a:buNone/>
              <a:defRPr sz="24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Reading to Ensure Academic Development</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12246" y="474531"/>
            <a:ext cx="2116730" cy="1321787"/>
          </a:xfrm>
          <a:prstGeom prst="rect">
            <a:avLst/>
          </a:prstGeom>
        </p:spPr>
      </p:pic>
      <p:cxnSp>
        <p:nvCxnSpPr>
          <p:cNvPr id="9" name="Straight Connector 8"/>
          <p:cNvCxnSpPr/>
          <p:nvPr userDrawn="1"/>
        </p:nvCxnSpPr>
        <p:spPr>
          <a:xfrm>
            <a:off x="685802" y="2079522"/>
            <a:ext cx="7801897" cy="0"/>
          </a:xfrm>
          <a:prstGeom prst="line">
            <a:avLst/>
          </a:prstGeom>
          <a:ln w="19050">
            <a:solidFill>
              <a:srgbClr val="488BC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50761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6_Custom Layout" preserve="1" userDrawn="1">
  <p:cSld name="6_Custom Layout">
    <p:spTree>
      <p:nvGrpSpPr>
        <p:cNvPr id="1" name="Shape 331"/>
        <p:cNvGrpSpPr/>
        <p:nvPr/>
      </p:nvGrpSpPr>
      <p:grpSpPr>
        <a:xfrm>
          <a:off x="0" y="0"/>
          <a:ext cx="0" cy="0"/>
          <a:chOff x="0" y="0"/>
          <a:chExt cx="0" cy="0"/>
        </a:xfrm>
      </p:grpSpPr>
      <p:pic>
        <p:nvPicPr>
          <p:cNvPr id="332" name="Google Shape;332;g610ef0e5f8_7_74"/>
          <p:cNvPicPr preferRelativeResize="0"/>
          <p:nvPr userDrawn="1"/>
        </p:nvPicPr>
        <p:blipFill rotWithShape="1">
          <a:blip r:embed="rId2">
            <a:alphaModFix/>
          </a:blip>
          <a:srcRect/>
          <a:stretch/>
        </p:blipFill>
        <p:spPr>
          <a:xfrm>
            <a:off x="0" y="0"/>
            <a:ext cx="9144000" cy="5143500"/>
          </a:xfrm>
          <a:prstGeom prst="rect">
            <a:avLst/>
          </a:prstGeom>
          <a:noFill/>
          <a:ln>
            <a:noFill/>
          </a:ln>
        </p:spPr>
      </p:pic>
      <p:pic>
        <p:nvPicPr>
          <p:cNvPr id="7" name="Google Shape;324;g610ef0e5f8_7_63">
            <a:extLst>
              <a:ext uri="{FF2B5EF4-FFF2-40B4-BE49-F238E27FC236}">
                <a16:creationId xmlns:a16="http://schemas.microsoft.com/office/drawing/2014/main" id="{119759B6-BD44-4D52-BB99-21720AE5352D}"/>
              </a:ext>
            </a:extLst>
          </p:cNvPr>
          <p:cNvPicPr preferRelativeResize="0"/>
          <p:nvPr userDrawn="1"/>
        </p:nvPicPr>
        <p:blipFill rotWithShape="1">
          <a:blip r:embed="rId3">
            <a:alphaModFix/>
          </a:blip>
          <a:srcRect/>
          <a:stretch/>
        </p:blipFill>
        <p:spPr>
          <a:xfrm>
            <a:off x="7998342" y="4521944"/>
            <a:ext cx="954636" cy="527610"/>
          </a:xfrm>
          <a:prstGeom prst="rect">
            <a:avLst/>
          </a:prstGeom>
          <a:noFill/>
          <a:ln>
            <a:noFill/>
          </a:ln>
        </p:spPr>
      </p:pic>
      <p:sp>
        <p:nvSpPr>
          <p:cNvPr id="8" name="Google Shape;334;g610ef0e5f8_7_74">
            <a:extLst>
              <a:ext uri="{FF2B5EF4-FFF2-40B4-BE49-F238E27FC236}">
                <a16:creationId xmlns:a16="http://schemas.microsoft.com/office/drawing/2014/main" id="{04E695C9-D3A2-4DB8-B5C3-C35E4DB28D4B}"/>
              </a:ext>
            </a:extLst>
          </p:cNvPr>
          <p:cNvSpPr txBox="1">
            <a:spLocks noGrp="1"/>
          </p:cNvSpPr>
          <p:nvPr>
            <p:ph type="title" hasCustomPrompt="1"/>
          </p:nvPr>
        </p:nvSpPr>
        <p:spPr>
          <a:xfrm>
            <a:off x="0" y="1696642"/>
            <a:ext cx="9144000" cy="1214021"/>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36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6858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32165678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6_Custom Layout" preserve="1" userDrawn="1">
  <p:cSld name="7_Custom Layout">
    <p:spTree>
      <p:nvGrpSpPr>
        <p:cNvPr id="1" name="Shape 331"/>
        <p:cNvGrpSpPr/>
        <p:nvPr/>
      </p:nvGrpSpPr>
      <p:grpSpPr>
        <a:xfrm>
          <a:off x="0" y="0"/>
          <a:ext cx="0" cy="0"/>
          <a:chOff x="0" y="0"/>
          <a:chExt cx="0" cy="0"/>
        </a:xfrm>
      </p:grpSpPr>
      <p:pic>
        <p:nvPicPr>
          <p:cNvPr id="332" name="Google Shape;332;g610ef0e5f8_7_74"/>
          <p:cNvPicPr preferRelativeResize="0"/>
          <p:nvPr userDrawn="1"/>
        </p:nvPicPr>
        <p:blipFill rotWithShape="1">
          <a:blip r:embed="rId2">
            <a:alphaModFix/>
          </a:blip>
          <a:srcRect/>
          <a:stretch/>
        </p:blipFill>
        <p:spPr>
          <a:xfrm>
            <a:off x="0" y="0"/>
            <a:ext cx="9144000" cy="5143500"/>
          </a:xfrm>
          <a:prstGeom prst="rect">
            <a:avLst/>
          </a:prstGeom>
          <a:noFill/>
          <a:ln>
            <a:noFill/>
          </a:ln>
        </p:spPr>
      </p:pic>
      <p:pic>
        <p:nvPicPr>
          <p:cNvPr id="7" name="Google Shape;324;g610ef0e5f8_7_63">
            <a:extLst>
              <a:ext uri="{FF2B5EF4-FFF2-40B4-BE49-F238E27FC236}">
                <a16:creationId xmlns:a16="http://schemas.microsoft.com/office/drawing/2014/main" id="{119759B6-BD44-4D52-BB99-21720AE5352D}"/>
              </a:ext>
            </a:extLst>
          </p:cNvPr>
          <p:cNvPicPr preferRelativeResize="0"/>
          <p:nvPr userDrawn="1"/>
        </p:nvPicPr>
        <p:blipFill rotWithShape="1">
          <a:blip r:embed="rId3">
            <a:alphaModFix/>
          </a:blip>
          <a:srcRect/>
          <a:stretch/>
        </p:blipFill>
        <p:spPr>
          <a:xfrm>
            <a:off x="7998342" y="4521944"/>
            <a:ext cx="954636" cy="527610"/>
          </a:xfrm>
          <a:prstGeom prst="rect">
            <a:avLst/>
          </a:prstGeom>
          <a:noFill/>
          <a:ln>
            <a:noFill/>
          </a:ln>
        </p:spPr>
      </p:pic>
      <p:sp>
        <p:nvSpPr>
          <p:cNvPr id="8" name="Google Shape;334;g610ef0e5f8_7_74">
            <a:extLst>
              <a:ext uri="{FF2B5EF4-FFF2-40B4-BE49-F238E27FC236}">
                <a16:creationId xmlns:a16="http://schemas.microsoft.com/office/drawing/2014/main" id="{04E695C9-D3A2-4DB8-B5C3-C35E4DB28D4B}"/>
              </a:ext>
            </a:extLst>
          </p:cNvPr>
          <p:cNvSpPr txBox="1">
            <a:spLocks noGrp="1"/>
          </p:cNvSpPr>
          <p:nvPr>
            <p:ph type="title" hasCustomPrompt="1"/>
          </p:nvPr>
        </p:nvSpPr>
        <p:spPr>
          <a:xfrm>
            <a:off x="3484821" y="1872079"/>
            <a:ext cx="5659179" cy="1214021"/>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36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6858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
        <p:nvSpPr>
          <p:cNvPr id="4" name="Rectangle 3">
            <a:extLst>
              <a:ext uri="{FF2B5EF4-FFF2-40B4-BE49-F238E27FC236}">
                <a16:creationId xmlns:a16="http://schemas.microsoft.com/office/drawing/2014/main" id="{646F434A-7049-49A2-BD73-33ECD8AAF52D}"/>
              </a:ext>
            </a:extLst>
          </p:cNvPr>
          <p:cNvSpPr/>
          <p:nvPr userDrawn="1"/>
        </p:nvSpPr>
        <p:spPr>
          <a:xfrm>
            <a:off x="0" y="0"/>
            <a:ext cx="3484821" cy="51435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10776206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6_Title and Content" preserve="1" userDrawn="1">
  <p:cSld name="6_Title and Content">
    <p:spTree>
      <p:nvGrpSpPr>
        <p:cNvPr id="1" name="Shape 336"/>
        <p:cNvGrpSpPr/>
        <p:nvPr/>
      </p:nvGrpSpPr>
      <p:grpSpPr>
        <a:xfrm>
          <a:off x="0" y="0"/>
          <a:ext cx="0" cy="0"/>
          <a:chOff x="0" y="0"/>
          <a:chExt cx="0" cy="0"/>
        </a:xfrm>
      </p:grpSpPr>
      <p:pic>
        <p:nvPicPr>
          <p:cNvPr id="337" name="Google Shape;337;g610ef0e5f8_7_79"/>
          <p:cNvPicPr preferRelativeResize="0"/>
          <p:nvPr userDrawn="1"/>
        </p:nvPicPr>
        <p:blipFill rotWithShape="1">
          <a:blip r:embed="rId2">
            <a:alphaModFix/>
          </a:blip>
          <a:srcRect/>
          <a:stretch/>
        </p:blipFill>
        <p:spPr>
          <a:xfrm>
            <a:off x="8" y="1"/>
            <a:ext cx="9143982" cy="1028698"/>
          </a:xfrm>
          <a:prstGeom prst="rect">
            <a:avLst/>
          </a:prstGeom>
          <a:noFill/>
          <a:ln>
            <a:noFill/>
          </a:ln>
        </p:spPr>
      </p:pic>
      <p:sp>
        <p:nvSpPr>
          <p:cNvPr id="338" name="Google Shape;338;g610ef0e5f8_7_79"/>
          <p:cNvSpPr txBox="1">
            <a:spLocks noGrp="1"/>
          </p:cNvSpPr>
          <p:nvPr>
            <p:ph type="title" hasCustomPrompt="1"/>
          </p:nvPr>
        </p:nvSpPr>
        <p:spPr>
          <a:xfrm>
            <a:off x="223069" y="156604"/>
            <a:ext cx="6700800" cy="3953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36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Google Shape;341;g610ef0e5f8_7_79">
            <a:extLst>
              <a:ext uri="{FF2B5EF4-FFF2-40B4-BE49-F238E27FC236}">
                <a16:creationId xmlns:a16="http://schemas.microsoft.com/office/drawing/2014/main" id="{53F974C6-5AFF-454D-85EA-2C7DDCEECAEB}"/>
              </a:ext>
            </a:extLst>
          </p:cNvPr>
          <p:cNvPicPr preferRelativeResize="0"/>
          <p:nvPr userDrawn="1"/>
        </p:nvPicPr>
        <p:blipFill rotWithShape="1">
          <a:blip r:embed="rId3">
            <a:alphaModFix/>
          </a:blip>
          <a:srcRect/>
          <a:stretch/>
        </p:blipFill>
        <p:spPr>
          <a:xfrm>
            <a:off x="8173122" y="433666"/>
            <a:ext cx="886406" cy="496384"/>
          </a:xfrm>
          <a:prstGeom prst="rect">
            <a:avLst/>
          </a:prstGeom>
          <a:noFill/>
          <a:ln>
            <a:noFill/>
          </a:ln>
        </p:spPr>
      </p:pic>
    </p:spTree>
    <p:extLst>
      <p:ext uri="{BB962C8B-B14F-4D97-AF65-F5344CB8AC3E}">
        <p14:creationId xmlns:p14="http://schemas.microsoft.com/office/powerpoint/2010/main" val="16249072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6_Title and Content" preserve="1" userDrawn="1">
  <p:cSld name="8_Title and Content">
    <p:spTree>
      <p:nvGrpSpPr>
        <p:cNvPr id="1" name="Shape 336"/>
        <p:cNvGrpSpPr/>
        <p:nvPr/>
      </p:nvGrpSpPr>
      <p:grpSpPr>
        <a:xfrm>
          <a:off x="0" y="0"/>
          <a:ext cx="0" cy="0"/>
          <a:chOff x="0" y="0"/>
          <a:chExt cx="0" cy="0"/>
        </a:xfrm>
      </p:grpSpPr>
      <p:pic>
        <p:nvPicPr>
          <p:cNvPr id="337" name="Google Shape;337;g610ef0e5f8_7_79"/>
          <p:cNvPicPr preferRelativeResize="0"/>
          <p:nvPr userDrawn="1"/>
        </p:nvPicPr>
        <p:blipFill rotWithShape="1">
          <a:blip r:embed="rId2">
            <a:alphaModFix/>
          </a:blip>
          <a:srcRect/>
          <a:stretch/>
        </p:blipFill>
        <p:spPr>
          <a:xfrm>
            <a:off x="8" y="1"/>
            <a:ext cx="9143982" cy="1028698"/>
          </a:xfrm>
          <a:prstGeom prst="rect">
            <a:avLst/>
          </a:prstGeom>
          <a:noFill/>
          <a:ln>
            <a:noFill/>
          </a:ln>
        </p:spPr>
      </p:pic>
      <p:sp>
        <p:nvSpPr>
          <p:cNvPr id="338" name="Google Shape;338;g610ef0e5f8_7_79"/>
          <p:cNvSpPr txBox="1">
            <a:spLocks noGrp="1"/>
          </p:cNvSpPr>
          <p:nvPr>
            <p:ph type="title" hasCustomPrompt="1"/>
          </p:nvPr>
        </p:nvSpPr>
        <p:spPr>
          <a:xfrm>
            <a:off x="223069" y="156604"/>
            <a:ext cx="6700800" cy="3953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36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9" name="Picture 8">
            <a:extLst>
              <a:ext uri="{FF2B5EF4-FFF2-40B4-BE49-F238E27FC236}">
                <a16:creationId xmlns:a16="http://schemas.microsoft.com/office/drawing/2014/main" id="{D18557BA-441F-43E6-A86E-149C337E85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5001" y="4638810"/>
            <a:ext cx="857291" cy="364739"/>
          </a:xfrm>
          <a:prstGeom prst="rect">
            <a:avLst/>
          </a:prstGeom>
        </p:spPr>
      </p:pic>
      <p:pic>
        <p:nvPicPr>
          <p:cNvPr id="8" name="Google Shape;341;g610ef0e5f8_7_79">
            <a:extLst>
              <a:ext uri="{FF2B5EF4-FFF2-40B4-BE49-F238E27FC236}">
                <a16:creationId xmlns:a16="http://schemas.microsoft.com/office/drawing/2014/main" id="{F75115E1-6BA4-4568-A4D4-18D3186AA8F7}"/>
              </a:ext>
            </a:extLst>
          </p:cNvPr>
          <p:cNvPicPr preferRelativeResize="0"/>
          <p:nvPr userDrawn="1"/>
        </p:nvPicPr>
        <p:blipFill rotWithShape="1">
          <a:blip r:embed="rId4">
            <a:alphaModFix/>
          </a:blip>
          <a:srcRect/>
          <a:stretch/>
        </p:blipFill>
        <p:spPr>
          <a:xfrm>
            <a:off x="8173122" y="433666"/>
            <a:ext cx="886406" cy="496384"/>
          </a:xfrm>
          <a:prstGeom prst="rect">
            <a:avLst/>
          </a:prstGeom>
          <a:noFill/>
          <a:ln>
            <a:noFill/>
          </a:ln>
        </p:spPr>
      </p:pic>
    </p:spTree>
    <p:extLst>
      <p:ext uri="{BB962C8B-B14F-4D97-AF65-F5344CB8AC3E}">
        <p14:creationId xmlns:p14="http://schemas.microsoft.com/office/powerpoint/2010/main" val="28949608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5_Custom Layout" preserve="1" userDrawn="1">
  <p:cSld name="5_Custom Layout">
    <p:spTree>
      <p:nvGrpSpPr>
        <p:cNvPr id="1" name="Shape 320"/>
        <p:cNvGrpSpPr/>
        <p:nvPr/>
      </p:nvGrpSpPr>
      <p:grpSpPr>
        <a:xfrm>
          <a:off x="0" y="0"/>
          <a:ext cx="0" cy="0"/>
          <a:chOff x="0" y="0"/>
          <a:chExt cx="0" cy="0"/>
        </a:xfrm>
      </p:grpSpPr>
      <p:pic>
        <p:nvPicPr>
          <p:cNvPr id="321" name="Google Shape;321;g610ef0e5f8_7_63"/>
          <p:cNvPicPr preferRelativeResize="0"/>
          <p:nvPr userDrawn="1"/>
        </p:nvPicPr>
        <p:blipFill rotWithShape="1">
          <a:blip r:embed="rId2">
            <a:alphaModFix/>
          </a:blip>
          <a:srcRect/>
          <a:stretch/>
        </p:blipFill>
        <p:spPr>
          <a:xfrm>
            <a:off x="0" y="0"/>
            <a:ext cx="9144000" cy="5143500"/>
          </a:xfrm>
          <a:prstGeom prst="rect">
            <a:avLst/>
          </a:prstGeom>
          <a:noFill/>
          <a:ln>
            <a:noFill/>
          </a:ln>
        </p:spPr>
      </p:pic>
      <p:pic>
        <p:nvPicPr>
          <p:cNvPr id="324" name="Google Shape;324;g610ef0e5f8_7_63"/>
          <p:cNvPicPr preferRelativeResize="0"/>
          <p:nvPr/>
        </p:nvPicPr>
        <p:blipFill rotWithShape="1">
          <a:blip r:embed="rId3">
            <a:alphaModFix/>
          </a:blip>
          <a:srcRect/>
          <a:stretch/>
        </p:blipFill>
        <p:spPr>
          <a:xfrm>
            <a:off x="7998342" y="4521944"/>
            <a:ext cx="954636" cy="527610"/>
          </a:xfrm>
          <a:prstGeom prst="rect">
            <a:avLst/>
          </a:prstGeom>
          <a:noFill/>
          <a:ln>
            <a:noFill/>
          </a:ln>
        </p:spPr>
      </p:pic>
      <p:sp>
        <p:nvSpPr>
          <p:cNvPr id="5" name="Google Shape;334;g610ef0e5f8_7_74">
            <a:extLst>
              <a:ext uri="{FF2B5EF4-FFF2-40B4-BE49-F238E27FC236}">
                <a16:creationId xmlns:a16="http://schemas.microsoft.com/office/drawing/2014/main" id="{4EC3E993-4BBD-4AC9-BAE5-E03FBF43BC63}"/>
              </a:ext>
            </a:extLst>
          </p:cNvPr>
          <p:cNvSpPr txBox="1">
            <a:spLocks/>
          </p:cNvSpPr>
          <p:nvPr userDrawn="1"/>
        </p:nvSpPr>
        <p:spPr>
          <a:xfrm>
            <a:off x="0" y="2213999"/>
            <a:ext cx="9144000" cy="527610"/>
          </a:xfrm>
          <a:prstGeom prst="rect">
            <a:avLst/>
          </a:prstGeom>
          <a:noFill/>
          <a:ln>
            <a:noFill/>
          </a:ln>
        </p:spPr>
        <p:txBody>
          <a:bodyPr spcFirstLastPara="1" vert="horz" wrap="square" lIns="0" tIns="0" rIns="0" bIns="0" rtlCol="0" anchor="t" anchorCtr="0">
            <a:no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useo Slab 500" panose="02000000000000000000" charset="0"/>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sz="2700">
              <a:latin typeface="+mn-lt"/>
            </a:endParaRPr>
          </a:p>
        </p:txBody>
      </p:sp>
      <p:sp>
        <p:nvSpPr>
          <p:cNvPr id="6" name="Google Shape;334;g610ef0e5f8_7_74">
            <a:extLst>
              <a:ext uri="{FF2B5EF4-FFF2-40B4-BE49-F238E27FC236}">
                <a16:creationId xmlns:a16="http://schemas.microsoft.com/office/drawing/2014/main" id="{CA93D8CA-20C6-4DFC-9BDF-8747C75870A7}"/>
              </a:ext>
            </a:extLst>
          </p:cNvPr>
          <p:cNvSpPr txBox="1">
            <a:spLocks noGrp="1"/>
          </p:cNvSpPr>
          <p:nvPr>
            <p:ph type="title" hasCustomPrompt="1"/>
          </p:nvPr>
        </p:nvSpPr>
        <p:spPr>
          <a:xfrm>
            <a:off x="0" y="1696642"/>
            <a:ext cx="9144000" cy="1214021"/>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36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6858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12860467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5_Title and Content" preserve="1" userDrawn="1">
  <p:cSld name="5_Title and Content">
    <p:spTree>
      <p:nvGrpSpPr>
        <p:cNvPr id="1" name="Shape 325"/>
        <p:cNvGrpSpPr/>
        <p:nvPr/>
      </p:nvGrpSpPr>
      <p:grpSpPr>
        <a:xfrm>
          <a:off x="0" y="0"/>
          <a:ext cx="0" cy="0"/>
          <a:chOff x="0" y="0"/>
          <a:chExt cx="0" cy="0"/>
        </a:xfrm>
      </p:grpSpPr>
      <p:pic>
        <p:nvPicPr>
          <p:cNvPr id="326" name="Google Shape;326;g610ef0e5f8_7_68"/>
          <p:cNvPicPr preferRelativeResize="0"/>
          <p:nvPr/>
        </p:nvPicPr>
        <p:blipFill rotWithShape="1">
          <a:blip r:embed="rId2">
            <a:alphaModFix/>
          </a:blip>
          <a:srcRect/>
          <a:stretch/>
        </p:blipFill>
        <p:spPr>
          <a:xfrm>
            <a:off x="6" y="1"/>
            <a:ext cx="9143989" cy="1028698"/>
          </a:xfrm>
          <a:prstGeom prst="rect">
            <a:avLst/>
          </a:prstGeom>
          <a:noFill/>
          <a:ln>
            <a:noFill/>
          </a:ln>
        </p:spPr>
      </p:pic>
      <p:sp>
        <p:nvSpPr>
          <p:cNvPr id="9" name="Google Shape;338;g610ef0e5f8_7_79">
            <a:extLst>
              <a:ext uri="{FF2B5EF4-FFF2-40B4-BE49-F238E27FC236}">
                <a16:creationId xmlns:a16="http://schemas.microsoft.com/office/drawing/2014/main" id="{7F2CA325-8483-4BF7-845E-642EED4710C5}"/>
              </a:ext>
            </a:extLst>
          </p:cNvPr>
          <p:cNvSpPr txBox="1">
            <a:spLocks noGrp="1"/>
          </p:cNvSpPr>
          <p:nvPr>
            <p:ph type="title" hasCustomPrompt="1"/>
          </p:nvPr>
        </p:nvSpPr>
        <p:spPr>
          <a:xfrm>
            <a:off x="223069" y="156604"/>
            <a:ext cx="6700800" cy="3953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36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0" name="Google Shape;341;g610ef0e5f8_7_79">
            <a:extLst>
              <a:ext uri="{FF2B5EF4-FFF2-40B4-BE49-F238E27FC236}">
                <a16:creationId xmlns:a16="http://schemas.microsoft.com/office/drawing/2014/main" id="{AA8C6449-501A-4EBE-966F-8410EAB5E502}"/>
              </a:ext>
            </a:extLst>
          </p:cNvPr>
          <p:cNvPicPr preferRelativeResize="0"/>
          <p:nvPr userDrawn="1"/>
        </p:nvPicPr>
        <p:blipFill rotWithShape="1">
          <a:blip r:embed="rId3">
            <a:alphaModFix/>
          </a:blip>
          <a:srcRect/>
          <a:stretch/>
        </p:blipFill>
        <p:spPr>
          <a:xfrm>
            <a:off x="8173122" y="433666"/>
            <a:ext cx="886406" cy="496384"/>
          </a:xfrm>
          <a:prstGeom prst="rect">
            <a:avLst/>
          </a:prstGeom>
          <a:noFill/>
          <a:ln>
            <a:noFill/>
          </a:ln>
        </p:spPr>
      </p:pic>
    </p:spTree>
    <p:extLst>
      <p:ext uri="{BB962C8B-B14F-4D97-AF65-F5344CB8AC3E}">
        <p14:creationId xmlns:p14="http://schemas.microsoft.com/office/powerpoint/2010/main" val="33878244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5_Title and Content" preserve="1" userDrawn="1">
  <p:cSld name="8_Title and Content">
    <p:spTree>
      <p:nvGrpSpPr>
        <p:cNvPr id="1" name="Shape 325"/>
        <p:cNvGrpSpPr/>
        <p:nvPr/>
      </p:nvGrpSpPr>
      <p:grpSpPr>
        <a:xfrm>
          <a:off x="0" y="0"/>
          <a:ext cx="0" cy="0"/>
          <a:chOff x="0" y="0"/>
          <a:chExt cx="0" cy="0"/>
        </a:xfrm>
      </p:grpSpPr>
      <p:pic>
        <p:nvPicPr>
          <p:cNvPr id="326" name="Google Shape;326;g610ef0e5f8_7_68"/>
          <p:cNvPicPr preferRelativeResize="0"/>
          <p:nvPr/>
        </p:nvPicPr>
        <p:blipFill rotWithShape="1">
          <a:blip r:embed="rId2">
            <a:alphaModFix/>
          </a:blip>
          <a:srcRect/>
          <a:stretch/>
        </p:blipFill>
        <p:spPr>
          <a:xfrm>
            <a:off x="6" y="1"/>
            <a:ext cx="9143989" cy="1028698"/>
          </a:xfrm>
          <a:prstGeom prst="rect">
            <a:avLst/>
          </a:prstGeom>
          <a:noFill/>
          <a:ln>
            <a:noFill/>
          </a:ln>
        </p:spPr>
      </p:pic>
      <p:sp>
        <p:nvSpPr>
          <p:cNvPr id="9" name="Google Shape;338;g610ef0e5f8_7_79">
            <a:extLst>
              <a:ext uri="{FF2B5EF4-FFF2-40B4-BE49-F238E27FC236}">
                <a16:creationId xmlns:a16="http://schemas.microsoft.com/office/drawing/2014/main" id="{7F2CA325-8483-4BF7-845E-642EED4710C5}"/>
              </a:ext>
            </a:extLst>
          </p:cNvPr>
          <p:cNvSpPr txBox="1">
            <a:spLocks noGrp="1"/>
          </p:cNvSpPr>
          <p:nvPr>
            <p:ph type="title" hasCustomPrompt="1"/>
          </p:nvPr>
        </p:nvSpPr>
        <p:spPr>
          <a:xfrm>
            <a:off x="223069" y="156604"/>
            <a:ext cx="6700800" cy="3953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36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0" name="Picture 9">
            <a:extLst>
              <a:ext uri="{FF2B5EF4-FFF2-40B4-BE49-F238E27FC236}">
                <a16:creationId xmlns:a16="http://schemas.microsoft.com/office/drawing/2014/main" id="{BA0DB279-D903-46D0-B2F0-6B1104B3917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5001" y="4638810"/>
            <a:ext cx="857291" cy="364739"/>
          </a:xfrm>
          <a:prstGeom prst="rect">
            <a:avLst/>
          </a:prstGeom>
        </p:spPr>
      </p:pic>
      <p:pic>
        <p:nvPicPr>
          <p:cNvPr id="7" name="Google Shape;341;g610ef0e5f8_7_79">
            <a:extLst>
              <a:ext uri="{FF2B5EF4-FFF2-40B4-BE49-F238E27FC236}">
                <a16:creationId xmlns:a16="http://schemas.microsoft.com/office/drawing/2014/main" id="{33734E34-94E0-465B-8FE4-E8599916CC0E}"/>
              </a:ext>
            </a:extLst>
          </p:cNvPr>
          <p:cNvPicPr preferRelativeResize="0"/>
          <p:nvPr userDrawn="1"/>
        </p:nvPicPr>
        <p:blipFill rotWithShape="1">
          <a:blip r:embed="rId4">
            <a:alphaModFix/>
          </a:blip>
          <a:srcRect/>
          <a:stretch/>
        </p:blipFill>
        <p:spPr>
          <a:xfrm>
            <a:off x="8173122" y="433666"/>
            <a:ext cx="886406" cy="496384"/>
          </a:xfrm>
          <a:prstGeom prst="rect">
            <a:avLst/>
          </a:prstGeom>
          <a:noFill/>
          <a:ln>
            <a:noFill/>
          </a:ln>
        </p:spPr>
      </p:pic>
    </p:spTree>
    <p:extLst>
      <p:ext uri="{BB962C8B-B14F-4D97-AF65-F5344CB8AC3E}">
        <p14:creationId xmlns:p14="http://schemas.microsoft.com/office/powerpoint/2010/main" val="3352892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ption" userDrawn="1">
  <p:cSld name="CAPTION_ONLY">
    <p:spTree>
      <p:nvGrpSpPr>
        <p:cNvPr id="1" name="Shape 312"/>
        <p:cNvGrpSpPr/>
        <p:nvPr/>
      </p:nvGrpSpPr>
      <p:grpSpPr>
        <a:xfrm>
          <a:off x="0" y="0"/>
          <a:ext cx="0" cy="0"/>
          <a:chOff x="0" y="0"/>
          <a:chExt cx="0" cy="0"/>
        </a:xfrm>
      </p:grpSpPr>
      <p:pic>
        <p:nvPicPr>
          <p:cNvPr id="3" name="Google Shape;42;p5">
            <a:extLst>
              <a:ext uri="{FF2B5EF4-FFF2-40B4-BE49-F238E27FC236}">
                <a16:creationId xmlns:a16="http://schemas.microsoft.com/office/drawing/2014/main" id="{D5D69CF5-DE2C-25E1-4E27-E2DF0351656C}"/>
              </a:ext>
            </a:extLst>
          </p:cNvPr>
          <p:cNvPicPr preferRelativeResize="0"/>
          <p:nvPr userDrawn="1"/>
        </p:nvPicPr>
        <p:blipFill rotWithShape="1">
          <a:blip r:embed="rId2">
            <a:alphaModFix/>
          </a:blip>
          <a:srcRect/>
          <a:stretch/>
        </p:blipFill>
        <p:spPr>
          <a:xfrm>
            <a:off x="0" y="4320695"/>
            <a:ext cx="9144003" cy="830461"/>
          </a:xfrm>
          <a:prstGeom prst="rect">
            <a:avLst/>
          </a:prstGeom>
          <a:noFill/>
          <a:ln>
            <a:noFill/>
          </a:ln>
        </p:spPr>
      </p:pic>
      <p:pic>
        <p:nvPicPr>
          <p:cNvPr id="2" name="Google Shape;115;p10" descr="CDE Logo">
            <a:extLst>
              <a:ext uri="{FF2B5EF4-FFF2-40B4-BE49-F238E27FC236}">
                <a16:creationId xmlns:a16="http://schemas.microsoft.com/office/drawing/2014/main" id="{E013F6D2-B099-3678-8BDA-4039A7BBE2AB}"/>
              </a:ext>
            </a:extLst>
          </p:cNvPr>
          <p:cNvPicPr preferRelativeResize="0"/>
          <p:nvPr userDrawn="1"/>
        </p:nvPicPr>
        <p:blipFill>
          <a:blip r:embed="rId3">
            <a:alphaModFix/>
          </a:blip>
          <a:stretch>
            <a:fillRect/>
          </a:stretch>
        </p:blipFill>
        <p:spPr>
          <a:xfrm>
            <a:off x="8002150" y="4594525"/>
            <a:ext cx="924425" cy="403399"/>
          </a:xfrm>
          <a:prstGeom prst="rect">
            <a:avLst/>
          </a:prstGeom>
          <a:noFill/>
          <a:ln>
            <a:noFill/>
          </a:ln>
        </p:spPr>
      </p:pic>
      <p:sp>
        <p:nvSpPr>
          <p:cNvPr id="4" name="Google Shape;297;p34">
            <a:extLst>
              <a:ext uri="{FF2B5EF4-FFF2-40B4-BE49-F238E27FC236}">
                <a16:creationId xmlns:a16="http://schemas.microsoft.com/office/drawing/2014/main" id="{0E2D3C4B-5044-373C-9155-986A266AF7C4}"/>
              </a:ext>
            </a:extLst>
          </p:cNvPr>
          <p:cNvSpPr txBox="1">
            <a:spLocks noGrp="1"/>
          </p:cNvSpPr>
          <p:nvPr>
            <p:ph type="title"/>
          </p:nvPr>
        </p:nvSpPr>
        <p:spPr>
          <a:xfrm>
            <a:off x="135237" y="145576"/>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4000">
                <a:latin typeface="Museo Slab 500" panose="02000000000000000000" pitchFamily="50"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4_Custom Layout" preserve="1" userDrawn="1">
  <p:cSld name="4_Custom Layout">
    <p:spTree>
      <p:nvGrpSpPr>
        <p:cNvPr id="1" name="Shape 309"/>
        <p:cNvGrpSpPr/>
        <p:nvPr/>
      </p:nvGrpSpPr>
      <p:grpSpPr>
        <a:xfrm>
          <a:off x="0" y="0"/>
          <a:ext cx="0" cy="0"/>
          <a:chOff x="0" y="0"/>
          <a:chExt cx="0" cy="0"/>
        </a:xfrm>
      </p:grpSpPr>
      <p:pic>
        <p:nvPicPr>
          <p:cNvPr id="310" name="Google Shape;310;g610ef0e5f8_7_52"/>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8" name="Google Shape;324;g610ef0e5f8_7_63">
            <a:extLst>
              <a:ext uri="{FF2B5EF4-FFF2-40B4-BE49-F238E27FC236}">
                <a16:creationId xmlns:a16="http://schemas.microsoft.com/office/drawing/2014/main" id="{F30997B0-F83F-4081-8660-C118A45FCD8F}"/>
              </a:ext>
            </a:extLst>
          </p:cNvPr>
          <p:cNvPicPr preferRelativeResize="0"/>
          <p:nvPr userDrawn="1"/>
        </p:nvPicPr>
        <p:blipFill rotWithShape="1">
          <a:blip r:embed="rId3">
            <a:alphaModFix/>
          </a:blip>
          <a:srcRect/>
          <a:stretch/>
        </p:blipFill>
        <p:spPr>
          <a:xfrm>
            <a:off x="7998342" y="4521944"/>
            <a:ext cx="954636" cy="527610"/>
          </a:xfrm>
          <a:prstGeom prst="rect">
            <a:avLst/>
          </a:prstGeom>
          <a:noFill/>
          <a:ln>
            <a:noFill/>
          </a:ln>
        </p:spPr>
      </p:pic>
      <p:sp>
        <p:nvSpPr>
          <p:cNvPr id="10" name="Google Shape;334;g610ef0e5f8_7_74">
            <a:extLst>
              <a:ext uri="{FF2B5EF4-FFF2-40B4-BE49-F238E27FC236}">
                <a16:creationId xmlns:a16="http://schemas.microsoft.com/office/drawing/2014/main" id="{4476241F-4EA3-431B-BA59-E6886B47CEA7}"/>
              </a:ext>
            </a:extLst>
          </p:cNvPr>
          <p:cNvSpPr txBox="1">
            <a:spLocks noGrp="1"/>
          </p:cNvSpPr>
          <p:nvPr>
            <p:ph type="title" hasCustomPrompt="1"/>
          </p:nvPr>
        </p:nvSpPr>
        <p:spPr>
          <a:xfrm>
            <a:off x="0" y="1696642"/>
            <a:ext cx="9144000" cy="1214021"/>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36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6858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32453311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4_Title and Content" preserve="1" userDrawn="1">
  <p:cSld name="4_Title and Content">
    <p:spTree>
      <p:nvGrpSpPr>
        <p:cNvPr id="1" name="Shape 314"/>
        <p:cNvGrpSpPr/>
        <p:nvPr/>
      </p:nvGrpSpPr>
      <p:grpSpPr>
        <a:xfrm>
          <a:off x="0" y="0"/>
          <a:ext cx="0" cy="0"/>
          <a:chOff x="0" y="0"/>
          <a:chExt cx="0" cy="0"/>
        </a:xfrm>
      </p:grpSpPr>
      <p:pic>
        <p:nvPicPr>
          <p:cNvPr id="315" name="Google Shape;315;g610ef0e5f8_7_57"/>
          <p:cNvPicPr preferRelativeResize="0"/>
          <p:nvPr/>
        </p:nvPicPr>
        <p:blipFill rotWithShape="1">
          <a:blip r:embed="rId2">
            <a:alphaModFix/>
          </a:blip>
          <a:srcRect/>
          <a:stretch/>
        </p:blipFill>
        <p:spPr>
          <a:xfrm>
            <a:off x="6" y="0"/>
            <a:ext cx="9143989" cy="1028699"/>
          </a:xfrm>
          <a:prstGeom prst="rect">
            <a:avLst/>
          </a:prstGeom>
          <a:noFill/>
          <a:ln>
            <a:noFill/>
          </a:ln>
        </p:spPr>
      </p:pic>
      <p:sp>
        <p:nvSpPr>
          <p:cNvPr id="8" name="Google Shape;338;g610ef0e5f8_7_79">
            <a:extLst>
              <a:ext uri="{FF2B5EF4-FFF2-40B4-BE49-F238E27FC236}">
                <a16:creationId xmlns:a16="http://schemas.microsoft.com/office/drawing/2014/main" id="{57234B72-4C47-4C4F-8846-239BB6A0C2C1}"/>
              </a:ext>
            </a:extLst>
          </p:cNvPr>
          <p:cNvSpPr txBox="1">
            <a:spLocks noGrp="1"/>
          </p:cNvSpPr>
          <p:nvPr>
            <p:ph type="title" hasCustomPrompt="1"/>
          </p:nvPr>
        </p:nvSpPr>
        <p:spPr>
          <a:xfrm>
            <a:off x="223069" y="156604"/>
            <a:ext cx="6700800" cy="3953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36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9" name="Google Shape;341;g610ef0e5f8_7_79">
            <a:extLst>
              <a:ext uri="{FF2B5EF4-FFF2-40B4-BE49-F238E27FC236}">
                <a16:creationId xmlns:a16="http://schemas.microsoft.com/office/drawing/2014/main" id="{EEED3E41-67BB-4ECA-BC44-FBD68A09C66C}"/>
              </a:ext>
            </a:extLst>
          </p:cNvPr>
          <p:cNvPicPr preferRelativeResize="0"/>
          <p:nvPr userDrawn="1"/>
        </p:nvPicPr>
        <p:blipFill rotWithShape="1">
          <a:blip r:embed="rId3">
            <a:alphaModFix/>
          </a:blip>
          <a:srcRect/>
          <a:stretch/>
        </p:blipFill>
        <p:spPr>
          <a:xfrm>
            <a:off x="8173122" y="433666"/>
            <a:ext cx="886406" cy="496384"/>
          </a:xfrm>
          <a:prstGeom prst="rect">
            <a:avLst/>
          </a:prstGeom>
          <a:noFill/>
          <a:ln>
            <a:noFill/>
          </a:ln>
        </p:spPr>
      </p:pic>
    </p:spTree>
    <p:extLst>
      <p:ext uri="{BB962C8B-B14F-4D97-AF65-F5344CB8AC3E}">
        <p14:creationId xmlns:p14="http://schemas.microsoft.com/office/powerpoint/2010/main" val="29735096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4_Title and Content" preserve="1" userDrawn="1">
  <p:cSld name="8_Title and Content">
    <p:spTree>
      <p:nvGrpSpPr>
        <p:cNvPr id="1" name="Shape 314"/>
        <p:cNvGrpSpPr/>
        <p:nvPr/>
      </p:nvGrpSpPr>
      <p:grpSpPr>
        <a:xfrm>
          <a:off x="0" y="0"/>
          <a:ext cx="0" cy="0"/>
          <a:chOff x="0" y="0"/>
          <a:chExt cx="0" cy="0"/>
        </a:xfrm>
      </p:grpSpPr>
      <p:pic>
        <p:nvPicPr>
          <p:cNvPr id="315" name="Google Shape;315;g610ef0e5f8_7_57"/>
          <p:cNvPicPr preferRelativeResize="0"/>
          <p:nvPr/>
        </p:nvPicPr>
        <p:blipFill rotWithShape="1">
          <a:blip r:embed="rId2">
            <a:alphaModFix/>
          </a:blip>
          <a:srcRect/>
          <a:stretch/>
        </p:blipFill>
        <p:spPr>
          <a:xfrm>
            <a:off x="6" y="0"/>
            <a:ext cx="9143989" cy="1028699"/>
          </a:xfrm>
          <a:prstGeom prst="rect">
            <a:avLst/>
          </a:prstGeom>
          <a:noFill/>
          <a:ln>
            <a:noFill/>
          </a:ln>
        </p:spPr>
      </p:pic>
      <p:sp>
        <p:nvSpPr>
          <p:cNvPr id="8" name="Google Shape;338;g610ef0e5f8_7_79">
            <a:extLst>
              <a:ext uri="{FF2B5EF4-FFF2-40B4-BE49-F238E27FC236}">
                <a16:creationId xmlns:a16="http://schemas.microsoft.com/office/drawing/2014/main" id="{57234B72-4C47-4C4F-8846-239BB6A0C2C1}"/>
              </a:ext>
            </a:extLst>
          </p:cNvPr>
          <p:cNvSpPr txBox="1">
            <a:spLocks noGrp="1"/>
          </p:cNvSpPr>
          <p:nvPr>
            <p:ph type="title" hasCustomPrompt="1"/>
          </p:nvPr>
        </p:nvSpPr>
        <p:spPr>
          <a:xfrm>
            <a:off x="223069" y="156604"/>
            <a:ext cx="6700800" cy="3953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36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Picture 5">
            <a:extLst>
              <a:ext uri="{FF2B5EF4-FFF2-40B4-BE49-F238E27FC236}">
                <a16:creationId xmlns:a16="http://schemas.microsoft.com/office/drawing/2014/main" id="{F033AED3-4D37-4AAC-9234-33231636585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5001" y="4638810"/>
            <a:ext cx="857291" cy="364739"/>
          </a:xfrm>
          <a:prstGeom prst="rect">
            <a:avLst/>
          </a:prstGeom>
        </p:spPr>
      </p:pic>
      <p:pic>
        <p:nvPicPr>
          <p:cNvPr id="10" name="Google Shape;341;g610ef0e5f8_7_79">
            <a:extLst>
              <a:ext uri="{FF2B5EF4-FFF2-40B4-BE49-F238E27FC236}">
                <a16:creationId xmlns:a16="http://schemas.microsoft.com/office/drawing/2014/main" id="{3D205415-7355-48B6-AA98-7EA402E322BA}"/>
              </a:ext>
            </a:extLst>
          </p:cNvPr>
          <p:cNvPicPr preferRelativeResize="0"/>
          <p:nvPr userDrawn="1"/>
        </p:nvPicPr>
        <p:blipFill rotWithShape="1">
          <a:blip r:embed="rId4">
            <a:alphaModFix/>
          </a:blip>
          <a:srcRect/>
          <a:stretch/>
        </p:blipFill>
        <p:spPr>
          <a:xfrm>
            <a:off x="8173122" y="433666"/>
            <a:ext cx="886406" cy="496384"/>
          </a:xfrm>
          <a:prstGeom prst="rect">
            <a:avLst/>
          </a:prstGeom>
          <a:noFill/>
          <a:ln>
            <a:noFill/>
          </a:ln>
        </p:spPr>
      </p:pic>
    </p:spTree>
    <p:extLst>
      <p:ext uri="{BB962C8B-B14F-4D97-AF65-F5344CB8AC3E}">
        <p14:creationId xmlns:p14="http://schemas.microsoft.com/office/powerpoint/2010/main" val="30338533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ustom Layout" preserve="1" userDrawn="1">
  <p:cSld name="Custom Layout">
    <p:spTree>
      <p:nvGrpSpPr>
        <p:cNvPr id="1" name="Shape 277"/>
        <p:cNvGrpSpPr/>
        <p:nvPr/>
      </p:nvGrpSpPr>
      <p:grpSpPr>
        <a:xfrm>
          <a:off x="0" y="0"/>
          <a:ext cx="0" cy="0"/>
          <a:chOff x="0" y="0"/>
          <a:chExt cx="0" cy="0"/>
        </a:xfrm>
      </p:grpSpPr>
      <p:pic>
        <p:nvPicPr>
          <p:cNvPr id="278" name="Google Shape;278;g610ef0e5f8_7_8"/>
          <p:cNvPicPr preferRelativeResize="0"/>
          <p:nvPr userDrawn="1"/>
        </p:nvPicPr>
        <p:blipFill rotWithShape="1">
          <a:blip r:embed="rId2">
            <a:alphaModFix/>
          </a:blip>
          <a:srcRect/>
          <a:stretch/>
        </p:blipFill>
        <p:spPr>
          <a:xfrm>
            <a:off x="0" y="0"/>
            <a:ext cx="9144000" cy="5143500"/>
          </a:xfrm>
          <a:prstGeom prst="rect">
            <a:avLst/>
          </a:prstGeom>
          <a:noFill/>
          <a:ln>
            <a:noFill/>
          </a:ln>
        </p:spPr>
      </p:pic>
      <p:pic>
        <p:nvPicPr>
          <p:cNvPr id="7" name="Google Shape;324;g610ef0e5f8_7_63">
            <a:extLst>
              <a:ext uri="{FF2B5EF4-FFF2-40B4-BE49-F238E27FC236}">
                <a16:creationId xmlns:a16="http://schemas.microsoft.com/office/drawing/2014/main" id="{D9E60124-5E5E-4B24-BB39-692D2DD1968C}"/>
              </a:ext>
            </a:extLst>
          </p:cNvPr>
          <p:cNvPicPr preferRelativeResize="0"/>
          <p:nvPr userDrawn="1"/>
        </p:nvPicPr>
        <p:blipFill rotWithShape="1">
          <a:blip r:embed="rId3">
            <a:alphaModFix/>
          </a:blip>
          <a:srcRect/>
          <a:stretch/>
        </p:blipFill>
        <p:spPr>
          <a:xfrm>
            <a:off x="7998342" y="4521944"/>
            <a:ext cx="954636" cy="527610"/>
          </a:xfrm>
          <a:prstGeom prst="rect">
            <a:avLst/>
          </a:prstGeom>
          <a:noFill/>
          <a:ln>
            <a:noFill/>
          </a:ln>
        </p:spPr>
      </p:pic>
      <p:sp>
        <p:nvSpPr>
          <p:cNvPr id="8" name="Google Shape;334;g610ef0e5f8_7_74">
            <a:extLst>
              <a:ext uri="{FF2B5EF4-FFF2-40B4-BE49-F238E27FC236}">
                <a16:creationId xmlns:a16="http://schemas.microsoft.com/office/drawing/2014/main" id="{9EEA9122-61C9-450D-9498-AB0EB6BC8C3B}"/>
              </a:ext>
            </a:extLst>
          </p:cNvPr>
          <p:cNvSpPr txBox="1">
            <a:spLocks noGrp="1"/>
          </p:cNvSpPr>
          <p:nvPr>
            <p:ph type="title" hasCustomPrompt="1"/>
          </p:nvPr>
        </p:nvSpPr>
        <p:spPr>
          <a:xfrm>
            <a:off x="0" y="1696642"/>
            <a:ext cx="9144000" cy="1214021"/>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36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6858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6542324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_Custom Layout" preserve="1" userDrawn="1">
  <p:cSld name="1_Custom Layout">
    <p:spTree>
      <p:nvGrpSpPr>
        <p:cNvPr id="1" name="Shape 282"/>
        <p:cNvGrpSpPr/>
        <p:nvPr/>
      </p:nvGrpSpPr>
      <p:grpSpPr>
        <a:xfrm>
          <a:off x="0" y="0"/>
          <a:ext cx="0" cy="0"/>
          <a:chOff x="0" y="0"/>
          <a:chExt cx="0" cy="0"/>
        </a:xfrm>
      </p:grpSpPr>
      <p:pic>
        <p:nvPicPr>
          <p:cNvPr id="283" name="Google Shape;283;g610ef0e5f8_7_19"/>
          <p:cNvPicPr preferRelativeResize="0"/>
          <p:nvPr userDrawn="1"/>
        </p:nvPicPr>
        <p:blipFill rotWithShape="1">
          <a:blip r:embed="rId2">
            <a:alphaModFix/>
          </a:blip>
          <a:srcRect/>
          <a:stretch/>
        </p:blipFill>
        <p:spPr>
          <a:xfrm>
            <a:off x="0" y="0"/>
            <a:ext cx="9144000" cy="5143500"/>
          </a:xfrm>
          <a:prstGeom prst="rect">
            <a:avLst/>
          </a:prstGeom>
          <a:noFill/>
          <a:ln>
            <a:noFill/>
          </a:ln>
        </p:spPr>
      </p:pic>
      <p:pic>
        <p:nvPicPr>
          <p:cNvPr id="7" name="Google Shape;324;g610ef0e5f8_7_63">
            <a:extLst>
              <a:ext uri="{FF2B5EF4-FFF2-40B4-BE49-F238E27FC236}">
                <a16:creationId xmlns:a16="http://schemas.microsoft.com/office/drawing/2014/main" id="{B65280C0-F653-49D3-A3B4-42B1EF81C564}"/>
              </a:ext>
            </a:extLst>
          </p:cNvPr>
          <p:cNvPicPr preferRelativeResize="0"/>
          <p:nvPr userDrawn="1"/>
        </p:nvPicPr>
        <p:blipFill rotWithShape="1">
          <a:blip r:embed="rId3">
            <a:alphaModFix/>
          </a:blip>
          <a:srcRect/>
          <a:stretch/>
        </p:blipFill>
        <p:spPr>
          <a:xfrm>
            <a:off x="8094035" y="4529918"/>
            <a:ext cx="954636" cy="527610"/>
          </a:xfrm>
          <a:prstGeom prst="rect">
            <a:avLst/>
          </a:prstGeom>
          <a:noFill/>
          <a:ln>
            <a:noFill/>
          </a:ln>
        </p:spPr>
      </p:pic>
      <p:sp>
        <p:nvSpPr>
          <p:cNvPr id="8" name="Google Shape;334;g610ef0e5f8_7_74">
            <a:extLst>
              <a:ext uri="{FF2B5EF4-FFF2-40B4-BE49-F238E27FC236}">
                <a16:creationId xmlns:a16="http://schemas.microsoft.com/office/drawing/2014/main" id="{86E3104F-298B-440D-8915-44ACC0A27AE3}"/>
              </a:ext>
            </a:extLst>
          </p:cNvPr>
          <p:cNvSpPr txBox="1">
            <a:spLocks noGrp="1"/>
          </p:cNvSpPr>
          <p:nvPr>
            <p:ph type="title" hasCustomPrompt="1"/>
          </p:nvPr>
        </p:nvSpPr>
        <p:spPr>
          <a:xfrm>
            <a:off x="0" y="1905886"/>
            <a:ext cx="9144000" cy="1004777"/>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36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6858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39409272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0"/>
        <p:cNvGrpSpPr/>
        <p:nvPr/>
      </p:nvGrpSpPr>
      <p:grpSpPr>
        <a:xfrm>
          <a:off x="0" y="0"/>
          <a:ext cx="0" cy="0"/>
          <a:chOff x="0" y="0"/>
          <a:chExt cx="0" cy="0"/>
        </a:xfrm>
      </p:grpSpPr>
      <p:pic>
        <p:nvPicPr>
          <p:cNvPr id="261" name="Google Shape;261;g610ef0e5f8_7_24"/>
          <p:cNvPicPr preferRelativeResize="0"/>
          <p:nvPr/>
        </p:nvPicPr>
        <p:blipFill rotWithShape="1">
          <a:blip r:embed="rId2">
            <a:alphaModFix/>
          </a:blip>
          <a:srcRect/>
          <a:stretch/>
        </p:blipFill>
        <p:spPr>
          <a:xfrm>
            <a:off x="0" y="1"/>
            <a:ext cx="9144000" cy="1028699"/>
          </a:xfrm>
          <a:prstGeom prst="rect">
            <a:avLst/>
          </a:prstGeom>
          <a:noFill/>
          <a:ln>
            <a:noFill/>
          </a:ln>
        </p:spPr>
      </p:pic>
      <p:sp>
        <p:nvSpPr>
          <p:cNvPr id="9" name="Google Shape;338;g610ef0e5f8_7_79">
            <a:extLst>
              <a:ext uri="{FF2B5EF4-FFF2-40B4-BE49-F238E27FC236}">
                <a16:creationId xmlns:a16="http://schemas.microsoft.com/office/drawing/2014/main" id="{D5A3A892-DBE2-4318-B10B-D7BBAA0EDCE1}"/>
              </a:ext>
            </a:extLst>
          </p:cNvPr>
          <p:cNvSpPr txBox="1">
            <a:spLocks noGrp="1"/>
          </p:cNvSpPr>
          <p:nvPr>
            <p:ph type="title" hasCustomPrompt="1"/>
          </p:nvPr>
        </p:nvSpPr>
        <p:spPr>
          <a:xfrm>
            <a:off x="223069" y="156604"/>
            <a:ext cx="6700800" cy="3953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36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7" name="Google Shape;341;g610ef0e5f8_7_79">
            <a:extLst>
              <a:ext uri="{FF2B5EF4-FFF2-40B4-BE49-F238E27FC236}">
                <a16:creationId xmlns:a16="http://schemas.microsoft.com/office/drawing/2014/main" id="{5FCA3DDD-8B9B-4505-89D7-BADFC35A63E2}"/>
              </a:ext>
            </a:extLst>
          </p:cNvPr>
          <p:cNvPicPr preferRelativeResize="0"/>
          <p:nvPr userDrawn="1"/>
        </p:nvPicPr>
        <p:blipFill rotWithShape="1">
          <a:blip r:embed="rId3">
            <a:alphaModFix/>
          </a:blip>
          <a:srcRect/>
          <a:stretch/>
        </p:blipFill>
        <p:spPr>
          <a:xfrm>
            <a:off x="8173122" y="433666"/>
            <a:ext cx="886406" cy="496384"/>
          </a:xfrm>
          <a:prstGeom prst="rect">
            <a:avLst/>
          </a:prstGeom>
          <a:noFill/>
          <a:ln>
            <a:noFill/>
          </a:ln>
        </p:spPr>
      </p:pic>
    </p:spTree>
    <p:extLst>
      <p:ext uri="{BB962C8B-B14F-4D97-AF65-F5344CB8AC3E}">
        <p14:creationId xmlns:p14="http://schemas.microsoft.com/office/powerpoint/2010/main" val="7488228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_Title and Content" preserve="1" userDrawn="1">
  <p:cSld name="2_Title and Content">
    <p:spTree>
      <p:nvGrpSpPr>
        <p:cNvPr id="1" name="Shape 260"/>
        <p:cNvGrpSpPr/>
        <p:nvPr/>
      </p:nvGrpSpPr>
      <p:grpSpPr>
        <a:xfrm>
          <a:off x="0" y="0"/>
          <a:ext cx="0" cy="0"/>
          <a:chOff x="0" y="0"/>
          <a:chExt cx="0" cy="0"/>
        </a:xfrm>
      </p:grpSpPr>
      <p:pic>
        <p:nvPicPr>
          <p:cNvPr id="261" name="Google Shape;261;g610ef0e5f8_7_24"/>
          <p:cNvPicPr preferRelativeResize="0"/>
          <p:nvPr/>
        </p:nvPicPr>
        <p:blipFill rotWithShape="1">
          <a:blip r:embed="rId2">
            <a:alphaModFix/>
          </a:blip>
          <a:srcRect/>
          <a:stretch/>
        </p:blipFill>
        <p:spPr>
          <a:xfrm>
            <a:off x="0" y="1"/>
            <a:ext cx="9144000" cy="1028699"/>
          </a:xfrm>
          <a:prstGeom prst="rect">
            <a:avLst/>
          </a:prstGeom>
          <a:noFill/>
          <a:ln>
            <a:noFill/>
          </a:ln>
        </p:spPr>
      </p:pic>
      <p:sp>
        <p:nvSpPr>
          <p:cNvPr id="9" name="Google Shape;338;g610ef0e5f8_7_79">
            <a:extLst>
              <a:ext uri="{FF2B5EF4-FFF2-40B4-BE49-F238E27FC236}">
                <a16:creationId xmlns:a16="http://schemas.microsoft.com/office/drawing/2014/main" id="{D5A3A892-DBE2-4318-B10B-D7BBAA0EDCE1}"/>
              </a:ext>
            </a:extLst>
          </p:cNvPr>
          <p:cNvSpPr txBox="1">
            <a:spLocks noGrp="1"/>
          </p:cNvSpPr>
          <p:nvPr>
            <p:ph type="title" hasCustomPrompt="1"/>
          </p:nvPr>
        </p:nvSpPr>
        <p:spPr>
          <a:xfrm>
            <a:off x="223069" y="156604"/>
            <a:ext cx="6700800" cy="3953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36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Picture 5">
            <a:extLst>
              <a:ext uri="{FF2B5EF4-FFF2-40B4-BE49-F238E27FC236}">
                <a16:creationId xmlns:a16="http://schemas.microsoft.com/office/drawing/2014/main" id="{5CD3058E-99E4-41BB-AF4C-EF69C2C5F7C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5001" y="4638810"/>
            <a:ext cx="857291" cy="364739"/>
          </a:xfrm>
          <a:prstGeom prst="rect">
            <a:avLst/>
          </a:prstGeom>
        </p:spPr>
      </p:pic>
      <p:pic>
        <p:nvPicPr>
          <p:cNvPr id="10" name="Google Shape;341;g610ef0e5f8_7_79">
            <a:extLst>
              <a:ext uri="{FF2B5EF4-FFF2-40B4-BE49-F238E27FC236}">
                <a16:creationId xmlns:a16="http://schemas.microsoft.com/office/drawing/2014/main" id="{0715DA77-D429-42AF-82B4-DD3632553977}"/>
              </a:ext>
            </a:extLst>
          </p:cNvPr>
          <p:cNvPicPr preferRelativeResize="0"/>
          <p:nvPr userDrawn="1"/>
        </p:nvPicPr>
        <p:blipFill rotWithShape="1">
          <a:blip r:embed="rId4">
            <a:alphaModFix/>
          </a:blip>
          <a:srcRect/>
          <a:stretch/>
        </p:blipFill>
        <p:spPr>
          <a:xfrm>
            <a:off x="8173122" y="433666"/>
            <a:ext cx="886406" cy="496384"/>
          </a:xfrm>
          <a:prstGeom prst="rect">
            <a:avLst/>
          </a:prstGeom>
          <a:noFill/>
          <a:ln>
            <a:noFill/>
          </a:ln>
        </p:spPr>
      </p:pic>
    </p:spTree>
    <p:extLst>
      <p:ext uri="{BB962C8B-B14F-4D97-AF65-F5344CB8AC3E}">
        <p14:creationId xmlns:p14="http://schemas.microsoft.com/office/powerpoint/2010/main" val="32956406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2_Custom Layout" preserve="1" userDrawn="1">
  <p:cSld name="2_Custom Layout">
    <p:spTree>
      <p:nvGrpSpPr>
        <p:cNvPr id="1" name="Shape 287"/>
        <p:cNvGrpSpPr/>
        <p:nvPr/>
      </p:nvGrpSpPr>
      <p:grpSpPr>
        <a:xfrm>
          <a:off x="0" y="0"/>
          <a:ext cx="0" cy="0"/>
          <a:chOff x="0" y="0"/>
          <a:chExt cx="0" cy="0"/>
        </a:xfrm>
      </p:grpSpPr>
      <p:pic>
        <p:nvPicPr>
          <p:cNvPr id="288" name="Google Shape;288;g610ef0e5f8_7_30"/>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6" name="Google Shape;334;g610ef0e5f8_7_74">
            <a:extLst>
              <a:ext uri="{FF2B5EF4-FFF2-40B4-BE49-F238E27FC236}">
                <a16:creationId xmlns:a16="http://schemas.microsoft.com/office/drawing/2014/main" id="{1E53B37D-7991-4EF9-A90F-54D6DE4AD110}"/>
              </a:ext>
            </a:extLst>
          </p:cNvPr>
          <p:cNvSpPr txBox="1">
            <a:spLocks noGrp="1"/>
          </p:cNvSpPr>
          <p:nvPr>
            <p:ph type="title" hasCustomPrompt="1"/>
          </p:nvPr>
        </p:nvSpPr>
        <p:spPr>
          <a:xfrm>
            <a:off x="0" y="1696642"/>
            <a:ext cx="9144000" cy="1214021"/>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36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6858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pic>
        <p:nvPicPr>
          <p:cNvPr id="7" name="Google Shape;324;g610ef0e5f8_7_63">
            <a:extLst>
              <a:ext uri="{FF2B5EF4-FFF2-40B4-BE49-F238E27FC236}">
                <a16:creationId xmlns:a16="http://schemas.microsoft.com/office/drawing/2014/main" id="{262A13A4-5458-45A8-8EED-E5461254BE2B}"/>
              </a:ext>
            </a:extLst>
          </p:cNvPr>
          <p:cNvPicPr preferRelativeResize="0"/>
          <p:nvPr userDrawn="1"/>
        </p:nvPicPr>
        <p:blipFill rotWithShape="1">
          <a:blip r:embed="rId3">
            <a:alphaModFix/>
          </a:blip>
          <a:srcRect/>
          <a:stretch/>
        </p:blipFill>
        <p:spPr>
          <a:xfrm>
            <a:off x="7998342" y="4521944"/>
            <a:ext cx="954636" cy="527610"/>
          </a:xfrm>
          <a:prstGeom prst="rect">
            <a:avLst/>
          </a:prstGeom>
          <a:noFill/>
          <a:ln>
            <a:noFill/>
          </a:ln>
        </p:spPr>
      </p:pic>
    </p:spTree>
    <p:extLst>
      <p:ext uri="{BB962C8B-B14F-4D97-AF65-F5344CB8AC3E}">
        <p14:creationId xmlns:p14="http://schemas.microsoft.com/office/powerpoint/2010/main" val="20229248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292"/>
        <p:cNvGrpSpPr/>
        <p:nvPr/>
      </p:nvGrpSpPr>
      <p:grpSpPr>
        <a:xfrm>
          <a:off x="0" y="0"/>
          <a:ext cx="0" cy="0"/>
          <a:chOff x="0" y="0"/>
          <a:chExt cx="0" cy="0"/>
        </a:xfrm>
      </p:grpSpPr>
      <p:pic>
        <p:nvPicPr>
          <p:cNvPr id="293" name="Google Shape;293;g610ef0e5f8_7_35"/>
          <p:cNvPicPr preferRelativeResize="0"/>
          <p:nvPr userDrawn="1"/>
        </p:nvPicPr>
        <p:blipFill rotWithShape="1">
          <a:blip r:embed="rId2">
            <a:alphaModFix/>
          </a:blip>
          <a:srcRect/>
          <a:stretch/>
        </p:blipFill>
        <p:spPr>
          <a:xfrm>
            <a:off x="3" y="1"/>
            <a:ext cx="9143996" cy="1028699"/>
          </a:xfrm>
          <a:prstGeom prst="rect">
            <a:avLst/>
          </a:prstGeom>
          <a:noFill/>
          <a:ln>
            <a:noFill/>
          </a:ln>
        </p:spPr>
      </p:pic>
      <p:sp>
        <p:nvSpPr>
          <p:cNvPr id="8" name="Google Shape;338;g610ef0e5f8_7_79">
            <a:extLst>
              <a:ext uri="{FF2B5EF4-FFF2-40B4-BE49-F238E27FC236}">
                <a16:creationId xmlns:a16="http://schemas.microsoft.com/office/drawing/2014/main" id="{AACB3D6C-3568-4444-889E-F8D835304533}"/>
              </a:ext>
            </a:extLst>
          </p:cNvPr>
          <p:cNvSpPr txBox="1">
            <a:spLocks noGrp="1"/>
          </p:cNvSpPr>
          <p:nvPr>
            <p:ph type="title" hasCustomPrompt="1"/>
          </p:nvPr>
        </p:nvSpPr>
        <p:spPr>
          <a:xfrm>
            <a:off x="223069" y="156604"/>
            <a:ext cx="6700800" cy="3953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36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9" name="Google Shape;341;g610ef0e5f8_7_79">
            <a:extLst>
              <a:ext uri="{FF2B5EF4-FFF2-40B4-BE49-F238E27FC236}">
                <a16:creationId xmlns:a16="http://schemas.microsoft.com/office/drawing/2014/main" id="{DF4F4460-F679-4B01-ADA4-FAB73E1E04BC}"/>
              </a:ext>
            </a:extLst>
          </p:cNvPr>
          <p:cNvPicPr preferRelativeResize="0"/>
          <p:nvPr userDrawn="1"/>
        </p:nvPicPr>
        <p:blipFill rotWithShape="1">
          <a:blip r:embed="rId3">
            <a:alphaModFix/>
          </a:blip>
          <a:srcRect/>
          <a:stretch/>
        </p:blipFill>
        <p:spPr>
          <a:xfrm>
            <a:off x="8173122" y="433666"/>
            <a:ext cx="886406" cy="496384"/>
          </a:xfrm>
          <a:prstGeom prst="rect">
            <a:avLst/>
          </a:prstGeom>
          <a:noFill/>
          <a:ln>
            <a:noFill/>
          </a:ln>
        </p:spPr>
      </p:pic>
    </p:spTree>
    <p:extLst>
      <p:ext uri="{BB962C8B-B14F-4D97-AF65-F5344CB8AC3E}">
        <p14:creationId xmlns:p14="http://schemas.microsoft.com/office/powerpoint/2010/main" val="21142357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2_Title and Content" preserve="1" userDrawn="1">
  <p:cSld name="3_Title and Content">
    <p:spTree>
      <p:nvGrpSpPr>
        <p:cNvPr id="1" name="Shape 292"/>
        <p:cNvGrpSpPr/>
        <p:nvPr/>
      </p:nvGrpSpPr>
      <p:grpSpPr>
        <a:xfrm>
          <a:off x="0" y="0"/>
          <a:ext cx="0" cy="0"/>
          <a:chOff x="0" y="0"/>
          <a:chExt cx="0" cy="0"/>
        </a:xfrm>
      </p:grpSpPr>
      <p:pic>
        <p:nvPicPr>
          <p:cNvPr id="293" name="Google Shape;293;g610ef0e5f8_7_35"/>
          <p:cNvPicPr preferRelativeResize="0"/>
          <p:nvPr userDrawn="1"/>
        </p:nvPicPr>
        <p:blipFill rotWithShape="1">
          <a:blip r:embed="rId2">
            <a:alphaModFix/>
          </a:blip>
          <a:srcRect/>
          <a:stretch/>
        </p:blipFill>
        <p:spPr>
          <a:xfrm>
            <a:off x="3" y="1"/>
            <a:ext cx="9143996" cy="1028699"/>
          </a:xfrm>
          <a:prstGeom prst="rect">
            <a:avLst/>
          </a:prstGeom>
          <a:noFill/>
          <a:ln>
            <a:noFill/>
          </a:ln>
        </p:spPr>
      </p:pic>
      <p:sp>
        <p:nvSpPr>
          <p:cNvPr id="8" name="Google Shape;338;g610ef0e5f8_7_79">
            <a:extLst>
              <a:ext uri="{FF2B5EF4-FFF2-40B4-BE49-F238E27FC236}">
                <a16:creationId xmlns:a16="http://schemas.microsoft.com/office/drawing/2014/main" id="{AACB3D6C-3568-4444-889E-F8D835304533}"/>
              </a:ext>
            </a:extLst>
          </p:cNvPr>
          <p:cNvSpPr txBox="1">
            <a:spLocks noGrp="1"/>
          </p:cNvSpPr>
          <p:nvPr>
            <p:ph type="title" hasCustomPrompt="1"/>
          </p:nvPr>
        </p:nvSpPr>
        <p:spPr>
          <a:xfrm>
            <a:off x="223069" y="156604"/>
            <a:ext cx="6700800" cy="3953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36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Picture 5">
            <a:extLst>
              <a:ext uri="{FF2B5EF4-FFF2-40B4-BE49-F238E27FC236}">
                <a16:creationId xmlns:a16="http://schemas.microsoft.com/office/drawing/2014/main" id="{17EDA2FA-27FE-4347-8F39-CE3412D7D0C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5001" y="4638810"/>
            <a:ext cx="857291" cy="364739"/>
          </a:xfrm>
          <a:prstGeom prst="rect">
            <a:avLst/>
          </a:prstGeom>
        </p:spPr>
      </p:pic>
      <p:pic>
        <p:nvPicPr>
          <p:cNvPr id="10" name="Google Shape;341;g610ef0e5f8_7_79">
            <a:extLst>
              <a:ext uri="{FF2B5EF4-FFF2-40B4-BE49-F238E27FC236}">
                <a16:creationId xmlns:a16="http://schemas.microsoft.com/office/drawing/2014/main" id="{3609CDA9-C316-45B9-BCC0-658A93C6C6F6}"/>
              </a:ext>
            </a:extLst>
          </p:cNvPr>
          <p:cNvPicPr preferRelativeResize="0"/>
          <p:nvPr userDrawn="1"/>
        </p:nvPicPr>
        <p:blipFill rotWithShape="1">
          <a:blip r:embed="rId4">
            <a:alphaModFix/>
          </a:blip>
          <a:srcRect/>
          <a:stretch/>
        </p:blipFill>
        <p:spPr>
          <a:xfrm>
            <a:off x="8173122" y="433666"/>
            <a:ext cx="886406" cy="496384"/>
          </a:xfrm>
          <a:prstGeom prst="rect">
            <a:avLst/>
          </a:prstGeom>
          <a:noFill/>
          <a:ln>
            <a:noFill/>
          </a:ln>
        </p:spPr>
      </p:pic>
    </p:spTree>
    <p:extLst>
      <p:ext uri="{BB962C8B-B14F-4D97-AF65-F5344CB8AC3E}">
        <p14:creationId xmlns:p14="http://schemas.microsoft.com/office/powerpoint/2010/main" val="3230782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ivider - Orange - 03" userDrawn="1">
  <p:cSld name="TITLE_AND_BODY_1_1">
    <p:spTree>
      <p:nvGrpSpPr>
        <p:cNvPr id="1" name="Shape 110"/>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18C94D8-0389-309F-9B42-37E5248947ED}"/>
              </a:ext>
            </a:extLst>
          </p:cNvPr>
          <p:cNvSpPr>
            <a:spLocks noGrp="1"/>
          </p:cNvSpPr>
          <p:nvPr>
            <p:ph type="pic" sz="quarter" idx="10" hasCustomPrompt="1"/>
          </p:nvPr>
        </p:nvSpPr>
        <p:spPr>
          <a:xfrm>
            <a:off x="0" y="0"/>
            <a:ext cx="9144000" cy="5143500"/>
          </a:xfrm>
          <a:solidFill>
            <a:schemeClr val="tx2"/>
          </a:solidFill>
        </p:spPr>
        <p:txBody>
          <a:bodyPr/>
          <a:lstStyle>
            <a:lvl1pPr marL="114300" indent="0">
              <a:buNone/>
              <a:defRPr/>
            </a:lvl1pPr>
          </a:lstStyle>
          <a:p>
            <a:pPr marL="114300" marR="0" lvl="0" indent="0" algn="l" defTabSz="914400" rtl="0" eaLnBrk="1" fontAlgn="auto" latinLnBrk="0" hangingPunct="1">
              <a:lnSpc>
                <a:spcPct val="115000"/>
              </a:lnSpc>
              <a:spcBef>
                <a:spcPts val="0"/>
              </a:spcBef>
              <a:spcAft>
                <a:spcPts val="0"/>
              </a:spcAft>
              <a:buClr>
                <a:schemeClr val="dk2"/>
              </a:buClr>
              <a:buSzPts val="1800"/>
              <a:buFont typeface="Arial"/>
              <a:buNone/>
              <a:tabLst/>
              <a:defRPr/>
            </a:pPr>
            <a:r>
              <a:rPr lang="en-US"/>
              <a:t>Add Picture</a:t>
            </a:r>
          </a:p>
          <a:p>
            <a:endParaRPr lang="en-US"/>
          </a:p>
        </p:txBody>
      </p:sp>
      <p:sp>
        <p:nvSpPr>
          <p:cNvPr id="112" name="Google Shape;112;p10"/>
          <p:cNvSpPr txBox="1">
            <a:spLocks noGrp="1"/>
          </p:cNvSpPr>
          <p:nvPr>
            <p:ph type="title"/>
          </p:nvPr>
        </p:nvSpPr>
        <p:spPr>
          <a:xfrm>
            <a:off x="0" y="3361599"/>
            <a:ext cx="9144000" cy="697053"/>
          </a:xfrm>
          <a:prstGeom prst="rect">
            <a:avLst/>
          </a:prstGeom>
          <a:solidFill>
            <a:srgbClr val="EF7521"/>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2800"/>
              <a:buFont typeface="Roboto Medium"/>
              <a:buNone/>
              <a:defRPr sz="4000">
                <a:solidFill>
                  <a:schemeClr val="lt1"/>
                </a:solidFill>
                <a:latin typeface="Museo Slab 500" panose="02000000000000000000" pitchFamily="50" charset="0"/>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pic>
        <p:nvPicPr>
          <p:cNvPr id="115" name="Google Shape;115;p10" descr="CDE Logo"/>
          <p:cNvPicPr preferRelativeResize="0"/>
          <p:nvPr/>
        </p:nvPicPr>
        <p:blipFill>
          <a:blip r:embed="rId2">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8_Custom Layout" preserve="1" userDrawn="1">
  <p:cSld name="8_Custom Layout">
    <p:spTree>
      <p:nvGrpSpPr>
        <p:cNvPr id="1" name="Shape 353"/>
        <p:cNvGrpSpPr/>
        <p:nvPr/>
      </p:nvGrpSpPr>
      <p:grpSpPr>
        <a:xfrm>
          <a:off x="0" y="0"/>
          <a:ext cx="0" cy="0"/>
          <a:chOff x="0" y="0"/>
          <a:chExt cx="0" cy="0"/>
        </a:xfrm>
      </p:grpSpPr>
      <p:pic>
        <p:nvPicPr>
          <p:cNvPr id="354" name="Google Shape;354;g610ef0e5f8_7_96"/>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6" name="Google Shape;334;g610ef0e5f8_7_74">
            <a:extLst>
              <a:ext uri="{FF2B5EF4-FFF2-40B4-BE49-F238E27FC236}">
                <a16:creationId xmlns:a16="http://schemas.microsoft.com/office/drawing/2014/main" id="{D28C530E-D30E-4B52-A75C-BC82B236C818}"/>
              </a:ext>
            </a:extLst>
          </p:cNvPr>
          <p:cNvSpPr txBox="1">
            <a:spLocks noGrp="1"/>
          </p:cNvSpPr>
          <p:nvPr>
            <p:ph type="title" hasCustomPrompt="1"/>
          </p:nvPr>
        </p:nvSpPr>
        <p:spPr>
          <a:xfrm>
            <a:off x="0" y="1696642"/>
            <a:ext cx="9144000" cy="1214021"/>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36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6858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pic>
        <p:nvPicPr>
          <p:cNvPr id="7" name="Google Shape;324;g610ef0e5f8_7_63">
            <a:extLst>
              <a:ext uri="{FF2B5EF4-FFF2-40B4-BE49-F238E27FC236}">
                <a16:creationId xmlns:a16="http://schemas.microsoft.com/office/drawing/2014/main" id="{28068D4B-CDE3-424F-938D-E2B5ABA08201}"/>
              </a:ext>
            </a:extLst>
          </p:cNvPr>
          <p:cNvPicPr preferRelativeResize="0"/>
          <p:nvPr userDrawn="1"/>
        </p:nvPicPr>
        <p:blipFill rotWithShape="1">
          <a:blip r:embed="rId3">
            <a:alphaModFix/>
          </a:blip>
          <a:srcRect/>
          <a:stretch/>
        </p:blipFill>
        <p:spPr>
          <a:xfrm>
            <a:off x="7998342" y="4521944"/>
            <a:ext cx="954636" cy="527610"/>
          </a:xfrm>
          <a:prstGeom prst="rect">
            <a:avLst/>
          </a:prstGeom>
          <a:noFill/>
          <a:ln>
            <a:noFill/>
          </a:ln>
        </p:spPr>
      </p:pic>
    </p:spTree>
    <p:extLst>
      <p:ext uri="{BB962C8B-B14F-4D97-AF65-F5344CB8AC3E}">
        <p14:creationId xmlns:p14="http://schemas.microsoft.com/office/powerpoint/2010/main" val="19089463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7_Custom Layout" preserve="1" userDrawn="1">
  <p:cSld name="7_Custom Layout">
    <p:spTree>
      <p:nvGrpSpPr>
        <p:cNvPr id="1" name="Shape 342"/>
        <p:cNvGrpSpPr/>
        <p:nvPr/>
      </p:nvGrpSpPr>
      <p:grpSpPr>
        <a:xfrm>
          <a:off x="0" y="0"/>
          <a:ext cx="0" cy="0"/>
          <a:chOff x="0" y="0"/>
          <a:chExt cx="0" cy="0"/>
        </a:xfrm>
      </p:grpSpPr>
      <p:pic>
        <p:nvPicPr>
          <p:cNvPr id="343" name="Google Shape;343;g610ef0e5f8_7_85"/>
          <p:cNvPicPr preferRelativeResize="0"/>
          <p:nvPr userDrawn="1"/>
        </p:nvPicPr>
        <p:blipFill rotWithShape="1">
          <a:blip r:embed="rId2">
            <a:alphaModFix/>
          </a:blip>
          <a:srcRect/>
          <a:stretch/>
        </p:blipFill>
        <p:spPr>
          <a:xfrm>
            <a:off x="0" y="0"/>
            <a:ext cx="9144000" cy="5143500"/>
          </a:xfrm>
          <a:prstGeom prst="rect">
            <a:avLst/>
          </a:prstGeom>
          <a:noFill/>
          <a:ln>
            <a:noFill/>
          </a:ln>
        </p:spPr>
      </p:pic>
      <p:sp>
        <p:nvSpPr>
          <p:cNvPr id="6" name="Google Shape;334;g610ef0e5f8_7_74">
            <a:extLst>
              <a:ext uri="{FF2B5EF4-FFF2-40B4-BE49-F238E27FC236}">
                <a16:creationId xmlns:a16="http://schemas.microsoft.com/office/drawing/2014/main" id="{2E07BFED-04F0-4971-BD5A-BBF165FF22A6}"/>
              </a:ext>
            </a:extLst>
          </p:cNvPr>
          <p:cNvSpPr txBox="1">
            <a:spLocks noGrp="1"/>
          </p:cNvSpPr>
          <p:nvPr>
            <p:ph type="title" hasCustomPrompt="1"/>
          </p:nvPr>
        </p:nvSpPr>
        <p:spPr>
          <a:xfrm>
            <a:off x="0" y="1696642"/>
            <a:ext cx="9144000" cy="1214021"/>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36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6858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pic>
        <p:nvPicPr>
          <p:cNvPr id="8" name="Google Shape;324;g610ef0e5f8_7_63">
            <a:extLst>
              <a:ext uri="{FF2B5EF4-FFF2-40B4-BE49-F238E27FC236}">
                <a16:creationId xmlns:a16="http://schemas.microsoft.com/office/drawing/2014/main" id="{302F9F82-F6F2-42F6-8CBE-63463A9AE86D}"/>
              </a:ext>
            </a:extLst>
          </p:cNvPr>
          <p:cNvPicPr preferRelativeResize="0"/>
          <p:nvPr userDrawn="1"/>
        </p:nvPicPr>
        <p:blipFill rotWithShape="1">
          <a:blip r:embed="rId3">
            <a:alphaModFix/>
          </a:blip>
          <a:srcRect/>
          <a:stretch/>
        </p:blipFill>
        <p:spPr>
          <a:xfrm>
            <a:off x="7998342" y="4521944"/>
            <a:ext cx="954636" cy="527610"/>
          </a:xfrm>
          <a:prstGeom prst="rect">
            <a:avLst/>
          </a:prstGeom>
          <a:noFill/>
          <a:ln>
            <a:noFill/>
          </a:ln>
        </p:spPr>
      </p:pic>
    </p:spTree>
    <p:extLst>
      <p:ext uri="{BB962C8B-B14F-4D97-AF65-F5344CB8AC3E}">
        <p14:creationId xmlns:p14="http://schemas.microsoft.com/office/powerpoint/2010/main" val="1948855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7_Title and Content" preserve="1" userDrawn="1">
  <p:cSld name="8_Title and Content">
    <p:spTree>
      <p:nvGrpSpPr>
        <p:cNvPr id="1" name="Shape 347"/>
        <p:cNvGrpSpPr/>
        <p:nvPr/>
      </p:nvGrpSpPr>
      <p:grpSpPr>
        <a:xfrm>
          <a:off x="0" y="0"/>
          <a:ext cx="0" cy="0"/>
          <a:chOff x="0" y="0"/>
          <a:chExt cx="0" cy="0"/>
        </a:xfrm>
      </p:grpSpPr>
      <p:pic>
        <p:nvPicPr>
          <p:cNvPr id="348" name="Google Shape;348;g610ef0e5f8_7_90"/>
          <p:cNvPicPr preferRelativeResize="0"/>
          <p:nvPr/>
        </p:nvPicPr>
        <p:blipFill rotWithShape="1">
          <a:blip r:embed="rId2">
            <a:alphaModFix/>
          </a:blip>
          <a:srcRect/>
          <a:stretch/>
        </p:blipFill>
        <p:spPr>
          <a:xfrm>
            <a:off x="8" y="0"/>
            <a:ext cx="9143982" cy="1028697"/>
          </a:xfrm>
          <a:prstGeom prst="rect">
            <a:avLst/>
          </a:prstGeom>
          <a:noFill/>
          <a:ln>
            <a:noFill/>
          </a:ln>
        </p:spPr>
      </p:pic>
      <p:sp>
        <p:nvSpPr>
          <p:cNvPr id="9" name="Google Shape;338;g610ef0e5f8_7_79">
            <a:extLst>
              <a:ext uri="{FF2B5EF4-FFF2-40B4-BE49-F238E27FC236}">
                <a16:creationId xmlns:a16="http://schemas.microsoft.com/office/drawing/2014/main" id="{F3222BCF-CD2F-4A7B-A356-85BA4410DA41}"/>
              </a:ext>
            </a:extLst>
          </p:cNvPr>
          <p:cNvSpPr txBox="1">
            <a:spLocks noGrp="1"/>
          </p:cNvSpPr>
          <p:nvPr>
            <p:ph type="title" hasCustomPrompt="1"/>
          </p:nvPr>
        </p:nvSpPr>
        <p:spPr>
          <a:xfrm>
            <a:off x="223069" y="156604"/>
            <a:ext cx="6700800" cy="3953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36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1" name="Google Shape;341;g610ef0e5f8_7_79">
            <a:extLst>
              <a:ext uri="{FF2B5EF4-FFF2-40B4-BE49-F238E27FC236}">
                <a16:creationId xmlns:a16="http://schemas.microsoft.com/office/drawing/2014/main" id="{276964A5-8453-4AF8-837E-7D7CAB6FD040}"/>
              </a:ext>
            </a:extLst>
          </p:cNvPr>
          <p:cNvPicPr preferRelativeResize="0"/>
          <p:nvPr userDrawn="1"/>
        </p:nvPicPr>
        <p:blipFill rotWithShape="1">
          <a:blip r:embed="rId3">
            <a:alphaModFix/>
          </a:blip>
          <a:srcRect/>
          <a:stretch/>
        </p:blipFill>
        <p:spPr>
          <a:xfrm>
            <a:off x="8173122" y="433666"/>
            <a:ext cx="886406" cy="496384"/>
          </a:xfrm>
          <a:prstGeom prst="rect">
            <a:avLst/>
          </a:prstGeom>
          <a:noFill/>
          <a:ln>
            <a:noFill/>
          </a:ln>
        </p:spPr>
      </p:pic>
    </p:spTree>
    <p:extLst>
      <p:ext uri="{BB962C8B-B14F-4D97-AF65-F5344CB8AC3E}">
        <p14:creationId xmlns:p14="http://schemas.microsoft.com/office/powerpoint/2010/main" val="24925137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7_Title and Content" preserve="1" userDrawn="1">
  <p:cSld name="8_Title and Content">
    <p:spTree>
      <p:nvGrpSpPr>
        <p:cNvPr id="1" name="Shape 347"/>
        <p:cNvGrpSpPr/>
        <p:nvPr/>
      </p:nvGrpSpPr>
      <p:grpSpPr>
        <a:xfrm>
          <a:off x="0" y="0"/>
          <a:ext cx="0" cy="0"/>
          <a:chOff x="0" y="0"/>
          <a:chExt cx="0" cy="0"/>
        </a:xfrm>
      </p:grpSpPr>
      <p:pic>
        <p:nvPicPr>
          <p:cNvPr id="348" name="Google Shape;348;g610ef0e5f8_7_90"/>
          <p:cNvPicPr preferRelativeResize="0"/>
          <p:nvPr/>
        </p:nvPicPr>
        <p:blipFill rotWithShape="1">
          <a:blip r:embed="rId2">
            <a:alphaModFix/>
          </a:blip>
          <a:srcRect/>
          <a:stretch/>
        </p:blipFill>
        <p:spPr>
          <a:xfrm>
            <a:off x="8" y="0"/>
            <a:ext cx="9143982" cy="1028697"/>
          </a:xfrm>
          <a:prstGeom prst="rect">
            <a:avLst/>
          </a:prstGeom>
          <a:noFill/>
          <a:ln>
            <a:noFill/>
          </a:ln>
        </p:spPr>
      </p:pic>
      <p:sp>
        <p:nvSpPr>
          <p:cNvPr id="9" name="Google Shape;338;g610ef0e5f8_7_79">
            <a:extLst>
              <a:ext uri="{FF2B5EF4-FFF2-40B4-BE49-F238E27FC236}">
                <a16:creationId xmlns:a16="http://schemas.microsoft.com/office/drawing/2014/main" id="{F3222BCF-CD2F-4A7B-A356-85BA4410DA41}"/>
              </a:ext>
            </a:extLst>
          </p:cNvPr>
          <p:cNvSpPr txBox="1">
            <a:spLocks noGrp="1"/>
          </p:cNvSpPr>
          <p:nvPr>
            <p:ph type="title" hasCustomPrompt="1"/>
          </p:nvPr>
        </p:nvSpPr>
        <p:spPr>
          <a:xfrm>
            <a:off x="223069" y="156604"/>
            <a:ext cx="6700800" cy="3953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36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Picture 5">
            <a:extLst>
              <a:ext uri="{FF2B5EF4-FFF2-40B4-BE49-F238E27FC236}">
                <a16:creationId xmlns:a16="http://schemas.microsoft.com/office/drawing/2014/main" id="{8598A5E9-0461-4D07-8277-B8779A0318A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5001" y="4638810"/>
            <a:ext cx="857291" cy="364739"/>
          </a:xfrm>
          <a:prstGeom prst="rect">
            <a:avLst/>
          </a:prstGeom>
        </p:spPr>
      </p:pic>
      <p:pic>
        <p:nvPicPr>
          <p:cNvPr id="10" name="Google Shape;341;g610ef0e5f8_7_79">
            <a:extLst>
              <a:ext uri="{FF2B5EF4-FFF2-40B4-BE49-F238E27FC236}">
                <a16:creationId xmlns:a16="http://schemas.microsoft.com/office/drawing/2014/main" id="{7F43A841-8372-409A-93AD-92A16B15E4F1}"/>
              </a:ext>
            </a:extLst>
          </p:cNvPr>
          <p:cNvPicPr preferRelativeResize="0"/>
          <p:nvPr userDrawn="1"/>
        </p:nvPicPr>
        <p:blipFill rotWithShape="1">
          <a:blip r:embed="rId4">
            <a:alphaModFix/>
          </a:blip>
          <a:srcRect/>
          <a:stretch/>
        </p:blipFill>
        <p:spPr>
          <a:xfrm>
            <a:off x="8173122" y="433666"/>
            <a:ext cx="886406" cy="496384"/>
          </a:xfrm>
          <a:prstGeom prst="rect">
            <a:avLst/>
          </a:prstGeom>
          <a:noFill/>
          <a:ln>
            <a:noFill/>
          </a:ln>
        </p:spPr>
      </p:pic>
    </p:spTree>
    <p:extLst>
      <p:ext uri="{BB962C8B-B14F-4D97-AF65-F5344CB8AC3E}">
        <p14:creationId xmlns:p14="http://schemas.microsoft.com/office/powerpoint/2010/main" val="16296290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9" cy="5143499"/>
          </a:xfrm>
          <a:prstGeom prst="rect">
            <a:avLst/>
          </a:prstGeom>
        </p:spPr>
      </p:pic>
      <p:sp>
        <p:nvSpPr>
          <p:cNvPr id="5" name="Google Shape;334;g610ef0e5f8_7_74">
            <a:extLst>
              <a:ext uri="{FF2B5EF4-FFF2-40B4-BE49-F238E27FC236}">
                <a16:creationId xmlns:a16="http://schemas.microsoft.com/office/drawing/2014/main" id="{60F07D70-9BD5-4D36-A57D-90D21B5DB2DD}"/>
              </a:ext>
            </a:extLst>
          </p:cNvPr>
          <p:cNvSpPr txBox="1">
            <a:spLocks noGrp="1"/>
          </p:cNvSpPr>
          <p:nvPr>
            <p:ph type="title" hasCustomPrompt="1"/>
          </p:nvPr>
        </p:nvSpPr>
        <p:spPr>
          <a:xfrm>
            <a:off x="0" y="1696642"/>
            <a:ext cx="9144000" cy="1214021"/>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36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6858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23142451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3_Title and Content" preserve="1" userDrawn="1">
  <p:cSld name="3_Title and Content">
    <p:spTree>
      <p:nvGrpSpPr>
        <p:cNvPr id="1" name="Shape 303"/>
        <p:cNvGrpSpPr/>
        <p:nvPr/>
      </p:nvGrpSpPr>
      <p:grpSpPr>
        <a:xfrm>
          <a:off x="0" y="0"/>
          <a:ext cx="0" cy="0"/>
          <a:chOff x="0" y="0"/>
          <a:chExt cx="0" cy="0"/>
        </a:xfrm>
      </p:grpSpPr>
      <p:pic>
        <p:nvPicPr>
          <p:cNvPr id="304" name="Google Shape;304;g610ef0e5f8_7_46"/>
          <p:cNvPicPr preferRelativeResize="0"/>
          <p:nvPr/>
        </p:nvPicPr>
        <p:blipFill rotWithShape="1">
          <a:blip r:embed="rId2">
            <a:alphaModFix/>
          </a:blip>
          <a:srcRect/>
          <a:stretch/>
        </p:blipFill>
        <p:spPr>
          <a:xfrm>
            <a:off x="3" y="0"/>
            <a:ext cx="9143996" cy="1028699"/>
          </a:xfrm>
          <a:prstGeom prst="rect">
            <a:avLst/>
          </a:prstGeom>
          <a:noFill/>
          <a:ln>
            <a:noFill/>
          </a:ln>
        </p:spPr>
      </p:pic>
      <p:sp>
        <p:nvSpPr>
          <p:cNvPr id="7" name="Google Shape;338;g610ef0e5f8_7_79">
            <a:extLst>
              <a:ext uri="{FF2B5EF4-FFF2-40B4-BE49-F238E27FC236}">
                <a16:creationId xmlns:a16="http://schemas.microsoft.com/office/drawing/2014/main" id="{9C88F7C3-C5F4-4647-A229-84DDA8915537}"/>
              </a:ext>
            </a:extLst>
          </p:cNvPr>
          <p:cNvSpPr txBox="1">
            <a:spLocks/>
          </p:cNvSpPr>
          <p:nvPr userDrawn="1"/>
        </p:nvSpPr>
        <p:spPr>
          <a:xfrm>
            <a:off x="223069" y="633374"/>
            <a:ext cx="6700800" cy="395325"/>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100"/>
              <a:t>Subheading Here</a:t>
            </a:r>
          </a:p>
        </p:txBody>
      </p:sp>
      <p:sp>
        <p:nvSpPr>
          <p:cNvPr id="8" name="Google Shape;338;g610ef0e5f8_7_79">
            <a:extLst>
              <a:ext uri="{FF2B5EF4-FFF2-40B4-BE49-F238E27FC236}">
                <a16:creationId xmlns:a16="http://schemas.microsoft.com/office/drawing/2014/main" id="{FEA165DE-1C67-42F8-9AB9-F08C840C830D}"/>
              </a:ext>
            </a:extLst>
          </p:cNvPr>
          <p:cNvSpPr txBox="1">
            <a:spLocks noGrp="1"/>
          </p:cNvSpPr>
          <p:nvPr>
            <p:ph type="title" hasCustomPrompt="1"/>
          </p:nvPr>
        </p:nvSpPr>
        <p:spPr>
          <a:xfrm>
            <a:off x="223069" y="156604"/>
            <a:ext cx="6700800" cy="3953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36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Google Shape;341;g610ef0e5f8_7_79">
            <a:extLst>
              <a:ext uri="{FF2B5EF4-FFF2-40B4-BE49-F238E27FC236}">
                <a16:creationId xmlns:a16="http://schemas.microsoft.com/office/drawing/2014/main" id="{232D3E74-F73B-466E-8BEE-2DE7169C24FD}"/>
              </a:ext>
            </a:extLst>
          </p:cNvPr>
          <p:cNvPicPr preferRelativeResize="0"/>
          <p:nvPr userDrawn="1"/>
        </p:nvPicPr>
        <p:blipFill rotWithShape="1">
          <a:blip r:embed="rId3">
            <a:alphaModFix/>
          </a:blip>
          <a:srcRect/>
          <a:stretch/>
        </p:blipFill>
        <p:spPr>
          <a:xfrm>
            <a:off x="8173122" y="433666"/>
            <a:ext cx="886406" cy="496384"/>
          </a:xfrm>
          <a:prstGeom prst="rect">
            <a:avLst/>
          </a:prstGeom>
          <a:noFill/>
          <a:ln>
            <a:noFill/>
          </a:ln>
        </p:spPr>
      </p:pic>
    </p:spTree>
    <p:extLst>
      <p:ext uri="{BB962C8B-B14F-4D97-AF65-F5344CB8AC3E}">
        <p14:creationId xmlns:p14="http://schemas.microsoft.com/office/powerpoint/2010/main" val="12297899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3_Title and Content" preserve="1" userDrawn="1">
  <p:cSld name="8_Title and Content">
    <p:spTree>
      <p:nvGrpSpPr>
        <p:cNvPr id="1" name="Shape 303"/>
        <p:cNvGrpSpPr/>
        <p:nvPr/>
      </p:nvGrpSpPr>
      <p:grpSpPr>
        <a:xfrm>
          <a:off x="0" y="0"/>
          <a:ext cx="0" cy="0"/>
          <a:chOff x="0" y="0"/>
          <a:chExt cx="0" cy="0"/>
        </a:xfrm>
      </p:grpSpPr>
      <p:pic>
        <p:nvPicPr>
          <p:cNvPr id="304" name="Google Shape;304;g610ef0e5f8_7_46"/>
          <p:cNvPicPr preferRelativeResize="0"/>
          <p:nvPr/>
        </p:nvPicPr>
        <p:blipFill rotWithShape="1">
          <a:blip r:embed="rId2">
            <a:alphaModFix/>
          </a:blip>
          <a:srcRect/>
          <a:stretch/>
        </p:blipFill>
        <p:spPr>
          <a:xfrm>
            <a:off x="3" y="0"/>
            <a:ext cx="9143996" cy="1028699"/>
          </a:xfrm>
          <a:prstGeom prst="rect">
            <a:avLst/>
          </a:prstGeom>
          <a:noFill/>
          <a:ln>
            <a:noFill/>
          </a:ln>
        </p:spPr>
      </p:pic>
      <p:sp>
        <p:nvSpPr>
          <p:cNvPr id="8" name="Google Shape;338;g610ef0e5f8_7_79">
            <a:extLst>
              <a:ext uri="{FF2B5EF4-FFF2-40B4-BE49-F238E27FC236}">
                <a16:creationId xmlns:a16="http://schemas.microsoft.com/office/drawing/2014/main" id="{FEA165DE-1C67-42F8-9AB9-F08C840C830D}"/>
              </a:ext>
            </a:extLst>
          </p:cNvPr>
          <p:cNvSpPr txBox="1">
            <a:spLocks noGrp="1"/>
          </p:cNvSpPr>
          <p:nvPr>
            <p:ph type="title" hasCustomPrompt="1"/>
          </p:nvPr>
        </p:nvSpPr>
        <p:spPr>
          <a:xfrm>
            <a:off x="223069" y="156604"/>
            <a:ext cx="6700800" cy="3953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36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2" name="Google Shape;341;g610ef0e5f8_7_79">
            <a:extLst>
              <a:ext uri="{FF2B5EF4-FFF2-40B4-BE49-F238E27FC236}">
                <a16:creationId xmlns:a16="http://schemas.microsoft.com/office/drawing/2014/main" id="{2A1C76DC-ADEF-4D78-9F0F-33A22E5D38EF}"/>
              </a:ext>
            </a:extLst>
          </p:cNvPr>
          <p:cNvPicPr preferRelativeResize="0"/>
          <p:nvPr userDrawn="1"/>
        </p:nvPicPr>
        <p:blipFill rotWithShape="1">
          <a:blip r:embed="rId3">
            <a:alphaModFix/>
          </a:blip>
          <a:srcRect/>
          <a:stretch/>
        </p:blipFill>
        <p:spPr>
          <a:xfrm>
            <a:off x="8173122" y="433666"/>
            <a:ext cx="886406" cy="496384"/>
          </a:xfrm>
          <a:prstGeom prst="rect">
            <a:avLst/>
          </a:prstGeom>
          <a:noFill/>
          <a:ln>
            <a:noFill/>
          </a:ln>
        </p:spPr>
      </p:pic>
    </p:spTree>
    <p:extLst>
      <p:ext uri="{BB962C8B-B14F-4D97-AF65-F5344CB8AC3E}">
        <p14:creationId xmlns:p14="http://schemas.microsoft.com/office/powerpoint/2010/main" val="15979040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Blank">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9144470" cy="5143764"/>
          </a:xfrm>
          <a:prstGeom prst="rect">
            <a:avLst/>
          </a:prstGeom>
        </p:spPr>
      </p:pic>
      <p:sp>
        <p:nvSpPr>
          <p:cNvPr id="4" name="Google Shape;334;g610ef0e5f8_7_74">
            <a:extLst>
              <a:ext uri="{FF2B5EF4-FFF2-40B4-BE49-F238E27FC236}">
                <a16:creationId xmlns:a16="http://schemas.microsoft.com/office/drawing/2014/main" id="{37A91D95-6392-40F9-B2B8-5E412B53B793}"/>
              </a:ext>
            </a:extLst>
          </p:cNvPr>
          <p:cNvSpPr txBox="1">
            <a:spLocks noGrp="1"/>
          </p:cNvSpPr>
          <p:nvPr>
            <p:ph type="title" hasCustomPrompt="1"/>
          </p:nvPr>
        </p:nvSpPr>
        <p:spPr>
          <a:xfrm>
            <a:off x="0" y="1696642"/>
            <a:ext cx="9144000" cy="1214021"/>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36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6858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2829565357"/>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8_Title and Content">
  <p:cSld name="8_Title and Content">
    <p:spTree>
      <p:nvGrpSpPr>
        <p:cNvPr id="1" name="Shape 393"/>
        <p:cNvGrpSpPr/>
        <p:nvPr/>
      </p:nvGrpSpPr>
      <p:grpSpPr>
        <a:xfrm>
          <a:off x="0" y="0"/>
          <a:ext cx="0" cy="0"/>
          <a:chOff x="0" y="0"/>
          <a:chExt cx="0" cy="0"/>
        </a:xfrm>
      </p:grpSpPr>
      <p:pic>
        <p:nvPicPr>
          <p:cNvPr id="394" name="Google Shape;394;g70a28f5c60_2_254"/>
          <p:cNvPicPr preferRelativeResize="0"/>
          <p:nvPr/>
        </p:nvPicPr>
        <p:blipFill rotWithShape="1">
          <a:blip r:embed="rId2">
            <a:alphaModFix/>
          </a:blip>
          <a:srcRect/>
          <a:stretch/>
        </p:blipFill>
        <p:spPr>
          <a:xfrm>
            <a:off x="12" y="0"/>
            <a:ext cx="9143975" cy="1028697"/>
          </a:xfrm>
          <a:prstGeom prst="rect">
            <a:avLst/>
          </a:prstGeom>
          <a:noFill/>
          <a:ln>
            <a:noFill/>
          </a:ln>
        </p:spPr>
      </p:pic>
      <p:sp>
        <p:nvSpPr>
          <p:cNvPr id="395" name="Google Shape;395;g70a28f5c60_2_254"/>
          <p:cNvSpPr txBox="1">
            <a:spLocks noGrp="1"/>
          </p:cNvSpPr>
          <p:nvPr>
            <p:ph type="title"/>
          </p:nvPr>
        </p:nvSpPr>
        <p:spPr>
          <a:xfrm>
            <a:off x="223069" y="240662"/>
            <a:ext cx="6700800" cy="3953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6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6" name="Google Shape;396;g70a28f5c60_2_254"/>
          <p:cNvSpPr txBox="1">
            <a:spLocks noGrp="1"/>
          </p:cNvSpPr>
          <p:nvPr>
            <p:ph type="body" idx="1"/>
          </p:nvPr>
        </p:nvSpPr>
        <p:spPr>
          <a:xfrm>
            <a:off x="628650" y="1369219"/>
            <a:ext cx="7886700" cy="3263400"/>
          </a:xfrm>
          <a:prstGeom prst="rect">
            <a:avLst/>
          </a:prstGeom>
          <a:noFill/>
          <a:ln>
            <a:noFill/>
          </a:ln>
        </p:spPr>
        <p:txBody>
          <a:bodyPr spcFirstLastPara="1" wrap="square" lIns="0" tIns="0" rIns="0" bIns="0" anchor="t" anchorCtr="0">
            <a:no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97" name="Google Shape;397;g70a28f5c60_2_254"/>
          <p:cNvSpPr txBox="1">
            <a:spLocks noGrp="1"/>
          </p:cNvSpPr>
          <p:nvPr>
            <p:ph type="sldNum" idx="12"/>
          </p:nvPr>
        </p:nvSpPr>
        <p:spPr>
          <a:xfrm>
            <a:off x="6457950" y="4767263"/>
            <a:ext cx="2057400" cy="2738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398" name="Google Shape;398;g70a28f5c60_2_254"/>
          <p:cNvPicPr preferRelativeResize="0"/>
          <p:nvPr/>
        </p:nvPicPr>
        <p:blipFill rotWithShape="1">
          <a:blip r:embed="rId3">
            <a:alphaModFix/>
          </a:blip>
          <a:srcRect/>
          <a:stretch/>
        </p:blipFill>
        <p:spPr>
          <a:xfrm>
            <a:off x="6923978" y="663334"/>
            <a:ext cx="2006556" cy="253002"/>
          </a:xfrm>
          <a:prstGeom prst="rect">
            <a:avLst/>
          </a:prstGeom>
          <a:noFill/>
          <a:ln>
            <a:noFill/>
          </a:ln>
        </p:spPr>
      </p:pic>
    </p:spTree>
    <p:extLst>
      <p:ext uri="{BB962C8B-B14F-4D97-AF65-F5344CB8AC3E}">
        <p14:creationId xmlns:p14="http://schemas.microsoft.com/office/powerpoint/2010/main" val="30394110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08-blank with page number and logo">
  <p:cSld name="08-blank with page number and logo">
    <p:spTree>
      <p:nvGrpSpPr>
        <p:cNvPr id="1" name="Shape 272"/>
        <p:cNvGrpSpPr/>
        <p:nvPr/>
      </p:nvGrpSpPr>
      <p:grpSpPr>
        <a:xfrm>
          <a:off x="0" y="0"/>
          <a:ext cx="0" cy="0"/>
          <a:chOff x="0" y="0"/>
          <a:chExt cx="0" cy="0"/>
        </a:xfrm>
      </p:grpSpPr>
      <p:sp>
        <p:nvSpPr>
          <p:cNvPr id="273" name="Google Shape;273;g610ef0e5f8_7_129"/>
          <p:cNvSpPr txBox="1">
            <a:spLocks noGrp="1"/>
          </p:cNvSpPr>
          <p:nvPr>
            <p:ph type="sldNum" idx="12"/>
          </p:nvPr>
        </p:nvSpPr>
        <p:spPr>
          <a:xfrm>
            <a:off x="0" y="4767264"/>
            <a:ext cx="9144000" cy="273844"/>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rgbClr val="000000"/>
              </a:buClr>
              <a:buSzPts val="1200"/>
              <a:buFont typeface="Arial"/>
              <a:buNone/>
              <a:defRPr sz="900" b="1" i="0" u="none" strike="noStrike" cap="none">
                <a:solidFill>
                  <a:srgbClr val="D0D2D3"/>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200"/>
              <a:buFont typeface="Arial"/>
              <a:buNone/>
              <a:defRPr sz="900" b="1" i="0" u="none" strike="noStrike" cap="none">
                <a:solidFill>
                  <a:srgbClr val="D0D2D3"/>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200"/>
              <a:buFont typeface="Arial"/>
              <a:buNone/>
              <a:defRPr sz="900" b="1" i="0" u="none" strike="noStrike" cap="none">
                <a:solidFill>
                  <a:srgbClr val="D0D2D3"/>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200"/>
              <a:buFont typeface="Arial"/>
              <a:buNone/>
              <a:defRPr sz="900" b="1" i="0" u="none" strike="noStrike" cap="none">
                <a:solidFill>
                  <a:srgbClr val="D0D2D3"/>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200"/>
              <a:buFont typeface="Arial"/>
              <a:buNone/>
              <a:defRPr sz="900" b="1" i="0" u="none" strike="noStrike" cap="none">
                <a:solidFill>
                  <a:srgbClr val="D0D2D3"/>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200"/>
              <a:buFont typeface="Arial"/>
              <a:buNone/>
              <a:defRPr sz="900" b="1" i="0" u="none" strike="noStrike" cap="none">
                <a:solidFill>
                  <a:srgbClr val="D0D2D3"/>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200"/>
              <a:buFont typeface="Arial"/>
              <a:buNone/>
              <a:defRPr sz="900" b="1" i="0" u="none" strike="noStrike" cap="none">
                <a:solidFill>
                  <a:srgbClr val="D0D2D3"/>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200"/>
              <a:buFont typeface="Arial"/>
              <a:buNone/>
              <a:defRPr sz="900" b="1" i="0" u="none" strike="noStrike" cap="none">
                <a:solidFill>
                  <a:srgbClr val="D0D2D3"/>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200"/>
              <a:buFont typeface="Arial"/>
              <a:buNone/>
              <a:defRPr sz="900" b="1" i="0" u="none" strike="noStrike" cap="none">
                <a:solidFill>
                  <a:srgbClr val="D0D2D3"/>
                </a:solidFill>
                <a:latin typeface="Calibri"/>
                <a:ea typeface="Calibri"/>
                <a:cs typeface="Calibri"/>
                <a:sym typeface="Calibri"/>
              </a:defRPr>
            </a:lvl9pPr>
          </a:lstStyle>
          <a:p>
            <a:fld id="{00000000-1234-1234-1234-123412341234}" type="slidenum">
              <a:rPr lang="en-US" smtClean="0"/>
              <a:pPr/>
              <a:t>‹#›</a:t>
            </a:fld>
            <a:endParaRPr lang="en-US"/>
          </a:p>
        </p:txBody>
      </p:sp>
      <p:pic>
        <p:nvPicPr>
          <p:cNvPr id="274" name="Google Shape;274;g610ef0e5f8_7_129"/>
          <p:cNvPicPr preferRelativeResize="0"/>
          <p:nvPr/>
        </p:nvPicPr>
        <p:blipFill rotWithShape="1">
          <a:blip r:embed="rId2">
            <a:alphaModFix/>
          </a:blip>
          <a:srcRect/>
          <a:stretch/>
        </p:blipFill>
        <p:spPr>
          <a:xfrm>
            <a:off x="7958415" y="4739612"/>
            <a:ext cx="966389" cy="316273"/>
          </a:xfrm>
          <a:prstGeom prst="rect">
            <a:avLst/>
          </a:prstGeom>
          <a:noFill/>
          <a:ln>
            <a:noFill/>
          </a:ln>
        </p:spPr>
      </p:pic>
    </p:spTree>
    <p:extLst>
      <p:ext uri="{BB962C8B-B14F-4D97-AF65-F5344CB8AC3E}">
        <p14:creationId xmlns:p14="http://schemas.microsoft.com/office/powerpoint/2010/main" val="20970261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lide blank - blue" userDrawn="1">
  <p:cSld name="TITLE_AND_BODY_1_1_1_1_1_1_1_1_1_1_2">
    <p:spTree>
      <p:nvGrpSpPr>
        <p:cNvPr id="1" name="Shape 169"/>
        <p:cNvGrpSpPr/>
        <p:nvPr/>
      </p:nvGrpSpPr>
      <p:grpSpPr>
        <a:xfrm>
          <a:off x="0" y="0"/>
          <a:ext cx="0" cy="0"/>
          <a:chOff x="0" y="0"/>
          <a:chExt cx="0" cy="0"/>
        </a:xfrm>
      </p:grpSpPr>
      <p:pic>
        <p:nvPicPr>
          <p:cNvPr id="170" name="Google Shape;170;p19"/>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73" name="Google Shape;173;p19" descr="CDE Logo"/>
          <p:cNvPicPr preferRelativeResize="0"/>
          <p:nvPr/>
        </p:nvPicPr>
        <p:blipFill>
          <a:blip r:embed="rId3">
            <a:alphaModFix/>
          </a:blip>
          <a:stretch>
            <a:fillRect/>
          </a:stretch>
        </p:blipFill>
        <p:spPr>
          <a:xfrm>
            <a:off x="8002150" y="4594525"/>
            <a:ext cx="924425" cy="403399"/>
          </a:xfrm>
          <a:prstGeom prst="rect">
            <a:avLst/>
          </a:prstGeom>
          <a:noFill/>
          <a:ln>
            <a:noFill/>
          </a:ln>
        </p:spPr>
      </p:pic>
      <p:cxnSp>
        <p:nvCxnSpPr>
          <p:cNvPr id="3" name="Google Shape;190;p20">
            <a:extLst>
              <a:ext uri="{FF2B5EF4-FFF2-40B4-BE49-F238E27FC236}">
                <a16:creationId xmlns:a16="http://schemas.microsoft.com/office/drawing/2014/main" id="{1AFFB677-6404-F3F4-44C8-0DE2A5F8D76E}"/>
              </a:ext>
            </a:extLst>
          </p:cNvPr>
          <p:cNvCxnSpPr/>
          <p:nvPr userDrawn="1"/>
        </p:nvCxnSpPr>
        <p:spPr>
          <a:xfrm>
            <a:off x="0" y="607574"/>
            <a:ext cx="7479600" cy="0"/>
          </a:xfrm>
          <a:prstGeom prst="straightConnector1">
            <a:avLst/>
          </a:prstGeom>
          <a:noFill/>
          <a:ln w="19050" cap="flat" cmpd="sng">
            <a:solidFill>
              <a:srgbClr val="488BC9"/>
            </a:solidFill>
            <a:prstDash val="solid"/>
            <a:round/>
            <a:headEnd type="none" w="med" len="med"/>
            <a:tailEnd type="none" w="med" len="med"/>
          </a:ln>
        </p:spPr>
      </p:cxnSp>
      <p:sp>
        <p:nvSpPr>
          <p:cNvPr id="4" name="Google Shape;297;p34">
            <a:extLst>
              <a:ext uri="{FF2B5EF4-FFF2-40B4-BE49-F238E27FC236}">
                <a16:creationId xmlns:a16="http://schemas.microsoft.com/office/drawing/2014/main" id="{AE8AE7D0-26E0-EC03-62FE-429D06820521}"/>
              </a:ext>
            </a:extLst>
          </p:cNvPr>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4000">
                <a:latin typeface="Museo Slab 500" panose="02000000000000000000" pitchFamily="50"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ivider - Orange - 05" preserve="1" userDrawn="1">
  <p:cSld name="1_Divider - Orange - 05">
    <p:spTree>
      <p:nvGrpSpPr>
        <p:cNvPr id="1" name="Shape 121"/>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7B89D7A-F99B-5113-29DE-7471172E034C}"/>
              </a:ext>
            </a:extLst>
          </p:cNvPr>
          <p:cNvSpPr>
            <a:spLocks noGrp="1"/>
          </p:cNvSpPr>
          <p:nvPr>
            <p:ph type="pic" sz="quarter" idx="10" hasCustomPrompt="1"/>
          </p:nvPr>
        </p:nvSpPr>
        <p:spPr>
          <a:xfrm>
            <a:off x="0" y="0"/>
            <a:ext cx="9144000" cy="5143500"/>
          </a:xfrm>
          <a:solidFill>
            <a:schemeClr val="tx2"/>
          </a:solidFill>
        </p:spPr>
        <p:txBody>
          <a:bodyPr/>
          <a:lstStyle>
            <a:lvl1pPr marL="114300" indent="0">
              <a:buNone/>
              <a:defRPr/>
            </a:lvl1pPr>
          </a:lstStyle>
          <a:p>
            <a:pPr marL="114300" marR="0" lvl="0" indent="0" algn="l" defTabSz="914400" rtl="0" eaLnBrk="1" fontAlgn="auto" latinLnBrk="0" hangingPunct="1">
              <a:lnSpc>
                <a:spcPct val="115000"/>
              </a:lnSpc>
              <a:spcBef>
                <a:spcPts val="0"/>
              </a:spcBef>
              <a:spcAft>
                <a:spcPts val="0"/>
              </a:spcAft>
              <a:buClr>
                <a:schemeClr val="dk2"/>
              </a:buClr>
              <a:buSzPts val="1800"/>
              <a:buFont typeface="Arial"/>
              <a:buNone/>
              <a:tabLst/>
              <a:defRPr/>
            </a:pPr>
            <a:r>
              <a:rPr lang="en-US"/>
              <a:t>Add Picture</a:t>
            </a:r>
          </a:p>
          <a:p>
            <a:endParaRPr lang="en-US"/>
          </a:p>
        </p:txBody>
      </p:sp>
      <p:sp>
        <p:nvSpPr>
          <p:cNvPr id="123" name="Google Shape;123;p12"/>
          <p:cNvSpPr txBox="1">
            <a:spLocks noGrp="1"/>
          </p:cNvSpPr>
          <p:nvPr>
            <p:ph type="title"/>
          </p:nvPr>
        </p:nvSpPr>
        <p:spPr>
          <a:xfrm>
            <a:off x="0" y="3361600"/>
            <a:ext cx="9144000" cy="666600"/>
          </a:xfrm>
          <a:prstGeom prst="rect">
            <a:avLst/>
          </a:prstGeom>
          <a:solidFill>
            <a:srgbClr val="0070C0"/>
          </a:solidFill>
        </p:spPr>
        <p:txBody>
          <a:bodyPr spcFirstLastPara="1" wrap="square" lIns="91425" tIns="91425" rIns="91425" bIns="91425" anchor="t" anchorCtr="0">
            <a:noAutofit/>
          </a:bodyPr>
          <a:lstStyle>
            <a:lvl1pPr lvl="0" algn="ctr" rtl="0">
              <a:spcBef>
                <a:spcPts val="0"/>
              </a:spcBef>
              <a:spcAft>
                <a:spcPts val="0"/>
              </a:spcAft>
              <a:buClr>
                <a:schemeClr val="lt1"/>
              </a:buClr>
              <a:buSzPts val="2800"/>
              <a:buFont typeface="Roboto Medium"/>
              <a:buNone/>
              <a:defRPr sz="3600">
                <a:solidFill>
                  <a:schemeClr val="lt1"/>
                </a:solidFill>
                <a:latin typeface="Museo Slab 500" panose="02000000000000000000" pitchFamily="50" charset="0"/>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pic>
        <p:nvPicPr>
          <p:cNvPr id="125" name="Google Shape;125;p12" descr="CDE logo&#10;"/>
          <p:cNvPicPr preferRelativeResize="0"/>
          <p:nvPr/>
        </p:nvPicPr>
        <p:blipFill>
          <a:blip r:embed="rId2">
            <a:alphaModFix/>
          </a:blip>
          <a:stretch>
            <a:fillRect/>
          </a:stretch>
        </p:blipFill>
        <p:spPr>
          <a:xfrm>
            <a:off x="8002150" y="4594525"/>
            <a:ext cx="924425" cy="403399"/>
          </a:xfrm>
          <a:prstGeom prst="rect">
            <a:avLst/>
          </a:prstGeom>
          <a:noFill/>
          <a:ln>
            <a:noFill/>
          </a:ln>
        </p:spPr>
      </p:pic>
    </p:spTree>
    <p:extLst>
      <p:ext uri="{BB962C8B-B14F-4D97-AF65-F5344CB8AC3E}">
        <p14:creationId xmlns:p14="http://schemas.microsoft.com/office/powerpoint/2010/main" val="3497550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reserve="1" userDrawn="1">
  <p:cSld name="1_Caption">
    <p:spTree>
      <p:nvGrpSpPr>
        <p:cNvPr id="1" name="Shape 312"/>
        <p:cNvGrpSpPr/>
        <p:nvPr/>
      </p:nvGrpSpPr>
      <p:grpSpPr>
        <a:xfrm>
          <a:off x="0" y="0"/>
          <a:ext cx="0" cy="0"/>
          <a:chOff x="0" y="0"/>
          <a:chExt cx="0" cy="0"/>
        </a:xfrm>
      </p:grpSpPr>
      <p:pic>
        <p:nvPicPr>
          <p:cNvPr id="4" name="Google Shape;170;p19">
            <a:extLst>
              <a:ext uri="{FF2B5EF4-FFF2-40B4-BE49-F238E27FC236}">
                <a16:creationId xmlns:a16="http://schemas.microsoft.com/office/drawing/2014/main" id="{78AABFC8-2D43-141D-45E5-FC45AD0F1AD5}"/>
              </a:ext>
            </a:extLst>
          </p:cNvPr>
          <p:cNvPicPr preferRelativeResize="0"/>
          <p:nvPr userDrawn="1"/>
        </p:nvPicPr>
        <p:blipFill rotWithShape="1">
          <a:blip r:embed="rId2">
            <a:alphaModFix/>
          </a:blip>
          <a:srcRect/>
          <a:stretch/>
        </p:blipFill>
        <p:spPr>
          <a:xfrm>
            <a:off x="0" y="4320695"/>
            <a:ext cx="9144003" cy="830461"/>
          </a:xfrm>
          <a:prstGeom prst="rect">
            <a:avLst/>
          </a:prstGeom>
          <a:noFill/>
          <a:ln>
            <a:noFill/>
          </a:ln>
        </p:spPr>
      </p:pic>
      <p:pic>
        <p:nvPicPr>
          <p:cNvPr id="2" name="Google Shape;115;p10" descr="CDE Logo">
            <a:extLst>
              <a:ext uri="{FF2B5EF4-FFF2-40B4-BE49-F238E27FC236}">
                <a16:creationId xmlns:a16="http://schemas.microsoft.com/office/drawing/2014/main" id="{E013F6D2-B099-3678-8BDA-4039A7BBE2AB}"/>
              </a:ext>
            </a:extLst>
          </p:cNvPr>
          <p:cNvPicPr preferRelativeResize="0"/>
          <p:nvPr userDrawn="1"/>
        </p:nvPicPr>
        <p:blipFill>
          <a:blip r:embed="rId3">
            <a:alphaModFix/>
          </a:blip>
          <a:stretch>
            <a:fillRect/>
          </a:stretch>
        </p:blipFill>
        <p:spPr>
          <a:xfrm>
            <a:off x="8002150" y="4594525"/>
            <a:ext cx="924425" cy="403399"/>
          </a:xfrm>
          <a:prstGeom prst="rect">
            <a:avLst/>
          </a:prstGeom>
          <a:noFill/>
          <a:ln>
            <a:noFill/>
          </a:ln>
        </p:spPr>
      </p:pic>
      <p:sp>
        <p:nvSpPr>
          <p:cNvPr id="3" name="Google Shape;297;p34">
            <a:extLst>
              <a:ext uri="{FF2B5EF4-FFF2-40B4-BE49-F238E27FC236}">
                <a16:creationId xmlns:a16="http://schemas.microsoft.com/office/drawing/2014/main" id="{9EFB2BB9-4C67-0C0E-CB0E-EC9D17B4DC8B}"/>
              </a:ext>
            </a:extLst>
          </p:cNvPr>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4000">
                <a:latin typeface="Museo Slab 500" panose="02000000000000000000" pitchFamily="50"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1819361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6"/>
        <p:cNvGrpSpPr/>
        <p:nvPr/>
      </p:nvGrpSpPr>
      <p:grpSpPr>
        <a:xfrm>
          <a:off x="0" y="0"/>
          <a:ext cx="0" cy="0"/>
          <a:chOff x="0" y="0"/>
          <a:chExt cx="0" cy="0"/>
        </a:xfrm>
      </p:grpSpPr>
      <p:sp>
        <p:nvSpPr>
          <p:cNvPr id="297" name="Google Shape;297;p34"/>
          <p:cNvSpPr txBox="1">
            <a:spLocks noGrp="1"/>
          </p:cNvSpPr>
          <p:nvPr>
            <p:ph type="title"/>
          </p:nvPr>
        </p:nvSpPr>
        <p:spPr>
          <a:xfrm>
            <a:off x="127215" y="145576"/>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4000">
                <a:latin typeface="Museo Slab 500" panose="02000000000000000000" pitchFamily="50"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2" name="Google Shape;115;p10" descr="CDE Logo">
            <a:extLst>
              <a:ext uri="{FF2B5EF4-FFF2-40B4-BE49-F238E27FC236}">
                <a16:creationId xmlns:a16="http://schemas.microsoft.com/office/drawing/2014/main" id="{9FDFCEA0-D780-0BCF-EE41-06ED734F1F68}"/>
              </a:ext>
            </a:extLst>
          </p:cNvPr>
          <p:cNvPicPr preferRelativeResize="0"/>
          <p:nvPr userDrawn="1"/>
        </p:nvPicPr>
        <p:blipFill>
          <a:blip r:embed="rId2">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09_Blank slide">
  <p:cSld name="09_Blank slide">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1268440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slideLayout" Target="../slideLayouts/slideLayout46.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29" Type="http://schemas.openxmlformats.org/officeDocument/2006/relationships/slideLayout" Target="../slideLayouts/slideLayout49.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28" Type="http://schemas.openxmlformats.org/officeDocument/2006/relationships/slideLayout" Target="../slideLayouts/slideLayout48.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 Id="rId27" Type="http://schemas.openxmlformats.org/officeDocument/2006/relationships/slideLayout" Target="../slideLayouts/slideLayout47.xml"/><Relationship Id="rId30"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lang="en-US">
              <a:latin typeface="Calibri" panose="020F0502020204030204" pitchFamily="34" charset="0"/>
              <a:cs typeface="Calibri" panose="020F0502020204030204" pitchFamily="34" charset="0"/>
            </a:endParaRPr>
          </a:p>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84" r:id="rId3"/>
    <p:sldLayoutId id="2147483656" r:id="rId4"/>
    <p:sldLayoutId id="2147483665" r:id="rId5"/>
    <p:sldLayoutId id="2147483692" r:id="rId6"/>
    <p:sldLayoutId id="2147483691" r:id="rId7"/>
    <p:sldLayoutId id="2147483680" r:id="rId8"/>
    <p:sldLayoutId id="2147483693" r:id="rId9"/>
    <p:sldLayoutId id="2147483695" r:id="rId10"/>
    <p:sldLayoutId id="2147483696" r:id="rId11"/>
    <p:sldLayoutId id="2147483697" r:id="rId12"/>
    <p:sldLayoutId id="2147483699" r:id="rId13"/>
    <p:sldLayoutId id="2147483703" r:id="rId14"/>
    <p:sldLayoutId id="2147483704" r:id="rId15"/>
    <p:sldLayoutId id="2147483705" r:id="rId16"/>
    <p:sldLayoutId id="2147483706" r:id="rId17"/>
    <p:sldLayoutId id="2147483707" r:id="rId18"/>
    <p:sldLayoutId id="2147483708"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useo Slab 500" panose="02000000000000000000" pitchFamily="50" charset="0"/>
          <a:ea typeface="Museo Slab 500" panose="02000000000000000000" pitchFamily="50"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11430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ECA732-0279-4F61-BCCD-1B89B850D8D2}"/>
              </a:ext>
            </a:extLst>
          </p:cNvPr>
          <p:cNvSpPr>
            <a:spLocks noGrp="1"/>
          </p:cNvSpPr>
          <p:nvPr>
            <p:ph type="title"/>
          </p:nvPr>
        </p:nvSpPr>
        <p:spPr>
          <a:xfrm>
            <a:off x="628650" y="273846"/>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9373EB-D082-4E90-A4DA-3A9CE0DE9180}"/>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7095800"/>
      </p:ext>
    </p:extLst>
  </p:cSld>
  <p:clrMap bg1="lt1" tx1="dk1" bg2="lt2" tx2="dk2" accent1="accent1" accent2="accent2" accent3="accent3" accent4="accent4" accent5="accent5" accent6="accent6" hlink="hlink" folHlink="folHlink"/>
  <p:sldLayoutIdLst>
    <p:sldLayoutId id="2147483702" r:id="rId1"/>
  </p:sldLayoutIdLst>
  <p:txStyles>
    <p:titleStyle>
      <a:lvl1pPr algn="l" defTabSz="685835" rtl="0" eaLnBrk="1" latinLnBrk="0" hangingPunct="1">
        <a:lnSpc>
          <a:spcPct val="90000"/>
        </a:lnSpc>
        <a:spcBef>
          <a:spcPct val="0"/>
        </a:spcBef>
        <a:buNone/>
        <a:defRPr sz="3300" kern="1200">
          <a:solidFill>
            <a:schemeClr val="tx1"/>
          </a:solidFill>
          <a:latin typeface="Museo Slab 500" panose="02000000000000000000" pitchFamily="50" charset="0"/>
          <a:ea typeface="+mj-ea"/>
          <a:cs typeface="+mj-cs"/>
        </a:defRPr>
      </a:lvl1pPr>
    </p:titleStyle>
    <p:bodyStyle>
      <a:lvl1pPr marL="171458" indent="-171458" algn="l" defTabSz="68583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76" indent="-171458" algn="l" defTabSz="68583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93" indent="-171458" algn="l" defTabSz="68583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210"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127"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045"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62"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78"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96"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35" rtl="0" eaLnBrk="1" latinLnBrk="0" hangingPunct="1">
        <a:defRPr sz="1350" kern="1200">
          <a:solidFill>
            <a:schemeClr val="tx1"/>
          </a:solidFill>
          <a:latin typeface="+mn-lt"/>
          <a:ea typeface="+mn-ea"/>
          <a:cs typeface="+mn-cs"/>
        </a:defRPr>
      </a:lvl1pPr>
      <a:lvl2pPr marL="342917" algn="l" defTabSz="685835" rtl="0" eaLnBrk="1" latinLnBrk="0" hangingPunct="1">
        <a:defRPr sz="1350" kern="1200">
          <a:solidFill>
            <a:schemeClr val="tx1"/>
          </a:solidFill>
          <a:latin typeface="+mn-lt"/>
          <a:ea typeface="+mn-ea"/>
          <a:cs typeface="+mn-cs"/>
        </a:defRPr>
      </a:lvl2pPr>
      <a:lvl3pPr marL="685835" algn="l" defTabSz="685835" rtl="0" eaLnBrk="1" latinLnBrk="0" hangingPunct="1">
        <a:defRPr sz="1350" kern="1200">
          <a:solidFill>
            <a:schemeClr val="tx1"/>
          </a:solidFill>
          <a:latin typeface="+mn-lt"/>
          <a:ea typeface="+mn-ea"/>
          <a:cs typeface="+mn-cs"/>
        </a:defRPr>
      </a:lvl3pPr>
      <a:lvl4pPr marL="1028752" algn="l" defTabSz="685835" rtl="0" eaLnBrk="1" latinLnBrk="0" hangingPunct="1">
        <a:defRPr sz="1350" kern="1200">
          <a:solidFill>
            <a:schemeClr val="tx1"/>
          </a:solidFill>
          <a:latin typeface="+mn-lt"/>
          <a:ea typeface="+mn-ea"/>
          <a:cs typeface="+mn-cs"/>
        </a:defRPr>
      </a:lvl4pPr>
      <a:lvl5pPr marL="1371668" algn="l" defTabSz="685835" rtl="0" eaLnBrk="1" latinLnBrk="0" hangingPunct="1">
        <a:defRPr sz="1350" kern="1200">
          <a:solidFill>
            <a:schemeClr val="tx1"/>
          </a:solidFill>
          <a:latin typeface="+mn-lt"/>
          <a:ea typeface="+mn-ea"/>
          <a:cs typeface="+mn-cs"/>
        </a:defRPr>
      </a:lvl5pPr>
      <a:lvl6pPr marL="1714586" algn="l" defTabSz="685835" rtl="0" eaLnBrk="1" latinLnBrk="0" hangingPunct="1">
        <a:defRPr sz="1350" kern="1200">
          <a:solidFill>
            <a:schemeClr val="tx1"/>
          </a:solidFill>
          <a:latin typeface="+mn-lt"/>
          <a:ea typeface="+mn-ea"/>
          <a:cs typeface="+mn-cs"/>
        </a:defRPr>
      </a:lvl6pPr>
      <a:lvl7pPr marL="2057503" algn="l" defTabSz="685835" rtl="0" eaLnBrk="1" latinLnBrk="0" hangingPunct="1">
        <a:defRPr sz="1350" kern="1200">
          <a:solidFill>
            <a:schemeClr val="tx1"/>
          </a:solidFill>
          <a:latin typeface="+mn-lt"/>
          <a:ea typeface="+mn-ea"/>
          <a:cs typeface="+mn-cs"/>
        </a:defRPr>
      </a:lvl7pPr>
      <a:lvl8pPr marL="2400420" algn="l" defTabSz="685835" rtl="0" eaLnBrk="1" latinLnBrk="0" hangingPunct="1">
        <a:defRPr sz="1350" kern="1200">
          <a:solidFill>
            <a:schemeClr val="tx1"/>
          </a:solidFill>
          <a:latin typeface="+mn-lt"/>
          <a:ea typeface="+mn-ea"/>
          <a:cs typeface="+mn-cs"/>
        </a:defRPr>
      </a:lvl8pPr>
      <a:lvl9pPr marL="2743337" algn="l" defTabSz="685835"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ECA732-0279-4F61-BCCD-1B89B850D8D2}"/>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9373EB-D082-4E90-A4DA-3A9CE0DE9180}"/>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488531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 id="2147483732" r:id="rId23"/>
    <p:sldLayoutId id="2147483733" r:id="rId24"/>
    <p:sldLayoutId id="2147483734" r:id="rId25"/>
    <p:sldLayoutId id="2147483735" r:id="rId26"/>
    <p:sldLayoutId id="2147483736" r:id="rId27"/>
    <p:sldLayoutId id="2147483737" r:id="rId28"/>
    <p:sldLayoutId id="2147483738" r:id="rId29"/>
  </p:sldLayoutIdLst>
  <p:txStyles>
    <p:titleStyle>
      <a:lvl1pPr algn="l" defTabSz="685800" rtl="0" eaLnBrk="1" latinLnBrk="0" hangingPunct="1">
        <a:lnSpc>
          <a:spcPct val="90000"/>
        </a:lnSpc>
        <a:spcBef>
          <a:spcPct val="0"/>
        </a:spcBef>
        <a:buNone/>
        <a:defRPr sz="3300" kern="1200">
          <a:solidFill>
            <a:schemeClr val="tx1"/>
          </a:solidFill>
          <a:latin typeface="Museo Slab 500" panose="02000000000000000000" pitchFamily="50"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41.png"/><Relationship Id="rId4" Type="http://schemas.openxmlformats.org/officeDocument/2006/relationships/diagramLayout" Target="../diagrams/layout2.xml"/><Relationship Id="rId9"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hyperlink" Target="http://www.cde.state.co.us/coloradoliteracy/readactstatuteandstateboardrule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s://www.cde.state.co.us/coloradoliteracy/readplans" TargetMode="External"/><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hyperlink" Target="https://www.cde.state.co.us/coloradoliteracy/biliteracy-professional-development-series-0" TargetMode="External"/><Relationship Id="rId5" Type="http://schemas.openxmlformats.org/officeDocument/2006/relationships/hyperlink" Target="https://www.cde.state.co.us/coloradoliteracy/sorliteracyseries" TargetMode="External"/><Relationship Id="rId4" Type="http://schemas.openxmlformats.org/officeDocument/2006/relationships/hyperlink" Target="https://www.cde.state.co.us/coloradoliteracy/2022-literacyevaluationtool"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1.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hyperlink" Target="https://www.cde.state.co.us/coloradoliteracy/readplanexample"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hyperlink" Target="https://www.cde.state.co.us/coloradoliteracy/mlreadplantemplate"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9.xml"/><Relationship Id="rId5" Type="http://schemas.openxmlformats.org/officeDocument/2006/relationships/image" Target="../media/image56.png"/><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9.xml"/><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9.xml"/><Relationship Id="rId6" Type="http://schemas.openxmlformats.org/officeDocument/2006/relationships/image" Target="../media/image56.png"/><Relationship Id="rId5" Type="http://schemas.openxmlformats.org/officeDocument/2006/relationships/image" Target="../media/image60.png"/><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9.xml"/><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9.xml"/><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7.xml"/><Relationship Id="rId1" Type="http://schemas.openxmlformats.org/officeDocument/2006/relationships/slideLayout" Target="../slideLayouts/slideLayout9.xml"/><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8.xml"/><Relationship Id="rId1" Type="http://schemas.openxmlformats.org/officeDocument/2006/relationships/slideLayout" Target="../slideLayouts/slideLayout9.xml"/><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6.xml"/><Relationship Id="rId1" Type="http://schemas.openxmlformats.org/officeDocument/2006/relationships/slideLayout" Target="../slideLayouts/slideLayout9.xml"/><Relationship Id="rId5" Type="http://schemas.openxmlformats.org/officeDocument/2006/relationships/image" Target="../media/image72.png"/><Relationship Id="rId4" Type="http://schemas.openxmlformats.org/officeDocument/2006/relationships/hyperlink" Target="https://www.cde.state.co.us/early/elsrregionalsupport" TargetMode="Externa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0.xml"/><Relationship Id="rId1" Type="http://schemas.openxmlformats.org/officeDocument/2006/relationships/slideLayout" Target="../slideLayouts/slideLayout18.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5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4.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hyperlink" Target="https://www.cde.state.co.us/coloradoliteracy/readactstatuteandstateboardrules"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7.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image" Target="../media/image84.svg"/></Relationships>
</file>

<file path=ppt/slides/_rels/slide59.xml.rels><?xml version="1.0" encoding="UTF-8" standalone="yes"?>
<Relationships xmlns="http://schemas.openxmlformats.org/package/2006/relationships"><Relationship Id="rId3" Type="http://schemas.openxmlformats.org/officeDocument/2006/relationships/hyperlink" Target="https://www.cde.state.co.us/sites/default/files/docs/coloradoliteracy/Year%204%20Per%20Pupil%20Summary%20Report%20_ADA%20Full%20Final%20Report_23-24_0.pdf"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1.xml"/><Relationship Id="rId1" Type="http://schemas.openxmlformats.org/officeDocument/2006/relationships/slideLayout" Target="../slideLayouts/slideLayout3.xml"/><Relationship Id="rId6" Type="http://schemas.openxmlformats.org/officeDocument/2006/relationships/hyperlink" Target="https://www.cde.state.co.us/coloradoliteracy/familylettertemplatesreadact" TargetMode="External"/><Relationship Id="rId5" Type="http://schemas.openxmlformats.org/officeDocument/2006/relationships/image" Target="../media/image87.png"/><Relationship Id="rId4" Type="http://schemas.openxmlformats.org/officeDocument/2006/relationships/image" Target="../media/image86.png"/></Relationships>
</file>

<file path=ppt/slides/_rels/slide6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2.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6.xml"/><Relationship Id="rId1" Type="http://schemas.openxmlformats.org/officeDocument/2006/relationships/slideLayout" Target="../slideLayouts/slideLayout8.xml"/><Relationship Id="rId5" Type="http://schemas.openxmlformats.org/officeDocument/2006/relationships/image" Target="../media/image56.png"/><Relationship Id="rId4" Type="http://schemas.openxmlformats.org/officeDocument/2006/relationships/hyperlink" Target="https://www.cde.state.co.us/coloradoliteracy/sorliteracyseries"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7.xml"/><Relationship Id="rId1" Type="http://schemas.openxmlformats.org/officeDocument/2006/relationships/slideLayout" Target="../slideLayouts/slideLayout16.xml"/><Relationship Id="rId4" Type="http://schemas.openxmlformats.org/officeDocument/2006/relationships/hyperlink" Target="http://www.cde.state.co.us/coloradoliteracy/biliteracy-professional-development-series-0"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8.xml"/><Relationship Id="rId1" Type="http://schemas.openxmlformats.org/officeDocument/2006/relationships/slideLayout" Target="../slideLayouts/slideLayout16.xml"/><Relationship Id="rId4" Type="http://schemas.openxmlformats.org/officeDocument/2006/relationships/hyperlink" Target="https://www.cde.state.co.us/coloradoliteracy/readandel" TargetMode="External"/></Relationships>
</file>

<file path=ppt/slides/_rels/slide69.xml.rels><?xml version="1.0" encoding="UTF-8" standalone="yes"?>
<Relationships xmlns="http://schemas.openxmlformats.org/package/2006/relationships"><Relationship Id="rId8" Type="http://schemas.openxmlformats.org/officeDocument/2006/relationships/hyperlink" Target="https://www.cde.state.co.us/coloradoliteracy/readactandsorforfamilies" TargetMode="External"/><Relationship Id="rId3" Type="http://schemas.openxmlformats.org/officeDocument/2006/relationships/hyperlink" Target="https://us06web.zoom.us/meeting/register/Xh92kYCmTfS7ycTE760I-w" TargetMode="External"/><Relationship Id="rId7" Type="http://schemas.openxmlformats.org/officeDocument/2006/relationships/image" Target="../media/image92.png"/><Relationship Id="rId2" Type="http://schemas.openxmlformats.org/officeDocument/2006/relationships/notesSlide" Target="../notesSlides/notesSlide69.xml"/><Relationship Id="rId1" Type="http://schemas.openxmlformats.org/officeDocument/2006/relationships/slideLayout" Target="../slideLayouts/slideLayout3.xml"/><Relationship Id="rId6" Type="http://schemas.openxmlformats.org/officeDocument/2006/relationships/hyperlink" Target="https://us06web.zoom.us/meeting/register/a7uxGeILRbiN9kW7Jg3N_Q" TargetMode="External"/><Relationship Id="rId5" Type="http://schemas.openxmlformats.org/officeDocument/2006/relationships/hyperlink" Target="https://us06web.zoom.us/meeting/register/ieM2hIIBQwyfKABvfw0eVQ" TargetMode="External"/><Relationship Id="rId4" Type="http://schemas.openxmlformats.org/officeDocument/2006/relationships/hyperlink" Target="https://us06web.zoom.us/meeting/register/Ig3Vc41sQQaqB6cRevQzLg"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www.cde.state.co.us/coloradoliteracy/readactassessmenttimeline"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hyperlink" Target="https://amplify.com/elat-pd" TargetMode="External"/><Relationship Id="rId2" Type="http://schemas.openxmlformats.org/officeDocument/2006/relationships/notesSlide" Target="../notesSlides/notesSlide70.xml"/><Relationship Id="rId1" Type="http://schemas.openxmlformats.org/officeDocument/2006/relationships/slideLayout" Target="../slideLayouts/slideLayout16.xml"/><Relationship Id="rId4" Type="http://schemas.openxmlformats.org/officeDocument/2006/relationships/image" Target="../media/image93.png"/></Relationships>
</file>

<file path=ppt/slides/_rels/slide71.xml.rels><?xml version="1.0" encoding="UTF-8" standalone="yes"?>
<Relationships xmlns="http://schemas.openxmlformats.org/package/2006/relationships"><Relationship Id="rId3" Type="http://schemas.openxmlformats.org/officeDocument/2006/relationships/hyperlink" Target="https://docs.google.com/forms/d/e/1FAIpQLSdGZlID5hfWJP02U13pyZXIVzNEmAV8BkTiqwPtJGWk2dE3Yg/viewform" TargetMode="External"/><Relationship Id="rId2" Type="http://schemas.openxmlformats.org/officeDocument/2006/relationships/notesSlide" Target="../notesSlides/notesSlide71.xml"/><Relationship Id="rId1" Type="http://schemas.openxmlformats.org/officeDocument/2006/relationships/slideLayout" Target="../slideLayouts/slideLayout16.xml"/><Relationship Id="rId5" Type="http://schemas.openxmlformats.org/officeDocument/2006/relationships/hyperlink" Target="http://www.cde.state.co.us/coloradoliteracy/archivedliteracynews" TargetMode="External"/><Relationship Id="rId4" Type="http://schemas.openxmlformats.org/officeDocument/2006/relationships/image" Target="../media/image94.png"/></Relationships>
</file>

<file path=ppt/slides/_rels/slide7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hyperlink" Target="https://www.cde.state.co.us/coloradoliteracy/readactregionalmeeting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9FAA3-E8DA-9459-B555-0A9AF36377A1}"/>
              </a:ext>
            </a:extLst>
          </p:cNvPr>
          <p:cNvSpPr>
            <a:spLocks noGrp="1"/>
          </p:cNvSpPr>
          <p:nvPr>
            <p:ph type="title"/>
          </p:nvPr>
        </p:nvSpPr>
        <p:spPr>
          <a:xfrm>
            <a:off x="205525" y="1939452"/>
            <a:ext cx="5778300" cy="632298"/>
          </a:xfrm>
        </p:spPr>
        <p:txBody>
          <a:bodyPr/>
          <a:lstStyle/>
          <a:p>
            <a:r>
              <a:rPr lang="en-US" sz="3200" b="1">
                <a:solidFill>
                  <a:schemeClr val="tx1"/>
                </a:solidFill>
                <a:latin typeface="Trebuchet MS"/>
              </a:rPr>
              <a:t>READ Act Regional Meeting</a:t>
            </a:r>
          </a:p>
        </p:txBody>
      </p:sp>
      <p:sp>
        <p:nvSpPr>
          <p:cNvPr id="3" name="Title 2">
            <a:extLst>
              <a:ext uri="{FF2B5EF4-FFF2-40B4-BE49-F238E27FC236}">
                <a16:creationId xmlns:a16="http://schemas.microsoft.com/office/drawing/2014/main" id="{23725596-D98D-A4F9-D445-3EDF83B11DA2}"/>
              </a:ext>
            </a:extLst>
          </p:cNvPr>
          <p:cNvSpPr>
            <a:spLocks noGrp="1"/>
          </p:cNvSpPr>
          <p:nvPr>
            <p:ph type="title" idx="2"/>
          </p:nvPr>
        </p:nvSpPr>
        <p:spPr>
          <a:xfrm>
            <a:off x="66363" y="2935350"/>
            <a:ext cx="5917462" cy="1040100"/>
          </a:xfrm>
        </p:spPr>
        <p:txBody>
          <a:bodyPr/>
          <a:lstStyle/>
          <a:p>
            <a:r>
              <a:rPr lang="en-US">
                <a:latin typeface="Trebuchet MS" panose="020B0603020202020204" pitchFamily="34" charset="0"/>
              </a:rPr>
              <a:t>Friday, September 12, 2025</a:t>
            </a:r>
            <a:br>
              <a:rPr lang="en-US">
                <a:latin typeface="Trebuchet MS" panose="020B0603020202020204" pitchFamily="34" charset="0"/>
              </a:rPr>
            </a:br>
            <a:br>
              <a:rPr lang="en-US" sz="2400">
                <a:latin typeface="Trebuchet MS" panose="020B0603020202020204" pitchFamily="34" charset="0"/>
              </a:rPr>
            </a:br>
            <a:r>
              <a:rPr lang="en-US" sz="2000">
                <a:latin typeface="Trebuchet MS" panose="020B0603020202020204" pitchFamily="34" charset="0"/>
              </a:rPr>
              <a:t>Office of Elementary Literacy and School Readiness</a:t>
            </a:r>
            <a:endParaRPr lang="en-US" sz="2000"/>
          </a:p>
        </p:txBody>
      </p:sp>
      <p:pic>
        <p:nvPicPr>
          <p:cNvPr id="5" name="Picture Placeholder 4" descr="A child sitting at a table reading a book.">
            <a:extLst>
              <a:ext uri="{FF2B5EF4-FFF2-40B4-BE49-F238E27FC236}">
                <a16:creationId xmlns:a16="http://schemas.microsoft.com/office/drawing/2014/main" id="{4D788174-A6C5-B2F6-D3AA-4E91D1D3FD21}"/>
              </a:ext>
            </a:extLst>
          </p:cNvPr>
          <p:cNvPicPr>
            <a:picLocks noGrp="1" noChangeAspect="1"/>
          </p:cNvPicPr>
          <p:nvPr>
            <p:ph type="pic" sz="quarter" idx="13"/>
          </p:nvPr>
        </p:nvPicPr>
        <p:blipFill>
          <a:blip r:embed="rId3"/>
          <a:srcRect l="1446" r="1446"/>
          <a:stretch/>
        </p:blipFill>
        <p:spPr>
          <a:xfrm>
            <a:off x="6122987" y="389"/>
            <a:ext cx="3019425" cy="4337649"/>
          </a:xfrm>
          <a:prstGeom prst="rect">
            <a:avLst/>
          </a:prstGeom>
          <a:solidFill>
            <a:srgbClr val="EEEEEE"/>
          </a:solidFill>
          <a:ln>
            <a:noFill/>
          </a:ln>
        </p:spPr>
      </p:pic>
    </p:spTree>
    <p:extLst>
      <p:ext uri="{BB962C8B-B14F-4D97-AF65-F5344CB8AC3E}">
        <p14:creationId xmlns:p14="http://schemas.microsoft.com/office/powerpoint/2010/main" val="22013410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15512A-E881-4576-90C5-CD739E9BBF9F}"/>
              </a:ext>
            </a:extLst>
          </p:cNvPr>
          <p:cNvSpPr>
            <a:spLocks noGrp="1"/>
          </p:cNvSpPr>
          <p:nvPr>
            <p:ph type="title"/>
          </p:nvPr>
        </p:nvSpPr>
        <p:spPr>
          <a:xfrm>
            <a:off x="135237" y="-80211"/>
            <a:ext cx="8520600" cy="572700"/>
          </a:xfrm>
        </p:spPr>
        <p:txBody>
          <a:bodyPr/>
          <a:lstStyle/>
          <a:p>
            <a:r>
              <a:rPr lang="en-US" sz="3200">
                <a:latin typeface="Trebuchet MS" panose="020B0603020202020204" pitchFamily="34" charset="0"/>
              </a:rPr>
              <a:t>Assessment Considerations</a:t>
            </a:r>
          </a:p>
        </p:txBody>
      </p:sp>
      <p:grpSp>
        <p:nvGrpSpPr>
          <p:cNvPr id="17" name="Group 16" descr="Graphic showing the requirements for assessing multilingual learners. ">
            <a:extLst>
              <a:ext uri="{FF2B5EF4-FFF2-40B4-BE49-F238E27FC236}">
                <a16:creationId xmlns:a16="http://schemas.microsoft.com/office/drawing/2014/main" id="{405C216B-4333-4872-BBB0-538660FAC603}"/>
              </a:ext>
            </a:extLst>
          </p:cNvPr>
          <p:cNvGrpSpPr/>
          <p:nvPr/>
        </p:nvGrpSpPr>
        <p:grpSpPr>
          <a:xfrm>
            <a:off x="284187" y="719191"/>
            <a:ext cx="3524761" cy="3596671"/>
            <a:chOff x="245971" y="2340279"/>
            <a:chExt cx="3828312" cy="4181004"/>
          </a:xfrm>
        </p:grpSpPr>
        <p:sp>
          <p:nvSpPr>
            <p:cNvPr id="2" name="Chevron 1">
              <a:extLst>
                <a:ext uri="{FF2B5EF4-FFF2-40B4-BE49-F238E27FC236}">
                  <a16:creationId xmlns:a16="http://schemas.microsoft.com/office/drawing/2014/main" id="{99A2F8BD-83D9-F84E-AC3E-05E744EF1598}"/>
                </a:ext>
              </a:extLst>
            </p:cNvPr>
            <p:cNvSpPr/>
            <p:nvPr/>
          </p:nvSpPr>
          <p:spPr>
            <a:xfrm>
              <a:off x="245971" y="2340279"/>
              <a:ext cx="3828312" cy="1046829"/>
            </a:xfrm>
            <a:prstGeom prst="chevron">
              <a:avLst/>
            </a:prstGeom>
            <a:solidFill>
              <a:srgbClr val="004E9A"/>
            </a:solidFill>
            <a:ln>
              <a:solidFill>
                <a:srgbClr val="0019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Trebuchet MS" panose="020B0603020202020204" pitchFamily="34" charset="0"/>
                </a:rPr>
                <a:t>READ Act Approved</a:t>
              </a:r>
            </a:p>
            <a:p>
              <a:pPr algn="ctr"/>
              <a:r>
                <a:rPr lang="en-US" sz="2000">
                  <a:solidFill>
                    <a:schemeClr val="bg1"/>
                  </a:solidFill>
                  <a:latin typeface="Trebuchet MS" panose="020B0603020202020204" pitchFamily="34" charset="0"/>
                </a:rPr>
                <a:t>INTERIM ASSESSMENT</a:t>
              </a:r>
            </a:p>
          </p:txBody>
        </p:sp>
        <p:sp>
          <p:nvSpPr>
            <p:cNvPr id="54" name="Chevron 53">
              <a:extLst>
                <a:ext uri="{FF2B5EF4-FFF2-40B4-BE49-F238E27FC236}">
                  <a16:creationId xmlns:a16="http://schemas.microsoft.com/office/drawing/2014/main" id="{5ACC4A23-B29D-954E-8B36-C3E0012F0A50}"/>
                </a:ext>
              </a:extLst>
            </p:cNvPr>
            <p:cNvSpPr/>
            <p:nvPr/>
          </p:nvSpPr>
          <p:spPr>
            <a:xfrm>
              <a:off x="245971" y="3907365"/>
              <a:ext cx="3828312" cy="1046830"/>
            </a:xfrm>
            <a:prstGeom prst="chevron">
              <a:avLst/>
            </a:prstGeom>
            <a:solidFill>
              <a:schemeClr val="accent5">
                <a:lumMod val="75000"/>
              </a:schemeClr>
            </a:solidFill>
            <a:ln>
              <a:solidFill>
                <a:srgbClr val="0019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solidFill>
                  <a:schemeClr val="bg1"/>
                </a:solidFill>
              </a:endParaRPr>
            </a:p>
            <a:p>
              <a:pPr algn="ctr"/>
              <a:r>
                <a:rPr lang="en-US" sz="2000">
                  <a:solidFill>
                    <a:schemeClr val="bg1"/>
                  </a:solidFill>
                  <a:latin typeface="Trebuchet MS" panose="020B0603020202020204" pitchFamily="34" charset="0"/>
                </a:rPr>
                <a:t>READ Act Approved DIAGNOSTIC ASSESSMENT</a:t>
              </a:r>
            </a:p>
            <a:p>
              <a:pPr algn="ctr"/>
              <a:endParaRPr lang="en-US" sz="1125">
                <a:solidFill>
                  <a:schemeClr val="tx1"/>
                </a:solidFill>
              </a:endParaRPr>
            </a:p>
          </p:txBody>
        </p:sp>
        <p:sp>
          <p:nvSpPr>
            <p:cNvPr id="59" name="Chevron 58">
              <a:extLst>
                <a:ext uri="{FF2B5EF4-FFF2-40B4-BE49-F238E27FC236}">
                  <a16:creationId xmlns:a16="http://schemas.microsoft.com/office/drawing/2014/main" id="{27BB2635-8018-C44C-BA8A-8EBE3A35872C}"/>
                </a:ext>
              </a:extLst>
            </p:cNvPr>
            <p:cNvSpPr/>
            <p:nvPr/>
          </p:nvSpPr>
          <p:spPr>
            <a:xfrm>
              <a:off x="245971" y="5474453"/>
              <a:ext cx="3828312" cy="1046830"/>
            </a:xfrm>
            <a:prstGeom prst="chevron">
              <a:avLst/>
            </a:prstGeom>
            <a:solidFill>
              <a:srgbClr val="245D38"/>
            </a:solidFill>
            <a:ln>
              <a:solidFill>
                <a:srgbClr val="093C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FFFFFF"/>
                  </a:solidFill>
                  <a:latin typeface="Trebuchet MS" panose="020B0603020202020204" pitchFamily="34" charset="0"/>
                </a:rPr>
                <a:t>Collection of a </a:t>
              </a:r>
            </a:p>
            <a:p>
              <a:pPr algn="ctr"/>
              <a:r>
                <a:rPr lang="en-US" sz="2000">
                  <a:solidFill>
                    <a:srgbClr val="FFFFFF"/>
                  </a:solidFill>
                  <a:latin typeface="Trebuchet MS" panose="020B0603020202020204" pitchFamily="34" charset="0"/>
                </a:rPr>
                <a:t>BODY of EVIDENCE</a:t>
              </a:r>
            </a:p>
          </p:txBody>
        </p:sp>
      </p:grpSp>
      <p:sp>
        <p:nvSpPr>
          <p:cNvPr id="4" name="Rectangle 3">
            <a:extLst>
              <a:ext uri="{FF2B5EF4-FFF2-40B4-BE49-F238E27FC236}">
                <a16:creationId xmlns:a16="http://schemas.microsoft.com/office/drawing/2014/main" id="{2D5AEE8B-2FF1-AB41-CFD2-DCAC9E9601E6}"/>
              </a:ext>
            </a:extLst>
          </p:cNvPr>
          <p:cNvSpPr/>
          <p:nvPr/>
        </p:nvSpPr>
        <p:spPr>
          <a:xfrm>
            <a:off x="4012924" y="846526"/>
            <a:ext cx="4846889" cy="3136317"/>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2000">
                <a:solidFill>
                  <a:schemeClr val="tx1"/>
                </a:solidFill>
                <a:latin typeface="Trebuchet MS" panose="020B0603020202020204" pitchFamily="34" charset="0"/>
              </a:rPr>
              <a:t>The READ Act details requirements for assessing English Learners, including the option to determine whether a student is assessed in Spanish or English.</a:t>
            </a:r>
          </a:p>
          <a:p>
            <a:endParaRPr lang="en-US" sz="2000">
              <a:solidFill>
                <a:schemeClr val="tx1"/>
              </a:solidFill>
              <a:latin typeface="Trebuchet MS" panose="020B0603020202020204" pitchFamily="34" charset="0"/>
            </a:endParaRPr>
          </a:p>
          <a:p>
            <a:endParaRPr lang="en-US" sz="2000">
              <a:solidFill>
                <a:schemeClr val="tx1"/>
              </a:solidFill>
              <a:latin typeface="Trebuchet MS" panose="020B0603020202020204" pitchFamily="34" charset="0"/>
            </a:endParaRPr>
          </a:p>
          <a:p>
            <a:r>
              <a:rPr lang="en-US" sz="2000">
                <a:solidFill>
                  <a:schemeClr val="tx1"/>
                </a:solidFill>
                <a:latin typeface="Trebuchet MS" panose="020B0603020202020204" pitchFamily="34" charset="0"/>
              </a:rPr>
              <a:t>Alternate approved assessment pathways are also outlined for students with disabilities.</a:t>
            </a:r>
          </a:p>
          <a:p>
            <a:r>
              <a:rPr lang="en-US" sz="1350">
                <a:solidFill>
                  <a:schemeClr val="bg2"/>
                </a:solidFill>
              </a:rPr>
              <a:t> </a:t>
            </a:r>
          </a:p>
        </p:txBody>
      </p:sp>
      <p:cxnSp>
        <p:nvCxnSpPr>
          <p:cNvPr id="6" name="Straight Connector 5">
            <a:extLst>
              <a:ext uri="{FF2B5EF4-FFF2-40B4-BE49-F238E27FC236}">
                <a16:creationId xmlns:a16="http://schemas.microsoft.com/office/drawing/2014/main" id="{85863C16-543A-78C9-E611-99EB6B8D0F21}"/>
              </a:ext>
              <a:ext uri="{C183D7F6-B498-43B3-948B-1728B52AA6E4}">
                <adec:decorative xmlns:adec="http://schemas.microsoft.com/office/drawing/2017/decorative" val="1"/>
              </a:ext>
            </a:extLst>
          </p:cNvPr>
          <p:cNvCxnSpPr>
            <a:cxnSpLocks/>
            <a:endCxn id="4" idx="3"/>
          </p:cNvCxnSpPr>
          <p:nvPr/>
        </p:nvCxnSpPr>
        <p:spPr>
          <a:xfrm flipV="1">
            <a:off x="4012924" y="2414685"/>
            <a:ext cx="4846889" cy="21055"/>
          </a:xfrm>
          <a:prstGeom prst="line">
            <a:avLst/>
          </a:prstGeom>
          <a:ln w="28575">
            <a:solidFill>
              <a:srgbClr val="7C98A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05095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28DAF6-65AE-65B5-A2A7-AB6A8B3331F5}"/>
              </a:ext>
            </a:extLst>
          </p:cNvPr>
          <p:cNvSpPr>
            <a:spLocks noGrp="1"/>
          </p:cNvSpPr>
          <p:nvPr>
            <p:ph type="title"/>
          </p:nvPr>
        </p:nvSpPr>
        <p:spPr>
          <a:xfrm>
            <a:off x="135237" y="-64167"/>
            <a:ext cx="8520600" cy="572700"/>
          </a:xfrm>
        </p:spPr>
        <p:txBody>
          <a:bodyPr/>
          <a:lstStyle/>
          <a:p>
            <a:r>
              <a:rPr lang="en-US" sz="3200">
                <a:latin typeface="Trebuchet MS" panose="020B0603020202020204" pitchFamily="34" charset="0"/>
              </a:rPr>
              <a:t>Assessing English Learners</a:t>
            </a:r>
          </a:p>
        </p:txBody>
      </p:sp>
      <p:sp>
        <p:nvSpPr>
          <p:cNvPr id="7" name="TextBox 6">
            <a:extLst>
              <a:ext uri="{FF2B5EF4-FFF2-40B4-BE49-F238E27FC236}">
                <a16:creationId xmlns:a16="http://schemas.microsoft.com/office/drawing/2014/main" id="{5726437B-16C8-F0DE-062B-E9C58BAFCC37}"/>
              </a:ext>
            </a:extLst>
          </p:cNvPr>
          <p:cNvSpPr txBox="1"/>
          <p:nvPr/>
        </p:nvSpPr>
        <p:spPr>
          <a:xfrm>
            <a:off x="653155" y="572701"/>
            <a:ext cx="7837690" cy="400110"/>
          </a:xfrm>
          <a:prstGeom prst="rect">
            <a:avLst/>
          </a:prstGeom>
          <a:noFill/>
        </p:spPr>
        <p:txBody>
          <a:bodyPr wrap="square" rtlCol="0">
            <a:spAutoFit/>
          </a:bodyPr>
          <a:lstStyle/>
          <a:p>
            <a:r>
              <a:rPr lang="en-US" sz="2000">
                <a:solidFill>
                  <a:srgbClr val="001970"/>
                </a:solidFill>
                <a:latin typeface="Trebuchet MS" panose="020B0603020202020204" pitchFamily="34" charset="0"/>
              </a:rPr>
              <a:t>The Local Education provider has the authority to determine</a:t>
            </a:r>
            <a:r>
              <a:rPr lang="en-US" sz="2000">
                <a:solidFill>
                  <a:srgbClr val="6D3B5E"/>
                </a:solidFill>
                <a:latin typeface="Trebuchet MS" panose="020B0603020202020204" pitchFamily="34" charset="0"/>
              </a:rPr>
              <a:t>:</a:t>
            </a:r>
            <a:r>
              <a:rPr lang="en-US" sz="1050">
                <a:solidFill>
                  <a:srgbClr val="6D3B5E"/>
                </a:solidFill>
              </a:rPr>
              <a:t> </a:t>
            </a:r>
          </a:p>
        </p:txBody>
      </p:sp>
      <p:graphicFrame>
        <p:nvGraphicFramePr>
          <p:cNvPr id="5" name="Diagram 4">
            <a:extLst>
              <a:ext uri="{FF2B5EF4-FFF2-40B4-BE49-F238E27FC236}">
                <a16:creationId xmlns:a16="http://schemas.microsoft.com/office/drawing/2014/main" id="{506B211C-F0B9-1B0B-98BE-4E7B2D3DCD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30899591"/>
              </p:ext>
            </p:extLst>
          </p:nvPr>
        </p:nvGraphicFramePr>
        <p:xfrm>
          <a:off x="1" y="627532"/>
          <a:ext cx="9144000" cy="38336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8" name="Picture 4" descr="Children reading">
            <a:extLst>
              <a:ext uri="{FF2B5EF4-FFF2-40B4-BE49-F238E27FC236}">
                <a16:creationId xmlns:a16="http://schemas.microsoft.com/office/drawing/2014/main" id="{4B3B2256-0253-4FAE-A296-1C36671536A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858607"/>
            <a:ext cx="1023524" cy="104127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Young child in purple turtleneck and jeans with one hand in air wearing backpack">
            <a:extLst>
              <a:ext uri="{FF2B5EF4-FFF2-40B4-BE49-F238E27FC236}">
                <a16:creationId xmlns:a16="http://schemas.microsoft.com/office/drawing/2014/main" id="{50D3D2C6-43D8-BB93-DE0B-5C3C6311EF0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0933" y="2018879"/>
            <a:ext cx="1029337" cy="103522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ircle of smiling faces of children with heads together looking downwards">
            <a:extLst>
              <a:ext uri="{FF2B5EF4-FFF2-40B4-BE49-F238E27FC236}">
                <a16:creationId xmlns:a16="http://schemas.microsoft.com/office/drawing/2014/main" id="{B1373FBF-53F3-412F-CF6C-2BEEC62321C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98" y="3179718"/>
            <a:ext cx="1022226" cy="1005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61077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1">
            <a:extLst>
              <a:ext uri="{FF2B5EF4-FFF2-40B4-BE49-F238E27FC236}">
                <a16:creationId xmlns:a16="http://schemas.microsoft.com/office/drawing/2014/main" id="{FE3C1EB1-FBA2-4802-BC45-20F0A125D173}"/>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buClr>
                <a:srgbClr val="000000"/>
              </a:buClr>
              <a:buSzTx/>
              <a:defRPr/>
            </a:pPr>
            <a:r>
              <a:rPr lang="en-US" sz="3200">
                <a:latin typeface="Trebuchet MS" panose="020B0603020202020204" pitchFamily="34" charset="0"/>
              </a:rPr>
              <a:t>Significant Reading Deficiency (SRD</a:t>
            </a:r>
            <a:r>
              <a:rPr lang="en-US" sz="3200"/>
              <a:t>)</a:t>
            </a:r>
            <a:endParaRPr lang="en-US" sz="3200">
              <a:latin typeface="Museo Slab 500" panose="02000000000000000000" pitchFamily="50" charset="0"/>
            </a:endParaRPr>
          </a:p>
        </p:txBody>
      </p:sp>
      <p:pic>
        <p:nvPicPr>
          <p:cNvPr id="5" name="Picture 4" descr="A young child sitting at a desk reading a book&#10;&#10;">
            <a:extLst>
              <a:ext uri="{FF2B5EF4-FFF2-40B4-BE49-F238E27FC236}">
                <a16:creationId xmlns:a16="http://schemas.microsoft.com/office/drawing/2014/main" id="{10EC5F47-17B8-4BA3-91DC-F2A62B8B9CE3}"/>
              </a:ext>
            </a:extLst>
          </p:cNvPr>
          <p:cNvPicPr>
            <a:picLocks noChangeAspect="1"/>
          </p:cNvPicPr>
          <p:nvPr/>
        </p:nvPicPr>
        <p:blipFill rotWithShape="1">
          <a:blip r:embed="rId3">
            <a:extLst>
              <a:ext uri="{28A0092B-C50C-407E-A947-70E740481C1C}">
                <a14:useLocalDpi xmlns:a14="http://schemas.microsoft.com/office/drawing/2010/main" val="0"/>
              </a:ext>
            </a:extLst>
          </a:blip>
          <a:srcRect l="7769" t="14210" r="7615" b="14045"/>
          <a:stretch/>
        </p:blipFill>
        <p:spPr>
          <a:xfrm>
            <a:off x="304561" y="868242"/>
            <a:ext cx="4713992" cy="3087575"/>
          </a:xfrm>
          <a:prstGeom prst="rect">
            <a:avLst/>
          </a:prstGeom>
        </p:spPr>
      </p:pic>
      <p:sp>
        <p:nvSpPr>
          <p:cNvPr id="9" name="Rectangle: Diagonal Corners Rounded 8">
            <a:extLst>
              <a:ext uri="{FF2B5EF4-FFF2-40B4-BE49-F238E27FC236}">
                <a16:creationId xmlns:a16="http://schemas.microsoft.com/office/drawing/2014/main" id="{349555A1-5196-4D0B-9680-B8083D4958DA}"/>
              </a:ext>
            </a:extLst>
          </p:cNvPr>
          <p:cNvSpPr/>
          <p:nvPr/>
        </p:nvSpPr>
        <p:spPr>
          <a:xfrm>
            <a:off x="3938953" y="718275"/>
            <a:ext cx="5065567" cy="3387511"/>
          </a:xfrm>
          <a:prstGeom prst="round2DiagRect">
            <a:avLst>
              <a:gd name="adj1" fmla="val 0"/>
              <a:gd name="adj2" fmla="val 0"/>
            </a:avLst>
          </a:prstGeom>
          <a:ln>
            <a:solidFill>
              <a:srgbClr val="4C7776"/>
            </a:solidFill>
          </a:ln>
          <a:effectLst>
            <a:outerShdw blurRad="139700" dir="9600000" sx="102000" sy="102000" algn="tr" rotWithShape="0">
              <a:prstClr val="black">
                <a:alpha val="2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64294"/>
            <a:r>
              <a:rPr lang="en-US" sz="2000">
                <a:solidFill>
                  <a:schemeClr val="tx1"/>
                </a:solidFill>
                <a:latin typeface="Trebuchet MS" panose="020B0603020202020204" pitchFamily="34" charset="0"/>
              </a:rPr>
              <a:t>The Colorado READ Act states that a </a:t>
            </a:r>
            <a:r>
              <a:rPr lang="en-US" sz="2000" b="1">
                <a:solidFill>
                  <a:schemeClr val="tx1"/>
                </a:solidFill>
                <a:latin typeface="Trebuchet MS" panose="020B0603020202020204" pitchFamily="34" charset="0"/>
              </a:rPr>
              <a:t>significant reading deficiency</a:t>
            </a:r>
            <a:r>
              <a:rPr lang="en-US" sz="2000">
                <a:solidFill>
                  <a:schemeClr val="tx1"/>
                </a:solidFill>
                <a:latin typeface="Trebuchet MS" panose="020B0603020202020204" pitchFamily="34" charset="0"/>
              </a:rPr>
              <a:t> (SRD) is determined when a student does not meet the minimum skill levels for reading competency in the areas of phonemic awareness, phonics, vocabulary development, reading fluency, including oral skills, and reading comprehension established by the state board for the student’s grade level. </a:t>
            </a:r>
          </a:p>
        </p:txBody>
      </p:sp>
      <p:sp>
        <p:nvSpPr>
          <p:cNvPr id="10" name="TextBox 9">
            <a:extLst>
              <a:ext uri="{FF2B5EF4-FFF2-40B4-BE49-F238E27FC236}">
                <a16:creationId xmlns:a16="http://schemas.microsoft.com/office/drawing/2014/main" id="{EF5D6EFB-B325-401B-B651-75CC7E252312}"/>
              </a:ext>
            </a:extLst>
          </p:cNvPr>
          <p:cNvSpPr txBox="1"/>
          <p:nvPr/>
        </p:nvSpPr>
        <p:spPr>
          <a:xfrm>
            <a:off x="7123084" y="3765124"/>
            <a:ext cx="2144008" cy="459806"/>
          </a:xfrm>
          <a:prstGeom prst="rect">
            <a:avLst/>
          </a:prstGeom>
          <a:noFill/>
        </p:spPr>
        <p:txBody>
          <a:bodyPr wrap="square" rtlCol="0">
            <a:spAutoFit/>
          </a:bodyPr>
          <a:lstStyle/>
          <a:p>
            <a:r>
              <a:rPr lang="en-US" sz="1600">
                <a:solidFill>
                  <a:schemeClr val="tx1"/>
                </a:solidFill>
                <a:latin typeface="Trebuchet MS" panose="020B0603020202020204" pitchFamily="34" charset="0"/>
              </a:rPr>
              <a:t>(C.R.S. 22-7-1203)</a:t>
            </a:r>
          </a:p>
          <a:p>
            <a:endParaRPr lang="en-US" sz="788"/>
          </a:p>
        </p:txBody>
      </p:sp>
    </p:spTree>
    <p:extLst>
      <p:ext uri="{BB962C8B-B14F-4D97-AF65-F5344CB8AC3E}">
        <p14:creationId xmlns:p14="http://schemas.microsoft.com/office/powerpoint/2010/main" val="9580362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15512A-E881-4576-90C5-CD739E9BBF9F}"/>
              </a:ext>
            </a:extLst>
          </p:cNvPr>
          <p:cNvSpPr>
            <a:spLocks noGrp="1"/>
          </p:cNvSpPr>
          <p:nvPr>
            <p:ph type="title"/>
          </p:nvPr>
        </p:nvSpPr>
        <p:spPr>
          <a:xfrm>
            <a:off x="135236" y="145576"/>
            <a:ext cx="8888183" cy="572700"/>
          </a:xfrm>
        </p:spPr>
        <p:txBody>
          <a:bodyPr/>
          <a:lstStyle/>
          <a:p>
            <a:r>
              <a:rPr lang="en-US" sz="2800" dirty="0">
                <a:solidFill>
                  <a:schemeClr val="tx1"/>
                </a:solidFill>
                <a:latin typeface="Trebuchet MS" panose="020B0603020202020204" pitchFamily="34" charset="0"/>
                <a:ea typeface="+mj-ea"/>
                <a:cs typeface="+mj-cs"/>
              </a:rPr>
              <a:t>1. Significant Reading Deficiency (SRD) Determination </a:t>
            </a:r>
            <a:endParaRPr lang="en-US" sz="2800" dirty="0">
              <a:solidFill>
                <a:schemeClr val="tx1"/>
              </a:solidFill>
              <a:latin typeface="Trebuchet MS" panose="020B0603020202020204" pitchFamily="34" charset="0"/>
            </a:endParaRPr>
          </a:p>
        </p:txBody>
      </p:sp>
      <p:sp>
        <p:nvSpPr>
          <p:cNvPr id="2" name="Chevron 1">
            <a:extLst>
              <a:ext uri="{FF2B5EF4-FFF2-40B4-BE49-F238E27FC236}">
                <a16:creationId xmlns:a16="http://schemas.microsoft.com/office/drawing/2014/main" id="{99A2F8BD-83D9-F84E-AC3E-05E744EF1598}"/>
              </a:ext>
            </a:extLst>
          </p:cNvPr>
          <p:cNvSpPr/>
          <p:nvPr/>
        </p:nvSpPr>
        <p:spPr>
          <a:xfrm>
            <a:off x="135236" y="875823"/>
            <a:ext cx="3117789" cy="711836"/>
          </a:xfrm>
          <a:prstGeom prst="chevron">
            <a:avLst/>
          </a:prstGeom>
          <a:solidFill>
            <a:srgbClr val="004E9A"/>
          </a:solidFill>
          <a:ln>
            <a:solidFill>
              <a:srgbClr val="0019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chemeClr val="bg1"/>
                </a:solidFill>
                <a:latin typeface="Trebuchet MS" panose="020B0603020202020204" pitchFamily="34" charset="0"/>
              </a:rPr>
              <a:t>READ Act Approved</a:t>
            </a:r>
          </a:p>
          <a:p>
            <a:pPr algn="ctr"/>
            <a:r>
              <a:rPr lang="en-US" sz="1800">
                <a:solidFill>
                  <a:schemeClr val="bg1"/>
                </a:solidFill>
                <a:latin typeface="Trebuchet MS" panose="020B0603020202020204" pitchFamily="34" charset="0"/>
              </a:rPr>
              <a:t>INTERIM ASSESSMENT</a:t>
            </a:r>
          </a:p>
        </p:txBody>
      </p:sp>
      <p:sp>
        <p:nvSpPr>
          <p:cNvPr id="4" name="TextBox 3">
            <a:extLst>
              <a:ext uri="{FF2B5EF4-FFF2-40B4-BE49-F238E27FC236}">
                <a16:creationId xmlns:a16="http://schemas.microsoft.com/office/drawing/2014/main" id="{F0C2F9F6-051A-D3EA-FD07-BD1B8EB5B592}"/>
              </a:ext>
            </a:extLst>
          </p:cNvPr>
          <p:cNvSpPr txBox="1"/>
          <p:nvPr/>
        </p:nvSpPr>
        <p:spPr>
          <a:xfrm>
            <a:off x="135236" y="1675303"/>
            <a:ext cx="7742672" cy="2752678"/>
          </a:xfrm>
          <a:prstGeom prst="rect">
            <a:avLst/>
          </a:prstGeom>
          <a:noFill/>
        </p:spPr>
        <p:txBody>
          <a:bodyPr wrap="square" lIns="51435" tIns="25718" rIns="51435" bIns="25718" rtlCol="0" anchor="t">
            <a:spAutoFit/>
          </a:bodyPr>
          <a:lstStyle/>
          <a:p>
            <a:pPr marL="192881" indent="-192881">
              <a:buFont typeface="Arial" panose="020B0604020202020204" pitchFamily="34" charset="0"/>
              <a:buChar char="•"/>
            </a:pPr>
            <a:r>
              <a:rPr lang="en-US" sz="1800">
                <a:solidFill>
                  <a:srgbClr val="093C92"/>
                </a:solidFill>
                <a:latin typeface="Trebuchet MS" panose="020B0603020202020204" pitchFamily="34" charset="0"/>
                <a:cs typeface="Calibri Light" panose="020F0302020204030204" pitchFamily="34" charset="0"/>
              </a:rPr>
              <a:t>Universal screener administered to all students</a:t>
            </a:r>
          </a:p>
          <a:p>
            <a:pPr lvl="0"/>
            <a:endParaRPr lang="en-US" sz="1800">
              <a:solidFill>
                <a:srgbClr val="093C92"/>
              </a:solidFill>
              <a:latin typeface="Trebuchet MS" panose="020B0603020202020204" pitchFamily="34" charset="0"/>
              <a:cs typeface="Calibri Light" panose="020F0302020204030204" pitchFamily="34" charset="0"/>
            </a:endParaRPr>
          </a:p>
          <a:p>
            <a:pPr marL="192881" indent="-192881">
              <a:buFont typeface="Arial" panose="020B0604020202020204" pitchFamily="34" charset="0"/>
              <a:buChar char="•"/>
            </a:pPr>
            <a:r>
              <a:rPr lang="en-US" sz="1800">
                <a:solidFill>
                  <a:srgbClr val="093C92"/>
                </a:solidFill>
                <a:latin typeface="Trebuchet MS" panose="020B0603020202020204" pitchFamily="34" charset="0"/>
                <a:cs typeface="Calibri Light" panose="020F0302020204030204" pitchFamily="34" charset="0"/>
              </a:rPr>
              <a:t>Administered within the first 30 calendar days for grades 1-3</a:t>
            </a:r>
          </a:p>
          <a:p>
            <a:pPr marL="192881" indent="-192881">
              <a:buFont typeface="Arial" panose="020B0604020202020204" pitchFamily="34" charset="0"/>
              <a:buChar char="•"/>
            </a:pPr>
            <a:endParaRPr lang="en-US" sz="1800">
              <a:solidFill>
                <a:srgbClr val="093C92"/>
              </a:solidFill>
              <a:latin typeface="Trebuchet MS" panose="020B0603020202020204" pitchFamily="34" charset="0"/>
              <a:cs typeface="Calibri Light" panose="020F0302020204030204" pitchFamily="34" charset="0"/>
            </a:endParaRPr>
          </a:p>
          <a:p>
            <a:pPr marL="192881" indent="-192881">
              <a:buFont typeface="Arial" panose="020B0604020202020204" pitchFamily="34" charset="0"/>
              <a:buChar char="•"/>
            </a:pPr>
            <a:r>
              <a:rPr lang="en-US" sz="1800">
                <a:solidFill>
                  <a:srgbClr val="093C92"/>
                </a:solidFill>
                <a:latin typeface="Trebuchet MS" panose="020B0603020202020204" pitchFamily="34" charset="0"/>
                <a:cs typeface="Calibri Light"/>
              </a:rPr>
              <a:t>Administered within the first 90 calendar days for kindergartners</a:t>
            </a:r>
          </a:p>
          <a:p>
            <a:pPr marL="192881" indent="-192881">
              <a:buFont typeface="Arial" panose="020B0604020202020204" pitchFamily="34" charset="0"/>
              <a:buChar char="•"/>
            </a:pPr>
            <a:endParaRPr lang="en-US" sz="1800">
              <a:solidFill>
                <a:srgbClr val="093C92"/>
              </a:solidFill>
              <a:latin typeface="Trebuchet MS" panose="020B0603020202020204" pitchFamily="34" charset="0"/>
              <a:cs typeface="Calibri Light" panose="020F0302020204030204" pitchFamily="34" charset="0"/>
            </a:endParaRPr>
          </a:p>
          <a:p>
            <a:pPr marL="192881" indent="-192881">
              <a:buFont typeface="Arial" panose="020B0604020202020204" pitchFamily="34" charset="0"/>
              <a:buChar char="•"/>
            </a:pPr>
            <a:r>
              <a:rPr lang="en-US" sz="1800">
                <a:solidFill>
                  <a:srgbClr val="093C92"/>
                </a:solidFill>
                <a:latin typeface="Trebuchet MS" panose="020B0603020202020204" pitchFamily="34" charset="0"/>
                <a:cs typeface="Calibri Light"/>
              </a:rPr>
              <a:t>If administered within the first 60 days for kindergartners, the LEP is not required to administer the literacy component of the school readiness assessment. </a:t>
            </a:r>
            <a:endParaRPr lang="en-US" sz="1800">
              <a:solidFill>
                <a:srgbClr val="093C92"/>
              </a:solidFill>
              <a:latin typeface="Trebuchet MS" panose="020B0603020202020204" pitchFamily="34" charset="0"/>
              <a:cs typeface="Calibri Light" panose="020F0302020204030204" pitchFamily="34" charset="0"/>
            </a:endParaRPr>
          </a:p>
          <a:p>
            <a:pPr marL="192881" indent="-192881">
              <a:buFont typeface="Arial" panose="020B0604020202020204" pitchFamily="34" charset="0"/>
              <a:buChar char="•"/>
            </a:pPr>
            <a:endParaRPr lang="en-US" sz="1350"/>
          </a:p>
        </p:txBody>
      </p:sp>
      <p:sp>
        <p:nvSpPr>
          <p:cNvPr id="7" name="Chevron 53">
            <a:extLst>
              <a:ext uri="{FF2B5EF4-FFF2-40B4-BE49-F238E27FC236}">
                <a16:creationId xmlns:a16="http://schemas.microsoft.com/office/drawing/2014/main" id="{2D064873-1731-FD75-6FE3-613763A9F640}"/>
              </a:ext>
              <a:ext uri="{C183D7F6-B498-43B3-948B-1728B52AA6E4}">
                <adec:decorative xmlns:adec="http://schemas.microsoft.com/office/drawing/2017/decorative" val="1"/>
              </a:ext>
            </a:extLst>
          </p:cNvPr>
          <p:cNvSpPr/>
          <p:nvPr/>
        </p:nvSpPr>
        <p:spPr>
          <a:xfrm>
            <a:off x="3116641" y="842051"/>
            <a:ext cx="3117788" cy="799480"/>
          </a:xfrm>
          <a:prstGeom prst="chevron">
            <a:avLst/>
          </a:prstGeom>
          <a:solidFill>
            <a:srgbClr val="077682"/>
          </a:solidFill>
          <a:ln>
            <a:solidFill>
              <a:srgbClr val="0019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dirty="0">
              <a:solidFill>
                <a:schemeClr val="bg1"/>
              </a:solidFill>
            </a:endParaRPr>
          </a:p>
          <a:p>
            <a:pPr algn="ctr"/>
            <a:r>
              <a:rPr lang="en-US" sz="1800" dirty="0">
                <a:solidFill>
                  <a:schemeClr val="bg1"/>
                </a:solidFill>
                <a:latin typeface="Trebuchet MS" panose="020B0603020202020204" pitchFamily="34" charset="0"/>
              </a:rPr>
              <a:t>READ Act Approved DIAGNOSTIC ASSESSMENT</a:t>
            </a:r>
          </a:p>
          <a:p>
            <a:pPr algn="ctr"/>
            <a:endParaRPr lang="en-US" sz="1125" dirty="0">
              <a:solidFill>
                <a:schemeClr val="tx1"/>
              </a:solidFill>
            </a:endParaRPr>
          </a:p>
        </p:txBody>
      </p:sp>
      <p:sp>
        <p:nvSpPr>
          <p:cNvPr id="9" name="Chevron 58">
            <a:extLst>
              <a:ext uri="{FF2B5EF4-FFF2-40B4-BE49-F238E27FC236}">
                <a16:creationId xmlns:a16="http://schemas.microsoft.com/office/drawing/2014/main" id="{90161667-7027-346A-7B6B-DEA4190C9431}"/>
              </a:ext>
              <a:ext uri="{C183D7F6-B498-43B3-948B-1728B52AA6E4}">
                <adec:decorative xmlns:adec="http://schemas.microsoft.com/office/drawing/2017/decorative" val="1"/>
              </a:ext>
            </a:extLst>
          </p:cNvPr>
          <p:cNvSpPr/>
          <p:nvPr/>
        </p:nvSpPr>
        <p:spPr>
          <a:xfrm>
            <a:off x="6129495" y="875824"/>
            <a:ext cx="2945704" cy="711836"/>
          </a:xfrm>
          <a:prstGeom prst="chevron">
            <a:avLst/>
          </a:prstGeom>
          <a:solidFill>
            <a:srgbClr val="245D38"/>
          </a:solidFill>
          <a:ln>
            <a:solidFill>
              <a:srgbClr val="0019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chemeClr val="bg1"/>
                </a:solidFill>
                <a:latin typeface="Trebuchet MS" panose="020B0603020202020204" pitchFamily="34" charset="0"/>
              </a:rPr>
              <a:t>Collection of a </a:t>
            </a:r>
          </a:p>
          <a:p>
            <a:pPr algn="ctr"/>
            <a:r>
              <a:rPr lang="en-US" sz="1800">
                <a:solidFill>
                  <a:schemeClr val="bg1"/>
                </a:solidFill>
                <a:latin typeface="Trebuchet MS" panose="020B0603020202020204" pitchFamily="34" charset="0"/>
              </a:rPr>
              <a:t>BODY of EVIDENCE</a:t>
            </a:r>
            <a:endParaRPr lang="en-US" sz="1800">
              <a:solidFill>
                <a:schemeClr val="tx1"/>
              </a:solidFill>
              <a:latin typeface="Trebuchet MS" panose="020B0603020202020204" pitchFamily="34" charset="0"/>
            </a:endParaRPr>
          </a:p>
        </p:txBody>
      </p:sp>
    </p:spTree>
    <p:extLst>
      <p:ext uri="{BB962C8B-B14F-4D97-AF65-F5344CB8AC3E}">
        <p14:creationId xmlns:p14="http://schemas.microsoft.com/office/powerpoint/2010/main" val="19812354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BB7B10-03AE-1A58-AAF6-BBC5ADBC751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BFF445E-976E-8C3B-A2F5-BFDECC47BBB0}"/>
              </a:ext>
            </a:extLst>
          </p:cNvPr>
          <p:cNvSpPr>
            <a:spLocks noGrp="1"/>
          </p:cNvSpPr>
          <p:nvPr>
            <p:ph type="title"/>
          </p:nvPr>
        </p:nvSpPr>
        <p:spPr>
          <a:xfrm>
            <a:off x="135236" y="145576"/>
            <a:ext cx="8888183" cy="572700"/>
          </a:xfrm>
        </p:spPr>
        <p:txBody>
          <a:bodyPr/>
          <a:lstStyle/>
          <a:p>
            <a:r>
              <a:rPr lang="en-US" sz="2800" dirty="0">
                <a:solidFill>
                  <a:schemeClr val="tx1"/>
                </a:solidFill>
                <a:latin typeface="Trebuchet MS" panose="020B0603020202020204" pitchFamily="34" charset="0"/>
                <a:ea typeface="+mj-ea"/>
                <a:cs typeface="+mj-cs"/>
              </a:rPr>
              <a:t>2. Significant Reading Deficiency (SRD) Determination</a:t>
            </a:r>
            <a:endParaRPr lang="en-US" sz="2800" dirty="0">
              <a:solidFill>
                <a:schemeClr val="tx1"/>
              </a:solidFill>
              <a:latin typeface="Trebuchet MS" panose="020B0603020202020204" pitchFamily="34" charset="0"/>
            </a:endParaRPr>
          </a:p>
        </p:txBody>
      </p:sp>
      <p:sp>
        <p:nvSpPr>
          <p:cNvPr id="2" name="Chevron 1">
            <a:extLst>
              <a:ext uri="{FF2B5EF4-FFF2-40B4-BE49-F238E27FC236}">
                <a16:creationId xmlns:a16="http://schemas.microsoft.com/office/drawing/2014/main" id="{7A949398-4815-CAAD-211E-98E489B2D55A}"/>
              </a:ext>
              <a:ext uri="{C183D7F6-B498-43B3-948B-1728B52AA6E4}">
                <adec:decorative xmlns:adec="http://schemas.microsoft.com/office/drawing/2017/decorative" val="1"/>
              </a:ext>
            </a:extLst>
          </p:cNvPr>
          <p:cNvSpPr/>
          <p:nvPr/>
        </p:nvSpPr>
        <p:spPr>
          <a:xfrm>
            <a:off x="135236" y="875823"/>
            <a:ext cx="3117789" cy="711836"/>
          </a:xfrm>
          <a:prstGeom prst="chevron">
            <a:avLst/>
          </a:prstGeom>
          <a:solidFill>
            <a:srgbClr val="004E9A"/>
          </a:solidFill>
          <a:ln>
            <a:solidFill>
              <a:srgbClr val="0019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chemeClr val="bg1"/>
                </a:solidFill>
                <a:latin typeface="Trebuchet MS" panose="020B0603020202020204" pitchFamily="34" charset="0"/>
              </a:rPr>
              <a:t>READ Act Approved</a:t>
            </a:r>
          </a:p>
          <a:p>
            <a:pPr algn="ctr"/>
            <a:r>
              <a:rPr lang="en-US" sz="1800">
                <a:solidFill>
                  <a:schemeClr val="bg1"/>
                </a:solidFill>
                <a:latin typeface="Trebuchet MS" panose="020B0603020202020204" pitchFamily="34" charset="0"/>
              </a:rPr>
              <a:t>INTERIM ASSESSMENT</a:t>
            </a:r>
          </a:p>
        </p:txBody>
      </p:sp>
      <p:sp>
        <p:nvSpPr>
          <p:cNvPr id="7" name="Chevron 53">
            <a:extLst>
              <a:ext uri="{FF2B5EF4-FFF2-40B4-BE49-F238E27FC236}">
                <a16:creationId xmlns:a16="http://schemas.microsoft.com/office/drawing/2014/main" id="{3F99F069-F3C6-C681-C0D9-AC9255CC226A}"/>
              </a:ext>
              <a:ext uri="{C183D7F6-B498-43B3-948B-1728B52AA6E4}">
                <adec:decorative xmlns:adec="http://schemas.microsoft.com/office/drawing/2017/decorative" val="0"/>
              </a:ext>
            </a:extLst>
          </p:cNvPr>
          <p:cNvSpPr/>
          <p:nvPr/>
        </p:nvSpPr>
        <p:spPr>
          <a:xfrm>
            <a:off x="3116641" y="842051"/>
            <a:ext cx="3117788" cy="799480"/>
          </a:xfrm>
          <a:prstGeom prst="chevron">
            <a:avLst/>
          </a:prstGeom>
          <a:solidFill>
            <a:srgbClr val="077682"/>
          </a:solidFill>
          <a:ln>
            <a:solidFill>
              <a:srgbClr val="0019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solidFill>
                <a:schemeClr val="bg1"/>
              </a:solidFill>
            </a:endParaRPr>
          </a:p>
          <a:p>
            <a:pPr algn="ctr"/>
            <a:r>
              <a:rPr lang="en-US" sz="1800">
                <a:solidFill>
                  <a:schemeClr val="bg1"/>
                </a:solidFill>
                <a:latin typeface="Trebuchet MS" panose="020B0603020202020204" pitchFamily="34" charset="0"/>
              </a:rPr>
              <a:t>READ Act Approved DIAGNOSTIC ASSESSMENT</a:t>
            </a:r>
          </a:p>
          <a:p>
            <a:pPr algn="ctr"/>
            <a:endParaRPr lang="en-US" sz="1125">
              <a:solidFill>
                <a:schemeClr val="tx1"/>
              </a:solidFill>
            </a:endParaRPr>
          </a:p>
        </p:txBody>
      </p:sp>
      <p:sp>
        <p:nvSpPr>
          <p:cNvPr id="9" name="Chevron 58">
            <a:extLst>
              <a:ext uri="{FF2B5EF4-FFF2-40B4-BE49-F238E27FC236}">
                <a16:creationId xmlns:a16="http://schemas.microsoft.com/office/drawing/2014/main" id="{7B75CD7C-BACF-F181-879F-059C1CB7AA4F}"/>
              </a:ext>
              <a:ext uri="{C183D7F6-B498-43B3-948B-1728B52AA6E4}">
                <adec:decorative xmlns:adec="http://schemas.microsoft.com/office/drawing/2017/decorative" val="1"/>
              </a:ext>
            </a:extLst>
          </p:cNvPr>
          <p:cNvSpPr/>
          <p:nvPr/>
        </p:nvSpPr>
        <p:spPr>
          <a:xfrm>
            <a:off x="6129495" y="875824"/>
            <a:ext cx="2945704" cy="711836"/>
          </a:xfrm>
          <a:prstGeom prst="chevron">
            <a:avLst/>
          </a:prstGeom>
          <a:solidFill>
            <a:srgbClr val="245D38"/>
          </a:solidFill>
          <a:ln>
            <a:solidFill>
              <a:srgbClr val="0019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chemeClr val="bg1"/>
                </a:solidFill>
                <a:latin typeface="Trebuchet MS" panose="020B0603020202020204" pitchFamily="34" charset="0"/>
              </a:rPr>
              <a:t>Collection of a </a:t>
            </a:r>
          </a:p>
          <a:p>
            <a:pPr algn="ctr"/>
            <a:r>
              <a:rPr lang="en-US" sz="1800">
                <a:solidFill>
                  <a:schemeClr val="bg1"/>
                </a:solidFill>
                <a:latin typeface="Trebuchet MS" panose="020B0603020202020204" pitchFamily="34" charset="0"/>
              </a:rPr>
              <a:t>BODY of EVIDENCE</a:t>
            </a:r>
            <a:endParaRPr lang="en-US" sz="1800">
              <a:solidFill>
                <a:schemeClr val="tx1"/>
              </a:solidFill>
              <a:latin typeface="Trebuchet MS" panose="020B0603020202020204" pitchFamily="34" charset="0"/>
            </a:endParaRPr>
          </a:p>
        </p:txBody>
      </p:sp>
      <p:sp>
        <p:nvSpPr>
          <p:cNvPr id="8" name="TextBox 7">
            <a:extLst>
              <a:ext uri="{FF2B5EF4-FFF2-40B4-BE49-F238E27FC236}">
                <a16:creationId xmlns:a16="http://schemas.microsoft.com/office/drawing/2014/main" id="{C342EC34-62E0-8F88-99B0-8BE429C5D4C2}"/>
              </a:ext>
            </a:extLst>
          </p:cNvPr>
          <p:cNvSpPr txBox="1"/>
          <p:nvPr/>
        </p:nvSpPr>
        <p:spPr>
          <a:xfrm>
            <a:off x="135236" y="1564513"/>
            <a:ext cx="8939963" cy="2949975"/>
          </a:xfrm>
          <a:prstGeom prst="rect">
            <a:avLst/>
          </a:prstGeom>
          <a:noFill/>
        </p:spPr>
        <p:txBody>
          <a:bodyPr wrap="square" rtlCol="0">
            <a:spAutoFit/>
          </a:bodyPr>
          <a:lstStyle/>
          <a:p>
            <a:pPr marL="192881" indent="-192881">
              <a:lnSpc>
                <a:spcPct val="150000"/>
              </a:lnSpc>
              <a:buFont typeface="Arial" panose="020B0604020202020204" pitchFamily="34" charset="0"/>
              <a:buChar char="•"/>
            </a:pPr>
            <a:r>
              <a:rPr lang="en-US" sz="1800" dirty="0">
                <a:solidFill>
                  <a:schemeClr val="accent5">
                    <a:lumMod val="75000"/>
                  </a:schemeClr>
                </a:solidFill>
                <a:latin typeface="Trebuchet MS" panose="020B0603020202020204" pitchFamily="34" charset="0"/>
                <a:cs typeface="Calibri Light" panose="020F0302020204030204" pitchFamily="34" charset="0"/>
              </a:rPr>
              <a:t>Administer the diagnostic assessment within 60 calendar days from when the interim assessment was administered</a:t>
            </a:r>
          </a:p>
          <a:p>
            <a:pPr marL="192881" indent="-192881">
              <a:lnSpc>
                <a:spcPct val="150000"/>
              </a:lnSpc>
              <a:buFont typeface="Arial" panose="020B0604020202020204" pitchFamily="34" charset="0"/>
              <a:buChar char="•"/>
            </a:pPr>
            <a:r>
              <a:rPr lang="en-US" sz="1800" dirty="0">
                <a:solidFill>
                  <a:schemeClr val="accent5">
                    <a:lumMod val="75000"/>
                  </a:schemeClr>
                </a:solidFill>
                <a:latin typeface="Trebuchet MS" panose="020B0603020202020204" pitchFamily="34" charset="0"/>
                <a:cs typeface="Calibri Light" panose="020F0302020204030204" pitchFamily="34" charset="0"/>
              </a:rPr>
              <a:t>During the 60-day window, the LEP ensures students are receiving scientifically based and evidence-based core instruction and intervention</a:t>
            </a:r>
          </a:p>
          <a:p>
            <a:pPr marL="192881" indent="-192881">
              <a:lnSpc>
                <a:spcPct val="150000"/>
              </a:lnSpc>
              <a:buFont typeface="Arial" panose="020B0604020202020204" pitchFamily="34" charset="0"/>
              <a:buChar char="•"/>
            </a:pPr>
            <a:r>
              <a:rPr lang="en-US" sz="1800" dirty="0">
                <a:solidFill>
                  <a:schemeClr val="accent5">
                    <a:lumMod val="75000"/>
                  </a:schemeClr>
                </a:solidFill>
                <a:latin typeface="Trebuchet MS" panose="020B0603020202020204" pitchFamily="34" charset="0"/>
                <a:cs typeface="Calibri Light" panose="020F0302020204030204" pitchFamily="34" charset="0"/>
              </a:rPr>
              <a:t>Used to pinpoint the specific skill deficiencies within phonemic awareness, phonics, vocabulary development, reading fluency including oral skills and reading comprehension. </a:t>
            </a:r>
            <a:endParaRPr lang="en-US" sz="1800" dirty="0">
              <a:solidFill>
                <a:schemeClr val="accent5">
                  <a:lumMod val="75000"/>
                </a:schemeClr>
              </a:solidFill>
              <a:latin typeface="Trebuchet MS" panose="020B0603020202020204" pitchFamily="34" charset="0"/>
            </a:endParaRPr>
          </a:p>
        </p:txBody>
      </p:sp>
    </p:spTree>
    <p:extLst>
      <p:ext uri="{BB962C8B-B14F-4D97-AF65-F5344CB8AC3E}">
        <p14:creationId xmlns:p14="http://schemas.microsoft.com/office/powerpoint/2010/main" val="35766211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02C06F-C48B-0A80-FD82-BDFEEC013C6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F638A7A-26C1-CDA0-36F0-0DA92418E97F}"/>
              </a:ext>
            </a:extLst>
          </p:cNvPr>
          <p:cNvSpPr>
            <a:spLocks noGrp="1"/>
          </p:cNvSpPr>
          <p:nvPr>
            <p:ph type="title"/>
          </p:nvPr>
        </p:nvSpPr>
        <p:spPr>
          <a:xfrm>
            <a:off x="135236" y="145576"/>
            <a:ext cx="8888183" cy="572700"/>
          </a:xfrm>
        </p:spPr>
        <p:txBody>
          <a:bodyPr/>
          <a:lstStyle/>
          <a:p>
            <a:r>
              <a:rPr lang="en-US" sz="2800" dirty="0">
                <a:solidFill>
                  <a:schemeClr val="tx1"/>
                </a:solidFill>
                <a:latin typeface="Trebuchet MS" panose="020B0603020202020204" pitchFamily="34" charset="0"/>
                <a:ea typeface="+mj-ea"/>
                <a:cs typeface="+mj-cs"/>
              </a:rPr>
              <a:t>3. Significant Reading Deficiency (SRD) Determination</a:t>
            </a:r>
            <a:endParaRPr lang="en-US" sz="2800" dirty="0">
              <a:solidFill>
                <a:schemeClr val="tx1"/>
              </a:solidFill>
              <a:latin typeface="Trebuchet MS" panose="020B0603020202020204" pitchFamily="34" charset="0"/>
            </a:endParaRPr>
          </a:p>
        </p:txBody>
      </p:sp>
      <p:sp>
        <p:nvSpPr>
          <p:cNvPr id="2" name="Chevron 1">
            <a:extLst>
              <a:ext uri="{FF2B5EF4-FFF2-40B4-BE49-F238E27FC236}">
                <a16:creationId xmlns:a16="http://schemas.microsoft.com/office/drawing/2014/main" id="{5A68B266-8846-1596-15F9-659D6F9B4D8F}"/>
              </a:ext>
              <a:ext uri="{C183D7F6-B498-43B3-948B-1728B52AA6E4}">
                <adec:decorative xmlns:adec="http://schemas.microsoft.com/office/drawing/2017/decorative" val="1"/>
              </a:ext>
            </a:extLst>
          </p:cNvPr>
          <p:cNvSpPr/>
          <p:nvPr/>
        </p:nvSpPr>
        <p:spPr>
          <a:xfrm>
            <a:off x="135236" y="875823"/>
            <a:ext cx="3117789" cy="711836"/>
          </a:xfrm>
          <a:prstGeom prst="chevron">
            <a:avLst/>
          </a:prstGeom>
          <a:solidFill>
            <a:srgbClr val="004E9A"/>
          </a:solidFill>
          <a:ln>
            <a:solidFill>
              <a:srgbClr val="0019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chemeClr val="bg1"/>
                </a:solidFill>
                <a:latin typeface="Trebuchet MS" panose="020B0603020202020204" pitchFamily="34" charset="0"/>
              </a:rPr>
              <a:t>READ Act Approved</a:t>
            </a:r>
          </a:p>
          <a:p>
            <a:pPr algn="ctr"/>
            <a:r>
              <a:rPr lang="en-US" sz="1800">
                <a:solidFill>
                  <a:schemeClr val="bg1"/>
                </a:solidFill>
                <a:latin typeface="Trebuchet MS" panose="020B0603020202020204" pitchFamily="34" charset="0"/>
              </a:rPr>
              <a:t>INTERIM ASSESSMENT</a:t>
            </a:r>
          </a:p>
        </p:txBody>
      </p:sp>
      <p:sp>
        <p:nvSpPr>
          <p:cNvPr id="7" name="Chevron 53">
            <a:extLst>
              <a:ext uri="{FF2B5EF4-FFF2-40B4-BE49-F238E27FC236}">
                <a16:creationId xmlns:a16="http://schemas.microsoft.com/office/drawing/2014/main" id="{2A5F8EAC-8D26-B272-0D2D-1B59D3A00B94}"/>
              </a:ext>
              <a:ext uri="{C183D7F6-B498-43B3-948B-1728B52AA6E4}">
                <adec:decorative xmlns:adec="http://schemas.microsoft.com/office/drawing/2017/decorative" val="1"/>
              </a:ext>
            </a:extLst>
          </p:cNvPr>
          <p:cNvSpPr/>
          <p:nvPr/>
        </p:nvSpPr>
        <p:spPr>
          <a:xfrm>
            <a:off x="3116641" y="842051"/>
            <a:ext cx="3117788" cy="799480"/>
          </a:xfrm>
          <a:prstGeom prst="chevron">
            <a:avLst/>
          </a:prstGeom>
          <a:solidFill>
            <a:srgbClr val="077682"/>
          </a:solidFill>
          <a:ln>
            <a:solidFill>
              <a:srgbClr val="0019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dirty="0">
              <a:solidFill>
                <a:schemeClr val="bg1"/>
              </a:solidFill>
            </a:endParaRPr>
          </a:p>
          <a:p>
            <a:pPr algn="ctr"/>
            <a:r>
              <a:rPr lang="en-US" sz="1800" dirty="0">
                <a:solidFill>
                  <a:schemeClr val="bg1"/>
                </a:solidFill>
                <a:latin typeface="Trebuchet MS" panose="020B0603020202020204" pitchFamily="34" charset="0"/>
              </a:rPr>
              <a:t>READ Act Approved DIAGNOSTIC ASSESSMENT</a:t>
            </a:r>
          </a:p>
          <a:p>
            <a:pPr algn="ctr"/>
            <a:endParaRPr lang="en-US" sz="1125" dirty="0">
              <a:solidFill>
                <a:schemeClr val="tx1"/>
              </a:solidFill>
            </a:endParaRPr>
          </a:p>
        </p:txBody>
      </p:sp>
      <p:sp>
        <p:nvSpPr>
          <p:cNvPr id="9" name="Chevron 58">
            <a:extLst>
              <a:ext uri="{FF2B5EF4-FFF2-40B4-BE49-F238E27FC236}">
                <a16:creationId xmlns:a16="http://schemas.microsoft.com/office/drawing/2014/main" id="{76ACFFA7-BB8E-919C-310D-FFCFAE29EF62}"/>
              </a:ext>
            </a:extLst>
          </p:cNvPr>
          <p:cNvSpPr/>
          <p:nvPr/>
        </p:nvSpPr>
        <p:spPr>
          <a:xfrm>
            <a:off x="6129495" y="875824"/>
            <a:ext cx="2945704" cy="711836"/>
          </a:xfrm>
          <a:prstGeom prst="chevron">
            <a:avLst/>
          </a:prstGeom>
          <a:solidFill>
            <a:srgbClr val="245D38"/>
          </a:solidFill>
          <a:ln>
            <a:solidFill>
              <a:srgbClr val="0019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bg1"/>
                </a:solidFill>
                <a:latin typeface="Trebuchet MS" panose="020B0603020202020204" pitchFamily="34" charset="0"/>
              </a:rPr>
              <a:t>Collection of a </a:t>
            </a:r>
          </a:p>
          <a:p>
            <a:pPr algn="ctr"/>
            <a:r>
              <a:rPr lang="en-US" sz="1800" dirty="0">
                <a:solidFill>
                  <a:schemeClr val="bg1"/>
                </a:solidFill>
                <a:latin typeface="Trebuchet MS" panose="020B0603020202020204" pitchFamily="34" charset="0"/>
              </a:rPr>
              <a:t>BODY of EVIDENCE</a:t>
            </a:r>
            <a:endParaRPr lang="en-US" sz="1800" dirty="0">
              <a:solidFill>
                <a:schemeClr val="tx1"/>
              </a:solidFill>
              <a:latin typeface="Trebuchet MS" panose="020B0603020202020204" pitchFamily="34" charset="0"/>
            </a:endParaRPr>
          </a:p>
        </p:txBody>
      </p:sp>
      <p:sp>
        <p:nvSpPr>
          <p:cNvPr id="10" name="TextBox 9">
            <a:extLst>
              <a:ext uri="{FF2B5EF4-FFF2-40B4-BE49-F238E27FC236}">
                <a16:creationId xmlns:a16="http://schemas.microsoft.com/office/drawing/2014/main" id="{36422DC8-D8C1-DEF8-0CEB-AFFDA604A948}"/>
              </a:ext>
            </a:extLst>
          </p:cNvPr>
          <p:cNvSpPr txBox="1"/>
          <p:nvPr/>
        </p:nvSpPr>
        <p:spPr>
          <a:xfrm>
            <a:off x="724769" y="1838643"/>
            <a:ext cx="8135991" cy="2118978"/>
          </a:xfrm>
          <a:prstGeom prst="rect">
            <a:avLst/>
          </a:prstGeom>
          <a:noFill/>
        </p:spPr>
        <p:txBody>
          <a:bodyPr wrap="square" rtlCol="0">
            <a:spAutoFit/>
          </a:bodyPr>
          <a:lstStyle/>
          <a:p>
            <a:pPr marL="192881" indent="-192881">
              <a:lnSpc>
                <a:spcPct val="150000"/>
              </a:lnSpc>
              <a:buFont typeface="Arial" panose="020B0604020202020204" pitchFamily="34" charset="0"/>
              <a:buChar char="•"/>
            </a:pPr>
            <a:r>
              <a:rPr lang="en-US" sz="1800" dirty="0">
                <a:solidFill>
                  <a:schemeClr val="tx1"/>
                </a:solidFill>
                <a:latin typeface="Trebuchet MS" panose="020B0603020202020204" pitchFamily="34" charset="0"/>
              </a:rPr>
              <a:t>Used to determine if a student has a Significant Reading Deficiency (SRD)</a:t>
            </a:r>
          </a:p>
          <a:p>
            <a:pPr marL="192881" indent="-192881">
              <a:lnSpc>
                <a:spcPct val="150000"/>
              </a:lnSpc>
              <a:buFont typeface="Arial" panose="020B0604020202020204" pitchFamily="34" charset="0"/>
              <a:buChar char="•"/>
            </a:pPr>
            <a:r>
              <a:rPr lang="en-US" sz="1800" dirty="0">
                <a:solidFill>
                  <a:schemeClr val="tx1"/>
                </a:solidFill>
                <a:latin typeface="Trebuchet MS" panose="020B0603020202020204" pitchFamily="34" charset="0"/>
              </a:rPr>
              <a:t>Includes information from the interim and diagnostic assessments</a:t>
            </a:r>
          </a:p>
          <a:p>
            <a:pPr marL="192881" indent="-192881">
              <a:lnSpc>
                <a:spcPct val="150000"/>
              </a:lnSpc>
              <a:buFont typeface="Arial" panose="020B0604020202020204" pitchFamily="34" charset="0"/>
              <a:buChar char="•"/>
            </a:pPr>
            <a:r>
              <a:rPr lang="en-US" sz="1800" dirty="0">
                <a:solidFill>
                  <a:schemeClr val="tx1"/>
                </a:solidFill>
                <a:latin typeface="Trebuchet MS" panose="020B0603020202020204" pitchFamily="34" charset="0"/>
              </a:rPr>
              <a:t>May include additional information such as classroom work, other assessments, English language proficiency </a:t>
            </a:r>
          </a:p>
          <a:p>
            <a:pPr marL="192881" indent="-192881">
              <a:lnSpc>
                <a:spcPct val="150000"/>
              </a:lnSpc>
              <a:buFont typeface="Arial" panose="020B0604020202020204" pitchFamily="34" charset="0"/>
              <a:buChar char="•"/>
            </a:pPr>
            <a:r>
              <a:rPr lang="en-US" sz="1800" dirty="0">
                <a:solidFill>
                  <a:schemeClr val="tx1"/>
                </a:solidFill>
                <a:latin typeface="Trebuchet MS" panose="020B0603020202020204" pitchFamily="34" charset="0"/>
              </a:rPr>
              <a:t>Concurrently used to inform the READ plan and instruction</a:t>
            </a:r>
          </a:p>
        </p:txBody>
      </p:sp>
    </p:spTree>
    <p:extLst>
      <p:ext uri="{BB962C8B-B14F-4D97-AF65-F5344CB8AC3E}">
        <p14:creationId xmlns:p14="http://schemas.microsoft.com/office/powerpoint/2010/main" val="17553366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FCBC44-7F3C-DD26-EB0E-6C6642633E8D}"/>
              </a:ext>
            </a:extLst>
          </p:cNvPr>
          <p:cNvSpPr>
            <a:spLocks noGrp="1"/>
          </p:cNvSpPr>
          <p:nvPr>
            <p:ph type="title"/>
          </p:nvPr>
        </p:nvSpPr>
        <p:spPr/>
        <p:txBody>
          <a:bodyPr/>
          <a:lstStyle/>
          <a:p>
            <a:r>
              <a:rPr lang="en-US" sz="3200">
                <a:latin typeface="Trebuchet MS" panose="020B0603020202020204" pitchFamily="34" charset="0"/>
              </a:rPr>
              <a:t>Body of Evidence</a:t>
            </a:r>
            <a:br>
              <a:rPr lang="en-US" sz="1800" b="1">
                <a:latin typeface="Museo Slab 500" panose="02000000000000000000" charset="0"/>
              </a:rPr>
            </a:br>
            <a:endParaRPr lang="en-US" sz="1800" b="1">
              <a:latin typeface="Museo Slab 500" panose="02000000000000000000" charset="0"/>
            </a:endParaRPr>
          </a:p>
        </p:txBody>
      </p:sp>
      <p:pic>
        <p:nvPicPr>
          <p:cNvPr id="1026" name="Picture 2" descr="Graphic showing the components of reading ">
            <a:extLst>
              <a:ext uri="{FF2B5EF4-FFF2-40B4-BE49-F238E27FC236}">
                <a16:creationId xmlns:a16="http://schemas.microsoft.com/office/drawing/2014/main" id="{EA50B0D0-C859-2301-40EE-819ED5684C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61" y="888954"/>
            <a:ext cx="3031864" cy="306857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8D25C325-BA58-EC18-0732-33918B7CBEBF}"/>
              </a:ext>
            </a:extLst>
          </p:cNvPr>
          <p:cNvSpPr/>
          <p:nvPr/>
        </p:nvSpPr>
        <p:spPr>
          <a:xfrm>
            <a:off x="3500448" y="294087"/>
            <a:ext cx="5402390" cy="2277663"/>
          </a:xfrm>
          <a:prstGeom prst="round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a:solidFill>
                  <a:srgbClr val="000000"/>
                </a:solidFill>
                <a:latin typeface="Trebuchet MS" panose="020B0603020202020204" pitchFamily="34" charset="0"/>
              </a:rPr>
              <a:t>The Colorado READ Act defines a body of evidence as a collection of information about a student’s academic performance which, when considered in its entirety, documents the level of a student’s academic performance. A body of evidence, at a minimum, shall include scores on formative or interim assessments and work that a student independently produces in a classroom, including but not limited to the school readiness assessments adopted pursuant to section 22-7-1004(2)(a), C.R.S. A body of evidence may include scores on summative assessments if a local education provider decides that summative assessments are appropriate and useful in measuring students’ literacy skills (C.R.S. 22-7-1203).​</a:t>
            </a:r>
            <a:endParaRPr lang="en-US" sz="1200">
              <a:latin typeface="Trebuchet MS" panose="020B0603020202020204" pitchFamily="34" charset="0"/>
            </a:endParaRPr>
          </a:p>
        </p:txBody>
      </p:sp>
      <p:sp>
        <p:nvSpPr>
          <p:cNvPr id="11" name="TextBox 10">
            <a:extLst>
              <a:ext uri="{FF2B5EF4-FFF2-40B4-BE49-F238E27FC236}">
                <a16:creationId xmlns:a16="http://schemas.microsoft.com/office/drawing/2014/main" id="{7721DF11-AE23-5659-FBB5-7C4C83815D1B}"/>
              </a:ext>
            </a:extLst>
          </p:cNvPr>
          <p:cNvSpPr txBox="1"/>
          <p:nvPr/>
        </p:nvSpPr>
        <p:spPr>
          <a:xfrm>
            <a:off x="3324602" y="2683461"/>
            <a:ext cx="5754083" cy="1646605"/>
          </a:xfrm>
          <a:prstGeom prst="rect">
            <a:avLst/>
          </a:prstGeom>
          <a:noFill/>
        </p:spPr>
        <p:txBody>
          <a:bodyPr wrap="square">
            <a:spAutoFit/>
          </a:bodyPr>
          <a:lstStyle/>
          <a:p>
            <a:pPr marL="160735" indent="-160735" fontAlgn="base">
              <a:spcAft>
                <a:spcPts val="338"/>
              </a:spcAft>
              <a:buFont typeface="Arial" panose="020B0604020202020204" pitchFamily="34" charset="0"/>
              <a:buChar char="•"/>
            </a:pPr>
            <a:r>
              <a:rPr lang="en-US" sz="1600">
                <a:latin typeface="Trebuchet MS" panose="020B0603020202020204" pitchFamily="34" charset="0"/>
                <a:cs typeface="Calibri Light" panose="020F0302020204030204" pitchFamily="34" charset="0"/>
              </a:rPr>
              <a:t>Considers all components of reading plus oral language​</a:t>
            </a:r>
          </a:p>
          <a:p>
            <a:pPr marL="160735" indent="-160735" fontAlgn="base">
              <a:spcAft>
                <a:spcPts val="338"/>
              </a:spcAft>
              <a:buFont typeface="Arial" panose="020B0604020202020204" pitchFamily="34" charset="0"/>
              <a:buChar char="•"/>
            </a:pPr>
            <a:r>
              <a:rPr lang="en-US" sz="1600" b="1">
                <a:latin typeface="Trebuchet MS" panose="020B0603020202020204" pitchFamily="34" charset="0"/>
                <a:cs typeface="Calibri Light" panose="020F0302020204030204" pitchFamily="34" charset="0"/>
              </a:rPr>
              <a:t>Includes the interim assessment and diagnostic assessment</a:t>
            </a:r>
          </a:p>
          <a:p>
            <a:pPr marL="160735" indent="-160735" fontAlgn="base">
              <a:spcAft>
                <a:spcPts val="338"/>
              </a:spcAft>
              <a:buFont typeface="Arial" panose="020B0604020202020204" pitchFamily="34" charset="0"/>
              <a:buChar char="•"/>
            </a:pPr>
            <a:r>
              <a:rPr lang="en-US" sz="1600">
                <a:latin typeface="Trebuchet MS" panose="020B0603020202020204" pitchFamily="34" charset="0"/>
                <a:cs typeface="Calibri Light" panose="020F0302020204030204" pitchFamily="34" charset="0"/>
              </a:rPr>
              <a:t>Forms a complete picture of students’ literacy skills to support instruction and document progress toward reading competency</a:t>
            </a:r>
          </a:p>
        </p:txBody>
      </p:sp>
      <p:sp>
        <p:nvSpPr>
          <p:cNvPr id="13" name="TextBox 12">
            <a:extLst>
              <a:ext uri="{FF2B5EF4-FFF2-40B4-BE49-F238E27FC236}">
                <a16:creationId xmlns:a16="http://schemas.microsoft.com/office/drawing/2014/main" id="{7F2ED742-45B0-3A90-8F0E-E521E6D3B5EB}"/>
              </a:ext>
            </a:extLst>
          </p:cNvPr>
          <p:cNvSpPr txBox="1"/>
          <p:nvPr/>
        </p:nvSpPr>
        <p:spPr>
          <a:xfrm>
            <a:off x="0" y="4388424"/>
            <a:ext cx="5305530" cy="276999"/>
          </a:xfrm>
          <a:prstGeom prst="rect">
            <a:avLst/>
          </a:prstGeom>
          <a:noFill/>
        </p:spPr>
        <p:txBody>
          <a:bodyPr wrap="square">
            <a:spAutoFit/>
          </a:bodyPr>
          <a:lstStyle/>
          <a:p>
            <a:r>
              <a:rPr lang="en-US" sz="1200" u="sng">
                <a:solidFill>
                  <a:srgbClr val="0563C1"/>
                </a:solidFill>
                <a:latin typeface="Calibri Light" panose="020F0302020204030204" pitchFamily="34" charset="0"/>
                <a:hlinkClick r:id="rId4"/>
              </a:rPr>
              <a:t>http://www.cde.state.co.us/coloradoliteracy/readactstatuteandstateboardrules</a:t>
            </a:r>
            <a:r>
              <a:rPr lang="en-US" sz="788">
                <a:latin typeface="Calibri Light" panose="020F0302020204030204" pitchFamily="34" charset="0"/>
              </a:rPr>
              <a:t>​</a:t>
            </a:r>
            <a:endParaRPr lang="en-US" sz="788"/>
          </a:p>
        </p:txBody>
      </p:sp>
    </p:spTree>
    <p:extLst>
      <p:ext uri="{BB962C8B-B14F-4D97-AF65-F5344CB8AC3E}">
        <p14:creationId xmlns:p14="http://schemas.microsoft.com/office/powerpoint/2010/main" val="20783860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p119"/>
          <p:cNvSpPr txBox="1">
            <a:spLocks noGrp="1"/>
          </p:cNvSpPr>
          <p:nvPr>
            <p:ph type="title"/>
          </p:nvPr>
        </p:nvSpPr>
        <p:spPr>
          <a:xfrm>
            <a:off x="130830" y="98167"/>
            <a:ext cx="8520600" cy="572700"/>
          </a:xfrm>
        </p:spPr>
        <p:txBody>
          <a:bodyPr spcFirstLastPara="1" wrap="square" lIns="0" tIns="0" rIns="0" bIns="0" anchor="ctr" anchorCtr="0">
            <a:normAutofit/>
          </a:bodyPr>
          <a:lstStyle/>
          <a:p>
            <a:pPr>
              <a:lnSpc>
                <a:spcPct val="90000"/>
              </a:lnSpc>
            </a:pPr>
            <a:r>
              <a:rPr lang="en-US" sz="3200">
                <a:latin typeface="Trebuchet MS" panose="020B0603020202020204" pitchFamily="34" charset="0"/>
              </a:rPr>
              <a:t>A Body of Evidence Includes: </a:t>
            </a:r>
          </a:p>
        </p:txBody>
      </p:sp>
      <p:pic>
        <p:nvPicPr>
          <p:cNvPr id="3" name="Picture 2" descr="Angled shot of pen on a graph">
            <a:extLst>
              <a:ext uri="{FF2B5EF4-FFF2-40B4-BE49-F238E27FC236}">
                <a16:creationId xmlns:a16="http://schemas.microsoft.com/office/drawing/2014/main" id="{40B29823-4F7B-3386-EE7D-5190FF696C2E}"/>
              </a:ext>
            </a:extLst>
          </p:cNvPr>
          <p:cNvPicPr>
            <a:picLocks noChangeAspect="1"/>
          </p:cNvPicPr>
          <p:nvPr/>
        </p:nvPicPr>
        <p:blipFill>
          <a:blip r:embed="rId3"/>
          <a:srcRect l="6517" r="43551" b="-2"/>
          <a:stretch>
            <a:fillRect/>
          </a:stretch>
        </p:blipFill>
        <p:spPr>
          <a:xfrm>
            <a:off x="562908" y="806291"/>
            <a:ext cx="2441879" cy="3264408"/>
          </a:xfrm>
          <a:prstGeom prst="rect">
            <a:avLst/>
          </a:prstGeom>
          <a:noFill/>
          <a:ln>
            <a:noFill/>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73" name="Google Shape;673;p119"/>
          <p:cNvSpPr txBox="1">
            <a:spLocks noGrp="1"/>
          </p:cNvSpPr>
          <p:nvPr>
            <p:ph type="body" idx="4294967295"/>
          </p:nvPr>
        </p:nvSpPr>
        <p:spPr>
          <a:xfrm>
            <a:off x="3134580" y="828811"/>
            <a:ext cx="5697720" cy="3264408"/>
          </a:xfrm>
        </p:spPr>
        <p:txBody>
          <a:bodyPr spcFirstLastPara="1" lIns="0" tIns="0" rIns="0" bIns="0" anchor="t" anchorCtr="0">
            <a:normAutofit lnSpcReduction="10000"/>
          </a:bodyPr>
          <a:lstStyle/>
          <a:p>
            <a:pPr indent="-257175">
              <a:lnSpc>
                <a:spcPct val="105000"/>
              </a:lnSpc>
              <a:spcAft>
                <a:spcPts val="600"/>
              </a:spcAft>
              <a:buClr>
                <a:srgbClr val="000000"/>
              </a:buClr>
            </a:pPr>
            <a:r>
              <a:rPr lang="en-US" sz="2000" b="0" i="0" u="none" strike="noStrike" cap="none">
                <a:solidFill>
                  <a:schemeClr val="dk1"/>
                </a:solidFill>
                <a:latin typeface="Trebuchet MS" panose="020B0603020202020204" pitchFamily="34" charset="0"/>
              </a:rPr>
              <a:t>Approved interim and diagnostic assessments</a:t>
            </a:r>
          </a:p>
          <a:p>
            <a:pPr indent="-257175">
              <a:lnSpc>
                <a:spcPct val="105000"/>
              </a:lnSpc>
              <a:spcAft>
                <a:spcPts val="600"/>
              </a:spcAft>
              <a:buClr>
                <a:srgbClr val="000000"/>
              </a:buClr>
            </a:pPr>
            <a:r>
              <a:rPr lang="en-US" sz="2000" b="0" i="0" u="none" strike="noStrike" cap="none">
                <a:solidFill>
                  <a:schemeClr val="dk1"/>
                </a:solidFill>
                <a:latin typeface="Trebuchet MS" panose="020B0603020202020204" pitchFamily="34" charset="0"/>
              </a:rPr>
              <a:t>Informal and formal assessment information</a:t>
            </a:r>
          </a:p>
          <a:p>
            <a:pPr indent="-257175">
              <a:lnSpc>
                <a:spcPct val="105000"/>
              </a:lnSpc>
              <a:spcAft>
                <a:spcPts val="600"/>
              </a:spcAft>
              <a:buClr>
                <a:srgbClr val="000000"/>
              </a:buClr>
            </a:pPr>
            <a:r>
              <a:rPr lang="en-US" sz="2000" b="0" i="0" u="none" strike="noStrike" cap="none">
                <a:solidFill>
                  <a:schemeClr val="dk1"/>
                </a:solidFill>
                <a:latin typeface="Trebuchet MS" panose="020B0603020202020204" pitchFamily="34" charset="0"/>
              </a:rPr>
              <a:t>Qualitative and quantitative data</a:t>
            </a:r>
          </a:p>
          <a:p>
            <a:pPr indent="-257175">
              <a:lnSpc>
                <a:spcPct val="105000"/>
              </a:lnSpc>
              <a:spcAft>
                <a:spcPts val="600"/>
              </a:spcAft>
              <a:buClr>
                <a:srgbClr val="000000"/>
              </a:buClr>
            </a:pPr>
            <a:r>
              <a:rPr lang="en-US" sz="2000" b="0" i="0" u="none" strike="noStrike" cap="none">
                <a:solidFill>
                  <a:schemeClr val="dk1"/>
                </a:solidFill>
                <a:latin typeface="Trebuchet MS" panose="020B0603020202020204" pitchFamily="34" charset="0"/>
              </a:rPr>
              <a:t>Language proficiency data and home language assessment data</a:t>
            </a:r>
          </a:p>
          <a:p>
            <a:pPr indent="-257175">
              <a:lnSpc>
                <a:spcPct val="105000"/>
              </a:lnSpc>
              <a:spcAft>
                <a:spcPts val="600"/>
              </a:spcAft>
              <a:buClr>
                <a:srgbClr val="000000"/>
              </a:buClr>
            </a:pPr>
            <a:r>
              <a:rPr lang="en-US" sz="2000" b="0" i="0" u="none" strike="noStrike" cap="none">
                <a:solidFill>
                  <a:schemeClr val="dk1"/>
                </a:solidFill>
                <a:latin typeface="Trebuchet MS" panose="020B0603020202020204" pitchFamily="34" charset="0"/>
              </a:rPr>
              <a:t>Any information about factors that influence academic performance</a:t>
            </a:r>
          </a:p>
          <a:p>
            <a:pPr indent="-257175">
              <a:lnSpc>
                <a:spcPct val="105000"/>
              </a:lnSpc>
              <a:spcAft>
                <a:spcPts val="600"/>
              </a:spcAft>
              <a:buClr>
                <a:srgbClr val="000000"/>
              </a:buClr>
            </a:pPr>
            <a:r>
              <a:rPr lang="en-US" sz="2000" b="0" i="0" u="none" strike="noStrike" cap="none">
                <a:solidFill>
                  <a:schemeClr val="dk1"/>
                </a:solidFill>
                <a:latin typeface="Trebuchet MS" panose="020B0603020202020204" pitchFamily="34" charset="0"/>
              </a:rPr>
              <a:t>Data that addresses all components of literacy plus oral language</a:t>
            </a:r>
          </a:p>
          <a:p>
            <a:pPr indent="-257175">
              <a:lnSpc>
                <a:spcPct val="105000"/>
              </a:lnSpc>
              <a:spcAft>
                <a:spcPts val="600"/>
              </a:spcAft>
              <a:buClr>
                <a:srgbClr val="000000"/>
              </a:buClr>
            </a:pPr>
            <a:endParaRPr lang="en-US" b="0" i="0" u="none" strike="noStrike" cap="none">
              <a:solidFill>
                <a:schemeClr val="dk1"/>
              </a:solidFill>
            </a:endParaRPr>
          </a:p>
          <a:p>
            <a:pPr marL="0" indent="0">
              <a:lnSpc>
                <a:spcPct val="105000"/>
              </a:lnSpc>
              <a:spcAft>
                <a:spcPts val="600"/>
              </a:spcAft>
              <a:buClr>
                <a:srgbClr val="000000"/>
              </a:buClr>
              <a:buFont typeface="Arial"/>
              <a:buNone/>
            </a:pPr>
            <a:endParaRPr lang="en-US" b="0" i="0" u="none" strike="noStrike" cap="none">
              <a:solidFill>
                <a:schemeClr val="dk1"/>
              </a:solidFill>
            </a:endParaRPr>
          </a:p>
        </p:txBody>
      </p:sp>
    </p:spTree>
    <p:extLst>
      <p:ext uri="{BB962C8B-B14F-4D97-AF65-F5344CB8AC3E}">
        <p14:creationId xmlns:p14="http://schemas.microsoft.com/office/powerpoint/2010/main" val="7368070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82" name="Title 1">
            <a:extLst>
              <a:ext uri="{FF2B5EF4-FFF2-40B4-BE49-F238E27FC236}">
                <a16:creationId xmlns:a16="http://schemas.microsoft.com/office/drawing/2014/main" id="{9374DC62-2B87-4ED3-AC3B-473831166C70}"/>
              </a:ext>
            </a:extLst>
          </p:cNvPr>
          <p:cNvSpPr>
            <a:spLocks noGrp="1"/>
          </p:cNvSpPr>
          <p:nvPr>
            <p:ph type="title"/>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ct val="100000"/>
              </a:lnSpc>
            </a:pPr>
            <a:r>
              <a:rPr lang="en-US" sz="3200">
                <a:latin typeface="Trebuchet MS" panose="020B0603020202020204" pitchFamily="34" charset="0"/>
                <a:ea typeface="Roboto Slab"/>
                <a:cs typeface="Roboto Slab"/>
                <a:sym typeface="Roboto Slab"/>
                <a:extLst>
                  <a:ext uri="http://customooxmlschemas.google.com/">
                    <go:slidesCustomData xmlns:lc="http://schemas.openxmlformats.org/drawingml/2006/lockedCanva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7"/>
                  </a:ext>
                </a:extLst>
              </a:rPr>
              <a:t>Purpose of a READ Plan</a:t>
            </a:r>
            <a:endParaRPr lang="en-US" sz="3200">
              <a:latin typeface="Trebuchet MS" panose="020B0603020202020204" pitchFamily="34" charset="0"/>
            </a:endParaRPr>
          </a:p>
        </p:txBody>
      </p:sp>
      <p:sp>
        <p:nvSpPr>
          <p:cNvPr id="2" name="Google Shape;354;p46">
            <a:extLst>
              <a:ext uri="{FF2B5EF4-FFF2-40B4-BE49-F238E27FC236}">
                <a16:creationId xmlns:a16="http://schemas.microsoft.com/office/drawing/2014/main" id="{5AA22A93-A49A-1CCA-2BA7-D6350A919620}"/>
              </a:ext>
            </a:extLst>
          </p:cNvPr>
          <p:cNvSpPr txBox="1">
            <a:spLocks/>
          </p:cNvSpPr>
          <p:nvPr/>
        </p:nvSpPr>
        <p:spPr>
          <a:xfrm>
            <a:off x="0" y="922461"/>
            <a:ext cx="8220722" cy="206854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Trebuchet MS" panose="020B0603020202020204" pitchFamily="34" charset="0"/>
                <a:ea typeface="Calibri" panose="020F0502020204030204" pitchFamily="34" charset="0"/>
                <a:cs typeface="Calibri" panose="020F0502020204030204" pitchFamily="34" charset="0"/>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lvl="0">
              <a:lnSpc>
                <a:spcPct val="100000"/>
              </a:lnSpc>
            </a:pPr>
            <a:r>
              <a:rPr lang="en-US" sz="2000">
                <a:solidFill>
                  <a:schemeClr val="tx1"/>
                </a:solidFill>
              </a:rPr>
              <a:t>Identify specific reading skill deficits (or challenges) and create a plan of action</a:t>
            </a:r>
          </a:p>
          <a:p>
            <a:pPr lvl="0">
              <a:lnSpc>
                <a:spcPct val="100000"/>
              </a:lnSpc>
            </a:pPr>
            <a:endParaRPr lang="en-US" sz="1000">
              <a:solidFill>
                <a:schemeClr val="tx1"/>
              </a:solidFill>
            </a:endParaRPr>
          </a:p>
          <a:p>
            <a:pPr lvl="0">
              <a:lnSpc>
                <a:spcPct val="100000"/>
              </a:lnSpc>
            </a:pPr>
            <a:r>
              <a:rPr lang="en-US" sz="2000">
                <a:solidFill>
                  <a:schemeClr val="tx1"/>
                </a:solidFill>
              </a:rPr>
              <a:t>Document services being provided</a:t>
            </a:r>
          </a:p>
          <a:p>
            <a:pPr lvl="0">
              <a:lnSpc>
                <a:spcPct val="100000"/>
              </a:lnSpc>
            </a:pPr>
            <a:endParaRPr lang="en-US" sz="1000">
              <a:solidFill>
                <a:schemeClr val="tx1"/>
              </a:solidFill>
            </a:endParaRPr>
          </a:p>
          <a:p>
            <a:pPr lvl="0">
              <a:lnSpc>
                <a:spcPct val="100000"/>
              </a:lnSpc>
            </a:pPr>
            <a:r>
              <a:rPr lang="en-US" sz="2000">
                <a:solidFill>
                  <a:schemeClr val="tx1"/>
                </a:solidFill>
                <a:cs typeface="Calibri" panose="020F0502020204030204" pitchFamily="34" charset="0"/>
              </a:rPr>
              <a:t>Monitor progress toward targeted goals</a:t>
            </a:r>
            <a:r>
              <a:rPr lang="en-US" sz="2000">
                <a:solidFill>
                  <a:schemeClr val="tx1"/>
                </a:solidFill>
              </a:rPr>
              <a:t> </a:t>
            </a:r>
          </a:p>
        </p:txBody>
      </p:sp>
      <p:pic>
        <p:nvPicPr>
          <p:cNvPr id="3" name="Picture 2" descr="Two children standing back to back holding books and smiling.">
            <a:extLst>
              <a:ext uri="{FF2B5EF4-FFF2-40B4-BE49-F238E27FC236}">
                <a16:creationId xmlns:a16="http://schemas.microsoft.com/office/drawing/2014/main" id="{005E1C2E-446A-4417-90F0-AF59D7043CD4}"/>
              </a:ext>
            </a:extLst>
          </p:cNvPr>
          <p:cNvPicPr>
            <a:picLocks noChangeAspect="1"/>
          </p:cNvPicPr>
          <p:nvPr/>
        </p:nvPicPr>
        <p:blipFill rotWithShape="1">
          <a:blip r:embed="rId3"/>
          <a:srcRect l="2540" t="9881" r="6098" b="11523"/>
          <a:stretch/>
        </p:blipFill>
        <p:spPr>
          <a:xfrm>
            <a:off x="-130944" y="2760954"/>
            <a:ext cx="3585164" cy="2382546"/>
          </a:xfrm>
          <a:prstGeom prst="rect">
            <a:avLst/>
          </a:prstGeom>
        </p:spPr>
      </p:pic>
      <p:sp>
        <p:nvSpPr>
          <p:cNvPr id="7" name="TextBox 6">
            <a:extLst>
              <a:ext uri="{FF2B5EF4-FFF2-40B4-BE49-F238E27FC236}">
                <a16:creationId xmlns:a16="http://schemas.microsoft.com/office/drawing/2014/main" id="{4D353EC6-FCB1-979B-B71B-B58B8F6F19CD}"/>
              </a:ext>
            </a:extLst>
          </p:cNvPr>
          <p:cNvSpPr txBox="1"/>
          <p:nvPr/>
        </p:nvSpPr>
        <p:spPr>
          <a:xfrm>
            <a:off x="2729080" y="2991001"/>
            <a:ext cx="6116714" cy="715089"/>
          </a:xfrm>
          <a:prstGeom prst="roundRect">
            <a:avLst/>
          </a:prstGeom>
          <a:solidFill>
            <a:schemeClr val="accent1">
              <a:lumMod val="50000"/>
            </a:schemeClr>
          </a:solidFill>
          <a:ln>
            <a:noFill/>
          </a:ln>
        </p:spPr>
        <p:txBody>
          <a:bodyPr wrap="square">
            <a:spAutoFit/>
          </a:bodyPr>
          <a:lstStyle/>
          <a:p>
            <a:pPr marL="85725">
              <a:lnSpc>
                <a:spcPct val="90000"/>
              </a:lnSpc>
              <a:spcBef>
                <a:spcPts val="750"/>
              </a:spcBef>
              <a:buSzPts val="1800"/>
            </a:pPr>
            <a:r>
              <a:rPr lang="en-US" sz="2000">
                <a:solidFill>
                  <a:schemeClr val="bg1"/>
                </a:solidFill>
                <a:latin typeface="Trebuchet MS" panose="020B0603020202020204" pitchFamily="34" charset="0"/>
                <a:cs typeface="Calibri" panose="020F0502020204030204" pitchFamily="34" charset="0"/>
              </a:rPr>
              <a:t>A student remains on a READ plan until achieving grade-level competency in reading. </a:t>
            </a:r>
            <a:endParaRPr lang="en-US" sz="2000">
              <a:solidFill>
                <a:schemeClr val="bg1"/>
              </a:solidFill>
              <a:latin typeface="Trebuchet MS" panose="020B0603020202020204" pitchFamily="34" charset="0"/>
            </a:endParaRPr>
          </a:p>
        </p:txBody>
      </p:sp>
    </p:spTree>
    <p:extLst>
      <p:ext uri="{BB962C8B-B14F-4D97-AF65-F5344CB8AC3E}">
        <p14:creationId xmlns:p14="http://schemas.microsoft.com/office/powerpoint/2010/main" val="16175080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69">
          <a:extLst>
            <a:ext uri="{FF2B5EF4-FFF2-40B4-BE49-F238E27FC236}">
              <a16:creationId xmlns:a16="http://schemas.microsoft.com/office/drawing/2014/main" id="{6FD79ACF-8FF8-E143-26EF-571B636ECBB1}"/>
            </a:ext>
          </a:extLst>
        </p:cNvPr>
        <p:cNvGrpSpPr/>
        <p:nvPr/>
      </p:nvGrpSpPr>
      <p:grpSpPr>
        <a:xfrm>
          <a:off x="0" y="0"/>
          <a:ext cx="0" cy="0"/>
          <a:chOff x="0" y="0"/>
          <a:chExt cx="0" cy="0"/>
        </a:xfrm>
      </p:grpSpPr>
      <p:sp>
        <p:nvSpPr>
          <p:cNvPr id="571" name="Google Shape;571;gc9206ecc77_0_37">
            <a:extLst>
              <a:ext uri="{FF2B5EF4-FFF2-40B4-BE49-F238E27FC236}">
                <a16:creationId xmlns:a16="http://schemas.microsoft.com/office/drawing/2014/main" id="{607E2A7E-3B67-D1EB-67D9-2C1DAD002049}"/>
              </a:ext>
            </a:extLst>
          </p:cNvPr>
          <p:cNvSpPr txBox="1">
            <a:spLocks noGrp="1"/>
          </p:cNvSpPr>
          <p:nvPr>
            <p:ph type="title"/>
          </p:nvPr>
        </p:nvSpPr>
        <p:spPr>
          <a:xfrm>
            <a:off x="327165" y="187235"/>
            <a:ext cx="8520600" cy="572700"/>
          </a:xfrm>
          <a:prstGeom prst="rect">
            <a:avLst/>
          </a:prstGeom>
        </p:spPr>
        <p:txBody>
          <a:bodyPr spcFirstLastPara="1" vert="horz" wrap="square" lIns="0" tIns="0" rIns="0" bIns="0" rtlCol="0" anchor="t" anchorCtr="0">
            <a:noAutofit/>
          </a:bodyPr>
          <a:lstStyle/>
          <a:p>
            <a:r>
              <a:rPr lang="en-US" sz="3200">
                <a:solidFill>
                  <a:schemeClr val="tx1"/>
                </a:solidFill>
                <a:latin typeface="Trebuchet MS" panose="020B0603020202020204" pitchFamily="34" charset="0"/>
              </a:rPr>
              <a:t>A Tool for </a:t>
            </a:r>
            <a:r>
              <a:rPr lang="en-US" sz="3200">
                <a:solidFill>
                  <a:schemeClr val="tx1"/>
                </a:solidFill>
                <a:latin typeface="Trebuchet MS" panose="020B0603020202020204" pitchFamily="34" charset="0"/>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5"/>
                  </a:ext>
                </a:extLst>
              </a:rPr>
              <a:t>Success</a:t>
            </a:r>
            <a:r>
              <a:rPr lang="en-US" sz="3200">
                <a:solidFill>
                  <a:schemeClr val="bg1"/>
                </a:solidFill>
                <a:latin typeface="Trebuchet MS" panose="020B0603020202020204" pitchFamily="34" charset="0"/>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5"/>
                  </a:ext>
                </a:extLst>
              </a:rPr>
              <a:t>!</a:t>
            </a:r>
            <a:endParaRPr lang="en-US" sz="3200">
              <a:solidFill>
                <a:schemeClr val="bg1"/>
              </a:solidFill>
              <a:latin typeface="Trebuchet MS" panose="020B0603020202020204" pitchFamily="34" charset="0"/>
            </a:endParaRPr>
          </a:p>
        </p:txBody>
      </p:sp>
      <p:cxnSp>
        <p:nvCxnSpPr>
          <p:cNvPr id="577" name="Google Shape;577;gc9206ecc77_0_37">
            <a:extLst>
              <a:ext uri="{FF2B5EF4-FFF2-40B4-BE49-F238E27FC236}">
                <a16:creationId xmlns:a16="http://schemas.microsoft.com/office/drawing/2014/main" id="{EF6C8882-966D-9253-F019-F38DCEF07218}"/>
              </a:ext>
              <a:ext uri="{C183D7F6-B498-43B3-948B-1728B52AA6E4}">
                <adec:decorative xmlns:adec="http://schemas.microsoft.com/office/drawing/2017/decorative" val="1"/>
              </a:ext>
            </a:extLst>
          </p:cNvPr>
          <p:cNvCxnSpPr>
            <a:cxnSpLocks/>
          </p:cNvCxnSpPr>
          <p:nvPr/>
        </p:nvCxnSpPr>
        <p:spPr>
          <a:xfrm>
            <a:off x="952082" y="765250"/>
            <a:ext cx="6796586" cy="0"/>
          </a:xfrm>
          <a:prstGeom prst="straightConnector1">
            <a:avLst/>
          </a:prstGeom>
          <a:noFill/>
          <a:ln w="76200" cap="flat" cmpd="sng">
            <a:solidFill>
              <a:srgbClr val="7C98AC"/>
            </a:solidFill>
            <a:prstDash val="dot"/>
            <a:round/>
            <a:headEnd type="none" w="med" len="med"/>
            <a:tailEnd type="none" w="med" len="med"/>
          </a:ln>
        </p:spPr>
      </p:cxnSp>
      <p:graphicFrame>
        <p:nvGraphicFramePr>
          <p:cNvPr id="5" name="Diagram 4">
            <a:extLst>
              <a:ext uri="{FF2B5EF4-FFF2-40B4-BE49-F238E27FC236}">
                <a16:creationId xmlns:a16="http://schemas.microsoft.com/office/drawing/2014/main" id="{7C160AF7-F43D-39D0-CD3E-EFED3B9EBD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90729879"/>
              </p:ext>
            </p:extLst>
          </p:nvPr>
        </p:nvGraphicFramePr>
        <p:xfrm>
          <a:off x="105506" y="906240"/>
          <a:ext cx="9038493" cy="33310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858310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83071E79-BDF3-9611-BF4C-A70BB951D605}"/>
            </a:ext>
          </a:extLst>
        </p:cNvPr>
        <p:cNvGrpSpPr/>
        <p:nvPr/>
      </p:nvGrpSpPr>
      <p:grpSpPr>
        <a:xfrm>
          <a:off x="0" y="0"/>
          <a:ext cx="0" cy="0"/>
          <a:chOff x="0" y="0"/>
          <a:chExt cx="0" cy="0"/>
        </a:xfrm>
      </p:grpSpPr>
      <p:sp>
        <p:nvSpPr>
          <p:cNvPr id="353" name="Google Shape;353;p46">
            <a:extLst>
              <a:ext uri="{FF2B5EF4-FFF2-40B4-BE49-F238E27FC236}">
                <a16:creationId xmlns:a16="http://schemas.microsoft.com/office/drawing/2014/main" id="{EDEE295B-3604-CE2A-C2D8-285345209C43}"/>
              </a:ext>
            </a:extLst>
          </p:cNvPr>
          <p:cNvSpPr txBox="1">
            <a:spLocks noGrp="1"/>
          </p:cNvSpPr>
          <p:nvPr>
            <p:ph type="title"/>
          </p:nvPr>
        </p:nvSpPr>
        <p:spPr>
          <a:xfrm>
            <a:off x="311700" y="-29978"/>
            <a:ext cx="8520600" cy="5727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a:latin typeface="Trebuchet MS" panose="020B0603020202020204" pitchFamily="34" charset="0"/>
              </a:rPr>
              <a:t>Agenda</a:t>
            </a:r>
            <a:endParaRPr>
              <a:latin typeface="Trebuchet MS" panose="020B0603020202020204" pitchFamily="34" charset="0"/>
            </a:endParaRPr>
          </a:p>
        </p:txBody>
      </p:sp>
      <p:graphicFrame>
        <p:nvGraphicFramePr>
          <p:cNvPr id="2" name="Table 1">
            <a:extLst>
              <a:ext uri="{FF2B5EF4-FFF2-40B4-BE49-F238E27FC236}">
                <a16:creationId xmlns:a16="http://schemas.microsoft.com/office/drawing/2014/main" id="{D4331C52-D439-8050-C0E2-9A39950B3C12}"/>
              </a:ext>
            </a:extLst>
          </p:cNvPr>
          <p:cNvGraphicFramePr>
            <a:graphicFrameLocks noGrp="1"/>
          </p:cNvGraphicFramePr>
          <p:nvPr>
            <p:extLst>
              <p:ext uri="{D42A27DB-BD31-4B8C-83A1-F6EECF244321}">
                <p14:modId xmlns:p14="http://schemas.microsoft.com/office/powerpoint/2010/main" val="2244231365"/>
              </p:ext>
            </p:extLst>
          </p:nvPr>
        </p:nvGraphicFramePr>
        <p:xfrm>
          <a:off x="0" y="574724"/>
          <a:ext cx="9144000" cy="3929544"/>
        </p:xfrm>
        <a:graphic>
          <a:graphicData uri="http://schemas.openxmlformats.org/drawingml/2006/table">
            <a:tbl>
              <a:tblPr firstRow="1" bandRow="1">
                <a:tableStyleId>{5C22544A-7EE6-4342-B048-85BDC9FD1C3A}</a:tableStyleId>
              </a:tblPr>
              <a:tblGrid>
                <a:gridCol w="1878843">
                  <a:extLst>
                    <a:ext uri="{9D8B030D-6E8A-4147-A177-3AD203B41FA5}">
                      <a16:colId xmlns:a16="http://schemas.microsoft.com/office/drawing/2014/main" val="3466796005"/>
                    </a:ext>
                  </a:extLst>
                </a:gridCol>
                <a:gridCol w="7265157">
                  <a:extLst>
                    <a:ext uri="{9D8B030D-6E8A-4147-A177-3AD203B41FA5}">
                      <a16:colId xmlns:a16="http://schemas.microsoft.com/office/drawing/2014/main" val="5354359"/>
                    </a:ext>
                  </a:extLst>
                </a:gridCol>
              </a:tblGrid>
              <a:tr h="1217453">
                <a:tc>
                  <a:txBody>
                    <a:bodyPr/>
                    <a:lstStyle/>
                    <a:p>
                      <a:r>
                        <a:rPr lang="en-US" sz="1600" b="0">
                          <a:solidFill>
                            <a:schemeClr val="tx1"/>
                          </a:solidFill>
                          <a:latin typeface="Trebuchet MS" panose="020B0603020202020204" pitchFamily="34" charset="0"/>
                        </a:rPr>
                        <a:t>9:00 – 9:55</a:t>
                      </a:r>
                      <a:endParaRPr lang="en-US" sz="1600" b="0"/>
                    </a:p>
                  </a:txBody>
                  <a:tcPr>
                    <a:solidFill>
                      <a:schemeClr val="accent4">
                        <a:lumMod val="60000"/>
                        <a:lumOff val="40000"/>
                      </a:schemeClr>
                    </a:solidFill>
                  </a:tcPr>
                </a:tc>
                <a:tc>
                  <a:txBody>
                    <a:bodyPr/>
                    <a:lstStyle/>
                    <a:p>
                      <a:r>
                        <a:rPr lang="en-US" sz="1600" b="1" i="0">
                          <a:solidFill>
                            <a:schemeClr val="tx1"/>
                          </a:solidFill>
                          <a:latin typeface="Trebuchet MS" panose="020B0603020202020204" pitchFamily="34" charset="0"/>
                        </a:rPr>
                        <a:t>READ Act Implementation Basics</a:t>
                      </a:r>
                    </a:p>
                    <a:p>
                      <a:pPr marL="285750" indent="-285750">
                        <a:buFont typeface="Arial" panose="020B0604020202020204" pitchFamily="34" charset="0"/>
                        <a:buChar char="•"/>
                      </a:pPr>
                      <a:r>
                        <a:rPr lang="en-US" sz="1600" b="0" i="0">
                          <a:solidFill>
                            <a:schemeClr val="tx1"/>
                          </a:solidFill>
                          <a:latin typeface="Trebuchet MS" panose="020B0603020202020204" pitchFamily="34" charset="0"/>
                        </a:rPr>
                        <a:t>The Process of Determining Reading Risk</a:t>
                      </a:r>
                    </a:p>
                    <a:p>
                      <a:pPr marL="285750" indent="-285750">
                        <a:buFont typeface="Arial" panose="020B0604020202020204" pitchFamily="34" charset="0"/>
                        <a:buChar char="•"/>
                      </a:pPr>
                      <a:r>
                        <a:rPr lang="en-US" sz="1600" b="0" i="0">
                          <a:solidFill>
                            <a:schemeClr val="tx1"/>
                          </a:solidFill>
                          <a:latin typeface="Trebuchet MS" panose="020B0603020202020204" pitchFamily="34" charset="0"/>
                        </a:rPr>
                        <a:t>Significant Reading Deficiency (SRD) Determination</a:t>
                      </a:r>
                    </a:p>
                    <a:p>
                      <a:pPr marL="285750" indent="-285750">
                        <a:buFont typeface="Arial" panose="020B0604020202020204" pitchFamily="34" charset="0"/>
                        <a:buChar char="•"/>
                      </a:pPr>
                      <a:r>
                        <a:rPr lang="en-US" sz="1600" b="0" i="0">
                          <a:solidFill>
                            <a:schemeClr val="tx1"/>
                          </a:solidFill>
                          <a:latin typeface="Trebuchet MS" panose="020B0603020202020204" pitchFamily="34" charset="0"/>
                          <a:hlinkClick r:id="rId3"/>
                        </a:rPr>
                        <a:t>READ Plan Essentials </a:t>
                      </a:r>
                      <a:endParaRPr lang="en-US" sz="1600" b="0" i="0">
                        <a:solidFill>
                          <a:schemeClr val="tx1"/>
                        </a:solidFill>
                        <a:latin typeface="Trebuchet MS" panose="020B0603020202020204" pitchFamily="34" charset="0"/>
                      </a:endParaRPr>
                    </a:p>
                  </a:txBody>
                  <a:tcPr>
                    <a:solidFill>
                      <a:schemeClr val="accent4">
                        <a:lumMod val="60000"/>
                        <a:lumOff val="40000"/>
                      </a:schemeClr>
                    </a:solidFill>
                  </a:tcPr>
                </a:tc>
                <a:extLst>
                  <a:ext uri="{0D108BD9-81ED-4DB2-BD59-A6C34878D82A}">
                    <a16:rowId xmlns:a16="http://schemas.microsoft.com/office/drawing/2014/main" val="1814355871"/>
                  </a:ext>
                </a:extLst>
              </a:tr>
              <a:tr h="2712091">
                <a:tc>
                  <a:txBody>
                    <a:bodyPr/>
                    <a:lstStyle/>
                    <a:p>
                      <a:r>
                        <a:rPr lang="en-US" sz="1600" b="0">
                          <a:solidFill>
                            <a:schemeClr val="tx1"/>
                          </a:solidFill>
                          <a:latin typeface="Trebuchet MS" panose="020B0603020202020204" pitchFamily="34" charset="0"/>
                          <a:ea typeface="Calibri"/>
                          <a:cs typeface="Calibri"/>
                        </a:rPr>
                        <a:t>10:00 – 11:00</a:t>
                      </a:r>
                      <a:endParaRPr lang="en-US" sz="1600" b="0"/>
                    </a:p>
                  </a:txBody>
                  <a:tcPr>
                    <a:solidFill>
                      <a:schemeClr val="accent4">
                        <a:lumMod val="60000"/>
                        <a:lumOff val="40000"/>
                      </a:schemeClr>
                    </a:solidFill>
                  </a:tcPr>
                </a:tc>
                <a:tc>
                  <a:txBody>
                    <a:bodyPr/>
                    <a:lstStyle/>
                    <a:p>
                      <a:r>
                        <a:rPr lang="en-US" sz="1500" b="1">
                          <a:solidFill>
                            <a:schemeClr val="tx1"/>
                          </a:solidFill>
                          <a:latin typeface="Trebuchet MS" panose="020B0603020202020204" pitchFamily="34" charset="0"/>
                          <a:ea typeface="Calibri"/>
                          <a:cs typeface="Calibri"/>
                        </a:rPr>
                        <a:t>Literacy Updates and Collaboration</a:t>
                      </a:r>
                    </a:p>
                    <a:p>
                      <a:pPr marL="285750" indent="-285750">
                        <a:buFont typeface="Arial" panose="020B0604020202020204" pitchFamily="34" charset="0"/>
                        <a:buChar char="•"/>
                      </a:pPr>
                      <a:r>
                        <a:rPr lang="en-US" sz="1500" b="0">
                          <a:solidFill>
                            <a:schemeClr val="tx1"/>
                          </a:solidFill>
                          <a:latin typeface="Trebuchet MS" panose="020B0603020202020204" pitchFamily="34" charset="0"/>
                          <a:ea typeface="Calibri"/>
                          <a:cs typeface="Calibri"/>
                        </a:rPr>
                        <a:t>Regional Consultant Support</a:t>
                      </a:r>
                    </a:p>
                    <a:p>
                      <a:pPr marL="285750" indent="-285750">
                        <a:buFont typeface="Arial" panose="020B0604020202020204" pitchFamily="34" charset="0"/>
                        <a:buChar char="•"/>
                      </a:pPr>
                      <a:r>
                        <a:rPr lang="en-US" sz="1500" b="0">
                          <a:solidFill>
                            <a:schemeClr val="tx1"/>
                          </a:solidFill>
                          <a:latin typeface="Trebuchet MS" panose="020B0603020202020204" pitchFamily="34" charset="0"/>
                          <a:ea typeface="Calibri"/>
                          <a:cs typeface="Calibri"/>
                          <a:hlinkClick r:id="rId4"/>
                        </a:rPr>
                        <a:t>Literacy Evaluation Tool </a:t>
                      </a:r>
                      <a:endParaRPr lang="en-US" sz="1500" b="0">
                        <a:solidFill>
                          <a:schemeClr val="tx1"/>
                        </a:solidFill>
                        <a:latin typeface="Trebuchet MS" panose="020B0603020202020204" pitchFamily="34" charset="0"/>
                        <a:ea typeface="Calibri"/>
                        <a:cs typeface="Calibri"/>
                      </a:endParaRPr>
                    </a:p>
                    <a:p>
                      <a:pPr marL="285750" indent="-285750">
                        <a:buFont typeface="Arial" panose="020B0604020202020204" pitchFamily="34" charset="0"/>
                        <a:buChar char="•"/>
                      </a:pPr>
                      <a:r>
                        <a:rPr lang="en-US" sz="1500" b="0">
                          <a:solidFill>
                            <a:schemeClr val="tx1"/>
                          </a:solidFill>
                          <a:latin typeface="Trebuchet MS" panose="020B0603020202020204" pitchFamily="34" charset="0"/>
                          <a:ea typeface="Calibri"/>
                          <a:cs typeface="Calibri"/>
                        </a:rPr>
                        <a:t>SB25-200 Legislative Updates </a:t>
                      </a:r>
                    </a:p>
                    <a:p>
                      <a:pPr marL="285750" indent="-285750">
                        <a:buFont typeface="Arial" panose="020B0604020202020204" pitchFamily="34" charset="0"/>
                        <a:buChar char="•"/>
                      </a:pPr>
                      <a:r>
                        <a:rPr lang="en-US" sz="1500" b="0">
                          <a:solidFill>
                            <a:schemeClr val="tx1"/>
                          </a:solidFill>
                          <a:latin typeface="Trebuchet MS" panose="020B0603020202020204" pitchFamily="34" charset="0"/>
                          <a:ea typeface="Calibri"/>
                          <a:cs typeface="Calibri"/>
                        </a:rPr>
                        <a:t>West Ed Report </a:t>
                      </a:r>
                    </a:p>
                    <a:p>
                      <a:r>
                        <a:rPr lang="en-US" sz="1500" b="1">
                          <a:solidFill>
                            <a:schemeClr val="tx1"/>
                          </a:solidFill>
                          <a:latin typeface="Trebuchet MS" panose="020B0603020202020204" pitchFamily="34" charset="0"/>
                          <a:ea typeface="Calibri"/>
                          <a:cs typeface="Calibri"/>
                        </a:rPr>
                        <a:t>Breakout Rooms </a:t>
                      </a:r>
                    </a:p>
                    <a:p>
                      <a:pPr marL="285750" indent="-285750">
                        <a:buFont typeface="Arial" panose="020B0604020202020204" pitchFamily="34" charset="0"/>
                        <a:buChar char="•"/>
                      </a:pPr>
                      <a:r>
                        <a:rPr lang="en-US" sz="1500" b="0">
                          <a:solidFill>
                            <a:schemeClr val="tx1"/>
                          </a:solidFill>
                          <a:latin typeface="Trebuchet MS" panose="020B0603020202020204" pitchFamily="34" charset="0"/>
                          <a:ea typeface="Calibri"/>
                          <a:cs typeface="Calibri"/>
                        </a:rPr>
                        <a:t>Parent Communication </a:t>
                      </a:r>
                    </a:p>
                    <a:p>
                      <a:pPr marL="0" indent="0">
                        <a:buFont typeface="Arial" panose="020B0604020202020204" pitchFamily="34" charset="0"/>
                        <a:buNone/>
                      </a:pPr>
                      <a:r>
                        <a:rPr lang="en-US" sz="1500" b="1">
                          <a:solidFill>
                            <a:schemeClr val="tx1"/>
                          </a:solidFill>
                          <a:latin typeface="Trebuchet MS" panose="020B0603020202020204" pitchFamily="34" charset="0"/>
                          <a:ea typeface="Calibri"/>
                          <a:cs typeface="Calibri"/>
                        </a:rPr>
                        <a:t>Professional Development Updates</a:t>
                      </a:r>
                      <a:r>
                        <a:rPr lang="en-US" sz="1500" b="0">
                          <a:solidFill>
                            <a:schemeClr val="tx1"/>
                          </a:solidFill>
                          <a:latin typeface="Trebuchet MS" panose="020B0603020202020204" pitchFamily="34" charset="0"/>
                          <a:ea typeface="Calibri"/>
                          <a:cs typeface="Calibri"/>
                        </a:rPr>
                        <a:t>: </a:t>
                      </a:r>
                    </a:p>
                    <a:p>
                      <a:pPr marL="285750" indent="-285750" rtl="0" fontAlgn="base">
                        <a:buFont typeface="Arial" panose="020B0604020202020204" pitchFamily="34" charset="0"/>
                        <a:buChar char="•"/>
                      </a:pPr>
                      <a:r>
                        <a:rPr lang="en-US" sz="1400" b="0" i="0" u="sng" strike="noStrike" cap="none">
                          <a:solidFill>
                            <a:schemeClr val="dk1"/>
                          </a:solidFill>
                          <a:effectLst/>
                          <a:latin typeface="Trebuchet MS" panose="020B0603020202020204" pitchFamily="34" charset="0"/>
                          <a:ea typeface="+mn-ea"/>
                          <a:cs typeface="+mn-cs"/>
                          <a:sym typeface="Arial"/>
                          <a:hlinkClick r:id="rId5"/>
                        </a:rPr>
                        <a:t>Science of Reading Literacy Series</a:t>
                      </a:r>
                      <a:r>
                        <a:rPr lang="en-US" sz="1400" b="0" i="0" u="none" strike="noStrike" cap="none">
                          <a:solidFill>
                            <a:schemeClr val="dk1"/>
                          </a:solidFill>
                          <a:effectLst/>
                          <a:latin typeface="Trebuchet MS" panose="020B0603020202020204" pitchFamily="34" charset="0"/>
                          <a:ea typeface="+mn-ea"/>
                          <a:cs typeface="+mn-cs"/>
                          <a:sym typeface="Arial"/>
                        </a:rPr>
                        <a:t> </a:t>
                      </a:r>
                    </a:p>
                    <a:p>
                      <a:pPr marL="285750" indent="-285750" rtl="0" fontAlgn="base">
                        <a:buFont typeface="Arial" panose="020B0604020202020204" pitchFamily="34" charset="0"/>
                        <a:buChar char="•"/>
                      </a:pPr>
                      <a:r>
                        <a:rPr lang="en-US" sz="1400" b="0" i="0" u="sng" strike="noStrike" cap="none">
                          <a:solidFill>
                            <a:schemeClr val="dk1"/>
                          </a:solidFill>
                          <a:effectLst/>
                          <a:latin typeface="Trebuchet MS" panose="020B0603020202020204" pitchFamily="34" charset="0"/>
                          <a:ea typeface="+mn-ea"/>
                          <a:cs typeface="+mn-cs"/>
                          <a:sym typeface="Arial"/>
                          <a:hlinkClick r:id="rId6"/>
                        </a:rPr>
                        <a:t>Biliteracy Series</a:t>
                      </a:r>
                      <a:r>
                        <a:rPr lang="en-US" sz="1400" b="0" i="0" u="none" strike="noStrike" cap="none">
                          <a:solidFill>
                            <a:schemeClr val="dk1"/>
                          </a:solidFill>
                          <a:effectLst/>
                          <a:latin typeface="Trebuchet MS" panose="020B0603020202020204" pitchFamily="34" charset="0"/>
                          <a:ea typeface="+mn-ea"/>
                          <a:cs typeface="+mn-cs"/>
                          <a:sym typeface="Arial"/>
                        </a:rPr>
                        <a:t>  </a:t>
                      </a:r>
                    </a:p>
                    <a:p>
                      <a:pPr marL="285750" indent="-285750" rtl="0" fontAlgn="base">
                        <a:buFont typeface="Arial" panose="020B0604020202020204" pitchFamily="34" charset="0"/>
                        <a:buChar char="•"/>
                      </a:pPr>
                      <a:r>
                        <a:rPr lang="en-US" sz="1400" b="0" i="0" u="none" strike="noStrike" cap="none">
                          <a:solidFill>
                            <a:schemeClr val="dk1"/>
                          </a:solidFill>
                          <a:effectLst/>
                          <a:latin typeface="Trebuchet MS" panose="020B0603020202020204" pitchFamily="34" charset="0"/>
                          <a:ea typeface="+mn-ea"/>
                          <a:cs typeface="+mn-cs"/>
                          <a:sym typeface="Arial"/>
                        </a:rPr>
                        <a:t>New Series for Families Coming Soon!  </a:t>
                      </a:r>
                    </a:p>
                  </a:txBody>
                  <a:tcPr>
                    <a:solidFill>
                      <a:schemeClr val="accent4">
                        <a:lumMod val="60000"/>
                        <a:lumOff val="40000"/>
                      </a:schemeClr>
                    </a:solidFill>
                  </a:tcPr>
                </a:tc>
                <a:extLst>
                  <a:ext uri="{0D108BD9-81ED-4DB2-BD59-A6C34878D82A}">
                    <a16:rowId xmlns:a16="http://schemas.microsoft.com/office/drawing/2014/main" val="1333294098"/>
                  </a:ext>
                </a:extLst>
              </a:tr>
            </a:tbl>
          </a:graphicData>
        </a:graphic>
      </p:graphicFrame>
      <p:sp>
        <p:nvSpPr>
          <p:cNvPr id="3" name="TextBox 2">
            <a:extLst>
              <a:ext uri="{FF2B5EF4-FFF2-40B4-BE49-F238E27FC236}">
                <a16:creationId xmlns:a16="http://schemas.microsoft.com/office/drawing/2014/main" id="{162ACBEF-0DBB-BA83-2467-E86C8537118F}"/>
              </a:ext>
            </a:extLst>
          </p:cNvPr>
          <p:cNvSpPr txBox="1"/>
          <p:nvPr/>
        </p:nvSpPr>
        <p:spPr>
          <a:xfrm>
            <a:off x="0" y="4647684"/>
            <a:ext cx="8453942" cy="369332"/>
          </a:xfrm>
          <a:prstGeom prst="rect">
            <a:avLst/>
          </a:prstGeom>
          <a:noFill/>
        </p:spPr>
        <p:txBody>
          <a:bodyPr wrap="square" rtlCol="0">
            <a:spAutoFit/>
          </a:bodyPr>
          <a:lstStyle/>
          <a:p>
            <a:pPr marL="0" lvl="0" indent="0" algn="l" rtl="0">
              <a:spcBef>
                <a:spcPts val="0"/>
              </a:spcBef>
              <a:spcAft>
                <a:spcPts val="1200"/>
              </a:spcAft>
              <a:buNone/>
            </a:pPr>
            <a:r>
              <a:rPr lang="en-US" sz="1800" i="1">
                <a:latin typeface="Trebuchet MS" panose="020B0603020202020204" pitchFamily="34" charset="0"/>
                <a:cs typeface="Calibri"/>
              </a:rPr>
              <a:t>Note: Both sections of today’s meeting will be held on the same Zoom link. </a:t>
            </a:r>
          </a:p>
        </p:txBody>
      </p:sp>
    </p:spTree>
    <p:extLst>
      <p:ext uri="{BB962C8B-B14F-4D97-AF65-F5344CB8AC3E}">
        <p14:creationId xmlns:p14="http://schemas.microsoft.com/office/powerpoint/2010/main" val="13178524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76A6C-1CFD-CA16-3D0F-AEE74DFF7BEB}"/>
              </a:ext>
            </a:extLst>
          </p:cNvPr>
          <p:cNvSpPr>
            <a:spLocks noGrp="1"/>
          </p:cNvSpPr>
          <p:nvPr>
            <p:ph type="title"/>
          </p:nvPr>
        </p:nvSpPr>
        <p:spPr>
          <a:xfrm>
            <a:off x="155850" y="98753"/>
            <a:ext cx="8254620" cy="741300"/>
          </a:xfrm>
        </p:spPr>
        <p:txBody>
          <a:bodyPr/>
          <a:lstStyle/>
          <a:p>
            <a:r>
              <a:rPr lang="en-US" sz="3200">
                <a:latin typeface="Trebuchet MS" panose="020B0603020202020204" pitchFamily="34" charset="0"/>
              </a:rPr>
              <a:t>A Strong READ Plan is a “Living Document” </a:t>
            </a:r>
          </a:p>
        </p:txBody>
      </p:sp>
      <p:sp>
        <p:nvSpPr>
          <p:cNvPr id="3" name="TextBox 2">
            <a:extLst>
              <a:ext uri="{FF2B5EF4-FFF2-40B4-BE49-F238E27FC236}">
                <a16:creationId xmlns:a16="http://schemas.microsoft.com/office/drawing/2014/main" id="{3B222EC4-726D-1D0F-E455-B05FC797052A}"/>
              </a:ext>
            </a:extLst>
          </p:cNvPr>
          <p:cNvSpPr txBox="1"/>
          <p:nvPr/>
        </p:nvSpPr>
        <p:spPr>
          <a:xfrm>
            <a:off x="231113" y="986700"/>
            <a:ext cx="6571621" cy="3354765"/>
          </a:xfrm>
          <a:prstGeom prst="rect">
            <a:avLst/>
          </a:prstGeom>
          <a:noFill/>
        </p:spPr>
        <p:txBody>
          <a:bodyPr wrap="square" rtlCol="0">
            <a:spAutoFit/>
          </a:bodyPr>
          <a:lstStyle/>
          <a:p>
            <a:r>
              <a:rPr lang="en-US" sz="2000">
                <a:latin typeface="Trebuchet MS" panose="020B0603020202020204" pitchFamily="34" charset="0"/>
              </a:rPr>
              <a:t>The READ plan should be updated as services and data change to reflect the needs of the student and the supports the student is receiving. </a:t>
            </a:r>
          </a:p>
          <a:p>
            <a:endParaRPr lang="en-US" sz="2000">
              <a:latin typeface="Trebuchet MS" panose="020B0603020202020204" pitchFamily="34" charset="0"/>
            </a:endParaRPr>
          </a:p>
          <a:p>
            <a:r>
              <a:rPr lang="en-US" sz="2000">
                <a:latin typeface="Trebuchet MS" panose="020B0603020202020204" pitchFamily="34" charset="0"/>
              </a:rPr>
              <a:t>READ plans should serve as a documentation of:</a:t>
            </a:r>
          </a:p>
          <a:p>
            <a:endParaRPr lang="en-US" sz="1200">
              <a:latin typeface="Trebuchet MS" panose="020B0603020202020204" pitchFamily="34" charset="0"/>
            </a:endParaRPr>
          </a:p>
          <a:p>
            <a:pPr marL="342900" indent="-342900">
              <a:buFont typeface="Arial" panose="020B0604020202020204" pitchFamily="34" charset="0"/>
              <a:buChar char="•"/>
            </a:pPr>
            <a:r>
              <a:rPr lang="en-US" sz="2000">
                <a:latin typeface="Trebuchet MS" panose="020B0603020202020204" pitchFamily="34" charset="0"/>
              </a:rPr>
              <a:t>Data that supports the student’s reading progress</a:t>
            </a:r>
          </a:p>
          <a:p>
            <a:pPr marL="342900" indent="-342900">
              <a:buFont typeface="Arial" panose="020B0604020202020204" pitchFamily="34" charset="0"/>
              <a:buChar char="•"/>
            </a:pPr>
            <a:r>
              <a:rPr lang="en-US" sz="2000">
                <a:latin typeface="Trebuchet MS" panose="020B0603020202020204" pitchFamily="34" charset="0"/>
              </a:rPr>
              <a:t>Services that the student is receiving</a:t>
            </a:r>
          </a:p>
          <a:p>
            <a:pPr marL="342900" indent="-342900">
              <a:buFont typeface="Arial" panose="020B0604020202020204" pitchFamily="34" charset="0"/>
              <a:buChar char="•"/>
            </a:pPr>
            <a:r>
              <a:rPr lang="en-US" sz="2000">
                <a:latin typeface="Trebuchet MS" panose="020B0603020202020204" pitchFamily="34" charset="0"/>
              </a:rPr>
              <a:t>Who is providing the instruction and support </a:t>
            </a:r>
          </a:p>
          <a:p>
            <a:pPr marL="342900" indent="-342900">
              <a:buFont typeface="Arial" panose="020B0604020202020204" pitchFamily="34" charset="0"/>
              <a:buChar char="•"/>
            </a:pPr>
            <a:r>
              <a:rPr lang="en-US" sz="2000">
                <a:latin typeface="Trebuchet MS" panose="020B0603020202020204" pitchFamily="34" charset="0"/>
              </a:rPr>
              <a:t>How well those services are supporting the student throughout the year </a:t>
            </a:r>
          </a:p>
        </p:txBody>
      </p:sp>
      <p:pic>
        <p:nvPicPr>
          <p:cNvPr id="8" name="Picture 7">
            <a:extLst>
              <a:ext uri="{FF2B5EF4-FFF2-40B4-BE49-F238E27FC236}">
                <a16:creationId xmlns:a16="http://schemas.microsoft.com/office/drawing/2014/main" id="{A6D0EF2A-CE32-7BFC-3456-A01159CB849D}"/>
              </a:ext>
              <a:ext uri="{C183D7F6-B498-43B3-948B-1728B52AA6E4}">
                <adec:decorative xmlns:adec="http://schemas.microsoft.com/office/drawing/2017/decorative" val="1"/>
              </a:ext>
            </a:extLst>
          </p:cNvPr>
          <p:cNvPicPr>
            <a:picLocks noChangeAspect="1"/>
          </p:cNvPicPr>
          <p:nvPr/>
        </p:nvPicPr>
        <p:blipFill>
          <a:blip r:embed="rId3"/>
          <a:srcRect l="9766" r="7983"/>
          <a:stretch>
            <a:fillRect/>
          </a:stretch>
        </p:blipFill>
        <p:spPr>
          <a:xfrm>
            <a:off x="6531429" y="1369271"/>
            <a:ext cx="2381458" cy="2589622"/>
          </a:xfrm>
          <a:prstGeom prst="rect">
            <a:avLst/>
          </a:prstGeom>
        </p:spPr>
      </p:pic>
    </p:spTree>
    <p:extLst>
      <p:ext uri="{BB962C8B-B14F-4D97-AF65-F5344CB8AC3E}">
        <p14:creationId xmlns:p14="http://schemas.microsoft.com/office/powerpoint/2010/main" val="3167584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2" name="Rectangle 1">
            <a:extLst>
              <a:ext uri="{FF2B5EF4-FFF2-40B4-BE49-F238E27FC236}">
                <a16:creationId xmlns:a16="http://schemas.microsoft.com/office/drawing/2014/main" id="{D6C06E51-8769-C821-CE76-95CDCC86D06C}"/>
              </a:ext>
              <a:ext uri="{C183D7F6-B498-43B3-948B-1728B52AA6E4}">
                <adec:decorative xmlns:adec="http://schemas.microsoft.com/office/drawing/2017/decorative" val="1"/>
              </a:ext>
            </a:extLst>
          </p:cNvPr>
          <p:cNvSpPr/>
          <p:nvPr/>
        </p:nvSpPr>
        <p:spPr>
          <a:xfrm>
            <a:off x="0" y="1999569"/>
            <a:ext cx="9144000" cy="773776"/>
          </a:xfrm>
          <a:prstGeom prst="rect">
            <a:avLst/>
          </a:prstGeom>
          <a:solidFill>
            <a:srgbClr val="488BC9"/>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013"/>
          </a:p>
        </p:txBody>
      </p:sp>
      <p:sp>
        <p:nvSpPr>
          <p:cNvPr id="591" name="Google Shape;591;g7ad2debbc2_0_12"/>
          <p:cNvSpPr txBox="1">
            <a:spLocks noGrp="1"/>
          </p:cNvSpPr>
          <p:nvPr>
            <p:ph type="title"/>
          </p:nvPr>
        </p:nvSpPr>
        <p:spPr>
          <a:prstGeom prst="rect">
            <a:avLst/>
          </a:prstGeom>
        </p:spPr>
        <p:txBody>
          <a:bodyPr spcFirstLastPara="1" vert="horz" wrap="square" lIns="0" tIns="0" rIns="0" bIns="0" rtlCol="0" anchor="t" anchorCtr="0">
            <a:noAutofit/>
          </a:bodyPr>
          <a:lstStyle/>
          <a:p>
            <a:r>
              <a:rPr lang="en-US" sz="3200" b="0">
                <a:solidFill>
                  <a:schemeClr val="tx1"/>
                </a:solidFill>
                <a:latin typeface="Trebuchet MS" panose="020B0603020202020204" pitchFamily="34" charset="0"/>
              </a:rPr>
              <a:t>Who develops the READ plan</a:t>
            </a:r>
            <a:r>
              <a:rPr lang="en-US" sz="3200">
                <a:solidFill>
                  <a:schemeClr val="tx1"/>
                </a:solidFill>
                <a:latin typeface="Trebuchet MS" panose="020B0603020202020204" pitchFamily="34" charset="0"/>
              </a:rPr>
              <a:t>?</a:t>
            </a:r>
            <a:endParaRPr lang="en-US" sz="3200" b="0">
              <a:solidFill>
                <a:schemeClr val="tx1"/>
              </a:solidFill>
              <a:latin typeface="Trebuchet MS" panose="020B0603020202020204" pitchFamily="34" charset="0"/>
            </a:endParaRPr>
          </a:p>
        </p:txBody>
      </p:sp>
      <p:sp>
        <p:nvSpPr>
          <p:cNvPr id="592" name="Google Shape;592;g7ad2debbc2_0_12"/>
          <p:cNvSpPr txBox="1">
            <a:spLocks noGrp="1"/>
          </p:cNvSpPr>
          <p:nvPr>
            <p:ph type="body" idx="4294967295"/>
          </p:nvPr>
        </p:nvSpPr>
        <p:spPr>
          <a:xfrm>
            <a:off x="703383" y="799698"/>
            <a:ext cx="4079631" cy="3425654"/>
          </a:xfrm>
          <a:prstGeom prst="rect">
            <a:avLst/>
          </a:prstGeom>
        </p:spPr>
        <p:style>
          <a:lnRef idx="2">
            <a:schemeClr val="accent5"/>
          </a:lnRef>
          <a:fillRef idx="1">
            <a:schemeClr val="lt1"/>
          </a:fillRef>
          <a:effectRef idx="0">
            <a:schemeClr val="accent5"/>
          </a:effectRef>
          <a:fontRef idx="minor">
            <a:schemeClr val="dk1"/>
          </a:fontRef>
        </p:style>
        <p:txBody>
          <a:bodyPr spcFirstLastPara="1" vert="horz" wrap="square" lIns="0" tIns="0" rIns="0" bIns="0" rtlCol="0" anchor="t" anchorCtr="0">
            <a:noAutofit/>
          </a:bodyPr>
          <a:lstStyle/>
          <a:p>
            <a:pPr marL="394335" indent="-257175">
              <a:lnSpc>
                <a:spcPct val="100000"/>
              </a:lnSpc>
              <a:spcAft>
                <a:spcPts val="450"/>
              </a:spcAft>
              <a:buSzPts val="3200"/>
              <a:buFont typeface="Arial" panose="020B0604020202020204" pitchFamily="34" charset="0"/>
              <a:buChar char="•"/>
            </a:pPr>
            <a:endParaRPr lang="en-US" sz="1500"/>
          </a:p>
          <a:p>
            <a:pPr marL="394335" indent="-257175">
              <a:lnSpc>
                <a:spcPct val="100000"/>
              </a:lnSpc>
              <a:spcAft>
                <a:spcPts val="450"/>
              </a:spcAft>
              <a:buSzPts val="3200"/>
              <a:buFont typeface="Arial" panose="020B0604020202020204" pitchFamily="34" charset="0"/>
              <a:buChar char="•"/>
            </a:pPr>
            <a:r>
              <a:rPr lang="en-US" sz="2000">
                <a:solidFill>
                  <a:schemeClr val="tx1"/>
                </a:solidFill>
                <a:latin typeface="Trebuchet MS" panose="020B0603020202020204" pitchFamily="34" charset="0"/>
                <a:cs typeface="Calibri Light" panose="020F0302020204030204" pitchFamily="34" charset="0"/>
              </a:rPr>
              <a:t>A teacher or other skilled school professional that the local education provider may choose to select</a:t>
            </a:r>
            <a:endParaRPr sz="2000">
              <a:solidFill>
                <a:schemeClr val="tx1"/>
              </a:solidFill>
              <a:latin typeface="Trebuchet MS" panose="020B0603020202020204" pitchFamily="34" charset="0"/>
              <a:cs typeface="Calibri Light" panose="020F0302020204030204" pitchFamily="34" charset="0"/>
            </a:endParaRPr>
          </a:p>
          <a:p>
            <a:pPr marL="394335" indent="-257175">
              <a:lnSpc>
                <a:spcPct val="100000"/>
              </a:lnSpc>
              <a:spcBef>
                <a:spcPts val="338"/>
              </a:spcBef>
              <a:spcAft>
                <a:spcPts val="450"/>
              </a:spcAft>
              <a:buSzPts val="3200"/>
              <a:buFont typeface="Arial" panose="020B0604020202020204" pitchFamily="34" charset="0"/>
              <a:buChar char="•"/>
            </a:pPr>
            <a:r>
              <a:rPr lang="en-US" sz="2000">
                <a:solidFill>
                  <a:schemeClr val="tx1"/>
                </a:solidFill>
                <a:latin typeface="Trebuchet MS" panose="020B0603020202020204" pitchFamily="34" charset="0"/>
                <a:cs typeface="Calibri Light" panose="020F0302020204030204" pitchFamily="34" charset="0"/>
              </a:rPr>
              <a:t>Parent or guardian</a:t>
            </a:r>
            <a:endParaRPr sz="2000">
              <a:solidFill>
                <a:schemeClr val="tx1"/>
              </a:solidFill>
              <a:latin typeface="Trebuchet MS" panose="020B0603020202020204" pitchFamily="34" charset="0"/>
              <a:cs typeface="Calibri Light" panose="020F0302020204030204" pitchFamily="34" charset="0"/>
            </a:endParaRPr>
          </a:p>
          <a:p>
            <a:pPr marL="394335" indent="-257175">
              <a:lnSpc>
                <a:spcPct val="100000"/>
              </a:lnSpc>
              <a:spcBef>
                <a:spcPts val="338"/>
              </a:spcBef>
              <a:spcAft>
                <a:spcPts val="450"/>
              </a:spcAft>
              <a:buSzPts val="3200"/>
              <a:buFont typeface="Arial" panose="020B0604020202020204" pitchFamily="34" charset="0"/>
              <a:buChar char="•"/>
            </a:pPr>
            <a:r>
              <a:rPr lang="en-US" sz="2000">
                <a:solidFill>
                  <a:schemeClr val="tx1"/>
                </a:solidFill>
                <a:latin typeface="Trebuchet MS" panose="020B0603020202020204" pitchFamily="34" charset="0"/>
                <a:cs typeface="Calibri Light" panose="020F0302020204030204" pitchFamily="34" charset="0"/>
              </a:rPr>
              <a:t>Additional support staff if needed (e.g., ELL teachers, mental health provider, etc.)</a:t>
            </a:r>
          </a:p>
        </p:txBody>
      </p:sp>
      <p:pic>
        <p:nvPicPr>
          <p:cNvPr id="593" name="Google Shape;593;g7ad2debbc2_0_12">
            <a:extLst>
              <a:ext uri="{C183D7F6-B498-43B3-948B-1728B52AA6E4}">
                <adec:decorative xmlns:adec="http://schemas.microsoft.com/office/drawing/2017/decorative" val="1"/>
              </a:ext>
            </a:extLst>
          </p:cNvPr>
          <p:cNvPicPr preferRelativeResize="0"/>
          <p:nvPr/>
        </p:nvPicPr>
        <p:blipFill>
          <a:blip r:embed="rId3"/>
          <a:srcRect l="21146" r="21146"/>
          <a:stretch/>
        </p:blipFill>
        <p:spPr>
          <a:xfrm>
            <a:off x="5343324" y="718276"/>
            <a:ext cx="3097293" cy="3507076"/>
          </a:xfrm>
          <a:prstGeom prst="flowChartAlternateProcess">
            <a:avLst/>
          </a:prstGeom>
          <a:noFill/>
          <a:ln>
            <a:noFill/>
          </a:ln>
          <a:effectLst>
            <a:softEdge rad="63500"/>
          </a:effectLst>
        </p:spPr>
      </p:pic>
    </p:spTree>
    <p:extLst>
      <p:ext uri="{BB962C8B-B14F-4D97-AF65-F5344CB8AC3E}">
        <p14:creationId xmlns:p14="http://schemas.microsoft.com/office/powerpoint/2010/main" val="5014881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11" name="Google Shape;742;g1029f78246c_0_73">
            <a:extLst>
              <a:ext uri="{FF2B5EF4-FFF2-40B4-BE49-F238E27FC236}">
                <a16:creationId xmlns:a16="http://schemas.microsoft.com/office/drawing/2014/main" id="{D9D8B31A-1F75-D2E7-7E58-4A26F67DF08C}"/>
              </a:ext>
            </a:extLst>
          </p:cNvPr>
          <p:cNvSpPr txBox="1">
            <a:spLocks noGrp="1"/>
          </p:cNvSpPr>
          <p:nvPr>
            <p:ph type="title"/>
          </p:nvPr>
        </p:nvSpPr>
        <p:spPr>
          <a:xfrm>
            <a:off x="135237" y="141196"/>
            <a:ext cx="8520600" cy="5727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3600"/>
              <a:buFont typeface="Roboto Slab"/>
              <a:buNone/>
              <a:defRPr sz="3600" b="0" i="0" u="none" strike="noStrike" cap="none">
                <a:solidFill>
                  <a:schemeClr val="lt1"/>
                </a:solidFill>
                <a:latin typeface="Roboto Slab"/>
                <a:ea typeface="Roboto Slab"/>
                <a:cs typeface="Roboto Slab"/>
                <a:sym typeface="Roboto Slab"/>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90000"/>
              </a:lnSpc>
              <a:spcBef>
                <a:spcPts val="0"/>
              </a:spcBef>
              <a:spcAft>
                <a:spcPts val="0"/>
              </a:spcAft>
              <a:buClr>
                <a:schemeClr val="lt1"/>
              </a:buClr>
              <a:buSzPts val="3600"/>
              <a:buFont typeface="Roboto Slab"/>
              <a:buNone/>
              <a:tabLst/>
              <a:defRPr/>
            </a:pPr>
            <a:r>
              <a:rPr kumimoji="0" lang="en-US" sz="3200" b="0" i="0" u="none" strike="noStrike" kern="0" cap="none" spc="0" normalizeH="0" baseline="0" noProof="0">
                <a:ln>
                  <a:noFill/>
                </a:ln>
                <a:solidFill>
                  <a:schemeClr val="tx1"/>
                </a:solidFill>
                <a:effectLst/>
                <a:uLnTx/>
                <a:uFillTx/>
                <a:latin typeface="Trebuchet MS" panose="020B0603020202020204" pitchFamily="34" charset="0"/>
                <a:sym typeface="Roboto Slab"/>
              </a:rPr>
              <a:t>Required Components</a:t>
            </a:r>
          </a:p>
        </p:txBody>
      </p:sp>
      <p:sp>
        <p:nvSpPr>
          <p:cNvPr id="3" name="TextBox 2">
            <a:extLst>
              <a:ext uri="{FF2B5EF4-FFF2-40B4-BE49-F238E27FC236}">
                <a16:creationId xmlns:a16="http://schemas.microsoft.com/office/drawing/2014/main" id="{242141A2-1424-41DA-9831-9C4F97B60705}"/>
              </a:ext>
            </a:extLst>
          </p:cNvPr>
          <p:cNvSpPr txBox="1"/>
          <p:nvPr/>
        </p:nvSpPr>
        <p:spPr>
          <a:xfrm>
            <a:off x="135237" y="643558"/>
            <a:ext cx="6556965" cy="400110"/>
          </a:xfrm>
          <a:prstGeom prst="rect">
            <a:avLst/>
          </a:prstGeom>
          <a:solidFill>
            <a:schemeClr val="bg1"/>
          </a:solidFill>
          <a:ln w="12700">
            <a:solidFill>
              <a:schemeClr val="tx2"/>
            </a:solidFill>
          </a:ln>
          <a:effectLst>
            <a:outerShdw blurRad="50800" dist="38100" dir="2700000" algn="tl" rotWithShape="0">
              <a:prstClr val="black">
                <a:alpha val="40000"/>
              </a:prstClr>
            </a:outerShdw>
          </a:effectLst>
        </p:spPr>
        <p:txBody>
          <a:bodyPr wrap="square" rtlCol="0">
            <a:spAutoFit/>
          </a:bodyPr>
          <a:lstStyle/>
          <a:p>
            <a:r>
              <a:rPr lang="en-US" sz="2000">
                <a:solidFill>
                  <a:srgbClr val="001970"/>
                </a:solidFill>
                <a:latin typeface="Trebuchet MS" panose="020B0603020202020204" pitchFamily="34" charset="0"/>
                <a:cs typeface="Calibri" panose="020F0502020204030204" pitchFamily="34" charset="0"/>
              </a:rPr>
              <a:t>Each READ plan must include, at a minimum:</a:t>
            </a:r>
          </a:p>
        </p:txBody>
      </p:sp>
      <p:sp>
        <p:nvSpPr>
          <p:cNvPr id="20" name="TextBox 19">
            <a:extLst>
              <a:ext uri="{FF2B5EF4-FFF2-40B4-BE49-F238E27FC236}">
                <a16:creationId xmlns:a16="http://schemas.microsoft.com/office/drawing/2014/main" id="{8537A8FE-7432-4462-872A-F8143963ED59}"/>
              </a:ext>
            </a:extLst>
          </p:cNvPr>
          <p:cNvSpPr txBox="1"/>
          <p:nvPr/>
        </p:nvSpPr>
        <p:spPr>
          <a:xfrm>
            <a:off x="135237" y="966731"/>
            <a:ext cx="8520600" cy="3370153"/>
          </a:xfrm>
          <a:prstGeom prst="rect">
            <a:avLst/>
          </a:prstGeom>
          <a:noFill/>
        </p:spPr>
        <p:txBody>
          <a:bodyPr wrap="square" rtlCol="0">
            <a:spAutoFit/>
          </a:bodyPr>
          <a:lstStyle/>
          <a:p>
            <a:pPr marL="144661" indent="-144661">
              <a:lnSpc>
                <a:spcPct val="150000"/>
              </a:lnSpc>
              <a:buClr>
                <a:schemeClr val="tx1"/>
              </a:buClr>
              <a:buFont typeface="Arial" panose="020B0604020202020204" pitchFamily="34" charset="0"/>
              <a:buChar char="•"/>
            </a:pPr>
            <a:r>
              <a:rPr lang="en-US" sz="1600">
                <a:latin typeface="Trebuchet MS" panose="020B0603020202020204" pitchFamily="34" charset="0"/>
                <a:cs typeface="Calibri Light" panose="020F0302020204030204" pitchFamily="34" charset="0"/>
              </a:rPr>
              <a:t>The student’s specific, diagnosed reading skill deficiencies </a:t>
            </a:r>
          </a:p>
          <a:p>
            <a:pPr marL="144661" indent="-144661">
              <a:lnSpc>
                <a:spcPct val="150000"/>
              </a:lnSpc>
              <a:buClr>
                <a:schemeClr val="tx1"/>
              </a:buClr>
              <a:buFont typeface="Arial" panose="020B0604020202020204" pitchFamily="34" charset="0"/>
              <a:buChar char="•"/>
            </a:pPr>
            <a:r>
              <a:rPr lang="en-US" sz="1600">
                <a:latin typeface="Trebuchet MS" panose="020B0603020202020204" pitchFamily="34" charset="0"/>
                <a:cs typeface="Calibri Light" panose="020F0302020204030204" pitchFamily="34" charset="0"/>
              </a:rPr>
              <a:t>Goals and objectives for the student’s targeted growth </a:t>
            </a:r>
          </a:p>
          <a:p>
            <a:pPr marL="144661" indent="-144661">
              <a:spcBef>
                <a:spcPts val="338"/>
              </a:spcBef>
              <a:buClr>
                <a:schemeClr val="tx1"/>
              </a:buClr>
              <a:buFont typeface="Arial" panose="020B0604020202020204" pitchFamily="34" charset="0"/>
              <a:buChar char="•"/>
            </a:pPr>
            <a:r>
              <a:rPr lang="en-US" sz="1600">
                <a:latin typeface="Trebuchet MS" panose="020B0603020202020204" pitchFamily="34" charset="0"/>
                <a:cs typeface="Calibri Light" panose="020F0302020204030204" pitchFamily="34" charset="0"/>
              </a:rPr>
              <a:t>The type(s) of additional instructional services and interventions the student will receive in reading</a:t>
            </a:r>
          </a:p>
          <a:p>
            <a:pPr marL="144661" indent="-144661">
              <a:lnSpc>
                <a:spcPct val="150000"/>
              </a:lnSpc>
              <a:buClr>
                <a:schemeClr val="tx1"/>
              </a:buClr>
              <a:buFont typeface="Arial" panose="020B0604020202020204" pitchFamily="34" charset="0"/>
              <a:buChar char="•"/>
            </a:pPr>
            <a:r>
              <a:rPr lang="en-US" sz="1600">
                <a:latin typeface="Trebuchet MS" panose="020B0603020202020204" pitchFamily="34" charset="0"/>
                <a:cs typeface="Calibri Light" panose="020F0302020204030204" pitchFamily="34" charset="0"/>
              </a:rPr>
              <a:t>The scientifically and evidence-based reading instructional programming the teacher will use for reading instruction and interventions</a:t>
            </a:r>
          </a:p>
          <a:p>
            <a:pPr marL="144661" indent="-144661">
              <a:lnSpc>
                <a:spcPct val="150000"/>
              </a:lnSpc>
              <a:buClr>
                <a:schemeClr val="tx1"/>
              </a:buClr>
              <a:buFont typeface="Arial" panose="020B0604020202020204" pitchFamily="34" charset="0"/>
              <a:buChar char="•"/>
            </a:pPr>
            <a:r>
              <a:rPr lang="en-US" sz="1600">
                <a:latin typeface="Trebuchet MS" panose="020B0603020202020204" pitchFamily="34" charset="0"/>
                <a:cs typeface="Calibri Light" panose="020F0302020204030204" pitchFamily="34" charset="0"/>
              </a:rPr>
              <a:t>How the child’s progress will be monitored and evaluated</a:t>
            </a:r>
          </a:p>
          <a:p>
            <a:pPr marL="144661" indent="-144661">
              <a:lnSpc>
                <a:spcPct val="150000"/>
              </a:lnSpc>
              <a:buClr>
                <a:schemeClr val="tx1"/>
              </a:buClr>
              <a:buFont typeface="Arial" panose="020B0604020202020204" pitchFamily="34" charset="0"/>
              <a:buChar char="•"/>
            </a:pPr>
            <a:r>
              <a:rPr lang="en-US" sz="1600">
                <a:latin typeface="Trebuchet MS" panose="020B0603020202020204" pitchFamily="34" charset="0"/>
                <a:cs typeface="Calibri Light" panose="020F0302020204030204" pitchFamily="34" charset="0"/>
              </a:rPr>
              <a:t>Strategies parents are encouraged to use to assist</a:t>
            </a:r>
          </a:p>
          <a:p>
            <a:pPr marL="144661" indent="-144661">
              <a:spcBef>
                <a:spcPts val="338"/>
              </a:spcBef>
              <a:buClr>
                <a:schemeClr val="tx1"/>
              </a:buClr>
              <a:buFont typeface="Arial" panose="020B0604020202020204" pitchFamily="34" charset="0"/>
              <a:buChar char="•"/>
            </a:pPr>
            <a:r>
              <a:rPr lang="en-US" sz="1600">
                <a:latin typeface="Trebuchet MS" panose="020B0603020202020204" pitchFamily="34" charset="0"/>
                <a:cs typeface="Calibri Light" panose="020F0302020204030204" pitchFamily="34" charset="0"/>
              </a:rPr>
              <a:t>Any additional services the teacher deems available and appropriate to accelerate the student’s reading skill development</a:t>
            </a:r>
          </a:p>
        </p:txBody>
      </p:sp>
    </p:spTree>
    <p:custDataLst>
      <p:tags r:id="rId1"/>
    </p:custDataLst>
    <p:extLst>
      <p:ext uri="{BB962C8B-B14F-4D97-AF65-F5344CB8AC3E}">
        <p14:creationId xmlns:p14="http://schemas.microsoft.com/office/powerpoint/2010/main" val="19478507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CFC80A24-88AB-2FD5-45C2-ACE0D1550D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6281174"/>
              </p:ext>
            </p:extLst>
          </p:nvPr>
        </p:nvGraphicFramePr>
        <p:xfrm>
          <a:off x="1524000" y="264137"/>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5">
            <a:extLst>
              <a:ext uri="{FF2B5EF4-FFF2-40B4-BE49-F238E27FC236}">
                <a16:creationId xmlns:a16="http://schemas.microsoft.com/office/drawing/2014/main" id="{B46E18DA-39C0-4FDC-8687-62B149FD0AEA}"/>
              </a:ext>
            </a:extLst>
          </p:cNvPr>
          <p:cNvSpPr>
            <a:spLocks noGrp="1"/>
          </p:cNvSpPr>
          <p:nvPr>
            <p:ph type="title"/>
          </p:nvPr>
        </p:nvSpPr>
        <p:spPr>
          <a:xfrm>
            <a:off x="0" y="0"/>
            <a:ext cx="8520600" cy="572700"/>
          </a:xfrm>
        </p:spPr>
        <p:txBody>
          <a:bodyPr/>
          <a:lstStyle/>
          <a:p>
            <a:r>
              <a:rPr lang="en-US" sz="3200">
                <a:latin typeface="Trebuchet MS" panose="020B0603020202020204" pitchFamily="34" charset="0"/>
              </a:rPr>
              <a:t>READ Plan Process</a:t>
            </a:r>
          </a:p>
        </p:txBody>
      </p:sp>
      <p:sp>
        <p:nvSpPr>
          <p:cNvPr id="8" name="Rectangle 7">
            <a:extLst>
              <a:ext uri="{FF2B5EF4-FFF2-40B4-BE49-F238E27FC236}">
                <a16:creationId xmlns:a16="http://schemas.microsoft.com/office/drawing/2014/main" id="{A6474AD7-71F2-9B1F-A4EF-4B71062D2095}"/>
              </a:ext>
            </a:extLst>
          </p:cNvPr>
          <p:cNvSpPr/>
          <p:nvPr/>
        </p:nvSpPr>
        <p:spPr>
          <a:xfrm>
            <a:off x="6783559" y="935943"/>
            <a:ext cx="1282725" cy="1406768"/>
          </a:xfrm>
          <a:prstGeom prst="rect">
            <a:avLst/>
          </a:prstGeom>
          <a:solidFill>
            <a:srgbClr val="9CCEE9"/>
          </a:solidFill>
          <a:ln>
            <a:solidFill>
              <a:srgbClr val="9CCEE9"/>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b="1">
                <a:solidFill>
                  <a:schemeClr val="tx1"/>
                </a:solidFill>
                <a:latin typeface="Trebuchet MS" panose="020B0603020202020204" pitchFamily="34" charset="0"/>
              </a:rPr>
              <a:t>These should directly address the specific skill deficits</a:t>
            </a:r>
          </a:p>
        </p:txBody>
      </p:sp>
      <p:sp>
        <p:nvSpPr>
          <p:cNvPr id="2" name="Rectangle 1">
            <a:extLst>
              <a:ext uri="{FF2B5EF4-FFF2-40B4-BE49-F238E27FC236}">
                <a16:creationId xmlns:a16="http://schemas.microsoft.com/office/drawing/2014/main" id="{97D9DE84-D5A4-38C6-D440-E04821C25972}"/>
              </a:ext>
            </a:extLst>
          </p:cNvPr>
          <p:cNvSpPr/>
          <p:nvPr/>
        </p:nvSpPr>
        <p:spPr>
          <a:xfrm>
            <a:off x="1175659" y="2080011"/>
            <a:ext cx="1282725" cy="1406768"/>
          </a:xfrm>
          <a:prstGeom prst="rect">
            <a:avLst/>
          </a:prstGeom>
          <a:solidFill>
            <a:srgbClr val="9CCEE9"/>
          </a:solidFill>
          <a:ln>
            <a:solidFill>
              <a:srgbClr val="9CCEE9"/>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b="1">
                <a:solidFill>
                  <a:schemeClr val="tx1"/>
                </a:solidFill>
                <a:latin typeface="Trebuchet MS" panose="020B0603020202020204" pitchFamily="34" charset="0"/>
              </a:rPr>
              <a:t>This should happen at regular intervals (e.g., every 6 weeks)</a:t>
            </a:r>
          </a:p>
        </p:txBody>
      </p:sp>
    </p:spTree>
    <p:extLst>
      <p:ext uri="{BB962C8B-B14F-4D97-AF65-F5344CB8AC3E}">
        <p14:creationId xmlns:p14="http://schemas.microsoft.com/office/powerpoint/2010/main" val="23166529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78">
          <a:extLst>
            <a:ext uri="{FF2B5EF4-FFF2-40B4-BE49-F238E27FC236}">
              <a16:creationId xmlns:a16="http://schemas.microsoft.com/office/drawing/2014/main" id="{4A6058EE-2DE3-4DC0-42B2-28CBF99CE2A0}"/>
            </a:ext>
          </a:extLst>
        </p:cNvPr>
        <p:cNvGrpSpPr/>
        <p:nvPr/>
      </p:nvGrpSpPr>
      <p:grpSpPr>
        <a:xfrm>
          <a:off x="0" y="0"/>
          <a:ext cx="0" cy="0"/>
          <a:chOff x="0" y="0"/>
          <a:chExt cx="0" cy="0"/>
        </a:xfrm>
      </p:grpSpPr>
      <p:sp>
        <p:nvSpPr>
          <p:cNvPr id="679" name="Google Shape;679;g638cf3cddf_2_133">
            <a:extLst>
              <a:ext uri="{FF2B5EF4-FFF2-40B4-BE49-F238E27FC236}">
                <a16:creationId xmlns:a16="http://schemas.microsoft.com/office/drawing/2014/main" id="{A684378C-C5FC-B2C7-7B08-357CE6F252B0}"/>
              </a:ext>
            </a:extLst>
          </p:cNvPr>
          <p:cNvSpPr txBox="1">
            <a:spLocks noGrp="1"/>
          </p:cNvSpPr>
          <p:nvPr>
            <p:ph type="title"/>
          </p:nvPr>
        </p:nvSpPr>
        <p:spPr>
          <a:xfrm>
            <a:off x="155850" y="98753"/>
            <a:ext cx="8314910" cy="741300"/>
          </a:xfrm>
        </p:spPr>
        <p:txBody>
          <a:bodyPr spcFirstLastPara="1" vert="horz" wrap="square" lIns="0" tIns="0" rIns="0" bIns="0" rtlCol="0" anchor="ctr"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ct val="90000"/>
              </a:lnSpc>
              <a:buSzPts val="2600"/>
            </a:pPr>
            <a:r>
              <a:rPr lang="en-US" sz="3200">
                <a:solidFill>
                  <a:schemeClr val="dk1"/>
                </a:solidFill>
                <a:latin typeface="Trebuchet MS" panose="020B0603020202020204" pitchFamily="34" charset="0"/>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3"/>
                  </a:ext>
                </a:extLst>
              </a:rPr>
              <a:t>Considerations for </a:t>
            </a:r>
            <a:r>
              <a:rPr lang="en-US" sz="3200">
                <a:solidFill>
                  <a:schemeClr val="dk1"/>
                </a:solidFill>
                <a:latin typeface="Trebuchet MS" panose="020B0603020202020204" pitchFamily="34" charset="0"/>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3"/>
                  </a:ext>
                </a:extLst>
              </a:rPr>
              <a:t>Students with Disabilities</a:t>
            </a:r>
            <a:endParaRPr lang="en-US" sz="3200">
              <a:solidFill>
                <a:schemeClr val="dk1"/>
              </a:solidFill>
              <a:latin typeface="Trebuchet MS" panose="020B0603020202020204" pitchFamily="34" charset="0"/>
            </a:endParaRPr>
          </a:p>
        </p:txBody>
      </p:sp>
      <p:sp>
        <p:nvSpPr>
          <p:cNvPr id="2" name="Google Shape;354;p46">
            <a:extLst>
              <a:ext uri="{FF2B5EF4-FFF2-40B4-BE49-F238E27FC236}">
                <a16:creationId xmlns:a16="http://schemas.microsoft.com/office/drawing/2014/main" id="{BE156916-78F0-909E-E677-FE1837250115}"/>
              </a:ext>
            </a:extLst>
          </p:cNvPr>
          <p:cNvSpPr txBox="1">
            <a:spLocks/>
          </p:cNvSpPr>
          <p:nvPr/>
        </p:nvSpPr>
        <p:spPr>
          <a:xfrm>
            <a:off x="0" y="1099024"/>
            <a:ext cx="5106255" cy="206854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Trebuchet MS" panose="020B0603020202020204" pitchFamily="34" charset="0"/>
                <a:ea typeface="Calibri" panose="020F0502020204030204" pitchFamily="34" charset="0"/>
                <a:cs typeface="Calibri" panose="020F0502020204030204" pitchFamily="34" charset="0"/>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lvl="0">
              <a:lnSpc>
                <a:spcPct val="100000"/>
              </a:lnSpc>
            </a:pPr>
            <a:r>
              <a:rPr lang="en-US" sz="2000">
                <a:solidFill>
                  <a:schemeClr val="tx1"/>
                </a:solidFill>
              </a:rPr>
              <a:t>May be identified as having an SRD</a:t>
            </a:r>
          </a:p>
          <a:p>
            <a:pPr lvl="0">
              <a:lnSpc>
                <a:spcPct val="100000"/>
              </a:lnSpc>
            </a:pPr>
            <a:endParaRPr lang="en-US" sz="2000">
              <a:solidFill>
                <a:schemeClr val="tx1"/>
              </a:solidFill>
            </a:endParaRPr>
          </a:p>
          <a:p>
            <a:pPr lvl="0">
              <a:lnSpc>
                <a:spcPct val="100000"/>
              </a:lnSpc>
            </a:pPr>
            <a:r>
              <a:rPr lang="en-US" sz="2000">
                <a:solidFill>
                  <a:schemeClr val="tx1"/>
                </a:solidFill>
              </a:rPr>
              <a:t>Could have a READ plan in addition to an Individualized Education Plan (IEP)</a:t>
            </a:r>
          </a:p>
          <a:p>
            <a:pPr lvl="0">
              <a:lnSpc>
                <a:spcPct val="100000"/>
              </a:lnSpc>
            </a:pPr>
            <a:endParaRPr lang="en-US" sz="2000">
              <a:solidFill>
                <a:schemeClr val="tx1"/>
              </a:solidFill>
            </a:endParaRPr>
          </a:p>
          <a:p>
            <a:pPr lvl="0">
              <a:lnSpc>
                <a:spcPct val="100000"/>
              </a:lnSpc>
            </a:pPr>
            <a:r>
              <a:rPr lang="en-US" sz="2000">
                <a:solidFill>
                  <a:schemeClr val="tx1"/>
                </a:solidFill>
              </a:rPr>
              <a:t>District decision on how these two plans work together to best support a child</a:t>
            </a:r>
          </a:p>
        </p:txBody>
      </p:sp>
      <p:pic>
        <p:nvPicPr>
          <p:cNvPr id="3" name="Picture 2" descr="A child reading a book&#10;&#10;">
            <a:extLst>
              <a:ext uri="{FF2B5EF4-FFF2-40B4-BE49-F238E27FC236}">
                <a16:creationId xmlns:a16="http://schemas.microsoft.com/office/drawing/2014/main" id="{341D5357-E230-DE38-B9E4-26FC1923B561}"/>
              </a:ext>
            </a:extLst>
          </p:cNvPr>
          <p:cNvPicPr>
            <a:picLocks noChangeAspect="1"/>
          </p:cNvPicPr>
          <p:nvPr/>
        </p:nvPicPr>
        <p:blipFill>
          <a:blip r:embed="rId3"/>
          <a:stretch>
            <a:fillRect/>
          </a:stretch>
        </p:blipFill>
        <p:spPr>
          <a:xfrm>
            <a:off x="5319814" y="1225244"/>
            <a:ext cx="3605747" cy="2405335"/>
          </a:xfrm>
          <a:prstGeom prst="rect">
            <a:avLst/>
          </a:prstGeom>
          <a:effectLst>
            <a:softEdge rad="31750"/>
          </a:effectLst>
        </p:spPr>
      </p:pic>
    </p:spTree>
    <p:extLst>
      <p:ext uri="{BB962C8B-B14F-4D97-AF65-F5344CB8AC3E}">
        <p14:creationId xmlns:p14="http://schemas.microsoft.com/office/powerpoint/2010/main" val="25279195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g638cf3cddf_2_133"/>
          <p:cNvSpPr txBox="1">
            <a:spLocks noGrp="1"/>
          </p:cNvSpPr>
          <p:nvPr>
            <p:ph type="title"/>
          </p:nvPr>
        </p:nvSpPr>
        <p:spPr>
          <a:xfrm>
            <a:off x="123875" y="191433"/>
            <a:ext cx="8577998" cy="407874"/>
          </a:xfrm>
          <a:prstGeom prst="rect">
            <a:avLst/>
          </a:prstGeom>
          <a:noFill/>
          <a:ln>
            <a:noFill/>
          </a:ln>
        </p:spPr>
        <p:txBody>
          <a:bodyPr spcFirstLastPara="1" vert="horz" wrap="square" lIns="0" tIns="0" rIns="0" bIns="0" rtlCol="0" anchor="t" anchorCtr="0">
            <a:noAutofit/>
          </a:bodyPr>
          <a:lstStyle/>
          <a:p>
            <a:pPr>
              <a:buSzPts val="2600"/>
            </a:pPr>
            <a:r>
              <a:rPr lang="en-US" sz="3200">
                <a:solidFill>
                  <a:schemeClr val="tx1"/>
                </a:solidFill>
                <a:latin typeface="Trebuchet MS" panose="020B0603020202020204" pitchFamily="34" charset="0"/>
                <a:ea typeface="Roboto Slab"/>
                <a:cs typeface="Roboto Slab"/>
                <a:sym typeface="Roboto Slab"/>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3"/>
                  </a:ext>
                </a:extLst>
              </a:rPr>
              <a:t>Considerations for Multilingual Learners</a:t>
            </a:r>
            <a:endParaRPr lang="en-US" sz="3200">
              <a:solidFill>
                <a:schemeClr val="tx1"/>
              </a:solidFill>
              <a:latin typeface="Trebuchet MS" panose="020B0603020202020204" pitchFamily="34" charset="0"/>
              <a:ea typeface="Roboto Slab"/>
              <a:cs typeface="Roboto Slab"/>
              <a:sym typeface="Roboto Slab"/>
            </a:endParaRPr>
          </a:p>
        </p:txBody>
      </p:sp>
      <p:sp>
        <p:nvSpPr>
          <p:cNvPr id="3" name="Text Placeholder 2">
            <a:extLst>
              <a:ext uri="{FF2B5EF4-FFF2-40B4-BE49-F238E27FC236}">
                <a16:creationId xmlns:a16="http://schemas.microsoft.com/office/drawing/2014/main" id="{C7EB9DB0-842E-466E-9231-56898C7C6CE2}"/>
              </a:ext>
            </a:extLst>
          </p:cNvPr>
          <p:cNvSpPr>
            <a:spLocks noGrp="1"/>
          </p:cNvSpPr>
          <p:nvPr>
            <p:ph type="body" idx="1"/>
          </p:nvPr>
        </p:nvSpPr>
        <p:spPr>
          <a:xfrm>
            <a:off x="311700" y="1055077"/>
            <a:ext cx="6380502" cy="3132198"/>
          </a:xfrm>
        </p:spPr>
        <p:txBody>
          <a:bodyPr spcFirstLastPara="1" vert="horz" wrap="square" lIns="51435" tIns="25718" rIns="51435" bIns="25718" rtlCol="0" anchor="t" anchorCtr="0">
            <a:normAutofit lnSpcReduction="10000"/>
          </a:bodyPr>
          <a:lstStyle/>
          <a:p>
            <a:pPr marL="48221" indent="0">
              <a:lnSpc>
                <a:spcPct val="100000"/>
              </a:lnSpc>
              <a:buNone/>
            </a:pPr>
            <a:r>
              <a:rPr lang="en-US" sz="2000">
                <a:solidFill>
                  <a:srgbClr val="001970"/>
                </a:solidFill>
                <a:latin typeface="Trebuchet MS" panose="020B0603020202020204" pitchFamily="34" charset="0"/>
                <a:cs typeface="Calibri"/>
              </a:rPr>
              <a:t>The READ Plan Should Include:</a:t>
            </a:r>
          </a:p>
          <a:p>
            <a:pPr marL="48221" indent="0">
              <a:lnSpc>
                <a:spcPct val="100000"/>
              </a:lnSpc>
              <a:buNone/>
            </a:pPr>
            <a:endParaRPr lang="en-US" sz="1100">
              <a:solidFill>
                <a:srgbClr val="001970"/>
              </a:solidFill>
              <a:latin typeface="Trebuchet MS" panose="020B0603020202020204" pitchFamily="34" charset="0"/>
              <a:cs typeface="Calibri"/>
            </a:endParaRPr>
          </a:p>
          <a:p>
            <a:pPr>
              <a:lnSpc>
                <a:spcPct val="110000"/>
              </a:lnSpc>
            </a:pPr>
            <a:r>
              <a:rPr lang="en-US" sz="2000">
                <a:latin typeface="Trebuchet MS" panose="020B0603020202020204" pitchFamily="34" charset="0"/>
              </a:rPr>
              <a:t>Reading goals and selected interventions should be developed with a student's English language proficiency level in mind</a:t>
            </a:r>
          </a:p>
          <a:p>
            <a:pPr>
              <a:lnSpc>
                <a:spcPct val="100000"/>
              </a:lnSpc>
            </a:pPr>
            <a:r>
              <a:rPr lang="en-US" sz="2000">
                <a:latin typeface="Trebuchet MS" panose="020B0603020202020204" pitchFamily="34" charset="0"/>
              </a:rPr>
              <a:t>The necessary instructional scaffolds to ensure language considerations are addressed while providing the intervention</a:t>
            </a:r>
          </a:p>
          <a:p>
            <a:pPr>
              <a:lnSpc>
                <a:spcPct val="110000"/>
              </a:lnSpc>
            </a:pPr>
            <a:r>
              <a:rPr lang="en-US" sz="2000">
                <a:latin typeface="Trebuchet MS" panose="020B0603020202020204" pitchFamily="34" charset="0"/>
              </a:rPr>
              <a:t>Information about a student’s home language literacy skills, if available, to help inform instruction</a:t>
            </a:r>
          </a:p>
          <a:p>
            <a:pPr marL="48221" indent="0">
              <a:lnSpc>
                <a:spcPct val="100000"/>
              </a:lnSpc>
              <a:buNone/>
            </a:pPr>
            <a:endParaRPr lang="en-US">
              <a:latin typeface="Calibri"/>
              <a:cs typeface="Calibri"/>
            </a:endParaRPr>
          </a:p>
        </p:txBody>
      </p:sp>
      <p:pic>
        <p:nvPicPr>
          <p:cNvPr id="4" name="Picture 3" descr="A picture containing a young student with a back pack smiling. &#10;&#10;">
            <a:extLst>
              <a:ext uri="{FF2B5EF4-FFF2-40B4-BE49-F238E27FC236}">
                <a16:creationId xmlns:a16="http://schemas.microsoft.com/office/drawing/2014/main" id="{32BE145E-550B-424F-A007-74D5FE982200}"/>
              </a:ext>
            </a:extLst>
          </p:cNvPr>
          <p:cNvPicPr>
            <a:picLocks noChangeAspect="1"/>
          </p:cNvPicPr>
          <p:nvPr/>
        </p:nvPicPr>
        <p:blipFill rotWithShape="1">
          <a:blip r:embed="rId3"/>
          <a:srcRect l="36431" t="12210" r="14644" b="14250"/>
          <a:stretch/>
        </p:blipFill>
        <p:spPr>
          <a:xfrm>
            <a:off x="5984756" y="1055077"/>
            <a:ext cx="2847544" cy="3306413"/>
          </a:xfrm>
          <a:prstGeom prst="rect">
            <a:avLst/>
          </a:prstGeom>
        </p:spPr>
      </p:pic>
    </p:spTree>
    <p:extLst>
      <p:ext uri="{BB962C8B-B14F-4D97-AF65-F5344CB8AC3E}">
        <p14:creationId xmlns:p14="http://schemas.microsoft.com/office/powerpoint/2010/main" val="2578036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3C3B050-E6AC-9A06-CFF8-A24770966FEA}"/>
              </a:ext>
            </a:extLst>
          </p:cNvPr>
          <p:cNvSpPr txBox="1">
            <a:spLocks noGrp="1"/>
          </p:cNvSpPr>
          <p:nvPr>
            <p:ph type="title"/>
          </p:nvPr>
        </p:nvSpPr>
        <p:spPr>
          <a:xfrm>
            <a:off x="4145002" y="417314"/>
            <a:ext cx="4634474" cy="4185761"/>
          </a:xfrm>
          <a:prstGeom prst="rect">
            <a:avLst/>
          </a:prstGeom>
          <a:noFill/>
          <a:ln>
            <a:noFill/>
            <a:prstDash/>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0000"/>
                </a:solidFill>
                <a:effectLst/>
                <a:uLnTx/>
                <a:uFillTx/>
                <a:latin typeface="Trebuchet MS" panose="020B0603020202020204" pitchFamily="34" charset="0"/>
                <a:ea typeface="Arial"/>
                <a:cs typeface="Calibri Light" panose="020F0302020204030204" pitchFamily="34" charset="0"/>
                <a:sym typeface="Arial"/>
              </a:rPr>
              <a:t>READ Plan Templates</a:t>
            </a:r>
          </a:p>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a:ln>
                <a:noFill/>
              </a:ln>
              <a:solidFill>
                <a:srgbClr val="000000"/>
              </a:solidFill>
              <a:effectLst/>
              <a:uLnTx/>
              <a:uFillTx/>
              <a:latin typeface="Trebuchet MS" panose="020B0603020202020204" pitchFamily="34" charset="0"/>
              <a:ea typeface="Arial"/>
              <a:cs typeface="Calibri Light" panose="020F0302020204030204" pitchFamily="34" charset="0"/>
              <a:sym typeface="Arial"/>
            </a:endParaRPr>
          </a:p>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Trebuchet MS" panose="020B0603020202020204" pitchFamily="34" charset="0"/>
                <a:ea typeface="Arial"/>
                <a:cs typeface="Calibri Light" panose="020F0302020204030204" pitchFamily="34" charset="0"/>
                <a:sym typeface="Arial"/>
              </a:rPr>
              <a:t>READ Plan Template </a:t>
            </a:r>
            <a:r>
              <a:rPr kumimoji="0" lang="en-US" sz="2000" b="0" i="0" u="none" strike="noStrike" kern="0" cap="none" spc="0" normalizeH="0" baseline="0" noProof="0">
                <a:ln>
                  <a:noFill/>
                </a:ln>
                <a:solidFill>
                  <a:srgbClr val="000000"/>
                </a:solidFill>
                <a:effectLst/>
                <a:uLnTx/>
                <a:uFillTx/>
                <a:latin typeface="Trebuchet MS" panose="020B0603020202020204" pitchFamily="34" charset="0"/>
                <a:ea typeface="Arial"/>
                <a:cs typeface="Calibri Light" panose="020F0302020204030204" pitchFamily="34" charset="0"/>
                <a:sym typeface="Arial"/>
                <a:hlinkClick r:id="rId3"/>
              </a:rPr>
              <a:t>https://www.cde.state.co.us/coloradoliteracy/readplanexample</a:t>
            </a:r>
            <a:endParaRPr kumimoji="0" lang="en-US" sz="2000" b="0" i="0" u="none" strike="noStrike" kern="0" cap="none" spc="0" normalizeH="0" baseline="0" noProof="0">
              <a:ln>
                <a:noFill/>
              </a:ln>
              <a:solidFill>
                <a:srgbClr val="000000"/>
              </a:solidFill>
              <a:effectLst/>
              <a:uLnTx/>
              <a:uFillTx/>
              <a:latin typeface="Trebuchet MS" panose="020B0603020202020204" pitchFamily="34" charset="0"/>
              <a:ea typeface="Arial"/>
              <a:cs typeface="Calibri Light" panose="020F0302020204030204" pitchFamily="34" charset="0"/>
              <a:sym typeface="Arial"/>
            </a:endParaRPr>
          </a:p>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a:ln>
                <a:noFill/>
              </a:ln>
              <a:solidFill>
                <a:srgbClr val="000000"/>
              </a:solidFill>
              <a:effectLst/>
              <a:uLnTx/>
              <a:uFillTx/>
              <a:latin typeface="Trebuchet MS" panose="020B0603020202020204" pitchFamily="34" charset="0"/>
              <a:ea typeface="Arial"/>
              <a:cs typeface="Calibri Light" panose="020F0302020204030204" pitchFamily="34" charset="0"/>
              <a:sym typeface="Arial"/>
            </a:endParaRPr>
          </a:p>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Trebuchet MS" panose="020B0603020202020204" pitchFamily="34" charset="0"/>
                <a:ea typeface="Arial"/>
                <a:cs typeface="Calibri Light" panose="020F0302020204030204" pitchFamily="34" charset="0"/>
                <a:sym typeface="Arial"/>
              </a:rPr>
              <a:t>Multilingual Learners READ Plan Template: </a:t>
            </a:r>
          </a:p>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Trebuchet MS" panose="020B0603020202020204" pitchFamily="34" charset="0"/>
                <a:ea typeface="Arial"/>
                <a:cs typeface="Calibri Light" panose="020F0302020204030204" pitchFamily="34" charset="0"/>
                <a:sym typeface="Arial"/>
                <a:hlinkClick r:id="rId4"/>
              </a:rPr>
              <a:t>https://www.cde.state.co.us/coloradoliteracy/mlreadplantemplate</a:t>
            </a:r>
            <a:endParaRPr kumimoji="0" lang="en-US" sz="2000" b="0" i="0" u="none" strike="noStrike" kern="0" cap="none" spc="0" normalizeH="0" baseline="0" noProof="0">
              <a:ln>
                <a:noFill/>
              </a:ln>
              <a:solidFill>
                <a:srgbClr val="000000"/>
              </a:solidFill>
              <a:effectLst/>
              <a:uLnTx/>
              <a:uFillTx/>
              <a:latin typeface="Trebuchet MS" panose="020B0603020202020204" pitchFamily="34" charset="0"/>
              <a:ea typeface="Arial"/>
              <a:cs typeface="Calibri Light" panose="020F0302020204030204" pitchFamily="34" charset="0"/>
              <a:sym typeface="Arial"/>
            </a:endParaRPr>
          </a:p>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srgbClr val="000000"/>
              </a:solidFill>
              <a:effectLst/>
              <a:uLnTx/>
              <a:uFillTx/>
              <a:latin typeface="Calibri Light" panose="020F0302020204030204" pitchFamily="34" charset="0"/>
              <a:ea typeface="Arial"/>
              <a:cs typeface="Calibri Light" panose="020F0302020204030204" pitchFamily="34" charset="0"/>
              <a:sym typeface="Arial"/>
            </a:endParaRPr>
          </a:p>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srgbClr val="000000"/>
              </a:solidFill>
              <a:effectLst/>
              <a:uLnTx/>
              <a:uFillTx/>
              <a:latin typeface="Calibri Light" panose="020F0302020204030204" pitchFamily="34" charset="0"/>
              <a:ea typeface="Arial"/>
              <a:cs typeface="Calibri Light" panose="020F0302020204030204" pitchFamily="34" charset="0"/>
              <a:sym typeface="Arial"/>
            </a:endParaRPr>
          </a:p>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srgbClr val="000000"/>
              </a:solidFill>
              <a:effectLst/>
              <a:uLnTx/>
              <a:uFillTx/>
              <a:latin typeface="Calibri Light" panose="020F0302020204030204" pitchFamily="34" charset="0"/>
              <a:ea typeface="Arial"/>
              <a:cs typeface="Calibri Light" panose="020F0302020204030204" pitchFamily="34" charset="0"/>
              <a:sym typeface="Arial"/>
            </a:endParaRPr>
          </a:p>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3" name="Picture 2" descr="READ Plan Template">
            <a:extLst>
              <a:ext uri="{FF2B5EF4-FFF2-40B4-BE49-F238E27FC236}">
                <a16:creationId xmlns:a16="http://schemas.microsoft.com/office/drawing/2014/main" id="{933B4B72-9A1F-60A6-5115-5A90C891556E}"/>
              </a:ext>
            </a:extLst>
          </p:cNvPr>
          <p:cNvPicPr>
            <a:picLocks noChangeAspect="1"/>
          </p:cNvPicPr>
          <p:nvPr/>
        </p:nvPicPr>
        <p:blipFill>
          <a:blip r:embed="rId5"/>
          <a:stretch>
            <a:fillRect/>
          </a:stretch>
        </p:blipFill>
        <p:spPr>
          <a:xfrm>
            <a:off x="664322" y="157933"/>
            <a:ext cx="3195624" cy="4139000"/>
          </a:xfrm>
          <a:prstGeom prst="rect">
            <a:avLst/>
          </a:prstGeom>
        </p:spPr>
      </p:pic>
    </p:spTree>
    <p:extLst>
      <p:ext uri="{BB962C8B-B14F-4D97-AF65-F5344CB8AC3E}">
        <p14:creationId xmlns:p14="http://schemas.microsoft.com/office/powerpoint/2010/main" val="20243669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9201A-C22F-384E-3DF2-6BCFD1243B61}"/>
              </a:ext>
            </a:extLst>
          </p:cNvPr>
          <p:cNvSpPr txBox="1">
            <a:spLocks noGrp="1"/>
          </p:cNvSpPr>
          <p:nvPr>
            <p:ph type="title"/>
          </p:nvPr>
        </p:nvSpPr>
        <p:spPr>
          <a:xfrm>
            <a:off x="88103" y="35735"/>
            <a:ext cx="8520600" cy="572700"/>
          </a:xfrm>
          <a:prstGeom prst="rect">
            <a:avLst/>
          </a:prstGeom>
          <a:noFill/>
          <a:ln>
            <a:noFill/>
            <a:prstDash/>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a:ln>
                  <a:noFill/>
                </a:ln>
                <a:solidFill>
                  <a:srgbClr val="000000"/>
                </a:solidFill>
                <a:effectLst/>
                <a:uLnTx/>
                <a:uFillTx/>
                <a:latin typeface="Trebuchet MS" panose="020B0603020202020204" pitchFamily="34" charset="0"/>
                <a:ea typeface="Arial"/>
                <a:sym typeface="Arial"/>
              </a:rPr>
              <a:t>Student Demographics</a:t>
            </a:r>
          </a:p>
        </p:txBody>
      </p:sp>
      <p:pic>
        <p:nvPicPr>
          <p:cNvPr id="7" name="Picture 6" descr="Student Demographics section of the READ Plan Template">
            <a:extLst>
              <a:ext uri="{FF2B5EF4-FFF2-40B4-BE49-F238E27FC236}">
                <a16:creationId xmlns:a16="http://schemas.microsoft.com/office/drawing/2014/main" id="{81576E32-5B18-80E7-DD01-10C4C21161F4}"/>
              </a:ext>
            </a:extLst>
          </p:cNvPr>
          <p:cNvPicPr>
            <a:picLocks noChangeAspect="1"/>
          </p:cNvPicPr>
          <p:nvPr/>
        </p:nvPicPr>
        <p:blipFill>
          <a:blip r:embed="rId3"/>
          <a:stretch>
            <a:fillRect/>
          </a:stretch>
        </p:blipFill>
        <p:spPr>
          <a:xfrm rot="21190250">
            <a:off x="378065" y="966309"/>
            <a:ext cx="4349969" cy="2985938"/>
          </a:xfrm>
          <a:prstGeom prst="rect">
            <a:avLst/>
          </a:prstGeom>
          <a:effectLst>
            <a:innerShdw blurRad="114300">
              <a:prstClr val="black"/>
            </a:innerShdw>
          </a:effectLst>
        </p:spPr>
      </p:pic>
      <p:pic>
        <p:nvPicPr>
          <p:cNvPr id="9" name="Picture 8" descr="Student Demographics section of the Multilingual Learner READ Plan Template">
            <a:extLst>
              <a:ext uri="{FF2B5EF4-FFF2-40B4-BE49-F238E27FC236}">
                <a16:creationId xmlns:a16="http://schemas.microsoft.com/office/drawing/2014/main" id="{6F85D361-CA6F-170D-B708-A4E590B5DDDA}"/>
              </a:ext>
            </a:extLst>
          </p:cNvPr>
          <p:cNvPicPr>
            <a:picLocks noChangeAspect="1"/>
          </p:cNvPicPr>
          <p:nvPr/>
        </p:nvPicPr>
        <p:blipFill>
          <a:blip r:embed="rId4"/>
          <a:stretch>
            <a:fillRect/>
          </a:stretch>
        </p:blipFill>
        <p:spPr>
          <a:xfrm rot="539595">
            <a:off x="4159597" y="612895"/>
            <a:ext cx="4760809" cy="3235170"/>
          </a:xfrm>
          <a:prstGeom prst="rect">
            <a:avLst/>
          </a:prstGeom>
          <a:effectLst>
            <a:innerShdw blurRad="114300">
              <a:prstClr val="black"/>
            </a:innerShdw>
          </a:effectLst>
        </p:spPr>
      </p:pic>
      <p:sp>
        <p:nvSpPr>
          <p:cNvPr id="6" name="Oval 5">
            <a:extLst>
              <a:ext uri="{FF2B5EF4-FFF2-40B4-BE49-F238E27FC236}">
                <a16:creationId xmlns:a16="http://schemas.microsoft.com/office/drawing/2014/main" id="{D6894112-2708-2FEB-14CD-8D03CA0FC339}"/>
              </a:ext>
              <a:ext uri="{C183D7F6-B498-43B3-948B-1728B52AA6E4}">
                <adec:decorative xmlns:adec="http://schemas.microsoft.com/office/drawing/2017/decorative" val="1"/>
              </a:ext>
            </a:extLst>
          </p:cNvPr>
          <p:cNvSpPr/>
          <p:nvPr/>
        </p:nvSpPr>
        <p:spPr>
          <a:xfrm rot="603340">
            <a:off x="3956272" y="3322780"/>
            <a:ext cx="4994371" cy="67158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80581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C91A3-C10B-411D-1CA2-A46264E6B138}"/>
              </a:ext>
            </a:extLst>
          </p:cNvPr>
          <p:cNvSpPr txBox="1">
            <a:spLocks noGrp="1"/>
          </p:cNvSpPr>
          <p:nvPr>
            <p:ph type="title"/>
          </p:nvPr>
        </p:nvSpPr>
        <p:spPr>
          <a:xfrm>
            <a:off x="135237" y="0"/>
            <a:ext cx="8520600" cy="572700"/>
          </a:xfrm>
          <a:prstGeom prst="rect">
            <a:avLst/>
          </a:prstGeom>
          <a:noFill/>
          <a:ln>
            <a:noFill/>
            <a:prstDash/>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a:ln>
                  <a:noFill/>
                </a:ln>
                <a:solidFill>
                  <a:srgbClr val="000000"/>
                </a:solidFill>
                <a:effectLst/>
                <a:uLnTx/>
                <a:uFillTx/>
                <a:latin typeface="Trebuchet MS" panose="020B0603020202020204" pitchFamily="34" charset="0"/>
                <a:ea typeface="Arial"/>
                <a:sym typeface="Arial"/>
              </a:rPr>
              <a:t>READ Plan History</a:t>
            </a:r>
          </a:p>
        </p:txBody>
      </p:sp>
      <p:pic>
        <p:nvPicPr>
          <p:cNvPr id="3" name="Picture 2" descr="Screenshot of the READ Plan History section of the new READ Plan template">
            <a:extLst>
              <a:ext uri="{FF2B5EF4-FFF2-40B4-BE49-F238E27FC236}">
                <a16:creationId xmlns:a16="http://schemas.microsoft.com/office/drawing/2014/main" id="{30BEFDFD-2F56-6E3D-1DF7-483F02D0517E}"/>
              </a:ext>
            </a:extLst>
          </p:cNvPr>
          <p:cNvPicPr>
            <a:picLocks noChangeAspect="1"/>
          </p:cNvPicPr>
          <p:nvPr/>
        </p:nvPicPr>
        <p:blipFill>
          <a:blip r:embed="rId3"/>
          <a:stretch>
            <a:fillRect/>
          </a:stretch>
        </p:blipFill>
        <p:spPr>
          <a:xfrm>
            <a:off x="2091488" y="572700"/>
            <a:ext cx="5275818" cy="3783921"/>
          </a:xfrm>
          <a:prstGeom prst="rect">
            <a:avLst/>
          </a:prstGeom>
          <a:effectLst>
            <a:innerShdw blurRad="114300">
              <a:prstClr val="black"/>
            </a:innerShdw>
          </a:effectLst>
        </p:spPr>
      </p:pic>
    </p:spTree>
    <p:extLst>
      <p:ext uri="{BB962C8B-B14F-4D97-AF65-F5344CB8AC3E}">
        <p14:creationId xmlns:p14="http://schemas.microsoft.com/office/powerpoint/2010/main" val="25576928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94"/>
        <p:cNvGrpSpPr/>
        <p:nvPr/>
      </p:nvGrpSpPr>
      <p:grpSpPr>
        <a:xfrm>
          <a:off x="0" y="0"/>
          <a:ext cx="0" cy="0"/>
          <a:chOff x="0" y="0"/>
          <a:chExt cx="0" cy="0"/>
        </a:xfrm>
      </p:grpSpPr>
      <p:sp>
        <p:nvSpPr>
          <p:cNvPr id="51" name="Google Shape;742;g1029f78246c_0_73">
            <a:extLst>
              <a:ext uri="{FF2B5EF4-FFF2-40B4-BE49-F238E27FC236}">
                <a16:creationId xmlns:a16="http://schemas.microsoft.com/office/drawing/2014/main" id="{0D1D5A53-EF99-599C-0127-3528B48BDC70}"/>
              </a:ext>
            </a:extLst>
          </p:cNvPr>
          <p:cNvSpPr txBox="1">
            <a:spLocks noGrp="1"/>
          </p:cNvSpPr>
          <p:nvPr>
            <p:ph type="title"/>
          </p:nvPr>
        </p:nvSpPr>
        <p:spPr>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
                <a:srgbClr val="232C67"/>
              </a:buClr>
              <a:buSzPts val="3200"/>
              <a:buFont typeface="Arial"/>
              <a:buNone/>
              <a:tabLst/>
              <a:defRPr/>
            </a:pPr>
            <a:r>
              <a:rPr kumimoji="0" lang="en-US" sz="2400" i="0" u="none" strike="noStrike" kern="1200" cap="none" spc="0" normalizeH="0" baseline="0" noProof="0">
                <a:ln>
                  <a:noFill/>
                </a:ln>
                <a:solidFill>
                  <a:schemeClr val="tx1"/>
                </a:solidFill>
                <a:effectLst/>
                <a:uLnTx/>
                <a:uFillTx/>
                <a:latin typeface="Trebuchet MS" panose="020B0603020202020204" pitchFamily="34" charset="0"/>
                <a:sym typeface="Arial"/>
              </a:rPr>
              <a:t>READ Plans | Second or Subsequent School Year</a:t>
            </a:r>
          </a:p>
        </p:txBody>
      </p:sp>
      <p:sp>
        <p:nvSpPr>
          <p:cNvPr id="2" name="Google Shape;354;p46">
            <a:extLst>
              <a:ext uri="{FF2B5EF4-FFF2-40B4-BE49-F238E27FC236}">
                <a16:creationId xmlns:a16="http://schemas.microsoft.com/office/drawing/2014/main" id="{1A8F1474-EBB2-F7E0-8D8F-CAF2F37A3FB2}"/>
              </a:ext>
            </a:extLst>
          </p:cNvPr>
          <p:cNvSpPr txBox="1">
            <a:spLocks/>
          </p:cNvSpPr>
          <p:nvPr/>
        </p:nvSpPr>
        <p:spPr>
          <a:xfrm>
            <a:off x="0" y="576942"/>
            <a:ext cx="8882742" cy="377703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Trebuchet MS" panose="020B0603020202020204" pitchFamily="34" charset="0"/>
                <a:ea typeface="Calibri" panose="020F0502020204030204" pitchFamily="34" charset="0"/>
                <a:cs typeface="Calibri" panose="020F0502020204030204" pitchFamily="34" charset="0"/>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lvl="0">
              <a:lnSpc>
                <a:spcPct val="100000"/>
              </a:lnSpc>
            </a:pPr>
            <a:r>
              <a:rPr lang="en-US" sz="2000">
                <a:solidFill>
                  <a:schemeClr val="tx1"/>
                </a:solidFill>
              </a:rPr>
              <a:t>The teacher must revise the READ plan to include additional, more rigorous strategies and interventions, including increased daily reading instruction.</a:t>
            </a:r>
          </a:p>
          <a:p>
            <a:pPr lvl="0">
              <a:lnSpc>
                <a:spcPct val="100000"/>
              </a:lnSpc>
            </a:pPr>
            <a:endParaRPr lang="en-US" sz="1000">
              <a:solidFill>
                <a:schemeClr val="tx1"/>
              </a:solidFill>
            </a:endParaRPr>
          </a:p>
          <a:p>
            <a:pPr>
              <a:lnSpc>
                <a:spcPct val="100000"/>
              </a:lnSpc>
            </a:pPr>
            <a:r>
              <a:rPr lang="en-US" sz="2000">
                <a:solidFill>
                  <a:schemeClr val="tx1"/>
                </a:solidFill>
                <a:ea typeface="Lato Light" panose="020F0502020204030203" pitchFamily="34" charset="0"/>
              </a:rPr>
              <a:t>The principal ensures that the student receives reading instruction supported through the other subjects during the school day.</a:t>
            </a:r>
            <a:endParaRPr lang="en-US" sz="2000">
              <a:solidFill>
                <a:schemeClr val="tx1"/>
              </a:solidFill>
              <a:ea typeface="Lato" panose="020F0502020204030203" pitchFamily="34" charset="0"/>
            </a:endParaRPr>
          </a:p>
          <a:p>
            <a:pPr lvl="0">
              <a:lnSpc>
                <a:spcPct val="100000"/>
              </a:lnSpc>
            </a:pPr>
            <a:endParaRPr lang="en-US" sz="1000">
              <a:solidFill>
                <a:schemeClr val="tx1"/>
              </a:solidFill>
            </a:endParaRPr>
          </a:p>
          <a:p>
            <a:pPr>
              <a:lnSpc>
                <a:spcPct val="100000"/>
              </a:lnSpc>
            </a:pPr>
            <a:r>
              <a:rPr lang="en-US" sz="2000">
                <a:solidFill>
                  <a:schemeClr val="tx1"/>
                </a:solidFill>
                <a:ea typeface="Lato Light" panose="020F0502020204030203" pitchFamily="34" charset="0"/>
              </a:rPr>
              <a:t>The student receives reading instruction from a teacher who is identified as effective or highly effective and has expertise in teaching reading. </a:t>
            </a:r>
          </a:p>
          <a:p>
            <a:pPr>
              <a:lnSpc>
                <a:spcPct val="100000"/>
              </a:lnSpc>
            </a:pPr>
            <a:endParaRPr lang="en-US" sz="1000">
              <a:solidFill>
                <a:schemeClr val="tx1"/>
              </a:solidFill>
              <a:ea typeface="Lato Light" panose="020F0502020204030203" pitchFamily="34" charset="0"/>
            </a:endParaRPr>
          </a:p>
          <a:p>
            <a:pPr>
              <a:lnSpc>
                <a:spcPct val="100000"/>
              </a:lnSpc>
            </a:pPr>
            <a:r>
              <a:rPr lang="en-US" sz="2000">
                <a:solidFill>
                  <a:schemeClr val="tx1"/>
                </a:solidFill>
                <a:ea typeface="Lato Light" panose="020F0502020204030203" pitchFamily="34" charset="0"/>
              </a:rPr>
              <a:t>With the approval of the child’s parent the school may provide mental health support</a:t>
            </a:r>
          </a:p>
        </p:txBody>
      </p:sp>
    </p:spTree>
    <p:extLst>
      <p:ext uri="{BB962C8B-B14F-4D97-AF65-F5344CB8AC3E}">
        <p14:creationId xmlns:p14="http://schemas.microsoft.com/office/powerpoint/2010/main" val="40583607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70446-A345-0315-A272-519647B2C9EA}"/>
              </a:ext>
            </a:extLst>
          </p:cNvPr>
          <p:cNvSpPr>
            <a:spLocks noGrp="1"/>
          </p:cNvSpPr>
          <p:nvPr>
            <p:ph type="title"/>
          </p:nvPr>
        </p:nvSpPr>
        <p:spPr>
          <a:xfrm>
            <a:off x="193431" y="-64444"/>
            <a:ext cx="8520600" cy="572700"/>
          </a:xfrm>
        </p:spPr>
        <p:txBody>
          <a:bodyPr/>
          <a:lstStyle/>
          <a:p>
            <a:r>
              <a:rPr lang="en-US" sz="3200">
                <a:latin typeface="Trebuchet MS" panose="020B0603020202020204" pitchFamily="34" charset="0"/>
                <a:ea typeface="Roboto" panose="02000000000000000000" pitchFamily="2" charset="0"/>
                <a:cs typeface="Roboto" panose="02000000000000000000" pitchFamily="2" charset="0"/>
              </a:rPr>
              <a:t>Objectives</a:t>
            </a:r>
          </a:p>
        </p:txBody>
      </p:sp>
      <p:sp>
        <p:nvSpPr>
          <p:cNvPr id="4" name="TextBox 3">
            <a:extLst>
              <a:ext uri="{FF2B5EF4-FFF2-40B4-BE49-F238E27FC236}">
                <a16:creationId xmlns:a16="http://schemas.microsoft.com/office/drawing/2014/main" id="{CFD5F72F-0CA7-25EE-5DC3-1A09447F6E9C}"/>
              </a:ext>
            </a:extLst>
          </p:cNvPr>
          <p:cNvSpPr txBox="1"/>
          <p:nvPr/>
        </p:nvSpPr>
        <p:spPr>
          <a:xfrm>
            <a:off x="90911" y="694398"/>
            <a:ext cx="6449589" cy="3477875"/>
          </a:xfrm>
          <a:prstGeom prst="rect">
            <a:avLst/>
          </a:prstGeom>
          <a:noFill/>
        </p:spPr>
        <p:txBody>
          <a:bodyPr wrap="square">
            <a:spAutoFit/>
          </a:bodyPr>
          <a:lstStyle/>
          <a:p>
            <a:r>
              <a:rPr lang="en-US" sz="2000">
                <a:latin typeface="Trebuchet MS" panose="020B0603020202020204" pitchFamily="34" charset="0"/>
                <a:cs typeface="Calibri" panose="020F0502020204030204" pitchFamily="34" charset="0"/>
              </a:rPr>
              <a:t>Review READ Act implementation topics, including the assessment timeline, process for determining significant reading deficiency (SRD), and READ Plan essentials</a:t>
            </a:r>
          </a:p>
          <a:p>
            <a:endParaRPr lang="en-US" sz="2000">
              <a:solidFill>
                <a:srgbClr val="000000"/>
              </a:solidFill>
              <a:effectLst/>
              <a:latin typeface="Trebuchet MS" panose="020B0603020202020204" pitchFamily="34" charset="0"/>
              <a:ea typeface="Trebuchet MS" panose="020B0603020202020204" pitchFamily="34" charset="0"/>
              <a:cs typeface="Trebuchet MS" panose="020B0603020202020204" pitchFamily="34" charset="0"/>
            </a:endParaRPr>
          </a:p>
          <a:p>
            <a:r>
              <a:rPr lang="en-US" sz="2000">
                <a:latin typeface="Trebuchet MS" panose="020B0603020202020204" pitchFamily="34" charset="0"/>
                <a:ea typeface="Trebuchet MS" panose="020B0603020202020204" pitchFamily="34" charset="0"/>
                <a:cs typeface="Trebuchet MS" panose="020B0603020202020204" pitchFamily="34" charset="0"/>
              </a:rPr>
              <a:t>Share literacy and legislation updates from CDE and the Office of Elementary Literacy and School Readiness </a:t>
            </a:r>
          </a:p>
          <a:p>
            <a:endParaRPr lang="en-US" sz="2000">
              <a:solidFill>
                <a:srgbClr val="000000"/>
              </a:solidFill>
              <a:effectLst/>
              <a:latin typeface="Trebuchet MS" panose="020B0603020202020204" pitchFamily="34" charset="0"/>
              <a:ea typeface="Trebuchet MS" panose="020B0603020202020204" pitchFamily="34" charset="0"/>
              <a:cs typeface="Trebuchet MS" panose="020B0603020202020204" pitchFamily="34" charset="0"/>
            </a:endParaRPr>
          </a:p>
          <a:p>
            <a:pPr marR="0" lvl="0" algn="l" defTabSz="914400" rtl="0" eaLnBrk="1" fontAlgn="auto" latinLnBrk="0" hangingPunct="1">
              <a:spcBef>
                <a:spcPts val="0"/>
              </a:spcBef>
              <a:spcAft>
                <a:spcPts val="0"/>
              </a:spcAft>
              <a:buClr>
                <a:srgbClr val="000000"/>
              </a:buClr>
              <a:buSzPts val="1100"/>
              <a:tabLst/>
              <a:defRPr/>
            </a:pPr>
            <a:r>
              <a:rPr lang="en-US" sz="2000">
                <a:effectLst/>
                <a:latin typeface="Trebuchet MS" panose="020B0603020202020204" pitchFamily="34" charset="0"/>
                <a:ea typeface="Calibri" panose="020F0502020204030204" pitchFamily="34" charset="0"/>
                <a:cs typeface="Arial" panose="020B0604020202020204" pitchFamily="34" charset="0"/>
              </a:rPr>
              <a:t>Collaborate and discuss READ Act </a:t>
            </a:r>
            <a:r>
              <a:rPr lang="en-US" sz="2000">
                <a:latin typeface="Trebuchet MS" panose="020B0603020202020204" pitchFamily="34" charset="0"/>
                <a:ea typeface="Calibri" panose="020F0502020204030204" pitchFamily="34" charset="0"/>
                <a:cs typeface="Arial" panose="020B0604020202020204" pitchFamily="34" charset="0"/>
              </a:rPr>
              <a:t>implementation and </a:t>
            </a:r>
            <a:r>
              <a:rPr lang="en-US" sz="2000">
                <a:effectLst/>
                <a:latin typeface="Trebuchet MS" panose="020B0603020202020204" pitchFamily="34" charset="0"/>
                <a:ea typeface="Calibri" panose="020F0502020204030204" pitchFamily="34" charset="0"/>
                <a:cs typeface="Arial" panose="020B0604020202020204" pitchFamily="34" charset="0"/>
              </a:rPr>
              <a:t>parent communication with the support of CDE staff </a:t>
            </a:r>
          </a:p>
        </p:txBody>
      </p:sp>
      <p:pic>
        <p:nvPicPr>
          <p:cNvPr id="8" name="Picture 7" descr="Two children sitting on the floor reading a book">
            <a:extLst>
              <a:ext uri="{FF2B5EF4-FFF2-40B4-BE49-F238E27FC236}">
                <a16:creationId xmlns:a16="http://schemas.microsoft.com/office/drawing/2014/main" id="{13B56852-CFA9-83BA-E39C-DAF3539E599D}"/>
              </a:ext>
            </a:extLst>
          </p:cNvPr>
          <p:cNvPicPr>
            <a:picLocks noChangeAspect="1"/>
          </p:cNvPicPr>
          <p:nvPr/>
        </p:nvPicPr>
        <p:blipFill>
          <a:blip r:embed="rId3"/>
          <a:stretch>
            <a:fillRect/>
          </a:stretch>
        </p:blipFill>
        <p:spPr>
          <a:xfrm>
            <a:off x="6729102" y="834590"/>
            <a:ext cx="2133326" cy="319749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2860658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3562A44-5CE7-B834-2F12-911364120FD2}"/>
              </a:ext>
            </a:extLst>
          </p:cNvPr>
          <p:cNvSpPr txBox="1">
            <a:spLocks noGrp="1"/>
          </p:cNvSpPr>
          <p:nvPr>
            <p:ph type="title" idx="4294967295"/>
          </p:nvPr>
        </p:nvSpPr>
        <p:spPr>
          <a:xfrm>
            <a:off x="5579033" y="311387"/>
            <a:ext cx="3122840" cy="992579"/>
          </a:xfrm>
          <a:prstGeom prst="rect">
            <a:avLst/>
          </a:prstGeom>
          <a:noFill/>
          <a:ln>
            <a:noFill/>
            <a:prstDash/>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a:buClr>
                <a:srgbClr val="000000"/>
              </a:buClr>
              <a:buSzTx/>
              <a:defRPr/>
            </a:pPr>
            <a:r>
              <a:rPr lang="en-US" sz="3000">
                <a:solidFill>
                  <a:srgbClr val="000000"/>
                </a:solidFill>
                <a:latin typeface="Trebuchet MS" panose="020B0603020202020204" pitchFamily="34" charset="0"/>
                <a:ea typeface="Arial"/>
              </a:rPr>
              <a:t>Assessment Results</a:t>
            </a:r>
          </a:p>
        </p:txBody>
      </p:sp>
      <p:pic>
        <p:nvPicPr>
          <p:cNvPr id="3" name="Picture 2" descr="Screenshot of the Screening Results in the READ Plan template">
            <a:extLst>
              <a:ext uri="{FF2B5EF4-FFF2-40B4-BE49-F238E27FC236}">
                <a16:creationId xmlns:a16="http://schemas.microsoft.com/office/drawing/2014/main" id="{31C18367-9F4D-09C2-2A1E-73808A512AB7}"/>
              </a:ext>
            </a:extLst>
          </p:cNvPr>
          <p:cNvPicPr>
            <a:picLocks noChangeAspect="1"/>
          </p:cNvPicPr>
          <p:nvPr/>
        </p:nvPicPr>
        <p:blipFill>
          <a:blip r:embed="rId3"/>
          <a:stretch>
            <a:fillRect/>
          </a:stretch>
        </p:blipFill>
        <p:spPr>
          <a:xfrm>
            <a:off x="1329210" y="286322"/>
            <a:ext cx="3668150" cy="4760042"/>
          </a:xfrm>
          <a:prstGeom prst="rect">
            <a:avLst/>
          </a:prstGeom>
          <a:effectLst>
            <a:innerShdw blurRad="114300">
              <a:prstClr val="black"/>
            </a:innerShdw>
          </a:effectLst>
        </p:spPr>
      </p:pic>
      <p:pic>
        <p:nvPicPr>
          <p:cNvPr id="2" name="Picture 1" descr="Screenshot of the Diagnostic Results section of the READ Plan Template">
            <a:extLst>
              <a:ext uri="{FF2B5EF4-FFF2-40B4-BE49-F238E27FC236}">
                <a16:creationId xmlns:a16="http://schemas.microsoft.com/office/drawing/2014/main" id="{09789EB6-FB93-2481-55F0-77247D74F961}"/>
              </a:ext>
            </a:extLst>
          </p:cNvPr>
          <p:cNvPicPr>
            <a:picLocks noChangeAspect="1"/>
          </p:cNvPicPr>
          <p:nvPr/>
        </p:nvPicPr>
        <p:blipFill>
          <a:blip r:embed="rId4"/>
          <a:stretch>
            <a:fillRect/>
          </a:stretch>
        </p:blipFill>
        <p:spPr>
          <a:xfrm>
            <a:off x="4572000" y="1420815"/>
            <a:ext cx="3741287" cy="3126281"/>
          </a:xfrm>
          <a:prstGeom prst="rect">
            <a:avLst/>
          </a:prstGeom>
          <a:effectLst>
            <a:innerShdw blurRad="114300">
              <a:prstClr val="black"/>
            </a:innerShdw>
          </a:effectLst>
        </p:spPr>
      </p:pic>
      <p:pic>
        <p:nvPicPr>
          <p:cNvPr id="4" name="Picture 3" descr="Colorado Department of Education Logo&#10;">
            <a:extLst>
              <a:ext uri="{FF2B5EF4-FFF2-40B4-BE49-F238E27FC236}">
                <a16:creationId xmlns:a16="http://schemas.microsoft.com/office/drawing/2014/main" id="{11D14173-699A-DE20-EDC0-C3AD6581FE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98971" y="4663946"/>
            <a:ext cx="928035" cy="382418"/>
          </a:xfrm>
          <a:prstGeom prst="rect">
            <a:avLst/>
          </a:prstGeom>
        </p:spPr>
      </p:pic>
    </p:spTree>
    <p:extLst>
      <p:ext uri="{BB962C8B-B14F-4D97-AF65-F5344CB8AC3E}">
        <p14:creationId xmlns:p14="http://schemas.microsoft.com/office/powerpoint/2010/main" val="3959623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F0637F-378D-999B-74B3-93E3A4B46516}"/>
              </a:ext>
            </a:extLst>
          </p:cNvPr>
          <p:cNvSpPr txBox="1">
            <a:spLocks noGrp="1"/>
          </p:cNvSpPr>
          <p:nvPr>
            <p:ph type="title" idx="4294967295"/>
          </p:nvPr>
        </p:nvSpPr>
        <p:spPr>
          <a:xfrm>
            <a:off x="512467" y="244167"/>
            <a:ext cx="2892886" cy="2039020"/>
          </a:xfrm>
          <a:prstGeom prst="rect">
            <a:avLst/>
          </a:prstGeom>
          <a:noFill/>
          <a:ln>
            <a:noFill/>
            <a:prstDash/>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a:buClr>
                <a:srgbClr val="000000"/>
              </a:buClr>
              <a:buSzTx/>
              <a:defRPr/>
            </a:pPr>
            <a:r>
              <a:rPr lang="en-US" sz="3200">
                <a:solidFill>
                  <a:srgbClr val="000000"/>
                </a:solidFill>
                <a:latin typeface="Trebuchet MS" panose="020B0603020202020204" pitchFamily="34" charset="0"/>
                <a:ea typeface="Arial"/>
              </a:rPr>
              <a:t>READ Plan Additions for Multilingual Learners</a:t>
            </a:r>
          </a:p>
        </p:txBody>
      </p:sp>
      <p:pic>
        <p:nvPicPr>
          <p:cNvPr id="3" name="Picture 2" descr="Screenshot of the diagnostic results section of the READ Plan Template. This template for multilingual learners includes a section to put the results of the State English Language Proficiency Assessment">
            <a:extLst>
              <a:ext uri="{FF2B5EF4-FFF2-40B4-BE49-F238E27FC236}">
                <a16:creationId xmlns:a16="http://schemas.microsoft.com/office/drawing/2014/main" id="{9E328B9F-F1CC-4F81-7415-047201FBFCC1}"/>
              </a:ext>
            </a:extLst>
          </p:cNvPr>
          <p:cNvPicPr>
            <a:picLocks noChangeAspect="1"/>
          </p:cNvPicPr>
          <p:nvPr/>
        </p:nvPicPr>
        <p:blipFill>
          <a:blip r:embed="rId3"/>
          <a:stretch>
            <a:fillRect/>
          </a:stretch>
        </p:blipFill>
        <p:spPr>
          <a:xfrm>
            <a:off x="3236246" y="352143"/>
            <a:ext cx="3792999" cy="4439213"/>
          </a:xfrm>
          <a:prstGeom prst="rect">
            <a:avLst/>
          </a:prstGeom>
          <a:effectLst>
            <a:innerShdw blurRad="114300">
              <a:prstClr val="black"/>
            </a:innerShdw>
          </a:effectLst>
        </p:spPr>
      </p:pic>
      <p:sp>
        <p:nvSpPr>
          <p:cNvPr id="4" name="Flowchart: Terminator 3">
            <a:extLst>
              <a:ext uri="{FF2B5EF4-FFF2-40B4-BE49-F238E27FC236}">
                <a16:creationId xmlns:a16="http://schemas.microsoft.com/office/drawing/2014/main" id="{77AE67C7-3F1A-9676-FA05-28B952C65AB0}"/>
              </a:ext>
              <a:ext uri="{C183D7F6-B498-43B3-948B-1728B52AA6E4}">
                <adec:decorative xmlns:adec="http://schemas.microsoft.com/office/drawing/2017/decorative" val="1"/>
              </a:ext>
            </a:extLst>
          </p:cNvPr>
          <p:cNvSpPr/>
          <p:nvPr/>
        </p:nvSpPr>
        <p:spPr>
          <a:xfrm>
            <a:off x="2905865" y="1683967"/>
            <a:ext cx="4453759" cy="2104697"/>
          </a:xfrm>
          <a:prstGeom prst="flowChartTerminator">
            <a:avLst/>
          </a:prstGeom>
          <a:noFill/>
          <a:ln w="57150">
            <a:solidFill>
              <a:srgbClr val="F8B3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2" name="Picture 1" descr="Colorado Department of Education Logo&#10;">
            <a:extLst>
              <a:ext uri="{FF2B5EF4-FFF2-40B4-BE49-F238E27FC236}">
                <a16:creationId xmlns:a16="http://schemas.microsoft.com/office/drawing/2014/main" id="{ECE7C592-5B8A-ABAF-DDEC-829696EEE0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4612" y="4683775"/>
            <a:ext cx="928035" cy="382418"/>
          </a:xfrm>
          <a:prstGeom prst="rect">
            <a:avLst/>
          </a:prstGeom>
        </p:spPr>
      </p:pic>
    </p:spTree>
    <p:extLst>
      <p:ext uri="{BB962C8B-B14F-4D97-AF65-F5344CB8AC3E}">
        <p14:creationId xmlns:p14="http://schemas.microsoft.com/office/powerpoint/2010/main" val="33137830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46AB90-7495-50EF-B8DF-1CC4E902CAC1}"/>
              </a:ext>
            </a:extLst>
          </p:cNvPr>
          <p:cNvSpPr txBox="1">
            <a:spLocks noGrp="1"/>
          </p:cNvSpPr>
          <p:nvPr>
            <p:ph type="title" idx="4294967295"/>
          </p:nvPr>
        </p:nvSpPr>
        <p:spPr>
          <a:xfrm>
            <a:off x="138645" y="168754"/>
            <a:ext cx="6685277" cy="561692"/>
          </a:xfrm>
          <a:prstGeom prst="rect">
            <a:avLst/>
          </a:prstGeom>
          <a:noFill/>
          <a:ln>
            <a:noFill/>
            <a:prstDash/>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a:buClr>
                <a:srgbClr val="000000"/>
              </a:buClr>
              <a:buSzTx/>
              <a:defRPr/>
            </a:pPr>
            <a:r>
              <a:rPr lang="en-US" sz="3200">
                <a:solidFill>
                  <a:srgbClr val="000000"/>
                </a:solidFill>
                <a:latin typeface="Trebuchet MS" panose="020B0603020202020204" pitchFamily="34" charset="0"/>
                <a:ea typeface="Arial"/>
              </a:rPr>
              <a:t>Instruction and Programming</a:t>
            </a:r>
          </a:p>
        </p:txBody>
      </p:sp>
      <p:pic>
        <p:nvPicPr>
          <p:cNvPr id="7" name="Picture 6" descr="Screenshot of the Core Programming section of the READ Plan template ">
            <a:extLst>
              <a:ext uri="{FF2B5EF4-FFF2-40B4-BE49-F238E27FC236}">
                <a16:creationId xmlns:a16="http://schemas.microsoft.com/office/drawing/2014/main" id="{A2CCD609-4732-CC6A-18E2-F572BD2021AE}"/>
              </a:ext>
            </a:extLst>
          </p:cNvPr>
          <p:cNvPicPr>
            <a:picLocks noChangeAspect="1"/>
          </p:cNvPicPr>
          <p:nvPr/>
        </p:nvPicPr>
        <p:blipFill>
          <a:blip r:embed="rId3"/>
          <a:stretch>
            <a:fillRect/>
          </a:stretch>
        </p:blipFill>
        <p:spPr>
          <a:xfrm>
            <a:off x="111547" y="726488"/>
            <a:ext cx="4757952" cy="2161163"/>
          </a:xfrm>
          <a:prstGeom prst="rect">
            <a:avLst/>
          </a:prstGeom>
          <a:effectLst>
            <a:innerShdw blurRad="114300">
              <a:prstClr val="black"/>
            </a:innerShdw>
          </a:effectLst>
        </p:spPr>
      </p:pic>
      <p:pic>
        <p:nvPicPr>
          <p:cNvPr id="4" name="Picture 3" descr="Screenshot of the Core Programming section of the new READ Plan Template. This multilingual learners template includes a section for the Language Instruction Educational Program (LIEP) Model. ">
            <a:extLst>
              <a:ext uri="{FF2B5EF4-FFF2-40B4-BE49-F238E27FC236}">
                <a16:creationId xmlns:a16="http://schemas.microsoft.com/office/drawing/2014/main" id="{54DFE443-9DA5-FB74-06F9-A8934B563B6F}"/>
              </a:ext>
            </a:extLst>
          </p:cNvPr>
          <p:cNvPicPr>
            <a:picLocks noChangeAspect="1"/>
          </p:cNvPicPr>
          <p:nvPr/>
        </p:nvPicPr>
        <p:blipFill>
          <a:blip r:embed="rId4"/>
          <a:stretch>
            <a:fillRect/>
          </a:stretch>
        </p:blipFill>
        <p:spPr>
          <a:xfrm>
            <a:off x="138645" y="2992442"/>
            <a:ext cx="4761416" cy="1982304"/>
          </a:xfrm>
          <a:prstGeom prst="rect">
            <a:avLst/>
          </a:prstGeom>
          <a:solidFill>
            <a:srgbClr val="FFFFFF">
              <a:shade val="85000"/>
            </a:srgbClr>
          </a:solidFill>
          <a:ln w="88900" cap="sq">
            <a:solidFill>
              <a:srgbClr val="FFFFFF"/>
            </a:solidFill>
            <a:miter lim="800000"/>
          </a:ln>
          <a:effectLst>
            <a:innerShdw blurRad="114300">
              <a:prstClr val="black"/>
            </a:innerShdw>
          </a:effectLst>
          <a:scene3d>
            <a:camera prst="orthographicFront"/>
            <a:lightRig rig="twoPt" dir="t">
              <a:rot lat="0" lon="0" rev="7200000"/>
            </a:lightRig>
          </a:scene3d>
          <a:sp3d>
            <a:bevelT w="25400" h="19050"/>
            <a:contourClr>
              <a:srgbClr val="FFFFFF"/>
            </a:contourClr>
          </a:sp3d>
        </p:spPr>
      </p:pic>
      <p:sp>
        <p:nvSpPr>
          <p:cNvPr id="5" name="Rectangle 4">
            <a:extLst>
              <a:ext uri="{FF2B5EF4-FFF2-40B4-BE49-F238E27FC236}">
                <a16:creationId xmlns:a16="http://schemas.microsoft.com/office/drawing/2014/main" id="{9759CA64-5FA5-D973-F50C-74190DA5E498}"/>
              </a:ext>
              <a:ext uri="{C183D7F6-B498-43B3-948B-1728B52AA6E4}">
                <adec:decorative xmlns:adec="http://schemas.microsoft.com/office/drawing/2017/decorative" val="1"/>
              </a:ext>
            </a:extLst>
          </p:cNvPr>
          <p:cNvSpPr/>
          <p:nvPr/>
        </p:nvSpPr>
        <p:spPr>
          <a:xfrm>
            <a:off x="111547" y="3705135"/>
            <a:ext cx="4785050" cy="79652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ln>
                <a:solidFill>
                  <a:srgbClr val="FF0000"/>
                </a:solidFill>
              </a:ln>
              <a:noFill/>
            </a:endParaRPr>
          </a:p>
        </p:txBody>
      </p:sp>
      <p:pic>
        <p:nvPicPr>
          <p:cNvPr id="9" name="Picture 8" descr="Screenshot of the Intervention Programming section of the READ Plan template">
            <a:extLst>
              <a:ext uri="{FF2B5EF4-FFF2-40B4-BE49-F238E27FC236}">
                <a16:creationId xmlns:a16="http://schemas.microsoft.com/office/drawing/2014/main" id="{5955ABD7-2B33-DFB4-63BD-88507BEC5C21}"/>
              </a:ext>
            </a:extLst>
          </p:cNvPr>
          <p:cNvPicPr>
            <a:picLocks noChangeAspect="1"/>
          </p:cNvPicPr>
          <p:nvPr/>
        </p:nvPicPr>
        <p:blipFill>
          <a:blip r:embed="rId5"/>
          <a:stretch>
            <a:fillRect/>
          </a:stretch>
        </p:blipFill>
        <p:spPr>
          <a:xfrm>
            <a:off x="4628565" y="835237"/>
            <a:ext cx="4390714" cy="2850005"/>
          </a:xfrm>
          <a:prstGeom prst="rect">
            <a:avLst/>
          </a:prstGeom>
          <a:effectLst>
            <a:innerShdw blurRad="114300">
              <a:prstClr val="black"/>
            </a:innerShdw>
          </a:effectLst>
        </p:spPr>
      </p:pic>
      <p:pic>
        <p:nvPicPr>
          <p:cNvPr id="2" name="Picture 1">
            <a:extLst>
              <a:ext uri="{FF2B5EF4-FFF2-40B4-BE49-F238E27FC236}">
                <a16:creationId xmlns:a16="http://schemas.microsoft.com/office/drawing/2014/main" id="{0F54921B-8D51-D88F-2060-BE14E46DA9AF}"/>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4418" y="4633333"/>
            <a:ext cx="928035" cy="382418"/>
          </a:xfrm>
          <a:prstGeom prst="rect">
            <a:avLst/>
          </a:prstGeom>
        </p:spPr>
      </p:pic>
    </p:spTree>
    <p:extLst>
      <p:ext uri="{BB962C8B-B14F-4D97-AF65-F5344CB8AC3E}">
        <p14:creationId xmlns:p14="http://schemas.microsoft.com/office/powerpoint/2010/main" val="12259872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8457E-B373-8DD7-21BD-2B3F67C4B696}"/>
              </a:ext>
            </a:extLst>
          </p:cNvPr>
          <p:cNvSpPr txBox="1">
            <a:spLocks noGrp="1"/>
          </p:cNvSpPr>
          <p:nvPr>
            <p:ph type="title" idx="4294967295"/>
          </p:nvPr>
        </p:nvSpPr>
        <p:spPr>
          <a:xfrm>
            <a:off x="80387" y="72984"/>
            <a:ext cx="10008158" cy="500137"/>
          </a:xfrm>
          <a:prstGeom prst="rect">
            <a:avLst/>
          </a:prstGeom>
          <a:noFill/>
          <a:ln>
            <a:noFill/>
            <a:prstDash/>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a:buClr>
                <a:srgbClr val="000000"/>
              </a:buClr>
              <a:buSzTx/>
              <a:defRPr/>
            </a:pPr>
            <a:r>
              <a:rPr lang="en-US">
                <a:solidFill>
                  <a:srgbClr val="000000"/>
                </a:solidFill>
                <a:latin typeface="Trebuchet MS" panose="020B0603020202020204" pitchFamily="34" charset="0"/>
                <a:ea typeface="Arial"/>
                <a:cs typeface="Calibri Light" panose="020F0302020204030204" pitchFamily="34" charset="0"/>
              </a:rPr>
              <a:t>READ Plan Goal(s), Objectives, &amp; Progress Monitoring </a:t>
            </a:r>
          </a:p>
        </p:txBody>
      </p:sp>
      <p:sp>
        <p:nvSpPr>
          <p:cNvPr id="3" name="TextBox 2">
            <a:extLst>
              <a:ext uri="{FF2B5EF4-FFF2-40B4-BE49-F238E27FC236}">
                <a16:creationId xmlns:a16="http://schemas.microsoft.com/office/drawing/2014/main" id="{D6265AF3-79F2-A2C7-6644-A69BC9A6580C}"/>
              </a:ext>
            </a:extLst>
          </p:cNvPr>
          <p:cNvSpPr txBox="1"/>
          <p:nvPr/>
        </p:nvSpPr>
        <p:spPr>
          <a:xfrm>
            <a:off x="91450" y="680782"/>
            <a:ext cx="4893547" cy="4093428"/>
          </a:xfrm>
          <a:prstGeom prst="rect">
            <a:avLst/>
          </a:prstGeom>
          <a:noFill/>
        </p:spPr>
        <p:txBody>
          <a:bodyPr wrap="square">
            <a:spAutoFit/>
          </a:bodyPr>
          <a:lstStyle/>
          <a:p>
            <a:pPr marL="214313" indent="-214313">
              <a:buFont typeface="Arial" panose="020B0604020202020204" pitchFamily="34" charset="0"/>
              <a:buChar char="•"/>
            </a:pPr>
            <a:r>
              <a:rPr lang="en-US" sz="2000">
                <a:latin typeface="Trebuchet MS" panose="020B0603020202020204" pitchFamily="34" charset="0"/>
                <a:cs typeface="Calibri Light" panose="020F0302020204030204" pitchFamily="34" charset="0"/>
              </a:rPr>
              <a:t>Goals should clearly identify the skill being targeted, the time frame for achieving the goal, and the assessment used to measure it. </a:t>
            </a:r>
          </a:p>
          <a:p>
            <a:pPr marL="214313" indent="-214313">
              <a:buFont typeface="Arial" panose="020B0604020202020204" pitchFamily="34" charset="0"/>
              <a:buChar char="•"/>
            </a:pPr>
            <a:r>
              <a:rPr lang="en-US" sz="2000">
                <a:latin typeface="Trebuchet MS" panose="020B0603020202020204" pitchFamily="34" charset="0"/>
                <a:cs typeface="Calibri Light" panose="020F0302020204030204" pitchFamily="34" charset="0"/>
              </a:rPr>
              <a:t>Goals should be specific, ambitious yet attainable, realistic, and timely. </a:t>
            </a:r>
          </a:p>
          <a:p>
            <a:pPr marL="214313" indent="-214313">
              <a:buFont typeface="Arial" panose="020B0604020202020204" pitchFamily="34" charset="0"/>
              <a:buChar char="•"/>
            </a:pPr>
            <a:r>
              <a:rPr lang="en-US" sz="2000">
                <a:latin typeface="Trebuchet MS" panose="020B0603020202020204" pitchFamily="34" charset="0"/>
                <a:cs typeface="Calibri Light" panose="020F0302020204030204" pitchFamily="34" charset="0"/>
              </a:rPr>
              <a:t>Consider referencing the CDE minimum competencies standards and Colorado Academic Standards when creating goals.  </a:t>
            </a:r>
          </a:p>
          <a:p>
            <a:pPr marL="214313" indent="-214313">
              <a:buFont typeface="Arial" panose="020B0604020202020204" pitchFamily="34" charset="0"/>
              <a:buChar char="•"/>
            </a:pPr>
            <a:r>
              <a:rPr lang="en-US" sz="2000">
                <a:latin typeface="Trebuchet MS" panose="020B0603020202020204" pitchFamily="34" charset="0"/>
                <a:cs typeface="Calibri Light" panose="020F0302020204030204" pitchFamily="34" charset="0"/>
              </a:rPr>
              <a:t>List the goals in order of priority and align objectives for progress monitoring to the outlined goals</a:t>
            </a:r>
          </a:p>
        </p:txBody>
      </p:sp>
      <p:pic>
        <p:nvPicPr>
          <p:cNvPr id="5" name="Picture 4" descr="Screenshot of the goals section of the new READ Plan template">
            <a:extLst>
              <a:ext uri="{FF2B5EF4-FFF2-40B4-BE49-F238E27FC236}">
                <a16:creationId xmlns:a16="http://schemas.microsoft.com/office/drawing/2014/main" id="{FB721254-5397-E624-964B-AAB069FA8182}"/>
              </a:ext>
            </a:extLst>
          </p:cNvPr>
          <p:cNvPicPr>
            <a:picLocks noChangeAspect="1"/>
          </p:cNvPicPr>
          <p:nvPr/>
        </p:nvPicPr>
        <p:blipFill>
          <a:blip r:embed="rId3"/>
          <a:stretch>
            <a:fillRect/>
          </a:stretch>
        </p:blipFill>
        <p:spPr>
          <a:xfrm>
            <a:off x="4984997" y="1122761"/>
            <a:ext cx="3978578" cy="2897977"/>
          </a:xfrm>
          <a:prstGeom prst="rect">
            <a:avLst/>
          </a:prstGeom>
          <a:effectLst>
            <a:innerShdw blurRad="114300">
              <a:prstClr val="black"/>
            </a:innerShdw>
          </a:effectLst>
        </p:spPr>
      </p:pic>
      <p:pic>
        <p:nvPicPr>
          <p:cNvPr id="4" name="Picture 3" descr="Colorado Department of Education Logo">
            <a:extLst>
              <a:ext uri="{FF2B5EF4-FFF2-40B4-BE49-F238E27FC236}">
                <a16:creationId xmlns:a16="http://schemas.microsoft.com/office/drawing/2014/main" id="{0DD028DE-8B71-614C-7016-DA3AA2D700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515" y="4673726"/>
            <a:ext cx="928035" cy="382418"/>
          </a:xfrm>
          <a:prstGeom prst="rect">
            <a:avLst/>
          </a:prstGeom>
        </p:spPr>
      </p:pic>
    </p:spTree>
    <p:extLst>
      <p:ext uri="{BB962C8B-B14F-4D97-AF65-F5344CB8AC3E}">
        <p14:creationId xmlns:p14="http://schemas.microsoft.com/office/powerpoint/2010/main" val="17125229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C00DE-9B0D-B164-CF6B-F9C0AE818A92}"/>
              </a:ext>
            </a:extLst>
          </p:cNvPr>
          <p:cNvSpPr>
            <a:spLocks noGrp="1"/>
          </p:cNvSpPr>
          <p:nvPr>
            <p:ph type="title" idx="4294967295"/>
          </p:nvPr>
        </p:nvSpPr>
        <p:spPr>
          <a:xfrm>
            <a:off x="131567" y="-54768"/>
            <a:ext cx="8520113" cy="571501"/>
          </a:xfrm>
        </p:spPr>
        <p:txBody>
          <a:bodyPr>
            <a:normAutofit fontScale="90000"/>
          </a:bodyPr>
          <a:lstStyle/>
          <a:p>
            <a:r>
              <a:rPr lang="en-US" sz="3200">
                <a:latin typeface="Trebuchet MS" panose="020B0603020202020204" pitchFamily="34" charset="0"/>
              </a:rPr>
              <a:t>Goals and Objectives Example</a:t>
            </a:r>
          </a:p>
        </p:txBody>
      </p:sp>
      <p:pic>
        <p:nvPicPr>
          <p:cNvPr id="3" name="Picture 2" descr="Screenshot of goals section of the new READ plan template">
            <a:extLst>
              <a:ext uri="{FF2B5EF4-FFF2-40B4-BE49-F238E27FC236}">
                <a16:creationId xmlns:a16="http://schemas.microsoft.com/office/drawing/2014/main" id="{55E32B19-D9D6-2181-3B18-A8CC33350481}"/>
              </a:ext>
            </a:extLst>
          </p:cNvPr>
          <p:cNvPicPr>
            <a:picLocks noChangeAspect="1"/>
          </p:cNvPicPr>
          <p:nvPr/>
        </p:nvPicPr>
        <p:blipFill>
          <a:blip r:embed="rId3"/>
          <a:stretch>
            <a:fillRect/>
          </a:stretch>
        </p:blipFill>
        <p:spPr>
          <a:xfrm>
            <a:off x="930461" y="534041"/>
            <a:ext cx="7094155" cy="4601147"/>
          </a:xfrm>
          <a:prstGeom prst="rect">
            <a:avLst/>
          </a:prstGeom>
          <a:effectLst>
            <a:innerShdw blurRad="114300">
              <a:prstClr val="black"/>
            </a:innerShdw>
          </a:effectLst>
        </p:spPr>
      </p:pic>
      <p:sp>
        <p:nvSpPr>
          <p:cNvPr id="8" name="TextBox 7">
            <a:extLst>
              <a:ext uri="{FF2B5EF4-FFF2-40B4-BE49-F238E27FC236}">
                <a16:creationId xmlns:a16="http://schemas.microsoft.com/office/drawing/2014/main" id="{5A19E9D2-7F10-1406-A482-C7C69E5ECD42}"/>
              </a:ext>
            </a:extLst>
          </p:cNvPr>
          <p:cNvSpPr txBox="1"/>
          <p:nvPr/>
        </p:nvSpPr>
        <p:spPr>
          <a:xfrm>
            <a:off x="1659534" y="568657"/>
            <a:ext cx="6710743" cy="461665"/>
          </a:xfrm>
          <a:prstGeom prst="rect">
            <a:avLst/>
          </a:prstGeom>
          <a:noFill/>
        </p:spPr>
        <p:txBody>
          <a:bodyPr wrap="square" rtlCol="0">
            <a:spAutoFit/>
          </a:bodyPr>
          <a:lstStyle/>
          <a:p>
            <a:r>
              <a:rPr lang="en-US" sz="1200" b="1">
                <a:solidFill>
                  <a:srgbClr val="FF0000"/>
                </a:solidFill>
                <a:latin typeface="Trebuchet MS" panose="020B0603020202020204" pitchFamily="34" charset="0"/>
                <a:ea typeface="Calibri" panose="020F0502020204030204" pitchFamily="34" charset="0"/>
                <a:cs typeface="Calibri" panose="020F0502020204030204" pitchFamily="34" charset="0"/>
              </a:rPr>
              <a:t>By EOY, Sam will read 35 nonsense words per minute on the DIBELS 8 NWF assessment.</a:t>
            </a:r>
          </a:p>
          <a:p>
            <a:r>
              <a:rPr lang="en-US" sz="1200" b="1">
                <a:solidFill>
                  <a:srgbClr val="FF0000"/>
                </a:solidFill>
                <a:latin typeface="Trebuchet MS" panose="020B0603020202020204" pitchFamily="34" charset="0"/>
                <a:ea typeface="Calibri" panose="020F0502020204030204" pitchFamily="34" charset="0"/>
                <a:cs typeface="Calibri" panose="020F0502020204030204" pitchFamily="34" charset="0"/>
              </a:rPr>
              <a:t>                </a:t>
            </a:r>
            <a:r>
              <a:rPr lang="en-US" sz="1200">
                <a:solidFill>
                  <a:schemeClr val="tx1"/>
                </a:solidFill>
                <a:latin typeface="Trebuchet MS" panose="020B0603020202020204" pitchFamily="34" charset="0"/>
                <a:ea typeface="Calibri" panose="020F0502020204030204" pitchFamily="34" charset="0"/>
                <a:cs typeface="Calibri" panose="020F0502020204030204" pitchFamily="34" charset="0"/>
              </a:rPr>
              <a:t>phonics</a:t>
            </a:r>
            <a:r>
              <a:rPr lang="en-US" sz="1200" b="1">
                <a:solidFill>
                  <a:schemeClr val="tx1"/>
                </a:solidFill>
                <a:latin typeface="Trebuchet MS" panose="020B0603020202020204" pitchFamily="34" charset="0"/>
                <a:ea typeface="Calibri" panose="020F0502020204030204" pitchFamily="34" charset="0"/>
                <a:cs typeface="Calibri" panose="020F0502020204030204" pitchFamily="34" charset="0"/>
              </a:rPr>
              <a:t>                                                                                                           </a:t>
            </a:r>
            <a:endParaRPr lang="en-US" sz="1200">
              <a:solidFill>
                <a:schemeClr val="tx1"/>
              </a:solidFill>
              <a:latin typeface="Trebuchet MS" panose="020B060302020202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DC2FBC93-982B-C800-5124-968258BD8E2D}"/>
              </a:ext>
            </a:extLst>
          </p:cNvPr>
          <p:cNvSpPr txBox="1"/>
          <p:nvPr/>
        </p:nvSpPr>
        <p:spPr>
          <a:xfrm>
            <a:off x="1119383" y="1787023"/>
            <a:ext cx="2176476" cy="715581"/>
          </a:xfrm>
          <a:prstGeom prst="rect">
            <a:avLst/>
          </a:prstGeom>
          <a:noFill/>
        </p:spPr>
        <p:txBody>
          <a:bodyPr wrap="square">
            <a:spAutoFit/>
          </a:bodyPr>
          <a:lstStyle/>
          <a:p>
            <a:r>
              <a:rPr lang="en-US" sz="1350" b="1">
                <a:solidFill>
                  <a:srgbClr val="FF0000"/>
                </a:solidFill>
                <a:latin typeface="Trebuchet MS" panose="020B0603020202020204" pitchFamily="34" charset="0"/>
              </a:rPr>
              <a:t>Identify all letter sound correspondences with 100% accuracy.</a:t>
            </a:r>
          </a:p>
        </p:txBody>
      </p:sp>
      <p:sp>
        <p:nvSpPr>
          <p:cNvPr id="7" name="TextBox 6">
            <a:extLst>
              <a:ext uri="{FF2B5EF4-FFF2-40B4-BE49-F238E27FC236}">
                <a16:creationId xmlns:a16="http://schemas.microsoft.com/office/drawing/2014/main" id="{C1A190C8-5FE2-A9D2-2623-8B50C5B57125}"/>
              </a:ext>
            </a:extLst>
          </p:cNvPr>
          <p:cNvSpPr txBox="1"/>
          <p:nvPr/>
        </p:nvSpPr>
        <p:spPr>
          <a:xfrm>
            <a:off x="1119383" y="4016005"/>
            <a:ext cx="2054304" cy="715581"/>
          </a:xfrm>
          <a:prstGeom prst="rect">
            <a:avLst/>
          </a:prstGeom>
          <a:noFill/>
        </p:spPr>
        <p:txBody>
          <a:bodyPr wrap="square">
            <a:spAutoFit/>
          </a:bodyPr>
          <a:lstStyle/>
          <a:p>
            <a:r>
              <a:rPr lang="en-US" sz="1350" b="1">
                <a:solidFill>
                  <a:srgbClr val="FF0000"/>
                </a:solidFill>
                <a:latin typeface="Trebuchet MS" panose="020B0603020202020204" pitchFamily="34" charset="0"/>
              </a:rPr>
              <a:t>Identify each letter sound in a CVC word accurately.</a:t>
            </a:r>
          </a:p>
        </p:txBody>
      </p:sp>
      <p:pic>
        <p:nvPicPr>
          <p:cNvPr id="4" name="Picture 3" descr="Colorado Department of Education Logo&#10;">
            <a:extLst>
              <a:ext uri="{FF2B5EF4-FFF2-40B4-BE49-F238E27FC236}">
                <a16:creationId xmlns:a16="http://schemas.microsoft.com/office/drawing/2014/main" id="{8C128DB4-F0EC-E7F4-E81E-5E28B34151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4419" y="4686820"/>
            <a:ext cx="928035" cy="382418"/>
          </a:xfrm>
          <a:prstGeom prst="rect">
            <a:avLst/>
          </a:prstGeom>
        </p:spPr>
      </p:pic>
    </p:spTree>
    <p:extLst>
      <p:ext uri="{BB962C8B-B14F-4D97-AF65-F5344CB8AC3E}">
        <p14:creationId xmlns:p14="http://schemas.microsoft.com/office/powerpoint/2010/main" val="29801384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582D5-785A-331A-FE2B-68B6A4D13FB8}"/>
              </a:ext>
            </a:extLst>
          </p:cNvPr>
          <p:cNvSpPr txBox="1">
            <a:spLocks noGrp="1"/>
          </p:cNvSpPr>
          <p:nvPr>
            <p:ph type="title" idx="4294967295"/>
          </p:nvPr>
        </p:nvSpPr>
        <p:spPr>
          <a:xfrm>
            <a:off x="155009" y="19657"/>
            <a:ext cx="6685277" cy="530915"/>
          </a:xfrm>
          <a:prstGeom prst="rect">
            <a:avLst/>
          </a:prstGeom>
          <a:noFill/>
          <a:ln>
            <a:noFill/>
            <a:prstDash/>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a:buClr>
                <a:srgbClr val="000000"/>
              </a:buClr>
              <a:buSzTx/>
              <a:defRPr/>
            </a:pPr>
            <a:r>
              <a:rPr lang="en-US" sz="3000">
                <a:solidFill>
                  <a:srgbClr val="000000"/>
                </a:solidFill>
                <a:latin typeface="Trebuchet MS" panose="020B0603020202020204" pitchFamily="34" charset="0"/>
                <a:ea typeface="Arial"/>
              </a:rPr>
              <a:t>Goals Section of ML Template</a:t>
            </a:r>
          </a:p>
        </p:txBody>
      </p:sp>
      <p:pic>
        <p:nvPicPr>
          <p:cNvPr id="3" name="Picture 2" descr="Screenshot of the goals section of the new READ Plan template. This section includes language development goals and supports. ">
            <a:extLst>
              <a:ext uri="{FF2B5EF4-FFF2-40B4-BE49-F238E27FC236}">
                <a16:creationId xmlns:a16="http://schemas.microsoft.com/office/drawing/2014/main" id="{6C156C66-70B9-52E9-4645-F0FACE83AB36}"/>
              </a:ext>
            </a:extLst>
          </p:cNvPr>
          <p:cNvPicPr>
            <a:picLocks noChangeAspect="1"/>
          </p:cNvPicPr>
          <p:nvPr/>
        </p:nvPicPr>
        <p:blipFill>
          <a:blip r:embed="rId3"/>
          <a:stretch>
            <a:fillRect/>
          </a:stretch>
        </p:blipFill>
        <p:spPr>
          <a:xfrm>
            <a:off x="1650856" y="764129"/>
            <a:ext cx="5822969" cy="3615242"/>
          </a:xfrm>
          <a:prstGeom prst="rect">
            <a:avLst/>
          </a:prstGeom>
          <a:effectLst>
            <a:innerShdw blurRad="114300">
              <a:prstClr val="black"/>
            </a:innerShdw>
          </a:effectLst>
        </p:spPr>
      </p:pic>
      <p:pic>
        <p:nvPicPr>
          <p:cNvPr id="4" name="Picture 3" descr="Colorado Department of Education Logo&#10;">
            <a:extLst>
              <a:ext uri="{FF2B5EF4-FFF2-40B4-BE49-F238E27FC236}">
                <a16:creationId xmlns:a16="http://schemas.microsoft.com/office/drawing/2014/main" id="{6309CB21-F1BD-1366-111A-E0C6EB644D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515" y="4653630"/>
            <a:ext cx="928035" cy="382418"/>
          </a:xfrm>
          <a:prstGeom prst="rect">
            <a:avLst/>
          </a:prstGeom>
        </p:spPr>
      </p:pic>
      <p:sp>
        <p:nvSpPr>
          <p:cNvPr id="5" name="Rectangle: Rounded Corners 4">
            <a:extLst>
              <a:ext uri="{FF2B5EF4-FFF2-40B4-BE49-F238E27FC236}">
                <a16:creationId xmlns:a16="http://schemas.microsoft.com/office/drawing/2014/main" id="{9D980429-1F06-D170-6A07-62DE01633BB6}"/>
              </a:ext>
              <a:ext uri="{C183D7F6-B498-43B3-948B-1728B52AA6E4}">
                <adec:decorative xmlns:adec="http://schemas.microsoft.com/office/drawing/2017/decorative" val="1"/>
              </a:ext>
            </a:extLst>
          </p:cNvPr>
          <p:cNvSpPr/>
          <p:nvPr/>
        </p:nvSpPr>
        <p:spPr>
          <a:xfrm>
            <a:off x="2137894" y="1767626"/>
            <a:ext cx="4984124" cy="482957"/>
          </a:xfrm>
          <a:prstGeom prst="round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Oval 5">
            <a:extLst>
              <a:ext uri="{FF2B5EF4-FFF2-40B4-BE49-F238E27FC236}">
                <a16:creationId xmlns:a16="http://schemas.microsoft.com/office/drawing/2014/main" id="{66794F2F-1C54-3397-6C9F-975B4288775B}"/>
              </a:ext>
              <a:ext uri="{C183D7F6-B498-43B3-948B-1728B52AA6E4}">
                <adec:decorative xmlns:adec="http://schemas.microsoft.com/office/drawing/2017/decorative" val="1"/>
              </a:ext>
            </a:extLst>
          </p:cNvPr>
          <p:cNvSpPr/>
          <p:nvPr/>
        </p:nvSpPr>
        <p:spPr>
          <a:xfrm>
            <a:off x="2112736" y="3467637"/>
            <a:ext cx="4916510" cy="328411"/>
          </a:xfrm>
          <a:prstGeom prst="ellipse">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9017139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242FE1-B437-BF9D-DAB3-4CA2B8DFFDD9}"/>
              </a:ext>
            </a:extLst>
          </p:cNvPr>
          <p:cNvSpPr>
            <a:spLocks noGrp="1"/>
          </p:cNvSpPr>
          <p:nvPr>
            <p:ph type="title" idx="4294967295"/>
          </p:nvPr>
        </p:nvSpPr>
        <p:spPr>
          <a:xfrm>
            <a:off x="298153" y="-391374"/>
            <a:ext cx="6444290" cy="994275"/>
          </a:xfrm>
        </p:spPr>
        <p:txBody>
          <a:bodyPr spcFirstLastPara="1" wrap="square" lIns="68569" tIns="34275" rIns="68569" bIns="34275" anchor="b" anchorCtr="0">
            <a:noAutofit/>
          </a:bodyPr>
          <a:lstStyle/>
          <a:p>
            <a:r>
              <a:rPr lang="en-US" sz="3200">
                <a:latin typeface="Trebuchet MS" panose="020B0603020202020204" pitchFamily="34" charset="0"/>
              </a:rPr>
              <a:t>Language Development Supports</a:t>
            </a:r>
          </a:p>
        </p:txBody>
      </p:sp>
      <p:sp>
        <p:nvSpPr>
          <p:cNvPr id="2" name="TextBox 1">
            <a:extLst>
              <a:ext uri="{FF2B5EF4-FFF2-40B4-BE49-F238E27FC236}">
                <a16:creationId xmlns:a16="http://schemas.microsoft.com/office/drawing/2014/main" id="{C588D3A0-ADB4-AC3C-CC37-34822B21787D}"/>
              </a:ext>
            </a:extLst>
          </p:cNvPr>
          <p:cNvSpPr txBox="1"/>
          <p:nvPr/>
        </p:nvSpPr>
        <p:spPr>
          <a:xfrm>
            <a:off x="599409" y="602901"/>
            <a:ext cx="8343623" cy="4524315"/>
          </a:xfrm>
          <a:prstGeom prst="rect">
            <a:avLst/>
          </a:prstGeom>
          <a:noFill/>
        </p:spPr>
        <p:txBody>
          <a:bodyPr wrap="square" rtlCol="0">
            <a:spAutoFit/>
          </a:bodyPr>
          <a:lstStyle/>
          <a:p>
            <a:r>
              <a:rPr lang="en-US" sz="1800">
                <a:latin typeface="Trebuchet MS" panose="020B0603020202020204" pitchFamily="34" charset="0"/>
                <a:cs typeface="Calibri Light" panose="020F0302020204030204" pitchFamily="34" charset="0"/>
              </a:rPr>
              <a:t>• Include “wait time” so that students can process information.</a:t>
            </a:r>
          </a:p>
          <a:p>
            <a:r>
              <a:rPr lang="en-US" sz="1800">
                <a:latin typeface="Trebuchet MS" panose="020B0603020202020204" pitchFamily="34" charset="0"/>
                <a:cs typeface="Calibri Light" panose="020F0302020204030204" pitchFamily="34" charset="0"/>
              </a:rPr>
              <a:t>• Incorporate gestures and use visual supports.</a:t>
            </a:r>
          </a:p>
          <a:p>
            <a:r>
              <a:rPr lang="en-US" sz="1800">
                <a:latin typeface="Trebuchet MS" panose="020B0603020202020204" pitchFamily="34" charset="0"/>
                <a:cs typeface="Calibri Light" panose="020F0302020204030204" pitchFamily="34" charset="0"/>
              </a:rPr>
              <a:t>• Use recasting to model and expand language.</a:t>
            </a:r>
          </a:p>
          <a:p>
            <a:r>
              <a:rPr lang="en-US" sz="1800">
                <a:latin typeface="Trebuchet MS" panose="020B0603020202020204" pitchFamily="34" charset="0"/>
                <a:cs typeface="Calibri Light" panose="020F0302020204030204" pitchFamily="34" charset="0"/>
              </a:rPr>
              <a:t>• Develop oral language throughout all content areas.</a:t>
            </a:r>
          </a:p>
          <a:p>
            <a:r>
              <a:rPr lang="en-US" sz="1800">
                <a:latin typeface="Trebuchet MS" panose="020B0603020202020204" pitchFamily="34" charset="0"/>
                <a:cs typeface="Calibri Light" panose="020F0302020204030204" pitchFamily="34" charset="0"/>
              </a:rPr>
              <a:t>• Incorporate language objectives to give students access to the content.</a:t>
            </a:r>
          </a:p>
          <a:p>
            <a:r>
              <a:rPr lang="en-US" sz="1800">
                <a:latin typeface="Trebuchet MS" panose="020B0603020202020204" pitchFamily="34" charset="0"/>
                <a:cs typeface="Calibri Light" panose="020F0302020204030204" pitchFamily="34" charset="0"/>
              </a:rPr>
              <a:t>• Plan collaborative talk structures (e.g., Think-Pair-Share).</a:t>
            </a:r>
          </a:p>
          <a:p>
            <a:r>
              <a:rPr lang="en-US" sz="1800">
                <a:latin typeface="Trebuchet MS" panose="020B0603020202020204" pitchFamily="34" charset="0"/>
                <a:cs typeface="Calibri Light" panose="020F0302020204030204" pitchFamily="34" charset="0"/>
              </a:rPr>
              <a:t>• Use graphic organizers.</a:t>
            </a:r>
          </a:p>
          <a:p>
            <a:r>
              <a:rPr lang="en-US" sz="1800">
                <a:latin typeface="Trebuchet MS" panose="020B0603020202020204" pitchFamily="34" charset="0"/>
                <a:cs typeface="Calibri Light" panose="020F0302020204030204" pitchFamily="34" charset="0"/>
              </a:rPr>
              <a:t>• Provide differentiated sentence frames.</a:t>
            </a:r>
          </a:p>
          <a:p>
            <a:r>
              <a:rPr lang="en-US" sz="1800">
                <a:latin typeface="Trebuchet MS" panose="020B0603020202020204" pitchFamily="34" charset="0"/>
                <a:cs typeface="Calibri Light" panose="020F0302020204030204" pitchFamily="34" charset="0"/>
              </a:rPr>
              <a:t>• Make direct cross-linguistic connections.</a:t>
            </a:r>
          </a:p>
          <a:p>
            <a:r>
              <a:rPr lang="en-US" sz="1800">
                <a:latin typeface="Trebuchet MS" panose="020B0603020202020204" pitchFamily="34" charset="0"/>
                <a:cs typeface="Calibri Light" panose="020F0302020204030204" pitchFamily="34" charset="0"/>
              </a:rPr>
              <a:t>• Provide multiple opportunities for practice and accurate repetition.</a:t>
            </a:r>
          </a:p>
          <a:p>
            <a:r>
              <a:rPr lang="en-US" sz="1800">
                <a:latin typeface="Trebuchet MS" panose="020B0603020202020204" pitchFamily="34" charset="0"/>
                <a:cs typeface="Calibri Light" panose="020F0302020204030204" pitchFamily="34" charset="0"/>
              </a:rPr>
              <a:t>• Adjust the rate of speech and complexity of language to meet the needs of the learners.</a:t>
            </a:r>
          </a:p>
          <a:p>
            <a:r>
              <a:rPr lang="en-US" sz="1800">
                <a:latin typeface="Trebuchet MS" panose="020B0603020202020204" pitchFamily="34" charset="0"/>
                <a:cs typeface="Calibri Light" panose="020F0302020204030204" pitchFamily="34" charset="0"/>
              </a:rPr>
              <a:t>• Activate and build upon prior knowledge.</a:t>
            </a:r>
          </a:p>
          <a:p>
            <a:r>
              <a:rPr lang="en-US" sz="1800">
                <a:latin typeface="Trebuchet MS" panose="020B0603020202020204" pitchFamily="34" charset="0"/>
                <a:cs typeface="Calibri Light" panose="020F0302020204030204" pitchFamily="34" charset="0"/>
              </a:rPr>
              <a:t>• Break down multi-step directions or tasks.</a:t>
            </a:r>
          </a:p>
          <a:p>
            <a:r>
              <a:rPr lang="en-US" sz="1800">
                <a:latin typeface="Trebuchet MS" panose="020B0603020202020204" pitchFamily="34" charset="0"/>
                <a:cs typeface="Calibri Light" panose="020F0302020204030204" pitchFamily="34" charset="0"/>
              </a:rPr>
              <a:t>• Dedicate time for verbal reasoning/rehearsal.</a:t>
            </a:r>
          </a:p>
          <a:p>
            <a:r>
              <a:rPr lang="en-US" sz="1800">
                <a:latin typeface="Trebuchet MS" panose="020B0603020202020204" pitchFamily="34" charset="0"/>
                <a:cs typeface="Calibri Light" panose="020F0302020204030204" pitchFamily="34" charset="0"/>
              </a:rPr>
              <a:t>• Incorporate translanguaging.</a:t>
            </a:r>
          </a:p>
        </p:txBody>
      </p:sp>
      <p:pic>
        <p:nvPicPr>
          <p:cNvPr id="3" name="Picture 2" descr="Colorado Department of Education Logo&#10;">
            <a:extLst>
              <a:ext uri="{FF2B5EF4-FFF2-40B4-BE49-F238E27FC236}">
                <a16:creationId xmlns:a16="http://schemas.microsoft.com/office/drawing/2014/main" id="{84707FB0-77FD-10C6-29D5-D6139CA86F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4563" y="4648822"/>
            <a:ext cx="928035" cy="382418"/>
          </a:xfrm>
          <a:prstGeom prst="rect">
            <a:avLst/>
          </a:prstGeom>
        </p:spPr>
      </p:pic>
    </p:spTree>
    <p:extLst>
      <p:ext uri="{BB962C8B-B14F-4D97-AF65-F5344CB8AC3E}">
        <p14:creationId xmlns:p14="http://schemas.microsoft.com/office/powerpoint/2010/main" val="6049530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A202DD-A917-8038-A1BF-1B285C961A9F}"/>
              </a:ext>
            </a:extLst>
          </p:cNvPr>
          <p:cNvSpPr txBox="1">
            <a:spLocks noGrp="1"/>
          </p:cNvSpPr>
          <p:nvPr>
            <p:ph type="title" idx="4294967295"/>
          </p:nvPr>
        </p:nvSpPr>
        <p:spPr>
          <a:xfrm>
            <a:off x="97451" y="74756"/>
            <a:ext cx="6685277" cy="530915"/>
          </a:xfrm>
          <a:prstGeom prst="rect">
            <a:avLst/>
          </a:prstGeom>
          <a:noFill/>
          <a:ln>
            <a:noFill/>
            <a:prstDash/>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a:buClr>
                <a:srgbClr val="000000"/>
              </a:buClr>
              <a:buSzTx/>
              <a:defRPr/>
            </a:pPr>
            <a:r>
              <a:rPr lang="en-US" sz="3000">
                <a:solidFill>
                  <a:srgbClr val="000000"/>
                </a:solidFill>
                <a:latin typeface="Trebuchet MS" panose="020B0603020202020204" pitchFamily="34" charset="0"/>
                <a:ea typeface="Arial"/>
              </a:rPr>
              <a:t>Family Component</a:t>
            </a:r>
          </a:p>
        </p:txBody>
      </p:sp>
      <p:sp>
        <p:nvSpPr>
          <p:cNvPr id="4" name="TextBox 3">
            <a:extLst>
              <a:ext uri="{FF2B5EF4-FFF2-40B4-BE49-F238E27FC236}">
                <a16:creationId xmlns:a16="http://schemas.microsoft.com/office/drawing/2014/main" id="{BE9BA06F-3282-9294-7BD1-A44BF67DB20B}"/>
              </a:ext>
            </a:extLst>
          </p:cNvPr>
          <p:cNvSpPr txBox="1"/>
          <p:nvPr/>
        </p:nvSpPr>
        <p:spPr>
          <a:xfrm>
            <a:off x="554424" y="940534"/>
            <a:ext cx="3444819" cy="1631216"/>
          </a:xfrm>
          <a:prstGeom prst="rect">
            <a:avLst/>
          </a:prstGeom>
          <a:noFill/>
        </p:spPr>
        <p:txBody>
          <a:bodyPr wrap="square" rtlCol="0">
            <a:spAutoFit/>
          </a:bodyPr>
          <a:lstStyle/>
          <a:p>
            <a:r>
              <a:rPr lang="en-US" sz="2000">
                <a:latin typeface="Trebuchet MS" panose="020B0603020202020204" pitchFamily="34" charset="0"/>
                <a:cs typeface="Calibri Light" panose="020F0302020204030204" pitchFamily="34" charset="0"/>
              </a:rPr>
              <a:t>Template includes dropdown menus to document various and ongoing communication with families</a:t>
            </a:r>
          </a:p>
        </p:txBody>
      </p:sp>
      <p:pic>
        <p:nvPicPr>
          <p:cNvPr id="5" name="Picture 4" descr="Screenshot of the family component section of the new READ plan template">
            <a:extLst>
              <a:ext uri="{FF2B5EF4-FFF2-40B4-BE49-F238E27FC236}">
                <a16:creationId xmlns:a16="http://schemas.microsoft.com/office/drawing/2014/main" id="{A71D7063-6533-8BD6-BAAC-8C3C4C9DA075}"/>
              </a:ext>
            </a:extLst>
          </p:cNvPr>
          <p:cNvPicPr>
            <a:picLocks noChangeAspect="1"/>
          </p:cNvPicPr>
          <p:nvPr/>
        </p:nvPicPr>
        <p:blipFill>
          <a:blip r:embed="rId3"/>
          <a:stretch>
            <a:fillRect/>
          </a:stretch>
        </p:blipFill>
        <p:spPr>
          <a:xfrm>
            <a:off x="3440090" y="617220"/>
            <a:ext cx="4232276" cy="4260809"/>
          </a:xfrm>
          <a:prstGeom prst="rect">
            <a:avLst/>
          </a:prstGeom>
          <a:effectLst>
            <a:innerShdw blurRad="114300">
              <a:prstClr val="black"/>
            </a:innerShdw>
          </a:effectLst>
        </p:spPr>
      </p:pic>
      <p:pic>
        <p:nvPicPr>
          <p:cNvPr id="2" name="Picture 1" descr="Colorado Department of Education Logo&#10;">
            <a:extLst>
              <a:ext uri="{FF2B5EF4-FFF2-40B4-BE49-F238E27FC236}">
                <a16:creationId xmlns:a16="http://schemas.microsoft.com/office/drawing/2014/main" id="{05BF35BA-9F3B-CEB2-118D-1F30B3D4A1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4419" y="4686820"/>
            <a:ext cx="928035" cy="382418"/>
          </a:xfrm>
          <a:prstGeom prst="rect">
            <a:avLst/>
          </a:prstGeom>
        </p:spPr>
      </p:pic>
      <p:sp>
        <p:nvSpPr>
          <p:cNvPr id="6" name="Arrow: Right 5">
            <a:extLst>
              <a:ext uri="{FF2B5EF4-FFF2-40B4-BE49-F238E27FC236}">
                <a16:creationId xmlns:a16="http://schemas.microsoft.com/office/drawing/2014/main" id="{10640C44-40E8-2019-FB67-2A83CB7F362A}"/>
              </a:ext>
              <a:ext uri="{C183D7F6-B498-43B3-948B-1728B52AA6E4}">
                <adec:decorative xmlns:adec="http://schemas.microsoft.com/office/drawing/2017/decorative" val="1"/>
              </a:ext>
            </a:extLst>
          </p:cNvPr>
          <p:cNvSpPr/>
          <p:nvPr/>
        </p:nvSpPr>
        <p:spPr>
          <a:xfrm>
            <a:off x="1458468" y="2633472"/>
            <a:ext cx="2736342" cy="342900"/>
          </a:xfrm>
          <a:prstGeom prst="righ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20177727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3B8CC87-E6D7-63D2-3B2D-CA60691D5816}"/>
              </a:ext>
              <a:ext uri="{C183D7F6-B498-43B3-948B-1728B52AA6E4}">
                <adec:decorative xmlns:adec="http://schemas.microsoft.com/office/drawing/2017/decorative" val="1"/>
              </a:ext>
            </a:extLst>
          </p:cNvPr>
          <p:cNvSpPr/>
          <p:nvPr/>
        </p:nvSpPr>
        <p:spPr>
          <a:xfrm>
            <a:off x="0" y="2184861"/>
            <a:ext cx="9144000" cy="773776"/>
          </a:xfrm>
          <a:prstGeom prst="rect">
            <a:avLst/>
          </a:prstGeom>
          <a:solidFill>
            <a:srgbClr val="488BC9"/>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013"/>
          </a:p>
        </p:txBody>
      </p:sp>
      <p:sp>
        <p:nvSpPr>
          <p:cNvPr id="4" name="Title 3">
            <a:extLst>
              <a:ext uri="{FF2B5EF4-FFF2-40B4-BE49-F238E27FC236}">
                <a16:creationId xmlns:a16="http://schemas.microsoft.com/office/drawing/2014/main" id="{1DB71113-458B-FA24-CFA1-667A9C8F9E95}"/>
              </a:ext>
            </a:extLst>
          </p:cNvPr>
          <p:cNvSpPr txBox="1">
            <a:spLocks noGrp="1"/>
          </p:cNvSpPr>
          <p:nvPr>
            <p:ph type="title" idx="4294967295"/>
          </p:nvPr>
        </p:nvSpPr>
        <p:spPr>
          <a:xfrm>
            <a:off x="325497" y="469771"/>
            <a:ext cx="2195860" cy="1454244"/>
          </a:xfrm>
          <a:prstGeom prst="rect">
            <a:avLst/>
          </a:prstGeom>
          <a:noFill/>
          <a:ln>
            <a:noFill/>
            <a:prstDash/>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a:buClr>
                <a:srgbClr val="000000"/>
              </a:buClr>
              <a:buSzTx/>
              <a:defRPr/>
            </a:pPr>
            <a:r>
              <a:rPr lang="en-US" sz="3000">
                <a:solidFill>
                  <a:srgbClr val="000000"/>
                </a:solidFill>
                <a:latin typeface="Trebuchet MS" panose="020B0603020202020204" pitchFamily="34" charset="0"/>
                <a:ea typeface="Arial"/>
              </a:rPr>
              <a:t>End of Year READ Plan Summary</a:t>
            </a:r>
          </a:p>
        </p:txBody>
      </p:sp>
      <p:pic>
        <p:nvPicPr>
          <p:cNvPr id="3" name="Picture 2" descr="Screenshot of the End of Year READ Plan Summary section of the new READ Plan template">
            <a:extLst>
              <a:ext uri="{FF2B5EF4-FFF2-40B4-BE49-F238E27FC236}">
                <a16:creationId xmlns:a16="http://schemas.microsoft.com/office/drawing/2014/main" id="{99314BE2-3EE8-D26A-176D-98F603F10A45}"/>
              </a:ext>
            </a:extLst>
          </p:cNvPr>
          <p:cNvPicPr>
            <a:picLocks noChangeAspect="1"/>
          </p:cNvPicPr>
          <p:nvPr/>
        </p:nvPicPr>
        <p:blipFill>
          <a:blip r:embed="rId3"/>
          <a:stretch>
            <a:fillRect/>
          </a:stretch>
        </p:blipFill>
        <p:spPr>
          <a:xfrm>
            <a:off x="2728906" y="238479"/>
            <a:ext cx="4011685" cy="4666541"/>
          </a:xfrm>
          <a:prstGeom prst="rect">
            <a:avLst/>
          </a:prstGeom>
          <a:effectLst>
            <a:innerShdw blurRad="114300">
              <a:prstClr val="black"/>
            </a:innerShdw>
          </a:effectLst>
        </p:spPr>
      </p:pic>
      <p:pic>
        <p:nvPicPr>
          <p:cNvPr id="2" name="Picture 1" descr="Colorado Department of Education Logo&#10;">
            <a:extLst>
              <a:ext uri="{FF2B5EF4-FFF2-40B4-BE49-F238E27FC236}">
                <a16:creationId xmlns:a16="http://schemas.microsoft.com/office/drawing/2014/main" id="{79A5272E-AC5A-42B3-A4D0-1F008317FD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4371" y="4673727"/>
            <a:ext cx="928035" cy="382418"/>
          </a:xfrm>
          <a:prstGeom prst="rect">
            <a:avLst/>
          </a:prstGeom>
        </p:spPr>
      </p:pic>
    </p:spTree>
    <p:extLst>
      <p:ext uri="{BB962C8B-B14F-4D97-AF65-F5344CB8AC3E}">
        <p14:creationId xmlns:p14="http://schemas.microsoft.com/office/powerpoint/2010/main" val="16620211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D5DEE-B51B-5063-C210-4AAA273CE047}"/>
              </a:ext>
            </a:extLst>
          </p:cNvPr>
          <p:cNvSpPr>
            <a:spLocks noGrp="1"/>
          </p:cNvSpPr>
          <p:nvPr>
            <p:ph type="title"/>
          </p:nvPr>
        </p:nvSpPr>
        <p:spPr>
          <a:xfrm>
            <a:off x="226188" y="88963"/>
            <a:ext cx="7167900" cy="741300"/>
          </a:xfrm>
        </p:spPr>
        <p:txBody>
          <a:bodyPr>
            <a:noAutofit/>
          </a:bodyPr>
          <a:lstStyle/>
          <a:p>
            <a:r>
              <a:rPr lang="en-US" sz="3200">
                <a:solidFill>
                  <a:schemeClr val="tx1"/>
                </a:solidFill>
                <a:latin typeface="Trebuchet MS" panose="020B0603020202020204" pitchFamily="34" charset="0"/>
              </a:rPr>
              <a:t>Ideal READ Plan Pathway by EOY</a:t>
            </a:r>
          </a:p>
        </p:txBody>
      </p:sp>
      <p:sp>
        <p:nvSpPr>
          <p:cNvPr id="7" name="TextBox 6">
            <a:extLst>
              <a:ext uri="{FF2B5EF4-FFF2-40B4-BE49-F238E27FC236}">
                <a16:creationId xmlns:a16="http://schemas.microsoft.com/office/drawing/2014/main" id="{3CF89DD9-EC53-11A3-A98A-456B73996F8F}"/>
              </a:ext>
            </a:extLst>
          </p:cNvPr>
          <p:cNvSpPr txBox="1"/>
          <p:nvPr/>
        </p:nvSpPr>
        <p:spPr>
          <a:xfrm>
            <a:off x="155849" y="914361"/>
            <a:ext cx="7008625" cy="3477875"/>
          </a:xfrm>
          <a:prstGeom prst="rect">
            <a:avLst/>
          </a:prstGeom>
          <a:noFill/>
        </p:spPr>
        <p:txBody>
          <a:bodyPr wrap="square" rtlCol="0">
            <a:spAutoFit/>
          </a:bodyPr>
          <a:lstStyle/>
          <a:p>
            <a:pPr marL="160735" indent="-160735">
              <a:buFont typeface="Arial" panose="020B0604020202020204" pitchFamily="34" charset="0"/>
              <a:buChar char="•"/>
            </a:pPr>
            <a:r>
              <a:rPr lang="en-US" sz="2000">
                <a:latin typeface="Trebuchet MS" panose="020B0603020202020204" pitchFamily="34" charset="0"/>
              </a:rPr>
              <a:t>Updates have occurred regularly</a:t>
            </a:r>
          </a:p>
          <a:p>
            <a:pPr marL="160735" indent="-160735">
              <a:buFont typeface="Arial" panose="020B0604020202020204" pitchFamily="34" charset="0"/>
              <a:buChar char="•"/>
            </a:pPr>
            <a:r>
              <a:rPr lang="en-US" sz="2000">
                <a:latin typeface="Trebuchet MS" panose="020B0603020202020204" pitchFamily="34" charset="0"/>
              </a:rPr>
              <a:t>Includes adjustments or changes to the intervention</a:t>
            </a:r>
          </a:p>
          <a:p>
            <a:pPr marL="160735" indent="-160735">
              <a:buFont typeface="Arial" panose="020B0604020202020204" pitchFamily="34" charset="0"/>
              <a:buChar char="•"/>
            </a:pPr>
            <a:r>
              <a:rPr lang="en-US" sz="2000">
                <a:latin typeface="Trebuchet MS" panose="020B0603020202020204" pitchFamily="34" charset="0"/>
              </a:rPr>
              <a:t>Includes progress towards objectives and/or goals</a:t>
            </a:r>
          </a:p>
          <a:p>
            <a:pPr marL="160735" indent="-160735">
              <a:buFont typeface="Arial" panose="020B0604020202020204" pitchFamily="34" charset="0"/>
              <a:buChar char="•"/>
            </a:pPr>
            <a:r>
              <a:rPr lang="en-US" sz="2000">
                <a:latin typeface="Trebuchet MS" panose="020B0603020202020204" pitchFamily="34" charset="0"/>
              </a:rPr>
              <a:t>Progress monitoring data is well documented</a:t>
            </a:r>
          </a:p>
          <a:p>
            <a:pPr marL="160735" indent="-160735">
              <a:buFont typeface="Arial" panose="020B0604020202020204" pitchFamily="34" charset="0"/>
              <a:buChar char="•"/>
            </a:pPr>
            <a:endParaRPr lang="en-US" sz="2000">
              <a:latin typeface="Trebuchet MS" panose="020B0603020202020204" pitchFamily="34" charset="0"/>
            </a:endParaRPr>
          </a:p>
          <a:p>
            <a:r>
              <a:rPr lang="en-US" sz="2000">
                <a:latin typeface="Trebuchet MS" panose="020B0603020202020204" pitchFamily="34" charset="0"/>
              </a:rPr>
              <a:t>Ideally, also includes HOW the intervention was implemented, including:</a:t>
            </a:r>
          </a:p>
          <a:p>
            <a:pPr marL="417910" lvl="1" indent="-160735">
              <a:buFont typeface="Arial" panose="020B0604020202020204" pitchFamily="34" charset="0"/>
              <a:buChar char="•"/>
            </a:pPr>
            <a:r>
              <a:rPr lang="en-US" sz="2000">
                <a:latin typeface="Trebuchet MS" panose="020B0603020202020204" pitchFamily="34" charset="0"/>
              </a:rPr>
              <a:t>FREQUENCY</a:t>
            </a:r>
          </a:p>
          <a:p>
            <a:pPr marL="417910" lvl="1" indent="-160735">
              <a:buFont typeface="Arial" panose="020B0604020202020204" pitchFamily="34" charset="0"/>
              <a:buChar char="•"/>
            </a:pPr>
            <a:r>
              <a:rPr lang="en-US" sz="2000">
                <a:latin typeface="Trebuchet MS" panose="020B0603020202020204" pitchFamily="34" charset="0"/>
              </a:rPr>
              <a:t>DURATION</a:t>
            </a:r>
          </a:p>
          <a:p>
            <a:pPr marL="417910" lvl="1" indent="-160735">
              <a:buFont typeface="Arial" panose="020B0604020202020204" pitchFamily="34" charset="0"/>
              <a:buChar char="•"/>
            </a:pPr>
            <a:r>
              <a:rPr lang="en-US" sz="2000">
                <a:latin typeface="Trebuchet MS" panose="020B0603020202020204" pitchFamily="34" charset="0"/>
              </a:rPr>
              <a:t>INTENSITY</a:t>
            </a:r>
          </a:p>
          <a:p>
            <a:pPr marL="417910" lvl="1" indent="-160735">
              <a:buFont typeface="Arial" panose="020B0604020202020204" pitchFamily="34" charset="0"/>
              <a:buChar char="•"/>
            </a:pPr>
            <a:r>
              <a:rPr lang="en-US" sz="2000">
                <a:latin typeface="Trebuchet MS" panose="020B0603020202020204" pitchFamily="34" charset="0"/>
              </a:rPr>
              <a:t>GROUP SIZE</a:t>
            </a:r>
          </a:p>
        </p:txBody>
      </p:sp>
      <p:pic>
        <p:nvPicPr>
          <p:cNvPr id="6" name="Content Placeholder 5">
            <a:extLst>
              <a:ext uri="{FF2B5EF4-FFF2-40B4-BE49-F238E27FC236}">
                <a16:creationId xmlns:a16="http://schemas.microsoft.com/office/drawing/2014/main" id="{5A98ED9E-5B3B-27F2-969D-A735DBC6A5B9}"/>
              </a:ext>
              <a:ext uri="{C183D7F6-B498-43B3-948B-1728B52AA6E4}">
                <adec:decorative xmlns:adec="http://schemas.microsoft.com/office/drawing/2017/decorative" val="1"/>
              </a:ext>
            </a:extLst>
          </p:cNvPr>
          <p:cNvPicPr>
            <a:picLocks noGrp="1" noChangeAspect="1"/>
          </p:cNvPicPr>
          <p:nvPr>
            <p:ph idx="4294967295"/>
          </p:nvPr>
        </p:nvPicPr>
        <p:blipFill>
          <a:blip r:embed="rId3"/>
          <a:stretch>
            <a:fillRect/>
          </a:stretch>
        </p:blipFill>
        <p:spPr>
          <a:xfrm>
            <a:off x="5780991" y="2571750"/>
            <a:ext cx="2852737" cy="1741487"/>
          </a:xfrm>
        </p:spPr>
      </p:pic>
      <p:sp>
        <p:nvSpPr>
          <p:cNvPr id="4" name="Slide Number Placeholder 3">
            <a:extLst>
              <a:ext uri="{FF2B5EF4-FFF2-40B4-BE49-F238E27FC236}">
                <a16:creationId xmlns:a16="http://schemas.microsoft.com/office/drawing/2014/main" id="{DB98621B-8213-67FA-CD4E-DB6DA28E04B1}"/>
              </a:ext>
              <a:ext uri="{C183D7F6-B498-43B3-948B-1728B52AA6E4}">
                <adec:decorative xmlns:adec="http://schemas.microsoft.com/office/drawing/2017/decorative" val="1"/>
              </a:ext>
            </a:extLst>
          </p:cNvPr>
          <p:cNvSpPr>
            <a:spLocks noGrp="1"/>
          </p:cNvSpPr>
          <p:nvPr>
            <p:ph type="sldNum" idx="12"/>
          </p:nvPr>
        </p:nvSpPr>
        <p:spPr/>
        <p:txBody>
          <a:bodyPr>
            <a:normAutofit lnSpcReduction="10000"/>
          </a:bodyPr>
          <a:lstStyle/>
          <a:p>
            <a:fld id="{C479D5F6-EDCB-402A-AC08-4943A1820E8F}" type="slidenum">
              <a:rPr lang="en-US" smtClean="0"/>
              <a:pPr/>
              <a:t>39</a:t>
            </a:fld>
            <a:endParaRPr lang="en-US"/>
          </a:p>
        </p:txBody>
      </p:sp>
    </p:spTree>
    <p:extLst>
      <p:ext uri="{BB962C8B-B14F-4D97-AF65-F5344CB8AC3E}">
        <p14:creationId xmlns:p14="http://schemas.microsoft.com/office/powerpoint/2010/main" val="14991712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5" descr="A group of children sitting at a table with a teacher for small group instruction&#10;">
            <a:extLst>
              <a:ext uri="{FF2B5EF4-FFF2-40B4-BE49-F238E27FC236}">
                <a16:creationId xmlns:a16="http://schemas.microsoft.com/office/drawing/2014/main" id="{E849FD1D-C16A-00ED-9D0D-411FBBDCBF1F}"/>
              </a:ext>
            </a:extLst>
          </p:cNvPr>
          <p:cNvPicPr>
            <a:picLocks noGrp="1" noChangeAspect="1"/>
          </p:cNvPicPr>
          <p:nvPr>
            <p:ph type="pic" sz="quarter" idx="10"/>
          </p:nvPr>
        </p:nvPicPr>
        <p:blipFill>
          <a:blip r:embed="rId3"/>
          <a:srcRect t="7845" b="7845"/>
          <a:stretch/>
        </p:blipFill>
        <p:spPr>
          <a:xfrm>
            <a:off x="0" y="0"/>
            <a:ext cx="9144000" cy="5143500"/>
          </a:xfrm>
        </p:spPr>
      </p:pic>
      <p:sp>
        <p:nvSpPr>
          <p:cNvPr id="3" name="Title 2">
            <a:extLst>
              <a:ext uri="{FF2B5EF4-FFF2-40B4-BE49-F238E27FC236}">
                <a16:creationId xmlns:a16="http://schemas.microsoft.com/office/drawing/2014/main" id="{B7FC5FE2-A823-AF3F-CDEC-D971D443DEE9}"/>
              </a:ext>
            </a:extLst>
          </p:cNvPr>
          <p:cNvSpPr>
            <a:spLocks noGrp="1"/>
          </p:cNvSpPr>
          <p:nvPr>
            <p:ph type="title"/>
          </p:nvPr>
        </p:nvSpPr>
        <p:spPr/>
        <p:txBody>
          <a:bodyPr/>
          <a:lstStyle/>
          <a:p>
            <a:r>
              <a:rPr lang="en-US" b="1">
                <a:solidFill>
                  <a:schemeClr val="tx1"/>
                </a:solidFill>
                <a:latin typeface="Trebuchet MS" panose="020B0603020202020204" pitchFamily="34" charset="0"/>
              </a:rPr>
              <a:t>READ Act Implementation Basics</a:t>
            </a:r>
          </a:p>
        </p:txBody>
      </p:sp>
      <p:pic>
        <p:nvPicPr>
          <p:cNvPr id="5" name="Google Shape;115;p10" descr="CDE Logo">
            <a:extLst>
              <a:ext uri="{FF2B5EF4-FFF2-40B4-BE49-F238E27FC236}">
                <a16:creationId xmlns:a16="http://schemas.microsoft.com/office/drawing/2014/main" id="{E7AF258F-AA88-54B0-EC6E-EF11864ABD35}"/>
              </a:ext>
            </a:extLst>
          </p:cNvPr>
          <p:cNvPicPr preferRelativeResize="0"/>
          <p:nvPr/>
        </p:nvPicPr>
        <p:blipFill>
          <a:blip r:embed="rId4">
            <a:alphaModFix/>
          </a:blip>
          <a:stretch>
            <a:fillRect/>
          </a:stretch>
        </p:blipFill>
        <p:spPr>
          <a:xfrm>
            <a:off x="8002150" y="4594525"/>
            <a:ext cx="924425" cy="403399"/>
          </a:xfrm>
          <a:prstGeom prst="rect">
            <a:avLst/>
          </a:prstGeom>
          <a:noFill/>
          <a:ln>
            <a:noFill/>
          </a:ln>
        </p:spPr>
      </p:pic>
    </p:spTree>
    <p:extLst>
      <p:ext uri="{BB962C8B-B14F-4D97-AF65-F5344CB8AC3E}">
        <p14:creationId xmlns:p14="http://schemas.microsoft.com/office/powerpoint/2010/main" val="16561383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294">
          <a:extLst>
            <a:ext uri="{FF2B5EF4-FFF2-40B4-BE49-F238E27FC236}">
              <a16:creationId xmlns:a16="http://schemas.microsoft.com/office/drawing/2014/main" id="{F3B2B13E-4308-C116-E5D2-2AB9EC4A346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EFFC06D-1664-1941-7EEF-02AEE6E65A60}"/>
              </a:ext>
            </a:extLst>
          </p:cNvPr>
          <p:cNvSpPr>
            <a:spLocks noGrp="1"/>
          </p:cNvSpPr>
          <p:nvPr>
            <p:ph type="title"/>
          </p:nvPr>
        </p:nvSpPr>
        <p:spPr/>
        <p:txBody>
          <a:bodyPr/>
          <a:lstStyle/>
          <a:p>
            <a:r>
              <a:rPr lang="en-US" sz="3200">
                <a:latin typeface="Trebuchet MS" panose="020B0603020202020204" pitchFamily="34" charset="0"/>
              </a:rPr>
              <a:t>Exiting a READ Plan</a:t>
            </a:r>
          </a:p>
        </p:txBody>
      </p:sp>
      <p:graphicFrame>
        <p:nvGraphicFramePr>
          <p:cNvPr id="16" name="Diagram 15">
            <a:extLst>
              <a:ext uri="{FF2B5EF4-FFF2-40B4-BE49-F238E27FC236}">
                <a16:creationId xmlns:a16="http://schemas.microsoft.com/office/drawing/2014/main" id="{5B0BB7F6-C568-3B99-68A8-1BDD035F5812}"/>
              </a:ext>
              <a:ext uri="{C183D7F6-B498-43B3-948B-1728B52AA6E4}">
                <adec:decorative xmlns:adec="http://schemas.microsoft.com/office/drawing/2017/decorative" val="1"/>
              </a:ext>
            </a:extLst>
          </p:cNvPr>
          <p:cNvGraphicFramePr/>
          <p:nvPr/>
        </p:nvGraphicFramePr>
        <p:xfrm>
          <a:off x="344789" y="1156997"/>
          <a:ext cx="8454421" cy="25472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21114970"/>
      </p:ext>
    </p:extLst>
  </p:cSld>
  <p:clrMapOvr>
    <a:masterClrMapping/>
  </p:clrMapOvr>
  <p:transition spd="slow" advTm="6413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graphicEl>
                                              <a:dgm id="{9E661FC5-4676-479A-99CA-4BEC626B554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graphicEl>
                                              <a:dgm id="{C09DC3BB-DD19-44F6-BBC5-862E91A0E899}"/>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graphicEl>
                                              <a:dgm id="{F1C3D8AA-C72E-4687-9AFE-250BC4A29408}"/>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graphicEl>
                                              <a:dgm id="{EE8F0DFA-EB3F-4C0B-8B96-81509A3498C6}"/>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graphicEl>
                                              <a:dgm id="{516CBC46-3682-461F-9603-B6B4481FBDBD}"/>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Sub>
          <a:bldDgm bld="one"/>
        </p:bldSub>
      </p:bldGraphic>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94C97DBE-FE40-5336-2997-7FCD0306FFBD}"/>
              </a:ext>
            </a:extLst>
          </p:cNvPr>
          <p:cNvSpPr txBox="1">
            <a:spLocks noGrp="1"/>
          </p:cNvSpPr>
          <p:nvPr>
            <p:ph type="title" idx="4294967295"/>
          </p:nvPr>
        </p:nvSpPr>
        <p:spPr>
          <a:xfrm>
            <a:off x="215032" y="104500"/>
            <a:ext cx="8285873" cy="395325"/>
          </a:xfrm>
          <a:prstGeom prst="rect">
            <a:avLst/>
          </a:prstGeom>
          <a:noFill/>
          <a:ln>
            <a:noFill/>
            <a:prstDash/>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useo Slab 500" panose="02000000000000000000" pitchFamily="50" charset="0"/>
                <a:ea typeface="+mj-ea"/>
                <a:cs typeface="+mj-cs"/>
              </a:defRPr>
            </a:lvl1pPr>
          </a:lstStyle>
          <a:p>
            <a:pPr defTabSz="685800">
              <a:buClrTx/>
              <a:buSzTx/>
              <a:defRPr/>
            </a:pPr>
            <a:r>
              <a:rPr lang="en-US" sz="3200">
                <a:latin typeface="Trebuchet MS" panose="020B0603020202020204" pitchFamily="34" charset="0"/>
              </a:rPr>
              <a:t>READ Plan Reflection</a:t>
            </a:r>
          </a:p>
        </p:txBody>
      </p:sp>
      <p:sp>
        <p:nvSpPr>
          <p:cNvPr id="8" name="Rectangle: Rounded Corners 7">
            <a:extLst>
              <a:ext uri="{FF2B5EF4-FFF2-40B4-BE49-F238E27FC236}">
                <a16:creationId xmlns:a16="http://schemas.microsoft.com/office/drawing/2014/main" id="{305B4622-0ACE-6FE5-26AB-DE006CA0C598}"/>
              </a:ext>
            </a:extLst>
          </p:cNvPr>
          <p:cNvSpPr/>
          <p:nvPr/>
        </p:nvSpPr>
        <p:spPr>
          <a:xfrm>
            <a:off x="321547" y="687867"/>
            <a:ext cx="8500905" cy="3773601"/>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350" b="1">
              <a:solidFill>
                <a:schemeClr val="tx1"/>
              </a:solidFill>
            </a:endParaRPr>
          </a:p>
          <a:p>
            <a:pPr>
              <a:lnSpc>
                <a:spcPct val="150000"/>
              </a:lnSpc>
            </a:pPr>
            <a:r>
              <a:rPr lang="en-US" sz="2000" b="1">
                <a:solidFill>
                  <a:schemeClr val="tx1"/>
                </a:solidFill>
                <a:latin typeface="Trebuchet MS" panose="020B0603020202020204" pitchFamily="34" charset="0"/>
              </a:rPr>
              <a:t>Questions: </a:t>
            </a:r>
          </a:p>
          <a:p>
            <a:pPr marL="214313" indent="-214313">
              <a:buFont typeface="Arial" panose="020B0604020202020204" pitchFamily="34" charset="0"/>
              <a:buChar char="•"/>
            </a:pPr>
            <a:r>
              <a:rPr lang="en-US" sz="2000">
                <a:solidFill>
                  <a:schemeClr val="tx1"/>
                </a:solidFill>
                <a:latin typeface="Trebuchet MS" panose="020B0603020202020204" pitchFamily="34" charset="0"/>
              </a:rPr>
              <a:t>What do your READ Plans look like now? Have high-quality goals and objectives been a part of your READ Plans? </a:t>
            </a:r>
          </a:p>
          <a:p>
            <a:endParaRPr lang="en-US" sz="1200">
              <a:solidFill>
                <a:schemeClr val="tx1"/>
              </a:solidFill>
              <a:latin typeface="Trebuchet MS" panose="020B0603020202020204" pitchFamily="34" charset="0"/>
            </a:endParaRPr>
          </a:p>
          <a:p>
            <a:pPr marL="214313" indent="-214313">
              <a:buFont typeface="Arial" panose="020B0604020202020204" pitchFamily="34" charset="0"/>
              <a:buChar char="•"/>
            </a:pPr>
            <a:r>
              <a:rPr lang="en-US" sz="2000">
                <a:solidFill>
                  <a:schemeClr val="tx1"/>
                </a:solidFill>
                <a:latin typeface="Trebuchet MS" panose="020B0603020202020204" pitchFamily="34" charset="0"/>
              </a:rPr>
              <a:t>How is parent communication for students on READ Plans addressed in your district? What improvements could be made? </a:t>
            </a:r>
          </a:p>
          <a:p>
            <a:pPr marL="214313" indent="-214313">
              <a:buFont typeface="Arial" panose="020B0604020202020204" pitchFamily="34" charset="0"/>
              <a:buChar char="•"/>
            </a:pPr>
            <a:endParaRPr lang="en-US" sz="1200">
              <a:solidFill>
                <a:schemeClr val="tx1"/>
              </a:solidFill>
              <a:latin typeface="Trebuchet MS" panose="020B0603020202020204" pitchFamily="34" charset="0"/>
            </a:endParaRPr>
          </a:p>
          <a:p>
            <a:pPr marL="214313" indent="-214313">
              <a:buFont typeface="Arial" panose="020B0604020202020204" pitchFamily="34" charset="0"/>
              <a:buChar char="•"/>
            </a:pPr>
            <a:r>
              <a:rPr lang="en-US" sz="2000">
                <a:solidFill>
                  <a:schemeClr val="tx1"/>
                </a:solidFill>
                <a:latin typeface="Trebuchet MS" panose="020B0603020202020204" pitchFamily="34" charset="0"/>
              </a:rPr>
              <a:t>How are READ plans for Multilingual Learners handled in your district? </a:t>
            </a:r>
          </a:p>
          <a:p>
            <a:pPr marL="214313" indent="-214313">
              <a:buFont typeface="Arial" panose="020B0604020202020204" pitchFamily="34" charset="0"/>
              <a:buChar char="•"/>
            </a:pPr>
            <a:endParaRPr lang="en-US" sz="1200">
              <a:latin typeface="Trebuchet MS" panose="020B0603020202020204" pitchFamily="34" charset="0"/>
            </a:endParaRPr>
          </a:p>
          <a:p>
            <a:pPr marL="214313" indent="-214313">
              <a:buFont typeface="Arial" panose="020B0604020202020204" pitchFamily="34" charset="0"/>
              <a:buChar char="•"/>
            </a:pPr>
            <a:r>
              <a:rPr lang="en-US" sz="2000">
                <a:solidFill>
                  <a:schemeClr val="tx1"/>
                </a:solidFill>
                <a:latin typeface="Trebuchet MS" panose="020B0603020202020204" pitchFamily="34" charset="0"/>
              </a:rPr>
              <a:t>What plans can you make now to improve the quality of READ Plans and ensure teachers are prepared to write them?</a:t>
            </a:r>
          </a:p>
          <a:p>
            <a:endParaRPr lang="en-US" sz="1350" b="1">
              <a:solidFill>
                <a:schemeClr val="tx1"/>
              </a:solidFill>
            </a:endParaRPr>
          </a:p>
        </p:txBody>
      </p:sp>
      <p:pic>
        <p:nvPicPr>
          <p:cNvPr id="6" name="Picture 5" descr="Colorado Department of Education Logo&#10;">
            <a:extLst>
              <a:ext uri="{FF2B5EF4-FFF2-40B4-BE49-F238E27FC236}">
                <a16:creationId xmlns:a16="http://schemas.microsoft.com/office/drawing/2014/main" id="{F6EFB62C-A313-E5FF-B004-5106DC385D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1323" y="4586626"/>
            <a:ext cx="928035" cy="452374"/>
          </a:xfrm>
          <a:prstGeom prst="rect">
            <a:avLst/>
          </a:prstGeom>
        </p:spPr>
      </p:pic>
    </p:spTree>
    <p:extLst>
      <p:ext uri="{BB962C8B-B14F-4D97-AF65-F5344CB8AC3E}">
        <p14:creationId xmlns:p14="http://schemas.microsoft.com/office/powerpoint/2010/main" val="37420276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D2FFA5B9-D63F-CDF7-4010-C89BB5D1D643}"/>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1CFFE9C7-090B-62E9-050B-3DC9817A059F}"/>
              </a:ext>
              <a:ext uri="{C183D7F6-B498-43B3-948B-1728B52AA6E4}">
                <adec:decorative xmlns:adec="http://schemas.microsoft.com/office/drawing/2017/decorative" val="1"/>
              </a:ext>
            </a:extLst>
          </p:cNvPr>
          <p:cNvPicPr>
            <a:picLocks noChangeAspect="1"/>
          </p:cNvPicPr>
          <p:nvPr/>
        </p:nvPicPr>
        <p:blipFill>
          <a:blip r:embed="rId3"/>
          <a:srcRect/>
          <a:stretch>
            <a:fillRect/>
          </a:stretch>
        </p:blipFill>
        <p:spPr>
          <a:xfrm>
            <a:off x="20" y="10"/>
            <a:ext cx="9143980" cy="5143490"/>
          </a:xfrm>
          <a:prstGeom prst="rect">
            <a:avLst/>
          </a:prstGeom>
          <a:noFill/>
        </p:spPr>
      </p:pic>
      <p:sp>
        <p:nvSpPr>
          <p:cNvPr id="353" name="Google Shape;353;p46">
            <a:extLst>
              <a:ext uri="{FF2B5EF4-FFF2-40B4-BE49-F238E27FC236}">
                <a16:creationId xmlns:a16="http://schemas.microsoft.com/office/drawing/2014/main" id="{62B5F3B6-2135-9246-9159-5D432FB54E89}"/>
              </a:ext>
            </a:extLst>
          </p:cNvPr>
          <p:cNvSpPr txBox="1">
            <a:spLocks noGrp="1"/>
          </p:cNvSpPr>
          <p:nvPr>
            <p:ph type="title"/>
          </p:nvPr>
        </p:nvSpPr>
        <p:spPr>
          <a:xfrm>
            <a:off x="0" y="3361599"/>
            <a:ext cx="9144000" cy="697053"/>
          </a:xfrm>
        </p:spPr>
        <p:txBody>
          <a:bodyPr spcFirstLastPara="1" wrap="square" lIns="0" tIns="0" rIns="0" bIns="0" anchor="ctr" anchorCtr="0">
            <a:normAutofit/>
          </a:bodyPr>
          <a:lstStyle/>
          <a:p>
            <a:pPr marL="0" lvl="0" indent="0" rtl="0">
              <a:spcBef>
                <a:spcPts val="0"/>
              </a:spcBef>
              <a:spcAft>
                <a:spcPts val="0"/>
              </a:spcAft>
              <a:buNone/>
            </a:pPr>
            <a:r>
              <a:rPr lang="en-US" sz="3600" b="1">
                <a:solidFill>
                  <a:srgbClr val="010101"/>
                </a:solidFill>
                <a:latin typeface="Trebuchet MS" panose="020B0603020202020204" pitchFamily="34" charset="0"/>
              </a:rPr>
              <a:t>READ Act Implementation Questions </a:t>
            </a:r>
          </a:p>
        </p:txBody>
      </p:sp>
    </p:spTree>
    <p:extLst>
      <p:ext uri="{BB962C8B-B14F-4D97-AF65-F5344CB8AC3E}">
        <p14:creationId xmlns:p14="http://schemas.microsoft.com/office/powerpoint/2010/main" val="35297296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screenshot of READ Act Guidance and READ Plan Resources Website ">
            <a:extLst>
              <a:ext uri="{FF2B5EF4-FFF2-40B4-BE49-F238E27FC236}">
                <a16:creationId xmlns:a16="http://schemas.microsoft.com/office/drawing/2014/main" id="{F98EF999-E453-3432-6A6A-B5A0AA238615}"/>
              </a:ext>
            </a:extLst>
          </p:cNvPr>
          <p:cNvPicPr>
            <a:picLocks noGrp="1" noChangeAspect="1"/>
          </p:cNvPicPr>
          <p:nvPr>
            <p:ph type="pic" sz="quarter" idx="10"/>
          </p:nvPr>
        </p:nvPicPr>
        <p:blipFill>
          <a:blip r:embed="rId3"/>
          <a:srcRect t="14286" b="14286"/>
          <a:stretch/>
        </p:blipFill>
        <p:spPr>
          <a:xfrm>
            <a:off x="0" y="43"/>
            <a:ext cx="9144000" cy="5143457"/>
          </a:xfrm>
          <a:noFill/>
        </p:spPr>
      </p:pic>
      <p:sp>
        <p:nvSpPr>
          <p:cNvPr id="2" name="Title 1">
            <a:extLst>
              <a:ext uri="{FF2B5EF4-FFF2-40B4-BE49-F238E27FC236}">
                <a16:creationId xmlns:a16="http://schemas.microsoft.com/office/drawing/2014/main" id="{1411A680-45F6-28F7-588D-E7CDC4D6DEE0}"/>
              </a:ext>
            </a:extLst>
          </p:cNvPr>
          <p:cNvSpPr>
            <a:spLocks noGrp="1"/>
          </p:cNvSpPr>
          <p:nvPr>
            <p:ph type="title"/>
          </p:nvPr>
        </p:nvSpPr>
        <p:spPr>
          <a:xfrm>
            <a:off x="0" y="3361599"/>
            <a:ext cx="9144000" cy="697053"/>
          </a:xfrm>
        </p:spPr>
        <p:txBody>
          <a:bodyPr wrap="square" anchor="ctr">
            <a:normAutofit/>
          </a:bodyPr>
          <a:lstStyle/>
          <a:p>
            <a:pPr>
              <a:lnSpc>
                <a:spcPct val="90000"/>
              </a:lnSpc>
            </a:pPr>
            <a:r>
              <a:rPr lang="en-US" sz="3600" b="1">
                <a:solidFill>
                  <a:srgbClr val="010101"/>
                </a:solidFill>
                <a:latin typeface="Trebuchet MS" panose="020B0603020202020204" pitchFamily="34" charset="0"/>
              </a:rPr>
              <a:t>READ Plan Resources </a:t>
            </a:r>
          </a:p>
        </p:txBody>
      </p:sp>
      <p:sp>
        <p:nvSpPr>
          <p:cNvPr id="10" name="Oval 9">
            <a:extLst>
              <a:ext uri="{FF2B5EF4-FFF2-40B4-BE49-F238E27FC236}">
                <a16:creationId xmlns:a16="http://schemas.microsoft.com/office/drawing/2014/main" id="{02C761B7-FDC6-9139-9E93-7FF3A77F8C97}"/>
              </a:ext>
              <a:ext uri="{C183D7F6-B498-43B3-948B-1728B52AA6E4}">
                <adec:decorative xmlns:adec="http://schemas.microsoft.com/office/drawing/2017/decorative" val="1"/>
              </a:ext>
            </a:extLst>
          </p:cNvPr>
          <p:cNvSpPr/>
          <p:nvPr/>
        </p:nvSpPr>
        <p:spPr>
          <a:xfrm>
            <a:off x="6925532" y="1295387"/>
            <a:ext cx="2060424" cy="30822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19E61556-62DC-79AB-FFE8-6BF15C9DDB02}"/>
              </a:ext>
              <a:ext uri="{C183D7F6-B498-43B3-948B-1728B52AA6E4}">
                <adec:decorative xmlns:adec="http://schemas.microsoft.com/office/drawing/2017/decorative" val="1"/>
              </a:ext>
            </a:extLst>
          </p:cNvPr>
          <p:cNvSpPr/>
          <p:nvPr/>
        </p:nvSpPr>
        <p:spPr>
          <a:xfrm>
            <a:off x="4801392" y="1295387"/>
            <a:ext cx="1966096" cy="297633"/>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16844700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child holding a picture card of a dinosaur to his forehead">
            <a:extLst>
              <a:ext uri="{FF2B5EF4-FFF2-40B4-BE49-F238E27FC236}">
                <a16:creationId xmlns:a16="http://schemas.microsoft.com/office/drawing/2014/main" id="{6D614C07-B1C8-F7ED-B6D0-0ADFAE2905D2}"/>
              </a:ext>
            </a:extLst>
          </p:cNvPr>
          <p:cNvPicPr>
            <a:picLocks noGrp="1" noChangeAspect="1"/>
          </p:cNvPicPr>
          <p:nvPr>
            <p:ph type="pic" sz="quarter" idx="10"/>
          </p:nvPr>
        </p:nvPicPr>
        <p:blipFill>
          <a:blip r:embed="rId3"/>
          <a:srcRect t="7833" b="7833"/>
          <a:stretch>
            <a:fillRect/>
          </a:stretch>
        </p:blipFill>
        <p:spPr/>
      </p:pic>
      <p:sp>
        <p:nvSpPr>
          <p:cNvPr id="3" name="Title 2">
            <a:extLst>
              <a:ext uri="{FF2B5EF4-FFF2-40B4-BE49-F238E27FC236}">
                <a16:creationId xmlns:a16="http://schemas.microsoft.com/office/drawing/2014/main" id="{78E7665B-DC46-6B97-E37C-0431DCB21E08}"/>
              </a:ext>
            </a:extLst>
          </p:cNvPr>
          <p:cNvSpPr>
            <a:spLocks noGrp="1"/>
          </p:cNvSpPr>
          <p:nvPr>
            <p:ph type="title"/>
          </p:nvPr>
        </p:nvSpPr>
        <p:spPr>
          <a:xfrm>
            <a:off x="0" y="2706255"/>
            <a:ext cx="9144000" cy="1352398"/>
          </a:xfrm>
        </p:spPr>
        <p:txBody>
          <a:bodyPr/>
          <a:lstStyle/>
          <a:p>
            <a:r>
              <a:rPr lang="en-US" b="1">
                <a:solidFill>
                  <a:schemeClr val="tx1"/>
                </a:solidFill>
                <a:latin typeface="Trebuchet MS"/>
              </a:rPr>
              <a:t>Break:</a:t>
            </a:r>
            <a:br>
              <a:rPr lang="en-US" b="1">
                <a:solidFill>
                  <a:schemeClr val="tx1"/>
                </a:solidFill>
                <a:latin typeface="Trebuchet MS" panose="020B0603020202020204" pitchFamily="34" charset="0"/>
              </a:rPr>
            </a:br>
            <a:r>
              <a:rPr lang="en-US" sz="2800" b="1">
                <a:solidFill>
                  <a:schemeClr val="tx1"/>
                </a:solidFill>
                <a:latin typeface="Trebuchet MS"/>
              </a:rPr>
              <a:t>We will resume on this link at 10:00.</a:t>
            </a:r>
            <a:endParaRPr lang="en-US" b="1">
              <a:solidFill>
                <a:schemeClr val="tx1"/>
              </a:solidFill>
              <a:latin typeface="Trebuchet MS"/>
            </a:endParaRPr>
          </a:p>
        </p:txBody>
      </p:sp>
    </p:spTree>
    <p:extLst>
      <p:ext uri="{BB962C8B-B14F-4D97-AF65-F5344CB8AC3E}">
        <p14:creationId xmlns:p14="http://schemas.microsoft.com/office/powerpoint/2010/main" val="1166305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C6E6E-A884-B5C0-B460-A17CA242DC54}"/>
            </a:ext>
          </a:extLst>
        </p:cNvPr>
        <p:cNvGrpSpPr/>
        <p:nvPr/>
      </p:nvGrpSpPr>
      <p:grpSpPr>
        <a:xfrm>
          <a:off x="0" y="0"/>
          <a:ext cx="0" cy="0"/>
          <a:chOff x="0" y="0"/>
          <a:chExt cx="0" cy="0"/>
        </a:xfrm>
      </p:grpSpPr>
      <p:pic>
        <p:nvPicPr>
          <p:cNvPr id="6" name="Picture Placeholder 5" descr="A teacher and two children sitting at a table&#10;">
            <a:extLst>
              <a:ext uri="{FF2B5EF4-FFF2-40B4-BE49-F238E27FC236}">
                <a16:creationId xmlns:a16="http://schemas.microsoft.com/office/drawing/2014/main" id="{F9D01581-77A3-23F7-BA53-1D4F08583200}"/>
              </a:ext>
            </a:extLst>
          </p:cNvPr>
          <p:cNvPicPr>
            <a:picLocks noGrp="1" noChangeAspect="1"/>
          </p:cNvPicPr>
          <p:nvPr>
            <p:ph type="pic" sz="quarter" idx="10"/>
          </p:nvPr>
        </p:nvPicPr>
        <p:blipFill>
          <a:blip r:embed="rId3"/>
          <a:srcRect t="7833" b="7833"/>
          <a:stretch/>
        </p:blipFill>
        <p:spPr/>
      </p:pic>
      <p:sp>
        <p:nvSpPr>
          <p:cNvPr id="3" name="Title 2">
            <a:extLst>
              <a:ext uri="{FF2B5EF4-FFF2-40B4-BE49-F238E27FC236}">
                <a16:creationId xmlns:a16="http://schemas.microsoft.com/office/drawing/2014/main" id="{71FB63BD-E5D3-C99D-B10D-F8867C2C2714}"/>
              </a:ext>
            </a:extLst>
          </p:cNvPr>
          <p:cNvSpPr>
            <a:spLocks noGrp="1"/>
          </p:cNvSpPr>
          <p:nvPr>
            <p:ph type="title"/>
          </p:nvPr>
        </p:nvSpPr>
        <p:spPr/>
        <p:txBody>
          <a:bodyPr/>
          <a:lstStyle/>
          <a:p>
            <a:r>
              <a:rPr lang="en-US" b="1">
                <a:solidFill>
                  <a:schemeClr val="tx1"/>
                </a:solidFill>
                <a:latin typeface="Trebuchet MS"/>
              </a:rPr>
              <a:t> </a:t>
            </a:r>
            <a:r>
              <a:rPr lang="en-US" sz="3600" b="1">
                <a:solidFill>
                  <a:schemeClr val="tx1"/>
                </a:solidFill>
                <a:latin typeface="Trebuchet MS"/>
              </a:rPr>
              <a:t>Literacy Updates and Collaboration</a:t>
            </a:r>
          </a:p>
        </p:txBody>
      </p:sp>
      <p:pic>
        <p:nvPicPr>
          <p:cNvPr id="5" name="Google Shape;115;p10" descr="CDE Logo">
            <a:extLst>
              <a:ext uri="{FF2B5EF4-FFF2-40B4-BE49-F238E27FC236}">
                <a16:creationId xmlns:a16="http://schemas.microsoft.com/office/drawing/2014/main" id="{9251B2D0-50F5-27AC-5806-C6082B2166DF}"/>
              </a:ext>
            </a:extLst>
          </p:cNvPr>
          <p:cNvPicPr preferRelativeResize="0"/>
          <p:nvPr/>
        </p:nvPicPr>
        <p:blipFill>
          <a:blip r:embed="rId4">
            <a:alphaModFix/>
          </a:blip>
          <a:stretch>
            <a:fillRect/>
          </a:stretch>
        </p:blipFill>
        <p:spPr>
          <a:xfrm>
            <a:off x="8002150" y="4594525"/>
            <a:ext cx="924425" cy="403399"/>
          </a:xfrm>
          <a:prstGeom prst="rect">
            <a:avLst/>
          </a:prstGeom>
          <a:noFill/>
          <a:ln>
            <a:noFill/>
          </a:ln>
        </p:spPr>
      </p:pic>
    </p:spTree>
    <p:extLst>
      <p:ext uri="{BB962C8B-B14F-4D97-AF65-F5344CB8AC3E}">
        <p14:creationId xmlns:p14="http://schemas.microsoft.com/office/powerpoint/2010/main" val="13006275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C7C678-6801-D0B1-697E-0D3702B6B1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1FDB8A-C625-88B6-E1D0-DA9F141ED272}"/>
              </a:ext>
            </a:extLst>
          </p:cNvPr>
          <p:cNvSpPr>
            <a:spLocks noGrp="1"/>
          </p:cNvSpPr>
          <p:nvPr>
            <p:ph type="title" idx="4294967295"/>
          </p:nvPr>
        </p:nvSpPr>
        <p:spPr>
          <a:xfrm>
            <a:off x="0" y="-92869"/>
            <a:ext cx="8520113" cy="571500"/>
          </a:xfrm>
        </p:spPr>
        <p:txBody>
          <a:bodyPr>
            <a:noAutofit/>
          </a:bodyPr>
          <a:lstStyle/>
          <a:p>
            <a:r>
              <a:rPr lang="en-US" sz="3200">
                <a:latin typeface="Trebuchet MS" panose="020B0603020202020204" pitchFamily="34" charset="0"/>
              </a:rPr>
              <a:t>ELSR Support Region Information</a:t>
            </a:r>
          </a:p>
        </p:txBody>
      </p:sp>
      <p:pic>
        <p:nvPicPr>
          <p:cNvPr id="4" name="Picture 3" descr="Map of ELSR Office Regional Support ">
            <a:extLst>
              <a:ext uri="{FF2B5EF4-FFF2-40B4-BE49-F238E27FC236}">
                <a16:creationId xmlns:a16="http://schemas.microsoft.com/office/drawing/2014/main" id="{E009CB96-8E9D-C107-B430-83878422C17F}"/>
              </a:ext>
            </a:extLst>
          </p:cNvPr>
          <p:cNvPicPr>
            <a:picLocks noChangeAspect="1"/>
          </p:cNvPicPr>
          <p:nvPr/>
        </p:nvPicPr>
        <p:blipFill>
          <a:blip r:embed="rId3"/>
          <a:stretch>
            <a:fillRect/>
          </a:stretch>
        </p:blipFill>
        <p:spPr>
          <a:xfrm>
            <a:off x="966681" y="571500"/>
            <a:ext cx="7210638" cy="4416031"/>
          </a:xfrm>
          <a:prstGeom prst="rect">
            <a:avLst/>
          </a:prstGeom>
        </p:spPr>
      </p:pic>
      <p:sp>
        <p:nvSpPr>
          <p:cNvPr id="7" name="TextBox 6">
            <a:extLst>
              <a:ext uri="{FF2B5EF4-FFF2-40B4-BE49-F238E27FC236}">
                <a16:creationId xmlns:a16="http://schemas.microsoft.com/office/drawing/2014/main" id="{188A9C4D-3A38-884E-4794-15C9450ECC6D}"/>
              </a:ext>
            </a:extLst>
          </p:cNvPr>
          <p:cNvSpPr txBox="1"/>
          <p:nvPr/>
        </p:nvSpPr>
        <p:spPr>
          <a:xfrm>
            <a:off x="3584630" y="4264223"/>
            <a:ext cx="4851400" cy="307777"/>
          </a:xfrm>
          <a:prstGeom prst="rect">
            <a:avLst/>
          </a:prstGeom>
          <a:noFill/>
        </p:spPr>
        <p:txBody>
          <a:bodyPr wrap="square" rtlCol="0">
            <a:spAutoFit/>
          </a:bodyPr>
          <a:lstStyle/>
          <a:p>
            <a:r>
              <a:rPr lang="en-US">
                <a:hlinkClick r:id="rId4"/>
              </a:rPr>
              <a:t>https://www.cde.state.co.us/early/elsrregionalsupport</a:t>
            </a:r>
            <a:r>
              <a:rPr lang="en-US"/>
              <a:t> </a:t>
            </a:r>
          </a:p>
        </p:txBody>
      </p:sp>
      <p:pic>
        <p:nvPicPr>
          <p:cNvPr id="1030" name="Picture 6" descr="Colorado Department of Education Logo ">
            <a:extLst>
              <a:ext uri="{FF2B5EF4-FFF2-40B4-BE49-F238E27FC236}">
                <a16:creationId xmlns:a16="http://schemas.microsoft.com/office/drawing/2014/main" id="{0F58B4D9-4AE7-919E-E416-E845C69C45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13682" y="4757738"/>
            <a:ext cx="752201" cy="321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78827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366C1-923B-61D2-61C8-3917C84340B8}"/>
              </a:ext>
            </a:extLst>
          </p:cNvPr>
          <p:cNvSpPr>
            <a:spLocks noGrp="1"/>
          </p:cNvSpPr>
          <p:nvPr>
            <p:ph type="title"/>
          </p:nvPr>
        </p:nvSpPr>
        <p:spPr>
          <a:xfrm>
            <a:off x="497054" y="1865734"/>
            <a:ext cx="3730593" cy="572700"/>
          </a:xfrm>
        </p:spPr>
        <p:txBody>
          <a:bodyPr spcFirstLastPara="1" vert="horz" wrap="square" lIns="68580" tIns="34290" rIns="68580" bIns="34290" rtlCol="0" anchor="ctr" anchorCtr="0">
            <a:normAutofit fontScale="90000"/>
          </a:bodyPr>
          <a:lstStyle/>
          <a:p>
            <a:pPr defTabSz="685800">
              <a:spcBef>
                <a:spcPct val="0"/>
              </a:spcBef>
            </a:pPr>
            <a:r>
              <a:rPr lang="en-US" b="1" kern="1200">
                <a:solidFill>
                  <a:schemeClr val="tx1"/>
                </a:solidFill>
                <a:latin typeface="Trebuchet MS" panose="020B0603020202020204" pitchFamily="34" charset="0"/>
                <a:ea typeface="+mj-ea"/>
                <a:cs typeface="+mj-cs"/>
              </a:rPr>
              <a:t>ELSR </a:t>
            </a:r>
            <a:br>
              <a:rPr lang="en-US" b="1" kern="1200">
                <a:solidFill>
                  <a:schemeClr val="tx1"/>
                </a:solidFill>
                <a:latin typeface="Trebuchet MS" panose="020B0603020202020204" pitchFamily="34" charset="0"/>
                <a:ea typeface="+mj-ea"/>
                <a:cs typeface="+mj-cs"/>
              </a:rPr>
            </a:br>
            <a:r>
              <a:rPr lang="en-US" b="1" kern="1200">
                <a:solidFill>
                  <a:schemeClr val="tx1"/>
                </a:solidFill>
                <a:latin typeface="Trebuchet MS" panose="020B0603020202020204" pitchFamily="34" charset="0"/>
                <a:ea typeface="+mj-ea"/>
                <a:cs typeface="+mj-cs"/>
              </a:rPr>
              <a:t>Regional Consultant</a:t>
            </a:r>
            <a:br>
              <a:rPr lang="en-US" b="1" kern="1200">
                <a:solidFill>
                  <a:schemeClr val="tx1"/>
                </a:solidFill>
                <a:latin typeface="Trebuchet MS" panose="020B0603020202020204" pitchFamily="34" charset="0"/>
                <a:ea typeface="+mj-ea"/>
                <a:cs typeface="+mj-cs"/>
              </a:rPr>
            </a:br>
            <a:r>
              <a:rPr lang="en-US" b="1" kern="1200">
                <a:solidFill>
                  <a:schemeClr val="tx1"/>
                </a:solidFill>
                <a:latin typeface="Trebuchet MS" panose="020B0603020202020204" pitchFamily="34" charset="0"/>
                <a:ea typeface="+mj-ea"/>
                <a:cs typeface="+mj-cs"/>
              </a:rPr>
              <a:t>Support</a:t>
            </a:r>
          </a:p>
        </p:txBody>
      </p:sp>
      <p:graphicFrame>
        <p:nvGraphicFramePr>
          <p:cNvPr id="26" name="TextBox 2" descr="ELSR regional consultant support includes data analysis, SRD identification, READ Act implementation, professional development, planning for developing processes and procedures required by the READ Act. ">
            <a:extLst>
              <a:ext uri="{FF2B5EF4-FFF2-40B4-BE49-F238E27FC236}">
                <a16:creationId xmlns:a16="http://schemas.microsoft.com/office/drawing/2014/main" id="{8BFB3AFE-F97F-4B2E-2045-843ED0795A55}"/>
              </a:ext>
            </a:extLst>
          </p:cNvPr>
          <p:cNvGraphicFramePr/>
          <p:nvPr>
            <p:extLst>
              <p:ext uri="{D42A27DB-BD31-4B8C-83A1-F6EECF244321}">
                <p14:modId xmlns:p14="http://schemas.microsoft.com/office/powerpoint/2010/main" val="4139120379"/>
              </p:ext>
            </p:extLst>
          </p:nvPr>
        </p:nvGraphicFramePr>
        <p:xfrm>
          <a:off x="4047222" y="218067"/>
          <a:ext cx="4743694" cy="41521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165592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50"/>
          <p:cNvSpPr txBox="1">
            <a:spLocks noGrp="1"/>
          </p:cNvSpPr>
          <p:nvPr>
            <p:ph type="title"/>
          </p:nvPr>
        </p:nvSpPr>
        <p:spPr>
          <a:xfrm>
            <a:off x="0" y="3361600"/>
            <a:ext cx="9144000" cy="666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b="1">
                <a:solidFill>
                  <a:schemeClr val="tx1">
                    <a:lumMod val="95000"/>
                    <a:lumOff val="5000"/>
                  </a:schemeClr>
                </a:solidFill>
                <a:latin typeface="Trebuchet MS" panose="020B0603020202020204" pitchFamily="34" charset="0"/>
              </a:rPr>
              <a:t>About the Literacy Evaluation Tool (LET)</a:t>
            </a:r>
            <a:endParaRPr sz="3200" b="1">
              <a:solidFill>
                <a:schemeClr val="tx1">
                  <a:lumMod val="95000"/>
                  <a:lumOff val="5000"/>
                </a:schemeClr>
              </a:solidFill>
              <a:latin typeface="Trebuchet MS" panose="020B0603020202020204"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5" name="Title 4">
            <a:extLst>
              <a:ext uri="{FF2B5EF4-FFF2-40B4-BE49-F238E27FC236}">
                <a16:creationId xmlns:a16="http://schemas.microsoft.com/office/drawing/2014/main" id="{34FD5CC9-CA65-4599-AD1F-7E2F56DD60EB}"/>
              </a:ext>
            </a:extLst>
          </p:cNvPr>
          <p:cNvSpPr txBox="1">
            <a:spLocks noGrp="1"/>
          </p:cNvSpPr>
          <p:nvPr>
            <p:ph type="title" idx="4294967295"/>
          </p:nvPr>
        </p:nvSpPr>
        <p:spPr>
          <a:xfrm>
            <a:off x="75165" y="141181"/>
            <a:ext cx="6666876"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chemeClr val="tx1"/>
                </a:solidFill>
                <a:effectLst/>
                <a:uLnTx/>
                <a:uFillTx/>
                <a:latin typeface="Trebuchet MS" panose="020B0603020202020204" pitchFamily="34" charset="0"/>
                <a:sym typeface="Arial"/>
              </a:rPr>
              <a:t>Literacy Evaluation Tool (LET)</a:t>
            </a:r>
          </a:p>
        </p:txBody>
      </p:sp>
      <p:sp>
        <p:nvSpPr>
          <p:cNvPr id="7" name="TextBox 6">
            <a:extLst>
              <a:ext uri="{FF2B5EF4-FFF2-40B4-BE49-F238E27FC236}">
                <a16:creationId xmlns:a16="http://schemas.microsoft.com/office/drawing/2014/main" id="{912E2D61-2407-492C-ABB0-3CFCE3F09FE5}"/>
              </a:ext>
            </a:extLst>
          </p:cNvPr>
          <p:cNvSpPr txBox="1"/>
          <p:nvPr/>
        </p:nvSpPr>
        <p:spPr>
          <a:xfrm>
            <a:off x="0" y="1111863"/>
            <a:ext cx="9144000" cy="3518912"/>
          </a:xfrm>
          <a:prstGeom prst="rect">
            <a:avLst/>
          </a:prstGeom>
          <a:noFill/>
        </p:spPr>
        <p:txBody>
          <a:bodyPr wrap="square" lIns="68580" tIns="34290" rIns="68580" bIns="34290" rtlCol="0" anchor="t">
            <a:spAutoFit/>
          </a:bodyPr>
          <a:lstStyle/>
          <a:p>
            <a:pPr marL="214313" indent="-214313">
              <a:spcAft>
                <a:spcPts val="450"/>
              </a:spcAft>
              <a:buFont typeface="Arial" panose="020B0604020202020204" pitchFamily="34" charset="0"/>
              <a:buChar char="•"/>
            </a:pPr>
            <a:r>
              <a:rPr lang="en-US" sz="2000">
                <a:solidFill>
                  <a:schemeClr val="tx1"/>
                </a:solidFill>
                <a:latin typeface="Trebuchet MS" panose="020B0603020202020204" pitchFamily="34" charset="0"/>
                <a:cs typeface="Calibri" panose="020F0502020204030204" pitchFamily="34" charset="0"/>
              </a:rPr>
              <a:t>Developed to help guide schools through systems evaluation and improvement</a:t>
            </a:r>
          </a:p>
          <a:p>
            <a:pPr marL="214313" indent="-214313">
              <a:buFont typeface="Arial" panose="020B0604020202020204" pitchFamily="34" charset="0"/>
              <a:buChar char="•"/>
            </a:pPr>
            <a:r>
              <a:rPr lang="en-US" sz="2000">
                <a:solidFill>
                  <a:schemeClr val="tx1"/>
                </a:solidFill>
                <a:latin typeface="Trebuchet MS" panose="020B0603020202020204" pitchFamily="34" charset="0"/>
                <a:cs typeface="Calibri" panose="020F0502020204030204" pitchFamily="34" charset="0"/>
              </a:rPr>
              <a:t>Aligned with READ Act requirements and scientifically and evidence-based practices</a:t>
            </a:r>
          </a:p>
          <a:p>
            <a:pPr marL="214313" indent="-214313">
              <a:buFont typeface="Arial" panose="020B0604020202020204" pitchFamily="34" charset="0"/>
              <a:buChar char="•"/>
            </a:pPr>
            <a:r>
              <a:rPr lang="en-US" sz="2000">
                <a:solidFill>
                  <a:schemeClr val="tx1"/>
                </a:solidFill>
                <a:latin typeface="Trebuchet MS" panose="020B0603020202020204" pitchFamily="34" charset="0"/>
                <a:cs typeface="Calibri" panose="020F0502020204030204" pitchFamily="34" charset="0"/>
              </a:rPr>
              <a:t>Provides a baseline for CDE to evaluate grantee progression and grant effectiveness</a:t>
            </a:r>
          </a:p>
          <a:p>
            <a:pPr marL="214313" indent="-214313">
              <a:buFont typeface="Arial" panose="020B0604020202020204" pitchFamily="34" charset="0"/>
              <a:buChar char="•"/>
            </a:pPr>
            <a:r>
              <a:rPr lang="en-US" sz="2000">
                <a:solidFill>
                  <a:schemeClr val="tx1"/>
                </a:solidFill>
                <a:latin typeface="Trebuchet MS" panose="020B0603020202020204" pitchFamily="34" charset="0"/>
                <a:cs typeface="Calibri" panose="020F0502020204030204" pitchFamily="34" charset="0"/>
              </a:rPr>
              <a:t>Designed in Microsoft Excel or GoogleSchools participating in the Comprehensive</a:t>
            </a:r>
          </a:p>
          <a:p>
            <a:pPr marL="214313" indent="-214313">
              <a:buFont typeface="Arial" panose="020B0604020202020204" pitchFamily="34" charset="0"/>
              <a:buChar char="•"/>
            </a:pPr>
            <a:r>
              <a:rPr lang="en-US" sz="2000">
                <a:solidFill>
                  <a:schemeClr val="tx1"/>
                </a:solidFill>
                <a:latin typeface="Trebuchet MS" panose="020B0603020202020204" pitchFamily="34" charset="0"/>
                <a:cs typeface="Calibri" panose="020F0502020204030204" pitchFamily="34" charset="0"/>
              </a:rPr>
              <a:t>Early Literacy Grant (ELG) Program are required to use the LET </a:t>
            </a:r>
          </a:p>
          <a:p>
            <a:pPr marL="214313" indent="-214313">
              <a:buFont typeface="Arial" panose="020B0604020202020204" pitchFamily="34" charset="0"/>
              <a:buChar char="•"/>
            </a:pPr>
            <a:endParaRPr lang="en-US" sz="2000">
              <a:solidFill>
                <a:schemeClr val="tx1"/>
              </a:solidFill>
              <a:latin typeface="Trebuchet MS" panose="020B0603020202020204" pitchFamily="34" charset="0"/>
              <a:cs typeface="Calibri" panose="020F0502020204030204" pitchFamily="34" charset="0"/>
            </a:endParaRPr>
          </a:p>
          <a:p>
            <a:pPr marL="214313" indent="-214313">
              <a:buFont typeface="Arial" panose="020B0604020202020204" pitchFamily="34" charset="0"/>
              <a:buChar char="•"/>
            </a:pPr>
            <a:endParaRPr lang="en-US" sz="2000">
              <a:solidFill>
                <a:schemeClr val="tx1"/>
              </a:solidFill>
              <a:latin typeface="Trebuchet MS" panose="020B0603020202020204" pitchFamily="34" charset="0"/>
              <a:cs typeface="Calibri" panose="020F0502020204030204" pitchFamily="34" charset="0"/>
            </a:endParaRPr>
          </a:p>
        </p:txBody>
      </p:sp>
    </p:spTree>
    <p:extLst>
      <p:ext uri="{BB962C8B-B14F-4D97-AF65-F5344CB8AC3E}">
        <p14:creationId xmlns:p14="http://schemas.microsoft.com/office/powerpoint/2010/main" val="2651807367"/>
      </p:ext>
    </p:extLst>
  </p:cSld>
  <p:clrMapOvr>
    <a:masterClrMapping/>
  </p:clrMapOvr>
  <mc:AlternateContent xmlns:mc="http://schemas.openxmlformats.org/markup-compatibility/2006" xmlns:p14="http://schemas.microsoft.com/office/powerpoint/2010/main">
    <mc:Choice Requires="p14">
      <p:transition spd="slow" p14:dur="2000" advClick="0" advTm="58000"/>
    </mc:Choice>
    <mc:Fallback xmlns="">
      <p:transition spd="slow" advClick="0" advTm="58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74"/>
        <p:cNvGrpSpPr/>
        <p:nvPr/>
      </p:nvGrpSpPr>
      <p:grpSpPr>
        <a:xfrm>
          <a:off x="0" y="0"/>
          <a:ext cx="0" cy="0"/>
          <a:chOff x="0" y="0"/>
          <a:chExt cx="0" cy="0"/>
        </a:xfrm>
      </p:grpSpPr>
      <p:sp>
        <p:nvSpPr>
          <p:cNvPr id="975" name="Google Shape;975;g7add91499f_0_19"/>
          <p:cNvSpPr txBox="1">
            <a:spLocks noGrp="1"/>
          </p:cNvSpPr>
          <p:nvPr>
            <p:ph type="title"/>
          </p:nvPr>
        </p:nvSpPr>
        <p:spPr>
          <a:xfrm>
            <a:off x="110189" y="-572700"/>
            <a:ext cx="8520600" cy="572700"/>
          </a:xfrm>
          <a:prstGeom prst="rect">
            <a:avLst/>
          </a:prstGeom>
        </p:spPr>
        <p:txBody>
          <a:bodyPr spcFirstLastPara="1" wrap="square" lIns="0" tIns="0" rIns="0" bIns="0" anchor="t" anchorCtr="0">
            <a:noAutofit/>
          </a:bodyPr>
          <a:lstStyle/>
          <a:p>
            <a:r>
              <a:rPr lang="en-US" sz="2250" b="1">
                <a:latin typeface="+mj-lt"/>
              </a:rPr>
              <a:t>Colorado READ Act</a:t>
            </a:r>
          </a:p>
        </p:txBody>
      </p:sp>
      <p:sp>
        <p:nvSpPr>
          <p:cNvPr id="976" name="Google Shape;976;g7add91499f_0_19"/>
          <p:cNvSpPr txBox="1">
            <a:spLocks noGrp="1"/>
          </p:cNvSpPr>
          <p:nvPr>
            <p:ph type="body" idx="4294967295"/>
          </p:nvPr>
        </p:nvSpPr>
        <p:spPr>
          <a:xfrm>
            <a:off x="155574" y="233917"/>
            <a:ext cx="8832850" cy="2888977"/>
          </a:xfrm>
          <a:prstGeom prst="rect">
            <a:avLst/>
          </a:prstGeom>
        </p:spPr>
        <p:txBody>
          <a:bodyPr spcFirstLastPara="1" wrap="square" lIns="0" tIns="0" rIns="0" bIns="0" anchor="t" anchorCtr="0">
            <a:noAutofit/>
          </a:bodyPr>
          <a:lstStyle/>
          <a:p>
            <a:pPr marL="85725" indent="0" algn="ctr">
              <a:lnSpc>
                <a:spcPct val="80000"/>
              </a:lnSpc>
              <a:buClr>
                <a:schemeClr val="dk1"/>
              </a:buClr>
              <a:buNone/>
            </a:pPr>
            <a:r>
              <a:rPr lang="en-US" sz="2400" b="1">
                <a:solidFill>
                  <a:schemeClr val="tx1"/>
                </a:solidFill>
                <a:latin typeface="Trebuchet MS" panose="020B0603020202020204" pitchFamily="34" charset="0"/>
              </a:rPr>
              <a:t>The Colorado READ Act</a:t>
            </a:r>
          </a:p>
          <a:p>
            <a:pPr marL="342900" indent="-266700">
              <a:lnSpc>
                <a:spcPct val="80000"/>
              </a:lnSpc>
              <a:spcBef>
                <a:spcPts val="750"/>
              </a:spcBef>
              <a:buSzPts val="2000"/>
              <a:buFont typeface="Calibri"/>
              <a:buChar char="●"/>
            </a:pPr>
            <a:r>
              <a:rPr lang="en-US" sz="2000">
                <a:solidFill>
                  <a:schemeClr val="tx1"/>
                </a:solidFill>
                <a:latin typeface="Trebuchet MS" panose="020B0603020202020204" pitchFamily="34" charset="0"/>
              </a:rPr>
              <a:t>Passed by the Colorado legislature in 2012</a:t>
            </a:r>
          </a:p>
          <a:p>
            <a:pPr marL="342900" indent="-266700">
              <a:lnSpc>
                <a:spcPct val="100000"/>
              </a:lnSpc>
              <a:spcBef>
                <a:spcPts val="750"/>
              </a:spcBef>
              <a:buSzPts val="2000"/>
              <a:buFont typeface="Calibri"/>
              <a:buChar char="●"/>
            </a:pPr>
            <a:r>
              <a:rPr lang="en-US" sz="2000">
                <a:solidFill>
                  <a:schemeClr val="tx1"/>
                </a:solidFill>
                <a:latin typeface="Trebuchet MS" panose="020B0603020202020204" pitchFamily="34" charset="0"/>
              </a:rPr>
              <a:t>Focuses on early literacy development for all students in kindergarten through 3rd grade</a:t>
            </a:r>
          </a:p>
          <a:p>
            <a:pPr marL="342900" indent="-266700">
              <a:lnSpc>
                <a:spcPct val="100000"/>
              </a:lnSpc>
              <a:spcBef>
                <a:spcPts val="300"/>
              </a:spcBef>
              <a:buSzPts val="2000"/>
            </a:pPr>
            <a:r>
              <a:rPr lang="en-US" sz="2000">
                <a:solidFill>
                  <a:schemeClr val="tx1"/>
                </a:solidFill>
                <a:latin typeface="Trebuchet MS" panose="020B06030202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
                  </a:ext>
                </a:extLst>
              </a:rPr>
              <a:t>Preventative </a:t>
            </a:r>
            <a:r>
              <a:rPr lang="en-US" sz="2000">
                <a:solidFill>
                  <a:schemeClr val="tx1"/>
                </a:solidFill>
                <a:latin typeface="Trebuchet MS" panose="020B0603020202020204" pitchFamily="34" charset="0"/>
              </a:rPr>
              <a:t>in nature</a:t>
            </a:r>
          </a:p>
          <a:p>
            <a:pPr marL="685800" lvl="1" indent="-266700">
              <a:lnSpc>
                <a:spcPct val="100000"/>
              </a:lnSpc>
              <a:spcBef>
                <a:spcPts val="300"/>
              </a:spcBef>
              <a:buSzPts val="2000"/>
              <a:buChar char="⭑"/>
            </a:pPr>
            <a:r>
              <a:rPr lang="en-US" sz="2000">
                <a:solidFill>
                  <a:schemeClr val="tx1"/>
                </a:solidFill>
                <a:latin typeface="Trebuchet MS" panose="020B0603020202020204" pitchFamily="34" charset="0"/>
              </a:rPr>
              <a:t>Scientifically and evidence-based reading instruction</a:t>
            </a:r>
          </a:p>
          <a:p>
            <a:pPr marL="685800" lvl="1" indent="-266700">
              <a:lnSpc>
                <a:spcPct val="100000"/>
              </a:lnSpc>
              <a:spcBef>
                <a:spcPts val="300"/>
              </a:spcBef>
              <a:buSzPts val="2000"/>
              <a:buChar char="⭑"/>
            </a:pPr>
            <a:r>
              <a:rPr lang="en-US" sz="2000">
                <a:solidFill>
                  <a:schemeClr val="tx1"/>
                </a:solidFill>
                <a:latin typeface="Trebuchet MS" panose="020B0603020202020204" pitchFamily="34" charset="0"/>
              </a:rPr>
              <a:t>Assessment</a:t>
            </a:r>
          </a:p>
          <a:p>
            <a:pPr marL="685800" lvl="1" indent="-266700">
              <a:lnSpc>
                <a:spcPct val="100000"/>
              </a:lnSpc>
              <a:spcBef>
                <a:spcPts val="300"/>
              </a:spcBef>
              <a:buSzPts val="2000"/>
              <a:buChar char="⭑"/>
            </a:pPr>
            <a:r>
              <a:rPr lang="en-US" sz="2000">
                <a:solidFill>
                  <a:schemeClr val="tx1"/>
                </a:solidFill>
                <a:latin typeface="Trebuchet MS" panose="020B0603020202020204" pitchFamily="34" charset="0"/>
              </a:rPr>
              <a:t>READ plans</a:t>
            </a:r>
          </a:p>
          <a:p>
            <a:pPr marL="685800" lvl="1" indent="-266700">
              <a:lnSpc>
                <a:spcPct val="100000"/>
              </a:lnSpc>
              <a:spcBef>
                <a:spcPts val="300"/>
              </a:spcBef>
              <a:buSzPts val="2000"/>
              <a:buChar char="⭑"/>
            </a:pPr>
            <a:r>
              <a:rPr lang="en-US" sz="2000">
                <a:solidFill>
                  <a:schemeClr val="tx1"/>
                </a:solidFill>
                <a:latin typeface="Trebuchet MS" panose="020B0603020202020204" pitchFamily="34" charset="0"/>
              </a:rPr>
              <a:t>Parent communication monitoring</a:t>
            </a:r>
          </a:p>
          <a:p>
            <a:pPr marL="85725" indent="0">
              <a:lnSpc>
                <a:spcPct val="100000"/>
              </a:lnSpc>
              <a:spcBef>
                <a:spcPts val="300"/>
              </a:spcBef>
              <a:buSzPts val="2000"/>
              <a:buNone/>
            </a:pPr>
            <a:r>
              <a:rPr lang="en-US" sz="1700" b="1">
                <a:solidFill>
                  <a:srgbClr val="0070C0"/>
                </a:solidFill>
                <a:latin typeface="Trebuchet MS" panose="020B0603020202020204" pitchFamily="34" charset="0"/>
              </a:rPr>
              <a:t>Ensure every student in Colorado reaches reading proficiency by the end of 3rd grade</a:t>
            </a:r>
          </a:p>
          <a:p>
            <a:pPr indent="-266700">
              <a:lnSpc>
                <a:spcPct val="100000"/>
              </a:lnSpc>
              <a:spcBef>
                <a:spcPts val="300"/>
              </a:spcBef>
              <a:buSzPts val="2000"/>
            </a:pPr>
            <a:endParaRPr lang="en-US" sz="1600" b="1"/>
          </a:p>
          <a:p>
            <a:pPr marL="0" indent="0">
              <a:buNone/>
            </a:pPr>
            <a:endParaRPr lang="en-US"/>
          </a:p>
        </p:txBody>
      </p:sp>
      <p:pic>
        <p:nvPicPr>
          <p:cNvPr id="977" name="Google Shape;977;g7add91499f_0_19" descr="Image of young elementary students "/>
          <p:cNvPicPr preferRelativeResize="0"/>
          <p:nvPr/>
        </p:nvPicPr>
        <p:blipFill rotWithShape="1">
          <a:blip r:embed="rId3">
            <a:alphaModFix/>
          </a:blip>
          <a:srcRect t="6698" b="8542"/>
          <a:stretch>
            <a:fillRect/>
          </a:stretch>
        </p:blipFill>
        <p:spPr>
          <a:xfrm>
            <a:off x="2161182" y="3705726"/>
            <a:ext cx="4656714" cy="1437773"/>
          </a:xfrm>
          <a:prstGeom prst="rect">
            <a:avLst/>
          </a:prstGeom>
          <a:noFill/>
          <a:ln>
            <a:noFill/>
          </a:ln>
        </p:spPr>
      </p:pic>
    </p:spTree>
    <p:extLst>
      <p:ext uri="{BB962C8B-B14F-4D97-AF65-F5344CB8AC3E}">
        <p14:creationId xmlns:p14="http://schemas.microsoft.com/office/powerpoint/2010/main" val="40945906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10" name="Title 9">
            <a:extLst>
              <a:ext uri="{FF2B5EF4-FFF2-40B4-BE49-F238E27FC236}">
                <a16:creationId xmlns:a16="http://schemas.microsoft.com/office/drawing/2014/main" id="{B11539A0-A4BA-42A2-AF8F-5F4174843702}"/>
              </a:ext>
            </a:extLst>
          </p:cNvPr>
          <p:cNvSpPr txBox="1">
            <a:spLocks noGrp="1"/>
          </p:cNvSpPr>
          <p:nvPr>
            <p:ph type="title"/>
          </p:nvPr>
        </p:nvSpPr>
        <p:spPr>
          <a:xfrm>
            <a:off x="52466" y="127586"/>
            <a:ext cx="8532497"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chemeClr val="tx1"/>
                </a:solidFill>
                <a:effectLst/>
                <a:uLnTx/>
                <a:uFillTx/>
                <a:latin typeface="Trebuchet MS" panose="020B0603020202020204" pitchFamily="34" charset="0"/>
                <a:sym typeface="Arial"/>
              </a:rPr>
              <a:t>Literacy Evaluation Tool Features</a:t>
            </a:r>
          </a:p>
        </p:txBody>
      </p:sp>
      <p:sp>
        <p:nvSpPr>
          <p:cNvPr id="2" name="TextBox 1">
            <a:extLst>
              <a:ext uri="{FF2B5EF4-FFF2-40B4-BE49-F238E27FC236}">
                <a16:creationId xmlns:a16="http://schemas.microsoft.com/office/drawing/2014/main" id="{8B8F4C57-1117-4CE0-E03C-81F778AA9873}"/>
              </a:ext>
            </a:extLst>
          </p:cNvPr>
          <p:cNvSpPr txBox="1"/>
          <p:nvPr/>
        </p:nvSpPr>
        <p:spPr>
          <a:xfrm>
            <a:off x="110850" y="915367"/>
            <a:ext cx="4340835"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chemeClr val="accent4">
                    <a:lumMod val="75000"/>
                  </a:schemeClr>
                </a:solidFill>
                <a:effectLst/>
                <a:uLnTx/>
                <a:uFillTx/>
                <a:latin typeface="Trebuchet MS" panose="020B0603020202020204" pitchFamily="34" charset="0"/>
                <a:cs typeface="Calibri Light" panose="020F0302020204030204" pitchFamily="34" charset="0"/>
                <a:sym typeface="Arial"/>
              </a:rPr>
              <a:t>Navigation </a:t>
            </a:r>
            <a:r>
              <a:rPr lang="en-US" sz="2000" b="1">
                <a:solidFill>
                  <a:schemeClr val="accent4">
                    <a:lumMod val="75000"/>
                  </a:schemeClr>
                </a:solidFill>
                <a:latin typeface="Trebuchet MS" panose="020B0603020202020204" pitchFamily="34" charset="0"/>
                <a:cs typeface="Calibri Light" panose="020F0302020204030204" pitchFamily="34" charset="0"/>
              </a:rPr>
              <a:t>Basics</a:t>
            </a:r>
            <a:endParaRPr kumimoji="0" lang="en-US" sz="2000" b="1" i="0" u="none" strike="noStrike" kern="0" cap="none" spc="0" normalizeH="0" baseline="0" noProof="0">
              <a:ln>
                <a:noFill/>
              </a:ln>
              <a:solidFill>
                <a:schemeClr val="accent4">
                  <a:lumMod val="75000"/>
                </a:schemeClr>
              </a:solidFill>
              <a:effectLst/>
              <a:uLnTx/>
              <a:uFillTx/>
              <a:latin typeface="Trebuchet MS" panose="020B0603020202020204" pitchFamily="34" charset="0"/>
              <a:cs typeface="Calibri Light" panose="020F0302020204030204" pitchFamily="34" charset="0"/>
              <a:sym typeface="Arial"/>
            </a:endParaRPr>
          </a:p>
          <a:p>
            <a:pPr marL="214313" marR="0" lvl="0" indent="-214313"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a:ln>
                  <a:noFill/>
                </a:ln>
                <a:solidFill>
                  <a:schemeClr val="tx1"/>
                </a:solidFill>
                <a:effectLst/>
                <a:uLnTx/>
                <a:uFillTx/>
                <a:latin typeface="Trebuchet MS" panose="020B0603020202020204" pitchFamily="34" charset="0"/>
                <a:cs typeface="Calibri Light" panose="020F0302020204030204" pitchFamily="34" charset="0"/>
                <a:sym typeface="Arial"/>
              </a:rPr>
              <a:t>Color-Coded Tabs</a:t>
            </a:r>
          </a:p>
          <a:p>
            <a:pPr marL="214313" lvl="3" indent="-214313">
              <a:buFont typeface="Arial" panose="020B0604020202020204" pitchFamily="34" charset="0"/>
              <a:buChar char="•"/>
              <a:defRPr/>
            </a:pPr>
            <a:r>
              <a:rPr kumimoji="0" lang="en-US" sz="2000" b="0" i="0" u="none" strike="noStrike" kern="0" cap="none" spc="0" normalizeH="0" baseline="0" noProof="0">
                <a:ln>
                  <a:noFill/>
                </a:ln>
                <a:solidFill>
                  <a:schemeClr val="tx1"/>
                </a:solidFill>
                <a:effectLst/>
                <a:uLnTx/>
                <a:uFillTx/>
                <a:latin typeface="Trebuchet MS" panose="020B0603020202020204" pitchFamily="34" charset="0"/>
                <a:cs typeface="Calibri Light" panose="020F0302020204030204" pitchFamily="34" charset="0"/>
                <a:sym typeface="Arial"/>
              </a:rPr>
              <a:t>Hyperlinked Section Headers</a:t>
            </a:r>
          </a:p>
          <a:p>
            <a:pPr marL="214313" lvl="3" indent="-214313">
              <a:buFont typeface="Arial" panose="020B0604020202020204" pitchFamily="34" charset="0"/>
              <a:buChar char="•"/>
              <a:defRPr/>
            </a:pPr>
            <a:r>
              <a:rPr kumimoji="0" lang="en-US" sz="2000" b="0" i="0" u="none" strike="noStrike" kern="0" cap="none" spc="0" normalizeH="0" baseline="0" noProof="0">
                <a:ln>
                  <a:noFill/>
                </a:ln>
                <a:solidFill>
                  <a:schemeClr val="tx1"/>
                </a:solidFill>
                <a:effectLst/>
                <a:uLnTx/>
                <a:uFillTx/>
                <a:latin typeface="Trebuchet MS" panose="020B0603020202020204" pitchFamily="34" charset="0"/>
                <a:cs typeface="Calibri Light" panose="020F0302020204030204" pitchFamily="34" charset="0"/>
                <a:sym typeface="Arial"/>
              </a:rPr>
              <a:t>Auto-Formatted Date Fields</a:t>
            </a:r>
          </a:p>
          <a:p>
            <a:pPr marL="214313" marR="0" lvl="0" indent="-214313"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a:ln>
                  <a:noFill/>
                </a:ln>
                <a:solidFill>
                  <a:schemeClr val="tx1"/>
                </a:solidFill>
                <a:effectLst/>
                <a:uLnTx/>
                <a:uFillTx/>
                <a:latin typeface="Trebuchet MS" panose="020B0603020202020204" pitchFamily="34" charset="0"/>
                <a:cs typeface="Calibri Light" panose="020F0302020204030204" pitchFamily="34" charset="0"/>
                <a:sym typeface="Arial"/>
              </a:rPr>
              <a:t>Auto-Scoring Fields</a:t>
            </a:r>
          </a:p>
          <a:p>
            <a:pPr marL="214313" marR="0" lvl="0" indent="-214313"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a:ln>
                  <a:noFill/>
                </a:ln>
                <a:solidFill>
                  <a:schemeClr val="tx1"/>
                </a:solidFill>
                <a:effectLst/>
                <a:uLnTx/>
                <a:uFillTx/>
                <a:latin typeface="Trebuchet MS" panose="020B0603020202020204" pitchFamily="34" charset="0"/>
                <a:cs typeface="Calibri Light" panose="020F0302020204030204" pitchFamily="34" charset="0"/>
                <a:sym typeface="Arial"/>
              </a:rPr>
              <a:t>Scoring Snapshot (For ELG Reporting)</a:t>
            </a:r>
          </a:p>
        </p:txBody>
      </p:sp>
      <p:pic>
        <p:nvPicPr>
          <p:cNvPr id="4" name="Picture 3" descr="Screenshot of LET rubric">
            <a:extLst>
              <a:ext uri="{FF2B5EF4-FFF2-40B4-BE49-F238E27FC236}">
                <a16:creationId xmlns:a16="http://schemas.microsoft.com/office/drawing/2014/main" id="{62D9B551-60EB-16BB-A632-49471D68A44A}"/>
              </a:ext>
            </a:extLst>
          </p:cNvPr>
          <p:cNvPicPr>
            <a:picLocks noChangeAspect="1"/>
          </p:cNvPicPr>
          <p:nvPr/>
        </p:nvPicPr>
        <p:blipFill>
          <a:blip r:embed="rId3"/>
          <a:srcRect t="88360"/>
          <a:stretch/>
        </p:blipFill>
        <p:spPr>
          <a:xfrm>
            <a:off x="182004" y="3177932"/>
            <a:ext cx="8753189" cy="533116"/>
          </a:xfrm>
          <a:prstGeom prst="rect">
            <a:avLst/>
          </a:prstGeom>
          <a:ln>
            <a:noFill/>
          </a:ln>
          <a:effectLst>
            <a:outerShdw blurRad="292100" dist="139700" dir="2700000" algn="tl" rotWithShape="0">
              <a:srgbClr val="333333">
                <a:alpha val="65000"/>
              </a:srgbClr>
            </a:outerShdw>
          </a:effectLst>
        </p:spPr>
      </p:pic>
      <p:pic>
        <p:nvPicPr>
          <p:cNvPr id="6" name="Picture 5" descr="Screenshot of LET rubric">
            <a:extLst>
              <a:ext uri="{FF2B5EF4-FFF2-40B4-BE49-F238E27FC236}">
                <a16:creationId xmlns:a16="http://schemas.microsoft.com/office/drawing/2014/main" id="{75968F13-A77A-B7CA-D3DE-22604C30F941}"/>
              </a:ext>
            </a:extLst>
          </p:cNvPr>
          <p:cNvPicPr>
            <a:picLocks noChangeAspect="1"/>
          </p:cNvPicPr>
          <p:nvPr/>
        </p:nvPicPr>
        <p:blipFill>
          <a:blip r:embed="rId4"/>
          <a:srcRect t="10323" b="80340"/>
          <a:stretch/>
        </p:blipFill>
        <p:spPr>
          <a:xfrm>
            <a:off x="110850" y="3283942"/>
            <a:ext cx="8931288" cy="411310"/>
          </a:xfrm>
          <a:prstGeom prst="rect">
            <a:avLst/>
          </a:prstGeom>
          <a:ln>
            <a:noFill/>
          </a:ln>
          <a:effectLst>
            <a:outerShdw blurRad="292100" dist="139700" dir="2700000" algn="tl" rotWithShape="0">
              <a:srgbClr val="333333">
                <a:alpha val="65000"/>
              </a:srgbClr>
            </a:outerShdw>
          </a:effectLst>
        </p:spPr>
      </p:pic>
      <p:pic>
        <p:nvPicPr>
          <p:cNvPr id="8" name="Picture 7" descr="Screenshot of LET rubric">
            <a:extLst>
              <a:ext uri="{FF2B5EF4-FFF2-40B4-BE49-F238E27FC236}">
                <a16:creationId xmlns:a16="http://schemas.microsoft.com/office/drawing/2014/main" id="{B9359CBC-E6E8-C305-B24B-2C06B3396E5E}"/>
              </a:ext>
            </a:extLst>
          </p:cNvPr>
          <p:cNvPicPr>
            <a:picLocks noChangeAspect="1"/>
          </p:cNvPicPr>
          <p:nvPr/>
        </p:nvPicPr>
        <p:blipFill>
          <a:blip r:embed="rId5"/>
          <a:stretch>
            <a:fillRect/>
          </a:stretch>
        </p:blipFill>
        <p:spPr>
          <a:xfrm>
            <a:off x="4692316" y="1042353"/>
            <a:ext cx="3731728" cy="3058794"/>
          </a:xfrm>
          <a:prstGeom prst="rect">
            <a:avLst/>
          </a:prstGeom>
          <a:ln>
            <a:noFill/>
          </a:ln>
          <a:effectLst>
            <a:outerShdw blurRad="292100" dist="139700" dir="2700000" algn="tl" rotWithShape="0">
              <a:srgbClr val="333333">
                <a:alpha val="65000"/>
              </a:srgbClr>
            </a:outerShdw>
          </a:effectLst>
        </p:spPr>
      </p:pic>
      <p:pic>
        <p:nvPicPr>
          <p:cNvPr id="9" name="Picture 8" descr="Screenshot of LET rubric">
            <a:extLst>
              <a:ext uri="{FF2B5EF4-FFF2-40B4-BE49-F238E27FC236}">
                <a16:creationId xmlns:a16="http://schemas.microsoft.com/office/drawing/2014/main" id="{5F1DE0D1-7A15-7B4A-0A13-51736185AAB5}"/>
              </a:ext>
            </a:extLst>
          </p:cNvPr>
          <p:cNvPicPr>
            <a:picLocks noChangeAspect="1"/>
          </p:cNvPicPr>
          <p:nvPr/>
        </p:nvPicPr>
        <p:blipFill>
          <a:blip r:embed="rId4"/>
          <a:srcRect l="84002" t="10323" b="27647"/>
          <a:stretch/>
        </p:blipFill>
        <p:spPr>
          <a:xfrm>
            <a:off x="5721015" y="952116"/>
            <a:ext cx="1588169" cy="3037344"/>
          </a:xfrm>
          <a:prstGeom prst="rect">
            <a:avLst/>
          </a:prstGeom>
          <a:ln>
            <a:noFill/>
          </a:ln>
          <a:effectLst>
            <a:outerShdw blurRad="292100" dist="139700" dir="2700000" algn="tl" rotWithShape="0">
              <a:srgbClr val="333333">
                <a:alpha val="65000"/>
              </a:srgbClr>
            </a:outerShdw>
          </a:effectLst>
        </p:spPr>
      </p:pic>
      <p:pic>
        <p:nvPicPr>
          <p:cNvPr id="12" name="Picture 11" descr="Screenshot of LET rubric">
            <a:extLst>
              <a:ext uri="{FF2B5EF4-FFF2-40B4-BE49-F238E27FC236}">
                <a16:creationId xmlns:a16="http://schemas.microsoft.com/office/drawing/2014/main" id="{130ADA6C-15BF-B5E9-705C-ADE7FC1D3EB3}"/>
              </a:ext>
            </a:extLst>
          </p:cNvPr>
          <p:cNvPicPr>
            <a:picLocks noChangeAspect="1"/>
          </p:cNvPicPr>
          <p:nvPr/>
        </p:nvPicPr>
        <p:blipFill>
          <a:blip r:embed="rId6"/>
          <a:stretch>
            <a:fillRect/>
          </a:stretch>
        </p:blipFill>
        <p:spPr>
          <a:xfrm>
            <a:off x="3914624" y="2158056"/>
            <a:ext cx="4950995" cy="5768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66513853"/>
      </p:ext>
    </p:extLst>
  </p:cSld>
  <p:clrMapOvr>
    <a:masterClrMapping/>
  </p:clrMapOvr>
  <mc:AlternateContent xmlns:mc="http://schemas.openxmlformats.org/markup-compatibility/2006" xmlns:p14="http://schemas.microsoft.com/office/powerpoint/2010/main">
    <mc:Choice Requires="p14">
      <p:transition spd="slow" p14:dur="2000" advClick="0" advTm="51000"/>
    </mc:Choice>
    <mc:Fallback xmlns="">
      <p:transition spd="slow" advClick="0" advTm="5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6"/>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9"/>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0"/>
                                          </p:stCondLst>
                                        </p:cTn>
                                        <p:tgtEl>
                                          <p:spTgt spid="12"/>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10" name="Title 9">
            <a:extLst>
              <a:ext uri="{FF2B5EF4-FFF2-40B4-BE49-F238E27FC236}">
                <a16:creationId xmlns:a16="http://schemas.microsoft.com/office/drawing/2014/main" id="{B11539A0-A4BA-42A2-AF8F-5F4174843702}"/>
              </a:ext>
            </a:extLst>
          </p:cNvPr>
          <p:cNvSpPr txBox="1">
            <a:spLocks noGrp="1"/>
          </p:cNvSpPr>
          <p:nvPr>
            <p:ph type="title"/>
          </p:nvPr>
        </p:nvSpPr>
        <p:spPr>
          <a:xfrm>
            <a:off x="52466" y="127586"/>
            <a:ext cx="8532497"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chemeClr val="tx1"/>
                </a:solidFill>
                <a:effectLst/>
                <a:uLnTx/>
                <a:uFillTx/>
                <a:latin typeface="Trebuchet MS" panose="020B0603020202020204" pitchFamily="34" charset="0"/>
                <a:sym typeface="Arial"/>
              </a:rPr>
              <a:t>Literacy Evaluation Tool Scoring</a:t>
            </a:r>
          </a:p>
        </p:txBody>
      </p:sp>
      <p:sp>
        <p:nvSpPr>
          <p:cNvPr id="2" name="TextBox 1">
            <a:extLst>
              <a:ext uri="{FF2B5EF4-FFF2-40B4-BE49-F238E27FC236}">
                <a16:creationId xmlns:a16="http://schemas.microsoft.com/office/drawing/2014/main" id="{8B8F4C57-1117-4CE0-E03C-81F778AA9873}"/>
              </a:ext>
            </a:extLst>
          </p:cNvPr>
          <p:cNvSpPr txBox="1"/>
          <p:nvPr/>
        </p:nvSpPr>
        <p:spPr>
          <a:xfrm>
            <a:off x="178434" y="1077975"/>
            <a:ext cx="329255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chemeClr val="accent4">
                    <a:lumMod val="75000"/>
                  </a:schemeClr>
                </a:solidFill>
                <a:effectLst/>
                <a:uLnTx/>
                <a:uFillTx/>
                <a:latin typeface="Trebuchet MS" panose="020B0603020202020204" pitchFamily="34" charset="0"/>
                <a:cs typeface="Calibri Light" panose="020F0302020204030204" pitchFamily="34" charset="0"/>
                <a:sym typeface="Arial"/>
              </a:rPr>
              <a:t>Evaluation Criteria </a:t>
            </a:r>
          </a:p>
          <a:p>
            <a:pPr marL="214313" marR="0" lvl="0" indent="-214313"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a:ln>
                  <a:noFill/>
                </a:ln>
                <a:solidFill>
                  <a:schemeClr val="tx1"/>
                </a:solidFill>
                <a:effectLst/>
                <a:uLnTx/>
                <a:uFillTx/>
                <a:latin typeface="Trebuchet MS" panose="020B0603020202020204" pitchFamily="34" charset="0"/>
                <a:cs typeface="Calibri Light" panose="020F0302020204030204" pitchFamily="34" charset="0"/>
                <a:sym typeface="Arial"/>
              </a:rPr>
              <a:t>Descriptors</a:t>
            </a:r>
          </a:p>
          <a:p>
            <a:pPr marL="214313" marR="0" lvl="0" indent="-214313"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a:ln>
                  <a:noFill/>
                </a:ln>
                <a:solidFill>
                  <a:schemeClr val="tx1"/>
                </a:solidFill>
                <a:effectLst/>
                <a:uLnTx/>
                <a:uFillTx/>
                <a:latin typeface="Trebuchet MS" panose="020B0603020202020204" pitchFamily="34" charset="0"/>
                <a:cs typeface="Calibri Light" panose="020F0302020204030204" pitchFamily="34" charset="0"/>
                <a:sym typeface="Arial"/>
              </a:rPr>
              <a:t>Documentation of evidence</a:t>
            </a:r>
          </a:p>
        </p:txBody>
      </p:sp>
      <p:sp>
        <p:nvSpPr>
          <p:cNvPr id="5" name="TextBox 4">
            <a:extLst>
              <a:ext uri="{FF2B5EF4-FFF2-40B4-BE49-F238E27FC236}">
                <a16:creationId xmlns:a16="http://schemas.microsoft.com/office/drawing/2014/main" id="{4A337EBC-DAA0-F2A3-0C5A-BC35B32FB5BE}"/>
              </a:ext>
            </a:extLst>
          </p:cNvPr>
          <p:cNvSpPr txBox="1"/>
          <p:nvPr/>
        </p:nvSpPr>
        <p:spPr>
          <a:xfrm>
            <a:off x="3862873" y="1047197"/>
            <a:ext cx="510269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chemeClr val="accent4">
                    <a:lumMod val="75000"/>
                  </a:schemeClr>
                </a:solidFill>
                <a:effectLst/>
                <a:uLnTx/>
                <a:uFillTx/>
                <a:latin typeface="Trebuchet MS" panose="020B0603020202020204" pitchFamily="34" charset="0"/>
                <a:cs typeface="Calibri Light" panose="020F0302020204030204" pitchFamily="34" charset="0"/>
                <a:sym typeface="Arial"/>
              </a:rPr>
              <a:t>Rating Scale</a:t>
            </a:r>
          </a:p>
          <a:p>
            <a:pPr marL="214313" marR="0" lvl="0" indent="-214313"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a:ln>
                  <a:noFill/>
                </a:ln>
                <a:solidFill>
                  <a:schemeClr val="tx1"/>
                </a:solidFill>
                <a:effectLst/>
                <a:uLnTx/>
                <a:uFillTx/>
                <a:latin typeface="Trebuchet MS" panose="020B0603020202020204" pitchFamily="34" charset="0"/>
                <a:cs typeface="Calibri Light" panose="020F0302020204030204" pitchFamily="34" charset="0"/>
                <a:sym typeface="Arial"/>
              </a:rPr>
              <a:t>0 - 4 scores auto populate</a:t>
            </a:r>
          </a:p>
          <a:p>
            <a:pPr marL="214313" marR="0" lvl="0" indent="-214313"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a:ln>
                  <a:noFill/>
                </a:ln>
                <a:solidFill>
                  <a:schemeClr val="tx1"/>
                </a:solidFill>
                <a:effectLst/>
                <a:uLnTx/>
                <a:uFillTx/>
                <a:latin typeface="Trebuchet MS" panose="020B0603020202020204" pitchFamily="34" charset="0"/>
                <a:cs typeface="Calibri Light" panose="020F0302020204030204" pitchFamily="34" charset="0"/>
                <a:sym typeface="Arial"/>
              </a:rPr>
              <a:t>Designed to input ongoing review of criterion</a:t>
            </a:r>
            <a:endParaRPr lang="en-US" sz="1800">
              <a:latin typeface="Trebuchet MS" panose="020B0603020202020204" pitchFamily="34" charset="0"/>
              <a:cs typeface="Calibri Light" panose="020F0302020204030204" pitchFamily="34" charset="0"/>
            </a:endParaRPr>
          </a:p>
        </p:txBody>
      </p:sp>
      <p:pic>
        <p:nvPicPr>
          <p:cNvPr id="4" name="Picture 3" descr="Screenshot of LET rubric">
            <a:extLst>
              <a:ext uri="{FF2B5EF4-FFF2-40B4-BE49-F238E27FC236}">
                <a16:creationId xmlns:a16="http://schemas.microsoft.com/office/drawing/2014/main" id="{118BCDE3-D83D-AC50-19EE-97F617C3AB3F}"/>
              </a:ext>
            </a:extLst>
          </p:cNvPr>
          <p:cNvPicPr>
            <a:picLocks noChangeAspect="1"/>
          </p:cNvPicPr>
          <p:nvPr/>
        </p:nvPicPr>
        <p:blipFill>
          <a:blip r:embed="rId3"/>
          <a:srcRect t="9107" b="5300"/>
          <a:stretch/>
        </p:blipFill>
        <p:spPr>
          <a:xfrm>
            <a:off x="178434" y="2213030"/>
            <a:ext cx="8734195" cy="19448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56652812"/>
      </p:ext>
    </p:extLst>
  </p:cSld>
  <p:clrMapOvr>
    <a:masterClrMapping/>
  </p:clrMapOvr>
  <mc:AlternateContent xmlns:mc="http://schemas.openxmlformats.org/markup-compatibility/2006" xmlns:p14="http://schemas.microsoft.com/office/powerpoint/2010/main">
    <mc:Choice Requires="p14">
      <p:transition spd="slow" p14:dur="2000" advClick="0" advTm="51000"/>
    </mc:Choice>
    <mc:Fallback xmlns="">
      <p:transition spd="slow" advClick="0" advTm="5100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10" name="Title 9">
            <a:extLst>
              <a:ext uri="{FF2B5EF4-FFF2-40B4-BE49-F238E27FC236}">
                <a16:creationId xmlns:a16="http://schemas.microsoft.com/office/drawing/2014/main" id="{B11539A0-A4BA-42A2-AF8F-5F4174843702}"/>
              </a:ext>
            </a:extLst>
          </p:cNvPr>
          <p:cNvSpPr txBox="1">
            <a:spLocks noGrp="1"/>
          </p:cNvSpPr>
          <p:nvPr>
            <p:ph type="title"/>
          </p:nvPr>
        </p:nvSpPr>
        <p:spPr>
          <a:xfrm>
            <a:off x="52466" y="127586"/>
            <a:ext cx="8532497"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chemeClr val="tx1"/>
                </a:solidFill>
                <a:effectLst/>
                <a:uLnTx/>
                <a:uFillTx/>
                <a:latin typeface="Trebuchet MS" panose="020B0603020202020204" pitchFamily="34" charset="0"/>
                <a:sym typeface="Arial"/>
              </a:rPr>
              <a:t>Literacy Evaluation Key Systems</a:t>
            </a:r>
          </a:p>
        </p:txBody>
      </p:sp>
      <p:sp>
        <p:nvSpPr>
          <p:cNvPr id="2" name="TextBox 1">
            <a:extLst>
              <a:ext uri="{FF2B5EF4-FFF2-40B4-BE49-F238E27FC236}">
                <a16:creationId xmlns:a16="http://schemas.microsoft.com/office/drawing/2014/main" id="{8B8F4C57-1117-4CE0-E03C-81F778AA9873}"/>
              </a:ext>
            </a:extLst>
          </p:cNvPr>
          <p:cNvSpPr txBox="1"/>
          <p:nvPr/>
        </p:nvSpPr>
        <p:spPr>
          <a:xfrm>
            <a:off x="271440" y="986700"/>
            <a:ext cx="5658787" cy="317009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chemeClr val="accent4">
                    <a:lumMod val="75000"/>
                  </a:schemeClr>
                </a:solidFill>
                <a:effectLst/>
                <a:uLnTx/>
                <a:uFillTx/>
                <a:latin typeface="Trebuchet MS" panose="020B0603020202020204" pitchFamily="34" charset="0"/>
                <a:cs typeface="Calibri Light" panose="020F0302020204030204" pitchFamily="34" charset="0"/>
                <a:sym typeface="Arial"/>
              </a:rPr>
              <a:t>Key Systems</a:t>
            </a:r>
          </a:p>
          <a:p>
            <a:pPr marL="171450" indent="-171450">
              <a:buFont typeface="Wingdings" panose="05000000000000000000" pitchFamily="2" charset="2"/>
              <a:buChar char="ü"/>
              <a:defRPr/>
            </a:pPr>
            <a:endParaRPr lang="en-US" sz="1200" b="1">
              <a:solidFill>
                <a:schemeClr val="tx1"/>
              </a:solidFill>
              <a:latin typeface="Trebuchet MS" panose="020B0603020202020204" pitchFamily="34" charset="0"/>
              <a:cs typeface="Calibri Light"/>
            </a:endParaRPr>
          </a:p>
          <a:p>
            <a:pPr marL="342900" marR="0" lvl="0" indent="-342900" algn="l" defTabSz="914400" rtl="0" eaLnBrk="1" fontAlgn="auto" latinLnBrk="0" hangingPunct="1">
              <a:lnSpc>
                <a:spcPct val="100000"/>
              </a:lnSpc>
              <a:spcBef>
                <a:spcPts val="0"/>
              </a:spcBef>
              <a:spcAft>
                <a:spcPts val="0"/>
              </a:spcAft>
              <a:buClr>
                <a:schemeClr val="accent4">
                  <a:lumMod val="75000"/>
                </a:schemeClr>
              </a:buClr>
              <a:buSzPct val="120000"/>
              <a:buFont typeface="Wingdings" panose="05000000000000000000" pitchFamily="2" charset="2"/>
              <a:buChar char="ü"/>
              <a:tabLst/>
              <a:defRPr/>
            </a:pPr>
            <a:r>
              <a:rPr kumimoji="0" lang="en-US" sz="2400" b="0" i="0" u="none" strike="noStrike" kern="0" cap="none" spc="0" normalizeH="0" baseline="0" noProof="0">
                <a:ln>
                  <a:noFill/>
                </a:ln>
                <a:solidFill>
                  <a:schemeClr val="tx1"/>
                </a:solidFill>
                <a:effectLst/>
                <a:uLnTx/>
                <a:uFillTx/>
                <a:latin typeface="Trebuchet MS" panose="020B0603020202020204" pitchFamily="34" charset="0"/>
                <a:cs typeface="Calibri Light" panose="020F0302020204030204" pitchFamily="34" charset="0"/>
                <a:sym typeface="Arial"/>
              </a:rPr>
              <a:t>Universal Instruction</a:t>
            </a:r>
            <a:endParaRPr lang="en-US" sz="2400" b="0" i="0" u="none" strike="noStrike" kern="0" cap="none" spc="0" normalizeH="0" baseline="0" noProof="0">
              <a:ln>
                <a:noFill/>
              </a:ln>
              <a:solidFill>
                <a:schemeClr val="tx1"/>
              </a:solidFill>
              <a:effectLst/>
              <a:uLnTx/>
              <a:uFillTx/>
              <a:latin typeface="Trebuchet MS" panose="020B0603020202020204" pitchFamily="34" charset="0"/>
              <a:cs typeface="Calibri Light" panose="020F0302020204030204" pitchFamily="34" charset="0"/>
            </a:endParaRPr>
          </a:p>
          <a:p>
            <a:pPr marL="342900" marR="0" lvl="0" indent="-342900" algn="l" defTabSz="914400" rtl="0" eaLnBrk="1" fontAlgn="auto" latinLnBrk="0" hangingPunct="1">
              <a:lnSpc>
                <a:spcPct val="100000"/>
              </a:lnSpc>
              <a:spcBef>
                <a:spcPts val="0"/>
              </a:spcBef>
              <a:spcAft>
                <a:spcPts val="0"/>
              </a:spcAft>
              <a:buClr>
                <a:schemeClr val="accent4">
                  <a:lumMod val="75000"/>
                </a:schemeClr>
              </a:buClr>
              <a:buSzPct val="120000"/>
              <a:buFont typeface="Wingdings" panose="05000000000000000000" pitchFamily="2" charset="2"/>
              <a:buChar char="ü"/>
              <a:tabLst/>
              <a:defRPr/>
            </a:pPr>
            <a:r>
              <a:rPr kumimoji="0" lang="en-US" sz="2400" b="0" i="0" u="none" strike="noStrike" kern="0" cap="none" spc="0" normalizeH="0" baseline="0" noProof="0">
                <a:ln>
                  <a:noFill/>
                </a:ln>
                <a:solidFill>
                  <a:schemeClr val="tx1"/>
                </a:solidFill>
                <a:effectLst/>
                <a:uLnTx/>
                <a:uFillTx/>
                <a:latin typeface="Trebuchet MS" panose="020B0603020202020204" pitchFamily="34" charset="0"/>
                <a:cs typeface="Calibri Light" panose="020F0302020204030204" pitchFamily="34" charset="0"/>
                <a:sym typeface="Arial"/>
              </a:rPr>
              <a:t>Interventions</a:t>
            </a:r>
            <a:endParaRPr lang="en-US" sz="2400" b="0" i="0" u="none" strike="noStrike" kern="0" cap="none" spc="0" normalizeH="0" baseline="0" noProof="0">
              <a:ln>
                <a:noFill/>
              </a:ln>
              <a:solidFill>
                <a:schemeClr val="tx1"/>
              </a:solidFill>
              <a:effectLst/>
              <a:uLnTx/>
              <a:uFillTx/>
              <a:latin typeface="Trebuchet MS" panose="020B0603020202020204" pitchFamily="34" charset="0"/>
              <a:cs typeface="Calibri Light" panose="020F0302020204030204" pitchFamily="34" charset="0"/>
            </a:endParaRPr>
          </a:p>
          <a:p>
            <a:pPr marL="342900" marR="0" lvl="0" indent="-342900" algn="l" defTabSz="914400" rtl="0" eaLnBrk="1" fontAlgn="auto" latinLnBrk="0" hangingPunct="1">
              <a:lnSpc>
                <a:spcPct val="100000"/>
              </a:lnSpc>
              <a:spcBef>
                <a:spcPts val="0"/>
              </a:spcBef>
              <a:spcAft>
                <a:spcPts val="0"/>
              </a:spcAft>
              <a:buClr>
                <a:schemeClr val="accent4">
                  <a:lumMod val="75000"/>
                </a:schemeClr>
              </a:buClr>
              <a:buSzPct val="120000"/>
              <a:buFont typeface="Wingdings" panose="05000000000000000000" pitchFamily="2" charset="2"/>
              <a:buChar char="ü"/>
              <a:tabLst/>
              <a:defRPr/>
            </a:pPr>
            <a:r>
              <a:rPr kumimoji="0" lang="en-US" sz="2400" b="0" i="0" u="none" strike="noStrike" kern="0" cap="none" spc="0" normalizeH="0" baseline="0" noProof="0">
                <a:ln>
                  <a:noFill/>
                </a:ln>
                <a:solidFill>
                  <a:schemeClr val="tx1"/>
                </a:solidFill>
                <a:effectLst/>
                <a:uLnTx/>
                <a:uFillTx/>
                <a:latin typeface="Trebuchet MS" panose="020B0603020202020204" pitchFamily="34" charset="0"/>
                <a:cs typeface="Calibri Light" panose="020F0302020204030204" pitchFamily="34" charset="0"/>
                <a:sym typeface="Arial"/>
              </a:rPr>
              <a:t>Assessment</a:t>
            </a:r>
            <a:endParaRPr lang="en-US" sz="2400" b="0" i="0" u="none" strike="noStrike" kern="0" cap="none" spc="0" normalizeH="0" baseline="0" noProof="0">
              <a:ln>
                <a:noFill/>
              </a:ln>
              <a:solidFill>
                <a:schemeClr val="tx1"/>
              </a:solidFill>
              <a:effectLst/>
              <a:uLnTx/>
              <a:uFillTx/>
              <a:latin typeface="Trebuchet MS" panose="020B0603020202020204" pitchFamily="34" charset="0"/>
              <a:cs typeface="Calibri Light" panose="020F0302020204030204" pitchFamily="34" charset="0"/>
            </a:endParaRPr>
          </a:p>
          <a:p>
            <a:pPr marL="342900" marR="0" lvl="0" indent="-342900" algn="l" defTabSz="914400" rtl="0" eaLnBrk="1" fontAlgn="auto" latinLnBrk="0" hangingPunct="1">
              <a:lnSpc>
                <a:spcPct val="100000"/>
              </a:lnSpc>
              <a:spcBef>
                <a:spcPts val="0"/>
              </a:spcBef>
              <a:spcAft>
                <a:spcPts val="0"/>
              </a:spcAft>
              <a:buClr>
                <a:schemeClr val="accent4">
                  <a:lumMod val="75000"/>
                </a:schemeClr>
              </a:buClr>
              <a:buSzPct val="120000"/>
              <a:buFont typeface="Wingdings" panose="05000000000000000000" pitchFamily="2" charset="2"/>
              <a:buChar char="ü"/>
              <a:tabLst/>
              <a:defRPr/>
            </a:pPr>
            <a:r>
              <a:rPr kumimoji="0" lang="en-US" sz="2400" b="0" i="0" u="none" strike="noStrike" kern="0" cap="none" spc="0" normalizeH="0" baseline="0" noProof="0">
                <a:ln>
                  <a:noFill/>
                </a:ln>
                <a:solidFill>
                  <a:schemeClr val="tx1"/>
                </a:solidFill>
                <a:effectLst/>
                <a:uLnTx/>
                <a:uFillTx/>
                <a:latin typeface="Trebuchet MS" panose="020B0603020202020204" pitchFamily="34" charset="0"/>
                <a:cs typeface="Calibri Light" panose="020F0302020204030204" pitchFamily="34" charset="0"/>
                <a:sym typeface="Arial"/>
              </a:rPr>
              <a:t>Professional Development</a:t>
            </a:r>
            <a:endParaRPr lang="en-US" sz="2400" b="0" i="0" u="none" strike="noStrike" kern="0" cap="none" spc="0" normalizeH="0" baseline="0" noProof="0">
              <a:ln>
                <a:noFill/>
              </a:ln>
              <a:solidFill>
                <a:schemeClr val="tx1"/>
              </a:solidFill>
              <a:effectLst/>
              <a:uLnTx/>
              <a:uFillTx/>
              <a:latin typeface="Trebuchet MS" panose="020B0603020202020204" pitchFamily="34" charset="0"/>
              <a:cs typeface="Calibri Light" panose="020F0302020204030204" pitchFamily="34" charset="0"/>
            </a:endParaRPr>
          </a:p>
          <a:p>
            <a:pPr marL="342900" marR="0" lvl="0" indent="-342900" algn="l" defTabSz="914400" rtl="0" eaLnBrk="1" fontAlgn="auto" latinLnBrk="0" hangingPunct="1">
              <a:lnSpc>
                <a:spcPct val="100000"/>
              </a:lnSpc>
              <a:spcBef>
                <a:spcPts val="0"/>
              </a:spcBef>
              <a:spcAft>
                <a:spcPts val="0"/>
              </a:spcAft>
              <a:buClr>
                <a:schemeClr val="accent4">
                  <a:lumMod val="75000"/>
                </a:schemeClr>
              </a:buClr>
              <a:buSzPct val="120000"/>
              <a:buFont typeface="Wingdings" panose="05000000000000000000" pitchFamily="2" charset="2"/>
              <a:buChar char="ü"/>
              <a:tabLst/>
              <a:defRPr/>
            </a:pPr>
            <a:r>
              <a:rPr kumimoji="0" lang="en-US" sz="2400" b="0" i="0" u="none" strike="noStrike" kern="0" cap="none" spc="0" normalizeH="0" baseline="0" noProof="0">
                <a:ln>
                  <a:noFill/>
                </a:ln>
                <a:solidFill>
                  <a:schemeClr val="tx1"/>
                </a:solidFill>
                <a:effectLst/>
                <a:uLnTx/>
                <a:uFillTx/>
                <a:latin typeface="Trebuchet MS" panose="020B0603020202020204" pitchFamily="34" charset="0"/>
                <a:cs typeface="Calibri Light" panose="020F0302020204030204" pitchFamily="34" charset="0"/>
                <a:sym typeface="Arial"/>
              </a:rPr>
              <a:t>Data-Based Decision Making</a:t>
            </a:r>
            <a:endParaRPr lang="en-US" sz="2400" b="0" i="0" u="none" strike="noStrike" kern="0" cap="none" spc="0" normalizeH="0" baseline="0" noProof="0">
              <a:ln>
                <a:noFill/>
              </a:ln>
              <a:solidFill>
                <a:schemeClr val="tx1"/>
              </a:solidFill>
              <a:effectLst/>
              <a:uLnTx/>
              <a:uFillTx/>
              <a:latin typeface="Trebuchet MS" panose="020B0603020202020204" pitchFamily="34" charset="0"/>
              <a:cs typeface="Calibri Light" panose="020F0302020204030204" pitchFamily="34" charset="0"/>
            </a:endParaRPr>
          </a:p>
          <a:p>
            <a:pPr marL="342900" marR="0" lvl="0" indent="-342900" algn="l" defTabSz="914400" rtl="0" eaLnBrk="1" fontAlgn="auto" latinLnBrk="0" hangingPunct="1">
              <a:lnSpc>
                <a:spcPct val="100000"/>
              </a:lnSpc>
              <a:spcBef>
                <a:spcPts val="0"/>
              </a:spcBef>
              <a:spcAft>
                <a:spcPts val="0"/>
              </a:spcAft>
              <a:buClr>
                <a:schemeClr val="accent4">
                  <a:lumMod val="75000"/>
                </a:schemeClr>
              </a:buClr>
              <a:buSzPct val="120000"/>
              <a:buFont typeface="Wingdings" panose="05000000000000000000" pitchFamily="2" charset="2"/>
              <a:buChar char="ü"/>
              <a:tabLst/>
              <a:defRPr/>
            </a:pPr>
            <a:r>
              <a:rPr kumimoji="0" lang="en-US" sz="2400" b="0" i="0" u="none" strike="noStrike" kern="0" cap="none" spc="0" normalizeH="0" baseline="0" noProof="0">
                <a:ln>
                  <a:noFill/>
                </a:ln>
                <a:solidFill>
                  <a:schemeClr val="tx1"/>
                </a:solidFill>
                <a:effectLst/>
                <a:uLnTx/>
                <a:uFillTx/>
                <a:latin typeface="Trebuchet MS" panose="020B0603020202020204" pitchFamily="34" charset="0"/>
                <a:cs typeface="Calibri Light" panose="020F0302020204030204" pitchFamily="34" charset="0"/>
                <a:sym typeface="Arial"/>
              </a:rPr>
              <a:t>School Leadership Team</a:t>
            </a:r>
            <a:endParaRPr lang="en-US" sz="2400" b="0" i="0" u="none" strike="noStrike" kern="0" cap="none" spc="0" normalizeH="0" baseline="0" noProof="0">
              <a:ln>
                <a:noFill/>
              </a:ln>
              <a:solidFill>
                <a:schemeClr val="tx1"/>
              </a:solidFill>
              <a:effectLst/>
              <a:uLnTx/>
              <a:uFillTx/>
              <a:latin typeface="Trebuchet MS" panose="020B0603020202020204" pitchFamily="34" charset="0"/>
              <a:cs typeface="Calibri Light" panose="020F0302020204030204" pitchFamily="34" charset="0"/>
            </a:endParaRPr>
          </a:p>
          <a:p>
            <a:pPr marL="342900" marR="0" lvl="0" indent="-342900" algn="l" defTabSz="914400" rtl="0" eaLnBrk="1" fontAlgn="auto" latinLnBrk="0" hangingPunct="1">
              <a:lnSpc>
                <a:spcPct val="100000"/>
              </a:lnSpc>
              <a:spcBef>
                <a:spcPts val="0"/>
              </a:spcBef>
              <a:spcAft>
                <a:spcPts val="0"/>
              </a:spcAft>
              <a:buClr>
                <a:schemeClr val="accent4">
                  <a:lumMod val="75000"/>
                </a:schemeClr>
              </a:buClr>
              <a:buSzPct val="120000"/>
              <a:buFont typeface="Wingdings" panose="05000000000000000000" pitchFamily="2" charset="2"/>
              <a:buChar char="ü"/>
              <a:tabLst/>
              <a:defRPr/>
            </a:pPr>
            <a:r>
              <a:rPr kumimoji="0" lang="en-US" sz="2400" b="0" i="0" u="none" strike="noStrike" kern="0" cap="none" spc="0" normalizeH="0" baseline="0" noProof="0">
                <a:ln>
                  <a:noFill/>
                </a:ln>
                <a:solidFill>
                  <a:schemeClr val="tx1"/>
                </a:solidFill>
                <a:effectLst/>
                <a:uLnTx/>
                <a:uFillTx/>
                <a:latin typeface="Trebuchet MS" panose="020B0603020202020204" pitchFamily="34" charset="0"/>
                <a:cs typeface="Calibri Light" panose="020F0302020204030204" pitchFamily="34" charset="0"/>
                <a:sym typeface="Arial"/>
              </a:rPr>
              <a:t>Community and Family Involvement</a:t>
            </a:r>
            <a:endParaRPr lang="en-US" sz="2400" b="0" i="0" u="none" strike="noStrike" kern="0" cap="none" spc="0" normalizeH="0" baseline="0" noProof="0">
              <a:ln>
                <a:noFill/>
              </a:ln>
              <a:solidFill>
                <a:schemeClr val="tx1"/>
              </a:solidFill>
              <a:effectLst/>
              <a:uLnTx/>
              <a:uFillTx/>
              <a:latin typeface="Trebuchet MS" panose="020B0603020202020204" pitchFamily="34" charset="0"/>
              <a:cs typeface="Calibri Light" panose="020F0302020204030204" pitchFamily="34" charset="0"/>
            </a:endParaRPr>
          </a:p>
        </p:txBody>
      </p:sp>
      <p:pic>
        <p:nvPicPr>
          <p:cNvPr id="4" name="Picture 3" descr="A child sitting at a table&#10;&#10;">
            <a:extLst>
              <a:ext uri="{FF2B5EF4-FFF2-40B4-BE49-F238E27FC236}">
                <a16:creationId xmlns:a16="http://schemas.microsoft.com/office/drawing/2014/main" id="{1F94353A-AB7D-F642-C354-2E45FFD7F668}"/>
              </a:ext>
            </a:extLst>
          </p:cNvPr>
          <p:cNvPicPr>
            <a:picLocks noChangeAspect="1"/>
          </p:cNvPicPr>
          <p:nvPr/>
        </p:nvPicPr>
        <p:blipFill>
          <a:blip r:embed="rId3"/>
          <a:srcRect l="17335" r="14613"/>
          <a:stretch>
            <a:fillRect/>
          </a:stretch>
        </p:blipFill>
        <p:spPr>
          <a:xfrm>
            <a:off x="6142382" y="1285874"/>
            <a:ext cx="2623931" cy="2571750"/>
          </a:xfrm>
          <a:prstGeom prst="rect">
            <a:avLst/>
          </a:prstGeom>
          <a:effectLst>
            <a:softEdge rad="76200"/>
          </a:effectLst>
        </p:spPr>
      </p:pic>
    </p:spTree>
    <p:extLst>
      <p:ext uri="{BB962C8B-B14F-4D97-AF65-F5344CB8AC3E}">
        <p14:creationId xmlns:p14="http://schemas.microsoft.com/office/powerpoint/2010/main" val="1498498692"/>
      </p:ext>
    </p:extLst>
  </p:cSld>
  <p:clrMapOvr>
    <a:masterClrMapping/>
  </p:clrMapOvr>
  <mc:AlternateContent xmlns:mc="http://schemas.openxmlformats.org/markup-compatibility/2006" xmlns:p14="http://schemas.microsoft.com/office/powerpoint/2010/main">
    <mc:Choice Requires="p14">
      <p:transition spd="slow" p14:dur="2000" advClick="0" advTm="51000"/>
    </mc:Choice>
    <mc:Fallback xmlns="">
      <p:transition spd="slow" advClick="0" advTm="5100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399D4972-17BF-0282-1832-5ABADCD3C8C6}"/>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A74EE4FC-F11D-AD2F-5F00-07F084FD5299}"/>
              </a:ext>
              <a:ext uri="{C183D7F6-B498-43B3-948B-1728B52AA6E4}">
                <adec:decorative xmlns:adec="http://schemas.microsoft.com/office/drawing/2017/decorative" val="1"/>
              </a:ext>
            </a:extLst>
          </p:cNvPr>
          <p:cNvPicPr>
            <a:picLocks noChangeAspect="1"/>
          </p:cNvPicPr>
          <p:nvPr/>
        </p:nvPicPr>
        <p:blipFill>
          <a:blip r:embed="rId3"/>
          <a:srcRect/>
          <a:stretch>
            <a:fillRect/>
          </a:stretch>
        </p:blipFill>
        <p:spPr>
          <a:xfrm>
            <a:off x="20" y="10"/>
            <a:ext cx="9143980" cy="5143490"/>
          </a:xfrm>
          <a:prstGeom prst="rect">
            <a:avLst/>
          </a:prstGeom>
          <a:noFill/>
        </p:spPr>
      </p:pic>
      <p:sp>
        <p:nvSpPr>
          <p:cNvPr id="353" name="Google Shape;353;p46">
            <a:extLst>
              <a:ext uri="{FF2B5EF4-FFF2-40B4-BE49-F238E27FC236}">
                <a16:creationId xmlns:a16="http://schemas.microsoft.com/office/drawing/2014/main" id="{10236919-106C-8BBD-83BA-9D6634230424}"/>
              </a:ext>
            </a:extLst>
          </p:cNvPr>
          <p:cNvSpPr txBox="1">
            <a:spLocks noGrp="1"/>
          </p:cNvSpPr>
          <p:nvPr>
            <p:ph type="title"/>
          </p:nvPr>
        </p:nvSpPr>
        <p:spPr>
          <a:xfrm>
            <a:off x="0" y="3361599"/>
            <a:ext cx="9144000" cy="697053"/>
          </a:xfrm>
        </p:spPr>
        <p:txBody>
          <a:bodyPr spcFirstLastPara="1" wrap="square" lIns="0" tIns="0" rIns="0" bIns="0" anchor="ctr" anchorCtr="0">
            <a:normAutofit/>
          </a:bodyPr>
          <a:lstStyle/>
          <a:p>
            <a:pPr marL="0" lvl="0" indent="0" rtl="0">
              <a:spcBef>
                <a:spcPts val="0"/>
              </a:spcBef>
              <a:spcAft>
                <a:spcPts val="0"/>
              </a:spcAft>
              <a:buNone/>
            </a:pPr>
            <a:r>
              <a:rPr lang="en-US" sz="3600" b="1">
                <a:solidFill>
                  <a:srgbClr val="010101"/>
                </a:solidFill>
                <a:latin typeface="Trebuchet MS" panose="020B0603020202020204" pitchFamily="34" charset="0"/>
              </a:rPr>
              <a:t>Literacy Evaluation Tool Questions </a:t>
            </a:r>
          </a:p>
        </p:txBody>
      </p:sp>
    </p:spTree>
    <p:extLst>
      <p:ext uri="{BB962C8B-B14F-4D97-AF65-F5344CB8AC3E}">
        <p14:creationId xmlns:p14="http://schemas.microsoft.com/office/powerpoint/2010/main" val="25759026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4B6D1-5F53-4871-1334-D57100DD5B9B}"/>
            </a:ext>
          </a:extLst>
        </p:cNvPr>
        <p:cNvGrpSpPr/>
        <p:nvPr/>
      </p:nvGrpSpPr>
      <p:grpSpPr>
        <a:xfrm>
          <a:off x="0" y="0"/>
          <a:ext cx="0" cy="0"/>
          <a:chOff x="0" y="0"/>
          <a:chExt cx="0" cy="0"/>
        </a:xfrm>
      </p:grpSpPr>
      <p:pic>
        <p:nvPicPr>
          <p:cNvPr id="6" name="Picture Placeholder 5" descr="A teacher and a child sitting at a table for an individual assessment&#10;">
            <a:extLst>
              <a:ext uri="{FF2B5EF4-FFF2-40B4-BE49-F238E27FC236}">
                <a16:creationId xmlns:a16="http://schemas.microsoft.com/office/drawing/2014/main" id="{58F0E478-9C4B-FFDD-60ED-0928C2FB3F4C}"/>
              </a:ext>
            </a:extLst>
          </p:cNvPr>
          <p:cNvPicPr>
            <a:picLocks noGrp="1" noChangeAspect="1"/>
          </p:cNvPicPr>
          <p:nvPr>
            <p:ph type="pic" sz="quarter" idx="10"/>
          </p:nvPr>
        </p:nvPicPr>
        <p:blipFill>
          <a:blip r:embed="rId3"/>
          <a:srcRect t="7833" b="7833"/>
          <a:stretch/>
        </p:blipFill>
        <p:spPr/>
      </p:pic>
      <p:sp>
        <p:nvSpPr>
          <p:cNvPr id="3" name="Title 2">
            <a:extLst>
              <a:ext uri="{FF2B5EF4-FFF2-40B4-BE49-F238E27FC236}">
                <a16:creationId xmlns:a16="http://schemas.microsoft.com/office/drawing/2014/main" id="{7056281D-9399-4588-BA46-AD3D254FEA0D}"/>
              </a:ext>
            </a:extLst>
          </p:cNvPr>
          <p:cNvSpPr>
            <a:spLocks noGrp="1"/>
          </p:cNvSpPr>
          <p:nvPr>
            <p:ph type="title"/>
          </p:nvPr>
        </p:nvSpPr>
        <p:spPr/>
        <p:txBody>
          <a:bodyPr/>
          <a:lstStyle/>
          <a:p>
            <a:r>
              <a:rPr lang="en-US" b="1">
                <a:solidFill>
                  <a:schemeClr val="tx1"/>
                </a:solidFill>
                <a:latin typeface="Trebuchet MS"/>
              </a:rPr>
              <a:t>SB25-200</a:t>
            </a:r>
            <a:r>
              <a:rPr lang="en-US">
                <a:solidFill>
                  <a:schemeClr val="tx1"/>
                </a:solidFill>
                <a:latin typeface="Trebuchet MS"/>
              </a:rPr>
              <a:t> </a:t>
            </a:r>
          </a:p>
        </p:txBody>
      </p:sp>
      <p:pic>
        <p:nvPicPr>
          <p:cNvPr id="5" name="Google Shape;115;p10" descr="CDE Logo">
            <a:extLst>
              <a:ext uri="{FF2B5EF4-FFF2-40B4-BE49-F238E27FC236}">
                <a16:creationId xmlns:a16="http://schemas.microsoft.com/office/drawing/2014/main" id="{842C22FD-CAD1-DD03-3056-CCA0999438C8}"/>
              </a:ext>
            </a:extLst>
          </p:cNvPr>
          <p:cNvPicPr preferRelativeResize="0"/>
          <p:nvPr/>
        </p:nvPicPr>
        <p:blipFill>
          <a:blip r:embed="rId4">
            <a:alphaModFix/>
          </a:blip>
          <a:stretch>
            <a:fillRect/>
          </a:stretch>
        </p:blipFill>
        <p:spPr>
          <a:xfrm>
            <a:off x="8002150" y="4594525"/>
            <a:ext cx="924425" cy="403399"/>
          </a:xfrm>
          <a:prstGeom prst="rect">
            <a:avLst/>
          </a:prstGeom>
          <a:noFill/>
          <a:ln>
            <a:noFill/>
          </a:ln>
        </p:spPr>
      </p:pic>
    </p:spTree>
    <p:extLst>
      <p:ext uri="{BB962C8B-B14F-4D97-AF65-F5344CB8AC3E}">
        <p14:creationId xmlns:p14="http://schemas.microsoft.com/office/powerpoint/2010/main" val="3512645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72;p49">
            <a:extLst>
              <a:ext uri="{FF2B5EF4-FFF2-40B4-BE49-F238E27FC236}">
                <a16:creationId xmlns:a16="http://schemas.microsoft.com/office/drawing/2014/main" id="{A5BC8FEC-E5F3-874E-3BBD-02FD25ACAF8C}"/>
              </a:ext>
            </a:extLst>
          </p:cNvPr>
          <p:cNvSpPr txBox="1">
            <a:spLocks noGrp="1"/>
          </p:cNvSpPr>
          <p:nvPr>
            <p:ph type="title"/>
          </p:nvPr>
        </p:nvSpPr>
        <p:spPr>
          <a:xfrm>
            <a:off x="155575" y="98425"/>
            <a:ext cx="7167563" cy="741363"/>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200"/>
              <a:buNone/>
            </a:pPr>
            <a:r>
              <a:rPr lang="en" sz="2400" b="1">
                <a:solidFill>
                  <a:srgbClr val="3D3D3D"/>
                </a:solidFill>
                <a:latin typeface="Trebuchet MS" panose="020B0603020202020204" pitchFamily="34" charset="0"/>
              </a:rPr>
              <a:t>SB25-200 Review </a:t>
            </a:r>
            <a:br>
              <a:rPr lang="en" sz="2400">
                <a:solidFill>
                  <a:srgbClr val="3D3D3D"/>
                </a:solidFill>
                <a:latin typeface="Trebuchet MS" panose="020B0603020202020204" pitchFamily="34" charset="0"/>
              </a:rPr>
            </a:br>
            <a:r>
              <a:rPr lang="en" sz="2400">
                <a:solidFill>
                  <a:srgbClr val="3D3D3D"/>
                </a:solidFill>
                <a:latin typeface="Trebuchet MS" panose="020B0603020202020204" pitchFamily="34" charset="0"/>
              </a:rPr>
              <a:t>Dyslexia Screening and READ Act Requirements</a:t>
            </a:r>
            <a:endParaRPr sz="2400">
              <a:solidFill>
                <a:srgbClr val="3D3D3D"/>
              </a:solidFill>
              <a:latin typeface="Trebuchet MS" panose="020B0603020202020204" pitchFamily="34" charset="0"/>
            </a:endParaRPr>
          </a:p>
          <a:p>
            <a:pPr marL="0" lvl="0" indent="0" algn="l" rtl="0">
              <a:lnSpc>
                <a:spcPct val="100000"/>
              </a:lnSpc>
              <a:spcBef>
                <a:spcPts val="0"/>
              </a:spcBef>
              <a:spcAft>
                <a:spcPts val="0"/>
              </a:spcAft>
              <a:buSzPts val="1200"/>
              <a:buNone/>
            </a:pPr>
            <a:endParaRPr i="1">
              <a:solidFill>
                <a:srgbClr val="3D3D3D"/>
              </a:solidFill>
            </a:endParaRPr>
          </a:p>
          <a:p>
            <a:pPr marL="0" lvl="0" indent="0" algn="l" rtl="0">
              <a:lnSpc>
                <a:spcPct val="100000"/>
              </a:lnSpc>
              <a:spcBef>
                <a:spcPts val="0"/>
              </a:spcBef>
              <a:spcAft>
                <a:spcPts val="0"/>
              </a:spcAft>
              <a:buSzPts val="1200"/>
              <a:buNone/>
            </a:pPr>
            <a:endParaRPr i="1">
              <a:solidFill>
                <a:srgbClr val="3D3D3D"/>
              </a:solidFill>
            </a:endParaRPr>
          </a:p>
        </p:txBody>
      </p:sp>
      <p:sp>
        <p:nvSpPr>
          <p:cNvPr id="3" name="Google Shape;373;p49">
            <a:extLst>
              <a:ext uri="{FF2B5EF4-FFF2-40B4-BE49-F238E27FC236}">
                <a16:creationId xmlns:a16="http://schemas.microsoft.com/office/drawing/2014/main" id="{19457DAF-49E7-E985-0707-0D0C8B730908}"/>
              </a:ext>
            </a:extLst>
          </p:cNvPr>
          <p:cNvSpPr txBox="1"/>
          <p:nvPr/>
        </p:nvSpPr>
        <p:spPr>
          <a:xfrm>
            <a:off x="0" y="840052"/>
            <a:ext cx="5665590" cy="3528747"/>
          </a:xfrm>
          <a:prstGeom prst="rect">
            <a:avLst/>
          </a:prstGeom>
          <a:noFill/>
          <a:ln>
            <a:noFill/>
          </a:ln>
        </p:spPr>
        <p:txBody>
          <a:bodyPr spcFirstLastPara="1" wrap="square" lIns="91425" tIns="91425" rIns="91425" bIns="91425" anchor="t" anchorCtr="0">
            <a:noAutofit/>
          </a:bodyPr>
          <a:lstStyle/>
          <a:p>
            <a:pPr marL="457200" lvl="0" indent="-311150" algn="l" rtl="0">
              <a:lnSpc>
                <a:spcPct val="115000"/>
              </a:lnSpc>
              <a:spcBef>
                <a:spcPts val="1000"/>
              </a:spcBef>
              <a:spcAft>
                <a:spcPts val="0"/>
              </a:spcAft>
              <a:buClr>
                <a:schemeClr val="dk1"/>
              </a:buClr>
              <a:buSzPts val="1300"/>
              <a:buChar char="●"/>
            </a:pPr>
            <a:r>
              <a:rPr lang="en" sz="1600">
                <a:solidFill>
                  <a:schemeClr val="dk1"/>
                </a:solidFill>
                <a:latin typeface="Trebuchet MS" panose="020B0603020202020204" pitchFamily="34" charset="0"/>
              </a:rPr>
              <a:t>Creates a definition of dyslexia in the READ Act. </a:t>
            </a:r>
            <a:endParaRPr sz="1600">
              <a:solidFill>
                <a:schemeClr val="dk1"/>
              </a:solidFill>
              <a:latin typeface="Trebuchet MS" panose="020B0603020202020204" pitchFamily="34" charset="0"/>
            </a:endParaRPr>
          </a:p>
          <a:p>
            <a:pPr marL="457200" lvl="0" indent="-311150" algn="l" rtl="0">
              <a:lnSpc>
                <a:spcPct val="115000"/>
              </a:lnSpc>
              <a:spcBef>
                <a:spcPts val="1000"/>
              </a:spcBef>
              <a:spcAft>
                <a:spcPts val="0"/>
              </a:spcAft>
              <a:buClr>
                <a:schemeClr val="dk1"/>
              </a:buClr>
              <a:buSzPts val="1300"/>
              <a:buChar char="●"/>
            </a:pPr>
            <a:r>
              <a:rPr lang="en" sz="1600">
                <a:solidFill>
                  <a:schemeClr val="dk1"/>
                </a:solidFill>
                <a:latin typeface="Trebuchet MS" panose="020B0603020202020204" pitchFamily="34" charset="0"/>
              </a:rPr>
              <a:t>Expands criteria for identifying Significant Reading Deficiencies (SRD) using a broader body of evidence.</a:t>
            </a:r>
            <a:endParaRPr sz="1600">
              <a:solidFill>
                <a:schemeClr val="dk1"/>
              </a:solidFill>
              <a:latin typeface="Trebuchet MS" panose="020B0603020202020204" pitchFamily="34" charset="0"/>
            </a:endParaRPr>
          </a:p>
          <a:p>
            <a:pPr marL="457200" lvl="0" indent="-311150" algn="l" rtl="0">
              <a:lnSpc>
                <a:spcPct val="115000"/>
              </a:lnSpc>
              <a:spcBef>
                <a:spcPts val="1000"/>
              </a:spcBef>
              <a:spcAft>
                <a:spcPts val="0"/>
              </a:spcAft>
              <a:buClr>
                <a:schemeClr val="dk1"/>
              </a:buClr>
              <a:buSzPts val="1300"/>
              <a:buChar char="●"/>
            </a:pPr>
            <a:r>
              <a:rPr lang="en" sz="1600">
                <a:solidFill>
                  <a:schemeClr val="dk1"/>
                </a:solidFill>
                <a:latin typeface="Trebuchet MS" panose="020B0603020202020204" pitchFamily="34" charset="0"/>
              </a:rPr>
              <a:t>Requires teachers to review dyslexia indicators and engage families early.</a:t>
            </a:r>
            <a:endParaRPr sz="1600">
              <a:solidFill>
                <a:schemeClr val="dk1"/>
              </a:solidFill>
              <a:latin typeface="Trebuchet MS" panose="020B0603020202020204" pitchFamily="34" charset="0"/>
            </a:endParaRPr>
          </a:p>
          <a:p>
            <a:pPr marL="457200" indent="-311150">
              <a:lnSpc>
                <a:spcPct val="115000"/>
              </a:lnSpc>
              <a:spcBef>
                <a:spcPts val="1000"/>
              </a:spcBef>
              <a:buClr>
                <a:schemeClr val="dk1"/>
              </a:buClr>
              <a:buSzPts val="1300"/>
              <a:buFont typeface="Arial"/>
              <a:buChar char="●"/>
            </a:pPr>
            <a:r>
              <a:rPr lang="en" sz="1600" b="1">
                <a:solidFill>
                  <a:schemeClr val="dk1"/>
                </a:solidFill>
                <a:latin typeface="Trebuchet MS" panose="020B0603020202020204" pitchFamily="34" charset="0"/>
              </a:rPr>
              <a:t>Includes universal screening for characteristics of dyslexia in </a:t>
            </a:r>
            <a:r>
              <a:rPr lang="en-US" sz="1600" b="1">
                <a:solidFill>
                  <a:schemeClr val="dk1"/>
                </a:solidFill>
                <a:latin typeface="Trebuchet MS" panose="020B0603020202020204" pitchFamily="34" charset="0"/>
              </a:rPr>
              <a:t>K-3rd grade </a:t>
            </a:r>
            <a:endParaRPr lang="en" sz="1600" b="1">
              <a:solidFill>
                <a:schemeClr val="dk1"/>
              </a:solidFill>
              <a:latin typeface="Trebuchet MS" panose="020B0603020202020204" pitchFamily="34" charset="0"/>
            </a:endParaRPr>
          </a:p>
          <a:p>
            <a:pPr marL="457200" indent="-311150">
              <a:lnSpc>
                <a:spcPct val="115000"/>
              </a:lnSpc>
              <a:spcBef>
                <a:spcPts val="1000"/>
              </a:spcBef>
              <a:buClr>
                <a:schemeClr val="dk1"/>
              </a:buClr>
              <a:buSzPts val="1300"/>
              <a:buFont typeface="Arial"/>
              <a:buChar char="●"/>
            </a:pPr>
            <a:r>
              <a:rPr lang="en" sz="1600">
                <a:solidFill>
                  <a:schemeClr val="dk1"/>
                </a:solidFill>
                <a:latin typeface="Trebuchet MS" panose="020B0603020202020204" pitchFamily="34" charset="0"/>
              </a:rPr>
              <a:t>Passed with strong bipartisan backing (Senate: 32–0, House: 60–4) </a:t>
            </a:r>
            <a:endParaRPr sz="1600">
              <a:solidFill>
                <a:schemeClr val="dk1"/>
              </a:solidFill>
              <a:latin typeface="Trebuchet MS" panose="020B0603020202020204" pitchFamily="34" charset="0"/>
            </a:endParaRPr>
          </a:p>
          <a:p>
            <a:pPr marL="0" lvl="0" indent="0" algn="l" rtl="0">
              <a:spcBef>
                <a:spcPts val="1000"/>
              </a:spcBef>
              <a:spcAft>
                <a:spcPts val="1000"/>
              </a:spcAft>
              <a:buNone/>
            </a:pPr>
            <a:endParaRPr sz="2000">
              <a:solidFill>
                <a:schemeClr val="dk2"/>
              </a:solidFill>
            </a:endParaRPr>
          </a:p>
        </p:txBody>
      </p:sp>
      <p:pic>
        <p:nvPicPr>
          <p:cNvPr id="2" name="Picture 1" descr="Senate Bill 25-200">
            <a:extLst>
              <a:ext uri="{FF2B5EF4-FFF2-40B4-BE49-F238E27FC236}">
                <a16:creationId xmlns:a16="http://schemas.microsoft.com/office/drawing/2014/main" id="{612B9E6C-6E56-1AD9-A2F2-4CF51031B1AD}"/>
              </a:ext>
            </a:extLst>
          </p:cNvPr>
          <p:cNvPicPr>
            <a:picLocks noChangeAspect="1"/>
          </p:cNvPicPr>
          <p:nvPr/>
        </p:nvPicPr>
        <p:blipFill>
          <a:blip r:embed="rId3"/>
          <a:stretch>
            <a:fillRect/>
          </a:stretch>
        </p:blipFill>
        <p:spPr>
          <a:xfrm>
            <a:off x="5939071" y="927134"/>
            <a:ext cx="2276868" cy="3441665"/>
          </a:xfrm>
          <a:prstGeom prst="rect">
            <a:avLst/>
          </a:prstGeom>
          <a:effectLst>
            <a:innerShdw blurRad="114300">
              <a:prstClr val="black"/>
            </a:innerShdw>
          </a:effectLst>
          <a:scene3d>
            <a:camera prst="orthographicFront"/>
            <a:lightRig rig="threePt" dir="t"/>
          </a:scene3d>
          <a:sp3d>
            <a:bevelT w="25400"/>
            <a:bevelB w="25400"/>
          </a:sp3d>
        </p:spPr>
      </p:pic>
      <p:sp>
        <p:nvSpPr>
          <p:cNvPr id="4" name="TextBox 3">
            <a:extLst>
              <a:ext uri="{FF2B5EF4-FFF2-40B4-BE49-F238E27FC236}">
                <a16:creationId xmlns:a16="http://schemas.microsoft.com/office/drawing/2014/main" id="{CE62CF76-AFA3-F61F-8A21-BFC2C526E452}"/>
              </a:ext>
            </a:extLst>
          </p:cNvPr>
          <p:cNvSpPr txBox="1"/>
          <p:nvPr/>
        </p:nvSpPr>
        <p:spPr>
          <a:xfrm>
            <a:off x="155575" y="4602715"/>
            <a:ext cx="7517219" cy="307777"/>
          </a:xfrm>
          <a:prstGeom prst="rect">
            <a:avLst/>
          </a:prstGeom>
          <a:noFill/>
        </p:spPr>
        <p:txBody>
          <a:bodyPr wrap="square" rtlCol="0">
            <a:spAutoFit/>
          </a:bodyPr>
          <a:lstStyle/>
          <a:p>
            <a:r>
              <a:rPr lang="en-US">
                <a:latin typeface="Trebuchet MS" panose="020B0603020202020204" pitchFamily="34" charset="0"/>
                <a:hlinkClick r:id="rId4"/>
              </a:rPr>
              <a:t>https://www.cde.state.co.us/coloradoliteracy/readactstatuteandstateboardrules</a:t>
            </a:r>
            <a:endParaRPr lang="en-US">
              <a:latin typeface="Trebuchet MS" panose="020B0603020202020204" pitchFamily="34" charset="0"/>
            </a:endParaRPr>
          </a:p>
        </p:txBody>
      </p:sp>
    </p:spTree>
    <p:extLst>
      <p:ext uri="{BB962C8B-B14F-4D97-AF65-F5344CB8AC3E}">
        <p14:creationId xmlns:p14="http://schemas.microsoft.com/office/powerpoint/2010/main" val="19837757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DFD5C5-1595-4220-55BD-94E1C159896D}"/>
            </a:ext>
          </a:extLst>
        </p:cNvPr>
        <p:cNvGrpSpPr/>
        <p:nvPr/>
      </p:nvGrpSpPr>
      <p:grpSpPr>
        <a:xfrm>
          <a:off x="0" y="0"/>
          <a:ext cx="0" cy="0"/>
          <a:chOff x="0" y="0"/>
          <a:chExt cx="0" cy="0"/>
        </a:xfrm>
      </p:grpSpPr>
      <p:sp>
        <p:nvSpPr>
          <p:cNvPr id="6" name="Google Shape;372;p49">
            <a:extLst>
              <a:ext uri="{FF2B5EF4-FFF2-40B4-BE49-F238E27FC236}">
                <a16:creationId xmlns:a16="http://schemas.microsoft.com/office/drawing/2014/main" id="{29C39B5B-F9CA-CE73-3E07-CEC6A119157F}"/>
              </a:ext>
            </a:extLst>
          </p:cNvPr>
          <p:cNvSpPr txBox="1">
            <a:spLocks noGrp="1"/>
          </p:cNvSpPr>
          <p:nvPr>
            <p:ph type="title"/>
          </p:nvPr>
        </p:nvSpPr>
        <p:spPr>
          <a:xfrm>
            <a:off x="155575" y="98425"/>
            <a:ext cx="7167563" cy="741363"/>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200"/>
              <a:buNone/>
            </a:pPr>
            <a:r>
              <a:rPr lang="en" sz="2400" b="1">
                <a:solidFill>
                  <a:srgbClr val="3D3D3D"/>
                </a:solidFill>
                <a:latin typeface="Trebuchet MS" panose="020B0603020202020204" pitchFamily="34" charset="0"/>
              </a:rPr>
              <a:t>SB25-200 Timeline for Implementation</a:t>
            </a:r>
            <a:br>
              <a:rPr lang="en" sz="2400">
                <a:solidFill>
                  <a:srgbClr val="3D3D3D"/>
                </a:solidFill>
                <a:latin typeface="Trebuchet MS" panose="020B0603020202020204" pitchFamily="34" charset="0"/>
              </a:rPr>
            </a:br>
            <a:r>
              <a:rPr lang="en" sz="2400">
                <a:solidFill>
                  <a:srgbClr val="3D3D3D"/>
                </a:solidFill>
                <a:latin typeface="Trebuchet MS" panose="020B0603020202020204" pitchFamily="34" charset="0"/>
              </a:rPr>
              <a:t>Dyslexia Screening and READ Act Requirements</a:t>
            </a:r>
            <a:endParaRPr sz="2400">
              <a:solidFill>
                <a:srgbClr val="3D3D3D"/>
              </a:solidFill>
              <a:latin typeface="Trebuchet MS" panose="020B0603020202020204" pitchFamily="34" charset="0"/>
            </a:endParaRPr>
          </a:p>
          <a:p>
            <a:pPr marL="0" lvl="0" indent="0" algn="l" rtl="0">
              <a:lnSpc>
                <a:spcPct val="100000"/>
              </a:lnSpc>
              <a:spcBef>
                <a:spcPts val="0"/>
              </a:spcBef>
              <a:spcAft>
                <a:spcPts val="0"/>
              </a:spcAft>
              <a:buSzPts val="1200"/>
              <a:buNone/>
            </a:pPr>
            <a:endParaRPr i="1">
              <a:solidFill>
                <a:srgbClr val="3D3D3D"/>
              </a:solidFill>
            </a:endParaRPr>
          </a:p>
          <a:p>
            <a:pPr marL="0" lvl="0" indent="0" algn="l" rtl="0">
              <a:lnSpc>
                <a:spcPct val="100000"/>
              </a:lnSpc>
              <a:spcBef>
                <a:spcPts val="0"/>
              </a:spcBef>
              <a:spcAft>
                <a:spcPts val="0"/>
              </a:spcAft>
              <a:buSzPts val="1200"/>
              <a:buNone/>
            </a:pPr>
            <a:endParaRPr i="1">
              <a:solidFill>
                <a:srgbClr val="3D3D3D"/>
              </a:solidFill>
            </a:endParaRPr>
          </a:p>
        </p:txBody>
      </p:sp>
      <p:pic>
        <p:nvPicPr>
          <p:cNvPr id="4" name="Picture 3" descr="Dyslexia Screening and READ Act Requirements Timeline for Implementation ">
            <a:extLst>
              <a:ext uri="{FF2B5EF4-FFF2-40B4-BE49-F238E27FC236}">
                <a16:creationId xmlns:a16="http://schemas.microsoft.com/office/drawing/2014/main" id="{886169CF-97B0-4D3E-DB3A-E2A834B6314D}"/>
              </a:ext>
            </a:extLst>
          </p:cNvPr>
          <p:cNvPicPr>
            <a:picLocks noChangeAspect="1"/>
          </p:cNvPicPr>
          <p:nvPr/>
        </p:nvPicPr>
        <p:blipFill>
          <a:blip r:embed="rId3"/>
          <a:stretch>
            <a:fillRect/>
          </a:stretch>
        </p:blipFill>
        <p:spPr>
          <a:xfrm>
            <a:off x="0" y="1295742"/>
            <a:ext cx="9144000" cy="2552015"/>
          </a:xfrm>
          <a:prstGeom prst="rect">
            <a:avLst/>
          </a:prstGeom>
        </p:spPr>
      </p:pic>
    </p:spTree>
    <p:extLst>
      <p:ext uri="{BB962C8B-B14F-4D97-AF65-F5344CB8AC3E}">
        <p14:creationId xmlns:p14="http://schemas.microsoft.com/office/powerpoint/2010/main" val="16047544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teacher pointing at a whiteboard in front of a small group of students&#10;&#10;">
            <a:extLst>
              <a:ext uri="{FF2B5EF4-FFF2-40B4-BE49-F238E27FC236}">
                <a16:creationId xmlns:a16="http://schemas.microsoft.com/office/drawing/2014/main" id="{3AFC3209-E67D-FFE7-3FF3-5C9DC0327AA0}"/>
              </a:ext>
            </a:extLst>
          </p:cNvPr>
          <p:cNvPicPr>
            <a:picLocks noGrp="1" noChangeAspect="1"/>
          </p:cNvPicPr>
          <p:nvPr>
            <p:ph type="pic" sz="quarter" idx="10"/>
          </p:nvPr>
        </p:nvPicPr>
        <p:blipFill>
          <a:blip r:embed="rId3"/>
          <a:srcRect t="7839" b="7839"/>
          <a:stretch/>
        </p:blipFill>
        <p:spPr/>
      </p:pic>
      <p:sp>
        <p:nvSpPr>
          <p:cNvPr id="3" name="Title 2">
            <a:extLst>
              <a:ext uri="{FF2B5EF4-FFF2-40B4-BE49-F238E27FC236}">
                <a16:creationId xmlns:a16="http://schemas.microsoft.com/office/drawing/2014/main" id="{B7FC5FE2-A823-AF3F-CDEC-D971D443DEE9}"/>
              </a:ext>
            </a:extLst>
          </p:cNvPr>
          <p:cNvSpPr>
            <a:spLocks noGrp="1"/>
          </p:cNvSpPr>
          <p:nvPr>
            <p:ph type="title"/>
          </p:nvPr>
        </p:nvSpPr>
        <p:spPr/>
        <p:txBody>
          <a:bodyPr/>
          <a:lstStyle/>
          <a:p>
            <a:r>
              <a:rPr lang="en-US" b="1">
                <a:solidFill>
                  <a:schemeClr val="tx1"/>
                </a:solidFill>
                <a:latin typeface="Trebuchet MS"/>
              </a:rPr>
              <a:t>Family Engagement</a:t>
            </a:r>
          </a:p>
        </p:txBody>
      </p:sp>
      <p:pic>
        <p:nvPicPr>
          <p:cNvPr id="5" name="Google Shape;115;p10" descr="CDE Logo">
            <a:extLst>
              <a:ext uri="{FF2B5EF4-FFF2-40B4-BE49-F238E27FC236}">
                <a16:creationId xmlns:a16="http://schemas.microsoft.com/office/drawing/2014/main" id="{E7AF258F-AA88-54B0-EC6E-EF11864ABD35}"/>
              </a:ext>
            </a:extLst>
          </p:cNvPr>
          <p:cNvPicPr preferRelativeResize="0"/>
          <p:nvPr/>
        </p:nvPicPr>
        <p:blipFill>
          <a:blip r:embed="rId4">
            <a:alphaModFix/>
          </a:blip>
          <a:stretch>
            <a:fillRect/>
          </a:stretch>
        </p:blipFill>
        <p:spPr>
          <a:xfrm>
            <a:off x="8002150" y="4594525"/>
            <a:ext cx="924425" cy="403399"/>
          </a:xfrm>
          <a:prstGeom prst="rect">
            <a:avLst/>
          </a:prstGeom>
          <a:noFill/>
          <a:ln>
            <a:noFill/>
          </a:ln>
        </p:spPr>
      </p:pic>
    </p:spTree>
    <p:extLst>
      <p:ext uri="{BB962C8B-B14F-4D97-AF65-F5344CB8AC3E}">
        <p14:creationId xmlns:p14="http://schemas.microsoft.com/office/powerpoint/2010/main" val="26789041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78">
          <a:extLst>
            <a:ext uri="{FF2B5EF4-FFF2-40B4-BE49-F238E27FC236}">
              <a16:creationId xmlns:a16="http://schemas.microsoft.com/office/drawing/2014/main" id="{BE663FC5-99D3-4196-F3BC-7CAA2039BCA8}"/>
            </a:ext>
          </a:extLst>
        </p:cNvPr>
        <p:cNvGrpSpPr/>
        <p:nvPr/>
      </p:nvGrpSpPr>
      <p:grpSpPr>
        <a:xfrm>
          <a:off x="0" y="0"/>
          <a:ext cx="0" cy="0"/>
          <a:chOff x="0" y="0"/>
          <a:chExt cx="0" cy="0"/>
        </a:xfrm>
      </p:grpSpPr>
      <p:sp>
        <p:nvSpPr>
          <p:cNvPr id="679" name="Google Shape;679;g638cf3cddf_2_133">
            <a:extLst>
              <a:ext uri="{FF2B5EF4-FFF2-40B4-BE49-F238E27FC236}">
                <a16:creationId xmlns:a16="http://schemas.microsoft.com/office/drawing/2014/main" id="{02627E99-4F8E-BD42-302E-82C804565057}"/>
              </a:ext>
            </a:extLst>
          </p:cNvPr>
          <p:cNvSpPr txBox="1">
            <a:spLocks noGrp="1"/>
          </p:cNvSpPr>
          <p:nvPr>
            <p:ph type="title"/>
          </p:nvPr>
        </p:nvSpPr>
        <p:spPr>
          <a:xfrm>
            <a:off x="311700" y="155387"/>
            <a:ext cx="8520600" cy="572700"/>
          </a:xfrm>
          <a:prstGeom prst="rect">
            <a:avLst/>
          </a:prstGeom>
          <a:noFill/>
          <a:ln>
            <a:noFill/>
          </a:ln>
        </p:spPr>
        <p:txBody>
          <a:bodyPr spcFirstLastPara="1" vert="horz" wrap="square" lIns="0" tIns="0" rIns="0" bIns="0" rtlCol="0" anchor="t" anchorCtr="0">
            <a:noAutofit/>
          </a:bodyPr>
          <a:lstStyle/>
          <a:p>
            <a:r>
              <a:rPr lang="en-US" sz="3200">
                <a:solidFill>
                  <a:schemeClr val="tx1"/>
                </a:solidFill>
                <a:latin typeface="Trebuchet MS" panose="020B0603020202020204" pitchFamily="34" charset="0"/>
                <a:ea typeface="Roboto Slab"/>
                <a:cs typeface="Roboto Slab"/>
                <a:sym typeface="Roboto Slab"/>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Communication with Families</a:t>
            </a:r>
            <a:br>
              <a:rPr lang="en-US" sz="2250" b="1">
                <a:solidFill>
                  <a:schemeClr val="tx1"/>
                </a:solidFill>
                <a:latin typeface="Trebuchet MS" panose="020B0603020202020204" pitchFamily="34" charset="0"/>
                <a:ea typeface="Roboto Slab"/>
                <a:cs typeface="Roboto Slab"/>
                <a:sym typeface="Roboto Slab"/>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br>
            <a:endParaRPr lang="en-US" sz="2400">
              <a:solidFill>
                <a:schemeClr val="tx1"/>
              </a:solidFill>
              <a:latin typeface="Trebuchet MS" panose="020B0603020202020204" pitchFamily="34" charset="0"/>
              <a:ea typeface="Roboto Slab"/>
              <a:cs typeface="Roboto Slab"/>
              <a:sym typeface="Roboto Slab"/>
            </a:endParaRPr>
          </a:p>
        </p:txBody>
      </p:sp>
      <p:sp>
        <p:nvSpPr>
          <p:cNvPr id="3" name="TextBox 2">
            <a:extLst>
              <a:ext uri="{FF2B5EF4-FFF2-40B4-BE49-F238E27FC236}">
                <a16:creationId xmlns:a16="http://schemas.microsoft.com/office/drawing/2014/main" id="{B5C45DDE-BAD7-F5DC-058D-D08B8CEACF0C}"/>
              </a:ext>
            </a:extLst>
          </p:cNvPr>
          <p:cNvSpPr txBox="1"/>
          <p:nvPr/>
        </p:nvSpPr>
        <p:spPr>
          <a:xfrm>
            <a:off x="1187560" y="891787"/>
            <a:ext cx="4955977" cy="421270"/>
          </a:xfrm>
          <a:prstGeom prst="rect">
            <a:avLst/>
          </a:prstGeom>
          <a:noFill/>
        </p:spPr>
        <p:txBody>
          <a:bodyPr wrap="square" lIns="51435" tIns="25718" rIns="51435" bIns="25718" rtlCol="0" anchor="t">
            <a:spAutoFit/>
          </a:bodyPr>
          <a:lstStyle/>
          <a:p>
            <a:r>
              <a:rPr lang="en-US" sz="2400">
                <a:solidFill>
                  <a:srgbClr val="001970"/>
                </a:solidFill>
                <a:latin typeface="Trebuchet MS" panose="020B0603020202020204" pitchFamily="34" charset="0"/>
                <a:cs typeface="Calibri"/>
              </a:rPr>
              <a:t>The READ Act requires schools to:</a:t>
            </a:r>
          </a:p>
        </p:txBody>
      </p:sp>
      <p:sp>
        <p:nvSpPr>
          <p:cNvPr id="10" name="TextBox 9">
            <a:extLst>
              <a:ext uri="{FF2B5EF4-FFF2-40B4-BE49-F238E27FC236}">
                <a16:creationId xmlns:a16="http://schemas.microsoft.com/office/drawing/2014/main" id="{EC356195-10FA-F2CE-1204-A52F407BF804}"/>
              </a:ext>
            </a:extLst>
          </p:cNvPr>
          <p:cNvSpPr txBox="1"/>
          <p:nvPr/>
        </p:nvSpPr>
        <p:spPr>
          <a:xfrm>
            <a:off x="1065486" y="1313057"/>
            <a:ext cx="8520600" cy="2805833"/>
          </a:xfrm>
          <a:prstGeom prst="rect">
            <a:avLst/>
          </a:prstGeom>
          <a:noFill/>
        </p:spPr>
        <p:txBody>
          <a:bodyPr wrap="square" rtlCol="0">
            <a:spAutoFit/>
          </a:bodyPr>
          <a:lstStyle/>
          <a:p>
            <a:pPr marL="192881" indent="-192881">
              <a:lnSpc>
                <a:spcPct val="150000"/>
              </a:lnSpc>
              <a:buClr>
                <a:schemeClr val="accent1">
                  <a:lumMod val="50000"/>
                </a:schemeClr>
              </a:buClr>
              <a:buFont typeface="Arial" panose="020B0604020202020204" pitchFamily="34" charset="0"/>
              <a:buChar char="•"/>
            </a:pPr>
            <a:r>
              <a:rPr lang="en-US" sz="2000">
                <a:latin typeface="Trebuchet MS" panose="020B0603020202020204" pitchFamily="34" charset="0"/>
                <a:cs typeface="Calibri Light" panose="020F0302020204030204" pitchFamily="34" charset="0"/>
              </a:rPr>
              <a:t>Collaborate with parents to create READ plan together</a:t>
            </a:r>
          </a:p>
          <a:p>
            <a:pPr marL="192881" indent="-192881">
              <a:lnSpc>
                <a:spcPct val="150000"/>
              </a:lnSpc>
              <a:buClr>
                <a:schemeClr val="accent1">
                  <a:lumMod val="50000"/>
                </a:schemeClr>
              </a:buClr>
              <a:buFont typeface="Arial" panose="020B0604020202020204" pitchFamily="34" charset="0"/>
              <a:buChar char="•"/>
            </a:pPr>
            <a:r>
              <a:rPr lang="en-US" sz="2000">
                <a:latin typeface="Trebuchet MS" panose="020B0603020202020204" pitchFamily="34" charset="0"/>
                <a:cs typeface="Calibri Light" panose="020F0302020204030204" pitchFamily="34" charset="0"/>
              </a:rPr>
              <a:t>Discuss the student’s specific reading needs</a:t>
            </a:r>
          </a:p>
          <a:p>
            <a:pPr marL="192881" indent="-192881">
              <a:lnSpc>
                <a:spcPct val="150000"/>
              </a:lnSpc>
              <a:buClr>
                <a:schemeClr val="accent1">
                  <a:lumMod val="50000"/>
                </a:schemeClr>
              </a:buClr>
              <a:buFont typeface="Arial" panose="020B0604020202020204" pitchFamily="34" charset="0"/>
              <a:buChar char="•"/>
            </a:pPr>
            <a:r>
              <a:rPr lang="en-US" sz="2000">
                <a:latin typeface="Trebuchet MS" panose="020B0603020202020204" pitchFamily="34" charset="0"/>
                <a:cs typeface="Calibri Light" panose="020F0302020204030204" pitchFamily="34" charset="0"/>
              </a:rPr>
              <a:t>Communicate ongoing, regular progress updates for parents</a:t>
            </a:r>
          </a:p>
          <a:p>
            <a:pPr marL="192881" indent="-192881">
              <a:lnSpc>
                <a:spcPct val="150000"/>
              </a:lnSpc>
              <a:buClr>
                <a:schemeClr val="accent1">
                  <a:lumMod val="50000"/>
                </a:schemeClr>
              </a:buClr>
              <a:buFont typeface="Arial" panose="020B0604020202020204" pitchFamily="34" charset="0"/>
              <a:buChar char="•"/>
            </a:pPr>
            <a:r>
              <a:rPr lang="en-US" sz="2000">
                <a:latin typeface="Trebuchet MS" panose="020B0603020202020204" pitchFamily="34" charset="0"/>
                <a:cs typeface="Calibri Light" panose="020F0302020204030204" pitchFamily="34" charset="0"/>
              </a:rPr>
              <a:t>Ensure parent understanding of information</a:t>
            </a:r>
          </a:p>
          <a:p>
            <a:pPr marL="192881" indent="-192881">
              <a:lnSpc>
                <a:spcPct val="150000"/>
              </a:lnSpc>
              <a:buClr>
                <a:schemeClr val="accent1">
                  <a:lumMod val="50000"/>
                </a:schemeClr>
              </a:buClr>
              <a:buFont typeface="Arial" panose="020B0604020202020204" pitchFamily="34" charset="0"/>
              <a:buChar char="•"/>
            </a:pPr>
            <a:r>
              <a:rPr lang="en-US" sz="2000">
                <a:latin typeface="Trebuchet MS" panose="020B0603020202020204" pitchFamily="34" charset="0"/>
                <a:cs typeface="Calibri Light" panose="020F0302020204030204" pitchFamily="34" charset="0"/>
              </a:rPr>
              <a:t>Share the READ plan interventions that address the child’s needs</a:t>
            </a:r>
          </a:p>
          <a:p>
            <a:pPr marL="192881" indent="-192881">
              <a:lnSpc>
                <a:spcPct val="150000"/>
              </a:lnSpc>
              <a:buClr>
                <a:schemeClr val="accent1">
                  <a:lumMod val="50000"/>
                </a:schemeClr>
              </a:buClr>
              <a:buFont typeface="Arial" panose="020B0604020202020204" pitchFamily="34" charset="0"/>
              <a:buChar char="•"/>
            </a:pPr>
            <a:r>
              <a:rPr lang="en-US" sz="2000">
                <a:latin typeface="Trebuchet MS" panose="020B0603020202020204" pitchFamily="34" charset="0"/>
                <a:cs typeface="Calibri Light" panose="020F0302020204030204" pitchFamily="34" charset="0"/>
              </a:rPr>
              <a:t>Discuss how parents play a central support role</a:t>
            </a:r>
          </a:p>
        </p:txBody>
      </p:sp>
      <p:grpSp>
        <p:nvGrpSpPr>
          <p:cNvPr id="8" name="Group 7">
            <a:extLst>
              <a:ext uri="{FF2B5EF4-FFF2-40B4-BE49-F238E27FC236}">
                <a16:creationId xmlns:a16="http://schemas.microsoft.com/office/drawing/2014/main" id="{CDEBC598-B3E0-D3F2-7E8F-17A840CC9D49}"/>
              </a:ext>
              <a:ext uri="{C183D7F6-B498-43B3-948B-1728B52AA6E4}">
                <adec:decorative xmlns:adec="http://schemas.microsoft.com/office/drawing/2017/decorative" val="1"/>
              </a:ext>
            </a:extLst>
          </p:cNvPr>
          <p:cNvGrpSpPr/>
          <p:nvPr/>
        </p:nvGrpSpPr>
        <p:grpSpPr>
          <a:xfrm>
            <a:off x="590342" y="809937"/>
            <a:ext cx="597218" cy="584970"/>
            <a:chOff x="1365476" y="2383967"/>
            <a:chExt cx="1122950" cy="1122950"/>
          </a:xfrm>
          <a:solidFill>
            <a:srgbClr val="001970"/>
          </a:solidFill>
        </p:grpSpPr>
        <p:sp>
          <p:nvSpPr>
            <p:cNvPr id="13" name="Oval 12">
              <a:extLst>
                <a:ext uri="{FF2B5EF4-FFF2-40B4-BE49-F238E27FC236}">
                  <a16:creationId xmlns:a16="http://schemas.microsoft.com/office/drawing/2014/main" id="{5FE6BEFB-A9A4-C48C-DD5F-266C57AF14E7}"/>
                </a:ext>
              </a:extLst>
            </p:cNvPr>
            <p:cNvSpPr/>
            <p:nvPr/>
          </p:nvSpPr>
          <p:spPr>
            <a:xfrm>
              <a:off x="1365476" y="2383967"/>
              <a:ext cx="1122950" cy="1122950"/>
            </a:xfrm>
            <a:prstGeom prst="ellipse">
              <a:avLst/>
            </a:prstGeom>
            <a:grp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13"/>
            </a:p>
          </p:txBody>
        </p:sp>
        <p:pic>
          <p:nvPicPr>
            <p:cNvPr id="14" name="Graphic 13" descr="Chat outline">
              <a:extLst>
                <a:ext uri="{FF2B5EF4-FFF2-40B4-BE49-F238E27FC236}">
                  <a16:creationId xmlns:a16="http://schemas.microsoft.com/office/drawing/2014/main" id="{C31577E0-D3D5-F88E-169A-5A952888943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61802" y="2490041"/>
              <a:ext cx="914400" cy="914400"/>
            </a:xfrm>
            <a:prstGeom prst="rect">
              <a:avLst/>
            </a:prstGeom>
          </p:spPr>
        </p:pic>
      </p:grpSp>
    </p:spTree>
    <p:extLst>
      <p:ext uri="{BB962C8B-B14F-4D97-AF65-F5344CB8AC3E}">
        <p14:creationId xmlns:p14="http://schemas.microsoft.com/office/powerpoint/2010/main" val="2427864147"/>
      </p:ext>
    </p:extLst>
  </p:cSld>
  <p:clrMapOvr>
    <a:masterClrMapping/>
  </p:clrMapOvr>
  <p:transition spd="slow" advTm="36250"/>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71B519-1F4C-CB18-C2F3-6C519C4A06B3}"/>
              </a:ext>
            </a:extLst>
          </p:cNvPr>
          <p:cNvSpPr>
            <a:spLocks noGrp="1"/>
          </p:cNvSpPr>
          <p:nvPr>
            <p:ph type="title"/>
          </p:nvPr>
        </p:nvSpPr>
        <p:spPr>
          <a:xfrm>
            <a:off x="155849" y="98753"/>
            <a:ext cx="8566119" cy="741300"/>
          </a:xfrm>
        </p:spPr>
        <p:txBody>
          <a:bodyPr/>
          <a:lstStyle/>
          <a:p>
            <a:r>
              <a:rPr lang="en-US" sz="3200">
                <a:latin typeface="Trebuchet MS" panose="020B0603020202020204" pitchFamily="34" charset="0"/>
              </a:rPr>
              <a:t>Key Takeaways from West Ed Report</a:t>
            </a:r>
          </a:p>
        </p:txBody>
      </p:sp>
      <p:sp>
        <p:nvSpPr>
          <p:cNvPr id="5" name="TextBox 4">
            <a:extLst>
              <a:ext uri="{FF2B5EF4-FFF2-40B4-BE49-F238E27FC236}">
                <a16:creationId xmlns:a16="http://schemas.microsoft.com/office/drawing/2014/main" id="{D5B02EB7-3830-B83E-27BF-1FD2A9FA3EE3}"/>
              </a:ext>
            </a:extLst>
          </p:cNvPr>
          <p:cNvSpPr txBox="1"/>
          <p:nvPr/>
        </p:nvSpPr>
        <p:spPr>
          <a:xfrm>
            <a:off x="77924" y="1017478"/>
            <a:ext cx="8988151" cy="3416320"/>
          </a:xfrm>
          <a:prstGeom prst="rect">
            <a:avLst/>
          </a:prstGeom>
          <a:noFill/>
        </p:spPr>
        <p:txBody>
          <a:bodyPr wrap="square" lIns="91440" tIns="45720" rIns="91440" bIns="45720" rtlCol="0" anchor="t">
            <a:spAutoFit/>
          </a:bodyPr>
          <a:lstStyle/>
          <a:p>
            <a:r>
              <a:rPr lang="en-US" sz="2000" b="1">
                <a:latin typeface="Trebuchet MS"/>
              </a:rPr>
              <a:t>Family Engagement with READ Act Communication and READ Plan Involvement </a:t>
            </a:r>
            <a:endParaRPr lang="en-US" sz="2000">
              <a:latin typeface="Trebuchet MS"/>
            </a:endParaRPr>
          </a:p>
          <a:p>
            <a:pPr marL="158750" indent="0">
              <a:buNone/>
            </a:pPr>
            <a:endParaRPr lang="en-US" sz="2000" b="1">
              <a:latin typeface="Trebuchet MS" panose="020B0603020202020204" pitchFamily="34" charset="0"/>
            </a:endParaRPr>
          </a:p>
          <a:p>
            <a:pPr marL="158750"/>
            <a:r>
              <a:rPr lang="en-US" sz="2000" u="sng">
                <a:latin typeface="Trebuchet MS"/>
              </a:rPr>
              <a:t>Parents expressed frustration over: </a:t>
            </a:r>
          </a:p>
          <a:p>
            <a:pPr marL="158750"/>
            <a:endParaRPr lang="en-US" sz="2000" u="sng">
              <a:latin typeface="Trebuchet MS"/>
            </a:endParaRPr>
          </a:p>
          <a:p>
            <a:pPr marL="444500" indent="-285750">
              <a:buFont typeface="Arial" panose="020B0604020202020204" pitchFamily="34" charset="0"/>
              <a:buChar char="•"/>
            </a:pPr>
            <a:r>
              <a:rPr lang="en-US" sz="2000">
                <a:latin typeface="Trebuchet MS"/>
              </a:rPr>
              <a:t>SRD identification process and practices</a:t>
            </a:r>
          </a:p>
          <a:p>
            <a:pPr marL="444500" indent="-285750">
              <a:buFont typeface="Arial" panose="020B0604020202020204" pitchFamily="34" charset="0"/>
              <a:buChar char="•"/>
            </a:pPr>
            <a:r>
              <a:rPr lang="en-US" sz="2000">
                <a:latin typeface="Trebuchet MS"/>
              </a:rPr>
              <a:t>READ Plans</a:t>
            </a:r>
            <a:endParaRPr lang="en-US" sz="2000"/>
          </a:p>
          <a:p>
            <a:pPr marL="444500" indent="-285750">
              <a:buFont typeface="Arial" panose="020B0604020202020204" pitchFamily="34" charset="0"/>
              <a:buChar char="•"/>
            </a:pPr>
            <a:r>
              <a:rPr lang="en-US" sz="2000">
                <a:latin typeface="Trebuchet MS"/>
              </a:rPr>
              <a:t>Ongoing student supports </a:t>
            </a:r>
          </a:p>
          <a:p>
            <a:pPr marL="444500" indent="-285750">
              <a:buFont typeface="Arial" panose="020B0604020202020204" pitchFamily="34" charset="0"/>
              <a:buChar char="•"/>
            </a:pPr>
            <a:r>
              <a:rPr lang="en-US" sz="2000">
                <a:latin typeface="Trebuchet MS"/>
              </a:rPr>
              <a:t>General lack of communication about their child’s reading progress </a:t>
            </a:r>
            <a:endParaRPr lang="en-US" sz="2000"/>
          </a:p>
          <a:p>
            <a:pPr marL="444500" indent="-285750">
              <a:buFont typeface="Arial" panose="020B0604020202020204" pitchFamily="34" charset="0"/>
              <a:buChar char="•"/>
            </a:pPr>
            <a:endParaRPr lang="en-US" sz="1800">
              <a:latin typeface="Trebuchet MS" panose="020B0603020202020204" pitchFamily="34" charset="0"/>
            </a:endParaRPr>
          </a:p>
          <a:p>
            <a:pPr marL="444500" indent="-285750">
              <a:buFont typeface="Arial" panose="020B0604020202020204" pitchFamily="34" charset="0"/>
              <a:buChar char="•"/>
            </a:pPr>
            <a:endParaRPr lang="en-US" sz="1800">
              <a:latin typeface="Trebuchet MS" panose="020B0603020202020204" pitchFamily="34" charset="0"/>
            </a:endParaRPr>
          </a:p>
        </p:txBody>
      </p:sp>
      <p:sp>
        <p:nvSpPr>
          <p:cNvPr id="6" name="TextBox 5">
            <a:extLst>
              <a:ext uri="{FF2B5EF4-FFF2-40B4-BE49-F238E27FC236}">
                <a16:creationId xmlns:a16="http://schemas.microsoft.com/office/drawing/2014/main" id="{F5BB3BDC-9328-71E6-D954-BDD740119F8F}"/>
              </a:ext>
            </a:extLst>
          </p:cNvPr>
          <p:cNvSpPr txBox="1"/>
          <p:nvPr/>
        </p:nvSpPr>
        <p:spPr>
          <a:xfrm>
            <a:off x="346568" y="4408363"/>
            <a:ext cx="3114989" cy="307777"/>
          </a:xfrm>
          <a:prstGeom prst="rect">
            <a:avLst/>
          </a:prstGeom>
          <a:noFill/>
        </p:spPr>
        <p:txBody>
          <a:bodyPr wrap="square" rtlCol="0">
            <a:spAutoFit/>
          </a:bodyPr>
          <a:lstStyle/>
          <a:p>
            <a:r>
              <a:rPr lang="en-US">
                <a:latin typeface="Trebuchet MS" panose="020B0603020202020204" pitchFamily="34" charset="0"/>
                <a:hlinkClick r:id="rId3"/>
              </a:rPr>
              <a:t>Year 4 Summary Report</a:t>
            </a:r>
            <a:endParaRPr lang="en-US">
              <a:latin typeface="Trebuchet MS" panose="020B0603020202020204" pitchFamily="34" charset="0"/>
            </a:endParaRPr>
          </a:p>
        </p:txBody>
      </p:sp>
    </p:spTree>
    <p:extLst>
      <p:ext uri="{BB962C8B-B14F-4D97-AF65-F5344CB8AC3E}">
        <p14:creationId xmlns:p14="http://schemas.microsoft.com/office/powerpoint/2010/main" val="12195007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C66E3-9265-9A70-FEAA-B6060B588FF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4732D7A-DBC8-909A-5F10-65A05BEB0438}"/>
              </a:ext>
            </a:extLst>
          </p:cNvPr>
          <p:cNvSpPr>
            <a:spLocks noGrp="1"/>
          </p:cNvSpPr>
          <p:nvPr>
            <p:ph type="title"/>
          </p:nvPr>
        </p:nvSpPr>
        <p:spPr>
          <a:xfrm>
            <a:off x="0" y="15046"/>
            <a:ext cx="9490026" cy="572700"/>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300">
                <a:latin typeface="Trebuchet MS" panose="020B0603020202020204" pitchFamily="34" charset="0"/>
              </a:rPr>
              <a:t>Identify Risk and Instructional Needs | Development of a READ Plan </a:t>
            </a:r>
          </a:p>
        </p:txBody>
      </p:sp>
      <p:sp>
        <p:nvSpPr>
          <p:cNvPr id="114" name="TextBox 113">
            <a:extLst>
              <a:ext uri="{FF2B5EF4-FFF2-40B4-BE49-F238E27FC236}">
                <a16:creationId xmlns:a16="http://schemas.microsoft.com/office/drawing/2014/main" id="{D3A23D96-64A0-436F-32C7-B8B8775535D0}"/>
              </a:ext>
            </a:extLst>
          </p:cNvPr>
          <p:cNvSpPr txBox="1"/>
          <p:nvPr/>
        </p:nvSpPr>
        <p:spPr>
          <a:xfrm>
            <a:off x="114338" y="633988"/>
            <a:ext cx="3043323" cy="938719"/>
          </a:xfrm>
          <a:prstGeom prst="rect">
            <a:avLst/>
          </a:prstGeom>
          <a:solidFill>
            <a:srgbClr val="093C92"/>
          </a:solid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375">
                <a:solidFill>
                  <a:schemeClr val="bg1"/>
                </a:solidFill>
                <a:latin typeface="Trebuchet MS" panose="020B0603020202020204" pitchFamily="34" charset="0"/>
              </a:rPr>
              <a:t>All K-3 students are tested at the beginning of the school year for Significant Reading Deficiencies (SRD).</a:t>
            </a:r>
          </a:p>
        </p:txBody>
      </p:sp>
      <p:sp>
        <p:nvSpPr>
          <p:cNvPr id="92" name="Google Shape;695;g610ef0e5f8_7_145">
            <a:extLst>
              <a:ext uri="{FF2B5EF4-FFF2-40B4-BE49-F238E27FC236}">
                <a16:creationId xmlns:a16="http://schemas.microsoft.com/office/drawing/2014/main" id="{14B2D9ED-6B7E-0BAC-BD7E-B7B4E0A1D8A1}"/>
              </a:ext>
            </a:extLst>
          </p:cNvPr>
          <p:cNvSpPr txBox="1"/>
          <p:nvPr/>
        </p:nvSpPr>
        <p:spPr>
          <a:xfrm>
            <a:off x="3169741" y="1067343"/>
            <a:ext cx="4829248" cy="506979"/>
          </a:xfrm>
          <a:prstGeom prst="rect">
            <a:avLst/>
          </a:prstGeom>
          <a:noFill/>
          <a:ln>
            <a:noFill/>
          </a:ln>
        </p:spPr>
        <p:txBody>
          <a:bodyPr spcFirstLastPara="1" wrap="square" lIns="0" tIns="0" rIns="0" bIns="0" anchor="b"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en-US" sz="1375">
                <a:latin typeface="Trebuchet MS" panose="020B0603020202020204" pitchFamily="34" charset="0"/>
                <a:ea typeface="Calibri"/>
                <a:cs typeface="Calibri Light" panose="020F0302020204030204" pitchFamily="34" charset="0"/>
                <a:sym typeface="Calibri"/>
              </a:rPr>
              <a:t>All K-3 students are given an </a:t>
            </a:r>
            <a:r>
              <a:rPr lang="en-US" sz="1375" b="1">
                <a:latin typeface="Trebuchet MS" panose="020B0603020202020204" pitchFamily="34" charset="0"/>
                <a:ea typeface="Calibri"/>
                <a:cs typeface="Calibri Light" panose="020F0302020204030204" pitchFamily="34" charset="0"/>
                <a:sym typeface="Calibri"/>
              </a:rPr>
              <a:t>approved READ Act interim assessment </a:t>
            </a:r>
            <a:r>
              <a:rPr lang="en-US" sz="1375">
                <a:latin typeface="Trebuchet MS" panose="020B0603020202020204" pitchFamily="34" charset="0"/>
                <a:ea typeface="Calibri"/>
                <a:cs typeface="Calibri Light" panose="020F0302020204030204" pitchFamily="34" charset="0"/>
                <a:sym typeface="Calibri"/>
              </a:rPr>
              <a:t>at the beginning of each school year. </a:t>
            </a:r>
            <a:endParaRPr sz="1375">
              <a:latin typeface="Trebuchet MS" panose="020B0603020202020204" pitchFamily="34" charset="0"/>
              <a:ea typeface="Calibri"/>
              <a:cs typeface="Calibri Light" panose="020F0302020204030204" pitchFamily="34" charset="0"/>
              <a:sym typeface="Calibri"/>
            </a:endParaRPr>
          </a:p>
        </p:txBody>
      </p:sp>
      <p:sp>
        <p:nvSpPr>
          <p:cNvPr id="93" name="Google Shape;699;g610ef0e5f8_7_145">
            <a:extLst>
              <a:ext uri="{FF2B5EF4-FFF2-40B4-BE49-F238E27FC236}">
                <a16:creationId xmlns:a16="http://schemas.microsoft.com/office/drawing/2014/main" id="{77CB90F9-28CA-41CE-6614-CEC1547FD02C}"/>
              </a:ext>
            </a:extLst>
          </p:cNvPr>
          <p:cNvSpPr txBox="1"/>
          <p:nvPr/>
        </p:nvSpPr>
        <p:spPr>
          <a:xfrm>
            <a:off x="1143954" y="1892635"/>
            <a:ext cx="6952325" cy="473881"/>
          </a:xfrm>
          <a:prstGeom prst="rect">
            <a:avLst/>
          </a:prstGeom>
          <a:noFill/>
          <a:ln>
            <a:noFill/>
          </a:ln>
        </p:spPr>
        <p:txBody>
          <a:bodyPr spcFirstLastPara="1" wrap="square" lIns="0" tIns="0" rIns="0" bIns="0" anchor="b"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400">
                <a:latin typeface="Trebuchet MS" panose="020B0603020202020204" pitchFamily="34" charset="0"/>
              </a:rPr>
              <a:t>If the interim assessment data indicates a student is at-risk of having an SRD, a state </a:t>
            </a:r>
            <a:r>
              <a:rPr lang="en-US" sz="1400" b="1">
                <a:latin typeface="Trebuchet MS" panose="020B0603020202020204" pitchFamily="34" charset="0"/>
              </a:rPr>
              <a:t>approved READ Act diagnostic assessment </a:t>
            </a:r>
            <a:r>
              <a:rPr lang="en-US" sz="1400">
                <a:latin typeface="Trebuchet MS" panose="020B0603020202020204" pitchFamily="34" charset="0"/>
              </a:rPr>
              <a:t>is administered.</a:t>
            </a:r>
            <a:endParaRPr sz="1375">
              <a:latin typeface="Trebuchet MS" panose="020B0603020202020204" pitchFamily="34" charset="0"/>
              <a:ea typeface="Quattrocento Sans"/>
              <a:cs typeface="Calibri Light" panose="020F0302020204030204" pitchFamily="34" charset="0"/>
              <a:sym typeface="Quattrocento Sans"/>
            </a:endParaRPr>
          </a:p>
        </p:txBody>
      </p:sp>
      <p:sp>
        <p:nvSpPr>
          <p:cNvPr id="95" name="Google Shape;707;g610ef0e5f8_7_145">
            <a:extLst>
              <a:ext uri="{FF2B5EF4-FFF2-40B4-BE49-F238E27FC236}">
                <a16:creationId xmlns:a16="http://schemas.microsoft.com/office/drawing/2014/main" id="{AAE56E50-F3E9-F721-8DB1-A2998D21ED8F}"/>
              </a:ext>
            </a:extLst>
          </p:cNvPr>
          <p:cNvSpPr txBox="1"/>
          <p:nvPr/>
        </p:nvSpPr>
        <p:spPr>
          <a:xfrm>
            <a:off x="1176540" y="2693963"/>
            <a:ext cx="6822448" cy="472893"/>
          </a:xfrm>
          <a:prstGeom prst="rect">
            <a:avLst/>
          </a:prstGeom>
          <a:noFill/>
          <a:ln>
            <a:noFill/>
          </a:ln>
        </p:spPr>
        <p:txBody>
          <a:bodyPr spcFirstLastPara="1" wrap="square" lIns="0" tIns="0" rIns="0" bIns="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en-US" sz="1375">
                <a:latin typeface="Trebuchet MS" panose="020B0603020202020204" pitchFamily="34" charset="0"/>
                <a:ea typeface="Calibri"/>
                <a:cs typeface="Calibri Light"/>
                <a:sym typeface="Calibri"/>
              </a:rPr>
              <a:t>School personnel collect </a:t>
            </a:r>
            <a:r>
              <a:rPr lang="en-US" sz="1375" b="1">
                <a:latin typeface="Trebuchet MS" panose="020B0603020202020204" pitchFamily="34" charset="0"/>
                <a:ea typeface="Calibri"/>
                <a:cs typeface="Calibri Light"/>
                <a:sym typeface="Calibri"/>
              </a:rPr>
              <a:t>a body of evidence </a:t>
            </a:r>
            <a:r>
              <a:rPr lang="en-US" sz="1375">
                <a:latin typeface="Trebuchet MS" panose="020B0603020202020204" pitchFamily="34" charset="0"/>
                <a:ea typeface="Calibri"/>
                <a:cs typeface="Calibri Light"/>
                <a:sym typeface="Calibri"/>
              </a:rPr>
              <a:t>(interim assessment, diagnostic assessment, and other data from the classroom) to determine if the child has an </a:t>
            </a:r>
            <a:r>
              <a:rPr lang="en-US" sz="1375" b="1">
                <a:latin typeface="Trebuchet MS" panose="020B0603020202020204" pitchFamily="34" charset="0"/>
                <a:ea typeface="Calibri"/>
                <a:cs typeface="Calibri Light"/>
                <a:sym typeface="Calibri"/>
              </a:rPr>
              <a:t>SRD.</a:t>
            </a:r>
            <a:endParaRPr sz="1375">
              <a:latin typeface="Trebuchet MS" panose="020B0603020202020204" pitchFamily="34" charset="0"/>
              <a:ea typeface="Calibri"/>
              <a:cs typeface="Calibri Light"/>
              <a:sym typeface="Calibri"/>
            </a:endParaRPr>
          </a:p>
        </p:txBody>
      </p:sp>
      <p:sp>
        <p:nvSpPr>
          <p:cNvPr id="96" name="Google Shape;703;g610ef0e5f8_7_145">
            <a:extLst>
              <a:ext uri="{FF2B5EF4-FFF2-40B4-BE49-F238E27FC236}">
                <a16:creationId xmlns:a16="http://schemas.microsoft.com/office/drawing/2014/main" id="{C3A0E26D-AFA4-0C87-DF45-22DCDF6C7AB2}"/>
              </a:ext>
            </a:extLst>
          </p:cNvPr>
          <p:cNvSpPr txBox="1"/>
          <p:nvPr/>
        </p:nvSpPr>
        <p:spPr>
          <a:xfrm>
            <a:off x="1142127" y="3441244"/>
            <a:ext cx="6807790" cy="483799"/>
          </a:xfrm>
          <a:prstGeom prst="rect">
            <a:avLst/>
          </a:prstGeom>
          <a:noFill/>
          <a:ln>
            <a:noFill/>
          </a:ln>
        </p:spPr>
        <p:txBody>
          <a:bodyPr spcFirstLastPara="1" wrap="square" lIns="0" tIns="0" rIns="0" bIns="0" anchor="b"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1375">
              <a:latin typeface="Trebuchet MS" panose="020B0603020202020204" pitchFamily="34" charset="0"/>
              <a:ea typeface="Calibri"/>
              <a:cs typeface="Calibri Light" panose="020F0302020204030204" pitchFamily="34" charset="0"/>
              <a:sym typeface="Calibri"/>
            </a:endParaRPr>
          </a:p>
          <a:p>
            <a:endParaRPr lang="en-US" sz="1375">
              <a:latin typeface="Trebuchet MS" panose="020B0603020202020204" pitchFamily="34" charset="0"/>
              <a:ea typeface="Calibri"/>
              <a:cs typeface="Calibri Light" panose="020F0302020204030204" pitchFamily="34" charset="0"/>
              <a:sym typeface="Calibri"/>
            </a:endParaRPr>
          </a:p>
          <a:p>
            <a:r>
              <a:rPr lang="en-US" sz="1375">
                <a:latin typeface="Trebuchet MS" panose="020B0603020202020204" pitchFamily="34" charset="0"/>
                <a:ea typeface="Calibri"/>
                <a:cs typeface="Calibri Light" panose="020F0302020204030204" pitchFamily="34" charset="0"/>
                <a:sym typeface="Calibri"/>
              </a:rPr>
              <a:t>A </a:t>
            </a:r>
            <a:r>
              <a:rPr lang="en-US" sz="1375" b="1">
                <a:latin typeface="Trebuchet MS" panose="020B0603020202020204" pitchFamily="34" charset="0"/>
                <a:ea typeface="Calibri"/>
                <a:cs typeface="Calibri Light" panose="020F0302020204030204" pitchFamily="34" charset="0"/>
                <a:sym typeface="Calibri"/>
              </a:rPr>
              <a:t>READ plan</a:t>
            </a:r>
            <a:r>
              <a:rPr lang="en-US" sz="1375">
                <a:latin typeface="Trebuchet MS" panose="020B0603020202020204" pitchFamily="34" charset="0"/>
                <a:ea typeface="Calibri"/>
                <a:cs typeface="Calibri Light" panose="020F0302020204030204" pitchFamily="34" charset="0"/>
                <a:sym typeface="Calibri"/>
              </a:rPr>
              <a:t> that is specific to the child’s learning needs is developed with key stakeholders including teachers, other school personnel, </a:t>
            </a:r>
            <a:r>
              <a:rPr lang="en-US" sz="1375" b="1">
                <a:latin typeface="Trebuchet MS" panose="020B0603020202020204" pitchFamily="34" charset="0"/>
                <a:ea typeface="Calibri"/>
                <a:cs typeface="Calibri Light" panose="020F0302020204030204" pitchFamily="34" charset="0"/>
                <a:sym typeface="Calibri"/>
              </a:rPr>
              <a:t>and parents</a:t>
            </a:r>
            <a:r>
              <a:rPr lang="en-US" sz="1375">
                <a:latin typeface="Trebuchet MS" panose="020B0603020202020204" pitchFamily="34" charset="0"/>
                <a:ea typeface="Calibri"/>
                <a:cs typeface="Calibri Light" panose="020F0302020204030204" pitchFamily="34" charset="0"/>
                <a:sym typeface="Calibri"/>
              </a:rPr>
              <a:t>.</a:t>
            </a:r>
            <a:endParaRPr sz="1375">
              <a:latin typeface="Trebuchet MS" panose="020B0603020202020204" pitchFamily="34" charset="0"/>
              <a:ea typeface="Calibri"/>
              <a:cs typeface="Calibri Light" panose="020F0302020204030204" pitchFamily="34" charset="0"/>
              <a:sym typeface="Calibri"/>
            </a:endParaRPr>
          </a:p>
        </p:txBody>
      </p:sp>
      <p:grpSp>
        <p:nvGrpSpPr>
          <p:cNvPr id="56" name="Group 55">
            <a:extLst>
              <a:ext uri="{FF2B5EF4-FFF2-40B4-BE49-F238E27FC236}">
                <a16:creationId xmlns:a16="http://schemas.microsoft.com/office/drawing/2014/main" id="{33476E4A-8367-28C1-018C-65E59D59B927}"/>
              </a:ext>
              <a:ext uri="{C183D7F6-B498-43B3-948B-1728B52AA6E4}">
                <adec:decorative xmlns:adec="http://schemas.microsoft.com/office/drawing/2017/decorative" val="1"/>
              </a:ext>
            </a:extLst>
          </p:cNvPr>
          <p:cNvGrpSpPr/>
          <p:nvPr/>
        </p:nvGrpSpPr>
        <p:grpSpPr>
          <a:xfrm>
            <a:off x="374415" y="956635"/>
            <a:ext cx="8630860" cy="3274264"/>
            <a:chOff x="380873" y="1952944"/>
            <a:chExt cx="11605610" cy="4238240"/>
          </a:xfrm>
        </p:grpSpPr>
        <p:sp>
          <p:nvSpPr>
            <p:cNvPr id="57" name="TextBox 56">
              <a:extLst>
                <a:ext uri="{FF2B5EF4-FFF2-40B4-BE49-F238E27FC236}">
                  <a16:creationId xmlns:a16="http://schemas.microsoft.com/office/drawing/2014/main" id="{364D1B03-6D83-5223-769B-9988816506C3}"/>
                </a:ext>
              </a:extLst>
            </p:cNvPr>
            <p:cNvSpPr txBox="1"/>
            <p:nvPr/>
          </p:nvSpPr>
          <p:spPr>
            <a:xfrm>
              <a:off x="8957664" y="5797775"/>
              <a:ext cx="3028819" cy="393409"/>
            </a:xfrm>
            <a:prstGeom prst="rect">
              <a:avLst/>
            </a:prstGeom>
            <a:solidFill>
              <a:schemeClr val="accent1">
                <a:lumMod val="50000"/>
              </a:schemeClr>
            </a:solid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375" dirty="0">
                  <a:solidFill>
                    <a:schemeClr val="bg1"/>
                  </a:solidFill>
                  <a:latin typeface="Trebuchet MS" panose="020B0603020202020204" pitchFamily="34" charset="0"/>
                </a:rPr>
                <a:t>READ Plan implemented.</a:t>
              </a:r>
            </a:p>
          </p:txBody>
        </p:sp>
        <p:grpSp>
          <p:nvGrpSpPr>
            <p:cNvPr id="58" name="Group 57">
              <a:extLst>
                <a:ext uri="{FF2B5EF4-FFF2-40B4-BE49-F238E27FC236}">
                  <a16:creationId xmlns:a16="http://schemas.microsoft.com/office/drawing/2014/main" id="{2A054B9B-9123-E198-1151-42225CCBE799}"/>
                </a:ext>
              </a:extLst>
            </p:cNvPr>
            <p:cNvGrpSpPr/>
            <p:nvPr/>
          </p:nvGrpSpPr>
          <p:grpSpPr>
            <a:xfrm>
              <a:off x="380873" y="1952944"/>
              <a:ext cx="10669911" cy="4095883"/>
              <a:chOff x="380873" y="1952944"/>
              <a:chExt cx="10669911" cy="4095883"/>
            </a:xfrm>
          </p:grpSpPr>
          <p:sp>
            <p:nvSpPr>
              <p:cNvPr id="61" name="Arc 60">
                <a:extLst>
                  <a:ext uri="{FF2B5EF4-FFF2-40B4-BE49-F238E27FC236}">
                    <a16:creationId xmlns:a16="http://schemas.microsoft.com/office/drawing/2014/main" id="{97040472-3067-32A8-5A6E-C861FFB440BF}"/>
                  </a:ext>
                </a:extLst>
              </p:cNvPr>
              <p:cNvSpPr/>
              <p:nvPr/>
            </p:nvSpPr>
            <p:spPr>
              <a:xfrm flipH="1">
                <a:off x="855991" y="5009933"/>
                <a:ext cx="1309076" cy="985820"/>
              </a:xfrm>
              <a:prstGeom prst="arc">
                <a:avLst>
                  <a:gd name="adj1" fmla="val 16199997"/>
                  <a:gd name="adj2" fmla="val 5546510"/>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675">
                  <a:latin typeface="Trebuchet MS" panose="020B0603020202020204" pitchFamily="34" charset="0"/>
                </a:endParaRPr>
              </a:p>
            </p:txBody>
          </p:sp>
          <p:cxnSp>
            <p:nvCxnSpPr>
              <p:cNvPr id="59" name="Straight Connector 58">
                <a:extLst>
                  <a:ext uri="{FF2B5EF4-FFF2-40B4-BE49-F238E27FC236}">
                    <a16:creationId xmlns:a16="http://schemas.microsoft.com/office/drawing/2014/main" id="{AD56D504-3476-0EC3-4C33-A753DC1250D5}"/>
                  </a:ext>
                </a:extLst>
              </p:cNvPr>
              <p:cNvCxnSpPr>
                <a:cxnSpLocks/>
              </p:cNvCxnSpPr>
              <p:nvPr/>
            </p:nvCxnSpPr>
            <p:spPr>
              <a:xfrm flipH="1">
                <a:off x="1459460" y="5995752"/>
                <a:ext cx="7044568" cy="0"/>
              </a:xfrm>
              <a:prstGeom prst="line">
                <a:avLst/>
              </a:prstGeom>
              <a:ln w="38100">
                <a:solidFill>
                  <a:schemeClr val="bg1">
                    <a:lumMod val="85000"/>
                  </a:schemeClr>
                </a:solidFill>
                <a:headEnd type="oval"/>
              </a:ln>
            </p:spPr>
            <p:style>
              <a:lnRef idx="1">
                <a:schemeClr val="accent1"/>
              </a:lnRef>
              <a:fillRef idx="0">
                <a:schemeClr val="accent1"/>
              </a:fillRef>
              <a:effectRef idx="0">
                <a:schemeClr val="accent1"/>
              </a:effectRef>
              <a:fontRef idx="minor">
                <a:schemeClr val="tx1"/>
              </a:fontRef>
            </p:style>
          </p:cxnSp>
          <p:grpSp>
            <p:nvGrpSpPr>
              <p:cNvPr id="64" name="Group 63">
                <a:extLst>
                  <a:ext uri="{FF2B5EF4-FFF2-40B4-BE49-F238E27FC236}">
                    <a16:creationId xmlns:a16="http://schemas.microsoft.com/office/drawing/2014/main" id="{BBE6A898-BE9C-A67E-FD01-A86EB77055CF}"/>
                  </a:ext>
                </a:extLst>
              </p:cNvPr>
              <p:cNvGrpSpPr/>
              <p:nvPr/>
            </p:nvGrpSpPr>
            <p:grpSpPr>
              <a:xfrm>
                <a:off x="855991" y="1952944"/>
                <a:ext cx="10194793" cy="3056988"/>
                <a:chOff x="855991" y="1952944"/>
                <a:chExt cx="10194793" cy="3056988"/>
              </a:xfrm>
            </p:grpSpPr>
            <p:sp>
              <p:nvSpPr>
                <p:cNvPr id="68" name="Arc 67">
                  <a:extLst>
                    <a:ext uri="{FF2B5EF4-FFF2-40B4-BE49-F238E27FC236}">
                      <a16:creationId xmlns:a16="http://schemas.microsoft.com/office/drawing/2014/main" id="{0FAC0D7A-281E-C4ED-EB76-680814CE92AC}"/>
                    </a:ext>
                  </a:extLst>
                </p:cNvPr>
                <p:cNvSpPr/>
                <p:nvPr/>
              </p:nvSpPr>
              <p:spPr>
                <a:xfrm>
                  <a:off x="9749313" y="4037475"/>
                  <a:ext cx="1218096" cy="972457"/>
                </a:xfrm>
                <a:prstGeom prst="arc">
                  <a:avLst>
                    <a:gd name="adj1" fmla="val 15984884"/>
                    <a:gd name="adj2" fmla="val 5546510"/>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675">
                    <a:latin typeface="Trebuchet MS" panose="020B0603020202020204" pitchFamily="34" charset="0"/>
                  </a:endParaRPr>
                </a:p>
              </p:txBody>
            </p:sp>
            <p:grpSp>
              <p:nvGrpSpPr>
                <p:cNvPr id="69" name="Group 68">
                  <a:extLst>
                    <a:ext uri="{FF2B5EF4-FFF2-40B4-BE49-F238E27FC236}">
                      <a16:creationId xmlns:a16="http://schemas.microsoft.com/office/drawing/2014/main" id="{3E77D4CA-BD5A-24EA-5726-055B0F9C7160}"/>
                    </a:ext>
                  </a:extLst>
                </p:cNvPr>
                <p:cNvGrpSpPr/>
                <p:nvPr/>
              </p:nvGrpSpPr>
              <p:grpSpPr>
                <a:xfrm>
                  <a:off x="855991" y="1952944"/>
                  <a:ext cx="10194793" cy="2086004"/>
                  <a:chOff x="855991" y="1952944"/>
                  <a:chExt cx="10194793" cy="2086004"/>
                </a:xfrm>
              </p:grpSpPr>
              <p:cxnSp>
                <p:nvCxnSpPr>
                  <p:cNvPr id="70" name="Straight Connector 69">
                    <a:extLst>
                      <a:ext uri="{FF2B5EF4-FFF2-40B4-BE49-F238E27FC236}">
                        <a16:creationId xmlns:a16="http://schemas.microsoft.com/office/drawing/2014/main" id="{56597B09-1216-A71B-C5FC-0BF8710B2FEE}"/>
                      </a:ext>
                    </a:extLst>
                  </p:cNvPr>
                  <p:cNvCxnSpPr>
                    <a:cxnSpLocks/>
                  </p:cNvCxnSpPr>
                  <p:nvPr/>
                </p:nvCxnSpPr>
                <p:spPr>
                  <a:xfrm flipH="1" flipV="1">
                    <a:off x="1415141" y="4031425"/>
                    <a:ext cx="8943220" cy="7523"/>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71" name="Group 70">
                    <a:extLst>
                      <a:ext uri="{FF2B5EF4-FFF2-40B4-BE49-F238E27FC236}">
                        <a16:creationId xmlns:a16="http://schemas.microsoft.com/office/drawing/2014/main" id="{53126857-A55B-C923-4DF7-0CEA7D3E6DC5}"/>
                      </a:ext>
                    </a:extLst>
                  </p:cNvPr>
                  <p:cNvGrpSpPr/>
                  <p:nvPr/>
                </p:nvGrpSpPr>
                <p:grpSpPr>
                  <a:xfrm>
                    <a:off x="855991" y="1952944"/>
                    <a:ext cx="10194793" cy="2075981"/>
                    <a:chOff x="855991" y="1952944"/>
                    <a:chExt cx="10194793" cy="2075981"/>
                  </a:xfrm>
                </p:grpSpPr>
                <p:sp>
                  <p:nvSpPr>
                    <p:cNvPr id="72" name="Arc 71">
                      <a:extLst>
                        <a:ext uri="{FF2B5EF4-FFF2-40B4-BE49-F238E27FC236}">
                          <a16:creationId xmlns:a16="http://schemas.microsoft.com/office/drawing/2014/main" id="{688725F5-09E9-1F6F-DA66-FB4BD8D8288B}"/>
                        </a:ext>
                      </a:extLst>
                    </p:cNvPr>
                    <p:cNvSpPr/>
                    <p:nvPr/>
                  </p:nvSpPr>
                  <p:spPr>
                    <a:xfrm flipH="1">
                      <a:off x="855991" y="2965137"/>
                      <a:ext cx="1245912" cy="1063788"/>
                    </a:xfrm>
                    <a:prstGeom prst="arc">
                      <a:avLst>
                        <a:gd name="adj1" fmla="val 16325953"/>
                        <a:gd name="adj2" fmla="val 5140926"/>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675">
                        <a:latin typeface="Trebuchet MS" panose="020B0603020202020204" pitchFamily="34" charset="0"/>
                      </a:endParaRPr>
                    </a:p>
                  </p:txBody>
                </p:sp>
                <p:grpSp>
                  <p:nvGrpSpPr>
                    <p:cNvPr id="73" name="Group 72">
                      <a:extLst>
                        <a:ext uri="{FF2B5EF4-FFF2-40B4-BE49-F238E27FC236}">
                          <a16:creationId xmlns:a16="http://schemas.microsoft.com/office/drawing/2014/main" id="{8AC1B958-8269-54CF-6FD0-1702F94B9690}"/>
                        </a:ext>
                      </a:extLst>
                    </p:cNvPr>
                    <p:cNvGrpSpPr/>
                    <p:nvPr/>
                  </p:nvGrpSpPr>
                  <p:grpSpPr>
                    <a:xfrm>
                      <a:off x="1459460" y="1952944"/>
                      <a:ext cx="9591324" cy="1012453"/>
                      <a:chOff x="1459460" y="1952944"/>
                      <a:chExt cx="9591324" cy="1012453"/>
                    </a:xfrm>
                  </p:grpSpPr>
                  <p:cxnSp>
                    <p:nvCxnSpPr>
                      <p:cNvPr id="76" name="Straight Connector 75">
                        <a:extLst>
                          <a:ext uri="{FF2B5EF4-FFF2-40B4-BE49-F238E27FC236}">
                            <a16:creationId xmlns:a16="http://schemas.microsoft.com/office/drawing/2014/main" id="{5CDDF6D7-B237-0BB8-2BE8-9109F6A5AE9C}"/>
                          </a:ext>
                        </a:extLst>
                      </p:cNvPr>
                      <p:cNvCxnSpPr>
                        <a:cxnSpLocks/>
                        <a:endCxn id="78" idx="0"/>
                      </p:cNvCxnSpPr>
                      <p:nvPr/>
                    </p:nvCxnSpPr>
                    <p:spPr>
                      <a:xfrm flipV="1">
                        <a:off x="4269966" y="1952971"/>
                        <a:ext cx="6202108" cy="1"/>
                      </a:xfrm>
                      <a:prstGeom prst="line">
                        <a:avLst/>
                      </a:prstGeom>
                      <a:ln w="38100">
                        <a:solidFill>
                          <a:schemeClr val="bg1">
                            <a:lumMod val="85000"/>
                          </a:schemeClr>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91DFE4DF-BC2A-4F0F-3521-72271174E9BF}"/>
                          </a:ext>
                        </a:extLst>
                      </p:cNvPr>
                      <p:cNvCxnSpPr>
                        <a:cxnSpLocks/>
                        <a:stCxn id="72" idx="0"/>
                      </p:cNvCxnSpPr>
                      <p:nvPr/>
                    </p:nvCxnSpPr>
                    <p:spPr>
                      <a:xfrm flipV="1">
                        <a:off x="1459460" y="2952820"/>
                        <a:ext cx="9061650" cy="12577"/>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8" name="Arc 77">
                        <a:extLst>
                          <a:ext uri="{FF2B5EF4-FFF2-40B4-BE49-F238E27FC236}">
                            <a16:creationId xmlns:a16="http://schemas.microsoft.com/office/drawing/2014/main" id="{7AF2C3F0-E90E-92CB-0A26-40963FA98644}"/>
                          </a:ext>
                        </a:extLst>
                      </p:cNvPr>
                      <p:cNvSpPr/>
                      <p:nvPr/>
                    </p:nvSpPr>
                    <p:spPr>
                      <a:xfrm>
                        <a:off x="9893366" y="1952944"/>
                        <a:ext cx="1157418" cy="999873"/>
                      </a:xfrm>
                      <a:prstGeom prst="arc">
                        <a:avLst>
                          <a:gd name="adj1" fmla="val 16200000"/>
                          <a:gd name="adj2" fmla="val 5546510"/>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675">
                          <a:latin typeface="Trebuchet MS" panose="020B0603020202020204" pitchFamily="34" charset="0"/>
                        </a:endParaRPr>
                      </a:p>
                    </p:txBody>
                  </p:sp>
                </p:grpSp>
              </p:grpSp>
            </p:grpSp>
          </p:grpSp>
          <p:sp>
            <p:nvSpPr>
              <p:cNvPr id="62" name="TextBox 61">
                <a:extLst>
                  <a:ext uri="{FF2B5EF4-FFF2-40B4-BE49-F238E27FC236}">
                    <a16:creationId xmlns:a16="http://schemas.microsoft.com/office/drawing/2014/main" id="{F85234C3-C9DE-CA9E-F644-791899781516}"/>
                  </a:ext>
                </a:extLst>
              </p:cNvPr>
              <p:cNvSpPr txBox="1"/>
              <p:nvPr/>
            </p:nvSpPr>
            <p:spPr>
              <a:xfrm>
                <a:off x="380873" y="5511002"/>
                <a:ext cx="735565" cy="53782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100" b="1">
                    <a:solidFill>
                      <a:schemeClr val="bg1"/>
                    </a:solidFill>
                    <a:latin typeface="Trebuchet MS" panose="020B0603020202020204" pitchFamily="34" charset="0"/>
                  </a:rPr>
                  <a:t>4</a:t>
                </a:r>
              </a:p>
            </p:txBody>
          </p:sp>
        </p:grpSp>
      </p:grpSp>
      <p:cxnSp>
        <p:nvCxnSpPr>
          <p:cNvPr id="41" name="Straight Connector 40">
            <a:extLst>
              <a:ext uri="{FF2B5EF4-FFF2-40B4-BE49-F238E27FC236}">
                <a16:creationId xmlns:a16="http://schemas.microsoft.com/office/drawing/2014/main" id="{880DDD8B-1EF4-A3F9-CF88-090943C8DCFA}"/>
              </a:ext>
              <a:ext uri="{C183D7F6-B498-43B3-948B-1728B52AA6E4}">
                <adec:decorative xmlns:adec="http://schemas.microsoft.com/office/drawing/2017/decorative" val="1"/>
              </a:ext>
            </a:extLst>
          </p:cNvPr>
          <p:cNvCxnSpPr/>
          <p:nvPr/>
        </p:nvCxnSpPr>
        <p:spPr>
          <a:xfrm>
            <a:off x="1221389" y="3318320"/>
            <a:ext cx="6574345"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C35FCED5-38BA-0CEB-31D6-EE00136D5340}"/>
              </a:ext>
              <a:ext uri="{C183D7F6-B498-43B3-948B-1728B52AA6E4}">
                <adec:decorative xmlns:adec="http://schemas.microsoft.com/office/drawing/2017/decorative" val="1"/>
              </a:ext>
            </a:extLst>
          </p:cNvPr>
          <p:cNvGrpSpPr/>
          <p:nvPr/>
        </p:nvGrpSpPr>
        <p:grpSpPr>
          <a:xfrm>
            <a:off x="320566" y="956635"/>
            <a:ext cx="8395539" cy="3123283"/>
            <a:chOff x="306769" y="1952944"/>
            <a:chExt cx="11289182" cy="4042809"/>
          </a:xfrm>
        </p:grpSpPr>
        <p:cxnSp>
          <p:nvCxnSpPr>
            <p:cNvPr id="37" name="Straight Connector 36">
              <a:extLst>
                <a:ext uri="{FF2B5EF4-FFF2-40B4-BE49-F238E27FC236}">
                  <a16:creationId xmlns:a16="http://schemas.microsoft.com/office/drawing/2014/main" id="{2577042F-31E0-0D9A-14E6-60D0B993165C}"/>
                </a:ext>
              </a:extLst>
            </p:cNvPr>
            <p:cNvCxnSpPr>
              <a:cxnSpLocks/>
            </p:cNvCxnSpPr>
            <p:nvPr/>
          </p:nvCxnSpPr>
          <p:spPr>
            <a:xfrm flipH="1">
              <a:off x="1459460" y="5995752"/>
              <a:ext cx="7044568" cy="0"/>
            </a:xfrm>
            <a:prstGeom prst="line">
              <a:avLst/>
            </a:prstGeom>
            <a:ln w="38100">
              <a:solidFill>
                <a:schemeClr val="bg1">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38" name="Arc 37">
              <a:extLst>
                <a:ext uri="{FF2B5EF4-FFF2-40B4-BE49-F238E27FC236}">
                  <a16:creationId xmlns:a16="http://schemas.microsoft.com/office/drawing/2014/main" id="{78A173F9-7B45-7687-D4AF-0367B92E79C8}"/>
                </a:ext>
              </a:extLst>
            </p:cNvPr>
            <p:cNvSpPr/>
            <p:nvPr/>
          </p:nvSpPr>
          <p:spPr>
            <a:xfrm flipH="1">
              <a:off x="855991" y="5009933"/>
              <a:ext cx="1309076" cy="985820"/>
            </a:xfrm>
            <a:prstGeom prst="arc">
              <a:avLst>
                <a:gd name="adj1" fmla="val 16199997"/>
                <a:gd name="adj2" fmla="val 5546510"/>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675">
                <a:latin typeface="Trebuchet MS" panose="020B0603020202020204" pitchFamily="34" charset="0"/>
              </a:endParaRPr>
            </a:p>
          </p:txBody>
        </p:sp>
        <p:grpSp>
          <p:nvGrpSpPr>
            <p:cNvPr id="26" name="Group 25">
              <a:extLst>
                <a:ext uri="{FF2B5EF4-FFF2-40B4-BE49-F238E27FC236}">
                  <a16:creationId xmlns:a16="http://schemas.microsoft.com/office/drawing/2014/main" id="{837277BC-4856-898A-E5A9-20544885D5A1}"/>
                </a:ext>
              </a:extLst>
            </p:cNvPr>
            <p:cNvGrpSpPr/>
            <p:nvPr/>
          </p:nvGrpSpPr>
          <p:grpSpPr>
            <a:xfrm>
              <a:off x="306769" y="1952944"/>
              <a:ext cx="11289182" cy="3056988"/>
              <a:chOff x="306769" y="1952944"/>
              <a:chExt cx="11289182" cy="3056988"/>
            </a:xfrm>
          </p:grpSpPr>
          <p:grpSp>
            <p:nvGrpSpPr>
              <p:cNvPr id="24" name="Group 23">
                <a:extLst>
                  <a:ext uri="{FF2B5EF4-FFF2-40B4-BE49-F238E27FC236}">
                    <a16:creationId xmlns:a16="http://schemas.microsoft.com/office/drawing/2014/main" id="{EA5D1F4C-4835-1287-2130-2C73505C94FF}"/>
                  </a:ext>
                </a:extLst>
              </p:cNvPr>
              <p:cNvGrpSpPr/>
              <p:nvPr/>
            </p:nvGrpSpPr>
            <p:grpSpPr>
              <a:xfrm>
                <a:off x="306769" y="1952944"/>
                <a:ext cx="11272938" cy="3056988"/>
                <a:chOff x="306769" y="1952944"/>
                <a:chExt cx="11272938" cy="3056988"/>
              </a:xfrm>
            </p:grpSpPr>
            <p:sp>
              <p:nvSpPr>
                <p:cNvPr id="42" name="Arc 41">
                  <a:extLst>
                    <a:ext uri="{FF2B5EF4-FFF2-40B4-BE49-F238E27FC236}">
                      <a16:creationId xmlns:a16="http://schemas.microsoft.com/office/drawing/2014/main" id="{DCCEB5B7-0688-1ACD-B492-D5644D0080B2}"/>
                    </a:ext>
                  </a:extLst>
                </p:cNvPr>
                <p:cNvSpPr/>
                <p:nvPr/>
              </p:nvSpPr>
              <p:spPr>
                <a:xfrm>
                  <a:off x="9749313" y="4037475"/>
                  <a:ext cx="1218096" cy="972457"/>
                </a:xfrm>
                <a:prstGeom prst="arc">
                  <a:avLst>
                    <a:gd name="adj1" fmla="val 15984884"/>
                    <a:gd name="adj2" fmla="val 5546510"/>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675">
                    <a:latin typeface="Trebuchet MS" panose="020B0603020202020204" pitchFamily="34" charset="0"/>
                  </a:endParaRPr>
                </a:p>
              </p:txBody>
            </p:sp>
            <p:grpSp>
              <p:nvGrpSpPr>
                <p:cNvPr id="23" name="Group 22">
                  <a:extLst>
                    <a:ext uri="{FF2B5EF4-FFF2-40B4-BE49-F238E27FC236}">
                      <a16:creationId xmlns:a16="http://schemas.microsoft.com/office/drawing/2014/main" id="{23B70994-B447-FBD2-6FA9-EEEE1E7C3BCC}"/>
                    </a:ext>
                  </a:extLst>
                </p:cNvPr>
                <p:cNvGrpSpPr/>
                <p:nvPr/>
              </p:nvGrpSpPr>
              <p:grpSpPr>
                <a:xfrm>
                  <a:off x="306769" y="1952944"/>
                  <a:ext cx="11272938" cy="2086004"/>
                  <a:chOff x="306769" y="1952944"/>
                  <a:chExt cx="11272938" cy="2086004"/>
                </a:xfrm>
              </p:grpSpPr>
              <p:cxnSp>
                <p:nvCxnSpPr>
                  <p:cNvPr id="43" name="Straight Connector 42">
                    <a:extLst>
                      <a:ext uri="{FF2B5EF4-FFF2-40B4-BE49-F238E27FC236}">
                        <a16:creationId xmlns:a16="http://schemas.microsoft.com/office/drawing/2014/main" id="{D27DF365-D1E7-EA25-3ACC-5D46C07BFBB3}"/>
                      </a:ext>
                    </a:extLst>
                  </p:cNvPr>
                  <p:cNvCxnSpPr>
                    <a:cxnSpLocks/>
                    <a:endCxn id="46" idx="2"/>
                  </p:cNvCxnSpPr>
                  <p:nvPr/>
                </p:nvCxnSpPr>
                <p:spPr>
                  <a:xfrm flipH="1" flipV="1">
                    <a:off x="1437320" y="4027737"/>
                    <a:ext cx="8921041" cy="11211"/>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8B74A461-1199-8BCA-EBC0-46B1E00F1E42}"/>
                      </a:ext>
                    </a:extLst>
                  </p:cNvPr>
                  <p:cNvGrpSpPr/>
                  <p:nvPr/>
                </p:nvGrpSpPr>
                <p:grpSpPr>
                  <a:xfrm>
                    <a:off x="306769" y="1952944"/>
                    <a:ext cx="11272938" cy="2075981"/>
                    <a:chOff x="306769" y="1952944"/>
                    <a:chExt cx="11272938" cy="2075981"/>
                  </a:xfrm>
                </p:grpSpPr>
                <p:sp>
                  <p:nvSpPr>
                    <p:cNvPr id="46" name="Arc 45">
                      <a:extLst>
                        <a:ext uri="{FF2B5EF4-FFF2-40B4-BE49-F238E27FC236}">
                          <a16:creationId xmlns:a16="http://schemas.microsoft.com/office/drawing/2014/main" id="{A2C849AB-C5D4-309F-AB64-E35D2D010A9E}"/>
                        </a:ext>
                      </a:extLst>
                    </p:cNvPr>
                    <p:cNvSpPr/>
                    <p:nvPr/>
                  </p:nvSpPr>
                  <p:spPr>
                    <a:xfrm flipH="1">
                      <a:off x="855991" y="2965137"/>
                      <a:ext cx="1245912" cy="1063788"/>
                    </a:xfrm>
                    <a:prstGeom prst="arc">
                      <a:avLst>
                        <a:gd name="adj1" fmla="val 16325953"/>
                        <a:gd name="adj2" fmla="val 5140926"/>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675">
                        <a:latin typeface="Trebuchet MS" panose="020B0603020202020204" pitchFamily="34" charset="0"/>
                      </a:endParaRPr>
                    </a:p>
                  </p:txBody>
                </p:sp>
                <p:grpSp>
                  <p:nvGrpSpPr>
                    <p:cNvPr id="20" name="Group 19">
                      <a:extLst>
                        <a:ext uri="{FF2B5EF4-FFF2-40B4-BE49-F238E27FC236}">
                          <a16:creationId xmlns:a16="http://schemas.microsoft.com/office/drawing/2014/main" id="{46A06954-318E-1130-2404-25B2B0A9FD69}"/>
                        </a:ext>
                      </a:extLst>
                    </p:cNvPr>
                    <p:cNvGrpSpPr/>
                    <p:nvPr/>
                  </p:nvGrpSpPr>
                  <p:grpSpPr>
                    <a:xfrm>
                      <a:off x="1459460" y="1952944"/>
                      <a:ext cx="10120247" cy="1012453"/>
                      <a:chOff x="1459460" y="1952944"/>
                      <a:chExt cx="10120247" cy="1012453"/>
                    </a:xfrm>
                  </p:grpSpPr>
                  <p:cxnSp>
                    <p:nvCxnSpPr>
                      <p:cNvPr id="6" name="Straight Connector 5">
                        <a:extLst>
                          <a:ext uri="{FF2B5EF4-FFF2-40B4-BE49-F238E27FC236}">
                            <a16:creationId xmlns:a16="http://schemas.microsoft.com/office/drawing/2014/main" id="{4499248F-0B44-0D96-75C9-49C4E6236151}"/>
                          </a:ext>
                        </a:extLst>
                      </p:cNvPr>
                      <p:cNvCxnSpPr>
                        <a:cxnSpLocks/>
                        <a:endCxn id="48" idx="0"/>
                      </p:cNvCxnSpPr>
                      <p:nvPr/>
                    </p:nvCxnSpPr>
                    <p:spPr>
                      <a:xfrm flipV="1">
                        <a:off x="4269966" y="1952971"/>
                        <a:ext cx="6202108" cy="1"/>
                      </a:xfrm>
                      <a:prstGeom prst="line">
                        <a:avLst/>
                      </a:prstGeom>
                      <a:ln w="38100">
                        <a:solidFill>
                          <a:schemeClr val="bg1">
                            <a:lumMod val="50000"/>
                          </a:schemeClr>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A446988-3D41-94F7-229C-45AB45B55B43}"/>
                          </a:ext>
                        </a:extLst>
                      </p:cNvPr>
                      <p:cNvCxnSpPr>
                        <a:cxnSpLocks/>
                        <a:stCxn id="46" idx="0"/>
                      </p:cNvCxnSpPr>
                      <p:nvPr/>
                    </p:nvCxnSpPr>
                    <p:spPr>
                      <a:xfrm flipV="1">
                        <a:off x="1459460" y="2952820"/>
                        <a:ext cx="9061650" cy="12577"/>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8" name="Arc 47">
                        <a:extLst>
                          <a:ext uri="{FF2B5EF4-FFF2-40B4-BE49-F238E27FC236}">
                            <a16:creationId xmlns:a16="http://schemas.microsoft.com/office/drawing/2014/main" id="{94F38871-1B8B-A6F8-C7D3-15BE64821542}"/>
                          </a:ext>
                        </a:extLst>
                      </p:cNvPr>
                      <p:cNvSpPr/>
                      <p:nvPr/>
                    </p:nvSpPr>
                    <p:spPr>
                      <a:xfrm>
                        <a:off x="9893366" y="1952944"/>
                        <a:ext cx="1157418" cy="999873"/>
                      </a:xfrm>
                      <a:prstGeom prst="arc">
                        <a:avLst>
                          <a:gd name="adj1" fmla="val 16200000"/>
                          <a:gd name="adj2" fmla="val 5546510"/>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675">
                          <a:latin typeface="Trebuchet MS" panose="020B0603020202020204" pitchFamily="34" charset="0"/>
                        </a:endParaRPr>
                      </a:p>
                    </p:txBody>
                  </p:sp>
                  <p:sp>
                    <p:nvSpPr>
                      <p:cNvPr id="16" name="Oval 15">
                        <a:extLst>
                          <a:ext uri="{FF2B5EF4-FFF2-40B4-BE49-F238E27FC236}">
                            <a16:creationId xmlns:a16="http://schemas.microsoft.com/office/drawing/2014/main" id="{34978D97-0361-93BF-C422-835D472F39E2}"/>
                          </a:ext>
                        </a:extLst>
                      </p:cNvPr>
                      <p:cNvSpPr/>
                      <p:nvPr/>
                    </p:nvSpPr>
                    <p:spPr>
                      <a:xfrm>
                        <a:off x="10811655" y="2098368"/>
                        <a:ext cx="751809" cy="709091"/>
                      </a:xfrm>
                      <a:prstGeom prst="ellipse">
                        <a:avLst/>
                      </a:prstGeom>
                      <a:solidFill>
                        <a:srgbClr val="9CCEE9"/>
                      </a:solidFill>
                      <a:ln>
                        <a:solidFill>
                          <a:srgbClr val="9CCEE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675">
                          <a:solidFill>
                            <a:srgbClr val="825474"/>
                          </a:solidFill>
                          <a:latin typeface="Trebuchet MS" panose="020B0603020202020204" pitchFamily="34" charset="0"/>
                        </a:endParaRPr>
                      </a:p>
                    </p:txBody>
                  </p:sp>
                  <p:sp>
                    <p:nvSpPr>
                      <p:cNvPr id="60" name="TextBox 59">
                        <a:extLst>
                          <a:ext uri="{FF2B5EF4-FFF2-40B4-BE49-F238E27FC236}">
                            <a16:creationId xmlns:a16="http://schemas.microsoft.com/office/drawing/2014/main" id="{3E1290E2-FBF0-F92D-9C75-70DB983F5765}"/>
                          </a:ext>
                        </a:extLst>
                      </p:cNvPr>
                      <p:cNvSpPr txBox="1"/>
                      <p:nvPr/>
                    </p:nvSpPr>
                    <p:spPr>
                      <a:xfrm>
                        <a:off x="10844142" y="2175136"/>
                        <a:ext cx="735565" cy="53782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100" b="1">
                            <a:latin typeface="Trebuchet MS" panose="020B0603020202020204" pitchFamily="34" charset="0"/>
                          </a:rPr>
                          <a:t>1</a:t>
                        </a:r>
                      </a:p>
                    </p:txBody>
                  </p:sp>
                </p:grpSp>
                <p:sp>
                  <p:nvSpPr>
                    <p:cNvPr id="13" name="Oval 12">
                      <a:extLst>
                        <a:ext uri="{FF2B5EF4-FFF2-40B4-BE49-F238E27FC236}">
                          <a16:creationId xmlns:a16="http://schemas.microsoft.com/office/drawing/2014/main" id="{225B8233-DE58-F8C4-361A-3382563E7BB9}"/>
                        </a:ext>
                      </a:extLst>
                    </p:cNvPr>
                    <p:cNvSpPr/>
                    <p:nvPr/>
                  </p:nvSpPr>
                  <p:spPr>
                    <a:xfrm>
                      <a:off x="306769" y="3142485"/>
                      <a:ext cx="751808" cy="709091"/>
                    </a:xfrm>
                    <a:prstGeom prst="ellipse">
                      <a:avLst/>
                    </a:prstGeom>
                    <a:solidFill>
                      <a:srgbClr val="BFE1B6"/>
                    </a:solidFill>
                    <a:ln>
                      <a:solidFill>
                        <a:srgbClr val="BFE1B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675">
                        <a:latin typeface="Trebuchet MS" panose="020B0603020202020204" pitchFamily="34" charset="0"/>
                      </a:endParaRPr>
                    </a:p>
                  </p:txBody>
                </p:sp>
                <p:sp>
                  <p:nvSpPr>
                    <p:cNvPr id="109" name="TextBox 108">
                      <a:extLst>
                        <a:ext uri="{FF2B5EF4-FFF2-40B4-BE49-F238E27FC236}">
                          <a16:creationId xmlns:a16="http://schemas.microsoft.com/office/drawing/2014/main" id="{F1EE90C6-D73C-C4D1-CA5B-893BB72C65CC}"/>
                        </a:ext>
                      </a:extLst>
                    </p:cNvPr>
                    <p:cNvSpPr txBox="1"/>
                    <p:nvPr/>
                  </p:nvSpPr>
                  <p:spPr>
                    <a:xfrm>
                      <a:off x="323860" y="3235419"/>
                      <a:ext cx="735565" cy="53782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100" b="1">
                          <a:latin typeface="Trebuchet MS" panose="020B0603020202020204" pitchFamily="34" charset="0"/>
                        </a:rPr>
                        <a:t>2</a:t>
                      </a:r>
                    </a:p>
                  </p:txBody>
                </p:sp>
              </p:grpSp>
            </p:grpSp>
          </p:grpSp>
          <p:grpSp>
            <p:nvGrpSpPr>
              <p:cNvPr id="25" name="Group 24">
                <a:extLst>
                  <a:ext uri="{FF2B5EF4-FFF2-40B4-BE49-F238E27FC236}">
                    <a16:creationId xmlns:a16="http://schemas.microsoft.com/office/drawing/2014/main" id="{E79F80B5-3A2F-29AB-362C-C7011509F4FC}"/>
                  </a:ext>
                </a:extLst>
              </p:cNvPr>
              <p:cNvGrpSpPr/>
              <p:nvPr/>
            </p:nvGrpSpPr>
            <p:grpSpPr>
              <a:xfrm>
                <a:off x="10844142" y="4134069"/>
                <a:ext cx="751809" cy="709091"/>
                <a:chOff x="10879696" y="4282340"/>
                <a:chExt cx="751809" cy="709091"/>
              </a:xfrm>
            </p:grpSpPr>
            <p:sp>
              <p:nvSpPr>
                <p:cNvPr id="14" name="Oval 13">
                  <a:extLst>
                    <a:ext uri="{FF2B5EF4-FFF2-40B4-BE49-F238E27FC236}">
                      <a16:creationId xmlns:a16="http://schemas.microsoft.com/office/drawing/2014/main" id="{0200A014-220C-D8C2-D386-D14FF2E627AC}"/>
                    </a:ext>
                  </a:extLst>
                </p:cNvPr>
                <p:cNvSpPr/>
                <p:nvPr/>
              </p:nvSpPr>
              <p:spPr>
                <a:xfrm>
                  <a:off x="10879696" y="4282340"/>
                  <a:ext cx="751809" cy="709091"/>
                </a:xfrm>
                <a:prstGeom prst="ellipse">
                  <a:avLst/>
                </a:prstGeom>
                <a:solidFill>
                  <a:srgbClr val="5BCBD4"/>
                </a:solidFill>
                <a:ln>
                  <a:solidFill>
                    <a:srgbClr val="5BCBD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675">
                    <a:latin typeface="Trebuchet MS" panose="020B0603020202020204" pitchFamily="34" charset="0"/>
                  </a:endParaRPr>
                </a:p>
              </p:txBody>
            </p:sp>
            <p:sp>
              <p:nvSpPr>
                <p:cNvPr id="107" name="TextBox 106">
                  <a:extLst>
                    <a:ext uri="{FF2B5EF4-FFF2-40B4-BE49-F238E27FC236}">
                      <a16:creationId xmlns:a16="http://schemas.microsoft.com/office/drawing/2014/main" id="{515A7B3D-D6F2-6055-4BD7-9777204A677A}"/>
                    </a:ext>
                  </a:extLst>
                </p:cNvPr>
                <p:cNvSpPr txBox="1"/>
                <p:nvPr/>
              </p:nvSpPr>
              <p:spPr>
                <a:xfrm>
                  <a:off x="10895940" y="4375275"/>
                  <a:ext cx="735565" cy="53782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100" b="1">
                      <a:latin typeface="Trebuchet MS" panose="020B0603020202020204" pitchFamily="34" charset="0"/>
                    </a:rPr>
                    <a:t>3</a:t>
                  </a:r>
                </a:p>
              </p:txBody>
            </p:sp>
          </p:grpSp>
        </p:grpSp>
      </p:grpSp>
      <p:sp>
        <p:nvSpPr>
          <p:cNvPr id="55" name="Oval 54">
            <a:extLst>
              <a:ext uri="{FF2B5EF4-FFF2-40B4-BE49-F238E27FC236}">
                <a16:creationId xmlns:a16="http://schemas.microsoft.com/office/drawing/2014/main" id="{1C37D414-17F9-923B-1731-A0AD7DAEBDEF}"/>
              </a:ext>
              <a:ext uri="{C183D7F6-B498-43B3-948B-1728B52AA6E4}">
                <adec:decorative xmlns:adec="http://schemas.microsoft.com/office/drawing/2017/decorative" val="1"/>
              </a:ext>
            </a:extLst>
          </p:cNvPr>
          <p:cNvSpPr/>
          <p:nvPr/>
        </p:nvSpPr>
        <p:spPr>
          <a:xfrm>
            <a:off x="374415" y="3410805"/>
            <a:ext cx="559105" cy="547810"/>
          </a:xfrm>
          <a:prstGeom prst="ellipse">
            <a:avLst/>
          </a:prstGeom>
          <a:solidFill>
            <a:srgbClr val="5FA4D8"/>
          </a:solidFill>
          <a:ln>
            <a:solidFill>
              <a:srgbClr val="5FA4D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675">
              <a:latin typeface="Trebuchet MS" panose="020B0603020202020204" pitchFamily="34" charset="0"/>
            </a:endParaRPr>
          </a:p>
        </p:txBody>
      </p:sp>
      <p:sp>
        <p:nvSpPr>
          <p:cNvPr id="81" name="TextBox 80">
            <a:extLst>
              <a:ext uri="{FF2B5EF4-FFF2-40B4-BE49-F238E27FC236}">
                <a16:creationId xmlns:a16="http://schemas.microsoft.com/office/drawing/2014/main" id="{4C62A78F-0B55-765A-0483-C752CF6D5802}"/>
              </a:ext>
              <a:ext uri="{C183D7F6-B498-43B3-948B-1728B52AA6E4}">
                <adec:decorative xmlns:adec="http://schemas.microsoft.com/office/drawing/2017/decorative" val="1"/>
              </a:ext>
            </a:extLst>
          </p:cNvPr>
          <p:cNvSpPr txBox="1"/>
          <p:nvPr/>
        </p:nvSpPr>
        <p:spPr>
          <a:xfrm>
            <a:off x="363679" y="3496308"/>
            <a:ext cx="547025" cy="415498"/>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100" b="1">
                <a:latin typeface="Trebuchet MS" panose="020B0603020202020204" pitchFamily="34" charset="0"/>
              </a:rPr>
              <a:t>4</a:t>
            </a:r>
          </a:p>
        </p:txBody>
      </p:sp>
    </p:spTree>
    <p:extLst>
      <p:ext uri="{BB962C8B-B14F-4D97-AF65-F5344CB8AC3E}">
        <p14:creationId xmlns:p14="http://schemas.microsoft.com/office/powerpoint/2010/main" val="38411074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26CC-A5C4-89F4-5A43-2A11B5BAB947}"/>
              </a:ext>
            </a:extLst>
          </p:cNvPr>
          <p:cNvSpPr>
            <a:spLocks noGrp="1"/>
          </p:cNvSpPr>
          <p:nvPr>
            <p:ph type="title"/>
          </p:nvPr>
        </p:nvSpPr>
        <p:spPr>
          <a:xfrm>
            <a:off x="356817" y="108801"/>
            <a:ext cx="7167900" cy="741300"/>
          </a:xfrm>
        </p:spPr>
        <p:txBody>
          <a:bodyPr/>
          <a:lstStyle/>
          <a:p>
            <a:r>
              <a:rPr lang="en-US" sz="3200">
                <a:latin typeface="Trebuchet MS" panose="020B0603020202020204" pitchFamily="34" charset="0"/>
              </a:rPr>
              <a:t>READ Act </a:t>
            </a:r>
            <a:r>
              <a:rPr lang="en-US" sz="3200" kern="1200">
                <a:solidFill>
                  <a:schemeClr val="tx1"/>
                </a:solidFill>
                <a:latin typeface="Trebuchet MS" panose="020B0603020202020204" pitchFamily="34" charset="0"/>
                <a:sym typeface="Arial"/>
              </a:rPr>
              <a:t>|</a:t>
            </a:r>
            <a:r>
              <a:rPr lang="en-US" sz="3200">
                <a:latin typeface="Trebuchet MS" panose="020B0603020202020204" pitchFamily="34" charset="0"/>
              </a:rPr>
              <a:t> Parent Communication </a:t>
            </a:r>
          </a:p>
        </p:txBody>
      </p:sp>
      <p:sp>
        <p:nvSpPr>
          <p:cNvPr id="3" name="TextBox 2">
            <a:extLst>
              <a:ext uri="{FF2B5EF4-FFF2-40B4-BE49-F238E27FC236}">
                <a16:creationId xmlns:a16="http://schemas.microsoft.com/office/drawing/2014/main" id="{D5AA5504-48F2-26E1-FE5D-120EBFEC2071}"/>
              </a:ext>
            </a:extLst>
          </p:cNvPr>
          <p:cNvSpPr txBox="1"/>
          <p:nvPr/>
        </p:nvSpPr>
        <p:spPr>
          <a:xfrm>
            <a:off x="265080" y="932707"/>
            <a:ext cx="8643176" cy="4278094"/>
          </a:xfrm>
          <a:prstGeom prst="rect">
            <a:avLst/>
          </a:prstGeom>
          <a:noFill/>
        </p:spPr>
        <p:txBody>
          <a:bodyPr wrap="square" rtlCol="0">
            <a:spAutoFit/>
          </a:bodyPr>
          <a:lstStyle/>
          <a:p>
            <a:pPr marL="285750" indent="-285750">
              <a:buFont typeface="Arial" panose="020B0604020202020204" pitchFamily="34" charset="0"/>
              <a:buChar char="•"/>
            </a:pPr>
            <a:r>
              <a:rPr lang="en-US" sz="1800">
                <a:latin typeface="Trebuchet MS" panose="020B0603020202020204" pitchFamily="34" charset="0"/>
              </a:rPr>
              <a:t>Each Local Education Provider shall adopt procedures to comply with the requirements of the READ Act.</a:t>
            </a:r>
          </a:p>
          <a:p>
            <a:endParaRPr lang="en-US" sz="1800">
              <a:latin typeface="Trebuchet MS" panose="020B0603020202020204" pitchFamily="34" charset="0"/>
            </a:endParaRPr>
          </a:p>
          <a:p>
            <a:pPr marL="285750" indent="-285750">
              <a:buFont typeface="Arial" panose="020B0604020202020204" pitchFamily="34" charset="0"/>
              <a:buChar char="•"/>
            </a:pPr>
            <a:r>
              <a:rPr lang="en-US" sz="1800">
                <a:latin typeface="Trebuchet MS" panose="020B0603020202020204" pitchFamily="34" charset="0"/>
              </a:rPr>
              <a:t>This includes procedures for “effectively communicating with parents concerning the creation, contents, and implementation of READ Plans”</a:t>
            </a:r>
          </a:p>
          <a:p>
            <a:pPr marL="285750" indent="-285750">
              <a:buFont typeface="Arial" panose="020B0604020202020204" pitchFamily="34" charset="0"/>
              <a:buChar char="•"/>
            </a:pPr>
            <a:endParaRPr lang="en-US" sz="1800">
              <a:latin typeface="Trebuchet MS" panose="020B0603020202020204" pitchFamily="34" charset="0"/>
            </a:endParaRPr>
          </a:p>
          <a:p>
            <a:pPr marL="285750" indent="-285750">
              <a:buFont typeface="Arial" panose="020B0604020202020204" pitchFamily="34" charset="0"/>
              <a:buChar char="•"/>
            </a:pPr>
            <a:r>
              <a:rPr lang="en-US" sz="1800">
                <a:latin typeface="Trebuchet MS" panose="020B0603020202020204" pitchFamily="34" charset="0"/>
              </a:rPr>
              <a:t>The READ Act requires a meeting with parents at the time a READ plan is initiated and a meeting at the end of any school year prior to fourth grade in which a student continues to have a significant reading deficiency.</a:t>
            </a:r>
          </a:p>
          <a:p>
            <a:endParaRPr lang="en-US" sz="1800">
              <a:latin typeface="Trebuchet MS" panose="020B0603020202020204" pitchFamily="34" charset="0"/>
            </a:endParaRPr>
          </a:p>
          <a:p>
            <a:pPr marL="285750" indent="-285750">
              <a:buFont typeface="Arial" panose="020B0604020202020204" pitchFamily="34" charset="0"/>
              <a:buChar char="•"/>
            </a:pPr>
            <a:r>
              <a:rPr lang="en-US" sz="1800">
                <a:latin typeface="Trebuchet MS" panose="020B0603020202020204" pitchFamily="34" charset="0"/>
              </a:rPr>
              <a:t>The LEP should ensure that the parent of a student on a READ plan receives ongoing, regular updates from the student’s teacher</a:t>
            </a:r>
          </a:p>
          <a:p>
            <a:pPr marL="158750" indent="0">
              <a:buNone/>
            </a:pPr>
            <a:endParaRPr lang="en-US"/>
          </a:p>
          <a:p>
            <a:r>
              <a:rPr lang="en-US"/>
              <a:t> </a:t>
            </a:r>
          </a:p>
          <a:p>
            <a:pPr marL="285750" indent="-285750">
              <a:buFont typeface="Arial" panose="020B0604020202020204" pitchFamily="34" charset="0"/>
              <a:buChar char="•"/>
            </a:pPr>
            <a:endParaRPr lang="en-US"/>
          </a:p>
          <a:p>
            <a:endParaRPr lang="en-US"/>
          </a:p>
        </p:txBody>
      </p:sp>
    </p:spTree>
    <p:extLst>
      <p:ext uri="{BB962C8B-B14F-4D97-AF65-F5344CB8AC3E}">
        <p14:creationId xmlns:p14="http://schemas.microsoft.com/office/powerpoint/2010/main" val="7099693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195CA-A432-1BC7-7D68-E6C00D690845}"/>
              </a:ext>
            </a:extLst>
          </p:cNvPr>
          <p:cNvSpPr>
            <a:spLocks noGrp="1"/>
          </p:cNvSpPr>
          <p:nvPr>
            <p:ph type="title"/>
          </p:nvPr>
        </p:nvSpPr>
        <p:spPr>
          <a:xfrm>
            <a:off x="116383" y="-71240"/>
            <a:ext cx="8520600" cy="572700"/>
          </a:xfrm>
        </p:spPr>
        <p:txBody>
          <a:bodyPr/>
          <a:lstStyle/>
          <a:p>
            <a:r>
              <a:rPr lang="en-US" sz="3200">
                <a:latin typeface="Trebuchet MS" panose="020B0603020202020204" pitchFamily="34" charset="0"/>
              </a:rPr>
              <a:t>Family Letter Templates </a:t>
            </a:r>
          </a:p>
        </p:txBody>
      </p:sp>
      <p:pic>
        <p:nvPicPr>
          <p:cNvPr id="8" name="Picture 7" descr="Beginning of the Year READ Plan Creation Sample Letter">
            <a:extLst>
              <a:ext uri="{FF2B5EF4-FFF2-40B4-BE49-F238E27FC236}">
                <a16:creationId xmlns:a16="http://schemas.microsoft.com/office/drawing/2014/main" id="{FF3CCE45-17CD-1B30-0EE7-D240B8671081}"/>
              </a:ext>
            </a:extLst>
          </p:cNvPr>
          <p:cNvPicPr>
            <a:picLocks noChangeAspect="1"/>
          </p:cNvPicPr>
          <p:nvPr/>
        </p:nvPicPr>
        <p:blipFill>
          <a:blip r:embed="rId3"/>
          <a:stretch>
            <a:fillRect/>
          </a:stretch>
        </p:blipFill>
        <p:spPr>
          <a:xfrm rot="21406146">
            <a:off x="189469" y="698937"/>
            <a:ext cx="3591959" cy="3344056"/>
          </a:xfrm>
          <a:prstGeom prst="rect">
            <a:avLst/>
          </a:prstGeom>
          <a:effectLst>
            <a:innerShdw blurRad="114300">
              <a:prstClr val="black"/>
            </a:innerShdw>
          </a:effectLst>
        </p:spPr>
      </p:pic>
      <p:pic>
        <p:nvPicPr>
          <p:cNvPr id="6" name="Picture 5" descr="Follow-Up Communication Sample Letter">
            <a:extLst>
              <a:ext uri="{FF2B5EF4-FFF2-40B4-BE49-F238E27FC236}">
                <a16:creationId xmlns:a16="http://schemas.microsoft.com/office/drawing/2014/main" id="{0306EB01-E2CB-3761-C275-340387296C68}"/>
              </a:ext>
            </a:extLst>
          </p:cNvPr>
          <p:cNvPicPr>
            <a:picLocks noChangeAspect="1"/>
          </p:cNvPicPr>
          <p:nvPr/>
        </p:nvPicPr>
        <p:blipFill>
          <a:blip r:embed="rId4"/>
          <a:stretch>
            <a:fillRect/>
          </a:stretch>
        </p:blipFill>
        <p:spPr>
          <a:xfrm>
            <a:off x="2974500" y="835116"/>
            <a:ext cx="3515511" cy="4014093"/>
          </a:xfrm>
          <a:prstGeom prst="rect">
            <a:avLst/>
          </a:prstGeom>
          <a:effectLst>
            <a:innerShdw blurRad="114300">
              <a:prstClr val="black"/>
            </a:innerShdw>
          </a:effectLst>
        </p:spPr>
      </p:pic>
      <p:pic>
        <p:nvPicPr>
          <p:cNvPr id="4" name="Picture 3" descr="End-of-Year Notification Sample Letter ">
            <a:extLst>
              <a:ext uri="{FF2B5EF4-FFF2-40B4-BE49-F238E27FC236}">
                <a16:creationId xmlns:a16="http://schemas.microsoft.com/office/drawing/2014/main" id="{958398C7-4965-4964-17DE-430345D3EEEC}"/>
              </a:ext>
            </a:extLst>
          </p:cNvPr>
          <p:cNvPicPr>
            <a:picLocks noChangeAspect="1"/>
          </p:cNvPicPr>
          <p:nvPr/>
        </p:nvPicPr>
        <p:blipFill>
          <a:blip r:embed="rId5"/>
          <a:stretch>
            <a:fillRect/>
          </a:stretch>
        </p:blipFill>
        <p:spPr>
          <a:xfrm rot="170938">
            <a:off x="5367300" y="266423"/>
            <a:ext cx="3564211" cy="3955829"/>
          </a:xfrm>
          <a:prstGeom prst="rect">
            <a:avLst/>
          </a:prstGeom>
          <a:effectLst>
            <a:innerShdw blurRad="114300">
              <a:prstClr val="black"/>
            </a:innerShdw>
          </a:effectLst>
        </p:spPr>
      </p:pic>
      <p:sp>
        <p:nvSpPr>
          <p:cNvPr id="9" name="TextBox 8">
            <a:extLst>
              <a:ext uri="{FF2B5EF4-FFF2-40B4-BE49-F238E27FC236}">
                <a16:creationId xmlns:a16="http://schemas.microsoft.com/office/drawing/2014/main" id="{A62744B0-2A2B-DF86-F8FB-30B31D409BEE}"/>
              </a:ext>
            </a:extLst>
          </p:cNvPr>
          <p:cNvSpPr txBox="1"/>
          <p:nvPr/>
        </p:nvSpPr>
        <p:spPr>
          <a:xfrm>
            <a:off x="0" y="4308384"/>
            <a:ext cx="2894029" cy="461665"/>
          </a:xfrm>
          <a:prstGeom prst="rect">
            <a:avLst/>
          </a:prstGeom>
          <a:noFill/>
        </p:spPr>
        <p:txBody>
          <a:bodyPr wrap="square" rtlCol="0">
            <a:spAutoFit/>
          </a:bodyPr>
          <a:lstStyle/>
          <a:p>
            <a:r>
              <a:rPr lang="en-US" sz="1200">
                <a:latin typeface="Trebuchet MS" panose="020B0603020202020204" pitchFamily="34" charset="0"/>
                <a:hlinkClick r:id="rId6"/>
              </a:rPr>
              <a:t>https://www.cde.state.co.us/coloradoliteracy/familylettertemplatesreadact</a:t>
            </a:r>
            <a:endParaRPr lang="en-US" sz="1200">
              <a:latin typeface="Trebuchet MS" panose="020B0603020202020204" pitchFamily="34" charset="0"/>
            </a:endParaRPr>
          </a:p>
        </p:txBody>
      </p:sp>
    </p:spTree>
    <p:extLst>
      <p:ext uri="{BB962C8B-B14F-4D97-AF65-F5344CB8AC3E}">
        <p14:creationId xmlns:p14="http://schemas.microsoft.com/office/powerpoint/2010/main" val="33408657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hool corridor with lockers">
            <a:extLst>
              <a:ext uri="{FF2B5EF4-FFF2-40B4-BE49-F238E27FC236}">
                <a16:creationId xmlns:a16="http://schemas.microsoft.com/office/drawing/2014/main" id="{54014EA2-1B82-B7FA-3F6E-4D06FF3D984C}"/>
              </a:ext>
            </a:extLst>
          </p:cNvPr>
          <p:cNvPicPr>
            <a:picLocks noChangeAspect="1"/>
          </p:cNvPicPr>
          <p:nvPr/>
        </p:nvPicPr>
        <p:blipFill>
          <a:blip r:embed="rId3"/>
          <a:srcRect t="13793"/>
          <a:stretch/>
        </p:blipFill>
        <p:spPr>
          <a:xfrm>
            <a:off x="20" y="10"/>
            <a:ext cx="9143980" cy="5143490"/>
          </a:xfrm>
          <a:prstGeom prst="rect">
            <a:avLst/>
          </a:prstGeom>
          <a:noFill/>
        </p:spPr>
      </p:pic>
      <p:sp>
        <p:nvSpPr>
          <p:cNvPr id="2" name="Title 1">
            <a:extLst>
              <a:ext uri="{FF2B5EF4-FFF2-40B4-BE49-F238E27FC236}">
                <a16:creationId xmlns:a16="http://schemas.microsoft.com/office/drawing/2014/main" id="{E1E0D162-C554-8385-10BF-BC233978647C}"/>
              </a:ext>
            </a:extLst>
          </p:cNvPr>
          <p:cNvSpPr>
            <a:spLocks noGrp="1"/>
          </p:cNvSpPr>
          <p:nvPr>
            <p:ph type="title"/>
          </p:nvPr>
        </p:nvSpPr>
        <p:spPr>
          <a:xfrm>
            <a:off x="0" y="3361599"/>
            <a:ext cx="9144000" cy="697053"/>
          </a:xfrm>
        </p:spPr>
        <p:txBody>
          <a:bodyPr wrap="square" anchor="ctr">
            <a:noAutofit/>
          </a:bodyPr>
          <a:lstStyle/>
          <a:p>
            <a:pPr>
              <a:lnSpc>
                <a:spcPct val="90000"/>
              </a:lnSpc>
            </a:pPr>
            <a:r>
              <a:rPr lang="en-US" sz="3600" b="1">
                <a:solidFill>
                  <a:schemeClr val="tx1"/>
                </a:solidFill>
                <a:latin typeface="Trebuchet MS"/>
              </a:rPr>
              <a:t>Regional Collaboration </a:t>
            </a:r>
          </a:p>
        </p:txBody>
      </p:sp>
      <p:pic>
        <p:nvPicPr>
          <p:cNvPr id="4" name="Google Shape;115;p10" descr="CDE Logo">
            <a:extLst>
              <a:ext uri="{FF2B5EF4-FFF2-40B4-BE49-F238E27FC236}">
                <a16:creationId xmlns:a16="http://schemas.microsoft.com/office/drawing/2014/main" id="{B3A458BE-6824-0E24-4000-9C720988CE66}"/>
              </a:ext>
            </a:extLst>
          </p:cNvPr>
          <p:cNvPicPr preferRelativeResize="0"/>
          <p:nvPr/>
        </p:nvPicPr>
        <p:blipFill>
          <a:blip r:embed="rId4">
            <a:alphaModFix/>
          </a:blip>
          <a:stretch>
            <a:fillRect/>
          </a:stretch>
        </p:blipFill>
        <p:spPr>
          <a:xfrm>
            <a:off x="8002150" y="4594525"/>
            <a:ext cx="924425" cy="403399"/>
          </a:xfrm>
          <a:prstGeom prst="rect">
            <a:avLst/>
          </a:prstGeom>
          <a:noFill/>
          <a:ln>
            <a:noFill/>
          </a:ln>
        </p:spPr>
      </p:pic>
    </p:spTree>
    <p:extLst>
      <p:ext uri="{BB962C8B-B14F-4D97-AF65-F5344CB8AC3E}">
        <p14:creationId xmlns:p14="http://schemas.microsoft.com/office/powerpoint/2010/main" val="372499498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6FE04-6D36-6B35-EBC2-8DDEC015B700}"/>
              </a:ext>
            </a:extLst>
          </p:cNvPr>
          <p:cNvSpPr>
            <a:spLocks noGrp="1"/>
          </p:cNvSpPr>
          <p:nvPr>
            <p:ph type="title"/>
          </p:nvPr>
        </p:nvSpPr>
        <p:spPr>
          <a:xfrm>
            <a:off x="110531" y="81413"/>
            <a:ext cx="9635422" cy="741300"/>
          </a:xfrm>
        </p:spPr>
        <p:txBody>
          <a:bodyPr/>
          <a:lstStyle/>
          <a:p>
            <a:r>
              <a:rPr lang="en-US" sz="2400"/>
              <a:t> </a:t>
            </a:r>
            <a:r>
              <a:rPr lang="en-US" sz="2800">
                <a:latin typeface="Trebuchet MS" panose="020B0603020202020204" pitchFamily="34" charset="0"/>
              </a:rPr>
              <a:t>Parent Communication Reflection </a:t>
            </a:r>
          </a:p>
        </p:txBody>
      </p:sp>
      <p:graphicFrame>
        <p:nvGraphicFramePr>
          <p:cNvPr id="3" name="Diagram 2">
            <a:extLst>
              <a:ext uri="{FF2B5EF4-FFF2-40B4-BE49-F238E27FC236}">
                <a16:creationId xmlns:a16="http://schemas.microsoft.com/office/drawing/2014/main" id="{F7A41F42-CEA2-7979-BBD3-DBF0D54D397C}"/>
              </a:ext>
              <a:ext uri="{C183D7F6-B498-43B3-948B-1728B52AA6E4}">
                <adec:decorative xmlns:adec="http://schemas.microsoft.com/office/drawing/2017/decorative" val="1"/>
              </a:ext>
            </a:extLst>
          </p:cNvPr>
          <p:cNvGraphicFramePr/>
          <p:nvPr/>
        </p:nvGraphicFramePr>
        <p:xfrm>
          <a:off x="770562" y="452063"/>
          <a:ext cx="7695344" cy="4151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591687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CCC69A-11BF-2F9A-FD1D-91C235ECE53E}"/>
              </a:ext>
            </a:extLst>
          </p:cNvPr>
          <p:cNvSpPr>
            <a:spLocks noGrp="1"/>
          </p:cNvSpPr>
          <p:nvPr>
            <p:ph type="title"/>
          </p:nvPr>
        </p:nvSpPr>
        <p:spPr>
          <a:xfrm>
            <a:off x="135236" y="0"/>
            <a:ext cx="8520600" cy="572700"/>
          </a:xfrm>
        </p:spPr>
        <p:txBody>
          <a:bodyPr/>
          <a:lstStyle/>
          <a:p>
            <a:r>
              <a:rPr lang="en-US" sz="3200">
                <a:latin typeface="Trebuchet MS" panose="020B0603020202020204" pitchFamily="34" charset="0"/>
              </a:rPr>
              <a:t>Breakout Rooms</a:t>
            </a:r>
          </a:p>
        </p:txBody>
      </p:sp>
      <p:sp>
        <p:nvSpPr>
          <p:cNvPr id="7" name="TextBox 6">
            <a:extLst>
              <a:ext uri="{FF2B5EF4-FFF2-40B4-BE49-F238E27FC236}">
                <a16:creationId xmlns:a16="http://schemas.microsoft.com/office/drawing/2014/main" id="{68021BD0-DC43-C19E-8EBB-2EFFED634A52}"/>
              </a:ext>
            </a:extLst>
          </p:cNvPr>
          <p:cNvSpPr txBox="1"/>
          <p:nvPr/>
        </p:nvSpPr>
        <p:spPr>
          <a:xfrm>
            <a:off x="264445" y="755868"/>
            <a:ext cx="8767463" cy="3631763"/>
          </a:xfrm>
          <a:prstGeom prst="rect">
            <a:avLst/>
          </a:prstGeom>
          <a:noFill/>
        </p:spPr>
        <p:txBody>
          <a:bodyPr wrap="square" rtlCol="0">
            <a:spAutoFit/>
          </a:bodyPr>
          <a:lstStyle/>
          <a:p>
            <a:r>
              <a:rPr lang="en-US" sz="2400" b="1">
                <a:latin typeface="Trebuchet MS" panose="020B0603020202020204" pitchFamily="34" charset="0"/>
              </a:rPr>
              <a:t>Guiding Questions: </a:t>
            </a:r>
            <a:endParaRPr lang="en-US" sz="2400"/>
          </a:p>
          <a:p>
            <a:r>
              <a:rPr lang="en-US" sz="2400">
                <a:latin typeface="Trebuchet MS" panose="020B0603020202020204" pitchFamily="34" charset="0"/>
              </a:rPr>
              <a:t>How are your current policies and procedures around parent communication working? </a:t>
            </a:r>
          </a:p>
          <a:p>
            <a:pPr marL="285750" indent="-285750">
              <a:buFont typeface="Arial" panose="020B0604020202020204" pitchFamily="34" charset="0"/>
              <a:buChar char="•"/>
            </a:pPr>
            <a:r>
              <a:rPr lang="en-US" sz="2400">
                <a:latin typeface="Trebuchet MS" panose="020B0603020202020204" pitchFamily="34" charset="0"/>
              </a:rPr>
              <a:t>What could be improved upon? </a:t>
            </a:r>
          </a:p>
          <a:p>
            <a:pPr marL="285750" indent="-285750">
              <a:buFont typeface="Arial" panose="020B0604020202020204" pitchFamily="34" charset="0"/>
              <a:buChar char="•"/>
            </a:pPr>
            <a:r>
              <a:rPr lang="en-US" sz="2400">
                <a:latin typeface="Trebuchet MS" panose="020B0603020202020204" pitchFamily="34" charset="0"/>
              </a:rPr>
              <a:t>What is working well and could be valuable to share?</a:t>
            </a:r>
          </a:p>
          <a:p>
            <a:endParaRPr lang="en-US" sz="2400">
              <a:latin typeface="Trebuchet MS" panose="020B0603020202020204" pitchFamily="34" charset="0"/>
            </a:endParaRPr>
          </a:p>
          <a:p>
            <a:r>
              <a:rPr lang="en-US" sz="2400">
                <a:latin typeface="Trebuchet MS" panose="020B0603020202020204" pitchFamily="34" charset="0"/>
              </a:rPr>
              <a:t>What resources or supports could help ensure consistency across schools and/or your district in relation to communication around READ plans and student progress?</a:t>
            </a:r>
          </a:p>
          <a:p>
            <a:endParaRPr lang="en-US"/>
          </a:p>
        </p:txBody>
      </p:sp>
    </p:spTree>
    <p:extLst>
      <p:ext uri="{BB962C8B-B14F-4D97-AF65-F5344CB8AC3E}">
        <p14:creationId xmlns:p14="http://schemas.microsoft.com/office/powerpoint/2010/main" val="13223718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775E7B-7E8E-2B1C-104B-6A6BEE495FF3}"/>
              </a:ext>
            </a:extLst>
          </p:cNvPr>
          <p:cNvSpPr>
            <a:spLocks noGrp="1"/>
          </p:cNvSpPr>
          <p:nvPr>
            <p:ph type="title"/>
          </p:nvPr>
        </p:nvSpPr>
        <p:spPr>
          <a:xfrm>
            <a:off x="0" y="3305909"/>
            <a:ext cx="9144000" cy="633046"/>
          </a:xfrm>
        </p:spPr>
        <p:txBody>
          <a:bodyPr vert="horz" lIns="51435" tIns="25718" rIns="51435" bIns="25718" rtlCol="0" anchor="b">
            <a:noAutofit/>
          </a:bodyPr>
          <a:lstStyle/>
          <a:p>
            <a:pPr>
              <a:spcBef>
                <a:spcPct val="0"/>
              </a:spcBef>
            </a:pPr>
            <a:r>
              <a:rPr lang="en-US" sz="3200" b="1" kern="1200">
                <a:solidFill>
                  <a:schemeClr val="tx1"/>
                </a:solidFill>
                <a:latin typeface="Trebuchet MS" panose="020B0603020202020204" pitchFamily="34" charset="0"/>
                <a:ea typeface="+mj-ea"/>
                <a:cs typeface="+mj-cs"/>
              </a:rPr>
              <a:t>ELSR Professional Development Updates</a:t>
            </a:r>
          </a:p>
        </p:txBody>
      </p:sp>
    </p:spTree>
    <p:extLst>
      <p:ext uri="{BB962C8B-B14F-4D97-AF65-F5344CB8AC3E}">
        <p14:creationId xmlns:p14="http://schemas.microsoft.com/office/powerpoint/2010/main" val="616627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1DE0C-3396-E608-0575-6508A4000407}"/>
              </a:ext>
            </a:extLst>
          </p:cNvPr>
          <p:cNvSpPr>
            <a:spLocks noGrp="1"/>
          </p:cNvSpPr>
          <p:nvPr>
            <p:ph type="title"/>
          </p:nvPr>
        </p:nvSpPr>
        <p:spPr>
          <a:xfrm>
            <a:off x="164756" y="-3078"/>
            <a:ext cx="8520600" cy="572700"/>
          </a:xfrm>
        </p:spPr>
        <p:txBody>
          <a:bodyPr/>
          <a:lstStyle/>
          <a:p>
            <a:r>
              <a:rPr lang="en-US" sz="3200" dirty="0">
                <a:latin typeface="Trebuchet MS" panose="020B0603020202020204" pitchFamily="34" charset="0"/>
              </a:rPr>
              <a:t>CDE Science of Reading Literacy Series </a:t>
            </a:r>
          </a:p>
        </p:txBody>
      </p:sp>
      <p:pic>
        <p:nvPicPr>
          <p:cNvPr id="7" name="Picture 6" descr="Science of Reading Literacy Series web page on CDE website under READ Act Related Resources tab">
            <a:extLst>
              <a:ext uri="{FF2B5EF4-FFF2-40B4-BE49-F238E27FC236}">
                <a16:creationId xmlns:a16="http://schemas.microsoft.com/office/drawing/2014/main" id="{67F6EA41-C8AE-7F2F-3840-C785FFEF3248}"/>
              </a:ext>
            </a:extLst>
          </p:cNvPr>
          <p:cNvPicPr>
            <a:picLocks noChangeAspect="1"/>
          </p:cNvPicPr>
          <p:nvPr/>
        </p:nvPicPr>
        <p:blipFill>
          <a:blip r:embed="rId3"/>
          <a:stretch>
            <a:fillRect/>
          </a:stretch>
        </p:blipFill>
        <p:spPr>
          <a:xfrm>
            <a:off x="271848" y="670043"/>
            <a:ext cx="8600303" cy="4021777"/>
          </a:xfrm>
          <a:prstGeom prst="rect">
            <a:avLst/>
          </a:prstGeom>
        </p:spPr>
      </p:pic>
      <p:sp>
        <p:nvSpPr>
          <p:cNvPr id="3" name="TextBox 2">
            <a:extLst>
              <a:ext uri="{FF2B5EF4-FFF2-40B4-BE49-F238E27FC236}">
                <a16:creationId xmlns:a16="http://schemas.microsoft.com/office/drawing/2014/main" id="{36C7CD76-4465-84B5-F7FE-D6D41278EC32}"/>
              </a:ext>
            </a:extLst>
          </p:cNvPr>
          <p:cNvSpPr txBox="1"/>
          <p:nvPr/>
        </p:nvSpPr>
        <p:spPr>
          <a:xfrm>
            <a:off x="1600199" y="4792241"/>
            <a:ext cx="5943600" cy="253916"/>
          </a:xfrm>
          <a:prstGeom prst="rect">
            <a:avLst/>
          </a:prstGeom>
          <a:noFill/>
        </p:spPr>
        <p:txBody>
          <a:bodyPr wrap="square" rtlCol="0">
            <a:spAutoFit/>
          </a:bodyPr>
          <a:lstStyle/>
          <a:p>
            <a:pPr algn="ctr"/>
            <a:r>
              <a:rPr lang="en-US" sz="1050">
                <a:hlinkClick r:id="rId4"/>
              </a:rPr>
              <a:t>https://www.cde.state.co.us/coloradoliteracy/sorliteracyseries</a:t>
            </a:r>
            <a:r>
              <a:rPr lang="en-US" sz="1050"/>
              <a:t> </a:t>
            </a:r>
          </a:p>
        </p:txBody>
      </p:sp>
      <p:sp>
        <p:nvSpPr>
          <p:cNvPr id="6" name="Oval 5">
            <a:extLst>
              <a:ext uri="{FF2B5EF4-FFF2-40B4-BE49-F238E27FC236}">
                <a16:creationId xmlns:a16="http://schemas.microsoft.com/office/drawing/2014/main" id="{3EE1EBD4-43B5-0B84-7BC5-C63F2E3B80AF}"/>
              </a:ext>
              <a:ext uri="{C183D7F6-B498-43B3-948B-1728B52AA6E4}">
                <adec:decorative xmlns:adec="http://schemas.microsoft.com/office/drawing/2017/decorative" val="1"/>
              </a:ext>
            </a:extLst>
          </p:cNvPr>
          <p:cNvSpPr/>
          <p:nvPr/>
        </p:nvSpPr>
        <p:spPr>
          <a:xfrm>
            <a:off x="6606746" y="3171568"/>
            <a:ext cx="2372497" cy="95559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8" name="Picture 7" descr="Colorado Department of Education Logo ">
            <a:extLst>
              <a:ext uri="{FF2B5EF4-FFF2-40B4-BE49-F238E27FC236}">
                <a16:creationId xmlns:a16="http://schemas.microsoft.com/office/drawing/2014/main" id="{25134895-1787-78A6-793F-4F478DB264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92994" y="4487086"/>
            <a:ext cx="1237380" cy="509890"/>
          </a:xfrm>
          <a:prstGeom prst="rect">
            <a:avLst/>
          </a:prstGeom>
        </p:spPr>
      </p:pic>
    </p:spTree>
    <p:extLst>
      <p:ext uri="{BB962C8B-B14F-4D97-AF65-F5344CB8AC3E}">
        <p14:creationId xmlns:p14="http://schemas.microsoft.com/office/powerpoint/2010/main" val="20717120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9898E-BA84-E430-BE0D-5AD45F27CEEB}"/>
              </a:ext>
            </a:extLst>
          </p:cNvPr>
          <p:cNvSpPr>
            <a:spLocks noGrp="1"/>
          </p:cNvSpPr>
          <p:nvPr>
            <p:ph type="title"/>
          </p:nvPr>
        </p:nvSpPr>
        <p:spPr>
          <a:xfrm>
            <a:off x="221388" y="86346"/>
            <a:ext cx="8240275" cy="741300"/>
          </a:xfrm>
        </p:spPr>
        <p:txBody>
          <a:bodyPr/>
          <a:lstStyle/>
          <a:p>
            <a:r>
              <a:rPr lang="en-US" sz="3200">
                <a:latin typeface="Trebuchet MS"/>
              </a:rPr>
              <a:t>Biliteracy Guidance for MLs</a:t>
            </a:r>
            <a:endParaRPr lang="en-US" sz="3200">
              <a:latin typeface="Trebuchet MS" panose="020B0603020202020204" pitchFamily="34" charset="0"/>
            </a:endParaRPr>
          </a:p>
        </p:txBody>
      </p:sp>
      <p:sp>
        <p:nvSpPr>
          <p:cNvPr id="7" name="Text Placeholder 2">
            <a:extLst>
              <a:ext uri="{FF2B5EF4-FFF2-40B4-BE49-F238E27FC236}">
                <a16:creationId xmlns:a16="http://schemas.microsoft.com/office/drawing/2014/main" id="{DE96B15D-25BB-CC6E-F53B-EBCC04CEBAA5}"/>
              </a:ext>
            </a:extLst>
          </p:cNvPr>
          <p:cNvSpPr>
            <a:spLocks noGrp="1"/>
          </p:cNvSpPr>
          <p:nvPr>
            <p:ph type="body" idx="1"/>
          </p:nvPr>
        </p:nvSpPr>
        <p:spPr>
          <a:xfrm>
            <a:off x="311700" y="948368"/>
            <a:ext cx="4876490" cy="3014390"/>
          </a:xfrm>
        </p:spPr>
        <p:txBody>
          <a:bodyPr spcFirstLastPara="1" wrap="square" lIns="91425" tIns="91425" rIns="91425" bIns="91425" anchor="t" anchorCtr="0">
            <a:noAutofit/>
          </a:bodyPr>
          <a:lstStyle/>
          <a:p>
            <a:pPr marL="412750" indent="-285750">
              <a:lnSpc>
                <a:spcPct val="114999"/>
              </a:lnSpc>
            </a:pPr>
            <a:r>
              <a:rPr lang="en-US">
                <a:solidFill>
                  <a:srgbClr val="333333"/>
                </a:solidFill>
              </a:rPr>
              <a:t>This guide supports literacy and biliteracy instruction for Multilingual Learners (MLs) in bilingual education programs. </a:t>
            </a:r>
            <a:endParaRPr lang="en-US"/>
          </a:p>
          <a:p>
            <a:pPr marL="127000" indent="0">
              <a:lnSpc>
                <a:spcPct val="114999"/>
              </a:lnSpc>
              <a:buNone/>
            </a:pPr>
            <a:endParaRPr lang="en-US">
              <a:solidFill>
                <a:srgbClr val="333333"/>
              </a:solidFill>
            </a:endParaRPr>
          </a:p>
          <a:p>
            <a:pPr>
              <a:lnSpc>
                <a:spcPct val="114999"/>
              </a:lnSpc>
            </a:pPr>
            <a:r>
              <a:rPr lang="en-US">
                <a:solidFill>
                  <a:srgbClr val="333333"/>
                </a:solidFill>
              </a:rPr>
              <a:t>Key topics covered include oral language development, oracy, translanguaging, cross-linguistic connections, and holistic assessment. </a:t>
            </a:r>
          </a:p>
        </p:txBody>
      </p:sp>
      <p:pic>
        <p:nvPicPr>
          <p:cNvPr id="3" name="Picture 2" descr="Screenshot of Biliteracy Guidance for Multilingual Learners  ">
            <a:extLst>
              <a:ext uri="{FF2B5EF4-FFF2-40B4-BE49-F238E27FC236}">
                <a16:creationId xmlns:a16="http://schemas.microsoft.com/office/drawing/2014/main" id="{ED010341-91E2-5A10-AACC-0559EDD6DAC3}"/>
              </a:ext>
            </a:extLst>
          </p:cNvPr>
          <p:cNvPicPr>
            <a:picLocks noChangeAspect="1"/>
          </p:cNvPicPr>
          <p:nvPr/>
        </p:nvPicPr>
        <p:blipFill>
          <a:blip r:embed="rId3"/>
          <a:stretch>
            <a:fillRect/>
          </a:stretch>
        </p:blipFill>
        <p:spPr>
          <a:xfrm>
            <a:off x="5828526" y="322264"/>
            <a:ext cx="2733963" cy="34812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41B8B18F-4068-B6E0-B7CE-E041C97A2B89}"/>
              </a:ext>
            </a:extLst>
          </p:cNvPr>
          <p:cNvSpPr txBox="1"/>
          <p:nvPr/>
        </p:nvSpPr>
        <p:spPr>
          <a:xfrm>
            <a:off x="821596" y="3961722"/>
            <a:ext cx="7500805" cy="523220"/>
          </a:xfrm>
          <a:prstGeom prst="rect">
            <a:avLst/>
          </a:prstGeom>
          <a:noFill/>
        </p:spPr>
        <p:txBody>
          <a:bodyPr wrap="square">
            <a:spAutoFit/>
          </a:bodyPr>
          <a:lstStyle/>
          <a:p>
            <a:r>
              <a:rPr lang="en-US">
                <a:hlinkClick r:id="rId4"/>
              </a:rPr>
              <a:t>http://www.cde.state.co.us/coloradoliteracy/biliteracy-professional-development-series-0</a:t>
            </a:r>
            <a:endParaRPr lang="en-US"/>
          </a:p>
          <a:p>
            <a:endParaRPr lang="en-US"/>
          </a:p>
        </p:txBody>
      </p:sp>
    </p:spTree>
    <p:extLst>
      <p:ext uri="{BB962C8B-B14F-4D97-AF65-F5344CB8AC3E}">
        <p14:creationId xmlns:p14="http://schemas.microsoft.com/office/powerpoint/2010/main" val="15324446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9F324-68A4-07BB-F451-57B01E099C20}"/>
              </a:ext>
            </a:extLst>
          </p:cNvPr>
          <p:cNvSpPr>
            <a:spLocks noGrp="1"/>
          </p:cNvSpPr>
          <p:nvPr>
            <p:ph type="title"/>
          </p:nvPr>
        </p:nvSpPr>
        <p:spPr>
          <a:xfrm>
            <a:off x="311700" y="105100"/>
            <a:ext cx="8440167" cy="741300"/>
          </a:xfrm>
        </p:spPr>
        <p:txBody>
          <a:bodyPr/>
          <a:lstStyle/>
          <a:p>
            <a:r>
              <a:rPr lang="en-US" sz="2400" dirty="0">
                <a:latin typeface="Trebuchet MS"/>
              </a:rPr>
              <a:t>Literacy Instruction for MLs Professional Development Series</a:t>
            </a:r>
          </a:p>
        </p:txBody>
      </p:sp>
      <p:sp>
        <p:nvSpPr>
          <p:cNvPr id="3" name="Text Placeholder 2">
            <a:extLst>
              <a:ext uri="{FF2B5EF4-FFF2-40B4-BE49-F238E27FC236}">
                <a16:creationId xmlns:a16="http://schemas.microsoft.com/office/drawing/2014/main" id="{CFF4669B-3E32-E0D3-8C56-FA67373367FD}"/>
              </a:ext>
            </a:extLst>
          </p:cNvPr>
          <p:cNvSpPr>
            <a:spLocks noGrp="1"/>
          </p:cNvSpPr>
          <p:nvPr>
            <p:ph type="body" idx="1"/>
          </p:nvPr>
        </p:nvSpPr>
        <p:spPr>
          <a:xfrm>
            <a:off x="311700" y="828866"/>
            <a:ext cx="4196133" cy="3034800"/>
          </a:xfrm>
        </p:spPr>
        <p:txBody>
          <a:bodyPr spcFirstLastPara="1" wrap="square" lIns="91425" tIns="91425" rIns="91425" bIns="91425" anchor="t" anchorCtr="0">
            <a:noAutofit/>
          </a:bodyPr>
          <a:lstStyle/>
          <a:p>
            <a:pPr marL="127000" indent="0">
              <a:lnSpc>
                <a:spcPct val="114999"/>
              </a:lnSpc>
              <a:buNone/>
            </a:pPr>
            <a:endParaRPr lang="en-US" sz="1800" dirty="0">
              <a:solidFill>
                <a:srgbClr val="333333"/>
              </a:solidFill>
            </a:endParaRPr>
          </a:p>
          <a:p>
            <a:pPr>
              <a:lnSpc>
                <a:spcPct val="114999"/>
              </a:lnSpc>
            </a:pPr>
            <a:r>
              <a:rPr lang="en-US" sz="1800" dirty="0">
                <a:solidFill>
                  <a:srgbClr val="333333"/>
                </a:solidFill>
                <a:latin typeface="Trebuchet MS" panose="020B0603020202020204" pitchFamily="34" charset="0"/>
              </a:rPr>
              <a:t>The series focuses on the literacy instruction for Multilingual Learners. </a:t>
            </a:r>
          </a:p>
          <a:p>
            <a:pPr>
              <a:lnSpc>
                <a:spcPct val="114999"/>
              </a:lnSpc>
            </a:pPr>
            <a:endParaRPr lang="en-US" sz="1800" dirty="0">
              <a:solidFill>
                <a:srgbClr val="333333"/>
              </a:solidFill>
              <a:latin typeface="Trebuchet MS" panose="020B0603020202020204" pitchFamily="34" charset="0"/>
            </a:endParaRPr>
          </a:p>
          <a:p>
            <a:pPr>
              <a:lnSpc>
                <a:spcPct val="114999"/>
              </a:lnSpc>
            </a:pPr>
            <a:r>
              <a:rPr lang="en-US" sz="1800" dirty="0">
                <a:solidFill>
                  <a:srgbClr val="333333"/>
                </a:solidFill>
                <a:latin typeface="Trebuchet MS" panose="020B0603020202020204" pitchFamily="34" charset="0"/>
              </a:rPr>
              <a:t>If you choose to take the quiz at the end of the series, you will be eligible for one hour of professional development.</a:t>
            </a:r>
            <a:r>
              <a:rPr lang="en-US" dirty="0">
                <a:solidFill>
                  <a:srgbClr val="333333"/>
                </a:solidFill>
                <a:latin typeface="Trebuchet MS" panose="020B0603020202020204" pitchFamily="34" charset="0"/>
              </a:rPr>
              <a:t> </a:t>
            </a:r>
          </a:p>
        </p:txBody>
      </p:sp>
      <p:pic>
        <p:nvPicPr>
          <p:cNvPr id="5" name="Picture 4" descr="A screenshot of Literacy Instruction for Multilingual Learners Professional Development Series ">
            <a:extLst>
              <a:ext uri="{FF2B5EF4-FFF2-40B4-BE49-F238E27FC236}">
                <a16:creationId xmlns:a16="http://schemas.microsoft.com/office/drawing/2014/main" id="{93B43B8F-C6E5-DF97-F021-306E34D9AF4A}"/>
              </a:ext>
            </a:extLst>
          </p:cNvPr>
          <p:cNvPicPr>
            <a:picLocks noChangeAspect="1"/>
          </p:cNvPicPr>
          <p:nvPr/>
        </p:nvPicPr>
        <p:blipFill>
          <a:blip r:embed="rId3"/>
          <a:stretch>
            <a:fillRect/>
          </a:stretch>
        </p:blipFill>
        <p:spPr>
          <a:xfrm>
            <a:off x="5216323" y="1053162"/>
            <a:ext cx="3431002" cy="31652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AC0BE5AF-D327-B484-261C-28F327D7273E}"/>
              </a:ext>
            </a:extLst>
          </p:cNvPr>
          <p:cNvSpPr txBox="1"/>
          <p:nvPr/>
        </p:nvSpPr>
        <p:spPr>
          <a:xfrm>
            <a:off x="501828" y="3982133"/>
            <a:ext cx="7371538" cy="738664"/>
          </a:xfrm>
          <a:prstGeom prst="rect">
            <a:avLst/>
          </a:prstGeom>
          <a:noFill/>
        </p:spPr>
        <p:txBody>
          <a:bodyPr wrap="square" lIns="91440" tIns="45720" rIns="91440" bIns="45720" anchor="t">
            <a:spAutoFit/>
          </a:bodyPr>
          <a:lstStyle/>
          <a:p>
            <a:r>
              <a:rPr lang="en-US">
                <a:hlinkClick r:id="rId4"/>
              </a:rPr>
              <a:t>https://www.cde.state.co.us/coloradoliteracy/readandel</a:t>
            </a:r>
            <a:endParaRPr lang="en-US"/>
          </a:p>
          <a:p>
            <a:endParaRPr lang="en-US"/>
          </a:p>
          <a:p>
            <a:endParaRPr lang="en-US"/>
          </a:p>
        </p:txBody>
      </p:sp>
    </p:spTree>
    <p:extLst>
      <p:ext uri="{BB962C8B-B14F-4D97-AF65-F5344CB8AC3E}">
        <p14:creationId xmlns:p14="http://schemas.microsoft.com/office/powerpoint/2010/main" val="28062672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7" name="Google Shape;427;p60"/>
          <p:cNvSpPr txBox="1">
            <a:spLocks noGrp="1"/>
          </p:cNvSpPr>
          <p:nvPr>
            <p:ph type="title"/>
          </p:nvPr>
        </p:nvSpPr>
        <p:spPr>
          <a:prstGeom prst="rect">
            <a:avLst/>
          </a:prstGeom>
        </p:spPr>
        <p:txBody>
          <a:bodyPr spcFirstLastPara="1" wrap="square" lIns="0" tIns="0" rIns="0" bIns="0" anchor="ctr" anchorCtr="0">
            <a:noAutofit/>
          </a:bodyPr>
          <a:lstStyle/>
          <a:p>
            <a:r>
              <a:rPr lang="en-US" sz="2400" dirty="0">
                <a:latin typeface="Museo Slab 500"/>
              </a:rPr>
              <a:t>Family Awareness Resources</a:t>
            </a:r>
            <a:endParaRPr sz="1800" dirty="0">
              <a:latin typeface="Museo Slab 500" panose="02000000000000000000" pitchFamily="50" charset="0"/>
            </a:endParaRPr>
          </a:p>
        </p:txBody>
      </p:sp>
      <p:sp>
        <p:nvSpPr>
          <p:cNvPr id="428" name="Google Shape;428;p60"/>
          <p:cNvSpPr txBox="1">
            <a:spLocks noGrp="1"/>
          </p:cNvSpPr>
          <p:nvPr>
            <p:ph type="body" idx="4294967295"/>
          </p:nvPr>
        </p:nvSpPr>
        <p:spPr>
          <a:xfrm>
            <a:off x="0" y="3049588"/>
            <a:ext cx="3402013" cy="1279525"/>
          </a:xfrm>
          <a:prstGeom prst="rect">
            <a:avLst/>
          </a:prstGeom>
          <a:ln>
            <a:noFill/>
          </a:ln>
        </p:spPr>
        <p:txBody>
          <a:bodyPr spcFirstLastPara="1" wrap="square" lIns="91425" tIns="91425" rIns="91425" bIns="91425" anchor="t" anchorCtr="0">
            <a:normAutofit fontScale="85000" lnSpcReduction="20000"/>
          </a:bodyPr>
          <a:lstStyle/>
          <a:p>
            <a:pPr>
              <a:lnSpc>
                <a:spcPct val="100000"/>
              </a:lnSpc>
              <a:buNone/>
            </a:pPr>
            <a:r>
              <a:rPr lang="en-US" sz="1400" b="1">
                <a:solidFill>
                  <a:schemeClr val="tx1"/>
                </a:solidFill>
                <a:latin typeface="Trebuchet MS"/>
              </a:rPr>
              <a:t>Informational Sessions: </a:t>
            </a:r>
            <a:r>
              <a:rPr lang="en-US" sz="1400">
                <a:solidFill>
                  <a:schemeClr val="tx1"/>
                </a:solidFill>
                <a:latin typeface="Trebuchet MS"/>
              </a:rPr>
              <a:t>First Semester</a:t>
            </a:r>
          </a:p>
          <a:p>
            <a:pPr>
              <a:lnSpc>
                <a:spcPct val="100000"/>
              </a:lnSpc>
              <a:buNone/>
            </a:pPr>
            <a:endParaRPr lang="en-US" sz="1400">
              <a:solidFill>
                <a:schemeClr val="tx1"/>
              </a:solidFill>
              <a:latin typeface="Trebuchet MS"/>
            </a:endParaRPr>
          </a:p>
          <a:p>
            <a:pPr marL="127000" indent="0">
              <a:lnSpc>
                <a:spcPct val="100000"/>
              </a:lnSpc>
              <a:buNone/>
            </a:pPr>
            <a:r>
              <a:rPr lang="en-US" sz="1400">
                <a:solidFill>
                  <a:schemeClr val="tx1">
                    <a:lumMod val="85000"/>
                    <a:lumOff val="15000"/>
                  </a:schemeClr>
                </a:solidFill>
                <a:latin typeface="Trebuchet MS"/>
              </a:rPr>
              <a:t>Tuesday, October 28, 2025: 3:30PM-4:30PM</a:t>
            </a:r>
          </a:p>
          <a:p>
            <a:pPr marL="127000" indent="0">
              <a:lnSpc>
                <a:spcPct val="100000"/>
              </a:lnSpc>
              <a:buNone/>
            </a:pPr>
            <a:r>
              <a:rPr lang="en-US" sz="1400">
                <a:solidFill>
                  <a:schemeClr val="tx1">
                    <a:lumMod val="85000"/>
                    <a:lumOff val="15000"/>
                  </a:schemeClr>
                </a:solidFill>
                <a:latin typeface="Trebuchet MS"/>
                <a:hlinkClick r:id="rId3"/>
              </a:rPr>
              <a:t>REGISTER HERE</a:t>
            </a:r>
            <a:endParaRPr lang="en-US" sz="1400">
              <a:solidFill>
                <a:srgbClr val="0048AE"/>
              </a:solidFill>
              <a:latin typeface="Trebuchet MS"/>
            </a:endParaRPr>
          </a:p>
          <a:p>
            <a:pPr marL="127000" indent="0">
              <a:lnSpc>
                <a:spcPct val="100000"/>
              </a:lnSpc>
              <a:buNone/>
            </a:pPr>
            <a:endParaRPr lang="en-US" sz="1400">
              <a:solidFill>
                <a:schemeClr val="tx1"/>
              </a:solidFill>
              <a:latin typeface="Trebuchet MS"/>
            </a:endParaRPr>
          </a:p>
          <a:p>
            <a:pPr marL="127000" indent="0">
              <a:lnSpc>
                <a:spcPct val="100000"/>
              </a:lnSpc>
              <a:buNone/>
            </a:pPr>
            <a:r>
              <a:rPr lang="en-US" sz="1400">
                <a:solidFill>
                  <a:schemeClr val="tx1">
                    <a:lumMod val="85000"/>
                    <a:lumOff val="15000"/>
                  </a:schemeClr>
                </a:solidFill>
                <a:latin typeface="Trebuchet MS"/>
              </a:rPr>
              <a:t>Friday, October 31, 2025: 10:00AM-11:00AM</a:t>
            </a:r>
          </a:p>
          <a:p>
            <a:pPr marL="127000" indent="0">
              <a:lnSpc>
                <a:spcPct val="100000"/>
              </a:lnSpc>
              <a:buNone/>
            </a:pPr>
            <a:r>
              <a:rPr lang="en-US" sz="1400">
                <a:solidFill>
                  <a:schemeClr val="tx1">
                    <a:lumMod val="85000"/>
                    <a:lumOff val="15000"/>
                  </a:schemeClr>
                </a:solidFill>
                <a:latin typeface="Trebuchet MS"/>
                <a:hlinkClick r:id="rId4"/>
              </a:rPr>
              <a:t>REGISTER HERE</a:t>
            </a:r>
            <a:endParaRPr lang="en-US" sz="1400">
              <a:solidFill>
                <a:srgbClr val="0048AE"/>
              </a:solidFill>
              <a:latin typeface="Trebuchet MS"/>
            </a:endParaRPr>
          </a:p>
        </p:txBody>
      </p:sp>
      <p:sp>
        <p:nvSpPr>
          <p:cNvPr id="3" name="Google Shape;428;p60">
            <a:extLst>
              <a:ext uri="{FF2B5EF4-FFF2-40B4-BE49-F238E27FC236}">
                <a16:creationId xmlns:a16="http://schemas.microsoft.com/office/drawing/2014/main" id="{FE4E94DB-E47D-9EA5-3B3A-F07539EBE76E}"/>
              </a:ext>
            </a:extLst>
          </p:cNvPr>
          <p:cNvSpPr txBox="1">
            <a:spLocks/>
          </p:cNvSpPr>
          <p:nvPr/>
        </p:nvSpPr>
        <p:spPr>
          <a:xfrm>
            <a:off x="4572000" y="3037064"/>
            <a:ext cx="3402871" cy="1279485"/>
          </a:xfrm>
          <a:prstGeom prst="rect">
            <a:avLst/>
          </a:prstGeom>
          <a:noFill/>
          <a:ln>
            <a:noFill/>
          </a:ln>
        </p:spPr>
        <p:txBody>
          <a:bodyPr spcFirstLastPara="1" wrap="square" lIns="91425" tIns="91425" rIns="91425" bIns="91425" anchor="t" anchorCtr="0">
            <a:normAutofit fontScale="85000" lnSpcReduction="20000"/>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Roboto"/>
              <a:buChar char="●"/>
              <a:defRPr sz="1600" b="0" i="0" u="none" strike="noStrike" cap="none">
                <a:solidFill>
                  <a:schemeClr val="dk1"/>
                </a:solidFill>
                <a:latin typeface="Roboto"/>
                <a:ea typeface="Roboto"/>
                <a:cs typeface="Roboto"/>
                <a:sym typeface="Roboto"/>
              </a:defRPr>
            </a:lvl1pPr>
            <a:lvl2pPr marL="914400" marR="0" lvl="1"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pPr>
              <a:lnSpc>
                <a:spcPct val="100000"/>
              </a:lnSpc>
              <a:buFont typeface="Roboto"/>
              <a:buNone/>
            </a:pPr>
            <a:r>
              <a:rPr lang="en-US" sz="1400" b="1" dirty="0">
                <a:solidFill>
                  <a:schemeClr val="tx1"/>
                </a:solidFill>
                <a:latin typeface="Trebuchet MS"/>
              </a:rPr>
              <a:t>Informational Sessions: </a:t>
            </a:r>
            <a:r>
              <a:rPr lang="en-US" sz="1400" dirty="0">
                <a:solidFill>
                  <a:schemeClr val="tx1"/>
                </a:solidFill>
                <a:latin typeface="Trebuchet MS"/>
              </a:rPr>
              <a:t>Second Semester</a:t>
            </a:r>
          </a:p>
          <a:p>
            <a:pPr>
              <a:lnSpc>
                <a:spcPct val="100000"/>
              </a:lnSpc>
              <a:buFont typeface="Roboto"/>
              <a:buNone/>
            </a:pPr>
            <a:endParaRPr lang="en-US" sz="1400" dirty="0">
              <a:solidFill>
                <a:schemeClr val="tx1"/>
              </a:solidFill>
              <a:latin typeface="Trebuchet MS"/>
            </a:endParaRPr>
          </a:p>
          <a:p>
            <a:pPr marL="127000" indent="0">
              <a:lnSpc>
                <a:spcPct val="100000"/>
              </a:lnSpc>
              <a:buFont typeface="Roboto"/>
              <a:buNone/>
            </a:pPr>
            <a:r>
              <a:rPr lang="en-US" sz="1400" dirty="0">
                <a:solidFill>
                  <a:schemeClr val="tx1">
                    <a:lumMod val="85000"/>
                    <a:lumOff val="15000"/>
                  </a:schemeClr>
                </a:solidFill>
                <a:latin typeface="Trebuchet MS"/>
              </a:rPr>
              <a:t>Tuesday, January 20, 2026: 3:30PM-4:30PM</a:t>
            </a:r>
          </a:p>
          <a:p>
            <a:pPr marL="127000" indent="0">
              <a:lnSpc>
                <a:spcPct val="100000"/>
              </a:lnSpc>
              <a:buNone/>
            </a:pPr>
            <a:r>
              <a:rPr lang="en-US" sz="1400" dirty="0">
                <a:solidFill>
                  <a:schemeClr val="tx1">
                    <a:lumMod val="85000"/>
                    <a:lumOff val="15000"/>
                  </a:schemeClr>
                </a:solidFill>
                <a:latin typeface="Trebuchet MS"/>
                <a:hlinkClick r:id="rId5"/>
              </a:rPr>
              <a:t>REGISTER HERE</a:t>
            </a:r>
            <a:endParaRPr lang="en-US" sz="1400" dirty="0">
              <a:solidFill>
                <a:srgbClr val="0048AE"/>
              </a:solidFill>
              <a:latin typeface="Trebuchet MS"/>
            </a:endParaRPr>
          </a:p>
          <a:p>
            <a:pPr marL="127000" indent="0">
              <a:lnSpc>
                <a:spcPct val="100000"/>
              </a:lnSpc>
              <a:buFont typeface="Roboto"/>
              <a:buNone/>
            </a:pPr>
            <a:endParaRPr lang="en-US" sz="1400" dirty="0">
              <a:solidFill>
                <a:schemeClr val="tx1"/>
              </a:solidFill>
              <a:latin typeface="Trebuchet MS"/>
            </a:endParaRPr>
          </a:p>
          <a:p>
            <a:pPr marL="127000" indent="0">
              <a:lnSpc>
                <a:spcPct val="100000"/>
              </a:lnSpc>
              <a:buFont typeface="Roboto"/>
              <a:buNone/>
            </a:pPr>
            <a:r>
              <a:rPr lang="en-US" sz="1400" dirty="0">
                <a:solidFill>
                  <a:schemeClr val="tx1">
                    <a:lumMod val="85000"/>
                    <a:lumOff val="15000"/>
                  </a:schemeClr>
                </a:solidFill>
                <a:latin typeface="Trebuchet MS"/>
              </a:rPr>
              <a:t>Friday, January 23, 2026: 10:00AM-11:00AM</a:t>
            </a:r>
          </a:p>
          <a:p>
            <a:pPr marL="127000" indent="0">
              <a:lnSpc>
                <a:spcPct val="100000"/>
              </a:lnSpc>
              <a:buNone/>
            </a:pPr>
            <a:r>
              <a:rPr lang="en-US" sz="1400" dirty="0">
                <a:solidFill>
                  <a:schemeClr val="tx1">
                    <a:lumMod val="85000"/>
                    <a:lumOff val="15000"/>
                  </a:schemeClr>
                </a:solidFill>
                <a:latin typeface="Trebuchet MS"/>
                <a:hlinkClick r:id="rId6"/>
              </a:rPr>
              <a:t>REGISTER HERE</a:t>
            </a:r>
            <a:endParaRPr lang="en-US" sz="1400" dirty="0">
              <a:solidFill>
                <a:srgbClr val="0048AE"/>
              </a:solidFill>
              <a:latin typeface="Trebuchet MS"/>
            </a:endParaRPr>
          </a:p>
        </p:txBody>
      </p:sp>
      <p:pic>
        <p:nvPicPr>
          <p:cNvPr id="2" name="Picture 2">
            <a:extLst>
              <a:ext uri="{FF2B5EF4-FFF2-40B4-BE49-F238E27FC236}">
                <a16:creationId xmlns:a16="http://schemas.microsoft.com/office/drawing/2014/main" id="{9E984885-2EAB-30C3-C29B-FFAF1E71A08C}"/>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734" y="682620"/>
            <a:ext cx="8890017" cy="22574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5BEC112-48EE-5F22-F7B7-8CF0BC56A4D7}"/>
              </a:ext>
            </a:extLst>
          </p:cNvPr>
          <p:cNvSpPr txBox="1"/>
          <p:nvPr/>
        </p:nvSpPr>
        <p:spPr>
          <a:xfrm>
            <a:off x="112734" y="4329113"/>
            <a:ext cx="6169732" cy="307777"/>
          </a:xfrm>
          <a:prstGeom prst="rect">
            <a:avLst/>
          </a:prstGeom>
          <a:noFill/>
        </p:spPr>
        <p:txBody>
          <a:bodyPr wrap="square" rtlCol="0">
            <a:spAutoFit/>
          </a:bodyPr>
          <a:lstStyle/>
          <a:p>
            <a:r>
              <a:rPr lang="en-US" dirty="0">
                <a:latin typeface="Trebuchet MS" panose="020B0603020202020204" pitchFamily="34" charset="0"/>
                <a:hlinkClick r:id="rId8"/>
              </a:rPr>
              <a:t>https://www.cde.state.co.us/coloradoliteracy/readactandsorforfamilies</a:t>
            </a:r>
            <a:endParaRPr lang="en-US" dirty="0">
              <a:latin typeface="Trebuchet MS" panose="020B0603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742"/>
        <p:cNvGrpSpPr/>
        <p:nvPr/>
      </p:nvGrpSpPr>
      <p:grpSpPr>
        <a:xfrm>
          <a:off x="0" y="0"/>
          <a:ext cx="0" cy="0"/>
          <a:chOff x="0" y="0"/>
          <a:chExt cx="0" cy="0"/>
        </a:xfrm>
      </p:grpSpPr>
      <p:sp>
        <p:nvSpPr>
          <p:cNvPr id="2756" name="Google Shape;2756;p435"/>
          <p:cNvSpPr txBox="1">
            <a:spLocks noGrp="1"/>
          </p:cNvSpPr>
          <p:nvPr>
            <p:ph type="title"/>
          </p:nvPr>
        </p:nvSpPr>
        <p:spPr>
          <a:xfrm>
            <a:off x="121983" y="53047"/>
            <a:ext cx="8520600" cy="572700"/>
          </a:xfrm>
          <a:prstGeom prst="rect">
            <a:avLst/>
          </a:prstGeom>
          <a:noFill/>
          <a:ln>
            <a:noFill/>
          </a:ln>
        </p:spPr>
        <p:txBody>
          <a:bodyPr spcFirstLastPara="1" vert="horz" wrap="square" lIns="0" tIns="0" rIns="0" bIns="0" rtlCol="0" anchor="t" anchorCtr="0">
            <a:noAutofit/>
          </a:bodyPr>
          <a:lstStyle/>
          <a:p>
            <a:pPr>
              <a:buSzPts val="2600"/>
            </a:pPr>
            <a:r>
              <a:rPr lang="en-US" sz="3200">
                <a:latin typeface="Trebuchet MS" panose="020B0603020202020204" pitchFamily="34" charset="0"/>
                <a:ea typeface="Roboto Slab"/>
                <a:cs typeface="Roboto Slab"/>
                <a:sym typeface="Roboto Slab"/>
              </a:rPr>
              <a:t>READ Interim Assessment Timeline</a:t>
            </a:r>
          </a:p>
        </p:txBody>
      </p:sp>
      <p:grpSp>
        <p:nvGrpSpPr>
          <p:cNvPr id="2743" name="Google Shape;2743;p435" descr="Graphic showing the READ Interim Assessment Timeline. "/>
          <p:cNvGrpSpPr/>
          <p:nvPr/>
        </p:nvGrpSpPr>
        <p:grpSpPr>
          <a:xfrm>
            <a:off x="469458" y="673873"/>
            <a:ext cx="8539305" cy="3419876"/>
            <a:chOff x="-22020" y="0"/>
            <a:chExt cx="5883721" cy="4351199"/>
          </a:xfrm>
        </p:grpSpPr>
        <p:sp>
          <p:nvSpPr>
            <p:cNvPr id="2744" name="Google Shape;2744;p435"/>
            <p:cNvSpPr/>
            <p:nvPr/>
          </p:nvSpPr>
          <p:spPr>
            <a:xfrm>
              <a:off x="2101510" y="0"/>
              <a:ext cx="3760191" cy="1359749"/>
            </a:xfrm>
            <a:prstGeom prst="rightArrow">
              <a:avLst>
                <a:gd name="adj1" fmla="val 75000"/>
                <a:gd name="adj2" fmla="val 50000"/>
              </a:avLst>
            </a:prstGeom>
            <a:solidFill>
              <a:srgbClr val="CCD3EA">
                <a:alpha val="89019"/>
              </a:srgbClr>
            </a:solidFill>
            <a:ln w="25400" cap="flat" cmpd="sng">
              <a:solidFill>
                <a:srgbClr val="CCD3EA">
                  <a:alpha val="89019"/>
                </a:srgbClr>
              </a:solidFill>
              <a:prstDash val="solid"/>
              <a:round/>
              <a:headEnd type="none" w="sm" len="sm"/>
              <a:tailEnd type="none" w="sm" len="sm"/>
            </a:ln>
          </p:spPr>
          <p:txBody>
            <a:bodyPr spcFirstLastPara="1" wrap="square" lIns="51427" tIns="51427" rIns="51427" bIns="51427" anchor="ctr" anchorCtr="0">
              <a:noAutofit/>
            </a:bodyPr>
            <a:lstStyle/>
            <a:p>
              <a:pPr>
                <a:buClr>
                  <a:srgbClr val="000000"/>
                </a:buClr>
                <a:buSzPts val="1400"/>
              </a:pPr>
              <a:endParaRPr sz="788"/>
            </a:p>
          </p:txBody>
        </p:sp>
        <p:sp>
          <p:nvSpPr>
            <p:cNvPr id="2745" name="Google Shape;2745;p435"/>
            <p:cNvSpPr txBox="1"/>
            <p:nvPr/>
          </p:nvSpPr>
          <p:spPr>
            <a:xfrm>
              <a:off x="2092377" y="170016"/>
              <a:ext cx="3517020" cy="1019700"/>
            </a:xfrm>
            <a:prstGeom prst="rect">
              <a:avLst/>
            </a:prstGeom>
            <a:noFill/>
            <a:ln>
              <a:noFill/>
            </a:ln>
          </p:spPr>
          <p:txBody>
            <a:bodyPr spcFirstLastPara="1" wrap="square" lIns="5710" tIns="5710" rIns="5710" bIns="5710" anchor="t" anchorCtr="0">
              <a:noAutofit/>
            </a:bodyPr>
            <a:lstStyle/>
            <a:p>
              <a:pPr marL="96441" lvl="1" indent="-39291">
                <a:lnSpc>
                  <a:spcPct val="90000"/>
                </a:lnSpc>
                <a:buSzPts val="1600"/>
              </a:pPr>
              <a:endParaRPr sz="900" b="1">
                <a:latin typeface="Calibri"/>
                <a:ea typeface="Calibri"/>
                <a:cs typeface="Calibri"/>
                <a:sym typeface="Calibri"/>
              </a:endParaRPr>
            </a:p>
            <a:p>
              <a:pPr marL="78581">
                <a:lnSpc>
                  <a:spcPct val="90000"/>
                </a:lnSpc>
                <a:spcBef>
                  <a:spcPts val="135"/>
                </a:spcBef>
                <a:buSzPts val="1400"/>
              </a:pPr>
              <a:r>
                <a:rPr lang="en-US" sz="1800" b="1">
                  <a:latin typeface="Trebuchet MS" panose="020B0603020202020204" pitchFamily="34" charset="0"/>
                  <a:ea typeface="Calibri"/>
                  <a:cs typeface="Calibri"/>
                  <a:sym typeface="Calibri"/>
                </a:rPr>
                <a:t>Within 30 calendar days of enrollment</a:t>
              </a:r>
              <a:endParaRPr sz="1800" b="1">
                <a:latin typeface="Trebuchet MS" panose="020B0603020202020204" pitchFamily="34" charset="0"/>
                <a:ea typeface="Calibri"/>
                <a:cs typeface="Calibri"/>
                <a:sym typeface="Calibri"/>
              </a:endParaRPr>
            </a:p>
          </p:txBody>
        </p:sp>
        <p:sp>
          <p:nvSpPr>
            <p:cNvPr id="2746" name="Google Shape;2746;p435"/>
            <p:cNvSpPr/>
            <p:nvPr/>
          </p:nvSpPr>
          <p:spPr>
            <a:xfrm>
              <a:off x="0" y="0"/>
              <a:ext cx="2101509" cy="1359749"/>
            </a:xfrm>
            <a:prstGeom prst="roundRect">
              <a:avLst>
                <a:gd name="adj" fmla="val 16667"/>
              </a:avLst>
            </a:prstGeom>
            <a:solidFill>
              <a:srgbClr val="004E9A"/>
            </a:solidFill>
            <a:ln w="38100" cap="flat" cmpd="sng">
              <a:solidFill>
                <a:schemeClr val="lt1"/>
              </a:solidFill>
              <a:prstDash val="solid"/>
              <a:round/>
              <a:headEnd type="none" w="sm" len="sm"/>
              <a:tailEnd type="none" w="sm" len="sm"/>
            </a:ln>
            <a:effectLst>
              <a:outerShdw blurRad="40000" dist="20000" dir="5400000" rotWithShape="0">
                <a:srgbClr val="000000">
                  <a:alpha val="36862"/>
                </a:srgbClr>
              </a:outerShdw>
            </a:effectLst>
          </p:spPr>
          <p:txBody>
            <a:bodyPr spcFirstLastPara="1" wrap="square" lIns="51427" tIns="51427" rIns="51427" bIns="51427" anchor="ctr" anchorCtr="0">
              <a:noAutofit/>
            </a:bodyPr>
            <a:lstStyle/>
            <a:p>
              <a:pPr>
                <a:buClr>
                  <a:srgbClr val="000000"/>
                </a:buClr>
                <a:buSzPts val="1400"/>
              </a:pPr>
              <a:endParaRPr sz="788"/>
            </a:p>
          </p:txBody>
        </p:sp>
        <p:sp>
          <p:nvSpPr>
            <p:cNvPr id="2747" name="Google Shape;2747;p435"/>
            <p:cNvSpPr txBox="1"/>
            <p:nvPr/>
          </p:nvSpPr>
          <p:spPr>
            <a:xfrm>
              <a:off x="-22020" y="26883"/>
              <a:ext cx="2211926" cy="1226995"/>
            </a:xfrm>
            <a:prstGeom prst="rect">
              <a:avLst/>
            </a:prstGeom>
            <a:noFill/>
            <a:ln>
              <a:noFill/>
            </a:ln>
          </p:spPr>
          <p:txBody>
            <a:bodyPr spcFirstLastPara="1" wrap="square" lIns="57854" tIns="28927" rIns="57854" bIns="28927" anchor="ctr" anchorCtr="0">
              <a:noAutofit/>
            </a:bodyPr>
            <a:lstStyle/>
            <a:p>
              <a:pPr algn="ctr">
                <a:lnSpc>
                  <a:spcPct val="90000"/>
                </a:lnSpc>
                <a:buClr>
                  <a:srgbClr val="000000"/>
                </a:buClr>
                <a:buSzPts val="2700"/>
              </a:pPr>
              <a:r>
                <a:rPr lang="en-US" sz="2000">
                  <a:solidFill>
                    <a:schemeClr val="lt1"/>
                  </a:solidFill>
                  <a:latin typeface="Trebuchet MS" panose="020B0603020202020204" pitchFamily="34" charset="0"/>
                  <a:ea typeface="Calibri"/>
                  <a:cs typeface="Calibri"/>
                  <a:sym typeface="Calibri"/>
                </a:rPr>
                <a:t>1st - 3rd grades:  </a:t>
              </a:r>
              <a:endParaRPr sz="2000">
                <a:solidFill>
                  <a:schemeClr val="lt1"/>
                </a:solidFill>
                <a:latin typeface="Trebuchet MS" panose="020B0603020202020204" pitchFamily="34" charset="0"/>
                <a:ea typeface="Calibri"/>
                <a:cs typeface="Calibri"/>
                <a:sym typeface="Calibri"/>
              </a:endParaRPr>
            </a:p>
          </p:txBody>
        </p:sp>
        <p:sp>
          <p:nvSpPr>
            <p:cNvPr id="2748" name="Google Shape;2748;p435"/>
            <p:cNvSpPr/>
            <p:nvPr/>
          </p:nvSpPr>
          <p:spPr>
            <a:xfrm>
              <a:off x="2092377" y="1495724"/>
              <a:ext cx="3769324" cy="1359749"/>
            </a:xfrm>
            <a:prstGeom prst="rightArrow">
              <a:avLst>
                <a:gd name="adj1" fmla="val 75000"/>
                <a:gd name="adj2" fmla="val 50000"/>
              </a:avLst>
            </a:prstGeom>
            <a:solidFill>
              <a:srgbClr val="CBE5DE">
                <a:alpha val="89019"/>
              </a:srgbClr>
            </a:solidFill>
            <a:ln w="25400" cap="flat" cmpd="sng">
              <a:solidFill>
                <a:srgbClr val="CBE5DE">
                  <a:alpha val="89019"/>
                </a:srgbClr>
              </a:solidFill>
              <a:prstDash val="solid"/>
              <a:round/>
              <a:headEnd type="none" w="sm" len="sm"/>
              <a:tailEnd type="none" w="sm" len="sm"/>
            </a:ln>
          </p:spPr>
          <p:txBody>
            <a:bodyPr spcFirstLastPara="1" wrap="square" lIns="51427" tIns="51427" rIns="51427" bIns="51427" anchor="ctr" anchorCtr="0">
              <a:noAutofit/>
            </a:bodyPr>
            <a:lstStyle/>
            <a:p>
              <a:pPr>
                <a:buClr>
                  <a:srgbClr val="000000"/>
                </a:buClr>
                <a:buSzPts val="1400"/>
              </a:pPr>
              <a:endParaRPr sz="788"/>
            </a:p>
          </p:txBody>
        </p:sp>
        <p:sp>
          <p:nvSpPr>
            <p:cNvPr id="2749" name="Google Shape;2749;p435"/>
            <p:cNvSpPr txBox="1"/>
            <p:nvPr/>
          </p:nvSpPr>
          <p:spPr>
            <a:xfrm>
              <a:off x="2092377" y="1704601"/>
              <a:ext cx="3702935" cy="980839"/>
            </a:xfrm>
            <a:prstGeom prst="rect">
              <a:avLst/>
            </a:prstGeom>
            <a:noFill/>
            <a:ln>
              <a:noFill/>
            </a:ln>
          </p:spPr>
          <p:txBody>
            <a:bodyPr spcFirstLastPara="1" wrap="square" lIns="4992" tIns="4992" rIns="4992" bIns="4992" anchor="t" anchorCtr="0">
              <a:noAutofit/>
            </a:bodyPr>
            <a:lstStyle/>
            <a:p>
              <a:pPr marL="82153">
                <a:lnSpc>
                  <a:spcPct val="90000"/>
                </a:lnSpc>
                <a:buSzPts val="1300"/>
              </a:pPr>
              <a:r>
                <a:rPr lang="en-US" sz="1800" b="1">
                  <a:latin typeface="Trebuchet MS" panose="020B0603020202020204" pitchFamily="34" charset="0"/>
                  <a:ea typeface="Calibri"/>
                  <a:cs typeface="Calibri"/>
                  <a:sym typeface="Calibri"/>
                </a:rPr>
                <a:t>Within 90 days of first day of school, OR</a:t>
              </a:r>
            </a:p>
            <a:p>
              <a:pPr marL="82153">
                <a:lnSpc>
                  <a:spcPct val="90000"/>
                </a:lnSpc>
                <a:buSzPts val="1300"/>
              </a:pPr>
              <a:r>
                <a:rPr lang="en-US" sz="1800" b="1">
                  <a:latin typeface="Trebuchet MS" panose="020B0603020202020204" pitchFamily="34" charset="0"/>
                  <a:ea typeface="Calibri"/>
                  <a:cs typeface="Calibri"/>
                  <a:sym typeface="Calibri"/>
                </a:rPr>
                <a:t>Within 60 days of first day of school, to use interim data for literacy component of KSR plan</a:t>
              </a:r>
              <a:endParaRPr sz="1800" b="1">
                <a:latin typeface="Trebuchet MS" panose="020B0603020202020204" pitchFamily="34" charset="0"/>
                <a:ea typeface="Calibri"/>
                <a:cs typeface="Calibri"/>
                <a:sym typeface="Calibri"/>
              </a:endParaRPr>
            </a:p>
          </p:txBody>
        </p:sp>
        <p:sp>
          <p:nvSpPr>
            <p:cNvPr id="2750" name="Google Shape;2750;p435"/>
            <p:cNvSpPr/>
            <p:nvPr/>
          </p:nvSpPr>
          <p:spPr>
            <a:xfrm>
              <a:off x="0" y="1495724"/>
              <a:ext cx="2101509" cy="1359749"/>
            </a:xfrm>
            <a:prstGeom prst="roundRect">
              <a:avLst>
                <a:gd name="adj" fmla="val 16667"/>
              </a:avLst>
            </a:prstGeom>
            <a:solidFill>
              <a:srgbClr val="00717D"/>
            </a:solidFill>
            <a:ln w="38100" cap="flat" cmpd="sng">
              <a:solidFill>
                <a:schemeClr val="lt1"/>
              </a:solidFill>
              <a:prstDash val="solid"/>
              <a:round/>
              <a:headEnd type="none" w="sm" len="sm"/>
              <a:tailEnd type="none" w="sm" len="sm"/>
            </a:ln>
            <a:effectLst>
              <a:outerShdw blurRad="40000" dist="20000" dir="5400000" rotWithShape="0">
                <a:srgbClr val="000000">
                  <a:alpha val="36862"/>
                </a:srgbClr>
              </a:outerShdw>
            </a:effectLst>
          </p:spPr>
          <p:txBody>
            <a:bodyPr spcFirstLastPara="1" wrap="square" lIns="51427" tIns="51427" rIns="51427" bIns="51427" anchor="ctr" anchorCtr="0">
              <a:noAutofit/>
            </a:bodyPr>
            <a:lstStyle/>
            <a:p>
              <a:pPr>
                <a:buClr>
                  <a:srgbClr val="000000"/>
                </a:buClr>
                <a:buSzPts val="1400"/>
              </a:pPr>
              <a:endParaRPr sz="788"/>
            </a:p>
          </p:txBody>
        </p:sp>
        <p:sp>
          <p:nvSpPr>
            <p:cNvPr id="2751" name="Google Shape;2751;p435"/>
            <p:cNvSpPr txBox="1"/>
            <p:nvPr/>
          </p:nvSpPr>
          <p:spPr>
            <a:xfrm>
              <a:off x="66377" y="1562101"/>
              <a:ext cx="2035132" cy="1226995"/>
            </a:xfrm>
            <a:prstGeom prst="rect">
              <a:avLst/>
            </a:prstGeom>
            <a:noFill/>
            <a:ln>
              <a:noFill/>
            </a:ln>
          </p:spPr>
          <p:txBody>
            <a:bodyPr spcFirstLastPara="1" wrap="square" lIns="57854" tIns="28927" rIns="57854" bIns="28927" anchor="ctr" anchorCtr="0">
              <a:noAutofit/>
            </a:bodyPr>
            <a:lstStyle/>
            <a:p>
              <a:pPr algn="ctr">
                <a:lnSpc>
                  <a:spcPct val="90000"/>
                </a:lnSpc>
                <a:buClr>
                  <a:srgbClr val="000000"/>
                </a:buClr>
                <a:buSzPts val="2700"/>
              </a:pPr>
              <a:r>
                <a:rPr lang="en-US" sz="2000">
                  <a:solidFill>
                    <a:schemeClr val="lt1"/>
                  </a:solidFill>
                  <a:latin typeface="Trebuchet MS" panose="020B0603020202020204" pitchFamily="34" charset="0"/>
                  <a:ea typeface="Calibri"/>
                  <a:cs typeface="Calibri"/>
                  <a:sym typeface="Calibri"/>
                </a:rPr>
                <a:t>Kindergarten:</a:t>
              </a:r>
              <a:r>
                <a:rPr lang="en-US" sz="1519">
                  <a:solidFill>
                    <a:schemeClr val="lt1"/>
                  </a:solidFill>
                </a:rPr>
                <a:t>	</a:t>
              </a:r>
              <a:endParaRPr sz="1519">
                <a:solidFill>
                  <a:schemeClr val="lt1"/>
                </a:solidFill>
              </a:endParaRPr>
            </a:p>
          </p:txBody>
        </p:sp>
        <p:sp>
          <p:nvSpPr>
            <p:cNvPr id="2752" name="Google Shape;2752;p435"/>
            <p:cNvSpPr/>
            <p:nvPr/>
          </p:nvSpPr>
          <p:spPr>
            <a:xfrm>
              <a:off x="2025989" y="2917874"/>
              <a:ext cx="3835712" cy="1359749"/>
            </a:xfrm>
            <a:prstGeom prst="rightArrow">
              <a:avLst>
                <a:gd name="adj1" fmla="val 75000"/>
                <a:gd name="adj2" fmla="val 50000"/>
              </a:avLst>
            </a:prstGeom>
            <a:solidFill>
              <a:srgbClr val="D2E2CB">
                <a:alpha val="89019"/>
              </a:srgbClr>
            </a:solidFill>
            <a:ln w="25400" cap="flat" cmpd="sng">
              <a:solidFill>
                <a:srgbClr val="D2E2CB">
                  <a:alpha val="89019"/>
                </a:srgbClr>
              </a:solidFill>
              <a:prstDash val="solid"/>
              <a:round/>
              <a:headEnd type="none" w="sm" len="sm"/>
              <a:tailEnd type="none" w="sm" len="sm"/>
            </a:ln>
          </p:spPr>
          <p:txBody>
            <a:bodyPr spcFirstLastPara="1" wrap="square" lIns="51427" tIns="51427" rIns="51427" bIns="51427" anchor="ctr" anchorCtr="0">
              <a:noAutofit/>
            </a:bodyPr>
            <a:lstStyle/>
            <a:p>
              <a:pPr>
                <a:buClr>
                  <a:srgbClr val="000000"/>
                </a:buClr>
                <a:buSzPts val="1400"/>
              </a:pPr>
              <a:endParaRPr sz="788"/>
            </a:p>
          </p:txBody>
        </p:sp>
        <p:sp>
          <p:nvSpPr>
            <p:cNvPr id="2753" name="Google Shape;2753;p435"/>
            <p:cNvSpPr txBox="1"/>
            <p:nvPr/>
          </p:nvSpPr>
          <p:spPr>
            <a:xfrm>
              <a:off x="2092377" y="3087841"/>
              <a:ext cx="3702936" cy="1019700"/>
            </a:xfrm>
            <a:prstGeom prst="rect">
              <a:avLst/>
            </a:prstGeom>
            <a:noFill/>
            <a:ln>
              <a:noFill/>
            </a:ln>
          </p:spPr>
          <p:txBody>
            <a:bodyPr spcFirstLastPara="1" wrap="square" lIns="4992" tIns="4992" rIns="4992" bIns="4992" anchor="t" anchorCtr="0">
              <a:noAutofit/>
            </a:bodyPr>
            <a:lstStyle/>
            <a:p>
              <a:pPr marL="78581">
                <a:lnSpc>
                  <a:spcPct val="90000"/>
                </a:lnSpc>
                <a:spcBef>
                  <a:spcPts val="119"/>
                </a:spcBef>
                <a:buSzPts val="1400"/>
              </a:pPr>
              <a:r>
                <a:rPr lang="en-US" sz="1800" b="1">
                  <a:latin typeface="Trebuchet MS" panose="020B0603020202020204" pitchFamily="34" charset="0"/>
                  <a:ea typeface="Calibri"/>
                  <a:cs typeface="Calibri"/>
                  <a:sym typeface="Calibri"/>
                </a:rPr>
                <a:t>Kindergarten students must be assessed within the first 60 days of school</a:t>
              </a:r>
              <a:endParaRPr sz="1800" b="1">
                <a:latin typeface="Trebuchet MS" panose="020B0603020202020204" pitchFamily="34" charset="0"/>
                <a:ea typeface="Calibri"/>
                <a:cs typeface="Calibri"/>
                <a:sym typeface="Calibri"/>
              </a:endParaRPr>
            </a:p>
          </p:txBody>
        </p:sp>
        <p:sp>
          <p:nvSpPr>
            <p:cNvPr id="2754" name="Google Shape;2754;p435"/>
            <p:cNvSpPr/>
            <p:nvPr/>
          </p:nvSpPr>
          <p:spPr>
            <a:xfrm>
              <a:off x="0" y="2991450"/>
              <a:ext cx="2101509" cy="1359749"/>
            </a:xfrm>
            <a:prstGeom prst="roundRect">
              <a:avLst>
                <a:gd name="adj" fmla="val 16667"/>
              </a:avLst>
            </a:prstGeom>
            <a:solidFill>
              <a:srgbClr val="245D38"/>
            </a:solidFill>
            <a:ln w="38100" cap="flat" cmpd="sng">
              <a:solidFill>
                <a:schemeClr val="lt1"/>
              </a:solidFill>
              <a:prstDash val="solid"/>
              <a:round/>
              <a:headEnd type="none" w="sm" len="sm"/>
              <a:tailEnd type="none" w="sm" len="sm"/>
            </a:ln>
            <a:effectLst>
              <a:outerShdw blurRad="40000" dist="20000" dir="5400000" rotWithShape="0">
                <a:srgbClr val="000000">
                  <a:alpha val="36862"/>
                </a:srgbClr>
              </a:outerShdw>
            </a:effectLst>
          </p:spPr>
          <p:txBody>
            <a:bodyPr spcFirstLastPara="1" wrap="square" lIns="51427" tIns="51427" rIns="51427" bIns="51427" anchor="ctr" anchorCtr="0">
              <a:noAutofit/>
            </a:bodyPr>
            <a:lstStyle/>
            <a:p>
              <a:pPr>
                <a:buClr>
                  <a:srgbClr val="000000"/>
                </a:buClr>
                <a:buSzPts val="1400"/>
              </a:pPr>
              <a:endParaRPr sz="788"/>
            </a:p>
          </p:txBody>
        </p:sp>
        <p:sp>
          <p:nvSpPr>
            <p:cNvPr id="2755" name="Google Shape;2755;p435"/>
            <p:cNvSpPr txBox="1"/>
            <p:nvPr/>
          </p:nvSpPr>
          <p:spPr>
            <a:xfrm>
              <a:off x="66377" y="3057827"/>
              <a:ext cx="2035132" cy="1226995"/>
            </a:xfrm>
            <a:prstGeom prst="rect">
              <a:avLst/>
            </a:prstGeom>
            <a:noFill/>
            <a:ln>
              <a:noFill/>
            </a:ln>
          </p:spPr>
          <p:txBody>
            <a:bodyPr spcFirstLastPara="1" wrap="square" lIns="51427" tIns="25706" rIns="51427" bIns="25706" anchor="ctr" anchorCtr="0">
              <a:noAutofit/>
            </a:bodyPr>
            <a:lstStyle/>
            <a:p>
              <a:pPr algn="ctr">
                <a:lnSpc>
                  <a:spcPct val="90000"/>
                </a:lnSpc>
                <a:buClr>
                  <a:srgbClr val="000000"/>
                </a:buClr>
                <a:buSzPts val="2400"/>
              </a:pPr>
              <a:r>
                <a:rPr lang="en-US" sz="2000">
                  <a:solidFill>
                    <a:schemeClr val="lt1"/>
                  </a:solidFill>
                  <a:latin typeface="Trebuchet MS" panose="020B0603020202020204" pitchFamily="34" charset="0"/>
                  <a:ea typeface="Calibri"/>
                  <a:cs typeface="Calibri"/>
                  <a:sym typeface="Calibri"/>
                </a:rPr>
                <a:t> ELAT participating schools </a:t>
              </a:r>
              <a:endParaRPr sz="2000">
                <a:solidFill>
                  <a:schemeClr val="lt1"/>
                </a:solidFill>
                <a:latin typeface="Trebuchet MS" panose="020B0603020202020204" pitchFamily="34" charset="0"/>
                <a:ea typeface="Calibri"/>
                <a:cs typeface="Calibri"/>
                <a:sym typeface="Calibri"/>
              </a:endParaRPr>
            </a:p>
          </p:txBody>
        </p:sp>
      </p:grpSp>
      <p:sp>
        <p:nvSpPr>
          <p:cNvPr id="2758" name="Google Shape;2758;p435"/>
          <p:cNvSpPr txBox="1"/>
          <p:nvPr/>
        </p:nvSpPr>
        <p:spPr>
          <a:xfrm>
            <a:off x="553527" y="4336001"/>
            <a:ext cx="6508983" cy="411635"/>
          </a:xfrm>
          <a:prstGeom prst="rect">
            <a:avLst/>
          </a:prstGeom>
          <a:noFill/>
          <a:ln>
            <a:noFill/>
          </a:ln>
        </p:spPr>
        <p:txBody>
          <a:bodyPr spcFirstLastPara="1" wrap="square" lIns="51427" tIns="51427" rIns="51427" bIns="51427" anchor="t" anchorCtr="0">
            <a:spAutoFit/>
          </a:bodyPr>
          <a:lstStyle/>
          <a:p>
            <a:r>
              <a:rPr lang="en-US" sz="2000" u="sng">
                <a:solidFill>
                  <a:schemeClr val="hlink"/>
                </a:solidFill>
                <a:latin typeface="Calibri"/>
                <a:ea typeface="Calibri"/>
                <a:cs typeface="Calibri"/>
                <a:sym typeface="Calibri"/>
                <a:hlinkClick r:id="rId3"/>
              </a:rPr>
              <a:t>READ Act Assessment Timeline </a:t>
            </a:r>
            <a:endParaRPr sz="2000">
              <a:latin typeface="Calibri"/>
              <a:ea typeface="Calibri"/>
              <a:cs typeface="Calibri"/>
              <a:sym typeface="Calibri"/>
            </a:endParaRPr>
          </a:p>
        </p:txBody>
      </p:sp>
    </p:spTree>
    <p:extLst>
      <p:ext uri="{BB962C8B-B14F-4D97-AF65-F5344CB8AC3E}">
        <p14:creationId xmlns:p14="http://schemas.microsoft.com/office/powerpoint/2010/main" val="247857224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g278539799a0_0_5"/>
          <p:cNvSpPr txBox="1">
            <a:spLocks noGrp="1"/>
          </p:cNvSpPr>
          <p:nvPr>
            <p:ph type="title"/>
          </p:nvPr>
        </p:nvSpPr>
        <p:spPr>
          <a:xfrm>
            <a:off x="114273" y="149306"/>
            <a:ext cx="7167900" cy="741300"/>
          </a:xfrm>
          <a:prstGeom prst="rect">
            <a:avLst/>
          </a:prstGeom>
        </p:spPr>
        <p:txBody>
          <a:bodyPr spcFirstLastPara="1" wrap="square" lIns="0" tIns="0" rIns="0" bIns="0" anchor="ctr" anchorCtr="0">
            <a:noAutofit/>
          </a:bodyPr>
          <a:lstStyle/>
          <a:p>
            <a:r>
              <a:rPr lang="en-US" sz="3200" dirty="0">
                <a:latin typeface="Trebuchet MS" panose="020B0603020202020204" pitchFamily="34" charset="0"/>
              </a:rPr>
              <a:t>Early Literacy Assessment Tool Project</a:t>
            </a:r>
          </a:p>
        </p:txBody>
      </p:sp>
      <p:sp>
        <p:nvSpPr>
          <p:cNvPr id="419" name="Google Shape;419;g278539799a0_0_5"/>
          <p:cNvSpPr txBox="1">
            <a:spLocks noGrp="1"/>
          </p:cNvSpPr>
          <p:nvPr>
            <p:ph type="body" idx="1"/>
          </p:nvPr>
        </p:nvSpPr>
        <p:spPr>
          <a:xfrm>
            <a:off x="114273" y="890606"/>
            <a:ext cx="6391242" cy="3111131"/>
          </a:xfrm>
          <a:prstGeom prst="rect">
            <a:avLst/>
          </a:prstGeom>
        </p:spPr>
        <p:txBody>
          <a:bodyPr spcFirstLastPara="1" wrap="square" lIns="91425" tIns="91425" rIns="91425" bIns="91425" anchor="t" anchorCtr="0">
            <a:noAutofit/>
          </a:bodyPr>
          <a:lstStyle/>
          <a:p>
            <a:pPr marL="0" indent="0">
              <a:buNone/>
            </a:pPr>
            <a:r>
              <a:rPr lang="en-US" sz="1800" b="1" dirty="0">
                <a:latin typeface="Trebuchet MS" panose="020B0603020202020204" pitchFamily="34" charset="0"/>
              </a:rPr>
              <a:t>Professional Development</a:t>
            </a:r>
          </a:p>
          <a:p>
            <a:pPr marL="257175" indent="-257175"/>
            <a:r>
              <a:rPr lang="en-US" sz="1800" dirty="0">
                <a:latin typeface="Trebuchet MS" panose="020B0603020202020204" pitchFamily="34" charset="0"/>
              </a:rPr>
              <a:t>Professional development on the assessment tool and data is available at no cost to participating schools and districts.</a:t>
            </a:r>
          </a:p>
          <a:p>
            <a:pPr marL="257175" indent="-257175"/>
            <a:r>
              <a:rPr lang="en-US" sz="1800" dirty="0">
                <a:latin typeface="Trebuchet MS" panose="020B0603020202020204" pitchFamily="34" charset="0"/>
              </a:rPr>
              <a:t>For more information, visit </a:t>
            </a:r>
            <a:r>
              <a:rPr lang="en-US" sz="1800" dirty="0">
                <a:latin typeface="Trebuchet MS" panose="020B0603020202020204" pitchFamily="34" charset="0"/>
                <a:hlinkClick r:id="rId3"/>
              </a:rPr>
              <a:t>https://amplify.com/elat-pd</a:t>
            </a:r>
            <a:r>
              <a:rPr lang="en-US" sz="1800" dirty="0">
                <a:latin typeface="Trebuchet MS" panose="020B0603020202020204" pitchFamily="34" charset="0"/>
              </a:rPr>
              <a:t> </a:t>
            </a:r>
          </a:p>
          <a:p>
            <a:pPr marL="0" indent="0">
              <a:buNone/>
            </a:pPr>
            <a:r>
              <a:rPr lang="en-US" sz="1800" b="1" dirty="0">
                <a:latin typeface="Trebuchet MS" panose="020B0603020202020204" pitchFamily="34" charset="0"/>
              </a:rPr>
              <a:t>2026-2027 Letters of Intent</a:t>
            </a:r>
          </a:p>
          <a:p>
            <a:pPr marL="257175" indent="-257175"/>
            <a:r>
              <a:rPr lang="en-US" sz="1800" dirty="0">
                <a:latin typeface="Trebuchet MS" panose="020B0603020202020204" pitchFamily="34" charset="0"/>
              </a:rPr>
              <a:t>Letters of Intent to Apply for SY26-27 will be available on October 1, 2025.</a:t>
            </a:r>
          </a:p>
          <a:p>
            <a:pPr marL="257175" indent="-257175"/>
            <a:r>
              <a:rPr lang="en-US" sz="1800" dirty="0">
                <a:latin typeface="Trebuchet MS" panose="020B0603020202020204" pitchFamily="34" charset="0"/>
              </a:rPr>
              <a:t>This link will be shared directly with current participants and through the READ Act listserv.</a:t>
            </a:r>
          </a:p>
          <a:p>
            <a:pPr marL="0" indent="0">
              <a:buNone/>
            </a:pPr>
            <a:endParaRPr lang="en-US" sz="1800" dirty="0">
              <a:latin typeface="Trebuchet MS" panose="020B0603020202020204" pitchFamily="34" charset="0"/>
            </a:endParaRPr>
          </a:p>
          <a:p>
            <a:pPr marL="0" indent="0">
              <a:buNone/>
            </a:pPr>
            <a:r>
              <a:rPr lang="en-US" sz="1800" b="1" dirty="0">
                <a:latin typeface="Trebuchet MS" panose="020B0603020202020204" pitchFamily="34" charset="0"/>
              </a:rPr>
              <a:t>ELAT Project Questions</a:t>
            </a:r>
            <a:r>
              <a:rPr lang="en-US" sz="1800" dirty="0">
                <a:latin typeface="Trebuchet MS" panose="020B0603020202020204" pitchFamily="34" charset="0"/>
              </a:rPr>
              <a:t>: </a:t>
            </a:r>
            <a:r>
              <a:rPr lang="en-US" sz="1800" i="1" dirty="0">
                <a:latin typeface="Trebuchet MS" panose="020B0603020202020204" pitchFamily="34" charset="0"/>
              </a:rPr>
              <a:t>elat@cde.state.co.us</a:t>
            </a:r>
            <a:endParaRPr sz="1800" i="1" dirty="0">
              <a:latin typeface="Trebuchet MS" panose="020B0603020202020204" pitchFamily="34" charset="0"/>
            </a:endParaRPr>
          </a:p>
        </p:txBody>
      </p:sp>
      <p:pic>
        <p:nvPicPr>
          <p:cNvPr id="421" name="Google Shape;421;g278539799a0_0_5" descr="Photo of elementary student"/>
          <p:cNvPicPr preferRelativeResize="0"/>
          <p:nvPr/>
        </p:nvPicPr>
        <p:blipFill rotWithShape="1">
          <a:blip r:embed="rId4">
            <a:alphaModFix/>
          </a:blip>
          <a:srcRect/>
          <a:stretch/>
        </p:blipFill>
        <p:spPr>
          <a:xfrm>
            <a:off x="6566006" y="1370363"/>
            <a:ext cx="2402774" cy="2402774"/>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74C01-D114-54AD-7F96-323BA11DDCB1}"/>
              </a:ext>
            </a:extLst>
          </p:cNvPr>
          <p:cNvSpPr>
            <a:spLocks noGrp="1"/>
          </p:cNvSpPr>
          <p:nvPr>
            <p:ph type="title"/>
          </p:nvPr>
        </p:nvSpPr>
        <p:spPr/>
        <p:txBody>
          <a:bodyPr/>
          <a:lstStyle/>
          <a:p>
            <a:r>
              <a:rPr lang="en-US" sz="2400">
                <a:latin typeface="Trebuchet MS" panose="020B0603020202020204" pitchFamily="34" charset="0"/>
              </a:rPr>
              <a:t>Literacy Newsletter</a:t>
            </a:r>
          </a:p>
        </p:txBody>
      </p:sp>
      <p:sp>
        <p:nvSpPr>
          <p:cNvPr id="8" name="Rectangle: Rounded Corners 7">
            <a:hlinkClick r:id="rId3"/>
            <a:extLst>
              <a:ext uri="{FF2B5EF4-FFF2-40B4-BE49-F238E27FC236}">
                <a16:creationId xmlns:a16="http://schemas.microsoft.com/office/drawing/2014/main" id="{63995EAE-E832-5B70-9718-05E82C4A730F}"/>
              </a:ext>
            </a:extLst>
          </p:cNvPr>
          <p:cNvSpPr/>
          <p:nvPr/>
        </p:nvSpPr>
        <p:spPr>
          <a:xfrm>
            <a:off x="668537" y="1983564"/>
            <a:ext cx="2334126" cy="858253"/>
          </a:xfrm>
          <a:prstGeom prst="roundRect">
            <a:avLst/>
          </a:prstGeom>
          <a:solidFill>
            <a:schemeClr val="accent4">
              <a:lumMod val="75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Trebuchet MS" panose="020B0603020202020204" pitchFamily="34" charset="0"/>
              </a:rPr>
              <a:t>Sign Up for the Literacy Newsletter</a:t>
            </a:r>
          </a:p>
        </p:txBody>
      </p:sp>
      <p:pic>
        <p:nvPicPr>
          <p:cNvPr id="9" name="Picture 8" descr="Screenshot of the Archived Literacy Newsletters page on the CDE Website ">
            <a:extLst>
              <a:ext uri="{FF2B5EF4-FFF2-40B4-BE49-F238E27FC236}">
                <a16:creationId xmlns:a16="http://schemas.microsoft.com/office/drawing/2014/main" id="{ECF5952E-7B58-28E3-6A54-9A035270267B}"/>
              </a:ext>
            </a:extLst>
          </p:cNvPr>
          <p:cNvPicPr>
            <a:picLocks noChangeAspect="1"/>
          </p:cNvPicPr>
          <p:nvPr/>
        </p:nvPicPr>
        <p:blipFill>
          <a:blip r:embed="rId4"/>
          <a:stretch>
            <a:fillRect/>
          </a:stretch>
        </p:blipFill>
        <p:spPr>
          <a:xfrm>
            <a:off x="3325774" y="368300"/>
            <a:ext cx="5631129" cy="3632200"/>
          </a:xfrm>
          <a:prstGeom prst="rect">
            <a:avLst/>
          </a:prstGeom>
          <a:effectLst>
            <a:innerShdw blurRad="114300">
              <a:prstClr val="black"/>
            </a:innerShdw>
          </a:effectLst>
        </p:spPr>
      </p:pic>
      <p:sp>
        <p:nvSpPr>
          <p:cNvPr id="4" name="Title 3">
            <a:extLst>
              <a:ext uri="{FF2B5EF4-FFF2-40B4-BE49-F238E27FC236}">
                <a16:creationId xmlns:a16="http://schemas.microsoft.com/office/drawing/2014/main" id="{1FF813A5-C69C-DA49-E088-E27D568806C9}"/>
              </a:ext>
            </a:extLst>
          </p:cNvPr>
          <p:cNvSpPr>
            <a:spLocks noGrp="1"/>
          </p:cNvSpPr>
          <p:nvPr>
            <p:ph type="title" idx="2"/>
          </p:nvPr>
        </p:nvSpPr>
        <p:spPr>
          <a:xfrm>
            <a:off x="466236" y="4558206"/>
            <a:ext cx="7519895" cy="635667"/>
          </a:xfrm>
        </p:spPr>
        <p:txBody>
          <a:bodyPr/>
          <a:lstStyle/>
          <a:p>
            <a:r>
              <a:rPr lang="en-US" sz="1800">
                <a:hlinkClick r:id="rId5"/>
              </a:rPr>
              <a:t>http://www.cde.state.co.us/coloradoliteracy/archivedliteracynews</a:t>
            </a:r>
            <a:br>
              <a:rPr lang="en-US" sz="1800"/>
            </a:br>
            <a:endParaRPr lang="en-US" sz="1800"/>
          </a:p>
        </p:txBody>
      </p:sp>
    </p:spTree>
    <p:extLst>
      <p:ext uri="{BB962C8B-B14F-4D97-AF65-F5344CB8AC3E}">
        <p14:creationId xmlns:p14="http://schemas.microsoft.com/office/powerpoint/2010/main" val="48264016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EA4EEF46-9283-6E51-253E-B521F22B90CC}"/>
            </a:ext>
          </a:extLst>
        </p:cNvPr>
        <p:cNvGrpSpPr/>
        <p:nvPr/>
      </p:nvGrpSpPr>
      <p:grpSpPr>
        <a:xfrm>
          <a:off x="0" y="0"/>
          <a:ext cx="0" cy="0"/>
          <a:chOff x="0" y="0"/>
          <a:chExt cx="0" cy="0"/>
        </a:xfrm>
      </p:grpSpPr>
      <p:pic>
        <p:nvPicPr>
          <p:cNvPr id="4" name="Picture 3" descr="Colorful mountains and lake">
            <a:extLst>
              <a:ext uri="{FF2B5EF4-FFF2-40B4-BE49-F238E27FC236}">
                <a16:creationId xmlns:a16="http://schemas.microsoft.com/office/drawing/2014/main" id="{6799E16D-44E4-9315-F84F-0F65C59E7B39}"/>
              </a:ext>
            </a:extLst>
          </p:cNvPr>
          <p:cNvPicPr>
            <a:picLocks noChangeAspect="1"/>
          </p:cNvPicPr>
          <p:nvPr/>
        </p:nvPicPr>
        <p:blipFill>
          <a:blip r:embed="rId3">
            <a:alphaModFix amt="13000"/>
          </a:blip>
          <a:srcRect t="18736" b="18333"/>
          <a:stretch/>
        </p:blipFill>
        <p:spPr>
          <a:xfrm>
            <a:off x="0" y="0"/>
            <a:ext cx="9144000" cy="4334400"/>
          </a:xfrm>
          <a:prstGeom prst="rect">
            <a:avLst/>
          </a:prstGeom>
        </p:spPr>
      </p:pic>
      <p:sp>
        <p:nvSpPr>
          <p:cNvPr id="353" name="Google Shape;353;p46">
            <a:extLst>
              <a:ext uri="{FF2B5EF4-FFF2-40B4-BE49-F238E27FC236}">
                <a16:creationId xmlns:a16="http://schemas.microsoft.com/office/drawing/2014/main" id="{8EDF3C56-5A3B-6BC8-F8BA-373F529B9747}"/>
              </a:ext>
            </a:extLst>
          </p:cNvPr>
          <p:cNvSpPr txBox="1">
            <a:spLocks noGrp="1"/>
          </p:cNvSpPr>
          <p:nvPr>
            <p:ph type="title"/>
          </p:nvPr>
        </p:nvSpPr>
        <p:spPr>
          <a:xfrm>
            <a:off x="129786" y="114025"/>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a:latin typeface="Trebuchet MS" panose="020B0603020202020204" pitchFamily="34" charset="0"/>
              </a:rPr>
              <a:t>Thank you! </a:t>
            </a:r>
            <a:endParaRPr>
              <a:latin typeface="Trebuchet MS" panose="020B0603020202020204" pitchFamily="34" charset="0"/>
            </a:endParaRPr>
          </a:p>
        </p:txBody>
      </p:sp>
      <p:sp>
        <p:nvSpPr>
          <p:cNvPr id="354" name="Google Shape;354;p46">
            <a:extLst>
              <a:ext uri="{FF2B5EF4-FFF2-40B4-BE49-F238E27FC236}">
                <a16:creationId xmlns:a16="http://schemas.microsoft.com/office/drawing/2014/main" id="{AC03653C-D40F-4C7D-93D6-2A1FE687DBA2}"/>
              </a:ext>
            </a:extLst>
          </p:cNvPr>
          <p:cNvSpPr txBox="1">
            <a:spLocks noGrp="1"/>
          </p:cNvSpPr>
          <p:nvPr>
            <p:ph type="body" idx="4294967295"/>
          </p:nvPr>
        </p:nvSpPr>
        <p:spPr>
          <a:xfrm>
            <a:off x="286368" y="1203010"/>
            <a:ext cx="8857632" cy="3131390"/>
          </a:xfrm>
          <a:prstGeom prst="rect">
            <a:avLst/>
          </a:prstGeom>
        </p:spPr>
        <p:txBody>
          <a:bodyPr spcFirstLastPara="1" wrap="square" lIns="91425" tIns="91425" rIns="91425" bIns="91425" anchor="t" anchorCtr="0">
            <a:noAutofit/>
          </a:bodyPr>
          <a:lstStyle/>
          <a:p>
            <a:pPr marL="0" indent="0">
              <a:spcAft>
                <a:spcPts val="1200"/>
              </a:spcAft>
              <a:buNone/>
            </a:pPr>
            <a:r>
              <a:rPr lang="en-US" sz="1800" dirty="0">
                <a:solidFill>
                  <a:schemeClr val="tx1"/>
                </a:solidFill>
                <a:latin typeface="Trebuchet MS" panose="020B0603020202020204" pitchFamily="34" charset="0"/>
              </a:rPr>
              <a:t>Archived Meeting Materials available at </a:t>
            </a:r>
            <a:r>
              <a:rPr lang="en-US" sz="1800" dirty="0">
                <a:solidFill>
                  <a:schemeClr val="tx1"/>
                </a:solidFill>
                <a:latin typeface="Trebuchet MS" panose="020B0603020202020204" pitchFamily="34" charset="0"/>
                <a:hlinkClick r:id="rId4"/>
              </a:rPr>
              <a:t>https://www.cde.state.co.us/coloradoliteracy/readactregionalmeetings</a:t>
            </a:r>
            <a:r>
              <a:rPr lang="en-US" sz="1800" dirty="0">
                <a:solidFill>
                  <a:schemeClr val="tx1"/>
                </a:solidFill>
                <a:latin typeface="Trebuchet MS" panose="020B0603020202020204" pitchFamily="34" charset="0"/>
              </a:rPr>
              <a:t> </a:t>
            </a:r>
            <a:endParaRPr lang="en-US" dirty="0">
              <a:latin typeface="Trebuchet MS" panose="020B0603020202020204" pitchFamily="34" charset="0"/>
            </a:endParaRPr>
          </a:p>
          <a:p>
            <a:pPr marL="0" lvl="0" indent="0" algn="l" rtl="0">
              <a:spcBef>
                <a:spcPts val="0"/>
              </a:spcBef>
              <a:spcAft>
                <a:spcPts val="1200"/>
              </a:spcAft>
              <a:buNone/>
            </a:pPr>
            <a:endParaRPr lang="en-US" dirty="0">
              <a:latin typeface="Trebuchet MS" panose="020B0603020202020204" pitchFamily="34" charset="0"/>
            </a:endParaRPr>
          </a:p>
          <a:p>
            <a:pPr marL="0" lvl="0" indent="0" algn="l" rtl="0">
              <a:spcBef>
                <a:spcPts val="0"/>
              </a:spcBef>
              <a:spcAft>
                <a:spcPts val="1200"/>
              </a:spcAft>
              <a:buNone/>
            </a:pPr>
            <a:endParaRPr lang="en-US" dirty="0">
              <a:latin typeface="Trebuchet MS" panose="020B0603020202020204" pitchFamily="34" charset="0"/>
            </a:endParaRPr>
          </a:p>
        </p:txBody>
      </p:sp>
    </p:spTree>
    <p:extLst>
      <p:ext uri="{BB962C8B-B14F-4D97-AF65-F5344CB8AC3E}">
        <p14:creationId xmlns:p14="http://schemas.microsoft.com/office/powerpoint/2010/main" val="42640040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21735-A225-51CE-9661-B3D8E6507AA7}"/>
              </a:ext>
            </a:extLst>
          </p:cNvPr>
          <p:cNvSpPr>
            <a:spLocks noGrp="1"/>
          </p:cNvSpPr>
          <p:nvPr>
            <p:ph type="title"/>
          </p:nvPr>
        </p:nvSpPr>
        <p:spPr>
          <a:xfrm>
            <a:off x="236237" y="91927"/>
            <a:ext cx="7167900" cy="741300"/>
          </a:xfrm>
        </p:spPr>
        <p:txBody>
          <a:bodyPr>
            <a:noAutofit/>
          </a:bodyPr>
          <a:lstStyle/>
          <a:p>
            <a:r>
              <a:rPr lang="en-US" sz="3200">
                <a:latin typeface="Trebuchet MS" panose="020B0603020202020204" pitchFamily="34" charset="0"/>
              </a:rPr>
              <a:t>A Plan for Assessment</a:t>
            </a:r>
          </a:p>
        </p:txBody>
      </p:sp>
      <p:pic>
        <p:nvPicPr>
          <p:cNvPr id="10" name="Content Placeholder 9">
            <a:extLst>
              <a:ext uri="{FF2B5EF4-FFF2-40B4-BE49-F238E27FC236}">
                <a16:creationId xmlns:a16="http://schemas.microsoft.com/office/drawing/2014/main" id="{599C640B-164F-C3E7-87A2-E3D7B1C08015}"/>
              </a:ext>
              <a:ext uri="{C183D7F6-B498-43B3-948B-1728B52AA6E4}">
                <adec:decorative xmlns:adec="http://schemas.microsoft.com/office/drawing/2017/decorative" val="1"/>
              </a:ext>
            </a:extLst>
          </p:cNvPr>
          <p:cNvPicPr>
            <a:picLocks noGrp="1" noChangeAspect="1"/>
          </p:cNvPicPr>
          <p:nvPr>
            <p:ph idx="4294967295"/>
          </p:nvPr>
        </p:nvPicPr>
        <p:blipFill>
          <a:blip r:embed="rId3"/>
          <a:stretch>
            <a:fillRect/>
          </a:stretch>
        </p:blipFill>
        <p:spPr>
          <a:xfrm>
            <a:off x="3671799" y="1280821"/>
            <a:ext cx="2020887" cy="1611312"/>
          </a:xfrm>
        </p:spPr>
      </p:pic>
      <p:sp>
        <p:nvSpPr>
          <p:cNvPr id="11" name="TextBox 10">
            <a:extLst>
              <a:ext uri="{FF2B5EF4-FFF2-40B4-BE49-F238E27FC236}">
                <a16:creationId xmlns:a16="http://schemas.microsoft.com/office/drawing/2014/main" id="{769D76CA-35F6-5DCB-E431-5EC12A881CDB}"/>
              </a:ext>
            </a:extLst>
          </p:cNvPr>
          <p:cNvSpPr txBox="1"/>
          <p:nvPr/>
        </p:nvSpPr>
        <p:spPr>
          <a:xfrm>
            <a:off x="340950" y="1126934"/>
            <a:ext cx="3087276" cy="1323439"/>
          </a:xfrm>
          <a:prstGeom prst="rect">
            <a:avLst/>
          </a:prstGeom>
          <a:noFill/>
        </p:spPr>
        <p:txBody>
          <a:bodyPr wrap="square" rtlCol="0">
            <a:spAutoFit/>
          </a:bodyPr>
          <a:lstStyle/>
          <a:p>
            <a:pPr defTabSz="514350">
              <a:buClrTx/>
            </a:pPr>
            <a:r>
              <a:rPr lang="en-US" sz="2000" kern="1200">
                <a:solidFill>
                  <a:prstClr val="black"/>
                </a:solidFill>
                <a:latin typeface="Trebuchet MS" panose="020B0603020202020204" pitchFamily="34" charset="0"/>
                <a:ea typeface="+mn-ea"/>
                <a:cs typeface="+mn-cs"/>
              </a:rPr>
              <a:t>Students who were SRD at EOY and students not SRD but continuing on READ plans –  Assess first!</a:t>
            </a:r>
          </a:p>
        </p:txBody>
      </p:sp>
      <p:sp>
        <p:nvSpPr>
          <p:cNvPr id="12" name="TextBox 11">
            <a:extLst>
              <a:ext uri="{FF2B5EF4-FFF2-40B4-BE49-F238E27FC236}">
                <a16:creationId xmlns:a16="http://schemas.microsoft.com/office/drawing/2014/main" id="{26180F8D-80FA-676C-778E-11CD9772184B}"/>
              </a:ext>
            </a:extLst>
          </p:cNvPr>
          <p:cNvSpPr txBox="1"/>
          <p:nvPr/>
        </p:nvSpPr>
        <p:spPr>
          <a:xfrm>
            <a:off x="3019574" y="3182865"/>
            <a:ext cx="2979183" cy="1015663"/>
          </a:xfrm>
          <a:prstGeom prst="rect">
            <a:avLst/>
          </a:prstGeom>
          <a:noFill/>
        </p:spPr>
        <p:txBody>
          <a:bodyPr wrap="square" rtlCol="0">
            <a:spAutoFit/>
          </a:bodyPr>
          <a:lstStyle/>
          <a:p>
            <a:pPr defTabSz="514350">
              <a:buClrTx/>
            </a:pPr>
            <a:r>
              <a:rPr lang="en-US" sz="2000" kern="1200">
                <a:solidFill>
                  <a:prstClr val="black"/>
                </a:solidFill>
                <a:latin typeface="Trebuchet MS" panose="020B0603020202020204" pitchFamily="34" charset="0"/>
                <a:ea typeface="+mn-ea"/>
                <a:cs typeface="+mn-cs"/>
              </a:rPr>
              <a:t>Students below grade level but not SRD at EOY – assess next… </a:t>
            </a:r>
          </a:p>
        </p:txBody>
      </p:sp>
      <p:sp>
        <p:nvSpPr>
          <p:cNvPr id="13" name="TextBox 12">
            <a:extLst>
              <a:ext uri="{FF2B5EF4-FFF2-40B4-BE49-F238E27FC236}">
                <a16:creationId xmlns:a16="http://schemas.microsoft.com/office/drawing/2014/main" id="{86DD1445-71A2-6E25-D5A3-97385E7CF9C8}"/>
              </a:ext>
            </a:extLst>
          </p:cNvPr>
          <p:cNvSpPr txBox="1"/>
          <p:nvPr/>
        </p:nvSpPr>
        <p:spPr>
          <a:xfrm>
            <a:off x="6116661" y="1280821"/>
            <a:ext cx="2802995" cy="1015663"/>
          </a:xfrm>
          <a:prstGeom prst="rect">
            <a:avLst/>
          </a:prstGeom>
          <a:noFill/>
        </p:spPr>
        <p:txBody>
          <a:bodyPr wrap="square" rtlCol="0">
            <a:spAutoFit/>
          </a:bodyPr>
          <a:lstStyle/>
          <a:p>
            <a:pPr defTabSz="514350">
              <a:buClrTx/>
            </a:pPr>
            <a:r>
              <a:rPr lang="en-US" sz="2000" kern="1200">
                <a:solidFill>
                  <a:prstClr val="black"/>
                </a:solidFill>
                <a:latin typeface="Trebuchet MS" panose="020B0603020202020204" pitchFamily="34" charset="0"/>
                <a:ea typeface="+mn-ea"/>
                <a:cs typeface="+mn-cs"/>
              </a:rPr>
              <a:t>Students at or above grade level at EOY </a:t>
            </a:r>
          </a:p>
          <a:p>
            <a:pPr defTabSz="514350">
              <a:buClrTx/>
            </a:pPr>
            <a:r>
              <a:rPr lang="en-US" sz="2000" kern="1200">
                <a:solidFill>
                  <a:prstClr val="black"/>
                </a:solidFill>
                <a:latin typeface="Trebuchet MS" panose="020B0603020202020204" pitchFamily="34" charset="0"/>
                <a:ea typeface="+mn-ea"/>
                <a:cs typeface="+mn-cs"/>
              </a:rPr>
              <a:t>– assess last.</a:t>
            </a:r>
          </a:p>
        </p:txBody>
      </p:sp>
      <p:cxnSp>
        <p:nvCxnSpPr>
          <p:cNvPr id="15" name="Connector: Curved 14">
            <a:extLst>
              <a:ext uri="{FF2B5EF4-FFF2-40B4-BE49-F238E27FC236}">
                <a16:creationId xmlns:a16="http://schemas.microsoft.com/office/drawing/2014/main" id="{F22E4C77-BA0B-2C44-3C35-83F712A8E7DF}"/>
              </a:ext>
              <a:ext uri="{C183D7F6-B498-43B3-948B-1728B52AA6E4}">
                <adec:decorative xmlns:adec="http://schemas.microsoft.com/office/drawing/2017/decorative" val="1"/>
              </a:ext>
            </a:extLst>
          </p:cNvPr>
          <p:cNvCxnSpPr>
            <a:cxnSpLocks/>
          </p:cNvCxnSpPr>
          <p:nvPr/>
        </p:nvCxnSpPr>
        <p:spPr>
          <a:xfrm>
            <a:off x="1518070" y="2556914"/>
            <a:ext cx="1383602" cy="1251902"/>
          </a:xfrm>
          <a:prstGeom prst="curvedConnector3">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Connector: Curved 16">
            <a:extLst>
              <a:ext uri="{FF2B5EF4-FFF2-40B4-BE49-F238E27FC236}">
                <a16:creationId xmlns:a16="http://schemas.microsoft.com/office/drawing/2014/main" id="{DAB4272B-0665-DAF4-8606-FD5BD746C3BD}"/>
              </a:ext>
              <a:ext uri="{C183D7F6-B498-43B3-948B-1728B52AA6E4}">
                <adec:decorative xmlns:adec="http://schemas.microsoft.com/office/drawing/2017/decorative" val="1"/>
              </a:ext>
            </a:extLst>
          </p:cNvPr>
          <p:cNvCxnSpPr>
            <a:cxnSpLocks/>
          </p:cNvCxnSpPr>
          <p:nvPr/>
        </p:nvCxnSpPr>
        <p:spPr>
          <a:xfrm rot="5400000" flipH="1" flipV="1">
            <a:off x="6167749" y="2524954"/>
            <a:ext cx="1150520" cy="1001357"/>
          </a:xfrm>
          <a:prstGeom prst="curvedConnector3">
            <a:avLst>
              <a:gd name="adj1" fmla="val 18823"/>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324515B5-9E06-28E9-A9F1-AEDFD244CD65}"/>
              </a:ext>
              <a:ext uri="{C183D7F6-B498-43B3-948B-1728B52AA6E4}">
                <adec:decorative xmlns:adec="http://schemas.microsoft.com/office/drawing/2017/decorative" val="1"/>
              </a:ext>
            </a:extLst>
          </p:cNvPr>
          <p:cNvSpPr>
            <a:spLocks noGrp="1"/>
          </p:cNvSpPr>
          <p:nvPr>
            <p:ph type="sldNum" idx="12"/>
          </p:nvPr>
        </p:nvSpPr>
        <p:spPr/>
        <p:txBody>
          <a:bodyPr>
            <a:normAutofit lnSpcReduction="10000"/>
          </a:bodyPr>
          <a:lstStyle/>
          <a:p>
            <a:pPr defTabSz="514350">
              <a:buClrTx/>
            </a:pPr>
            <a:fld id="{C479D5F6-EDCB-402A-AC08-4943A1820E8F}" type="slidenum">
              <a:rPr lang="en-US" kern="1200">
                <a:solidFill>
                  <a:prstClr val="white">
                    <a:lumMod val="50000"/>
                  </a:prstClr>
                </a:solidFill>
                <a:latin typeface="Calibri" panose="020F0502020204030204"/>
                <a:ea typeface="+mn-ea"/>
                <a:cs typeface="+mn-cs"/>
              </a:rPr>
              <a:pPr defTabSz="514350">
                <a:buClrTx/>
              </a:pPr>
              <a:t>8</a:t>
            </a:fld>
            <a:endParaRPr lang="en-US" kern="1200">
              <a:solidFill>
                <a:prstClr val="white">
                  <a:lumMod val="50000"/>
                </a:prstClr>
              </a:solidFill>
              <a:latin typeface="Calibri" panose="020F0502020204030204"/>
              <a:ea typeface="+mn-ea"/>
              <a:cs typeface="+mn-cs"/>
            </a:endParaRPr>
          </a:p>
        </p:txBody>
      </p:sp>
    </p:spTree>
    <p:extLst>
      <p:ext uri="{BB962C8B-B14F-4D97-AF65-F5344CB8AC3E}">
        <p14:creationId xmlns:p14="http://schemas.microsoft.com/office/powerpoint/2010/main" val="31583384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E7B50-6F54-10B3-2878-FE6493FEB905}"/>
              </a:ext>
            </a:extLst>
          </p:cNvPr>
          <p:cNvSpPr>
            <a:spLocks noGrp="1"/>
          </p:cNvSpPr>
          <p:nvPr>
            <p:ph type="title"/>
          </p:nvPr>
        </p:nvSpPr>
        <p:spPr>
          <a:xfrm>
            <a:off x="74947" y="75237"/>
            <a:ext cx="8520600" cy="572700"/>
          </a:xfrm>
        </p:spPr>
        <p:txBody>
          <a:bodyPr/>
          <a:lstStyle/>
          <a:p>
            <a:r>
              <a:rPr lang="en-US" sz="3200">
                <a:latin typeface="Trebuchet MS" panose="020B0603020202020204" pitchFamily="34" charset="0"/>
              </a:rPr>
              <a:t>Students Continuing on READ Plans</a:t>
            </a:r>
          </a:p>
        </p:txBody>
      </p:sp>
      <p:graphicFrame>
        <p:nvGraphicFramePr>
          <p:cNvPr id="5" name="Diagram 4">
            <a:extLst>
              <a:ext uri="{FF2B5EF4-FFF2-40B4-BE49-F238E27FC236}">
                <a16:creationId xmlns:a16="http://schemas.microsoft.com/office/drawing/2014/main" id="{7E74C0A7-176F-2EAB-5032-F1C3787F5CE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44484200"/>
              </p:ext>
            </p:extLst>
          </p:nvPr>
        </p:nvGraphicFramePr>
        <p:xfrm>
          <a:off x="150725" y="753625"/>
          <a:ext cx="8862646" cy="36776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Graphic 6" descr="Checkbox Checked with solid fill">
            <a:extLst>
              <a:ext uri="{FF2B5EF4-FFF2-40B4-BE49-F238E27FC236}">
                <a16:creationId xmlns:a16="http://schemas.microsoft.com/office/drawing/2014/main" id="{14C0408B-0694-5EEE-0F77-8BA282448D0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2418" y="1988946"/>
            <a:ext cx="457200" cy="457200"/>
          </a:xfrm>
          <a:prstGeom prst="rect">
            <a:avLst/>
          </a:prstGeom>
        </p:spPr>
      </p:pic>
      <p:pic>
        <p:nvPicPr>
          <p:cNvPr id="8" name="Graphic 7" descr="Checkbox Checked with solid fill">
            <a:extLst>
              <a:ext uri="{FF2B5EF4-FFF2-40B4-BE49-F238E27FC236}">
                <a16:creationId xmlns:a16="http://schemas.microsoft.com/office/drawing/2014/main" id="{A417DB11-7734-C0E7-8AA6-F4A4ECFFD08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2418" y="2323234"/>
            <a:ext cx="457200" cy="457200"/>
          </a:xfrm>
          <a:prstGeom prst="rect">
            <a:avLst/>
          </a:prstGeom>
        </p:spPr>
      </p:pic>
      <p:pic>
        <p:nvPicPr>
          <p:cNvPr id="9" name="Graphic 8" descr="Checkbox Checked with solid fill">
            <a:extLst>
              <a:ext uri="{FF2B5EF4-FFF2-40B4-BE49-F238E27FC236}">
                <a16:creationId xmlns:a16="http://schemas.microsoft.com/office/drawing/2014/main" id="{F2034D39-8618-A408-DFB0-0C7982BB03B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2418" y="2657522"/>
            <a:ext cx="457200" cy="457200"/>
          </a:xfrm>
          <a:prstGeom prst="rect">
            <a:avLst/>
          </a:prstGeom>
        </p:spPr>
      </p:pic>
      <p:pic>
        <p:nvPicPr>
          <p:cNvPr id="10" name="Graphic 9" descr="Checkbox Checked with solid fill">
            <a:extLst>
              <a:ext uri="{FF2B5EF4-FFF2-40B4-BE49-F238E27FC236}">
                <a16:creationId xmlns:a16="http://schemas.microsoft.com/office/drawing/2014/main" id="{2C095288-11D8-4E4B-62F0-DED940E76AC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2418" y="2981534"/>
            <a:ext cx="457200" cy="457200"/>
          </a:xfrm>
          <a:prstGeom prst="rect">
            <a:avLst/>
          </a:prstGeom>
        </p:spPr>
      </p:pic>
    </p:spTree>
    <p:extLst>
      <p:ext uri="{BB962C8B-B14F-4D97-AF65-F5344CB8AC3E}">
        <p14:creationId xmlns:p14="http://schemas.microsoft.com/office/powerpoint/2010/main" val="183973771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3.6|9|6.4|22.2|36|5|9.7"/>
</p:tagLst>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CDE Brand Colors">
      <a:dk1>
        <a:sysClr val="windowText" lastClr="000000"/>
      </a:dk1>
      <a:lt1>
        <a:sysClr val="window" lastClr="FFFFFF"/>
      </a:lt1>
      <a:dk2>
        <a:srgbClr val="232C67"/>
      </a:dk2>
      <a:lt2>
        <a:srgbClr val="D0D2D3"/>
      </a:lt2>
      <a:accent1>
        <a:srgbClr val="6D3B5D"/>
      </a:accent1>
      <a:accent2>
        <a:srgbClr val="EF7521"/>
      </a:accent2>
      <a:accent3>
        <a:srgbClr val="7C98AC"/>
      </a:accent3>
      <a:accent4>
        <a:srgbClr val="F8B333"/>
      </a:accent4>
      <a:accent5>
        <a:srgbClr val="488BC9"/>
      </a:accent5>
      <a:accent6>
        <a:srgbClr val="26B351"/>
      </a:accent6>
      <a:hlink>
        <a:srgbClr val="077682"/>
      </a:hlink>
      <a:folHlink>
        <a:srgbClr val="825474"/>
      </a:folHlink>
    </a:clrScheme>
    <a:fontScheme name="CDE FONTS">
      <a:majorFont>
        <a:latin typeface="Museo Slab 500"/>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CDE New Accent Colors">
      <a:dk1>
        <a:srgbClr val="000000"/>
      </a:dk1>
      <a:lt1>
        <a:srgbClr val="FFFFFF"/>
      </a:lt1>
      <a:dk2>
        <a:srgbClr val="F8B333"/>
      </a:dk2>
      <a:lt2>
        <a:srgbClr val="825474"/>
      </a:lt2>
      <a:accent1>
        <a:srgbClr val="AAA5D2"/>
      </a:accent1>
      <a:accent2>
        <a:srgbClr val="077682"/>
      </a:accent2>
      <a:accent3>
        <a:srgbClr val="3CC1CC"/>
      </a:accent3>
      <a:accent4>
        <a:srgbClr val="48C3E3"/>
      </a:accent4>
      <a:accent5>
        <a:srgbClr val="EC6752"/>
      </a:accent5>
      <a:accent6>
        <a:srgbClr val="7C98AC"/>
      </a:accent6>
      <a:hlink>
        <a:srgbClr val="D33039"/>
      </a:hlink>
      <a:folHlink>
        <a:srgbClr val="A3D283"/>
      </a:folHlink>
    </a:clrScheme>
    <a:fontScheme name="CDE FONTS">
      <a:majorFont>
        <a:latin typeface="Museo Slab 500"/>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879720E89102043ABA3BEB065733CF0" ma:contentTypeVersion="19" ma:contentTypeDescription="Create a new document." ma:contentTypeScope="" ma:versionID="174a5ed407aded0c6b24f50c8901d8c4">
  <xsd:schema xmlns:xsd="http://www.w3.org/2001/XMLSchema" xmlns:xs="http://www.w3.org/2001/XMLSchema" xmlns:p="http://schemas.microsoft.com/office/2006/metadata/properties" xmlns:ns2="ca089b0c-06ed-427f-8343-b7314193c483" xmlns:ns3="a8a5022a-f7c3-44ce-84b2-af1b9b0e209b" targetNamespace="http://schemas.microsoft.com/office/2006/metadata/properties" ma:root="true" ma:fieldsID="7f00940d96cb9af4fce1060bec0596eb" ns2:_="" ns3:_="">
    <xsd:import namespace="ca089b0c-06ed-427f-8343-b7314193c483"/>
    <xsd:import namespace="a8a5022a-f7c3-44ce-84b2-af1b9b0e209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089b0c-06ed-427f-8343-b7314193c4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3d99294-4495-451a-babc-f01b43cdf90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8a5022a-f7c3-44ce-84b2-af1b9b0e209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ff193aa-9d37-40de-aa0e-ec6133224a6c}" ma:internalName="TaxCatchAll" ma:showField="CatchAllData" ma:web="a8a5022a-f7c3-44ce-84b2-af1b9b0e209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a8a5022a-f7c3-44ce-84b2-af1b9b0e209b" xsi:nil="true"/>
    <lcf76f155ced4ddcb4097134ff3c332f xmlns="ca089b0c-06ed-427f-8343-b7314193c483">
      <Terms xmlns="http://schemas.microsoft.com/office/infopath/2007/PartnerControls"/>
    </lcf76f155ced4ddcb4097134ff3c332f>
    <SharedWithUsers xmlns="a8a5022a-f7c3-44ce-84b2-af1b9b0e209b">
      <UserInfo>
        <DisplayName/>
        <AccountId xsi:nil="true"/>
        <AccountType/>
      </UserInfo>
    </SharedWithUsers>
  </documentManagement>
</p:properties>
</file>

<file path=customXml/itemProps1.xml><?xml version="1.0" encoding="utf-8"?>
<ds:datastoreItem xmlns:ds="http://schemas.openxmlformats.org/officeDocument/2006/customXml" ds:itemID="{37662350-C70F-426A-B000-E53133ABE393}">
  <ds:schemaRefs>
    <ds:schemaRef ds:uri="a8a5022a-f7c3-44ce-84b2-af1b9b0e209b"/>
    <ds:schemaRef ds:uri="ca089b0c-06ed-427f-8343-b7314193c48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3C21699-62D7-4D11-80B3-D95083080534}">
  <ds:schemaRefs>
    <ds:schemaRef ds:uri="http://schemas.microsoft.com/sharepoint/v3/contenttype/forms"/>
  </ds:schemaRefs>
</ds:datastoreItem>
</file>

<file path=customXml/itemProps3.xml><?xml version="1.0" encoding="utf-8"?>
<ds:datastoreItem xmlns:ds="http://schemas.openxmlformats.org/officeDocument/2006/customXml" ds:itemID="{DF79E48B-BAF5-49C6-83EA-4BC35C002F27}">
  <ds:schemaRefs>
    <ds:schemaRef ds:uri="http://schemas.microsoft.com/office/infopath/2007/PartnerControls"/>
    <ds:schemaRef ds:uri="http://purl.org/dc/elements/1.1/"/>
    <ds:schemaRef ds:uri="a8a5022a-f7c3-44ce-84b2-af1b9b0e209b"/>
    <ds:schemaRef ds:uri="http://www.w3.org/XML/1998/namespace"/>
    <ds:schemaRef ds:uri="http://purl.org/dc/terms/"/>
    <ds:schemaRef ds:uri="http://schemas.microsoft.com/office/2006/metadata/properties"/>
    <ds:schemaRef ds:uri="http://schemas.microsoft.com/office/2006/documentManagement/types"/>
    <ds:schemaRef ds:uri="http://schemas.openxmlformats.org/package/2006/metadata/core-properties"/>
    <ds:schemaRef ds:uri="ca089b0c-06ed-427f-8343-b7314193c483"/>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42</TotalTime>
  <Words>11682</Words>
  <Application>Microsoft Office PowerPoint</Application>
  <PresentationFormat>On-screen Show (16:9)</PresentationFormat>
  <Paragraphs>904</Paragraphs>
  <Slides>72</Slides>
  <Notes>72</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72</vt:i4>
      </vt:variant>
    </vt:vector>
  </HeadingPairs>
  <TitlesOfParts>
    <vt:vector size="88" baseType="lpstr">
      <vt:lpstr>Arial</vt:lpstr>
      <vt:lpstr>Roboto</vt:lpstr>
      <vt:lpstr>Museo Slab 500</vt:lpstr>
      <vt:lpstr>Calibri Light</vt:lpstr>
      <vt:lpstr>Wingdings</vt:lpstr>
      <vt:lpstr>Symbol</vt:lpstr>
      <vt:lpstr>Lato</vt:lpstr>
      <vt:lpstr>Roboto Medium</vt:lpstr>
      <vt:lpstr>Roboto Slab</vt:lpstr>
      <vt:lpstr>Calibri</vt:lpstr>
      <vt:lpstr>Trebuchet MS</vt:lpstr>
      <vt:lpstr>SourceSansProRegular</vt:lpstr>
      <vt:lpstr>Lato Light</vt:lpstr>
      <vt:lpstr>Simple Light</vt:lpstr>
      <vt:lpstr>1_Custom Design</vt:lpstr>
      <vt:lpstr>Custom Design</vt:lpstr>
      <vt:lpstr>READ Act Regional Meeting</vt:lpstr>
      <vt:lpstr>Agenda</vt:lpstr>
      <vt:lpstr>Objectives</vt:lpstr>
      <vt:lpstr>READ Act Implementation Basics</vt:lpstr>
      <vt:lpstr>Colorado READ Act</vt:lpstr>
      <vt:lpstr>Identify Risk and Instructional Needs | Development of a READ Plan </vt:lpstr>
      <vt:lpstr>READ Interim Assessment Timeline</vt:lpstr>
      <vt:lpstr>A Plan for Assessment</vt:lpstr>
      <vt:lpstr>Students Continuing on READ Plans</vt:lpstr>
      <vt:lpstr>Assessment Considerations</vt:lpstr>
      <vt:lpstr>Assessing English Learners</vt:lpstr>
      <vt:lpstr>Significant Reading Deficiency (SRD)</vt:lpstr>
      <vt:lpstr>1. Significant Reading Deficiency (SRD) Determination </vt:lpstr>
      <vt:lpstr>2. Significant Reading Deficiency (SRD) Determination</vt:lpstr>
      <vt:lpstr>3. Significant Reading Deficiency (SRD) Determination</vt:lpstr>
      <vt:lpstr>Body of Evidence </vt:lpstr>
      <vt:lpstr>A Body of Evidence Includes: </vt:lpstr>
      <vt:lpstr>Purpose of a READ Plan</vt:lpstr>
      <vt:lpstr>A Tool for Success!</vt:lpstr>
      <vt:lpstr>A Strong READ Plan is a “Living Document” </vt:lpstr>
      <vt:lpstr>Who develops the READ plan?</vt:lpstr>
      <vt:lpstr>Required Components</vt:lpstr>
      <vt:lpstr>READ Plan Process</vt:lpstr>
      <vt:lpstr>Considerations for Students with Disabilities</vt:lpstr>
      <vt:lpstr>Considerations for Multilingual Learners</vt:lpstr>
      <vt:lpstr>READ Plan Templates  READ Plan Template https://www.cde.state.co.us/coloradoliteracy/readplanexample  Multilingual Learners READ Plan Template:  https://www.cde.state.co.us/coloradoliteracy/mlreadplantemplate    </vt:lpstr>
      <vt:lpstr>Student Demographics</vt:lpstr>
      <vt:lpstr>READ Plan History</vt:lpstr>
      <vt:lpstr>READ Plans | Second or Subsequent School Year</vt:lpstr>
      <vt:lpstr>Assessment Results</vt:lpstr>
      <vt:lpstr>READ Plan Additions for Multilingual Learners</vt:lpstr>
      <vt:lpstr>Instruction and Programming</vt:lpstr>
      <vt:lpstr>READ Plan Goal(s), Objectives, &amp; Progress Monitoring </vt:lpstr>
      <vt:lpstr>Goals and Objectives Example</vt:lpstr>
      <vt:lpstr>Goals Section of ML Template</vt:lpstr>
      <vt:lpstr>Language Development Supports</vt:lpstr>
      <vt:lpstr>Family Component</vt:lpstr>
      <vt:lpstr>End of Year READ Plan Summary</vt:lpstr>
      <vt:lpstr>Ideal READ Plan Pathway by EOY</vt:lpstr>
      <vt:lpstr>Exiting a READ Plan</vt:lpstr>
      <vt:lpstr>READ Plan Reflection</vt:lpstr>
      <vt:lpstr>READ Act Implementation Questions </vt:lpstr>
      <vt:lpstr>READ Plan Resources </vt:lpstr>
      <vt:lpstr>Break: We will resume on this link at 10:00.</vt:lpstr>
      <vt:lpstr> Literacy Updates and Collaboration</vt:lpstr>
      <vt:lpstr>ELSR Support Region Information</vt:lpstr>
      <vt:lpstr>ELSR  Regional Consultant Support</vt:lpstr>
      <vt:lpstr>About the Literacy Evaluation Tool (LET)</vt:lpstr>
      <vt:lpstr>Literacy Evaluation Tool (LET)</vt:lpstr>
      <vt:lpstr>Literacy Evaluation Tool Features</vt:lpstr>
      <vt:lpstr>Literacy Evaluation Tool Scoring</vt:lpstr>
      <vt:lpstr>Literacy Evaluation Key Systems</vt:lpstr>
      <vt:lpstr>Literacy Evaluation Tool Questions </vt:lpstr>
      <vt:lpstr>SB25-200 </vt:lpstr>
      <vt:lpstr>SB25-200 Review  Dyslexia Screening and READ Act Requirements  </vt:lpstr>
      <vt:lpstr>SB25-200 Timeline for Implementation Dyslexia Screening and READ Act Requirements  </vt:lpstr>
      <vt:lpstr>Family Engagement</vt:lpstr>
      <vt:lpstr>Communication with Families </vt:lpstr>
      <vt:lpstr>Key Takeaways from West Ed Report</vt:lpstr>
      <vt:lpstr>READ Act | Parent Communication </vt:lpstr>
      <vt:lpstr>Family Letter Templates </vt:lpstr>
      <vt:lpstr>Regional Collaboration </vt:lpstr>
      <vt:lpstr> Parent Communication Reflection </vt:lpstr>
      <vt:lpstr>Breakout Rooms</vt:lpstr>
      <vt:lpstr>ELSR Professional Development Updates</vt:lpstr>
      <vt:lpstr>CDE Science of Reading Literacy Series </vt:lpstr>
      <vt:lpstr>Biliteracy Guidance for MLs</vt:lpstr>
      <vt:lpstr>Literacy Instruction for MLs Professional Development Series</vt:lpstr>
      <vt:lpstr>Family Awareness Resources</vt:lpstr>
      <vt:lpstr>Early Literacy Assessment Tool Project</vt:lpstr>
      <vt:lpstr>Literacy Newsletter</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Beveridge, Lindsey</dc:creator>
  <cp:lastModifiedBy>Fickling, Caitlin</cp:lastModifiedBy>
  <cp:revision>2</cp:revision>
  <dcterms:modified xsi:type="dcterms:W3CDTF">2025-09-11T19:46:06Z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0x010100A879720E89102043ABA3BEB065733CF0</vt:lpwstr>
  </property>
  <property fmtid="{D5CDD505-2E9C-101B-9397-08002B2CF9AE}" pid="3" name="MediaServiceImageTags">
    <vt:lpwstr/>
  </property>
  <property fmtid="{D5CDD505-2E9C-101B-9397-08002B2CF9AE}" pid="4" name="Order">
    <vt:r8>464400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ies>
</file>