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4"/>
    <p:sldMasterId id="2147483741" r:id="rId5"/>
    <p:sldMasterId id="2147483743" r:id="rId6"/>
    <p:sldMasterId id="2147483673" r:id="rId7"/>
    <p:sldMasterId id="2147483770" r:id="rId8"/>
    <p:sldMasterId id="2147483872" r:id="rId9"/>
    <p:sldMasterId id="2147483652" r:id="rId10"/>
    <p:sldMasterId id="2147483662" r:id="rId11"/>
    <p:sldMasterId id="2147483856" r:id="rId12"/>
    <p:sldMasterId id="2147483859" r:id="rId13"/>
  </p:sldMasterIdLst>
  <p:notesMasterIdLst>
    <p:notesMasterId r:id="rId92"/>
  </p:notesMasterIdLst>
  <p:handoutMasterIdLst>
    <p:handoutMasterId r:id="rId93"/>
  </p:handoutMasterIdLst>
  <p:sldIdLst>
    <p:sldId id="256" r:id="rId14"/>
    <p:sldId id="4723" r:id="rId15"/>
    <p:sldId id="472" r:id="rId16"/>
    <p:sldId id="298" r:id="rId17"/>
    <p:sldId id="474" r:id="rId18"/>
    <p:sldId id="4714" r:id="rId19"/>
    <p:sldId id="4763" r:id="rId20"/>
    <p:sldId id="4748" r:id="rId21"/>
    <p:sldId id="497" r:id="rId22"/>
    <p:sldId id="498" r:id="rId23"/>
    <p:sldId id="483" r:id="rId24"/>
    <p:sldId id="484" r:id="rId25"/>
    <p:sldId id="502" r:id="rId26"/>
    <p:sldId id="4766" r:id="rId27"/>
    <p:sldId id="4767" r:id="rId28"/>
    <p:sldId id="4749" r:id="rId29"/>
    <p:sldId id="4738" r:id="rId30"/>
    <p:sldId id="4778" r:id="rId31"/>
    <p:sldId id="4739" r:id="rId32"/>
    <p:sldId id="4774" r:id="rId33"/>
    <p:sldId id="4776" r:id="rId34"/>
    <p:sldId id="4741" r:id="rId35"/>
    <p:sldId id="4743" r:id="rId36"/>
    <p:sldId id="4777" r:id="rId37"/>
    <p:sldId id="4770" r:id="rId38"/>
    <p:sldId id="4750" r:id="rId39"/>
    <p:sldId id="4752" r:id="rId40"/>
    <p:sldId id="4753" r:id="rId41"/>
    <p:sldId id="4785" r:id="rId42"/>
    <p:sldId id="485" r:id="rId43"/>
    <p:sldId id="486" r:id="rId44"/>
    <p:sldId id="4726" r:id="rId45"/>
    <p:sldId id="4727" r:id="rId46"/>
    <p:sldId id="4728" r:id="rId47"/>
    <p:sldId id="4729" r:id="rId48"/>
    <p:sldId id="4730" r:id="rId49"/>
    <p:sldId id="4731" r:id="rId50"/>
    <p:sldId id="4732" r:id="rId51"/>
    <p:sldId id="4733" r:id="rId52"/>
    <p:sldId id="4734" r:id="rId53"/>
    <p:sldId id="4735" r:id="rId54"/>
    <p:sldId id="4736" r:id="rId55"/>
    <p:sldId id="4737" r:id="rId56"/>
    <p:sldId id="488" r:id="rId57"/>
    <p:sldId id="4786" r:id="rId58"/>
    <p:sldId id="4754" r:id="rId59"/>
    <p:sldId id="4710" r:id="rId60"/>
    <p:sldId id="4755" r:id="rId61"/>
    <p:sldId id="4773" r:id="rId62"/>
    <p:sldId id="4775" r:id="rId63"/>
    <p:sldId id="4553" r:id="rId64"/>
    <p:sldId id="503" r:id="rId65"/>
    <p:sldId id="4787" r:id="rId66"/>
    <p:sldId id="4758" r:id="rId67"/>
    <p:sldId id="4788" r:id="rId68"/>
    <p:sldId id="4765" r:id="rId69"/>
    <p:sldId id="4759" r:id="rId70"/>
    <p:sldId id="4789" r:id="rId71"/>
    <p:sldId id="4772" r:id="rId72"/>
    <p:sldId id="4771" r:id="rId73"/>
    <p:sldId id="4552" r:id="rId74"/>
    <p:sldId id="4760" r:id="rId75"/>
    <p:sldId id="4719" r:id="rId76"/>
    <p:sldId id="4761" r:id="rId77"/>
    <p:sldId id="4762" r:id="rId78"/>
    <p:sldId id="4779" r:id="rId79"/>
    <p:sldId id="4764" r:id="rId80"/>
    <p:sldId id="4551" r:id="rId81"/>
    <p:sldId id="4560" r:id="rId82"/>
    <p:sldId id="492" r:id="rId83"/>
    <p:sldId id="4780" r:id="rId84"/>
    <p:sldId id="4782" r:id="rId85"/>
    <p:sldId id="4781" r:id="rId86"/>
    <p:sldId id="4561" r:id="rId87"/>
    <p:sldId id="453" r:id="rId88"/>
    <p:sldId id="418" r:id="rId89"/>
    <p:sldId id="458" r:id="rId90"/>
    <p:sldId id="435" r:id="rId91"/>
  </p:sldIdLst>
  <p:sldSz cx="9144000" cy="6858000" type="screen4x3"/>
  <p:notesSz cx="6858000" cy="9144000"/>
  <p:embeddedFontLst>
    <p:embeddedFont>
      <p:font typeface="Amasis MT Pro Black" panose="02040A04050005020304" pitchFamily="18" charset="0"/>
      <p:bold r:id="rId94"/>
      <p:boldItalic r:id="rId95"/>
    </p:embeddedFont>
    <p:embeddedFont>
      <p:font typeface="Lucida Sans" panose="020B0602030504020204" pitchFamily="34" charset="0"/>
      <p:regular r:id="rId96"/>
      <p:bold r:id="rId97"/>
      <p:italic r:id="rId98"/>
      <p:boldItalic r:id="rId99"/>
    </p:embeddedFont>
    <p:embeddedFont>
      <p:font typeface="Museo Slab 500" panose="02000000000000000000" charset="0"/>
      <p:regular r:id="rId100"/>
      <p:italic r:id="rId101"/>
    </p:embeddedFont>
    <p:embeddedFont>
      <p:font typeface="Roboto Slab" pitchFamily="2" charset="0"/>
      <p:regular r:id="rId102"/>
      <p:bold r:id="rId103"/>
    </p:embeddedFont>
    <p:embeddedFont>
      <p:font typeface="Trebuchet MS" panose="020B0603020202020204"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A4CF25-5D5A-BA8B-182B-DE7B26071773}" name="Fickling, Caitlin" initials="CF" userId="S::Fickling_c@cde.state.co.us::6f4b670a-bc59-4974-b15f-f34eb09359f7" providerId="AD"/>
  <p188:author id="{7657F23F-BD57-45F1-4B0D-102CED1C54D8}" name="Hutton, Whitney" initials="HW" userId="S::hutton_w@cde.state.co.us::6fda1f9a-6c53-4de3-aaf0-4d6fc311d42f" providerId="AD"/>
  <p188:author id="{777B1047-BC00-3CD2-2536-D88CA237B32F}" name="Cobb, Floyd" initials="CF" userId="S::cobb_f@cde.state.co.us::3c9a54ab-d20d-4270-b98a-4bc6512471ef" providerId="AD"/>
  <p188:author id="{4E273653-92D4-4DB4-6C68-7D87EF6C5BD4}" name="Pembroke, Gionna" initials="PG" userId="S::pembroke_g@cde.state.co.us::98c66ec8-5ee1-46fd-8e58-15c5d69d8816" providerId="AD"/>
  <p188:author id="{9D4CC064-03BD-925D-BA33-8EB7F0FFCD5A}" name="Ingalls, Karen" initials="IK" userId="S::ingalls_k@cde.state.co.us::7b245190-521a-4e94-a80b-730c83c33dab" providerId="AD"/>
  <p188:author id="{C66AC56C-2EA6-A5D2-5F3D-3D25F17FD40A}" name="Beveridge, Lindsey" initials="BL" userId="S::beveridge_l@cde.state.co.us::c0fdd95f-42ba-43e7-a90d-1d23cce210c3" providerId="AD"/>
  <p188:author id="{D5B7DD9A-0D66-B156-3DE2-6004504662A9}" name="Ingalls, Karen" initials="IK" userId="S::Ingalls_k@cde.state.co.us::7b245190-521a-4e94-a80b-730c83c33dab" providerId="AD"/>
  <p188:author id="{B207DEB1-61A6-A952-E776-DB551E5CA662}" name="Ahlstrand, Melissa" initials="AM" userId="S::ahlstrand_m@cde.state.co.us::bad13797-8c92-4cbd-9df0-e50737c49789" providerId="AD"/>
  <p188:author id="{D6FDAAB5-3555-185D-AE76-5712E67753F8}" name="Gallanos, Anji" initials="GA" userId="S::gallanos_a@cde.state.co.us::4d128220-92a3-4260-a06e-ed3ba39a2806" providerId="AD"/>
  <p188:author id="{D73C94F5-3650-A07E-3D65-C2FC979FD76B}" name="Olson, Jamie" initials="JO"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hlstrand, Melissa" initials="AM" lastIdx="1" clrIdx="0">
    <p:extLst>
      <p:ext uri="{19B8F6BF-5375-455C-9EA6-DF929625EA0E}">
        <p15:presenceInfo xmlns:p15="http://schemas.microsoft.com/office/powerpoint/2012/main" userId="S::Ahlstrand_m@cde.state.co.us::bad13797-8c92-4cbd-9df0-e50737c49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A9B9"/>
    <a:srgbClr val="F8B333"/>
    <a:srgbClr val="4C303A"/>
    <a:srgbClr val="488BC9"/>
    <a:srgbClr val="7C98AC"/>
    <a:srgbClr val="47334D"/>
    <a:srgbClr val="48C3E3"/>
    <a:srgbClr val="6D3B5E"/>
    <a:srgbClr val="0070C0"/>
    <a:srgbClr val="47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67880" autoAdjust="0"/>
  </p:normalViewPr>
  <p:slideViewPr>
    <p:cSldViewPr snapToGrid="0">
      <p:cViewPr varScale="1">
        <p:scale>
          <a:sx n="85" d="100"/>
          <a:sy n="85" d="100"/>
        </p:scale>
        <p:origin x="1200" y="78"/>
      </p:cViewPr>
      <p:guideLst>
        <p:guide orient="horz" pos="2160"/>
        <p:guide pos="2880"/>
      </p:guideLst>
    </p:cSldViewPr>
  </p:slideViewPr>
  <p:outlineViewPr>
    <p:cViewPr>
      <p:scale>
        <a:sx n="33" d="100"/>
        <a:sy n="33" d="100"/>
      </p:scale>
      <p:origin x="0" y="-1281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ableStyles" Target="tableStyles.xml"/><Relationship Id="rId16" Type="http://schemas.openxmlformats.org/officeDocument/2006/relationships/slide" Target="slides/slide3.xml"/><Relationship Id="rId107" Type="http://schemas.openxmlformats.org/officeDocument/2006/relationships/font" Target="fonts/font14.fntdata"/><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font" Target="fonts/font2.fntdata"/><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microsoft.com/office/2016/11/relationships/changesInfo" Target="changesInfos/changesInfo1.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font" Target="fonts/font10.fntdata"/><Relationship Id="rId108" Type="http://schemas.openxmlformats.org/officeDocument/2006/relationships/commentAuthors" Target="commentAuthor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font" Target="fonts/font13.fntdata"/><Relationship Id="rId114"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presProps" Target="presProp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handoutMaster" Target="handoutMasters/handoutMaster1.xml"/><Relationship Id="rId98" Type="http://schemas.openxmlformats.org/officeDocument/2006/relationships/font" Target="fonts/font5.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ckling, Caitlin" userId="6f4b670a-bc59-4974-b15f-f34eb09359f7" providerId="ADAL" clId="{B1B3B09C-C018-4FF8-9352-57E899DF4EC2}"/>
    <pc:docChg chg="custSel delSld modSld">
      <pc:chgData name="Fickling, Caitlin" userId="6f4b670a-bc59-4974-b15f-f34eb09359f7" providerId="ADAL" clId="{B1B3B09C-C018-4FF8-9352-57E899DF4EC2}" dt="2024-09-23T20:37:16.515" v="21" actId="2696"/>
      <pc:docMkLst>
        <pc:docMk/>
      </pc:docMkLst>
      <pc:sldChg chg="modNotesTx">
        <pc:chgData name="Fickling, Caitlin" userId="6f4b670a-bc59-4974-b15f-f34eb09359f7" providerId="ADAL" clId="{B1B3B09C-C018-4FF8-9352-57E899DF4EC2}" dt="2024-09-23T20:31:28.123" v="3" actId="20577"/>
        <pc:sldMkLst>
          <pc:docMk/>
          <pc:sldMk cId="1799820726" sldId="474"/>
        </pc:sldMkLst>
      </pc:sldChg>
      <pc:sldChg chg="delSp modSp mod">
        <pc:chgData name="Fickling, Caitlin" userId="6f4b670a-bc59-4974-b15f-f34eb09359f7" providerId="ADAL" clId="{B1B3B09C-C018-4FF8-9352-57E899DF4EC2}" dt="2024-09-23T20:35:31.886" v="18" actId="21"/>
        <pc:sldMkLst>
          <pc:docMk/>
          <pc:sldMk cId="2267932198" sldId="488"/>
        </pc:sldMkLst>
        <pc:spChg chg="del mod">
          <ac:chgData name="Fickling, Caitlin" userId="6f4b670a-bc59-4974-b15f-f34eb09359f7" providerId="ADAL" clId="{B1B3B09C-C018-4FF8-9352-57E899DF4EC2}" dt="2024-09-23T20:35:31.886" v="18" actId="21"/>
          <ac:spMkLst>
            <pc:docMk/>
            <pc:sldMk cId="2267932198" sldId="488"/>
            <ac:spMk id="5" creationId="{904FEAD2-492F-0453-CB46-055675BB779D}"/>
          </ac:spMkLst>
        </pc:spChg>
      </pc:sldChg>
      <pc:sldChg chg="del">
        <pc:chgData name="Fickling, Caitlin" userId="6f4b670a-bc59-4974-b15f-f34eb09359f7" providerId="ADAL" clId="{B1B3B09C-C018-4FF8-9352-57E899DF4EC2}" dt="2024-09-23T20:31:07.825" v="0" actId="2696"/>
        <pc:sldMkLst>
          <pc:docMk/>
          <pc:sldMk cId="1674361725" sldId="490"/>
        </pc:sldMkLst>
      </pc:sldChg>
      <pc:sldChg chg="modNotesTx">
        <pc:chgData name="Fickling, Caitlin" userId="6f4b670a-bc59-4974-b15f-f34eb09359f7" providerId="ADAL" clId="{B1B3B09C-C018-4FF8-9352-57E899DF4EC2}" dt="2024-09-23T20:37:03.571" v="20" actId="20577"/>
        <pc:sldMkLst>
          <pc:docMk/>
          <pc:sldMk cId="2891796854" sldId="492"/>
        </pc:sldMkLst>
      </pc:sldChg>
      <pc:sldChg chg="modNotesTx">
        <pc:chgData name="Fickling, Caitlin" userId="6f4b670a-bc59-4974-b15f-f34eb09359f7" providerId="ADAL" clId="{B1B3B09C-C018-4FF8-9352-57E899DF4EC2}" dt="2024-09-23T20:33:01.146" v="6" actId="20577"/>
        <pc:sldMkLst>
          <pc:docMk/>
          <pc:sldMk cId="1947850721" sldId="502"/>
        </pc:sldMkLst>
      </pc:sldChg>
      <pc:sldChg chg="del">
        <pc:chgData name="Fickling, Caitlin" userId="6f4b670a-bc59-4974-b15f-f34eb09359f7" providerId="ADAL" clId="{B1B3B09C-C018-4FF8-9352-57E899DF4EC2}" dt="2024-09-23T20:33:58.865" v="9" actId="2696"/>
        <pc:sldMkLst>
          <pc:docMk/>
          <pc:sldMk cId="1987294078" sldId="504"/>
        </pc:sldMkLst>
      </pc:sldChg>
      <pc:sldChg chg="modNotesTx">
        <pc:chgData name="Fickling, Caitlin" userId="6f4b670a-bc59-4974-b15f-f34eb09359f7" providerId="ADAL" clId="{B1B3B09C-C018-4FF8-9352-57E899DF4EC2}" dt="2024-09-23T20:31:40.134" v="4" actId="20577"/>
        <pc:sldMkLst>
          <pc:docMk/>
          <pc:sldMk cId="2349855320" sldId="4714"/>
        </pc:sldMkLst>
      </pc:sldChg>
      <pc:sldChg chg="modNotesTx">
        <pc:chgData name="Fickling, Caitlin" userId="6f4b670a-bc59-4974-b15f-f34eb09359f7" providerId="ADAL" clId="{B1B3B09C-C018-4FF8-9352-57E899DF4EC2}" dt="2024-09-23T20:31:15.348" v="1" actId="20577"/>
        <pc:sldMkLst>
          <pc:docMk/>
          <pc:sldMk cId="793464112" sldId="4723"/>
        </pc:sldMkLst>
      </pc:sldChg>
      <pc:sldChg chg="modNotesTx">
        <pc:chgData name="Fickling, Caitlin" userId="6f4b670a-bc59-4974-b15f-f34eb09359f7" providerId="ADAL" clId="{B1B3B09C-C018-4FF8-9352-57E899DF4EC2}" dt="2024-09-23T20:34:37.633" v="14" actId="20577"/>
        <pc:sldMkLst>
          <pc:docMk/>
          <pc:sldMk cId="4095633297" sldId="4727"/>
        </pc:sldMkLst>
      </pc:sldChg>
      <pc:sldChg chg="modNotesTx">
        <pc:chgData name="Fickling, Caitlin" userId="6f4b670a-bc59-4974-b15f-f34eb09359f7" providerId="ADAL" clId="{B1B3B09C-C018-4FF8-9352-57E899DF4EC2}" dt="2024-09-23T20:34:52.191" v="15" actId="313"/>
        <pc:sldMkLst>
          <pc:docMk/>
          <pc:sldMk cId="1575964387" sldId="4730"/>
        </pc:sldMkLst>
      </pc:sldChg>
      <pc:sldChg chg="modNotesTx">
        <pc:chgData name="Fickling, Caitlin" userId="6f4b670a-bc59-4974-b15f-f34eb09359f7" providerId="ADAL" clId="{B1B3B09C-C018-4FF8-9352-57E899DF4EC2}" dt="2024-09-23T20:35:06.694" v="16" actId="33524"/>
        <pc:sldMkLst>
          <pc:docMk/>
          <pc:sldMk cId="4029867901" sldId="4735"/>
        </pc:sldMkLst>
      </pc:sldChg>
      <pc:sldChg chg="del">
        <pc:chgData name="Fickling, Caitlin" userId="6f4b670a-bc59-4974-b15f-f34eb09359f7" providerId="ADAL" clId="{B1B3B09C-C018-4FF8-9352-57E899DF4EC2}" dt="2024-09-23T20:33:56.024" v="8" actId="2696"/>
        <pc:sldMkLst>
          <pc:docMk/>
          <pc:sldMk cId="80416425" sldId="4740"/>
        </pc:sldMkLst>
      </pc:sldChg>
      <pc:sldChg chg="del">
        <pc:chgData name="Fickling, Caitlin" userId="6f4b670a-bc59-4974-b15f-f34eb09359f7" providerId="ADAL" clId="{B1B3B09C-C018-4FF8-9352-57E899DF4EC2}" dt="2024-09-23T20:34:08.834" v="10" actId="2696"/>
        <pc:sldMkLst>
          <pc:docMk/>
          <pc:sldMk cId="2029710462" sldId="4742"/>
        </pc:sldMkLst>
      </pc:sldChg>
      <pc:sldChg chg="del">
        <pc:chgData name="Fickling, Caitlin" userId="6f4b670a-bc59-4974-b15f-f34eb09359f7" providerId="ADAL" clId="{B1B3B09C-C018-4FF8-9352-57E899DF4EC2}" dt="2024-09-23T20:34:12.576" v="11" actId="2696"/>
        <pc:sldMkLst>
          <pc:docMk/>
          <pc:sldMk cId="3158338405" sldId="4744"/>
        </pc:sldMkLst>
      </pc:sldChg>
      <pc:sldChg chg="del">
        <pc:chgData name="Fickling, Caitlin" userId="6f4b670a-bc59-4974-b15f-f34eb09359f7" providerId="ADAL" clId="{B1B3B09C-C018-4FF8-9352-57E899DF4EC2}" dt="2024-09-23T20:37:16.515" v="21" actId="2696"/>
        <pc:sldMkLst>
          <pc:docMk/>
          <pc:sldMk cId="3714844904" sldId="4745"/>
        </pc:sldMkLst>
      </pc:sldChg>
      <pc:sldChg chg="modNotesTx">
        <pc:chgData name="Fickling, Caitlin" userId="6f4b670a-bc59-4974-b15f-f34eb09359f7" providerId="ADAL" clId="{B1B3B09C-C018-4FF8-9352-57E899DF4EC2}" dt="2024-09-23T20:33:15.361" v="7" actId="20577"/>
        <pc:sldMkLst>
          <pc:docMk/>
          <pc:sldMk cId="3081880540" sldId="4778"/>
        </pc:sldMkLst>
      </pc:sldChg>
      <pc:sldChg chg="modNotesTx">
        <pc:chgData name="Fickling, Caitlin" userId="6f4b670a-bc59-4974-b15f-f34eb09359f7" providerId="ADAL" clId="{B1B3B09C-C018-4FF8-9352-57E899DF4EC2}" dt="2024-09-23T20:36:06.433" v="19" actId="313"/>
        <pc:sldMkLst>
          <pc:docMk/>
          <pc:sldMk cId="1294354234" sldId="47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E7ABC5-C00B-4B14-BC74-DD3DA59CC68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B22199B-A4E7-480F-90B8-10182966FA5F}">
      <dgm:prSet/>
      <dgm:spPr/>
      <dgm:t>
        <a:bodyPr/>
        <a:lstStyle/>
        <a:p>
          <a:r>
            <a:rPr lang="en-US"/>
            <a:t>Data analysis</a:t>
          </a:r>
        </a:p>
      </dgm:t>
    </dgm:pt>
    <dgm:pt modelId="{22DE8664-1C51-4472-A6C1-788B77969A0C}" type="parTrans" cxnId="{A3F071C5-C31F-4C33-A9BD-48054D058635}">
      <dgm:prSet/>
      <dgm:spPr/>
      <dgm:t>
        <a:bodyPr/>
        <a:lstStyle/>
        <a:p>
          <a:endParaRPr lang="en-US"/>
        </a:p>
      </dgm:t>
    </dgm:pt>
    <dgm:pt modelId="{14C1E520-00C6-47FA-8D39-97D248BF7015}" type="sibTrans" cxnId="{A3F071C5-C31F-4C33-A9BD-48054D058635}">
      <dgm:prSet/>
      <dgm:spPr/>
      <dgm:t>
        <a:bodyPr/>
        <a:lstStyle/>
        <a:p>
          <a:endParaRPr lang="en-US"/>
        </a:p>
      </dgm:t>
    </dgm:pt>
    <dgm:pt modelId="{5860D118-7F90-44C6-B2CE-4C4B373499BC}">
      <dgm:prSet/>
      <dgm:spPr/>
      <dgm:t>
        <a:bodyPr/>
        <a:lstStyle/>
        <a:p>
          <a:r>
            <a:rPr lang="en-US"/>
            <a:t>SRD identification</a:t>
          </a:r>
        </a:p>
      </dgm:t>
    </dgm:pt>
    <dgm:pt modelId="{E6DF813B-1A58-4694-B98E-8F3D628E2948}" type="parTrans" cxnId="{04885801-4383-4B59-8B4B-0DCD74DEAE93}">
      <dgm:prSet/>
      <dgm:spPr/>
      <dgm:t>
        <a:bodyPr/>
        <a:lstStyle/>
        <a:p>
          <a:endParaRPr lang="en-US"/>
        </a:p>
      </dgm:t>
    </dgm:pt>
    <dgm:pt modelId="{45A8CDBA-BD1B-493E-AB62-92F210D84515}" type="sibTrans" cxnId="{04885801-4383-4B59-8B4B-0DCD74DEAE93}">
      <dgm:prSet/>
      <dgm:spPr/>
      <dgm:t>
        <a:bodyPr/>
        <a:lstStyle/>
        <a:p>
          <a:endParaRPr lang="en-US"/>
        </a:p>
      </dgm:t>
    </dgm:pt>
    <dgm:pt modelId="{8F882855-4D6E-435C-AE2D-6248B30341CF}">
      <dgm:prSet/>
      <dgm:spPr/>
      <dgm:t>
        <a:bodyPr/>
        <a:lstStyle/>
        <a:p>
          <a:r>
            <a:rPr lang="en-US"/>
            <a:t>READ Act implementation</a:t>
          </a:r>
        </a:p>
      </dgm:t>
    </dgm:pt>
    <dgm:pt modelId="{296C1E52-D080-4D62-9F25-CFEDBEF19681}" type="parTrans" cxnId="{CCC57163-2D63-4C64-8171-2B0BE4FE2822}">
      <dgm:prSet/>
      <dgm:spPr/>
      <dgm:t>
        <a:bodyPr/>
        <a:lstStyle/>
        <a:p>
          <a:endParaRPr lang="en-US"/>
        </a:p>
      </dgm:t>
    </dgm:pt>
    <dgm:pt modelId="{E48B76F3-9C60-4904-ABAD-A0CBFDE783A4}" type="sibTrans" cxnId="{CCC57163-2D63-4C64-8171-2B0BE4FE2822}">
      <dgm:prSet/>
      <dgm:spPr/>
      <dgm:t>
        <a:bodyPr/>
        <a:lstStyle/>
        <a:p>
          <a:endParaRPr lang="en-US"/>
        </a:p>
      </dgm:t>
    </dgm:pt>
    <dgm:pt modelId="{D709F960-22DD-4293-9E1A-B0D1148405DB}">
      <dgm:prSet/>
      <dgm:spPr/>
      <dgm:t>
        <a:bodyPr/>
        <a:lstStyle/>
        <a:p>
          <a:r>
            <a:rPr lang="en-US"/>
            <a:t>Professional development</a:t>
          </a:r>
        </a:p>
      </dgm:t>
    </dgm:pt>
    <dgm:pt modelId="{1189C504-4EAA-4C92-B3ED-0C9356D88CE0}" type="parTrans" cxnId="{5EA46478-1236-42FC-A261-3650C011F1F8}">
      <dgm:prSet/>
      <dgm:spPr/>
      <dgm:t>
        <a:bodyPr/>
        <a:lstStyle/>
        <a:p>
          <a:endParaRPr lang="en-US"/>
        </a:p>
      </dgm:t>
    </dgm:pt>
    <dgm:pt modelId="{80D51275-B6DF-4DEE-AA02-2200F2FD959D}" type="sibTrans" cxnId="{5EA46478-1236-42FC-A261-3650C011F1F8}">
      <dgm:prSet/>
      <dgm:spPr/>
      <dgm:t>
        <a:bodyPr/>
        <a:lstStyle/>
        <a:p>
          <a:endParaRPr lang="en-US"/>
        </a:p>
      </dgm:t>
    </dgm:pt>
    <dgm:pt modelId="{C70B1988-A7B4-43E2-9852-A03E56CAB4A5}">
      <dgm:prSet/>
      <dgm:spPr/>
      <dgm:t>
        <a:bodyPr/>
        <a:lstStyle/>
        <a:p>
          <a:r>
            <a:rPr lang="en-US"/>
            <a:t>Planning for developing processes and procedures required by the READ Act</a:t>
          </a:r>
        </a:p>
      </dgm:t>
    </dgm:pt>
    <dgm:pt modelId="{F97276B4-8B78-40E6-B285-5763E90E1654}" type="parTrans" cxnId="{26A0B0B4-D194-46AA-A410-D2C4835703E9}">
      <dgm:prSet/>
      <dgm:spPr/>
      <dgm:t>
        <a:bodyPr/>
        <a:lstStyle/>
        <a:p>
          <a:endParaRPr lang="en-US"/>
        </a:p>
      </dgm:t>
    </dgm:pt>
    <dgm:pt modelId="{2D70A3AE-BB44-46A1-B78F-F67F55A684AA}" type="sibTrans" cxnId="{26A0B0B4-D194-46AA-A410-D2C4835703E9}">
      <dgm:prSet/>
      <dgm:spPr/>
      <dgm:t>
        <a:bodyPr/>
        <a:lstStyle/>
        <a:p>
          <a:endParaRPr lang="en-US"/>
        </a:p>
      </dgm:t>
    </dgm:pt>
    <dgm:pt modelId="{7E15BB89-D8E9-4CD2-A9BD-4D9E116A744B}" type="pres">
      <dgm:prSet presAssocID="{C0E7ABC5-C00B-4B14-BC74-DD3DA59CC68D}" presName="vert0" presStyleCnt="0">
        <dgm:presLayoutVars>
          <dgm:dir/>
          <dgm:animOne val="branch"/>
          <dgm:animLvl val="lvl"/>
        </dgm:presLayoutVars>
      </dgm:prSet>
      <dgm:spPr/>
    </dgm:pt>
    <dgm:pt modelId="{FF3F114F-E017-4548-812D-576825A99098}" type="pres">
      <dgm:prSet presAssocID="{0B22199B-A4E7-480F-90B8-10182966FA5F}" presName="thickLine" presStyleLbl="alignNode1" presStyleIdx="0" presStyleCnt="5"/>
      <dgm:spPr/>
    </dgm:pt>
    <dgm:pt modelId="{A1A3C46A-46BF-4675-ACE1-491563FCAF75}" type="pres">
      <dgm:prSet presAssocID="{0B22199B-A4E7-480F-90B8-10182966FA5F}" presName="horz1" presStyleCnt="0"/>
      <dgm:spPr/>
    </dgm:pt>
    <dgm:pt modelId="{9DB3FE44-3041-4E6D-AC91-C322A8FC74C7}" type="pres">
      <dgm:prSet presAssocID="{0B22199B-A4E7-480F-90B8-10182966FA5F}" presName="tx1" presStyleLbl="revTx" presStyleIdx="0" presStyleCnt="5"/>
      <dgm:spPr/>
    </dgm:pt>
    <dgm:pt modelId="{D4F7A2B4-09ED-475C-B7F9-5592F40BFE4C}" type="pres">
      <dgm:prSet presAssocID="{0B22199B-A4E7-480F-90B8-10182966FA5F}" presName="vert1" presStyleCnt="0"/>
      <dgm:spPr/>
    </dgm:pt>
    <dgm:pt modelId="{661C019E-F6CF-4AAC-B7AB-3B4C5D94B708}" type="pres">
      <dgm:prSet presAssocID="{5860D118-7F90-44C6-B2CE-4C4B373499BC}" presName="thickLine" presStyleLbl="alignNode1" presStyleIdx="1" presStyleCnt="5"/>
      <dgm:spPr/>
    </dgm:pt>
    <dgm:pt modelId="{00F399EC-4692-4207-A33C-0AEEF7525DFC}" type="pres">
      <dgm:prSet presAssocID="{5860D118-7F90-44C6-B2CE-4C4B373499BC}" presName="horz1" presStyleCnt="0"/>
      <dgm:spPr/>
    </dgm:pt>
    <dgm:pt modelId="{715D018E-9473-4D8F-8A3B-5276034DC6B6}" type="pres">
      <dgm:prSet presAssocID="{5860D118-7F90-44C6-B2CE-4C4B373499BC}" presName="tx1" presStyleLbl="revTx" presStyleIdx="1" presStyleCnt="5"/>
      <dgm:spPr/>
    </dgm:pt>
    <dgm:pt modelId="{13DAB84F-4F54-426B-AF29-8991482CFC78}" type="pres">
      <dgm:prSet presAssocID="{5860D118-7F90-44C6-B2CE-4C4B373499BC}" presName="vert1" presStyleCnt="0"/>
      <dgm:spPr/>
    </dgm:pt>
    <dgm:pt modelId="{AE853CF3-EAD6-42A1-91C6-79D7118A0291}" type="pres">
      <dgm:prSet presAssocID="{8F882855-4D6E-435C-AE2D-6248B30341CF}" presName="thickLine" presStyleLbl="alignNode1" presStyleIdx="2" presStyleCnt="5"/>
      <dgm:spPr/>
    </dgm:pt>
    <dgm:pt modelId="{F5568E28-42C3-48A7-86E6-E5D0CF1E6FB1}" type="pres">
      <dgm:prSet presAssocID="{8F882855-4D6E-435C-AE2D-6248B30341CF}" presName="horz1" presStyleCnt="0"/>
      <dgm:spPr/>
    </dgm:pt>
    <dgm:pt modelId="{E945EF72-2408-4E13-B353-2D3A4B7055E7}" type="pres">
      <dgm:prSet presAssocID="{8F882855-4D6E-435C-AE2D-6248B30341CF}" presName="tx1" presStyleLbl="revTx" presStyleIdx="2" presStyleCnt="5"/>
      <dgm:spPr/>
    </dgm:pt>
    <dgm:pt modelId="{60D93EE3-A4A9-4D0A-BB90-9FB0AC754B65}" type="pres">
      <dgm:prSet presAssocID="{8F882855-4D6E-435C-AE2D-6248B30341CF}" presName="vert1" presStyleCnt="0"/>
      <dgm:spPr/>
    </dgm:pt>
    <dgm:pt modelId="{8E1DAEE8-FA4C-4C85-99A5-3827717BCC00}" type="pres">
      <dgm:prSet presAssocID="{D709F960-22DD-4293-9E1A-B0D1148405DB}" presName="thickLine" presStyleLbl="alignNode1" presStyleIdx="3" presStyleCnt="5"/>
      <dgm:spPr/>
    </dgm:pt>
    <dgm:pt modelId="{05AFB4C3-1543-4CF2-8304-018B3D580A3B}" type="pres">
      <dgm:prSet presAssocID="{D709F960-22DD-4293-9E1A-B0D1148405DB}" presName="horz1" presStyleCnt="0"/>
      <dgm:spPr/>
    </dgm:pt>
    <dgm:pt modelId="{238D8FB8-CC4F-44B8-8968-2AA63EEF308A}" type="pres">
      <dgm:prSet presAssocID="{D709F960-22DD-4293-9E1A-B0D1148405DB}" presName="tx1" presStyleLbl="revTx" presStyleIdx="3" presStyleCnt="5"/>
      <dgm:spPr/>
    </dgm:pt>
    <dgm:pt modelId="{6975DBEA-B3AE-4236-ACB1-91A6312B2BF2}" type="pres">
      <dgm:prSet presAssocID="{D709F960-22DD-4293-9E1A-B0D1148405DB}" presName="vert1" presStyleCnt="0"/>
      <dgm:spPr/>
    </dgm:pt>
    <dgm:pt modelId="{EA397627-BD62-4A21-BADE-6CA2079462C9}" type="pres">
      <dgm:prSet presAssocID="{C70B1988-A7B4-43E2-9852-A03E56CAB4A5}" presName="thickLine" presStyleLbl="alignNode1" presStyleIdx="4" presStyleCnt="5"/>
      <dgm:spPr/>
    </dgm:pt>
    <dgm:pt modelId="{1FC91807-AB2B-4966-BA9A-3A9FF946F612}" type="pres">
      <dgm:prSet presAssocID="{C70B1988-A7B4-43E2-9852-A03E56CAB4A5}" presName="horz1" presStyleCnt="0"/>
      <dgm:spPr/>
    </dgm:pt>
    <dgm:pt modelId="{8195A75D-2DAA-414A-9C20-E042028C45A2}" type="pres">
      <dgm:prSet presAssocID="{C70B1988-A7B4-43E2-9852-A03E56CAB4A5}" presName="tx1" presStyleLbl="revTx" presStyleIdx="4" presStyleCnt="5"/>
      <dgm:spPr/>
    </dgm:pt>
    <dgm:pt modelId="{5299E483-A28B-4609-A0AE-A6204F8FECC1}" type="pres">
      <dgm:prSet presAssocID="{C70B1988-A7B4-43E2-9852-A03E56CAB4A5}" presName="vert1" presStyleCnt="0"/>
      <dgm:spPr/>
    </dgm:pt>
  </dgm:ptLst>
  <dgm:cxnLst>
    <dgm:cxn modelId="{04885801-4383-4B59-8B4B-0DCD74DEAE93}" srcId="{C0E7ABC5-C00B-4B14-BC74-DD3DA59CC68D}" destId="{5860D118-7F90-44C6-B2CE-4C4B373499BC}" srcOrd="1" destOrd="0" parTransId="{E6DF813B-1A58-4694-B98E-8F3D628E2948}" sibTransId="{45A8CDBA-BD1B-493E-AB62-92F210D84515}"/>
    <dgm:cxn modelId="{D07AF80D-3212-4796-9656-40FB1A4B3B1C}" type="presOf" srcId="{5860D118-7F90-44C6-B2CE-4C4B373499BC}" destId="{715D018E-9473-4D8F-8A3B-5276034DC6B6}" srcOrd="0" destOrd="0" presId="urn:microsoft.com/office/officeart/2008/layout/LinedList"/>
    <dgm:cxn modelId="{CCC57163-2D63-4C64-8171-2B0BE4FE2822}" srcId="{C0E7ABC5-C00B-4B14-BC74-DD3DA59CC68D}" destId="{8F882855-4D6E-435C-AE2D-6248B30341CF}" srcOrd="2" destOrd="0" parTransId="{296C1E52-D080-4D62-9F25-CFEDBEF19681}" sibTransId="{E48B76F3-9C60-4904-ABAD-A0CBFDE783A4}"/>
    <dgm:cxn modelId="{7920974D-FF6E-4715-91F0-99EEE822F39E}" type="presOf" srcId="{C0E7ABC5-C00B-4B14-BC74-DD3DA59CC68D}" destId="{7E15BB89-D8E9-4CD2-A9BD-4D9E116A744B}" srcOrd="0" destOrd="0" presId="urn:microsoft.com/office/officeart/2008/layout/LinedList"/>
    <dgm:cxn modelId="{5EA46478-1236-42FC-A261-3650C011F1F8}" srcId="{C0E7ABC5-C00B-4B14-BC74-DD3DA59CC68D}" destId="{D709F960-22DD-4293-9E1A-B0D1148405DB}" srcOrd="3" destOrd="0" parTransId="{1189C504-4EAA-4C92-B3ED-0C9356D88CE0}" sibTransId="{80D51275-B6DF-4DEE-AA02-2200F2FD959D}"/>
    <dgm:cxn modelId="{49DE6386-C805-4308-9876-1B9F42BDFD66}" type="presOf" srcId="{8F882855-4D6E-435C-AE2D-6248B30341CF}" destId="{E945EF72-2408-4E13-B353-2D3A4B7055E7}" srcOrd="0" destOrd="0" presId="urn:microsoft.com/office/officeart/2008/layout/LinedList"/>
    <dgm:cxn modelId="{26A0B0B4-D194-46AA-A410-D2C4835703E9}" srcId="{C0E7ABC5-C00B-4B14-BC74-DD3DA59CC68D}" destId="{C70B1988-A7B4-43E2-9852-A03E56CAB4A5}" srcOrd="4" destOrd="0" parTransId="{F97276B4-8B78-40E6-B285-5763E90E1654}" sibTransId="{2D70A3AE-BB44-46A1-B78F-F67F55A684AA}"/>
    <dgm:cxn modelId="{AB36FAC3-0DBA-4288-8A6A-B84BB51C5171}" type="presOf" srcId="{D709F960-22DD-4293-9E1A-B0D1148405DB}" destId="{238D8FB8-CC4F-44B8-8968-2AA63EEF308A}" srcOrd="0" destOrd="0" presId="urn:microsoft.com/office/officeart/2008/layout/LinedList"/>
    <dgm:cxn modelId="{A3F071C5-C31F-4C33-A9BD-48054D058635}" srcId="{C0E7ABC5-C00B-4B14-BC74-DD3DA59CC68D}" destId="{0B22199B-A4E7-480F-90B8-10182966FA5F}" srcOrd="0" destOrd="0" parTransId="{22DE8664-1C51-4472-A6C1-788B77969A0C}" sibTransId="{14C1E520-00C6-47FA-8D39-97D248BF7015}"/>
    <dgm:cxn modelId="{9D2047DA-2F2F-40AB-B7A9-71EE5D3C7783}" type="presOf" srcId="{0B22199B-A4E7-480F-90B8-10182966FA5F}" destId="{9DB3FE44-3041-4E6D-AC91-C322A8FC74C7}" srcOrd="0" destOrd="0" presId="urn:microsoft.com/office/officeart/2008/layout/LinedList"/>
    <dgm:cxn modelId="{2753A8F2-1A0B-4C70-A612-B72E55075A2F}" type="presOf" srcId="{C70B1988-A7B4-43E2-9852-A03E56CAB4A5}" destId="{8195A75D-2DAA-414A-9C20-E042028C45A2}" srcOrd="0" destOrd="0" presId="urn:microsoft.com/office/officeart/2008/layout/LinedList"/>
    <dgm:cxn modelId="{E0705DF4-987C-410A-B0AF-200476B2F593}" type="presParOf" srcId="{7E15BB89-D8E9-4CD2-A9BD-4D9E116A744B}" destId="{FF3F114F-E017-4548-812D-576825A99098}" srcOrd="0" destOrd="0" presId="urn:microsoft.com/office/officeart/2008/layout/LinedList"/>
    <dgm:cxn modelId="{97E027FA-3A25-4A03-9239-5E5A0A37FFF5}" type="presParOf" srcId="{7E15BB89-D8E9-4CD2-A9BD-4D9E116A744B}" destId="{A1A3C46A-46BF-4675-ACE1-491563FCAF75}" srcOrd="1" destOrd="0" presId="urn:microsoft.com/office/officeart/2008/layout/LinedList"/>
    <dgm:cxn modelId="{18D1A829-CA78-4FF9-91C4-8669D49D2086}" type="presParOf" srcId="{A1A3C46A-46BF-4675-ACE1-491563FCAF75}" destId="{9DB3FE44-3041-4E6D-AC91-C322A8FC74C7}" srcOrd="0" destOrd="0" presId="urn:microsoft.com/office/officeart/2008/layout/LinedList"/>
    <dgm:cxn modelId="{E277FBE7-61F7-401A-B8ED-5FB8C9DCC1FD}" type="presParOf" srcId="{A1A3C46A-46BF-4675-ACE1-491563FCAF75}" destId="{D4F7A2B4-09ED-475C-B7F9-5592F40BFE4C}" srcOrd="1" destOrd="0" presId="urn:microsoft.com/office/officeart/2008/layout/LinedList"/>
    <dgm:cxn modelId="{E31D1192-B8B2-45D9-AC58-90000DED7E9A}" type="presParOf" srcId="{7E15BB89-D8E9-4CD2-A9BD-4D9E116A744B}" destId="{661C019E-F6CF-4AAC-B7AB-3B4C5D94B708}" srcOrd="2" destOrd="0" presId="urn:microsoft.com/office/officeart/2008/layout/LinedList"/>
    <dgm:cxn modelId="{C0765912-81C0-4ACD-BCFC-D9DF8F67F7FA}" type="presParOf" srcId="{7E15BB89-D8E9-4CD2-A9BD-4D9E116A744B}" destId="{00F399EC-4692-4207-A33C-0AEEF7525DFC}" srcOrd="3" destOrd="0" presId="urn:microsoft.com/office/officeart/2008/layout/LinedList"/>
    <dgm:cxn modelId="{D5CF81B8-346A-450E-AC09-6C78BFB47D49}" type="presParOf" srcId="{00F399EC-4692-4207-A33C-0AEEF7525DFC}" destId="{715D018E-9473-4D8F-8A3B-5276034DC6B6}" srcOrd="0" destOrd="0" presId="urn:microsoft.com/office/officeart/2008/layout/LinedList"/>
    <dgm:cxn modelId="{B3FC6957-5598-4949-A9DC-EAF248FE07D6}" type="presParOf" srcId="{00F399EC-4692-4207-A33C-0AEEF7525DFC}" destId="{13DAB84F-4F54-426B-AF29-8991482CFC78}" srcOrd="1" destOrd="0" presId="urn:microsoft.com/office/officeart/2008/layout/LinedList"/>
    <dgm:cxn modelId="{B762BB8E-0362-49B5-B0AF-46BEDA270038}" type="presParOf" srcId="{7E15BB89-D8E9-4CD2-A9BD-4D9E116A744B}" destId="{AE853CF3-EAD6-42A1-91C6-79D7118A0291}" srcOrd="4" destOrd="0" presId="urn:microsoft.com/office/officeart/2008/layout/LinedList"/>
    <dgm:cxn modelId="{349EA4DE-91A7-4292-B9B0-9CC306C6A6D6}" type="presParOf" srcId="{7E15BB89-D8E9-4CD2-A9BD-4D9E116A744B}" destId="{F5568E28-42C3-48A7-86E6-E5D0CF1E6FB1}" srcOrd="5" destOrd="0" presId="urn:microsoft.com/office/officeart/2008/layout/LinedList"/>
    <dgm:cxn modelId="{3D046ED3-1787-4144-AC49-F2BB3F92230D}" type="presParOf" srcId="{F5568E28-42C3-48A7-86E6-E5D0CF1E6FB1}" destId="{E945EF72-2408-4E13-B353-2D3A4B7055E7}" srcOrd="0" destOrd="0" presId="urn:microsoft.com/office/officeart/2008/layout/LinedList"/>
    <dgm:cxn modelId="{13D85DA7-E6E2-426F-8646-E88583EF8F64}" type="presParOf" srcId="{F5568E28-42C3-48A7-86E6-E5D0CF1E6FB1}" destId="{60D93EE3-A4A9-4D0A-BB90-9FB0AC754B65}" srcOrd="1" destOrd="0" presId="urn:microsoft.com/office/officeart/2008/layout/LinedList"/>
    <dgm:cxn modelId="{DFCD31AE-AF21-45EB-BF19-8513829E8310}" type="presParOf" srcId="{7E15BB89-D8E9-4CD2-A9BD-4D9E116A744B}" destId="{8E1DAEE8-FA4C-4C85-99A5-3827717BCC00}" srcOrd="6" destOrd="0" presId="urn:microsoft.com/office/officeart/2008/layout/LinedList"/>
    <dgm:cxn modelId="{585CC549-75B1-43F3-8F42-8BD387F77153}" type="presParOf" srcId="{7E15BB89-D8E9-4CD2-A9BD-4D9E116A744B}" destId="{05AFB4C3-1543-4CF2-8304-018B3D580A3B}" srcOrd="7" destOrd="0" presId="urn:microsoft.com/office/officeart/2008/layout/LinedList"/>
    <dgm:cxn modelId="{7592A824-F29B-43F8-BED7-08B4D5536559}" type="presParOf" srcId="{05AFB4C3-1543-4CF2-8304-018B3D580A3B}" destId="{238D8FB8-CC4F-44B8-8968-2AA63EEF308A}" srcOrd="0" destOrd="0" presId="urn:microsoft.com/office/officeart/2008/layout/LinedList"/>
    <dgm:cxn modelId="{29EEA7B8-54D9-4FDB-8549-041451F2D25C}" type="presParOf" srcId="{05AFB4C3-1543-4CF2-8304-018B3D580A3B}" destId="{6975DBEA-B3AE-4236-ACB1-91A6312B2BF2}" srcOrd="1" destOrd="0" presId="urn:microsoft.com/office/officeart/2008/layout/LinedList"/>
    <dgm:cxn modelId="{C887F01E-A33C-4076-BD98-6C7BB5D376C8}" type="presParOf" srcId="{7E15BB89-D8E9-4CD2-A9BD-4D9E116A744B}" destId="{EA397627-BD62-4A21-BADE-6CA2079462C9}" srcOrd="8" destOrd="0" presId="urn:microsoft.com/office/officeart/2008/layout/LinedList"/>
    <dgm:cxn modelId="{F3E0A6AE-78B4-4CF1-B82B-1857DF52E641}" type="presParOf" srcId="{7E15BB89-D8E9-4CD2-A9BD-4D9E116A744B}" destId="{1FC91807-AB2B-4966-BA9A-3A9FF946F612}" srcOrd="9" destOrd="0" presId="urn:microsoft.com/office/officeart/2008/layout/LinedList"/>
    <dgm:cxn modelId="{E0BC7AFD-4BC3-4FA8-94A6-83A7BF635D84}" type="presParOf" srcId="{1FC91807-AB2B-4966-BA9A-3A9FF946F612}" destId="{8195A75D-2DAA-414A-9C20-E042028C45A2}" srcOrd="0" destOrd="0" presId="urn:microsoft.com/office/officeart/2008/layout/LinedList"/>
    <dgm:cxn modelId="{05B81379-4760-4A8D-B66A-8041262696A1}" type="presParOf" srcId="{1FC91807-AB2B-4966-BA9A-3A9FF946F612}" destId="{5299E483-A28B-4609-A0AE-A6204F8FECC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9176F4-8D70-4963-A89D-4EADE128303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EEED6C1-E78E-42D7-8B7D-0D5244653551}">
      <dgm:prSet phldrT="[Text]" custT="1"/>
      <dgm:spPr>
        <a:solidFill>
          <a:srgbClr val="F8B333"/>
        </a:solidFill>
      </dgm:spPr>
      <dgm:t>
        <a:bodyPr/>
        <a:lstStyle/>
        <a:p>
          <a:r>
            <a:rPr lang="en-US" sz="1800"/>
            <a:t>Identify specific skill deficits</a:t>
          </a:r>
        </a:p>
      </dgm:t>
    </dgm:pt>
    <dgm:pt modelId="{13FE16A3-D5B3-49FF-B2DA-C3EB5FE742A3}" type="parTrans" cxnId="{262E38E5-E6CE-4681-9768-5EF1019B1069}">
      <dgm:prSet/>
      <dgm:spPr/>
      <dgm:t>
        <a:bodyPr/>
        <a:lstStyle/>
        <a:p>
          <a:endParaRPr lang="en-US"/>
        </a:p>
      </dgm:t>
    </dgm:pt>
    <dgm:pt modelId="{070D2E00-FAF2-4C67-B732-7BE297AFC89D}" type="sibTrans" cxnId="{262E38E5-E6CE-4681-9768-5EF1019B1069}">
      <dgm:prSet/>
      <dgm:spPr/>
      <dgm:t>
        <a:bodyPr/>
        <a:lstStyle/>
        <a:p>
          <a:endParaRPr lang="en-US"/>
        </a:p>
      </dgm:t>
    </dgm:pt>
    <dgm:pt modelId="{71B439D2-26B4-4ECD-AB29-9E2F6DD1FFE0}">
      <dgm:prSet phldrT="[Text]" custT="1"/>
      <dgm:spPr>
        <a:ln>
          <a:solidFill>
            <a:srgbClr val="FFC000"/>
          </a:solidFill>
        </a:ln>
      </dgm:spPr>
      <dgm:t>
        <a:bodyPr/>
        <a:lstStyle/>
        <a:p>
          <a:r>
            <a:rPr lang="en-US" sz="1800"/>
            <a:t>Write goals and objectives</a:t>
          </a:r>
        </a:p>
      </dgm:t>
    </dgm:pt>
    <dgm:pt modelId="{5C7CF44B-430D-4604-8B3B-6077B98331BE}" type="parTrans" cxnId="{FD82A3EE-2666-40A6-A2B7-7D79C40D08F5}">
      <dgm:prSet/>
      <dgm:spPr/>
      <dgm:t>
        <a:bodyPr/>
        <a:lstStyle/>
        <a:p>
          <a:endParaRPr lang="en-US"/>
        </a:p>
      </dgm:t>
    </dgm:pt>
    <dgm:pt modelId="{86B46957-2BD7-4057-9F93-F343F4AA753F}" type="sibTrans" cxnId="{FD82A3EE-2666-40A6-A2B7-7D79C40D08F5}">
      <dgm:prSet/>
      <dgm:spPr/>
      <dgm:t>
        <a:bodyPr/>
        <a:lstStyle/>
        <a:p>
          <a:endParaRPr lang="en-US"/>
        </a:p>
      </dgm:t>
    </dgm:pt>
    <dgm:pt modelId="{5C81F692-ACD0-48E6-ABD7-7F496A6098CC}">
      <dgm:prSet phldrT="[Text]" custT="1"/>
      <dgm:spPr>
        <a:ln>
          <a:solidFill>
            <a:srgbClr val="F8B333"/>
          </a:solidFill>
        </a:ln>
      </dgm:spPr>
      <dgm:t>
        <a:bodyPr/>
        <a:lstStyle/>
        <a:p>
          <a:r>
            <a:rPr lang="en-US" sz="1700"/>
            <a:t>Match intervention to skill deficits; implement with fidelity</a:t>
          </a:r>
        </a:p>
      </dgm:t>
    </dgm:pt>
    <dgm:pt modelId="{A2F3810D-2DB8-4C44-AB08-D51FD4C75E23}" type="parTrans" cxnId="{9FA3AF9B-132B-436D-8C2B-123F14667CF7}">
      <dgm:prSet/>
      <dgm:spPr/>
      <dgm:t>
        <a:bodyPr/>
        <a:lstStyle/>
        <a:p>
          <a:endParaRPr lang="en-US"/>
        </a:p>
      </dgm:t>
    </dgm:pt>
    <dgm:pt modelId="{4CDC0D60-221D-4321-8DCE-60E18DCD6425}" type="sibTrans" cxnId="{9FA3AF9B-132B-436D-8C2B-123F14667CF7}">
      <dgm:prSet/>
      <dgm:spPr/>
      <dgm:t>
        <a:bodyPr/>
        <a:lstStyle/>
        <a:p>
          <a:endParaRPr lang="en-US"/>
        </a:p>
      </dgm:t>
    </dgm:pt>
    <dgm:pt modelId="{86CC90D7-E755-4970-ACFA-93DED1BE1A3F}">
      <dgm:prSet phldrT="[Text]" custT="1"/>
      <dgm:spPr>
        <a:ln>
          <a:solidFill>
            <a:srgbClr val="F8B333"/>
          </a:solidFill>
        </a:ln>
      </dgm:spPr>
      <dgm:t>
        <a:bodyPr/>
        <a:lstStyle/>
        <a:p>
          <a:r>
            <a:rPr lang="en-US" sz="1800"/>
            <a:t>Select and administer progress monitoring assessment</a:t>
          </a:r>
        </a:p>
      </dgm:t>
    </dgm:pt>
    <dgm:pt modelId="{284DD854-CBD0-4A33-9B4E-2B615E79F18F}" type="parTrans" cxnId="{20B2BDD8-E5FB-4B9C-BFDF-D82075146ADA}">
      <dgm:prSet/>
      <dgm:spPr/>
      <dgm:t>
        <a:bodyPr/>
        <a:lstStyle/>
        <a:p>
          <a:endParaRPr lang="en-US"/>
        </a:p>
      </dgm:t>
    </dgm:pt>
    <dgm:pt modelId="{2021DFCF-EAE1-4A8D-ACF2-986E32BCE66D}" type="sibTrans" cxnId="{20B2BDD8-E5FB-4B9C-BFDF-D82075146ADA}">
      <dgm:prSet/>
      <dgm:spPr/>
      <dgm:t>
        <a:bodyPr/>
        <a:lstStyle/>
        <a:p>
          <a:endParaRPr lang="en-US"/>
        </a:p>
      </dgm:t>
    </dgm:pt>
    <dgm:pt modelId="{98B4C12D-2609-4360-B3A0-0EADBB01B145}">
      <dgm:prSet phldrT="[Text]" custT="1"/>
      <dgm:spPr>
        <a:ln>
          <a:solidFill>
            <a:srgbClr val="F8B333"/>
          </a:solidFill>
        </a:ln>
      </dgm:spPr>
      <dgm:t>
        <a:bodyPr/>
        <a:lstStyle/>
        <a:p>
          <a:r>
            <a:rPr lang="en-US" sz="1800"/>
            <a:t>Analyze PM data </a:t>
          </a:r>
        </a:p>
      </dgm:t>
    </dgm:pt>
    <dgm:pt modelId="{9EE8A7C7-882E-48E8-BA95-3B57D75DD2F3}" type="parTrans" cxnId="{80A26FC9-C894-4C80-8969-57FD931DCD9A}">
      <dgm:prSet/>
      <dgm:spPr/>
      <dgm:t>
        <a:bodyPr/>
        <a:lstStyle/>
        <a:p>
          <a:endParaRPr lang="en-US"/>
        </a:p>
      </dgm:t>
    </dgm:pt>
    <dgm:pt modelId="{0BD89E8F-4D94-4C8B-A185-453BBA7B953D}" type="sibTrans" cxnId="{80A26FC9-C894-4C80-8969-57FD931DCD9A}">
      <dgm:prSet/>
      <dgm:spPr/>
      <dgm:t>
        <a:bodyPr/>
        <a:lstStyle/>
        <a:p>
          <a:endParaRPr lang="en-US"/>
        </a:p>
      </dgm:t>
    </dgm:pt>
    <dgm:pt modelId="{0438DE43-899A-43E8-993A-7C48FA5F89AA}">
      <dgm:prSet phldrT="[Text]" custT="1"/>
      <dgm:spPr>
        <a:ln>
          <a:solidFill>
            <a:srgbClr val="F8B333"/>
          </a:solidFill>
        </a:ln>
      </dgm:spPr>
      <dgm:t>
        <a:bodyPr/>
        <a:lstStyle/>
        <a:p>
          <a:r>
            <a:rPr lang="en-US" sz="1800"/>
            <a:t>Determine effectiveness of instruction; adjust as needed</a:t>
          </a:r>
        </a:p>
      </dgm:t>
    </dgm:pt>
    <dgm:pt modelId="{13EEB4FF-6E6A-4B88-B968-48884F9BDE67}" type="parTrans" cxnId="{F16F9F27-D990-4260-A98C-75152CB89E0E}">
      <dgm:prSet/>
      <dgm:spPr/>
      <dgm:t>
        <a:bodyPr/>
        <a:lstStyle/>
        <a:p>
          <a:endParaRPr lang="en-US"/>
        </a:p>
      </dgm:t>
    </dgm:pt>
    <dgm:pt modelId="{C8FDD819-5C69-4A28-9072-78200981865C}" type="sibTrans" cxnId="{F16F9F27-D990-4260-A98C-75152CB89E0E}">
      <dgm:prSet/>
      <dgm:spPr/>
      <dgm:t>
        <a:bodyPr/>
        <a:lstStyle/>
        <a:p>
          <a:endParaRPr lang="en-US"/>
        </a:p>
      </dgm:t>
    </dgm:pt>
    <dgm:pt modelId="{A4EA70AC-1544-4362-B20A-4D56FAD350AB}" type="pres">
      <dgm:prSet presAssocID="{4E9176F4-8D70-4963-A89D-4EADE128303B}" presName="cycle" presStyleCnt="0">
        <dgm:presLayoutVars>
          <dgm:dir/>
          <dgm:resizeHandles val="exact"/>
        </dgm:presLayoutVars>
      </dgm:prSet>
      <dgm:spPr/>
    </dgm:pt>
    <dgm:pt modelId="{E2BF101F-B6E6-41A2-B95C-B5C3AC1BDD4B}" type="pres">
      <dgm:prSet presAssocID="{3EEED6C1-E78E-42D7-8B7D-0D5244653551}" presName="dummy" presStyleCnt="0"/>
      <dgm:spPr/>
    </dgm:pt>
    <dgm:pt modelId="{6CC7D1CC-5ACB-4B24-AEBB-46252EEAFB09}" type="pres">
      <dgm:prSet presAssocID="{3EEED6C1-E78E-42D7-8B7D-0D5244653551}" presName="node" presStyleLbl="revTx" presStyleIdx="0" presStyleCnt="6" custScaleX="136466" custScaleY="102250">
        <dgm:presLayoutVars>
          <dgm:bulletEnabled val="1"/>
        </dgm:presLayoutVars>
      </dgm:prSet>
      <dgm:spPr/>
    </dgm:pt>
    <dgm:pt modelId="{E3CFA5FA-CA0E-4216-B261-A5DD3D81BE8D}" type="pres">
      <dgm:prSet presAssocID="{070D2E00-FAF2-4C67-B732-7BE297AFC89D}" presName="sibTrans" presStyleLbl="node1" presStyleIdx="0" presStyleCnt="6"/>
      <dgm:spPr/>
    </dgm:pt>
    <dgm:pt modelId="{573F73B6-4798-4434-95B2-4DDC7F6E105F}" type="pres">
      <dgm:prSet presAssocID="{71B439D2-26B4-4ECD-AB29-9E2F6DD1FFE0}" presName="dummy" presStyleCnt="0"/>
      <dgm:spPr/>
    </dgm:pt>
    <dgm:pt modelId="{DBDD061F-1994-492F-AC66-803DD57A271B}" type="pres">
      <dgm:prSet presAssocID="{71B439D2-26B4-4ECD-AB29-9E2F6DD1FFE0}" presName="node" presStyleLbl="revTx" presStyleIdx="1" presStyleCnt="6" custScaleX="133378" custScaleY="107002">
        <dgm:presLayoutVars>
          <dgm:bulletEnabled val="1"/>
        </dgm:presLayoutVars>
      </dgm:prSet>
      <dgm:spPr/>
    </dgm:pt>
    <dgm:pt modelId="{2017F553-6D8B-4407-B947-1CE6B7F4E571}" type="pres">
      <dgm:prSet presAssocID="{86B46957-2BD7-4057-9F93-F343F4AA753F}" presName="sibTrans" presStyleLbl="node1" presStyleIdx="1" presStyleCnt="6"/>
      <dgm:spPr/>
    </dgm:pt>
    <dgm:pt modelId="{7DA8597A-F762-4DFB-8379-CCCFD65CD881}" type="pres">
      <dgm:prSet presAssocID="{5C81F692-ACD0-48E6-ABD7-7F496A6098CC}" presName="dummy" presStyleCnt="0"/>
      <dgm:spPr/>
    </dgm:pt>
    <dgm:pt modelId="{F84CB479-2D75-4DB7-A4BD-FB34ED72DD7C}" type="pres">
      <dgm:prSet presAssocID="{5C81F692-ACD0-48E6-ABD7-7F496A6098CC}" presName="node" presStyleLbl="revTx" presStyleIdx="2" presStyleCnt="6" custScaleX="218361" custScaleY="145100" custRadScaleRad="101643" custRadScaleInc="-49531">
        <dgm:presLayoutVars>
          <dgm:bulletEnabled val="1"/>
        </dgm:presLayoutVars>
      </dgm:prSet>
      <dgm:spPr/>
    </dgm:pt>
    <dgm:pt modelId="{5A10BEB5-790D-4B43-B88D-5407716BFEA6}" type="pres">
      <dgm:prSet presAssocID="{4CDC0D60-221D-4321-8DCE-60E18DCD6425}" presName="sibTrans" presStyleLbl="node1" presStyleIdx="2" presStyleCnt="6"/>
      <dgm:spPr/>
    </dgm:pt>
    <dgm:pt modelId="{43F945C2-E6A3-4E89-BDA6-994B3E1D8681}" type="pres">
      <dgm:prSet presAssocID="{86CC90D7-E755-4970-ACFA-93DED1BE1A3F}" presName="dummy" presStyleCnt="0"/>
      <dgm:spPr/>
    </dgm:pt>
    <dgm:pt modelId="{E94A6987-9161-43A5-8098-C5D7451FEE96}" type="pres">
      <dgm:prSet presAssocID="{86CC90D7-E755-4970-ACFA-93DED1BE1A3F}" presName="node" presStyleLbl="revTx" presStyleIdx="3" presStyleCnt="6" custScaleX="151304" custScaleY="148803">
        <dgm:presLayoutVars>
          <dgm:bulletEnabled val="1"/>
        </dgm:presLayoutVars>
      </dgm:prSet>
      <dgm:spPr/>
    </dgm:pt>
    <dgm:pt modelId="{1CDEBF5A-C355-4EB8-B442-D9F65B149CBB}" type="pres">
      <dgm:prSet presAssocID="{2021DFCF-EAE1-4A8D-ACF2-986E32BCE66D}" presName="sibTrans" presStyleLbl="node1" presStyleIdx="3" presStyleCnt="6"/>
      <dgm:spPr/>
    </dgm:pt>
    <dgm:pt modelId="{6CA15827-4622-459D-8B61-60587DF99AEB}" type="pres">
      <dgm:prSet presAssocID="{98B4C12D-2609-4360-B3A0-0EADBB01B145}" presName="dummy" presStyleCnt="0"/>
      <dgm:spPr/>
    </dgm:pt>
    <dgm:pt modelId="{C66E28FA-176D-4720-A1A6-DFF5CD6A6642}" type="pres">
      <dgm:prSet presAssocID="{98B4C12D-2609-4360-B3A0-0EADBB01B145}" presName="node" presStyleLbl="revTx" presStyleIdx="4" presStyleCnt="6" custScaleY="85533">
        <dgm:presLayoutVars>
          <dgm:bulletEnabled val="1"/>
        </dgm:presLayoutVars>
      </dgm:prSet>
      <dgm:spPr/>
    </dgm:pt>
    <dgm:pt modelId="{A1DC9CB6-2E90-41AD-A216-C3DEF06F83C0}" type="pres">
      <dgm:prSet presAssocID="{0BD89E8F-4D94-4C8B-A185-453BBA7B953D}" presName="sibTrans" presStyleLbl="node1" presStyleIdx="4" presStyleCnt="6"/>
      <dgm:spPr/>
    </dgm:pt>
    <dgm:pt modelId="{4A14F62D-148A-4864-9469-874EF952F21F}" type="pres">
      <dgm:prSet presAssocID="{0438DE43-899A-43E8-993A-7C48FA5F89AA}" presName="dummy" presStyleCnt="0"/>
      <dgm:spPr/>
    </dgm:pt>
    <dgm:pt modelId="{11342802-06A0-4B67-968A-7AB96425449D}" type="pres">
      <dgm:prSet presAssocID="{0438DE43-899A-43E8-993A-7C48FA5F89AA}" presName="node" presStyleLbl="revTx" presStyleIdx="5" presStyleCnt="6" custScaleX="190707" custScaleY="132580" custRadScaleRad="96343" custRadScaleInc="-9356">
        <dgm:presLayoutVars>
          <dgm:bulletEnabled val="1"/>
        </dgm:presLayoutVars>
      </dgm:prSet>
      <dgm:spPr/>
    </dgm:pt>
    <dgm:pt modelId="{A7AE847F-35DD-41BC-8C1B-1209FD368554}" type="pres">
      <dgm:prSet presAssocID="{C8FDD819-5C69-4A28-9072-78200981865C}" presName="sibTrans" presStyleLbl="node1" presStyleIdx="5" presStyleCnt="6"/>
      <dgm:spPr/>
    </dgm:pt>
  </dgm:ptLst>
  <dgm:cxnLst>
    <dgm:cxn modelId="{86D58C0E-EB02-4D87-85C4-A87C6F29FE1B}" type="presOf" srcId="{0BD89E8F-4D94-4C8B-A185-453BBA7B953D}" destId="{A1DC9CB6-2E90-41AD-A216-C3DEF06F83C0}" srcOrd="0" destOrd="0" presId="urn:microsoft.com/office/officeart/2005/8/layout/cycle1"/>
    <dgm:cxn modelId="{37002C18-A5A1-4414-A00C-9E34BFE7793D}" type="presOf" srcId="{98B4C12D-2609-4360-B3A0-0EADBB01B145}" destId="{C66E28FA-176D-4720-A1A6-DFF5CD6A6642}" srcOrd="0" destOrd="0" presId="urn:microsoft.com/office/officeart/2005/8/layout/cycle1"/>
    <dgm:cxn modelId="{F16F9F27-D990-4260-A98C-75152CB89E0E}" srcId="{4E9176F4-8D70-4963-A89D-4EADE128303B}" destId="{0438DE43-899A-43E8-993A-7C48FA5F89AA}" srcOrd="5" destOrd="0" parTransId="{13EEB4FF-6E6A-4B88-B968-48884F9BDE67}" sibTransId="{C8FDD819-5C69-4A28-9072-78200981865C}"/>
    <dgm:cxn modelId="{03AFC430-1A73-4B02-A3DE-69A577EAE1D4}" type="presOf" srcId="{86B46957-2BD7-4057-9F93-F343F4AA753F}" destId="{2017F553-6D8B-4407-B947-1CE6B7F4E571}" srcOrd="0" destOrd="0" presId="urn:microsoft.com/office/officeart/2005/8/layout/cycle1"/>
    <dgm:cxn modelId="{D620953A-EE34-4D74-BDDC-3E54397B7488}" type="presOf" srcId="{4CDC0D60-221D-4321-8DCE-60E18DCD6425}" destId="{5A10BEB5-790D-4B43-B88D-5407716BFEA6}" srcOrd="0" destOrd="0" presId="urn:microsoft.com/office/officeart/2005/8/layout/cycle1"/>
    <dgm:cxn modelId="{69227164-6105-460F-B57E-3E55B7753C72}" type="presOf" srcId="{2021DFCF-EAE1-4A8D-ACF2-986E32BCE66D}" destId="{1CDEBF5A-C355-4EB8-B442-D9F65B149CBB}" srcOrd="0" destOrd="0" presId="urn:microsoft.com/office/officeart/2005/8/layout/cycle1"/>
    <dgm:cxn modelId="{530A376B-28D8-4053-B6BB-2D639523547E}" type="presOf" srcId="{5C81F692-ACD0-48E6-ABD7-7F496A6098CC}" destId="{F84CB479-2D75-4DB7-A4BD-FB34ED72DD7C}" srcOrd="0" destOrd="0" presId="urn:microsoft.com/office/officeart/2005/8/layout/cycle1"/>
    <dgm:cxn modelId="{DF5C724D-AAE8-4A4E-BA1E-2B08EC710F84}" type="presOf" srcId="{86CC90D7-E755-4970-ACFA-93DED1BE1A3F}" destId="{E94A6987-9161-43A5-8098-C5D7451FEE96}" srcOrd="0" destOrd="0" presId="urn:microsoft.com/office/officeart/2005/8/layout/cycle1"/>
    <dgm:cxn modelId="{78370D50-A25B-45A1-B70C-03D371B75AE9}" type="presOf" srcId="{4E9176F4-8D70-4963-A89D-4EADE128303B}" destId="{A4EA70AC-1544-4362-B20A-4D56FAD350AB}" srcOrd="0" destOrd="0" presId="urn:microsoft.com/office/officeart/2005/8/layout/cycle1"/>
    <dgm:cxn modelId="{D1666A50-B2D3-4832-8E35-AB9F73B2F388}" type="presOf" srcId="{3EEED6C1-E78E-42D7-8B7D-0D5244653551}" destId="{6CC7D1CC-5ACB-4B24-AEBB-46252EEAFB09}" srcOrd="0" destOrd="0" presId="urn:microsoft.com/office/officeart/2005/8/layout/cycle1"/>
    <dgm:cxn modelId="{977D3C7F-65E6-404B-9808-9D01E5F43FDC}" type="presOf" srcId="{0438DE43-899A-43E8-993A-7C48FA5F89AA}" destId="{11342802-06A0-4B67-968A-7AB96425449D}" srcOrd="0" destOrd="0" presId="urn:microsoft.com/office/officeart/2005/8/layout/cycle1"/>
    <dgm:cxn modelId="{B4E0E896-4F24-46C0-8738-0BC6193A76B8}" type="presOf" srcId="{070D2E00-FAF2-4C67-B732-7BE297AFC89D}" destId="{E3CFA5FA-CA0E-4216-B261-A5DD3D81BE8D}" srcOrd="0" destOrd="0" presId="urn:microsoft.com/office/officeart/2005/8/layout/cycle1"/>
    <dgm:cxn modelId="{9FA3AF9B-132B-436D-8C2B-123F14667CF7}" srcId="{4E9176F4-8D70-4963-A89D-4EADE128303B}" destId="{5C81F692-ACD0-48E6-ABD7-7F496A6098CC}" srcOrd="2" destOrd="0" parTransId="{A2F3810D-2DB8-4C44-AB08-D51FD4C75E23}" sibTransId="{4CDC0D60-221D-4321-8DCE-60E18DCD6425}"/>
    <dgm:cxn modelId="{291791BF-EA1A-4B65-AB30-8F3896EF486D}" type="presOf" srcId="{C8FDD819-5C69-4A28-9072-78200981865C}" destId="{A7AE847F-35DD-41BC-8C1B-1209FD368554}" srcOrd="0" destOrd="0" presId="urn:microsoft.com/office/officeart/2005/8/layout/cycle1"/>
    <dgm:cxn modelId="{80A26FC9-C894-4C80-8969-57FD931DCD9A}" srcId="{4E9176F4-8D70-4963-A89D-4EADE128303B}" destId="{98B4C12D-2609-4360-B3A0-0EADBB01B145}" srcOrd="4" destOrd="0" parTransId="{9EE8A7C7-882E-48E8-BA95-3B57D75DD2F3}" sibTransId="{0BD89E8F-4D94-4C8B-A185-453BBA7B953D}"/>
    <dgm:cxn modelId="{20B2BDD8-E5FB-4B9C-BFDF-D82075146ADA}" srcId="{4E9176F4-8D70-4963-A89D-4EADE128303B}" destId="{86CC90D7-E755-4970-ACFA-93DED1BE1A3F}" srcOrd="3" destOrd="0" parTransId="{284DD854-CBD0-4A33-9B4E-2B615E79F18F}" sibTransId="{2021DFCF-EAE1-4A8D-ACF2-986E32BCE66D}"/>
    <dgm:cxn modelId="{8EF6BCDA-6337-4F8F-9490-6CE68D5E3B4F}" type="presOf" srcId="{71B439D2-26B4-4ECD-AB29-9E2F6DD1FFE0}" destId="{DBDD061F-1994-492F-AC66-803DD57A271B}" srcOrd="0" destOrd="0" presId="urn:microsoft.com/office/officeart/2005/8/layout/cycle1"/>
    <dgm:cxn modelId="{262E38E5-E6CE-4681-9768-5EF1019B1069}" srcId="{4E9176F4-8D70-4963-A89D-4EADE128303B}" destId="{3EEED6C1-E78E-42D7-8B7D-0D5244653551}" srcOrd="0" destOrd="0" parTransId="{13FE16A3-D5B3-49FF-B2DA-C3EB5FE742A3}" sibTransId="{070D2E00-FAF2-4C67-B732-7BE297AFC89D}"/>
    <dgm:cxn modelId="{FD82A3EE-2666-40A6-A2B7-7D79C40D08F5}" srcId="{4E9176F4-8D70-4963-A89D-4EADE128303B}" destId="{71B439D2-26B4-4ECD-AB29-9E2F6DD1FFE0}" srcOrd="1" destOrd="0" parTransId="{5C7CF44B-430D-4604-8B3B-6077B98331BE}" sibTransId="{86B46957-2BD7-4057-9F93-F343F4AA753F}"/>
    <dgm:cxn modelId="{5BC46B25-580B-48D7-8A54-05D9957FEF42}" type="presParOf" srcId="{A4EA70AC-1544-4362-B20A-4D56FAD350AB}" destId="{E2BF101F-B6E6-41A2-B95C-B5C3AC1BDD4B}" srcOrd="0" destOrd="0" presId="urn:microsoft.com/office/officeart/2005/8/layout/cycle1"/>
    <dgm:cxn modelId="{05AEE93B-D0D8-47EA-9C88-7548B027D7FB}" type="presParOf" srcId="{A4EA70AC-1544-4362-B20A-4D56FAD350AB}" destId="{6CC7D1CC-5ACB-4B24-AEBB-46252EEAFB09}" srcOrd="1" destOrd="0" presId="urn:microsoft.com/office/officeart/2005/8/layout/cycle1"/>
    <dgm:cxn modelId="{E38379EA-E2C6-46A8-BF12-5B68851E4A0E}" type="presParOf" srcId="{A4EA70AC-1544-4362-B20A-4D56FAD350AB}" destId="{E3CFA5FA-CA0E-4216-B261-A5DD3D81BE8D}" srcOrd="2" destOrd="0" presId="urn:microsoft.com/office/officeart/2005/8/layout/cycle1"/>
    <dgm:cxn modelId="{E1823223-899B-4DD0-8AE9-50145435AD65}" type="presParOf" srcId="{A4EA70AC-1544-4362-B20A-4D56FAD350AB}" destId="{573F73B6-4798-4434-95B2-4DDC7F6E105F}" srcOrd="3" destOrd="0" presId="urn:microsoft.com/office/officeart/2005/8/layout/cycle1"/>
    <dgm:cxn modelId="{575BD149-2D18-48D9-8BB2-55D4C4EA829C}" type="presParOf" srcId="{A4EA70AC-1544-4362-B20A-4D56FAD350AB}" destId="{DBDD061F-1994-492F-AC66-803DD57A271B}" srcOrd="4" destOrd="0" presId="urn:microsoft.com/office/officeart/2005/8/layout/cycle1"/>
    <dgm:cxn modelId="{702E288B-0C17-475A-9BB5-0FF223C36FF3}" type="presParOf" srcId="{A4EA70AC-1544-4362-B20A-4D56FAD350AB}" destId="{2017F553-6D8B-4407-B947-1CE6B7F4E571}" srcOrd="5" destOrd="0" presId="urn:microsoft.com/office/officeart/2005/8/layout/cycle1"/>
    <dgm:cxn modelId="{132BA6A9-56DB-42E7-BA67-2055E337FC09}" type="presParOf" srcId="{A4EA70AC-1544-4362-B20A-4D56FAD350AB}" destId="{7DA8597A-F762-4DFB-8379-CCCFD65CD881}" srcOrd="6" destOrd="0" presId="urn:microsoft.com/office/officeart/2005/8/layout/cycle1"/>
    <dgm:cxn modelId="{52D5F347-B5F5-4541-86E2-DE129637F78C}" type="presParOf" srcId="{A4EA70AC-1544-4362-B20A-4D56FAD350AB}" destId="{F84CB479-2D75-4DB7-A4BD-FB34ED72DD7C}" srcOrd="7" destOrd="0" presId="urn:microsoft.com/office/officeart/2005/8/layout/cycle1"/>
    <dgm:cxn modelId="{97A15AC3-D028-4C6C-B025-430D98F97EC6}" type="presParOf" srcId="{A4EA70AC-1544-4362-B20A-4D56FAD350AB}" destId="{5A10BEB5-790D-4B43-B88D-5407716BFEA6}" srcOrd="8" destOrd="0" presId="urn:microsoft.com/office/officeart/2005/8/layout/cycle1"/>
    <dgm:cxn modelId="{DD9A6ABA-DB50-44E1-923E-9FB42281318E}" type="presParOf" srcId="{A4EA70AC-1544-4362-B20A-4D56FAD350AB}" destId="{43F945C2-E6A3-4E89-BDA6-994B3E1D8681}" srcOrd="9" destOrd="0" presId="urn:microsoft.com/office/officeart/2005/8/layout/cycle1"/>
    <dgm:cxn modelId="{6974BA13-813C-4085-AB5D-73C4664A884E}" type="presParOf" srcId="{A4EA70AC-1544-4362-B20A-4D56FAD350AB}" destId="{E94A6987-9161-43A5-8098-C5D7451FEE96}" srcOrd="10" destOrd="0" presId="urn:microsoft.com/office/officeart/2005/8/layout/cycle1"/>
    <dgm:cxn modelId="{811EB311-E36A-4F43-A605-BF9321A9EE83}" type="presParOf" srcId="{A4EA70AC-1544-4362-B20A-4D56FAD350AB}" destId="{1CDEBF5A-C355-4EB8-B442-D9F65B149CBB}" srcOrd="11" destOrd="0" presId="urn:microsoft.com/office/officeart/2005/8/layout/cycle1"/>
    <dgm:cxn modelId="{3CF6902E-395A-44A7-BAF6-B3FF8B290C6B}" type="presParOf" srcId="{A4EA70AC-1544-4362-B20A-4D56FAD350AB}" destId="{6CA15827-4622-459D-8B61-60587DF99AEB}" srcOrd="12" destOrd="0" presId="urn:microsoft.com/office/officeart/2005/8/layout/cycle1"/>
    <dgm:cxn modelId="{7BDF4B79-5BFA-4204-AF6D-5273B95DD7FF}" type="presParOf" srcId="{A4EA70AC-1544-4362-B20A-4D56FAD350AB}" destId="{C66E28FA-176D-4720-A1A6-DFF5CD6A6642}" srcOrd="13" destOrd="0" presId="urn:microsoft.com/office/officeart/2005/8/layout/cycle1"/>
    <dgm:cxn modelId="{C750490E-DAAA-4406-B8E4-A984A2916752}" type="presParOf" srcId="{A4EA70AC-1544-4362-B20A-4D56FAD350AB}" destId="{A1DC9CB6-2E90-41AD-A216-C3DEF06F83C0}" srcOrd="14" destOrd="0" presId="urn:microsoft.com/office/officeart/2005/8/layout/cycle1"/>
    <dgm:cxn modelId="{A2C88797-A12E-4DA4-90F7-D473EB22B7F9}" type="presParOf" srcId="{A4EA70AC-1544-4362-B20A-4D56FAD350AB}" destId="{4A14F62D-148A-4864-9469-874EF952F21F}" srcOrd="15" destOrd="0" presId="urn:microsoft.com/office/officeart/2005/8/layout/cycle1"/>
    <dgm:cxn modelId="{B0CDD883-9C15-4B7A-A270-65A412E4E94E}" type="presParOf" srcId="{A4EA70AC-1544-4362-B20A-4D56FAD350AB}" destId="{11342802-06A0-4B67-968A-7AB96425449D}" srcOrd="16" destOrd="0" presId="urn:microsoft.com/office/officeart/2005/8/layout/cycle1"/>
    <dgm:cxn modelId="{ED9BB6EC-35D9-424A-99A1-1F2EE505C83A}" type="presParOf" srcId="{A4EA70AC-1544-4362-B20A-4D56FAD350AB}" destId="{A7AE847F-35DD-41BC-8C1B-1209FD368554}"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A6372-0740-4831-96DF-772672C1C8AB}"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en-US"/>
        </a:p>
      </dgm:t>
    </dgm:pt>
    <dgm:pt modelId="{1A9BD33B-D8DF-42A9-91CA-5590BF05D616}">
      <dgm:prSet phldrT="[Text]"/>
      <dgm:spPr/>
      <dgm:t>
        <a:bodyPr/>
        <a:lstStyle/>
        <a:p>
          <a:r>
            <a:rPr lang="en-US" dirty="0">
              <a:solidFill>
                <a:schemeClr val="tx1"/>
              </a:solidFill>
            </a:rPr>
            <a:t>Additional, more rigorous strategies and intervention instruction</a:t>
          </a:r>
        </a:p>
      </dgm:t>
    </dgm:pt>
    <dgm:pt modelId="{19DC1E5A-84AC-4A1E-8015-694739251F6E}" type="parTrans" cxnId="{68EDB053-9CE5-4D7A-98DD-8F9351296ECA}">
      <dgm:prSet/>
      <dgm:spPr/>
      <dgm:t>
        <a:bodyPr/>
        <a:lstStyle/>
        <a:p>
          <a:endParaRPr lang="en-US"/>
        </a:p>
      </dgm:t>
    </dgm:pt>
    <dgm:pt modelId="{471F46AC-7D94-4B58-9C99-D49B0694A23A}" type="sibTrans" cxnId="{68EDB053-9CE5-4D7A-98DD-8F9351296ECA}">
      <dgm:prSet/>
      <dgm:spPr/>
      <dgm:t>
        <a:bodyPr/>
        <a:lstStyle/>
        <a:p>
          <a:endParaRPr lang="en-US"/>
        </a:p>
      </dgm:t>
    </dgm:pt>
    <dgm:pt modelId="{16862F8D-60B0-4DE0-A7BF-2667ABD47FDC}">
      <dgm:prSet phldrT="[Text]"/>
      <dgm:spPr/>
      <dgm:t>
        <a:bodyPr/>
        <a:lstStyle/>
        <a:p>
          <a:r>
            <a:rPr lang="en-US"/>
            <a:t>Change in interventions/teachers (Tier I, Tier II, Tier III)</a:t>
          </a:r>
        </a:p>
      </dgm:t>
    </dgm:pt>
    <dgm:pt modelId="{1853F727-BA57-4CC8-A459-B53B3C06B737}" type="parTrans" cxnId="{C476043A-7520-48A0-B1C0-50EC963C1140}">
      <dgm:prSet/>
      <dgm:spPr/>
      <dgm:t>
        <a:bodyPr/>
        <a:lstStyle/>
        <a:p>
          <a:endParaRPr lang="en-US"/>
        </a:p>
      </dgm:t>
    </dgm:pt>
    <dgm:pt modelId="{05A91356-D50D-4963-9930-2D01F5BB23A7}" type="sibTrans" cxnId="{C476043A-7520-48A0-B1C0-50EC963C1140}">
      <dgm:prSet/>
      <dgm:spPr/>
      <dgm:t>
        <a:bodyPr/>
        <a:lstStyle/>
        <a:p>
          <a:endParaRPr lang="en-US"/>
        </a:p>
      </dgm:t>
    </dgm:pt>
    <dgm:pt modelId="{378DCDD2-6F1A-4491-98BE-2E96E4F18DA3}">
      <dgm:prSet phldrT="[Text]"/>
      <dgm:spPr/>
      <dgm:t>
        <a:bodyPr/>
        <a:lstStyle/>
        <a:p>
          <a:r>
            <a:rPr lang="en-US" dirty="0">
              <a:solidFill>
                <a:schemeClr val="tx1"/>
              </a:solidFill>
            </a:rPr>
            <a:t>Increased daily time in school for reading instruction</a:t>
          </a:r>
        </a:p>
      </dgm:t>
    </dgm:pt>
    <dgm:pt modelId="{50E86F4F-E529-4E63-81D1-C0DF345A2377}" type="parTrans" cxnId="{3BC3F651-2BD5-486C-A0BC-1088F18EF2BB}">
      <dgm:prSet/>
      <dgm:spPr/>
      <dgm:t>
        <a:bodyPr/>
        <a:lstStyle/>
        <a:p>
          <a:endParaRPr lang="en-US"/>
        </a:p>
      </dgm:t>
    </dgm:pt>
    <dgm:pt modelId="{8E0CA5B4-EE7D-4ED0-8159-2ECF044A7318}" type="sibTrans" cxnId="{3BC3F651-2BD5-486C-A0BC-1088F18EF2BB}">
      <dgm:prSet/>
      <dgm:spPr/>
      <dgm:t>
        <a:bodyPr/>
        <a:lstStyle/>
        <a:p>
          <a:endParaRPr lang="en-US"/>
        </a:p>
      </dgm:t>
    </dgm:pt>
    <dgm:pt modelId="{B960E40B-B680-495D-AE54-EDEA76683EF7}">
      <dgm:prSet phldrT="[Text]"/>
      <dgm:spPr/>
      <dgm:t>
        <a:bodyPr/>
        <a:lstStyle/>
        <a:p>
          <a:r>
            <a:rPr lang="en-US"/>
            <a:t>Increased weekly frequency</a:t>
          </a:r>
        </a:p>
      </dgm:t>
    </dgm:pt>
    <dgm:pt modelId="{18433166-95FA-4DB7-8880-DA9F56FD675D}" type="parTrans" cxnId="{12D0F7E6-B312-45E6-84E8-CFEDF9AACBFD}">
      <dgm:prSet/>
      <dgm:spPr/>
      <dgm:t>
        <a:bodyPr/>
        <a:lstStyle/>
        <a:p>
          <a:endParaRPr lang="en-US"/>
        </a:p>
      </dgm:t>
    </dgm:pt>
    <dgm:pt modelId="{F3B433E5-4B49-4A56-8371-8D73AB88346D}" type="sibTrans" cxnId="{12D0F7E6-B312-45E6-84E8-CFEDF9AACBFD}">
      <dgm:prSet/>
      <dgm:spPr/>
      <dgm:t>
        <a:bodyPr/>
        <a:lstStyle/>
        <a:p>
          <a:endParaRPr lang="en-US"/>
        </a:p>
      </dgm:t>
    </dgm:pt>
    <dgm:pt modelId="{A741AACB-2BB6-4EC8-9147-2AC5F6E294FE}">
      <dgm:prSet phldrT="[Text]"/>
      <dgm:spPr/>
      <dgm:t>
        <a:bodyPr/>
        <a:lstStyle/>
        <a:p>
          <a:r>
            <a:rPr lang="en-US"/>
            <a:t>Increased reading intervention supports across content</a:t>
          </a:r>
        </a:p>
      </dgm:t>
    </dgm:pt>
    <dgm:pt modelId="{18DE5022-72D1-4AB8-9D8B-3E748641ABC4}" type="parTrans" cxnId="{31A864B9-42FF-4906-902D-A1156DA29CFB}">
      <dgm:prSet/>
      <dgm:spPr/>
      <dgm:t>
        <a:bodyPr/>
        <a:lstStyle/>
        <a:p>
          <a:endParaRPr lang="en-US"/>
        </a:p>
      </dgm:t>
    </dgm:pt>
    <dgm:pt modelId="{EA771552-2512-4E55-89A0-E2676539FA66}" type="sibTrans" cxnId="{31A864B9-42FF-4906-902D-A1156DA29CFB}">
      <dgm:prSet/>
      <dgm:spPr/>
      <dgm:t>
        <a:bodyPr/>
        <a:lstStyle/>
        <a:p>
          <a:endParaRPr lang="en-US"/>
        </a:p>
      </dgm:t>
    </dgm:pt>
    <dgm:pt modelId="{AE5CFA32-5FBC-434E-8850-F09FF94C8AF4}">
      <dgm:prSet phldrT="[Text]"/>
      <dgm:spPr/>
      <dgm:t>
        <a:bodyPr/>
        <a:lstStyle/>
        <a:p>
          <a:r>
            <a:rPr lang="en-US"/>
            <a:t>Smaller Group Ratios</a:t>
          </a:r>
        </a:p>
      </dgm:t>
    </dgm:pt>
    <dgm:pt modelId="{3E45DF6E-1327-47A3-B3FD-52E5217167C5}" type="parTrans" cxnId="{F0C0F639-18C9-4235-87AE-A29E3B78EDB5}">
      <dgm:prSet/>
      <dgm:spPr/>
      <dgm:t>
        <a:bodyPr/>
        <a:lstStyle/>
        <a:p>
          <a:endParaRPr lang="en-US"/>
        </a:p>
      </dgm:t>
    </dgm:pt>
    <dgm:pt modelId="{99D95E07-9AF8-49A9-8AAC-245F4DA3F2A6}" type="sibTrans" cxnId="{F0C0F639-18C9-4235-87AE-A29E3B78EDB5}">
      <dgm:prSet/>
      <dgm:spPr/>
      <dgm:t>
        <a:bodyPr/>
        <a:lstStyle/>
        <a:p>
          <a:endParaRPr lang="en-US"/>
        </a:p>
      </dgm:t>
    </dgm:pt>
    <dgm:pt modelId="{494DC239-7A73-4AC2-B3E0-EB4952A70868}">
      <dgm:prSet phldrT="[Text]"/>
      <dgm:spPr/>
      <dgm:t>
        <a:bodyPr/>
        <a:lstStyle/>
        <a:p>
          <a:r>
            <a:rPr lang="en-US"/>
            <a:t>Increased frequency of progress monitoring/data analysis</a:t>
          </a:r>
        </a:p>
      </dgm:t>
    </dgm:pt>
    <dgm:pt modelId="{D83DBA14-B178-43F1-8B37-8454D959820D}" type="parTrans" cxnId="{E2734EA6-A5F2-4873-98BB-A9DDDFD486E8}">
      <dgm:prSet/>
      <dgm:spPr/>
      <dgm:t>
        <a:bodyPr/>
        <a:lstStyle/>
        <a:p>
          <a:endParaRPr lang="en-US"/>
        </a:p>
      </dgm:t>
    </dgm:pt>
    <dgm:pt modelId="{708E75C9-124A-488C-A901-5B5AF178D229}" type="sibTrans" cxnId="{E2734EA6-A5F2-4873-98BB-A9DDDFD486E8}">
      <dgm:prSet/>
      <dgm:spPr/>
      <dgm:t>
        <a:bodyPr/>
        <a:lstStyle/>
        <a:p>
          <a:endParaRPr lang="en-US"/>
        </a:p>
      </dgm:t>
    </dgm:pt>
    <dgm:pt modelId="{69A76097-D4E7-4763-94BA-74D2947FC62D}">
      <dgm:prSet phldrT="[Text]"/>
      <dgm:spPr/>
      <dgm:t>
        <a:bodyPr/>
        <a:lstStyle/>
        <a:p>
          <a:r>
            <a:rPr lang="en-US"/>
            <a:t>More targeted, pinpointed intervention</a:t>
          </a:r>
        </a:p>
      </dgm:t>
    </dgm:pt>
    <dgm:pt modelId="{490CB2AF-917E-4A70-A867-857B98808339}" type="parTrans" cxnId="{B8A346FA-4BDC-40E4-B7B5-58FD102F9F10}">
      <dgm:prSet/>
      <dgm:spPr/>
      <dgm:t>
        <a:bodyPr/>
        <a:lstStyle/>
        <a:p>
          <a:endParaRPr lang="en-US"/>
        </a:p>
      </dgm:t>
    </dgm:pt>
    <dgm:pt modelId="{86C7FCC7-C770-44CF-826A-8A1C62486886}" type="sibTrans" cxnId="{B8A346FA-4BDC-40E4-B7B5-58FD102F9F10}">
      <dgm:prSet/>
      <dgm:spPr/>
      <dgm:t>
        <a:bodyPr/>
        <a:lstStyle/>
        <a:p>
          <a:endParaRPr lang="en-US"/>
        </a:p>
      </dgm:t>
    </dgm:pt>
    <dgm:pt modelId="{CC749B0A-BE9C-4398-869B-1221D15E278A}">
      <dgm:prSet phldrT="[Text]"/>
      <dgm:spPr/>
      <dgm:t>
        <a:bodyPr/>
        <a:lstStyle/>
        <a:p>
          <a:r>
            <a:rPr lang="en-US"/>
            <a:t>Increased duration</a:t>
          </a:r>
        </a:p>
      </dgm:t>
    </dgm:pt>
    <dgm:pt modelId="{D6B45491-C816-4322-BCF8-C844CA38BDB4}" type="parTrans" cxnId="{93EE45AC-7E1A-4968-AC75-1BFEE3BFB4D4}">
      <dgm:prSet/>
      <dgm:spPr/>
      <dgm:t>
        <a:bodyPr/>
        <a:lstStyle/>
        <a:p>
          <a:endParaRPr lang="en-US"/>
        </a:p>
      </dgm:t>
    </dgm:pt>
    <dgm:pt modelId="{937A686E-C256-447F-8622-14325C1AEC94}" type="sibTrans" cxnId="{93EE45AC-7E1A-4968-AC75-1BFEE3BFB4D4}">
      <dgm:prSet/>
      <dgm:spPr/>
      <dgm:t>
        <a:bodyPr/>
        <a:lstStyle/>
        <a:p>
          <a:endParaRPr lang="en-US"/>
        </a:p>
      </dgm:t>
    </dgm:pt>
    <dgm:pt modelId="{B1B7D436-B7E5-4B7C-BA18-EEE1736EB841}">
      <dgm:prSet phldrT="[Text]"/>
      <dgm:spPr/>
      <dgm:t>
        <a:bodyPr/>
        <a:lstStyle/>
        <a:p>
          <a:r>
            <a:rPr lang="en-US" dirty="0">
              <a:solidFill>
                <a:schemeClr val="tx1"/>
              </a:solidFill>
            </a:rPr>
            <a:t>Reading instruction is supported across content within the school day</a:t>
          </a:r>
        </a:p>
      </dgm:t>
    </dgm:pt>
    <dgm:pt modelId="{BEFF56B1-919D-4BFC-87D6-9E4C630A8021}" type="parTrans" cxnId="{27761969-A3FF-43B2-9BE5-D95A1A6818EC}">
      <dgm:prSet/>
      <dgm:spPr/>
      <dgm:t>
        <a:bodyPr/>
        <a:lstStyle/>
        <a:p>
          <a:endParaRPr lang="en-US"/>
        </a:p>
      </dgm:t>
    </dgm:pt>
    <dgm:pt modelId="{94AEC21A-0ABF-4893-A730-BE1EEDCA1FB3}" type="sibTrans" cxnId="{27761969-A3FF-43B2-9BE5-D95A1A6818EC}">
      <dgm:prSet/>
      <dgm:spPr/>
      <dgm:t>
        <a:bodyPr/>
        <a:lstStyle/>
        <a:p>
          <a:endParaRPr lang="en-US"/>
        </a:p>
      </dgm:t>
    </dgm:pt>
    <dgm:pt modelId="{EA6747E6-9381-4D5D-8075-110779A3157A}">
      <dgm:prSet phldrT="[Text]"/>
      <dgm:spPr/>
      <dgm:t>
        <a:bodyPr/>
        <a:lstStyle/>
        <a:p>
          <a:r>
            <a:rPr lang="en-US"/>
            <a:t>Small group instruction</a:t>
          </a:r>
        </a:p>
      </dgm:t>
    </dgm:pt>
    <dgm:pt modelId="{0897DE12-1461-473A-AC67-A73DB5760148}" type="parTrans" cxnId="{02AEF2F9-CB65-49B6-96D4-24FC09C81FCD}">
      <dgm:prSet/>
      <dgm:spPr/>
      <dgm:t>
        <a:bodyPr/>
        <a:lstStyle/>
        <a:p>
          <a:endParaRPr lang="en-US"/>
        </a:p>
      </dgm:t>
    </dgm:pt>
    <dgm:pt modelId="{46BA0DD3-1A07-4995-8A00-4A31FD255E30}" type="sibTrans" cxnId="{02AEF2F9-CB65-49B6-96D4-24FC09C81FCD}">
      <dgm:prSet/>
      <dgm:spPr/>
      <dgm:t>
        <a:bodyPr/>
        <a:lstStyle/>
        <a:p>
          <a:endParaRPr lang="en-US"/>
        </a:p>
      </dgm:t>
    </dgm:pt>
    <dgm:pt modelId="{0D59A151-FD5C-4B47-8E30-9F923EAA6F8F}">
      <dgm:prSet phldrT="[Text]"/>
      <dgm:spPr/>
      <dgm:t>
        <a:bodyPr/>
        <a:lstStyle/>
        <a:p>
          <a:r>
            <a:rPr lang="en-US"/>
            <a:t>Push-in support</a:t>
          </a:r>
        </a:p>
      </dgm:t>
    </dgm:pt>
    <dgm:pt modelId="{4AB9B0F0-FDB8-4581-9451-F1C1F142860E}" type="parTrans" cxnId="{D4B1AC26-CD43-4EB5-AF68-C559A78C6716}">
      <dgm:prSet/>
      <dgm:spPr/>
      <dgm:t>
        <a:bodyPr/>
        <a:lstStyle/>
        <a:p>
          <a:endParaRPr lang="en-US"/>
        </a:p>
      </dgm:t>
    </dgm:pt>
    <dgm:pt modelId="{56C80337-6BE8-48C5-BC19-190F2F808069}" type="sibTrans" cxnId="{D4B1AC26-CD43-4EB5-AF68-C559A78C6716}">
      <dgm:prSet/>
      <dgm:spPr/>
      <dgm:t>
        <a:bodyPr/>
        <a:lstStyle/>
        <a:p>
          <a:endParaRPr lang="en-US"/>
        </a:p>
      </dgm:t>
    </dgm:pt>
    <dgm:pt modelId="{A5D13872-B9F0-4657-93B3-A1872C5E825A}">
      <dgm:prSet phldrT="[Text]"/>
      <dgm:spPr/>
      <dgm:t>
        <a:bodyPr/>
        <a:lstStyle/>
        <a:p>
          <a:r>
            <a:rPr lang="en-US"/>
            <a:t>Increased accommodations/modifications</a:t>
          </a:r>
        </a:p>
      </dgm:t>
    </dgm:pt>
    <dgm:pt modelId="{F2F3A5D7-9E37-4F5D-8402-E9FA8ECEAB14}" type="parTrans" cxnId="{118B3B0D-DECC-44F8-851D-E503686AFFCA}">
      <dgm:prSet/>
      <dgm:spPr/>
      <dgm:t>
        <a:bodyPr/>
        <a:lstStyle/>
        <a:p>
          <a:endParaRPr lang="en-US"/>
        </a:p>
      </dgm:t>
    </dgm:pt>
    <dgm:pt modelId="{6578DC37-E5BA-45C9-9FE6-E363EEBE48C2}" type="sibTrans" cxnId="{118B3B0D-DECC-44F8-851D-E503686AFFCA}">
      <dgm:prSet/>
      <dgm:spPr/>
      <dgm:t>
        <a:bodyPr/>
        <a:lstStyle/>
        <a:p>
          <a:endParaRPr lang="en-US"/>
        </a:p>
      </dgm:t>
    </dgm:pt>
    <dgm:pt modelId="{E3A280C0-1BB6-41A4-AF4C-4A2D6C901F86}" type="pres">
      <dgm:prSet presAssocID="{890A6372-0740-4831-96DF-772672C1C8AB}" presName="Name0" presStyleCnt="0">
        <dgm:presLayoutVars>
          <dgm:dir/>
          <dgm:animLvl val="lvl"/>
          <dgm:resizeHandles/>
        </dgm:presLayoutVars>
      </dgm:prSet>
      <dgm:spPr/>
    </dgm:pt>
    <dgm:pt modelId="{A317F6ED-A5AB-421B-8CF8-83381D87FCE5}" type="pres">
      <dgm:prSet presAssocID="{1A9BD33B-D8DF-42A9-91CA-5590BF05D616}" presName="linNode" presStyleCnt="0"/>
      <dgm:spPr/>
    </dgm:pt>
    <dgm:pt modelId="{E61E0D2E-C727-4036-95E7-4100120F65EC}" type="pres">
      <dgm:prSet presAssocID="{1A9BD33B-D8DF-42A9-91CA-5590BF05D616}" presName="parentShp" presStyleLbl="node1" presStyleIdx="0" presStyleCnt="3">
        <dgm:presLayoutVars>
          <dgm:bulletEnabled val="1"/>
        </dgm:presLayoutVars>
      </dgm:prSet>
      <dgm:spPr/>
    </dgm:pt>
    <dgm:pt modelId="{7CC9BB69-011B-4F45-A5EC-98FEC34FBDEA}" type="pres">
      <dgm:prSet presAssocID="{1A9BD33B-D8DF-42A9-91CA-5590BF05D616}" presName="childShp" presStyleLbl="bgAccFollowNode1" presStyleIdx="0" presStyleCnt="3">
        <dgm:presLayoutVars>
          <dgm:bulletEnabled val="1"/>
        </dgm:presLayoutVars>
      </dgm:prSet>
      <dgm:spPr/>
    </dgm:pt>
    <dgm:pt modelId="{18907E2B-4D2E-44E7-AF3F-2A928679DCF4}" type="pres">
      <dgm:prSet presAssocID="{471F46AC-7D94-4B58-9C99-D49B0694A23A}" presName="spacing" presStyleCnt="0"/>
      <dgm:spPr/>
    </dgm:pt>
    <dgm:pt modelId="{79BCC743-8ACC-4E39-9554-876B41FA64FB}" type="pres">
      <dgm:prSet presAssocID="{378DCDD2-6F1A-4491-98BE-2E96E4F18DA3}" presName="linNode" presStyleCnt="0"/>
      <dgm:spPr/>
    </dgm:pt>
    <dgm:pt modelId="{F14216DA-B8EA-4F8E-AFEE-639EC72DB413}" type="pres">
      <dgm:prSet presAssocID="{378DCDD2-6F1A-4491-98BE-2E96E4F18DA3}" presName="parentShp" presStyleLbl="node1" presStyleIdx="1" presStyleCnt="3">
        <dgm:presLayoutVars>
          <dgm:bulletEnabled val="1"/>
        </dgm:presLayoutVars>
      </dgm:prSet>
      <dgm:spPr/>
    </dgm:pt>
    <dgm:pt modelId="{477DB26F-69EB-4FB4-8E0F-C879AF7196EE}" type="pres">
      <dgm:prSet presAssocID="{378DCDD2-6F1A-4491-98BE-2E96E4F18DA3}" presName="childShp" presStyleLbl="bgAccFollowNode1" presStyleIdx="1" presStyleCnt="3">
        <dgm:presLayoutVars>
          <dgm:bulletEnabled val="1"/>
        </dgm:presLayoutVars>
      </dgm:prSet>
      <dgm:spPr/>
    </dgm:pt>
    <dgm:pt modelId="{425A6302-9BAF-43D3-B133-771EF772F9C5}" type="pres">
      <dgm:prSet presAssocID="{8E0CA5B4-EE7D-4ED0-8159-2ECF044A7318}" presName="spacing" presStyleCnt="0"/>
      <dgm:spPr/>
    </dgm:pt>
    <dgm:pt modelId="{B0CB8F01-F58D-4D43-9EA4-3FCAEED6A4FC}" type="pres">
      <dgm:prSet presAssocID="{B1B7D436-B7E5-4B7C-BA18-EEE1736EB841}" presName="linNode" presStyleCnt="0"/>
      <dgm:spPr/>
    </dgm:pt>
    <dgm:pt modelId="{EA749984-E6C0-455B-9B36-E87359B8979B}" type="pres">
      <dgm:prSet presAssocID="{B1B7D436-B7E5-4B7C-BA18-EEE1736EB841}" presName="parentShp" presStyleLbl="node1" presStyleIdx="2" presStyleCnt="3">
        <dgm:presLayoutVars>
          <dgm:bulletEnabled val="1"/>
        </dgm:presLayoutVars>
      </dgm:prSet>
      <dgm:spPr/>
    </dgm:pt>
    <dgm:pt modelId="{36FD688A-C572-43DA-BA24-F0D4D09827C6}" type="pres">
      <dgm:prSet presAssocID="{B1B7D436-B7E5-4B7C-BA18-EEE1736EB841}" presName="childShp" presStyleLbl="bgAccFollowNode1" presStyleIdx="2" presStyleCnt="3">
        <dgm:presLayoutVars>
          <dgm:bulletEnabled val="1"/>
        </dgm:presLayoutVars>
      </dgm:prSet>
      <dgm:spPr/>
    </dgm:pt>
  </dgm:ptLst>
  <dgm:cxnLst>
    <dgm:cxn modelId="{005BD403-24B6-4DF9-9E05-B27D0159A08D}" type="presOf" srcId="{494DC239-7A73-4AC2-B3E0-EB4952A70868}" destId="{7CC9BB69-011B-4F45-A5EC-98FEC34FBDEA}" srcOrd="0" destOrd="3" presId="urn:microsoft.com/office/officeart/2005/8/layout/vList6"/>
    <dgm:cxn modelId="{118B3B0D-DECC-44F8-851D-E503686AFFCA}" srcId="{B1B7D436-B7E5-4B7C-BA18-EEE1736EB841}" destId="{A5D13872-B9F0-4657-93B3-A1872C5E825A}" srcOrd="2" destOrd="0" parTransId="{F2F3A5D7-9E37-4F5D-8402-E9FA8ECEAB14}" sibTransId="{6578DC37-E5BA-45C9-9FE6-E363EEBE48C2}"/>
    <dgm:cxn modelId="{AF520B22-45CF-4033-B0EF-369EFEFC94BE}" type="presOf" srcId="{0D59A151-FD5C-4B47-8E30-9F923EAA6F8F}" destId="{36FD688A-C572-43DA-BA24-F0D4D09827C6}" srcOrd="0" destOrd="1" presId="urn:microsoft.com/office/officeart/2005/8/layout/vList6"/>
    <dgm:cxn modelId="{D4B1AC26-CD43-4EB5-AF68-C559A78C6716}" srcId="{B1B7D436-B7E5-4B7C-BA18-EEE1736EB841}" destId="{0D59A151-FD5C-4B47-8E30-9F923EAA6F8F}" srcOrd="1" destOrd="0" parTransId="{4AB9B0F0-FDB8-4581-9451-F1C1F142860E}" sibTransId="{56C80337-6BE8-48C5-BC19-190F2F808069}"/>
    <dgm:cxn modelId="{F0C0F639-18C9-4235-87AE-A29E3B78EDB5}" srcId="{1A9BD33B-D8DF-42A9-91CA-5590BF05D616}" destId="{AE5CFA32-5FBC-434E-8850-F09FF94C8AF4}" srcOrd="1" destOrd="0" parTransId="{3E45DF6E-1327-47A3-B3FD-52E5217167C5}" sibTransId="{99D95E07-9AF8-49A9-8AAC-245F4DA3F2A6}"/>
    <dgm:cxn modelId="{C476043A-7520-48A0-B1C0-50EC963C1140}" srcId="{1A9BD33B-D8DF-42A9-91CA-5590BF05D616}" destId="{16862F8D-60B0-4DE0-A7BF-2667ABD47FDC}" srcOrd="0" destOrd="0" parTransId="{1853F727-BA57-4CC8-A459-B53B3C06B737}" sibTransId="{05A91356-D50D-4963-9930-2D01F5BB23A7}"/>
    <dgm:cxn modelId="{27761969-A3FF-43B2-9BE5-D95A1A6818EC}" srcId="{890A6372-0740-4831-96DF-772672C1C8AB}" destId="{B1B7D436-B7E5-4B7C-BA18-EEE1736EB841}" srcOrd="2" destOrd="0" parTransId="{BEFF56B1-919D-4BFC-87D6-9E4C630A8021}" sibTransId="{94AEC21A-0ABF-4893-A730-BE1EEDCA1FB3}"/>
    <dgm:cxn modelId="{E5BE9350-4E81-443F-9D10-06F483E9DACF}" type="presOf" srcId="{16862F8D-60B0-4DE0-A7BF-2667ABD47FDC}" destId="{7CC9BB69-011B-4F45-A5EC-98FEC34FBDEA}" srcOrd="0" destOrd="0" presId="urn:microsoft.com/office/officeart/2005/8/layout/vList6"/>
    <dgm:cxn modelId="{9E9A1551-0A49-473C-8C68-983661D3CB5F}" type="presOf" srcId="{1A9BD33B-D8DF-42A9-91CA-5590BF05D616}" destId="{E61E0D2E-C727-4036-95E7-4100120F65EC}" srcOrd="0" destOrd="0" presId="urn:microsoft.com/office/officeart/2005/8/layout/vList6"/>
    <dgm:cxn modelId="{3BC3F651-2BD5-486C-A0BC-1088F18EF2BB}" srcId="{890A6372-0740-4831-96DF-772672C1C8AB}" destId="{378DCDD2-6F1A-4491-98BE-2E96E4F18DA3}" srcOrd="1" destOrd="0" parTransId="{50E86F4F-E529-4E63-81D1-C0DF345A2377}" sibTransId="{8E0CA5B4-EE7D-4ED0-8159-2ECF044A7318}"/>
    <dgm:cxn modelId="{DBD2A152-7342-4F6D-9ADC-46EB1364FBBF}" type="presOf" srcId="{EA6747E6-9381-4D5D-8075-110779A3157A}" destId="{36FD688A-C572-43DA-BA24-F0D4D09827C6}" srcOrd="0" destOrd="0" presId="urn:microsoft.com/office/officeart/2005/8/layout/vList6"/>
    <dgm:cxn modelId="{68EDB053-9CE5-4D7A-98DD-8F9351296ECA}" srcId="{890A6372-0740-4831-96DF-772672C1C8AB}" destId="{1A9BD33B-D8DF-42A9-91CA-5590BF05D616}" srcOrd="0" destOrd="0" parTransId="{19DC1E5A-84AC-4A1E-8015-694739251F6E}" sibTransId="{471F46AC-7D94-4B58-9C99-D49B0694A23A}"/>
    <dgm:cxn modelId="{8A222574-4A97-4C25-9C26-153440357EF5}" type="presOf" srcId="{CC749B0A-BE9C-4398-869B-1221D15E278A}" destId="{477DB26F-69EB-4FB4-8E0F-C879AF7196EE}" srcOrd="0" destOrd="1" presId="urn:microsoft.com/office/officeart/2005/8/layout/vList6"/>
    <dgm:cxn modelId="{B1116258-D35C-48C5-813D-D5E343ACD6B5}" type="presOf" srcId="{890A6372-0740-4831-96DF-772672C1C8AB}" destId="{E3A280C0-1BB6-41A4-AF4C-4A2D6C901F86}" srcOrd="0" destOrd="0" presId="urn:microsoft.com/office/officeart/2005/8/layout/vList6"/>
    <dgm:cxn modelId="{E83EA378-0D7E-4919-AF45-EE9DF4D9E221}" type="presOf" srcId="{A5D13872-B9F0-4657-93B3-A1872C5E825A}" destId="{36FD688A-C572-43DA-BA24-F0D4D09827C6}" srcOrd="0" destOrd="2" presId="urn:microsoft.com/office/officeart/2005/8/layout/vList6"/>
    <dgm:cxn modelId="{723B588B-8152-4567-89AC-1D0EE56274A8}" type="presOf" srcId="{A741AACB-2BB6-4EC8-9147-2AC5F6E294FE}" destId="{477DB26F-69EB-4FB4-8E0F-C879AF7196EE}" srcOrd="0" destOrd="2" presId="urn:microsoft.com/office/officeart/2005/8/layout/vList6"/>
    <dgm:cxn modelId="{E2734EA6-A5F2-4873-98BB-A9DDDFD486E8}" srcId="{1A9BD33B-D8DF-42A9-91CA-5590BF05D616}" destId="{494DC239-7A73-4AC2-B3E0-EB4952A70868}" srcOrd="3" destOrd="0" parTransId="{D83DBA14-B178-43F1-8B37-8454D959820D}" sibTransId="{708E75C9-124A-488C-A901-5B5AF178D229}"/>
    <dgm:cxn modelId="{93EE45AC-7E1A-4968-AC75-1BFEE3BFB4D4}" srcId="{378DCDD2-6F1A-4491-98BE-2E96E4F18DA3}" destId="{CC749B0A-BE9C-4398-869B-1221D15E278A}" srcOrd="1" destOrd="0" parTransId="{D6B45491-C816-4322-BCF8-C844CA38BDB4}" sibTransId="{937A686E-C256-447F-8622-14325C1AEC94}"/>
    <dgm:cxn modelId="{721636AD-E0E4-4423-A373-5181CBA3D7A4}" type="presOf" srcId="{B960E40B-B680-495D-AE54-EDEA76683EF7}" destId="{477DB26F-69EB-4FB4-8E0F-C879AF7196EE}" srcOrd="0" destOrd="0" presId="urn:microsoft.com/office/officeart/2005/8/layout/vList6"/>
    <dgm:cxn modelId="{31A864B9-42FF-4906-902D-A1156DA29CFB}" srcId="{378DCDD2-6F1A-4491-98BE-2E96E4F18DA3}" destId="{A741AACB-2BB6-4EC8-9147-2AC5F6E294FE}" srcOrd="2" destOrd="0" parTransId="{18DE5022-72D1-4AB8-9D8B-3E748641ABC4}" sibTransId="{EA771552-2512-4E55-89A0-E2676539FA66}"/>
    <dgm:cxn modelId="{B21D5AD4-D3B3-4F05-95F0-2CEFBE7D757E}" type="presOf" srcId="{69A76097-D4E7-4763-94BA-74D2947FC62D}" destId="{7CC9BB69-011B-4F45-A5EC-98FEC34FBDEA}" srcOrd="0" destOrd="2" presId="urn:microsoft.com/office/officeart/2005/8/layout/vList6"/>
    <dgm:cxn modelId="{12D0F7E6-B312-45E6-84E8-CFEDF9AACBFD}" srcId="{378DCDD2-6F1A-4491-98BE-2E96E4F18DA3}" destId="{B960E40B-B680-495D-AE54-EDEA76683EF7}" srcOrd="0" destOrd="0" parTransId="{18433166-95FA-4DB7-8880-DA9F56FD675D}" sibTransId="{F3B433E5-4B49-4A56-8371-8D73AB88346D}"/>
    <dgm:cxn modelId="{87139DE9-E8ED-42E3-A78D-BAA152E406EE}" type="presOf" srcId="{378DCDD2-6F1A-4491-98BE-2E96E4F18DA3}" destId="{F14216DA-B8EA-4F8E-AFEE-639EC72DB413}" srcOrd="0" destOrd="0" presId="urn:microsoft.com/office/officeart/2005/8/layout/vList6"/>
    <dgm:cxn modelId="{F96D9BEC-399A-411D-911E-79C7B03617BF}" type="presOf" srcId="{AE5CFA32-5FBC-434E-8850-F09FF94C8AF4}" destId="{7CC9BB69-011B-4F45-A5EC-98FEC34FBDEA}" srcOrd="0" destOrd="1" presId="urn:microsoft.com/office/officeart/2005/8/layout/vList6"/>
    <dgm:cxn modelId="{02AEF2F9-CB65-49B6-96D4-24FC09C81FCD}" srcId="{B1B7D436-B7E5-4B7C-BA18-EEE1736EB841}" destId="{EA6747E6-9381-4D5D-8075-110779A3157A}" srcOrd="0" destOrd="0" parTransId="{0897DE12-1461-473A-AC67-A73DB5760148}" sibTransId="{46BA0DD3-1A07-4995-8A00-4A31FD255E30}"/>
    <dgm:cxn modelId="{7E1C46FA-CC2C-4B07-94C0-0FB7B21E7080}" type="presOf" srcId="{B1B7D436-B7E5-4B7C-BA18-EEE1736EB841}" destId="{EA749984-E6C0-455B-9B36-E87359B8979B}" srcOrd="0" destOrd="0" presId="urn:microsoft.com/office/officeart/2005/8/layout/vList6"/>
    <dgm:cxn modelId="{B8A346FA-4BDC-40E4-B7B5-58FD102F9F10}" srcId="{1A9BD33B-D8DF-42A9-91CA-5590BF05D616}" destId="{69A76097-D4E7-4763-94BA-74D2947FC62D}" srcOrd="2" destOrd="0" parTransId="{490CB2AF-917E-4A70-A867-857B98808339}" sibTransId="{86C7FCC7-C770-44CF-826A-8A1C62486886}"/>
    <dgm:cxn modelId="{19EDB191-5B68-4049-B588-E072CD5B9883}" type="presParOf" srcId="{E3A280C0-1BB6-41A4-AF4C-4A2D6C901F86}" destId="{A317F6ED-A5AB-421B-8CF8-83381D87FCE5}" srcOrd="0" destOrd="0" presId="urn:microsoft.com/office/officeart/2005/8/layout/vList6"/>
    <dgm:cxn modelId="{BFCABF19-633C-4CAE-B468-9430DD1B9E1A}" type="presParOf" srcId="{A317F6ED-A5AB-421B-8CF8-83381D87FCE5}" destId="{E61E0D2E-C727-4036-95E7-4100120F65EC}" srcOrd="0" destOrd="0" presId="urn:microsoft.com/office/officeart/2005/8/layout/vList6"/>
    <dgm:cxn modelId="{A2BD36A6-47E4-4CFB-8DC6-A0070C6185C9}" type="presParOf" srcId="{A317F6ED-A5AB-421B-8CF8-83381D87FCE5}" destId="{7CC9BB69-011B-4F45-A5EC-98FEC34FBDEA}" srcOrd="1" destOrd="0" presId="urn:microsoft.com/office/officeart/2005/8/layout/vList6"/>
    <dgm:cxn modelId="{07C98208-5F47-408C-96F1-062394772CA5}" type="presParOf" srcId="{E3A280C0-1BB6-41A4-AF4C-4A2D6C901F86}" destId="{18907E2B-4D2E-44E7-AF3F-2A928679DCF4}" srcOrd="1" destOrd="0" presId="urn:microsoft.com/office/officeart/2005/8/layout/vList6"/>
    <dgm:cxn modelId="{F0CC4ECC-3E73-47BA-B312-012E97AD1424}" type="presParOf" srcId="{E3A280C0-1BB6-41A4-AF4C-4A2D6C901F86}" destId="{79BCC743-8ACC-4E39-9554-876B41FA64FB}" srcOrd="2" destOrd="0" presId="urn:microsoft.com/office/officeart/2005/8/layout/vList6"/>
    <dgm:cxn modelId="{62A2EC08-0179-4196-98A7-A7F6296F48A1}" type="presParOf" srcId="{79BCC743-8ACC-4E39-9554-876B41FA64FB}" destId="{F14216DA-B8EA-4F8E-AFEE-639EC72DB413}" srcOrd="0" destOrd="0" presId="urn:microsoft.com/office/officeart/2005/8/layout/vList6"/>
    <dgm:cxn modelId="{CDBFCA1D-35CD-450F-B326-27F1F83EFDA2}" type="presParOf" srcId="{79BCC743-8ACC-4E39-9554-876B41FA64FB}" destId="{477DB26F-69EB-4FB4-8E0F-C879AF7196EE}" srcOrd="1" destOrd="0" presId="urn:microsoft.com/office/officeart/2005/8/layout/vList6"/>
    <dgm:cxn modelId="{5D63A099-CBFA-4F17-A1F1-4A724E4D7997}" type="presParOf" srcId="{E3A280C0-1BB6-41A4-AF4C-4A2D6C901F86}" destId="{425A6302-9BAF-43D3-B133-771EF772F9C5}" srcOrd="3" destOrd="0" presId="urn:microsoft.com/office/officeart/2005/8/layout/vList6"/>
    <dgm:cxn modelId="{27CADF23-AE4C-43F4-BD88-363602B09E79}" type="presParOf" srcId="{E3A280C0-1BB6-41A4-AF4C-4A2D6C901F86}" destId="{B0CB8F01-F58D-4D43-9EA4-3FCAEED6A4FC}" srcOrd="4" destOrd="0" presId="urn:microsoft.com/office/officeart/2005/8/layout/vList6"/>
    <dgm:cxn modelId="{75D2417A-7DE7-47EC-8C4D-EBBDBDCBCEE9}" type="presParOf" srcId="{B0CB8F01-F58D-4D43-9EA4-3FCAEED6A4FC}" destId="{EA749984-E6C0-455B-9B36-E87359B8979B}" srcOrd="0" destOrd="0" presId="urn:microsoft.com/office/officeart/2005/8/layout/vList6"/>
    <dgm:cxn modelId="{B7A9F89C-1946-45B0-932A-E4727960DC77}" type="presParOf" srcId="{B0CB8F01-F58D-4D43-9EA4-3FCAEED6A4FC}" destId="{36FD688A-C572-43DA-BA24-F0D4D09827C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A854E8-7A6B-481C-9E4F-0E2EA3565435}"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A38A2FAC-FEBD-401A-A7D2-A5B5E9F0CFFC}">
      <dgm:prSet/>
      <dgm:spPr/>
      <dgm:t>
        <a:bodyPr/>
        <a:lstStyle/>
        <a:p>
          <a:r>
            <a:rPr lang="en-US" dirty="0">
              <a:solidFill>
                <a:schemeClr val="tx1"/>
              </a:solidFill>
            </a:rPr>
            <a:t>Identify which students at each grade will need intensified intervention and align schedule and highly effective teachers to support</a:t>
          </a:r>
        </a:p>
      </dgm:t>
    </dgm:pt>
    <dgm:pt modelId="{3F4D5E13-B61F-4834-B32B-76F4551512FF}" type="parTrans" cxnId="{FB791468-1198-4301-9CD4-6CC146C75437}">
      <dgm:prSet/>
      <dgm:spPr/>
      <dgm:t>
        <a:bodyPr/>
        <a:lstStyle/>
        <a:p>
          <a:endParaRPr lang="en-US"/>
        </a:p>
      </dgm:t>
    </dgm:pt>
    <dgm:pt modelId="{7531011F-FD4B-46F6-8F41-530227D00EA7}" type="sibTrans" cxnId="{FB791468-1198-4301-9CD4-6CC146C75437}">
      <dgm:prSet/>
      <dgm:spPr/>
      <dgm:t>
        <a:bodyPr/>
        <a:lstStyle/>
        <a:p>
          <a:endParaRPr lang="en-US"/>
        </a:p>
      </dgm:t>
    </dgm:pt>
    <dgm:pt modelId="{CA958EA7-7CF0-417E-92C1-3BF136C2815B}">
      <dgm:prSet/>
      <dgm:spPr/>
      <dgm:t>
        <a:bodyPr/>
        <a:lstStyle/>
        <a:p>
          <a:r>
            <a:rPr lang="en-US" dirty="0">
              <a:solidFill>
                <a:schemeClr val="tx1"/>
              </a:solidFill>
            </a:rPr>
            <a:t>Outline expectations for assessing students that prioritizes assessing students continuing on READ plans early.</a:t>
          </a:r>
        </a:p>
      </dgm:t>
    </dgm:pt>
    <dgm:pt modelId="{226447E5-0A20-4708-BFAE-0EF12DFE193D}" type="parTrans" cxnId="{23A2218B-EB31-4347-81A9-FBB7AB2C4FF8}">
      <dgm:prSet/>
      <dgm:spPr/>
      <dgm:t>
        <a:bodyPr/>
        <a:lstStyle/>
        <a:p>
          <a:endParaRPr lang="en-US"/>
        </a:p>
      </dgm:t>
    </dgm:pt>
    <dgm:pt modelId="{D6838F04-E9FE-4BDD-9F9E-A81B0E9BF7BD}" type="sibTrans" cxnId="{23A2218B-EB31-4347-81A9-FBB7AB2C4FF8}">
      <dgm:prSet/>
      <dgm:spPr/>
      <dgm:t>
        <a:bodyPr/>
        <a:lstStyle/>
        <a:p>
          <a:endParaRPr lang="en-US"/>
        </a:p>
      </dgm:t>
    </dgm:pt>
    <dgm:pt modelId="{B7904613-5CE2-414A-89FB-75C62E669446}">
      <dgm:prSet/>
      <dgm:spPr/>
      <dgm:t>
        <a:bodyPr/>
        <a:lstStyle/>
        <a:p>
          <a:r>
            <a:rPr lang="en-US" dirty="0">
              <a:solidFill>
                <a:schemeClr val="tx1"/>
              </a:solidFill>
            </a:rPr>
            <a:t>Ensure teachers have time to review existing READ plans and communicate with teachers from previous years.</a:t>
          </a:r>
        </a:p>
      </dgm:t>
    </dgm:pt>
    <dgm:pt modelId="{188D4811-1652-4BB2-A6DC-568305C7787F}" type="parTrans" cxnId="{679AEDD4-4F4E-4D4C-AEA9-181742E52CFD}">
      <dgm:prSet/>
      <dgm:spPr/>
      <dgm:t>
        <a:bodyPr/>
        <a:lstStyle/>
        <a:p>
          <a:endParaRPr lang="en-US"/>
        </a:p>
      </dgm:t>
    </dgm:pt>
    <dgm:pt modelId="{0CEF46F7-CDF3-43F1-91B0-8D6F9AA136C9}" type="sibTrans" cxnId="{679AEDD4-4F4E-4D4C-AEA9-181742E52CFD}">
      <dgm:prSet/>
      <dgm:spPr/>
      <dgm:t>
        <a:bodyPr/>
        <a:lstStyle/>
        <a:p>
          <a:endParaRPr lang="en-US"/>
        </a:p>
      </dgm:t>
    </dgm:pt>
    <dgm:pt modelId="{0CF98174-72E2-4927-8E40-272EC1A17B04}">
      <dgm:prSet/>
      <dgm:spPr/>
      <dgm:t>
        <a:bodyPr/>
        <a:lstStyle/>
        <a:p>
          <a:r>
            <a:rPr lang="en-US" dirty="0">
              <a:solidFill>
                <a:schemeClr val="tx1"/>
              </a:solidFill>
            </a:rPr>
            <a:t>Support planning for flexible grouping that can begin quickly</a:t>
          </a:r>
        </a:p>
      </dgm:t>
    </dgm:pt>
    <dgm:pt modelId="{D2EBF896-8CD6-4395-9B91-F3CBF1E522D6}" type="parTrans" cxnId="{33C15680-19DB-402B-985F-DB76BB13E106}">
      <dgm:prSet/>
      <dgm:spPr/>
      <dgm:t>
        <a:bodyPr/>
        <a:lstStyle/>
        <a:p>
          <a:endParaRPr lang="en-US"/>
        </a:p>
      </dgm:t>
    </dgm:pt>
    <dgm:pt modelId="{31D12144-A5A4-487F-A068-D717C313DAFE}" type="sibTrans" cxnId="{33C15680-19DB-402B-985F-DB76BB13E106}">
      <dgm:prSet/>
      <dgm:spPr/>
      <dgm:t>
        <a:bodyPr/>
        <a:lstStyle/>
        <a:p>
          <a:endParaRPr lang="en-US"/>
        </a:p>
      </dgm:t>
    </dgm:pt>
    <dgm:pt modelId="{D2930AB6-4778-4D0F-A502-583B5E9A2125}">
      <dgm:prSet/>
      <dgm:spPr/>
      <dgm:t>
        <a:bodyPr/>
        <a:lstStyle/>
        <a:p>
          <a:r>
            <a:rPr lang="en-US" dirty="0">
              <a:solidFill>
                <a:schemeClr val="tx1"/>
              </a:solidFill>
            </a:rPr>
            <a:t>Provide training or mentoring for new teachers around READ plans</a:t>
          </a:r>
        </a:p>
      </dgm:t>
    </dgm:pt>
    <dgm:pt modelId="{A817FA9B-348C-4A10-9FAA-B3544DE66C39}" type="parTrans" cxnId="{8F81036E-FAA7-4BED-9CF7-E1E7241E561A}">
      <dgm:prSet/>
      <dgm:spPr/>
      <dgm:t>
        <a:bodyPr/>
        <a:lstStyle/>
        <a:p>
          <a:endParaRPr lang="en-US"/>
        </a:p>
      </dgm:t>
    </dgm:pt>
    <dgm:pt modelId="{4F881B19-AB7D-4C44-8712-5B2A08634107}" type="sibTrans" cxnId="{8F81036E-FAA7-4BED-9CF7-E1E7241E561A}">
      <dgm:prSet/>
      <dgm:spPr/>
      <dgm:t>
        <a:bodyPr/>
        <a:lstStyle/>
        <a:p>
          <a:endParaRPr lang="en-US"/>
        </a:p>
      </dgm:t>
    </dgm:pt>
    <dgm:pt modelId="{06BAFE7A-8999-42F2-BC6F-358F1ADBB7B4}" type="pres">
      <dgm:prSet presAssocID="{8AA854E8-7A6B-481C-9E4F-0E2EA3565435}" presName="Name0" presStyleCnt="0">
        <dgm:presLayoutVars>
          <dgm:dir/>
          <dgm:resizeHandles val="exact"/>
        </dgm:presLayoutVars>
      </dgm:prSet>
      <dgm:spPr/>
    </dgm:pt>
    <dgm:pt modelId="{9D0AC1C6-3A9E-413C-A1EF-4D407FC5B325}" type="pres">
      <dgm:prSet presAssocID="{A38A2FAC-FEBD-401A-A7D2-A5B5E9F0CFFC}" presName="node" presStyleLbl="node1" presStyleIdx="0" presStyleCnt="5">
        <dgm:presLayoutVars>
          <dgm:bulletEnabled val="1"/>
        </dgm:presLayoutVars>
      </dgm:prSet>
      <dgm:spPr/>
    </dgm:pt>
    <dgm:pt modelId="{2E39669B-B5C3-4C0C-BE7A-070AE96785D7}" type="pres">
      <dgm:prSet presAssocID="{7531011F-FD4B-46F6-8F41-530227D00EA7}" presName="sibTrans" presStyleLbl="sibTrans1D1" presStyleIdx="0" presStyleCnt="4"/>
      <dgm:spPr/>
    </dgm:pt>
    <dgm:pt modelId="{2C058B17-485C-4DFE-B566-E29B3E7FEBA0}" type="pres">
      <dgm:prSet presAssocID="{7531011F-FD4B-46F6-8F41-530227D00EA7}" presName="connectorText" presStyleLbl="sibTrans1D1" presStyleIdx="0" presStyleCnt="4"/>
      <dgm:spPr/>
    </dgm:pt>
    <dgm:pt modelId="{D17AC19F-7749-44C1-871B-1232BCAD1BAB}" type="pres">
      <dgm:prSet presAssocID="{CA958EA7-7CF0-417E-92C1-3BF136C2815B}" presName="node" presStyleLbl="node1" presStyleIdx="1" presStyleCnt="5">
        <dgm:presLayoutVars>
          <dgm:bulletEnabled val="1"/>
        </dgm:presLayoutVars>
      </dgm:prSet>
      <dgm:spPr/>
    </dgm:pt>
    <dgm:pt modelId="{021D7B0F-C6B8-4606-9D72-CBBD03F40E89}" type="pres">
      <dgm:prSet presAssocID="{D6838F04-E9FE-4BDD-9F9E-A81B0E9BF7BD}" presName="sibTrans" presStyleLbl="sibTrans1D1" presStyleIdx="1" presStyleCnt="4"/>
      <dgm:spPr/>
    </dgm:pt>
    <dgm:pt modelId="{C29C61D8-0A18-4BC6-8AB5-FE23F19E87C3}" type="pres">
      <dgm:prSet presAssocID="{D6838F04-E9FE-4BDD-9F9E-A81B0E9BF7BD}" presName="connectorText" presStyleLbl="sibTrans1D1" presStyleIdx="1" presStyleCnt="4"/>
      <dgm:spPr/>
    </dgm:pt>
    <dgm:pt modelId="{5AD330B0-5820-4E72-881C-7D89DF1B6811}" type="pres">
      <dgm:prSet presAssocID="{B7904613-5CE2-414A-89FB-75C62E669446}" presName="node" presStyleLbl="node1" presStyleIdx="2" presStyleCnt="5">
        <dgm:presLayoutVars>
          <dgm:bulletEnabled val="1"/>
        </dgm:presLayoutVars>
      </dgm:prSet>
      <dgm:spPr/>
    </dgm:pt>
    <dgm:pt modelId="{4BB337A6-A56E-4478-9DA8-2A6DBEFE481C}" type="pres">
      <dgm:prSet presAssocID="{0CEF46F7-CDF3-43F1-91B0-8D6F9AA136C9}" presName="sibTrans" presStyleLbl="sibTrans1D1" presStyleIdx="2" presStyleCnt="4"/>
      <dgm:spPr/>
    </dgm:pt>
    <dgm:pt modelId="{7FB3872E-2415-4B88-B716-33A9D5771C93}" type="pres">
      <dgm:prSet presAssocID="{0CEF46F7-CDF3-43F1-91B0-8D6F9AA136C9}" presName="connectorText" presStyleLbl="sibTrans1D1" presStyleIdx="2" presStyleCnt="4"/>
      <dgm:spPr/>
    </dgm:pt>
    <dgm:pt modelId="{2F217E8B-691D-41FF-ACA5-64FB238923D5}" type="pres">
      <dgm:prSet presAssocID="{0CF98174-72E2-4927-8E40-272EC1A17B04}" presName="node" presStyleLbl="node1" presStyleIdx="3" presStyleCnt="5">
        <dgm:presLayoutVars>
          <dgm:bulletEnabled val="1"/>
        </dgm:presLayoutVars>
      </dgm:prSet>
      <dgm:spPr/>
    </dgm:pt>
    <dgm:pt modelId="{7C63327D-2730-4757-810B-83FB6BE8DF7A}" type="pres">
      <dgm:prSet presAssocID="{31D12144-A5A4-487F-A068-D717C313DAFE}" presName="sibTrans" presStyleLbl="sibTrans1D1" presStyleIdx="3" presStyleCnt="4"/>
      <dgm:spPr/>
    </dgm:pt>
    <dgm:pt modelId="{6F714FC4-452C-419D-AC5D-7E1D968730D1}" type="pres">
      <dgm:prSet presAssocID="{31D12144-A5A4-487F-A068-D717C313DAFE}" presName="connectorText" presStyleLbl="sibTrans1D1" presStyleIdx="3" presStyleCnt="4"/>
      <dgm:spPr/>
    </dgm:pt>
    <dgm:pt modelId="{C727A8E7-3CAA-41D7-94FD-CCB258811977}" type="pres">
      <dgm:prSet presAssocID="{D2930AB6-4778-4D0F-A502-583B5E9A2125}" presName="node" presStyleLbl="node1" presStyleIdx="4" presStyleCnt="5">
        <dgm:presLayoutVars>
          <dgm:bulletEnabled val="1"/>
        </dgm:presLayoutVars>
      </dgm:prSet>
      <dgm:spPr/>
    </dgm:pt>
  </dgm:ptLst>
  <dgm:cxnLst>
    <dgm:cxn modelId="{FC6ED304-4B45-4CE4-B89F-5AC033B27AE0}" type="presOf" srcId="{A38A2FAC-FEBD-401A-A7D2-A5B5E9F0CFFC}" destId="{9D0AC1C6-3A9E-413C-A1EF-4D407FC5B325}" srcOrd="0" destOrd="0" presId="urn:microsoft.com/office/officeart/2016/7/layout/RepeatingBendingProcessNew"/>
    <dgm:cxn modelId="{CA71BB0E-DBA4-46BB-9DE8-D2F7E19A7419}" type="presOf" srcId="{D2930AB6-4778-4D0F-A502-583B5E9A2125}" destId="{C727A8E7-3CAA-41D7-94FD-CCB258811977}" srcOrd="0" destOrd="0" presId="urn:microsoft.com/office/officeart/2016/7/layout/RepeatingBendingProcessNew"/>
    <dgm:cxn modelId="{D0153C20-5615-4C8D-8FC9-E64151D56D2B}" type="presOf" srcId="{7531011F-FD4B-46F6-8F41-530227D00EA7}" destId="{2C058B17-485C-4DFE-B566-E29B3E7FEBA0}" srcOrd="1" destOrd="0" presId="urn:microsoft.com/office/officeart/2016/7/layout/RepeatingBendingProcessNew"/>
    <dgm:cxn modelId="{FFFE0132-9997-44F8-97E2-CC2B2EF71CD8}" type="presOf" srcId="{7531011F-FD4B-46F6-8F41-530227D00EA7}" destId="{2E39669B-B5C3-4C0C-BE7A-070AE96785D7}" srcOrd="0" destOrd="0" presId="urn:microsoft.com/office/officeart/2016/7/layout/RepeatingBendingProcessNew"/>
    <dgm:cxn modelId="{50422D33-2345-4329-B12D-72E36B87DA63}" type="presOf" srcId="{0CF98174-72E2-4927-8E40-272EC1A17B04}" destId="{2F217E8B-691D-41FF-ACA5-64FB238923D5}" srcOrd="0" destOrd="0" presId="urn:microsoft.com/office/officeart/2016/7/layout/RepeatingBendingProcessNew"/>
    <dgm:cxn modelId="{FB791468-1198-4301-9CD4-6CC146C75437}" srcId="{8AA854E8-7A6B-481C-9E4F-0E2EA3565435}" destId="{A38A2FAC-FEBD-401A-A7D2-A5B5E9F0CFFC}" srcOrd="0" destOrd="0" parTransId="{3F4D5E13-B61F-4834-B32B-76F4551512FF}" sibTransId="{7531011F-FD4B-46F6-8F41-530227D00EA7}"/>
    <dgm:cxn modelId="{0E4F3668-8DD5-41B6-96A3-E34C5825F691}" type="presOf" srcId="{D6838F04-E9FE-4BDD-9F9E-A81B0E9BF7BD}" destId="{021D7B0F-C6B8-4606-9D72-CBBD03F40E89}" srcOrd="0" destOrd="0" presId="urn:microsoft.com/office/officeart/2016/7/layout/RepeatingBendingProcessNew"/>
    <dgm:cxn modelId="{B7D72D6C-BCAF-4E2A-9CCA-C5974F0742AE}" type="presOf" srcId="{0CEF46F7-CDF3-43F1-91B0-8D6F9AA136C9}" destId="{7FB3872E-2415-4B88-B716-33A9D5771C93}" srcOrd="1" destOrd="0" presId="urn:microsoft.com/office/officeart/2016/7/layout/RepeatingBendingProcessNew"/>
    <dgm:cxn modelId="{8F81036E-FAA7-4BED-9CF7-E1E7241E561A}" srcId="{8AA854E8-7A6B-481C-9E4F-0E2EA3565435}" destId="{D2930AB6-4778-4D0F-A502-583B5E9A2125}" srcOrd="4" destOrd="0" parTransId="{A817FA9B-348C-4A10-9FAA-B3544DE66C39}" sibTransId="{4F881B19-AB7D-4C44-8712-5B2A08634107}"/>
    <dgm:cxn modelId="{F858875A-0FE7-428B-B561-030F7612A7C4}" type="presOf" srcId="{CA958EA7-7CF0-417E-92C1-3BF136C2815B}" destId="{D17AC19F-7749-44C1-871B-1232BCAD1BAB}" srcOrd="0" destOrd="0" presId="urn:microsoft.com/office/officeart/2016/7/layout/RepeatingBendingProcessNew"/>
    <dgm:cxn modelId="{33C15680-19DB-402B-985F-DB76BB13E106}" srcId="{8AA854E8-7A6B-481C-9E4F-0E2EA3565435}" destId="{0CF98174-72E2-4927-8E40-272EC1A17B04}" srcOrd="3" destOrd="0" parTransId="{D2EBF896-8CD6-4395-9B91-F3CBF1E522D6}" sibTransId="{31D12144-A5A4-487F-A068-D717C313DAFE}"/>
    <dgm:cxn modelId="{A8159189-3144-40D4-BF38-7D762F8B41F0}" type="presOf" srcId="{8AA854E8-7A6B-481C-9E4F-0E2EA3565435}" destId="{06BAFE7A-8999-42F2-BC6F-358F1ADBB7B4}" srcOrd="0" destOrd="0" presId="urn:microsoft.com/office/officeart/2016/7/layout/RepeatingBendingProcessNew"/>
    <dgm:cxn modelId="{23A2218B-EB31-4347-81A9-FBB7AB2C4FF8}" srcId="{8AA854E8-7A6B-481C-9E4F-0E2EA3565435}" destId="{CA958EA7-7CF0-417E-92C1-3BF136C2815B}" srcOrd="1" destOrd="0" parTransId="{226447E5-0A20-4708-BFAE-0EF12DFE193D}" sibTransId="{D6838F04-E9FE-4BDD-9F9E-A81B0E9BF7BD}"/>
    <dgm:cxn modelId="{9B454CB2-83AC-4324-9C3A-C813751D12C4}" type="presOf" srcId="{0CEF46F7-CDF3-43F1-91B0-8D6F9AA136C9}" destId="{4BB337A6-A56E-4478-9DA8-2A6DBEFE481C}" srcOrd="0" destOrd="0" presId="urn:microsoft.com/office/officeart/2016/7/layout/RepeatingBendingProcessNew"/>
    <dgm:cxn modelId="{DFEC84BD-D433-4C9C-A84B-010A4BD26347}" type="presOf" srcId="{31D12144-A5A4-487F-A068-D717C313DAFE}" destId="{6F714FC4-452C-419D-AC5D-7E1D968730D1}" srcOrd="1" destOrd="0" presId="urn:microsoft.com/office/officeart/2016/7/layout/RepeatingBendingProcessNew"/>
    <dgm:cxn modelId="{679AEDD4-4F4E-4D4C-AEA9-181742E52CFD}" srcId="{8AA854E8-7A6B-481C-9E4F-0E2EA3565435}" destId="{B7904613-5CE2-414A-89FB-75C62E669446}" srcOrd="2" destOrd="0" parTransId="{188D4811-1652-4BB2-A6DC-568305C7787F}" sibTransId="{0CEF46F7-CDF3-43F1-91B0-8D6F9AA136C9}"/>
    <dgm:cxn modelId="{088C17E7-0E98-4750-B47F-097F81FDAEAF}" type="presOf" srcId="{D6838F04-E9FE-4BDD-9F9E-A81B0E9BF7BD}" destId="{C29C61D8-0A18-4BC6-8AB5-FE23F19E87C3}" srcOrd="1" destOrd="0" presId="urn:microsoft.com/office/officeart/2016/7/layout/RepeatingBendingProcessNew"/>
    <dgm:cxn modelId="{6FBA74F2-377D-467E-8638-0F2CEF5A38FD}" type="presOf" srcId="{B7904613-5CE2-414A-89FB-75C62E669446}" destId="{5AD330B0-5820-4E72-881C-7D89DF1B6811}" srcOrd="0" destOrd="0" presId="urn:microsoft.com/office/officeart/2016/7/layout/RepeatingBendingProcessNew"/>
    <dgm:cxn modelId="{96C3C7F7-E72C-4DB3-B576-ABCF06BF01DA}" type="presOf" srcId="{31D12144-A5A4-487F-A068-D717C313DAFE}" destId="{7C63327D-2730-4757-810B-83FB6BE8DF7A}" srcOrd="0" destOrd="0" presId="urn:microsoft.com/office/officeart/2016/7/layout/RepeatingBendingProcessNew"/>
    <dgm:cxn modelId="{B047A8EC-E247-4379-9FAA-2281E1F07C3D}" type="presParOf" srcId="{06BAFE7A-8999-42F2-BC6F-358F1ADBB7B4}" destId="{9D0AC1C6-3A9E-413C-A1EF-4D407FC5B325}" srcOrd="0" destOrd="0" presId="urn:microsoft.com/office/officeart/2016/7/layout/RepeatingBendingProcessNew"/>
    <dgm:cxn modelId="{ED46482F-DA5A-4655-B24A-86F698E7256B}" type="presParOf" srcId="{06BAFE7A-8999-42F2-BC6F-358F1ADBB7B4}" destId="{2E39669B-B5C3-4C0C-BE7A-070AE96785D7}" srcOrd="1" destOrd="0" presId="urn:microsoft.com/office/officeart/2016/7/layout/RepeatingBendingProcessNew"/>
    <dgm:cxn modelId="{CD301646-93C9-4170-85E2-FB72EE4B85ED}" type="presParOf" srcId="{2E39669B-B5C3-4C0C-BE7A-070AE96785D7}" destId="{2C058B17-485C-4DFE-B566-E29B3E7FEBA0}" srcOrd="0" destOrd="0" presId="urn:microsoft.com/office/officeart/2016/7/layout/RepeatingBendingProcessNew"/>
    <dgm:cxn modelId="{4F3CECCD-9D29-41C8-ABDF-C8C131562810}" type="presParOf" srcId="{06BAFE7A-8999-42F2-BC6F-358F1ADBB7B4}" destId="{D17AC19F-7749-44C1-871B-1232BCAD1BAB}" srcOrd="2" destOrd="0" presId="urn:microsoft.com/office/officeart/2016/7/layout/RepeatingBendingProcessNew"/>
    <dgm:cxn modelId="{0103C7F1-180B-41A4-A3FD-D09C1F8A859B}" type="presParOf" srcId="{06BAFE7A-8999-42F2-BC6F-358F1ADBB7B4}" destId="{021D7B0F-C6B8-4606-9D72-CBBD03F40E89}" srcOrd="3" destOrd="0" presId="urn:microsoft.com/office/officeart/2016/7/layout/RepeatingBendingProcessNew"/>
    <dgm:cxn modelId="{DFF1DB6D-DDBB-45C4-813A-8357F851467C}" type="presParOf" srcId="{021D7B0F-C6B8-4606-9D72-CBBD03F40E89}" destId="{C29C61D8-0A18-4BC6-8AB5-FE23F19E87C3}" srcOrd="0" destOrd="0" presId="urn:microsoft.com/office/officeart/2016/7/layout/RepeatingBendingProcessNew"/>
    <dgm:cxn modelId="{80049D2A-54B6-469E-B494-3051A813359C}" type="presParOf" srcId="{06BAFE7A-8999-42F2-BC6F-358F1ADBB7B4}" destId="{5AD330B0-5820-4E72-881C-7D89DF1B6811}" srcOrd="4" destOrd="0" presId="urn:microsoft.com/office/officeart/2016/7/layout/RepeatingBendingProcessNew"/>
    <dgm:cxn modelId="{24D2A84C-83C3-44F4-9137-68337334F243}" type="presParOf" srcId="{06BAFE7A-8999-42F2-BC6F-358F1ADBB7B4}" destId="{4BB337A6-A56E-4478-9DA8-2A6DBEFE481C}" srcOrd="5" destOrd="0" presId="urn:microsoft.com/office/officeart/2016/7/layout/RepeatingBendingProcessNew"/>
    <dgm:cxn modelId="{116087BB-2B25-4878-85DD-4C1AA76ED873}" type="presParOf" srcId="{4BB337A6-A56E-4478-9DA8-2A6DBEFE481C}" destId="{7FB3872E-2415-4B88-B716-33A9D5771C93}" srcOrd="0" destOrd="0" presId="urn:microsoft.com/office/officeart/2016/7/layout/RepeatingBendingProcessNew"/>
    <dgm:cxn modelId="{284A975D-0C6E-4284-9F28-DA8F3EA4EF33}" type="presParOf" srcId="{06BAFE7A-8999-42F2-BC6F-358F1ADBB7B4}" destId="{2F217E8B-691D-41FF-ACA5-64FB238923D5}" srcOrd="6" destOrd="0" presId="urn:microsoft.com/office/officeart/2016/7/layout/RepeatingBendingProcessNew"/>
    <dgm:cxn modelId="{8A74EC94-961F-4C98-AF1D-D1B01A166D18}" type="presParOf" srcId="{06BAFE7A-8999-42F2-BC6F-358F1ADBB7B4}" destId="{7C63327D-2730-4757-810B-83FB6BE8DF7A}" srcOrd="7" destOrd="0" presId="urn:microsoft.com/office/officeart/2016/7/layout/RepeatingBendingProcessNew"/>
    <dgm:cxn modelId="{3F6ABECB-5298-4B8C-A6FB-56BB788936F3}" type="presParOf" srcId="{7C63327D-2730-4757-810B-83FB6BE8DF7A}" destId="{6F714FC4-452C-419D-AC5D-7E1D968730D1}" srcOrd="0" destOrd="0" presId="urn:microsoft.com/office/officeart/2016/7/layout/RepeatingBendingProcessNew"/>
    <dgm:cxn modelId="{4BDD8524-85AE-4A69-B9F5-86EB572CA6D3}" type="presParOf" srcId="{06BAFE7A-8999-42F2-BC6F-358F1ADBB7B4}" destId="{C727A8E7-3CAA-41D7-94FD-CCB258811977}"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F114F-E017-4548-812D-576825A99098}">
      <dsp:nvSpPr>
        <dsp:cNvPr id="0" name=""/>
        <dsp:cNvSpPr/>
      </dsp:nvSpPr>
      <dsp:spPr>
        <a:xfrm>
          <a:off x="0" y="675"/>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B3FE44-3041-4E6D-AC91-C322A8FC74C7}">
      <dsp:nvSpPr>
        <dsp:cNvPr id="0" name=""/>
        <dsp:cNvSpPr/>
      </dsp:nvSpPr>
      <dsp:spPr>
        <a:xfrm>
          <a:off x="0" y="675"/>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Data analysis</a:t>
          </a:r>
        </a:p>
      </dsp:txBody>
      <dsp:txXfrm>
        <a:off x="0" y="675"/>
        <a:ext cx="5175384" cy="1106957"/>
      </dsp:txXfrm>
    </dsp:sp>
    <dsp:sp modelId="{661C019E-F6CF-4AAC-B7AB-3B4C5D94B708}">
      <dsp:nvSpPr>
        <dsp:cNvPr id="0" name=""/>
        <dsp:cNvSpPr/>
      </dsp:nvSpPr>
      <dsp:spPr>
        <a:xfrm>
          <a:off x="0" y="1107633"/>
          <a:ext cx="5175384" cy="0"/>
        </a:xfrm>
        <a:prstGeom prst="line">
          <a:avLst/>
        </a:prstGeom>
        <a:solidFill>
          <a:schemeClr val="accent2">
            <a:hueOff val="2708011"/>
            <a:satOff val="-16031"/>
            <a:lumOff val="1176"/>
            <a:alphaOff val="0"/>
          </a:schemeClr>
        </a:solidFill>
        <a:ln w="12700" cap="flat" cmpd="sng" algn="ctr">
          <a:solidFill>
            <a:schemeClr val="accent2">
              <a:hueOff val="2708011"/>
              <a:satOff val="-16031"/>
              <a:lumOff val="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5D018E-9473-4D8F-8A3B-5276034DC6B6}">
      <dsp:nvSpPr>
        <dsp:cNvPr id="0" name=""/>
        <dsp:cNvSpPr/>
      </dsp:nvSpPr>
      <dsp:spPr>
        <a:xfrm>
          <a:off x="0" y="1107633"/>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SRD identification</a:t>
          </a:r>
        </a:p>
      </dsp:txBody>
      <dsp:txXfrm>
        <a:off x="0" y="1107633"/>
        <a:ext cx="5175384" cy="1106957"/>
      </dsp:txXfrm>
    </dsp:sp>
    <dsp:sp modelId="{AE853CF3-EAD6-42A1-91C6-79D7118A0291}">
      <dsp:nvSpPr>
        <dsp:cNvPr id="0" name=""/>
        <dsp:cNvSpPr/>
      </dsp:nvSpPr>
      <dsp:spPr>
        <a:xfrm>
          <a:off x="0" y="2214591"/>
          <a:ext cx="5175384" cy="0"/>
        </a:xfrm>
        <a:prstGeom prst="line">
          <a:avLst/>
        </a:prstGeom>
        <a:solidFill>
          <a:schemeClr val="accent2">
            <a:hueOff val="5416021"/>
            <a:satOff val="-32063"/>
            <a:lumOff val="2352"/>
            <a:alphaOff val="0"/>
          </a:schemeClr>
        </a:solidFill>
        <a:ln w="12700" cap="flat" cmpd="sng" algn="ctr">
          <a:solidFill>
            <a:schemeClr val="accent2">
              <a:hueOff val="5416021"/>
              <a:satOff val="-32063"/>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45EF72-2408-4E13-B353-2D3A4B7055E7}">
      <dsp:nvSpPr>
        <dsp:cNvPr id="0" name=""/>
        <dsp:cNvSpPr/>
      </dsp:nvSpPr>
      <dsp:spPr>
        <a:xfrm>
          <a:off x="0" y="2214591"/>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READ Act implementation</a:t>
          </a:r>
        </a:p>
      </dsp:txBody>
      <dsp:txXfrm>
        <a:off x="0" y="2214591"/>
        <a:ext cx="5175384" cy="1106957"/>
      </dsp:txXfrm>
    </dsp:sp>
    <dsp:sp modelId="{8E1DAEE8-FA4C-4C85-99A5-3827717BCC00}">
      <dsp:nvSpPr>
        <dsp:cNvPr id="0" name=""/>
        <dsp:cNvSpPr/>
      </dsp:nvSpPr>
      <dsp:spPr>
        <a:xfrm>
          <a:off x="0" y="3321549"/>
          <a:ext cx="5175384" cy="0"/>
        </a:xfrm>
        <a:prstGeom prst="line">
          <a:avLst/>
        </a:prstGeom>
        <a:solidFill>
          <a:schemeClr val="accent2">
            <a:hueOff val="8124032"/>
            <a:satOff val="-48094"/>
            <a:lumOff val="3529"/>
            <a:alphaOff val="0"/>
          </a:schemeClr>
        </a:solidFill>
        <a:ln w="12700" cap="flat" cmpd="sng" algn="ctr">
          <a:solidFill>
            <a:schemeClr val="accent2">
              <a:hueOff val="8124032"/>
              <a:satOff val="-48094"/>
              <a:lumOff val="3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D8FB8-CC4F-44B8-8968-2AA63EEF308A}">
      <dsp:nvSpPr>
        <dsp:cNvPr id="0" name=""/>
        <dsp:cNvSpPr/>
      </dsp:nvSpPr>
      <dsp:spPr>
        <a:xfrm>
          <a:off x="0" y="3321549"/>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Professional development</a:t>
          </a:r>
        </a:p>
      </dsp:txBody>
      <dsp:txXfrm>
        <a:off x="0" y="3321549"/>
        <a:ext cx="5175384" cy="1106957"/>
      </dsp:txXfrm>
    </dsp:sp>
    <dsp:sp modelId="{EA397627-BD62-4A21-BADE-6CA2079462C9}">
      <dsp:nvSpPr>
        <dsp:cNvPr id="0" name=""/>
        <dsp:cNvSpPr/>
      </dsp:nvSpPr>
      <dsp:spPr>
        <a:xfrm>
          <a:off x="0" y="4428507"/>
          <a:ext cx="5175384" cy="0"/>
        </a:xfrm>
        <a:prstGeom prst="line">
          <a:avLst/>
        </a:prstGeom>
        <a:solidFill>
          <a:schemeClr val="accent2">
            <a:hueOff val="10832043"/>
            <a:satOff val="-64126"/>
            <a:lumOff val="4705"/>
            <a:alphaOff val="0"/>
          </a:schemeClr>
        </a:solidFill>
        <a:ln w="12700" cap="flat" cmpd="sng" algn="ctr">
          <a:solidFill>
            <a:schemeClr val="accent2">
              <a:hueOff val="10832043"/>
              <a:satOff val="-64126"/>
              <a:lumOff val="47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5A75D-2DAA-414A-9C20-E042028C45A2}">
      <dsp:nvSpPr>
        <dsp:cNvPr id="0" name=""/>
        <dsp:cNvSpPr/>
      </dsp:nvSpPr>
      <dsp:spPr>
        <a:xfrm>
          <a:off x="0" y="4428507"/>
          <a:ext cx="5175384"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Planning for developing processes and procedures required by the READ Act</a:t>
          </a:r>
        </a:p>
      </dsp:txBody>
      <dsp:txXfrm>
        <a:off x="0" y="4428507"/>
        <a:ext cx="5175384" cy="1106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C7D1CC-5ACB-4B24-AEBB-46252EEAFB09}">
      <dsp:nvSpPr>
        <dsp:cNvPr id="0" name=""/>
        <dsp:cNvSpPr/>
      </dsp:nvSpPr>
      <dsp:spPr>
        <a:xfrm>
          <a:off x="2956090" y="-37650"/>
          <a:ext cx="1278283" cy="957780"/>
        </a:xfrm>
        <a:prstGeom prst="rect">
          <a:avLst/>
        </a:prstGeom>
        <a:solidFill>
          <a:srgbClr val="F8B333"/>
        </a:solid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Identify specific skill deficits</a:t>
          </a:r>
        </a:p>
      </dsp:txBody>
      <dsp:txXfrm>
        <a:off x="2956090" y="-37650"/>
        <a:ext cx="1278283" cy="957780"/>
      </dsp:txXfrm>
    </dsp:sp>
    <dsp:sp modelId="{E3CFA5FA-CA0E-4216-B261-A5DD3D81BE8D}">
      <dsp:nvSpPr>
        <dsp:cNvPr id="0" name=""/>
        <dsp:cNvSpPr/>
      </dsp:nvSpPr>
      <dsp:spPr>
        <a:xfrm>
          <a:off x="260885" y="-36777"/>
          <a:ext cx="4577715" cy="4577715"/>
        </a:xfrm>
        <a:prstGeom prst="circularArrow">
          <a:avLst>
            <a:gd name="adj1" fmla="val 3990"/>
            <a:gd name="adj2" fmla="val 250309"/>
            <a:gd name="adj3" fmla="val 20517665"/>
            <a:gd name="adj4" fmla="val 19225898"/>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DD061F-1994-492F-AC66-803DD57A271B}">
      <dsp:nvSpPr>
        <dsp:cNvPr id="0" name=""/>
        <dsp:cNvSpPr/>
      </dsp:nvSpPr>
      <dsp:spPr>
        <a:xfrm>
          <a:off x="4016042" y="1750934"/>
          <a:ext cx="1249358" cy="1002292"/>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Write goals and objectives</a:t>
          </a:r>
        </a:p>
      </dsp:txBody>
      <dsp:txXfrm>
        <a:off x="4016042" y="1750934"/>
        <a:ext cx="1249358" cy="1002292"/>
      </dsp:txXfrm>
    </dsp:sp>
    <dsp:sp modelId="{2017F553-6D8B-4407-B947-1CE6B7F4E571}">
      <dsp:nvSpPr>
        <dsp:cNvPr id="0" name=""/>
        <dsp:cNvSpPr/>
      </dsp:nvSpPr>
      <dsp:spPr>
        <a:xfrm>
          <a:off x="229296" y="115229"/>
          <a:ext cx="4577715" cy="4577715"/>
        </a:xfrm>
        <a:prstGeom prst="circularArrow">
          <a:avLst>
            <a:gd name="adj1" fmla="val 3990"/>
            <a:gd name="adj2" fmla="val 250309"/>
            <a:gd name="adj3" fmla="val 1097139"/>
            <a:gd name="adj4" fmla="val 576717"/>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4CB479-2D75-4DB7-A4BD-FB34ED72DD7C}">
      <dsp:nvSpPr>
        <dsp:cNvPr id="0" name=""/>
        <dsp:cNvSpPr/>
      </dsp:nvSpPr>
      <dsp:spPr>
        <a:xfrm>
          <a:off x="2890514" y="3202835"/>
          <a:ext cx="2045397" cy="1359158"/>
        </a:xfrm>
        <a:prstGeom prst="rect">
          <a:avLst/>
        </a:prstGeom>
        <a:noFill/>
        <a:ln>
          <a:solidFill>
            <a:srgbClr val="F8B333"/>
          </a:solid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Match intervention to skill deficits; implement with fidelity</a:t>
          </a:r>
        </a:p>
      </dsp:txBody>
      <dsp:txXfrm>
        <a:off x="2890514" y="3202835"/>
        <a:ext cx="2045397" cy="1359158"/>
      </dsp:txXfrm>
    </dsp:sp>
    <dsp:sp modelId="{5A10BEB5-790D-4B43-B88D-5407716BFEA6}">
      <dsp:nvSpPr>
        <dsp:cNvPr id="0" name=""/>
        <dsp:cNvSpPr/>
      </dsp:nvSpPr>
      <dsp:spPr>
        <a:xfrm>
          <a:off x="366752" y="-16682"/>
          <a:ext cx="4577715" cy="4577715"/>
        </a:xfrm>
        <a:prstGeom prst="circularArrow">
          <a:avLst>
            <a:gd name="adj1" fmla="val 3990"/>
            <a:gd name="adj2" fmla="val 250309"/>
            <a:gd name="adj3" fmla="val 5883113"/>
            <a:gd name="adj4" fmla="val 5012981"/>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A6987-9161-43A5-8098-C5D7451FEE96}">
      <dsp:nvSpPr>
        <dsp:cNvPr id="0" name=""/>
        <dsp:cNvSpPr/>
      </dsp:nvSpPr>
      <dsp:spPr>
        <a:xfrm>
          <a:off x="795617" y="3365998"/>
          <a:ext cx="1417271" cy="1393844"/>
        </a:xfrm>
        <a:prstGeom prst="rect">
          <a:avLst/>
        </a:prstGeom>
        <a:noFill/>
        <a:ln>
          <a:solidFill>
            <a:srgbClr val="F8B333"/>
          </a:solid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Select and administer progress monitoring assessment</a:t>
          </a:r>
        </a:p>
      </dsp:txBody>
      <dsp:txXfrm>
        <a:off x="795617" y="3365998"/>
        <a:ext cx="1417271" cy="1393844"/>
      </dsp:txXfrm>
    </dsp:sp>
    <dsp:sp modelId="{1CDEBF5A-C355-4EB8-B442-D9F65B149CBB}">
      <dsp:nvSpPr>
        <dsp:cNvPr id="0" name=""/>
        <dsp:cNvSpPr/>
      </dsp:nvSpPr>
      <dsp:spPr>
        <a:xfrm>
          <a:off x="260885" y="-36777"/>
          <a:ext cx="4577715" cy="4577715"/>
        </a:xfrm>
        <a:prstGeom prst="circularArrow">
          <a:avLst>
            <a:gd name="adj1" fmla="val 3990"/>
            <a:gd name="adj2" fmla="val 250309"/>
            <a:gd name="adj3" fmla="val 9886980"/>
            <a:gd name="adj4" fmla="val 8821458"/>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6E28FA-176D-4720-A1A6-DFF5CD6A6642}">
      <dsp:nvSpPr>
        <dsp:cNvPr id="0" name=""/>
        <dsp:cNvSpPr/>
      </dsp:nvSpPr>
      <dsp:spPr>
        <a:xfrm>
          <a:off x="-9588" y="1851484"/>
          <a:ext cx="936704" cy="801191"/>
        </a:xfrm>
        <a:prstGeom prst="rect">
          <a:avLst/>
        </a:prstGeom>
        <a:noFill/>
        <a:ln>
          <a:solidFill>
            <a:srgbClr val="F8B333"/>
          </a:solid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Analyze PM data </a:t>
          </a:r>
        </a:p>
      </dsp:txBody>
      <dsp:txXfrm>
        <a:off x="-9588" y="1851484"/>
        <a:ext cx="936704" cy="801191"/>
      </dsp:txXfrm>
    </dsp:sp>
    <dsp:sp modelId="{A1DC9CB6-2E90-41AD-A216-C3DEF06F83C0}">
      <dsp:nvSpPr>
        <dsp:cNvPr id="0" name=""/>
        <dsp:cNvSpPr/>
      </dsp:nvSpPr>
      <dsp:spPr>
        <a:xfrm>
          <a:off x="210963" y="165027"/>
          <a:ext cx="4577715" cy="4577715"/>
        </a:xfrm>
        <a:prstGeom prst="circularArrow">
          <a:avLst>
            <a:gd name="adj1" fmla="val 3990"/>
            <a:gd name="adj2" fmla="val 250309"/>
            <a:gd name="adj3" fmla="val 12838725"/>
            <a:gd name="adj4" fmla="val 11804636"/>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42802-06A0-4B67-968A-7AB96425449D}">
      <dsp:nvSpPr>
        <dsp:cNvPr id="0" name=""/>
        <dsp:cNvSpPr/>
      </dsp:nvSpPr>
      <dsp:spPr>
        <a:xfrm>
          <a:off x="592876" y="-79659"/>
          <a:ext cx="1786361" cy="1241883"/>
        </a:xfrm>
        <a:prstGeom prst="rect">
          <a:avLst/>
        </a:prstGeom>
        <a:noFill/>
        <a:ln>
          <a:solidFill>
            <a:srgbClr val="F8B333"/>
          </a:solid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Determine effectiveness of instruction; adjust as needed</a:t>
          </a:r>
        </a:p>
      </dsp:txBody>
      <dsp:txXfrm>
        <a:off x="592876" y="-79659"/>
        <a:ext cx="1786361" cy="1241883"/>
      </dsp:txXfrm>
    </dsp:sp>
    <dsp:sp modelId="{A7AE847F-35DD-41BC-8C1B-1209FD368554}">
      <dsp:nvSpPr>
        <dsp:cNvPr id="0" name=""/>
        <dsp:cNvSpPr/>
      </dsp:nvSpPr>
      <dsp:spPr>
        <a:xfrm>
          <a:off x="535709" y="-1054"/>
          <a:ext cx="4577715" cy="4577715"/>
        </a:xfrm>
        <a:prstGeom prst="circularArrow">
          <a:avLst>
            <a:gd name="adj1" fmla="val 3990"/>
            <a:gd name="adj2" fmla="val 250309"/>
            <a:gd name="adj3" fmla="val 16166069"/>
            <a:gd name="adj4" fmla="val 15462190"/>
            <a:gd name="adj5" fmla="val 465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9BB69-011B-4F45-A5EC-98FEC34FBDEA}">
      <dsp:nvSpPr>
        <dsp:cNvPr id="0" name=""/>
        <dsp:cNvSpPr/>
      </dsp:nvSpPr>
      <dsp:spPr>
        <a:xfrm>
          <a:off x="3154679" y="0"/>
          <a:ext cx="4732020" cy="1359793"/>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Change in interventions/teachers (Tier I, Tier II, Tier III)</a:t>
          </a:r>
        </a:p>
        <a:p>
          <a:pPr marL="114300" lvl="1" indent="-114300" algn="l" defTabSz="577850">
            <a:lnSpc>
              <a:spcPct val="90000"/>
            </a:lnSpc>
            <a:spcBef>
              <a:spcPct val="0"/>
            </a:spcBef>
            <a:spcAft>
              <a:spcPct val="15000"/>
            </a:spcAft>
            <a:buChar char="•"/>
          </a:pPr>
          <a:r>
            <a:rPr lang="en-US" sz="1300" kern="1200"/>
            <a:t>Smaller Group Ratios</a:t>
          </a:r>
        </a:p>
        <a:p>
          <a:pPr marL="114300" lvl="1" indent="-114300" algn="l" defTabSz="577850">
            <a:lnSpc>
              <a:spcPct val="90000"/>
            </a:lnSpc>
            <a:spcBef>
              <a:spcPct val="0"/>
            </a:spcBef>
            <a:spcAft>
              <a:spcPct val="15000"/>
            </a:spcAft>
            <a:buChar char="•"/>
          </a:pPr>
          <a:r>
            <a:rPr lang="en-US" sz="1300" kern="1200"/>
            <a:t>More targeted, pinpointed intervention</a:t>
          </a:r>
        </a:p>
        <a:p>
          <a:pPr marL="114300" lvl="1" indent="-114300" algn="l" defTabSz="577850">
            <a:lnSpc>
              <a:spcPct val="90000"/>
            </a:lnSpc>
            <a:spcBef>
              <a:spcPct val="0"/>
            </a:spcBef>
            <a:spcAft>
              <a:spcPct val="15000"/>
            </a:spcAft>
            <a:buChar char="•"/>
          </a:pPr>
          <a:r>
            <a:rPr lang="en-US" sz="1300" kern="1200"/>
            <a:t>Increased frequency of progress monitoring/data analysis</a:t>
          </a:r>
        </a:p>
      </dsp:txBody>
      <dsp:txXfrm>
        <a:off x="3154679" y="169974"/>
        <a:ext cx="4222098" cy="1019845"/>
      </dsp:txXfrm>
    </dsp:sp>
    <dsp:sp modelId="{E61E0D2E-C727-4036-95E7-4100120F65EC}">
      <dsp:nvSpPr>
        <dsp:cNvPr id="0" name=""/>
        <dsp:cNvSpPr/>
      </dsp:nvSpPr>
      <dsp:spPr>
        <a:xfrm>
          <a:off x="0" y="0"/>
          <a:ext cx="3154680" cy="135979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Additional, more rigorous strategies and intervention instruction</a:t>
          </a:r>
        </a:p>
      </dsp:txBody>
      <dsp:txXfrm>
        <a:off x="66380" y="66380"/>
        <a:ext cx="3021920" cy="1227033"/>
      </dsp:txXfrm>
    </dsp:sp>
    <dsp:sp modelId="{477DB26F-69EB-4FB4-8E0F-C879AF7196EE}">
      <dsp:nvSpPr>
        <dsp:cNvPr id="0" name=""/>
        <dsp:cNvSpPr/>
      </dsp:nvSpPr>
      <dsp:spPr>
        <a:xfrm>
          <a:off x="3154679" y="1495772"/>
          <a:ext cx="4732020" cy="1359793"/>
        </a:xfrm>
        <a:prstGeom prst="rightArrow">
          <a:avLst>
            <a:gd name="adj1" fmla="val 75000"/>
            <a:gd name="adj2" fmla="val 50000"/>
          </a:avLst>
        </a:prstGeom>
        <a:solidFill>
          <a:schemeClr val="accent5">
            <a:tint val="40000"/>
            <a:alpha val="90000"/>
            <a:hueOff val="-2614399"/>
            <a:satOff val="-5220"/>
            <a:lumOff val="-929"/>
            <a:alphaOff val="0"/>
          </a:schemeClr>
        </a:solidFill>
        <a:ln w="25400" cap="flat" cmpd="sng" algn="ctr">
          <a:solidFill>
            <a:schemeClr val="accent5">
              <a:tint val="40000"/>
              <a:alpha val="90000"/>
              <a:hueOff val="-2614399"/>
              <a:satOff val="-5220"/>
              <a:lumOff val="-9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Increased weekly frequency</a:t>
          </a:r>
        </a:p>
        <a:p>
          <a:pPr marL="114300" lvl="1" indent="-114300" algn="l" defTabSz="577850">
            <a:lnSpc>
              <a:spcPct val="90000"/>
            </a:lnSpc>
            <a:spcBef>
              <a:spcPct val="0"/>
            </a:spcBef>
            <a:spcAft>
              <a:spcPct val="15000"/>
            </a:spcAft>
            <a:buChar char="•"/>
          </a:pPr>
          <a:r>
            <a:rPr lang="en-US" sz="1300" kern="1200"/>
            <a:t>Increased duration</a:t>
          </a:r>
        </a:p>
        <a:p>
          <a:pPr marL="114300" lvl="1" indent="-114300" algn="l" defTabSz="577850">
            <a:lnSpc>
              <a:spcPct val="90000"/>
            </a:lnSpc>
            <a:spcBef>
              <a:spcPct val="0"/>
            </a:spcBef>
            <a:spcAft>
              <a:spcPct val="15000"/>
            </a:spcAft>
            <a:buChar char="•"/>
          </a:pPr>
          <a:r>
            <a:rPr lang="en-US" sz="1300" kern="1200"/>
            <a:t>Increased reading intervention supports across content</a:t>
          </a:r>
        </a:p>
      </dsp:txBody>
      <dsp:txXfrm>
        <a:off x="3154679" y="1665746"/>
        <a:ext cx="4222098" cy="1019845"/>
      </dsp:txXfrm>
    </dsp:sp>
    <dsp:sp modelId="{F14216DA-B8EA-4F8E-AFEE-639EC72DB413}">
      <dsp:nvSpPr>
        <dsp:cNvPr id="0" name=""/>
        <dsp:cNvSpPr/>
      </dsp:nvSpPr>
      <dsp:spPr>
        <a:xfrm>
          <a:off x="0" y="1495772"/>
          <a:ext cx="3154680" cy="1359793"/>
        </a:xfrm>
        <a:prstGeom prst="roundRect">
          <a:avLst/>
        </a:prstGeom>
        <a:solidFill>
          <a:schemeClr val="accent5">
            <a:hueOff val="-2116176"/>
            <a:satOff val="5274"/>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Increased daily time in school for reading instruction</a:t>
          </a:r>
        </a:p>
      </dsp:txBody>
      <dsp:txXfrm>
        <a:off x="66380" y="1562152"/>
        <a:ext cx="3021920" cy="1227033"/>
      </dsp:txXfrm>
    </dsp:sp>
    <dsp:sp modelId="{36FD688A-C572-43DA-BA24-F0D4D09827C6}">
      <dsp:nvSpPr>
        <dsp:cNvPr id="0" name=""/>
        <dsp:cNvSpPr/>
      </dsp:nvSpPr>
      <dsp:spPr>
        <a:xfrm>
          <a:off x="3154679" y="2991544"/>
          <a:ext cx="4732020" cy="1359793"/>
        </a:xfrm>
        <a:prstGeom prst="rightArrow">
          <a:avLst>
            <a:gd name="adj1" fmla="val 75000"/>
            <a:gd name="adj2" fmla="val 50000"/>
          </a:avLst>
        </a:prstGeom>
        <a:solidFill>
          <a:schemeClr val="accent5">
            <a:tint val="40000"/>
            <a:alpha val="90000"/>
            <a:hueOff val="-5228798"/>
            <a:satOff val="-10440"/>
            <a:lumOff val="-1857"/>
            <a:alphaOff val="0"/>
          </a:schemeClr>
        </a:solidFill>
        <a:ln w="25400" cap="flat" cmpd="sng" algn="ctr">
          <a:solidFill>
            <a:schemeClr val="accent5">
              <a:tint val="40000"/>
              <a:alpha val="90000"/>
              <a:hueOff val="-5228798"/>
              <a:satOff val="-10440"/>
              <a:lumOff val="-18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Small group instruction</a:t>
          </a:r>
        </a:p>
        <a:p>
          <a:pPr marL="114300" lvl="1" indent="-114300" algn="l" defTabSz="577850">
            <a:lnSpc>
              <a:spcPct val="90000"/>
            </a:lnSpc>
            <a:spcBef>
              <a:spcPct val="0"/>
            </a:spcBef>
            <a:spcAft>
              <a:spcPct val="15000"/>
            </a:spcAft>
            <a:buChar char="•"/>
          </a:pPr>
          <a:r>
            <a:rPr lang="en-US" sz="1300" kern="1200"/>
            <a:t>Push-in support</a:t>
          </a:r>
        </a:p>
        <a:p>
          <a:pPr marL="114300" lvl="1" indent="-114300" algn="l" defTabSz="577850">
            <a:lnSpc>
              <a:spcPct val="90000"/>
            </a:lnSpc>
            <a:spcBef>
              <a:spcPct val="0"/>
            </a:spcBef>
            <a:spcAft>
              <a:spcPct val="15000"/>
            </a:spcAft>
            <a:buChar char="•"/>
          </a:pPr>
          <a:r>
            <a:rPr lang="en-US" sz="1300" kern="1200"/>
            <a:t>Increased accommodations/modifications</a:t>
          </a:r>
        </a:p>
      </dsp:txBody>
      <dsp:txXfrm>
        <a:off x="3154679" y="3161518"/>
        <a:ext cx="4222098" cy="1019845"/>
      </dsp:txXfrm>
    </dsp:sp>
    <dsp:sp modelId="{EA749984-E6C0-455B-9B36-E87359B8979B}">
      <dsp:nvSpPr>
        <dsp:cNvPr id="0" name=""/>
        <dsp:cNvSpPr/>
      </dsp:nvSpPr>
      <dsp:spPr>
        <a:xfrm>
          <a:off x="0" y="2991544"/>
          <a:ext cx="3154680" cy="1359793"/>
        </a:xfrm>
        <a:prstGeom prst="roundRect">
          <a:avLst/>
        </a:prstGeom>
        <a:solidFill>
          <a:schemeClr val="accent5">
            <a:hueOff val="-4232352"/>
            <a:satOff val="10548"/>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Reading instruction is supported across content within the school day</a:t>
          </a:r>
        </a:p>
      </dsp:txBody>
      <dsp:txXfrm>
        <a:off x="66380" y="3057924"/>
        <a:ext cx="3021920" cy="1227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9669B-B5C3-4C0C-BE7A-070AE96785D7}">
      <dsp:nvSpPr>
        <dsp:cNvPr id="0" name=""/>
        <dsp:cNvSpPr/>
      </dsp:nvSpPr>
      <dsp:spPr>
        <a:xfrm>
          <a:off x="2503569" y="1087545"/>
          <a:ext cx="544108" cy="91440"/>
        </a:xfrm>
        <a:custGeom>
          <a:avLst/>
          <a:gdLst/>
          <a:ahLst/>
          <a:cxnLst/>
          <a:rect l="0" t="0" r="0" b="0"/>
          <a:pathLst>
            <a:path>
              <a:moveTo>
                <a:pt x="0" y="45720"/>
              </a:moveTo>
              <a:lnTo>
                <a:pt x="5441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1255" y="1130392"/>
        <a:ext cx="28735" cy="5747"/>
      </dsp:txXfrm>
    </dsp:sp>
    <dsp:sp modelId="{9D0AC1C6-3A9E-413C-A1EF-4D407FC5B325}">
      <dsp:nvSpPr>
        <dsp:cNvPr id="0" name=""/>
        <dsp:cNvSpPr/>
      </dsp:nvSpPr>
      <dsp:spPr>
        <a:xfrm>
          <a:off x="6637" y="383646"/>
          <a:ext cx="2498731" cy="1499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40" tIns="128522" rIns="122440" bIns="128522"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Identify which students at each grade will need intensified intervention and align schedule and highly effective teachers to support</a:t>
          </a:r>
        </a:p>
      </dsp:txBody>
      <dsp:txXfrm>
        <a:off x="6637" y="383646"/>
        <a:ext cx="2498731" cy="1499238"/>
      </dsp:txXfrm>
    </dsp:sp>
    <dsp:sp modelId="{021D7B0F-C6B8-4606-9D72-CBBD03F40E89}">
      <dsp:nvSpPr>
        <dsp:cNvPr id="0" name=""/>
        <dsp:cNvSpPr/>
      </dsp:nvSpPr>
      <dsp:spPr>
        <a:xfrm>
          <a:off x="5577009" y="1087545"/>
          <a:ext cx="544108" cy="91440"/>
        </a:xfrm>
        <a:custGeom>
          <a:avLst/>
          <a:gdLst/>
          <a:ahLst/>
          <a:cxnLst/>
          <a:rect l="0" t="0" r="0" b="0"/>
          <a:pathLst>
            <a:path>
              <a:moveTo>
                <a:pt x="0" y="45720"/>
              </a:moveTo>
              <a:lnTo>
                <a:pt x="5441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4695" y="1130392"/>
        <a:ext cx="28735" cy="5747"/>
      </dsp:txXfrm>
    </dsp:sp>
    <dsp:sp modelId="{D17AC19F-7749-44C1-871B-1232BCAD1BAB}">
      <dsp:nvSpPr>
        <dsp:cNvPr id="0" name=""/>
        <dsp:cNvSpPr/>
      </dsp:nvSpPr>
      <dsp:spPr>
        <a:xfrm>
          <a:off x="3080077" y="383646"/>
          <a:ext cx="2498731" cy="1499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40" tIns="128522" rIns="122440" bIns="128522"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Outline expectations for assessing students that prioritizes assessing students continuing on READ plans early.</a:t>
          </a:r>
        </a:p>
      </dsp:txBody>
      <dsp:txXfrm>
        <a:off x="3080077" y="383646"/>
        <a:ext cx="2498731" cy="1499238"/>
      </dsp:txXfrm>
    </dsp:sp>
    <dsp:sp modelId="{4BB337A6-A56E-4478-9DA8-2A6DBEFE481C}">
      <dsp:nvSpPr>
        <dsp:cNvPr id="0" name=""/>
        <dsp:cNvSpPr/>
      </dsp:nvSpPr>
      <dsp:spPr>
        <a:xfrm>
          <a:off x="1256003" y="1881085"/>
          <a:ext cx="6146879" cy="544108"/>
        </a:xfrm>
        <a:custGeom>
          <a:avLst/>
          <a:gdLst/>
          <a:ahLst/>
          <a:cxnLst/>
          <a:rect l="0" t="0" r="0" b="0"/>
          <a:pathLst>
            <a:path>
              <a:moveTo>
                <a:pt x="6146879" y="0"/>
              </a:moveTo>
              <a:lnTo>
                <a:pt x="6146879" y="289154"/>
              </a:lnTo>
              <a:lnTo>
                <a:pt x="0" y="289154"/>
              </a:lnTo>
              <a:lnTo>
                <a:pt x="0" y="54410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5101" y="2150265"/>
        <a:ext cx="308684" cy="5747"/>
      </dsp:txXfrm>
    </dsp:sp>
    <dsp:sp modelId="{5AD330B0-5820-4E72-881C-7D89DF1B6811}">
      <dsp:nvSpPr>
        <dsp:cNvPr id="0" name=""/>
        <dsp:cNvSpPr/>
      </dsp:nvSpPr>
      <dsp:spPr>
        <a:xfrm>
          <a:off x="6153517" y="383646"/>
          <a:ext cx="2498731" cy="1499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40" tIns="128522" rIns="122440" bIns="128522"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Ensure teachers have time to review existing READ plans and communicate with teachers from previous years.</a:t>
          </a:r>
        </a:p>
      </dsp:txBody>
      <dsp:txXfrm>
        <a:off x="6153517" y="383646"/>
        <a:ext cx="2498731" cy="1499238"/>
      </dsp:txXfrm>
    </dsp:sp>
    <dsp:sp modelId="{7C63327D-2730-4757-810B-83FB6BE8DF7A}">
      <dsp:nvSpPr>
        <dsp:cNvPr id="0" name=""/>
        <dsp:cNvSpPr/>
      </dsp:nvSpPr>
      <dsp:spPr>
        <a:xfrm>
          <a:off x="2503569" y="3161493"/>
          <a:ext cx="544108" cy="91440"/>
        </a:xfrm>
        <a:custGeom>
          <a:avLst/>
          <a:gdLst/>
          <a:ahLst/>
          <a:cxnLst/>
          <a:rect l="0" t="0" r="0" b="0"/>
          <a:pathLst>
            <a:path>
              <a:moveTo>
                <a:pt x="0" y="45720"/>
              </a:moveTo>
              <a:lnTo>
                <a:pt x="54410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1255" y="3204339"/>
        <a:ext cx="28735" cy="5747"/>
      </dsp:txXfrm>
    </dsp:sp>
    <dsp:sp modelId="{2F217E8B-691D-41FF-ACA5-64FB238923D5}">
      <dsp:nvSpPr>
        <dsp:cNvPr id="0" name=""/>
        <dsp:cNvSpPr/>
      </dsp:nvSpPr>
      <dsp:spPr>
        <a:xfrm>
          <a:off x="6637" y="2457593"/>
          <a:ext cx="2498731" cy="1499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40" tIns="128522" rIns="122440" bIns="128522"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Support planning for flexible grouping that can begin quickly</a:t>
          </a:r>
        </a:p>
      </dsp:txBody>
      <dsp:txXfrm>
        <a:off x="6637" y="2457593"/>
        <a:ext cx="2498731" cy="1499238"/>
      </dsp:txXfrm>
    </dsp:sp>
    <dsp:sp modelId="{C727A8E7-3CAA-41D7-94FD-CCB258811977}">
      <dsp:nvSpPr>
        <dsp:cNvPr id="0" name=""/>
        <dsp:cNvSpPr/>
      </dsp:nvSpPr>
      <dsp:spPr>
        <a:xfrm>
          <a:off x="3080077" y="2457593"/>
          <a:ext cx="2498731" cy="1499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40" tIns="128522" rIns="122440" bIns="128522"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Provide training or mentoring for new teachers around READ plans</a:t>
          </a:r>
        </a:p>
      </dsp:txBody>
      <dsp:txXfrm>
        <a:off x="3080077" y="2457593"/>
        <a:ext cx="2498731" cy="14992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843E59-1D9A-4BF8-A095-1A58A8D3A3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273824-8DA1-4C94-8637-6752506705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D4E38-B0D5-4B51-AA9E-F6A825C73ED9}" type="datetimeFigureOut">
              <a:rPr lang="en-US" smtClean="0"/>
              <a:t>9/23/2024</a:t>
            </a:fld>
            <a:endParaRPr lang="en-US"/>
          </a:p>
        </p:txBody>
      </p:sp>
      <p:sp>
        <p:nvSpPr>
          <p:cNvPr id="4" name="Footer Placeholder 3">
            <a:extLst>
              <a:ext uri="{FF2B5EF4-FFF2-40B4-BE49-F238E27FC236}">
                <a16:creationId xmlns:a16="http://schemas.microsoft.com/office/drawing/2014/main" id="{3BA50453-D508-4D5F-AAC2-6FF8D977FA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7ED8A4-12EC-4D9B-8209-E8466D33C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743D36-1B74-49DF-B1EC-6B7DACB6FE8A}" type="slidenum">
              <a:rPr lang="en-US" smtClean="0"/>
              <a:t>‹#›</a:t>
            </a:fld>
            <a:endParaRPr lang="en-US"/>
          </a:p>
        </p:txBody>
      </p:sp>
    </p:spTree>
    <p:extLst>
      <p:ext uri="{BB962C8B-B14F-4D97-AF65-F5344CB8AC3E}">
        <p14:creationId xmlns:p14="http://schemas.microsoft.com/office/powerpoint/2010/main" val="871052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de.state.co.us/coloradoliteracy/readplancheckli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de.state.co.us/coloradoliteracy/sorliteracyseri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8" Type="http://schemas.openxmlformats.org/officeDocument/2006/relationships/hyperlink" Target="https://www.cde.state.co.us/coloradoliteracy/scienceofreadingresources" TargetMode="External"/><Relationship Id="rId3" Type="http://schemas.openxmlformats.org/officeDocument/2006/relationships/hyperlink" Target="http://www.cde.state.co.us/coloradoliteracy" TargetMode="External"/><Relationship Id="rId7" Type="http://schemas.openxmlformats.org/officeDocument/2006/relationships/hyperlink" Target="https://www.cde.state.co.us/coloradoliteracy/readandel"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www.cde.state.co.us/coloradoliteracy/readplans" TargetMode="External"/><Relationship Id="rId5" Type="http://schemas.openxmlformats.org/officeDocument/2006/relationships/hyperlink" Target="http://www.cde.state.co.us/coloradoliteracy/readactstatuteandstateboardrules" TargetMode="External"/><Relationship Id="rId10" Type="http://schemas.openxmlformats.org/officeDocument/2006/relationships/hyperlink" Target="http://www.cde.state.co.us/coloradoliteracy/readplans" TargetMode="External"/><Relationship Id="rId4" Type="http://schemas.openxmlformats.org/officeDocument/2006/relationships/hyperlink" Target="https://www.cde.state.co.us/coloradoliteracy/elsrliteracyteam-officehours" TargetMode="External"/><Relationship Id="rId9" Type="http://schemas.openxmlformats.org/officeDocument/2006/relationships/hyperlink" Target="https://www.cde.state.co.us/coloradoliteracy/readacteducatorresources"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6d80a4c9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6d80a4c9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joining us this morning for the first READ Act Regional Meeting of the 2024-2025 school year. In this part of today’s meetings, we will be going over literacy updates from CDE and providing time to collaborate with other district leaders in your part of the state. </a:t>
            </a:r>
            <a:endParaRPr/>
          </a:p>
        </p:txBody>
      </p:sp>
      <p:sp>
        <p:nvSpPr>
          <p:cNvPr id="513" name="Google Shape;513;g86d80a4c9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1" strike="noStrike"/>
              <a:t>“The purpose of a READ plan is to identify specific reading skill deficits and to create a plan of action. READ plans also document services and a student’s progress toward their targeted goals. A student remains on a READ plan until achieving grade-level proficiency in reading. “</a:t>
            </a:r>
          </a:p>
          <a:p>
            <a:pPr marL="0" lvl="0" indent="0" algn="l" rtl="0">
              <a:lnSpc>
                <a:spcPct val="100000"/>
              </a:lnSpc>
              <a:spcBef>
                <a:spcPts val="0"/>
              </a:spcBef>
              <a:spcAft>
                <a:spcPts val="0"/>
              </a:spcAft>
              <a:buSzPts val="1100"/>
              <a:buNone/>
            </a:pPr>
            <a:endParaRPr lang="en-US" b="0" i="1"/>
          </a:p>
          <a:p>
            <a:pPr marL="0" indent="0">
              <a:buSzTx/>
              <a:defRPr/>
            </a:pPr>
            <a:r>
              <a:rPr lang="en-US"/>
              <a:t>A READ Plan is created as soon as possible after a student is confirmed as having a Significant Reading Deficiency.​​</a:t>
            </a:r>
          </a:p>
          <a:p>
            <a:pPr marL="0" indent="0">
              <a:buSzTx/>
              <a:defRPr/>
            </a:pPr>
            <a:endParaRPr lang="en-US"/>
          </a:p>
          <a:p>
            <a:pPr indent="-298450">
              <a:buClrTx/>
              <a:buSzPts val="1100"/>
              <a:buFontTx/>
              <a:buChar char="●"/>
              <a:defRPr/>
            </a:pPr>
            <a:r>
              <a:rPr lang="en-US"/>
              <a:t>A strong READ plan is a “living” document. This means that The READ plan should be updated as services and data change to reflect the needs of the student and the supports the student is receiving. </a:t>
            </a:r>
          </a:p>
          <a:p>
            <a:pPr indent="-298450">
              <a:buSzPts val="1100"/>
              <a:buFont typeface="Arial"/>
              <a:buChar char="●"/>
              <a:defRPr/>
            </a:pPr>
            <a:endParaRPr lang="en-US"/>
          </a:p>
          <a:p>
            <a:pPr marL="457200" marR="0" lvl="0" indent="-298450" algn="l" defTabSz="914400" rtl="0" eaLnBrk="1" fontAlgn="auto" latinLnBrk="0" hangingPunct="1">
              <a:lnSpc>
                <a:spcPct val="100000"/>
              </a:lnSpc>
              <a:spcBef>
                <a:spcPts val="0"/>
              </a:spcBef>
              <a:spcAft>
                <a:spcPts val="0"/>
              </a:spcAft>
              <a:buClrTx/>
              <a:buSzPts val="1100"/>
              <a:buFontTx/>
              <a:buChar char="●"/>
              <a:tabLst/>
              <a:defRPr/>
            </a:pPr>
            <a:r>
              <a:rPr lang="en-US"/>
              <a:t>READ plans should serve as a documentation of:</a:t>
            </a:r>
          </a:p>
          <a:p>
            <a:pPr marL="914400" lvl="1" indent="-298450" algn="l" rtl="0">
              <a:lnSpc>
                <a:spcPct val="100000"/>
              </a:lnSpc>
              <a:spcBef>
                <a:spcPts val="0"/>
              </a:spcBef>
              <a:spcAft>
                <a:spcPts val="0"/>
              </a:spcAft>
              <a:buSzPts val="1100"/>
              <a:buChar char="○"/>
            </a:pPr>
            <a:r>
              <a:rPr lang="en-US"/>
              <a:t>the data that supports the student’s reading progress,</a:t>
            </a:r>
          </a:p>
          <a:p>
            <a:pPr marL="914400" lvl="1" indent="-298450" algn="l" rtl="0">
              <a:lnSpc>
                <a:spcPct val="100000"/>
              </a:lnSpc>
              <a:spcBef>
                <a:spcPts val="0"/>
              </a:spcBef>
              <a:spcAft>
                <a:spcPts val="0"/>
              </a:spcAft>
              <a:buSzPts val="1100"/>
              <a:buChar char="○"/>
            </a:pPr>
            <a:r>
              <a:rPr lang="en-US"/>
              <a:t>the services that the student is receiving</a:t>
            </a:r>
          </a:p>
          <a:p>
            <a:pPr marL="914400" lvl="1" indent="-298450" algn="l" rtl="0">
              <a:lnSpc>
                <a:spcPct val="100000"/>
              </a:lnSpc>
              <a:spcBef>
                <a:spcPts val="0"/>
              </a:spcBef>
              <a:spcAft>
                <a:spcPts val="0"/>
              </a:spcAft>
              <a:buSzPts val="1100"/>
              <a:buChar char="○"/>
            </a:pPr>
            <a:r>
              <a:rPr lang="en-US"/>
              <a:t>Who is providing the instruction and support the student is receiving, and</a:t>
            </a:r>
          </a:p>
          <a:p>
            <a:pPr lvl="1" indent="-298450">
              <a:buSzPts val="1100"/>
              <a:buChar char="○"/>
            </a:pPr>
            <a:r>
              <a:rPr lang="en-US"/>
              <a:t>how well those services are supporting the student throughout the year </a:t>
            </a: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877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ad2debbc2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ad2debbc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4A86E8"/>
              </a:buClr>
              <a:buSzPts val="1100"/>
              <a:buChar char="●"/>
            </a:pPr>
            <a:r>
              <a:rPr lang="en-US"/>
              <a:t>A READ Plan is created as soon as a student is confirmed as having a Significant Reading Deficiency.</a:t>
            </a:r>
          </a:p>
          <a:p>
            <a:pPr marL="457200" lvl="0" indent="-298450" algn="l" rtl="0">
              <a:lnSpc>
                <a:spcPct val="115000"/>
              </a:lnSpc>
              <a:spcBef>
                <a:spcPts val="0"/>
              </a:spcBef>
              <a:spcAft>
                <a:spcPts val="0"/>
              </a:spcAft>
              <a:buClr>
                <a:srgbClr val="4A86E8"/>
              </a:buClr>
              <a:buSzPts val="1100"/>
              <a:buChar char="●"/>
            </a:pPr>
            <a:r>
              <a:rPr lang="en-US"/>
              <a:t>A teacher, or other skilled school professional that the local education provider selects, is responsible for developing the READ Plan in collaboration with the student’s parents/guardians, if possible.</a:t>
            </a:r>
          </a:p>
          <a:p>
            <a:pPr marL="457200" lvl="0" indent="-298450" algn="l" rtl="0">
              <a:lnSpc>
                <a:spcPct val="115000"/>
              </a:lnSpc>
              <a:spcBef>
                <a:spcPts val="0"/>
              </a:spcBef>
              <a:spcAft>
                <a:spcPts val="0"/>
              </a:spcAft>
              <a:buClr>
                <a:srgbClr val="4A86E8"/>
              </a:buClr>
              <a:buSzPts val="1100"/>
              <a:buChar char="●"/>
            </a:pPr>
            <a:r>
              <a:rPr lang="en-US"/>
              <a:t>A READ plan is intended to be a collaborative effort between school professionals and the student’s parent(s) or guardians, so every effort needs to be made to have them involved.</a:t>
            </a:r>
          </a:p>
          <a:p>
            <a:pPr marL="457200" indent="-298450">
              <a:lnSpc>
                <a:spcPct val="115000"/>
              </a:lnSpc>
              <a:buClr>
                <a:srgbClr val="4A86E8"/>
              </a:buClr>
              <a:buSzPts val="1100"/>
              <a:buChar char="●"/>
            </a:pPr>
            <a:r>
              <a:rPr lang="en-US"/>
              <a:t>Additional support staff may also attend if needed such as an English Language Learner teacher or mental health providers. </a:t>
            </a:r>
          </a:p>
          <a:p>
            <a:pPr marL="457200" lvl="0" indent="0" algn="l" rtl="0">
              <a:spcBef>
                <a:spcPts val="0"/>
              </a:spcBef>
              <a:spcAft>
                <a:spcPts val="0"/>
              </a:spcAft>
              <a:buNone/>
            </a:pPr>
            <a:endParaRPr>
              <a:solidFill>
                <a:srgbClr val="4A86E8"/>
              </a:solidFill>
            </a:endParaRPr>
          </a:p>
        </p:txBody>
      </p:sp>
    </p:spTree>
    <p:extLst>
      <p:ext uri="{BB962C8B-B14F-4D97-AF65-F5344CB8AC3E}">
        <p14:creationId xmlns:p14="http://schemas.microsoft.com/office/powerpoint/2010/main" val="130505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8b47a21a32_2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8b47a21a32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Again, a strong READ plan is a “living” document, and should document the following:</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Identifying the possible significant reading deficiency starting with assessments and building a body of evidence</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Identifying the specific skill deficiency </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Developing the READ plan including identifying the intervention being used to meet the needs of the SRD, creating goals and objectives and what assessments will be used to progress monitor</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Implementing the interventions that the student is receiving</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Monitoring the student’s progress</a:t>
            </a:r>
          </a:p>
          <a:p>
            <a:pPr marL="628650" lvl="1" indent="-171450" algn="l" rtl="0">
              <a:lnSpc>
                <a:spcPct val="115000"/>
              </a:lnSpc>
              <a:spcBef>
                <a:spcPts val="0"/>
              </a:spcBef>
              <a:spcAft>
                <a:spcPts val="0"/>
              </a:spcAft>
              <a:buClr>
                <a:schemeClr val="dk1"/>
              </a:buClr>
              <a:buSzPts val="1100"/>
              <a:buFont typeface="Courier New" panose="02070309020205020404" pitchFamily="49" charset="0"/>
              <a:buChar char="o"/>
            </a:pPr>
            <a:r>
              <a:rPr lang="en-US"/>
              <a:t>and evaluating how effective the intervention is in developing the student’s skill.</a:t>
            </a:r>
            <a:endParaRPr/>
          </a:p>
          <a:p>
            <a:pPr marL="0" lvl="0" indent="0" algn="l" rtl="0">
              <a:lnSpc>
                <a:spcPct val="115000"/>
              </a:lnSpc>
              <a:spcBef>
                <a:spcPts val="0"/>
              </a:spcBef>
              <a:spcAft>
                <a:spcPts val="0"/>
              </a:spcAft>
              <a:buClr>
                <a:schemeClr val="dk1"/>
              </a:buClr>
              <a:buSzPts val="1100"/>
              <a:buFont typeface="Arial"/>
              <a:buNone/>
            </a:pPr>
            <a:r>
              <a:rPr lang="en-US"/>
              <a:t>By identifying the components of the process, the goal is for teachers to see the power of a well-written READ plan and how it can support the improvement of reading skills for students. </a:t>
            </a:r>
            <a:endParaRPr/>
          </a:p>
        </p:txBody>
      </p:sp>
    </p:spTree>
    <p:extLst>
      <p:ext uri="{BB962C8B-B14F-4D97-AF65-F5344CB8AC3E}">
        <p14:creationId xmlns:p14="http://schemas.microsoft.com/office/powerpoint/2010/main" val="769972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0" i="0" dirty="0">
                <a:solidFill>
                  <a:schemeClr val="tx1"/>
                </a:solidFill>
                <a:latin typeface="Calibri" panose="020F0502020204030204" pitchFamily="34" charset="0"/>
                <a:cs typeface="Calibri" panose="020F0502020204030204" pitchFamily="34" charset="0"/>
              </a:rPr>
              <a:t>The READ Act includes several elements that must be included in a READ plan.  </a:t>
            </a:r>
            <a:endParaRPr lang="en-US" sz="120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US" b="1" dirty="0"/>
          </a:p>
          <a:p>
            <a:pPr marL="0" indent="0">
              <a:lnSpc>
                <a:spcPct val="150000"/>
              </a:lnSpc>
              <a:buClr>
                <a:schemeClr val="tx1"/>
              </a:buClr>
              <a:buFont typeface="Arial" panose="020B0604020202020204" pitchFamily="34" charset="0"/>
              <a:buNone/>
            </a:pPr>
            <a:r>
              <a:rPr lang="en-US" sz="1100" dirty="0">
                <a:solidFill>
                  <a:schemeClr val="tx1"/>
                </a:solidFill>
                <a:latin typeface="Calibri" panose="020F0502020204030204" pitchFamily="34" charset="0"/>
                <a:cs typeface="Calibri" panose="020F0502020204030204" pitchFamily="34" charset="0"/>
              </a:rPr>
              <a:t>Each READ plan must include, at a minimum: </a:t>
            </a:r>
          </a:p>
          <a:p>
            <a:pPr marL="0" indent="0">
              <a:lnSpc>
                <a:spcPct val="150000"/>
              </a:lnSpc>
              <a:buClr>
                <a:schemeClr val="tx1"/>
              </a:buClr>
              <a:buFont typeface="Arial" panose="020B0604020202020204" pitchFamily="34" charset="0"/>
              <a:buNone/>
            </a:pPr>
            <a:endParaRPr lang="en-US" sz="1100" dirty="0">
              <a:solidFill>
                <a:schemeClr val="tx1"/>
              </a:solidFill>
              <a:latin typeface="Calibri" panose="020F0502020204030204" pitchFamily="34" charset="0"/>
              <a:cs typeface="Calibri" panose="020F0502020204030204" pitchFamily="34" charset="0"/>
            </a:endParaRP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student’s specific, diagnosed reading skill deficiencies that need to be remediated in order for the student to attain reading competency;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goals and objectives for student growth in attaining reading competency;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type of additional instructional services and interventions the student will receive in reading. At a minimum, the local education provider shall ensure the student receives educational services in a daily literacy block for the length of time identified as effective in research relating to best practices in teaching reading.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scientifically based or evidence-based reading instructional programming the teacher will use to provide daily reading approaches, strategies, interventions, and instruction, which programs at a minimum shall address the areas of phonemic awareness, phonics, vocabulary development, reading fluency, including oral skills, and reading comprehension.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How the student’s progress will be evaluated and monitored;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The strategies parents are encouraged to use that are designed to supplement the programming </a:t>
            </a:r>
          </a:p>
          <a:p>
            <a:pPr marL="800100" lvl="1" indent="-342900">
              <a:lnSpc>
                <a:spcPct val="150000"/>
              </a:lnSpc>
              <a:buClr>
                <a:schemeClr val="tx1"/>
              </a:buClr>
              <a:buFont typeface="+mj-lt"/>
              <a:buAutoNum type="arabicPeriod"/>
            </a:pPr>
            <a:r>
              <a:rPr lang="en-US" sz="1100" dirty="0">
                <a:solidFill>
                  <a:schemeClr val="tx1"/>
                </a:solidFill>
                <a:latin typeface="Calibri" panose="020F0502020204030204" pitchFamily="34" charset="0"/>
                <a:cs typeface="Calibri" panose="020F0502020204030204" pitchFamily="34" charset="0"/>
              </a:rPr>
              <a:t>Any additional services the teacher deems available and appropriate to accelerate the student’s reading skill development</a:t>
            </a:r>
          </a:p>
          <a:p>
            <a:pPr marL="457200" marR="0" lvl="1" indent="0" algn="l" defTabSz="914400" rtl="0" eaLnBrk="1" fontAlgn="auto" latinLnBrk="0" hangingPunct="1">
              <a:lnSpc>
                <a:spcPct val="150000"/>
              </a:lnSpc>
              <a:spcBef>
                <a:spcPts val="0"/>
              </a:spcBef>
              <a:spcAft>
                <a:spcPts val="0"/>
              </a:spcAft>
              <a:buClr>
                <a:schemeClr val="tx1"/>
              </a:buClr>
              <a:buSzTx/>
              <a:buFont typeface="+mj-lt"/>
              <a:buNone/>
              <a:tabLst/>
              <a:defRPr/>
            </a:pPr>
            <a:r>
              <a:rPr lang="en-US" sz="1100" b="0" dirty="0"/>
              <a:t>22-7-1206 (5) a-g</a:t>
            </a:r>
          </a:p>
          <a:p>
            <a:pPr marL="457200" lvl="1" indent="0">
              <a:lnSpc>
                <a:spcPct val="150000"/>
              </a:lnSpc>
              <a:buClr>
                <a:schemeClr val="tx1"/>
              </a:buClr>
              <a:buFont typeface="+mj-lt"/>
              <a:buNone/>
            </a:pPr>
            <a:endParaRPr lang="en-US" sz="110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0" dirty="0">
                <a:solidFill>
                  <a:schemeClr val="tx1"/>
                </a:solidFill>
                <a:latin typeface="Calibri" panose="020F0502020204030204" pitchFamily="34" charset="0"/>
                <a:cs typeface="Calibri" panose="020F0502020204030204" pitchFamily="34" charset="0"/>
              </a:rPr>
              <a:t>READ plans are specific to each student. The READ Act details additional components to include in READ Plans for English Language learners. The READ Act also includes additional READ Plan considerations for students who may have an Individualized Educational Plan. </a:t>
            </a: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endParaRPr lang="en-US" sz="1100" b="0" i="0" dirty="0">
              <a:solidFill>
                <a:schemeClr val="tx1"/>
              </a:solidFill>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100"/>
              <a:buNone/>
            </a:pPr>
            <a:endParaRPr lang="en-US" sz="1100" dirty="0">
              <a:highlight>
                <a:srgbClr val="FFFF00"/>
              </a:highlight>
            </a:endParaRPr>
          </a:p>
          <a:p>
            <a:pPr marL="0" lvl="0" indent="0" algn="l" rtl="0">
              <a:lnSpc>
                <a:spcPct val="100000"/>
              </a:lnSpc>
              <a:spcBef>
                <a:spcPts val="0"/>
              </a:spcBef>
              <a:spcAft>
                <a:spcPts val="0"/>
              </a:spcAft>
              <a:buSzPts val="1100"/>
              <a:buNone/>
            </a:pPr>
            <a:r>
              <a:rPr lang="en-US" sz="1100" dirty="0">
                <a:highlight>
                  <a:srgbClr val="FFFF00"/>
                </a:highlight>
              </a:rPr>
              <a:t>READ Plan CHECKLIST link</a:t>
            </a:r>
            <a:r>
              <a:rPr lang="en-US" sz="1100" dirty="0"/>
              <a:t>: </a:t>
            </a:r>
            <a:r>
              <a:rPr lang="en-US" sz="1100" u="sng" dirty="0">
                <a:solidFill>
                  <a:schemeClr val="hlink"/>
                </a:solidFill>
                <a:hlinkClick r:id="rId3"/>
              </a:rPr>
              <a:t>http://www.cde.state.co.us/coloradoliteracy/readplanchecklist</a:t>
            </a:r>
            <a:endParaRPr lang="en-US" sz="1100" u="sng" dirty="0">
              <a:solidFill>
                <a:schemeClr val="hlink"/>
              </a:solidFill>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4091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Updates made to the READ plan template include:</a:t>
            </a:r>
          </a:p>
          <a:p>
            <a:endParaRPr lang="en-US"/>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A fully accessible format</a:t>
            </a:r>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Dropdown menus for some fields</a:t>
            </a:r>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An additional section for READ Plan history</a:t>
            </a:r>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Redesigned to be more user-friendly for ongoing updates</a:t>
            </a:r>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End of year summary</a:t>
            </a:r>
          </a:p>
          <a:p>
            <a:pPr marL="285750" indent="-285750">
              <a:buFont typeface="Arial" panose="020B0604020202020204" pitchFamily="34" charset="0"/>
              <a:buChar char="•"/>
            </a:pPr>
            <a:r>
              <a:rPr lang="en-US" sz="1200">
                <a:latin typeface="Calibri Light" panose="020F0302020204030204" pitchFamily="34" charset="0"/>
                <a:cs typeface="Calibri Light" panose="020F0302020204030204" pitchFamily="34" charset="0"/>
              </a:rPr>
              <a:t>Alternate template for multilingual learners</a:t>
            </a:r>
          </a:p>
          <a:p>
            <a:endParaRPr lang="en-US"/>
          </a:p>
          <a:p>
            <a:r>
              <a:rPr lang="en-US"/>
              <a:t>We will be reviewing each section of the template to show how the format supports best practices in documenting planning and progress over time.</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198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demographic section remains very similar to the original template format, including basic demographic information as well as a place to indicate whether a child has additional educational plans.  One change is clearer wording and a prominent location for the date the current plan is initiated, which differentiates it from previous versions of the READ plan a student may have.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64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 plan history section is a new addition to the template. This section provides a place to record whether the READ plan is being continued from a prior school year. If a plan is being continued, there is a place to document when the READ plan was first initiated and the number of years the student has been on a READ plan. The additional information in this section is intended to help the teacher who is updating the plan revisit the prior year’s plan to determine what goals were unmet previously, what intervention program was used, and what was the frequency, duration, and intensity of the previously implemented intervention. </a:t>
            </a:r>
          </a:p>
          <a:p>
            <a:endParaRPr lang="en-US"/>
          </a:p>
          <a:p>
            <a:r>
              <a:rPr lang="en-US"/>
              <a:t>Recording this information in the current READ plan allows more direct transfer of information from year to year and also provides information to the current teacher to make thoughtful decisions about how a plan is intensified for a student who continues to have an SRD from one year to the next.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2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ECD8B-822F-13E5-7ADC-0EDD0924B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463A2-CD39-1516-D01C-692E6BD6C9FB}"/>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C2EBAF97-61CC-1F5F-B6C7-D2B8D6E7BA3B}"/>
              </a:ext>
            </a:extLst>
          </p:cNvPr>
          <p:cNvSpPr>
            <a:spLocks noGrp="1"/>
          </p:cNvSpPr>
          <p:nvPr>
            <p:ph type="body" idx="1"/>
          </p:nvPr>
        </p:nvSpPr>
        <p:spPr/>
        <p:txBody>
          <a:bodyPr/>
          <a:lstStyle/>
          <a:p>
            <a:r>
              <a:rPr lang="en-US"/>
              <a:t>Because the continuation of a READ plan from one school year to the next is often a place where lack of communication or clear documentation can create gaps in services for students who need intervention the most, we are going to spend a little time today reviewing READ Act requirements and best practices for students who remain on a READ plan from one year to the next. </a:t>
            </a:r>
          </a:p>
          <a:p>
            <a:endParaRPr lang="en-US"/>
          </a:p>
          <a:p>
            <a:endParaRPr lang="en-US"/>
          </a:p>
        </p:txBody>
      </p:sp>
      <p:sp>
        <p:nvSpPr>
          <p:cNvPr id="4" name="Slide Number Placeholder 3">
            <a:extLst>
              <a:ext uri="{FF2B5EF4-FFF2-40B4-BE49-F238E27FC236}">
                <a16:creationId xmlns:a16="http://schemas.microsoft.com/office/drawing/2014/main" id="{5DB40D91-FBEF-4CCD-577C-D3C274AAB6D6}"/>
              </a:ext>
            </a:extLst>
          </p:cNvPr>
          <p:cNvSpPr>
            <a:spLocks noGrp="1"/>
          </p:cNvSpPr>
          <p:nvPr>
            <p:ph type="sldNum" sz="quarter" idx="5"/>
          </p:nvPr>
        </p:nvSpPr>
        <p:spPr/>
        <p:txBody>
          <a:bodyPr/>
          <a:lstStyle/>
          <a:p>
            <a:fld id="{5042812E-3809-4E0B-92C6-056D9C82826E}" type="slidenum">
              <a:rPr lang="en-US" smtClean="0"/>
              <a:t>17</a:t>
            </a:fld>
            <a:endParaRPr lang="en-US"/>
          </a:p>
        </p:txBody>
      </p:sp>
    </p:spTree>
    <p:extLst>
      <p:ext uri="{BB962C8B-B14F-4D97-AF65-F5344CB8AC3E}">
        <p14:creationId xmlns:p14="http://schemas.microsoft.com/office/powerpoint/2010/main" val="2713222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mistake than many schools make at the beginning of a new school year for students continuing on READ plans is to begin the process intended for SRD identification all over again.</a:t>
            </a:r>
          </a:p>
          <a:p>
            <a:endParaRPr lang="en-US" dirty="0"/>
          </a:p>
          <a:p>
            <a:r>
              <a:rPr lang="en-US" dirty="0"/>
              <a:t> </a:t>
            </a:r>
            <a:r>
              <a:rPr lang="en-US" b="1" dirty="0"/>
              <a:t>(CLICK) </a:t>
            </a:r>
            <a:r>
              <a:rPr lang="en-US" dirty="0"/>
              <a:t>We waste precious time making that mistake.</a:t>
            </a:r>
          </a:p>
          <a:p>
            <a:endParaRPr lang="en-US" dirty="0"/>
          </a:p>
          <a:p>
            <a:r>
              <a:rPr lang="en-US" dirty="0"/>
              <a:t>Remember that for students who will continue on a READ plan for a second or subsequent year, it is important to start the school year prepared to begin interventions aligned to their specific skill deficits as quickly as possible when the new school year begins.</a:t>
            </a:r>
          </a:p>
          <a:p>
            <a:endParaRPr lang="en-US" dirty="0"/>
          </a:p>
          <a:p>
            <a:r>
              <a:rPr lang="en-US" dirty="0"/>
              <a:t>In this case, the interim assessment administered within the first 30 days of school is used not for screening for risk (we already know they are at risk), but for obtaining the most recent data about what the student needs to inform the READ plan, comparing it to previous data,  writing strong goals and objectives, and ensuring the appropriate interventions are in place. </a:t>
            </a:r>
          </a:p>
          <a:p>
            <a:r>
              <a:rPr lang="en-US" dirty="0"/>
              <a:t>Diagnostic assessments may be used to gather additional information to inform the interventions, but for these students, there is no longer a 60-day window. </a:t>
            </a:r>
          </a:p>
          <a:p>
            <a:endParaRPr lang="en-US" dirty="0"/>
          </a:p>
          <a:p>
            <a:r>
              <a:rPr lang="en-US" dirty="0"/>
              <a:t>The body of evidence that was hopefully well documented in the previous version of the student’s READ plan, along with any additional data from the beginning of the year assessments, should help teachers quickly and easily revise the READ plan for the new year. This is where revisiting the previous READ plan and aligning to the current version is critically important.</a:t>
            </a:r>
          </a:p>
          <a:p>
            <a:endParaRPr lang="en-US" dirty="0"/>
          </a:p>
          <a:p>
            <a:endParaRPr lang="en-US" dirty="0"/>
          </a:p>
        </p:txBody>
      </p:sp>
      <p:sp>
        <p:nvSpPr>
          <p:cNvPr id="4" name="Slide Number Placeholder 3"/>
          <p:cNvSpPr>
            <a:spLocks noGrp="1"/>
          </p:cNvSpPr>
          <p:nvPr>
            <p:ph type="sldNum" sz="quarter" idx="5"/>
          </p:nvPr>
        </p:nvSpPr>
        <p:spPr/>
        <p:txBody>
          <a:bodyPr/>
          <a:lstStyle/>
          <a:p>
            <a:fld id="{B8657152-8585-4F6E-BB84-67D463DD4A45}" type="slidenum">
              <a:rPr lang="en-US" smtClean="0"/>
              <a:t>18</a:t>
            </a:fld>
            <a:endParaRPr lang="en-US"/>
          </a:p>
        </p:txBody>
      </p:sp>
    </p:spTree>
    <p:extLst>
      <p:ext uri="{BB962C8B-B14F-4D97-AF65-F5344CB8AC3E}">
        <p14:creationId xmlns:p14="http://schemas.microsoft.com/office/powerpoint/2010/main" val="4244065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guidance document that aligns with this presentation is located on the CDE website in the section titled “Identification of SRD and READ Plans”. The direct link to this document is on the slide. </a:t>
            </a:r>
          </a:p>
          <a:p>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Direct link: https://www.cde.state.co.us/coloradoliteracy/readplansfromyeartoyear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Website link: https://www.cde.state.co.us/coloradoliteracy/readplans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19</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CBC21D8F-0AB1-ED9F-68CC-8A8697130D35}"/>
              </a:ext>
            </a:extLst>
          </p:cNvPr>
          <p:cNvSpPr>
            <a:spLocks noGrp="1"/>
          </p:cNvSpPr>
          <p:nvPr>
            <p:ph type="dt" idx="10"/>
          </p:nvPr>
        </p:nvSpPr>
        <p:spPr/>
        <p:txBody>
          <a:bodyPr/>
          <a:lstStyle/>
          <a:p>
            <a:r>
              <a:rPr lang="en-US"/>
              <a:t>5/25/2023</a:t>
            </a:r>
          </a:p>
        </p:txBody>
      </p:sp>
      <p:sp>
        <p:nvSpPr>
          <p:cNvPr id="6" name="Header Placeholder 5">
            <a:extLst>
              <a:ext uri="{FF2B5EF4-FFF2-40B4-BE49-F238E27FC236}">
                <a16:creationId xmlns:a16="http://schemas.microsoft.com/office/drawing/2014/main" id="{7B6C6BE9-F328-D017-2536-776BFB8124E2}"/>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398402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 the CDE website, we have a webpage that includes information about the ELSR regional support.</a:t>
            </a:r>
          </a:p>
          <a:p>
            <a:pPr marL="171450" indent="-171450">
              <a:buFont typeface="Arial" panose="020B0604020202020204" pitchFamily="34" charset="0"/>
              <a:buChar char="•"/>
            </a:pPr>
            <a:r>
              <a:rPr lang="en-US" dirty="0"/>
              <a:t>On this webpage, you can find information about the which consultant may be supporting your district, supports we can provide, and a link to a request for support form.</a:t>
            </a:r>
          </a:p>
          <a:p>
            <a:pPr marL="171450" indent="-171450">
              <a:buFont typeface="Arial" panose="020B0604020202020204" pitchFamily="34" charset="0"/>
              <a:buChar char="•"/>
            </a:pPr>
            <a:r>
              <a:rPr lang="en-US" dirty="0">
                <a:hlinkClick r:id="rId3"/>
              </a:rPr>
              <a:t>Elementary Literacy and School Readiness (ELSR) Regional Support | CDE (state.co.us)</a:t>
            </a:r>
            <a:endParaRPr lang="en-US" dirty="0"/>
          </a:p>
        </p:txBody>
      </p:sp>
      <p:sp>
        <p:nvSpPr>
          <p:cNvPr id="4" name="Slide Number Placeholder 3"/>
          <p:cNvSpPr>
            <a:spLocks noGrp="1"/>
          </p:cNvSpPr>
          <p:nvPr>
            <p:ph type="sldNum" sz="quarter" idx="5"/>
          </p:nvPr>
        </p:nvSpPr>
        <p:spPr/>
        <p:txBody>
          <a:bodyPr/>
          <a:lstStyle/>
          <a:p>
            <a:fld id="{2354AD33-D1F3-4EF2-98BD-2AA307F202D5}" type="slidenum">
              <a:rPr lang="en-US" smtClean="0"/>
              <a:t>2</a:t>
            </a:fld>
            <a:endParaRPr lang="en-US"/>
          </a:p>
        </p:txBody>
      </p:sp>
    </p:spTree>
    <p:extLst>
      <p:ext uri="{BB962C8B-B14F-4D97-AF65-F5344CB8AC3E}">
        <p14:creationId xmlns:p14="http://schemas.microsoft.com/office/powerpoint/2010/main" val="92201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students who are on existing READ plans there are three possible outcomes at the end of year assessment window (typically within the last 45 days of the school year).</a:t>
            </a:r>
          </a:p>
          <a:p>
            <a:endParaRPr lang="en-US" dirty="0"/>
          </a:p>
          <a:p>
            <a:r>
              <a:rPr lang="en-US" dirty="0"/>
              <a:t>Students can continue to have an SRD, they can no longer score below the cut score for an SRD but remain below grade level, or they may reach grade level reading competency.  For students who reach grade level reading competency and have a body of evidence to show they have mastered the minimum skill competencies, exiting the READ plan is possible.</a:t>
            </a:r>
          </a:p>
          <a:p>
            <a:endParaRPr lang="en-US" dirty="0"/>
          </a:p>
          <a:p>
            <a:r>
              <a:rPr lang="en-US" b="1" dirty="0" err="1"/>
              <a:t>CLICK</a:t>
            </a:r>
            <a:r>
              <a:rPr lang="en-US" dirty="0" err="1"/>
              <a:t>_For</a:t>
            </a:r>
            <a:r>
              <a:rPr lang="en-US" dirty="0"/>
              <a:t> students who remain below grade level, EVEN IF THEY ARE NO LONGER SRD, a READ plan must be continued for a second or subsequent consecutive year.  Students who are no longer SRD will need to have their READ plan updated (in the manner we will be discussing shortly), and their parents should receive communication about their progress in the manner your school chooses (meeting, phone call, email, progress report, </a:t>
            </a:r>
            <a:r>
              <a:rPr lang="en-US" dirty="0" err="1"/>
              <a:t>etc</a:t>
            </a:r>
            <a:r>
              <a:rPr lang="en-US" dirty="0"/>
              <a:t>).</a:t>
            </a:r>
          </a:p>
          <a:p>
            <a:endParaRPr lang="en-US" dirty="0"/>
          </a:p>
          <a:p>
            <a:r>
              <a:rPr lang="en-US" dirty="0"/>
              <a:t>Stu</a:t>
            </a:r>
          </a:p>
          <a:p>
            <a:pPr marL="228600" indent="0">
              <a:buSzPts val="1100"/>
            </a:pPr>
            <a:r>
              <a:rPr lang="en-US" dirty="0"/>
              <a:t>A student’s</a:t>
            </a:r>
            <a:r>
              <a:rPr lang="en-US" sz="1200" dirty="0"/>
              <a:t> READ plan should be updated with specific changes detailed in the READ Act that include steps teachers, principals, and districts need to take to prepare the READ plan and services that will be provided </a:t>
            </a:r>
            <a:r>
              <a:rPr lang="en-US" dirty="0"/>
              <a:t>when a student continues on a READ plan for a second or subsequent consecutive school year. </a:t>
            </a:r>
          </a:p>
          <a:p>
            <a:pPr>
              <a:buSzPts val="1100"/>
            </a:pPr>
            <a:r>
              <a:rPr lang="en-US" dirty="0"/>
              <a:t> </a:t>
            </a:r>
          </a:p>
          <a:p>
            <a:pPr marL="0" lvl="0" indent="0" algn="l" rtl="0">
              <a:lnSpc>
                <a:spcPct val="100000"/>
              </a:lnSpc>
              <a:spcBef>
                <a:spcPts val="0"/>
              </a:spcBef>
              <a:spcAft>
                <a:spcPts val="0"/>
              </a:spcAft>
              <a:buSzPts val="1100"/>
              <a:buNone/>
            </a:pPr>
            <a:endParaRPr lang="en-US" sz="1200" dirty="0"/>
          </a:p>
          <a:p>
            <a:pPr marL="0" lvl="0" indent="0" algn="l" rtl="0">
              <a:lnSpc>
                <a:spcPct val="100000"/>
              </a:lnSpc>
              <a:spcBef>
                <a:spcPts val="0"/>
              </a:spcBef>
              <a:spcAft>
                <a:spcPts val="0"/>
              </a:spcAft>
              <a:buSzPts val="1100"/>
              <a:buFont typeface="Arial" panose="020B0604020202020204" pitchFamily="34" charset="0"/>
              <a:buNone/>
            </a:pPr>
            <a:r>
              <a:rPr lang="en-US" sz="1200" dirty="0"/>
              <a:t>In the following school year:</a:t>
            </a:r>
            <a:endParaRPr lang="en-US" sz="1200" dirty="0">
              <a:cs typeface="Calibri"/>
            </a:endParaRPr>
          </a:p>
          <a:p>
            <a:pPr marL="171450" indent="-171450">
              <a:buSzPts val="1100"/>
              <a:buFont typeface="Arial" panose="020B0604020202020204" pitchFamily="34" charset="0"/>
              <a:buChar char="•"/>
            </a:pPr>
            <a:r>
              <a:rPr lang="en-US" sz="1200" dirty="0"/>
              <a:t>The student’s teacher will revise the READ plan to include additional, more rigorous strategies and interventions, including increased daily time in school for reading instruction.</a:t>
            </a:r>
            <a:r>
              <a:rPr lang="en-US" dirty="0"/>
              <a:t> </a:t>
            </a:r>
          </a:p>
          <a:p>
            <a:pPr marL="171450" lvl="0" indent="-171450" algn="l" rtl="0">
              <a:lnSpc>
                <a:spcPct val="100000"/>
              </a:lnSpc>
              <a:spcBef>
                <a:spcPts val="0"/>
              </a:spcBef>
              <a:spcAft>
                <a:spcPts val="0"/>
              </a:spcAft>
              <a:buSzPts val="1100"/>
              <a:buFont typeface="Arial" panose="020B0604020202020204" pitchFamily="34" charset="0"/>
              <a:buChar char="•"/>
            </a:pPr>
            <a:r>
              <a:rPr lang="en-US" sz="1200" dirty="0"/>
              <a:t>The principal of the school ensures the reading instruction the student will receive is in conjunction with, and is supported through other subjects during the school day.</a:t>
            </a:r>
            <a:endParaRPr lang="en-US" sz="1200" dirty="0">
              <a:cs typeface="Calibri"/>
            </a:endParaRPr>
          </a:p>
          <a:p>
            <a:pPr marL="171450" indent="-171450">
              <a:buSzPts val="1100"/>
              <a:buFont typeface="Arial" panose="020B0604020202020204" pitchFamily="34" charset="0"/>
              <a:buChar char="•"/>
            </a:pPr>
            <a:r>
              <a:rPr lang="en-US" sz="1200" dirty="0"/>
              <a:t>And, if practicable, the student receives reading instruction from a teacher who is identified as effective or highly effective in their most recent performance evaluation and has expertise in teaching reading.</a:t>
            </a:r>
            <a:r>
              <a:rPr lang="en-US" dirty="0"/>
              <a:t> </a:t>
            </a:r>
            <a:endParaRPr lang="en-US" sz="1200" dirty="0">
              <a:cs typeface="Calibri"/>
            </a:endParaRPr>
          </a:p>
          <a:p>
            <a:pPr marL="171450" lvl="0" indent="-171450" algn="l" rtl="0">
              <a:lnSpc>
                <a:spcPct val="100000"/>
              </a:lnSpc>
              <a:spcBef>
                <a:spcPts val="0"/>
              </a:spcBef>
              <a:spcAft>
                <a:spcPts val="0"/>
              </a:spcAft>
              <a:buSzPts val="1100"/>
              <a:buFont typeface="Arial" panose="020B0604020202020204" pitchFamily="34" charset="0"/>
              <a:buChar char="•"/>
            </a:pPr>
            <a:endParaRPr lang="en-US" sz="1200" dirty="0"/>
          </a:p>
          <a:p>
            <a:pPr marL="171450" lvl="0" indent="-171450" algn="l" rtl="0">
              <a:lnSpc>
                <a:spcPct val="100000"/>
              </a:lnSpc>
              <a:spcBef>
                <a:spcPts val="0"/>
              </a:spcBef>
              <a:spcAft>
                <a:spcPts val="0"/>
              </a:spcAft>
              <a:buSzPts val="1100"/>
              <a:buFont typeface="Arial" panose="020B0604020202020204" pitchFamily="34" charset="0"/>
              <a:buChar char="•"/>
            </a:pPr>
            <a:r>
              <a:rPr lang="en-US" sz="1200" dirty="0"/>
              <a:t>22-7-1206 (7) (a) (I) (II) (III)</a:t>
            </a:r>
            <a:endParaRPr lang="en-US" sz="1200" dirty="0">
              <a:cs typeface="Calibri"/>
            </a:endParaRPr>
          </a:p>
          <a:p>
            <a:r>
              <a:rPr lang="en-US" dirty="0"/>
              <a:t>dents who continue to have an SRD and must remain on a READ plan have some additional requirements outlined in the READ Act.</a:t>
            </a:r>
          </a:p>
        </p:txBody>
      </p:sp>
      <p:sp>
        <p:nvSpPr>
          <p:cNvPr id="4" name="Slide Number Placeholder 3"/>
          <p:cNvSpPr>
            <a:spLocks noGrp="1"/>
          </p:cNvSpPr>
          <p:nvPr>
            <p:ph type="sldNum" sz="quarter" idx="5"/>
          </p:nvPr>
        </p:nvSpPr>
        <p:spPr/>
        <p:txBody>
          <a:bodyPr/>
          <a:lstStyle/>
          <a:p>
            <a:fld id="{B8657152-8585-4F6E-BB84-67D463DD4A45}" type="slidenum">
              <a:rPr lang="en-US" smtClean="0"/>
              <a:t>20</a:t>
            </a:fld>
            <a:endParaRPr lang="en-US"/>
          </a:p>
        </p:txBody>
      </p:sp>
    </p:spTree>
    <p:extLst>
      <p:ext uri="{BB962C8B-B14F-4D97-AF65-F5344CB8AC3E}">
        <p14:creationId xmlns:p14="http://schemas.microsoft.com/office/powerpoint/2010/main" val="6335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effectLst/>
              </a:rPr>
              <a:t>There are different ways educators can ensure a student receives more rigorous strategies and interventions. </a:t>
            </a:r>
          </a:p>
          <a:p>
            <a:endParaRPr lang="en-US"/>
          </a:p>
        </p:txBody>
      </p:sp>
      <p:sp>
        <p:nvSpPr>
          <p:cNvPr id="4" name="Slide Number Placeholder 3"/>
          <p:cNvSpPr>
            <a:spLocks noGrp="1"/>
          </p:cNvSpPr>
          <p:nvPr>
            <p:ph type="sldNum" sz="quarter" idx="5"/>
          </p:nvPr>
        </p:nvSpPr>
        <p:spPr/>
        <p:txBody>
          <a:bodyPr/>
          <a:lstStyle/>
          <a:p>
            <a:fld id="{B8657152-8585-4F6E-BB84-67D463DD4A45}" type="slidenum">
              <a:rPr lang="en-US" smtClean="0"/>
              <a:t>21</a:t>
            </a:fld>
            <a:endParaRPr lang="en-US"/>
          </a:p>
        </p:txBody>
      </p:sp>
    </p:spTree>
    <p:extLst>
      <p:ext uri="{BB962C8B-B14F-4D97-AF65-F5344CB8AC3E}">
        <p14:creationId xmlns:p14="http://schemas.microsoft.com/office/powerpoint/2010/main" val="2598838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For students who did not reach grade level competency in reading and will remain on a READ Plan in the subsequent school year, READ Act statute designates that students receive intensified instructional efforts. </a:t>
            </a:r>
          </a:p>
          <a:p>
            <a:pPr marL="0" indent="0"/>
            <a:r>
              <a:rPr lang="en-US" dirty="0"/>
              <a:t>First, students should receive additional and more rigorous strategies and intervention. This could be a change in interventions and/or teachers, smaller group ratios, more targeted intervention, and/or increased frequency of progress monitoring. Next, an increase in daily reading instruction can be achieved through increased weekly frequency, increased duration for lessons, and increased support across content. Finally, reading instruction should be supported across content in the instructional day, including small group instruction, push-in support, and increased accommodations or modifications. </a:t>
            </a:r>
          </a:p>
          <a:p>
            <a:pPr marL="0" indent="0"/>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300">
                <a:solidFill>
                  <a:schemeClr val="dk1"/>
                </a:solidFill>
                <a:latin typeface="Calibri"/>
                <a:ea typeface="Calibri"/>
                <a:cs typeface="Calibri"/>
                <a:sym typeface="Calibri"/>
              </a:rPr>
              <a:pPr algn="r"/>
              <a:t>22</a:t>
            </a:fld>
            <a:endParaRPr lang="en-US" sz="1300">
              <a:solidFill>
                <a:schemeClr val="dk1"/>
              </a:solidFill>
              <a:latin typeface="Calibri"/>
              <a:ea typeface="Calibri"/>
              <a:cs typeface="Calibri"/>
              <a:sym typeface="Calibri"/>
            </a:endParaRPr>
          </a:p>
        </p:txBody>
      </p:sp>
      <p:sp>
        <p:nvSpPr>
          <p:cNvPr id="5" name="Date Placeholder 4">
            <a:extLst>
              <a:ext uri="{FF2B5EF4-FFF2-40B4-BE49-F238E27FC236}">
                <a16:creationId xmlns:a16="http://schemas.microsoft.com/office/drawing/2014/main" id="{82093B12-970C-206D-FDC0-D694D0372400}"/>
              </a:ext>
            </a:extLst>
          </p:cNvPr>
          <p:cNvSpPr>
            <a:spLocks noGrp="1"/>
          </p:cNvSpPr>
          <p:nvPr>
            <p:ph type="dt" idx="10"/>
          </p:nvPr>
        </p:nvSpPr>
        <p:spPr/>
        <p:txBody>
          <a:bodyPr/>
          <a:lstStyle/>
          <a:p>
            <a:r>
              <a:rPr lang="en-US"/>
              <a:t>5/25/2023</a:t>
            </a:r>
          </a:p>
        </p:txBody>
      </p:sp>
      <p:sp>
        <p:nvSpPr>
          <p:cNvPr id="6" name="Header Placeholder 5">
            <a:extLst>
              <a:ext uri="{FF2B5EF4-FFF2-40B4-BE49-F238E27FC236}">
                <a16:creationId xmlns:a16="http://schemas.microsoft.com/office/drawing/2014/main" id="{2038B5E0-25E8-BD58-9C9F-BC2F4AFF7E37}"/>
              </a:ext>
            </a:extLst>
          </p:cNvPr>
          <p:cNvSpPr>
            <a:spLocks noGrp="1"/>
          </p:cNvSpPr>
          <p:nvPr>
            <p:ph type="hdr" idx="2"/>
          </p:nvPr>
        </p:nvSpPr>
        <p:spPr/>
        <p:txBody>
          <a:bodyPr/>
          <a:lstStyle/>
          <a:p>
            <a:r>
              <a:rPr lang="en-US"/>
              <a:t>READ Act Office Hours</a:t>
            </a:r>
          </a:p>
        </p:txBody>
      </p:sp>
    </p:spTree>
    <p:extLst>
      <p:ext uri="{BB962C8B-B14F-4D97-AF65-F5344CB8AC3E}">
        <p14:creationId xmlns:p14="http://schemas.microsoft.com/office/powerpoint/2010/main" val="3764898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Leaders can also begin to plan thoughtfully to make the transition into the new school year seamless.</a:t>
            </a:r>
          </a:p>
          <a:p>
            <a:endParaRPr lang="en-US"/>
          </a:p>
          <a:p>
            <a:r>
              <a:rPr lang="en-US"/>
              <a:t>Leaders can: </a:t>
            </a:r>
          </a:p>
          <a:p>
            <a:pPr>
              <a:buFont typeface="Arial" panose="020B0604020202020204" pitchFamily="34" charset="0"/>
              <a:buChar char="•"/>
            </a:pPr>
            <a:r>
              <a:rPr lang="en-US"/>
              <a:t>Identify which students at each grade will need intensified intervention and align schedule and highly effective teachers to support</a:t>
            </a:r>
          </a:p>
          <a:p>
            <a:pPr>
              <a:buFont typeface="Arial" panose="020B0604020202020204" pitchFamily="34" charset="0"/>
              <a:buChar char="•"/>
            </a:pPr>
            <a:r>
              <a:rPr lang="en-US"/>
              <a:t>Outline expectations for assessing students that prioritizes assessing students continuing on READ plans early.</a:t>
            </a:r>
          </a:p>
          <a:p>
            <a:pPr>
              <a:buFont typeface="Arial" panose="020B0604020202020204" pitchFamily="34" charset="0"/>
              <a:buChar char="•"/>
            </a:pPr>
            <a:r>
              <a:rPr lang="en-US"/>
              <a:t>Ensure teachers have time to review existing READ plans and communicate with teachers from previous years.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a:t>Support planning for flexible grouping that can begin quickly</a:t>
            </a:r>
          </a:p>
          <a:p>
            <a:pPr>
              <a:buFont typeface="Arial" panose="020B0604020202020204" pitchFamily="34" charset="0"/>
              <a:buChar char="•"/>
            </a:pPr>
            <a:r>
              <a:rPr lang="en-US"/>
              <a:t>Provide training or mentoring for new teachers around READ plans</a:t>
            </a:r>
          </a:p>
          <a:p>
            <a:pPr>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57152-8585-4F6E-BB84-67D463DD4A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822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For all students in grades 1-3, the READ Act requires the interim assessment be administered within the first 30 days of the school year. So as soon as possible, students continuing on READ plans should be assessed so that the new data can be analyzed and compared to the data from the EOY assessment. </a:t>
            </a:r>
          </a:p>
          <a:p>
            <a:endParaRPr lang="en-US"/>
          </a:p>
          <a:p>
            <a:r>
              <a:rPr lang="en-US"/>
              <a:t>Any goals and objectives that were not met in the previous school year should also be reviewed, and aligned to goals and objectives written in the update with adjustments and additions as needed.</a:t>
            </a:r>
          </a:p>
          <a:p>
            <a:endParaRPr lang="en-US"/>
          </a:p>
          <a:p>
            <a:r>
              <a:rPr lang="en-US"/>
              <a:t>Staff should review the intervention that was previously provided to the student, and he intervention selected for the student for the current plan should align to the identified skill deficits and should be of appropriate intensity, duration, and frequency.</a:t>
            </a:r>
          </a:p>
          <a:p>
            <a:endParaRPr lang="en-US"/>
          </a:p>
          <a:p>
            <a:r>
              <a:rPr lang="en-US"/>
              <a:t>For any student who continues to have an SRD, instruction must be appropriately intensified, which includes a highly qualified teacher when possible.</a:t>
            </a:r>
          </a:p>
          <a:p>
            <a:endParaRPr lang="en-US"/>
          </a:p>
          <a:p>
            <a:r>
              <a:rPr lang="en-US"/>
              <a:t>Finally, the cycle of implementing intervention, progress monitoring, analyzing data and adjusting instruction should begin as soon as the plan is designed.</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B8657152-8585-4F6E-BB84-67D463DD4A45}" type="slidenum">
              <a:rPr lang="en-US" smtClean="0"/>
              <a:t>24</a:t>
            </a:fld>
            <a:endParaRPr lang="en-US"/>
          </a:p>
        </p:txBody>
      </p:sp>
    </p:spTree>
    <p:extLst>
      <p:ext uri="{BB962C8B-B14F-4D97-AF65-F5344CB8AC3E}">
        <p14:creationId xmlns:p14="http://schemas.microsoft.com/office/powerpoint/2010/main" val="1172335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have covered how to support students on READ plans in subsequent years, we are going into breakout rooms for ~10 minutes to discuss the questions on this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4829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always, the READ plan contains a section for recording student assessment data and identifying specific skills deficits that should be targeted through instruction. The updates to this section include the ability to record data throughout the year, at BOY, MOY, and EOY, as well as to record specific subtest scores at each benchmark window. A drop down menu also allows the teacher to record the status of each benchmark assessment and each subtest. (Well below, below, at/above). This helps provide a clearer picture over time of student assessment data and performance, rather than having to interpret solely numerical scores or composite scores only. </a:t>
            </a:r>
          </a:p>
          <a:p>
            <a:endParaRPr lang="en-US"/>
          </a:p>
          <a:p>
            <a:r>
              <a:rPr lang="en-US"/>
              <a:t>There also remains a separate location to record the diagnostic assessment and results of the assessment in narrative form.</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623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section of the revised READ plan template addresses instruction and programming. Updates to this section include spaces to record the frequency, duration, and student/teacher ratio for both core and intervention programming the student receives. The intervention section was expanded to include start and end dates for intervention programs, knowing that in some cases a student may either complete a program or require a shift to a different intervention within the school year. This also allows teachers to record reasoning for ending an intervention and an additional space for comments about the intervention program and the student’s response to it.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7295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Updates have also been made to the goals and objectives section of the template. This section includes within the template a bulleted list of helpful tips to support with better goal writing and identifying targeted objectives.  This section was streamlined to include up to three long term goals and spaces for three short-term objectives under each goal. </a:t>
            </a:r>
          </a:p>
          <a:p>
            <a:endParaRPr lang="en-US"/>
          </a:p>
          <a:p>
            <a:r>
              <a:rPr lang="en-US"/>
              <a:t>Each goal includes a line to record the area of focus (e.g. phonemic awareness, phonics) and spaces to record a students’ status towards the goal at MOY and EOY.</a:t>
            </a:r>
          </a:p>
          <a:p>
            <a:endParaRPr lang="en-US"/>
          </a:p>
          <a:p>
            <a:r>
              <a:rPr lang="en-US"/>
              <a:t>The table for each objective provides cells to record the assessment used for progress monitoring, cells to record progress monitoring data over several assessment windows, and a drop-down menu to record whether additional support is needed, whether the student is making progress and should continue with the objective, or whether the objective has been met.  </a:t>
            </a:r>
          </a:p>
          <a:p>
            <a:endParaRPr lang="en-US"/>
          </a:p>
          <a:p>
            <a:r>
              <a:rPr lang="en-US"/>
              <a:t>An open line is provided for teachers to determine a short-cycle data driven decision. </a:t>
            </a:r>
          </a:p>
          <a:p>
            <a:endParaRPr lang="en-US"/>
          </a:p>
          <a:p>
            <a:r>
              <a:rPr lang="en-US"/>
              <a:t>In order to use this section in the way it is intended, it is important to focus on strong goals and objectives from the start.</a:t>
            </a:r>
          </a:p>
          <a:p>
            <a:endParaRPr lang="en-US"/>
          </a:p>
          <a:p>
            <a:r>
              <a:rPr lang="en-US"/>
              <a:t>We’ll review goals and objectives in the next section of slides.</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017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a:p>
            <a:endParaRPr lang="en-US"/>
          </a:p>
          <a:p>
            <a:r>
              <a:rPr lang="en-US"/>
              <a:t>As we talk about and practice with goal setting today, let’s think about how we break down goal setting into relatable parts.	</a:t>
            </a:r>
          </a:p>
          <a:p>
            <a:endParaRPr lang="en-US"/>
          </a:p>
          <a:p>
            <a:r>
              <a:rPr lang="en-US"/>
              <a:t>(go through steps on slide)		</a:t>
            </a:r>
          </a:p>
        </p:txBody>
      </p:sp>
      <p:sp>
        <p:nvSpPr>
          <p:cNvPr id="4" name="Slide Number Placeholder 3"/>
          <p:cNvSpPr>
            <a:spLocks noGrp="1"/>
          </p:cNvSpPr>
          <p:nvPr>
            <p:ph type="sldNum" sz="quarter" idx="5"/>
          </p:nvPr>
        </p:nvSpPr>
        <p:spPr/>
        <p:txBody>
          <a:bodyPr/>
          <a:lstStyle/>
          <a:p>
            <a:fld id="{5042812E-3809-4E0B-92C6-056D9C82826E}" type="slidenum">
              <a:rPr lang="en-US" smtClean="0"/>
              <a:t>29</a:t>
            </a:fld>
            <a:endParaRPr lang="en-US"/>
          </a:p>
        </p:txBody>
      </p:sp>
    </p:spTree>
    <p:extLst>
      <p:ext uri="{BB962C8B-B14F-4D97-AF65-F5344CB8AC3E}">
        <p14:creationId xmlns:p14="http://schemas.microsoft.com/office/powerpoint/2010/main" val="3381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There are many ways in which the ELSR Regional Consultants can provide support</a:t>
            </a:r>
          </a:p>
          <a:p>
            <a:pPr marL="171450" indent="-171450">
              <a:buFont typeface="Arial" panose="020B0604020202020204" pitchFamily="34" charset="0"/>
              <a:buChar char="•"/>
            </a:pPr>
            <a:r>
              <a:rPr lang="en-US"/>
              <a:t>Districts or BOCES can reach out to their ELSR regional consultant and request support with:</a:t>
            </a:r>
          </a:p>
          <a:p>
            <a:pPr marL="628650" lvl="1" indent="-171450">
              <a:buFont typeface="Arial" panose="020B0604020202020204" pitchFamily="34" charset="0"/>
              <a:buChar char="•"/>
            </a:pPr>
            <a:r>
              <a:rPr lang="en-US"/>
              <a:t>Developing a process to select programs that align with the science of reading and evidence-based practices</a:t>
            </a:r>
          </a:p>
          <a:p>
            <a:pPr marL="628650" lvl="1" indent="-171450">
              <a:buFont typeface="Arial" panose="020B0604020202020204" pitchFamily="34" charset="0"/>
              <a:buChar char="•"/>
            </a:pPr>
            <a:r>
              <a:rPr lang="en-US"/>
              <a:t>Selecting programs/instructional materials</a:t>
            </a:r>
          </a:p>
          <a:p>
            <a:pPr marL="628650" lvl="1" indent="-171450">
              <a:buFont typeface="Arial" panose="020B0604020202020204" pitchFamily="34" charset="0"/>
              <a:buChar char="•"/>
            </a:pPr>
            <a:r>
              <a:rPr lang="en-US"/>
              <a:t>Developing a process for implementation of newly selected programs</a:t>
            </a:r>
          </a:p>
          <a:p>
            <a:pPr marL="628650" lvl="1" indent="-171450">
              <a:buFont typeface="Arial" panose="020B0604020202020204" pitchFamily="34" charset="0"/>
              <a:buChar char="•"/>
            </a:pPr>
            <a:r>
              <a:rPr lang="en-US"/>
              <a:t>Provide guidance on SRD identification, READ plan development and READ Act implementation</a:t>
            </a:r>
          </a:p>
          <a:p>
            <a:pPr marL="628650" lvl="1" indent="-171450">
              <a:buFont typeface="Arial" panose="020B0604020202020204" pitchFamily="34" charset="0"/>
              <a:buChar char="•"/>
            </a:pPr>
            <a:r>
              <a:rPr lang="en-US"/>
              <a:t>They can support with data analysis and for developing processes and procedures required by the READ Act</a:t>
            </a:r>
          </a:p>
        </p:txBody>
      </p:sp>
      <p:sp>
        <p:nvSpPr>
          <p:cNvPr id="4" name="Slide Number Placeholder 3"/>
          <p:cNvSpPr>
            <a:spLocks noGrp="1"/>
          </p:cNvSpPr>
          <p:nvPr>
            <p:ph type="sldNum" sz="quarter" idx="5"/>
          </p:nvPr>
        </p:nvSpPr>
        <p:spPr/>
        <p:txBody>
          <a:bodyPr/>
          <a:lstStyle/>
          <a:p>
            <a:fld id="{2354AD33-D1F3-4EF2-98BD-2AA307F202D5}" type="slidenum">
              <a:rPr lang="en-US" smtClean="0"/>
              <a:t>3</a:t>
            </a:fld>
            <a:endParaRPr lang="en-US"/>
          </a:p>
        </p:txBody>
      </p:sp>
    </p:spTree>
    <p:extLst>
      <p:ext uri="{BB962C8B-B14F-4D97-AF65-F5344CB8AC3E}">
        <p14:creationId xmlns:p14="http://schemas.microsoft.com/office/powerpoint/2010/main" val="2029950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64b3e111f9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4" name="Google Shape;854;g64b3e111f9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SzPts val="1100"/>
            </a:pPr>
            <a:r>
              <a:rPr lang="en-US"/>
              <a:t>We have shown this example in the past, but it is worth revisiting how we use data to determine the goal. </a:t>
            </a:r>
          </a:p>
          <a:p>
            <a:pPr marL="0" indent="0">
              <a:buSzPts val="1100"/>
            </a:pPr>
            <a:endParaRPr lang="en-US"/>
          </a:p>
          <a:p>
            <a:pPr marL="0" indent="0">
              <a:buSzPts val="1100"/>
            </a:pPr>
            <a:r>
              <a:rPr lang="en-US"/>
              <a:t>As an example, let’s say a first-grade student’s diagnostic assessment indicated that although he had sufficient phonemic awareness to blend and segment the sounds in simple words, he struggled with words that contained more than three phonemes, particularly with segmenting words with beginning or end blends.  </a:t>
            </a:r>
            <a:r>
              <a:rPr lang="en-US" u="sng"/>
              <a:t>(CLICK TO CIRCLE PHONEME AWARENESS) </a:t>
            </a:r>
          </a:p>
          <a:p>
            <a:pPr marL="0" lvl="0" indent="0" algn="l" rtl="0">
              <a:lnSpc>
                <a:spcPct val="100000"/>
              </a:lnSpc>
              <a:spcBef>
                <a:spcPts val="0"/>
              </a:spcBef>
              <a:spcAft>
                <a:spcPts val="0"/>
              </a:spcAft>
              <a:buSzPts val="1100"/>
              <a:buNone/>
            </a:pPr>
            <a:endParaRPr lang="en-US"/>
          </a:p>
          <a:p>
            <a:pPr marL="0" indent="0">
              <a:buSzPts val="1100"/>
            </a:pPr>
            <a:r>
              <a:rPr lang="en-US"/>
              <a:t>Further, the diagnostic revealed several specific sound/letter correspondences that the student did not identify accurately in isolation. In addition, the student struggled to accurately identify these letters sounds in CVC words and was not consistently able to blend CVC words with accuracy or automaticity. (</a:t>
            </a:r>
            <a:r>
              <a:rPr lang="en-US" u="sng"/>
              <a:t>CLICK TO CIRCLE Alphabetic Principle).</a:t>
            </a:r>
          </a:p>
          <a:p>
            <a:pPr marL="0" lvl="0" indent="0" algn="l" rtl="0">
              <a:lnSpc>
                <a:spcPct val="100000"/>
              </a:lnSpc>
              <a:spcBef>
                <a:spcPts val="0"/>
              </a:spcBef>
              <a:spcAft>
                <a:spcPts val="0"/>
              </a:spcAft>
              <a:buSzPts val="1100"/>
              <a:buNone/>
            </a:pPr>
            <a:endParaRPr lang="en-US"/>
          </a:p>
          <a:p>
            <a:pPr marL="0" indent="0">
              <a:buSzPts val="1100"/>
            </a:pPr>
            <a:r>
              <a:rPr lang="en-US"/>
              <a:t>At this point, the assessment has given us specific skill deficits that indicate a clear starting point for planning.  The data from these assessments can now be used to pinpoint targeted goals and objectives needed to progress toward reading proficiency.</a:t>
            </a:r>
            <a:r>
              <a:rPr lang="en-US">
                <a:solidFill>
                  <a:schemeClr val="accent1"/>
                </a:solidFill>
              </a:rPr>
              <a:t> </a:t>
            </a:r>
          </a:p>
        </p:txBody>
      </p:sp>
    </p:spTree>
    <p:extLst>
      <p:ext uri="{BB962C8B-B14F-4D97-AF65-F5344CB8AC3E}">
        <p14:creationId xmlns:p14="http://schemas.microsoft.com/office/powerpoint/2010/main" val="1536821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612bd06fb4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612bd06fb4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r>
              <a:rPr lang="en-US"/>
              <a:t>When writing goals for a READ plan</a:t>
            </a:r>
          </a:p>
          <a:p>
            <a:pPr marL="171450" lvl="0" indent="-171450" algn="l" rtl="0">
              <a:lnSpc>
                <a:spcPct val="100000"/>
              </a:lnSpc>
              <a:spcBef>
                <a:spcPts val="0"/>
              </a:spcBef>
              <a:spcAft>
                <a:spcPts val="0"/>
              </a:spcAft>
              <a:buSzPts val="1100"/>
              <a:buFont typeface="Arial" panose="020B0604020202020204" pitchFamily="34" charset="0"/>
              <a:buChar char="•"/>
            </a:pPr>
            <a:r>
              <a:rPr lang="en-US"/>
              <a:t>Having identified the most important skill deficit, we can begin working on goals. We typically want  2-3 goals at most. </a:t>
            </a:r>
          </a:p>
          <a:p>
            <a:pPr marL="171450" lvl="0" indent="-171450" algn="l" rtl="0">
              <a:lnSpc>
                <a:spcPct val="100000"/>
              </a:lnSpc>
              <a:spcBef>
                <a:spcPts val="0"/>
              </a:spcBef>
              <a:spcAft>
                <a:spcPts val="0"/>
              </a:spcAft>
              <a:buSzPts val="1100"/>
              <a:buFont typeface="Arial" panose="020B0604020202020204" pitchFamily="34" charset="0"/>
              <a:buChar char="•"/>
            </a:pPr>
            <a:r>
              <a:rPr lang="en-US"/>
              <a:t>If we have the highest leverage goals, with appropriate evidence-based interventions, we will begin to move towards grade-level reading  proficiency. </a:t>
            </a:r>
          </a:p>
          <a:p>
            <a:pPr marL="171450" lvl="0" indent="-171450" algn="l" rtl="0">
              <a:lnSpc>
                <a:spcPct val="100000"/>
              </a:lnSpc>
              <a:spcBef>
                <a:spcPts val="0"/>
              </a:spcBef>
              <a:spcAft>
                <a:spcPts val="0"/>
              </a:spcAft>
              <a:buSzPts val="1100"/>
              <a:buFont typeface="Arial" panose="020B0604020202020204" pitchFamily="34" charset="0"/>
              <a:buChar char="•"/>
            </a:pPr>
            <a:r>
              <a:rPr lang="en-US">
                <a:solidFill>
                  <a:schemeClr val="dk1"/>
                </a:solidFill>
              </a:rPr>
              <a:t>Goals should be S</a:t>
            </a:r>
            <a:r>
              <a:rPr lang="en-US">
                <a:solidFill>
                  <a:schemeClr val="dk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2"/>
                  </a:ext>
                </a:extLst>
              </a:rPr>
              <a:t>MART goals </a:t>
            </a:r>
            <a:r>
              <a:rPr lang="en-US">
                <a:solidFill>
                  <a:schemeClr val="dk1"/>
                </a:solidFill>
              </a:rPr>
              <a:t>which means they should be: specific, measurable, achievable, realistic and timely. </a:t>
            </a:r>
          </a:p>
          <a:p>
            <a:pPr marL="171450" lvl="0" indent="-171450" algn="l" rtl="0">
              <a:lnSpc>
                <a:spcPct val="100000"/>
              </a:lnSpc>
              <a:spcBef>
                <a:spcPts val="0"/>
              </a:spcBef>
              <a:spcAft>
                <a:spcPts val="0"/>
              </a:spcAft>
              <a:buSzPts val="1100"/>
              <a:buFont typeface="Arial" panose="020B0604020202020204" pitchFamily="34" charset="0"/>
              <a:buChar char="•"/>
            </a:pPr>
            <a:r>
              <a:rPr lang="en-US">
                <a:solidFill>
                  <a:schemeClr val="dk1"/>
                </a:solidFill>
              </a:rPr>
              <a:t>Goals typically last all year, so should be based on the end of year benchmark for a particular skill. This may mean you are off-grade level progress monitoring for foundational skills that are not adequately measured by a student’s grade level assessments. </a:t>
            </a:r>
          </a:p>
          <a:p>
            <a:pPr marL="0" lvl="0" indent="0" algn="l" rtl="0">
              <a:lnSpc>
                <a:spcPct val="100000"/>
              </a:lnSpc>
              <a:spcBef>
                <a:spcPts val="0"/>
              </a:spcBef>
              <a:spcAft>
                <a:spcPts val="0"/>
              </a:spcAft>
              <a:buSzPts val="1100"/>
              <a:buNone/>
            </a:pPr>
            <a:endParaRPr lang="en-US" strike="sngStrike"/>
          </a:p>
          <a:p>
            <a:pPr marL="0" lvl="0" indent="0" algn="l" rtl="0">
              <a:lnSpc>
                <a:spcPct val="100000"/>
              </a:lnSpc>
              <a:spcBef>
                <a:spcPts val="0"/>
              </a:spcBef>
              <a:spcAft>
                <a:spcPts val="0"/>
              </a:spcAft>
              <a:buSzPts val="1100"/>
              <a:buNone/>
            </a:pPr>
            <a:r>
              <a:rPr lang="en-US"/>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a:t>Once we have identified the specific skill deficit using the student’s assessment data, we use this information to craft a meaningful goal using the SMART goal format. A strong goal should be: </a:t>
            </a:r>
          </a:p>
          <a:p>
            <a:endParaRPr lang="en-US" b="0"/>
          </a:p>
          <a:p>
            <a:r>
              <a:rPr lang="en-US" b="1"/>
              <a:t>Specific</a:t>
            </a:r>
            <a:r>
              <a:rPr lang="en-US"/>
              <a:t>: The goal should very clearly identify what skill is being targeted, the time frame for achieving the goal, the assessment that will measure the goal;  What, when, how</a:t>
            </a:r>
          </a:p>
          <a:p>
            <a:r>
              <a:rPr lang="en-US" b="1" err="1"/>
              <a:t>Measureable</a:t>
            </a:r>
            <a:r>
              <a:rPr lang="en-US"/>
              <a:t>: We must be able to objectively measure the goal and identify whether or not the goal was met in the time frame indicated. This is best measured by a valid and reliable literacy assessment, your READ Act approved assessment.</a:t>
            </a:r>
          </a:p>
          <a:p>
            <a:r>
              <a:rPr lang="en-US" b="1"/>
              <a:t>Ambitious yet attainable: </a:t>
            </a:r>
            <a:r>
              <a:rPr lang="en-US"/>
              <a:t>when a student is well below grade level, the goal we set must be ambitious and require the student to make more than a year’s growth in order to make up the deficit. In DIBELS 8, this would mean the students makes above average to well above average growth on the skill measured by the assessment that is measuring the skill.</a:t>
            </a:r>
          </a:p>
          <a:p>
            <a:r>
              <a:rPr lang="en-US" b="1"/>
              <a:t>Realistic</a:t>
            </a:r>
            <a:r>
              <a:rPr lang="en-US"/>
              <a:t>: While a goal should be ambitious, it must also be realistic. This might mean, particularly for older students, that the goal set for the school year, even if met, does not allow them to reach grade level competency and exit a READ plan. However, it SHOULD allow the student to make significant progress out of the intensive category of risk and into a more strategic need for intervention. A realistic goal should also take into account the intensity of the intervention, the number of intervention minutes a student will receive, alignment of programs, and quality of Tier 1 instruction.</a:t>
            </a:r>
          </a:p>
          <a:p>
            <a:r>
              <a:rPr lang="en-US" b="1"/>
              <a:t>Timely:. </a:t>
            </a:r>
            <a:r>
              <a:rPr lang="en-US"/>
              <a:t>The goal should have a clearly defined start and end date for measuring progress. The goal should address the students needs according to current literacy data and should begin to be addressed through intervention NOW; the clock start ticking the moment the goal is set!</a:t>
            </a:r>
          </a:p>
          <a:p>
            <a:endParaRPr lang="en-US"/>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32</a:t>
            </a:fld>
            <a:endParaRPr lang="en-US"/>
          </a:p>
        </p:txBody>
      </p:sp>
    </p:spTree>
    <p:extLst>
      <p:ext uri="{BB962C8B-B14F-4D97-AF65-F5344CB8AC3E}">
        <p14:creationId xmlns:p14="http://schemas.microsoft.com/office/powerpoint/2010/main" val="3373300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It is easy to think “let’s just put these goals in and get this done” when it comes to READ plans. However, if the goal isn’t well thought out, doesn’t target the right skills or causes, is too overly broad or is vaguely described, it is unlikely that the sense of urgency, instructional focus, or measures of progress will be clearly defined enough to move efficiently in the direction of the goal. </a:t>
            </a:r>
          </a:p>
          <a:p>
            <a:endParaRPr lang="en-US" dirty="0"/>
          </a:p>
          <a:p>
            <a:r>
              <a:rPr lang="en-US" dirty="0"/>
              <a:t>Think about some of the goals people often set that fall into this category of being over-general or unspecific.  How often do we name goals but not accomplish them? </a:t>
            </a:r>
          </a:p>
        </p:txBody>
      </p:sp>
      <p:sp>
        <p:nvSpPr>
          <p:cNvPr id="4" name="Slide Number Placeholder 3"/>
          <p:cNvSpPr>
            <a:spLocks noGrp="1"/>
          </p:cNvSpPr>
          <p:nvPr>
            <p:ph type="sldNum" sz="quarter" idx="5"/>
          </p:nvPr>
        </p:nvSpPr>
        <p:spPr/>
        <p:txBody>
          <a:bodyPr/>
          <a:lstStyle/>
          <a:p>
            <a:fld id="{5042812E-3809-4E0B-92C6-056D9C82826E}" type="slidenum">
              <a:rPr lang="en-US" smtClean="0"/>
              <a:t>33</a:t>
            </a:fld>
            <a:endParaRPr lang="en-US"/>
          </a:p>
        </p:txBody>
      </p:sp>
    </p:spTree>
    <p:extLst>
      <p:ext uri="{BB962C8B-B14F-4D97-AF65-F5344CB8AC3E}">
        <p14:creationId xmlns:p14="http://schemas.microsoft.com/office/powerpoint/2010/main" val="3080358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a:p>
            <a:r>
              <a:rPr lang="en-US" b="1" dirty="0"/>
              <a:t>What does the data say? What factors need to be considered?  </a:t>
            </a:r>
            <a:r>
              <a:rPr lang="en-US" b="0" dirty="0"/>
              <a:t>If my goal is to run a marathon four months from now, but I have literally never owned a pair of running shoes and get winded walking to the mailbox, it may not be a realistic or achievable goal within that timeframe. Experts say that, in general, people who want to complete a marathon in a typical timeline for training (about 16 weeks) should have been running for at least a year.  In that case, I might need to adjust my targeted goal to something more realistic, like running a 10K, for the current goal, knowing that will allow me to make significant gains toward the longer-term goal of running a marathon in the future.</a:t>
            </a:r>
          </a:p>
          <a:p>
            <a:endParaRPr lang="en-US" b="0" dirty="0"/>
          </a:p>
          <a:p>
            <a:r>
              <a:rPr lang="en-US" b="0" dirty="0"/>
              <a:t>If I am already a runner, the goal of running a marathon in four months is probably realistic, but I will need to consider what resources I have for training, how much time I can allocate to prepare, and at what intensity I need to train to meet the goal.</a:t>
            </a:r>
          </a:p>
          <a:p>
            <a:endParaRPr lang="en-US" b="0" dirty="0"/>
          </a:p>
          <a:p>
            <a:r>
              <a:rPr lang="en-US" b="1" dirty="0"/>
              <a:t>What is the timeline to accomplish this goal? </a:t>
            </a:r>
          </a:p>
          <a:p>
            <a:r>
              <a:rPr lang="en-US" b="0" dirty="0"/>
              <a:t>The timeline for the goal is important because it establishes the intensity of the work toward the goal, how realistic the goal is, and whether the goal is achievable. If we don’t give enough time, the goal is not realistic or achievable. If we give too much time, we may lose focus or not work with the appropriate intensity.</a:t>
            </a:r>
          </a:p>
          <a:p>
            <a:endParaRPr lang="en-US" b="0" dirty="0"/>
          </a:p>
          <a:p>
            <a:r>
              <a:rPr lang="en-US" b="1" dirty="0"/>
              <a:t>What are the specifics of the goal? How will I measure success? </a:t>
            </a:r>
            <a:r>
              <a:rPr lang="en-US" b="0" dirty="0"/>
              <a:t>If I set a goal to run a marathon, I need to get specific about what that looks like. Do I want to complete the marathon within the </a:t>
            </a:r>
            <a:r>
              <a:rPr lang="en-US" b="0" dirty="0" err="1"/>
              <a:t>alotted</a:t>
            </a:r>
            <a:r>
              <a:rPr lang="en-US" b="0" dirty="0"/>
              <a:t> time for finishing? This can vary according to individual marathons and their rules (some cut off at, say 6 hours, while others are up to 12 hours). Do I want to set a specific time for completion, say, under 5 hours? Am I looking for a finish time that will allow me to qualify for more competitive marathons? Being specific allows me to understand how intense my training will need to be and specifically how I will be measuring success at the end of the time frame I have established.</a:t>
            </a:r>
          </a:p>
          <a:p>
            <a:endParaRPr lang="en-US" b="0" dirty="0"/>
          </a:p>
          <a:p>
            <a:r>
              <a:rPr lang="en-US" b="0" dirty="0"/>
              <a:t>In any case, TIME will be the measurement since it is a determining factor in whether the goal is achieved.</a:t>
            </a:r>
          </a:p>
          <a:p>
            <a:endParaRPr lang="en-US" b="1" dirty="0"/>
          </a:p>
        </p:txBody>
      </p:sp>
      <p:sp>
        <p:nvSpPr>
          <p:cNvPr id="4" name="Slide Number Placeholder 3"/>
          <p:cNvSpPr>
            <a:spLocks noGrp="1"/>
          </p:cNvSpPr>
          <p:nvPr>
            <p:ph type="sldNum" sz="quarter" idx="5"/>
          </p:nvPr>
        </p:nvSpPr>
        <p:spPr/>
        <p:txBody>
          <a:bodyPr/>
          <a:lstStyle/>
          <a:p>
            <a:fld id="{5042812E-3809-4E0B-92C6-056D9C82826E}" type="slidenum">
              <a:rPr lang="en-US" smtClean="0"/>
              <a:t>34</a:t>
            </a:fld>
            <a:endParaRPr lang="en-US"/>
          </a:p>
        </p:txBody>
      </p:sp>
    </p:spTree>
    <p:extLst>
      <p:ext uri="{BB962C8B-B14F-4D97-AF65-F5344CB8AC3E}">
        <p14:creationId xmlns:p14="http://schemas.microsoft.com/office/powerpoint/2010/main" val="3646143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We have taken the time to review the data and the factors involved in setting a goal that is specific, </a:t>
            </a:r>
            <a:r>
              <a:rPr lang="en-US" b="0" dirty="0" err="1"/>
              <a:t>measureable</a:t>
            </a:r>
            <a:r>
              <a:rPr lang="en-US" b="0" dirty="0"/>
              <a:t>, achievable, realistic and timely.</a:t>
            </a:r>
          </a:p>
          <a:p>
            <a:endParaRPr lang="en-US" b="0" dirty="0"/>
          </a:p>
          <a:p>
            <a:r>
              <a:rPr lang="en-US" b="0" dirty="0"/>
              <a:t>Since the person setting this goal is already a runner, a 20-week time-frame for training should be sufficient for meeting the goal.</a:t>
            </a:r>
          </a:p>
          <a:p>
            <a:endParaRPr lang="en-US" b="0" dirty="0"/>
          </a:p>
          <a:p>
            <a:r>
              <a:rPr lang="en-US" b="0" dirty="0"/>
              <a:t>Because the person has never run a marathon before, simply completing the marathon is a realistic.  A little research shows the Denver Colfax Marathon has a cut off time of 6 hours,  which means the runner will have to average 13:44 pace per mile to complete the Marathon. This seem achievable based on the runner’s current data.</a:t>
            </a:r>
          </a:p>
          <a:p>
            <a:endParaRPr lang="en-US" b="0" dirty="0"/>
          </a:p>
          <a:p>
            <a:r>
              <a:rPr lang="en-US" b="0" dirty="0"/>
              <a:t>Finally, this goal is easily measurable, since </a:t>
            </a:r>
            <a:r>
              <a:rPr lang="en-US" dirty="0"/>
              <a:t>marathons</a:t>
            </a:r>
            <a:r>
              <a:rPr lang="en-US" b="0" dirty="0"/>
              <a:t> are a timed event and the runner will know he did not meet his goal if he gets pulled off the course for running too slowly.</a:t>
            </a:r>
          </a:p>
        </p:txBody>
      </p:sp>
      <p:sp>
        <p:nvSpPr>
          <p:cNvPr id="4" name="Slide Number Placeholder 3"/>
          <p:cNvSpPr>
            <a:spLocks noGrp="1"/>
          </p:cNvSpPr>
          <p:nvPr>
            <p:ph type="sldNum" sz="quarter" idx="5"/>
          </p:nvPr>
        </p:nvSpPr>
        <p:spPr/>
        <p:txBody>
          <a:bodyPr/>
          <a:lstStyle/>
          <a:p>
            <a:fld id="{5042812E-3809-4E0B-92C6-056D9C82826E}" type="slidenum">
              <a:rPr lang="en-US" smtClean="0"/>
              <a:t>35</a:t>
            </a:fld>
            <a:endParaRPr lang="en-US"/>
          </a:p>
        </p:txBody>
      </p:sp>
    </p:spTree>
    <p:extLst>
      <p:ext uri="{BB962C8B-B14F-4D97-AF65-F5344CB8AC3E}">
        <p14:creationId xmlns:p14="http://schemas.microsoft.com/office/powerpoint/2010/main" val="1601023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used the example of a marathon to write a goal that is specific, measurable, attainable, realistic, and timely.</a:t>
            </a:r>
          </a:p>
          <a:p>
            <a:endParaRPr lang="en-US" dirty="0"/>
          </a:p>
          <a:p>
            <a:r>
              <a:rPr lang="en-US" dirty="0"/>
              <a:t>If you were going to set a strong goal for any of these over general topics, think about:</a:t>
            </a:r>
          </a:p>
          <a:p>
            <a:endParaRPr lang="en-US" dirty="0"/>
          </a:p>
          <a:p>
            <a:endParaRPr lang="en-US" dirty="0"/>
          </a:p>
          <a:p>
            <a:r>
              <a:rPr lang="en-US" dirty="0"/>
              <a:t>What factors need to be considered or what data would you need to have?</a:t>
            </a:r>
          </a:p>
          <a:p>
            <a:r>
              <a:rPr lang="en-US" dirty="0"/>
              <a:t>What is the timeline to accomplish the goal?</a:t>
            </a:r>
          </a:p>
          <a:p>
            <a:r>
              <a:rPr lang="en-US" dirty="0"/>
              <a:t>What are the specifics of the goal?</a:t>
            </a:r>
          </a:p>
          <a:p>
            <a:r>
              <a:rPr lang="en-US" dirty="0"/>
              <a:t>How will you measure success?</a:t>
            </a:r>
          </a:p>
        </p:txBody>
      </p:sp>
      <p:sp>
        <p:nvSpPr>
          <p:cNvPr id="4" name="Slide Number Placeholder 3"/>
          <p:cNvSpPr>
            <a:spLocks noGrp="1"/>
          </p:cNvSpPr>
          <p:nvPr>
            <p:ph type="sldNum" sz="quarter" idx="5"/>
          </p:nvPr>
        </p:nvSpPr>
        <p:spPr/>
        <p:txBody>
          <a:bodyPr/>
          <a:lstStyle/>
          <a:p>
            <a:fld id="{5042812E-3809-4E0B-92C6-056D9C82826E}" type="slidenum">
              <a:rPr lang="en-US" smtClean="0"/>
              <a:t>36</a:t>
            </a:fld>
            <a:endParaRPr lang="en-US"/>
          </a:p>
        </p:txBody>
      </p:sp>
    </p:spTree>
    <p:extLst>
      <p:ext uri="{BB962C8B-B14F-4D97-AF65-F5344CB8AC3E}">
        <p14:creationId xmlns:p14="http://schemas.microsoft.com/office/powerpoint/2010/main" val="453939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4b3e111f9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5" name="Google Shape;895;g64b3e111f9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As stated before, </a:t>
            </a:r>
            <a:r>
              <a:rPr lang="en-US">
                <a:solidFill>
                  <a:srgbClr val="4A86E8"/>
                </a:solidFill>
              </a:rPr>
              <a:t>the</a:t>
            </a:r>
            <a:r>
              <a:rPr lang="en-US"/>
              <a:t> goal</a:t>
            </a:r>
            <a:r>
              <a:rPr lang="en-US">
                <a:solidFill>
                  <a:srgbClr val="4A86E8"/>
                </a:solidFill>
              </a:rPr>
              <a:t>(s)</a:t>
            </a:r>
            <a:r>
              <a:rPr lang="en-US"/>
              <a:t> should match </a:t>
            </a:r>
            <a:r>
              <a:rPr lang="en-US">
                <a:solidFill>
                  <a:srgbClr val="4A86E8"/>
                </a:solidFill>
              </a:rPr>
              <a:t>the student’s identified</a:t>
            </a:r>
            <a:r>
              <a:rPr lang="en-US"/>
              <a:t> area</a:t>
            </a:r>
            <a:r>
              <a:rPr lang="en-US">
                <a:solidFill>
                  <a:srgbClr val="4A86E8"/>
                </a:solidFill>
              </a:rPr>
              <a:t>(s)</a:t>
            </a:r>
            <a:r>
              <a:rPr lang="en-US"/>
              <a:t> of need. This will be the first step to move the student towards becoming a proficient reader. </a:t>
            </a:r>
            <a:r>
              <a:rPr lang="en-US">
                <a:solidFill>
                  <a:schemeClr val="dk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5"/>
                  </a:ext>
                </a:extLst>
              </a:rPr>
              <a:t>For </a:t>
            </a:r>
            <a:r>
              <a:rPr lang="en-US">
                <a:solidFill>
                  <a:schemeClr val="dk1"/>
                </a:solidFill>
              </a:rPr>
              <a:t>instance, if a student does not </a:t>
            </a:r>
            <a:r>
              <a:rPr lang="en-US">
                <a:solidFill>
                  <a:srgbClr val="4A86E8"/>
                </a:solidFill>
              </a:rPr>
              <a:t>know all </a:t>
            </a:r>
            <a:r>
              <a:rPr lang="en-US">
                <a:solidFill>
                  <a:schemeClr val="dk1"/>
                </a:solidFill>
              </a:rPr>
              <a:t>their letter sounds, focusing on this precedes a focus on oral reading fluency. This is how we can create an attainable goal by focusing on the appropriate deficit with our goals and objectives. </a:t>
            </a:r>
          </a:p>
          <a:p>
            <a:pPr marL="0" lvl="0" indent="0" algn="l" rtl="0">
              <a:lnSpc>
                <a:spcPct val="100000"/>
              </a:lnSpc>
              <a:spcBef>
                <a:spcPts val="0"/>
              </a:spcBef>
              <a:spcAft>
                <a:spcPts val="0"/>
              </a:spcAft>
              <a:buSzPts val="1100"/>
              <a:buNone/>
            </a:pPr>
            <a:endParaRPr lang="en-US">
              <a:solidFill>
                <a:schemeClr val="dk1"/>
              </a:solidFill>
              <a:highlight>
                <a:srgbClr val="FFFF00"/>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6"/>
                </a:ext>
              </a:extLst>
            </a:endParaRPr>
          </a:p>
          <a:p>
            <a:pPr marL="0" lvl="0" indent="0" algn="l" rtl="0">
              <a:lnSpc>
                <a:spcPct val="100000"/>
              </a:lnSpc>
              <a:spcBef>
                <a:spcPts val="0"/>
              </a:spcBef>
              <a:spcAft>
                <a:spcPts val="0"/>
              </a:spcAft>
              <a:buSzPts val="1100"/>
              <a:buNone/>
            </a:pPr>
            <a:r>
              <a:rPr lang="en-US">
                <a:highlight>
                  <a:srgbClr val="FFFF00"/>
                </a:highlight>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6"/>
                  </a:ext>
                </a:extLst>
              </a:rPr>
              <a:t>Ideally you want to have a goal that is as close to being proficient as possible for that skill for that </a:t>
            </a:r>
            <a:r>
              <a:rPr lang="en-US">
                <a:highlight>
                  <a:srgbClr val="FFFF00"/>
                </a:highlight>
              </a:rPr>
              <a:t>specific grade, which may not be the same as the student’s actual grade level. </a:t>
            </a:r>
            <a:r>
              <a:rPr lang="en-US"/>
              <a:t>The objectives identified are what needs to occur </a:t>
            </a:r>
            <a:r>
              <a:rPr lang="en-US" b="1"/>
              <a:t>prior </a:t>
            </a:r>
            <a:r>
              <a:rPr lang="en-US"/>
              <a:t>to the student being able to achieve the overall goal. </a:t>
            </a:r>
          </a:p>
          <a:p>
            <a:pPr marL="0" lvl="0" indent="0" algn="l" rtl="0">
              <a:lnSpc>
                <a:spcPct val="100000"/>
              </a:lnSpc>
              <a:spcBef>
                <a:spcPts val="0"/>
              </a:spcBef>
              <a:spcAft>
                <a:spcPts val="0"/>
              </a:spcAft>
              <a:buSzPts val="1100"/>
              <a:buNone/>
            </a:pPr>
            <a:endParaRPr lang="en-US"/>
          </a:p>
          <a:p>
            <a:pPr>
              <a:buSzPts val="1100"/>
            </a:pPr>
            <a:r>
              <a:rPr lang="en-US"/>
              <a:t>They should also be evaluated short term, to show progress. Our example goals are that by the end of year assessment, the student will achieve a specific score or higher on the PSF assessment, and that by the EOY assessment, the student will be able to read a specific number of nonsense words per minute on a nonsense word fluency assessment.  </a:t>
            </a:r>
            <a:endParaRPr lang="en-US">
              <a:ea typeface="Calibri"/>
              <a:cs typeface="Calibri"/>
            </a:endParaRPr>
          </a:p>
          <a:p>
            <a:pPr marL="0" lvl="0" indent="0" algn="l" rtl="0">
              <a:spcBef>
                <a:spcPts val="0"/>
              </a:spcBef>
              <a:spcAft>
                <a:spcPts val="0"/>
              </a:spcAft>
              <a:buClr>
                <a:schemeClr val="dk1"/>
              </a:buClr>
              <a:buSzPts val="1100"/>
              <a:buFont typeface="Arial"/>
              <a:buNone/>
            </a:pPr>
            <a:r>
              <a:rPr lang="en-US">
                <a:solidFill>
                  <a:schemeClr val="dk1"/>
                </a:solidFill>
              </a:rPr>
              <a:t> </a:t>
            </a:r>
          </a:p>
          <a:p>
            <a:pPr marL="0" lvl="0" indent="0" algn="l" rtl="0">
              <a:lnSpc>
                <a:spcPct val="100000"/>
              </a:lnSpc>
              <a:spcBef>
                <a:spcPts val="0"/>
              </a:spcBef>
              <a:spcAft>
                <a:spcPts val="0"/>
              </a:spcAft>
              <a:buSzPts val="1100"/>
              <a:buNone/>
            </a:pPr>
            <a:endParaRPr lang="en-U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7"/>
                </a:ext>
              </a:extLst>
            </a:endParaRPr>
          </a:p>
          <a:p>
            <a:pPr marL="0" lvl="0" indent="0" algn="l" rtl="0">
              <a:lnSpc>
                <a:spcPct val="100000"/>
              </a:lnSpc>
              <a:spcBef>
                <a:spcPts val="0"/>
              </a:spcBef>
              <a:spcAft>
                <a:spcPts val="0"/>
              </a:spcAft>
              <a:buSzPts val="1100"/>
              <a:buNone/>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Objectives are subcomponents of the overarching goal and should contribute towards the achievement of it. The objectives would be for a smaller portion of time and can vary on the amount needed based on student’s needs. On the READ plan, you would document when you started the goal, as well as the objective. When progress monitoring, a student’s ability to meet the objectives helps us see if the student is making overall progress toward the achievement of the goal. </a:t>
            </a:r>
          </a:p>
          <a:p>
            <a:endParaRPr lang="en-US"/>
          </a:p>
          <a:p>
            <a:r>
              <a:rPr lang="en-US"/>
              <a:t>Ideally, if your goal is specific, measurable, attainable, realistic and timely, the objectives should break the goal down into the skills needed to accomplish that goal. When identifying appropriate objectives, we have to ask ourselves, “What skills does the student have to master to achieve the goal on the READ plan?”</a:t>
            </a:r>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38</a:t>
            </a:fld>
            <a:endParaRPr lang="en-US"/>
          </a:p>
        </p:txBody>
      </p:sp>
    </p:spTree>
    <p:extLst>
      <p:ext uri="{BB962C8B-B14F-4D97-AF65-F5344CB8AC3E}">
        <p14:creationId xmlns:p14="http://schemas.microsoft.com/office/powerpoint/2010/main" val="2953965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Let’s go back to our example goal of running a marathon.</a:t>
            </a:r>
          </a:p>
          <a:p>
            <a:endParaRPr lang="en-US"/>
          </a:p>
          <a:p>
            <a:r>
              <a:rPr lang="en-US"/>
              <a:t>We know, typically speaking, very few people will be successful just saying they want to run a marathon and then go run one successfully.</a:t>
            </a:r>
          </a:p>
          <a:p>
            <a:r>
              <a:rPr lang="en-US"/>
              <a:t>And someone who is a casual runner is probably not going to continue their everyday running routine and be successful either.</a:t>
            </a:r>
          </a:p>
          <a:p>
            <a:endParaRPr lang="en-US"/>
          </a:p>
          <a:p>
            <a:r>
              <a:rPr lang="en-US"/>
              <a:t>To ensure success, training programs are specifically designed to increase fitness, stamina and pace over the time allotted for training so that by race day, finishing the race is likely.</a:t>
            </a:r>
          </a:p>
          <a:p>
            <a:endParaRPr lang="en-US"/>
          </a:p>
          <a:p>
            <a:r>
              <a:rPr lang="en-US"/>
              <a:t>So, as training occurs, we will want to ensure the skills we need are in place so that we can measure progress towards the goal in shorter term increments and makes adjustments early if we are not meeting those targets.</a:t>
            </a:r>
          </a:p>
          <a:p>
            <a:endParaRPr lang="en-US"/>
          </a:p>
          <a:p>
            <a:r>
              <a:rPr lang="en-US"/>
              <a:t>This is of course very simplified (as I myself am not a distance runner), but if I know that during my training schedule I am working toward shorter term, specific and targeted objectives, I am more likely to be able to course correct if I am not meeting the objectives, to be able to identify where specifically I am struggling, to accelerate if I find I am not challenged, or even to adjust my goal if I encounter setbacks.</a:t>
            </a:r>
          </a:p>
          <a:p>
            <a:r>
              <a:rPr lang="en-US"/>
              <a:t>Objectives are also critical in analyzing whether the training program is appropriate for me and my current needs.</a:t>
            </a:r>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39</a:t>
            </a:fld>
            <a:endParaRPr lang="en-US"/>
          </a:p>
        </p:txBody>
      </p:sp>
    </p:spTree>
    <p:extLst>
      <p:ext uri="{BB962C8B-B14F-4D97-AF65-F5344CB8AC3E}">
        <p14:creationId xmlns:p14="http://schemas.microsoft.com/office/powerpoint/2010/main" val="4211072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cc80f4f4ae_0_8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cc80f4f4ae_0_81:notes"/>
          <p:cNvSpPr txBox="1">
            <a:spLocks noGrp="1"/>
          </p:cNvSpPr>
          <p:nvPr>
            <p:ph type="body" idx="1"/>
          </p:nvPr>
        </p:nvSpPr>
        <p:spPr>
          <a:xfrm>
            <a:off x="702310" y="4480005"/>
            <a:ext cx="5618400" cy="3665400"/>
          </a:xfrm>
          <a:prstGeom prst="rect">
            <a:avLst/>
          </a:prstGeom>
          <a:noFill/>
          <a:ln>
            <a:noFill/>
          </a:ln>
        </p:spPr>
        <p:txBody>
          <a:bodyPr spcFirstLastPara="1" wrap="square" lIns="93125" tIns="46575" rIns="93125" bIns="46575" anchor="t" anchorCtr="0">
            <a:noAutofit/>
          </a:bodyPr>
          <a:lstStyle/>
          <a:p>
            <a:pPr marL="0" lvl="0" indent="0" algn="l" rtl="0">
              <a:lnSpc>
                <a:spcPct val="100000"/>
              </a:lnSpc>
              <a:spcBef>
                <a:spcPts val="0"/>
              </a:spcBef>
              <a:spcAft>
                <a:spcPts val="0"/>
              </a:spcAft>
              <a:buSzPts val="1400"/>
              <a:buNone/>
            </a:pPr>
            <a:r>
              <a:rPr lang="en-US" sz="1400"/>
              <a:t>Our Meeting Objectives today are to: </a:t>
            </a:r>
          </a:p>
          <a:p>
            <a:pPr marL="0" lvl="0" indent="0" algn="l" rtl="0">
              <a:lnSpc>
                <a:spcPct val="100000"/>
              </a:lnSpc>
              <a:spcBef>
                <a:spcPts val="0"/>
              </a:spcBef>
              <a:spcAft>
                <a:spcPts val="0"/>
              </a:spcAft>
              <a:buSzPts val="1400"/>
              <a:buNone/>
            </a:pPr>
            <a:endParaRPr lang="en-US" sz="1400"/>
          </a:p>
          <a:p>
            <a:pPr marL="285750" indent="-285750">
              <a:buFont typeface="Arial" panose="020B0604020202020204" pitchFamily="34" charset="0"/>
              <a:buChar char="•"/>
            </a:pPr>
            <a:r>
              <a:rPr lang="en-US" sz="1400">
                <a:latin typeface="Calibri Light" panose="020F0302020204030204" pitchFamily="34" charset="0"/>
                <a:cs typeface="Calibri Light" panose="020F0302020204030204" pitchFamily="34" charset="0"/>
              </a:rPr>
              <a:t>Provide updates on literacy guidance and resources, including the newly updated READ Plan templates</a:t>
            </a:r>
          </a:p>
          <a:p>
            <a:endParaRPr lang="en-US" sz="14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400">
                <a:latin typeface="Calibri Light" panose="020F0302020204030204" pitchFamily="34" charset="0"/>
                <a:cs typeface="Calibri Light" panose="020F0302020204030204" pitchFamily="34" charset="0"/>
              </a:rPr>
              <a:t>Provide opportunities for district leaders to connect and collaborate with other leaders in their region and their CDE Senior Literacy Consultant </a:t>
            </a:r>
          </a:p>
          <a:p>
            <a:pPr marL="0" lvl="0" indent="0" algn="l" rtl="0">
              <a:lnSpc>
                <a:spcPct val="100000"/>
              </a:lnSpc>
              <a:spcBef>
                <a:spcPts val="0"/>
              </a:spcBef>
              <a:spcAft>
                <a:spcPts val="0"/>
              </a:spcAft>
              <a:buSzPts val="1400"/>
              <a:buNone/>
            </a:pPr>
            <a:endParaRPr lang="en-US" sz="1400"/>
          </a:p>
          <a:p>
            <a:pPr marL="0" lvl="0" indent="0" algn="l" rtl="0">
              <a:lnSpc>
                <a:spcPct val="100000"/>
              </a:lnSpc>
              <a:spcBef>
                <a:spcPts val="0"/>
              </a:spcBef>
              <a:spcAft>
                <a:spcPts val="0"/>
              </a:spcAft>
              <a:buSzPts val="1400"/>
              <a:buNone/>
            </a:pPr>
            <a:endParaRPr lang="en-US" sz="1400"/>
          </a:p>
          <a:p>
            <a:pPr marL="285750" indent="-28575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endParaRPr lang="en-US" sz="140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400"/>
          </a:p>
          <a:p>
            <a:pPr marL="0" lvl="0" indent="0" algn="l" rtl="0">
              <a:lnSpc>
                <a:spcPct val="100000"/>
              </a:lnSpc>
              <a:spcBef>
                <a:spcPts val="0"/>
              </a:spcBef>
              <a:spcAft>
                <a:spcPts val="0"/>
              </a:spcAft>
              <a:buSzPts val="1400"/>
              <a:buNone/>
            </a:pPr>
            <a:endParaRPr lang="en-US" sz="1400"/>
          </a:p>
          <a:p>
            <a:pPr marL="0" lvl="0" indent="0" algn="l" rtl="0">
              <a:lnSpc>
                <a:spcPct val="100000"/>
              </a:lnSpc>
              <a:spcBef>
                <a:spcPts val="0"/>
              </a:spcBef>
              <a:spcAft>
                <a:spcPts val="0"/>
              </a:spcAft>
              <a:buSzPts val="1400"/>
              <a:buNone/>
            </a:pPr>
            <a:endParaRPr sz="1400"/>
          </a:p>
        </p:txBody>
      </p:sp>
      <p:sp>
        <p:nvSpPr>
          <p:cNvPr id="952" name="Google Shape;952;gcc80f4f4ae_0_81:notes"/>
          <p:cNvSpPr txBox="1">
            <a:spLocks noGrp="1"/>
          </p:cNvSpPr>
          <p:nvPr>
            <p:ph type="sldNum" idx="12"/>
          </p:nvPr>
        </p:nvSpPr>
        <p:spPr>
          <a:xfrm>
            <a:off x="3978133" y="8842030"/>
            <a:ext cx="3043200" cy="467100"/>
          </a:xfrm>
          <a:prstGeom prst="rect">
            <a:avLst/>
          </a:prstGeom>
          <a:noFill/>
          <a:ln>
            <a:noFill/>
          </a:ln>
        </p:spPr>
        <p:txBody>
          <a:bodyPr spcFirstLastPara="1" wrap="square" lIns="93125" tIns="46575" rIns="9312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Thinking again about one of these topics,  take a moment to think through how we might set targeted objectives:</a:t>
            </a:r>
          </a:p>
          <a:p>
            <a:endParaRPr lang="en-US"/>
          </a:p>
          <a:p>
            <a:pPr marL="285750" indent="-285750">
              <a:buFont typeface="Arial" panose="020B0604020202020204" pitchFamily="34" charset="0"/>
              <a:buChar char="•"/>
            </a:pPr>
            <a:r>
              <a:rPr lang="en-US" sz="1200"/>
              <a:t>What steps would need to be taken between now and the goal date?</a:t>
            </a:r>
          </a:p>
          <a:p>
            <a:pPr marL="285750" indent="-285750">
              <a:buFont typeface="Arial" panose="020B0604020202020204" pitchFamily="34" charset="0"/>
              <a:buChar char="•"/>
            </a:pPr>
            <a:r>
              <a:rPr lang="en-US" sz="1200"/>
              <a:t>What skills might need to be mastered or addressed?</a:t>
            </a:r>
          </a:p>
          <a:p>
            <a:pPr marL="285750" indent="-285750">
              <a:buFont typeface="Arial" panose="020B0604020202020204" pitchFamily="34" charset="0"/>
              <a:buChar char="•"/>
            </a:pPr>
            <a:r>
              <a:rPr lang="en-US" sz="1200"/>
              <a:t>How will you know if you are making progress?</a:t>
            </a:r>
          </a:p>
          <a:p>
            <a:endParaRPr lang="en-US"/>
          </a:p>
          <a:p>
            <a:r>
              <a:rPr lang="en-US"/>
              <a:t>Share objectives. (5 min)</a:t>
            </a:r>
          </a:p>
        </p:txBody>
      </p:sp>
      <p:sp>
        <p:nvSpPr>
          <p:cNvPr id="4" name="Slide Number Placeholder 3"/>
          <p:cNvSpPr>
            <a:spLocks noGrp="1"/>
          </p:cNvSpPr>
          <p:nvPr>
            <p:ph type="sldNum" sz="quarter" idx="5"/>
          </p:nvPr>
        </p:nvSpPr>
        <p:spPr/>
        <p:txBody>
          <a:bodyPr/>
          <a:lstStyle/>
          <a:p>
            <a:fld id="{5042812E-3809-4E0B-92C6-056D9C82826E}" type="slidenum">
              <a:rPr lang="en-US" smtClean="0"/>
              <a:t>40</a:t>
            </a:fld>
            <a:endParaRPr lang="en-US"/>
          </a:p>
        </p:txBody>
      </p:sp>
    </p:spTree>
    <p:extLst>
      <p:ext uri="{BB962C8B-B14F-4D97-AF65-F5344CB8AC3E}">
        <p14:creationId xmlns:p14="http://schemas.microsoft.com/office/powerpoint/2010/main" val="478235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en-US" dirty="0">
              <a:solidFill>
                <a:schemeClr val="dk1"/>
              </a:solidFill>
              <a:highlight>
                <a:srgbClr val="FFFF00"/>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6"/>
                </a:ext>
              </a:extLst>
            </a:endParaRPr>
          </a:p>
          <a:p>
            <a:pPr marL="0" lvl="0" indent="0" algn="l" rtl="0">
              <a:lnSpc>
                <a:spcPct val="100000"/>
              </a:lnSpc>
              <a:spcBef>
                <a:spcPts val="0"/>
              </a:spcBef>
              <a:spcAft>
                <a:spcPts val="0"/>
              </a:spcAft>
              <a:buSzPts val="1100"/>
              <a:buNone/>
            </a:pPr>
            <a:r>
              <a:rPr lang="en-US" dirty="0">
                <a:highlight>
                  <a:srgbClr val="FFFF00"/>
                </a:highligh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6"/>
                  </a:ext>
                </a:extLst>
              </a:rPr>
              <a:t>Ideally you want to have a goal that is as close to being proficient as possible for that skill for that </a:t>
            </a:r>
            <a:r>
              <a:rPr lang="en-US" dirty="0">
                <a:highlight>
                  <a:srgbClr val="FFFF00"/>
                </a:highlight>
              </a:rPr>
              <a:t>specific grade, which may not be the same as the student’s actual grade level. </a:t>
            </a:r>
            <a:r>
              <a:rPr lang="en-US" dirty="0"/>
              <a:t>The objectives identified are what needs to occur </a:t>
            </a:r>
            <a:r>
              <a:rPr lang="en-US" b="1" dirty="0"/>
              <a:t>prior </a:t>
            </a:r>
            <a:r>
              <a:rPr lang="en-US" dirty="0"/>
              <a:t>to the student being able to achieve the overall goal.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They should also be evaluated short term, to show progress.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 Our example goal is that by the end of year, the student will achieve a defined score or higher on the DIBELS 8 PSF assessment.  In this case, our first objective is that the student will need </a:t>
            </a:r>
            <a:r>
              <a:rPr lang="en-US" sz="1200" dirty="0">
                <a:latin typeface="Calibri" panose="020F0502020204030204" pitchFamily="34" charset="0"/>
                <a:ea typeface="Calibri" panose="020F0502020204030204" pitchFamily="34" charset="0"/>
                <a:cs typeface="Calibri" panose="020F0502020204030204" pitchFamily="34" charset="0"/>
                <a:sym typeface="Arial"/>
              </a:rPr>
              <a:t>Isolate initial, final and medial phonemes in 3 phoneme words</a:t>
            </a:r>
            <a:r>
              <a:rPr lang="en-US" dirty="0"/>
              <a:t>. </a:t>
            </a:r>
            <a:r>
              <a:rPr lang="en-US" dirty="0">
                <a:highlight>
                  <a:srgbClr val="FFFF00"/>
                </a:highlight>
              </a:rPr>
              <a:t>We know if students can accomplish this, they will be more likely to be able to blend and segment phonemes in three phoneme words, which is the next objective.  </a:t>
            </a:r>
            <a:r>
              <a:rPr lang="en-US" dirty="0"/>
              <a:t>Finally, the student would be able to </a:t>
            </a:r>
            <a:r>
              <a:rPr lang="en-US" sz="1200" dirty="0">
                <a:latin typeface="Calibri" panose="020F0502020204030204" pitchFamily="34" charset="0"/>
                <a:ea typeface="Calibri" panose="020F0502020204030204" pitchFamily="34" charset="0"/>
                <a:cs typeface="Calibri" panose="020F0502020204030204" pitchFamily="34" charset="0"/>
                <a:sym typeface="Arial"/>
              </a:rPr>
              <a:t>blend and segment phonemes in 4 phoneme words with blends</a:t>
            </a:r>
            <a:r>
              <a:rPr lang="en-US" dirty="0"/>
              <a:t>. All of these skills would be measured for 85% accuracy or better to ensure mastery.</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Progress toward these objectives and mastery of them could be monitored using the same assessment that we are using to monitor the goal.</a:t>
            </a:r>
          </a:p>
          <a:p>
            <a:endParaRPr lang="en-US" dirty="0"/>
          </a:p>
        </p:txBody>
      </p:sp>
      <p:sp>
        <p:nvSpPr>
          <p:cNvPr id="4" name="Slide Number Placeholder 3"/>
          <p:cNvSpPr>
            <a:spLocks noGrp="1"/>
          </p:cNvSpPr>
          <p:nvPr>
            <p:ph type="sldNum" sz="quarter" idx="5"/>
          </p:nvPr>
        </p:nvSpPr>
        <p:spPr/>
        <p:txBody>
          <a:bodyPr/>
          <a:lstStyle/>
          <a:p>
            <a:fld id="{5042812E-3809-4E0B-92C6-056D9C82826E}" type="slidenum">
              <a:rPr lang="en-US" smtClean="0"/>
              <a:t>41</a:t>
            </a:fld>
            <a:endParaRPr lang="en-US"/>
          </a:p>
        </p:txBody>
      </p:sp>
    </p:spTree>
    <p:extLst>
      <p:ext uri="{BB962C8B-B14F-4D97-AF65-F5344CB8AC3E}">
        <p14:creationId xmlns:p14="http://schemas.microsoft.com/office/powerpoint/2010/main" val="358155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Our second example goal is that by the end of year, the student will be able to read a specific number of nonsense words per minute on a nonsense word fluency assessment.  In this case, our first objective is that the student will need to accurately identify all letter correspondences. </a:t>
            </a:r>
            <a:r>
              <a:rPr lang="en-US">
                <a:highlight>
                  <a:srgbClr val="FFFF00"/>
                </a:highlight>
              </a:rPr>
              <a:t>We know if students can accomplish this, they will be more likely to be able to blend words. </a:t>
            </a:r>
            <a:r>
              <a:rPr lang="en-US"/>
              <a:t>Next we would work on identifying each letter sound in a CVC word accurately. </a:t>
            </a:r>
          </a:p>
          <a:p>
            <a:pPr marL="0" lvl="0" indent="0" algn="l" rtl="0">
              <a:lnSpc>
                <a:spcPct val="100000"/>
              </a:lnSpc>
              <a:spcBef>
                <a:spcPts val="0"/>
              </a:spcBef>
              <a:spcAft>
                <a:spcPts val="0"/>
              </a:spcAft>
              <a:buSzPts val="1100"/>
              <a:buNone/>
            </a:pPr>
            <a:endParaRPr lang="en-US"/>
          </a:p>
          <a:p>
            <a:pPr>
              <a:buSzPts val="1100"/>
            </a:pPr>
            <a:r>
              <a:rPr lang="en-US"/>
              <a:t>We know that students will isolate correct letters sounds first before they will be able to fluently and automatically blend letters together to form words.</a:t>
            </a:r>
          </a:p>
          <a:p>
            <a:pPr>
              <a:buSzPts val="1100"/>
            </a:pPr>
            <a:endParaRPr lang="en-US"/>
          </a:p>
          <a:p>
            <a:pPr>
              <a:buSzPts val="1100"/>
            </a:pPr>
            <a:r>
              <a:rPr lang="en-US"/>
              <a:t> Last, we would have the student working on blending CVC words with 90% accuracy. We will determine if the student has automaticity with each of these skills by assessing them with a nonsense word fluency assessment. By breaking down this end of year goal into objectives, we will be able to see the progress being made and shift our practice if the student is not making adequate growth at a reasonable rate. </a:t>
            </a:r>
          </a:p>
          <a:p>
            <a:pPr marL="0" lvl="0" indent="0" algn="l" rtl="0">
              <a:lnSpc>
                <a:spcPct val="100000"/>
              </a:lnSpc>
              <a:spcBef>
                <a:spcPts val="0"/>
              </a:spcBef>
              <a:spcAft>
                <a:spcPts val="0"/>
              </a:spcAft>
              <a:buSzPts val="1100"/>
              <a:buNone/>
            </a:pPr>
            <a:endParaRPr lang="en-US"/>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42</a:t>
            </a:fld>
            <a:endParaRPr lang="en-US"/>
          </a:p>
        </p:txBody>
      </p:sp>
    </p:spTree>
    <p:extLst>
      <p:ext uri="{BB962C8B-B14F-4D97-AF65-F5344CB8AC3E}">
        <p14:creationId xmlns:p14="http://schemas.microsoft.com/office/powerpoint/2010/main" val="3326754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13995" indent="-213995">
              <a:buFont typeface="Arial,Sans-Serif"/>
              <a:buChar char="•"/>
            </a:pPr>
            <a:r>
              <a:rPr lang="en-US"/>
              <a:t>Utilize minimum skill competencies</a:t>
            </a:r>
          </a:p>
          <a:p>
            <a:pPr marL="213995" indent="-213995">
              <a:buFont typeface="Arial,Sans-Serif"/>
              <a:buChar char="•"/>
            </a:pPr>
            <a:r>
              <a:rPr lang="en-US"/>
              <a:t>Align to intervention skill progression that addresses the skill deficit</a:t>
            </a:r>
          </a:p>
          <a:p>
            <a:pPr marL="257175" indent="-257175">
              <a:buFont typeface="Arial,Sans-Serif"/>
              <a:buChar char="•"/>
            </a:pPr>
            <a:r>
              <a:rPr lang="en-US"/>
              <a:t>Consider groups of students with similar deficits and align objectives</a:t>
            </a:r>
          </a:p>
          <a:p>
            <a:pPr marL="257175" indent="-257175">
              <a:buFont typeface="Arial,Sans-Serif"/>
              <a:buChar char="•"/>
            </a:pPr>
            <a:r>
              <a:rPr lang="en-US"/>
              <a:t>Make your list once; revise as needed</a:t>
            </a:r>
          </a:p>
        </p:txBody>
      </p:sp>
      <p:sp>
        <p:nvSpPr>
          <p:cNvPr id="4" name="Slide Number Placeholder 3"/>
          <p:cNvSpPr>
            <a:spLocks noGrp="1"/>
          </p:cNvSpPr>
          <p:nvPr>
            <p:ph type="sldNum" sz="quarter" idx="5"/>
          </p:nvPr>
        </p:nvSpPr>
        <p:spPr/>
        <p:txBody>
          <a:bodyPr/>
          <a:lstStyle/>
          <a:p>
            <a:fld id="{5042812E-3809-4E0B-92C6-056D9C82826E}" type="slidenum">
              <a:rPr lang="en-US" smtClean="0"/>
              <a:t>43</a:t>
            </a:fld>
            <a:endParaRPr lang="en-US"/>
          </a:p>
        </p:txBody>
      </p:sp>
    </p:spTree>
    <p:extLst>
      <p:ext uri="{BB962C8B-B14F-4D97-AF65-F5344CB8AC3E}">
        <p14:creationId xmlns:p14="http://schemas.microsoft.com/office/powerpoint/2010/main" val="514517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4b3e111f9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5" name="Google Shape;895;g64b3e111f9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To review, a strong goal should target the skills a student would be able to demonstrate by the end of the school year, while the objectives are measurable steps that lead to the achievement of the goal.</a:t>
            </a:r>
          </a:p>
          <a:p>
            <a:pPr marL="0" lvl="0" indent="0" algn="l" rtl="0">
              <a:lnSpc>
                <a:spcPct val="100000"/>
              </a:lnSpc>
              <a:spcBef>
                <a:spcPts val="0"/>
              </a:spcBef>
              <a:spcAft>
                <a:spcPts val="0"/>
              </a:spcAft>
              <a:buSzPts val="1100"/>
              <a:buNone/>
            </a:pPr>
            <a:endParaRPr lang="en-US"/>
          </a:p>
          <a:p>
            <a:pPr marL="0" indent="0">
              <a:buSzPts val="1100"/>
            </a:pPr>
            <a:r>
              <a:rPr lang="en-US"/>
              <a:t>Our example goal is that by the end of year, the student will be able to read a specific number of nonsense words per minute on a nonsense word fluency assessment.  In this case, our first objective is that the student will need to accurately identify all letter correspondences. We know if students can accomplish this, they will be more likely to be able to blend words. Next, we would work on identifying each letter sound in a CVC word accurately.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We know that students will isolate correct letters sounds first before they will be able to fluently and automatically blend letters together to form words. Last, we would have the student working on blending CVC words with 90% accuracy. We will determine if the student has automaticity with each of these skills by assessing them with a nonsense word fluency assessment. By breaking down this end of year goal into objectives, we will be able to see the progress being made and shift our practice if the student is not making adequate growth at a reasonable rate. </a:t>
            </a:r>
          </a:p>
          <a:p>
            <a:pPr>
              <a:buSzPts val="1100"/>
            </a:pPr>
            <a:endParaRPr lang="en-US"/>
          </a:p>
          <a:p>
            <a:pPr>
              <a:buSzPts val="1100"/>
            </a:pPr>
            <a:endParaRPr lang="en-US"/>
          </a:p>
          <a:p>
            <a:pPr marL="0" lvl="0" indent="0" algn="l" rtl="0">
              <a:lnSpc>
                <a:spcPct val="100000"/>
              </a:lnSpc>
              <a:spcBef>
                <a:spcPts val="0"/>
              </a:spcBef>
              <a:spcAft>
                <a:spcPts val="0"/>
              </a:spcAft>
              <a:buSzPts val="1100"/>
              <a:buNone/>
            </a:pPr>
            <a:endParaRPr lang="en-US"/>
          </a:p>
          <a:p>
            <a:pPr marL="0" indent="0">
              <a:buClr>
                <a:schemeClr val="dk1"/>
              </a:buClr>
              <a:buSzPts val="1100"/>
            </a:pPr>
            <a:r>
              <a:rPr lang="en-US"/>
              <a:t> </a:t>
            </a:r>
            <a:endParaRPr lang="en-US">
              <a:solidFill>
                <a:schemeClr val="dk1"/>
              </a:solidFill>
            </a:endParaRPr>
          </a:p>
          <a:p>
            <a:pPr marL="0" lvl="0" indent="0" algn="l" rtl="0">
              <a:lnSpc>
                <a:spcPct val="100000"/>
              </a:lnSpc>
              <a:spcBef>
                <a:spcPts val="0"/>
              </a:spcBef>
              <a:spcAft>
                <a:spcPts val="0"/>
              </a:spcAft>
              <a:buSzPts val="1100"/>
              <a:buNone/>
            </a:pPr>
            <a:endPar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endParaRPr>
          </a:p>
          <a:p>
            <a:pPr marL="0" lvl="0" indent="0" algn="l" rtl="0">
              <a:lnSpc>
                <a:spcPct val="100000"/>
              </a:lnSpc>
              <a:spcBef>
                <a:spcPts val="0"/>
              </a:spcBef>
              <a:spcAft>
                <a:spcPts val="0"/>
              </a:spcAft>
              <a:buSzPts val="1100"/>
              <a:buNone/>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an example of how the goal and its corresponding objectives would appear in the format provided by the updated template.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0635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updated READ Plan template also has some new additions for documenting communication with families. In addition to fields for the date and comments, there is now a dropdown menu for the communication survey including the following options: notification of SRD, READ plan development/talk, progress update, attempt to contact, strategies to use at home, retention conversation at EOY, termination of READ Plan, or other.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713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buClr>
                <a:schemeClr val="dk1"/>
              </a:buClr>
              <a:buSzPts val="1100"/>
              <a:defRPr/>
            </a:pPr>
            <a:r>
              <a:rPr lang="en-US"/>
              <a:t>The READ Act details several requirements about the information schools need to share with parents and what schools need to do to involve the community and parents.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a:t>The READ Act requires schools to:</a:t>
            </a:r>
            <a:endParaRPr lang="en-US" b="0">
              <a:cs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Discuss the student’s specific reading needs</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Collaborate with parents to create READ plans together</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Ensure parents understand the information being presented</a:t>
            </a:r>
            <a:r>
              <a:rPr lang="en-US" sz="1100">
                <a:latin typeface="Calibri Light"/>
                <a:cs typeface="Calibri Light"/>
              </a:rPr>
              <a:t> (this includes presenting the information in a language the parents understand whenever possible)</a:t>
            </a:r>
            <a:endParaRPr lang="en-US" sz="1100">
              <a:solidFill>
                <a:schemeClr val="tx1"/>
              </a:solidFill>
              <a:latin typeface="Calibri Light" panose="020F0302020204030204" pitchFamily="34" charset="0"/>
              <a:cs typeface="Calibri Light" panose="020F0302020204030204" pitchFamily="34" charset="0"/>
            </a:endParaRP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Share the READ plan interventions that address the child’s needs and to</a:t>
            </a:r>
          </a:p>
          <a:p>
            <a:pPr marL="342900" indent="-342900">
              <a:lnSpc>
                <a:spcPct val="150000"/>
              </a:lnSpc>
              <a:buClr>
                <a:schemeClr val="accent1">
                  <a:lumMod val="50000"/>
                </a:schemeClr>
              </a:buClr>
              <a:buFont typeface="Arial" panose="020B0604020202020204" pitchFamily="34" charset="0"/>
              <a:buChar char="•"/>
            </a:pPr>
            <a:r>
              <a:rPr lang="en-US" sz="1100">
                <a:solidFill>
                  <a:schemeClr val="tx1"/>
                </a:solidFill>
                <a:latin typeface="Calibri Light"/>
                <a:cs typeface="Calibri Light"/>
              </a:rPr>
              <a:t>Discuss how parents play a central supportive role</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sz="1200">
                <a:solidFill>
                  <a:schemeClr val="dk1"/>
                </a:solidFill>
                <a:latin typeface="Calibri"/>
                <a:cs typeface="Calibri"/>
              </a:rPr>
              <a:t>     </a:t>
            </a:r>
            <a:r>
              <a:rPr lang="en-US" sz="1200">
                <a:solidFill>
                  <a:schemeClr val="tx1"/>
                </a:solidFill>
                <a:latin typeface="Calibri Light"/>
                <a:cs typeface="Calibri Light"/>
              </a:rPr>
              <a:t>Communicate ongoing, regular progress updates for parents</a:t>
            </a:r>
          </a:p>
          <a:p>
            <a:pPr marL="0" lvl="0" indent="0" algn="l" rtl="0">
              <a:lnSpc>
                <a:spcPct val="100000"/>
              </a:lnSpc>
              <a:spcBef>
                <a:spcPts val="0"/>
              </a:spcBef>
              <a:spcAft>
                <a:spcPts val="0"/>
              </a:spcAft>
              <a:buClr>
                <a:schemeClr val="dk1"/>
              </a:buClr>
              <a:buSzPts val="1100"/>
              <a:buFont typeface="Arial"/>
              <a:buNone/>
            </a:pPr>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897880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change to the updated READ Plan template is the End of Year Summary. We wanted to briefly highlight this addition as we walk through the template, and we will go over this section in more detail at our April meeting. This section includes EOY assessment results and READ Plan status, SRD status, explanation of unmet goals, intervention programming summary, and a data analysis summary.</a:t>
            </a:r>
          </a:p>
          <a:p>
            <a:endParaRPr lang="en-US"/>
          </a:p>
          <a:p>
            <a:r>
              <a:rPr lang="en-US"/>
              <a:t>Once the READ plan template has been in place through a school year, with the READ plan history at the beginning and the End of Year summary at the end, these sections will provide the information needed to transfer a plan from one year to the next for a student who continues on a READ plan into a second year, OR can provide key information to the next year’s teacher to support a student from the start who is no longer on a READ plan so that they don’t regress in the next school year.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2847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By the time we get to the end of the school year in which a child has been identified with an SRD and placed on a READ plan, ideally we have used the steps in the READ plan process through several cycles and have updated the plan regularly. </a:t>
            </a:r>
          </a:p>
          <a:p>
            <a:endParaRPr lang="en-US"/>
          </a:p>
          <a:p>
            <a:r>
              <a:rPr lang="en-US"/>
              <a:t>This means the documentation should include clear descriptions of the intervention programming the student has received and when that has been changed or adjusted. It should also include progress toward identified objectives and when those objectives are met, development of new objectives when needed, and an indication of any goals met along the way.  Documentation of assessment data should be clearly listed as evidence of progress.</a:t>
            </a:r>
          </a:p>
          <a:p>
            <a:endParaRPr lang="en-US"/>
          </a:p>
          <a:p>
            <a:r>
              <a:rPr lang="en-US"/>
              <a:t>Ideally, the READ plan should also include information on HOW the intervention was implemented, such as frequency, duration, intensity, and group size.</a:t>
            </a:r>
          </a:p>
          <a:p>
            <a:r>
              <a:rPr lang="en-US"/>
              <a:t>This allows teachers to pull “instructional levers” to adjust instruction if a student is not responding well to an intervention.</a:t>
            </a:r>
          </a:p>
          <a:p>
            <a:endParaRPr lang="en-US"/>
          </a:p>
          <a:p>
            <a:endParaRPr lang="en-US"/>
          </a:p>
        </p:txBody>
      </p:sp>
      <p:sp>
        <p:nvSpPr>
          <p:cNvPr id="4" name="Slide Number Placeholder 3"/>
          <p:cNvSpPr>
            <a:spLocks noGrp="1"/>
          </p:cNvSpPr>
          <p:nvPr>
            <p:ph type="sldNum" sz="quarter" idx="5"/>
          </p:nvPr>
        </p:nvSpPr>
        <p:spPr/>
        <p:txBody>
          <a:bodyPr/>
          <a:lstStyle/>
          <a:p>
            <a:fld id="{B8657152-8585-4F6E-BB84-67D463DD4A45}" type="slidenum">
              <a:rPr lang="en-US" smtClean="0"/>
              <a:t>49</a:t>
            </a:fld>
            <a:endParaRPr lang="en-US"/>
          </a:p>
        </p:txBody>
      </p:sp>
    </p:spTree>
    <p:extLst>
      <p:ext uri="{BB962C8B-B14F-4D97-AF65-F5344CB8AC3E}">
        <p14:creationId xmlns:p14="http://schemas.microsoft.com/office/powerpoint/2010/main" val="226050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As we mentioned in our previous communication, we have made some adjustments to the format of the regional meetings. The first hour this morning focused on READ Act implementation basics with the intended audience being new READ Leads or those who would benefit from additional review. This part of the meeting will center around literacy updates from CDE and time to collaborate with other district leaders in your part of the state. The topics we will be covering are: </a:t>
            </a:r>
          </a:p>
          <a:p>
            <a:pPr marL="57150" marR="0" indent="-28575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Updated READ Plan Template</a:t>
            </a:r>
            <a:endParaRPr lang="en-US" sz="1800" b="0" i="0" u="none" strike="noStrike" dirty="0">
              <a:effectLst/>
              <a:highlight>
                <a:srgbClr val="AAA5D2"/>
              </a:highlight>
              <a:latin typeface="Arial" panose="020B0604020202020204" pitchFamily="34" charset="0"/>
            </a:endParaRPr>
          </a:p>
          <a:p>
            <a:pPr marL="57150" marR="0" indent="-28575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READ Plans in Subsequent Years</a:t>
            </a:r>
            <a:endParaRPr lang="en-US" sz="1800" b="0" i="0" u="none" strike="noStrike" dirty="0">
              <a:effectLst/>
              <a:highlight>
                <a:srgbClr val="AAA5D2"/>
              </a:highlight>
              <a:latin typeface="Arial" panose="020B0604020202020204" pitchFamily="34" charset="0"/>
            </a:endParaRPr>
          </a:p>
          <a:p>
            <a:pPr marL="57150" marR="0" indent="-28575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Goals and Objectives</a:t>
            </a:r>
            <a:endParaRPr lang="en-US" sz="1800" b="0" i="0" u="none" strike="noStrike" dirty="0">
              <a:effectLst/>
              <a:highlight>
                <a:srgbClr val="AAA5D2"/>
              </a:highlight>
              <a:latin typeface="Arial" panose="020B0604020202020204" pitchFamily="34" charset="0"/>
            </a:endParaRPr>
          </a:p>
          <a:p>
            <a:pPr marL="57150" marR="0" indent="-28575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READ Plan Template for Multilingual Learners</a:t>
            </a:r>
            <a:endParaRPr lang="en-US" sz="1800" b="0" i="0" u="none" strike="noStrike" dirty="0">
              <a:effectLst/>
              <a:highlight>
                <a:srgbClr val="AAA5D2"/>
              </a:highlight>
              <a:latin typeface="Arial" panose="020B0604020202020204" pitchFamily="34" charset="0"/>
            </a:endParaRPr>
          </a:p>
          <a:p>
            <a:pPr marL="57150" marR="0" indent="-285750" algn="l" rtl="0" eaLnBrk="1" fontAlgn="t"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ea typeface="Calibri" panose="020F0502020204030204" pitchFamily="34" charset="0"/>
                <a:cs typeface="Times New Roman" panose="02020603050405020304" pitchFamily="18" charset="0"/>
              </a:rPr>
              <a:t>ELSR Updates: Science of Reading Professional Development Series, Regional Consultant Support</a:t>
            </a:r>
            <a:endParaRPr lang="en-US" sz="1800" b="0" i="0" u="none" strike="noStrike" dirty="0">
              <a:effectLst/>
              <a:highlight>
                <a:srgbClr val="AAA5D2"/>
              </a:highlight>
              <a:latin typeface="Arial" panose="020B0604020202020204" pitchFamily="34" charset="0"/>
            </a:endParaRPr>
          </a:p>
          <a:p>
            <a:pPr marL="285750" marR="0" indent="-285750" algn="l" rtl="0" eaLnBrk="1" fontAlgn="auto" latinLnBrk="0" hangingPunct="1">
              <a:lnSpc>
                <a:spcPct val="107000"/>
              </a:lnSpc>
              <a:spcBef>
                <a:spcPts val="0"/>
              </a:spcBef>
              <a:spcAft>
                <a:spcPts val="0"/>
              </a:spcAft>
              <a:buFont typeface="Arial" panose="020B0604020202020204" pitchFamily="34" charset="0"/>
              <a:buChar char="•"/>
            </a:pPr>
            <a:r>
              <a:rPr lang="en-US" sz="1800" b="0" i="0" u="none" strike="noStrike" kern="1200" dirty="0">
                <a:solidFill>
                  <a:srgbClr val="FFFFFF"/>
                </a:solidFill>
                <a:effectLst/>
                <a:highlight>
                  <a:srgbClr val="AAA5D2"/>
                </a:highlight>
                <a:latin typeface="Calibri" panose="020F0502020204030204" pitchFamily="34" charset="0"/>
              </a:rPr>
              <a:t>Finally, we will be gathering feedback about the meeting and gathering interest about opportunities for future district spotlights. </a:t>
            </a:r>
            <a:endParaRPr lang="en-US" sz="1800" b="0" i="0" u="none" strike="noStrike" dirty="0">
              <a:effectLst/>
              <a:highlight>
                <a:srgbClr val="AAA5D2"/>
              </a:highlight>
              <a:latin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837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 The End of Year Summary is a way to provide the next year’s teacher with the critical information they need to make strong decisions for their student from the start.  </a:t>
            </a:r>
          </a:p>
          <a:p>
            <a:pPr marL="0" indent="0">
              <a:buFont typeface="Arial" panose="020B0604020202020204" pitchFamily="34" charset="0"/>
              <a:buNone/>
            </a:pPr>
            <a:endParaRPr lang="en-US"/>
          </a:p>
          <a:p>
            <a:pPr marL="0" indent="0">
              <a:buFont typeface="Arial" panose="020B0604020202020204" pitchFamily="34" charset="0"/>
              <a:buNone/>
            </a:pPr>
            <a:r>
              <a:rPr lang="en-US"/>
              <a:t>What information would be needed the following year to provide increased instruction and/or start the year running?</a:t>
            </a:r>
          </a:p>
          <a:p>
            <a:pPr marL="171450" indent="-171450">
              <a:buFont typeface="Arial" panose="020B0604020202020204" pitchFamily="34" charset="0"/>
              <a:buChar char="•"/>
            </a:pPr>
            <a:endParaRPr lang="en-US"/>
          </a:p>
          <a:p>
            <a:pPr marL="342900" marR="0" lvl="0" indent="-342900">
              <a:spcBef>
                <a:spcPts val="0"/>
              </a:spcBef>
              <a:spcAft>
                <a:spcPts val="0"/>
              </a:spcAft>
              <a:buFont typeface="Symbol" panose="05050102010706020507" pitchFamily="18" charset="2"/>
              <a:buChar char=""/>
            </a:pPr>
            <a:r>
              <a:rPr lang="en-US">
                <a:ea typeface="MS Mincho" panose="02020609040205080304" pitchFamily="49" charset="-128"/>
                <a:cs typeface="Arial" panose="020B0604020202020204" pitchFamily="34" charset="0"/>
              </a:rPr>
              <a:t>E</a:t>
            </a:r>
            <a:r>
              <a:rPr lang="en-US">
                <a:effectLst/>
                <a:ea typeface="MS Mincho" panose="02020609040205080304" pitchFamily="49" charset="-128"/>
                <a:cs typeface="Arial" panose="020B0604020202020204" pitchFamily="34" charset="0"/>
              </a:rPr>
              <a:t>nd-of-year benchmark assessment data</a:t>
            </a:r>
          </a:p>
          <a:p>
            <a:pPr marL="342900" marR="0" lvl="0" indent="-342900">
              <a:spcBef>
                <a:spcPts val="0"/>
              </a:spcBef>
              <a:spcAft>
                <a:spcPts val="0"/>
              </a:spcAft>
              <a:buFont typeface="Symbol" panose="05050102010706020507" pitchFamily="18" charset="2"/>
              <a:buChar char=""/>
            </a:pPr>
            <a:r>
              <a:rPr lang="en-US">
                <a:ea typeface="MS Mincho" panose="02020609040205080304" pitchFamily="49" charset="-128"/>
                <a:cs typeface="Arial" panose="020B0604020202020204" pitchFamily="34" charset="0"/>
              </a:rPr>
              <a:t>W</a:t>
            </a:r>
            <a:r>
              <a:rPr lang="en-US">
                <a:effectLst/>
                <a:ea typeface="MS Mincho" panose="02020609040205080304" pitchFamily="49" charset="-128"/>
                <a:cs typeface="Arial" panose="020B0604020202020204" pitchFamily="34" charset="0"/>
              </a:rPr>
              <a:t>hich goals and objectives were met and not met, and which should be continued or revised in the upcoming year</a:t>
            </a:r>
          </a:p>
          <a:p>
            <a:pPr marL="342900" marR="0" lvl="0" indent="-342900">
              <a:spcBef>
                <a:spcPts val="0"/>
              </a:spcBef>
              <a:spcAft>
                <a:spcPts val="0"/>
              </a:spcAft>
              <a:buFont typeface="Symbol" panose="05050102010706020507" pitchFamily="18" charset="2"/>
              <a:buChar char=""/>
            </a:pPr>
            <a:r>
              <a:rPr lang="en-US">
                <a:effectLst/>
                <a:ea typeface="MS Mincho" panose="02020609040205080304" pitchFamily="49" charset="-128"/>
                <a:cs typeface="Arial" panose="020B0604020202020204" pitchFamily="34" charset="0"/>
              </a:rPr>
              <a:t>Which specific skill focus should be addressed in the upcoming school year, as supported by the body of evidence</a:t>
            </a:r>
          </a:p>
          <a:p>
            <a:pPr marL="342900" marR="0" lvl="0" indent="-342900">
              <a:spcBef>
                <a:spcPts val="0"/>
              </a:spcBef>
              <a:spcAft>
                <a:spcPts val="800"/>
              </a:spcAft>
              <a:buFont typeface="Symbol" panose="05050102010706020507" pitchFamily="18" charset="2"/>
              <a:buChar char=""/>
            </a:pPr>
            <a:r>
              <a:rPr lang="en-US">
                <a:effectLst/>
                <a:ea typeface="MS Mincho" panose="02020609040205080304" pitchFamily="49" charset="-128"/>
                <a:cs typeface="Arial" panose="020B0604020202020204" pitchFamily="34" charset="0"/>
              </a:rPr>
              <a:t>A narrative synopsis of the frequency, duration, and intensity of intervention instruction that was provided in the current school year and the effectiveness of the intervention(s).</a:t>
            </a:r>
          </a:p>
          <a:p>
            <a:r>
              <a:rPr lang="en-US"/>
              <a:t>Based on the end-of-year results, include a recommendation for the upcoming year</a:t>
            </a:r>
          </a:p>
          <a:p>
            <a:endParaRPr lang="en-US"/>
          </a:p>
          <a:p>
            <a:r>
              <a:rPr lang="en-US"/>
              <a:t>All of these considerations have been addressed in the End-of Year summary section of the new template to support transfer from one year to the next.</a:t>
            </a:r>
          </a:p>
          <a:p>
            <a:endParaRPr lang="en-US"/>
          </a:p>
        </p:txBody>
      </p:sp>
      <p:sp>
        <p:nvSpPr>
          <p:cNvPr id="4" name="Slide Number Placeholder 3"/>
          <p:cNvSpPr>
            <a:spLocks noGrp="1"/>
          </p:cNvSpPr>
          <p:nvPr>
            <p:ph type="sldNum" sz="quarter" idx="5"/>
          </p:nvPr>
        </p:nvSpPr>
        <p:spPr/>
        <p:txBody>
          <a:bodyPr/>
          <a:lstStyle/>
          <a:p>
            <a:fld id="{B8657152-8585-4F6E-BB84-67D463DD4A45}" type="slidenum">
              <a:rPr lang="en-US" smtClean="0"/>
              <a:t>50</a:t>
            </a:fld>
            <a:endParaRPr lang="en-US"/>
          </a:p>
        </p:txBody>
      </p:sp>
    </p:spTree>
    <p:extLst>
      <p:ext uri="{BB962C8B-B14F-4D97-AF65-F5344CB8AC3E}">
        <p14:creationId xmlns:p14="http://schemas.microsoft.com/office/powerpoint/2010/main" val="1439274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In addition to a revised basic READ plan template, CDE has developed at new template specifically for students on READ plans who are multilingual learners.</a:t>
            </a:r>
          </a:p>
          <a:p>
            <a:pPr marL="228600" indent="0"/>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5582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228600" indent="0"/>
            <a:r>
              <a:rPr lang="en-US"/>
              <a:t>When writing a READ Plan for an English Learner, the process for analyzing data, determining specific skill deficits, and writing goals and objectives is the same. </a:t>
            </a:r>
          </a:p>
          <a:p>
            <a:pPr marL="228600" indent="0"/>
            <a:endParaRPr lang="en-US"/>
          </a:p>
          <a:p>
            <a:pPr marL="228600" indent="0"/>
            <a:r>
              <a:rPr lang="en-US"/>
              <a:t>However, it is also important that the READ plan incorporates information about the student’s English language development. When creating a READ plan for an English Learner:</a:t>
            </a:r>
            <a:endParaRPr lang="en-US">
              <a:cs typeface="Calibri"/>
            </a:endParaRPr>
          </a:p>
          <a:p>
            <a:pPr marL="228600" indent="0"/>
            <a:endParaRPr lang="en-US"/>
          </a:p>
          <a:p>
            <a:pPr marL="64135" indent="0">
              <a:spcBef>
                <a:spcPts val="1000"/>
              </a:spcBef>
            </a:pPr>
            <a:r>
              <a:rPr lang="en-US" b="1"/>
              <a:t>The READ Plan Should Include:</a:t>
            </a:r>
          </a:p>
          <a:p>
            <a:pPr marL="171450" indent="-171450">
              <a:lnSpc>
                <a:spcPct val="110000"/>
              </a:lnSpc>
              <a:spcBef>
                <a:spcPts val="1000"/>
              </a:spcBef>
              <a:buChar char="•"/>
            </a:pPr>
            <a:r>
              <a:rPr lang="en-US"/>
              <a:t>Reading goals and selected interventions should be developed using the Proficiency Level Descriptors (PLDs) </a:t>
            </a:r>
          </a:p>
          <a:p>
            <a:pPr marL="171450" indent="-171450">
              <a:spcBef>
                <a:spcPts val="1000"/>
              </a:spcBef>
              <a:buChar char="•"/>
            </a:pPr>
            <a:r>
              <a:rPr lang="en-US"/>
              <a:t>The necessary instructional scaffolds to ensure language considerations are addressed while providing the intervention</a:t>
            </a:r>
          </a:p>
          <a:p>
            <a:pPr marL="171450" indent="-171450">
              <a:lnSpc>
                <a:spcPct val="110000"/>
              </a:lnSpc>
              <a:spcBef>
                <a:spcPts val="1000"/>
              </a:spcBef>
              <a:buChar char="•"/>
            </a:pPr>
            <a:r>
              <a:rPr lang="en-US"/>
              <a:t>Information about a student’s home or preferred language</a:t>
            </a:r>
          </a:p>
          <a:p>
            <a:pPr marL="171450" indent="-171450">
              <a:lnSpc>
                <a:spcPct val="110000"/>
              </a:lnSpc>
              <a:spcBef>
                <a:spcPts val="1000"/>
              </a:spcBef>
              <a:buChar char="•"/>
            </a:pPr>
            <a:endParaRPr lang="en-US"/>
          </a:p>
          <a:p>
            <a:pPr marL="0" indent="0">
              <a:lnSpc>
                <a:spcPct val="110000"/>
              </a:lnSpc>
              <a:spcBef>
                <a:spcPts val="1000"/>
              </a:spcBef>
              <a:buNone/>
            </a:pPr>
            <a:r>
              <a:rPr lang="en-US"/>
              <a:t>The new template provides structure to include these elements in the plan.</a:t>
            </a: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76356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READ plan template for MLs includes additions specific to the needs of multilingual learners who also need intensive reading support. While the template is formatted similarly to the general READ plan template, there are a few differences to note.</a:t>
            </a:r>
          </a:p>
          <a:p>
            <a:endParaRPr lang="en-US"/>
          </a:p>
          <a:p>
            <a:r>
              <a:rPr lang="en-US"/>
              <a:t>In the student demographic section, there is a place to document a student’s home language as well as their English Language Proficiency designation.</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3896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assessment section, there is a more complete section for recording a student’s ACCESS scores, including subtest scores, as well as a place to record additional oral language results and additional formative data.</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642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core programming section of the template, there is space to record a student’s Language Instructional Education Program model, including the frequency, duration and student/teacher ratio, as well as curricular resources used.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85553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goals section of the template is customized as well, providing a section for a language development goal that supports the literacy goal, as well as for listing language development supports for the goal. And language development goals are also tied to the decision-making process for determining next steps throughout the year.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546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planning for intervention instruction for multilingual students, it is important that teachers carefully consider the types of language development supports students will need in order for the intervention to be effective in remediating their reading skill deficits as well as support their language development goals.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new Multilingual Learner READ Plan template includes suggested instructional supports for language development to help teachers identify the right supports for their students.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support options include:  (</a:t>
            </a:r>
            <a:r>
              <a:rPr lang="en-US" i="1" dirty="0"/>
              <a:t>Read bulleted list</a:t>
            </a:r>
            <a:r>
              <a:rPr lang="en-US" dirty="0"/>
              <a: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16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the end of year READ plan summary for multilingual learners also includes reflection on the language development goal in addition to reading goals and intervention recommendations.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202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moment to review the READ plan sample that you brought from your district.</a:t>
            </a:r>
          </a:p>
          <a:p>
            <a:endParaRPr lang="en-US"/>
          </a:p>
          <a:p>
            <a:pPr>
              <a:buFont typeface="Arial" panose="020B0604020202020204" pitchFamily="34" charset="0"/>
              <a:buChar char="•"/>
            </a:pPr>
            <a:r>
              <a:rPr lang="en-US"/>
              <a:t>Does the READ plan sample include detailed information in a readable format about the student’s assessment results, core and intervention programming, and history?</a:t>
            </a:r>
          </a:p>
          <a:p>
            <a:pPr>
              <a:buFont typeface="Arial" panose="020B0604020202020204" pitchFamily="34" charset="0"/>
              <a:buChar char="•"/>
            </a:pPr>
            <a:r>
              <a:rPr lang="en-US"/>
              <a:t>Does the READ plan include targeted SMART goals and clear, aligned objectives?  Has the plan been updated at regular intervals to document progress?</a:t>
            </a:r>
          </a:p>
          <a:p>
            <a:pPr>
              <a:buFont typeface="Arial" panose="020B0604020202020204" pitchFamily="34" charset="0"/>
              <a:buChar char="•"/>
            </a:pPr>
            <a:r>
              <a:rPr lang="en-US"/>
              <a:t>Is there enough information recorded in the READ plan for a subsequent year’s teacher or instructional team to understand what a student accomplished in the previous school year?</a:t>
            </a:r>
          </a:p>
          <a:p>
            <a:pPr>
              <a:buFont typeface="Arial" panose="020B0604020202020204" pitchFamily="34" charset="0"/>
              <a:buChar char="•"/>
            </a:pPr>
            <a:r>
              <a:rPr lang="en-US"/>
              <a:t>For students with an SRD who will continue on a READ plan from a prior year, is there enough information to ensure that intervention is intensified appropriately?</a:t>
            </a:r>
          </a:p>
          <a:p>
            <a:pPr>
              <a:buFont typeface="Arial" panose="020B0604020202020204" pitchFamily="34" charset="0"/>
              <a:buChar char="•"/>
            </a:pPr>
            <a:r>
              <a:rPr lang="en-US"/>
              <a:t>Does the READ plan document parent communication consistently?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a:latin typeface="Calibri" panose="020F0502020204030204" pitchFamily="34" charset="0"/>
                <a:ea typeface="Calibri" panose="020F0502020204030204" pitchFamily="34" charset="0"/>
                <a:cs typeface="Calibri" panose="020F0502020204030204" pitchFamily="34" charset="0"/>
              </a:rPr>
              <a:t>Are there customized options in your current READ plans to meet the needs of Multilingual learners?</a:t>
            </a:r>
          </a:p>
          <a:p>
            <a:pPr marL="228600" indent="0">
              <a:buFont typeface="Arial" panose="020B0604020202020204" pitchFamily="34" charset="0"/>
              <a:buNone/>
            </a:pP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775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start out with a quick icebreaker activity. You will be put in a breakout room with others for this activity. Please take turns introducing yourself with your name, district, role, and answer to the question: New York City or Los Angeles, including a brief explanation of why you would choose that city. You will have 10 minutes for this activity. In a moment, you should see a box pop up with an invitation to join the breakout room.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2371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had some time to review your READ plan goals and objectives, we are going into breakout rooms for ~10 minutes to discuss the questions on this slide.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0907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turn our attention to the CDE Science of Reading Literacy series. This is an optional series of trainings that you can use to enhance your systems and structures in key areas of literacy instruction.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949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defRPr/>
            </a:pPr>
            <a:r>
              <a:rPr lang="en-US">
                <a:hlinkClick r:id="rId3"/>
              </a:rPr>
              <a:t>https://www.cde.state.co.us/coloradoliteracy/sorliteracyseries</a:t>
            </a:r>
            <a:r>
              <a:rPr lang="en-US"/>
              <a:t> </a:t>
            </a:r>
          </a:p>
          <a:p>
            <a:pPr marL="228600" indent="0"/>
            <a:endParaRPr lang="en-US"/>
          </a:p>
          <a:p>
            <a:pPr marL="228600" indent="0"/>
            <a:r>
              <a:rPr lang="en-US"/>
              <a:t>Starting in the Fall of 2023, the ELSR office began releasing a series of turn-key professional development products to support districts with implementation of evidence-based instructional routines aligned to the Science of Reading. The series can be found on the READ Act website by navigating to the side menu, clicking Read Act Related Resources, and then on Science of Reading Literacy Series in the drop-down menu.  These </a:t>
            </a:r>
            <a:r>
              <a:rPr lang="en-US" err="1"/>
              <a:t>Powerpoint</a:t>
            </a:r>
            <a:r>
              <a:rPr lang="en-US"/>
              <a:t> decks and resources were developed in alignment with the 45-hour teacher training to revisit the research base, review the steps in the instructional routines, provide a model for the routine, and allow opportunities for practice and planning. The series also includes resources for administrators to be able to track and provide feedback on implementation of the routines in their buildings. </a:t>
            </a:r>
          </a:p>
          <a:p>
            <a:pPr marL="228600" indent="0"/>
            <a:endParaRPr lang="en-US"/>
          </a:p>
          <a:p>
            <a:pPr marL="228600" indent="0"/>
            <a:endParaRPr lang="en-US"/>
          </a:p>
          <a:p>
            <a:endParaRPr lang="en-US"/>
          </a:p>
          <a:p>
            <a:endParaRPr lang="en-US" b="1"/>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7553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en-US"/>
              <a:t>This series includes fully scripted slides, digital handouts, companion overview videos for each topic, an effective routine, and interactive format. This series focuses on key areas of literacy instruction, incorporates time to practice, collaborate, and plan, and supports building wide implementation.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0787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started by releasing three routines in September 2023 for phonemic awareness blending and segmenting, phonics blending and segmenting,  and phoneme grapheme mapping. We released four additional topics in December 2023, including a Heart Word routine, and routines for introducing new vocabulary and partner reading for fluency, as well as a Turn and Talk routine for supporting oral language.  Along with the release of the materials on our website, we also offered Training of Trainer sessions for leaders to go through the training materials and provide opportunities for questions and discussion. Each TOT was offered two times. The website also includes a link to request support from regional consultants should leaders have additional questions or need support with implementation.</a:t>
            </a: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98411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component of the CDE Science of Reading Literacy Series is the intentional integration of resources that provide both teachers and school leaders specific criteria for determining whether the routines are being implemented effectively. The Leader Look Fors observation tool is located under “Support Materials” for each of the trainings.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8144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For the 2024-25 school year, the ELSR office is rolling out 3 additional topics in the Science of Reading Literacy Series that align with language comprehension. These fully scripted slide decks will not have a specific instructional routine but will have extensive content to support foundational knowledge for each topic and opportunities to analyze your current curriculum in these areas. We will send a follow up email when these decks are available on the website.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2802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the top of this webpage, there is a button to click for personalized support. </a:t>
            </a:r>
          </a:p>
          <a:p>
            <a:endParaRPr lang="en-US"/>
          </a:p>
          <a:p>
            <a:r>
              <a:rPr lang="en-US"/>
              <a:t>This will take you to the regional support map and allow you to contact your regional consultant. There are buttons on the webpage to choose a 30 minute or 1 hour session with your consultant. When you email your regional consultant, we will also share our booking links with you. </a:t>
            </a: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4954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click the button on the webpage or email your regional consultant, you will receive a link to schedule a virtual meeting through Bookings. </a:t>
            </a:r>
          </a:p>
          <a:p>
            <a:endParaRPr lang="en-US"/>
          </a:p>
          <a:p>
            <a:r>
              <a:rPr lang="en-US"/>
              <a:t>Depending on your needs, we have 30 minute and 1-hour sessions available to book. </a:t>
            </a:r>
          </a:p>
          <a:p>
            <a:endParaRPr lang="en-US"/>
          </a:p>
          <a:p>
            <a:r>
              <a:rPr lang="en-US"/>
              <a:t>Once you click on a service for your region, you will see the available dates and times to meet with your consultant. </a:t>
            </a:r>
          </a:p>
          <a:p>
            <a:endParaRPr lang="en-US"/>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2809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r>
              <a:rPr lang="en-US"/>
              <a:t>Once you select a time that works for you, there will be additional details to add to your booking. When you are filling out this form, please make sure to add all necessary details in the additional information section. You can write notes and questions in the section where it says, “Please tell us more about what you would like to discuss and any questions you may have”. </a:t>
            </a:r>
          </a:p>
          <a:p>
            <a:endParaRPr lang="en-US"/>
          </a:p>
          <a:p>
            <a:r>
              <a:rPr lang="en-US"/>
              <a:t>We rely on that section to ensure that our time together is intentional and supportive of your specific needs. </a:t>
            </a:r>
          </a:p>
          <a:p>
            <a:endParaRPr lang="en-US"/>
          </a:p>
          <a:p>
            <a:pPr marL="228600" indent="0"/>
            <a:r>
              <a:rPr lang="en-US"/>
              <a:t>If you need to cancel or reschedule a meeting, please go back to the original email you were sent from Bookings when you made the appointment. If it is within 48 hours, please email your consultant directly to cancel and we will send you the link to reschedule. </a:t>
            </a:r>
          </a:p>
          <a:p>
            <a:endParaRPr lang="en-US"/>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64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READ Act Handbook is a compilation of all the guidance documents and resources we have created to support READ Leads set up in a chronological order for the school year. </a:t>
            </a:r>
          </a:p>
          <a:p>
            <a:endParaRPr lang="en-US"/>
          </a:p>
          <a:p>
            <a:r>
              <a:rPr lang="en-US"/>
              <a:t>This handbook includes current information about the READ Act statute, assessments, SRD identification, initiating a READ Plan, collecting a body of evidence, support for READ plans throughout the year, guidance for READ plans in subsequent years including 4</a:t>
            </a:r>
            <a:r>
              <a:rPr lang="en-US" baseline="30000"/>
              <a:t>th</a:t>
            </a:r>
            <a:r>
              <a:rPr lang="en-US"/>
              <a:t> grade and beyond, parent communication, exiting students from a READ plan, and fillable READ plan templates. </a:t>
            </a:r>
          </a:p>
          <a:p>
            <a:endParaRPr lang="en-US"/>
          </a:p>
          <a:p>
            <a:r>
              <a:rPr lang="en-US"/>
              <a:t>This will serve as an onboarding guide, and we will use this handbook as a foundation for future professional development. </a:t>
            </a:r>
          </a:p>
          <a:p>
            <a:endParaRPr lang="en-US"/>
          </a:p>
          <a:p>
            <a:r>
              <a:rPr lang="en-US"/>
              <a:t>The handbook is located on the CDE Read Plans web page and is the first linked document under the title </a:t>
            </a:r>
            <a:r>
              <a:rPr lang="en-US" b="1"/>
              <a:t>READ Plan Resources for Educators. </a:t>
            </a:r>
            <a:endParaRPr lang="en-US"/>
          </a:p>
          <a:p>
            <a:endParaRPr lang="en-US" b="1"/>
          </a:p>
          <a:p>
            <a:r>
              <a:rPr lang="en-US"/>
              <a:t>https://www.cde.state.co.us/coloradoliteracy/readplans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9052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1861C-16E8-4DC1-A9DC-F9D5DBFC0DC8}" type="slidenum">
              <a:rPr lang="en-US" smtClean="0"/>
              <a:t>70</a:t>
            </a:fld>
            <a:endParaRPr lang="en-US"/>
          </a:p>
        </p:txBody>
      </p:sp>
    </p:spTree>
    <p:extLst>
      <p:ext uri="{BB962C8B-B14F-4D97-AF65-F5344CB8AC3E}">
        <p14:creationId xmlns:p14="http://schemas.microsoft.com/office/powerpoint/2010/main" val="12516329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concludes the information covered in today’s meeting. Before we continue to the survey, are there any remaining questions about the topics we discussed this morning?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82533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Future READ meetings in the coming year will include collaboration with other CDE offices, units, and information about literacy grants and resources from CDE. This includes: </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Multi-Tiered Systems of Support </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Culturally and Linguistically Diverse Education</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Exceptional Student Services Unit</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Transformation Network (formerly Turnaround Network)</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Standards and Instructional Support</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Comprehensive Literacy State Development Grant</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Early Literacy Grant</a:t>
            </a:r>
          </a:p>
          <a:p>
            <a:pPr>
              <a:buFont typeface="Arial" panose="020B0604020202020204" pitchFamily="34" charset="0"/>
              <a:buChar char="•"/>
            </a:pPr>
            <a:r>
              <a:rPr lang="en-US" sz="1200">
                <a:latin typeface="Calibri Light" panose="020F0302020204030204" pitchFamily="34" charset="0"/>
                <a:cs typeface="Calibri Light" panose="020F0302020204030204" pitchFamily="34" charset="0"/>
              </a:rPr>
              <a:t>READ Act Principal/Administrator Training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436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Finally, our office is interested in spotlighting literacy work happening in districts around the state. For districts who are interested in sharing their work, there will be possible opportunities to invite CDE staff for site visits and share some of this work with others at our regional meetings. Topics we are interested in spotlighting are:  </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Evidence-based instructional practices</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Supporting READ Plans with strong MTSS systems</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Efficient data protocols</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Aligning practices with assessment results</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Ongoing professional development</a:t>
            </a:r>
          </a:p>
          <a:p>
            <a:pPr marL="0" indent="0">
              <a:lnSpc>
                <a:spcPct val="90000"/>
              </a:lnSpc>
              <a:spcAft>
                <a:spcPts val="600"/>
              </a:spcAft>
              <a:buFont typeface="Arial" panose="020B0604020202020204" pitchFamily="34" charset="0"/>
              <a:buChar char="•"/>
            </a:pPr>
            <a:r>
              <a:rPr lang="en-US" sz="1200" kern="1200">
                <a:solidFill>
                  <a:schemeClr val="tx1"/>
                </a:solidFill>
                <a:latin typeface="+mn-lt"/>
                <a:ea typeface="+mn-ea"/>
                <a:cs typeface="+mn-cs"/>
              </a:rPr>
              <a:t>Innovative parent communication and family involvement practices</a:t>
            </a:r>
          </a:p>
          <a:p>
            <a:pPr marL="0" indent="0">
              <a:lnSpc>
                <a:spcPct val="90000"/>
              </a:lnSpc>
              <a:spcAft>
                <a:spcPts val="600"/>
              </a:spcAft>
              <a:buFont typeface="Arial" panose="020B0604020202020204" pitchFamily="34" charset="0"/>
              <a:buChar char="•"/>
            </a:pPr>
            <a:endParaRPr lang="en-US" sz="1200" kern="1200">
              <a:solidFill>
                <a:schemeClr val="tx1"/>
              </a:solidFill>
              <a:latin typeface="+mn-lt"/>
              <a:ea typeface="+mn-ea"/>
              <a:cs typeface="+mn-cs"/>
            </a:endParaRPr>
          </a:p>
          <a:p>
            <a:pPr marL="0" indent="0">
              <a:lnSpc>
                <a:spcPct val="90000"/>
              </a:lnSpc>
              <a:spcAft>
                <a:spcPts val="600"/>
              </a:spcAft>
              <a:buFont typeface="Arial" panose="020B0604020202020204" pitchFamily="34" charset="0"/>
              <a:buNone/>
            </a:pPr>
            <a:r>
              <a:rPr lang="en-US" sz="1200" kern="1200">
                <a:solidFill>
                  <a:schemeClr val="tx1"/>
                </a:solidFill>
                <a:latin typeface="+mn-lt"/>
                <a:ea typeface="+mn-ea"/>
                <a:cs typeface="+mn-cs"/>
              </a:rPr>
              <a:t>If you believe your district has work that you would be interested in sharing with CDE and other districts, please indicate that on the feedback survey at the end of today’s meeting.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0350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value your feedback! </a:t>
            </a:r>
          </a:p>
          <a:p>
            <a:endParaRPr lang="en-US"/>
          </a:p>
          <a:p>
            <a:r>
              <a:rPr lang="en-US"/>
              <a:t>Please take a few moments to fill out this form to help inform future meetings.</a:t>
            </a:r>
          </a:p>
          <a:p>
            <a:r>
              <a:rPr lang="en-US" b="1"/>
              <a:t>Drop link in the chat: </a:t>
            </a:r>
          </a:p>
          <a:p>
            <a:endParaRPr lang="en-US"/>
          </a:p>
          <a:p>
            <a:r>
              <a:rPr lang="en-US"/>
              <a:t>Feedback Form: https://forms.gle/uUnrcWNZWF52FcFT7</a:t>
            </a:r>
            <a:endParaRPr lang="en-US" sz="1200"/>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06971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rtl="0">
              <a:spcBef>
                <a:spcPts val="0"/>
              </a:spcBef>
              <a:spcAft>
                <a:spcPts val="0"/>
              </a:spcAft>
              <a:buNone/>
            </a:pPr>
            <a:r>
              <a:rPr lang="en-US"/>
              <a:t>We are always here to support you with questions. </a:t>
            </a:r>
          </a:p>
          <a:p>
            <a:pPr marL="85725" indent="0" rtl="0">
              <a:spcBef>
                <a:spcPts val="0"/>
              </a:spcBef>
              <a:spcAft>
                <a:spcPts val="0"/>
              </a:spcAft>
              <a:buNone/>
            </a:pPr>
            <a:endParaRPr lang="en-US"/>
          </a:p>
          <a:p>
            <a:pPr marL="85725" indent="0" rtl="0">
              <a:spcBef>
                <a:spcPts val="0"/>
              </a:spcBef>
              <a:spcAft>
                <a:spcPts val="0"/>
              </a:spcAft>
              <a:buNone/>
            </a:pPr>
            <a:r>
              <a:rPr lang="en-US"/>
              <a:t>If you have general questions about </a:t>
            </a:r>
            <a:r>
              <a:rPr lang="en-US" b="0" i="0" u="none" strike="noStrike">
                <a:solidFill>
                  <a:srgbClr val="000000"/>
                </a:solidFill>
                <a:effectLst/>
                <a:latin typeface="Calibri" panose="020F0502020204030204" pitchFamily="34" charset="0"/>
              </a:rPr>
              <a:t>the CDE-Provided Teacher or Administrator Training options email: </a:t>
            </a:r>
            <a:r>
              <a:rPr lang="en-US" b="0" i="0" u="sng">
                <a:solidFill>
                  <a:srgbClr val="0563C1"/>
                </a:solidFill>
                <a:effectLst/>
                <a:latin typeface="Calibri" panose="020F0502020204030204" pitchFamily="34" charset="0"/>
              </a:rPr>
              <a:t>ReadActTraining@cde.state.co.us</a:t>
            </a:r>
            <a:endParaRPr lang="en-US" b="0">
              <a:effectLst/>
            </a:endParaRPr>
          </a:p>
          <a:p>
            <a:pPr rtl="0">
              <a:spcBef>
                <a:spcPts val="0"/>
              </a:spcBef>
              <a:spcAft>
                <a:spcPts val="0"/>
              </a:spcAft>
            </a:pPr>
            <a:endParaRPr lang="en-US" b="0" i="0" u="none" strike="noStrike">
              <a:solidFill>
                <a:srgbClr val="000000"/>
              </a:solidFill>
              <a:effectLst/>
              <a:latin typeface="Arial" panose="020B0604020202020204" pitchFamily="34" charset="0"/>
            </a:endParaRPr>
          </a:p>
          <a:p>
            <a:pPr marL="85725" indent="0" rtl="0">
              <a:spcBef>
                <a:spcPts val="0"/>
              </a:spcBef>
              <a:spcAft>
                <a:spcPts val="0"/>
              </a:spcAft>
              <a:buNone/>
            </a:pPr>
            <a:r>
              <a:rPr lang="en-US" b="0" i="0" u="none" strike="noStrike">
                <a:solidFill>
                  <a:srgbClr val="000000"/>
                </a:solidFill>
                <a:effectLst/>
                <a:latin typeface="Calibri" panose="020F0502020204030204" pitchFamily="34" charset="0"/>
              </a:rPr>
              <a:t>For READ Act Data inquires email </a:t>
            </a:r>
            <a:r>
              <a:rPr lang="en-US" b="0" i="0" u="sng">
                <a:solidFill>
                  <a:srgbClr val="0563C1"/>
                </a:solidFill>
                <a:effectLst/>
                <a:latin typeface="Calibri" panose="020F0502020204030204" pitchFamily="34" charset="0"/>
              </a:rPr>
              <a:t>READActData@cde.state.co.us</a:t>
            </a:r>
            <a:endParaRPr lang="en-US" b="0">
              <a:effectLst/>
            </a:endParaRPr>
          </a:p>
          <a:p>
            <a:endParaRPr lang="en-US" b="0" i="0" u="none" strike="noStrike">
              <a:solidFill>
                <a:srgbClr val="000000"/>
              </a:solidFill>
              <a:effectLst/>
              <a:latin typeface="Arial" panose="020B0604020202020204" pitchFamily="34" charset="0"/>
            </a:endParaRPr>
          </a:p>
          <a:p>
            <a:pPr marL="85725" indent="0">
              <a:buNone/>
            </a:pPr>
            <a:r>
              <a:rPr lang="en-US" b="0" i="0" u="none" strike="noStrike">
                <a:solidFill>
                  <a:srgbClr val="000000"/>
                </a:solidFill>
                <a:effectLst/>
                <a:latin typeface="Calibri" panose="020F0502020204030204" pitchFamily="34" charset="0"/>
              </a:rPr>
              <a:t>For all other questions related to the READ Act email: </a:t>
            </a:r>
            <a:r>
              <a:rPr lang="en-US" b="0" i="0" u="sng">
                <a:solidFill>
                  <a:srgbClr val="0563C1"/>
                </a:solidFill>
                <a:effectLst/>
                <a:latin typeface="Calibri" panose="020F0502020204030204" pitchFamily="34" charset="0"/>
              </a:rPr>
              <a:t>ReadAct@cde.state.co.us</a:t>
            </a:r>
          </a:p>
          <a:p>
            <a:pPr marL="85725" indent="0">
              <a:buNone/>
            </a:pPr>
            <a:endParaRPr lang="en-US" b="0" i="0" u="sng">
              <a:solidFill>
                <a:srgbClr val="0563C1"/>
              </a:solidFill>
              <a:effectLst/>
              <a:latin typeface="Calibri" panose="020F0502020204030204" pitchFamily="34" charset="0"/>
            </a:endParaRPr>
          </a:p>
          <a:p>
            <a:pPr marL="85725" indent="0">
              <a:buNone/>
            </a:pPr>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5520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d0cccbd173_0_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d0cccbd173_0_1:notes"/>
          <p:cNvSpPr txBox="1">
            <a:spLocks noGrp="1"/>
          </p:cNvSpPr>
          <p:nvPr>
            <p:ph type="body" idx="1"/>
          </p:nvPr>
        </p:nvSpPr>
        <p:spPr>
          <a:xfrm>
            <a:off x="702310" y="4480004"/>
            <a:ext cx="5618400" cy="3665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Here are some helpful links from the CDE website. </a:t>
            </a:r>
            <a:endParaRPr b="1"/>
          </a:p>
          <a:p>
            <a:pPr marL="0" lvl="0" indent="0" algn="l" rtl="0">
              <a:lnSpc>
                <a:spcPct val="100000"/>
              </a:lnSpc>
              <a:spcBef>
                <a:spcPts val="0"/>
              </a:spcBef>
              <a:spcAft>
                <a:spcPts val="0"/>
              </a:spcAft>
              <a:buNone/>
            </a:pPr>
            <a:endParaRPr lang="en-US"/>
          </a:p>
          <a:p>
            <a:pPr marL="85724" indent="0">
              <a:buNone/>
            </a:pPr>
            <a:r>
              <a:rPr lang="en-US">
                <a:latin typeface="Calibri" panose="020F0502020204030204" pitchFamily="34" charset="0"/>
                <a:cs typeface="Calibri" panose="020F0502020204030204" pitchFamily="34" charset="0"/>
              </a:rPr>
              <a:t>READ Act Main Page: </a:t>
            </a:r>
          </a:p>
          <a:p>
            <a:pPr marL="85724" indent="0">
              <a:spcBef>
                <a:spcPts val="0"/>
              </a:spcBef>
              <a:buNone/>
            </a:pPr>
            <a:r>
              <a:rPr lang="en-US">
                <a:latin typeface="Calibri" panose="020F0502020204030204" pitchFamily="34" charset="0"/>
                <a:cs typeface="Calibri" panose="020F0502020204030204" pitchFamily="34" charset="0"/>
                <a:hlinkClick r:id="rId3"/>
              </a:rPr>
              <a:t>http://www.cde.state.co.us/coloradoliteracy</a:t>
            </a:r>
            <a:r>
              <a:rPr lang="en-US">
                <a:latin typeface="Calibri" panose="020F0502020204030204" pitchFamily="34" charset="0"/>
                <a:cs typeface="Calibri" panose="020F0502020204030204" pitchFamily="34" charset="0"/>
              </a:rPr>
              <a:t> </a:t>
            </a:r>
          </a:p>
          <a:p>
            <a:pPr marL="85724"/>
            <a:endParaRPr lang="en-US">
              <a:latin typeface="Calibri" panose="020F0502020204030204" pitchFamily="34" charset="0"/>
              <a:cs typeface="Calibri" panose="020F0502020204030204" pitchFamily="34" charset="0"/>
            </a:endParaRPr>
          </a:p>
          <a:p>
            <a:pPr marL="85724"/>
            <a:r>
              <a:rPr lang="en-US">
                <a:solidFill>
                  <a:srgbClr val="000000"/>
                </a:solidFill>
                <a:latin typeface="Calibri" panose="020F0502020204030204" pitchFamily="34" charset="0"/>
                <a:cs typeface="Calibri" panose="020F0502020204030204" pitchFamily="34" charset="0"/>
              </a:rPr>
              <a:t>Webinar/Office Hours Information: </a:t>
            </a:r>
            <a:r>
              <a:rPr lang="en-US">
                <a:solidFill>
                  <a:srgbClr val="000000"/>
                </a:solidFill>
                <a:latin typeface="Calibri" panose="020F0502020204030204" pitchFamily="34" charset="0"/>
                <a:cs typeface="Calibri" panose="020F0502020204030204" pitchFamily="34" charset="0"/>
                <a:hlinkClick r:id="rId4"/>
              </a:rPr>
              <a:t>https://www.cde.state.co.us/coloradoliteracy/elsrliteracyteam-officehours</a:t>
            </a:r>
            <a:r>
              <a:rPr lang="en-US">
                <a:solidFill>
                  <a:srgbClr val="000000"/>
                </a:solidFill>
                <a:latin typeface="Calibri" panose="020F0502020204030204" pitchFamily="34" charset="0"/>
                <a:cs typeface="Calibri" panose="020F0502020204030204" pitchFamily="34" charset="0"/>
              </a:rPr>
              <a:t>   </a:t>
            </a:r>
          </a:p>
          <a:p>
            <a:pPr marL="85724" indent="0">
              <a:spcBef>
                <a:spcPts val="1800"/>
              </a:spcBef>
              <a:buNone/>
            </a:pPr>
            <a:r>
              <a:rPr lang="en-US" b="0" i="0">
                <a:solidFill>
                  <a:srgbClr val="000000"/>
                </a:solidFill>
                <a:effectLst/>
                <a:latin typeface="Calibri" panose="020F0502020204030204" pitchFamily="34" charset="0"/>
                <a:cs typeface="Calibri" panose="020F0502020204030204" pitchFamily="34" charset="0"/>
              </a:rPr>
              <a:t>READ Act Statute and Rules: </a:t>
            </a:r>
            <a:r>
              <a:rPr lang="en-US" b="0" i="0">
                <a:solidFill>
                  <a:srgbClr val="000000"/>
                </a:solidFill>
                <a:effectLst/>
                <a:latin typeface="Calibri" panose="020F0502020204030204" pitchFamily="34" charset="0"/>
                <a:cs typeface="Calibri" panose="020F0502020204030204" pitchFamily="34" charset="0"/>
                <a:hlinkClick r:id="rId5"/>
              </a:rPr>
              <a:t>http://www.cde.state.co.us/coloradoliteracy/readactstatuteandstateboardrules</a:t>
            </a:r>
            <a:r>
              <a:rPr lang="en-US" b="0" i="0">
                <a:solidFill>
                  <a:srgbClr val="000000"/>
                </a:solidFill>
                <a:effectLst/>
                <a:latin typeface="Calibri" panose="020F0502020204030204" pitchFamily="34" charset="0"/>
                <a:cs typeface="Calibri" panose="020F0502020204030204" pitchFamily="34" charset="0"/>
              </a:rPr>
              <a:t> </a:t>
            </a:r>
          </a:p>
          <a:p>
            <a:pPr marL="85724"/>
            <a:endParaRPr lang="en-US">
              <a:solidFill>
                <a:srgbClr val="000000"/>
              </a:solidFill>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Plans: </a:t>
            </a:r>
          </a:p>
          <a:p>
            <a:pPr marL="85724" indent="0">
              <a:spcBef>
                <a:spcPts val="0"/>
              </a:spcBef>
              <a:buNone/>
            </a:pPr>
            <a:r>
              <a:rPr lang="en-US">
                <a:latin typeface="Calibri" panose="020F0502020204030204" pitchFamily="34" charset="0"/>
                <a:cs typeface="Calibri" panose="020F0502020204030204" pitchFamily="34" charset="0"/>
                <a:hlinkClick r:id="rId6"/>
              </a:rPr>
              <a:t>https://www.cde.state.co.us/coloradoliteracy/readplans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and English Learners:</a:t>
            </a:r>
          </a:p>
          <a:p>
            <a:pPr marL="85724" indent="0">
              <a:spcBef>
                <a:spcPts val="0"/>
              </a:spcBef>
              <a:buNone/>
            </a:pPr>
            <a:r>
              <a:rPr lang="en-US">
                <a:latin typeface="Calibri" panose="020F0502020204030204" pitchFamily="34" charset="0"/>
                <a:cs typeface="Calibri" panose="020F0502020204030204" pitchFamily="34" charset="0"/>
                <a:hlinkClick r:id="rId7"/>
              </a:rPr>
              <a:t>https://www.cde.state.co.us/coloradoliteracy/readandel</a:t>
            </a:r>
            <a:endParaRPr lang="en-US">
              <a:latin typeface="Calibri" panose="020F0502020204030204" pitchFamily="34" charset="0"/>
              <a:cs typeface="Calibri" panose="020F0502020204030204" pitchFamily="34" charset="0"/>
            </a:endParaRP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Science of Reading Resources:  </a:t>
            </a:r>
            <a:r>
              <a:rPr lang="en-US">
                <a:latin typeface="Calibri" panose="020F0502020204030204" pitchFamily="34" charset="0"/>
                <a:cs typeface="Calibri" panose="020F0502020204030204" pitchFamily="34" charset="0"/>
                <a:hlinkClick r:id="rId8"/>
              </a:rPr>
              <a:t>https://www.cde.state.co.us/coloradoliteracy/scienceofreadingresources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Educator Resources: </a:t>
            </a:r>
            <a:r>
              <a:rPr lang="en-US">
                <a:latin typeface="Calibri" panose="020F0502020204030204" pitchFamily="34" charset="0"/>
                <a:cs typeface="Calibri" panose="020F0502020204030204" pitchFamily="34" charset="0"/>
                <a:hlinkClick r:id="rId9"/>
              </a:rPr>
              <a:t>https://www.cde.state.co.us/coloradoliteracy/readacteducatorresources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Body of Evidence: Webinar and Guidance Document: </a:t>
            </a:r>
          </a:p>
          <a:p>
            <a:pPr marL="85724" indent="0">
              <a:spcBef>
                <a:spcPts val="0"/>
              </a:spcBef>
              <a:buNone/>
            </a:pPr>
            <a:r>
              <a:rPr lang="en-US">
                <a:latin typeface="Calibri" panose="020F0502020204030204" pitchFamily="34" charset="0"/>
                <a:cs typeface="Calibri" panose="020F0502020204030204" pitchFamily="34" charset="0"/>
                <a:hlinkClick r:id="rId10"/>
              </a:rPr>
              <a:t>http://www.cde.state.co.us/coloradoliteracy/readplans</a:t>
            </a:r>
            <a:endParaRPr lang="en-US">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None/>
            </a:pPr>
            <a:endParaRPr lang="en-US"/>
          </a:p>
        </p:txBody>
      </p:sp>
      <p:sp>
        <p:nvSpPr>
          <p:cNvPr id="944" name="Google Shape;944;gd0cccbd173_0_1:notes"/>
          <p:cNvSpPr txBox="1">
            <a:spLocks noGrp="1"/>
          </p:cNvSpPr>
          <p:nvPr>
            <p:ph type="sldNum" idx="12"/>
          </p:nvPr>
        </p:nvSpPr>
        <p:spPr>
          <a:xfrm>
            <a:off x="3978133" y="8842030"/>
            <a:ext cx="3043200" cy="4671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50910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attending today. We very much value your time and continued partnerships. The Elementary Literacy and School Readiness office is here to support the work you do.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4288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56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summer, our office completed a revision of the READ plan templates posted on our website to provide districts with an updated model to guide the way READ plans are written, revised, and implemented across the state. Understanding the need to differentiate documentation for diverse needs, a new template specifically designed for students who are multilingual learners was developed as well. Both of the templates are in PDF format and available to download on our website at the links provided here (and are also linked to the agenda you received this week). </a:t>
            </a:r>
          </a:p>
          <a:p>
            <a:endParaRPr lang="en-US"/>
          </a:p>
          <a:p>
            <a:r>
              <a:rPr lang="en-US"/>
              <a:t>We will be spending some time in the upcoming slides going over each section of the new format and connecting it to READ Act requirements and guidance for implementation that helps to explain how each section is formatted to ensure a well-written READ plan is a living document and reflects the key information about a student’s pathway and progress over time.</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908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defTabSz="914400" eaLnBrk="1" fontAlgn="auto" latinLnBrk="0" hangingPunct="1">
              <a:buSzTx/>
              <a:buFontTx/>
              <a:tabLst/>
              <a:defRPr/>
            </a:pPr>
            <a:r>
              <a:rPr lang="en-US"/>
              <a:t>A Reading to Ensure Academic Development Plan, or READ Plan, is an intervention plan created to ensure the student receives the intervention programming needed to remediate their significant reading deficiency, in order to demonstrate grade level competency in reading .</a:t>
            </a:r>
          </a:p>
          <a:p>
            <a:endParaRPr lang="en-US"/>
          </a:p>
        </p:txBody>
      </p:sp>
      <p:sp>
        <p:nvSpPr>
          <p:cNvPr id="4" name="Slide Number Placeholder 3"/>
          <p:cNvSpPr>
            <a:spLocks noGrp="1"/>
          </p:cNvSpPr>
          <p:nvPr>
            <p:ph type="sldNum" sz="quarter" idx="5"/>
          </p:nvPr>
        </p:nvSpPr>
        <p:spPr/>
        <p:txBody>
          <a:bodyPr/>
          <a:lstStyle/>
          <a:p>
            <a:fld id="{5042812E-3809-4E0B-92C6-056D9C82826E}" type="slidenum">
              <a:rPr lang="en-US" smtClean="0"/>
              <a:t>9</a:t>
            </a:fld>
            <a:endParaRPr lang="en-US"/>
          </a:p>
        </p:txBody>
      </p:sp>
    </p:spTree>
    <p:extLst>
      <p:ext uri="{BB962C8B-B14F-4D97-AF65-F5344CB8AC3E}">
        <p14:creationId xmlns:p14="http://schemas.microsoft.com/office/powerpoint/2010/main" val="3937413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2">
            <a:alphaModFix/>
          </a:blip>
          <a:srcRect/>
          <a:stretch/>
        </p:blipFill>
        <p:spPr>
          <a:xfrm>
            <a:off x="0" y="4"/>
            <a:ext cx="9144000" cy="1371599"/>
          </a:xfrm>
          <a:prstGeom prst="rect">
            <a:avLst/>
          </a:prstGeom>
          <a:noFill/>
          <a:ln>
            <a:noFill/>
          </a:ln>
        </p:spPr>
      </p:pic>
      <p:sp>
        <p:nvSpPr>
          <p:cNvPr id="35" name="Google Shape;35;p6"/>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36" name="Google Shape;36;p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7" name="Google Shape;37;p6"/>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38" name="Google Shape;38;p6"/>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a:stretch/>
        </p:blipFill>
        <p:spPr>
          <a:xfrm>
            <a:off x="13" y="0"/>
            <a:ext cx="9143975" cy="1371596"/>
          </a:xfrm>
          <a:prstGeom prst="rect">
            <a:avLst/>
          </a:prstGeom>
          <a:noFill/>
          <a:ln>
            <a:noFill/>
          </a:ln>
        </p:spPr>
      </p:pic>
      <p:sp>
        <p:nvSpPr>
          <p:cNvPr id="112" name="Google Shape;112;p2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14" name="Google Shape;114;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5" name="Google Shape;115;p20"/>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2">
            <a:alphaModFix/>
          </a:blip>
          <a:srcRect/>
          <a:stretch/>
        </p:blipFill>
        <p:spPr>
          <a:xfrm>
            <a:off x="1222205" y="110954"/>
            <a:ext cx="6699593" cy="66360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18"/>
        <p:cNvGrpSpPr/>
        <p:nvPr/>
      </p:nvGrpSpPr>
      <p:grpSpPr>
        <a:xfrm>
          <a:off x="0" y="0"/>
          <a:ext cx="0" cy="0"/>
          <a:chOff x="0" y="0"/>
          <a:chExt cx="0" cy="0"/>
        </a:xfrm>
      </p:grpSpPr>
      <p:pic>
        <p:nvPicPr>
          <p:cNvPr id="119" name="Google Shape;119;p22"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20" name="Google Shape;120;p22"/>
          <p:cNvSpPr txBox="1">
            <a:spLocks noGrp="1"/>
          </p:cNvSpPr>
          <p:nvPr>
            <p:ph type="ctrTitle"/>
          </p:nvPr>
        </p:nvSpPr>
        <p:spPr>
          <a:xfrm>
            <a:off x="685800" y="3355923"/>
            <a:ext cx="7772400" cy="15270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Clr>
                <a:schemeClr val="dk1"/>
              </a:buClr>
              <a:buSzPts val="5400"/>
              <a:buFont typeface="Arial"/>
              <a:buNone/>
              <a:defRPr sz="405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2"/>
          <p:cNvSpPr txBox="1">
            <a:spLocks noGrp="1"/>
          </p:cNvSpPr>
          <p:nvPr>
            <p:ph type="subTitle" idx="1"/>
          </p:nvPr>
        </p:nvSpPr>
        <p:spPr>
          <a:xfrm>
            <a:off x="1143000" y="5093063"/>
            <a:ext cx="6858000" cy="4434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dk1"/>
              </a:buClr>
              <a:buSzPts val="2400"/>
              <a:buNone/>
              <a:defRPr sz="1800">
                <a:latin typeface="Trebuchet MS"/>
                <a:ea typeface="Trebuchet MS"/>
                <a:cs typeface="Trebuchet MS"/>
                <a:sym typeface="Trebuchet MS"/>
              </a:defRPr>
            </a:lvl1pPr>
            <a:lvl2pPr lvl="1" algn="ctr" rtl="0">
              <a:lnSpc>
                <a:spcPct val="90000"/>
              </a:lnSpc>
              <a:spcBef>
                <a:spcPts val="375"/>
              </a:spcBef>
              <a:spcAft>
                <a:spcPts val="0"/>
              </a:spcAft>
              <a:buClr>
                <a:schemeClr val="dk1"/>
              </a:buClr>
              <a:buSzPts val="2000"/>
              <a:buNone/>
              <a:defRPr sz="1500"/>
            </a:lvl2pPr>
            <a:lvl3pPr lvl="2" algn="ctr" rtl="0">
              <a:lnSpc>
                <a:spcPct val="90000"/>
              </a:lnSpc>
              <a:spcBef>
                <a:spcPts val="375"/>
              </a:spcBef>
              <a:spcAft>
                <a:spcPts val="0"/>
              </a:spcAft>
              <a:buClr>
                <a:schemeClr val="dk1"/>
              </a:buClr>
              <a:buSzPts val="1800"/>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dk1"/>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122" name="Google Shape;122;p22"/>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b="0" i="0" u="none" strike="noStrike" cap="none">
                <a:solidFill>
                  <a:srgbClr val="888888"/>
                </a:solidFill>
                <a:latin typeface="Calibri"/>
                <a:ea typeface="Calibri"/>
                <a:cs typeface="Calibri"/>
                <a:sym typeface="Calibri"/>
              </a:defRPr>
            </a:lvl1pPr>
            <a:lvl2pPr marL="0" lvl="1" indent="0" algn="ctr" rtl="0">
              <a:spcBef>
                <a:spcPts val="0"/>
              </a:spcBef>
              <a:buNone/>
              <a:defRPr sz="900" b="0" i="0" u="none" strike="noStrike" cap="none">
                <a:solidFill>
                  <a:srgbClr val="888888"/>
                </a:solidFill>
                <a:latin typeface="Calibri"/>
                <a:ea typeface="Calibri"/>
                <a:cs typeface="Calibri"/>
                <a:sym typeface="Calibri"/>
              </a:defRPr>
            </a:lvl2pPr>
            <a:lvl3pPr marL="0" lvl="2" indent="0" algn="ctr" rtl="0">
              <a:spcBef>
                <a:spcPts val="0"/>
              </a:spcBef>
              <a:buNone/>
              <a:defRPr sz="900" b="0" i="0" u="none" strike="noStrike" cap="none">
                <a:solidFill>
                  <a:srgbClr val="888888"/>
                </a:solidFill>
                <a:latin typeface="Calibri"/>
                <a:ea typeface="Calibri"/>
                <a:cs typeface="Calibri"/>
                <a:sym typeface="Calibri"/>
              </a:defRPr>
            </a:lvl3pPr>
            <a:lvl4pPr marL="0" lvl="3" indent="0" algn="ctr" rtl="0">
              <a:spcBef>
                <a:spcPts val="0"/>
              </a:spcBef>
              <a:buNone/>
              <a:defRPr sz="900" b="0" i="0" u="none" strike="noStrike" cap="none">
                <a:solidFill>
                  <a:srgbClr val="888888"/>
                </a:solidFill>
                <a:latin typeface="Calibri"/>
                <a:ea typeface="Calibri"/>
                <a:cs typeface="Calibri"/>
                <a:sym typeface="Calibri"/>
              </a:defRPr>
            </a:lvl4pPr>
            <a:lvl5pPr marL="0" lvl="4" indent="0" algn="ctr" rtl="0">
              <a:spcBef>
                <a:spcPts val="0"/>
              </a:spcBef>
              <a:buNone/>
              <a:defRPr sz="900" b="0" i="0" u="none" strike="noStrike" cap="none">
                <a:solidFill>
                  <a:srgbClr val="888888"/>
                </a:solidFill>
                <a:latin typeface="Calibri"/>
                <a:ea typeface="Calibri"/>
                <a:cs typeface="Calibri"/>
                <a:sym typeface="Calibri"/>
              </a:defRPr>
            </a:lvl5pPr>
            <a:lvl6pPr marL="0" lvl="5" indent="0" algn="ctr" rtl="0">
              <a:spcBef>
                <a:spcPts val="0"/>
              </a:spcBef>
              <a:buNone/>
              <a:defRPr sz="900" b="0" i="0" u="none" strike="noStrike" cap="none">
                <a:solidFill>
                  <a:srgbClr val="888888"/>
                </a:solidFill>
                <a:latin typeface="Calibri"/>
                <a:ea typeface="Calibri"/>
                <a:cs typeface="Calibri"/>
                <a:sym typeface="Calibri"/>
              </a:defRPr>
            </a:lvl6pPr>
            <a:lvl7pPr marL="0" lvl="6" indent="0" algn="ctr" rtl="0">
              <a:spcBef>
                <a:spcPts val="0"/>
              </a:spcBef>
              <a:buNone/>
              <a:defRPr sz="900" b="0" i="0" u="none" strike="noStrike" cap="none">
                <a:solidFill>
                  <a:srgbClr val="888888"/>
                </a:solidFill>
                <a:latin typeface="Calibri"/>
                <a:ea typeface="Calibri"/>
                <a:cs typeface="Calibri"/>
                <a:sym typeface="Calibri"/>
              </a:defRPr>
            </a:lvl7pPr>
            <a:lvl8pPr marL="0" lvl="7" indent="0" algn="ctr" rtl="0">
              <a:spcBef>
                <a:spcPts val="0"/>
              </a:spcBef>
              <a:buNone/>
              <a:defRPr sz="900" b="0" i="0" u="none" strike="noStrike" cap="none">
                <a:solidFill>
                  <a:srgbClr val="888888"/>
                </a:solidFill>
                <a:latin typeface="Calibri"/>
                <a:ea typeface="Calibri"/>
                <a:cs typeface="Calibri"/>
                <a:sym typeface="Calibri"/>
              </a:defRPr>
            </a:lvl8pPr>
            <a:lvl9pPr marL="0" lvl="8" indent="0" algn="ct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23" name="Google Shape;123;p22" title="Colorado Department of Education logo"/>
          <p:cNvPicPr preferRelativeResize="0"/>
          <p:nvPr/>
        </p:nvPicPr>
        <p:blipFill rotWithShape="1">
          <a:blip r:embed="rId3">
            <a:alphaModFix/>
          </a:blip>
          <a:srcRect/>
          <a:stretch/>
        </p:blipFill>
        <p:spPr>
          <a:xfrm>
            <a:off x="2326382" y="1746979"/>
            <a:ext cx="4491234" cy="8190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457201"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F4DB8A"/>
              </a:buClr>
              <a:buSzPts val="2200"/>
              <a:buFont typeface="Lucida Sans"/>
              <a:buNone/>
              <a:defRPr sz="1650" b="0">
                <a:solidFill>
                  <a:srgbClr val="F4DB8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3"/>
          <p:cNvSpPr txBox="1">
            <a:spLocks noGrp="1"/>
          </p:cNvSpPr>
          <p:nvPr>
            <p:ph type="body" idx="1"/>
          </p:nvPr>
        </p:nvSpPr>
        <p:spPr>
          <a:xfrm>
            <a:off x="457201" y="1524001"/>
            <a:ext cx="3008400" cy="4602300"/>
          </a:xfrm>
          <a:prstGeom prst="rect">
            <a:avLst/>
          </a:prstGeom>
          <a:noFill/>
          <a:ln>
            <a:noFill/>
          </a:ln>
        </p:spPr>
        <p:txBody>
          <a:bodyPr spcFirstLastPara="1" wrap="square" lIns="91425" tIns="45700" rIns="91425" bIns="45700" anchor="t" anchorCtr="0">
            <a:noAutofit/>
          </a:bodyPr>
          <a:lstStyle>
            <a:lvl1pPr marL="342892" lvl="0" indent="-171446" algn="l" rtl="0">
              <a:spcBef>
                <a:spcPts val="210"/>
              </a:spcBef>
              <a:spcAft>
                <a:spcPts val="0"/>
              </a:spcAft>
              <a:buSzPts val="910"/>
              <a:buNone/>
              <a:defRPr sz="1050"/>
            </a:lvl1pPr>
            <a:lvl2pPr marL="685783" lvl="1" indent="-171446" algn="l" rtl="0">
              <a:spcBef>
                <a:spcPts val="180"/>
              </a:spcBef>
              <a:spcAft>
                <a:spcPts val="0"/>
              </a:spcAft>
              <a:buSzPts val="960"/>
              <a:buNone/>
              <a:defRPr sz="900"/>
            </a:lvl2pPr>
            <a:lvl3pPr marL="1028675" lvl="2" indent="-171446" algn="l" rtl="0">
              <a:spcBef>
                <a:spcPts val="150"/>
              </a:spcBef>
              <a:spcAft>
                <a:spcPts val="0"/>
              </a:spcAft>
              <a:buSzPts val="950"/>
              <a:buNone/>
              <a:defRPr sz="750"/>
            </a:lvl3pPr>
            <a:lvl4pPr marL="1371566" lvl="3" indent="-171446" algn="l" rtl="0">
              <a:spcBef>
                <a:spcPts val="135"/>
              </a:spcBef>
              <a:spcAft>
                <a:spcPts val="0"/>
              </a:spcAft>
              <a:buSzPts val="900"/>
              <a:buNone/>
              <a:defRPr sz="675"/>
            </a:lvl4pPr>
            <a:lvl5pPr marL="1714457" lvl="4" indent="-171446" algn="l" rtl="0">
              <a:spcBef>
                <a:spcPts val="135"/>
              </a:spcBef>
              <a:spcAft>
                <a:spcPts val="0"/>
              </a:spcAft>
              <a:buSzPts val="900"/>
              <a:buNone/>
              <a:defRPr sz="675"/>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7" name="Google Shape;127;p23"/>
          <p:cNvSpPr txBox="1">
            <a:spLocks noGrp="1"/>
          </p:cNvSpPr>
          <p:nvPr>
            <p:ph type="body" idx="2"/>
          </p:nvPr>
        </p:nvSpPr>
        <p:spPr>
          <a:xfrm>
            <a:off x="3575050" y="273051"/>
            <a:ext cx="5111700" cy="5853000"/>
          </a:xfrm>
          <a:prstGeom prst="rect">
            <a:avLst/>
          </a:prstGeom>
          <a:noFill/>
          <a:ln>
            <a:noFill/>
          </a:ln>
        </p:spPr>
        <p:txBody>
          <a:bodyPr spcFirstLastPara="1" wrap="square" lIns="91425" tIns="45700" rIns="91425" bIns="45700" anchor="t" anchorCtr="0">
            <a:noAutofit/>
          </a:bodyPr>
          <a:lstStyle>
            <a:lvl1pPr marL="342892" lvl="0" indent="-251930" algn="l" rtl="0">
              <a:spcBef>
                <a:spcPts val="390"/>
              </a:spcBef>
              <a:spcAft>
                <a:spcPts val="0"/>
              </a:spcAft>
              <a:buSzPts val="1690"/>
              <a:buChar char="•"/>
              <a:defRPr sz="1950"/>
            </a:lvl1pPr>
            <a:lvl2pPr marL="685783" lvl="1" indent="-262883" algn="l" rtl="0">
              <a:spcBef>
                <a:spcPts val="360"/>
              </a:spcBef>
              <a:spcAft>
                <a:spcPts val="0"/>
              </a:spcAft>
              <a:buSzPts val="1920"/>
              <a:buChar char="•"/>
              <a:defRPr sz="1800"/>
            </a:lvl2pPr>
            <a:lvl3pPr marL="1028675" lvl="2" indent="-270980" algn="l" rtl="0">
              <a:spcBef>
                <a:spcPts val="330"/>
              </a:spcBef>
              <a:spcAft>
                <a:spcPts val="0"/>
              </a:spcAft>
              <a:buSzPts val="2090"/>
              <a:buChar char="•"/>
              <a:defRPr sz="1650"/>
            </a:lvl3pPr>
            <a:lvl4pPr marL="1371566" lvl="3" indent="-266693" algn="l" rtl="0">
              <a:spcBef>
                <a:spcPts val="300"/>
              </a:spcBef>
              <a:spcAft>
                <a:spcPts val="0"/>
              </a:spcAft>
              <a:buSzPts val="2000"/>
              <a:buChar char="•"/>
              <a:defRPr sz="1500"/>
            </a:lvl4pPr>
            <a:lvl5pPr marL="1714457" lvl="4" indent="-257168" algn="l" rtl="0">
              <a:spcBef>
                <a:spcPts val="270"/>
              </a:spcBef>
              <a:spcAft>
                <a:spcPts val="0"/>
              </a:spcAft>
              <a:buSzPts val="1800"/>
              <a:buChar char="•"/>
              <a:defRPr sz="1350"/>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8" name="Google Shape;128;p23"/>
          <p:cNvSpPr txBox="1">
            <a:spLocks noGrp="1"/>
          </p:cNvSpPr>
          <p:nvPr>
            <p:ph type="dt" idx="10"/>
          </p:nvPr>
        </p:nvSpPr>
        <p:spPr>
          <a:xfrm>
            <a:off x="457200" y="6416676"/>
            <a:ext cx="21336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3124200" y="6416676"/>
            <a:ext cx="2895600" cy="3651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7924800" y="6416676"/>
            <a:ext cx="762000" cy="365100"/>
          </a:xfrm>
          <a:prstGeom prst="rect">
            <a:avLst/>
          </a:prstGeom>
          <a:noFill/>
          <a:ln>
            <a:noFill/>
          </a:ln>
        </p:spPr>
        <p:txBody>
          <a:bodyPr spcFirstLastPara="1" wrap="square" lIns="0" tIns="45700" rIns="0" bIns="45700" anchor="b" anchorCtr="0">
            <a:noAutofit/>
          </a:bodyPr>
          <a:lstStyle>
            <a:lvl1pPr marL="0" lvl="0" indent="0" algn="r" rtl="0">
              <a:spcBef>
                <a:spcPts val="0"/>
              </a:spcBef>
              <a:buNone/>
              <a:defRPr>
                <a:solidFill>
                  <a:srgbClr val="BABABA"/>
                </a:solidFill>
              </a:defRPr>
            </a:lvl1pPr>
            <a:lvl2pPr marL="0" lvl="1" indent="0" algn="r" rtl="0">
              <a:spcBef>
                <a:spcPts val="0"/>
              </a:spcBef>
              <a:buNone/>
              <a:defRPr>
                <a:solidFill>
                  <a:srgbClr val="BABABA"/>
                </a:solidFill>
              </a:defRPr>
            </a:lvl2pPr>
            <a:lvl3pPr marL="0" lvl="2" indent="0" algn="r" rtl="0">
              <a:spcBef>
                <a:spcPts val="0"/>
              </a:spcBef>
              <a:buNone/>
              <a:defRPr>
                <a:solidFill>
                  <a:srgbClr val="BABABA"/>
                </a:solidFill>
              </a:defRPr>
            </a:lvl3pPr>
            <a:lvl4pPr marL="0" lvl="3" indent="0" algn="r" rtl="0">
              <a:spcBef>
                <a:spcPts val="0"/>
              </a:spcBef>
              <a:buNone/>
              <a:defRPr>
                <a:solidFill>
                  <a:srgbClr val="BABABA"/>
                </a:solidFill>
              </a:defRPr>
            </a:lvl4pPr>
            <a:lvl5pPr marL="0" lvl="4" indent="0" algn="r" rtl="0">
              <a:spcBef>
                <a:spcPts val="0"/>
              </a:spcBef>
              <a:buNone/>
              <a:defRPr>
                <a:solidFill>
                  <a:srgbClr val="BABABA"/>
                </a:solidFill>
              </a:defRPr>
            </a:lvl5pPr>
            <a:lvl6pPr marL="0" lvl="5" indent="0" algn="r" rtl="0">
              <a:spcBef>
                <a:spcPts val="0"/>
              </a:spcBef>
              <a:buNone/>
              <a:defRPr>
                <a:solidFill>
                  <a:srgbClr val="BABABA"/>
                </a:solidFill>
              </a:defRPr>
            </a:lvl6pPr>
            <a:lvl7pPr marL="0" lvl="6" indent="0" algn="r" rtl="0">
              <a:spcBef>
                <a:spcPts val="0"/>
              </a:spcBef>
              <a:buNone/>
              <a:defRPr>
                <a:solidFill>
                  <a:srgbClr val="BABABA"/>
                </a:solidFill>
              </a:defRPr>
            </a:lvl7pPr>
            <a:lvl8pPr marL="0" lvl="7" indent="0" algn="r" rtl="0">
              <a:spcBef>
                <a:spcPts val="0"/>
              </a:spcBef>
              <a:buNone/>
              <a:defRPr>
                <a:solidFill>
                  <a:srgbClr val="BABABA"/>
                </a:solidFill>
              </a:defRPr>
            </a:lvl8pPr>
            <a:lvl9pPr marL="0" lvl="8" indent="0" algn="r" rtl="0">
              <a:spcBef>
                <a:spcPts val="0"/>
              </a:spcBef>
              <a:buNone/>
              <a:defRPr>
                <a:solidFill>
                  <a:srgbClr val="BABABA"/>
                </a:solidFill>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1"/>
        <p:cNvGrpSpPr/>
        <p:nvPr/>
      </p:nvGrpSpPr>
      <p:grpSpPr>
        <a:xfrm>
          <a:off x="0" y="0"/>
          <a:ext cx="0" cy="0"/>
          <a:chOff x="0" y="0"/>
          <a:chExt cx="0" cy="0"/>
        </a:xfrm>
      </p:grpSpPr>
      <p:sp>
        <p:nvSpPr>
          <p:cNvPr id="132" name="Google Shape;132;p24"/>
          <p:cNvSpPr txBox="1">
            <a:spLocks noGrp="1"/>
          </p:cNvSpPr>
          <p:nvPr>
            <p:ph type="body" idx="1"/>
          </p:nvPr>
        </p:nvSpPr>
        <p:spPr>
          <a:xfrm>
            <a:off x="274320"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3" name="Google Shape;133;p24"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34" name="Google Shape;134;p24"/>
          <p:cNvSpPr txBox="1">
            <a:spLocks noGrp="1"/>
          </p:cNvSpPr>
          <p:nvPr>
            <p:ph type="title"/>
          </p:nvPr>
        </p:nvSpPr>
        <p:spPr>
          <a:xfrm>
            <a:off x="274320" y="274320"/>
            <a:ext cx="7886700" cy="710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2400"/>
              <a:buFont typeface="Arial"/>
              <a:buNone/>
              <a:defRPr sz="1800">
                <a:solidFill>
                  <a:srgbClr val="00000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a:solidFill>
                  <a:srgbClr val="888888"/>
                </a:solidFill>
                <a:latin typeface="Calibri"/>
                <a:ea typeface="Calibri"/>
                <a:cs typeface="Calibri"/>
                <a:sym typeface="Calibri"/>
              </a:defRPr>
            </a:lvl1pPr>
            <a:lvl2pPr marL="0" lvl="1" indent="0" algn="ctr" rtl="0">
              <a:spcBef>
                <a:spcPts val="0"/>
              </a:spcBef>
              <a:buNone/>
              <a:defRPr sz="900">
                <a:solidFill>
                  <a:srgbClr val="888888"/>
                </a:solidFill>
                <a:latin typeface="Calibri"/>
                <a:ea typeface="Calibri"/>
                <a:cs typeface="Calibri"/>
                <a:sym typeface="Calibri"/>
              </a:defRPr>
            </a:lvl2pPr>
            <a:lvl3pPr marL="0" lvl="2" indent="0" algn="ctr" rtl="0">
              <a:spcBef>
                <a:spcPts val="0"/>
              </a:spcBef>
              <a:buNone/>
              <a:defRPr sz="900">
                <a:solidFill>
                  <a:srgbClr val="888888"/>
                </a:solidFill>
                <a:latin typeface="Calibri"/>
                <a:ea typeface="Calibri"/>
                <a:cs typeface="Calibri"/>
                <a:sym typeface="Calibri"/>
              </a:defRPr>
            </a:lvl3pPr>
            <a:lvl4pPr marL="0" lvl="3" indent="0" algn="ctr" rtl="0">
              <a:spcBef>
                <a:spcPts val="0"/>
              </a:spcBef>
              <a:buNone/>
              <a:defRPr sz="900">
                <a:solidFill>
                  <a:srgbClr val="888888"/>
                </a:solidFill>
                <a:latin typeface="Calibri"/>
                <a:ea typeface="Calibri"/>
                <a:cs typeface="Calibri"/>
                <a:sym typeface="Calibri"/>
              </a:defRPr>
            </a:lvl4pPr>
            <a:lvl5pPr marL="0" lvl="4" indent="0" algn="ctr" rtl="0">
              <a:spcBef>
                <a:spcPts val="0"/>
              </a:spcBef>
              <a:buNone/>
              <a:defRPr sz="900">
                <a:solidFill>
                  <a:srgbClr val="888888"/>
                </a:solidFill>
                <a:latin typeface="Calibri"/>
                <a:ea typeface="Calibri"/>
                <a:cs typeface="Calibri"/>
                <a:sym typeface="Calibri"/>
              </a:defRPr>
            </a:lvl5pPr>
            <a:lvl6pPr marL="0" lvl="5" indent="0" algn="ctr" rtl="0">
              <a:spcBef>
                <a:spcPts val="0"/>
              </a:spcBef>
              <a:buNone/>
              <a:defRPr sz="900">
                <a:solidFill>
                  <a:srgbClr val="888888"/>
                </a:solidFill>
                <a:latin typeface="Calibri"/>
                <a:ea typeface="Calibri"/>
                <a:cs typeface="Calibri"/>
                <a:sym typeface="Calibri"/>
              </a:defRPr>
            </a:lvl6pPr>
            <a:lvl7pPr marL="0" lvl="6" indent="0" algn="ctr" rtl="0">
              <a:spcBef>
                <a:spcPts val="0"/>
              </a:spcBef>
              <a:buNone/>
              <a:defRPr sz="900">
                <a:solidFill>
                  <a:srgbClr val="888888"/>
                </a:solidFill>
                <a:latin typeface="Calibri"/>
                <a:ea typeface="Calibri"/>
                <a:cs typeface="Calibri"/>
                <a:sym typeface="Calibri"/>
              </a:defRPr>
            </a:lvl7pPr>
            <a:lvl8pPr marL="0" lvl="7" indent="0" algn="ctr" rtl="0">
              <a:spcBef>
                <a:spcPts val="0"/>
              </a:spcBef>
              <a:buNone/>
              <a:defRPr sz="900">
                <a:solidFill>
                  <a:srgbClr val="888888"/>
                </a:solidFill>
                <a:latin typeface="Calibri"/>
                <a:ea typeface="Calibri"/>
                <a:cs typeface="Calibri"/>
                <a:sym typeface="Calibri"/>
              </a:defRPr>
            </a:lvl8pPr>
            <a:lvl9pPr marL="0" lvl="8" indent="0" algn="ct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36" name="Google Shape;136;p24"/>
          <p:cNvSpPr txBox="1">
            <a:spLocks noGrp="1"/>
          </p:cNvSpPr>
          <p:nvPr>
            <p:ph type="body" idx="2"/>
          </p:nvPr>
        </p:nvSpPr>
        <p:spPr>
          <a:xfrm>
            <a:off x="4736254"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7" name="Google Shape;137;p24" title="CDE logo"/>
          <p:cNvPicPr preferRelativeResize="0"/>
          <p:nvPr/>
        </p:nvPicPr>
        <p:blipFill rotWithShape="1">
          <a:blip r:embed="rId3">
            <a:alphaModFix/>
          </a:blip>
          <a:srcRect/>
          <a:stretch/>
        </p:blipFill>
        <p:spPr>
          <a:xfrm>
            <a:off x="8000975" y="6225634"/>
            <a:ext cx="1028753" cy="55882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4"/>
        <p:cNvGrpSpPr/>
        <p:nvPr/>
      </p:nvGrpSpPr>
      <p:grpSpPr>
        <a:xfrm>
          <a:off x="0" y="0"/>
          <a:ext cx="0" cy="0"/>
          <a:chOff x="0" y="0"/>
          <a:chExt cx="0" cy="0"/>
        </a:xfrm>
      </p:grpSpPr>
      <p:sp>
        <p:nvSpPr>
          <p:cNvPr id="145" name="Google Shape;145;p26"/>
          <p:cNvSpPr txBox="1">
            <a:spLocks noGrp="1"/>
          </p:cNvSpPr>
          <p:nvPr>
            <p:ph type="body" idx="1"/>
          </p:nvPr>
        </p:nvSpPr>
        <p:spPr>
          <a:xfrm>
            <a:off x="381004" y="1188727"/>
            <a:ext cx="6096001" cy="4969193"/>
          </a:xfrm>
          <a:prstGeom prst="rect">
            <a:avLst/>
          </a:prstGeom>
          <a:noFill/>
          <a:ln>
            <a:noFill/>
          </a:ln>
        </p:spPr>
        <p:txBody>
          <a:bodyPr spcFirstLastPara="1" wrap="square" lIns="91425" tIns="45700" rIns="91425" bIns="45700" anchor="t" anchorCtr="0">
            <a:noAutofit/>
          </a:bodyPr>
          <a:lstStyle>
            <a:lvl1pPr marL="342892" lvl="0" indent="-323842" algn="l">
              <a:lnSpc>
                <a:spcPct val="90000"/>
              </a:lnSpc>
              <a:spcBef>
                <a:spcPts val="750"/>
              </a:spcBef>
              <a:spcAft>
                <a:spcPts val="0"/>
              </a:spcAft>
              <a:buClr>
                <a:schemeClr val="dk1"/>
              </a:buClr>
              <a:buSzPts val="3200"/>
              <a:buChar char="•"/>
              <a:defRPr sz="2400"/>
            </a:lvl1pPr>
            <a:lvl2pPr marL="685783" lvl="1" indent="-311126" algn="l">
              <a:lnSpc>
                <a:spcPct val="90000"/>
              </a:lnSpc>
              <a:spcBef>
                <a:spcPts val="375"/>
              </a:spcBef>
              <a:spcAft>
                <a:spcPts val="0"/>
              </a:spcAft>
              <a:buClr>
                <a:schemeClr val="dk1"/>
              </a:buClr>
              <a:buSzPts val="2933"/>
              <a:buChar char="•"/>
              <a:defRPr sz="2200"/>
            </a:lvl2pPr>
            <a:lvl3pPr marL="1028675" lvl="2" indent="-298459" algn="l">
              <a:lnSpc>
                <a:spcPct val="90000"/>
              </a:lnSpc>
              <a:spcBef>
                <a:spcPts val="375"/>
              </a:spcBef>
              <a:spcAft>
                <a:spcPts val="0"/>
              </a:spcAft>
              <a:buClr>
                <a:schemeClr val="dk1"/>
              </a:buClr>
              <a:buSzPts val="2667"/>
              <a:buChar char="•"/>
              <a:defRPr sz="2000"/>
            </a:lvl3pPr>
            <a:lvl4pPr marL="1371566" lvl="3" indent="-285743" algn="l">
              <a:lnSpc>
                <a:spcPct val="90000"/>
              </a:lnSpc>
              <a:spcBef>
                <a:spcPts val="375"/>
              </a:spcBef>
              <a:spcAft>
                <a:spcPts val="0"/>
              </a:spcAft>
              <a:buClr>
                <a:schemeClr val="dk1"/>
              </a:buClr>
              <a:buSzPts val="2400"/>
              <a:buChar char="•"/>
              <a:defRPr sz="1800"/>
            </a:lvl4pPr>
            <a:lvl5pPr marL="1714457" lvl="4" indent="-273027" algn="l">
              <a:lnSpc>
                <a:spcPct val="90000"/>
              </a:lnSpc>
              <a:spcBef>
                <a:spcPts val="375"/>
              </a:spcBef>
              <a:spcAft>
                <a:spcPts val="0"/>
              </a:spcAft>
              <a:buClr>
                <a:schemeClr val="dk1"/>
              </a:buClr>
              <a:buSzPts val="2133"/>
              <a:buChar char="•"/>
              <a:defRPr sz="1600"/>
            </a:lvl5pPr>
            <a:lvl6pPr marL="2057348" lvl="5" indent="-298459" algn="l">
              <a:lnSpc>
                <a:spcPct val="90000"/>
              </a:lnSpc>
              <a:spcBef>
                <a:spcPts val="375"/>
              </a:spcBef>
              <a:spcAft>
                <a:spcPts val="0"/>
              </a:spcAft>
              <a:buClr>
                <a:schemeClr val="dk1"/>
              </a:buClr>
              <a:buSzPts val="2667"/>
              <a:buChar char="•"/>
              <a:defRPr sz="2000"/>
            </a:lvl6pPr>
            <a:lvl7pPr marL="2400240" lvl="6" indent="-298459" algn="l">
              <a:lnSpc>
                <a:spcPct val="90000"/>
              </a:lnSpc>
              <a:spcBef>
                <a:spcPts val="375"/>
              </a:spcBef>
              <a:spcAft>
                <a:spcPts val="0"/>
              </a:spcAft>
              <a:buClr>
                <a:schemeClr val="dk1"/>
              </a:buClr>
              <a:buSzPts val="2667"/>
              <a:buChar char="•"/>
              <a:defRPr sz="2000"/>
            </a:lvl7pPr>
            <a:lvl8pPr marL="2743132" lvl="7" indent="-298459" algn="l">
              <a:lnSpc>
                <a:spcPct val="90000"/>
              </a:lnSpc>
              <a:spcBef>
                <a:spcPts val="375"/>
              </a:spcBef>
              <a:spcAft>
                <a:spcPts val="0"/>
              </a:spcAft>
              <a:buClr>
                <a:schemeClr val="dk1"/>
              </a:buClr>
              <a:buSzPts val="2667"/>
              <a:buChar char="•"/>
              <a:defRPr sz="2000"/>
            </a:lvl8pPr>
            <a:lvl9pPr marL="3086023" lvl="8" indent="-298459" algn="l">
              <a:lnSpc>
                <a:spcPct val="90000"/>
              </a:lnSpc>
              <a:spcBef>
                <a:spcPts val="375"/>
              </a:spcBef>
              <a:spcAft>
                <a:spcPts val="0"/>
              </a:spcAft>
              <a:buClr>
                <a:schemeClr val="dk1"/>
              </a:buClr>
              <a:buSzPts val="2667"/>
              <a:buChar char="•"/>
              <a:defRPr sz="2000"/>
            </a:lvl9pPr>
          </a:lstStyle>
          <a:p>
            <a:endParaRPr/>
          </a:p>
        </p:txBody>
      </p:sp>
      <p:sp>
        <p:nvSpPr>
          <p:cNvPr id="146" name="Google Shape;146;p26"/>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noAutofit/>
          </a:bodyPr>
          <a:lstStyle>
            <a:lvl1pPr marL="342892" lvl="0" indent="-171446" algn="l">
              <a:lnSpc>
                <a:spcPct val="90000"/>
              </a:lnSpc>
              <a:spcBef>
                <a:spcPts val="750"/>
              </a:spcBef>
              <a:spcAft>
                <a:spcPts val="0"/>
              </a:spcAft>
              <a:buClr>
                <a:srgbClr val="FFFFFF"/>
              </a:buClr>
              <a:buSzPts val="2400"/>
              <a:buNone/>
              <a:defRPr sz="1800" b="0">
                <a:solidFill>
                  <a:srgbClr val="FFFFFF"/>
                </a:solidFill>
              </a:defRPr>
            </a:lvl1pPr>
            <a:lvl2pPr marL="685783" lvl="1" indent="-171446" algn="l">
              <a:lnSpc>
                <a:spcPct val="90000"/>
              </a:lnSpc>
              <a:spcBef>
                <a:spcPts val="375"/>
              </a:spcBef>
              <a:spcAft>
                <a:spcPts val="0"/>
              </a:spcAft>
              <a:buClr>
                <a:schemeClr val="dk1"/>
              </a:buClr>
              <a:buSzPts val="1600"/>
              <a:buNone/>
              <a:defRPr sz="1200"/>
            </a:lvl2pPr>
            <a:lvl3pPr marL="1028675" lvl="2" indent="-171446" algn="l">
              <a:lnSpc>
                <a:spcPct val="90000"/>
              </a:lnSpc>
              <a:spcBef>
                <a:spcPts val="375"/>
              </a:spcBef>
              <a:spcAft>
                <a:spcPts val="0"/>
              </a:spcAft>
              <a:buClr>
                <a:schemeClr val="dk1"/>
              </a:buClr>
              <a:buSzPts val="1333"/>
              <a:buNone/>
              <a:defRPr sz="1000"/>
            </a:lvl3pPr>
            <a:lvl4pPr marL="1371566" lvl="3" indent="-171446" algn="l">
              <a:lnSpc>
                <a:spcPct val="90000"/>
              </a:lnSpc>
              <a:spcBef>
                <a:spcPts val="375"/>
              </a:spcBef>
              <a:spcAft>
                <a:spcPts val="0"/>
              </a:spcAft>
              <a:buClr>
                <a:schemeClr val="dk1"/>
              </a:buClr>
              <a:buSzPts val="1200"/>
              <a:buNone/>
              <a:defRPr sz="900"/>
            </a:lvl4pPr>
            <a:lvl5pPr marL="1714457" lvl="4" indent="-171446" algn="l">
              <a:lnSpc>
                <a:spcPct val="90000"/>
              </a:lnSpc>
              <a:spcBef>
                <a:spcPts val="375"/>
              </a:spcBef>
              <a:spcAft>
                <a:spcPts val="0"/>
              </a:spcAft>
              <a:buClr>
                <a:schemeClr val="dk1"/>
              </a:buClr>
              <a:buSzPts val="1200"/>
              <a:buNone/>
              <a:defRPr sz="900"/>
            </a:lvl5pPr>
            <a:lvl6pPr marL="2057348" lvl="5" indent="-171446" algn="l">
              <a:lnSpc>
                <a:spcPct val="90000"/>
              </a:lnSpc>
              <a:spcBef>
                <a:spcPts val="375"/>
              </a:spcBef>
              <a:spcAft>
                <a:spcPts val="0"/>
              </a:spcAft>
              <a:buClr>
                <a:schemeClr val="dk1"/>
              </a:buClr>
              <a:buSzPts val="1200"/>
              <a:buNone/>
              <a:defRPr sz="900"/>
            </a:lvl6pPr>
            <a:lvl7pPr marL="2400240" lvl="6" indent="-171446" algn="l">
              <a:lnSpc>
                <a:spcPct val="90000"/>
              </a:lnSpc>
              <a:spcBef>
                <a:spcPts val="375"/>
              </a:spcBef>
              <a:spcAft>
                <a:spcPts val="0"/>
              </a:spcAft>
              <a:buClr>
                <a:schemeClr val="dk1"/>
              </a:buClr>
              <a:buSzPts val="1200"/>
              <a:buNone/>
              <a:defRPr sz="900"/>
            </a:lvl7pPr>
            <a:lvl8pPr marL="2743132" lvl="7" indent="-171446" algn="l">
              <a:lnSpc>
                <a:spcPct val="90000"/>
              </a:lnSpc>
              <a:spcBef>
                <a:spcPts val="375"/>
              </a:spcBef>
              <a:spcAft>
                <a:spcPts val="0"/>
              </a:spcAft>
              <a:buClr>
                <a:schemeClr val="dk1"/>
              </a:buClr>
              <a:buSzPts val="1200"/>
              <a:buNone/>
              <a:defRPr sz="900"/>
            </a:lvl8pPr>
            <a:lvl9pPr marL="3086023" lvl="8" indent="-171446" algn="l">
              <a:lnSpc>
                <a:spcPct val="90000"/>
              </a:lnSpc>
              <a:spcBef>
                <a:spcPts val="375"/>
              </a:spcBef>
              <a:spcAft>
                <a:spcPts val="0"/>
              </a:spcAft>
              <a:buClr>
                <a:schemeClr val="dk1"/>
              </a:buClr>
              <a:buSzPts val="1200"/>
              <a:buNone/>
              <a:defRPr sz="900"/>
            </a:lvl9pPr>
          </a:lstStyle>
          <a:p>
            <a:endParaRPr/>
          </a:p>
        </p:txBody>
      </p:sp>
      <p:sp>
        <p:nvSpPr>
          <p:cNvPr id="147" name="Google Shape;147;p26"/>
          <p:cNvSpPr txBox="1">
            <a:spLocks noGrp="1"/>
          </p:cNvSpPr>
          <p:nvPr>
            <p:ph type="title"/>
          </p:nvPr>
        </p:nvSpPr>
        <p:spPr>
          <a:xfrm>
            <a:off x="7037833" y="1096968"/>
            <a:ext cx="1913456" cy="103359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67"/>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6"/>
          <p:cNvSpPr txBox="1">
            <a:spLocks noGrp="1"/>
          </p:cNvSpPr>
          <p:nvPr>
            <p:ph type="ftr" idx="11"/>
          </p:nvPr>
        </p:nvSpPr>
        <p:spPr>
          <a:xfrm>
            <a:off x="380999" y="6356351"/>
            <a:ext cx="3352800"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38562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body" idx="3"/>
          </p:nvPr>
        </p:nvSpPr>
        <p:spPr>
          <a:xfrm>
            <a:off x="381003" y="457206"/>
            <a:ext cx="6096001" cy="639763"/>
          </a:xfrm>
          <a:prstGeom prst="rect">
            <a:avLst/>
          </a:prstGeom>
          <a:noFill/>
          <a:ln>
            <a:noFill/>
          </a:ln>
        </p:spPr>
        <p:txBody>
          <a:bodyPr spcFirstLastPara="1" wrap="square" lIns="91425" tIns="45700" rIns="91425" bIns="45700" anchor="ctr" anchorCtr="0">
            <a:noAutofit/>
          </a:bodyPr>
          <a:lstStyle>
            <a:lvl1pPr marL="342892" lvl="0" indent="-171446" algn="l">
              <a:lnSpc>
                <a:spcPct val="90000"/>
              </a:lnSpc>
              <a:spcBef>
                <a:spcPts val="750"/>
              </a:spcBef>
              <a:spcAft>
                <a:spcPts val="0"/>
              </a:spcAft>
              <a:buClr>
                <a:srgbClr val="45454C"/>
              </a:buClr>
              <a:buSzPts val="3733"/>
              <a:buNone/>
              <a:defRPr sz="2800" b="0" i="0">
                <a:solidFill>
                  <a:srgbClr val="45454C"/>
                </a:solidFill>
                <a:latin typeface="Arial"/>
                <a:ea typeface="Arial"/>
                <a:cs typeface="Arial"/>
                <a:sym typeface="Arial"/>
              </a:defRPr>
            </a:lvl1pPr>
            <a:lvl2pPr marL="685783" lvl="1" indent="-171446" algn="l">
              <a:lnSpc>
                <a:spcPct val="90000"/>
              </a:lnSpc>
              <a:spcBef>
                <a:spcPts val="375"/>
              </a:spcBef>
              <a:spcAft>
                <a:spcPts val="0"/>
              </a:spcAft>
              <a:buClr>
                <a:schemeClr val="dk1"/>
              </a:buClr>
              <a:buSzPts val="2667"/>
              <a:buNone/>
              <a:defRPr sz="2000" b="1"/>
            </a:lvl2pPr>
            <a:lvl3pPr marL="1028675" lvl="2" indent="-171446" algn="l">
              <a:lnSpc>
                <a:spcPct val="90000"/>
              </a:lnSpc>
              <a:spcBef>
                <a:spcPts val="375"/>
              </a:spcBef>
              <a:spcAft>
                <a:spcPts val="0"/>
              </a:spcAft>
              <a:buClr>
                <a:schemeClr val="dk1"/>
              </a:buClr>
              <a:buSzPts val="2400"/>
              <a:buNone/>
              <a:defRPr sz="1800" b="1"/>
            </a:lvl3pPr>
            <a:lvl4pPr marL="1371566" lvl="3" indent="-171446" algn="l">
              <a:lnSpc>
                <a:spcPct val="90000"/>
              </a:lnSpc>
              <a:spcBef>
                <a:spcPts val="375"/>
              </a:spcBef>
              <a:spcAft>
                <a:spcPts val="0"/>
              </a:spcAft>
              <a:buClr>
                <a:schemeClr val="dk1"/>
              </a:buClr>
              <a:buSzPts val="2133"/>
              <a:buNone/>
              <a:defRPr sz="1600" b="1"/>
            </a:lvl4pPr>
            <a:lvl5pPr marL="1714457" lvl="4" indent="-171446" algn="l">
              <a:lnSpc>
                <a:spcPct val="90000"/>
              </a:lnSpc>
              <a:spcBef>
                <a:spcPts val="375"/>
              </a:spcBef>
              <a:spcAft>
                <a:spcPts val="0"/>
              </a:spcAft>
              <a:buClr>
                <a:schemeClr val="dk1"/>
              </a:buClr>
              <a:buSzPts val="2133"/>
              <a:buNone/>
              <a:defRPr sz="1600" b="1"/>
            </a:lvl5pPr>
            <a:lvl6pPr marL="2057348" lvl="5" indent="-171446" algn="l">
              <a:lnSpc>
                <a:spcPct val="90000"/>
              </a:lnSpc>
              <a:spcBef>
                <a:spcPts val="375"/>
              </a:spcBef>
              <a:spcAft>
                <a:spcPts val="0"/>
              </a:spcAft>
              <a:buClr>
                <a:schemeClr val="dk1"/>
              </a:buClr>
              <a:buSzPts val="2133"/>
              <a:buNone/>
              <a:defRPr sz="1600" b="1"/>
            </a:lvl6pPr>
            <a:lvl7pPr marL="2400240" lvl="6" indent="-171446" algn="l">
              <a:lnSpc>
                <a:spcPct val="90000"/>
              </a:lnSpc>
              <a:spcBef>
                <a:spcPts val="375"/>
              </a:spcBef>
              <a:spcAft>
                <a:spcPts val="0"/>
              </a:spcAft>
              <a:buClr>
                <a:schemeClr val="dk1"/>
              </a:buClr>
              <a:buSzPts val="2133"/>
              <a:buNone/>
              <a:defRPr sz="1600" b="1"/>
            </a:lvl7pPr>
            <a:lvl8pPr marL="2743132" lvl="7" indent="-171446" algn="l">
              <a:lnSpc>
                <a:spcPct val="90000"/>
              </a:lnSpc>
              <a:spcBef>
                <a:spcPts val="375"/>
              </a:spcBef>
              <a:spcAft>
                <a:spcPts val="0"/>
              </a:spcAft>
              <a:buClr>
                <a:schemeClr val="dk1"/>
              </a:buClr>
              <a:buSzPts val="2133"/>
              <a:buNone/>
              <a:defRPr sz="1600" b="1"/>
            </a:lvl8pPr>
            <a:lvl9pPr marL="3086023" lvl="8" indent="-171446" algn="l">
              <a:lnSpc>
                <a:spcPct val="90000"/>
              </a:lnSpc>
              <a:spcBef>
                <a:spcPts val="375"/>
              </a:spcBef>
              <a:spcAft>
                <a:spcPts val="0"/>
              </a:spcAft>
              <a:buClr>
                <a:schemeClr val="dk1"/>
              </a:buClr>
              <a:buSzPts val="2133"/>
              <a:buNone/>
              <a:defRPr sz="1600" b="1"/>
            </a:lvl9pPr>
          </a:lstStyle>
          <a:p>
            <a:endParaRPr/>
          </a:p>
        </p:txBody>
      </p:sp>
      <p:pic>
        <p:nvPicPr>
          <p:cNvPr id="150" name="Google Shape;150;p26" descr="co_cde_shield_rgb.eps"/>
          <p:cNvPicPr preferRelativeResize="0"/>
          <p:nvPr/>
        </p:nvPicPr>
        <p:blipFill rotWithShape="1">
          <a:blip r:embed="rId2">
            <a:alphaModFix/>
          </a:blip>
          <a:srcRect/>
          <a:stretch/>
        </p:blipFill>
        <p:spPr>
          <a:xfrm>
            <a:off x="7726534" y="6078534"/>
            <a:ext cx="1161161" cy="51158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_1">
    <p:spTree>
      <p:nvGrpSpPr>
        <p:cNvPr id="1" name="Shape 151"/>
        <p:cNvGrpSpPr/>
        <p:nvPr/>
      </p:nvGrpSpPr>
      <p:grpSpPr>
        <a:xfrm>
          <a:off x="0" y="0"/>
          <a:ext cx="0" cy="0"/>
          <a:chOff x="0" y="0"/>
          <a:chExt cx="0" cy="0"/>
        </a:xfrm>
      </p:grpSpPr>
      <p:pic>
        <p:nvPicPr>
          <p:cNvPr id="152" name="Google Shape;152;p27" title="Blue file folder section divider graphic"/>
          <p:cNvPicPr preferRelativeResize="0"/>
          <p:nvPr/>
        </p:nvPicPr>
        <p:blipFill rotWithShape="1">
          <a:blip r:embed="rId2">
            <a:alphaModFix/>
          </a:blip>
          <a:srcRect/>
          <a:stretch/>
        </p:blipFill>
        <p:spPr>
          <a:xfrm>
            <a:off x="-470" y="-352"/>
            <a:ext cx="9144470" cy="6858352"/>
          </a:xfrm>
          <a:prstGeom prst="rect">
            <a:avLst/>
          </a:prstGeom>
          <a:noFill/>
          <a:ln>
            <a:noFill/>
          </a:ln>
        </p:spPr>
      </p:pic>
      <p:sp>
        <p:nvSpPr>
          <p:cNvPr id="153" name="Google Shape;153;p27"/>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050"/>
              <a:buFont typeface="Arial"/>
              <a:buNone/>
              <a:defRPr sz="3038">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4" name="Google Shape;154;p27"/>
          <p:cNvPicPr preferRelativeResize="0"/>
          <p:nvPr/>
        </p:nvPicPr>
        <p:blipFill rotWithShape="1">
          <a:blip r:embed="rId3">
            <a:alphaModFix/>
          </a:blip>
          <a:srcRect l="38331" r="38333"/>
          <a:stretch/>
        </p:blipFill>
        <p:spPr>
          <a:xfrm>
            <a:off x="7858602" y="6230679"/>
            <a:ext cx="1215178" cy="558675"/>
          </a:xfrm>
          <a:prstGeom prst="rect">
            <a:avLst/>
          </a:prstGeom>
          <a:noFill/>
          <a:ln>
            <a:noFill/>
          </a:ln>
        </p:spPr>
      </p:pic>
      <p:sp>
        <p:nvSpPr>
          <p:cNvPr id="155" name="Google Shape;155;p27"/>
          <p:cNvSpPr txBox="1">
            <a:spLocks noGrp="1"/>
          </p:cNvSpPr>
          <p:nvPr>
            <p:ph type="sldNum" idx="12"/>
          </p:nvPr>
        </p:nvSpPr>
        <p:spPr>
          <a:xfrm>
            <a:off x="64769" y="6356359"/>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900" b="0" i="0" u="none" strike="noStrike" cap="none">
                <a:solidFill>
                  <a:schemeClr val="lt1"/>
                </a:solidFill>
                <a:latin typeface="Calibri"/>
                <a:ea typeface="Calibri"/>
                <a:cs typeface="Calibri"/>
                <a:sym typeface="Calibri"/>
              </a:defRPr>
            </a:lvl1pPr>
            <a:lvl2pPr marL="0" lvl="1" indent="0" algn="ctr">
              <a:spcBef>
                <a:spcPts val="0"/>
              </a:spcBef>
              <a:buNone/>
              <a:defRPr sz="900" b="0" i="0" u="none" strike="noStrike" cap="none">
                <a:solidFill>
                  <a:schemeClr val="lt1"/>
                </a:solidFill>
                <a:latin typeface="Calibri"/>
                <a:ea typeface="Calibri"/>
                <a:cs typeface="Calibri"/>
                <a:sym typeface="Calibri"/>
              </a:defRPr>
            </a:lvl2pPr>
            <a:lvl3pPr marL="0" lvl="2" indent="0" algn="ctr">
              <a:spcBef>
                <a:spcPts val="0"/>
              </a:spcBef>
              <a:buNone/>
              <a:defRPr sz="900" b="0" i="0" u="none" strike="noStrike" cap="none">
                <a:solidFill>
                  <a:schemeClr val="lt1"/>
                </a:solidFill>
                <a:latin typeface="Calibri"/>
                <a:ea typeface="Calibri"/>
                <a:cs typeface="Calibri"/>
                <a:sym typeface="Calibri"/>
              </a:defRPr>
            </a:lvl3pPr>
            <a:lvl4pPr marL="0" lvl="3" indent="0" algn="ctr">
              <a:spcBef>
                <a:spcPts val="0"/>
              </a:spcBef>
              <a:buNone/>
              <a:defRPr sz="900" b="0" i="0" u="none" strike="noStrike" cap="none">
                <a:solidFill>
                  <a:schemeClr val="lt1"/>
                </a:solidFill>
                <a:latin typeface="Calibri"/>
                <a:ea typeface="Calibri"/>
                <a:cs typeface="Calibri"/>
                <a:sym typeface="Calibri"/>
              </a:defRPr>
            </a:lvl4pPr>
            <a:lvl5pPr marL="0" lvl="4" indent="0" algn="ctr">
              <a:spcBef>
                <a:spcPts val="0"/>
              </a:spcBef>
              <a:buNone/>
              <a:defRPr sz="900" b="0" i="0" u="none" strike="noStrike" cap="none">
                <a:solidFill>
                  <a:schemeClr val="lt1"/>
                </a:solidFill>
                <a:latin typeface="Calibri"/>
                <a:ea typeface="Calibri"/>
                <a:cs typeface="Calibri"/>
                <a:sym typeface="Calibri"/>
              </a:defRPr>
            </a:lvl5pPr>
            <a:lvl6pPr marL="0" lvl="5" indent="0" algn="ctr">
              <a:spcBef>
                <a:spcPts val="0"/>
              </a:spcBef>
              <a:buNone/>
              <a:defRPr sz="900" b="0" i="0" u="none" strike="noStrike" cap="none">
                <a:solidFill>
                  <a:schemeClr val="lt1"/>
                </a:solidFill>
                <a:latin typeface="Calibri"/>
                <a:ea typeface="Calibri"/>
                <a:cs typeface="Calibri"/>
                <a:sym typeface="Calibri"/>
              </a:defRPr>
            </a:lvl6pPr>
            <a:lvl7pPr marL="0" lvl="6" indent="0" algn="ctr">
              <a:spcBef>
                <a:spcPts val="0"/>
              </a:spcBef>
              <a:buNone/>
              <a:defRPr sz="900" b="0" i="0" u="none" strike="noStrike" cap="none">
                <a:solidFill>
                  <a:schemeClr val="lt1"/>
                </a:solidFill>
                <a:latin typeface="Calibri"/>
                <a:ea typeface="Calibri"/>
                <a:cs typeface="Calibri"/>
                <a:sym typeface="Calibri"/>
              </a:defRPr>
            </a:lvl7pPr>
            <a:lvl8pPr marL="0" lvl="7" indent="0" algn="ctr">
              <a:spcBef>
                <a:spcPts val="0"/>
              </a:spcBef>
              <a:buNone/>
              <a:defRPr sz="900" b="0" i="0" u="none" strike="noStrike" cap="none">
                <a:solidFill>
                  <a:schemeClr val="lt1"/>
                </a:solidFill>
                <a:latin typeface="Calibri"/>
                <a:ea typeface="Calibri"/>
                <a:cs typeface="Calibri"/>
                <a:sym typeface="Calibri"/>
              </a:defRPr>
            </a:lvl8pPr>
            <a:lvl9pPr marL="0" lvl="8" indent="0" algn="ct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_1">
    <p:spTree>
      <p:nvGrpSpPr>
        <p:cNvPr id="1" name="Shape 156"/>
        <p:cNvGrpSpPr/>
        <p:nvPr/>
      </p:nvGrpSpPr>
      <p:grpSpPr>
        <a:xfrm>
          <a:off x="0" y="0"/>
          <a:ext cx="0" cy="0"/>
          <a:chOff x="0" y="0"/>
          <a:chExt cx="0" cy="0"/>
        </a:xfrm>
      </p:grpSpPr>
      <p:pic>
        <p:nvPicPr>
          <p:cNvPr id="157" name="Google Shape;157;p28"/>
          <p:cNvPicPr preferRelativeResize="0"/>
          <p:nvPr/>
        </p:nvPicPr>
        <p:blipFill rotWithShape="1">
          <a:blip r:embed="rId2">
            <a:alphaModFix/>
          </a:blip>
          <a:srcRect/>
          <a:stretch/>
        </p:blipFill>
        <p:spPr>
          <a:xfrm>
            <a:off x="0" y="4"/>
            <a:ext cx="9144000" cy="6857999"/>
          </a:xfrm>
          <a:prstGeom prst="rect">
            <a:avLst/>
          </a:prstGeom>
          <a:noFill/>
          <a:ln>
            <a:noFill/>
          </a:ln>
        </p:spPr>
      </p:pic>
      <p:sp>
        <p:nvSpPr>
          <p:cNvPr id="158" name="Google Shape;158;p28"/>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9" name="Google Shape;159;p28"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0" name="Google Shape;160;p28"/>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050" b="0" i="0" u="none" strike="noStrike" cap="none">
                <a:solidFill>
                  <a:schemeClr val="lt1"/>
                </a:solidFill>
                <a:latin typeface="Calibri"/>
                <a:ea typeface="Calibri"/>
                <a:cs typeface="Calibri"/>
                <a:sym typeface="Calibri"/>
              </a:defRPr>
            </a:lvl1pPr>
            <a:lvl2pPr marL="0" lvl="1" indent="0" algn="ctr">
              <a:spcBef>
                <a:spcPts val="0"/>
              </a:spcBef>
              <a:buNone/>
              <a:defRPr sz="1050" b="0" i="0" u="none" strike="noStrike" cap="none">
                <a:solidFill>
                  <a:schemeClr val="lt1"/>
                </a:solidFill>
                <a:latin typeface="Calibri"/>
                <a:ea typeface="Calibri"/>
                <a:cs typeface="Calibri"/>
                <a:sym typeface="Calibri"/>
              </a:defRPr>
            </a:lvl2pPr>
            <a:lvl3pPr marL="0" lvl="2" indent="0" algn="ctr">
              <a:spcBef>
                <a:spcPts val="0"/>
              </a:spcBef>
              <a:buNone/>
              <a:defRPr sz="1050" b="0" i="0" u="none" strike="noStrike" cap="none">
                <a:solidFill>
                  <a:schemeClr val="lt1"/>
                </a:solidFill>
                <a:latin typeface="Calibri"/>
                <a:ea typeface="Calibri"/>
                <a:cs typeface="Calibri"/>
                <a:sym typeface="Calibri"/>
              </a:defRPr>
            </a:lvl3pPr>
            <a:lvl4pPr marL="0" lvl="3" indent="0" algn="ctr">
              <a:spcBef>
                <a:spcPts val="0"/>
              </a:spcBef>
              <a:buNone/>
              <a:defRPr sz="1050" b="0" i="0" u="none" strike="noStrike" cap="none">
                <a:solidFill>
                  <a:schemeClr val="lt1"/>
                </a:solidFill>
                <a:latin typeface="Calibri"/>
                <a:ea typeface="Calibri"/>
                <a:cs typeface="Calibri"/>
                <a:sym typeface="Calibri"/>
              </a:defRPr>
            </a:lvl4pPr>
            <a:lvl5pPr marL="0" lvl="4" indent="0" algn="ctr">
              <a:spcBef>
                <a:spcPts val="0"/>
              </a:spcBef>
              <a:buNone/>
              <a:defRPr sz="1050" b="0" i="0" u="none" strike="noStrike" cap="none">
                <a:solidFill>
                  <a:schemeClr val="lt1"/>
                </a:solidFill>
                <a:latin typeface="Calibri"/>
                <a:ea typeface="Calibri"/>
                <a:cs typeface="Calibri"/>
                <a:sym typeface="Calibri"/>
              </a:defRPr>
            </a:lvl5pPr>
            <a:lvl6pPr marL="0" lvl="5" indent="0" algn="ctr">
              <a:spcBef>
                <a:spcPts val="0"/>
              </a:spcBef>
              <a:buNone/>
              <a:defRPr sz="1050" b="0" i="0" u="none" strike="noStrike" cap="none">
                <a:solidFill>
                  <a:schemeClr val="lt1"/>
                </a:solidFill>
                <a:latin typeface="Calibri"/>
                <a:ea typeface="Calibri"/>
                <a:cs typeface="Calibri"/>
                <a:sym typeface="Calibri"/>
              </a:defRPr>
            </a:lvl6pPr>
            <a:lvl7pPr marL="0" lvl="6" indent="0" algn="ctr">
              <a:spcBef>
                <a:spcPts val="0"/>
              </a:spcBef>
              <a:buNone/>
              <a:defRPr sz="1050" b="0" i="0" u="none" strike="noStrike" cap="none">
                <a:solidFill>
                  <a:schemeClr val="lt1"/>
                </a:solidFill>
                <a:latin typeface="Calibri"/>
                <a:ea typeface="Calibri"/>
                <a:cs typeface="Calibri"/>
                <a:sym typeface="Calibri"/>
              </a:defRPr>
            </a:lvl7pPr>
            <a:lvl8pPr marL="0" lvl="7" indent="0" algn="ctr">
              <a:spcBef>
                <a:spcPts val="0"/>
              </a:spcBef>
              <a:buNone/>
              <a:defRPr sz="1050" b="0" i="0" u="none" strike="noStrike" cap="none">
                <a:solidFill>
                  <a:schemeClr val="lt1"/>
                </a:solidFill>
                <a:latin typeface="Calibri"/>
                <a:ea typeface="Calibri"/>
                <a:cs typeface="Calibri"/>
                <a:sym typeface="Calibri"/>
              </a:defRPr>
            </a:lvl8pPr>
            <a:lvl9pPr marL="0" lvl="8" indent="0" algn="ctr">
              <a:spcBef>
                <a:spcPts val="0"/>
              </a:spcBef>
              <a:buNone/>
              <a:defRPr sz="105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161" name="Google Shape;161;p28" title="Blue file folder section divider graphic"/>
          <p:cNvPicPr preferRelativeResize="0"/>
          <p:nvPr/>
        </p:nvPicPr>
        <p:blipFill rotWithShape="1">
          <a:blip r:embed="rId4">
            <a:alphaModFix/>
          </a:blip>
          <a:srcRect/>
          <a:stretch/>
        </p:blipFill>
        <p:spPr>
          <a:xfrm>
            <a:off x="-470" y="-352"/>
            <a:ext cx="9144470" cy="6858352"/>
          </a:xfrm>
          <a:prstGeom prst="rect">
            <a:avLst/>
          </a:prstGeom>
          <a:noFill/>
          <a:ln>
            <a:noFill/>
          </a:ln>
        </p:spPr>
      </p:pic>
      <p:pic>
        <p:nvPicPr>
          <p:cNvPr id="162" name="Google Shape;162;p28" title="CDE logo"/>
          <p:cNvPicPr preferRelativeResize="0"/>
          <p:nvPr/>
        </p:nvPicPr>
        <p:blipFill rotWithShape="1">
          <a:blip r:embed="rId3">
            <a:alphaModFix/>
          </a:blip>
          <a:srcRect/>
          <a:stretch/>
        </p:blipFill>
        <p:spPr>
          <a:xfrm>
            <a:off x="8270008" y="6164504"/>
            <a:ext cx="726734" cy="52356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divider - blue to green">
  <p:cSld name="Section divider - blue to green">
    <p:spTree>
      <p:nvGrpSpPr>
        <p:cNvPr id="1" name="Shape 164"/>
        <p:cNvGrpSpPr/>
        <p:nvPr/>
      </p:nvGrpSpPr>
      <p:grpSpPr>
        <a:xfrm>
          <a:off x="0" y="0"/>
          <a:ext cx="0" cy="0"/>
          <a:chOff x="0" y="0"/>
          <a:chExt cx="0" cy="0"/>
        </a:xfrm>
      </p:grpSpPr>
      <p:pic>
        <p:nvPicPr>
          <p:cNvPr id="165" name="Google Shape;165;p30" title="Blue-green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0"/>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7" name="Google Shape;167;p30"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8" name="Google Shape;168;p30"/>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7"/>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and Content" userDrawn="1">
  <p:cSld name="6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3709702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0"/>
        <p:cNvGrpSpPr/>
        <p:nvPr/>
      </p:nvGrpSpPr>
      <p:grpSpPr>
        <a:xfrm>
          <a:off x="0" y="0"/>
          <a:ext cx="0" cy="0"/>
          <a:chOff x="0" y="0"/>
          <a:chExt cx="0" cy="0"/>
        </a:xfrm>
      </p:grpSpPr>
      <p:sp>
        <p:nvSpPr>
          <p:cNvPr id="311" name="Google Shape;311;p59"/>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12" name="Google Shape;312;p59"/>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59"/>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14" name="Google Shape;314;p5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15" name="Google Shape;315;p59"/>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16" name="Google Shape;316;p59"/>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7"/>
        <p:cNvGrpSpPr/>
        <p:nvPr/>
      </p:nvGrpSpPr>
      <p:grpSpPr>
        <a:xfrm>
          <a:off x="0" y="0"/>
          <a:ext cx="0" cy="0"/>
          <a:chOff x="0" y="0"/>
          <a:chExt cx="0" cy="0"/>
        </a:xfrm>
      </p:grpSpPr>
      <p:pic>
        <p:nvPicPr>
          <p:cNvPr id="318" name="Google Shape;318;p6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19" name="Google Shape;319;p60"/>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6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21" name="Google Shape;321;p6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22" name="Google Shape;322;p6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3"/>
        <p:cNvGrpSpPr/>
        <p:nvPr/>
      </p:nvGrpSpPr>
      <p:grpSpPr>
        <a:xfrm>
          <a:off x="0" y="0"/>
          <a:ext cx="0" cy="0"/>
          <a:chOff x="0" y="0"/>
          <a:chExt cx="0" cy="0"/>
        </a:xfrm>
      </p:grpSpPr>
      <p:pic>
        <p:nvPicPr>
          <p:cNvPr id="324" name="Google Shape;324;p61"/>
          <p:cNvPicPr preferRelativeResize="0"/>
          <p:nvPr/>
        </p:nvPicPr>
        <p:blipFill rotWithShape="1">
          <a:blip r:embed="rId2">
            <a:alphaModFix/>
          </a:blip>
          <a:srcRect/>
          <a:stretch/>
        </p:blipFill>
        <p:spPr>
          <a:xfrm>
            <a:off x="1" y="-1"/>
            <a:ext cx="9144470" cy="5143764"/>
          </a:xfrm>
          <a:prstGeom prst="rect">
            <a:avLst/>
          </a:prstGeom>
          <a:noFill/>
          <a:ln>
            <a:noFill/>
          </a:ln>
        </p:spPr>
      </p:pic>
      <p:sp>
        <p:nvSpPr>
          <p:cNvPr id="325" name="Google Shape;325;p61"/>
          <p:cNvSpPr txBox="1">
            <a:spLocks noGrp="1"/>
          </p:cNvSpPr>
          <p:nvPr>
            <p:ph type="ctrTitle"/>
          </p:nvPr>
        </p:nvSpPr>
        <p:spPr>
          <a:xfrm>
            <a:off x="-1" y="2595716"/>
            <a:ext cx="914447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61"/>
          <p:cNvSpPr txBox="1">
            <a:spLocks noGrp="1"/>
          </p:cNvSpPr>
          <p:nvPr>
            <p:ph type="sldNum" idx="12"/>
          </p:nvPr>
        </p:nvSpPr>
        <p:spPr>
          <a:xfrm>
            <a:off x="175065"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5"/>
        <p:cNvGrpSpPr/>
        <p:nvPr/>
      </p:nvGrpSpPr>
      <p:grpSpPr>
        <a:xfrm>
          <a:off x="0" y="0"/>
          <a:ext cx="0" cy="0"/>
          <a:chOff x="0" y="0"/>
          <a:chExt cx="0" cy="0"/>
        </a:xfrm>
      </p:grpSpPr>
      <p:pic>
        <p:nvPicPr>
          <p:cNvPr id="336" name="Google Shape;336;p64"/>
          <p:cNvPicPr preferRelativeResize="0"/>
          <p:nvPr/>
        </p:nvPicPr>
        <p:blipFill rotWithShape="1">
          <a:blip r:embed="rId2">
            <a:alphaModFix/>
          </a:blip>
          <a:srcRect/>
          <a:stretch/>
        </p:blipFill>
        <p:spPr>
          <a:xfrm>
            <a:off x="2" y="3"/>
            <a:ext cx="9143999" cy="5143498"/>
          </a:xfrm>
          <a:prstGeom prst="rect">
            <a:avLst/>
          </a:prstGeom>
          <a:noFill/>
          <a:ln>
            <a:noFill/>
          </a:ln>
        </p:spPr>
      </p:pic>
      <p:sp>
        <p:nvSpPr>
          <p:cNvPr id="337" name="Google Shape;337;p64"/>
          <p:cNvSpPr txBox="1">
            <a:spLocks noGrp="1"/>
          </p:cNvSpPr>
          <p:nvPr>
            <p:ph type="ctrTitle"/>
          </p:nvPr>
        </p:nvSpPr>
        <p:spPr>
          <a:xfrm>
            <a:off x="0" y="2595716"/>
            <a:ext cx="91440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64"/>
          <p:cNvSpPr txBox="1">
            <a:spLocks noGrp="1"/>
          </p:cNvSpPr>
          <p:nvPr>
            <p:ph type="sldNum" idx="12"/>
          </p:nvPr>
        </p:nvSpPr>
        <p:spPr>
          <a:xfrm>
            <a:off x="170937"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9"/>
        <p:cNvGrpSpPr/>
        <p:nvPr/>
      </p:nvGrpSpPr>
      <p:grpSpPr>
        <a:xfrm>
          <a:off x="0" y="0"/>
          <a:ext cx="0" cy="0"/>
          <a:chOff x="0" y="0"/>
          <a:chExt cx="0" cy="0"/>
        </a:xfrm>
      </p:grpSpPr>
      <p:sp>
        <p:nvSpPr>
          <p:cNvPr id="340" name="Google Shape;340;p65"/>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41" name="Google Shape;341;p65"/>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65"/>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43" name="Google Shape;343;p65"/>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44" name="Google Shape;344;p65"/>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45" name="Google Shape;345;p65"/>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53"/>
        <p:cNvGrpSpPr/>
        <p:nvPr/>
      </p:nvGrpSpPr>
      <p:grpSpPr>
        <a:xfrm>
          <a:off x="0" y="0"/>
          <a:ext cx="0" cy="0"/>
          <a:chOff x="0" y="0"/>
          <a:chExt cx="0" cy="0"/>
        </a:xfrm>
      </p:grpSpPr>
      <p:pic>
        <p:nvPicPr>
          <p:cNvPr id="354" name="Google Shape;354;p67"/>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55" name="Google Shape;355;p67"/>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67"/>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57" name="Google Shape;357;p67"/>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58" name="Google Shape;358;p67"/>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59" name="Google Shape;359;p67"/>
          <p:cNvPicPr preferRelativeResize="0"/>
          <p:nvPr/>
        </p:nvPicPr>
        <p:blipFill rotWithShape="1">
          <a:blip r:embed="rId4">
            <a:alphaModFix/>
          </a:blip>
          <a:srcRect/>
          <a:stretch/>
        </p:blipFill>
        <p:spPr>
          <a:xfrm>
            <a:off x="128461" y="18292"/>
            <a:ext cx="723884" cy="8277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60"/>
        <p:cNvGrpSpPr/>
        <p:nvPr/>
      </p:nvGrpSpPr>
      <p:grpSpPr>
        <a:xfrm>
          <a:off x="0" y="0"/>
          <a:ext cx="0" cy="0"/>
          <a:chOff x="0" y="0"/>
          <a:chExt cx="0" cy="0"/>
        </a:xfrm>
      </p:grpSpPr>
      <p:pic>
        <p:nvPicPr>
          <p:cNvPr id="361" name="Google Shape;361;p68"/>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2" name="Google Shape;362;p68"/>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68"/>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64" name="Google Shape;364;p68"/>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65" name="Google Shape;365;p68"/>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66" name="Google Shape;366;p68"/>
          <p:cNvPicPr preferRelativeResize="0"/>
          <p:nvPr/>
        </p:nvPicPr>
        <p:blipFill rotWithShape="1">
          <a:blip r:embed="rId4">
            <a:alphaModFix/>
          </a:blip>
          <a:srcRect/>
          <a:stretch/>
        </p:blipFill>
        <p:spPr>
          <a:xfrm>
            <a:off x="128461" y="18293"/>
            <a:ext cx="723884" cy="82777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67"/>
        <p:cNvGrpSpPr/>
        <p:nvPr/>
      </p:nvGrpSpPr>
      <p:grpSpPr>
        <a:xfrm>
          <a:off x="0" y="0"/>
          <a:ext cx="0" cy="0"/>
          <a:chOff x="0" y="0"/>
          <a:chExt cx="0" cy="0"/>
        </a:xfrm>
      </p:grpSpPr>
      <p:pic>
        <p:nvPicPr>
          <p:cNvPr id="368" name="Google Shape;368;p69"/>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9" name="Google Shape;369;p69"/>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69"/>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1" name="Google Shape;371;p69"/>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2" name="Google Shape;372;p6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73" name="Google Shape;373;p69"/>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74"/>
        <p:cNvGrpSpPr/>
        <p:nvPr/>
      </p:nvGrpSpPr>
      <p:grpSpPr>
        <a:xfrm>
          <a:off x="0" y="0"/>
          <a:ext cx="0" cy="0"/>
          <a:chOff x="0" y="0"/>
          <a:chExt cx="0" cy="0"/>
        </a:xfrm>
      </p:grpSpPr>
      <p:pic>
        <p:nvPicPr>
          <p:cNvPr id="375" name="Google Shape;375;p7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76" name="Google Shape;376;p70"/>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7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8" name="Google Shape;378;p7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9" name="Google Shape;379;p7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0" name="Google Shape;380;p70"/>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26850"/>
            <a:ext cx="9144000" cy="6858000"/>
          </a:xfrm>
          <a:prstGeom prst="rect">
            <a:avLst/>
          </a:prstGeom>
          <a:noFill/>
          <a:ln>
            <a:noFill/>
          </a:ln>
        </p:spPr>
      </p:pic>
      <p:sp>
        <p:nvSpPr>
          <p:cNvPr id="19" name="Google Shape;19;p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3"/>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81"/>
        <p:cNvGrpSpPr/>
        <p:nvPr/>
      </p:nvGrpSpPr>
      <p:grpSpPr>
        <a:xfrm>
          <a:off x="0" y="0"/>
          <a:ext cx="0" cy="0"/>
          <a:chOff x="0" y="0"/>
          <a:chExt cx="0" cy="0"/>
        </a:xfrm>
      </p:grpSpPr>
      <p:pic>
        <p:nvPicPr>
          <p:cNvPr id="382" name="Google Shape;382;p71"/>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83" name="Google Shape;383;p71"/>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71"/>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85" name="Google Shape;385;p71"/>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86" name="Google Shape;386;p71"/>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7" name="Google Shape;387;p71"/>
          <p:cNvPicPr preferRelativeResize="0"/>
          <p:nvPr/>
        </p:nvPicPr>
        <p:blipFill rotWithShape="1">
          <a:blip r:embed="rId4">
            <a:alphaModFix/>
          </a:blip>
          <a:srcRect/>
          <a:stretch/>
        </p:blipFill>
        <p:spPr>
          <a:xfrm>
            <a:off x="128460" y="18293"/>
            <a:ext cx="723882" cy="82777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8"/>
        <p:cNvGrpSpPr/>
        <p:nvPr/>
      </p:nvGrpSpPr>
      <p:grpSpPr>
        <a:xfrm>
          <a:off x="0" y="0"/>
          <a:ext cx="0" cy="0"/>
          <a:chOff x="0" y="0"/>
          <a:chExt cx="0" cy="0"/>
        </a:xfrm>
      </p:grpSpPr>
      <p:sp>
        <p:nvSpPr>
          <p:cNvPr id="389" name="Google Shape;389;p72"/>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1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72"/>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24" name="Google Shape;24;gd0cccbd173_0_133"/>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gd0cccbd173_0_133"/>
          <p:cNvPicPr preferRelativeResize="0"/>
          <p:nvPr/>
        </p:nvPicPr>
        <p:blipFill rotWithShape="1">
          <a:blip r:embed="rId3">
            <a:alphaModFix/>
          </a:blip>
          <a:srcRect/>
          <a:stretch/>
        </p:blipFill>
        <p:spPr>
          <a:xfrm>
            <a:off x="7843626" y="347467"/>
            <a:ext cx="1221699" cy="76332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6185080"/>
            <a:ext cx="857291"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1536025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9143996"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306051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2"/>
            <a:ext cx="9144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7998342" y="6029259"/>
            <a:ext cx="954636"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5001" y="6185080"/>
            <a:ext cx="857291"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6029259"/>
            <a:ext cx="954636"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9144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7_Title and Content">
  <p:cSld name="9_Title and Content">
    <p:spTree>
      <p:nvGrpSpPr>
        <p:cNvPr id="1" name="Shape 523"/>
        <p:cNvGrpSpPr/>
        <p:nvPr/>
      </p:nvGrpSpPr>
      <p:grpSpPr>
        <a:xfrm>
          <a:off x="0" y="0"/>
          <a:ext cx="0" cy="0"/>
          <a:chOff x="0" y="0"/>
          <a:chExt cx="0" cy="0"/>
        </a:xfrm>
      </p:grpSpPr>
      <p:pic>
        <p:nvPicPr>
          <p:cNvPr id="524" name="Google Shape;524;p98"/>
          <p:cNvPicPr preferRelativeResize="0"/>
          <p:nvPr/>
        </p:nvPicPr>
        <p:blipFill rotWithShape="1">
          <a:blip r:embed="rId2">
            <a:alphaModFix/>
          </a:blip>
          <a:srcRect/>
          <a:stretch/>
        </p:blipFill>
        <p:spPr>
          <a:xfrm>
            <a:off x="9" y="0"/>
            <a:ext cx="9143983" cy="1371596"/>
          </a:xfrm>
          <a:prstGeom prst="rect">
            <a:avLst/>
          </a:prstGeom>
          <a:noFill/>
          <a:ln>
            <a:noFill/>
          </a:ln>
        </p:spPr>
      </p:pic>
      <p:sp>
        <p:nvSpPr>
          <p:cNvPr id="525" name="Google Shape;525;p98"/>
          <p:cNvSpPr txBox="1">
            <a:spLocks noGrp="1"/>
          </p:cNvSpPr>
          <p:nvPr>
            <p:ph type="title"/>
          </p:nvPr>
        </p:nvSpPr>
        <p:spPr>
          <a:xfrm>
            <a:off x="223070" y="320883"/>
            <a:ext cx="6700909" cy="5271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98"/>
          <p:cNvSpPr txBox="1">
            <a:spLocks noGrp="1"/>
          </p:cNvSpPr>
          <p:nvPr>
            <p:ph type="body" idx="1"/>
          </p:nvPr>
        </p:nvSpPr>
        <p:spPr>
          <a:xfrm>
            <a:off x="628650" y="1825625"/>
            <a:ext cx="7886700" cy="4351338"/>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27" name="Google Shape;527;p9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528" name="Google Shape;528;p98"/>
          <p:cNvPicPr preferRelativeResize="0"/>
          <p:nvPr/>
        </p:nvPicPr>
        <p:blipFill rotWithShape="1">
          <a:blip r:embed="rId3">
            <a:alphaModFix/>
          </a:blip>
          <a:srcRect/>
          <a:stretch/>
        </p:blipFill>
        <p:spPr>
          <a:xfrm>
            <a:off x="6923978" y="884445"/>
            <a:ext cx="2006556" cy="337336"/>
          </a:xfrm>
          <a:prstGeom prst="rect">
            <a:avLst/>
          </a:prstGeom>
          <a:noFill/>
          <a:ln>
            <a:noFill/>
          </a:ln>
        </p:spPr>
      </p:pic>
    </p:spTree>
    <p:extLst>
      <p:ext uri="{BB962C8B-B14F-4D97-AF65-F5344CB8AC3E}">
        <p14:creationId xmlns:p14="http://schemas.microsoft.com/office/powerpoint/2010/main" val="2856138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2"/>
            <a:ext cx="9143982" cy="1371597"/>
          </a:xfrm>
          <a:prstGeom prst="rect">
            <a:avLst/>
          </a:prstGeom>
          <a:noFill/>
          <a:ln>
            <a:noFill/>
          </a:ln>
        </p:spPr>
      </p:pic>
      <p:sp>
        <p:nvSpPr>
          <p:cNvPr id="338" name="Google Shape;338;g610ef0e5f8_7_79"/>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6039891"/>
            <a:ext cx="954636"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1"/>
            <a:ext cx="9144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675752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93699" y="6044682"/>
            <a:ext cx="1108903"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13035" y="772996"/>
            <a:ext cx="8717930"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5195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Google Shape;96;p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97" name="Google Shape;97;p17"/>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17"/>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extLst>
      <p:ext uri="{BB962C8B-B14F-4D97-AF65-F5344CB8AC3E}">
        <p14:creationId xmlns:p14="http://schemas.microsoft.com/office/powerpoint/2010/main" val="2330531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6029259"/>
            <a:ext cx="954636"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9144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9144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7" y="3"/>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3" y="578221"/>
            <a:ext cx="886406" cy="661845"/>
          </a:xfrm>
          <a:prstGeom prst="rect">
            <a:avLst/>
          </a:prstGeom>
          <a:noFill/>
          <a:ln>
            <a:noFill/>
          </a:ln>
        </p:spPr>
      </p:pic>
    </p:spTree>
    <p:extLst>
      <p:ext uri="{BB962C8B-B14F-4D97-AF65-F5344CB8AC3E}">
        <p14:creationId xmlns:p14="http://schemas.microsoft.com/office/powerpoint/2010/main" val="2382402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208805"/>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578221"/>
            <a:ext cx="886406"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transition spd="slow" advTm="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 name="Google Shape;30;p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31" name="Google Shape;31;p5"/>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 name="Google Shape;32;p5"/>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_Title and Content">
  <p:cSld name="9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2"/>
            <a:ext cx="9143989" cy="1371597"/>
          </a:xfrm>
          <a:prstGeom prst="rect">
            <a:avLst/>
          </a:prstGeom>
          <a:noFill/>
          <a:ln>
            <a:noFill/>
          </a:ln>
        </p:spPr>
      </p:pic>
      <p:sp>
        <p:nvSpPr>
          <p:cNvPr id="327" name="Google Shape;327;g610ef0e5f8_7_6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610ef0e5f8_7_6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9" name="Google Shape;329;g610ef0e5f8_7_6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endParaRPr lang="en-US"/>
          </a:p>
        </p:txBody>
      </p:sp>
      <p:pic>
        <p:nvPicPr>
          <p:cNvPr id="330" name="Google Shape;330;g610ef0e5f8_7_68"/>
          <p:cNvPicPr preferRelativeResize="0"/>
          <p:nvPr/>
        </p:nvPicPr>
        <p:blipFill rotWithShape="1">
          <a:blip r:embed="rId3">
            <a:alphaModFix/>
          </a:blip>
          <a:srcRect/>
          <a:stretch/>
        </p:blipFill>
        <p:spPr>
          <a:xfrm>
            <a:off x="7883976" y="432824"/>
            <a:ext cx="1108249" cy="692450"/>
          </a:xfrm>
          <a:prstGeom prst="rect">
            <a:avLst/>
          </a:prstGeom>
          <a:noFill/>
          <a:ln>
            <a:noFill/>
          </a:ln>
        </p:spPr>
      </p:pic>
    </p:spTree>
    <p:extLst>
      <p:ext uri="{BB962C8B-B14F-4D97-AF65-F5344CB8AC3E}">
        <p14:creationId xmlns:p14="http://schemas.microsoft.com/office/powerpoint/2010/main" val="3009195638"/>
      </p:ext>
    </p:extLst>
  </p:cSld>
  <p:clrMapOvr>
    <a:masterClrMapping/>
  </p:clrMapOvr>
  <p:transition spd="slow" advTm="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1">
    <p:spTree>
      <p:nvGrpSpPr>
        <p:cNvPr id="1" name="Shape 370"/>
        <p:cNvGrpSpPr/>
        <p:nvPr/>
      </p:nvGrpSpPr>
      <p:grpSpPr>
        <a:xfrm>
          <a:off x="0" y="0"/>
          <a:ext cx="0" cy="0"/>
          <a:chOff x="0" y="0"/>
          <a:chExt cx="0" cy="0"/>
        </a:xfrm>
      </p:grpSpPr>
      <p:pic>
        <p:nvPicPr>
          <p:cNvPr id="371" name="Google Shape;371;g64207db693_0_285"/>
          <p:cNvPicPr preferRelativeResize="0"/>
          <p:nvPr/>
        </p:nvPicPr>
        <p:blipFill rotWithShape="1">
          <a:blip r:embed="rId2">
            <a:alphaModFix/>
          </a:blip>
          <a:srcRect/>
          <a:stretch/>
        </p:blipFill>
        <p:spPr>
          <a:xfrm>
            <a:off x="3" y="0"/>
            <a:ext cx="9143996" cy="1371598"/>
          </a:xfrm>
          <a:prstGeom prst="rect">
            <a:avLst/>
          </a:prstGeom>
          <a:noFill/>
          <a:ln>
            <a:noFill/>
          </a:ln>
        </p:spPr>
      </p:pic>
      <p:sp>
        <p:nvSpPr>
          <p:cNvPr id="372" name="Google Shape;372;g64207db693_0_285"/>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lt1"/>
              </a:buClr>
              <a:buSzPts val="2600"/>
              <a:buFont typeface="Arial"/>
              <a:buNone/>
              <a:defRPr sz="1950" b="0"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350"/>
            </a:lvl2pPr>
            <a:lvl3pPr lvl="2" algn="l">
              <a:lnSpc>
                <a:spcPct val="100000"/>
              </a:lnSpc>
              <a:spcBef>
                <a:spcPts val="0"/>
              </a:spcBef>
              <a:spcAft>
                <a:spcPts val="0"/>
              </a:spcAft>
              <a:buSzPts val="1400"/>
              <a:buNone/>
              <a:defRPr sz="1350"/>
            </a:lvl3pPr>
            <a:lvl4pPr lvl="3" algn="l">
              <a:lnSpc>
                <a:spcPct val="100000"/>
              </a:lnSpc>
              <a:spcBef>
                <a:spcPts val="0"/>
              </a:spcBef>
              <a:spcAft>
                <a:spcPts val="0"/>
              </a:spcAft>
              <a:buSzPts val="1400"/>
              <a:buNone/>
              <a:defRPr sz="1350"/>
            </a:lvl4pPr>
            <a:lvl5pPr lvl="4" algn="l">
              <a:lnSpc>
                <a:spcPct val="100000"/>
              </a:lnSpc>
              <a:spcBef>
                <a:spcPts val="0"/>
              </a:spcBef>
              <a:spcAft>
                <a:spcPts val="0"/>
              </a:spcAft>
              <a:buSzPts val="1400"/>
              <a:buNone/>
              <a:defRPr sz="1350"/>
            </a:lvl5pPr>
            <a:lvl6pPr lvl="5" algn="l">
              <a:lnSpc>
                <a:spcPct val="100000"/>
              </a:lnSpc>
              <a:spcBef>
                <a:spcPts val="0"/>
              </a:spcBef>
              <a:spcAft>
                <a:spcPts val="0"/>
              </a:spcAft>
              <a:buSzPts val="1400"/>
              <a:buNone/>
              <a:defRPr sz="1350"/>
            </a:lvl6pPr>
            <a:lvl7pPr lvl="6" algn="l">
              <a:lnSpc>
                <a:spcPct val="100000"/>
              </a:lnSpc>
              <a:spcBef>
                <a:spcPts val="0"/>
              </a:spcBef>
              <a:spcAft>
                <a:spcPts val="0"/>
              </a:spcAft>
              <a:buSzPts val="1400"/>
              <a:buNone/>
              <a:defRPr sz="1350"/>
            </a:lvl7pPr>
            <a:lvl8pPr lvl="7" algn="l">
              <a:lnSpc>
                <a:spcPct val="100000"/>
              </a:lnSpc>
              <a:spcBef>
                <a:spcPts val="0"/>
              </a:spcBef>
              <a:spcAft>
                <a:spcPts val="0"/>
              </a:spcAft>
              <a:buSzPts val="1400"/>
              <a:buNone/>
              <a:defRPr sz="1350"/>
            </a:lvl8pPr>
            <a:lvl9pPr lvl="8" algn="l">
              <a:lnSpc>
                <a:spcPct val="100000"/>
              </a:lnSpc>
              <a:spcBef>
                <a:spcPts val="0"/>
              </a:spcBef>
              <a:spcAft>
                <a:spcPts val="0"/>
              </a:spcAft>
              <a:buSzPts val="1400"/>
              <a:buNone/>
              <a:defRPr sz="1350"/>
            </a:lvl9pPr>
          </a:lstStyle>
          <a:p>
            <a:endParaRPr/>
          </a:p>
        </p:txBody>
      </p:sp>
      <p:sp>
        <p:nvSpPr>
          <p:cNvPr id="373" name="Google Shape;373;g64207db693_0_285"/>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marR="0" lvl="0" indent="-304800"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800" marR="0" lvl="1" indent="-285750"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4" name="Google Shape;374;g64207db693_0_28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75" name="Google Shape;375;g64207db693_0_285"/>
          <p:cNvPicPr preferRelativeResize="0"/>
          <p:nvPr/>
        </p:nvPicPr>
        <p:blipFill rotWithShape="1">
          <a:blip r:embed="rId3">
            <a:alphaModFix/>
          </a:blip>
          <a:srcRect/>
          <a:stretch/>
        </p:blipFill>
        <p:spPr>
          <a:xfrm>
            <a:off x="7821126" y="291852"/>
            <a:ext cx="1261025" cy="787901"/>
          </a:xfrm>
          <a:prstGeom prst="rect">
            <a:avLst/>
          </a:prstGeom>
          <a:noFill/>
          <a:ln>
            <a:noFill/>
          </a:ln>
        </p:spPr>
      </p:pic>
    </p:spTree>
    <p:extLst>
      <p:ext uri="{BB962C8B-B14F-4D97-AF65-F5344CB8AC3E}">
        <p14:creationId xmlns:p14="http://schemas.microsoft.com/office/powerpoint/2010/main" val="2463841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Title and Content" type="obj">
  <p:cSld name="3_Title and Content">
    <p:spTree>
      <p:nvGrpSpPr>
        <p:cNvPr id="1" name="Shape 84"/>
        <p:cNvGrpSpPr/>
        <p:nvPr/>
      </p:nvGrpSpPr>
      <p:grpSpPr>
        <a:xfrm>
          <a:off x="0" y="0"/>
          <a:ext cx="0" cy="0"/>
          <a:chOff x="0" y="0"/>
          <a:chExt cx="0" cy="0"/>
        </a:xfrm>
      </p:grpSpPr>
      <p:pic>
        <p:nvPicPr>
          <p:cNvPr id="85" name="Google Shape;85;p34"/>
          <p:cNvPicPr preferRelativeResize="0"/>
          <p:nvPr/>
        </p:nvPicPr>
        <p:blipFill rotWithShape="1">
          <a:blip r:embed="rId2">
            <a:alphaModFix/>
          </a:blip>
          <a:srcRect/>
          <a:stretch/>
        </p:blipFill>
        <p:spPr>
          <a:xfrm>
            <a:off x="3" y="0"/>
            <a:ext cx="9143996" cy="1371598"/>
          </a:xfrm>
          <a:prstGeom prst="rect">
            <a:avLst/>
          </a:prstGeom>
          <a:noFill/>
          <a:ln>
            <a:noFill/>
          </a:ln>
        </p:spPr>
      </p:pic>
      <p:sp>
        <p:nvSpPr>
          <p:cNvPr id="86" name="Google Shape;86;p34"/>
          <p:cNvSpPr txBox="1">
            <a:spLocks noGrp="1"/>
          </p:cNvSpPr>
          <p:nvPr>
            <p:ph type="title"/>
          </p:nvPr>
        </p:nvSpPr>
        <p:spPr>
          <a:xfrm>
            <a:off x="223070" y="320883"/>
            <a:ext cx="6700909" cy="5271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4"/>
          <p:cNvSpPr txBox="1">
            <a:spLocks noGrp="1"/>
          </p:cNvSpPr>
          <p:nvPr>
            <p:ph type="body" idx="1"/>
          </p:nvPr>
        </p:nvSpPr>
        <p:spPr>
          <a:xfrm>
            <a:off x="628650" y="1825625"/>
            <a:ext cx="7886700" cy="4351338"/>
          </a:xfrm>
          <a:prstGeom prst="rect">
            <a:avLst/>
          </a:prstGeom>
          <a:noFill/>
          <a:ln>
            <a:noFill/>
          </a:ln>
        </p:spPr>
        <p:txBody>
          <a:bodyPr spcFirstLastPara="1" wrap="square" lIns="0" tIns="0" rIns="0" bIns="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8" name="Google Shape;88;p34"/>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9" name="Google Shape;89;p34"/>
          <p:cNvPicPr preferRelativeResize="0"/>
          <p:nvPr/>
        </p:nvPicPr>
        <p:blipFill rotWithShape="1">
          <a:blip r:embed="rId3">
            <a:alphaModFix/>
          </a:blip>
          <a:srcRect/>
          <a:stretch/>
        </p:blipFill>
        <p:spPr>
          <a:xfrm>
            <a:off x="6923978" y="884445"/>
            <a:ext cx="2006556" cy="337336"/>
          </a:xfrm>
          <a:prstGeom prst="rect">
            <a:avLst/>
          </a:prstGeom>
          <a:noFill/>
          <a:ln>
            <a:noFill/>
          </a:ln>
        </p:spPr>
      </p:pic>
    </p:spTree>
    <p:extLst>
      <p:ext uri="{BB962C8B-B14F-4D97-AF65-F5344CB8AC3E}">
        <p14:creationId xmlns:p14="http://schemas.microsoft.com/office/powerpoint/2010/main" val="1275974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24" name="Google Shape;24;gd0cccbd173_0_133"/>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gd0cccbd173_0_133"/>
          <p:cNvPicPr preferRelativeResize="0"/>
          <p:nvPr/>
        </p:nvPicPr>
        <p:blipFill rotWithShape="1">
          <a:blip r:embed="rId3">
            <a:alphaModFix/>
          </a:blip>
          <a:srcRect/>
          <a:stretch/>
        </p:blipFill>
        <p:spPr>
          <a:xfrm>
            <a:off x="7843626" y="347467"/>
            <a:ext cx="1221699" cy="76332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1219199"/>
          </a:xfrm>
          <a:prstGeom prst="rect">
            <a:avLst/>
          </a:prstGeom>
        </p:spPr>
      </p:pic>
      <p:sp>
        <p:nvSpPr>
          <p:cNvPr id="2" name="Title 1"/>
          <p:cNvSpPr>
            <a:spLocks noGrp="1"/>
          </p:cNvSpPr>
          <p:nvPr>
            <p:ph type="title"/>
          </p:nvPr>
        </p:nvSpPr>
        <p:spPr>
          <a:xfrm>
            <a:off x="980803" y="356616"/>
            <a:ext cx="5400747" cy="747084"/>
          </a:xfrm>
        </p:spPr>
        <p:txBody>
          <a:bodyPr lIns="0" tIns="0" rIns="0" bIns="0" anchor="t" anchorCtr="0">
            <a:normAutofit/>
          </a:bodyPr>
          <a:lstStyle>
            <a:lvl1pPr>
              <a:defRPr sz="21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554480"/>
            <a:ext cx="7886700" cy="4351338"/>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6172202"/>
            <a:ext cx="857291" cy="486318"/>
          </a:xfrm>
          <a:prstGeom prst="rect">
            <a:avLst/>
          </a:prstGeom>
        </p:spPr>
      </p:pic>
      <p:sp>
        <p:nvSpPr>
          <p:cNvPr id="9" name="Slide Number Placeholder 5"/>
          <p:cNvSpPr>
            <a:spLocks noGrp="1"/>
          </p:cNvSpPr>
          <p:nvPr>
            <p:ph type="sldNum" sz="quarter" idx="12"/>
          </p:nvPr>
        </p:nvSpPr>
        <p:spPr>
          <a:xfrm>
            <a:off x="249655" y="6356351"/>
            <a:ext cx="2057400" cy="365125"/>
          </a:xfr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460" y="18288"/>
            <a:ext cx="723884" cy="1103700"/>
          </a:xfrm>
          <a:prstGeom prst="rect">
            <a:avLst/>
          </a:prstGeom>
        </p:spPr>
      </p:pic>
    </p:spTree>
    <p:extLst>
      <p:ext uri="{BB962C8B-B14F-4D97-AF65-F5344CB8AC3E}">
        <p14:creationId xmlns:p14="http://schemas.microsoft.com/office/powerpoint/2010/main" val="2265404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1219199"/>
          </a:xfrm>
          <a:prstGeom prst="rect">
            <a:avLst/>
          </a:prstGeom>
        </p:spPr>
      </p:pic>
      <p:sp>
        <p:nvSpPr>
          <p:cNvPr id="2" name="Title 1"/>
          <p:cNvSpPr>
            <a:spLocks noGrp="1"/>
          </p:cNvSpPr>
          <p:nvPr>
            <p:ph type="title"/>
          </p:nvPr>
        </p:nvSpPr>
        <p:spPr>
          <a:xfrm>
            <a:off x="332674" y="205176"/>
            <a:ext cx="6048876" cy="898524"/>
          </a:xfrm>
        </p:spPr>
        <p:txBody>
          <a:bodyPr lIns="0" tIns="0" rIns="0" bIns="0" anchor="t" anchorCtr="0">
            <a:normAutofit/>
          </a:bodyPr>
          <a:lstStyle>
            <a:lvl1pPr>
              <a:defRPr sz="21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554480"/>
            <a:ext cx="7886700" cy="4351338"/>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6172202"/>
            <a:ext cx="857291" cy="486318"/>
          </a:xfrm>
          <a:prstGeom prst="rect">
            <a:avLst/>
          </a:prstGeom>
        </p:spPr>
      </p:pic>
      <p:sp>
        <p:nvSpPr>
          <p:cNvPr id="9" name="Slide Number Placeholder 5"/>
          <p:cNvSpPr>
            <a:spLocks noGrp="1"/>
          </p:cNvSpPr>
          <p:nvPr>
            <p:ph type="sldNum" sz="quarter" idx="12"/>
          </p:nvPr>
        </p:nvSpPr>
        <p:spPr>
          <a:xfrm>
            <a:off x="249655" y="6356351"/>
            <a:ext cx="2057400" cy="365125"/>
          </a:xfr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3603415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84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a:stretch/>
        </p:blipFill>
        <p:spPr>
          <a:xfrm>
            <a:off x="4" y="4"/>
            <a:ext cx="9143996" cy="1371599"/>
          </a:xfrm>
          <a:prstGeom prst="rect">
            <a:avLst/>
          </a:prstGeom>
          <a:noFill/>
          <a:ln>
            <a:noFill/>
          </a:ln>
        </p:spPr>
      </p:pic>
      <p:sp>
        <p:nvSpPr>
          <p:cNvPr id="46" name="Google Shape;46;p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7" name="Google Shape;47;p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8" name="Google Shape;48;p8"/>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49" name="Google Shape;49;p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0"/>
        <p:cNvGrpSpPr/>
        <p:nvPr/>
      </p:nvGrpSpPr>
      <p:grpSpPr>
        <a:xfrm>
          <a:off x="0" y="0"/>
          <a:ext cx="0" cy="0"/>
          <a:chOff x="0" y="0"/>
          <a:chExt cx="0" cy="0"/>
        </a:xfrm>
      </p:grpSpPr>
      <p:pic>
        <p:nvPicPr>
          <p:cNvPr id="51" name="Google Shape;51;p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2" name="Google Shape;52;p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53" name="Google Shape;53;p9"/>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 name="Google Shape;54;p9"/>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57" name="Google Shape;57;p1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60" name="Google Shape;60;p10"/>
          <p:cNvPicPr preferRelativeResize="0"/>
          <p:nvPr/>
        </p:nvPicPr>
        <p:blipFill/>
        <p:spPr>
          <a:xfrm>
            <a:off x="6923978" y="870159"/>
            <a:ext cx="2006556" cy="3659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Google Shape;96;p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97" name="Google Shape;97;p17"/>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17"/>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53" r:id="rId1"/>
    <p:sldLayoutId id="2147483749" r:id="rId2"/>
    <p:sldLayoutId id="2147483649" r:id="rId3"/>
    <p:sldLayoutId id="2147483650" r:id="rId4"/>
    <p:sldLayoutId id="2147483651" r:id="rId5"/>
    <p:sldLayoutId id="2147483654" r:id="rId6"/>
    <p:sldLayoutId id="2147483655" r:id="rId7"/>
    <p:sldLayoutId id="2147483656" r:id="rId8"/>
    <p:sldLayoutId id="2147483663" r:id="rId9"/>
    <p:sldLayoutId id="2147483666" r:id="rId10"/>
    <p:sldLayoutId id="2147483667" r:id="rId11"/>
    <p:sldLayoutId id="2147483850" r:id="rId12"/>
    <p:sldLayoutId id="2147483669" r:id="rId13"/>
    <p:sldLayoutId id="2147483670" r:id="rId14"/>
    <p:sldLayoutId id="2147483672" r:id="rId15"/>
    <p:sldLayoutId id="2147483747" r:id="rId16"/>
    <p:sldLayoutId id="2147483851" r:id="rId17"/>
    <p:sldLayoutId id="2147483675" r:id="rId18"/>
    <p:sldLayoutId id="2147483773" r:id="rId19"/>
    <p:sldLayoutId id="214748385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DADCBF6-49E3-4515-B284-83B33249404E}" type="datetime1">
              <a:rPr lang="en-US" smtClean="0"/>
              <a:t>9/23/2024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9258347"/>
      </p:ext>
    </p:extLst>
  </p:cSld>
  <p:clrMap bg1="lt1" tx1="dk1" bg2="lt2" tx2="dk2" accent1="accent1" accent2="accent2" accent3="accent3" accent4="accent4" accent5="accent5" accent6="accent6" hlink="hlink" folHlink="folHlink"/>
  <p:sldLayoutIdLst>
    <p:sldLayoutId id="2147483691" r:id="rId1"/>
    <p:sldLayoutId id="2147483871" r:id="rId2"/>
    <p:sldLayoutId id="2147483862"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58"/>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5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58"/>
          <p:cNvSpPr txBox="1">
            <a:spLocks noGrp="1"/>
          </p:cNvSpPr>
          <p:nvPr>
            <p:ph type="dt" idx="10"/>
          </p:nvPr>
        </p:nvSpPr>
        <p:spPr>
          <a:xfrm>
            <a:off x="628650" y="6356354"/>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8" name="Google Shape;308;p58"/>
          <p:cNvSpPr txBox="1">
            <a:spLocks noGrp="1"/>
          </p:cNvSpPr>
          <p:nvPr>
            <p:ph type="ftr" idx="11"/>
          </p:nvPr>
        </p:nvSpPr>
        <p:spPr>
          <a:xfrm>
            <a:off x="3028950" y="6356354"/>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9" name="Google Shape;309;p58"/>
          <p:cNvSpPr txBox="1">
            <a:spLocks noGrp="1"/>
          </p:cNvSpPr>
          <p:nvPr>
            <p:ph type="sldNum" idx="12"/>
          </p:nvPr>
        </p:nvSpPr>
        <p:spPr>
          <a:xfrm>
            <a:off x="6457950" y="6356354"/>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8" r:id="rId4"/>
    <p:sldLayoutId id="2147483709"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695" r:id="rId1"/>
    <p:sldLayoutId id="2147483698" r:id="rId2"/>
    <p:sldLayoutId id="2147483674" r:id="rId3"/>
    <p:sldLayoutId id="2147483844" r:id="rId4"/>
    <p:sldLayoutId id="2147483668" r:id="rId5"/>
    <p:sldLayoutId id="2147483679" r:id="rId6"/>
    <p:sldLayoutId id="2147483847" r:id="rId7"/>
    <p:sldLayoutId id="2147483849" r:id="rId8"/>
    <p:sldLayoutId id="2147483721" r:id="rId9"/>
    <p:sldLayoutId id="2147483665" r:id="rId10"/>
    <p:sldLayoutId id="2147483686" r:id="rId11"/>
    <p:sldLayoutId id="2147483855" r:id="rId12"/>
    <p:sldLayoutId id="2147483873" r:id="rId13"/>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64" r:id="rId1"/>
    <p:sldLayoutId id="214748377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888932"/>
      </p:ext>
    </p:extLst>
  </p:cSld>
  <p:clrMap bg1="lt1" tx1="dk1" bg2="lt2" tx2="dk2" accent1="accent1" accent2="accent2" accent3="accent3" accent4="accent4" accent5="accent5" accent6="accent6" hlink="hlink" folHlink="folHlink"/>
  <p:sldLayoutIdLst>
    <p:sldLayoutId id="2147483858" r:id="rId1"/>
  </p:sldLayoutIdLst>
  <p:txStyles>
    <p:titleStyle>
      <a:lvl1pPr algn="l" defTabSz="914446"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54" r:id="rId1"/>
    <p:sldLayoutId id="2147483845" r:id="rId2"/>
  </p:sldLayoutIdLst>
  <p:transition spd="slow" advTm="0"/>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Roboto Slab"/>
              <a:buNone/>
              <a:defRPr sz="36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1881377"/>
      </p:ext>
    </p:extLst>
  </p:cSld>
  <p:clrMap bg1="lt1" tx1="dk1" bg2="dk2" tx2="lt2" accent1="accent1" accent2="accent2" accent3="accent3" accent4="accent4" accent5="accent5" accent6="accent6" hlink="hlink" folHlink="folHlink"/>
  <p:sldLayoutIdLst>
    <p:sldLayoutId id="2147483848" r:id="rId1"/>
    <p:sldLayoutId id="214748367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hyperlink" Target="https://www.cde.state.co.us/coloradoliteracy/readplansfromyeartoyear"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early/elsrregionalsupport"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openxmlformats.org/officeDocument/2006/relationships/image" Target="../media/image62.sv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7.png"/><Relationship Id="rId7"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7.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38.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hyperlink" Target="https://www.cde.state.co.us/coloradoliteracy/minimumcompetencylinkedmatrix" TargetMode="External"/><Relationship Id="rId2" Type="http://schemas.openxmlformats.org/officeDocument/2006/relationships/notesSlide" Target="../notesSlides/notesSlide43.xml"/><Relationship Id="rId1" Type="http://schemas.openxmlformats.org/officeDocument/2006/relationships/slideLayout" Target="../slideLayouts/slideLayout38.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38.png"/><Relationship Id="rId4"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3" Type="http://schemas.openxmlformats.org/officeDocument/2006/relationships/hyperlink" Target="https://www.cde.state.co.us/coloradoliteracy/sorliteracyseries" TargetMode="External"/><Relationship Id="rId2" Type="http://schemas.openxmlformats.org/officeDocument/2006/relationships/notesSlide" Target="../notesSlides/notesSlide62.xml"/><Relationship Id="rId1" Type="http://schemas.openxmlformats.org/officeDocument/2006/relationships/slideLayout" Target="../slideLayouts/slideLayout35.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5.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6.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42.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42.xml"/><Relationship Id="rId5" Type="http://schemas.openxmlformats.org/officeDocument/2006/relationships/image" Target="../media/image109.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40.xml"/><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hyperlink" Target="https://www.cde.state.co.us/coloradoliteracy/readplans"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32.xml"/><Relationship Id="rId4" Type="http://schemas.openxmlformats.org/officeDocument/2006/relationships/hyperlink" Target="http://www.cde.state.co.us/coloradoliteracy"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112.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4.xml"/><Relationship Id="rId1" Type="http://schemas.openxmlformats.org/officeDocument/2006/relationships/slideLayout" Target="../slideLayouts/slideLayout32.xml"/><Relationship Id="rId4" Type="http://schemas.openxmlformats.org/officeDocument/2006/relationships/hyperlink" Target="https://forms.gle/uUnrcWNZWF52FcFT7"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8" Type="http://schemas.openxmlformats.org/officeDocument/2006/relationships/hyperlink" Target="https://www.cde.state.co.us/coloradoliteracy/scienceofreadingresources" TargetMode="External"/><Relationship Id="rId3" Type="http://schemas.openxmlformats.org/officeDocument/2006/relationships/hyperlink" Target="http://www.cde.state.co.us/coloradoliteracy" TargetMode="External"/><Relationship Id="rId7" Type="http://schemas.openxmlformats.org/officeDocument/2006/relationships/hyperlink" Target="https://www.cde.state.co.us/coloradoliteracy/readandel" TargetMode="External"/><Relationship Id="rId2" Type="http://schemas.openxmlformats.org/officeDocument/2006/relationships/notesSlide" Target="../notesSlides/notesSlide76.xml"/><Relationship Id="rId1" Type="http://schemas.openxmlformats.org/officeDocument/2006/relationships/slideLayout" Target="../slideLayouts/slideLayout32.xml"/><Relationship Id="rId6" Type="http://schemas.openxmlformats.org/officeDocument/2006/relationships/hyperlink" Target="https://www.cde.state.co.us/coloradoliteracy/readplans" TargetMode="External"/><Relationship Id="rId5" Type="http://schemas.openxmlformats.org/officeDocument/2006/relationships/hyperlink" Target="http://www.cde.state.co.us/coloradoliteracy/readactstatuteandstateboardrules" TargetMode="External"/><Relationship Id="rId10" Type="http://schemas.openxmlformats.org/officeDocument/2006/relationships/hyperlink" Target="http://www.cde.state.co.us/coloradoliteracy/readplans" TargetMode="External"/><Relationship Id="rId4" Type="http://schemas.openxmlformats.org/officeDocument/2006/relationships/hyperlink" Target="https://www.cde.state.co.us/coloradoliteracy/elsrliteracyteam-officehours" TargetMode="External"/><Relationship Id="rId9" Type="http://schemas.openxmlformats.org/officeDocument/2006/relationships/hyperlink" Target="https://www.cde.state.co.us/coloradoliteracy/readacteducatorresource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7.xml"/><Relationship Id="rId1" Type="http://schemas.openxmlformats.org/officeDocument/2006/relationships/slideLayout" Target="../slideLayouts/slideLayout47.xml"/><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hyperlink" Target="http://www.cde.state.co.us/coloradoliteracy/bodyofevidence" TargetMode="External"/><Relationship Id="rId2" Type="http://schemas.openxmlformats.org/officeDocument/2006/relationships/notesSlide" Target="../notesSlides/notesSlide78.xml"/><Relationship Id="rId1" Type="http://schemas.openxmlformats.org/officeDocument/2006/relationships/slideLayout" Target="../slideLayouts/slideLayout32.xml"/><Relationship Id="rId5" Type="http://schemas.openxmlformats.org/officeDocument/2006/relationships/hyperlink" Target="http://www.cde.state.co.us/coloradoliteracy/minimumcompetencylinkedmatrix" TargetMode="External"/><Relationship Id="rId4" Type="http://schemas.openxmlformats.org/officeDocument/2006/relationships/hyperlink" Target="http://www.cde.state.co.us/coloradoliteracy/exitingareadpla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e.state.co.us/coloradoliteracy/readplanexample"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cde.state.co.us/coloradoliteracy/mlreadplantemplat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96"/>
          <p:cNvSpPr txBox="1">
            <a:spLocks noGrp="1"/>
          </p:cNvSpPr>
          <p:nvPr>
            <p:ph type="ctrTitle"/>
          </p:nvPr>
        </p:nvSpPr>
        <p:spPr>
          <a:xfrm>
            <a:off x="362857" y="2922348"/>
            <a:ext cx="8418286" cy="1570139"/>
          </a:xfrm>
          <a:prstGeom prst="rect">
            <a:avLst/>
          </a:prstGeom>
        </p:spPr>
        <p:txBody>
          <a:bodyPr spcFirstLastPara="1" wrap="square" lIns="0" tIns="0" rIns="0" bIns="0" anchor="t" anchorCtr="0">
            <a:noAutofit/>
          </a:bodyPr>
          <a:lstStyle/>
          <a:p>
            <a:r>
              <a:rPr lang="en-US" b="1" dirty="0">
                <a:solidFill>
                  <a:schemeClr val="tx1"/>
                </a:solidFill>
                <a:latin typeface="+mj-lt"/>
              </a:rPr>
              <a:t>READ Act Regional Meeting</a:t>
            </a:r>
            <a:br>
              <a:rPr lang="en-US" b="1" dirty="0">
                <a:latin typeface="+mj-lt"/>
              </a:rPr>
            </a:br>
            <a:br>
              <a:rPr lang="en-US" b="1" dirty="0">
                <a:latin typeface="+mj-lt"/>
              </a:rPr>
            </a:br>
            <a:r>
              <a:rPr lang="en-US" sz="2800" b="1" dirty="0">
                <a:latin typeface="+mj-lt"/>
              </a:rPr>
              <a:t>Literacy Updates and Collaboration</a:t>
            </a:r>
            <a:br>
              <a:rPr lang="en-US" sz="2800" b="1" dirty="0">
                <a:latin typeface="+mj-lt"/>
              </a:rPr>
            </a:br>
            <a:endParaRPr sz="2800" b="1" dirty="0">
              <a:solidFill>
                <a:schemeClr val="tx1"/>
              </a:solidFill>
              <a:latin typeface="+mj-lt"/>
            </a:endParaRPr>
          </a:p>
        </p:txBody>
      </p:sp>
      <p:sp>
        <p:nvSpPr>
          <p:cNvPr id="516" name="Google Shape;516;p96"/>
          <p:cNvSpPr txBox="1">
            <a:spLocks noGrp="1"/>
          </p:cNvSpPr>
          <p:nvPr>
            <p:ph type="subTitle" idx="1"/>
          </p:nvPr>
        </p:nvSpPr>
        <p:spPr>
          <a:xfrm>
            <a:off x="362857" y="5181599"/>
            <a:ext cx="8418286" cy="436950"/>
          </a:xfrm>
          <a:prstGeom prst="rect">
            <a:avLst/>
          </a:prstGeom>
        </p:spPr>
        <p:txBody>
          <a:bodyPr spcFirstLastPara="1" wrap="square" lIns="68569" tIns="34275" rIns="68569" bIns="34275" anchor="t" anchorCtr="0">
            <a:noAutofit/>
          </a:bodyPr>
          <a:lstStyle/>
          <a:p>
            <a:pPr marL="0" indent="0"/>
            <a:r>
              <a:rPr lang="en-US" sz="2400" b="1">
                <a:solidFill>
                  <a:schemeClr val="tx1"/>
                </a:solidFill>
                <a:latin typeface="+mj-lt"/>
              </a:rPr>
              <a:t>Office of Elementary Literacy and School Readiness</a:t>
            </a:r>
            <a:endParaRPr lang="en-US"/>
          </a:p>
          <a:p>
            <a:pPr marL="0" indent="0"/>
            <a:r>
              <a:rPr lang="en-US"/>
              <a:t>Friday, September 6,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82" name="Title 1">
            <a:extLst>
              <a:ext uri="{FF2B5EF4-FFF2-40B4-BE49-F238E27FC236}">
                <a16:creationId xmlns:a16="http://schemas.microsoft.com/office/drawing/2014/main" id="{9374DC62-2B87-4ED3-AC3B-473831166C70}"/>
              </a:ext>
            </a:extLst>
          </p:cNvPr>
          <p:cNvSpPr>
            <a:spLocks noGrp="1"/>
          </p:cNvSpPr>
          <p:nvPr>
            <p:ph type="title"/>
          </p:nvPr>
        </p:nvSpPr>
        <p:spPr>
          <a:xfrm>
            <a:off x="337501" y="365923"/>
            <a:ext cx="6700800" cy="527100"/>
          </a:xfrm>
        </p:spPr>
        <p:txBody>
          <a:bodyPr/>
          <a:lstStyle/>
          <a:p>
            <a:pPr>
              <a:lnSpc>
                <a:spcPct val="100000"/>
              </a:lnSpc>
            </a:pPr>
            <a:r>
              <a:rPr lang="en-US" sz="3000" b="0">
                <a:solidFill>
                  <a:schemeClr val="bg1"/>
                </a:solidFill>
                <a:latin typeface="+mj-lt"/>
                <a:ea typeface="Roboto Slab"/>
                <a:cs typeface="Roboto Slab"/>
                <a:sym typeface="Roboto Slab"/>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Purpose</a:t>
            </a:r>
            <a:endParaRPr lang="en-US" sz="3000" b="0">
              <a:solidFill>
                <a:schemeClr val="bg1"/>
              </a:solidFill>
              <a:latin typeface="+mj-lt"/>
            </a:endParaRPr>
          </a:p>
        </p:txBody>
      </p:sp>
      <p:sp>
        <p:nvSpPr>
          <p:cNvPr id="6" name="Rectangle: Diagonal Corners Rounded 5">
            <a:extLst>
              <a:ext uri="{FF2B5EF4-FFF2-40B4-BE49-F238E27FC236}">
                <a16:creationId xmlns:a16="http://schemas.microsoft.com/office/drawing/2014/main" id="{2CCF6693-E6CD-4713-91AD-AB37CE26F49D}"/>
              </a:ext>
            </a:extLst>
          </p:cNvPr>
          <p:cNvSpPr/>
          <p:nvPr/>
        </p:nvSpPr>
        <p:spPr>
          <a:xfrm>
            <a:off x="1797109" y="1582820"/>
            <a:ext cx="5823284" cy="3402134"/>
          </a:xfrm>
          <a:prstGeom prst="round2DiagRect">
            <a:avLst>
              <a:gd name="adj1" fmla="val 0"/>
              <a:gd name="adj2" fmla="val 0"/>
            </a:avLst>
          </a:prstGeom>
          <a:solidFill>
            <a:srgbClr val="488BC9">
              <a:alpha val="72000"/>
            </a:srgbClr>
          </a:solidFill>
          <a:ln w="28575">
            <a:solidFill>
              <a:schemeClr val="tx2">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85725">
              <a:lnSpc>
                <a:spcPct val="90000"/>
              </a:lnSpc>
              <a:spcBef>
                <a:spcPts val="750"/>
              </a:spcBef>
              <a:buSzPts val="1800"/>
            </a:pPr>
            <a:r>
              <a:rPr lang="en-US" sz="2000">
                <a:solidFill>
                  <a:schemeClr val="bg1"/>
                </a:solidFill>
                <a:latin typeface="Calibri" panose="020F0502020204030204" pitchFamily="34" charset="0"/>
                <a:cs typeface="Calibri" panose="020F0502020204030204" pitchFamily="34" charset="0"/>
              </a:rPr>
              <a:t>The purpose of a READ plan is to identify specific reading skill deficits and to create a plan of action.</a:t>
            </a:r>
          </a:p>
          <a:p>
            <a:pPr marL="85725">
              <a:lnSpc>
                <a:spcPct val="90000"/>
              </a:lnSpc>
              <a:spcBef>
                <a:spcPts val="750"/>
              </a:spcBef>
              <a:buSzPts val="1800"/>
            </a:pPr>
            <a:r>
              <a:rPr lang="en-US" sz="2000">
                <a:solidFill>
                  <a:schemeClr val="bg1"/>
                </a:solidFill>
                <a:latin typeface="Calibri" panose="020F0502020204030204" pitchFamily="34" charset="0"/>
                <a:cs typeface="Calibri" panose="020F0502020204030204" pitchFamily="34" charset="0"/>
              </a:rPr>
              <a:t> </a:t>
            </a:r>
          </a:p>
          <a:p>
            <a:pPr marL="85725">
              <a:lnSpc>
                <a:spcPct val="90000"/>
              </a:lnSpc>
              <a:spcBef>
                <a:spcPts val="750"/>
              </a:spcBef>
              <a:buSzPts val="1800"/>
            </a:pPr>
            <a:r>
              <a:rPr lang="en-US" sz="2000">
                <a:solidFill>
                  <a:schemeClr val="bg1"/>
                </a:solidFill>
                <a:latin typeface="Calibri" panose="020F0502020204030204" pitchFamily="34" charset="0"/>
                <a:cs typeface="Calibri" panose="020F0502020204030204" pitchFamily="34" charset="0"/>
              </a:rPr>
              <a:t>READ plans also document services and a student’s progress toward their targeted goals. They are living documents and are updated to meet the student’s needs. </a:t>
            </a:r>
          </a:p>
          <a:p>
            <a:pPr marL="85725">
              <a:lnSpc>
                <a:spcPct val="90000"/>
              </a:lnSpc>
              <a:spcBef>
                <a:spcPts val="750"/>
              </a:spcBef>
              <a:buSzPts val="1800"/>
            </a:pPr>
            <a:endParaRPr lang="en-US" sz="2000">
              <a:solidFill>
                <a:schemeClr val="bg1"/>
              </a:solidFill>
              <a:latin typeface="Calibri" panose="020F0502020204030204" pitchFamily="34" charset="0"/>
              <a:cs typeface="Calibri" panose="020F0502020204030204" pitchFamily="34" charset="0"/>
            </a:endParaRPr>
          </a:p>
          <a:p>
            <a:pPr marL="85725">
              <a:lnSpc>
                <a:spcPct val="90000"/>
              </a:lnSpc>
              <a:spcBef>
                <a:spcPts val="750"/>
              </a:spcBef>
              <a:buSzPts val="1800"/>
            </a:pPr>
            <a:r>
              <a:rPr lang="en-US" sz="2000">
                <a:solidFill>
                  <a:schemeClr val="bg1"/>
                </a:solidFill>
                <a:latin typeface="Calibri" panose="020F0502020204030204" pitchFamily="34" charset="0"/>
                <a:cs typeface="Calibri" panose="020F0502020204030204" pitchFamily="34" charset="0"/>
              </a:rPr>
              <a:t>A student remains on a READ plan until achieving grade-level proficiency in reading. </a:t>
            </a:r>
            <a:endParaRPr lang="en-US" sz="2000">
              <a:solidFill>
                <a:schemeClr val="bg1"/>
              </a:solidFill>
            </a:endParaRPr>
          </a:p>
        </p:txBody>
      </p:sp>
      <p:pic>
        <p:nvPicPr>
          <p:cNvPr id="3" name="Picture 2" descr="Two children standing back to back holding books and smiling.">
            <a:extLst>
              <a:ext uri="{FF2B5EF4-FFF2-40B4-BE49-F238E27FC236}">
                <a16:creationId xmlns:a16="http://schemas.microsoft.com/office/drawing/2014/main" id="{005E1C2E-446A-4417-90F0-AF59D7043CD4}"/>
              </a:ext>
            </a:extLst>
          </p:cNvPr>
          <p:cNvPicPr>
            <a:picLocks noChangeAspect="1"/>
          </p:cNvPicPr>
          <p:nvPr/>
        </p:nvPicPr>
        <p:blipFill rotWithShape="1">
          <a:blip r:embed="rId3"/>
          <a:srcRect l="2540" t="9881" r="6098" b="11523"/>
          <a:stretch/>
        </p:blipFill>
        <p:spPr>
          <a:xfrm>
            <a:off x="-93683" y="4344922"/>
            <a:ext cx="3781584" cy="2513078"/>
          </a:xfrm>
          <a:prstGeom prst="rect">
            <a:avLst/>
          </a:prstGeom>
        </p:spPr>
      </p:pic>
    </p:spTree>
    <p:extLst>
      <p:ext uri="{BB962C8B-B14F-4D97-AF65-F5344CB8AC3E}">
        <p14:creationId xmlns:p14="http://schemas.microsoft.com/office/powerpoint/2010/main" val="1249002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2" name="Rectangle 1">
            <a:extLst>
              <a:ext uri="{FF2B5EF4-FFF2-40B4-BE49-F238E27FC236}">
                <a16:creationId xmlns:a16="http://schemas.microsoft.com/office/drawing/2014/main" id="{D6C06E51-8769-C821-CE76-95CDCC86D06C}"/>
              </a:ext>
              <a:ext uri="{C183D7F6-B498-43B3-948B-1728B52AA6E4}">
                <adec:decorative xmlns:adec="http://schemas.microsoft.com/office/drawing/2017/decorative" val="1"/>
              </a:ext>
            </a:extLst>
          </p:cNvPr>
          <p:cNvSpPr/>
          <p:nvPr/>
        </p:nvSpPr>
        <p:spPr>
          <a:xfrm>
            <a:off x="0" y="3242197"/>
            <a:ext cx="9144000" cy="583442"/>
          </a:xfrm>
          <a:prstGeom prst="rect">
            <a:avLst/>
          </a:prstGeom>
          <a:solidFill>
            <a:srgbClr val="488BC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sp>
        <p:nvSpPr>
          <p:cNvPr id="591" name="Google Shape;591;g7ad2debbc2_0_12"/>
          <p:cNvSpPr txBox="1">
            <a:spLocks noGrp="1"/>
          </p:cNvSpPr>
          <p:nvPr>
            <p:ph type="title"/>
          </p:nvPr>
        </p:nvSpPr>
        <p:spPr>
          <a:xfrm>
            <a:off x="243977" y="532074"/>
            <a:ext cx="7154275" cy="527100"/>
          </a:xfrm>
          <a:prstGeom prst="rect">
            <a:avLst/>
          </a:prstGeom>
        </p:spPr>
        <p:txBody>
          <a:bodyPr spcFirstLastPara="1" vert="horz" wrap="square" lIns="0" tIns="0" rIns="0" bIns="0" rtlCol="0" anchor="t" anchorCtr="0">
            <a:noAutofit/>
          </a:bodyPr>
          <a:lstStyle/>
          <a:p>
            <a:r>
              <a:rPr lang="en-US" sz="3000" b="0">
                <a:solidFill>
                  <a:schemeClr val="bg1"/>
                </a:solidFill>
                <a:latin typeface="Museo Slab 500" panose="02000000000000000000" pitchFamily="50" charset="0"/>
              </a:rPr>
              <a:t>Who Develops the READ plan?</a:t>
            </a:r>
          </a:p>
        </p:txBody>
      </p:sp>
      <p:sp>
        <p:nvSpPr>
          <p:cNvPr id="592" name="Google Shape;592;g7ad2debbc2_0_12"/>
          <p:cNvSpPr txBox="1">
            <a:spLocks noGrp="1"/>
          </p:cNvSpPr>
          <p:nvPr>
            <p:ph type="body" idx="4294967295"/>
          </p:nvPr>
        </p:nvSpPr>
        <p:spPr>
          <a:xfrm>
            <a:off x="628650" y="1887769"/>
            <a:ext cx="4101970" cy="4351338"/>
          </a:xfrm>
          <a:prstGeom prst="rect">
            <a:avLst/>
          </a:prstGeom>
        </p:spPr>
        <p:style>
          <a:lnRef idx="2">
            <a:schemeClr val="accent5"/>
          </a:lnRef>
          <a:fillRef idx="1">
            <a:schemeClr val="lt1"/>
          </a:fillRef>
          <a:effectRef idx="0">
            <a:schemeClr val="accent5"/>
          </a:effectRef>
          <a:fontRef idx="minor">
            <a:schemeClr val="dk1"/>
          </a:fontRef>
        </p:style>
        <p:txBody>
          <a:bodyPr spcFirstLastPara="1" vert="horz" wrap="square" lIns="0" tIns="0" rIns="0" bIns="0" rtlCol="0" anchor="t" anchorCtr="0">
            <a:noAutofit/>
          </a:bodyPr>
          <a:lstStyle/>
          <a:p>
            <a:pPr marL="525780" indent="-342900">
              <a:lnSpc>
                <a:spcPct val="100000"/>
              </a:lnSpc>
              <a:spcAft>
                <a:spcPts val="600"/>
              </a:spcAft>
              <a:buSzPts val="3200"/>
              <a:buFont typeface="Arial" panose="020B0604020202020204" pitchFamily="34" charset="0"/>
              <a:buChar char="•"/>
            </a:pPr>
            <a:endParaRPr lang="en-US" sz="2000"/>
          </a:p>
          <a:p>
            <a:pPr marL="525780" indent="-342900">
              <a:lnSpc>
                <a:spcPct val="100000"/>
              </a:lnSpc>
              <a:spcAft>
                <a:spcPts val="600"/>
              </a:spcAft>
              <a:buSzPts val="3200"/>
              <a:buFont typeface="Arial" panose="020B0604020202020204" pitchFamily="34" charset="0"/>
              <a:buChar char="•"/>
            </a:pPr>
            <a:r>
              <a:rPr lang="en-US" sz="2000">
                <a:latin typeface="Calibri Light" panose="020F0302020204030204" pitchFamily="34" charset="0"/>
                <a:cs typeface="Calibri Light" panose="020F0302020204030204" pitchFamily="34" charset="0"/>
              </a:rPr>
              <a:t>A teacher or other skilled school professional that the local education provider may choose to select</a:t>
            </a:r>
            <a:endParaRPr sz="2000">
              <a:latin typeface="Calibri Light" panose="020F0302020204030204" pitchFamily="34" charset="0"/>
              <a:cs typeface="Calibri Light" panose="020F0302020204030204" pitchFamily="34" charset="0"/>
            </a:endParaRPr>
          </a:p>
          <a:p>
            <a:pPr marL="525780" indent="-342900">
              <a:lnSpc>
                <a:spcPct val="100000"/>
              </a:lnSpc>
              <a:spcBef>
                <a:spcPts val="450"/>
              </a:spcBef>
              <a:spcAft>
                <a:spcPts val="600"/>
              </a:spcAft>
              <a:buSzPts val="3200"/>
              <a:buFont typeface="Arial" panose="020B0604020202020204" pitchFamily="34" charset="0"/>
              <a:buChar char="•"/>
            </a:pPr>
            <a:r>
              <a:rPr lang="en-US" sz="2000">
                <a:latin typeface="Calibri Light" panose="020F0302020204030204" pitchFamily="34" charset="0"/>
                <a:cs typeface="Calibri Light" panose="020F0302020204030204" pitchFamily="34" charset="0"/>
              </a:rPr>
              <a:t>Parent or guardian</a:t>
            </a:r>
            <a:endParaRPr sz="2000">
              <a:latin typeface="Calibri Light" panose="020F0302020204030204" pitchFamily="34" charset="0"/>
              <a:cs typeface="Calibri Light" panose="020F0302020204030204" pitchFamily="34" charset="0"/>
            </a:endParaRPr>
          </a:p>
          <a:p>
            <a:pPr marL="525780" indent="-342900">
              <a:lnSpc>
                <a:spcPct val="100000"/>
              </a:lnSpc>
              <a:spcBef>
                <a:spcPts val="450"/>
              </a:spcBef>
              <a:spcAft>
                <a:spcPts val="600"/>
              </a:spcAft>
              <a:buSzPts val="3200"/>
              <a:buFont typeface="Arial" panose="020B0604020202020204" pitchFamily="34" charset="0"/>
              <a:buChar char="•"/>
            </a:pPr>
            <a:r>
              <a:rPr lang="en-US" sz="2000">
                <a:latin typeface="Calibri Light" panose="020F0302020204030204" pitchFamily="34" charset="0"/>
                <a:cs typeface="Calibri Light" panose="020F0302020204030204" pitchFamily="34" charset="0"/>
              </a:rPr>
              <a:t>Additional support staff if needed (e.g., ELL teachers, mental health provider, etc.)</a:t>
            </a:r>
          </a:p>
        </p:txBody>
      </p:sp>
      <p:pic>
        <p:nvPicPr>
          <p:cNvPr id="593" name="Google Shape;593;g7ad2debbc2_0_12">
            <a:extLst>
              <a:ext uri="{C183D7F6-B498-43B3-948B-1728B52AA6E4}">
                <adec:decorative xmlns:adec="http://schemas.microsoft.com/office/drawing/2017/decorative" val="1"/>
              </a:ext>
            </a:extLst>
          </p:cNvPr>
          <p:cNvPicPr preferRelativeResize="0"/>
          <p:nvPr/>
        </p:nvPicPr>
        <p:blipFill>
          <a:blip r:embed="rId3"/>
          <a:srcRect l="21146" r="21146"/>
          <a:stretch/>
        </p:blipFill>
        <p:spPr>
          <a:xfrm>
            <a:off x="5359270" y="2017475"/>
            <a:ext cx="3112934" cy="3616328"/>
          </a:xfrm>
          <a:prstGeom prst="flowChartAlternateProcess">
            <a:avLst/>
          </a:prstGeom>
          <a:noFill/>
          <a:ln>
            <a:noFill/>
          </a:ln>
          <a:effectLst>
            <a:softEdge rad="63500"/>
          </a:effectLst>
        </p:spPr>
      </p:pic>
    </p:spTree>
    <p:extLst>
      <p:ext uri="{BB962C8B-B14F-4D97-AF65-F5344CB8AC3E}">
        <p14:creationId xmlns:p14="http://schemas.microsoft.com/office/powerpoint/2010/main" val="50148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8b47a21a32_2_71"/>
          <p:cNvSpPr txBox="1">
            <a:spLocks noGrp="1"/>
          </p:cNvSpPr>
          <p:nvPr>
            <p:ph type="title"/>
          </p:nvPr>
        </p:nvSpPr>
        <p:spPr>
          <a:xfrm>
            <a:off x="295259" y="549179"/>
            <a:ext cx="6700800" cy="527100"/>
          </a:xfrm>
          <a:prstGeom prst="rect">
            <a:avLst/>
          </a:prstGeom>
        </p:spPr>
        <p:txBody>
          <a:bodyPr spcFirstLastPara="1" vert="horz" wrap="square" lIns="0" tIns="0" rIns="0" bIns="0" rtlCol="0" anchor="t" anchorCtr="0">
            <a:noAutofit/>
          </a:bodyPr>
          <a:lstStyle/>
          <a:p>
            <a:r>
              <a:rPr lang="en-US" sz="3000" b="0" dirty="0">
                <a:solidFill>
                  <a:schemeClr val="bg1"/>
                </a:solidFill>
                <a:latin typeface="Museo Slab 500" panose="02000000000000000000" pitchFamily="50" charset="0"/>
              </a:rPr>
              <a:t>READ Plan Process</a:t>
            </a:r>
          </a:p>
        </p:txBody>
      </p:sp>
      <p:sp>
        <p:nvSpPr>
          <p:cNvPr id="629" name="Google Shape;629;g8b47a21a32_2_71">
            <a:extLst>
              <a:ext uri="{C183D7F6-B498-43B3-948B-1728B52AA6E4}">
                <adec:decorative xmlns:adec="http://schemas.microsoft.com/office/drawing/2017/decorative" val="1"/>
              </a:ext>
            </a:extLst>
          </p:cNvPr>
          <p:cNvSpPr/>
          <p:nvPr/>
        </p:nvSpPr>
        <p:spPr>
          <a:xfrm>
            <a:off x="295259" y="1922127"/>
            <a:ext cx="1841311" cy="4123144"/>
          </a:xfrm>
          <a:prstGeom prst="flowChartProcess">
            <a:avLst/>
          </a:prstGeom>
          <a:solidFill>
            <a:srgbClr val="488BC9">
              <a:alpha val="70000"/>
            </a:srgbClr>
          </a:solidFill>
          <a:ln>
            <a:noFill/>
          </a:ln>
        </p:spPr>
        <p:txBody>
          <a:bodyPr spcFirstLastPara="1" wrap="square" lIns="68569" tIns="68569" rIns="68569" bIns="68569" anchor="ctr" anchorCtr="0">
            <a:noAutofit/>
          </a:bodyPr>
          <a:lstStyle/>
          <a:p>
            <a:r>
              <a:rPr lang="en-US" sz="1800">
                <a:latin typeface="+mn-lt"/>
              </a:rPr>
              <a:t>When a student is identified as having an SRD and a READ plan will be put in place:</a:t>
            </a:r>
            <a:endParaRPr sz="1800">
              <a:latin typeface="+mn-lt"/>
            </a:endParaRPr>
          </a:p>
        </p:txBody>
      </p:sp>
      <p:graphicFrame>
        <p:nvGraphicFramePr>
          <p:cNvPr id="3" name="Diagram 2" descr="Graphic of the READ Plan Process">
            <a:extLst>
              <a:ext uri="{FF2B5EF4-FFF2-40B4-BE49-F238E27FC236}">
                <a16:creationId xmlns:a16="http://schemas.microsoft.com/office/drawing/2014/main" id="{7FF9C867-7FB9-C2FF-14F5-23AB835EF155}"/>
              </a:ext>
            </a:extLst>
          </p:cNvPr>
          <p:cNvGraphicFramePr/>
          <p:nvPr>
            <p:extLst>
              <p:ext uri="{D42A27DB-BD31-4B8C-83A1-F6EECF244321}">
                <p14:modId xmlns:p14="http://schemas.microsoft.com/office/powerpoint/2010/main" val="2568546673"/>
              </p:ext>
            </p:extLst>
          </p:nvPr>
        </p:nvGraphicFramePr>
        <p:xfrm>
          <a:off x="2563050" y="1693628"/>
          <a:ext cx="5255812" cy="4580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2D3D6DB-4C9A-FA5E-FC83-023510275D3B}"/>
              </a:ext>
            </a:extLst>
          </p:cNvPr>
          <p:cNvSpPr txBox="1"/>
          <p:nvPr/>
        </p:nvSpPr>
        <p:spPr>
          <a:xfrm>
            <a:off x="2120323" y="1922127"/>
            <a:ext cx="1104658" cy="1546577"/>
          </a:xfrm>
          <a:prstGeom prst="rect">
            <a:avLst/>
          </a:prstGeom>
          <a:noFill/>
        </p:spPr>
        <p:txBody>
          <a:bodyPr wrap="square" rtlCol="0">
            <a:spAutoFit/>
          </a:bodyPr>
          <a:lstStyle/>
          <a:p>
            <a:r>
              <a:rPr lang="en-US" sz="1350" b="1"/>
              <a:t>This should happen at regular intervals (e.g., every 6 weeks)</a:t>
            </a:r>
          </a:p>
        </p:txBody>
      </p:sp>
      <p:sp>
        <p:nvSpPr>
          <p:cNvPr id="4" name="TextBox 3">
            <a:extLst>
              <a:ext uri="{FF2B5EF4-FFF2-40B4-BE49-F238E27FC236}">
                <a16:creationId xmlns:a16="http://schemas.microsoft.com/office/drawing/2014/main" id="{2624AD8E-36ED-EE54-D1C8-EF12770E09DB}"/>
              </a:ext>
            </a:extLst>
          </p:cNvPr>
          <p:cNvSpPr txBox="1"/>
          <p:nvPr/>
        </p:nvSpPr>
        <p:spPr>
          <a:xfrm>
            <a:off x="7818862" y="3484660"/>
            <a:ext cx="1169894" cy="1131079"/>
          </a:xfrm>
          <a:prstGeom prst="rect">
            <a:avLst/>
          </a:prstGeom>
          <a:noFill/>
          <a:effectLst>
            <a:glow rad="139700">
              <a:schemeClr val="accent2">
                <a:satMod val="175000"/>
                <a:alpha val="40000"/>
              </a:schemeClr>
            </a:glow>
          </a:effectLst>
        </p:spPr>
        <p:txBody>
          <a:bodyPr wrap="square" rtlCol="0">
            <a:spAutoFit/>
          </a:bodyPr>
          <a:lstStyle/>
          <a:p>
            <a:r>
              <a:rPr lang="en-US" sz="1350" b="1"/>
              <a:t>These should directly address the specific  skill deficits</a:t>
            </a:r>
          </a:p>
        </p:txBody>
      </p:sp>
    </p:spTree>
    <p:extLst>
      <p:ext uri="{BB962C8B-B14F-4D97-AF65-F5344CB8AC3E}">
        <p14:creationId xmlns:p14="http://schemas.microsoft.com/office/powerpoint/2010/main" val="391224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11" name="Google Shape;742;g1029f78246c_0_73">
            <a:extLst>
              <a:ext uri="{FF2B5EF4-FFF2-40B4-BE49-F238E27FC236}">
                <a16:creationId xmlns:a16="http://schemas.microsoft.com/office/drawing/2014/main" id="{D9D8B31A-1F75-D2E7-7E58-4A26F67DF08C}"/>
              </a:ext>
            </a:extLst>
          </p:cNvPr>
          <p:cNvSpPr txBox="1">
            <a:spLocks noGrp="1"/>
          </p:cNvSpPr>
          <p:nvPr>
            <p:ph type="title" idx="4294967295"/>
          </p:nvPr>
        </p:nvSpPr>
        <p:spPr>
          <a:xfrm>
            <a:off x="287473" y="443711"/>
            <a:ext cx="6122478" cy="395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Roboto Slab"/>
              <a:buNone/>
              <a:defRPr sz="3600" b="0" i="0" u="none" strike="noStrike" cap="none">
                <a:solidFill>
                  <a:schemeClr val="l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600"/>
              <a:buFont typeface="Roboto Slab"/>
              <a:buNone/>
              <a:tabLst/>
              <a:defRPr/>
            </a:pPr>
            <a:r>
              <a:rPr kumimoji="0" lang="en-US" sz="3000" b="0" i="0" u="none" strike="noStrike" kern="0" cap="none" spc="0" normalizeH="0" baseline="0" noProof="0" dirty="0">
                <a:ln>
                  <a:noFill/>
                </a:ln>
                <a:solidFill>
                  <a:schemeClr val="bg1"/>
                </a:solidFill>
                <a:effectLst/>
                <a:uLnTx/>
                <a:uFillTx/>
                <a:latin typeface="Museo Slab 500"/>
                <a:ea typeface="Roboto Slab"/>
                <a:cs typeface="Roboto Slab"/>
                <a:sym typeface="Roboto Slab"/>
              </a:rPr>
              <a:t>Required Components</a:t>
            </a:r>
            <a:endParaRPr kumimoji="0" lang="en-US" sz="3000" b="0" i="0" u="none" strike="noStrike" kern="0" cap="none" spc="0" normalizeH="0" baseline="0" noProof="0" dirty="0">
              <a:ln>
                <a:noFill/>
              </a:ln>
              <a:solidFill>
                <a:schemeClr val="bg1"/>
              </a:solidFill>
              <a:effectLst/>
              <a:uLnTx/>
              <a:uFillTx/>
              <a:latin typeface="Roboto Slab"/>
              <a:ea typeface="Roboto Slab"/>
              <a:cs typeface="Roboto Slab"/>
              <a:sym typeface="Roboto Slab"/>
            </a:endParaRPr>
          </a:p>
        </p:txBody>
      </p:sp>
      <p:sp>
        <p:nvSpPr>
          <p:cNvPr id="3" name="TextBox 2">
            <a:extLst>
              <a:ext uri="{FF2B5EF4-FFF2-40B4-BE49-F238E27FC236}">
                <a16:creationId xmlns:a16="http://schemas.microsoft.com/office/drawing/2014/main" id="{242141A2-1424-41DA-9831-9C4F97B60705}"/>
              </a:ext>
            </a:extLst>
          </p:cNvPr>
          <p:cNvSpPr txBox="1"/>
          <p:nvPr/>
        </p:nvSpPr>
        <p:spPr>
          <a:xfrm>
            <a:off x="287473" y="1565478"/>
            <a:ext cx="6025118" cy="403957"/>
          </a:xfrm>
          <a:prstGeom prst="rect">
            <a:avLst/>
          </a:prstGeom>
          <a:solidFill>
            <a:schemeClr val="bg1"/>
          </a:solidFill>
          <a:ln w="12700">
            <a:solidFill>
              <a:schemeClr val="tx2"/>
            </a:solidFill>
          </a:ln>
          <a:effectLst>
            <a:outerShdw blurRad="50800" dist="38100" dir="2700000" algn="tl" rotWithShape="0">
              <a:prstClr val="black">
                <a:alpha val="40000"/>
              </a:prstClr>
            </a:outerShdw>
          </a:effectLst>
        </p:spPr>
        <p:txBody>
          <a:bodyPr wrap="square" rtlCol="0">
            <a:spAutoFit/>
          </a:bodyPr>
          <a:lstStyle/>
          <a:p>
            <a:r>
              <a:rPr lang="en-US" sz="2025">
                <a:solidFill>
                  <a:srgbClr val="7C98AC"/>
                </a:solidFill>
                <a:latin typeface="+mj-lt"/>
                <a:cs typeface="Calibri" panose="020F0502020204030204" pitchFamily="34" charset="0"/>
              </a:rPr>
              <a:t>Each READ plan must include, at a minimum:</a:t>
            </a:r>
          </a:p>
        </p:txBody>
      </p:sp>
      <p:sp>
        <p:nvSpPr>
          <p:cNvPr id="20" name="TextBox 19">
            <a:extLst>
              <a:ext uri="{FF2B5EF4-FFF2-40B4-BE49-F238E27FC236}">
                <a16:creationId xmlns:a16="http://schemas.microsoft.com/office/drawing/2014/main" id="{8537A8FE-7432-4462-872A-F8143963ED59}"/>
              </a:ext>
            </a:extLst>
          </p:cNvPr>
          <p:cNvSpPr txBox="1"/>
          <p:nvPr/>
        </p:nvSpPr>
        <p:spPr>
          <a:xfrm>
            <a:off x="287472" y="2055068"/>
            <a:ext cx="8399327" cy="4221669"/>
          </a:xfrm>
          <a:prstGeom prst="rect">
            <a:avLst/>
          </a:prstGeom>
          <a:noFill/>
        </p:spPr>
        <p:txBody>
          <a:bodyPr wrap="square" rtlCol="0">
            <a:spAutoFit/>
          </a:bodyPr>
          <a:lstStyle/>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student’s specific, diagnosed reading skill deficiencies </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Goals and objectives for the student’s targeted growth </a:t>
            </a:r>
          </a:p>
          <a:p>
            <a:pPr marL="192881" indent="-192881">
              <a:spcBef>
                <a:spcPts val="450"/>
              </a:spcBef>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type(s) of additional instructional services and interventions the student will receive in reading</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The scientifically and evidence-based reading instructional programming the teacher will use for reading instruction and interventions</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How the child’s progress will be monitored and evaluated</a:t>
            </a:r>
          </a:p>
          <a:p>
            <a:pPr marL="192881" indent="-192881">
              <a:lnSpc>
                <a:spcPct val="150000"/>
              </a:lnSpc>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Strategies parents are encouraged to use to assist</a:t>
            </a:r>
          </a:p>
          <a:p>
            <a:pPr marL="192881" indent="-192881">
              <a:spcBef>
                <a:spcPts val="450"/>
              </a:spcBef>
              <a:buClr>
                <a:schemeClr val="tx1"/>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Any additional services the teacher deems available and appropriate to accelerate the student’s reading skill development</a:t>
            </a:r>
          </a:p>
        </p:txBody>
      </p:sp>
    </p:spTree>
    <p:custDataLst>
      <p:tags r:id="rId1"/>
    </p:custDataLst>
    <p:extLst>
      <p:ext uri="{BB962C8B-B14F-4D97-AF65-F5344CB8AC3E}">
        <p14:creationId xmlns:p14="http://schemas.microsoft.com/office/powerpoint/2010/main" val="194785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2DC279-EB67-54DB-1B36-6C233D9DCE5C}"/>
              </a:ext>
            </a:extLst>
          </p:cNvPr>
          <p:cNvSpPr txBox="1">
            <a:spLocks noGrp="1"/>
          </p:cNvSpPr>
          <p:nvPr>
            <p:ph type="title" idx="4294967295"/>
          </p:nvPr>
        </p:nvSpPr>
        <p:spPr>
          <a:xfrm>
            <a:off x="182880" y="229422"/>
            <a:ext cx="838016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READ Plan Template Updates</a:t>
            </a:r>
          </a:p>
        </p:txBody>
      </p:sp>
      <p:sp>
        <p:nvSpPr>
          <p:cNvPr id="2" name="TextBox 1">
            <a:extLst>
              <a:ext uri="{FF2B5EF4-FFF2-40B4-BE49-F238E27FC236}">
                <a16:creationId xmlns:a16="http://schemas.microsoft.com/office/drawing/2014/main" id="{EEBEFB96-A241-DFA1-0BD3-3883B5B8B491}"/>
              </a:ext>
            </a:extLst>
          </p:cNvPr>
          <p:cNvSpPr txBox="1"/>
          <p:nvPr/>
        </p:nvSpPr>
        <p:spPr>
          <a:xfrm>
            <a:off x="411120" y="1169700"/>
            <a:ext cx="3886559" cy="2862322"/>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Fully accessible format</a:t>
            </a: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Dropdown menus for some fields</a:t>
            </a: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Additional section for READ Plan history</a:t>
            </a: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Redesigned to be more user-friendly for ongoing updates</a:t>
            </a: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End of year summary</a:t>
            </a: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Alternate template for multilingual learners</a:t>
            </a:r>
          </a:p>
        </p:txBody>
      </p:sp>
      <p:pic>
        <p:nvPicPr>
          <p:cNvPr id="5" name="Picture 4" descr="Screenshot of the new READ Plan template">
            <a:extLst>
              <a:ext uri="{FF2B5EF4-FFF2-40B4-BE49-F238E27FC236}">
                <a16:creationId xmlns:a16="http://schemas.microsoft.com/office/drawing/2014/main" id="{3FF17023-013B-0C5D-AB3E-9E5035C2EE64}"/>
              </a:ext>
            </a:extLst>
          </p:cNvPr>
          <p:cNvPicPr>
            <a:picLocks noChangeAspect="1"/>
          </p:cNvPicPr>
          <p:nvPr/>
        </p:nvPicPr>
        <p:blipFill>
          <a:blip r:embed="rId3"/>
          <a:stretch>
            <a:fillRect/>
          </a:stretch>
        </p:blipFill>
        <p:spPr>
          <a:xfrm>
            <a:off x="4372964" y="937308"/>
            <a:ext cx="4359915" cy="5660136"/>
          </a:xfrm>
          <a:prstGeom prst="rect">
            <a:avLst/>
          </a:prstGeom>
          <a:effectLst>
            <a:outerShdw blurRad="50800" dist="38100" dir="2700000" algn="tl" rotWithShape="0">
              <a:prstClr val="black">
                <a:alpha val="40000"/>
              </a:prstClr>
            </a:outerShdw>
          </a:effectLst>
        </p:spPr>
      </p:pic>
      <p:pic>
        <p:nvPicPr>
          <p:cNvPr id="7" name="Picture 6" descr="Colorado Department of Education Logo&#10;">
            <a:extLst>
              <a:ext uri="{FF2B5EF4-FFF2-40B4-BE49-F238E27FC236}">
                <a16:creationId xmlns:a16="http://schemas.microsoft.com/office/drawing/2014/main" id="{D800697A-539B-4B16-BE3B-679FB1468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325248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201A-C22F-384E-3DF2-6BCFD1243B61}"/>
              </a:ext>
            </a:extLst>
          </p:cNvPr>
          <p:cNvSpPr txBox="1">
            <a:spLocks noGrp="1"/>
          </p:cNvSpPr>
          <p:nvPr>
            <p:ph type="title" idx="4294967295"/>
          </p:nvPr>
        </p:nvSpPr>
        <p:spPr>
          <a:xfrm>
            <a:off x="292885" y="549111"/>
            <a:ext cx="838016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Student Demographics</a:t>
            </a:r>
          </a:p>
        </p:txBody>
      </p:sp>
      <p:pic>
        <p:nvPicPr>
          <p:cNvPr id="3" name="Picture 2" descr="Screenshot of the student demographics section of the new READ Plan template">
            <a:extLst>
              <a:ext uri="{FF2B5EF4-FFF2-40B4-BE49-F238E27FC236}">
                <a16:creationId xmlns:a16="http://schemas.microsoft.com/office/drawing/2014/main" id="{54B0B904-B47C-0841-CBB0-D8A768AE0510}"/>
              </a:ext>
            </a:extLst>
          </p:cNvPr>
          <p:cNvPicPr>
            <a:picLocks noChangeAspect="1"/>
          </p:cNvPicPr>
          <p:nvPr/>
        </p:nvPicPr>
        <p:blipFill>
          <a:blip r:embed="rId3"/>
          <a:stretch>
            <a:fillRect/>
          </a:stretch>
        </p:blipFill>
        <p:spPr>
          <a:xfrm>
            <a:off x="928147" y="1256997"/>
            <a:ext cx="7744906" cy="4344006"/>
          </a:xfrm>
          <a:prstGeom prst="rect">
            <a:avLst/>
          </a:prstGeom>
          <a:effectLst>
            <a:outerShdw blurRad="50800" dist="38100" dir="2700000" algn="tl" rotWithShape="0">
              <a:prstClr val="black">
                <a:alpha val="40000"/>
              </a:prstClr>
            </a:outerShdw>
          </a:effectLst>
        </p:spPr>
      </p:pic>
      <p:pic>
        <p:nvPicPr>
          <p:cNvPr id="4" name="Picture 3" descr="Colorado Department of Education Logo&#10;">
            <a:extLst>
              <a:ext uri="{FF2B5EF4-FFF2-40B4-BE49-F238E27FC236}">
                <a16:creationId xmlns:a16="http://schemas.microsoft.com/office/drawing/2014/main" id="{30E5AD03-4D63-6492-D537-C90CFC4A6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67805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1A3-C10B-411D-1CA2-A46264E6B138}"/>
              </a:ext>
            </a:extLst>
          </p:cNvPr>
          <p:cNvSpPr txBox="1">
            <a:spLocks noGrp="1"/>
          </p:cNvSpPr>
          <p:nvPr>
            <p:ph type="title" idx="4294967295"/>
          </p:nvPr>
        </p:nvSpPr>
        <p:spPr>
          <a:xfrm>
            <a:off x="381915" y="558637"/>
            <a:ext cx="838016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READ Plan History</a:t>
            </a:r>
          </a:p>
        </p:txBody>
      </p:sp>
      <p:pic>
        <p:nvPicPr>
          <p:cNvPr id="3" name="Picture 2" descr="Screenshot of the READ Plan History section of the new READ Plan template">
            <a:extLst>
              <a:ext uri="{FF2B5EF4-FFF2-40B4-BE49-F238E27FC236}">
                <a16:creationId xmlns:a16="http://schemas.microsoft.com/office/drawing/2014/main" id="{30BEFDFD-2F56-6E3D-1DF7-483F02D0517E}"/>
              </a:ext>
            </a:extLst>
          </p:cNvPr>
          <p:cNvPicPr>
            <a:picLocks noChangeAspect="1"/>
          </p:cNvPicPr>
          <p:nvPr/>
        </p:nvPicPr>
        <p:blipFill>
          <a:blip r:embed="rId3"/>
          <a:stretch>
            <a:fillRect/>
          </a:stretch>
        </p:blipFill>
        <p:spPr>
          <a:xfrm>
            <a:off x="1556915" y="1586602"/>
            <a:ext cx="6030167" cy="4324954"/>
          </a:xfrm>
          <a:prstGeom prst="rect">
            <a:avLst/>
          </a:prstGeom>
          <a:effectLst>
            <a:outerShdw blurRad="50800" dist="38100" dir="2700000" algn="tl" rotWithShape="0">
              <a:prstClr val="black">
                <a:alpha val="40000"/>
              </a:prstClr>
            </a:outerShdw>
          </a:effectLst>
        </p:spPr>
      </p:pic>
      <p:pic>
        <p:nvPicPr>
          <p:cNvPr id="5" name="Picture 4" descr="Colorado Department of Education Logo&#10;">
            <a:extLst>
              <a:ext uri="{FF2B5EF4-FFF2-40B4-BE49-F238E27FC236}">
                <a16:creationId xmlns:a16="http://schemas.microsoft.com/office/drawing/2014/main" id="{F31380B2-9286-5AB6-098B-BDF7A9FB4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557692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138219-0250-9B19-7563-304A9032202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B5CBB42-E705-4D0E-55A3-4A08986F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540AD5-7D06-4816-106B-B950AD4D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BB5E21-E60A-B746-A8B1-943018449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CA664A8-1DD7-1C90-5173-0941AEC793F5}"/>
              </a:ext>
            </a:extLst>
          </p:cNvPr>
          <p:cNvSpPr>
            <a:spLocks noGrp="1"/>
          </p:cNvSpPr>
          <p:nvPr>
            <p:ph type="title"/>
          </p:nvPr>
        </p:nvSpPr>
        <p:spPr>
          <a:xfrm>
            <a:off x="1143000" y="1293338"/>
            <a:ext cx="6858000" cy="3274592"/>
          </a:xfrm>
        </p:spPr>
        <p:txBody>
          <a:bodyPr vert="horz" lIns="91440" tIns="45720" rIns="91440" bIns="45720" rtlCol="0" anchor="ctr">
            <a:normAutofit/>
          </a:bodyPr>
          <a:lstStyle/>
          <a:p>
            <a:pPr>
              <a:spcBef>
                <a:spcPct val="0"/>
              </a:spcBef>
            </a:pPr>
            <a:r>
              <a:rPr lang="en-US" sz="6300" kern="1200">
                <a:solidFill>
                  <a:schemeClr val="tx1"/>
                </a:solidFill>
                <a:latin typeface="+mj-lt"/>
                <a:ea typeface="+mj-ea"/>
                <a:cs typeface="+mj-cs"/>
              </a:rPr>
              <a:t>Students continuing on READ Plans</a:t>
            </a:r>
          </a:p>
        </p:txBody>
      </p:sp>
      <p:cxnSp>
        <p:nvCxnSpPr>
          <p:cNvPr id="25" name="Straight Connector 24">
            <a:extLst>
              <a:ext uri="{FF2B5EF4-FFF2-40B4-BE49-F238E27FC236}">
                <a16:creationId xmlns:a16="http://schemas.microsoft.com/office/drawing/2014/main" id="{136A1A25-E990-9AE1-E30E-2B3F58A717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descr="Colorado Department of Education Logo&#10;">
            <a:extLst>
              <a:ext uri="{FF2B5EF4-FFF2-40B4-BE49-F238E27FC236}">
                <a16:creationId xmlns:a16="http://schemas.microsoft.com/office/drawing/2014/main" id="{0EADBD4B-B7A3-BD42-1F11-49C75D69A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602" y="5628908"/>
            <a:ext cx="1161050" cy="565958"/>
          </a:xfrm>
          <a:prstGeom prst="rect">
            <a:avLst/>
          </a:prstGeom>
        </p:spPr>
      </p:pic>
    </p:spTree>
    <p:extLst>
      <p:ext uri="{BB962C8B-B14F-4D97-AF65-F5344CB8AC3E}">
        <p14:creationId xmlns:p14="http://schemas.microsoft.com/office/powerpoint/2010/main" val="6470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520AC-E4E6-4591-5EA9-7FB8B6970E95}"/>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READ Plans in Subsequent Years </a:t>
            </a:r>
          </a:p>
        </p:txBody>
      </p:sp>
      <p:pic>
        <p:nvPicPr>
          <p:cNvPr id="7" name="Picture 6" descr="Graphic depicting a race cycle to show READ Plan support throughout the year ">
            <a:extLst>
              <a:ext uri="{FF2B5EF4-FFF2-40B4-BE49-F238E27FC236}">
                <a16:creationId xmlns:a16="http://schemas.microsoft.com/office/drawing/2014/main" id="{6B566802-5A00-389C-7189-07E26D6E75CF}"/>
              </a:ext>
            </a:extLst>
          </p:cNvPr>
          <p:cNvPicPr>
            <a:picLocks noChangeAspect="1"/>
          </p:cNvPicPr>
          <p:nvPr/>
        </p:nvPicPr>
        <p:blipFill>
          <a:blip r:embed="rId3"/>
          <a:stretch>
            <a:fillRect/>
          </a:stretch>
        </p:blipFill>
        <p:spPr>
          <a:xfrm>
            <a:off x="1197539" y="1774269"/>
            <a:ext cx="5644350" cy="4058216"/>
          </a:xfrm>
          <a:prstGeom prst="rect">
            <a:avLst/>
          </a:prstGeom>
        </p:spPr>
      </p:pic>
      <p:pic>
        <p:nvPicPr>
          <p:cNvPr id="9" name="Picture 8">
            <a:extLst>
              <a:ext uri="{FF2B5EF4-FFF2-40B4-BE49-F238E27FC236}">
                <a16:creationId xmlns:a16="http://schemas.microsoft.com/office/drawing/2014/main" id="{20DFA4BD-509F-3138-0C6F-0EF4C6F212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12007">
            <a:off x="2348871" y="1143874"/>
            <a:ext cx="4107182" cy="1143204"/>
          </a:xfrm>
          <a:prstGeom prst="rect">
            <a:avLst/>
          </a:prstGeom>
        </p:spPr>
      </p:pic>
      <p:pic>
        <p:nvPicPr>
          <p:cNvPr id="11" name="Picture 10">
            <a:extLst>
              <a:ext uri="{FF2B5EF4-FFF2-40B4-BE49-F238E27FC236}">
                <a16:creationId xmlns:a16="http://schemas.microsoft.com/office/drawing/2014/main" id="{A0B1C1B0-F2C7-24EB-F463-14FF9F7F7A0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63137" y="1448794"/>
            <a:ext cx="1892031" cy="1502158"/>
          </a:xfrm>
          <a:prstGeom prst="rect">
            <a:avLst/>
          </a:prstGeom>
        </p:spPr>
      </p:pic>
      <p:pic>
        <p:nvPicPr>
          <p:cNvPr id="3" name="Picture 2" descr="Colorado Department of Education Logo">
            <a:extLst>
              <a:ext uri="{FF2B5EF4-FFF2-40B4-BE49-F238E27FC236}">
                <a16:creationId xmlns:a16="http://schemas.microsoft.com/office/drawing/2014/main" id="{8CC7A2B5-6C44-8C71-3119-134C2C648DC0}"/>
              </a:ext>
            </a:extLst>
          </p:cNvPr>
          <p:cNvPicPr>
            <a:picLocks noChangeAspect="1"/>
          </p:cNvPicPr>
          <p:nvPr/>
        </p:nvPicPr>
        <p:blipFill>
          <a:blip r:embed="rId6"/>
          <a:stretch>
            <a:fillRect/>
          </a:stretch>
        </p:blipFill>
        <p:spPr>
          <a:xfrm>
            <a:off x="7723887" y="5154931"/>
            <a:ext cx="1195250" cy="697230"/>
          </a:xfrm>
          <a:prstGeom prst="rect">
            <a:avLst/>
          </a:prstGeom>
        </p:spPr>
      </p:pic>
      <p:cxnSp>
        <p:nvCxnSpPr>
          <p:cNvPr id="6" name="Straight Connector 5">
            <a:extLst>
              <a:ext uri="{FF2B5EF4-FFF2-40B4-BE49-F238E27FC236}">
                <a16:creationId xmlns:a16="http://schemas.microsoft.com/office/drawing/2014/main" id="{DC11C029-32A9-EB6A-9798-2AA8B03DA33F}"/>
              </a:ext>
              <a:ext uri="{C183D7F6-B498-43B3-948B-1728B52AA6E4}">
                <adec:decorative xmlns:adec="http://schemas.microsoft.com/office/drawing/2017/decorative" val="1"/>
              </a:ext>
            </a:extLst>
          </p:cNvPr>
          <p:cNvCxnSpPr/>
          <p:nvPr/>
        </p:nvCxnSpPr>
        <p:spPr>
          <a:xfrm>
            <a:off x="5106218" y="2779640"/>
            <a:ext cx="2176670" cy="924340"/>
          </a:xfrm>
          <a:prstGeom prst="line">
            <a:avLst/>
          </a:prstGeom>
          <a:ln w="2095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8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DCF75-B1FC-833D-9C3A-FEA538F1F868}"/>
              </a:ext>
            </a:extLst>
          </p:cNvPr>
          <p:cNvSpPr>
            <a:spLocks noGrp="1"/>
          </p:cNvSpPr>
          <p:nvPr>
            <p:ph type="title"/>
          </p:nvPr>
        </p:nvSpPr>
        <p:spPr>
          <a:xfrm>
            <a:off x="333439" y="436571"/>
            <a:ext cx="7720915" cy="527100"/>
          </a:xfrm>
        </p:spPr>
        <p:txBody>
          <a:bodyPr/>
          <a:lstStyle/>
          <a:p>
            <a:r>
              <a:rPr lang="en-US" dirty="0">
                <a:latin typeface="Museo Slab 500"/>
              </a:rPr>
              <a:t>READ Plans from Year to Year </a:t>
            </a:r>
            <a:br>
              <a:rPr lang="en-US" dirty="0">
                <a:latin typeface="Museo Slab 500" panose="02000000000000000000" charset="0"/>
              </a:rPr>
            </a:br>
            <a:endParaRPr lang="en-US" sz="2400" dirty="0">
              <a:latin typeface="Museo Slab 500"/>
            </a:endParaRPr>
          </a:p>
        </p:txBody>
      </p:sp>
      <p:pic>
        <p:nvPicPr>
          <p:cNvPr id="8" name="Picture 7" descr="Screenshot of the READ Act web page on the CDE website ">
            <a:extLst>
              <a:ext uri="{FF2B5EF4-FFF2-40B4-BE49-F238E27FC236}">
                <a16:creationId xmlns:a16="http://schemas.microsoft.com/office/drawing/2014/main" id="{228B3681-C7BD-2E39-F97E-39C1E64550C4}"/>
              </a:ext>
            </a:extLst>
          </p:cNvPr>
          <p:cNvPicPr>
            <a:picLocks noChangeAspect="1"/>
          </p:cNvPicPr>
          <p:nvPr/>
        </p:nvPicPr>
        <p:blipFill>
          <a:blip r:embed="rId3"/>
          <a:stretch>
            <a:fillRect/>
          </a:stretch>
        </p:blipFill>
        <p:spPr>
          <a:xfrm>
            <a:off x="779903" y="1443963"/>
            <a:ext cx="7871337" cy="5046653"/>
          </a:xfrm>
          <a:prstGeom prst="rect">
            <a:avLst/>
          </a:prstGeom>
        </p:spPr>
      </p:pic>
      <p:sp>
        <p:nvSpPr>
          <p:cNvPr id="9" name="Rectangle 8" descr="Screenshot of READ Website">
            <a:extLst>
              <a:ext uri="{FF2B5EF4-FFF2-40B4-BE49-F238E27FC236}">
                <a16:creationId xmlns:a16="http://schemas.microsoft.com/office/drawing/2014/main" id="{461A422B-9EAD-6E8A-0DD7-074BF1A1D76D}"/>
              </a:ext>
              <a:ext uri="{C183D7F6-B498-43B3-948B-1728B52AA6E4}">
                <adec:decorative xmlns:adec="http://schemas.microsoft.com/office/drawing/2017/decorative" val="0"/>
              </a:ext>
            </a:extLst>
          </p:cNvPr>
          <p:cNvSpPr/>
          <p:nvPr/>
        </p:nvSpPr>
        <p:spPr>
          <a:xfrm>
            <a:off x="641911" y="2523734"/>
            <a:ext cx="6035150" cy="3966882"/>
          </a:xfrm>
          <a:prstGeom prst="rect">
            <a:avLst/>
          </a:prstGeom>
          <a:solidFill>
            <a:srgbClr val="FFFFFF">
              <a:alpha val="4784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shot of the READ Plans from Year to Year document">
            <a:extLst>
              <a:ext uri="{FF2B5EF4-FFF2-40B4-BE49-F238E27FC236}">
                <a16:creationId xmlns:a16="http://schemas.microsoft.com/office/drawing/2014/main" id="{31D708D7-201F-6F1E-FBFE-BD506C38DC08}"/>
              </a:ext>
            </a:extLst>
          </p:cNvPr>
          <p:cNvPicPr>
            <a:picLocks noChangeAspect="1"/>
          </p:cNvPicPr>
          <p:nvPr/>
        </p:nvPicPr>
        <p:blipFill>
          <a:blip r:embed="rId4"/>
          <a:stretch>
            <a:fillRect/>
          </a:stretch>
        </p:blipFill>
        <p:spPr>
          <a:xfrm rot="21120000">
            <a:off x="2208961" y="2401259"/>
            <a:ext cx="2901122" cy="3774783"/>
          </a:xfrm>
          <a:prstGeom prst="rect">
            <a:avLst/>
          </a:prstGeom>
        </p:spPr>
      </p:pic>
      <p:pic>
        <p:nvPicPr>
          <p:cNvPr id="3" name="Picture 4" descr="Screenshot of the navigation side bar on the CDE website ">
            <a:extLst>
              <a:ext uri="{FF2B5EF4-FFF2-40B4-BE49-F238E27FC236}">
                <a16:creationId xmlns:a16="http://schemas.microsoft.com/office/drawing/2014/main" id="{5EFB48A2-7C05-92A2-BBC4-E43EE425C778}"/>
              </a:ext>
            </a:extLst>
          </p:cNvPr>
          <p:cNvPicPr>
            <a:picLocks noChangeAspect="1"/>
          </p:cNvPicPr>
          <p:nvPr/>
        </p:nvPicPr>
        <p:blipFill>
          <a:blip r:embed="rId5"/>
          <a:stretch>
            <a:fillRect/>
          </a:stretch>
        </p:blipFill>
        <p:spPr>
          <a:xfrm>
            <a:off x="6822278" y="1986032"/>
            <a:ext cx="1750099" cy="4610559"/>
          </a:xfrm>
          <a:prstGeom prst="rect">
            <a:avLst/>
          </a:prstGeom>
        </p:spPr>
      </p:pic>
      <p:sp>
        <p:nvSpPr>
          <p:cNvPr id="7" name="TextBox 6">
            <a:extLst>
              <a:ext uri="{FF2B5EF4-FFF2-40B4-BE49-F238E27FC236}">
                <a16:creationId xmlns:a16="http://schemas.microsoft.com/office/drawing/2014/main" id="{B3B98C6E-92D1-E486-F633-A0838675C3C8}"/>
              </a:ext>
            </a:extLst>
          </p:cNvPr>
          <p:cNvSpPr txBox="1"/>
          <p:nvPr/>
        </p:nvSpPr>
        <p:spPr>
          <a:xfrm>
            <a:off x="1554425" y="6514684"/>
            <a:ext cx="6035150" cy="307777"/>
          </a:xfrm>
          <a:prstGeom prst="rect">
            <a:avLst/>
          </a:prstGeom>
          <a:noFill/>
        </p:spPr>
        <p:txBody>
          <a:bodyPr wrap="square" rtlCol="0">
            <a:spAutoFit/>
          </a:bodyPr>
          <a:lstStyle/>
          <a:p>
            <a:r>
              <a:rPr lang="en-US">
                <a:hlinkClick r:id="rId6"/>
              </a:rPr>
              <a:t>https://www.cde.state.co.us/coloradoliteracy/readplansfromyeartoyear</a:t>
            </a:r>
            <a:r>
              <a:rPr lang="en-US"/>
              <a:t> </a:t>
            </a:r>
          </a:p>
        </p:txBody>
      </p:sp>
      <p:sp>
        <p:nvSpPr>
          <p:cNvPr id="12" name="Oval 11">
            <a:extLst>
              <a:ext uri="{FF2B5EF4-FFF2-40B4-BE49-F238E27FC236}">
                <a16:creationId xmlns:a16="http://schemas.microsoft.com/office/drawing/2014/main" id="{82595E3E-B667-B2C6-64DB-D170A7B56950}"/>
              </a:ext>
              <a:ext uri="{C183D7F6-B498-43B3-948B-1728B52AA6E4}">
                <adec:decorative xmlns:adec="http://schemas.microsoft.com/office/drawing/2017/decorative" val="1"/>
              </a:ext>
            </a:extLst>
          </p:cNvPr>
          <p:cNvSpPr/>
          <p:nvPr/>
        </p:nvSpPr>
        <p:spPr>
          <a:xfrm>
            <a:off x="6637629" y="3406776"/>
            <a:ext cx="1903892" cy="632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594B2192-1602-C7C1-9504-23A8FA4D6CF9}"/>
              </a:ext>
              <a:ext uri="{C183D7F6-B498-43B3-948B-1728B52AA6E4}">
                <adec:decorative xmlns:adec="http://schemas.microsoft.com/office/drawing/2017/decorative" val="1"/>
              </a:ext>
            </a:extLst>
          </p:cNvPr>
          <p:cNvSpPr/>
          <p:nvPr/>
        </p:nvSpPr>
        <p:spPr>
          <a:xfrm>
            <a:off x="5138439" y="3610117"/>
            <a:ext cx="1499190" cy="238115"/>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343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8C4980-BD0E-2BCF-3452-A6DDAB83990B}"/>
              </a:ext>
            </a:extLst>
          </p:cNvPr>
          <p:cNvSpPr txBox="1"/>
          <p:nvPr/>
        </p:nvSpPr>
        <p:spPr>
          <a:xfrm>
            <a:off x="482054" y="525443"/>
            <a:ext cx="4902304" cy="300082"/>
          </a:xfrm>
          <a:prstGeom prst="rect">
            <a:avLst/>
          </a:prstGeom>
          <a:noFill/>
        </p:spPr>
        <p:txBody>
          <a:bodyPr wrap="square" rtlCol="0">
            <a:spAutoFit/>
          </a:bodyPr>
          <a:lstStyle/>
          <a:p>
            <a:r>
              <a:rPr lang="en-US" sz="1350" b="1" i="1">
                <a:solidFill>
                  <a:schemeClr val="bg1"/>
                </a:solidFill>
                <a:hlinkClick r:id="rId3">
                  <a:extLst>
                    <a:ext uri="{A12FA001-AC4F-418D-AE19-62706E023703}">
                      <ahyp:hlinkClr xmlns:ahyp="http://schemas.microsoft.com/office/drawing/2018/hyperlinkcolor" val="tx"/>
                    </a:ext>
                  </a:extLst>
                </a:hlinkClick>
              </a:rPr>
              <a:t>Elementary Literacy and School Readiness (ELSR) Regional Support</a:t>
            </a:r>
            <a:endParaRPr lang="en-US" sz="1350" b="1" i="1">
              <a:solidFill>
                <a:schemeClr val="bg1"/>
              </a:solidFill>
            </a:endParaRPr>
          </a:p>
        </p:txBody>
      </p:sp>
      <p:sp>
        <p:nvSpPr>
          <p:cNvPr id="2" name="Title 1">
            <a:extLst>
              <a:ext uri="{FF2B5EF4-FFF2-40B4-BE49-F238E27FC236}">
                <a16:creationId xmlns:a16="http://schemas.microsoft.com/office/drawing/2014/main" id="{CD974292-83A7-B4C2-8BB4-BA57333ED3B0}"/>
              </a:ext>
            </a:extLst>
          </p:cNvPr>
          <p:cNvSpPr>
            <a:spLocks noGrp="1"/>
          </p:cNvSpPr>
          <p:nvPr>
            <p:ph type="title"/>
          </p:nvPr>
        </p:nvSpPr>
        <p:spPr>
          <a:xfrm>
            <a:off x="5147676" y="816778"/>
            <a:ext cx="3315479" cy="5106279"/>
          </a:xfrm>
        </p:spPr>
        <p:txBody>
          <a:bodyPr/>
          <a:lstStyle/>
          <a:p>
            <a:pPr algn="l"/>
            <a:r>
              <a:rPr lang="en-US" sz="1800" b="1" dirty="0">
                <a:solidFill>
                  <a:schemeClr val="bg1"/>
                </a:solidFill>
                <a:latin typeface="Calibri"/>
                <a:ea typeface="Calibri"/>
                <a:cs typeface="Calibri"/>
                <a:sym typeface="Calibri"/>
              </a:rPr>
              <a:t>Region 1:</a:t>
            </a:r>
            <a:r>
              <a:rPr lang="en-US" sz="1800" dirty="0">
                <a:solidFill>
                  <a:schemeClr val="bg1"/>
                </a:solidFill>
                <a:latin typeface="Calibri"/>
                <a:ea typeface="Calibri"/>
                <a:cs typeface="Calibri"/>
                <a:sym typeface="Calibri"/>
              </a:rPr>
              <a:t> Lindsey Beveridge</a:t>
            </a:r>
            <a:br>
              <a:rPr lang="en-US" sz="1800" dirty="0">
                <a:latin typeface="Calibri"/>
                <a:ea typeface="Calibri"/>
                <a:cs typeface="Calibri"/>
              </a:rPr>
            </a:br>
            <a:r>
              <a:rPr lang="en-US" sz="1800" dirty="0">
                <a:solidFill>
                  <a:schemeClr val="bg1"/>
                </a:solidFill>
                <a:latin typeface="Calibri"/>
                <a:ea typeface="Calibri"/>
                <a:cs typeface="Calibri"/>
                <a:sym typeface="Calibri"/>
              </a:rPr>
              <a:t>Beveridge_l@cde.state.co.us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2 and EL Consultant:</a:t>
            </a:r>
            <a:r>
              <a:rPr lang="en-US" sz="1800" dirty="0">
                <a:solidFill>
                  <a:schemeClr val="bg1"/>
                </a:solidFill>
                <a:latin typeface="Calibri"/>
                <a:ea typeface="Calibri"/>
                <a:cs typeface="Calibri"/>
                <a:sym typeface="Calibri"/>
              </a:rPr>
              <a:t> </a:t>
            </a:r>
            <a:br>
              <a:rPr lang="en-US" sz="1800" dirty="0">
                <a:solidFill>
                  <a:schemeClr val="bg1"/>
                </a:solidFill>
                <a:latin typeface="Calibri"/>
                <a:ea typeface="Calibri"/>
                <a:cs typeface="Calibri"/>
                <a:sym typeface="Calibri"/>
              </a:rPr>
            </a:br>
            <a:r>
              <a:rPr lang="en-US" sz="1800" dirty="0">
                <a:solidFill>
                  <a:schemeClr val="bg1"/>
                </a:solidFill>
                <a:latin typeface="Calibri"/>
                <a:ea typeface="Calibri"/>
                <a:cs typeface="Calibri"/>
                <a:sym typeface="Calibri"/>
              </a:rPr>
              <a:t>Brie Johnson</a:t>
            </a:r>
            <a:br>
              <a:rPr lang="en-US" sz="1800" dirty="0">
                <a:latin typeface="Calibri"/>
                <a:ea typeface="Calibri"/>
                <a:cs typeface="Calibri"/>
              </a:rPr>
            </a:br>
            <a:r>
              <a:rPr lang="en-US" sz="1800" dirty="0">
                <a:solidFill>
                  <a:schemeClr val="bg1"/>
                </a:solidFill>
                <a:latin typeface="Calibri"/>
                <a:ea typeface="Calibri"/>
                <a:cs typeface="Calibri"/>
                <a:sym typeface="Calibri"/>
              </a:rPr>
              <a:t>Johnson_b@cde.state.co.us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3:</a:t>
            </a:r>
            <a:r>
              <a:rPr lang="en-US" sz="1800" dirty="0">
                <a:solidFill>
                  <a:schemeClr val="bg1"/>
                </a:solidFill>
                <a:latin typeface="Calibri"/>
                <a:ea typeface="Calibri"/>
                <a:cs typeface="Calibri"/>
                <a:sym typeface="Calibri"/>
              </a:rPr>
              <a:t> Karen Ingalls</a:t>
            </a:r>
            <a:br>
              <a:rPr lang="en-US" sz="1800" dirty="0">
                <a:latin typeface="Calibri"/>
                <a:ea typeface="Calibri"/>
                <a:cs typeface="Calibri"/>
              </a:rPr>
            </a:br>
            <a:r>
              <a:rPr lang="en-US" sz="1800" dirty="0">
                <a:solidFill>
                  <a:schemeClr val="bg1"/>
                </a:solidFill>
                <a:latin typeface="Calibri"/>
                <a:ea typeface="Calibri"/>
                <a:cs typeface="Calibri"/>
                <a:sym typeface="Calibri"/>
              </a:rPr>
              <a:t>Ingalls_k@cde.state.co.us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4: </a:t>
            </a:r>
            <a:r>
              <a:rPr lang="en-US" sz="1800" dirty="0">
                <a:solidFill>
                  <a:schemeClr val="bg1"/>
                </a:solidFill>
                <a:latin typeface="Calibri"/>
                <a:ea typeface="Calibri"/>
                <a:cs typeface="Calibri"/>
                <a:sym typeface="Calibri"/>
              </a:rPr>
              <a:t>Mandy Harris</a:t>
            </a:r>
            <a:br>
              <a:rPr lang="en-US" sz="1800" dirty="0">
                <a:latin typeface="Calibri"/>
                <a:ea typeface="Calibri"/>
                <a:cs typeface="Calibri"/>
              </a:rPr>
            </a:br>
            <a:r>
              <a:rPr lang="en-US" sz="1800" dirty="0">
                <a:solidFill>
                  <a:schemeClr val="bg1"/>
                </a:solidFill>
                <a:latin typeface="Calibri"/>
                <a:ea typeface="Calibri"/>
                <a:cs typeface="Calibri"/>
                <a:sym typeface="Calibri"/>
              </a:rPr>
              <a:t>Harris_a@cde.state.co.us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5:</a:t>
            </a:r>
            <a:r>
              <a:rPr lang="en-US" sz="1800" dirty="0">
                <a:solidFill>
                  <a:schemeClr val="bg1"/>
                </a:solidFill>
                <a:latin typeface="Calibri"/>
                <a:ea typeface="Calibri"/>
                <a:cs typeface="Calibri"/>
                <a:sym typeface="Calibri"/>
              </a:rPr>
              <a:t> Jamie Olson</a:t>
            </a:r>
            <a:br>
              <a:rPr lang="en-US" sz="1800" dirty="0">
                <a:latin typeface="Calibri"/>
                <a:ea typeface="Calibri"/>
                <a:cs typeface="Calibri"/>
              </a:rPr>
            </a:br>
            <a:r>
              <a:rPr lang="en-US" sz="1800" dirty="0">
                <a:solidFill>
                  <a:schemeClr val="bg1"/>
                </a:solidFill>
                <a:latin typeface="Calibri"/>
                <a:ea typeface="Calibri"/>
                <a:cs typeface="Calibri"/>
                <a:sym typeface="Calibri"/>
              </a:rPr>
              <a:t>Olson_j@cde.state.co.us</a:t>
            </a:r>
            <a:br>
              <a:rPr lang="en-US" sz="1800" dirty="0">
                <a:latin typeface="Calibri"/>
                <a:ea typeface="Calibri"/>
                <a:cs typeface="Calibri"/>
              </a:rPr>
            </a:br>
            <a:br>
              <a:rPr lang="en-US" sz="1800" dirty="0">
                <a:latin typeface="Calibri"/>
                <a:ea typeface="Calibri"/>
                <a:cs typeface="Calibri"/>
              </a:rPr>
            </a:br>
            <a:r>
              <a:rPr lang="en-US" sz="1800" b="1" dirty="0">
                <a:solidFill>
                  <a:schemeClr val="bg1"/>
                </a:solidFill>
                <a:latin typeface="Calibri"/>
                <a:ea typeface="Calibri"/>
                <a:cs typeface="Calibri"/>
                <a:sym typeface="Calibri"/>
              </a:rPr>
              <a:t>Region 6: </a:t>
            </a:r>
            <a:r>
              <a:rPr lang="en-US" sz="1800" dirty="0">
                <a:solidFill>
                  <a:schemeClr val="bg1"/>
                </a:solidFill>
                <a:latin typeface="Calibri"/>
                <a:ea typeface="Calibri"/>
                <a:cs typeface="Calibri"/>
                <a:sym typeface="Calibri"/>
              </a:rPr>
              <a:t>Caitlin Fickling</a:t>
            </a:r>
            <a:br>
              <a:rPr lang="en-US" sz="1800" dirty="0">
                <a:latin typeface="Calibri"/>
                <a:ea typeface="Calibri"/>
                <a:cs typeface="Calibri"/>
              </a:rPr>
            </a:br>
            <a:r>
              <a:rPr lang="en-US" sz="1800" dirty="0">
                <a:latin typeface="Calibri"/>
                <a:ea typeface="Calibri"/>
                <a:cs typeface="Calibri"/>
              </a:rPr>
              <a:t>Fickling_c@cde.state.co.us</a:t>
            </a:r>
            <a:br>
              <a:rPr lang="en-US" sz="1800" dirty="0">
                <a:latin typeface="Calibri"/>
                <a:ea typeface="Calibri"/>
                <a:cs typeface="Calibri"/>
              </a:rPr>
            </a:br>
            <a:br>
              <a:rPr lang="en-US" sz="1800" dirty="0">
                <a:latin typeface="Calibri"/>
                <a:ea typeface="Calibri"/>
                <a:cs typeface="Calibri"/>
              </a:rPr>
            </a:br>
            <a:endParaRPr lang="en-US" sz="1800" dirty="0">
              <a:solidFill>
                <a:schemeClr val="bg1"/>
              </a:solidFill>
              <a:latin typeface="Calibri"/>
              <a:ea typeface="Calibri"/>
              <a:cs typeface="Calibri"/>
            </a:endParaRPr>
          </a:p>
        </p:txBody>
      </p:sp>
      <p:pic>
        <p:nvPicPr>
          <p:cNvPr id="1026" name="Picture 2" descr="image">
            <a:extLst>
              <a:ext uri="{FF2B5EF4-FFF2-40B4-BE49-F238E27FC236}">
                <a16:creationId xmlns:a16="http://schemas.microsoft.com/office/drawing/2014/main" id="{E1321F1F-A5F3-1331-8E8C-6DAE9A0FF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77" y="1135312"/>
            <a:ext cx="4012660" cy="4297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ADF582-3177-A497-E8CB-6EB9355C9EA6}"/>
              </a:ext>
            </a:extLst>
          </p:cNvPr>
          <p:cNvSpPr txBox="1"/>
          <p:nvPr/>
        </p:nvSpPr>
        <p:spPr>
          <a:xfrm>
            <a:off x="559340" y="5432382"/>
            <a:ext cx="4143734" cy="523220"/>
          </a:xfrm>
          <a:prstGeom prst="rect">
            <a:avLst/>
          </a:prstGeom>
          <a:noFill/>
        </p:spPr>
        <p:txBody>
          <a:bodyPr wrap="square" rtlCol="0">
            <a:spAutoFit/>
          </a:bodyPr>
          <a:lstStyle/>
          <a:p>
            <a:r>
              <a:rPr lang="en-US" b="1">
                <a:solidFill>
                  <a:schemeClr val="bg1"/>
                </a:solidFill>
              </a:rPr>
              <a:t>Literacy Program Supervisor: </a:t>
            </a:r>
            <a:r>
              <a:rPr lang="en-US">
                <a:solidFill>
                  <a:schemeClr val="bg1"/>
                </a:solidFill>
              </a:rPr>
              <a:t>Melissa Ahlstrand</a:t>
            </a:r>
          </a:p>
          <a:p>
            <a:r>
              <a:rPr lang="en-US">
                <a:solidFill>
                  <a:schemeClr val="bg1"/>
                </a:solidFill>
              </a:rPr>
              <a:t>Ahlstrand_m@cde.state.co.us</a:t>
            </a:r>
          </a:p>
        </p:txBody>
      </p:sp>
    </p:spTree>
    <p:extLst>
      <p:ext uri="{BB962C8B-B14F-4D97-AF65-F5344CB8AC3E}">
        <p14:creationId xmlns:p14="http://schemas.microsoft.com/office/powerpoint/2010/main" val="793464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55DF-698D-A3CD-DD76-E7A091C03F32}"/>
              </a:ext>
            </a:extLst>
          </p:cNvPr>
          <p:cNvSpPr>
            <a:spLocks noGrp="1"/>
          </p:cNvSpPr>
          <p:nvPr>
            <p:ph type="title" idx="4294967295"/>
          </p:nvPr>
        </p:nvSpPr>
        <p:spPr>
          <a:xfrm>
            <a:off x="244697" y="56593"/>
            <a:ext cx="9144000" cy="860345"/>
          </a:xfrm>
        </p:spPr>
        <p:txBody>
          <a:bodyPr>
            <a:normAutofit/>
          </a:bodyPr>
          <a:lstStyle/>
          <a:p>
            <a:r>
              <a:rPr lang="en-US" dirty="0"/>
              <a:t>EOY READ Act Requirements – Existing READ Plans</a:t>
            </a:r>
          </a:p>
        </p:txBody>
      </p:sp>
      <p:sp>
        <p:nvSpPr>
          <p:cNvPr id="14" name="TextBox 13">
            <a:extLst>
              <a:ext uri="{FF2B5EF4-FFF2-40B4-BE49-F238E27FC236}">
                <a16:creationId xmlns:a16="http://schemas.microsoft.com/office/drawing/2014/main" id="{C9B14973-D63B-E5A4-FBAC-836487C078BF}"/>
              </a:ext>
            </a:extLst>
          </p:cNvPr>
          <p:cNvSpPr txBox="1"/>
          <p:nvPr/>
        </p:nvSpPr>
        <p:spPr>
          <a:xfrm>
            <a:off x="1694966" y="781539"/>
            <a:ext cx="5629442" cy="461665"/>
          </a:xfrm>
          <a:prstGeom prst="rect">
            <a:avLst/>
          </a:prstGeom>
          <a:noFill/>
        </p:spPr>
        <p:txBody>
          <a:bodyPr wrap="square" rtlCol="0">
            <a:spAutoFit/>
          </a:bodyPr>
          <a:lstStyle/>
          <a:p>
            <a:r>
              <a:rPr lang="en-US" sz="2400" b="1">
                <a:solidFill>
                  <a:srgbClr val="0070C0"/>
                </a:solidFill>
              </a:rPr>
              <a:t>STUDENT REMAINS ON READ PLAN</a:t>
            </a:r>
          </a:p>
        </p:txBody>
      </p:sp>
      <p:sp>
        <p:nvSpPr>
          <p:cNvPr id="12" name="TextBox 11">
            <a:extLst>
              <a:ext uri="{FF2B5EF4-FFF2-40B4-BE49-F238E27FC236}">
                <a16:creationId xmlns:a16="http://schemas.microsoft.com/office/drawing/2014/main" id="{DBC34025-1DCD-E24D-AC98-F1C2016EF006}"/>
              </a:ext>
            </a:extLst>
          </p:cNvPr>
          <p:cNvSpPr txBox="1"/>
          <p:nvPr/>
        </p:nvSpPr>
        <p:spPr>
          <a:xfrm>
            <a:off x="682661" y="1439115"/>
            <a:ext cx="2501209" cy="738664"/>
          </a:xfrm>
          <a:prstGeom prst="rect">
            <a:avLst/>
          </a:prstGeom>
          <a:noFill/>
        </p:spPr>
        <p:txBody>
          <a:bodyPr wrap="square" rtlCol="0">
            <a:spAutoFit/>
          </a:bodyPr>
          <a:lstStyle/>
          <a:p>
            <a:pPr algn="ctr"/>
            <a:r>
              <a:rPr lang="en-US" sz="2100" b="1"/>
              <a:t>No longer SRD but below Grade Level</a:t>
            </a:r>
          </a:p>
        </p:txBody>
      </p:sp>
      <p:pic>
        <p:nvPicPr>
          <p:cNvPr id="6" name="Picture 5" descr="Image of child holding a book ">
            <a:extLst>
              <a:ext uri="{FF2B5EF4-FFF2-40B4-BE49-F238E27FC236}">
                <a16:creationId xmlns:a16="http://schemas.microsoft.com/office/drawing/2014/main" id="{11DC4911-5AF5-1328-94BE-170775EA28BC}"/>
              </a:ext>
            </a:extLst>
          </p:cNvPr>
          <p:cNvPicPr>
            <a:picLocks noChangeAspect="1"/>
          </p:cNvPicPr>
          <p:nvPr/>
        </p:nvPicPr>
        <p:blipFill>
          <a:blip r:embed="rId3"/>
          <a:stretch>
            <a:fillRect/>
          </a:stretch>
        </p:blipFill>
        <p:spPr>
          <a:xfrm>
            <a:off x="1282624" y="2543448"/>
            <a:ext cx="1293793" cy="1509425"/>
          </a:xfrm>
          <a:prstGeom prst="rect">
            <a:avLst/>
          </a:prstGeom>
        </p:spPr>
      </p:pic>
      <p:sp>
        <p:nvSpPr>
          <p:cNvPr id="16" name="TextBox 15">
            <a:extLst>
              <a:ext uri="{FF2B5EF4-FFF2-40B4-BE49-F238E27FC236}">
                <a16:creationId xmlns:a16="http://schemas.microsoft.com/office/drawing/2014/main" id="{F3A81BE7-39BF-50C4-A09B-AE2B2792398B}"/>
              </a:ext>
            </a:extLst>
          </p:cNvPr>
          <p:cNvSpPr txBox="1"/>
          <p:nvPr/>
        </p:nvSpPr>
        <p:spPr>
          <a:xfrm>
            <a:off x="682661" y="4427817"/>
            <a:ext cx="4663440" cy="707886"/>
          </a:xfrm>
          <a:prstGeom prst="rect">
            <a:avLst/>
          </a:prstGeom>
          <a:noFill/>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Update READ plan</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Parent communication</a:t>
            </a:r>
          </a:p>
        </p:txBody>
      </p:sp>
      <p:sp>
        <p:nvSpPr>
          <p:cNvPr id="11" name="TextBox 10">
            <a:extLst>
              <a:ext uri="{FF2B5EF4-FFF2-40B4-BE49-F238E27FC236}">
                <a16:creationId xmlns:a16="http://schemas.microsoft.com/office/drawing/2014/main" id="{159DBF4C-381F-EE7D-BF8D-610DAFF92819}"/>
              </a:ext>
            </a:extLst>
          </p:cNvPr>
          <p:cNvSpPr txBox="1"/>
          <p:nvPr/>
        </p:nvSpPr>
        <p:spPr>
          <a:xfrm>
            <a:off x="5531878" y="1575360"/>
            <a:ext cx="2594610" cy="738664"/>
          </a:xfrm>
          <a:prstGeom prst="rect">
            <a:avLst/>
          </a:prstGeom>
          <a:noFill/>
        </p:spPr>
        <p:txBody>
          <a:bodyPr wrap="square" rtlCol="0">
            <a:spAutoFit/>
          </a:bodyPr>
          <a:lstStyle/>
          <a:p>
            <a:pPr algn="ctr"/>
            <a:r>
              <a:rPr lang="en-US" sz="2100" b="1"/>
              <a:t>Continues to have an SRD</a:t>
            </a:r>
          </a:p>
        </p:txBody>
      </p:sp>
      <p:pic>
        <p:nvPicPr>
          <p:cNvPr id="4" name="Picture 3" descr="Image of child reading ">
            <a:extLst>
              <a:ext uri="{FF2B5EF4-FFF2-40B4-BE49-F238E27FC236}">
                <a16:creationId xmlns:a16="http://schemas.microsoft.com/office/drawing/2014/main" id="{0FADFFC6-EF06-D70F-6F28-5E85991801F8}"/>
              </a:ext>
            </a:extLst>
          </p:cNvPr>
          <p:cNvPicPr>
            <a:picLocks noChangeAspect="1"/>
          </p:cNvPicPr>
          <p:nvPr/>
        </p:nvPicPr>
        <p:blipFill>
          <a:blip r:embed="rId4"/>
          <a:stretch>
            <a:fillRect/>
          </a:stretch>
        </p:blipFill>
        <p:spPr>
          <a:xfrm>
            <a:off x="6085511" y="2543448"/>
            <a:ext cx="1293793" cy="1563332"/>
          </a:xfrm>
          <a:prstGeom prst="rect">
            <a:avLst/>
          </a:prstGeom>
        </p:spPr>
      </p:pic>
      <p:sp>
        <p:nvSpPr>
          <p:cNvPr id="15" name="TextBox 14">
            <a:extLst>
              <a:ext uri="{FF2B5EF4-FFF2-40B4-BE49-F238E27FC236}">
                <a16:creationId xmlns:a16="http://schemas.microsoft.com/office/drawing/2014/main" id="{7ACDDA37-7105-6A7C-0A81-320CD998A83A}"/>
              </a:ext>
            </a:extLst>
          </p:cNvPr>
          <p:cNvSpPr txBox="1"/>
          <p:nvPr/>
        </p:nvSpPr>
        <p:spPr>
          <a:xfrm>
            <a:off x="4377529" y="4239362"/>
            <a:ext cx="4663440" cy="2246769"/>
          </a:xfrm>
          <a:prstGeom prst="rect">
            <a:avLst/>
          </a:prstGeom>
          <a:noFill/>
        </p:spPr>
        <p:txBody>
          <a:bodyPr wrap="square">
            <a:spAutoFit/>
          </a:bodyPr>
          <a:lstStyle/>
          <a:p>
            <a:pPr marL="285750" indent="-285750">
              <a:buFont typeface="Arial" panose="020B0604020202020204" pitchFamily="34" charset="0"/>
              <a:buChar char="•"/>
            </a:pPr>
            <a:r>
              <a:rPr lang="en-US" sz="2000">
                <a:latin typeface="+mn-lt"/>
              </a:rPr>
              <a:t>READ plan revised with additional, more rigorous strategies and intervention, including increased daily time </a:t>
            </a:r>
          </a:p>
          <a:p>
            <a:pPr marL="285750" indent="-285750">
              <a:buFont typeface="Arial" panose="020B0604020202020204" pitchFamily="34" charset="0"/>
              <a:buChar char="•"/>
            </a:pPr>
            <a:r>
              <a:rPr lang="en-US" sz="2000">
                <a:latin typeface="+mn-lt"/>
              </a:rPr>
              <a:t>Reading instruction from effective/highly effective teacher</a:t>
            </a:r>
          </a:p>
          <a:p>
            <a:pPr marL="285750" indent="-285750">
              <a:buFont typeface="Arial" panose="020B0604020202020204" pitchFamily="34" charset="0"/>
              <a:buChar char="•"/>
            </a:pPr>
            <a:r>
              <a:rPr lang="en-US" sz="2000">
                <a:latin typeface="+mn-lt"/>
              </a:rPr>
              <a:t>Principal ensures support throughout the day</a:t>
            </a:r>
          </a:p>
        </p:txBody>
      </p:sp>
      <p:sp>
        <p:nvSpPr>
          <p:cNvPr id="3" name="Rectangle 2">
            <a:extLst>
              <a:ext uri="{FF2B5EF4-FFF2-40B4-BE49-F238E27FC236}">
                <a16:creationId xmlns:a16="http://schemas.microsoft.com/office/drawing/2014/main" id="{157FB7CC-D962-6B60-2FF2-4315614D2539}"/>
              </a:ext>
              <a:ext uri="{C183D7F6-B498-43B3-948B-1728B52AA6E4}">
                <adec:decorative xmlns:adec="http://schemas.microsoft.com/office/drawing/2017/decorative" val="1"/>
              </a:ext>
            </a:extLst>
          </p:cNvPr>
          <p:cNvSpPr/>
          <p:nvPr/>
        </p:nvSpPr>
        <p:spPr>
          <a:xfrm>
            <a:off x="103031" y="1375786"/>
            <a:ext cx="8937938" cy="5425621"/>
          </a:xfrm>
          <a:prstGeom prst="rect">
            <a:avLst/>
          </a:prstGeom>
          <a:noFill/>
          <a:ln w="57150">
            <a:solidFill>
              <a:srgbClr val="FF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ysClr val="windowText" lastClr="000000"/>
              </a:solidFill>
            </a:endParaRPr>
          </a:p>
        </p:txBody>
      </p:sp>
    </p:spTree>
    <p:extLst>
      <p:ext uri="{BB962C8B-B14F-4D97-AF65-F5344CB8AC3E}">
        <p14:creationId xmlns:p14="http://schemas.microsoft.com/office/powerpoint/2010/main" val="402409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F7C8181D-3404-E03C-A386-D5A51C9DF09E}"/>
              </a:ext>
            </a:extLst>
          </p:cNvPr>
          <p:cNvSpPr txBox="1">
            <a:spLocks noGrp="1"/>
          </p:cNvSpPr>
          <p:nvPr>
            <p:ph type="title" idx="4294967295"/>
          </p:nvPr>
        </p:nvSpPr>
        <p:spPr>
          <a:xfrm>
            <a:off x="1307204" y="0"/>
            <a:ext cx="759209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useo Slab 500" panose="02000000000000000000" charset="0"/>
                <a:ea typeface="Arial"/>
                <a:cs typeface="Arial"/>
                <a:sym typeface="Arial"/>
              </a:rPr>
              <a:t>More Rigorous Strategies and Intervention</a:t>
            </a:r>
          </a:p>
        </p:txBody>
      </p:sp>
      <p:pic>
        <p:nvPicPr>
          <p:cNvPr id="10" name="Graphic 9" descr="Classroom">
            <a:extLst>
              <a:ext uri="{FF2B5EF4-FFF2-40B4-BE49-F238E27FC236}">
                <a16:creationId xmlns:a16="http://schemas.microsoft.com/office/drawing/2014/main" id="{E588507A-4B91-BBBF-A9CF-AF187D5F05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214" y="2202635"/>
            <a:ext cx="2715016" cy="2715016"/>
          </a:xfrm>
          <a:prstGeom prst="rect">
            <a:avLst/>
          </a:prstGeom>
        </p:spPr>
      </p:pic>
      <p:sp>
        <p:nvSpPr>
          <p:cNvPr id="6" name="Content Placeholder 5">
            <a:extLst>
              <a:ext uri="{FF2B5EF4-FFF2-40B4-BE49-F238E27FC236}">
                <a16:creationId xmlns:a16="http://schemas.microsoft.com/office/drawing/2014/main" id="{9CC28910-CA63-DAF3-08B3-9E67F0AC06E9}"/>
              </a:ext>
            </a:extLst>
          </p:cNvPr>
          <p:cNvSpPr>
            <a:spLocks noGrp="1"/>
          </p:cNvSpPr>
          <p:nvPr>
            <p:ph idx="1"/>
          </p:nvPr>
        </p:nvSpPr>
        <p:spPr>
          <a:xfrm>
            <a:off x="4567930" y="2331076"/>
            <a:ext cx="3733184" cy="3071903"/>
          </a:xfrm>
        </p:spPr>
        <p:txBody>
          <a:bodyPr vert="horz" lIns="68580" tIns="34290" rIns="68580" bIns="34290" rtlCol="0" anchor="ctr">
            <a:noAutofit/>
          </a:bodyPr>
          <a:lstStyle/>
          <a:p>
            <a:pPr marL="0" marR="0" indent="0">
              <a:spcBef>
                <a:spcPts val="0"/>
              </a:spcBef>
              <a:spcAft>
                <a:spcPts val="600"/>
              </a:spcAft>
              <a:buNone/>
            </a:pPr>
            <a:r>
              <a:rPr lang="en-US" sz="2000">
                <a:solidFill>
                  <a:schemeClr val="tx2"/>
                </a:solidFill>
                <a:effectLst/>
              </a:rPr>
              <a:t>• Increase the amount of intervention time and/or frequency the student receives the intervention</a:t>
            </a:r>
          </a:p>
          <a:p>
            <a:pPr marL="0" marR="0" indent="0">
              <a:spcBef>
                <a:spcPts val="0"/>
              </a:spcBef>
              <a:spcAft>
                <a:spcPts val="600"/>
              </a:spcAft>
              <a:buNone/>
            </a:pPr>
            <a:r>
              <a:rPr lang="en-US" sz="2000">
                <a:solidFill>
                  <a:schemeClr val="tx2"/>
                </a:solidFill>
                <a:effectLst/>
              </a:rPr>
              <a:t>• Decrease the number of students in the instructional group for a smaller teacher/student ratio </a:t>
            </a:r>
          </a:p>
          <a:p>
            <a:pPr marL="0" marR="0" indent="0">
              <a:spcBef>
                <a:spcPts val="0"/>
              </a:spcBef>
              <a:spcAft>
                <a:spcPts val="600"/>
              </a:spcAft>
              <a:buNone/>
            </a:pPr>
            <a:r>
              <a:rPr lang="en-US" sz="2000">
                <a:solidFill>
                  <a:schemeClr val="tx2"/>
                </a:solidFill>
                <a:effectLst/>
              </a:rPr>
              <a:t>• Optimize the best time of day for student learning </a:t>
            </a:r>
          </a:p>
          <a:p>
            <a:pPr marL="0" marR="0" indent="0">
              <a:spcBef>
                <a:spcPts val="0"/>
              </a:spcBef>
              <a:spcAft>
                <a:spcPts val="600"/>
              </a:spcAft>
              <a:buNone/>
            </a:pPr>
            <a:r>
              <a:rPr lang="en-US" sz="2000">
                <a:solidFill>
                  <a:schemeClr val="tx2"/>
                </a:solidFill>
                <a:effectLst/>
              </a:rPr>
              <a:t>• Utilize specialty programs that are scientifically and evidence-based from the CDE approved list of programming </a:t>
            </a:r>
          </a:p>
          <a:p>
            <a:pPr marL="0" marR="0" indent="0">
              <a:spcBef>
                <a:spcPts val="0"/>
              </a:spcBef>
              <a:spcAft>
                <a:spcPts val="600"/>
              </a:spcAft>
              <a:buNone/>
            </a:pPr>
            <a:r>
              <a:rPr lang="en-US" sz="2000">
                <a:solidFill>
                  <a:schemeClr val="tx2"/>
                </a:solidFill>
                <a:effectLst/>
              </a:rPr>
              <a:t>• Place student with a highly effective educator who is skilled in reading instruction </a:t>
            </a:r>
          </a:p>
          <a:p>
            <a:pPr marL="0" marR="0" indent="0">
              <a:spcBef>
                <a:spcPts val="0"/>
              </a:spcBef>
              <a:spcAft>
                <a:spcPts val="600"/>
              </a:spcAft>
              <a:buNone/>
            </a:pPr>
            <a:r>
              <a:rPr lang="en-US" sz="2000">
                <a:solidFill>
                  <a:schemeClr val="tx2"/>
                </a:solidFill>
                <a:effectLst/>
              </a:rPr>
              <a:t>• Increase progress monitoring frequency to pinpoint and drive effective targeted instruction</a:t>
            </a: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7" y="896997"/>
            <a:ext cx="4446455" cy="5103753"/>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112277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6001E3-AE0B-CDBE-C58E-AC8A0756D705}"/>
              </a:ext>
            </a:extLst>
          </p:cNvPr>
          <p:cNvSpPr>
            <a:spLocks noGrp="1"/>
          </p:cNvSpPr>
          <p:nvPr>
            <p:ph type="title"/>
          </p:nvPr>
        </p:nvSpPr>
        <p:spPr>
          <a:xfrm>
            <a:off x="628650" y="556995"/>
            <a:ext cx="7886700" cy="1133693"/>
          </a:xfrm>
        </p:spPr>
        <p:txBody>
          <a:bodyPr vert="horz" lIns="91440" tIns="45720" rIns="91440" bIns="45720" rtlCol="0" anchor="ctr">
            <a:normAutofit/>
          </a:bodyPr>
          <a:lstStyle/>
          <a:p>
            <a:pPr>
              <a:spcBef>
                <a:spcPct val="0"/>
              </a:spcBef>
            </a:pPr>
            <a:r>
              <a:rPr lang="en-US" sz="3500" kern="1200" dirty="0">
                <a:solidFill>
                  <a:schemeClr val="tx1"/>
                </a:solidFill>
                <a:latin typeface="+mj-lt"/>
                <a:ea typeface="+mj-ea"/>
                <a:cs typeface="+mj-cs"/>
              </a:rPr>
              <a:t>Planning for the Year Ahead:</a:t>
            </a:r>
            <a:br>
              <a:rPr lang="en-US" sz="3500" kern="1200" dirty="0">
                <a:solidFill>
                  <a:schemeClr val="tx1"/>
                </a:solidFill>
                <a:latin typeface="+mj-lt"/>
                <a:ea typeface="+mj-ea"/>
                <a:cs typeface="+mj-cs"/>
              </a:rPr>
            </a:br>
            <a:r>
              <a:rPr lang="en-US" sz="3500" kern="1200" dirty="0">
                <a:solidFill>
                  <a:schemeClr val="tx1"/>
                </a:solidFill>
                <a:latin typeface="+mj-lt"/>
                <a:ea typeface="+mj-ea"/>
                <a:cs typeface="+mj-cs"/>
              </a:rPr>
              <a:t>Statute to Practice</a:t>
            </a:r>
          </a:p>
        </p:txBody>
      </p:sp>
      <p:graphicFrame>
        <p:nvGraphicFramePr>
          <p:cNvPr id="3" name="Diagram 2" descr="For students who did not reach grade level competency in reading and will remain on a READ Plan in the subsequent school year, READ Act statute designates that students receive intensified instructional efforts. &#10;">
            <a:extLst>
              <a:ext uri="{FF2B5EF4-FFF2-40B4-BE49-F238E27FC236}">
                <a16:creationId xmlns:a16="http://schemas.microsoft.com/office/drawing/2014/main" id="{EFAEFAD7-BAAF-0C53-75C9-9F81BC2CF168}"/>
              </a:ext>
            </a:extLst>
          </p:cNvPr>
          <p:cNvGraphicFramePr/>
          <p:nvPr>
            <p:extLst>
              <p:ext uri="{D42A27DB-BD31-4B8C-83A1-F6EECF244321}">
                <p14:modId xmlns:p14="http://schemas.microsoft.com/office/powerpoint/2010/main" val="41837178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Colorado Department of Education Logo">
            <a:extLst>
              <a:ext uri="{FF2B5EF4-FFF2-40B4-BE49-F238E27FC236}">
                <a16:creationId xmlns:a16="http://schemas.microsoft.com/office/drawing/2014/main" id="{7C661467-9329-3A09-D5A7-F78E653AD2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2510" y="6317931"/>
            <a:ext cx="1028700" cy="399100"/>
          </a:xfrm>
          <a:prstGeom prst="rect">
            <a:avLst/>
          </a:prstGeom>
        </p:spPr>
      </p:pic>
    </p:spTree>
    <p:extLst>
      <p:ext uri="{BB962C8B-B14F-4D97-AF65-F5344CB8AC3E}">
        <p14:creationId xmlns:p14="http://schemas.microsoft.com/office/powerpoint/2010/main" val="849816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F4D-24F4-1EF2-ABD5-52EE26609E21}"/>
              </a:ext>
            </a:extLst>
          </p:cNvPr>
          <p:cNvSpPr>
            <a:spLocks noGrp="1"/>
          </p:cNvSpPr>
          <p:nvPr>
            <p:ph type="title"/>
          </p:nvPr>
        </p:nvSpPr>
        <p:spPr>
          <a:xfrm>
            <a:off x="405826" y="369768"/>
            <a:ext cx="6689918" cy="898524"/>
          </a:xfrm>
        </p:spPr>
        <p:txBody>
          <a:bodyPr>
            <a:normAutofit/>
          </a:bodyPr>
          <a:lstStyle/>
          <a:p>
            <a:r>
              <a:rPr lang="en-US" sz="3200" dirty="0"/>
              <a:t>Leaders – Planning at BOY</a:t>
            </a:r>
          </a:p>
        </p:txBody>
      </p:sp>
      <p:graphicFrame>
        <p:nvGraphicFramePr>
          <p:cNvPr id="18" name="Content Placeholder 2" descr="Process for planning ahead at the beginning of the school year for student support">
            <a:extLst>
              <a:ext uri="{FF2B5EF4-FFF2-40B4-BE49-F238E27FC236}">
                <a16:creationId xmlns:a16="http://schemas.microsoft.com/office/drawing/2014/main" id="{702FA0D2-7160-DC4C-22FF-ED26F2707A92}"/>
              </a:ext>
            </a:extLst>
          </p:cNvPr>
          <p:cNvGraphicFramePr>
            <a:graphicFrameLocks noGrp="1"/>
          </p:cNvGraphicFramePr>
          <p:nvPr>
            <p:ph idx="1"/>
            <p:extLst>
              <p:ext uri="{D42A27DB-BD31-4B8C-83A1-F6EECF244321}">
                <p14:modId xmlns:p14="http://schemas.microsoft.com/office/powerpoint/2010/main" val="4196020533"/>
              </p:ext>
            </p:extLst>
          </p:nvPr>
        </p:nvGraphicFramePr>
        <p:xfrm>
          <a:off x="249655" y="1657984"/>
          <a:ext cx="8658887" cy="4340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09E69E6-DC64-CAE8-2BFC-740D3CCC2E84}"/>
              </a:ext>
            </a:extLst>
          </p:cNvPr>
          <p:cNvSpPr>
            <a:spLocks noGrp="1"/>
          </p:cNvSpPr>
          <p:nvPr>
            <p:ph type="sldNum" sz="quarter" idx="12"/>
          </p:nvPr>
        </p:nvSpPr>
        <p:spPr/>
        <p:txBody>
          <a:bodyPr/>
          <a:lstStyle/>
          <a:p>
            <a:pPr defTabSz="685800">
              <a:buClrTx/>
            </a:pPr>
            <a:fld id="{C479D5F6-EDCB-402A-AC08-4943A1820E8F}" type="slidenum">
              <a:rPr lang="en-US" kern="1200">
                <a:solidFill>
                  <a:prstClr val="white">
                    <a:lumMod val="50000"/>
                  </a:prstClr>
                </a:solidFill>
                <a:latin typeface="Calibri" panose="020F0502020204030204"/>
                <a:ea typeface="+mn-ea"/>
                <a:cs typeface="+mn-cs"/>
              </a:rPr>
              <a:pPr defTabSz="685800">
                <a:buClrTx/>
              </a:pPr>
              <a:t>23</a:t>
            </a:fld>
            <a:endParaRPr lang="en-US" kern="1200">
              <a:solidFill>
                <a:prstClr val="white">
                  <a:lumMod val="50000"/>
                </a:prstClr>
              </a:solidFill>
              <a:latin typeface="Calibri" panose="020F0502020204030204"/>
              <a:ea typeface="+mn-ea"/>
              <a:cs typeface="+mn-cs"/>
            </a:endParaRPr>
          </a:p>
        </p:txBody>
      </p:sp>
    </p:spTree>
    <p:extLst>
      <p:ext uri="{BB962C8B-B14F-4D97-AF65-F5344CB8AC3E}">
        <p14:creationId xmlns:p14="http://schemas.microsoft.com/office/powerpoint/2010/main" val="4240767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1" name="Arc 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473512" y="1225120"/>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DD330E05-A1A1-4D1F-2254-FF2AB06F028D}"/>
              </a:ext>
            </a:extLst>
          </p:cNvPr>
          <p:cNvSpPr txBox="1">
            <a:spLocks noGrp="1"/>
          </p:cNvSpPr>
          <p:nvPr>
            <p:ph type="title" idx="4294967295"/>
          </p:nvPr>
        </p:nvSpPr>
        <p:spPr>
          <a:xfrm>
            <a:off x="527386" y="1405891"/>
            <a:ext cx="6673514"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As Soon As Possible When the School Year Begins</a:t>
            </a:r>
          </a:p>
        </p:txBody>
      </p:sp>
      <p:sp>
        <p:nvSpPr>
          <p:cNvPr id="43" name="Freeform: Shape 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72050"/>
            <a:ext cx="2004647" cy="10287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 name="Picture 9">
            <a:extLst>
              <a:ext uri="{FF2B5EF4-FFF2-40B4-BE49-F238E27FC236}">
                <a16:creationId xmlns:a16="http://schemas.microsoft.com/office/drawing/2014/main" id="{B3FF47BA-4FE2-E2A9-010A-3C595DF053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7387" y="1941652"/>
            <a:ext cx="3583036" cy="284738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0" name="Content Placeholder 10">
            <a:extLst>
              <a:ext uri="{FF2B5EF4-FFF2-40B4-BE49-F238E27FC236}">
                <a16:creationId xmlns:a16="http://schemas.microsoft.com/office/drawing/2014/main" id="{A65C7C99-5A81-6536-FDC7-833D9E338FF5}"/>
              </a:ext>
            </a:extLst>
          </p:cNvPr>
          <p:cNvSpPr>
            <a:spLocks noGrp="1"/>
          </p:cNvSpPr>
          <p:nvPr>
            <p:ph idx="1"/>
          </p:nvPr>
        </p:nvSpPr>
        <p:spPr>
          <a:xfrm>
            <a:off x="4421222" y="2033492"/>
            <a:ext cx="4195392" cy="3743628"/>
          </a:xfrm>
        </p:spPr>
        <p:txBody>
          <a:bodyPr>
            <a:normAutofit/>
          </a:bodyPr>
          <a:lstStyle/>
          <a:p>
            <a:r>
              <a:rPr lang="en-US"/>
              <a:t>Assess with urgency</a:t>
            </a:r>
          </a:p>
          <a:p>
            <a:r>
              <a:rPr lang="en-US"/>
              <a:t>Compare EOY to BOY assessment data: does anything new emerge?</a:t>
            </a:r>
          </a:p>
          <a:p>
            <a:r>
              <a:rPr lang="en-US"/>
              <a:t>Align goals and objectives continuing from previous update and write for current school year</a:t>
            </a:r>
          </a:p>
          <a:p>
            <a:r>
              <a:rPr lang="en-US"/>
              <a:t>Ensure intervention aligns to identified skill deficits and is appropriate intensity, duration, frequency</a:t>
            </a:r>
          </a:p>
          <a:p>
            <a:r>
              <a:rPr lang="en-US"/>
              <a:t>Ensure instruction is intensified for students who are SRD </a:t>
            </a:r>
          </a:p>
          <a:p>
            <a:r>
              <a:rPr lang="en-US"/>
              <a:t>Begin cycle of progress monitoring and adjusting instruction </a:t>
            </a:r>
          </a:p>
        </p:txBody>
      </p:sp>
      <p:sp>
        <p:nvSpPr>
          <p:cNvPr id="3" name="Slide Number Placeholder 2">
            <a:extLst>
              <a:ext uri="{FF2B5EF4-FFF2-40B4-BE49-F238E27FC236}">
                <a16:creationId xmlns:a16="http://schemas.microsoft.com/office/drawing/2014/main" id="{E8E9E216-98BB-C042-B619-5786AA2CBA8B}"/>
              </a:ext>
            </a:extLst>
          </p:cNvPr>
          <p:cNvSpPr>
            <a:spLocks noGrp="1"/>
          </p:cNvSpPr>
          <p:nvPr>
            <p:ph type="sldNum" sz="quarter" idx="12"/>
          </p:nvPr>
        </p:nvSpPr>
        <p:spPr>
          <a:xfrm>
            <a:off x="147685" y="6412469"/>
            <a:ext cx="2057400" cy="273844"/>
          </a:xfrm>
        </p:spPr>
        <p:txBody>
          <a:bodyPr>
            <a:normAutofit lnSpcReduction="10000"/>
          </a:bodyPr>
          <a:lstStyle/>
          <a:p>
            <a:pPr>
              <a:spcAft>
                <a:spcPts val="450"/>
              </a:spcAft>
            </a:pPr>
            <a:fld id="{C479D5F6-EDCB-402A-AC08-4943A1820E8F}" type="slidenum">
              <a:rPr lang="en-US"/>
              <a:pPr>
                <a:spcAft>
                  <a:spcPts val="450"/>
                </a:spcAft>
              </a:pPr>
              <a:t>24</a:t>
            </a:fld>
            <a:endParaRPr lang="en-US"/>
          </a:p>
        </p:txBody>
      </p:sp>
    </p:spTree>
    <p:extLst>
      <p:ext uri="{BB962C8B-B14F-4D97-AF65-F5344CB8AC3E}">
        <p14:creationId xmlns:p14="http://schemas.microsoft.com/office/powerpoint/2010/main" val="4835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94C97DBE-FE40-5336-2997-7FCD0306FFBD}"/>
              </a:ext>
            </a:extLst>
          </p:cNvPr>
          <p:cNvSpPr txBox="1">
            <a:spLocks noGrp="1"/>
          </p:cNvSpPr>
          <p:nvPr>
            <p:ph type="title" idx="4294967295"/>
          </p:nvPr>
        </p:nvSpPr>
        <p:spPr>
          <a:xfrm>
            <a:off x="223069" y="288039"/>
            <a:ext cx="8804724" cy="527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useo Slab 500" panose="02000000000000000000" pitchFamily="50" charset="0"/>
                <a:ea typeface="+mj-ea"/>
                <a:cs typeface="+mj-cs"/>
                <a:sym typeface="Arial"/>
              </a:rPr>
              <a:t>Discussion: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useo Slab 500" panose="02000000000000000000" pitchFamily="50" charset="0"/>
                <a:ea typeface="+mj-ea"/>
                <a:cs typeface="+mj-cs"/>
                <a:sym typeface="Arial"/>
              </a:rPr>
              <a:t>READ Plans in Subsequent Years</a:t>
            </a:r>
          </a:p>
        </p:txBody>
      </p:sp>
      <p:sp>
        <p:nvSpPr>
          <p:cNvPr id="8" name="Rectangle: Rounded Corners 7">
            <a:extLst>
              <a:ext uri="{FF2B5EF4-FFF2-40B4-BE49-F238E27FC236}">
                <a16:creationId xmlns:a16="http://schemas.microsoft.com/office/drawing/2014/main" id="{305B4622-0ACE-6FE5-26AB-DE006CA0C598}"/>
              </a:ext>
            </a:extLst>
          </p:cNvPr>
          <p:cNvSpPr/>
          <p:nvPr/>
        </p:nvSpPr>
        <p:spPr>
          <a:xfrm>
            <a:off x="1020122" y="1669057"/>
            <a:ext cx="6899080" cy="446584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Questions: </a:t>
            </a:r>
          </a:p>
          <a:p>
            <a:pPr marL="285750" indent="-28575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cs typeface="Calibri" panose="020F0502020204030204" pitchFamily="34" charset="0"/>
              </a:rPr>
              <a:t>What processes and structures does your district have in place for transitioning READ Plans from one grade level and teacher to the next?</a:t>
            </a:r>
          </a:p>
          <a:p>
            <a:pPr rtl="0" fontAlgn="base">
              <a:spcBef>
                <a:spcPts val="0"/>
              </a:spcBef>
              <a:spcAft>
                <a:spcPts val="0"/>
              </a:spcAft>
            </a:pPr>
            <a:r>
              <a:rPr lang="en-US" sz="1800" b="0" i="0" u="none" strike="noStrike">
                <a:solidFill>
                  <a:srgbClr val="000000"/>
                </a:solidFill>
                <a:effectLst/>
                <a:latin typeface="Calibri" panose="020F0502020204030204" pitchFamily="34" charset="0"/>
                <a:cs typeface="Calibri" panose="020F0502020204030204" pitchFamily="34" charset="0"/>
              </a:rPr>
              <a:t> </a:t>
            </a:r>
          </a:p>
          <a:p>
            <a:pPr marL="285750" indent="-28575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cs typeface="Calibri" panose="020F0502020204030204" pitchFamily="34" charset="0"/>
              </a:rPr>
              <a:t>Do your district processes and procedures align with READ Act statute requirements? If not, what changes can yo</a:t>
            </a:r>
            <a:r>
              <a:rPr lang="en-US" sz="1800">
                <a:solidFill>
                  <a:srgbClr val="000000"/>
                </a:solidFill>
                <a:latin typeface="Calibri" panose="020F0502020204030204" pitchFamily="34" charset="0"/>
                <a:cs typeface="Calibri" panose="020F0502020204030204" pitchFamily="34" charset="0"/>
              </a:rPr>
              <a:t>u make to be more in alignment? </a:t>
            </a:r>
            <a:endParaRPr lang="en-US" sz="1800" b="0" i="0" u="none" strike="noStrike">
              <a:solidFill>
                <a:srgbClr val="000000"/>
              </a:solidFill>
              <a:effectLst/>
              <a:latin typeface="Calibri" panose="020F0502020204030204" pitchFamily="34" charset="0"/>
              <a:cs typeface="Calibri" panose="020F0502020204030204" pitchFamily="34" charset="0"/>
            </a:endParaRPr>
          </a:p>
          <a:p>
            <a:pPr marL="371474" indent="-285750" rtl="0" fontAlgn="base">
              <a:spcBef>
                <a:spcPts val="0"/>
              </a:spcBef>
              <a:spcAft>
                <a:spcPts val="0"/>
              </a:spcAft>
              <a:buFont typeface="Arial" panose="020B0604020202020204" pitchFamily="34" charset="0"/>
              <a:buChar char="•"/>
            </a:pPr>
            <a:endParaRPr lang="en-US" sz="1800" b="0" i="0" u="none" strike="noStrike">
              <a:solidFill>
                <a:srgbClr val="000000"/>
              </a:solidFill>
              <a:effectLst/>
              <a:latin typeface="Calibri" panose="020F0502020204030204" pitchFamily="34" charset="0"/>
              <a:cs typeface="Calibri" panose="020F0502020204030204" pitchFamily="34" charset="0"/>
            </a:endParaRPr>
          </a:p>
          <a:p>
            <a:pPr marL="285750" indent="-285750"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cs typeface="Calibri" panose="020F0502020204030204" pitchFamily="34" charset="0"/>
              </a:rPr>
              <a:t>How could the addition of a section for READ plan history in a READ plan impact planning and communication for students continuing on READ plans?</a:t>
            </a:r>
          </a:p>
          <a:p>
            <a:endParaRPr lang="en-US" sz="1800" b="1">
              <a:solidFill>
                <a:schemeClr val="tx1"/>
              </a:solidFill>
            </a:endParaRPr>
          </a:p>
        </p:txBody>
      </p:sp>
      <p:pic>
        <p:nvPicPr>
          <p:cNvPr id="6" name="Picture 5" descr="Colorado Department of Education Logo&#10;">
            <a:extLst>
              <a:ext uri="{FF2B5EF4-FFF2-40B4-BE49-F238E27FC236}">
                <a16:creationId xmlns:a16="http://schemas.microsoft.com/office/drawing/2014/main" id="{F6EFB62C-A313-E5FF-B004-5106DC38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413" y="6115501"/>
            <a:ext cx="1237380" cy="603165"/>
          </a:xfrm>
          <a:prstGeom prst="rect">
            <a:avLst/>
          </a:prstGeom>
        </p:spPr>
      </p:pic>
    </p:spTree>
    <p:extLst>
      <p:ext uri="{BB962C8B-B14F-4D97-AF65-F5344CB8AC3E}">
        <p14:creationId xmlns:p14="http://schemas.microsoft.com/office/powerpoint/2010/main" val="201614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562A44-5CE7-B834-2F12-911364120FD2}"/>
              </a:ext>
            </a:extLst>
          </p:cNvPr>
          <p:cNvSpPr txBox="1">
            <a:spLocks noGrp="1"/>
          </p:cNvSpPr>
          <p:nvPr>
            <p:ph type="title" idx="4294967295"/>
          </p:nvPr>
        </p:nvSpPr>
        <p:spPr>
          <a:xfrm>
            <a:off x="5459186" y="371419"/>
            <a:ext cx="319103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Assessment Results</a:t>
            </a:r>
          </a:p>
        </p:txBody>
      </p:sp>
      <p:pic>
        <p:nvPicPr>
          <p:cNvPr id="3" name="Picture 2" descr="Screenshot of the Screening Results in the READ Plan template">
            <a:extLst>
              <a:ext uri="{FF2B5EF4-FFF2-40B4-BE49-F238E27FC236}">
                <a16:creationId xmlns:a16="http://schemas.microsoft.com/office/drawing/2014/main" id="{31C18367-9F4D-09C2-2A1E-73808A512AB7}"/>
              </a:ext>
            </a:extLst>
          </p:cNvPr>
          <p:cNvPicPr>
            <a:picLocks noChangeAspect="1"/>
          </p:cNvPicPr>
          <p:nvPr/>
        </p:nvPicPr>
        <p:blipFill>
          <a:blip r:embed="rId3"/>
          <a:stretch>
            <a:fillRect/>
          </a:stretch>
        </p:blipFill>
        <p:spPr>
          <a:xfrm>
            <a:off x="248279" y="381762"/>
            <a:ext cx="4890867" cy="6346723"/>
          </a:xfrm>
          <a:prstGeom prst="rect">
            <a:avLst/>
          </a:prstGeom>
          <a:effectLst>
            <a:outerShdw blurRad="50800" dist="38100" dir="2700000" algn="tl" rotWithShape="0">
              <a:prstClr val="black">
                <a:alpha val="40000"/>
              </a:prstClr>
            </a:outerShdw>
          </a:effectLst>
        </p:spPr>
      </p:pic>
      <p:pic>
        <p:nvPicPr>
          <p:cNvPr id="2" name="Picture 1" descr="Screenshot of the Diagnostic Results section of the READ Plan Template">
            <a:extLst>
              <a:ext uri="{FF2B5EF4-FFF2-40B4-BE49-F238E27FC236}">
                <a16:creationId xmlns:a16="http://schemas.microsoft.com/office/drawing/2014/main" id="{09789EB6-FB93-2481-55F0-77247D74F961}"/>
              </a:ext>
            </a:extLst>
          </p:cNvPr>
          <p:cNvPicPr>
            <a:picLocks noChangeAspect="1"/>
          </p:cNvPicPr>
          <p:nvPr/>
        </p:nvPicPr>
        <p:blipFill>
          <a:blip r:embed="rId4"/>
          <a:stretch>
            <a:fillRect/>
          </a:stretch>
        </p:blipFill>
        <p:spPr>
          <a:xfrm>
            <a:off x="2644954" y="2318206"/>
            <a:ext cx="4988383" cy="4168375"/>
          </a:xfrm>
          <a:prstGeom prst="rect">
            <a:avLst/>
          </a:prstGeom>
          <a:effectLst>
            <a:outerShdw blurRad="50800" dist="38100" dir="2700000" algn="tl" rotWithShape="0">
              <a:prstClr val="black">
                <a:alpha val="40000"/>
              </a:prstClr>
            </a:outerShdw>
          </a:effectLst>
        </p:spPr>
      </p:pic>
      <p:pic>
        <p:nvPicPr>
          <p:cNvPr id="4" name="Picture 3" descr="Colorado Department of Education Logo&#10;">
            <a:extLst>
              <a:ext uri="{FF2B5EF4-FFF2-40B4-BE49-F238E27FC236}">
                <a16:creationId xmlns:a16="http://schemas.microsoft.com/office/drawing/2014/main" id="{11D14173-699A-DE20-EDC0-C3AD6581F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395962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46AB90-7495-50EF-B8DF-1CC4E902CAC1}"/>
              </a:ext>
            </a:extLst>
          </p:cNvPr>
          <p:cNvSpPr txBox="1">
            <a:spLocks noGrp="1"/>
          </p:cNvSpPr>
          <p:nvPr>
            <p:ph type="title" idx="4294967295"/>
          </p:nvPr>
        </p:nvSpPr>
        <p:spPr>
          <a:xfrm>
            <a:off x="172003" y="225006"/>
            <a:ext cx="891370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Instruction and Programming</a:t>
            </a:r>
          </a:p>
        </p:txBody>
      </p:sp>
      <p:pic>
        <p:nvPicPr>
          <p:cNvPr id="7" name="Picture 6" descr="Screenshot of the Core Programming section of the READ Plan template ">
            <a:extLst>
              <a:ext uri="{FF2B5EF4-FFF2-40B4-BE49-F238E27FC236}">
                <a16:creationId xmlns:a16="http://schemas.microsoft.com/office/drawing/2014/main" id="{A2CCD609-4732-CC6A-18E2-F572BD2021AE}"/>
              </a:ext>
            </a:extLst>
          </p:cNvPr>
          <p:cNvPicPr>
            <a:picLocks noChangeAspect="1"/>
          </p:cNvPicPr>
          <p:nvPr/>
        </p:nvPicPr>
        <p:blipFill>
          <a:blip r:embed="rId3"/>
          <a:stretch>
            <a:fillRect/>
          </a:stretch>
        </p:blipFill>
        <p:spPr>
          <a:xfrm>
            <a:off x="172004" y="1283680"/>
            <a:ext cx="6343936" cy="2881550"/>
          </a:xfrm>
          <a:prstGeom prst="rect">
            <a:avLst/>
          </a:prstGeom>
          <a:effectLst>
            <a:outerShdw blurRad="50800" dist="38100" dir="2700000" algn="tl" rotWithShape="0">
              <a:prstClr val="black">
                <a:alpha val="40000"/>
              </a:prstClr>
            </a:outerShdw>
          </a:effectLst>
        </p:spPr>
      </p:pic>
      <p:pic>
        <p:nvPicPr>
          <p:cNvPr id="9" name="Picture 8" descr="Screenshot of the Intervention Programming section of the READ Plan template">
            <a:extLst>
              <a:ext uri="{FF2B5EF4-FFF2-40B4-BE49-F238E27FC236}">
                <a16:creationId xmlns:a16="http://schemas.microsoft.com/office/drawing/2014/main" id="{5955ABD7-2B33-DFB4-63BD-88507BEC5C21}"/>
              </a:ext>
            </a:extLst>
          </p:cNvPr>
          <p:cNvPicPr>
            <a:picLocks noChangeAspect="1"/>
          </p:cNvPicPr>
          <p:nvPr/>
        </p:nvPicPr>
        <p:blipFill>
          <a:blip r:embed="rId4"/>
          <a:stretch>
            <a:fillRect/>
          </a:stretch>
        </p:blipFill>
        <p:spPr>
          <a:xfrm>
            <a:off x="3117711" y="2832987"/>
            <a:ext cx="5854285" cy="3800007"/>
          </a:xfrm>
          <a:prstGeom prst="rect">
            <a:avLst/>
          </a:prstGeom>
          <a:effectLst>
            <a:outerShdw blurRad="50800" dist="38100" dir="2700000" algn="tl" rotWithShape="0">
              <a:prstClr val="black">
                <a:alpha val="40000"/>
              </a:prstClr>
            </a:outerShdw>
          </a:effectLst>
        </p:spPr>
      </p:pic>
      <p:pic>
        <p:nvPicPr>
          <p:cNvPr id="2" name="Picture 1" descr="Colorado Department of Education Logo&#10;">
            <a:extLst>
              <a:ext uri="{FF2B5EF4-FFF2-40B4-BE49-F238E27FC236}">
                <a16:creationId xmlns:a16="http://schemas.microsoft.com/office/drawing/2014/main" id="{0F54921B-8D51-D88F-2060-BE14E46DA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1225987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457E-B373-8DD7-21BD-2B3F67C4B696}"/>
              </a:ext>
            </a:extLst>
          </p:cNvPr>
          <p:cNvSpPr txBox="1">
            <a:spLocks noGrp="1"/>
          </p:cNvSpPr>
          <p:nvPr>
            <p:ph type="title" idx="4294967295"/>
          </p:nvPr>
        </p:nvSpPr>
        <p:spPr>
          <a:xfrm>
            <a:off x="206953" y="115614"/>
            <a:ext cx="853765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ea typeface="Arial"/>
                <a:cs typeface="Calibri Light" panose="020F0302020204030204" pitchFamily="34" charset="0"/>
                <a:sym typeface="Arial"/>
              </a:rPr>
              <a:t>READ Plan Goal(s), Objectives, &amp; Progress Monitoring </a:t>
            </a:r>
          </a:p>
        </p:txBody>
      </p:sp>
      <p:sp>
        <p:nvSpPr>
          <p:cNvPr id="3" name="TextBox 2">
            <a:extLst>
              <a:ext uri="{FF2B5EF4-FFF2-40B4-BE49-F238E27FC236}">
                <a16:creationId xmlns:a16="http://schemas.microsoft.com/office/drawing/2014/main" id="{D6265AF3-79F2-A2C7-6644-A69BC9A6580C}"/>
              </a:ext>
            </a:extLst>
          </p:cNvPr>
          <p:cNvSpPr txBox="1"/>
          <p:nvPr/>
        </p:nvSpPr>
        <p:spPr>
          <a:xfrm>
            <a:off x="206953" y="1297653"/>
            <a:ext cx="3171242" cy="5078313"/>
          </a:xfrm>
          <a:prstGeom prst="rect">
            <a:avLst/>
          </a:prstGeom>
          <a:noFill/>
        </p:spPr>
        <p:txBody>
          <a:bodyPr wrap="square">
            <a:spAutoFit/>
          </a:bodyPr>
          <a:lstStyle/>
          <a:p>
            <a:pPr marL="285750" indent="-285750">
              <a:buFont typeface="Arial" panose="020B0604020202020204" pitchFamily="34" charset="0"/>
              <a:buChar char="•"/>
            </a:pPr>
            <a:r>
              <a:rPr lang="en-US" sz="1800">
                <a:latin typeface="Calibri Light" panose="020F0302020204030204" pitchFamily="34" charset="0"/>
                <a:cs typeface="Calibri Light" panose="020F0302020204030204" pitchFamily="34" charset="0"/>
              </a:rPr>
              <a:t>Goals should clearly identify the skill being targeted, the time frame for achieving the goal, and the assessment used to measure it. </a:t>
            </a:r>
          </a:p>
          <a:p>
            <a:pPr marL="285750" indent="-285750">
              <a:buFont typeface="Arial" panose="020B0604020202020204" pitchFamily="34" charset="0"/>
              <a:buChar char="•"/>
            </a:pPr>
            <a:r>
              <a:rPr lang="en-US" sz="1800">
                <a:latin typeface="Calibri Light" panose="020F0302020204030204" pitchFamily="34" charset="0"/>
                <a:cs typeface="Calibri Light" panose="020F0302020204030204" pitchFamily="34" charset="0"/>
              </a:rPr>
              <a:t>Goals should be specific, ambitious yet attainable, realistic, and timely. </a:t>
            </a:r>
          </a:p>
          <a:p>
            <a:pPr marL="285750" indent="-285750">
              <a:buFont typeface="Arial" panose="020B0604020202020204" pitchFamily="34" charset="0"/>
              <a:buChar char="•"/>
            </a:pPr>
            <a:r>
              <a:rPr lang="en-US" sz="1800">
                <a:latin typeface="Calibri Light" panose="020F0302020204030204" pitchFamily="34" charset="0"/>
                <a:cs typeface="Calibri Light" panose="020F0302020204030204" pitchFamily="34" charset="0"/>
              </a:rPr>
              <a:t>Consider referencing the CDE minimum competencies standards and Colorado Academic Standards when creating goals.  </a:t>
            </a:r>
          </a:p>
          <a:p>
            <a:pPr marL="285750" indent="-285750">
              <a:buFont typeface="Arial" panose="020B0604020202020204" pitchFamily="34" charset="0"/>
              <a:buChar char="•"/>
            </a:pPr>
            <a:r>
              <a:rPr lang="en-US" sz="1800">
                <a:latin typeface="Calibri Light" panose="020F0302020204030204" pitchFamily="34" charset="0"/>
                <a:cs typeface="Calibri Light" panose="020F0302020204030204" pitchFamily="34" charset="0"/>
              </a:rPr>
              <a:t>List the goals in order of priority and align objectives for progress monitoring to the outlined goals</a:t>
            </a:r>
          </a:p>
        </p:txBody>
      </p:sp>
      <p:pic>
        <p:nvPicPr>
          <p:cNvPr id="5" name="Picture 4" descr="Screenshot of the goals section of the new READ Plan template">
            <a:extLst>
              <a:ext uri="{FF2B5EF4-FFF2-40B4-BE49-F238E27FC236}">
                <a16:creationId xmlns:a16="http://schemas.microsoft.com/office/drawing/2014/main" id="{FB721254-5397-E624-964B-AAB069FA8182}"/>
              </a:ext>
            </a:extLst>
          </p:cNvPr>
          <p:cNvPicPr>
            <a:picLocks noChangeAspect="1"/>
          </p:cNvPicPr>
          <p:nvPr/>
        </p:nvPicPr>
        <p:blipFill>
          <a:blip r:embed="rId3"/>
          <a:stretch>
            <a:fillRect/>
          </a:stretch>
        </p:blipFill>
        <p:spPr>
          <a:xfrm>
            <a:off x="3537683" y="1904824"/>
            <a:ext cx="5304771" cy="3863969"/>
          </a:xfrm>
          <a:prstGeom prst="rect">
            <a:avLst/>
          </a:prstGeom>
          <a:effectLst>
            <a:outerShdw blurRad="50800" dist="38100" dir="2700000" algn="tl" rotWithShape="0">
              <a:prstClr val="black">
                <a:alpha val="40000"/>
              </a:prstClr>
            </a:outerShdw>
          </a:effectLst>
        </p:spPr>
      </p:pic>
      <p:pic>
        <p:nvPicPr>
          <p:cNvPr id="4" name="Picture 3" descr="Colorado Department of Education Logo">
            <a:extLst>
              <a:ext uri="{FF2B5EF4-FFF2-40B4-BE49-F238E27FC236}">
                <a16:creationId xmlns:a16="http://schemas.microsoft.com/office/drawing/2014/main" id="{0DD028DE-8B71-614C-7016-DA3AA2D70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1712522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36C9-3FA8-D0E4-889F-6800D735EC9C}"/>
              </a:ext>
            </a:extLst>
          </p:cNvPr>
          <p:cNvSpPr>
            <a:spLocks noGrp="1"/>
          </p:cNvSpPr>
          <p:nvPr>
            <p:ph type="title" idx="4294967295"/>
          </p:nvPr>
        </p:nvSpPr>
        <p:spPr>
          <a:xfrm>
            <a:off x="250291" y="613874"/>
            <a:ext cx="6700838" cy="395288"/>
          </a:xfrm>
        </p:spPr>
        <p:txBody>
          <a:bodyPr>
            <a:normAutofit fontScale="90000"/>
          </a:bodyPr>
          <a:lstStyle/>
          <a:p>
            <a:r>
              <a:rPr lang="en-US" dirty="0"/>
              <a:t>Setting the Plan</a:t>
            </a:r>
          </a:p>
        </p:txBody>
      </p:sp>
      <p:sp>
        <p:nvSpPr>
          <p:cNvPr id="5" name="TextBox 4">
            <a:extLst>
              <a:ext uri="{FF2B5EF4-FFF2-40B4-BE49-F238E27FC236}">
                <a16:creationId xmlns:a16="http://schemas.microsoft.com/office/drawing/2014/main" id="{724E9F14-3844-E706-531D-5F9CD3A90651}"/>
              </a:ext>
            </a:extLst>
          </p:cNvPr>
          <p:cNvSpPr txBox="1"/>
          <p:nvPr/>
        </p:nvSpPr>
        <p:spPr>
          <a:xfrm>
            <a:off x="172758" y="1651720"/>
            <a:ext cx="2569117" cy="1687890"/>
          </a:xfrm>
          <a:prstGeom prst="ellipse">
            <a:avLst/>
          </a:prstGeom>
          <a:solidFill>
            <a:schemeClr val="tx2">
              <a:lumMod val="20000"/>
              <a:lumOff val="80000"/>
            </a:schemeClr>
          </a:solidFill>
        </p:spPr>
        <p:txBody>
          <a:bodyPr wrap="square" rtlCol="0">
            <a:spAutoFit/>
          </a:bodyPr>
          <a:lstStyle/>
          <a:p>
            <a:pPr algn="ctr"/>
            <a:r>
              <a:rPr lang="en-US" sz="1800" b="1"/>
              <a:t>What is happening?</a:t>
            </a:r>
          </a:p>
          <a:p>
            <a:pPr algn="ctr"/>
            <a:r>
              <a:rPr lang="en-US" sz="1800"/>
              <a:t>What does the data say?</a:t>
            </a:r>
          </a:p>
        </p:txBody>
      </p:sp>
      <p:sp>
        <p:nvSpPr>
          <p:cNvPr id="6" name="TextBox 5">
            <a:extLst>
              <a:ext uri="{FF2B5EF4-FFF2-40B4-BE49-F238E27FC236}">
                <a16:creationId xmlns:a16="http://schemas.microsoft.com/office/drawing/2014/main" id="{BA71CBEE-5776-8037-F5ED-B2510C6DE029}"/>
              </a:ext>
            </a:extLst>
          </p:cNvPr>
          <p:cNvSpPr txBox="1"/>
          <p:nvPr/>
        </p:nvSpPr>
        <p:spPr>
          <a:xfrm>
            <a:off x="2834774" y="1240156"/>
            <a:ext cx="3147332" cy="2077403"/>
          </a:xfrm>
          <a:prstGeom prst="ellipse">
            <a:avLst/>
          </a:prstGeom>
          <a:solidFill>
            <a:schemeClr val="accent1">
              <a:lumMod val="40000"/>
              <a:lumOff val="60000"/>
            </a:schemeClr>
          </a:solidFill>
        </p:spPr>
        <p:txBody>
          <a:bodyPr wrap="square" rtlCol="0">
            <a:spAutoFit/>
          </a:bodyPr>
          <a:lstStyle/>
          <a:p>
            <a:pPr algn="ctr"/>
            <a:r>
              <a:rPr lang="en-US" sz="1800" b="1"/>
              <a:t>Why is it happening?</a:t>
            </a:r>
          </a:p>
          <a:p>
            <a:pPr algn="ctr"/>
            <a:r>
              <a:rPr lang="en-US" sz="1800"/>
              <a:t>What is the root cause?</a:t>
            </a:r>
          </a:p>
          <a:p>
            <a:pPr algn="ctr"/>
            <a:r>
              <a:rPr lang="en-US" sz="1800"/>
              <a:t>Define the skill deficit.</a:t>
            </a:r>
          </a:p>
        </p:txBody>
      </p:sp>
      <p:sp>
        <p:nvSpPr>
          <p:cNvPr id="7" name="TextBox 6">
            <a:extLst>
              <a:ext uri="{FF2B5EF4-FFF2-40B4-BE49-F238E27FC236}">
                <a16:creationId xmlns:a16="http://schemas.microsoft.com/office/drawing/2014/main" id="{32D5874E-0F69-08EA-4A64-5460A4522B25}"/>
              </a:ext>
            </a:extLst>
          </p:cNvPr>
          <p:cNvSpPr txBox="1"/>
          <p:nvPr/>
        </p:nvSpPr>
        <p:spPr>
          <a:xfrm>
            <a:off x="6128714" y="1317658"/>
            <a:ext cx="2688166" cy="2207240"/>
          </a:xfrm>
          <a:prstGeom prst="ellipse">
            <a:avLst/>
          </a:prstGeom>
          <a:solidFill>
            <a:schemeClr val="accent2">
              <a:lumMod val="20000"/>
              <a:lumOff val="80000"/>
            </a:schemeClr>
          </a:solidFill>
        </p:spPr>
        <p:txBody>
          <a:bodyPr wrap="square" rtlCol="0">
            <a:spAutoFit/>
          </a:bodyPr>
          <a:lstStyle/>
          <a:p>
            <a:pPr algn="ctr"/>
            <a:r>
              <a:rPr lang="en-US" sz="1800" b="1"/>
              <a:t>What needs to happen?</a:t>
            </a:r>
          </a:p>
          <a:p>
            <a:pPr algn="ctr"/>
            <a:r>
              <a:rPr lang="en-US" sz="1500"/>
              <a:t>What are the SMART Goals?</a:t>
            </a:r>
          </a:p>
          <a:p>
            <a:pPr algn="ctr"/>
            <a:r>
              <a:rPr lang="en-US" sz="1500"/>
              <a:t>What are the objectives?</a:t>
            </a:r>
          </a:p>
        </p:txBody>
      </p:sp>
      <p:sp>
        <p:nvSpPr>
          <p:cNvPr id="8" name="TextBox 7">
            <a:extLst>
              <a:ext uri="{FF2B5EF4-FFF2-40B4-BE49-F238E27FC236}">
                <a16:creationId xmlns:a16="http://schemas.microsoft.com/office/drawing/2014/main" id="{22CBF066-88F4-D722-0FD7-7D83718043B9}"/>
              </a:ext>
            </a:extLst>
          </p:cNvPr>
          <p:cNvSpPr txBox="1"/>
          <p:nvPr/>
        </p:nvSpPr>
        <p:spPr>
          <a:xfrm>
            <a:off x="5716836" y="3622354"/>
            <a:ext cx="2896243" cy="1980024"/>
          </a:xfrm>
          <a:prstGeom prst="ellipse">
            <a:avLst/>
          </a:prstGeom>
          <a:solidFill>
            <a:schemeClr val="tx2">
              <a:lumMod val="60000"/>
              <a:lumOff val="40000"/>
            </a:schemeClr>
          </a:solidFill>
        </p:spPr>
        <p:txBody>
          <a:bodyPr wrap="square" rtlCol="0">
            <a:spAutoFit/>
          </a:bodyPr>
          <a:lstStyle/>
          <a:p>
            <a:pPr algn="ctr"/>
            <a:r>
              <a:rPr lang="en-US" sz="1800" b="1"/>
              <a:t>How will it happen</a:t>
            </a:r>
            <a:r>
              <a:rPr lang="en-US" sz="1350" b="1"/>
              <a:t>?</a:t>
            </a:r>
          </a:p>
          <a:p>
            <a:pPr algn="ctr"/>
            <a:r>
              <a:rPr lang="en-US" sz="1350"/>
              <a:t>What is the intervention that will address the skills deficits?</a:t>
            </a:r>
          </a:p>
          <a:p>
            <a:pPr algn="ctr"/>
            <a:r>
              <a:rPr lang="en-US" sz="1350"/>
              <a:t>Who will deliver it?</a:t>
            </a:r>
          </a:p>
          <a:p>
            <a:pPr algn="ctr"/>
            <a:r>
              <a:rPr lang="en-US" sz="1350"/>
              <a:t>How frequently?</a:t>
            </a:r>
          </a:p>
        </p:txBody>
      </p:sp>
      <p:sp>
        <p:nvSpPr>
          <p:cNvPr id="9" name="TextBox 8">
            <a:extLst>
              <a:ext uri="{FF2B5EF4-FFF2-40B4-BE49-F238E27FC236}">
                <a16:creationId xmlns:a16="http://schemas.microsoft.com/office/drawing/2014/main" id="{EDADB421-73A6-E507-EC37-B24917E08CD7}"/>
              </a:ext>
            </a:extLst>
          </p:cNvPr>
          <p:cNvSpPr txBox="1"/>
          <p:nvPr/>
        </p:nvSpPr>
        <p:spPr>
          <a:xfrm>
            <a:off x="2914631" y="3881745"/>
            <a:ext cx="2778462" cy="2077403"/>
          </a:xfrm>
          <a:prstGeom prst="ellipse">
            <a:avLst/>
          </a:prstGeom>
          <a:solidFill>
            <a:schemeClr val="accent5">
              <a:lumMod val="40000"/>
              <a:lumOff val="60000"/>
            </a:schemeClr>
          </a:solidFill>
        </p:spPr>
        <p:txBody>
          <a:bodyPr wrap="square" rtlCol="0">
            <a:spAutoFit/>
          </a:bodyPr>
          <a:lstStyle/>
          <a:p>
            <a:pPr algn="ctr"/>
            <a:r>
              <a:rPr lang="en-US" sz="1800" b="1"/>
              <a:t>How will I know it is happening? </a:t>
            </a:r>
          </a:p>
          <a:p>
            <a:pPr algn="ctr"/>
            <a:r>
              <a:rPr lang="en-US" sz="1350"/>
              <a:t>What will I use to PM?</a:t>
            </a:r>
          </a:p>
          <a:p>
            <a:pPr algn="ctr"/>
            <a:r>
              <a:rPr lang="en-US" sz="1350"/>
              <a:t>How often?</a:t>
            </a:r>
          </a:p>
          <a:p>
            <a:pPr algn="ctr"/>
            <a:r>
              <a:rPr lang="en-US" sz="1350"/>
              <a:t>When will we analyze the data?</a:t>
            </a:r>
          </a:p>
        </p:txBody>
      </p:sp>
      <p:sp>
        <p:nvSpPr>
          <p:cNvPr id="10" name="TextBox 9">
            <a:extLst>
              <a:ext uri="{FF2B5EF4-FFF2-40B4-BE49-F238E27FC236}">
                <a16:creationId xmlns:a16="http://schemas.microsoft.com/office/drawing/2014/main" id="{9716ACCF-C3A9-77D7-6DAC-9C7241077C6C}"/>
              </a:ext>
            </a:extLst>
          </p:cNvPr>
          <p:cNvSpPr txBox="1"/>
          <p:nvPr/>
        </p:nvSpPr>
        <p:spPr>
          <a:xfrm>
            <a:off x="223069" y="3492232"/>
            <a:ext cx="2667818" cy="2466915"/>
          </a:xfrm>
          <a:prstGeom prst="ellipse">
            <a:avLst/>
          </a:prstGeom>
          <a:solidFill>
            <a:schemeClr val="accent6">
              <a:lumMod val="40000"/>
              <a:lumOff val="60000"/>
            </a:schemeClr>
          </a:solidFill>
        </p:spPr>
        <p:txBody>
          <a:bodyPr wrap="square" rtlCol="0">
            <a:spAutoFit/>
          </a:bodyPr>
          <a:lstStyle/>
          <a:p>
            <a:pPr algn="ctr"/>
            <a:r>
              <a:rPr lang="en-US" sz="1800" b="1"/>
              <a:t>What will I do if it’s not happening?</a:t>
            </a:r>
          </a:p>
          <a:p>
            <a:pPr algn="ctr"/>
            <a:r>
              <a:rPr lang="en-US" sz="1350"/>
              <a:t>What changes need to be made?</a:t>
            </a:r>
          </a:p>
          <a:p>
            <a:pPr algn="ctr"/>
            <a:r>
              <a:rPr lang="en-US" sz="1350"/>
              <a:t>How often will we make changes?</a:t>
            </a:r>
          </a:p>
        </p:txBody>
      </p:sp>
      <p:pic>
        <p:nvPicPr>
          <p:cNvPr id="4" name="Picture 3" descr="Colorado Department of Education Logo&#10;">
            <a:extLst>
              <a:ext uri="{FF2B5EF4-FFF2-40B4-BE49-F238E27FC236}">
                <a16:creationId xmlns:a16="http://schemas.microsoft.com/office/drawing/2014/main" id="{77AC0774-9654-C1F7-1B54-8B6875B5F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
        <p:nvSpPr>
          <p:cNvPr id="11" name="Arrow: Right 10">
            <a:extLst>
              <a:ext uri="{FF2B5EF4-FFF2-40B4-BE49-F238E27FC236}">
                <a16:creationId xmlns:a16="http://schemas.microsoft.com/office/drawing/2014/main" id="{2A35CF4E-CD3A-4E5D-4D12-1D80A0FE4005}"/>
              </a:ext>
              <a:ext uri="{C183D7F6-B498-43B3-948B-1728B52AA6E4}">
                <adec:decorative xmlns:adec="http://schemas.microsoft.com/office/drawing/2017/decorative" val="1"/>
              </a:ext>
            </a:extLst>
          </p:cNvPr>
          <p:cNvSpPr/>
          <p:nvPr/>
        </p:nvSpPr>
        <p:spPr>
          <a:xfrm>
            <a:off x="2498272" y="2016394"/>
            <a:ext cx="587828" cy="2210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2528753B-8D6E-022C-5EE7-9C5E2537E9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3092" y="2174934"/>
            <a:ext cx="603557" cy="246910"/>
          </a:xfrm>
          <a:prstGeom prst="rect">
            <a:avLst/>
          </a:prstGeom>
        </p:spPr>
      </p:pic>
      <p:pic>
        <p:nvPicPr>
          <p:cNvPr id="13" name="Picture 12">
            <a:extLst>
              <a:ext uri="{FF2B5EF4-FFF2-40B4-BE49-F238E27FC236}">
                <a16:creationId xmlns:a16="http://schemas.microsoft.com/office/drawing/2014/main" id="{0C87A774-E6DB-2D54-5003-27A5986821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6633586">
            <a:off x="7478787" y="3426471"/>
            <a:ext cx="603557" cy="246910"/>
          </a:xfrm>
          <a:prstGeom prst="rect">
            <a:avLst/>
          </a:prstGeom>
        </p:spPr>
      </p:pic>
      <p:pic>
        <p:nvPicPr>
          <p:cNvPr id="14" name="Picture 13">
            <a:extLst>
              <a:ext uri="{FF2B5EF4-FFF2-40B4-BE49-F238E27FC236}">
                <a16:creationId xmlns:a16="http://schemas.microsoft.com/office/drawing/2014/main" id="{E8EB836C-5CEC-F1C5-913F-63D76B4FE7B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5475316" y="4596136"/>
            <a:ext cx="603557" cy="246910"/>
          </a:xfrm>
          <a:prstGeom prst="rect">
            <a:avLst/>
          </a:prstGeom>
        </p:spPr>
      </p:pic>
      <p:pic>
        <p:nvPicPr>
          <p:cNvPr id="16" name="Picture 15">
            <a:extLst>
              <a:ext uri="{FF2B5EF4-FFF2-40B4-BE49-F238E27FC236}">
                <a16:creationId xmlns:a16="http://schemas.microsoft.com/office/drawing/2014/main" id="{4E502451-EED6-CA71-1374-38014E71CC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2532995" y="4657306"/>
            <a:ext cx="603557" cy="246910"/>
          </a:xfrm>
          <a:prstGeom prst="rect">
            <a:avLst/>
          </a:prstGeom>
        </p:spPr>
      </p:pic>
      <p:pic>
        <p:nvPicPr>
          <p:cNvPr id="18" name="Picture 17">
            <a:extLst>
              <a:ext uri="{FF2B5EF4-FFF2-40B4-BE49-F238E27FC236}">
                <a16:creationId xmlns:a16="http://schemas.microsoft.com/office/drawing/2014/main" id="{2C1C3AF1-DE63-FC85-6563-1134A30853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7042298">
            <a:off x="840084" y="3299509"/>
            <a:ext cx="603557" cy="246910"/>
          </a:xfrm>
          <a:prstGeom prst="rect">
            <a:avLst/>
          </a:prstGeom>
        </p:spPr>
      </p:pic>
    </p:spTree>
    <p:extLst>
      <p:ext uri="{BB962C8B-B14F-4D97-AF65-F5344CB8AC3E}">
        <p14:creationId xmlns:p14="http://schemas.microsoft.com/office/powerpoint/2010/main" val="305770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366C1-923B-61D2-61C8-3917C84340B8}"/>
              </a:ext>
            </a:extLst>
          </p:cNvPr>
          <p:cNvSpPr>
            <a:spLocks noGrp="1"/>
          </p:cNvSpPr>
          <p:nvPr>
            <p:ph type="title"/>
          </p:nvPr>
        </p:nvSpPr>
        <p:spPr>
          <a:xfrm>
            <a:off x="142790" y="640823"/>
            <a:ext cx="2897454" cy="5583148"/>
          </a:xfrm>
        </p:spPr>
        <p:txBody>
          <a:bodyPr vert="horz" lIns="91440" tIns="45720" rIns="91440" bIns="45720" rtlCol="0" anchor="ctr">
            <a:normAutofit/>
          </a:bodyPr>
          <a:lstStyle/>
          <a:p>
            <a:pPr defTabSz="914400">
              <a:spcBef>
                <a:spcPct val="0"/>
              </a:spcBef>
            </a:pPr>
            <a:r>
              <a:rPr lang="en-US" b="1" kern="1200">
                <a:solidFill>
                  <a:schemeClr val="tx1"/>
                </a:solidFill>
                <a:latin typeface="+mj-lt"/>
                <a:ea typeface="+mj-ea"/>
                <a:cs typeface="+mj-cs"/>
              </a:rPr>
              <a:t>ELSR Regional Consultant</a:t>
            </a:r>
            <a:br>
              <a:rPr lang="en-US" b="1" kern="1200">
                <a:solidFill>
                  <a:schemeClr val="tx1"/>
                </a:solidFill>
                <a:latin typeface="+mj-lt"/>
                <a:ea typeface="+mj-ea"/>
                <a:cs typeface="+mj-cs"/>
              </a:rPr>
            </a:br>
            <a:r>
              <a:rPr lang="en-US" b="1" kern="1200">
                <a:solidFill>
                  <a:schemeClr val="tx1"/>
                </a:solidFill>
                <a:latin typeface="+mj-lt"/>
                <a:ea typeface="+mj-ea"/>
                <a:cs typeface="+mj-cs"/>
              </a:rPr>
              <a:t>Support</a:t>
            </a:r>
          </a:p>
        </p:txBody>
      </p:sp>
      <p:sp>
        <p:nvSpPr>
          <p:cNvPr id="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lorado Department of Education Logo&#10;">
            <a:extLst>
              <a:ext uri="{FF2B5EF4-FFF2-40B4-BE49-F238E27FC236}">
                <a16:creationId xmlns:a16="http://schemas.microsoft.com/office/drawing/2014/main" id="{227F908E-6335-28E4-2B9F-317F10E9D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2510" y="6317931"/>
            <a:ext cx="1028700" cy="399100"/>
          </a:xfrm>
          <a:prstGeom prst="rect">
            <a:avLst/>
          </a:prstGeom>
        </p:spPr>
      </p:pic>
      <p:graphicFrame>
        <p:nvGraphicFramePr>
          <p:cNvPr id="26" name="TextBox 2" descr="ELSR regional consultant support includes data analysis, SRD identification, READ Act implementation, professional development, planning for developing processes and procedures required by the READ Act. ">
            <a:extLst>
              <a:ext uri="{FF2B5EF4-FFF2-40B4-BE49-F238E27FC236}">
                <a16:creationId xmlns:a16="http://schemas.microsoft.com/office/drawing/2014/main" id="{8BFB3AFE-F97F-4B2E-2045-843ED0795A55}"/>
              </a:ext>
            </a:extLst>
          </p:cNvPr>
          <p:cNvGraphicFramePr/>
          <p:nvPr>
            <p:extLst>
              <p:ext uri="{D42A27DB-BD31-4B8C-83A1-F6EECF244321}">
                <p14:modId xmlns:p14="http://schemas.microsoft.com/office/powerpoint/2010/main" val="2286590543"/>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16559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g64b3e111f9_0_62"/>
          <p:cNvSpPr txBox="1">
            <a:spLocks noGrp="1"/>
          </p:cNvSpPr>
          <p:nvPr>
            <p:ph type="title"/>
          </p:nvPr>
        </p:nvSpPr>
        <p:spPr>
          <a:xfrm>
            <a:off x="270412" y="154596"/>
            <a:ext cx="7200988" cy="527100"/>
          </a:xfrm>
          <a:prstGeom prst="rect">
            <a:avLst/>
          </a:prstGeom>
          <a:noFill/>
          <a:ln>
            <a:noFill/>
          </a:ln>
        </p:spPr>
        <p:txBody>
          <a:bodyPr spcFirstLastPara="1" vert="horz" wrap="square" lIns="0" tIns="0" rIns="0" bIns="0" rtlCol="0" anchor="t" anchorCtr="0">
            <a:noAutofit/>
          </a:bodyPr>
          <a:lstStyle/>
          <a:p>
            <a:r>
              <a:rPr lang="en-US" sz="4000" dirty="0">
                <a:latin typeface="Museo Slab 500" panose="02000000000000000000" pitchFamily="50" charset="0"/>
                <a:ea typeface="Roboto Slab"/>
                <a:cs typeface="Roboto Slab"/>
                <a:sym typeface="Roboto Slab"/>
              </a:rPr>
              <a:t>Use Data to D</a:t>
            </a:r>
            <a:r>
              <a:rPr lang="en-US" sz="4000" dirty="0">
                <a:latin typeface="Museo Slab 500" panose="02000000000000000000" pitchFamily="50" charset="0"/>
                <a:ea typeface="Roboto Slab"/>
                <a:cs typeface="Roboto Slab"/>
                <a:sym typeface="Roboto Slab"/>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1"/>
                  </a:ext>
                </a:extLst>
              </a:rPr>
              <a:t>etermin</a:t>
            </a:r>
            <a:r>
              <a:rPr lang="en-US" sz="4000" dirty="0">
                <a:latin typeface="Museo Slab 500" panose="02000000000000000000" pitchFamily="50" charset="0"/>
                <a:ea typeface="Roboto Slab"/>
                <a:cs typeface="Roboto Slab"/>
                <a:sym typeface="Roboto Slab"/>
              </a:rPr>
              <a:t>e the Goal</a:t>
            </a:r>
          </a:p>
        </p:txBody>
      </p:sp>
      <p:grpSp>
        <p:nvGrpSpPr>
          <p:cNvPr id="4" name="Group 3" descr="Graphic depicting literacy skills from easier to more complex">
            <a:extLst>
              <a:ext uri="{FF2B5EF4-FFF2-40B4-BE49-F238E27FC236}">
                <a16:creationId xmlns:a16="http://schemas.microsoft.com/office/drawing/2014/main" id="{A70992FB-172B-4DAB-8B25-DF60093CA23C}"/>
              </a:ext>
            </a:extLst>
          </p:cNvPr>
          <p:cNvGrpSpPr/>
          <p:nvPr/>
        </p:nvGrpSpPr>
        <p:grpSpPr>
          <a:xfrm>
            <a:off x="752410" y="2443887"/>
            <a:ext cx="4060889" cy="2520762"/>
            <a:chOff x="1879800" y="2912533"/>
            <a:chExt cx="3734558" cy="1970942"/>
          </a:xfrm>
        </p:grpSpPr>
        <p:sp>
          <p:nvSpPr>
            <p:cNvPr id="857" name="Google Shape;857;g64b3e111f9_0_62"/>
            <p:cNvSpPr/>
            <p:nvPr/>
          </p:nvSpPr>
          <p:spPr>
            <a:xfrm>
              <a:off x="1879800" y="4491975"/>
              <a:ext cx="2194560" cy="391500"/>
            </a:xfrm>
            <a:prstGeom prst="rect">
              <a:avLst/>
            </a:prstGeom>
            <a:solidFill>
              <a:srgbClr val="D9EAD3"/>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Word awareness</a:t>
              </a:r>
              <a:endParaRPr sz="1350">
                <a:latin typeface="+mn-lt"/>
              </a:endParaRPr>
            </a:p>
          </p:txBody>
        </p:sp>
        <p:sp>
          <p:nvSpPr>
            <p:cNvPr id="858" name="Google Shape;858;g64b3e111f9_0_62"/>
            <p:cNvSpPr/>
            <p:nvPr/>
          </p:nvSpPr>
          <p:spPr>
            <a:xfrm>
              <a:off x="3419798" y="2912533"/>
              <a:ext cx="2194560" cy="404942"/>
            </a:xfrm>
            <a:prstGeom prst="rect">
              <a:avLst/>
            </a:prstGeom>
            <a:solidFill>
              <a:srgbClr val="E6B8AF"/>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Phoneme awareness</a:t>
              </a:r>
              <a:endParaRPr sz="1350">
                <a:latin typeface="+mn-lt"/>
              </a:endParaRPr>
            </a:p>
          </p:txBody>
        </p:sp>
        <p:sp>
          <p:nvSpPr>
            <p:cNvPr id="859" name="Google Shape;859;g64b3e111f9_0_62"/>
            <p:cNvSpPr/>
            <p:nvPr/>
          </p:nvSpPr>
          <p:spPr>
            <a:xfrm>
              <a:off x="2202375" y="4100463"/>
              <a:ext cx="2194560" cy="391500"/>
            </a:xfrm>
            <a:prstGeom prst="rect">
              <a:avLst/>
            </a:prstGeom>
            <a:solidFill>
              <a:srgbClr val="FFF2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Rhyming</a:t>
              </a:r>
              <a:endParaRPr sz="1350">
                <a:latin typeface="+mn-lt"/>
              </a:endParaRPr>
            </a:p>
          </p:txBody>
        </p:sp>
        <p:sp>
          <p:nvSpPr>
            <p:cNvPr id="860" name="Google Shape;860;g64b3e111f9_0_62"/>
            <p:cNvSpPr/>
            <p:nvPr/>
          </p:nvSpPr>
          <p:spPr>
            <a:xfrm>
              <a:off x="2933000" y="3317475"/>
              <a:ext cx="2194560" cy="391500"/>
            </a:xfrm>
            <a:prstGeom prst="rect">
              <a:avLst/>
            </a:prstGeom>
            <a:solidFill>
              <a:srgbClr val="F4CCCC"/>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Onset Rime</a:t>
              </a:r>
              <a:endParaRPr sz="1350">
                <a:latin typeface="+mn-lt"/>
              </a:endParaRPr>
            </a:p>
          </p:txBody>
        </p:sp>
        <p:sp>
          <p:nvSpPr>
            <p:cNvPr id="861" name="Google Shape;861;g64b3e111f9_0_62"/>
            <p:cNvSpPr/>
            <p:nvPr/>
          </p:nvSpPr>
          <p:spPr>
            <a:xfrm>
              <a:off x="2603950" y="3708975"/>
              <a:ext cx="2194560" cy="391500"/>
            </a:xfrm>
            <a:prstGeom prst="rect">
              <a:avLst/>
            </a:prstGeom>
            <a:solidFill>
              <a:srgbClr val="FCE5CD"/>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Syllable Awareness</a:t>
              </a:r>
              <a:endParaRPr sz="1350">
                <a:latin typeface="+mn-lt"/>
              </a:endParaRPr>
            </a:p>
          </p:txBody>
        </p:sp>
      </p:grpSp>
      <p:grpSp>
        <p:nvGrpSpPr>
          <p:cNvPr id="2" name="Group 1" descr="Graphic depicting literacy skills from easier to more complex ">
            <a:extLst>
              <a:ext uri="{FF2B5EF4-FFF2-40B4-BE49-F238E27FC236}">
                <a16:creationId xmlns:a16="http://schemas.microsoft.com/office/drawing/2014/main" id="{08CDB93F-2830-4AD9-B5EE-A1097B999A6A}"/>
              </a:ext>
            </a:extLst>
          </p:cNvPr>
          <p:cNvGrpSpPr/>
          <p:nvPr/>
        </p:nvGrpSpPr>
        <p:grpSpPr>
          <a:xfrm>
            <a:off x="3637802" y="2939132"/>
            <a:ext cx="4333356" cy="2592435"/>
            <a:chOff x="4853643" y="3546135"/>
            <a:chExt cx="4734700" cy="2936500"/>
          </a:xfrm>
        </p:grpSpPr>
        <p:sp>
          <p:nvSpPr>
            <p:cNvPr id="862" name="Google Shape;862;g64b3e111f9_0_62"/>
            <p:cNvSpPr/>
            <p:nvPr/>
          </p:nvSpPr>
          <p:spPr>
            <a:xfrm>
              <a:off x="4853643" y="6172670"/>
              <a:ext cx="4734000" cy="309965"/>
            </a:xfrm>
            <a:prstGeom prst="rect">
              <a:avLst/>
            </a:prstGeom>
            <a:solidFill>
              <a:srgbClr val="EAD1DC"/>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68569" tIns="68569" rIns="68569" bIns="68569" anchor="ctr" anchorCtr="0">
              <a:noAutofit/>
            </a:bodyPr>
            <a:lstStyle/>
            <a:p>
              <a:r>
                <a:rPr lang="en-US" sz="1350"/>
                <a:t>Alphabetic principle</a:t>
              </a:r>
              <a:endParaRPr sz="1350"/>
            </a:p>
          </p:txBody>
        </p:sp>
        <p:sp>
          <p:nvSpPr>
            <p:cNvPr id="863" name="Google Shape;863;g64b3e111f9_0_62"/>
            <p:cNvSpPr/>
            <p:nvPr/>
          </p:nvSpPr>
          <p:spPr>
            <a:xfrm>
              <a:off x="6989642" y="3546135"/>
              <a:ext cx="2598000" cy="527974"/>
            </a:xfrm>
            <a:prstGeom prst="rect">
              <a:avLst/>
            </a:prstGeom>
            <a:solidFill>
              <a:srgbClr val="FCE5CD"/>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Long-Vowel- Silent e</a:t>
              </a:r>
              <a:endParaRPr sz="1350">
                <a:latin typeface="+mn-lt"/>
              </a:endParaRPr>
            </a:p>
          </p:txBody>
        </p:sp>
        <p:sp>
          <p:nvSpPr>
            <p:cNvPr id="864" name="Google Shape;864;g64b3e111f9_0_62"/>
            <p:cNvSpPr/>
            <p:nvPr/>
          </p:nvSpPr>
          <p:spPr>
            <a:xfrm>
              <a:off x="6312343" y="4417136"/>
              <a:ext cx="3276000" cy="350979"/>
            </a:xfrm>
            <a:prstGeom prst="rect">
              <a:avLst/>
            </a:prstGeom>
            <a:solidFill>
              <a:srgbClr val="D9EAD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“Floss” Rule</a:t>
              </a:r>
              <a:endParaRPr sz="1350">
                <a:latin typeface="+mn-lt"/>
              </a:endParaRPr>
            </a:p>
          </p:txBody>
        </p:sp>
        <p:sp>
          <p:nvSpPr>
            <p:cNvPr id="865" name="Google Shape;865;g64b3e111f9_0_62"/>
            <p:cNvSpPr/>
            <p:nvPr/>
          </p:nvSpPr>
          <p:spPr>
            <a:xfrm>
              <a:off x="6054842" y="4765451"/>
              <a:ext cx="3532800" cy="340000"/>
            </a:xfrm>
            <a:prstGeom prst="rect">
              <a:avLst/>
            </a:prstGeom>
            <a:solidFill>
              <a:srgbClr val="D0E0E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Ng and </a:t>
              </a:r>
              <a:r>
                <a:rPr lang="en-US" sz="1350" err="1">
                  <a:latin typeface="+mn-lt"/>
                </a:rPr>
                <a:t>nk</a:t>
              </a:r>
              <a:endParaRPr sz="1350">
                <a:latin typeface="+mn-lt"/>
              </a:endParaRPr>
            </a:p>
          </p:txBody>
        </p:sp>
        <p:sp>
          <p:nvSpPr>
            <p:cNvPr id="866" name="Google Shape;866;g64b3e111f9_0_62"/>
            <p:cNvSpPr/>
            <p:nvPr/>
          </p:nvSpPr>
          <p:spPr>
            <a:xfrm>
              <a:off x="5800743" y="5115775"/>
              <a:ext cx="3786900" cy="347937"/>
            </a:xfrm>
            <a:prstGeom prst="rect">
              <a:avLst/>
            </a:prstGeom>
            <a:solidFill>
              <a:srgbClr val="C9DAF8"/>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Consonant Blends</a:t>
              </a:r>
              <a:endParaRPr sz="1350">
                <a:latin typeface="+mn-lt"/>
              </a:endParaRPr>
            </a:p>
          </p:txBody>
        </p:sp>
        <p:sp>
          <p:nvSpPr>
            <p:cNvPr id="867" name="Google Shape;867;g64b3e111f9_0_62"/>
            <p:cNvSpPr/>
            <p:nvPr/>
          </p:nvSpPr>
          <p:spPr>
            <a:xfrm>
              <a:off x="5526543" y="5484359"/>
              <a:ext cx="4061100" cy="347937"/>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t>Digraphs</a:t>
              </a:r>
              <a:endParaRPr sz="1350"/>
            </a:p>
          </p:txBody>
        </p:sp>
        <p:sp>
          <p:nvSpPr>
            <p:cNvPr id="868" name="Google Shape;868;g64b3e111f9_0_62"/>
            <p:cNvSpPr/>
            <p:nvPr/>
          </p:nvSpPr>
          <p:spPr>
            <a:xfrm>
              <a:off x="5150644" y="5822758"/>
              <a:ext cx="4437000" cy="334084"/>
            </a:xfrm>
            <a:prstGeom prst="rect">
              <a:avLst/>
            </a:prstGeom>
            <a:solidFill>
              <a:srgbClr val="D9D2E9"/>
            </a:solidFill>
            <a:ln w="9525" cap="flat" cmpd="sng">
              <a:solidFill>
                <a:schemeClr val="dk2"/>
              </a:solidFill>
              <a:prstDash val="solid"/>
              <a:round/>
              <a:headEnd type="none" w="sm" len="sm"/>
              <a:tailEnd type="none" w="sm" len="sm"/>
            </a:ln>
            <a:effectLst>
              <a:outerShdw blurRad="57150" dist="28575" dir="5400000" algn="bl" rotWithShape="0">
                <a:srgbClr val="000000">
                  <a:alpha val="50000"/>
                </a:srgbClr>
              </a:outerShdw>
            </a:effectLst>
          </p:spPr>
          <p:txBody>
            <a:bodyPr spcFirstLastPara="1" wrap="square" lIns="68569" tIns="68569" rIns="68569" bIns="68569" anchor="ctr" anchorCtr="0">
              <a:noAutofit/>
            </a:bodyPr>
            <a:lstStyle/>
            <a:p>
              <a:r>
                <a:rPr lang="en-US" sz="1350"/>
                <a:t>CVC, CCVC, CCVCC</a:t>
              </a:r>
              <a:endParaRPr sz="1350"/>
            </a:p>
          </p:txBody>
        </p:sp>
        <p:sp>
          <p:nvSpPr>
            <p:cNvPr id="870" name="Google Shape;870;g64b3e111f9_0_62"/>
            <p:cNvSpPr/>
            <p:nvPr/>
          </p:nvSpPr>
          <p:spPr>
            <a:xfrm>
              <a:off x="6564000" y="3962124"/>
              <a:ext cx="3023642" cy="427562"/>
            </a:xfrm>
            <a:prstGeom prst="rect">
              <a:avLst/>
            </a:prstGeom>
            <a:solidFill>
              <a:schemeClr val="accent2">
                <a:lumMod val="40000"/>
                <a:lumOff val="60000"/>
              </a:scheme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Long-Vowel Sounds in Open Syllables</a:t>
              </a:r>
              <a:endParaRPr sz="1350">
                <a:latin typeface="+mn-lt"/>
              </a:endParaRPr>
            </a:p>
          </p:txBody>
        </p:sp>
        <p:sp>
          <p:nvSpPr>
            <p:cNvPr id="23" name="Google Shape;862;g64b3e111f9_0_62">
              <a:extLst>
                <a:ext uri="{FF2B5EF4-FFF2-40B4-BE49-F238E27FC236}">
                  <a16:creationId xmlns:a16="http://schemas.microsoft.com/office/drawing/2014/main" id="{DC94B227-F0F2-4F79-BCF9-62EBB726174B}"/>
                </a:ext>
              </a:extLst>
            </p:cNvPr>
            <p:cNvSpPr/>
            <p:nvPr/>
          </p:nvSpPr>
          <p:spPr>
            <a:xfrm>
              <a:off x="4853643" y="6141422"/>
              <a:ext cx="4734000" cy="309965"/>
            </a:xfrm>
            <a:prstGeom prst="rect">
              <a:avLst/>
            </a:prstGeom>
            <a:solidFill>
              <a:srgbClr val="EAD1DC"/>
            </a:solidFill>
            <a:ln w="9525" cap="flat" cmpd="sng">
              <a:solidFill>
                <a:schemeClr val="dk2"/>
              </a:solidFill>
              <a:prstDash val="solid"/>
              <a:round/>
              <a:headEnd type="none" w="sm" len="sm"/>
              <a:tailEnd type="none" w="sm" len="sm"/>
            </a:ln>
            <a:effectLst>
              <a:outerShdw blurRad="57150" dist="952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Alphabetic principle</a:t>
              </a:r>
              <a:endParaRPr sz="1350">
                <a:latin typeface="+mn-lt"/>
              </a:endParaRPr>
            </a:p>
          </p:txBody>
        </p:sp>
        <p:sp>
          <p:nvSpPr>
            <p:cNvPr id="24" name="Google Shape;867;g64b3e111f9_0_62">
              <a:extLst>
                <a:ext uri="{FF2B5EF4-FFF2-40B4-BE49-F238E27FC236}">
                  <a16:creationId xmlns:a16="http://schemas.microsoft.com/office/drawing/2014/main" id="{C0C822F0-C31F-4AA6-9488-1F559E2BB4A7}"/>
                </a:ext>
              </a:extLst>
            </p:cNvPr>
            <p:cNvSpPr/>
            <p:nvPr/>
          </p:nvSpPr>
          <p:spPr>
            <a:xfrm>
              <a:off x="5526543" y="5453111"/>
              <a:ext cx="4061100" cy="347937"/>
            </a:xfrm>
            <a:prstGeom prst="rect">
              <a:avLst/>
            </a:prstGeom>
            <a:solidFill>
              <a:srgbClr val="CFE2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Digraphs</a:t>
              </a:r>
              <a:endParaRPr sz="1350">
                <a:latin typeface="+mn-lt"/>
              </a:endParaRPr>
            </a:p>
          </p:txBody>
        </p:sp>
        <p:sp>
          <p:nvSpPr>
            <p:cNvPr id="25" name="Google Shape;868;g64b3e111f9_0_62">
              <a:extLst>
                <a:ext uri="{FF2B5EF4-FFF2-40B4-BE49-F238E27FC236}">
                  <a16:creationId xmlns:a16="http://schemas.microsoft.com/office/drawing/2014/main" id="{EEA87771-5544-4EFD-89D9-F4001BACC6C6}"/>
                </a:ext>
              </a:extLst>
            </p:cNvPr>
            <p:cNvSpPr/>
            <p:nvPr/>
          </p:nvSpPr>
          <p:spPr>
            <a:xfrm>
              <a:off x="5150644" y="5791510"/>
              <a:ext cx="4437000" cy="334084"/>
            </a:xfrm>
            <a:prstGeom prst="rect">
              <a:avLst/>
            </a:prstGeom>
            <a:solidFill>
              <a:srgbClr val="D9D2E9"/>
            </a:solidFill>
            <a:ln w="9525" cap="flat" cmpd="sng">
              <a:solidFill>
                <a:schemeClr val="dk2"/>
              </a:solidFill>
              <a:prstDash val="solid"/>
              <a:round/>
              <a:headEnd type="none" w="sm" len="sm"/>
              <a:tailEnd type="none" w="sm" len="sm"/>
            </a:ln>
            <a:effectLst>
              <a:outerShdw blurRad="57150" dist="28575"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CVC, CCVC, CCVCC</a:t>
              </a:r>
              <a:endParaRPr sz="1350">
                <a:latin typeface="+mn-lt"/>
              </a:endParaRPr>
            </a:p>
          </p:txBody>
        </p:sp>
      </p:grpSp>
      <p:cxnSp>
        <p:nvCxnSpPr>
          <p:cNvPr id="872" name="Google Shape;872;g64b3e111f9_0_62" descr="arrow"/>
          <p:cNvCxnSpPr>
            <a:cxnSpLocks/>
          </p:cNvCxnSpPr>
          <p:nvPr/>
        </p:nvCxnSpPr>
        <p:spPr>
          <a:xfrm flipV="1">
            <a:off x="3380996" y="2401767"/>
            <a:ext cx="2199629" cy="3044255"/>
          </a:xfrm>
          <a:prstGeom prst="straightConnector1">
            <a:avLst/>
          </a:prstGeom>
          <a:noFill/>
          <a:ln w="28575" cap="flat" cmpd="sng">
            <a:solidFill>
              <a:schemeClr val="dk2"/>
            </a:solidFill>
            <a:prstDash val="solid"/>
            <a:round/>
            <a:headEnd type="none" w="med" len="med"/>
            <a:tailEnd type="triangle" w="med" len="med"/>
          </a:ln>
        </p:spPr>
      </p:cxnSp>
      <p:sp>
        <p:nvSpPr>
          <p:cNvPr id="28" name="TextBox 27">
            <a:extLst>
              <a:ext uri="{FF2B5EF4-FFF2-40B4-BE49-F238E27FC236}">
                <a16:creationId xmlns:a16="http://schemas.microsoft.com/office/drawing/2014/main" id="{B2D250CF-5C34-4EAC-A175-C20A0D61F38F}"/>
              </a:ext>
            </a:extLst>
          </p:cNvPr>
          <p:cNvSpPr txBox="1"/>
          <p:nvPr/>
        </p:nvSpPr>
        <p:spPr>
          <a:xfrm rot="18368484">
            <a:off x="2265519" y="3686012"/>
            <a:ext cx="4186375" cy="300082"/>
          </a:xfrm>
          <a:prstGeom prst="rect">
            <a:avLst/>
          </a:prstGeom>
          <a:noFill/>
        </p:spPr>
        <p:txBody>
          <a:bodyPr wrap="square" rtlCol="0">
            <a:spAutoFit/>
          </a:bodyPr>
          <a:lstStyle/>
          <a:p>
            <a:r>
              <a:rPr lang="en-US" sz="1350">
                <a:latin typeface="+mn-lt"/>
              </a:rPr>
              <a:t>Easier skill	</a:t>
            </a:r>
            <a:r>
              <a:rPr lang="en-US" sz="1350"/>
              <a:t>		</a:t>
            </a:r>
            <a:r>
              <a:rPr lang="en-US" sz="1350">
                <a:latin typeface="+mn-lt"/>
              </a:rPr>
              <a:t>More complex</a:t>
            </a:r>
          </a:p>
        </p:txBody>
      </p:sp>
      <p:sp>
        <p:nvSpPr>
          <p:cNvPr id="22" name="Google Shape;863;g64b3e111f9_0_62">
            <a:extLst>
              <a:ext uri="{FF2B5EF4-FFF2-40B4-BE49-F238E27FC236}">
                <a16:creationId xmlns:a16="http://schemas.microsoft.com/office/drawing/2014/main" id="{138EC8CA-AB78-4107-A57C-4B30A98AF824}"/>
              </a:ext>
            </a:extLst>
          </p:cNvPr>
          <p:cNvSpPr/>
          <p:nvPr/>
        </p:nvSpPr>
        <p:spPr>
          <a:xfrm>
            <a:off x="5940072" y="2461773"/>
            <a:ext cx="2026146" cy="466112"/>
          </a:xfrm>
          <a:prstGeom prst="rect">
            <a:avLst/>
          </a:prstGeom>
          <a:solidFill>
            <a:schemeClr val="accent4">
              <a:lumMod val="20000"/>
              <a:lumOff val="80000"/>
            </a:schemeClr>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r>
              <a:rPr lang="en-US" sz="1350">
                <a:latin typeface="+mn-lt"/>
              </a:rPr>
              <a:t>Other Long Vowel Patterns</a:t>
            </a:r>
          </a:p>
        </p:txBody>
      </p:sp>
      <p:sp>
        <p:nvSpPr>
          <p:cNvPr id="3" name="TextBox 2">
            <a:extLst>
              <a:ext uri="{FF2B5EF4-FFF2-40B4-BE49-F238E27FC236}">
                <a16:creationId xmlns:a16="http://schemas.microsoft.com/office/drawing/2014/main" id="{581632D5-0C4F-4623-8CE7-BBCD8B38543E}"/>
              </a:ext>
            </a:extLst>
          </p:cNvPr>
          <p:cNvSpPr txBox="1"/>
          <p:nvPr/>
        </p:nvSpPr>
        <p:spPr>
          <a:xfrm>
            <a:off x="6968294" y="5738007"/>
            <a:ext cx="1111829" cy="300082"/>
          </a:xfrm>
          <a:prstGeom prst="rect">
            <a:avLst/>
          </a:prstGeom>
          <a:noFill/>
        </p:spPr>
        <p:txBody>
          <a:bodyPr wrap="square" rtlCol="0">
            <a:spAutoFit/>
          </a:bodyPr>
          <a:lstStyle/>
          <a:p>
            <a:r>
              <a:rPr lang="en-US" sz="1350" err="1">
                <a:latin typeface="+mn-lt"/>
              </a:rPr>
              <a:t>Sedita</a:t>
            </a:r>
            <a:r>
              <a:rPr lang="en-US" sz="1350">
                <a:latin typeface="+mn-lt"/>
              </a:rPr>
              <a:t>, 2019</a:t>
            </a:r>
          </a:p>
        </p:txBody>
      </p:sp>
      <p:sp>
        <p:nvSpPr>
          <p:cNvPr id="26" name="Oval 25">
            <a:extLst>
              <a:ext uri="{FF2B5EF4-FFF2-40B4-BE49-F238E27FC236}">
                <a16:creationId xmlns:a16="http://schemas.microsoft.com/office/drawing/2014/main" id="{369A4511-76C8-4B79-99DD-C05142E9725D}"/>
              </a:ext>
              <a:ext uri="{C183D7F6-B498-43B3-948B-1728B52AA6E4}">
                <adec:decorative xmlns:adec="http://schemas.microsoft.com/office/drawing/2017/decorative" val="1"/>
              </a:ext>
            </a:extLst>
          </p:cNvPr>
          <p:cNvSpPr/>
          <p:nvPr/>
        </p:nvSpPr>
        <p:spPr>
          <a:xfrm>
            <a:off x="3483496" y="4976848"/>
            <a:ext cx="2320664" cy="849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12543B69-5F7F-4504-8EA3-CF5DC1DF2A48}"/>
              </a:ext>
              <a:ext uri="{C183D7F6-B498-43B3-948B-1728B52AA6E4}">
                <adec:decorative xmlns:adec="http://schemas.microsoft.com/office/drawing/2017/decorative" val="1"/>
              </a:ext>
            </a:extLst>
          </p:cNvPr>
          <p:cNvSpPr/>
          <p:nvPr/>
        </p:nvSpPr>
        <p:spPr>
          <a:xfrm>
            <a:off x="2282055" y="2268619"/>
            <a:ext cx="2320664" cy="849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844723"/>
      </p:ext>
    </p:extLst>
  </p:cSld>
  <p:clrMapOvr>
    <a:masterClrMapping/>
  </p:clrMapOvr>
  <mc:AlternateContent xmlns:mc="http://schemas.openxmlformats.org/markup-compatibility/2006" xmlns:p14="http://schemas.microsoft.com/office/powerpoint/2010/main">
    <mc:Choice Requires="p14">
      <p:transition spd="slow" advTm="52000">
        <p14:gallery dir="l"/>
      </p:transition>
    </mc:Choice>
    <mc:Fallback xmlns="">
      <p:transition spd="slow" advTm="5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612bd06fb4_1_5">
            <a:extLst>
              <a:ext uri="{C183D7F6-B498-43B3-948B-1728B52AA6E4}">
                <adec:decorative xmlns:adec="http://schemas.microsoft.com/office/drawing/2017/decorative" val="1"/>
              </a:ext>
            </a:extLst>
          </p:cNvPr>
          <p:cNvSpPr/>
          <p:nvPr/>
        </p:nvSpPr>
        <p:spPr>
          <a:xfrm>
            <a:off x="5442637" y="1950431"/>
            <a:ext cx="3294962" cy="4050450"/>
          </a:xfrm>
          <a:prstGeom prst="rect">
            <a:avLst/>
          </a:prstGeom>
          <a:solidFill>
            <a:srgbClr val="488BC9"/>
          </a:solidFill>
          <a:ln>
            <a:noFill/>
          </a:ln>
        </p:spPr>
        <p:txBody>
          <a:bodyPr spcFirstLastPara="1" wrap="square" lIns="68569" tIns="68569" rIns="68569" bIns="68569" anchor="ctr" anchorCtr="0">
            <a:noAutofit/>
          </a:bodyPr>
          <a:lstStyle/>
          <a:p>
            <a:pPr>
              <a:buClr>
                <a:srgbClr val="000000"/>
              </a:buClr>
            </a:pPr>
            <a:endParaRPr sz="1050" kern="0">
              <a:solidFill>
                <a:srgbClr val="000000"/>
              </a:solidFill>
              <a:latin typeface="Arial"/>
              <a:cs typeface="Arial"/>
              <a:sym typeface="Arial"/>
            </a:endParaRPr>
          </a:p>
        </p:txBody>
      </p:sp>
      <p:sp>
        <p:nvSpPr>
          <p:cNvPr id="879" name="Google Shape;879;g612bd06fb4_1_5"/>
          <p:cNvSpPr txBox="1">
            <a:spLocks noGrp="1"/>
          </p:cNvSpPr>
          <p:nvPr>
            <p:ph type="title"/>
          </p:nvPr>
        </p:nvSpPr>
        <p:spPr>
          <a:prstGeom prst="rect">
            <a:avLst/>
          </a:prstGeom>
          <a:noFill/>
          <a:ln>
            <a:noFill/>
          </a:ln>
        </p:spPr>
        <p:txBody>
          <a:bodyPr spcFirstLastPara="1" wrap="square" lIns="0" tIns="0" rIns="0" bIns="0" anchor="t" anchorCtr="0">
            <a:noAutofit/>
          </a:bodyPr>
          <a:lstStyle/>
          <a:p>
            <a:pPr>
              <a:buSzPts val="2600"/>
            </a:pPr>
            <a:r>
              <a:rPr lang="en-US" sz="4000">
                <a:latin typeface="Museo Slab 500" panose="02000000000000000000" charset="0"/>
              </a:rPr>
              <a:t>READ Plan </a:t>
            </a:r>
            <a:r>
              <a:rPr lang="en-US" sz="4000">
                <a:latin typeface="Museo Slab 500" panose="02000000000000000000" charset="0"/>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3"/>
                  </a:ext>
                </a:extLst>
              </a:rPr>
              <a:t>Goals </a:t>
            </a:r>
            <a:endParaRPr lang="en-US" sz="4000">
              <a:latin typeface="Museo Slab 500" panose="02000000000000000000" charset="0"/>
            </a:endParaRPr>
          </a:p>
        </p:txBody>
      </p:sp>
      <p:sp>
        <p:nvSpPr>
          <p:cNvPr id="880" name="Google Shape;880;g612bd06fb4_1_5"/>
          <p:cNvSpPr txBox="1">
            <a:spLocks noGrp="1"/>
          </p:cNvSpPr>
          <p:nvPr>
            <p:ph type="body" idx="1"/>
          </p:nvPr>
        </p:nvSpPr>
        <p:spPr>
          <a:xfrm>
            <a:off x="628650" y="2139824"/>
            <a:ext cx="3943350" cy="367166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0" tIns="0" rIns="0" bIns="0" anchor="t" anchorCtr="0">
            <a:noAutofit/>
          </a:bodyPr>
          <a:lstStyle/>
          <a:p>
            <a:endParaRPr lang="en-US" sz="2000">
              <a:latin typeface="Calibri Light" panose="020F0302020204030204" pitchFamily="34" charset="0"/>
              <a:cs typeface="Calibri Light" panose="020F0302020204030204" pitchFamily="34" charset="0"/>
            </a:endParaRPr>
          </a:p>
          <a:p>
            <a:pPr marL="50800" indent="0">
              <a:buNone/>
            </a:pPr>
            <a:endParaRPr sz="2000">
              <a:latin typeface="Calibri Light" panose="020F0302020204030204" pitchFamily="34" charset="0"/>
              <a:cs typeface="Calibri Light" panose="020F0302020204030204" pitchFamily="34" charset="0"/>
            </a:endParaRPr>
          </a:p>
          <a:p>
            <a:pPr>
              <a:spcBef>
                <a:spcPts val="0"/>
              </a:spcBef>
            </a:pPr>
            <a:r>
              <a:rPr lang="en-US" sz="2000">
                <a:latin typeface="Calibri" panose="020F0502020204030204" pitchFamily="34" charset="0"/>
                <a:ea typeface="Calibri" panose="020F0502020204030204" pitchFamily="34" charset="0"/>
                <a:cs typeface="Calibri" panose="020F0502020204030204" pitchFamily="34" charset="0"/>
              </a:rPr>
              <a:t>SMART: Specific, measurable, achievable, realistic, timely</a:t>
            </a:r>
          </a:p>
          <a:p>
            <a:pPr>
              <a:spcBef>
                <a:spcPts val="0"/>
              </a:spcBef>
            </a:pPr>
            <a:endParaRPr lang="en-US" sz="2000">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a:latin typeface="Calibri" panose="020F0502020204030204" pitchFamily="34" charset="0"/>
                <a:ea typeface="Calibri" panose="020F0502020204030204" pitchFamily="34" charset="0"/>
                <a:cs typeface="Calibri" panose="020F0502020204030204" pitchFamily="34" charset="0"/>
              </a:rPr>
              <a:t>Broad, year long</a:t>
            </a:r>
          </a:p>
          <a:p>
            <a:pPr marL="50800" indent="0">
              <a:spcBef>
                <a:spcPts val="0"/>
              </a:spcBef>
              <a:buNone/>
            </a:pPr>
            <a:endParaRPr lang="en-US" sz="2000">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000">
                <a:latin typeface="Calibri" panose="020F0502020204030204" pitchFamily="34" charset="0"/>
                <a:ea typeface="Calibri" panose="020F0502020204030204" pitchFamily="34" charset="0"/>
                <a:cs typeface="Calibri" panose="020F0502020204030204" pitchFamily="34" charset="0"/>
              </a:rPr>
              <a:t>Aligned with the identified area of need</a:t>
            </a:r>
          </a:p>
          <a:p>
            <a:pPr marL="50800" indent="0">
              <a:spcBef>
                <a:spcPts val="0"/>
              </a:spcBef>
              <a:buNone/>
            </a:pPr>
            <a:endParaRPr sz="2000">
              <a:latin typeface="Calibri Light" panose="020F0302020204030204" pitchFamily="34" charset="0"/>
              <a:cs typeface="Calibri Light" panose="020F0302020204030204" pitchFamily="34" charset="0"/>
            </a:endParaRPr>
          </a:p>
          <a:p>
            <a:pPr indent="0">
              <a:spcBef>
                <a:spcPts val="0"/>
              </a:spcBef>
              <a:buNone/>
            </a:pPr>
            <a:endParaRPr/>
          </a:p>
          <a:p>
            <a:pPr marL="0" indent="0">
              <a:buNone/>
            </a:pPr>
            <a:r>
              <a:rPr lang="en-US"/>
              <a:t> </a:t>
            </a:r>
            <a:endParaRPr/>
          </a:p>
        </p:txBody>
      </p:sp>
      <p:pic>
        <p:nvPicPr>
          <p:cNvPr id="881" name="Google Shape;881;g612bd06fb4_1_5" descr="SMART goals defined in visual: specific, measurable, achievable, realistic, timely."/>
          <p:cNvPicPr preferRelativeResize="0"/>
          <p:nvPr/>
        </p:nvPicPr>
        <p:blipFill>
          <a:blip r:embed="rId3">
            <a:alphaModFix/>
          </a:blip>
          <a:stretch>
            <a:fillRect/>
          </a:stretch>
        </p:blipFill>
        <p:spPr>
          <a:xfrm>
            <a:off x="4709337" y="2803438"/>
            <a:ext cx="3559328" cy="2344435"/>
          </a:xfrm>
          <a:prstGeom prst="roundRect">
            <a:avLst>
              <a:gd name="adj" fmla="val 16667"/>
            </a:avLst>
          </a:prstGeom>
          <a:noFill/>
          <a:ln>
            <a:noFill/>
          </a:ln>
        </p:spPr>
      </p:pic>
    </p:spTree>
    <p:extLst>
      <p:ext uri="{BB962C8B-B14F-4D97-AF65-F5344CB8AC3E}">
        <p14:creationId xmlns:p14="http://schemas.microsoft.com/office/powerpoint/2010/main" val="1473914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7A74-7059-E394-E42F-2313C4283867}"/>
              </a:ext>
            </a:extLst>
          </p:cNvPr>
          <p:cNvSpPr>
            <a:spLocks noGrp="1"/>
          </p:cNvSpPr>
          <p:nvPr>
            <p:ph type="title"/>
          </p:nvPr>
        </p:nvSpPr>
        <p:spPr/>
        <p:txBody>
          <a:bodyPr/>
          <a:lstStyle/>
          <a:p>
            <a:r>
              <a:rPr lang="en-US" dirty="0"/>
              <a:t>Crafting a Meaningful Goal</a:t>
            </a:r>
          </a:p>
        </p:txBody>
      </p:sp>
      <p:sp>
        <p:nvSpPr>
          <p:cNvPr id="3" name="Text Placeholder 2" descr="Components to crafting a meaningful goal ">
            <a:extLst>
              <a:ext uri="{FF2B5EF4-FFF2-40B4-BE49-F238E27FC236}">
                <a16:creationId xmlns:a16="http://schemas.microsoft.com/office/drawing/2014/main" id="{B8B1426B-2B68-9D8E-67C4-E1C409CCE8EB}"/>
              </a:ext>
            </a:extLst>
          </p:cNvPr>
          <p:cNvSpPr>
            <a:spLocks noGrp="1"/>
          </p:cNvSpPr>
          <p:nvPr>
            <p:ph type="body" idx="1"/>
          </p:nvPr>
        </p:nvSpPr>
        <p:spPr/>
        <p:txBody>
          <a:bodyPr/>
          <a:lstStyle/>
          <a:p>
            <a:pPr marL="85725" indent="0">
              <a:buNone/>
            </a:pPr>
            <a:endParaRPr lang="en-US"/>
          </a:p>
          <a:p>
            <a:endParaRPr lang="en-US"/>
          </a:p>
        </p:txBody>
      </p:sp>
      <p:pic>
        <p:nvPicPr>
          <p:cNvPr id="5" name="Picture 4">
            <a:extLst>
              <a:ext uri="{FF2B5EF4-FFF2-40B4-BE49-F238E27FC236}">
                <a16:creationId xmlns:a16="http://schemas.microsoft.com/office/drawing/2014/main" id="{7F858F75-E588-EDB7-F7BB-0E9DA99031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01817" y="2831232"/>
            <a:ext cx="2609151" cy="2152765"/>
          </a:xfrm>
          <a:prstGeom prst="rect">
            <a:avLst/>
          </a:prstGeom>
        </p:spPr>
      </p:pic>
      <p:sp>
        <p:nvSpPr>
          <p:cNvPr id="6" name="TextBox 5">
            <a:extLst>
              <a:ext uri="{FF2B5EF4-FFF2-40B4-BE49-F238E27FC236}">
                <a16:creationId xmlns:a16="http://schemas.microsoft.com/office/drawing/2014/main" id="{2EED7ABC-A8B3-169A-1EAF-7422DE47C147}"/>
              </a:ext>
            </a:extLst>
          </p:cNvPr>
          <p:cNvSpPr txBox="1"/>
          <p:nvPr/>
        </p:nvSpPr>
        <p:spPr>
          <a:xfrm>
            <a:off x="562550" y="1989836"/>
            <a:ext cx="2743200" cy="923330"/>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Specific</a:t>
            </a:r>
          </a:p>
          <a:p>
            <a:pPr algn="ctr"/>
            <a:r>
              <a:rPr lang="en-US" sz="1800">
                <a:solidFill>
                  <a:schemeClr val="accent6"/>
                </a:solidFill>
                <a:latin typeface="Calibri" panose="020F0502020204030204" pitchFamily="34" charset="0"/>
                <a:ea typeface="Calibri" panose="020F0502020204030204" pitchFamily="34" charset="0"/>
                <a:cs typeface="Calibri" panose="020F0502020204030204" pitchFamily="34" charset="0"/>
              </a:rPr>
              <a:t>What, When, How</a:t>
            </a:r>
          </a:p>
        </p:txBody>
      </p:sp>
      <p:sp>
        <p:nvSpPr>
          <p:cNvPr id="7" name="TextBox 6">
            <a:extLst>
              <a:ext uri="{FF2B5EF4-FFF2-40B4-BE49-F238E27FC236}">
                <a16:creationId xmlns:a16="http://schemas.microsoft.com/office/drawing/2014/main" id="{8031BEF8-0190-20A1-F1FD-AA7A726B423B}"/>
              </a:ext>
            </a:extLst>
          </p:cNvPr>
          <p:cNvSpPr txBox="1"/>
          <p:nvPr/>
        </p:nvSpPr>
        <p:spPr>
          <a:xfrm>
            <a:off x="294777" y="3286090"/>
            <a:ext cx="3278747" cy="1200329"/>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Measurable</a:t>
            </a:r>
          </a:p>
          <a:p>
            <a:pPr algn="ctr"/>
            <a:r>
              <a:rPr lang="en-US" sz="1800">
                <a:solidFill>
                  <a:schemeClr val="accent6"/>
                </a:solidFill>
                <a:latin typeface="Calibri" panose="020F0502020204030204" pitchFamily="34" charset="0"/>
                <a:ea typeface="Calibri" panose="020F0502020204030204" pitchFamily="34" charset="0"/>
                <a:cs typeface="Calibri" panose="020F0502020204030204" pitchFamily="34" charset="0"/>
              </a:rPr>
              <a:t>Aligned to valid and reliable assessment</a:t>
            </a:r>
          </a:p>
        </p:txBody>
      </p:sp>
      <p:sp>
        <p:nvSpPr>
          <p:cNvPr id="9" name="TextBox 8">
            <a:extLst>
              <a:ext uri="{FF2B5EF4-FFF2-40B4-BE49-F238E27FC236}">
                <a16:creationId xmlns:a16="http://schemas.microsoft.com/office/drawing/2014/main" id="{1C158852-10E1-6C16-5293-AA2E70990D5B}"/>
              </a:ext>
            </a:extLst>
          </p:cNvPr>
          <p:cNvSpPr txBox="1"/>
          <p:nvPr/>
        </p:nvSpPr>
        <p:spPr>
          <a:xfrm rot="10800000" flipV="1">
            <a:off x="-119831" y="4900256"/>
            <a:ext cx="5128620" cy="923330"/>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Achievable </a:t>
            </a:r>
            <a:endParaRPr lang="en-US" sz="1350">
              <a:latin typeface="Calibri" panose="020F0502020204030204" pitchFamily="34" charset="0"/>
              <a:ea typeface="Calibri" panose="020F0502020204030204" pitchFamily="34" charset="0"/>
              <a:cs typeface="Calibri" panose="020F0502020204030204" pitchFamily="34" charset="0"/>
            </a:endParaRPr>
          </a:p>
          <a:p>
            <a:pPr algn="ctr"/>
            <a:r>
              <a:rPr lang="en-US" sz="1800">
                <a:solidFill>
                  <a:schemeClr val="accent6"/>
                </a:solidFill>
                <a:latin typeface="Calibri" panose="020F0502020204030204" pitchFamily="34" charset="0"/>
                <a:ea typeface="Calibri" panose="020F0502020204030204" pitchFamily="34" charset="0"/>
                <a:cs typeface="Calibri" panose="020F0502020204030204" pitchFamily="34" charset="0"/>
              </a:rPr>
              <a:t>Yet ambitious. More than a year’s growth.</a:t>
            </a:r>
          </a:p>
        </p:txBody>
      </p:sp>
      <p:sp>
        <p:nvSpPr>
          <p:cNvPr id="10" name="TextBox 9">
            <a:extLst>
              <a:ext uri="{FF2B5EF4-FFF2-40B4-BE49-F238E27FC236}">
                <a16:creationId xmlns:a16="http://schemas.microsoft.com/office/drawing/2014/main" id="{97C9877C-781A-BA29-444D-3A319A90AFE7}"/>
              </a:ext>
            </a:extLst>
          </p:cNvPr>
          <p:cNvSpPr txBox="1"/>
          <p:nvPr/>
        </p:nvSpPr>
        <p:spPr>
          <a:xfrm>
            <a:off x="6270835" y="2627052"/>
            <a:ext cx="2216604" cy="923330"/>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Realistic</a:t>
            </a:r>
          </a:p>
          <a:p>
            <a:pPr algn="ctr"/>
            <a:r>
              <a:rPr lang="en-US" sz="1800">
                <a:solidFill>
                  <a:schemeClr val="accent6"/>
                </a:solidFill>
                <a:latin typeface="Calibri" panose="020F0502020204030204" pitchFamily="34" charset="0"/>
                <a:ea typeface="Calibri" panose="020F0502020204030204" pitchFamily="34" charset="0"/>
                <a:cs typeface="Calibri" panose="020F0502020204030204" pitchFamily="34" charset="0"/>
              </a:rPr>
              <a:t>Consider all factors</a:t>
            </a:r>
          </a:p>
        </p:txBody>
      </p:sp>
      <p:sp>
        <p:nvSpPr>
          <p:cNvPr id="11" name="TextBox 10">
            <a:extLst>
              <a:ext uri="{FF2B5EF4-FFF2-40B4-BE49-F238E27FC236}">
                <a16:creationId xmlns:a16="http://schemas.microsoft.com/office/drawing/2014/main" id="{5BC7BF68-5A36-6671-FDD8-B73547F066B9}"/>
              </a:ext>
            </a:extLst>
          </p:cNvPr>
          <p:cNvSpPr txBox="1"/>
          <p:nvPr/>
        </p:nvSpPr>
        <p:spPr>
          <a:xfrm>
            <a:off x="5920428" y="4132061"/>
            <a:ext cx="2785462" cy="1200329"/>
          </a:xfrm>
          <a:prstGeom prst="rect">
            <a:avLst/>
          </a:prstGeom>
          <a:noFill/>
        </p:spPr>
        <p:txBody>
          <a:bodyPr wrap="square" rtlCol="0">
            <a:spAutoFit/>
          </a:bodyPr>
          <a:lstStyle/>
          <a:p>
            <a:pPr algn="ctr"/>
            <a:r>
              <a:rPr lang="en-US" sz="3600">
                <a:latin typeface="Calibri" panose="020F0502020204030204" pitchFamily="34" charset="0"/>
                <a:ea typeface="Calibri" panose="020F0502020204030204" pitchFamily="34" charset="0"/>
                <a:cs typeface="Calibri" panose="020F0502020204030204" pitchFamily="34" charset="0"/>
              </a:rPr>
              <a:t>Timely</a:t>
            </a:r>
          </a:p>
          <a:p>
            <a:pPr algn="ctr"/>
            <a:r>
              <a:rPr lang="en-US" sz="1800">
                <a:solidFill>
                  <a:schemeClr val="accent6"/>
                </a:solidFill>
                <a:latin typeface="Calibri" panose="020F0502020204030204" pitchFamily="34" charset="0"/>
                <a:ea typeface="Calibri" panose="020F0502020204030204" pitchFamily="34" charset="0"/>
                <a:cs typeface="Calibri" panose="020F0502020204030204" pitchFamily="34" charset="0"/>
              </a:rPr>
              <a:t>Clearly defined start and end for measuring progress</a:t>
            </a:r>
          </a:p>
        </p:txBody>
      </p:sp>
    </p:spTree>
    <p:extLst>
      <p:ext uri="{BB962C8B-B14F-4D97-AF65-F5344CB8AC3E}">
        <p14:creationId xmlns:p14="http://schemas.microsoft.com/office/powerpoint/2010/main" val="95752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476C-9F73-5FCB-E39F-4C546D75A306}"/>
              </a:ext>
            </a:extLst>
          </p:cNvPr>
          <p:cNvSpPr>
            <a:spLocks noGrp="1"/>
          </p:cNvSpPr>
          <p:nvPr>
            <p:ph type="title"/>
          </p:nvPr>
        </p:nvSpPr>
        <p:spPr/>
        <p:txBody>
          <a:bodyPr/>
          <a:lstStyle/>
          <a:p>
            <a:r>
              <a:rPr lang="en-US" dirty="0"/>
              <a:t>Why does the goal matter?</a:t>
            </a:r>
          </a:p>
        </p:txBody>
      </p:sp>
      <p:pic>
        <p:nvPicPr>
          <p:cNvPr id="4" name="Picture 3" descr="A person running with his arms up">
            <a:extLst>
              <a:ext uri="{FF2B5EF4-FFF2-40B4-BE49-F238E27FC236}">
                <a16:creationId xmlns:a16="http://schemas.microsoft.com/office/drawing/2014/main" id="{44E93323-4B8A-0E14-8AC9-8E81A7015CAB}"/>
              </a:ext>
            </a:extLst>
          </p:cNvPr>
          <p:cNvPicPr>
            <a:picLocks noChangeAspect="1"/>
          </p:cNvPicPr>
          <p:nvPr/>
        </p:nvPicPr>
        <p:blipFill>
          <a:blip r:embed="rId3"/>
          <a:stretch>
            <a:fillRect/>
          </a:stretch>
        </p:blipFill>
        <p:spPr>
          <a:xfrm>
            <a:off x="0" y="1753568"/>
            <a:ext cx="2908586" cy="2216580"/>
          </a:xfrm>
          <a:prstGeom prst="rect">
            <a:avLst/>
          </a:prstGeom>
        </p:spPr>
      </p:pic>
      <p:sp>
        <p:nvSpPr>
          <p:cNvPr id="19" name="TextBox 18">
            <a:extLst>
              <a:ext uri="{FF2B5EF4-FFF2-40B4-BE49-F238E27FC236}">
                <a16:creationId xmlns:a16="http://schemas.microsoft.com/office/drawing/2014/main" id="{7CCA5D64-6EC1-FC7A-528E-E0D73135C5CA}"/>
              </a:ext>
            </a:extLst>
          </p:cNvPr>
          <p:cNvSpPr txBox="1"/>
          <p:nvPr/>
        </p:nvSpPr>
        <p:spPr>
          <a:xfrm>
            <a:off x="716407" y="3682256"/>
            <a:ext cx="2542888" cy="300082"/>
          </a:xfrm>
          <a:prstGeom prst="rect">
            <a:avLst/>
          </a:prstGeom>
          <a:noFill/>
        </p:spPr>
        <p:txBody>
          <a:bodyPr wrap="square" rtlCol="0">
            <a:spAutoFit/>
          </a:bodyPr>
          <a:lstStyle/>
          <a:p>
            <a:r>
              <a:rPr lang="en-US" sz="1350"/>
              <a:t>“Run a marathon”</a:t>
            </a:r>
          </a:p>
        </p:txBody>
      </p:sp>
      <p:pic>
        <p:nvPicPr>
          <p:cNvPr id="16" name="Picture 15" descr="A graduation cap and a diploma">
            <a:extLst>
              <a:ext uri="{FF2B5EF4-FFF2-40B4-BE49-F238E27FC236}">
                <a16:creationId xmlns:a16="http://schemas.microsoft.com/office/drawing/2014/main" id="{8C41B703-B656-D87B-8D1C-A7CDF44ACB08}"/>
              </a:ext>
            </a:extLst>
          </p:cNvPr>
          <p:cNvPicPr>
            <a:picLocks noChangeAspect="1"/>
          </p:cNvPicPr>
          <p:nvPr/>
        </p:nvPicPr>
        <p:blipFill>
          <a:blip r:embed="rId4"/>
          <a:stretch>
            <a:fillRect/>
          </a:stretch>
        </p:blipFill>
        <p:spPr>
          <a:xfrm>
            <a:off x="3485999" y="1966297"/>
            <a:ext cx="1620762" cy="10389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51D27AAC-35F1-A4FA-2481-0D886248ECDC}"/>
              </a:ext>
            </a:extLst>
          </p:cNvPr>
          <p:cNvSpPr txBox="1"/>
          <p:nvPr/>
        </p:nvSpPr>
        <p:spPr>
          <a:xfrm>
            <a:off x="3480332" y="3079748"/>
            <a:ext cx="1705725" cy="507831"/>
          </a:xfrm>
          <a:prstGeom prst="rect">
            <a:avLst/>
          </a:prstGeom>
          <a:noFill/>
        </p:spPr>
        <p:txBody>
          <a:bodyPr wrap="square" rtlCol="0">
            <a:spAutoFit/>
          </a:bodyPr>
          <a:lstStyle/>
          <a:p>
            <a:r>
              <a:rPr lang="en-US" sz="1350"/>
              <a:t>“Finish my Master’s”</a:t>
            </a:r>
          </a:p>
        </p:txBody>
      </p:sp>
      <p:pic>
        <p:nvPicPr>
          <p:cNvPr id="8" name="Picture 7" descr="A person's feet on a scale">
            <a:extLst>
              <a:ext uri="{FF2B5EF4-FFF2-40B4-BE49-F238E27FC236}">
                <a16:creationId xmlns:a16="http://schemas.microsoft.com/office/drawing/2014/main" id="{BE90BEEE-1F90-04FA-0C7A-62EB42EDB6DD}"/>
              </a:ext>
            </a:extLst>
          </p:cNvPr>
          <p:cNvPicPr>
            <a:picLocks noChangeAspect="1"/>
          </p:cNvPicPr>
          <p:nvPr/>
        </p:nvPicPr>
        <p:blipFill>
          <a:blip r:embed="rId5"/>
          <a:stretch>
            <a:fillRect/>
          </a:stretch>
        </p:blipFill>
        <p:spPr>
          <a:xfrm>
            <a:off x="5757804" y="2154119"/>
            <a:ext cx="2771289" cy="1335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6A939C08-0AFD-D2B4-8681-50CDF6E0CF39}"/>
              </a:ext>
            </a:extLst>
          </p:cNvPr>
          <p:cNvSpPr txBox="1"/>
          <p:nvPr/>
        </p:nvSpPr>
        <p:spPr>
          <a:xfrm>
            <a:off x="6235417" y="3612896"/>
            <a:ext cx="2192177" cy="300082"/>
          </a:xfrm>
          <a:prstGeom prst="rect">
            <a:avLst/>
          </a:prstGeom>
          <a:noFill/>
        </p:spPr>
        <p:txBody>
          <a:bodyPr wrap="square" rtlCol="0">
            <a:spAutoFit/>
          </a:bodyPr>
          <a:lstStyle/>
          <a:p>
            <a:r>
              <a:rPr lang="en-US" sz="1350"/>
              <a:t>“Lose 10 pounds”</a:t>
            </a:r>
          </a:p>
        </p:txBody>
      </p:sp>
      <p:pic>
        <p:nvPicPr>
          <p:cNvPr id="12" name="Picture 11" descr="A close-up of a pen on a paper">
            <a:extLst>
              <a:ext uri="{FF2B5EF4-FFF2-40B4-BE49-F238E27FC236}">
                <a16:creationId xmlns:a16="http://schemas.microsoft.com/office/drawing/2014/main" id="{E30394CB-A498-19B6-AA0F-103B53C0D3CB}"/>
              </a:ext>
            </a:extLst>
          </p:cNvPr>
          <p:cNvPicPr>
            <a:picLocks noChangeAspect="1"/>
          </p:cNvPicPr>
          <p:nvPr/>
        </p:nvPicPr>
        <p:blipFill>
          <a:blip r:embed="rId6"/>
          <a:stretch>
            <a:fillRect/>
          </a:stretch>
        </p:blipFill>
        <p:spPr>
          <a:xfrm>
            <a:off x="380424" y="4252822"/>
            <a:ext cx="1974640" cy="1284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TextBox 19">
            <a:extLst>
              <a:ext uri="{FF2B5EF4-FFF2-40B4-BE49-F238E27FC236}">
                <a16:creationId xmlns:a16="http://schemas.microsoft.com/office/drawing/2014/main" id="{62AAA30E-8EE3-4551-E17B-220A016FEB9C}"/>
              </a:ext>
            </a:extLst>
          </p:cNvPr>
          <p:cNvSpPr txBox="1"/>
          <p:nvPr/>
        </p:nvSpPr>
        <p:spPr>
          <a:xfrm>
            <a:off x="80441" y="5760088"/>
            <a:ext cx="2685516" cy="300082"/>
          </a:xfrm>
          <a:prstGeom prst="rect">
            <a:avLst/>
          </a:prstGeom>
          <a:noFill/>
        </p:spPr>
        <p:txBody>
          <a:bodyPr wrap="square" rtlCol="0">
            <a:spAutoFit/>
          </a:bodyPr>
          <a:lstStyle/>
          <a:p>
            <a:r>
              <a:rPr lang="en-US" sz="1350"/>
              <a:t>“Get an A in Algebra”</a:t>
            </a:r>
          </a:p>
        </p:txBody>
      </p:sp>
      <p:pic>
        <p:nvPicPr>
          <p:cNvPr id="18" name="Picture 17" descr="A person writing in a notebook">
            <a:extLst>
              <a:ext uri="{FF2B5EF4-FFF2-40B4-BE49-F238E27FC236}">
                <a16:creationId xmlns:a16="http://schemas.microsoft.com/office/drawing/2014/main" id="{EDD23738-8114-0A26-4455-9678067DF7AF}"/>
              </a:ext>
            </a:extLst>
          </p:cNvPr>
          <p:cNvPicPr>
            <a:picLocks noChangeAspect="1"/>
          </p:cNvPicPr>
          <p:nvPr/>
        </p:nvPicPr>
        <p:blipFill>
          <a:blip r:embed="rId7"/>
          <a:stretch>
            <a:fillRect/>
          </a:stretch>
        </p:blipFill>
        <p:spPr>
          <a:xfrm>
            <a:off x="3235234" y="3794795"/>
            <a:ext cx="2322824" cy="1593851"/>
          </a:xfrm>
          <a:prstGeom prst="ellipse">
            <a:avLst/>
          </a:prstGeom>
          <a:ln>
            <a:noFill/>
          </a:ln>
          <a:effectLst>
            <a:softEdge rad="112500"/>
          </a:effectLst>
        </p:spPr>
      </p:pic>
      <p:sp>
        <p:nvSpPr>
          <p:cNvPr id="22" name="TextBox 21">
            <a:extLst>
              <a:ext uri="{FF2B5EF4-FFF2-40B4-BE49-F238E27FC236}">
                <a16:creationId xmlns:a16="http://schemas.microsoft.com/office/drawing/2014/main" id="{4988C9F0-5D2B-BF08-B232-2BC9AB9795DE}"/>
              </a:ext>
            </a:extLst>
          </p:cNvPr>
          <p:cNvSpPr txBox="1"/>
          <p:nvPr/>
        </p:nvSpPr>
        <p:spPr>
          <a:xfrm>
            <a:off x="3703895" y="5398900"/>
            <a:ext cx="1705725" cy="300082"/>
          </a:xfrm>
          <a:prstGeom prst="rect">
            <a:avLst/>
          </a:prstGeom>
          <a:noFill/>
        </p:spPr>
        <p:txBody>
          <a:bodyPr wrap="square" rtlCol="0">
            <a:spAutoFit/>
          </a:bodyPr>
          <a:lstStyle/>
          <a:p>
            <a:r>
              <a:rPr lang="en-US" sz="1350"/>
              <a:t>“Write a book”</a:t>
            </a:r>
          </a:p>
        </p:txBody>
      </p:sp>
      <p:pic>
        <p:nvPicPr>
          <p:cNvPr id="27" name="Picture 26" descr="A person standing in front of a white shelf">
            <a:extLst>
              <a:ext uri="{FF2B5EF4-FFF2-40B4-BE49-F238E27FC236}">
                <a16:creationId xmlns:a16="http://schemas.microsoft.com/office/drawing/2014/main" id="{44F91010-A39D-E94E-71C6-C909613EF5AB}"/>
              </a:ext>
            </a:extLst>
          </p:cNvPr>
          <p:cNvPicPr>
            <a:picLocks noChangeAspect="1"/>
          </p:cNvPicPr>
          <p:nvPr/>
        </p:nvPicPr>
        <p:blipFill>
          <a:blip r:embed="rId8"/>
          <a:stretch>
            <a:fillRect/>
          </a:stretch>
        </p:blipFill>
        <p:spPr>
          <a:xfrm>
            <a:off x="6939203" y="3998341"/>
            <a:ext cx="1756691" cy="1484263"/>
          </a:xfrm>
          <a:prstGeom prst="rect">
            <a:avLst/>
          </a:prstGeom>
        </p:spPr>
      </p:pic>
      <p:sp>
        <p:nvSpPr>
          <p:cNvPr id="25" name="TextBox 24">
            <a:extLst>
              <a:ext uri="{FF2B5EF4-FFF2-40B4-BE49-F238E27FC236}">
                <a16:creationId xmlns:a16="http://schemas.microsoft.com/office/drawing/2014/main" id="{BED1C2B3-6E42-4209-8E70-1AEEC9C79DD5}"/>
              </a:ext>
            </a:extLst>
          </p:cNvPr>
          <p:cNvSpPr txBox="1"/>
          <p:nvPr/>
        </p:nvSpPr>
        <p:spPr>
          <a:xfrm>
            <a:off x="6868284" y="5462757"/>
            <a:ext cx="2041708" cy="300082"/>
          </a:xfrm>
          <a:prstGeom prst="rect">
            <a:avLst/>
          </a:prstGeom>
          <a:noFill/>
        </p:spPr>
        <p:txBody>
          <a:bodyPr wrap="square" rtlCol="0">
            <a:spAutoFit/>
          </a:bodyPr>
          <a:lstStyle/>
          <a:p>
            <a:r>
              <a:rPr lang="en-US" sz="1350"/>
              <a:t>“Declutter the house”</a:t>
            </a:r>
          </a:p>
        </p:txBody>
      </p:sp>
    </p:spTree>
    <p:extLst>
      <p:ext uri="{BB962C8B-B14F-4D97-AF65-F5344CB8AC3E}">
        <p14:creationId xmlns:p14="http://schemas.microsoft.com/office/powerpoint/2010/main" val="4095633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402-50DA-39C2-2154-1EB08B970BE7}"/>
              </a:ext>
            </a:extLst>
          </p:cNvPr>
          <p:cNvSpPr>
            <a:spLocks noGrp="1"/>
          </p:cNvSpPr>
          <p:nvPr>
            <p:ph type="title"/>
          </p:nvPr>
        </p:nvSpPr>
        <p:spPr/>
        <p:txBody>
          <a:bodyPr/>
          <a:lstStyle/>
          <a:p>
            <a:r>
              <a:rPr lang="en-US" dirty="0"/>
              <a:t>Getting Real with Goal Setting</a:t>
            </a:r>
          </a:p>
        </p:txBody>
      </p:sp>
      <p:sp>
        <p:nvSpPr>
          <p:cNvPr id="3" name="Text Placeholder 2">
            <a:extLst>
              <a:ext uri="{FF2B5EF4-FFF2-40B4-BE49-F238E27FC236}">
                <a16:creationId xmlns:a16="http://schemas.microsoft.com/office/drawing/2014/main" id="{33F957EB-81A2-30D6-8922-037DE7B74FB0}"/>
              </a:ext>
            </a:extLst>
          </p:cNvPr>
          <p:cNvSpPr>
            <a:spLocks noGrp="1"/>
          </p:cNvSpPr>
          <p:nvPr>
            <p:ph type="body" idx="1"/>
          </p:nvPr>
        </p:nvSpPr>
        <p:spPr>
          <a:xfrm>
            <a:off x="438539" y="2778560"/>
            <a:ext cx="4292082" cy="3263504"/>
          </a:xfrm>
        </p:spPr>
        <p:txBody>
          <a:bodyPr>
            <a:normAutofit/>
          </a:bodyPr>
          <a:lstStyle/>
          <a:p>
            <a:r>
              <a:rPr lang="en-US" sz="2000">
                <a:latin typeface="Calibri Light" panose="020F0302020204030204" pitchFamily="34" charset="0"/>
                <a:cs typeface="Calibri Light" panose="020F0302020204030204" pitchFamily="34" charset="0"/>
              </a:rPr>
              <a:t>What does the data say? </a:t>
            </a:r>
          </a:p>
          <a:p>
            <a:r>
              <a:rPr lang="en-US" sz="2000">
                <a:latin typeface="Calibri Light" panose="020F0302020204030204" pitchFamily="34" charset="0"/>
                <a:cs typeface="Calibri Light" panose="020F0302020204030204" pitchFamily="34" charset="0"/>
              </a:rPr>
              <a:t>What factors need to be considered?</a:t>
            </a:r>
          </a:p>
          <a:p>
            <a:r>
              <a:rPr lang="en-US" sz="2000">
                <a:latin typeface="Calibri Light" panose="020F0302020204030204" pitchFamily="34" charset="0"/>
                <a:cs typeface="Calibri Light" panose="020F0302020204030204" pitchFamily="34" charset="0"/>
              </a:rPr>
              <a:t>What is the timeline to accomplish this goal?</a:t>
            </a:r>
          </a:p>
          <a:p>
            <a:r>
              <a:rPr lang="en-US" sz="2000">
                <a:latin typeface="Calibri Light" panose="020F0302020204030204" pitchFamily="34" charset="0"/>
                <a:cs typeface="Calibri Light" panose="020F0302020204030204" pitchFamily="34" charset="0"/>
              </a:rPr>
              <a:t>What are the specifics of the goal? </a:t>
            </a:r>
          </a:p>
          <a:p>
            <a:r>
              <a:rPr lang="en-US" sz="2000">
                <a:latin typeface="Calibri Light" panose="020F0302020204030204" pitchFamily="34" charset="0"/>
                <a:cs typeface="Calibri Light" panose="020F0302020204030204" pitchFamily="34" charset="0"/>
              </a:rPr>
              <a:t>How will I measure success?</a:t>
            </a:r>
            <a:endParaRPr lang="en-US"/>
          </a:p>
        </p:txBody>
      </p:sp>
      <p:pic>
        <p:nvPicPr>
          <p:cNvPr id="5" name="Picture 4" descr="A person running with his arms up">
            <a:extLst>
              <a:ext uri="{FF2B5EF4-FFF2-40B4-BE49-F238E27FC236}">
                <a16:creationId xmlns:a16="http://schemas.microsoft.com/office/drawing/2014/main" id="{0C6AC0C3-C374-0F1F-4B06-07439D833E57}"/>
              </a:ext>
            </a:extLst>
          </p:cNvPr>
          <p:cNvPicPr>
            <a:picLocks noChangeAspect="1"/>
          </p:cNvPicPr>
          <p:nvPr/>
        </p:nvPicPr>
        <p:blipFill>
          <a:blip r:embed="rId3"/>
          <a:stretch>
            <a:fillRect/>
          </a:stretch>
        </p:blipFill>
        <p:spPr>
          <a:xfrm>
            <a:off x="5117951" y="2370627"/>
            <a:ext cx="3798670" cy="2896784"/>
          </a:xfrm>
          <a:prstGeom prst="rect">
            <a:avLst/>
          </a:prstGeom>
        </p:spPr>
      </p:pic>
    </p:spTree>
    <p:extLst>
      <p:ext uri="{BB962C8B-B14F-4D97-AF65-F5344CB8AC3E}">
        <p14:creationId xmlns:p14="http://schemas.microsoft.com/office/powerpoint/2010/main" val="2859073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402-50DA-39C2-2154-1EB08B970BE7}"/>
              </a:ext>
            </a:extLst>
          </p:cNvPr>
          <p:cNvSpPr>
            <a:spLocks noGrp="1"/>
          </p:cNvSpPr>
          <p:nvPr>
            <p:ph type="title"/>
          </p:nvPr>
        </p:nvSpPr>
        <p:spPr/>
        <p:txBody>
          <a:bodyPr/>
          <a:lstStyle/>
          <a:p>
            <a:r>
              <a:rPr lang="en-US" dirty="0"/>
              <a:t>Getting Real with Goal Setting</a:t>
            </a:r>
          </a:p>
        </p:txBody>
      </p:sp>
      <p:pic>
        <p:nvPicPr>
          <p:cNvPr id="4" name="Picture 3" descr="A person running with his arms up">
            <a:extLst>
              <a:ext uri="{FF2B5EF4-FFF2-40B4-BE49-F238E27FC236}">
                <a16:creationId xmlns:a16="http://schemas.microsoft.com/office/drawing/2014/main" id="{9EC9D46B-AA16-E705-DBB7-4C465E4ADD4D}"/>
              </a:ext>
            </a:extLst>
          </p:cNvPr>
          <p:cNvPicPr>
            <a:picLocks noChangeAspect="1"/>
          </p:cNvPicPr>
          <p:nvPr/>
        </p:nvPicPr>
        <p:blipFill>
          <a:blip r:embed="rId3"/>
          <a:stretch>
            <a:fillRect/>
          </a:stretch>
        </p:blipFill>
        <p:spPr>
          <a:xfrm>
            <a:off x="5183265" y="1495416"/>
            <a:ext cx="3798670" cy="2896784"/>
          </a:xfrm>
          <a:prstGeom prst="rect">
            <a:avLst/>
          </a:prstGeom>
        </p:spPr>
      </p:pic>
      <p:sp>
        <p:nvSpPr>
          <p:cNvPr id="3" name="Text Placeholder 2">
            <a:extLst>
              <a:ext uri="{FF2B5EF4-FFF2-40B4-BE49-F238E27FC236}">
                <a16:creationId xmlns:a16="http://schemas.microsoft.com/office/drawing/2014/main" id="{33F957EB-81A2-30D6-8922-037DE7B74FB0}"/>
              </a:ext>
            </a:extLst>
          </p:cNvPr>
          <p:cNvSpPr>
            <a:spLocks noGrp="1"/>
          </p:cNvSpPr>
          <p:nvPr>
            <p:ph type="body" idx="1"/>
          </p:nvPr>
        </p:nvSpPr>
        <p:spPr>
          <a:xfrm>
            <a:off x="89806" y="2246715"/>
            <a:ext cx="8531679" cy="3263504"/>
          </a:xfrm>
        </p:spPr>
        <p:txBody>
          <a:bodyPr>
            <a:normAutofit/>
          </a:bodyPr>
          <a:lstStyle/>
          <a:p>
            <a:r>
              <a:rPr lang="en-US" sz="2400">
                <a:latin typeface="Calibri Light" panose="020F0302020204030204" pitchFamily="34" charset="0"/>
                <a:cs typeface="Calibri Light" panose="020F0302020204030204" pitchFamily="34" charset="0"/>
              </a:rPr>
              <a:t>Established runner</a:t>
            </a:r>
          </a:p>
          <a:p>
            <a:r>
              <a:rPr lang="en-US" sz="2400">
                <a:latin typeface="Calibri Light" panose="020F0302020204030204" pitchFamily="34" charset="0"/>
                <a:cs typeface="Calibri Light" panose="020F0302020204030204" pitchFamily="34" charset="0"/>
              </a:rPr>
              <a:t>10 to 11-minute mile average</a:t>
            </a:r>
          </a:p>
          <a:p>
            <a:r>
              <a:rPr lang="en-US" sz="2400">
                <a:latin typeface="Calibri Light" panose="020F0302020204030204" pitchFamily="34" charset="0"/>
                <a:cs typeface="Calibri Light" panose="020F0302020204030204" pitchFamily="34" charset="0"/>
              </a:rPr>
              <a:t>20 Weeks to train</a:t>
            </a:r>
          </a:p>
          <a:p>
            <a:r>
              <a:rPr lang="en-US" sz="2400">
                <a:latin typeface="Calibri Light" panose="020F0302020204030204" pitchFamily="34" charset="0"/>
                <a:cs typeface="Calibri Light" panose="020F0302020204030204" pitchFamily="34" charset="0"/>
              </a:rPr>
              <a:t>No prior marathon experience</a:t>
            </a:r>
          </a:p>
          <a:p>
            <a:endParaRPr lang="en-US" sz="2400">
              <a:latin typeface="Calibri Light" panose="020F0302020204030204" pitchFamily="34" charset="0"/>
              <a:cs typeface="Calibri Light" panose="020F0302020204030204" pitchFamily="34" charset="0"/>
            </a:endParaRPr>
          </a:p>
          <a:p>
            <a:pPr marL="85725" indent="0">
              <a:buNone/>
            </a:pPr>
            <a:r>
              <a:rPr lang="en-US" sz="2400">
                <a:latin typeface="Calibri Light" panose="020F0302020204030204" pitchFamily="34" charset="0"/>
                <a:cs typeface="Calibri Light" panose="020F0302020204030204" pitchFamily="34" charset="0"/>
              </a:rPr>
              <a:t>“I will complete the Denver Colfax Marathon in under six hours on May 18, 2024.”</a:t>
            </a:r>
          </a:p>
          <a:p>
            <a:pPr marL="85725" indent="0">
              <a:buNone/>
            </a:pPr>
            <a:endParaRPr lang="en-US"/>
          </a:p>
        </p:txBody>
      </p:sp>
    </p:spTree>
    <p:extLst>
      <p:ext uri="{BB962C8B-B14F-4D97-AF65-F5344CB8AC3E}">
        <p14:creationId xmlns:p14="http://schemas.microsoft.com/office/powerpoint/2010/main" val="2646769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4" name="Group 3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8" y="859019"/>
            <a:ext cx="1407490" cy="1324506"/>
            <a:chOff x="-648769" y="2358"/>
            <a:chExt cx="1876653" cy="1766008"/>
          </a:xfrm>
        </p:grpSpPr>
        <p:sp>
          <p:nvSpPr>
            <p:cNvPr id="35" name="Freeform: Shape 3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Rectangle 3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538250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Isosceles Triangle 3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14808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C26EB97F-5B2A-EB91-BE1E-D00F97A9011C}"/>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Setting Strong Goals </a:t>
            </a:r>
          </a:p>
        </p:txBody>
      </p:sp>
      <p:pic>
        <p:nvPicPr>
          <p:cNvPr id="27" name="Picture 26" descr="A person standing in front of a white shelf">
            <a:extLst>
              <a:ext uri="{FF2B5EF4-FFF2-40B4-BE49-F238E27FC236}">
                <a16:creationId xmlns:a16="http://schemas.microsoft.com/office/drawing/2014/main" id="{44F91010-A39D-E94E-71C6-C909613EF5AB}"/>
              </a:ext>
            </a:extLst>
          </p:cNvPr>
          <p:cNvPicPr>
            <a:picLocks noChangeAspect="1"/>
          </p:cNvPicPr>
          <p:nvPr/>
        </p:nvPicPr>
        <p:blipFill>
          <a:blip r:embed="rId3"/>
          <a:stretch>
            <a:fillRect/>
          </a:stretch>
        </p:blipFill>
        <p:spPr>
          <a:xfrm>
            <a:off x="796950" y="1830682"/>
            <a:ext cx="1612530" cy="1362458"/>
          </a:xfrm>
          <a:prstGeom prst="rect">
            <a:avLst/>
          </a:prstGeom>
        </p:spPr>
      </p:pic>
      <p:sp>
        <p:nvSpPr>
          <p:cNvPr id="25" name="TextBox 24">
            <a:extLst>
              <a:ext uri="{FF2B5EF4-FFF2-40B4-BE49-F238E27FC236}">
                <a16:creationId xmlns:a16="http://schemas.microsoft.com/office/drawing/2014/main" id="{BED1C2B3-6E42-4209-8E70-1AEEC9C79DD5}"/>
              </a:ext>
            </a:extLst>
          </p:cNvPr>
          <p:cNvSpPr txBox="1"/>
          <p:nvPr/>
        </p:nvSpPr>
        <p:spPr>
          <a:xfrm>
            <a:off x="796951" y="3225160"/>
            <a:ext cx="1874156"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“Declutter the house”</a:t>
            </a:r>
            <a:endParaRPr lang="en-US" sz="1350"/>
          </a:p>
        </p:txBody>
      </p:sp>
      <p:pic>
        <p:nvPicPr>
          <p:cNvPr id="16" name="Picture 15" descr="A graduation cap and a diploma">
            <a:extLst>
              <a:ext uri="{FF2B5EF4-FFF2-40B4-BE49-F238E27FC236}">
                <a16:creationId xmlns:a16="http://schemas.microsoft.com/office/drawing/2014/main" id="{8C41B703-B656-D87B-8D1C-A7CDF44ACB08}"/>
              </a:ext>
            </a:extLst>
          </p:cNvPr>
          <p:cNvPicPr>
            <a:picLocks noChangeAspect="1"/>
          </p:cNvPicPr>
          <p:nvPr/>
        </p:nvPicPr>
        <p:blipFill>
          <a:blip r:embed="rId4"/>
          <a:stretch>
            <a:fillRect/>
          </a:stretch>
        </p:blipFill>
        <p:spPr>
          <a:xfrm>
            <a:off x="3192157" y="1204243"/>
            <a:ext cx="1487756" cy="9536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51D27AAC-35F1-A4FA-2481-0D886248ECDC}"/>
              </a:ext>
            </a:extLst>
          </p:cNvPr>
          <p:cNvSpPr txBox="1"/>
          <p:nvPr/>
        </p:nvSpPr>
        <p:spPr>
          <a:xfrm>
            <a:off x="2877911" y="2280274"/>
            <a:ext cx="1930085"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“Finish </a:t>
            </a:r>
            <a:r>
              <a:rPr lang="en-US" sz="1228"/>
              <a:t>a</a:t>
            </a:r>
            <a:r>
              <a:rPr lang="en-US" sz="1228" kern="1200">
                <a:solidFill>
                  <a:schemeClr val="tx1"/>
                </a:solidFill>
                <a:latin typeface="+mn-lt"/>
                <a:ea typeface="+mn-ea"/>
                <a:cs typeface="+mn-cs"/>
              </a:rPr>
              <a:t> Master’s degree”</a:t>
            </a:r>
            <a:endParaRPr lang="en-US" sz="1350"/>
          </a:p>
        </p:txBody>
      </p:sp>
      <p:pic>
        <p:nvPicPr>
          <p:cNvPr id="8" name="Picture 7" descr="A person's feet on a scale">
            <a:extLst>
              <a:ext uri="{FF2B5EF4-FFF2-40B4-BE49-F238E27FC236}">
                <a16:creationId xmlns:a16="http://schemas.microsoft.com/office/drawing/2014/main" id="{BE90BEEE-1F90-04FA-0C7A-62EB42EDB6DD}"/>
              </a:ext>
            </a:extLst>
          </p:cNvPr>
          <p:cNvPicPr>
            <a:picLocks noChangeAspect="1"/>
          </p:cNvPicPr>
          <p:nvPr/>
        </p:nvPicPr>
        <p:blipFill>
          <a:blip r:embed="rId5"/>
          <a:stretch>
            <a:fillRect/>
          </a:stretch>
        </p:blipFill>
        <p:spPr>
          <a:xfrm>
            <a:off x="5462589" y="1107293"/>
            <a:ext cx="2543865" cy="122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6A939C08-0AFD-D2B4-8681-50CDF6E0CF39}"/>
              </a:ext>
            </a:extLst>
          </p:cNvPr>
          <p:cNvSpPr txBox="1"/>
          <p:nvPr/>
        </p:nvSpPr>
        <p:spPr>
          <a:xfrm>
            <a:off x="6043575" y="2420917"/>
            <a:ext cx="2012278"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“Lose 10 pounds”</a:t>
            </a:r>
            <a:endParaRPr lang="en-US" sz="1350"/>
          </a:p>
        </p:txBody>
      </p:sp>
      <p:pic>
        <p:nvPicPr>
          <p:cNvPr id="12" name="Picture 11" descr="A close-up of a pen on a paper">
            <a:extLst>
              <a:ext uri="{FF2B5EF4-FFF2-40B4-BE49-F238E27FC236}">
                <a16:creationId xmlns:a16="http://schemas.microsoft.com/office/drawing/2014/main" id="{E30394CB-A498-19B6-AA0F-103B53C0D3CB}"/>
              </a:ext>
            </a:extLst>
          </p:cNvPr>
          <p:cNvPicPr>
            <a:picLocks noChangeAspect="1"/>
          </p:cNvPicPr>
          <p:nvPr/>
        </p:nvPicPr>
        <p:blipFill>
          <a:blip r:embed="rId6"/>
          <a:stretch>
            <a:fillRect/>
          </a:stretch>
        </p:blipFill>
        <p:spPr>
          <a:xfrm>
            <a:off x="831805" y="3757157"/>
            <a:ext cx="1812593" cy="11791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TextBox 19">
            <a:extLst>
              <a:ext uri="{FF2B5EF4-FFF2-40B4-BE49-F238E27FC236}">
                <a16:creationId xmlns:a16="http://schemas.microsoft.com/office/drawing/2014/main" id="{62AAA30E-8EE3-4551-E17B-220A016FEB9C}"/>
              </a:ext>
            </a:extLst>
          </p:cNvPr>
          <p:cNvSpPr txBox="1"/>
          <p:nvPr/>
        </p:nvSpPr>
        <p:spPr>
          <a:xfrm>
            <a:off x="556440" y="5140730"/>
            <a:ext cx="2465132"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“Get an A in Algebra”</a:t>
            </a:r>
            <a:endParaRPr lang="en-US" sz="1350"/>
          </a:p>
        </p:txBody>
      </p:sp>
      <p:pic>
        <p:nvPicPr>
          <p:cNvPr id="18" name="Picture 17" descr="A person writing in a notebook">
            <a:extLst>
              <a:ext uri="{FF2B5EF4-FFF2-40B4-BE49-F238E27FC236}">
                <a16:creationId xmlns:a16="http://schemas.microsoft.com/office/drawing/2014/main" id="{EDD23738-8114-0A26-4455-9678067DF7AF}"/>
              </a:ext>
            </a:extLst>
          </p:cNvPr>
          <p:cNvPicPr>
            <a:picLocks noChangeAspect="1"/>
          </p:cNvPicPr>
          <p:nvPr/>
        </p:nvPicPr>
        <p:blipFill>
          <a:blip r:embed="rId7"/>
          <a:stretch>
            <a:fillRect/>
          </a:stretch>
        </p:blipFill>
        <p:spPr>
          <a:xfrm>
            <a:off x="3635692" y="3146581"/>
            <a:ext cx="2132203" cy="1463054"/>
          </a:xfrm>
          <a:prstGeom prst="ellipse">
            <a:avLst/>
          </a:prstGeom>
          <a:ln>
            <a:noFill/>
          </a:ln>
          <a:effectLst>
            <a:softEdge rad="112500"/>
          </a:effectLst>
        </p:spPr>
      </p:pic>
      <p:sp>
        <p:nvSpPr>
          <p:cNvPr id="22" name="TextBox 21">
            <a:extLst>
              <a:ext uri="{FF2B5EF4-FFF2-40B4-BE49-F238E27FC236}">
                <a16:creationId xmlns:a16="http://schemas.microsoft.com/office/drawing/2014/main" id="{4988C9F0-5D2B-BF08-B232-2BC9AB9795DE}"/>
              </a:ext>
            </a:extLst>
          </p:cNvPr>
          <p:cNvSpPr txBox="1"/>
          <p:nvPr/>
        </p:nvSpPr>
        <p:spPr>
          <a:xfrm>
            <a:off x="4224294" y="4540009"/>
            <a:ext cx="1565746"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“Write a book”</a:t>
            </a:r>
            <a:endParaRPr lang="en-US" sz="1350"/>
          </a:p>
        </p:txBody>
      </p:sp>
      <p:sp>
        <p:nvSpPr>
          <p:cNvPr id="3" name="TextBox 2">
            <a:extLst>
              <a:ext uri="{FF2B5EF4-FFF2-40B4-BE49-F238E27FC236}">
                <a16:creationId xmlns:a16="http://schemas.microsoft.com/office/drawing/2014/main" id="{ADC68411-DAC0-0AE6-1642-BE51FA981C1A}"/>
              </a:ext>
            </a:extLst>
          </p:cNvPr>
          <p:cNvSpPr txBox="1"/>
          <p:nvPr/>
        </p:nvSpPr>
        <p:spPr>
          <a:xfrm>
            <a:off x="5982771" y="3068483"/>
            <a:ext cx="2813835" cy="2839239"/>
          </a:xfrm>
          <a:prstGeom prst="rect">
            <a:avLst/>
          </a:prstGeom>
          <a:noFill/>
        </p:spPr>
        <p:txBody>
          <a:bodyPr wrap="square" rtlCol="0">
            <a:spAutoFit/>
          </a:bodyPr>
          <a:lstStyle/>
          <a:p>
            <a:pPr marL="214313" indent="-214313">
              <a:buFont typeface="Arial" panose="020B0604020202020204" pitchFamily="34" charset="0"/>
              <a:buChar char="•"/>
            </a:pPr>
            <a:r>
              <a:rPr lang="en-US" sz="1800"/>
              <a:t>What factors need to be considered/what data would you need to have?</a:t>
            </a:r>
          </a:p>
          <a:p>
            <a:pPr marL="214313" indent="-214313">
              <a:buFont typeface="Arial" panose="020B0604020202020204" pitchFamily="34" charset="0"/>
              <a:buChar char="•"/>
            </a:pPr>
            <a:r>
              <a:rPr lang="en-US" sz="1800"/>
              <a:t>What is the timeline to accomplish the goal?</a:t>
            </a:r>
          </a:p>
          <a:p>
            <a:pPr marL="214313" indent="-214313">
              <a:buFont typeface="Arial" panose="020B0604020202020204" pitchFamily="34" charset="0"/>
              <a:buChar char="•"/>
            </a:pPr>
            <a:r>
              <a:rPr lang="en-US" sz="1800"/>
              <a:t>What are the specifics of the goal?</a:t>
            </a:r>
          </a:p>
          <a:p>
            <a:pPr marL="214313" indent="-214313">
              <a:buFont typeface="Arial" panose="020B0604020202020204" pitchFamily="34" charset="0"/>
              <a:buChar char="•"/>
            </a:pPr>
            <a:r>
              <a:rPr lang="en-US" sz="1800"/>
              <a:t>How will you measure success?</a:t>
            </a:r>
          </a:p>
          <a:p>
            <a:pPr marL="214313" indent="-214313">
              <a:buFont typeface="Arial" panose="020B0604020202020204" pitchFamily="34" charset="0"/>
              <a:buChar char="•"/>
            </a:pPr>
            <a:endParaRPr lang="en-US" sz="1800"/>
          </a:p>
        </p:txBody>
      </p:sp>
      <p:pic>
        <p:nvPicPr>
          <p:cNvPr id="2" name="Picture 1" descr="Colorado Department of Education Logo">
            <a:extLst>
              <a:ext uri="{FF2B5EF4-FFF2-40B4-BE49-F238E27FC236}">
                <a16:creationId xmlns:a16="http://schemas.microsoft.com/office/drawing/2014/main" id="{5BD3DBC7-8FEB-1890-F0B9-6276879AD4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1575964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64b3e111f9_0_67">
            <a:extLst>
              <a:ext uri="{C183D7F6-B498-43B3-948B-1728B52AA6E4}">
                <adec:decorative xmlns:adec="http://schemas.microsoft.com/office/drawing/2017/decorative" val="1"/>
              </a:ext>
            </a:extLst>
          </p:cNvPr>
          <p:cNvSpPr/>
          <p:nvPr/>
        </p:nvSpPr>
        <p:spPr>
          <a:xfrm>
            <a:off x="353925" y="1879200"/>
            <a:ext cx="1246275" cy="4121550"/>
          </a:xfrm>
          <a:prstGeom prst="rect">
            <a:avLst/>
          </a:prstGeom>
          <a:solidFill>
            <a:srgbClr val="7C98AC"/>
          </a:solidFill>
          <a:ln>
            <a:noFill/>
          </a:ln>
        </p:spPr>
        <p:txBody>
          <a:bodyPr spcFirstLastPara="1" wrap="square" lIns="68569" tIns="68569" rIns="68569" bIns="68569" anchor="ctr" anchorCtr="0">
            <a:noAutofit/>
          </a:bodyPr>
          <a:lstStyle/>
          <a:p>
            <a:endParaRPr sz="1350"/>
          </a:p>
        </p:txBody>
      </p:sp>
      <p:cxnSp>
        <p:nvCxnSpPr>
          <p:cNvPr id="898" name="Google Shape;898;g64b3e111f9_0_67">
            <a:extLst>
              <a:ext uri="{C183D7F6-B498-43B3-948B-1728B52AA6E4}">
                <adec:decorative xmlns:adec="http://schemas.microsoft.com/office/drawing/2017/decorative" val="1"/>
              </a:ext>
            </a:extLst>
          </p:cNvPr>
          <p:cNvCxnSpPr/>
          <p:nvPr/>
        </p:nvCxnSpPr>
        <p:spPr>
          <a:xfrm>
            <a:off x="1257300" y="1878075"/>
            <a:ext cx="5175" cy="4122675"/>
          </a:xfrm>
          <a:prstGeom prst="straightConnector1">
            <a:avLst/>
          </a:prstGeom>
          <a:noFill/>
          <a:ln w="38100" cap="flat" cmpd="sng">
            <a:solidFill>
              <a:schemeClr val="accent2"/>
            </a:solidFill>
            <a:prstDash val="solid"/>
            <a:round/>
            <a:headEnd type="none" w="med" len="med"/>
            <a:tailEnd type="none" w="med" len="med"/>
          </a:ln>
        </p:spPr>
      </p:cxnSp>
      <p:sp>
        <p:nvSpPr>
          <p:cNvPr id="900" name="Google Shape;900;g64b3e111f9_0_67"/>
          <p:cNvSpPr txBox="1">
            <a:spLocks noGrp="1"/>
          </p:cNvSpPr>
          <p:nvPr>
            <p:ph type="title"/>
          </p:nvPr>
        </p:nvSpPr>
        <p:spPr>
          <a:xfrm>
            <a:off x="353925" y="438938"/>
            <a:ext cx="7270557" cy="395325"/>
          </a:xfrm>
          <a:prstGeom prst="rect">
            <a:avLst/>
          </a:prstGeom>
          <a:noFill/>
          <a:ln>
            <a:noFill/>
          </a:ln>
        </p:spPr>
        <p:txBody>
          <a:bodyPr spcFirstLastPara="1" vert="horz" wrap="square" lIns="0" tIns="0" rIns="0" bIns="0" rtlCol="0" anchor="t" anchorCtr="0">
            <a:noAutofit/>
          </a:bodyPr>
          <a:lstStyle/>
          <a:p>
            <a:r>
              <a:rPr lang="en-US" sz="2700" dirty="0">
                <a:latin typeface="Museo Slab 500" panose="02000000000000000000" pitchFamily="50" charset="0"/>
                <a:ea typeface="Roboto Slab"/>
                <a:cs typeface="Roboto Slab"/>
                <a:sym typeface="Roboto Slab"/>
              </a:rPr>
              <a:t>EOY SMART Goal Example </a:t>
            </a:r>
            <a:endParaRPr sz="2700" dirty="0">
              <a:latin typeface="Museo Slab 500" panose="02000000000000000000" pitchFamily="50" charset="0"/>
              <a:ea typeface="Roboto Slab"/>
              <a:cs typeface="Roboto Slab"/>
              <a:sym typeface="Roboto Slab"/>
            </a:endParaRPr>
          </a:p>
        </p:txBody>
      </p:sp>
      <p:pic>
        <p:nvPicPr>
          <p:cNvPr id="901" name="Google Shape;901;g64b3e111f9_0_67" descr="Picture of a target"/>
          <p:cNvPicPr preferRelativeResize="0"/>
          <p:nvPr/>
        </p:nvPicPr>
        <p:blipFill>
          <a:blip r:embed="rId3">
            <a:alphaModFix/>
          </a:blip>
          <a:stretch>
            <a:fillRect/>
          </a:stretch>
        </p:blipFill>
        <p:spPr>
          <a:xfrm>
            <a:off x="3201656" y="1990583"/>
            <a:ext cx="1922794" cy="1558588"/>
          </a:xfrm>
          <a:prstGeom prst="rect">
            <a:avLst/>
          </a:prstGeom>
          <a:noFill/>
          <a:ln>
            <a:noFill/>
          </a:ln>
        </p:spPr>
      </p:pic>
      <p:sp>
        <p:nvSpPr>
          <p:cNvPr id="899" name="Google Shape;899;g64b3e111f9_0_67"/>
          <p:cNvSpPr txBox="1">
            <a:spLocks noGrp="1"/>
          </p:cNvSpPr>
          <p:nvPr>
            <p:ph type="body" idx="1"/>
          </p:nvPr>
        </p:nvSpPr>
        <p:spPr>
          <a:xfrm>
            <a:off x="977062" y="3549171"/>
            <a:ext cx="7640994" cy="2273739"/>
          </a:xfrm>
          <a:prstGeom prst="rect">
            <a:avLst/>
          </a:prstGeom>
          <a:solidFill>
            <a:schemeClr val="lt1"/>
          </a:solidFill>
          <a:ln w="28575" cap="flat" cmpd="sng">
            <a:solidFill>
              <a:srgbClr val="000000"/>
            </a:solidFill>
            <a:prstDash val="solid"/>
            <a:round/>
            <a:headEnd type="none" w="sm" len="sm"/>
            <a:tailEnd type="none" w="sm" len="sm"/>
          </a:ln>
        </p:spPr>
        <p:txBody>
          <a:bodyPr spcFirstLastPara="1" vert="horz" wrap="square" lIns="0" tIns="0" rIns="0" bIns="0" rtlCol="0" anchor="t" anchorCtr="0">
            <a:noAutofit/>
          </a:bodyPr>
          <a:lstStyle/>
          <a:p>
            <a:pPr marL="0" indent="0">
              <a:buSzPts val="1800"/>
              <a:buNone/>
            </a:pPr>
            <a:r>
              <a:rPr lang="en-US" sz="2000">
                <a:latin typeface="Calibri Light" panose="020F0302020204030204" pitchFamily="34" charset="0"/>
                <a:ea typeface="Calibri" panose="020F0502020204030204" pitchFamily="34" charset="0"/>
                <a:cs typeface="Calibri Light" panose="020F0302020204030204" pitchFamily="34" charset="0"/>
                <a:sym typeface="Arial"/>
              </a:rPr>
              <a:t> Goal 1:  By the EOY assessment, (student name) will achieve a score of (identify target) or higher on the DIBELS 8 Phoneme Segmentation Fluency (PSF) assessment. </a:t>
            </a:r>
          </a:p>
          <a:p>
            <a:pPr marL="0" indent="0">
              <a:buSzPts val="1800"/>
              <a:buNone/>
            </a:pPr>
            <a:endParaRPr lang="en-US" sz="2000">
              <a:latin typeface="Calibri Light" panose="020F0302020204030204" pitchFamily="34" charset="0"/>
              <a:ea typeface="Calibri" panose="020F0502020204030204" pitchFamily="34" charset="0"/>
              <a:cs typeface="Calibri Light" panose="020F0302020204030204" pitchFamily="34" charset="0"/>
              <a:sym typeface="Arial"/>
            </a:endParaRPr>
          </a:p>
          <a:p>
            <a:pPr marL="0" indent="0">
              <a:buSzPts val="1800"/>
              <a:buNone/>
            </a:pPr>
            <a:r>
              <a:rPr lang="en-US" sz="2000">
                <a:latin typeface="Calibri Light" panose="020F0302020204030204" pitchFamily="34" charset="0"/>
                <a:ea typeface="Calibri" panose="020F0502020204030204" pitchFamily="34" charset="0"/>
                <a:cs typeface="Calibri Light" panose="020F0302020204030204" pitchFamily="34" charset="0"/>
                <a:sym typeface="Arial"/>
              </a:rPr>
              <a:t>Goal 2: By the EOY assessment, (student name) will be able to correctly recode (identify target) nonsense words per minute on the DIBELS 8 NWF assessment.</a:t>
            </a:r>
          </a:p>
          <a:p>
            <a:pPr lvl="1" indent="-257175">
              <a:spcBef>
                <a:spcPts val="750"/>
              </a:spcBef>
              <a:buSzPts val="1800"/>
              <a:buChar char="○"/>
            </a:pPr>
            <a:endParaRPr lang="en-US" sz="1500">
              <a:latin typeface="+mn-lt"/>
              <a:ea typeface="Arial"/>
              <a:cs typeface="Arial"/>
              <a:sym typeface="Arial"/>
            </a:endParaRPr>
          </a:p>
          <a:p>
            <a:pPr marL="0" indent="0">
              <a:buSzPts val="1800"/>
              <a:buNone/>
            </a:pPr>
            <a:endParaRPr lang="en-US" sz="1350">
              <a:latin typeface="Arial"/>
              <a:ea typeface="Arial"/>
              <a:cs typeface="Arial"/>
              <a:sym typeface="Arial"/>
            </a:endParaRPr>
          </a:p>
        </p:txBody>
      </p:sp>
    </p:spTree>
    <p:extLst>
      <p:ext uri="{BB962C8B-B14F-4D97-AF65-F5344CB8AC3E}">
        <p14:creationId xmlns:p14="http://schemas.microsoft.com/office/powerpoint/2010/main" val="3118807065"/>
      </p:ext>
    </p:extLst>
  </p:cSld>
  <p:clrMapOvr>
    <a:masterClrMapping/>
  </p:clrMapOvr>
  <mc:AlternateContent xmlns:mc="http://schemas.openxmlformats.org/markup-compatibility/2006" xmlns:p14="http://schemas.microsoft.com/office/powerpoint/2010/main">
    <mc:Choice Requires="p14">
      <p:transition spd="slow" advClick="0" advTm="108000">
        <p14:gallery dir="l"/>
      </p:transition>
    </mc:Choice>
    <mc:Fallback xmlns="">
      <p:transition spd="slow" advClick="0" advTm="108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F85BB-7191-169D-C2D8-A3C7B14BD196}"/>
              </a:ext>
            </a:extLst>
          </p:cNvPr>
          <p:cNvSpPr>
            <a:spLocks noGrp="1"/>
          </p:cNvSpPr>
          <p:nvPr>
            <p:ph type="title"/>
          </p:nvPr>
        </p:nvSpPr>
        <p:spPr>
          <a:xfrm>
            <a:off x="287077" y="438232"/>
            <a:ext cx="6700800" cy="527100"/>
          </a:xfrm>
        </p:spPr>
        <p:txBody>
          <a:bodyPr/>
          <a:lstStyle/>
          <a:p>
            <a:r>
              <a:rPr lang="en-US" dirty="0"/>
              <a:t>What is an objective?</a:t>
            </a:r>
          </a:p>
        </p:txBody>
      </p:sp>
      <p:sp>
        <p:nvSpPr>
          <p:cNvPr id="7" name="TextBox 6">
            <a:extLst>
              <a:ext uri="{FF2B5EF4-FFF2-40B4-BE49-F238E27FC236}">
                <a16:creationId xmlns:a16="http://schemas.microsoft.com/office/drawing/2014/main" id="{B1A210A6-F89A-1FB6-C747-F7E3067861BA}"/>
              </a:ext>
            </a:extLst>
          </p:cNvPr>
          <p:cNvSpPr txBox="1"/>
          <p:nvPr/>
        </p:nvSpPr>
        <p:spPr>
          <a:xfrm>
            <a:off x="624568" y="2125527"/>
            <a:ext cx="3665255" cy="2031325"/>
          </a:xfrm>
          <a:prstGeom prst="rect">
            <a:avLst/>
          </a:prstGeom>
          <a:noFill/>
        </p:spPr>
        <p:txBody>
          <a:bodyPr wrap="square" rtlCol="0">
            <a:spAutoFit/>
          </a:bodyPr>
          <a:lstStyle/>
          <a:p>
            <a:pPr marL="214313" indent="-214313">
              <a:buFont typeface="Arial" panose="020B0604020202020204" pitchFamily="34" charset="0"/>
              <a:buChar char="•"/>
            </a:pPr>
            <a:r>
              <a:rPr lang="en-US" sz="2100"/>
              <a:t>“Stepping stone” to the goal</a:t>
            </a:r>
          </a:p>
          <a:p>
            <a:endParaRPr lang="en-US" sz="2100"/>
          </a:p>
          <a:p>
            <a:pPr marL="214313" indent="-214313">
              <a:buFont typeface="Arial" panose="020B0604020202020204" pitchFamily="34" charset="0"/>
              <a:buChar char="•"/>
            </a:pPr>
            <a:r>
              <a:rPr lang="en-US" sz="2100"/>
              <a:t>Targeted, specific, measurable</a:t>
            </a:r>
          </a:p>
          <a:p>
            <a:endParaRPr lang="en-US" sz="2100"/>
          </a:p>
          <a:p>
            <a:pPr marL="214313" indent="-214313">
              <a:buFont typeface="Arial" panose="020B0604020202020204" pitchFamily="34" charset="0"/>
              <a:buChar char="•"/>
            </a:pPr>
            <a:r>
              <a:rPr lang="en-US" sz="2100"/>
              <a:t>Skill-based</a:t>
            </a:r>
          </a:p>
        </p:txBody>
      </p:sp>
      <p:sp>
        <p:nvSpPr>
          <p:cNvPr id="8" name="TextBox 7">
            <a:extLst>
              <a:ext uri="{FF2B5EF4-FFF2-40B4-BE49-F238E27FC236}">
                <a16:creationId xmlns:a16="http://schemas.microsoft.com/office/drawing/2014/main" id="{B4FEEFB4-1EBD-0729-C44D-49DEFD9810DE}"/>
              </a:ext>
            </a:extLst>
          </p:cNvPr>
          <p:cNvSpPr txBox="1"/>
          <p:nvPr/>
        </p:nvSpPr>
        <p:spPr>
          <a:xfrm>
            <a:off x="885032" y="4803799"/>
            <a:ext cx="2937698" cy="1938992"/>
          </a:xfrm>
          <a:prstGeom prst="rect">
            <a:avLst/>
          </a:prstGeom>
          <a:noFill/>
        </p:spPr>
        <p:txBody>
          <a:bodyPr wrap="square" rtlCol="0">
            <a:spAutoFit/>
          </a:bodyPr>
          <a:lstStyle/>
          <a:p>
            <a:r>
              <a:rPr lang="en-US" sz="2400">
                <a:solidFill>
                  <a:srgbClr val="7030A0"/>
                </a:solidFill>
              </a:rPr>
              <a:t>What skills does the student have to master to achieve the goal on the READ plan?</a:t>
            </a:r>
          </a:p>
        </p:txBody>
      </p:sp>
      <p:pic>
        <p:nvPicPr>
          <p:cNvPr id="2" name="Picture 1" descr="Screenshot of goals section of the new READ plan template">
            <a:extLst>
              <a:ext uri="{FF2B5EF4-FFF2-40B4-BE49-F238E27FC236}">
                <a16:creationId xmlns:a16="http://schemas.microsoft.com/office/drawing/2014/main" id="{D1BACEF9-86DB-4B04-F67B-9A2F80541F86}"/>
              </a:ext>
            </a:extLst>
          </p:cNvPr>
          <p:cNvPicPr>
            <a:picLocks noChangeAspect="1"/>
          </p:cNvPicPr>
          <p:nvPr/>
        </p:nvPicPr>
        <p:blipFill>
          <a:blip r:embed="rId3"/>
          <a:stretch>
            <a:fillRect/>
          </a:stretch>
        </p:blipFill>
        <p:spPr>
          <a:xfrm>
            <a:off x="3673416" y="1956007"/>
            <a:ext cx="5413717" cy="3968840"/>
          </a:xfrm>
          <a:prstGeom prst="rect">
            <a:avLst/>
          </a:prstGeom>
        </p:spPr>
      </p:pic>
    </p:spTree>
    <p:extLst>
      <p:ext uri="{BB962C8B-B14F-4D97-AF65-F5344CB8AC3E}">
        <p14:creationId xmlns:p14="http://schemas.microsoft.com/office/powerpoint/2010/main" val="367413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0702FBD-05DF-D747-9E6C-D07DD379EB4D}"/>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Goal Setting Example</a:t>
            </a:r>
          </a:p>
        </p:txBody>
      </p:sp>
      <p:pic>
        <p:nvPicPr>
          <p:cNvPr id="8" name="Picture 7" descr="A group of stepping stones">
            <a:extLst>
              <a:ext uri="{FF2B5EF4-FFF2-40B4-BE49-F238E27FC236}">
                <a16:creationId xmlns:a16="http://schemas.microsoft.com/office/drawing/2014/main" id="{54362ABA-D76E-1659-1BF0-7F20665E8880}"/>
              </a:ext>
            </a:extLst>
          </p:cNvPr>
          <p:cNvPicPr>
            <a:picLocks noChangeAspect="1"/>
          </p:cNvPicPr>
          <p:nvPr/>
        </p:nvPicPr>
        <p:blipFill>
          <a:blip r:embed="rId3"/>
          <a:stretch>
            <a:fillRect/>
          </a:stretch>
        </p:blipFill>
        <p:spPr>
          <a:xfrm rot="6196795" flipV="1">
            <a:off x="2750367" y="2130170"/>
            <a:ext cx="3326055" cy="2848143"/>
          </a:xfrm>
          <a:prstGeom prst="rect">
            <a:avLst/>
          </a:prstGeom>
        </p:spPr>
      </p:pic>
      <p:sp>
        <p:nvSpPr>
          <p:cNvPr id="11" name="TextBox 10">
            <a:extLst>
              <a:ext uri="{FF2B5EF4-FFF2-40B4-BE49-F238E27FC236}">
                <a16:creationId xmlns:a16="http://schemas.microsoft.com/office/drawing/2014/main" id="{44BC7713-F426-7C24-79FF-4D891370771C}"/>
              </a:ext>
            </a:extLst>
          </p:cNvPr>
          <p:cNvSpPr txBox="1"/>
          <p:nvPr/>
        </p:nvSpPr>
        <p:spPr>
          <a:xfrm>
            <a:off x="416379" y="1224643"/>
            <a:ext cx="4532936" cy="1408078"/>
          </a:xfrm>
          <a:prstGeom prst="rect">
            <a:avLst/>
          </a:prstGeom>
          <a:noFill/>
        </p:spPr>
        <p:txBody>
          <a:bodyPr wrap="square" rtlCol="0">
            <a:spAutoFit/>
          </a:bodyPr>
          <a:lstStyle/>
          <a:p>
            <a:pPr marL="85725" indent="0">
              <a:buNone/>
            </a:pPr>
            <a:r>
              <a:rPr lang="en-US" sz="1800" b="1">
                <a:solidFill>
                  <a:srgbClr val="FF0000"/>
                </a:solidFill>
              </a:rPr>
              <a:t>GOAL: </a:t>
            </a:r>
          </a:p>
          <a:p>
            <a:pPr marL="85725" indent="0">
              <a:buNone/>
            </a:pPr>
            <a:r>
              <a:rPr lang="en-US" sz="1800" b="1"/>
              <a:t>“I will complete the Denver Colfax Marathon in under six hours on May 18, 2024.”</a:t>
            </a:r>
          </a:p>
          <a:p>
            <a:endParaRPr lang="en-US" sz="1350"/>
          </a:p>
        </p:txBody>
      </p:sp>
      <p:pic>
        <p:nvPicPr>
          <p:cNvPr id="5" name="Picture 4" descr="A person tying a shoelace">
            <a:extLst>
              <a:ext uri="{FF2B5EF4-FFF2-40B4-BE49-F238E27FC236}">
                <a16:creationId xmlns:a16="http://schemas.microsoft.com/office/drawing/2014/main" id="{37EB9D44-2CA7-6C1E-FAB7-E9486354852F}"/>
              </a:ext>
            </a:extLst>
          </p:cNvPr>
          <p:cNvPicPr>
            <a:picLocks noChangeAspect="1"/>
          </p:cNvPicPr>
          <p:nvPr/>
        </p:nvPicPr>
        <p:blipFill>
          <a:blip r:embed="rId4"/>
          <a:stretch>
            <a:fillRect/>
          </a:stretch>
        </p:blipFill>
        <p:spPr>
          <a:xfrm>
            <a:off x="0" y="4050132"/>
            <a:ext cx="3015907" cy="1779168"/>
          </a:xfrm>
          <a:prstGeom prst="ellipse">
            <a:avLst/>
          </a:prstGeom>
          <a:ln>
            <a:noFill/>
          </a:ln>
          <a:effectLst>
            <a:softEdge rad="112500"/>
          </a:effectLst>
        </p:spPr>
      </p:pic>
      <p:pic>
        <p:nvPicPr>
          <p:cNvPr id="7" name="Picture 6" descr="A person running in a race">
            <a:extLst>
              <a:ext uri="{FF2B5EF4-FFF2-40B4-BE49-F238E27FC236}">
                <a16:creationId xmlns:a16="http://schemas.microsoft.com/office/drawing/2014/main" id="{61D37887-8FAD-D815-BCF5-68146A902F7D}"/>
              </a:ext>
            </a:extLst>
          </p:cNvPr>
          <p:cNvPicPr>
            <a:picLocks noChangeAspect="1"/>
          </p:cNvPicPr>
          <p:nvPr/>
        </p:nvPicPr>
        <p:blipFill>
          <a:blip r:embed="rId5"/>
          <a:stretch>
            <a:fillRect/>
          </a:stretch>
        </p:blipFill>
        <p:spPr>
          <a:xfrm>
            <a:off x="6005373" y="1107733"/>
            <a:ext cx="2844713" cy="1921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213C4C83-6D24-C6C4-E0CB-C900F98F5228}"/>
              </a:ext>
            </a:extLst>
          </p:cNvPr>
          <p:cNvSpPr txBox="1"/>
          <p:nvPr/>
        </p:nvSpPr>
        <p:spPr>
          <a:xfrm>
            <a:off x="2443414" y="4158237"/>
            <a:ext cx="1119701" cy="715581"/>
          </a:xfrm>
          <a:prstGeom prst="rect">
            <a:avLst/>
          </a:prstGeom>
          <a:noFill/>
        </p:spPr>
        <p:txBody>
          <a:bodyPr wrap="square" rtlCol="0">
            <a:spAutoFit/>
          </a:bodyPr>
          <a:lstStyle/>
          <a:p>
            <a:pPr algn="ctr"/>
            <a:r>
              <a:rPr lang="en-US" sz="1350">
                <a:latin typeface="Amasis MT Pro Black" panose="020F0502020204030204" pitchFamily="18" charset="0"/>
              </a:rPr>
              <a:t>3-mile continuous run</a:t>
            </a:r>
          </a:p>
        </p:txBody>
      </p:sp>
      <p:sp>
        <p:nvSpPr>
          <p:cNvPr id="3" name="TextBox 2">
            <a:extLst>
              <a:ext uri="{FF2B5EF4-FFF2-40B4-BE49-F238E27FC236}">
                <a16:creationId xmlns:a16="http://schemas.microsoft.com/office/drawing/2014/main" id="{2262840B-EC40-F211-4E5A-30169BCFB118}"/>
              </a:ext>
            </a:extLst>
          </p:cNvPr>
          <p:cNvSpPr txBox="1"/>
          <p:nvPr/>
        </p:nvSpPr>
        <p:spPr>
          <a:xfrm>
            <a:off x="3292299" y="3677595"/>
            <a:ext cx="1119701" cy="715581"/>
          </a:xfrm>
          <a:prstGeom prst="rect">
            <a:avLst/>
          </a:prstGeom>
          <a:noFill/>
        </p:spPr>
        <p:txBody>
          <a:bodyPr wrap="square" rtlCol="0">
            <a:spAutoFit/>
          </a:bodyPr>
          <a:lstStyle/>
          <a:p>
            <a:pPr algn="ctr"/>
            <a:r>
              <a:rPr lang="en-US" sz="1350" b="1">
                <a:latin typeface="Amasis MT Pro Black" panose="02040A04050005020304" pitchFamily="18" charset="0"/>
              </a:rPr>
              <a:t>5-mile continuous run</a:t>
            </a:r>
          </a:p>
        </p:txBody>
      </p:sp>
      <p:sp>
        <p:nvSpPr>
          <p:cNvPr id="6" name="TextBox 5">
            <a:extLst>
              <a:ext uri="{FF2B5EF4-FFF2-40B4-BE49-F238E27FC236}">
                <a16:creationId xmlns:a16="http://schemas.microsoft.com/office/drawing/2014/main" id="{9ED67811-3A51-B8EC-A748-17E09B97B7B3}"/>
              </a:ext>
            </a:extLst>
          </p:cNvPr>
          <p:cNvSpPr txBox="1"/>
          <p:nvPr/>
        </p:nvSpPr>
        <p:spPr>
          <a:xfrm>
            <a:off x="4060201" y="3065563"/>
            <a:ext cx="1175657" cy="715581"/>
          </a:xfrm>
          <a:prstGeom prst="rect">
            <a:avLst/>
          </a:prstGeom>
          <a:noFill/>
        </p:spPr>
        <p:txBody>
          <a:bodyPr wrap="square" rtlCol="0">
            <a:spAutoFit/>
          </a:bodyPr>
          <a:lstStyle/>
          <a:p>
            <a:pPr algn="ctr"/>
            <a:r>
              <a:rPr lang="en-US" sz="1350" b="1">
                <a:latin typeface="Amasis MT Pro Black" panose="02040A04050005020304" pitchFamily="18" charset="0"/>
              </a:rPr>
              <a:t>10-mile continuous run</a:t>
            </a:r>
          </a:p>
        </p:txBody>
      </p:sp>
      <p:sp>
        <p:nvSpPr>
          <p:cNvPr id="9" name="TextBox 8">
            <a:extLst>
              <a:ext uri="{FF2B5EF4-FFF2-40B4-BE49-F238E27FC236}">
                <a16:creationId xmlns:a16="http://schemas.microsoft.com/office/drawing/2014/main" id="{3A8F64AF-30A8-263A-305B-F6877F63F646}"/>
              </a:ext>
            </a:extLst>
          </p:cNvPr>
          <p:cNvSpPr txBox="1"/>
          <p:nvPr/>
        </p:nvSpPr>
        <p:spPr>
          <a:xfrm>
            <a:off x="5117221" y="2336665"/>
            <a:ext cx="720245" cy="715581"/>
          </a:xfrm>
          <a:prstGeom prst="rect">
            <a:avLst/>
          </a:prstGeom>
          <a:noFill/>
        </p:spPr>
        <p:txBody>
          <a:bodyPr wrap="square" rtlCol="0">
            <a:spAutoFit/>
          </a:bodyPr>
          <a:lstStyle/>
          <a:p>
            <a:r>
              <a:rPr lang="en-US" sz="1350">
                <a:latin typeface="Amasis MT Pro Black" panose="02040A04050005020304" pitchFamily="18" charset="0"/>
              </a:rPr>
              <a:t>20- mile Run</a:t>
            </a:r>
          </a:p>
        </p:txBody>
      </p:sp>
      <p:sp>
        <p:nvSpPr>
          <p:cNvPr id="10" name="TextBox 9">
            <a:extLst>
              <a:ext uri="{FF2B5EF4-FFF2-40B4-BE49-F238E27FC236}">
                <a16:creationId xmlns:a16="http://schemas.microsoft.com/office/drawing/2014/main" id="{8BD6219B-F453-6D45-FB72-FB40232DED53}"/>
              </a:ext>
            </a:extLst>
          </p:cNvPr>
          <p:cNvSpPr txBox="1"/>
          <p:nvPr/>
        </p:nvSpPr>
        <p:spPr>
          <a:xfrm>
            <a:off x="5755026" y="4370093"/>
            <a:ext cx="2841172" cy="738664"/>
          </a:xfrm>
          <a:prstGeom prst="rect">
            <a:avLst/>
          </a:prstGeom>
          <a:noFill/>
        </p:spPr>
        <p:txBody>
          <a:bodyPr wrap="square" rtlCol="0">
            <a:spAutoFit/>
          </a:bodyPr>
          <a:lstStyle/>
          <a:p>
            <a:pPr marL="214313" indent="-214313">
              <a:buFont typeface="Arial" panose="020B0604020202020204" pitchFamily="34" charset="0"/>
              <a:buChar char="•"/>
            </a:pPr>
            <a:r>
              <a:rPr lang="en-US" sz="2100" b="1"/>
              <a:t>Each run under 13:44/mile pace!</a:t>
            </a:r>
          </a:p>
        </p:txBody>
      </p:sp>
      <p:sp>
        <p:nvSpPr>
          <p:cNvPr id="12" name="TextBox 11">
            <a:extLst>
              <a:ext uri="{FF2B5EF4-FFF2-40B4-BE49-F238E27FC236}">
                <a16:creationId xmlns:a16="http://schemas.microsoft.com/office/drawing/2014/main" id="{F78CA1F8-AF6D-B0C0-1912-CA23A817881C}"/>
              </a:ext>
            </a:extLst>
          </p:cNvPr>
          <p:cNvSpPr txBox="1"/>
          <p:nvPr/>
        </p:nvSpPr>
        <p:spPr>
          <a:xfrm rot="19343995">
            <a:off x="3121150" y="2538263"/>
            <a:ext cx="2408466" cy="461665"/>
          </a:xfrm>
          <a:prstGeom prst="rect">
            <a:avLst/>
          </a:prstGeom>
          <a:noFill/>
        </p:spPr>
        <p:txBody>
          <a:bodyPr wrap="square" rtlCol="0">
            <a:spAutoFit/>
          </a:bodyPr>
          <a:lstStyle/>
          <a:p>
            <a:r>
              <a:rPr lang="en-US" sz="2400" b="1">
                <a:solidFill>
                  <a:srgbClr val="FF0000"/>
                </a:solidFill>
              </a:rPr>
              <a:t>Objectives</a:t>
            </a:r>
            <a:r>
              <a:rPr lang="en-US" sz="1350"/>
              <a:t> </a:t>
            </a:r>
          </a:p>
        </p:txBody>
      </p:sp>
      <p:pic>
        <p:nvPicPr>
          <p:cNvPr id="4" name="Picture 3" descr="Colorado Department of Education Logo&#10;">
            <a:extLst>
              <a:ext uri="{FF2B5EF4-FFF2-40B4-BE49-F238E27FC236}">
                <a16:creationId xmlns:a16="http://schemas.microsoft.com/office/drawing/2014/main" id="{8589FBE2-5FC2-848A-CE99-FC388168D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4853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cc80f4f4ae_0_81"/>
          <p:cNvSpPr txBox="1">
            <a:spLocks noGrp="1"/>
          </p:cNvSpPr>
          <p:nvPr>
            <p:ph type="title"/>
          </p:nvPr>
        </p:nvSpPr>
        <p:spPr>
          <a:xfrm>
            <a:off x="223070" y="467108"/>
            <a:ext cx="6700909" cy="527150"/>
          </a:xfrm>
          <a:prstGeom prst="rect">
            <a:avLst/>
          </a:prstGeom>
          <a:noFill/>
          <a:ln>
            <a:noFill/>
          </a:ln>
        </p:spPr>
        <p:txBody>
          <a:bodyPr spcFirstLastPara="1" wrap="square" lIns="0" tIns="0" rIns="0" bIns="0" anchor="t" anchorCtr="0">
            <a:noAutofit/>
          </a:bodyPr>
          <a:lstStyle/>
          <a:p>
            <a:pPr>
              <a:lnSpc>
                <a:spcPct val="100000"/>
              </a:lnSpc>
            </a:pPr>
            <a:r>
              <a:rPr lang="en-US" sz="3000" b="1">
                <a:solidFill>
                  <a:srgbClr val="FFFFFF"/>
                </a:solidFill>
                <a:latin typeface="Museo Slab 500" panose="02000000000000000000" charset="0"/>
                <a:ea typeface="Roboto Slab"/>
                <a:cs typeface="Segoe UI"/>
              </a:rPr>
              <a:t>Quarterly Meeting </a:t>
            </a:r>
            <a:r>
              <a:rPr lang="en-US" sz="3000" b="1">
                <a:solidFill>
                  <a:srgbClr val="FFFFFF"/>
                </a:solidFill>
                <a:latin typeface="Museo Slab 500"/>
                <a:ea typeface="Roboto Slab"/>
                <a:cs typeface="Roboto Slab"/>
                <a:sym typeface="Roboto Slab"/>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Objectives:</a:t>
            </a:r>
            <a:endParaRPr lang="en-US" sz="3000" b="1">
              <a:solidFill>
                <a:srgbClr val="FFFFFF"/>
              </a:solidFill>
              <a:latin typeface="Museo Slab 500"/>
              <a:ea typeface="Roboto Slab"/>
              <a:cs typeface="Roboto Slab"/>
            </a:endParaRPr>
          </a:p>
        </p:txBody>
      </p:sp>
      <p:pic>
        <p:nvPicPr>
          <p:cNvPr id="956" name="Google Shape;956;gcc80f4f4ae_0_81" descr="Graphic depicting a sign that says Objectives"/>
          <p:cNvPicPr preferRelativeResize="0"/>
          <p:nvPr/>
        </p:nvPicPr>
        <p:blipFill rotWithShape="1">
          <a:blip r:embed="rId3">
            <a:alphaModFix/>
          </a:blip>
          <a:srcRect/>
          <a:stretch/>
        </p:blipFill>
        <p:spPr>
          <a:xfrm>
            <a:off x="0" y="1381550"/>
            <a:ext cx="3874925" cy="5476450"/>
          </a:xfrm>
          <a:prstGeom prst="rect">
            <a:avLst/>
          </a:prstGeom>
          <a:noFill/>
          <a:ln>
            <a:noFill/>
          </a:ln>
        </p:spPr>
      </p:pic>
      <p:sp>
        <p:nvSpPr>
          <p:cNvPr id="2" name="TextBox 1">
            <a:extLst>
              <a:ext uri="{FF2B5EF4-FFF2-40B4-BE49-F238E27FC236}">
                <a16:creationId xmlns:a16="http://schemas.microsoft.com/office/drawing/2014/main" id="{7441ECA0-0A3B-8F7E-C3A9-C2D4C9688F31}"/>
              </a:ext>
            </a:extLst>
          </p:cNvPr>
          <p:cNvSpPr txBox="1"/>
          <p:nvPr/>
        </p:nvSpPr>
        <p:spPr>
          <a:xfrm>
            <a:off x="3999244" y="2073060"/>
            <a:ext cx="5034224" cy="2554545"/>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Provide updates on literacy guidance and resources, including the newly updated READ Plan templates</a:t>
            </a:r>
          </a:p>
          <a:p>
            <a:endParaRPr lang="en-US" sz="200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2000">
                <a:latin typeface="Calibri Light" panose="020F0302020204030204" pitchFamily="34" charset="0"/>
                <a:cs typeface="Calibri Light" panose="020F0302020204030204" pitchFamily="34" charset="0"/>
              </a:rPr>
              <a:t>Provide opportunities for district leaders to connect and collaborate with other leaders in their region and their CDE Senior Literacy Consultant </a:t>
            </a:r>
          </a:p>
        </p:txBody>
      </p:sp>
    </p:spTree>
    <p:extLst>
      <p:ext uri="{BB962C8B-B14F-4D97-AF65-F5344CB8AC3E}">
        <p14:creationId xmlns:p14="http://schemas.microsoft.com/office/powerpoint/2010/main" val="971215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4" name="Group 33">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8" y="859019"/>
            <a:ext cx="1407490" cy="1324506"/>
            <a:chOff x="-648769" y="2358"/>
            <a:chExt cx="1876653" cy="1766008"/>
          </a:xfrm>
        </p:grpSpPr>
        <p:sp>
          <p:nvSpPr>
            <p:cNvPr id="35" name="Freeform: Shape 34">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Rectangle 3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538250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Isosceles Triangle 39">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14808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a:extLst>
              <a:ext uri="{FF2B5EF4-FFF2-40B4-BE49-F238E27FC236}">
                <a16:creationId xmlns:a16="http://schemas.microsoft.com/office/drawing/2014/main" id="{43057EF8-BAEE-D86F-96A3-0186F8B332E4}"/>
              </a:ext>
            </a:extLst>
          </p:cNvPr>
          <p:cNvSpPr>
            <a:spLocks noGrp="1"/>
          </p:cNvSpPr>
          <p:nvPr>
            <p:ph type="title" idx="4294967295"/>
          </p:nvPr>
        </p:nvSpPr>
        <p:spPr>
          <a:xfrm>
            <a:off x="628650" y="-1325563"/>
            <a:ext cx="7886700" cy="1325563"/>
          </a:xfrm>
        </p:spPr>
        <p:txBody>
          <a:bodyPr vert="horz" lIns="91440" tIns="45720" rIns="91440" bIns="45720" rtlCol="0" anchor="b">
            <a:normAutofit/>
          </a:bodyPr>
          <a:lstStyle/>
          <a:p>
            <a:r>
              <a:rPr lang="en-US" dirty="0"/>
              <a:t>Setting Targeted Objectives</a:t>
            </a:r>
          </a:p>
        </p:txBody>
      </p:sp>
      <p:pic>
        <p:nvPicPr>
          <p:cNvPr id="27" name="Picture 26" descr="A person standing in front of a white shelf">
            <a:extLst>
              <a:ext uri="{FF2B5EF4-FFF2-40B4-BE49-F238E27FC236}">
                <a16:creationId xmlns:a16="http://schemas.microsoft.com/office/drawing/2014/main" id="{44F91010-A39D-E94E-71C6-C909613EF5AB}"/>
              </a:ext>
            </a:extLst>
          </p:cNvPr>
          <p:cNvPicPr>
            <a:picLocks noChangeAspect="1"/>
          </p:cNvPicPr>
          <p:nvPr/>
        </p:nvPicPr>
        <p:blipFill>
          <a:blip r:embed="rId3"/>
          <a:stretch>
            <a:fillRect/>
          </a:stretch>
        </p:blipFill>
        <p:spPr>
          <a:xfrm>
            <a:off x="796950" y="1830682"/>
            <a:ext cx="1612530" cy="1362458"/>
          </a:xfrm>
          <a:prstGeom prst="rect">
            <a:avLst/>
          </a:prstGeom>
        </p:spPr>
      </p:pic>
      <p:sp>
        <p:nvSpPr>
          <p:cNvPr id="25" name="TextBox 24">
            <a:extLst>
              <a:ext uri="{FF2B5EF4-FFF2-40B4-BE49-F238E27FC236}">
                <a16:creationId xmlns:a16="http://schemas.microsoft.com/office/drawing/2014/main" id="{BED1C2B3-6E42-4209-8E70-1AEEC9C79DD5}"/>
              </a:ext>
            </a:extLst>
          </p:cNvPr>
          <p:cNvSpPr txBox="1"/>
          <p:nvPr/>
        </p:nvSpPr>
        <p:spPr>
          <a:xfrm>
            <a:off x="796951" y="3225160"/>
            <a:ext cx="1874156"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“Declutter the house”</a:t>
            </a:r>
            <a:endParaRPr lang="en-US" sz="1350"/>
          </a:p>
        </p:txBody>
      </p:sp>
      <p:pic>
        <p:nvPicPr>
          <p:cNvPr id="16" name="Picture 15" descr="A graduation cap and a diploma">
            <a:extLst>
              <a:ext uri="{FF2B5EF4-FFF2-40B4-BE49-F238E27FC236}">
                <a16:creationId xmlns:a16="http://schemas.microsoft.com/office/drawing/2014/main" id="{8C41B703-B656-D87B-8D1C-A7CDF44ACB0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3192157" y="1204243"/>
            <a:ext cx="1487756" cy="95369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3" name="TextBox 22">
            <a:extLst>
              <a:ext uri="{FF2B5EF4-FFF2-40B4-BE49-F238E27FC236}">
                <a16:creationId xmlns:a16="http://schemas.microsoft.com/office/drawing/2014/main" id="{51D27AAC-35F1-A4FA-2481-0D886248ECDC}"/>
              </a:ext>
            </a:extLst>
          </p:cNvPr>
          <p:cNvSpPr txBox="1"/>
          <p:nvPr/>
        </p:nvSpPr>
        <p:spPr>
          <a:xfrm>
            <a:off x="2877911" y="2280274"/>
            <a:ext cx="1930085"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“Finish </a:t>
            </a:r>
            <a:r>
              <a:rPr lang="en-US" sz="1228"/>
              <a:t>a</a:t>
            </a:r>
            <a:r>
              <a:rPr lang="en-US" sz="1228" kern="1200">
                <a:solidFill>
                  <a:schemeClr val="tx1"/>
                </a:solidFill>
                <a:latin typeface="+mn-lt"/>
                <a:ea typeface="+mn-ea"/>
                <a:cs typeface="+mn-cs"/>
              </a:rPr>
              <a:t> Master’s degree”</a:t>
            </a:r>
            <a:endParaRPr lang="en-US" sz="1350"/>
          </a:p>
        </p:txBody>
      </p:sp>
      <p:pic>
        <p:nvPicPr>
          <p:cNvPr id="8" name="Picture 7" descr="A person's feet on a scale">
            <a:extLst>
              <a:ext uri="{FF2B5EF4-FFF2-40B4-BE49-F238E27FC236}">
                <a16:creationId xmlns:a16="http://schemas.microsoft.com/office/drawing/2014/main" id="{BE90BEEE-1F90-04FA-0C7A-62EB42EDB6DD}"/>
              </a:ext>
            </a:extLst>
          </p:cNvPr>
          <p:cNvPicPr>
            <a:picLocks noChangeAspect="1"/>
          </p:cNvPicPr>
          <p:nvPr/>
        </p:nvPicPr>
        <p:blipFill>
          <a:blip r:embed="rId5"/>
          <a:stretch>
            <a:fillRect/>
          </a:stretch>
        </p:blipFill>
        <p:spPr>
          <a:xfrm>
            <a:off x="5462589" y="1107293"/>
            <a:ext cx="2543865" cy="122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6A939C08-0AFD-D2B4-8681-50CDF6E0CF39}"/>
              </a:ext>
            </a:extLst>
          </p:cNvPr>
          <p:cNvSpPr txBox="1"/>
          <p:nvPr/>
        </p:nvSpPr>
        <p:spPr>
          <a:xfrm>
            <a:off x="6043575" y="2420917"/>
            <a:ext cx="2012278"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“Lose 10 pounds”</a:t>
            </a:r>
            <a:endParaRPr lang="en-US" sz="1350"/>
          </a:p>
        </p:txBody>
      </p:sp>
      <p:pic>
        <p:nvPicPr>
          <p:cNvPr id="12" name="Picture 11" descr="A close-up of a pen on a paper">
            <a:extLst>
              <a:ext uri="{FF2B5EF4-FFF2-40B4-BE49-F238E27FC236}">
                <a16:creationId xmlns:a16="http://schemas.microsoft.com/office/drawing/2014/main" id="{E30394CB-A498-19B6-AA0F-103B53C0D3CB}"/>
              </a:ext>
            </a:extLst>
          </p:cNvPr>
          <p:cNvPicPr>
            <a:picLocks noChangeAspect="1"/>
          </p:cNvPicPr>
          <p:nvPr/>
        </p:nvPicPr>
        <p:blipFill>
          <a:blip r:embed="rId6"/>
          <a:stretch>
            <a:fillRect/>
          </a:stretch>
        </p:blipFill>
        <p:spPr>
          <a:xfrm>
            <a:off x="831805" y="3757157"/>
            <a:ext cx="1812593" cy="11791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 name="TextBox 19">
            <a:extLst>
              <a:ext uri="{FF2B5EF4-FFF2-40B4-BE49-F238E27FC236}">
                <a16:creationId xmlns:a16="http://schemas.microsoft.com/office/drawing/2014/main" id="{62AAA30E-8EE3-4551-E17B-220A016FEB9C}"/>
              </a:ext>
            </a:extLst>
          </p:cNvPr>
          <p:cNvSpPr txBox="1"/>
          <p:nvPr/>
        </p:nvSpPr>
        <p:spPr>
          <a:xfrm>
            <a:off x="556440" y="5140730"/>
            <a:ext cx="2465132"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“Get an A in Algebra”</a:t>
            </a:r>
            <a:endParaRPr lang="en-US" sz="1350"/>
          </a:p>
        </p:txBody>
      </p:sp>
      <p:pic>
        <p:nvPicPr>
          <p:cNvPr id="18" name="Picture 17" descr="A person writing in a notebook">
            <a:extLst>
              <a:ext uri="{FF2B5EF4-FFF2-40B4-BE49-F238E27FC236}">
                <a16:creationId xmlns:a16="http://schemas.microsoft.com/office/drawing/2014/main" id="{EDD23738-8114-0A26-4455-9678067DF7AF}"/>
              </a:ext>
            </a:extLst>
          </p:cNvPr>
          <p:cNvPicPr>
            <a:picLocks noChangeAspect="1"/>
          </p:cNvPicPr>
          <p:nvPr/>
        </p:nvPicPr>
        <p:blipFill>
          <a:blip r:embed="rId7"/>
          <a:stretch>
            <a:fillRect/>
          </a:stretch>
        </p:blipFill>
        <p:spPr>
          <a:xfrm>
            <a:off x="3635692" y="3146581"/>
            <a:ext cx="2132203" cy="1463054"/>
          </a:xfrm>
          <a:prstGeom prst="ellipse">
            <a:avLst/>
          </a:prstGeom>
          <a:ln>
            <a:noFill/>
          </a:ln>
          <a:effectLst>
            <a:softEdge rad="112500"/>
          </a:effectLst>
        </p:spPr>
      </p:pic>
      <p:sp>
        <p:nvSpPr>
          <p:cNvPr id="22" name="TextBox 21">
            <a:extLst>
              <a:ext uri="{FF2B5EF4-FFF2-40B4-BE49-F238E27FC236}">
                <a16:creationId xmlns:a16="http://schemas.microsoft.com/office/drawing/2014/main" id="{4988C9F0-5D2B-BF08-B232-2BC9AB9795DE}"/>
              </a:ext>
            </a:extLst>
          </p:cNvPr>
          <p:cNvSpPr txBox="1"/>
          <p:nvPr/>
        </p:nvSpPr>
        <p:spPr>
          <a:xfrm>
            <a:off x="4224294" y="4540009"/>
            <a:ext cx="1565746" cy="281295"/>
          </a:xfrm>
          <a:prstGeom prst="rect">
            <a:avLst/>
          </a:prstGeom>
          <a:noFill/>
        </p:spPr>
        <p:txBody>
          <a:bodyPr wrap="square" rtlCol="0">
            <a:spAutoFit/>
          </a:bodyPr>
          <a:lstStyle/>
          <a:p>
            <a:pPr defTabSz="624078">
              <a:spcAft>
                <a:spcPts val="450"/>
              </a:spcAft>
            </a:pPr>
            <a:r>
              <a:rPr lang="en-US" sz="1228" kern="1200">
                <a:solidFill>
                  <a:schemeClr val="tx1"/>
                </a:solidFill>
                <a:latin typeface="+mn-lt"/>
                <a:ea typeface="+mn-ea"/>
                <a:cs typeface="+mn-cs"/>
              </a:rPr>
              <a:t>“Write a book”</a:t>
            </a:r>
            <a:endParaRPr lang="en-US" sz="1350"/>
          </a:p>
        </p:txBody>
      </p:sp>
      <p:sp>
        <p:nvSpPr>
          <p:cNvPr id="3" name="TextBox 2">
            <a:extLst>
              <a:ext uri="{FF2B5EF4-FFF2-40B4-BE49-F238E27FC236}">
                <a16:creationId xmlns:a16="http://schemas.microsoft.com/office/drawing/2014/main" id="{ADC68411-DAC0-0AE6-1642-BE51FA981C1A}"/>
              </a:ext>
            </a:extLst>
          </p:cNvPr>
          <p:cNvSpPr txBox="1"/>
          <p:nvPr/>
        </p:nvSpPr>
        <p:spPr>
          <a:xfrm>
            <a:off x="5982771" y="3068483"/>
            <a:ext cx="2813835" cy="2308324"/>
          </a:xfrm>
          <a:prstGeom prst="rect">
            <a:avLst/>
          </a:prstGeom>
          <a:noFill/>
        </p:spPr>
        <p:txBody>
          <a:bodyPr wrap="square" rtlCol="0">
            <a:spAutoFit/>
          </a:bodyPr>
          <a:lstStyle/>
          <a:p>
            <a:pPr marL="214313" indent="-214313">
              <a:buFont typeface="Arial" panose="020B0604020202020204" pitchFamily="34" charset="0"/>
              <a:buChar char="•"/>
            </a:pPr>
            <a:r>
              <a:rPr lang="en-US" sz="1800"/>
              <a:t>What steps would need to be taken between now and the goal date?</a:t>
            </a:r>
          </a:p>
          <a:p>
            <a:pPr marL="214313" indent="-214313">
              <a:buFont typeface="Arial" panose="020B0604020202020204" pitchFamily="34" charset="0"/>
              <a:buChar char="•"/>
            </a:pPr>
            <a:r>
              <a:rPr lang="en-US" sz="1800"/>
              <a:t>What skills might need to be mastered or addressed?</a:t>
            </a:r>
          </a:p>
          <a:p>
            <a:pPr marL="214313" indent="-214313">
              <a:buFont typeface="Arial" panose="020B0604020202020204" pitchFamily="34" charset="0"/>
              <a:buChar char="•"/>
            </a:pPr>
            <a:r>
              <a:rPr lang="en-US" sz="1800"/>
              <a:t>How will you know if you are making progress?</a:t>
            </a:r>
          </a:p>
        </p:txBody>
      </p:sp>
      <p:pic>
        <p:nvPicPr>
          <p:cNvPr id="2" name="Picture 1" descr="Colorado Department of Education Logo&#10;">
            <a:extLst>
              <a:ext uri="{FF2B5EF4-FFF2-40B4-BE49-F238E27FC236}">
                <a16:creationId xmlns:a16="http://schemas.microsoft.com/office/drawing/2014/main" id="{12746FC7-8117-F02B-FEF1-4D7C9E093A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956144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53B0-E142-E00E-F626-0F97E88E21D6}"/>
              </a:ext>
            </a:extLst>
          </p:cNvPr>
          <p:cNvSpPr>
            <a:spLocks noGrp="1"/>
          </p:cNvSpPr>
          <p:nvPr>
            <p:ph type="title"/>
          </p:nvPr>
        </p:nvSpPr>
        <p:spPr>
          <a:xfrm>
            <a:off x="257522" y="402900"/>
            <a:ext cx="7823651" cy="395325"/>
          </a:xfrm>
        </p:spPr>
        <p:txBody>
          <a:bodyPr/>
          <a:lstStyle/>
          <a:p>
            <a:r>
              <a:rPr lang="en-US" dirty="0"/>
              <a:t>Aligning Targeted Objectives</a:t>
            </a:r>
          </a:p>
        </p:txBody>
      </p:sp>
      <p:sp>
        <p:nvSpPr>
          <p:cNvPr id="3" name="TextBox 2">
            <a:extLst>
              <a:ext uri="{FF2B5EF4-FFF2-40B4-BE49-F238E27FC236}">
                <a16:creationId xmlns:a16="http://schemas.microsoft.com/office/drawing/2014/main" id="{2C1DE8EC-635A-467C-2C32-9C814AA8A5D0}"/>
              </a:ext>
            </a:extLst>
          </p:cNvPr>
          <p:cNvSpPr txBox="1"/>
          <p:nvPr/>
        </p:nvSpPr>
        <p:spPr>
          <a:xfrm>
            <a:off x="6610034" y="2006056"/>
            <a:ext cx="2528339" cy="230832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Goal: By the EOY assessment, (student name) will achieve a score of (identify target) or higher on the DIBELS 8 Phoneme Segmentation Fluency (PSF) assessment. </a:t>
            </a:r>
            <a:endParaRPr lang="en-US" sz="1350">
              <a:solidFill>
                <a:schemeClr val="tx1"/>
              </a:solidFill>
            </a:endParaRPr>
          </a:p>
        </p:txBody>
      </p:sp>
      <p:pic>
        <p:nvPicPr>
          <p:cNvPr id="11" name="Picture 10">
            <a:extLst>
              <a:ext uri="{FF2B5EF4-FFF2-40B4-BE49-F238E27FC236}">
                <a16:creationId xmlns:a16="http://schemas.microsoft.com/office/drawing/2014/main" id="{FD72394C-2546-B356-E28F-821E91739D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1237" y="2077435"/>
            <a:ext cx="4653642" cy="3895682"/>
          </a:xfrm>
          <a:prstGeom prst="rect">
            <a:avLst/>
          </a:prstGeom>
        </p:spPr>
      </p:pic>
      <p:pic>
        <p:nvPicPr>
          <p:cNvPr id="13" name="Picture 12" descr="A red and white exclamation mark">
            <a:extLst>
              <a:ext uri="{FF2B5EF4-FFF2-40B4-BE49-F238E27FC236}">
                <a16:creationId xmlns:a16="http://schemas.microsoft.com/office/drawing/2014/main" id="{B8276025-2AC4-93D1-B371-00CF76EEBA63}"/>
              </a:ext>
            </a:extLst>
          </p:cNvPr>
          <p:cNvPicPr>
            <a:picLocks noChangeAspect="1"/>
          </p:cNvPicPr>
          <p:nvPr/>
        </p:nvPicPr>
        <p:blipFill>
          <a:blip r:embed="rId4"/>
          <a:stretch>
            <a:fillRect/>
          </a:stretch>
        </p:blipFill>
        <p:spPr>
          <a:xfrm>
            <a:off x="223068" y="4046824"/>
            <a:ext cx="1794439" cy="1725422"/>
          </a:xfrm>
          <a:prstGeom prst="rect">
            <a:avLst/>
          </a:prstGeom>
        </p:spPr>
      </p:pic>
      <p:sp>
        <p:nvSpPr>
          <p:cNvPr id="15" name="TextBox 14">
            <a:extLst>
              <a:ext uri="{FF2B5EF4-FFF2-40B4-BE49-F238E27FC236}">
                <a16:creationId xmlns:a16="http://schemas.microsoft.com/office/drawing/2014/main" id="{2B40F93B-1BA9-91EE-20B0-6E416BC04B41}"/>
              </a:ext>
            </a:extLst>
          </p:cNvPr>
          <p:cNvSpPr txBox="1"/>
          <p:nvPr/>
        </p:nvSpPr>
        <p:spPr>
          <a:xfrm>
            <a:off x="1717191" y="3107465"/>
            <a:ext cx="2108706" cy="1200329"/>
          </a:xfrm>
          <a:prstGeom prst="rect">
            <a:avLst/>
          </a:prstGeom>
          <a:noFill/>
        </p:spPr>
        <p:txBody>
          <a:bodyPr wrap="square" rtlCol="0">
            <a:spAutoFit/>
          </a:bodyPr>
          <a:lstStyle/>
          <a:p>
            <a:pPr marL="85725" lvl="1">
              <a:spcBef>
                <a:spcPts val="750"/>
              </a:spcBef>
              <a:buSzPts val="1800"/>
            </a:pPr>
            <a:r>
              <a:rPr lang="en-US" sz="1800">
                <a:latin typeface="Calibri" panose="020F0502020204030204" pitchFamily="34" charset="0"/>
                <a:ea typeface="Calibri" panose="020F0502020204030204" pitchFamily="34" charset="0"/>
                <a:cs typeface="Calibri" panose="020F0502020204030204" pitchFamily="34" charset="0"/>
                <a:sym typeface="Arial"/>
              </a:rPr>
              <a:t>Isolate initial, final and medial phonemes in 3 phoneme words*</a:t>
            </a:r>
          </a:p>
        </p:txBody>
      </p:sp>
      <p:sp>
        <p:nvSpPr>
          <p:cNvPr id="16" name="TextBox 15">
            <a:extLst>
              <a:ext uri="{FF2B5EF4-FFF2-40B4-BE49-F238E27FC236}">
                <a16:creationId xmlns:a16="http://schemas.microsoft.com/office/drawing/2014/main" id="{FA650211-9EAD-FA50-8D64-0B60192285FB}"/>
              </a:ext>
            </a:extLst>
          </p:cNvPr>
          <p:cNvSpPr txBox="1"/>
          <p:nvPr/>
        </p:nvSpPr>
        <p:spPr>
          <a:xfrm>
            <a:off x="3786188" y="4028210"/>
            <a:ext cx="1571624" cy="1685077"/>
          </a:xfrm>
          <a:prstGeom prst="rect">
            <a:avLst/>
          </a:prstGeom>
          <a:noFill/>
        </p:spPr>
        <p:txBody>
          <a:bodyPr wrap="square" rtlCol="0">
            <a:spAutoFit/>
          </a:bodyPr>
          <a:lstStyle/>
          <a:p>
            <a:r>
              <a:rPr lang="en-US" sz="1800">
                <a:latin typeface="Calibri" panose="020F0502020204030204" pitchFamily="34" charset="0"/>
                <a:ea typeface="Calibri" panose="020F0502020204030204" pitchFamily="34" charset="0"/>
                <a:cs typeface="Calibri" panose="020F0502020204030204" pitchFamily="34" charset="0"/>
                <a:sym typeface="Arial"/>
              </a:rPr>
              <a:t>Blend and segment phonemes in 3 phoneme words*</a:t>
            </a:r>
            <a:endParaRPr lang="en-US" sz="1350">
              <a:latin typeface="Calibri" panose="020F0502020204030204" pitchFamily="34" charset="0"/>
              <a:ea typeface="Calibri" panose="020F0502020204030204" pitchFamily="34" charset="0"/>
              <a:cs typeface="Calibri" panose="020F0502020204030204" pitchFamily="34" charset="0"/>
              <a:sym typeface="Arial"/>
            </a:endParaRPr>
          </a:p>
          <a:p>
            <a:endParaRPr lang="en-US" sz="1350"/>
          </a:p>
        </p:txBody>
      </p:sp>
      <p:sp>
        <p:nvSpPr>
          <p:cNvPr id="17" name="TextBox 16">
            <a:extLst>
              <a:ext uri="{FF2B5EF4-FFF2-40B4-BE49-F238E27FC236}">
                <a16:creationId xmlns:a16="http://schemas.microsoft.com/office/drawing/2014/main" id="{FB52AB5B-912E-B827-5D5C-A491A5DC6363}"/>
              </a:ext>
            </a:extLst>
          </p:cNvPr>
          <p:cNvSpPr txBox="1"/>
          <p:nvPr/>
        </p:nvSpPr>
        <p:spPr>
          <a:xfrm>
            <a:off x="5165402" y="2360299"/>
            <a:ext cx="1567543" cy="1962076"/>
          </a:xfrm>
          <a:prstGeom prst="rect">
            <a:avLst/>
          </a:prstGeom>
          <a:noFill/>
        </p:spPr>
        <p:txBody>
          <a:bodyPr wrap="square" rtlCol="0">
            <a:spAutoFit/>
          </a:bodyPr>
          <a:lstStyle/>
          <a:p>
            <a:r>
              <a:rPr lang="en-US" sz="1800">
                <a:latin typeface="Calibri" panose="020F0502020204030204" pitchFamily="34" charset="0"/>
                <a:ea typeface="Calibri" panose="020F0502020204030204" pitchFamily="34" charset="0"/>
                <a:cs typeface="Calibri" panose="020F0502020204030204" pitchFamily="34" charset="0"/>
                <a:sym typeface="Arial"/>
              </a:rPr>
              <a:t>Blend and segment phonemes in 4 phoneme words with blends*</a:t>
            </a:r>
          </a:p>
          <a:p>
            <a:endParaRPr lang="en-US" sz="1350"/>
          </a:p>
        </p:txBody>
      </p:sp>
      <p:sp>
        <p:nvSpPr>
          <p:cNvPr id="4" name="TextBox 3">
            <a:extLst>
              <a:ext uri="{FF2B5EF4-FFF2-40B4-BE49-F238E27FC236}">
                <a16:creationId xmlns:a16="http://schemas.microsoft.com/office/drawing/2014/main" id="{45F1F7EC-75C6-229A-B844-0BB234478A92}"/>
              </a:ext>
            </a:extLst>
          </p:cNvPr>
          <p:cNvSpPr txBox="1"/>
          <p:nvPr/>
        </p:nvSpPr>
        <p:spPr>
          <a:xfrm>
            <a:off x="6380390" y="5314951"/>
            <a:ext cx="2081893" cy="507831"/>
          </a:xfrm>
          <a:prstGeom prst="rect">
            <a:avLst/>
          </a:prstGeom>
          <a:noFill/>
        </p:spPr>
        <p:txBody>
          <a:bodyPr wrap="square" rtlCol="0">
            <a:spAutoFit/>
          </a:bodyPr>
          <a:lstStyle/>
          <a:p>
            <a:r>
              <a:rPr lang="en-US" sz="1350"/>
              <a:t>* With 85% or better accuracy</a:t>
            </a:r>
          </a:p>
        </p:txBody>
      </p:sp>
    </p:spTree>
    <p:extLst>
      <p:ext uri="{BB962C8B-B14F-4D97-AF65-F5344CB8AC3E}">
        <p14:creationId xmlns:p14="http://schemas.microsoft.com/office/powerpoint/2010/main" val="402986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53B0-E142-E00E-F626-0F97E88E21D6}"/>
              </a:ext>
            </a:extLst>
          </p:cNvPr>
          <p:cNvSpPr>
            <a:spLocks noGrp="1"/>
          </p:cNvSpPr>
          <p:nvPr>
            <p:ph type="title"/>
          </p:nvPr>
        </p:nvSpPr>
        <p:spPr>
          <a:xfrm>
            <a:off x="377015" y="425104"/>
            <a:ext cx="7823651" cy="395325"/>
          </a:xfrm>
        </p:spPr>
        <p:txBody>
          <a:bodyPr/>
          <a:lstStyle/>
          <a:p>
            <a:r>
              <a:rPr lang="en-US" dirty="0"/>
              <a:t>Aligning Targeted Objectives</a:t>
            </a:r>
          </a:p>
        </p:txBody>
      </p:sp>
      <p:sp>
        <p:nvSpPr>
          <p:cNvPr id="3" name="TextBox 2">
            <a:extLst>
              <a:ext uri="{FF2B5EF4-FFF2-40B4-BE49-F238E27FC236}">
                <a16:creationId xmlns:a16="http://schemas.microsoft.com/office/drawing/2014/main" id="{2C1DE8EC-635A-467C-2C32-9C814AA8A5D0}"/>
              </a:ext>
            </a:extLst>
          </p:cNvPr>
          <p:cNvSpPr txBox="1"/>
          <p:nvPr/>
        </p:nvSpPr>
        <p:spPr>
          <a:xfrm>
            <a:off x="6610034" y="2006056"/>
            <a:ext cx="2528339" cy="251607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800">
                <a:latin typeface="Calibri" panose="020F0502020204030204" pitchFamily="34" charset="0"/>
                <a:ea typeface="Calibri" panose="020F0502020204030204" pitchFamily="34" charset="0"/>
                <a:cs typeface="Calibri" panose="020F0502020204030204" pitchFamily="34" charset="0"/>
                <a:sym typeface="Arial"/>
              </a:rPr>
              <a:t>Goal: By the EOY assessment, (student name) will be able to correctly recode (identify target) nonsense words per minute on the DIBELS 8 NWF assessment.</a:t>
            </a:r>
          </a:p>
          <a:p>
            <a:endParaRPr lang="en-US" sz="1350"/>
          </a:p>
        </p:txBody>
      </p:sp>
      <p:pic>
        <p:nvPicPr>
          <p:cNvPr id="11" name="Picture 10">
            <a:extLst>
              <a:ext uri="{FF2B5EF4-FFF2-40B4-BE49-F238E27FC236}">
                <a16:creationId xmlns:a16="http://schemas.microsoft.com/office/drawing/2014/main" id="{FD72394C-2546-B356-E28F-821E91739D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62020" y="2066653"/>
            <a:ext cx="4653642" cy="3895682"/>
          </a:xfrm>
          <a:prstGeom prst="rect">
            <a:avLst/>
          </a:prstGeom>
        </p:spPr>
      </p:pic>
      <p:pic>
        <p:nvPicPr>
          <p:cNvPr id="13" name="Picture 12" descr="A red and white exclamation mark">
            <a:extLst>
              <a:ext uri="{FF2B5EF4-FFF2-40B4-BE49-F238E27FC236}">
                <a16:creationId xmlns:a16="http://schemas.microsoft.com/office/drawing/2014/main" id="{B8276025-2AC4-93D1-B371-00CF76EEBA63}"/>
              </a:ext>
            </a:extLst>
          </p:cNvPr>
          <p:cNvPicPr>
            <a:picLocks noChangeAspect="1"/>
          </p:cNvPicPr>
          <p:nvPr/>
        </p:nvPicPr>
        <p:blipFill>
          <a:blip r:embed="rId4"/>
          <a:stretch>
            <a:fillRect/>
          </a:stretch>
        </p:blipFill>
        <p:spPr>
          <a:xfrm>
            <a:off x="223068" y="4046824"/>
            <a:ext cx="1794439" cy="1725422"/>
          </a:xfrm>
          <a:prstGeom prst="rect">
            <a:avLst/>
          </a:prstGeom>
        </p:spPr>
      </p:pic>
      <p:sp>
        <p:nvSpPr>
          <p:cNvPr id="15" name="TextBox 14">
            <a:extLst>
              <a:ext uri="{FF2B5EF4-FFF2-40B4-BE49-F238E27FC236}">
                <a16:creationId xmlns:a16="http://schemas.microsoft.com/office/drawing/2014/main" id="{2B40F93B-1BA9-91EE-20B0-6E416BC04B41}"/>
              </a:ext>
            </a:extLst>
          </p:cNvPr>
          <p:cNvSpPr txBox="1"/>
          <p:nvPr/>
        </p:nvSpPr>
        <p:spPr>
          <a:xfrm>
            <a:off x="1726414" y="3267964"/>
            <a:ext cx="2108706" cy="923330"/>
          </a:xfrm>
          <a:prstGeom prst="rect">
            <a:avLst/>
          </a:prstGeom>
          <a:noFill/>
        </p:spPr>
        <p:txBody>
          <a:bodyPr wrap="square" rtlCol="0">
            <a:spAutoFit/>
          </a:bodyPr>
          <a:lstStyle/>
          <a:p>
            <a:pPr marL="85725" lvl="1">
              <a:spcBef>
                <a:spcPts val="750"/>
              </a:spcBef>
              <a:buSzPts val="1800"/>
            </a:pPr>
            <a:r>
              <a:rPr lang="en-US" sz="1800">
                <a:latin typeface="Calibri" panose="020F0502020204030204" pitchFamily="34" charset="0"/>
                <a:ea typeface="Calibri" panose="020F0502020204030204" pitchFamily="34" charset="0"/>
                <a:cs typeface="Calibri" panose="020F0502020204030204" pitchFamily="34" charset="0"/>
                <a:sym typeface="Arial"/>
              </a:rPr>
              <a:t>Accurately identify all letter/sound correspondences.</a:t>
            </a:r>
          </a:p>
        </p:txBody>
      </p:sp>
      <p:sp>
        <p:nvSpPr>
          <p:cNvPr id="16" name="TextBox 15">
            <a:extLst>
              <a:ext uri="{FF2B5EF4-FFF2-40B4-BE49-F238E27FC236}">
                <a16:creationId xmlns:a16="http://schemas.microsoft.com/office/drawing/2014/main" id="{FA650211-9EAD-FA50-8D64-0B60192285FB}"/>
              </a:ext>
            </a:extLst>
          </p:cNvPr>
          <p:cNvSpPr txBox="1"/>
          <p:nvPr/>
        </p:nvSpPr>
        <p:spPr>
          <a:xfrm>
            <a:off x="4073980" y="4014494"/>
            <a:ext cx="1571624" cy="1685077"/>
          </a:xfrm>
          <a:prstGeom prst="rect">
            <a:avLst/>
          </a:prstGeom>
          <a:noFill/>
        </p:spPr>
        <p:txBody>
          <a:bodyPr wrap="square" rtlCol="0">
            <a:spAutoFit/>
          </a:bodyPr>
          <a:lstStyle/>
          <a:p>
            <a:r>
              <a:rPr lang="en-US" sz="1800">
                <a:latin typeface="Calibri" panose="020F0502020204030204" pitchFamily="34" charset="0"/>
                <a:ea typeface="Calibri" panose="020F0502020204030204" pitchFamily="34" charset="0"/>
                <a:cs typeface="Calibri" panose="020F0502020204030204" pitchFamily="34" charset="0"/>
                <a:sym typeface="Arial"/>
              </a:rPr>
              <a:t>Identify each letter sound in a CVC word with 90% accuracy</a:t>
            </a:r>
            <a:r>
              <a:rPr lang="en-US" sz="1350">
                <a:latin typeface="Calibri" panose="020F0502020204030204" pitchFamily="34" charset="0"/>
                <a:ea typeface="Calibri" panose="020F0502020204030204" pitchFamily="34" charset="0"/>
                <a:cs typeface="Calibri" panose="020F0502020204030204" pitchFamily="34" charset="0"/>
                <a:sym typeface="Arial"/>
              </a:rPr>
              <a:t>.</a:t>
            </a:r>
          </a:p>
          <a:p>
            <a:endParaRPr lang="en-US" sz="1350"/>
          </a:p>
        </p:txBody>
      </p:sp>
      <p:sp>
        <p:nvSpPr>
          <p:cNvPr id="17" name="TextBox 16">
            <a:extLst>
              <a:ext uri="{FF2B5EF4-FFF2-40B4-BE49-F238E27FC236}">
                <a16:creationId xmlns:a16="http://schemas.microsoft.com/office/drawing/2014/main" id="{FB52AB5B-912E-B827-5D5C-A491A5DC6363}"/>
              </a:ext>
            </a:extLst>
          </p:cNvPr>
          <p:cNvSpPr txBox="1"/>
          <p:nvPr/>
        </p:nvSpPr>
        <p:spPr>
          <a:xfrm>
            <a:off x="4999908" y="2843507"/>
            <a:ext cx="1567543" cy="1131079"/>
          </a:xfrm>
          <a:prstGeom prst="rect">
            <a:avLst/>
          </a:prstGeom>
          <a:noFill/>
        </p:spPr>
        <p:txBody>
          <a:bodyPr wrap="square" rtlCol="0">
            <a:spAutoFit/>
          </a:bodyPr>
          <a:lstStyle/>
          <a:p>
            <a:r>
              <a:rPr lang="en-US" sz="1800">
                <a:latin typeface="Calibri" panose="020F0502020204030204" pitchFamily="34" charset="0"/>
                <a:ea typeface="Calibri" panose="020F0502020204030204" pitchFamily="34" charset="0"/>
                <a:cs typeface="Calibri" panose="020F0502020204030204" pitchFamily="34" charset="0"/>
                <a:sym typeface="Arial"/>
              </a:rPr>
              <a:t>Blend CVC words with 90% accuracy.</a:t>
            </a:r>
          </a:p>
          <a:p>
            <a:endParaRPr lang="en-US" sz="1350"/>
          </a:p>
        </p:txBody>
      </p:sp>
    </p:spTree>
    <p:extLst>
      <p:ext uri="{BB962C8B-B14F-4D97-AF65-F5344CB8AC3E}">
        <p14:creationId xmlns:p14="http://schemas.microsoft.com/office/powerpoint/2010/main" val="4148043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A74B-36B7-207C-16DC-B37064ED23EB}"/>
              </a:ext>
            </a:extLst>
          </p:cNvPr>
          <p:cNvSpPr>
            <a:spLocks noGrp="1"/>
          </p:cNvSpPr>
          <p:nvPr>
            <p:ph type="title"/>
          </p:nvPr>
        </p:nvSpPr>
        <p:spPr>
          <a:xfrm>
            <a:off x="442525" y="409973"/>
            <a:ext cx="6700800" cy="527100"/>
          </a:xfrm>
        </p:spPr>
        <p:txBody>
          <a:bodyPr/>
          <a:lstStyle/>
          <a:p>
            <a:r>
              <a:rPr lang="en-US" dirty="0"/>
              <a:t>Simplifying Objectives</a:t>
            </a:r>
          </a:p>
        </p:txBody>
      </p:sp>
      <p:sp>
        <p:nvSpPr>
          <p:cNvPr id="3" name="TextBox 2">
            <a:extLst>
              <a:ext uri="{FF2B5EF4-FFF2-40B4-BE49-F238E27FC236}">
                <a16:creationId xmlns:a16="http://schemas.microsoft.com/office/drawing/2014/main" id="{A2B07568-C43A-6A02-D915-43FD6CB981E0}"/>
              </a:ext>
            </a:extLst>
          </p:cNvPr>
          <p:cNvSpPr txBox="1"/>
          <p:nvPr/>
        </p:nvSpPr>
        <p:spPr>
          <a:xfrm>
            <a:off x="324959" y="2480680"/>
            <a:ext cx="4247041" cy="2885405"/>
          </a:xfrm>
          <a:prstGeom prst="rect">
            <a:avLst/>
          </a:prstGeom>
          <a:noFill/>
        </p:spPr>
        <p:txBody>
          <a:bodyPr wrap="square" rtlCol="0">
            <a:spAutoFit/>
          </a:bodyPr>
          <a:lstStyle/>
          <a:p>
            <a:pPr marL="214313" indent="-214313">
              <a:buFont typeface="Arial" panose="020B0604020202020204" pitchFamily="34" charset="0"/>
              <a:buChar char="•"/>
            </a:pPr>
            <a:r>
              <a:rPr lang="en-US" sz="2100">
                <a:latin typeface="Calibri Light" panose="020F0302020204030204" pitchFamily="34" charset="0"/>
                <a:cs typeface="Calibri Light" panose="020F0302020204030204" pitchFamily="34" charset="0"/>
              </a:rPr>
              <a:t>Utilize minimum skill competencies</a:t>
            </a:r>
          </a:p>
          <a:p>
            <a:pPr marL="214313" indent="-214313">
              <a:buFont typeface="Arial" panose="020B0604020202020204" pitchFamily="34" charset="0"/>
              <a:buChar char="•"/>
            </a:pPr>
            <a:r>
              <a:rPr lang="en-US" sz="2100">
                <a:latin typeface="Calibri Light" panose="020F0302020204030204" pitchFamily="34" charset="0"/>
                <a:cs typeface="Calibri Light" panose="020F0302020204030204" pitchFamily="34" charset="0"/>
              </a:rPr>
              <a:t>Align to intervention skill progression that addresses the skill deficit</a:t>
            </a:r>
          </a:p>
          <a:p>
            <a:pPr marL="257175" indent="-257175">
              <a:buFont typeface="Arial" panose="020B0604020202020204" pitchFamily="34" charset="0"/>
              <a:buChar char="•"/>
            </a:pPr>
            <a:r>
              <a:rPr lang="en-US" sz="2100">
                <a:latin typeface="Calibri Light" panose="020F0302020204030204" pitchFamily="34" charset="0"/>
                <a:cs typeface="Calibri Light" panose="020F0302020204030204" pitchFamily="34" charset="0"/>
              </a:rPr>
              <a:t>Consider groups of students with similar deficits and align objectives</a:t>
            </a:r>
          </a:p>
          <a:p>
            <a:pPr marL="257175" indent="-257175">
              <a:buFont typeface="Arial" panose="020B0604020202020204" pitchFamily="34" charset="0"/>
              <a:buChar char="•"/>
            </a:pPr>
            <a:r>
              <a:rPr lang="en-US" sz="2100">
                <a:latin typeface="Calibri Light" panose="020F0302020204030204" pitchFamily="34" charset="0"/>
                <a:cs typeface="Calibri Light" panose="020F0302020204030204" pitchFamily="34" charset="0"/>
              </a:rPr>
              <a:t>Make your list once; revise as needed</a:t>
            </a:r>
          </a:p>
          <a:p>
            <a:pPr marL="214313" indent="-214313">
              <a:buFont typeface="Arial" panose="020B0604020202020204" pitchFamily="34" charset="0"/>
              <a:buChar char="•"/>
            </a:pPr>
            <a:endParaRPr lang="en-US" sz="1350"/>
          </a:p>
        </p:txBody>
      </p:sp>
      <p:sp>
        <p:nvSpPr>
          <p:cNvPr id="4" name="TextBox 3">
            <a:extLst>
              <a:ext uri="{FF2B5EF4-FFF2-40B4-BE49-F238E27FC236}">
                <a16:creationId xmlns:a16="http://schemas.microsoft.com/office/drawing/2014/main" id="{05538C5C-1C08-E631-5104-FBD73AE40DFA}"/>
              </a:ext>
            </a:extLst>
          </p:cNvPr>
          <p:cNvSpPr txBox="1"/>
          <p:nvPr/>
        </p:nvSpPr>
        <p:spPr>
          <a:xfrm>
            <a:off x="442525" y="6263361"/>
            <a:ext cx="5057774" cy="369332"/>
          </a:xfrm>
          <a:prstGeom prst="rect">
            <a:avLst/>
          </a:prstGeom>
          <a:noFill/>
        </p:spPr>
        <p:txBody>
          <a:bodyPr wrap="square" rtlCol="0">
            <a:spAutoFit/>
          </a:bodyPr>
          <a:lstStyle/>
          <a:p>
            <a:r>
              <a:rPr lang="en-US" sz="1800" err="1">
                <a:hlinkClick r:id="rId3"/>
              </a:rPr>
              <a:t>minimumcompetencylinkedmatrix</a:t>
            </a:r>
            <a:r>
              <a:rPr lang="en-US" sz="1800">
                <a:hlinkClick r:id="rId3"/>
              </a:rPr>
              <a:t> (state.co.us)</a:t>
            </a:r>
            <a:endParaRPr lang="en-US" sz="1800"/>
          </a:p>
        </p:txBody>
      </p:sp>
      <p:pic>
        <p:nvPicPr>
          <p:cNvPr id="6" name="Picture 5" descr="A teacher and a child talking">
            <a:extLst>
              <a:ext uri="{FF2B5EF4-FFF2-40B4-BE49-F238E27FC236}">
                <a16:creationId xmlns:a16="http://schemas.microsoft.com/office/drawing/2014/main" id="{BA2AADA8-CCBE-549E-F708-BB4073B96E7B}"/>
              </a:ext>
            </a:extLst>
          </p:cNvPr>
          <p:cNvPicPr>
            <a:picLocks noChangeAspect="1"/>
          </p:cNvPicPr>
          <p:nvPr/>
        </p:nvPicPr>
        <p:blipFill>
          <a:blip r:embed="rId4"/>
          <a:srcRect/>
          <a:stretch/>
        </p:blipFill>
        <p:spPr>
          <a:xfrm>
            <a:off x="4766810" y="2480680"/>
            <a:ext cx="4189330" cy="2794635"/>
          </a:xfrm>
          <a:prstGeom prst="rect">
            <a:avLst/>
          </a:prstGeom>
        </p:spPr>
      </p:pic>
    </p:spTree>
    <p:extLst>
      <p:ext uri="{BB962C8B-B14F-4D97-AF65-F5344CB8AC3E}">
        <p14:creationId xmlns:p14="http://schemas.microsoft.com/office/powerpoint/2010/main" val="1655629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64b3e111f9_0_67">
            <a:extLst>
              <a:ext uri="{C183D7F6-B498-43B3-948B-1728B52AA6E4}">
                <adec:decorative xmlns:adec="http://schemas.microsoft.com/office/drawing/2017/decorative" val="1"/>
              </a:ext>
            </a:extLst>
          </p:cNvPr>
          <p:cNvSpPr/>
          <p:nvPr/>
        </p:nvSpPr>
        <p:spPr>
          <a:xfrm>
            <a:off x="353925" y="1879200"/>
            <a:ext cx="1246275" cy="4121550"/>
          </a:xfrm>
          <a:prstGeom prst="rect">
            <a:avLst/>
          </a:prstGeom>
          <a:solidFill>
            <a:srgbClr val="488BC9">
              <a:alpha val="77000"/>
            </a:srgbClr>
          </a:solidFill>
          <a:ln>
            <a:noFill/>
          </a:ln>
        </p:spPr>
        <p:txBody>
          <a:bodyPr spcFirstLastPara="1" wrap="square" lIns="68569" tIns="68569" rIns="68569" bIns="68569" anchor="ctr" anchorCtr="0">
            <a:noAutofit/>
          </a:bodyPr>
          <a:lstStyle/>
          <a:p>
            <a:endParaRPr sz="1350"/>
          </a:p>
        </p:txBody>
      </p:sp>
      <p:cxnSp>
        <p:nvCxnSpPr>
          <p:cNvPr id="898" name="Google Shape;898;g64b3e111f9_0_67">
            <a:extLst>
              <a:ext uri="{C183D7F6-B498-43B3-948B-1728B52AA6E4}">
                <adec:decorative xmlns:adec="http://schemas.microsoft.com/office/drawing/2017/decorative" val="1"/>
              </a:ext>
            </a:extLst>
          </p:cNvPr>
          <p:cNvCxnSpPr/>
          <p:nvPr/>
        </p:nvCxnSpPr>
        <p:spPr>
          <a:xfrm>
            <a:off x="1257300" y="1878075"/>
            <a:ext cx="5175" cy="4122675"/>
          </a:xfrm>
          <a:prstGeom prst="straightConnector1">
            <a:avLst/>
          </a:prstGeom>
          <a:noFill/>
          <a:ln w="38100" cap="flat" cmpd="sng">
            <a:solidFill>
              <a:schemeClr val="accent2"/>
            </a:solidFill>
            <a:prstDash val="solid"/>
            <a:round/>
            <a:headEnd type="none" w="med" len="med"/>
            <a:tailEnd type="none" w="med" len="med"/>
          </a:ln>
        </p:spPr>
      </p:cxnSp>
      <p:sp>
        <p:nvSpPr>
          <p:cNvPr id="900" name="Google Shape;900;g64b3e111f9_0_67"/>
          <p:cNvSpPr txBox="1">
            <a:spLocks noGrp="1"/>
          </p:cNvSpPr>
          <p:nvPr>
            <p:ph type="title"/>
          </p:nvPr>
        </p:nvSpPr>
        <p:spPr>
          <a:xfrm>
            <a:off x="245640" y="498592"/>
            <a:ext cx="7971928" cy="527100"/>
          </a:xfrm>
          <a:prstGeom prst="rect">
            <a:avLst/>
          </a:prstGeom>
          <a:noFill/>
          <a:ln>
            <a:noFill/>
          </a:ln>
        </p:spPr>
        <p:txBody>
          <a:bodyPr spcFirstLastPara="1" vert="horz" wrap="square" lIns="0" tIns="0" rIns="0" bIns="0" rtlCol="0" anchor="t" anchorCtr="0">
            <a:noAutofit/>
          </a:bodyPr>
          <a:lstStyle/>
          <a:p>
            <a:r>
              <a:rPr lang="en-US" sz="3000">
                <a:solidFill>
                  <a:schemeClr val="bg1"/>
                </a:solidFill>
                <a:latin typeface="Museo Slab 500" panose="02000000000000000000" pitchFamily="50" charset="0"/>
                <a:ea typeface="Roboto Slab"/>
                <a:cs typeface="Roboto Slab"/>
                <a:sym typeface="Roboto Slab"/>
              </a:rPr>
              <a:t>EOY SMART Goals and Objective Example </a:t>
            </a:r>
          </a:p>
        </p:txBody>
      </p:sp>
      <p:sp>
        <p:nvSpPr>
          <p:cNvPr id="899" name="Google Shape;899;g64b3e111f9_0_67"/>
          <p:cNvSpPr txBox="1">
            <a:spLocks noGrp="1"/>
          </p:cNvSpPr>
          <p:nvPr>
            <p:ph type="body" idx="4294967295"/>
          </p:nvPr>
        </p:nvSpPr>
        <p:spPr>
          <a:xfrm>
            <a:off x="903375" y="3939412"/>
            <a:ext cx="7886700" cy="2232025"/>
          </a:xfrm>
          <a:prstGeom prst="rect">
            <a:avLst/>
          </a:prstGeom>
          <a:solidFill>
            <a:schemeClr val="lt1"/>
          </a:solidFill>
          <a:ln w="28575" cap="flat" cmpd="sng">
            <a:solidFill>
              <a:srgbClr val="000000"/>
            </a:solidFill>
            <a:prstDash val="solid"/>
            <a:round/>
            <a:headEnd type="none" w="sm" len="sm"/>
            <a:tailEnd type="none" w="sm" len="sm"/>
          </a:ln>
        </p:spPr>
        <p:txBody>
          <a:bodyPr spcFirstLastPara="1" vert="horz" wrap="square" lIns="0" tIns="0" rIns="0" bIns="0" rtlCol="0" anchor="t" anchorCtr="0">
            <a:noAutofit/>
          </a:bodyPr>
          <a:lstStyle/>
          <a:p>
            <a:pPr marL="0" indent="0">
              <a:buSzPts val="1800"/>
              <a:buNone/>
            </a:pPr>
            <a:r>
              <a:rPr lang="en-US" sz="1800">
                <a:latin typeface="Calibri" panose="020F0502020204030204" pitchFamily="34" charset="0"/>
                <a:ea typeface="Calibri" panose="020F0502020204030204" pitchFamily="34" charset="0"/>
                <a:cs typeface="Calibri" panose="020F0502020204030204" pitchFamily="34" charset="0"/>
                <a:sym typeface="Arial"/>
              </a:rPr>
              <a:t>  Goal 1: By end of year, (student name) will be able to read (identify target)  </a:t>
            </a:r>
          </a:p>
          <a:p>
            <a:pPr marL="0" indent="0">
              <a:buSzPts val="1800"/>
              <a:buNone/>
            </a:pPr>
            <a:r>
              <a:rPr lang="en-US" sz="1800">
                <a:latin typeface="Calibri" panose="020F0502020204030204" pitchFamily="34" charset="0"/>
                <a:ea typeface="Calibri" panose="020F0502020204030204" pitchFamily="34" charset="0"/>
                <a:cs typeface="Calibri" panose="020F0502020204030204" pitchFamily="34" charset="0"/>
                <a:sym typeface="Arial"/>
              </a:rPr>
              <a:t>   nonsense words per minute on the (test name) NWF assessment.</a:t>
            </a:r>
          </a:p>
          <a:p>
            <a:pPr indent="-257175">
              <a:buSzPts val="1800"/>
              <a:buChar char="●"/>
            </a:pPr>
            <a:r>
              <a:rPr lang="en-US" sz="1500">
                <a:latin typeface="Calibri" panose="020F0502020204030204" pitchFamily="34" charset="0"/>
                <a:ea typeface="Calibri" panose="020F0502020204030204" pitchFamily="34" charset="0"/>
                <a:cs typeface="Calibri" panose="020F0502020204030204" pitchFamily="34" charset="0"/>
                <a:sym typeface="Arial"/>
              </a:rPr>
              <a:t>Objective(s): </a:t>
            </a:r>
          </a:p>
          <a:p>
            <a:pPr lvl="1" indent="-257175">
              <a:spcBef>
                <a:spcPts val="750"/>
              </a:spcBef>
              <a:buSzPts val="1800"/>
              <a:buChar char="○"/>
            </a:pPr>
            <a:r>
              <a:rPr lang="en-US" sz="1500">
                <a:latin typeface="Calibri" panose="020F0502020204030204" pitchFamily="34" charset="0"/>
                <a:ea typeface="Calibri" panose="020F0502020204030204" pitchFamily="34" charset="0"/>
                <a:cs typeface="Calibri" panose="020F0502020204030204" pitchFamily="34" charset="0"/>
                <a:sym typeface="Arial"/>
              </a:rPr>
              <a:t>Identify all letter sound correspondences with 100% accuracy.</a:t>
            </a:r>
          </a:p>
          <a:p>
            <a:pPr lvl="1" indent="-257175">
              <a:spcBef>
                <a:spcPts val="750"/>
              </a:spcBef>
              <a:buSzPts val="1800"/>
              <a:buChar char="○"/>
            </a:pPr>
            <a:r>
              <a:rPr lang="en-US" sz="1500">
                <a:latin typeface="Calibri" panose="020F0502020204030204" pitchFamily="34" charset="0"/>
                <a:ea typeface="Calibri" panose="020F0502020204030204" pitchFamily="34" charset="0"/>
                <a:cs typeface="Calibri" panose="020F0502020204030204" pitchFamily="34" charset="0"/>
                <a:sym typeface="Arial"/>
              </a:rPr>
              <a:t>Identify each letter sound in a CVC word accurately.</a:t>
            </a:r>
          </a:p>
          <a:p>
            <a:pPr lvl="1" indent="-257175">
              <a:spcBef>
                <a:spcPts val="750"/>
              </a:spcBef>
              <a:buSzPts val="1800"/>
              <a:buChar char="○"/>
            </a:pPr>
            <a:r>
              <a:rPr lang="en-US" sz="1500">
                <a:latin typeface="Calibri" panose="020F0502020204030204" pitchFamily="34" charset="0"/>
                <a:ea typeface="Calibri" panose="020F0502020204030204" pitchFamily="34" charset="0"/>
                <a:cs typeface="Calibri" panose="020F0502020204030204" pitchFamily="34" charset="0"/>
                <a:sym typeface="Arial"/>
              </a:rPr>
              <a:t>Blend CVC words with 90% accuracy.</a:t>
            </a:r>
          </a:p>
          <a:p>
            <a:pPr lvl="1" indent="-257175">
              <a:spcBef>
                <a:spcPts val="750"/>
              </a:spcBef>
              <a:buSzPts val="1800"/>
              <a:buChar char="○"/>
            </a:pPr>
            <a:endParaRPr lang="en-US" sz="1500">
              <a:latin typeface="+mn-lt"/>
              <a:ea typeface="Arial"/>
              <a:cs typeface="Arial"/>
              <a:sym typeface="Arial"/>
            </a:endParaRPr>
          </a:p>
          <a:p>
            <a:pPr marL="0" indent="0">
              <a:buSzPts val="1800"/>
              <a:buNone/>
            </a:pPr>
            <a:endParaRPr lang="en-US" sz="1350">
              <a:latin typeface="Arial"/>
              <a:ea typeface="Arial"/>
              <a:cs typeface="Arial"/>
              <a:sym typeface="Arial"/>
            </a:endParaRPr>
          </a:p>
        </p:txBody>
      </p:sp>
      <p:pic>
        <p:nvPicPr>
          <p:cNvPr id="901" name="Google Shape;901;g64b3e111f9_0_67" descr="Picture of a target"/>
          <p:cNvPicPr preferRelativeResize="0"/>
          <p:nvPr/>
        </p:nvPicPr>
        <p:blipFill>
          <a:blip r:embed="rId3">
            <a:alphaModFix/>
          </a:blip>
          <a:stretch>
            <a:fillRect/>
          </a:stretch>
        </p:blipFill>
        <p:spPr>
          <a:xfrm>
            <a:off x="3317639" y="1878075"/>
            <a:ext cx="2707349" cy="1883153"/>
          </a:xfrm>
          <a:prstGeom prst="rect">
            <a:avLst/>
          </a:prstGeom>
          <a:noFill/>
          <a:ln>
            <a:noFill/>
          </a:ln>
        </p:spPr>
      </p:pic>
    </p:spTree>
    <p:extLst>
      <p:ext uri="{BB962C8B-B14F-4D97-AF65-F5344CB8AC3E}">
        <p14:creationId xmlns:p14="http://schemas.microsoft.com/office/powerpoint/2010/main" val="22679321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C00DE-9B0D-B164-CF6B-F9C0AE818A92}"/>
              </a:ext>
            </a:extLst>
          </p:cNvPr>
          <p:cNvSpPr>
            <a:spLocks noGrp="1"/>
          </p:cNvSpPr>
          <p:nvPr>
            <p:ph type="title"/>
          </p:nvPr>
        </p:nvSpPr>
        <p:spPr>
          <a:xfrm>
            <a:off x="223069" y="208805"/>
            <a:ext cx="7401224" cy="527100"/>
          </a:xfrm>
        </p:spPr>
        <p:txBody>
          <a:bodyPr/>
          <a:lstStyle/>
          <a:p>
            <a:r>
              <a:rPr lang="en-US" dirty="0"/>
              <a:t>Goals and Objectives Example</a:t>
            </a:r>
          </a:p>
        </p:txBody>
      </p:sp>
      <p:pic>
        <p:nvPicPr>
          <p:cNvPr id="3" name="Picture 2" descr="Screenshot of goals section of the new READ plan template">
            <a:extLst>
              <a:ext uri="{FF2B5EF4-FFF2-40B4-BE49-F238E27FC236}">
                <a16:creationId xmlns:a16="http://schemas.microsoft.com/office/drawing/2014/main" id="{55E32B19-D9D6-2181-3B18-A8CC33350481}"/>
              </a:ext>
            </a:extLst>
          </p:cNvPr>
          <p:cNvPicPr>
            <a:picLocks noChangeAspect="1"/>
          </p:cNvPicPr>
          <p:nvPr/>
        </p:nvPicPr>
        <p:blipFill>
          <a:blip r:embed="rId3"/>
          <a:stretch>
            <a:fillRect/>
          </a:stretch>
        </p:blipFill>
        <p:spPr>
          <a:xfrm>
            <a:off x="-115910" y="934687"/>
            <a:ext cx="9259910" cy="6154900"/>
          </a:xfrm>
          <a:prstGeom prst="rect">
            <a:avLst/>
          </a:prstGeom>
        </p:spPr>
      </p:pic>
      <p:sp>
        <p:nvSpPr>
          <p:cNvPr id="8" name="TextBox 7">
            <a:extLst>
              <a:ext uri="{FF2B5EF4-FFF2-40B4-BE49-F238E27FC236}">
                <a16:creationId xmlns:a16="http://schemas.microsoft.com/office/drawing/2014/main" id="{5A19E9D2-7F10-1406-A482-C7C69E5ECD42}"/>
              </a:ext>
            </a:extLst>
          </p:cNvPr>
          <p:cNvSpPr txBox="1"/>
          <p:nvPr/>
        </p:nvSpPr>
        <p:spPr>
          <a:xfrm>
            <a:off x="862885" y="934687"/>
            <a:ext cx="8551571" cy="646331"/>
          </a:xfrm>
          <a:prstGeom prst="rect">
            <a:avLst/>
          </a:prstGeom>
          <a:noFill/>
        </p:spPr>
        <p:txBody>
          <a:bodyPr wrap="square" rtlCol="0">
            <a:spAutoFit/>
          </a:bodyPr>
          <a:lstStyle/>
          <a:p>
            <a:r>
              <a:rPr lang="en-US" sz="1800" b="1">
                <a:solidFill>
                  <a:srgbClr val="FF0000"/>
                </a:solidFill>
                <a:latin typeface="Calibri" panose="020F0502020204030204" pitchFamily="34" charset="0"/>
                <a:ea typeface="Calibri" panose="020F0502020204030204" pitchFamily="34" charset="0"/>
                <a:cs typeface="Calibri" panose="020F0502020204030204" pitchFamily="34" charset="0"/>
              </a:rPr>
              <a:t>By EOY, Sam will read 35 nonsense words per minute on the DIBELS 8 NWF assessment.</a:t>
            </a:r>
          </a:p>
          <a:p>
            <a:r>
              <a:rPr lang="en-US" sz="18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a:solidFill>
                  <a:schemeClr val="tx1"/>
                </a:solidFill>
                <a:latin typeface="Calibri" panose="020F0502020204030204" pitchFamily="34" charset="0"/>
                <a:ea typeface="Calibri" panose="020F0502020204030204" pitchFamily="34" charset="0"/>
                <a:cs typeface="Calibri" panose="020F0502020204030204" pitchFamily="34" charset="0"/>
              </a:rPr>
              <a:t>phonics</a:t>
            </a:r>
            <a:r>
              <a:rPr lang="en-US" sz="1800" b="1">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8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C2FBC93-982B-C800-5124-968258BD8E2D}"/>
              </a:ext>
            </a:extLst>
          </p:cNvPr>
          <p:cNvSpPr txBox="1"/>
          <p:nvPr/>
        </p:nvSpPr>
        <p:spPr>
          <a:xfrm>
            <a:off x="223069" y="2687652"/>
            <a:ext cx="2739072" cy="923330"/>
          </a:xfrm>
          <a:prstGeom prst="rect">
            <a:avLst/>
          </a:prstGeom>
          <a:noFill/>
        </p:spPr>
        <p:txBody>
          <a:bodyPr wrap="square">
            <a:spAutoFit/>
          </a:bodyPr>
          <a:lstStyle/>
          <a:p>
            <a:r>
              <a:rPr lang="en-US" sz="1800" b="1">
                <a:solidFill>
                  <a:srgbClr val="FF0000"/>
                </a:solidFill>
                <a:latin typeface="+mn-lt"/>
              </a:rPr>
              <a:t>Identify all letter sound correspondences with 100% accuracy.</a:t>
            </a:r>
          </a:p>
        </p:txBody>
      </p:sp>
      <p:sp>
        <p:nvSpPr>
          <p:cNvPr id="7" name="TextBox 6">
            <a:extLst>
              <a:ext uri="{FF2B5EF4-FFF2-40B4-BE49-F238E27FC236}">
                <a16:creationId xmlns:a16="http://schemas.microsoft.com/office/drawing/2014/main" id="{C1A190C8-5FE2-A9D2-2623-8B50C5B57125}"/>
              </a:ext>
            </a:extLst>
          </p:cNvPr>
          <p:cNvSpPr txBox="1"/>
          <p:nvPr/>
        </p:nvSpPr>
        <p:spPr>
          <a:xfrm>
            <a:off x="223069" y="5525695"/>
            <a:ext cx="2739072" cy="646331"/>
          </a:xfrm>
          <a:prstGeom prst="rect">
            <a:avLst/>
          </a:prstGeom>
          <a:noFill/>
        </p:spPr>
        <p:txBody>
          <a:bodyPr wrap="square">
            <a:spAutoFit/>
          </a:bodyPr>
          <a:lstStyle/>
          <a:p>
            <a:r>
              <a:rPr lang="en-US" sz="1800" b="1">
                <a:solidFill>
                  <a:srgbClr val="FF0000"/>
                </a:solidFill>
                <a:latin typeface="+mn-lt"/>
              </a:rPr>
              <a:t>Identify each letter sound in a CVC word accurately.</a:t>
            </a:r>
          </a:p>
        </p:txBody>
      </p:sp>
    </p:spTree>
    <p:extLst>
      <p:ext uri="{BB962C8B-B14F-4D97-AF65-F5344CB8AC3E}">
        <p14:creationId xmlns:p14="http://schemas.microsoft.com/office/powerpoint/2010/main" val="298013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A202DD-A917-8038-A1BF-1B285C961A9F}"/>
              </a:ext>
            </a:extLst>
          </p:cNvPr>
          <p:cNvSpPr txBox="1">
            <a:spLocks noGrp="1"/>
          </p:cNvSpPr>
          <p:nvPr>
            <p:ph type="title" idx="4294967295"/>
          </p:nvPr>
        </p:nvSpPr>
        <p:spPr>
          <a:xfrm>
            <a:off x="230297" y="115074"/>
            <a:ext cx="891370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Family Component</a:t>
            </a:r>
          </a:p>
        </p:txBody>
      </p:sp>
      <p:sp>
        <p:nvSpPr>
          <p:cNvPr id="4" name="TextBox 3">
            <a:extLst>
              <a:ext uri="{FF2B5EF4-FFF2-40B4-BE49-F238E27FC236}">
                <a16:creationId xmlns:a16="http://schemas.microsoft.com/office/drawing/2014/main" id="{BE9BA06F-3282-9294-7BD1-A44BF67DB20B}"/>
              </a:ext>
            </a:extLst>
          </p:cNvPr>
          <p:cNvSpPr txBox="1"/>
          <p:nvPr/>
        </p:nvSpPr>
        <p:spPr>
          <a:xfrm>
            <a:off x="316317" y="1797784"/>
            <a:ext cx="2660450" cy="1631216"/>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New template includes dropdown menus to document various and ongoing communication with families</a:t>
            </a:r>
          </a:p>
        </p:txBody>
      </p:sp>
      <p:pic>
        <p:nvPicPr>
          <p:cNvPr id="5" name="Picture 4" descr="Screenshot of the family component section of the new READ plan template">
            <a:extLst>
              <a:ext uri="{FF2B5EF4-FFF2-40B4-BE49-F238E27FC236}">
                <a16:creationId xmlns:a16="http://schemas.microsoft.com/office/drawing/2014/main" id="{A71D7063-6533-8BD6-BAAC-8C3C4C9DA075}"/>
              </a:ext>
            </a:extLst>
          </p:cNvPr>
          <p:cNvPicPr>
            <a:picLocks noChangeAspect="1"/>
          </p:cNvPicPr>
          <p:nvPr/>
        </p:nvPicPr>
        <p:blipFill>
          <a:blip r:embed="rId3"/>
          <a:stretch>
            <a:fillRect/>
          </a:stretch>
        </p:blipFill>
        <p:spPr>
          <a:xfrm>
            <a:off x="3062786" y="822960"/>
            <a:ext cx="5643035" cy="5681078"/>
          </a:xfrm>
          <a:prstGeom prst="rect">
            <a:avLst/>
          </a:prstGeom>
          <a:effectLst>
            <a:outerShdw blurRad="50800" dist="38100" dir="2700000" algn="tl" rotWithShape="0">
              <a:prstClr val="black">
                <a:alpha val="40000"/>
              </a:prstClr>
            </a:outerShdw>
          </a:effectLst>
        </p:spPr>
      </p:pic>
      <p:pic>
        <p:nvPicPr>
          <p:cNvPr id="2" name="Picture 1" descr="Colorado Department of Education Logo&#10;">
            <a:extLst>
              <a:ext uri="{FF2B5EF4-FFF2-40B4-BE49-F238E27FC236}">
                <a16:creationId xmlns:a16="http://schemas.microsoft.com/office/drawing/2014/main" id="{05BF35BA-9F3B-CEB2-118D-1F30B3D4A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
        <p:nvSpPr>
          <p:cNvPr id="6" name="Arrow: Right 5">
            <a:extLst>
              <a:ext uri="{FF2B5EF4-FFF2-40B4-BE49-F238E27FC236}">
                <a16:creationId xmlns:a16="http://schemas.microsoft.com/office/drawing/2014/main" id="{10640C44-40E8-2019-FB67-2A83CB7F362A}"/>
              </a:ext>
              <a:ext uri="{C183D7F6-B498-43B3-948B-1728B52AA6E4}">
                <adec:decorative xmlns:adec="http://schemas.microsoft.com/office/drawing/2017/decorative" val="1"/>
              </a:ext>
            </a:extLst>
          </p:cNvPr>
          <p:cNvSpPr/>
          <p:nvPr/>
        </p:nvSpPr>
        <p:spPr>
          <a:xfrm>
            <a:off x="420624" y="3511296"/>
            <a:ext cx="3648456" cy="4572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772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321451" y="337351"/>
            <a:ext cx="6700800" cy="527100"/>
          </a:xfrm>
          <a:prstGeom prst="rect">
            <a:avLst/>
          </a:prstGeom>
          <a:noFill/>
          <a:ln>
            <a:noFill/>
          </a:ln>
        </p:spPr>
        <p:txBody>
          <a:bodyPr spcFirstLastPara="1" vert="horz" wrap="square" lIns="0" tIns="0" rIns="0" bIns="0" rtlCol="0" anchor="t" anchorCtr="0">
            <a:noAutofit/>
          </a:bodyPr>
          <a:lstStyle/>
          <a:p>
            <a:r>
              <a:rPr lang="en-US" sz="30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Communication with Families</a:t>
            </a:r>
            <a:br>
              <a:rPr lang="en-US" sz="3000" b="1">
                <a:solidFill>
                  <a:schemeClr val="accent1">
                    <a:lumMod val="75000"/>
                  </a:schemeClr>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br>
            <a:r>
              <a:rPr lang="en-US" sz="18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School</a:t>
            </a:r>
            <a:r>
              <a:rPr lang="en-US" sz="1800" b="1">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 </a:t>
            </a:r>
            <a:r>
              <a:rPr lang="en-US" sz="1800">
                <a:solidFill>
                  <a:schemeClr val="bg1"/>
                </a:solidFill>
                <a:latin typeface="Museo Slab 500" panose="02000000000000000000" pitchFamily="50" charset="0"/>
                <a:ea typeface="Roboto Slab"/>
                <a:cs typeface="Roboto Slab"/>
                <a:sym typeface="Roboto Slab"/>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Responsibilities</a:t>
            </a:r>
            <a:endParaRPr lang="en-US" sz="1800">
              <a:solidFill>
                <a:schemeClr val="bg1"/>
              </a:solidFill>
              <a:latin typeface="Museo Slab 500" panose="02000000000000000000" pitchFamily="50" charset="0"/>
              <a:ea typeface="Roboto Slab"/>
              <a:cs typeface="Roboto Slab"/>
              <a:sym typeface="Roboto Slab"/>
            </a:endParaRPr>
          </a:p>
        </p:txBody>
      </p:sp>
      <p:sp>
        <p:nvSpPr>
          <p:cNvPr id="3" name="TextBox 2">
            <a:extLst>
              <a:ext uri="{FF2B5EF4-FFF2-40B4-BE49-F238E27FC236}">
                <a16:creationId xmlns:a16="http://schemas.microsoft.com/office/drawing/2014/main" id="{242141A2-1424-41DA-9831-9C4F97B60705}"/>
              </a:ext>
            </a:extLst>
          </p:cNvPr>
          <p:cNvSpPr txBox="1"/>
          <p:nvPr/>
        </p:nvSpPr>
        <p:spPr>
          <a:xfrm>
            <a:off x="389756" y="1665698"/>
            <a:ext cx="6607969" cy="438581"/>
          </a:xfrm>
          <a:prstGeom prst="rect">
            <a:avLst/>
          </a:prstGeom>
          <a:noFill/>
        </p:spPr>
        <p:txBody>
          <a:bodyPr wrap="square" lIns="68580" tIns="34290" rIns="68580" bIns="34290" rtlCol="0" anchor="t">
            <a:spAutoFit/>
          </a:bodyPr>
          <a:lstStyle/>
          <a:p>
            <a:r>
              <a:rPr lang="en-US" sz="2400">
                <a:solidFill>
                  <a:srgbClr val="754866"/>
                </a:solidFill>
                <a:latin typeface="Calibri"/>
                <a:cs typeface="Calibri"/>
              </a:rPr>
              <a:t>The READ Act requires schools to:</a:t>
            </a:r>
          </a:p>
        </p:txBody>
      </p:sp>
      <p:sp>
        <p:nvSpPr>
          <p:cNvPr id="10" name="TextBox 9">
            <a:extLst>
              <a:ext uri="{FF2B5EF4-FFF2-40B4-BE49-F238E27FC236}">
                <a16:creationId xmlns:a16="http://schemas.microsoft.com/office/drawing/2014/main" id="{5A76593C-82F6-4034-A7DC-7E4D6D05C743}"/>
              </a:ext>
            </a:extLst>
          </p:cNvPr>
          <p:cNvSpPr txBox="1"/>
          <p:nvPr/>
        </p:nvSpPr>
        <p:spPr>
          <a:xfrm>
            <a:off x="389756" y="2226897"/>
            <a:ext cx="5046330" cy="3584058"/>
          </a:xfrm>
          <a:prstGeom prst="rect">
            <a:avLst/>
          </a:prstGeom>
          <a:noFill/>
        </p:spPr>
        <p:txBody>
          <a:bodyPr wrap="square" rtlCol="0">
            <a:spAutoFit/>
          </a:bodyPr>
          <a:lstStyle/>
          <a:p>
            <a:pPr marL="257175" indent="-257175">
              <a:buClr>
                <a:schemeClr val="accent1">
                  <a:lumMod val="50000"/>
                </a:schemeClr>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Collaborate with parents to create READ plan together</a:t>
            </a:r>
          </a:p>
          <a:p>
            <a:pPr marL="257175" indent="-257175">
              <a:buClr>
                <a:schemeClr val="accent1">
                  <a:lumMod val="50000"/>
                </a:schemeClr>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Discuss the student’s specific reading needs</a:t>
            </a:r>
          </a:p>
          <a:p>
            <a:pPr marL="257175" indent="-257175">
              <a:buClr>
                <a:schemeClr val="accent1">
                  <a:lumMod val="50000"/>
                </a:schemeClr>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Ensure parent understanding of information</a:t>
            </a:r>
          </a:p>
          <a:p>
            <a:pPr marL="257175" indent="-257175">
              <a:buClr>
                <a:schemeClr val="accent1">
                  <a:lumMod val="50000"/>
                </a:schemeClr>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Share the READ plan interventions that address the child’s needs</a:t>
            </a:r>
          </a:p>
          <a:p>
            <a:pPr marL="257175" indent="-257175">
              <a:buClr>
                <a:schemeClr val="accent1">
                  <a:lumMod val="50000"/>
                </a:schemeClr>
              </a:buClr>
              <a:buFont typeface="Arial" panose="020B0604020202020204" pitchFamily="34" charset="0"/>
              <a:buChar char="•"/>
            </a:pPr>
            <a:r>
              <a:rPr lang="en-US" sz="2000">
                <a:latin typeface="Calibri Light" panose="020F0302020204030204" pitchFamily="34" charset="0"/>
                <a:cs typeface="Calibri Light" panose="020F0302020204030204" pitchFamily="34" charset="0"/>
              </a:rPr>
              <a:t>Discuss how parents play a central support role</a:t>
            </a:r>
          </a:p>
          <a:p>
            <a:pPr marL="257175" indent="-257175">
              <a:buClr>
                <a:schemeClr val="accent1">
                  <a:lumMod val="50000"/>
                </a:schemeClr>
              </a:buClr>
              <a:buFont typeface="Arial" panose="020B0604020202020204" pitchFamily="34" charset="0"/>
              <a:buChar char="•"/>
            </a:pPr>
            <a:r>
              <a:rPr lang="en-US" sz="2000" b="1">
                <a:latin typeface="Calibri Light" panose="020F0302020204030204" pitchFamily="34" charset="0"/>
                <a:cs typeface="Calibri Light" panose="020F0302020204030204" pitchFamily="34" charset="0"/>
              </a:rPr>
              <a:t>Communicate ongoing, regular progress updates for parents</a:t>
            </a:r>
          </a:p>
          <a:p>
            <a:pPr>
              <a:lnSpc>
                <a:spcPct val="150000"/>
              </a:lnSpc>
              <a:buClr>
                <a:schemeClr val="accent1">
                  <a:lumMod val="50000"/>
                </a:schemeClr>
              </a:buClr>
            </a:pPr>
            <a:endParaRPr lang="en-US" sz="2000">
              <a:latin typeface="Calibri Light" panose="020F0302020204030204" pitchFamily="34" charset="0"/>
              <a:cs typeface="Calibri Light" panose="020F0302020204030204" pitchFamily="34" charset="0"/>
            </a:endParaRPr>
          </a:p>
        </p:txBody>
      </p:sp>
      <p:pic>
        <p:nvPicPr>
          <p:cNvPr id="5" name="Picture 4" descr="A parent, student, and teachers standing in a hallway">
            <a:extLst>
              <a:ext uri="{FF2B5EF4-FFF2-40B4-BE49-F238E27FC236}">
                <a16:creationId xmlns:a16="http://schemas.microsoft.com/office/drawing/2014/main" id="{D969BB14-F16C-AFBA-CC90-48A8D1AA3B0B}"/>
              </a:ext>
            </a:extLst>
          </p:cNvPr>
          <p:cNvPicPr>
            <a:picLocks noChangeAspect="1"/>
          </p:cNvPicPr>
          <p:nvPr/>
        </p:nvPicPr>
        <p:blipFill>
          <a:blip r:embed="rId3"/>
          <a:stretch>
            <a:fillRect/>
          </a:stretch>
        </p:blipFill>
        <p:spPr>
          <a:xfrm>
            <a:off x="5436086" y="1859373"/>
            <a:ext cx="3495957" cy="4661276"/>
          </a:xfrm>
          <a:prstGeom prst="rect">
            <a:avLst/>
          </a:prstGeom>
          <a:effectLst>
            <a:softEdge rad="241300"/>
          </a:effectLst>
        </p:spPr>
      </p:pic>
    </p:spTree>
    <p:extLst>
      <p:ext uri="{BB962C8B-B14F-4D97-AF65-F5344CB8AC3E}">
        <p14:creationId xmlns:p14="http://schemas.microsoft.com/office/powerpoint/2010/main" val="2089883105"/>
      </p:ext>
    </p:extLst>
  </p:cSld>
  <p:clrMapOvr>
    <a:masterClrMapping/>
  </p:clrMapOvr>
  <p:transition spd="slow" advTm="36250"/>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71113-458B-FA24-CFA1-667A9C8F9E95}"/>
              </a:ext>
            </a:extLst>
          </p:cNvPr>
          <p:cNvSpPr txBox="1">
            <a:spLocks noGrp="1"/>
          </p:cNvSpPr>
          <p:nvPr>
            <p:ph type="title" idx="4294967295"/>
          </p:nvPr>
        </p:nvSpPr>
        <p:spPr>
          <a:xfrm>
            <a:off x="172003" y="225006"/>
            <a:ext cx="2927813"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End of Year READ Plan Summary</a:t>
            </a:r>
          </a:p>
        </p:txBody>
      </p:sp>
      <p:pic>
        <p:nvPicPr>
          <p:cNvPr id="3" name="Picture 2" descr="Screenshot of the End of Year READ Plan Summary section of the new READ Plan template">
            <a:extLst>
              <a:ext uri="{FF2B5EF4-FFF2-40B4-BE49-F238E27FC236}">
                <a16:creationId xmlns:a16="http://schemas.microsoft.com/office/drawing/2014/main" id="{99314BE2-3EE8-D26A-176D-98F603F10A45}"/>
              </a:ext>
            </a:extLst>
          </p:cNvPr>
          <p:cNvPicPr>
            <a:picLocks noChangeAspect="1"/>
          </p:cNvPicPr>
          <p:nvPr/>
        </p:nvPicPr>
        <p:blipFill>
          <a:blip r:embed="rId3"/>
          <a:stretch>
            <a:fillRect/>
          </a:stretch>
        </p:blipFill>
        <p:spPr>
          <a:xfrm>
            <a:off x="3172968" y="264526"/>
            <a:ext cx="5348913" cy="6222055"/>
          </a:xfrm>
          <a:prstGeom prst="rect">
            <a:avLst/>
          </a:prstGeom>
          <a:effectLst>
            <a:outerShdw blurRad="50800" dist="38100" dir="2700000" algn="tl" rotWithShape="0">
              <a:prstClr val="black">
                <a:alpha val="40000"/>
              </a:prstClr>
            </a:outerShdw>
          </a:effectLst>
        </p:spPr>
      </p:pic>
      <p:pic>
        <p:nvPicPr>
          <p:cNvPr id="2" name="Picture 1" descr="Colorado Department of Education Logo&#10;">
            <a:extLst>
              <a:ext uri="{FF2B5EF4-FFF2-40B4-BE49-F238E27FC236}">
                <a16:creationId xmlns:a16="http://schemas.microsoft.com/office/drawing/2014/main" id="{79A5272E-AC5A-42B3-A4D0-1F008317F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1662021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5DEE-B51B-5063-C210-4AAA273CE047}"/>
              </a:ext>
            </a:extLst>
          </p:cNvPr>
          <p:cNvSpPr>
            <a:spLocks noGrp="1"/>
          </p:cNvSpPr>
          <p:nvPr>
            <p:ph type="title"/>
          </p:nvPr>
        </p:nvSpPr>
        <p:spPr/>
        <p:txBody>
          <a:bodyPr/>
          <a:lstStyle/>
          <a:p>
            <a:r>
              <a:rPr lang="en-US" dirty="0"/>
              <a:t>Ideal READ Plan Pathway by EOY</a:t>
            </a:r>
          </a:p>
        </p:txBody>
      </p:sp>
      <p:pic>
        <p:nvPicPr>
          <p:cNvPr id="6" name="Content Placeholder 5" descr="A group of people holding a checklist">
            <a:extLst>
              <a:ext uri="{FF2B5EF4-FFF2-40B4-BE49-F238E27FC236}">
                <a16:creationId xmlns:a16="http://schemas.microsoft.com/office/drawing/2014/main" id="{5A98ED9E-5B3B-27F2-969D-A735DBC6A5B9}"/>
              </a:ext>
            </a:extLst>
          </p:cNvPr>
          <p:cNvPicPr>
            <a:picLocks noGrp="1" noChangeAspect="1"/>
          </p:cNvPicPr>
          <p:nvPr>
            <p:ph idx="1"/>
          </p:nvPr>
        </p:nvPicPr>
        <p:blipFill>
          <a:blip r:embed="rId3"/>
          <a:stretch>
            <a:fillRect/>
          </a:stretch>
        </p:blipFill>
        <p:spPr>
          <a:xfrm>
            <a:off x="4806917" y="2499693"/>
            <a:ext cx="3804011" cy="2321481"/>
          </a:xfrm>
        </p:spPr>
      </p:pic>
      <p:sp>
        <p:nvSpPr>
          <p:cNvPr id="4" name="Slide Number Placeholder 3">
            <a:extLst>
              <a:ext uri="{FF2B5EF4-FFF2-40B4-BE49-F238E27FC236}">
                <a16:creationId xmlns:a16="http://schemas.microsoft.com/office/drawing/2014/main" id="{DB98621B-8213-67FA-CD4E-DB6DA28E04B1}"/>
              </a:ext>
            </a:extLst>
          </p:cNvPr>
          <p:cNvSpPr>
            <a:spLocks noGrp="1"/>
          </p:cNvSpPr>
          <p:nvPr>
            <p:ph type="sldNum" sz="quarter" idx="12"/>
          </p:nvPr>
        </p:nvSpPr>
        <p:spPr/>
        <p:txBody>
          <a:bodyPr/>
          <a:lstStyle/>
          <a:p>
            <a:fld id="{C479D5F6-EDCB-402A-AC08-4943A1820E8F}" type="slidenum">
              <a:rPr lang="en-US" smtClean="0"/>
              <a:pPr/>
              <a:t>49</a:t>
            </a:fld>
            <a:endParaRPr lang="en-US"/>
          </a:p>
        </p:txBody>
      </p:sp>
      <p:sp>
        <p:nvSpPr>
          <p:cNvPr id="7" name="TextBox 6">
            <a:extLst>
              <a:ext uri="{FF2B5EF4-FFF2-40B4-BE49-F238E27FC236}">
                <a16:creationId xmlns:a16="http://schemas.microsoft.com/office/drawing/2014/main" id="{3CF89DD9-EC53-11A3-A98A-456B73996F8F}"/>
              </a:ext>
            </a:extLst>
          </p:cNvPr>
          <p:cNvSpPr txBox="1"/>
          <p:nvPr/>
        </p:nvSpPr>
        <p:spPr>
          <a:xfrm>
            <a:off x="533072" y="1954278"/>
            <a:ext cx="4548165" cy="4708981"/>
          </a:xfrm>
          <a:prstGeom prst="rect">
            <a:avLst/>
          </a:prstGeom>
          <a:noFill/>
        </p:spPr>
        <p:txBody>
          <a:bodyPr wrap="square" rtlCol="0">
            <a:spAutoFit/>
          </a:bodyPr>
          <a:lstStyle/>
          <a:p>
            <a:pPr marL="214313" indent="-214313">
              <a:buFont typeface="Arial" panose="020B0604020202020204" pitchFamily="34" charset="0"/>
              <a:buChar char="•"/>
            </a:pPr>
            <a:r>
              <a:rPr lang="en-US" sz="2000">
                <a:latin typeface="+mn-lt"/>
              </a:rPr>
              <a:t>Updates have occurred regularly</a:t>
            </a:r>
          </a:p>
          <a:p>
            <a:pPr marL="214313" indent="-214313">
              <a:buFont typeface="Arial" panose="020B0604020202020204" pitchFamily="34" charset="0"/>
              <a:buChar char="•"/>
            </a:pPr>
            <a:r>
              <a:rPr lang="en-US" sz="2000">
                <a:latin typeface="+mn-lt"/>
              </a:rPr>
              <a:t>Includes adjustments or changes to intervention</a:t>
            </a:r>
          </a:p>
          <a:p>
            <a:pPr marL="214313" indent="-214313">
              <a:buFont typeface="Arial" panose="020B0604020202020204" pitchFamily="34" charset="0"/>
              <a:buChar char="•"/>
            </a:pPr>
            <a:r>
              <a:rPr lang="en-US" sz="2000">
                <a:latin typeface="+mn-lt"/>
              </a:rPr>
              <a:t>Includes progress towards objectives and/or goals</a:t>
            </a:r>
          </a:p>
          <a:p>
            <a:pPr marL="214313" indent="-214313">
              <a:buFont typeface="Arial" panose="020B0604020202020204" pitchFamily="34" charset="0"/>
              <a:buChar char="•"/>
            </a:pPr>
            <a:r>
              <a:rPr lang="en-US" sz="2000">
                <a:latin typeface="+mn-lt"/>
              </a:rPr>
              <a:t>Progress monitoring data is well documented</a:t>
            </a:r>
          </a:p>
          <a:p>
            <a:pPr marL="214313" indent="-214313">
              <a:buFont typeface="Arial" panose="020B0604020202020204" pitchFamily="34" charset="0"/>
              <a:buChar char="•"/>
            </a:pPr>
            <a:endParaRPr lang="en-US" sz="2000">
              <a:latin typeface="+mn-lt"/>
            </a:endParaRPr>
          </a:p>
          <a:p>
            <a:pPr marL="214313" indent="-214313">
              <a:buFont typeface="Arial" panose="020B0604020202020204" pitchFamily="34" charset="0"/>
              <a:buChar char="•"/>
            </a:pPr>
            <a:r>
              <a:rPr lang="en-US" sz="2000">
                <a:latin typeface="+mn-lt"/>
              </a:rPr>
              <a:t>Ideally, also includes HOW the intervention was implemented, including:</a:t>
            </a:r>
          </a:p>
          <a:p>
            <a:pPr marL="557213" lvl="1" indent="-214313">
              <a:buFont typeface="Arial" panose="020B0604020202020204" pitchFamily="34" charset="0"/>
              <a:buChar char="•"/>
            </a:pPr>
            <a:r>
              <a:rPr lang="en-US" sz="2000">
                <a:latin typeface="+mn-lt"/>
              </a:rPr>
              <a:t>FREQUENCY</a:t>
            </a:r>
          </a:p>
          <a:p>
            <a:pPr marL="557213" lvl="1" indent="-214313">
              <a:buFont typeface="Arial" panose="020B0604020202020204" pitchFamily="34" charset="0"/>
              <a:buChar char="•"/>
            </a:pPr>
            <a:r>
              <a:rPr lang="en-US" sz="2000">
                <a:latin typeface="+mn-lt"/>
              </a:rPr>
              <a:t>DURATION</a:t>
            </a:r>
          </a:p>
          <a:p>
            <a:pPr marL="557213" lvl="1" indent="-214313">
              <a:buFont typeface="Arial" panose="020B0604020202020204" pitchFamily="34" charset="0"/>
              <a:buChar char="•"/>
            </a:pPr>
            <a:r>
              <a:rPr lang="en-US" sz="2000">
                <a:latin typeface="+mn-lt"/>
              </a:rPr>
              <a:t>INTENSITY</a:t>
            </a:r>
          </a:p>
          <a:p>
            <a:pPr marL="557213" lvl="1" indent="-214313">
              <a:buFont typeface="Arial" panose="020B0604020202020204" pitchFamily="34" charset="0"/>
              <a:buChar char="•"/>
            </a:pPr>
            <a:r>
              <a:rPr lang="en-US" sz="2000">
                <a:latin typeface="+mn-lt"/>
              </a:rPr>
              <a:t>GROUP SIZE</a:t>
            </a:r>
          </a:p>
        </p:txBody>
      </p:sp>
    </p:spTree>
    <p:extLst>
      <p:ext uri="{BB962C8B-B14F-4D97-AF65-F5344CB8AC3E}">
        <p14:creationId xmlns:p14="http://schemas.microsoft.com/office/powerpoint/2010/main" val="1499171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0D61-9F25-0DAB-543E-6F7D6AD80B43}"/>
              </a:ext>
            </a:extLst>
          </p:cNvPr>
          <p:cNvSpPr>
            <a:spLocks noGrp="1"/>
          </p:cNvSpPr>
          <p:nvPr>
            <p:ph type="title" idx="4294967295"/>
          </p:nvPr>
        </p:nvSpPr>
        <p:spPr>
          <a:xfrm>
            <a:off x="658717" y="1053218"/>
            <a:ext cx="5435344" cy="1005840"/>
          </a:xfrm>
        </p:spPr>
        <p:txBody>
          <a:bodyPr vert="horz" lIns="91440" tIns="45720" rIns="91440" bIns="45720" rtlCol="0" anchor="ctr">
            <a:normAutofit/>
          </a:bodyPr>
          <a:lstStyle/>
          <a:p>
            <a:pPr>
              <a:spcBef>
                <a:spcPct val="0"/>
              </a:spcBef>
            </a:pPr>
            <a:r>
              <a:rPr lang="en-US" sz="3600" kern="1200" dirty="0">
                <a:solidFill>
                  <a:schemeClr val="tx1"/>
                </a:solidFill>
                <a:latin typeface="+mj-lt"/>
                <a:ea typeface="+mj-ea"/>
                <a:cs typeface="+mj-cs"/>
              </a:rPr>
              <a:t>Meeting Agenda</a:t>
            </a:r>
          </a:p>
        </p:txBody>
      </p:sp>
      <p:sp>
        <p:nvSpPr>
          <p:cNvPr id="3" name="Freeform: Shape 2">
            <a:extLst>
              <a:ext uri="{FF2B5EF4-FFF2-40B4-BE49-F238E27FC236}">
                <a16:creationId xmlns:a16="http://schemas.microsoft.com/office/drawing/2014/main" id="{B73B0799-DC3D-AEE3-D8DA-B2338B9952B1}"/>
              </a:ext>
            </a:extLst>
          </p:cNvPr>
          <p:cNvSpPr/>
          <p:nvPr/>
        </p:nvSpPr>
        <p:spPr>
          <a:xfrm>
            <a:off x="6301047" y="922715"/>
            <a:ext cx="2184236" cy="1005840"/>
          </a:xfrm>
          <a:custGeom>
            <a:avLst/>
            <a:gdLst>
              <a:gd name="connsiteX0" fmla="*/ 0 w 3895347"/>
              <a:gd name="connsiteY0" fmla="*/ 0 h 3087080"/>
              <a:gd name="connsiteX1" fmla="*/ 3895347 w 3895347"/>
              <a:gd name="connsiteY1" fmla="*/ 0 h 3087080"/>
              <a:gd name="connsiteX2" fmla="*/ 3895347 w 3895347"/>
              <a:gd name="connsiteY2" fmla="*/ 3087080 h 3087080"/>
              <a:gd name="connsiteX3" fmla="*/ 0 w 3895347"/>
              <a:gd name="connsiteY3" fmla="*/ 3087080 h 3087080"/>
              <a:gd name="connsiteX4" fmla="*/ 0 w 3895347"/>
              <a:gd name="connsiteY4" fmla="*/ 0 h 3087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347" h="3087080">
                <a:moveTo>
                  <a:pt x="0" y="0"/>
                </a:moveTo>
                <a:lnTo>
                  <a:pt x="3895347" y="0"/>
                </a:lnTo>
                <a:lnTo>
                  <a:pt x="3895347" y="3087080"/>
                </a:lnTo>
                <a:lnTo>
                  <a:pt x="0" y="3087080"/>
                </a:lnTo>
                <a:lnTo>
                  <a:pt x="0" y="0"/>
                </a:lnTo>
                <a:close/>
              </a:path>
            </a:pathLst>
          </a:custGeom>
          <a:solidFill>
            <a:schemeClr val="accent2">
              <a:lumMod val="20000"/>
              <a:lumOff val="80000"/>
              <a:alpha val="90000"/>
            </a:schemeClr>
          </a:solid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lIns="91440" tIns="45720" rIns="91440" bIns="45720" numCol="1" spcCol="1270" rtlCol="0" anchor="ctr" anchorCtr="0">
            <a:normAutofit fontScale="92500" lnSpcReduction="10000"/>
          </a:bodyPr>
          <a:lstStyle/>
          <a:p>
            <a:pPr lvl="0">
              <a:lnSpc>
                <a:spcPct val="90000"/>
              </a:lnSpc>
              <a:spcBef>
                <a:spcPct val="0"/>
              </a:spcBef>
              <a:spcAft>
                <a:spcPct val="35000"/>
              </a:spcAft>
            </a:pPr>
            <a:r>
              <a:rPr lang="en-US" sz="1900" b="1" u="sng" kern="1200">
                <a:solidFill>
                  <a:schemeClr val="tx1"/>
                </a:solidFill>
              </a:rPr>
              <a:t>Future Dates:</a:t>
            </a:r>
          </a:p>
          <a:p>
            <a:pPr marL="342900" lvl="0" indent="-342900">
              <a:lnSpc>
                <a:spcPct val="90000"/>
              </a:lnSpc>
              <a:spcBef>
                <a:spcPct val="0"/>
              </a:spcBef>
              <a:spcAft>
                <a:spcPct val="35000"/>
              </a:spcAft>
              <a:buFont typeface="Arial" panose="020B0604020202020204" pitchFamily="34" charset="0"/>
              <a:buChar char="•"/>
            </a:pPr>
            <a:r>
              <a:rPr lang="en-US" sz="1900" kern="1200">
                <a:solidFill>
                  <a:schemeClr val="tx1"/>
                </a:solidFill>
              </a:rPr>
              <a:t>January 17, 2025</a:t>
            </a:r>
          </a:p>
          <a:p>
            <a:pPr marL="342900" lvl="0" indent="-342900">
              <a:lnSpc>
                <a:spcPct val="90000"/>
              </a:lnSpc>
              <a:spcBef>
                <a:spcPct val="0"/>
              </a:spcBef>
              <a:spcAft>
                <a:spcPct val="35000"/>
              </a:spcAft>
              <a:buFont typeface="Arial" panose="020B0604020202020204" pitchFamily="34" charset="0"/>
              <a:buChar char="•"/>
            </a:pPr>
            <a:r>
              <a:rPr lang="en-US" sz="1900" kern="1200">
                <a:solidFill>
                  <a:schemeClr val="tx1"/>
                </a:solidFill>
              </a:rPr>
              <a:t>April 4, 2025</a:t>
            </a:r>
          </a:p>
        </p:txBody>
      </p:sp>
      <p:graphicFrame>
        <p:nvGraphicFramePr>
          <p:cNvPr id="6" name="Table 5">
            <a:extLst>
              <a:ext uri="{FF2B5EF4-FFF2-40B4-BE49-F238E27FC236}">
                <a16:creationId xmlns:a16="http://schemas.microsoft.com/office/drawing/2014/main" id="{61B9650C-76B4-9EC3-FCC7-ABE96F7A732C}"/>
              </a:ext>
            </a:extLst>
          </p:cNvPr>
          <p:cNvGraphicFramePr>
            <a:graphicFrameLocks noGrp="1"/>
          </p:cNvGraphicFramePr>
          <p:nvPr>
            <p:extLst>
              <p:ext uri="{D42A27DB-BD31-4B8C-83A1-F6EECF244321}">
                <p14:modId xmlns:p14="http://schemas.microsoft.com/office/powerpoint/2010/main" val="957940124"/>
              </p:ext>
            </p:extLst>
          </p:nvPr>
        </p:nvGraphicFramePr>
        <p:xfrm>
          <a:off x="658717" y="2059057"/>
          <a:ext cx="7826565" cy="3876226"/>
        </p:xfrm>
        <a:graphic>
          <a:graphicData uri="http://schemas.openxmlformats.org/drawingml/2006/table">
            <a:tbl>
              <a:tblPr firstRow="1" firstCol="1" bandRow="1">
                <a:tableStyleId>{3C2FFA5D-87B4-456A-9821-1D502468CF0F}</a:tableStyleId>
              </a:tblPr>
              <a:tblGrid>
                <a:gridCol w="7826565">
                  <a:extLst>
                    <a:ext uri="{9D8B030D-6E8A-4147-A177-3AD203B41FA5}">
                      <a16:colId xmlns:a16="http://schemas.microsoft.com/office/drawing/2014/main" val="2006468183"/>
                    </a:ext>
                  </a:extLst>
                </a:gridCol>
              </a:tblGrid>
              <a:tr h="412140">
                <a:tc>
                  <a:txBody>
                    <a:bodyPr/>
                    <a:lstStyle/>
                    <a:p>
                      <a:pPr marL="0" marR="0">
                        <a:lnSpc>
                          <a:spcPct val="107000"/>
                        </a:lnSpc>
                        <a:spcBef>
                          <a:spcPts val="0"/>
                        </a:spcBef>
                        <a:spcAft>
                          <a:spcPts val="0"/>
                        </a:spcAft>
                      </a:pPr>
                      <a:r>
                        <a:rPr lang="en-US" sz="2000" dirty="0">
                          <a:solidFill>
                            <a:schemeClr val="tx1"/>
                          </a:solidFill>
                          <a:effectLst/>
                        </a:rPr>
                        <a:t>AGENDA ITEM</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2401288"/>
                  </a:ext>
                </a:extLst>
              </a:tr>
              <a:tr h="472038">
                <a:tc>
                  <a:txBody>
                    <a:bodyPr/>
                    <a:lstStyle/>
                    <a:p>
                      <a:pPr marL="0" marR="0">
                        <a:lnSpc>
                          <a:spcPct val="107000"/>
                        </a:lnSpc>
                        <a:spcBef>
                          <a:spcPts val="0"/>
                        </a:spcBef>
                        <a:spcAft>
                          <a:spcPts val="0"/>
                        </a:spcAft>
                      </a:pPr>
                      <a:r>
                        <a:rPr lang="en-US" sz="2000" u="none">
                          <a:effectLst/>
                        </a:rPr>
                        <a:t>Welcome and Introductions</a:t>
                      </a:r>
                      <a:endParaRPr lang="en-US" sz="2000" b="0" u="none">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174782"/>
                  </a:ext>
                </a:extLst>
              </a:tr>
              <a:tr h="472038">
                <a:tc>
                  <a:txBody>
                    <a:bodyPr/>
                    <a:lstStyle/>
                    <a:p>
                      <a:pPr marL="0" marR="0">
                        <a:lnSpc>
                          <a:spcPct val="107000"/>
                        </a:lnSpc>
                        <a:spcBef>
                          <a:spcPts val="0"/>
                        </a:spcBef>
                        <a:spcAft>
                          <a:spcPts val="0"/>
                        </a:spcAft>
                      </a:pPr>
                      <a:r>
                        <a:rPr lang="en-US" sz="2000" u="none">
                          <a:effectLst/>
                        </a:rPr>
                        <a:t>Updated READ Plan Template</a:t>
                      </a:r>
                      <a:endParaRPr lang="en-US" sz="2000" b="0" u="none">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6402972"/>
                  </a:ext>
                </a:extLst>
              </a:tr>
              <a:tr h="429107">
                <a:tc>
                  <a:txBody>
                    <a:bodyPr/>
                    <a:lstStyle/>
                    <a:p>
                      <a:pPr marL="0" marR="0">
                        <a:lnSpc>
                          <a:spcPct val="107000"/>
                        </a:lnSpc>
                        <a:spcBef>
                          <a:spcPts val="0"/>
                        </a:spcBef>
                        <a:spcAft>
                          <a:spcPts val="0"/>
                        </a:spcAft>
                      </a:pPr>
                      <a:r>
                        <a:rPr lang="en-US" sz="2000" u="none">
                          <a:effectLst/>
                        </a:rPr>
                        <a:t>READ Plans in Subsequent Years</a:t>
                      </a:r>
                      <a:endParaRPr lang="en-US" sz="2000" b="0" u="none">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6110648"/>
                  </a:ext>
                </a:extLst>
              </a:tr>
              <a:tr h="472038">
                <a:tc>
                  <a:txBody>
                    <a:bodyPr/>
                    <a:lstStyle/>
                    <a:p>
                      <a:pPr marL="0" marR="0">
                        <a:lnSpc>
                          <a:spcPct val="107000"/>
                        </a:lnSpc>
                        <a:spcBef>
                          <a:spcPts val="0"/>
                        </a:spcBef>
                        <a:spcAft>
                          <a:spcPts val="0"/>
                        </a:spcAft>
                      </a:pPr>
                      <a:r>
                        <a:rPr lang="en-US" sz="2000" u="none" dirty="0">
                          <a:effectLst/>
                        </a:rPr>
                        <a:t>Goals and Objectives</a:t>
                      </a:r>
                      <a:endParaRPr lang="en-US" sz="2000" b="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0554700"/>
                  </a:ext>
                </a:extLst>
              </a:tr>
              <a:tr h="472038">
                <a:tc>
                  <a:txBody>
                    <a:bodyPr/>
                    <a:lstStyle/>
                    <a:p>
                      <a:pPr marL="0" marR="0">
                        <a:lnSpc>
                          <a:spcPct val="107000"/>
                        </a:lnSpc>
                        <a:spcBef>
                          <a:spcPts val="0"/>
                        </a:spcBef>
                        <a:spcAft>
                          <a:spcPts val="0"/>
                        </a:spcAft>
                      </a:pPr>
                      <a:r>
                        <a:rPr lang="en-US" sz="2000">
                          <a:effectLst/>
                        </a:rPr>
                        <a:t>READ Plan Template for Multilingual Learners</a:t>
                      </a:r>
                      <a:endParaRPr lang="en-US" sz="2000" b="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6825999"/>
                  </a:ext>
                </a:extLst>
              </a:tr>
              <a:tr h="674789">
                <a:tc>
                  <a:txBody>
                    <a:bodyPr/>
                    <a:lstStyle/>
                    <a:p>
                      <a:pPr marL="0" marR="0">
                        <a:lnSpc>
                          <a:spcPct val="107000"/>
                        </a:lnSpc>
                        <a:spcBef>
                          <a:spcPts val="0"/>
                        </a:spcBef>
                        <a:spcAft>
                          <a:spcPts val="0"/>
                        </a:spcAft>
                      </a:pPr>
                      <a:r>
                        <a:rPr lang="en-US" sz="2000" u="none">
                          <a:effectLst/>
                        </a:rPr>
                        <a:t>ELSR Updates: Science of Reading Professional Development Series, Regional Consultant Support</a:t>
                      </a:r>
                      <a:endParaRPr lang="en-US" sz="2000" b="0" u="none">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3658436"/>
                  </a:ext>
                </a:extLst>
              </a:tr>
              <a:tr h="47203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000" dirty="0">
                          <a:effectLst/>
                        </a:rPr>
                        <a:t>Feedback</a:t>
                      </a:r>
                      <a:endParaRPr lang="en-US" sz="2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267652"/>
                  </a:ext>
                </a:extLst>
              </a:tr>
            </a:tbl>
          </a:graphicData>
        </a:graphic>
      </p:graphicFrame>
    </p:spTree>
    <p:extLst>
      <p:ext uri="{BB962C8B-B14F-4D97-AF65-F5344CB8AC3E}">
        <p14:creationId xmlns:p14="http://schemas.microsoft.com/office/powerpoint/2010/main" val="1799820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3125453"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7F545CF-EF04-168A-0003-A9D54A47F82C}"/>
              </a:ext>
            </a:extLst>
          </p:cNvPr>
          <p:cNvSpPr>
            <a:spLocks noGrp="1"/>
          </p:cNvSpPr>
          <p:nvPr>
            <p:ph type="title"/>
          </p:nvPr>
        </p:nvSpPr>
        <p:spPr>
          <a:xfrm>
            <a:off x="515126" y="1722430"/>
            <a:ext cx="2400300" cy="3345872"/>
          </a:xfrm>
        </p:spPr>
        <p:txBody>
          <a:bodyPr>
            <a:normAutofit/>
          </a:bodyPr>
          <a:lstStyle/>
          <a:p>
            <a:r>
              <a:rPr lang="en-US" dirty="0">
                <a:solidFill>
                  <a:srgbClr val="FFFFFF"/>
                </a:solidFill>
              </a:rPr>
              <a:t>EOY READ Plan Updates- </a:t>
            </a:r>
            <a:br>
              <a:rPr lang="en-US" dirty="0">
                <a:solidFill>
                  <a:srgbClr val="FFFFFF"/>
                </a:solidFill>
              </a:rPr>
            </a:br>
            <a:r>
              <a:rPr lang="en-US" dirty="0">
                <a:solidFill>
                  <a:srgbClr val="FFFFFF"/>
                </a:solidFill>
              </a:rPr>
              <a:t>What will teachers need to know?</a:t>
            </a:r>
          </a:p>
        </p:txBody>
      </p:sp>
      <p:pic>
        <p:nvPicPr>
          <p:cNvPr id="6" name="Picture 5" descr="A person smiling with her arms crossed">
            <a:extLst>
              <a:ext uri="{FF2B5EF4-FFF2-40B4-BE49-F238E27FC236}">
                <a16:creationId xmlns:a16="http://schemas.microsoft.com/office/drawing/2014/main" id="{5009AED3-934C-922E-4C4F-58A4ACA2F6AE}"/>
              </a:ext>
            </a:extLst>
          </p:cNvPr>
          <p:cNvPicPr>
            <a:picLocks noChangeAspect="1"/>
          </p:cNvPicPr>
          <p:nvPr/>
        </p:nvPicPr>
        <p:blipFill>
          <a:blip r:embed="rId3"/>
          <a:stretch>
            <a:fillRect/>
          </a:stretch>
        </p:blipFill>
        <p:spPr>
          <a:xfrm>
            <a:off x="1" y="2905627"/>
            <a:ext cx="2400299" cy="3095123"/>
          </a:xfrm>
          <a:prstGeom prst="rect">
            <a:avLst/>
          </a:prstGeom>
        </p:spPr>
      </p:pic>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2" y="2698860"/>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0CCF5F20-3E72-1139-0969-3018499D2D54}"/>
              </a:ext>
            </a:extLst>
          </p:cNvPr>
          <p:cNvSpPr>
            <a:spLocks noGrp="1"/>
          </p:cNvSpPr>
          <p:nvPr>
            <p:ph idx="1"/>
          </p:nvPr>
        </p:nvSpPr>
        <p:spPr>
          <a:xfrm>
            <a:off x="3335482" y="1300759"/>
            <a:ext cx="5179868" cy="4189214"/>
          </a:xfrm>
        </p:spPr>
        <p:txBody>
          <a:bodyPr anchor="ctr">
            <a:normAutofit/>
          </a:bodyPr>
          <a:lstStyle/>
          <a:p>
            <a:pPr marL="257175" marR="0" lvl="0" indent="-257175">
              <a:spcBef>
                <a:spcPts val="0"/>
              </a:spcBef>
              <a:spcAft>
                <a:spcPts val="0"/>
              </a:spcAft>
              <a:buFont typeface="Symbol" panose="05050102010706020507" pitchFamily="18" charset="2"/>
              <a:buChar char=""/>
            </a:pPr>
            <a:r>
              <a:rPr lang="en-US">
                <a:ea typeface="MS Mincho" panose="02020609040205080304" pitchFamily="49" charset="-128"/>
                <a:cs typeface="Arial" panose="020B0604020202020204" pitchFamily="34" charset="0"/>
              </a:rPr>
              <a:t>E</a:t>
            </a:r>
            <a:r>
              <a:rPr lang="en-US">
                <a:effectLst/>
                <a:ea typeface="MS Mincho" panose="02020609040205080304" pitchFamily="49" charset="-128"/>
                <a:cs typeface="Arial" panose="020B0604020202020204" pitchFamily="34" charset="0"/>
              </a:rPr>
              <a:t>nd-of-year benchmark assessment data</a:t>
            </a:r>
          </a:p>
          <a:p>
            <a:pPr marL="257175" marR="0" lvl="0" indent="-257175">
              <a:spcBef>
                <a:spcPts val="0"/>
              </a:spcBef>
              <a:spcAft>
                <a:spcPts val="0"/>
              </a:spcAft>
              <a:buFont typeface="Symbol" panose="05050102010706020507" pitchFamily="18" charset="2"/>
              <a:buChar char=""/>
            </a:pPr>
            <a:r>
              <a:rPr lang="en-US">
                <a:ea typeface="MS Mincho" panose="02020609040205080304" pitchFamily="49" charset="-128"/>
                <a:cs typeface="Arial" panose="020B0604020202020204" pitchFamily="34" charset="0"/>
              </a:rPr>
              <a:t>W</a:t>
            </a:r>
            <a:r>
              <a:rPr lang="en-US">
                <a:effectLst/>
                <a:ea typeface="MS Mincho" panose="02020609040205080304" pitchFamily="49" charset="-128"/>
                <a:cs typeface="Arial" panose="020B0604020202020204" pitchFamily="34" charset="0"/>
              </a:rPr>
              <a:t>hich goals and objectives were met and not met, and which should be continued or revised in the upcoming year</a:t>
            </a:r>
          </a:p>
          <a:p>
            <a:pPr marL="257175" marR="0" lvl="0" indent="-257175">
              <a:spcBef>
                <a:spcPts val="0"/>
              </a:spcBef>
              <a:spcAft>
                <a:spcPts val="0"/>
              </a:spcAft>
              <a:buFont typeface="Symbol" panose="05050102010706020507" pitchFamily="18" charset="2"/>
              <a:buChar char=""/>
            </a:pPr>
            <a:r>
              <a:rPr lang="en-US">
                <a:effectLst/>
                <a:ea typeface="MS Mincho" panose="02020609040205080304" pitchFamily="49" charset="-128"/>
                <a:cs typeface="Arial" panose="020B0604020202020204" pitchFamily="34" charset="0"/>
              </a:rPr>
              <a:t>Which specific skill focus should be addressed in the upcoming school year, as supported by the body of evidence</a:t>
            </a:r>
          </a:p>
          <a:p>
            <a:pPr marL="257175" marR="0" lvl="0" indent="-257175">
              <a:spcBef>
                <a:spcPts val="0"/>
              </a:spcBef>
              <a:spcAft>
                <a:spcPts val="600"/>
              </a:spcAft>
              <a:buFont typeface="Symbol" panose="05050102010706020507" pitchFamily="18" charset="2"/>
              <a:buChar char=""/>
            </a:pPr>
            <a:r>
              <a:rPr lang="en-US">
                <a:effectLst/>
                <a:ea typeface="MS Mincho" panose="02020609040205080304" pitchFamily="49" charset="-128"/>
                <a:cs typeface="Arial" panose="020B0604020202020204" pitchFamily="34" charset="0"/>
              </a:rPr>
              <a:t>A narrative synopsis of the frequency, duration, and intensity of intervention instruction that was provided in the current school year and the effectiveness of the intervention(s). </a:t>
            </a:r>
          </a:p>
          <a:p>
            <a:pPr marL="257175" marR="0" lvl="0" indent="-257175">
              <a:spcBef>
                <a:spcPts val="0"/>
              </a:spcBef>
              <a:spcAft>
                <a:spcPts val="600"/>
              </a:spcAft>
              <a:buFont typeface="Symbol" panose="05050102010706020507" pitchFamily="18" charset="2"/>
              <a:buChar char=""/>
            </a:pPr>
            <a:r>
              <a:rPr lang="en-US"/>
              <a:t>Based on the end-of-year results, include a recommendation for the upcoming year</a:t>
            </a:r>
          </a:p>
        </p:txBody>
      </p:sp>
      <p:sp>
        <p:nvSpPr>
          <p:cNvPr id="4" name="Slide Number Placeholder 3">
            <a:extLst>
              <a:ext uri="{FF2B5EF4-FFF2-40B4-BE49-F238E27FC236}">
                <a16:creationId xmlns:a16="http://schemas.microsoft.com/office/drawing/2014/main" id="{B1D1284F-1B49-365A-3D8A-ABDD1B9144F2}"/>
              </a:ext>
            </a:extLst>
          </p:cNvPr>
          <p:cNvSpPr>
            <a:spLocks noGrp="1"/>
          </p:cNvSpPr>
          <p:nvPr>
            <p:ph type="sldNum" sz="quarter" idx="12"/>
          </p:nvPr>
        </p:nvSpPr>
        <p:spPr>
          <a:xfrm>
            <a:off x="203551" y="6439325"/>
            <a:ext cx="1359176" cy="273844"/>
          </a:xfrm>
        </p:spPr>
        <p:txBody>
          <a:bodyPr>
            <a:normAutofit lnSpcReduction="10000"/>
          </a:bodyPr>
          <a:lstStyle/>
          <a:p>
            <a:pPr>
              <a:spcAft>
                <a:spcPts val="450"/>
              </a:spcAft>
            </a:pPr>
            <a:fld id="{C479D5F6-EDCB-402A-AC08-4943A1820E8F}" type="slidenum">
              <a:rPr lang="en-US" smtClean="0"/>
              <a:pPr>
                <a:spcAft>
                  <a:spcPts val="450"/>
                </a:spcAft>
              </a:pPr>
              <a:t>50</a:t>
            </a:fld>
            <a:endParaRPr lang="en-US"/>
          </a:p>
        </p:txBody>
      </p:sp>
    </p:spTree>
    <p:extLst>
      <p:ext uri="{BB962C8B-B14F-4D97-AF65-F5344CB8AC3E}">
        <p14:creationId xmlns:p14="http://schemas.microsoft.com/office/powerpoint/2010/main" val="2539319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4CCEB-5CC3-534E-482B-232ABC5300FE}"/>
              </a:ext>
            </a:extLst>
          </p:cNvPr>
          <p:cNvSpPr>
            <a:spLocks noGrp="1"/>
          </p:cNvSpPr>
          <p:nvPr>
            <p:ph type="title"/>
          </p:nvPr>
        </p:nvSpPr>
        <p:spPr>
          <a:xfrm>
            <a:off x="0" y="2903458"/>
            <a:ext cx="9144000" cy="1618694"/>
          </a:xfrm>
        </p:spPr>
        <p:txBody>
          <a:bodyPr/>
          <a:lstStyle/>
          <a:p>
            <a:r>
              <a:rPr lang="en-US"/>
              <a:t>READ Plans for</a:t>
            </a:r>
            <a:br>
              <a:rPr lang="en-US"/>
            </a:br>
            <a:r>
              <a:rPr lang="en-US"/>
              <a:t>Multilingual Learners</a:t>
            </a:r>
          </a:p>
        </p:txBody>
      </p:sp>
    </p:spTree>
    <p:extLst>
      <p:ext uri="{BB962C8B-B14F-4D97-AF65-F5344CB8AC3E}">
        <p14:creationId xmlns:p14="http://schemas.microsoft.com/office/powerpoint/2010/main" val="1719111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231946" y="306460"/>
            <a:ext cx="6794495" cy="527100"/>
          </a:xfrm>
          <a:prstGeom prst="rect">
            <a:avLst/>
          </a:prstGeom>
          <a:noFill/>
          <a:ln>
            <a:noFill/>
          </a:ln>
        </p:spPr>
        <p:txBody>
          <a:bodyPr spcFirstLastPara="1" vert="horz" wrap="square" lIns="0" tIns="0" rIns="0" bIns="0" rtlCol="0" anchor="t" anchorCtr="0">
            <a:noAutofit/>
          </a:bodyPr>
          <a:lstStyle/>
          <a:p>
            <a:pPr>
              <a:buSzPts val="2600"/>
            </a:pPr>
            <a:r>
              <a:rPr lang="en-US" sz="3000" b="0">
                <a:solidFill>
                  <a:schemeClr val="bg1"/>
                </a:solidFill>
                <a:ea typeface="Roboto Slab"/>
                <a:cs typeface="Roboto Slab"/>
                <a:sym typeface="Roboto Sla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Considerations for English Language Learners</a:t>
            </a:r>
            <a:endParaRPr lang="en-US" sz="3000" b="0">
              <a:solidFill>
                <a:schemeClr val="bg1"/>
              </a:solidFill>
              <a:ea typeface="Roboto Slab"/>
              <a:cs typeface="Roboto Slab"/>
              <a:sym typeface="Roboto Slab"/>
            </a:endParaRPr>
          </a:p>
        </p:txBody>
      </p:sp>
      <p:sp>
        <p:nvSpPr>
          <p:cNvPr id="3" name="Text Placeholder 2">
            <a:extLst>
              <a:ext uri="{FF2B5EF4-FFF2-40B4-BE49-F238E27FC236}">
                <a16:creationId xmlns:a16="http://schemas.microsoft.com/office/drawing/2014/main" id="{C7EB9DB0-842E-466E-9231-56898C7C6CE2}"/>
              </a:ext>
            </a:extLst>
          </p:cNvPr>
          <p:cNvSpPr>
            <a:spLocks noGrp="1"/>
          </p:cNvSpPr>
          <p:nvPr>
            <p:ph type="body" idx="4294967295"/>
          </p:nvPr>
        </p:nvSpPr>
        <p:spPr>
          <a:xfrm>
            <a:off x="590703" y="1960932"/>
            <a:ext cx="5983288" cy="3262312"/>
          </a:xfrm>
        </p:spPr>
        <p:txBody>
          <a:bodyPr vert="horz" lIns="68580" tIns="34290" rIns="68580" bIns="34290" rtlCol="0" anchor="t">
            <a:normAutofit/>
          </a:bodyPr>
          <a:lstStyle/>
          <a:p>
            <a:pPr marL="64135" indent="0">
              <a:lnSpc>
                <a:spcPct val="100000"/>
              </a:lnSpc>
              <a:buNone/>
            </a:pPr>
            <a:r>
              <a:rPr lang="en-US">
                <a:solidFill>
                  <a:srgbClr val="488BC9"/>
                </a:solidFill>
                <a:latin typeface="Calibri Light"/>
                <a:cs typeface="Calibri Light"/>
              </a:rPr>
              <a:t>The READ Plan Should Include:</a:t>
            </a:r>
            <a:endParaRPr lang="en-US">
              <a:latin typeface="Calibri Light"/>
              <a:cs typeface="Calibri Light"/>
            </a:endParaRPr>
          </a:p>
          <a:p>
            <a:pPr>
              <a:lnSpc>
                <a:spcPct val="110000"/>
              </a:lnSpc>
            </a:pPr>
            <a:r>
              <a:rPr lang="en-US" sz="1800">
                <a:latin typeface="Calibri Light"/>
                <a:ea typeface="Calibri" panose="020F0502020204030204" pitchFamily="34" charset="0"/>
                <a:cs typeface="Calibri Light"/>
              </a:rPr>
              <a:t>Reading goals and selected interventions should be developed using the </a:t>
            </a:r>
            <a:r>
              <a:rPr lang="en-US" sz="1800">
                <a:solidFill>
                  <a:srgbClr val="001D35"/>
                </a:solidFill>
                <a:latin typeface="Calibri Light"/>
                <a:ea typeface="Calibri" panose="020F0502020204030204" pitchFamily="34" charset="0"/>
              </a:rPr>
              <a:t>Proficiency Level Descriptors (PLDs) </a:t>
            </a:r>
            <a:endParaRPr lang="en-US" sz="1800">
              <a:latin typeface="Calibri Light"/>
              <a:ea typeface="Calibri" panose="020F0502020204030204" pitchFamily="34" charset="0"/>
              <a:cs typeface="Calibri Light" panose="020F0302020204030204" pitchFamily="34" charset="0"/>
            </a:endParaRPr>
          </a:p>
          <a:p>
            <a:pPr>
              <a:lnSpc>
                <a:spcPct val="100000"/>
              </a:lnSpc>
            </a:pPr>
            <a:r>
              <a:rPr lang="en-US" sz="1800">
                <a:latin typeface="Calibri Light"/>
                <a:ea typeface="Calibri" panose="020F0502020204030204" pitchFamily="34" charset="0"/>
                <a:cs typeface="Calibri Light"/>
              </a:rPr>
              <a:t>The necessary instructional scaffolds to ensure language considerations are addressed while providing the intervention</a:t>
            </a:r>
          </a:p>
          <a:p>
            <a:pPr>
              <a:lnSpc>
                <a:spcPct val="110000"/>
              </a:lnSpc>
            </a:pPr>
            <a:r>
              <a:rPr lang="en-US" sz="1800">
                <a:latin typeface="Calibri Light"/>
                <a:ea typeface="Calibri" panose="020F0502020204030204" pitchFamily="34" charset="0"/>
                <a:cs typeface="Calibri Light"/>
              </a:rPr>
              <a:t>Information about a student’s home or preferred language</a:t>
            </a:r>
            <a:endParaRPr lang="en-US" sz="1800">
              <a:latin typeface="Calibri Light"/>
              <a:cs typeface="Calibri Light"/>
            </a:endParaRPr>
          </a:p>
        </p:txBody>
      </p:sp>
      <p:pic>
        <p:nvPicPr>
          <p:cNvPr id="4" name="Picture 3" descr="A picture containing a young student with a back pack smiling. &#10;&#10;">
            <a:extLst>
              <a:ext uri="{FF2B5EF4-FFF2-40B4-BE49-F238E27FC236}">
                <a16:creationId xmlns:a16="http://schemas.microsoft.com/office/drawing/2014/main" id="{32BE145E-550B-424F-A007-74D5FE982200}"/>
              </a:ext>
            </a:extLst>
          </p:cNvPr>
          <p:cNvPicPr>
            <a:picLocks noChangeAspect="1"/>
          </p:cNvPicPr>
          <p:nvPr/>
        </p:nvPicPr>
        <p:blipFill rotWithShape="1">
          <a:blip r:embed="rId3"/>
          <a:srcRect l="36431" t="12210" r="14644" b="14250"/>
          <a:stretch/>
        </p:blipFill>
        <p:spPr>
          <a:xfrm>
            <a:off x="5544624" y="2946615"/>
            <a:ext cx="3368557" cy="3911385"/>
          </a:xfrm>
          <a:prstGeom prst="rect">
            <a:avLst/>
          </a:prstGeom>
        </p:spPr>
      </p:pic>
    </p:spTree>
    <p:extLst>
      <p:ext uri="{BB962C8B-B14F-4D97-AF65-F5344CB8AC3E}">
        <p14:creationId xmlns:p14="http://schemas.microsoft.com/office/powerpoint/2010/main" val="257803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CE7F63-27E4-3C5C-7F47-C34FC078BD2C}"/>
              </a:ext>
            </a:extLst>
          </p:cNvPr>
          <p:cNvSpPr txBox="1">
            <a:spLocks noGrp="1"/>
          </p:cNvSpPr>
          <p:nvPr>
            <p:ph type="title" idx="4294967295"/>
          </p:nvPr>
        </p:nvSpPr>
        <p:spPr>
          <a:xfrm>
            <a:off x="450761" y="259984"/>
            <a:ext cx="79977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ea typeface="Arial"/>
                <a:cs typeface="Arial"/>
                <a:sym typeface="Arial"/>
              </a:rPr>
              <a:t>READ Plans for Multilingual Learners</a:t>
            </a:r>
          </a:p>
        </p:txBody>
      </p:sp>
      <p:pic>
        <p:nvPicPr>
          <p:cNvPr id="4" name="Picture 3" descr="Screenshot of the READ Plan Template for Multilingual Learners">
            <a:extLst>
              <a:ext uri="{FF2B5EF4-FFF2-40B4-BE49-F238E27FC236}">
                <a16:creationId xmlns:a16="http://schemas.microsoft.com/office/drawing/2014/main" id="{08706EA8-A814-DFC9-EEFF-0F11B10D679C}"/>
              </a:ext>
            </a:extLst>
          </p:cNvPr>
          <p:cNvPicPr>
            <a:picLocks noChangeAspect="1"/>
          </p:cNvPicPr>
          <p:nvPr/>
        </p:nvPicPr>
        <p:blipFill>
          <a:blip r:embed="rId3"/>
          <a:stretch>
            <a:fillRect/>
          </a:stretch>
        </p:blipFill>
        <p:spPr>
          <a:xfrm>
            <a:off x="784331" y="1302095"/>
            <a:ext cx="5829684" cy="50125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0036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F0637F-378D-999B-74B3-93E3A4B46516}"/>
              </a:ext>
            </a:extLst>
          </p:cNvPr>
          <p:cNvSpPr txBox="1">
            <a:spLocks noGrp="1"/>
          </p:cNvSpPr>
          <p:nvPr>
            <p:ph type="title" idx="4294967295"/>
          </p:nvPr>
        </p:nvSpPr>
        <p:spPr>
          <a:xfrm>
            <a:off x="367862" y="325556"/>
            <a:ext cx="2648607"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ea typeface="Arial"/>
                <a:cs typeface="Arial"/>
                <a:sym typeface="Arial"/>
              </a:rPr>
              <a:t>READ Plan Additions for Multilingual Learners</a:t>
            </a:r>
          </a:p>
        </p:txBody>
      </p:sp>
      <p:pic>
        <p:nvPicPr>
          <p:cNvPr id="3" name="Picture 2" descr="Screenshot of the diagnostic results section of the READ Plan Template. This template for multilingual learners includes a section to put the results of the State English Language Proficiency Assessment">
            <a:extLst>
              <a:ext uri="{FF2B5EF4-FFF2-40B4-BE49-F238E27FC236}">
                <a16:creationId xmlns:a16="http://schemas.microsoft.com/office/drawing/2014/main" id="{9E328B9F-F1CC-4F81-7415-047201FBFCC1}"/>
              </a:ext>
            </a:extLst>
          </p:cNvPr>
          <p:cNvPicPr>
            <a:picLocks noChangeAspect="1"/>
          </p:cNvPicPr>
          <p:nvPr/>
        </p:nvPicPr>
        <p:blipFill>
          <a:blip r:embed="rId3"/>
          <a:stretch>
            <a:fillRect/>
          </a:stretch>
        </p:blipFill>
        <p:spPr>
          <a:xfrm>
            <a:off x="3457903" y="469525"/>
            <a:ext cx="5057332" cy="5918950"/>
          </a:xfrm>
          <a:prstGeom prst="rect">
            <a:avLst/>
          </a:prstGeom>
          <a:effectLst>
            <a:outerShdw blurRad="50800" dist="38100" dir="2700000" algn="tl" rotWithShape="0">
              <a:prstClr val="black">
                <a:alpha val="40000"/>
              </a:prstClr>
            </a:outerShdw>
          </a:effectLst>
        </p:spPr>
      </p:pic>
      <p:sp>
        <p:nvSpPr>
          <p:cNvPr id="4" name="Flowchart: Terminator 3">
            <a:extLst>
              <a:ext uri="{FF2B5EF4-FFF2-40B4-BE49-F238E27FC236}">
                <a16:creationId xmlns:a16="http://schemas.microsoft.com/office/drawing/2014/main" id="{77AE67C7-3F1A-9676-FA05-28B952C65AB0}"/>
              </a:ext>
              <a:ext uri="{C183D7F6-B498-43B3-948B-1728B52AA6E4}">
                <adec:decorative xmlns:adec="http://schemas.microsoft.com/office/drawing/2017/decorative" val="1"/>
              </a:ext>
            </a:extLst>
          </p:cNvPr>
          <p:cNvSpPr/>
          <p:nvPr/>
        </p:nvSpPr>
        <p:spPr>
          <a:xfrm>
            <a:off x="3016469" y="2312277"/>
            <a:ext cx="5938345" cy="2806262"/>
          </a:xfrm>
          <a:prstGeom prst="flowChartTerminator">
            <a:avLst/>
          </a:prstGeom>
          <a:noFill/>
          <a:ln w="57150">
            <a:solidFill>
              <a:srgbClr val="F8B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olorado Department of Education Logo&#10;">
            <a:extLst>
              <a:ext uri="{FF2B5EF4-FFF2-40B4-BE49-F238E27FC236}">
                <a16:creationId xmlns:a16="http://schemas.microsoft.com/office/drawing/2014/main" id="{ECE7C592-5B8A-ABAF-DDEC-829696EEE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3313783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5FDC28-CEB8-79D9-08AD-56B921B7BC51}"/>
              </a:ext>
            </a:extLst>
          </p:cNvPr>
          <p:cNvSpPr txBox="1">
            <a:spLocks noGrp="1"/>
          </p:cNvSpPr>
          <p:nvPr>
            <p:ph type="title" idx="4294967295"/>
          </p:nvPr>
        </p:nvSpPr>
        <p:spPr>
          <a:xfrm>
            <a:off x="502276" y="386366"/>
            <a:ext cx="436593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ea typeface="Arial"/>
                <a:cs typeface="Arial"/>
                <a:sym typeface="Arial"/>
              </a:rPr>
              <a:t>Core Programming</a:t>
            </a:r>
          </a:p>
        </p:txBody>
      </p:sp>
      <p:pic>
        <p:nvPicPr>
          <p:cNvPr id="3" name="Picture 2" descr="Screenshot of the Core Programming section of the new READ Plan Template. This multilingual learners template includes a section for the Language Instruction Educational Program (LIEP) Model. ">
            <a:extLst>
              <a:ext uri="{FF2B5EF4-FFF2-40B4-BE49-F238E27FC236}">
                <a16:creationId xmlns:a16="http://schemas.microsoft.com/office/drawing/2014/main" id="{B9E8543F-36FB-D08E-C314-75F256B9F440}"/>
              </a:ext>
            </a:extLst>
          </p:cNvPr>
          <p:cNvPicPr>
            <a:picLocks noChangeAspect="1"/>
          </p:cNvPicPr>
          <p:nvPr/>
        </p:nvPicPr>
        <p:blipFill>
          <a:blip r:embed="rId3"/>
          <a:stretch>
            <a:fillRect/>
          </a:stretch>
        </p:blipFill>
        <p:spPr>
          <a:xfrm>
            <a:off x="20720" y="1829803"/>
            <a:ext cx="8597395" cy="3579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A36D4BE5-D352-C5CE-BFEF-978A334C0D9A}"/>
              </a:ext>
              <a:ext uri="{C183D7F6-B498-43B3-948B-1728B52AA6E4}">
                <adec:decorative xmlns:adec="http://schemas.microsoft.com/office/drawing/2017/decorative" val="1"/>
              </a:ext>
            </a:extLst>
          </p:cNvPr>
          <p:cNvSpPr/>
          <p:nvPr/>
        </p:nvSpPr>
        <p:spPr>
          <a:xfrm>
            <a:off x="20720" y="3116687"/>
            <a:ext cx="8597395" cy="14810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2" name="Picture 1" descr="Colorado Department of Education Logo&#10;">
            <a:extLst>
              <a:ext uri="{FF2B5EF4-FFF2-40B4-BE49-F238E27FC236}">
                <a16:creationId xmlns:a16="http://schemas.microsoft.com/office/drawing/2014/main" id="{9E747253-EA35-CA91-143D-A320C0DA1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1294354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82D5-785A-331A-FE2B-68B6A4D13FB8}"/>
              </a:ext>
            </a:extLst>
          </p:cNvPr>
          <p:cNvSpPr txBox="1">
            <a:spLocks noGrp="1"/>
          </p:cNvSpPr>
          <p:nvPr>
            <p:ph type="title" idx="4294967295"/>
          </p:nvPr>
        </p:nvSpPr>
        <p:spPr>
          <a:xfrm>
            <a:off x="172003" y="225006"/>
            <a:ext cx="891370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Goals</a:t>
            </a:r>
          </a:p>
        </p:txBody>
      </p:sp>
      <p:pic>
        <p:nvPicPr>
          <p:cNvPr id="3" name="Picture 2" descr="Screenshot of the goals section of the new READ Plan template. This section includes language development goals and supports. ">
            <a:extLst>
              <a:ext uri="{FF2B5EF4-FFF2-40B4-BE49-F238E27FC236}">
                <a16:creationId xmlns:a16="http://schemas.microsoft.com/office/drawing/2014/main" id="{6C156C66-70B9-52E9-4645-F0FACE83AB36}"/>
              </a:ext>
            </a:extLst>
          </p:cNvPr>
          <p:cNvPicPr>
            <a:picLocks noChangeAspect="1"/>
          </p:cNvPicPr>
          <p:nvPr/>
        </p:nvPicPr>
        <p:blipFill>
          <a:blip r:embed="rId3"/>
          <a:stretch>
            <a:fillRect/>
          </a:stretch>
        </p:blipFill>
        <p:spPr>
          <a:xfrm>
            <a:off x="677142" y="1018838"/>
            <a:ext cx="7763958" cy="4820323"/>
          </a:xfrm>
          <a:prstGeom prst="rect">
            <a:avLst/>
          </a:prstGeom>
          <a:effectLst>
            <a:outerShdw blurRad="50800" dist="38100" dir="2700000" algn="tl" rotWithShape="0">
              <a:prstClr val="black">
                <a:alpha val="40000"/>
              </a:prstClr>
            </a:outerShdw>
          </a:effectLst>
        </p:spPr>
      </p:pic>
      <p:pic>
        <p:nvPicPr>
          <p:cNvPr id="4" name="Picture 3" descr="Colorado Department of Education Logo&#10;">
            <a:extLst>
              <a:ext uri="{FF2B5EF4-FFF2-40B4-BE49-F238E27FC236}">
                <a16:creationId xmlns:a16="http://schemas.microsoft.com/office/drawing/2014/main" id="{6309CB21-F1BD-1366-111A-E0C6EB644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
        <p:nvSpPr>
          <p:cNvPr id="5" name="Rectangle: Rounded Corners 4">
            <a:extLst>
              <a:ext uri="{FF2B5EF4-FFF2-40B4-BE49-F238E27FC236}">
                <a16:creationId xmlns:a16="http://schemas.microsoft.com/office/drawing/2014/main" id="{9D980429-1F06-D170-6A07-62DE01633BB6}"/>
              </a:ext>
              <a:ext uri="{C183D7F6-B498-43B3-948B-1728B52AA6E4}">
                <adec:decorative xmlns:adec="http://schemas.microsoft.com/office/drawing/2017/decorative" val="1"/>
              </a:ext>
            </a:extLst>
          </p:cNvPr>
          <p:cNvSpPr/>
          <p:nvPr/>
        </p:nvSpPr>
        <p:spPr>
          <a:xfrm>
            <a:off x="1326524" y="2356834"/>
            <a:ext cx="6645499" cy="643943"/>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794F2F-1C54-3397-6C9F-975B4288775B}"/>
              </a:ext>
              <a:ext uri="{C183D7F6-B498-43B3-948B-1728B52AA6E4}">
                <adec:decorative xmlns:adec="http://schemas.microsoft.com/office/drawing/2017/decorative" val="1"/>
              </a:ext>
            </a:extLst>
          </p:cNvPr>
          <p:cNvSpPr/>
          <p:nvPr/>
        </p:nvSpPr>
        <p:spPr>
          <a:xfrm>
            <a:off x="1292980" y="4623515"/>
            <a:ext cx="6555347" cy="43788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713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242FE1-B437-BF9D-DAB3-4CA2B8DFFDD9}"/>
              </a:ext>
            </a:extLst>
          </p:cNvPr>
          <p:cNvSpPr>
            <a:spLocks noGrp="1"/>
          </p:cNvSpPr>
          <p:nvPr>
            <p:ph type="title" idx="4294967295"/>
          </p:nvPr>
        </p:nvSpPr>
        <p:spPr>
          <a:xfrm>
            <a:off x="628650" y="-1325700"/>
            <a:ext cx="7886700" cy="1325700"/>
          </a:xfrm>
        </p:spPr>
        <p:txBody>
          <a:bodyPr spcFirstLastPara="1" wrap="square" lIns="91425" tIns="45700" rIns="91425" bIns="45700" anchor="b" anchorCtr="0">
            <a:noAutofit/>
          </a:bodyPr>
          <a:lstStyle/>
          <a:p>
            <a:r>
              <a:rPr lang="en-US" dirty="0"/>
              <a:t>Language Development Supports</a:t>
            </a:r>
          </a:p>
        </p:txBody>
      </p:sp>
      <p:sp>
        <p:nvSpPr>
          <p:cNvPr id="2" name="TextBox 1">
            <a:extLst>
              <a:ext uri="{FF2B5EF4-FFF2-40B4-BE49-F238E27FC236}">
                <a16:creationId xmlns:a16="http://schemas.microsoft.com/office/drawing/2014/main" id="{C588D3A0-ADB4-AC3C-CC37-34822B21787D}"/>
              </a:ext>
            </a:extLst>
          </p:cNvPr>
          <p:cNvSpPr txBox="1"/>
          <p:nvPr/>
        </p:nvSpPr>
        <p:spPr>
          <a:xfrm>
            <a:off x="521208" y="296542"/>
            <a:ext cx="8101584" cy="5632311"/>
          </a:xfrm>
          <a:prstGeom prst="rect">
            <a:avLst/>
          </a:prstGeom>
          <a:noFill/>
        </p:spPr>
        <p:txBody>
          <a:bodyPr wrap="square" rtlCol="0">
            <a:spAutoFit/>
          </a:bodyPr>
          <a:lstStyle/>
          <a:p>
            <a:r>
              <a:rPr lang="en-US" sz="2000" b="1">
                <a:latin typeface="Calibri Light" panose="020F0302020204030204" pitchFamily="34" charset="0"/>
                <a:cs typeface="Calibri Light" panose="020F0302020204030204" pitchFamily="34" charset="0"/>
              </a:rPr>
              <a:t>Language Development Supports</a:t>
            </a:r>
          </a:p>
          <a:p>
            <a:endParaRPr lang="en-US" sz="2000" b="1">
              <a:latin typeface="Calibri Light" panose="020F0302020204030204" pitchFamily="34" charset="0"/>
              <a:cs typeface="Calibri Light" panose="020F0302020204030204" pitchFamily="34" charset="0"/>
            </a:endParaRPr>
          </a:p>
          <a:p>
            <a:r>
              <a:rPr lang="en-US" sz="2000">
                <a:latin typeface="Calibri Light" panose="020F0302020204030204" pitchFamily="34" charset="0"/>
                <a:cs typeface="Calibri Light" panose="020F0302020204030204" pitchFamily="34" charset="0"/>
              </a:rPr>
              <a:t>• Include “wait time” so that students can process information.</a:t>
            </a:r>
          </a:p>
          <a:p>
            <a:r>
              <a:rPr lang="en-US" sz="2000">
                <a:latin typeface="Calibri Light" panose="020F0302020204030204" pitchFamily="34" charset="0"/>
                <a:cs typeface="Calibri Light" panose="020F0302020204030204" pitchFamily="34" charset="0"/>
              </a:rPr>
              <a:t>• Incorporate gestures and use visual supports.</a:t>
            </a:r>
          </a:p>
          <a:p>
            <a:r>
              <a:rPr lang="en-US" sz="2000">
                <a:latin typeface="Calibri Light" panose="020F0302020204030204" pitchFamily="34" charset="0"/>
                <a:cs typeface="Calibri Light" panose="020F0302020204030204" pitchFamily="34" charset="0"/>
              </a:rPr>
              <a:t>• Use recasting to model and expand language.</a:t>
            </a:r>
          </a:p>
          <a:p>
            <a:r>
              <a:rPr lang="en-US" sz="2000">
                <a:latin typeface="Calibri Light" panose="020F0302020204030204" pitchFamily="34" charset="0"/>
                <a:cs typeface="Calibri Light" panose="020F0302020204030204" pitchFamily="34" charset="0"/>
              </a:rPr>
              <a:t>• Develop oral language throughout all content areas.</a:t>
            </a:r>
          </a:p>
          <a:p>
            <a:r>
              <a:rPr lang="en-US" sz="2000">
                <a:latin typeface="Calibri Light" panose="020F0302020204030204" pitchFamily="34" charset="0"/>
                <a:cs typeface="Calibri Light" panose="020F0302020204030204" pitchFamily="34" charset="0"/>
              </a:rPr>
              <a:t>• Incorporate language objectives to give students access to the content.</a:t>
            </a:r>
          </a:p>
          <a:p>
            <a:r>
              <a:rPr lang="en-US" sz="2000">
                <a:latin typeface="Calibri Light" panose="020F0302020204030204" pitchFamily="34" charset="0"/>
                <a:cs typeface="Calibri Light" panose="020F0302020204030204" pitchFamily="34" charset="0"/>
              </a:rPr>
              <a:t>• Plan collaborative talk structures (e.g., Think-Pair-Share).</a:t>
            </a:r>
          </a:p>
          <a:p>
            <a:r>
              <a:rPr lang="en-US" sz="2000">
                <a:latin typeface="Calibri Light" panose="020F0302020204030204" pitchFamily="34" charset="0"/>
                <a:cs typeface="Calibri Light" panose="020F0302020204030204" pitchFamily="34" charset="0"/>
              </a:rPr>
              <a:t>• Use graphic organizers.</a:t>
            </a:r>
          </a:p>
          <a:p>
            <a:r>
              <a:rPr lang="en-US" sz="2000">
                <a:latin typeface="Calibri Light" panose="020F0302020204030204" pitchFamily="34" charset="0"/>
                <a:cs typeface="Calibri Light" panose="020F0302020204030204" pitchFamily="34" charset="0"/>
              </a:rPr>
              <a:t>• Provide differentiated sentence frames.</a:t>
            </a:r>
          </a:p>
          <a:p>
            <a:r>
              <a:rPr lang="en-US" sz="2000">
                <a:latin typeface="Calibri Light" panose="020F0302020204030204" pitchFamily="34" charset="0"/>
                <a:cs typeface="Calibri Light" panose="020F0302020204030204" pitchFamily="34" charset="0"/>
              </a:rPr>
              <a:t>• Make direct cross-linguistic connections.</a:t>
            </a:r>
          </a:p>
          <a:p>
            <a:r>
              <a:rPr lang="en-US" sz="2000">
                <a:latin typeface="Calibri Light" panose="020F0302020204030204" pitchFamily="34" charset="0"/>
                <a:cs typeface="Calibri Light" panose="020F0302020204030204" pitchFamily="34" charset="0"/>
              </a:rPr>
              <a:t>• Provide multiple opportunities for practice and accurate repetition.</a:t>
            </a:r>
          </a:p>
          <a:p>
            <a:r>
              <a:rPr lang="en-US" sz="2000">
                <a:latin typeface="Calibri Light" panose="020F0302020204030204" pitchFamily="34" charset="0"/>
                <a:cs typeface="Calibri Light" panose="020F0302020204030204" pitchFamily="34" charset="0"/>
              </a:rPr>
              <a:t>• Adjust the rate of speech and complexity of language to meet the needs of the learners.</a:t>
            </a:r>
          </a:p>
          <a:p>
            <a:r>
              <a:rPr lang="en-US" sz="2000">
                <a:latin typeface="Calibri Light" panose="020F0302020204030204" pitchFamily="34" charset="0"/>
                <a:cs typeface="Calibri Light" panose="020F0302020204030204" pitchFamily="34" charset="0"/>
              </a:rPr>
              <a:t>• Activate and build upon prior knowledge.</a:t>
            </a:r>
          </a:p>
          <a:p>
            <a:r>
              <a:rPr lang="en-US" sz="2000">
                <a:latin typeface="Calibri Light" panose="020F0302020204030204" pitchFamily="34" charset="0"/>
                <a:cs typeface="Calibri Light" panose="020F0302020204030204" pitchFamily="34" charset="0"/>
              </a:rPr>
              <a:t>• Break down multi-step directions or tasks.</a:t>
            </a:r>
          </a:p>
          <a:p>
            <a:r>
              <a:rPr lang="en-US" sz="2000">
                <a:latin typeface="Calibri Light" panose="020F0302020204030204" pitchFamily="34" charset="0"/>
                <a:cs typeface="Calibri Light" panose="020F0302020204030204" pitchFamily="34" charset="0"/>
              </a:rPr>
              <a:t>• Dedicate time for verbal reasoning/rehearsal.</a:t>
            </a:r>
          </a:p>
          <a:p>
            <a:r>
              <a:rPr lang="en-US" sz="2000">
                <a:latin typeface="Calibri Light" panose="020F0302020204030204" pitchFamily="34" charset="0"/>
                <a:cs typeface="Calibri Light" panose="020F0302020204030204" pitchFamily="34" charset="0"/>
              </a:rPr>
              <a:t>• Incorporate translanguaging.</a:t>
            </a:r>
          </a:p>
        </p:txBody>
      </p:sp>
      <p:pic>
        <p:nvPicPr>
          <p:cNvPr id="3" name="Picture 2" descr="Colorado Department of Education Logo&#10;">
            <a:extLst>
              <a:ext uri="{FF2B5EF4-FFF2-40B4-BE49-F238E27FC236}">
                <a16:creationId xmlns:a16="http://schemas.microsoft.com/office/drawing/2014/main" id="{84707FB0-77FD-10C6-29D5-D6139CA86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604953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DB6448-0AB2-0C1A-2FBD-895A99EE63B0}"/>
              </a:ext>
            </a:extLst>
          </p:cNvPr>
          <p:cNvSpPr>
            <a:spLocks noGrp="1"/>
          </p:cNvSpPr>
          <p:nvPr>
            <p:ph type="title" idx="4294967295"/>
          </p:nvPr>
        </p:nvSpPr>
        <p:spPr>
          <a:xfrm>
            <a:off x="628650" y="-1325700"/>
            <a:ext cx="7886700" cy="1325700"/>
          </a:xfrm>
        </p:spPr>
        <p:txBody>
          <a:bodyPr spcFirstLastPara="1" wrap="square" lIns="91425" tIns="45700" rIns="91425" bIns="45700" anchor="b" anchorCtr="0">
            <a:noAutofit/>
          </a:bodyPr>
          <a:lstStyle/>
          <a:p>
            <a:r>
              <a:rPr lang="en-US" dirty="0"/>
              <a:t>End of Year READ Plan Summary</a:t>
            </a:r>
          </a:p>
        </p:txBody>
      </p:sp>
      <p:pic>
        <p:nvPicPr>
          <p:cNvPr id="3" name="Picture 2" descr="Screenshot of End of Year READ Plan Summary that includes the language development goals and support. ">
            <a:extLst>
              <a:ext uri="{FF2B5EF4-FFF2-40B4-BE49-F238E27FC236}">
                <a16:creationId xmlns:a16="http://schemas.microsoft.com/office/drawing/2014/main" id="{20EE4014-6314-F56C-AE86-19714C2BE8C1}"/>
              </a:ext>
            </a:extLst>
          </p:cNvPr>
          <p:cNvPicPr>
            <a:picLocks noChangeAspect="1"/>
          </p:cNvPicPr>
          <p:nvPr/>
        </p:nvPicPr>
        <p:blipFill>
          <a:blip r:embed="rId3"/>
          <a:stretch>
            <a:fillRect/>
          </a:stretch>
        </p:blipFill>
        <p:spPr>
          <a:xfrm>
            <a:off x="1228258" y="299601"/>
            <a:ext cx="6687483" cy="6258798"/>
          </a:xfrm>
          <a:prstGeom prst="rect">
            <a:avLst/>
          </a:prstGeom>
        </p:spPr>
      </p:pic>
      <p:sp>
        <p:nvSpPr>
          <p:cNvPr id="4" name="Rectangle: Rounded Corners 3">
            <a:extLst>
              <a:ext uri="{FF2B5EF4-FFF2-40B4-BE49-F238E27FC236}">
                <a16:creationId xmlns:a16="http://schemas.microsoft.com/office/drawing/2014/main" id="{52F656B1-9F3E-3DFF-9288-2CDCCB1AB218}"/>
              </a:ext>
              <a:ext uri="{C183D7F6-B498-43B3-948B-1728B52AA6E4}">
                <adec:decorative xmlns:adec="http://schemas.microsoft.com/office/drawing/2017/decorative" val="1"/>
              </a:ext>
            </a:extLst>
          </p:cNvPr>
          <p:cNvSpPr/>
          <p:nvPr/>
        </p:nvSpPr>
        <p:spPr>
          <a:xfrm>
            <a:off x="1228258" y="3335628"/>
            <a:ext cx="6687483" cy="1120462"/>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olorado Department of Education Logo&#10;">
            <a:extLst>
              <a:ext uri="{FF2B5EF4-FFF2-40B4-BE49-F238E27FC236}">
                <a16:creationId xmlns:a16="http://schemas.microsoft.com/office/drawing/2014/main" id="{4029C29B-FB0C-3955-889E-DE8CDA09D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3587077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4761EA-8DC1-8697-C341-C6C003745F0F}"/>
              </a:ext>
            </a:extLst>
          </p:cNvPr>
          <p:cNvSpPr>
            <a:spLocks noGrp="1"/>
          </p:cNvSpPr>
          <p:nvPr>
            <p:ph type="title" idx="4294967295"/>
          </p:nvPr>
        </p:nvSpPr>
        <p:spPr>
          <a:xfrm>
            <a:off x="628650" y="-1325700"/>
            <a:ext cx="7886700" cy="1325700"/>
          </a:xfrm>
        </p:spPr>
        <p:txBody>
          <a:bodyPr spcFirstLastPara="1" wrap="square" lIns="91425" tIns="45700" rIns="91425" bIns="45700" anchor="b" anchorCtr="0">
            <a:noAutofit/>
          </a:bodyPr>
          <a:lstStyle/>
          <a:p>
            <a:r>
              <a:rPr lang="en-US" dirty="0"/>
              <a:t>Review Your READ Plan Sample</a:t>
            </a:r>
          </a:p>
        </p:txBody>
      </p:sp>
      <p:sp>
        <p:nvSpPr>
          <p:cNvPr id="4" name="TextBox 3">
            <a:extLst>
              <a:ext uri="{FF2B5EF4-FFF2-40B4-BE49-F238E27FC236}">
                <a16:creationId xmlns:a16="http://schemas.microsoft.com/office/drawing/2014/main" id="{4A135796-264F-39C8-9549-127D972D64AB}"/>
              </a:ext>
            </a:extLst>
          </p:cNvPr>
          <p:cNvSpPr txBox="1"/>
          <p:nvPr/>
        </p:nvSpPr>
        <p:spPr>
          <a:xfrm>
            <a:off x="437882" y="206062"/>
            <a:ext cx="5988676" cy="3293209"/>
          </a:xfrm>
          <a:prstGeom prst="rect">
            <a:avLst/>
          </a:prstGeom>
          <a:noFill/>
        </p:spPr>
        <p:txBody>
          <a:bodyPr wrap="square" rtlCol="0">
            <a:spAutoFit/>
          </a:bodyPr>
          <a:lstStyle/>
          <a:p>
            <a:r>
              <a:rPr lang="en-US" sz="2400" b="1">
                <a:latin typeface="+mn-lt"/>
              </a:rPr>
              <a:t>Take a moment to review the READ plan sample that you brought from your district.</a:t>
            </a:r>
          </a:p>
          <a:p>
            <a:endParaRPr lang="en-US" sz="2000">
              <a:latin typeface="+mn-lt"/>
            </a:endParaRPr>
          </a:p>
          <a:p>
            <a:pPr marL="342900" indent="-342900">
              <a:buFont typeface="Arial" panose="020B0604020202020204" pitchFamily="34" charset="0"/>
              <a:buChar char="•"/>
            </a:pPr>
            <a:r>
              <a:rPr lang="en-US" sz="2000">
                <a:latin typeface="+mn-lt"/>
              </a:rPr>
              <a:t>Does the READ plan sample include detailed information in a readable format about the student’s assessment results, core and intervention programming, and history?</a:t>
            </a:r>
          </a:p>
          <a:p>
            <a:pPr marL="342900" indent="-342900">
              <a:buFont typeface="Arial" panose="020B0604020202020204" pitchFamily="34" charset="0"/>
              <a:buChar char="•"/>
            </a:pPr>
            <a:r>
              <a:rPr lang="en-US" sz="2000">
                <a:latin typeface="+mn-lt"/>
              </a:rPr>
              <a:t>Does the READ plan include targeted SMART goals and clear, aligned objectives?  Has the plan been updated at regular intervals to document progress?</a:t>
            </a:r>
          </a:p>
        </p:txBody>
      </p:sp>
      <p:sp>
        <p:nvSpPr>
          <p:cNvPr id="2" name="TextBox 1">
            <a:extLst>
              <a:ext uri="{FF2B5EF4-FFF2-40B4-BE49-F238E27FC236}">
                <a16:creationId xmlns:a16="http://schemas.microsoft.com/office/drawing/2014/main" id="{CCE11227-2D0B-0F1F-CC99-E56B68F63041}"/>
              </a:ext>
            </a:extLst>
          </p:cNvPr>
          <p:cNvSpPr txBox="1"/>
          <p:nvPr/>
        </p:nvSpPr>
        <p:spPr>
          <a:xfrm>
            <a:off x="437882" y="3499271"/>
            <a:ext cx="8203843" cy="3077766"/>
          </a:xfrm>
          <a:prstGeom prst="rect">
            <a:avLst/>
          </a:prstGeom>
          <a:noFill/>
        </p:spPr>
        <p:txBody>
          <a:bodyPr wrap="square" rtlCol="0">
            <a:spAutoFit/>
          </a:bodyPr>
          <a:lstStyle/>
          <a:p>
            <a:pPr marL="342900" lvl="2"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Is there enough information recorded in the READ plan for a subsequent year’s teacher or instructional team to understand what a student accomplished in the previous school year?</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For students with an SRD continuing on a READ plan from a prior year, is there enough information to ensure that intervention is intensified appropriately?</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Does the READ plan document parent communication consistently?</a:t>
            </a:r>
          </a:p>
          <a:p>
            <a:pPr marL="342900" indent="-342900">
              <a:buFont typeface="Arial" panose="020B0604020202020204" pitchFamily="34" charset="0"/>
              <a:buChar char="•"/>
            </a:pPr>
            <a:r>
              <a:rPr lang="en-US" sz="2000">
                <a:latin typeface="Calibri" panose="020F0502020204030204" pitchFamily="34" charset="0"/>
                <a:ea typeface="Calibri" panose="020F0502020204030204" pitchFamily="34" charset="0"/>
                <a:cs typeface="Calibri" panose="020F0502020204030204" pitchFamily="34" charset="0"/>
              </a:rPr>
              <a:t>Are there customized options in your current READ plans to meet the needs of Multilingual learners?</a:t>
            </a:r>
          </a:p>
          <a:p>
            <a:endParaRPr lang="en-US"/>
          </a:p>
        </p:txBody>
      </p:sp>
      <p:pic>
        <p:nvPicPr>
          <p:cNvPr id="3" name="Picture 2" descr="A child sitting on the floor with her finger to her mouth">
            <a:extLst>
              <a:ext uri="{FF2B5EF4-FFF2-40B4-BE49-F238E27FC236}">
                <a16:creationId xmlns:a16="http://schemas.microsoft.com/office/drawing/2014/main" id="{6CBBCEBE-D5C8-01EF-F03B-1361580C8D1C}"/>
              </a:ext>
            </a:extLst>
          </p:cNvPr>
          <p:cNvPicPr>
            <a:picLocks noChangeAspect="1"/>
          </p:cNvPicPr>
          <p:nvPr/>
        </p:nvPicPr>
        <p:blipFill rotWithShape="1">
          <a:blip r:embed="rId3">
            <a:alphaModFix amt="35000"/>
          </a:blip>
          <a:srcRect l="22799" r="26804"/>
          <a:stretch/>
        </p:blipFill>
        <p:spPr>
          <a:xfrm>
            <a:off x="6426558" y="249105"/>
            <a:ext cx="2408349" cy="3153476"/>
          </a:xfrm>
          <a:prstGeom prst="rect">
            <a:avLst/>
          </a:prstGeom>
          <a:ln>
            <a:noFill/>
          </a:ln>
          <a:effectLst>
            <a:outerShdw blurRad="190500" algn="tl" rotWithShape="0">
              <a:srgbClr val="000000">
                <a:alpha val="70000"/>
              </a:srgbClr>
            </a:outerShdw>
          </a:effectLst>
        </p:spPr>
      </p:pic>
      <p:pic>
        <p:nvPicPr>
          <p:cNvPr id="5" name="Picture 4" descr="Colorado Department of Education Logo&#10;">
            <a:extLst>
              <a:ext uri="{FF2B5EF4-FFF2-40B4-BE49-F238E27FC236}">
                <a16:creationId xmlns:a16="http://schemas.microsoft.com/office/drawing/2014/main" id="{9E6E4DDC-74D4-5823-4794-9A0CC4B84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44319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C7309-FDF0-A639-98BF-706097159221}"/>
              </a:ext>
            </a:extLst>
          </p:cNvPr>
          <p:cNvSpPr txBox="1">
            <a:spLocks noGrp="1"/>
          </p:cNvSpPr>
          <p:nvPr>
            <p:ph type="title" idx="4294967295"/>
          </p:nvPr>
        </p:nvSpPr>
        <p:spPr>
          <a:xfrm>
            <a:off x="827530" y="928129"/>
            <a:ext cx="311229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mj-lt"/>
                <a:ea typeface="Arial"/>
                <a:cs typeface="Arial"/>
                <a:sym typeface="Arial"/>
              </a:rPr>
              <a:t>Icebreaker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mj-lt"/>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ea typeface="Arial"/>
                <a:cs typeface="Arial"/>
                <a:sym typeface="Arial"/>
              </a:rPr>
              <a:t>New York City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ea typeface="Arial"/>
                <a:cs typeface="Arial"/>
                <a:sym typeface="Arial"/>
              </a:rPr>
              <a:t>or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j-lt"/>
                <a:ea typeface="Arial"/>
                <a:cs typeface="Arial"/>
                <a:sym typeface="Arial"/>
              </a:rPr>
              <a:t>Los Angeles?</a:t>
            </a:r>
          </a:p>
        </p:txBody>
      </p:sp>
      <p:pic>
        <p:nvPicPr>
          <p:cNvPr id="1028" name="Picture 4" descr="New York City | Layout, Map, Economy, Culture, Facts, &amp; History | Britannica">
            <a:extLst>
              <a:ext uri="{FF2B5EF4-FFF2-40B4-BE49-F238E27FC236}">
                <a16:creationId xmlns:a16="http://schemas.microsoft.com/office/drawing/2014/main" id="{7735FBCD-53FF-A034-2F5A-F87A48164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 y="3405143"/>
            <a:ext cx="457081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10 Must-See Los Angeles Neighborhoods and How To Visit – Los Angeles Trip  Ideas | Viator.com - Viator">
            <a:extLst>
              <a:ext uri="{FF2B5EF4-FFF2-40B4-BE49-F238E27FC236}">
                <a16:creationId xmlns:a16="http://schemas.microsoft.com/office/drawing/2014/main" id="{95A120AE-596F-AF0F-0195-14EA173F0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7187"/>
            <a:ext cx="4572000" cy="30718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4477BB-8C7A-B98E-B4EC-A107ECE597B8}"/>
              </a:ext>
            </a:extLst>
          </p:cNvPr>
          <p:cNvSpPr txBox="1"/>
          <p:nvPr/>
        </p:nvSpPr>
        <p:spPr>
          <a:xfrm>
            <a:off x="4854221" y="3985161"/>
            <a:ext cx="3973689" cy="1323439"/>
          </a:xfrm>
          <a:prstGeom prst="rect">
            <a:avLst/>
          </a:prstGeom>
          <a:noFill/>
        </p:spPr>
        <p:txBody>
          <a:bodyPr wrap="square" rtlCol="0">
            <a:spAutoFit/>
          </a:bodyPr>
          <a:lstStyle/>
          <a:p>
            <a:r>
              <a:rPr lang="en-US" sz="2000">
                <a:latin typeface="Calibri Light" panose="020F0302020204030204" pitchFamily="34" charset="0"/>
                <a:cs typeface="Calibri Light" panose="020F0302020204030204" pitchFamily="34" charset="0"/>
              </a:rPr>
              <a:t>In your breakout rooms, introduce yourself with your name, district, role, and reason for the city of your choice. </a:t>
            </a:r>
          </a:p>
        </p:txBody>
      </p:sp>
      <p:pic>
        <p:nvPicPr>
          <p:cNvPr id="5" name="Picture 4" descr="Colorado Department of Education Logo">
            <a:extLst>
              <a:ext uri="{FF2B5EF4-FFF2-40B4-BE49-F238E27FC236}">
                <a16:creationId xmlns:a16="http://schemas.microsoft.com/office/drawing/2014/main" id="{A0313E9B-D79F-0EA0-3B91-9679B7D58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5397" y="6366262"/>
            <a:ext cx="1028700" cy="399100"/>
          </a:xfrm>
          <a:prstGeom prst="rect">
            <a:avLst/>
          </a:prstGeom>
        </p:spPr>
      </p:pic>
    </p:spTree>
    <p:extLst>
      <p:ext uri="{BB962C8B-B14F-4D97-AF65-F5344CB8AC3E}">
        <p14:creationId xmlns:p14="http://schemas.microsoft.com/office/powerpoint/2010/main" val="2349855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94C97DBE-FE40-5336-2997-7FCD0306FFBD}"/>
              </a:ext>
            </a:extLst>
          </p:cNvPr>
          <p:cNvSpPr txBox="1">
            <a:spLocks noGrp="1"/>
          </p:cNvSpPr>
          <p:nvPr>
            <p:ph type="title" idx="4294967295"/>
          </p:nvPr>
        </p:nvSpPr>
        <p:spPr>
          <a:xfrm>
            <a:off x="223069" y="288039"/>
            <a:ext cx="8804724" cy="527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useo Slab 500" panose="02000000000000000000" pitchFamily="50" charset="0"/>
                <a:ea typeface="+mj-ea"/>
                <a:cs typeface="+mj-cs"/>
                <a:sym typeface="Arial"/>
              </a:rPr>
              <a:t>Discussion: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useo Slab 500" panose="02000000000000000000" pitchFamily="50" charset="0"/>
                <a:ea typeface="+mj-ea"/>
                <a:cs typeface="+mj-cs"/>
                <a:sym typeface="Arial"/>
              </a:rPr>
              <a:t>READ Plan Reflection</a:t>
            </a:r>
          </a:p>
        </p:txBody>
      </p:sp>
      <p:sp>
        <p:nvSpPr>
          <p:cNvPr id="7" name="Rectangle: Rounded Corners 6">
            <a:extLst>
              <a:ext uri="{FF2B5EF4-FFF2-40B4-BE49-F238E27FC236}">
                <a16:creationId xmlns:a16="http://schemas.microsoft.com/office/drawing/2014/main" id="{0BDEFA2B-AA60-A701-9CCD-5854974E15CC}"/>
              </a:ext>
            </a:extLst>
          </p:cNvPr>
          <p:cNvSpPr/>
          <p:nvPr/>
        </p:nvSpPr>
        <p:spPr>
          <a:xfrm>
            <a:off x="362397" y="2923213"/>
            <a:ext cx="3011736" cy="2233706"/>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tx1"/>
                </a:solidFill>
              </a:rPr>
              <a:t>Topics:</a:t>
            </a:r>
            <a:endParaRPr lang="en-US">
              <a:solidFill>
                <a:schemeClr val="tx1"/>
              </a:solidFill>
            </a:endParaRPr>
          </a:p>
          <a:p>
            <a:pPr marL="285750" indent="-285750">
              <a:buFont typeface="Arial" panose="020B0604020202020204" pitchFamily="34" charset="0"/>
              <a:buChar char="•"/>
            </a:pPr>
            <a:r>
              <a:rPr lang="en-US" sz="1800">
                <a:solidFill>
                  <a:schemeClr val="tx1"/>
                </a:solidFill>
                <a:cs typeface="Calibri"/>
              </a:rPr>
              <a:t>The READ Plan process</a:t>
            </a:r>
          </a:p>
          <a:p>
            <a:pPr marL="285750" indent="-285750">
              <a:buFont typeface="Arial" panose="020B0604020202020204" pitchFamily="34" charset="0"/>
              <a:buChar char="•"/>
            </a:pPr>
            <a:r>
              <a:rPr lang="en-US" sz="1800">
                <a:solidFill>
                  <a:schemeClr val="tx1"/>
                </a:solidFill>
                <a:cs typeface="Calibri"/>
              </a:rPr>
              <a:t>SMART Goals for READ plans</a:t>
            </a:r>
          </a:p>
          <a:p>
            <a:pPr marL="285750" indent="-285750">
              <a:buFont typeface="Arial" panose="020B0604020202020204" pitchFamily="34" charset="0"/>
              <a:buChar char="•"/>
            </a:pPr>
            <a:r>
              <a:rPr lang="en-US" sz="1800">
                <a:solidFill>
                  <a:schemeClr val="tx1"/>
                </a:solidFill>
                <a:cs typeface="Calibri"/>
              </a:rPr>
              <a:t>Aligned READ plan objectives</a:t>
            </a:r>
          </a:p>
          <a:p>
            <a:pPr marL="285750" indent="-285750">
              <a:buFont typeface="Arial" panose="020B0604020202020204" pitchFamily="34" charset="0"/>
              <a:buChar char="•"/>
            </a:pPr>
            <a:r>
              <a:rPr lang="en-US" sz="1800">
                <a:solidFill>
                  <a:schemeClr val="tx1"/>
                </a:solidFill>
                <a:cs typeface="Calibri"/>
              </a:rPr>
              <a:t>Parent Communication Policies</a:t>
            </a:r>
          </a:p>
        </p:txBody>
      </p:sp>
      <p:sp>
        <p:nvSpPr>
          <p:cNvPr id="8" name="Rectangle: Rounded Corners 7">
            <a:extLst>
              <a:ext uri="{FF2B5EF4-FFF2-40B4-BE49-F238E27FC236}">
                <a16:creationId xmlns:a16="http://schemas.microsoft.com/office/drawing/2014/main" id="{305B4622-0ACE-6FE5-26AB-DE006CA0C598}"/>
              </a:ext>
            </a:extLst>
          </p:cNvPr>
          <p:cNvSpPr/>
          <p:nvPr/>
        </p:nvSpPr>
        <p:spPr>
          <a:xfrm>
            <a:off x="3594100" y="1768877"/>
            <a:ext cx="5208360" cy="4290014"/>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800" b="1">
              <a:solidFill>
                <a:schemeClr val="tx1"/>
              </a:solidFill>
            </a:endParaRPr>
          </a:p>
          <a:p>
            <a:pPr>
              <a:lnSpc>
                <a:spcPct val="150000"/>
              </a:lnSpc>
            </a:pPr>
            <a:r>
              <a:rPr lang="en-US" sz="1800" b="1">
                <a:solidFill>
                  <a:schemeClr val="tx1"/>
                </a:solidFill>
              </a:rPr>
              <a:t>Questions: </a:t>
            </a:r>
          </a:p>
          <a:p>
            <a:pPr marL="285750" indent="-285750">
              <a:buFont typeface="Arial" panose="020B0604020202020204" pitchFamily="34" charset="0"/>
              <a:buChar char="•"/>
            </a:pPr>
            <a:r>
              <a:rPr lang="en-US" sz="1800">
                <a:solidFill>
                  <a:schemeClr val="tx1"/>
                </a:solidFill>
              </a:rPr>
              <a:t>What do your READ Plans look like now? Have high quality goals and objectives been a part of your READ Plans? </a:t>
            </a:r>
          </a:p>
          <a:p>
            <a:endParaRPr lang="en-US" sz="1800">
              <a:solidFill>
                <a:schemeClr val="tx1"/>
              </a:solidFill>
            </a:endParaRPr>
          </a:p>
          <a:p>
            <a:pPr marL="285750" indent="-285750">
              <a:buFont typeface="Arial" panose="020B0604020202020204" pitchFamily="34" charset="0"/>
              <a:buChar char="•"/>
            </a:pPr>
            <a:r>
              <a:rPr lang="en-US" sz="1800">
                <a:solidFill>
                  <a:schemeClr val="tx1"/>
                </a:solidFill>
              </a:rPr>
              <a:t>How is parent communication for students on READ Plans addressed in your district? What improvements could be made? </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n-US" sz="1800">
                <a:solidFill>
                  <a:schemeClr val="tx1"/>
                </a:solidFill>
              </a:rPr>
              <a:t>How are READ plans for Multilingual Learners handled in your district? </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solidFill>
                  <a:schemeClr val="tx1"/>
                </a:solidFill>
              </a:rPr>
              <a:t>What plans can you make now to improve the quality of READ Plans and ensure teachers are prepared to write them?</a:t>
            </a:r>
          </a:p>
          <a:p>
            <a:endParaRPr lang="en-US" sz="1800" b="1">
              <a:solidFill>
                <a:schemeClr val="tx1"/>
              </a:solidFill>
            </a:endParaRPr>
          </a:p>
        </p:txBody>
      </p:sp>
      <p:pic>
        <p:nvPicPr>
          <p:cNvPr id="6" name="Picture 5" descr="Colorado Department of Education Logo&#10;">
            <a:extLst>
              <a:ext uri="{FF2B5EF4-FFF2-40B4-BE49-F238E27FC236}">
                <a16:creationId xmlns:a16="http://schemas.microsoft.com/office/drawing/2014/main" id="{F6EFB62C-A313-E5FF-B004-5106DC385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413" y="6115501"/>
            <a:ext cx="1237380" cy="603165"/>
          </a:xfrm>
          <a:prstGeom prst="rect">
            <a:avLst/>
          </a:prstGeom>
        </p:spPr>
      </p:pic>
    </p:spTree>
    <p:extLst>
      <p:ext uri="{BB962C8B-B14F-4D97-AF65-F5344CB8AC3E}">
        <p14:creationId xmlns:p14="http://schemas.microsoft.com/office/powerpoint/2010/main" val="3742027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6" y="148929"/>
            <a:ext cx="4920107"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38C427ED-54CE-1F57-F0D8-AF3C90658C5C}"/>
              </a:ext>
            </a:extLst>
          </p:cNvPr>
          <p:cNvSpPr>
            <a:spLocks noGrp="1"/>
          </p:cNvSpPr>
          <p:nvPr>
            <p:ph type="title"/>
          </p:nvPr>
        </p:nvSpPr>
        <p:spPr>
          <a:xfrm>
            <a:off x="2486272" y="1869297"/>
            <a:ext cx="4171453" cy="2513516"/>
          </a:xfrm>
        </p:spPr>
        <p:txBody>
          <a:bodyPr vert="horz" lIns="91440" tIns="45720" rIns="91440" bIns="45720" rtlCol="0" anchor="b">
            <a:normAutofit/>
          </a:bodyPr>
          <a:lstStyle/>
          <a:p>
            <a:pPr algn="ctr">
              <a:spcBef>
                <a:spcPct val="0"/>
              </a:spcBef>
            </a:pPr>
            <a:r>
              <a:rPr lang="en-US" sz="4000" kern="1200" dirty="0">
                <a:solidFill>
                  <a:schemeClr val="tx1"/>
                </a:solidFill>
                <a:latin typeface="+mj-lt"/>
                <a:ea typeface="+mj-ea"/>
                <a:cs typeface="+mj-cs"/>
              </a:rPr>
              <a:t>CDE Science of Reading Literacy Series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6170"/>
            <a:ext cx="5112196"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5310973"/>
            <a:ext cx="529461"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olorado Department of Education Logo">
            <a:extLst>
              <a:ext uri="{FF2B5EF4-FFF2-40B4-BE49-F238E27FC236}">
                <a16:creationId xmlns:a16="http://schemas.microsoft.com/office/drawing/2014/main" id="{C1AD58AF-C42B-A03A-9470-B92FC3BFD8E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28344" y="6241352"/>
            <a:ext cx="1015656" cy="616648"/>
          </a:xfrm>
          <a:prstGeom prst="rect">
            <a:avLst/>
          </a:prstGeom>
        </p:spPr>
      </p:pic>
    </p:spTree>
    <p:extLst>
      <p:ext uri="{BB962C8B-B14F-4D97-AF65-F5344CB8AC3E}">
        <p14:creationId xmlns:p14="http://schemas.microsoft.com/office/powerpoint/2010/main" val="24955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1DE0C-3396-E608-0575-6508A4000407}"/>
              </a:ext>
            </a:extLst>
          </p:cNvPr>
          <p:cNvSpPr>
            <a:spLocks noGrp="1"/>
          </p:cNvSpPr>
          <p:nvPr>
            <p:ph type="title"/>
          </p:nvPr>
        </p:nvSpPr>
        <p:spPr>
          <a:xfrm>
            <a:off x="234357" y="487585"/>
            <a:ext cx="8223843" cy="527100"/>
          </a:xfrm>
        </p:spPr>
        <p:txBody>
          <a:bodyPr/>
          <a:lstStyle/>
          <a:p>
            <a:r>
              <a:rPr lang="en-US" sz="3000" dirty="0">
                <a:latin typeface="+mj-lt"/>
              </a:rPr>
              <a:t>CDE Science of Reading Literacy Series </a:t>
            </a:r>
          </a:p>
        </p:txBody>
      </p:sp>
      <p:sp>
        <p:nvSpPr>
          <p:cNvPr id="3" name="TextBox 2">
            <a:extLst>
              <a:ext uri="{FF2B5EF4-FFF2-40B4-BE49-F238E27FC236}">
                <a16:creationId xmlns:a16="http://schemas.microsoft.com/office/drawing/2014/main" id="{36C7CD76-4465-84B5-F7FE-D6D41278EC32}"/>
              </a:ext>
            </a:extLst>
          </p:cNvPr>
          <p:cNvSpPr txBox="1"/>
          <p:nvPr/>
        </p:nvSpPr>
        <p:spPr>
          <a:xfrm>
            <a:off x="533400" y="1432123"/>
            <a:ext cx="7924800" cy="307777"/>
          </a:xfrm>
          <a:prstGeom prst="rect">
            <a:avLst/>
          </a:prstGeom>
          <a:noFill/>
        </p:spPr>
        <p:txBody>
          <a:bodyPr wrap="square" rtlCol="0">
            <a:spAutoFit/>
          </a:bodyPr>
          <a:lstStyle/>
          <a:p>
            <a:pPr algn="ctr"/>
            <a:r>
              <a:rPr lang="en-US">
                <a:hlinkClick r:id="rId3"/>
              </a:rPr>
              <a:t>https://www.cde.state.co.us/coloradoliteracy/sorliteracyseries</a:t>
            </a:r>
            <a:r>
              <a:rPr lang="en-US"/>
              <a:t> </a:t>
            </a:r>
          </a:p>
        </p:txBody>
      </p:sp>
      <p:pic>
        <p:nvPicPr>
          <p:cNvPr id="4" name="Picture 3" descr="A screenshot of the Science of Reading website">
            <a:extLst>
              <a:ext uri="{FF2B5EF4-FFF2-40B4-BE49-F238E27FC236}">
                <a16:creationId xmlns:a16="http://schemas.microsoft.com/office/drawing/2014/main" id="{97845EAD-745A-D78A-9670-FC6C9FF12D43}"/>
              </a:ext>
            </a:extLst>
          </p:cNvPr>
          <p:cNvPicPr>
            <a:picLocks noChangeAspect="1"/>
          </p:cNvPicPr>
          <p:nvPr/>
        </p:nvPicPr>
        <p:blipFill>
          <a:blip r:embed="rId4"/>
          <a:stretch>
            <a:fillRect/>
          </a:stretch>
        </p:blipFill>
        <p:spPr>
          <a:xfrm>
            <a:off x="340469" y="1745990"/>
            <a:ext cx="8560341" cy="5029452"/>
          </a:xfrm>
          <a:prstGeom prst="rect">
            <a:avLst/>
          </a:prstGeom>
        </p:spPr>
      </p:pic>
      <p:sp>
        <p:nvSpPr>
          <p:cNvPr id="6" name="Oval 5">
            <a:extLst>
              <a:ext uri="{FF2B5EF4-FFF2-40B4-BE49-F238E27FC236}">
                <a16:creationId xmlns:a16="http://schemas.microsoft.com/office/drawing/2014/main" id="{3EE1EBD4-43B5-0B84-7BC5-C63F2E3B80AF}"/>
              </a:ext>
              <a:ext uri="{C183D7F6-B498-43B3-948B-1728B52AA6E4}">
                <adec:decorative xmlns:adec="http://schemas.microsoft.com/office/drawing/2017/decorative" val="1"/>
              </a:ext>
            </a:extLst>
          </p:cNvPr>
          <p:cNvSpPr/>
          <p:nvPr/>
        </p:nvSpPr>
        <p:spPr>
          <a:xfrm>
            <a:off x="6609806" y="5381896"/>
            <a:ext cx="2373548" cy="88521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712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24A4-2334-E26A-8468-8841BC35F573}"/>
              </a:ext>
            </a:extLst>
          </p:cNvPr>
          <p:cNvSpPr>
            <a:spLocks noGrp="1"/>
          </p:cNvSpPr>
          <p:nvPr>
            <p:ph type="title"/>
          </p:nvPr>
        </p:nvSpPr>
        <p:spPr>
          <a:xfrm>
            <a:off x="261165" y="473500"/>
            <a:ext cx="6700800" cy="527100"/>
          </a:xfrm>
        </p:spPr>
        <p:txBody>
          <a:bodyPr/>
          <a:lstStyle/>
          <a:p>
            <a:r>
              <a:rPr lang="en-US" sz="3000"/>
              <a:t>Series Highlights </a:t>
            </a:r>
          </a:p>
        </p:txBody>
      </p:sp>
      <p:sp>
        <p:nvSpPr>
          <p:cNvPr id="3" name="TextBox 2">
            <a:extLst>
              <a:ext uri="{FF2B5EF4-FFF2-40B4-BE49-F238E27FC236}">
                <a16:creationId xmlns:a16="http://schemas.microsoft.com/office/drawing/2014/main" id="{E63B81ED-99E0-ECFB-4A27-CE48A3184D04}"/>
              </a:ext>
            </a:extLst>
          </p:cNvPr>
          <p:cNvSpPr txBox="1"/>
          <p:nvPr/>
        </p:nvSpPr>
        <p:spPr>
          <a:xfrm>
            <a:off x="232336" y="1490198"/>
            <a:ext cx="4795904" cy="5386090"/>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000">
                <a:latin typeface="+mn-lt"/>
              </a:rPr>
              <a:t>Fully scripted slides</a:t>
            </a:r>
          </a:p>
          <a:p>
            <a:pPr marL="342900" indent="-342900">
              <a:lnSpc>
                <a:spcPct val="150000"/>
              </a:lnSpc>
              <a:buFont typeface="Wingdings" panose="05000000000000000000" pitchFamily="2" charset="2"/>
              <a:buChar char="ü"/>
            </a:pPr>
            <a:r>
              <a:rPr lang="en-US" sz="2000">
                <a:latin typeface="+mn-lt"/>
              </a:rPr>
              <a:t>Digital handouts </a:t>
            </a:r>
          </a:p>
          <a:p>
            <a:pPr marL="342900" indent="-342900">
              <a:lnSpc>
                <a:spcPct val="150000"/>
              </a:lnSpc>
              <a:buFont typeface="Wingdings" panose="05000000000000000000" pitchFamily="2" charset="2"/>
              <a:buChar char="ü"/>
            </a:pPr>
            <a:r>
              <a:rPr lang="en-US" sz="2000">
                <a:latin typeface="+mn-lt"/>
              </a:rPr>
              <a:t>Companion overview video for background knowledge</a:t>
            </a:r>
          </a:p>
          <a:p>
            <a:pPr marL="342900" indent="-342900">
              <a:lnSpc>
                <a:spcPct val="150000"/>
              </a:lnSpc>
              <a:buFont typeface="Wingdings" panose="05000000000000000000" pitchFamily="2" charset="2"/>
              <a:buChar char="ü"/>
            </a:pPr>
            <a:r>
              <a:rPr lang="en-US" sz="2000">
                <a:latin typeface="+mn-lt"/>
              </a:rPr>
              <a:t>Focuses on key areas of literacy instruction</a:t>
            </a:r>
          </a:p>
          <a:p>
            <a:pPr marL="342900" indent="-342900">
              <a:lnSpc>
                <a:spcPct val="150000"/>
              </a:lnSpc>
              <a:buFont typeface="Wingdings" panose="05000000000000000000" pitchFamily="2" charset="2"/>
              <a:buChar char="ü"/>
            </a:pPr>
            <a:r>
              <a:rPr lang="en-US" sz="2000">
                <a:latin typeface="+mn-lt"/>
              </a:rPr>
              <a:t>Provides an effective routine</a:t>
            </a:r>
          </a:p>
          <a:p>
            <a:pPr marL="342900" indent="-342900">
              <a:lnSpc>
                <a:spcPct val="150000"/>
              </a:lnSpc>
              <a:buFont typeface="Wingdings" panose="05000000000000000000" pitchFamily="2" charset="2"/>
              <a:buChar char="ü"/>
            </a:pPr>
            <a:r>
              <a:rPr lang="en-US" sz="2000">
                <a:latin typeface="+mn-lt"/>
              </a:rPr>
              <a:t>Interactive format </a:t>
            </a:r>
          </a:p>
          <a:p>
            <a:pPr marL="342900" indent="-342900">
              <a:lnSpc>
                <a:spcPct val="150000"/>
              </a:lnSpc>
              <a:buFont typeface="Wingdings" panose="05000000000000000000" pitchFamily="2" charset="2"/>
              <a:buChar char="ü"/>
            </a:pPr>
            <a:r>
              <a:rPr lang="en-US" sz="2000">
                <a:latin typeface="+mn-lt"/>
              </a:rPr>
              <a:t>Incorporates time to practice, collaborate, and plan</a:t>
            </a:r>
          </a:p>
          <a:p>
            <a:pPr marL="342900" indent="-342900">
              <a:lnSpc>
                <a:spcPct val="150000"/>
              </a:lnSpc>
              <a:buFont typeface="Wingdings" panose="05000000000000000000" pitchFamily="2" charset="2"/>
              <a:buChar char="ü"/>
            </a:pPr>
            <a:r>
              <a:rPr lang="en-US" sz="2000">
                <a:latin typeface="+mn-lt"/>
              </a:rPr>
              <a:t>Supports building wide implementation </a:t>
            </a:r>
          </a:p>
          <a:p>
            <a:pPr marL="285750" indent="-285750">
              <a:buFontTx/>
              <a:buChar char="-"/>
            </a:pPr>
            <a:endParaRPr lang="en-US"/>
          </a:p>
        </p:txBody>
      </p:sp>
      <p:pic>
        <p:nvPicPr>
          <p:cNvPr id="8" name="Picture 7" descr="Study group at table in cafeteria">
            <a:extLst>
              <a:ext uri="{FF2B5EF4-FFF2-40B4-BE49-F238E27FC236}">
                <a16:creationId xmlns:a16="http://schemas.microsoft.com/office/drawing/2014/main" id="{BDA1CE9B-45B7-16B0-CD34-7CA494437268}"/>
              </a:ext>
            </a:extLst>
          </p:cNvPr>
          <p:cNvPicPr>
            <a:picLocks noChangeAspect="1"/>
          </p:cNvPicPr>
          <p:nvPr/>
        </p:nvPicPr>
        <p:blipFill>
          <a:blip r:embed="rId3"/>
          <a:stretch>
            <a:fillRect/>
          </a:stretch>
        </p:blipFill>
        <p:spPr>
          <a:xfrm>
            <a:off x="4115760" y="2445542"/>
            <a:ext cx="4795904" cy="3197269"/>
          </a:xfrm>
          <a:prstGeom prst="rect">
            <a:avLst/>
          </a:prstGeom>
          <a:effectLst>
            <a:softEdge rad="127000"/>
          </a:effectLst>
        </p:spPr>
      </p:pic>
    </p:spTree>
    <p:extLst>
      <p:ext uri="{BB962C8B-B14F-4D97-AF65-F5344CB8AC3E}">
        <p14:creationId xmlns:p14="http://schemas.microsoft.com/office/powerpoint/2010/main" val="4015936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0AD9B69-B85F-5680-05F4-E53AA3B12D7E}"/>
              </a:ext>
            </a:extLst>
          </p:cNvPr>
          <p:cNvSpPr>
            <a:spLocks noGrp="1"/>
          </p:cNvSpPr>
          <p:nvPr>
            <p:ph type="title"/>
          </p:nvPr>
        </p:nvSpPr>
        <p:spPr>
          <a:xfrm>
            <a:off x="223069" y="-527100"/>
            <a:ext cx="6700800" cy="527100"/>
          </a:xfrm>
        </p:spPr>
        <p:txBody>
          <a:bodyPr spcFirstLastPara="1" vert="horz" wrap="square" lIns="0" tIns="0" rIns="0" bIns="0" rtlCol="0" anchor="b" anchorCtr="0">
            <a:noAutofit/>
          </a:bodyPr>
          <a:lstStyle/>
          <a:p>
            <a:r>
              <a:rPr lang="en-US" dirty="0"/>
              <a:t>Science of Reading Literacy Series</a:t>
            </a:r>
          </a:p>
        </p:txBody>
      </p:sp>
      <p:pic>
        <p:nvPicPr>
          <p:cNvPr id="5" name="Picture 4" descr="A screenshot of components of the Science of Reading Literacy Series ">
            <a:extLst>
              <a:ext uri="{FF2B5EF4-FFF2-40B4-BE49-F238E27FC236}">
                <a16:creationId xmlns:a16="http://schemas.microsoft.com/office/drawing/2014/main" id="{91B8E4DA-C57B-502D-F494-AFD8F9036C3C}"/>
              </a:ext>
            </a:extLst>
          </p:cNvPr>
          <p:cNvPicPr>
            <a:picLocks noChangeAspect="1"/>
          </p:cNvPicPr>
          <p:nvPr/>
        </p:nvPicPr>
        <p:blipFill>
          <a:blip r:embed="rId3"/>
          <a:stretch>
            <a:fillRect/>
          </a:stretch>
        </p:blipFill>
        <p:spPr>
          <a:xfrm>
            <a:off x="2533" y="34250"/>
            <a:ext cx="6415188" cy="4766147"/>
          </a:xfrm>
          <a:prstGeom prst="rect">
            <a:avLst/>
          </a:prstGeom>
        </p:spPr>
      </p:pic>
      <p:pic>
        <p:nvPicPr>
          <p:cNvPr id="4" name="Picture 3" descr="A screenshot of the fluency components of the Science of Reading Literacy Series ">
            <a:extLst>
              <a:ext uri="{FF2B5EF4-FFF2-40B4-BE49-F238E27FC236}">
                <a16:creationId xmlns:a16="http://schemas.microsoft.com/office/drawing/2014/main" id="{3DBBF12F-FDF7-84A2-5502-46AA386A00F5}"/>
              </a:ext>
            </a:extLst>
          </p:cNvPr>
          <p:cNvPicPr>
            <a:picLocks noChangeAspect="1"/>
          </p:cNvPicPr>
          <p:nvPr/>
        </p:nvPicPr>
        <p:blipFill>
          <a:blip r:embed="rId4"/>
          <a:stretch>
            <a:fillRect/>
          </a:stretch>
        </p:blipFill>
        <p:spPr>
          <a:xfrm>
            <a:off x="4315588" y="3927144"/>
            <a:ext cx="4829614" cy="2884150"/>
          </a:xfrm>
          <a:prstGeom prst="rect">
            <a:avLst/>
          </a:prstGeom>
        </p:spPr>
      </p:pic>
      <p:pic>
        <p:nvPicPr>
          <p:cNvPr id="2" name="Picture 1" descr="Colorado Department of Education Logo&#10;">
            <a:extLst>
              <a:ext uri="{FF2B5EF4-FFF2-40B4-BE49-F238E27FC236}">
                <a16:creationId xmlns:a16="http://schemas.microsoft.com/office/drawing/2014/main" id="{E5DF916B-C5A6-56A8-91B5-A627AA4D2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24" y="6091936"/>
            <a:ext cx="1237380" cy="509890"/>
          </a:xfrm>
          <a:prstGeom prst="rect">
            <a:avLst/>
          </a:prstGeom>
        </p:spPr>
      </p:pic>
    </p:spTree>
    <p:extLst>
      <p:ext uri="{BB962C8B-B14F-4D97-AF65-F5344CB8AC3E}">
        <p14:creationId xmlns:p14="http://schemas.microsoft.com/office/powerpoint/2010/main" val="24156839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shot of the Phonics section of the Science of Reading Literacy Series web page">
            <a:extLst>
              <a:ext uri="{FF2B5EF4-FFF2-40B4-BE49-F238E27FC236}">
                <a16:creationId xmlns:a16="http://schemas.microsoft.com/office/drawing/2014/main" id="{F8535CEB-C871-2F00-5353-68FD5CA67416}"/>
              </a:ext>
            </a:extLst>
          </p:cNvPr>
          <p:cNvPicPr>
            <a:picLocks noChangeAspect="1"/>
          </p:cNvPicPr>
          <p:nvPr/>
        </p:nvPicPr>
        <p:blipFill>
          <a:blip r:embed="rId3"/>
          <a:stretch>
            <a:fillRect/>
          </a:stretch>
        </p:blipFill>
        <p:spPr>
          <a:xfrm>
            <a:off x="2576771" y="1382862"/>
            <a:ext cx="6567229" cy="5762743"/>
          </a:xfrm>
          <a:prstGeom prst="rect">
            <a:avLst/>
          </a:prstGeom>
        </p:spPr>
      </p:pic>
      <p:sp>
        <p:nvSpPr>
          <p:cNvPr id="21" name="Flowchart: Document 2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493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F1F6C-F532-CA6F-97E1-E1242A9D15E0}"/>
              </a:ext>
            </a:extLst>
          </p:cNvPr>
          <p:cNvSpPr>
            <a:spLocks noGrp="1"/>
          </p:cNvSpPr>
          <p:nvPr>
            <p:ph type="title"/>
          </p:nvPr>
        </p:nvSpPr>
        <p:spPr>
          <a:xfrm>
            <a:off x="478014" y="197288"/>
            <a:ext cx="2437252" cy="2371148"/>
          </a:xfrm>
        </p:spPr>
        <p:txBody>
          <a:bodyPr vert="horz" lIns="91440" tIns="45720" rIns="91440" bIns="45720" rtlCol="0" anchor="ctr">
            <a:normAutofit/>
          </a:bodyPr>
          <a:lstStyle/>
          <a:p>
            <a:pPr>
              <a:spcBef>
                <a:spcPct val="0"/>
              </a:spcBef>
            </a:pPr>
            <a:r>
              <a:rPr lang="en-US" sz="2800" kern="1200" dirty="0">
                <a:solidFill>
                  <a:srgbClr val="FFFFFF"/>
                </a:solidFill>
                <a:latin typeface="+mj-lt"/>
                <a:ea typeface="+mj-ea"/>
                <a:cs typeface="+mj-cs"/>
              </a:rPr>
              <a:t>Leader Look Fors Observation Tool</a:t>
            </a:r>
          </a:p>
        </p:txBody>
      </p:sp>
      <p:sp>
        <p:nvSpPr>
          <p:cNvPr id="5" name="Arrow: Right 4">
            <a:extLst>
              <a:ext uri="{FF2B5EF4-FFF2-40B4-BE49-F238E27FC236}">
                <a16:creationId xmlns:a16="http://schemas.microsoft.com/office/drawing/2014/main" id="{17F99D20-E0E9-9E35-758A-EDF3E883EDCA}"/>
              </a:ext>
              <a:ext uri="{C183D7F6-B498-43B3-948B-1728B52AA6E4}">
                <adec:decorative xmlns:adec="http://schemas.microsoft.com/office/drawing/2017/decorative" val="1"/>
              </a:ext>
            </a:extLst>
          </p:cNvPr>
          <p:cNvSpPr/>
          <p:nvPr/>
        </p:nvSpPr>
        <p:spPr>
          <a:xfrm>
            <a:off x="339634" y="4264233"/>
            <a:ext cx="2237137" cy="4122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253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7CFF0-3DE5-8539-1508-B36F4B45EF19}"/>
              </a:ext>
            </a:extLst>
          </p:cNvPr>
          <p:cNvSpPr>
            <a:spLocks noGrp="1"/>
          </p:cNvSpPr>
          <p:nvPr>
            <p:ph type="title"/>
          </p:nvPr>
        </p:nvSpPr>
        <p:spPr>
          <a:xfrm>
            <a:off x="628650" y="-3602"/>
            <a:ext cx="7886700" cy="1505883"/>
          </a:xfrm>
        </p:spPr>
        <p:txBody>
          <a:bodyPr vert="horz" lIns="91440" tIns="45720" rIns="91440" bIns="45720" rtlCol="0" anchor="ctr">
            <a:normAutofit/>
          </a:bodyPr>
          <a:lstStyle/>
          <a:p>
            <a:pPr>
              <a:spcBef>
                <a:spcPct val="0"/>
              </a:spcBef>
            </a:pPr>
            <a:r>
              <a:rPr lang="en-US" sz="4500" kern="1200" dirty="0">
                <a:solidFill>
                  <a:schemeClr val="tx1"/>
                </a:solidFill>
                <a:latin typeface="+mj-lt"/>
                <a:ea typeface="+mj-ea"/>
                <a:cs typeface="+mj-cs"/>
              </a:rPr>
              <a:t>Coming Soon </a:t>
            </a:r>
          </a:p>
        </p:txBody>
      </p:sp>
      <p:pic>
        <p:nvPicPr>
          <p:cNvPr id="4" name="Picture 3" descr="Screenshot of the Science of Reading Literacy Series - Coming Soon ">
            <a:extLst>
              <a:ext uri="{FF2B5EF4-FFF2-40B4-BE49-F238E27FC236}">
                <a16:creationId xmlns:a16="http://schemas.microsoft.com/office/drawing/2014/main" id="{ACF0CCC5-1FC6-770A-17FC-3137E0BBCFF3}"/>
              </a:ext>
            </a:extLst>
          </p:cNvPr>
          <p:cNvPicPr>
            <a:picLocks noChangeAspect="1"/>
          </p:cNvPicPr>
          <p:nvPr/>
        </p:nvPicPr>
        <p:blipFill>
          <a:blip r:embed="rId3"/>
          <a:stretch>
            <a:fillRect/>
          </a:stretch>
        </p:blipFill>
        <p:spPr>
          <a:xfrm>
            <a:off x="754233" y="1067523"/>
            <a:ext cx="7094094" cy="5459325"/>
          </a:xfrm>
          <a:prstGeom prst="rect">
            <a:avLst/>
          </a:prstGeom>
          <a:effectLst>
            <a:outerShdw blurRad="50800" dist="38100" dir="2700000" algn="tl" rotWithShape="0">
              <a:prstClr val="black">
                <a:alpha val="40000"/>
              </a:prstClr>
            </a:outerShdw>
          </a:effectLst>
        </p:spPr>
      </p:pic>
      <p:pic>
        <p:nvPicPr>
          <p:cNvPr id="5" name="Picture 4" descr="Colorado Department of Education Logo&#10;">
            <a:extLst>
              <a:ext uri="{FF2B5EF4-FFF2-40B4-BE49-F238E27FC236}">
                <a16:creationId xmlns:a16="http://schemas.microsoft.com/office/drawing/2014/main" id="{D8057703-505D-C6C9-BE54-A12470008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3700604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9192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180222" y="1348064"/>
            <a:ext cx="2240924"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7B33CE-C43D-C5F5-1553-02825A87557D}"/>
              </a:ext>
            </a:extLst>
          </p:cNvPr>
          <p:cNvSpPr>
            <a:spLocks noGrp="1"/>
          </p:cNvSpPr>
          <p:nvPr>
            <p:ph type="title"/>
          </p:nvPr>
        </p:nvSpPr>
        <p:spPr>
          <a:xfrm>
            <a:off x="434080" y="335616"/>
            <a:ext cx="2698231" cy="1820085"/>
          </a:xfrm>
        </p:spPr>
        <p:txBody>
          <a:bodyPr vert="horz" lIns="91440" tIns="45720" rIns="91440" bIns="45720" rtlCol="0" anchor="ctr">
            <a:normAutofit/>
          </a:bodyPr>
          <a:lstStyle/>
          <a:p>
            <a:pPr>
              <a:spcBef>
                <a:spcPct val="0"/>
              </a:spcBef>
            </a:pPr>
            <a:r>
              <a:rPr lang="en-US" sz="3000" kern="1200" dirty="0">
                <a:solidFill>
                  <a:srgbClr val="FFFFFF"/>
                </a:solidFill>
                <a:latin typeface="+mj-lt"/>
                <a:ea typeface="+mj-ea"/>
                <a:cs typeface="+mj-cs"/>
              </a:rPr>
              <a:t>Regional Consultant Support </a:t>
            </a:r>
          </a:p>
        </p:txBody>
      </p:sp>
      <p:sp>
        <p:nvSpPr>
          <p:cNvPr id="3" name="Arrow: Right 2">
            <a:extLst>
              <a:ext uri="{FF2B5EF4-FFF2-40B4-BE49-F238E27FC236}">
                <a16:creationId xmlns:a16="http://schemas.microsoft.com/office/drawing/2014/main" id="{AD63195B-6D85-24B3-A232-13D0375F6B10}"/>
              </a:ext>
              <a:ext uri="{C183D7F6-B498-43B3-948B-1728B52AA6E4}">
                <adec:decorative xmlns:adec="http://schemas.microsoft.com/office/drawing/2017/decorative" val="1"/>
              </a:ext>
            </a:extLst>
          </p:cNvPr>
          <p:cNvSpPr/>
          <p:nvPr/>
        </p:nvSpPr>
        <p:spPr>
          <a:xfrm>
            <a:off x="91860" y="1975294"/>
            <a:ext cx="3208207" cy="771608"/>
          </a:xfrm>
          <a:prstGeom prst="rightArrow">
            <a:avLst/>
          </a:prstGeom>
          <a:solidFill>
            <a:schemeClr val="bg2">
              <a:lumMod val="60000"/>
              <a:lumOff val="4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0BA08-E7CE-BF1D-A108-04CDBA79B1BD}"/>
              </a:ext>
            </a:extLst>
          </p:cNvPr>
          <p:cNvSpPr txBox="1"/>
          <p:nvPr/>
        </p:nvSpPr>
        <p:spPr>
          <a:xfrm>
            <a:off x="248269" y="2603658"/>
            <a:ext cx="2987541" cy="3426194"/>
          </a:xfrm>
          <a:prstGeom prst="rect">
            <a:avLst/>
          </a:prstGeom>
          <a:noFill/>
        </p:spPr>
        <p:txBody>
          <a:bodyPr wrap="square" rtlCol="0">
            <a:spAutoFit/>
          </a:bodyPr>
          <a:lstStyle/>
          <a:p>
            <a:pPr>
              <a:spcAft>
                <a:spcPts val="600"/>
              </a:spcAft>
            </a:pPr>
            <a:endParaRPr lang="en-US" sz="832"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a:spcAft>
                <a:spcPts val="600"/>
              </a:spcAft>
            </a:pPr>
            <a:endParaRPr lang="en-US" sz="832" b="0" i="0" u="none" strike="noStrike" cap="none">
              <a:solidFill>
                <a:srgbClr val="000000"/>
              </a:solidFill>
              <a:latin typeface="Calibri" panose="020F0502020204030204" pitchFamily="34" charset="0"/>
              <a:ea typeface="Arial"/>
              <a:cs typeface="Calibri" panose="020F0502020204030204" pitchFamily="34" charset="0"/>
              <a:sym typeface="Arial"/>
            </a:endParaRPr>
          </a:p>
          <a:p>
            <a:pPr>
              <a:spcAft>
                <a:spcPts val="600"/>
              </a:spcAft>
            </a:pPr>
            <a:r>
              <a:rPr lang="en-US" sz="2000" b="0" i="0" u="none" strike="noStrike" cap="none">
                <a:solidFill>
                  <a:schemeClr val="bg1"/>
                </a:solidFill>
                <a:latin typeface="Calibri" panose="020F0502020204030204" pitchFamily="34" charset="0"/>
                <a:ea typeface="Arial"/>
                <a:cs typeface="Calibri" panose="020F0502020204030204" pitchFamily="34" charset="0"/>
                <a:sym typeface="Arial"/>
              </a:rPr>
              <a:t>At the top of the Literacy Series page, there is a button to click for personalized support. </a:t>
            </a:r>
          </a:p>
          <a:p>
            <a:pPr>
              <a:spcAft>
                <a:spcPts val="600"/>
              </a:spcAft>
            </a:pPr>
            <a:endParaRPr lang="en-US" sz="2000" b="0" i="0" u="none" strike="noStrike" cap="none">
              <a:solidFill>
                <a:schemeClr val="bg1"/>
              </a:solidFill>
              <a:latin typeface="Calibri" panose="020F0502020204030204" pitchFamily="34" charset="0"/>
              <a:ea typeface="Arial"/>
              <a:cs typeface="Calibri" panose="020F0502020204030204" pitchFamily="34" charset="0"/>
              <a:sym typeface="Arial"/>
            </a:endParaRPr>
          </a:p>
          <a:p>
            <a:pPr>
              <a:spcAft>
                <a:spcPts val="600"/>
              </a:spcAft>
            </a:pPr>
            <a:r>
              <a:rPr lang="en-US" sz="2000" b="0" i="0" u="none" strike="noStrike" cap="none">
                <a:solidFill>
                  <a:schemeClr val="bg1"/>
                </a:solidFill>
                <a:latin typeface="Calibri" panose="020F0502020204030204" pitchFamily="34" charset="0"/>
                <a:ea typeface="Arial"/>
                <a:cs typeface="Calibri" panose="020F0502020204030204" pitchFamily="34" charset="0"/>
                <a:sym typeface="Arial"/>
              </a:rPr>
              <a:t>This will take you to the regional support map and allow you to contact your regional consultant. </a:t>
            </a:r>
            <a:endParaRPr lang="en-US" sz="2000">
              <a:solidFill>
                <a:schemeClr val="bg1"/>
              </a:solidFill>
              <a:latin typeface="Calibri" panose="020F0502020204030204" pitchFamily="34" charset="0"/>
              <a:cs typeface="Calibri" panose="020F0502020204030204" pitchFamily="34" charset="0"/>
            </a:endParaRPr>
          </a:p>
        </p:txBody>
      </p:sp>
      <p:pic>
        <p:nvPicPr>
          <p:cNvPr id="7" name="Picture 6" descr="Colorado Department of Education Logo">
            <a:extLst>
              <a:ext uri="{FF2B5EF4-FFF2-40B4-BE49-F238E27FC236}">
                <a16:creationId xmlns:a16="http://schemas.microsoft.com/office/drawing/2014/main" id="{D0A040E2-936A-AADD-1218-4CBE171045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28344" y="6241352"/>
            <a:ext cx="1015656" cy="616648"/>
          </a:xfrm>
          <a:prstGeom prst="rect">
            <a:avLst/>
          </a:prstGeom>
        </p:spPr>
      </p:pic>
      <p:pic>
        <p:nvPicPr>
          <p:cNvPr id="6" name="Picture 5" descr="A screenshot of the top of the Science of Reading Literacy Series showing the personalized support button ">
            <a:extLst>
              <a:ext uri="{FF2B5EF4-FFF2-40B4-BE49-F238E27FC236}">
                <a16:creationId xmlns:a16="http://schemas.microsoft.com/office/drawing/2014/main" id="{7C7BA9E3-92C3-754F-A92B-D822792EE943}"/>
              </a:ext>
            </a:extLst>
          </p:cNvPr>
          <p:cNvPicPr>
            <a:picLocks noChangeAspect="1"/>
          </p:cNvPicPr>
          <p:nvPr/>
        </p:nvPicPr>
        <p:blipFill>
          <a:blip r:embed="rId4"/>
          <a:stretch>
            <a:fillRect/>
          </a:stretch>
        </p:blipFill>
        <p:spPr>
          <a:xfrm>
            <a:off x="3391927" y="1362575"/>
            <a:ext cx="5791023" cy="4302425"/>
          </a:xfrm>
          <a:prstGeom prst="rect">
            <a:avLst/>
          </a:prstGeom>
        </p:spPr>
      </p:pic>
    </p:spTree>
    <p:extLst>
      <p:ext uri="{BB962C8B-B14F-4D97-AF65-F5344CB8AC3E}">
        <p14:creationId xmlns:p14="http://schemas.microsoft.com/office/powerpoint/2010/main" val="3453014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B58C-D0DF-46A4-062F-0AE6ABABE84B}"/>
              </a:ext>
            </a:extLst>
          </p:cNvPr>
          <p:cNvSpPr>
            <a:spLocks noGrp="1"/>
          </p:cNvSpPr>
          <p:nvPr>
            <p:ph type="title"/>
          </p:nvPr>
        </p:nvSpPr>
        <p:spPr>
          <a:xfrm>
            <a:off x="274933" y="520318"/>
            <a:ext cx="7997653" cy="527100"/>
          </a:xfrm>
        </p:spPr>
        <p:txBody>
          <a:bodyPr/>
          <a:lstStyle/>
          <a:p>
            <a:r>
              <a:rPr lang="en-US" sz="3000" dirty="0"/>
              <a:t>Schedule a Meeting with Bookings </a:t>
            </a:r>
            <a:br>
              <a:rPr lang="en-US" dirty="0"/>
            </a:br>
            <a:endParaRPr lang="en-US" dirty="0"/>
          </a:p>
        </p:txBody>
      </p:sp>
      <p:pic>
        <p:nvPicPr>
          <p:cNvPr id="10" name="Picture 9">
            <a:extLst>
              <a:ext uri="{FF2B5EF4-FFF2-40B4-BE49-F238E27FC236}">
                <a16:creationId xmlns:a16="http://schemas.microsoft.com/office/drawing/2014/main" id="{FCC681DE-EB1A-B68C-5F8A-63B68955A5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23050" y="1451263"/>
            <a:ext cx="2787793" cy="2082907"/>
          </a:xfrm>
          <a:prstGeom prst="rect">
            <a:avLst/>
          </a:prstGeom>
        </p:spPr>
      </p:pic>
      <p:pic>
        <p:nvPicPr>
          <p:cNvPr id="12" name="Picture 11" descr="Screenshot of the Microsoft Bookings page to select meeting type ">
            <a:extLst>
              <a:ext uri="{FF2B5EF4-FFF2-40B4-BE49-F238E27FC236}">
                <a16:creationId xmlns:a16="http://schemas.microsoft.com/office/drawing/2014/main" id="{514EEB90-79B7-43FA-5429-A6AEA56DAEED}"/>
              </a:ext>
            </a:extLst>
          </p:cNvPr>
          <p:cNvPicPr>
            <a:picLocks noChangeAspect="1"/>
          </p:cNvPicPr>
          <p:nvPr/>
        </p:nvPicPr>
        <p:blipFill>
          <a:blip r:embed="rId4"/>
          <a:stretch>
            <a:fillRect/>
          </a:stretch>
        </p:blipFill>
        <p:spPr>
          <a:xfrm>
            <a:off x="796916" y="3780714"/>
            <a:ext cx="3840063" cy="2868481"/>
          </a:xfrm>
          <a:prstGeom prst="rect">
            <a:avLst/>
          </a:prstGeom>
        </p:spPr>
      </p:pic>
      <p:pic>
        <p:nvPicPr>
          <p:cNvPr id="4" name="Picture 3" descr="Screenshot of the calendar to schedule a meeting with  your regional consultant via Microsoft Bookings ">
            <a:extLst>
              <a:ext uri="{FF2B5EF4-FFF2-40B4-BE49-F238E27FC236}">
                <a16:creationId xmlns:a16="http://schemas.microsoft.com/office/drawing/2014/main" id="{C39773DE-2DE4-CC2A-4296-44014D302D55}"/>
              </a:ext>
            </a:extLst>
          </p:cNvPr>
          <p:cNvPicPr>
            <a:picLocks noChangeAspect="1"/>
          </p:cNvPicPr>
          <p:nvPr/>
        </p:nvPicPr>
        <p:blipFill>
          <a:blip r:embed="rId5"/>
          <a:stretch>
            <a:fillRect/>
          </a:stretch>
        </p:blipFill>
        <p:spPr>
          <a:xfrm>
            <a:off x="5306183" y="1434240"/>
            <a:ext cx="3054949" cy="5244712"/>
          </a:xfrm>
          <a:prstGeom prst="rect">
            <a:avLst/>
          </a:prstGeom>
        </p:spPr>
      </p:pic>
    </p:spTree>
    <p:extLst>
      <p:ext uri="{BB962C8B-B14F-4D97-AF65-F5344CB8AC3E}">
        <p14:creationId xmlns:p14="http://schemas.microsoft.com/office/powerpoint/2010/main" val="1772081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7BB58C-D0DF-46A4-062F-0AE6ABABE84B}"/>
              </a:ext>
            </a:extLst>
          </p:cNvPr>
          <p:cNvSpPr>
            <a:spLocks noGrp="1"/>
          </p:cNvSpPr>
          <p:nvPr>
            <p:ph type="title"/>
          </p:nvPr>
        </p:nvSpPr>
        <p:spPr>
          <a:xfrm>
            <a:off x="107566" y="409074"/>
            <a:ext cx="2570074" cy="1968056"/>
          </a:xfrm>
        </p:spPr>
        <p:txBody>
          <a:bodyPr vert="horz" lIns="91440" tIns="45720" rIns="91440" bIns="45720" rtlCol="0" anchor="b">
            <a:normAutofit/>
          </a:bodyPr>
          <a:lstStyle/>
          <a:p>
            <a:pPr>
              <a:spcBef>
                <a:spcPct val="0"/>
              </a:spcBef>
            </a:pPr>
            <a:r>
              <a:rPr lang="en-US" sz="3000" kern="1200" dirty="0">
                <a:solidFill>
                  <a:schemeClr val="tx1"/>
                </a:solidFill>
                <a:latin typeface="+mj-lt"/>
                <a:ea typeface="+mj-ea"/>
                <a:cs typeface="+mj-cs"/>
              </a:rPr>
              <a:t>Bookings Form </a:t>
            </a:r>
            <a:br>
              <a:rPr lang="en-US" sz="3800" kern="1200" dirty="0">
                <a:solidFill>
                  <a:schemeClr val="tx1"/>
                </a:solidFill>
                <a:latin typeface="+mj-lt"/>
                <a:ea typeface="+mj-ea"/>
                <a:cs typeface="+mj-cs"/>
              </a:rPr>
            </a:br>
            <a:endParaRPr lang="en-US" sz="3800" kern="1200" dirty="0">
              <a:solidFill>
                <a:schemeClr val="tx1"/>
              </a:solidFill>
              <a:latin typeface="+mj-lt"/>
              <a:ea typeface="+mj-ea"/>
              <a:cs typeface="+mj-cs"/>
            </a:endParaRPr>
          </a:p>
        </p:txBody>
      </p:sp>
      <p:pic>
        <p:nvPicPr>
          <p:cNvPr id="8" name="Picture 7" descr="Screenshot of the Microsoft Bookings form ">
            <a:extLst>
              <a:ext uri="{FF2B5EF4-FFF2-40B4-BE49-F238E27FC236}">
                <a16:creationId xmlns:a16="http://schemas.microsoft.com/office/drawing/2014/main" id="{419D96A1-D42C-2594-A3A1-BAD4669CF779}"/>
              </a:ext>
            </a:extLst>
          </p:cNvPr>
          <p:cNvPicPr>
            <a:picLocks noChangeAspect="1"/>
          </p:cNvPicPr>
          <p:nvPr/>
        </p:nvPicPr>
        <p:blipFill>
          <a:blip r:embed="rId3"/>
          <a:stretch>
            <a:fillRect/>
          </a:stretch>
        </p:blipFill>
        <p:spPr>
          <a:xfrm>
            <a:off x="2570074" y="0"/>
            <a:ext cx="6573926" cy="6858000"/>
          </a:xfrm>
          <a:prstGeom prst="rect">
            <a:avLst/>
          </a:prstGeom>
        </p:spPr>
      </p:pic>
      <p:pic>
        <p:nvPicPr>
          <p:cNvPr id="3" name="Picture 2" descr="Colorado Department of Education Logo">
            <a:extLst>
              <a:ext uri="{FF2B5EF4-FFF2-40B4-BE49-F238E27FC236}">
                <a16:creationId xmlns:a16="http://schemas.microsoft.com/office/drawing/2014/main" id="{FB408865-93A9-417B-9A81-09C1C092899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128344" y="6241352"/>
            <a:ext cx="1015656" cy="616648"/>
          </a:xfrm>
          <a:prstGeom prst="rect">
            <a:avLst/>
          </a:prstGeom>
        </p:spPr>
      </p:pic>
    </p:spTree>
    <p:extLst>
      <p:ext uri="{BB962C8B-B14F-4D97-AF65-F5344CB8AC3E}">
        <p14:creationId xmlns:p14="http://schemas.microsoft.com/office/powerpoint/2010/main" val="1594406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262BF1-21A0-F838-8B28-96E889EF5F36}"/>
              </a:ext>
              <a:ext uri="{C183D7F6-B498-43B3-948B-1728B52AA6E4}">
                <adec:decorative xmlns:adec="http://schemas.microsoft.com/office/drawing/2017/decorative" val="1"/>
              </a:ext>
            </a:extLst>
          </p:cNvPr>
          <p:cNvPicPr>
            <a:picLocks noChangeAspect="1"/>
          </p:cNvPicPr>
          <p:nvPr/>
        </p:nvPicPr>
        <p:blipFill rotWithShape="1">
          <a:blip r:embed="rId3"/>
          <a:srcRect l="21746" r="14225"/>
          <a:stretch/>
        </p:blipFill>
        <p:spPr>
          <a:xfrm>
            <a:off x="0" y="0"/>
            <a:ext cx="9143999" cy="6858001"/>
          </a:xfrm>
          <a:prstGeom prst="rect">
            <a:avLst/>
          </a:prstGeom>
        </p:spPr>
      </p:pic>
      <p:sp>
        <p:nvSpPr>
          <p:cNvPr id="3" name="Title 2">
            <a:extLst>
              <a:ext uri="{FF2B5EF4-FFF2-40B4-BE49-F238E27FC236}">
                <a16:creationId xmlns:a16="http://schemas.microsoft.com/office/drawing/2014/main" id="{9F230198-4726-02E6-FAF0-EFF92148AB54}"/>
              </a:ext>
            </a:extLst>
          </p:cNvPr>
          <p:cNvSpPr>
            <a:spLocks noGrp="1"/>
          </p:cNvSpPr>
          <p:nvPr>
            <p:ph type="title"/>
          </p:nvPr>
        </p:nvSpPr>
        <p:spPr>
          <a:xfrm>
            <a:off x="313380" y="267606"/>
            <a:ext cx="8517240" cy="527100"/>
          </a:xfrm>
        </p:spPr>
        <p:txBody>
          <a:bodyPr/>
          <a:lstStyle/>
          <a:p>
            <a:r>
              <a:rPr lang="en-US" dirty="0">
                <a:latin typeface="Museo Slab 500"/>
              </a:rPr>
              <a:t> READ Act Handbook</a:t>
            </a:r>
          </a:p>
        </p:txBody>
      </p:sp>
      <p:pic>
        <p:nvPicPr>
          <p:cNvPr id="10" name="Picture 9" descr="Screenshot of the READ Act Resources web page">
            <a:extLst>
              <a:ext uri="{FF2B5EF4-FFF2-40B4-BE49-F238E27FC236}">
                <a16:creationId xmlns:a16="http://schemas.microsoft.com/office/drawing/2014/main" id="{71B1FE38-BCDA-3223-45EA-A07336D11713}"/>
              </a:ext>
            </a:extLst>
          </p:cNvPr>
          <p:cNvPicPr>
            <a:picLocks noChangeAspect="1"/>
          </p:cNvPicPr>
          <p:nvPr/>
        </p:nvPicPr>
        <p:blipFill>
          <a:blip r:embed="rId4"/>
          <a:stretch>
            <a:fillRect/>
          </a:stretch>
        </p:blipFill>
        <p:spPr>
          <a:xfrm>
            <a:off x="530430" y="1062312"/>
            <a:ext cx="2415071" cy="5270496"/>
          </a:xfrm>
          <a:prstGeom prst="rect">
            <a:avLst/>
          </a:prstGeom>
        </p:spPr>
      </p:pic>
      <p:sp>
        <p:nvSpPr>
          <p:cNvPr id="9" name="Oval 8" descr="Oval circling the location of the READ Act Handbook on the READ Act Resources Web Page">
            <a:extLst>
              <a:ext uri="{FF2B5EF4-FFF2-40B4-BE49-F238E27FC236}">
                <a16:creationId xmlns:a16="http://schemas.microsoft.com/office/drawing/2014/main" id="{BE4F0390-E762-60D9-C978-B46CC52AEB42}"/>
              </a:ext>
            </a:extLst>
          </p:cNvPr>
          <p:cNvSpPr/>
          <p:nvPr/>
        </p:nvSpPr>
        <p:spPr>
          <a:xfrm>
            <a:off x="196244" y="1594131"/>
            <a:ext cx="3083441" cy="681794"/>
          </a:xfrm>
          <a:prstGeom prst="ellipse">
            <a:avLst/>
          </a:prstGeom>
          <a:no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 of the READ Act Handbook available to download from the CDE website">
            <a:extLst>
              <a:ext uri="{FF2B5EF4-FFF2-40B4-BE49-F238E27FC236}">
                <a16:creationId xmlns:a16="http://schemas.microsoft.com/office/drawing/2014/main" id="{1FAF75CF-1769-BB30-032E-A8800648E33C}"/>
              </a:ext>
            </a:extLst>
          </p:cNvPr>
          <p:cNvPicPr>
            <a:picLocks noChangeAspect="1"/>
          </p:cNvPicPr>
          <p:nvPr/>
        </p:nvPicPr>
        <p:blipFill>
          <a:blip r:embed="rId5"/>
          <a:stretch>
            <a:fillRect/>
          </a:stretch>
        </p:blipFill>
        <p:spPr>
          <a:xfrm>
            <a:off x="4725575" y="1039793"/>
            <a:ext cx="3807710" cy="4771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AC02A1BB-12A3-2228-0749-9636735A42E0}"/>
              </a:ext>
            </a:extLst>
          </p:cNvPr>
          <p:cNvSpPr txBox="1"/>
          <p:nvPr/>
        </p:nvSpPr>
        <p:spPr>
          <a:xfrm>
            <a:off x="4718197" y="5940941"/>
            <a:ext cx="3814429"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ea typeface="Calibri"/>
                <a:cs typeface="Calibri"/>
                <a:hlinkClick r:id="rId6"/>
              </a:rPr>
              <a:t>https://www.cde.state.co.us/coloradoliteracy/readplans</a:t>
            </a:r>
            <a:r>
              <a:rPr lang="en-US" sz="1200">
                <a:latin typeface="Calibri"/>
                <a:ea typeface="Calibri"/>
                <a:cs typeface="Calibri"/>
              </a:rPr>
              <a:t> </a:t>
            </a:r>
            <a:endParaRPr lang="en-US"/>
          </a:p>
        </p:txBody>
      </p:sp>
    </p:spTree>
    <p:extLst>
      <p:ext uri="{BB962C8B-B14F-4D97-AF65-F5344CB8AC3E}">
        <p14:creationId xmlns:p14="http://schemas.microsoft.com/office/powerpoint/2010/main" val="2036558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7C43-0F8E-7304-27B1-E66597BBA116}"/>
              </a:ext>
            </a:extLst>
          </p:cNvPr>
          <p:cNvSpPr>
            <a:spLocks noGrp="1"/>
          </p:cNvSpPr>
          <p:nvPr>
            <p:ph type="title"/>
          </p:nvPr>
        </p:nvSpPr>
        <p:spPr/>
        <p:txBody>
          <a:bodyPr/>
          <a:lstStyle/>
          <a:p>
            <a:r>
              <a:rPr lang="en-US" sz="3000" dirty="0">
                <a:latin typeface="+mj-lt"/>
              </a:rPr>
              <a:t>READ Act Website – </a:t>
            </a:r>
            <a:br>
              <a:rPr lang="en-US" sz="3000" dirty="0">
                <a:latin typeface="+mj-lt"/>
              </a:rPr>
            </a:br>
            <a:r>
              <a:rPr lang="en-US" sz="3000" dirty="0">
                <a:latin typeface="+mj-lt"/>
              </a:rPr>
              <a:t>Updates and Resources</a:t>
            </a:r>
          </a:p>
        </p:txBody>
      </p:sp>
      <p:pic>
        <p:nvPicPr>
          <p:cNvPr id="4" name="Picture 3" descr="Screenshot of the READ Act Website ">
            <a:extLst>
              <a:ext uri="{FF2B5EF4-FFF2-40B4-BE49-F238E27FC236}">
                <a16:creationId xmlns:a16="http://schemas.microsoft.com/office/drawing/2014/main" id="{9C1811C6-A438-F208-5CB1-B0E4A06C74D9}"/>
              </a:ext>
            </a:extLst>
          </p:cNvPr>
          <p:cNvPicPr>
            <a:picLocks noChangeAspect="1"/>
          </p:cNvPicPr>
          <p:nvPr/>
        </p:nvPicPr>
        <p:blipFill>
          <a:blip r:embed="rId3"/>
          <a:stretch>
            <a:fillRect/>
          </a:stretch>
        </p:blipFill>
        <p:spPr>
          <a:xfrm>
            <a:off x="809502" y="1977287"/>
            <a:ext cx="7164315" cy="3567608"/>
          </a:xfrm>
          <a:prstGeom prst="rect">
            <a:avLst/>
          </a:prstGeom>
        </p:spPr>
      </p:pic>
      <p:sp>
        <p:nvSpPr>
          <p:cNvPr id="5" name="TextBox 4">
            <a:extLst>
              <a:ext uri="{FF2B5EF4-FFF2-40B4-BE49-F238E27FC236}">
                <a16:creationId xmlns:a16="http://schemas.microsoft.com/office/drawing/2014/main" id="{939EE3C0-79B0-AB13-C2CB-D9646C5BB98A}"/>
              </a:ext>
            </a:extLst>
          </p:cNvPr>
          <p:cNvSpPr txBox="1"/>
          <p:nvPr/>
        </p:nvSpPr>
        <p:spPr>
          <a:xfrm>
            <a:off x="2663863" y="5544895"/>
            <a:ext cx="3816275" cy="553998"/>
          </a:xfrm>
          <a:prstGeom prst="rect">
            <a:avLst/>
          </a:prstGeom>
          <a:noFill/>
        </p:spPr>
        <p:txBody>
          <a:bodyPr wrap="square" rtlCol="0">
            <a:spAutoFit/>
          </a:bodyPr>
          <a:lstStyle/>
          <a:p>
            <a:r>
              <a:rPr lang="en-US" sz="1500">
                <a:hlinkClick r:id="rId4"/>
              </a:rPr>
              <a:t>http://www.cde.state.co.us/coloradoliteracy</a:t>
            </a:r>
            <a:endParaRPr lang="en-US" sz="1500"/>
          </a:p>
          <a:p>
            <a:endParaRPr lang="en-US" sz="1500"/>
          </a:p>
        </p:txBody>
      </p:sp>
    </p:spTree>
    <p:extLst>
      <p:ext uri="{BB962C8B-B14F-4D97-AF65-F5344CB8AC3E}">
        <p14:creationId xmlns:p14="http://schemas.microsoft.com/office/powerpoint/2010/main" val="2891796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Neon Pink Question Mark">
            <a:extLst>
              <a:ext uri="{FF2B5EF4-FFF2-40B4-BE49-F238E27FC236}">
                <a16:creationId xmlns:a16="http://schemas.microsoft.com/office/drawing/2014/main" id="{B49E2EEB-9FDA-F1A5-ED68-ED97AA1969E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617" r="11168"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7F6F8-20AF-57C7-63E6-5CDB41874F3F}"/>
              </a:ext>
            </a:extLst>
          </p:cNvPr>
          <p:cNvSpPr txBox="1">
            <a:spLocks noGrp="1"/>
          </p:cNvSpPr>
          <p:nvPr>
            <p:ph type="title" idx="4294967295"/>
          </p:nvPr>
        </p:nvSpPr>
        <p:spPr>
          <a:xfrm>
            <a:off x="822960" y="325550"/>
            <a:ext cx="7543800" cy="3574778"/>
          </a:xfrm>
          <a:prstGeom prst="rect">
            <a:avLst/>
          </a:prstGeom>
          <a:noFill/>
          <a:ln>
            <a:noFill/>
            <a:prstDash/>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4500" b="0" i="0" u="none" strike="noStrike" kern="1200" cap="none" spc="0" normalizeH="0" baseline="0" noProof="0" dirty="0">
                <a:ln>
                  <a:noFill/>
                </a:ln>
                <a:solidFill>
                  <a:srgbClr val="FFFFFF"/>
                </a:solidFill>
                <a:effectLst/>
                <a:uLnTx/>
                <a:uFillTx/>
                <a:latin typeface="+mj-lt"/>
                <a:ea typeface="+mj-ea"/>
                <a:cs typeface="+mj-cs"/>
                <a:sym typeface="Arial"/>
              </a:rPr>
              <a:t>Questions?</a:t>
            </a:r>
          </a:p>
        </p:txBody>
      </p:sp>
      <p:pic>
        <p:nvPicPr>
          <p:cNvPr id="5" name="Picture 4" descr="Colorado Department of Education Logo&#10;">
            <a:extLst>
              <a:ext uri="{FF2B5EF4-FFF2-40B4-BE49-F238E27FC236}">
                <a16:creationId xmlns:a16="http://schemas.microsoft.com/office/drawing/2014/main" id="{0277549B-ECE0-8231-722C-5ACFC0191B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2370" y="6147172"/>
            <a:ext cx="1468840" cy="569859"/>
          </a:xfrm>
          <a:prstGeom prst="rect">
            <a:avLst/>
          </a:prstGeom>
        </p:spPr>
      </p:pic>
    </p:spTree>
    <p:extLst>
      <p:ext uri="{BB962C8B-B14F-4D97-AF65-F5344CB8AC3E}">
        <p14:creationId xmlns:p14="http://schemas.microsoft.com/office/powerpoint/2010/main" val="1181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548-C73E-7CBB-14F7-F704D5C0F969}"/>
              </a:ext>
            </a:extLst>
          </p:cNvPr>
          <p:cNvSpPr>
            <a:spLocks noGrp="1"/>
          </p:cNvSpPr>
          <p:nvPr>
            <p:ph type="title" idx="4294967295"/>
          </p:nvPr>
        </p:nvSpPr>
        <p:spPr>
          <a:xfrm>
            <a:off x="53344" y="213117"/>
            <a:ext cx="9154758" cy="527050"/>
          </a:xfrm>
        </p:spPr>
        <p:txBody>
          <a:bodyPr/>
          <a:lstStyle/>
          <a:p>
            <a:r>
              <a:rPr lang="en-US" sz="4000">
                <a:latin typeface="+mj-lt"/>
              </a:rPr>
              <a:t>Future Meetings and Collaboration</a:t>
            </a:r>
          </a:p>
        </p:txBody>
      </p:sp>
      <p:sp>
        <p:nvSpPr>
          <p:cNvPr id="3" name="Text Placeholder 2">
            <a:extLst>
              <a:ext uri="{FF2B5EF4-FFF2-40B4-BE49-F238E27FC236}">
                <a16:creationId xmlns:a16="http://schemas.microsoft.com/office/drawing/2014/main" id="{6D450336-0FE8-689A-95B2-3D66B5640B60}"/>
              </a:ext>
            </a:extLst>
          </p:cNvPr>
          <p:cNvSpPr>
            <a:spLocks noGrp="1"/>
          </p:cNvSpPr>
          <p:nvPr>
            <p:ph type="body" idx="4294967295"/>
          </p:nvPr>
        </p:nvSpPr>
        <p:spPr>
          <a:xfrm>
            <a:off x="268448" y="994538"/>
            <a:ext cx="3927034" cy="5481566"/>
          </a:xfrm>
        </p:spPr>
        <p:txBody>
          <a:bodyPr/>
          <a:lstStyle/>
          <a:p>
            <a:r>
              <a:rPr lang="en-US" sz="2000">
                <a:latin typeface="Calibri Light" panose="020F0302020204030204" pitchFamily="34" charset="0"/>
                <a:cs typeface="Calibri Light" panose="020F0302020204030204" pitchFamily="34" charset="0"/>
              </a:rPr>
              <a:t>Multi-Tiered Systems of Support </a:t>
            </a:r>
          </a:p>
          <a:p>
            <a:r>
              <a:rPr lang="en-US" sz="2000">
                <a:latin typeface="Calibri Light" panose="020F0302020204030204" pitchFamily="34" charset="0"/>
                <a:cs typeface="Calibri Light" panose="020F0302020204030204" pitchFamily="34" charset="0"/>
              </a:rPr>
              <a:t>Culturally and Linguistically Diverse Education</a:t>
            </a:r>
          </a:p>
          <a:p>
            <a:r>
              <a:rPr lang="en-US" sz="2000">
                <a:latin typeface="Calibri Light" panose="020F0302020204030204" pitchFamily="34" charset="0"/>
                <a:cs typeface="Calibri Light" panose="020F0302020204030204" pitchFamily="34" charset="0"/>
              </a:rPr>
              <a:t>Exceptional Student Services Unit</a:t>
            </a:r>
          </a:p>
          <a:p>
            <a:r>
              <a:rPr lang="en-US" sz="2000">
                <a:latin typeface="Calibri Light" panose="020F0302020204030204" pitchFamily="34" charset="0"/>
                <a:cs typeface="Calibri Light" panose="020F0302020204030204" pitchFamily="34" charset="0"/>
              </a:rPr>
              <a:t>Transformation Network (formerly Turnaround Network)</a:t>
            </a:r>
          </a:p>
          <a:p>
            <a:r>
              <a:rPr lang="en-US" sz="2000">
                <a:latin typeface="Calibri Light" panose="020F0302020204030204" pitchFamily="34" charset="0"/>
                <a:cs typeface="Calibri Light" panose="020F0302020204030204" pitchFamily="34" charset="0"/>
              </a:rPr>
              <a:t>Standards and Instructional Support</a:t>
            </a:r>
          </a:p>
          <a:p>
            <a:r>
              <a:rPr lang="en-US" sz="2000">
                <a:latin typeface="Calibri Light" panose="020F0302020204030204" pitchFamily="34" charset="0"/>
                <a:cs typeface="Calibri Light" panose="020F0302020204030204" pitchFamily="34" charset="0"/>
              </a:rPr>
              <a:t>Comprehensive Literacy State Development Grant</a:t>
            </a:r>
          </a:p>
          <a:p>
            <a:r>
              <a:rPr lang="en-US" sz="2000">
                <a:latin typeface="Calibri Light" panose="020F0302020204030204" pitchFamily="34" charset="0"/>
                <a:cs typeface="Calibri Light" panose="020F0302020204030204" pitchFamily="34" charset="0"/>
              </a:rPr>
              <a:t>Early Literacy Grant</a:t>
            </a:r>
          </a:p>
          <a:p>
            <a:r>
              <a:rPr lang="en-US" sz="2000">
                <a:latin typeface="Calibri Light" panose="020F0302020204030204" pitchFamily="34" charset="0"/>
                <a:cs typeface="Calibri Light" panose="020F0302020204030204" pitchFamily="34" charset="0"/>
              </a:rPr>
              <a:t>READ Act Principal/Administrator Training </a:t>
            </a:r>
          </a:p>
          <a:p>
            <a:pPr lvl="1"/>
            <a:endParaRPr lang="en-US"/>
          </a:p>
        </p:txBody>
      </p:sp>
      <p:pic>
        <p:nvPicPr>
          <p:cNvPr id="5" name="Picture 4" descr="A group of educators sitting around a table">
            <a:extLst>
              <a:ext uri="{FF2B5EF4-FFF2-40B4-BE49-F238E27FC236}">
                <a16:creationId xmlns:a16="http://schemas.microsoft.com/office/drawing/2014/main" id="{27A6CC95-470E-5B44-F0FB-014A1D616BD2}"/>
              </a:ext>
            </a:extLst>
          </p:cNvPr>
          <p:cNvPicPr>
            <a:picLocks noChangeAspect="1"/>
          </p:cNvPicPr>
          <p:nvPr/>
        </p:nvPicPr>
        <p:blipFill>
          <a:blip r:embed="rId3"/>
          <a:stretch>
            <a:fillRect/>
          </a:stretch>
        </p:blipFill>
        <p:spPr>
          <a:xfrm>
            <a:off x="4383540" y="2030986"/>
            <a:ext cx="4492012" cy="2996549"/>
          </a:xfrm>
          <a:prstGeom prst="rect">
            <a:avLst/>
          </a:prstGeom>
          <a:effectLst>
            <a:softEdge rad="165100"/>
          </a:effectLst>
        </p:spPr>
      </p:pic>
      <p:pic>
        <p:nvPicPr>
          <p:cNvPr id="7" name="Picture 6" descr="Colorado Department of Education Logo">
            <a:extLst>
              <a:ext uri="{FF2B5EF4-FFF2-40B4-BE49-F238E27FC236}">
                <a16:creationId xmlns:a16="http://schemas.microsoft.com/office/drawing/2014/main" id="{0934B94F-EBBB-DEB6-3467-1E5894652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093" y="5863462"/>
            <a:ext cx="2200117" cy="853569"/>
          </a:xfrm>
          <a:prstGeom prst="rect">
            <a:avLst/>
          </a:prstGeom>
        </p:spPr>
      </p:pic>
    </p:spTree>
    <p:extLst>
      <p:ext uri="{BB962C8B-B14F-4D97-AF65-F5344CB8AC3E}">
        <p14:creationId xmlns:p14="http://schemas.microsoft.com/office/powerpoint/2010/main" val="29856218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BA42C-0A34-1110-F80D-44C5FA4420DB}"/>
              </a:ext>
            </a:extLst>
          </p:cNvPr>
          <p:cNvSpPr>
            <a:spLocks noGrp="1"/>
          </p:cNvSpPr>
          <p:nvPr>
            <p:ph type="title"/>
          </p:nvPr>
        </p:nvSpPr>
        <p:spPr>
          <a:xfrm>
            <a:off x="480060" y="325369"/>
            <a:ext cx="3276451" cy="1956841"/>
          </a:xfrm>
        </p:spPr>
        <p:txBody>
          <a:bodyPr vert="horz" lIns="91440" tIns="45720" rIns="91440" bIns="45720" rtlCol="0" anchor="b">
            <a:normAutofit/>
          </a:bodyPr>
          <a:lstStyle/>
          <a:p>
            <a:pPr>
              <a:spcBef>
                <a:spcPct val="0"/>
              </a:spcBef>
            </a:pPr>
            <a:r>
              <a:rPr lang="en-US" sz="4000" kern="1200">
                <a:solidFill>
                  <a:schemeClr val="tx1"/>
                </a:solidFill>
                <a:latin typeface="+mj-lt"/>
                <a:ea typeface="+mj-ea"/>
                <a:cs typeface="+mj-cs"/>
              </a:rPr>
              <a:t>District Spotlights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6283FA-18BA-8F07-0447-DC8DAB69CBA2}"/>
              </a:ext>
            </a:extLst>
          </p:cNvPr>
          <p:cNvSpPr txBox="1"/>
          <p:nvPr/>
        </p:nvSpPr>
        <p:spPr>
          <a:xfrm>
            <a:off x="480060" y="2872899"/>
            <a:ext cx="3182691"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Evidence-based instructional practices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Supporting READ Plans with strong MTSS systems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Efficient data protocols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Aligning practices with assessment results</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Ongoing professional development</a:t>
            </a:r>
          </a:p>
          <a:p>
            <a:pPr marL="285750" indent="-228600">
              <a:lnSpc>
                <a:spcPct val="90000"/>
              </a:lnSpc>
              <a:spcAft>
                <a:spcPts val="600"/>
              </a:spcAft>
              <a:buFont typeface="Arial" panose="020B0604020202020204" pitchFamily="34" charset="0"/>
              <a:buChar char="•"/>
            </a:pPr>
            <a:r>
              <a:rPr lang="en-US" sz="1600" kern="1200">
                <a:solidFill>
                  <a:schemeClr val="tx1"/>
                </a:solidFill>
                <a:latin typeface="+mn-lt"/>
                <a:ea typeface="+mn-ea"/>
                <a:cs typeface="+mn-cs"/>
              </a:rPr>
              <a:t>Innovative parent communication and family involvement practices</a:t>
            </a:r>
          </a:p>
        </p:txBody>
      </p:sp>
      <p:pic>
        <p:nvPicPr>
          <p:cNvPr id="5" name="Picture 4" descr="Diffused spotlights shining in different directions">
            <a:extLst>
              <a:ext uri="{FF2B5EF4-FFF2-40B4-BE49-F238E27FC236}">
                <a16:creationId xmlns:a16="http://schemas.microsoft.com/office/drawing/2014/main" id="{FD0C9ED4-E128-EEE7-ED5E-5FC0E6B28817}"/>
              </a:ext>
            </a:extLst>
          </p:cNvPr>
          <p:cNvPicPr>
            <a:picLocks noChangeAspect="1"/>
          </p:cNvPicPr>
          <p:nvPr/>
        </p:nvPicPr>
        <p:blipFill>
          <a:blip r:embed="rId3"/>
          <a:srcRect l="30775" r="19010"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descr="Colorado Department of Education Logo&#10;">
            <a:extLst>
              <a:ext uri="{FF2B5EF4-FFF2-40B4-BE49-F238E27FC236}">
                <a16:creationId xmlns:a16="http://schemas.microsoft.com/office/drawing/2014/main" id="{3AC1490D-10F1-1EF2-397C-262E5D2D43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6527" y="6191461"/>
            <a:ext cx="1354683" cy="525570"/>
          </a:xfrm>
          <a:prstGeom prst="rect">
            <a:avLst/>
          </a:prstGeom>
        </p:spPr>
      </p:pic>
    </p:spTree>
    <p:extLst>
      <p:ext uri="{BB962C8B-B14F-4D97-AF65-F5344CB8AC3E}">
        <p14:creationId xmlns:p14="http://schemas.microsoft.com/office/powerpoint/2010/main" val="2456506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672C-3E67-11A7-8038-66635F93F6BC}"/>
              </a:ext>
            </a:extLst>
          </p:cNvPr>
          <p:cNvSpPr>
            <a:spLocks noGrp="1"/>
          </p:cNvSpPr>
          <p:nvPr>
            <p:ph type="title"/>
          </p:nvPr>
        </p:nvSpPr>
        <p:spPr>
          <a:xfrm>
            <a:off x="307290" y="417625"/>
            <a:ext cx="6700800" cy="527100"/>
          </a:xfrm>
        </p:spPr>
        <p:txBody>
          <a:bodyPr/>
          <a:lstStyle/>
          <a:p>
            <a:r>
              <a:rPr lang="en-US" sz="4000" dirty="0">
                <a:latin typeface="+mj-lt"/>
              </a:rPr>
              <a:t>Feedback Survey</a:t>
            </a:r>
          </a:p>
        </p:txBody>
      </p:sp>
      <p:sp>
        <p:nvSpPr>
          <p:cNvPr id="8" name="TextBox 7">
            <a:extLst>
              <a:ext uri="{FF2B5EF4-FFF2-40B4-BE49-F238E27FC236}">
                <a16:creationId xmlns:a16="http://schemas.microsoft.com/office/drawing/2014/main" id="{D421AE4B-02B3-22B2-C4D3-FB02E5AE8966}"/>
              </a:ext>
            </a:extLst>
          </p:cNvPr>
          <p:cNvSpPr txBox="1"/>
          <p:nvPr/>
        </p:nvSpPr>
        <p:spPr>
          <a:xfrm>
            <a:off x="499795" y="2643393"/>
            <a:ext cx="3735321" cy="1938992"/>
          </a:xfrm>
          <a:prstGeom prst="rect">
            <a:avLst/>
          </a:prstGeom>
          <a:noFill/>
        </p:spPr>
        <p:txBody>
          <a:bodyPr wrap="square" rtlCol="0">
            <a:spAutoFit/>
          </a:bodyPr>
          <a:lstStyle/>
          <a:p>
            <a:r>
              <a:rPr lang="en-US" sz="2400">
                <a:latin typeface="+mn-lt"/>
              </a:rPr>
              <a:t>We value your feedback! </a:t>
            </a:r>
          </a:p>
          <a:p>
            <a:endParaRPr lang="en-US" sz="2400">
              <a:latin typeface="+mn-lt"/>
            </a:endParaRPr>
          </a:p>
          <a:p>
            <a:r>
              <a:rPr lang="en-US" sz="2400">
                <a:latin typeface="+mn-lt"/>
              </a:rPr>
              <a:t>Please take a few moments to fill out this form to help inform future meetings. </a:t>
            </a:r>
          </a:p>
        </p:txBody>
      </p:sp>
      <p:pic>
        <p:nvPicPr>
          <p:cNvPr id="7" name="Picture 6" descr="Smiling office workers in meeting">
            <a:extLst>
              <a:ext uri="{FF2B5EF4-FFF2-40B4-BE49-F238E27FC236}">
                <a16:creationId xmlns:a16="http://schemas.microsoft.com/office/drawing/2014/main" id="{DAC7289A-D0EB-910F-BAF2-73DC53DE5B8C}"/>
              </a:ext>
            </a:extLst>
          </p:cNvPr>
          <p:cNvPicPr>
            <a:picLocks noChangeAspect="1"/>
          </p:cNvPicPr>
          <p:nvPr/>
        </p:nvPicPr>
        <p:blipFill>
          <a:blip r:embed="rId3"/>
          <a:stretch>
            <a:fillRect/>
          </a:stretch>
        </p:blipFill>
        <p:spPr>
          <a:xfrm>
            <a:off x="4430289" y="2301067"/>
            <a:ext cx="4475747" cy="2992977"/>
          </a:xfrm>
          <a:prstGeom prst="rect">
            <a:avLst/>
          </a:prstGeom>
          <a:effectLst>
            <a:softEdge rad="63500"/>
          </a:effectLst>
        </p:spPr>
      </p:pic>
      <p:sp>
        <p:nvSpPr>
          <p:cNvPr id="4" name="TextBox 3">
            <a:extLst>
              <a:ext uri="{FF2B5EF4-FFF2-40B4-BE49-F238E27FC236}">
                <a16:creationId xmlns:a16="http://schemas.microsoft.com/office/drawing/2014/main" id="{A6ADE672-D18A-74A3-5E3D-ABA0167DEDC8}"/>
              </a:ext>
            </a:extLst>
          </p:cNvPr>
          <p:cNvSpPr txBox="1"/>
          <p:nvPr/>
        </p:nvSpPr>
        <p:spPr>
          <a:xfrm>
            <a:off x="499795" y="5724939"/>
            <a:ext cx="7265979" cy="677108"/>
          </a:xfrm>
          <a:prstGeom prst="rect">
            <a:avLst/>
          </a:prstGeom>
          <a:noFill/>
        </p:spPr>
        <p:txBody>
          <a:bodyPr wrap="square" rtlCol="0">
            <a:spAutoFit/>
          </a:bodyPr>
          <a:lstStyle/>
          <a:p>
            <a:r>
              <a:rPr lang="en-US" sz="2400">
                <a:latin typeface="Calibri Light" panose="020F0302020204030204" pitchFamily="34" charset="0"/>
                <a:cs typeface="Calibri Light" panose="020F0302020204030204" pitchFamily="34" charset="0"/>
                <a:hlinkClick r:id="rId4"/>
              </a:rPr>
              <a:t>https://forms.gle/uUnrcWNZWF52FcFT7</a:t>
            </a:r>
            <a:endParaRPr lang="en-US" sz="2400">
              <a:latin typeface="Calibri Light" panose="020F0302020204030204" pitchFamily="34" charset="0"/>
              <a:cs typeface="Calibri Light" panose="020F0302020204030204" pitchFamily="34" charset="0"/>
            </a:endParaRPr>
          </a:p>
          <a:p>
            <a:endParaRPr lang="en-US"/>
          </a:p>
        </p:txBody>
      </p:sp>
    </p:spTree>
    <p:extLst>
      <p:ext uri="{BB962C8B-B14F-4D97-AF65-F5344CB8AC3E}">
        <p14:creationId xmlns:p14="http://schemas.microsoft.com/office/powerpoint/2010/main" val="2100359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5CD90B-19AF-E994-B99F-AB868E4ADC1A}"/>
              </a:ext>
            </a:extLst>
          </p:cNvPr>
          <p:cNvSpPr>
            <a:spLocks noGrp="1"/>
          </p:cNvSpPr>
          <p:nvPr>
            <p:ph type="title"/>
          </p:nvPr>
        </p:nvSpPr>
        <p:spPr>
          <a:xfrm>
            <a:off x="367448" y="513389"/>
            <a:ext cx="6700800" cy="527100"/>
          </a:xfrm>
        </p:spPr>
        <p:txBody>
          <a:bodyPr/>
          <a:lstStyle/>
          <a:p>
            <a:r>
              <a:rPr lang="en-US" sz="3000">
                <a:latin typeface="+mj-lt"/>
              </a:rPr>
              <a:t>Contact Information </a:t>
            </a:r>
          </a:p>
        </p:txBody>
      </p:sp>
      <p:sp>
        <p:nvSpPr>
          <p:cNvPr id="4" name="Text Placeholder 3">
            <a:extLst>
              <a:ext uri="{FF2B5EF4-FFF2-40B4-BE49-F238E27FC236}">
                <a16:creationId xmlns:a16="http://schemas.microsoft.com/office/drawing/2014/main" id="{09B18E7A-83B6-495C-E4E8-9DED4A414E73}"/>
              </a:ext>
            </a:extLst>
          </p:cNvPr>
          <p:cNvSpPr>
            <a:spLocks noGrp="1"/>
          </p:cNvSpPr>
          <p:nvPr>
            <p:ph type="body" idx="1"/>
          </p:nvPr>
        </p:nvSpPr>
        <p:spPr/>
        <p:txBody>
          <a:bodyPr/>
          <a:lstStyle/>
          <a:p>
            <a:pPr marL="85725" indent="0" rtl="0">
              <a:spcBef>
                <a:spcPts val="0"/>
              </a:spcBef>
              <a:spcAft>
                <a:spcPts val="0"/>
              </a:spcAft>
              <a:buNone/>
            </a:pPr>
            <a:r>
              <a:rPr lang="en-US" b="0" i="0" u="none" strike="noStrike">
                <a:solidFill>
                  <a:srgbClr val="000000"/>
                </a:solidFill>
                <a:effectLst/>
                <a:latin typeface="Calibri" panose="020F0502020204030204" pitchFamily="34" charset="0"/>
              </a:rPr>
              <a:t>For general questions about the CDE-Provided Teacher or Administrator Training options: </a:t>
            </a:r>
            <a:r>
              <a:rPr lang="en-US" b="0" i="0" u="sng">
                <a:solidFill>
                  <a:srgbClr val="0563C1"/>
                </a:solidFill>
                <a:effectLst/>
                <a:latin typeface="Calibri" panose="020F0502020204030204" pitchFamily="34" charset="0"/>
              </a:rPr>
              <a:t>ReadActTraining@cde.state.co.us</a:t>
            </a:r>
            <a:endParaRPr lang="en-US" b="0">
              <a:effectLst/>
            </a:endParaRPr>
          </a:p>
          <a:p>
            <a:pPr rtl="0">
              <a:spcBef>
                <a:spcPts val="0"/>
              </a:spcBef>
              <a:spcAft>
                <a:spcPts val="0"/>
              </a:spcAft>
            </a:pPr>
            <a:endParaRPr lang="en-US" b="0" i="0" u="none" strike="noStrike">
              <a:solidFill>
                <a:srgbClr val="000000"/>
              </a:solidFill>
              <a:effectLst/>
              <a:latin typeface="Arial" panose="020B0604020202020204" pitchFamily="34" charset="0"/>
            </a:endParaRPr>
          </a:p>
          <a:p>
            <a:pPr marL="85725" indent="0" rtl="0">
              <a:spcBef>
                <a:spcPts val="0"/>
              </a:spcBef>
              <a:spcAft>
                <a:spcPts val="0"/>
              </a:spcAft>
              <a:buNone/>
            </a:pPr>
            <a:r>
              <a:rPr lang="en-US" b="0" i="0" u="none" strike="noStrike">
                <a:solidFill>
                  <a:srgbClr val="000000"/>
                </a:solidFill>
                <a:effectLst/>
                <a:latin typeface="Calibri" panose="020F0502020204030204" pitchFamily="34" charset="0"/>
              </a:rPr>
              <a:t>For READ Act Data inquires: </a:t>
            </a:r>
            <a:r>
              <a:rPr lang="en-US" b="0" i="0" u="sng">
                <a:solidFill>
                  <a:srgbClr val="0563C1"/>
                </a:solidFill>
                <a:effectLst/>
                <a:latin typeface="Calibri" panose="020F0502020204030204" pitchFamily="34" charset="0"/>
              </a:rPr>
              <a:t>READActData@cde.state.co.us</a:t>
            </a:r>
            <a:endParaRPr lang="en-US" b="0">
              <a:effectLst/>
            </a:endParaRPr>
          </a:p>
          <a:p>
            <a:endParaRPr lang="en-US" b="0" i="0" u="none" strike="noStrike">
              <a:solidFill>
                <a:srgbClr val="000000"/>
              </a:solidFill>
              <a:effectLst/>
              <a:latin typeface="Arial" panose="020B0604020202020204" pitchFamily="34" charset="0"/>
            </a:endParaRPr>
          </a:p>
          <a:p>
            <a:pPr marL="85725" indent="0">
              <a:buNone/>
            </a:pPr>
            <a:r>
              <a:rPr lang="en-US" b="0" i="0" u="none" strike="noStrike">
                <a:solidFill>
                  <a:srgbClr val="000000"/>
                </a:solidFill>
                <a:effectLst/>
                <a:latin typeface="Calibri" panose="020F0502020204030204" pitchFamily="34" charset="0"/>
              </a:rPr>
              <a:t>For all other questions related to the READ Act: </a:t>
            </a:r>
            <a:r>
              <a:rPr lang="en-US" b="0" i="0" u="sng">
                <a:solidFill>
                  <a:srgbClr val="0563C1"/>
                </a:solidFill>
                <a:effectLst/>
                <a:latin typeface="Calibri" panose="020F0502020204030204" pitchFamily="34" charset="0"/>
              </a:rPr>
              <a:t>ReadAct@cde.state.co.us</a:t>
            </a:r>
            <a:endParaRPr lang="en-US"/>
          </a:p>
        </p:txBody>
      </p:sp>
    </p:spTree>
    <p:extLst>
      <p:ext uri="{BB962C8B-B14F-4D97-AF65-F5344CB8AC3E}">
        <p14:creationId xmlns:p14="http://schemas.microsoft.com/office/powerpoint/2010/main" val="3541815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d0cccbd173_0_1"/>
          <p:cNvSpPr txBox="1">
            <a:spLocks noGrp="1"/>
          </p:cNvSpPr>
          <p:nvPr>
            <p:ph type="title"/>
          </p:nvPr>
        </p:nvSpPr>
        <p:spPr>
          <a:xfrm>
            <a:off x="410087" y="453231"/>
            <a:ext cx="7293609" cy="52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4320"/>
              <a:buFont typeface="Arial"/>
              <a:buNone/>
            </a:pPr>
            <a:r>
              <a:rPr lang="en-US" sz="3000">
                <a:solidFill>
                  <a:srgbClr val="FFFFFF"/>
                </a:solidFill>
                <a:latin typeface="Museo Slab 500" panose="02000000000000000000" pitchFamily="50" charset="0"/>
                <a:ea typeface="Roboto Slab"/>
                <a:cs typeface="Roboto Slab"/>
                <a:sym typeface="Roboto Slab"/>
              </a:rPr>
              <a:t>Helpful Links</a:t>
            </a:r>
          </a:p>
        </p:txBody>
      </p:sp>
      <p:sp>
        <p:nvSpPr>
          <p:cNvPr id="4" name="TextBox 3">
            <a:extLst>
              <a:ext uri="{FF2B5EF4-FFF2-40B4-BE49-F238E27FC236}">
                <a16:creationId xmlns:a16="http://schemas.microsoft.com/office/drawing/2014/main" id="{44822D7B-938A-77C9-E00A-9291A9F39399}"/>
              </a:ext>
            </a:extLst>
          </p:cNvPr>
          <p:cNvSpPr txBox="1"/>
          <p:nvPr/>
        </p:nvSpPr>
        <p:spPr>
          <a:xfrm>
            <a:off x="410087" y="1474193"/>
            <a:ext cx="7969622" cy="5062924"/>
          </a:xfrm>
          <a:prstGeom prst="rect">
            <a:avLst/>
          </a:prstGeom>
          <a:noFill/>
        </p:spPr>
        <p:txBody>
          <a:bodyPr wrap="square">
            <a:spAutoFit/>
          </a:bodyPr>
          <a:lstStyle/>
          <a:p>
            <a:pPr marL="85724" indent="0">
              <a:buNone/>
            </a:pPr>
            <a:r>
              <a:rPr lang="en-US">
                <a:latin typeface="Calibri" panose="020F0502020204030204" pitchFamily="34" charset="0"/>
                <a:cs typeface="Calibri" panose="020F0502020204030204" pitchFamily="34" charset="0"/>
              </a:rPr>
              <a:t>READ Act Main Page: </a:t>
            </a:r>
          </a:p>
          <a:p>
            <a:pPr marL="85724" indent="0">
              <a:spcBef>
                <a:spcPts val="0"/>
              </a:spcBef>
              <a:buNone/>
            </a:pPr>
            <a:r>
              <a:rPr lang="en-US">
                <a:latin typeface="Calibri" panose="020F0502020204030204" pitchFamily="34" charset="0"/>
                <a:cs typeface="Calibri" panose="020F0502020204030204" pitchFamily="34" charset="0"/>
                <a:hlinkClick r:id="rId3"/>
              </a:rPr>
              <a:t>http://www.cde.state.co.us/coloradoliteracy</a:t>
            </a:r>
            <a:r>
              <a:rPr lang="en-US">
                <a:latin typeface="Calibri" panose="020F0502020204030204" pitchFamily="34" charset="0"/>
                <a:cs typeface="Calibri" panose="020F0502020204030204" pitchFamily="34" charset="0"/>
              </a:rPr>
              <a:t> </a:t>
            </a:r>
          </a:p>
          <a:p>
            <a:pPr marL="85724"/>
            <a:endParaRPr lang="en-US">
              <a:latin typeface="Calibri" panose="020F0502020204030204" pitchFamily="34" charset="0"/>
              <a:cs typeface="Calibri" panose="020F0502020204030204" pitchFamily="34" charset="0"/>
            </a:endParaRPr>
          </a:p>
          <a:p>
            <a:pPr marL="85724"/>
            <a:r>
              <a:rPr lang="en-US">
                <a:solidFill>
                  <a:srgbClr val="000000"/>
                </a:solidFill>
                <a:latin typeface="Calibri" panose="020F0502020204030204" pitchFamily="34" charset="0"/>
                <a:cs typeface="Calibri" panose="020F0502020204030204" pitchFamily="34" charset="0"/>
              </a:rPr>
              <a:t>Webinar/Office Hours Information: </a:t>
            </a:r>
            <a:r>
              <a:rPr lang="en-US">
                <a:solidFill>
                  <a:srgbClr val="000000"/>
                </a:solidFill>
                <a:latin typeface="Calibri" panose="020F0502020204030204" pitchFamily="34" charset="0"/>
                <a:cs typeface="Calibri" panose="020F0502020204030204" pitchFamily="34" charset="0"/>
                <a:hlinkClick r:id="rId4"/>
              </a:rPr>
              <a:t>https://www.cde.state.co.us/coloradoliteracy/elsrliteracyteam-officehours</a:t>
            </a:r>
            <a:r>
              <a:rPr lang="en-US">
                <a:solidFill>
                  <a:srgbClr val="000000"/>
                </a:solidFill>
                <a:latin typeface="Calibri" panose="020F0502020204030204" pitchFamily="34" charset="0"/>
                <a:cs typeface="Calibri" panose="020F0502020204030204" pitchFamily="34" charset="0"/>
              </a:rPr>
              <a:t>   </a:t>
            </a:r>
          </a:p>
          <a:p>
            <a:pPr marL="85724" indent="0">
              <a:spcBef>
                <a:spcPts val="1800"/>
              </a:spcBef>
              <a:buNone/>
            </a:pPr>
            <a:r>
              <a:rPr lang="en-US" b="0" i="0">
                <a:solidFill>
                  <a:srgbClr val="000000"/>
                </a:solidFill>
                <a:effectLst/>
                <a:latin typeface="Calibri" panose="020F0502020204030204" pitchFamily="34" charset="0"/>
                <a:cs typeface="Calibri" panose="020F0502020204030204" pitchFamily="34" charset="0"/>
              </a:rPr>
              <a:t>READ Act Statute and Rules: </a:t>
            </a:r>
            <a:r>
              <a:rPr lang="en-US" b="0" i="0">
                <a:solidFill>
                  <a:srgbClr val="000000"/>
                </a:solidFill>
                <a:effectLst/>
                <a:latin typeface="Calibri" panose="020F0502020204030204" pitchFamily="34" charset="0"/>
                <a:cs typeface="Calibri" panose="020F0502020204030204" pitchFamily="34" charset="0"/>
                <a:hlinkClick r:id="rId5"/>
              </a:rPr>
              <a:t>http://www.cde.state.co.us/coloradoliteracy/readactstatuteandstateboardrules</a:t>
            </a:r>
            <a:r>
              <a:rPr lang="en-US" b="0" i="0">
                <a:solidFill>
                  <a:srgbClr val="000000"/>
                </a:solidFill>
                <a:effectLst/>
                <a:latin typeface="Calibri" panose="020F0502020204030204" pitchFamily="34" charset="0"/>
                <a:cs typeface="Calibri" panose="020F0502020204030204" pitchFamily="34" charset="0"/>
              </a:rPr>
              <a:t> </a:t>
            </a:r>
          </a:p>
          <a:p>
            <a:pPr marL="85724"/>
            <a:endParaRPr lang="en-US">
              <a:solidFill>
                <a:srgbClr val="000000"/>
              </a:solidFill>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Plans: </a:t>
            </a:r>
          </a:p>
          <a:p>
            <a:pPr marL="85724" indent="0">
              <a:spcBef>
                <a:spcPts val="0"/>
              </a:spcBef>
              <a:buNone/>
            </a:pPr>
            <a:r>
              <a:rPr lang="en-US">
                <a:latin typeface="Calibri" panose="020F0502020204030204" pitchFamily="34" charset="0"/>
                <a:cs typeface="Calibri" panose="020F0502020204030204" pitchFamily="34" charset="0"/>
                <a:hlinkClick r:id="rId6"/>
              </a:rPr>
              <a:t>https://www.cde.state.co.us/coloradoliteracy/readplans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and English Learners:</a:t>
            </a:r>
          </a:p>
          <a:p>
            <a:pPr marL="85724" indent="0">
              <a:spcBef>
                <a:spcPts val="0"/>
              </a:spcBef>
              <a:buNone/>
            </a:pPr>
            <a:r>
              <a:rPr lang="en-US">
                <a:latin typeface="Calibri" panose="020F0502020204030204" pitchFamily="34" charset="0"/>
                <a:cs typeface="Calibri" panose="020F0502020204030204" pitchFamily="34" charset="0"/>
                <a:hlinkClick r:id="rId7"/>
              </a:rPr>
              <a:t>https://www.cde.state.co.us/coloradoliteracy/readandel</a:t>
            </a:r>
            <a:endParaRPr lang="en-US">
              <a:latin typeface="Calibri" panose="020F0502020204030204" pitchFamily="34" charset="0"/>
              <a:cs typeface="Calibri" panose="020F0502020204030204" pitchFamily="34" charset="0"/>
            </a:endParaRP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Science of Reading Resources:  </a:t>
            </a:r>
            <a:r>
              <a:rPr lang="en-US">
                <a:latin typeface="Calibri" panose="020F0502020204030204" pitchFamily="34" charset="0"/>
                <a:cs typeface="Calibri" panose="020F0502020204030204" pitchFamily="34" charset="0"/>
                <a:hlinkClick r:id="rId8"/>
              </a:rPr>
              <a:t>https://www.cde.state.co.us/coloradoliteracy/scienceofreadingresources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Educator Resources: </a:t>
            </a:r>
            <a:r>
              <a:rPr lang="en-US">
                <a:latin typeface="Calibri" panose="020F0502020204030204" pitchFamily="34" charset="0"/>
                <a:cs typeface="Calibri" panose="020F0502020204030204" pitchFamily="34" charset="0"/>
                <a:hlinkClick r:id="rId9"/>
              </a:rPr>
              <a:t>https://www.cde.state.co.us/coloradoliteracy/readacteducatorresources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Body of Evidence: Webinar and Guidance Document: </a:t>
            </a:r>
          </a:p>
          <a:p>
            <a:pPr marL="85724" indent="0">
              <a:spcBef>
                <a:spcPts val="0"/>
              </a:spcBef>
              <a:buNone/>
            </a:pPr>
            <a:r>
              <a:rPr lang="en-US">
                <a:latin typeface="Calibri" panose="020F0502020204030204" pitchFamily="34" charset="0"/>
                <a:cs typeface="Calibri" panose="020F0502020204030204" pitchFamily="34" charset="0"/>
                <a:hlinkClick r:id="rId10"/>
              </a:rPr>
              <a:t>http://www.cde.state.co.us/coloradoliteracy/readplans</a:t>
            </a:r>
            <a:endParaRPr lang="en-US">
              <a:latin typeface="Calibri" panose="020F0502020204030204" pitchFamily="34" charset="0"/>
              <a:cs typeface="Calibri" panose="020F0502020204030204" pitchFamily="34" charset="0"/>
            </a:endParaRPr>
          </a:p>
          <a:p>
            <a:pPr marL="85724" indent="0">
              <a:spcBef>
                <a:spcPts val="0"/>
              </a:spcBef>
              <a:buNone/>
            </a:pPr>
            <a:endParaRPr lang="en-US" sz="1600">
              <a:latin typeface="Calibri" panose="020F0502020204030204" pitchFamily="34" charset="0"/>
              <a:cs typeface="Calibri" panose="020F0502020204030204" pitchFamily="34" charset="0"/>
            </a:endParaRPr>
          </a:p>
          <a:p>
            <a:pPr marL="85724" indent="0">
              <a:spcBef>
                <a:spcPts val="0"/>
              </a:spcBef>
              <a:buNone/>
            </a:pPr>
            <a:endParaRPr lang="en-US" sz="1200">
              <a:solidFill>
                <a:srgbClr val="000000"/>
              </a:solidFill>
              <a:latin typeface="+mn-lt"/>
            </a:endParaRPr>
          </a:p>
        </p:txBody>
      </p:sp>
    </p:spTree>
    <p:extLst>
      <p:ext uri="{BB962C8B-B14F-4D97-AF65-F5344CB8AC3E}">
        <p14:creationId xmlns:p14="http://schemas.microsoft.com/office/powerpoint/2010/main" val="26067975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CA3FB9D-7C7C-435E-C849-E8727831121D}"/>
              </a:ext>
            </a:extLst>
          </p:cNvPr>
          <p:cNvSpPr>
            <a:spLocks noGrp="1"/>
          </p:cNvSpPr>
          <p:nvPr>
            <p:ph type="title"/>
          </p:nvPr>
        </p:nvSpPr>
        <p:spPr>
          <a:xfrm>
            <a:off x="628650" y="5186423"/>
            <a:ext cx="7886700" cy="1114382"/>
          </a:xfrm>
        </p:spPr>
        <p:txBody>
          <a:bodyPr vert="horz" lIns="91440" tIns="45720" rIns="91440" bIns="45720" rtlCol="0" anchor="ctr">
            <a:normAutofit/>
          </a:bodyPr>
          <a:lstStyle/>
          <a:p>
            <a:pPr>
              <a:spcBef>
                <a:spcPct val="0"/>
              </a:spcBef>
            </a:pPr>
            <a:r>
              <a:rPr lang="en-US" sz="4500" b="1">
                <a:solidFill>
                  <a:schemeClr val="tx1"/>
                </a:solidFill>
                <a:ea typeface="+mj-ea"/>
                <a:cs typeface="+mj-cs"/>
              </a:rPr>
              <a:t>Thank You! </a:t>
            </a:r>
          </a:p>
        </p:txBody>
      </p:sp>
      <p:pic>
        <p:nvPicPr>
          <p:cNvPr id="3" name="Picture 2">
            <a:extLst>
              <a:ext uri="{FF2B5EF4-FFF2-40B4-BE49-F238E27FC236}">
                <a16:creationId xmlns:a16="http://schemas.microsoft.com/office/drawing/2014/main" id="{4B0721F9-657B-AC6A-5726-A3A4D778D8C2}"/>
              </a:ext>
              <a:ext uri="{C183D7F6-B498-43B3-948B-1728B52AA6E4}">
                <adec:decorative xmlns:adec="http://schemas.microsoft.com/office/drawing/2017/decorative" val="1"/>
              </a:ext>
            </a:extLst>
          </p:cNvPr>
          <p:cNvPicPr>
            <a:picLocks noChangeAspect="1"/>
          </p:cNvPicPr>
          <p:nvPr/>
        </p:nvPicPr>
        <p:blipFill rotWithShape="1">
          <a:blip r:embed="rId3"/>
          <a:srcRect t="11468" b="4804"/>
          <a:stretch/>
        </p:blipFill>
        <p:spPr>
          <a:xfrm>
            <a:off x="20" y="10"/>
            <a:ext cx="9143980" cy="5014697"/>
          </a:xfrm>
          <a:prstGeom prst="rect">
            <a:avLst/>
          </a:prstGeom>
        </p:spPr>
      </p:pic>
      <p:pic>
        <p:nvPicPr>
          <p:cNvPr id="2" name="Picture 1" descr="Colorado Department of Education Logo&#10;">
            <a:extLst>
              <a:ext uri="{FF2B5EF4-FFF2-40B4-BE49-F238E27FC236}">
                <a16:creationId xmlns:a16="http://schemas.microsoft.com/office/drawing/2014/main" id="{0B6CA324-8256-A2DF-D8BB-9B67D27BE4C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26075" y="6207629"/>
            <a:ext cx="1015656" cy="616648"/>
          </a:xfrm>
          <a:prstGeom prst="rect">
            <a:avLst/>
          </a:prstGeom>
        </p:spPr>
      </p:pic>
    </p:spTree>
    <p:extLst>
      <p:ext uri="{BB962C8B-B14F-4D97-AF65-F5344CB8AC3E}">
        <p14:creationId xmlns:p14="http://schemas.microsoft.com/office/powerpoint/2010/main" val="7307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4A11-C751-061C-5666-D7B3FF661F2A}"/>
              </a:ext>
            </a:extLst>
          </p:cNvPr>
          <p:cNvSpPr>
            <a:spLocks noGrp="1"/>
          </p:cNvSpPr>
          <p:nvPr>
            <p:ph type="title"/>
          </p:nvPr>
        </p:nvSpPr>
        <p:spPr>
          <a:xfrm>
            <a:off x="414406" y="513877"/>
            <a:ext cx="6700800" cy="527100"/>
          </a:xfrm>
        </p:spPr>
        <p:txBody>
          <a:bodyPr/>
          <a:lstStyle/>
          <a:p>
            <a:r>
              <a:rPr lang="en-US" sz="3000">
                <a:latin typeface="Museo Slab 500" panose="02000000000000000000" charset="0"/>
              </a:rPr>
              <a:t>References</a:t>
            </a:r>
          </a:p>
        </p:txBody>
      </p:sp>
      <p:sp>
        <p:nvSpPr>
          <p:cNvPr id="3" name="Text Placeholder 2">
            <a:extLst>
              <a:ext uri="{FF2B5EF4-FFF2-40B4-BE49-F238E27FC236}">
                <a16:creationId xmlns:a16="http://schemas.microsoft.com/office/drawing/2014/main" id="{F0D7884B-3265-FF4A-2397-4FFA8AD29B5D}"/>
              </a:ext>
            </a:extLst>
          </p:cNvPr>
          <p:cNvSpPr>
            <a:spLocks noGrp="1"/>
          </p:cNvSpPr>
          <p:nvPr>
            <p:ph type="body" idx="1"/>
          </p:nvPr>
        </p:nvSpPr>
        <p:spPr/>
        <p:txBody>
          <a:bodyPr>
            <a:normAutofit lnSpcReduction="10000"/>
          </a:bodyPr>
          <a:lstStyle/>
          <a:p>
            <a:pPr marL="85725" indent="0">
              <a:buNone/>
            </a:pPr>
            <a:r>
              <a:rPr lang="en-US" sz="1300">
                <a:solidFill>
                  <a:srgbClr val="242424"/>
                </a:solidFill>
                <a:latin typeface="+mn-lt"/>
                <a:cs typeface="Calibri Light" panose="020F0302020204030204" pitchFamily="34" charset="0"/>
              </a:rPr>
              <a:t>Colorado Department of Education. (2022). Body of evidence: Data to measure literacy skills and inform instruction. </a:t>
            </a:r>
            <a:r>
              <a:rPr lang="en-US" sz="1300">
                <a:solidFill>
                  <a:srgbClr val="242424"/>
                </a:solidFill>
                <a:latin typeface="+mn-lt"/>
                <a:cs typeface="Calibri Light" panose="020F0302020204030204" pitchFamily="34" charset="0"/>
                <a:hlinkClick r:id="rId3"/>
              </a:rPr>
              <a:t>http://www.cde.state.co.us/coloradoliteracy/bodyofevidence</a:t>
            </a:r>
            <a:endParaRPr lang="en-US" sz="1300">
              <a:solidFill>
                <a:srgbClr val="242424"/>
              </a:solidFill>
              <a:latin typeface="+mn-lt"/>
              <a:cs typeface="Calibri Light" panose="020F0302020204030204" pitchFamily="34" charset="0"/>
            </a:endParaRPr>
          </a:p>
          <a:p>
            <a:pPr marL="85725" indent="0">
              <a:buNone/>
            </a:pPr>
            <a:r>
              <a:rPr lang="en-US" sz="1300">
                <a:solidFill>
                  <a:srgbClr val="242424"/>
                </a:solidFill>
                <a:latin typeface="+mn-lt"/>
                <a:cs typeface="Calibri Light" panose="020F0302020204030204" pitchFamily="34" charset="0"/>
              </a:rPr>
              <a:t>Colorado Department of Education. (2022). Exiting a student from a READ Plan: Determining reading competency in kindergarten through third grade. </a:t>
            </a:r>
            <a:r>
              <a:rPr lang="en-US" sz="1300">
                <a:solidFill>
                  <a:srgbClr val="242424"/>
                </a:solidFill>
                <a:latin typeface="+mn-lt"/>
                <a:cs typeface="Calibri Light" panose="020F0302020204030204" pitchFamily="34" charset="0"/>
                <a:hlinkClick r:id="rId4"/>
              </a:rPr>
              <a:t>http://www.cde.state.co.us/coloradoliteracy/exitingareadplan</a:t>
            </a:r>
            <a:endParaRPr lang="en-US" sz="1300">
              <a:solidFill>
                <a:srgbClr val="242424"/>
              </a:solidFill>
              <a:latin typeface="+mn-lt"/>
              <a:cs typeface="Calibri Light" panose="020F0302020204030204" pitchFamily="34" charset="0"/>
            </a:endParaRPr>
          </a:p>
          <a:p>
            <a:pPr marL="85725" indent="0">
              <a:buNone/>
            </a:pPr>
            <a:r>
              <a:rPr lang="en-US" sz="1300">
                <a:solidFill>
                  <a:srgbClr val="242424"/>
                </a:solidFill>
                <a:latin typeface="+mn-lt"/>
                <a:cs typeface="Calibri Light" panose="020F0302020204030204" pitchFamily="34" charset="0"/>
              </a:rPr>
              <a:t>Colorado Department of Education. (2017). READ Act minimum reading competency skills matrix. </a:t>
            </a:r>
            <a:r>
              <a:rPr lang="en-US" sz="1300">
                <a:solidFill>
                  <a:srgbClr val="242424"/>
                </a:solidFill>
                <a:latin typeface="+mn-lt"/>
                <a:cs typeface="Calibri Light" panose="020F0302020204030204" pitchFamily="34" charset="0"/>
                <a:hlinkClick r:id="rId5"/>
              </a:rPr>
              <a:t>http://www.cde.state.co.us/coloradoliteracy/minimumcompetencylinkedmatrix</a:t>
            </a:r>
            <a:endParaRPr lang="en-US" sz="1300">
              <a:solidFill>
                <a:srgbClr val="242424"/>
              </a:solidFill>
              <a:latin typeface="+mn-lt"/>
              <a:cs typeface="Calibri Light" panose="020F0302020204030204" pitchFamily="34" charset="0"/>
            </a:endParaRPr>
          </a:p>
          <a:p>
            <a:pPr marL="85725" indent="0">
              <a:buNone/>
            </a:pPr>
            <a:r>
              <a:rPr lang="en-US" sz="1300" b="0" i="0">
                <a:solidFill>
                  <a:srgbClr val="242424"/>
                </a:solidFill>
                <a:effectLst/>
                <a:latin typeface="+mn-lt"/>
                <a:cs typeface="Calibri Light" panose="020F0302020204030204" pitchFamily="34" charset="0"/>
              </a:rPr>
              <a:t>Colorado Reading to Ensure Academic Development Act, Colo. Rev. Stat. §§ 22-7-1201-1214, (2019).</a:t>
            </a:r>
          </a:p>
          <a:p>
            <a:pPr marL="85725" indent="0">
              <a:buNone/>
            </a:pPr>
            <a:r>
              <a:rPr lang="en-US" sz="1300">
                <a:latin typeface="+mn-lt"/>
                <a:cs typeface="Calibri Light" panose="020F0302020204030204" pitchFamily="34" charset="0"/>
              </a:rPr>
              <a:t>Gough, P. B. &amp; </a:t>
            </a:r>
            <a:r>
              <a:rPr lang="en-US" sz="1300" err="1">
                <a:latin typeface="+mn-lt"/>
                <a:cs typeface="Calibri Light" panose="020F0302020204030204" pitchFamily="34" charset="0"/>
              </a:rPr>
              <a:t>Tunmer</a:t>
            </a:r>
            <a:r>
              <a:rPr lang="en-US" sz="1300">
                <a:latin typeface="+mn-lt"/>
                <a:cs typeface="Calibri Light" panose="020F0302020204030204" pitchFamily="34" charset="0"/>
              </a:rPr>
              <a:t>, W.E. (1986). Decoding, reading, and reading disability. Remedial and Special Education, 7(1).</a:t>
            </a:r>
          </a:p>
          <a:p>
            <a:pPr marL="85725" indent="0">
              <a:buNone/>
            </a:pPr>
            <a:r>
              <a:rPr lang="en-US" sz="1300" b="0" i="0" u="none" strike="noStrike">
                <a:solidFill>
                  <a:srgbClr val="242424"/>
                </a:solidFill>
                <a:effectLst/>
                <a:latin typeface="+mn-lt"/>
              </a:rPr>
              <a:t>Moats, L.C. (2009). Getting up to speed: Developing fluency, 2nd edition. Boston, MA: </a:t>
            </a:r>
            <a:r>
              <a:rPr lang="en-US" sz="1300" b="0" i="0" u="none" strike="noStrike" err="1">
                <a:solidFill>
                  <a:srgbClr val="242424"/>
                </a:solidFill>
                <a:effectLst/>
                <a:latin typeface="+mn-lt"/>
              </a:rPr>
              <a:t>Sopris</a:t>
            </a:r>
            <a:r>
              <a:rPr lang="en-US" sz="1300" b="0" i="0" u="none" strike="noStrike">
                <a:solidFill>
                  <a:srgbClr val="242424"/>
                </a:solidFill>
                <a:effectLst/>
                <a:latin typeface="+mn-lt"/>
              </a:rPr>
              <a:t> West.</a:t>
            </a:r>
            <a:endParaRPr lang="en-US" sz="1300">
              <a:latin typeface="+mn-lt"/>
              <a:cs typeface="Calibri Light" panose="020F0302020204030204" pitchFamily="34" charset="0"/>
            </a:endParaRPr>
          </a:p>
          <a:p>
            <a:pPr marL="85725" indent="0">
              <a:buNone/>
            </a:pPr>
            <a:r>
              <a:rPr lang="en-US" sz="1300" b="0" i="0" u="none" strike="noStrike">
                <a:solidFill>
                  <a:schemeClr val="tx1"/>
                </a:solidFill>
                <a:effectLst/>
                <a:latin typeface="+mn-lt"/>
                <a:cs typeface="Calibri Light" panose="020F0302020204030204" pitchFamily="34" charset="0"/>
              </a:rPr>
              <a:t>National Reading Panel. (2000). </a:t>
            </a:r>
            <a:r>
              <a:rPr lang="en-US" sz="1300" b="0" i="1" u="none" strike="noStrike">
                <a:solidFill>
                  <a:schemeClr val="tx1"/>
                </a:solidFill>
                <a:effectLst/>
                <a:latin typeface="+mn-lt"/>
                <a:cs typeface="Calibri Light" panose="020F0302020204030204" pitchFamily="34" charset="0"/>
              </a:rPr>
              <a:t>Teaching children to read-An evidence-based assessment of the scientific research literature on reading and its implications for reading instruction</a:t>
            </a:r>
            <a:r>
              <a:rPr lang="en-US" sz="1300" b="0" i="0" u="none" strike="noStrike">
                <a:solidFill>
                  <a:schemeClr val="tx1"/>
                </a:solidFill>
                <a:effectLst/>
                <a:latin typeface="+mn-lt"/>
                <a:cs typeface="Calibri Light" panose="020F0302020204030204" pitchFamily="34" charset="0"/>
              </a:rPr>
              <a:t> (NIH Publication No. 00-4769) Washington, DC: National Institutes of Child Health and Human Development. </a:t>
            </a:r>
          </a:p>
          <a:p>
            <a:pPr marL="85725" indent="0">
              <a:buNone/>
            </a:pPr>
            <a:r>
              <a:rPr lang="en-US" sz="1300" b="0" i="0">
                <a:solidFill>
                  <a:srgbClr val="242424"/>
                </a:solidFill>
                <a:effectLst/>
                <a:latin typeface="+mn-lt"/>
                <a:cs typeface="Calibri Light" panose="020F0302020204030204" pitchFamily="34" charset="0"/>
              </a:rPr>
              <a:t>Rules for the Administration of the Colorado Reading to Ensure Academic Development Act, 1 Colo. Code Regs. 301-92 (2017).</a:t>
            </a:r>
            <a:endParaRPr lang="en-US" sz="1300" b="0" i="0" u="none" strike="noStrike">
              <a:solidFill>
                <a:schemeClr val="tx1"/>
              </a:solidFill>
              <a:effectLst/>
              <a:latin typeface="+mn-lt"/>
              <a:cs typeface="Calibri Light" panose="020F0302020204030204" pitchFamily="34" charset="0"/>
            </a:endParaRPr>
          </a:p>
          <a:p>
            <a:pPr marL="85725" indent="0">
              <a:buNone/>
            </a:pPr>
            <a:r>
              <a:rPr lang="en-US" sz="1300">
                <a:latin typeface="+mn-lt"/>
                <a:cs typeface="Calibri Light" panose="020F0302020204030204" pitchFamily="34" charset="0"/>
              </a:rPr>
              <a:t>Scarborough, H. S. (2001). Connecting early language and literacy to later reading (dis)abilities: Evidence, theory, and practice.</a:t>
            </a:r>
          </a:p>
          <a:p>
            <a:pPr marL="85725" indent="0">
              <a:buNone/>
            </a:pPr>
            <a:r>
              <a:rPr lang="en-US" sz="1300" b="0" i="0">
                <a:solidFill>
                  <a:srgbClr val="242424"/>
                </a:solidFill>
                <a:effectLst/>
                <a:latin typeface="+mn-lt"/>
              </a:rPr>
              <a:t>Stahl, S. A., &amp; Nagy, W. E. (2006). Teaching word meanings. Mahwah, NJ: Erlbaum.</a:t>
            </a:r>
          </a:p>
          <a:p>
            <a:pPr marL="85725" indent="0">
              <a:buNone/>
            </a:pPr>
            <a:endParaRPr lang="en-US" sz="1350">
              <a:latin typeface="Calibri Light" panose="020F0302020204030204" pitchFamily="34" charset="0"/>
              <a:cs typeface="Calibri Light" panose="020F0302020204030204" pitchFamily="34" charset="0"/>
            </a:endParaRPr>
          </a:p>
          <a:p>
            <a:pPr marL="85725" indent="0">
              <a:buNone/>
            </a:pPr>
            <a:endParaRPr lang="en-US"/>
          </a:p>
        </p:txBody>
      </p:sp>
    </p:spTree>
    <p:extLst>
      <p:ext uri="{BB962C8B-B14F-4D97-AF65-F5344CB8AC3E}">
        <p14:creationId xmlns:p14="http://schemas.microsoft.com/office/powerpoint/2010/main" val="351693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C3B050-E6AC-9A06-CFF8-A24770966FEA}"/>
              </a:ext>
            </a:extLst>
          </p:cNvPr>
          <p:cNvSpPr txBox="1">
            <a:spLocks noGrp="1"/>
          </p:cNvSpPr>
          <p:nvPr>
            <p:ph type="title" idx="4294967295"/>
          </p:nvPr>
        </p:nvSpPr>
        <p:spPr>
          <a:xfrm>
            <a:off x="5556175" y="1254379"/>
            <a:ext cx="2852928" cy="5232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rPr>
              <a:t>New READ Plan Templates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rPr>
              <a:t>(Updated August 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rPr>
              <a:t>READ Plan Template </a:t>
            </a:r>
            <a:r>
              <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hlinkClick r:id="rId3"/>
              </a:rPr>
              <a:t>https://www.cde.state.co.us/coloradoliteracy/readplanexample</a:t>
            </a: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rPr>
              <a:t>Multilingual Learners READ Plan Template: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hlinkClick r:id="rId4"/>
              </a:rPr>
              <a:t>https://www.cde.state.co.us/coloradoliteracy/mlreadplantemplate</a:t>
            </a: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alibri Light" panose="020F0302020204030204" pitchFamily="34" charset="0"/>
              <a:ea typeface="Arial"/>
              <a:cs typeface="Calibri Light" panose="020F03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 name="Picture 4" descr="Screenshot of the new READ Plan template">
            <a:extLst>
              <a:ext uri="{FF2B5EF4-FFF2-40B4-BE49-F238E27FC236}">
                <a16:creationId xmlns:a16="http://schemas.microsoft.com/office/drawing/2014/main" id="{3FF17023-013B-0C5D-AB3E-9E5035C2EE64}"/>
              </a:ext>
            </a:extLst>
          </p:cNvPr>
          <p:cNvPicPr>
            <a:picLocks noChangeAspect="1"/>
          </p:cNvPicPr>
          <p:nvPr/>
        </p:nvPicPr>
        <p:blipFill>
          <a:blip r:embed="rId5"/>
          <a:stretch>
            <a:fillRect/>
          </a:stretch>
        </p:blipFill>
        <p:spPr>
          <a:xfrm>
            <a:off x="676983" y="598932"/>
            <a:ext cx="4359915" cy="5660136"/>
          </a:xfrm>
          <a:prstGeom prst="rect">
            <a:avLst/>
          </a:prstGeom>
          <a:effectLst>
            <a:outerShdw blurRad="50800" dist="38100" dir="2700000" algn="tl" rotWithShape="0">
              <a:prstClr val="black">
                <a:alpha val="40000"/>
              </a:prstClr>
            </a:outerShdw>
          </a:effectLst>
        </p:spPr>
      </p:pic>
      <p:pic>
        <p:nvPicPr>
          <p:cNvPr id="7" name="Picture 6" descr="Colorado Department of Education Logo">
            <a:extLst>
              <a:ext uri="{FF2B5EF4-FFF2-40B4-BE49-F238E27FC236}">
                <a16:creationId xmlns:a16="http://schemas.microsoft.com/office/drawing/2014/main" id="{D800697A-539B-4B16-BE3B-679FB1468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8327" y="6231636"/>
            <a:ext cx="1237380" cy="509890"/>
          </a:xfrm>
          <a:prstGeom prst="rect">
            <a:avLst/>
          </a:prstGeom>
        </p:spPr>
      </p:pic>
    </p:spTree>
    <p:extLst>
      <p:ext uri="{BB962C8B-B14F-4D97-AF65-F5344CB8AC3E}">
        <p14:creationId xmlns:p14="http://schemas.microsoft.com/office/powerpoint/2010/main" val="2024366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08D7E8-D99A-68E3-8739-0ABCE0F3249B}"/>
              </a:ext>
            </a:extLst>
          </p:cNvPr>
          <p:cNvSpPr>
            <a:spLocks noGrp="1"/>
          </p:cNvSpPr>
          <p:nvPr>
            <p:ph type="title"/>
          </p:nvPr>
        </p:nvSpPr>
        <p:spPr>
          <a:xfrm>
            <a:off x="632314" y="848127"/>
            <a:ext cx="4001198" cy="3004145"/>
          </a:xfrm>
        </p:spPr>
        <p:txBody>
          <a:bodyPr vert="horz" lIns="91440" tIns="45720" rIns="91440" bIns="45720" rtlCol="0" anchor="b">
            <a:normAutofit/>
          </a:bodyPr>
          <a:lstStyle/>
          <a:p>
            <a:pPr algn="ctr">
              <a:spcBef>
                <a:spcPct val="0"/>
              </a:spcBef>
            </a:pPr>
            <a:r>
              <a:rPr lang="en-US" sz="5000">
                <a:solidFill>
                  <a:schemeClr val="tx1"/>
                </a:solidFill>
                <a:latin typeface="+mj-lt"/>
                <a:ea typeface="+mj-ea"/>
                <a:cs typeface="+mj-cs"/>
              </a:rPr>
              <a:t>READ Plan Essentials</a:t>
            </a:r>
          </a:p>
        </p:txBody>
      </p:sp>
      <p:sp>
        <p:nvSpPr>
          <p:cNvPr id="9"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0"/>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 name="Freeform: Shape 14">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7995"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6" name="Picture 5" descr="Cartoon checklist and pencil">
            <a:extLst>
              <a:ext uri="{FF2B5EF4-FFF2-40B4-BE49-F238E27FC236}">
                <a16:creationId xmlns:a16="http://schemas.microsoft.com/office/drawing/2014/main" id="{65A08A20-A236-BDBC-8851-568C6BAB5B4F}"/>
              </a:ext>
            </a:extLst>
          </p:cNvPr>
          <p:cNvPicPr>
            <a:picLocks noChangeAspect="1"/>
          </p:cNvPicPr>
          <p:nvPr/>
        </p:nvPicPr>
        <p:blipFill rotWithShape="1">
          <a:blip r:embed="rId3">
            <a:extLst>
              <a:ext uri="{28A0092B-C50C-407E-A947-70E740481C1C}">
                <a14:useLocalDpi xmlns:a14="http://schemas.microsoft.com/office/drawing/2010/main" val="0"/>
              </a:ext>
            </a:extLst>
          </a:blip>
          <a:srcRect l="24952" r="18799" b="1"/>
          <a:stretch/>
        </p:blipFill>
        <p:spPr>
          <a:xfrm>
            <a:off x="4946913" y="57974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2" name="Freeform: Shape 16">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5502" y="0"/>
            <a:ext cx="866356"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4194" y="2916245"/>
            <a:ext cx="119806"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304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22">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2865"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2" name="Picture 1" descr="Colorado Department of Education Logo&#10;">
            <a:extLst>
              <a:ext uri="{FF2B5EF4-FFF2-40B4-BE49-F238E27FC236}">
                <a16:creationId xmlns:a16="http://schemas.microsoft.com/office/drawing/2014/main" id="{60491A6F-4CBB-DF6D-90FB-168A286B12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5397" y="6366262"/>
            <a:ext cx="1028700" cy="399100"/>
          </a:xfrm>
          <a:prstGeom prst="rect">
            <a:avLst/>
          </a:prstGeom>
        </p:spPr>
      </p:pic>
    </p:spTree>
    <p:extLst>
      <p:ext uri="{BB962C8B-B14F-4D97-AF65-F5344CB8AC3E}">
        <p14:creationId xmlns:p14="http://schemas.microsoft.com/office/powerpoint/2010/main" val="38509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6|9|6.4|22.2|36|5|9.7"/>
</p:tagLst>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useo Slab 500"/>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65171F-BBF2-4604-8B0A-6047EA17BC06}">
  <ds:schemaRefs>
    <ds:schemaRef ds:uri="http://schemas.microsoft.com/office/2006/documentManagement/types"/>
    <ds:schemaRef ds:uri="ca089b0c-06ed-427f-8343-b7314193c483"/>
    <ds:schemaRef ds:uri="http://schemas.microsoft.com/office/2006/metadata/properties"/>
    <ds:schemaRef ds:uri="http://www.w3.org/XML/1998/namespace"/>
    <ds:schemaRef ds:uri="http://schemas.microsoft.com/office/infopath/2007/PartnerControls"/>
    <ds:schemaRef ds:uri="http://purl.org/dc/dcmitype/"/>
    <ds:schemaRef ds:uri="http://schemas.openxmlformats.org/package/2006/metadata/core-properties"/>
    <ds:schemaRef ds:uri="a8a5022a-f7c3-44ce-84b2-af1b9b0e209b"/>
    <ds:schemaRef ds:uri="http://purl.org/dc/terms/"/>
    <ds:schemaRef ds:uri="http://purl.org/dc/elements/1.1/"/>
  </ds:schemaRefs>
</ds:datastoreItem>
</file>

<file path=customXml/itemProps2.xml><?xml version="1.0" encoding="utf-8"?>
<ds:datastoreItem xmlns:ds="http://schemas.openxmlformats.org/officeDocument/2006/customXml" ds:itemID="{DE2DA438-1DF7-4678-83CE-1B744F05BECE}">
  <ds:schemaRefs>
    <ds:schemaRef ds:uri="http://schemas.microsoft.com/sharepoint/v3/contenttype/forms"/>
  </ds:schemaRefs>
</ds:datastoreItem>
</file>

<file path=customXml/itemProps3.xml><?xml version="1.0" encoding="utf-8"?>
<ds:datastoreItem xmlns:ds="http://schemas.openxmlformats.org/officeDocument/2006/customXml" ds:itemID="{EE1BF5F1-D99B-48BE-B4E7-C4D6424FE2BB}">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TotalTime>
  <Words>12806</Words>
  <Application>Microsoft Office PowerPoint</Application>
  <PresentationFormat>On-screen Show (4:3)</PresentationFormat>
  <Paragraphs>967</Paragraphs>
  <Slides>78</Slides>
  <Notes>78</Notes>
  <HiddenSlides>1</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78</vt:i4>
      </vt:variant>
    </vt:vector>
  </HeadingPairs>
  <TitlesOfParts>
    <vt:vector size="102" baseType="lpstr">
      <vt:lpstr>Museo Slab 500</vt:lpstr>
      <vt:lpstr>Calibri</vt:lpstr>
      <vt:lpstr>Calibri Light</vt:lpstr>
      <vt:lpstr>MS Mincho</vt:lpstr>
      <vt:lpstr>Amasis MT Pro Black</vt:lpstr>
      <vt:lpstr>Aptos</vt:lpstr>
      <vt:lpstr>Arial</vt:lpstr>
      <vt:lpstr>Courier New</vt:lpstr>
      <vt:lpstr>Lucida Sans</vt:lpstr>
      <vt:lpstr>Roboto Slab</vt:lpstr>
      <vt:lpstr>Arial,Sans-Serif</vt:lpstr>
      <vt:lpstr>Trebuchet MS</vt:lpstr>
      <vt:lpstr>Wingdings</vt:lpstr>
      <vt:lpstr>Symbol</vt:lpstr>
      <vt:lpstr>Office Theme</vt:lpstr>
      <vt:lpstr>Office Theme</vt:lpstr>
      <vt:lpstr>Office Theme</vt:lpstr>
      <vt:lpstr>Custom Design</vt:lpstr>
      <vt:lpstr>Custom Design</vt:lpstr>
      <vt:lpstr>1_Custom Design</vt:lpstr>
      <vt:lpstr>Custom Design</vt:lpstr>
      <vt:lpstr>1_Office Theme</vt:lpstr>
      <vt:lpstr>Office Theme</vt:lpstr>
      <vt:lpstr>2_Office Theme</vt:lpstr>
      <vt:lpstr>READ Act Regional Meeting  Literacy Updates and Collaboration </vt:lpstr>
      <vt:lpstr>Region 1: Lindsey Beveridge Beveridge_l@cde.state.co.us  Region 2 and EL Consultant:  Brie Johnson Johnson_b@cde.state.co.us  Region 3: Karen Ingalls Ingalls_k@cde.state.co.us  Region 4: Mandy Harris Harris_a@cde.state.co.us  Region 5: Jamie Olson Olson_j@cde.state.co.us  Region 6: Caitlin Fickling Fickling_c@cde.state.co.us  </vt:lpstr>
      <vt:lpstr>ELSR Regional Consultant Support</vt:lpstr>
      <vt:lpstr>Quarterly Meeting Objectives:</vt:lpstr>
      <vt:lpstr>Meeting Agenda</vt:lpstr>
      <vt:lpstr>Icebreaker  New York City  or  Los Angeles?</vt:lpstr>
      <vt:lpstr> READ Act Handbook</vt:lpstr>
      <vt:lpstr>New READ Plan Templates (Updated August 2024)  READ Plan Template https://www.cde.state.co.us/coloradoliteracy/readplanexample  Multilingual Learners READ Plan Template:  https://www.cde.state.co.us/coloradoliteracy/mlreadplantemplate    </vt:lpstr>
      <vt:lpstr>READ Plan Essentials</vt:lpstr>
      <vt:lpstr>Purpose</vt:lpstr>
      <vt:lpstr>Who Develops the READ plan?</vt:lpstr>
      <vt:lpstr>READ Plan Process</vt:lpstr>
      <vt:lpstr>Required Components</vt:lpstr>
      <vt:lpstr>READ Plan Template Updates</vt:lpstr>
      <vt:lpstr>Student Demographics</vt:lpstr>
      <vt:lpstr>READ Plan History</vt:lpstr>
      <vt:lpstr>Students continuing on READ Plans</vt:lpstr>
      <vt:lpstr>READ Plans in Subsequent Years </vt:lpstr>
      <vt:lpstr>READ Plans from Year to Year  </vt:lpstr>
      <vt:lpstr>EOY READ Act Requirements – Existing READ Plans</vt:lpstr>
      <vt:lpstr>More Rigorous Strategies and Intervention</vt:lpstr>
      <vt:lpstr>Planning for the Year Ahead: Statute to Practice</vt:lpstr>
      <vt:lpstr>Leaders – Planning at BOY</vt:lpstr>
      <vt:lpstr>As Soon As Possible When the School Year Begins</vt:lpstr>
      <vt:lpstr>Discussion:  READ Plans in Subsequent Years</vt:lpstr>
      <vt:lpstr>Assessment Results</vt:lpstr>
      <vt:lpstr>Instruction and Programming</vt:lpstr>
      <vt:lpstr>READ Plan Goal(s), Objectives, &amp; Progress Monitoring </vt:lpstr>
      <vt:lpstr>Setting the Plan</vt:lpstr>
      <vt:lpstr>Use Data to Determine the Goal</vt:lpstr>
      <vt:lpstr>READ Plan Goals </vt:lpstr>
      <vt:lpstr>Crafting a Meaningful Goal</vt:lpstr>
      <vt:lpstr>Why does the goal matter?</vt:lpstr>
      <vt:lpstr>Getting Real with Goal Setting</vt:lpstr>
      <vt:lpstr>Getting Real with Goal Setting</vt:lpstr>
      <vt:lpstr>Setting Strong Goals </vt:lpstr>
      <vt:lpstr>EOY SMART Goal Example </vt:lpstr>
      <vt:lpstr>What is an objective?</vt:lpstr>
      <vt:lpstr>Goal Setting Example</vt:lpstr>
      <vt:lpstr>Setting Targeted Objectives</vt:lpstr>
      <vt:lpstr>Aligning Targeted Objectives</vt:lpstr>
      <vt:lpstr>Aligning Targeted Objectives</vt:lpstr>
      <vt:lpstr>Simplifying Objectives</vt:lpstr>
      <vt:lpstr>EOY SMART Goals and Objective Example </vt:lpstr>
      <vt:lpstr>Goals and Objectives Example</vt:lpstr>
      <vt:lpstr>Family Component</vt:lpstr>
      <vt:lpstr>Communication with Families School Responsibilities</vt:lpstr>
      <vt:lpstr>End of Year READ Plan Summary</vt:lpstr>
      <vt:lpstr>Ideal READ Plan Pathway by EOY</vt:lpstr>
      <vt:lpstr>EOY READ Plan Updates-  What will teachers need to know?</vt:lpstr>
      <vt:lpstr>READ Plans for Multilingual Learners</vt:lpstr>
      <vt:lpstr>Considerations for English Language Learners</vt:lpstr>
      <vt:lpstr>READ Plans for Multilingual Learners</vt:lpstr>
      <vt:lpstr>READ Plan Additions for Multilingual Learners</vt:lpstr>
      <vt:lpstr>Core Programming</vt:lpstr>
      <vt:lpstr>Goals</vt:lpstr>
      <vt:lpstr>Language Development Supports</vt:lpstr>
      <vt:lpstr>End of Year READ Plan Summary</vt:lpstr>
      <vt:lpstr>Review Your READ Plan Sample</vt:lpstr>
      <vt:lpstr>Discussion:  READ Plan Reflection</vt:lpstr>
      <vt:lpstr>CDE Science of Reading Literacy Series </vt:lpstr>
      <vt:lpstr>CDE Science of Reading Literacy Series </vt:lpstr>
      <vt:lpstr>Series Highlights </vt:lpstr>
      <vt:lpstr>Science of Reading Literacy Series</vt:lpstr>
      <vt:lpstr>Leader Look Fors Observation Tool</vt:lpstr>
      <vt:lpstr>Coming Soon </vt:lpstr>
      <vt:lpstr>Regional Consultant Support </vt:lpstr>
      <vt:lpstr>Schedule a Meeting with Bookings  </vt:lpstr>
      <vt:lpstr>Bookings Form  </vt:lpstr>
      <vt:lpstr>READ Act Website –  Updates and Resources</vt:lpstr>
      <vt:lpstr>Questions?</vt:lpstr>
      <vt:lpstr>Future Meetings and Collaboration</vt:lpstr>
      <vt:lpstr>District Spotlights</vt:lpstr>
      <vt:lpstr>Feedback Survey</vt:lpstr>
      <vt:lpstr>Contact Information </vt:lpstr>
      <vt:lpstr>Helpful Links</vt:lpstr>
      <vt:lpstr>Thank You!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Ahlstrand, Melissa</dc:creator>
  <cp:lastModifiedBy>Fickling, Caitlin</cp:lastModifiedBy>
  <cp:revision>2</cp:revision>
  <dcterms:modified xsi:type="dcterms:W3CDTF">2024-09-23T20:37:22Z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