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33_5B3C447E.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4"/>
    <p:sldMasterId id="2147483676" r:id="rId5"/>
  </p:sldMasterIdLst>
  <p:notesMasterIdLst>
    <p:notesMasterId r:id="rId50"/>
  </p:notesMasterIdLst>
  <p:handoutMasterIdLst>
    <p:handoutMasterId r:id="rId51"/>
  </p:handoutMasterIdLst>
  <p:sldIdLst>
    <p:sldId id="276" r:id="rId6"/>
    <p:sldId id="292" r:id="rId7"/>
    <p:sldId id="331" r:id="rId8"/>
    <p:sldId id="284" r:id="rId9"/>
    <p:sldId id="4810" r:id="rId10"/>
    <p:sldId id="320" r:id="rId11"/>
    <p:sldId id="321" r:id="rId12"/>
    <p:sldId id="4806" r:id="rId13"/>
    <p:sldId id="277" r:id="rId14"/>
    <p:sldId id="322" r:id="rId15"/>
    <p:sldId id="297" r:id="rId16"/>
    <p:sldId id="290" r:id="rId17"/>
    <p:sldId id="305" r:id="rId18"/>
    <p:sldId id="298" r:id="rId19"/>
    <p:sldId id="306" r:id="rId20"/>
    <p:sldId id="302" r:id="rId21"/>
    <p:sldId id="307" r:id="rId22"/>
    <p:sldId id="323" r:id="rId23"/>
    <p:sldId id="324" r:id="rId24"/>
    <p:sldId id="325" r:id="rId25"/>
    <p:sldId id="288" r:id="rId26"/>
    <p:sldId id="300" r:id="rId27"/>
    <p:sldId id="328" r:id="rId28"/>
    <p:sldId id="304" r:id="rId29"/>
    <p:sldId id="4807" r:id="rId30"/>
    <p:sldId id="308" r:id="rId31"/>
    <p:sldId id="289" r:id="rId32"/>
    <p:sldId id="326" r:id="rId33"/>
    <p:sldId id="4769" r:id="rId34"/>
    <p:sldId id="299" r:id="rId35"/>
    <p:sldId id="329" r:id="rId36"/>
    <p:sldId id="4767" r:id="rId37"/>
    <p:sldId id="332" r:id="rId38"/>
    <p:sldId id="301" r:id="rId39"/>
    <p:sldId id="309" r:id="rId40"/>
    <p:sldId id="296" r:id="rId41"/>
    <p:sldId id="4808" r:id="rId42"/>
    <p:sldId id="333" r:id="rId43"/>
    <p:sldId id="4755" r:id="rId44"/>
    <p:sldId id="4740" r:id="rId45"/>
    <p:sldId id="4809" r:id="rId46"/>
    <p:sldId id="4768" r:id="rId47"/>
    <p:sldId id="4804" r:id="rId48"/>
    <p:sldId id="287" r:id="rId49"/>
  </p:sldIdLst>
  <p:sldSz cx="9144000" cy="5143500" type="screen16x9"/>
  <p:notesSz cx="6858000" cy="9144000"/>
  <p:embeddedFontLst>
    <p:embeddedFont>
      <p:font typeface="Museo Slab 500" panose="02000000000000000000" charset="0"/>
      <p:regular r:id="rId52"/>
      <p:italic r:id="rId53"/>
    </p:embeddedFont>
    <p:embeddedFont>
      <p:font typeface="Roboto" panose="02000000000000000000" pitchFamily="2" charset="0"/>
      <p:regular r:id="rId54"/>
      <p:bold r:id="rId55"/>
      <p:italic r:id="rId56"/>
      <p:boldItalic r:id="rId57"/>
    </p:embeddedFont>
    <p:embeddedFont>
      <p:font typeface="Roboto Medium" panose="02000000000000000000" pitchFamily="2" charset="0"/>
      <p:regular r:id="rId58"/>
    </p:embeddedFont>
    <p:embeddedFont>
      <p:font typeface="Segoe UI" panose="020B0502040204020203" pitchFamily="34" charset="0"/>
      <p:regular r:id="rId59"/>
      <p:bold r:id="rId60"/>
      <p:italic r:id="rId61"/>
      <p:boldItalic r:id="rId62"/>
    </p:embeddedFont>
    <p:embeddedFont>
      <p:font typeface="Trebuchet MS" panose="020B0603020202020204" pitchFamily="34"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DAA514-B5D1-E47C-A3A8-1F8D924FEC5A}" name="Olson, Jamie" initials="OJ" userId="S::olson_j@cde.state.co.us::167fe529-3f31-461b-81fc-c891b2ac182b" providerId="AD"/>
  <p188:author id="{497A1CFB-15CA-23FD-C340-56027DBC50DC}" name="Beveridge, Lindsey" initials="LB" userId="S::Beveridge_l@cde.state.co.us::c0fdd95f-42ba-43e7-a90d-1d23cce210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05B160-2A88-4AFF-A9A8-CE68669008F0}" v="69" dt="2025-04-10T16:48:13.9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086" autoAdjust="0"/>
  </p:normalViewPr>
  <p:slideViewPr>
    <p:cSldViewPr snapToGrid="0">
      <p:cViewPr varScale="1">
        <p:scale>
          <a:sx n="132" d="100"/>
          <a:sy n="132" d="100"/>
        </p:scale>
        <p:origin x="204" y="120"/>
      </p:cViewPr>
      <p:guideLst>
        <p:guide orient="horz" pos="162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12.fntdata"/><Relationship Id="rId68" Type="http://schemas.openxmlformats.org/officeDocument/2006/relationships/viewProps" Target="viewProps.xml"/><Relationship Id="rId7" Type="http://schemas.openxmlformats.org/officeDocument/2006/relationships/slide" Target="slides/slide2.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5" Type="http://schemas.openxmlformats.org/officeDocument/2006/relationships/slideMaster" Target="slideMasters/slideMaster2.xml"/><Relationship Id="rId61" Type="http://schemas.openxmlformats.org/officeDocument/2006/relationships/font" Target="fonts/font10.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handoutMaster" Target="handoutMasters/handoutMaster1.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8.fntdata"/><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6.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notesMaster" Target="notesMasters/notesMaster1.xml"/><Relationship Id="rId55" Type="http://schemas.openxmlformats.org/officeDocument/2006/relationships/font" Target="fonts/font4.fntdata"/></Relationships>
</file>

<file path=ppt/comments/modernComment_133_5B3C447E.xml><?xml version="1.0" encoding="utf-8"?>
<p188:cmLst xmlns:a="http://schemas.openxmlformats.org/drawingml/2006/main" xmlns:r="http://schemas.openxmlformats.org/officeDocument/2006/relationships" xmlns:p188="http://schemas.microsoft.com/office/powerpoint/2018/8/main">
  <p188:cm id="{19C55262-6070-4E38-9287-8068EA1F79CC}" authorId="{497A1CFB-15CA-23FD-C340-56027DBC50DC}" created="2025-03-20T17:30:26.669">
    <pc:sldMkLst xmlns:pc="http://schemas.microsoft.com/office/powerpoint/2013/main/command">
      <pc:docMk/>
      <pc:sldMk cId="1530676350" sldId="307"/>
    </pc:sldMkLst>
    <p188:txBody>
      <a:bodyPr/>
      <a:lstStyle/>
      <a:p>
        <a:r>
          <a:rPr lang="en-US"/>
          <a:t>[@Ottinger, Emily] and [@Anthony, Tanni] Please add any content you think fits in this section. </a:t>
        </a:r>
      </a:p>
    </p188:txBody>
  </p188:cm>
  <p188:cm id="{48ED0933-8FC5-41FE-B45E-331CAC664F9B}" authorId="{497A1CFB-15CA-23FD-C340-56027DBC50DC}" created="2025-03-24T16:53:12.567">
    <ac:txMkLst xmlns:ac="http://schemas.microsoft.com/office/drawing/2013/main/command">
      <pc:docMk xmlns:pc="http://schemas.microsoft.com/office/powerpoint/2013/main/command"/>
      <pc:sldMk xmlns:pc="http://schemas.microsoft.com/office/powerpoint/2013/main/command" cId="1530676350" sldId="307"/>
      <ac:spMk id="4" creationId="{CAC58A66-AEC9-8415-9E48-1AE77367F6D4}"/>
      <ac:txMk cp="266">
        <ac:context len="282" hash="1205018394"/>
      </ac:txMk>
    </ac:txMkLst>
    <p188:pos x="3982197" y="1620998"/>
    <p188:txBody>
      <a:bodyPr/>
      <a:lstStyle/>
      <a:p>
        <a:r>
          <a:rPr lang="en-US"/>
          <a:t>[@Anthony, Tanni] </a:t>
        </a:r>
      </a:p>
    </p188:txBody>
  </p188:cm>
</p188:cmLst>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0A6372-0740-4831-96DF-772672C1C8AB}" type="doc">
      <dgm:prSet loTypeId="urn:microsoft.com/office/officeart/2005/8/layout/vList6" loCatId="process" qsTypeId="urn:microsoft.com/office/officeart/2005/8/quickstyle/simple1" qsCatId="simple" csTypeId="urn:microsoft.com/office/officeart/2005/8/colors/accent4_2" csCatId="accent4" phldr="1"/>
      <dgm:spPr/>
      <dgm:t>
        <a:bodyPr/>
        <a:lstStyle/>
        <a:p>
          <a:endParaRPr lang="en-US"/>
        </a:p>
      </dgm:t>
    </dgm:pt>
    <dgm:pt modelId="{1A9BD33B-D8DF-42A9-91CA-5590BF05D616}">
      <dgm:prSet phldrT="[Text]" custT="1"/>
      <dgm:spPr/>
      <dgm:t>
        <a:bodyPr/>
        <a:lstStyle/>
        <a:p>
          <a:r>
            <a:rPr lang="en-US" sz="2000">
              <a:solidFill>
                <a:schemeClr val="tx1"/>
              </a:solidFill>
              <a:latin typeface="Trebuchet MS"/>
            </a:rPr>
            <a:t>Additional, more rigorous strategies and intervention instruction</a:t>
          </a:r>
        </a:p>
      </dgm:t>
    </dgm:pt>
    <dgm:pt modelId="{19DC1E5A-84AC-4A1E-8015-694739251F6E}" type="parTrans" cxnId="{68EDB053-9CE5-4D7A-98DD-8F9351296ECA}">
      <dgm:prSet/>
      <dgm:spPr/>
      <dgm:t>
        <a:bodyPr/>
        <a:lstStyle/>
        <a:p>
          <a:endParaRPr lang="en-US" sz="1600">
            <a:latin typeface="Trebuchet MS" panose="020B0603020202020204" pitchFamily="34" charset="0"/>
          </a:endParaRPr>
        </a:p>
      </dgm:t>
    </dgm:pt>
    <dgm:pt modelId="{471F46AC-7D94-4B58-9C99-D49B0694A23A}" type="sibTrans" cxnId="{68EDB053-9CE5-4D7A-98DD-8F9351296ECA}">
      <dgm:prSet/>
      <dgm:spPr/>
      <dgm:t>
        <a:bodyPr/>
        <a:lstStyle/>
        <a:p>
          <a:endParaRPr lang="en-US" sz="1600">
            <a:latin typeface="Trebuchet MS" panose="020B0603020202020204" pitchFamily="34" charset="0"/>
          </a:endParaRPr>
        </a:p>
      </dgm:t>
    </dgm:pt>
    <dgm:pt modelId="{16862F8D-60B0-4DE0-A7BF-2667ABD47FDC}">
      <dgm:prSet phldrT="[Text]" custT="1"/>
      <dgm:spPr/>
      <dgm:t>
        <a:bodyPr/>
        <a:lstStyle/>
        <a:p>
          <a:r>
            <a:rPr lang="en-US" sz="1400">
              <a:latin typeface="Trebuchet MS"/>
            </a:rPr>
            <a:t>Change in interventions/teachers (Tier I, Tier II, Tier III)</a:t>
          </a:r>
        </a:p>
      </dgm:t>
    </dgm:pt>
    <dgm:pt modelId="{1853F727-BA57-4CC8-A459-B53B3C06B737}" type="parTrans" cxnId="{C476043A-7520-48A0-B1C0-50EC963C1140}">
      <dgm:prSet/>
      <dgm:spPr/>
      <dgm:t>
        <a:bodyPr/>
        <a:lstStyle/>
        <a:p>
          <a:endParaRPr lang="en-US" sz="1600">
            <a:latin typeface="Trebuchet MS" panose="020B0603020202020204" pitchFamily="34" charset="0"/>
          </a:endParaRPr>
        </a:p>
      </dgm:t>
    </dgm:pt>
    <dgm:pt modelId="{05A91356-D50D-4963-9930-2D01F5BB23A7}" type="sibTrans" cxnId="{C476043A-7520-48A0-B1C0-50EC963C1140}">
      <dgm:prSet/>
      <dgm:spPr/>
      <dgm:t>
        <a:bodyPr/>
        <a:lstStyle/>
        <a:p>
          <a:endParaRPr lang="en-US" sz="1600">
            <a:latin typeface="Trebuchet MS" panose="020B0603020202020204" pitchFamily="34" charset="0"/>
          </a:endParaRPr>
        </a:p>
      </dgm:t>
    </dgm:pt>
    <dgm:pt modelId="{378DCDD2-6F1A-4491-98BE-2E96E4F18DA3}">
      <dgm:prSet phldrT="[Text]" custT="1"/>
      <dgm:spPr/>
      <dgm:t>
        <a:bodyPr/>
        <a:lstStyle/>
        <a:p>
          <a:r>
            <a:rPr lang="en-US" sz="2000">
              <a:solidFill>
                <a:schemeClr val="tx1"/>
              </a:solidFill>
              <a:latin typeface="Trebuchet MS"/>
            </a:rPr>
            <a:t>Increased daily time in school for reading instruction</a:t>
          </a:r>
        </a:p>
      </dgm:t>
    </dgm:pt>
    <dgm:pt modelId="{50E86F4F-E529-4E63-81D1-C0DF345A2377}" type="parTrans" cxnId="{3BC3F651-2BD5-486C-A0BC-1088F18EF2BB}">
      <dgm:prSet/>
      <dgm:spPr/>
      <dgm:t>
        <a:bodyPr/>
        <a:lstStyle/>
        <a:p>
          <a:endParaRPr lang="en-US" sz="1600">
            <a:latin typeface="Trebuchet MS" panose="020B0603020202020204" pitchFamily="34" charset="0"/>
          </a:endParaRPr>
        </a:p>
      </dgm:t>
    </dgm:pt>
    <dgm:pt modelId="{8E0CA5B4-EE7D-4ED0-8159-2ECF044A7318}" type="sibTrans" cxnId="{3BC3F651-2BD5-486C-A0BC-1088F18EF2BB}">
      <dgm:prSet/>
      <dgm:spPr/>
      <dgm:t>
        <a:bodyPr/>
        <a:lstStyle/>
        <a:p>
          <a:endParaRPr lang="en-US" sz="1600">
            <a:latin typeface="Trebuchet MS" panose="020B0603020202020204" pitchFamily="34" charset="0"/>
          </a:endParaRPr>
        </a:p>
      </dgm:t>
    </dgm:pt>
    <dgm:pt modelId="{B960E40B-B680-495D-AE54-EDEA76683EF7}">
      <dgm:prSet phldrT="[Text]" custT="1"/>
      <dgm:spPr/>
      <dgm:t>
        <a:bodyPr/>
        <a:lstStyle/>
        <a:p>
          <a:r>
            <a:rPr lang="en-US" sz="1600">
              <a:latin typeface="Trebuchet MS"/>
            </a:rPr>
            <a:t>Increased weekly frequency</a:t>
          </a:r>
        </a:p>
      </dgm:t>
    </dgm:pt>
    <dgm:pt modelId="{18433166-95FA-4DB7-8880-DA9F56FD675D}" type="parTrans" cxnId="{12D0F7E6-B312-45E6-84E8-CFEDF9AACBFD}">
      <dgm:prSet/>
      <dgm:spPr/>
      <dgm:t>
        <a:bodyPr/>
        <a:lstStyle/>
        <a:p>
          <a:endParaRPr lang="en-US" sz="1600">
            <a:latin typeface="Trebuchet MS" panose="020B0603020202020204" pitchFamily="34" charset="0"/>
          </a:endParaRPr>
        </a:p>
      </dgm:t>
    </dgm:pt>
    <dgm:pt modelId="{F3B433E5-4B49-4A56-8371-8D73AB88346D}" type="sibTrans" cxnId="{12D0F7E6-B312-45E6-84E8-CFEDF9AACBFD}">
      <dgm:prSet/>
      <dgm:spPr/>
      <dgm:t>
        <a:bodyPr/>
        <a:lstStyle/>
        <a:p>
          <a:endParaRPr lang="en-US" sz="1600">
            <a:latin typeface="Trebuchet MS" panose="020B0603020202020204" pitchFamily="34" charset="0"/>
          </a:endParaRPr>
        </a:p>
      </dgm:t>
    </dgm:pt>
    <dgm:pt modelId="{A741AACB-2BB6-4EC8-9147-2AC5F6E294FE}">
      <dgm:prSet phldrT="[Text]" custT="1"/>
      <dgm:spPr/>
      <dgm:t>
        <a:bodyPr/>
        <a:lstStyle/>
        <a:p>
          <a:r>
            <a:rPr lang="en-US" sz="1600">
              <a:latin typeface="Trebuchet MS"/>
            </a:rPr>
            <a:t>Increased reading intervention supports across content</a:t>
          </a:r>
        </a:p>
      </dgm:t>
    </dgm:pt>
    <dgm:pt modelId="{18DE5022-72D1-4AB8-9D8B-3E748641ABC4}" type="parTrans" cxnId="{31A864B9-42FF-4906-902D-A1156DA29CFB}">
      <dgm:prSet/>
      <dgm:spPr/>
      <dgm:t>
        <a:bodyPr/>
        <a:lstStyle/>
        <a:p>
          <a:endParaRPr lang="en-US" sz="1600">
            <a:latin typeface="Trebuchet MS" panose="020B0603020202020204" pitchFamily="34" charset="0"/>
          </a:endParaRPr>
        </a:p>
      </dgm:t>
    </dgm:pt>
    <dgm:pt modelId="{EA771552-2512-4E55-89A0-E2676539FA66}" type="sibTrans" cxnId="{31A864B9-42FF-4906-902D-A1156DA29CFB}">
      <dgm:prSet/>
      <dgm:spPr/>
      <dgm:t>
        <a:bodyPr/>
        <a:lstStyle/>
        <a:p>
          <a:endParaRPr lang="en-US" sz="1600">
            <a:latin typeface="Trebuchet MS" panose="020B0603020202020204" pitchFamily="34" charset="0"/>
          </a:endParaRPr>
        </a:p>
      </dgm:t>
    </dgm:pt>
    <dgm:pt modelId="{AE5CFA32-5FBC-434E-8850-F09FF94C8AF4}">
      <dgm:prSet phldrT="[Text]" custT="1"/>
      <dgm:spPr/>
      <dgm:t>
        <a:bodyPr/>
        <a:lstStyle/>
        <a:p>
          <a:r>
            <a:rPr lang="en-US" sz="1400">
              <a:latin typeface="Trebuchet MS"/>
            </a:rPr>
            <a:t>Smaller Group Ratios</a:t>
          </a:r>
        </a:p>
      </dgm:t>
    </dgm:pt>
    <dgm:pt modelId="{3E45DF6E-1327-47A3-B3FD-52E5217167C5}" type="parTrans" cxnId="{F0C0F639-18C9-4235-87AE-A29E3B78EDB5}">
      <dgm:prSet/>
      <dgm:spPr/>
      <dgm:t>
        <a:bodyPr/>
        <a:lstStyle/>
        <a:p>
          <a:endParaRPr lang="en-US" sz="1600">
            <a:latin typeface="Trebuchet MS" panose="020B0603020202020204" pitchFamily="34" charset="0"/>
          </a:endParaRPr>
        </a:p>
      </dgm:t>
    </dgm:pt>
    <dgm:pt modelId="{99D95E07-9AF8-49A9-8AAC-245F4DA3F2A6}" type="sibTrans" cxnId="{F0C0F639-18C9-4235-87AE-A29E3B78EDB5}">
      <dgm:prSet/>
      <dgm:spPr/>
      <dgm:t>
        <a:bodyPr/>
        <a:lstStyle/>
        <a:p>
          <a:endParaRPr lang="en-US" sz="1600">
            <a:latin typeface="Trebuchet MS" panose="020B0603020202020204" pitchFamily="34" charset="0"/>
          </a:endParaRPr>
        </a:p>
      </dgm:t>
    </dgm:pt>
    <dgm:pt modelId="{494DC239-7A73-4AC2-B3E0-EB4952A70868}">
      <dgm:prSet phldrT="[Text]" custT="1"/>
      <dgm:spPr/>
      <dgm:t>
        <a:bodyPr/>
        <a:lstStyle/>
        <a:p>
          <a:r>
            <a:rPr lang="en-US" sz="1400">
              <a:latin typeface="Trebuchet MS"/>
            </a:rPr>
            <a:t>Increased frequency of progress monitoring/data analysis</a:t>
          </a:r>
        </a:p>
      </dgm:t>
    </dgm:pt>
    <dgm:pt modelId="{D83DBA14-B178-43F1-8B37-8454D959820D}" type="parTrans" cxnId="{E2734EA6-A5F2-4873-98BB-A9DDDFD486E8}">
      <dgm:prSet/>
      <dgm:spPr/>
      <dgm:t>
        <a:bodyPr/>
        <a:lstStyle/>
        <a:p>
          <a:endParaRPr lang="en-US" sz="1600">
            <a:latin typeface="Trebuchet MS" panose="020B0603020202020204" pitchFamily="34" charset="0"/>
          </a:endParaRPr>
        </a:p>
      </dgm:t>
    </dgm:pt>
    <dgm:pt modelId="{708E75C9-124A-488C-A901-5B5AF178D229}" type="sibTrans" cxnId="{E2734EA6-A5F2-4873-98BB-A9DDDFD486E8}">
      <dgm:prSet/>
      <dgm:spPr/>
      <dgm:t>
        <a:bodyPr/>
        <a:lstStyle/>
        <a:p>
          <a:endParaRPr lang="en-US" sz="1600">
            <a:latin typeface="Trebuchet MS" panose="020B0603020202020204" pitchFamily="34" charset="0"/>
          </a:endParaRPr>
        </a:p>
      </dgm:t>
    </dgm:pt>
    <dgm:pt modelId="{69A76097-D4E7-4763-94BA-74D2947FC62D}">
      <dgm:prSet phldrT="[Text]" custT="1"/>
      <dgm:spPr/>
      <dgm:t>
        <a:bodyPr/>
        <a:lstStyle/>
        <a:p>
          <a:r>
            <a:rPr lang="en-US" sz="1400">
              <a:latin typeface="Trebuchet MS"/>
            </a:rPr>
            <a:t>More targeted, pinpointed intervention</a:t>
          </a:r>
        </a:p>
      </dgm:t>
    </dgm:pt>
    <dgm:pt modelId="{490CB2AF-917E-4A70-A867-857B98808339}" type="parTrans" cxnId="{B8A346FA-4BDC-40E4-B7B5-58FD102F9F10}">
      <dgm:prSet/>
      <dgm:spPr/>
      <dgm:t>
        <a:bodyPr/>
        <a:lstStyle/>
        <a:p>
          <a:endParaRPr lang="en-US" sz="1600">
            <a:latin typeface="Trebuchet MS" panose="020B0603020202020204" pitchFamily="34" charset="0"/>
          </a:endParaRPr>
        </a:p>
      </dgm:t>
    </dgm:pt>
    <dgm:pt modelId="{86C7FCC7-C770-44CF-826A-8A1C62486886}" type="sibTrans" cxnId="{B8A346FA-4BDC-40E4-B7B5-58FD102F9F10}">
      <dgm:prSet/>
      <dgm:spPr/>
      <dgm:t>
        <a:bodyPr/>
        <a:lstStyle/>
        <a:p>
          <a:endParaRPr lang="en-US" sz="1600">
            <a:latin typeface="Trebuchet MS" panose="020B0603020202020204" pitchFamily="34" charset="0"/>
          </a:endParaRPr>
        </a:p>
      </dgm:t>
    </dgm:pt>
    <dgm:pt modelId="{CC749B0A-BE9C-4398-869B-1221D15E278A}">
      <dgm:prSet phldrT="[Text]" custT="1"/>
      <dgm:spPr/>
      <dgm:t>
        <a:bodyPr/>
        <a:lstStyle/>
        <a:p>
          <a:r>
            <a:rPr lang="en-US" sz="1600">
              <a:latin typeface="Trebuchet MS"/>
            </a:rPr>
            <a:t>Increased duration</a:t>
          </a:r>
        </a:p>
      </dgm:t>
    </dgm:pt>
    <dgm:pt modelId="{D6B45491-C816-4322-BCF8-C844CA38BDB4}" type="parTrans" cxnId="{93EE45AC-7E1A-4968-AC75-1BFEE3BFB4D4}">
      <dgm:prSet/>
      <dgm:spPr/>
      <dgm:t>
        <a:bodyPr/>
        <a:lstStyle/>
        <a:p>
          <a:endParaRPr lang="en-US" sz="1600">
            <a:latin typeface="Trebuchet MS" panose="020B0603020202020204" pitchFamily="34" charset="0"/>
          </a:endParaRPr>
        </a:p>
      </dgm:t>
    </dgm:pt>
    <dgm:pt modelId="{937A686E-C256-447F-8622-14325C1AEC94}" type="sibTrans" cxnId="{93EE45AC-7E1A-4968-AC75-1BFEE3BFB4D4}">
      <dgm:prSet/>
      <dgm:spPr/>
      <dgm:t>
        <a:bodyPr/>
        <a:lstStyle/>
        <a:p>
          <a:endParaRPr lang="en-US" sz="1600">
            <a:latin typeface="Trebuchet MS" panose="020B0603020202020204" pitchFamily="34" charset="0"/>
          </a:endParaRPr>
        </a:p>
      </dgm:t>
    </dgm:pt>
    <dgm:pt modelId="{B1B7D436-B7E5-4B7C-BA18-EEE1736EB841}">
      <dgm:prSet phldrT="[Text]" custT="1"/>
      <dgm:spPr/>
      <dgm:t>
        <a:bodyPr/>
        <a:lstStyle/>
        <a:p>
          <a:r>
            <a:rPr lang="en-US" sz="2000">
              <a:solidFill>
                <a:schemeClr val="tx1"/>
              </a:solidFill>
              <a:latin typeface="Trebuchet MS"/>
            </a:rPr>
            <a:t>Reading instruction is supported across content within the school day</a:t>
          </a:r>
        </a:p>
      </dgm:t>
    </dgm:pt>
    <dgm:pt modelId="{BEFF56B1-919D-4BFC-87D6-9E4C630A8021}" type="parTrans" cxnId="{27761969-A3FF-43B2-9BE5-D95A1A6818EC}">
      <dgm:prSet/>
      <dgm:spPr/>
      <dgm:t>
        <a:bodyPr/>
        <a:lstStyle/>
        <a:p>
          <a:endParaRPr lang="en-US" sz="1600">
            <a:latin typeface="Trebuchet MS" panose="020B0603020202020204" pitchFamily="34" charset="0"/>
          </a:endParaRPr>
        </a:p>
      </dgm:t>
    </dgm:pt>
    <dgm:pt modelId="{94AEC21A-0ABF-4893-A730-BE1EEDCA1FB3}" type="sibTrans" cxnId="{27761969-A3FF-43B2-9BE5-D95A1A6818EC}">
      <dgm:prSet/>
      <dgm:spPr/>
      <dgm:t>
        <a:bodyPr/>
        <a:lstStyle/>
        <a:p>
          <a:endParaRPr lang="en-US" sz="1600">
            <a:latin typeface="Trebuchet MS" panose="020B0603020202020204" pitchFamily="34" charset="0"/>
          </a:endParaRPr>
        </a:p>
      </dgm:t>
    </dgm:pt>
    <dgm:pt modelId="{EA6747E6-9381-4D5D-8075-110779A3157A}">
      <dgm:prSet phldrT="[Text]" custT="1"/>
      <dgm:spPr/>
      <dgm:t>
        <a:bodyPr/>
        <a:lstStyle/>
        <a:p>
          <a:pPr rtl="0"/>
          <a:r>
            <a:rPr lang="en-US" sz="1600">
              <a:latin typeface="Trebuchet MS"/>
            </a:rPr>
            <a:t>Literacy focused content area instruction</a:t>
          </a:r>
        </a:p>
      </dgm:t>
    </dgm:pt>
    <dgm:pt modelId="{0897DE12-1461-473A-AC67-A73DB5760148}" type="parTrans" cxnId="{02AEF2F9-CB65-49B6-96D4-24FC09C81FCD}">
      <dgm:prSet/>
      <dgm:spPr/>
      <dgm:t>
        <a:bodyPr/>
        <a:lstStyle/>
        <a:p>
          <a:endParaRPr lang="en-US" sz="1600">
            <a:latin typeface="Trebuchet MS" panose="020B0603020202020204" pitchFamily="34" charset="0"/>
          </a:endParaRPr>
        </a:p>
      </dgm:t>
    </dgm:pt>
    <dgm:pt modelId="{46BA0DD3-1A07-4995-8A00-4A31FD255E30}" type="sibTrans" cxnId="{02AEF2F9-CB65-49B6-96D4-24FC09C81FCD}">
      <dgm:prSet/>
      <dgm:spPr/>
      <dgm:t>
        <a:bodyPr/>
        <a:lstStyle/>
        <a:p>
          <a:endParaRPr lang="en-US" sz="1600">
            <a:latin typeface="Trebuchet MS" panose="020B0603020202020204" pitchFamily="34" charset="0"/>
          </a:endParaRPr>
        </a:p>
      </dgm:t>
    </dgm:pt>
    <dgm:pt modelId="{0D59A151-FD5C-4B47-8E30-9F923EAA6F8F}">
      <dgm:prSet phldrT="[Text]" custT="1"/>
      <dgm:spPr/>
      <dgm:t>
        <a:bodyPr/>
        <a:lstStyle/>
        <a:p>
          <a:r>
            <a:rPr lang="en-US" sz="1600">
              <a:latin typeface="Trebuchet MS" panose="020B0603020202020204" pitchFamily="34" charset="0"/>
            </a:rPr>
            <a:t>Push-in support</a:t>
          </a:r>
        </a:p>
      </dgm:t>
    </dgm:pt>
    <dgm:pt modelId="{4AB9B0F0-FDB8-4581-9451-F1C1F142860E}" type="parTrans" cxnId="{D4B1AC26-CD43-4EB5-AF68-C559A78C6716}">
      <dgm:prSet/>
      <dgm:spPr/>
      <dgm:t>
        <a:bodyPr/>
        <a:lstStyle/>
        <a:p>
          <a:endParaRPr lang="en-US" sz="1600">
            <a:latin typeface="Trebuchet MS" panose="020B0603020202020204" pitchFamily="34" charset="0"/>
          </a:endParaRPr>
        </a:p>
      </dgm:t>
    </dgm:pt>
    <dgm:pt modelId="{56C80337-6BE8-48C5-BC19-190F2F808069}" type="sibTrans" cxnId="{D4B1AC26-CD43-4EB5-AF68-C559A78C6716}">
      <dgm:prSet/>
      <dgm:spPr/>
      <dgm:t>
        <a:bodyPr/>
        <a:lstStyle/>
        <a:p>
          <a:endParaRPr lang="en-US" sz="1600">
            <a:latin typeface="Trebuchet MS" panose="020B0603020202020204" pitchFamily="34" charset="0"/>
          </a:endParaRPr>
        </a:p>
      </dgm:t>
    </dgm:pt>
    <dgm:pt modelId="{A5D13872-B9F0-4657-93B3-A1872C5E825A}">
      <dgm:prSet phldrT="[Text]" custT="1"/>
      <dgm:spPr/>
      <dgm:t>
        <a:bodyPr/>
        <a:lstStyle/>
        <a:p>
          <a:r>
            <a:rPr lang="en-US" sz="1600">
              <a:latin typeface="Trebuchet MS" panose="020B0603020202020204" pitchFamily="34" charset="0"/>
            </a:rPr>
            <a:t>Increased accommodations/modifications</a:t>
          </a:r>
        </a:p>
      </dgm:t>
    </dgm:pt>
    <dgm:pt modelId="{F2F3A5D7-9E37-4F5D-8402-E9FA8ECEAB14}" type="parTrans" cxnId="{118B3B0D-DECC-44F8-851D-E503686AFFCA}">
      <dgm:prSet/>
      <dgm:spPr/>
      <dgm:t>
        <a:bodyPr/>
        <a:lstStyle/>
        <a:p>
          <a:endParaRPr lang="en-US" sz="1600">
            <a:latin typeface="Trebuchet MS" panose="020B0603020202020204" pitchFamily="34" charset="0"/>
          </a:endParaRPr>
        </a:p>
      </dgm:t>
    </dgm:pt>
    <dgm:pt modelId="{6578DC37-E5BA-45C9-9FE6-E363EEBE48C2}" type="sibTrans" cxnId="{118B3B0D-DECC-44F8-851D-E503686AFFCA}">
      <dgm:prSet/>
      <dgm:spPr/>
      <dgm:t>
        <a:bodyPr/>
        <a:lstStyle/>
        <a:p>
          <a:endParaRPr lang="en-US" sz="1600">
            <a:latin typeface="Trebuchet MS" panose="020B0603020202020204" pitchFamily="34" charset="0"/>
          </a:endParaRPr>
        </a:p>
      </dgm:t>
    </dgm:pt>
    <dgm:pt modelId="{40AE66B2-E56E-46AC-89B0-28F2933BAD67}">
      <dgm:prSet phldr="0"/>
      <dgm:spPr/>
      <dgm:t>
        <a:bodyPr/>
        <a:lstStyle/>
        <a:p>
          <a:r>
            <a:rPr lang="en-US" sz="1600">
              <a:latin typeface="Trebuchet MS"/>
            </a:rPr>
            <a:t>Small group instruction</a:t>
          </a:r>
          <a:endParaRPr lang="en-US"/>
        </a:p>
      </dgm:t>
    </dgm:pt>
    <dgm:pt modelId="{FF5FCD4C-96CF-4DAC-87C4-0F12BEF6BD80}" type="parTrans" cxnId="{FAE22FC0-0E7F-46D0-A966-533D2EC94B4B}">
      <dgm:prSet/>
      <dgm:spPr/>
    </dgm:pt>
    <dgm:pt modelId="{B6888237-DCCE-410D-B2C6-E7272A0C1298}" type="sibTrans" cxnId="{FAE22FC0-0E7F-46D0-A966-533D2EC94B4B}">
      <dgm:prSet/>
      <dgm:spPr/>
    </dgm:pt>
    <dgm:pt modelId="{E3A280C0-1BB6-41A4-AF4C-4A2D6C901F86}" type="pres">
      <dgm:prSet presAssocID="{890A6372-0740-4831-96DF-772672C1C8AB}" presName="Name0" presStyleCnt="0">
        <dgm:presLayoutVars>
          <dgm:dir/>
          <dgm:animLvl val="lvl"/>
          <dgm:resizeHandles/>
        </dgm:presLayoutVars>
      </dgm:prSet>
      <dgm:spPr/>
    </dgm:pt>
    <dgm:pt modelId="{A317F6ED-A5AB-421B-8CF8-83381D87FCE5}" type="pres">
      <dgm:prSet presAssocID="{1A9BD33B-D8DF-42A9-91CA-5590BF05D616}" presName="linNode" presStyleCnt="0"/>
      <dgm:spPr/>
    </dgm:pt>
    <dgm:pt modelId="{E61E0D2E-C727-4036-95E7-4100120F65EC}" type="pres">
      <dgm:prSet presAssocID="{1A9BD33B-D8DF-42A9-91CA-5590BF05D616}" presName="parentShp" presStyleLbl="node1" presStyleIdx="0" presStyleCnt="3">
        <dgm:presLayoutVars>
          <dgm:bulletEnabled val="1"/>
        </dgm:presLayoutVars>
      </dgm:prSet>
      <dgm:spPr/>
    </dgm:pt>
    <dgm:pt modelId="{7CC9BB69-011B-4F45-A5EC-98FEC34FBDEA}" type="pres">
      <dgm:prSet presAssocID="{1A9BD33B-D8DF-42A9-91CA-5590BF05D616}" presName="childShp" presStyleLbl="bgAccFollowNode1" presStyleIdx="0" presStyleCnt="3">
        <dgm:presLayoutVars>
          <dgm:bulletEnabled val="1"/>
        </dgm:presLayoutVars>
      </dgm:prSet>
      <dgm:spPr/>
    </dgm:pt>
    <dgm:pt modelId="{18907E2B-4D2E-44E7-AF3F-2A928679DCF4}" type="pres">
      <dgm:prSet presAssocID="{471F46AC-7D94-4B58-9C99-D49B0694A23A}" presName="spacing" presStyleCnt="0"/>
      <dgm:spPr/>
    </dgm:pt>
    <dgm:pt modelId="{79BCC743-8ACC-4E39-9554-876B41FA64FB}" type="pres">
      <dgm:prSet presAssocID="{378DCDD2-6F1A-4491-98BE-2E96E4F18DA3}" presName="linNode" presStyleCnt="0"/>
      <dgm:spPr/>
    </dgm:pt>
    <dgm:pt modelId="{F14216DA-B8EA-4F8E-AFEE-639EC72DB413}" type="pres">
      <dgm:prSet presAssocID="{378DCDD2-6F1A-4491-98BE-2E96E4F18DA3}" presName="parentShp" presStyleLbl="node1" presStyleIdx="1" presStyleCnt="3">
        <dgm:presLayoutVars>
          <dgm:bulletEnabled val="1"/>
        </dgm:presLayoutVars>
      </dgm:prSet>
      <dgm:spPr/>
    </dgm:pt>
    <dgm:pt modelId="{477DB26F-69EB-4FB4-8E0F-C879AF7196EE}" type="pres">
      <dgm:prSet presAssocID="{378DCDD2-6F1A-4491-98BE-2E96E4F18DA3}" presName="childShp" presStyleLbl="bgAccFollowNode1" presStyleIdx="1" presStyleCnt="3">
        <dgm:presLayoutVars>
          <dgm:bulletEnabled val="1"/>
        </dgm:presLayoutVars>
      </dgm:prSet>
      <dgm:spPr/>
    </dgm:pt>
    <dgm:pt modelId="{425A6302-9BAF-43D3-B133-771EF772F9C5}" type="pres">
      <dgm:prSet presAssocID="{8E0CA5B4-EE7D-4ED0-8159-2ECF044A7318}" presName="spacing" presStyleCnt="0"/>
      <dgm:spPr/>
    </dgm:pt>
    <dgm:pt modelId="{B0CB8F01-F58D-4D43-9EA4-3FCAEED6A4FC}" type="pres">
      <dgm:prSet presAssocID="{B1B7D436-B7E5-4B7C-BA18-EEE1736EB841}" presName="linNode" presStyleCnt="0"/>
      <dgm:spPr/>
    </dgm:pt>
    <dgm:pt modelId="{EA749984-E6C0-455B-9B36-E87359B8979B}" type="pres">
      <dgm:prSet presAssocID="{B1B7D436-B7E5-4B7C-BA18-EEE1736EB841}" presName="parentShp" presStyleLbl="node1" presStyleIdx="2" presStyleCnt="3">
        <dgm:presLayoutVars>
          <dgm:bulletEnabled val="1"/>
        </dgm:presLayoutVars>
      </dgm:prSet>
      <dgm:spPr/>
    </dgm:pt>
    <dgm:pt modelId="{36FD688A-C572-43DA-BA24-F0D4D09827C6}" type="pres">
      <dgm:prSet presAssocID="{B1B7D436-B7E5-4B7C-BA18-EEE1736EB841}" presName="childShp" presStyleLbl="bgAccFollowNode1" presStyleIdx="2" presStyleCnt="3">
        <dgm:presLayoutVars>
          <dgm:bulletEnabled val="1"/>
        </dgm:presLayoutVars>
      </dgm:prSet>
      <dgm:spPr/>
    </dgm:pt>
  </dgm:ptLst>
  <dgm:cxnLst>
    <dgm:cxn modelId="{005BD403-24B6-4DF9-9E05-B27D0159A08D}" type="presOf" srcId="{494DC239-7A73-4AC2-B3E0-EB4952A70868}" destId="{7CC9BB69-011B-4F45-A5EC-98FEC34FBDEA}" srcOrd="0" destOrd="3" presId="urn:microsoft.com/office/officeart/2005/8/layout/vList6"/>
    <dgm:cxn modelId="{118B3B0D-DECC-44F8-851D-E503686AFFCA}" srcId="{B1B7D436-B7E5-4B7C-BA18-EEE1736EB841}" destId="{A5D13872-B9F0-4657-93B3-A1872C5E825A}" srcOrd="3" destOrd="0" parTransId="{F2F3A5D7-9E37-4F5D-8402-E9FA8ECEAB14}" sibTransId="{6578DC37-E5BA-45C9-9FE6-E363EEBE48C2}"/>
    <dgm:cxn modelId="{AF520B22-45CF-4033-B0EF-369EFEFC94BE}" type="presOf" srcId="{0D59A151-FD5C-4B47-8E30-9F923EAA6F8F}" destId="{36FD688A-C572-43DA-BA24-F0D4D09827C6}" srcOrd="0" destOrd="2" presId="urn:microsoft.com/office/officeart/2005/8/layout/vList6"/>
    <dgm:cxn modelId="{D4B1AC26-CD43-4EB5-AF68-C559A78C6716}" srcId="{B1B7D436-B7E5-4B7C-BA18-EEE1736EB841}" destId="{0D59A151-FD5C-4B47-8E30-9F923EAA6F8F}" srcOrd="2" destOrd="0" parTransId="{4AB9B0F0-FDB8-4581-9451-F1C1F142860E}" sibTransId="{56C80337-6BE8-48C5-BC19-190F2F808069}"/>
    <dgm:cxn modelId="{F0C0F639-18C9-4235-87AE-A29E3B78EDB5}" srcId="{1A9BD33B-D8DF-42A9-91CA-5590BF05D616}" destId="{AE5CFA32-5FBC-434E-8850-F09FF94C8AF4}" srcOrd="1" destOrd="0" parTransId="{3E45DF6E-1327-47A3-B3FD-52E5217167C5}" sibTransId="{99D95E07-9AF8-49A9-8AAC-245F4DA3F2A6}"/>
    <dgm:cxn modelId="{C476043A-7520-48A0-B1C0-50EC963C1140}" srcId="{1A9BD33B-D8DF-42A9-91CA-5590BF05D616}" destId="{16862F8D-60B0-4DE0-A7BF-2667ABD47FDC}" srcOrd="0" destOrd="0" parTransId="{1853F727-BA57-4CC8-A459-B53B3C06B737}" sibTransId="{05A91356-D50D-4963-9930-2D01F5BB23A7}"/>
    <dgm:cxn modelId="{6D62F646-6669-4ACB-AB71-28696D639602}" type="presOf" srcId="{40AE66B2-E56E-46AC-89B0-28F2933BAD67}" destId="{36FD688A-C572-43DA-BA24-F0D4D09827C6}" srcOrd="0" destOrd="1" presId="urn:microsoft.com/office/officeart/2005/8/layout/vList6"/>
    <dgm:cxn modelId="{27761969-A3FF-43B2-9BE5-D95A1A6818EC}" srcId="{890A6372-0740-4831-96DF-772672C1C8AB}" destId="{B1B7D436-B7E5-4B7C-BA18-EEE1736EB841}" srcOrd="2" destOrd="0" parTransId="{BEFF56B1-919D-4BFC-87D6-9E4C630A8021}" sibTransId="{94AEC21A-0ABF-4893-A730-BE1EEDCA1FB3}"/>
    <dgm:cxn modelId="{E5BE9350-4E81-443F-9D10-06F483E9DACF}" type="presOf" srcId="{16862F8D-60B0-4DE0-A7BF-2667ABD47FDC}" destId="{7CC9BB69-011B-4F45-A5EC-98FEC34FBDEA}" srcOrd="0" destOrd="0" presId="urn:microsoft.com/office/officeart/2005/8/layout/vList6"/>
    <dgm:cxn modelId="{9E9A1551-0A49-473C-8C68-983661D3CB5F}" type="presOf" srcId="{1A9BD33B-D8DF-42A9-91CA-5590BF05D616}" destId="{E61E0D2E-C727-4036-95E7-4100120F65EC}" srcOrd="0" destOrd="0" presId="urn:microsoft.com/office/officeart/2005/8/layout/vList6"/>
    <dgm:cxn modelId="{3BC3F651-2BD5-486C-A0BC-1088F18EF2BB}" srcId="{890A6372-0740-4831-96DF-772672C1C8AB}" destId="{378DCDD2-6F1A-4491-98BE-2E96E4F18DA3}" srcOrd="1" destOrd="0" parTransId="{50E86F4F-E529-4E63-81D1-C0DF345A2377}" sibTransId="{8E0CA5B4-EE7D-4ED0-8159-2ECF044A7318}"/>
    <dgm:cxn modelId="{DBD2A152-7342-4F6D-9ADC-46EB1364FBBF}" type="presOf" srcId="{EA6747E6-9381-4D5D-8075-110779A3157A}" destId="{36FD688A-C572-43DA-BA24-F0D4D09827C6}" srcOrd="0" destOrd="0" presId="urn:microsoft.com/office/officeart/2005/8/layout/vList6"/>
    <dgm:cxn modelId="{68EDB053-9CE5-4D7A-98DD-8F9351296ECA}" srcId="{890A6372-0740-4831-96DF-772672C1C8AB}" destId="{1A9BD33B-D8DF-42A9-91CA-5590BF05D616}" srcOrd="0" destOrd="0" parTransId="{19DC1E5A-84AC-4A1E-8015-694739251F6E}" sibTransId="{471F46AC-7D94-4B58-9C99-D49B0694A23A}"/>
    <dgm:cxn modelId="{8A222574-4A97-4C25-9C26-153440357EF5}" type="presOf" srcId="{CC749B0A-BE9C-4398-869B-1221D15E278A}" destId="{477DB26F-69EB-4FB4-8E0F-C879AF7196EE}" srcOrd="0" destOrd="1" presId="urn:microsoft.com/office/officeart/2005/8/layout/vList6"/>
    <dgm:cxn modelId="{B1116258-D35C-48C5-813D-D5E343ACD6B5}" type="presOf" srcId="{890A6372-0740-4831-96DF-772672C1C8AB}" destId="{E3A280C0-1BB6-41A4-AF4C-4A2D6C901F86}" srcOrd="0" destOrd="0" presId="urn:microsoft.com/office/officeart/2005/8/layout/vList6"/>
    <dgm:cxn modelId="{E83EA378-0D7E-4919-AF45-EE9DF4D9E221}" type="presOf" srcId="{A5D13872-B9F0-4657-93B3-A1872C5E825A}" destId="{36FD688A-C572-43DA-BA24-F0D4D09827C6}" srcOrd="0" destOrd="3" presId="urn:microsoft.com/office/officeart/2005/8/layout/vList6"/>
    <dgm:cxn modelId="{723B588B-8152-4567-89AC-1D0EE56274A8}" type="presOf" srcId="{A741AACB-2BB6-4EC8-9147-2AC5F6E294FE}" destId="{477DB26F-69EB-4FB4-8E0F-C879AF7196EE}" srcOrd="0" destOrd="2" presId="urn:microsoft.com/office/officeart/2005/8/layout/vList6"/>
    <dgm:cxn modelId="{E2734EA6-A5F2-4873-98BB-A9DDDFD486E8}" srcId="{1A9BD33B-D8DF-42A9-91CA-5590BF05D616}" destId="{494DC239-7A73-4AC2-B3E0-EB4952A70868}" srcOrd="3" destOrd="0" parTransId="{D83DBA14-B178-43F1-8B37-8454D959820D}" sibTransId="{708E75C9-124A-488C-A901-5B5AF178D229}"/>
    <dgm:cxn modelId="{93EE45AC-7E1A-4968-AC75-1BFEE3BFB4D4}" srcId="{378DCDD2-6F1A-4491-98BE-2E96E4F18DA3}" destId="{CC749B0A-BE9C-4398-869B-1221D15E278A}" srcOrd="1" destOrd="0" parTransId="{D6B45491-C816-4322-BCF8-C844CA38BDB4}" sibTransId="{937A686E-C256-447F-8622-14325C1AEC94}"/>
    <dgm:cxn modelId="{721636AD-E0E4-4423-A373-5181CBA3D7A4}" type="presOf" srcId="{B960E40B-B680-495D-AE54-EDEA76683EF7}" destId="{477DB26F-69EB-4FB4-8E0F-C879AF7196EE}" srcOrd="0" destOrd="0" presId="urn:microsoft.com/office/officeart/2005/8/layout/vList6"/>
    <dgm:cxn modelId="{31A864B9-42FF-4906-902D-A1156DA29CFB}" srcId="{378DCDD2-6F1A-4491-98BE-2E96E4F18DA3}" destId="{A741AACB-2BB6-4EC8-9147-2AC5F6E294FE}" srcOrd="2" destOrd="0" parTransId="{18DE5022-72D1-4AB8-9D8B-3E748641ABC4}" sibTransId="{EA771552-2512-4E55-89A0-E2676539FA66}"/>
    <dgm:cxn modelId="{FAE22FC0-0E7F-46D0-A966-533D2EC94B4B}" srcId="{B1B7D436-B7E5-4B7C-BA18-EEE1736EB841}" destId="{40AE66B2-E56E-46AC-89B0-28F2933BAD67}" srcOrd="1" destOrd="0" parTransId="{FF5FCD4C-96CF-4DAC-87C4-0F12BEF6BD80}" sibTransId="{B6888237-DCCE-410D-B2C6-E7272A0C1298}"/>
    <dgm:cxn modelId="{B21D5AD4-D3B3-4F05-95F0-2CEFBE7D757E}" type="presOf" srcId="{69A76097-D4E7-4763-94BA-74D2947FC62D}" destId="{7CC9BB69-011B-4F45-A5EC-98FEC34FBDEA}" srcOrd="0" destOrd="2" presId="urn:microsoft.com/office/officeart/2005/8/layout/vList6"/>
    <dgm:cxn modelId="{12D0F7E6-B312-45E6-84E8-CFEDF9AACBFD}" srcId="{378DCDD2-6F1A-4491-98BE-2E96E4F18DA3}" destId="{B960E40B-B680-495D-AE54-EDEA76683EF7}" srcOrd="0" destOrd="0" parTransId="{18433166-95FA-4DB7-8880-DA9F56FD675D}" sibTransId="{F3B433E5-4B49-4A56-8371-8D73AB88346D}"/>
    <dgm:cxn modelId="{87139DE9-E8ED-42E3-A78D-BAA152E406EE}" type="presOf" srcId="{378DCDD2-6F1A-4491-98BE-2E96E4F18DA3}" destId="{F14216DA-B8EA-4F8E-AFEE-639EC72DB413}" srcOrd="0" destOrd="0" presId="urn:microsoft.com/office/officeart/2005/8/layout/vList6"/>
    <dgm:cxn modelId="{F96D9BEC-399A-411D-911E-79C7B03617BF}" type="presOf" srcId="{AE5CFA32-5FBC-434E-8850-F09FF94C8AF4}" destId="{7CC9BB69-011B-4F45-A5EC-98FEC34FBDEA}" srcOrd="0" destOrd="1" presId="urn:microsoft.com/office/officeart/2005/8/layout/vList6"/>
    <dgm:cxn modelId="{02AEF2F9-CB65-49B6-96D4-24FC09C81FCD}" srcId="{B1B7D436-B7E5-4B7C-BA18-EEE1736EB841}" destId="{EA6747E6-9381-4D5D-8075-110779A3157A}" srcOrd="0" destOrd="0" parTransId="{0897DE12-1461-473A-AC67-A73DB5760148}" sibTransId="{46BA0DD3-1A07-4995-8A00-4A31FD255E30}"/>
    <dgm:cxn modelId="{7E1C46FA-CC2C-4B07-94C0-0FB7B21E7080}" type="presOf" srcId="{B1B7D436-B7E5-4B7C-BA18-EEE1736EB841}" destId="{EA749984-E6C0-455B-9B36-E87359B8979B}" srcOrd="0" destOrd="0" presId="urn:microsoft.com/office/officeart/2005/8/layout/vList6"/>
    <dgm:cxn modelId="{B8A346FA-4BDC-40E4-B7B5-58FD102F9F10}" srcId="{1A9BD33B-D8DF-42A9-91CA-5590BF05D616}" destId="{69A76097-D4E7-4763-94BA-74D2947FC62D}" srcOrd="2" destOrd="0" parTransId="{490CB2AF-917E-4A70-A867-857B98808339}" sibTransId="{86C7FCC7-C770-44CF-826A-8A1C62486886}"/>
    <dgm:cxn modelId="{19EDB191-5B68-4049-B588-E072CD5B9883}" type="presParOf" srcId="{E3A280C0-1BB6-41A4-AF4C-4A2D6C901F86}" destId="{A317F6ED-A5AB-421B-8CF8-83381D87FCE5}" srcOrd="0" destOrd="0" presId="urn:microsoft.com/office/officeart/2005/8/layout/vList6"/>
    <dgm:cxn modelId="{BFCABF19-633C-4CAE-B468-9430DD1B9E1A}" type="presParOf" srcId="{A317F6ED-A5AB-421B-8CF8-83381D87FCE5}" destId="{E61E0D2E-C727-4036-95E7-4100120F65EC}" srcOrd="0" destOrd="0" presId="urn:microsoft.com/office/officeart/2005/8/layout/vList6"/>
    <dgm:cxn modelId="{A2BD36A6-47E4-4CFB-8DC6-A0070C6185C9}" type="presParOf" srcId="{A317F6ED-A5AB-421B-8CF8-83381D87FCE5}" destId="{7CC9BB69-011B-4F45-A5EC-98FEC34FBDEA}" srcOrd="1" destOrd="0" presId="urn:microsoft.com/office/officeart/2005/8/layout/vList6"/>
    <dgm:cxn modelId="{07C98208-5F47-408C-96F1-062394772CA5}" type="presParOf" srcId="{E3A280C0-1BB6-41A4-AF4C-4A2D6C901F86}" destId="{18907E2B-4D2E-44E7-AF3F-2A928679DCF4}" srcOrd="1" destOrd="0" presId="urn:microsoft.com/office/officeart/2005/8/layout/vList6"/>
    <dgm:cxn modelId="{F0CC4ECC-3E73-47BA-B312-012E97AD1424}" type="presParOf" srcId="{E3A280C0-1BB6-41A4-AF4C-4A2D6C901F86}" destId="{79BCC743-8ACC-4E39-9554-876B41FA64FB}" srcOrd="2" destOrd="0" presId="urn:microsoft.com/office/officeart/2005/8/layout/vList6"/>
    <dgm:cxn modelId="{62A2EC08-0179-4196-98A7-A7F6296F48A1}" type="presParOf" srcId="{79BCC743-8ACC-4E39-9554-876B41FA64FB}" destId="{F14216DA-B8EA-4F8E-AFEE-639EC72DB413}" srcOrd="0" destOrd="0" presId="urn:microsoft.com/office/officeart/2005/8/layout/vList6"/>
    <dgm:cxn modelId="{CDBFCA1D-35CD-450F-B326-27F1F83EFDA2}" type="presParOf" srcId="{79BCC743-8ACC-4E39-9554-876B41FA64FB}" destId="{477DB26F-69EB-4FB4-8E0F-C879AF7196EE}" srcOrd="1" destOrd="0" presId="urn:microsoft.com/office/officeart/2005/8/layout/vList6"/>
    <dgm:cxn modelId="{5D63A099-CBFA-4F17-A1F1-4A724E4D7997}" type="presParOf" srcId="{E3A280C0-1BB6-41A4-AF4C-4A2D6C901F86}" destId="{425A6302-9BAF-43D3-B133-771EF772F9C5}" srcOrd="3" destOrd="0" presId="urn:microsoft.com/office/officeart/2005/8/layout/vList6"/>
    <dgm:cxn modelId="{27CADF23-AE4C-43F4-BD88-363602B09E79}" type="presParOf" srcId="{E3A280C0-1BB6-41A4-AF4C-4A2D6C901F86}" destId="{B0CB8F01-F58D-4D43-9EA4-3FCAEED6A4FC}" srcOrd="4" destOrd="0" presId="urn:microsoft.com/office/officeart/2005/8/layout/vList6"/>
    <dgm:cxn modelId="{75D2417A-7DE7-47EC-8C4D-EBBDBDCBCEE9}" type="presParOf" srcId="{B0CB8F01-F58D-4D43-9EA4-3FCAEED6A4FC}" destId="{EA749984-E6C0-455B-9B36-E87359B8979B}" srcOrd="0" destOrd="0" presId="urn:microsoft.com/office/officeart/2005/8/layout/vList6"/>
    <dgm:cxn modelId="{B7A9F89C-1946-45B0-932A-E4727960DC77}" type="presParOf" srcId="{B0CB8F01-F58D-4D43-9EA4-3FCAEED6A4FC}" destId="{36FD688A-C572-43DA-BA24-F0D4D09827C6}"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C9BB69-011B-4F45-A5EC-98FEC34FBDEA}">
      <dsp:nvSpPr>
        <dsp:cNvPr id="0" name=""/>
        <dsp:cNvSpPr/>
      </dsp:nvSpPr>
      <dsp:spPr>
        <a:xfrm>
          <a:off x="3519988" y="0"/>
          <a:ext cx="5279982" cy="1365963"/>
        </a:xfrm>
        <a:prstGeom prst="rightArrow">
          <a:avLst>
            <a:gd name="adj1" fmla="val 75000"/>
            <a:gd name="adj2" fmla="val 50000"/>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kern="1200">
              <a:latin typeface="Trebuchet MS"/>
            </a:rPr>
            <a:t>Change in interventions/teachers (Tier I, Tier II, Tier III)</a:t>
          </a:r>
        </a:p>
        <a:p>
          <a:pPr marL="114300" lvl="1" indent="-114300" algn="l" defTabSz="622300">
            <a:lnSpc>
              <a:spcPct val="90000"/>
            </a:lnSpc>
            <a:spcBef>
              <a:spcPct val="0"/>
            </a:spcBef>
            <a:spcAft>
              <a:spcPct val="15000"/>
            </a:spcAft>
            <a:buChar char="•"/>
          </a:pPr>
          <a:r>
            <a:rPr lang="en-US" sz="1400" kern="1200">
              <a:latin typeface="Trebuchet MS"/>
            </a:rPr>
            <a:t>Smaller Group Ratios</a:t>
          </a:r>
        </a:p>
        <a:p>
          <a:pPr marL="114300" lvl="1" indent="-114300" algn="l" defTabSz="622300">
            <a:lnSpc>
              <a:spcPct val="90000"/>
            </a:lnSpc>
            <a:spcBef>
              <a:spcPct val="0"/>
            </a:spcBef>
            <a:spcAft>
              <a:spcPct val="15000"/>
            </a:spcAft>
            <a:buChar char="•"/>
          </a:pPr>
          <a:r>
            <a:rPr lang="en-US" sz="1400" kern="1200">
              <a:latin typeface="Trebuchet MS"/>
            </a:rPr>
            <a:t>More targeted, pinpointed intervention</a:t>
          </a:r>
        </a:p>
        <a:p>
          <a:pPr marL="114300" lvl="1" indent="-114300" algn="l" defTabSz="622300">
            <a:lnSpc>
              <a:spcPct val="90000"/>
            </a:lnSpc>
            <a:spcBef>
              <a:spcPct val="0"/>
            </a:spcBef>
            <a:spcAft>
              <a:spcPct val="15000"/>
            </a:spcAft>
            <a:buChar char="•"/>
          </a:pPr>
          <a:r>
            <a:rPr lang="en-US" sz="1400" kern="1200">
              <a:latin typeface="Trebuchet MS"/>
            </a:rPr>
            <a:t>Increased frequency of progress monitoring/data analysis</a:t>
          </a:r>
        </a:p>
      </dsp:txBody>
      <dsp:txXfrm>
        <a:off x="3519988" y="170745"/>
        <a:ext cx="4767746" cy="1024473"/>
      </dsp:txXfrm>
    </dsp:sp>
    <dsp:sp modelId="{E61E0D2E-C727-4036-95E7-4100120F65EC}">
      <dsp:nvSpPr>
        <dsp:cNvPr id="0" name=""/>
        <dsp:cNvSpPr/>
      </dsp:nvSpPr>
      <dsp:spPr>
        <a:xfrm>
          <a:off x="0" y="0"/>
          <a:ext cx="3519988" cy="1365963"/>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latin typeface="Trebuchet MS"/>
            </a:rPr>
            <a:t>Additional, more rigorous strategies and intervention instruction</a:t>
          </a:r>
        </a:p>
      </dsp:txBody>
      <dsp:txXfrm>
        <a:off x="66681" y="66681"/>
        <a:ext cx="3386626" cy="1232601"/>
      </dsp:txXfrm>
    </dsp:sp>
    <dsp:sp modelId="{477DB26F-69EB-4FB4-8E0F-C879AF7196EE}">
      <dsp:nvSpPr>
        <dsp:cNvPr id="0" name=""/>
        <dsp:cNvSpPr/>
      </dsp:nvSpPr>
      <dsp:spPr>
        <a:xfrm>
          <a:off x="3519988" y="1502559"/>
          <a:ext cx="5279982" cy="1365963"/>
        </a:xfrm>
        <a:prstGeom prst="rightArrow">
          <a:avLst>
            <a:gd name="adj1" fmla="val 75000"/>
            <a:gd name="adj2" fmla="val 50000"/>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n-US" sz="1600" kern="1200">
              <a:latin typeface="Trebuchet MS"/>
            </a:rPr>
            <a:t>Increased weekly frequency</a:t>
          </a:r>
        </a:p>
        <a:p>
          <a:pPr marL="171450" lvl="1" indent="-171450" algn="l" defTabSz="711200">
            <a:lnSpc>
              <a:spcPct val="90000"/>
            </a:lnSpc>
            <a:spcBef>
              <a:spcPct val="0"/>
            </a:spcBef>
            <a:spcAft>
              <a:spcPct val="15000"/>
            </a:spcAft>
            <a:buChar char="•"/>
          </a:pPr>
          <a:r>
            <a:rPr lang="en-US" sz="1600" kern="1200">
              <a:latin typeface="Trebuchet MS"/>
            </a:rPr>
            <a:t>Increased duration</a:t>
          </a:r>
        </a:p>
        <a:p>
          <a:pPr marL="171450" lvl="1" indent="-171450" algn="l" defTabSz="711200">
            <a:lnSpc>
              <a:spcPct val="90000"/>
            </a:lnSpc>
            <a:spcBef>
              <a:spcPct val="0"/>
            </a:spcBef>
            <a:spcAft>
              <a:spcPct val="15000"/>
            </a:spcAft>
            <a:buChar char="•"/>
          </a:pPr>
          <a:r>
            <a:rPr lang="en-US" sz="1600" kern="1200">
              <a:latin typeface="Trebuchet MS"/>
            </a:rPr>
            <a:t>Increased reading intervention supports across content</a:t>
          </a:r>
        </a:p>
      </dsp:txBody>
      <dsp:txXfrm>
        <a:off x="3519988" y="1673304"/>
        <a:ext cx="4767746" cy="1024473"/>
      </dsp:txXfrm>
    </dsp:sp>
    <dsp:sp modelId="{F14216DA-B8EA-4F8E-AFEE-639EC72DB413}">
      <dsp:nvSpPr>
        <dsp:cNvPr id="0" name=""/>
        <dsp:cNvSpPr/>
      </dsp:nvSpPr>
      <dsp:spPr>
        <a:xfrm>
          <a:off x="0" y="1502559"/>
          <a:ext cx="3519988" cy="1365963"/>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latin typeface="Trebuchet MS"/>
            </a:rPr>
            <a:t>Increased daily time in school for reading instruction</a:t>
          </a:r>
        </a:p>
      </dsp:txBody>
      <dsp:txXfrm>
        <a:off x="66681" y="1569240"/>
        <a:ext cx="3386626" cy="1232601"/>
      </dsp:txXfrm>
    </dsp:sp>
    <dsp:sp modelId="{36FD688A-C572-43DA-BA24-F0D4D09827C6}">
      <dsp:nvSpPr>
        <dsp:cNvPr id="0" name=""/>
        <dsp:cNvSpPr/>
      </dsp:nvSpPr>
      <dsp:spPr>
        <a:xfrm>
          <a:off x="3519988" y="3005118"/>
          <a:ext cx="5279982" cy="1365963"/>
        </a:xfrm>
        <a:prstGeom prst="rightArrow">
          <a:avLst>
            <a:gd name="adj1" fmla="val 75000"/>
            <a:gd name="adj2" fmla="val 50000"/>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rtl="0">
            <a:lnSpc>
              <a:spcPct val="90000"/>
            </a:lnSpc>
            <a:spcBef>
              <a:spcPct val="0"/>
            </a:spcBef>
            <a:spcAft>
              <a:spcPct val="15000"/>
            </a:spcAft>
            <a:buChar char="•"/>
          </a:pPr>
          <a:r>
            <a:rPr lang="en-US" sz="1600" kern="1200">
              <a:latin typeface="Trebuchet MS"/>
            </a:rPr>
            <a:t>Literacy focused content area instruction</a:t>
          </a:r>
        </a:p>
        <a:p>
          <a:pPr marL="171450" lvl="1" indent="-171450" algn="l" defTabSz="711200">
            <a:lnSpc>
              <a:spcPct val="90000"/>
            </a:lnSpc>
            <a:spcBef>
              <a:spcPct val="0"/>
            </a:spcBef>
            <a:spcAft>
              <a:spcPct val="15000"/>
            </a:spcAft>
            <a:buChar char="•"/>
          </a:pPr>
          <a:r>
            <a:rPr lang="en-US" sz="1600" kern="1200">
              <a:latin typeface="Trebuchet MS"/>
            </a:rPr>
            <a:t>Small group instruction</a:t>
          </a:r>
          <a:endParaRPr lang="en-US" kern="1200"/>
        </a:p>
        <a:p>
          <a:pPr marL="171450" lvl="1" indent="-171450" algn="l" defTabSz="711200">
            <a:lnSpc>
              <a:spcPct val="90000"/>
            </a:lnSpc>
            <a:spcBef>
              <a:spcPct val="0"/>
            </a:spcBef>
            <a:spcAft>
              <a:spcPct val="15000"/>
            </a:spcAft>
            <a:buChar char="•"/>
          </a:pPr>
          <a:r>
            <a:rPr lang="en-US" sz="1600" kern="1200">
              <a:latin typeface="Trebuchet MS" panose="020B0603020202020204" pitchFamily="34" charset="0"/>
            </a:rPr>
            <a:t>Push-in support</a:t>
          </a:r>
        </a:p>
        <a:p>
          <a:pPr marL="171450" lvl="1" indent="-171450" algn="l" defTabSz="711200">
            <a:lnSpc>
              <a:spcPct val="90000"/>
            </a:lnSpc>
            <a:spcBef>
              <a:spcPct val="0"/>
            </a:spcBef>
            <a:spcAft>
              <a:spcPct val="15000"/>
            </a:spcAft>
            <a:buChar char="•"/>
          </a:pPr>
          <a:r>
            <a:rPr lang="en-US" sz="1600" kern="1200">
              <a:latin typeface="Trebuchet MS" panose="020B0603020202020204" pitchFamily="34" charset="0"/>
            </a:rPr>
            <a:t>Increased accommodations/modifications</a:t>
          </a:r>
        </a:p>
      </dsp:txBody>
      <dsp:txXfrm>
        <a:off x="3519988" y="3175863"/>
        <a:ext cx="4767746" cy="1024473"/>
      </dsp:txXfrm>
    </dsp:sp>
    <dsp:sp modelId="{EA749984-E6C0-455B-9B36-E87359B8979B}">
      <dsp:nvSpPr>
        <dsp:cNvPr id="0" name=""/>
        <dsp:cNvSpPr/>
      </dsp:nvSpPr>
      <dsp:spPr>
        <a:xfrm>
          <a:off x="0" y="3005118"/>
          <a:ext cx="3519988" cy="1365963"/>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latin typeface="Trebuchet MS"/>
            </a:rPr>
            <a:t>Reading instruction is supported across content within the school day</a:t>
          </a:r>
        </a:p>
      </dsp:txBody>
      <dsp:txXfrm>
        <a:off x="66681" y="3071799"/>
        <a:ext cx="3386626" cy="1232601"/>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60E47C5-3705-86B4-C25B-7D02F9046E4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232E1D0-8901-97B8-A8FD-79B92C5AABD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C5AD86-A976-4FC7-92EF-A5571E456C36}" type="datetimeFigureOut">
              <a:rPr lang="en-US" smtClean="0"/>
              <a:t>4/10/2025</a:t>
            </a:fld>
            <a:endParaRPr lang="en-US"/>
          </a:p>
        </p:txBody>
      </p:sp>
      <p:sp>
        <p:nvSpPr>
          <p:cNvPr id="4" name="Footer Placeholder 3">
            <a:extLst>
              <a:ext uri="{FF2B5EF4-FFF2-40B4-BE49-F238E27FC236}">
                <a16:creationId xmlns:a16="http://schemas.microsoft.com/office/drawing/2014/main" id="{9EC6AD5D-3E6B-1FAB-EE01-F1EDFEB59E1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A50A50A-F576-911C-489B-794ED20C6A5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5340C6-DE49-4B78-B55F-939D7E569C32}" type="slidenum">
              <a:rPr lang="en-US" smtClean="0"/>
              <a:t>‹#›</a:t>
            </a:fld>
            <a:endParaRPr lang="en-US"/>
          </a:p>
        </p:txBody>
      </p:sp>
    </p:spTree>
    <p:extLst>
      <p:ext uri="{BB962C8B-B14F-4D97-AF65-F5344CB8AC3E}">
        <p14:creationId xmlns:p14="http://schemas.microsoft.com/office/powerpoint/2010/main" val="3782413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de.state.co.us/coloradoliteracy"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www.cde.state.co.us/cdesped/ppt_difpath" TargetMode="External"/><Relationship Id="rId4" Type="http://schemas.openxmlformats.org/officeDocument/2006/relationships/hyperlink" Target="https://www.cde.state.co.us/coloradoliteracy/readdatapipeline"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app.smartsheet.com/b/form/f6ac280a433643e7902010fbed8c9dc5"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docs.google.com/spreadsheets/d/17e49NNHzhXwWcIw5BVhTPwnPUJb4AnbtYC4Vv_u75Xc/edit?gid=531459488#gid=531459488" TargetMode="External"/><Relationship Id="rId4" Type="http://schemas.openxmlformats.org/officeDocument/2006/relationships/hyperlink" Target="https://www.cde.state.co.us/cdesped/read-act-guide-deaf-hard-hearing"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cde.state.co.us/coextendedeo"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leg.colorado.gov/bills/sb25-200"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mailto:policyteam@cde.state.co.u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Welcome, and thank you for attending our spring READ Act Regional Meeting. Today we are thrilled to be partnering with the Exceptional Student Services Unit at CDE to share more information about the READ Act and students with disabilities. </a:t>
            </a:r>
          </a:p>
        </p:txBody>
      </p:sp>
    </p:spTree>
    <p:extLst>
      <p:ext uri="{BB962C8B-B14F-4D97-AF65-F5344CB8AC3E}">
        <p14:creationId xmlns:p14="http://schemas.microsoft.com/office/powerpoint/2010/main" val="1782701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IDEA, federal legislation, </a:t>
            </a:r>
            <a:r>
              <a:rPr lang="en-US" sz="1100">
                <a:latin typeface="Trebuchet MS" panose="020B0603020202020204" pitchFamily="34" charset="0"/>
              </a:rPr>
              <a:t>requires that </a:t>
            </a:r>
            <a:r>
              <a:rPr lang="en-US" sz="1100" u="sng">
                <a:latin typeface="Trebuchet MS" panose="020B0603020202020204" pitchFamily="34" charset="0"/>
              </a:rPr>
              <a:t>all</a:t>
            </a:r>
            <a:r>
              <a:rPr lang="en-US" sz="1100">
                <a:latin typeface="Trebuchet MS" panose="020B0603020202020204" pitchFamily="34" charset="0"/>
              </a:rPr>
              <a:t> children with disabilities be included in all general State and district-wide assessment programs. When participating in general assessments, children with disabilities must be provided with accommodations and alternate assessments, if any, described in their IEP. </a:t>
            </a:r>
          </a:p>
          <a:p>
            <a:pPr marL="158750" indent="0">
              <a:buNone/>
            </a:pPr>
            <a:endParaRPr lang="en-US" sz="1100">
              <a:latin typeface="Trebuchet MS" panose="020B0603020202020204" pitchFamily="34" charset="0"/>
            </a:endParaRPr>
          </a:p>
          <a:p>
            <a:pPr marL="158750" indent="0">
              <a:buNone/>
            </a:pPr>
            <a:r>
              <a:rPr lang="en-US" sz="1100">
                <a:latin typeface="Trebuchet MS" panose="020B0603020202020204" pitchFamily="34" charset="0"/>
              </a:rPr>
              <a:t>The READ Act, Colorado state legislation, requires that all children, kindergarten through third grade (K-3), be tested for their reading skills.</a:t>
            </a:r>
          </a:p>
          <a:p>
            <a:pPr marL="158750" indent="0">
              <a:buNone/>
            </a:pPr>
            <a:endParaRPr lang="en-US" sz="1100">
              <a:latin typeface="Trebuchet MS" panose="020B060302020202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a:solidFill>
                  <a:schemeClr val="tx1"/>
                </a:solidFill>
                <a:latin typeface="Trebuchet MS" panose="020B0603020202020204" pitchFamily="34" charset="0"/>
              </a:rPr>
              <a:t>Together, state and federal law require that children with disabilities be tested for reading skills using an approved assessment along with all K-3 children.</a:t>
            </a:r>
          </a:p>
          <a:p>
            <a:pPr marL="158750" indent="0">
              <a:buNone/>
            </a:pPr>
            <a:endParaRPr lang="en-US"/>
          </a:p>
        </p:txBody>
      </p:sp>
    </p:spTree>
    <p:extLst>
      <p:ext uri="{BB962C8B-B14F-4D97-AF65-F5344CB8AC3E}">
        <p14:creationId xmlns:p14="http://schemas.microsoft.com/office/powerpoint/2010/main" val="1095224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CDE has a guidance document available about IDEA and Colorado’s READ Act, specifically guidance for students who are eligible for an IEP and a READ Plan. </a:t>
            </a:r>
          </a:p>
          <a:p>
            <a:pPr marL="158750" indent="0">
              <a:buNone/>
            </a:pPr>
            <a:endParaRPr lang="en-US"/>
          </a:p>
          <a:p>
            <a:pPr marL="158750" indent="0">
              <a:buNone/>
            </a:pPr>
            <a:r>
              <a:rPr lang="en-US"/>
              <a:t>The most important point to remember is that children with disabilities may not be exempted from assessments in accordance with the READ Act. We will cover the topics within this document over the next hour. </a:t>
            </a:r>
          </a:p>
        </p:txBody>
      </p:sp>
    </p:spTree>
    <p:extLst>
      <p:ext uri="{BB962C8B-B14F-4D97-AF65-F5344CB8AC3E}">
        <p14:creationId xmlns:p14="http://schemas.microsoft.com/office/powerpoint/2010/main" val="2514835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In the next section, we will first cover assessment elements of the READ Act as they may relate to students with disabilities. </a:t>
            </a:r>
          </a:p>
        </p:txBody>
      </p:sp>
    </p:spTree>
    <p:extLst>
      <p:ext uri="{BB962C8B-B14F-4D97-AF65-F5344CB8AC3E}">
        <p14:creationId xmlns:p14="http://schemas.microsoft.com/office/powerpoint/2010/main" val="1749997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First, this is a common question we receive at CDE: How do you identify an SRD in a student with a disability. Put simply, the process is the same, although different assessment pathway options may be used. </a:t>
            </a:r>
          </a:p>
          <a:p>
            <a:pPr marL="158750" indent="0">
              <a:buNone/>
            </a:pPr>
            <a:endParaRPr lang="en-US"/>
          </a:p>
          <a:p>
            <a:pPr marL="342900" indent="-342900">
              <a:buFont typeface="Arial" panose="020B0604020202020204" pitchFamily="34" charset="0"/>
              <a:buChar char="•"/>
            </a:pPr>
            <a:r>
              <a:rPr lang="en-US" sz="1100">
                <a:latin typeface="Trebuchet MS" panose="020B0603020202020204" pitchFamily="34" charset="0"/>
              </a:rPr>
              <a:t>The READ Act requires that </a:t>
            </a:r>
            <a:r>
              <a:rPr lang="en-US" sz="1100" u="sng">
                <a:latin typeface="Trebuchet MS" panose="020B0603020202020204" pitchFamily="34" charset="0"/>
              </a:rPr>
              <a:t>all</a:t>
            </a:r>
            <a:r>
              <a:rPr lang="en-US" sz="1100">
                <a:latin typeface="Trebuchet MS" panose="020B0603020202020204" pitchFamily="34" charset="0"/>
              </a:rPr>
              <a:t> children, kindergarten through third grade (K-3), be tested for their reading skills. Through this assessment process, children who are not reading at grade level may be identified with a significant reading deficiency (SRD). </a:t>
            </a:r>
          </a:p>
          <a:p>
            <a:endParaRPr lang="en-US" sz="1100">
              <a:latin typeface="Trebuchet MS" panose="020B0603020202020204" pitchFamily="34" charset="0"/>
            </a:endParaRPr>
          </a:p>
          <a:p>
            <a:pPr marL="342900" indent="-342900">
              <a:buFont typeface="Arial" panose="020B0604020202020204" pitchFamily="34" charset="0"/>
              <a:buChar char="•"/>
            </a:pPr>
            <a:r>
              <a:rPr lang="en-US" sz="1100">
                <a:latin typeface="Trebuchet MS" panose="020B0603020202020204" pitchFamily="34" charset="0"/>
              </a:rPr>
              <a:t>An SRD means that a child does not meet the minimum skill levels for reading competency in the areas of phonemic awareness, phonics, vocabulary development, reading fluency, including oral skills, and reading comprehension established by the state board for their grade level. 22-7-1203(15), C.R.S. </a:t>
            </a:r>
          </a:p>
          <a:p>
            <a:pPr marL="158750" indent="0">
              <a:buNone/>
            </a:pPr>
            <a:endParaRPr lang="en-US"/>
          </a:p>
        </p:txBody>
      </p:sp>
    </p:spTree>
    <p:extLst>
      <p:ext uri="{BB962C8B-B14F-4D97-AF65-F5344CB8AC3E}">
        <p14:creationId xmlns:p14="http://schemas.microsoft.com/office/powerpoint/2010/main" val="189325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100" b="0" i="0">
                <a:solidFill>
                  <a:srgbClr val="333333"/>
                </a:solidFill>
                <a:effectLst/>
                <a:latin typeface="Trebuchet MS" panose="020B0603020202020204" pitchFamily="34" charset="0"/>
              </a:rPr>
              <a:t>Beginning in the 2015-2016 school, students previously exempted or excluded from participation requirements of the READ ACT, including those with disabilities, will be assessed for a significant reading deficiency (SRD) and reported in the Spring, 2016 READ Act data collection. </a:t>
            </a:r>
          </a:p>
          <a:p>
            <a:pPr marL="342900" indent="-342900">
              <a:buFont typeface="Arial" panose="020B0604020202020204" pitchFamily="34" charset="0"/>
              <a:buChar char="•"/>
            </a:pPr>
            <a:endParaRPr lang="en-US" sz="1100">
              <a:solidFill>
                <a:srgbClr val="333333"/>
              </a:solidFill>
              <a:latin typeface="Trebuchet MS" panose="020B0603020202020204" pitchFamily="34" charset="0"/>
            </a:endParaRPr>
          </a:p>
          <a:p>
            <a:pPr marL="342900" indent="-342900">
              <a:buFont typeface="Arial" panose="020B0604020202020204" pitchFamily="34" charset="0"/>
              <a:buChar char="•"/>
            </a:pPr>
            <a:r>
              <a:rPr lang="en-US" sz="1100" b="0" i="0">
                <a:solidFill>
                  <a:srgbClr val="333333"/>
                </a:solidFill>
                <a:effectLst/>
                <a:latin typeface="Trebuchet MS" panose="020B0603020202020204" pitchFamily="34" charset="0"/>
              </a:rPr>
              <a:t>In order to meet the legal mandate that ALL students in grades K-3 be screened for an SRD, the Exceptional Student Services Unit, in collaboration with the Office of Literacy, has developed a Differentiated Pathways process. </a:t>
            </a:r>
          </a:p>
          <a:p>
            <a:endParaRPr lang="en-US" sz="1100">
              <a:solidFill>
                <a:srgbClr val="333333"/>
              </a:solidFill>
              <a:latin typeface="Trebuchet MS" panose="020B0603020202020204" pitchFamily="34" charset="0"/>
            </a:endParaRPr>
          </a:p>
          <a:p>
            <a:pPr marL="342900" indent="-342900">
              <a:buFont typeface="Arial" panose="020B0604020202020204" pitchFamily="34" charset="0"/>
              <a:buChar char="•"/>
            </a:pPr>
            <a:r>
              <a:rPr lang="en-US" sz="1100" b="0" i="0">
                <a:solidFill>
                  <a:srgbClr val="333333"/>
                </a:solidFill>
                <a:effectLst/>
                <a:latin typeface="Trebuchet MS" panose="020B0603020202020204" pitchFamily="34" charset="0"/>
              </a:rPr>
              <a:t>The Differentiated Pathways have been designed to include all students, even those who previously could not be assessed using one of the State-Approved READ Act interim assessments. </a:t>
            </a:r>
            <a:endParaRPr lang="en-US" sz="1100">
              <a:latin typeface="Trebuchet MS" panose="020B0603020202020204" pitchFamily="34" charset="0"/>
            </a:endParaRPr>
          </a:p>
          <a:p>
            <a:pPr marL="158750" indent="0">
              <a:buNone/>
            </a:pPr>
            <a:endParaRPr lang="en-US"/>
          </a:p>
        </p:txBody>
      </p:sp>
    </p:spTree>
    <p:extLst>
      <p:ext uri="{BB962C8B-B14F-4D97-AF65-F5344CB8AC3E}">
        <p14:creationId xmlns:p14="http://schemas.microsoft.com/office/powerpoint/2010/main" val="2173316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a:p>
            <a:pPr marL="158750" indent="0">
              <a:buNone/>
            </a:pPr>
            <a:endParaRPr lang="en-US" dirty="0"/>
          </a:p>
          <a:p>
            <a:pPr marL="158750" indent="0">
              <a:buNone/>
            </a:pPr>
            <a:r>
              <a:rPr lang="en-US" dirty="0"/>
              <a:t>https://www.cde.state.co.us/coloradoliteracy/readactassessments#interim </a:t>
            </a:r>
          </a:p>
        </p:txBody>
      </p:sp>
    </p:spTree>
    <p:extLst>
      <p:ext uri="{BB962C8B-B14F-4D97-AF65-F5344CB8AC3E}">
        <p14:creationId xmlns:p14="http://schemas.microsoft.com/office/powerpoint/2010/main" val="4837518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https://www.cde.state.co.us/coloradoliteracy/readactassessments#interim</a:t>
            </a:r>
          </a:p>
        </p:txBody>
      </p:sp>
    </p:spTree>
    <p:extLst>
      <p:ext uri="{BB962C8B-B14F-4D97-AF65-F5344CB8AC3E}">
        <p14:creationId xmlns:p14="http://schemas.microsoft.com/office/powerpoint/2010/main" val="3702234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spcBef>
                <a:spcPts val="1500"/>
              </a:spcBef>
              <a:spcAft>
                <a:spcPts val="750"/>
              </a:spcAft>
              <a:buNone/>
            </a:pPr>
            <a:r>
              <a:rPr lang="en-US" sz="1800" b="1" i="0">
                <a:solidFill>
                  <a:srgbClr val="403F3B"/>
                </a:solidFill>
                <a:effectLst/>
                <a:latin typeface="SourceSansProRegular"/>
              </a:rPr>
              <a:t>Overview</a:t>
            </a:r>
          </a:p>
          <a:p>
            <a:pPr algn="l">
              <a:spcAft>
                <a:spcPts val="750"/>
              </a:spcAft>
              <a:buNone/>
            </a:pPr>
            <a:r>
              <a:rPr lang="en-US" b="0" i="0">
                <a:solidFill>
                  <a:srgbClr val="333333"/>
                </a:solidFill>
                <a:effectLst/>
                <a:latin typeface="SourceSansProRegular"/>
              </a:rPr>
              <a:t>Beginning in the 2015-2016 school, students previously exempted or excluded from participation requirements of the READ ACT, including those with disabilities, will be assessed for a significant reading deficiency (SRD) and reported in the Spring, 2016 READ Act data collection. In order to meet the legal mandate that ALL students in grades K-3 be screened for an SRD, the Exceptional Student Services Unit, in collaboration with the Office of Literacy, has developed a Differentiated Pathways process. The Differentiated Pathways have been designed to include all students, even those who previously could not be assessed using one of the State-Approved READ Act interim assessments. </a:t>
            </a:r>
          </a:p>
          <a:p>
            <a:pPr algn="l">
              <a:spcAft>
                <a:spcPts val="375"/>
              </a:spcAft>
              <a:buFont typeface="Arial" panose="020B0604020202020204" pitchFamily="34" charset="0"/>
              <a:buChar char="•"/>
            </a:pPr>
            <a:r>
              <a:rPr lang="en-US" b="0" i="0" u="sng">
                <a:solidFill>
                  <a:srgbClr val="403F3B"/>
                </a:solidFill>
                <a:effectLst/>
                <a:latin typeface="SourceSansProRegular"/>
                <a:hlinkClick r:id="rId3"/>
              </a:rPr>
              <a:t>General READ Act information</a:t>
            </a:r>
            <a:endParaRPr lang="en-US" b="0" i="0">
              <a:solidFill>
                <a:srgbClr val="333333"/>
              </a:solidFill>
              <a:effectLst/>
              <a:latin typeface="SourceSansProRegular"/>
            </a:endParaRPr>
          </a:p>
          <a:p>
            <a:pPr algn="l">
              <a:spcAft>
                <a:spcPts val="375"/>
              </a:spcAft>
              <a:buFont typeface="Arial" panose="020B0604020202020204" pitchFamily="34" charset="0"/>
              <a:buChar char="•"/>
            </a:pPr>
            <a:r>
              <a:rPr lang="en-US" b="0" i="0" u="sng">
                <a:solidFill>
                  <a:srgbClr val="403F3B"/>
                </a:solidFill>
                <a:effectLst/>
                <a:latin typeface="SourceSansProRegular"/>
                <a:hlinkClick r:id="rId4"/>
              </a:rPr>
              <a:t>READ Data Collection</a:t>
            </a:r>
            <a:endParaRPr lang="en-US" b="0" i="0">
              <a:solidFill>
                <a:srgbClr val="333333"/>
              </a:solidFill>
              <a:effectLst/>
              <a:latin typeface="SourceSansProRegular"/>
            </a:endParaRPr>
          </a:p>
          <a:p>
            <a:pPr algn="l">
              <a:spcAft>
                <a:spcPts val="375"/>
              </a:spcAft>
              <a:buFont typeface="Arial" panose="020B0604020202020204" pitchFamily="34" charset="0"/>
              <a:buChar char="•"/>
            </a:pPr>
            <a:r>
              <a:rPr lang="en-US" b="0" i="0" u="sng">
                <a:solidFill>
                  <a:srgbClr val="403F3B"/>
                </a:solidFill>
                <a:effectLst/>
                <a:latin typeface="SourceSansProRegular"/>
                <a:hlinkClick r:id="rId5"/>
              </a:rPr>
              <a:t>Differentiated Pathways Regional Training PowerPoint</a:t>
            </a:r>
            <a:endParaRPr lang="en-US" b="0" i="0">
              <a:solidFill>
                <a:srgbClr val="333333"/>
              </a:solidFill>
              <a:effectLst/>
              <a:latin typeface="SourceSansProRegular"/>
            </a:endParaRPr>
          </a:p>
          <a:p>
            <a:pPr marL="158750" indent="0">
              <a:buNone/>
            </a:pPr>
            <a:endParaRPr lang="en-US"/>
          </a:p>
        </p:txBody>
      </p:sp>
    </p:spTree>
    <p:extLst>
      <p:ext uri="{BB962C8B-B14F-4D97-AF65-F5344CB8AC3E}">
        <p14:creationId xmlns:p14="http://schemas.microsoft.com/office/powerpoint/2010/main" val="548420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99362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hlinkClick r:id="rId3"/>
              </a:rPr>
              <a:t>https://app.smartsheet.com/b/form/f6ac280a433643e7902010fbed8c9dc5</a:t>
            </a:r>
            <a:endParaRPr lang="en-US" dirty="0"/>
          </a:p>
          <a:p>
            <a:r>
              <a:rPr lang="en-US" dirty="0">
                <a:hlinkClick r:id="rId4"/>
              </a:rPr>
              <a:t>https://www.cde.state.co.us/cdesped/read-act-guide-deaf-hard-hearing</a:t>
            </a:r>
            <a:r>
              <a:rPr lang="en-US" dirty="0"/>
              <a:t> </a:t>
            </a:r>
          </a:p>
          <a:p>
            <a:r>
              <a:rPr lang="en-US" dirty="0">
                <a:hlinkClick r:id="rId5"/>
              </a:rPr>
              <a:t>https://docs.google.com/spreadsheets/d/17e49NNHzhXwWcIw5BVhTPwnPUJb4AnbtYC4Vv_u75Xc/edit?gid=531459488#gid=531459488</a:t>
            </a:r>
          </a:p>
          <a:p>
            <a:r>
              <a:rPr lang="en-US" dirty="0"/>
              <a:t>All or nothing is not the thing</a:t>
            </a:r>
          </a:p>
          <a:p>
            <a:r>
              <a:rPr lang="en-US" dirty="0"/>
              <a:t>WJ letter ID and Comprehension: old way to measure for deaf/</a:t>
            </a:r>
            <a:r>
              <a:rPr lang="en-US" dirty="0" err="1"/>
              <a:t>hoh</a:t>
            </a:r>
            <a:endParaRPr lang="en-US" dirty="0"/>
          </a:p>
          <a:p>
            <a:r>
              <a:rPr lang="en-US" dirty="0"/>
              <a:t>Many people are still using, NOT AN OPTION</a:t>
            </a:r>
          </a:p>
          <a:p>
            <a:r>
              <a:rPr lang="en-US" dirty="0"/>
              <a:t>differentiated pathway is CASE BY CASE</a:t>
            </a:r>
          </a:p>
          <a:p>
            <a:r>
              <a:rPr lang="en-US" dirty="0"/>
              <a:t>Document from Shauna: in Teams Chat</a:t>
            </a:r>
          </a:p>
          <a:p>
            <a:r>
              <a:rPr lang="en-US" dirty="0"/>
              <a:t>looking at auditory access</a:t>
            </a:r>
          </a:p>
          <a:p>
            <a:r>
              <a:rPr lang="en-US" dirty="0"/>
              <a:t>computer, paper pencil live voice, then go to pathway</a:t>
            </a:r>
          </a:p>
          <a:p>
            <a:r>
              <a:rPr lang="en-US" dirty="0"/>
              <a:t>BOE approach to differentiated pathway, form to fill out</a:t>
            </a:r>
          </a:p>
          <a:p>
            <a:r>
              <a:rPr lang="en-US" dirty="0"/>
              <a:t>document is on website, going down this path: contact Shauna for training</a:t>
            </a:r>
          </a:p>
          <a:p>
            <a:r>
              <a:rPr lang="en-US" dirty="0"/>
              <a:t>orally or through sign (videos in google sheet)</a:t>
            </a:r>
          </a:p>
          <a:p>
            <a:r>
              <a:rPr lang="en-US" dirty="0"/>
              <a:t>"language through the air" vs. "oral language"</a:t>
            </a:r>
          </a:p>
          <a:p>
            <a:r>
              <a:rPr lang="en-US" dirty="0"/>
              <a:t>rhyming looks different in sign but the concept still exists</a:t>
            </a:r>
          </a:p>
          <a:p>
            <a:r>
              <a:rPr lang="en-US" dirty="0"/>
              <a:t>one or two high risk scores, STOP</a:t>
            </a:r>
          </a:p>
          <a:p>
            <a:r>
              <a:rPr lang="en-US" dirty="0"/>
              <a:t>High Risk- more than a year delay</a:t>
            </a:r>
          </a:p>
          <a:p>
            <a:r>
              <a:rPr lang="en-US" dirty="0"/>
              <a:t>Some- less than year</a:t>
            </a:r>
          </a:p>
          <a:p>
            <a:r>
              <a:rPr lang="en-US" dirty="0"/>
              <a:t>sheet auto fills with areas that will get intervention</a:t>
            </a:r>
          </a:p>
          <a:p>
            <a:r>
              <a:rPr lang="en-US" dirty="0"/>
              <a:t>data collection because not documented </a:t>
            </a:r>
          </a:p>
          <a:p>
            <a:r>
              <a:rPr lang="en-US" dirty="0"/>
              <a:t>not an allowable accommodation, but we just need a starting point, don't care about percentile</a:t>
            </a:r>
          </a:p>
          <a:p>
            <a:r>
              <a:rPr lang="en-US" dirty="0"/>
              <a:t>97-98% stay on READ Plan</a:t>
            </a:r>
          </a:p>
          <a:p>
            <a:r>
              <a:rPr lang="en-US" dirty="0"/>
              <a:t>June 4-5 training: free, wrote READ Act class, Robert Frantom Allen at the Marriot in Golden, some open spots for reimbursement for over 100 miles</a:t>
            </a:r>
          </a:p>
        </p:txBody>
      </p:sp>
    </p:spTree>
    <p:extLst>
      <p:ext uri="{BB962C8B-B14F-4D97-AF65-F5344CB8AC3E}">
        <p14:creationId xmlns:p14="http://schemas.microsoft.com/office/powerpoint/2010/main" val="831741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71fd490ee5_0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Introductions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54709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821184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a:p>
            <a:pPr marL="158750" indent="0">
              <a:buNone/>
            </a:pPr>
            <a:r>
              <a:rPr lang="en-US" dirty="0"/>
              <a:t>Notes: </a:t>
            </a:r>
          </a:p>
          <a:p>
            <a:pPr marL="158750" indent="0">
              <a:buNone/>
            </a:pPr>
            <a:endParaRPr lang="en-US" dirty="0"/>
          </a:p>
          <a:p>
            <a:pPr marL="158750" indent="0">
              <a:buNone/>
            </a:pPr>
            <a:r>
              <a:rPr lang="en-US" sz="1100" dirty="0">
                <a:latin typeface="Trebuchet MS"/>
              </a:rPr>
              <a:t>The choice to combine plans is a district decision. CDE recommends that districts consider speaking with their legal team to ensure both state and federal mandates are met. </a:t>
            </a:r>
          </a:p>
          <a:p>
            <a:pPr marL="158750" indent="0">
              <a:buNone/>
            </a:pPr>
            <a:r>
              <a:rPr lang="en-US" sz="1800" dirty="0">
                <a:effectLst/>
                <a:latin typeface="Segoe UI" panose="020B0502040204020203" pitchFamily="34" charset="0"/>
              </a:rPr>
              <a:t>The goals and objectives in the READ plan and IEP should align if the student has reading goals in the IEP.</a:t>
            </a:r>
            <a:endParaRPr lang="en-US" dirty="0">
              <a:latin typeface="Trebuchet MS"/>
            </a:endParaRPr>
          </a:p>
        </p:txBody>
      </p:sp>
    </p:spTree>
    <p:extLst>
      <p:ext uri="{BB962C8B-B14F-4D97-AF65-F5344CB8AC3E}">
        <p14:creationId xmlns:p14="http://schemas.microsoft.com/office/powerpoint/2010/main" val="33326220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29253753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a:solidFill>
                  <a:srgbClr val="000000"/>
                </a:solidFill>
                <a:effectLst/>
                <a:latin typeface="Trebuchet MS" panose="020B0603020202020204" pitchFamily="34" charset="0"/>
              </a:rPr>
              <a:t>Some students may have a disability that does not require specially designed instruction and an IEP, although the student may have necessary accommodations in a 504 Plan (e.g. </a:t>
            </a:r>
            <a:r>
              <a:rPr lang="en-US" sz="1100">
                <a:latin typeface="Trebuchet MS" panose="020B0603020202020204" pitchFamily="34" charset="0"/>
              </a:rPr>
              <a:t>s</a:t>
            </a:r>
            <a:r>
              <a:rPr lang="en-US" sz="1100" b="0" i="0" u="none" strike="noStrike">
                <a:solidFill>
                  <a:srgbClr val="000000"/>
                </a:solidFill>
                <a:effectLst/>
                <a:latin typeface="Trebuchet MS" panose="020B0603020202020204" pitchFamily="34" charset="0"/>
              </a:rPr>
              <a:t>ome students who are hard of hearing)</a:t>
            </a:r>
          </a:p>
          <a:p>
            <a:pPr marL="158750" indent="0">
              <a:buNone/>
            </a:pPr>
            <a:endParaRPr lang="en-US"/>
          </a:p>
        </p:txBody>
      </p:sp>
    </p:spTree>
    <p:extLst>
      <p:ext uri="{BB962C8B-B14F-4D97-AF65-F5344CB8AC3E}">
        <p14:creationId xmlns:p14="http://schemas.microsoft.com/office/powerpoint/2010/main" val="288764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6eef380608_0_163:notes"/>
          <p:cNvSpPr txBox="1">
            <a:spLocks noGrp="1"/>
          </p:cNvSpPr>
          <p:nvPr>
            <p:ph type="body" idx="1"/>
          </p:nvPr>
        </p:nvSpPr>
        <p:spPr>
          <a:xfrm>
            <a:off x="685800" y="4400550"/>
            <a:ext cx="5486400" cy="3600600"/>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0"/>
              </a:spcBef>
              <a:spcAft>
                <a:spcPts val="0"/>
              </a:spcAft>
              <a:buSzPts val="1300"/>
              <a:buNone/>
            </a:pPr>
            <a:endParaRPr lang="en-US" b="1"/>
          </a:p>
        </p:txBody>
      </p:sp>
      <p:sp>
        <p:nvSpPr>
          <p:cNvPr id="231" name="Google Shape;231;g26eef380608_0_1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hlinkClick r:id="rId3"/>
              </a:rPr>
              <a:t>https://www.cde.state.co.us/coextendedeo</a:t>
            </a:r>
            <a:endParaRPr lang="en-US" dirty="0"/>
          </a:p>
          <a:p>
            <a:pPr marL="158750" indent="0">
              <a:buNone/>
            </a:pPr>
            <a:endParaRPr lang="en-US" dirty="0"/>
          </a:p>
          <a:p>
            <a:pPr marL="158750" indent="0">
              <a:buNone/>
            </a:pPr>
            <a:r>
              <a:rPr lang="en-US" sz="1800" dirty="0">
                <a:effectLst/>
                <a:latin typeface="Segoe UI" panose="020B0502040204020203" pitchFamily="34" charset="0"/>
              </a:rPr>
              <a:t>When EEOs are used for a student, they can be used to formulate appropriate goals on the READ plan for these students.</a:t>
            </a:r>
            <a:endParaRPr lang="en-US" dirty="0"/>
          </a:p>
        </p:txBody>
      </p:sp>
    </p:spTree>
    <p:extLst>
      <p:ext uri="{BB962C8B-B14F-4D97-AF65-F5344CB8AC3E}">
        <p14:creationId xmlns:p14="http://schemas.microsoft.com/office/powerpoint/2010/main" val="25938923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482391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Regular progress monitoring is a critical component of  any intervention cycle and data-based decision making.</a:t>
            </a:r>
          </a:p>
          <a:p>
            <a:pPr>
              <a:buNone/>
            </a:pPr>
            <a:endParaRPr lang="en-US">
              <a:latin typeface="Calibri"/>
              <a:ea typeface="Calibri"/>
              <a:cs typeface="Calibri"/>
            </a:endParaRPr>
          </a:p>
          <a:p>
            <a:pPr>
              <a:buNone/>
            </a:pPr>
            <a:r>
              <a:rPr lang="en-US">
                <a:latin typeface="Calibri"/>
                <a:ea typeface="Calibri"/>
                <a:cs typeface="Calibri"/>
              </a:rPr>
              <a:t>Using an appropriate assessment tool to measure progress, teachers must regularly review progress monitoring data and the progress towards students READ Plan and IEP goals.</a:t>
            </a:r>
          </a:p>
          <a:p>
            <a:pPr>
              <a:buNone/>
            </a:pPr>
            <a:endParaRPr lang="en-US">
              <a:latin typeface="Calibri"/>
              <a:ea typeface="Calibri"/>
              <a:cs typeface="Calibri"/>
            </a:endParaRPr>
          </a:p>
          <a:p>
            <a:pPr>
              <a:buNone/>
            </a:pPr>
            <a:r>
              <a:rPr lang="en-US">
                <a:latin typeface="Calibri"/>
                <a:ea typeface="Calibri"/>
                <a:cs typeface="Calibri"/>
              </a:rPr>
              <a:t>When progress is not adequate, adjustments to instruction may be needed.</a:t>
            </a:r>
          </a:p>
          <a:p>
            <a:pPr>
              <a:buNone/>
            </a:pPr>
            <a:endParaRPr lang="en-US">
              <a:latin typeface="Calibri"/>
              <a:ea typeface="Calibri"/>
              <a:cs typeface="Calibri"/>
            </a:endParaRPr>
          </a:p>
          <a:p>
            <a:pPr>
              <a:buNone/>
            </a:pPr>
            <a:r>
              <a:rPr lang="en-US">
                <a:latin typeface="Calibri"/>
                <a:ea typeface="Calibri"/>
                <a:cs typeface="Calibri"/>
              </a:rPr>
              <a:t>It is important that all staff who provide instruction to students are involved in assessing, analyzing data, and collaborating to provide aligned, accessible instruction.</a:t>
            </a:r>
          </a:p>
          <a:p>
            <a:pPr>
              <a:buNone/>
            </a:pPr>
            <a:endParaRPr lang="en-US">
              <a:latin typeface="Calibri"/>
              <a:ea typeface="Calibri"/>
              <a:cs typeface="Calibri"/>
            </a:endParaRPr>
          </a:p>
          <a:p>
            <a:pPr>
              <a:buNone/>
            </a:pPr>
            <a:endParaRPr lang="en-US">
              <a:latin typeface="Calibri"/>
              <a:ea typeface="Calibri"/>
              <a:cs typeface="Calibri"/>
            </a:endParaRPr>
          </a:p>
          <a:p>
            <a:pPr>
              <a:buNone/>
            </a:pPr>
            <a:endParaRPr lang="en-US">
              <a:latin typeface="Calibri"/>
              <a:ea typeface="Calibri"/>
              <a:cs typeface="Calibri"/>
            </a:endParaRPr>
          </a:p>
          <a:p>
            <a:pPr>
              <a:buNone/>
            </a:pPr>
            <a:endParaRPr lang="en-US">
              <a:latin typeface="Calibri"/>
              <a:ea typeface="Calibri"/>
              <a:cs typeface="Calibri"/>
            </a:endParaRPr>
          </a:p>
          <a:p>
            <a:pPr>
              <a:buNone/>
            </a:pPr>
            <a:endParaRPr lang="en-US">
              <a:latin typeface="Calibri"/>
              <a:ea typeface="Calibri"/>
              <a:cs typeface="Calibri"/>
            </a:endParaRPr>
          </a:p>
          <a:p>
            <a:pPr>
              <a:buNone/>
            </a:pPr>
            <a:r>
              <a:rPr lang="en-US">
                <a:latin typeface="Calibri"/>
                <a:ea typeface="Calibri"/>
                <a:cs typeface="Calibri"/>
              </a:rPr>
              <a:t>  </a:t>
            </a:r>
          </a:p>
        </p:txBody>
      </p:sp>
    </p:spTree>
    <p:extLst>
      <p:ext uri="{BB962C8B-B14F-4D97-AF65-F5344CB8AC3E}">
        <p14:creationId xmlns:p14="http://schemas.microsoft.com/office/powerpoint/2010/main" val="10395790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4F2FF-1EDE-65DC-92AE-F1EC94038E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39250F-E862-9929-E2D5-F3AAA62393D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BF1B589-D7EF-9DC9-8B0E-CF4E08004CF0}"/>
              </a:ext>
            </a:extLst>
          </p:cNvPr>
          <p:cNvSpPr>
            <a:spLocks noGrp="1"/>
          </p:cNvSpPr>
          <p:nvPr>
            <p:ph type="body" idx="1"/>
          </p:nvPr>
        </p:nvSpPr>
        <p:spPr/>
        <p:txBody>
          <a:bodyPr/>
          <a:lstStyle/>
          <a:p>
            <a:pPr marL="158750" indent="0">
              <a:buNone/>
            </a:pPr>
            <a:r>
              <a:rPr lang="en-US"/>
              <a:t>In this final section, we are going to spend a few minutes discussing dyslexia, one of the more common learning disabilities that affects students' ability to learn to read on pace with their peers.</a:t>
            </a:r>
          </a:p>
        </p:txBody>
      </p:sp>
    </p:spTree>
    <p:extLst>
      <p:ext uri="{BB962C8B-B14F-4D97-AF65-F5344CB8AC3E}">
        <p14:creationId xmlns:p14="http://schemas.microsoft.com/office/powerpoint/2010/main" val="3462407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FE03A04A-8581-2902-4090-0D5D0608F707}"/>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D196CAC2-51A3-60FA-D235-6A6C4D1BEBC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D46618D3-A046-A9FE-9935-1C61D0E55B0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 would also like to introduce our guest presenter today, Emily Ottinger, Specific Learning Disabilities Specialist from the Office of Special Education. </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43645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The International Dyslexia Association defines dyslexia as...(READ DEFINITION ON SLIDE)</a:t>
            </a:r>
          </a:p>
        </p:txBody>
      </p:sp>
    </p:spTree>
    <p:extLst>
      <p:ext uri="{BB962C8B-B14F-4D97-AF65-F5344CB8AC3E}">
        <p14:creationId xmlns:p14="http://schemas.microsoft.com/office/powerpoint/2010/main" val="11509037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The quadrant Model for the Simple View of Reading can help us understand common characteristics of dyslexia and how these characteristics compare to other types of reading disabilities as well as characteristics of typical reading development.</a:t>
            </a:r>
          </a:p>
          <a:p>
            <a:pPr marL="158750" indent="0">
              <a:buNone/>
            </a:pPr>
            <a:endParaRPr lang="en-US"/>
          </a:p>
          <a:p>
            <a:pPr marL="158750" indent="0">
              <a:buNone/>
            </a:pPr>
            <a:r>
              <a:rPr lang="en-US"/>
              <a:t>In the model, the horizontal arrow represents the spectrum of word recognition skills from weak (left) to strong(right).</a:t>
            </a:r>
          </a:p>
          <a:p>
            <a:pPr marL="158750" indent="0">
              <a:buNone/>
            </a:pPr>
            <a:r>
              <a:rPr lang="en-US"/>
              <a:t>The vertical arrow represents language comprehension skills from weak (bottom) to strong(top). These perpendicular arrows create four quadrants of reading ability.</a:t>
            </a:r>
          </a:p>
          <a:p>
            <a:pPr marL="158750" indent="0">
              <a:buNone/>
            </a:pPr>
            <a:endParaRPr lang="en-US"/>
          </a:p>
          <a:p>
            <a:pPr marL="158750" indent="0">
              <a:buNone/>
            </a:pPr>
            <a:r>
              <a:rPr lang="en-US"/>
              <a:t>As you can see, a typically developing reader, would fall in the upper right quadrant of the model, demonstrating both strong word recognition skills and strong language comprehension.</a:t>
            </a:r>
          </a:p>
          <a:p>
            <a:pPr marL="158750" indent="0">
              <a:buNone/>
            </a:pPr>
            <a:endParaRPr lang="en-US"/>
          </a:p>
          <a:p>
            <a:pPr marL="158750" indent="0">
              <a:buNone/>
            </a:pPr>
            <a:r>
              <a:rPr lang="en-US"/>
              <a:t>The top left quadrant of the model represents the classic characteristics of a dyslexic reader.  These students typically display weak word recognition skills that are in contrast to relative strength in language comprehension skills. </a:t>
            </a:r>
          </a:p>
          <a:p>
            <a:pPr marL="158750" indent="0">
              <a:buNone/>
            </a:pPr>
            <a:endParaRPr lang="en-US"/>
          </a:p>
          <a:p>
            <a:endParaRPr lang="en-US"/>
          </a:p>
          <a:p>
            <a:r>
              <a:rPr lang="en-US"/>
              <a:t>https://www.markweaklandliteracy.com/blog/what-are-reading-difficulties-part-2</a:t>
            </a:r>
          </a:p>
          <a:p>
            <a:endParaRPr lang="en-US"/>
          </a:p>
          <a:p>
            <a:r>
              <a:rPr lang="en-US"/>
              <a:t>https://www.youtube.com/watch?v=0nqygB7Yeaw</a:t>
            </a:r>
          </a:p>
        </p:txBody>
      </p:sp>
    </p:spTree>
    <p:extLst>
      <p:ext uri="{BB962C8B-B14F-4D97-AF65-F5344CB8AC3E}">
        <p14:creationId xmlns:p14="http://schemas.microsoft.com/office/powerpoint/2010/main" val="30805227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It is important for all teachers and school staff to be familiar with the characteristics of dyslexia so as to best identify the correct supports for students who display these characteristics, whether or not they have been formally diagnosed.</a:t>
            </a:r>
          </a:p>
          <a:p>
            <a:pPr marL="158750" indent="0">
              <a:buNone/>
            </a:pPr>
            <a:endParaRPr lang="en-US"/>
          </a:p>
          <a:p>
            <a:pPr marL="158750" indent="0">
              <a:buNone/>
            </a:pPr>
            <a:r>
              <a:rPr lang="en-US"/>
              <a:t>Dyslexia is a brain-based reading disability.</a:t>
            </a:r>
          </a:p>
          <a:p>
            <a:pPr marL="158750" indent="0">
              <a:buNone/>
            </a:pPr>
            <a:endParaRPr lang="en-US"/>
          </a:p>
          <a:p>
            <a:pPr marL="158750" indent="0">
              <a:buNone/>
            </a:pPr>
            <a:r>
              <a:rPr lang="en-US"/>
              <a:t>Features of dyslexia include:</a:t>
            </a:r>
          </a:p>
          <a:p>
            <a:pPr marL="158750" indent="0">
              <a:buNone/>
            </a:pPr>
            <a:endParaRPr lang="en-US"/>
          </a:p>
          <a:p>
            <a:pPr marL="158750" indent="0">
              <a:buNone/>
            </a:pPr>
            <a:r>
              <a:rPr lang="en-US"/>
              <a:t>(Read Bullets on Slide)</a:t>
            </a:r>
          </a:p>
          <a:p>
            <a:pPr marL="158750" indent="0">
              <a:buNone/>
            </a:pPr>
            <a:endParaRPr lang="en-US"/>
          </a:p>
          <a:p>
            <a:pPr marL="158750" indent="0">
              <a:buNone/>
            </a:pPr>
            <a:r>
              <a:rPr lang="en-US"/>
              <a:t>The CDE has produced a fact sheet on dyslexia that may be helpful for staff and parents. It can be located at this link:</a:t>
            </a:r>
          </a:p>
          <a:p>
            <a:endParaRPr lang="en-US"/>
          </a:p>
          <a:p>
            <a:r>
              <a:rPr lang="en-US"/>
              <a:t>https://www.cde.state.co.us/communications/dyslexia-factsheet</a:t>
            </a:r>
          </a:p>
        </p:txBody>
      </p:sp>
    </p:spTree>
    <p:extLst>
      <p:ext uri="{BB962C8B-B14F-4D97-AF65-F5344CB8AC3E}">
        <p14:creationId xmlns:p14="http://schemas.microsoft.com/office/powerpoint/2010/main" val="18353170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latin typeface="Calibri"/>
                <a:ea typeface="Calibri"/>
                <a:cs typeface="Calibri"/>
              </a:rPr>
              <a:t>Dyslexia falls within the definition of a Specific Learning Disability (SLD) and is not separately diagnosed in the school setting.</a:t>
            </a:r>
          </a:p>
          <a:p>
            <a:pPr>
              <a:buNone/>
            </a:pPr>
            <a:endParaRPr lang="en-US" dirty="0">
              <a:latin typeface="Calibri"/>
              <a:ea typeface="Calibri"/>
              <a:cs typeface="Calibri"/>
            </a:endParaRPr>
          </a:p>
          <a:p>
            <a:pPr>
              <a:buNone/>
            </a:pPr>
            <a:r>
              <a:rPr lang="en-US" dirty="0">
                <a:latin typeface="Calibri"/>
                <a:ea typeface="Calibri"/>
                <a:cs typeface="Calibri"/>
              </a:rPr>
              <a:t>Not all students with dyslexia will qualify for special education services, because not all students require specially designed instruction to access grade level standards.</a:t>
            </a:r>
          </a:p>
          <a:p>
            <a:pPr>
              <a:buNone/>
            </a:pPr>
            <a:r>
              <a:rPr lang="en-US" dirty="0">
                <a:latin typeface="Calibri"/>
                <a:ea typeface="Calibri"/>
                <a:cs typeface="Calibri"/>
              </a:rPr>
              <a:t>Some students may receive required accommodations for dyslexia under a 504 plan.</a:t>
            </a:r>
          </a:p>
          <a:p>
            <a:pPr>
              <a:buNone/>
            </a:pPr>
            <a:endParaRPr lang="en-US" dirty="0">
              <a:latin typeface="Calibri"/>
              <a:ea typeface="Calibri"/>
              <a:cs typeface="Calibri"/>
            </a:endParaRPr>
          </a:p>
          <a:p>
            <a:pPr>
              <a:buNone/>
            </a:pPr>
            <a:r>
              <a:rPr lang="en-US" dirty="0">
                <a:latin typeface="Calibri"/>
                <a:ea typeface="Calibri"/>
                <a:cs typeface="Calibri"/>
              </a:rPr>
              <a:t>It is important to note that dyslexia affects approximately 15-20% of the population, so even without a diagnosis, schools should be prepared to identify characteristics of dyslexia and provide appropriate intervention with urgency. </a:t>
            </a:r>
          </a:p>
        </p:txBody>
      </p:sp>
    </p:spTree>
    <p:extLst>
      <p:ext uri="{BB962C8B-B14F-4D97-AF65-F5344CB8AC3E}">
        <p14:creationId xmlns:p14="http://schemas.microsoft.com/office/powerpoint/2010/main" val="14921778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Approved READ Act assessments include dyslexia screening tools. These tools are available for schools to utilize but are not currently required.</a:t>
            </a:r>
          </a:p>
          <a:p>
            <a:pPr>
              <a:buNone/>
            </a:pPr>
            <a:endParaRPr lang="en-US">
              <a:latin typeface="Calibri"/>
              <a:ea typeface="Calibri"/>
              <a:cs typeface="Calibri"/>
            </a:endParaRPr>
          </a:p>
          <a:p>
            <a:pPr>
              <a:buNone/>
            </a:pPr>
            <a:r>
              <a:rPr lang="en-US">
                <a:latin typeface="Calibri"/>
                <a:ea typeface="Calibri"/>
                <a:cs typeface="Calibri"/>
              </a:rPr>
              <a:t>Dyslexia screeners can not diagnose dyslexia. They can be used to identify characteristics of dyslexia that can help inform decision making for a student.</a:t>
            </a:r>
          </a:p>
          <a:p>
            <a:pPr>
              <a:buNone/>
            </a:pPr>
            <a:endParaRPr lang="en-US">
              <a:latin typeface="Calibri"/>
              <a:ea typeface="Calibri"/>
              <a:cs typeface="Calibri"/>
            </a:endParaRPr>
          </a:p>
          <a:p>
            <a:pPr>
              <a:buNone/>
            </a:pPr>
            <a:r>
              <a:rPr lang="en-US">
                <a:latin typeface="Calibri"/>
                <a:ea typeface="Calibri"/>
                <a:cs typeface="Calibri"/>
              </a:rPr>
              <a:t>A strong MTSS framework is a key component of supporting all students, including students with dyslexia, to ensure the right supports are provided to all students who need them.</a:t>
            </a:r>
          </a:p>
          <a:p>
            <a:pPr>
              <a:buNone/>
            </a:pPr>
            <a:endParaRPr lang="en-US">
              <a:latin typeface="Calibri"/>
              <a:ea typeface="Calibri"/>
              <a:cs typeface="Calibri"/>
            </a:endParaRPr>
          </a:p>
        </p:txBody>
      </p:sp>
    </p:spTree>
    <p:extLst>
      <p:ext uri="{BB962C8B-B14F-4D97-AF65-F5344CB8AC3E}">
        <p14:creationId xmlns:p14="http://schemas.microsoft.com/office/powerpoint/2010/main" val="15424806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Listed on this slide are some resources that can help schools, teachers, and parents learn more about dyslexia:</a:t>
            </a:r>
          </a:p>
          <a:p>
            <a:pPr marL="158750" indent="0">
              <a:buNone/>
            </a:pPr>
            <a:endParaRPr lang="en-US"/>
          </a:p>
          <a:p>
            <a:pPr marL="158750" indent="0">
              <a:buNone/>
            </a:pPr>
            <a:r>
              <a:rPr lang="en-US"/>
              <a:t>https://www.cde.state.co.us/communications/dyslexia-factsheet</a:t>
            </a:r>
          </a:p>
          <a:p>
            <a:pPr marL="158750" indent="0">
              <a:buNone/>
            </a:pPr>
            <a:endParaRPr lang="en-US"/>
          </a:p>
          <a:p>
            <a:pPr marL="158750" indent="0">
              <a:buNone/>
            </a:pPr>
            <a:r>
              <a:rPr lang="en-US"/>
              <a:t>https://www.cde.state.co.us/cdesped/codyslexiahandbook</a:t>
            </a:r>
          </a:p>
          <a:p>
            <a:pPr marL="158750" indent="0">
              <a:buNone/>
            </a:pPr>
            <a:endParaRPr lang="en-US"/>
          </a:p>
          <a:p>
            <a:pPr marL="158750" indent="0">
              <a:buNone/>
            </a:pPr>
            <a:r>
              <a:rPr lang="en-US"/>
              <a:t>https://dyslexiaida.org/</a:t>
            </a:r>
          </a:p>
          <a:p>
            <a:pPr marL="158750" indent="0">
              <a:buNone/>
            </a:pPr>
            <a:endParaRPr lang="en-US"/>
          </a:p>
          <a:p>
            <a:pPr marL="158750" indent="0">
              <a:buNone/>
            </a:pPr>
            <a:r>
              <a:rPr lang="en-US"/>
              <a:t>https://ies.ed.gov/learn/blog/youve-got-dyslexia-screening-multilingual-learners</a:t>
            </a:r>
          </a:p>
        </p:txBody>
      </p:sp>
    </p:spTree>
    <p:extLst>
      <p:ext uri="{BB962C8B-B14F-4D97-AF65-F5344CB8AC3E}">
        <p14:creationId xmlns:p14="http://schemas.microsoft.com/office/powerpoint/2010/main" val="24641471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50D38-1902-14C2-B8FF-9549AA4B32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143C30-B7A3-11AE-1F50-F4BD9E65329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765859E-A945-572E-5903-E778D15B5236}"/>
              </a:ext>
            </a:extLst>
          </p:cNvPr>
          <p:cNvSpPr>
            <a:spLocks noGrp="1"/>
          </p:cNvSpPr>
          <p:nvPr>
            <p:ph type="body" idx="1"/>
          </p:nvPr>
        </p:nvSpPr>
        <p:spPr/>
        <p:txBody>
          <a:bodyPr/>
          <a:lstStyle/>
          <a:p>
            <a:r>
              <a:rPr lang="en-US"/>
              <a:t>This is the time of year when schools can take inventory of instructional practices, planning protocols and systems that are in place to ensure a smooth transition for students as a school year comes to an end.</a:t>
            </a:r>
          </a:p>
          <a:p>
            <a:r>
              <a:rPr lang="en-US"/>
              <a:t>We will review a few reminders related to the READ Act requirements to support your year-end planning now, and then we will address additional reminders at the end of the second hour today.</a:t>
            </a:r>
          </a:p>
          <a:p>
            <a:endParaRPr lang="en-US"/>
          </a:p>
        </p:txBody>
      </p:sp>
    </p:spTree>
    <p:extLst>
      <p:ext uri="{BB962C8B-B14F-4D97-AF65-F5344CB8AC3E}">
        <p14:creationId xmlns:p14="http://schemas.microsoft.com/office/powerpoint/2010/main" val="6124705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For students who are on existing READ plans there are three possible outcomes at the end of year assessment window (typically within the last 45 days of the school year).</a:t>
            </a:r>
          </a:p>
          <a:p>
            <a:endParaRPr lang="en-US" dirty="0"/>
          </a:p>
          <a:p>
            <a:r>
              <a:rPr lang="en-US" dirty="0"/>
              <a:t>Students can continue to have an SRD, they can no longer score below the cut score for an SRD but remain below grade level, or they may reach grade level reading competency.  For students who reach grade level reading competency and have a body of evidence to show they have mastered the minimum skill competencies, exiting the READ plan is possible. (We will review that process in the next hour of this meeting)</a:t>
            </a:r>
          </a:p>
          <a:p>
            <a:endParaRPr lang="en-US" dirty="0"/>
          </a:p>
          <a:p>
            <a:r>
              <a:rPr lang="en-US" b="1" dirty="0"/>
              <a:t>CLICK </a:t>
            </a:r>
            <a:r>
              <a:rPr lang="en-US" b="0" dirty="0"/>
              <a:t>For</a:t>
            </a:r>
            <a:r>
              <a:rPr lang="en-US" dirty="0"/>
              <a:t> students who remain below grade level, EVEN IF THEY ARE NO LONGER SRD, a READ plan must be continued for a second or subsequent consecutive year.  Students who are no longer SRD will need to have their READ plan updated, and their parents should receive communication about their progress in the manner your school chooses (meeting, phone call, email, progress report, etc.).</a:t>
            </a:r>
          </a:p>
          <a:p>
            <a:endParaRPr lang="en-US" dirty="0"/>
          </a:p>
          <a:p>
            <a:r>
              <a:rPr lang="en-US" dirty="0"/>
              <a:t>Students who continue to have an SRD and must remain on a READ plan have some additional requirements outlined in the READ Act.</a:t>
            </a:r>
          </a:p>
        </p:txBody>
      </p:sp>
      <p:sp>
        <p:nvSpPr>
          <p:cNvPr id="4" name="Slide Number Placeholder 3"/>
          <p:cNvSpPr>
            <a:spLocks noGrp="1"/>
          </p:cNvSpPr>
          <p:nvPr>
            <p:ph type="sldNum" sz="quarter" idx="5"/>
          </p:nvPr>
        </p:nvSpPr>
        <p:spPr/>
        <p:txBody>
          <a:bodyPr/>
          <a:lstStyle/>
          <a:p>
            <a:fld id="{B8657152-8585-4F6E-BB84-67D463DD4A45}" type="slidenum">
              <a:rPr lang="en-US" smtClean="0"/>
              <a:t>37</a:t>
            </a:fld>
            <a:endParaRPr lang="en-US"/>
          </a:p>
        </p:txBody>
      </p:sp>
    </p:spTree>
    <p:extLst>
      <p:ext uri="{BB962C8B-B14F-4D97-AF65-F5344CB8AC3E}">
        <p14:creationId xmlns:p14="http://schemas.microsoft.com/office/powerpoint/2010/main" val="633572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When a student continues to have an SRD at the end of the school year and will enter the upcoming school year continuing on the READ plan, the READ Act requires that more rigorous strategies and intervention, which includes increased daily time, are included in the READ plan revision.</a:t>
            </a:r>
          </a:p>
          <a:p>
            <a:pPr marL="158750" indent="0">
              <a:buNone/>
            </a:pPr>
            <a:endParaRPr lang="en-US"/>
          </a:p>
          <a:p>
            <a:pPr marL="158750" indent="0">
              <a:buNone/>
            </a:pPr>
            <a:r>
              <a:rPr lang="en-US"/>
              <a:t>This intensification includes reading instruction from an effective or highly effective teacher. It is the principal's responsibility to ensure that support in provided throughout the school day.</a:t>
            </a:r>
          </a:p>
          <a:p>
            <a:pPr marL="158750" indent="0">
              <a:buNone/>
            </a:pPr>
            <a:endParaRPr lang="en-US"/>
          </a:p>
          <a:p>
            <a:pPr marL="158750" indent="0">
              <a:buNone/>
            </a:pPr>
            <a:r>
              <a:rPr lang="en-US"/>
              <a:t>For students who have both an IEP and a READ plan, it is important to carefully review and align the IEP goals and the READ plan goals to ensure that the student's instructional programming for the upcoming year is coordinated and includes the appropriate accomodations. All staff who support the student should be involved in the planning to ensure the supports the student needs are aligned as soon as the new school year begins.</a:t>
            </a:r>
          </a:p>
        </p:txBody>
      </p:sp>
    </p:spTree>
    <p:extLst>
      <p:ext uri="{BB962C8B-B14F-4D97-AF65-F5344CB8AC3E}">
        <p14:creationId xmlns:p14="http://schemas.microsoft.com/office/powerpoint/2010/main" val="2687795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a reminder, the literacy team at CDE published a new READ plan template in 2024 that includes an End of Year Summary page.  This summary page includes EOY assessment results and READ Plan status, SRD status, explanation of unmet goals, intervention programming summary, and a data analysis summary. In the open text sections, teachers can also include narratives about a student's IEP if needed.</a:t>
            </a:r>
          </a:p>
          <a:p>
            <a:endParaRPr lang="en-US" dirty="0"/>
          </a:p>
          <a:p>
            <a:r>
              <a:rPr lang="en-US" dirty="0"/>
              <a:t>Once the READ plan template has been in place through a school year, with the READ plan history at the beginning and the End of Year summary at the end, these sections will provide the information needed to transfer a plan from one year to the next for a student who continues on a READ plan into a second year, OR can provide key information to the next year’s teacher to support a student from the start who is no longer on a READ plan so that they don’t regress in the next school year.</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2847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37376221-1089-2022-D63B-87D291E2EBBD}"/>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6BD1000B-0FCD-2F9D-F2C5-1559A7A7DAA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BACCFFB2-67EC-D0FE-6C0C-4826CD91D91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This is the brief agenda for this morning. In the first hour, we will have a presentation about the READ Act and Students with Disabilities in collaboration with the Exceptional Student Services Unit. We will take a brief break and reconvene at 10:00 for a Q&amp;A time about students with disabilities, READ Act FAQs and breakout discussions for students with disabilities, multilingual learners, and MTSS, with CDE staff from both offices in each breakout room. Finally, our meeting will end with EOY READ Act reminders and CDE literacy updates. </a:t>
            </a:r>
          </a:p>
          <a:p>
            <a:pPr marL="0" lvl="0" indent="0" algn="l" rtl="0">
              <a:spcBef>
                <a:spcPts val="0"/>
              </a:spcBef>
              <a:spcAft>
                <a:spcPts val="0"/>
              </a:spcAft>
              <a:buNone/>
            </a:pPr>
            <a:endParaRPr lang="en-US"/>
          </a:p>
          <a:p>
            <a:pPr marL="0" lvl="0" indent="0" algn="l" rtl="0">
              <a:spcBef>
                <a:spcPts val="0"/>
              </a:spcBef>
              <a:spcAft>
                <a:spcPts val="0"/>
              </a:spcAft>
              <a:buNone/>
            </a:pPr>
            <a:r>
              <a:rPr lang="en-US"/>
              <a:t>Please note: Both sections of today’s meeting will be held on the same link. We’re glad to connect faces from across our state and department this morning. </a:t>
            </a:r>
            <a:endParaRPr/>
          </a:p>
        </p:txBody>
      </p:sp>
    </p:spTree>
    <p:extLst>
      <p:ext uri="{BB962C8B-B14F-4D97-AF65-F5344CB8AC3E}">
        <p14:creationId xmlns:p14="http://schemas.microsoft.com/office/powerpoint/2010/main" val="35350090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r>
              <a:rPr lang="en-US"/>
              <a:t>For students who continue to have a significant reading deficiency and will remain on a READ Plan in the subsequent school year, READ Act statute designates that students receive intensified instructional efforts. Careful and thoughtful planning NOW can ensure that systems and supports are in place for the upcoming school year. </a:t>
            </a:r>
          </a:p>
          <a:p>
            <a:pPr marL="0" indent="0"/>
            <a:r>
              <a:rPr lang="en-US"/>
              <a:t>For students who require them, additional and more rigorous strategies and intervention could be a change in interventions and/or teachers, smaller group ratios, more targeted intervention, and/or increased frequency of progress monitoring.</a:t>
            </a:r>
          </a:p>
          <a:p>
            <a:pPr marL="0" indent="0"/>
            <a:r>
              <a:rPr lang="en-US"/>
              <a:t> Next, an increase in daily reading instruction can be achieved through increased weekly frequency, increased duration for lessons, and increased support across content. </a:t>
            </a:r>
          </a:p>
          <a:p>
            <a:pPr marL="0" indent="0"/>
            <a:r>
              <a:rPr lang="en-US"/>
              <a:t>Finally, reading instruction should be supported across content in the instructional day, and can include literacy-focused content area instruction,  planning for more small group instruction, push-in support, and increased accommodations or modifications.</a:t>
            </a:r>
          </a:p>
          <a:p>
            <a:pPr marL="0" indent="0"/>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300">
                <a:solidFill>
                  <a:schemeClr val="dk1"/>
                </a:solidFill>
                <a:latin typeface="Calibri"/>
                <a:ea typeface="Calibri"/>
                <a:cs typeface="Calibri"/>
                <a:sym typeface="Calibri"/>
              </a:rPr>
              <a:pPr algn="r"/>
              <a:t>40</a:t>
            </a:fld>
            <a:endParaRPr lang="en-US" sz="1300">
              <a:solidFill>
                <a:schemeClr val="dk1"/>
              </a:solidFill>
              <a:latin typeface="Calibri"/>
              <a:ea typeface="Calibri"/>
              <a:cs typeface="Calibri"/>
              <a:sym typeface="Calibri"/>
            </a:endParaRPr>
          </a:p>
        </p:txBody>
      </p:sp>
      <p:sp>
        <p:nvSpPr>
          <p:cNvPr id="5" name="Date Placeholder 4">
            <a:extLst>
              <a:ext uri="{FF2B5EF4-FFF2-40B4-BE49-F238E27FC236}">
                <a16:creationId xmlns:a16="http://schemas.microsoft.com/office/drawing/2014/main" id="{82093B12-970C-206D-FDC0-D694D0372400}"/>
              </a:ext>
            </a:extLst>
          </p:cNvPr>
          <p:cNvSpPr>
            <a:spLocks noGrp="1"/>
          </p:cNvSpPr>
          <p:nvPr>
            <p:ph type="dt" idx="10"/>
          </p:nvPr>
        </p:nvSpPr>
        <p:spPr/>
        <p:txBody>
          <a:bodyPr/>
          <a:lstStyle/>
          <a:p>
            <a:r>
              <a:rPr lang="en-US"/>
              <a:t>5/25/2023</a:t>
            </a:r>
          </a:p>
        </p:txBody>
      </p:sp>
      <p:sp>
        <p:nvSpPr>
          <p:cNvPr id="6" name="Header Placeholder 5">
            <a:extLst>
              <a:ext uri="{FF2B5EF4-FFF2-40B4-BE49-F238E27FC236}">
                <a16:creationId xmlns:a16="http://schemas.microsoft.com/office/drawing/2014/main" id="{2038B5E0-25E8-BD58-9C9F-BC2F4AFF7E37}"/>
              </a:ext>
            </a:extLst>
          </p:cNvPr>
          <p:cNvSpPr>
            <a:spLocks noGrp="1"/>
          </p:cNvSpPr>
          <p:nvPr>
            <p:ph type="hdr" idx="2"/>
          </p:nvPr>
        </p:nvSpPr>
        <p:spPr/>
        <p:txBody>
          <a:bodyPr/>
          <a:lstStyle/>
          <a:p>
            <a:r>
              <a:rPr lang="en-US"/>
              <a:t>READ Act Office Hours</a:t>
            </a:r>
          </a:p>
        </p:txBody>
      </p:sp>
    </p:spTree>
    <p:extLst>
      <p:ext uri="{BB962C8B-B14F-4D97-AF65-F5344CB8AC3E}">
        <p14:creationId xmlns:p14="http://schemas.microsoft.com/office/powerpoint/2010/main" val="37648983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Some essential questions to consider as a leader at the end of the year include: </a:t>
            </a:r>
          </a:p>
          <a:p>
            <a:r>
              <a:rPr lang="en-US"/>
              <a:t>How many students will need increased intervention support in the upcoming school year based on EOY data?  </a:t>
            </a:r>
          </a:p>
          <a:p>
            <a:r>
              <a:rPr lang="en-US"/>
              <a:t>What should staffing look like for the upcoming year to ensure students with an ongoing READ plan are placed with a highly effective teacher?</a:t>
            </a:r>
          </a:p>
          <a:p>
            <a:r>
              <a:rPr lang="en-US"/>
              <a:t>How will the schedule accommodate the number and size of intervention groups?</a:t>
            </a:r>
          </a:p>
          <a:p>
            <a:r>
              <a:rPr lang="en-US"/>
              <a:t>What additional resources may be needed to support the instructional needs of students on READ plans?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57152-8585-4F6E-BB84-67D463DD4A4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976565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https://www.cde.state.co.us/coloradoliteracy/readplans</a:t>
            </a:r>
          </a:p>
        </p:txBody>
      </p:sp>
    </p:spTree>
    <p:extLst>
      <p:ext uri="{BB962C8B-B14F-4D97-AF65-F5344CB8AC3E}">
        <p14:creationId xmlns:p14="http://schemas.microsoft.com/office/powerpoint/2010/main" val="15096225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C55C4150-8B44-EDDB-2DBE-7AEAA797565F}"/>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F0811BA8-F9C9-B671-C8A0-77F97054BC3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FC462D4C-2496-D61C-EB42-C7ADF1844E7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72472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We understand that many of you are aware of the recent Senate Bill 25-200 and have questions about potential impacts should there be changes to the READ Act. This bill is currently under consideration in the state legislature. We at CDE are not able to discuss SB 25-200 at this stage in the legislative process, nor will be discussing it or answering questions about it during today’s meeting. If changes are made to the READ Act, our office will release guidance as soon as possible. </a:t>
            </a:r>
          </a:p>
          <a:p>
            <a:pPr marL="158750" indent="0">
              <a:buNone/>
            </a:pPr>
            <a:endParaRPr lang="en-US"/>
          </a:p>
          <a:p>
            <a:pPr marL="158750" indent="0">
              <a:buNone/>
            </a:pPr>
            <a:r>
              <a:rPr lang="en-US"/>
              <a:t>If you would like to read more about the bill, </a:t>
            </a:r>
            <a:r>
              <a:rPr lang="en-US" sz="1100">
                <a:latin typeface="Trebuchet MS" panose="020B0603020202020204" pitchFamily="34" charset="0"/>
              </a:rPr>
              <a:t>information can be found on the Colorado General Assembly web page: </a:t>
            </a:r>
            <a:r>
              <a:rPr lang="en-US" sz="1100">
                <a:latin typeface="Trebuchet MS" panose="020B0603020202020204" pitchFamily="34" charset="0"/>
                <a:hlinkClick r:id="rId3"/>
              </a:rPr>
              <a:t>https://leg.colorado.gov/bills/sb25-200</a:t>
            </a:r>
            <a:r>
              <a:rPr lang="en-US" sz="1100">
                <a:latin typeface="Trebuchet MS" panose="020B0603020202020204" pitchFamily="34" charset="0"/>
              </a:rPr>
              <a:t> </a:t>
            </a:r>
          </a:p>
          <a:p>
            <a:pPr marL="158750" indent="0">
              <a:buNone/>
            </a:pPr>
            <a:endParaRPr lang="en-US" sz="1100">
              <a:latin typeface="Trebuchet MS" panose="020B060302020202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a:solidFill>
                  <a:srgbClr val="000000"/>
                </a:solidFill>
                <a:effectLst/>
                <a:latin typeface="Trebuchet MS" panose="020B0603020202020204" pitchFamily="34" charset="0"/>
              </a:rPr>
              <a:t>If you have questions about active or potential legislation, please feel free to reach out directly to the CDE Policy Team: </a:t>
            </a:r>
            <a:r>
              <a:rPr lang="en-US" sz="1100" b="0" i="0" u="none" strike="noStrike">
                <a:solidFill>
                  <a:srgbClr val="000000"/>
                </a:solidFill>
                <a:effectLst/>
                <a:latin typeface="Trebuchet MS" panose="020B0603020202020204" pitchFamily="34" charset="0"/>
                <a:hlinkClick r:id="rId4"/>
              </a:rPr>
              <a:t>policyteam@cde.state.co.us</a:t>
            </a:r>
            <a:endParaRPr lang="en-US" sz="1100" b="0" i="0" u="none" strike="noStrike">
              <a:solidFill>
                <a:srgbClr val="000000"/>
              </a:solidFill>
              <a:effectLst/>
              <a:latin typeface="Trebuchet MS" panose="020B0603020202020204" pitchFamily="34" charset="0"/>
            </a:endParaRPr>
          </a:p>
          <a:p>
            <a:pPr marL="158750" indent="0">
              <a:buNone/>
            </a:pPr>
            <a:endParaRPr lang="en-US" sz="1100">
              <a:latin typeface="Trebuchet MS" panose="020B0603020202020204" pitchFamily="34" charset="0"/>
            </a:endParaRPr>
          </a:p>
        </p:txBody>
      </p:sp>
    </p:spTree>
    <p:extLst>
      <p:ext uri="{BB962C8B-B14F-4D97-AF65-F5344CB8AC3E}">
        <p14:creationId xmlns:p14="http://schemas.microsoft.com/office/powerpoint/2010/main" val="301037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100" dirty="0">
                <a:latin typeface="Trebuchet MS" panose="020B0603020202020204" pitchFamily="34" charset="0"/>
              </a:rPr>
              <a:t>Today’s meeting objectives are to: </a:t>
            </a:r>
          </a:p>
          <a:p>
            <a:pPr marL="158750" indent="0">
              <a:buNone/>
            </a:pPr>
            <a:endParaRPr lang="en-US" sz="1100" dirty="0">
              <a:latin typeface="Trebuchet MS" panose="020B0603020202020204" pitchFamily="34" charset="0"/>
            </a:endParaRPr>
          </a:p>
          <a:p>
            <a:pPr marL="342900" marR="0" lvl="0" indent="-342900">
              <a:lnSpc>
                <a:spcPct val="107000"/>
              </a:lnSpc>
              <a:buFont typeface="Symbol" panose="05050102010706020507" pitchFamily="18" charset="2"/>
              <a:buChar char=""/>
            </a:pPr>
            <a:r>
              <a:rPr lang="en-US" sz="1100" dirty="0">
                <a:solidFill>
                  <a:srgbClr val="000000"/>
                </a:solidFill>
                <a:effectLst/>
                <a:latin typeface="Trebuchet MS" panose="020B0603020202020204" pitchFamily="34" charset="0"/>
                <a:ea typeface="Trebuchet MS" panose="020B0603020202020204" pitchFamily="34" charset="0"/>
                <a:cs typeface="Trebuchet MS" panose="020B0603020202020204" pitchFamily="34" charset="0"/>
              </a:rPr>
              <a:t>Explore how the READ Act and IDEA intersect and how both are used to support student needs</a:t>
            </a:r>
          </a:p>
          <a:p>
            <a:pPr marR="0" lvl="0">
              <a:lnSpc>
                <a:spcPct val="107000"/>
              </a:lnSpc>
            </a:pPr>
            <a:endParaRPr lang="en-US" sz="1100" dirty="0">
              <a:effectLst/>
              <a:latin typeface="Trebuchet MS" panose="020B0603020202020204" pitchFamily="34" charset="0"/>
              <a:ea typeface="Calibri" panose="020F0502020204030204" pitchFamily="34" charset="0"/>
              <a:cs typeface="Arial" panose="020B0604020202020204" pitchFamily="34" charset="0"/>
            </a:endParaRPr>
          </a:p>
          <a:p>
            <a:pPr marL="342900" marR="0" lvl="0" indent="-342900">
              <a:lnSpc>
                <a:spcPct val="107000"/>
              </a:lnSpc>
              <a:buFont typeface="Symbol" panose="05050102010706020507" pitchFamily="18" charset="2"/>
              <a:buChar char=""/>
            </a:pPr>
            <a:r>
              <a:rPr lang="en-US" sz="1100" dirty="0">
                <a:effectLst/>
                <a:latin typeface="Trebuchet MS" panose="020B0603020202020204" pitchFamily="34" charset="0"/>
                <a:ea typeface="Calibri" panose="020F0502020204030204" pitchFamily="34" charset="0"/>
                <a:cs typeface="Arial" panose="020B0604020202020204" pitchFamily="34" charset="0"/>
              </a:rPr>
              <a:t>Collaborate and discuss READ Act implementation with the support of CDE staff </a:t>
            </a:r>
          </a:p>
          <a:p>
            <a:pPr marR="0" lvl="0">
              <a:lnSpc>
                <a:spcPct val="107000"/>
              </a:lnSpc>
            </a:pPr>
            <a:endParaRPr lang="en-US" sz="1100" dirty="0">
              <a:latin typeface="Trebuchet MS" panose="020B0603020202020204" pitchFamily="34" charset="0"/>
              <a:ea typeface="Calibri" panose="020F0502020204030204" pitchFamily="34" charset="0"/>
              <a:cs typeface="Arial" panose="020B0604020202020204" pitchFamily="34" charset="0"/>
            </a:endParaRPr>
          </a:p>
          <a:p>
            <a:pPr marL="342900" indent="-342900">
              <a:lnSpc>
                <a:spcPct val="107000"/>
              </a:lnSpc>
              <a:buFont typeface="Symbol" panose="05050102010706020507" pitchFamily="18" charset="2"/>
              <a:buChar char=""/>
            </a:pPr>
            <a:r>
              <a:rPr lang="en-US" sz="1100" dirty="0">
                <a:solidFill>
                  <a:srgbClr val="000000"/>
                </a:solidFill>
                <a:effectLst/>
                <a:latin typeface="Trebuchet MS" panose="020B0603020202020204" pitchFamily="34" charset="0"/>
                <a:ea typeface="Trebuchet MS" panose="020B0603020202020204" pitchFamily="34" charset="0"/>
                <a:cs typeface="Trebuchet MS" panose="020B0603020202020204" pitchFamily="34" charset="0"/>
              </a:rPr>
              <a:t>Provide EOY READ Act implementation reminders and guidance</a:t>
            </a:r>
          </a:p>
          <a:p>
            <a:pPr>
              <a:lnSpc>
                <a:spcPct val="107000"/>
              </a:lnSpc>
            </a:pPr>
            <a:endParaRPr lang="en-US" sz="1100" dirty="0">
              <a:solidFill>
                <a:srgbClr val="000000"/>
              </a:solidFill>
              <a:effectLst/>
              <a:latin typeface="Trebuchet MS" panose="020B0603020202020204" pitchFamily="34" charset="0"/>
              <a:ea typeface="Trebuchet MS" panose="020B0603020202020204" pitchFamily="34" charset="0"/>
              <a:cs typeface="Trebuchet MS" panose="020B0603020202020204" pitchFamily="34" charset="0"/>
            </a:endParaRPr>
          </a:p>
          <a:p>
            <a:pPr marL="342900" indent="-342900">
              <a:lnSpc>
                <a:spcPct val="107000"/>
              </a:lnSpc>
              <a:buFont typeface="Symbol" panose="05050102010706020507" pitchFamily="18" charset="2"/>
              <a:buChar char=""/>
            </a:pPr>
            <a:r>
              <a:rPr lang="en-US" sz="1100" dirty="0">
                <a:solidFill>
                  <a:srgbClr val="000000"/>
                </a:solidFill>
                <a:effectLst/>
                <a:latin typeface="Trebuchet MS" panose="020B0603020202020204" pitchFamily="34" charset="0"/>
                <a:ea typeface="Trebuchet MS" panose="020B0603020202020204" pitchFamily="34" charset="0"/>
                <a:cs typeface="Trebuchet MS" panose="020B0603020202020204" pitchFamily="34" charset="0"/>
              </a:rPr>
              <a:t>Share literacy updates from CDE and the Office of Elementary Literacy and School Readiness </a:t>
            </a:r>
          </a:p>
          <a:p>
            <a:pPr marL="158750" indent="0">
              <a:buNone/>
            </a:pPr>
            <a:endParaRPr lang="en-US" dirty="0"/>
          </a:p>
        </p:txBody>
      </p:sp>
    </p:spTree>
    <p:extLst>
      <p:ext uri="{BB962C8B-B14F-4D97-AF65-F5344CB8AC3E}">
        <p14:creationId xmlns:p14="http://schemas.microsoft.com/office/powerpoint/2010/main" val="3744233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a:latin typeface="Trebuchet MS" panose="020B0603020202020204" pitchFamily="34" charset="0"/>
              </a:rPr>
              <a:t>Today we would also like to emphasize a few key takeaways: </a:t>
            </a:r>
          </a:p>
          <a:p>
            <a:pPr marL="171450" indent="-171450"/>
            <a:r>
              <a:rPr lang="en-US" sz="1100">
                <a:latin typeface="Trebuchet MS"/>
              </a:rPr>
              <a:t>First, students with disabilities are general education students first. The focus of today is students with disabilities on IEPS or 504 Plans.</a:t>
            </a:r>
            <a:endParaRPr lang="en-US" sz="1100">
              <a:latin typeface="Trebuchet MS" panose="020B0603020202020204" pitchFamily="34" charset="0"/>
            </a:endParaRPr>
          </a:p>
          <a:p>
            <a:pPr marL="285750" indent="-285750">
              <a:buFont typeface="Wingdings" panose="05000000000000000000" pitchFamily="2" charset="2"/>
              <a:buChar char="Ø"/>
            </a:pPr>
            <a:endParaRPr lang="en-US" sz="1100">
              <a:latin typeface="Trebuchet MS" panose="020B0603020202020204" pitchFamily="34" charset="0"/>
            </a:endParaRPr>
          </a:p>
          <a:p>
            <a:pPr marL="171450" indent="-171450"/>
            <a:r>
              <a:rPr lang="en-US" sz="1100">
                <a:latin typeface="Trebuchet MS"/>
              </a:rPr>
              <a:t>Next, READ Act requirements apply to </a:t>
            </a:r>
            <a:r>
              <a:rPr lang="en-US" sz="1100" u="sng">
                <a:latin typeface="Trebuchet MS"/>
              </a:rPr>
              <a:t>all</a:t>
            </a:r>
            <a:r>
              <a:rPr lang="en-US" sz="1100">
                <a:latin typeface="Trebuchet MS"/>
              </a:rPr>
              <a:t> students.</a:t>
            </a:r>
          </a:p>
          <a:p>
            <a:pPr marL="285750" indent="-285750">
              <a:buFont typeface="Wingdings" panose="05000000000000000000" pitchFamily="2" charset="2"/>
              <a:buChar char="Ø"/>
            </a:pPr>
            <a:endParaRPr lang="en-US" sz="1100">
              <a:latin typeface="Trebuchet MS" panose="020B0603020202020204" pitchFamily="34" charset="0"/>
            </a:endParaRPr>
          </a:p>
          <a:p>
            <a:pPr marL="171450" indent="-171450"/>
            <a:r>
              <a:rPr lang="en-US" sz="1100" u="none">
                <a:latin typeface="Trebuchet MS"/>
              </a:rPr>
              <a:t>Finally, </a:t>
            </a:r>
            <a:r>
              <a:rPr lang="en-US" sz="1100" u="sng">
                <a:latin typeface="Trebuchet MS"/>
              </a:rPr>
              <a:t>a</a:t>
            </a:r>
            <a:r>
              <a:rPr lang="en-US" sz="1100" b="0" i="0" u="sng" strike="noStrike">
                <a:solidFill>
                  <a:srgbClr val="000000"/>
                </a:solidFill>
                <a:effectLst/>
                <a:latin typeface="Trebuchet MS"/>
              </a:rPr>
              <a:t>ll staff </a:t>
            </a:r>
            <a:r>
              <a:rPr lang="en-US" sz="1100" b="0" i="0" u="none" strike="noStrike">
                <a:solidFill>
                  <a:srgbClr val="000000"/>
                </a:solidFill>
                <a:effectLst/>
                <a:latin typeface="Trebuchet MS" panose="020B0603020202020204" pitchFamily="34" charset="0"/>
              </a:rPr>
              <a:t>– general education teachers, special education teachers, specials teachers, administration, etc. - </a:t>
            </a:r>
            <a:r>
              <a:rPr lang="en-US" sz="1100">
                <a:latin typeface="Trebuchet MS" panose="020B0603020202020204" pitchFamily="34" charset="0"/>
              </a:rPr>
              <a:t>who provide support to </a:t>
            </a:r>
            <a:r>
              <a:rPr lang="en-US" sz="1100" b="0" i="0" u="none" strike="noStrike">
                <a:solidFill>
                  <a:srgbClr val="000000"/>
                </a:solidFill>
                <a:effectLst/>
                <a:latin typeface="Trebuchet MS" panose="020B0603020202020204" pitchFamily="34" charset="0"/>
              </a:rPr>
              <a:t>students should share in assessment responsibilities, participate in data analysis, and collaborate to provide aligned, accessible instruction and assessment. </a:t>
            </a:r>
          </a:p>
          <a:p>
            <a:endParaRPr lang="en-US"/>
          </a:p>
        </p:txBody>
      </p:sp>
    </p:spTree>
    <p:extLst>
      <p:ext uri="{BB962C8B-B14F-4D97-AF65-F5344CB8AC3E}">
        <p14:creationId xmlns:p14="http://schemas.microsoft.com/office/powerpoint/2010/main" val="2307396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D1F7A-872A-DE34-CF79-2FC965E6F5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C6E4B3-2BF3-0F58-EC2A-C3779938673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9EBA153-5E20-5624-E711-7B566E335C6E}"/>
              </a:ext>
            </a:extLst>
          </p:cNvPr>
          <p:cNvSpPr>
            <a:spLocks noGrp="1"/>
          </p:cNvSpPr>
          <p:nvPr>
            <p:ph type="body" idx="1"/>
          </p:nvPr>
        </p:nvSpPr>
        <p:spPr/>
        <p:txBody>
          <a:bodyPr/>
          <a:lstStyle/>
          <a:p>
            <a:pPr marL="158750" indent="0">
              <a:buNone/>
            </a:pPr>
            <a:r>
              <a:rPr lang="en-US" dirty="0"/>
              <a:t>We also want to stay focused on the importance of literacy as a fundamental right. </a:t>
            </a:r>
          </a:p>
          <a:p>
            <a:pPr marL="158750" indent="0">
              <a:buNone/>
            </a:pPr>
            <a:endParaRPr lang="en-US" dirty="0"/>
          </a:p>
          <a:p>
            <a:pPr marL="285750" indent="-285750">
              <a:buFont typeface="Arial" panose="020B0604020202020204" pitchFamily="34" charset="0"/>
              <a:buChar char="•"/>
            </a:pPr>
            <a:r>
              <a:rPr lang="en-US" sz="1100" dirty="0">
                <a:latin typeface="Trebuchet MS" panose="020B0603020202020204" pitchFamily="34" charset="0"/>
              </a:rPr>
              <a:t>48% of American adults are not proficient readers</a:t>
            </a:r>
          </a:p>
          <a:p>
            <a:pPr marL="285750" indent="-285750">
              <a:buFont typeface="Arial" panose="020B0604020202020204" pitchFamily="34" charset="0"/>
              <a:buChar char="•"/>
            </a:pPr>
            <a:r>
              <a:rPr lang="en-US" sz="1100" dirty="0">
                <a:latin typeface="Trebuchet MS"/>
              </a:rPr>
              <a:t>The READ Act was written to ensure that reading is an area of focus for </a:t>
            </a:r>
            <a:r>
              <a:rPr lang="en-US" sz="1100" u="sng" dirty="0">
                <a:latin typeface="Trebuchet MS"/>
              </a:rPr>
              <a:t>all</a:t>
            </a:r>
            <a:r>
              <a:rPr lang="en-US" sz="1100" dirty="0">
                <a:latin typeface="Trebuchet MS"/>
              </a:rPr>
              <a:t> students</a:t>
            </a:r>
          </a:p>
          <a:p>
            <a:pPr marL="285750" indent="-285750">
              <a:buFont typeface="Arial" panose="020B0604020202020204" pitchFamily="34" charset="0"/>
              <a:buChar char="•"/>
            </a:pPr>
            <a:r>
              <a:rPr lang="en-US" sz="1100" dirty="0">
                <a:latin typeface="Trebuchet MS"/>
              </a:rPr>
              <a:t>With the right instruction, "all but 2-5 percent of students can learn basic reading skills in first grade, even in populations where the incidence of poor reading is very high." </a:t>
            </a:r>
            <a:endParaRPr lang="en-US" dirty="0"/>
          </a:p>
        </p:txBody>
      </p:sp>
    </p:spTree>
    <p:extLst>
      <p:ext uri="{BB962C8B-B14F-4D97-AF65-F5344CB8AC3E}">
        <p14:creationId xmlns:p14="http://schemas.microsoft.com/office/powerpoint/2010/main" val="2293411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In the first section of our presentation about the READ Act and students with disabilities, we will cover the legislation from both IDEA and the READ Act. </a:t>
            </a:r>
          </a:p>
        </p:txBody>
      </p:sp>
    </p:spTree>
    <p:extLst>
      <p:ext uri="{BB962C8B-B14F-4D97-AF65-F5344CB8AC3E}">
        <p14:creationId xmlns:p14="http://schemas.microsoft.com/office/powerpoint/2010/main" val="6705229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 Orange" userDrawn="1">
  <p:cSld name="TITLE">
    <p:spTree>
      <p:nvGrpSpPr>
        <p:cNvPr id="1" name="Shape 9"/>
        <p:cNvGrpSpPr/>
        <p:nvPr/>
      </p:nvGrpSpPr>
      <p:grpSpPr>
        <a:xfrm>
          <a:off x="0" y="0"/>
          <a:ext cx="0" cy="0"/>
          <a:chOff x="0" y="0"/>
          <a:chExt cx="0" cy="0"/>
        </a:xfrm>
      </p:grpSpPr>
      <p:sp>
        <p:nvSpPr>
          <p:cNvPr id="10" name="Google Shape;10;p2"/>
          <p:cNvSpPr/>
          <p:nvPr/>
        </p:nvSpPr>
        <p:spPr>
          <a:xfrm>
            <a:off x="-1587"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 name="Picture Placeholder 2">
            <a:extLst>
              <a:ext uri="{FF2B5EF4-FFF2-40B4-BE49-F238E27FC236}">
                <a16:creationId xmlns:a16="http://schemas.microsoft.com/office/drawing/2014/main" id="{5F36F18D-0420-CDE1-B8CF-AD9995CBBDE8}"/>
              </a:ext>
            </a:extLst>
          </p:cNvPr>
          <p:cNvSpPr>
            <a:spLocks noGrp="1"/>
          </p:cNvSpPr>
          <p:nvPr>
            <p:ph type="pic" sz="quarter" idx="13" hasCustomPrompt="1"/>
          </p:nvPr>
        </p:nvSpPr>
        <p:spPr>
          <a:xfrm>
            <a:off x="6119813" y="0"/>
            <a:ext cx="3022600" cy="4435475"/>
          </a:xfrm>
          <a:solidFill>
            <a:schemeClr val="tx2"/>
          </a:solidFill>
        </p:spPr>
        <p:txBody>
          <a:bodyPr/>
          <a:lstStyle>
            <a:lvl1pPr marL="114300" indent="0">
              <a:buNone/>
              <a:defRPr/>
            </a:lvl1pPr>
          </a:lstStyle>
          <a:p>
            <a:r>
              <a:rPr lang="en-US"/>
              <a:t>Add Picture</a:t>
            </a:r>
          </a:p>
        </p:txBody>
      </p:sp>
      <p:pic>
        <p:nvPicPr>
          <p:cNvPr id="12" name="Google Shape;12;p2"/>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3" name="Google Shape;13;p2" descr="CDE LOGO"/>
          <p:cNvPicPr preferRelativeResize="0"/>
          <p:nvPr/>
        </p:nvPicPr>
        <p:blipFill>
          <a:blip r:embed="rId3">
            <a:alphaModFix/>
          </a:blip>
          <a:stretch>
            <a:fillRect/>
          </a:stretch>
        </p:blipFill>
        <p:spPr>
          <a:xfrm>
            <a:off x="2299325" y="703400"/>
            <a:ext cx="1456100" cy="919150"/>
          </a:xfrm>
          <a:prstGeom prst="rect">
            <a:avLst/>
          </a:prstGeom>
          <a:noFill/>
          <a:ln>
            <a:noFill/>
          </a:ln>
        </p:spPr>
      </p:pic>
      <p:sp>
        <p:nvSpPr>
          <p:cNvPr id="14" name="Google Shape;14;p2"/>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000000"/>
              </a:solidFill>
              <a:latin typeface="Roboto"/>
              <a:ea typeface="Roboto"/>
              <a:cs typeface="Roboto"/>
              <a:sym typeface="Roboto"/>
            </a:endParaRPr>
          </a:p>
        </p:txBody>
      </p:sp>
      <p:sp>
        <p:nvSpPr>
          <p:cNvPr id="16" name="Google Shape;16;p2"/>
          <p:cNvSpPr txBox="1">
            <a:spLocks noGrp="1"/>
          </p:cNvSpPr>
          <p:nvPr>
            <p:ph type="title"/>
          </p:nvPr>
        </p:nvSpPr>
        <p:spPr>
          <a:xfrm>
            <a:off x="205525" y="2070900"/>
            <a:ext cx="5778300" cy="5361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2200"/>
              <a:buFont typeface="Roboto"/>
              <a:buNone/>
              <a:defRPr sz="4000">
                <a:solidFill>
                  <a:schemeClr val="lt1"/>
                </a:solidFill>
                <a:latin typeface="Museo Slab 500" panose="02000000000000000000" pitchFamily="50" charset="0"/>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7" name="Google Shape;17;p2"/>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lvl1pPr lvl="0" algn="ctr" rtl="0">
              <a:spcBef>
                <a:spcPts val="0"/>
              </a:spcBef>
              <a:spcAft>
                <a:spcPts val="0"/>
              </a:spcAft>
              <a:buSzPts val="2200"/>
              <a:buFont typeface="Roboto"/>
              <a:buNone/>
              <a:defRPr sz="2200">
                <a:latin typeface="Calibri" panose="020F0502020204030204" pitchFamily="34" charset="0"/>
                <a:ea typeface="Roboto"/>
                <a:cs typeface="Calibri" panose="020F0502020204030204" pitchFamily="34" charset="0"/>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22"/>
        <p:cNvGrpSpPr/>
        <p:nvPr/>
      </p:nvGrpSpPr>
      <p:grpSpPr>
        <a:xfrm>
          <a:off x="0" y="0"/>
          <a:ext cx="0" cy="0"/>
          <a:chOff x="0" y="0"/>
          <a:chExt cx="0" cy="0"/>
        </a:xfrm>
      </p:grpSpPr>
      <p:pic>
        <p:nvPicPr>
          <p:cNvPr id="23" name="Google Shape;23;gd0cccbd173_0_133"/>
          <p:cNvPicPr preferRelativeResize="0"/>
          <p:nvPr/>
        </p:nvPicPr>
        <p:blipFill rotWithShape="1">
          <a:blip r:embed="rId2">
            <a:alphaModFix/>
          </a:blip>
          <a:srcRect/>
          <a:stretch/>
        </p:blipFill>
        <p:spPr>
          <a:xfrm>
            <a:off x="8" y="0"/>
            <a:ext cx="9143982" cy="1028697"/>
          </a:xfrm>
          <a:prstGeom prst="rect">
            <a:avLst/>
          </a:prstGeom>
          <a:noFill/>
          <a:ln>
            <a:noFill/>
          </a:ln>
        </p:spPr>
      </p:pic>
      <p:sp>
        <p:nvSpPr>
          <p:cNvPr id="24" name="Google Shape;24;gd0cccbd173_0_133"/>
          <p:cNvSpPr txBox="1">
            <a:spLocks noGrp="1"/>
          </p:cNvSpPr>
          <p:nvPr>
            <p:ph type="title"/>
          </p:nvPr>
        </p:nvSpPr>
        <p:spPr>
          <a:xfrm>
            <a:off x="223069" y="240662"/>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None/>
              <a:defRPr sz="27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gd0cccbd173_0_133"/>
          <p:cNvSpPr txBox="1">
            <a:spLocks noGrp="1"/>
          </p:cNvSpPr>
          <p:nvPr>
            <p:ph type="body" idx="1"/>
          </p:nvPr>
        </p:nvSpPr>
        <p:spPr>
          <a:xfrm>
            <a:off x="628650" y="1369219"/>
            <a:ext cx="7886700" cy="3263400"/>
          </a:xfrm>
          <a:prstGeom prst="rect">
            <a:avLst/>
          </a:prstGeom>
          <a:noFill/>
          <a:ln>
            <a:noFill/>
          </a:ln>
        </p:spPr>
        <p:txBody>
          <a:bodyPr spcFirstLastPara="1" wrap="square" lIns="0" tIns="0" rIns="0" bIns="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6" name="Google Shape;26;gd0cccbd173_0_133"/>
          <p:cNvSpPr txBox="1">
            <a:spLocks noGrp="1"/>
          </p:cNvSpPr>
          <p:nvPr>
            <p:ph type="sldNum" idx="12"/>
          </p:nvPr>
        </p:nvSpPr>
        <p:spPr>
          <a:xfrm>
            <a:off x="6457950" y="4767263"/>
            <a:ext cx="2057400"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27" name="Google Shape;27;gd0cccbd173_0_133"/>
          <p:cNvPicPr preferRelativeResize="0"/>
          <p:nvPr/>
        </p:nvPicPr>
        <p:blipFill rotWithShape="1">
          <a:blip r:embed="rId3">
            <a:alphaModFix/>
          </a:blip>
          <a:srcRect/>
          <a:stretch/>
        </p:blipFill>
        <p:spPr>
          <a:xfrm>
            <a:off x="7843627" y="260600"/>
            <a:ext cx="1221699" cy="572493"/>
          </a:xfrm>
          <a:prstGeom prst="rect">
            <a:avLst/>
          </a:prstGeom>
          <a:noFill/>
          <a:ln>
            <a:noFill/>
          </a:ln>
        </p:spPr>
      </p:pic>
    </p:spTree>
    <p:extLst>
      <p:ext uri="{BB962C8B-B14F-4D97-AF65-F5344CB8AC3E}">
        <p14:creationId xmlns:p14="http://schemas.microsoft.com/office/powerpoint/2010/main" val="2140121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9_Blank slide">
  <p:cSld name="09_Blank slide">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275803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 y="1"/>
            <a:ext cx="9143990" cy="914399"/>
          </a:xfrm>
          <a:prstGeom prst="rect">
            <a:avLst/>
          </a:prstGeom>
        </p:spPr>
      </p:pic>
      <p:sp>
        <p:nvSpPr>
          <p:cNvPr id="2" name="Title 1"/>
          <p:cNvSpPr>
            <a:spLocks noGrp="1"/>
          </p:cNvSpPr>
          <p:nvPr>
            <p:ph type="title"/>
          </p:nvPr>
        </p:nvSpPr>
        <p:spPr>
          <a:xfrm>
            <a:off x="332674" y="153882"/>
            <a:ext cx="6048876" cy="673893"/>
          </a:xfrm>
        </p:spPr>
        <p:txBody>
          <a:bodyPr lIns="0" tIns="0" rIns="0" bIns="0" anchor="t" anchorCtr="0">
            <a:normAutofit/>
          </a:bodyPr>
          <a:lstStyle>
            <a:lvl1pPr>
              <a:defRPr sz="1575">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628650" y="1165860"/>
            <a:ext cx="7886700" cy="3263504"/>
          </a:xfrm>
        </p:spPr>
        <p:txBody>
          <a:bodyPr lIns="0" tIns="0" rIns="0" bIns="0"/>
          <a:lstStyle>
            <a:lvl1pPr>
              <a:defRPr sz="1350"/>
            </a:lvl1pPr>
            <a:lvl2pPr>
              <a:defRPr sz="1125"/>
            </a:lvl2pPr>
            <a:lvl3pPr>
              <a:defRPr sz="1013"/>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86706" y="4629151"/>
            <a:ext cx="857291" cy="364739"/>
          </a:xfrm>
          <a:prstGeom prst="rect">
            <a:avLst/>
          </a:prstGeom>
        </p:spPr>
      </p:pic>
      <p:sp>
        <p:nvSpPr>
          <p:cNvPr id="9" name="Slide Number Placeholder 5"/>
          <p:cNvSpPr>
            <a:spLocks noGrp="1"/>
          </p:cNvSpPr>
          <p:nvPr>
            <p:ph type="sldNum" sz="quarter" idx="12"/>
          </p:nvPr>
        </p:nvSpPr>
        <p:spPr>
          <a:xfrm>
            <a:off x="249655" y="4767264"/>
            <a:ext cx="2057400" cy="273844"/>
          </a:xfrm>
        </p:spPr>
        <p:txBody>
          <a:bodyPr/>
          <a:lstStyle>
            <a:lvl1pPr algn="l">
              <a:defRPr sz="900">
                <a:solidFill>
                  <a:schemeClr val="bg1">
                    <a:lumMod val="50000"/>
                  </a:schemeClr>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25480479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5654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without image - Orange" userDrawn="1">
  <p:cSld name="SECTION_HEADER_1">
    <p:spTree>
      <p:nvGrpSpPr>
        <p:cNvPr id="1" name="Shape 30"/>
        <p:cNvGrpSpPr/>
        <p:nvPr/>
      </p:nvGrpSpPr>
      <p:grpSpPr>
        <a:xfrm>
          <a:off x="0" y="0"/>
          <a:ext cx="0" cy="0"/>
          <a:chOff x="0" y="0"/>
          <a:chExt cx="0" cy="0"/>
        </a:xfrm>
      </p:grpSpPr>
      <p:sp>
        <p:nvSpPr>
          <p:cNvPr id="31" name="Google Shape;31;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32" name="Google Shape;32;p4"/>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3" name="Google Shape;33;p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cxnSp>
        <p:nvCxnSpPr>
          <p:cNvPr id="34" name="Google Shape;34;p4"/>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35" name="Google Shape;35;p4"/>
          <p:cNvSpPr txBox="1">
            <a:spLocks noGrp="1"/>
          </p:cNvSpPr>
          <p:nvPr>
            <p:ph type="title"/>
          </p:nvPr>
        </p:nvSpPr>
        <p:spPr>
          <a:xfrm>
            <a:off x="155850" y="98753"/>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4000">
                <a:solidFill>
                  <a:schemeClr val="dk1"/>
                </a:solidFill>
                <a:latin typeface="Museo Slab 500" panose="02000000000000000000" pitchFamily="50" charset="0"/>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pic>
        <p:nvPicPr>
          <p:cNvPr id="39" name="Google Shape;39;p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userDrawn="1">
  <p:cSld name="CAPTION_ONLY">
    <p:spTree>
      <p:nvGrpSpPr>
        <p:cNvPr id="1" name="Shape 312"/>
        <p:cNvGrpSpPr/>
        <p:nvPr/>
      </p:nvGrpSpPr>
      <p:grpSpPr>
        <a:xfrm>
          <a:off x="0" y="0"/>
          <a:ext cx="0" cy="0"/>
          <a:chOff x="0" y="0"/>
          <a:chExt cx="0" cy="0"/>
        </a:xfrm>
      </p:grpSpPr>
      <p:pic>
        <p:nvPicPr>
          <p:cNvPr id="3" name="Google Shape;42;p5">
            <a:extLst>
              <a:ext uri="{FF2B5EF4-FFF2-40B4-BE49-F238E27FC236}">
                <a16:creationId xmlns:a16="http://schemas.microsoft.com/office/drawing/2014/main" id="{D5D69CF5-DE2C-25E1-4E27-E2DF0351656C}"/>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2" name="Google Shape;115;p10" descr="CDE Logo">
            <a:extLst>
              <a:ext uri="{FF2B5EF4-FFF2-40B4-BE49-F238E27FC236}">
                <a16:creationId xmlns:a16="http://schemas.microsoft.com/office/drawing/2014/main" id="{E013F6D2-B099-3678-8BDA-4039A7BBE2AB}"/>
              </a:ext>
            </a:extLst>
          </p:cNvPr>
          <p:cNvPicPr preferRelativeResize="0"/>
          <p:nvPr userDrawn="1"/>
        </p:nvPicPr>
        <p:blipFill>
          <a:blip r:embed="rId3">
            <a:alphaModFix/>
          </a:blip>
          <a:stretch>
            <a:fillRect/>
          </a:stretch>
        </p:blipFill>
        <p:spPr>
          <a:xfrm>
            <a:off x="8002150" y="4594525"/>
            <a:ext cx="924425" cy="403399"/>
          </a:xfrm>
          <a:prstGeom prst="rect">
            <a:avLst/>
          </a:prstGeom>
          <a:noFill/>
          <a:ln>
            <a:noFill/>
          </a:ln>
        </p:spPr>
      </p:pic>
      <p:sp>
        <p:nvSpPr>
          <p:cNvPr id="4" name="Google Shape;297;p34">
            <a:extLst>
              <a:ext uri="{FF2B5EF4-FFF2-40B4-BE49-F238E27FC236}">
                <a16:creationId xmlns:a16="http://schemas.microsoft.com/office/drawing/2014/main" id="{0E2D3C4B-5044-373C-9155-986A266AF7C4}"/>
              </a:ext>
            </a:extLst>
          </p:cNvPr>
          <p:cNvSpPr txBox="1">
            <a:spLocks noGrp="1"/>
          </p:cNvSpPr>
          <p:nvPr>
            <p:ph type="title"/>
          </p:nvPr>
        </p:nvSpPr>
        <p:spPr>
          <a:xfrm>
            <a:off x="135237" y="145576"/>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4000">
                <a:latin typeface="Museo Slab 500" panose="02000000000000000000" pitchFamily="50"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vider - Orange - 03" userDrawn="1">
  <p:cSld name="TITLE_AND_BODY_1_1">
    <p:spTree>
      <p:nvGrpSpPr>
        <p:cNvPr id="1" name="Shape 110"/>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18C94D8-0389-309F-9B42-37E5248947ED}"/>
              </a:ext>
            </a:extLst>
          </p:cNvPr>
          <p:cNvSpPr>
            <a:spLocks noGrp="1"/>
          </p:cNvSpPr>
          <p:nvPr>
            <p:ph type="pic" sz="quarter" idx="10" hasCustomPrompt="1"/>
          </p:nvPr>
        </p:nvSpPr>
        <p:spPr>
          <a:xfrm>
            <a:off x="0" y="0"/>
            <a:ext cx="9144000" cy="5143500"/>
          </a:xfrm>
          <a:solidFill>
            <a:schemeClr val="tx2"/>
          </a:solidFill>
        </p:spPr>
        <p:txBody>
          <a:bodyPr/>
          <a:lstStyle>
            <a:lvl1pPr marL="114300" indent="0">
              <a:buNone/>
              <a:defRPr/>
            </a:lvl1pPr>
          </a:lstStyle>
          <a:p>
            <a:pPr marL="114300" marR="0" lvl="0" indent="0" algn="l" defTabSz="914400" rtl="0" eaLnBrk="1" fontAlgn="auto" latinLnBrk="0" hangingPunct="1">
              <a:lnSpc>
                <a:spcPct val="115000"/>
              </a:lnSpc>
              <a:spcBef>
                <a:spcPts val="0"/>
              </a:spcBef>
              <a:spcAft>
                <a:spcPts val="0"/>
              </a:spcAft>
              <a:buClr>
                <a:schemeClr val="dk2"/>
              </a:buClr>
              <a:buSzPts val="1800"/>
              <a:buFont typeface="Arial"/>
              <a:buNone/>
              <a:tabLst/>
              <a:defRPr/>
            </a:pPr>
            <a:r>
              <a:rPr lang="en-US"/>
              <a:t>Add Picture</a:t>
            </a:r>
          </a:p>
          <a:p>
            <a:endParaRPr lang="en-US"/>
          </a:p>
        </p:txBody>
      </p:sp>
      <p:sp>
        <p:nvSpPr>
          <p:cNvPr id="112" name="Google Shape;112;p10"/>
          <p:cNvSpPr txBox="1">
            <a:spLocks noGrp="1"/>
          </p:cNvSpPr>
          <p:nvPr>
            <p:ph type="title"/>
          </p:nvPr>
        </p:nvSpPr>
        <p:spPr>
          <a:xfrm>
            <a:off x="0" y="3361599"/>
            <a:ext cx="9144000" cy="697053"/>
          </a:xfrm>
          <a:prstGeom prst="rect">
            <a:avLst/>
          </a:prstGeom>
          <a:solidFill>
            <a:srgbClr val="EF752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2800"/>
              <a:buFont typeface="Roboto Medium"/>
              <a:buNone/>
              <a:defRPr sz="4000">
                <a:solidFill>
                  <a:schemeClr val="lt1"/>
                </a:solidFill>
                <a:latin typeface="Museo Slab 500" panose="02000000000000000000" pitchFamily="50" charset="0"/>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115" name="Google Shape;115;p10" descr="CDE Logo"/>
          <p:cNvPicPr preferRelativeResize="0"/>
          <p:nvPr/>
        </p:nvPicPr>
        <p:blipFill>
          <a:blip r:embed="rId2">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lide blank - blue" userDrawn="1">
  <p:cSld name="TITLE_AND_BODY_1_1_1_1_1_1_1_1_1_1_2">
    <p:spTree>
      <p:nvGrpSpPr>
        <p:cNvPr id="1" name="Shape 169"/>
        <p:cNvGrpSpPr/>
        <p:nvPr/>
      </p:nvGrpSpPr>
      <p:grpSpPr>
        <a:xfrm>
          <a:off x="0" y="0"/>
          <a:ext cx="0" cy="0"/>
          <a:chOff x="0" y="0"/>
          <a:chExt cx="0" cy="0"/>
        </a:xfrm>
      </p:grpSpPr>
      <p:pic>
        <p:nvPicPr>
          <p:cNvPr id="170" name="Google Shape;170;p19"/>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73" name="Google Shape;173;p19" descr="CDE Logo"/>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3" name="Google Shape;190;p20">
            <a:extLst>
              <a:ext uri="{FF2B5EF4-FFF2-40B4-BE49-F238E27FC236}">
                <a16:creationId xmlns:a16="http://schemas.microsoft.com/office/drawing/2014/main" id="{1AFFB677-6404-F3F4-44C8-0DE2A5F8D76E}"/>
              </a:ext>
            </a:extLst>
          </p:cNvPr>
          <p:cNvCxnSpPr/>
          <p:nvPr userDrawn="1"/>
        </p:nvCxnSpPr>
        <p:spPr>
          <a:xfrm>
            <a:off x="0" y="607574"/>
            <a:ext cx="7479600" cy="0"/>
          </a:xfrm>
          <a:prstGeom prst="straightConnector1">
            <a:avLst/>
          </a:prstGeom>
          <a:noFill/>
          <a:ln w="19050" cap="flat" cmpd="sng">
            <a:solidFill>
              <a:srgbClr val="488BC9"/>
            </a:solidFill>
            <a:prstDash val="solid"/>
            <a:round/>
            <a:headEnd type="none" w="med" len="med"/>
            <a:tailEnd type="none" w="med" len="med"/>
          </a:ln>
        </p:spPr>
      </p:cxnSp>
      <p:sp>
        <p:nvSpPr>
          <p:cNvPr id="4" name="Google Shape;297;p34">
            <a:extLst>
              <a:ext uri="{FF2B5EF4-FFF2-40B4-BE49-F238E27FC236}">
                <a16:creationId xmlns:a16="http://schemas.microsoft.com/office/drawing/2014/main" id="{AE8AE7D0-26E0-EC03-62FE-429D06820521}"/>
              </a:ext>
            </a:extLst>
          </p:cNvPr>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4000">
                <a:latin typeface="Museo Slab 500" panose="02000000000000000000" pitchFamily="50"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vider - Orange - 05" preserve="1" userDrawn="1">
  <p:cSld name="1_Divider - Orange - 05">
    <p:spTree>
      <p:nvGrpSpPr>
        <p:cNvPr id="1" name="Shape 121"/>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7B89D7A-F99B-5113-29DE-7471172E034C}"/>
              </a:ext>
            </a:extLst>
          </p:cNvPr>
          <p:cNvSpPr>
            <a:spLocks noGrp="1"/>
          </p:cNvSpPr>
          <p:nvPr>
            <p:ph type="pic" sz="quarter" idx="10" hasCustomPrompt="1"/>
          </p:nvPr>
        </p:nvSpPr>
        <p:spPr>
          <a:xfrm>
            <a:off x="0" y="0"/>
            <a:ext cx="9144000" cy="5143500"/>
          </a:xfrm>
          <a:solidFill>
            <a:schemeClr val="tx2"/>
          </a:solidFill>
        </p:spPr>
        <p:txBody>
          <a:bodyPr/>
          <a:lstStyle>
            <a:lvl1pPr marL="114300" indent="0">
              <a:buNone/>
              <a:defRPr/>
            </a:lvl1pPr>
          </a:lstStyle>
          <a:p>
            <a:pPr marL="114300" marR="0" lvl="0" indent="0" algn="l" defTabSz="914400" rtl="0" eaLnBrk="1" fontAlgn="auto" latinLnBrk="0" hangingPunct="1">
              <a:lnSpc>
                <a:spcPct val="115000"/>
              </a:lnSpc>
              <a:spcBef>
                <a:spcPts val="0"/>
              </a:spcBef>
              <a:spcAft>
                <a:spcPts val="0"/>
              </a:spcAft>
              <a:buClr>
                <a:schemeClr val="dk2"/>
              </a:buClr>
              <a:buSzPts val="1800"/>
              <a:buFont typeface="Arial"/>
              <a:buNone/>
              <a:tabLst/>
              <a:defRPr/>
            </a:pPr>
            <a:r>
              <a:rPr lang="en-US"/>
              <a:t>Add Picture</a:t>
            </a:r>
          </a:p>
          <a:p>
            <a:endParaRPr lang="en-US"/>
          </a:p>
        </p:txBody>
      </p:sp>
      <p:sp>
        <p:nvSpPr>
          <p:cNvPr id="123" name="Google Shape;123;p12"/>
          <p:cNvSpPr txBox="1">
            <a:spLocks noGrp="1"/>
          </p:cNvSpPr>
          <p:nvPr>
            <p:ph type="title"/>
          </p:nvPr>
        </p:nvSpPr>
        <p:spPr>
          <a:xfrm>
            <a:off x="0" y="3361600"/>
            <a:ext cx="9144000" cy="666600"/>
          </a:xfrm>
          <a:prstGeom prst="rect">
            <a:avLst/>
          </a:prstGeom>
          <a:solidFill>
            <a:srgbClr val="0070C0"/>
          </a:solidFill>
        </p:spPr>
        <p:txBody>
          <a:bodyPr spcFirstLastPara="1" wrap="square" lIns="91425" tIns="91425" rIns="91425" bIns="91425" anchor="t" anchorCtr="0">
            <a:noAutofit/>
          </a:bodyPr>
          <a:lstStyle>
            <a:lvl1pPr lvl="0" algn="ctr" rtl="0">
              <a:spcBef>
                <a:spcPts val="0"/>
              </a:spcBef>
              <a:spcAft>
                <a:spcPts val="0"/>
              </a:spcAft>
              <a:buClr>
                <a:schemeClr val="lt1"/>
              </a:buClr>
              <a:buSzPts val="2800"/>
              <a:buFont typeface="Roboto Medium"/>
              <a:buNone/>
              <a:defRPr sz="3600">
                <a:solidFill>
                  <a:schemeClr val="lt1"/>
                </a:solidFill>
                <a:latin typeface="Museo Slab 500" panose="02000000000000000000" pitchFamily="50" charset="0"/>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125" name="Google Shape;125;p12" descr="CDE logo&#10;"/>
          <p:cNvPicPr preferRelativeResize="0"/>
          <p:nvPr/>
        </p:nvPicPr>
        <p:blipFill>
          <a:blip r:embed="rId2">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3497550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reserve="1" userDrawn="1">
  <p:cSld name="1_Caption">
    <p:spTree>
      <p:nvGrpSpPr>
        <p:cNvPr id="1" name="Shape 312"/>
        <p:cNvGrpSpPr/>
        <p:nvPr/>
      </p:nvGrpSpPr>
      <p:grpSpPr>
        <a:xfrm>
          <a:off x="0" y="0"/>
          <a:ext cx="0" cy="0"/>
          <a:chOff x="0" y="0"/>
          <a:chExt cx="0" cy="0"/>
        </a:xfrm>
      </p:grpSpPr>
      <p:pic>
        <p:nvPicPr>
          <p:cNvPr id="4" name="Google Shape;170;p19">
            <a:extLst>
              <a:ext uri="{FF2B5EF4-FFF2-40B4-BE49-F238E27FC236}">
                <a16:creationId xmlns:a16="http://schemas.microsoft.com/office/drawing/2014/main" id="{78AABFC8-2D43-141D-45E5-FC45AD0F1AD5}"/>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2" name="Google Shape;115;p10" descr="CDE Logo">
            <a:extLst>
              <a:ext uri="{FF2B5EF4-FFF2-40B4-BE49-F238E27FC236}">
                <a16:creationId xmlns:a16="http://schemas.microsoft.com/office/drawing/2014/main" id="{E013F6D2-B099-3678-8BDA-4039A7BBE2AB}"/>
              </a:ext>
            </a:extLst>
          </p:cNvPr>
          <p:cNvPicPr preferRelativeResize="0"/>
          <p:nvPr userDrawn="1"/>
        </p:nvPicPr>
        <p:blipFill>
          <a:blip r:embed="rId3">
            <a:alphaModFix/>
          </a:blip>
          <a:stretch>
            <a:fillRect/>
          </a:stretch>
        </p:blipFill>
        <p:spPr>
          <a:xfrm>
            <a:off x="8002150" y="4594525"/>
            <a:ext cx="924425" cy="403399"/>
          </a:xfrm>
          <a:prstGeom prst="rect">
            <a:avLst/>
          </a:prstGeom>
          <a:noFill/>
          <a:ln>
            <a:noFill/>
          </a:ln>
        </p:spPr>
      </p:pic>
      <p:sp>
        <p:nvSpPr>
          <p:cNvPr id="3" name="Google Shape;297;p34">
            <a:extLst>
              <a:ext uri="{FF2B5EF4-FFF2-40B4-BE49-F238E27FC236}">
                <a16:creationId xmlns:a16="http://schemas.microsoft.com/office/drawing/2014/main" id="{9EFB2BB9-4C67-0C0E-CB0E-EC9D17B4DC8B}"/>
              </a:ext>
            </a:extLst>
          </p:cNvPr>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4000">
                <a:latin typeface="Museo Slab 500" panose="02000000000000000000" pitchFamily="50"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81936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6"/>
        <p:cNvGrpSpPr/>
        <p:nvPr/>
      </p:nvGrpSpPr>
      <p:grpSpPr>
        <a:xfrm>
          <a:off x="0" y="0"/>
          <a:ext cx="0" cy="0"/>
          <a:chOff x="0" y="0"/>
          <a:chExt cx="0" cy="0"/>
        </a:xfrm>
      </p:grpSpPr>
      <p:sp>
        <p:nvSpPr>
          <p:cNvPr id="297" name="Google Shape;297;p34"/>
          <p:cNvSpPr txBox="1">
            <a:spLocks noGrp="1"/>
          </p:cNvSpPr>
          <p:nvPr>
            <p:ph type="title"/>
          </p:nvPr>
        </p:nvSpPr>
        <p:spPr>
          <a:xfrm>
            <a:off x="127215" y="145576"/>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4000">
                <a:latin typeface="Museo Slab 500" panose="02000000000000000000" pitchFamily="50"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2" name="Google Shape;115;p10" descr="CDE Logo">
            <a:extLst>
              <a:ext uri="{FF2B5EF4-FFF2-40B4-BE49-F238E27FC236}">
                <a16:creationId xmlns:a16="http://schemas.microsoft.com/office/drawing/2014/main" id="{9FDFCEA0-D780-0BCF-EE41-06ED734F1F68}"/>
              </a:ext>
            </a:extLst>
          </p:cNvPr>
          <p:cNvPicPr preferRelativeResize="0"/>
          <p:nvPr userDrawn="1"/>
        </p:nvPicPr>
        <p:blipFill>
          <a:blip r:embed="rId2">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lide without image - Orange">
  <p:cSld name="1_Slide without image - Orange">
    <p:spTree>
      <p:nvGrpSpPr>
        <p:cNvPr id="1" name="Shape 9"/>
        <p:cNvGrpSpPr/>
        <p:nvPr/>
      </p:nvGrpSpPr>
      <p:grpSpPr>
        <a:xfrm>
          <a:off x="0" y="0"/>
          <a:ext cx="0" cy="0"/>
          <a:chOff x="0" y="0"/>
          <a:chExt cx="0" cy="0"/>
        </a:xfrm>
      </p:grpSpPr>
      <p:sp>
        <p:nvSpPr>
          <p:cNvPr id="10" name="Google Shape;10;p30"/>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11" name="Google Shape;11;p30"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2" name="Google Shape;12;p3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3" name="Google Shape;13;p30"/>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4" name="Google Shape;14;p30"/>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5" name="Google Shape;15;p3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6" name="Google Shape;16;p3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7" name="Google Shape;17;p3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8" name="Google Shape;18;p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16912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lang="en-US">
              <a:latin typeface="Calibri" panose="020F0502020204030204" pitchFamily="34" charset="0"/>
              <a:cs typeface="Calibri" panose="020F0502020204030204" pitchFamily="34" charset="0"/>
            </a:endParaRPr>
          </a:p>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84" r:id="rId3"/>
    <p:sldLayoutId id="2147483656" r:id="rId4"/>
    <p:sldLayoutId id="2147483665" r:id="rId5"/>
    <p:sldLayoutId id="2147483692" r:id="rId6"/>
    <p:sldLayoutId id="2147483691" r:id="rId7"/>
    <p:sldLayoutId id="2147483680" r:id="rId8"/>
    <p:sldLayoutId id="2147483693" r:id="rId9"/>
    <p:sldLayoutId id="2147483694" r:id="rId10"/>
    <p:sldLayoutId id="2147483695" r:id="rId11"/>
    <p:sldLayoutId id="214748369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useo Slab 500" panose="02000000000000000000" pitchFamily="50" charset="0"/>
          <a:ea typeface="Museo Slab 500" panose="02000000000000000000" pitchFamily="50"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11430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DADCBF6-49E3-4515-B284-83B33249404E}" type="datetime1">
              <a:rPr lang="en-US" smtClean="0"/>
              <a:t>4/10/2025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2150711039"/>
      </p:ext>
    </p:extLst>
  </p:cSld>
  <p:clrMap bg1="lt1" tx1="dk1" bg2="lt2" tx2="dk2" accent1="accent1" accent2="accent2" accent3="accent3" accent4="accent4" accent5="accent5" accent6="accent6" hlink="hlink" folHlink="folHlink"/>
  <p:sldLayoutIdLst>
    <p:sldLayoutId id="2147483688"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cde.state.co.us/cdesped/idea_colorados_read_act_guidance"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cde.state.co.us/coloradoliteracy"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cde.state.co.us/coloradoliteracy/readactassessment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hyperlink" Target="https://www.cde.state.co.us/coloradoliteracy/readactassessments#interim" TargetMode="External"/></Relationships>
</file>

<file path=ppt/slides/_rels/slide17.xml.rels><?xml version="1.0" encoding="UTF-8" standalone="yes"?>
<Relationships xmlns="http://schemas.openxmlformats.org/package/2006/relationships"><Relationship Id="rId3" Type="http://schemas.microsoft.com/office/2018/10/relationships/comments" Target="../comments/modernComment_133_5B3C447E.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anthony_t@cde.state.co.us" TargetMode="External"/><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hyperlink" Target="mailto:Moden_s@cde.state.co.u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hyperlink" Target="mailto:Beveridge_L@cde.state.co.u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mailto:Fickling_C@cde.state.co.us"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ww.cde.state.co.us/cdesped/literacy_disabilitie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hyperlink" Target="mailto:herrera_g@cde.state.co.u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s://www.cde.state.co.us/cdesped/instructionalstandard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s://www.cde.state.co.us/coextendedeo" TargetMode="Externa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hyperlink" Target="mailto:Ottinger_E@cde.state.co.u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hyperlink" Target="https://dyslexiaida.org/definition-of-dyslexia/"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hyperlink" Target="https://www.cde.state.co.us/communications/dyslexia-factsheet"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cde.state.co.us/communications/dyslexia-factsheet" TargetMode="External"/><Relationship Id="rId7"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ies.ed.gov/learn/blog/youve-got-dyslexia-screening-multilingual-learners" TargetMode="External"/><Relationship Id="rId5" Type="http://schemas.openxmlformats.org/officeDocument/2006/relationships/hyperlink" Target="https://dyslexiaida.org/" TargetMode="External"/><Relationship Id="rId4" Type="http://schemas.openxmlformats.org/officeDocument/2006/relationships/hyperlink" Target="https://www.cde.state.co.us/cdesped/codyslexiahandbook"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leg.colorado.gov/bills/sb25-200"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mailto:policyteam@cde.state.co.u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C970CB0-1E0C-F82D-4B55-C4CCBFA0796B}"/>
              </a:ext>
            </a:extLst>
          </p:cNvPr>
          <p:cNvSpPr>
            <a:spLocks noGrp="1"/>
          </p:cNvSpPr>
          <p:nvPr>
            <p:ph type="title"/>
          </p:nvPr>
        </p:nvSpPr>
        <p:spPr>
          <a:xfrm>
            <a:off x="171449" y="1794656"/>
            <a:ext cx="5778500" cy="534987"/>
          </a:xfrm>
        </p:spPr>
        <p:txBody>
          <a:bodyPr/>
          <a:lstStyle/>
          <a:p>
            <a:r>
              <a:rPr lang="en-US" sz="2400">
                <a:solidFill>
                  <a:schemeClr val="tx1"/>
                </a:solidFill>
                <a:latin typeface="Trebuchet MS"/>
              </a:rPr>
              <a:t>READ Act Regional Meeting</a:t>
            </a:r>
            <a:br>
              <a:rPr lang="en-US" sz="2400">
                <a:solidFill>
                  <a:schemeClr val="tx1"/>
                </a:solidFill>
                <a:latin typeface="Trebuchet MS" panose="020B0603020202020204" pitchFamily="34" charset="0"/>
              </a:rPr>
            </a:br>
            <a:r>
              <a:rPr lang="en-US" sz="2400">
                <a:solidFill>
                  <a:schemeClr val="tx1"/>
                </a:solidFill>
                <a:latin typeface="Trebuchet MS"/>
              </a:rPr>
              <a:t>READ Act and Students with Disabilities</a:t>
            </a:r>
          </a:p>
        </p:txBody>
      </p:sp>
      <p:sp>
        <p:nvSpPr>
          <p:cNvPr id="7" name="Title 2">
            <a:extLst>
              <a:ext uri="{FF2B5EF4-FFF2-40B4-BE49-F238E27FC236}">
                <a16:creationId xmlns:a16="http://schemas.microsoft.com/office/drawing/2014/main" id="{EDF64F7E-0BD2-747D-87B2-DAA3632ED310}"/>
              </a:ext>
            </a:extLst>
          </p:cNvPr>
          <p:cNvSpPr>
            <a:spLocks noGrp="1"/>
          </p:cNvSpPr>
          <p:nvPr>
            <p:ph type="title" idx="2"/>
          </p:nvPr>
        </p:nvSpPr>
        <p:spPr>
          <a:xfrm>
            <a:off x="0" y="2960749"/>
            <a:ext cx="6121399" cy="1342309"/>
          </a:xfrm>
        </p:spPr>
        <p:txBody>
          <a:bodyPr/>
          <a:lstStyle/>
          <a:p>
            <a:r>
              <a:rPr lang="en-US">
                <a:latin typeface="Trebuchet MS" panose="020B0603020202020204" pitchFamily="34" charset="0"/>
              </a:rPr>
              <a:t>Friday, April 4, 2025</a:t>
            </a:r>
            <a:br>
              <a:rPr lang="en-US">
                <a:latin typeface="Trebuchet MS" panose="020B0603020202020204" pitchFamily="34" charset="0"/>
              </a:rPr>
            </a:br>
            <a:br>
              <a:rPr lang="en-US" sz="2000">
                <a:latin typeface="Trebuchet MS" panose="020B0603020202020204" pitchFamily="34" charset="0"/>
              </a:rPr>
            </a:br>
            <a:r>
              <a:rPr lang="en-US" sz="2000">
                <a:latin typeface="Trebuchet MS" panose="020B0603020202020204" pitchFamily="34" charset="0"/>
              </a:rPr>
              <a:t>Office of Elementary Literacy and School Readiness</a:t>
            </a:r>
            <a:br>
              <a:rPr lang="en-US" sz="2000">
                <a:latin typeface="Trebuchet MS" panose="020B0603020202020204" pitchFamily="34" charset="0"/>
              </a:rPr>
            </a:br>
            <a:r>
              <a:rPr lang="en-US" sz="2000">
                <a:latin typeface="Trebuchet MS" panose="020B0603020202020204" pitchFamily="34" charset="0"/>
              </a:rPr>
              <a:t>and the Exceptional Student Services Unit</a:t>
            </a:r>
            <a:endParaRPr lang="en-US">
              <a:latin typeface="Trebuchet MS" panose="020B0603020202020204" pitchFamily="34" charset="0"/>
            </a:endParaRPr>
          </a:p>
        </p:txBody>
      </p:sp>
      <p:pic>
        <p:nvPicPr>
          <p:cNvPr id="6" name="Picture Placeholder 5" descr="A child sitting at a table reading a book.">
            <a:extLst>
              <a:ext uri="{FF2B5EF4-FFF2-40B4-BE49-F238E27FC236}">
                <a16:creationId xmlns:a16="http://schemas.microsoft.com/office/drawing/2014/main" id="{1022E720-D1CE-1930-8B08-D0E647235EAE}"/>
              </a:ext>
            </a:extLst>
          </p:cNvPr>
          <p:cNvPicPr>
            <a:picLocks noGrp="1" noChangeAspect="1"/>
          </p:cNvPicPr>
          <p:nvPr>
            <p:ph type="pic" sz="quarter" idx="13"/>
          </p:nvPr>
        </p:nvPicPr>
        <p:blipFill>
          <a:blip r:embed="rId3"/>
          <a:srcRect l="26563" r="26563"/>
          <a:stretch/>
        </p:blipFill>
        <p:spPr>
          <a:xfrm>
            <a:off x="6121400" y="1"/>
            <a:ext cx="3022600" cy="4301066"/>
          </a:xfrm>
        </p:spPr>
      </p:pic>
    </p:spTree>
    <p:extLst>
      <p:ext uri="{BB962C8B-B14F-4D97-AF65-F5344CB8AC3E}">
        <p14:creationId xmlns:p14="http://schemas.microsoft.com/office/powerpoint/2010/main" val="2201341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28D10-DE19-0D9B-590C-91266DA185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711540-65BA-9FB9-DC36-F59E3E1620FB}"/>
              </a:ext>
            </a:extLst>
          </p:cNvPr>
          <p:cNvSpPr>
            <a:spLocks noGrp="1"/>
          </p:cNvSpPr>
          <p:nvPr>
            <p:ph type="title"/>
          </p:nvPr>
        </p:nvSpPr>
        <p:spPr/>
        <p:txBody>
          <a:bodyPr/>
          <a:lstStyle/>
          <a:p>
            <a:r>
              <a:rPr lang="en-US" sz="2800">
                <a:latin typeface="Trebuchet MS" panose="020B0603020202020204" pitchFamily="34" charset="0"/>
              </a:rPr>
              <a:t>IDEA and the READ Act</a:t>
            </a:r>
          </a:p>
        </p:txBody>
      </p:sp>
      <p:sp>
        <p:nvSpPr>
          <p:cNvPr id="4" name="TextBox 3">
            <a:extLst>
              <a:ext uri="{FF2B5EF4-FFF2-40B4-BE49-F238E27FC236}">
                <a16:creationId xmlns:a16="http://schemas.microsoft.com/office/drawing/2014/main" id="{15C51A09-2CF2-C48C-338F-38B1112BF96E}"/>
              </a:ext>
            </a:extLst>
          </p:cNvPr>
          <p:cNvSpPr txBox="1"/>
          <p:nvPr/>
        </p:nvSpPr>
        <p:spPr>
          <a:xfrm>
            <a:off x="90376" y="1029048"/>
            <a:ext cx="8963247" cy="2031325"/>
          </a:xfrm>
          <a:prstGeom prst="rect">
            <a:avLst/>
          </a:prstGeom>
          <a:noFill/>
        </p:spPr>
        <p:txBody>
          <a:bodyPr wrap="square">
            <a:spAutoFit/>
          </a:bodyPr>
          <a:lstStyle/>
          <a:p>
            <a:pPr marL="285750" indent="-285750">
              <a:buFont typeface="Arial" panose="020B0604020202020204" pitchFamily="34" charset="0"/>
              <a:buChar char="•"/>
            </a:pPr>
            <a:r>
              <a:rPr lang="en-US" sz="1800">
                <a:latin typeface="Trebuchet MS" panose="020B0603020202020204" pitchFamily="34" charset="0"/>
              </a:rPr>
              <a:t>IDEA requires that </a:t>
            </a:r>
            <a:r>
              <a:rPr lang="en-US" sz="1800" u="sng">
                <a:latin typeface="Trebuchet MS" panose="020B0603020202020204" pitchFamily="34" charset="0"/>
              </a:rPr>
              <a:t>all</a:t>
            </a:r>
            <a:r>
              <a:rPr lang="en-US" sz="1800">
                <a:latin typeface="Trebuchet MS" panose="020B0603020202020204" pitchFamily="34" charset="0"/>
              </a:rPr>
              <a:t> children with disabilities be included in all general State and district-wide assessment programs. When participating in general assessments, children with disabilities must be provided with accommodations and alternate assessments, if any, described in their IEP. 34 C.F.R. § 300.160 (a).</a:t>
            </a:r>
          </a:p>
          <a:p>
            <a:pPr marL="285750" indent="-285750">
              <a:buFont typeface="Arial" panose="020B0604020202020204" pitchFamily="34" charset="0"/>
              <a:buChar char="•"/>
            </a:pPr>
            <a:endParaRPr lang="en-US" sz="1800">
              <a:latin typeface="Trebuchet MS" panose="020B0603020202020204" pitchFamily="34" charset="0"/>
            </a:endParaRPr>
          </a:p>
          <a:p>
            <a:pPr marL="285750" indent="-285750">
              <a:buFont typeface="Arial" panose="020B0604020202020204" pitchFamily="34" charset="0"/>
              <a:buChar char="•"/>
            </a:pPr>
            <a:r>
              <a:rPr lang="en-US" sz="1800">
                <a:latin typeface="Trebuchet MS" panose="020B0603020202020204" pitchFamily="34" charset="0"/>
              </a:rPr>
              <a:t>The READ Act requires that all children, kindergarten through third grade (K-3), be tested for their reading skills. 22-7-1205, C.R.S.</a:t>
            </a:r>
            <a:endParaRPr lang="en-US" sz="1800"/>
          </a:p>
        </p:txBody>
      </p:sp>
      <p:sp>
        <p:nvSpPr>
          <p:cNvPr id="3" name="Flowchart: Alternate Process 2">
            <a:extLst>
              <a:ext uri="{FF2B5EF4-FFF2-40B4-BE49-F238E27FC236}">
                <a16:creationId xmlns:a16="http://schemas.microsoft.com/office/drawing/2014/main" id="{412226D7-C7BE-5204-082E-509E60CC72B3}"/>
              </a:ext>
            </a:extLst>
          </p:cNvPr>
          <p:cNvSpPr/>
          <p:nvPr/>
        </p:nvSpPr>
        <p:spPr>
          <a:xfrm>
            <a:off x="155850" y="3210339"/>
            <a:ext cx="8897773" cy="1033670"/>
          </a:xfrm>
          <a:prstGeom prst="flowChartAlternateProcess">
            <a:avLst/>
          </a:prstGeom>
          <a:solidFill>
            <a:schemeClr val="accent4">
              <a:lumMod val="40000"/>
              <a:lumOff val="6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latin typeface="Trebuchet MS" panose="020B0603020202020204" pitchFamily="34" charset="0"/>
              </a:rPr>
              <a:t>Together, state and federal law require that children with disabilities be tested for reading skills using an approved assessment along with all K-3 children.</a:t>
            </a:r>
          </a:p>
        </p:txBody>
      </p:sp>
    </p:spTree>
    <p:extLst>
      <p:ext uri="{BB962C8B-B14F-4D97-AF65-F5344CB8AC3E}">
        <p14:creationId xmlns:p14="http://schemas.microsoft.com/office/powerpoint/2010/main" val="527586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6D02-9CE8-25E1-9375-6F4198E03C69}"/>
              </a:ext>
            </a:extLst>
          </p:cNvPr>
          <p:cNvSpPr>
            <a:spLocks noGrp="1"/>
          </p:cNvSpPr>
          <p:nvPr>
            <p:ph type="title"/>
          </p:nvPr>
        </p:nvSpPr>
        <p:spPr>
          <a:xfrm>
            <a:off x="338530" y="216370"/>
            <a:ext cx="3377592" cy="1307630"/>
          </a:xfrm>
        </p:spPr>
        <p:txBody>
          <a:bodyPr/>
          <a:lstStyle/>
          <a:p>
            <a:r>
              <a:rPr lang="en-US" sz="3200">
                <a:latin typeface="Trebuchet MS" panose="020B0603020202020204" pitchFamily="34" charset="0"/>
              </a:rPr>
              <a:t>IDEA and the READ Act Guidance</a:t>
            </a:r>
          </a:p>
        </p:txBody>
      </p:sp>
      <p:sp>
        <p:nvSpPr>
          <p:cNvPr id="6" name="TextBox 5">
            <a:extLst>
              <a:ext uri="{FF2B5EF4-FFF2-40B4-BE49-F238E27FC236}">
                <a16:creationId xmlns:a16="http://schemas.microsoft.com/office/drawing/2014/main" id="{96F762F0-B919-7FFA-3317-67AC3FECDB11}"/>
              </a:ext>
            </a:extLst>
          </p:cNvPr>
          <p:cNvSpPr txBox="1"/>
          <p:nvPr/>
        </p:nvSpPr>
        <p:spPr>
          <a:xfrm>
            <a:off x="338530" y="1988285"/>
            <a:ext cx="3177878" cy="1631216"/>
          </a:xfrm>
          <a:prstGeom prst="rect">
            <a:avLst/>
          </a:prstGeom>
          <a:noFill/>
        </p:spPr>
        <p:txBody>
          <a:bodyPr wrap="square" rtlCol="0">
            <a:spAutoFit/>
          </a:bodyPr>
          <a:lstStyle/>
          <a:p>
            <a:r>
              <a:rPr lang="en-US" sz="2000" b="1" i="0" u="none" strike="noStrike">
                <a:solidFill>
                  <a:srgbClr val="000000"/>
                </a:solidFill>
                <a:effectLst/>
                <a:latin typeface="Trebuchet MS" panose="020B0603020202020204" pitchFamily="34" charset="0"/>
              </a:rPr>
              <a:t>Children with disabilities </a:t>
            </a:r>
            <a:r>
              <a:rPr lang="en-US" sz="2000" b="1">
                <a:latin typeface="Trebuchet MS" panose="020B0603020202020204" pitchFamily="34" charset="0"/>
              </a:rPr>
              <a:t>m</a:t>
            </a:r>
            <a:r>
              <a:rPr lang="en-US" sz="2000" b="1" i="0" u="none" strike="noStrike">
                <a:solidFill>
                  <a:srgbClr val="000000"/>
                </a:solidFill>
                <a:effectLst/>
                <a:latin typeface="Trebuchet MS" panose="020B0603020202020204" pitchFamily="34" charset="0"/>
              </a:rPr>
              <a:t>ay not be exempted from assessments </a:t>
            </a:r>
            <a:r>
              <a:rPr lang="en-US" sz="2000" b="1">
                <a:latin typeface="Trebuchet MS" panose="020B0603020202020204" pitchFamily="34" charset="0"/>
              </a:rPr>
              <a:t>c</a:t>
            </a:r>
            <a:r>
              <a:rPr lang="en-US" sz="2000" b="1" i="0" u="none" strike="noStrike">
                <a:solidFill>
                  <a:srgbClr val="000000"/>
                </a:solidFill>
                <a:effectLst/>
                <a:latin typeface="Trebuchet MS" panose="020B0603020202020204" pitchFamily="34" charset="0"/>
              </a:rPr>
              <a:t>onducted in accordance with the READ Act.</a:t>
            </a:r>
            <a:endParaRPr lang="en-US" sz="1600" b="1">
              <a:latin typeface="Trebuchet MS" panose="020B0603020202020204" pitchFamily="34" charset="0"/>
            </a:endParaRPr>
          </a:p>
        </p:txBody>
      </p:sp>
      <p:pic>
        <p:nvPicPr>
          <p:cNvPr id="4" name="Picture 3" descr="The IDEA and Colorado READ Act Guidance Document">
            <a:hlinkClick r:id="rId3"/>
            <a:extLst>
              <a:ext uri="{FF2B5EF4-FFF2-40B4-BE49-F238E27FC236}">
                <a16:creationId xmlns:a16="http://schemas.microsoft.com/office/drawing/2014/main" id="{834AEC1A-4B43-22DC-502A-0B9BF52B1E86}"/>
              </a:ext>
            </a:extLst>
          </p:cNvPr>
          <p:cNvPicPr>
            <a:picLocks noChangeAspect="1"/>
          </p:cNvPicPr>
          <p:nvPr/>
        </p:nvPicPr>
        <p:blipFill>
          <a:blip r:embed="rId4"/>
          <a:stretch>
            <a:fillRect/>
          </a:stretch>
        </p:blipFill>
        <p:spPr>
          <a:xfrm>
            <a:off x="3924486" y="216370"/>
            <a:ext cx="3759098" cy="4303447"/>
          </a:xfrm>
          <a:prstGeom prst="rect">
            <a:avLst/>
          </a:prstGeom>
          <a:ln w="12700">
            <a:solidFill>
              <a:schemeClr val="tx1"/>
            </a:solidFill>
          </a:ln>
          <a:effectLst>
            <a:outerShdw blurRad="50800" dist="63500" dir="2700000" algn="tl" rotWithShape="0">
              <a:prstClr val="black">
                <a:alpha val="40000"/>
              </a:prstClr>
            </a:outerShdw>
          </a:effectLst>
        </p:spPr>
      </p:pic>
      <p:sp>
        <p:nvSpPr>
          <p:cNvPr id="5" name="TextBox 4">
            <a:hlinkClick r:id="rId3"/>
            <a:extLst>
              <a:ext uri="{FF2B5EF4-FFF2-40B4-BE49-F238E27FC236}">
                <a16:creationId xmlns:a16="http://schemas.microsoft.com/office/drawing/2014/main" id="{EA5B81E8-8AC2-420D-869E-31361931F935}"/>
              </a:ext>
            </a:extLst>
          </p:cNvPr>
          <p:cNvSpPr txBox="1"/>
          <p:nvPr/>
        </p:nvSpPr>
        <p:spPr>
          <a:xfrm>
            <a:off x="173253" y="4619353"/>
            <a:ext cx="7902341" cy="523220"/>
          </a:xfrm>
          <a:prstGeom prst="rect">
            <a:avLst/>
          </a:prstGeom>
          <a:noFill/>
        </p:spPr>
        <p:txBody>
          <a:bodyPr wrap="square" rtlCol="0">
            <a:spAutoFit/>
          </a:bodyPr>
          <a:lstStyle/>
          <a:p>
            <a:r>
              <a:rPr lang="en-US">
                <a:solidFill>
                  <a:schemeClr val="accent1">
                    <a:lumMod val="50000"/>
                  </a:schemeClr>
                </a:solidFill>
                <a:latin typeface="Trebuchet MS" panose="020B0603020202020204" pitchFamily="34" charset="0"/>
                <a:hlinkClick r:id="rId3">
                  <a:extLst>
                    <a:ext uri="{A12FA001-AC4F-418D-AE19-62706E023703}">
                      <ahyp:hlinkClr xmlns:ahyp="http://schemas.microsoft.com/office/drawing/2018/hyperlinkcolor" val="tx"/>
                    </a:ext>
                  </a:extLst>
                </a:hlinkClick>
              </a:rPr>
              <a:t>https://www.cde.state.co.us/cdesped/idea_colorados_read_act_guidance</a:t>
            </a:r>
            <a:endParaRPr lang="en-US">
              <a:solidFill>
                <a:schemeClr val="accent1">
                  <a:lumMod val="50000"/>
                </a:schemeClr>
              </a:solidFill>
              <a:latin typeface="Trebuchet MS" panose="020B0603020202020204" pitchFamily="34" charset="0"/>
            </a:endParaRPr>
          </a:p>
          <a:p>
            <a:endParaRPr lang="en-US">
              <a:latin typeface="Trebuchet MS" panose="020B0603020202020204" pitchFamily="34" charset="0"/>
            </a:endParaRPr>
          </a:p>
        </p:txBody>
      </p:sp>
    </p:spTree>
    <p:extLst>
      <p:ext uri="{BB962C8B-B14F-4D97-AF65-F5344CB8AC3E}">
        <p14:creationId xmlns:p14="http://schemas.microsoft.com/office/powerpoint/2010/main" val="778442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565CD-1D21-2442-6FB5-F6DDA886F0FE}"/>
            </a:ext>
          </a:extLst>
        </p:cNvPr>
        <p:cNvGrpSpPr/>
        <p:nvPr/>
      </p:nvGrpSpPr>
      <p:grpSpPr>
        <a:xfrm>
          <a:off x="0" y="0"/>
          <a:ext cx="0" cy="0"/>
          <a:chOff x="0" y="0"/>
          <a:chExt cx="0" cy="0"/>
        </a:xfrm>
      </p:grpSpPr>
      <p:pic>
        <p:nvPicPr>
          <p:cNvPr id="6" name="Picture Placeholder 5" descr="A group of children sitting at a table with a teacher for small group instruction&#10;">
            <a:extLst>
              <a:ext uri="{FF2B5EF4-FFF2-40B4-BE49-F238E27FC236}">
                <a16:creationId xmlns:a16="http://schemas.microsoft.com/office/drawing/2014/main" id="{AA12CCAC-1FC2-2764-674D-79BC44868497}"/>
              </a:ext>
            </a:extLst>
          </p:cNvPr>
          <p:cNvPicPr>
            <a:picLocks noGrp="1" noChangeAspect="1"/>
          </p:cNvPicPr>
          <p:nvPr>
            <p:ph type="pic" sz="quarter" idx="10"/>
          </p:nvPr>
        </p:nvPicPr>
        <p:blipFill>
          <a:blip r:embed="rId3"/>
          <a:srcRect t="7845" b="7845"/>
          <a:stretch/>
        </p:blipFill>
        <p:spPr/>
      </p:pic>
      <p:sp>
        <p:nvSpPr>
          <p:cNvPr id="3" name="Title 2">
            <a:extLst>
              <a:ext uri="{FF2B5EF4-FFF2-40B4-BE49-F238E27FC236}">
                <a16:creationId xmlns:a16="http://schemas.microsoft.com/office/drawing/2014/main" id="{4518FA58-10D9-89F6-327C-D5E5F588B5F7}"/>
              </a:ext>
            </a:extLst>
          </p:cNvPr>
          <p:cNvSpPr>
            <a:spLocks noGrp="1"/>
          </p:cNvSpPr>
          <p:nvPr>
            <p:ph type="title"/>
          </p:nvPr>
        </p:nvSpPr>
        <p:spPr/>
        <p:txBody>
          <a:bodyPr/>
          <a:lstStyle/>
          <a:p>
            <a:r>
              <a:rPr lang="en-US">
                <a:solidFill>
                  <a:schemeClr val="tx1"/>
                </a:solidFill>
                <a:latin typeface="Trebuchet MS"/>
              </a:rPr>
              <a:t>Assessments</a:t>
            </a:r>
          </a:p>
        </p:txBody>
      </p:sp>
      <p:pic>
        <p:nvPicPr>
          <p:cNvPr id="5" name="Google Shape;115;p10" descr="CDE Logo">
            <a:extLst>
              <a:ext uri="{FF2B5EF4-FFF2-40B4-BE49-F238E27FC236}">
                <a16:creationId xmlns:a16="http://schemas.microsoft.com/office/drawing/2014/main" id="{875FCF05-F3A3-08C3-6B6B-43A493523C5A}"/>
              </a:ext>
            </a:extLst>
          </p:cNvPr>
          <p:cNvPicPr preferRelativeResize="0"/>
          <p:nvPr/>
        </p:nvPicPr>
        <p:blipFill>
          <a:blip r:embed="rId4">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2192261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9638E-A176-C908-FA50-F5B700B0F9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323A1A-B68B-E343-26F8-F3B74730237D}"/>
              </a:ext>
            </a:extLst>
          </p:cNvPr>
          <p:cNvSpPr>
            <a:spLocks noGrp="1"/>
          </p:cNvSpPr>
          <p:nvPr>
            <p:ph type="title"/>
          </p:nvPr>
        </p:nvSpPr>
        <p:spPr/>
        <p:txBody>
          <a:bodyPr/>
          <a:lstStyle/>
          <a:p>
            <a:r>
              <a:rPr lang="en-US" sz="2800">
                <a:latin typeface="Trebuchet MS" panose="020B0603020202020204" pitchFamily="34" charset="0"/>
              </a:rPr>
              <a:t>How do you identify an SRD in a student with a disability?</a:t>
            </a:r>
          </a:p>
        </p:txBody>
      </p:sp>
      <p:sp>
        <p:nvSpPr>
          <p:cNvPr id="4" name="TextBox 3">
            <a:extLst>
              <a:ext uri="{FF2B5EF4-FFF2-40B4-BE49-F238E27FC236}">
                <a16:creationId xmlns:a16="http://schemas.microsoft.com/office/drawing/2014/main" id="{0CF05539-1ED9-4D80-22EE-E13DD5DE4248}"/>
              </a:ext>
            </a:extLst>
          </p:cNvPr>
          <p:cNvSpPr txBox="1"/>
          <p:nvPr/>
        </p:nvSpPr>
        <p:spPr>
          <a:xfrm>
            <a:off x="155849" y="1041991"/>
            <a:ext cx="8892457" cy="3170099"/>
          </a:xfrm>
          <a:prstGeom prst="rect">
            <a:avLst/>
          </a:prstGeom>
          <a:noFill/>
        </p:spPr>
        <p:txBody>
          <a:bodyPr wrap="square">
            <a:spAutoFit/>
          </a:bodyPr>
          <a:lstStyle/>
          <a:p>
            <a:pPr marL="342900" indent="-342900">
              <a:buFont typeface="Arial" panose="020B0604020202020204" pitchFamily="34" charset="0"/>
              <a:buChar char="•"/>
            </a:pPr>
            <a:r>
              <a:rPr lang="en-US" sz="2000">
                <a:latin typeface="Trebuchet MS" panose="020B0603020202020204" pitchFamily="34" charset="0"/>
              </a:rPr>
              <a:t>The READ Act requires that </a:t>
            </a:r>
            <a:r>
              <a:rPr lang="en-US" sz="2000" u="sng">
                <a:latin typeface="Trebuchet MS" panose="020B0603020202020204" pitchFamily="34" charset="0"/>
              </a:rPr>
              <a:t>all</a:t>
            </a:r>
            <a:r>
              <a:rPr lang="en-US" sz="2000">
                <a:latin typeface="Trebuchet MS" panose="020B0603020202020204" pitchFamily="34" charset="0"/>
              </a:rPr>
              <a:t> children, kindergarten through third grade (K-3), be tested for their reading skills. Through this assessment process, children who are not reading at grade level may be identified with a significant reading deficiency (SRD). </a:t>
            </a:r>
          </a:p>
          <a:p>
            <a:endParaRPr lang="en-US" sz="2000">
              <a:latin typeface="Trebuchet MS" panose="020B0603020202020204" pitchFamily="34" charset="0"/>
            </a:endParaRPr>
          </a:p>
          <a:p>
            <a:pPr marL="342900" indent="-342900">
              <a:buFont typeface="Arial" panose="020B0604020202020204" pitchFamily="34" charset="0"/>
              <a:buChar char="•"/>
            </a:pPr>
            <a:r>
              <a:rPr lang="en-US" sz="2000">
                <a:latin typeface="Trebuchet MS" panose="020B0603020202020204" pitchFamily="34" charset="0"/>
              </a:rPr>
              <a:t>An SRD means that a child does not meet the minimum skill levels for reading competency in the areas of phonemic awareness, phonics, vocabulary development, reading fluency, including oral skills, and reading comprehension established by the state board for their grade level. 22-7-1203(15), C.R.S. </a:t>
            </a:r>
          </a:p>
        </p:txBody>
      </p:sp>
    </p:spTree>
    <p:extLst>
      <p:ext uri="{BB962C8B-B14F-4D97-AF65-F5344CB8AC3E}">
        <p14:creationId xmlns:p14="http://schemas.microsoft.com/office/powerpoint/2010/main" val="2286820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DDDAB-9324-535C-57C8-5A1A432DAC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E72476-AE6C-2BCC-195F-A3A78EC1C6D1}"/>
              </a:ext>
            </a:extLst>
          </p:cNvPr>
          <p:cNvSpPr>
            <a:spLocks noGrp="1"/>
          </p:cNvSpPr>
          <p:nvPr>
            <p:ph type="title"/>
          </p:nvPr>
        </p:nvSpPr>
        <p:spPr>
          <a:xfrm>
            <a:off x="155850" y="98753"/>
            <a:ext cx="8882400" cy="741300"/>
          </a:xfrm>
        </p:spPr>
        <p:txBody>
          <a:bodyPr/>
          <a:lstStyle/>
          <a:p>
            <a:r>
              <a:rPr lang="en-US" sz="2800">
                <a:latin typeface="Trebuchet MS"/>
              </a:rPr>
              <a:t>Differentiated Pathways for Students with Disabilities </a:t>
            </a:r>
            <a:endParaRPr lang="en-US" sz="2800">
              <a:latin typeface="Trebuchet MS" panose="020B0603020202020204" pitchFamily="34" charset="0"/>
            </a:endParaRPr>
          </a:p>
        </p:txBody>
      </p:sp>
      <p:sp>
        <p:nvSpPr>
          <p:cNvPr id="7" name="TextBox 6">
            <a:extLst>
              <a:ext uri="{FF2B5EF4-FFF2-40B4-BE49-F238E27FC236}">
                <a16:creationId xmlns:a16="http://schemas.microsoft.com/office/drawing/2014/main" id="{AD1F45E7-2D40-C6AE-F3FA-71D75FAD7D79}"/>
              </a:ext>
            </a:extLst>
          </p:cNvPr>
          <p:cNvSpPr txBox="1"/>
          <p:nvPr/>
        </p:nvSpPr>
        <p:spPr>
          <a:xfrm>
            <a:off x="155851" y="975501"/>
            <a:ext cx="4776368" cy="2862322"/>
          </a:xfrm>
          <a:prstGeom prst="rect">
            <a:avLst/>
          </a:prstGeom>
          <a:noFill/>
        </p:spPr>
        <p:txBody>
          <a:bodyPr wrap="square">
            <a:spAutoFit/>
          </a:bodyPr>
          <a:lstStyle/>
          <a:p>
            <a:pPr marL="342900" indent="-342900">
              <a:buFont typeface="Arial" panose="020B0604020202020204" pitchFamily="34" charset="0"/>
              <a:buChar char="•"/>
            </a:pPr>
            <a:endParaRPr lang="en-US" sz="2000">
              <a:solidFill>
                <a:srgbClr val="333333"/>
              </a:solidFill>
              <a:latin typeface="Trebuchet MS" panose="020B0603020202020204" pitchFamily="34" charset="0"/>
            </a:endParaRPr>
          </a:p>
          <a:p>
            <a:pPr marL="342900" indent="-342900">
              <a:buFont typeface="Arial" panose="020B0604020202020204" pitchFamily="34" charset="0"/>
              <a:buChar char="•"/>
            </a:pPr>
            <a:r>
              <a:rPr lang="en-US" sz="2000">
                <a:solidFill>
                  <a:srgbClr val="333333"/>
                </a:solidFill>
                <a:latin typeface="Trebuchet MS" panose="020B0603020202020204" pitchFamily="34" charset="0"/>
              </a:rPr>
              <a:t>T</a:t>
            </a:r>
            <a:r>
              <a:rPr lang="en-US" sz="2000" b="0" i="0">
                <a:solidFill>
                  <a:srgbClr val="333333"/>
                </a:solidFill>
                <a:effectLst/>
                <a:latin typeface="Trebuchet MS" panose="020B0603020202020204" pitchFamily="34" charset="0"/>
              </a:rPr>
              <a:t>o meet the legal mandate that </a:t>
            </a:r>
            <a:r>
              <a:rPr lang="en-US" sz="2000" b="0" i="0" u="sng">
                <a:solidFill>
                  <a:srgbClr val="333333"/>
                </a:solidFill>
                <a:effectLst/>
                <a:latin typeface="Trebuchet MS" panose="020B0603020202020204" pitchFamily="34" charset="0"/>
              </a:rPr>
              <a:t>ALL</a:t>
            </a:r>
            <a:r>
              <a:rPr lang="en-US" sz="2000" b="0" i="0">
                <a:solidFill>
                  <a:srgbClr val="333333"/>
                </a:solidFill>
                <a:effectLst/>
                <a:latin typeface="Trebuchet MS" panose="020B0603020202020204" pitchFamily="34" charset="0"/>
              </a:rPr>
              <a:t> students in grades K-3 be screened for an SRD, a </a:t>
            </a:r>
            <a:r>
              <a:rPr lang="en-US" sz="2000" b="0">
                <a:solidFill>
                  <a:srgbClr val="333333"/>
                </a:solidFill>
                <a:effectLst/>
                <a:latin typeface="Trebuchet MS" panose="020B0603020202020204" pitchFamily="34" charset="0"/>
              </a:rPr>
              <a:t>Differentiated Pathways </a:t>
            </a:r>
            <a:r>
              <a:rPr lang="en-US" sz="2000" b="0" i="0">
                <a:solidFill>
                  <a:srgbClr val="333333"/>
                </a:solidFill>
                <a:effectLst/>
                <a:latin typeface="Trebuchet MS" panose="020B0603020202020204" pitchFamily="34" charset="0"/>
              </a:rPr>
              <a:t>process was developed. </a:t>
            </a:r>
          </a:p>
          <a:p>
            <a:endParaRPr lang="en-US" sz="2000">
              <a:solidFill>
                <a:srgbClr val="333333"/>
              </a:solidFill>
              <a:latin typeface="Trebuchet MS" panose="020B0603020202020204" pitchFamily="34" charset="0"/>
            </a:endParaRPr>
          </a:p>
          <a:p>
            <a:pPr marL="342900" indent="-342900">
              <a:buFont typeface="Arial" panose="020B0604020202020204" pitchFamily="34" charset="0"/>
              <a:buChar char="•"/>
            </a:pPr>
            <a:r>
              <a:rPr lang="en-US" sz="2000" b="0" i="0">
                <a:solidFill>
                  <a:srgbClr val="333333"/>
                </a:solidFill>
                <a:effectLst/>
                <a:latin typeface="Trebuchet MS" panose="020B0603020202020204" pitchFamily="34" charset="0"/>
              </a:rPr>
              <a:t>The Differentiated Pathways have been designed to include all students.</a:t>
            </a:r>
            <a:endParaRPr lang="en-US" sz="2000">
              <a:latin typeface="Trebuchet MS" panose="020B0603020202020204" pitchFamily="34" charset="0"/>
            </a:endParaRPr>
          </a:p>
        </p:txBody>
      </p:sp>
      <p:pic>
        <p:nvPicPr>
          <p:cNvPr id="4" name="Picture 3" descr="Cloud network graphic">
            <a:extLst>
              <a:ext uri="{FF2B5EF4-FFF2-40B4-BE49-F238E27FC236}">
                <a16:creationId xmlns:a16="http://schemas.microsoft.com/office/drawing/2014/main" id="{0F13953F-D294-75D4-6ABD-1BE409A00C19}"/>
              </a:ext>
            </a:extLst>
          </p:cNvPr>
          <p:cNvPicPr>
            <a:picLocks noChangeAspect="1"/>
          </p:cNvPicPr>
          <p:nvPr/>
        </p:nvPicPr>
        <p:blipFill>
          <a:blip r:embed="rId3"/>
          <a:srcRect l="13871" r="24928"/>
          <a:stretch/>
        </p:blipFill>
        <p:spPr>
          <a:xfrm>
            <a:off x="5542475" y="975501"/>
            <a:ext cx="3601526" cy="3310172"/>
          </a:xfrm>
          <a:prstGeom prst="rect">
            <a:avLst/>
          </a:prstGeom>
        </p:spPr>
      </p:pic>
    </p:spTree>
    <p:extLst>
      <p:ext uri="{BB962C8B-B14F-4D97-AF65-F5344CB8AC3E}">
        <p14:creationId xmlns:p14="http://schemas.microsoft.com/office/powerpoint/2010/main" val="2842414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8732B-6A76-27F8-2C5E-C0647E1650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7DDAFA-4254-35C3-2BA8-7663DF0131FC}"/>
              </a:ext>
            </a:extLst>
          </p:cNvPr>
          <p:cNvSpPr>
            <a:spLocks noGrp="1"/>
          </p:cNvSpPr>
          <p:nvPr>
            <p:ph type="title"/>
          </p:nvPr>
        </p:nvSpPr>
        <p:spPr/>
        <p:txBody>
          <a:bodyPr/>
          <a:lstStyle/>
          <a:p>
            <a:r>
              <a:rPr lang="en-US" sz="2800">
                <a:latin typeface="Trebuchet MS" panose="020B0603020202020204" pitchFamily="34" charset="0"/>
              </a:rPr>
              <a:t>Pathway #1</a:t>
            </a:r>
          </a:p>
        </p:txBody>
      </p:sp>
      <p:sp>
        <p:nvSpPr>
          <p:cNvPr id="5" name="TextBox 4">
            <a:extLst>
              <a:ext uri="{FF2B5EF4-FFF2-40B4-BE49-F238E27FC236}">
                <a16:creationId xmlns:a16="http://schemas.microsoft.com/office/drawing/2014/main" id="{699AAA07-2A0D-097B-1B8A-6896146CE252}"/>
              </a:ext>
            </a:extLst>
          </p:cNvPr>
          <p:cNvSpPr txBox="1"/>
          <p:nvPr/>
        </p:nvSpPr>
        <p:spPr>
          <a:xfrm>
            <a:off x="155850" y="1073426"/>
            <a:ext cx="4878729" cy="2133918"/>
          </a:xfrm>
          <a:prstGeom prst="rect">
            <a:avLst/>
          </a:prstGeom>
          <a:noFill/>
        </p:spPr>
        <p:txBody>
          <a:bodyPr wrap="square">
            <a:spAutoFit/>
          </a:bodyPr>
          <a:lstStyle/>
          <a:p>
            <a:pPr marL="285750" indent="-285750" algn="l">
              <a:spcAft>
                <a:spcPts val="750"/>
              </a:spcAft>
              <a:buFont typeface="Arial" panose="020B0604020202020204" pitchFamily="34" charset="0"/>
              <a:buChar char="•"/>
            </a:pPr>
            <a:r>
              <a:rPr lang="en-US" sz="1800">
                <a:solidFill>
                  <a:schemeClr val="tx1"/>
                </a:solidFill>
                <a:latin typeface="Trebuchet MS" panose="020B0603020202020204" pitchFamily="34" charset="0"/>
              </a:rPr>
              <a:t>S</a:t>
            </a:r>
            <a:r>
              <a:rPr lang="en-US" sz="1800" b="0" i="0">
                <a:solidFill>
                  <a:schemeClr val="tx1"/>
                </a:solidFill>
                <a:effectLst/>
                <a:latin typeface="Trebuchet MS" panose="020B0603020202020204" pitchFamily="34" charset="0"/>
              </a:rPr>
              <a:t>elect a State-approved READ Act interim assessment to screen students in grades Kindergarten through the third grade for a Significant Reading Deficiency. </a:t>
            </a:r>
          </a:p>
          <a:p>
            <a:pPr marL="285750" indent="-285750" algn="l">
              <a:spcAft>
                <a:spcPts val="750"/>
              </a:spcAft>
              <a:buFont typeface="Arial" panose="020B0604020202020204" pitchFamily="34" charset="0"/>
              <a:buChar char="•"/>
            </a:pPr>
            <a:r>
              <a:rPr lang="en-US" sz="1800" b="0" i="0">
                <a:solidFill>
                  <a:schemeClr val="tx1"/>
                </a:solidFill>
                <a:effectLst/>
                <a:latin typeface="Trebuchet MS" panose="020B0603020202020204" pitchFamily="34" charset="0"/>
              </a:rPr>
              <a:t>For more information: </a:t>
            </a:r>
            <a:r>
              <a:rPr lang="en-US" sz="1800" b="0" i="0" u="sng">
                <a:solidFill>
                  <a:schemeClr val="accent1">
                    <a:lumMod val="50000"/>
                  </a:schemeClr>
                </a:solidFill>
                <a:effectLst/>
                <a:latin typeface="Trebuchet MS" panose="020B0603020202020204" pitchFamily="34" charset="0"/>
                <a:hlinkClick r:id="rId3">
                  <a:extLst>
                    <a:ext uri="{A12FA001-AC4F-418D-AE19-62706E023703}">
                      <ahyp:hlinkClr xmlns:ahyp="http://schemas.microsoft.com/office/drawing/2018/hyperlinkcolor" val="tx"/>
                    </a:ext>
                  </a:extLst>
                </a:hlinkClick>
              </a:rPr>
              <a:t>Office of Elementary Literacy and School Readiness, READ Act</a:t>
            </a:r>
            <a:endParaRPr lang="en-US" sz="1800" b="0" i="0">
              <a:solidFill>
                <a:schemeClr val="accent1">
                  <a:lumMod val="50000"/>
                </a:schemeClr>
              </a:solidFill>
              <a:effectLst/>
              <a:latin typeface="Trebuchet MS" panose="020B0603020202020204" pitchFamily="34" charset="0"/>
            </a:endParaRPr>
          </a:p>
        </p:txBody>
      </p:sp>
      <p:sp>
        <p:nvSpPr>
          <p:cNvPr id="8" name="Rectangle: Single Corner Snipped 7">
            <a:extLst>
              <a:ext uri="{FF2B5EF4-FFF2-40B4-BE49-F238E27FC236}">
                <a16:creationId xmlns:a16="http://schemas.microsoft.com/office/drawing/2014/main" id="{9737BD89-3B7C-4E99-1541-E23CA15F3727}"/>
              </a:ext>
            </a:extLst>
          </p:cNvPr>
          <p:cNvSpPr/>
          <p:nvPr/>
        </p:nvSpPr>
        <p:spPr>
          <a:xfrm>
            <a:off x="5159829" y="1052990"/>
            <a:ext cx="3828321" cy="3256026"/>
          </a:xfrm>
          <a:prstGeom prst="snip1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u="sng" baseline="30000">
                <a:solidFill>
                  <a:schemeClr val="tx1"/>
                </a:solidFill>
                <a:latin typeface="Trebuchet MS" panose="020B0603020202020204" pitchFamily="34" charset="0"/>
              </a:rPr>
              <a:t>Approved Interim Assessments: </a:t>
            </a:r>
          </a:p>
          <a:p>
            <a:pPr marL="342900" indent="-342900">
              <a:buFont typeface="Arial" panose="020B0604020202020204" pitchFamily="34" charset="0"/>
              <a:buChar char="•"/>
            </a:pPr>
            <a:r>
              <a:rPr lang="en-US" sz="2800" baseline="30000" err="1">
                <a:solidFill>
                  <a:schemeClr val="tx1"/>
                </a:solidFill>
                <a:latin typeface="Trebuchet MS" panose="020B0603020202020204" pitchFamily="34" charset="0"/>
              </a:rPr>
              <a:t>Acadience</a:t>
            </a:r>
            <a:r>
              <a:rPr lang="en-US" sz="2800" baseline="30000">
                <a:solidFill>
                  <a:schemeClr val="tx1"/>
                </a:solidFill>
                <a:latin typeface="Trebuchet MS" panose="020B0603020202020204" pitchFamily="34" charset="0"/>
              </a:rPr>
              <a:t> Reading K-6</a:t>
            </a:r>
          </a:p>
          <a:p>
            <a:pPr marL="342900" indent="-342900">
              <a:buFont typeface="Arial" panose="020B0604020202020204" pitchFamily="34" charset="0"/>
              <a:buChar char="•"/>
            </a:pPr>
            <a:r>
              <a:rPr lang="en-US" sz="2800" baseline="30000" err="1">
                <a:solidFill>
                  <a:schemeClr val="tx1"/>
                </a:solidFill>
                <a:latin typeface="Trebuchet MS" panose="020B0603020202020204" pitchFamily="34" charset="0"/>
              </a:rPr>
              <a:t>mCLASS</a:t>
            </a:r>
            <a:r>
              <a:rPr lang="en-US" sz="2800" baseline="30000">
                <a:solidFill>
                  <a:schemeClr val="tx1"/>
                </a:solidFill>
                <a:latin typeface="Trebuchet MS" panose="020B0603020202020204" pitchFamily="34" charset="0"/>
              </a:rPr>
              <a:t> with DIBELS 8th Ed., </a:t>
            </a:r>
            <a:r>
              <a:rPr lang="en-US" sz="2800" baseline="30000" err="1">
                <a:solidFill>
                  <a:schemeClr val="tx1"/>
                </a:solidFill>
                <a:latin typeface="Trebuchet MS" panose="020B0603020202020204" pitchFamily="34" charset="0"/>
              </a:rPr>
              <a:t>mCLASS</a:t>
            </a:r>
            <a:r>
              <a:rPr lang="en-US" sz="2800" baseline="30000">
                <a:solidFill>
                  <a:schemeClr val="tx1"/>
                </a:solidFill>
                <a:latin typeface="Trebuchet MS" panose="020B0603020202020204" pitchFamily="34" charset="0"/>
              </a:rPr>
              <a:t> Lectura</a:t>
            </a:r>
          </a:p>
          <a:p>
            <a:pPr marL="342900" indent="-342900">
              <a:buFont typeface="Arial" panose="020B0604020202020204" pitchFamily="34" charset="0"/>
              <a:buChar char="•"/>
            </a:pPr>
            <a:r>
              <a:rPr lang="en-US" sz="2800" baseline="30000" err="1">
                <a:solidFill>
                  <a:schemeClr val="tx1"/>
                </a:solidFill>
                <a:latin typeface="Trebuchet MS" panose="020B0603020202020204" pitchFamily="34" charset="0"/>
              </a:rPr>
              <a:t>i</a:t>
            </a:r>
            <a:r>
              <a:rPr lang="en-US" sz="2800" baseline="30000">
                <a:solidFill>
                  <a:schemeClr val="tx1"/>
                </a:solidFill>
                <a:latin typeface="Trebuchet MS" panose="020B0603020202020204" pitchFamily="34" charset="0"/>
              </a:rPr>
              <a:t>-Ready Assessment for Reading</a:t>
            </a:r>
          </a:p>
          <a:p>
            <a:pPr marL="342900" indent="-342900">
              <a:buFont typeface="Arial" panose="020B0604020202020204" pitchFamily="34" charset="0"/>
              <a:buChar char="•"/>
            </a:pPr>
            <a:r>
              <a:rPr lang="en-US" sz="2800" baseline="30000">
                <a:solidFill>
                  <a:schemeClr val="tx1"/>
                </a:solidFill>
                <a:latin typeface="Trebuchet MS" panose="020B0603020202020204" pitchFamily="34" charset="0"/>
              </a:rPr>
              <a:t>ISIP Reading, ISIP Lectura</a:t>
            </a:r>
          </a:p>
          <a:p>
            <a:pPr marL="342900" indent="-342900">
              <a:buFont typeface="Arial" panose="020B0604020202020204" pitchFamily="34" charset="0"/>
              <a:buChar char="•"/>
            </a:pPr>
            <a:r>
              <a:rPr lang="en-US" sz="2800" baseline="30000">
                <a:solidFill>
                  <a:schemeClr val="tx1"/>
                </a:solidFill>
                <a:latin typeface="Trebuchet MS" panose="020B0603020202020204" pitchFamily="34" charset="0"/>
              </a:rPr>
              <a:t>Star Early Learning, Star Early Learning (Spanish)</a:t>
            </a:r>
          </a:p>
          <a:p>
            <a:endParaRPr lang="en-US" sz="2000" baseline="30000">
              <a:latin typeface="Trebuchet MS" panose="020B0603020202020204" pitchFamily="34" charset="0"/>
            </a:endParaRPr>
          </a:p>
          <a:p>
            <a:r>
              <a:rPr lang="en-US" sz="2000" baseline="30000">
                <a:solidFill>
                  <a:schemeClr val="tx1"/>
                </a:solidFill>
                <a:latin typeface="Trebuchet MS" panose="020B0603020202020204" pitchFamily="34" charset="0"/>
              </a:rPr>
              <a:t>March 2025</a:t>
            </a:r>
          </a:p>
        </p:txBody>
      </p:sp>
    </p:spTree>
    <p:extLst>
      <p:ext uri="{BB962C8B-B14F-4D97-AF65-F5344CB8AC3E}">
        <p14:creationId xmlns:p14="http://schemas.microsoft.com/office/powerpoint/2010/main" val="3003674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16045-F526-BFC9-47BF-8AA01BA7CD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091063-59A1-5D2E-79B3-F8CE0D1FA143}"/>
              </a:ext>
            </a:extLst>
          </p:cNvPr>
          <p:cNvSpPr>
            <a:spLocks noGrp="1"/>
          </p:cNvSpPr>
          <p:nvPr>
            <p:ph type="title"/>
          </p:nvPr>
        </p:nvSpPr>
        <p:spPr/>
        <p:txBody>
          <a:bodyPr/>
          <a:lstStyle/>
          <a:p>
            <a:r>
              <a:rPr lang="en-US" sz="2800">
                <a:latin typeface="Trebuchet MS" panose="020B0603020202020204" pitchFamily="34" charset="0"/>
              </a:rPr>
              <a:t>Pathway #2</a:t>
            </a:r>
          </a:p>
        </p:txBody>
      </p:sp>
      <p:sp>
        <p:nvSpPr>
          <p:cNvPr id="4" name="TextBox 3">
            <a:extLst>
              <a:ext uri="{FF2B5EF4-FFF2-40B4-BE49-F238E27FC236}">
                <a16:creationId xmlns:a16="http://schemas.microsoft.com/office/drawing/2014/main" id="{FABB0C34-3A35-42A7-83E4-E473576C41D9}"/>
              </a:ext>
            </a:extLst>
          </p:cNvPr>
          <p:cNvSpPr txBox="1"/>
          <p:nvPr/>
        </p:nvSpPr>
        <p:spPr>
          <a:xfrm>
            <a:off x="155851" y="1031357"/>
            <a:ext cx="4783898" cy="2657138"/>
          </a:xfrm>
          <a:prstGeom prst="rect">
            <a:avLst/>
          </a:prstGeom>
          <a:noFill/>
        </p:spPr>
        <p:txBody>
          <a:bodyPr wrap="square">
            <a:spAutoFit/>
          </a:bodyPr>
          <a:lstStyle/>
          <a:p>
            <a:pPr marL="342900" indent="-342900" algn="l">
              <a:spcAft>
                <a:spcPts val="750"/>
              </a:spcAft>
              <a:buFont typeface="Arial" panose="020B0604020202020204" pitchFamily="34" charset="0"/>
              <a:buChar char="•"/>
            </a:pPr>
            <a:r>
              <a:rPr lang="en-US" sz="2000" b="0" i="0">
                <a:solidFill>
                  <a:srgbClr val="333333"/>
                </a:solidFill>
                <a:effectLst/>
                <a:latin typeface="Trebuchet MS" panose="020B0603020202020204" pitchFamily="34" charset="0"/>
              </a:rPr>
              <a:t>Students who cannot be assessed with the interim assessment typically used in Pathway #1, as a result of an accessibility issue, are assessed using one of the other State-approved interim assessments that will yield a valid score.</a:t>
            </a:r>
          </a:p>
          <a:p>
            <a:pPr algn="l">
              <a:spcAft>
                <a:spcPts val="375"/>
              </a:spcAft>
            </a:pPr>
            <a:r>
              <a:rPr lang="en-US" sz="2000" b="0" i="0" u="sng">
                <a:solidFill>
                  <a:schemeClr val="accent1">
                    <a:lumMod val="50000"/>
                  </a:schemeClr>
                </a:solidFill>
                <a:effectLst/>
                <a:latin typeface="Trebuchet MS" panose="020B0603020202020204" pitchFamily="34" charset="0"/>
                <a:hlinkClick r:id="rId3">
                  <a:extLst>
                    <a:ext uri="{A12FA001-AC4F-418D-AE19-62706E023703}">
                      <ahyp:hlinkClr xmlns:ahyp="http://schemas.microsoft.com/office/drawing/2018/hyperlinkcolor" val="tx"/>
                    </a:ext>
                  </a:extLst>
                </a:hlinkClick>
              </a:rPr>
              <a:t>Read Act Approved Assessments</a:t>
            </a:r>
            <a:endParaRPr lang="en-US" sz="2000" b="0" i="0">
              <a:solidFill>
                <a:schemeClr val="accent1">
                  <a:lumMod val="50000"/>
                </a:schemeClr>
              </a:solidFill>
              <a:effectLst/>
              <a:latin typeface="Trebuchet MS" panose="020B0603020202020204" pitchFamily="34" charset="0"/>
            </a:endParaRPr>
          </a:p>
        </p:txBody>
      </p:sp>
      <p:pic>
        <p:nvPicPr>
          <p:cNvPr id="5" name="Picture 4" descr="A screenshot of the READ Act Approved Assessments Web Page">
            <a:hlinkClick r:id="rId4"/>
            <a:extLst>
              <a:ext uri="{FF2B5EF4-FFF2-40B4-BE49-F238E27FC236}">
                <a16:creationId xmlns:a16="http://schemas.microsoft.com/office/drawing/2014/main" id="{F36758E3-8719-E495-7010-784324DC110E}"/>
              </a:ext>
            </a:extLst>
          </p:cNvPr>
          <p:cNvPicPr>
            <a:picLocks noChangeAspect="1"/>
          </p:cNvPicPr>
          <p:nvPr/>
        </p:nvPicPr>
        <p:blipFill>
          <a:blip r:embed="rId5"/>
          <a:stretch>
            <a:fillRect/>
          </a:stretch>
        </p:blipFill>
        <p:spPr>
          <a:xfrm>
            <a:off x="5122712" y="1071868"/>
            <a:ext cx="3865437" cy="2999764"/>
          </a:xfrm>
          <a:prstGeom prst="rect">
            <a:avLst/>
          </a:prstGeom>
          <a:effectLst>
            <a:outerShdw blurRad="50800" dist="63500" dir="2700000" algn="tl" rotWithShape="0">
              <a:prstClr val="black">
                <a:alpha val="40000"/>
              </a:prstClr>
            </a:outerShdw>
          </a:effectLst>
        </p:spPr>
      </p:pic>
    </p:spTree>
    <p:extLst>
      <p:ext uri="{BB962C8B-B14F-4D97-AF65-F5344CB8AC3E}">
        <p14:creationId xmlns:p14="http://schemas.microsoft.com/office/powerpoint/2010/main" val="1765362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197CA-E3C6-847C-6A1F-CE417C7C55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7A0D65-2220-8A24-963C-6E7C6CB2D29E}"/>
              </a:ext>
            </a:extLst>
          </p:cNvPr>
          <p:cNvSpPr>
            <a:spLocks noGrp="1"/>
          </p:cNvSpPr>
          <p:nvPr>
            <p:ph type="title"/>
          </p:nvPr>
        </p:nvSpPr>
        <p:spPr/>
        <p:txBody>
          <a:bodyPr/>
          <a:lstStyle/>
          <a:p>
            <a:r>
              <a:rPr lang="en-US" sz="2800">
                <a:latin typeface="Trebuchet MS" panose="020B0603020202020204" pitchFamily="34" charset="0"/>
              </a:rPr>
              <a:t>Pathway #3</a:t>
            </a:r>
          </a:p>
        </p:txBody>
      </p:sp>
      <p:sp>
        <p:nvSpPr>
          <p:cNvPr id="4" name="TextBox 3">
            <a:extLst>
              <a:ext uri="{FF2B5EF4-FFF2-40B4-BE49-F238E27FC236}">
                <a16:creationId xmlns:a16="http://schemas.microsoft.com/office/drawing/2014/main" id="{CAC58A66-AEC9-8415-9E48-1AE77367F6D4}"/>
              </a:ext>
            </a:extLst>
          </p:cNvPr>
          <p:cNvSpPr txBox="1"/>
          <p:nvPr/>
        </p:nvSpPr>
        <p:spPr>
          <a:xfrm>
            <a:off x="155850" y="1137700"/>
            <a:ext cx="4598595" cy="3170099"/>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2000">
                <a:solidFill>
                  <a:srgbClr val="333333"/>
                </a:solidFill>
                <a:latin typeface="Trebuchet MS"/>
              </a:rPr>
              <a:t>For small populations of students</a:t>
            </a:r>
            <a:r>
              <a:rPr lang="en-US" sz="2000" b="0" i="0">
                <a:solidFill>
                  <a:srgbClr val="333333"/>
                </a:solidFill>
                <a:effectLst/>
                <a:latin typeface="Trebuchet MS"/>
              </a:rPr>
              <a:t> </a:t>
            </a:r>
            <a:r>
              <a:rPr lang="en-US" sz="2000">
                <a:solidFill>
                  <a:srgbClr val="333333"/>
                </a:solidFill>
                <a:latin typeface="Trebuchet MS"/>
              </a:rPr>
              <a:t>with disabilities who </a:t>
            </a:r>
            <a:r>
              <a:rPr lang="en-US" sz="2000" b="0" i="0">
                <a:solidFill>
                  <a:srgbClr val="333333"/>
                </a:solidFill>
                <a:effectLst/>
                <a:latin typeface="Trebuchet MS"/>
              </a:rPr>
              <a:t>are unable to access the approved interim assessments</a:t>
            </a:r>
            <a:r>
              <a:rPr lang="en-US" sz="2000">
                <a:solidFill>
                  <a:srgbClr val="333333"/>
                </a:solidFill>
                <a:latin typeface="Trebuchet MS"/>
              </a:rPr>
              <a:t>.</a:t>
            </a:r>
            <a:r>
              <a:rPr lang="en-US" sz="2000" b="0" i="0">
                <a:solidFill>
                  <a:srgbClr val="333333"/>
                </a:solidFill>
                <a:effectLst/>
                <a:latin typeface="Trebuchet MS"/>
              </a:rPr>
              <a:t> </a:t>
            </a:r>
          </a:p>
          <a:p>
            <a:pPr marL="285750" indent="-285750">
              <a:buFont typeface="Arial" panose="020B0604020202020204" pitchFamily="34" charset="0"/>
              <a:buChar char="•"/>
            </a:pPr>
            <a:r>
              <a:rPr lang="en-US" sz="2000">
                <a:solidFill>
                  <a:srgbClr val="333333"/>
                </a:solidFill>
                <a:latin typeface="Trebuchet MS"/>
              </a:rPr>
              <a:t>Pathway 3 options are specific to students who are braille learners, students with minimal or no auditory access, and/or with the most significant cognitive disability.</a:t>
            </a:r>
          </a:p>
          <a:p>
            <a:endParaRPr lang="en-US" sz="2000">
              <a:latin typeface="Trebuchet MS"/>
            </a:endParaRPr>
          </a:p>
        </p:txBody>
      </p:sp>
      <p:sp>
        <p:nvSpPr>
          <p:cNvPr id="6" name="Rectangle: Top Corners Rounded 5">
            <a:extLst>
              <a:ext uri="{FF2B5EF4-FFF2-40B4-BE49-F238E27FC236}">
                <a16:creationId xmlns:a16="http://schemas.microsoft.com/office/drawing/2014/main" id="{60C250F7-C807-FBB8-7769-936AB8A1BAA0}"/>
              </a:ext>
            </a:extLst>
          </p:cNvPr>
          <p:cNvSpPr/>
          <p:nvPr/>
        </p:nvSpPr>
        <p:spPr>
          <a:xfrm>
            <a:off x="4774020" y="1137700"/>
            <a:ext cx="3948318" cy="3030263"/>
          </a:xfrm>
          <a:prstGeom prst="round2SameRect">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00100" indent="-342900" rtl="0" fontAlgn="base">
              <a:buFont typeface="Arial" panose="020B0604020202020204" pitchFamily="34" charset="0"/>
              <a:buChar char="•"/>
            </a:pPr>
            <a:r>
              <a:rPr lang="en-US" sz="2400" b="0" i="0" u="none" strike="noStrike">
                <a:solidFill>
                  <a:srgbClr val="000000"/>
                </a:solidFill>
                <a:effectLst/>
                <a:latin typeface="Trebuchet MS" panose="020B0603020202020204" pitchFamily="34" charset="0"/>
              </a:rPr>
              <a:t>Braille </a:t>
            </a:r>
          </a:p>
          <a:p>
            <a:pPr marL="800100" indent="-342900" rtl="0" fontAlgn="base">
              <a:buFont typeface="Arial" panose="020B0604020202020204" pitchFamily="34" charset="0"/>
              <a:buChar char="•"/>
            </a:pPr>
            <a:r>
              <a:rPr lang="en-US" sz="2400" b="0" i="0" u="none" strike="noStrike">
                <a:solidFill>
                  <a:srgbClr val="000000"/>
                </a:solidFill>
                <a:effectLst/>
                <a:latin typeface="Trebuchet MS" panose="020B0603020202020204" pitchFamily="34" charset="0"/>
              </a:rPr>
              <a:t>Deaf and Hard of Hearing</a:t>
            </a:r>
          </a:p>
          <a:p>
            <a:pPr marL="800100" indent="-342900" rtl="0" fontAlgn="base">
              <a:buFont typeface="Arial" panose="020B0604020202020204" pitchFamily="34" charset="0"/>
              <a:buChar char="•"/>
            </a:pPr>
            <a:r>
              <a:rPr lang="en-US" sz="2400" b="0" i="0" u="none" strike="noStrike">
                <a:solidFill>
                  <a:srgbClr val="000000"/>
                </a:solidFill>
                <a:effectLst/>
                <a:latin typeface="Trebuchet MS" panose="020B0603020202020204" pitchFamily="34" charset="0"/>
              </a:rPr>
              <a:t>Colorado Emergent Literacy Scales (CELS)</a:t>
            </a:r>
          </a:p>
        </p:txBody>
      </p:sp>
    </p:spTree>
    <p:extLst>
      <p:ext uri="{BB962C8B-B14F-4D97-AF65-F5344CB8AC3E}">
        <p14:creationId xmlns:p14="http://schemas.microsoft.com/office/powerpoint/2010/main" val="1530676350"/>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E4061-C8A7-7176-2CBE-574675D15B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243AC1-1D16-9508-7229-2F68855B36A7}"/>
              </a:ext>
            </a:extLst>
          </p:cNvPr>
          <p:cNvSpPr>
            <a:spLocks noGrp="1"/>
          </p:cNvSpPr>
          <p:nvPr>
            <p:ph type="title"/>
          </p:nvPr>
        </p:nvSpPr>
        <p:spPr/>
        <p:txBody>
          <a:bodyPr/>
          <a:lstStyle/>
          <a:p>
            <a:r>
              <a:rPr lang="en-US" sz="2800">
                <a:latin typeface="Trebuchet MS" panose="020B0603020202020204" pitchFamily="34" charset="0"/>
              </a:rPr>
              <a:t>Pathway #3: Braille</a:t>
            </a:r>
          </a:p>
        </p:txBody>
      </p:sp>
      <p:sp>
        <p:nvSpPr>
          <p:cNvPr id="4" name="Text Placeholder 3">
            <a:extLst>
              <a:ext uri="{FF2B5EF4-FFF2-40B4-BE49-F238E27FC236}">
                <a16:creationId xmlns:a16="http://schemas.microsoft.com/office/drawing/2014/main" id="{73D1F5EA-C845-D47E-4EF2-4414FEB49B2D}"/>
              </a:ext>
            </a:extLst>
          </p:cNvPr>
          <p:cNvSpPr>
            <a:spLocks noGrp="1"/>
          </p:cNvSpPr>
          <p:nvPr>
            <p:ph type="body" idx="1"/>
          </p:nvPr>
        </p:nvSpPr>
        <p:spPr>
          <a:xfrm>
            <a:off x="145531" y="1071983"/>
            <a:ext cx="6373967" cy="3115292"/>
          </a:xfrm>
        </p:spPr>
        <p:txBody>
          <a:bodyPr>
            <a:normAutofit lnSpcReduction="10000"/>
          </a:bodyPr>
          <a:lstStyle/>
          <a:p>
            <a:r>
              <a:rPr lang="en-US">
                <a:latin typeface="Trebuchet MS" panose="020B0603020202020204" pitchFamily="34" charset="0"/>
              </a:rPr>
              <a:t>This pathway is reserved for students who are braille readers. It is likely that many of these learners will be in the process of learning the Unified English Braille code.</a:t>
            </a:r>
          </a:p>
          <a:p>
            <a:pPr>
              <a:lnSpc>
                <a:spcPct val="114999"/>
              </a:lnSpc>
            </a:pPr>
            <a:r>
              <a:rPr lang="en-US">
                <a:latin typeface="Trebuchet MS" panose="020B0603020202020204" pitchFamily="34" charset="0"/>
              </a:rPr>
              <a:t>The child's Teacher of Students with Visual Impairments (TVI) should assist with brailling appropriate assessment content and shared assessment administration, interpretation of results, and documentation for the READ Plan, if one is needed. Not all assessment tools will be appropriate for a child who is a braille reader.</a:t>
            </a:r>
          </a:p>
          <a:p>
            <a:pPr>
              <a:lnSpc>
                <a:spcPct val="114999"/>
              </a:lnSpc>
            </a:pPr>
            <a:r>
              <a:rPr lang="en-US">
                <a:latin typeface="Trebuchet MS" panose="020B0603020202020204" pitchFamily="34" charset="0"/>
              </a:rPr>
              <a:t>For more information, contact Tanni Anthony at </a:t>
            </a:r>
            <a:r>
              <a:rPr lang="en-US">
                <a:solidFill>
                  <a:schemeClr val="accent1">
                    <a:lumMod val="50000"/>
                  </a:schemeClr>
                </a:solidFill>
                <a:latin typeface="Trebuchet MS" panose="020B0603020202020204" pitchFamily="34" charset="0"/>
                <a:hlinkClick r:id="rId3">
                  <a:extLst>
                    <a:ext uri="{A12FA001-AC4F-418D-AE19-62706E023703}">
                      <ahyp:hlinkClr xmlns:ahyp="http://schemas.microsoft.com/office/drawing/2018/hyperlinkcolor" val="tx"/>
                    </a:ext>
                  </a:extLst>
                </a:hlinkClick>
              </a:rPr>
              <a:t>anthony_t@cde.state.co.us</a:t>
            </a:r>
            <a:r>
              <a:rPr lang="en-US">
                <a:solidFill>
                  <a:schemeClr val="accent1">
                    <a:lumMod val="50000"/>
                  </a:schemeClr>
                </a:solidFill>
                <a:latin typeface="Trebuchet MS" panose="020B0603020202020204" pitchFamily="34" charset="0"/>
              </a:rPr>
              <a:t>  </a:t>
            </a:r>
            <a:r>
              <a:rPr lang="en-US">
                <a:latin typeface="Trebuchet MS" panose="020B0603020202020204" pitchFamily="34" charset="0"/>
              </a:rPr>
              <a:t>or (303) 503 4647.</a:t>
            </a:r>
          </a:p>
          <a:p>
            <a:pPr>
              <a:lnSpc>
                <a:spcPct val="114999"/>
              </a:lnSpc>
            </a:pPr>
            <a:endParaRPr lang="en-US">
              <a:latin typeface="Trebuchet MS" panose="020B0603020202020204" pitchFamily="34" charset="0"/>
            </a:endParaRPr>
          </a:p>
        </p:txBody>
      </p:sp>
      <p:pic>
        <p:nvPicPr>
          <p:cNvPr id="5" name="Picture 4" descr="Hand reading braille">
            <a:extLst>
              <a:ext uri="{FF2B5EF4-FFF2-40B4-BE49-F238E27FC236}">
                <a16:creationId xmlns:a16="http://schemas.microsoft.com/office/drawing/2014/main" id="{C70FE899-1454-D95A-2AB4-2C5E9769EF2C}"/>
              </a:ext>
            </a:extLst>
          </p:cNvPr>
          <p:cNvPicPr>
            <a:picLocks noChangeAspect="1"/>
          </p:cNvPicPr>
          <p:nvPr/>
        </p:nvPicPr>
        <p:blipFill>
          <a:blip r:embed="rId4"/>
          <a:stretch>
            <a:fillRect/>
          </a:stretch>
        </p:blipFill>
        <p:spPr>
          <a:xfrm>
            <a:off x="6637167" y="1282345"/>
            <a:ext cx="2293377" cy="2568419"/>
          </a:xfrm>
          <a:prstGeom prst="rect">
            <a:avLst/>
          </a:prstGeom>
        </p:spPr>
      </p:pic>
    </p:spTree>
    <p:extLst>
      <p:ext uri="{BB962C8B-B14F-4D97-AF65-F5344CB8AC3E}">
        <p14:creationId xmlns:p14="http://schemas.microsoft.com/office/powerpoint/2010/main" val="415352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5CA39-DC2F-5BA2-94EF-D0BF3551A6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4CBEDE-9880-D9BC-B440-5EF943D044E5}"/>
              </a:ext>
            </a:extLst>
          </p:cNvPr>
          <p:cNvSpPr>
            <a:spLocks noGrp="1"/>
          </p:cNvSpPr>
          <p:nvPr>
            <p:ph type="title"/>
          </p:nvPr>
        </p:nvSpPr>
        <p:spPr/>
        <p:txBody>
          <a:bodyPr/>
          <a:lstStyle/>
          <a:p>
            <a:r>
              <a:rPr lang="en-US" sz="2800">
                <a:latin typeface="Trebuchet MS" panose="020B0603020202020204" pitchFamily="34" charset="0"/>
              </a:rPr>
              <a:t>Pathway #3: Deaf and Hard of Hearing</a:t>
            </a:r>
          </a:p>
        </p:txBody>
      </p:sp>
      <p:sp>
        <p:nvSpPr>
          <p:cNvPr id="3" name="TextBox 2">
            <a:extLst>
              <a:ext uri="{FF2B5EF4-FFF2-40B4-BE49-F238E27FC236}">
                <a16:creationId xmlns:a16="http://schemas.microsoft.com/office/drawing/2014/main" id="{E9D9AD82-391E-10C0-2F11-428C466DD775}"/>
              </a:ext>
            </a:extLst>
          </p:cNvPr>
          <p:cNvSpPr txBox="1"/>
          <p:nvPr/>
        </p:nvSpPr>
        <p:spPr>
          <a:xfrm>
            <a:off x="155850" y="1091865"/>
            <a:ext cx="5412809" cy="32624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sz="1600">
                <a:latin typeface="Trebuchet MS" panose="020B0603020202020204" pitchFamily="34" charset="0"/>
              </a:rPr>
              <a:t>For Deaf and Hard of Hearing (DHH) students with limited or no auditory access, standard READ Act assessments may not be suitable. </a:t>
            </a:r>
          </a:p>
          <a:p>
            <a:pPr marL="285750" indent="-285750">
              <a:buChar char="•"/>
            </a:pPr>
            <a:r>
              <a:rPr lang="en-US" sz="1600">
                <a:latin typeface="Trebuchet MS" panose="020B0603020202020204" pitchFamily="34" charset="0"/>
              </a:rPr>
              <a:t>Teachers of the Deaf should support a "Body of Evidence" approach to assess if the student has a Significant Reading Deficiency (SRD). This involves collecting data from various sources, such as observations, work samples, alternative assessments, and progress monitoring, to form a complete picture of the student's literacy abilities and needs.</a:t>
            </a:r>
          </a:p>
          <a:p>
            <a:pPr marL="285750" indent="-285750">
              <a:buChar char="•"/>
            </a:pPr>
            <a:r>
              <a:rPr lang="en-US" sz="1600">
                <a:latin typeface="Trebuchet MS" panose="020B0603020202020204" pitchFamily="34" charset="0"/>
              </a:rPr>
              <a:t>For more information contact Shauna Moden @ </a:t>
            </a:r>
            <a:r>
              <a:rPr lang="en-US" sz="1600">
                <a:latin typeface="Trebuchet MS" panose="020B0603020202020204" pitchFamily="34" charset="0"/>
                <a:hlinkClick r:id="rId3"/>
              </a:rPr>
              <a:t>Moden_s@cde.state.co.us</a:t>
            </a:r>
          </a:p>
          <a:p>
            <a:endParaRPr lang="en-US">
              <a:latin typeface="Trebuchet MS" panose="020B0603020202020204" pitchFamily="34" charset="0"/>
            </a:endParaRPr>
          </a:p>
        </p:txBody>
      </p:sp>
      <p:pic>
        <p:nvPicPr>
          <p:cNvPr id="5" name="Picture 4" descr="A teacher and a child sitting at a table using sign language&#10;&#10;">
            <a:extLst>
              <a:ext uri="{FF2B5EF4-FFF2-40B4-BE49-F238E27FC236}">
                <a16:creationId xmlns:a16="http://schemas.microsoft.com/office/drawing/2014/main" id="{AC6E315A-8302-AA8B-9772-4D4FFD093FB2}"/>
              </a:ext>
            </a:extLst>
          </p:cNvPr>
          <p:cNvPicPr>
            <a:picLocks noChangeAspect="1"/>
          </p:cNvPicPr>
          <p:nvPr/>
        </p:nvPicPr>
        <p:blipFill>
          <a:blip r:embed="rId4"/>
          <a:srcRect/>
          <a:stretch/>
        </p:blipFill>
        <p:spPr>
          <a:xfrm>
            <a:off x="5673418" y="1470991"/>
            <a:ext cx="3300663" cy="2201517"/>
          </a:xfrm>
          <a:prstGeom prst="rect">
            <a:avLst/>
          </a:prstGeom>
        </p:spPr>
      </p:pic>
    </p:spTree>
    <p:extLst>
      <p:ext uri="{BB962C8B-B14F-4D97-AF65-F5344CB8AC3E}">
        <p14:creationId xmlns:p14="http://schemas.microsoft.com/office/powerpoint/2010/main" val="493269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46"/>
          <p:cNvSpPr txBox="1">
            <a:spLocks noGrp="1"/>
          </p:cNvSpPr>
          <p:nvPr>
            <p:ph type="title"/>
          </p:nvPr>
        </p:nvSpPr>
        <p:spPr>
          <a:xfrm>
            <a:off x="311700" y="114025"/>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a:latin typeface="Trebuchet MS" panose="020B0603020202020204" pitchFamily="34" charset="0"/>
              </a:rPr>
              <a:t>Welcome</a:t>
            </a:r>
            <a:endParaRPr>
              <a:latin typeface="Trebuchet MS" panose="020B0603020202020204" pitchFamily="34" charset="0"/>
            </a:endParaRPr>
          </a:p>
        </p:txBody>
      </p:sp>
      <p:sp>
        <p:nvSpPr>
          <p:cNvPr id="354" name="Google Shape;354;p46"/>
          <p:cNvSpPr txBox="1">
            <a:spLocks noGrp="1"/>
          </p:cNvSpPr>
          <p:nvPr>
            <p:ph type="body" idx="4294967295"/>
          </p:nvPr>
        </p:nvSpPr>
        <p:spPr>
          <a:xfrm>
            <a:off x="83100" y="994483"/>
            <a:ext cx="7167900" cy="30348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US" b="1">
                <a:latin typeface="Trebuchet MS"/>
              </a:rPr>
              <a:t>Lindsey Beveridge</a:t>
            </a:r>
            <a:r>
              <a:rPr lang="en-US">
                <a:latin typeface="Trebuchet MS"/>
              </a:rPr>
              <a:t>, Senior Literacy Consultant</a:t>
            </a:r>
          </a:p>
          <a:p>
            <a:pPr marL="0" lvl="0" indent="0" algn="l" rtl="0">
              <a:spcBef>
                <a:spcPts val="0"/>
              </a:spcBef>
              <a:spcAft>
                <a:spcPts val="0"/>
              </a:spcAft>
              <a:buNone/>
            </a:pPr>
            <a:r>
              <a:rPr lang="en-US">
                <a:latin typeface="Trebuchet MS"/>
              </a:rPr>
              <a:t>Office of Elementary Literacy and School Readiness</a:t>
            </a:r>
          </a:p>
          <a:p>
            <a:pPr marL="0" lvl="0" indent="0" algn="l" rtl="0">
              <a:spcBef>
                <a:spcPts val="0"/>
              </a:spcBef>
              <a:spcAft>
                <a:spcPts val="0"/>
              </a:spcAft>
              <a:buNone/>
            </a:pPr>
            <a:r>
              <a:rPr lang="en-US">
                <a:solidFill>
                  <a:schemeClr val="accent1">
                    <a:lumMod val="50000"/>
                  </a:schemeClr>
                </a:solidFill>
                <a:latin typeface="Trebuchet MS"/>
                <a:hlinkClick r:id="rId3">
                  <a:extLst>
                    <a:ext uri="{A12FA001-AC4F-418D-AE19-62706E023703}">
                      <ahyp:hlinkClr xmlns:ahyp="http://schemas.microsoft.com/office/drawing/2018/hyperlinkcolor" val="tx"/>
                    </a:ext>
                  </a:extLst>
                </a:hlinkClick>
              </a:rPr>
              <a:t>Beveridge_L@cde.state.co.us</a:t>
            </a:r>
            <a:endParaRPr lang="en-US">
              <a:solidFill>
                <a:schemeClr val="accent1">
                  <a:lumMod val="50000"/>
                </a:schemeClr>
              </a:solidFill>
              <a:latin typeface="Trebuchet MS"/>
            </a:endParaRPr>
          </a:p>
          <a:p>
            <a:pPr marL="0" lvl="0" indent="0" algn="l" rtl="0">
              <a:spcBef>
                <a:spcPts val="0"/>
              </a:spcBef>
              <a:spcAft>
                <a:spcPts val="0"/>
              </a:spcAft>
              <a:buNone/>
            </a:pPr>
            <a:endParaRPr lang="en-US">
              <a:latin typeface="Trebuchet MS"/>
            </a:endParaRPr>
          </a:p>
          <a:p>
            <a:pPr marL="0" lvl="0" indent="0" algn="l" rtl="0">
              <a:spcBef>
                <a:spcPts val="0"/>
              </a:spcBef>
              <a:spcAft>
                <a:spcPts val="0"/>
              </a:spcAft>
              <a:buNone/>
            </a:pPr>
            <a:r>
              <a:rPr lang="en-US" b="1">
                <a:latin typeface="Trebuchet MS"/>
              </a:rPr>
              <a:t>Caitlin Fickling</a:t>
            </a:r>
            <a:r>
              <a:rPr lang="en-US">
                <a:latin typeface="Trebuchet MS"/>
              </a:rPr>
              <a:t>, Senior Literacy Consultant</a:t>
            </a:r>
          </a:p>
          <a:p>
            <a:pPr marL="0" lvl="0" indent="0" algn="l" rtl="0">
              <a:spcBef>
                <a:spcPts val="0"/>
              </a:spcBef>
              <a:spcAft>
                <a:spcPts val="0"/>
              </a:spcAft>
              <a:buNone/>
            </a:pPr>
            <a:r>
              <a:rPr lang="en-US">
                <a:latin typeface="Trebuchet MS"/>
              </a:rPr>
              <a:t>Office of Elementary Literacy and School Readiness</a:t>
            </a:r>
          </a:p>
          <a:p>
            <a:pPr marL="0" lvl="0" indent="0" algn="l" rtl="0">
              <a:spcBef>
                <a:spcPts val="0"/>
              </a:spcBef>
              <a:spcAft>
                <a:spcPts val="0"/>
              </a:spcAft>
              <a:buNone/>
            </a:pPr>
            <a:r>
              <a:rPr lang="en-US">
                <a:solidFill>
                  <a:schemeClr val="accent1">
                    <a:lumMod val="50000"/>
                  </a:schemeClr>
                </a:solidFill>
                <a:latin typeface="Trebuchet MS"/>
                <a:hlinkClick r:id="rId4">
                  <a:extLst>
                    <a:ext uri="{A12FA001-AC4F-418D-AE19-62706E023703}">
                      <ahyp:hlinkClr xmlns:ahyp="http://schemas.microsoft.com/office/drawing/2018/hyperlinkcolor" val="tx"/>
                    </a:ext>
                  </a:extLst>
                </a:hlinkClick>
              </a:rPr>
              <a:t>Fickling_C@cde.state.co.us</a:t>
            </a:r>
            <a:endParaRPr lang="en-US">
              <a:solidFill>
                <a:schemeClr val="accent1">
                  <a:lumMod val="50000"/>
                </a:schemeClr>
              </a:solidFill>
              <a:latin typeface="Trebuchet MS"/>
            </a:endParaRPr>
          </a:p>
          <a:p>
            <a:pPr marL="0" lvl="0" indent="0" algn="l" rtl="0">
              <a:spcBef>
                <a:spcPts val="0"/>
              </a:spcBef>
              <a:spcAft>
                <a:spcPts val="0"/>
              </a:spcAft>
              <a:buNone/>
            </a:pPr>
            <a:endParaRPr lang="en-US">
              <a:latin typeface="Trebuchet MS"/>
            </a:endParaRPr>
          </a:p>
          <a:p>
            <a:pPr marL="0" lvl="0" indent="0" algn="l" rtl="0">
              <a:spcBef>
                <a:spcPts val="0"/>
              </a:spcBef>
              <a:spcAft>
                <a:spcPts val="0"/>
              </a:spcAft>
              <a:buNone/>
            </a:pPr>
            <a:r>
              <a:rPr lang="en-US" b="1">
                <a:latin typeface="Trebuchet MS"/>
              </a:rPr>
              <a:t>Jamie Olson</a:t>
            </a:r>
            <a:r>
              <a:rPr lang="en-US">
                <a:latin typeface="Trebuchet MS"/>
              </a:rPr>
              <a:t>, Senior Literacy Consultant</a:t>
            </a:r>
          </a:p>
          <a:p>
            <a:pPr marL="0" lvl="0" indent="0" algn="l" rtl="0">
              <a:spcBef>
                <a:spcPts val="0"/>
              </a:spcBef>
              <a:spcAft>
                <a:spcPts val="0"/>
              </a:spcAft>
              <a:buNone/>
            </a:pPr>
            <a:r>
              <a:rPr lang="en-US">
                <a:latin typeface="Trebuchet MS"/>
              </a:rPr>
              <a:t>Office of Elementary Literacy and School Readiness</a:t>
            </a:r>
          </a:p>
          <a:p>
            <a:pPr marL="0" lvl="0" indent="0" algn="l" rtl="0">
              <a:spcBef>
                <a:spcPts val="0"/>
              </a:spcBef>
              <a:spcAft>
                <a:spcPts val="0"/>
              </a:spcAft>
              <a:buNone/>
            </a:pPr>
            <a:r>
              <a:rPr lang="en-US">
                <a:solidFill>
                  <a:schemeClr val="accent1">
                    <a:lumMod val="50000"/>
                  </a:schemeClr>
                </a:solidFill>
                <a:latin typeface="Trebuchet MS"/>
                <a:hlinkClick r:id="rId3">
                  <a:extLst>
                    <a:ext uri="{A12FA001-AC4F-418D-AE19-62706E023703}">
                      <ahyp:hlinkClr xmlns:ahyp="http://schemas.microsoft.com/office/drawing/2018/hyperlinkcolor" val="tx"/>
                    </a:ext>
                  </a:extLst>
                </a:hlinkClick>
              </a:rPr>
              <a:t>Olson_J@cde.state.co.us</a:t>
            </a:r>
            <a:endParaRPr lang="en-US">
              <a:solidFill>
                <a:schemeClr val="accent1">
                  <a:lumMod val="50000"/>
                </a:schemeClr>
              </a:solidFill>
              <a:latin typeface="Trebuchet MS"/>
            </a:endParaRPr>
          </a:p>
          <a:p>
            <a:pPr marL="0" lvl="0" indent="0" algn="l" rtl="0">
              <a:spcBef>
                <a:spcPts val="0"/>
              </a:spcBef>
              <a:spcAft>
                <a:spcPts val="1200"/>
              </a:spcAft>
              <a:buNone/>
            </a:pPr>
            <a:endParaRPr/>
          </a:p>
        </p:txBody>
      </p:sp>
      <p:pic>
        <p:nvPicPr>
          <p:cNvPr id="1026" name="Picture 2" descr="READ">
            <a:extLst>
              <a:ext uri="{FF2B5EF4-FFF2-40B4-BE49-F238E27FC236}">
                <a16:creationId xmlns:a16="http://schemas.microsoft.com/office/drawing/2014/main" id="{479F7A59-CEC5-D36F-C83E-2DF12BDF992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893" r="20892"/>
          <a:stretch/>
        </p:blipFill>
        <p:spPr bwMode="auto">
          <a:xfrm>
            <a:off x="5591078" y="1863194"/>
            <a:ext cx="3469822" cy="1289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0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2ED80-7CE0-3E79-F96C-2DA43C2372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E05DA8-E7C2-BF84-FAD2-8ABB3220710E}"/>
              </a:ext>
            </a:extLst>
          </p:cNvPr>
          <p:cNvSpPr>
            <a:spLocks noGrp="1"/>
          </p:cNvSpPr>
          <p:nvPr>
            <p:ph type="title"/>
          </p:nvPr>
        </p:nvSpPr>
        <p:spPr>
          <a:xfrm>
            <a:off x="155850" y="98753"/>
            <a:ext cx="8779428" cy="741300"/>
          </a:xfrm>
        </p:spPr>
        <p:txBody>
          <a:bodyPr/>
          <a:lstStyle/>
          <a:p>
            <a:r>
              <a:rPr lang="en-US" sz="2800">
                <a:latin typeface="Trebuchet MS" panose="020B0603020202020204" pitchFamily="34" charset="0"/>
              </a:rPr>
              <a:t>Pathway #3: Colorado Emergent Literacy Scales (CELS)</a:t>
            </a:r>
          </a:p>
        </p:txBody>
      </p:sp>
      <p:sp>
        <p:nvSpPr>
          <p:cNvPr id="4" name="TextBox 3">
            <a:extLst>
              <a:ext uri="{FF2B5EF4-FFF2-40B4-BE49-F238E27FC236}">
                <a16:creationId xmlns:a16="http://schemas.microsoft.com/office/drawing/2014/main" id="{4FF8D3A7-1088-3B7E-B43D-6091A7817F79}"/>
              </a:ext>
            </a:extLst>
          </p:cNvPr>
          <p:cNvSpPr txBox="1"/>
          <p:nvPr/>
        </p:nvSpPr>
        <p:spPr>
          <a:xfrm>
            <a:off x="186182" y="987028"/>
            <a:ext cx="6113018"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sz="1600">
                <a:latin typeface="Trebuchet MS" panose="020B0603020202020204" pitchFamily="34" charset="0"/>
              </a:rPr>
              <a:t>For students with the most significant cognitive disability and receive their instruction on the alternate academic achievement standards or the Extended Evidence Outcomes (EEO).</a:t>
            </a:r>
            <a:endParaRPr lang="en-US">
              <a:latin typeface="Trebuchet MS" panose="020B0603020202020204" pitchFamily="34" charset="0"/>
            </a:endParaRPr>
          </a:p>
          <a:p>
            <a:endParaRPr lang="en-US" sz="1600">
              <a:latin typeface="Trebuchet MS" panose="020B0603020202020204" pitchFamily="34" charset="0"/>
              <a:ea typeface="Calibri"/>
            </a:endParaRPr>
          </a:p>
          <a:p>
            <a:pPr marL="285750" indent="-285750">
              <a:buChar char="•"/>
            </a:pPr>
            <a:r>
              <a:rPr lang="en-US" sz="1600">
                <a:latin typeface="Trebuchet MS" panose="020B0603020202020204" pitchFamily="34" charset="0"/>
                <a:ea typeface="Calibri"/>
              </a:rPr>
              <a:t>This framework is designed to collect information through a structured portfolio process. </a:t>
            </a:r>
          </a:p>
          <a:p>
            <a:endParaRPr lang="en-US" sz="1600">
              <a:latin typeface="Trebuchet MS" panose="020B0603020202020204" pitchFamily="34" charset="0"/>
              <a:ea typeface="Calibri"/>
            </a:endParaRPr>
          </a:p>
          <a:p>
            <a:pPr marL="285750" indent="-285750">
              <a:buChar char="•"/>
            </a:pPr>
            <a:r>
              <a:rPr lang="en-US" sz="1600">
                <a:latin typeface="Trebuchet MS" panose="020B0603020202020204" pitchFamily="34" charset="0"/>
                <a:ea typeface="Calibri"/>
              </a:rPr>
              <a:t>Everything needed to use this process can be found on the CDE Website – </a:t>
            </a:r>
            <a:r>
              <a:rPr lang="en-US" sz="1600">
                <a:latin typeface="Trebuchet MS" panose="020B0603020202020204" pitchFamily="34" charset="0"/>
                <a:ea typeface="Calibri"/>
                <a:hlinkClick r:id="rId3"/>
              </a:rPr>
              <a:t>Literacy and Students with Disabilities.</a:t>
            </a:r>
            <a:r>
              <a:rPr lang="en-US" sz="1600">
                <a:latin typeface="Trebuchet MS" panose="020B0603020202020204" pitchFamily="34" charset="0"/>
                <a:ea typeface="Calibri"/>
              </a:rPr>
              <a:t> </a:t>
            </a:r>
          </a:p>
          <a:p>
            <a:pPr marL="285750" indent="-285750">
              <a:buChar char="•"/>
            </a:pPr>
            <a:endParaRPr lang="en-US" sz="1600">
              <a:latin typeface="Trebuchet MS" panose="020B0603020202020204" pitchFamily="34" charset="0"/>
            </a:endParaRPr>
          </a:p>
          <a:p>
            <a:pPr marL="285750" indent="-285750">
              <a:buChar char="•"/>
            </a:pPr>
            <a:r>
              <a:rPr lang="en-US" sz="1600">
                <a:latin typeface="Trebuchet MS" panose="020B0603020202020204" pitchFamily="34" charset="0"/>
              </a:rPr>
              <a:t>For more information contact Gina Herrera at </a:t>
            </a:r>
            <a:r>
              <a:rPr lang="en-US" sz="1600">
                <a:latin typeface="Trebuchet MS" panose="020B0603020202020204" pitchFamily="34" charset="0"/>
                <a:hlinkClick r:id="rId4"/>
              </a:rPr>
              <a:t>herrera_g@cde.state.co.us</a:t>
            </a:r>
          </a:p>
          <a:p>
            <a:pPr marL="285750" indent="-285750">
              <a:buChar char="•"/>
            </a:pPr>
            <a:endParaRPr lang="en-US" sz="1600">
              <a:latin typeface="Trebuchet MS" panose="020B0603020202020204" pitchFamily="34" charset="0"/>
            </a:endParaRPr>
          </a:p>
          <a:p>
            <a:endParaRPr lang="en-US">
              <a:latin typeface="Trebuchet MS" panose="020B0603020202020204" pitchFamily="34" charset="0"/>
            </a:endParaRPr>
          </a:p>
        </p:txBody>
      </p:sp>
      <p:pic>
        <p:nvPicPr>
          <p:cNvPr id="5" name="Picture 4" descr="Yellow books">
            <a:extLst>
              <a:ext uri="{FF2B5EF4-FFF2-40B4-BE49-F238E27FC236}">
                <a16:creationId xmlns:a16="http://schemas.microsoft.com/office/drawing/2014/main" id="{433FBFB9-D898-0204-3A6B-8979F9FBB649}"/>
              </a:ext>
            </a:extLst>
          </p:cNvPr>
          <p:cNvPicPr>
            <a:picLocks noChangeAspect="1"/>
          </p:cNvPicPr>
          <p:nvPr/>
        </p:nvPicPr>
        <p:blipFill>
          <a:blip r:embed="rId5"/>
          <a:srcRect l="15613" r="15613"/>
          <a:stretch/>
        </p:blipFill>
        <p:spPr>
          <a:xfrm>
            <a:off x="6446953" y="1139174"/>
            <a:ext cx="2488325" cy="2865152"/>
          </a:xfrm>
          <a:prstGeom prst="rect">
            <a:avLst/>
          </a:prstGeom>
        </p:spPr>
      </p:pic>
    </p:spTree>
    <p:extLst>
      <p:ext uri="{BB962C8B-B14F-4D97-AF65-F5344CB8AC3E}">
        <p14:creationId xmlns:p14="http://schemas.microsoft.com/office/powerpoint/2010/main" val="28859443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C6E6E-A884-B5C0-B460-A17CA242DC54}"/>
            </a:ext>
          </a:extLst>
        </p:cNvPr>
        <p:cNvGrpSpPr/>
        <p:nvPr/>
      </p:nvGrpSpPr>
      <p:grpSpPr>
        <a:xfrm>
          <a:off x="0" y="0"/>
          <a:ext cx="0" cy="0"/>
          <a:chOff x="0" y="0"/>
          <a:chExt cx="0" cy="0"/>
        </a:xfrm>
      </p:grpSpPr>
      <p:pic>
        <p:nvPicPr>
          <p:cNvPr id="6" name="Picture Placeholder 5" descr="A teacher and two children sitting at a table&#10;">
            <a:extLst>
              <a:ext uri="{FF2B5EF4-FFF2-40B4-BE49-F238E27FC236}">
                <a16:creationId xmlns:a16="http://schemas.microsoft.com/office/drawing/2014/main" id="{F9D01581-77A3-23F7-BA53-1D4F08583200}"/>
              </a:ext>
            </a:extLst>
          </p:cNvPr>
          <p:cNvPicPr>
            <a:picLocks noGrp="1" noChangeAspect="1"/>
          </p:cNvPicPr>
          <p:nvPr>
            <p:ph type="pic" sz="quarter" idx="10"/>
          </p:nvPr>
        </p:nvPicPr>
        <p:blipFill>
          <a:blip r:embed="rId3"/>
          <a:srcRect t="7833" b="7833"/>
          <a:stretch/>
        </p:blipFill>
        <p:spPr/>
      </p:pic>
      <p:sp>
        <p:nvSpPr>
          <p:cNvPr id="3" name="Title 2">
            <a:extLst>
              <a:ext uri="{FF2B5EF4-FFF2-40B4-BE49-F238E27FC236}">
                <a16:creationId xmlns:a16="http://schemas.microsoft.com/office/drawing/2014/main" id="{71FB63BD-E5D3-C99D-B10D-F8867C2C2714}"/>
              </a:ext>
            </a:extLst>
          </p:cNvPr>
          <p:cNvSpPr>
            <a:spLocks noGrp="1"/>
          </p:cNvSpPr>
          <p:nvPr>
            <p:ph type="title"/>
          </p:nvPr>
        </p:nvSpPr>
        <p:spPr/>
        <p:txBody>
          <a:bodyPr/>
          <a:lstStyle/>
          <a:p>
            <a:r>
              <a:rPr lang="en-US">
                <a:solidFill>
                  <a:schemeClr val="tx1"/>
                </a:solidFill>
                <a:latin typeface="Trebuchet MS"/>
              </a:rPr>
              <a:t>Goals &amp; Intervention</a:t>
            </a:r>
          </a:p>
        </p:txBody>
      </p:sp>
      <p:pic>
        <p:nvPicPr>
          <p:cNvPr id="5" name="Google Shape;115;p10" descr="CDE Logo">
            <a:extLst>
              <a:ext uri="{FF2B5EF4-FFF2-40B4-BE49-F238E27FC236}">
                <a16:creationId xmlns:a16="http://schemas.microsoft.com/office/drawing/2014/main" id="{9251B2D0-50F5-27AC-5806-C6082B2166DF}"/>
              </a:ext>
            </a:extLst>
          </p:cNvPr>
          <p:cNvPicPr preferRelativeResize="0"/>
          <p:nvPr/>
        </p:nvPicPr>
        <p:blipFill>
          <a:blip r:embed="rId4">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1300627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2216A-3EC0-FAA2-DA67-9D84CDDBFD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8463DE-DE1E-B0A4-0BCC-C4AAB7F87EDF}"/>
              </a:ext>
            </a:extLst>
          </p:cNvPr>
          <p:cNvSpPr>
            <a:spLocks noGrp="1"/>
          </p:cNvSpPr>
          <p:nvPr>
            <p:ph type="title"/>
          </p:nvPr>
        </p:nvSpPr>
        <p:spPr/>
        <p:txBody>
          <a:bodyPr/>
          <a:lstStyle/>
          <a:p>
            <a:r>
              <a:rPr lang="en-US" sz="2800">
                <a:latin typeface="Trebuchet MS" panose="020B0603020202020204" pitchFamily="34" charset="0"/>
              </a:rPr>
              <a:t>READ Plans &amp; IEPs</a:t>
            </a:r>
          </a:p>
        </p:txBody>
      </p:sp>
      <p:sp>
        <p:nvSpPr>
          <p:cNvPr id="5" name="TextBox 4">
            <a:extLst>
              <a:ext uri="{FF2B5EF4-FFF2-40B4-BE49-F238E27FC236}">
                <a16:creationId xmlns:a16="http://schemas.microsoft.com/office/drawing/2014/main" id="{197BEB20-899C-5B3F-6871-6999BA9B04FE}"/>
              </a:ext>
            </a:extLst>
          </p:cNvPr>
          <p:cNvSpPr txBox="1"/>
          <p:nvPr/>
        </p:nvSpPr>
        <p:spPr>
          <a:xfrm>
            <a:off x="173618" y="1137684"/>
            <a:ext cx="8796764" cy="2862322"/>
          </a:xfrm>
          <a:prstGeom prst="rect">
            <a:avLst/>
          </a:prstGeom>
          <a:noFill/>
        </p:spPr>
        <p:txBody>
          <a:bodyPr wrap="square">
            <a:spAutoFit/>
          </a:bodyPr>
          <a:lstStyle/>
          <a:p>
            <a:pPr marL="285750" indent="-285750">
              <a:buFont typeface="Arial" panose="020B0604020202020204" pitchFamily="34" charset="0"/>
              <a:buChar char="•"/>
            </a:pPr>
            <a:r>
              <a:rPr lang="en-US" sz="1800">
                <a:latin typeface="Trebuchet MS" panose="020B0603020202020204" pitchFamily="34" charset="0"/>
              </a:rPr>
              <a:t>The READ plan is a general education plan that includes tiered instruction /intervention to be provided within a student’s general education program.</a:t>
            </a:r>
          </a:p>
          <a:p>
            <a:r>
              <a:rPr lang="en-US" sz="1800">
                <a:latin typeface="Trebuchet MS" panose="020B0603020202020204" pitchFamily="34" charset="0"/>
              </a:rPr>
              <a:t> </a:t>
            </a:r>
          </a:p>
          <a:p>
            <a:pPr marL="285750" indent="-285750">
              <a:buFont typeface="Arial" panose="020B0604020202020204" pitchFamily="34" charset="0"/>
              <a:buChar char="•"/>
            </a:pPr>
            <a:r>
              <a:rPr lang="en-US" sz="1800">
                <a:latin typeface="Trebuchet MS" panose="020B0603020202020204" pitchFamily="34" charset="0"/>
              </a:rPr>
              <a:t>The READ plan and the IEP must work together to provide a holistic approach to improving the child’s reading performance.</a:t>
            </a:r>
          </a:p>
          <a:p>
            <a:endParaRPr lang="en-US" sz="1800">
              <a:latin typeface="Trebuchet MS" panose="020B0603020202020204" pitchFamily="34" charset="0"/>
            </a:endParaRPr>
          </a:p>
          <a:p>
            <a:pPr marL="285750" indent="-285750">
              <a:buFont typeface="Arial" panose="020B0604020202020204" pitchFamily="34" charset="0"/>
              <a:buChar char="•"/>
            </a:pPr>
            <a:r>
              <a:rPr lang="en-US" sz="1800">
                <a:latin typeface="Trebuchet MS" panose="020B0603020202020204" pitchFamily="34" charset="0"/>
              </a:rPr>
              <a:t>If the READ plan is part of the IEP, it must meet all the minimum requirements of the READ Act.</a:t>
            </a:r>
          </a:p>
          <a:p>
            <a:pPr lvl="7"/>
            <a:r>
              <a:rPr lang="en-US" sz="1800">
                <a:latin typeface="Trebuchet MS" panose="020B0603020202020204" pitchFamily="34" charset="0"/>
              </a:rPr>
              <a:t>	</a:t>
            </a:r>
            <a:r>
              <a:rPr lang="en-US" sz="1800" i="1">
                <a:latin typeface="Trebuchet MS" panose="020B0603020202020204" pitchFamily="34" charset="0"/>
              </a:rPr>
              <a:t>The choice to combine plans is a district decision made at the district 	leadership level. </a:t>
            </a:r>
            <a:endParaRPr lang="en-US" sz="2000" i="1">
              <a:latin typeface="Trebuchet MS" panose="020B0603020202020204" pitchFamily="34" charset="0"/>
            </a:endParaRPr>
          </a:p>
        </p:txBody>
      </p:sp>
    </p:spTree>
    <p:extLst>
      <p:ext uri="{BB962C8B-B14F-4D97-AF65-F5344CB8AC3E}">
        <p14:creationId xmlns:p14="http://schemas.microsoft.com/office/powerpoint/2010/main" val="24940914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585E172-D469-616F-348A-08CBE4ED57E0}"/>
              </a:ext>
            </a:extLst>
          </p:cNvPr>
          <p:cNvSpPr>
            <a:spLocks noGrp="1"/>
          </p:cNvSpPr>
          <p:nvPr>
            <p:ph type="title"/>
          </p:nvPr>
        </p:nvSpPr>
        <p:spPr>
          <a:xfrm>
            <a:off x="155850" y="98753"/>
            <a:ext cx="7167900" cy="741300"/>
          </a:xfrm>
        </p:spPr>
        <p:txBody>
          <a:bodyPr/>
          <a:lstStyle/>
          <a:p>
            <a:r>
              <a:rPr lang="en-US" sz="2800">
                <a:latin typeface="Trebuchet MS" panose="020B0603020202020204" pitchFamily="34" charset="0"/>
              </a:rPr>
              <a:t>Aligning Instruction and Intervention</a:t>
            </a:r>
          </a:p>
        </p:txBody>
      </p:sp>
      <p:sp>
        <p:nvSpPr>
          <p:cNvPr id="4" name="TextBox 3">
            <a:extLst>
              <a:ext uri="{FF2B5EF4-FFF2-40B4-BE49-F238E27FC236}">
                <a16:creationId xmlns:a16="http://schemas.microsoft.com/office/drawing/2014/main" id="{69872E2D-E7E4-845B-FBE7-BB7A014ACE41}"/>
              </a:ext>
            </a:extLst>
          </p:cNvPr>
          <p:cNvSpPr txBox="1"/>
          <p:nvPr/>
        </p:nvSpPr>
        <p:spPr>
          <a:xfrm>
            <a:off x="155849" y="987489"/>
            <a:ext cx="8635065" cy="3139321"/>
          </a:xfrm>
          <a:prstGeom prst="rect">
            <a:avLst/>
          </a:prstGeom>
          <a:noFill/>
        </p:spPr>
        <p:txBody>
          <a:bodyPr wrap="square">
            <a:spAutoFit/>
          </a:bodyPr>
          <a:lstStyle/>
          <a:p>
            <a:pPr marL="342900" indent="-342900" fontAlgn="base">
              <a:buFont typeface="Arial" panose="020B0604020202020204" pitchFamily="34" charset="0"/>
              <a:buChar char="•"/>
            </a:pPr>
            <a:r>
              <a:rPr lang="en-US" sz="2000">
                <a:latin typeface="Trebuchet MS" panose="020B0603020202020204" pitchFamily="34" charset="0"/>
              </a:rPr>
              <a:t>Students should have accessible, e</a:t>
            </a:r>
            <a:r>
              <a:rPr lang="en-US" sz="2000" b="0" i="0" u="none" strike="noStrike">
                <a:solidFill>
                  <a:srgbClr val="000000"/>
                </a:solidFill>
                <a:effectLst/>
                <a:latin typeface="Trebuchet MS" panose="020B0603020202020204" pitchFamily="34" charset="0"/>
              </a:rPr>
              <a:t>xplicit, aligned instruction and multiple opportunities to practice skills throughout the day</a:t>
            </a:r>
            <a:r>
              <a:rPr lang="en-US" sz="2000">
                <a:latin typeface="Trebuchet MS" panose="020B0603020202020204" pitchFamily="34" charset="0"/>
              </a:rPr>
              <a:t>. </a:t>
            </a:r>
          </a:p>
          <a:p>
            <a:pPr marL="342900" indent="-342900" fontAlgn="base">
              <a:buFont typeface="Arial" panose="020B0604020202020204" pitchFamily="34" charset="0"/>
              <a:buChar char="•"/>
            </a:pPr>
            <a:endParaRPr lang="en-US" sz="2000" b="0" i="0" u="none" strike="noStrike">
              <a:solidFill>
                <a:srgbClr val="000000"/>
              </a:solidFill>
              <a:effectLst/>
              <a:latin typeface="Trebuchet MS" panose="020B0603020202020204" pitchFamily="34" charset="0"/>
            </a:endParaRPr>
          </a:p>
          <a:p>
            <a:pPr marL="342900" indent="-342900" fontAlgn="base">
              <a:buFont typeface="Arial" panose="020B0604020202020204" pitchFamily="34" charset="0"/>
              <a:buChar char="•"/>
            </a:pPr>
            <a:r>
              <a:rPr lang="en-US" sz="2000">
                <a:latin typeface="Trebuchet MS" panose="020B0603020202020204" pitchFamily="34" charset="0"/>
              </a:rPr>
              <a:t>Ongoing collaboration between general and special education teachers is crucial to ensure alignment in addressing skill deficits.</a:t>
            </a:r>
          </a:p>
          <a:p>
            <a:pPr rtl="0" fontAlgn="base"/>
            <a:endParaRPr lang="en-US" sz="2000">
              <a:latin typeface="Trebuchet MS" panose="020B0603020202020204" pitchFamily="34" charset="0"/>
            </a:endParaRPr>
          </a:p>
          <a:p>
            <a:pPr marL="342900" indent="-342900" rtl="0" fontAlgn="base">
              <a:buFont typeface="Arial" panose="020B0604020202020204" pitchFamily="34" charset="0"/>
              <a:buChar char="•"/>
            </a:pPr>
            <a:r>
              <a:rPr lang="en-US" sz="2000">
                <a:latin typeface="Trebuchet MS" panose="020B0603020202020204" pitchFamily="34" charset="0"/>
              </a:rPr>
              <a:t>All staff providing instruction</a:t>
            </a:r>
            <a:r>
              <a:rPr lang="en-US" sz="2000" b="0" i="0" u="none" strike="noStrike">
                <a:solidFill>
                  <a:srgbClr val="000000"/>
                </a:solidFill>
                <a:effectLst/>
                <a:latin typeface="Trebuchet MS" panose="020B0603020202020204" pitchFamily="34" charset="0"/>
              </a:rPr>
              <a:t> should work together to ensure consistency with language, multisensory cues, terminology, key words, etc. used for literacy instruction. </a:t>
            </a:r>
          </a:p>
          <a:p>
            <a:pPr rtl="0" fontAlgn="base"/>
            <a:endParaRPr lang="en-US" sz="1800" b="0" i="0" u="none" strike="noStrike">
              <a:solidFill>
                <a:srgbClr val="000000"/>
              </a:solidFill>
              <a:effectLst/>
              <a:latin typeface="Trebuchet MS" panose="020B0603020202020204" pitchFamily="34" charset="0"/>
            </a:endParaRPr>
          </a:p>
        </p:txBody>
      </p:sp>
    </p:spTree>
    <p:extLst>
      <p:ext uri="{BB962C8B-B14F-4D97-AF65-F5344CB8AC3E}">
        <p14:creationId xmlns:p14="http://schemas.microsoft.com/office/powerpoint/2010/main" val="34573633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FC20F-C2F3-CE6B-3E96-A1A40F7FB0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959B09-563F-6B39-5B00-66EF2572D3ED}"/>
              </a:ext>
            </a:extLst>
          </p:cNvPr>
          <p:cNvSpPr>
            <a:spLocks noGrp="1"/>
          </p:cNvSpPr>
          <p:nvPr>
            <p:ph type="title"/>
          </p:nvPr>
        </p:nvSpPr>
        <p:spPr/>
        <p:txBody>
          <a:bodyPr/>
          <a:lstStyle/>
          <a:p>
            <a:r>
              <a:rPr lang="en-US" sz="3200">
                <a:latin typeface="Trebuchet MS" panose="020B0603020202020204" pitchFamily="34" charset="0"/>
              </a:rPr>
              <a:t>Accommodations: IEPs and 504 Plans</a:t>
            </a:r>
          </a:p>
        </p:txBody>
      </p:sp>
      <p:sp>
        <p:nvSpPr>
          <p:cNvPr id="4" name="TextBox 3">
            <a:extLst>
              <a:ext uri="{FF2B5EF4-FFF2-40B4-BE49-F238E27FC236}">
                <a16:creationId xmlns:a16="http://schemas.microsoft.com/office/drawing/2014/main" id="{EF07981D-E510-6907-B5F6-3E2A3EE073E3}"/>
              </a:ext>
            </a:extLst>
          </p:cNvPr>
          <p:cNvSpPr txBox="1"/>
          <p:nvPr/>
        </p:nvSpPr>
        <p:spPr>
          <a:xfrm>
            <a:off x="155850" y="1039730"/>
            <a:ext cx="5330550" cy="3447098"/>
          </a:xfrm>
          <a:prstGeom prst="rect">
            <a:avLst/>
          </a:prstGeom>
          <a:noFill/>
        </p:spPr>
        <p:txBody>
          <a:bodyPr wrap="square">
            <a:spAutoFit/>
          </a:bodyPr>
          <a:lstStyle/>
          <a:p>
            <a:pPr marL="285750" indent="-285750" rtl="0" fontAlgn="base">
              <a:buFont typeface="Arial" panose="020B0604020202020204" pitchFamily="34" charset="0"/>
              <a:buChar char="•"/>
            </a:pPr>
            <a:r>
              <a:rPr lang="en-US" sz="2000" b="0" i="0" u="none" strike="noStrike">
                <a:solidFill>
                  <a:srgbClr val="000000"/>
                </a:solidFill>
                <a:effectLst/>
                <a:latin typeface="Trebuchet MS" panose="020B0603020202020204" pitchFamily="34" charset="0"/>
              </a:rPr>
              <a:t>Ensure that required accommodations are provided to students and reflected within the READ Plan</a:t>
            </a:r>
          </a:p>
          <a:p>
            <a:pPr marL="285750" indent="-285750" rtl="0" fontAlgn="base">
              <a:buFont typeface="Arial" panose="020B0604020202020204" pitchFamily="34" charset="0"/>
              <a:buChar char="•"/>
            </a:pPr>
            <a:endParaRPr lang="en-US" sz="2000">
              <a:latin typeface="Trebuchet MS" panose="020B0603020202020204" pitchFamily="34" charset="0"/>
            </a:endParaRPr>
          </a:p>
          <a:p>
            <a:pPr marL="285750" indent="-285750" rtl="0" fontAlgn="base">
              <a:buFont typeface="Arial" panose="020B0604020202020204" pitchFamily="34" charset="0"/>
              <a:buChar char="•"/>
            </a:pPr>
            <a:r>
              <a:rPr lang="en-US" sz="2000">
                <a:latin typeface="Trebuchet MS" panose="020B0603020202020204" pitchFamily="34" charset="0"/>
              </a:rPr>
              <a:t>Teams should review for allowable accommodations on approved assessments</a:t>
            </a:r>
            <a:endParaRPr lang="en-US" sz="2000" b="0" i="0" u="none" strike="noStrike">
              <a:solidFill>
                <a:srgbClr val="000000"/>
              </a:solidFill>
              <a:effectLst/>
              <a:latin typeface="Trebuchet MS" panose="020B0603020202020204" pitchFamily="34" charset="0"/>
            </a:endParaRPr>
          </a:p>
          <a:p>
            <a:pPr marL="285750" indent="-285750" rtl="0" fontAlgn="base">
              <a:buFont typeface="Arial" panose="020B0604020202020204" pitchFamily="34" charset="0"/>
              <a:buChar char="•"/>
            </a:pPr>
            <a:endParaRPr lang="en-US" sz="2000">
              <a:latin typeface="Trebuchet MS" panose="020B0603020202020204" pitchFamily="34" charset="0"/>
            </a:endParaRPr>
          </a:p>
          <a:p>
            <a:pPr marL="285750" indent="-285750" rtl="0" fontAlgn="base">
              <a:buFont typeface="Arial" panose="020B0604020202020204" pitchFamily="34" charset="0"/>
              <a:buChar char="•"/>
            </a:pPr>
            <a:r>
              <a:rPr lang="en-US" sz="2000" b="0" i="0" u="none" strike="noStrike">
                <a:solidFill>
                  <a:srgbClr val="000000"/>
                </a:solidFill>
                <a:effectLst/>
                <a:latin typeface="Trebuchet MS" panose="020B0603020202020204" pitchFamily="34" charset="0"/>
              </a:rPr>
              <a:t>Accommodations documented in IEPs and 504 Plans should be aligned and reflected in the READ Plan</a:t>
            </a:r>
          </a:p>
          <a:p>
            <a:pPr rtl="0" fontAlgn="base"/>
            <a:endParaRPr lang="en-US" sz="1800" b="0" i="0" u="none" strike="noStrike">
              <a:solidFill>
                <a:srgbClr val="000000"/>
              </a:solidFill>
              <a:effectLst/>
              <a:latin typeface="Trebuchet MS" panose="020B0603020202020204" pitchFamily="34" charset="0"/>
            </a:endParaRPr>
          </a:p>
        </p:txBody>
      </p:sp>
      <p:pic>
        <p:nvPicPr>
          <p:cNvPr id="6" name="Picture 5" descr="A teacher and a child talking&#10;&#10;">
            <a:extLst>
              <a:ext uri="{FF2B5EF4-FFF2-40B4-BE49-F238E27FC236}">
                <a16:creationId xmlns:a16="http://schemas.microsoft.com/office/drawing/2014/main" id="{6809DA0F-CECD-A2FE-05C6-2831BDE0E0F0}"/>
              </a:ext>
            </a:extLst>
          </p:cNvPr>
          <p:cNvPicPr>
            <a:picLocks noChangeAspect="1"/>
          </p:cNvPicPr>
          <p:nvPr/>
        </p:nvPicPr>
        <p:blipFill>
          <a:blip r:embed="rId3"/>
          <a:stretch>
            <a:fillRect/>
          </a:stretch>
        </p:blipFill>
        <p:spPr>
          <a:xfrm>
            <a:off x="5629320" y="1441423"/>
            <a:ext cx="3388860" cy="2260654"/>
          </a:xfrm>
          <a:prstGeom prst="rect">
            <a:avLst/>
          </a:prstGeom>
        </p:spPr>
      </p:pic>
    </p:spTree>
    <p:extLst>
      <p:ext uri="{BB962C8B-B14F-4D97-AF65-F5344CB8AC3E}">
        <p14:creationId xmlns:p14="http://schemas.microsoft.com/office/powerpoint/2010/main" val="26496110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chemeClr val="lt1"/>
              </a:buClr>
              <a:buSzPts val="4000"/>
              <a:buFont typeface="Calibri"/>
              <a:buNone/>
            </a:pPr>
            <a:r>
              <a:rPr lang="en" sz="3600">
                <a:solidFill>
                  <a:schemeClr val="tx1"/>
                </a:solidFill>
                <a:latin typeface="Trebuchet MS"/>
                <a:ea typeface="Calibri"/>
                <a:cs typeface="Calibri"/>
              </a:rPr>
              <a:t>Accommodations</a:t>
            </a:r>
            <a:endParaRPr lang="en-US" sz="3600">
              <a:solidFill>
                <a:schemeClr val="tx1"/>
              </a:solidFill>
              <a:latin typeface="Trebuchet MS"/>
              <a:ea typeface="Calibri"/>
              <a:cs typeface="Calibri"/>
            </a:endParaRPr>
          </a:p>
        </p:txBody>
      </p:sp>
      <p:sp>
        <p:nvSpPr>
          <p:cNvPr id="234" name="Google Shape;234;p43"/>
          <p:cNvSpPr txBox="1">
            <a:spLocks noGrp="1"/>
          </p:cNvSpPr>
          <p:nvPr>
            <p:ph type="body" idx="4294967295"/>
          </p:nvPr>
        </p:nvSpPr>
        <p:spPr>
          <a:xfrm>
            <a:off x="90470" y="1347351"/>
            <a:ext cx="9059810" cy="365918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ct val="100000"/>
              <a:buFont typeface="Arial"/>
              <a:buNone/>
            </a:pPr>
            <a:r>
              <a:rPr lang="en" sz="2000">
                <a:latin typeface="Trebuchet MS"/>
                <a:ea typeface="Calibri"/>
                <a:cs typeface="Calibri"/>
              </a:rPr>
              <a:t>When the student needs some change to the presentation, response, timing or scheduling of assignments in order to provide </a:t>
            </a:r>
            <a:r>
              <a:rPr lang="en" sz="2000">
                <a:solidFill>
                  <a:srgbClr val="FF0000"/>
                </a:solidFill>
                <a:latin typeface="Trebuchet MS"/>
                <a:ea typeface="Calibri"/>
                <a:cs typeface="Calibri"/>
              </a:rPr>
              <a:t>access to content </a:t>
            </a:r>
            <a:r>
              <a:rPr lang="en" sz="2000">
                <a:latin typeface="Trebuchet MS"/>
                <a:ea typeface="Calibri"/>
                <a:cs typeface="Calibri"/>
              </a:rPr>
              <a:t>information and how they demonstrate their learning.</a:t>
            </a:r>
            <a:endParaRPr lang="en-US" sz="2000">
              <a:latin typeface="Trebuchet MS"/>
              <a:ea typeface="Calibri"/>
              <a:cs typeface="Calibri"/>
            </a:endParaRPr>
          </a:p>
          <a:p>
            <a:pPr marL="0" lvl="0" indent="0" algn="l" rtl="0">
              <a:spcBef>
                <a:spcPts val="1000"/>
              </a:spcBef>
              <a:spcAft>
                <a:spcPts val="0"/>
              </a:spcAft>
              <a:buClr>
                <a:schemeClr val="dk1"/>
              </a:buClr>
              <a:buSzPct val="100000"/>
              <a:buFont typeface="Arial"/>
              <a:buNone/>
            </a:pPr>
            <a:endParaRPr sz="2000">
              <a:latin typeface="Trebuchet MS"/>
              <a:ea typeface="Calibri" panose="020F0502020204030204" pitchFamily="34" charset="0"/>
              <a:cs typeface="Calibri" panose="020F0502020204030204" pitchFamily="34" charset="0"/>
            </a:endParaRPr>
          </a:p>
          <a:p>
            <a:pPr marL="0" lvl="0" indent="0" algn="l" rtl="0">
              <a:spcBef>
                <a:spcPts val="1000"/>
              </a:spcBef>
              <a:spcAft>
                <a:spcPts val="0"/>
              </a:spcAft>
              <a:buClr>
                <a:schemeClr val="dk1"/>
              </a:buClr>
              <a:buSzPct val="100000"/>
              <a:buFont typeface="Arial"/>
              <a:buNone/>
            </a:pPr>
            <a:r>
              <a:rPr lang="en" sz="2000">
                <a:latin typeface="Trebuchet MS"/>
                <a:ea typeface="Calibri"/>
                <a:cs typeface="Calibri"/>
              </a:rPr>
              <a:t>Accommodations do not substantially </a:t>
            </a:r>
            <a:r>
              <a:rPr lang="en" sz="2000">
                <a:solidFill>
                  <a:srgbClr val="FF0000"/>
                </a:solidFill>
                <a:latin typeface="Trebuchet MS"/>
                <a:ea typeface="Calibri"/>
                <a:cs typeface="Calibri"/>
              </a:rPr>
              <a:t>change </a:t>
            </a:r>
            <a:r>
              <a:rPr lang="en" sz="2000">
                <a:latin typeface="Trebuchet MS"/>
                <a:ea typeface="Calibri"/>
                <a:cs typeface="Calibri"/>
              </a:rPr>
              <a:t>expectation, instructional rigor, content, performance criteria -  just </a:t>
            </a:r>
            <a:r>
              <a:rPr lang="en" sz="2000">
                <a:solidFill>
                  <a:srgbClr val="FF0000"/>
                </a:solidFill>
                <a:latin typeface="Trebuchet MS"/>
                <a:ea typeface="Calibri"/>
                <a:cs typeface="Calibri"/>
              </a:rPr>
              <a:t>delivery of information and/or modes of participation</a:t>
            </a:r>
            <a:r>
              <a:rPr lang="en" sz="2000">
                <a:latin typeface="Trebuchet MS"/>
                <a:ea typeface="Calibri"/>
                <a:cs typeface="Calibri"/>
              </a:rPr>
              <a:t>.</a:t>
            </a:r>
            <a:endParaRPr sz="2000">
              <a:latin typeface="Trebuchet MS"/>
              <a:ea typeface="Calibri"/>
              <a:cs typeface="Calibri"/>
            </a:endParaRPr>
          </a:p>
          <a:p>
            <a:pPr marL="0" lvl="0" indent="0" algn="l" rtl="0">
              <a:spcBef>
                <a:spcPts val="1000"/>
              </a:spcBef>
              <a:spcAft>
                <a:spcPts val="0"/>
              </a:spcAft>
              <a:buClr>
                <a:schemeClr val="dk1"/>
              </a:buClr>
              <a:buSzPct val="100000"/>
              <a:buFont typeface="Arial"/>
              <a:buNone/>
            </a:pPr>
            <a:r>
              <a:rPr lang="en" sz="2000">
                <a:latin typeface="Trebuchet MS"/>
                <a:ea typeface="Calibri"/>
                <a:cs typeface="Calibri"/>
              </a:rPr>
              <a:t>Instructional Accommodations and Assessment Accommodations</a:t>
            </a:r>
            <a:endParaRPr sz="2000">
              <a:latin typeface="Trebuchet MS"/>
              <a:ea typeface="Calibri"/>
              <a:cs typeface="Calibri"/>
            </a:endParaRPr>
          </a:p>
          <a:p>
            <a:pPr marL="227965" lvl="0" indent="-227965" algn="l" rtl="0">
              <a:lnSpc>
                <a:spcPct val="90000"/>
              </a:lnSpc>
              <a:spcBef>
                <a:spcPts val="1000"/>
              </a:spcBef>
              <a:spcAft>
                <a:spcPts val="0"/>
              </a:spcAft>
              <a:buClr>
                <a:schemeClr val="dk1"/>
              </a:buClr>
              <a:buSzPct val="100000"/>
              <a:buFont typeface="Arial"/>
              <a:buNone/>
            </a:pPr>
            <a:endParaRPr sz="2590"/>
          </a:p>
        </p:txBody>
      </p:sp>
      <p:sp>
        <p:nvSpPr>
          <p:cNvPr id="235" name="Google Shape;235;p43"/>
          <p:cNvSpPr/>
          <p:nvPr/>
        </p:nvSpPr>
        <p:spPr>
          <a:xfrm rot="20617441">
            <a:off x="3458548" y="16150"/>
            <a:ext cx="2229119" cy="120448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5400"/>
              <a:buFont typeface="Arial"/>
              <a:buNone/>
            </a:pPr>
            <a:r>
              <a:rPr lang="en" sz="3150" b="1" i="1" u="none" strike="noStrike" cap="none">
                <a:solidFill>
                  <a:srgbClr val="B4FF71"/>
                </a:solidFill>
                <a:latin typeface="Calibri"/>
                <a:ea typeface="Calibri"/>
                <a:cs typeface="Calibri"/>
                <a:sym typeface="Calibri"/>
              </a:rPr>
              <a:t>Changes HOW</a:t>
            </a:r>
            <a:endParaRPr sz="3150" b="0" i="1"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555174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7622F-AF62-0DCC-B2FE-8E01D28F59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4F1ABF-500F-373C-6202-3EE837E418C6}"/>
              </a:ext>
            </a:extLst>
          </p:cNvPr>
          <p:cNvSpPr>
            <a:spLocks noGrp="1"/>
          </p:cNvSpPr>
          <p:nvPr>
            <p:ph type="title"/>
          </p:nvPr>
        </p:nvSpPr>
        <p:spPr/>
        <p:txBody>
          <a:bodyPr/>
          <a:lstStyle/>
          <a:p>
            <a:r>
              <a:rPr lang="en-US" sz="2800">
                <a:latin typeface="Trebuchet MS" panose="020B0603020202020204" pitchFamily="34" charset="0"/>
              </a:rPr>
              <a:t>Extended Evidence Outcomes</a:t>
            </a:r>
          </a:p>
        </p:txBody>
      </p:sp>
      <p:sp>
        <p:nvSpPr>
          <p:cNvPr id="4" name="TextBox 3">
            <a:extLst>
              <a:ext uri="{FF2B5EF4-FFF2-40B4-BE49-F238E27FC236}">
                <a16:creationId xmlns:a16="http://schemas.microsoft.com/office/drawing/2014/main" id="{7E1F0432-3902-FB64-B650-389E5F182117}"/>
              </a:ext>
            </a:extLst>
          </p:cNvPr>
          <p:cNvSpPr txBox="1"/>
          <p:nvPr/>
        </p:nvSpPr>
        <p:spPr>
          <a:xfrm>
            <a:off x="533537" y="1140589"/>
            <a:ext cx="5062194" cy="2862322"/>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1800">
                <a:solidFill>
                  <a:schemeClr val="tx1"/>
                </a:solidFill>
                <a:latin typeface="Trebuchet MS"/>
              </a:rPr>
              <a:t>S</a:t>
            </a:r>
            <a:r>
              <a:rPr lang="en-US" sz="1800" b="0" i="0" u="none" strike="noStrike">
                <a:solidFill>
                  <a:schemeClr val="tx1"/>
                </a:solidFill>
                <a:effectLst/>
                <a:latin typeface="Trebuchet MS"/>
              </a:rPr>
              <a:t>tandards developed for a very small (approx. 1%) and specific group of students, those who have been identified with</a:t>
            </a:r>
            <a:r>
              <a:rPr lang="en-US" sz="1800">
                <a:solidFill>
                  <a:schemeClr val="tx1"/>
                </a:solidFill>
                <a:latin typeface="Trebuchet MS"/>
              </a:rPr>
              <a:t> the</a:t>
            </a:r>
            <a:r>
              <a:rPr lang="en-US" sz="1800" b="0" i="0" u="none" strike="noStrike">
                <a:solidFill>
                  <a:schemeClr val="tx1"/>
                </a:solidFill>
                <a:effectLst/>
                <a:latin typeface="Trebuchet MS"/>
              </a:rPr>
              <a:t> </a:t>
            </a:r>
            <a:r>
              <a:rPr lang="en-US" sz="1800" u="sng">
                <a:solidFill>
                  <a:schemeClr val="tx1"/>
                </a:solidFill>
                <a:latin typeface="Trebuchet MS"/>
              </a:rPr>
              <a:t>most </a:t>
            </a:r>
            <a:r>
              <a:rPr lang="en-US" sz="1800" b="0" i="0" u="sng" strike="noStrike">
                <a:solidFill>
                  <a:schemeClr val="tx1"/>
                </a:solidFill>
                <a:effectLst/>
                <a:latin typeface="Trebuchet MS"/>
              </a:rPr>
              <a:t>significant</a:t>
            </a:r>
            <a:r>
              <a:rPr lang="en-US" sz="1800" b="0" i="0" u="none" strike="noStrike">
                <a:solidFill>
                  <a:schemeClr val="tx1"/>
                </a:solidFill>
                <a:effectLst/>
                <a:latin typeface="Trebuchet MS"/>
              </a:rPr>
              <a:t> cognitive disability</a:t>
            </a:r>
            <a:r>
              <a:rPr lang="en-US" sz="1800">
                <a:solidFill>
                  <a:schemeClr val="tx1"/>
                </a:solidFill>
                <a:latin typeface="Trebuchet MS"/>
              </a:rPr>
              <a:t>.</a:t>
            </a:r>
            <a:r>
              <a:rPr lang="en-US" sz="1800" b="0" i="0" u="none" strike="noStrike">
                <a:solidFill>
                  <a:schemeClr val="tx1"/>
                </a:solidFill>
                <a:effectLst/>
                <a:latin typeface="Trebuchet MS"/>
              </a:rPr>
              <a:t> </a:t>
            </a:r>
          </a:p>
          <a:p>
            <a:endParaRPr lang="en-US" sz="1800" b="0" i="0" u="none" strike="noStrike">
              <a:solidFill>
                <a:schemeClr val="tx1"/>
              </a:solidFill>
              <a:effectLst/>
              <a:latin typeface="Trebuchet MS"/>
            </a:endParaRPr>
          </a:p>
          <a:p>
            <a:pPr marL="285750" indent="-285750">
              <a:buFont typeface="Arial" panose="020B0604020202020204" pitchFamily="34" charset="0"/>
              <a:buChar char="•"/>
            </a:pPr>
            <a:r>
              <a:rPr lang="en-US" sz="1800">
                <a:solidFill>
                  <a:schemeClr val="tx1"/>
                </a:solidFill>
                <a:latin typeface="Trebuchet MS"/>
              </a:rPr>
              <a:t>A</a:t>
            </a:r>
            <a:r>
              <a:rPr lang="en-US" sz="1800" b="0" i="0" u="none" strike="noStrike">
                <a:solidFill>
                  <a:schemeClr val="tx1"/>
                </a:solidFill>
                <a:effectLst/>
                <a:latin typeface="Trebuchet MS"/>
              </a:rPr>
              <a:t> process is in place to assist special educational teams with this decision. The process and documents are available on the </a:t>
            </a:r>
            <a:r>
              <a:rPr lang="en-US" sz="1800" b="0" i="0" u="sng" strike="noStrike">
                <a:solidFill>
                  <a:schemeClr val="accent1">
                    <a:lumMod val="50000"/>
                  </a:schemeClr>
                </a:solidFill>
                <a:effectLst/>
                <a:latin typeface="Trebuchet MS"/>
                <a:hlinkClick r:id="rId3">
                  <a:extLst>
                    <a:ext uri="{A12FA001-AC4F-418D-AE19-62706E023703}">
                      <ahyp:hlinkClr xmlns:ahyp="http://schemas.microsoft.com/office/drawing/2018/hyperlinkcolor" val="tx"/>
                    </a:ext>
                  </a:extLst>
                </a:hlinkClick>
              </a:rPr>
              <a:t>Instructional Standards and Adaptations for Students with a Disability webpage.</a:t>
            </a:r>
            <a:endParaRPr lang="en-US" sz="1800">
              <a:solidFill>
                <a:schemeClr val="accent1">
                  <a:lumMod val="50000"/>
                </a:schemeClr>
              </a:solidFill>
              <a:latin typeface="Trebuchet MS"/>
            </a:endParaRPr>
          </a:p>
        </p:txBody>
      </p:sp>
      <p:pic>
        <p:nvPicPr>
          <p:cNvPr id="6" name="Picture 5" descr="Close-up of stacked books">
            <a:extLst>
              <a:ext uri="{FF2B5EF4-FFF2-40B4-BE49-F238E27FC236}">
                <a16:creationId xmlns:a16="http://schemas.microsoft.com/office/drawing/2014/main" id="{2CFF5B5C-19F9-604C-A895-70543340AADA}"/>
              </a:ext>
            </a:extLst>
          </p:cNvPr>
          <p:cNvPicPr>
            <a:picLocks noChangeAspect="1"/>
          </p:cNvPicPr>
          <p:nvPr/>
        </p:nvPicPr>
        <p:blipFill>
          <a:blip r:embed="rId4"/>
          <a:srcRect l="32809"/>
          <a:stretch/>
        </p:blipFill>
        <p:spPr>
          <a:xfrm>
            <a:off x="5724938" y="1140589"/>
            <a:ext cx="3419061" cy="2862322"/>
          </a:xfrm>
          <a:prstGeom prst="rect">
            <a:avLst/>
          </a:prstGeom>
        </p:spPr>
      </p:pic>
      <p:sp>
        <p:nvSpPr>
          <p:cNvPr id="8" name="TextBox 7">
            <a:extLst>
              <a:ext uri="{FF2B5EF4-FFF2-40B4-BE49-F238E27FC236}">
                <a16:creationId xmlns:a16="http://schemas.microsoft.com/office/drawing/2014/main" id="{CC03462C-7156-0F15-7035-0704CCA314CD}"/>
              </a:ext>
            </a:extLst>
          </p:cNvPr>
          <p:cNvSpPr txBox="1"/>
          <p:nvPr/>
        </p:nvSpPr>
        <p:spPr>
          <a:xfrm>
            <a:off x="4818580" y="3949504"/>
            <a:ext cx="4325419" cy="584775"/>
          </a:xfrm>
          <a:prstGeom prst="rect">
            <a:avLst/>
          </a:prstGeom>
          <a:noFill/>
        </p:spPr>
        <p:txBody>
          <a:bodyPr wrap="square">
            <a:spAutoFit/>
          </a:bodyPr>
          <a:lstStyle/>
          <a:p>
            <a:r>
              <a:rPr lang="en-US" sz="1600">
                <a:solidFill>
                  <a:schemeClr val="accent1">
                    <a:lumMod val="50000"/>
                  </a:schemeClr>
                </a:solidFill>
                <a:latin typeface="Trebuchet MS" panose="020B0603020202020204" pitchFamily="34" charset="0"/>
                <a:hlinkClick r:id="rId5">
                  <a:extLst>
                    <a:ext uri="{A12FA001-AC4F-418D-AE19-62706E023703}">
                      <ahyp:hlinkClr xmlns:ahyp="http://schemas.microsoft.com/office/drawing/2018/hyperlinkcolor" val="tx"/>
                    </a:ext>
                  </a:extLst>
                </a:hlinkClick>
              </a:rPr>
              <a:t>https://www.cde.state.co.us/coextendedeo</a:t>
            </a:r>
            <a:endParaRPr lang="en-US" sz="1600">
              <a:solidFill>
                <a:schemeClr val="accent1">
                  <a:lumMod val="50000"/>
                </a:schemeClr>
              </a:solidFill>
              <a:latin typeface="Trebuchet MS" panose="020B0603020202020204" pitchFamily="34" charset="0"/>
            </a:endParaRPr>
          </a:p>
          <a:p>
            <a:endParaRPr lang="en-US" sz="1600">
              <a:latin typeface="Trebuchet MS" panose="020B0603020202020204" pitchFamily="34" charset="0"/>
            </a:endParaRPr>
          </a:p>
        </p:txBody>
      </p:sp>
    </p:spTree>
    <p:extLst>
      <p:ext uri="{BB962C8B-B14F-4D97-AF65-F5344CB8AC3E}">
        <p14:creationId xmlns:p14="http://schemas.microsoft.com/office/powerpoint/2010/main" val="3852545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4B6D1-5F53-4871-1334-D57100DD5B9B}"/>
            </a:ext>
          </a:extLst>
        </p:cNvPr>
        <p:cNvGrpSpPr/>
        <p:nvPr/>
      </p:nvGrpSpPr>
      <p:grpSpPr>
        <a:xfrm>
          <a:off x="0" y="0"/>
          <a:ext cx="0" cy="0"/>
          <a:chOff x="0" y="0"/>
          <a:chExt cx="0" cy="0"/>
        </a:xfrm>
      </p:grpSpPr>
      <p:pic>
        <p:nvPicPr>
          <p:cNvPr id="6" name="Picture Placeholder 5" descr="A teacher and a child sitting at a table for an individual assessment&#10;">
            <a:extLst>
              <a:ext uri="{FF2B5EF4-FFF2-40B4-BE49-F238E27FC236}">
                <a16:creationId xmlns:a16="http://schemas.microsoft.com/office/drawing/2014/main" id="{58F0E478-9C4B-FFDD-60ED-0928C2FB3F4C}"/>
              </a:ext>
            </a:extLst>
          </p:cNvPr>
          <p:cNvPicPr>
            <a:picLocks noGrp="1" noChangeAspect="1"/>
          </p:cNvPicPr>
          <p:nvPr>
            <p:ph type="pic" sz="quarter" idx="10"/>
          </p:nvPr>
        </p:nvPicPr>
        <p:blipFill>
          <a:blip r:embed="rId3"/>
          <a:srcRect t="7833" b="7833"/>
          <a:stretch/>
        </p:blipFill>
        <p:spPr/>
      </p:pic>
      <p:sp>
        <p:nvSpPr>
          <p:cNvPr id="3" name="Title 2">
            <a:extLst>
              <a:ext uri="{FF2B5EF4-FFF2-40B4-BE49-F238E27FC236}">
                <a16:creationId xmlns:a16="http://schemas.microsoft.com/office/drawing/2014/main" id="{7056281D-9399-4588-BA46-AD3D254FEA0D}"/>
              </a:ext>
            </a:extLst>
          </p:cNvPr>
          <p:cNvSpPr>
            <a:spLocks noGrp="1"/>
          </p:cNvSpPr>
          <p:nvPr>
            <p:ph type="title"/>
          </p:nvPr>
        </p:nvSpPr>
        <p:spPr/>
        <p:txBody>
          <a:bodyPr/>
          <a:lstStyle/>
          <a:p>
            <a:r>
              <a:rPr lang="en-US">
                <a:solidFill>
                  <a:schemeClr val="tx1"/>
                </a:solidFill>
                <a:latin typeface="Trebuchet MS"/>
              </a:rPr>
              <a:t>Progress Monitoring</a:t>
            </a:r>
          </a:p>
        </p:txBody>
      </p:sp>
      <p:pic>
        <p:nvPicPr>
          <p:cNvPr id="5" name="Google Shape;115;p10" descr="CDE Logo">
            <a:extLst>
              <a:ext uri="{FF2B5EF4-FFF2-40B4-BE49-F238E27FC236}">
                <a16:creationId xmlns:a16="http://schemas.microsoft.com/office/drawing/2014/main" id="{842C22FD-CAD1-DD03-3056-CCA0999438C8}"/>
              </a:ext>
            </a:extLst>
          </p:cNvPr>
          <p:cNvPicPr preferRelativeResize="0"/>
          <p:nvPr/>
        </p:nvPicPr>
        <p:blipFill>
          <a:blip r:embed="rId4">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3512645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99BF3B-6348-E59D-54F6-3DC60AC4F8DA}"/>
              </a:ext>
            </a:extLst>
          </p:cNvPr>
          <p:cNvSpPr>
            <a:spLocks noGrp="1"/>
          </p:cNvSpPr>
          <p:nvPr>
            <p:ph type="title"/>
          </p:nvPr>
        </p:nvSpPr>
        <p:spPr>
          <a:xfrm>
            <a:off x="155850" y="98753"/>
            <a:ext cx="8849002" cy="741300"/>
          </a:xfrm>
        </p:spPr>
        <p:txBody>
          <a:bodyPr/>
          <a:lstStyle/>
          <a:p>
            <a:r>
              <a:rPr lang="en-US" sz="2800">
                <a:latin typeface="Trebuchet MS" panose="020B0603020202020204" pitchFamily="34" charset="0"/>
              </a:rPr>
              <a:t>Data Analysis &amp; Instructional Changes</a:t>
            </a:r>
          </a:p>
        </p:txBody>
      </p:sp>
      <p:sp>
        <p:nvSpPr>
          <p:cNvPr id="6" name="TextBox 5">
            <a:extLst>
              <a:ext uri="{FF2B5EF4-FFF2-40B4-BE49-F238E27FC236}">
                <a16:creationId xmlns:a16="http://schemas.microsoft.com/office/drawing/2014/main" id="{B01FB8B4-BCB7-653E-ADE8-90A8CF3E5A7E}"/>
              </a:ext>
            </a:extLst>
          </p:cNvPr>
          <p:cNvSpPr txBox="1"/>
          <p:nvPr/>
        </p:nvSpPr>
        <p:spPr>
          <a:xfrm>
            <a:off x="155850" y="974034"/>
            <a:ext cx="4873350" cy="3754874"/>
          </a:xfrm>
          <a:prstGeom prst="rect">
            <a:avLst/>
          </a:prstGeom>
          <a:noFill/>
        </p:spPr>
        <p:txBody>
          <a:bodyPr wrap="square" lIns="91440" tIns="45720" rIns="91440" bIns="45720" anchor="t">
            <a:spAutoFit/>
          </a:bodyPr>
          <a:lstStyle/>
          <a:p>
            <a:pPr marL="285750" indent="-285750" rtl="0" fontAlgn="base">
              <a:buFont typeface="Arial" panose="020B0604020202020204" pitchFamily="34" charset="0"/>
              <a:buChar char="•"/>
            </a:pPr>
            <a:r>
              <a:rPr lang="en-US" sz="2000">
                <a:latin typeface="Trebuchet MS"/>
              </a:rPr>
              <a:t>Review data and</a:t>
            </a:r>
            <a:r>
              <a:rPr lang="en-US" sz="2000" b="0" i="0" u="none" strike="noStrike">
                <a:solidFill>
                  <a:srgbClr val="000000"/>
                </a:solidFill>
                <a:effectLst/>
                <a:latin typeface="Trebuchet MS"/>
              </a:rPr>
              <a:t> READ Plan/IEP goal</a:t>
            </a:r>
            <a:r>
              <a:rPr lang="en-US" sz="2000">
                <a:latin typeface="Trebuchet MS"/>
              </a:rPr>
              <a:t>s </a:t>
            </a:r>
            <a:r>
              <a:rPr lang="en-US" sz="2000" b="0" i="0" u="none" strike="noStrike">
                <a:solidFill>
                  <a:srgbClr val="000000"/>
                </a:solidFill>
                <a:effectLst/>
                <a:latin typeface="Trebuchet MS"/>
              </a:rPr>
              <a:t>frequently. </a:t>
            </a:r>
          </a:p>
          <a:p>
            <a:pPr marL="285750" indent="-285750" rtl="0" fontAlgn="base">
              <a:buFont typeface="Arial" panose="020B0604020202020204" pitchFamily="34" charset="0"/>
              <a:buChar char="•"/>
            </a:pPr>
            <a:endParaRPr lang="en-US" sz="2000">
              <a:latin typeface="Trebuchet MS" panose="020B0603020202020204" pitchFamily="34" charset="0"/>
            </a:endParaRPr>
          </a:p>
          <a:p>
            <a:pPr marL="285750" indent="-285750" rtl="0" fontAlgn="base">
              <a:buFont typeface="Arial" panose="020B0604020202020204" pitchFamily="34" charset="0"/>
              <a:buChar char="•"/>
            </a:pPr>
            <a:r>
              <a:rPr lang="en-US" sz="2000" b="0" i="0" u="none" strike="noStrike">
                <a:solidFill>
                  <a:srgbClr val="000000"/>
                </a:solidFill>
                <a:effectLst/>
                <a:latin typeface="Trebuchet MS"/>
              </a:rPr>
              <a:t>Adjust instruction as needed.</a:t>
            </a:r>
          </a:p>
          <a:p>
            <a:pPr rtl="0" fontAlgn="base"/>
            <a:endParaRPr lang="en-US" sz="2000" b="0" i="0" u="none" strike="noStrike">
              <a:solidFill>
                <a:srgbClr val="000000"/>
              </a:solidFill>
              <a:effectLst/>
              <a:latin typeface="Trebuchet MS" panose="020B0603020202020204" pitchFamily="34" charset="0"/>
            </a:endParaRPr>
          </a:p>
          <a:p>
            <a:pPr marL="285750" indent="-285750" fontAlgn="base">
              <a:buFont typeface="Arial" panose="020B0604020202020204" pitchFamily="34" charset="0"/>
              <a:buChar char="•"/>
            </a:pPr>
            <a:r>
              <a:rPr lang="en-US" sz="2000" b="0" i="0" u="none" strike="noStrike">
                <a:solidFill>
                  <a:srgbClr val="000000"/>
                </a:solidFill>
                <a:effectLst/>
                <a:latin typeface="Trebuchet MS"/>
              </a:rPr>
              <a:t>Ensure all staff who provide </a:t>
            </a:r>
            <a:r>
              <a:rPr lang="en-US" sz="2000">
                <a:latin typeface="Trebuchet MS"/>
              </a:rPr>
              <a:t>instruction </a:t>
            </a:r>
            <a:r>
              <a:rPr lang="en-US" sz="2000" b="0" i="0" u="none" strike="noStrike">
                <a:solidFill>
                  <a:srgbClr val="000000"/>
                </a:solidFill>
                <a:effectLst/>
                <a:latin typeface="Trebuchet MS"/>
              </a:rPr>
              <a:t>to students are sharing assessment responsibilities, participate in data analysis, and collaborate to provide aligned, accessible instruction and assessment</a:t>
            </a:r>
          </a:p>
          <a:p>
            <a:pPr marL="285750" indent="-285750" rtl="0" fontAlgn="base">
              <a:buFont typeface="Arial" panose="020B0604020202020204" pitchFamily="34" charset="0"/>
              <a:buChar char="•"/>
            </a:pPr>
            <a:endParaRPr lang="en-US" sz="1800">
              <a:latin typeface="Trebuchet MS" panose="020B0603020202020204" pitchFamily="34" charset="0"/>
            </a:endParaRPr>
          </a:p>
        </p:txBody>
      </p:sp>
      <p:pic>
        <p:nvPicPr>
          <p:cNvPr id="8" name="Picture 7" descr="3D graph graphic">
            <a:extLst>
              <a:ext uri="{FF2B5EF4-FFF2-40B4-BE49-F238E27FC236}">
                <a16:creationId xmlns:a16="http://schemas.microsoft.com/office/drawing/2014/main" id="{92BD343E-674B-23A6-F461-8B6F1B4895FE}"/>
              </a:ext>
            </a:extLst>
          </p:cNvPr>
          <p:cNvPicPr>
            <a:picLocks noChangeAspect="1"/>
          </p:cNvPicPr>
          <p:nvPr/>
        </p:nvPicPr>
        <p:blipFill>
          <a:blip r:embed="rId3"/>
          <a:srcRect l="16393" t="21523" r="21802" b="-1"/>
          <a:stretch/>
        </p:blipFill>
        <p:spPr>
          <a:xfrm>
            <a:off x="5168348" y="974034"/>
            <a:ext cx="3975652" cy="3363758"/>
          </a:xfrm>
          <a:prstGeom prst="rect">
            <a:avLst/>
          </a:prstGeom>
        </p:spPr>
      </p:pic>
    </p:spTree>
    <p:extLst>
      <p:ext uri="{BB962C8B-B14F-4D97-AF65-F5344CB8AC3E}">
        <p14:creationId xmlns:p14="http://schemas.microsoft.com/office/powerpoint/2010/main" val="2304046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C5837-CEBF-0CE7-DA5A-A3140D4E0F52}"/>
            </a:ext>
          </a:extLst>
        </p:cNvPr>
        <p:cNvGrpSpPr/>
        <p:nvPr/>
      </p:nvGrpSpPr>
      <p:grpSpPr>
        <a:xfrm>
          <a:off x="0" y="0"/>
          <a:ext cx="0" cy="0"/>
          <a:chOff x="0" y="0"/>
          <a:chExt cx="0" cy="0"/>
        </a:xfrm>
      </p:grpSpPr>
      <p:pic>
        <p:nvPicPr>
          <p:cNvPr id="6" name="Picture Placeholder 5" descr="A group of children raising their hands">
            <a:extLst>
              <a:ext uri="{FF2B5EF4-FFF2-40B4-BE49-F238E27FC236}">
                <a16:creationId xmlns:a16="http://schemas.microsoft.com/office/drawing/2014/main" id="{EE1431FC-11BF-24B8-C75D-2A329A2336B4}"/>
              </a:ext>
            </a:extLst>
          </p:cNvPr>
          <p:cNvPicPr>
            <a:picLocks noGrp="1" noChangeAspect="1"/>
          </p:cNvPicPr>
          <p:nvPr>
            <p:ph type="pic" sz="quarter" idx="10"/>
          </p:nvPr>
        </p:nvPicPr>
        <p:blipFill>
          <a:blip r:embed="rId3"/>
          <a:srcRect t="7839" b="7839"/>
          <a:stretch/>
        </p:blipFill>
        <p:spPr/>
      </p:pic>
      <p:sp>
        <p:nvSpPr>
          <p:cNvPr id="3" name="Title 2">
            <a:extLst>
              <a:ext uri="{FF2B5EF4-FFF2-40B4-BE49-F238E27FC236}">
                <a16:creationId xmlns:a16="http://schemas.microsoft.com/office/drawing/2014/main" id="{A0DA42A1-ABE2-334F-D456-4542E76B9482}"/>
              </a:ext>
            </a:extLst>
          </p:cNvPr>
          <p:cNvSpPr>
            <a:spLocks noGrp="1"/>
          </p:cNvSpPr>
          <p:nvPr>
            <p:ph type="title"/>
          </p:nvPr>
        </p:nvSpPr>
        <p:spPr/>
        <p:txBody>
          <a:bodyPr/>
          <a:lstStyle/>
          <a:p>
            <a:r>
              <a:rPr lang="en-US">
                <a:solidFill>
                  <a:schemeClr val="tx1"/>
                </a:solidFill>
                <a:latin typeface="Trebuchet MS"/>
              </a:rPr>
              <a:t>Dyslexia</a:t>
            </a:r>
          </a:p>
        </p:txBody>
      </p:sp>
      <p:pic>
        <p:nvPicPr>
          <p:cNvPr id="5" name="Google Shape;115;p10" descr="CDE Logo">
            <a:extLst>
              <a:ext uri="{FF2B5EF4-FFF2-40B4-BE49-F238E27FC236}">
                <a16:creationId xmlns:a16="http://schemas.microsoft.com/office/drawing/2014/main" id="{D0C7A2EC-10F6-CBDC-A67D-2443F6435AE7}"/>
              </a:ext>
            </a:extLst>
          </p:cNvPr>
          <p:cNvPicPr preferRelativeResize="0"/>
          <p:nvPr/>
        </p:nvPicPr>
        <p:blipFill>
          <a:blip r:embed="rId4">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1141377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B685D31F-4632-8A86-19A2-30249A144AA8}"/>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61AEAECC-1EAA-F912-F5E3-373A471707BC}"/>
              </a:ext>
            </a:extLst>
          </p:cNvPr>
          <p:cNvSpPr txBox="1">
            <a:spLocks noGrp="1"/>
          </p:cNvSpPr>
          <p:nvPr>
            <p:ph type="title"/>
          </p:nvPr>
        </p:nvSpPr>
        <p:spPr>
          <a:xfrm>
            <a:off x="262932" y="114025"/>
            <a:ext cx="7788591"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3200">
                <a:latin typeface="Trebuchet MS" panose="020B0603020202020204" pitchFamily="34" charset="0"/>
              </a:rPr>
              <a:t>Introductions: Office of Special Education </a:t>
            </a:r>
            <a:endParaRPr sz="3200">
              <a:latin typeface="Trebuchet MS" panose="020B0603020202020204" pitchFamily="34" charset="0"/>
            </a:endParaRPr>
          </a:p>
        </p:txBody>
      </p:sp>
      <p:sp>
        <p:nvSpPr>
          <p:cNvPr id="354" name="Google Shape;354;p46">
            <a:extLst>
              <a:ext uri="{FF2B5EF4-FFF2-40B4-BE49-F238E27FC236}">
                <a16:creationId xmlns:a16="http://schemas.microsoft.com/office/drawing/2014/main" id="{F8E302F0-E095-855C-2902-F8364C2FB24C}"/>
              </a:ext>
            </a:extLst>
          </p:cNvPr>
          <p:cNvSpPr txBox="1">
            <a:spLocks noGrp="1"/>
          </p:cNvSpPr>
          <p:nvPr>
            <p:ph type="body" idx="4294967295"/>
          </p:nvPr>
        </p:nvSpPr>
        <p:spPr>
          <a:xfrm>
            <a:off x="262932" y="980985"/>
            <a:ext cx="7478988" cy="11152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b="1">
                <a:latin typeface="Trebuchet MS"/>
                <a:ea typeface="Calibri"/>
                <a:cs typeface="Calibri"/>
              </a:rPr>
              <a:t>Emily Ottinger</a:t>
            </a:r>
            <a:r>
              <a:rPr lang="en-US" sz="2000">
                <a:latin typeface="Trebuchet MS"/>
                <a:ea typeface="Calibri"/>
                <a:cs typeface="Calibri"/>
              </a:rPr>
              <a:t>, Specific Learning Disabilities Specialist</a:t>
            </a:r>
            <a:endParaRPr lang="en-US" sz="2000" b="1">
              <a:latin typeface="Trebuchet MS"/>
              <a:ea typeface="Calibri"/>
              <a:cs typeface="Calibri"/>
            </a:endParaRPr>
          </a:p>
          <a:p>
            <a:pPr marL="0" lvl="0" indent="0" algn="l" rtl="0">
              <a:spcBef>
                <a:spcPts val="0"/>
              </a:spcBef>
              <a:spcAft>
                <a:spcPts val="0"/>
              </a:spcAft>
              <a:buNone/>
            </a:pPr>
            <a:r>
              <a:rPr lang="en-US" sz="2000">
                <a:latin typeface="Trebuchet MS"/>
                <a:ea typeface="Calibri"/>
                <a:cs typeface="Calibri"/>
              </a:rPr>
              <a:t>Exceptional Student Services Unit / Office of Special Education</a:t>
            </a:r>
          </a:p>
          <a:p>
            <a:pPr marL="0" lvl="0" indent="0" algn="l" rtl="0">
              <a:spcBef>
                <a:spcPts val="0"/>
              </a:spcBef>
              <a:spcAft>
                <a:spcPts val="0"/>
              </a:spcAft>
              <a:buNone/>
            </a:pPr>
            <a:r>
              <a:rPr lang="en-US" sz="2000">
                <a:solidFill>
                  <a:schemeClr val="accent1">
                    <a:lumMod val="50000"/>
                  </a:schemeClr>
                </a:solidFill>
                <a:latin typeface="Trebuchet MS"/>
                <a:ea typeface="Calibri"/>
                <a:cs typeface="Calibri"/>
                <a:hlinkClick r:id="rId3">
                  <a:extLst>
                    <a:ext uri="{A12FA001-AC4F-418D-AE19-62706E023703}">
                      <ahyp:hlinkClr xmlns:ahyp="http://schemas.microsoft.com/office/drawing/2018/hyperlinkcolor" val="tx"/>
                    </a:ext>
                  </a:extLst>
                </a:hlinkClick>
              </a:rPr>
              <a:t>Ottinger_E@cde.state.co.us</a:t>
            </a:r>
            <a:endParaRPr lang="en-US" sz="2000">
              <a:solidFill>
                <a:schemeClr val="accent1">
                  <a:lumMod val="50000"/>
                </a:schemeClr>
              </a:solidFill>
              <a:latin typeface="Trebuchet MS"/>
              <a:ea typeface="Calibri"/>
              <a:cs typeface="Calibri"/>
            </a:endParaRPr>
          </a:p>
          <a:p>
            <a:pPr marL="0" lvl="0" indent="0" algn="l" rtl="0">
              <a:spcBef>
                <a:spcPts val="0"/>
              </a:spcBef>
              <a:spcAft>
                <a:spcPts val="0"/>
              </a:spcAft>
              <a:buNone/>
            </a:pPr>
            <a:endParaRPr lang="en-US" sz="2000">
              <a:latin typeface="Trebuchet MS"/>
            </a:endParaRPr>
          </a:p>
          <a:p>
            <a:pPr marL="0" lvl="0" indent="0" algn="l" rtl="0">
              <a:spcBef>
                <a:spcPts val="0"/>
              </a:spcBef>
              <a:spcAft>
                <a:spcPts val="0"/>
              </a:spcAft>
              <a:buNone/>
            </a:pPr>
            <a:endParaRPr lang="en-US" sz="2000">
              <a:highlight>
                <a:srgbClr val="FFFF00"/>
              </a:highlight>
              <a:latin typeface="Trebuchet MS"/>
            </a:endParaRPr>
          </a:p>
          <a:p>
            <a:pPr marL="0" lvl="0" indent="0" algn="l" rtl="0">
              <a:spcBef>
                <a:spcPts val="0"/>
              </a:spcBef>
              <a:spcAft>
                <a:spcPts val="1200"/>
              </a:spcAft>
              <a:buNone/>
            </a:pPr>
            <a:endParaRPr lang="en-US" sz="2000"/>
          </a:p>
        </p:txBody>
      </p:sp>
      <p:pic>
        <p:nvPicPr>
          <p:cNvPr id="5" name="Picture 4" descr="Blue flowers">
            <a:extLst>
              <a:ext uri="{FF2B5EF4-FFF2-40B4-BE49-F238E27FC236}">
                <a16:creationId xmlns:a16="http://schemas.microsoft.com/office/drawing/2014/main" id="{11C2B5D8-3880-1BCA-97B1-7BC3F23DF85A}"/>
              </a:ext>
            </a:extLst>
          </p:cNvPr>
          <p:cNvPicPr>
            <a:picLocks noChangeAspect="1"/>
          </p:cNvPicPr>
          <p:nvPr/>
        </p:nvPicPr>
        <p:blipFill>
          <a:blip r:embed="rId4">
            <a:alphaModFix amt="28000"/>
          </a:blip>
          <a:srcRect t="43198" b="16800"/>
          <a:stretch/>
        </p:blipFill>
        <p:spPr>
          <a:xfrm>
            <a:off x="337" y="2270650"/>
            <a:ext cx="9143663" cy="2057510"/>
          </a:xfrm>
          <a:prstGeom prst="rect">
            <a:avLst/>
          </a:prstGeom>
        </p:spPr>
      </p:pic>
    </p:spTree>
    <p:extLst>
      <p:ext uri="{BB962C8B-B14F-4D97-AF65-F5344CB8AC3E}">
        <p14:creationId xmlns:p14="http://schemas.microsoft.com/office/powerpoint/2010/main" val="12620087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EB30C-B985-A763-78BE-7DE9EB2F56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9FF9EE-DE69-AA8B-F462-C066AB0E6092}"/>
              </a:ext>
            </a:extLst>
          </p:cNvPr>
          <p:cNvSpPr>
            <a:spLocks noGrp="1"/>
          </p:cNvSpPr>
          <p:nvPr>
            <p:ph type="title"/>
          </p:nvPr>
        </p:nvSpPr>
        <p:spPr/>
        <p:txBody>
          <a:bodyPr/>
          <a:lstStyle/>
          <a:p>
            <a:r>
              <a:rPr lang="en-US" sz="2800">
                <a:latin typeface="Trebuchet MS" panose="020B0603020202020204" pitchFamily="34" charset="0"/>
              </a:rPr>
              <a:t>Dyslexia Definition</a:t>
            </a:r>
          </a:p>
        </p:txBody>
      </p:sp>
      <p:sp>
        <p:nvSpPr>
          <p:cNvPr id="4" name="TextBox 3">
            <a:extLst>
              <a:ext uri="{FF2B5EF4-FFF2-40B4-BE49-F238E27FC236}">
                <a16:creationId xmlns:a16="http://schemas.microsoft.com/office/drawing/2014/main" id="{59636CFA-56CA-7EC2-681A-00BB4E78D006}"/>
              </a:ext>
            </a:extLst>
          </p:cNvPr>
          <p:cNvSpPr txBox="1"/>
          <p:nvPr/>
        </p:nvSpPr>
        <p:spPr>
          <a:xfrm>
            <a:off x="330739" y="1089498"/>
            <a:ext cx="8599251" cy="2862322"/>
          </a:xfrm>
          <a:prstGeom prst="rect">
            <a:avLst/>
          </a:prstGeom>
          <a:noFill/>
        </p:spPr>
        <p:txBody>
          <a:bodyPr wrap="square">
            <a:spAutoFit/>
          </a:bodyPr>
          <a:lstStyle/>
          <a:p>
            <a:r>
              <a:rPr lang="en-US" sz="1800" b="0">
                <a:solidFill>
                  <a:srgbClr val="5A5A5A"/>
                </a:solidFill>
                <a:effectLst/>
                <a:latin typeface="Trebuchet MS" panose="020B0603020202020204" pitchFamily="34" charset="0"/>
              </a:rPr>
              <a:t>“Dyslexia is a specific learning disability that is neurobiological in origin. It is characterized by difficulties with accurate and/or fluent word recognition and by poor spelling and decoding abilities. These difficulties typically result from a deficit in the phonological component of language that is often unexpected in relation to other cognitive abilities and the provision of effective classroom instruction. Secondary consequences may include problems in reading comprehension and reduced reading experience that can impede growth of vocabulary and background knowledge.”</a:t>
            </a:r>
          </a:p>
          <a:p>
            <a:endParaRPr lang="en-US" sz="1800">
              <a:solidFill>
                <a:srgbClr val="5A5A5A"/>
              </a:solidFill>
              <a:latin typeface="Trebuchet MS" panose="020B0603020202020204" pitchFamily="34" charset="0"/>
            </a:endParaRPr>
          </a:p>
          <a:p>
            <a:r>
              <a:rPr lang="en-US" sz="1800">
                <a:solidFill>
                  <a:srgbClr val="5A5A5A"/>
                </a:solidFill>
                <a:latin typeface="Trebuchet MS" panose="020B0603020202020204" pitchFamily="34" charset="0"/>
              </a:rPr>
              <a:t>(International Dyslexia Association, 2002)</a:t>
            </a:r>
            <a:endParaRPr lang="en-US" sz="1800">
              <a:latin typeface="Trebuchet MS" panose="020B0603020202020204" pitchFamily="34" charset="0"/>
            </a:endParaRPr>
          </a:p>
        </p:txBody>
      </p:sp>
      <p:sp>
        <p:nvSpPr>
          <p:cNvPr id="6" name="TextBox 5">
            <a:extLst>
              <a:ext uri="{FF2B5EF4-FFF2-40B4-BE49-F238E27FC236}">
                <a16:creationId xmlns:a16="http://schemas.microsoft.com/office/drawing/2014/main" id="{D7DD1114-959C-0FB2-D9DE-58B078BCC310}"/>
              </a:ext>
            </a:extLst>
          </p:cNvPr>
          <p:cNvSpPr txBox="1"/>
          <p:nvPr/>
        </p:nvSpPr>
        <p:spPr>
          <a:xfrm>
            <a:off x="155849" y="4437567"/>
            <a:ext cx="7402541" cy="584775"/>
          </a:xfrm>
          <a:prstGeom prst="rect">
            <a:avLst/>
          </a:prstGeom>
          <a:noFill/>
        </p:spPr>
        <p:txBody>
          <a:bodyPr wrap="square">
            <a:spAutoFit/>
          </a:bodyPr>
          <a:lstStyle/>
          <a:p>
            <a:r>
              <a:rPr lang="en-US" sz="1600" b="1">
                <a:solidFill>
                  <a:schemeClr val="accent1">
                    <a:lumMod val="50000"/>
                  </a:schemeClr>
                </a:solidFill>
                <a:latin typeface="Trebuchet MS" panose="020B0603020202020204" pitchFamily="34" charset="0"/>
                <a:hlinkClick r:id="rId3">
                  <a:extLst>
                    <a:ext uri="{A12FA001-AC4F-418D-AE19-62706E023703}">
                      <ahyp:hlinkClr xmlns:ahyp="http://schemas.microsoft.com/office/drawing/2018/hyperlinkcolor" val="tx"/>
                    </a:ext>
                  </a:extLst>
                </a:hlinkClick>
              </a:rPr>
              <a:t>https://dyslexiaida.org/definition-of-dyslexia/</a:t>
            </a:r>
            <a:endParaRPr lang="en-US" sz="1600" b="1">
              <a:solidFill>
                <a:schemeClr val="accent1">
                  <a:lumMod val="50000"/>
                </a:schemeClr>
              </a:solidFill>
              <a:latin typeface="Trebuchet MS" panose="020B0603020202020204" pitchFamily="34" charset="0"/>
            </a:endParaRPr>
          </a:p>
          <a:p>
            <a:endParaRPr lang="en-US" sz="1600">
              <a:latin typeface="Trebuchet MS" panose="020B0603020202020204" pitchFamily="34" charset="0"/>
            </a:endParaRPr>
          </a:p>
        </p:txBody>
      </p:sp>
    </p:spTree>
    <p:extLst>
      <p:ext uri="{BB962C8B-B14F-4D97-AF65-F5344CB8AC3E}">
        <p14:creationId xmlns:p14="http://schemas.microsoft.com/office/powerpoint/2010/main" val="9104619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7530D4-0E35-7FC9-B745-9C6BF6A54247}"/>
              </a:ext>
            </a:extLst>
          </p:cNvPr>
          <p:cNvSpPr>
            <a:spLocks noGrp="1"/>
          </p:cNvSpPr>
          <p:nvPr>
            <p:ph type="title"/>
          </p:nvPr>
        </p:nvSpPr>
        <p:spPr>
          <a:xfrm>
            <a:off x="72916" y="117578"/>
            <a:ext cx="8520600" cy="739303"/>
          </a:xfrm>
        </p:spPr>
        <p:txBody>
          <a:bodyPr/>
          <a:lstStyle/>
          <a:p>
            <a:r>
              <a:rPr lang="en-US" sz="2800">
                <a:latin typeface="Trebuchet MS" panose="020B0603020202020204" pitchFamily="34" charset="0"/>
              </a:rPr>
              <a:t>Quadrant Model for the Simple View of Reading</a:t>
            </a:r>
          </a:p>
        </p:txBody>
      </p:sp>
      <p:sp>
        <p:nvSpPr>
          <p:cNvPr id="8" name="TextBox 7">
            <a:extLst>
              <a:ext uri="{FF2B5EF4-FFF2-40B4-BE49-F238E27FC236}">
                <a16:creationId xmlns:a16="http://schemas.microsoft.com/office/drawing/2014/main" id="{3E240494-255D-523C-4C28-0E7110C6F71C}"/>
              </a:ext>
            </a:extLst>
          </p:cNvPr>
          <p:cNvSpPr txBox="1"/>
          <p:nvPr/>
        </p:nvSpPr>
        <p:spPr>
          <a:xfrm>
            <a:off x="2643113" y="4813258"/>
            <a:ext cx="4178786" cy="369332"/>
          </a:xfrm>
          <a:prstGeom prst="rect">
            <a:avLst/>
          </a:prstGeom>
          <a:noFill/>
        </p:spPr>
        <p:txBody>
          <a:bodyPr wrap="square" rtlCol="0">
            <a:spAutoFit/>
          </a:bodyPr>
          <a:lstStyle/>
          <a:p>
            <a:pPr algn="ctr"/>
            <a:r>
              <a:rPr lang="en-US" sz="1800">
                <a:solidFill>
                  <a:schemeClr val="accent4">
                    <a:lumMod val="75000"/>
                  </a:schemeClr>
                </a:solidFill>
                <a:latin typeface="Trebuchet MS" panose="020B0603020202020204" pitchFamily="34" charset="0"/>
              </a:rPr>
              <a:t>Language Comprehension (WEAK)</a:t>
            </a:r>
          </a:p>
        </p:txBody>
      </p:sp>
      <p:grpSp>
        <p:nvGrpSpPr>
          <p:cNvPr id="16" name="Group 15" descr="Quadrant Model for the Simple View of Reading">
            <a:extLst>
              <a:ext uri="{FF2B5EF4-FFF2-40B4-BE49-F238E27FC236}">
                <a16:creationId xmlns:a16="http://schemas.microsoft.com/office/drawing/2014/main" id="{62203313-7986-1C14-B477-A89DD204C397}"/>
              </a:ext>
            </a:extLst>
          </p:cNvPr>
          <p:cNvGrpSpPr/>
          <p:nvPr/>
        </p:nvGrpSpPr>
        <p:grpSpPr>
          <a:xfrm>
            <a:off x="4863" y="821614"/>
            <a:ext cx="9134273" cy="4061671"/>
            <a:chOff x="4863" y="821614"/>
            <a:chExt cx="9134273" cy="4061671"/>
          </a:xfrm>
        </p:grpSpPr>
        <p:sp>
          <p:nvSpPr>
            <p:cNvPr id="9" name="TextBox 8">
              <a:extLst>
                <a:ext uri="{FF2B5EF4-FFF2-40B4-BE49-F238E27FC236}">
                  <a16:creationId xmlns:a16="http://schemas.microsoft.com/office/drawing/2014/main" id="{75C3208B-0A11-E3FC-653B-E0C9265B2870}"/>
                </a:ext>
              </a:extLst>
            </p:cNvPr>
            <p:cNvSpPr txBox="1"/>
            <p:nvPr/>
          </p:nvSpPr>
          <p:spPr>
            <a:xfrm>
              <a:off x="4863" y="2263618"/>
              <a:ext cx="1439694" cy="923330"/>
            </a:xfrm>
            <a:prstGeom prst="rect">
              <a:avLst/>
            </a:prstGeom>
            <a:noFill/>
          </p:spPr>
          <p:txBody>
            <a:bodyPr wrap="square" rtlCol="0">
              <a:spAutoFit/>
            </a:bodyPr>
            <a:lstStyle/>
            <a:p>
              <a:r>
                <a:rPr lang="en-US" sz="1800">
                  <a:solidFill>
                    <a:schemeClr val="accent1">
                      <a:lumMod val="50000"/>
                    </a:schemeClr>
                  </a:solidFill>
                  <a:latin typeface="Trebuchet MS" panose="020B0603020202020204" pitchFamily="34" charset="0"/>
                </a:rPr>
                <a:t>Word Recognition (WEAK)</a:t>
              </a:r>
            </a:p>
          </p:txBody>
        </p:sp>
        <p:sp>
          <p:nvSpPr>
            <p:cNvPr id="10" name="TextBox 9">
              <a:extLst>
                <a:ext uri="{FF2B5EF4-FFF2-40B4-BE49-F238E27FC236}">
                  <a16:creationId xmlns:a16="http://schemas.microsoft.com/office/drawing/2014/main" id="{BD136692-94A7-EBFF-F150-63E18BE45A95}"/>
                </a:ext>
              </a:extLst>
            </p:cNvPr>
            <p:cNvSpPr txBox="1"/>
            <p:nvPr/>
          </p:nvSpPr>
          <p:spPr>
            <a:xfrm>
              <a:off x="7699442" y="2263618"/>
              <a:ext cx="1439694" cy="923330"/>
            </a:xfrm>
            <a:prstGeom prst="rect">
              <a:avLst/>
            </a:prstGeom>
            <a:noFill/>
          </p:spPr>
          <p:txBody>
            <a:bodyPr wrap="square" rtlCol="0">
              <a:spAutoFit/>
            </a:bodyPr>
            <a:lstStyle/>
            <a:p>
              <a:r>
                <a:rPr lang="en-US" sz="1800">
                  <a:solidFill>
                    <a:schemeClr val="accent1">
                      <a:lumMod val="50000"/>
                    </a:schemeClr>
                  </a:solidFill>
                  <a:latin typeface="Trebuchet MS" panose="020B0603020202020204" pitchFamily="34" charset="0"/>
                </a:rPr>
                <a:t>Word Recognition (STRONG)</a:t>
              </a:r>
            </a:p>
          </p:txBody>
        </p:sp>
        <p:grpSp>
          <p:nvGrpSpPr>
            <p:cNvPr id="15" name="Group 14">
              <a:extLst>
                <a:ext uri="{FF2B5EF4-FFF2-40B4-BE49-F238E27FC236}">
                  <a16:creationId xmlns:a16="http://schemas.microsoft.com/office/drawing/2014/main" id="{DBAF4318-DDBD-3178-C12E-E652F7D2DA65}"/>
                </a:ext>
              </a:extLst>
            </p:cNvPr>
            <p:cNvGrpSpPr/>
            <p:nvPr/>
          </p:nvGrpSpPr>
          <p:grpSpPr>
            <a:xfrm>
              <a:off x="1352145" y="821614"/>
              <a:ext cx="6347297" cy="4061671"/>
              <a:chOff x="1352145" y="821614"/>
              <a:chExt cx="6347297" cy="4061671"/>
            </a:xfrm>
          </p:grpSpPr>
          <p:sp>
            <p:nvSpPr>
              <p:cNvPr id="5" name="Arrow: Left-Right 4">
                <a:extLst>
                  <a:ext uri="{FF2B5EF4-FFF2-40B4-BE49-F238E27FC236}">
                    <a16:creationId xmlns:a16="http://schemas.microsoft.com/office/drawing/2014/main" id="{41511CF3-A93E-BFA5-C47B-AC90AFC754A6}"/>
                  </a:ext>
                </a:extLst>
              </p:cNvPr>
              <p:cNvSpPr/>
              <p:nvPr/>
            </p:nvSpPr>
            <p:spPr>
              <a:xfrm>
                <a:off x="1352145" y="2566601"/>
                <a:ext cx="6347297" cy="317365"/>
              </a:xfrm>
              <a:prstGeom prst="leftRightArrow">
                <a:avLst/>
              </a:prstGeom>
              <a:solidFill>
                <a:schemeClr val="accent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Up-Down 5">
                <a:extLst>
                  <a:ext uri="{FF2B5EF4-FFF2-40B4-BE49-F238E27FC236}">
                    <a16:creationId xmlns:a16="http://schemas.microsoft.com/office/drawing/2014/main" id="{BAE47EA9-D2CF-8BB7-36F8-7A788803FABF}"/>
                  </a:ext>
                </a:extLst>
              </p:cNvPr>
              <p:cNvSpPr/>
              <p:nvPr/>
            </p:nvSpPr>
            <p:spPr>
              <a:xfrm>
                <a:off x="4411493" y="1177046"/>
                <a:ext cx="321013" cy="3706239"/>
              </a:xfrm>
              <a:prstGeom prst="upDownArrow">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0B2A22F-BD24-A377-BAE2-798A56AD5A9E}"/>
                  </a:ext>
                </a:extLst>
              </p:cNvPr>
              <p:cNvSpPr txBox="1"/>
              <p:nvPr/>
            </p:nvSpPr>
            <p:spPr>
              <a:xfrm>
                <a:off x="2295727" y="821614"/>
                <a:ext cx="4873558" cy="369332"/>
              </a:xfrm>
              <a:prstGeom prst="rect">
                <a:avLst/>
              </a:prstGeom>
              <a:noFill/>
            </p:spPr>
            <p:txBody>
              <a:bodyPr wrap="square" rtlCol="0">
                <a:spAutoFit/>
              </a:bodyPr>
              <a:lstStyle/>
              <a:p>
                <a:pPr algn="ctr"/>
                <a:r>
                  <a:rPr lang="en-US" sz="1800">
                    <a:solidFill>
                      <a:schemeClr val="accent4">
                        <a:lumMod val="75000"/>
                      </a:schemeClr>
                    </a:solidFill>
                    <a:latin typeface="Trebuchet MS" panose="020B0603020202020204" pitchFamily="34" charset="0"/>
                  </a:rPr>
                  <a:t>Language Comprehension (STRONG)</a:t>
                </a:r>
              </a:p>
            </p:txBody>
          </p:sp>
          <p:sp>
            <p:nvSpPr>
              <p:cNvPr id="11" name="TextBox 10">
                <a:extLst>
                  <a:ext uri="{FF2B5EF4-FFF2-40B4-BE49-F238E27FC236}">
                    <a16:creationId xmlns:a16="http://schemas.microsoft.com/office/drawing/2014/main" id="{D75AB3C8-BDA9-95D1-0E1D-79C51C66E04C}"/>
                  </a:ext>
                </a:extLst>
              </p:cNvPr>
              <p:cNvSpPr txBox="1"/>
              <p:nvPr/>
            </p:nvSpPr>
            <p:spPr>
              <a:xfrm>
                <a:off x="1563611" y="1366272"/>
                <a:ext cx="2947555" cy="1200329"/>
              </a:xfrm>
              <a:prstGeom prst="rect">
                <a:avLst/>
              </a:prstGeom>
              <a:noFill/>
            </p:spPr>
            <p:txBody>
              <a:bodyPr wrap="square" rtlCol="0">
                <a:spAutoFit/>
              </a:bodyPr>
              <a:lstStyle/>
              <a:p>
                <a:pPr algn="ctr"/>
                <a:r>
                  <a:rPr lang="en-US" sz="1800" b="1">
                    <a:latin typeface="Trebuchet MS" panose="020B0603020202020204" pitchFamily="34" charset="0"/>
                  </a:rPr>
                  <a:t>Dyslexic Reader</a:t>
                </a:r>
              </a:p>
              <a:p>
                <a:pPr algn="ctr"/>
                <a:endParaRPr lang="en-US" sz="1800">
                  <a:latin typeface="Trebuchet MS" panose="020B0603020202020204" pitchFamily="34" charset="0"/>
                </a:endParaRPr>
              </a:p>
              <a:p>
                <a:pPr algn="ctr"/>
                <a:r>
                  <a:rPr lang="en-US" sz="1800">
                    <a:latin typeface="Trebuchet MS" panose="020B0603020202020204" pitchFamily="34" charset="0"/>
                  </a:rPr>
                  <a:t>Reader with Specific Word Recognition Difficulties</a:t>
                </a:r>
              </a:p>
            </p:txBody>
          </p:sp>
          <p:sp>
            <p:nvSpPr>
              <p:cNvPr id="12" name="TextBox 11">
                <a:extLst>
                  <a:ext uri="{FF2B5EF4-FFF2-40B4-BE49-F238E27FC236}">
                    <a16:creationId xmlns:a16="http://schemas.microsoft.com/office/drawing/2014/main" id="{720911B1-EFEB-8D9A-6D35-D92FC7044D1E}"/>
                  </a:ext>
                </a:extLst>
              </p:cNvPr>
              <p:cNvSpPr txBox="1"/>
              <p:nvPr/>
            </p:nvSpPr>
            <p:spPr>
              <a:xfrm>
                <a:off x="5134907" y="1785826"/>
                <a:ext cx="2133202" cy="369332"/>
              </a:xfrm>
              <a:prstGeom prst="rect">
                <a:avLst/>
              </a:prstGeom>
              <a:noFill/>
            </p:spPr>
            <p:txBody>
              <a:bodyPr wrap="square" rtlCol="0">
                <a:spAutoFit/>
              </a:bodyPr>
              <a:lstStyle/>
              <a:p>
                <a:pPr algn="ctr"/>
                <a:r>
                  <a:rPr lang="en-US" sz="1800">
                    <a:latin typeface="Trebuchet MS" panose="020B0603020202020204" pitchFamily="34" charset="0"/>
                  </a:rPr>
                  <a:t>Typical Reader</a:t>
                </a:r>
              </a:p>
            </p:txBody>
          </p:sp>
          <p:sp>
            <p:nvSpPr>
              <p:cNvPr id="13" name="TextBox 12">
                <a:extLst>
                  <a:ext uri="{FF2B5EF4-FFF2-40B4-BE49-F238E27FC236}">
                    <a16:creationId xmlns:a16="http://schemas.microsoft.com/office/drawing/2014/main" id="{9615D9A0-9960-5993-CD09-A01B235BB5E9}"/>
                  </a:ext>
                </a:extLst>
              </p:cNvPr>
              <p:cNvSpPr txBox="1"/>
              <p:nvPr/>
            </p:nvSpPr>
            <p:spPr>
              <a:xfrm>
                <a:off x="1514970" y="3059292"/>
                <a:ext cx="2947555" cy="646331"/>
              </a:xfrm>
              <a:prstGeom prst="rect">
                <a:avLst/>
              </a:prstGeom>
              <a:noFill/>
            </p:spPr>
            <p:txBody>
              <a:bodyPr wrap="square" rtlCol="0">
                <a:spAutoFit/>
              </a:bodyPr>
              <a:lstStyle/>
              <a:p>
                <a:pPr algn="ctr"/>
                <a:r>
                  <a:rPr lang="en-US" sz="1800">
                    <a:latin typeface="Trebuchet MS" panose="020B0603020202020204" pitchFamily="34" charset="0"/>
                  </a:rPr>
                  <a:t>Reader with Mixed Reading Difficulties</a:t>
                </a:r>
              </a:p>
            </p:txBody>
          </p:sp>
          <p:sp>
            <p:nvSpPr>
              <p:cNvPr id="14" name="TextBox 13">
                <a:extLst>
                  <a:ext uri="{FF2B5EF4-FFF2-40B4-BE49-F238E27FC236}">
                    <a16:creationId xmlns:a16="http://schemas.microsoft.com/office/drawing/2014/main" id="{F36ED51E-0665-B4FC-83C8-6F1931A01650}"/>
                  </a:ext>
                </a:extLst>
              </p:cNvPr>
              <p:cNvSpPr txBox="1"/>
              <p:nvPr/>
            </p:nvSpPr>
            <p:spPr>
              <a:xfrm>
                <a:off x="4732506" y="3059292"/>
                <a:ext cx="2947555" cy="1477328"/>
              </a:xfrm>
              <a:prstGeom prst="rect">
                <a:avLst/>
              </a:prstGeom>
              <a:noFill/>
            </p:spPr>
            <p:txBody>
              <a:bodyPr wrap="square" rtlCol="0">
                <a:spAutoFit/>
              </a:bodyPr>
              <a:lstStyle/>
              <a:p>
                <a:pPr algn="ctr"/>
                <a:r>
                  <a:rPr lang="en-US" sz="1800">
                    <a:latin typeface="Trebuchet MS" panose="020B0603020202020204" pitchFamily="34" charset="0"/>
                  </a:rPr>
                  <a:t>Reader with Specific Comprehension Difficulties</a:t>
                </a:r>
              </a:p>
              <a:p>
                <a:pPr algn="ctr"/>
                <a:endParaRPr lang="en-US" sz="1800">
                  <a:latin typeface="Trebuchet MS" panose="020B0603020202020204" pitchFamily="34" charset="0"/>
                </a:endParaRPr>
              </a:p>
              <a:p>
                <a:pPr algn="ctr"/>
                <a:r>
                  <a:rPr lang="en-US" sz="1800">
                    <a:latin typeface="Trebuchet MS" panose="020B0603020202020204" pitchFamily="34" charset="0"/>
                  </a:rPr>
                  <a:t>Hyperlexic Reader</a:t>
                </a:r>
              </a:p>
              <a:p>
                <a:pPr algn="ctr"/>
                <a:endParaRPr lang="en-US" sz="1800">
                  <a:latin typeface="Trebuchet MS" panose="020B0603020202020204" pitchFamily="34" charset="0"/>
                </a:endParaRPr>
              </a:p>
            </p:txBody>
          </p:sp>
        </p:grpSp>
      </p:grpSp>
    </p:spTree>
    <p:extLst>
      <p:ext uri="{BB962C8B-B14F-4D97-AF65-F5344CB8AC3E}">
        <p14:creationId xmlns:p14="http://schemas.microsoft.com/office/powerpoint/2010/main" val="8818473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60E86-E160-7D70-BE79-4149738E45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02CA43-7E5C-8094-9108-FF2E7A6E8D35}"/>
              </a:ext>
            </a:extLst>
          </p:cNvPr>
          <p:cNvSpPr>
            <a:spLocks noGrp="1"/>
          </p:cNvSpPr>
          <p:nvPr>
            <p:ph type="title"/>
          </p:nvPr>
        </p:nvSpPr>
        <p:spPr/>
        <p:txBody>
          <a:bodyPr/>
          <a:lstStyle/>
          <a:p>
            <a:r>
              <a:rPr lang="en-US" sz="2800">
                <a:latin typeface="Trebuchet MS" panose="020B0603020202020204" pitchFamily="34" charset="0"/>
              </a:rPr>
              <a:t>Dyslexia Facts</a:t>
            </a:r>
          </a:p>
        </p:txBody>
      </p:sp>
      <p:sp>
        <p:nvSpPr>
          <p:cNvPr id="3" name="TextBox 2">
            <a:extLst>
              <a:ext uri="{FF2B5EF4-FFF2-40B4-BE49-F238E27FC236}">
                <a16:creationId xmlns:a16="http://schemas.microsoft.com/office/drawing/2014/main" id="{0BE92EB5-AB62-47FA-EA88-FD7033BA8F6A}"/>
              </a:ext>
            </a:extLst>
          </p:cNvPr>
          <p:cNvSpPr txBox="1"/>
          <p:nvPr/>
        </p:nvSpPr>
        <p:spPr>
          <a:xfrm>
            <a:off x="155851" y="1079769"/>
            <a:ext cx="4847074" cy="3139321"/>
          </a:xfrm>
          <a:prstGeom prst="rect">
            <a:avLst/>
          </a:prstGeom>
          <a:noFill/>
        </p:spPr>
        <p:txBody>
          <a:bodyPr wrap="square" rtlCol="0">
            <a:spAutoFit/>
          </a:bodyPr>
          <a:lstStyle/>
          <a:p>
            <a:r>
              <a:rPr lang="en-US" sz="1800" b="1">
                <a:latin typeface="Trebuchet MS" panose="020B0603020202020204" pitchFamily="34" charset="0"/>
              </a:rPr>
              <a:t>Dyslexia is brain-based. </a:t>
            </a:r>
          </a:p>
          <a:p>
            <a:endParaRPr lang="en-US" sz="1800">
              <a:latin typeface="Trebuchet MS" panose="020B0603020202020204" pitchFamily="34" charset="0"/>
            </a:endParaRPr>
          </a:p>
          <a:p>
            <a:r>
              <a:rPr lang="en-US" sz="1800" u="sng">
                <a:latin typeface="Trebuchet MS" panose="020B0603020202020204" pitchFamily="34" charset="0"/>
              </a:rPr>
              <a:t>Features of Dyslexia:</a:t>
            </a:r>
          </a:p>
          <a:p>
            <a:endParaRPr lang="en-US" sz="1800">
              <a:latin typeface="Trebuchet MS" panose="020B0603020202020204" pitchFamily="34" charset="0"/>
            </a:endParaRPr>
          </a:p>
          <a:p>
            <a:pPr marL="285750" indent="-285750">
              <a:buFont typeface="Arial" panose="020B0604020202020204" pitchFamily="34" charset="0"/>
              <a:buChar char="•"/>
            </a:pPr>
            <a:r>
              <a:rPr lang="en-US" sz="1800">
                <a:latin typeface="Trebuchet MS" panose="020B0603020202020204" pitchFamily="34" charset="0"/>
              </a:rPr>
              <a:t>Slow, inaccurate, or labored oral reading</a:t>
            </a:r>
          </a:p>
          <a:p>
            <a:pPr marL="285750" indent="-285750">
              <a:buFont typeface="Arial" panose="020B0604020202020204" pitchFamily="34" charset="0"/>
              <a:buChar char="•"/>
            </a:pPr>
            <a:endParaRPr lang="en-US" sz="1800">
              <a:latin typeface="Trebuchet MS" panose="020B0603020202020204" pitchFamily="34" charset="0"/>
            </a:endParaRPr>
          </a:p>
          <a:p>
            <a:pPr marL="285750" indent="-285750">
              <a:buFont typeface="Arial" panose="020B0604020202020204" pitchFamily="34" charset="0"/>
              <a:buChar char="•"/>
            </a:pPr>
            <a:r>
              <a:rPr lang="en-US" sz="1800">
                <a:latin typeface="Trebuchet MS" panose="020B0603020202020204" pitchFamily="34" charset="0"/>
              </a:rPr>
              <a:t>Difficulty with phonological processing</a:t>
            </a:r>
          </a:p>
          <a:p>
            <a:pPr marL="285750" indent="-285750">
              <a:buFont typeface="Arial" panose="020B0604020202020204" pitchFamily="34" charset="0"/>
              <a:buChar char="•"/>
            </a:pPr>
            <a:endParaRPr lang="en-US" sz="1800">
              <a:latin typeface="Trebuchet MS" panose="020B0603020202020204" pitchFamily="34" charset="0"/>
            </a:endParaRPr>
          </a:p>
          <a:p>
            <a:pPr marL="285750" indent="-285750">
              <a:buFont typeface="Arial" panose="020B0604020202020204" pitchFamily="34" charset="0"/>
              <a:buChar char="•"/>
            </a:pPr>
            <a:r>
              <a:rPr lang="en-US" sz="1800">
                <a:latin typeface="Trebuchet MS" panose="020B0603020202020204" pitchFamily="34" charset="0"/>
              </a:rPr>
              <a:t>Difficulty with spelling</a:t>
            </a:r>
          </a:p>
          <a:p>
            <a:pPr marL="285750" indent="-285750">
              <a:buFont typeface="Arial" panose="020B0604020202020204" pitchFamily="34" charset="0"/>
              <a:buChar char="•"/>
            </a:pPr>
            <a:endParaRPr lang="en-US" sz="1800">
              <a:latin typeface="Trebuchet MS" panose="020B0603020202020204" pitchFamily="34" charset="0"/>
            </a:endParaRPr>
          </a:p>
          <a:p>
            <a:pPr marL="285750" indent="-285750">
              <a:buFont typeface="Arial" panose="020B0604020202020204" pitchFamily="34" charset="0"/>
              <a:buChar char="•"/>
            </a:pPr>
            <a:r>
              <a:rPr lang="en-US" sz="1800">
                <a:latin typeface="Trebuchet MS" panose="020B0603020202020204" pitchFamily="34" charset="0"/>
              </a:rPr>
              <a:t>Difficulty with rapid naming</a:t>
            </a:r>
            <a:endParaRPr lang="en-US" sz="2000">
              <a:latin typeface="Trebuchet MS" panose="020B0603020202020204" pitchFamily="34" charset="0"/>
            </a:endParaRPr>
          </a:p>
        </p:txBody>
      </p:sp>
      <p:pic>
        <p:nvPicPr>
          <p:cNvPr id="6" name="Picture 5" descr="A screenshot of the Dyslexia Fact Sheet Guidance Document">
            <a:hlinkClick r:id="rId3"/>
            <a:extLst>
              <a:ext uri="{FF2B5EF4-FFF2-40B4-BE49-F238E27FC236}">
                <a16:creationId xmlns:a16="http://schemas.microsoft.com/office/drawing/2014/main" id="{FD17E7EF-2B9B-2DFC-91F5-1506424C4B6F}"/>
              </a:ext>
            </a:extLst>
          </p:cNvPr>
          <p:cNvPicPr>
            <a:picLocks noChangeAspect="1"/>
          </p:cNvPicPr>
          <p:nvPr/>
        </p:nvPicPr>
        <p:blipFill>
          <a:blip r:embed="rId4"/>
          <a:stretch>
            <a:fillRect/>
          </a:stretch>
        </p:blipFill>
        <p:spPr>
          <a:xfrm>
            <a:off x="5002924" y="98753"/>
            <a:ext cx="3384331" cy="4385551"/>
          </a:xfrm>
          <a:prstGeom prst="rect">
            <a:avLst/>
          </a:prstGeom>
          <a:ln>
            <a:solidFill>
              <a:schemeClr val="tx1"/>
            </a:solidFill>
          </a:ln>
          <a:effectLst>
            <a:outerShdw blurRad="50800" dist="63500" dir="2700000" algn="tl" rotWithShape="0">
              <a:prstClr val="black">
                <a:alpha val="40000"/>
              </a:prstClr>
            </a:outerShdw>
          </a:effectLst>
        </p:spPr>
      </p:pic>
    </p:spTree>
    <p:extLst>
      <p:ext uri="{BB962C8B-B14F-4D97-AF65-F5344CB8AC3E}">
        <p14:creationId xmlns:p14="http://schemas.microsoft.com/office/powerpoint/2010/main" val="30239286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50DA3-93BC-366F-82FE-A0DAD5F6780F}"/>
              </a:ext>
            </a:extLst>
          </p:cNvPr>
          <p:cNvSpPr>
            <a:spLocks noGrp="1"/>
          </p:cNvSpPr>
          <p:nvPr>
            <p:ph type="title"/>
          </p:nvPr>
        </p:nvSpPr>
        <p:spPr/>
        <p:txBody>
          <a:bodyPr/>
          <a:lstStyle/>
          <a:p>
            <a:r>
              <a:rPr lang="en-US" sz="2800">
                <a:latin typeface="Trebuchet MS" panose="020B0603020202020204" pitchFamily="34" charset="0"/>
              </a:rPr>
              <a:t>Dyslexia Facts, More</a:t>
            </a:r>
          </a:p>
        </p:txBody>
      </p:sp>
      <p:sp>
        <p:nvSpPr>
          <p:cNvPr id="3" name="TextBox 2">
            <a:extLst>
              <a:ext uri="{FF2B5EF4-FFF2-40B4-BE49-F238E27FC236}">
                <a16:creationId xmlns:a16="http://schemas.microsoft.com/office/drawing/2014/main" id="{772BBAD3-556A-6835-FBE0-914CAA63064A}"/>
              </a:ext>
            </a:extLst>
          </p:cNvPr>
          <p:cNvSpPr txBox="1"/>
          <p:nvPr/>
        </p:nvSpPr>
        <p:spPr>
          <a:xfrm>
            <a:off x="155851" y="1060315"/>
            <a:ext cx="5810383" cy="3416320"/>
          </a:xfrm>
          <a:prstGeom prst="rect">
            <a:avLst/>
          </a:prstGeom>
          <a:noFill/>
        </p:spPr>
        <p:txBody>
          <a:bodyPr wrap="square" rtlCol="0">
            <a:spAutoFit/>
          </a:bodyPr>
          <a:lstStyle/>
          <a:p>
            <a:pPr marL="285750" indent="-285750">
              <a:buFont typeface="Arial" panose="020B0604020202020204" pitchFamily="34" charset="0"/>
              <a:buChar char="•"/>
            </a:pPr>
            <a:r>
              <a:rPr lang="en-US" sz="2000">
                <a:latin typeface="Trebuchet MS" panose="020B0603020202020204" pitchFamily="34" charset="0"/>
              </a:rPr>
              <a:t>Dyslexia falls within the definition of a specific learning disability (SLD). However, not all students with dyslexia will qualify for special education services because they do not require specially designed instruction to access grade level standards.</a:t>
            </a:r>
          </a:p>
          <a:p>
            <a:pPr marL="285750" indent="-285750">
              <a:buFont typeface="Arial" panose="020B0604020202020204" pitchFamily="34" charset="0"/>
              <a:buChar char="•"/>
            </a:pPr>
            <a:endParaRPr lang="en-US" sz="2000">
              <a:latin typeface="Trebuchet MS" panose="020B0603020202020204" pitchFamily="34" charset="0"/>
            </a:endParaRPr>
          </a:p>
          <a:p>
            <a:pPr marL="285750" indent="-285750">
              <a:buFont typeface="Arial" panose="020B0604020202020204" pitchFamily="34" charset="0"/>
              <a:buChar char="•"/>
            </a:pPr>
            <a:r>
              <a:rPr lang="en-US" sz="2000">
                <a:latin typeface="Trebuchet MS" panose="020B0603020202020204" pitchFamily="34" charset="0"/>
              </a:rPr>
              <a:t>Dyslexia affects about 15-20% of the population. </a:t>
            </a:r>
          </a:p>
          <a:p>
            <a:pPr marL="285750" indent="-285750">
              <a:buFont typeface="Arial" panose="020B0604020202020204" pitchFamily="34" charset="0"/>
              <a:buChar char="•"/>
            </a:pPr>
            <a:endParaRPr lang="en-US" sz="1800">
              <a:latin typeface="Trebuchet MS" panose="020B0603020202020204" pitchFamily="34" charset="0"/>
            </a:endParaRPr>
          </a:p>
          <a:p>
            <a:pPr marL="285750" indent="-285750">
              <a:buFont typeface="Arial" panose="020B0604020202020204" pitchFamily="34" charset="0"/>
              <a:buChar char="•"/>
            </a:pPr>
            <a:endParaRPr lang="en-US" sz="1800">
              <a:latin typeface="Trebuchet MS" panose="020B0603020202020204" pitchFamily="34" charset="0"/>
            </a:endParaRPr>
          </a:p>
        </p:txBody>
      </p:sp>
      <p:pic>
        <p:nvPicPr>
          <p:cNvPr id="11" name="Picture 10" descr="A teacher and a group of girls in a classroom&#10;&#10;">
            <a:extLst>
              <a:ext uri="{FF2B5EF4-FFF2-40B4-BE49-F238E27FC236}">
                <a16:creationId xmlns:a16="http://schemas.microsoft.com/office/drawing/2014/main" id="{6D26A183-57EC-381C-F63E-03F7826265FB}"/>
              </a:ext>
            </a:extLst>
          </p:cNvPr>
          <p:cNvPicPr>
            <a:picLocks noChangeAspect="1"/>
          </p:cNvPicPr>
          <p:nvPr/>
        </p:nvPicPr>
        <p:blipFill>
          <a:blip r:embed="rId3"/>
          <a:stretch>
            <a:fillRect/>
          </a:stretch>
        </p:blipFill>
        <p:spPr>
          <a:xfrm>
            <a:off x="6029876" y="1532668"/>
            <a:ext cx="3114124" cy="2078163"/>
          </a:xfrm>
          <a:prstGeom prst="rect">
            <a:avLst/>
          </a:prstGeom>
        </p:spPr>
      </p:pic>
    </p:spTree>
    <p:extLst>
      <p:ext uri="{BB962C8B-B14F-4D97-AF65-F5344CB8AC3E}">
        <p14:creationId xmlns:p14="http://schemas.microsoft.com/office/powerpoint/2010/main" val="42075268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0A165-4F44-CEE6-2725-69D6F66E0B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D41ADA-4E27-7BD4-3898-BAEC78B02A44}"/>
              </a:ext>
            </a:extLst>
          </p:cNvPr>
          <p:cNvSpPr>
            <a:spLocks noGrp="1"/>
          </p:cNvSpPr>
          <p:nvPr>
            <p:ph type="title"/>
          </p:nvPr>
        </p:nvSpPr>
        <p:spPr/>
        <p:txBody>
          <a:bodyPr/>
          <a:lstStyle/>
          <a:p>
            <a:r>
              <a:rPr lang="en-US" sz="2800">
                <a:latin typeface="Trebuchet MS" panose="020B0603020202020204" pitchFamily="34" charset="0"/>
              </a:rPr>
              <a:t>Dyslexia Screening</a:t>
            </a:r>
          </a:p>
        </p:txBody>
      </p:sp>
      <p:sp>
        <p:nvSpPr>
          <p:cNvPr id="3" name="TextBox 2">
            <a:extLst>
              <a:ext uri="{FF2B5EF4-FFF2-40B4-BE49-F238E27FC236}">
                <a16:creationId xmlns:a16="http://schemas.microsoft.com/office/drawing/2014/main" id="{29B8A436-6282-E825-1DE7-19F7B25F6CCB}"/>
              </a:ext>
            </a:extLst>
          </p:cNvPr>
          <p:cNvSpPr txBox="1"/>
          <p:nvPr/>
        </p:nvSpPr>
        <p:spPr>
          <a:xfrm>
            <a:off x="155850" y="1079769"/>
            <a:ext cx="5126269" cy="2862322"/>
          </a:xfrm>
          <a:prstGeom prst="rect">
            <a:avLst/>
          </a:prstGeom>
          <a:noFill/>
        </p:spPr>
        <p:txBody>
          <a:bodyPr wrap="square" rtlCol="0">
            <a:spAutoFit/>
          </a:bodyPr>
          <a:lstStyle/>
          <a:p>
            <a:pPr marL="285750" indent="-285750">
              <a:buFont typeface="Arial" panose="020B0604020202020204" pitchFamily="34" charset="0"/>
              <a:buChar char="•"/>
            </a:pPr>
            <a:r>
              <a:rPr lang="en-US" sz="1800">
                <a:latin typeface="Trebuchet MS" panose="020B0603020202020204" pitchFamily="34" charset="0"/>
              </a:rPr>
              <a:t>Dyslexia screeners are available in READ Act approved assessments but are currently not required. </a:t>
            </a:r>
          </a:p>
          <a:p>
            <a:pPr marL="285750" indent="-285750">
              <a:buFont typeface="Arial" panose="020B0604020202020204" pitchFamily="34" charset="0"/>
              <a:buChar char="•"/>
            </a:pPr>
            <a:endParaRPr lang="en-US" sz="1800">
              <a:latin typeface="Trebuchet MS" panose="020B0603020202020204" pitchFamily="34" charset="0"/>
            </a:endParaRPr>
          </a:p>
          <a:p>
            <a:pPr marL="285750" indent="-285750">
              <a:buFont typeface="Arial" panose="020B0604020202020204" pitchFamily="34" charset="0"/>
              <a:buChar char="•"/>
            </a:pPr>
            <a:r>
              <a:rPr lang="en-US" sz="1800">
                <a:latin typeface="Trebuchet MS" panose="020B0603020202020204" pitchFamily="34" charset="0"/>
              </a:rPr>
              <a:t>No single assessment can diagnose dyslexia. Dyslexia screeners can be used to identify characteristics of dyslexia.</a:t>
            </a:r>
          </a:p>
          <a:p>
            <a:pPr marL="285750" indent="-285750">
              <a:buFont typeface="Arial" panose="020B0604020202020204" pitchFamily="34" charset="0"/>
              <a:buChar char="•"/>
            </a:pPr>
            <a:endParaRPr lang="en-US" sz="1800">
              <a:latin typeface="Trebuchet MS" panose="020B0603020202020204" pitchFamily="34" charset="0"/>
            </a:endParaRPr>
          </a:p>
          <a:p>
            <a:pPr marL="285750" indent="-285750">
              <a:buFont typeface="Arial" panose="020B0604020202020204" pitchFamily="34" charset="0"/>
              <a:buChar char="•"/>
            </a:pPr>
            <a:r>
              <a:rPr lang="en-US" sz="1800">
                <a:latin typeface="Trebuchet MS" panose="020B0603020202020204" pitchFamily="34" charset="0"/>
              </a:rPr>
              <a:t>A strong MTSS framework supports all students, including students with dyslexia.  </a:t>
            </a:r>
            <a:endParaRPr lang="en-US" sz="2000">
              <a:latin typeface="Trebuchet MS" panose="020B0603020202020204" pitchFamily="34" charset="0"/>
            </a:endParaRPr>
          </a:p>
        </p:txBody>
      </p:sp>
      <p:pic>
        <p:nvPicPr>
          <p:cNvPr id="5" name="Picture 4" descr="Stack of folders">
            <a:extLst>
              <a:ext uri="{FF2B5EF4-FFF2-40B4-BE49-F238E27FC236}">
                <a16:creationId xmlns:a16="http://schemas.microsoft.com/office/drawing/2014/main" id="{86049A46-D4C6-C690-1738-A7E592208F7E}"/>
              </a:ext>
            </a:extLst>
          </p:cNvPr>
          <p:cNvPicPr>
            <a:picLocks noChangeAspect="1"/>
          </p:cNvPicPr>
          <p:nvPr/>
        </p:nvPicPr>
        <p:blipFill>
          <a:blip r:embed="rId3"/>
          <a:srcRect l="18028" r="7039"/>
          <a:stretch/>
        </p:blipFill>
        <p:spPr>
          <a:xfrm>
            <a:off x="5418306" y="982494"/>
            <a:ext cx="3725694" cy="3314699"/>
          </a:xfrm>
          <a:prstGeom prst="rect">
            <a:avLst/>
          </a:prstGeom>
        </p:spPr>
      </p:pic>
    </p:spTree>
    <p:extLst>
      <p:ext uri="{BB962C8B-B14F-4D97-AF65-F5344CB8AC3E}">
        <p14:creationId xmlns:p14="http://schemas.microsoft.com/office/powerpoint/2010/main" val="6719592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A23C9-FB38-3423-3EA0-B8C32BF2CE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27418C-D2F0-E887-A494-8E755A6A46D2}"/>
              </a:ext>
            </a:extLst>
          </p:cNvPr>
          <p:cNvSpPr>
            <a:spLocks noGrp="1"/>
          </p:cNvSpPr>
          <p:nvPr>
            <p:ph type="title"/>
          </p:nvPr>
        </p:nvSpPr>
        <p:spPr/>
        <p:txBody>
          <a:bodyPr/>
          <a:lstStyle/>
          <a:p>
            <a:r>
              <a:rPr lang="en-US" sz="2800">
                <a:latin typeface="Trebuchet MS" panose="020B0603020202020204" pitchFamily="34" charset="0"/>
              </a:rPr>
              <a:t>Dyslexia Resources</a:t>
            </a:r>
          </a:p>
        </p:txBody>
      </p:sp>
      <p:sp>
        <p:nvSpPr>
          <p:cNvPr id="5" name="TextBox 4">
            <a:extLst>
              <a:ext uri="{FF2B5EF4-FFF2-40B4-BE49-F238E27FC236}">
                <a16:creationId xmlns:a16="http://schemas.microsoft.com/office/drawing/2014/main" id="{EB714269-CD92-ABEE-3644-AEB685CF4889}"/>
              </a:ext>
            </a:extLst>
          </p:cNvPr>
          <p:cNvSpPr txBox="1"/>
          <p:nvPr/>
        </p:nvSpPr>
        <p:spPr>
          <a:xfrm>
            <a:off x="155850" y="1231502"/>
            <a:ext cx="5068000" cy="3293209"/>
          </a:xfrm>
          <a:prstGeom prst="rect">
            <a:avLst/>
          </a:prstGeom>
          <a:noFill/>
        </p:spPr>
        <p:txBody>
          <a:bodyPr wrap="square" lIns="91440" tIns="45720" rIns="91440" bIns="45720" rtlCol="0" anchor="t">
            <a:spAutoFit/>
          </a:bodyPr>
          <a:lstStyle/>
          <a:p>
            <a:pPr marL="342900" indent="-342900">
              <a:buFont typeface="Wingdings" panose="05000000000000000000" pitchFamily="2" charset="2"/>
              <a:buChar char="Ø"/>
            </a:pPr>
            <a:r>
              <a:rPr lang="en-US" sz="2000">
                <a:solidFill>
                  <a:schemeClr val="accent1">
                    <a:lumMod val="50000"/>
                  </a:schemeClr>
                </a:solidFill>
                <a:latin typeface="Trebuchet MS"/>
                <a:hlinkClick r:id="rId3">
                  <a:extLst>
                    <a:ext uri="{A12FA001-AC4F-418D-AE19-62706E023703}">
                      <ahyp:hlinkClr xmlns:ahyp="http://schemas.microsoft.com/office/drawing/2018/hyperlinkcolor" val="tx"/>
                    </a:ext>
                  </a:extLst>
                </a:hlinkClick>
              </a:rPr>
              <a:t>Dyslexia Fact Sheet</a:t>
            </a:r>
            <a:endParaRPr lang="en-US" sz="2000">
              <a:solidFill>
                <a:schemeClr val="accent1">
                  <a:lumMod val="50000"/>
                </a:schemeClr>
              </a:solidFill>
              <a:latin typeface="Trebuchet MS"/>
              <a:hlinkClick r:id="rId4">
                <a:extLst>
                  <a:ext uri="{A12FA001-AC4F-418D-AE19-62706E023703}">
                    <ahyp:hlinkClr xmlns:ahyp="http://schemas.microsoft.com/office/drawing/2018/hyperlinkcolor" val="tx"/>
                  </a:ext>
                </a:extLst>
              </a:hlinkClick>
            </a:endParaRPr>
          </a:p>
          <a:p>
            <a:pPr marL="342900" indent="-342900">
              <a:buFont typeface="Wingdings" panose="05000000000000000000" pitchFamily="2" charset="2"/>
              <a:buChar char="Ø"/>
            </a:pPr>
            <a:endParaRPr lang="en-US" sz="2000">
              <a:solidFill>
                <a:srgbClr val="0097A7"/>
              </a:solidFill>
              <a:latin typeface="Trebuchet MS" panose="020B0603020202020204" pitchFamily="34" charset="0"/>
              <a:hlinkClick r:id="rId4">
                <a:extLst>
                  <a:ext uri="{A12FA001-AC4F-418D-AE19-62706E023703}">
                    <ahyp:hlinkClr xmlns:ahyp="http://schemas.microsoft.com/office/drawing/2018/hyperlinkcolor" val="tx"/>
                  </a:ext>
                </a:extLst>
              </a:hlinkClick>
            </a:endParaRPr>
          </a:p>
          <a:p>
            <a:pPr marL="342900" indent="-342900">
              <a:buFont typeface="Wingdings" panose="05000000000000000000" pitchFamily="2" charset="2"/>
              <a:buChar char="Ø"/>
            </a:pPr>
            <a:r>
              <a:rPr lang="en-US" sz="2000">
                <a:solidFill>
                  <a:schemeClr val="accent1">
                    <a:lumMod val="50000"/>
                  </a:schemeClr>
                </a:solidFill>
                <a:latin typeface="Trebuchet MS"/>
                <a:hlinkClick r:id="rId4">
                  <a:extLst>
                    <a:ext uri="{A12FA001-AC4F-418D-AE19-62706E023703}">
                      <ahyp:hlinkClr xmlns:ahyp="http://schemas.microsoft.com/office/drawing/2018/hyperlinkcolor" val="tx"/>
                    </a:ext>
                  </a:extLst>
                </a:hlinkClick>
              </a:rPr>
              <a:t>Dyslexia Handbook (Colorado Department of Education)</a:t>
            </a:r>
          </a:p>
          <a:p>
            <a:pPr marL="342900" indent="-342900">
              <a:buFont typeface="Wingdings" panose="05000000000000000000" pitchFamily="2" charset="2"/>
              <a:buChar char="Ø"/>
            </a:pPr>
            <a:endParaRPr lang="en-US" sz="2000">
              <a:solidFill>
                <a:schemeClr val="accent1">
                  <a:lumMod val="50000"/>
                </a:schemeClr>
              </a:solidFill>
              <a:latin typeface="Trebuchet MS" panose="020B0603020202020204" pitchFamily="34" charset="0"/>
              <a:hlinkClick r:id="rId4">
                <a:extLst>
                  <a:ext uri="{A12FA001-AC4F-418D-AE19-62706E023703}">
                    <ahyp:hlinkClr xmlns:ahyp="http://schemas.microsoft.com/office/drawing/2018/hyperlinkcolor" val="tx"/>
                  </a:ext>
                </a:extLst>
              </a:hlinkClick>
            </a:endParaRPr>
          </a:p>
          <a:p>
            <a:pPr marL="342900" indent="-342900">
              <a:buFont typeface="Wingdings" panose="05000000000000000000" pitchFamily="2" charset="2"/>
              <a:buChar char="Ø"/>
            </a:pPr>
            <a:r>
              <a:rPr lang="en-US" sz="2000">
                <a:solidFill>
                  <a:schemeClr val="accent1">
                    <a:lumMod val="50000"/>
                  </a:schemeClr>
                </a:solidFill>
                <a:latin typeface="Trebuchet MS"/>
                <a:hlinkClick r:id="rId5">
                  <a:extLst>
                    <a:ext uri="{A12FA001-AC4F-418D-AE19-62706E023703}">
                      <ahyp:hlinkClr xmlns:ahyp="http://schemas.microsoft.com/office/drawing/2018/hyperlinkcolor" val="tx"/>
                    </a:ext>
                  </a:extLst>
                </a:hlinkClick>
              </a:rPr>
              <a:t>International Dyslexia Association</a:t>
            </a:r>
            <a:endParaRPr lang="en-US" sz="2000">
              <a:solidFill>
                <a:schemeClr val="accent1">
                  <a:lumMod val="50000"/>
                </a:schemeClr>
              </a:solidFill>
              <a:latin typeface="Trebuchet MS" panose="020B0603020202020204" pitchFamily="34" charset="0"/>
              <a:hlinkClick r:id="rId4">
                <a:extLst>
                  <a:ext uri="{A12FA001-AC4F-418D-AE19-62706E023703}">
                    <ahyp:hlinkClr xmlns:ahyp="http://schemas.microsoft.com/office/drawing/2018/hyperlinkcolor" val="tx"/>
                  </a:ext>
                </a:extLst>
              </a:hlinkClick>
            </a:endParaRPr>
          </a:p>
          <a:p>
            <a:pPr marL="342900" indent="-342900">
              <a:buFont typeface="Wingdings" panose="05000000000000000000" pitchFamily="2" charset="2"/>
              <a:buChar char="Ø"/>
            </a:pPr>
            <a:endParaRPr lang="en-US" sz="2000">
              <a:solidFill>
                <a:schemeClr val="accent1">
                  <a:lumMod val="50000"/>
                </a:schemeClr>
              </a:solidFill>
              <a:latin typeface="Trebuchet MS"/>
            </a:endParaRPr>
          </a:p>
          <a:p>
            <a:pPr marL="342900" indent="-342900">
              <a:buFont typeface="Wingdings" panose="05000000000000000000" pitchFamily="2" charset="2"/>
              <a:buChar char="Ø"/>
            </a:pPr>
            <a:r>
              <a:rPr lang="en-US" sz="2000">
                <a:solidFill>
                  <a:schemeClr val="accent1">
                    <a:lumMod val="50000"/>
                  </a:schemeClr>
                </a:solidFill>
                <a:latin typeface="Trebuchet MS"/>
                <a:hlinkClick r:id="rId6">
                  <a:extLst>
                    <a:ext uri="{A12FA001-AC4F-418D-AE19-62706E023703}">
                      <ahyp:hlinkClr xmlns:ahyp="http://schemas.microsoft.com/office/drawing/2018/hyperlinkcolor" val="tx"/>
                    </a:ext>
                  </a:extLst>
                </a:hlinkClick>
              </a:rPr>
              <a:t>Dyslexia Screening for Multilingual Learners</a:t>
            </a:r>
          </a:p>
          <a:p>
            <a:endParaRPr lang="en-US">
              <a:solidFill>
                <a:srgbClr val="0097A7"/>
              </a:solidFill>
              <a:hlinkClick r:id="rId4">
                <a:extLst>
                  <a:ext uri="{A12FA001-AC4F-418D-AE19-62706E023703}">
                    <ahyp:hlinkClr xmlns:ahyp="http://schemas.microsoft.com/office/drawing/2018/hyperlinkcolor" val="tx"/>
                  </a:ext>
                </a:extLst>
              </a:hlinkClick>
            </a:endParaRPr>
          </a:p>
          <a:p>
            <a:r>
              <a:rPr lang="en-US">
                <a:solidFill>
                  <a:srgbClr val="0097A7"/>
                </a:solidFill>
                <a:hlinkClick r:id="rId4">
                  <a:extLst>
                    <a:ext uri="{A12FA001-AC4F-418D-AE19-62706E023703}">
                      <ahyp:hlinkClr xmlns:ahyp="http://schemas.microsoft.com/office/drawing/2018/hyperlinkcolor" val="tx"/>
                    </a:ext>
                  </a:extLst>
                </a:hlinkClick>
              </a:rPr>
              <a:t> </a:t>
            </a:r>
            <a:endParaRPr lang="en-US"/>
          </a:p>
        </p:txBody>
      </p:sp>
      <p:pic>
        <p:nvPicPr>
          <p:cNvPr id="4" name="Picture 3" descr="A screenshot of the Dyslexia Handbook">
            <a:hlinkClick r:id="rId4"/>
            <a:extLst>
              <a:ext uri="{FF2B5EF4-FFF2-40B4-BE49-F238E27FC236}">
                <a16:creationId xmlns:a16="http://schemas.microsoft.com/office/drawing/2014/main" id="{952FDAD0-134D-9626-497D-3C80CF6981BE}"/>
              </a:ext>
            </a:extLst>
          </p:cNvPr>
          <p:cNvPicPr>
            <a:picLocks noChangeAspect="1"/>
          </p:cNvPicPr>
          <p:nvPr/>
        </p:nvPicPr>
        <p:blipFill>
          <a:blip r:embed="rId7"/>
          <a:srcRect t="38010"/>
          <a:stretch/>
        </p:blipFill>
        <p:spPr>
          <a:xfrm>
            <a:off x="5338618" y="1227792"/>
            <a:ext cx="3346838" cy="2687915"/>
          </a:xfrm>
          <a:prstGeom prst="rect">
            <a:avLst/>
          </a:prstGeom>
          <a:effectLst>
            <a:outerShdw blurRad="50800" dist="63500" dir="2700000" algn="tl" rotWithShape="0">
              <a:prstClr val="black">
                <a:alpha val="40000"/>
              </a:prstClr>
            </a:outerShdw>
          </a:effectLst>
        </p:spPr>
      </p:pic>
    </p:spTree>
    <p:extLst>
      <p:ext uri="{BB962C8B-B14F-4D97-AF65-F5344CB8AC3E}">
        <p14:creationId xmlns:p14="http://schemas.microsoft.com/office/powerpoint/2010/main" val="36614574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A0488-8EFA-2130-19CC-64EF959F9C08}"/>
            </a:ext>
          </a:extLst>
        </p:cNvPr>
        <p:cNvGrpSpPr/>
        <p:nvPr/>
      </p:nvGrpSpPr>
      <p:grpSpPr>
        <a:xfrm>
          <a:off x="0" y="0"/>
          <a:ext cx="0" cy="0"/>
          <a:chOff x="0" y="0"/>
          <a:chExt cx="0" cy="0"/>
        </a:xfrm>
      </p:grpSpPr>
      <p:pic>
        <p:nvPicPr>
          <p:cNvPr id="6" name="Picture Placeholder 5" descr="A child sitting in a chair reading a book">
            <a:extLst>
              <a:ext uri="{FF2B5EF4-FFF2-40B4-BE49-F238E27FC236}">
                <a16:creationId xmlns:a16="http://schemas.microsoft.com/office/drawing/2014/main" id="{7EA5C5FE-D13F-D8A1-EB01-E213D775B008}"/>
              </a:ext>
            </a:extLst>
          </p:cNvPr>
          <p:cNvPicPr>
            <a:picLocks noGrp="1" noChangeAspect="1"/>
          </p:cNvPicPr>
          <p:nvPr>
            <p:ph type="pic" sz="quarter" idx="10"/>
          </p:nvPr>
        </p:nvPicPr>
        <p:blipFill>
          <a:blip r:embed="rId3"/>
          <a:srcRect t="7855" b="7855"/>
          <a:stretch/>
        </p:blipFill>
        <p:spPr/>
      </p:pic>
      <p:sp>
        <p:nvSpPr>
          <p:cNvPr id="3" name="Title 2">
            <a:extLst>
              <a:ext uri="{FF2B5EF4-FFF2-40B4-BE49-F238E27FC236}">
                <a16:creationId xmlns:a16="http://schemas.microsoft.com/office/drawing/2014/main" id="{8B402196-778A-04CB-97FA-46F904BD6B71}"/>
              </a:ext>
            </a:extLst>
          </p:cNvPr>
          <p:cNvSpPr>
            <a:spLocks noGrp="1"/>
          </p:cNvSpPr>
          <p:nvPr>
            <p:ph type="title"/>
          </p:nvPr>
        </p:nvSpPr>
        <p:spPr/>
        <p:txBody>
          <a:bodyPr/>
          <a:lstStyle/>
          <a:p>
            <a:r>
              <a:rPr lang="en-US">
                <a:solidFill>
                  <a:schemeClr val="tx1"/>
                </a:solidFill>
                <a:latin typeface="Trebuchet MS"/>
              </a:rPr>
              <a:t>Planning for the Year Ahead</a:t>
            </a:r>
          </a:p>
        </p:txBody>
      </p:sp>
      <p:pic>
        <p:nvPicPr>
          <p:cNvPr id="5" name="Google Shape;115;p10" descr="CDE Logo">
            <a:extLst>
              <a:ext uri="{FF2B5EF4-FFF2-40B4-BE49-F238E27FC236}">
                <a16:creationId xmlns:a16="http://schemas.microsoft.com/office/drawing/2014/main" id="{9626720F-EBA3-1082-C01A-47123D330A01}"/>
              </a:ext>
            </a:extLst>
          </p:cNvPr>
          <p:cNvPicPr preferRelativeResize="0"/>
          <p:nvPr/>
        </p:nvPicPr>
        <p:blipFill>
          <a:blip r:embed="rId4">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3785170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955DF-698D-A3CD-DD76-E7A091C03F32}"/>
              </a:ext>
            </a:extLst>
          </p:cNvPr>
          <p:cNvSpPr>
            <a:spLocks noGrp="1"/>
          </p:cNvSpPr>
          <p:nvPr>
            <p:ph type="title" idx="4294967295"/>
          </p:nvPr>
        </p:nvSpPr>
        <p:spPr>
          <a:xfrm>
            <a:off x="-1" y="26183"/>
            <a:ext cx="9144000" cy="860345"/>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t>EOY READ Act Requirements – Existing READ Plans</a:t>
            </a:r>
          </a:p>
        </p:txBody>
      </p:sp>
      <p:sp>
        <p:nvSpPr>
          <p:cNvPr id="14" name="TextBox 13">
            <a:extLst>
              <a:ext uri="{FF2B5EF4-FFF2-40B4-BE49-F238E27FC236}">
                <a16:creationId xmlns:a16="http://schemas.microsoft.com/office/drawing/2014/main" id="{C9B14973-D63B-E5A4-FBAC-836487C078BF}"/>
              </a:ext>
            </a:extLst>
          </p:cNvPr>
          <p:cNvSpPr txBox="1"/>
          <p:nvPr/>
        </p:nvSpPr>
        <p:spPr>
          <a:xfrm>
            <a:off x="804065" y="823738"/>
            <a:ext cx="4763687" cy="47244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400" b="1">
                <a:solidFill>
                  <a:srgbClr val="0070C0"/>
                </a:solidFill>
              </a:rPr>
              <a:t>STUDENT REMAINS ON READ PLAN</a:t>
            </a:r>
          </a:p>
        </p:txBody>
      </p:sp>
      <p:sp>
        <p:nvSpPr>
          <p:cNvPr id="3" name="Rectangle 2">
            <a:extLst>
              <a:ext uri="{FF2B5EF4-FFF2-40B4-BE49-F238E27FC236}">
                <a16:creationId xmlns:a16="http://schemas.microsoft.com/office/drawing/2014/main" id="{157FB7CC-D962-6B60-2FF2-4315614D2539}"/>
              </a:ext>
              <a:ext uri="{C183D7F6-B498-43B3-948B-1728B52AA6E4}">
                <adec:decorative xmlns:adec="http://schemas.microsoft.com/office/drawing/2017/decorative" val="1"/>
              </a:ext>
            </a:extLst>
          </p:cNvPr>
          <p:cNvSpPr/>
          <p:nvPr/>
        </p:nvSpPr>
        <p:spPr>
          <a:xfrm>
            <a:off x="84240" y="1300075"/>
            <a:ext cx="6030811" cy="3683405"/>
          </a:xfrm>
          <a:prstGeom prst="rect">
            <a:avLst/>
          </a:prstGeom>
          <a:noFill/>
          <a:ln w="57150">
            <a:solidFill>
              <a:srgbClr val="FF000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solidFill>
                <a:sysClr val="windowText" lastClr="000000"/>
              </a:solidFill>
            </a:endParaRPr>
          </a:p>
        </p:txBody>
      </p:sp>
      <p:sp>
        <p:nvSpPr>
          <p:cNvPr id="11" name="TextBox 10">
            <a:extLst>
              <a:ext uri="{FF2B5EF4-FFF2-40B4-BE49-F238E27FC236}">
                <a16:creationId xmlns:a16="http://schemas.microsoft.com/office/drawing/2014/main" id="{159DBF4C-381F-EE7D-BF8D-610DAFF92819}"/>
              </a:ext>
            </a:extLst>
          </p:cNvPr>
          <p:cNvSpPr txBox="1"/>
          <p:nvPr/>
        </p:nvSpPr>
        <p:spPr>
          <a:xfrm>
            <a:off x="84239" y="2429203"/>
            <a:ext cx="2594610" cy="738664"/>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100" b="1"/>
              <a:t>Continues to have an SRD</a:t>
            </a:r>
          </a:p>
        </p:txBody>
      </p:sp>
      <p:pic>
        <p:nvPicPr>
          <p:cNvPr id="4" name="Picture 3">
            <a:extLst>
              <a:ext uri="{FF2B5EF4-FFF2-40B4-BE49-F238E27FC236}">
                <a16:creationId xmlns:a16="http://schemas.microsoft.com/office/drawing/2014/main" id="{0FADFFC6-EF06-D70F-6F28-5E85991801F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3320" y="3221671"/>
            <a:ext cx="1156449" cy="1397375"/>
          </a:xfrm>
          <a:prstGeom prst="rect">
            <a:avLst/>
          </a:prstGeom>
        </p:spPr>
      </p:pic>
      <p:sp>
        <p:nvSpPr>
          <p:cNvPr id="12" name="TextBox 11">
            <a:extLst>
              <a:ext uri="{FF2B5EF4-FFF2-40B4-BE49-F238E27FC236}">
                <a16:creationId xmlns:a16="http://schemas.microsoft.com/office/drawing/2014/main" id="{DBC34025-1DCD-E24D-AC98-F1C2016EF006}"/>
              </a:ext>
            </a:extLst>
          </p:cNvPr>
          <p:cNvSpPr txBox="1"/>
          <p:nvPr/>
        </p:nvSpPr>
        <p:spPr>
          <a:xfrm>
            <a:off x="3146346" y="1713623"/>
            <a:ext cx="2501209" cy="738664"/>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100" b="1"/>
              <a:t>No longer SRD but below Grade Level</a:t>
            </a:r>
          </a:p>
        </p:txBody>
      </p:sp>
      <p:pic>
        <p:nvPicPr>
          <p:cNvPr id="6" name="Picture 5">
            <a:extLst>
              <a:ext uri="{FF2B5EF4-FFF2-40B4-BE49-F238E27FC236}">
                <a16:creationId xmlns:a16="http://schemas.microsoft.com/office/drawing/2014/main" id="{11DC4911-5AF5-1328-94BE-170775EA28B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50053" y="2466958"/>
            <a:ext cx="1293793" cy="1509425"/>
          </a:xfrm>
          <a:prstGeom prst="rect">
            <a:avLst/>
          </a:prstGeom>
        </p:spPr>
      </p:pic>
      <p:sp>
        <p:nvSpPr>
          <p:cNvPr id="16" name="TextBox 15">
            <a:extLst>
              <a:ext uri="{FF2B5EF4-FFF2-40B4-BE49-F238E27FC236}">
                <a16:creationId xmlns:a16="http://schemas.microsoft.com/office/drawing/2014/main" id="{F3A81BE7-39BF-50C4-A09B-AE2B2792398B}"/>
              </a:ext>
            </a:extLst>
          </p:cNvPr>
          <p:cNvSpPr txBox="1"/>
          <p:nvPr/>
        </p:nvSpPr>
        <p:spPr>
          <a:xfrm>
            <a:off x="3234690" y="4122142"/>
            <a:ext cx="4663440" cy="738664"/>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a:ln>
                  <a:noFill/>
                </a:ln>
                <a:solidFill>
                  <a:prstClr val="black"/>
                </a:solidFill>
                <a:effectLst/>
                <a:uLnTx/>
                <a:uFillTx/>
                <a:latin typeface="Calibri" panose="020F0502020204030204"/>
                <a:ea typeface="+mn-ea"/>
                <a:cs typeface="+mn-cs"/>
              </a:rPr>
              <a:t>Update READ plan</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a:ln>
                  <a:noFill/>
                </a:ln>
                <a:solidFill>
                  <a:prstClr val="black"/>
                </a:solidFill>
                <a:effectLst/>
                <a:uLnTx/>
                <a:uFillTx/>
                <a:latin typeface="Calibri" panose="020F0502020204030204"/>
                <a:ea typeface="+mn-ea"/>
                <a:cs typeface="+mn-cs"/>
              </a:rPr>
              <a:t>Parent communication</a:t>
            </a:r>
          </a:p>
        </p:txBody>
      </p:sp>
      <p:sp>
        <p:nvSpPr>
          <p:cNvPr id="13" name="TextBox 12">
            <a:extLst>
              <a:ext uri="{FF2B5EF4-FFF2-40B4-BE49-F238E27FC236}">
                <a16:creationId xmlns:a16="http://schemas.microsoft.com/office/drawing/2014/main" id="{2E57B42B-8607-AB3C-B026-F7C8EAED1F29}"/>
              </a:ext>
            </a:extLst>
          </p:cNvPr>
          <p:cNvSpPr txBox="1"/>
          <p:nvPr/>
        </p:nvSpPr>
        <p:spPr>
          <a:xfrm>
            <a:off x="6412287" y="1070960"/>
            <a:ext cx="2385358" cy="738664"/>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100" b="1"/>
              <a:t>Reaches Grade Level Competency</a:t>
            </a:r>
          </a:p>
        </p:txBody>
      </p:sp>
      <p:pic>
        <p:nvPicPr>
          <p:cNvPr id="8" name="Picture 7">
            <a:extLst>
              <a:ext uri="{FF2B5EF4-FFF2-40B4-BE49-F238E27FC236}">
                <a16:creationId xmlns:a16="http://schemas.microsoft.com/office/drawing/2014/main" id="{23DD63FF-B6BE-2448-F24C-C00CEC6D8A6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958068" y="1899724"/>
            <a:ext cx="1293793" cy="1435131"/>
          </a:xfrm>
          <a:prstGeom prst="rect">
            <a:avLst/>
          </a:prstGeom>
        </p:spPr>
      </p:pic>
      <p:pic>
        <p:nvPicPr>
          <p:cNvPr id="10" name="Picture 9">
            <a:extLst>
              <a:ext uri="{FF2B5EF4-FFF2-40B4-BE49-F238E27FC236}">
                <a16:creationId xmlns:a16="http://schemas.microsoft.com/office/drawing/2014/main" id="{D1BAB083-8E77-34AD-5D2A-B3EB686CF8E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147508" y="3458092"/>
            <a:ext cx="1193173" cy="1228897"/>
          </a:xfrm>
          <a:prstGeom prst="rect">
            <a:avLst/>
          </a:prstGeom>
        </p:spPr>
      </p:pic>
    </p:spTree>
    <p:extLst>
      <p:ext uri="{BB962C8B-B14F-4D97-AF65-F5344CB8AC3E}">
        <p14:creationId xmlns:p14="http://schemas.microsoft.com/office/powerpoint/2010/main" val="402409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5C308-2ADF-52F5-C603-082FC09E1179}"/>
              </a:ext>
            </a:extLst>
          </p:cNvPr>
          <p:cNvSpPr>
            <a:spLocks noGrp="1"/>
          </p:cNvSpPr>
          <p:nvPr>
            <p:ph type="title"/>
          </p:nvPr>
        </p:nvSpPr>
        <p:spPr>
          <a:xfrm>
            <a:off x="155849" y="98753"/>
            <a:ext cx="8294467" cy="741300"/>
          </a:xfrm>
        </p:spPr>
        <p:txBody>
          <a:bodyPr/>
          <a:lstStyle/>
          <a:p>
            <a:r>
              <a:rPr lang="en-US" sz="2800">
                <a:latin typeface="Trebuchet MS"/>
              </a:rPr>
              <a:t>Students Continuing with an SRD at EOY</a:t>
            </a:r>
          </a:p>
        </p:txBody>
      </p:sp>
      <p:sp>
        <p:nvSpPr>
          <p:cNvPr id="5" name="TextBox 4">
            <a:extLst>
              <a:ext uri="{FF2B5EF4-FFF2-40B4-BE49-F238E27FC236}">
                <a16:creationId xmlns:a16="http://schemas.microsoft.com/office/drawing/2014/main" id="{25CF1353-96F9-3D97-0332-3A5D5825CDEB}"/>
              </a:ext>
            </a:extLst>
          </p:cNvPr>
          <p:cNvSpPr txBox="1"/>
          <p:nvPr/>
        </p:nvSpPr>
        <p:spPr>
          <a:xfrm>
            <a:off x="155849" y="1132425"/>
            <a:ext cx="5469344" cy="2862322"/>
          </a:xfrm>
          <a:prstGeom prst="rect">
            <a:avLst/>
          </a:prstGeom>
          <a:noFill/>
        </p:spPr>
        <p:txBody>
          <a:bodyPr wrap="square" rtlCol="0">
            <a:spAutoFit/>
          </a:bodyPr>
          <a:lstStyle/>
          <a:p>
            <a:pPr defTabSz="685800">
              <a:buClrTx/>
            </a:pPr>
            <a:r>
              <a:rPr lang="en-US" sz="1800" kern="1200">
                <a:solidFill>
                  <a:prstClr val="black"/>
                </a:solidFill>
                <a:latin typeface="Trebuchet MS" panose="020B0603020202020204" pitchFamily="34" charset="0"/>
                <a:ea typeface="+mn-ea"/>
                <a:cs typeface="+mn-cs"/>
              </a:rPr>
              <a:t>When a student continues to have an SRD: </a:t>
            </a:r>
          </a:p>
          <a:p>
            <a:pPr defTabSz="685800">
              <a:buClrTx/>
            </a:pPr>
            <a:endParaRPr lang="en-US" sz="1800" kern="1200">
              <a:solidFill>
                <a:prstClr val="black"/>
              </a:solidFill>
              <a:latin typeface="Trebuchet MS" panose="020B0603020202020204" pitchFamily="34" charset="0"/>
              <a:ea typeface="+mn-ea"/>
              <a:cs typeface="+mn-cs"/>
            </a:endParaRPr>
          </a:p>
          <a:p>
            <a:pPr marL="214313" indent="-214313" defTabSz="685800">
              <a:buClrTx/>
              <a:buFont typeface="Arial" panose="020B0604020202020204" pitchFamily="34" charset="0"/>
              <a:buChar char="•"/>
            </a:pPr>
            <a:r>
              <a:rPr lang="en-US" sz="1800" kern="1200">
                <a:solidFill>
                  <a:prstClr val="black"/>
                </a:solidFill>
                <a:latin typeface="Trebuchet MS" panose="020B0603020202020204" pitchFamily="34" charset="0"/>
                <a:ea typeface="+mn-ea"/>
                <a:cs typeface="+mn-cs"/>
              </a:rPr>
              <a:t>READ plan revised </a:t>
            </a:r>
            <a:r>
              <a:rPr lang="en-US" sz="1800" b="1" u="sng" kern="1200">
                <a:solidFill>
                  <a:prstClr val="black"/>
                </a:solidFill>
                <a:latin typeface="Trebuchet MS" panose="020B0603020202020204" pitchFamily="34" charset="0"/>
                <a:ea typeface="+mn-ea"/>
                <a:cs typeface="+mn-cs"/>
              </a:rPr>
              <a:t>with additional, more rigorous strategies and intervention</a:t>
            </a:r>
            <a:r>
              <a:rPr lang="en-US" sz="1800" u="sng" kern="1200">
                <a:solidFill>
                  <a:prstClr val="black"/>
                </a:solidFill>
                <a:latin typeface="Trebuchet MS" panose="020B0603020202020204" pitchFamily="34" charset="0"/>
                <a:ea typeface="+mn-ea"/>
                <a:cs typeface="+mn-cs"/>
              </a:rPr>
              <a:t>,</a:t>
            </a:r>
            <a:r>
              <a:rPr lang="en-US" sz="1800" kern="1200">
                <a:solidFill>
                  <a:prstClr val="black"/>
                </a:solidFill>
                <a:latin typeface="Trebuchet MS" panose="020B0603020202020204" pitchFamily="34" charset="0"/>
                <a:ea typeface="+mn-ea"/>
                <a:cs typeface="+mn-cs"/>
              </a:rPr>
              <a:t> including </a:t>
            </a:r>
            <a:r>
              <a:rPr lang="en-US" sz="1800" b="1" kern="1200">
                <a:solidFill>
                  <a:prstClr val="black"/>
                </a:solidFill>
                <a:latin typeface="Trebuchet MS" panose="020B0603020202020204" pitchFamily="34" charset="0"/>
                <a:ea typeface="+mn-ea"/>
                <a:cs typeface="+mn-cs"/>
              </a:rPr>
              <a:t>increased daily time </a:t>
            </a:r>
          </a:p>
          <a:p>
            <a:pPr defTabSz="685800">
              <a:buClrTx/>
            </a:pPr>
            <a:endParaRPr lang="en-US" sz="1800" b="1" kern="1200">
              <a:solidFill>
                <a:prstClr val="black"/>
              </a:solidFill>
              <a:latin typeface="Trebuchet MS" panose="020B0603020202020204" pitchFamily="34" charset="0"/>
              <a:ea typeface="+mn-ea"/>
              <a:cs typeface="+mn-cs"/>
            </a:endParaRPr>
          </a:p>
          <a:p>
            <a:pPr marL="214313" indent="-214313" defTabSz="685800">
              <a:buClrTx/>
              <a:buFont typeface="Arial" panose="020B0604020202020204" pitchFamily="34" charset="0"/>
              <a:buChar char="•"/>
            </a:pPr>
            <a:r>
              <a:rPr lang="en-US" sz="1800" kern="1200">
                <a:solidFill>
                  <a:prstClr val="black"/>
                </a:solidFill>
                <a:latin typeface="Trebuchet MS" panose="020B0603020202020204" pitchFamily="34" charset="0"/>
                <a:ea typeface="+mn-ea"/>
                <a:cs typeface="+mn-cs"/>
              </a:rPr>
              <a:t>Reading instruction from effective/highly effective teacher</a:t>
            </a:r>
          </a:p>
          <a:p>
            <a:pPr defTabSz="685800">
              <a:buClrTx/>
            </a:pPr>
            <a:endParaRPr lang="en-US" sz="1800" kern="1200">
              <a:solidFill>
                <a:prstClr val="black"/>
              </a:solidFill>
              <a:latin typeface="Trebuchet MS" panose="020B0603020202020204" pitchFamily="34" charset="0"/>
              <a:ea typeface="+mn-ea"/>
              <a:cs typeface="+mn-cs"/>
            </a:endParaRPr>
          </a:p>
          <a:p>
            <a:pPr marL="214313" indent="-214313" defTabSz="685800">
              <a:buClrTx/>
              <a:buFont typeface="Arial" panose="020B0604020202020204" pitchFamily="34" charset="0"/>
              <a:buChar char="•"/>
            </a:pPr>
            <a:r>
              <a:rPr lang="en-US" sz="1800" kern="1200">
                <a:solidFill>
                  <a:prstClr val="black"/>
                </a:solidFill>
                <a:latin typeface="Trebuchet MS" panose="020B0603020202020204" pitchFamily="34" charset="0"/>
                <a:ea typeface="+mn-ea"/>
                <a:cs typeface="+mn-cs"/>
              </a:rPr>
              <a:t>Principal ensures support throughout the day</a:t>
            </a:r>
          </a:p>
        </p:txBody>
      </p:sp>
      <p:sp>
        <p:nvSpPr>
          <p:cNvPr id="3" name="Rectangle: Folded Corner 2">
            <a:extLst>
              <a:ext uri="{FF2B5EF4-FFF2-40B4-BE49-F238E27FC236}">
                <a16:creationId xmlns:a16="http://schemas.microsoft.com/office/drawing/2014/main" id="{7EC479AA-628E-174B-174D-B381B260AE02}"/>
              </a:ext>
            </a:extLst>
          </p:cNvPr>
          <p:cNvSpPr/>
          <p:nvPr/>
        </p:nvSpPr>
        <p:spPr>
          <a:xfrm>
            <a:off x="5458691" y="1016000"/>
            <a:ext cx="3529460" cy="3232727"/>
          </a:xfrm>
          <a:prstGeom prst="foldedCorner">
            <a:avLst/>
          </a:prstGeom>
          <a:solidFill>
            <a:schemeClr val="accent1">
              <a:lumMod val="5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600">
              <a:latin typeface="Trebuchet MS" panose="020B0603020202020204" pitchFamily="34" charset="0"/>
            </a:endParaRPr>
          </a:p>
          <a:p>
            <a:r>
              <a:rPr lang="en-US" sz="1600">
                <a:latin typeface="Trebuchet MS" panose="020B0603020202020204" pitchFamily="34" charset="0"/>
              </a:rPr>
              <a:t>The READ Act requires that, for students who continue to have an SRD and will remain on a READ plan for a second or subsequent consecutive school year, the READ plan includes more rigorous strategies and interventions, including increased daily time in school for reading instruction, than were provided in the previous year (C.R.S 22-7- 1206 (7)(a)(I-III)(b).</a:t>
            </a:r>
          </a:p>
        </p:txBody>
      </p:sp>
    </p:spTree>
    <p:extLst>
      <p:ext uri="{BB962C8B-B14F-4D97-AF65-F5344CB8AC3E}">
        <p14:creationId xmlns:p14="http://schemas.microsoft.com/office/powerpoint/2010/main" val="33895169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39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B71113-458B-FA24-CFA1-667A9C8F9E95}"/>
              </a:ext>
            </a:extLst>
          </p:cNvPr>
          <p:cNvSpPr txBox="1">
            <a:spLocks noGrp="1"/>
          </p:cNvSpPr>
          <p:nvPr>
            <p:ph type="title" idx="4294967295"/>
          </p:nvPr>
        </p:nvSpPr>
        <p:spPr>
          <a:xfrm>
            <a:off x="208230" y="162962"/>
            <a:ext cx="4227968" cy="931024"/>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buClr>
                <a:srgbClr val="000000"/>
              </a:buClr>
              <a:buSzTx/>
              <a:defRPr/>
            </a:pPr>
            <a:r>
              <a:rPr lang="en-US">
                <a:solidFill>
                  <a:srgbClr val="000000"/>
                </a:solidFill>
                <a:latin typeface="Trebuchet MS" panose="020B0603020202020204" pitchFamily="34" charset="0"/>
                <a:ea typeface="Arial"/>
              </a:rPr>
              <a:t>End of Year READ Plan Summary</a:t>
            </a:r>
          </a:p>
        </p:txBody>
      </p:sp>
      <p:sp>
        <p:nvSpPr>
          <p:cNvPr id="6" name="TextBox 5">
            <a:extLst>
              <a:ext uri="{FF2B5EF4-FFF2-40B4-BE49-F238E27FC236}">
                <a16:creationId xmlns:a16="http://schemas.microsoft.com/office/drawing/2014/main" id="{04FD750C-7D90-B7D7-9041-133E1B50C528}"/>
              </a:ext>
            </a:extLst>
          </p:cNvPr>
          <p:cNvSpPr txBox="1"/>
          <p:nvPr/>
        </p:nvSpPr>
        <p:spPr>
          <a:xfrm>
            <a:off x="454240" y="2081893"/>
            <a:ext cx="4261757" cy="1754326"/>
          </a:xfrm>
          <a:prstGeom prst="rect">
            <a:avLst/>
          </a:prstGeom>
          <a:noFill/>
        </p:spPr>
        <p:txBody>
          <a:bodyPr wrap="square" rtlCol="0">
            <a:spAutoFit/>
          </a:bodyPr>
          <a:lstStyle/>
          <a:p>
            <a:r>
              <a:rPr lang="en-US" sz="2000">
                <a:latin typeface="Trebuchet MS" panose="020B0603020202020204" pitchFamily="34" charset="0"/>
              </a:rPr>
              <a:t>Narrative of student strengths, areas of need, and recommendations for support in the subsequent school year</a:t>
            </a:r>
          </a:p>
          <a:p>
            <a:endParaRPr lang="en-US"/>
          </a:p>
          <a:p>
            <a:endParaRPr lang="en-US"/>
          </a:p>
        </p:txBody>
      </p:sp>
      <p:pic>
        <p:nvPicPr>
          <p:cNvPr id="3" name="Picture 2" descr="Screenshot of the End of Year READ Plan Summary section of the new READ Plan template">
            <a:extLst>
              <a:ext uri="{FF2B5EF4-FFF2-40B4-BE49-F238E27FC236}">
                <a16:creationId xmlns:a16="http://schemas.microsoft.com/office/drawing/2014/main" id="{99314BE2-3EE8-D26A-176D-98F603F10A45}"/>
              </a:ext>
            </a:extLst>
          </p:cNvPr>
          <p:cNvPicPr>
            <a:picLocks noChangeAspect="1"/>
          </p:cNvPicPr>
          <p:nvPr/>
        </p:nvPicPr>
        <p:blipFill>
          <a:blip r:embed="rId3"/>
          <a:stretch>
            <a:fillRect/>
          </a:stretch>
        </p:blipFill>
        <p:spPr>
          <a:xfrm>
            <a:off x="4859995" y="238479"/>
            <a:ext cx="4011685" cy="4666541"/>
          </a:xfrm>
          <a:prstGeom prst="rect">
            <a:avLst/>
          </a:prstGeom>
          <a:effectLst>
            <a:outerShdw blurRad="50800" dist="38100" dir="2700000" algn="tl" rotWithShape="0">
              <a:prstClr val="black">
                <a:alpha val="40000"/>
              </a:prstClr>
            </a:outerShdw>
          </a:effectLst>
        </p:spPr>
      </p:pic>
      <p:pic>
        <p:nvPicPr>
          <p:cNvPr id="2" name="Picture 1">
            <a:extLst>
              <a:ext uri="{FF2B5EF4-FFF2-40B4-BE49-F238E27FC236}">
                <a16:creationId xmlns:a16="http://schemas.microsoft.com/office/drawing/2014/main" id="{79A5272E-AC5A-42B3-A4D0-1F008317FD2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7643" y="4659766"/>
            <a:ext cx="928035" cy="382418"/>
          </a:xfrm>
          <a:prstGeom prst="rect">
            <a:avLst/>
          </a:prstGeom>
        </p:spPr>
      </p:pic>
    </p:spTree>
    <p:extLst>
      <p:ext uri="{BB962C8B-B14F-4D97-AF65-F5344CB8AC3E}">
        <p14:creationId xmlns:p14="http://schemas.microsoft.com/office/powerpoint/2010/main" val="1662021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83071E79-BDF3-9611-BF4C-A70BB951D605}"/>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EDEE295B-3604-CE2A-C2D8-285345209C43}"/>
              </a:ext>
            </a:extLst>
          </p:cNvPr>
          <p:cNvSpPr txBox="1">
            <a:spLocks noGrp="1"/>
          </p:cNvSpPr>
          <p:nvPr>
            <p:ph type="title"/>
          </p:nvPr>
        </p:nvSpPr>
        <p:spPr>
          <a:xfrm>
            <a:off x="311700" y="114025"/>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a:latin typeface="Trebuchet MS" panose="020B0603020202020204" pitchFamily="34" charset="0"/>
              </a:rPr>
              <a:t>Agenda</a:t>
            </a:r>
            <a:endParaRPr>
              <a:latin typeface="Trebuchet MS" panose="020B0603020202020204" pitchFamily="34" charset="0"/>
            </a:endParaRPr>
          </a:p>
        </p:txBody>
      </p:sp>
      <p:graphicFrame>
        <p:nvGraphicFramePr>
          <p:cNvPr id="2" name="Table 1">
            <a:extLst>
              <a:ext uri="{FF2B5EF4-FFF2-40B4-BE49-F238E27FC236}">
                <a16:creationId xmlns:a16="http://schemas.microsoft.com/office/drawing/2014/main" id="{D4331C52-D439-8050-C0E2-9A39950B3C12}"/>
              </a:ext>
            </a:extLst>
          </p:cNvPr>
          <p:cNvGraphicFramePr>
            <a:graphicFrameLocks noGrp="1"/>
          </p:cNvGraphicFramePr>
          <p:nvPr>
            <p:extLst>
              <p:ext uri="{D42A27DB-BD31-4B8C-83A1-F6EECF244321}">
                <p14:modId xmlns:p14="http://schemas.microsoft.com/office/powerpoint/2010/main" val="481283506"/>
              </p:ext>
            </p:extLst>
          </p:nvPr>
        </p:nvGraphicFramePr>
        <p:xfrm>
          <a:off x="130858" y="1108710"/>
          <a:ext cx="8882284" cy="2926080"/>
        </p:xfrm>
        <a:graphic>
          <a:graphicData uri="http://schemas.openxmlformats.org/drawingml/2006/table">
            <a:tbl>
              <a:tblPr firstRow="1" bandRow="1">
                <a:tableStyleId>{5C22544A-7EE6-4342-B048-85BDC9FD1C3A}</a:tableStyleId>
              </a:tblPr>
              <a:tblGrid>
                <a:gridCol w="1825067">
                  <a:extLst>
                    <a:ext uri="{9D8B030D-6E8A-4147-A177-3AD203B41FA5}">
                      <a16:colId xmlns:a16="http://schemas.microsoft.com/office/drawing/2014/main" val="3466796005"/>
                    </a:ext>
                  </a:extLst>
                </a:gridCol>
                <a:gridCol w="7057217">
                  <a:extLst>
                    <a:ext uri="{9D8B030D-6E8A-4147-A177-3AD203B41FA5}">
                      <a16:colId xmlns:a16="http://schemas.microsoft.com/office/drawing/2014/main" val="5354359"/>
                    </a:ext>
                  </a:extLst>
                </a:gridCol>
              </a:tblGrid>
              <a:tr h="494336">
                <a:tc>
                  <a:txBody>
                    <a:bodyPr/>
                    <a:lstStyle/>
                    <a:p>
                      <a:r>
                        <a:rPr lang="en-US" sz="1800" b="0">
                          <a:solidFill>
                            <a:schemeClr val="tx1"/>
                          </a:solidFill>
                          <a:latin typeface="Trebuchet MS" panose="020B0603020202020204" pitchFamily="34" charset="0"/>
                        </a:rPr>
                        <a:t>9:00 – 9:55</a:t>
                      </a:r>
                      <a:endParaRPr lang="en-US" sz="1800" b="0"/>
                    </a:p>
                  </a:txBody>
                  <a:tcPr>
                    <a:solidFill>
                      <a:schemeClr val="accent4">
                        <a:lumMod val="60000"/>
                        <a:lumOff val="40000"/>
                      </a:schemeClr>
                    </a:solidFill>
                  </a:tcPr>
                </a:tc>
                <a:tc>
                  <a:txBody>
                    <a:bodyPr/>
                    <a:lstStyle/>
                    <a:p>
                      <a:r>
                        <a:rPr lang="en-US" sz="1800" b="1">
                          <a:solidFill>
                            <a:schemeClr val="tx1"/>
                          </a:solidFill>
                          <a:latin typeface="Trebuchet MS" panose="020B0603020202020204" pitchFamily="34" charset="0"/>
                        </a:rPr>
                        <a:t>READ Act and Students with Disabilities</a:t>
                      </a:r>
                    </a:p>
                    <a:p>
                      <a:r>
                        <a:rPr lang="en-US" sz="1800" b="0" i="1">
                          <a:solidFill>
                            <a:schemeClr val="tx1"/>
                          </a:solidFill>
                          <a:latin typeface="Trebuchet MS" panose="020B0603020202020204" pitchFamily="34" charset="0"/>
                        </a:rPr>
                        <a:t>* In collaboration with the Exceptional Student Services Unit</a:t>
                      </a:r>
                      <a:endParaRPr lang="en-US" sz="1800" b="0" i="1"/>
                    </a:p>
                  </a:txBody>
                  <a:tcPr>
                    <a:solidFill>
                      <a:schemeClr val="accent4">
                        <a:lumMod val="60000"/>
                        <a:lumOff val="40000"/>
                      </a:schemeClr>
                    </a:solidFill>
                  </a:tcPr>
                </a:tc>
                <a:extLst>
                  <a:ext uri="{0D108BD9-81ED-4DB2-BD59-A6C34878D82A}">
                    <a16:rowId xmlns:a16="http://schemas.microsoft.com/office/drawing/2014/main" val="1814355871"/>
                  </a:ext>
                </a:extLst>
              </a:tr>
              <a:tr h="494336">
                <a:tc>
                  <a:txBody>
                    <a:bodyPr/>
                    <a:lstStyle/>
                    <a:p>
                      <a:r>
                        <a:rPr lang="en-US" sz="1800" b="0">
                          <a:solidFill>
                            <a:schemeClr val="tx1"/>
                          </a:solidFill>
                          <a:latin typeface="Trebuchet MS" panose="020B0603020202020204" pitchFamily="34" charset="0"/>
                          <a:ea typeface="Calibri"/>
                          <a:cs typeface="Calibri"/>
                        </a:rPr>
                        <a:t>10:00 – 11:00</a:t>
                      </a:r>
                      <a:endParaRPr lang="en-US" sz="1800" b="0"/>
                    </a:p>
                  </a:txBody>
                  <a:tcPr>
                    <a:solidFill>
                      <a:schemeClr val="accent4">
                        <a:lumMod val="60000"/>
                        <a:lumOff val="40000"/>
                      </a:schemeClr>
                    </a:solidFill>
                  </a:tcPr>
                </a:tc>
                <a:tc>
                  <a:txBody>
                    <a:bodyPr/>
                    <a:lstStyle/>
                    <a:p>
                      <a:r>
                        <a:rPr lang="en-US" sz="1800" b="1">
                          <a:solidFill>
                            <a:schemeClr val="tx1"/>
                          </a:solidFill>
                          <a:latin typeface="Trebuchet MS" panose="020B0603020202020204" pitchFamily="34" charset="0"/>
                          <a:ea typeface="Calibri"/>
                          <a:cs typeface="Calibri"/>
                        </a:rPr>
                        <a:t>Literacy Updates and Collaboration</a:t>
                      </a:r>
                    </a:p>
                    <a:p>
                      <a:pPr marL="0" indent="0">
                        <a:buFont typeface="Arial" panose="020B0604020202020204" pitchFamily="34" charset="0"/>
                        <a:buNone/>
                      </a:pPr>
                      <a:r>
                        <a:rPr lang="en-US" sz="1800" b="0">
                          <a:solidFill>
                            <a:schemeClr val="tx1"/>
                          </a:solidFill>
                          <a:latin typeface="Trebuchet MS" panose="020B0603020202020204" pitchFamily="34" charset="0"/>
                          <a:ea typeface="Calibri"/>
                          <a:cs typeface="Calibri"/>
                        </a:rPr>
                        <a:t>Students with Disabilities Q&amp;A</a:t>
                      </a:r>
                    </a:p>
                    <a:p>
                      <a:pPr marL="0" indent="0">
                        <a:buFont typeface="Arial" panose="020B0604020202020204" pitchFamily="34" charset="0"/>
                        <a:buNone/>
                      </a:pPr>
                      <a:r>
                        <a:rPr lang="en-US" sz="1800" b="0">
                          <a:solidFill>
                            <a:schemeClr val="tx1"/>
                          </a:solidFill>
                          <a:latin typeface="Trebuchet MS" panose="020B0603020202020204" pitchFamily="34" charset="0"/>
                          <a:ea typeface="Calibri"/>
                          <a:cs typeface="Calibri"/>
                        </a:rPr>
                        <a:t>READ Act FAQs and Breakout Discussions:</a:t>
                      </a:r>
                    </a:p>
                    <a:p>
                      <a:pPr marL="342900" lvl="1" indent="-342900">
                        <a:buFont typeface="Arial" panose="020B0604020202020204" pitchFamily="34" charset="0"/>
                        <a:buChar char="•"/>
                      </a:pPr>
                      <a:r>
                        <a:rPr lang="en-US" sz="1800" b="0">
                          <a:solidFill>
                            <a:schemeClr val="tx1"/>
                          </a:solidFill>
                          <a:latin typeface="Trebuchet MS" panose="020B0603020202020204" pitchFamily="34" charset="0"/>
                          <a:ea typeface="Calibri"/>
                          <a:cs typeface="Calibri"/>
                        </a:rPr>
                        <a:t>Students with Disabilities</a:t>
                      </a:r>
                    </a:p>
                    <a:p>
                      <a:pPr marL="342900" lvl="1" indent="-342900">
                        <a:buFont typeface="Arial" panose="020B0604020202020204" pitchFamily="34" charset="0"/>
                        <a:buChar char="•"/>
                      </a:pPr>
                      <a:r>
                        <a:rPr lang="en-US" sz="1800" b="0">
                          <a:solidFill>
                            <a:schemeClr val="tx1"/>
                          </a:solidFill>
                          <a:latin typeface="Trebuchet MS" panose="020B0603020202020204" pitchFamily="34" charset="0"/>
                          <a:ea typeface="Calibri"/>
                          <a:cs typeface="Calibri"/>
                        </a:rPr>
                        <a:t>Multilingual Learners</a:t>
                      </a:r>
                    </a:p>
                    <a:p>
                      <a:pPr marL="342900" lvl="1" indent="-342900">
                        <a:buFont typeface="Arial" panose="020B0604020202020204" pitchFamily="34" charset="0"/>
                        <a:buChar char="•"/>
                      </a:pPr>
                      <a:r>
                        <a:rPr lang="en-US" sz="1800" b="0">
                          <a:solidFill>
                            <a:schemeClr val="tx1"/>
                          </a:solidFill>
                          <a:latin typeface="Trebuchet MS" panose="020B0603020202020204" pitchFamily="34" charset="0"/>
                          <a:ea typeface="Calibri"/>
                          <a:cs typeface="Calibri"/>
                        </a:rPr>
                        <a:t>MTSS and Tiers of Literacy Instruction</a:t>
                      </a:r>
                    </a:p>
                    <a:p>
                      <a:pPr marL="0" indent="0">
                        <a:buFont typeface="Arial" panose="020B0604020202020204" pitchFamily="34" charset="0"/>
                        <a:buNone/>
                      </a:pPr>
                      <a:r>
                        <a:rPr lang="en-US" sz="1800" b="0">
                          <a:solidFill>
                            <a:schemeClr val="tx1"/>
                          </a:solidFill>
                          <a:latin typeface="Trebuchet MS" panose="020B0603020202020204" pitchFamily="34" charset="0"/>
                          <a:ea typeface="Calibri"/>
                          <a:cs typeface="Calibri"/>
                        </a:rPr>
                        <a:t>EOY READ Act Reminders</a:t>
                      </a:r>
                    </a:p>
                    <a:p>
                      <a:pPr marL="0" indent="0">
                        <a:buFont typeface="Arial" panose="020B0604020202020204" pitchFamily="34" charset="0"/>
                        <a:buNone/>
                      </a:pPr>
                      <a:r>
                        <a:rPr lang="en-US" sz="1800" b="0">
                          <a:solidFill>
                            <a:schemeClr val="tx1"/>
                          </a:solidFill>
                          <a:latin typeface="Trebuchet MS" panose="020B0603020202020204" pitchFamily="34" charset="0"/>
                          <a:ea typeface="Calibri"/>
                          <a:cs typeface="Calibri"/>
                        </a:rPr>
                        <a:t>CDE Literacy Updates</a:t>
                      </a:r>
                    </a:p>
                  </a:txBody>
                  <a:tcPr>
                    <a:solidFill>
                      <a:schemeClr val="accent4">
                        <a:lumMod val="60000"/>
                        <a:lumOff val="40000"/>
                      </a:schemeClr>
                    </a:solidFill>
                  </a:tcPr>
                </a:tc>
                <a:extLst>
                  <a:ext uri="{0D108BD9-81ED-4DB2-BD59-A6C34878D82A}">
                    <a16:rowId xmlns:a16="http://schemas.microsoft.com/office/drawing/2014/main" val="1333294098"/>
                  </a:ext>
                </a:extLst>
              </a:tr>
            </a:tbl>
          </a:graphicData>
        </a:graphic>
      </p:graphicFrame>
      <p:sp>
        <p:nvSpPr>
          <p:cNvPr id="3" name="TextBox 2">
            <a:extLst>
              <a:ext uri="{FF2B5EF4-FFF2-40B4-BE49-F238E27FC236}">
                <a16:creationId xmlns:a16="http://schemas.microsoft.com/office/drawing/2014/main" id="{162ACBEF-0DBB-BA83-2467-E86C8537118F}"/>
              </a:ext>
            </a:extLst>
          </p:cNvPr>
          <p:cNvSpPr txBox="1"/>
          <p:nvPr/>
        </p:nvSpPr>
        <p:spPr>
          <a:xfrm>
            <a:off x="66644" y="4323989"/>
            <a:ext cx="8453942" cy="369332"/>
          </a:xfrm>
          <a:prstGeom prst="rect">
            <a:avLst/>
          </a:prstGeom>
          <a:noFill/>
        </p:spPr>
        <p:txBody>
          <a:bodyPr wrap="square" rtlCol="0">
            <a:spAutoFit/>
          </a:bodyPr>
          <a:lstStyle/>
          <a:p>
            <a:pPr marL="0" lvl="0" indent="0" algn="l" rtl="0">
              <a:spcBef>
                <a:spcPts val="0"/>
              </a:spcBef>
              <a:spcAft>
                <a:spcPts val="1200"/>
              </a:spcAft>
              <a:buNone/>
            </a:pPr>
            <a:r>
              <a:rPr lang="en-US" sz="1800" i="1">
                <a:latin typeface="Trebuchet MS" panose="020B0603020202020204" pitchFamily="34" charset="0"/>
                <a:cs typeface="Calibri"/>
              </a:rPr>
              <a:t>Note: Both sections of today’s meeting will be held on the same Zoom link. </a:t>
            </a:r>
          </a:p>
        </p:txBody>
      </p:sp>
    </p:spTree>
    <p:extLst>
      <p:ext uri="{BB962C8B-B14F-4D97-AF65-F5344CB8AC3E}">
        <p14:creationId xmlns:p14="http://schemas.microsoft.com/office/powerpoint/2010/main" val="13178524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001E3-AE0B-CDBE-C58E-AC8A0756D705}"/>
              </a:ext>
            </a:extLst>
          </p:cNvPr>
          <p:cNvSpPr>
            <a:spLocks noGrp="1"/>
          </p:cNvSpPr>
          <p:nvPr>
            <p:ph type="title"/>
          </p:nvPr>
        </p:nvSpPr>
        <p:spPr>
          <a:xfrm>
            <a:off x="108642" y="85642"/>
            <a:ext cx="8582684" cy="448512"/>
          </a:xfrm>
        </p:spPr>
        <p:txBody>
          <a:bodyPr spcFirstLastPara="1" vert="horz" wrap="square" lIns="68580" tIns="34290" rIns="68580" bIns="34290" rtlCol="0" anchor="ctr" anchorCtr="0">
            <a:noAutofit/>
          </a:bodyPr>
          <a:lstStyle/>
          <a:p>
            <a:pPr>
              <a:spcBef>
                <a:spcPct val="0"/>
              </a:spcBef>
            </a:pPr>
            <a:r>
              <a:rPr lang="en-US" sz="2800" kern="1200">
                <a:solidFill>
                  <a:schemeClr val="tx1"/>
                </a:solidFill>
                <a:latin typeface="Trebuchet MS" panose="020B0603020202020204" pitchFamily="34" charset="0"/>
                <a:ea typeface="+mj-ea"/>
                <a:cs typeface="+mj-cs"/>
              </a:rPr>
              <a:t>Planning for the Year Ahead: Statute to Practice</a:t>
            </a:r>
          </a:p>
        </p:txBody>
      </p:sp>
      <p:graphicFrame>
        <p:nvGraphicFramePr>
          <p:cNvPr id="3" name="Diagram 2" descr="Statute to Practice Considerations When Planning for the Year Ahead">
            <a:extLst>
              <a:ext uri="{FF2B5EF4-FFF2-40B4-BE49-F238E27FC236}">
                <a16:creationId xmlns:a16="http://schemas.microsoft.com/office/drawing/2014/main" id="{EFAEFAD7-BAAF-0C53-75C9-9F81BC2CF168}"/>
              </a:ext>
            </a:extLst>
          </p:cNvPr>
          <p:cNvGraphicFramePr/>
          <p:nvPr>
            <p:extLst>
              <p:ext uri="{D42A27DB-BD31-4B8C-83A1-F6EECF244321}">
                <p14:modId xmlns:p14="http://schemas.microsoft.com/office/powerpoint/2010/main" val="2009391652"/>
              </p:ext>
            </p:extLst>
          </p:nvPr>
        </p:nvGraphicFramePr>
        <p:xfrm>
          <a:off x="181068" y="608324"/>
          <a:ext cx="8799970" cy="43710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498162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4BB79-993C-61DC-D89C-694EDC7FD95A}"/>
              </a:ext>
            </a:extLst>
          </p:cNvPr>
          <p:cNvSpPr>
            <a:spLocks noGrp="1"/>
          </p:cNvSpPr>
          <p:nvPr>
            <p:ph type="title"/>
          </p:nvPr>
        </p:nvSpPr>
        <p:spPr/>
        <p:txBody>
          <a:bodyPr>
            <a:noAutofit/>
          </a:bodyPr>
          <a:lstStyle/>
          <a:p>
            <a:r>
              <a:rPr lang="en-US" sz="2800">
                <a:solidFill>
                  <a:schemeClr val="tx1"/>
                </a:solidFill>
                <a:latin typeface="Trebuchet MS" panose="020B0603020202020204" pitchFamily="34" charset="0"/>
              </a:rPr>
              <a:t>Essential Questions for Leaders at EOY – Planning for the Year Ahead</a:t>
            </a:r>
          </a:p>
        </p:txBody>
      </p:sp>
      <p:sp>
        <p:nvSpPr>
          <p:cNvPr id="3" name="Content Placeholder 2">
            <a:extLst>
              <a:ext uri="{FF2B5EF4-FFF2-40B4-BE49-F238E27FC236}">
                <a16:creationId xmlns:a16="http://schemas.microsoft.com/office/drawing/2014/main" id="{D7517077-CB73-920D-2169-D0CD4E7B7597}"/>
              </a:ext>
            </a:extLst>
          </p:cNvPr>
          <p:cNvSpPr>
            <a:spLocks noGrp="1"/>
          </p:cNvSpPr>
          <p:nvPr>
            <p:ph idx="4294967295"/>
          </p:nvPr>
        </p:nvSpPr>
        <p:spPr>
          <a:xfrm>
            <a:off x="0" y="994342"/>
            <a:ext cx="9144000" cy="3340894"/>
          </a:xfrm>
        </p:spPr>
        <p:txBody>
          <a:bodyPr anchor="ctr">
            <a:noAutofit/>
          </a:bodyPr>
          <a:lstStyle/>
          <a:p>
            <a:r>
              <a:rPr lang="en-US">
                <a:solidFill>
                  <a:schemeClr val="tx1"/>
                </a:solidFill>
                <a:latin typeface="Trebuchet MS" panose="020B0603020202020204" pitchFamily="34" charset="0"/>
              </a:rPr>
              <a:t>How many students will need increased intervention support in the upcoming school year based on EOY data?  </a:t>
            </a:r>
          </a:p>
          <a:p>
            <a:pPr marL="114300" indent="0">
              <a:buNone/>
            </a:pPr>
            <a:endParaRPr lang="en-US">
              <a:solidFill>
                <a:schemeClr val="tx1"/>
              </a:solidFill>
              <a:latin typeface="Trebuchet MS" panose="020B0603020202020204" pitchFamily="34" charset="0"/>
            </a:endParaRPr>
          </a:p>
          <a:p>
            <a:r>
              <a:rPr lang="en-US">
                <a:solidFill>
                  <a:schemeClr val="tx1"/>
                </a:solidFill>
                <a:latin typeface="Trebuchet MS" panose="020B0603020202020204" pitchFamily="34" charset="0"/>
              </a:rPr>
              <a:t>What should staffing look like for the upcoming year to ensure students with an ongoing READ plan are placed with a highly effective teacher?</a:t>
            </a:r>
          </a:p>
          <a:p>
            <a:pPr marL="114300" indent="0">
              <a:buNone/>
            </a:pPr>
            <a:endParaRPr lang="en-US">
              <a:solidFill>
                <a:schemeClr val="tx1"/>
              </a:solidFill>
              <a:latin typeface="Trebuchet MS" panose="020B0603020202020204" pitchFamily="34" charset="0"/>
            </a:endParaRPr>
          </a:p>
          <a:p>
            <a:r>
              <a:rPr lang="en-US">
                <a:solidFill>
                  <a:schemeClr val="tx1"/>
                </a:solidFill>
                <a:latin typeface="Trebuchet MS" panose="020B0603020202020204" pitchFamily="34" charset="0"/>
              </a:rPr>
              <a:t>How will the schedule accommodate the number and size of intervention groups?</a:t>
            </a:r>
          </a:p>
          <a:p>
            <a:pPr marL="114300" indent="0">
              <a:buNone/>
            </a:pPr>
            <a:endParaRPr lang="en-US">
              <a:solidFill>
                <a:schemeClr val="tx1"/>
              </a:solidFill>
              <a:latin typeface="Trebuchet MS" panose="020B0603020202020204" pitchFamily="34" charset="0"/>
            </a:endParaRPr>
          </a:p>
          <a:p>
            <a:r>
              <a:rPr lang="en-US">
                <a:solidFill>
                  <a:schemeClr val="tx1"/>
                </a:solidFill>
                <a:latin typeface="Trebuchet MS" panose="020B0603020202020204" pitchFamily="34" charset="0"/>
              </a:rPr>
              <a:t>What additional resources may be needed to support the instructional needs of students on READ plans?</a:t>
            </a:r>
          </a:p>
        </p:txBody>
      </p:sp>
    </p:spTree>
    <p:extLst>
      <p:ext uri="{BB962C8B-B14F-4D97-AF65-F5344CB8AC3E}">
        <p14:creationId xmlns:p14="http://schemas.microsoft.com/office/powerpoint/2010/main" val="20297104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A17A2-047C-F547-087B-236006B1316D}"/>
              </a:ext>
            </a:extLst>
          </p:cNvPr>
          <p:cNvSpPr>
            <a:spLocks noGrp="1"/>
          </p:cNvSpPr>
          <p:nvPr>
            <p:ph type="title"/>
          </p:nvPr>
        </p:nvSpPr>
        <p:spPr/>
        <p:txBody>
          <a:bodyPr/>
          <a:lstStyle/>
          <a:p>
            <a:r>
              <a:rPr lang="en-US" sz="2800">
                <a:latin typeface="Trebuchet MS" panose="020B0603020202020204" pitchFamily="34" charset="0"/>
              </a:rPr>
              <a:t>READ Plans from Year to Year</a:t>
            </a:r>
            <a:br>
              <a:rPr lang="en-US">
                <a:latin typeface="Trebuchet MS" panose="020B0603020202020204" pitchFamily="34" charset="0"/>
              </a:rPr>
            </a:br>
            <a:r>
              <a:rPr lang="en-US" sz="1800">
                <a:latin typeface="Trebuchet MS" panose="020B0603020202020204" pitchFamily="34" charset="0"/>
              </a:rPr>
              <a:t>Planning for the Year Ahead</a:t>
            </a:r>
            <a:endParaRPr lang="en-US"/>
          </a:p>
        </p:txBody>
      </p:sp>
      <p:pic>
        <p:nvPicPr>
          <p:cNvPr id="6" name="Picture 5" descr="A screenshot of the READ Act Guidance and READ Plan Resources Web Page ">
            <a:extLst>
              <a:ext uri="{FF2B5EF4-FFF2-40B4-BE49-F238E27FC236}">
                <a16:creationId xmlns:a16="http://schemas.microsoft.com/office/drawing/2014/main" id="{F6484455-F1BA-E10B-6B2E-8D02E7FB8405}"/>
              </a:ext>
            </a:extLst>
          </p:cNvPr>
          <p:cNvPicPr>
            <a:picLocks noChangeAspect="1"/>
          </p:cNvPicPr>
          <p:nvPr/>
        </p:nvPicPr>
        <p:blipFill>
          <a:blip r:embed="rId3"/>
          <a:stretch>
            <a:fillRect/>
          </a:stretch>
        </p:blipFill>
        <p:spPr>
          <a:xfrm>
            <a:off x="384402" y="1069521"/>
            <a:ext cx="4775402" cy="3755571"/>
          </a:xfrm>
          <a:prstGeom prst="rect">
            <a:avLst/>
          </a:prstGeom>
        </p:spPr>
      </p:pic>
      <p:sp>
        <p:nvSpPr>
          <p:cNvPr id="7" name="Oval 6">
            <a:extLst>
              <a:ext uri="{FF2B5EF4-FFF2-40B4-BE49-F238E27FC236}">
                <a16:creationId xmlns:a16="http://schemas.microsoft.com/office/drawing/2014/main" id="{A05FBACD-2D77-0A95-30AD-070845E3E4A2}"/>
              </a:ext>
              <a:ext uri="{C183D7F6-B498-43B3-948B-1728B52AA6E4}">
                <adec:decorative xmlns:adec="http://schemas.microsoft.com/office/drawing/2017/decorative" val="1"/>
              </a:ext>
            </a:extLst>
          </p:cNvPr>
          <p:cNvSpPr/>
          <p:nvPr/>
        </p:nvSpPr>
        <p:spPr>
          <a:xfrm>
            <a:off x="3967843" y="2253343"/>
            <a:ext cx="1118507" cy="24492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READ Plans from Year to Year Guidance Document">
            <a:extLst>
              <a:ext uri="{FF2B5EF4-FFF2-40B4-BE49-F238E27FC236}">
                <a16:creationId xmlns:a16="http://schemas.microsoft.com/office/drawing/2014/main" id="{259183B7-2D2F-8B43-2662-69D4F97D3D9B}"/>
              </a:ext>
            </a:extLst>
          </p:cNvPr>
          <p:cNvPicPr>
            <a:picLocks noChangeAspect="1"/>
          </p:cNvPicPr>
          <p:nvPr/>
        </p:nvPicPr>
        <p:blipFill>
          <a:blip r:embed="rId4"/>
          <a:stretch>
            <a:fillRect/>
          </a:stretch>
        </p:blipFill>
        <p:spPr>
          <a:xfrm>
            <a:off x="5335301" y="222091"/>
            <a:ext cx="3357263" cy="4307432"/>
          </a:xfrm>
          <a:prstGeom prst="rect">
            <a:avLst/>
          </a:prstGeom>
          <a:effectLst>
            <a:glow rad="63500">
              <a:schemeClr val="accent2">
                <a:satMod val="175000"/>
                <a:alpha val="40000"/>
              </a:schemeClr>
            </a:glow>
            <a:outerShdw blurRad="50800" dist="38100" dir="2700000" algn="tl" rotWithShape="0">
              <a:prstClr val="black">
                <a:alpha val="40000"/>
              </a:prstClr>
            </a:outerShdw>
          </a:effectLst>
        </p:spPr>
      </p:pic>
    </p:spTree>
    <p:extLst>
      <p:ext uri="{BB962C8B-B14F-4D97-AF65-F5344CB8AC3E}">
        <p14:creationId xmlns:p14="http://schemas.microsoft.com/office/powerpoint/2010/main" val="22362610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hild holding a picture card of a dinosaur to his forehead">
            <a:extLst>
              <a:ext uri="{FF2B5EF4-FFF2-40B4-BE49-F238E27FC236}">
                <a16:creationId xmlns:a16="http://schemas.microsoft.com/office/drawing/2014/main" id="{6D614C07-B1C8-F7ED-B6D0-0ADFAE2905D2}"/>
              </a:ext>
            </a:extLst>
          </p:cNvPr>
          <p:cNvPicPr>
            <a:picLocks noGrp="1" noChangeAspect="1"/>
          </p:cNvPicPr>
          <p:nvPr>
            <p:ph type="pic" sz="quarter" idx="10"/>
          </p:nvPr>
        </p:nvPicPr>
        <p:blipFill>
          <a:blip r:embed="rId2"/>
          <a:srcRect t="7833" b="7833"/>
          <a:stretch>
            <a:fillRect/>
          </a:stretch>
        </p:blipFill>
        <p:spPr/>
      </p:pic>
      <p:sp>
        <p:nvSpPr>
          <p:cNvPr id="3" name="Title 2">
            <a:extLst>
              <a:ext uri="{FF2B5EF4-FFF2-40B4-BE49-F238E27FC236}">
                <a16:creationId xmlns:a16="http://schemas.microsoft.com/office/drawing/2014/main" id="{78E7665B-DC46-6B97-E37C-0431DCB21E08}"/>
              </a:ext>
            </a:extLst>
          </p:cNvPr>
          <p:cNvSpPr>
            <a:spLocks noGrp="1"/>
          </p:cNvSpPr>
          <p:nvPr>
            <p:ph type="title"/>
          </p:nvPr>
        </p:nvSpPr>
        <p:spPr>
          <a:xfrm>
            <a:off x="0" y="2706255"/>
            <a:ext cx="9144000" cy="1352398"/>
          </a:xfrm>
        </p:spPr>
        <p:txBody>
          <a:bodyPr/>
          <a:lstStyle/>
          <a:p>
            <a:r>
              <a:rPr lang="en-US">
                <a:solidFill>
                  <a:schemeClr val="tx1"/>
                </a:solidFill>
                <a:latin typeface="Trebuchet MS"/>
              </a:rPr>
              <a:t>Break:</a:t>
            </a:r>
            <a:br>
              <a:rPr lang="en-US">
                <a:solidFill>
                  <a:schemeClr val="tx1"/>
                </a:solidFill>
                <a:latin typeface="Trebuchet MS" panose="020B0603020202020204" pitchFamily="34" charset="0"/>
              </a:rPr>
            </a:br>
            <a:r>
              <a:rPr lang="en-US" sz="2800">
                <a:solidFill>
                  <a:schemeClr val="tx1"/>
                </a:solidFill>
                <a:latin typeface="Trebuchet MS"/>
              </a:rPr>
              <a:t>We will resume on this link at 10:00.</a:t>
            </a:r>
            <a:endParaRPr lang="en-US">
              <a:solidFill>
                <a:schemeClr val="tx1"/>
              </a:solidFill>
              <a:latin typeface="Trebuchet MS"/>
            </a:endParaRPr>
          </a:p>
        </p:txBody>
      </p:sp>
    </p:spTree>
    <p:extLst>
      <p:ext uri="{BB962C8B-B14F-4D97-AF65-F5344CB8AC3E}">
        <p14:creationId xmlns:p14="http://schemas.microsoft.com/office/powerpoint/2010/main" val="1166305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85930FBA-5CF9-3C53-004C-A2EEA1DA31F0}"/>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5CC65C52-A86C-7DAA-4E9B-542AB00EB8AC}"/>
              </a:ext>
            </a:extLst>
          </p:cNvPr>
          <p:cNvSpPr txBox="1">
            <a:spLocks noGrp="1"/>
          </p:cNvSpPr>
          <p:nvPr>
            <p:ph type="title"/>
          </p:nvPr>
        </p:nvSpPr>
        <p:spPr>
          <a:xfrm>
            <a:off x="311700" y="114025"/>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2800">
                <a:latin typeface="Trebuchet MS" panose="020B0603020202020204" pitchFamily="34" charset="0"/>
              </a:rPr>
              <a:t>References</a:t>
            </a:r>
          </a:p>
        </p:txBody>
      </p:sp>
      <p:sp>
        <p:nvSpPr>
          <p:cNvPr id="2" name="Text Placeholder 1">
            <a:extLst>
              <a:ext uri="{FF2B5EF4-FFF2-40B4-BE49-F238E27FC236}">
                <a16:creationId xmlns:a16="http://schemas.microsoft.com/office/drawing/2014/main" id="{2F99AE6C-E42E-C813-BE88-98782AAA215E}"/>
              </a:ext>
            </a:extLst>
          </p:cNvPr>
          <p:cNvSpPr txBox="1">
            <a:spLocks noGrp="1"/>
          </p:cNvSpPr>
          <p:nvPr>
            <p:ph type="body" idx="4294967295"/>
          </p:nvPr>
        </p:nvSpPr>
        <p:spPr>
          <a:xfrm>
            <a:off x="311150" y="1152525"/>
            <a:ext cx="7169150" cy="680156"/>
          </a:xfrm>
          <a:prstGeom prst="rect">
            <a:avLst/>
          </a:prstGeom>
          <a:noFill/>
        </p:spPr>
        <p:txBody>
          <a:bodyPr wrap="square" rtlCol="0">
            <a:spAutoFit/>
          </a:bodyPr>
          <a:lstStyle/>
          <a:p>
            <a:pPr marL="114300" indent="0">
              <a:buNone/>
            </a:pPr>
            <a:r>
              <a:rPr lang="en-US" sz="1400" b="0" i="0">
                <a:solidFill>
                  <a:srgbClr val="333333"/>
                </a:solidFill>
                <a:effectLst/>
                <a:latin typeface="Trebuchet MS" panose="020B0603020202020204" pitchFamily="34" charset="0"/>
              </a:rPr>
              <a:t>Eide, D. (2012). </a:t>
            </a:r>
            <a:r>
              <a:rPr lang="en-US" sz="1400" b="0" i="1">
                <a:solidFill>
                  <a:srgbClr val="333333"/>
                </a:solidFill>
                <a:effectLst/>
                <a:latin typeface="Trebuchet MS" panose="020B0603020202020204" pitchFamily="34" charset="0"/>
              </a:rPr>
              <a:t>Uncovering the logic of English: a common-sense approach to reading, spelling, and literacy.</a:t>
            </a:r>
            <a:r>
              <a:rPr lang="en-US" sz="1400" b="0" i="0">
                <a:solidFill>
                  <a:srgbClr val="333333"/>
                </a:solidFill>
                <a:effectLst/>
                <a:latin typeface="Trebuchet MS" panose="020B0603020202020204" pitchFamily="34" charset="0"/>
              </a:rPr>
              <a:t> 2nd ed. </a:t>
            </a:r>
            <a:r>
              <a:rPr lang="en-US" sz="1400" b="0" i="0" err="1">
                <a:solidFill>
                  <a:srgbClr val="333333"/>
                </a:solidFill>
                <a:effectLst/>
                <a:latin typeface="Trebuchet MS" panose="020B0603020202020204" pitchFamily="34" charset="0"/>
              </a:rPr>
              <a:t>pbk</a:t>
            </a:r>
            <a:r>
              <a:rPr lang="en-US" sz="1400" b="0" i="0">
                <a:solidFill>
                  <a:srgbClr val="333333"/>
                </a:solidFill>
                <a:effectLst/>
                <a:latin typeface="Trebuchet MS" panose="020B0603020202020204" pitchFamily="34" charset="0"/>
              </a:rPr>
              <a:t>. </a:t>
            </a:r>
            <a:r>
              <a:rPr lang="en-US" sz="1400" b="0" i="0" err="1">
                <a:solidFill>
                  <a:srgbClr val="333333"/>
                </a:solidFill>
                <a:effectLst/>
                <a:latin typeface="Trebuchet MS" panose="020B0603020202020204" pitchFamily="34" charset="0"/>
              </a:rPr>
              <a:t>Pedia</a:t>
            </a:r>
            <a:r>
              <a:rPr lang="en-US" sz="1400" b="0" i="0">
                <a:solidFill>
                  <a:srgbClr val="333333"/>
                </a:solidFill>
                <a:effectLst/>
                <a:latin typeface="Trebuchet MS" panose="020B0603020202020204" pitchFamily="34" charset="0"/>
              </a:rPr>
              <a:t> Learning Inc.</a:t>
            </a:r>
            <a:endParaRPr lang="en-US" sz="1400">
              <a:latin typeface="Trebuchet MS" panose="020B0603020202020204" pitchFamily="34" charset="0"/>
            </a:endParaRPr>
          </a:p>
        </p:txBody>
      </p:sp>
    </p:spTree>
    <p:extLst>
      <p:ext uri="{BB962C8B-B14F-4D97-AF65-F5344CB8AC3E}">
        <p14:creationId xmlns:p14="http://schemas.microsoft.com/office/powerpoint/2010/main" val="3006076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1C9F2-9402-983E-E90E-24EFEE5F840F}"/>
              </a:ext>
            </a:extLst>
          </p:cNvPr>
          <p:cNvSpPr>
            <a:spLocks noGrp="1"/>
          </p:cNvSpPr>
          <p:nvPr>
            <p:ph type="title"/>
          </p:nvPr>
        </p:nvSpPr>
        <p:spPr>
          <a:xfrm>
            <a:off x="361796" y="98752"/>
            <a:ext cx="7167900" cy="741300"/>
          </a:xfrm>
        </p:spPr>
        <p:txBody>
          <a:bodyPr/>
          <a:lstStyle/>
          <a:p>
            <a:r>
              <a:rPr lang="en-US">
                <a:latin typeface="Trebuchet MS" panose="020B0603020202020204" pitchFamily="34" charset="0"/>
              </a:rPr>
              <a:t>Senate Bill 25-200</a:t>
            </a:r>
          </a:p>
        </p:txBody>
      </p:sp>
      <p:sp>
        <p:nvSpPr>
          <p:cNvPr id="7" name="Callout: Line 6">
            <a:extLst>
              <a:ext uri="{FF2B5EF4-FFF2-40B4-BE49-F238E27FC236}">
                <a16:creationId xmlns:a16="http://schemas.microsoft.com/office/drawing/2014/main" id="{84D344BE-F120-72FD-7D20-F58BE0936840}"/>
              </a:ext>
            </a:extLst>
          </p:cNvPr>
          <p:cNvSpPr/>
          <p:nvPr/>
        </p:nvSpPr>
        <p:spPr>
          <a:xfrm>
            <a:off x="5700584" y="560174"/>
            <a:ext cx="3196281" cy="1408670"/>
          </a:xfrm>
          <a:prstGeom prst="borderCallout1">
            <a:avLst>
              <a:gd name="adj1" fmla="val 79620"/>
              <a:gd name="adj2" fmla="val 186"/>
              <a:gd name="adj3" fmla="val 24685"/>
              <a:gd name="adj4" fmla="val -49551"/>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rebuchet MS" panose="020B0603020202020204" pitchFamily="34" charset="0"/>
              </a:rPr>
              <a:t>Current Status: </a:t>
            </a:r>
          </a:p>
          <a:p>
            <a:pPr algn="ctr"/>
            <a:r>
              <a:rPr lang="en-US" sz="2800">
                <a:solidFill>
                  <a:schemeClr val="tx1"/>
                </a:solidFill>
                <a:latin typeface="Trebuchet MS" panose="020B0603020202020204" pitchFamily="34" charset="0"/>
              </a:rPr>
              <a:t>Under Consideration</a:t>
            </a:r>
            <a:endParaRPr lang="en-US">
              <a:solidFill>
                <a:schemeClr val="tx1"/>
              </a:solidFill>
              <a:latin typeface="Trebuchet MS" panose="020B0603020202020204" pitchFamily="34" charset="0"/>
            </a:endParaRPr>
          </a:p>
        </p:txBody>
      </p:sp>
      <p:sp>
        <p:nvSpPr>
          <p:cNvPr id="8" name="TextBox 7">
            <a:extLst>
              <a:ext uri="{FF2B5EF4-FFF2-40B4-BE49-F238E27FC236}">
                <a16:creationId xmlns:a16="http://schemas.microsoft.com/office/drawing/2014/main" id="{9240496B-25AE-9A21-2D39-E9380AD46B43}"/>
              </a:ext>
            </a:extLst>
          </p:cNvPr>
          <p:cNvSpPr txBox="1"/>
          <p:nvPr/>
        </p:nvSpPr>
        <p:spPr>
          <a:xfrm>
            <a:off x="247135" y="1556087"/>
            <a:ext cx="5244920" cy="1015663"/>
          </a:xfrm>
          <a:prstGeom prst="rect">
            <a:avLst/>
          </a:prstGeom>
          <a:noFill/>
        </p:spPr>
        <p:txBody>
          <a:bodyPr wrap="square" rtlCol="0">
            <a:spAutoFit/>
          </a:bodyPr>
          <a:lstStyle/>
          <a:p>
            <a:r>
              <a:rPr lang="en-US" sz="2000">
                <a:latin typeface="Trebuchet MS" panose="020B0603020202020204" pitchFamily="34" charset="0"/>
              </a:rPr>
              <a:t>Information can be found on the Colorado General Assembly web page: </a:t>
            </a:r>
          </a:p>
          <a:p>
            <a:r>
              <a:rPr lang="en-US" sz="2000">
                <a:latin typeface="Trebuchet MS" panose="020B0603020202020204" pitchFamily="34" charset="0"/>
                <a:hlinkClick r:id="rId3"/>
              </a:rPr>
              <a:t>https://leg.colorado.gov/bills/sb25-200</a:t>
            </a:r>
            <a:r>
              <a:rPr lang="en-US" sz="2000">
                <a:latin typeface="Trebuchet MS" panose="020B0603020202020204" pitchFamily="34" charset="0"/>
              </a:rPr>
              <a:t> </a:t>
            </a:r>
          </a:p>
        </p:txBody>
      </p:sp>
      <p:sp>
        <p:nvSpPr>
          <p:cNvPr id="3" name="TextBox 2">
            <a:extLst>
              <a:ext uri="{FF2B5EF4-FFF2-40B4-BE49-F238E27FC236}">
                <a16:creationId xmlns:a16="http://schemas.microsoft.com/office/drawing/2014/main" id="{57A38DA4-C59F-BCCD-14BE-2496CD2F0744}"/>
              </a:ext>
            </a:extLst>
          </p:cNvPr>
          <p:cNvSpPr txBox="1"/>
          <p:nvPr/>
        </p:nvSpPr>
        <p:spPr>
          <a:xfrm>
            <a:off x="247135" y="3029031"/>
            <a:ext cx="8493211" cy="1261884"/>
          </a:xfrm>
          <a:prstGeom prst="rect">
            <a:avLst/>
          </a:prstGeom>
          <a:noFill/>
        </p:spPr>
        <p:txBody>
          <a:bodyPr wrap="square" rtlCol="0">
            <a:spAutoFit/>
          </a:bodyPr>
          <a:lstStyle/>
          <a:p>
            <a:r>
              <a:rPr lang="en-US" sz="2000" b="0" i="0" u="none" strike="noStrike">
                <a:solidFill>
                  <a:srgbClr val="000000"/>
                </a:solidFill>
                <a:effectLst/>
                <a:latin typeface="Trebuchet MS" panose="020B0603020202020204" pitchFamily="34" charset="0"/>
              </a:rPr>
              <a:t>If you have questions about active or potential legislation, please feel free to reach out directly to the CDE Policy Team: </a:t>
            </a:r>
            <a:r>
              <a:rPr lang="en-US" sz="2000" b="0" i="0" u="none" strike="noStrike">
                <a:solidFill>
                  <a:srgbClr val="000000"/>
                </a:solidFill>
                <a:effectLst/>
                <a:latin typeface="Trebuchet MS" panose="020B0603020202020204" pitchFamily="34" charset="0"/>
                <a:hlinkClick r:id="rId4"/>
              </a:rPr>
              <a:t>policyteam@cde.state.co.us</a:t>
            </a:r>
            <a:endParaRPr lang="en-US" sz="2000" b="0" i="0" u="none" strike="noStrike">
              <a:solidFill>
                <a:srgbClr val="000000"/>
              </a:solidFill>
              <a:effectLst/>
              <a:latin typeface="Trebuchet MS" panose="020B0603020202020204" pitchFamily="34" charset="0"/>
            </a:endParaRPr>
          </a:p>
          <a:p>
            <a:endParaRPr lang="en-US" sz="1600">
              <a:latin typeface="Trebuchet MS" panose="020B0603020202020204" pitchFamily="34" charset="0"/>
            </a:endParaRPr>
          </a:p>
        </p:txBody>
      </p:sp>
    </p:spTree>
    <p:extLst>
      <p:ext uri="{BB962C8B-B14F-4D97-AF65-F5344CB8AC3E}">
        <p14:creationId xmlns:p14="http://schemas.microsoft.com/office/powerpoint/2010/main" val="3372694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70446-A345-0315-A272-519647B2C9EA}"/>
              </a:ext>
            </a:extLst>
          </p:cNvPr>
          <p:cNvSpPr>
            <a:spLocks noGrp="1"/>
          </p:cNvSpPr>
          <p:nvPr>
            <p:ph type="title"/>
          </p:nvPr>
        </p:nvSpPr>
        <p:spPr/>
        <p:txBody>
          <a:bodyPr/>
          <a:lstStyle/>
          <a:p>
            <a:r>
              <a:rPr lang="en-US" sz="3200">
                <a:latin typeface="Trebuchet MS" panose="020B0603020202020204" pitchFamily="34" charset="0"/>
                <a:ea typeface="Roboto" panose="02000000000000000000" pitchFamily="2" charset="0"/>
                <a:cs typeface="Roboto" panose="02000000000000000000" pitchFamily="2" charset="0"/>
              </a:rPr>
              <a:t>Objectives</a:t>
            </a:r>
          </a:p>
        </p:txBody>
      </p:sp>
      <p:sp>
        <p:nvSpPr>
          <p:cNvPr id="6" name="TextBox 5">
            <a:extLst>
              <a:ext uri="{FF2B5EF4-FFF2-40B4-BE49-F238E27FC236}">
                <a16:creationId xmlns:a16="http://schemas.microsoft.com/office/drawing/2014/main" id="{9E539A3B-353A-D697-E082-E2B20B101C6A}"/>
              </a:ext>
            </a:extLst>
          </p:cNvPr>
          <p:cNvSpPr txBox="1"/>
          <p:nvPr/>
        </p:nvSpPr>
        <p:spPr>
          <a:xfrm>
            <a:off x="102977" y="989786"/>
            <a:ext cx="6746057" cy="3331297"/>
          </a:xfrm>
          <a:prstGeom prst="rect">
            <a:avLst/>
          </a:prstGeom>
          <a:noFill/>
        </p:spPr>
        <p:txBody>
          <a:bodyPr wrap="square">
            <a:spAutoFit/>
          </a:bodyPr>
          <a:lstStyle/>
          <a:p>
            <a:pPr marL="342900" marR="0" lvl="0" indent="-342900">
              <a:lnSpc>
                <a:spcPct val="107000"/>
              </a:lnSpc>
              <a:buFont typeface="Symbol" panose="05050102010706020507" pitchFamily="18" charset="2"/>
              <a:buChar char=""/>
            </a:pPr>
            <a:r>
              <a:rPr lang="en-US" sz="1800">
                <a:solidFill>
                  <a:srgbClr val="000000"/>
                </a:solidFill>
                <a:effectLst/>
                <a:latin typeface="Trebuchet MS" panose="020B0603020202020204" pitchFamily="34" charset="0"/>
                <a:ea typeface="Trebuchet MS" panose="020B0603020202020204" pitchFamily="34" charset="0"/>
                <a:cs typeface="Trebuchet MS" panose="020B0603020202020204" pitchFamily="34" charset="0"/>
              </a:rPr>
              <a:t>Explore how the READ Act and IDEA intersect and how both are used to support student needs</a:t>
            </a:r>
          </a:p>
          <a:p>
            <a:pPr marR="0" lvl="0">
              <a:lnSpc>
                <a:spcPct val="107000"/>
              </a:lnSpc>
            </a:pPr>
            <a:endParaRPr lang="en-US" sz="1800">
              <a:effectLst/>
              <a:latin typeface="Trebuchet MS" panose="020B0603020202020204" pitchFamily="34" charset="0"/>
              <a:ea typeface="Calibri" panose="020F0502020204030204" pitchFamily="34" charset="0"/>
              <a:cs typeface="Arial" panose="020B0604020202020204" pitchFamily="34" charset="0"/>
            </a:endParaRPr>
          </a:p>
          <a:p>
            <a:pPr marL="342900" marR="0" lvl="0" indent="-342900">
              <a:lnSpc>
                <a:spcPct val="107000"/>
              </a:lnSpc>
              <a:buFont typeface="Symbol" panose="05050102010706020507" pitchFamily="18" charset="2"/>
              <a:buChar char=""/>
            </a:pPr>
            <a:r>
              <a:rPr lang="en-US" sz="1800">
                <a:effectLst/>
                <a:latin typeface="Trebuchet MS" panose="020B0603020202020204" pitchFamily="34" charset="0"/>
                <a:ea typeface="Calibri" panose="020F0502020204030204" pitchFamily="34" charset="0"/>
                <a:cs typeface="Arial" panose="020B0604020202020204" pitchFamily="34" charset="0"/>
              </a:rPr>
              <a:t>Collaborate and discuss READ Act implementation with the support of CDE staff </a:t>
            </a:r>
          </a:p>
          <a:p>
            <a:pPr marR="0" lvl="0">
              <a:lnSpc>
                <a:spcPct val="107000"/>
              </a:lnSpc>
            </a:pPr>
            <a:endParaRPr lang="en-US" sz="1800">
              <a:latin typeface="Trebuchet MS" panose="020B0603020202020204" pitchFamily="34" charset="0"/>
              <a:ea typeface="Calibri" panose="020F0502020204030204" pitchFamily="34" charset="0"/>
              <a:cs typeface="Arial" panose="020B0604020202020204" pitchFamily="34" charset="0"/>
            </a:endParaRPr>
          </a:p>
          <a:p>
            <a:pPr marL="342900" indent="-342900">
              <a:lnSpc>
                <a:spcPct val="107000"/>
              </a:lnSpc>
              <a:buFont typeface="Symbol" panose="05050102010706020507" pitchFamily="18" charset="2"/>
              <a:buChar char=""/>
            </a:pPr>
            <a:r>
              <a:rPr lang="en-US" sz="1800">
                <a:solidFill>
                  <a:srgbClr val="000000"/>
                </a:solidFill>
                <a:effectLst/>
                <a:latin typeface="Trebuchet MS" panose="020B0603020202020204" pitchFamily="34" charset="0"/>
                <a:ea typeface="Trebuchet MS" panose="020B0603020202020204" pitchFamily="34" charset="0"/>
                <a:cs typeface="Trebuchet MS" panose="020B0603020202020204" pitchFamily="34" charset="0"/>
              </a:rPr>
              <a:t>Provide EOY READ Act implementation reminders and guidance</a:t>
            </a:r>
          </a:p>
          <a:p>
            <a:pPr>
              <a:lnSpc>
                <a:spcPct val="107000"/>
              </a:lnSpc>
            </a:pPr>
            <a:endParaRPr lang="en-US" sz="1800">
              <a:solidFill>
                <a:srgbClr val="000000"/>
              </a:solidFill>
              <a:effectLst/>
              <a:latin typeface="Trebuchet MS" panose="020B0603020202020204" pitchFamily="34" charset="0"/>
              <a:ea typeface="Trebuchet MS" panose="020B0603020202020204" pitchFamily="34" charset="0"/>
              <a:cs typeface="Trebuchet MS" panose="020B0603020202020204" pitchFamily="34" charset="0"/>
            </a:endParaRPr>
          </a:p>
          <a:p>
            <a:pPr marL="342900" indent="-342900">
              <a:lnSpc>
                <a:spcPct val="107000"/>
              </a:lnSpc>
              <a:buFont typeface="Symbol" panose="05050102010706020507" pitchFamily="18" charset="2"/>
              <a:buChar char=""/>
            </a:pPr>
            <a:r>
              <a:rPr lang="en-US" sz="1800">
                <a:solidFill>
                  <a:srgbClr val="000000"/>
                </a:solidFill>
                <a:effectLst/>
                <a:latin typeface="Trebuchet MS" panose="020B0603020202020204" pitchFamily="34" charset="0"/>
                <a:ea typeface="Trebuchet MS" panose="020B0603020202020204" pitchFamily="34" charset="0"/>
                <a:cs typeface="Trebuchet MS" panose="020B0603020202020204" pitchFamily="34" charset="0"/>
              </a:rPr>
              <a:t>Share literacy updates from CDE and the Office of Elementary Literacy and School Readiness </a:t>
            </a:r>
          </a:p>
        </p:txBody>
      </p:sp>
      <p:pic>
        <p:nvPicPr>
          <p:cNvPr id="8" name="Picture 7" descr="Two children sitting on the floor reading a book">
            <a:extLst>
              <a:ext uri="{FF2B5EF4-FFF2-40B4-BE49-F238E27FC236}">
                <a16:creationId xmlns:a16="http://schemas.microsoft.com/office/drawing/2014/main" id="{13B56852-CFA9-83BA-E39C-DAF3539E599D}"/>
              </a:ext>
            </a:extLst>
          </p:cNvPr>
          <p:cNvPicPr>
            <a:picLocks noChangeAspect="1"/>
          </p:cNvPicPr>
          <p:nvPr/>
        </p:nvPicPr>
        <p:blipFill>
          <a:blip r:embed="rId3"/>
          <a:stretch>
            <a:fillRect/>
          </a:stretch>
        </p:blipFill>
        <p:spPr>
          <a:xfrm>
            <a:off x="6907696" y="989785"/>
            <a:ext cx="2133326" cy="3197490"/>
          </a:xfrm>
          <a:prstGeom prst="rect">
            <a:avLst/>
          </a:prstGeom>
        </p:spPr>
      </p:pic>
    </p:spTree>
    <p:extLst>
      <p:ext uri="{BB962C8B-B14F-4D97-AF65-F5344CB8AC3E}">
        <p14:creationId xmlns:p14="http://schemas.microsoft.com/office/powerpoint/2010/main" val="4286065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9FA74-111F-DC39-56D4-831134D11B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020863-CDAC-CD8C-5E85-C33770289ADC}"/>
              </a:ext>
            </a:extLst>
          </p:cNvPr>
          <p:cNvSpPr>
            <a:spLocks noGrp="1"/>
          </p:cNvSpPr>
          <p:nvPr>
            <p:ph type="title"/>
          </p:nvPr>
        </p:nvSpPr>
        <p:spPr/>
        <p:txBody>
          <a:bodyPr/>
          <a:lstStyle/>
          <a:p>
            <a:r>
              <a:rPr lang="en-US" sz="2800">
                <a:latin typeface="Trebuchet MS" panose="020B0603020202020204" pitchFamily="34" charset="0"/>
              </a:rPr>
              <a:t>Key Takeaways for Today</a:t>
            </a:r>
          </a:p>
        </p:txBody>
      </p:sp>
      <p:sp>
        <p:nvSpPr>
          <p:cNvPr id="7" name="TextBox 6">
            <a:extLst>
              <a:ext uri="{FF2B5EF4-FFF2-40B4-BE49-F238E27FC236}">
                <a16:creationId xmlns:a16="http://schemas.microsoft.com/office/drawing/2014/main" id="{51594E94-D89B-5FA9-F122-4EFC71D915F5}"/>
              </a:ext>
            </a:extLst>
          </p:cNvPr>
          <p:cNvSpPr txBox="1"/>
          <p:nvPr/>
        </p:nvSpPr>
        <p:spPr>
          <a:xfrm>
            <a:off x="155850" y="1094422"/>
            <a:ext cx="5569089" cy="3631763"/>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Ø"/>
            </a:pPr>
            <a:r>
              <a:rPr lang="en-US" sz="1800">
                <a:latin typeface="Trebuchet MS"/>
              </a:rPr>
              <a:t>Students with disabilities are general education students first. The focus of today is students with disabilities on IEPS or 504 Plans.</a:t>
            </a:r>
            <a:endParaRPr lang="en-US" sz="1800">
              <a:latin typeface="Trebuchet MS" panose="020B0603020202020204" pitchFamily="34" charset="0"/>
            </a:endParaRPr>
          </a:p>
          <a:p>
            <a:pPr marL="285750" indent="-285750">
              <a:buFont typeface="Wingdings" panose="05000000000000000000" pitchFamily="2" charset="2"/>
              <a:buChar char="Ø"/>
            </a:pPr>
            <a:endParaRPr lang="en-US" sz="1800">
              <a:latin typeface="Trebuchet MS" panose="020B0603020202020204" pitchFamily="34" charset="0"/>
            </a:endParaRPr>
          </a:p>
          <a:p>
            <a:pPr marL="285750" indent="-285750">
              <a:buFont typeface="Wingdings" panose="05000000000000000000" pitchFamily="2" charset="2"/>
              <a:buChar char="Ø"/>
            </a:pPr>
            <a:r>
              <a:rPr lang="en-US" sz="1800">
                <a:latin typeface="Trebuchet MS"/>
              </a:rPr>
              <a:t>READ Act requirements apply to </a:t>
            </a:r>
            <a:r>
              <a:rPr lang="en-US" sz="1800" u="sng">
                <a:latin typeface="Trebuchet MS"/>
              </a:rPr>
              <a:t>all</a:t>
            </a:r>
            <a:r>
              <a:rPr lang="en-US" sz="1800">
                <a:latin typeface="Trebuchet MS"/>
              </a:rPr>
              <a:t> students.</a:t>
            </a:r>
          </a:p>
          <a:p>
            <a:pPr marL="285750" indent="-285750">
              <a:buFont typeface="Wingdings" panose="05000000000000000000" pitchFamily="2" charset="2"/>
              <a:buChar char="Ø"/>
            </a:pPr>
            <a:endParaRPr lang="en-US" sz="1800">
              <a:latin typeface="Trebuchet MS" panose="020B0603020202020204" pitchFamily="34" charset="0"/>
            </a:endParaRPr>
          </a:p>
          <a:p>
            <a:pPr marL="285750" indent="-285750">
              <a:buFont typeface="Wingdings" panose="05000000000000000000" pitchFamily="2" charset="2"/>
              <a:buChar char="Ø"/>
            </a:pPr>
            <a:r>
              <a:rPr lang="en-US" sz="1800" u="sng">
                <a:latin typeface="Trebuchet MS"/>
              </a:rPr>
              <a:t>A</a:t>
            </a:r>
            <a:r>
              <a:rPr lang="en-US" sz="1800" b="0" i="0" u="sng" strike="noStrike">
                <a:solidFill>
                  <a:srgbClr val="000000"/>
                </a:solidFill>
                <a:effectLst/>
                <a:latin typeface="Trebuchet MS"/>
              </a:rPr>
              <a:t>ll staff</a:t>
            </a:r>
            <a:r>
              <a:rPr lang="en-US" sz="1800" b="0" i="0" strike="noStrike">
                <a:solidFill>
                  <a:srgbClr val="000000"/>
                </a:solidFill>
                <a:effectLst/>
                <a:latin typeface="Trebuchet MS"/>
              </a:rPr>
              <a:t> </a:t>
            </a:r>
            <a:r>
              <a:rPr lang="en-US" sz="1800">
                <a:latin typeface="Trebuchet MS"/>
              </a:rPr>
              <a:t>who provide support to </a:t>
            </a:r>
            <a:r>
              <a:rPr lang="en-US" sz="1800" b="0" i="0" u="none" strike="noStrike">
                <a:solidFill>
                  <a:srgbClr val="000000"/>
                </a:solidFill>
                <a:effectLst/>
                <a:latin typeface="Trebuchet MS"/>
              </a:rPr>
              <a:t>students should share in assessment responsibilities, participate in data analysis, and collaborate to provide aligned, accessible instruction and assessment. </a:t>
            </a:r>
          </a:p>
          <a:p>
            <a:pPr marL="285750" indent="-285750">
              <a:buFont typeface="Wingdings" panose="05000000000000000000" pitchFamily="2" charset="2"/>
              <a:buChar char="Ø"/>
            </a:pPr>
            <a:endParaRPr lang="en-US" sz="1800">
              <a:latin typeface="Trebuchet MS" panose="020B0603020202020204" pitchFamily="34" charset="0"/>
            </a:endParaRPr>
          </a:p>
          <a:p>
            <a:pPr marL="285750" indent="-285750">
              <a:buFont typeface="Wingdings" panose="05000000000000000000" pitchFamily="2" charset="2"/>
              <a:buChar char="Ø"/>
            </a:pPr>
            <a:endParaRPr lang="en-US" sz="1800">
              <a:latin typeface="Trebuchet MS" panose="020B0603020202020204" pitchFamily="34" charset="0"/>
            </a:endParaRPr>
          </a:p>
          <a:p>
            <a:endParaRPr lang="en-US">
              <a:highlight>
                <a:srgbClr val="FFFF00"/>
              </a:highlight>
            </a:endParaRPr>
          </a:p>
        </p:txBody>
      </p:sp>
      <p:pic>
        <p:nvPicPr>
          <p:cNvPr id="9" name="Picture 8" descr="A teacher standing in front of a group of children">
            <a:extLst>
              <a:ext uri="{FF2B5EF4-FFF2-40B4-BE49-F238E27FC236}">
                <a16:creationId xmlns:a16="http://schemas.microsoft.com/office/drawing/2014/main" id="{BB41E773-020E-3625-68B6-B1C86FF513F1}"/>
              </a:ext>
            </a:extLst>
          </p:cNvPr>
          <p:cNvPicPr>
            <a:picLocks noChangeAspect="1"/>
          </p:cNvPicPr>
          <p:nvPr/>
        </p:nvPicPr>
        <p:blipFill>
          <a:blip r:embed="rId3"/>
          <a:srcRect l="11408"/>
          <a:stretch/>
        </p:blipFill>
        <p:spPr>
          <a:xfrm>
            <a:off x="5724939" y="1342714"/>
            <a:ext cx="3263211" cy="2458071"/>
          </a:xfrm>
          <a:prstGeom prst="rect">
            <a:avLst/>
          </a:prstGeom>
        </p:spPr>
      </p:pic>
    </p:spTree>
    <p:extLst>
      <p:ext uri="{BB962C8B-B14F-4D97-AF65-F5344CB8AC3E}">
        <p14:creationId xmlns:p14="http://schemas.microsoft.com/office/powerpoint/2010/main" val="2988275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96727-08F0-90AC-2A05-567D560076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4C12B4-A6A4-2E95-85EB-7727C87B4FF8}"/>
              </a:ext>
            </a:extLst>
          </p:cNvPr>
          <p:cNvSpPr>
            <a:spLocks noGrp="1"/>
          </p:cNvSpPr>
          <p:nvPr>
            <p:ph type="title"/>
          </p:nvPr>
        </p:nvSpPr>
        <p:spPr/>
        <p:txBody>
          <a:bodyPr/>
          <a:lstStyle/>
          <a:p>
            <a:r>
              <a:rPr lang="en-US" sz="2800">
                <a:latin typeface="Trebuchet MS" panose="020B0603020202020204" pitchFamily="34" charset="0"/>
              </a:rPr>
              <a:t>Literacy Is a Fundamental Right</a:t>
            </a:r>
          </a:p>
        </p:txBody>
      </p:sp>
      <p:sp>
        <p:nvSpPr>
          <p:cNvPr id="7" name="TextBox 6">
            <a:extLst>
              <a:ext uri="{FF2B5EF4-FFF2-40B4-BE49-F238E27FC236}">
                <a16:creationId xmlns:a16="http://schemas.microsoft.com/office/drawing/2014/main" id="{5F03594F-474E-AC30-9373-697CC6A18A54}"/>
              </a:ext>
            </a:extLst>
          </p:cNvPr>
          <p:cNvSpPr txBox="1"/>
          <p:nvPr/>
        </p:nvSpPr>
        <p:spPr>
          <a:xfrm>
            <a:off x="155850" y="1066800"/>
            <a:ext cx="5359125" cy="317009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000">
                <a:latin typeface="Trebuchet MS" panose="020B0603020202020204" pitchFamily="34" charset="0"/>
              </a:rPr>
              <a:t>48% of American adults are not proficient readers</a:t>
            </a:r>
          </a:p>
          <a:p>
            <a:pPr marL="285750" indent="-285750">
              <a:buFont typeface="Arial" panose="020B0604020202020204" pitchFamily="34" charset="0"/>
              <a:buChar char="•"/>
            </a:pPr>
            <a:r>
              <a:rPr lang="en-US" sz="2000">
                <a:latin typeface="Trebuchet MS"/>
              </a:rPr>
              <a:t>The READ Act was written to ensure that reading is an area of focus for </a:t>
            </a:r>
            <a:r>
              <a:rPr lang="en-US" sz="2000" u="sng">
                <a:latin typeface="Trebuchet MS"/>
              </a:rPr>
              <a:t>all</a:t>
            </a:r>
            <a:r>
              <a:rPr lang="en-US" sz="2000">
                <a:latin typeface="Trebuchet MS"/>
              </a:rPr>
              <a:t> students</a:t>
            </a:r>
          </a:p>
          <a:p>
            <a:pPr marL="285750" indent="-285750">
              <a:buFont typeface="Arial" panose="020B0604020202020204" pitchFamily="34" charset="0"/>
              <a:buChar char="•"/>
            </a:pPr>
            <a:r>
              <a:rPr lang="en-US" sz="2000">
                <a:latin typeface="Trebuchet MS"/>
              </a:rPr>
              <a:t>With the right instruction, "all but 2-5 percent of students can learn basic reading skills in first grade, even in populations where the incidence of poor reading is very high." </a:t>
            </a:r>
            <a:r>
              <a:rPr lang="en-US">
                <a:latin typeface="Trebuchet MS"/>
              </a:rPr>
              <a:t>(Mathes et. al., 2005, as cited in Moats &amp; Tolman, 2019).</a:t>
            </a:r>
            <a:r>
              <a:rPr lang="en-US" sz="2000">
                <a:latin typeface="Trebuchet MS"/>
              </a:rPr>
              <a:t> </a:t>
            </a:r>
          </a:p>
        </p:txBody>
      </p:sp>
      <p:pic>
        <p:nvPicPr>
          <p:cNvPr id="5" name="Picture 4" descr="Woman reading a book">
            <a:extLst>
              <a:ext uri="{FF2B5EF4-FFF2-40B4-BE49-F238E27FC236}">
                <a16:creationId xmlns:a16="http://schemas.microsoft.com/office/drawing/2014/main" id="{3EF58989-A4BD-58BF-2956-56128D464F30}"/>
              </a:ext>
            </a:extLst>
          </p:cNvPr>
          <p:cNvPicPr>
            <a:picLocks noChangeAspect="1"/>
          </p:cNvPicPr>
          <p:nvPr/>
        </p:nvPicPr>
        <p:blipFill>
          <a:blip r:embed="rId3"/>
          <a:stretch>
            <a:fillRect/>
          </a:stretch>
        </p:blipFill>
        <p:spPr>
          <a:xfrm>
            <a:off x="5588000" y="1438474"/>
            <a:ext cx="3400150" cy="2266552"/>
          </a:xfrm>
          <a:prstGeom prst="rect">
            <a:avLst/>
          </a:prstGeom>
        </p:spPr>
      </p:pic>
    </p:spTree>
    <p:extLst>
      <p:ext uri="{BB962C8B-B14F-4D97-AF65-F5344CB8AC3E}">
        <p14:creationId xmlns:p14="http://schemas.microsoft.com/office/powerpoint/2010/main" val="1150205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teacher pointing at a whiteboard in front of a small group of students&#10;&#10;">
            <a:extLst>
              <a:ext uri="{FF2B5EF4-FFF2-40B4-BE49-F238E27FC236}">
                <a16:creationId xmlns:a16="http://schemas.microsoft.com/office/drawing/2014/main" id="{3AFC3209-E67D-FFE7-3FF3-5C9DC0327AA0}"/>
              </a:ext>
            </a:extLst>
          </p:cNvPr>
          <p:cNvPicPr>
            <a:picLocks noGrp="1" noChangeAspect="1"/>
          </p:cNvPicPr>
          <p:nvPr>
            <p:ph type="pic" sz="quarter" idx="10"/>
          </p:nvPr>
        </p:nvPicPr>
        <p:blipFill>
          <a:blip r:embed="rId3"/>
          <a:srcRect t="7839" b="7839"/>
          <a:stretch/>
        </p:blipFill>
        <p:spPr/>
      </p:pic>
      <p:sp>
        <p:nvSpPr>
          <p:cNvPr id="3" name="Title 2">
            <a:extLst>
              <a:ext uri="{FF2B5EF4-FFF2-40B4-BE49-F238E27FC236}">
                <a16:creationId xmlns:a16="http://schemas.microsoft.com/office/drawing/2014/main" id="{B7FC5FE2-A823-AF3F-CDEC-D971D443DEE9}"/>
              </a:ext>
            </a:extLst>
          </p:cNvPr>
          <p:cNvSpPr>
            <a:spLocks noGrp="1"/>
          </p:cNvSpPr>
          <p:nvPr>
            <p:ph type="title"/>
          </p:nvPr>
        </p:nvSpPr>
        <p:spPr/>
        <p:txBody>
          <a:bodyPr/>
          <a:lstStyle/>
          <a:p>
            <a:r>
              <a:rPr lang="en-US">
                <a:solidFill>
                  <a:schemeClr val="tx1"/>
                </a:solidFill>
                <a:latin typeface="Trebuchet MS"/>
              </a:rPr>
              <a:t>Legislation</a:t>
            </a:r>
          </a:p>
        </p:txBody>
      </p:sp>
      <p:pic>
        <p:nvPicPr>
          <p:cNvPr id="5" name="Google Shape;115;p10" descr="CDE Logo">
            <a:extLst>
              <a:ext uri="{FF2B5EF4-FFF2-40B4-BE49-F238E27FC236}">
                <a16:creationId xmlns:a16="http://schemas.microsoft.com/office/drawing/2014/main" id="{E7AF258F-AA88-54B0-EC6E-EF11864ABD35}"/>
              </a:ext>
            </a:extLst>
          </p:cNvPr>
          <p:cNvPicPr preferRelativeResize="0"/>
          <p:nvPr/>
        </p:nvPicPr>
        <p:blipFill>
          <a:blip r:embed="rId4">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1656138309"/>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8a5022a-f7c3-44ce-84b2-af1b9b0e209b" xsi:nil="true"/>
    <lcf76f155ced4ddcb4097134ff3c332f xmlns="ca089b0c-06ed-427f-8343-b7314193c483">
      <Terms xmlns="http://schemas.microsoft.com/office/infopath/2007/PartnerControls"/>
    </lcf76f155ced4ddcb4097134ff3c332f>
    <SharedWithUsers xmlns="a8a5022a-f7c3-44ce-84b2-af1b9b0e209b">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879720E89102043ABA3BEB065733CF0" ma:contentTypeVersion="19" ma:contentTypeDescription="Create a new document." ma:contentTypeScope="" ma:versionID="174a5ed407aded0c6b24f50c8901d8c4">
  <xsd:schema xmlns:xsd="http://www.w3.org/2001/XMLSchema" xmlns:xs="http://www.w3.org/2001/XMLSchema" xmlns:p="http://schemas.microsoft.com/office/2006/metadata/properties" xmlns:ns2="ca089b0c-06ed-427f-8343-b7314193c483" xmlns:ns3="a8a5022a-f7c3-44ce-84b2-af1b9b0e209b" targetNamespace="http://schemas.microsoft.com/office/2006/metadata/properties" ma:root="true" ma:fieldsID="7f00940d96cb9af4fce1060bec0596eb" ns2:_="" ns3:_="">
    <xsd:import namespace="ca089b0c-06ed-427f-8343-b7314193c483"/>
    <xsd:import namespace="a8a5022a-f7c3-44ce-84b2-af1b9b0e209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089b0c-06ed-427f-8343-b7314193c4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a5022a-f7c3-44ce-84b2-af1b9b0e209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ff193aa-9d37-40de-aa0e-ec6133224a6c}" ma:internalName="TaxCatchAll" ma:showField="CatchAllData" ma:web="a8a5022a-f7c3-44ce-84b2-af1b9b0e20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79E48B-BAF5-49C6-83EA-4BC35C002F27}">
  <ds:schemaRefs>
    <ds:schemaRef ds:uri="ca089b0c-06ed-427f-8343-b7314193c483"/>
    <ds:schemaRef ds:uri="http://schemas.openxmlformats.org/package/2006/metadata/core-properties"/>
    <ds:schemaRef ds:uri="http://www.w3.org/XML/1998/namespace"/>
    <ds:schemaRef ds:uri="http://schemas.microsoft.com/office/2006/documentManagement/types"/>
    <ds:schemaRef ds:uri="http://purl.org/dc/terms/"/>
    <ds:schemaRef ds:uri="http://schemas.microsoft.com/office/2006/metadata/properties"/>
    <ds:schemaRef ds:uri="http://purl.org/dc/elements/1.1/"/>
    <ds:schemaRef ds:uri="a8a5022a-f7c3-44ce-84b2-af1b9b0e209b"/>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37662350-C70F-426A-B000-E53133ABE393}">
  <ds:schemaRefs>
    <ds:schemaRef ds:uri="a8a5022a-f7c3-44ce-84b2-af1b9b0e209b"/>
    <ds:schemaRef ds:uri="ca089b0c-06ed-427f-8343-b7314193c48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3C21699-62D7-4D11-80B3-D9508308053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5593</Words>
  <Application>Microsoft Office PowerPoint</Application>
  <PresentationFormat>On-screen Show (16:9)</PresentationFormat>
  <Paragraphs>433</Paragraphs>
  <Slides>44</Slides>
  <Notes>43</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44</vt:i4>
      </vt:variant>
    </vt:vector>
  </HeadingPairs>
  <TitlesOfParts>
    <vt:vector size="58" baseType="lpstr">
      <vt:lpstr>Calibri Light</vt:lpstr>
      <vt:lpstr>Roboto</vt:lpstr>
      <vt:lpstr>Arial</vt:lpstr>
      <vt:lpstr>Wingdings</vt:lpstr>
      <vt:lpstr>Symbol</vt:lpstr>
      <vt:lpstr>Calibri</vt:lpstr>
      <vt:lpstr>Aptos</vt:lpstr>
      <vt:lpstr>Trebuchet MS</vt:lpstr>
      <vt:lpstr>Roboto Medium</vt:lpstr>
      <vt:lpstr>Museo Slab 500</vt:lpstr>
      <vt:lpstr>Segoe UI</vt:lpstr>
      <vt:lpstr>SourceSansProRegular</vt:lpstr>
      <vt:lpstr>Simple Light</vt:lpstr>
      <vt:lpstr>Office Theme</vt:lpstr>
      <vt:lpstr>READ Act Regional Meeting READ Act and Students with Disabilities</vt:lpstr>
      <vt:lpstr>Welcome</vt:lpstr>
      <vt:lpstr>Introductions: Office of Special Education </vt:lpstr>
      <vt:lpstr>Agenda</vt:lpstr>
      <vt:lpstr>Senate Bill 25-200</vt:lpstr>
      <vt:lpstr>Objectives</vt:lpstr>
      <vt:lpstr>Key Takeaways for Today</vt:lpstr>
      <vt:lpstr>Literacy Is a Fundamental Right</vt:lpstr>
      <vt:lpstr>Legislation</vt:lpstr>
      <vt:lpstr>IDEA and the READ Act</vt:lpstr>
      <vt:lpstr>IDEA and the READ Act Guidance</vt:lpstr>
      <vt:lpstr>Assessments</vt:lpstr>
      <vt:lpstr>How do you identify an SRD in a student with a disability?</vt:lpstr>
      <vt:lpstr>Differentiated Pathways for Students with Disabilities </vt:lpstr>
      <vt:lpstr>Pathway #1</vt:lpstr>
      <vt:lpstr>Pathway #2</vt:lpstr>
      <vt:lpstr>Pathway #3</vt:lpstr>
      <vt:lpstr>Pathway #3: Braille</vt:lpstr>
      <vt:lpstr>Pathway #3: Deaf and Hard of Hearing</vt:lpstr>
      <vt:lpstr>Pathway #3: Colorado Emergent Literacy Scales (CELS)</vt:lpstr>
      <vt:lpstr>Goals &amp; Intervention</vt:lpstr>
      <vt:lpstr>READ Plans &amp; IEPs</vt:lpstr>
      <vt:lpstr>Aligning Instruction and Intervention</vt:lpstr>
      <vt:lpstr>Accommodations: IEPs and 504 Plans</vt:lpstr>
      <vt:lpstr>Accommodations</vt:lpstr>
      <vt:lpstr>Extended Evidence Outcomes</vt:lpstr>
      <vt:lpstr>Progress Monitoring</vt:lpstr>
      <vt:lpstr>Data Analysis &amp; Instructional Changes</vt:lpstr>
      <vt:lpstr>Dyslexia</vt:lpstr>
      <vt:lpstr>Dyslexia Definition</vt:lpstr>
      <vt:lpstr>Quadrant Model for the Simple View of Reading</vt:lpstr>
      <vt:lpstr>Dyslexia Facts</vt:lpstr>
      <vt:lpstr>Dyslexia Facts, More</vt:lpstr>
      <vt:lpstr>Dyslexia Screening</vt:lpstr>
      <vt:lpstr>Dyslexia Resources</vt:lpstr>
      <vt:lpstr>Planning for the Year Ahead</vt:lpstr>
      <vt:lpstr>EOY READ Act Requirements – Existing READ Plans</vt:lpstr>
      <vt:lpstr>Students Continuing with an SRD at EOY</vt:lpstr>
      <vt:lpstr>End of Year READ Plan Summary</vt:lpstr>
      <vt:lpstr>Planning for the Year Ahead: Statute to Practice</vt:lpstr>
      <vt:lpstr>Essential Questions for Leaders at EOY – Planning for the Year Ahead</vt:lpstr>
      <vt:lpstr>READ Plans from Year to Year Planning for the Year Ahead</vt:lpstr>
      <vt:lpstr>Break: We will resume on this link at 10:00.</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Beveridge, Lindsey</dc:creator>
  <cp:lastModifiedBy>Fickling, Caitlin</cp:lastModifiedBy>
  <cp:revision>1</cp:revision>
  <dcterms:modified xsi:type="dcterms:W3CDTF">2025-04-10T16:48:14Z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0x010100A879720E89102043ABA3BEB065733CF0</vt:lpwstr>
  </property>
  <property fmtid="{D5CDD505-2E9C-101B-9397-08002B2CF9AE}" pid="3" name="MediaServiceImageTags">
    <vt:lpwstr/>
  </property>
  <property fmtid="{D5CDD505-2E9C-101B-9397-08002B2CF9AE}" pid="4" name="Order">
    <vt:r8>464400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ies>
</file>