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4"/>
    <p:sldMasterId id="2147483673" r:id="rId5"/>
    <p:sldMasterId id="2147483770" r:id="rId6"/>
  </p:sldMasterIdLst>
  <p:notesMasterIdLst>
    <p:notesMasterId r:id="rId41"/>
  </p:notesMasterIdLst>
  <p:handoutMasterIdLst>
    <p:handoutMasterId r:id="rId42"/>
  </p:handoutMasterIdLst>
  <p:sldIdLst>
    <p:sldId id="4804" r:id="rId7"/>
    <p:sldId id="4849" r:id="rId8"/>
    <p:sldId id="4854" r:id="rId9"/>
    <p:sldId id="4807" r:id="rId10"/>
    <p:sldId id="4850" r:id="rId11"/>
    <p:sldId id="4819" r:id="rId12"/>
    <p:sldId id="331" r:id="rId13"/>
    <p:sldId id="4822" r:id="rId14"/>
    <p:sldId id="4830" r:id="rId15"/>
    <p:sldId id="4813" r:id="rId16"/>
    <p:sldId id="4832" r:id="rId17"/>
    <p:sldId id="4833" r:id="rId18"/>
    <p:sldId id="4831" r:id="rId19"/>
    <p:sldId id="4821" r:id="rId20"/>
    <p:sldId id="4827" r:id="rId21"/>
    <p:sldId id="4823" r:id="rId22"/>
    <p:sldId id="4825" r:id="rId23"/>
    <p:sldId id="289" r:id="rId24"/>
    <p:sldId id="4828" r:id="rId25"/>
    <p:sldId id="4778" r:id="rId26"/>
    <p:sldId id="4801" r:id="rId27"/>
    <p:sldId id="4802" r:id="rId28"/>
    <p:sldId id="4783" r:id="rId29"/>
    <p:sldId id="4784" r:id="rId30"/>
    <p:sldId id="4779" r:id="rId31"/>
    <p:sldId id="4787" r:id="rId32"/>
    <p:sldId id="4851" r:id="rId33"/>
    <p:sldId id="4852" r:id="rId34"/>
    <p:sldId id="4853" r:id="rId35"/>
    <p:sldId id="4788" r:id="rId36"/>
    <p:sldId id="288" r:id="rId37"/>
    <p:sldId id="4770" r:id="rId38"/>
    <p:sldId id="4826" r:id="rId39"/>
    <p:sldId id="295" r:id="rId40"/>
  </p:sldIdLst>
  <p:sldSz cx="9144000" cy="5143500" type="screen16x9"/>
  <p:notesSz cx="6858000" cy="9144000"/>
  <p:embeddedFontLst>
    <p:embeddedFont>
      <p:font typeface="Museo Slab 500" panose="02000000000000000000" charset="0"/>
      <p:regular r:id="rId43"/>
      <p:italic r:id="rId44"/>
    </p:embeddedFont>
    <p:embeddedFont>
      <p:font typeface="Roboto" panose="02000000000000000000" pitchFamily="2" charset="0"/>
      <p:regular r:id="rId45"/>
      <p:bold r:id="rId46"/>
      <p:italic r:id="rId47"/>
      <p:boldItalic r:id="rId48"/>
    </p:embeddedFont>
    <p:embeddedFont>
      <p:font typeface="Roboto Medium" panose="02000000000000000000" pitchFamily="2" charset="0"/>
      <p:regular r:id="rId49"/>
      <p:italic r:id="rId50"/>
    </p:embeddedFont>
    <p:embeddedFont>
      <p:font typeface="Trebuchet MS" panose="020B0603020202020204" pitchFamily="3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73C94F5-3650-A07E-3D65-C2FC979FD76B}" name="Olson, Jamie" initials="JO" userId="S::Olson_J@cde.state.co.us::167fe529-3f31-461b-81fc-c891b2ac182b" providerId="AD"/>
  <p188:author id="{497A1CFB-15CA-23FD-C340-56027DBC50DC}" name="Beveridge, Lindsey" initials="LB" userId="S::Beveridge_l@cde.state.co.us::c0fdd95f-42ba-43e7-a90d-1d23cce210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7A7"/>
    <a:srgbClr val="FFFFFF"/>
    <a:srgbClr val="66AA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026" autoAdjust="0"/>
  </p:normalViewPr>
  <p:slideViewPr>
    <p:cSldViewPr snapToGrid="0">
      <p:cViewPr varScale="1">
        <p:scale>
          <a:sx n="106" d="100"/>
          <a:sy n="106" d="100"/>
        </p:scale>
        <p:origin x="954" y="90"/>
      </p:cViewPr>
      <p:guideLst>
        <p:guide orient="horz" pos="162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4.fntdata"/><Relationship Id="rId59" Type="http://schemas.microsoft.com/office/2018/10/relationships/authors" Target="authors.xml"/><Relationship Id="rId20" Type="http://schemas.openxmlformats.org/officeDocument/2006/relationships/slide" Target="slides/slide14.xml"/><Relationship Id="rId41" Type="http://schemas.openxmlformats.org/officeDocument/2006/relationships/notesMaster" Target="notesMasters/notesMaster1.xml"/><Relationship Id="rId54"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7.fntdata"/><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2.fntdata"/><Relationship Id="rId52" Type="http://schemas.openxmlformats.org/officeDocument/2006/relationships/font" Target="fonts/font10.fntdata"/></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9C0156-F4BE-4C82-8C66-0DE308EF643D}" type="doc">
      <dgm:prSet loTypeId="urn:diagrams.loki3.com/VaryingWidthList" loCatId="list" qsTypeId="urn:microsoft.com/office/officeart/2005/8/quickstyle/simple1" qsCatId="simple" csTypeId="urn:microsoft.com/office/officeart/2005/8/colors/accent5_2" csCatId="accent5" phldr="1"/>
      <dgm:spPr/>
    </dgm:pt>
    <dgm:pt modelId="{2E8F720A-5AD2-4E35-A09F-895DB4B8DBF1}">
      <dgm:prSet/>
      <dgm:spPr>
        <a:solidFill>
          <a:schemeClr val="accent1">
            <a:lumMod val="50000"/>
          </a:schemeClr>
        </a:solidFill>
      </dgm:spPr>
      <dgm:t>
        <a:bodyPr/>
        <a:lstStyle/>
        <a:p>
          <a:r>
            <a:rPr lang="en-US" b="1">
              <a:latin typeface="Trebuchet MS" panose="020B0603020202020204" pitchFamily="34" charset="0"/>
            </a:rPr>
            <a:t>Multilingual Learners, </a:t>
          </a:r>
        </a:p>
        <a:p>
          <a:r>
            <a:rPr lang="en-US">
              <a:latin typeface="Trebuchet MS" panose="020B0603020202020204" pitchFamily="34" charset="0"/>
            </a:rPr>
            <a:t>Office Culturally and Linguistically Diverse Education (CLDE)</a:t>
          </a:r>
        </a:p>
      </dgm:t>
    </dgm:pt>
    <dgm:pt modelId="{F0371DE5-50E1-4917-8AEF-74818B7A928B}" type="parTrans" cxnId="{7F238BB1-BC3E-4F0A-A708-8DB642D4719D}">
      <dgm:prSet/>
      <dgm:spPr/>
      <dgm:t>
        <a:bodyPr/>
        <a:lstStyle/>
        <a:p>
          <a:endParaRPr lang="en-US"/>
        </a:p>
      </dgm:t>
    </dgm:pt>
    <dgm:pt modelId="{C56C8768-3FB3-4F4A-AECE-0924D5FB39CF}" type="sibTrans" cxnId="{7F238BB1-BC3E-4F0A-A708-8DB642D4719D}">
      <dgm:prSet/>
      <dgm:spPr/>
      <dgm:t>
        <a:bodyPr/>
        <a:lstStyle/>
        <a:p>
          <a:endParaRPr lang="en-US"/>
        </a:p>
      </dgm:t>
    </dgm:pt>
    <dgm:pt modelId="{4A2516C0-4E22-494B-93CC-0D3A194C7E86}">
      <dgm:prSet/>
      <dgm:spPr>
        <a:solidFill>
          <a:schemeClr val="accent1">
            <a:lumMod val="50000"/>
          </a:schemeClr>
        </a:solidFill>
      </dgm:spPr>
      <dgm:t>
        <a:bodyPr/>
        <a:lstStyle/>
        <a:p>
          <a:r>
            <a:rPr lang="en-US" b="1">
              <a:latin typeface="Trebuchet MS" panose="020B0603020202020204" pitchFamily="34" charset="0"/>
            </a:rPr>
            <a:t>MTSS and Tiers of Instruction, </a:t>
          </a:r>
        </a:p>
        <a:p>
          <a:r>
            <a:rPr lang="en-US">
              <a:latin typeface="Trebuchet MS" panose="020B0603020202020204" pitchFamily="34" charset="0"/>
            </a:rPr>
            <a:t>Colorado Multi-Tiered Systems of Support (COMTSS)</a:t>
          </a:r>
        </a:p>
      </dgm:t>
    </dgm:pt>
    <dgm:pt modelId="{08F2203F-75DE-4956-AEDA-DFBAF6FEE731}" type="parTrans" cxnId="{C7D5D451-F43E-4D7E-B9A3-84908C53F0F3}">
      <dgm:prSet/>
      <dgm:spPr/>
      <dgm:t>
        <a:bodyPr/>
        <a:lstStyle/>
        <a:p>
          <a:endParaRPr lang="en-US"/>
        </a:p>
      </dgm:t>
    </dgm:pt>
    <dgm:pt modelId="{D13F335F-28C9-4790-A6A6-3F86CE8F7638}" type="sibTrans" cxnId="{C7D5D451-F43E-4D7E-B9A3-84908C53F0F3}">
      <dgm:prSet/>
      <dgm:spPr/>
      <dgm:t>
        <a:bodyPr/>
        <a:lstStyle/>
        <a:p>
          <a:endParaRPr lang="en-US"/>
        </a:p>
      </dgm:t>
    </dgm:pt>
    <dgm:pt modelId="{A3C2909D-CA4B-4F01-A921-82C26FC5BF0C}">
      <dgm:prSet/>
      <dgm:spPr>
        <a:solidFill>
          <a:schemeClr val="accent1">
            <a:lumMod val="50000"/>
          </a:schemeClr>
        </a:solidFill>
      </dgm:spPr>
      <dgm:t>
        <a:bodyPr/>
        <a:lstStyle/>
        <a:p>
          <a:r>
            <a:rPr lang="en-US" b="1">
              <a:latin typeface="Trebuchet MS" panose="020B0603020202020204" pitchFamily="34" charset="0"/>
            </a:rPr>
            <a:t>Students with Disabilities,</a:t>
          </a:r>
          <a:r>
            <a:rPr lang="en-US">
              <a:latin typeface="Trebuchet MS" panose="020B0603020202020204" pitchFamily="34" charset="0"/>
            </a:rPr>
            <a:t> </a:t>
          </a:r>
        </a:p>
        <a:p>
          <a:r>
            <a:rPr lang="en-US">
              <a:latin typeface="Trebuchet MS" panose="020B0603020202020204" pitchFamily="34" charset="0"/>
            </a:rPr>
            <a:t>Exceptional Student Services Unit / Office of Special Education (ESSU)</a:t>
          </a:r>
        </a:p>
      </dgm:t>
    </dgm:pt>
    <dgm:pt modelId="{AECD1E3F-7FA3-47D1-925A-88F07FB69867}" type="parTrans" cxnId="{D2C35AC4-8541-44BC-BB02-C17683085DF3}">
      <dgm:prSet/>
      <dgm:spPr/>
      <dgm:t>
        <a:bodyPr/>
        <a:lstStyle/>
        <a:p>
          <a:endParaRPr lang="en-US"/>
        </a:p>
      </dgm:t>
    </dgm:pt>
    <dgm:pt modelId="{5D0C93CE-BF4F-4447-83F1-552B24C8B30C}" type="sibTrans" cxnId="{D2C35AC4-8541-44BC-BB02-C17683085DF3}">
      <dgm:prSet/>
      <dgm:spPr/>
      <dgm:t>
        <a:bodyPr/>
        <a:lstStyle/>
        <a:p>
          <a:endParaRPr lang="en-US"/>
        </a:p>
      </dgm:t>
    </dgm:pt>
    <dgm:pt modelId="{33E441E5-0FCE-4EED-89C6-B186FB46079D}" type="pres">
      <dgm:prSet presAssocID="{4E9C0156-F4BE-4C82-8C66-0DE308EF643D}" presName="Name0" presStyleCnt="0">
        <dgm:presLayoutVars>
          <dgm:resizeHandles/>
        </dgm:presLayoutVars>
      </dgm:prSet>
      <dgm:spPr/>
    </dgm:pt>
    <dgm:pt modelId="{7EB61A8C-EB21-4222-B77C-11671591E074}" type="pres">
      <dgm:prSet presAssocID="{2E8F720A-5AD2-4E35-A09F-895DB4B8DBF1}" presName="text" presStyleLbl="node1" presStyleIdx="0" presStyleCnt="3" custScaleX="204451">
        <dgm:presLayoutVars>
          <dgm:bulletEnabled val="1"/>
        </dgm:presLayoutVars>
      </dgm:prSet>
      <dgm:spPr/>
    </dgm:pt>
    <dgm:pt modelId="{F1E64920-A9D7-47F1-AC41-5C1DF1F80C73}" type="pres">
      <dgm:prSet presAssocID="{C56C8768-3FB3-4F4A-AECE-0924D5FB39CF}" presName="space" presStyleCnt="0"/>
      <dgm:spPr/>
    </dgm:pt>
    <dgm:pt modelId="{9E4A3408-022C-484E-80B3-9EC3BD9977CA}" type="pres">
      <dgm:prSet presAssocID="{4A2516C0-4E22-494B-93CC-0D3A194C7E86}" presName="text" presStyleLbl="node1" presStyleIdx="1" presStyleCnt="3" custScaleX="228225">
        <dgm:presLayoutVars>
          <dgm:bulletEnabled val="1"/>
        </dgm:presLayoutVars>
      </dgm:prSet>
      <dgm:spPr/>
    </dgm:pt>
    <dgm:pt modelId="{F158C944-5146-49EE-B083-E8B66CBF4898}" type="pres">
      <dgm:prSet presAssocID="{D13F335F-28C9-4790-A6A6-3F86CE8F7638}" presName="space" presStyleCnt="0"/>
      <dgm:spPr/>
    </dgm:pt>
    <dgm:pt modelId="{0E620FDB-5952-4B63-AE12-B8B7A9F146E2}" type="pres">
      <dgm:prSet presAssocID="{A3C2909D-CA4B-4F01-A921-82C26FC5BF0C}" presName="text" presStyleLbl="node1" presStyleIdx="2" presStyleCnt="3" custScaleX="200279">
        <dgm:presLayoutVars>
          <dgm:bulletEnabled val="1"/>
        </dgm:presLayoutVars>
      </dgm:prSet>
      <dgm:spPr/>
    </dgm:pt>
  </dgm:ptLst>
  <dgm:cxnLst>
    <dgm:cxn modelId="{8171BA1E-2F7F-4134-AB27-565A0095A754}" type="presOf" srcId="{4A2516C0-4E22-494B-93CC-0D3A194C7E86}" destId="{9E4A3408-022C-484E-80B3-9EC3BD9977CA}" srcOrd="0" destOrd="0" presId="urn:diagrams.loki3.com/VaryingWidthList"/>
    <dgm:cxn modelId="{8A4E3B60-A480-46D4-B37E-619E69994475}" type="presOf" srcId="{2E8F720A-5AD2-4E35-A09F-895DB4B8DBF1}" destId="{7EB61A8C-EB21-4222-B77C-11671591E074}" srcOrd="0" destOrd="0" presId="urn:diagrams.loki3.com/VaryingWidthList"/>
    <dgm:cxn modelId="{C7D5D451-F43E-4D7E-B9A3-84908C53F0F3}" srcId="{4E9C0156-F4BE-4C82-8C66-0DE308EF643D}" destId="{4A2516C0-4E22-494B-93CC-0D3A194C7E86}" srcOrd="1" destOrd="0" parTransId="{08F2203F-75DE-4956-AEDA-DFBAF6FEE731}" sibTransId="{D13F335F-28C9-4790-A6A6-3F86CE8F7638}"/>
    <dgm:cxn modelId="{818228A4-3A03-40C7-95DF-68A4190FBC9F}" type="presOf" srcId="{A3C2909D-CA4B-4F01-A921-82C26FC5BF0C}" destId="{0E620FDB-5952-4B63-AE12-B8B7A9F146E2}" srcOrd="0" destOrd="0" presId="urn:diagrams.loki3.com/VaryingWidthList"/>
    <dgm:cxn modelId="{7F238BB1-BC3E-4F0A-A708-8DB642D4719D}" srcId="{4E9C0156-F4BE-4C82-8C66-0DE308EF643D}" destId="{2E8F720A-5AD2-4E35-A09F-895DB4B8DBF1}" srcOrd="0" destOrd="0" parTransId="{F0371DE5-50E1-4917-8AEF-74818B7A928B}" sibTransId="{C56C8768-3FB3-4F4A-AECE-0924D5FB39CF}"/>
    <dgm:cxn modelId="{D2C35AC4-8541-44BC-BB02-C17683085DF3}" srcId="{4E9C0156-F4BE-4C82-8C66-0DE308EF643D}" destId="{A3C2909D-CA4B-4F01-A921-82C26FC5BF0C}" srcOrd="2" destOrd="0" parTransId="{AECD1E3F-7FA3-47D1-925A-88F07FB69867}" sibTransId="{5D0C93CE-BF4F-4447-83F1-552B24C8B30C}"/>
    <dgm:cxn modelId="{8826BFC7-BBC3-41D9-A759-C897178D07DB}" type="presOf" srcId="{4E9C0156-F4BE-4C82-8C66-0DE308EF643D}" destId="{33E441E5-0FCE-4EED-89C6-B186FB46079D}" srcOrd="0" destOrd="0" presId="urn:diagrams.loki3.com/VaryingWidthList"/>
    <dgm:cxn modelId="{38178BC1-6CF7-483C-84C8-AA671A55095C}" type="presParOf" srcId="{33E441E5-0FCE-4EED-89C6-B186FB46079D}" destId="{7EB61A8C-EB21-4222-B77C-11671591E074}" srcOrd="0" destOrd="0" presId="urn:diagrams.loki3.com/VaryingWidthList"/>
    <dgm:cxn modelId="{40FA3465-F517-48A0-96EF-C083F9100C77}" type="presParOf" srcId="{33E441E5-0FCE-4EED-89C6-B186FB46079D}" destId="{F1E64920-A9D7-47F1-AC41-5C1DF1F80C73}" srcOrd="1" destOrd="0" presId="urn:diagrams.loki3.com/VaryingWidthList"/>
    <dgm:cxn modelId="{9E95B72E-1E57-48EB-B18F-4E8F2A4849E5}" type="presParOf" srcId="{33E441E5-0FCE-4EED-89C6-B186FB46079D}" destId="{9E4A3408-022C-484E-80B3-9EC3BD9977CA}" srcOrd="2" destOrd="0" presId="urn:diagrams.loki3.com/VaryingWidthList"/>
    <dgm:cxn modelId="{C34BEDBF-64A2-43AC-A223-EE9B23F60068}" type="presParOf" srcId="{33E441E5-0FCE-4EED-89C6-B186FB46079D}" destId="{F158C944-5146-49EE-B083-E8B66CBF4898}" srcOrd="3" destOrd="0" presId="urn:diagrams.loki3.com/VaryingWidthList"/>
    <dgm:cxn modelId="{B3F9CC24-F4E1-4FA3-A689-551211681A4D}" type="presParOf" srcId="{33E441E5-0FCE-4EED-89C6-B186FB46079D}" destId="{0E620FDB-5952-4B63-AE12-B8B7A9F146E2}" srcOrd="4"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A6203B-52A2-43ED-913F-E904B95C39CB}" type="doc">
      <dgm:prSet loTypeId="urn:microsoft.com/office/officeart/2005/8/layout/vProcess5" loCatId="process" qsTypeId="urn:microsoft.com/office/officeart/2005/8/quickstyle/simple1" qsCatId="simple" csTypeId="urn:microsoft.com/office/officeart/2005/8/colors/accent5_5" csCatId="accent5" phldr="1"/>
      <dgm:spPr/>
      <dgm:t>
        <a:bodyPr/>
        <a:lstStyle/>
        <a:p>
          <a:endParaRPr lang="en-US"/>
        </a:p>
      </dgm:t>
    </dgm:pt>
    <dgm:pt modelId="{B83E2173-642A-4B88-BFC7-743EF1E6C240}">
      <dgm:prSet phldrT="[Text]" custT="1"/>
      <dgm:spPr>
        <a:solidFill>
          <a:schemeClr val="accent1">
            <a:lumMod val="50000"/>
          </a:schemeClr>
        </a:solidFill>
      </dgm:spPr>
      <dgm:t>
        <a:bodyPr/>
        <a:lstStyle/>
        <a:p>
          <a:r>
            <a:rPr lang="en-US" sz="1600" b="0">
              <a:latin typeface="Trebuchet MS" panose="020B0603020202020204" pitchFamily="34" charset="0"/>
            </a:rPr>
            <a:t>Has the student demonstrated mastery of the minimum competencies consistently, over multiple measures?</a:t>
          </a:r>
        </a:p>
      </dgm:t>
    </dgm:pt>
    <dgm:pt modelId="{7A94C640-FDA9-438B-981F-0427E3980613}" type="parTrans" cxnId="{558D0473-8D76-4C8B-93B4-10E07DEDA347}">
      <dgm:prSet/>
      <dgm:spPr/>
      <dgm:t>
        <a:bodyPr/>
        <a:lstStyle/>
        <a:p>
          <a:endParaRPr lang="en-US" sz="1600">
            <a:latin typeface="Trebuchet MS" panose="020B0603020202020204" pitchFamily="34" charset="0"/>
          </a:endParaRPr>
        </a:p>
      </dgm:t>
    </dgm:pt>
    <dgm:pt modelId="{47EB71FF-3138-4206-8C68-DC060793D8C8}" type="sibTrans" cxnId="{558D0473-8D76-4C8B-93B4-10E07DEDA347}">
      <dgm:prSet custT="1"/>
      <dgm:spPr/>
      <dgm:t>
        <a:bodyPr/>
        <a:lstStyle/>
        <a:p>
          <a:endParaRPr lang="en-US" sz="1600">
            <a:latin typeface="Trebuchet MS" panose="020B0603020202020204" pitchFamily="34" charset="0"/>
          </a:endParaRPr>
        </a:p>
      </dgm:t>
    </dgm:pt>
    <dgm:pt modelId="{B6ACDAEE-B57E-4FCB-B73C-EE15100EC601}">
      <dgm:prSet phldrT="[Text]" custT="1"/>
      <dgm:spPr>
        <a:solidFill>
          <a:schemeClr val="accent1">
            <a:lumMod val="50000"/>
          </a:schemeClr>
        </a:solidFill>
      </dgm:spPr>
      <dgm:t>
        <a:bodyPr/>
        <a:lstStyle/>
        <a:p>
          <a:r>
            <a:rPr lang="en-US" sz="1600" b="0">
              <a:latin typeface="Trebuchet MS" panose="020B0603020202020204" pitchFamily="34" charset="0"/>
            </a:rPr>
            <a:t>Does the student demonstrate reading competency in all subskills measured by the assessment?</a:t>
          </a:r>
        </a:p>
      </dgm:t>
    </dgm:pt>
    <dgm:pt modelId="{85AA8D7D-527D-4310-993E-77239E181B1D}" type="parTrans" cxnId="{7FF99FF2-CACF-455A-85BE-4928B6F1A208}">
      <dgm:prSet/>
      <dgm:spPr/>
      <dgm:t>
        <a:bodyPr/>
        <a:lstStyle/>
        <a:p>
          <a:endParaRPr lang="en-US" sz="1600">
            <a:latin typeface="Trebuchet MS" panose="020B0603020202020204" pitchFamily="34" charset="0"/>
          </a:endParaRPr>
        </a:p>
      </dgm:t>
    </dgm:pt>
    <dgm:pt modelId="{D263DCF2-4F6B-4B98-80D9-CF539574A043}" type="sibTrans" cxnId="{7FF99FF2-CACF-455A-85BE-4928B6F1A208}">
      <dgm:prSet custT="1"/>
      <dgm:spPr/>
      <dgm:t>
        <a:bodyPr/>
        <a:lstStyle/>
        <a:p>
          <a:endParaRPr lang="en-US" sz="1600">
            <a:latin typeface="Trebuchet MS" panose="020B0603020202020204" pitchFamily="34" charset="0"/>
          </a:endParaRPr>
        </a:p>
      </dgm:t>
    </dgm:pt>
    <dgm:pt modelId="{D6001D39-F1A9-4E8F-8D44-5618C3FA463B}">
      <dgm:prSet phldrT="[Text]" custT="1"/>
      <dgm:spPr>
        <a:solidFill>
          <a:schemeClr val="accent1">
            <a:lumMod val="50000"/>
          </a:schemeClr>
        </a:solidFill>
      </dgm:spPr>
      <dgm:t>
        <a:bodyPr/>
        <a:lstStyle/>
        <a:p>
          <a:r>
            <a:rPr lang="en-US" sz="1600" b="0">
              <a:latin typeface="Trebuchet MS" panose="020B0603020202020204" pitchFamily="34" charset="0"/>
            </a:rPr>
            <a:t>Do the assessment data align with the additional body of evidence?</a:t>
          </a:r>
        </a:p>
      </dgm:t>
    </dgm:pt>
    <dgm:pt modelId="{28B39D63-5AAE-4CE8-8B20-12F5A51C99FB}" type="parTrans" cxnId="{D0FB281A-A37A-450D-99CB-4BB672A38C0A}">
      <dgm:prSet/>
      <dgm:spPr/>
      <dgm:t>
        <a:bodyPr/>
        <a:lstStyle/>
        <a:p>
          <a:endParaRPr lang="en-US" sz="1600">
            <a:latin typeface="Trebuchet MS" panose="020B0603020202020204" pitchFamily="34" charset="0"/>
          </a:endParaRPr>
        </a:p>
      </dgm:t>
    </dgm:pt>
    <dgm:pt modelId="{F23C824A-74F0-437C-99BF-45E8C01DF0C6}" type="sibTrans" cxnId="{D0FB281A-A37A-450D-99CB-4BB672A38C0A}">
      <dgm:prSet custT="1"/>
      <dgm:spPr/>
      <dgm:t>
        <a:bodyPr/>
        <a:lstStyle/>
        <a:p>
          <a:endParaRPr lang="en-US" sz="1600">
            <a:latin typeface="Trebuchet MS" panose="020B0603020202020204" pitchFamily="34" charset="0"/>
          </a:endParaRPr>
        </a:p>
      </dgm:t>
    </dgm:pt>
    <dgm:pt modelId="{3AC107C2-D634-42A1-A8D7-9FFF1DA57E5C}">
      <dgm:prSet phldrT="[Text]" custT="1"/>
      <dgm:spPr>
        <a:solidFill>
          <a:schemeClr val="accent1">
            <a:lumMod val="50000"/>
          </a:schemeClr>
        </a:solidFill>
      </dgm:spPr>
      <dgm:t>
        <a:bodyPr/>
        <a:lstStyle/>
        <a:p>
          <a:r>
            <a:rPr lang="en-US" sz="1600" b="0">
              <a:latin typeface="Trebuchet MS" panose="020B0603020202020204" pitchFamily="34" charset="0"/>
            </a:rPr>
            <a:t>Is the student able to maintain grade level competency through Tier 1 instruction alone?</a:t>
          </a:r>
        </a:p>
      </dgm:t>
    </dgm:pt>
    <dgm:pt modelId="{4B373B83-7AA3-4645-A9FE-8C38B5B42F49}" type="parTrans" cxnId="{8EDA8082-B832-415B-B1F7-16D0781E7267}">
      <dgm:prSet/>
      <dgm:spPr/>
      <dgm:t>
        <a:bodyPr/>
        <a:lstStyle/>
        <a:p>
          <a:endParaRPr lang="en-US" sz="1600">
            <a:latin typeface="Trebuchet MS" panose="020B0603020202020204" pitchFamily="34" charset="0"/>
          </a:endParaRPr>
        </a:p>
      </dgm:t>
    </dgm:pt>
    <dgm:pt modelId="{E483903C-10B2-48ED-BFB0-0A4EDDE70BBC}" type="sibTrans" cxnId="{8EDA8082-B832-415B-B1F7-16D0781E7267}">
      <dgm:prSet custT="1"/>
      <dgm:spPr/>
      <dgm:t>
        <a:bodyPr/>
        <a:lstStyle/>
        <a:p>
          <a:endParaRPr lang="en-US" sz="1600">
            <a:latin typeface="Trebuchet MS" panose="020B0603020202020204" pitchFamily="34" charset="0"/>
          </a:endParaRPr>
        </a:p>
      </dgm:t>
    </dgm:pt>
    <dgm:pt modelId="{F6C09999-7305-4D59-9243-D081EFD17D06}">
      <dgm:prSet custT="1"/>
      <dgm:spPr>
        <a:solidFill>
          <a:schemeClr val="accent1">
            <a:lumMod val="50000"/>
          </a:schemeClr>
        </a:solidFill>
      </dgm:spPr>
      <dgm:t>
        <a:bodyPr/>
        <a:lstStyle/>
        <a:p>
          <a:r>
            <a:rPr lang="en-US" sz="1600">
              <a:latin typeface="Trebuchet MS" panose="020B0603020202020204" pitchFamily="34" charset="0"/>
            </a:rPr>
            <a:t>If the student is an English Learner, are adequate language supports provided to ensure continued progress in reading?</a:t>
          </a:r>
        </a:p>
      </dgm:t>
    </dgm:pt>
    <dgm:pt modelId="{86B2C97B-41BC-46F5-B71D-2600260E47EC}" type="parTrans" cxnId="{2DB030CB-5F5D-4756-82E2-CFACDF78ACB3}">
      <dgm:prSet/>
      <dgm:spPr/>
      <dgm:t>
        <a:bodyPr/>
        <a:lstStyle/>
        <a:p>
          <a:endParaRPr lang="en-US" sz="1600">
            <a:latin typeface="Trebuchet MS" panose="020B0603020202020204" pitchFamily="34" charset="0"/>
          </a:endParaRPr>
        </a:p>
      </dgm:t>
    </dgm:pt>
    <dgm:pt modelId="{F4EB2038-211A-4B6E-A7C6-7F8791034259}" type="sibTrans" cxnId="{2DB030CB-5F5D-4756-82E2-CFACDF78ACB3}">
      <dgm:prSet/>
      <dgm:spPr/>
      <dgm:t>
        <a:bodyPr/>
        <a:lstStyle/>
        <a:p>
          <a:endParaRPr lang="en-US" sz="1600">
            <a:latin typeface="Trebuchet MS" panose="020B0603020202020204" pitchFamily="34" charset="0"/>
          </a:endParaRPr>
        </a:p>
      </dgm:t>
    </dgm:pt>
    <dgm:pt modelId="{FEA8F95E-5CB1-4F5F-9295-4FED8D21C2E8}" type="pres">
      <dgm:prSet presAssocID="{33A6203B-52A2-43ED-913F-E904B95C39CB}" presName="outerComposite" presStyleCnt="0">
        <dgm:presLayoutVars>
          <dgm:chMax val="5"/>
          <dgm:dir/>
          <dgm:resizeHandles val="exact"/>
        </dgm:presLayoutVars>
      </dgm:prSet>
      <dgm:spPr/>
    </dgm:pt>
    <dgm:pt modelId="{C86B352F-1D66-444C-9CF8-251E39623DB4}" type="pres">
      <dgm:prSet presAssocID="{33A6203B-52A2-43ED-913F-E904B95C39CB}" presName="dummyMaxCanvas" presStyleCnt="0">
        <dgm:presLayoutVars/>
      </dgm:prSet>
      <dgm:spPr/>
    </dgm:pt>
    <dgm:pt modelId="{A5035474-16C0-43CD-BA13-AF683B8815A8}" type="pres">
      <dgm:prSet presAssocID="{33A6203B-52A2-43ED-913F-E904B95C39CB}" presName="FiveNodes_1" presStyleLbl="node1" presStyleIdx="0" presStyleCnt="5">
        <dgm:presLayoutVars>
          <dgm:bulletEnabled val="1"/>
        </dgm:presLayoutVars>
      </dgm:prSet>
      <dgm:spPr/>
    </dgm:pt>
    <dgm:pt modelId="{32433001-402E-41AB-B336-BF233345EACE}" type="pres">
      <dgm:prSet presAssocID="{33A6203B-52A2-43ED-913F-E904B95C39CB}" presName="FiveNodes_2" presStyleLbl="node1" presStyleIdx="1" presStyleCnt="5">
        <dgm:presLayoutVars>
          <dgm:bulletEnabled val="1"/>
        </dgm:presLayoutVars>
      </dgm:prSet>
      <dgm:spPr/>
    </dgm:pt>
    <dgm:pt modelId="{7FF741D2-2C27-40B7-93BF-C1C6AF295A5F}" type="pres">
      <dgm:prSet presAssocID="{33A6203B-52A2-43ED-913F-E904B95C39CB}" presName="FiveNodes_3" presStyleLbl="node1" presStyleIdx="2" presStyleCnt="5">
        <dgm:presLayoutVars>
          <dgm:bulletEnabled val="1"/>
        </dgm:presLayoutVars>
      </dgm:prSet>
      <dgm:spPr/>
    </dgm:pt>
    <dgm:pt modelId="{BC3CCD1E-4D5E-44C2-8C96-E31D40F4B494}" type="pres">
      <dgm:prSet presAssocID="{33A6203B-52A2-43ED-913F-E904B95C39CB}" presName="FiveNodes_4" presStyleLbl="node1" presStyleIdx="3" presStyleCnt="5">
        <dgm:presLayoutVars>
          <dgm:bulletEnabled val="1"/>
        </dgm:presLayoutVars>
      </dgm:prSet>
      <dgm:spPr/>
    </dgm:pt>
    <dgm:pt modelId="{24895F3D-4BCF-4A12-BAB2-E21DCD2A1981}" type="pres">
      <dgm:prSet presAssocID="{33A6203B-52A2-43ED-913F-E904B95C39CB}" presName="FiveNodes_5" presStyleLbl="node1" presStyleIdx="4" presStyleCnt="5" custScaleY="94111">
        <dgm:presLayoutVars>
          <dgm:bulletEnabled val="1"/>
        </dgm:presLayoutVars>
      </dgm:prSet>
      <dgm:spPr/>
    </dgm:pt>
    <dgm:pt modelId="{10B33AE6-A8E6-4911-BD4A-0238A5F24113}" type="pres">
      <dgm:prSet presAssocID="{33A6203B-52A2-43ED-913F-E904B95C39CB}" presName="FiveConn_1-2" presStyleLbl="fgAccFollowNode1" presStyleIdx="0" presStyleCnt="4">
        <dgm:presLayoutVars>
          <dgm:bulletEnabled val="1"/>
        </dgm:presLayoutVars>
      </dgm:prSet>
      <dgm:spPr/>
    </dgm:pt>
    <dgm:pt modelId="{8D034C47-444F-4E9F-B18E-1255F9CEBD2E}" type="pres">
      <dgm:prSet presAssocID="{33A6203B-52A2-43ED-913F-E904B95C39CB}" presName="FiveConn_2-3" presStyleLbl="fgAccFollowNode1" presStyleIdx="1" presStyleCnt="4">
        <dgm:presLayoutVars>
          <dgm:bulletEnabled val="1"/>
        </dgm:presLayoutVars>
      </dgm:prSet>
      <dgm:spPr/>
    </dgm:pt>
    <dgm:pt modelId="{CD958DF5-9754-443D-84EB-51534973C5C2}" type="pres">
      <dgm:prSet presAssocID="{33A6203B-52A2-43ED-913F-E904B95C39CB}" presName="FiveConn_3-4" presStyleLbl="fgAccFollowNode1" presStyleIdx="2" presStyleCnt="4">
        <dgm:presLayoutVars>
          <dgm:bulletEnabled val="1"/>
        </dgm:presLayoutVars>
      </dgm:prSet>
      <dgm:spPr/>
    </dgm:pt>
    <dgm:pt modelId="{CC10AEC8-BA31-48FB-8F0A-08A422811D74}" type="pres">
      <dgm:prSet presAssocID="{33A6203B-52A2-43ED-913F-E904B95C39CB}" presName="FiveConn_4-5" presStyleLbl="fgAccFollowNode1" presStyleIdx="3" presStyleCnt="4">
        <dgm:presLayoutVars>
          <dgm:bulletEnabled val="1"/>
        </dgm:presLayoutVars>
      </dgm:prSet>
      <dgm:spPr/>
    </dgm:pt>
    <dgm:pt modelId="{A2C234F2-E663-4487-AB49-F5EE38D1A9E2}" type="pres">
      <dgm:prSet presAssocID="{33A6203B-52A2-43ED-913F-E904B95C39CB}" presName="FiveNodes_1_text" presStyleLbl="node1" presStyleIdx="4" presStyleCnt="5">
        <dgm:presLayoutVars>
          <dgm:bulletEnabled val="1"/>
        </dgm:presLayoutVars>
      </dgm:prSet>
      <dgm:spPr/>
    </dgm:pt>
    <dgm:pt modelId="{9BC82C42-0BAD-4B6A-B0E5-37ACF56D491E}" type="pres">
      <dgm:prSet presAssocID="{33A6203B-52A2-43ED-913F-E904B95C39CB}" presName="FiveNodes_2_text" presStyleLbl="node1" presStyleIdx="4" presStyleCnt="5">
        <dgm:presLayoutVars>
          <dgm:bulletEnabled val="1"/>
        </dgm:presLayoutVars>
      </dgm:prSet>
      <dgm:spPr/>
    </dgm:pt>
    <dgm:pt modelId="{4C521D5E-6949-417E-8056-1F61A201F0AE}" type="pres">
      <dgm:prSet presAssocID="{33A6203B-52A2-43ED-913F-E904B95C39CB}" presName="FiveNodes_3_text" presStyleLbl="node1" presStyleIdx="4" presStyleCnt="5">
        <dgm:presLayoutVars>
          <dgm:bulletEnabled val="1"/>
        </dgm:presLayoutVars>
      </dgm:prSet>
      <dgm:spPr/>
    </dgm:pt>
    <dgm:pt modelId="{B4806345-4971-47BC-9EE8-807CC857F1CF}" type="pres">
      <dgm:prSet presAssocID="{33A6203B-52A2-43ED-913F-E904B95C39CB}" presName="FiveNodes_4_text" presStyleLbl="node1" presStyleIdx="4" presStyleCnt="5">
        <dgm:presLayoutVars>
          <dgm:bulletEnabled val="1"/>
        </dgm:presLayoutVars>
      </dgm:prSet>
      <dgm:spPr/>
    </dgm:pt>
    <dgm:pt modelId="{F2BFF149-38D9-44AF-B924-A3CEDD5F0298}" type="pres">
      <dgm:prSet presAssocID="{33A6203B-52A2-43ED-913F-E904B95C39CB}" presName="FiveNodes_5_text" presStyleLbl="node1" presStyleIdx="4" presStyleCnt="5">
        <dgm:presLayoutVars>
          <dgm:bulletEnabled val="1"/>
        </dgm:presLayoutVars>
      </dgm:prSet>
      <dgm:spPr/>
    </dgm:pt>
  </dgm:ptLst>
  <dgm:cxnLst>
    <dgm:cxn modelId="{B069840C-3AC4-4A62-A62B-0EA7DA419C7B}" type="presOf" srcId="{F6C09999-7305-4D59-9243-D081EFD17D06}" destId="{F2BFF149-38D9-44AF-B924-A3CEDD5F0298}" srcOrd="1" destOrd="0" presId="urn:microsoft.com/office/officeart/2005/8/layout/vProcess5"/>
    <dgm:cxn modelId="{E8C7430F-2676-474E-9CB6-9EDCA14F8F05}" type="presOf" srcId="{D6001D39-F1A9-4E8F-8D44-5618C3FA463B}" destId="{7FF741D2-2C27-40B7-93BF-C1C6AF295A5F}" srcOrd="0" destOrd="0" presId="urn:microsoft.com/office/officeart/2005/8/layout/vProcess5"/>
    <dgm:cxn modelId="{D0FB281A-A37A-450D-99CB-4BB672A38C0A}" srcId="{33A6203B-52A2-43ED-913F-E904B95C39CB}" destId="{D6001D39-F1A9-4E8F-8D44-5618C3FA463B}" srcOrd="2" destOrd="0" parTransId="{28B39D63-5AAE-4CE8-8B20-12F5A51C99FB}" sibTransId="{F23C824A-74F0-437C-99BF-45E8C01DF0C6}"/>
    <dgm:cxn modelId="{C84C341A-0BA8-48F8-8A50-D26646DAE5F3}" type="presOf" srcId="{E483903C-10B2-48ED-BFB0-0A4EDDE70BBC}" destId="{CC10AEC8-BA31-48FB-8F0A-08A422811D74}" srcOrd="0" destOrd="0" presId="urn:microsoft.com/office/officeart/2005/8/layout/vProcess5"/>
    <dgm:cxn modelId="{7D2C1D27-79E9-4B6F-95DA-D2170BC41C54}" type="presOf" srcId="{33A6203B-52A2-43ED-913F-E904B95C39CB}" destId="{FEA8F95E-5CB1-4F5F-9295-4FED8D21C2E8}" srcOrd="0" destOrd="0" presId="urn:microsoft.com/office/officeart/2005/8/layout/vProcess5"/>
    <dgm:cxn modelId="{B1CED25D-9A8E-4202-BF15-81F94D73CCA0}" type="presOf" srcId="{B6ACDAEE-B57E-4FCB-B73C-EE15100EC601}" destId="{32433001-402E-41AB-B336-BF233345EACE}" srcOrd="0" destOrd="0" presId="urn:microsoft.com/office/officeart/2005/8/layout/vProcess5"/>
    <dgm:cxn modelId="{F1B38F64-5B14-444F-A78E-BB42BDDD1BB0}" type="presOf" srcId="{B83E2173-642A-4B88-BFC7-743EF1E6C240}" destId="{A2C234F2-E663-4487-AB49-F5EE38D1A9E2}" srcOrd="1" destOrd="0" presId="urn:microsoft.com/office/officeart/2005/8/layout/vProcess5"/>
    <dgm:cxn modelId="{558D0473-8D76-4C8B-93B4-10E07DEDA347}" srcId="{33A6203B-52A2-43ED-913F-E904B95C39CB}" destId="{B83E2173-642A-4B88-BFC7-743EF1E6C240}" srcOrd="0" destOrd="0" parTransId="{7A94C640-FDA9-438B-981F-0427E3980613}" sibTransId="{47EB71FF-3138-4206-8C68-DC060793D8C8}"/>
    <dgm:cxn modelId="{C5A1DF5A-290B-454A-A4C4-D559A4614553}" type="presOf" srcId="{B83E2173-642A-4B88-BFC7-743EF1E6C240}" destId="{A5035474-16C0-43CD-BA13-AF683B8815A8}" srcOrd="0" destOrd="0" presId="urn:microsoft.com/office/officeart/2005/8/layout/vProcess5"/>
    <dgm:cxn modelId="{8EDA8082-B832-415B-B1F7-16D0781E7267}" srcId="{33A6203B-52A2-43ED-913F-E904B95C39CB}" destId="{3AC107C2-D634-42A1-A8D7-9FFF1DA57E5C}" srcOrd="3" destOrd="0" parTransId="{4B373B83-7AA3-4645-A9FE-8C38B5B42F49}" sibTransId="{E483903C-10B2-48ED-BFB0-0A4EDDE70BBC}"/>
    <dgm:cxn modelId="{7DD81096-0157-4FBA-88CF-8689AA1F83FE}" type="presOf" srcId="{D263DCF2-4F6B-4B98-80D9-CF539574A043}" destId="{8D034C47-444F-4E9F-B18E-1255F9CEBD2E}" srcOrd="0" destOrd="0" presId="urn:microsoft.com/office/officeart/2005/8/layout/vProcess5"/>
    <dgm:cxn modelId="{E5685DAA-2796-4A3D-9F78-7CC87C5F0A26}" type="presOf" srcId="{F6C09999-7305-4D59-9243-D081EFD17D06}" destId="{24895F3D-4BCF-4A12-BAB2-E21DCD2A1981}" srcOrd="0" destOrd="0" presId="urn:microsoft.com/office/officeart/2005/8/layout/vProcess5"/>
    <dgm:cxn modelId="{4739BBAF-3552-4719-8AEA-95AEF7F1B82F}" type="presOf" srcId="{D6001D39-F1A9-4E8F-8D44-5618C3FA463B}" destId="{4C521D5E-6949-417E-8056-1F61A201F0AE}" srcOrd="1" destOrd="0" presId="urn:microsoft.com/office/officeart/2005/8/layout/vProcess5"/>
    <dgm:cxn modelId="{ECF03FB3-D069-49F1-B48C-76A279D6CEAE}" type="presOf" srcId="{B6ACDAEE-B57E-4FCB-B73C-EE15100EC601}" destId="{9BC82C42-0BAD-4B6A-B0E5-37ACF56D491E}" srcOrd="1" destOrd="0" presId="urn:microsoft.com/office/officeart/2005/8/layout/vProcess5"/>
    <dgm:cxn modelId="{352498B9-A937-4E96-995B-C83C8E0DD6A0}" type="presOf" srcId="{3AC107C2-D634-42A1-A8D7-9FFF1DA57E5C}" destId="{B4806345-4971-47BC-9EE8-807CC857F1CF}" srcOrd="1" destOrd="0" presId="urn:microsoft.com/office/officeart/2005/8/layout/vProcess5"/>
    <dgm:cxn modelId="{79B4B8BB-06AB-4D58-A513-898D0D3051AA}" type="presOf" srcId="{47EB71FF-3138-4206-8C68-DC060793D8C8}" destId="{10B33AE6-A8E6-4911-BD4A-0238A5F24113}" srcOrd="0" destOrd="0" presId="urn:microsoft.com/office/officeart/2005/8/layout/vProcess5"/>
    <dgm:cxn modelId="{2DB030CB-5F5D-4756-82E2-CFACDF78ACB3}" srcId="{33A6203B-52A2-43ED-913F-E904B95C39CB}" destId="{F6C09999-7305-4D59-9243-D081EFD17D06}" srcOrd="4" destOrd="0" parTransId="{86B2C97B-41BC-46F5-B71D-2600260E47EC}" sibTransId="{F4EB2038-211A-4B6E-A7C6-7F8791034259}"/>
    <dgm:cxn modelId="{86C3E6D7-A20E-4D2E-889D-53C6432EA4F0}" type="presOf" srcId="{F23C824A-74F0-437C-99BF-45E8C01DF0C6}" destId="{CD958DF5-9754-443D-84EB-51534973C5C2}" srcOrd="0" destOrd="0" presId="urn:microsoft.com/office/officeart/2005/8/layout/vProcess5"/>
    <dgm:cxn modelId="{473C73D9-1BDB-48D5-BAE3-3B7A97484D94}" type="presOf" srcId="{3AC107C2-D634-42A1-A8D7-9FFF1DA57E5C}" destId="{BC3CCD1E-4D5E-44C2-8C96-E31D40F4B494}" srcOrd="0" destOrd="0" presId="urn:microsoft.com/office/officeart/2005/8/layout/vProcess5"/>
    <dgm:cxn modelId="{7FF99FF2-CACF-455A-85BE-4928B6F1A208}" srcId="{33A6203B-52A2-43ED-913F-E904B95C39CB}" destId="{B6ACDAEE-B57E-4FCB-B73C-EE15100EC601}" srcOrd="1" destOrd="0" parTransId="{85AA8D7D-527D-4310-993E-77239E181B1D}" sibTransId="{D263DCF2-4F6B-4B98-80D9-CF539574A043}"/>
    <dgm:cxn modelId="{AC43D63F-C039-439A-859B-BA1B8239FC77}" type="presParOf" srcId="{FEA8F95E-5CB1-4F5F-9295-4FED8D21C2E8}" destId="{C86B352F-1D66-444C-9CF8-251E39623DB4}" srcOrd="0" destOrd="0" presId="urn:microsoft.com/office/officeart/2005/8/layout/vProcess5"/>
    <dgm:cxn modelId="{4F68FAF3-A84C-422E-9006-4166A4BE29B0}" type="presParOf" srcId="{FEA8F95E-5CB1-4F5F-9295-4FED8D21C2E8}" destId="{A5035474-16C0-43CD-BA13-AF683B8815A8}" srcOrd="1" destOrd="0" presId="urn:microsoft.com/office/officeart/2005/8/layout/vProcess5"/>
    <dgm:cxn modelId="{66E5DA6C-379A-4103-BE93-EE6DEC363524}" type="presParOf" srcId="{FEA8F95E-5CB1-4F5F-9295-4FED8D21C2E8}" destId="{32433001-402E-41AB-B336-BF233345EACE}" srcOrd="2" destOrd="0" presId="urn:microsoft.com/office/officeart/2005/8/layout/vProcess5"/>
    <dgm:cxn modelId="{BB4D9A8A-740D-4CFD-B8AC-BF20D21E9846}" type="presParOf" srcId="{FEA8F95E-5CB1-4F5F-9295-4FED8D21C2E8}" destId="{7FF741D2-2C27-40B7-93BF-C1C6AF295A5F}" srcOrd="3" destOrd="0" presId="urn:microsoft.com/office/officeart/2005/8/layout/vProcess5"/>
    <dgm:cxn modelId="{ABD0A913-7AE5-43CF-A13F-BE1EA8841276}" type="presParOf" srcId="{FEA8F95E-5CB1-4F5F-9295-4FED8D21C2E8}" destId="{BC3CCD1E-4D5E-44C2-8C96-E31D40F4B494}" srcOrd="4" destOrd="0" presId="urn:microsoft.com/office/officeart/2005/8/layout/vProcess5"/>
    <dgm:cxn modelId="{2F6B8A90-F9E3-499C-AD7D-AD5C2D4E93C6}" type="presParOf" srcId="{FEA8F95E-5CB1-4F5F-9295-4FED8D21C2E8}" destId="{24895F3D-4BCF-4A12-BAB2-E21DCD2A1981}" srcOrd="5" destOrd="0" presId="urn:microsoft.com/office/officeart/2005/8/layout/vProcess5"/>
    <dgm:cxn modelId="{23560A9B-2FD7-4764-9961-8A8183877582}" type="presParOf" srcId="{FEA8F95E-5CB1-4F5F-9295-4FED8D21C2E8}" destId="{10B33AE6-A8E6-4911-BD4A-0238A5F24113}" srcOrd="6" destOrd="0" presId="urn:microsoft.com/office/officeart/2005/8/layout/vProcess5"/>
    <dgm:cxn modelId="{02841445-9EC7-4977-9B87-FE971EA6ADF7}" type="presParOf" srcId="{FEA8F95E-5CB1-4F5F-9295-4FED8D21C2E8}" destId="{8D034C47-444F-4E9F-B18E-1255F9CEBD2E}" srcOrd="7" destOrd="0" presId="urn:microsoft.com/office/officeart/2005/8/layout/vProcess5"/>
    <dgm:cxn modelId="{BAB66099-6048-45EB-B3AC-9562690BC146}" type="presParOf" srcId="{FEA8F95E-5CB1-4F5F-9295-4FED8D21C2E8}" destId="{CD958DF5-9754-443D-84EB-51534973C5C2}" srcOrd="8" destOrd="0" presId="urn:microsoft.com/office/officeart/2005/8/layout/vProcess5"/>
    <dgm:cxn modelId="{1AE3568C-B14A-4E3E-ADAD-084CC0A8074F}" type="presParOf" srcId="{FEA8F95E-5CB1-4F5F-9295-4FED8D21C2E8}" destId="{CC10AEC8-BA31-48FB-8F0A-08A422811D74}" srcOrd="9" destOrd="0" presId="urn:microsoft.com/office/officeart/2005/8/layout/vProcess5"/>
    <dgm:cxn modelId="{2BE17753-4D27-411C-B580-6414B11550C2}" type="presParOf" srcId="{FEA8F95E-5CB1-4F5F-9295-4FED8D21C2E8}" destId="{A2C234F2-E663-4487-AB49-F5EE38D1A9E2}" srcOrd="10" destOrd="0" presId="urn:microsoft.com/office/officeart/2005/8/layout/vProcess5"/>
    <dgm:cxn modelId="{1BCC428D-4ACB-4E0D-8FD8-7BF261D9AF66}" type="presParOf" srcId="{FEA8F95E-5CB1-4F5F-9295-4FED8D21C2E8}" destId="{9BC82C42-0BAD-4B6A-B0E5-37ACF56D491E}" srcOrd="11" destOrd="0" presId="urn:microsoft.com/office/officeart/2005/8/layout/vProcess5"/>
    <dgm:cxn modelId="{1F9BCC62-8C66-4BA1-922C-69A550FBCDAD}" type="presParOf" srcId="{FEA8F95E-5CB1-4F5F-9295-4FED8D21C2E8}" destId="{4C521D5E-6949-417E-8056-1F61A201F0AE}" srcOrd="12" destOrd="0" presId="urn:microsoft.com/office/officeart/2005/8/layout/vProcess5"/>
    <dgm:cxn modelId="{23984F57-9935-4C6B-97A2-5E68964B1C84}" type="presParOf" srcId="{FEA8F95E-5CB1-4F5F-9295-4FED8D21C2E8}" destId="{B4806345-4971-47BC-9EE8-807CC857F1CF}" srcOrd="13" destOrd="0" presId="urn:microsoft.com/office/officeart/2005/8/layout/vProcess5"/>
    <dgm:cxn modelId="{76F87CD6-4563-479E-B4AC-D56097C082E7}" type="presParOf" srcId="{FEA8F95E-5CB1-4F5F-9295-4FED8D21C2E8}" destId="{F2BFF149-38D9-44AF-B924-A3CEDD5F0298}"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AFDFCB1D-70ED-4B6F-895C-583DF7B187B0}" type="doc">
      <dgm:prSet loTypeId="urn:microsoft.com/office/officeart/2016/7/layout/VerticalSolidActionList" loCatId="List" qsTypeId="urn:microsoft.com/office/officeart/2005/8/quickstyle/simple4" qsCatId="simple" csTypeId="urn:microsoft.com/office/officeart/2005/8/colors/accent1_2" csCatId="accent1" phldr="1"/>
      <dgm:spPr/>
      <dgm:t>
        <a:bodyPr/>
        <a:lstStyle/>
        <a:p>
          <a:endParaRPr lang="en-US"/>
        </a:p>
      </dgm:t>
    </dgm:pt>
    <dgm:pt modelId="{DC3C70B3-B9C8-4E10-AC49-3B0E5B5F3E6D}">
      <dgm:prSet custT="1"/>
      <dgm:spPr>
        <a:solidFill>
          <a:schemeClr val="accent1">
            <a:lumMod val="50000"/>
          </a:schemeClr>
        </a:solidFill>
      </dgm:spPr>
      <dgm:t>
        <a:bodyPr/>
        <a:lstStyle/>
        <a:p>
          <a:r>
            <a:rPr lang="en-US" sz="2000">
              <a:latin typeface="Trebuchet MS" panose="020B0603020202020204" pitchFamily="34" charset="0"/>
            </a:rPr>
            <a:t>Document</a:t>
          </a:r>
        </a:p>
      </dgm:t>
    </dgm:pt>
    <dgm:pt modelId="{69D14F50-6983-4B82-8D67-CD0784782205}" type="parTrans" cxnId="{30092566-4E0D-4E30-86B2-B803264D0E40}">
      <dgm:prSet/>
      <dgm:spPr/>
      <dgm:t>
        <a:bodyPr/>
        <a:lstStyle/>
        <a:p>
          <a:endParaRPr lang="en-US">
            <a:latin typeface="Trebuchet MS" panose="020B0603020202020204" pitchFamily="34" charset="0"/>
          </a:endParaRPr>
        </a:p>
      </dgm:t>
    </dgm:pt>
    <dgm:pt modelId="{C87C9685-46A3-413B-87A8-2908A0EB7F5D}" type="sibTrans" cxnId="{30092566-4E0D-4E30-86B2-B803264D0E40}">
      <dgm:prSet/>
      <dgm:spPr/>
      <dgm:t>
        <a:bodyPr/>
        <a:lstStyle/>
        <a:p>
          <a:endParaRPr lang="en-US">
            <a:latin typeface="Trebuchet MS" panose="020B0603020202020204" pitchFamily="34" charset="0"/>
          </a:endParaRPr>
        </a:p>
      </dgm:t>
    </dgm:pt>
    <dgm:pt modelId="{3321EBC5-CF06-4D1C-9822-2DE41488B4DC}">
      <dgm:prSet custT="1"/>
      <dgm:spPr>
        <a:solidFill>
          <a:srgbClr val="A3DBFF">
            <a:alpha val="90000"/>
          </a:srgbClr>
        </a:solidFill>
      </dgm:spPr>
      <dgm:t>
        <a:bodyPr/>
        <a:lstStyle/>
        <a:p>
          <a:r>
            <a:rPr lang="en-US" sz="1800">
              <a:latin typeface="Trebuchet MS" panose="020B0603020202020204" pitchFamily="34" charset="0"/>
            </a:rPr>
            <a:t>Document on the READ plan the assessment scores and the body of evidence that supports the student has demonstrated grade level reading competency.</a:t>
          </a:r>
        </a:p>
      </dgm:t>
    </dgm:pt>
    <dgm:pt modelId="{68ECA0AB-436B-4BB7-8C55-B35BB38CE215}" type="parTrans" cxnId="{762AE2FB-4175-4412-9103-3DF82F0447DE}">
      <dgm:prSet/>
      <dgm:spPr/>
      <dgm:t>
        <a:bodyPr/>
        <a:lstStyle/>
        <a:p>
          <a:endParaRPr lang="en-US">
            <a:latin typeface="Trebuchet MS" panose="020B0603020202020204" pitchFamily="34" charset="0"/>
          </a:endParaRPr>
        </a:p>
      </dgm:t>
    </dgm:pt>
    <dgm:pt modelId="{ED6104B5-6716-4B07-A054-A6A5DD0989E8}" type="sibTrans" cxnId="{762AE2FB-4175-4412-9103-3DF82F0447DE}">
      <dgm:prSet/>
      <dgm:spPr/>
      <dgm:t>
        <a:bodyPr/>
        <a:lstStyle/>
        <a:p>
          <a:endParaRPr lang="en-US">
            <a:latin typeface="Trebuchet MS" panose="020B0603020202020204" pitchFamily="34" charset="0"/>
          </a:endParaRPr>
        </a:p>
      </dgm:t>
    </dgm:pt>
    <dgm:pt modelId="{26411AD4-6C92-4B6F-A30B-419BD3641FBE}">
      <dgm:prSet custT="1"/>
      <dgm:spPr>
        <a:solidFill>
          <a:schemeClr val="accent1">
            <a:lumMod val="50000"/>
          </a:schemeClr>
        </a:solidFill>
      </dgm:spPr>
      <dgm:t>
        <a:bodyPr/>
        <a:lstStyle/>
        <a:p>
          <a:r>
            <a:rPr lang="en-US" sz="2000">
              <a:latin typeface="Trebuchet MS" panose="020B0603020202020204" pitchFamily="34" charset="0"/>
            </a:rPr>
            <a:t>Ensure</a:t>
          </a:r>
        </a:p>
      </dgm:t>
    </dgm:pt>
    <dgm:pt modelId="{AE297187-EE1C-49FE-B64C-B939BF946FCA}" type="parTrans" cxnId="{8189CA4E-2817-4CE0-A8E8-562C03809B9A}">
      <dgm:prSet/>
      <dgm:spPr/>
      <dgm:t>
        <a:bodyPr/>
        <a:lstStyle/>
        <a:p>
          <a:endParaRPr lang="en-US">
            <a:latin typeface="Trebuchet MS" panose="020B0603020202020204" pitchFamily="34" charset="0"/>
          </a:endParaRPr>
        </a:p>
      </dgm:t>
    </dgm:pt>
    <dgm:pt modelId="{7B478F3A-AB48-41D4-874A-12730A8F687C}" type="sibTrans" cxnId="{8189CA4E-2817-4CE0-A8E8-562C03809B9A}">
      <dgm:prSet/>
      <dgm:spPr/>
      <dgm:t>
        <a:bodyPr/>
        <a:lstStyle/>
        <a:p>
          <a:endParaRPr lang="en-US">
            <a:latin typeface="Trebuchet MS" panose="020B0603020202020204" pitchFamily="34" charset="0"/>
          </a:endParaRPr>
        </a:p>
      </dgm:t>
    </dgm:pt>
    <dgm:pt modelId="{A35A23B1-ECF7-4219-B4F7-AC27645C80B0}">
      <dgm:prSet custT="1"/>
      <dgm:spPr>
        <a:solidFill>
          <a:srgbClr val="A3DBFF">
            <a:alpha val="90000"/>
          </a:srgbClr>
        </a:solidFill>
      </dgm:spPr>
      <dgm:t>
        <a:bodyPr/>
        <a:lstStyle/>
        <a:p>
          <a:r>
            <a:rPr lang="en-US" sz="1800">
              <a:latin typeface="Trebuchet MS" panose="020B0603020202020204" pitchFamily="34" charset="0"/>
            </a:rPr>
            <a:t>Ensure the READ plan, supporting documentation for the plan, and the body of evidence that demonstrates the student has reached grade level reading competency are included in the permanent academic record.  </a:t>
          </a:r>
        </a:p>
      </dgm:t>
    </dgm:pt>
    <dgm:pt modelId="{B6E61EC4-8C41-49E7-B86C-4953BA350B83}" type="parTrans" cxnId="{60DD7BD9-2C19-4F45-BEF0-9FF174174001}">
      <dgm:prSet/>
      <dgm:spPr/>
      <dgm:t>
        <a:bodyPr/>
        <a:lstStyle/>
        <a:p>
          <a:endParaRPr lang="en-US">
            <a:latin typeface="Trebuchet MS" panose="020B0603020202020204" pitchFamily="34" charset="0"/>
          </a:endParaRPr>
        </a:p>
      </dgm:t>
    </dgm:pt>
    <dgm:pt modelId="{666E2687-006F-4EE2-982B-2D733755F235}" type="sibTrans" cxnId="{60DD7BD9-2C19-4F45-BEF0-9FF174174001}">
      <dgm:prSet/>
      <dgm:spPr/>
      <dgm:t>
        <a:bodyPr/>
        <a:lstStyle/>
        <a:p>
          <a:endParaRPr lang="en-US">
            <a:latin typeface="Trebuchet MS" panose="020B0603020202020204" pitchFamily="34" charset="0"/>
          </a:endParaRPr>
        </a:p>
      </dgm:t>
    </dgm:pt>
    <dgm:pt modelId="{ABA5A39C-E40C-4FA3-9F2A-893B2C3E668D}">
      <dgm:prSet custT="1"/>
      <dgm:spPr>
        <a:solidFill>
          <a:schemeClr val="accent1">
            <a:lumMod val="50000"/>
          </a:schemeClr>
        </a:solidFill>
      </dgm:spPr>
      <dgm:t>
        <a:bodyPr/>
        <a:lstStyle/>
        <a:p>
          <a:r>
            <a:rPr lang="en-US" sz="2000">
              <a:latin typeface="Trebuchet MS" panose="020B0603020202020204" pitchFamily="34" charset="0"/>
            </a:rPr>
            <a:t>Communicate</a:t>
          </a:r>
        </a:p>
      </dgm:t>
    </dgm:pt>
    <dgm:pt modelId="{74FBE20F-D5A7-45A1-8B96-7F762C789844}" type="parTrans" cxnId="{59CA176F-F5E3-4585-8A7B-657A47F05A7E}">
      <dgm:prSet/>
      <dgm:spPr/>
      <dgm:t>
        <a:bodyPr/>
        <a:lstStyle/>
        <a:p>
          <a:endParaRPr lang="en-US">
            <a:latin typeface="Trebuchet MS" panose="020B0603020202020204" pitchFamily="34" charset="0"/>
          </a:endParaRPr>
        </a:p>
      </dgm:t>
    </dgm:pt>
    <dgm:pt modelId="{59D870D6-C175-4ECF-8809-B15FE9D3B7DD}" type="sibTrans" cxnId="{59CA176F-F5E3-4585-8A7B-657A47F05A7E}">
      <dgm:prSet/>
      <dgm:spPr/>
      <dgm:t>
        <a:bodyPr/>
        <a:lstStyle/>
        <a:p>
          <a:endParaRPr lang="en-US">
            <a:latin typeface="Trebuchet MS" panose="020B0603020202020204" pitchFamily="34" charset="0"/>
          </a:endParaRPr>
        </a:p>
      </dgm:t>
    </dgm:pt>
    <dgm:pt modelId="{9C8F61A0-F10A-4116-A9BA-CEDB590E4252}">
      <dgm:prSet custT="1"/>
      <dgm:spPr>
        <a:solidFill>
          <a:srgbClr val="A3DBFF">
            <a:alpha val="90000"/>
          </a:srgbClr>
        </a:solidFill>
      </dgm:spPr>
      <dgm:t>
        <a:bodyPr/>
        <a:lstStyle/>
        <a:p>
          <a:r>
            <a:rPr lang="en-US" sz="1800">
              <a:latin typeface="Trebuchet MS" panose="020B0603020202020204" pitchFamily="34" charset="0"/>
            </a:rPr>
            <a:t>Communicate with the student’s parent or guardian that the student has reached grade level competency in reading and will be removed from the READ plan.</a:t>
          </a:r>
        </a:p>
      </dgm:t>
    </dgm:pt>
    <dgm:pt modelId="{87C97D79-D1CF-4EA9-BC87-31EBD467D210}" type="parTrans" cxnId="{1F40E4AC-E410-474F-A624-D9743150BF39}">
      <dgm:prSet/>
      <dgm:spPr/>
      <dgm:t>
        <a:bodyPr/>
        <a:lstStyle/>
        <a:p>
          <a:endParaRPr lang="en-US">
            <a:latin typeface="Trebuchet MS" panose="020B0603020202020204" pitchFamily="34" charset="0"/>
          </a:endParaRPr>
        </a:p>
      </dgm:t>
    </dgm:pt>
    <dgm:pt modelId="{6C949DA8-2F0E-4A6C-95D4-335539793EF8}" type="sibTrans" cxnId="{1F40E4AC-E410-474F-A624-D9743150BF39}">
      <dgm:prSet/>
      <dgm:spPr/>
      <dgm:t>
        <a:bodyPr/>
        <a:lstStyle/>
        <a:p>
          <a:endParaRPr lang="en-US">
            <a:latin typeface="Trebuchet MS" panose="020B0603020202020204" pitchFamily="34" charset="0"/>
          </a:endParaRPr>
        </a:p>
      </dgm:t>
    </dgm:pt>
    <dgm:pt modelId="{CDA7CFAB-2AE5-492F-B59D-DDA42650AC39}" type="pres">
      <dgm:prSet presAssocID="{AFDFCB1D-70ED-4B6F-895C-583DF7B187B0}" presName="Name0" presStyleCnt="0">
        <dgm:presLayoutVars>
          <dgm:dir/>
          <dgm:animLvl val="lvl"/>
          <dgm:resizeHandles val="exact"/>
        </dgm:presLayoutVars>
      </dgm:prSet>
      <dgm:spPr/>
    </dgm:pt>
    <dgm:pt modelId="{FFFBAA52-4889-42ED-842E-7C5355EF154B}" type="pres">
      <dgm:prSet presAssocID="{DC3C70B3-B9C8-4E10-AC49-3B0E5B5F3E6D}" presName="linNode" presStyleCnt="0"/>
      <dgm:spPr/>
    </dgm:pt>
    <dgm:pt modelId="{86EB5C07-A6E5-430B-91B6-9D1F94862471}" type="pres">
      <dgm:prSet presAssocID="{DC3C70B3-B9C8-4E10-AC49-3B0E5B5F3E6D}" presName="parentText" presStyleLbl="alignNode1" presStyleIdx="0" presStyleCnt="3">
        <dgm:presLayoutVars>
          <dgm:chMax val="1"/>
          <dgm:bulletEnabled/>
        </dgm:presLayoutVars>
      </dgm:prSet>
      <dgm:spPr/>
    </dgm:pt>
    <dgm:pt modelId="{4D702D34-3577-42C6-ADA3-FB519B479000}" type="pres">
      <dgm:prSet presAssocID="{DC3C70B3-B9C8-4E10-AC49-3B0E5B5F3E6D}" presName="descendantText" presStyleLbl="alignAccFollowNode1" presStyleIdx="0" presStyleCnt="3">
        <dgm:presLayoutVars>
          <dgm:bulletEnabled/>
        </dgm:presLayoutVars>
      </dgm:prSet>
      <dgm:spPr/>
    </dgm:pt>
    <dgm:pt modelId="{CFEA8910-2F33-4641-B05B-460279DB8944}" type="pres">
      <dgm:prSet presAssocID="{C87C9685-46A3-413B-87A8-2908A0EB7F5D}" presName="sp" presStyleCnt="0"/>
      <dgm:spPr/>
    </dgm:pt>
    <dgm:pt modelId="{262377D6-F701-43EC-A72F-C483A46279E9}" type="pres">
      <dgm:prSet presAssocID="{26411AD4-6C92-4B6F-A30B-419BD3641FBE}" presName="linNode" presStyleCnt="0"/>
      <dgm:spPr/>
    </dgm:pt>
    <dgm:pt modelId="{69234687-67D0-4974-8A63-A52BE48797A2}" type="pres">
      <dgm:prSet presAssocID="{26411AD4-6C92-4B6F-A30B-419BD3641FBE}" presName="parentText" presStyleLbl="alignNode1" presStyleIdx="1" presStyleCnt="3">
        <dgm:presLayoutVars>
          <dgm:chMax val="1"/>
          <dgm:bulletEnabled/>
        </dgm:presLayoutVars>
      </dgm:prSet>
      <dgm:spPr/>
    </dgm:pt>
    <dgm:pt modelId="{813748CE-A564-43A9-BD13-24C5E7126F7E}" type="pres">
      <dgm:prSet presAssocID="{26411AD4-6C92-4B6F-A30B-419BD3641FBE}" presName="descendantText" presStyleLbl="alignAccFollowNode1" presStyleIdx="1" presStyleCnt="3">
        <dgm:presLayoutVars>
          <dgm:bulletEnabled/>
        </dgm:presLayoutVars>
      </dgm:prSet>
      <dgm:spPr/>
    </dgm:pt>
    <dgm:pt modelId="{56172DF2-99FF-4C67-AB7B-E5DF20C9710F}" type="pres">
      <dgm:prSet presAssocID="{7B478F3A-AB48-41D4-874A-12730A8F687C}" presName="sp" presStyleCnt="0"/>
      <dgm:spPr/>
    </dgm:pt>
    <dgm:pt modelId="{1DC80B7C-A1FC-46BD-9CE7-D1ED43CC060F}" type="pres">
      <dgm:prSet presAssocID="{ABA5A39C-E40C-4FA3-9F2A-893B2C3E668D}" presName="linNode" presStyleCnt="0"/>
      <dgm:spPr/>
    </dgm:pt>
    <dgm:pt modelId="{5AABBA27-826F-43C3-B6A1-4CCB31FC8D80}" type="pres">
      <dgm:prSet presAssocID="{ABA5A39C-E40C-4FA3-9F2A-893B2C3E668D}" presName="parentText" presStyleLbl="alignNode1" presStyleIdx="2" presStyleCnt="3">
        <dgm:presLayoutVars>
          <dgm:chMax val="1"/>
          <dgm:bulletEnabled/>
        </dgm:presLayoutVars>
      </dgm:prSet>
      <dgm:spPr/>
    </dgm:pt>
    <dgm:pt modelId="{091625CF-CEDB-4468-8C88-1EA2E5F67630}" type="pres">
      <dgm:prSet presAssocID="{ABA5A39C-E40C-4FA3-9F2A-893B2C3E668D}" presName="descendantText" presStyleLbl="alignAccFollowNode1" presStyleIdx="2" presStyleCnt="3">
        <dgm:presLayoutVars>
          <dgm:bulletEnabled/>
        </dgm:presLayoutVars>
      </dgm:prSet>
      <dgm:spPr/>
    </dgm:pt>
  </dgm:ptLst>
  <dgm:cxnLst>
    <dgm:cxn modelId="{94B3BF0C-2EFE-4BE4-BA4C-1D1B2A479A7C}" type="presOf" srcId="{3321EBC5-CF06-4D1C-9822-2DE41488B4DC}" destId="{4D702D34-3577-42C6-ADA3-FB519B479000}" srcOrd="0" destOrd="0" presId="urn:microsoft.com/office/officeart/2016/7/layout/VerticalSolidActionList"/>
    <dgm:cxn modelId="{5E3A3A34-D9FB-44F5-9402-5B206A02E99A}" type="presOf" srcId="{DC3C70B3-B9C8-4E10-AC49-3B0E5B5F3E6D}" destId="{86EB5C07-A6E5-430B-91B6-9D1F94862471}" srcOrd="0" destOrd="0" presId="urn:microsoft.com/office/officeart/2016/7/layout/VerticalSolidActionList"/>
    <dgm:cxn modelId="{7B289664-7BFF-46A8-9F0B-DFB1B252D1BA}" type="presOf" srcId="{A35A23B1-ECF7-4219-B4F7-AC27645C80B0}" destId="{813748CE-A564-43A9-BD13-24C5E7126F7E}" srcOrd="0" destOrd="0" presId="urn:microsoft.com/office/officeart/2016/7/layout/VerticalSolidActionList"/>
    <dgm:cxn modelId="{30092566-4E0D-4E30-86B2-B803264D0E40}" srcId="{AFDFCB1D-70ED-4B6F-895C-583DF7B187B0}" destId="{DC3C70B3-B9C8-4E10-AC49-3B0E5B5F3E6D}" srcOrd="0" destOrd="0" parTransId="{69D14F50-6983-4B82-8D67-CD0784782205}" sibTransId="{C87C9685-46A3-413B-87A8-2908A0EB7F5D}"/>
    <dgm:cxn modelId="{8189CA4E-2817-4CE0-A8E8-562C03809B9A}" srcId="{AFDFCB1D-70ED-4B6F-895C-583DF7B187B0}" destId="{26411AD4-6C92-4B6F-A30B-419BD3641FBE}" srcOrd="1" destOrd="0" parTransId="{AE297187-EE1C-49FE-B64C-B939BF946FCA}" sibTransId="{7B478F3A-AB48-41D4-874A-12730A8F687C}"/>
    <dgm:cxn modelId="{59CA176F-F5E3-4585-8A7B-657A47F05A7E}" srcId="{AFDFCB1D-70ED-4B6F-895C-583DF7B187B0}" destId="{ABA5A39C-E40C-4FA3-9F2A-893B2C3E668D}" srcOrd="2" destOrd="0" parTransId="{74FBE20F-D5A7-45A1-8B96-7F762C789844}" sibTransId="{59D870D6-C175-4ECF-8809-B15FE9D3B7DD}"/>
    <dgm:cxn modelId="{9F940194-2A0E-4D00-8A15-A5C6478562BC}" type="presOf" srcId="{AFDFCB1D-70ED-4B6F-895C-583DF7B187B0}" destId="{CDA7CFAB-2AE5-492F-B59D-DDA42650AC39}" srcOrd="0" destOrd="0" presId="urn:microsoft.com/office/officeart/2016/7/layout/VerticalSolidActionList"/>
    <dgm:cxn modelId="{1F40E4AC-E410-474F-A624-D9743150BF39}" srcId="{ABA5A39C-E40C-4FA3-9F2A-893B2C3E668D}" destId="{9C8F61A0-F10A-4116-A9BA-CEDB590E4252}" srcOrd="0" destOrd="0" parTransId="{87C97D79-D1CF-4EA9-BC87-31EBD467D210}" sibTransId="{6C949DA8-2F0E-4A6C-95D4-335539793EF8}"/>
    <dgm:cxn modelId="{7767F8D4-8ADD-40D2-B7B4-341E7011BF30}" type="presOf" srcId="{26411AD4-6C92-4B6F-A30B-419BD3641FBE}" destId="{69234687-67D0-4974-8A63-A52BE48797A2}" srcOrd="0" destOrd="0" presId="urn:microsoft.com/office/officeart/2016/7/layout/VerticalSolidActionList"/>
    <dgm:cxn modelId="{60DD7BD9-2C19-4F45-BEF0-9FF174174001}" srcId="{26411AD4-6C92-4B6F-A30B-419BD3641FBE}" destId="{A35A23B1-ECF7-4219-B4F7-AC27645C80B0}" srcOrd="0" destOrd="0" parTransId="{B6E61EC4-8C41-49E7-B86C-4953BA350B83}" sibTransId="{666E2687-006F-4EE2-982B-2D733755F235}"/>
    <dgm:cxn modelId="{BCA26CE7-2F2A-48D6-8374-0848C084A0E2}" type="presOf" srcId="{9C8F61A0-F10A-4116-A9BA-CEDB590E4252}" destId="{091625CF-CEDB-4468-8C88-1EA2E5F67630}" srcOrd="0" destOrd="0" presId="urn:microsoft.com/office/officeart/2016/7/layout/VerticalSolidActionList"/>
    <dgm:cxn modelId="{762AE2FB-4175-4412-9103-3DF82F0447DE}" srcId="{DC3C70B3-B9C8-4E10-AC49-3B0E5B5F3E6D}" destId="{3321EBC5-CF06-4D1C-9822-2DE41488B4DC}" srcOrd="0" destOrd="0" parTransId="{68ECA0AB-436B-4BB7-8C55-B35BB38CE215}" sibTransId="{ED6104B5-6716-4B07-A054-A6A5DD0989E8}"/>
    <dgm:cxn modelId="{DCE1B2FE-82EA-4535-ACEA-CAC7E56DDF32}" type="presOf" srcId="{ABA5A39C-E40C-4FA3-9F2A-893B2C3E668D}" destId="{5AABBA27-826F-43C3-B6A1-4CCB31FC8D80}" srcOrd="0" destOrd="0" presId="urn:microsoft.com/office/officeart/2016/7/layout/VerticalSolidActionList"/>
    <dgm:cxn modelId="{67B3A643-F980-403C-A21D-247D26AB28DD}" type="presParOf" srcId="{CDA7CFAB-2AE5-492F-B59D-DDA42650AC39}" destId="{FFFBAA52-4889-42ED-842E-7C5355EF154B}" srcOrd="0" destOrd="0" presId="urn:microsoft.com/office/officeart/2016/7/layout/VerticalSolidActionList"/>
    <dgm:cxn modelId="{33DAE03E-2530-40FC-8965-4AA83DB6A525}" type="presParOf" srcId="{FFFBAA52-4889-42ED-842E-7C5355EF154B}" destId="{86EB5C07-A6E5-430B-91B6-9D1F94862471}" srcOrd="0" destOrd="0" presId="urn:microsoft.com/office/officeart/2016/7/layout/VerticalSolidActionList"/>
    <dgm:cxn modelId="{B8F5CD53-ECF5-4EDB-A964-089C9F2E6748}" type="presParOf" srcId="{FFFBAA52-4889-42ED-842E-7C5355EF154B}" destId="{4D702D34-3577-42C6-ADA3-FB519B479000}" srcOrd="1" destOrd="0" presId="urn:microsoft.com/office/officeart/2016/7/layout/VerticalSolidActionList"/>
    <dgm:cxn modelId="{832E566E-C11F-4401-8676-ADD2181C97EA}" type="presParOf" srcId="{CDA7CFAB-2AE5-492F-B59D-DDA42650AC39}" destId="{CFEA8910-2F33-4641-B05B-460279DB8944}" srcOrd="1" destOrd="0" presId="urn:microsoft.com/office/officeart/2016/7/layout/VerticalSolidActionList"/>
    <dgm:cxn modelId="{0020D303-0034-4826-A047-E8CA8BE5EB30}" type="presParOf" srcId="{CDA7CFAB-2AE5-492F-B59D-DDA42650AC39}" destId="{262377D6-F701-43EC-A72F-C483A46279E9}" srcOrd="2" destOrd="0" presId="urn:microsoft.com/office/officeart/2016/7/layout/VerticalSolidActionList"/>
    <dgm:cxn modelId="{A7ABF4FE-F917-468C-9CE8-013CED0DA109}" type="presParOf" srcId="{262377D6-F701-43EC-A72F-C483A46279E9}" destId="{69234687-67D0-4974-8A63-A52BE48797A2}" srcOrd="0" destOrd="0" presId="urn:microsoft.com/office/officeart/2016/7/layout/VerticalSolidActionList"/>
    <dgm:cxn modelId="{F1191CDE-0CB4-4EBB-96F5-8FC077CE3BAE}" type="presParOf" srcId="{262377D6-F701-43EC-A72F-C483A46279E9}" destId="{813748CE-A564-43A9-BD13-24C5E7126F7E}" srcOrd="1" destOrd="0" presId="urn:microsoft.com/office/officeart/2016/7/layout/VerticalSolidActionList"/>
    <dgm:cxn modelId="{F5F791E3-FE51-408A-B598-E1B25AF9D159}" type="presParOf" srcId="{CDA7CFAB-2AE5-492F-B59D-DDA42650AC39}" destId="{56172DF2-99FF-4C67-AB7B-E5DF20C9710F}" srcOrd="3" destOrd="0" presId="urn:microsoft.com/office/officeart/2016/7/layout/VerticalSolidActionList"/>
    <dgm:cxn modelId="{8786208E-F41E-47D2-B319-AA0E3039A195}" type="presParOf" srcId="{CDA7CFAB-2AE5-492F-B59D-DDA42650AC39}" destId="{1DC80B7C-A1FC-46BD-9CE7-D1ED43CC060F}" srcOrd="4" destOrd="0" presId="urn:microsoft.com/office/officeart/2016/7/layout/VerticalSolidActionList"/>
    <dgm:cxn modelId="{D7F1F61B-0358-401C-87DB-E65BE6AE2F4F}" type="presParOf" srcId="{1DC80B7C-A1FC-46BD-9CE7-D1ED43CC060F}" destId="{5AABBA27-826F-43C3-B6A1-4CCB31FC8D80}" srcOrd="0" destOrd="0" presId="urn:microsoft.com/office/officeart/2016/7/layout/VerticalSolidActionList"/>
    <dgm:cxn modelId="{2E5E49C5-AA69-4F10-87CF-B80256D0456E}" type="presParOf" srcId="{1DC80B7C-A1FC-46BD-9CE7-D1ED43CC060F}" destId="{091625CF-CEDB-4468-8C88-1EA2E5F67630}"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B61A8C-EB21-4222-B77C-11671591E074}">
      <dsp:nvSpPr>
        <dsp:cNvPr id="0" name=""/>
        <dsp:cNvSpPr/>
      </dsp:nvSpPr>
      <dsp:spPr>
        <a:xfrm>
          <a:off x="45605" y="1628"/>
          <a:ext cx="8832283" cy="1074538"/>
        </a:xfrm>
        <a:prstGeom prst="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en-US" sz="2100" b="1" kern="1200">
              <a:latin typeface="Trebuchet MS" panose="020B0603020202020204" pitchFamily="34" charset="0"/>
            </a:rPr>
            <a:t>Multilingual Learners, </a:t>
          </a:r>
        </a:p>
        <a:p>
          <a:pPr marL="0" lvl="0" indent="0" algn="ctr" defTabSz="933450">
            <a:lnSpc>
              <a:spcPct val="90000"/>
            </a:lnSpc>
            <a:spcBef>
              <a:spcPct val="0"/>
            </a:spcBef>
            <a:spcAft>
              <a:spcPct val="35000"/>
            </a:spcAft>
            <a:buNone/>
          </a:pPr>
          <a:r>
            <a:rPr lang="en-US" sz="2100" kern="1200">
              <a:latin typeface="Trebuchet MS" panose="020B0603020202020204" pitchFamily="34" charset="0"/>
            </a:rPr>
            <a:t>Office Culturally and Linguistically Diverse Education (CLDE)</a:t>
          </a:r>
        </a:p>
      </dsp:txBody>
      <dsp:txXfrm>
        <a:off x="45605" y="1628"/>
        <a:ext cx="8832283" cy="1074538"/>
      </dsp:txXfrm>
    </dsp:sp>
    <dsp:sp modelId="{9E4A3408-022C-484E-80B3-9EC3BD9977CA}">
      <dsp:nvSpPr>
        <dsp:cNvPr id="0" name=""/>
        <dsp:cNvSpPr/>
      </dsp:nvSpPr>
      <dsp:spPr>
        <a:xfrm>
          <a:off x="45593" y="1129894"/>
          <a:ext cx="8832307" cy="1074538"/>
        </a:xfrm>
        <a:prstGeom prst="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en-US" sz="2100" b="1" kern="1200">
              <a:latin typeface="Trebuchet MS" panose="020B0603020202020204" pitchFamily="34" charset="0"/>
            </a:rPr>
            <a:t>MTSS and Tiers of Instruction, </a:t>
          </a:r>
        </a:p>
        <a:p>
          <a:pPr marL="0" lvl="0" indent="0" algn="ctr" defTabSz="933450">
            <a:lnSpc>
              <a:spcPct val="90000"/>
            </a:lnSpc>
            <a:spcBef>
              <a:spcPct val="0"/>
            </a:spcBef>
            <a:spcAft>
              <a:spcPct val="35000"/>
            </a:spcAft>
            <a:buNone/>
          </a:pPr>
          <a:r>
            <a:rPr lang="en-US" sz="2100" kern="1200">
              <a:latin typeface="Trebuchet MS" panose="020B0603020202020204" pitchFamily="34" charset="0"/>
            </a:rPr>
            <a:t>Colorado Multi-Tiered Systems of Support (COMTSS)</a:t>
          </a:r>
        </a:p>
      </dsp:txBody>
      <dsp:txXfrm>
        <a:off x="45593" y="1129894"/>
        <a:ext cx="8832307" cy="1074538"/>
      </dsp:txXfrm>
    </dsp:sp>
    <dsp:sp modelId="{0E620FDB-5952-4B63-AE12-B8B7A9F146E2}">
      <dsp:nvSpPr>
        <dsp:cNvPr id="0" name=""/>
        <dsp:cNvSpPr/>
      </dsp:nvSpPr>
      <dsp:spPr>
        <a:xfrm>
          <a:off x="45595" y="2258159"/>
          <a:ext cx="8832303" cy="1074538"/>
        </a:xfrm>
        <a:prstGeom prst="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en-US" sz="2100" b="1" kern="1200">
              <a:latin typeface="Trebuchet MS" panose="020B0603020202020204" pitchFamily="34" charset="0"/>
            </a:rPr>
            <a:t>Students with Disabilities,</a:t>
          </a:r>
          <a:r>
            <a:rPr lang="en-US" sz="2100" kern="1200">
              <a:latin typeface="Trebuchet MS" panose="020B0603020202020204" pitchFamily="34" charset="0"/>
            </a:rPr>
            <a:t> </a:t>
          </a:r>
        </a:p>
        <a:p>
          <a:pPr marL="0" lvl="0" indent="0" algn="ctr" defTabSz="933450">
            <a:lnSpc>
              <a:spcPct val="90000"/>
            </a:lnSpc>
            <a:spcBef>
              <a:spcPct val="0"/>
            </a:spcBef>
            <a:spcAft>
              <a:spcPct val="35000"/>
            </a:spcAft>
            <a:buNone/>
          </a:pPr>
          <a:r>
            <a:rPr lang="en-US" sz="2100" kern="1200">
              <a:latin typeface="Trebuchet MS" panose="020B0603020202020204" pitchFamily="34" charset="0"/>
            </a:rPr>
            <a:t>Exceptional Student Services Unit / Office of Special Education (ESSU)</a:t>
          </a:r>
        </a:p>
      </dsp:txBody>
      <dsp:txXfrm>
        <a:off x="45595" y="2258159"/>
        <a:ext cx="8832303" cy="10745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035474-16C0-43CD-BA13-AF683B8815A8}">
      <dsp:nvSpPr>
        <dsp:cNvPr id="0" name=""/>
        <dsp:cNvSpPr/>
      </dsp:nvSpPr>
      <dsp:spPr>
        <a:xfrm>
          <a:off x="0" y="0"/>
          <a:ext cx="5778707" cy="767211"/>
        </a:xfrm>
        <a:prstGeom prst="roundRect">
          <a:avLst>
            <a:gd name="adj" fmla="val 1000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kern="1200">
              <a:latin typeface="Trebuchet MS" panose="020B0603020202020204" pitchFamily="34" charset="0"/>
            </a:rPr>
            <a:t>Has the student demonstrated mastery of the minimum competencies consistently, over multiple measures?</a:t>
          </a:r>
        </a:p>
      </dsp:txBody>
      <dsp:txXfrm>
        <a:off x="22471" y="22471"/>
        <a:ext cx="4861062" cy="722269"/>
      </dsp:txXfrm>
    </dsp:sp>
    <dsp:sp modelId="{32433001-402E-41AB-B336-BF233345EACE}">
      <dsp:nvSpPr>
        <dsp:cNvPr id="0" name=""/>
        <dsp:cNvSpPr/>
      </dsp:nvSpPr>
      <dsp:spPr>
        <a:xfrm>
          <a:off x="431526" y="873768"/>
          <a:ext cx="5778707" cy="767211"/>
        </a:xfrm>
        <a:prstGeom prst="roundRect">
          <a:avLst>
            <a:gd name="adj" fmla="val 1000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kern="1200">
              <a:latin typeface="Trebuchet MS" panose="020B0603020202020204" pitchFamily="34" charset="0"/>
            </a:rPr>
            <a:t>Does the student demonstrate reading competency in all subskills measured by the assessment?</a:t>
          </a:r>
        </a:p>
      </dsp:txBody>
      <dsp:txXfrm>
        <a:off x="453997" y="896239"/>
        <a:ext cx="4803551" cy="722269"/>
      </dsp:txXfrm>
    </dsp:sp>
    <dsp:sp modelId="{7FF741D2-2C27-40B7-93BF-C1C6AF295A5F}">
      <dsp:nvSpPr>
        <dsp:cNvPr id="0" name=""/>
        <dsp:cNvSpPr/>
      </dsp:nvSpPr>
      <dsp:spPr>
        <a:xfrm>
          <a:off x="863053" y="1747536"/>
          <a:ext cx="5778707" cy="767211"/>
        </a:xfrm>
        <a:prstGeom prst="roundRect">
          <a:avLst>
            <a:gd name="adj" fmla="val 1000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kern="1200">
              <a:latin typeface="Trebuchet MS" panose="020B0603020202020204" pitchFamily="34" charset="0"/>
            </a:rPr>
            <a:t>Do the assessment data align with the additional body of evidence?</a:t>
          </a:r>
        </a:p>
      </dsp:txBody>
      <dsp:txXfrm>
        <a:off x="885524" y="1770007"/>
        <a:ext cx="4803551" cy="722269"/>
      </dsp:txXfrm>
    </dsp:sp>
    <dsp:sp modelId="{BC3CCD1E-4D5E-44C2-8C96-E31D40F4B494}">
      <dsp:nvSpPr>
        <dsp:cNvPr id="0" name=""/>
        <dsp:cNvSpPr/>
      </dsp:nvSpPr>
      <dsp:spPr>
        <a:xfrm>
          <a:off x="1294580" y="2621304"/>
          <a:ext cx="5778707" cy="767211"/>
        </a:xfrm>
        <a:prstGeom prst="roundRect">
          <a:avLst>
            <a:gd name="adj" fmla="val 1000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kern="1200">
              <a:latin typeface="Trebuchet MS" panose="020B0603020202020204" pitchFamily="34" charset="0"/>
            </a:rPr>
            <a:t>Is the student able to maintain grade level competency through Tier 1 instruction alone?</a:t>
          </a:r>
        </a:p>
      </dsp:txBody>
      <dsp:txXfrm>
        <a:off x="1317051" y="2643775"/>
        <a:ext cx="4803551" cy="722269"/>
      </dsp:txXfrm>
    </dsp:sp>
    <dsp:sp modelId="{24895F3D-4BCF-4A12-BAB2-E21DCD2A1981}">
      <dsp:nvSpPr>
        <dsp:cNvPr id="0" name=""/>
        <dsp:cNvSpPr/>
      </dsp:nvSpPr>
      <dsp:spPr>
        <a:xfrm>
          <a:off x="1726107" y="3517663"/>
          <a:ext cx="5778707" cy="722030"/>
        </a:xfrm>
        <a:prstGeom prst="roundRect">
          <a:avLst>
            <a:gd name="adj" fmla="val 1000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latin typeface="Trebuchet MS" panose="020B0603020202020204" pitchFamily="34" charset="0"/>
            </a:rPr>
            <a:t>If the student is an English Learner, are adequate language supports provided to ensure continued progress in reading?</a:t>
          </a:r>
        </a:p>
      </dsp:txBody>
      <dsp:txXfrm>
        <a:off x="1747255" y="3538811"/>
        <a:ext cx="4806197" cy="679734"/>
      </dsp:txXfrm>
    </dsp:sp>
    <dsp:sp modelId="{10B33AE6-A8E6-4911-BD4A-0238A5F24113}">
      <dsp:nvSpPr>
        <dsp:cNvPr id="0" name=""/>
        <dsp:cNvSpPr/>
      </dsp:nvSpPr>
      <dsp:spPr>
        <a:xfrm>
          <a:off x="5280020" y="560490"/>
          <a:ext cx="498687" cy="498687"/>
        </a:xfrm>
        <a:prstGeom prst="downArrow">
          <a:avLst>
            <a:gd name="adj1" fmla="val 55000"/>
            <a:gd name="adj2" fmla="val 45000"/>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a:latin typeface="Trebuchet MS" panose="020B0603020202020204" pitchFamily="34" charset="0"/>
          </a:endParaRPr>
        </a:p>
      </dsp:txBody>
      <dsp:txXfrm>
        <a:off x="5392225" y="560490"/>
        <a:ext cx="274277" cy="375262"/>
      </dsp:txXfrm>
    </dsp:sp>
    <dsp:sp modelId="{8D034C47-444F-4E9F-B18E-1255F9CEBD2E}">
      <dsp:nvSpPr>
        <dsp:cNvPr id="0" name=""/>
        <dsp:cNvSpPr/>
      </dsp:nvSpPr>
      <dsp:spPr>
        <a:xfrm>
          <a:off x="5711547" y="1434258"/>
          <a:ext cx="498687" cy="498687"/>
        </a:xfrm>
        <a:prstGeom prst="downArrow">
          <a:avLst>
            <a:gd name="adj1" fmla="val 55000"/>
            <a:gd name="adj2" fmla="val 45000"/>
          </a:avLst>
        </a:prstGeom>
        <a:solidFill>
          <a:schemeClr val="accent5">
            <a:alpha val="90000"/>
            <a:tint val="40000"/>
            <a:hueOff val="0"/>
            <a:satOff val="0"/>
            <a:lumOff val="0"/>
            <a:alphaOff val="-13333"/>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a:latin typeface="Trebuchet MS" panose="020B0603020202020204" pitchFamily="34" charset="0"/>
          </a:endParaRPr>
        </a:p>
      </dsp:txBody>
      <dsp:txXfrm>
        <a:off x="5823752" y="1434258"/>
        <a:ext cx="274277" cy="375262"/>
      </dsp:txXfrm>
    </dsp:sp>
    <dsp:sp modelId="{CD958DF5-9754-443D-84EB-51534973C5C2}">
      <dsp:nvSpPr>
        <dsp:cNvPr id="0" name=""/>
        <dsp:cNvSpPr/>
      </dsp:nvSpPr>
      <dsp:spPr>
        <a:xfrm>
          <a:off x="6143074" y="2295239"/>
          <a:ext cx="498687" cy="498687"/>
        </a:xfrm>
        <a:prstGeom prst="downArrow">
          <a:avLst>
            <a:gd name="adj1" fmla="val 55000"/>
            <a:gd name="adj2" fmla="val 45000"/>
          </a:avLst>
        </a:prstGeom>
        <a:solidFill>
          <a:schemeClr val="accent5">
            <a:alpha val="90000"/>
            <a:tint val="40000"/>
            <a:hueOff val="0"/>
            <a:satOff val="0"/>
            <a:lumOff val="0"/>
            <a:alphaOff val="-26667"/>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a:latin typeface="Trebuchet MS" panose="020B0603020202020204" pitchFamily="34" charset="0"/>
          </a:endParaRPr>
        </a:p>
      </dsp:txBody>
      <dsp:txXfrm>
        <a:off x="6255279" y="2295239"/>
        <a:ext cx="274277" cy="375262"/>
      </dsp:txXfrm>
    </dsp:sp>
    <dsp:sp modelId="{CC10AEC8-BA31-48FB-8F0A-08A422811D74}">
      <dsp:nvSpPr>
        <dsp:cNvPr id="0" name=""/>
        <dsp:cNvSpPr/>
      </dsp:nvSpPr>
      <dsp:spPr>
        <a:xfrm>
          <a:off x="6574600" y="3177532"/>
          <a:ext cx="498687" cy="498687"/>
        </a:xfrm>
        <a:prstGeom prst="downArrow">
          <a:avLst>
            <a:gd name="adj1" fmla="val 55000"/>
            <a:gd name="adj2" fmla="val 45000"/>
          </a:avLst>
        </a:prstGeom>
        <a:solidFill>
          <a:schemeClr val="accent5">
            <a:alpha val="90000"/>
            <a:tint val="40000"/>
            <a:hueOff val="0"/>
            <a:satOff val="0"/>
            <a:lumOff val="0"/>
            <a:alphaOff val="-4000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a:latin typeface="Trebuchet MS" panose="020B0603020202020204" pitchFamily="34" charset="0"/>
          </a:endParaRPr>
        </a:p>
      </dsp:txBody>
      <dsp:txXfrm>
        <a:off x="6686805" y="3177532"/>
        <a:ext cx="274277" cy="3752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702D34-3577-42C6-ADA3-FB519B479000}">
      <dsp:nvSpPr>
        <dsp:cNvPr id="0" name=""/>
        <dsp:cNvSpPr/>
      </dsp:nvSpPr>
      <dsp:spPr>
        <a:xfrm>
          <a:off x="1753583" y="1156"/>
          <a:ext cx="7014332" cy="1185746"/>
        </a:xfrm>
        <a:prstGeom prst="rect">
          <a:avLst/>
        </a:prstGeom>
        <a:solidFill>
          <a:srgbClr val="A3DBFF">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6098" tIns="301180" rIns="136098" bIns="301180" numCol="1" spcCol="1270" anchor="ctr" anchorCtr="0">
          <a:noAutofit/>
        </a:bodyPr>
        <a:lstStyle/>
        <a:p>
          <a:pPr marL="0" lvl="0" indent="0" algn="l" defTabSz="800100">
            <a:lnSpc>
              <a:spcPct val="90000"/>
            </a:lnSpc>
            <a:spcBef>
              <a:spcPct val="0"/>
            </a:spcBef>
            <a:spcAft>
              <a:spcPct val="35000"/>
            </a:spcAft>
            <a:buNone/>
          </a:pPr>
          <a:r>
            <a:rPr lang="en-US" sz="1800" kern="1200">
              <a:latin typeface="Trebuchet MS" panose="020B0603020202020204" pitchFamily="34" charset="0"/>
            </a:rPr>
            <a:t>Document on the READ plan the assessment scores and the body of evidence that supports the student has demonstrated grade level reading competency.</a:t>
          </a:r>
        </a:p>
      </dsp:txBody>
      <dsp:txXfrm>
        <a:off x="1753583" y="1156"/>
        <a:ext cx="7014332" cy="1185746"/>
      </dsp:txXfrm>
    </dsp:sp>
    <dsp:sp modelId="{86EB5C07-A6E5-430B-91B6-9D1F94862471}">
      <dsp:nvSpPr>
        <dsp:cNvPr id="0" name=""/>
        <dsp:cNvSpPr/>
      </dsp:nvSpPr>
      <dsp:spPr>
        <a:xfrm>
          <a:off x="0" y="1156"/>
          <a:ext cx="1753583" cy="1185746"/>
        </a:xfrm>
        <a:prstGeom prst="rect">
          <a:avLst/>
        </a:prstGeom>
        <a:solidFill>
          <a:schemeClr val="accent1">
            <a:lumMod val="50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92794" tIns="117125" rIns="92794" bIns="117125" numCol="1" spcCol="1270" anchor="ctr" anchorCtr="0">
          <a:noAutofit/>
        </a:bodyPr>
        <a:lstStyle/>
        <a:p>
          <a:pPr marL="0" lvl="0" indent="0" algn="ctr" defTabSz="889000">
            <a:lnSpc>
              <a:spcPct val="90000"/>
            </a:lnSpc>
            <a:spcBef>
              <a:spcPct val="0"/>
            </a:spcBef>
            <a:spcAft>
              <a:spcPct val="35000"/>
            </a:spcAft>
            <a:buNone/>
          </a:pPr>
          <a:r>
            <a:rPr lang="en-US" sz="2000" kern="1200">
              <a:latin typeface="Trebuchet MS" panose="020B0603020202020204" pitchFamily="34" charset="0"/>
            </a:rPr>
            <a:t>Document</a:t>
          </a:r>
        </a:p>
      </dsp:txBody>
      <dsp:txXfrm>
        <a:off x="0" y="1156"/>
        <a:ext cx="1753583" cy="1185746"/>
      </dsp:txXfrm>
    </dsp:sp>
    <dsp:sp modelId="{813748CE-A564-43A9-BD13-24C5E7126F7E}">
      <dsp:nvSpPr>
        <dsp:cNvPr id="0" name=""/>
        <dsp:cNvSpPr/>
      </dsp:nvSpPr>
      <dsp:spPr>
        <a:xfrm>
          <a:off x="1753583" y="1258048"/>
          <a:ext cx="7014332" cy="1185746"/>
        </a:xfrm>
        <a:prstGeom prst="rect">
          <a:avLst/>
        </a:prstGeom>
        <a:solidFill>
          <a:srgbClr val="A3DBFF">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6098" tIns="301180" rIns="136098" bIns="301180" numCol="1" spcCol="1270" anchor="ctr" anchorCtr="0">
          <a:noAutofit/>
        </a:bodyPr>
        <a:lstStyle/>
        <a:p>
          <a:pPr marL="0" lvl="0" indent="0" algn="l" defTabSz="800100">
            <a:lnSpc>
              <a:spcPct val="90000"/>
            </a:lnSpc>
            <a:spcBef>
              <a:spcPct val="0"/>
            </a:spcBef>
            <a:spcAft>
              <a:spcPct val="35000"/>
            </a:spcAft>
            <a:buNone/>
          </a:pPr>
          <a:r>
            <a:rPr lang="en-US" sz="1800" kern="1200">
              <a:latin typeface="Trebuchet MS" panose="020B0603020202020204" pitchFamily="34" charset="0"/>
            </a:rPr>
            <a:t>Ensure the READ plan, supporting documentation for the plan, and the body of evidence that demonstrates the student has reached grade level reading competency are included in the permanent academic record.  </a:t>
          </a:r>
        </a:p>
      </dsp:txBody>
      <dsp:txXfrm>
        <a:off x="1753583" y="1258048"/>
        <a:ext cx="7014332" cy="1185746"/>
      </dsp:txXfrm>
    </dsp:sp>
    <dsp:sp modelId="{69234687-67D0-4974-8A63-A52BE48797A2}">
      <dsp:nvSpPr>
        <dsp:cNvPr id="0" name=""/>
        <dsp:cNvSpPr/>
      </dsp:nvSpPr>
      <dsp:spPr>
        <a:xfrm>
          <a:off x="0" y="1258048"/>
          <a:ext cx="1753583" cy="1185746"/>
        </a:xfrm>
        <a:prstGeom prst="rect">
          <a:avLst/>
        </a:prstGeom>
        <a:solidFill>
          <a:schemeClr val="accent1">
            <a:lumMod val="50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92794" tIns="117125" rIns="92794" bIns="117125" numCol="1" spcCol="1270" anchor="ctr" anchorCtr="0">
          <a:noAutofit/>
        </a:bodyPr>
        <a:lstStyle/>
        <a:p>
          <a:pPr marL="0" lvl="0" indent="0" algn="ctr" defTabSz="889000">
            <a:lnSpc>
              <a:spcPct val="90000"/>
            </a:lnSpc>
            <a:spcBef>
              <a:spcPct val="0"/>
            </a:spcBef>
            <a:spcAft>
              <a:spcPct val="35000"/>
            </a:spcAft>
            <a:buNone/>
          </a:pPr>
          <a:r>
            <a:rPr lang="en-US" sz="2000" kern="1200">
              <a:latin typeface="Trebuchet MS" panose="020B0603020202020204" pitchFamily="34" charset="0"/>
            </a:rPr>
            <a:t>Ensure</a:t>
          </a:r>
        </a:p>
      </dsp:txBody>
      <dsp:txXfrm>
        <a:off x="0" y="1258048"/>
        <a:ext cx="1753583" cy="1185746"/>
      </dsp:txXfrm>
    </dsp:sp>
    <dsp:sp modelId="{091625CF-CEDB-4468-8C88-1EA2E5F67630}">
      <dsp:nvSpPr>
        <dsp:cNvPr id="0" name=""/>
        <dsp:cNvSpPr/>
      </dsp:nvSpPr>
      <dsp:spPr>
        <a:xfrm>
          <a:off x="1753583" y="2514940"/>
          <a:ext cx="7014332" cy="1185746"/>
        </a:xfrm>
        <a:prstGeom prst="rect">
          <a:avLst/>
        </a:prstGeom>
        <a:solidFill>
          <a:srgbClr val="A3DBFF">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6098" tIns="301180" rIns="136098" bIns="301180" numCol="1" spcCol="1270" anchor="ctr" anchorCtr="0">
          <a:noAutofit/>
        </a:bodyPr>
        <a:lstStyle/>
        <a:p>
          <a:pPr marL="0" lvl="0" indent="0" algn="l" defTabSz="800100">
            <a:lnSpc>
              <a:spcPct val="90000"/>
            </a:lnSpc>
            <a:spcBef>
              <a:spcPct val="0"/>
            </a:spcBef>
            <a:spcAft>
              <a:spcPct val="35000"/>
            </a:spcAft>
            <a:buNone/>
          </a:pPr>
          <a:r>
            <a:rPr lang="en-US" sz="1800" kern="1200">
              <a:latin typeface="Trebuchet MS" panose="020B0603020202020204" pitchFamily="34" charset="0"/>
            </a:rPr>
            <a:t>Communicate with the student’s parent or guardian that the student has reached grade level competency in reading and will be removed from the READ plan.</a:t>
          </a:r>
        </a:p>
      </dsp:txBody>
      <dsp:txXfrm>
        <a:off x="1753583" y="2514940"/>
        <a:ext cx="7014332" cy="1185746"/>
      </dsp:txXfrm>
    </dsp:sp>
    <dsp:sp modelId="{5AABBA27-826F-43C3-B6A1-4CCB31FC8D80}">
      <dsp:nvSpPr>
        <dsp:cNvPr id="0" name=""/>
        <dsp:cNvSpPr/>
      </dsp:nvSpPr>
      <dsp:spPr>
        <a:xfrm>
          <a:off x="0" y="2514940"/>
          <a:ext cx="1753583" cy="1185746"/>
        </a:xfrm>
        <a:prstGeom prst="rect">
          <a:avLst/>
        </a:prstGeom>
        <a:solidFill>
          <a:schemeClr val="accent1">
            <a:lumMod val="50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92794" tIns="117125" rIns="92794" bIns="117125" numCol="1" spcCol="1270" anchor="ctr" anchorCtr="0">
          <a:noAutofit/>
        </a:bodyPr>
        <a:lstStyle/>
        <a:p>
          <a:pPr marL="0" lvl="0" indent="0" algn="ctr" defTabSz="889000">
            <a:lnSpc>
              <a:spcPct val="90000"/>
            </a:lnSpc>
            <a:spcBef>
              <a:spcPct val="0"/>
            </a:spcBef>
            <a:spcAft>
              <a:spcPct val="35000"/>
            </a:spcAft>
            <a:buNone/>
          </a:pPr>
          <a:r>
            <a:rPr lang="en-US" sz="2000" kern="1200">
              <a:latin typeface="Trebuchet MS" panose="020B0603020202020204" pitchFamily="34" charset="0"/>
            </a:rPr>
            <a:t>Communicate</a:t>
          </a:r>
        </a:p>
      </dsp:txBody>
      <dsp:txXfrm>
        <a:off x="0" y="2514940"/>
        <a:ext cx="1753583" cy="1185746"/>
      </dsp:txXfrm>
    </dsp:sp>
  </dsp:spTree>
</dsp:drawing>
</file>

<file path=ppt/diagrams/layout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60E47C5-3705-86B4-C25B-7D02F9046E4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232E1D0-8901-97B8-A8FD-79B92C5AAB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C5AD86-A976-4FC7-92EF-A5571E456C36}" type="datetimeFigureOut">
              <a:rPr lang="en-US" smtClean="0"/>
              <a:t>4/10/2025</a:t>
            </a:fld>
            <a:endParaRPr lang="en-US"/>
          </a:p>
        </p:txBody>
      </p:sp>
      <p:sp>
        <p:nvSpPr>
          <p:cNvPr id="4" name="Footer Placeholder 3">
            <a:extLst>
              <a:ext uri="{FF2B5EF4-FFF2-40B4-BE49-F238E27FC236}">
                <a16:creationId xmlns:a16="http://schemas.microsoft.com/office/drawing/2014/main" id="{9EC6AD5D-3E6B-1FAB-EE01-F1EDFEB59E1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A50A50A-F576-911C-489B-794ED20C6A5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5340C6-DE49-4B78-B55F-939D7E569C32}" type="slidenum">
              <a:rPr lang="en-US" smtClean="0"/>
              <a:t>‹#›</a:t>
            </a:fld>
            <a:endParaRPr lang="en-US"/>
          </a:p>
        </p:txBody>
      </p:sp>
    </p:spTree>
    <p:extLst>
      <p:ext uri="{BB962C8B-B14F-4D97-AF65-F5344CB8AC3E}">
        <p14:creationId xmlns:p14="http://schemas.microsoft.com/office/powerpoint/2010/main" val="3782413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de.state.co.us/cdesped/linguistically-responsive-data-based-instructional-decision-making"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thereadingleague.org/compass/english-learners-emergent-bilinguals-and-the-science-of-reading/#the-reading-league-summit-joint-statement-and-report" TargetMode="External"/><Relationship Id="rId5" Type="http://schemas.openxmlformats.org/officeDocument/2006/relationships/hyperlink" Target="https://www.projectlee.org/" TargetMode="External"/><Relationship Id="rId4" Type="http://schemas.openxmlformats.org/officeDocument/2006/relationships/hyperlink" Target="https://mtss4els.org/resources/briefs"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de.state.co.us/cde_english/languageinstructioneducationalprogrampl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colorincolorado.org/article/landmark-court-rulings-regarding-english-language-learner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nam04.safelinks.protection.outlook.com/?url=https%3A%2F%2Fwww.cde.state.co.us%2Fmtss%2Fdata-basedproblemsolvinganddecision-making&amp;data=05%7C02%7CBeveridge_l%40cde.state.co.us%7C287f035185ff407bdebb08dd715fe51e%7Ca751cfc81f9a4edb83709f1c6d4bea5a%7C0%7C0%7C638791378883981719%7CUnknown%7CTWFpbGZsb3d8eyJFbXB0eU1hcGkiOnRydWUsIlYiOiIwLjAuMDAwMCIsIlAiOiJXaW4zMiIsIkFOIjoiTWFpbCIsIldUIjoyfQ%3D%3D%7C0%7C%7C%7C&amp;sdata=tQ%2BKzJX9%2Bz3UzZXvGSsmy70EVRkwO2QMFPp2hDYvyGc%3D&amp;reserved=0"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nam04.safelinks.protection.outlook.com/?url=https%3A%2F%2Fcomtss.learnworlds.com%2Fcourses&amp;data=05%7C02%7CBeveridge_l%40cde.state.co.us%7C287f035185ff407bdebb08dd715fe51e%7Ca751cfc81f9a4edb83709f1c6d4bea5a%7C0%7C0%7C638791378884011503%7CUnknown%7CTWFpbGZsb3d8eyJFbXB0eU1hcGkiOnRydWUsIlYiOiIwLjAuMDAwMCIsIlAiOiJXaW4zMiIsIkFOIjoiTWFpbCIsIldUIjoyfQ%3D%3D%7C0%7C%7C%7C&amp;sdata=jxZxUlKytO2I75pEwbFLRFoKrQkvLcfm3%2BER4LHhsUw%3D&amp;reserved=0" TargetMode="External"/><Relationship Id="rId4" Type="http://schemas.openxmlformats.org/officeDocument/2006/relationships/hyperlink" Target="https://nam04.safelinks.protection.outlook.com/?url=https%3A%2F%2Fwww.cde.state.co.us%2Fmtss%2Fcomprehensive-screening&amp;data=05%7C02%7CBeveridge_l%40cde.state.co.us%7C287f035185ff407bdebb08dd715fe51e%7Ca751cfc81f9a4edb83709f1c6d4bea5a%7C0%7C0%7C638791378883997087%7CUnknown%7CTWFpbGZsb3d8eyJFbXB0eU1hcGkiOnRydWUsIlYiOiIwLjAuMDAwMCIsIlAiOiJXaW4zMiIsIkFOIjoiTWFpbCIsIldUIjoyfQ%3D%3D%7C0%7C%7C%7C&amp;sdata=3LtwPa38pk6KlCnnAb1HDmRNOpIAEpR5MsoFeByvm2U%3D&amp;reserved=0"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cde.state.co.us/coloradoliteracy/minimumcompetencylinkedmatrix"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cde.state.co.us/coloradoliteracy/parentmeetin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leg.colorado.gov/bills/sb25-200"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mailto:policyteam@cde.state.co.us"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us06web.zoom.us/meeting/register/Z6KVtoSSTBSWLneNDm3KzQ"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Welcome back and thank you for joining us for the second half of this morning’s meeting. </a:t>
            </a:r>
          </a:p>
        </p:txBody>
      </p:sp>
    </p:spTree>
    <p:extLst>
      <p:ext uri="{BB962C8B-B14F-4D97-AF65-F5344CB8AC3E}">
        <p14:creationId xmlns:p14="http://schemas.microsoft.com/office/powerpoint/2010/main" val="1582814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294B1-2324-9FDB-4F0C-D40B271AB1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A2F85-40E3-ED7A-FCF2-3973D4179DE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07D7D52-020A-7227-CF51-3CFF6EB087C1}"/>
              </a:ext>
            </a:extLst>
          </p:cNvPr>
          <p:cNvSpPr>
            <a:spLocks noGrp="1"/>
          </p:cNvSpPr>
          <p:nvPr>
            <p:ph type="body" idx="1"/>
          </p:nvPr>
        </p:nvSpPr>
        <p:spPr/>
        <p:txBody>
          <a:bodyPr/>
          <a:lstStyle/>
          <a:p>
            <a:pPr marL="158750" indent="0">
              <a:buNone/>
            </a:pPr>
            <a:r>
              <a:rPr lang="en-US" b="1" dirty="0"/>
              <a:t>What are the best practice on how soon students identified as Multilingual Learners who are Non-English Proficient or NEP should be provided reading intervention based on the </a:t>
            </a:r>
            <a:r>
              <a:rPr lang="en-US" b="1" dirty="0" err="1"/>
              <a:t>SoR</a:t>
            </a:r>
            <a:r>
              <a:rPr lang="en-US" b="1" dirty="0"/>
              <a:t>?</a:t>
            </a:r>
          </a:p>
          <a:p>
            <a:pPr marL="158750" indent="0">
              <a:buNone/>
            </a:pPr>
            <a:r>
              <a:rPr lang="en-US" dirty="0"/>
              <a:t>Multilingual learners require both literacy and language instruction. It is crucial that we do not wait for students to reach a specific level of language proficiency before providing them with core or intervention instruction. A key best practice is ensuring that your school or district has a culturally and linguistically responsive approach within a multi-tiered system of supports for multilingual learners. </a:t>
            </a:r>
          </a:p>
          <a:p>
            <a:pPr marL="158750" indent="0">
              <a:buNone/>
            </a:pPr>
            <a:endParaRPr lang="en-US" dirty="0"/>
          </a:p>
          <a:p>
            <a:pPr marL="158750" indent="0">
              <a:buNone/>
            </a:pPr>
            <a:r>
              <a:rPr lang="en-US" b="1" dirty="0"/>
              <a:t>(Drop the links to resources provided on the slide.)</a:t>
            </a:r>
            <a:r>
              <a:rPr lang="en-US" dirty="0"/>
              <a:t> </a:t>
            </a:r>
          </a:p>
          <a:p>
            <a:pPr marL="158750" indent="0">
              <a:buNone/>
            </a:pPr>
            <a:r>
              <a:rPr lang="en-US" dirty="0">
                <a:hlinkClick r:id="rId3"/>
              </a:rPr>
              <a:t>https://www.cde.state.co.us/cdesped/linguistically-responsive-data-based-instructional-decision-making</a:t>
            </a:r>
            <a:r>
              <a:rPr lang="en-US" dirty="0"/>
              <a:t> </a:t>
            </a:r>
          </a:p>
          <a:p>
            <a:pPr marL="158750" indent="0">
              <a:buNone/>
            </a:pPr>
            <a:r>
              <a:rPr lang="en-US" dirty="0">
                <a:hlinkClick r:id="rId4"/>
              </a:rPr>
              <a:t>https://mtss4els.org//resources/briefs</a:t>
            </a:r>
            <a:r>
              <a:rPr lang="en-US" dirty="0"/>
              <a:t> (this resource includes guidance on tier 2 intervention for MLs)</a:t>
            </a:r>
          </a:p>
          <a:p>
            <a:pPr marL="158750" indent="0">
              <a:buNone/>
            </a:pPr>
            <a:r>
              <a:rPr lang="en-US" dirty="0">
                <a:hlinkClick r:id="rId5"/>
              </a:rPr>
              <a:t>https://www.projectlee.org/</a:t>
            </a:r>
            <a:r>
              <a:rPr lang="en-US" dirty="0"/>
              <a:t> </a:t>
            </a:r>
          </a:p>
          <a:p>
            <a:pPr marL="158750" indent="0">
              <a:buNone/>
            </a:pPr>
            <a:r>
              <a:rPr lang="en-US" dirty="0">
                <a:hlinkClick r:id="rId6"/>
              </a:rPr>
              <a:t>https://www.thereadingleague.org/compass/english-learners-emergent-bilinguals-and-the-science-of-reading/#the-reading-league-summit-joint-statement-and-report</a:t>
            </a:r>
            <a:endParaRPr lang="en-US" dirty="0"/>
          </a:p>
          <a:p>
            <a:pPr marL="158750" indent="0">
              <a:buNone/>
            </a:pPr>
            <a:endParaRPr lang="en-US" dirty="0"/>
          </a:p>
          <a:p>
            <a:endParaRPr lang="en-US" dirty="0"/>
          </a:p>
          <a:p>
            <a:pPr marL="158750" indent="0">
              <a:buNone/>
            </a:pPr>
            <a:r>
              <a:rPr lang="en-US" dirty="0"/>
              <a:t>When a significant number of Multilingual Learners need additional support, educators should first evaluate the core curriculum and LIEP (Language Instruction Education Program)</a:t>
            </a:r>
          </a:p>
          <a:p>
            <a:r>
              <a:rPr lang="en-US" dirty="0"/>
              <a:t>Does the instruction connect with Multilingual Learners' cultural and linguistic backgrounds? </a:t>
            </a:r>
          </a:p>
          <a:p>
            <a:r>
              <a:rPr lang="en-US" dirty="0"/>
              <a:t>Are new concepts linked to students’ background knowledge, lived experiences, language, and prior learning?</a:t>
            </a:r>
          </a:p>
          <a:p>
            <a:r>
              <a:rPr lang="en-US" dirty="0"/>
              <a:t>Are linguistic supports and scaffolds provided to ensure access to grade-level literacy content?</a:t>
            </a:r>
          </a:p>
          <a:p>
            <a:r>
              <a:rPr lang="en-US" dirty="0"/>
              <a:t>Is oral language is developed across all content areas?</a:t>
            </a:r>
          </a:p>
          <a:p>
            <a:r>
              <a:rPr lang="en-US" dirty="0"/>
              <a:t>Are students receiving targeted English Language Development (ELD) instruction that is research-based and independent from literacy instruction?</a:t>
            </a:r>
          </a:p>
          <a:p>
            <a:endParaRPr lang="en-US" dirty="0"/>
          </a:p>
          <a:p>
            <a:endParaRPr lang="en-US" dirty="0"/>
          </a:p>
          <a:p>
            <a:pPr marL="158750" indent="0">
              <a:buNone/>
            </a:pPr>
            <a:r>
              <a:rPr lang="en-US" dirty="0"/>
              <a:t>Colorado MTSS is designed to enrich the learning environment for every student. Just remember that Tier 1 instruction for MLs should be delivered in general education classrooms by teachers knowledgeable in second or additional language acquisition (Hill &amp; Flynn, 2006). The process of identifying student needs and supporting them should be a fluid process; we label the supports provided, not the students. A student or group of students may receive Targeted or Tier 2 supports in one area while the rest of their needs are addressed effectively in the universal/Tier 1 core. </a:t>
            </a:r>
          </a:p>
        </p:txBody>
      </p:sp>
    </p:spTree>
    <p:extLst>
      <p:ext uri="{BB962C8B-B14F-4D97-AF65-F5344CB8AC3E}">
        <p14:creationId xmlns:p14="http://schemas.microsoft.com/office/powerpoint/2010/main" val="1654556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93340-A312-39AE-2107-60700DAC23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A83FB2-BFEC-73A4-B9F1-46ABCA54411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683F1DC-DCC0-0DB4-2C0D-F609D2D07133}"/>
              </a:ext>
            </a:extLst>
          </p:cNvPr>
          <p:cNvSpPr>
            <a:spLocks noGrp="1"/>
          </p:cNvSpPr>
          <p:nvPr>
            <p:ph type="body" idx="1"/>
          </p:nvPr>
        </p:nvSpPr>
        <p:spPr/>
        <p:txBody>
          <a:bodyPr/>
          <a:lstStyle/>
          <a:p>
            <a:pPr marL="158750" indent="0">
              <a:buNone/>
            </a:pPr>
            <a:r>
              <a:rPr lang="en-US" dirty="0"/>
              <a:t>Multilingual Learners receive language and literacy instruction tied to their cultural and linguistic backgrounds. This includes connecting new concepts to their prior experiences, developing oral language, and providing linguistic supports to ensure access to grade-level content. </a:t>
            </a:r>
          </a:p>
          <a:p>
            <a:endParaRPr lang="en-US" dirty="0"/>
          </a:p>
          <a:p>
            <a:pPr marL="158750" indent="0">
              <a:buNone/>
            </a:pPr>
            <a:r>
              <a:rPr lang="en-US" dirty="0"/>
              <a:t>Additionally, students need targeted, research-based English Language Development (ELD) instruction through a district-approved Language Instruction Educational Program (LIEP), and not in place of, core literacy instruction or any additional literacy interventions provided. ELD instruction includes carefully structured interactive activities among students, as well as explicit, corrective feedback from the teacher on language use.</a:t>
            </a:r>
          </a:p>
          <a:p>
            <a:pPr marL="158750" indent="0">
              <a:buNone/>
            </a:pPr>
            <a:endParaRPr lang="en-US" b="1" dirty="0"/>
          </a:p>
          <a:p>
            <a:pPr marL="158750" indent="0">
              <a:buNone/>
            </a:pPr>
            <a:r>
              <a:rPr lang="en-US" b="1" dirty="0"/>
              <a:t>If needed: </a:t>
            </a:r>
            <a:r>
              <a:rPr lang="en-US" dirty="0"/>
              <a:t>Additional information on LIEP Plans: </a:t>
            </a:r>
            <a:r>
              <a:rPr lang="en-US" dirty="0">
                <a:hlinkClick r:id="rId3"/>
              </a:rPr>
              <a:t>https://www.cde.state.co.us/cde_english/languageinstructioneducationalprogramplan</a:t>
            </a:r>
            <a:r>
              <a:rPr lang="en-US" dirty="0"/>
              <a:t> (examples: bilingual, transitional TNLI, heritage language, ESL, pull-out ESL, newcomer centers)</a:t>
            </a:r>
          </a:p>
          <a:p>
            <a:pPr>
              <a:buNone/>
            </a:pPr>
            <a:r>
              <a:rPr lang="en-US" dirty="0"/>
              <a:t>Key Points of Providing LIEPs from the U.S. Department of Education Office for Civil Rights’ (OCR) and the U.S. Department of Justice’s (DOJ):</a:t>
            </a:r>
          </a:p>
          <a:p>
            <a:pPr marL="171450" indent="-171450"/>
            <a:r>
              <a:rPr lang="en-US" dirty="0"/>
              <a:t>ML instruction and programs must be educationally sound in theory and effective in practice (</a:t>
            </a:r>
            <a:r>
              <a:rPr lang="en-US" u="sng" dirty="0">
                <a:hlinkClick r:id="rId4"/>
              </a:rPr>
              <a:t>Castañeda Standard</a:t>
            </a:r>
            <a:r>
              <a:rPr lang="en-US" dirty="0"/>
              <a:t>)</a:t>
            </a:r>
          </a:p>
          <a:p>
            <a:pPr marL="171450" indent="-171450"/>
            <a:r>
              <a:rPr lang="en-US" dirty="0"/>
              <a:t>ML programs must be designed to enable MLs to attain both English proficiency and parity of participation in the standard instructional program within a reasonable length of time</a:t>
            </a:r>
          </a:p>
          <a:p>
            <a:pPr marL="171450" indent="-171450"/>
            <a:r>
              <a:rPr lang="en-US" dirty="0"/>
              <a:t>Districts must offer ML instruction and programs, until MLs are proficient in English and can participate meaningfully in educational programs without ML support</a:t>
            </a:r>
          </a:p>
          <a:p>
            <a:pPr marL="171450" indent="-171450"/>
            <a:r>
              <a:rPr lang="en-US" dirty="0"/>
              <a:t>Additionally, districts must provide appropriate special education services to MLs with disabilities who are found to be eligible for special education and related services</a:t>
            </a:r>
          </a:p>
          <a:p>
            <a:pPr marL="158750" indent="0">
              <a:buNone/>
            </a:pPr>
            <a:endParaRPr lang="en-US" dirty="0"/>
          </a:p>
        </p:txBody>
      </p:sp>
    </p:spTree>
    <p:extLst>
      <p:ext uri="{BB962C8B-B14F-4D97-AF65-F5344CB8AC3E}">
        <p14:creationId xmlns:p14="http://schemas.microsoft.com/office/powerpoint/2010/main" val="305607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7345" indent="-347345">
              <a:buNone/>
            </a:pPr>
            <a:r>
              <a:rPr lang="en-US" b="1" dirty="0"/>
              <a:t>What ELD is…</a:t>
            </a:r>
            <a:endParaRPr lang="en-US" dirty="0"/>
          </a:p>
          <a:p>
            <a:pPr marL="740410" indent="-283210">
              <a:buNone/>
            </a:pPr>
            <a:r>
              <a:rPr lang="en-US" dirty="0"/>
              <a:t>•Explicit language instruction</a:t>
            </a:r>
          </a:p>
          <a:p>
            <a:pPr marL="1143000" indent="-228600">
              <a:buNone/>
            </a:pPr>
            <a:r>
              <a:rPr lang="en-US" dirty="0"/>
              <a:t>•Differentiated based on the language proficiency levels of the students</a:t>
            </a:r>
          </a:p>
          <a:p>
            <a:pPr marL="740410" indent="-283210">
              <a:buNone/>
            </a:pPr>
            <a:r>
              <a:rPr lang="en-US" dirty="0"/>
              <a:t>•Dedicated and  targeted time </a:t>
            </a:r>
          </a:p>
          <a:p>
            <a:pPr marL="740410" indent="-283210">
              <a:buNone/>
            </a:pPr>
            <a:r>
              <a:rPr lang="en-US" dirty="0"/>
              <a:t>•Reflected in master schedule</a:t>
            </a:r>
          </a:p>
          <a:p>
            <a:pPr marL="740410" indent="-283210">
              <a:buNone/>
            </a:pPr>
            <a:r>
              <a:rPr lang="en-US" dirty="0"/>
              <a:t>•The objective of each lesson is centered around English language skills and development</a:t>
            </a:r>
          </a:p>
          <a:p>
            <a:pPr marL="740410" indent="-283210">
              <a:buNone/>
            </a:pPr>
            <a:r>
              <a:rPr lang="en-US" dirty="0"/>
              <a:t>•Aligned to CELP Standards</a:t>
            </a:r>
          </a:p>
          <a:p>
            <a:pPr marL="740410" indent="-283210">
              <a:buNone/>
            </a:pPr>
            <a:endParaRPr lang="en-US" dirty="0"/>
          </a:p>
          <a:p>
            <a:pPr marL="0" indent="0">
              <a:buNone/>
            </a:pPr>
            <a:r>
              <a:rPr lang="en-US" b="1" dirty="0"/>
              <a:t>What ELD isn’t…</a:t>
            </a:r>
            <a:endParaRPr lang="en-US" dirty="0"/>
          </a:p>
          <a:p>
            <a:pPr marL="740410" indent="-283210">
              <a:buChar char="•"/>
            </a:pPr>
            <a:r>
              <a:rPr lang="en-US" dirty="0"/>
              <a:t>Literacy intervention</a:t>
            </a:r>
          </a:p>
          <a:p>
            <a:pPr marL="740410" indent="-283210">
              <a:buChar char="•"/>
            </a:pPr>
            <a:r>
              <a:rPr lang="en-US" dirty="0"/>
              <a:t>Translated texts in content classes</a:t>
            </a:r>
          </a:p>
          <a:p>
            <a:pPr marL="740410" indent="-283210">
              <a:buChar char="•"/>
            </a:pPr>
            <a:r>
              <a:rPr lang="en-US" dirty="0"/>
              <a:t>Additional phonics class </a:t>
            </a:r>
          </a:p>
          <a:p>
            <a:pPr marL="740410" indent="-283210">
              <a:buChar char="•"/>
            </a:pPr>
            <a:r>
              <a:rPr lang="en-US" dirty="0"/>
              <a:t>Full-day program separate from non-ML peers</a:t>
            </a:r>
          </a:p>
          <a:p>
            <a:pPr marL="740410" indent="-283210">
              <a:buChar char="•"/>
            </a:pPr>
            <a:r>
              <a:rPr lang="en-US" dirty="0"/>
              <a:t>An elective</a:t>
            </a:r>
          </a:p>
          <a:p>
            <a:pPr marL="740410" indent="-283210">
              <a:buChar char="•"/>
            </a:pPr>
            <a:r>
              <a:rPr lang="en-US" dirty="0"/>
              <a:t>A class that takes the place of core curriculum</a:t>
            </a:r>
          </a:p>
          <a:p>
            <a:pPr marL="740410" indent="-283210">
              <a:buChar char="•"/>
            </a:pPr>
            <a:r>
              <a:rPr lang="en-US" dirty="0"/>
              <a:t>A class outside of the regularly scheduled school day</a:t>
            </a:r>
          </a:p>
        </p:txBody>
      </p:sp>
    </p:spTree>
    <p:extLst>
      <p:ext uri="{BB962C8B-B14F-4D97-AF65-F5344CB8AC3E}">
        <p14:creationId xmlns:p14="http://schemas.microsoft.com/office/powerpoint/2010/main" val="1235767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F05A24FC-EFC3-3D54-4BC6-3209C915A6F6}"/>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6FBF1E85-2305-FF8E-4010-C5AB45AC57C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3A85A5DF-58DC-860A-DF9F-DB84EF1C8A5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Introductions</a:t>
            </a:r>
            <a:endParaRPr/>
          </a:p>
        </p:txBody>
      </p:sp>
    </p:spTree>
    <p:extLst>
      <p:ext uri="{BB962C8B-B14F-4D97-AF65-F5344CB8AC3E}">
        <p14:creationId xmlns:p14="http://schemas.microsoft.com/office/powerpoint/2010/main" val="2170455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01D82-0B83-0B8C-EF61-CC27BCD42E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48BD62-3473-4B86-5DA9-5B38B3B7CE6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9D846EA-EA04-92EC-960C-3F168BBD829E}"/>
              </a:ext>
            </a:extLst>
          </p:cNvPr>
          <p:cNvSpPr>
            <a:spLocks noGrp="1"/>
          </p:cNvSpPr>
          <p:nvPr>
            <p:ph type="body" idx="1"/>
          </p:nvPr>
        </p:nvSpPr>
        <p:spPr/>
        <p:txBody>
          <a:bodyPr/>
          <a:lstStyle/>
          <a:p>
            <a:pPr marL="0" marR="0">
              <a:buNone/>
            </a:pPr>
            <a:r>
              <a:rPr lang="en-US" sz="1800" b="1">
                <a:effectLst/>
                <a:latin typeface="Calibri" panose="020F0502020204030204" pitchFamily="34" charset="0"/>
                <a:ea typeface="Aptos" panose="020B0004020202020204" pitchFamily="34" charset="0"/>
                <a:cs typeface="Aptos" panose="020B0004020202020204" pitchFamily="34" charset="0"/>
              </a:rPr>
              <a:t>Question: How are we monitoring MTSS tiers and success with reading instruction?</a:t>
            </a: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buNone/>
            </a:pPr>
            <a:r>
              <a:rPr lang="en-US" sz="1800">
                <a:effectLst/>
                <a:latin typeface="Calibri" panose="020F0502020204030204" pitchFamily="34" charset="0"/>
                <a:ea typeface="Aptos" panose="020B0004020202020204" pitchFamily="34" charset="0"/>
                <a:cs typeface="Aptos" panose="020B0004020202020204" pitchFamily="34" charset="0"/>
              </a:rPr>
              <a:t> </a:t>
            </a: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buNone/>
            </a:pPr>
            <a:r>
              <a:rPr lang="en-US" sz="1800">
                <a:effectLst/>
                <a:latin typeface="Calibri" panose="020F0502020204030204" pitchFamily="34" charset="0"/>
                <a:ea typeface="Aptos" panose="020B0004020202020204" pitchFamily="34" charset="0"/>
                <a:cs typeface="Aptos" panose="020B0004020202020204" pitchFamily="34" charset="0"/>
              </a:rPr>
              <a:t>Use effective universal screening practices and effective progress monitoring practices that are outlined in the Colorado Multi-Tiered System of Supports practice profiles, and the Recorded School Level Training Series videos. Universal Screening and Progress monitoring systems should be in place to help guide tiered considerations for targeting skill-based deficits for students. </a:t>
            </a: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buNone/>
            </a:pPr>
            <a:r>
              <a:rPr lang="en-US" sz="1800">
                <a:effectLst/>
                <a:latin typeface="Calibri" panose="020F0502020204030204" pitchFamily="34" charset="0"/>
                <a:ea typeface="Aptos" panose="020B0004020202020204" pitchFamily="34" charset="0"/>
                <a:cs typeface="Aptos" panose="020B0004020202020204" pitchFamily="34" charset="0"/>
              </a:rPr>
              <a:t> </a:t>
            </a:r>
          </a:p>
          <a:p>
            <a:pPr marL="0" marR="0">
              <a:buNone/>
            </a:pPr>
            <a:r>
              <a:rPr lang="en-US" sz="1800">
                <a:effectLst/>
                <a:latin typeface="Calibri" panose="020F0502020204030204" pitchFamily="34" charset="0"/>
                <a:ea typeface="Aptos" panose="020B0004020202020204" pitchFamily="34" charset="0"/>
                <a:cs typeface="Aptos" panose="020B0004020202020204" pitchFamily="34" charset="0"/>
              </a:rPr>
              <a:t>Resources (drop in chat): </a:t>
            </a: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buNone/>
            </a:pPr>
            <a:r>
              <a:rPr lang="en-US" sz="1800" u="sng">
                <a:solidFill>
                  <a:srgbClr val="467886"/>
                </a:solidFill>
                <a:effectLst/>
                <a:latin typeface="Calibri" panose="020F0502020204030204" pitchFamily="34" charset="0"/>
                <a:ea typeface="Aptos" panose="020B0004020202020204" pitchFamily="34" charset="0"/>
                <a:cs typeface="Aptos" panose="020B0004020202020204" pitchFamily="34" charset="0"/>
                <a:hlinkClick r:id="rId3"/>
              </a:rPr>
              <a:t>DBPSDM page</a:t>
            </a: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buNone/>
            </a:pPr>
            <a:r>
              <a:rPr lang="en-US" sz="1800" u="sng">
                <a:solidFill>
                  <a:srgbClr val="467886"/>
                </a:solidFill>
                <a:effectLst/>
                <a:latin typeface="Calibri" panose="020F0502020204030204" pitchFamily="34" charset="0"/>
                <a:ea typeface="Aptos" panose="020B0004020202020204" pitchFamily="34" charset="0"/>
                <a:cs typeface="Aptos" panose="020B0004020202020204" pitchFamily="34" charset="0"/>
                <a:hlinkClick r:id="rId4"/>
              </a:rPr>
              <a:t>CSAS page</a:t>
            </a: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buNone/>
            </a:pPr>
            <a:r>
              <a:rPr lang="en-US" sz="1800">
                <a:effectLst/>
                <a:latin typeface="Calibri" panose="020F0502020204030204" pitchFamily="34" charset="0"/>
                <a:ea typeface="Aptos" panose="020B0004020202020204" pitchFamily="34" charset="0"/>
                <a:cs typeface="Aptos" panose="020B0004020202020204" pitchFamily="34" charset="0"/>
              </a:rPr>
              <a:t>Modules: </a:t>
            </a:r>
            <a:r>
              <a:rPr lang="en-US" sz="1800" u="sng" err="1">
                <a:solidFill>
                  <a:srgbClr val="467886"/>
                </a:solidFill>
                <a:effectLst/>
                <a:latin typeface="Calibri" panose="020F0502020204030204" pitchFamily="34" charset="0"/>
                <a:ea typeface="Aptos" panose="020B0004020202020204" pitchFamily="34" charset="0"/>
                <a:cs typeface="Aptos" panose="020B0004020202020204" pitchFamily="34" charset="0"/>
                <a:hlinkClick r:id="rId5"/>
              </a:rPr>
              <a:t>LearnWorlds</a:t>
            </a:r>
            <a:r>
              <a:rPr lang="en-US" sz="1800" u="sng">
                <a:solidFill>
                  <a:srgbClr val="467886"/>
                </a:solidFill>
                <a:effectLst/>
                <a:latin typeface="Calibri" panose="020F0502020204030204" pitchFamily="34" charset="0"/>
                <a:ea typeface="Aptos" panose="020B0004020202020204" pitchFamily="34" charset="0"/>
                <a:cs typeface="Aptos" panose="020B0004020202020204" pitchFamily="34" charset="0"/>
                <a:hlinkClick r:id="rId5"/>
              </a:rPr>
              <a:t> </a:t>
            </a: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buNone/>
            </a:pPr>
            <a:r>
              <a:rPr lang="en-US" sz="1800">
                <a:effectLst/>
                <a:latin typeface="Calibri" panose="020F0502020204030204" pitchFamily="34" charset="0"/>
                <a:ea typeface="Aptos" panose="020B0004020202020204" pitchFamily="34" charset="0"/>
                <a:cs typeface="Aptos" panose="020B0004020202020204" pitchFamily="34" charset="0"/>
              </a:rPr>
              <a:t>Comprehensive Screening and Assessment System - An introduction </a:t>
            </a:r>
            <a:endParaRPr lang="en-US" sz="1800">
              <a:effectLst/>
              <a:latin typeface="Aptos" panose="020B0004020202020204" pitchFamily="34" charset="0"/>
              <a:ea typeface="Aptos" panose="020B0004020202020204" pitchFamily="34" charset="0"/>
              <a:cs typeface="Aptos" panose="020B0004020202020204" pitchFamily="34" charset="0"/>
            </a:endParaRPr>
          </a:p>
          <a:p>
            <a:pPr>
              <a:buNone/>
            </a:pPr>
            <a:r>
              <a:rPr lang="en-US" sz="1800">
                <a:effectLst/>
                <a:latin typeface="Calibri" panose="020F0502020204030204" pitchFamily="34" charset="0"/>
                <a:ea typeface="Aptos" panose="020B0004020202020204" pitchFamily="34" charset="0"/>
              </a:rPr>
              <a:t>Data-Based Problem Solving and Decision Making - An introduction   </a:t>
            </a:r>
            <a:endParaRPr lang="en-US"/>
          </a:p>
        </p:txBody>
      </p:sp>
    </p:spTree>
    <p:extLst>
      <p:ext uri="{BB962C8B-B14F-4D97-AF65-F5344CB8AC3E}">
        <p14:creationId xmlns:p14="http://schemas.microsoft.com/office/powerpoint/2010/main" val="3242615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The next portion of this morning’s meeting will be our breakout rooms. Breakout rooms will be 15 minutes, and you will have the choice of which topic you discuss. </a:t>
            </a:r>
          </a:p>
        </p:txBody>
      </p:sp>
    </p:spTree>
    <p:extLst>
      <p:ext uri="{BB962C8B-B14F-4D97-AF65-F5344CB8AC3E}">
        <p14:creationId xmlns:p14="http://schemas.microsoft.com/office/powerpoint/2010/main" val="162466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We have three breakout rooms for you to choose from this morning:</a:t>
            </a:r>
          </a:p>
          <a:p>
            <a:pPr marL="457200" indent="-298450"/>
            <a:r>
              <a:rPr lang="en-US"/>
              <a:t>Multilingual Learners, with Brie Johnson</a:t>
            </a:r>
          </a:p>
          <a:p>
            <a:pPr marL="457200" indent="-298450"/>
            <a:r>
              <a:rPr lang="en-US"/>
              <a:t>MTSS and Tiers of Instruction, with Christina and Evan from COMTSS</a:t>
            </a:r>
          </a:p>
          <a:p>
            <a:pPr marL="457200" indent="-298450"/>
            <a:r>
              <a:rPr lang="en-US"/>
              <a:t>Students with Disabilities, with Emily from ESSU</a:t>
            </a:r>
          </a:p>
          <a:p>
            <a:pPr marL="457200" indent="-298450"/>
            <a:endParaRPr lang="en-US"/>
          </a:p>
          <a:p>
            <a:pPr marL="158750" indent="0">
              <a:buNone/>
            </a:pPr>
            <a:r>
              <a:rPr lang="en-US"/>
              <a:t>We understand you may wish we could do multiple breakout rooms, but with all of today’s content, we only have time for one. We wanted to come full circle with all of the year’s content and guests, so please choose the room that is most beneficial for you. We will also be gathering feedback at the end of the meeting, so please let us know if more time for breakout discussions is something you’d like. </a:t>
            </a:r>
          </a:p>
          <a:p>
            <a:pPr marL="158750" indent="0">
              <a:buNone/>
            </a:pPr>
            <a:endParaRPr lang="en-US"/>
          </a:p>
          <a:p>
            <a:pPr marL="158750" indent="0">
              <a:buNone/>
            </a:pPr>
            <a:r>
              <a:rPr lang="en-US"/>
              <a:t>In just a moment, you will see a box pop up, inviting you to join one of the three breakout rooms. If at any point you’d like to leave the room, come back to the main room, and move into another room, you may do that. Please select a room, and then we will see everyone back here in 15 minutes. </a:t>
            </a:r>
          </a:p>
        </p:txBody>
      </p:sp>
    </p:spTree>
    <p:extLst>
      <p:ext uri="{BB962C8B-B14F-4D97-AF65-F5344CB8AC3E}">
        <p14:creationId xmlns:p14="http://schemas.microsoft.com/office/powerpoint/2010/main" val="49767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Next, we will briefly go over some end-of-year READ Act Reminders. </a:t>
            </a:r>
          </a:p>
        </p:txBody>
      </p:sp>
    </p:spTree>
    <p:extLst>
      <p:ext uri="{BB962C8B-B14F-4D97-AF65-F5344CB8AC3E}">
        <p14:creationId xmlns:p14="http://schemas.microsoft.com/office/powerpoint/2010/main" val="1748239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CDE has several READ Act guidance documents within the READ Act handbook or listed by topic on our website. These can be located on the right-hand side menu on our webpage under the tab Identification of SRD and READ plans.</a:t>
            </a:r>
          </a:p>
          <a:p>
            <a:pPr>
              <a:buNone/>
            </a:pPr>
            <a:endParaRPr lang="en-US">
              <a:latin typeface="Calibri"/>
              <a:ea typeface="Calibri"/>
              <a:cs typeface="Calibri"/>
            </a:endParaRPr>
          </a:p>
          <a:p>
            <a:pPr>
              <a:buNone/>
            </a:pPr>
            <a:r>
              <a:rPr lang="en-US">
                <a:latin typeface="Calibri"/>
                <a:ea typeface="Calibri"/>
                <a:cs typeface="Calibri"/>
              </a:rPr>
              <a:t>These topics include READ plans from Year to Year with guidance on ways to ensure students continuing on READ plans get the support they need, specific guidance on the End of Year Parent Meeting and guidance on Exiting students from a READ plan</a:t>
            </a:r>
          </a:p>
          <a:p>
            <a:pPr>
              <a:buNone/>
            </a:pPr>
            <a:endParaRPr lang="en-US">
              <a:latin typeface="Calibri"/>
              <a:ea typeface="Calibri"/>
              <a:cs typeface="Calibri"/>
            </a:endParaRPr>
          </a:p>
        </p:txBody>
      </p:sp>
    </p:spTree>
    <p:extLst>
      <p:ext uri="{BB962C8B-B14F-4D97-AF65-F5344CB8AC3E}">
        <p14:creationId xmlns:p14="http://schemas.microsoft.com/office/powerpoint/2010/main" val="419351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7CE6B-A886-FFD4-7F2F-9F0D0F75F8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BE9139-A976-3FCD-0523-73A8E3A9A18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6D2ADAA-907C-DAE3-3273-4B5277A499D8}"/>
              </a:ext>
            </a:extLst>
          </p:cNvPr>
          <p:cNvSpPr>
            <a:spLocks noGrp="1"/>
          </p:cNvSpPr>
          <p:nvPr>
            <p:ph type="body" idx="1"/>
          </p:nvPr>
        </p:nvSpPr>
        <p:spPr/>
        <p:txBody>
          <a:bodyPr/>
          <a:lstStyle/>
          <a:p>
            <a:r>
              <a:rPr lang="en-US"/>
              <a:t>Throughout the next section we will briefly review some of the statute requirements that apply to the end of year assessment window, and considerations for leaders as they prepare to exit students from READ plans.</a:t>
            </a:r>
          </a:p>
          <a:p>
            <a:endParaRPr lang="en-US"/>
          </a:p>
          <a:p>
            <a:endParaRPr lang="en-US"/>
          </a:p>
        </p:txBody>
      </p:sp>
      <p:sp>
        <p:nvSpPr>
          <p:cNvPr id="4" name="Slide Number Placeholder 3">
            <a:extLst>
              <a:ext uri="{FF2B5EF4-FFF2-40B4-BE49-F238E27FC236}">
                <a16:creationId xmlns:a16="http://schemas.microsoft.com/office/drawing/2014/main" id="{E9ED0868-36AB-9581-423D-111DEBAE201D}"/>
              </a:ext>
            </a:extLst>
          </p:cNvPr>
          <p:cNvSpPr>
            <a:spLocks noGrp="1"/>
          </p:cNvSpPr>
          <p:nvPr>
            <p:ph type="sldNum" sz="quarter" idx="5"/>
          </p:nvPr>
        </p:nvSpPr>
        <p:spPr/>
        <p:txBody>
          <a:bodyPr/>
          <a:lstStyle/>
          <a:p>
            <a:fld id="{5042812E-3809-4E0B-92C6-056D9C82826E}" type="slidenum">
              <a:rPr lang="en-US" smtClean="0"/>
              <a:t>20</a:t>
            </a:fld>
            <a:endParaRPr lang="en-US"/>
          </a:p>
        </p:txBody>
      </p:sp>
    </p:spTree>
    <p:extLst>
      <p:ext uri="{BB962C8B-B14F-4D97-AF65-F5344CB8AC3E}">
        <p14:creationId xmlns:p14="http://schemas.microsoft.com/office/powerpoint/2010/main" val="1565885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37376221-1089-2022-D63B-87D291E2EBBD}"/>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6BD1000B-0FCD-2F9D-F2C5-1559A7A7DAA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BACCFFB2-67EC-D0FE-6C0C-4826CD91D91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 case you are just joining us, in the next hour we will have a Q&amp;A time about students with disabilities, READ Act FAQs and breakout discussions for students with disabilities, multilingual learners, and MTSS, with CDE staff from both offices in each breakout room. Finally, our meeting will end with EOY READ Act reminders and CDE literacy updates. </a:t>
            </a:r>
          </a:p>
          <a:p>
            <a:pPr marL="0" lvl="0" indent="0" algn="l" rtl="0">
              <a:spcBef>
                <a:spcPts val="0"/>
              </a:spcBef>
              <a:spcAft>
                <a:spcPts val="0"/>
              </a:spcAft>
              <a:buNone/>
            </a:pPr>
            <a:endParaRPr lang="en-US"/>
          </a:p>
        </p:txBody>
      </p:sp>
    </p:spTree>
    <p:extLst>
      <p:ext uri="{BB962C8B-B14F-4D97-AF65-F5344CB8AC3E}">
        <p14:creationId xmlns:p14="http://schemas.microsoft.com/office/powerpoint/2010/main" val="35350090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DE950-B0FA-3632-4D91-4187D8EF4C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D3A0D8-868D-0190-5BB3-38CF9D43D7D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D32AED1-A4A9-4A10-6433-6138E40E3E31}"/>
              </a:ext>
            </a:extLst>
          </p:cNvPr>
          <p:cNvSpPr>
            <a:spLocks noGrp="1"/>
          </p:cNvSpPr>
          <p:nvPr>
            <p:ph type="body" idx="1"/>
          </p:nvPr>
        </p:nvSpPr>
        <p:spPr/>
        <p:txBody>
          <a:bodyPr/>
          <a:lstStyle/>
          <a:p>
            <a:pPr marL="228600" indent="0">
              <a:buFont typeface="Arial" panose="020B0604020202020204" pitchFamily="34" charset="0"/>
              <a:buNone/>
            </a:pPr>
            <a:r>
              <a:rPr lang="en-US"/>
              <a:t>The Colorado READ Act has specific sections that address READ plans. Section 22-7-1206 states that “each local education provider shall ensure that a teacher continues to revise and implement a student’s READ plan until the student attains reading competency, regardless of the student’s grade level and regardless of whether the student was enrolled with the local education provider when the READ plan was originally created.</a:t>
            </a:r>
          </a:p>
          <a:p>
            <a:pPr marL="228600" indent="0">
              <a:buNone/>
            </a:pPr>
            <a:endParaRPr lang="en-US"/>
          </a:p>
          <a:p>
            <a:pPr marL="228600" indent="0">
              <a:buNone/>
            </a:pPr>
            <a:r>
              <a:rPr lang="en-US"/>
              <a:t>Section 4.01B in rules requires progress monitoring of students with an SRD, documenting progress toward the minimum reading competency skill levels and states that once a student demonstrates grade level competency, they may be removed from the READ plan.</a:t>
            </a:r>
          </a:p>
        </p:txBody>
      </p:sp>
      <p:sp>
        <p:nvSpPr>
          <p:cNvPr id="4" name="Slide Number Placeholder 3">
            <a:extLst>
              <a:ext uri="{FF2B5EF4-FFF2-40B4-BE49-F238E27FC236}">
                <a16:creationId xmlns:a16="http://schemas.microsoft.com/office/drawing/2014/main" id="{45E62639-21F8-7361-D43C-D10B8D2C0AA1}"/>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08525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BED29-6605-5A8E-323A-AE9935D4FC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659205-A2C9-CEBC-E726-BCE8705BEAF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6EB443A-0299-704A-0A6E-AFF7CD9F2B36}"/>
              </a:ext>
            </a:extLst>
          </p:cNvPr>
          <p:cNvSpPr>
            <a:spLocks noGrp="1"/>
          </p:cNvSpPr>
          <p:nvPr>
            <p:ph type="body" idx="1"/>
          </p:nvPr>
        </p:nvSpPr>
        <p:spPr/>
        <p:txBody>
          <a:bodyPr/>
          <a:lstStyle/>
          <a:p>
            <a:pPr>
              <a:lnSpc>
                <a:spcPct val="100000"/>
              </a:lnSpc>
              <a:spcAft>
                <a:spcPts val="0"/>
              </a:spcAft>
            </a:pPr>
            <a:r>
              <a:rPr lang="en-US" sz="1200" kern="1200">
                <a:solidFill>
                  <a:schemeClr val="tx1"/>
                </a:solidFill>
                <a:latin typeface="+mn-lt"/>
                <a:ea typeface="+mn-ea"/>
                <a:cs typeface="+mn-cs"/>
              </a:rPr>
              <a:t>Reading competency is determined by </a:t>
            </a:r>
            <a:r>
              <a:rPr lang="en-US" sz="1200" b="0" kern="1200">
                <a:solidFill>
                  <a:schemeClr val="tx1"/>
                </a:solidFill>
                <a:latin typeface="+mn-lt"/>
                <a:ea typeface="+mn-ea"/>
                <a:cs typeface="+mn-cs"/>
              </a:rPr>
              <a:t>scores on the approved interim reading assessment AND a body of evidence that demonstrates mastery of the Minimum Reading Competency Skill Levels for the student’s grade level. The body of evidence may include: </a:t>
            </a:r>
          </a:p>
          <a:p>
            <a:pPr>
              <a:lnSpc>
                <a:spcPct val="100000"/>
              </a:lnSpc>
              <a:spcAft>
                <a:spcPts val="0"/>
              </a:spcAft>
            </a:pPr>
            <a:endParaRPr lang="en-US" sz="1200" b="1" kern="1200">
              <a:solidFill>
                <a:schemeClr val="tx1"/>
              </a:solidFill>
              <a:latin typeface="+mn-lt"/>
              <a:ea typeface="+mn-ea"/>
              <a:cs typeface="+mn-cs"/>
            </a:endParaRPr>
          </a:p>
          <a:p>
            <a:pPr lvl="1" indent="-228600">
              <a:lnSpc>
                <a:spcPct val="100000"/>
              </a:lnSpc>
              <a:spcAft>
                <a:spcPts val="0"/>
              </a:spcAft>
              <a:buFont typeface="Arial" panose="020B0604020202020204" pitchFamily="34" charset="0"/>
              <a:buChar char="•"/>
            </a:pPr>
            <a:r>
              <a:rPr lang="en-US" sz="1200" kern="1200">
                <a:solidFill>
                  <a:schemeClr val="tx1"/>
                </a:solidFill>
                <a:latin typeface="+mn-lt"/>
                <a:ea typeface="+mn-ea"/>
                <a:cs typeface="+mn-cs"/>
              </a:rPr>
              <a:t>Classroom work and assessments</a:t>
            </a:r>
          </a:p>
          <a:p>
            <a:pPr lvl="1" indent="-228600">
              <a:lnSpc>
                <a:spcPct val="100000"/>
              </a:lnSpc>
              <a:spcAft>
                <a:spcPts val="0"/>
              </a:spcAft>
              <a:buFont typeface="Arial" panose="020B0604020202020204" pitchFamily="34" charset="0"/>
              <a:buChar char="•"/>
            </a:pPr>
            <a:r>
              <a:rPr lang="en-US" sz="1200" kern="1200">
                <a:solidFill>
                  <a:schemeClr val="tx1"/>
                </a:solidFill>
                <a:latin typeface="+mn-lt"/>
                <a:ea typeface="+mn-ea"/>
                <a:cs typeface="+mn-cs"/>
              </a:rPr>
              <a:t>Adopted school readiness assessments</a:t>
            </a:r>
          </a:p>
          <a:p>
            <a:pPr lvl="1" indent="-228600">
              <a:lnSpc>
                <a:spcPct val="100000"/>
              </a:lnSpc>
              <a:spcAft>
                <a:spcPts val="0"/>
              </a:spcAft>
              <a:buFont typeface="Arial" panose="020B0604020202020204" pitchFamily="34" charset="0"/>
              <a:buChar char="•"/>
            </a:pPr>
            <a:r>
              <a:rPr lang="en-US" sz="1200" kern="1200">
                <a:solidFill>
                  <a:schemeClr val="tx1"/>
                </a:solidFill>
                <a:latin typeface="+mn-lt"/>
                <a:ea typeface="+mn-ea"/>
                <a:cs typeface="+mn-cs"/>
              </a:rPr>
              <a:t>Additional formative or summative assessments</a:t>
            </a:r>
          </a:p>
          <a:p>
            <a:pPr lvl="1" indent="-228600">
              <a:lnSpc>
                <a:spcPct val="100000"/>
              </a:lnSpc>
              <a:spcAft>
                <a:spcPts val="0"/>
              </a:spcAft>
              <a:buFont typeface="Arial" panose="020B0604020202020204" pitchFamily="34" charset="0"/>
              <a:buChar char="•"/>
            </a:pPr>
            <a:r>
              <a:rPr lang="en-US" sz="1200" kern="1200">
                <a:solidFill>
                  <a:schemeClr val="tx1"/>
                </a:solidFill>
                <a:latin typeface="+mn-lt"/>
                <a:ea typeface="+mn-ea"/>
                <a:cs typeface="+mn-cs"/>
              </a:rPr>
              <a:t>ACCESS for ELLs; native language reading assessment data</a:t>
            </a:r>
          </a:p>
          <a:p>
            <a:pPr marL="685800" lvl="1" indent="0">
              <a:lnSpc>
                <a:spcPct val="100000"/>
              </a:lnSpc>
              <a:spcAft>
                <a:spcPts val="0"/>
              </a:spcAft>
              <a:buFont typeface="Arial" panose="020B0604020202020204" pitchFamily="34" charset="0"/>
              <a:buNone/>
            </a:pPr>
            <a:endParaRPr lang="en-US" sz="1200" kern="1200">
              <a:solidFill>
                <a:schemeClr val="tx1"/>
              </a:solidFill>
              <a:latin typeface="+mn-lt"/>
              <a:ea typeface="+mn-ea"/>
              <a:cs typeface="+mn-cs"/>
            </a:endParaRPr>
          </a:p>
          <a:p>
            <a:pPr marL="685800" marR="0" lvl="1"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200" kern="1200">
                <a:solidFill>
                  <a:schemeClr val="tx1"/>
                </a:solidFill>
                <a:latin typeface="+mn-lt"/>
                <a:ea typeface="+mn-ea"/>
                <a:cs typeface="+mn-cs"/>
                <a:hlinkClick r:id="rId3"/>
              </a:rPr>
              <a:t>http://www.cde.state.co.us/coloradoliteracy/minimumcompetencylinkedmatrix</a:t>
            </a:r>
            <a:endParaRPr lang="en-US" sz="1200" kern="1200">
              <a:solidFill>
                <a:schemeClr val="tx1"/>
              </a:solidFill>
              <a:latin typeface="+mn-lt"/>
              <a:ea typeface="+mn-ea"/>
              <a:cs typeface="+mn-cs"/>
            </a:endParaRPr>
          </a:p>
          <a:p>
            <a:pPr marL="685800" lvl="1" indent="0">
              <a:lnSpc>
                <a:spcPct val="90000"/>
              </a:lnSpc>
              <a:spcAft>
                <a:spcPts val="600"/>
              </a:spcAft>
              <a:buFont typeface="Arial" panose="020B0604020202020204" pitchFamily="34" charset="0"/>
              <a:buNone/>
            </a:pPr>
            <a:endParaRPr lang="en-US" sz="1200" kern="1200">
              <a:solidFill>
                <a:schemeClr val="tx1"/>
              </a:solidFill>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C7E33799-B566-8108-2E57-513DB54045F6}"/>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0988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r>
              <a:rPr lang="en-US"/>
              <a:t>When exiting a student from a READ Plan, the following should be considered:</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a:t>Has the student demonstrated mastery of the minimum competencies consistently, over multiple measures?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a:t>Does the student demonstrate reading competency in all subskills measured by the assessment?</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a:t>Do the assessment data align with the additional body of evidence?</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a:t>Is the student able to maintain grade level competency through Tier 1 instruction alone?</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a:t>If the student is an English Learner, are adequate language supports provided through Tier 1 programming, including English Language Development instruction to ensure continued progress in reading?</a:t>
            </a:r>
            <a:endParaRPr lang="en-US" b="1"/>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b="1"/>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b="1"/>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22805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If the decision to exit a student from a READ Plan is made, the following steps are required: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a:t>Document on the READ plan the assessment scores and the body of evidence that supports the student has demonstrated grade level reading competency.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a:t>Ensure the READ plan, supporting documentation for the plan, and the body of evidence that demonstrates the student has reached grade level reading competency are included in the permanent academic record.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a:t>Communicate with the student’s parent or guardian that the student has reached grade level competency in reading and will be removed from the READ plan.</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US"/>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6366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The guidance document titled “Exiting a Student from a READ Plan” can be found on the READ Act webpage by clicking on “Resources” and then “READ Plans in the drop down menu. This will take you to a page of READ plan resources, including the Exiting a Student from a READ plan document we are highlighting today.</a:t>
            </a:r>
          </a:p>
          <a:p>
            <a:endParaRPr lang="en-US"/>
          </a:p>
          <a:p>
            <a:r>
              <a:rPr lang="en-US"/>
              <a:t>Put link in chat:</a:t>
            </a:r>
          </a:p>
          <a:p>
            <a:endParaRPr lang="en-US"/>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40269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250A0-1058-12AE-A537-DA06EB3437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5A8ECD-E61C-84F4-697C-944273C7D94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21B1231-4E6C-FF1E-E6BA-DB1638A64E5D}"/>
              </a:ext>
            </a:extLst>
          </p:cNvPr>
          <p:cNvSpPr>
            <a:spLocks noGrp="1"/>
          </p:cNvSpPr>
          <p:nvPr>
            <p:ph type="body" idx="1"/>
          </p:nvPr>
        </p:nvSpPr>
        <p:spPr/>
        <p:txBody>
          <a:bodyPr/>
          <a:lstStyle/>
          <a:p>
            <a:pPr marL="0" lvl="1" indent="0"/>
            <a:r>
              <a:rPr lang="en-US" dirty="0"/>
              <a:t>In this next section, we will go over a summary of the guidance for the end of year parent meeting for students on who continue to have an SRD at EOY. </a:t>
            </a:r>
          </a:p>
        </p:txBody>
      </p:sp>
      <p:sp>
        <p:nvSpPr>
          <p:cNvPr id="4" name="Slide Number Placeholder 3">
            <a:extLst>
              <a:ext uri="{FF2B5EF4-FFF2-40B4-BE49-F238E27FC236}">
                <a16:creationId xmlns:a16="http://schemas.microsoft.com/office/drawing/2014/main" id="{258E8E7B-2979-8B57-96C7-7633536D2447}"/>
              </a:ext>
            </a:extLst>
          </p:cNvPr>
          <p:cNvSpPr>
            <a:spLocks noGrp="1"/>
          </p:cNvSpPr>
          <p:nvPr>
            <p:ph type="sldNum" sz="quarter" idx="5"/>
          </p:nvPr>
        </p:nvSpPr>
        <p:spPr/>
        <p:txBody>
          <a:bodyPr/>
          <a:lstStyle/>
          <a:p>
            <a:fld id="{5042812E-3809-4E0B-92C6-056D9C82826E}" type="slidenum">
              <a:rPr lang="en-US" smtClean="0"/>
              <a:t>26</a:t>
            </a:fld>
            <a:endParaRPr lang="en-US"/>
          </a:p>
        </p:txBody>
      </p:sp>
    </p:spTree>
    <p:extLst>
      <p:ext uri="{BB962C8B-B14F-4D97-AF65-F5344CB8AC3E}">
        <p14:creationId xmlns:p14="http://schemas.microsoft.com/office/powerpoint/2010/main" val="1105018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AB749-83B1-A2D3-9059-4BBE805551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038FDD-0F02-DBE6-B688-1A0CEE75B06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FDBE808-90F6-F97A-1FBD-AF2CE8111081}"/>
              </a:ext>
            </a:extLst>
          </p:cNvPr>
          <p:cNvSpPr>
            <a:spLocks noGrp="1"/>
          </p:cNvSpPr>
          <p:nvPr>
            <p:ph type="body" idx="1"/>
          </p:nvPr>
        </p:nvSpPr>
        <p:spPr/>
        <p:txBody>
          <a:bodyPr/>
          <a:lstStyle/>
          <a:p>
            <a:pPr>
              <a:lnSpc>
                <a:spcPct val="90000"/>
              </a:lnSpc>
              <a:spcAft>
                <a:spcPts val="600"/>
              </a:spcAft>
            </a:pPr>
            <a:endParaRPr lang="en-US" sz="1200" kern="1200">
              <a:solidFill>
                <a:srgbClr val="333333"/>
              </a:solidFill>
            </a:endParaRPr>
          </a:p>
          <a:p>
            <a:pPr>
              <a:lnSpc>
                <a:spcPct val="90000"/>
              </a:lnSpc>
              <a:spcAft>
                <a:spcPts val="600"/>
              </a:spcAft>
            </a:pPr>
            <a:r>
              <a:rPr lang="en-US" sz="1200" kern="1200">
                <a:solidFill>
                  <a:srgbClr val="333333"/>
                </a:solidFill>
                <a:latin typeface="+mn-lt"/>
              </a:rPr>
              <a:t>The READ Act states that if, within forty-five days before </a:t>
            </a:r>
            <a:r>
              <a:rPr lang="en-US" sz="1200" b="0" i="0" kern="1200">
                <a:solidFill>
                  <a:srgbClr val="333333"/>
                </a:solidFill>
                <a:effectLst/>
                <a:latin typeface="+mn-lt"/>
              </a:rPr>
              <a:t>the end of any school year </a:t>
            </a:r>
            <a:r>
              <a:rPr lang="en-US" sz="1200" kern="1200">
                <a:solidFill>
                  <a:srgbClr val="333333"/>
                </a:solidFill>
                <a:latin typeface="+mn-lt"/>
              </a:rPr>
              <a:t>prior to a </a:t>
            </a:r>
            <a:r>
              <a:rPr lang="en-US" sz="1200" b="0" i="0" kern="1200">
                <a:solidFill>
                  <a:srgbClr val="333333"/>
                </a:solidFill>
                <a:effectLst/>
                <a:latin typeface="+mn-lt"/>
              </a:rPr>
              <a:t>student's </a:t>
            </a:r>
            <a:r>
              <a:rPr lang="en-US" sz="1200" kern="1200">
                <a:solidFill>
                  <a:srgbClr val="333333"/>
                </a:solidFill>
                <a:latin typeface="+mn-lt"/>
              </a:rPr>
              <a:t>fourth-grade year</a:t>
            </a:r>
            <a:r>
              <a:rPr lang="en-US" sz="1200" b="0" i="0" kern="1200">
                <a:solidFill>
                  <a:srgbClr val="333333"/>
                </a:solidFill>
                <a:effectLst/>
                <a:latin typeface="+mn-lt"/>
              </a:rPr>
              <a:t>, </a:t>
            </a:r>
            <a:r>
              <a:rPr lang="en-US" sz="1200" kern="1200">
                <a:solidFill>
                  <a:srgbClr val="333333"/>
                </a:solidFill>
                <a:latin typeface="+mn-lt"/>
              </a:rPr>
              <a:t>a </a:t>
            </a:r>
            <a:r>
              <a:rPr lang="en-US" sz="1200" b="0" i="0" kern="1200">
                <a:solidFill>
                  <a:srgbClr val="333333"/>
                </a:solidFill>
                <a:effectLst/>
                <a:latin typeface="+mn-lt"/>
              </a:rPr>
              <a:t>teacher</a:t>
            </a:r>
            <a:r>
              <a:rPr lang="en-US" sz="1200" kern="1200">
                <a:solidFill>
                  <a:srgbClr val="333333"/>
                </a:solidFill>
                <a:latin typeface="+mn-lt"/>
              </a:rPr>
              <a:t> finds that a student has a significant reading deficiency</a:t>
            </a:r>
            <a:r>
              <a:rPr lang="en-US" sz="1200" b="0" i="0" kern="1200">
                <a:solidFill>
                  <a:srgbClr val="333333"/>
                </a:solidFill>
                <a:effectLst/>
                <a:latin typeface="+mn-lt"/>
              </a:rPr>
              <a:t>, the </a:t>
            </a:r>
            <a:r>
              <a:rPr lang="en-US" sz="1200" kern="1200">
                <a:solidFill>
                  <a:srgbClr val="333333"/>
                </a:solidFill>
                <a:latin typeface="+mn-lt"/>
              </a:rPr>
              <a:t>LEP shall provide </a:t>
            </a:r>
            <a:r>
              <a:rPr lang="en-US" sz="1200" b="0" i="0" kern="1200">
                <a:solidFill>
                  <a:srgbClr val="333333"/>
                </a:solidFill>
                <a:effectLst/>
                <a:latin typeface="+mn-lt"/>
              </a:rPr>
              <a:t>to the </a:t>
            </a:r>
            <a:r>
              <a:rPr lang="en-US" sz="1200" kern="1200">
                <a:solidFill>
                  <a:srgbClr val="333333"/>
                </a:solidFill>
                <a:latin typeface="+mn-lt"/>
              </a:rPr>
              <a:t>student's parent </a:t>
            </a:r>
            <a:r>
              <a:rPr lang="en-US" sz="1200" b="1" u="sng" kern="1200">
                <a:solidFill>
                  <a:srgbClr val="333333"/>
                </a:solidFill>
                <a:latin typeface="+mn-lt"/>
              </a:rPr>
              <a:t>written notice</a:t>
            </a:r>
            <a:r>
              <a:rPr lang="en-US" sz="1200" kern="1200">
                <a:solidFill>
                  <a:srgbClr val="333333"/>
                </a:solidFill>
                <a:latin typeface="+mn-lt"/>
              </a:rPr>
              <a:t> that</a:t>
            </a:r>
            <a:r>
              <a:rPr lang="en-US" sz="1200" kern="1200">
                <a:solidFill>
                  <a:schemeClr val="tx1"/>
                </a:solidFill>
                <a:latin typeface="+mn-lt"/>
              </a:rPr>
              <a:t> includes, at a minimum:</a:t>
            </a:r>
            <a:endParaRPr lang="en-US" sz="1200" b="0" i="0" kern="1200">
              <a:solidFill>
                <a:schemeClr val="tx1"/>
              </a:solidFill>
              <a:effectLst/>
              <a:latin typeface="+mn-lt"/>
            </a:endParaRPr>
          </a:p>
          <a:p>
            <a:pPr>
              <a:lnSpc>
                <a:spcPct val="90000"/>
              </a:lnSpc>
              <a:spcAft>
                <a:spcPts val="600"/>
              </a:spcAft>
            </a:pPr>
            <a:endParaRPr lang="en-US" sz="1200" kern="1200">
              <a:solidFill>
                <a:schemeClr val="tx1"/>
              </a:solidFill>
              <a:latin typeface="+mn-lt"/>
              <a:ea typeface="+mn-lt"/>
              <a:cs typeface="+mn-lt"/>
            </a:endParaRPr>
          </a:p>
          <a:p>
            <a:pPr marL="285750" indent="-285750">
              <a:lnSpc>
                <a:spcPct val="90000"/>
              </a:lnSpc>
              <a:spcAft>
                <a:spcPts val="600"/>
              </a:spcAft>
              <a:buChar char="•"/>
            </a:pPr>
            <a:r>
              <a:rPr lang="en-US" sz="1200" kern="1200">
                <a:solidFill>
                  <a:schemeClr val="tx1"/>
                </a:solidFill>
                <a:latin typeface="+mn-lt"/>
                <a:ea typeface="+mn-lt"/>
                <a:cs typeface="+mn-lt"/>
              </a:rPr>
              <a:t>There are serious implications to a student entering fourth grade with an SRD and, therefore, under state law, </a:t>
            </a:r>
            <a:r>
              <a:rPr lang="en-US" sz="1200" b="1" kern="1200">
                <a:solidFill>
                  <a:schemeClr val="tx1"/>
                </a:solidFill>
                <a:latin typeface="+mn-lt"/>
                <a:ea typeface="+mn-lt"/>
                <a:cs typeface="+mn-lt"/>
              </a:rPr>
              <a:t>the parent, the student's teacher, and other personnel of the local education provider are required to meet and consider retention as an intervention strategy</a:t>
            </a:r>
            <a:r>
              <a:rPr lang="en-US" sz="1200" kern="1200">
                <a:solidFill>
                  <a:schemeClr val="tx1"/>
                </a:solidFill>
                <a:latin typeface="+mn-lt"/>
                <a:ea typeface="+mn-lt"/>
                <a:cs typeface="+mn-lt"/>
              </a:rPr>
              <a:t> and determine whether the student, despite having an SRD, is able to maintain adequate academic progress at the next grade level</a:t>
            </a:r>
            <a:endParaRPr lang="en-US" sz="1200">
              <a:solidFill>
                <a:schemeClr val="tx1"/>
              </a:solidFill>
              <a:latin typeface="+mn-lt"/>
              <a:ea typeface="+mn-lt"/>
              <a:cs typeface="+mn-lt"/>
            </a:endParaRPr>
          </a:p>
          <a:p>
            <a:pPr marL="285750" indent="-285750">
              <a:lnSpc>
                <a:spcPct val="90000"/>
              </a:lnSpc>
              <a:spcAft>
                <a:spcPts val="600"/>
              </a:spcAft>
              <a:buChar char="•"/>
            </a:pPr>
            <a:r>
              <a:rPr lang="en-US" sz="1200" kern="1200">
                <a:solidFill>
                  <a:schemeClr val="tx1"/>
                </a:solidFill>
                <a:latin typeface="+mn-lt"/>
                <a:ea typeface="+mn-lt"/>
                <a:cs typeface="+mn-lt"/>
              </a:rPr>
              <a:t> Personnel of the student's school will work with the parent to </a:t>
            </a:r>
            <a:r>
              <a:rPr lang="en-US" sz="1200" b="1" kern="1200">
                <a:solidFill>
                  <a:schemeClr val="tx1"/>
                </a:solidFill>
                <a:latin typeface="+mn-lt"/>
                <a:ea typeface="+mn-lt"/>
                <a:cs typeface="+mn-lt"/>
              </a:rPr>
              <a:t>schedule a date, time, and place for the meeting</a:t>
            </a:r>
            <a:endParaRPr lang="en-US" sz="1200" b="1">
              <a:solidFill>
                <a:schemeClr val="tx1"/>
              </a:solidFill>
              <a:latin typeface="+mn-lt"/>
              <a:ea typeface="+mn-lt"/>
              <a:cs typeface="+mn-lt"/>
            </a:endParaRPr>
          </a:p>
          <a:p>
            <a:pPr marL="285750" indent="-285750">
              <a:lnSpc>
                <a:spcPct val="90000"/>
              </a:lnSpc>
              <a:spcAft>
                <a:spcPts val="600"/>
              </a:spcAft>
              <a:buChar char="•"/>
            </a:pPr>
            <a:r>
              <a:rPr lang="en-US" sz="1200" b="1" kern="1200">
                <a:solidFill>
                  <a:schemeClr val="tx1"/>
                </a:solidFill>
                <a:latin typeface="+mn-lt"/>
                <a:ea typeface="+mn-lt"/>
                <a:cs typeface="+mn-lt"/>
              </a:rPr>
              <a:t> If the parent does not attend the meeting, the teacher and personnel of the local education provider will decide whether the student will advance </a:t>
            </a:r>
            <a:r>
              <a:rPr lang="en-US" sz="1200" kern="1200">
                <a:solidFill>
                  <a:schemeClr val="tx1"/>
                </a:solidFill>
                <a:latin typeface="+mn-lt"/>
                <a:ea typeface="+mn-lt"/>
                <a:cs typeface="+mn-lt"/>
              </a:rPr>
              <a:t>to the next grade level in the next school year.</a:t>
            </a:r>
          </a:p>
          <a:p>
            <a:endParaRPr lang="en-US"/>
          </a:p>
        </p:txBody>
      </p:sp>
      <p:sp>
        <p:nvSpPr>
          <p:cNvPr id="4" name="Slide Number Placeholder 3">
            <a:extLst>
              <a:ext uri="{FF2B5EF4-FFF2-40B4-BE49-F238E27FC236}">
                <a16:creationId xmlns:a16="http://schemas.microsoft.com/office/drawing/2014/main" id="{A3884223-8200-ED8D-666F-FAB7849C64F6}"/>
              </a:ext>
            </a:extLst>
          </p:cNvPr>
          <p:cNvSpPr>
            <a:spLocks noGrp="1"/>
          </p:cNvSpPr>
          <p:nvPr>
            <p:ph type="sldNum" idx="12"/>
          </p:nvPr>
        </p:nvSpPr>
        <p:spPr/>
        <p:txBody>
          <a:bodyPr/>
          <a:lstStyle/>
          <a:p>
            <a:pPr algn="r"/>
            <a:fld id="{00000000-1234-1234-1234-123412341234}" type="slidenum">
              <a:rPr lang="en-US" sz="1300">
                <a:solidFill>
                  <a:schemeClr val="dk1"/>
                </a:solidFill>
                <a:latin typeface="Calibri"/>
                <a:ea typeface="Calibri"/>
                <a:cs typeface="Calibri"/>
                <a:sym typeface="Calibri"/>
              </a:rPr>
              <a:pPr algn="r"/>
              <a:t>27</a:t>
            </a:fld>
            <a:endParaRPr lang="en-US" sz="1300">
              <a:solidFill>
                <a:schemeClr val="dk1"/>
              </a:solidFill>
              <a:latin typeface="Calibri"/>
              <a:ea typeface="Calibri"/>
              <a:cs typeface="Calibri"/>
              <a:sym typeface="Calibri"/>
            </a:endParaRPr>
          </a:p>
        </p:txBody>
      </p:sp>
      <p:sp>
        <p:nvSpPr>
          <p:cNvPr id="5" name="Date Placeholder 4">
            <a:extLst>
              <a:ext uri="{FF2B5EF4-FFF2-40B4-BE49-F238E27FC236}">
                <a16:creationId xmlns:a16="http://schemas.microsoft.com/office/drawing/2014/main" id="{9E6F3830-C7E1-6CF0-3B04-121506A88E60}"/>
              </a:ext>
            </a:extLst>
          </p:cNvPr>
          <p:cNvSpPr>
            <a:spLocks noGrp="1"/>
          </p:cNvSpPr>
          <p:nvPr>
            <p:ph type="dt" idx="10"/>
          </p:nvPr>
        </p:nvSpPr>
        <p:spPr/>
        <p:txBody>
          <a:bodyPr/>
          <a:lstStyle/>
          <a:p>
            <a:r>
              <a:rPr lang="en-US"/>
              <a:t>5/11/2023</a:t>
            </a:r>
          </a:p>
        </p:txBody>
      </p:sp>
      <p:sp>
        <p:nvSpPr>
          <p:cNvPr id="6" name="Header Placeholder 5">
            <a:extLst>
              <a:ext uri="{FF2B5EF4-FFF2-40B4-BE49-F238E27FC236}">
                <a16:creationId xmlns:a16="http://schemas.microsoft.com/office/drawing/2014/main" id="{80A06C5C-EC13-DDF0-D493-6AD76440C1B4}"/>
              </a:ext>
            </a:extLst>
          </p:cNvPr>
          <p:cNvSpPr>
            <a:spLocks noGrp="1"/>
          </p:cNvSpPr>
          <p:nvPr>
            <p:ph type="hdr" idx="2"/>
          </p:nvPr>
        </p:nvSpPr>
        <p:spPr/>
        <p:txBody>
          <a:bodyPr/>
          <a:lstStyle/>
          <a:p>
            <a:r>
              <a:rPr lang="en-US"/>
              <a:t>READ Act Office Hours</a:t>
            </a:r>
          </a:p>
        </p:txBody>
      </p:sp>
    </p:spTree>
    <p:extLst>
      <p:ext uri="{BB962C8B-B14F-4D97-AF65-F5344CB8AC3E}">
        <p14:creationId xmlns:p14="http://schemas.microsoft.com/office/powerpoint/2010/main" val="26175827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F5226-9B8C-AF47-A85E-DE175D7A1E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CAD1CB-2E53-D207-325F-89268EFE236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47FECA7-BA7D-8266-4669-330CBC762BF6}"/>
              </a:ext>
            </a:extLst>
          </p:cNvPr>
          <p:cNvSpPr>
            <a:spLocks noGrp="1"/>
          </p:cNvSpPr>
          <p:nvPr>
            <p:ph type="body" idx="1"/>
          </p:nvPr>
        </p:nvSpPr>
        <p:spPr/>
        <p:txBody>
          <a:bodyPr/>
          <a:lstStyle/>
          <a:p>
            <a:r>
              <a:rPr lang="en-US" sz="1100" b="1">
                <a:latin typeface="Calibri"/>
                <a:cs typeface="Calibri"/>
              </a:rPr>
              <a:t> </a:t>
            </a:r>
            <a:r>
              <a:rPr lang="en-US" sz="1200" b="1">
                <a:latin typeface="Calibri"/>
                <a:cs typeface="Calibri"/>
              </a:rPr>
              <a:t>These provisions </a:t>
            </a:r>
            <a:r>
              <a:rPr lang="en-US" sz="1200" b="1" u="sng">
                <a:latin typeface="Calibri"/>
                <a:cs typeface="Calibri"/>
              </a:rPr>
              <a:t>do not </a:t>
            </a:r>
            <a:r>
              <a:rPr lang="en-US" sz="1200" b="1">
                <a:latin typeface="Calibri"/>
                <a:cs typeface="Calibri"/>
              </a:rPr>
              <a:t>apply if:</a:t>
            </a:r>
          </a:p>
          <a:p>
            <a:endParaRPr lang="en-US" sz="1100"/>
          </a:p>
          <a:p>
            <a:r>
              <a:rPr lang="en-US" sz="1200">
                <a:latin typeface="Calibri"/>
                <a:cs typeface="Calibri"/>
              </a:rPr>
              <a:t>(a) </a:t>
            </a:r>
            <a:r>
              <a:rPr lang="en-US" sz="1200" b="1">
                <a:latin typeface="Calibri"/>
                <a:cs typeface="Calibri"/>
              </a:rPr>
              <a:t>The student is a student with a disability </a:t>
            </a:r>
            <a:r>
              <a:rPr lang="en-US" sz="1200">
                <a:latin typeface="Calibri"/>
                <a:cs typeface="Calibri"/>
              </a:rPr>
              <a:t>who is eligible to take the alternative statewide assessment, or the student is identified as having a disability that substantially impacts the student's progress in developing reading skills, resulting in the student's significant reading deficiency</a:t>
            </a:r>
            <a:endParaRPr lang="en-US" sz="1200"/>
          </a:p>
          <a:p>
            <a:r>
              <a:rPr lang="en-US" sz="1200">
                <a:latin typeface="Calibri"/>
                <a:cs typeface="Calibri"/>
              </a:rPr>
              <a:t> (b) </a:t>
            </a:r>
            <a:r>
              <a:rPr lang="en-US" sz="1200" b="1">
                <a:latin typeface="Calibri"/>
                <a:cs typeface="Calibri"/>
              </a:rPr>
              <a:t>The student is an English language learner </a:t>
            </a:r>
            <a:r>
              <a:rPr lang="en-US" sz="1200">
                <a:latin typeface="Calibri"/>
                <a:cs typeface="Calibri"/>
              </a:rPr>
              <a:t>and the student's significant reading deficiency is due primarily to the student's language skills (so these would be your students who are SRD but have not been placed on a READ plan because it has been determined their language skills are the primary factor)</a:t>
            </a:r>
            <a:endParaRPr lang="en-US" sz="1200"/>
          </a:p>
          <a:p>
            <a:r>
              <a:rPr lang="en-US" sz="1200">
                <a:latin typeface="Calibri"/>
                <a:cs typeface="Calibri"/>
              </a:rPr>
              <a:t>(c) </a:t>
            </a:r>
            <a:r>
              <a:rPr lang="en-US" sz="1200" b="1">
                <a:latin typeface="Calibri"/>
                <a:cs typeface="Calibri"/>
              </a:rPr>
              <a:t>The student is completing the second school year </a:t>
            </a:r>
            <a:r>
              <a:rPr lang="en-US" sz="1200">
                <a:latin typeface="Calibri"/>
                <a:cs typeface="Calibri"/>
              </a:rPr>
              <a:t>at the same grade level.</a:t>
            </a:r>
          </a:p>
          <a:p>
            <a:endParaRPr lang="en-US" sz="1200">
              <a:latin typeface="Calibri"/>
              <a:cs typeface="Calibri"/>
            </a:endParaRPr>
          </a:p>
          <a:p>
            <a:r>
              <a:rPr lang="en-US" sz="1200" i="1">
                <a:latin typeface="Calibri"/>
                <a:cs typeface="Calibri"/>
              </a:rPr>
              <a:t>C.R.S. 22-7-1207(1)(a-c)</a:t>
            </a:r>
          </a:p>
          <a:p>
            <a:endParaRPr lang="en-US"/>
          </a:p>
        </p:txBody>
      </p:sp>
      <p:sp>
        <p:nvSpPr>
          <p:cNvPr id="4" name="Slide Number Placeholder 3">
            <a:extLst>
              <a:ext uri="{FF2B5EF4-FFF2-40B4-BE49-F238E27FC236}">
                <a16:creationId xmlns:a16="http://schemas.microsoft.com/office/drawing/2014/main" id="{E3AA8491-B7B0-E285-AC9F-67E2E504587E}"/>
              </a:ext>
            </a:extLst>
          </p:cNvPr>
          <p:cNvSpPr>
            <a:spLocks noGrp="1"/>
          </p:cNvSpPr>
          <p:nvPr>
            <p:ph type="sldNum" idx="12"/>
          </p:nvPr>
        </p:nvSpPr>
        <p:spPr/>
        <p:txBody>
          <a:bodyPr/>
          <a:lstStyle/>
          <a:p>
            <a:pPr algn="r"/>
            <a:fld id="{00000000-1234-1234-1234-123412341234}" type="slidenum">
              <a:rPr lang="en-US" sz="1300">
                <a:solidFill>
                  <a:schemeClr val="dk1"/>
                </a:solidFill>
                <a:latin typeface="Calibri"/>
                <a:ea typeface="Calibri"/>
                <a:cs typeface="Calibri"/>
                <a:sym typeface="Calibri"/>
              </a:rPr>
              <a:pPr algn="r"/>
              <a:t>28</a:t>
            </a:fld>
            <a:endParaRPr lang="en-US" sz="1300">
              <a:solidFill>
                <a:schemeClr val="dk1"/>
              </a:solidFill>
              <a:latin typeface="Calibri"/>
              <a:ea typeface="Calibri"/>
              <a:cs typeface="Calibri"/>
              <a:sym typeface="Calibri"/>
            </a:endParaRPr>
          </a:p>
        </p:txBody>
      </p:sp>
      <p:sp>
        <p:nvSpPr>
          <p:cNvPr id="5" name="Date Placeholder 4">
            <a:extLst>
              <a:ext uri="{FF2B5EF4-FFF2-40B4-BE49-F238E27FC236}">
                <a16:creationId xmlns:a16="http://schemas.microsoft.com/office/drawing/2014/main" id="{112E9178-4657-021A-60A2-CBC40B3B3452}"/>
              </a:ext>
            </a:extLst>
          </p:cNvPr>
          <p:cNvSpPr>
            <a:spLocks noGrp="1"/>
          </p:cNvSpPr>
          <p:nvPr>
            <p:ph type="dt" idx="10"/>
          </p:nvPr>
        </p:nvSpPr>
        <p:spPr/>
        <p:txBody>
          <a:bodyPr/>
          <a:lstStyle/>
          <a:p>
            <a:r>
              <a:rPr lang="en-US"/>
              <a:t>5/11/2023</a:t>
            </a:r>
          </a:p>
        </p:txBody>
      </p:sp>
      <p:sp>
        <p:nvSpPr>
          <p:cNvPr id="6" name="Header Placeholder 5">
            <a:extLst>
              <a:ext uri="{FF2B5EF4-FFF2-40B4-BE49-F238E27FC236}">
                <a16:creationId xmlns:a16="http://schemas.microsoft.com/office/drawing/2014/main" id="{DF3C5967-8A58-3068-1318-C32D7232D179}"/>
              </a:ext>
            </a:extLst>
          </p:cNvPr>
          <p:cNvSpPr>
            <a:spLocks noGrp="1"/>
          </p:cNvSpPr>
          <p:nvPr>
            <p:ph type="hdr" idx="2"/>
          </p:nvPr>
        </p:nvSpPr>
        <p:spPr/>
        <p:txBody>
          <a:bodyPr/>
          <a:lstStyle/>
          <a:p>
            <a:r>
              <a:rPr lang="en-US"/>
              <a:t>READ Act Office Hours</a:t>
            </a:r>
          </a:p>
        </p:txBody>
      </p:sp>
    </p:spTree>
    <p:extLst>
      <p:ext uri="{BB962C8B-B14F-4D97-AF65-F5344CB8AC3E}">
        <p14:creationId xmlns:p14="http://schemas.microsoft.com/office/powerpoint/2010/main" val="35688701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03BD0-9E70-85A2-8D68-F016A9AA3C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CA2A26-1103-7ABC-3503-0607B3B9495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EE6778E-464D-1186-8BCD-280EF6EAB1D0}"/>
              </a:ext>
            </a:extLst>
          </p:cNvPr>
          <p:cNvSpPr>
            <a:spLocks noGrp="1"/>
          </p:cNvSpPr>
          <p:nvPr>
            <p:ph type="body" idx="1"/>
          </p:nvPr>
        </p:nvSpPr>
        <p:spPr/>
        <p:txBody>
          <a:bodyPr/>
          <a:lstStyle/>
          <a:p>
            <a:pPr marL="0" indent="0">
              <a:buNone/>
            </a:pPr>
            <a:r>
              <a:rPr lang="en-US" sz="1900" kern="1200" dirty="0">
                <a:solidFill>
                  <a:schemeClr val="tx1"/>
                </a:solidFill>
                <a:latin typeface="+mn-lt"/>
                <a:ea typeface="+mn-ea"/>
                <a:cs typeface="+mn-cs"/>
              </a:rPr>
              <a:t>Just as when a READ plan is initiated, the READ Act places importance on parent involvement in the continued academic plan for a student with an SRD. The parent, the teacher, </a:t>
            </a:r>
            <a:r>
              <a:rPr lang="en-US" sz="1900" b="0" i="0" kern="1200" dirty="0">
                <a:solidFill>
                  <a:schemeClr val="tx1"/>
                </a:solidFill>
                <a:effectLst/>
                <a:latin typeface="+mn-lt"/>
                <a:ea typeface="+mn-ea"/>
                <a:cs typeface="+mn-cs"/>
              </a:rPr>
              <a:t>and </a:t>
            </a:r>
            <a:r>
              <a:rPr lang="en-US" sz="1900" kern="1200" dirty="0">
                <a:solidFill>
                  <a:schemeClr val="tx1"/>
                </a:solidFill>
                <a:latin typeface="+mn-lt"/>
                <a:ea typeface="+mn-ea"/>
                <a:cs typeface="+mn-cs"/>
              </a:rPr>
              <a:t>the other personnel shall decide whether the student will advance </a:t>
            </a:r>
            <a:r>
              <a:rPr lang="en-US" sz="1900" b="0" i="0" kern="1200" dirty="0">
                <a:solidFill>
                  <a:schemeClr val="tx1"/>
                </a:solidFill>
                <a:effectLst/>
                <a:latin typeface="+mn-lt"/>
                <a:ea typeface="+mn-ea"/>
                <a:cs typeface="+mn-cs"/>
              </a:rPr>
              <a:t>to </a:t>
            </a:r>
            <a:r>
              <a:rPr lang="en-US" sz="1900" kern="1200" dirty="0">
                <a:solidFill>
                  <a:schemeClr val="tx1"/>
                </a:solidFill>
                <a:latin typeface="+mn-lt"/>
                <a:ea typeface="+mn-ea"/>
                <a:cs typeface="+mn-cs"/>
              </a:rPr>
              <a:t>the next grade level in the next school year</a:t>
            </a:r>
            <a:r>
              <a:rPr lang="en-US" sz="1900" b="0" i="0" kern="1200" dirty="0">
                <a:solidFill>
                  <a:schemeClr val="tx1"/>
                </a:solidFill>
                <a:effectLst/>
                <a:latin typeface="+mn-lt"/>
                <a:ea typeface="+mn-ea"/>
                <a:cs typeface="+mn-cs"/>
              </a:rPr>
              <a:t>.</a:t>
            </a:r>
            <a:endParaRPr lang="en-US" sz="1900" b="0" i="0" kern="1200" dirty="0">
              <a:solidFill>
                <a:schemeClr val="tx1"/>
              </a:solidFill>
              <a:effectLst/>
              <a:latin typeface="+mn-lt"/>
              <a:ea typeface="+mn-ea"/>
            </a:endParaRPr>
          </a:p>
          <a:p>
            <a:pPr marL="0" indent="0">
              <a:buNone/>
            </a:pPr>
            <a:r>
              <a:rPr lang="en-US" sz="1900" kern="1200" dirty="0">
                <a:solidFill>
                  <a:schemeClr val="tx1"/>
                </a:solidFill>
                <a:latin typeface="+mn-lt"/>
                <a:ea typeface="+mn-ea"/>
                <a:cs typeface="+mn-cs"/>
              </a:rPr>
              <a:t>If the parent, teacher, and other personnel are not in agreement, the parent shall decide whether the student will advance to the next </a:t>
            </a:r>
            <a:r>
              <a:rPr lang="en-US" sz="1900" b="0" i="0" kern="1200" dirty="0">
                <a:solidFill>
                  <a:schemeClr val="tx1"/>
                </a:solidFill>
                <a:effectLst/>
                <a:latin typeface="+mn-lt"/>
                <a:ea typeface="+mn-ea"/>
                <a:cs typeface="+mn-cs"/>
              </a:rPr>
              <a:t>grade </a:t>
            </a:r>
            <a:r>
              <a:rPr lang="en-US" sz="1900" kern="1200" dirty="0">
                <a:solidFill>
                  <a:schemeClr val="tx1"/>
                </a:solidFill>
                <a:latin typeface="+mn-lt"/>
                <a:ea typeface="+mn-ea"/>
                <a:cs typeface="+mn-cs"/>
              </a:rPr>
              <a:t>level</a:t>
            </a:r>
            <a:r>
              <a:rPr lang="en-US" sz="1400" i="1" kern="1200" dirty="0">
                <a:solidFill>
                  <a:schemeClr val="tx1"/>
                </a:solidFill>
                <a:latin typeface="+mn-lt"/>
                <a:ea typeface="+mn-ea"/>
                <a:cs typeface="+mn-cs"/>
              </a:rPr>
              <a:t> (unless otherwise specified in the policy adopted by the local education provider)</a:t>
            </a:r>
            <a:r>
              <a:rPr lang="en-US" sz="1900" kern="1200" dirty="0">
                <a:solidFill>
                  <a:schemeClr val="tx1"/>
                </a:solidFill>
                <a:latin typeface="+mn-lt"/>
                <a:ea typeface="+mn-ea"/>
                <a:cs typeface="+mn-cs"/>
              </a:rPr>
              <a:t>. </a:t>
            </a:r>
            <a:endParaRPr lang="en-US" sz="1900" b="0" i="0" kern="1200" dirty="0">
              <a:solidFill>
                <a:schemeClr val="tx1"/>
              </a:solidFill>
              <a:effectLst/>
              <a:latin typeface="+mn-lt"/>
              <a:ea typeface="+mn-ea"/>
            </a:endParaRPr>
          </a:p>
          <a:p>
            <a:pPr marL="2686050" lvl="6" indent="0">
              <a:buClr>
                <a:srgbClr val="000000"/>
              </a:buClr>
              <a:buSzPts val="2800"/>
              <a:buNone/>
            </a:pPr>
            <a:r>
              <a:rPr lang="en-US" sz="900" kern="1200" dirty="0">
                <a:solidFill>
                  <a:schemeClr val="tx1"/>
                </a:solidFill>
                <a:latin typeface="+mn-lt"/>
                <a:ea typeface="+mn-ea"/>
              </a:rPr>
              <a:t>  </a:t>
            </a:r>
            <a:r>
              <a:rPr lang="en-US" sz="1400" i="1" kern="1200" dirty="0">
                <a:solidFill>
                  <a:schemeClr val="tx1"/>
                </a:solidFill>
                <a:latin typeface="+mn-lt"/>
                <a:ea typeface="+mn-ea"/>
              </a:rPr>
              <a:t>C.R.S. 22-7-1207(4)(b)</a:t>
            </a:r>
          </a:p>
          <a:p>
            <a:pPr marL="0" indent="0">
              <a:buNone/>
            </a:pPr>
            <a:endParaRPr lang="en-US" sz="1900" b="1" kern="1200" dirty="0">
              <a:solidFill>
                <a:schemeClr val="tx1"/>
              </a:solidFill>
              <a:latin typeface="+mn-lt"/>
              <a:ea typeface="+mn-ea"/>
            </a:endParaRPr>
          </a:p>
          <a:p>
            <a:pPr marL="0" indent="0">
              <a:buNone/>
            </a:pPr>
            <a:r>
              <a:rPr lang="en-US" sz="1900" b="1" kern="1200" dirty="0">
                <a:solidFill>
                  <a:schemeClr val="tx1"/>
                </a:solidFill>
                <a:latin typeface="+mn-lt"/>
                <a:ea typeface="+mn-ea"/>
              </a:rPr>
              <a:t>For students completing 3rd grade, the decision to advance the student is subject to approval of:</a:t>
            </a:r>
          </a:p>
          <a:p>
            <a:pPr marL="0" indent="0">
              <a:buNone/>
            </a:pPr>
            <a:endParaRPr lang="en-US" sz="1900" b="1" kern="1200" dirty="0">
              <a:solidFill>
                <a:schemeClr val="tx1"/>
              </a:solidFill>
              <a:latin typeface="+mn-lt"/>
              <a:ea typeface="+mn-ea"/>
            </a:endParaRPr>
          </a:p>
          <a:p>
            <a:pPr marL="704850" lvl="1" indent="-342900">
              <a:buClr>
                <a:srgbClr val="000000"/>
              </a:buClr>
              <a:buSzPts val="2800"/>
              <a:buFont typeface="Arial" panose="020B0604020202020204" pitchFamily="34" charset="0"/>
              <a:buChar char="•"/>
            </a:pPr>
            <a:r>
              <a:rPr lang="en-US" sz="1900" u="sng" kern="1200" dirty="0">
                <a:solidFill>
                  <a:schemeClr val="tx1"/>
                </a:solidFill>
                <a:latin typeface="+mn-lt"/>
                <a:ea typeface="+mn-ea"/>
              </a:rPr>
              <a:t>the school district superintendent</a:t>
            </a:r>
            <a:r>
              <a:rPr lang="en-US" sz="1900" kern="1200" dirty="0">
                <a:solidFill>
                  <a:schemeClr val="tx1"/>
                </a:solidFill>
                <a:latin typeface="+mn-lt"/>
                <a:ea typeface="+mn-ea"/>
              </a:rPr>
              <a:t> if the student is enrolled in a public school of a school district that is not a charter school</a:t>
            </a:r>
            <a:endParaRPr lang="en-US" sz="1900" dirty="0">
              <a:solidFill>
                <a:schemeClr val="tx1"/>
              </a:solidFill>
              <a:latin typeface="+mn-lt"/>
              <a:ea typeface="+mn-ea"/>
            </a:endParaRPr>
          </a:p>
          <a:p>
            <a:pPr marL="704850" lvl="1" indent="-342900">
              <a:buClr>
                <a:srgbClr val="000000"/>
              </a:buClr>
              <a:buSzPts val="2800"/>
              <a:buFont typeface="Arial" panose="020B0604020202020204" pitchFamily="34" charset="0"/>
              <a:buChar char="•"/>
            </a:pPr>
            <a:r>
              <a:rPr lang="en-US" sz="1900" kern="1200" dirty="0">
                <a:solidFill>
                  <a:schemeClr val="tx1"/>
                </a:solidFill>
                <a:latin typeface="+mn-lt"/>
                <a:ea typeface="+mn-ea"/>
              </a:rPr>
              <a:t>or </a:t>
            </a:r>
            <a:r>
              <a:rPr lang="en-US" sz="1900" u="sng" kern="1200" dirty="0">
                <a:solidFill>
                  <a:schemeClr val="tx1"/>
                </a:solidFill>
                <a:latin typeface="+mn-lt"/>
                <a:ea typeface="+mn-ea"/>
              </a:rPr>
              <a:t>the school principal</a:t>
            </a:r>
            <a:r>
              <a:rPr lang="en-US" sz="1900" kern="1200" dirty="0">
                <a:solidFill>
                  <a:schemeClr val="tx1"/>
                </a:solidFill>
                <a:latin typeface="+mn-lt"/>
                <a:ea typeface="+mn-ea"/>
              </a:rPr>
              <a:t>, if the student is enrolled in a district charter school, an institute charter school, or a public school operated by a board of cooperative services.</a:t>
            </a:r>
          </a:p>
          <a:p>
            <a:pPr marL="704850" lvl="1" indent="-342900">
              <a:buClr>
                <a:srgbClr val="000000"/>
              </a:buClr>
              <a:buSzPts val="2800"/>
              <a:buFont typeface="Arial" panose="020B0604020202020204" pitchFamily="34" charset="0"/>
              <a:buChar char="•"/>
            </a:pPr>
            <a:r>
              <a:rPr lang="en-US" sz="1900" kern="1200" dirty="0">
                <a:solidFill>
                  <a:schemeClr val="tx1"/>
                </a:solidFill>
                <a:latin typeface="+mn-lt"/>
                <a:ea typeface="+mn-ea"/>
              </a:rPr>
              <a:t>If the superintendent or the principal, whichever is applicable, does not approve the decision to advance the student, the student shall not advance to fourth grade in the next school year.</a:t>
            </a:r>
          </a:p>
          <a:p>
            <a:endParaRPr lang="en-US" dirty="0"/>
          </a:p>
        </p:txBody>
      </p:sp>
      <p:sp>
        <p:nvSpPr>
          <p:cNvPr id="4" name="Slide Number Placeholder 3">
            <a:extLst>
              <a:ext uri="{FF2B5EF4-FFF2-40B4-BE49-F238E27FC236}">
                <a16:creationId xmlns:a16="http://schemas.microsoft.com/office/drawing/2014/main" id="{A424A0CC-6991-9797-D98E-801F3A80832B}"/>
              </a:ext>
            </a:extLst>
          </p:cNvPr>
          <p:cNvSpPr>
            <a:spLocks noGrp="1"/>
          </p:cNvSpPr>
          <p:nvPr>
            <p:ph type="sldNum" idx="12"/>
          </p:nvPr>
        </p:nvSpPr>
        <p:spPr/>
        <p:txBody>
          <a:bodyPr/>
          <a:lstStyle/>
          <a:p>
            <a:pPr algn="r"/>
            <a:fld id="{00000000-1234-1234-1234-123412341234}" type="slidenum">
              <a:rPr lang="en-US" sz="1300">
                <a:solidFill>
                  <a:schemeClr val="dk1"/>
                </a:solidFill>
                <a:latin typeface="Calibri"/>
                <a:ea typeface="Calibri"/>
                <a:cs typeface="Calibri"/>
                <a:sym typeface="Calibri"/>
              </a:rPr>
              <a:pPr algn="r"/>
              <a:t>29</a:t>
            </a:fld>
            <a:endParaRPr lang="en-US" sz="1300">
              <a:solidFill>
                <a:schemeClr val="dk1"/>
              </a:solidFill>
              <a:latin typeface="Calibri"/>
              <a:ea typeface="Calibri"/>
              <a:cs typeface="Calibri"/>
              <a:sym typeface="Calibri"/>
            </a:endParaRPr>
          </a:p>
        </p:txBody>
      </p:sp>
      <p:sp>
        <p:nvSpPr>
          <p:cNvPr id="5" name="Date Placeholder 4">
            <a:extLst>
              <a:ext uri="{FF2B5EF4-FFF2-40B4-BE49-F238E27FC236}">
                <a16:creationId xmlns:a16="http://schemas.microsoft.com/office/drawing/2014/main" id="{1E6EE00A-EC51-EA0C-0ED5-59E3C45E0293}"/>
              </a:ext>
            </a:extLst>
          </p:cNvPr>
          <p:cNvSpPr>
            <a:spLocks noGrp="1"/>
          </p:cNvSpPr>
          <p:nvPr>
            <p:ph type="dt" idx="10"/>
          </p:nvPr>
        </p:nvSpPr>
        <p:spPr/>
        <p:txBody>
          <a:bodyPr/>
          <a:lstStyle/>
          <a:p>
            <a:r>
              <a:rPr lang="en-US"/>
              <a:t>5/11/2023</a:t>
            </a:r>
          </a:p>
        </p:txBody>
      </p:sp>
      <p:sp>
        <p:nvSpPr>
          <p:cNvPr id="6" name="Header Placeholder 5">
            <a:extLst>
              <a:ext uri="{FF2B5EF4-FFF2-40B4-BE49-F238E27FC236}">
                <a16:creationId xmlns:a16="http://schemas.microsoft.com/office/drawing/2014/main" id="{499493D7-2AFA-F9F9-BFDB-9C3B9129F358}"/>
              </a:ext>
            </a:extLst>
          </p:cNvPr>
          <p:cNvSpPr>
            <a:spLocks noGrp="1"/>
          </p:cNvSpPr>
          <p:nvPr>
            <p:ph type="hdr" idx="2"/>
          </p:nvPr>
        </p:nvSpPr>
        <p:spPr/>
        <p:txBody>
          <a:bodyPr/>
          <a:lstStyle/>
          <a:p>
            <a:r>
              <a:rPr lang="en-US"/>
              <a:t>READ Act Office Hours</a:t>
            </a:r>
          </a:p>
        </p:txBody>
      </p:sp>
    </p:spTree>
    <p:extLst>
      <p:ext uri="{BB962C8B-B14F-4D97-AF65-F5344CB8AC3E}">
        <p14:creationId xmlns:p14="http://schemas.microsoft.com/office/powerpoint/2010/main" val="20398985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hlinkClick r:id="rId3"/>
            </a:endParaRPr>
          </a:p>
          <a:p>
            <a:r>
              <a:rPr lang="en-US"/>
              <a:t>https://www.cde.state.co.us/coloradoliteracy/endofyearparentmeeting</a:t>
            </a:r>
          </a:p>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300">
                <a:solidFill>
                  <a:schemeClr val="dk1"/>
                </a:solidFill>
                <a:latin typeface="Calibri"/>
                <a:ea typeface="Calibri"/>
                <a:cs typeface="Calibri"/>
                <a:sym typeface="Calibri"/>
              </a:rPr>
              <a:pPr algn="r"/>
              <a:t>30</a:t>
            </a:fld>
            <a:endParaRPr lang="en-US" sz="1300">
              <a:solidFill>
                <a:schemeClr val="dk1"/>
              </a:solidFill>
              <a:latin typeface="Calibri"/>
              <a:ea typeface="Calibri"/>
              <a:cs typeface="Calibri"/>
              <a:sym typeface="Calibri"/>
            </a:endParaRPr>
          </a:p>
        </p:txBody>
      </p:sp>
      <p:sp>
        <p:nvSpPr>
          <p:cNvPr id="5" name="Date Placeholder 4">
            <a:extLst>
              <a:ext uri="{FF2B5EF4-FFF2-40B4-BE49-F238E27FC236}">
                <a16:creationId xmlns:a16="http://schemas.microsoft.com/office/drawing/2014/main" id="{EF5AE528-910F-638A-6C34-8365C1C4AA64}"/>
              </a:ext>
            </a:extLst>
          </p:cNvPr>
          <p:cNvSpPr>
            <a:spLocks noGrp="1"/>
          </p:cNvSpPr>
          <p:nvPr>
            <p:ph type="dt" idx="10"/>
          </p:nvPr>
        </p:nvSpPr>
        <p:spPr/>
        <p:txBody>
          <a:bodyPr/>
          <a:lstStyle/>
          <a:p>
            <a:r>
              <a:rPr lang="en-US"/>
              <a:t>5/11/2023</a:t>
            </a:r>
          </a:p>
        </p:txBody>
      </p:sp>
      <p:sp>
        <p:nvSpPr>
          <p:cNvPr id="6" name="Header Placeholder 5">
            <a:extLst>
              <a:ext uri="{FF2B5EF4-FFF2-40B4-BE49-F238E27FC236}">
                <a16:creationId xmlns:a16="http://schemas.microsoft.com/office/drawing/2014/main" id="{12DE131F-0CA3-1D14-C1A8-580340ECB0D4}"/>
              </a:ext>
            </a:extLst>
          </p:cNvPr>
          <p:cNvSpPr>
            <a:spLocks noGrp="1"/>
          </p:cNvSpPr>
          <p:nvPr>
            <p:ph type="hdr" idx="2"/>
          </p:nvPr>
        </p:nvSpPr>
        <p:spPr/>
        <p:txBody>
          <a:bodyPr/>
          <a:lstStyle/>
          <a:p>
            <a:r>
              <a:rPr lang="en-US"/>
              <a:t>READ Act Office Hours</a:t>
            </a:r>
          </a:p>
        </p:txBody>
      </p:sp>
    </p:spTree>
    <p:extLst>
      <p:ext uri="{BB962C8B-B14F-4D97-AF65-F5344CB8AC3E}">
        <p14:creationId xmlns:p14="http://schemas.microsoft.com/office/powerpoint/2010/main" val="3984026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We understand that many of you are aware of the recent Senate Bill 25-200 and have questions about potential impacts should there be changes to the READ Act. This bill is currently under consideration in the state legislature. We at CDE are not able to discuss SB 25-200 at this stage in the legislative process, nor will be discussing it or answering questions about it during today’s meeting. If changes are made to the READ Act, our office will release guidance as soon as possible. </a:t>
            </a:r>
          </a:p>
          <a:p>
            <a:pPr marL="158750" indent="0">
              <a:buNone/>
            </a:pPr>
            <a:endParaRPr lang="en-US"/>
          </a:p>
          <a:p>
            <a:pPr marL="158750" indent="0">
              <a:buNone/>
            </a:pPr>
            <a:r>
              <a:rPr lang="en-US"/>
              <a:t>If you would like to read more about the bill, </a:t>
            </a:r>
            <a:r>
              <a:rPr lang="en-US" sz="1100">
                <a:latin typeface="Trebuchet MS" panose="020B0603020202020204" pitchFamily="34" charset="0"/>
              </a:rPr>
              <a:t>information can be found on the Colorado General Assembly web page: </a:t>
            </a:r>
            <a:r>
              <a:rPr lang="en-US" sz="1100">
                <a:latin typeface="Trebuchet MS" panose="020B0603020202020204" pitchFamily="34" charset="0"/>
                <a:hlinkClick r:id="rId3"/>
              </a:rPr>
              <a:t>https://leg.colorado.gov/bills/sb25-200</a:t>
            </a:r>
            <a:r>
              <a:rPr lang="en-US" sz="1100">
                <a:latin typeface="Trebuchet MS" panose="020B0603020202020204" pitchFamily="34" charset="0"/>
              </a:rPr>
              <a:t> </a:t>
            </a:r>
          </a:p>
          <a:p>
            <a:pPr marL="158750" indent="0">
              <a:buNone/>
            </a:pPr>
            <a:endParaRPr lang="en-US" sz="1100">
              <a:latin typeface="Trebuchet MS" panose="020B0603020202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a:solidFill>
                  <a:srgbClr val="000000"/>
                </a:solidFill>
                <a:effectLst/>
                <a:latin typeface="Trebuchet MS" panose="020B0603020202020204" pitchFamily="34" charset="0"/>
              </a:rPr>
              <a:t>If you have questions about active or potential legislation, please feel free to reach out directly to the CDE Policy Team: </a:t>
            </a:r>
            <a:r>
              <a:rPr lang="en-US" sz="1100" b="0" i="0" u="none" strike="noStrike">
                <a:solidFill>
                  <a:srgbClr val="000000"/>
                </a:solidFill>
                <a:effectLst/>
                <a:latin typeface="Trebuchet MS" panose="020B0603020202020204" pitchFamily="34" charset="0"/>
                <a:hlinkClick r:id="rId4"/>
              </a:rPr>
              <a:t>policyteam@cde.state.co.us</a:t>
            </a:r>
            <a:endParaRPr lang="en-US" sz="1100" b="0" i="0" u="none" strike="noStrike">
              <a:solidFill>
                <a:srgbClr val="000000"/>
              </a:solidFill>
              <a:effectLst/>
              <a:latin typeface="Trebuchet MS" panose="020B0603020202020204" pitchFamily="34" charset="0"/>
            </a:endParaRPr>
          </a:p>
          <a:p>
            <a:pPr marL="158750" indent="0">
              <a:buNone/>
            </a:pPr>
            <a:endParaRPr lang="en-US" sz="1100">
              <a:latin typeface="Trebuchet MS" panose="020B0603020202020204" pitchFamily="34" charset="0"/>
            </a:endParaRPr>
          </a:p>
        </p:txBody>
      </p:sp>
    </p:spTree>
    <p:extLst>
      <p:ext uri="{BB962C8B-B14F-4D97-AF65-F5344CB8AC3E}">
        <p14:creationId xmlns:p14="http://schemas.microsoft.com/office/powerpoint/2010/main" val="3010373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Finally, we have a few quick updates from our office. </a:t>
            </a:r>
          </a:p>
        </p:txBody>
      </p:sp>
    </p:spTree>
    <p:extLst>
      <p:ext uri="{BB962C8B-B14F-4D97-AF65-F5344CB8AC3E}">
        <p14:creationId xmlns:p14="http://schemas.microsoft.com/office/powerpoint/2010/main" val="3723066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14300" indent="0">
              <a:buNone/>
            </a:pPr>
            <a:r>
              <a:rPr lang="en-US" sz="1100"/>
              <a:t>Updates to the CDE-Provided online training: </a:t>
            </a:r>
            <a:r>
              <a:rPr lang="en-US" sz="1100" i="1"/>
              <a:t>Building a Strong Foundation for Lifelong Literacy Success:</a:t>
            </a:r>
            <a:endParaRPr lang="en-US" sz="1100"/>
          </a:p>
          <a:p>
            <a:r>
              <a:rPr lang="en-US" sz="1100"/>
              <a:t>Updates will be made to the PCG Pepper platform in June 2025</a:t>
            </a:r>
          </a:p>
          <a:p>
            <a:r>
              <a:rPr lang="en-US" sz="1100"/>
              <a:t>CDE and PCG will be sharing regular communication about these platform updates via the website, Spark, Scoop, READ Act Listserv and through scheduled webinars and office hours.</a:t>
            </a:r>
          </a:p>
          <a:p>
            <a:r>
              <a:rPr lang="en-US" sz="1100"/>
              <a:t>These updates will make the CDE provided online courses fully accessible, and it will be more intuitive for the user.</a:t>
            </a:r>
          </a:p>
          <a:p>
            <a:pPr marL="158750" indent="0">
              <a:buNone/>
            </a:pPr>
            <a:endParaRPr lang="en-US"/>
          </a:p>
        </p:txBody>
      </p:sp>
    </p:spTree>
    <p:extLst>
      <p:ext uri="{BB962C8B-B14F-4D97-AF65-F5344CB8AC3E}">
        <p14:creationId xmlns:p14="http://schemas.microsoft.com/office/powerpoint/2010/main" val="7216319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Finally, we want to let you all know that we have 2 new consultants on our team at CDE. To best utilize our team’s support across the state, we will be making a few small changes to regions and consultants. We will be sharing this information and introducing you to the new consultants in the coming months. </a:t>
            </a:r>
          </a:p>
        </p:txBody>
      </p:sp>
    </p:spTree>
    <p:extLst>
      <p:ext uri="{BB962C8B-B14F-4D97-AF65-F5344CB8AC3E}">
        <p14:creationId xmlns:p14="http://schemas.microsoft.com/office/powerpoint/2010/main" val="17365748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7EEFC274-307B-092D-92F7-627708D3FA7D}"/>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E898DB7C-3CE6-F876-CF44-C2DCD4A8F6E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EC59ED70-1853-FCE3-A417-DC9B5117D7F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Welcome back. We hope this time to meet with other leaders has been beneficial for you. Before you go on with the rest of your morning, our team would greatly appreciate your feedback about today’s collaboration session and future READ Act meetings. I will drop the link to the Google survey:  </a:t>
            </a:r>
          </a:p>
          <a:p>
            <a:pPr marL="0" lvl="0" indent="0" algn="l" rtl="0">
              <a:spcBef>
                <a:spcPts val="0"/>
              </a:spcBef>
              <a:spcAft>
                <a:spcPts val="0"/>
              </a:spcAft>
              <a:buNone/>
            </a:pPr>
            <a:endParaRPr lang="en-US"/>
          </a:p>
          <a:p>
            <a:pPr marL="0" lvl="0" indent="0" algn="l" rtl="0">
              <a:spcBef>
                <a:spcPts val="0"/>
              </a:spcBef>
              <a:spcAft>
                <a:spcPts val="0"/>
              </a:spcAft>
              <a:buNone/>
            </a:pPr>
            <a:r>
              <a:rPr lang="en-US"/>
              <a:t>Feedback Survey</a:t>
            </a:r>
          </a:p>
          <a:p>
            <a:pPr marL="0" lvl="0" indent="0" algn="l" rtl="0">
              <a:spcBef>
                <a:spcPts val="0"/>
              </a:spcBef>
              <a:spcAft>
                <a:spcPts val="0"/>
              </a:spcAft>
              <a:buNone/>
            </a:pPr>
            <a:r>
              <a:rPr lang="en-US"/>
              <a:t>https://forms.gle/DHdVnwiijhdWUvqa6 </a:t>
            </a:r>
          </a:p>
          <a:p>
            <a:pPr marL="0" lvl="0" indent="0" algn="l" rtl="0">
              <a:spcBef>
                <a:spcPts val="0"/>
              </a:spcBef>
              <a:spcAft>
                <a:spcPts val="0"/>
              </a:spcAft>
              <a:buNone/>
            </a:pPr>
            <a:endParaRPr lang="en-US"/>
          </a:p>
          <a:p>
            <a:pPr marL="0" lvl="0" indent="0" algn="l" rtl="0">
              <a:spcBef>
                <a:spcPts val="0"/>
              </a:spcBef>
              <a:spcAft>
                <a:spcPts val="1200"/>
              </a:spcAft>
              <a:buNone/>
            </a:pPr>
            <a:r>
              <a:rPr lang="en-US">
                <a:latin typeface="Trebuchet MS" panose="020B0603020202020204" pitchFamily="34" charset="0"/>
              </a:rPr>
              <a:t>Register for the June 5</a:t>
            </a:r>
            <a:r>
              <a:rPr lang="en-US" baseline="30000">
                <a:latin typeface="Trebuchet MS" panose="020B0603020202020204" pitchFamily="34" charset="0"/>
              </a:rPr>
              <a:t>th</a:t>
            </a:r>
            <a:r>
              <a:rPr lang="en-US">
                <a:latin typeface="Trebuchet MS" panose="020B0603020202020204" pitchFamily="34" charset="0"/>
              </a:rPr>
              <a:t> READ Act Regional Meeting: </a:t>
            </a:r>
          </a:p>
          <a:p>
            <a:pPr marL="0" lvl="0" indent="0" algn="l" rtl="0">
              <a:spcBef>
                <a:spcPts val="0"/>
              </a:spcBef>
              <a:spcAft>
                <a:spcPts val="1200"/>
              </a:spcAft>
              <a:buNone/>
            </a:pPr>
            <a:r>
              <a:rPr lang="en-US">
                <a:solidFill>
                  <a:schemeClr val="accent1">
                    <a:lumMod val="50000"/>
                  </a:schemeClr>
                </a:solidFill>
                <a:latin typeface="Trebuchet MS" panose="020B0603020202020204" pitchFamily="34" charset="0"/>
                <a:hlinkClick r:id="rId3"/>
              </a:rPr>
              <a:t>https://us06web.zoom.us/meeting/register/Z6KVtoSSTBSWLneNDm3KzQ</a:t>
            </a:r>
            <a:endParaRPr lang="en-US">
              <a:latin typeface="Trebuchet MS" panose="020B0603020202020204" pitchFamily="34" charset="0"/>
            </a:endParaRPr>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3099581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If you were able to join us in the first hour, you know that today we are pleased to be partnering with the Exceptional Student Services Unit and the Office of Special Education today to be providing information about the READ Act and Students with Disabilities. </a:t>
            </a:r>
          </a:p>
        </p:txBody>
      </p:sp>
    </p:spTree>
    <p:extLst>
      <p:ext uri="{BB962C8B-B14F-4D97-AF65-F5344CB8AC3E}">
        <p14:creationId xmlns:p14="http://schemas.microsoft.com/office/powerpoint/2010/main" val="437201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dirty="0">
                <a:latin typeface="Trebuchet MS" panose="020B0603020202020204" pitchFamily="34" charset="0"/>
              </a:rPr>
              <a:t>Before we move into our Q&amp;A and breakout discussions, we’d like to reiterate the key takeaways for today: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dirty="0">
              <a:latin typeface="Trebuchet MS" panose="020B0603020202020204" pitchFamily="34" charset="0"/>
            </a:endParaRPr>
          </a:p>
          <a:p>
            <a:pPr marL="171450" indent="-171450"/>
            <a:r>
              <a:rPr lang="en-US" sz="1100" dirty="0">
                <a:latin typeface="Trebuchet MS"/>
              </a:rPr>
              <a:t>First, students with disabilities are </a:t>
            </a:r>
            <a:r>
              <a:rPr lang="en-US" sz="1100" b="1" dirty="0">
                <a:latin typeface="Trebuchet MS"/>
              </a:rPr>
              <a:t>general education </a:t>
            </a:r>
            <a:r>
              <a:rPr lang="en-US" sz="1100" dirty="0">
                <a:latin typeface="Trebuchet MS"/>
              </a:rPr>
              <a:t>students first. The focus of today is students with disabilities on IEPS or 504 Plans.</a:t>
            </a:r>
            <a:endParaRPr lang="en-US" sz="1100" dirty="0">
              <a:latin typeface="Trebuchet MS" panose="020B0603020202020204" pitchFamily="34" charset="0"/>
            </a:endParaRPr>
          </a:p>
          <a:p>
            <a:pPr marL="285750" indent="-285750">
              <a:buFont typeface="Wingdings" panose="05000000000000000000" pitchFamily="2" charset="2"/>
              <a:buChar char="Ø"/>
            </a:pPr>
            <a:endParaRPr lang="en-US" sz="1100" dirty="0">
              <a:latin typeface="Trebuchet MS" panose="020B0603020202020204" pitchFamily="34" charset="0"/>
            </a:endParaRPr>
          </a:p>
          <a:p>
            <a:pPr marL="171450" indent="-171450"/>
            <a:r>
              <a:rPr lang="en-US" sz="1100" dirty="0">
                <a:latin typeface="Trebuchet MS"/>
              </a:rPr>
              <a:t>Next, READ Act requirements apply to </a:t>
            </a:r>
            <a:r>
              <a:rPr lang="en-US" sz="1100" u="sng" dirty="0">
                <a:latin typeface="Trebuchet MS"/>
              </a:rPr>
              <a:t>all</a:t>
            </a:r>
            <a:r>
              <a:rPr lang="en-US" sz="1100" dirty="0">
                <a:latin typeface="Trebuchet MS"/>
              </a:rPr>
              <a:t> students.</a:t>
            </a:r>
          </a:p>
          <a:p>
            <a:pPr marL="0" indent="0">
              <a:buNone/>
            </a:pPr>
            <a:endParaRPr lang="en-US" sz="1100" dirty="0">
              <a:latin typeface="Trebuchet MS"/>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u="none" dirty="0">
                <a:latin typeface="Trebuchet MS"/>
              </a:rPr>
              <a:t>Finally, </a:t>
            </a:r>
            <a:r>
              <a:rPr lang="en-US" sz="1100" u="sng" dirty="0">
                <a:latin typeface="Trebuchet MS"/>
              </a:rPr>
              <a:t>a</a:t>
            </a:r>
            <a:r>
              <a:rPr lang="en-US" sz="1100" b="0" i="0" u="sng" strike="noStrike" dirty="0">
                <a:solidFill>
                  <a:srgbClr val="000000"/>
                </a:solidFill>
                <a:effectLst/>
                <a:latin typeface="Trebuchet MS"/>
              </a:rPr>
              <a:t>ll staff </a:t>
            </a:r>
            <a:r>
              <a:rPr lang="en-US" sz="1100" b="0" i="0" u="none" strike="noStrike" dirty="0">
                <a:solidFill>
                  <a:srgbClr val="000000"/>
                </a:solidFill>
                <a:effectLst/>
                <a:latin typeface="Trebuchet MS" panose="020B0603020202020204" pitchFamily="34" charset="0"/>
              </a:rPr>
              <a:t>– general education teachers, special education teachers, specials teachers, administration, etc. - </a:t>
            </a:r>
            <a:r>
              <a:rPr lang="en-US" sz="1100" dirty="0">
                <a:latin typeface="Trebuchet MS" panose="020B0603020202020204" pitchFamily="34" charset="0"/>
              </a:rPr>
              <a:t>who provide support to </a:t>
            </a:r>
            <a:r>
              <a:rPr lang="en-US" sz="1100" b="0" i="0" u="none" strike="noStrike" dirty="0">
                <a:solidFill>
                  <a:srgbClr val="000000"/>
                </a:solidFill>
                <a:effectLst/>
                <a:latin typeface="Trebuchet MS" panose="020B0603020202020204" pitchFamily="34" charset="0"/>
              </a:rPr>
              <a:t>students should share in assessment responsibilities, participate in data analysis, and collaborate to provide aligned, accessible instruction and assessment. </a:t>
            </a:r>
          </a:p>
          <a:p>
            <a:pPr marL="171450" indent="-171450"/>
            <a:endParaRPr lang="en-US" sz="1100" dirty="0">
              <a:latin typeface="Trebuchet MS"/>
            </a:endParaRPr>
          </a:p>
          <a:p>
            <a:pPr marL="0" indent="0">
              <a:buFont typeface="Wingdings" panose="05000000000000000000" pitchFamily="2" charset="2"/>
              <a:buNone/>
            </a:pPr>
            <a:endParaRPr lang="en-US" sz="1100" dirty="0">
              <a:latin typeface="Trebuchet MS" panose="020B0603020202020204" pitchFamily="34" charset="0"/>
            </a:endParaRPr>
          </a:p>
        </p:txBody>
      </p:sp>
    </p:spTree>
    <p:extLst>
      <p:ext uri="{BB962C8B-B14F-4D97-AF65-F5344CB8AC3E}">
        <p14:creationId xmlns:p14="http://schemas.microsoft.com/office/powerpoint/2010/main" val="2307396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In the next part of today’s meeting, we will be covering READ Act FAQs. If you have attended Regional Meetings and collaboration sessions in the past, you know that we gather feedback through a google survey at the end of each meeting. In February, we also used a Padlet to capture FAQs from different categories. We’ve used those questions, in collaboration with the offices of special education and MTSS, to prepare today’s meeting content and breakout discussions. </a:t>
            </a:r>
          </a:p>
          <a:p>
            <a:pPr marL="158750" indent="0">
              <a:buNone/>
            </a:pPr>
            <a:endParaRPr lang="en-US" dirty="0"/>
          </a:p>
        </p:txBody>
      </p:sp>
    </p:spTree>
    <p:extLst>
      <p:ext uri="{BB962C8B-B14F-4D97-AF65-F5344CB8AC3E}">
        <p14:creationId xmlns:p14="http://schemas.microsoft.com/office/powerpoint/2010/main" val="1209497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FE03A04A-8581-2902-4090-0D5D0608F707}"/>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D196CAC2-51A3-60FA-D235-6A6C4D1BEBC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D46618D3-A046-A9FE-9935-1C61D0E55B0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staying with the topic of the READ Act and Students with Disabilities, we’re first going to reintroduce Emily Ottinger, Specific Learning Disabilities Specialist, to spend about 10 minutes answering questions about students with disabilities and this morning’s presentation. We do ask that you use this time for general questions for the good of the group. If you have more questions about students with disabilities at the end of this Q&amp;A time, we invite you to join Emily in one of the breakout rooms later in the meeting. As always, if you have individual questions, we encourage you to reach out to your regional consultant.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Pass to Emily and allow 10 minutes for questions. </a:t>
            </a:r>
            <a:endParaRPr dirty="0"/>
          </a:p>
        </p:txBody>
      </p:sp>
    </p:spTree>
    <p:extLst>
      <p:ext uri="{BB962C8B-B14F-4D97-AF65-F5344CB8AC3E}">
        <p14:creationId xmlns:p14="http://schemas.microsoft.com/office/powerpoint/2010/main" val="243645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SLD PD Support - https://www.cde.state.co.us/cdesped/sd-sld_resources_literacy </a:t>
            </a:r>
          </a:p>
        </p:txBody>
      </p:sp>
    </p:spTree>
    <p:extLst>
      <p:ext uri="{BB962C8B-B14F-4D97-AF65-F5344CB8AC3E}">
        <p14:creationId xmlns:p14="http://schemas.microsoft.com/office/powerpoint/2010/main" val="3468665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189157AC-A3C1-AF3E-3E58-0B782246B4D9}"/>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CBCC58A3-1680-0A22-0EDD-DBBF114C9CA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EFC20177-1AEA-8E3E-9B16-28E4FAFDBD7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Introductions</a:t>
            </a:r>
            <a:endParaRPr/>
          </a:p>
        </p:txBody>
      </p:sp>
    </p:spTree>
    <p:extLst>
      <p:ext uri="{BB962C8B-B14F-4D97-AF65-F5344CB8AC3E}">
        <p14:creationId xmlns:p14="http://schemas.microsoft.com/office/powerpoint/2010/main" val="1642921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9_Blank slide">
  <p:cSld name="09_Blank slide">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275803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Title and Content 1">
  <p:cSld name="4_Title and Content 1">
    <p:spTree>
      <p:nvGrpSpPr>
        <p:cNvPr id="1" name="Shape 64"/>
        <p:cNvGrpSpPr/>
        <p:nvPr/>
      </p:nvGrpSpPr>
      <p:grpSpPr>
        <a:xfrm>
          <a:off x="0" y="0"/>
          <a:ext cx="0" cy="0"/>
          <a:chOff x="0" y="0"/>
          <a:chExt cx="0" cy="0"/>
        </a:xfrm>
      </p:grpSpPr>
      <p:pic>
        <p:nvPicPr>
          <p:cNvPr id="65" name="Google Shape;65;g2ec53121b57_0_1210"/>
          <p:cNvPicPr preferRelativeResize="0"/>
          <p:nvPr/>
        </p:nvPicPr>
        <p:blipFill rotWithShape="1">
          <a:blip r:embed="rId2">
            <a:alphaModFix/>
          </a:blip>
          <a:srcRect/>
          <a:stretch/>
        </p:blipFill>
        <p:spPr>
          <a:xfrm>
            <a:off x="7" y="0"/>
            <a:ext cx="9143990" cy="1028699"/>
          </a:xfrm>
          <a:prstGeom prst="rect">
            <a:avLst/>
          </a:prstGeom>
          <a:noFill/>
          <a:ln>
            <a:noFill/>
          </a:ln>
        </p:spPr>
      </p:pic>
      <p:sp>
        <p:nvSpPr>
          <p:cNvPr id="66" name="Google Shape;66;g2ec53121b57_0_1210"/>
          <p:cNvSpPr txBox="1">
            <a:spLocks noGrp="1"/>
          </p:cNvSpPr>
          <p:nvPr>
            <p:ph type="title"/>
          </p:nvPr>
        </p:nvSpPr>
        <p:spPr>
          <a:xfrm>
            <a:off x="223069" y="156604"/>
            <a:ext cx="6700725"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000"/>
              <a:buFont typeface="Calibri"/>
              <a:buNone/>
              <a:defRPr sz="30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7" name="Google Shape;67;g2ec53121b57_0_1210" descr="CDE logo"/>
          <p:cNvPicPr preferRelativeResize="0"/>
          <p:nvPr/>
        </p:nvPicPr>
        <p:blipFill rotWithShape="1">
          <a:blip r:embed="rId3">
            <a:alphaModFix/>
          </a:blip>
          <a:srcRect/>
          <a:stretch/>
        </p:blipFill>
        <p:spPr>
          <a:xfrm>
            <a:off x="8025792" y="147532"/>
            <a:ext cx="954636" cy="527611"/>
          </a:xfrm>
          <a:prstGeom prst="rect">
            <a:avLst/>
          </a:prstGeom>
          <a:noFill/>
          <a:ln>
            <a:noFill/>
          </a:ln>
        </p:spPr>
      </p:pic>
      <p:sp>
        <p:nvSpPr>
          <p:cNvPr id="68" name="Google Shape;68;g2ec53121b57_0_1210"/>
          <p:cNvSpPr txBox="1">
            <a:spLocks noGrp="1"/>
          </p:cNvSpPr>
          <p:nvPr>
            <p:ph type="body" idx="1"/>
          </p:nvPr>
        </p:nvSpPr>
        <p:spPr>
          <a:xfrm>
            <a:off x="285038" y="1165856"/>
            <a:ext cx="8627400" cy="3263400"/>
          </a:xfrm>
          <a:prstGeom prst="rect">
            <a:avLst/>
          </a:prstGeom>
          <a:noFill/>
          <a:ln>
            <a:noFill/>
          </a:ln>
        </p:spPr>
        <p:txBody>
          <a:bodyPr spcFirstLastPara="1" wrap="square" lIns="0" tIns="0" rIns="0" bIns="0" anchor="t" anchorCtr="0">
            <a:normAutofit/>
          </a:bodyPr>
          <a:lstStyle>
            <a:lvl1pPr marL="342900" lvl="0" indent="-295275" algn="l" rtl="0">
              <a:lnSpc>
                <a:spcPct val="90000"/>
              </a:lnSpc>
              <a:spcBef>
                <a:spcPts val="750"/>
              </a:spcBef>
              <a:spcAft>
                <a:spcPts val="0"/>
              </a:spcAft>
              <a:buClr>
                <a:schemeClr val="dk1"/>
              </a:buClr>
              <a:buSzPts val="2600"/>
              <a:buFont typeface="Calibri"/>
              <a:buChar char="●"/>
              <a:defRPr sz="1950">
                <a:latin typeface="Calibri"/>
                <a:ea typeface="Calibri"/>
                <a:cs typeface="Calibri"/>
                <a:sym typeface="Calibri"/>
              </a:defRPr>
            </a:lvl1pPr>
            <a:lvl2pPr marL="685800" lvl="1" indent="-285750" algn="l" rtl="0">
              <a:lnSpc>
                <a:spcPct val="90000"/>
              </a:lnSpc>
              <a:spcBef>
                <a:spcPts val="375"/>
              </a:spcBef>
              <a:spcAft>
                <a:spcPts val="0"/>
              </a:spcAft>
              <a:buClr>
                <a:schemeClr val="dk1"/>
              </a:buClr>
              <a:buSzPts val="2400"/>
              <a:buFont typeface="Calibri"/>
              <a:buChar char="○"/>
              <a:defRPr sz="1800">
                <a:latin typeface="Calibri"/>
                <a:ea typeface="Calibri"/>
                <a:cs typeface="Calibri"/>
                <a:sym typeface="Calibri"/>
              </a:defRPr>
            </a:lvl2pPr>
            <a:lvl3pPr marL="1028700" lvl="2" indent="-266700" algn="l" rtl="0">
              <a:lnSpc>
                <a:spcPct val="90000"/>
              </a:lnSpc>
              <a:spcBef>
                <a:spcPts val="375"/>
              </a:spcBef>
              <a:spcAft>
                <a:spcPts val="0"/>
              </a:spcAft>
              <a:buClr>
                <a:schemeClr val="dk1"/>
              </a:buClr>
              <a:buSzPts val="2000"/>
              <a:buFont typeface="Calibri"/>
              <a:buChar char="■"/>
              <a:defRPr sz="1500">
                <a:latin typeface="Calibri"/>
                <a:ea typeface="Calibri"/>
                <a:cs typeface="Calibri"/>
                <a:sym typeface="Calibri"/>
              </a:defRPr>
            </a:lvl3pPr>
            <a:lvl4pPr marL="1371600" lvl="3" indent="-266700" algn="l" rtl="0">
              <a:lnSpc>
                <a:spcPct val="90000"/>
              </a:lnSpc>
              <a:spcBef>
                <a:spcPts val="375"/>
              </a:spcBef>
              <a:spcAft>
                <a:spcPts val="0"/>
              </a:spcAft>
              <a:buClr>
                <a:schemeClr val="dk1"/>
              </a:buClr>
              <a:buSzPts val="2000"/>
              <a:buFont typeface="Calibri"/>
              <a:buChar char="●"/>
              <a:defRPr sz="1200">
                <a:latin typeface="Calibri"/>
                <a:ea typeface="Calibri"/>
                <a:cs typeface="Calibri"/>
                <a:sym typeface="Calibri"/>
              </a:defRPr>
            </a:lvl4pPr>
            <a:lvl5pPr marL="1714500" lvl="4" indent="-266700" algn="l" rtl="0">
              <a:lnSpc>
                <a:spcPct val="90000"/>
              </a:lnSpc>
              <a:spcBef>
                <a:spcPts val="375"/>
              </a:spcBef>
              <a:spcAft>
                <a:spcPts val="0"/>
              </a:spcAft>
              <a:buClr>
                <a:schemeClr val="dk1"/>
              </a:buClr>
              <a:buSzPts val="2000"/>
              <a:buFont typeface="Calibri"/>
              <a:buChar char="○"/>
              <a:defRPr sz="1200">
                <a:latin typeface="Calibri"/>
                <a:ea typeface="Calibri"/>
                <a:cs typeface="Calibri"/>
                <a:sym typeface="Calibri"/>
              </a:defRPr>
            </a:lvl5pPr>
            <a:lvl6pPr marL="2057400" lvl="5" indent="-266700" algn="l" rtl="0">
              <a:lnSpc>
                <a:spcPct val="90000"/>
              </a:lnSpc>
              <a:spcBef>
                <a:spcPts val="375"/>
              </a:spcBef>
              <a:spcAft>
                <a:spcPts val="0"/>
              </a:spcAft>
              <a:buClr>
                <a:schemeClr val="dk1"/>
              </a:buClr>
              <a:buSzPts val="2000"/>
              <a:buFont typeface="Calibri"/>
              <a:buChar char="■"/>
              <a:defRPr sz="1200">
                <a:latin typeface="Calibri"/>
                <a:ea typeface="Calibri"/>
                <a:cs typeface="Calibri"/>
                <a:sym typeface="Calibri"/>
              </a:defRPr>
            </a:lvl6pPr>
            <a:lvl7pPr marL="2400300" lvl="6" indent="-266700" algn="l" rtl="0">
              <a:lnSpc>
                <a:spcPct val="90000"/>
              </a:lnSpc>
              <a:spcBef>
                <a:spcPts val="375"/>
              </a:spcBef>
              <a:spcAft>
                <a:spcPts val="0"/>
              </a:spcAft>
              <a:buClr>
                <a:schemeClr val="dk1"/>
              </a:buClr>
              <a:buSzPts val="2000"/>
              <a:buFont typeface="Calibri"/>
              <a:buChar char="●"/>
              <a:defRPr sz="1200">
                <a:latin typeface="Calibri"/>
                <a:ea typeface="Calibri"/>
                <a:cs typeface="Calibri"/>
                <a:sym typeface="Calibri"/>
              </a:defRPr>
            </a:lvl7pPr>
            <a:lvl8pPr marL="2743200" lvl="7" indent="-266700" algn="l" rtl="0">
              <a:lnSpc>
                <a:spcPct val="90000"/>
              </a:lnSpc>
              <a:spcBef>
                <a:spcPts val="375"/>
              </a:spcBef>
              <a:spcAft>
                <a:spcPts val="0"/>
              </a:spcAft>
              <a:buClr>
                <a:schemeClr val="dk1"/>
              </a:buClr>
              <a:buSzPts val="2000"/>
              <a:buFont typeface="Calibri"/>
              <a:buChar char="○"/>
              <a:defRPr sz="1200">
                <a:latin typeface="Calibri"/>
                <a:ea typeface="Calibri"/>
                <a:cs typeface="Calibri"/>
                <a:sym typeface="Calibri"/>
              </a:defRPr>
            </a:lvl8pPr>
            <a:lvl9pPr marL="3086100" lvl="8" indent="-266700" algn="l" rtl="0">
              <a:lnSpc>
                <a:spcPct val="90000"/>
              </a:lnSpc>
              <a:spcBef>
                <a:spcPts val="375"/>
              </a:spcBef>
              <a:spcAft>
                <a:spcPts val="0"/>
              </a:spcAft>
              <a:buClr>
                <a:schemeClr val="dk1"/>
              </a:buClr>
              <a:buSzPts val="2000"/>
              <a:buFont typeface="Calibri"/>
              <a:buChar char="■"/>
              <a:defRPr sz="1200">
                <a:latin typeface="Calibri"/>
                <a:ea typeface="Calibri"/>
                <a:cs typeface="Calibri"/>
                <a:sym typeface="Calibri"/>
              </a:defRPr>
            </a:lvl9pPr>
          </a:lstStyle>
          <a:p>
            <a:endParaRPr/>
          </a:p>
        </p:txBody>
      </p:sp>
    </p:spTree>
    <p:extLst>
      <p:ext uri="{BB962C8B-B14F-4D97-AF65-F5344CB8AC3E}">
        <p14:creationId xmlns:p14="http://schemas.microsoft.com/office/powerpoint/2010/main" val="3086331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42644D-FD01-924C-2FA8-75BB4078C141}"/>
              </a:ext>
            </a:extLst>
          </p:cNvPr>
          <p:cNvSpPr>
            <a:spLocks noGrp="1"/>
          </p:cNvSpPr>
          <p:nvPr>
            <p:ph type="dt" sz="half" idx="10"/>
          </p:nvPr>
        </p:nvSpPr>
        <p:spPr/>
        <p:txBody>
          <a:bodyPr/>
          <a:lstStyle/>
          <a:p>
            <a:fld id="{3CAC436E-F26A-4835-9924-66722635C1FA}" type="datetimeFigureOut">
              <a:rPr lang="en-US" smtClean="0"/>
              <a:t>4/10/2025</a:t>
            </a:fld>
            <a:endParaRPr lang="en-US"/>
          </a:p>
        </p:txBody>
      </p:sp>
      <p:sp>
        <p:nvSpPr>
          <p:cNvPr id="3" name="Footer Placeholder 2">
            <a:extLst>
              <a:ext uri="{FF2B5EF4-FFF2-40B4-BE49-F238E27FC236}">
                <a16:creationId xmlns:a16="http://schemas.microsoft.com/office/drawing/2014/main" id="{5C5C04FC-7573-978B-5DEB-92FFE70B36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AC6D96-3AC5-F9D6-2EB6-6CD32321A731}"/>
              </a:ext>
            </a:extLst>
          </p:cNvPr>
          <p:cNvSpPr>
            <a:spLocks noGrp="1"/>
          </p:cNvSpPr>
          <p:nvPr>
            <p:ph type="sldNum" sz="quarter" idx="12"/>
          </p:nvPr>
        </p:nvSpPr>
        <p:spPr/>
        <p:txBody>
          <a:bodyPr/>
          <a:lstStyle/>
          <a:p>
            <a:fld id="{7105F6CD-2474-4A53-94CF-7C550BEBC34D}" type="slidenum">
              <a:rPr lang="en-US" smtClean="0"/>
              <a:t>‹#›</a:t>
            </a:fld>
            <a:endParaRPr lang="en-US"/>
          </a:p>
        </p:txBody>
      </p:sp>
    </p:spTree>
    <p:extLst>
      <p:ext uri="{BB962C8B-B14F-4D97-AF65-F5344CB8AC3E}">
        <p14:creationId xmlns:p14="http://schemas.microsoft.com/office/powerpoint/2010/main" val="2830204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40950"/>
            <a:ext cx="8520600" cy="676800"/>
          </a:xfrm>
          <a:prstGeom prst="rect">
            <a:avLst/>
          </a:prstGeom>
        </p:spPr>
        <p:txBody>
          <a:bodyPr spcFirstLastPara="1" wrap="square" lIns="91425" tIns="91425" rIns="91425" bIns="91425" anchor="t" anchorCtr="0">
            <a:normAutofit/>
          </a:bodyPr>
          <a:lstStyle>
            <a:lvl1pPr lvl="0">
              <a:spcBef>
                <a:spcPts val="0"/>
              </a:spcBef>
              <a:spcAft>
                <a:spcPts val="0"/>
              </a:spcAft>
              <a:buSzPts val="3500"/>
              <a:buNone/>
              <a:defRPr b="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 name="Google Shape;32;p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81000">
              <a:spcBef>
                <a:spcPts val="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68300">
              <a:spcBef>
                <a:spcPts val="0"/>
              </a:spcBef>
              <a:spcAft>
                <a:spcPts val="0"/>
              </a:spcAft>
              <a:buSzPts val="2200"/>
              <a:buChar char="■"/>
              <a:defRPr/>
            </a:lvl9pPr>
          </a:lstStyle>
          <a:p>
            <a:endParaRPr/>
          </a:p>
        </p:txBody>
      </p:sp>
      <p:sp>
        <p:nvSpPr>
          <p:cNvPr id="33" name="Google Shape;3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4" name="Google Shape;34;p6"/>
          <p:cNvPicPr preferRelativeResize="0"/>
          <p:nvPr/>
        </p:nvPicPr>
        <p:blipFill>
          <a:blip r:embed="rId2">
            <a:alphaModFix/>
          </a:blip>
          <a:stretch>
            <a:fillRect/>
          </a:stretch>
        </p:blipFill>
        <p:spPr>
          <a:xfrm>
            <a:off x="8179350" y="106150"/>
            <a:ext cx="841800" cy="841800"/>
          </a:xfrm>
          <a:prstGeom prst="rect">
            <a:avLst/>
          </a:prstGeom>
          <a:noFill/>
          <a:ln>
            <a:noFill/>
          </a:ln>
        </p:spPr>
      </p:pic>
      <p:cxnSp>
        <p:nvCxnSpPr>
          <p:cNvPr id="35" name="Google Shape;35;p6"/>
          <p:cNvCxnSpPr/>
          <p:nvPr/>
        </p:nvCxnSpPr>
        <p:spPr>
          <a:xfrm>
            <a:off x="311700" y="1152475"/>
            <a:ext cx="7907400" cy="0"/>
          </a:xfrm>
          <a:prstGeom prst="straightConnector1">
            <a:avLst/>
          </a:prstGeom>
          <a:noFill/>
          <a:ln w="19050" cap="flat" cmpd="sng">
            <a:solidFill>
              <a:srgbClr val="001970"/>
            </a:solidFill>
            <a:prstDash val="solid"/>
            <a:round/>
            <a:headEnd type="none" w="med" len="med"/>
            <a:tailEnd type="none" w="med" len="med"/>
          </a:ln>
        </p:spPr>
      </p:cxnSp>
    </p:spTree>
    <p:extLst>
      <p:ext uri="{BB962C8B-B14F-4D97-AF65-F5344CB8AC3E}">
        <p14:creationId xmlns:p14="http://schemas.microsoft.com/office/powerpoint/2010/main" val="3020273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23"/>
        <p:cNvGrpSpPr/>
        <p:nvPr/>
      </p:nvGrpSpPr>
      <p:grpSpPr>
        <a:xfrm>
          <a:off x="0" y="0"/>
          <a:ext cx="0" cy="0"/>
          <a:chOff x="0" y="0"/>
          <a:chExt cx="0" cy="0"/>
        </a:xfrm>
      </p:grpSpPr>
      <p:sp>
        <p:nvSpPr>
          <p:cNvPr id="24" name="Google Shape;24;p5"/>
          <p:cNvSpPr/>
          <p:nvPr/>
        </p:nvSpPr>
        <p:spPr>
          <a:xfrm>
            <a:off x="-6725" y="-10325"/>
            <a:ext cx="9191700" cy="1162800"/>
          </a:xfrm>
          <a:prstGeom prst="rect">
            <a:avLst/>
          </a:prstGeom>
          <a:solidFill>
            <a:srgbClr val="232C6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500"/>
              <a:buNone/>
              <a:defRPr>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26" name="Google Shape;26;p5"/>
          <p:cNvPicPr preferRelativeResize="0"/>
          <p:nvPr/>
        </p:nvPicPr>
        <p:blipFill rotWithShape="1">
          <a:blip r:embed="rId2">
            <a:alphaModFix amt="15000"/>
          </a:blip>
          <a:srcRect t="70076" b="13077"/>
          <a:stretch/>
        </p:blipFill>
        <p:spPr>
          <a:xfrm>
            <a:off x="-12475" y="-10325"/>
            <a:ext cx="9203200" cy="1162800"/>
          </a:xfrm>
          <a:prstGeom prst="rect">
            <a:avLst/>
          </a:prstGeom>
          <a:noFill/>
          <a:ln>
            <a:noFill/>
          </a:ln>
        </p:spPr>
      </p:pic>
      <p:sp>
        <p:nvSpPr>
          <p:cNvPr id="27" name="Google Shape;27;p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87350" rtl="0">
              <a:spcBef>
                <a:spcPts val="0"/>
              </a:spcBef>
              <a:spcAft>
                <a:spcPts val="0"/>
              </a:spcAft>
              <a:buSzPts val="2500"/>
              <a:buChar char="●"/>
              <a:defRPr/>
            </a:lvl1pPr>
            <a:lvl2pPr marL="914400" lvl="1" indent="-361950" rtl="0">
              <a:spcBef>
                <a:spcPts val="0"/>
              </a:spcBef>
              <a:spcAft>
                <a:spcPts val="0"/>
              </a:spcAft>
              <a:buSzPts val="2100"/>
              <a:buChar char="○"/>
              <a:defRPr/>
            </a:lvl2pPr>
            <a:lvl3pPr marL="1371600" lvl="2" indent="-361950" rtl="0">
              <a:spcBef>
                <a:spcPts val="0"/>
              </a:spcBef>
              <a:spcAft>
                <a:spcPts val="0"/>
              </a:spcAft>
              <a:buSzPts val="2100"/>
              <a:buChar char="■"/>
              <a:defRPr/>
            </a:lvl3pPr>
            <a:lvl4pPr marL="1828800" lvl="3" indent="-361950" rtl="0">
              <a:spcBef>
                <a:spcPts val="0"/>
              </a:spcBef>
              <a:spcAft>
                <a:spcPts val="0"/>
              </a:spcAft>
              <a:buSzPts val="2100"/>
              <a:buChar char="●"/>
              <a:defRPr/>
            </a:lvl4pPr>
            <a:lvl5pPr marL="2286000" lvl="4" indent="-361950" rtl="0">
              <a:spcBef>
                <a:spcPts val="0"/>
              </a:spcBef>
              <a:spcAft>
                <a:spcPts val="0"/>
              </a:spcAft>
              <a:buSzPts val="2100"/>
              <a:buChar char="○"/>
              <a:defRPr/>
            </a:lvl5pPr>
            <a:lvl6pPr marL="2743200" lvl="5" indent="-361950" rtl="0">
              <a:spcBef>
                <a:spcPts val="0"/>
              </a:spcBef>
              <a:spcAft>
                <a:spcPts val="0"/>
              </a:spcAft>
              <a:buSzPts val="2100"/>
              <a:buChar char="■"/>
              <a:defRPr/>
            </a:lvl6pPr>
            <a:lvl7pPr marL="3200400" lvl="6" indent="-361950" rtl="0">
              <a:spcBef>
                <a:spcPts val="0"/>
              </a:spcBef>
              <a:spcAft>
                <a:spcPts val="0"/>
              </a:spcAft>
              <a:buSzPts val="2100"/>
              <a:buChar char="●"/>
              <a:defRPr/>
            </a:lvl7pPr>
            <a:lvl8pPr marL="3657600" lvl="7" indent="-361950" rtl="0">
              <a:spcBef>
                <a:spcPts val="0"/>
              </a:spcBef>
              <a:spcAft>
                <a:spcPts val="0"/>
              </a:spcAft>
              <a:buSzPts val="2100"/>
              <a:buChar char="○"/>
              <a:defRPr/>
            </a:lvl8pPr>
            <a:lvl9pPr marL="4114800" lvl="8" indent="-361950" rtl="0">
              <a:spcBef>
                <a:spcPts val="0"/>
              </a:spcBef>
              <a:spcAft>
                <a:spcPts val="0"/>
              </a:spcAft>
              <a:buSzPts val="2100"/>
              <a:buChar char="■"/>
              <a:defRPr/>
            </a:lvl9pPr>
          </a:lstStyle>
          <a:p>
            <a:endParaRPr/>
          </a:p>
        </p:txBody>
      </p:sp>
      <p:pic>
        <p:nvPicPr>
          <p:cNvPr id="28" name="Google Shape;28;p5"/>
          <p:cNvPicPr preferRelativeResize="0"/>
          <p:nvPr/>
        </p:nvPicPr>
        <p:blipFill>
          <a:blip r:embed="rId3">
            <a:alphaModFix/>
          </a:blip>
          <a:stretch>
            <a:fillRect/>
          </a:stretch>
        </p:blipFill>
        <p:spPr>
          <a:xfrm>
            <a:off x="8083534" y="512725"/>
            <a:ext cx="1028741" cy="572700"/>
          </a:xfrm>
          <a:prstGeom prst="rect">
            <a:avLst/>
          </a:prstGeom>
          <a:noFill/>
          <a:ln>
            <a:noFill/>
          </a:ln>
        </p:spPr>
      </p:pic>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607610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5_Custom Layout" preserve="1" userDrawn="1">
  <p:cSld name="5_Custom Layout">
    <p:spTree>
      <p:nvGrpSpPr>
        <p:cNvPr id="1" name="Shape 320"/>
        <p:cNvGrpSpPr/>
        <p:nvPr/>
      </p:nvGrpSpPr>
      <p:grpSpPr>
        <a:xfrm>
          <a:off x="0" y="0"/>
          <a:ext cx="0" cy="0"/>
          <a:chOff x="0" y="0"/>
          <a:chExt cx="0" cy="0"/>
        </a:xfrm>
      </p:grpSpPr>
      <p:pic>
        <p:nvPicPr>
          <p:cNvPr id="321" name="Google Shape;321;g610ef0e5f8_7_63"/>
          <p:cNvPicPr preferRelativeResize="0"/>
          <p:nvPr userDrawn="1"/>
        </p:nvPicPr>
        <p:blipFill rotWithShape="1">
          <a:blip r:embed="rId2">
            <a:alphaModFix/>
          </a:blip>
          <a:srcRect/>
          <a:stretch/>
        </p:blipFill>
        <p:spPr>
          <a:xfrm>
            <a:off x="0" y="0"/>
            <a:ext cx="9144000" cy="5143500"/>
          </a:xfrm>
          <a:prstGeom prst="rect">
            <a:avLst/>
          </a:prstGeom>
          <a:noFill/>
          <a:ln>
            <a:noFill/>
          </a:ln>
        </p:spPr>
      </p:pic>
      <p:pic>
        <p:nvPicPr>
          <p:cNvPr id="324" name="Google Shape;324;g610ef0e5f8_7_63"/>
          <p:cNvPicPr preferRelativeResize="0"/>
          <p:nvPr/>
        </p:nvPicPr>
        <p:blipFill rotWithShape="1">
          <a:blip r:embed="rId3">
            <a:alphaModFix/>
          </a:blip>
          <a:srcRect/>
          <a:stretch/>
        </p:blipFill>
        <p:spPr>
          <a:xfrm>
            <a:off x="7998342" y="4521944"/>
            <a:ext cx="954636" cy="527610"/>
          </a:xfrm>
          <a:prstGeom prst="rect">
            <a:avLst/>
          </a:prstGeom>
          <a:noFill/>
          <a:ln>
            <a:noFill/>
          </a:ln>
        </p:spPr>
      </p:pic>
      <p:sp>
        <p:nvSpPr>
          <p:cNvPr id="5" name="Google Shape;334;g610ef0e5f8_7_74">
            <a:extLst>
              <a:ext uri="{FF2B5EF4-FFF2-40B4-BE49-F238E27FC236}">
                <a16:creationId xmlns:a16="http://schemas.microsoft.com/office/drawing/2014/main" id="{4EC3E993-4BBD-4AC9-BAE5-E03FBF43BC63}"/>
              </a:ext>
            </a:extLst>
          </p:cNvPr>
          <p:cNvSpPr txBox="1">
            <a:spLocks/>
          </p:cNvSpPr>
          <p:nvPr userDrawn="1"/>
        </p:nvSpPr>
        <p:spPr>
          <a:xfrm>
            <a:off x="0" y="2213999"/>
            <a:ext cx="9144000" cy="527610"/>
          </a:xfrm>
          <a:prstGeom prst="rect">
            <a:avLst/>
          </a:prstGeom>
          <a:noFill/>
          <a:ln>
            <a:noFill/>
          </a:ln>
        </p:spPr>
        <p:txBody>
          <a:bodyPr spcFirstLastPara="1" vert="horz" wrap="square" lIns="0" tIns="0" rIns="0" bIns="0" rtlCol="0" anchor="t" anchorCtr="0">
            <a:no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useo Slab 500" panose="02000000000000000000" charset="0"/>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2025">
              <a:latin typeface="+mn-lt"/>
            </a:endParaRPr>
          </a:p>
        </p:txBody>
      </p:sp>
      <p:sp>
        <p:nvSpPr>
          <p:cNvPr id="6" name="Google Shape;334;g610ef0e5f8_7_74">
            <a:extLst>
              <a:ext uri="{FF2B5EF4-FFF2-40B4-BE49-F238E27FC236}">
                <a16:creationId xmlns:a16="http://schemas.microsoft.com/office/drawing/2014/main" id="{CA93D8CA-20C6-4DFC-9BDF-8747C75870A7}"/>
              </a:ext>
            </a:extLst>
          </p:cNvPr>
          <p:cNvSpPr txBox="1">
            <a:spLocks noGrp="1"/>
          </p:cNvSpPr>
          <p:nvPr>
            <p:ph type="title" hasCustomPrompt="1"/>
          </p:nvPr>
        </p:nvSpPr>
        <p:spPr>
          <a:xfrm>
            <a:off x="0" y="1696642"/>
            <a:ext cx="9144000"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27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51435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344227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5_Title and Content" preserve="1" userDrawn="1">
  <p:cSld name="5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7" y="2"/>
            <a:ext cx="9143989" cy="1028698"/>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27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2430480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out image - Orange" userDrawn="1">
  <p:cSld name="SECTION_HEADER_1">
    <p:spTree>
      <p:nvGrpSpPr>
        <p:cNvPr id="1" name="Shape 30"/>
        <p:cNvGrpSpPr/>
        <p:nvPr/>
      </p:nvGrpSpPr>
      <p:grpSpPr>
        <a:xfrm>
          <a:off x="0" y="0"/>
          <a:ext cx="0" cy="0"/>
          <a:chOff x="0" y="0"/>
          <a:chExt cx="0" cy="0"/>
        </a:xfrm>
      </p:grpSpPr>
      <p:sp>
        <p:nvSpPr>
          <p:cNvPr id="31" name="Google Shape;3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2" name="Google Shape;32;p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 name="Google Shape;33;p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34" name="Google Shape;34;p4"/>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35" name="Google Shape;35;p4"/>
          <p:cNvSpPr txBox="1">
            <a:spLocks noGrp="1"/>
          </p:cNvSpPr>
          <p:nvPr>
            <p:ph type="title"/>
          </p:nvPr>
        </p:nvSpPr>
        <p:spPr>
          <a:xfrm>
            <a:off x="155850" y="98753"/>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4000">
                <a:solidFill>
                  <a:schemeClr val="dk1"/>
                </a:solidFill>
                <a:latin typeface="Museo Slab 500" panose="02000000000000000000" pitchFamily="50" charset="0"/>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pic>
        <p:nvPicPr>
          <p:cNvPr id="39" name="Google Shape;39;p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userDrawn="1">
  <p:cSld name="CAPTION_ONLY">
    <p:spTree>
      <p:nvGrpSpPr>
        <p:cNvPr id="1" name="Shape 312"/>
        <p:cNvGrpSpPr/>
        <p:nvPr/>
      </p:nvGrpSpPr>
      <p:grpSpPr>
        <a:xfrm>
          <a:off x="0" y="0"/>
          <a:ext cx="0" cy="0"/>
          <a:chOff x="0" y="0"/>
          <a:chExt cx="0" cy="0"/>
        </a:xfrm>
      </p:grpSpPr>
      <p:pic>
        <p:nvPicPr>
          <p:cNvPr id="3" name="Google Shape;42;p5">
            <a:extLst>
              <a:ext uri="{FF2B5EF4-FFF2-40B4-BE49-F238E27FC236}">
                <a16:creationId xmlns:a16="http://schemas.microsoft.com/office/drawing/2014/main" id="{D5D69CF5-DE2C-25E1-4E27-E2DF0351656C}"/>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2" name="Google Shape;115;p10" descr="CDE Logo">
            <a:extLst>
              <a:ext uri="{FF2B5EF4-FFF2-40B4-BE49-F238E27FC236}">
                <a16:creationId xmlns:a16="http://schemas.microsoft.com/office/drawing/2014/main" id="{E013F6D2-B099-3678-8BDA-4039A7BBE2AB}"/>
              </a:ext>
            </a:extLst>
          </p:cNvPr>
          <p:cNvPicPr preferRelativeResize="0"/>
          <p:nvPr userDrawn="1"/>
        </p:nvPicPr>
        <p:blipFill>
          <a:blip r:embed="rId3">
            <a:alphaModFix/>
          </a:blip>
          <a:stretch>
            <a:fillRect/>
          </a:stretch>
        </p:blipFill>
        <p:spPr>
          <a:xfrm>
            <a:off x="8002150" y="4594525"/>
            <a:ext cx="924425" cy="403399"/>
          </a:xfrm>
          <a:prstGeom prst="rect">
            <a:avLst/>
          </a:prstGeom>
          <a:noFill/>
          <a:ln>
            <a:noFill/>
          </a:ln>
        </p:spPr>
      </p:pic>
      <p:sp>
        <p:nvSpPr>
          <p:cNvPr id="4" name="Google Shape;297;p34">
            <a:extLst>
              <a:ext uri="{FF2B5EF4-FFF2-40B4-BE49-F238E27FC236}">
                <a16:creationId xmlns:a16="http://schemas.microsoft.com/office/drawing/2014/main" id="{0E2D3C4B-5044-373C-9155-986A266AF7C4}"/>
              </a:ext>
            </a:extLst>
          </p:cNvPr>
          <p:cNvSpPr txBox="1">
            <a:spLocks noGrp="1"/>
          </p:cNvSpPr>
          <p:nvPr>
            <p:ph type="title"/>
          </p:nvPr>
        </p:nvSpPr>
        <p:spPr>
          <a:xfrm>
            <a:off x="135237" y="145576"/>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000">
                <a:latin typeface="Museo Slab 500" panose="02000000000000000000" pitchFamily="50"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vider - Orange - 03" userDrawn="1">
  <p:cSld name="TITLE_AND_BODY_1_1">
    <p:spTree>
      <p:nvGrpSpPr>
        <p:cNvPr id="1" name="Shape 110"/>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18C94D8-0389-309F-9B42-37E5248947ED}"/>
              </a:ext>
            </a:extLst>
          </p:cNvPr>
          <p:cNvSpPr>
            <a:spLocks noGrp="1"/>
          </p:cNvSpPr>
          <p:nvPr>
            <p:ph type="pic" sz="quarter" idx="10" hasCustomPrompt="1"/>
          </p:nvPr>
        </p:nvSpPr>
        <p:spPr>
          <a:xfrm>
            <a:off x="0" y="0"/>
            <a:ext cx="9144000" cy="5143500"/>
          </a:xfrm>
          <a:solidFill>
            <a:schemeClr val="tx2"/>
          </a:solidFill>
        </p:spPr>
        <p:txBody>
          <a:bodyPr/>
          <a:lstStyle>
            <a:lvl1pPr marL="114300" indent="0">
              <a:buNone/>
              <a:defRPr/>
            </a:lvl1pPr>
          </a:lstStyle>
          <a:p>
            <a:pPr marL="114300" marR="0" lvl="0" indent="0" algn="l" defTabSz="914400" rtl="0" eaLnBrk="1" fontAlgn="auto" latinLnBrk="0" hangingPunct="1">
              <a:lnSpc>
                <a:spcPct val="115000"/>
              </a:lnSpc>
              <a:spcBef>
                <a:spcPts val="0"/>
              </a:spcBef>
              <a:spcAft>
                <a:spcPts val="0"/>
              </a:spcAft>
              <a:buClr>
                <a:schemeClr val="dk2"/>
              </a:buClr>
              <a:buSzPts val="1800"/>
              <a:buFont typeface="Arial"/>
              <a:buNone/>
              <a:tabLst/>
              <a:defRPr/>
            </a:pPr>
            <a:r>
              <a:rPr lang="en-US"/>
              <a:t>Add Picture</a:t>
            </a:r>
          </a:p>
          <a:p>
            <a:endParaRPr lang="en-US"/>
          </a:p>
        </p:txBody>
      </p:sp>
      <p:sp>
        <p:nvSpPr>
          <p:cNvPr id="112" name="Google Shape;112;p10"/>
          <p:cNvSpPr txBox="1">
            <a:spLocks noGrp="1"/>
          </p:cNvSpPr>
          <p:nvPr>
            <p:ph type="title"/>
          </p:nvPr>
        </p:nvSpPr>
        <p:spPr>
          <a:xfrm>
            <a:off x="0" y="3361599"/>
            <a:ext cx="9144000" cy="697053"/>
          </a:xfrm>
          <a:prstGeom prst="rect">
            <a:avLst/>
          </a:prstGeom>
          <a:solidFill>
            <a:srgbClr val="EF752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2800"/>
              <a:buFont typeface="Roboto Medium"/>
              <a:buNone/>
              <a:defRPr sz="4000">
                <a:solidFill>
                  <a:schemeClr val="lt1"/>
                </a:solidFill>
                <a:latin typeface="Museo Slab 500" panose="02000000000000000000" pitchFamily="50" charset="0"/>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115" name="Google Shape;115;p10" descr="CDE Logo"/>
          <p:cNvPicPr preferRelativeResize="0"/>
          <p:nvPr/>
        </p:nvPicPr>
        <p:blipFill>
          <a:blip r:embed="rId2">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 - Orange - 05" userDrawn="1">
  <p:cSld name="TITLE_AND_BODY_1_1_1_1">
    <p:spTree>
      <p:nvGrpSpPr>
        <p:cNvPr id="1" name="Shape 121"/>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7B89D7A-F99B-5113-29DE-7471172E034C}"/>
              </a:ext>
            </a:extLst>
          </p:cNvPr>
          <p:cNvSpPr>
            <a:spLocks noGrp="1"/>
          </p:cNvSpPr>
          <p:nvPr>
            <p:ph type="pic" sz="quarter" idx="10" hasCustomPrompt="1"/>
          </p:nvPr>
        </p:nvSpPr>
        <p:spPr>
          <a:xfrm>
            <a:off x="0" y="0"/>
            <a:ext cx="9144000" cy="5143500"/>
          </a:xfrm>
          <a:solidFill>
            <a:schemeClr val="tx2"/>
          </a:solidFill>
        </p:spPr>
        <p:txBody>
          <a:bodyPr/>
          <a:lstStyle>
            <a:lvl1pPr marL="114300" indent="0">
              <a:buNone/>
              <a:defRPr/>
            </a:lvl1pPr>
          </a:lstStyle>
          <a:p>
            <a:pPr marL="114300" marR="0" lvl="0" indent="0" algn="l" defTabSz="914400" rtl="0" eaLnBrk="1" fontAlgn="auto" latinLnBrk="0" hangingPunct="1">
              <a:lnSpc>
                <a:spcPct val="115000"/>
              </a:lnSpc>
              <a:spcBef>
                <a:spcPts val="0"/>
              </a:spcBef>
              <a:spcAft>
                <a:spcPts val="0"/>
              </a:spcAft>
              <a:buClr>
                <a:schemeClr val="dk2"/>
              </a:buClr>
              <a:buSzPts val="1800"/>
              <a:buFont typeface="Arial"/>
              <a:buNone/>
              <a:tabLst/>
              <a:defRPr/>
            </a:pPr>
            <a:r>
              <a:rPr lang="en-US"/>
              <a:t>Add Picture</a:t>
            </a:r>
          </a:p>
          <a:p>
            <a:endParaRPr lang="en-US"/>
          </a:p>
        </p:txBody>
      </p:sp>
      <p:sp>
        <p:nvSpPr>
          <p:cNvPr id="123" name="Google Shape;123;p12"/>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Autofit/>
          </a:bodyPr>
          <a:lstStyle>
            <a:lvl1pPr lvl="0" algn="ctr" rtl="0">
              <a:spcBef>
                <a:spcPts val="0"/>
              </a:spcBef>
              <a:spcAft>
                <a:spcPts val="0"/>
              </a:spcAft>
              <a:buClr>
                <a:schemeClr val="lt1"/>
              </a:buClr>
              <a:buSzPts val="2800"/>
              <a:buFont typeface="Roboto Medium"/>
              <a:buNone/>
              <a:defRPr sz="3600">
                <a:solidFill>
                  <a:schemeClr val="lt1"/>
                </a:solidFill>
                <a:latin typeface="Museo Slab 500" panose="02000000000000000000" pitchFamily="50" charset="0"/>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125" name="Google Shape;125;p12" descr="CDE logo&#10;"/>
          <p:cNvPicPr preferRelativeResize="0"/>
          <p:nvPr/>
        </p:nvPicPr>
        <p:blipFill>
          <a:blip r:embed="rId2">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ide blank - blue" userDrawn="1">
  <p:cSld name="TITLE_AND_BODY_1_1_1_1_1_1_1_1_1_1_2">
    <p:spTree>
      <p:nvGrpSpPr>
        <p:cNvPr id="1" name="Shape 169"/>
        <p:cNvGrpSpPr/>
        <p:nvPr/>
      </p:nvGrpSpPr>
      <p:grpSpPr>
        <a:xfrm>
          <a:off x="0" y="0"/>
          <a:ext cx="0" cy="0"/>
          <a:chOff x="0" y="0"/>
          <a:chExt cx="0" cy="0"/>
        </a:xfrm>
      </p:grpSpPr>
      <p:pic>
        <p:nvPicPr>
          <p:cNvPr id="170" name="Google Shape;170;p19"/>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73" name="Google Shape;173;p19" descr="CDE Logo"/>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3" name="Google Shape;190;p20">
            <a:extLst>
              <a:ext uri="{FF2B5EF4-FFF2-40B4-BE49-F238E27FC236}">
                <a16:creationId xmlns:a16="http://schemas.microsoft.com/office/drawing/2014/main" id="{1AFFB677-6404-F3F4-44C8-0DE2A5F8D76E}"/>
              </a:ext>
            </a:extLst>
          </p:cNvPr>
          <p:cNvCxnSpPr/>
          <p:nvPr userDrawn="1"/>
        </p:nvCxnSpPr>
        <p:spPr>
          <a:xfrm>
            <a:off x="0" y="607574"/>
            <a:ext cx="7479600" cy="0"/>
          </a:xfrm>
          <a:prstGeom prst="straightConnector1">
            <a:avLst/>
          </a:prstGeom>
          <a:noFill/>
          <a:ln w="19050" cap="flat" cmpd="sng">
            <a:solidFill>
              <a:srgbClr val="488BC9"/>
            </a:solidFill>
            <a:prstDash val="solid"/>
            <a:round/>
            <a:headEnd type="none" w="med" len="med"/>
            <a:tailEnd type="none" w="med" len="med"/>
          </a:ln>
        </p:spPr>
      </p:cxnSp>
      <p:sp>
        <p:nvSpPr>
          <p:cNvPr id="4" name="Google Shape;297;p34">
            <a:extLst>
              <a:ext uri="{FF2B5EF4-FFF2-40B4-BE49-F238E27FC236}">
                <a16:creationId xmlns:a16="http://schemas.microsoft.com/office/drawing/2014/main" id="{AE8AE7D0-26E0-EC03-62FE-429D06820521}"/>
              </a:ext>
            </a:extLst>
          </p:cNvPr>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000">
                <a:latin typeface="Museo Slab 500" panose="02000000000000000000" pitchFamily="50"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5" preserve="1" userDrawn="1">
  <p:cSld name="1_Divider - Orange - 05">
    <p:spTree>
      <p:nvGrpSpPr>
        <p:cNvPr id="1" name="Shape 121"/>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7B89D7A-F99B-5113-29DE-7471172E034C}"/>
              </a:ext>
            </a:extLst>
          </p:cNvPr>
          <p:cNvSpPr>
            <a:spLocks noGrp="1"/>
          </p:cNvSpPr>
          <p:nvPr>
            <p:ph type="pic" sz="quarter" idx="10" hasCustomPrompt="1"/>
          </p:nvPr>
        </p:nvSpPr>
        <p:spPr>
          <a:xfrm>
            <a:off x="0" y="0"/>
            <a:ext cx="9144000" cy="5143500"/>
          </a:xfrm>
          <a:solidFill>
            <a:schemeClr val="tx2"/>
          </a:solidFill>
        </p:spPr>
        <p:txBody>
          <a:bodyPr/>
          <a:lstStyle>
            <a:lvl1pPr marL="114300" indent="0">
              <a:buNone/>
              <a:defRPr/>
            </a:lvl1pPr>
          </a:lstStyle>
          <a:p>
            <a:pPr marL="114300" marR="0" lvl="0" indent="0" algn="l" defTabSz="914400" rtl="0" eaLnBrk="1" fontAlgn="auto" latinLnBrk="0" hangingPunct="1">
              <a:lnSpc>
                <a:spcPct val="115000"/>
              </a:lnSpc>
              <a:spcBef>
                <a:spcPts val="0"/>
              </a:spcBef>
              <a:spcAft>
                <a:spcPts val="0"/>
              </a:spcAft>
              <a:buClr>
                <a:schemeClr val="dk2"/>
              </a:buClr>
              <a:buSzPts val="1800"/>
              <a:buFont typeface="Arial"/>
              <a:buNone/>
              <a:tabLst/>
              <a:defRPr/>
            </a:pPr>
            <a:r>
              <a:rPr lang="en-US"/>
              <a:t>Add Picture</a:t>
            </a:r>
          </a:p>
          <a:p>
            <a:endParaRPr lang="en-US"/>
          </a:p>
        </p:txBody>
      </p:sp>
      <p:sp>
        <p:nvSpPr>
          <p:cNvPr id="123" name="Google Shape;123;p12"/>
          <p:cNvSpPr txBox="1">
            <a:spLocks noGrp="1"/>
          </p:cNvSpPr>
          <p:nvPr>
            <p:ph type="title"/>
          </p:nvPr>
        </p:nvSpPr>
        <p:spPr>
          <a:xfrm>
            <a:off x="0" y="3361600"/>
            <a:ext cx="9144000" cy="666600"/>
          </a:xfrm>
          <a:prstGeom prst="rect">
            <a:avLst/>
          </a:prstGeom>
          <a:solidFill>
            <a:srgbClr val="0070C0"/>
          </a:solidFill>
        </p:spPr>
        <p:txBody>
          <a:bodyPr spcFirstLastPara="1" wrap="square" lIns="91425" tIns="91425" rIns="91425" bIns="91425" anchor="t" anchorCtr="0">
            <a:noAutofit/>
          </a:bodyPr>
          <a:lstStyle>
            <a:lvl1pPr lvl="0" algn="ctr" rtl="0">
              <a:spcBef>
                <a:spcPts val="0"/>
              </a:spcBef>
              <a:spcAft>
                <a:spcPts val="0"/>
              </a:spcAft>
              <a:buClr>
                <a:schemeClr val="lt1"/>
              </a:buClr>
              <a:buSzPts val="2800"/>
              <a:buFont typeface="Roboto Medium"/>
              <a:buNone/>
              <a:defRPr sz="3600">
                <a:solidFill>
                  <a:schemeClr val="lt1"/>
                </a:solidFill>
                <a:latin typeface="Museo Slab 500" panose="02000000000000000000" pitchFamily="50" charset="0"/>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125" name="Google Shape;125;p12" descr="CDE logo&#10;"/>
          <p:cNvPicPr preferRelativeResize="0"/>
          <p:nvPr/>
        </p:nvPicPr>
        <p:blipFill>
          <a:blip r:embed="rId2">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3497550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reserve="1" userDrawn="1">
  <p:cSld name="1_Caption">
    <p:spTree>
      <p:nvGrpSpPr>
        <p:cNvPr id="1" name="Shape 312"/>
        <p:cNvGrpSpPr/>
        <p:nvPr/>
      </p:nvGrpSpPr>
      <p:grpSpPr>
        <a:xfrm>
          <a:off x="0" y="0"/>
          <a:ext cx="0" cy="0"/>
          <a:chOff x="0" y="0"/>
          <a:chExt cx="0" cy="0"/>
        </a:xfrm>
      </p:grpSpPr>
      <p:pic>
        <p:nvPicPr>
          <p:cNvPr id="4" name="Google Shape;170;p19">
            <a:extLst>
              <a:ext uri="{FF2B5EF4-FFF2-40B4-BE49-F238E27FC236}">
                <a16:creationId xmlns:a16="http://schemas.microsoft.com/office/drawing/2014/main" id="{78AABFC8-2D43-141D-45E5-FC45AD0F1AD5}"/>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2" name="Google Shape;115;p10" descr="CDE Logo">
            <a:extLst>
              <a:ext uri="{FF2B5EF4-FFF2-40B4-BE49-F238E27FC236}">
                <a16:creationId xmlns:a16="http://schemas.microsoft.com/office/drawing/2014/main" id="{E013F6D2-B099-3678-8BDA-4039A7BBE2AB}"/>
              </a:ext>
            </a:extLst>
          </p:cNvPr>
          <p:cNvPicPr preferRelativeResize="0"/>
          <p:nvPr userDrawn="1"/>
        </p:nvPicPr>
        <p:blipFill>
          <a:blip r:embed="rId3">
            <a:alphaModFix/>
          </a:blip>
          <a:stretch>
            <a:fillRect/>
          </a:stretch>
        </p:blipFill>
        <p:spPr>
          <a:xfrm>
            <a:off x="8002150" y="4594525"/>
            <a:ext cx="924425" cy="403399"/>
          </a:xfrm>
          <a:prstGeom prst="rect">
            <a:avLst/>
          </a:prstGeom>
          <a:noFill/>
          <a:ln>
            <a:noFill/>
          </a:ln>
        </p:spPr>
      </p:pic>
      <p:sp>
        <p:nvSpPr>
          <p:cNvPr id="3" name="Google Shape;297;p34">
            <a:extLst>
              <a:ext uri="{FF2B5EF4-FFF2-40B4-BE49-F238E27FC236}">
                <a16:creationId xmlns:a16="http://schemas.microsoft.com/office/drawing/2014/main" id="{9EFB2BB9-4C67-0C0E-CB0E-EC9D17B4DC8B}"/>
              </a:ext>
            </a:extLst>
          </p:cNvPr>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000">
                <a:latin typeface="Museo Slab 500" panose="02000000000000000000" pitchFamily="50"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81936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6"/>
        <p:cNvGrpSpPr/>
        <p:nvPr/>
      </p:nvGrpSpPr>
      <p:grpSpPr>
        <a:xfrm>
          <a:off x="0" y="0"/>
          <a:ext cx="0" cy="0"/>
          <a:chOff x="0" y="0"/>
          <a:chExt cx="0" cy="0"/>
        </a:xfrm>
      </p:grpSpPr>
      <p:sp>
        <p:nvSpPr>
          <p:cNvPr id="297" name="Google Shape;297;p34"/>
          <p:cNvSpPr txBox="1">
            <a:spLocks noGrp="1"/>
          </p:cNvSpPr>
          <p:nvPr>
            <p:ph type="title"/>
          </p:nvPr>
        </p:nvSpPr>
        <p:spPr>
          <a:xfrm>
            <a:off x="127215" y="145576"/>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000">
                <a:latin typeface="Museo Slab 500" panose="02000000000000000000" pitchFamily="50"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2" name="Google Shape;115;p10" descr="CDE Logo">
            <a:extLst>
              <a:ext uri="{FF2B5EF4-FFF2-40B4-BE49-F238E27FC236}">
                <a16:creationId xmlns:a16="http://schemas.microsoft.com/office/drawing/2014/main" id="{9FDFCEA0-D780-0BCF-EE41-06ED734F1F68}"/>
              </a:ext>
            </a:extLst>
          </p:cNvPr>
          <p:cNvPicPr preferRelativeResize="0"/>
          <p:nvPr userDrawn="1"/>
        </p:nvPicPr>
        <p:blipFill>
          <a:blip r:embed="rId2">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lang="en-US">
              <a:latin typeface="Calibri" panose="020F0502020204030204" pitchFamily="34" charset="0"/>
              <a:cs typeface="Calibri" panose="020F0502020204030204" pitchFamily="34" charset="0"/>
            </a:endParaRPr>
          </a:p>
          <a:p>
            <a:endParaRPr/>
          </a:p>
        </p:txBody>
      </p:sp>
    </p:spTree>
  </p:cSld>
  <p:clrMap bg1="lt1" tx1="dk1" bg2="dk2" tx2="lt2" accent1="accent1" accent2="accent2" accent3="accent3" accent4="accent4" accent5="accent5" accent6="accent6" hlink="hlink" folHlink="folHlink"/>
  <p:sldLayoutIdLst>
    <p:sldLayoutId id="2147483695" r:id="rId1"/>
    <p:sldLayoutId id="2147483650" r:id="rId2"/>
    <p:sldLayoutId id="2147483684" r:id="rId3"/>
    <p:sldLayoutId id="2147483656" r:id="rId4"/>
    <p:sldLayoutId id="2147483658" r:id="rId5"/>
    <p:sldLayoutId id="2147483665" r:id="rId6"/>
    <p:sldLayoutId id="2147483692" r:id="rId7"/>
    <p:sldLayoutId id="2147483691" r:id="rId8"/>
    <p:sldLayoutId id="2147483680" r:id="rId9"/>
    <p:sldLayoutId id="2147483696" r:id="rId10"/>
    <p:sldLayoutId id="2147483697" r:id="rId11"/>
    <p:sldLayoutId id="2147483698" r:id="rId12"/>
    <p:sldLayoutId id="214748369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useo Slab 500" panose="02000000000000000000" pitchFamily="50" charset="0"/>
          <a:ea typeface="Museo Slab 500" panose="02000000000000000000" pitchFamily="50"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1143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CA732-0279-4F61-BCCD-1B89B850D8D2}"/>
              </a:ext>
            </a:extLst>
          </p:cNvPr>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373EB-D082-4E90-A4DA-3A9CE0DE918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6063538"/>
      </p:ext>
    </p:extLst>
  </p:cSld>
  <p:clrMap bg1="lt1" tx1="dk1" bg2="lt2" tx2="dk2" accent1="accent1" accent2="accent2" accent3="accent3" accent4="accent4" accent5="accent5" accent6="accent6" hlink="hlink" folHlink="folHlink"/>
  <p:sldLayoutIdLst>
    <p:sldLayoutId id="2147483847" r:id="rId1"/>
  </p:sldLayoutIdLst>
  <p:txStyles>
    <p:titleStyle>
      <a:lvl1pPr algn="l" defTabSz="914400" rtl="0" eaLnBrk="1" latinLnBrk="0" hangingPunct="1">
        <a:lnSpc>
          <a:spcPct val="90000"/>
        </a:lnSpc>
        <a:spcBef>
          <a:spcPct val="0"/>
        </a:spcBef>
        <a:buNone/>
        <a:defRPr sz="44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CA732-0279-4F61-BCCD-1B89B850D8D2}"/>
              </a:ext>
            </a:extLst>
          </p:cNvPr>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373EB-D082-4E90-A4DA-3A9CE0DE918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677268"/>
      </p:ext>
    </p:extLst>
  </p:cSld>
  <p:clrMap bg1="lt1" tx1="dk1" bg2="lt2" tx2="dk2" accent1="accent1" accent2="accent2" accent3="accent3" accent4="accent4" accent5="accent5" accent6="accent6" hlink="hlink" folHlink="folHlink"/>
  <p:sldLayoutIdLst>
    <p:sldLayoutId id="214748366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cde.state.co.us/cdesped/linguistically-responsive-data-based-instructional-decision-making" TargetMode="External"/><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www.thereadingleague.org/compass/english-learners-emergent-bilinguals-and-the-science-of-reading/#the-reading-league-summit-joint-statement-and-report" TargetMode="External"/><Relationship Id="rId5" Type="http://schemas.openxmlformats.org/officeDocument/2006/relationships/hyperlink" Target="https://www.projectlee.org/" TargetMode="External"/><Relationship Id="rId4" Type="http://schemas.openxmlformats.org/officeDocument/2006/relationships/hyperlink" Target="https://mtss4els.org/resources/briefs"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mailto:Daldegan_E@cde.state.co.us" TargetMode="External"/><Relationship Id="rId4" Type="http://schemas.openxmlformats.org/officeDocument/2006/relationships/hyperlink" Target="mailto:Kirchhof_C@cde.state.co.u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hyperlink" Target="https://www.cde.state.co.us/coloradoliteracy/2024readacthandbook"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https://www.cde.state.co.us/coloradoliteracy/endofyearparentmeeting" TargetMode="External"/><Relationship Id="rId4" Type="http://schemas.openxmlformats.org/officeDocument/2006/relationships/hyperlink" Target="https://www.cde.state.co.us/node/6719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www.cde.state.co.us/coloradoliteracy/minimumcompetencylinkedmatrix"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www.cde.state.co.us/coloradoliteracy/exitingareadplan"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leg.colorado.gov/bills/sb25-20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mailto:policyteam@cde.state.co.us"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cde.state.co.us/coloradoliteracy/endofyearparentmeeting"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hyperlink" Target="https://us06web.zoom.us/meeting/register/Z6KVtoSSTBSWLneNDm3KzQ" TargetMode="External"/><Relationship Id="rId4" Type="http://schemas.openxmlformats.org/officeDocument/2006/relationships/hyperlink" Target="https://forms.gle/DHdVnwiijhdWUvqa6"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mailto:Ottinger_E@cde.state.co.us" TargetMode="External"/><Relationship Id="rId4" Type="http://schemas.openxmlformats.org/officeDocument/2006/relationships/hyperlink" Target="mailto:Fickling_C@cde.state.co.us"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mailto:Ottinger_E@cde.state.co.u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hild holding a picture card of a dinosaur to his forehead&#10;&#10;">
            <a:extLst>
              <a:ext uri="{FF2B5EF4-FFF2-40B4-BE49-F238E27FC236}">
                <a16:creationId xmlns:a16="http://schemas.microsoft.com/office/drawing/2014/main" id="{6D614C07-B1C8-F7ED-B6D0-0ADFAE2905D2}"/>
              </a:ext>
            </a:extLst>
          </p:cNvPr>
          <p:cNvPicPr>
            <a:picLocks noGrp="1" noChangeAspect="1"/>
          </p:cNvPicPr>
          <p:nvPr>
            <p:ph type="pic" sz="quarter" idx="10"/>
          </p:nvPr>
        </p:nvPicPr>
        <p:blipFill>
          <a:blip r:embed="rId3"/>
          <a:srcRect t="7833" b="7833"/>
          <a:stretch>
            <a:fillRect/>
          </a:stretch>
        </p:blipFill>
        <p:spPr/>
      </p:pic>
      <p:sp>
        <p:nvSpPr>
          <p:cNvPr id="3" name="Title 2">
            <a:extLst>
              <a:ext uri="{FF2B5EF4-FFF2-40B4-BE49-F238E27FC236}">
                <a16:creationId xmlns:a16="http://schemas.microsoft.com/office/drawing/2014/main" id="{78E7665B-DC46-6B97-E37C-0431DCB21E08}"/>
              </a:ext>
            </a:extLst>
          </p:cNvPr>
          <p:cNvSpPr>
            <a:spLocks noGrp="1"/>
          </p:cNvSpPr>
          <p:nvPr>
            <p:ph type="title"/>
          </p:nvPr>
        </p:nvSpPr>
        <p:spPr>
          <a:xfrm>
            <a:off x="0" y="2706255"/>
            <a:ext cx="9144000" cy="1352398"/>
          </a:xfrm>
        </p:spPr>
        <p:txBody>
          <a:bodyPr/>
          <a:lstStyle/>
          <a:p>
            <a:r>
              <a:rPr lang="en-US">
                <a:solidFill>
                  <a:schemeClr val="tx1"/>
                </a:solidFill>
                <a:latin typeface="Trebuchet MS"/>
              </a:rPr>
              <a:t>Break:</a:t>
            </a:r>
            <a:br>
              <a:rPr lang="en-US">
                <a:solidFill>
                  <a:schemeClr val="tx1"/>
                </a:solidFill>
                <a:latin typeface="Trebuchet MS" panose="020B0603020202020204" pitchFamily="34" charset="0"/>
              </a:rPr>
            </a:br>
            <a:r>
              <a:rPr lang="en-US" sz="2800">
                <a:solidFill>
                  <a:schemeClr val="tx1"/>
                </a:solidFill>
                <a:latin typeface="Trebuchet MS"/>
              </a:rPr>
              <a:t>We will resume on this link at 10:00.</a:t>
            </a:r>
            <a:endParaRPr lang="en-US">
              <a:solidFill>
                <a:schemeClr val="tx1"/>
              </a:solidFill>
              <a:latin typeface="Trebuchet MS"/>
            </a:endParaRPr>
          </a:p>
        </p:txBody>
      </p:sp>
      <p:pic>
        <p:nvPicPr>
          <p:cNvPr id="4" name="Google Shape;115;p10" descr="CDE Logo">
            <a:extLst>
              <a:ext uri="{FF2B5EF4-FFF2-40B4-BE49-F238E27FC236}">
                <a16:creationId xmlns:a16="http://schemas.microsoft.com/office/drawing/2014/main" id="{A786036F-AABE-463C-322D-B15B1F55F544}"/>
              </a:ext>
            </a:extLst>
          </p:cNvPr>
          <p:cNvPicPr preferRelativeResize="0"/>
          <p:nvPr/>
        </p:nvPicPr>
        <p:blipFill>
          <a:blip r:embed="rId4">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116630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80CE2-99A9-6EFB-BC89-339B77DD93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A9286E-B6E7-51F2-3DE5-5E2D17B26406}"/>
              </a:ext>
            </a:extLst>
          </p:cNvPr>
          <p:cNvSpPr>
            <a:spLocks noGrp="1"/>
          </p:cNvSpPr>
          <p:nvPr>
            <p:ph type="title"/>
          </p:nvPr>
        </p:nvSpPr>
        <p:spPr>
          <a:xfrm>
            <a:off x="116396" y="7411"/>
            <a:ext cx="8520600" cy="572700"/>
          </a:xfrm>
        </p:spPr>
        <p:txBody>
          <a:bodyPr/>
          <a:lstStyle/>
          <a:p>
            <a:r>
              <a:rPr lang="en-US" sz="2800">
                <a:latin typeface="Trebuchet MS" panose="020B0603020202020204" pitchFamily="34" charset="0"/>
              </a:rPr>
              <a:t>Multilingual Learner Question 1</a:t>
            </a:r>
          </a:p>
        </p:txBody>
      </p:sp>
      <p:sp>
        <p:nvSpPr>
          <p:cNvPr id="5" name="Callout: Left Arrow 4">
            <a:extLst>
              <a:ext uri="{FF2B5EF4-FFF2-40B4-BE49-F238E27FC236}">
                <a16:creationId xmlns:a16="http://schemas.microsoft.com/office/drawing/2014/main" id="{BDDA35E2-287D-0351-9625-319ADBA3851B}"/>
              </a:ext>
              <a:ext uri="{C183D7F6-B498-43B3-948B-1728B52AA6E4}">
                <adec:decorative xmlns:adec="http://schemas.microsoft.com/office/drawing/2017/decorative" val="1"/>
              </a:ext>
            </a:extLst>
          </p:cNvPr>
          <p:cNvSpPr/>
          <p:nvPr/>
        </p:nvSpPr>
        <p:spPr>
          <a:xfrm>
            <a:off x="2858610" y="576943"/>
            <a:ext cx="6150153" cy="3678537"/>
          </a:xfrm>
          <a:prstGeom prst="leftArrowCallout">
            <a:avLst/>
          </a:prstGeom>
          <a:solidFill>
            <a:schemeClr val="accent1">
              <a:lumMod val="20000"/>
              <a:lumOff val="8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600">
                <a:solidFill>
                  <a:srgbClr val="000000"/>
                </a:solidFill>
                <a:latin typeface="Trebuchet MS"/>
                <a:cs typeface="Arial"/>
              </a:rPr>
              <a:t>Multilingual Learners require both literacy and language instruction. It is crucial that we do not wait for students to reach a specific level of language proficiency before providing them with core or intervention instruction.</a:t>
            </a:r>
          </a:p>
          <a:p>
            <a:endParaRPr lang="en-US" sz="1600">
              <a:solidFill>
                <a:schemeClr val="tx1"/>
              </a:solidFill>
              <a:latin typeface="Trebuchet MS"/>
              <a:cs typeface="Arial"/>
            </a:endParaRPr>
          </a:p>
          <a:p>
            <a:r>
              <a:rPr lang="en-US" sz="1600">
                <a:solidFill>
                  <a:schemeClr val="tx1"/>
                </a:solidFill>
                <a:latin typeface="Trebuchet MS"/>
                <a:cs typeface="Arial"/>
              </a:rPr>
              <a:t>Best practices for Multilingual Learners: </a:t>
            </a:r>
          </a:p>
          <a:p>
            <a:pPr marL="285750" indent="-285750">
              <a:buChar char="•"/>
            </a:pPr>
            <a:r>
              <a:rPr lang="en-US">
                <a:latin typeface="Trebuchet MS"/>
                <a:cs typeface="Arial"/>
                <a:hlinkClick r:id="rId3"/>
              </a:rPr>
              <a:t>Linguistically Responsive Data Based Instructional Decision Making for MLs</a:t>
            </a:r>
            <a:endParaRPr lang="en-US">
              <a:latin typeface="Trebuchet MS"/>
              <a:cs typeface="Arial"/>
            </a:endParaRPr>
          </a:p>
          <a:p>
            <a:pPr marL="285750" indent="-285750">
              <a:buChar char="•"/>
            </a:pPr>
            <a:r>
              <a:rPr lang="en-US">
                <a:latin typeface="Trebuchet MS"/>
                <a:cs typeface="Arial"/>
                <a:hlinkClick r:id="rId4"/>
              </a:rPr>
              <a:t>Multitiered Systems of Supports for ELs</a:t>
            </a:r>
            <a:endParaRPr lang="en-US">
              <a:latin typeface="Trebuchet MS"/>
              <a:cs typeface="Arial"/>
            </a:endParaRPr>
          </a:p>
          <a:p>
            <a:pPr marL="285750" indent="-285750">
              <a:buChar char="•"/>
            </a:pPr>
            <a:r>
              <a:rPr lang="en-US">
                <a:latin typeface="Trebuchet MS"/>
                <a:cs typeface="Arial"/>
                <a:hlinkClick r:id="rId5"/>
              </a:rPr>
              <a:t>Project Lee</a:t>
            </a:r>
            <a:endParaRPr lang="en-US">
              <a:latin typeface="Trebuchet MS"/>
              <a:cs typeface="Arial"/>
            </a:endParaRPr>
          </a:p>
          <a:p>
            <a:pPr marL="285750" indent="-285750">
              <a:buChar char="•"/>
            </a:pPr>
            <a:r>
              <a:rPr lang="en-US">
                <a:solidFill>
                  <a:srgbClr val="1C3467"/>
                </a:solidFill>
                <a:latin typeface="Trebuchet MS"/>
                <a:cs typeface="Arial"/>
                <a:hlinkClick r:id="rId6"/>
              </a:rPr>
              <a:t>English Learners / Emergent Bilinguals and the Science of Reading</a:t>
            </a:r>
            <a:endParaRPr lang="en-US">
              <a:solidFill>
                <a:srgbClr val="1C3467"/>
              </a:solidFill>
              <a:latin typeface="Trebuchet MS"/>
              <a:cs typeface="Arial"/>
            </a:endParaRPr>
          </a:p>
          <a:p>
            <a:pPr marL="285750" indent="-285750" algn="ctr">
              <a:buChar char="•"/>
            </a:pPr>
            <a:endParaRPr lang="en-US">
              <a:cs typeface="Arial"/>
            </a:endParaRPr>
          </a:p>
        </p:txBody>
      </p:sp>
      <p:pic>
        <p:nvPicPr>
          <p:cNvPr id="4" name="Picture 3" descr="A screenshot of a question shared on the 2/27/25 Padlet ">
            <a:extLst>
              <a:ext uri="{FF2B5EF4-FFF2-40B4-BE49-F238E27FC236}">
                <a16:creationId xmlns:a16="http://schemas.microsoft.com/office/drawing/2014/main" id="{8C87311F-C47E-DE17-088B-7DA815033751}"/>
              </a:ext>
            </a:extLst>
          </p:cNvPr>
          <p:cNvPicPr>
            <a:picLocks noChangeAspect="1"/>
          </p:cNvPicPr>
          <p:nvPr/>
        </p:nvPicPr>
        <p:blipFill>
          <a:blip r:embed="rId7"/>
          <a:stretch>
            <a:fillRect/>
          </a:stretch>
        </p:blipFill>
        <p:spPr>
          <a:xfrm>
            <a:off x="389103" y="876852"/>
            <a:ext cx="2331849" cy="3378628"/>
          </a:xfrm>
          <a:prstGeom prst="rect">
            <a:avLst/>
          </a:prstGeom>
        </p:spPr>
      </p:pic>
    </p:spTree>
    <p:extLst>
      <p:ext uri="{BB962C8B-B14F-4D97-AF65-F5344CB8AC3E}">
        <p14:creationId xmlns:p14="http://schemas.microsoft.com/office/powerpoint/2010/main" val="3815846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27945-58B5-DA22-C9D6-A7D6BAC902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36463F-AF01-D745-B6AA-5B1CF9B27FBA}"/>
              </a:ext>
            </a:extLst>
          </p:cNvPr>
          <p:cNvSpPr>
            <a:spLocks noGrp="1"/>
          </p:cNvSpPr>
          <p:nvPr>
            <p:ph type="title"/>
          </p:nvPr>
        </p:nvSpPr>
        <p:spPr/>
        <p:txBody>
          <a:bodyPr/>
          <a:lstStyle/>
          <a:p>
            <a:r>
              <a:rPr lang="en-US" sz="2800">
                <a:latin typeface="Trebuchet MS"/>
              </a:rPr>
              <a:t>Multilingual Learner Question 2 </a:t>
            </a:r>
            <a:endParaRPr lang="en-US" sz="2800">
              <a:latin typeface="Trebuchet MS" panose="020B0603020202020204" pitchFamily="34" charset="0"/>
            </a:endParaRPr>
          </a:p>
        </p:txBody>
      </p:sp>
      <p:sp>
        <p:nvSpPr>
          <p:cNvPr id="5" name="Callout: Left Arrow 4">
            <a:extLst>
              <a:ext uri="{FF2B5EF4-FFF2-40B4-BE49-F238E27FC236}">
                <a16:creationId xmlns:a16="http://schemas.microsoft.com/office/drawing/2014/main" id="{17C2D385-A8EF-5D8D-6825-0FC83FE23841}"/>
              </a:ext>
              <a:ext uri="{C183D7F6-B498-43B3-948B-1728B52AA6E4}">
                <adec:decorative xmlns:adec="http://schemas.microsoft.com/office/drawing/2017/decorative" val="1"/>
              </a:ext>
            </a:extLst>
          </p:cNvPr>
          <p:cNvSpPr/>
          <p:nvPr/>
        </p:nvSpPr>
        <p:spPr>
          <a:xfrm>
            <a:off x="2869393" y="715107"/>
            <a:ext cx="6139370" cy="3508024"/>
          </a:xfrm>
          <a:prstGeom prst="leftArrowCallout">
            <a:avLst/>
          </a:prstGeom>
          <a:solidFill>
            <a:schemeClr val="accent1">
              <a:lumMod val="20000"/>
              <a:lumOff val="8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sz="1600">
              <a:solidFill>
                <a:schemeClr val="tx1"/>
              </a:solidFill>
              <a:latin typeface="Trebuchet MS"/>
              <a:cs typeface="Arial"/>
            </a:endParaRPr>
          </a:p>
          <a:p>
            <a:r>
              <a:rPr lang="en-US" sz="1600">
                <a:solidFill>
                  <a:schemeClr val="tx1"/>
                </a:solidFill>
                <a:latin typeface="Trebuchet MS"/>
                <a:cs typeface="Arial"/>
              </a:rPr>
              <a:t>Multilingual Learners receive language and literacy instruction tied to their cultural and linguistic backgrounds. </a:t>
            </a:r>
            <a:endParaRPr lang="en-US" sz="1600">
              <a:solidFill>
                <a:schemeClr val="tx1"/>
              </a:solidFill>
              <a:latin typeface="Trebuchet MS"/>
            </a:endParaRPr>
          </a:p>
          <a:p>
            <a:endParaRPr lang="en-US" sz="1600">
              <a:solidFill>
                <a:schemeClr val="tx1"/>
              </a:solidFill>
              <a:latin typeface="Trebuchet MS"/>
              <a:cs typeface="Arial"/>
            </a:endParaRPr>
          </a:p>
          <a:p>
            <a:r>
              <a:rPr lang="en-US" sz="1600">
                <a:solidFill>
                  <a:schemeClr val="tx1"/>
                </a:solidFill>
                <a:latin typeface="Trebuchet MS"/>
                <a:cs typeface="Arial"/>
              </a:rPr>
              <a:t>Additionally, students need targeted, research-based English Language Development (ELD) instruction through a district-approved Language Instruction Educational Program (LIEP), and not in place of, core literacy instruction or any additional literacy interventions provided.</a:t>
            </a:r>
          </a:p>
          <a:p>
            <a:endParaRPr lang="en-US">
              <a:solidFill>
                <a:srgbClr val="002060"/>
              </a:solidFill>
              <a:latin typeface="Trebuchet MS"/>
              <a:cs typeface="Arial"/>
            </a:endParaRPr>
          </a:p>
          <a:p>
            <a:endParaRPr lang="en-US">
              <a:solidFill>
                <a:srgbClr val="002060"/>
              </a:solidFill>
              <a:latin typeface="Trebuchet MS"/>
              <a:cs typeface="Arial"/>
            </a:endParaRPr>
          </a:p>
        </p:txBody>
      </p:sp>
      <p:sp>
        <p:nvSpPr>
          <p:cNvPr id="7" name="TextBox 6">
            <a:extLst>
              <a:ext uri="{FF2B5EF4-FFF2-40B4-BE49-F238E27FC236}">
                <a16:creationId xmlns:a16="http://schemas.microsoft.com/office/drawing/2014/main" id="{F4A59261-BDD9-3A6C-2ACE-45050C0FDD2B}"/>
              </a:ext>
            </a:extLst>
          </p:cNvPr>
          <p:cNvSpPr txBox="1"/>
          <p:nvPr/>
        </p:nvSpPr>
        <p:spPr>
          <a:xfrm>
            <a:off x="0" y="907685"/>
            <a:ext cx="2870738" cy="3323987"/>
          </a:xfrm>
          <a:prstGeom prst="rect">
            <a:avLst/>
          </a:prstGeom>
          <a:noFill/>
        </p:spPr>
        <p:txBody>
          <a:bodyPr wrap="square" lIns="91440" tIns="45720" rIns="91440" bIns="45720" anchor="t">
            <a:spAutoFit/>
          </a:bodyPr>
          <a:lstStyle/>
          <a:p>
            <a:r>
              <a:rPr lang="en-US" sz="2400">
                <a:latin typeface="Trebuchet MS"/>
              </a:rPr>
              <a:t>If additional instructional time is needed, can phonics instruction be moved to the English Language Development (ELD) block? </a:t>
            </a:r>
          </a:p>
          <a:p>
            <a:pPr marL="285750" indent="-285750">
              <a:buFont typeface="Arial" panose="020B0604020202020204" pitchFamily="34" charset="0"/>
              <a:buChar char="•"/>
            </a:pPr>
            <a:endParaRPr lang="en-US" sz="1800">
              <a:latin typeface="Trebuchet MS" panose="020B0603020202020204" pitchFamily="34" charset="0"/>
            </a:endParaRPr>
          </a:p>
        </p:txBody>
      </p:sp>
    </p:spTree>
    <p:extLst>
      <p:ext uri="{BB962C8B-B14F-4D97-AF65-F5344CB8AC3E}">
        <p14:creationId xmlns:p14="http://schemas.microsoft.com/office/powerpoint/2010/main" val="1527876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315FA-98C0-FF8E-A975-B7C4166E4A01}"/>
              </a:ext>
            </a:extLst>
          </p:cNvPr>
          <p:cNvSpPr>
            <a:spLocks noGrp="1"/>
          </p:cNvSpPr>
          <p:nvPr>
            <p:ph type="title"/>
          </p:nvPr>
        </p:nvSpPr>
        <p:spPr>
          <a:xfrm>
            <a:off x="135237" y="-572700"/>
            <a:ext cx="8520600" cy="572700"/>
          </a:xfrm>
        </p:spPr>
        <p:txBody>
          <a:bodyPr spcFirstLastPara="1" wrap="square" lIns="91425" tIns="91425" rIns="91425" bIns="91425" anchor="b" anchorCtr="0">
            <a:noAutofit/>
          </a:bodyPr>
          <a:lstStyle/>
          <a:p>
            <a:r>
              <a:rPr lang="en-US"/>
              <a:t>What ELD is…</a:t>
            </a:r>
          </a:p>
        </p:txBody>
      </p:sp>
      <p:sp>
        <p:nvSpPr>
          <p:cNvPr id="5" name="TextBox 4">
            <a:extLst>
              <a:ext uri="{FF2B5EF4-FFF2-40B4-BE49-F238E27FC236}">
                <a16:creationId xmlns:a16="http://schemas.microsoft.com/office/drawing/2014/main" id="{70CF3BFF-5E91-4C91-0B06-0862A46B37CB}"/>
              </a:ext>
            </a:extLst>
          </p:cNvPr>
          <p:cNvSpPr txBox="1"/>
          <p:nvPr/>
        </p:nvSpPr>
        <p:spPr>
          <a:xfrm>
            <a:off x="95583" y="309859"/>
            <a:ext cx="4399084"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7345" indent="-347345"/>
            <a:r>
              <a:rPr lang="en-US" sz="2000" b="1">
                <a:latin typeface="Trebuchet MS"/>
              </a:rPr>
              <a:t>What ELD is…</a:t>
            </a:r>
            <a:endParaRPr lang="en-US" sz="2000">
              <a:latin typeface="Trebuchet MS"/>
            </a:endParaRPr>
          </a:p>
          <a:p>
            <a:pPr marL="740410" indent="-283210"/>
            <a:r>
              <a:rPr lang="en-US" sz="2000">
                <a:latin typeface="Trebuchet MS"/>
              </a:rPr>
              <a:t>•Explicit language instruction</a:t>
            </a:r>
          </a:p>
          <a:p>
            <a:pPr marL="1143000" indent="-228600"/>
            <a:r>
              <a:rPr lang="en-US" sz="2000">
                <a:latin typeface="Trebuchet MS"/>
              </a:rPr>
              <a:t>•Differentiated based on the language proficiency levels of the students</a:t>
            </a:r>
          </a:p>
          <a:p>
            <a:pPr marL="740410" indent="-283210"/>
            <a:r>
              <a:rPr lang="en-US" sz="2000">
                <a:latin typeface="Trebuchet MS"/>
              </a:rPr>
              <a:t>•Dedicated and targeted time </a:t>
            </a:r>
          </a:p>
          <a:p>
            <a:pPr marL="740410" indent="-283210"/>
            <a:r>
              <a:rPr lang="en-US" sz="2000">
                <a:latin typeface="Trebuchet MS"/>
              </a:rPr>
              <a:t>•Reflected in master schedule</a:t>
            </a:r>
          </a:p>
          <a:p>
            <a:pPr marL="740410" indent="-283210"/>
            <a:r>
              <a:rPr lang="en-US" sz="2000">
                <a:latin typeface="Trebuchet MS"/>
              </a:rPr>
              <a:t>•The objective of each lesson is centered around English language skills and development</a:t>
            </a:r>
          </a:p>
          <a:p>
            <a:pPr marL="740410" indent="-283210"/>
            <a:r>
              <a:rPr lang="en-US" sz="2000">
                <a:latin typeface="Trebuchet MS"/>
              </a:rPr>
              <a:t>•Aligned to CELP Standards</a:t>
            </a:r>
          </a:p>
        </p:txBody>
      </p:sp>
      <p:sp>
        <p:nvSpPr>
          <p:cNvPr id="4" name="TextBox 3">
            <a:extLst>
              <a:ext uri="{FF2B5EF4-FFF2-40B4-BE49-F238E27FC236}">
                <a16:creationId xmlns:a16="http://schemas.microsoft.com/office/drawing/2014/main" id="{320B6E88-19F2-420F-39C9-F02729156BB4}"/>
              </a:ext>
            </a:extLst>
          </p:cNvPr>
          <p:cNvSpPr txBox="1"/>
          <p:nvPr/>
        </p:nvSpPr>
        <p:spPr>
          <a:xfrm>
            <a:off x="4497266" y="266727"/>
            <a:ext cx="4523641" cy="38318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Trebuchet MS"/>
              </a:rPr>
              <a:t>What ELD isn’t…</a:t>
            </a:r>
            <a:endParaRPr lang="en-US" sz="2000">
              <a:latin typeface="Trebuchet MS"/>
            </a:endParaRPr>
          </a:p>
          <a:p>
            <a:pPr marL="740410" indent="-283210">
              <a:buFont typeface=""/>
              <a:buChar char="•"/>
            </a:pPr>
            <a:r>
              <a:rPr lang="en-US" sz="2000">
                <a:latin typeface="Trebuchet MS"/>
              </a:rPr>
              <a:t>Literacy intervention</a:t>
            </a:r>
          </a:p>
          <a:p>
            <a:pPr marL="740410" indent="-283210">
              <a:buFont typeface=""/>
              <a:buChar char="•"/>
            </a:pPr>
            <a:r>
              <a:rPr lang="en-US" sz="2000">
                <a:latin typeface="Trebuchet MS"/>
              </a:rPr>
              <a:t>Translated texts in content classes</a:t>
            </a:r>
          </a:p>
          <a:p>
            <a:pPr marL="740410" indent="-283210">
              <a:buFont typeface=""/>
              <a:buChar char="•"/>
            </a:pPr>
            <a:r>
              <a:rPr lang="en-US" sz="2000">
                <a:latin typeface="Trebuchet MS"/>
              </a:rPr>
              <a:t>An additional phonics class </a:t>
            </a:r>
          </a:p>
          <a:p>
            <a:pPr marL="740410" indent="-283210">
              <a:buFont typeface=""/>
              <a:buChar char="•"/>
            </a:pPr>
            <a:r>
              <a:rPr lang="en-US" sz="2000">
                <a:latin typeface="Trebuchet MS"/>
              </a:rPr>
              <a:t>Full-day program separate from non-ML peers</a:t>
            </a:r>
          </a:p>
          <a:p>
            <a:pPr marL="740410" indent="-283210">
              <a:buFont typeface=""/>
              <a:buChar char="•"/>
            </a:pPr>
            <a:r>
              <a:rPr lang="en-US" sz="2000">
                <a:latin typeface="Trebuchet MS"/>
              </a:rPr>
              <a:t>An elective</a:t>
            </a:r>
          </a:p>
          <a:p>
            <a:pPr marL="740410" indent="-283210">
              <a:buFont typeface=""/>
              <a:buChar char="•"/>
            </a:pPr>
            <a:r>
              <a:rPr lang="en-US" sz="2000">
                <a:latin typeface="Trebuchet MS"/>
              </a:rPr>
              <a:t>A class that takes the place of core curriculum</a:t>
            </a:r>
          </a:p>
          <a:p>
            <a:pPr marL="740410" indent="-283210">
              <a:buFont typeface=""/>
              <a:buChar char="•"/>
            </a:pPr>
            <a:r>
              <a:rPr lang="en-US" sz="2000">
                <a:latin typeface="Trebuchet MS"/>
              </a:rPr>
              <a:t>A class outside of the regularly scheduled school day</a:t>
            </a:r>
          </a:p>
        </p:txBody>
      </p:sp>
    </p:spTree>
    <p:extLst>
      <p:ext uri="{BB962C8B-B14F-4D97-AF65-F5344CB8AC3E}">
        <p14:creationId xmlns:p14="http://schemas.microsoft.com/office/powerpoint/2010/main" val="3273603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8DDF19E3-AC4E-8631-01EC-10724087DB8F}"/>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52701141-C1E1-1B86-4525-BB3DF1E775FD}"/>
              </a:ext>
            </a:extLst>
          </p:cNvPr>
          <p:cNvSpPr txBox="1">
            <a:spLocks noGrp="1"/>
          </p:cNvSpPr>
          <p:nvPr>
            <p:ph type="title"/>
          </p:nvPr>
        </p:nvSpPr>
        <p:spPr>
          <a:xfrm>
            <a:off x="2859087" y="98753"/>
            <a:ext cx="6160625"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800">
                <a:latin typeface="Trebuchet MS"/>
              </a:rPr>
              <a:t>COMTSS: </a:t>
            </a:r>
            <a:br>
              <a:rPr lang="en-US" sz="2800">
                <a:latin typeface="Trebuchet MS" panose="020B0603020202020204" pitchFamily="34" charset="0"/>
              </a:rPr>
            </a:br>
            <a:r>
              <a:rPr lang="en-US" sz="2800">
                <a:latin typeface="Trebuchet MS"/>
              </a:rPr>
              <a:t>Questions</a:t>
            </a:r>
          </a:p>
        </p:txBody>
      </p:sp>
      <p:pic>
        <p:nvPicPr>
          <p:cNvPr id="6" name="Picture 5" descr="Magnifying glass and question mark">
            <a:extLst>
              <a:ext uri="{FF2B5EF4-FFF2-40B4-BE49-F238E27FC236}">
                <a16:creationId xmlns:a16="http://schemas.microsoft.com/office/drawing/2014/main" id="{5EC07D7C-9705-30FB-6CAE-CEF2CBDF0D72}"/>
              </a:ext>
            </a:extLst>
          </p:cNvPr>
          <p:cNvPicPr>
            <a:picLocks noChangeAspect="1"/>
          </p:cNvPicPr>
          <p:nvPr/>
        </p:nvPicPr>
        <p:blipFill>
          <a:blip r:embed="rId3"/>
          <a:srcRect l="37767" r="35145"/>
          <a:stretch/>
        </p:blipFill>
        <p:spPr>
          <a:xfrm>
            <a:off x="0" y="0"/>
            <a:ext cx="2476869" cy="5143500"/>
          </a:xfrm>
          <a:prstGeom prst="rect">
            <a:avLst/>
          </a:prstGeom>
        </p:spPr>
      </p:pic>
      <p:sp>
        <p:nvSpPr>
          <p:cNvPr id="3" name="TextBox 2">
            <a:extLst>
              <a:ext uri="{FF2B5EF4-FFF2-40B4-BE49-F238E27FC236}">
                <a16:creationId xmlns:a16="http://schemas.microsoft.com/office/drawing/2014/main" id="{0D6C689A-ACD6-9CFE-5047-739A5F436E93}"/>
              </a:ext>
            </a:extLst>
          </p:cNvPr>
          <p:cNvSpPr txBox="1"/>
          <p:nvPr/>
        </p:nvSpPr>
        <p:spPr>
          <a:xfrm>
            <a:off x="2543906" y="1235967"/>
            <a:ext cx="6475805" cy="2376613"/>
          </a:xfrm>
          <a:prstGeom prst="rect">
            <a:avLst/>
          </a:prstGeom>
          <a:noFill/>
        </p:spPr>
        <p:txBody>
          <a:bodyPr wrap="square">
            <a:spAutoFit/>
          </a:bodyPr>
          <a:lstStyle/>
          <a:p>
            <a:pPr algn="l" rtl="0" fontAlgn="base">
              <a:buNone/>
            </a:pPr>
            <a:r>
              <a:rPr lang="en-US" sz="1600" b="0" i="0">
                <a:solidFill>
                  <a:srgbClr val="000000"/>
                </a:solidFill>
                <a:effectLst/>
                <a:latin typeface="Trebuchet MS" panose="020B0603020202020204" pitchFamily="34" charset="0"/>
              </a:rPr>
              <a:t>​</a:t>
            </a:r>
          </a:p>
          <a:p>
            <a:pPr algn="l" rtl="0" fontAlgn="base">
              <a:lnSpc>
                <a:spcPts val="2250"/>
              </a:lnSpc>
              <a:buNone/>
            </a:pPr>
            <a:r>
              <a:rPr lang="en-US" sz="1600" b="0" i="0" u="none" strike="noStrike">
                <a:solidFill>
                  <a:srgbClr val="000000"/>
                </a:solidFill>
                <a:effectLst/>
                <a:latin typeface="Trebuchet MS" panose="020B0603020202020204" pitchFamily="34" charset="0"/>
              </a:rPr>
              <a:t>Christina Kirchhof, Multi-Tiered Systems of Support (MTSS) Specialist</a:t>
            </a:r>
            <a:r>
              <a:rPr lang="en-US" sz="1600" b="0" i="0">
                <a:solidFill>
                  <a:srgbClr val="000000"/>
                </a:solidFill>
                <a:effectLst/>
                <a:latin typeface="Trebuchet MS" panose="020B0603020202020204" pitchFamily="34" charset="0"/>
              </a:rPr>
              <a:t>​</a:t>
            </a:r>
          </a:p>
          <a:p>
            <a:pPr algn="l" rtl="0" fontAlgn="base">
              <a:lnSpc>
                <a:spcPts val="2250"/>
              </a:lnSpc>
              <a:buNone/>
            </a:pPr>
            <a:r>
              <a:rPr lang="en-US" sz="1600" b="0" i="0" u="none" strike="noStrike">
                <a:solidFill>
                  <a:srgbClr val="000000"/>
                </a:solidFill>
                <a:effectLst/>
                <a:latin typeface="Trebuchet MS" panose="020B0603020202020204" pitchFamily="34" charset="0"/>
              </a:rPr>
              <a:t>Office of Learning Supports</a:t>
            </a:r>
            <a:r>
              <a:rPr lang="en-US" sz="1600" b="0" i="0">
                <a:solidFill>
                  <a:srgbClr val="000000"/>
                </a:solidFill>
                <a:effectLst/>
                <a:latin typeface="Trebuchet MS" panose="020B0603020202020204" pitchFamily="34" charset="0"/>
              </a:rPr>
              <a:t>​</a:t>
            </a:r>
          </a:p>
          <a:p>
            <a:pPr algn="l" rtl="0" fontAlgn="base">
              <a:lnSpc>
                <a:spcPts val="2250"/>
              </a:lnSpc>
              <a:buNone/>
            </a:pPr>
            <a:r>
              <a:rPr lang="en-US" sz="1600" b="0" i="0" u="sng" strike="noStrike">
                <a:solidFill>
                  <a:srgbClr val="0563C1"/>
                </a:solidFill>
                <a:effectLst/>
                <a:latin typeface="Trebuchet MS" panose="020B0603020202020204" pitchFamily="34" charset="0"/>
                <a:hlinkClick r:id="rId4"/>
              </a:rPr>
              <a:t>Kirchhof_C@cde.state.co.us</a:t>
            </a:r>
            <a:r>
              <a:rPr lang="en-US" sz="1600" b="0" i="0">
                <a:solidFill>
                  <a:srgbClr val="000000"/>
                </a:solidFill>
                <a:effectLst/>
                <a:latin typeface="Trebuchet MS" panose="020B0603020202020204" pitchFamily="34" charset="0"/>
              </a:rPr>
              <a:t>​</a:t>
            </a:r>
          </a:p>
          <a:p>
            <a:pPr algn="l" rtl="0" fontAlgn="base">
              <a:lnSpc>
                <a:spcPts val="2250"/>
              </a:lnSpc>
              <a:buNone/>
            </a:pPr>
            <a:r>
              <a:rPr lang="en-US" sz="1600" b="0" i="0">
                <a:solidFill>
                  <a:srgbClr val="000000"/>
                </a:solidFill>
                <a:effectLst/>
                <a:latin typeface="Trebuchet MS" panose="020B0603020202020204" pitchFamily="34" charset="0"/>
              </a:rPr>
              <a:t>​</a:t>
            </a:r>
          </a:p>
          <a:p>
            <a:pPr algn="l" rtl="0" fontAlgn="base">
              <a:lnSpc>
                <a:spcPts val="2250"/>
              </a:lnSpc>
              <a:buNone/>
            </a:pPr>
            <a:r>
              <a:rPr lang="en-US" sz="1600" b="0" i="0" u="none" strike="noStrike">
                <a:solidFill>
                  <a:srgbClr val="000000"/>
                </a:solidFill>
                <a:effectLst/>
                <a:latin typeface="Trebuchet MS" panose="020B0603020202020204" pitchFamily="34" charset="0"/>
              </a:rPr>
              <a:t>Evan Daldegan, Multi-Tiered Systems of Support (MTSS) Specialist</a:t>
            </a:r>
            <a:r>
              <a:rPr lang="en-US" sz="1600" b="0" i="0">
                <a:solidFill>
                  <a:srgbClr val="000000"/>
                </a:solidFill>
                <a:effectLst/>
                <a:latin typeface="Trebuchet MS" panose="020B0603020202020204" pitchFamily="34" charset="0"/>
              </a:rPr>
              <a:t>​</a:t>
            </a:r>
          </a:p>
          <a:p>
            <a:pPr algn="l" rtl="0" fontAlgn="base">
              <a:lnSpc>
                <a:spcPts val="2250"/>
              </a:lnSpc>
              <a:buNone/>
            </a:pPr>
            <a:r>
              <a:rPr lang="en-US" sz="1600" b="0" i="0" u="none" strike="noStrike">
                <a:solidFill>
                  <a:srgbClr val="000000"/>
                </a:solidFill>
                <a:effectLst/>
                <a:latin typeface="Trebuchet MS" panose="020B0603020202020204" pitchFamily="34" charset="0"/>
              </a:rPr>
              <a:t>Office of Learning Supports</a:t>
            </a:r>
            <a:r>
              <a:rPr lang="en-US" sz="1600" b="0" i="0">
                <a:solidFill>
                  <a:srgbClr val="000000"/>
                </a:solidFill>
                <a:effectLst/>
                <a:latin typeface="Trebuchet MS" panose="020B0603020202020204" pitchFamily="34" charset="0"/>
              </a:rPr>
              <a:t>​</a:t>
            </a:r>
          </a:p>
          <a:p>
            <a:pPr algn="l" rtl="0" fontAlgn="base">
              <a:lnSpc>
                <a:spcPts val="2250"/>
              </a:lnSpc>
            </a:pPr>
            <a:r>
              <a:rPr lang="en-US" sz="1600" b="0" i="0" u="sng" strike="noStrike">
                <a:solidFill>
                  <a:srgbClr val="0563C1"/>
                </a:solidFill>
                <a:effectLst/>
                <a:latin typeface="Trebuchet MS" panose="020B0603020202020204" pitchFamily="34" charset="0"/>
                <a:hlinkClick r:id="rId5"/>
              </a:rPr>
              <a:t>Daldegan_E@cde.state.co.us</a:t>
            </a:r>
            <a:endParaRPr lang="en-US" sz="1600" b="0" i="0">
              <a:solidFill>
                <a:srgbClr val="000000"/>
              </a:solidFill>
              <a:effectLst/>
              <a:latin typeface="Trebuchet MS" panose="020B0603020202020204" pitchFamily="34" charset="0"/>
            </a:endParaRPr>
          </a:p>
        </p:txBody>
      </p:sp>
    </p:spTree>
    <p:extLst>
      <p:ext uri="{BB962C8B-B14F-4D97-AF65-F5344CB8AC3E}">
        <p14:creationId xmlns:p14="http://schemas.microsoft.com/office/powerpoint/2010/main" val="1923094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EA0CD-7213-9B34-9328-5BEA9648B6D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30A048F-B757-C8B4-1BB7-24E54C5166F3}"/>
              </a:ext>
            </a:extLst>
          </p:cNvPr>
          <p:cNvSpPr>
            <a:spLocks noGrp="1"/>
          </p:cNvSpPr>
          <p:nvPr>
            <p:ph type="title"/>
          </p:nvPr>
        </p:nvSpPr>
        <p:spPr>
          <a:xfrm>
            <a:off x="155575" y="98425"/>
            <a:ext cx="7167563" cy="741363"/>
          </a:xfrm>
        </p:spPr>
        <p:txBody>
          <a:bodyPr/>
          <a:lstStyle/>
          <a:p>
            <a:r>
              <a:rPr lang="en-US" sz="2800">
                <a:latin typeface="Trebuchet MS" panose="020B0603020202020204" pitchFamily="34" charset="0"/>
              </a:rPr>
              <a:t>MTSS Questions</a:t>
            </a:r>
          </a:p>
        </p:txBody>
      </p:sp>
      <p:sp>
        <p:nvSpPr>
          <p:cNvPr id="4" name="TextBox 3">
            <a:extLst>
              <a:ext uri="{FF2B5EF4-FFF2-40B4-BE49-F238E27FC236}">
                <a16:creationId xmlns:a16="http://schemas.microsoft.com/office/drawing/2014/main" id="{8827D816-5822-3A38-9F09-E391527A392F}"/>
              </a:ext>
            </a:extLst>
          </p:cNvPr>
          <p:cNvSpPr txBox="1"/>
          <p:nvPr/>
        </p:nvSpPr>
        <p:spPr>
          <a:xfrm>
            <a:off x="155574" y="960582"/>
            <a:ext cx="8840643" cy="3139321"/>
          </a:xfrm>
          <a:prstGeom prst="rect">
            <a:avLst/>
          </a:prstGeom>
          <a:noFill/>
        </p:spPr>
        <p:txBody>
          <a:bodyPr wrap="square">
            <a:spAutoFit/>
          </a:bodyPr>
          <a:lstStyle/>
          <a:p>
            <a:pPr marL="285750" indent="-285750">
              <a:buFont typeface="Arial" panose="020B0604020202020204" pitchFamily="34" charset="0"/>
              <a:buChar char="•"/>
            </a:pPr>
            <a:r>
              <a:rPr lang="en-US" sz="1800">
                <a:latin typeface="Trebuchet MS" panose="020B0603020202020204" pitchFamily="34" charset="0"/>
              </a:rPr>
              <a:t>How are we monitoring MTSS tiers and success with reading instruction?</a:t>
            </a:r>
          </a:p>
          <a:p>
            <a:pPr marL="285750" indent="-285750">
              <a:buFont typeface="Arial" panose="020B0604020202020204" pitchFamily="34" charset="0"/>
              <a:buChar char="•"/>
            </a:pPr>
            <a:endParaRPr lang="en-US" sz="1800">
              <a:latin typeface="Trebuchet MS" panose="020B0603020202020204" pitchFamily="34" charset="0"/>
            </a:endParaRPr>
          </a:p>
          <a:p>
            <a:pPr marL="285750" indent="-285750">
              <a:buFont typeface="Arial" panose="020B0604020202020204" pitchFamily="34" charset="0"/>
              <a:buChar char="•"/>
            </a:pPr>
            <a:r>
              <a:rPr lang="en-US" sz="1800">
                <a:latin typeface="Trebuchet MS" panose="020B0603020202020204" pitchFamily="34" charset="0"/>
              </a:rPr>
              <a:t>Questions about kicking off MTSS and providing structures for the schools</a:t>
            </a:r>
          </a:p>
          <a:p>
            <a:pPr marL="731520" lvl="3" indent="-285750">
              <a:buFont typeface="Arial" panose="020B0604020202020204" pitchFamily="34" charset="0"/>
              <a:buChar char="•"/>
            </a:pPr>
            <a:r>
              <a:rPr lang="en-US" sz="1800">
                <a:latin typeface="Trebuchet MS" panose="020B0603020202020204" pitchFamily="34" charset="0"/>
              </a:rPr>
              <a:t>Struggles working as a small school to build the systems</a:t>
            </a:r>
          </a:p>
          <a:p>
            <a:pPr marL="731520" lvl="1" indent="-285750">
              <a:buFont typeface="Arial" panose="020B0604020202020204" pitchFamily="34" charset="0"/>
              <a:buChar char="•"/>
            </a:pPr>
            <a:r>
              <a:rPr lang="en-US" sz="1800">
                <a:latin typeface="Trebuchet MS" panose="020B0603020202020204" pitchFamily="34" charset="0"/>
              </a:rPr>
              <a:t>Ideas about scheduling and resources</a:t>
            </a:r>
          </a:p>
          <a:p>
            <a:endParaRPr lang="en-US" sz="1800">
              <a:latin typeface="Trebuchet MS" panose="020B0603020202020204" pitchFamily="34" charset="0"/>
            </a:endParaRPr>
          </a:p>
          <a:p>
            <a:pPr marL="285750" indent="-285750">
              <a:buFont typeface="Arial" panose="020B0604020202020204" pitchFamily="34" charset="0"/>
              <a:buChar char="•"/>
            </a:pPr>
            <a:r>
              <a:rPr lang="en-US" sz="1800">
                <a:latin typeface="Trebuchet MS" panose="020B0603020202020204" pitchFamily="34" charset="0"/>
              </a:rPr>
              <a:t>Using MTSS to support 6-12 READ Plans</a:t>
            </a:r>
          </a:p>
          <a:p>
            <a:pPr marL="285750" indent="-285750">
              <a:buFont typeface="Arial" panose="020B0604020202020204" pitchFamily="34" charset="0"/>
              <a:buChar char="•"/>
            </a:pPr>
            <a:endParaRPr lang="en-US" sz="1800">
              <a:latin typeface="Trebuchet MS" panose="020B0603020202020204" pitchFamily="34" charset="0"/>
            </a:endParaRPr>
          </a:p>
          <a:p>
            <a:pPr marL="285750" indent="-285750">
              <a:buFont typeface="Arial" panose="020B0604020202020204" pitchFamily="34" charset="0"/>
              <a:buChar char="•"/>
            </a:pPr>
            <a:r>
              <a:rPr lang="en-US" sz="1800">
                <a:latin typeface="Trebuchet MS" panose="020B0603020202020204" pitchFamily="34" charset="0"/>
              </a:rPr>
              <a:t>SMART goals/objectives for both READ and MTSS plans to make writing plans more efficient</a:t>
            </a:r>
          </a:p>
          <a:p>
            <a:pPr marL="285750" indent="-285750">
              <a:buFont typeface="Arial" panose="020B0604020202020204" pitchFamily="34" charset="0"/>
              <a:buChar char="•"/>
            </a:pPr>
            <a:endParaRPr lang="en-US" sz="1800">
              <a:latin typeface="Trebuchet MS" panose="020B0603020202020204" pitchFamily="34" charset="0"/>
            </a:endParaRPr>
          </a:p>
        </p:txBody>
      </p:sp>
    </p:spTree>
    <p:extLst>
      <p:ext uri="{BB962C8B-B14F-4D97-AF65-F5344CB8AC3E}">
        <p14:creationId xmlns:p14="http://schemas.microsoft.com/office/powerpoint/2010/main" val="1158031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D3272-3887-EF99-E966-0F705B7D6277}"/>
            </a:ext>
          </a:extLst>
        </p:cNvPr>
        <p:cNvGrpSpPr/>
        <p:nvPr/>
      </p:nvGrpSpPr>
      <p:grpSpPr>
        <a:xfrm>
          <a:off x="0" y="0"/>
          <a:ext cx="0" cy="0"/>
          <a:chOff x="0" y="0"/>
          <a:chExt cx="0" cy="0"/>
        </a:xfrm>
      </p:grpSpPr>
      <p:sp>
        <p:nvSpPr>
          <p:cNvPr id="5" name="Callout: Left Arrow 4">
            <a:extLst>
              <a:ext uri="{FF2B5EF4-FFF2-40B4-BE49-F238E27FC236}">
                <a16:creationId xmlns:a16="http://schemas.microsoft.com/office/drawing/2014/main" id="{53995BA0-EC4E-FCE7-C451-099718D3DD5B}"/>
              </a:ext>
              <a:ext uri="{C183D7F6-B498-43B3-948B-1728B52AA6E4}">
                <adec:decorative xmlns:adec="http://schemas.microsoft.com/office/drawing/2017/decorative" val="1"/>
              </a:ext>
            </a:extLst>
          </p:cNvPr>
          <p:cNvSpPr/>
          <p:nvPr/>
        </p:nvSpPr>
        <p:spPr>
          <a:xfrm>
            <a:off x="3313722" y="179754"/>
            <a:ext cx="5553757" cy="3877149"/>
          </a:xfrm>
          <a:prstGeom prst="leftArrowCallout">
            <a:avLst/>
          </a:prstGeom>
          <a:solidFill>
            <a:schemeClr val="accent1">
              <a:lumMod val="20000"/>
              <a:lumOff val="8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r>
              <a:rPr lang="en-US" sz="1800">
                <a:solidFill>
                  <a:schemeClr val="tx1"/>
                </a:solidFill>
                <a:effectLst/>
                <a:latin typeface="Trebuchet MS" panose="020B0603020202020204" pitchFamily="34" charset="0"/>
                <a:ea typeface="Aptos" panose="020B0004020202020204" pitchFamily="34" charset="0"/>
                <a:cs typeface="Aptos" panose="020B0004020202020204" pitchFamily="34" charset="0"/>
              </a:rPr>
              <a:t>Use effective universal screening practices and effective progress monitoring practices that are outlined in the Colorado Multi-Tiered System of Supports practice profiles, and the Recorded School Level Training Series videos. Universal Screening and Progress monitoring systems should be in place to help guide tiered considerations for targeting skill-based deficits for students. </a:t>
            </a:r>
          </a:p>
        </p:txBody>
      </p:sp>
      <p:sp>
        <p:nvSpPr>
          <p:cNvPr id="6" name="Title 1">
            <a:extLst>
              <a:ext uri="{FF2B5EF4-FFF2-40B4-BE49-F238E27FC236}">
                <a16:creationId xmlns:a16="http://schemas.microsoft.com/office/drawing/2014/main" id="{075FEDE1-4F42-9798-A7F9-366EB64D409B}"/>
              </a:ext>
            </a:extLst>
          </p:cNvPr>
          <p:cNvSpPr txBox="1">
            <a:spLocks noGrp="1"/>
          </p:cNvSpPr>
          <p:nvPr>
            <p:ph type="title" idx="4294967295"/>
          </p:nvPr>
        </p:nvSpPr>
        <p:spPr>
          <a:xfrm>
            <a:off x="158533" y="119103"/>
            <a:ext cx="7167563" cy="741363"/>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000" b="0" i="0" u="none" strike="noStrike" cap="none">
                <a:solidFill>
                  <a:schemeClr val="dk1"/>
                </a:solidFill>
                <a:latin typeface="Museo Slab 500" panose="02000000000000000000" pitchFamily="50" charset="0"/>
                <a:ea typeface="Museo Slab 500" panose="02000000000000000000" pitchFamily="50" charset="0"/>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chemeClr val="dk1"/>
              </a:buClr>
              <a:buSzPts val="2800"/>
              <a:buFont typeface="Arial"/>
              <a:buNone/>
              <a:tabLst/>
              <a:defRPr/>
            </a:pPr>
            <a:r>
              <a:rPr kumimoji="0" lang="en-US" sz="2800" b="0" i="0" u="none" strike="noStrike" kern="0" cap="none" spc="0" normalizeH="0" baseline="0" noProof="0">
                <a:ln>
                  <a:noFill/>
                </a:ln>
                <a:solidFill>
                  <a:schemeClr val="dk1"/>
                </a:solidFill>
                <a:effectLst/>
                <a:uLnTx/>
                <a:uFillTx/>
                <a:latin typeface="Trebuchet MS" panose="020B0603020202020204" pitchFamily="34" charset="0"/>
                <a:ea typeface="Museo Slab 500" panose="02000000000000000000" pitchFamily="50" charset="0"/>
                <a:cs typeface="Arial"/>
                <a:sym typeface="Arial"/>
              </a:rPr>
              <a:t>MTSS Question</a:t>
            </a:r>
          </a:p>
        </p:txBody>
      </p:sp>
      <p:pic>
        <p:nvPicPr>
          <p:cNvPr id="3" name="Picture 2" descr="Screenshot from a Padlet with a question from &#10;Supportive Centipede reading: Discussion about how we are monitoring MTSS tiers and success with reading instruction">
            <a:extLst>
              <a:ext uri="{FF2B5EF4-FFF2-40B4-BE49-F238E27FC236}">
                <a16:creationId xmlns:a16="http://schemas.microsoft.com/office/drawing/2014/main" id="{04BBF1A2-35A5-BDE0-057B-120444050030}"/>
              </a:ext>
            </a:extLst>
          </p:cNvPr>
          <p:cNvPicPr>
            <a:picLocks noChangeAspect="1"/>
          </p:cNvPicPr>
          <p:nvPr/>
        </p:nvPicPr>
        <p:blipFill>
          <a:blip r:embed="rId3"/>
          <a:stretch>
            <a:fillRect/>
          </a:stretch>
        </p:blipFill>
        <p:spPr>
          <a:xfrm>
            <a:off x="276520" y="1189544"/>
            <a:ext cx="2904792" cy="2764411"/>
          </a:xfrm>
          <a:prstGeom prst="rect">
            <a:avLst/>
          </a:prstGeom>
        </p:spPr>
      </p:pic>
    </p:spTree>
    <p:extLst>
      <p:ext uri="{BB962C8B-B14F-4D97-AF65-F5344CB8AC3E}">
        <p14:creationId xmlns:p14="http://schemas.microsoft.com/office/powerpoint/2010/main" val="4246634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hool corridor with lockers">
            <a:extLst>
              <a:ext uri="{FF2B5EF4-FFF2-40B4-BE49-F238E27FC236}">
                <a16:creationId xmlns:a16="http://schemas.microsoft.com/office/drawing/2014/main" id="{54014EA2-1B82-B7FA-3F6E-4D06FF3D984C}"/>
              </a:ext>
            </a:extLst>
          </p:cNvPr>
          <p:cNvPicPr>
            <a:picLocks noChangeAspect="1"/>
          </p:cNvPicPr>
          <p:nvPr/>
        </p:nvPicPr>
        <p:blipFill>
          <a:blip r:embed="rId3"/>
          <a:srcRect t="13793"/>
          <a:stretch/>
        </p:blipFill>
        <p:spPr>
          <a:xfrm>
            <a:off x="20" y="10"/>
            <a:ext cx="9143980" cy="5143490"/>
          </a:xfrm>
          <a:prstGeom prst="rect">
            <a:avLst/>
          </a:prstGeom>
          <a:noFill/>
        </p:spPr>
      </p:pic>
      <p:sp>
        <p:nvSpPr>
          <p:cNvPr id="2" name="Title 1">
            <a:extLst>
              <a:ext uri="{FF2B5EF4-FFF2-40B4-BE49-F238E27FC236}">
                <a16:creationId xmlns:a16="http://schemas.microsoft.com/office/drawing/2014/main" id="{E1E0D162-C554-8385-10BF-BC233978647C}"/>
              </a:ext>
            </a:extLst>
          </p:cNvPr>
          <p:cNvSpPr>
            <a:spLocks noGrp="1"/>
          </p:cNvSpPr>
          <p:nvPr>
            <p:ph type="title"/>
          </p:nvPr>
        </p:nvSpPr>
        <p:spPr>
          <a:xfrm>
            <a:off x="0" y="3361599"/>
            <a:ext cx="9144000" cy="697053"/>
          </a:xfrm>
        </p:spPr>
        <p:txBody>
          <a:bodyPr wrap="square" anchor="ctr">
            <a:noAutofit/>
          </a:bodyPr>
          <a:lstStyle/>
          <a:p>
            <a:pPr>
              <a:lnSpc>
                <a:spcPct val="90000"/>
              </a:lnSpc>
            </a:pPr>
            <a:r>
              <a:rPr lang="en-US">
                <a:solidFill>
                  <a:schemeClr val="tx1"/>
                </a:solidFill>
                <a:latin typeface="Trebuchet MS"/>
              </a:rPr>
              <a:t>Breakout Rooms</a:t>
            </a:r>
          </a:p>
        </p:txBody>
      </p:sp>
      <p:pic>
        <p:nvPicPr>
          <p:cNvPr id="4" name="Google Shape;115;p10" descr="CDE Logo">
            <a:extLst>
              <a:ext uri="{FF2B5EF4-FFF2-40B4-BE49-F238E27FC236}">
                <a16:creationId xmlns:a16="http://schemas.microsoft.com/office/drawing/2014/main" id="{B3A458BE-6824-0E24-4000-9C720988CE66}"/>
              </a:ext>
            </a:extLst>
          </p:cNvPr>
          <p:cNvPicPr preferRelativeResize="0"/>
          <p:nvPr/>
        </p:nvPicPr>
        <p:blipFill>
          <a:blip r:embed="rId4">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3724994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EF98F-22CF-496E-BA87-088B5A94CC4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14B4CCB-0645-B7C0-2798-F237BA0F1DA7}"/>
              </a:ext>
            </a:extLst>
          </p:cNvPr>
          <p:cNvSpPr>
            <a:spLocks noGrp="1"/>
          </p:cNvSpPr>
          <p:nvPr>
            <p:ph type="title"/>
          </p:nvPr>
        </p:nvSpPr>
        <p:spPr/>
        <p:txBody>
          <a:bodyPr/>
          <a:lstStyle/>
          <a:p>
            <a:r>
              <a:rPr lang="en-US">
                <a:latin typeface="Trebuchet MS" panose="020B0603020202020204" pitchFamily="34" charset="0"/>
              </a:rPr>
              <a:t>Breakout Room Topics</a:t>
            </a:r>
          </a:p>
        </p:txBody>
      </p:sp>
      <p:graphicFrame>
        <p:nvGraphicFramePr>
          <p:cNvPr id="2" name="Diagram 1" descr="Breakout Room Topics">
            <a:extLst>
              <a:ext uri="{FF2B5EF4-FFF2-40B4-BE49-F238E27FC236}">
                <a16:creationId xmlns:a16="http://schemas.microsoft.com/office/drawing/2014/main" id="{199CFE64-EDB9-FD2C-DAFA-E3980703D170}"/>
              </a:ext>
            </a:extLst>
          </p:cNvPr>
          <p:cNvGraphicFramePr/>
          <p:nvPr>
            <p:extLst>
              <p:ext uri="{D42A27DB-BD31-4B8C-83A1-F6EECF244321}">
                <p14:modId xmlns:p14="http://schemas.microsoft.com/office/powerpoint/2010/main" val="1296246928"/>
              </p:ext>
            </p:extLst>
          </p:nvPr>
        </p:nvGraphicFramePr>
        <p:xfrm>
          <a:off x="110253" y="979055"/>
          <a:ext cx="8923494" cy="33343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5454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4B6D1-5F53-4871-1334-D57100DD5B9B}"/>
            </a:ext>
          </a:extLst>
        </p:cNvPr>
        <p:cNvGrpSpPr/>
        <p:nvPr/>
      </p:nvGrpSpPr>
      <p:grpSpPr>
        <a:xfrm>
          <a:off x="0" y="0"/>
          <a:ext cx="0" cy="0"/>
          <a:chOff x="0" y="0"/>
          <a:chExt cx="0" cy="0"/>
        </a:xfrm>
      </p:grpSpPr>
      <p:pic>
        <p:nvPicPr>
          <p:cNvPr id="6" name="Picture Placeholder 5" descr="Two children sitting at a table&#10;">
            <a:extLst>
              <a:ext uri="{FF2B5EF4-FFF2-40B4-BE49-F238E27FC236}">
                <a16:creationId xmlns:a16="http://schemas.microsoft.com/office/drawing/2014/main" id="{58F0E478-9C4B-FFDD-60ED-0928C2FB3F4C}"/>
              </a:ext>
            </a:extLst>
          </p:cNvPr>
          <p:cNvPicPr>
            <a:picLocks noGrp="1" noChangeAspect="1"/>
          </p:cNvPicPr>
          <p:nvPr>
            <p:ph type="pic" sz="quarter" idx="10"/>
          </p:nvPr>
        </p:nvPicPr>
        <p:blipFill>
          <a:blip r:embed="rId3"/>
          <a:srcRect t="7839" b="7839"/>
          <a:stretch/>
        </p:blipFill>
        <p:spPr/>
      </p:pic>
      <p:sp>
        <p:nvSpPr>
          <p:cNvPr id="3" name="Title 2">
            <a:extLst>
              <a:ext uri="{FF2B5EF4-FFF2-40B4-BE49-F238E27FC236}">
                <a16:creationId xmlns:a16="http://schemas.microsoft.com/office/drawing/2014/main" id="{7056281D-9399-4588-BA46-AD3D254FEA0D}"/>
              </a:ext>
            </a:extLst>
          </p:cNvPr>
          <p:cNvSpPr>
            <a:spLocks noGrp="1"/>
          </p:cNvSpPr>
          <p:nvPr>
            <p:ph type="title"/>
          </p:nvPr>
        </p:nvSpPr>
        <p:spPr/>
        <p:txBody>
          <a:bodyPr/>
          <a:lstStyle/>
          <a:p>
            <a:r>
              <a:rPr lang="en-US" sz="3600">
                <a:solidFill>
                  <a:schemeClr val="tx1"/>
                </a:solidFill>
                <a:latin typeface="Trebuchet MS"/>
              </a:rPr>
              <a:t>End-of-Year (EOY) READ Act Reminders</a:t>
            </a:r>
          </a:p>
        </p:txBody>
      </p:sp>
      <p:pic>
        <p:nvPicPr>
          <p:cNvPr id="5" name="Google Shape;115;p10" descr="CDE Logo">
            <a:extLst>
              <a:ext uri="{FF2B5EF4-FFF2-40B4-BE49-F238E27FC236}">
                <a16:creationId xmlns:a16="http://schemas.microsoft.com/office/drawing/2014/main" id="{842C22FD-CAD1-DD03-3056-CCA0999438C8}"/>
              </a:ext>
            </a:extLst>
          </p:cNvPr>
          <p:cNvPicPr preferRelativeResize="0"/>
          <p:nvPr/>
        </p:nvPicPr>
        <p:blipFill>
          <a:blip r:embed="rId4">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351264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0C1857A7-60A9-EBF8-F9D0-36D6F8C454B3}"/>
              </a:ext>
            </a:extLst>
          </p:cNvPr>
          <p:cNvSpPr>
            <a:spLocks noGrp="1"/>
          </p:cNvSpPr>
          <p:nvPr>
            <p:ph type="title"/>
          </p:nvPr>
        </p:nvSpPr>
        <p:spPr>
          <a:xfrm>
            <a:off x="155575" y="98425"/>
            <a:ext cx="7861589" cy="741363"/>
          </a:xfrm>
        </p:spPr>
        <p:txBody>
          <a:bodyPr/>
          <a:lstStyle/>
          <a:p>
            <a:r>
              <a:rPr lang="en-US" sz="2800">
                <a:latin typeface="Trebuchet MS" panose="020B0603020202020204" pitchFamily="34" charset="0"/>
              </a:rPr>
              <a:t>End-of-Year (EOY) READ Act Resources</a:t>
            </a:r>
          </a:p>
        </p:txBody>
      </p:sp>
      <p:sp>
        <p:nvSpPr>
          <p:cNvPr id="6" name="TextBox 5">
            <a:extLst>
              <a:ext uri="{FF2B5EF4-FFF2-40B4-BE49-F238E27FC236}">
                <a16:creationId xmlns:a16="http://schemas.microsoft.com/office/drawing/2014/main" id="{FDD9A2EF-8573-EB9C-7BC1-73132ADA7B92}"/>
              </a:ext>
            </a:extLst>
          </p:cNvPr>
          <p:cNvSpPr txBox="1"/>
          <p:nvPr/>
        </p:nvSpPr>
        <p:spPr>
          <a:xfrm>
            <a:off x="18536" y="1415200"/>
            <a:ext cx="3778539" cy="2982035"/>
          </a:xfrm>
          <a:prstGeom prst="rect">
            <a:avLst/>
          </a:prstGeom>
          <a:noFill/>
        </p:spPr>
        <p:txBody>
          <a:bodyPr wrap="square">
            <a:spAutoFit/>
          </a:bodyPr>
          <a:lstStyle/>
          <a:p>
            <a:pPr marL="342900" marR="0" lvl="0" indent="-342900">
              <a:lnSpc>
                <a:spcPct val="200000"/>
              </a:lnSpc>
              <a:buFont typeface="Symbol" panose="05050102010706020507" pitchFamily="18" charset="2"/>
              <a:buChar char=""/>
            </a:pPr>
            <a:r>
              <a:rPr lang="en-US" sz="1800" u="sng">
                <a:solidFill>
                  <a:schemeClr val="accent1">
                    <a:lumMod val="50000"/>
                  </a:schemeClr>
                </a:solidFill>
                <a:effectLst/>
                <a:latin typeface="Trebuchet MS" panose="020B0603020202020204" pitchFamily="34" charset="0"/>
                <a:ea typeface="Trebuchet MS" panose="020B0603020202020204" pitchFamily="34" charset="0"/>
                <a:cs typeface="Trebuchet MS" panose="020B0603020202020204" pitchFamily="34" charset="0"/>
                <a:hlinkClick r:id="rId3">
                  <a:extLst>
                    <a:ext uri="{A12FA001-AC4F-418D-AE19-62706E023703}">
                      <ahyp:hlinkClr xmlns:ahyp="http://schemas.microsoft.com/office/drawing/2018/hyperlinkcolor" val="tx"/>
                    </a:ext>
                  </a:extLst>
                </a:hlinkClick>
              </a:rPr>
              <a:t>READ Act Handbook</a:t>
            </a:r>
            <a:endParaRPr lang="en-US" sz="1800" u="sng">
              <a:solidFill>
                <a:srgbClr val="0097A7"/>
              </a:solidFill>
              <a:effectLst/>
              <a:latin typeface="Trebuchet MS" panose="020B0603020202020204" pitchFamily="34" charset="0"/>
              <a:ea typeface="Trebuchet MS" panose="020B0603020202020204" pitchFamily="34" charset="0"/>
              <a:cs typeface="Trebuchet MS" panose="020B0603020202020204" pitchFamily="34" charset="0"/>
              <a:hlinkClick r:id="rId4">
                <a:extLst>
                  <a:ext uri="{A12FA001-AC4F-418D-AE19-62706E023703}">
                    <ahyp:hlinkClr xmlns:ahyp="http://schemas.microsoft.com/office/drawing/2018/hyperlinkcolor" val="tx"/>
                  </a:ext>
                </a:extLst>
              </a:hlinkClick>
            </a:endParaRPr>
          </a:p>
          <a:p>
            <a:pPr marL="342900" marR="0" lvl="0" indent="-342900">
              <a:lnSpc>
                <a:spcPct val="200000"/>
              </a:lnSpc>
              <a:buFont typeface="Symbol" panose="05050102010706020507" pitchFamily="18" charset="2"/>
              <a:buChar char=""/>
            </a:pPr>
            <a:r>
              <a:rPr lang="en-US" sz="1800" u="sng">
                <a:solidFill>
                  <a:schemeClr val="accent1">
                    <a:lumMod val="50000"/>
                  </a:schemeClr>
                </a:solidFill>
                <a:effectLst/>
                <a:latin typeface="Trebuchet MS" panose="020B0603020202020204" pitchFamily="34" charset="0"/>
                <a:ea typeface="Trebuchet MS" panose="020B0603020202020204" pitchFamily="34" charset="0"/>
                <a:cs typeface="Trebuchet MS" panose="020B0603020202020204" pitchFamily="34" charset="0"/>
                <a:hlinkClick r:id="rId4">
                  <a:extLst>
                    <a:ext uri="{A12FA001-AC4F-418D-AE19-62706E023703}">
                      <ahyp:hlinkClr xmlns:ahyp="http://schemas.microsoft.com/office/drawing/2018/hyperlinkcolor" val="tx"/>
                    </a:ext>
                  </a:extLst>
                </a:hlinkClick>
              </a:rPr>
              <a:t>READ Plans from Year to Year</a:t>
            </a:r>
            <a:endParaRPr lang="en-US" sz="1800">
              <a:solidFill>
                <a:schemeClr val="accent1">
                  <a:lumMod val="50000"/>
                </a:schemeClr>
              </a:solidFill>
              <a:effectLst/>
              <a:latin typeface="Trebuchet MS" panose="020B0603020202020204" pitchFamily="34" charset="0"/>
              <a:ea typeface="Calibri" panose="020F0502020204030204" pitchFamily="34" charset="0"/>
              <a:cs typeface="Arial" panose="020B0604020202020204" pitchFamily="34" charset="0"/>
            </a:endParaRPr>
          </a:p>
          <a:p>
            <a:pPr marL="342900" marR="0" lvl="0" indent="-342900">
              <a:lnSpc>
                <a:spcPct val="200000"/>
              </a:lnSpc>
              <a:spcAft>
                <a:spcPts val="800"/>
              </a:spcAft>
              <a:buFont typeface="Symbol" panose="05050102010706020507" pitchFamily="18" charset="2"/>
              <a:buChar char=""/>
            </a:pPr>
            <a:r>
              <a:rPr lang="en-US" sz="1800" u="sng">
                <a:solidFill>
                  <a:schemeClr val="accent1">
                    <a:lumMod val="50000"/>
                  </a:schemeClr>
                </a:solidFill>
                <a:effectLst/>
                <a:latin typeface="Trebuchet MS" panose="020B0603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End-of-Year Parent Meeting</a:t>
            </a:r>
            <a:endParaRPr lang="en-US" sz="1800" u="sng">
              <a:solidFill>
                <a:schemeClr val="accent1">
                  <a:lumMod val="50000"/>
                </a:schemeClr>
              </a:solidFill>
              <a:effectLst/>
              <a:latin typeface="Trebuchet MS" panose="020B0603020202020204" pitchFamily="34" charset="0"/>
              <a:ea typeface="Calibri" panose="020F0502020204030204" pitchFamily="34" charset="0"/>
              <a:cs typeface="Arial" panose="020B0604020202020204" pitchFamily="34" charset="0"/>
            </a:endParaRPr>
          </a:p>
          <a:p>
            <a:pPr marL="342900" indent="-342900">
              <a:spcAft>
                <a:spcPts val="800"/>
              </a:spcAft>
              <a:buFont typeface="Symbol" panose="05050102010706020507" pitchFamily="18" charset="2"/>
              <a:buChar char=""/>
            </a:pPr>
            <a:r>
              <a:rPr lang="en-US" sz="1800" u="sng">
                <a:solidFill>
                  <a:schemeClr val="accent1">
                    <a:lumMod val="50000"/>
                  </a:schemeClr>
                </a:solidFill>
                <a:effectLst/>
                <a:latin typeface="Trebuchet MS" panose="020B0603020202020204" pitchFamily="34" charset="0"/>
                <a:ea typeface="Trebuchet MS" panose="020B0603020202020204" pitchFamily="34" charset="0"/>
                <a:cs typeface="Trebuchet MS" panose="020B0603020202020204" pitchFamily="34" charset="0"/>
                <a:hlinkClick r:id="rId4">
                  <a:extLst>
                    <a:ext uri="{A12FA001-AC4F-418D-AE19-62706E023703}">
                      <ahyp:hlinkClr xmlns:ahyp="http://schemas.microsoft.com/office/drawing/2018/hyperlinkcolor" val="tx"/>
                    </a:ext>
                  </a:extLst>
                </a:hlinkClick>
              </a:rPr>
              <a:t>Exiting Students from a READ Plan</a:t>
            </a:r>
          </a:p>
          <a:p>
            <a:pPr marL="342900" marR="0" lvl="0" indent="-342900">
              <a:lnSpc>
                <a:spcPct val="200000"/>
              </a:lnSpc>
              <a:spcAft>
                <a:spcPts val="800"/>
              </a:spcAft>
              <a:buFont typeface="Symbol" panose="05050102010706020507" pitchFamily="18" charset="2"/>
              <a:buChar char=""/>
            </a:pPr>
            <a:endParaRPr lang="en-US" sz="1800">
              <a:effectLst/>
              <a:latin typeface="Trebuchet MS" panose="020B0603020202020204" pitchFamily="34" charset="0"/>
              <a:ea typeface="Calibri" panose="020F0502020204030204" pitchFamily="34" charset="0"/>
              <a:cs typeface="Arial" panose="020B0604020202020204" pitchFamily="34" charset="0"/>
            </a:endParaRPr>
          </a:p>
        </p:txBody>
      </p:sp>
      <p:pic>
        <p:nvPicPr>
          <p:cNvPr id="9" name="Picture 8" descr="A screenshot of the READ Act Guidance and READ Plan Resources Web Page ">
            <a:extLst>
              <a:ext uri="{FF2B5EF4-FFF2-40B4-BE49-F238E27FC236}">
                <a16:creationId xmlns:a16="http://schemas.microsoft.com/office/drawing/2014/main" id="{327E9800-A997-0FA1-507E-DE0CDF10229B}"/>
              </a:ext>
            </a:extLst>
          </p:cNvPr>
          <p:cNvPicPr>
            <a:picLocks noChangeAspect="1"/>
          </p:cNvPicPr>
          <p:nvPr/>
        </p:nvPicPr>
        <p:blipFill>
          <a:blip r:embed="rId6"/>
          <a:stretch>
            <a:fillRect/>
          </a:stretch>
        </p:blipFill>
        <p:spPr>
          <a:xfrm>
            <a:off x="3797075" y="746265"/>
            <a:ext cx="5009685" cy="3816500"/>
          </a:xfrm>
          <a:prstGeom prst="rect">
            <a:avLst/>
          </a:prstGeom>
        </p:spPr>
      </p:pic>
      <p:sp>
        <p:nvSpPr>
          <p:cNvPr id="10" name="Oval 9">
            <a:extLst>
              <a:ext uri="{FF2B5EF4-FFF2-40B4-BE49-F238E27FC236}">
                <a16:creationId xmlns:a16="http://schemas.microsoft.com/office/drawing/2014/main" id="{A4CAD813-1005-6C27-E010-E40B9D5E2661}"/>
              </a:ext>
              <a:ext uri="{C183D7F6-B498-43B3-948B-1728B52AA6E4}">
                <adec:decorative xmlns:adec="http://schemas.microsoft.com/office/drawing/2017/decorative" val="1"/>
              </a:ext>
            </a:extLst>
          </p:cNvPr>
          <p:cNvSpPr/>
          <p:nvPr/>
        </p:nvSpPr>
        <p:spPr>
          <a:xfrm>
            <a:off x="7575614" y="1940796"/>
            <a:ext cx="1209964" cy="35098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1167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83071E79-BDF3-9611-BF4C-A70BB951D605}"/>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EDEE295B-3604-CE2A-C2D8-285345209C43}"/>
              </a:ext>
            </a:extLst>
          </p:cNvPr>
          <p:cNvSpPr txBox="1">
            <a:spLocks noGrp="1"/>
          </p:cNvSpPr>
          <p:nvPr>
            <p:ph type="title"/>
          </p:nvPr>
        </p:nvSpPr>
        <p:spPr>
          <a:xfrm>
            <a:off x="311700" y="114025"/>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a:latin typeface="Trebuchet MS" panose="020B0603020202020204" pitchFamily="34" charset="0"/>
              </a:rPr>
              <a:t>Agenda</a:t>
            </a:r>
            <a:endParaRPr>
              <a:latin typeface="Trebuchet MS" panose="020B0603020202020204" pitchFamily="34" charset="0"/>
            </a:endParaRPr>
          </a:p>
        </p:txBody>
      </p:sp>
      <p:graphicFrame>
        <p:nvGraphicFramePr>
          <p:cNvPr id="2" name="Table 1">
            <a:extLst>
              <a:ext uri="{FF2B5EF4-FFF2-40B4-BE49-F238E27FC236}">
                <a16:creationId xmlns:a16="http://schemas.microsoft.com/office/drawing/2014/main" id="{D4331C52-D439-8050-C0E2-9A39950B3C12}"/>
              </a:ext>
            </a:extLst>
          </p:cNvPr>
          <p:cNvGraphicFramePr>
            <a:graphicFrameLocks noGrp="1"/>
          </p:cNvGraphicFramePr>
          <p:nvPr>
            <p:extLst>
              <p:ext uri="{D42A27DB-BD31-4B8C-83A1-F6EECF244321}">
                <p14:modId xmlns:p14="http://schemas.microsoft.com/office/powerpoint/2010/main" val="163715016"/>
              </p:ext>
            </p:extLst>
          </p:nvPr>
        </p:nvGraphicFramePr>
        <p:xfrm>
          <a:off x="177749" y="1428750"/>
          <a:ext cx="6543481" cy="2286000"/>
        </p:xfrm>
        <a:graphic>
          <a:graphicData uri="http://schemas.openxmlformats.org/drawingml/2006/table">
            <a:tbl>
              <a:tblPr firstRow="1" bandRow="1">
                <a:tableStyleId>{5C22544A-7EE6-4342-B048-85BDC9FD1C3A}</a:tableStyleId>
              </a:tblPr>
              <a:tblGrid>
                <a:gridCol w="1549451">
                  <a:extLst>
                    <a:ext uri="{9D8B030D-6E8A-4147-A177-3AD203B41FA5}">
                      <a16:colId xmlns:a16="http://schemas.microsoft.com/office/drawing/2014/main" val="3466796005"/>
                    </a:ext>
                  </a:extLst>
                </a:gridCol>
                <a:gridCol w="4994030">
                  <a:extLst>
                    <a:ext uri="{9D8B030D-6E8A-4147-A177-3AD203B41FA5}">
                      <a16:colId xmlns:a16="http://schemas.microsoft.com/office/drawing/2014/main" val="5354359"/>
                    </a:ext>
                  </a:extLst>
                </a:gridCol>
              </a:tblGrid>
              <a:tr h="494336">
                <a:tc>
                  <a:txBody>
                    <a:bodyPr/>
                    <a:lstStyle/>
                    <a:p>
                      <a:r>
                        <a:rPr lang="en-US" sz="1800" b="0">
                          <a:solidFill>
                            <a:schemeClr val="tx1"/>
                          </a:solidFill>
                          <a:latin typeface="Trebuchet MS" panose="020B0603020202020204" pitchFamily="34" charset="0"/>
                          <a:ea typeface="Calibri"/>
                          <a:cs typeface="Calibri"/>
                        </a:rPr>
                        <a:t>10:00 – 11:00</a:t>
                      </a:r>
                      <a:endParaRPr lang="en-US" sz="1800" b="0"/>
                    </a:p>
                  </a:txBody>
                  <a:tcPr>
                    <a:solidFill>
                      <a:schemeClr val="accent4">
                        <a:lumMod val="60000"/>
                        <a:lumOff val="40000"/>
                      </a:schemeClr>
                    </a:solidFill>
                  </a:tcPr>
                </a:tc>
                <a:tc>
                  <a:txBody>
                    <a:bodyPr/>
                    <a:lstStyle/>
                    <a:p>
                      <a:r>
                        <a:rPr lang="en-US" sz="1800" b="1">
                          <a:solidFill>
                            <a:schemeClr val="tx1"/>
                          </a:solidFill>
                          <a:latin typeface="Trebuchet MS" panose="020B0603020202020204" pitchFamily="34" charset="0"/>
                          <a:ea typeface="Calibri"/>
                          <a:cs typeface="Calibri"/>
                        </a:rPr>
                        <a:t>Literacy Updates and Collaboration</a:t>
                      </a:r>
                    </a:p>
                    <a:p>
                      <a:pPr marL="0" indent="0">
                        <a:buFont typeface="Arial" panose="020B0604020202020204" pitchFamily="34" charset="0"/>
                        <a:buNone/>
                      </a:pPr>
                      <a:r>
                        <a:rPr lang="en-US" sz="1800" b="0">
                          <a:solidFill>
                            <a:schemeClr val="tx1"/>
                          </a:solidFill>
                          <a:latin typeface="Trebuchet MS" panose="020B0603020202020204" pitchFamily="34" charset="0"/>
                          <a:ea typeface="Calibri"/>
                          <a:cs typeface="Calibri"/>
                        </a:rPr>
                        <a:t>Students with Disabilities Q&amp;A</a:t>
                      </a:r>
                    </a:p>
                    <a:p>
                      <a:pPr marL="0" indent="0">
                        <a:buFont typeface="Arial" panose="020B0604020202020204" pitchFamily="34" charset="0"/>
                        <a:buNone/>
                      </a:pPr>
                      <a:r>
                        <a:rPr lang="en-US" sz="1800" b="0">
                          <a:solidFill>
                            <a:schemeClr val="tx1"/>
                          </a:solidFill>
                          <a:latin typeface="Trebuchet MS" panose="020B0603020202020204" pitchFamily="34" charset="0"/>
                          <a:ea typeface="Calibri"/>
                          <a:cs typeface="Calibri"/>
                        </a:rPr>
                        <a:t>READ Act FAQs and Breakout Discussions:</a:t>
                      </a:r>
                    </a:p>
                    <a:p>
                      <a:pPr marL="342900" lvl="1" indent="-342900">
                        <a:buFont typeface="Arial" panose="020B0604020202020204" pitchFamily="34" charset="0"/>
                        <a:buChar char="•"/>
                      </a:pPr>
                      <a:r>
                        <a:rPr lang="en-US" sz="1800" b="0">
                          <a:solidFill>
                            <a:schemeClr val="tx1"/>
                          </a:solidFill>
                          <a:latin typeface="Trebuchet MS" panose="020B0603020202020204" pitchFamily="34" charset="0"/>
                          <a:ea typeface="Calibri"/>
                          <a:cs typeface="Calibri"/>
                        </a:rPr>
                        <a:t>Students with Disabilities</a:t>
                      </a:r>
                    </a:p>
                    <a:p>
                      <a:pPr marL="342900" lvl="1" indent="-342900">
                        <a:buFont typeface="Arial" panose="020B0604020202020204" pitchFamily="34" charset="0"/>
                        <a:buChar char="•"/>
                      </a:pPr>
                      <a:r>
                        <a:rPr lang="en-US" sz="1800" b="0">
                          <a:solidFill>
                            <a:schemeClr val="tx1"/>
                          </a:solidFill>
                          <a:latin typeface="Trebuchet MS" panose="020B0603020202020204" pitchFamily="34" charset="0"/>
                          <a:ea typeface="Calibri"/>
                          <a:cs typeface="Calibri"/>
                        </a:rPr>
                        <a:t>Multilingual Learners</a:t>
                      </a:r>
                    </a:p>
                    <a:p>
                      <a:pPr marL="342900" lvl="1" indent="-342900">
                        <a:buFont typeface="Arial" panose="020B0604020202020204" pitchFamily="34" charset="0"/>
                        <a:buChar char="•"/>
                      </a:pPr>
                      <a:r>
                        <a:rPr lang="en-US" sz="1800" b="0">
                          <a:solidFill>
                            <a:schemeClr val="tx1"/>
                          </a:solidFill>
                          <a:latin typeface="Trebuchet MS" panose="020B0603020202020204" pitchFamily="34" charset="0"/>
                          <a:ea typeface="Calibri"/>
                          <a:cs typeface="Calibri"/>
                        </a:rPr>
                        <a:t>MTSS and Tiers of Literacy Instruction</a:t>
                      </a:r>
                    </a:p>
                    <a:p>
                      <a:pPr marL="0" indent="0">
                        <a:buFont typeface="Arial" panose="020B0604020202020204" pitchFamily="34" charset="0"/>
                        <a:buNone/>
                      </a:pPr>
                      <a:r>
                        <a:rPr lang="en-US" sz="1800" b="0">
                          <a:solidFill>
                            <a:schemeClr val="tx1"/>
                          </a:solidFill>
                          <a:latin typeface="Trebuchet MS" panose="020B0603020202020204" pitchFamily="34" charset="0"/>
                          <a:ea typeface="Calibri"/>
                          <a:cs typeface="Calibri"/>
                        </a:rPr>
                        <a:t>EOY READ Act Reminders</a:t>
                      </a:r>
                    </a:p>
                    <a:p>
                      <a:pPr marL="0" indent="0">
                        <a:buFont typeface="Arial" panose="020B0604020202020204" pitchFamily="34" charset="0"/>
                        <a:buNone/>
                      </a:pPr>
                      <a:r>
                        <a:rPr lang="en-US" sz="1800" b="0">
                          <a:solidFill>
                            <a:schemeClr val="tx1"/>
                          </a:solidFill>
                          <a:latin typeface="Trebuchet MS" panose="020B0603020202020204" pitchFamily="34" charset="0"/>
                          <a:ea typeface="Calibri"/>
                          <a:cs typeface="Calibri"/>
                        </a:rPr>
                        <a:t>CDE Literacy Updates</a:t>
                      </a:r>
                    </a:p>
                  </a:txBody>
                  <a:tcPr>
                    <a:solidFill>
                      <a:schemeClr val="accent4">
                        <a:lumMod val="60000"/>
                        <a:lumOff val="40000"/>
                      </a:schemeClr>
                    </a:solidFill>
                  </a:tcPr>
                </a:tc>
                <a:extLst>
                  <a:ext uri="{0D108BD9-81ED-4DB2-BD59-A6C34878D82A}">
                    <a16:rowId xmlns:a16="http://schemas.microsoft.com/office/drawing/2014/main" val="1333294098"/>
                  </a:ext>
                </a:extLst>
              </a:tr>
            </a:tbl>
          </a:graphicData>
        </a:graphic>
      </p:graphicFrame>
      <p:sp>
        <p:nvSpPr>
          <p:cNvPr id="3" name="TextBox 2">
            <a:extLst>
              <a:ext uri="{FF2B5EF4-FFF2-40B4-BE49-F238E27FC236}">
                <a16:creationId xmlns:a16="http://schemas.microsoft.com/office/drawing/2014/main" id="{162ACBEF-0DBB-BA83-2467-E86C8537118F}"/>
              </a:ext>
            </a:extLst>
          </p:cNvPr>
          <p:cNvSpPr txBox="1"/>
          <p:nvPr/>
        </p:nvSpPr>
        <p:spPr>
          <a:xfrm>
            <a:off x="66644" y="4323989"/>
            <a:ext cx="8453942" cy="369332"/>
          </a:xfrm>
          <a:prstGeom prst="rect">
            <a:avLst/>
          </a:prstGeom>
          <a:noFill/>
        </p:spPr>
        <p:txBody>
          <a:bodyPr wrap="square" rtlCol="0">
            <a:spAutoFit/>
          </a:bodyPr>
          <a:lstStyle/>
          <a:p>
            <a:pPr marL="0" lvl="0" indent="0" algn="l" rtl="0">
              <a:spcBef>
                <a:spcPts val="0"/>
              </a:spcBef>
              <a:spcAft>
                <a:spcPts val="1200"/>
              </a:spcAft>
              <a:buNone/>
            </a:pPr>
            <a:r>
              <a:rPr lang="en-US" sz="1800" i="1">
                <a:latin typeface="Trebuchet MS" panose="020B0603020202020204" pitchFamily="34" charset="0"/>
                <a:cs typeface="Calibri"/>
              </a:rPr>
              <a:t>Note: Both sections of today’s meeting will be held on the same Zoom link. </a:t>
            </a:r>
          </a:p>
        </p:txBody>
      </p:sp>
      <p:pic>
        <p:nvPicPr>
          <p:cNvPr id="5" name="Picture 4">
            <a:extLst>
              <a:ext uri="{FF2B5EF4-FFF2-40B4-BE49-F238E27FC236}">
                <a16:creationId xmlns:a16="http://schemas.microsoft.com/office/drawing/2014/main" id="{1F465935-8232-93ED-55A8-8DA8062C5508}"/>
              </a:ext>
              <a:ext uri="{C183D7F6-B498-43B3-948B-1728B52AA6E4}">
                <adec:decorative xmlns:adec="http://schemas.microsoft.com/office/drawing/2017/decorative" val="1"/>
              </a:ext>
            </a:extLst>
          </p:cNvPr>
          <p:cNvPicPr>
            <a:picLocks noChangeAspect="1"/>
          </p:cNvPicPr>
          <p:nvPr/>
        </p:nvPicPr>
        <p:blipFill>
          <a:blip r:embed="rId3"/>
          <a:srcRect l="13947" t="-896" r="14916" b="896"/>
          <a:stretch/>
        </p:blipFill>
        <p:spPr>
          <a:xfrm>
            <a:off x="6752768" y="1420935"/>
            <a:ext cx="2422771" cy="2270532"/>
          </a:xfrm>
          <a:prstGeom prst="rect">
            <a:avLst/>
          </a:prstGeom>
        </p:spPr>
      </p:pic>
    </p:spTree>
    <p:extLst>
      <p:ext uri="{BB962C8B-B14F-4D97-AF65-F5344CB8AC3E}">
        <p14:creationId xmlns:p14="http://schemas.microsoft.com/office/powerpoint/2010/main" val="1317852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8878A1-2255-81BC-E163-D222888A450B}"/>
            </a:ext>
          </a:extLst>
        </p:cNvPr>
        <p:cNvGrpSpPr/>
        <p:nvPr/>
      </p:nvGrpSpPr>
      <p:grpSpPr>
        <a:xfrm>
          <a:off x="0" y="0"/>
          <a:ext cx="0" cy="0"/>
          <a:chOff x="0" y="0"/>
          <a:chExt cx="0" cy="0"/>
        </a:xfrm>
      </p:grpSpPr>
      <p:pic>
        <p:nvPicPr>
          <p:cNvPr id="6" name="Picture Placeholder 5" descr="A teacher and a child looking at a computer&#10;&#10;">
            <a:extLst>
              <a:ext uri="{FF2B5EF4-FFF2-40B4-BE49-F238E27FC236}">
                <a16:creationId xmlns:a16="http://schemas.microsoft.com/office/drawing/2014/main" id="{B733AA06-585D-607A-E4EE-3E11F3480C24}"/>
              </a:ext>
            </a:extLst>
          </p:cNvPr>
          <p:cNvPicPr>
            <a:picLocks noGrp="1" noChangeAspect="1"/>
          </p:cNvPicPr>
          <p:nvPr>
            <p:ph type="pic" sz="quarter" idx="10"/>
          </p:nvPr>
        </p:nvPicPr>
        <p:blipFill>
          <a:blip r:embed="rId3"/>
          <a:srcRect t="7833" b="7833"/>
          <a:stretch>
            <a:fillRect/>
          </a:stretch>
        </p:blipFill>
        <p:spPr/>
      </p:pic>
      <p:sp>
        <p:nvSpPr>
          <p:cNvPr id="4" name="Title 3">
            <a:extLst>
              <a:ext uri="{FF2B5EF4-FFF2-40B4-BE49-F238E27FC236}">
                <a16:creationId xmlns:a16="http://schemas.microsoft.com/office/drawing/2014/main" id="{3654DD12-0DC4-38C3-5478-D71EC1C15B97}"/>
              </a:ext>
            </a:extLst>
          </p:cNvPr>
          <p:cNvSpPr>
            <a:spLocks noGrp="1"/>
          </p:cNvSpPr>
          <p:nvPr>
            <p:ph type="title"/>
          </p:nvPr>
        </p:nvSpPr>
        <p:spPr/>
        <p:txBody>
          <a:bodyPr vert="horz" lIns="68580" tIns="34290" rIns="68580" bIns="34290" rtlCol="0" anchor="ctr">
            <a:normAutofit/>
          </a:bodyPr>
          <a:lstStyle/>
          <a:p>
            <a:pPr>
              <a:spcBef>
                <a:spcPct val="0"/>
              </a:spcBef>
            </a:pPr>
            <a:r>
              <a:rPr lang="en-US" sz="3600" kern="1200">
                <a:solidFill>
                  <a:schemeClr val="tx1"/>
                </a:solidFill>
                <a:latin typeface="Trebuchet MS"/>
                <a:ea typeface="+mj-ea"/>
                <a:cs typeface="+mj-cs"/>
              </a:rPr>
              <a:t>Exiting Students from a READ Plan</a:t>
            </a:r>
          </a:p>
        </p:txBody>
      </p:sp>
      <p:pic>
        <p:nvPicPr>
          <p:cNvPr id="3" name="Google Shape;115;p10" descr="CDE Logo">
            <a:extLst>
              <a:ext uri="{FF2B5EF4-FFF2-40B4-BE49-F238E27FC236}">
                <a16:creationId xmlns:a16="http://schemas.microsoft.com/office/drawing/2014/main" id="{A49D9704-8264-1BF3-1AD5-EB433A5BDD31}"/>
              </a:ext>
            </a:extLst>
          </p:cNvPr>
          <p:cNvPicPr preferRelativeResize="0"/>
          <p:nvPr/>
        </p:nvPicPr>
        <p:blipFill>
          <a:blip r:embed="rId4">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150473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50BCFEE-05CC-3C5A-7508-928CE74408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DF2D65-80A8-5367-516B-63508C9FB9DA}"/>
              </a:ext>
            </a:extLst>
          </p:cNvPr>
          <p:cNvSpPr>
            <a:spLocks noGrp="1"/>
          </p:cNvSpPr>
          <p:nvPr>
            <p:ph type="title"/>
          </p:nvPr>
        </p:nvSpPr>
        <p:spPr/>
        <p:txBody>
          <a:bodyPr vert="horz" lIns="68580" tIns="34290" rIns="68580" bIns="34290" rtlCol="0" anchor="ctr">
            <a:normAutofit/>
          </a:bodyPr>
          <a:lstStyle/>
          <a:p>
            <a:pPr>
              <a:spcBef>
                <a:spcPct val="0"/>
              </a:spcBef>
            </a:pPr>
            <a:r>
              <a:rPr lang="en-US" sz="2800" kern="1200">
                <a:solidFill>
                  <a:schemeClr val="tx1"/>
                </a:solidFill>
                <a:latin typeface="Trebuchet MS" panose="020B0603020202020204" pitchFamily="34" charset="0"/>
                <a:ea typeface="+mj-ea"/>
                <a:cs typeface="+mj-cs"/>
              </a:rPr>
              <a:t>Exiting a READ Plan: READ Act Statute and Rule</a:t>
            </a:r>
          </a:p>
        </p:txBody>
      </p:sp>
      <p:sp>
        <p:nvSpPr>
          <p:cNvPr id="7" name="Flowchart: Document 6">
            <a:extLst>
              <a:ext uri="{FF2B5EF4-FFF2-40B4-BE49-F238E27FC236}">
                <a16:creationId xmlns:a16="http://schemas.microsoft.com/office/drawing/2014/main" id="{5AAD5588-3F91-1698-7735-B462AD96208F}"/>
              </a:ext>
            </a:extLst>
          </p:cNvPr>
          <p:cNvSpPr/>
          <p:nvPr/>
        </p:nvSpPr>
        <p:spPr>
          <a:xfrm>
            <a:off x="127213" y="718276"/>
            <a:ext cx="4238310" cy="4279648"/>
          </a:xfrm>
          <a:prstGeom prst="flowChartDocument">
            <a:avLst/>
          </a:prstGeom>
          <a:solidFill>
            <a:schemeClr val="accent1">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indent="0">
              <a:buFont typeface="Arial"/>
              <a:buNone/>
            </a:pPr>
            <a:endParaRPr lang="en-US" sz="1600" b="1" kern="1200">
              <a:solidFill>
                <a:schemeClr val="bg1"/>
              </a:solidFill>
              <a:latin typeface="Trebuchet MS" panose="020B0603020202020204" pitchFamily="34" charset="0"/>
              <a:ea typeface="+mn-ea"/>
              <a:cs typeface="+mn-cs"/>
            </a:endParaRPr>
          </a:p>
          <a:p>
            <a:pPr marL="91440" indent="0">
              <a:buFont typeface="Arial"/>
              <a:buNone/>
            </a:pPr>
            <a:r>
              <a:rPr lang="en-US" sz="1600" b="1" kern="1200">
                <a:solidFill>
                  <a:schemeClr val="bg1"/>
                </a:solidFill>
                <a:latin typeface="Trebuchet MS" panose="020B0603020202020204" pitchFamily="34" charset="0"/>
                <a:ea typeface="+mn-ea"/>
                <a:cs typeface="+mn-cs"/>
              </a:rPr>
              <a:t>Statute</a:t>
            </a:r>
          </a:p>
          <a:p>
            <a:pPr marL="0" indent="0">
              <a:buFont typeface="Arial"/>
              <a:buNone/>
            </a:pPr>
            <a:endParaRPr lang="en-US" sz="1600" b="1" kern="1200">
              <a:solidFill>
                <a:schemeClr val="bg1"/>
              </a:solidFill>
              <a:latin typeface="Trebuchet MS" panose="020B0603020202020204" pitchFamily="34" charset="0"/>
              <a:ea typeface="+mn-ea"/>
              <a:cs typeface="+mn-cs"/>
            </a:endParaRPr>
          </a:p>
          <a:p>
            <a:pPr marL="91440" indent="0">
              <a:buFont typeface="Arial"/>
              <a:buNone/>
            </a:pPr>
            <a:r>
              <a:rPr lang="en-US" sz="1600" kern="1200">
                <a:solidFill>
                  <a:schemeClr val="bg1"/>
                </a:solidFill>
                <a:latin typeface="Trebuchet MS" panose="020B0603020202020204" pitchFamily="34" charset="0"/>
                <a:ea typeface="+mn-ea"/>
                <a:cs typeface="+mn-cs"/>
              </a:rPr>
              <a:t>22-7-1206 (6)  Each local education provider shall ensure that </a:t>
            </a:r>
            <a:r>
              <a:rPr lang="en-US" sz="1600" u="sng" kern="1200">
                <a:solidFill>
                  <a:schemeClr val="bg1"/>
                </a:solidFill>
                <a:latin typeface="Trebuchet MS" panose="020B0603020202020204" pitchFamily="34" charset="0"/>
                <a:ea typeface="+mn-ea"/>
                <a:cs typeface="+mn-cs"/>
              </a:rPr>
              <a:t>a teacher continues to revise and implement a student's READ plan until the student attains reading competency</a:t>
            </a:r>
            <a:r>
              <a:rPr lang="en-US" sz="1600" kern="1200">
                <a:solidFill>
                  <a:schemeClr val="bg1"/>
                </a:solidFill>
                <a:latin typeface="Trebuchet MS" panose="020B0603020202020204" pitchFamily="34" charset="0"/>
                <a:ea typeface="+mn-ea"/>
                <a:cs typeface="+mn-cs"/>
              </a:rPr>
              <a:t>, regardless of the student's grade level and regardless of whether the student was enrolled with the local education provider when the READ plan was originally created or the student transferred enrollment to the local education provider after the READ plan was created.</a:t>
            </a:r>
          </a:p>
        </p:txBody>
      </p:sp>
      <p:sp>
        <p:nvSpPr>
          <p:cNvPr id="9" name="Flowchart: Document 8">
            <a:extLst>
              <a:ext uri="{FF2B5EF4-FFF2-40B4-BE49-F238E27FC236}">
                <a16:creationId xmlns:a16="http://schemas.microsoft.com/office/drawing/2014/main" id="{456302C9-5FF8-9ECC-1B86-C675A55808BE}"/>
              </a:ext>
            </a:extLst>
          </p:cNvPr>
          <p:cNvSpPr/>
          <p:nvPr/>
        </p:nvSpPr>
        <p:spPr>
          <a:xfrm>
            <a:off x="4431890" y="718276"/>
            <a:ext cx="4584892" cy="4279648"/>
          </a:xfrm>
          <a:prstGeom prst="flowChartDocument">
            <a:avLst/>
          </a:prstGeom>
          <a:solidFill>
            <a:schemeClr val="accent1">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indent="0">
              <a:buFont typeface="Arial"/>
              <a:buNone/>
            </a:pPr>
            <a:r>
              <a:rPr lang="en-US" sz="1600" b="1" kern="1200">
                <a:solidFill>
                  <a:schemeClr val="bg1"/>
                </a:solidFill>
                <a:latin typeface="Trebuchet MS" panose="020B0603020202020204" pitchFamily="34" charset="0"/>
                <a:ea typeface="+mn-ea"/>
                <a:cs typeface="+mn-cs"/>
              </a:rPr>
              <a:t>Rule</a:t>
            </a:r>
          </a:p>
          <a:p>
            <a:pPr marL="171450" indent="0">
              <a:buFont typeface="Arial"/>
              <a:buNone/>
            </a:pPr>
            <a:endParaRPr lang="en-US" sz="1600" b="1" kern="1200">
              <a:solidFill>
                <a:schemeClr val="bg1"/>
              </a:solidFill>
              <a:latin typeface="Trebuchet MS" panose="020B0603020202020204" pitchFamily="34" charset="0"/>
              <a:ea typeface="+mn-ea"/>
              <a:cs typeface="+mn-cs"/>
            </a:endParaRPr>
          </a:p>
          <a:p>
            <a:pPr marL="91440" indent="0">
              <a:buFont typeface="Arial"/>
              <a:buNone/>
            </a:pPr>
            <a:r>
              <a:rPr lang="en-US" sz="1600" kern="1200">
                <a:solidFill>
                  <a:schemeClr val="bg1"/>
                </a:solidFill>
                <a:latin typeface="Trebuchet MS" panose="020B0603020202020204" pitchFamily="34" charset="0"/>
                <a:ea typeface="+mn-ea"/>
                <a:cs typeface="+mn-cs"/>
              </a:rPr>
              <a:t>4.01(B) The LEP shall monitor the ongoing progress of students determined to have a significant reading deficiency by administering the selected state board approved interim assessment periodically throughout the school year and by collecting a body of evidence demonstrating student progress toward the Minimum Reading Competency Skill Levels described below. Once a student demonstrates grade level competency, he or she may be removed from a READ plan. </a:t>
            </a:r>
          </a:p>
        </p:txBody>
      </p:sp>
    </p:spTree>
    <p:extLst>
      <p:ext uri="{BB962C8B-B14F-4D97-AF65-F5344CB8AC3E}">
        <p14:creationId xmlns:p14="http://schemas.microsoft.com/office/powerpoint/2010/main" val="2349485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5D551AD-C3C0-48FB-0DFD-8664F065486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F368A5A-52BC-FCC0-8C00-3C740FB09A10}"/>
              </a:ext>
            </a:extLst>
          </p:cNvPr>
          <p:cNvSpPr>
            <a:spLocks noGrp="1"/>
          </p:cNvSpPr>
          <p:nvPr>
            <p:ph type="title"/>
          </p:nvPr>
        </p:nvSpPr>
        <p:spPr>
          <a:xfrm>
            <a:off x="280657" y="154847"/>
            <a:ext cx="8520600" cy="429611"/>
          </a:xfrm>
        </p:spPr>
        <p:txBody>
          <a:bodyPr vert="horz" lIns="68580" tIns="34290" rIns="68580" bIns="34290" rtlCol="0" anchor="ctr">
            <a:normAutofit fontScale="90000"/>
          </a:bodyPr>
          <a:lstStyle/>
          <a:p>
            <a:pPr>
              <a:spcBef>
                <a:spcPct val="0"/>
              </a:spcBef>
            </a:pPr>
            <a:r>
              <a:rPr lang="en-US" sz="2800" kern="1200">
                <a:solidFill>
                  <a:schemeClr val="tx1"/>
                </a:solidFill>
                <a:latin typeface="Trebuchet MS" panose="020B0603020202020204" pitchFamily="34" charset="0"/>
                <a:ea typeface="+mj-ea"/>
                <a:cs typeface="+mj-cs"/>
              </a:rPr>
              <a:t>Determining Reading Competency</a:t>
            </a:r>
          </a:p>
        </p:txBody>
      </p:sp>
      <p:sp>
        <p:nvSpPr>
          <p:cNvPr id="4" name="Text Placeholder 2">
            <a:extLst>
              <a:ext uri="{FF2B5EF4-FFF2-40B4-BE49-F238E27FC236}">
                <a16:creationId xmlns:a16="http://schemas.microsoft.com/office/drawing/2014/main" id="{6790EBC4-C597-A081-BF4D-CBBAEC93FBF8}"/>
              </a:ext>
            </a:extLst>
          </p:cNvPr>
          <p:cNvSpPr txBox="1">
            <a:spLocks/>
          </p:cNvSpPr>
          <p:nvPr/>
        </p:nvSpPr>
        <p:spPr>
          <a:xfrm>
            <a:off x="280657" y="563231"/>
            <a:ext cx="5522279" cy="507854"/>
          </a:xfrm>
          <a:prstGeom prst="rect">
            <a:avLst/>
          </a:prstGeom>
        </p:spPr>
        <p:txBody>
          <a:bodyPr vert="horz" lIns="68580" tIns="34290" rIns="68580" bIns="3429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nSpc>
                <a:spcPct val="90000"/>
              </a:lnSpc>
              <a:spcAft>
                <a:spcPts val="450"/>
              </a:spcAft>
            </a:pPr>
            <a:r>
              <a:rPr lang="en-US" sz="1800" kern="1200">
                <a:solidFill>
                  <a:schemeClr val="tx1"/>
                </a:solidFill>
                <a:latin typeface="Trebuchet MS" panose="020B0603020202020204" pitchFamily="34" charset="0"/>
                <a:ea typeface="+mn-ea"/>
                <a:cs typeface="+mn-cs"/>
              </a:rPr>
              <a:t>Reading competency is determined by:</a:t>
            </a:r>
          </a:p>
        </p:txBody>
      </p:sp>
      <p:sp>
        <p:nvSpPr>
          <p:cNvPr id="7" name="Rectangle: Diagonal Corners Rounded 6">
            <a:extLst>
              <a:ext uri="{FF2B5EF4-FFF2-40B4-BE49-F238E27FC236}">
                <a16:creationId xmlns:a16="http://schemas.microsoft.com/office/drawing/2014/main" id="{B54B9320-07F2-148A-D911-75335CD5AAA0}"/>
              </a:ext>
            </a:extLst>
          </p:cNvPr>
          <p:cNvSpPr/>
          <p:nvPr/>
        </p:nvSpPr>
        <p:spPr>
          <a:xfrm>
            <a:off x="280657" y="1049857"/>
            <a:ext cx="8600793" cy="3141897"/>
          </a:xfrm>
          <a:prstGeom prst="round2DiagRect">
            <a:avLst/>
          </a:prstGeom>
          <a:solidFill>
            <a:schemeClr val="accent1">
              <a:lumMod val="20000"/>
              <a:lumOff val="8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spcAft>
                <a:spcPts val="450"/>
              </a:spcAft>
            </a:pPr>
            <a:r>
              <a:rPr lang="en-US" sz="1800" b="1" kern="1200">
                <a:solidFill>
                  <a:schemeClr val="tx1"/>
                </a:solidFill>
                <a:latin typeface="Trebuchet MS" panose="020B0603020202020204" pitchFamily="34" charset="0"/>
                <a:ea typeface="+mn-ea"/>
                <a:cs typeface="+mn-cs"/>
              </a:rPr>
              <a:t>Scores on the approved interim reading assessment</a:t>
            </a:r>
          </a:p>
          <a:p>
            <a:pPr>
              <a:lnSpc>
                <a:spcPct val="90000"/>
              </a:lnSpc>
              <a:spcAft>
                <a:spcPts val="450"/>
              </a:spcAft>
            </a:pPr>
            <a:r>
              <a:rPr lang="en-US" sz="1800" b="1" kern="1200">
                <a:solidFill>
                  <a:schemeClr val="tx1"/>
                </a:solidFill>
                <a:latin typeface="Trebuchet MS" panose="020B0603020202020204" pitchFamily="34" charset="0"/>
                <a:ea typeface="+mn-ea"/>
                <a:cs typeface="+mn-cs"/>
              </a:rPr>
              <a:t>AND</a:t>
            </a:r>
          </a:p>
          <a:p>
            <a:pPr>
              <a:lnSpc>
                <a:spcPct val="90000"/>
              </a:lnSpc>
              <a:spcAft>
                <a:spcPts val="450"/>
              </a:spcAft>
            </a:pPr>
            <a:r>
              <a:rPr lang="en-US" sz="1800" b="1" kern="1200">
                <a:solidFill>
                  <a:schemeClr val="tx1"/>
                </a:solidFill>
                <a:latin typeface="Trebuchet MS" panose="020B0603020202020204" pitchFamily="34" charset="0"/>
                <a:ea typeface="+mn-ea"/>
                <a:cs typeface="+mn-cs"/>
              </a:rPr>
              <a:t>A body of evidence that demonstrates mastery of the Minimum Reading Competency Skill Levels for the student’s grade level</a:t>
            </a:r>
          </a:p>
          <a:p>
            <a:pPr lvl="3" indent="-171450">
              <a:lnSpc>
                <a:spcPct val="90000"/>
              </a:lnSpc>
              <a:spcAft>
                <a:spcPts val="450"/>
              </a:spcAft>
              <a:buFont typeface="Arial" panose="020B0604020202020204" pitchFamily="34" charset="0"/>
              <a:buChar char="•"/>
            </a:pPr>
            <a:r>
              <a:rPr lang="en-US" sz="1800" kern="1200">
                <a:solidFill>
                  <a:schemeClr val="tx1"/>
                </a:solidFill>
                <a:latin typeface="Trebuchet MS" panose="020B0603020202020204" pitchFamily="34" charset="0"/>
                <a:ea typeface="+mn-ea"/>
                <a:cs typeface="+mn-cs"/>
              </a:rPr>
              <a:t>Classroom work and assessments</a:t>
            </a:r>
          </a:p>
          <a:p>
            <a:pPr lvl="3" indent="-171450">
              <a:lnSpc>
                <a:spcPct val="90000"/>
              </a:lnSpc>
              <a:spcAft>
                <a:spcPts val="450"/>
              </a:spcAft>
              <a:buFont typeface="Arial" panose="020B0604020202020204" pitchFamily="34" charset="0"/>
              <a:buChar char="•"/>
            </a:pPr>
            <a:r>
              <a:rPr lang="en-US" sz="1800" kern="1200">
                <a:solidFill>
                  <a:schemeClr val="tx1"/>
                </a:solidFill>
                <a:latin typeface="Trebuchet MS" panose="020B0603020202020204" pitchFamily="34" charset="0"/>
                <a:ea typeface="+mn-ea"/>
                <a:cs typeface="+mn-cs"/>
              </a:rPr>
              <a:t>Adopted school readiness assessments</a:t>
            </a:r>
          </a:p>
          <a:p>
            <a:pPr lvl="3" indent="-171450">
              <a:lnSpc>
                <a:spcPct val="90000"/>
              </a:lnSpc>
              <a:spcAft>
                <a:spcPts val="450"/>
              </a:spcAft>
              <a:buFont typeface="Arial" panose="020B0604020202020204" pitchFamily="34" charset="0"/>
              <a:buChar char="•"/>
            </a:pPr>
            <a:r>
              <a:rPr lang="en-US" sz="1800" kern="1200">
                <a:solidFill>
                  <a:schemeClr val="tx1"/>
                </a:solidFill>
                <a:latin typeface="Trebuchet MS" panose="020B0603020202020204" pitchFamily="34" charset="0"/>
                <a:ea typeface="+mn-ea"/>
                <a:cs typeface="+mn-cs"/>
              </a:rPr>
              <a:t>Additional formative or summative assessments</a:t>
            </a:r>
          </a:p>
          <a:p>
            <a:pPr lvl="3" indent="-171450">
              <a:lnSpc>
                <a:spcPct val="90000"/>
              </a:lnSpc>
              <a:spcAft>
                <a:spcPts val="450"/>
              </a:spcAft>
              <a:buFont typeface="Arial" panose="020B0604020202020204" pitchFamily="34" charset="0"/>
              <a:buChar char="•"/>
            </a:pPr>
            <a:r>
              <a:rPr lang="en-US" sz="1800" kern="1200">
                <a:solidFill>
                  <a:schemeClr val="tx1"/>
                </a:solidFill>
                <a:latin typeface="Trebuchet MS" panose="020B0603020202020204" pitchFamily="34" charset="0"/>
                <a:ea typeface="+mn-ea"/>
                <a:cs typeface="+mn-cs"/>
              </a:rPr>
              <a:t>ACCESS for ELLs; native language reading assessment data</a:t>
            </a:r>
            <a:endParaRPr lang="en-US"/>
          </a:p>
        </p:txBody>
      </p:sp>
      <p:sp>
        <p:nvSpPr>
          <p:cNvPr id="2" name="TextBox 1">
            <a:extLst>
              <a:ext uri="{FF2B5EF4-FFF2-40B4-BE49-F238E27FC236}">
                <a16:creationId xmlns:a16="http://schemas.microsoft.com/office/drawing/2014/main" id="{B9540031-8064-0192-E348-00FCD90F205D}"/>
              </a:ext>
            </a:extLst>
          </p:cNvPr>
          <p:cNvSpPr txBox="1"/>
          <p:nvPr/>
        </p:nvSpPr>
        <p:spPr>
          <a:xfrm>
            <a:off x="280657" y="4447608"/>
            <a:ext cx="7167900" cy="307777"/>
          </a:xfrm>
          <a:prstGeom prst="rect">
            <a:avLst/>
          </a:prstGeom>
          <a:noFill/>
        </p:spPr>
        <p:txBody>
          <a:bodyPr wrap="square" rtlCol="0">
            <a:spAutoFit/>
          </a:bodyPr>
          <a:lstStyle/>
          <a:p>
            <a:r>
              <a:rPr lang="en-US" sz="1400" b="1" kern="1200">
                <a:solidFill>
                  <a:schemeClr val="accent1">
                    <a:lumMod val="50000"/>
                  </a:schemeClr>
                </a:solidFill>
                <a:latin typeface="Trebuchet MS" panose="020B0603020202020204" pitchFamily="34" charset="0"/>
                <a:ea typeface="+mn-ea"/>
                <a:cs typeface="+mn-cs"/>
                <a:hlinkClick r:id="rId3">
                  <a:extLst>
                    <a:ext uri="{A12FA001-AC4F-418D-AE19-62706E023703}">
                      <ahyp:hlinkClr xmlns:ahyp="http://schemas.microsoft.com/office/drawing/2018/hyperlinkcolor" val="tx"/>
                    </a:ext>
                  </a:extLst>
                </a:hlinkClick>
              </a:rPr>
              <a:t>http://www.cde.state.co.us/coloradoliteracy/minimumcompetencylinkedmatrix</a:t>
            </a:r>
            <a:endParaRPr lang="en-US" b="1">
              <a:solidFill>
                <a:schemeClr val="accent1">
                  <a:lumMod val="50000"/>
                </a:schemeClr>
              </a:solidFill>
            </a:endParaRPr>
          </a:p>
        </p:txBody>
      </p:sp>
    </p:spTree>
    <p:extLst>
      <p:ext uri="{BB962C8B-B14F-4D97-AF65-F5344CB8AC3E}">
        <p14:creationId xmlns:p14="http://schemas.microsoft.com/office/powerpoint/2010/main" val="7119453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6D721-8A33-6F74-9389-9D9C5BC3E93F}"/>
              </a:ext>
            </a:extLst>
          </p:cNvPr>
          <p:cNvSpPr>
            <a:spLocks noGrp="1"/>
          </p:cNvSpPr>
          <p:nvPr>
            <p:ph type="title"/>
          </p:nvPr>
        </p:nvSpPr>
        <p:spPr>
          <a:xfrm>
            <a:off x="60847" y="39358"/>
            <a:ext cx="8520600" cy="572700"/>
          </a:xfrm>
        </p:spPr>
        <p:txBody>
          <a:bodyPr vert="horz" lIns="68580" tIns="34290" rIns="68580" bIns="34290" rtlCol="0" anchor="ctr">
            <a:noAutofit/>
          </a:bodyPr>
          <a:lstStyle/>
          <a:p>
            <a:pPr>
              <a:spcBef>
                <a:spcPct val="0"/>
              </a:spcBef>
            </a:pPr>
            <a:r>
              <a:rPr lang="en-US" sz="2400" kern="1200">
                <a:solidFill>
                  <a:schemeClr val="tx1"/>
                </a:solidFill>
                <a:latin typeface="Trebuchet MS" panose="020B0603020202020204" pitchFamily="34" charset="0"/>
                <a:ea typeface="+mj-ea"/>
                <a:cs typeface="+mj-cs"/>
              </a:rPr>
              <a:t>Considerations When Exiting Students from a READ Plan</a:t>
            </a:r>
          </a:p>
        </p:txBody>
      </p:sp>
      <p:graphicFrame>
        <p:nvGraphicFramePr>
          <p:cNvPr id="6" name="Diagram 5" descr="Considerations when Exiting Students from a READ Plan ">
            <a:extLst>
              <a:ext uri="{FF2B5EF4-FFF2-40B4-BE49-F238E27FC236}">
                <a16:creationId xmlns:a16="http://schemas.microsoft.com/office/drawing/2014/main" id="{2A7BE1E4-395A-0A2F-659B-BFC25BDDF0B1}"/>
              </a:ext>
            </a:extLst>
          </p:cNvPr>
          <p:cNvGraphicFramePr/>
          <p:nvPr>
            <p:extLst>
              <p:ext uri="{D42A27DB-BD31-4B8C-83A1-F6EECF244321}">
                <p14:modId xmlns:p14="http://schemas.microsoft.com/office/powerpoint/2010/main" val="909362625"/>
              </p:ext>
            </p:extLst>
          </p:nvPr>
        </p:nvGraphicFramePr>
        <p:xfrm>
          <a:off x="496185" y="612058"/>
          <a:ext cx="7504815" cy="42622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85367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6D721-8A33-6F74-9389-9D9C5BC3E93F}"/>
              </a:ext>
            </a:extLst>
          </p:cNvPr>
          <p:cNvSpPr>
            <a:spLocks noGrp="1"/>
          </p:cNvSpPr>
          <p:nvPr>
            <p:ph type="title"/>
          </p:nvPr>
        </p:nvSpPr>
        <p:spPr>
          <a:xfrm>
            <a:off x="228600" y="166080"/>
            <a:ext cx="8520600" cy="572700"/>
          </a:xfrm>
        </p:spPr>
        <p:txBody>
          <a:bodyPr vert="horz" lIns="68580" tIns="34290" rIns="68580" bIns="34290" rtlCol="0" anchor="b">
            <a:normAutofit/>
          </a:bodyPr>
          <a:lstStyle/>
          <a:p>
            <a:pPr>
              <a:spcBef>
                <a:spcPct val="0"/>
              </a:spcBef>
            </a:pPr>
            <a:r>
              <a:rPr lang="en-US" sz="2800" kern="1200">
                <a:solidFill>
                  <a:schemeClr val="tx1"/>
                </a:solidFill>
                <a:latin typeface="Trebuchet MS" panose="020B0603020202020204" pitchFamily="34" charset="0"/>
                <a:ea typeface="+mj-ea"/>
                <a:cs typeface="+mj-cs"/>
              </a:rPr>
              <a:t>Steps for Exiting a Student from a READ Plan</a:t>
            </a:r>
          </a:p>
        </p:txBody>
      </p:sp>
      <p:graphicFrame>
        <p:nvGraphicFramePr>
          <p:cNvPr id="7" name="Text Placeholder 4" descr="Steps for Exiting a Student from a READ Plan">
            <a:extLst>
              <a:ext uri="{FF2B5EF4-FFF2-40B4-BE49-F238E27FC236}">
                <a16:creationId xmlns:a16="http://schemas.microsoft.com/office/drawing/2014/main" id="{B34D84E3-F7C0-2D19-33AF-F0BCD73A84C9}"/>
              </a:ext>
            </a:extLst>
          </p:cNvPr>
          <p:cNvGraphicFramePr/>
          <p:nvPr>
            <p:extLst>
              <p:ext uri="{D42A27DB-BD31-4B8C-83A1-F6EECF244321}">
                <p14:modId xmlns:p14="http://schemas.microsoft.com/office/powerpoint/2010/main" val="1366768557"/>
              </p:ext>
            </p:extLst>
          </p:nvPr>
        </p:nvGraphicFramePr>
        <p:xfrm>
          <a:off x="228600" y="774291"/>
          <a:ext cx="8767916" cy="37018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6717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22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DCF75-B1FC-833D-9C3A-FEA538F1F868}"/>
              </a:ext>
            </a:extLst>
          </p:cNvPr>
          <p:cNvSpPr>
            <a:spLocks noGrp="1"/>
          </p:cNvSpPr>
          <p:nvPr>
            <p:ph type="title"/>
          </p:nvPr>
        </p:nvSpPr>
        <p:spPr/>
        <p:txBody>
          <a:bodyPr/>
          <a:lstStyle/>
          <a:p>
            <a:r>
              <a:rPr lang="en-US" sz="2800">
                <a:latin typeface="Trebuchet MS" panose="020B0603020202020204" pitchFamily="34" charset="0"/>
              </a:rPr>
              <a:t>Exiting a READ Plan </a:t>
            </a:r>
            <a:br>
              <a:rPr lang="en-US" sz="2800">
                <a:latin typeface="Trebuchet MS" panose="020B0603020202020204" pitchFamily="34" charset="0"/>
              </a:rPr>
            </a:br>
            <a:r>
              <a:rPr lang="en-US" sz="2800">
                <a:latin typeface="Trebuchet MS" panose="020B0603020202020204" pitchFamily="34" charset="0"/>
              </a:rPr>
              <a:t>Guidance Document</a:t>
            </a:r>
          </a:p>
        </p:txBody>
      </p:sp>
      <p:sp>
        <p:nvSpPr>
          <p:cNvPr id="13" name="TextBox 12">
            <a:extLst>
              <a:ext uri="{FF2B5EF4-FFF2-40B4-BE49-F238E27FC236}">
                <a16:creationId xmlns:a16="http://schemas.microsoft.com/office/drawing/2014/main" id="{5DD5AFCB-6756-5C70-F61D-FF2F598337AD}"/>
              </a:ext>
            </a:extLst>
          </p:cNvPr>
          <p:cNvSpPr txBox="1"/>
          <p:nvPr/>
        </p:nvSpPr>
        <p:spPr>
          <a:xfrm>
            <a:off x="127215" y="949218"/>
            <a:ext cx="4382641" cy="3631763"/>
          </a:xfrm>
          <a:prstGeom prst="rect">
            <a:avLst/>
          </a:prstGeom>
          <a:noFill/>
        </p:spPr>
        <p:txBody>
          <a:bodyPr wrap="square" rtlCol="0">
            <a:spAutoFit/>
          </a:bodyPr>
          <a:lstStyle/>
          <a:p>
            <a:r>
              <a:rPr lang="en-US" sz="1800">
                <a:latin typeface="Trebuchet MS" panose="020B0603020202020204" pitchFamily="34" charset="0"/>
              </a:rPr>
              <a:t>Topics included in the guidance document:</a:t>
            </a:r>
          </a:p>
          <a:p>
            <a:pPr marL="285750" indent="-285750">
              <a:buFont typeface="Arial" panose="020B0604020202020204" pitchFamily="34" charset="0"/>
              <a:buChar char="•"/>
            </a:pPr>
            <a:r>
              <a:rPr lang="en-US" sz="1800">
                <a:latin typeface="Trebuchet MS" panose="020B0603020202020204" pitchFamily="34" charset="0"/>
              </a:rPr>
              <a:t>Data are used to determine reading competency</a:t>
            </a:r>
          </a:p>
          <a:p>
            <a:pPr marL="285750" indent="-285750">
              <a:buFont typeface="Arial" panose="020B0604020202020204" pitchFamily="34" charset="0"/>
              <a:buChar char="•"/>
            </a:pPr>
            <a:r>
              <a:rPr lang="en-US" sz="1800">
                <a:latin typeface="Trebuchet MS" panose="020B0603020202020204" pitchFamily="34" charset="0"/>
              </a:rPr>
              <a:t>Criteria for exiting a student from a READ Plan</a:t>
            </a:r>
          </a:p>
          <a:p>
            <a:pPr marL="285750" indent="-285750">
              <a:buFont typeface="Arial" panose="020B0604020202020204" pitchFamily="34" charset="0"/>
              <a:buChar char="•"/>
            </a:pPr>
            <a:r>
              <a:rPr lang="en-US" sz="1800">
                <a:latin typeface="Trebuchet MS" panose="020B0603020202020204" pitchFamily="34" charset="0"/>
              </a:rPr>
              <a:t>Process for exiting students from a READ Plan</a:t>
            </a:r>
          </a:p>
          <a:p>
            <a:pPr marL="285750" indent="-285750">
              <a:buFont typeface="Arial" panose="020B0604020202020204" pitchFamily="34" charset="0"/>
              <a:buChar char="•"/>
            </a:pPr>
            <a:r>
              <a:rPr lang="en-US" sz="1800">
                <a:latin typeface="Trebuchet MS" panose="020B0603020202020204" pitchFamily="34" charset="0"/>
              </a:rPr>
              <a:t>Exiting a READ Plan beyond third grade</a:t>
            </a:r>
          </a:p>
          <a:p>
            <a:pPr marL="285750" indent="-285750">
              <a:buFont typeface="Arial" panose="020B0604020202020204" pitchFamily="34" charset="0"/>
              <a:buChar char="•"/>
            </a:pPr>
            <a:r>
              <a:rPr lang="en-US" sz="1800">
                <a:latin typeface="Trebuchet MS" panose="020B0603020202020204" pitchFamily="34" charset="0"/>
              </a:rPr>
              <a:t>Considerations when exiting a student for a READ Plan</a:t>
            </a:r>
          </a:p>
          <a:p>
            <a:pPr marL="285750" indent="-285750">
              <a:buFont typeface="Arial" panose="020B0604020202020204" pitchFamily="34" charset="0"/>
              <a:buChar char="•"/>
            </a:pPr>
            <a:endParaRPr lang="en-US"/>
          </a:p>
        </p:txBody>
      </p:sp>
      <p:sp>
        <p:nvSpPr>
          <p:cNvPr id="4" name="TextBox 3">
            <a:extLst>
              <a:ext uri="{FF2B5EF4-FFF2-40B4-BE49-F238E27FC236}">
                <a16:creationId xmlns:a16="http://schemas.microsoft.com/office/drawing/2014/main" id="{9261E6BB-AD96-9DA6-B27D-3A28113383A3}"/>
              </a:ext>
            </a:extLst>
          </p:cNvPr>
          <p:cNvSpPr txBox="1"/>
          <p:nvPr/>
        </p:nvSpPr>
        <p:spPr>
          <a:xfrm>
            <a:off x="127215" y="4690147"/>
            <a:ext cx="5978768" cy="523220"/>
          </a:xfrm>
          <a:prstGeom prst="rect">
            <a:avLst/>
          </a:prstGeom>
          <a:noFill/>
        </p:spPr>
        <p:txBody>
          <a:bodyPr wrap="square">
            <a:spAutoFit/>
          </a:bodyPr>
          <a:lstStyle/>
          <a:p>
            <a:r>
              <a:rPr lang="en-US">
                <a:hlinkClick r:id="rId3"/>
              </a:rPr>
              <a:t>https://www.cde.state.co.us/coloradoliteracy/exitingareadplan</a:t>
            </a:r>
            <a:endParaRPr lang="en-US"/>
          </a:p>
          <a:p>
            <a:endParaRPr lang="en-US"/>
          </a:p>
        </p:txBody>
      </p:sp>
      <p:pic>
        <p:nvPicPr>
          <p:cNvPr id="5" name="Picture 4" descr="Exiting a READ Plan Guidance Document">
            <a:extLst>
              <a:ext uri="{FF2B5EF4-FFF2-40B4-BE49-F238E27FC236}">
                <a16:creationId xmlns:a16="http://schemas.microsoft.com/office/drawing/2014/main" id="{2936E932-8FB9-D2AE-B5E7-70B83C4172BF}"/>
              </a:ext>
            </a:extLst>
          </p:cNvPr>
          <p:cNvPicPr>
            <a:picLocks noChangeAspect="1"/>
          </p:cNvPicPr>
          <p:nvPr/>
        </p:nvPicPr>
        <p:blipFill>
          <a:blip r:embed="rId4"/>
          <a:stretch>
            <a:fillRect/>
          </a:stretch>
        </p:blipFill>
        <p:spPr>
          <a:xfrm>
            <a:off x="5162550" y="251153"/>
            <a:ext cx="3314152" cy="4244641"/>
          </a:xfrm>
          <a:prstGeom prst="rect">
            <a:avLst/>
          </a:prstGeom>
          <a:effectLst>
            <a:glow rad="63500">
              <a:schemeClr val="accent2">
                <a:satMod val="175000"/>
                <a:alpha val="40000"/>
              </a:schemeClr>
            </a:glow>
            <a:outerShdw blurRad="63500" sx="102000" sy="102000" algn="ctr" rotWithShape="0">
              <a:prstClr val="black">
                <a:alpha val="40000"/>
              </a:prstClr>
            </a:outerShdw>
          </a:effectLst>
        </p:spPr>
      </p:pic>
    </p:spTree>
    <p:extLst>
      <p:ext uri="{BB962C8B-B14F-4D97-AF65-F5344CB8AC3E}">
        <p14:creationId xmlns:p14="http://schemas.microsoft.com/office/powerpoint/2010/main" val="2102960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C5C8A2-B070-1425-A6E1-3A8239362AAE}"/>
            </a:ext>
          </a:extLst>
        </p:cNvPr>
        <p:cNvGrpSpPr/>
        <p:nvPr/>
      </p:nvGrpSpPr>
      <p:grpSpPr>
        <a:xfrm>
          <a:off x="0" y="0"/>
          <a:ext cx="0" cy="0"/>
          <a:chOff x="0" y="0"/>
          <a:chExt cx="0" cy="0"/>
        </a:xfrm>
      </p:grpSpPr>
      <p:pic>
        <p:nvPicPr>
          <p:cNvPr id="6" name="Picture Placeholder 5" descr="A child reading a book&#10;">
            <a:extLst>
              <a:ext uri="{FF2B5EF4-FFF2-40B4-BE49-F238E27FC236}">
                <a16:creationId xmlns:a16="http://schemas.microsoft.com/office/drawing/2014/main" id="{5E85657D-2CF3-A989-956A-0466E8CA7B9E}"/>
              </a:ext>
            </a:extLst>
          </p:cNvPr>
          <p:cNvPicPr>
            <a:picLocks noGrp="1" noChangeAspect="1"/>
          </p:cNvPicPr>
          <p:nvPr>
            <p:ph type="pic" sz="quarter" idx="10"/>
          </p:nvPr>
        </p:nvPicPr>
        <p:blipFill>
          <a:blip r:embed="rId3"/>
          <a:srcRect t="7833" b="7833"/>
          <a:stretch/>
        </p:blipFill>
        <p:spPr/>
      </p:pic>
      <p:sp>
        <p:nvSpPr>
          <p:cNvPr id="4" name="Title 3">
            <a:extLst>
              <a:ext uri="{FF2B5EF4-FFF2-40B4-BE49-F238E27FC236}">
                <a16:creationId xmlns:a16="http://schemas.microsoft.com/office/drawing/2014/main" id="{DC6DA213-BEC0-566B-5425-2B4C25A113BB}"/>
              </a:ext>
            </a:extLst>
          </p:cNvPr>
          <p:cNvSpPr>
            <a:spLocks noGrp="1"/>
          </p:cNvSpPr>
          <p:nvPr>
            <p:ph type="title"/>
          </p:nvPr>
        </p:nvSpPr>
        <p:spPr/>
        <p:txBody>
          <a:bodyPr vert="horz" lIns="68580" tIns="34290" rIns="68580" bIns="34290" rtlCol="0" anchor="ctr">
            <a:normAutofit/>
          </a:bodyPr>
          <a:lstStyle/>
          <a:p>
            <a:pPr>
              <a:spcBef>
                <a:spcPct val="0"/>
              </a:spcBef>
            </a:pPr>
            <a:r>
              <a:rPr lang="en-US" kern="1200">
                <a:solidFill>
                  <a:schemeClr val="tx1"/>
                </a:solidFill>
                <a:latin typeface="Trebuchet MS"/>
                <a:ea typeface="+mj-ea"/>
                <a:cs typeface="+mj-cs"/>
              </a:rPr>
              <a:t>End-of-Year Parent Meeting</a:t>
            </a:r>
          </a:p>
        </p:txBody>
      </p:sp>
      <p:pic>
        <p:nvPicPr>
          <p:cNvPr id="2" name="Picture 1">
            <a:extLst>
              <a:ext uri="{FF2B5EF4-FFF2-40B4-BE49-F238E27FC236}">
                <a16:creationId xmlns:a16="http://schemas.microsoft.com/office/drawing/2014/main" id="{5214939B-812B-2CC0-2209-01B41202191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0229" y="4534389"/>
            <a:ext cx="870788" cy="424469"/>
          </a:xfrm>
          <a:prstGeom prst="rect">
            <a:avLst/>
          </a:prstGeom>
        </p:spPr>
      </p:pic>
    </p:spTree>
    <p:extLst>
      <p:ext uri="{BB962C8B-B14F-4D97-AF65-F5344CB8AC3E}">
        <p14:creationId xmlns:p14="http://schemas.microsoft.com/office/powerpoint/2010/main" val="416881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5ACB3E-AA74-2F2C-856F-1CFE2E5BF4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2E82BD-73A6-8C45-6A89-64698A4D1750}"/>
              </a:ext>
            </a:extLst>
          </p:cNvPr>
          <p:cNvSpPr>
            <a:spLocks noGrp="1"/>
          </p:cNvSpPr>
          <p:nvPr>
            <p:ph type="title"/>
          </p:nvPr>
        </p:nvSpPr>
        <p:spPr/>
        <p:txBody>
          <a:bodyPr vert="horz" lIns="68580" tIns="34290" rIns="68580" bIns="34290" rtlCol="0" anchor="ctr">
            <a:normAutofit fontScale="90000"/>
          </a:bodyPr>
          <a:lstStyle/>
          <a:p>
            <a:pPr>
              <a:spcBef>
                <a:spcPct val="0"/>
              </a:spcBef>
            </a:pPr>
            <a:r>
              <a:rPr lang="en-US" sz="2800" kern="1200">
                <a:solidFill>
                  <a:schemeClr val="tx1"/>
                </a:solidFill>
                <a:latin typeface="Trebuchet MS" panose="020B0603020202020204" pitchFamily="34" charset="0"/>
                <a:ea typeface="+mj-ea"/>
                <a:cs typeface="+mj-cs"/>
              </a:rPr>
              <a:t>Parent Meeting For Students with an SRD at the End of the School Year</a:t>
            </a:r>
          </a:p>
        </p:txBody>
      </p:sp>
      <p:sp>
        <p:nvSpPr>
          <p:cNvPr id="6" name="TextBox 5">
            <a:extLst>
              <a:ext uri="{FF2B5EF4-FFF2-40B4-BE49-F238E27FC236}">
                <a16:creationId xmlns:a16="http://schemas.microsoft.com/office/drawing/2014/main" id="{EDC42424-F43A-1854-14A0-A2083438E3E1}"/>
              </a:ext>
            </a:extLst>
          </p:cNvPr>
          <p:cNvSpPr txBox="1"/>
          <p:nvPr/>
        </p:nvSpPr>
        <p:spPr>
          <a:xfrm>
            <a:off x="155850" y="941351"/>
            <a:ext cx="8729785" cy="3345531"/>
          </a:xfrm>
          <a:prstGeom prst="rect">
            <a:avLst/>
          </a:prstGeom>
          <a:noFill/>
        </p:spPr>
        <p:txBody>
          <a:bodyPr wrap="square">
            <a:spAutoFit/>
          </a:bodyPr>
          <a:lstStyle/>
          <a:p>
            <a:pPr>
              <a:lnSpc>
                <a:spcPct val="90000"/>
              </a:lnSpc>
              <a:spcAft>
                <a:spcPts val="450"/>
              </a:spcAft>
            </a:pPr>
            <a:r>
              <a:rPr lang="en-US" sz="1700" kern="1200">
                <a:solidFill>
                  <a:srgbClr val="333333"/>
                </a:solidFill>
                <a:latin typeface="Trebuchet MS" panose="020B0603020202020204" pitchFamily="34" charset="0"/>
                <a:cs typeface="Segoe UI"/>
              </a:rPr>
              <a:t>If, within forty-five days before </a:t>
            </a:r>
            <a:r>
              <a:rPr lang="en-US" sz="1700" b="0" i="0" kern="1200">
                <a:solidFill>
                  <a:srgbClr val="333333"/>
                </a:solidFill>
                <a:effectLst/>
                <a:latin typeface="Trebuchet MS" panose="020B0603020202020204" pitchFamily="34" charset="0"/>
                <a:cs typeface="Segoe UI"/>
              </a:rPr>
              <a:t>the end of any school year </a:t>
            </a:r>
            <a:r>
              <a:rPr lang="en-US" sz="1700" kern="1200">
                <a:solidFill>
                  <a:srgbClr val="333333"/>
                </a:solidFill>
                <a:latin typeface="Trebuchet MS" panose="020B0603020202020204" pitchFamily="34" charset="0"/>
                <a:cs typeface="Segoe UI"/>
              </a:rPr>
              <a:t>prior to a </a:t>
            </a:r>
            <a:r>
              <a:rPr lang="en-US" sz="1700" b="0" i="0" kern="1200">
                <a:solidFill>
                  <a:srgbClr val="333333"/>
                </a:solidFill>
                <a:effectLst/>
                <a:latin typeface="Trebuchet MS" panose="020B0603020202020204" pitchFamily="34" charset="0"/>
                <a:cs typeface="Segoe UI"/>
              </a:rPr>
              <a:t>student's </a:t>
            </a:r>
            <a:r>
              <a:rPr lang="en-US" sz="1700" kern="1200">
                <a:solidFill>
                  <a:srgbClr val="333333"/>
                </a:solidFill>
                <a:latin typeface="Trebuchet MS" panose="020B0603020202020204" pitchFamily="34" charset="0"/>
                <a:cs typeface="Segoe UI"/>
              </a:rPr>
              <a:t>fourth-grade year</a:t>
            </a:r>
            <a:r>
              <a:rPr lang="en-US" sz="1700" b="0" i="0" kern="1200">
                <a:solidFill>
                  <a:srgbClr val="333333"/>
                </a:solidFill>
                <a:effectLst/>
                <a:latin typeface="Trebuchet MS" panose="020B0603020202020204" pitchFamily="34" charset="0"/>
                <a:cs typeface="Segoe UI"/>
              </a:rPr>
              <a:t>, </a:t>
            </a:r>
            <a:r>
              <a:rPr lang="en-US" sz="1700" kern="1200">
                <a:solidFill>
                  <a:srgbClr val="333333"/>
                </a:solidFill>
                <a:latin typeface="Trebuchet MS" panose="020B0603020202020204" pitchFamily="34" charset="0"/>
                <a:cs typeface="Segoe UI"/>
              </a:rPr>
              <a:t>a </a:t>
            </a:r>
            <a:r>
              <a:rPr lang="en-US" sz="1700" b="0" i="0" kern="1200">
                <a:solidFill>
                  <a:srgbClr val="333333"/>
                </a:solidFill>
                <a:effectLst/>
                <a:latin typeface="Trebuchet MS" panose="020B0603020202020204" pitchFamily="34" charset="0"/>
                <a:cs typeface="Segoe UI"/>
              </a:rPr>
              <a:t>teacher</a:t>
            </a:r>
            <a:r>
              <a:rPr lang="en-US" sz="1700" kern="1200">
                <a:solidFill>
                  <a:srgbClr val="333333"/>
                </a:solidFill>
                <a:latin typeface="Trebuchet MS" panose="020B0603020202020204" pitchFamily="34" charset="0"/>
                <a:cs typeface="Segoe UI"/>
              </a:rPr>
              <a:t> finds that a student has a significant reading deficiency</a:t>
            </a:r>
            <a:r>
              <a:rPr lang="en-US" sz="1700" b="0" i="0" kern="1200">
                <a:solidFill>
                  <a:srgbClr val="333333"/>
                </a:solidFill>
                <a:effectLst/>
                <a:latin typeface="Trebuchet MS" panose="020B0603020202020204" pitchFamily="34" charset="0"/>
                <a:cs typeface="Segoe UI"/>
              </a:rPr>
              <a:t>, the </a:t>
            </a:r>
            <a:r>
              <a:rPr lang="en-US" sz="1700" kern="1200">
                <a:solidFill>
                  <a:srgbClr val="333333"/>
                </a:solidFill>
                <a:latin typeface="Trebuchet MS" panose="020B0603020202020204" pitchFamily="34" charset="0"/>
                <a:cs typeface="Segoe UI"/>
              </a:rPr>
              <a:t>LEP shall provide </a:t>
            </a:r>
            <a:r>
              <a:rPr lang="en-US" sz="1700" b="0" i="0" kern="1200">
                <a:solidFill>
                  <a:srgbClr val="333333"/>
                </a:solidFill>
                <a:effectLst/>
                <a:latin typeface="Trebuchet MS" panose="020B0603020202020204" pitchFamily="34" charset="0"/>
                <a:cs typeface="Segoe UI"/>
              </a:rPr>
              <a:t>to the </a:t>
            </a:r>
            <a:r>
              <a:rPr lang="en-US" sz="1700" kern="1200">
                <a:solidFill>
                  <a:srgbClr val="333333"/>
                </a:solidFill>
                <a:latin typeface="Trebuchet MS" panose="020B0603020202020204" pitchFamily="34" charset="0"/>
                <a:cs typeface="Segoe UI"/>
              </a:rPr>
              <a:t>student's parent </a:t>
            </a:r>
            <a:r>
              <a:rPr lang="en-US" sz="1700" b="1" u="sng" kern="1200">
                <a:solidFill>
                  <a:srgbClr val="333333"/>
                </a:solidFill>
                <a:latin typeface="Trebuchet MS" panose="020B0603020202020204" pitchFamily="34" charset="0"/>
                <a:cs typeface="Segoe UI"/>
              </a:rPr>
              <a:t>written notice</a:t>
            </a:r>
            <a:r>
              <a:rPr lang="en-US" sz="1700" kern="1200">
                <a:solidFill>
                  <a:srgbClr val="333333"/>
                </a:solidFill>
                <a:latin typeface="Trebuchet MS" panose="020B0603020202020204" pitchFamily="34" charset="0"/>
                <a:cs typeface="Segoe UI"/>
              </a:rPr>
              <a:t> that</a:t>
            </a:r>
            <a:r>
              <a:rPr lang="en-US" sz="1700" kern="1200">
                <a:solidFill>
                  <a:schemeClr val="tx1"/>
                </a:solidFill>
                <a:latin typeface="Trebuchet MS" panose="020B0603020202020204" pitchFamily="34" charset="0"/>
              </a:rPr>
              <a:t> </a:t>
            </a:r>
            <a:r>
              <a:rPr lang="en-US" sz="1700" kern="1200">
                <a:solidFill>
                  <a:schemeClr val="tx1"/>
                </a:solidFill>
                <a:latin typeface="Trebuchet MS" panose="020B0603020202020204" pitchFamily="34" charset="0"/>
                <a:cs typeface="Calibri"/>
              </a:rPr>
              <a:t>includes, at a minimum:</a:t>
            </a:r>
            <a:endParaRPr lang="en-US" sz="1700" b="0" i="0" kern="1200">
              <a:solidFill>
                <a:schemeClr val="tx1"/>
              </a:solidFill>
              <a:effectLst/>
              <a:latin typeface="Trebuchet MS" panose="020B0603020202020204" pitchFamily="34" charset="0"/>
              <a:cs typeface="Calibri"/>
            </a:endParaRPr>
          </a:p>
          <a:p>
            <a:pPr marL="214313" indent="-214313">
              <a:lnSpc>
                <a:spcPct val="90000"/>
              </a:lnSpc>
              <a:spcAft>
                <a:spcPts val="450"/>
              </a:spcAft>
              <a:buChar char="•"/>
            </a:pPr>
            <a:r>
              <a:rPr lang="en-US" sz="1700" kern="1200">
                <a:solidFill>
                  <a:schemeClr val="tx1"/>
                </a:solidFill>
                <a:latin typeface="Trebuchet MS" panose="020B0603020202020204" pitchFamily="34" charset="0"/>
                <a:ea typeface="+mn-lt"/>
                <a:cs typeface="+mn-lt"/>
              </a:rPr>
              <a:t>There are serious implications to a student entering fourth grade with an SRD and, therefore, under state law, </a:t>
            </a:r>
            <a:r>
              <a:rPr lang="en-US" sz="1700" b="1" kern="1200">
                <a:solidFill>
                  <a:schemeClr val="tx1"/>
                </a:solidFill>
                <a:latin typeface="Trebuchet MS" panose="020B0603020202020204" pitchFamily="34" charset="0"/>
                <a:ea typeface="+mn-lt"/>
                <a:cs typeface="+mn-lt"/>
              </a:rPr>
              <a:t>the parent, the student's teacher, and other personnel of the local education provider are required to meet and consider retention as an intervention strategy</a:t>
            </a:r>
            <a:r>
              <a:rPr lang="en-US" sz="1700" kern="1200">
                <a:solidFill>
                  <a:schemeClr val="tx1"/>
                </a:solidFill>
                <a:latin typeface="Trebuchet MS" panose="020B0603020202020204" pitchFamily="34" charset="0"/>
                <a:ea typeface="+mn-lt"/>
                <a:cs typeface="+mn-lt"/>
              </a:rPr>
              <a:t> and determine whether the student, despite having an SRD, is able to maintain adequate academic progress at the next grade level</a:t>
            </a:r>
            <a:endParaRPr lang="en-US" sz="1700">
              <a:solidFill>
                <a:schemeClr val="tx1"/>
              </a:solidFill>
              <a:latin typeface="Trebuchet MS" panose="020B0603020202020204" pitchFamily="34" charset="0"/>
              <a:ea typeface="+mn-lt"/>
              <a:cs typeface="+mn-lt"/>
            </a:endParaRPr>
          </a:p>
          <a:p>
            <a:pPr marL="214313" indent="-214313">
              <a:lnSpc>
                <a:spcPct val="90000"/>
              </a:lnSpc>
              <a:spcAft>
                <a:spcPts val="450"/>
              </a:spcAft>
              <a:buChar char="•"/>
            </a:pPr>
            <a:r>
              <a:rPr lang="en-US" sz="1700" kern="1200">
                <a:solidFill>
                  <a:schemeClr val="tx1"/>
                </a:solidFill>
                <a:latin typeface="Trebuchet MS" panose="020B0603020202020204" pitchFamily="34" charset="0"/>
                <a:ea typeface="+mn-lt"/>
                <a:cs typeface="+mn-lt"/>
              </a:rPr>
              <a:t>Personnel of the student's school will work with the parent to </a:t>
            </a:r>
            <a:r>
              <a:rPr lang="en-US" sz="1700" b="1" kern="1200">
                <a:solidFill>
                  <a:schemeClr val="tx1"/>
                </a:solidFill>
                <a:latin typeface="Trebuchet MS" panose="020B0603020202020204" pitchFamily="34" charset="0"/>
                <a:ea typeface="+mn-lt"/>
                <a:cs typeface="+mn-lt"/>
              </a:rPr>
              <a:t>schedule a date, time, and place for the meeting</a:t>
            </a:r>
            <a:endParaRPr lang="en-US" sz="1700" b="1">
              <a:solidFill>
                <a:schemeClr val="tx1"/>
              </a:solidFill>
              <a:latin typeface="Trebuchet MS" panose="020B0603020202020204" pitchFamily="34" charset="0"/>
              <a:ea typeface="+mn-lt"/>
              <a:cs typeface="+mn-lt"/>
            </a:endParaRPr>
          </a:p>
          <a:p>
            <a:pPr marL="214313" indent="-214313">
              <a:lnSpc>
                <a:spcPct val="90000"/>
              </a:lnSpc>
              <a:spcAft>
                <a:spcPts val="450"/>
              </a:spcAft>
              <a:buChar char="•"/>
            </a:pPr>
            <a:r>
              <a:rPr lang="en-US" sz="1700" b="1" kern="1200">
                <a:solidFill>
                  <a:schemeClr val="tx1"/>
                </a:solidFill>
                <a:latin typeface="Trebuchet MS" panose="020B0603020202020204" pitchFamily="34" charset="0"/>
                <a:ea typeface="+mn-lt"/>
                <a:cs typeface="+mn-lt"/>
              </a:rPr>
              <a:t>If the parent does not attend the meeting, the teacher and personnel of the local education provider will decide whether the student will advance </a:t>
            </a:r>
            <a:r>
              <a:rPr lang="en-US" sz="1700" kern="1200">
                <a:solidFill>
                  <a:schemeClr val="tx1"/>
                </a:solidFill>
                <a:latin typeface="Trebuchet MS" panose="020B0603020202020204" pitchFamily="34" charset="0"/>
                <a:ea typeface="+mn-lt"/>
                <a:cs typeface="+mn-lt"/>
              </a:rPr>
              <a:t>to the next grade level in the next school year.</a:t>
            </a:r>
            <a:r>
              <a:rPr lang="en-US" sz="1700" i="1" kern="1200">
                <a:solidFill>
                  <a:schemeClr val="tx1"/>
                </a:solidFill>
                <a:latin typeface="Trebuchet MS" panose="020B0603020202020204" pitchFamily="34" charset="0"/>
                <a:cs typeface="Calibri"/>
              </a:rPr>
              <a:t>            C.R.S. 22-7-1207(2)(a-c)</a:t>
            </a:r>
          </a:p>
        </p:txBody>
      </p:sp>
    </p:spTree>
    <p:extLst>
      <p:ext uri="{BB962C8B-B14F-4D97-AF65-F5344CB8AC3E}">
        <p14:creationId xmlns:p14="http://schemas.microsoft.com/office/powerpoint/2010/main" val="401161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28BC29-7980-7AA7-77F1-FFC4CAEAA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44AAE0-92DD-9DF7-68D4-347E712A2DFE}"/>
              </a:ext>
            </a:extLst>
          </p:cNvPr>
          <p:cNvSpPr>
            <a:spLocks noGrp="1"/>
          </p:cNvSpPr>
          <p:nvPr>
            <p:ph type="title"/>
          </p:nvPr>
        </p:nvSpPr>
        <p:spPr/>
        <p:txBody>
          <a:bodyPr vert="horz" lIns="68580" tIns="34290" rIns="68580" bIns="34290" rtlCol="0" anchor="ctr">
            <a:normAutofit fontScale="90000"/>
          </a:bodyPr>
          <a:lstStyle/>
          <a:p>
            <a:pPr>
              <a:spcBef>
                <a:spcPct val="0"/>
              </a:spcBef>
            </a:pPr>
            <a:r>
              <a:rPr lang="en-US" sz="2800" kern="1200">
                <a:solidFill>
                  <a:schemeClr val="tx1"/>
                </a:solidFill>
                <a:latin typeface="Trebuchet MS" panose="020B0603020202020204" pitchFamily="34" charset="0"/>
                <a:ea typeface="+mj-ea"/>
                <a:cs typeface="+mj-cs"/>
              </a:rPr>
              <a:t>Parent Meeting For Students with an SRD at the End of the School Year continued…</a:t>
            </a:r>
          </a:p>
        </p:txBody>
      </p:sp>
      <p:sp>
        <p:nvSpPr>
          <p:cNvPr id="4" name="TextBox 3">
            <a:extLst>
              <a:ext uri="{FF2B5EF4-FFF2-40B4-BE49-F238E27FC236}">
                <a16:creationId xmlns:a16="http://schemas.microsoft.com/office/drawing/2014/main" id="{EA97FA1A-864B-030C-4F19-B072030A1429}"/>
              </a:ext>
            </a:extLst>
          </p:cNvPr>
          <p:cNvSpPr txBox="1"/>
          <p:nvPr/>
        </p:nvSpPr>
        <p:spPr>
          <a:xfrm>
            <a:off x="234461" y="1141046"/>
            <a:ext cx="8768861" cy="3139321"/>
          </a:xfrm>
          <a:prstGeom prst="rect">
            <a:avLst/>
          </a:prstGeom>
          <a:noFill/>
        </p:spPr>
        <p:txBody>
          <a:bodyPr wrap="square">
            <a:spAutoFit/>
          </a:bodyPr>
          <a:lstStyle/>
          <a:p>
            <a:r>
              <a:rPr lang="en-US" sz="1800" b="1">
                <a:latin typeface="Trebuchet MS" panose="020B0603020202020204" pitchFamily="34" charset="0"/>
                <a:cs typeface="Calibri"/>
              </a:rPr>
              <a:t> These provisions </a:t>
            </a:r>
            <a:r>
              <a:rPr lang="en-US" sz="1800" b="1" u="sng">
                <a:latin typeface="Trebuchet MS" panose="020B0603020202020204" pitchFamily="34" charset="0"/>
                <a:cs typeface="Calibri"/>
              </a:rPr>
              <a:t>do not </a:t>
            </a:r>
            <a:r>
              <a:rPr lang="en-US" sz="1800" b="1">
                <a:latin typeface="Trebuchet MS" panose="020B0603020202020204" pitchFamily="34" charset="0"/>
                <a:cs typeface="Calibri"/>
              </a:rPr>
              <a:t>apply if:</a:t>
            </a:r>
          </a:p>
          <a:p>
            <a:endParaRPr lang="en-US" sz="1800">
              <a:latin typeface="Trebuchet MS" panose="020B0603020202020204" pitchFamily="34" charset="0"/>
            </a:endParaRPr>
          </a:p>
          <a:p>
            <a:r>
              <a:rPr lang="en-US" sz="1800">
                <a:latin typeface="Trebuchet MS" panose="020B0603020202020204" pitchFamily="34" charset="0"/>
                <a:cs typeface="Calibri"/>
              </a:rPr>
              <a:t>(a) </a:t>
            </a:r>
            <a:r>
              <a:rPr lang="en-US" sz="1800" b="1">
                <a:latin typeface="Trebuchet MS" panose="020B0603020202020204" pitchFamily="34" charset="0"/>
                <a:cs typeface="Calibri"/>
              </a:rPr>
              <a:t>The student is a student with a disability </a:t>
            </a:r>
            <a:r>
              <a:rPr lang="en-US" sz="1800">
                <a:latin typeface="Trebuchet MS" panose="020B0603020202020204" pitchFamily="34" charset="0"/>
                <a:cs typeface="Calibri"/>
              </a:rPr>
              <a:t>who is eligible to take the alternative statewide assessment, or the student is identified as having a disability that substantially impacts the student's progress in developing reading skills, resulting in the student's significant reading deficiency</a:t>
            </a:r>
            <a:endParaRPr lang="en-US" sz="1800">
              <a:latin typeface="Trebuchet MS" panose="020B0603020202020204" pitchFamily="34" charset="0"/>
            </a:endParaRPr>
          </a:p>
          <a:p>
            <a:r>
              <a:rPr lang="en-US" sz="1800">
                <a:latin typeface="Trebuchet MS" panose="020B0603020202020204" pitchFamily="34" charset="0"/>
                <a:cs typeface="Calibri"/>
              </a:rPr>
              <a:t> (b) </a:t>
            </a:r>
            <a:r>
              <a:rPr lang="en-US" sz="1800" b="1">
                <a:latin typeface="Trebuchet MS" panose="020B0603020202020204" pitchFamily="34" charset="0"/>
                <a:cs typeface="Calibri"/>
              </a:rPr>
              <a:t>The student is an English language learner </a:t>
            </a:r>
            <a:r>
              <a:rPr lang="en-US" sz="1800">
                <a:latin typeface="Trebuchet MS" panose="020B0603020202020204" pitchFamily="34" charset="0"/>
                <a:cs typeface="Calibri"/>
              </a:rPr>
              <a:t>and the student's significant reading deficiency is due primarily to the student's language skills</a:t>
            </a:r>
            <a:endParaRPr lang="en-US" sz="1800">
              <a:latin typeface="Trebuchet MS" panose="020B0603020202020204" pitchFamily="34" charset="0"/>
            </a:endParaRPr>
          </a:p>
          <a:p>
            <a:r>
              <a:rPr lang="en-US" sz="1800">
                <a:latin typeface="Trebuchet MS" panose="020B0603020202020204" pitchFamily="34" charset="0"/>
                <a:cs typeface="Calibri"/>
              </a:rPr>
              <a:t>(c) </a:t>
            </a:r>
            <a:r>
              <a:rPr lang="en-US" sz="1800" b="1">
                <a:latin typeface="Trebuchet MS" panose="020B0603020202020204" pitchFamily="34" charset="0"/>
                <a:cs typeface="Calibri"/>
              </a:rPr>
              <a:t>The student is completing the second school year </a:t>
            </a:r>
            <a:r>
              <a:rPr lang="en-US" sz="1800">
                <a:latin typeface="Trebuchet MS" panose="020B0603020202020204" pitchFamily="34" charset="0"/>
                <a:cs typeface="Calibri"/>
              </a:rPr>
              <a:t>at the same grade level.</a:t>
            </a:r>
          </a:p>
          <a:p>
            <a:endParaRPr lang="en-US" sz="1800">
              <a:latin typeface="Trebuchet MS" panose="020B0603020202020204" pitchFamily="34" charset="0"/>
              <a:cs typeface="Calibri"/>
            </a:endParaRPr>
          </a:p>
          <a:p>
            <a:r>
              <a:rPr lang="en-US" sz="1800" i="1">
                <a:latin typeface="Trebuchet MS" panose="020B0603020202020204" pitchFamily="34" charset="0"/>
                <a:cs typeface="Calibri"/>
              </a:rPr>
              <a:t>C.R.S. 22-7-1207(1)(a-c)</a:t>
            </a:r>
          </a:p>
        </p:txBody>
      </p:sp>
    </p:spTree>
    <p:extLst>
      <p:ext uri="{BB962C8B-B14F-4D97-AF65-F5344CB8AC3E}">
        <p14:creationId xmlns:p14="http://schemas.microsoft.com/office/powerpoint/2010/main" val="10995800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0F141B8-993E-7351-0732-8644CABB39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3987BB-B9D4-218F-732F-5190552FEBD2}"/>
              </a:ext>
            </a:extLst>
          </p:cNvPr>
          <p:cNvSpPr>
            <a:spLocks noGrp="1"/>
          </p:cNvSpPr>
          <p:nvPr>
            <p:ph type="title"/>
          </p:nvPr>
        </p:nvSpPr>
        <p:spPr>
          <a:xfrm>
            <a:off x="54708" y="77844"/>
            <a:ext cx="7167900" cy="741300"/>
          </a:xfrm>
        </p:spPr>
        <p:txBody>
          <a:bodyPr vert="horz" lIns="68580" tIns="34290" rIns="68580" bIns="34290" rtlCol="0" anchor="ctr">
            <a:normAutofit/>
          </a:bodyPr>
          <a:lstStyle/>
          <a:p>
            <a:pPr>
              <a:spcBef>
                <a:spcPct val="0"/>
              </a:spcBef>
            </a:pPr>
            <a:r>
              <a:rPr lang="en-US" sz="2800" kern="1200">
                <a:solidFill>
                  <a:schemeClr val="tx1"/>
                </a:solidFill>
                <a:latin typeface="Trebuchet MS" panose="020B0603020202020204" pitchFamily="34" charset="0"/>
                <a:ea typeface="+mj-ea"/>
                <a:cs typeface="+mj-cs"/>
              </a:rPr>
              <a:t>Decisions on Advancement</a:t>
            </a:r>
          </a:p>
        </p:txBody>
      </p:sp>
      <p:sp>
        <p:nvSpPr>
          <p:cNvPr id="6" name="TextBox 5">
            <a:extLst>
              <a:ext uri="{FF2B5EF4-FFF2-40B4-BE49-F238E27FC236}">
                <a16:creationId xmlns:a16="http://schemas.microsoft.com/office/drawing/2014/main" id="{5FE0BB65-BF9C-397A-10CC-74FC629428AB}"/>
              </a:ext>
            </a:extLst>
          </p:cNvPr>
          <p:cNvSpPr txBox="1"/>
          <p:nvPr/>
        </p:nvSpPr>
        <p:spPr>
          <a:xfrm>
            <a:off x="54708" y="1000369"/>
            <a:ext cx="9018953" cy="3323987"/>
          </a:xfrm>
          <a:prstGeom prst="rect">
            <a:avLst/>
          </a:prstGeom>
          <a:noFill/>
        </p:spPr>
        <p:txBody>
          <a:bodyPr wrap="square">
            <a:spAutoFit/>
          </a:bodyPr>
          <a:lstStyle/>
          <a:p>
            <a:pPr marL="0" indent="0">
              <a:buNone/>
            </a:pPr>
            <a:r>
              <a:rPr lang="en-US" sz="1500" kern="1200">
                <a:solidFill>
                  <a:schemeClr val="tx1"/>
                </a:solidFill>
                <a:latin typeface="Trebuchet MS" panose="020B0603020202020204" pitchFamily="34" charset="0"/>
                <a:ea typeface="+mn-ea"/>
                <a:cs typeface="+mn-cs"/>
              </a:rPr>
              <a:t>The parent, the teacher, </a:t>
            </a:r>
            <a:r>
              <a:rPr lang="en-US" sz="1500" b="0" i="0" kern="1200">
                <a:solidFill>
                  <a:schemeClr val="tx1"/>
                </a:solidFill>
                <a:effectLst/>
                <a:latin typeface="Trebuchet MS" panose="020B0603020202020204" pitchFamily="34" charset="0"/>
                <a:ea typeface="+mn-ea"/>
                <a:cs typeface="+mn-cs"/>
              </a:rPr>
              <a:t>and </a:t>
            </a:r>
            <a:r>
              <a:rPr lang="en-US" sz="1500" kern="1200">
                <a:solidFill>
                  <a:schemeClr val="tx1"/>
                </a:solidFill>
                <a:latin typeface="Trebuchet MS" panose="020B0603020202020204" pitchFamily="34" charset="0"/>
                <a:ea typeface="+mn-ea"/>
                <a:cs typeface="+mn-cs"/>
              </a:rPr>
              <a:t>the other personnel shall decide whether the student will advance </a:t>
            </a:r>
            <a:r>
              <a:rPr lang="en-US" sz="1500" b="0" i="0" kern="1200">
                <a:solidFill>
                  <a:schemeClr val="tx1"/>
                </a:solidFill>
                <a:effectLst/>
                <a:latin typeface="Trebuchet MS" panose="020B0603020202020204" pitchFamily="34" charset="0"/>
                <a:ea typeface="+mn-ea"/>
                <a:cs typeface="+mn-cs"/>
              </a:rPr>
              <a:t>to </a:t>
            </a:r>
            <a:r>
              <a:rPr lang="en-US" sz="1500" kern="1200">
                <a:solidFill>
                  <a:schemeClr val="tx1"/>
                </a:solidFill>
                <a:latin typeface="Trebuchet MS" panose="020B0603020202020204" pitchFamily="34" charset="0"/>
                <a:ea typeface="+mn-ea"/>
                <a:cs typeface="+mn-cs"/>
              </a:rPr>
              <a:t>the next grade level in the next school year</a:t>
            </a:r>
            <a:r>
              <a:rPr lang="en-US" sz="1500" b="0" i="0" kern="1200">
                <a:solidFill>
                  <a:schemeClr val="tx1"/>
                </a:solidFill>
                <a:effectLst/>
                <a:latin typeface="Trebuchet MS" panose="020B0603020202020204" pitchFamily="34" charset="0"/>
                <a:ea typeface="+mn-ea"/>
                <a:cs typeface="+mn-cs"/>
              </a:rPr>
              <a:t>.</a:t>
            </a:r>
            <a:endParaRPr lang="en-US" sz="1500" b="0" i="0" kern="1200">
              <a:solidFill>
                <a:schemeClr val="tx1"/>
              </a:solidFill>
              <a:effectLst/>
              <a:latin typeface="Trebuchet MS" panose="020B0603020202020204" pitchFamily="34" charset="0"/>
              <a:ea typeface="+mn-ea"/>
            </a:endParaRPr>
          </a:p>
          <a:p>
            <a:pPr marL="0" indent="0">
              <a:buNone/>
            </a:pPr>
            <a:r>
              <a:rPr lang="en-US" sz="1500" kern="1200">
                <a:solidFill>
                  <a:schemeClr val="tx1"/>
                </a:solidFill>
                <a:latin typeface="Trebuchet MS" panose="020B0603020202020204" pitchFamily="34" charset="0"/>
                <a:ea typeface="+mn-ea"/>
                <a:cs typeface="+mn-cs"/>
              </a:rPr>
              <a:t>If the parent, teacher, and other personnel are not in agreement, the parent shall decide whether the student will advance to the next </a:t>
            </a:r>
            <a:r>
              <a:rPr lang="en-US" sz="1500" b="0" i="0" kern="1200">
                <a:solidFill>
                  <a:schemeClr val="tx1"/>
                </a:solidFill>
                <a:effectLst/>
                <a:latin typeface="Trebuchet MS" panose="020B0603020202020204" pitchFamily="34" charset="0"/>
                <a:ea typeface="+mn-ea"/>
                <a:cs typeface="+mn-cs"/>
              </a:rPr>
              <a:t>grade </a:t>
            </a:r>
            <a:r>
              <a:rPr lang="en-US" sz="1500" kern="1200">
                <a:solidFill>
                  <a:schemeClr val="tx1"/>
                </a:solidFill>
                <a:latin typeface="Trebuchet MS" panose="020B0603020202020204" pitchFamily="34" charset="0"/>
                <a:ea typeface="+mn-ea"/>
                <a:cs typeface="+mn-cs"/>
              </a:rPr>
              <a:t>level</a:t>
            </a:r>
            <a:r>
              <a:rPr lang="en-US" sz="1500" i="1" kern="1200">
                <a:solidFill>
                  <a:schemeClr val="tx1"/>
                </a:solidFill>
                <a:latin typeface="Trebuchet MS" panose="020B0603020202020204" pitchFamily="34" charset="0"/>
                <a:ea typeface="+mn-ea"/>
                <a:cs typeface="+mn-cs"/>
              </a:rPr>
              <a:t> (unless otherwise specified in the policy adopted by the local education provider)</a:t>
            </a:r>
            <a:r>
              <a:rPr lang="en-US" sz="1500" kern="1200">
                <a:solidFill>
                  <a:schemeClr val="tx1"/>
                </a:solidFill>
                <a:latin typeface="Trebuchet MS" panose="020B0603020202020204" pitchFamily="34" charset="0"/>
                <a:ea typeface="+mn-ea"/>
                <a:cs typeface="+mn-cs"/>
              </a:rPr>
              <a:t>. </a:t>
            </a:r>
            <a:r>
              <a:rPr lang="en-US" sz="1500" kern="1200">
                <a:solidFill>
                  <a:schemeClr val="tx1"/>
                </a:solidFill>
                <a:latin typeface="Trebuchet MS" panose="020B0603020202020204" pitchFamily="34" charset="0"/>
                <a:ea typeface="+mn-ea"/>
              </a:rPr>
              <a:t>  </a:t>
            </a:r>
            <a:r>
              <a:rPr lang="en-US" sz="1500" i="1" kern="1200">
                <a:solidFill>
                  <a:schemeClr val="tx1"/>
                </a:solidFill>
                <a:latin typeface="Trebuchet MS" panose="020B0603020202020204" pitchFamily="34" charset="0"/>
                <a:ea typeface="+mn-ea"/>
              </a:rPr>
              <a:t>C.R.S. 22-7-1207(4)(b)</a:t>
            </a:r>
          </a:p>
          <a:p>
            <a:pPr marL="0" indent="0">
              <a:buNone/>
            </a:pPr>
            <a:endParaRPr lang="en-US" sz="1500" i="1" kern="1200">
              <a:solidFill>
                <a:schemeClr val="tx1"/>
              </a:solidFill>
              <a:latin typeface="Trebuchet MS" panose="020B0603020202020204" pitchFamily="34" charset="0"/>
              <a:ea typeface="+mn-ea"/>
            </a:endParaRPr>
          </a:p>
          <a:p>
            <a:pPr marL="0" indent="0">
              <a:buNone/>
            </a:pPr>
            <a:r>
              <a:rPr lang="en-US" sz="1500" b="1" kern="1200">
                <a:solidFill>
                  <a:schemeClr val="tx1"/>
                </a:solidFill>
                <a:latin typeface="Trebuchet MS" panose="020B0603020202020204" pitchFamily="34" charset="0"/>
                <a:ea typeface="+mn-ea"/>
              </a:rPr>
              <a:t>For students completing 3rd grade, the decision to advance the student is subject to approval of:</a:t>
            </a:r>
          </a:p>
          <a:p>
            <a:pPr marL="528638" lvl="1" indent="-257175">
              <a:buClr>
                <a:srgbClr val="000000"/>
              </a:buClr>
              <a:buSzPts val="2800"/>
              <a:buFont typeface="Arial" panose="020B0604020202020204" pitchFamily="34" charset="0"/>
              <a:buChar char="•"/>
            </a:pPr>
            <a:r>
              <a:rPr lang="en-US" sz="1500" u="sng" kern="1200">
                <a:solidFill>
                  <a:schemeClr val="tx1"/>
                </a:solidFill>
                <a:latin typeface="Trebuchet MS" panose="020B0603020202020204" pitchFamily="34" charset="0"/>
                <a:ea typeface="+mn-ea"/>
              </a:rPr>
              <a:t>the school district superintendent</a:t>
            </a:r>
            <a:r>
              <a:rPr lang="en-US" sz="1500" kern="1200">
                <a:solidFill>
                  <a:schemeClr val="tx1"/>
                </a:solidFill>
                <a:latin typeface="Trebuchet MS" panose="020B0603020202020204" pitchFamily="34" charset="0"/>
                <a:ea typeface="+mn-ea"/>
              </a:rPr>
              <a:t> if the student is enrolled in a public school of a school district that is not a charter school</a:t>
            </a:r>
            <a:endParaRPr lang="en-US" sz="1500">
              <a:solidFill>
                <a:schemeClr val="tx1"/>
              </a:solidFill>
              <a:latin typeface="Trebuchet MS" panose="020B0603020202020204" pitchFamily="34" charset="0"/>
              <a:ea typeface="+mn-ea"/>
            </a:endParaRPr>
          </a:p>
          <a:p>
            <a:pPr marL="528638" lvl="1" indent="-257175">
              <a:buClr>
                <a:srgbClr val="000000"/>
              </a:buClr>
              <a:buSzPts val="2800"/>
              <a:buFont typeface="Arial" panose="020B0604020202020204" pitchFamily="34" charset="0"/>
              <a:buChar char="•"/>
            </a:pPr>
            <a:r>
              <a:rPr lang="en-US" sz="1500" kern="1200">
                <a:solidFill>
                  <a:schemeClr val="tx1"/>
                </a:solidFill>
                <a:latin typeface="Trebuchet MS" panose="020B0603020202020204" pitchFamily="34" charset="0"/>
                <a:ea typeface="+mn-ea"/>
              </a:rPr>
              <a:t>or </a:t>
            </a:r>
            <a:r>
              <a:rPr lang="en-US" sz="1500" u="sng" kern="1200">
                <a:solidFill>
                  <a:schemeClr val="tx1"/>
                </a:solidFill>
                <a:latin typeface="Trebuchet MS" panose="020B0603020202020204" pitchFamily="34" charset="0"/>
                <a:ea typeface="+mn-ea"/>
              </a:rPr>
              <a:t>the school principal</a:t>
            </a:r>
            <a:r>
              <a:rPr lang="en-US" sz="1500" kern="1200">
                <a:solidFill>
                  <a:schemeClr val="tx1"/>
                </a:solidFill>
                <a:latin typeface="Trebuchet MS" panose="020B0603020202020204" pitchFamily="34" charset="0"/>
                <a:ea typeface="+mn-ea"/>
              </a:rPr>
              <a:t>, if the student is enrolled in a district charter school, an institute charter school, or a public school operated by a board of cooperative services.</a:t>
            </a:r>
          </a:p>
          <a:p>
            <a:pPr marL="528638" lvl="1" indent="-257175">
              <a:buClr>
                <a:srgbClr val="000000"/>
              </a:buClr>
              <a:buSzPts val="2800"/>
              <a:buFont typeface="Arial" panose="020B0604020202020204" pitchFamily="34" charset="0"/>
              <a:buChar char="•"/>
            </a:pPr>
            <a:r>
              <a:rPr lang="en-US" sz="1500" kern="1200">
                <a:solidFill>
                  <a:schemeClr val="tx1"/>
                </a:solidFill>
                <a:latin typeface="Trebuchet MS" panose="020B0603020202020204" pitchFamily="34" charset="0"/>
                <a:ea typeface="+mn-ea"/>
              </a:rPr>
              <a:t>If the superintendent or the principal, whichever is applicable, does not approve the decision to advance the student, the student shall not advance to fourth grade in the next school year.           </a:t>
            </a:r>
            <a:r>
              <a:rPr lang="en-US" sz="1500" i="1" kern="1200">
                <a:solidFill>
                  <a:schemeClr val="tx1"/>
                </a:solidFill>
                <a:latin typeface="Trebuchet MS" panose="020B0603020202020204" pitchFamily="34" charset="0"/>
                <a:ea typeface="+mn-ea"/>
              </a:rPr>
              <a:t> C.R.S. 22-7-1207(6)</a:t>
            </a:r>
          </a:p>
        </p:txBody>
      </p:sp>
    </p:spTree>
    <p:extLst>
      <p:ext uri="{BB962C8B-B14F-4D97-AF65-F5344CB8AC3E}">
        <p14:creationId xmlns:p14="http://schemas.microsoft.com/office/powerpoint/2010/main" val="713266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1C9F2-9402-983E-E90E-24EFEE5F840F}"/>
              </a:ext>
            </a:extLst>
          </p:cNvPr>
          <p:cNvSpPr>
            <a:spLocks noGrp="1"/>
          </p:cNvSpPr>
          <p:nvPr>
            <p:ph type="title"/>
          </p:nvPr>
        </p:nvSpPr>
        <p:spPr>
          <a:xfrm>
            <a:off x="361796" y="98752"/>
            <a:ext cx="7167900" cy="741300"/>
          </a:xfrm>
        </p:spPr>
        <p:txBody>
          <a:bodyPr/>
          <a:lstStyle/>
          <a:p>
            <a:r>
              <a:rPr lang="en-US">
                <a:latin typeface="Trebuchet MS" panose="020B0603020202020204" pitchFamily="34" charset="0"/>
              </a:rPr>
              <a:t>Senate Bill 25-200</a:t>
            </a:r>
          </a:p>
        </p:txBody>
      </p:sp>
      <p:sp>
        <p:nvSpPr>
          <p:cNvPr id="8" name="TextBox 7">
            <a:extLst>
              <a:ext uri="{FF2B5EF4-FFF2-40B4-BE49-F238E27FC236}">
                <a16:creationId xmlns:a16="http://schemas.microsoft.com/office/drawing/2014/main" id="{9240496B-25AE-9A21-2D39-E9380AD46B43}"/>
              </a:ext>
            </a:extLst>
          </p:cNvPr>
          <p:cNvSpPr txBox="1"/>
          <p:nvPr/>
        </p:nvSpPr>
        <p:spPr>
          <a:xfrm>
            <a:off x="247135" y="1556087"/>
            <a:ext cx="5244920" cy="1015663"/>
          </a:xfrm>
          <a:prstGeom prst="rect">
            <a:avLst/>
          </a:prstGeom>
          <a:noFill/>
        </p:spPr>
        <p:txBody>
          <a:bodyPr wrap="square" rtlCol="0">
            <a:spAutoFit/>
          </a:bodyPr>
          <a:lstStyle/>
          <a:p>
            <a:r>
              <a:rPr lang="en-US" sz="2000">
                <a:latin typeface="Trebuchet MS" panose="020B0603020202020204" pitchFamily="34" charset="0"/>
              </a:rPr>
              <a:t>Information can be found on the Colorado General Assembly web page: </a:t>
            </a:r>
          </a:p>
          <a:p>
            <a:r>
              <a:rPr lang="en-US" sz="2000">
                <a:latin typeface="Trebuchet MS" panose="020B0603020202020204" pitchFamily="34" charset="0"/>
                <a:hlinkClick r:id="rId3"/>
              </a:rPr>
              <a:t>https://leg.colorado.gov/bills/sb25-200</a:t>
            </a:r>
            <a:r>
              <a:rPr lang="en-US" sz="2000">
                <a:latin typeface="Trebuchet MS" panose="020B0603020202020204" pitchFamily="34" charset="0"/>
              </a:rPr>
              <a:t> </a:t>
            </a:r>
          </a:p>
        </p:txBody>
      </p:sp>
      <p:sp>
        <p:nvSpPr>
          <p:cNvPr id="7" name="Callout: Line 6">
            <a:extLst>
              <a:ext uri="{FF2B5EF4-FFF2-40B4-BE49-F238E27FC236}">
                <a16:creationId xmlns:a16="http://schemas.microsoft.com/office/drawing/2014/main" id="{84D344BE-F120-72FD-7D20-F58BE0936840}"/>
              </a:ext>
            </a:extLst>
          </p:cNvPr>
          <p:cNvSpPr/>
          <p:nvPr/>
        </p:nvSpPr>
        <p:spPr>
          <a:xfrm>
            <a:off x="5700584" y="560174"/>
            <a:ext cx="3196281" cy="1408670"/>
          </a:xfrm>
          <a:prstGeom prst="borderCallout1">
            <a:avLst>
              <a:gd name="adj1" fmla="val 79620"/>
              <a:gd name="adj2" fmla="val 186"/>
              <a:gd name="adj3" fmla="val 24685"/>
              <a:gd name="adj4" fmla="val -49551"/>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rebuchet MS" panose="020B0603020202020204" pitchFamily="34" charset="0"/>
              </a:rPr>
              <a:t>Current Status: </a:t>
            </a:r>
          </a:p>
          <a:p>
            <a:pPr algn="ctr"/>
            <a:r>
              <a:rPr lang="en-US" sz="2800">
                <a:solidFill>
                  <a:schemeClr val="tx1"/>
                </a:solidFill>
                <a:latin typeface="Trebuchet MS" panose="020B0603020202020204" pitchFamily="34" charset="0"/>
              </a:rPr>
              <a:t>Under Consideration</a:t>
            </a:r>
            <a:endParaRPr lang="en-US">
              <a:solidFill>
                <a:schemeClr val="tx1"/>
              </a:solidFill>
              <a:latin typeface="Trebuchet MS" panose="020B0603020202020204" pitchFamily="34" charset="0"/>
            </a:endParaRPr>
          </a:p>
        </p:txBody>
      </p:sp>
      <p:sp>
        <p:nvSpPr>
          <p:cNvPr id="3" name="TextBox 2">
            <a:extLst>
              <a:ext uri="{FF2B5EF4-FFF2-40B4-BE49-F238E27FC236}">
                <a16:creationId xmlns:a16="http://schemas.microsoft.com/office/drawing/2014/main" id="{57A38DA4-C59F-BCCD-14BE-2496CD2F0744}"/>
              </a:ext>
            </a:extLst>
          </p:cNvPr>
          <p:cNvSpPr txBox="1"/>
          <p:nvPr/>
        </p:nvSpPr>
        <p:spPr>
          <a:xfrm>
            <a:off x="247135" y="3029031"/>
            <a:ext cx="8493211" cy="1261884"/>
          </a:xfrm>
          <a:prstGeom prst="rect">
            <a:avLst/>
          </a:prstGeom>
          <a:noFill/>
        </p:spPr>
        <p:txBody>
          <a:bodyPr wrap="square" rtlCol="0">
            <a:spAutoFit/>
          </a:bodyPr>
          <a:lstStyle/>
          <a:p>
            <a:r>
              <a:rPr lang="en-US" sz="2000" b="0" i="0" u="none" strike="noStrike">
                <a:solidFill>
                  <a:srgbClr val="000000"/>
                </a:solidFill>
                <a:effectLst/>
                <a:latin typeface="Trebuchet MS" panose="020B0603020202020204" pitchFamily="34" charset="0"/>
              </a:rPr>
              <a:t>If you have questions about active or potential legislation, please feel free to reach out directly to the CDE Policy Team: </a:t>
            </a:r>
            <a:r>
              <a:rPr lang="en-US" sz="2000" b="0" i="0" u="none" strike="noStrike">
                <a:solidFill>
                  <a:srgbClr val="000000"/>
                </a:solidFill>
                <a:effectLst/>
                <a:latin typeface="Trebuchet MS" panose="020B0603020202020204" pitchFamily="34" charset="0"/>
                <a:hlinkClick r:id="rId4"/>
              </a:rPr>
              <a:t>policyteam@cde.state.co.us</a:t>
            </a:r>
            <a:endParaRPr lang="en-US" sz="2000" b="0" i="0" u="none" strike="noStrike">
              <a:solidFill>
                <a:srgbClr val="000000"/>
              </a:solidFill>
              <a:effectLst/>
              <a:latin typeface="Trebuchet MS" panose="020B0603020202020204" pitchFamily="34" charset="0"/>
            </a:endParaRPr>
          </a:p>
          <a:p>
            <a:endParaRPr lang="en-US" sz="1600">
              <a:latin typeface="Trebuchet MS" panose="020B0603020202020204" pitchFamily="34" charset="0"/>
            </a:endParaRPr>
          </a:p>
        </p:txBody>
      </p:sp>
    </p:spTree>
    <p:extLst>
      <p:ext uri="{BB962C8B-B14F-4D97-AF65-F5344CB8AC3E}">
        <p14:creationId xmlns:p14="http://schemas.microsoft.com/office/powerpoint/2010/main" val="33726940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DCF75-B1FC-833D-9C3A-FEA538F1F868}"/>
              </a:ext>
            </a:extLst>
          </p:cNvPr>
          <p:cNvSpPr>
            <a:spLocks noGrp="1"/>
          </p:cNvSpPr>
          <p:nvPr>
            <p:ph type="title"/>
          </p:nvPr>
        </p:nvSpPr>
        <p:spPr/>
        <p:txBody>
          <a:bodyPr/>
          <a:lstStyle/>
          <a:p>
            <a:r>
              <a:rPr lang="en-US" sz="2800">
                <a:latin typeface="Trebuchet MS" panose="020B0603020202020204" pitchFamily="34" charset="0"/>
              </a:rPr>
              <a:t>End-of-Year Parent Meeting </a:t>
            </a:r>
            <a:br>
              <a:rPr lang="en-US" sz="2800">
                <a:latin typeface="Trebuchet MS" panose="020B0603020202020204" pitchFamily="34" charset="0"/>
              </a:rPr>
            </a:br>
            <a:r>
              <a:rPr lang="en-US" sz="2800">
                <a:latin typeface="Trebuchet MS" panose="020B0603020202020204" pitchFamily="34" charset="0"/>
              </a:rPr>
              <a:t>Guidance Document</a:t>
            </a:r>
          </a:p>
        </p:txBody>
      </p:sp>
      <p:sp>
        <p:nvSpPr>
          <p:cNvPr id="13" name="TextBox 12">
            <a:extLst>
              <a:ext uri="{FF2B5EF4-FFF2-40B4-BE49-F238E27FC236}">
                <a16:creationId xmlns:a16="http://schemas.microsoft.com/office/drawing/2014/main" id="{55A7A510-1FF4-FF6B-4FC0-F12376BB4766}"/>
              </a:ext>
            </a:extLst>
          </p:cNvPr>
          <p:cNvSpPr txBox="1"/>
          <p:nvPr/>
        </p:nvSpPr>
        <p:spPr>
          <a:xfrm>
            <a:off x="127215" y="990600"/>
            <a:ext cx="4774985" cy="3139321"/>
          </a:xfrm>
          <a:prstGeom prst="rect">
            <a:avLst/>
          </a:prstGeom>
          <a:noFill/>
        </p:spPr>
        <p:txBody>
          <a:bodyPr wrap="square" rtlCol="0">
            <a:spAutoFit/>
          </a:bodyPr>
          <a:lstStyle/>
          <a:p>
            <a:r>
              <a:rPr lang="en-US" sz="1800">
                <a:latin typeface="Trebuchet MS" panose="020B0603020202020204" pitchFamily="34" charset="0"/>
              </a:rPr>
              <a:t>Topics addressed in the guidance document:</a:t>
            </a:r>
          </a:p>
          <a:p>
            <a:pPr marL="285750" indent="-285750">
              <a:buFont typeface="Arial" panose="020B0604020202020204" pitchFamily="34" charset="0"/>
              <a:buChar char="•"/>
            </a:pPr>
            <a:r>
              <a:rPr lang="en-US" sz="1800">
                <a:latin typeface="Trebuchet MS" panose="020B0603020202020204" pitchFamily="34" charset="0"/>
              </a:rPr>
              <a:t>Requirements for written notice and an end-of-year meeting when students have an SRD at end-of-year</a:t>
            </a:r>
          </a:p>
          <a:p>
            <a:pPr marL="285750" indent="-285750">
              <a:buFont typeface="Arial" panose="020B0604020202020204" pitchFamily="34" charset="0"/>
              <a:buChar char="•"/>
            </a:pPr>
            <a:r>
              <a:rPr lang="en-US" sz="1800">
                <a:latin typeface="Trebuchet MS" panose="020B0603020202020204" pitchFamily="34" charset="0"/>
              </a:rPr>
              <a:t>Topics to discuss at the end-of-year meeting </a:t>
            </a:r>
          </a:p>
          <a:p>
            <a:pPr marL="285750" indent="-285750">
              <a:buFont typeface="Arial" panose="020B0604020202020204" pitchFamily="34" charset="0"/>
              <a:buChar char="•"/>
            </a:pPr>
            <a:r>
              <a:rPr lang="en-US" sz="1800">
                <a:latin typeface="Trebuchet MS" panose="020B0603020202020204" pitchFamily="34" charset="0"/>
              </a:rPr>
              <a:t>Teacher/School and parent responsibilities after the end-of-year meeting</a:t>
            </a:r>
          </a:p>
          <a:p>
            <a:pPr marL="285750" indent="-285750">
              <a:buFont typeface="Arial" panose="020B0604020202020204" pitchFamily="34" charset="0"/>
              <a:buChar char="•"/>
            </a:pPr>
            <a:r>
              <a:rPr lang="en-US" sz="1800">
                <a:latin typeface="Trebuchet MS" panose="020B0603020202020204" pitchFamily="34" charset="0"/>
              </a:rPr>
              <a:t>Students newly identified with SRD at end-of-year </a:t>
            </a:r>
          </a:p>
        </p:txBody>
      </p:sp>
      <p:sp>
        <p:nvSpPr>
          <p:cNvPr id="7" name="TextBox 6">
            <a:extLst>
              <a:ext uri="{FF2B5EF4-FFF2-40B4-BE49-F238E27FC236}">
                <a16:creationId xmlns:a16="http://schemas.microsoft.com/office/drawing/2014/main" id="{734A2E3C-D659-B2A0-67EC-215BCE445F9C}"/>
              </a:ext>
            </a:extLst>
          </p:cNvPr>
          <p:cNvSpPr txBox="1"/>
          <p:nvPr/>
        </p:nvSpPr>
        <p:spPr>
          <a:xfrm>
            <a:off x="127215" y="4793555"/>
            <a:ext cx="6429081" cy="523220"/>
          </a:xfrm>
          <a:prstGeom prst="rect">
            <a:avLst/>
          </a:prstGeom>
          <a:noFill/>
        </p:spPr>
        <p:txBody>
          <a:bodyPr wrap="square">
            <a:spAutoFit/>
          </a:bodyPr>
          <a:lstStyle/>
          <a:p>
            <a:r>
              <a:rPr lang="en-US" b="1">
                <a:solidFill>
                  <a:schemeClr val="accent1">
                    <a:lumMod val="50000"/>
                  </a:schemeClr>
                </a:solidFill>
                <a:hlinkClick r:id="rId3">
                  <a:extLst>
                    <a:ext uri="{A12FA001-AC4F-418D-AE19-62706E023703}">
                      <ahyp:hlinkClr xmlns:ahyp="http://schemas.microsoft.com/office/drawing/2018/hyperlinkcolor" val="tx"/>
                    </a:ext>
                  </a:extLst>
                </a:hlinkClick>
              </a:rPr>
              <a:t>https://www.cde.state.co.us/coloradoliteracy/endofyearparentmeeting</a:t>
            </a:r>
            <a:endParaRPr lang="en-US" b="1">
              <a:solidFill>
                <a:schemeClr val="accent1">
                  <a:lumMod val="50000"/>
                </a:schemeClr>
              </a:solidFill>
            </a:endParaRPr>
          </a:p>
          <a:p>
            <a:endParaRPr lang="en-US"/>
          </a:p>
        </p:txBody>
      </p:sp>
      <p:pic>
        <p:nvPicPr>
          <p:cNvPr id="4" name="Picture 3" descr="End-of-Year Parent Meeting Guidance Document">
            <a:extLst>
              <a:ext uri="{FF2B5EF4-FFF2-40B4-BE49-F238E27FC236}">
                <a16:creationId xmlns:a16="http://schemas.microsoft.com/office/drawing/2014/main" id="{E2B7F560-C020-2A03-E4EF-8AFA8C0A3F23}"/>
              </a:ext>
            </a:extLst>
          </p:cNvPr>
          <p:cNvPicPr>
            <a:picLocks noChangeAspect="1"/>
          </p:cNvPicPr>
          <p:nvPr/>
        </p:nvPicPr>
        <p:blipFill>
          <a:blip r:embed="rId4"/>
          <a:stretch>
            <a:fillRect/>
          </a:stretch>
        </p:blipFill>
        <p:spPr>
          <a:xfrm>
            <a:off x="5218460" y="162355"/>
            <a:ext cx="3305470" cy="4299383"/>
          </a:xfrm>
          <a:prstGeom prst="rect">
            <a:avLst/>
          </a:prstGeom>
          <a:effectLst>
            <a:glow rad="63500">
              <a:schemeClr val="accent2">
                <a:satMod val="175000"/>
                <a:alpha val="4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2897823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C6E6E-A884-B5C0-B460-A17CA242DC54}"/>
            </a:ext>
          </a:extLst>
        </p:cNvPr>
        <p:cNvGrpSpPr/>
        <p:nvPr/>
      </p:nvGrpSpPr>
      <p:grpSpPr>
        <a:xfrm>
          <a:off x="0" y="0"/>
          <a:ext cx="0" cy="0"/>
          <a:chOff x="0" y="0"/>
          <a:chExt cx="0" cy="0"/>
        </a:xfrm>
      </p:grpSpPr>
      <p:pic>
        <p:nvPicPr>
          <p:cNvPr id="6" name="Picture Placeholder 5" descr="A child reading a book&#10;">
            <a:extLst>
              <a:ext uri="{FF2B5EF4-FFF2-40B4-BE49-F238E27FC236}">
                <a16:creationId xmlns:a16="http://schemas.microsoft.com/office/drawing/2014/main" id="{F9D01581-77A3-23F7-BA53-1D4F08583200}"/>
              </a:ext>
            </a:extLst>
          </p:cNvPr>
          <p:cNvPicPr>
            <a:picLocks noGrp="1" noChangeAspect="1"/>
          </p:cNvPicPr>
          <p:nvPr>
            <p:ph type="pic" sz="quarter" idx="10"/>
          </p:nvPr>
        </p:nvPicPr>
        <p:blipFill>
          <a:blip r:embed="rId3"/>
          <a:srcRect t="7833" b="7833"/>
          <a:stretch/>
        </p:blipFill>
        <p:spPr/>
      </p:pic>
      <p:sp>
        <p:nvSpPr>
          <p:cNvPr id="3" name="Title 2">
            <a:extLst>
              <a:ext uri="{FF2B5EF4-FFF2-40B4-BE49-F238E27FC236}">
                <a16:creationId xmlns:a16="http://schemas.microsoft.com/office/drawing/2014/main" id="{71FB63BD-E5D3-C99D-B10D-F8867C2C2714}"/>
              </a:ext>
            </a:extLst>
          </p:cNvPr>
          <p:cNvSpPr>
            <a:spLocks noGrp="1"/>
          </p:cNvSpPr>
          <p:nvPr>
            <p:ph type="title"/>
          </p:nvPr>
        </p:nvSpPr>
        <p:spPr/>
        <p:txBody>
          <a:bodyPr/>
          <a:lstStyle/>
          <a:p>
            <a:r>
              <a:rPr lang="en-US">
                <a:solidFill>
                  <a:schemeClr val="tx1"/>
                </a:solidFill>
                <a:latin typeface="Trebuchet MS"/>
              </a:rPr>
              <a:t>CDE Literacy Updates</a:t>
            </a:r>
          </a:p>
        </p:txBody>
      </p:sp>
      <p:pic>
        <p:nvPicPr>
          <p:cNvPr id="5" name="Google Shape;115;p10" descr="CDE Logo">
            <a:extLst>
              <a:ext uri="{FF2B5EF4-FFF2-40B4-BE49-F238E27FC236}">
                <a16:creationId xmlns:a16="http://schemas.microsoft.com/office/drawing/2014/main" id="{9251B2D0-50F5-27AC-5806-C6082B2166DF}"/>
              </a:ext>
            </a:extLst>
          </p:cNvPr>
          <p:cNvPicPr preferRelativeResize="0"/>
          <p:nvPr/>
        </p:nvPicPr>
        <p:blipFill>
          <a:blip r:embed="rId4">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13006275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42735-5F3E-B3A3-C20D-350138746A15}"/>
              </a:ext>
            </a:extLst>
          </p:cNvPr>
          <p:cNvSpPr>
            <a:spLocks noGrp="1"/>
          </p:cNvSpPr>
          <p:nvPr>
            <p:ph type="title"/>
          </p:nvPr>
        </p:nvSpPr>
        <p:spPr>
          <a:xfrm>
            <a:off x="155849" y="98753"/>
            <a:ext cx="8664765" cy="741300"/>
          </a:xfrm>
        </p:spPr>
        <p:txBody>
          <a:bodyPr/>
          <a:lstStyle/>
          <a:p>
            <a:r>
              <a:rPr lang="en-US" sz="2800">
                <a:latin typeface="Trebuchet MS" panose="020B0603020202020204" pitchFamily="34" charset="0"/>
              </a:rPr>
              <a:t>Coming Soon: CDE Online Training Updates</a:t>
            </a:r>
          </a:p>
        </p:txBody>
      </p:sp>
      <p:sp>
        <p:nvSpPr>
          <p:cNvPr id="3" name="Text Placeholder 1">
            <a:extLst>
              <a:ext uri="{FF2B5EF4-FFF2-40B4-BE49-F238E27FC236}">
                <a16:creationId xmlns:a16="http://schemas.microsoft.com/office/drawing/2014/main" id="{55C645B0-B068-72FE-0C8C-37E83356FF3B}"/>
              </a:ext>
            </a:extLst>
          </p:cNvPr>
          <p:cNvSpPr>
            <a:spLocks noGrp="1"/>
          </p:cNvSpPr>
          <p:nvPr/>
        </p:nvSpPr>
        <p:spPr>
          <a:xfrm>
            <a:off x="155849" y="1029452"/>
            <a:ext cx="5863211" cy="335132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Trebuchet MS" panose="020B0603020202020204" pitchFamily="34" charset="0"/>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US" sz="1800"/>
              <a:t>Updates to the CDE-Provided online training: </a:t>
            </a:r>
            <a:r>
              <a:rPr lang="en-US" sz="1800" i="1"/>
              <a:t>Building a Strong Foundation for Lifelong Literacy Success:</a:t>
            </a:r>
            <a:endParaRPr lang="en-US" sz="1800"/>
          </a:p>
          <a:p>
            <a:r>
              <a:rPr lang="en-US" sz="1800"/>
              <a:t>Updates will be made to the PCG Pepper platform in June 2025</a:t>
            </a:r>
          </a:p>
          <a:p>
            <a:r>
              <a:rPr lang="en-US" sz="1800"/>
              <a:t>CDE and PCG will be sharing regular communication about these platform updates via the website, Spark, Scoop, READ Act Listserv and through scheduled webinars and office hours.</a:t>
            </a:r>
          </a:p>
          <a:p>
            <a:r>
              <a:rPr lang="en-US" sz="1800"/>
              <a:t>These updates will make the CDE provided online courses fully accessible, and it will be more intuitive for the user.</a:t>
            </a:r>
          </a:p>
          <a:p>
            <a:endParaRPr lang="en-US" sz="1800"/>
          </a:p>
          <a:p>
            <a:pPr lvl="1"/>
            <a:endParaRPr lang="en-US" sz="1400"/>
          </a:p>
        </p:txBody>
      </p:sp>
      <p:pic>
        <p:nvPicPr>
          <p:cNvPr id="5" name="Picture 4" descr="Books on a briefcase">
            <a:extLst>
              <a:ext uri="{FF2B5EF4-FFF2-40B4-BE49-F238E27FC236}">
                <a16:creationId xmlns:a16="http://schemas.microsoft.com/office/drawing/2014/main" id="{7A9B0259-2F05-237D-1D5F-38F1747DBC36}"/>
              </a:ext>
            </a:extLst>
          </p:cNvPr>
          <p:cNvPicPr>
            <a:picLocks noChangeAspect="1"/>
          </p:cNvPicPr>
          <p:nvPr/>
        </p:nvPicPr>
        <p:blipFill>
          <a:blip r:embed="rId3"/>
          <a:srcRect l="25746" r="25233"/>
          <a:stretch/>
        </p:blipFill>
        <p:spPr>
          <a:xfrm>
            <a:off x="6820601" y="945472"/>
            <a:ext cx="2323400" cy="3351320"/>
          </a:xfrm>
          <a:prstGeom prst="rect">
            <a:avLst/>
          </a:prstGeom>
          <a:effectLst>
            <a:softEdge rad="38100"/>
          </a:effectLst>
        </p:spPr>
      </p:pic>
    </p:spTree>
    <p:extLst>
      <p:ext uri="{BB962C8B-B14F-4D97-AF65-F5344CB8AC3E}">
        <p14:creationId xmlns:p14="http://schemas.microsoft.com/office/powerpoint/2010/main" val="22636973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237635-98D4-9AFF-7FED-99CBF3A56F2F}"/>
              </a:ext>
            </a:extLst>
          </p:cNvPr>
          <p:cNvSpPr>
            <a:spLocks noGrp="1"/>
          </p:cNvSpPr>
          <p:nvPr>
            <p:ph type="title"/>
          </p:nvPr>
        </p:nvSpPr>
        <p:spPr/>
        <p:txBody>
          <a:bodyPr/>
          <a:lstStyle/>
          <a:p>
            <a:r>
              <a:rPr lang="en-US" sz="2800">
                <a:latin typeface="Trebuchet MS" panose="020B0603020202020204" pitchFamily="34" charset="0"/>
              </a:rPr>
              <a:t>Regional Consultants</a:t>
            </a:r>
          </a:p>
        </p:txBody>
      </p:sp>
      <p:sp>
        <p:nvSpPr>
          <p:cNvPr id="2" name="TextBox 1">
            <a:extLst>
              <a:ext uri="{FF2B5EF4-FFF2-40B4-BE49-F238E27FC236}">
                <a16:creationId xmlns:a16="http://schemas.microsoft.com/office/drawing/2014/main" id="{CDE9C680-7570-1E19-7007-F468DA6C4FF4}"/>
              </a:ext>
            </a:extLst>
          </p:cNvPr>
          <p:cNvSpPr txBox="1"/>
          <p:nvPr/>
        </p:nvSpPr>
        <p:spPr>
          <a:xfrm>
            <a:off x="182461" y="1286189"/>
            <a:ext cx="4131844" cy="2554545"/>
          </a:xfrm>
          <a:prstGeom prst="rect">
            <a:avLst/>
          </a:prstGeom>
          <a:noFill/>
        </p:spPr>
        <p:txBody>
          <a:bodyPr wrap="square" rtlCol="0">
            <a:spAutoFit/>
          </a:bodyPr>
          <a:lstStyle/>
          <a:p>
            <a:r>
              <a:rPr lang="en-US" sz="2000" b="1" u="sng">
                <a:latin typeface="Trebuchet MS" panose="020B0603020202020204" pitchFamily="34" charset="0"/>
              </a:rPr>
              <a:t>New Senior Literacy Consultants:</a:t>
            </a:r>
          </a:p>
          <a:p>
            <a:pPr marL="342900" indent="-342900">
              <a:buFont typeface="Arial" panose="020B0604020202020204" pitchFamily="34" charset="0"/>
              <a:buChar char="•"/>
            </a:pPr>
            <a:endParaRPr lang="en-US" sz="2000">
              <a:latin typeface="Trebuchet MS" panose="020B0603020202020204" pitchFamily="34" charset="0"/>
            </a:endParaRPr>
          </a:p>
          <a:p>
            <a:pPr marL="342900" indent="-342900">
              <a:buFont typeface="Arial" panose="020B0604020202020204" pitchFamily="34" charset="0"/>
              <a:buChar char="•"/>
            </a:pPr>
            <a:r>
              <a:rPr lang="en-US" sz="2000" b="1">
                <a:solidFill>
                  <a:schemeClr val="accent5">
                    <a:lumMod val="75000"/>
                  </a:schemeClr>
                </a:solidFill>
                <a:latin typeface="Trebuchet MS" panose="020B0603020202020204" pitchFamily="34" charset="0"/>
              </a:rPr>
              <a:t>Josiah Colombo-Espinoza</a:t>
            </a:r>
          </a:p>
          <a:p>
            <a:pPr marL="342900" indent="-342900">
              <a:buFont typeface="Arial" panose="020B0604020202020204" pitchFamily="34" charset="0"/>
              <a:buChar char="•"/>
            </a:pPr>
            <a:endParaRPr lang="en-US" sz="2000" b="1">
              <a:solidFill>
                <a:schemeClr val="accent5">
                  <a:lumMod val="75000"/>
                </a:schemeClr>
              </a:solidFill>
              <a:latin typeface="Trebuchet MS" panose="020B0603020202020204" pitchFamily="34" charset="0"/>
            </a:endParaRPr>
          </a:p>
          <a:p>
            <a:pPr marL="342900" indent="-342900">
              <a:buFont typeface="Arial" panose="020B0604020202020204" pitchFamily="34" charset="0"/>
              <a:buChar char="•"/>
            </a:pPr>
            <a:r>
              <a:rPr lang="en-US" sz="2000" b="1">
                <a:solidFill>
                  <a:schemeClr val="accent5">
                    <a:lumMod val="75000"/>
                  </a:schemeClr>
                </a:solidFill>
                <a:latin typeface="Trebuchet MS" panose="020B0603020202020204" pitchFamily="34" charset="0"/>
              </a:rPr>
              <a:t>Sara Carney</a:t>
            </a:r>
          </a:p>
          <a:p>
            <a:pPr marL="342900" indent="-342900">
              <a:buFont typeface="Arial" panose="020B0604020202020204" pitchFamily="34" charset="0"/>
              <a:buChar char="•"/>
            </a:pPr>
            <a:endParaRPr lang="en-US" sz="2000" b="1">
              <a:solidFill>
                <a:schemeClr val="accent5">
                  <a:lumMod val="75000"/>
                </a:schemeClr>
              </a:solidFill>
              <a:latin typeface="Trebuchet MS" panose="020B0603020202020204" pitchFamily="34" charset="0"/>
            </a:endParaRPr>
          </a:p>
          <a:p>
            <a:r>
              <a:rPr lang="en-US" sz="1800">
                <a:solidFill>
                  <a:schemeClr val="tx1"/>
                </a:solidFill>
                <a:latin typeface="Trebuchet MS" panose="020B0603020202020204" pitchFamily="34" charset="0"/>
              </a:rPr>
              <a:t>Office of Elementary Literacy and School Readiness</a:t>
            </a:r>
          </a:p>
        </p:txBody>
      </p:sp>
      <p:pic>
        <p:nvPicPr>
          <p:cNvPr id="4" name="Picture 3" descr="ELSR Regional Support Map ">
            <a:extLst>
              <a:ext uri="{FF2B5EF4-FFF2-40B4-BE49-F238E27FC236}">
                <a16:creationId xmlns:a16="http://schemas.microsoft.com/office/drawing/2014/main" id="{3C883878-8448-057F-80AD-FD9F737D87F1}"/>
              </a:ext>
            </a:extLst>
          </p:cNvPr>
          <p:cNvPicPr>
            <a:picLocks noChangeAspect="1"/>
          </p:cNvPicPr>
          <p:nvPr/>
        </p:nvPicPr>
        <p:blipFill>
          <a:blip r:embed="rId3">
            <a:alphaModFix amt="35000"/>
          </a:blip>
          <a:srcRect l="19887" r="33710"/>
          <a:stretch/>
        </p:blipFill>
        <p:spPr>
          <a:xfrm>
            <a:off x="4910628" y="0"/>
            <a:ext cx="3927314" cy="4302736"/>
          </a:xfrm>
          <a:prstGeom prst="rect">
            <a:avLst/>
          </a:prstGeom>
        </p:spPr>
      </p:pic>
      <p:sp>
        <p:nvSpPr>
          <p:cNvPr id="5" name="Wave 4">
            <a:extLst>
              <a:ext uri="{FF2B5EF4-FFF2-40B4-BE49-F238E27FC236}">
                <a16:creationId xmlns:a16="http://schemas.microsoft.com/office/drawing/2014/main" id="{78EBC6FA-D1E7-818E-D064-366EF374B53C}"/>
              </a:ext>
            </a:extLst>
          </p:cNvPr>
          <p:cNvSpPr/>
          <p:nvPr/>
        </p:nvSpPr>
        <p:spPr>
          <a:xfrm>
            <a:off x="4572000" y="1286189"/>
            <a:ext cx="4389539" cy="2059260"/>
          </a:xfrm>
          <a:prstGeom prst="wave">
            <a:avLst/>
          </a:prstGeom>
          <a:solidFill>
            <a:schemeClr val="accent4">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Trebuchet MS" panose="020B0603020202020204" pitchFamily="34" charset="0"/>
              </a:rPr>
              <a:t>More information about updated regions and consultants coming soon! </a:t>
            </a:r>
          </a:p>
        </p:txBody>
      </p:sp>
    </p:spTree>
    <p:extLst>
      <p:ext uri="{BB962C8B-B14F-4D97-AF65-F5344CB8AC3E}">
        <p14:creationId xmlns:p14="http://schemas.microsoft.com/office/powerpoint/2010/main" val="14203597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EA4EEF46-9283-6E51-253E-B521F22B90CC}"/>
            </a:ext>
          </a:extLst>
        </p:cNvPr>
        <p:cNvGrpSpPr/>
        <p:nvPr/>
      </p:nvGrpSpPr>
      <p:grpSpPr>
        <a:xfrm>
          <a:off x="0" y="0"/>
          <a:ext cx="0" cy="0"/>
          <a:chOff x="0" y="0"/>
          <a:chExt cx="0" cy="0"/>
        </a:xfrm>
      </p:grpSpPr>
      <p:pic>
        <p:nvPicPr>
          <p:cNvPr id="4" name="Picture 3" descr="Colorful mountains and lake">
            <a:extLst>
              <a:ext uri="{FF2B5EF4-FFF2-40B4-BE49-F238E27FC236}">
                <a16:creationId xmlns:a16="http://schemas.microsoft.com/office/drawing/2014/main" id="{6799E16D-44E4-9315-F84F-0F65C59E7B39}"/>
              </a:ext>
            </a:extLst>
          </p:cNvPr>
          <p:cNvPicPr>
            <a:picLocks noChangeAspect="1"/>
          </p:cNvPicPr>
          <p:nvPr/>
        </p:nvPicPr>
        <p:blipFill>
          <a:blip r:embed="rId3">
            <a:alphaModFix amt="13000"/>
          </a:blip>
          <a:srcRect t="18736" b="18333"/>
          <a:stretch/>
        </p:blipFill>
        <p:spPr>
          <a:xfrm>
            <a:off x="0" y="0"/>
            <a:ext cx="9144000" cy="4334400"/>
          </a:xfrm>
          <a:prstGeom prst="rect">
            <a:avLst/>
          </a:prstGeom>
        </p:spPr>
      </p:pic>
      <p:sp>
        <p:nvSpPr>
          <p:cNvPr id="353" name="Google Shape;353;p46">
            <a:extLst>
              <a:ext uri="{FF2B5EF4-FFF2-40B4-BE49-F238E27FC236}">
                <a16:creationId xmlns:a16="http://schemas.microsoft.com/office/drawing/2014/main" id="{8EDF3C56-5A3B-6BC8-F8BA-373F529B9747}"/>
              </a:ext>
            </a:extLst>
          </p:cNvPr>
          <p:cNvSpPr txBox="1">
            <a:spLocks noGrp="1"/>
          </p:cNvSpPr>
          <p:nvPr>
            <p:ph type="title"/>
          </p:nvPr>
        </p:nvSpPr>
        <p:spPr>
          <a:xfrm>
            <a:off x="129786" y="114025"/>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a:latin typeface="Trebuchet MS" panose="020B0603020202020204" pitchFamily="34" charset="0"/>
              </a:rPr>
              <a:t>Thank you! </a:t>
            </a:r>
            <a:endParaRPr>
              <a:latin typeface="Trebuchet MS" panose="020B0603020202020204" pitchFamily="34" charset="0"/>
            </a:endParaRPr>
          </a:p>
        </p:txBody>
      </p:sp>
      <p:sp>
        <p:nvSpPr>
          <p:cNvPr id="354" name="Google Shape;354;p46">
            <a:extLst>
              <a:ext uri="{FF2B5EF4-FFF2-40B4-BE49-F238E27FC236}">
                <a16:creationId xmlns:a16="http://schemas.microsoft.com/office/drawing/2014/main" id="{AC03653C-D40F-4C7D-93D6-2A1FE687DBA2}"/>
              </a:ext>
            </a:extLst>
          </p:cNvPr>
          <p:cNvSpPr txBox="1">
            <a:spLocks noGrp="1"/>
          </p:cNvSpPr>
          <p:nvPr>
            <p:ph type="body" idx="4294967295"/>
          </p:nvPr>
        </p:nvSpPr>
        <p:spPr>
          <a:xfrm>
            <a:off x="128713" y="1776941"/>
            <a:ext cx="5445105" cy="1589617"/>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US" sz="2000">
                <a:solidFill>
                  <a:schemeClr val="tx1"/>
                </a:solidFill>
                <a:latin typeface="Trebuchet MS" panose="020B0603020202020204" pitchFamily="34" charset="0"/>
              </a:rPr>
              <a:t>We appreciate your time in completing this brief feedback survey:</a:t>
            </a:r>
          </a:p>
          <a:p>
            <a:pPr marL="0" lvl="0" indent="0" algn="l" rtl="0">
              <a:spcBef>
                <a:spcPts val="0"/>
              </a:spcBef>
              <a:spcAft>
                <a:spcPts val="1200"/>
              </a:spcAft>
              <a:buNone/>
            </a:pPr>
            <a:r>
              <a:rPr lang="en-US" sz="2000">
                <a:solidFill>
                  <a:schemeClr val="accent1">
                    <a:lumMod val="50000"/>
                  </a:schemeClr>
                </a:solidFill>
                <a:latin typeface="Trebuchet MS" panose="020B0603020202020204" pitchFamily="34" charset="0"/>
                <a:hlinkClick r:id="rId4"/>
              </a:rPr>
              <a:t>https://forms.gle/DHdVnwiijhdWUvqa6</a:t>
            </a:r>
            <a:endParaRPr lang="en-US" sz="2000">
              <a:solidFill>
                <a:schemeClr val="accent1">
                  <a:lumMod val="50000"/>
                </a:schemeClr>
              </a:solidFill>
              <a:latin typeface="Trebuchet MS" panose="020B0603020202020204" pitchFamily="34" charset="0"/>
            </a:endParaRPr>
          </a:p>
          <a:p>
            <a:pPr marL="0" lvl="0" indent="0" algn="l" rtl="0">
              <a:spcBef>
                <a:spcPts val="0"/>
              </a:spcBef>
              <a:spcAft>
                <a:spcPts val="1200"/>
              </a:spcAft>
              <a:buNone/>
            </a:pPr>
            <a:endParaRPr lang="en-US">
              <a:latin typeface="Trebuchet MS" panose="020B0603020202020204" pitchFamily="34" charset="0"/>
            </a:endParaRPr>
          </a:p>
          <a:p>
            <a:pPr marL="0" lvl="0" indent="0" algn="l" rtl="0">
              <a:spcBef>
                <a:spcPts val="0"/>
              </a:spcBef>
              <a:spcAft>
                <a:spcPts val="1200"/>
              </a:spcAft>
              <a:buNone/>
            </a:pPr>
            <a:endParaRPr lang="en-US">
              <a:highlight>
                <a:srgbClr val="FFFF00"/>
              </a:highlight>
              <a:latin typeface="Trebuchet MS" panose="020B0603020202020204" pitchFamily="34" charset="0"/>
            </a:endParaRPr>
          </a:p>
          <a:p>
            <a:pPr marL="0" lvl="0" indent="0" algn="l" rtl="0">
              <a:spcBef>
                <a:spcPts val="0"/>
              </a:spcBef>
              <a:spcAft>
                <a:spcPts val="1200"/>
              </a:spcAft>
              <a:buNone/>
            </a:pPr>
            <a:endParaRPr lang="en-US">
              <a:latin typeface="Trebuchet MS" panose="020B0603020202020204" pitchFamily="34" charset="0"/>
            </a:endParaRPr>
          </a:p>
          <a:p>
            <a:pPr marL="0" lvl="0" indent="0" algn="l" rtl="0">
              <a:spcBef>
                <a:spcPts val="0"/>
              </a:spcBef>
              <a:spcAft>
                <a:spcPts val="1200"/>
              </a:spcAft>
              <a:buNone/>
            </a:pPr>
            <a:endParaRPr lang="en-US">
              <a:latin typeface="Trebuchet MS" panose="020B0603020202020204" pitchFamily="34" charset="0"/>
            </a:endParaRPr>
          </a:p>
          <a:p>
            <a:pPr marL="0" lvl="0" indent="0" algn="l" rtl="0">
              <a:spcBef>
                <a:spcPts val="0"/>
              </a:spcBef>
              <a:spcAft>
                <a:spcPts val="1200"/>
              </a:spcAft>
              <a:buNone/>
            </a:pPr>
            <a:endParaRPr lang="en-US">
              <a:latin typeface="Trebuchet MS" panose="020B0603020202020204" pitchFamily="34" charset="0"/>
            </a:endParaRPr>
          </a:p>
          <a:p>
            <a:pPr marL="0" lvl="0" indent="0" algn="l" rtl="0">
              <a:spcBef>
                <a:spcPts val="0"/>
              </a:spcBef>
              <a:spcAft>
                <a:spcPts val="1200"/>
              </a:spcAft>
              <a:buNone/>
            </a:pPr>
            <a:endParaRPr>
              <a:latin typeface="Trebuchet MS" panose="020B0603020202020204" pitchFamily="34" charset="0"/>
            </a:endParaRPr>
          </a:p>
        </p:txBody>
      </p:sp>
      <p:sp>
        <p:nvSpPr>
          <p:cNvPr id="2" name="Rectangle: Single Corner Snipped 1">
            <a:extLst>
              <a:ext uri="{FF2B5EF4-FFF2-40B4-BE49-F238E27FC236}">
                <a16:creationId xmlns:a16="http://schemas.microsoft.com/office/drawing/2014/main" id="{5AD22B8A-4B0D-1580-3014-706391A7184D}"/>
              </a:ext>
            </a:extLst>
          </p:cNvPr>
          <p:cNvSpPr/>
          <p:nvPr/>
        </p:nvSpPr>
        <p:spPr>
          <a:xfrm>
            <a:off x="5702531" y="1152475"/>
            <a:ext cx="3129769" cy="2920761"/>
          </a:xfrm>
          <a:prstGeom prst="snip1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a:solidFill>
                  <a:schemeClr val="tx1"/>
                </a:solidFill>
                <a:latin typeface="Trebuchet MS" panose="020B0603020202020204" pitchFamily="34" charset="0"/>
              </a:rPr>
              <a:t>Next READ Act Regional Meeting: </a:t>
            </a:r>
          </a:p>
          <a:p>
            <a:pPr algn="ctr"/>
            <a:endParaRPr lang="en-US" sz="2000">
              <a:solidFill>
                <a:schemeClr val="tx1"/>
              </a:solidFill>
              <a:highlight>
                <a:srgbClr val="FFFF00"/>
              </a:highlight>
              <a:latin typeface="Trebuchet MS" panose="020B0603020202020204" pitchFamily="34" charset="0"/>
            </a:endParaRPr>
          </a:p>
          <a:p>
            <a:pPr algn="ctr"/>
            <a:r>
              <a:rPr lang="en-US" sz="2000">
                <a:solidFill>
                  <a:schemeClr val="tx1"/>
                </a:solidFill>
                <a:latin typeface="Trebuchet MS" panose="020B0603020202020204" pitchFamily="34" charset="0"/>
              </a:rPr>
              <a:t>Thursday, June 5, 2025</a:t>
            </a:r>
          </a:p>
          <a:p>
            <a:pPr algn="ctr"/>
            <a:r>
              <a:rPr lang="en-US" sz="2000">
                <a:solidFill>
                  <a:schemeClr val="tx1"/>
                </a:solidFill>
                <a:latin typeface="Trebuchet MS" panose="020B0603020202020204" pitchFamily="34" charset="0"/>
              </a:rPr>
              <a:t>9:00 – 11:00 AM</a:t>
            </a:r>
          </a:p>
          <a:p>
            <a:pPr algn="ctr"/>
            <a:endParaRPr lang="en-US" sz="2000">
              <a:solidFill>
                <a:schemeClr val="tx1"/>
              </a:solidFill>
              <a:latin typeface="Trebuchet MS" panose="020B0603020202020204" pitchFamily="34" charset="0"/>
            </a:endParaRPr>
          </a:p>
          <a:p>
            <a:pPr algn="ctr"/>
            <a:r>
              <a:rPr lang="en-US" sz="2000">
                <a:solidFill>
                  <a:schemeClr val="tx1"/>
                </a:solidFill>
                <a:latin typeface="Trebuchet MS" panose="020B0603020202020204" pitchFamily="34" charset="0"/>
                <a:hlinkClick r:id="rId5">
                  <a:extLst>
                    <a:ext uri="{A12FA001-AC4F-418D-AE19-62706E023703}">
                      <ahyp:hlinkClr xmlns:ahyp="http://schemas.microsoft.com/office/drawing/2018/hyperlinkcolor" val="tx"/>
                    </a:ext>
                  </a:extLst>
                </a:hlinkClick>
              </a:rPr>
              <a:t>Register Here</a:t>
            </a:r>
            <a:endParaRPr lang="en-US" sz="2000">
              <a:solidFill>
                <a:schemeClr val="tx1"/>
              </a:solidFill>
              <a:latin typeface="Trebuchet MS" panose="020B0603020202020204" pitchFamily="34" charset="0"/>
            </a:endParaRPr>
          </a:p>
        </p:txBody>
      </p:sp>
    </p:spTree>
    <p:extLst>
      <p:ext uri="{BB962C8B-B14F-4D97-AF65-F5344CB8AC3E}">
        <p14:creationId xmlns:p14="http://schemas.microsoft.com/office/powerpoint/2010/main" val="4264004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AF3EF-D649-5781-C300-659BE3AA6621}"/>
            </a:ext>
          </a:extLst>
        </p:cNvPr>
        <p:cNvGrpSpPr/>
        <p:nvPr/>
      </p:nvGrpSpPr>
      <p:grpSpPr>
        <a:xfrm>
          <a:off x="0" y="0"/>
          <a:ext cx="0" cy="0"/>
          <a:chOff x="0" y="0"/>
          <a:chExt cx="0" cy="0"/>
        </a:xfrm>
      </p:grpSpPr>
      <p:pic>
        <p:nvPicPr>
          <p:cNvPr id="5" name="Picture Placeholder 4" descr="A teacher acting out a story with a group of students. ">
            <a:extLst>
              <a:ext uri="{FF2B5EF4-FFF2-40B4-BE49-F238E27FC236}">
                <a16:creationId xmlns:a16="http://schemas.microsoft.com/office/drawing/2014/main" id="{B733B935-1791-EB31-E67C-739563936375}"/>
              </a:ext>
            </a:extLst>
          </p:cNvPr>
          <p:cNvPicPr>
            <a:picLocks noGrp="1" noChangeAspect="1"/>
          </p:cNvPicPr>
          <p:nvPr>
            <p:ph type="pic" sz="quarter" idx="10"/>
          </p:nvPr>
        </p:nvPicPr>
        <p:blipFill>
          <a:blip r:embed="rId3"/>
          <a:srcRect t="7833" b="7833"/>
          <a:stretch/>
        </p:blipFill>
        <p:spPr/>
      </p:pic>
      <p:sp>
        <p:nvSpPr>
          <p:cNvPr id="3" name="Title 2">
            <a:extLst>
              <a:ext uri="{FF2B5EF4-FFF2-40B4-BE49-F238E27FC236}">
                <a16:creationId xmlns:a16="http://schemas.microsoft.com/office/drawing/2014/main" id="{449E674B-2EEE-C49E-C8CE-D446EFBEA911}"/>
              </a:ext>
            </a:extLst>
          </p:cNvPr>
          <p:cNvSpPr>
            <a:spLocks noGrp="1"/>
          </p:cNvSpPr>
          <p:nvPr>
            <p:ph type="title"/>
          </p:nvPr>
        </p:nvSpPr>
        <p:spPr>
          <a:xfrm>
            <a:off x="0" y="2725445"/>
            <a:ext cx="9144000" cy="1333207"/>
          </a:xfrm>
        </p:spPr>
        <p:txBody>
          <a:bodyPr/>
          <a:lstStyle/>
          <a:p>
            <a:r>
              <a:rPr lang="en-US">
                <a:solidFill>
                  <a:schemeClr val="tx1"/>
                </a:solidFill>
                <a:latin typeface="Trebuchet MS"/>
              </a:rPr>
              <a:t>READ Act and </a:t>
            </a:r>
            <a:br>
              <a:rPr lang="en-US">
                <a:solidFill>
                  <a:schemeClr val="tx1"/>
                </a:solidFill>
                <a:latin typeface="Trebuchet MS" panose="020B0603020202020204" pitchFamily="34" charset="0"/>
              </a:rPr>
            </a:br>
            <a:r>
              <a:rPr lang="en-US">
                <a:solidFill>
                  <a:schemeClr val="tx1"/>
                </a:solidFill>
                <a:latin typeface="Trebuchet MS"/>
              </a:rPr>
              <a:t>Students with Disabilities</a:t>
            </a:r>
          </a:p>
        </p:txBody>
      </p:sp>
      <p:pic>
        <p:nvPicPr>
          <p:cNvPr id="4" name="Google Shape;115;p10" descr="CDE Logo">
            <a:extLst>
              <a:ext uri="{FF2B5EF4-FFF2-40B4-BE49-F238E27FC236}">
                <a16:creationId xmlns:a16="http://schemas.microsoft.com/office/drawing/2014/main" id="{71B66699-6DE3-5562-213C-33416564A93E}"/>
              </a:ext>
            </a:extLst>
          </p:cNvPr>
          <p:cNvPicPr preferRelativeResize="0"/>
          <p:nvPr/>
        </p:nvPicPr>
        <p:blipFill>
          <a:blip r:embed="rId4">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1546033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9FA74-111F-DC39-56D4-831134D11B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020863-CDAC-CD8C-5E85-C33770289ADC}"/>
              </a:ext>
            </a:extLst>
          </p:cNvPr>
          <p:cNvSpPr>
            <a:spLocks noGrp="1"/>
          </p:cNvSpPr>
          <p:nvPr>
            <p:ph type="title"/>
          </p:nvPr>
        </p:nvSpPr>
        <p:spPr/>
        <p:txBody>
          <a:bodyPr/>
          <a:lstStyle/>
          <a:p>
            <a:r>
              <a:rPr lang="en-US" sz="2800">
                <a:latin typeface="Trebuchet MS" panose="020B0603020202020204" pitchFamily="34" charset="0"/>
              </a:rPr>
              <a:t>Key Takeaways for Today</a:t>
            </a:r>
          </a:p>
        </p:txBody>
      </p:sp>
      <p:sp>
        <p:nvSpPr>
          <p:cNvPr id="7" name="TextBox 6">
            <a:extLst>
              <a:ext uri="{FF2B5EF4-FFF2-40B4-BE49-F238E27FC236}">
                <a16:creationId xmlns:a16="http://schemas.microsoft.com/office/drawing/2014/main" id="{51594E94-D89B-5FA9-F122-4EFC71D915F5}"/>
              </a:ext>
            </a:extLst>
          </p:cNvPr>
          <p:cNvSpPr txBox="1"/>
          <p:nvPr/>
        </p:nvSpPr>
        <p:spPr>
          <a:xfrm>
            <a:off x="155850" y="1094422"/>
            <a:ext cx="5569089" cy="3631763"/>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lang="en-US" sz="1800">
                <a:latin typeface="Trebuchet MS"/>
              </a:rPr>
              <a:t>Students with disabilities are general education students first. The focus of today is students with disabilities on IEPS or 504 Plans.</a:t>
            </a:r>
            <a:endParaRPr lang="en-US" sz="1800">
              <a:latin typeface="Trebuchet MS" panose="020B0603020202020204" pitchFamily="34" charset="0"/>
            </a:endParaRPr>
          </a:p>
          <a:p>
            <a:pPr marL="285750" indent="-285750">
              <a:buFont typeface="Wingdings" panose="05000000000000000000" pitchFamily="2" charset="2"/>
              <a:buChar char="Ø"/>
            </a:pPr>
            <a:endParaRPr lang="en-US" sz="1800">
              <a:latin typeface="Trebuchet MS" panose="020B0603020202020204" pitchFamily="34" charset="0"/>
            </a:endParaRPr>
          </a:p>
          <a:p>
            <a:pPr marL="285750" indent="-285750">
              <a:buFont typeface="Wingdings" panose="05000000000000000000" pitchFamily="2" charset="2"/>
              <a:buChar char="Ø"/>
            </a:pPr>
            <a:r>
              <a:rPr lang="en-US" sz="1800">
                <a:latin typeface="Trebuchet MS"/>
              </a:rPr>
              <a:t>READ Act requirements apply to </a:t>
            </a:r>
            <a:r>
              <a:rPr lang="en-US" sz="1800" u="sng">
                <a:latin typeface="Trebuchet MS"/>
              </a:rPr>
              <a:t>all</a:t>
            </a:r>
            <a:r>
              <a:rPr lang="en-US" sz="1800">
                <a:latin typeface="Trebuchet MS"/>
              </a:rPr>
              <a:t> students.</a:t>
            </a:r>
          </a:p>
          <a:p>
            <a:pPr marL="285750" indent="-285750">
              <a:buFont typeface="Wingdings" panose="05000000000000000000" pitchFamily="2" charset="2"/>
              <a:buChar char="Ø"/>
            </a:pPr>
            <a:endParaRPr lang="en-US" sz="1800">
              <a:latin typeface="Trebuchet MS" panose="020B0603020202020204" pitchFamily="34" charset="0"/>
            </a:endParaRPr>
          </a:p>
          <a:p>
            <a:pPr marL="285750" indent="-285750">
              <a:buFont typeface="Wingdings" panose="05000000000000000000" pitchFamily="2" charset="2"/>
              <a:buChar char="Ø"/>
            </a:pPr>
            <a:r>
              <a:rPr lang="en-US" sz="1800" u="sng">
                <a:latin typeface="Trebuchet MS"/>
              </a:rPr>
              <a:t>A</a:t>
            </a:r>
            <a:r>
              <a:rPr lang="en-US" sz="1800" b="0" i="0" u="sng" strike="noStrike">
                <a:solidFill>
                  <a:srgbClr val="000000"/>
                </a:solidFill>
                <a:effectLst/>
                <a:latin typeface="Trebuchet MS"/>
              </a:rPr>
              <a:t>ll staff</a:t>
            </a:r>
            <a:r>
              <a:rPr lang="en-US" sz="1800" b="0" i="0" strike="noStrike">
                <a:solidFill>
                  <a:srgbClr val="000000"/>
                </a:solidFill>
                <a:effectLst/>
                <a:latin typeface="Trebuchet MS"/>
              </a:rPr>
              <a:t> </a:t>
            </a:r>
            <a:r>
              <a:rPr lang="en-US" sz="1800">
                <a:latin typeface="Trebuchet MS"/>
              </a:rPr>
              <a:t>who provide support to </a:t>
            </a:r>
            <a:r>
              <a:rPr lang="en-US" sz="1800" b="0" i="0" u="none" strike="noStrike">
                <a:solidFill>
                  <a:srgbClr val="000000"/>
                </a:solidFill>
                <a:effectLst/>
                <a:latin typeface="Trebuchet MS"/>
              </a:rPr>
              <a:t>students should share in assessment responsibilities, participate in data analysis, and collaborate to provide aligned, accessible instruction and assessment. </a:t>
            </a:r>
          </a:p>
          <a:p>
            <a:pPr marL="285750" indent="-285750">
              <a:buFont typeface="Wingdings" panose="05000000000000000000" pitchFamily="2" charset="2"/>
              <a:buChar char="Ø"/>
            </a:pPr>
            <a:endParaRPr lang="en-US" sz="1800">
              <a:latin typeface="Trebuchet MS" panose="020B0603020202020204" pitchFamily="34" charset="0"/>
            </a:endParaRPr>
          </a:p>
          <a:p>
            <a:pPr marL="285750" indent="-285750">
              <a:buFont typeface="Wingdings" panose="05000000000000000000" pitchFamily="2" charset="2"/>
              <a:buChar char="Ø"/>
            </a:pPr>
            <a:endParaRPr lang="en-US" sz="1800">
              <a:latin typeface="Trebuchet MS" panose="020B0603020202020204" pitchFamily="34" charset="0"/>
            </a:endParaRPr>
          </a:p>
          <a:p>
            <a:endParaRPr lang="en-US">
              <a:highlight>
                <a:srgbClr val="FFFF00"/>
              </a:highlight>
            </a:endParaRPr>
          </a:p>
        </p:txBody>
      </p:sp>
      <p:pic>
        <p:nvPicPr>
          <p:cNvPr id="9" name="Picture 8" descr="A teacher standing in front of a group of children">
            <a:extLst>
              <a:ext uri="{FF2B5EF4-FFF2-40B4-BE49-F238E27FC236}">
                <a16:creationId xmlns:a16="http://schemas.microsoft.com/office/drawing/2014/main" id="{BB41E773-020E-3625-68B6-B1C86FF513F1}"/>
              </a:ext>
            </a:extLst>
          </p:cNvPr>
          <p:cNvPicPr>
            <a:picLocks noChangeAspect="1"/>
          </p:cNvPicPr>
          <p:nvPr/>
        </p:nvPicPr>
        <p:blipFill>
          <a:blip r:embed="rId3"/>
          <a:srcRect l="11408"/>
          <a:stretch/>
        </p:blipFill>
        <p:spPr>
          <a:xfrm>
            <a:off x="5724939" y="1342714"/>
            <a:ext cx="3263211" cy="2458071"/>
          </a:xfrm>
          <a:prstGeom prst="rect">
            <a:avLst/>
          </a:prstGeom>
        </p:spPr>
      </p:pic>
    </p:spTree>
    <p:extLst>
      <p:ext uri="{BB962C8B-B14F-4D97-AF65-F5344CB8AC3E}">
        <p14:creationId xmlns:p14="http://schemas.microsoft.com/office/powerpoint/2010/main" val="2943447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the Padlet used at the 2/27/25 meeting for READ Act FAQs">
            <a:extLst>
              <a:ext uri="{FF2B5EF4-FFF2-40B4-BE49-F238E27FC236}">
                <a16:creationId xmlns:a16="http://schemas.microsoft.com/office/drawing/2014/main" id="{BC7A7FE1-3DC1-47B0-BD23-1834E5F041FD}"/>
              </a:ext>
            </a:extLst>
          </p:cNvPr>
          <p:cNvPicPr>
            <a:picLocks noChangeAspect="1"/>
          </p:cNvPicPr>
          <p:nvPr/>
        </p:nvPicPr>
        <p:blipFill>
          <a:blip r:embed="rId3"/>
          <a:srcRect t="26704" b="2984"/>
          <a:stretch/>
        </p:blipFill>
        <p:spPr>
          <a:xfrm>
            <a:off x="20" y="10"/>
            <a:ext cx="9143980" cy="5143490"/>
          </a:xfrm>
          <a:prstGeom prst="rect">
            <a:avLst/>
          </a:prstGeom>
          <a:noFill/>
        </p:spPr>
      </p:pic>
      <p:sp>
        <p:nvSpPr>
          <p:cNvPr id="11" name="Title 2">
            <a:extLst>
              <a:ext uri="{FF2B5EF4-FFF2-40B4-BE49-F238E27FC236}">
                <a16:creationId xmlns:a16="http://schemas.microsoft.com/office/drawing/2014/main" id="{6E6A3A91-5A7D-1D22-CB4B-5DDA7E2F440E}"/>
              </a:ext>
            </a:extLst>
          </p:cNvPr>
          <p:cNvSpPr>
            <a:spLocks noGrp="1"/>
          </p:cNvSpPr>
          <p:nvPr>
            <p:ph type="title"/>
          </p:nvPr>
        </p:nvSpPr>
        <p:spPr>
          <a:xfrm>
            <a:off x="0" y="3361600"/>
            <a:ext cx="9144000" cy="666600"/>
          </a:xfrm>
        </p:spPr>
        <p:txBody>
          <a:bodyPr/>
          <a:lstStyle/>
          <a:p>
            <a:r>
              <a:rPr lang="en-US">
                <a:solidFill>
                  <a:schemeClr val="tx1"/>
                </a:solidFill>
                <a:latin typeface="Trebuchet MS"/>
              </a:rPr>
              <a:t>READ Act FAQs</a:t>
            </a:r>
          </a:p>
        </p:txBody>
      </p:sp>
      <p:pic>
        <p:nvPicPr>
          <p:cNvPr id="3" name="Google Shape;115;p10" descr="CDE Logo">
            <a:extLst>
              <a:ext uri="{FF2B5EF4-FFF2-40B4-BE49-F238E27FC236}">
                <a16:creationId xmlns:a16="http://schemas.microsoft.com/office/drawing/2014/main" id="{091AA2EA-CEC5-735D-6C1E-D97B30FA1F22}"/>
              </a:ext>
            </a:extLst>
          </p:cNvPr>
          <p:cNvPicPr preferRelativeResize="0"/>
          <p:nvPr/>
        </p:nvPicPr>
        <p:blipFill>
          <a:blip r:embed="rId4">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1929864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B685D31F-4632-8A86-19A2-30249A144AA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F6E586B-4655-C66D-D8C9-2C3643AF91AE}"/>
              </a:ext>
              <a:ext uri="{C183D7F6-B498-43B3-948B-1728B52AA6E4}">
                <adec:decorative xmlns:adec="http://schemas.microsoft.com/office/drawing/2017/decorative" val="1"/>
              </a:ext>
            </a:extLst>
          </p:cNvPr>
          <p:cNvPicPr>
            <a:picLocks noChangeAspect="1"/>
          </p:cNvPicPr>
          <p:nvPr/>
        </p:nvPicPr>
        <p:blipFill>
          <a:blip r:embed="rId3"/>
          <a:srcRect l="37767" r="35145"/>
          <a:stretch/>
        </p:blipFill>
        <p:spPr>
          <a:xfrm>
            <a:off x="0" y="0"/>
            <a:ext cx="2476869" cy="5143500"/>
          </a:xfrm>
          <a:prstGeom prst="rect">
            <a:avLst/>
          </a:prstGeom>
        </p:spPr>
      </p:pic>
      <p:sp>
        <p:nvSpPr>
          <p:cNvPr id="353" name="Google Shape;353;p46">
            <a:extLst>
              <a:ext uri="{FF2B5EF4-FFF2-40B4-BE49-F238E27FC236}">
                <a16:creationId xmlns:a16="http://schemas.microsoft.com/office/drawing/2014/main" id="{61AEAECC-1EAA-F912-F5E3-373A471707BC}"/>
              </a:ext>
            </a:extLst>
          </p:cNvPr>
          <p:cNvSpPr txBox="1">
            <a:spLocks noGrp="1"/>
          </p:cNvSpPr>
          <p:nvPr>
            <p:ph type="title"/>
          </p:nvPr>
        </p:nvSpPr>
        <p:spPr>
          <a:xfrm>
            <a:off x="2859087" y="98753"/>
            <a:ext cx="6160625"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800">
                <a:latin typeface="Trebuchet MS" panose="020B0603020202020204" pitchFamily="34" charset="0"/>
              </a:rPr>
              <a:t>Students with Disabilities: </a:t>
            </a:r>
            <a:br>
              <a:rPr lang="en-US" sz="2800">
                <a:latin typeface="Trebuchet MS" panose="020B0603020202020204" pitchFamily="34" charset="0"/>
              </a:rPr>
            </a:br>
            <a:r>
              <a:rPr lang="en-US" sz="2800">
                <a:latin typeface="Trebuchet MS" panose="020B0603020202020204" pitchFamily="34" charset="0"/>
              </a:rPr>
              <a:t>Questions</a:t>
            </a:r>
            <a:endParaRPr sz="2800">
              <a:latin typeface="Trebuchet MS" panose="020B0603020202020204" pitchFamily="34" charset="0"/>
            </a:endParaRPr>
          </a:p>
        </p:txBody>
      </p:sp>
      <p:sp>
        <p:nvSpPr>
          <p:cNvPr id="354" name="Google Shape;354;p46">
            <a:extLst>
              <a:ext uri="{FF2B5EF4-FFF2-40B4-BE49-F238E27FC236}">
                <a16:creationId xmlns:a16="http://schemas.microsoft.com/office/drawing/2014/main" id="{F8E302F0-E095-855C-2902-F8364C2FB24C}"/>
              </a:ext>
            </a:extLst>
          </p:cNvPr>
          <p:cNvSpPr txBox="1">
            <a:spLocks noGrp="1"/>
          </p:cNvSpPr>
          <p:nvPr>
            <p:ph type="body" idx="4294967295"/>
          </p:nvPr>
        </p:nvSpPr>
        <p:spPr>
          <a:xfrm>
            <a:off x="2859088" y="1054100"/>
            <a:ext cx="6284912" cy="3035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b="1">
                <a:latin typeface="Trebuchet MS"/>
              </a:rPr>
              <a:t>Tanni Anthony</a:t>
            </a:r>
            <a:r>
              <a:rPr lang="en-US">
                <a:latin typeface="Trebuchet MS"/>
              </a:rPr>
              <a:t>, Director / State Consultant on Blindness</a:t>
            </a:r>
          </a:p>
          <a:p>
            <a:pPr marL="0" indent="0">
              <a:buNone/>
            </a:pPr>
            <a:r>
              <a:rPr lang="en-US">
                <a:latin typeface="Trebuchet MS"/>
              </a:rPr>
              <a:t>Exceptional Student Services Unit / Office of Special Education</a:t>
            </a:r>
          </a:p>
          <a:p>
            <a:pPr marL="0" lvl="0" indent="0" algn="l" rtl="0">
              <a:spcBef>
                <a:spcPts val="0"/>
              </a:spcBef>
              <a:spcAft>
                <a:spcPts val="0"/>
              </a:spcAft>
              <a:buNone/>
            </a:pPr>
            <a:r>
              <a:rPr lang="en-US">
                <a:solidFill>
                  <a:schemeClr val="accent1">
                    <a:lumMod val="50000"/>
                  </a:schemeClr>
                </a:solidFill>
                <a:latin typeface="Trebuchet MS"/>
                <a:hlinkClick r:id="rId4">
                  <a:extLst>
                    <a:ext uri="{A12FA001-AC4F-418D-AE19-62706E023703}">
                      <ahyp:hlinkClr xmlns:ahyp="http://schemas.microsoft.com/office/drawing/2018/hyperlinkcolor" val="tx"/>
                    </a:ext>
                  </a:extLst>
                </a:hlinkClick>
              </a:rPr>
              <a:t>Anthony_T@cde.state.co.us</a:t>
            </a:r>
            <a:endParaRPr lang="en-US">
              <a:solidFill>
                <a:schemeClr val="accent1">
                  <a:lumMod val="50000"/>
                </a:schemeClr>
              </a:solidFill>
              <a:latin typeface="Trebuchet MS"/>
            </a:endParaRPr>
          </a:p>
          <a:p>
            <a:pPr marL="0" lvl="0" indent="0" algn="l" rtl="0">
              <a:spcBef>
                <a:spcPts val="0"/>
              </a:spcBef>
              <a:spcAft>
                <a:spcPts val="0"/>
              </a:spcAft>
              <a:buNone/>
            </a:pPr>
            <a:endParaRPr lang="en-US" b="1">
              <a:latin typeface="Trebuchet MS"/>
            </a:endParaRPr>
          </a:p>
          <a:p>
            <a:pPr marL="0" lvl="0" indent="0" algn="l" rtl="0">
              <a:spcBef>
                <a:spcPts val="0"/>
              </a:spcBef>
              <a:spcAft>
                <a:spcPts val="0"/>
              </a:spcAft>
              <a:buNone/>
            </a:pPr>
            <a:r>
              <a:rPr lang="en-US" b="1">
                <a:latin typeface="Trebuchet MS"/>
              </a:rPr>
              <a:t>Emily Ottinger</a:t>
            </a:r>
            <a:r>
              <a:rPr lang="en-US">
                <a:latin typeface="Trebuchet MS"/>
              </a:rPr>
              <a:t>, Specific Learning Disabilities Specialist</a:t>
            </a:r>
          </a:p>
          <a:p>
            <a:pPr marL="0" lvl="0" indent="0" algn="l" rtl="0">
              <a:spcBef>
                <a:spcPts val="0"/>
              </a:spcBef>
              <a:spcAft>
                <a:spcPts val="0"/>
              </a:spcAft>
              <a:buNone/>
            </a:pPr>
            <a:r>
              <a:rPr lang="en-US">
                <a:latin typeface="Trebuchet MS"/>
              </a:rPr>
              <a:t>Exceptional Student Services Unit / Office of Special Education</a:t>
            </a:r>
          </a:p>
          <a:p>
            <a:pPr marL="0" lvl="0" indent="0" algn="l" rtl="0">
              <a:spcBef>
                <a:spcPts val="0"/>
              </a:spcBef>
              <a:spcAft>
                <a:spcPts val="0"/>
              </a:spcAft>
              <a:buNone/>
            </a:pPr>
            <a:r>
              <a:rPr lang="en-US">
                <a:solidFill>
                  <a:schemeClr val="accent1">
                    <a:lumMod val="50000"/>
                  </a:schemeClr>
                </a:solidFill>
                <a:latin typeface="Trebuchet MS"/>
                <a:hlinkClick r:id="rId5">
                  <a:extLst>
                    <a:ext uri="{A12FA001-AC4F-418D-AE19-62706E023703}">
                      <ahyp:hlinkClr xmlns:ahyp="http://schemas.microsoft.com/office/drawing/2018/hyperlinkcolor" val="tx"/>
                    </a:ext>
                  </a:extLst>
                </a:hlinkClick>
              </a:rPr>
              <a:t>Ottinger_E@cde.state.co.us</a:t>
            </a:r>
            <a:endParaRPr lang="en-US">
              <a:solidFill>
                <a:schemeClr val="accent1">
                  <a:lumMod val="50000"/>
                </a:schemeClr>
              </a:solidFill>
              <a:latin typeface="Trebuchet MS"/>
            </a:endParaRPr>
          </a:p>
          <a:p>
            <a:pPr marL="0" lvl="0" indent="0" algn="l" rtl="0">
              <a:spcBef>
                <a:spcPts val="0"/>
              </a:spcBef>
              <a:spcAft>
                <a:spcPts val="0"/>
              </a:spcAft>
              <a:buNone/>
            </a:pPr>
            <a:endParaRPr lang="en-US">
              <a:latin typeface="Trebuchet MS"/>
            </a:endParaRPr>
          </a:p>
          <a:p>
            <a:pPr marL="0" lvl="0" indent="0" algn="l" rtl="0">
              <a:spcBef>
                <a:spcPts val="0"/>
              </a:spcBef>
              <a:spcAft>
                <a:spcPts val="0"/>
              </a:spcAft>
              <a:buNone/>
            </a:pPr>
            <a:endParaRPr lang="en-US">
              <a:highlight>
                <a:srgbClr val="FFFF00"/>
              </a:highlight>
              <a:latin typeface="Trebuchet MS"/>
            </a:endParaRPr>
          </a:p>
          <a:p>
            <a:pPr marL="0" lvl="0" indent="0" algn="l" rtl="0">
              <a:spcBef>
                <a:spcPts val="0"/>
              </a:spcBef>
              <a:spcAft>
                <a:spcPts val="1200"/>
              </a:spcAft>
              <a:buNone/>
            </a:pPr>
            <a:endParaRPr/>
          </a:p>
        </p:txBody>
      </p:sp>
    </p:spTree>
    <p:extLst>
      <p:ext uri="{BB962C8B-B14F-4D97-AF65-F5344CB8AC3E}">
        <p14:creationId xmlns:p14="http://schemas.microsoft.com/office/powerpoint/2010/main" val="1262008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79881-DCDA-ADEF-EF47-6538BA01244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04D6E78F-6098-5ABF-1F69-B9AB3DECD535}"/>
              </a:ext>
            </a:extLst>
          </p:cNvPr>
          <p:cNvSpPr>
            <a:spLocks noGrp="1"/>
          </p:cNvSpPr>
          <p:nvPr>
            <p:ph type="title"/>
          </p:nvPr>
        </p:nvSpPr>
        <p:spPr>
          <a:xfrm>
            <a:off x="155575" y="98425"/>
            <a:ext cx="7167563" cy="741363"/>
          </a:xfrm>
        </p:spPr>
        <p:txBody>
          <a:bodyPr/>
          <a:lstStyle/>
          <a:p>
            <a:r>
              <a:rPr lang="en-US" sz="2800">
                <a:latin typeface="Trebuchet MS" panose="020B0603020202020204" pitchFamily="34" charset="0"/>
              </a:rPr>
              <a:t>Students with Disabilities Questions</a:t>
            </a:r>
          </a:p>
        </p:txBody>
      </p:sp>
      <p:sp>
        <p:nvSpPr>
          <p:cNvPr id="4" name="TextBox 3">
            <a:extLst>
              <a:ext uri="{FF2B5EF4-FFF2-40B4-BE49-F238E27FC236}">
                <a16:creationId xmlns:a16="http://schemas.microsoft.com/office/drawing/2014/main" id="{44D6FB00-8A72-2A65-2ED7-219A4688B9E7}"/>
              </a:ext>
            </a:extLst>
          </p:cNvPr>
          <p:cNvSpPr txBox="1"/>
          <p:nvPr/>
        </p:nvSpPr>
        <p:spPr>
          <a:xfrm>
            <a:off x="155574" y="967495"/>
            <a:ext cx="7401499" cy="2554545"/>
          </a:xfrm>
          <a:prstGeom prst="rect">
            <a:avLst/>
          </a:prstGeom>
          <a:noFill/>
        </p:spPr>
        <p:txBody>
          <a:bodyPr wrap="square">
            <a:spAutoFit/>
          </a:bodyPr>
          <a:lstStyle/>
          <a:p>
            <a:pPr marL="285750" indent="-285750">
              <a:buFont typeface="Arial" panose="020B0604020202020204" pitchFamily="34" charset="0"/>
              <a:buChar char="•"/>
            </a:pPr>
            <a:r>
              <a:rPr lang="en-US" sz="2000">
                <a:latin typeface="Trebuchet MS" panose="020B0603020202020204" pitchFamily="34" charset="0"/>
              </a:rPr>
              <a:t>More specific guidance around READ identification, implementation and alignment for students who are served through Special Education</a:t>
            </a:r>
          </a:p>
          <a:p>
            <a:endParaRPr lang="en-US" sz="2000">
              <a:latin typeface="Trebuchet MS" panose="020B0603020202020204" pitchFamily="34" charset="0"/>
            </a:endParaRPr>
          </a:p>
          <a:p>
            <a:pPr marL="285750" indent="-285750">
              <a:buFont typeface="Arial" panose="020B0604020202020204" pitchFamily="34" charset="0"/>
              <a:buChar char="•"/>
            </a:pPr>
            <a:r>
              <a:rPr lang="en-US" sz="2000">
                <a:latin typeface="Trebuchet MS" panose="020B0603020202020204" pitchFamily="34" charset="0"/>
              </a:rPr>
              <a:t>Clarification on SRD and who receives a READ plan</a:t>
            </a:r>
          </a:p>
          <a:p>
            <a:endParaRPr lang="en-US" sz="2000">
              <a:latin typeface="Trebuchet MS" panose="020B0603020202020204" pitchFamily="34" charset="0"/>
            </a:endParaRPr>
          </a:p>
          <a:p>
            <a:pPr marL="285750" indent="-285750">
              <a:buFont typeface="Arial" panose="020B0604020202020204" pitchFamily="34" charset="0"/>
              <a:buChar char="•"/>
            </a:pPr>
            <a:r>
              <a:rPr lang="en-US" sz="2000">
                <a:latin typeface="Trebuchet MS" panose="020B0603020202020204" pitchFamily="34" charset="0"/>
              </a:rPr>
              <a:t>If a student has an IEP for reading, do they also need a READ Plan?</a:t>
            </a:r>
          </a:p>
        </p:txBody>
      </p:sp>
    </p:spTree>
    <p:extLst>
      <p:ext uri="{BB962C8B-B14F-4D97-AF65-F5344CB8AC3E}">
        <p14:creationId xmlns:p14="http://schemas.microsoft.com/office/powerpoint/2010/main" val="1208891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D2FFA5B9-D63F-CDF7-4010-C89BB5D1D64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CFFE9C7-090B-62E9-050B-3DC9817A059F}"/>
              </a:ext>
              <a:ext uri="{C183D7F6-B498-43B3-948B-1728B52AA6E4}">
                <adec:decorative xmlns:adec="http://schemas.microsoft.com/office/drawing/2017/decorative" val="1"/>
              </a:ext>
            </a:extLst>
          </p:cNvPr>
          <p:cNvPicPr>
            <a:picLocks noChangeAspect="1"/>
          </p:cNvPicPr>
          <p:nvPr/>
        </p:nvPicPr>
        <p:blipFill>
          <a:blip r:embed="rId3"/>
          <a:srcRect l="37767" r="35145"/>
          <a:stretch/>
        </p:blipFill>
        <p:spPr>
          <a:xfrm>
            <a:off x="0" y="0"/>
            <a:ext cx="2476869" cy="5143500"/>
          </a:xfrm>
          <a:prstGeom prst="rect">
            <a:avLst/>
          </a:prstGeom>
        </p:spPr>
      </p:pic>
      <p:sp>
        <p:nvSpPr>
          <p:cNvPr id="353" name="Google Shape;353;p46">
            <a:extLst>
              <a:ext uri="{FF2B5EF4-FFF2-40B4-BE49-F238E27FC236}">
                <a16:creationId xmlns:a16="http://schemas.microsoft.com/office/drawing/2014/main" id="{62B5F3B6-2135-9246-9159-5D432FB54E89}"/>
              </a:ext>
            </a:extLst>
          </p:cNvPr>
          <p:cNvSpPr txBox="1">
            <a:spLocks noGrp="1"/>
          </p:cNvSpPr>
          <p:nvPr>
            <p:ph type="title"/>
          </p:nvPr>
        </p:nvSpPr>
        <p:spPr>
          <a:xfrm>
            <a:off x="2859087" y="98753"/>
            <a:ext cx="6160625"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800">
                <a:latin typeface="Trebuchet MS" panose="020B0603020202020204" pitchFamily="34" charset="0"/>
              </a:rPr>
              <a:t>Multilingual Learner: </a:t>
            </a:r>
            <a:br>
              <a:rPr lang="en-US" sz="2800">
                <a:latin typeface="Trebuchet MS" panose="020B0603020202020204" pitchFamily="34" charset="0"/>
              </a:rPr>
            </a:br>
            <a:r>
              <a:rPr lang="en-US" sz="2800">
                <a:latin typeface="Trebuchet MS" panose="020B0603020202020204" pitchFamily="34" charset="0"/>
              </a:rPr>
              <a:t>Questions</a:t>
            </a:r>
            <a:endParaRPr sz="2800">
              <a:latin typeface="Trebuchet MS" panose="020B0603020202020204" pitchFamily="34" charset="0"/>
            </a:endParaRPr>
          </a:p>
        </p:txBody>
      </p:sp>
      <p:sp>
        <p:nvSpPr>
          <p:cNvPr id="354" name="Google Shape;354;p46">
            <a:extLst>
              <a:ext uri="{FF2B5EF4-FFF2-40B4-BE49-F238E27FC236}">
                <a16:creationId xmlns:a16="http://schemas.microsoft.com/office/drawing/2014/main" id="{E66E0FDC-614A-5BC5-7942-11BD4264DA5C}"/>
              </a:ext>
            </a:extLst>
          </p:cNvPr>
          <p:cNvSpPr txBox="1">
            <a:spLocks noGrp="1"/>
          </p:cNvSpPr>
          <p:nvPr>
            <p:ph type="body" idx="4294967295"/>
          </p:nvPr>
        </p:nvSpPr>
        <p:spPr>
          <a:xfrm>
            <a:off x="2859088" y="1054100"/>
            <a:ext cx="6284912" cy="3035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b="1">
                <a:latin typeface="Trebuchet MS"/>
              </a:rPr>
              <a:t>Brie Johnson</a:t>
            </a:r>
            <a:r>
              <a:rPr lang="en-US">
                <a:latin typeface="Trebuchet MS"/>
              </a:rPr>
              <a:t>, Senior Literacy Consultant</a:t>
            </a:r>
          </a:p>
          <a:p>
            <a:pPr marL="0" lvl="0" indent="0" algn="l" rtl="0">
              <a:spcBef>
                <a:spcPts val="0"/>
              </a:spcBef>
              <a:spcAft>
                <a:spcPts val="0"/>
              </a:spcAft>
              <a:buNone/>
            </a:pPr>
            <a:r>
              <a:rPr lang="en-US">
                <a:latin typeface="Trebuchet MS"/>
              </a:rPr>
              <a:t>Elementary Literacy and School Readiness</a:t>
            </a:r>
          </a:p>
          <a:p>
            <a:pPr marL="0" lvl="0" indent="0" algn="l" rtl="0">
              <a:spcBef>
                <a:spcPts val="0"/>
              </a:spcBef>
              <a:spcAft>
                <a:spcPts val="0"/>
              </a:spcAft>
              <a:buNone/>
            </a:pPr>
            <a:r>
              <a:rPr lang="en-US">
                <a:solidFill>
                  <a:schemeClr val="accent1">
                    <a:lumMod val="50000"/>
                  </a:schemeClr>
                </a:solidFill>
                <a:latin typeface="Trebuchet MS"/>
                <a:hlinkClick r:id="rId4">
                  <a:extLst>
                    <a:ext uri="{A12FA001-AC4F-418D-AE19-62706E023703}">
                      <ahyp:hlinkClr xmlns:ahyp="http://schemas.microsoft.com/office/drawing/2018/hyperlinkcolor" val="tx"/>
                    </a:ext>
                  </a:extLst>
                </a:hlinkClick>
              </a:rPr>
              <a:t>Johnson_B@cde.state.co.us</a:t>
            </a:r>
            <a:endParaRPr lang="en-US">
              <a:solidFill>
                <a:schemeClr val="accent1">
                  <a:lumMod val="50000"/>
                </a:schemeClr>
              </a:solidFill>
              <a:latin typeface="Trebuchet MS"/>
            </a:endParaRPr>
          </a:p>
          <a:p>
            <a:pPr marL="0" lvl="0" indent="0" algn="l" rtl="0">
              <a:spcBef>
                <a:spcPts val="0"/>
              </a:spcBef>
              <a:spcAft>
                <a:spcPts val="0"/>
              </a:spcAft>
              <a:buNone/>
            </a:pPr>
            <a:endParaRPr lang="en-US">
              <a:latin typeface="Trebuchet MS"/>
            </a:endParaRPr>
          </a:p>
          <a:p>
            <a:pPr marL="0" lvl="0" indent="0" algn="l" rtl="0">
              <a:spcBef>
                <a:spcPts val="0"/>
              </a:spcBef>
              <a:spcAft>
                <a:spcPts val="0"/>
              </a:spcAft>
              <a:buNone/>
            </a:pPr>
            <a:endParaRPr lang="en-US">
              <a:highlight>
                <a:srgbClr val="FFFF00"/>
              </a:highlight>
              <a:latin typeface="Trebuchet MS"/>
            </a:endParaRPr>
          </a:p>
          <a:p>
            <a:pPr marL="0" lvl="0" indent="0" algn="l" rtl="0">
              <a:spcBef>
                <a:spcPts val="0"/>
              </a:spcBef>
              <a:spcAft>
                <a:spcPts val="1200"/>
              </a:spcAft>
              <a:buNone/>
            </a:pPr>
            <a:endParaRPr/>
          </a:p>
        </p:txBody>
      </p:sp>
    </p:spTree>
    <p:extLst>
      <p:ext uri="{BB962C8B-B14F-4D97-AF65-F5344CB8AC3E}">
        <p14:creationId xmlns:p14="http://schemas.microsoft.com/office/powerpoint/2010/main" val="3529729627"/>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DE New Accent Colors">
      <a:dk1>
        <a:srgbClr val="000000"/>
      </a:dk1>
      <a:lt1>
        <a:srgbClr val="FFFFFF"/>
      </a:lt1>
      <a:dk2>
        <a:srgbClr val="F8B333"/>
      </a:dk2>
      <a:lt2>
        <a:srgbClr val="825474"/>
      </a:lt2>
      <a:accent1>
        <a:srgbClr val="AAA5D2"/>
      </a:accent1>
      <a:accent2>
        <a:srgbClr val="077682"/>
      </a:accent2>
      <a:accent3>
        <a:srgbClr val="3CC1CC"/>
      </a:accent3>
      <a:accent4>
        <a:srgbClr val="48C3E3"/>
      </a:accent4>
      <a:accent5>
        <a:srgbClr val="EC6752"/>
      </a:accent5>
      <a:accent6>
        <a:srgbClr val="7C98AC"/>
      </a:accent6>
      <a:hlink>
        <a:srgbClr val="D33039"/>
      </a:hlink>
      <a:folHlink>
        <a:srgbClr val="A3D283"/>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CDE New Accent Colors">
      <a:dk1>
        <a:srgbClr val="000000"/>
      </a:dk1>
      <a:lt1>
        <a:srgbClr val="FFFFFF"/>
      </a:lt1>
      <a:dk2>
        <a:srgbClr val="F8B333"/>
      </a:dk2>
      <a:lt2>
        <a:srgbClr val="825474"/>
      </a:lt2>
      <a:accent1>
        <a:srgbClr val="AAA5D2"/>
      </a:accent1>
      <a:accent2>
        <a:srgbClr val="077682"/>
      </a:accent2>
      <a:accent3>
        <a:srgbClr val="3CC1CC"/>
      </a:accent3>
      <a:accent4>
        <a:srgbClr val="48C3E3"/>
      </a:accent4>
      <a:accent5>
        <a:srgbClr val="EC6752"/>
      </a:accent5>
      <a:accent6>
        <a:srgbClr val="7C98AC"/>
      </a:accent6>
      <a:hlink>
        <a:srgbClr val="D33039"/>
      </a:hlink>
      <a:folHlink>
        <a:srgbClr val="A3D283"/>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8a5022a-f7c3-44ce-84b2-af1b9b0e209b" xsi:nil="true"/>
    <lcf76f155ced4ddcb4097134ff3c332f xmlns="ca089b0c-06ed-427f-8343-b7314193c483">
      <Terms xmlns="http://schemas.microsoft.com/office/infopath/2007/PartnerControls"/>
    </lcf76f155ced4ddcb4097134ff3c332f>
    <SharedWithUsers xmlns="a8a5022a-f7c3-44ce-84b2-af1b9b0e209b">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879720E89102043ABA3BEB065733CF0" ma:contentTypeVersion="19" ma:contentTypeDescription="Create a new document." ma:contentTypeScope="" ma:versionID="174a5ed407aded0c6b24f50c8901d8c4">
  <xsd:schema xmlns:xsd="http://www.w3.org/2001/XMLSchema" xmlns:xs="http://www.w3.org/2001/XMLSchema" xmlns:p="http://schemas.microsoft.com/office/2006/metadata/properties" xmlns:ns2="ca089b0c-06ed-427f-8343-b7314193c483" xmlns:ns3="a8a5022a-f7c3-44ce-84b2-af1b9b0e209b" targetNamespace="http://schemas.microsoft.com/office/2006/metadata/properties" ma:root="true" ma:fieldsID="7f00940d96cb9af4fce1060bec0596eb" ns2:_="" ns3:_="">
    <xsd:import namespace="ca089b0c-06ed-427f-8343-b7314193c483"/>
    <xsd:import namespace="a8a5022a-f7c3-44ce-84b2-af1b9b0e20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089b0c-06ed-427f-8343-b7314193c4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a5022a-f7c3-44ce-84b2-af1b9b0e209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ff193aa-9d37-40de-aa0e-ec6133224a6c}" ma:internalName="TaxCatchAll" ma:showField="CatchAllData" ma:web="a8a5022a-f7c3-44ce-84b2-af1b9b0e20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79E48B-BAF5-49C6-83EA-4BC35C002F27}">
  <ds:schemaRefs>
    <ds:schemaRef ds:uri="http://schemas.microsoft.com/office/2006/metadata/properties"/>
    <ds:schemaRef ds:uri="http://purl.org/dc/elements/1.1/"/>
    <ds:schemaRef ds:uri="a8a5022a-f7c3-44ce-84b2-af1b9b0e209b"/>
    <ds:schemaRef ds:uri="http://schemas.microsoft.com/office/2006/documentManagement/types"/>
    <ds:schemaRef ds:uri="http://schemas.microsoft.com/office/infopath/2007/PartnerControls"/>
    <ds:schemaRef ds:uri="http://www.w3.org/XML/1998/namespace"/>
    <ds:schemaRef ds:uri="http://purl.org/dc/dcmitype/"/>
    <ds:schemaRef ds:uri="http://schemas.openxmlformats.org/package/2006/metadata/core-properties"/>
    <ds:schemaRef ds:uri="ca089b0c-06ed-427f-8343-b7314193c483"/>
    <ds:schemaRef ds:uri="http://purl.org/dc/terms/"/>
  </ds:schemaRefs>
</ds:datastoreItem>
</file>

<file path=customXml/itemProps2.xml><?xml version="1.0" encoding="utf-8"?>
<ds:datastoreItem xmlns:ds="http://schemas.openxmlformats.org/officeDocument/2006/customXml" ds:itemID="{37662350-C70F-426A-B000-E53133ABE393}">
  <ds:schemaRefs>
    <ds:schemaRef ds:uri="a8a5022a-f7c3-44ce-84b2-af1b9b0e209b"/>
    <ds:schemaRef ds:uri="ca089b0c-06ed-427f-8343-b7314193c4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3C21699-62D7-4D11-80B3-D950830805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TotalTime>
  <Words>5238</Words>
  <Application>Microsoft Office PowerPoint</Application>
  <PresentationFormat>On-screen Show (16:9)</PresentationFormat>
  <Paragraphs>387</Paragraphs>
  <Slides>34</Slides>
  <Notes>33</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34</vt:i4>
      </vt:variant>
    </vt:vector>
  </HeadingPairs>
  <TitlesOfParts>
    <vt:vector size="46" baseType="lpstr">
      <vt:lpstr>Roboto</vt:lpstr>
      <vt:lpstr>Arial</vt:lpstr>
      <vt:lpstr>Wingdings</vt:lpstr>
      <vt:lpstr>Symbol</vt:lpstr>
      <vt:lpstr>Calibri</vt:lpstr>
      <vt:lpstr>Aptos</vt:lpstr>
      <vt:lpstr>Trebuchet MS</vt:lpstr>
      <vt:lpstr>Roboto Medium</vt:lpstr>
      <vt:lpstr>Museo Slab 500</vt:lpstr>
      <vt:lpstr>Simple Light</vt:lpstr>
      <vt:lpstr>Custom Design</vt:lpstr>
      <vt:lpstr>Custom Design</vt:lpstr>
      <vt:lpstr>Break: We will resume on this link at 10:00.</vt:lpstr>
      <vt:lpstr>Agenda</vt:lpstr>
      <vt:lpstr>Senate Bill 25-200</vt:lpstr>
      <vt:lpstr>READ Act and  Students with Disabilities</vt:lpstr>
      <vt:lpstr>Key Takeaways for Today</vt:lpstr>
      <vt:lpstr>READ Act FAQs</vt:lpstr>
      <vt:lpstr>Students with Disabilities:  Questions</vt:lpstr>
      <vt:lpstr>Students with Disabilities Questions</vt:lpstr>
      <vt:lpstr>Multilingual Learner:  Questions</vt:lpstr>
      <vt:lpstr>Multilingual Learner Question 1</vt:lpstr>
      <vt:lpstr>Multilingual Learner Question 2 </vt:lpstr>
      <vt:lpstr>What ELD is…</vt:lpstr>
      <vt:lpstr>COMTSS:  Questions</vt:lpstr>
      <vt:lpstr>MTSS Questions</vt:lpstr>
      <vt:lpstr>MTSS Question</vt:lpstr>
      <vt:lpstr>Breakout Rooms</vt:lpstr>
      <vt:lpstr>Breakout Room Topics</vt:lpstr>
      <vt:lpstr>End-of-Year (EOY) READ Act Reminders</vt:lpstr>
      <vt:lpstr>End-of-Year (EOY) READ Act Resources</vt:lpstr>
      <vt:lpstr>Exiting Students from a READ Plan</vt:lpstr>
      <vt:lpstr>Exiting a READ Plan: READ Act Statute and Rule</vt:lpstr>
      <vt:lpstr>Determining Reading Competency</vt:lpstr>
      <vt:lpstr>Considerations When Exiting Students from a READ Plan</vt:lpstr>
      <vt:lpstr>Steps for Exiting a Student from a READ Plan</vt:lpstr>
      <vt:lpstr>Exiting a READ Plan  Guidance Document</vt:lpstr>
      <vt:lpstr>End-of-Year Parent Meeting</vt:lpstr>
      <vt:lpstr>Parent Meeting For Students with an SRD at the End of the School Year</vt:lpstr>
      <vt:lpstr>Parent Meeting For Students with an SRD at the End of the School Year continued…</vt:lpstr>
      <vt:lpstr>Decisions on Advancement</vt:lpstr>
      <vt:lpstr>End-of-Year Parent Meeting  Guidance Document</vt:lpstr>
      <vt:lpstr>CDE Literacy Updates</vt:lpstr>
      <vt:lpstr>Coming Soon: CDE Online Training Updates</vt:lpstr>
      <vt:lpstr>Regional Consultants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Fickling, Caitlin</dc:creator>
  <cp:lastModifiedBy>Fickling, Caitlin</cp:lastModifiedBy>
  <cp:revision>2</cp:revision>
  <dcterms:modified xsi:type="dcterms:W3CDTF">2025-04-10T17:02:36Z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0x010100A879720E89102043ABA3BEB065733CF0</vt:lpwstr>
  </property>
  <property fmtid="{D5CDD505-2E9C-101B-9397-08002B2CF9AE}" pid="3" name="MediaServiceImageTags">
    <vt:lpwstr/>
  </property>
  <property fmtid="{D5CDD505-2E9C-101B-9397-08002B2CF9AE}" pid="4" name="Order">
    <vt:r8>464400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