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701" r:id="rId5"/>
    <p:sldMasterId id="2147483709" r:id="rId6"/>
    <p:sldMasterId id="2147483740" r:id="rId7"/>
    <p:sldMasterId id="2147483743" r:id="rId8"/>
  </p:sldMasterIdLst>
  <p:notesMasterIdLst>
    <p:notesMasterId r:id="rId65"/>
  </p:notesMasterIdLst>
  <p:handoutMasterIdLst>
    <p:handoutMasterId r:id="rId66"/>
  </p:handoutMasterIdLst>
  <p:sldIdLst>
    <p:sldId id="276" r:id="rId9"/>
    <p:sldId id="284" r:id="rId10"/>
    <p:sldId id="320" r:id="rId11"/>
    <p:sldId id="5107" r:id="rId12"/>
    <p:sldId id="5125" r:id="rId13"/>
    <p:sldId id="5108" r:id="rId14"/>
    <p:sldId id="5122" r:id="rId15"/>
    <p:sldId id="5132" r:id="rId16"/>
    <p:sldId id="5123" r:id="rId17"/>
    <p:sldId id="5111" r:id="rId18"/>
    <p:sldId id="266" r:id="rId19"/>
    <p:sldId id="291" r:id="rId20"/>
    <p:sldId id="5101" r:id="rId21"/>
    <p:sldId id="286" r:id="rId22"/>
    <p:sldId id="5102" r:id="rId23"/>
    <p:sldId id="5062" r:id="rId24"/>
    <p:sldId id="5086" r:id="rId25"/>
    <p:sldId id="503" r:id="rId26"/>
    <p:sldId id="4748" r:id="rId27"/>
    <p:sldId id="5057" r:id="rId28"/>
    <p:sldId id="5100" r:id="rId29"/>
    <p:sldId id="294" r:id="rId30"/>
    <p:sldId id="290" r:id="rId31"/>
    <p:sldId id="321" r:id="rId32"/>
    <p:sldId id="5090" r:id="rId33"/>
    <p:sldId id="5112" r:id="rId34"/>
    <p:sldId id="5128" r:id="rId35"/>
    <p:sldId id="5129" r:id="rId36"/>
    <p:sldId id="5130" r:id="rId37"/>
    <p:sldId id="289" r:id="rId38"/>
    <p:sldId id="334" r:id="rId39"/>
    <p:sldId id="5126" r:id="rId40"/>
    <p:sldId id="317" r:id="rId41"/>
    <p:sldId id="316" r:id="rId42"/>
    <p:sldId id="325" r:id="rId43"/>
    <p:sldId id="342" r:id="rId44"/>
    <p:sldId id="344" r:id="rId45"/>
    <p:sldId id="343" r:id="rId46"/>
    <p:sldId id="322" r:id="rId47"/>
    <p:sldId id="4855" r:id="rId48"/>
    <p:sldId id="4870" r:id="rId49"/>
    <p:sldId id="288" r:id="rId50"/>
    <p:sldId id="4842" r:id="rId51"/>
    <p:sldId id="472" r:id="rId52"/>
    <p:sldId id="5055" r:id="rId53"/>
    <p:sldId id="5115" r:id="rId54"/>
    <p:sldId id="5116" r:id="rId55"/>
    <p:sldId id="5118" r:id="rId56"/>
    <p:sldId id="5119" r:id="rId57"/>
    <p:sldId id="304" r:id="rId58"/>
    <p:sldId id="302" r:id="rId59"/>
    <p:sldId id="5098" r:id="rId60"/>
    <p:sldId id="5131" r:id="rId61"/>
    <p:sldId id="275" r:id="rId62"/>
    <p:sldId id="306" r:id="rId63"/>
    <p:sldId id="5117" r:id="rId64"/>
  </p:sldIdLst>
  <p:sldSz cx="9144000" cy="5143500" type="screen16x9"/>
  <p:notesSz cx="6858000" cy="9144000"/>
  <p:embeddedFontLst>
    <p:embeddedFont>
      <p:font typeface="Montserrat" panose="00000500000000000000" pitchFamily="2" charset="0"/>
      <p:regular r:id="rId67"/>
      <p:bold r:id="rId68"/>
      <p:italic r:id="rId69"/>
      <p:boldItalic r:id="rId70"/>
    </p:embeddedFont>
    <p:embeddedFont>
      <p:font typeface="Museo Slab 500" panose="02000000000000000000" charset="0"/>
      <p:regular r:id="rId71"/>
      <p:bold r:id="rId72"/>
      <p:italic r:id="rId73"/>
    </p:embeddedFont>
    <p:embeddedFont>
      <p:font typeface="Roboto" panose="02000000000000000000" pitchFamily="2" charset="0"/>
      <p:regular r:id="rId74"/>
      <p:bold r:id="rId75"/>
      <p:italic r:id="rId76"/>
      <p:boldItalic r:id="rId77"/>
    </p:embeddedFont>
    <p:embeddedFont>
      <p:font typeface="Roboto Medium" panose="02000000000000000000" pitchFamily="2" charset="0"/>
      <p:regular r:id="rId78"/>
      <p:italic r:id="rId79"/>
    </p:embeddedFont>
    <p:embeddedFont>
      <p:font typeface="Roboto Slab" pitchFamily="2" charset="0"/>
      <p:regular r:id="rId80"/>
      <p:bold r:id="rId81"/>
    </p:embeddedFont>
    <p:embeddedFont>
      <p:font typeface="Rockwell" panose="02060603020205020403" pitchFamily="18" charset="0"/>
      <p:regular r:id="rId82"/>
      <p:bold r:id="rId83"/>
      <p:italic r:id="rId84"/>
      <p:boldItalic r:id="rId85"/>
    </p:embeddedFont>
    <p:embeddedFont>
      <p:font typeface="Trebuchet MS" panose="020B060302020202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4CF25-5D5A-BA8B-182B-DE7B26071773}" name="Fickling, Caitlin" initials="CF" userId="S::Fickling_c@cde.state.co.us::6f4b670a-bc59-4974-b15f-f34eb09359f7" providerId="AD"/>
  <p188:author id="{4714B256-F567-D429-FE6A-A26846537D74}" name="Carney, Sara" initials="CS" userId="S::carney_s@cde.state.co.us::69efc1ab-d739-4a63-a201-4bacaae42676"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E0735E75-9156-68F0-8B3B-FDFE83C6FB5A}" name="Yetter, Tammy" initials="TY" userId="S::Yetter_T@cde.state.co.us::d0ffc3c6-b749-4b2f-9ea3-00557dbc031c" providerId="AD"/>
  <p188:author id="{4485F881-8A5C-FD7A-7645-5FC081A7420A}" name="Carney, Sara" initials="SC" userId="S::Carney_S@cde.state.co.us::69efc1ab-d739-4a63-a201-4bacaae42676" providerId="AD"/>
  <p188:author id="{B207DEB1-61A6-A952-E776-DB551E5CA662}" name="Ahlstrand, Melissa" initials="AM" userId="S::ahlstrand_m@cde.state.co.us::bad13797-8c92-4cbd-9df0-e50737c49789" providerId="AD"/>
  <p188:author id="{497A1CFB-15CA-23FD-C340-56027DBC50DC}" name="Beveridge, Lindsey" initials="LB" userId="S::Beveridge_l@cde.state.co.us::c0fdd95f-42ba-43e7-a90d-1d23cce210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093C92"/>
    <a:srgbClr val="004E9A"/>
    <a:srgbClr val="FFFFFF"/>
    <a:srgbClr val="001970"/>
    <a:srgbClr val="00717D"/>
    <a:srgbClr val="F0F0F0"/>
    <a:srgbClr val="245D38"/>
    <a:srgbClr val="4372C3"/>
    <a:srgbClr val="6FA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085" autoAdjust="0"/>
  </p:normalViewPr>
  <p:slideViewPr>
    <p:cSldViewPr snapToGrid="0">
      <p:cViewPr varScale="1">
        <p:scale>
          <a:sx n="80" d="100"/>
          <a:sy n="80" d="100"/>
        </p:scale>
        <p:origin x="251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font" Target="fonts/font3.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font" Target="fonts/font5.fntdata"/><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handoutMaster" Target="handoutMasters/handoutMaster1.xml"/><Relationship Id="rId87" Type="http://schemas.openxmlformats.org/officeDocument/2006/relationships/font" Target="fonts/font21.fntdata"/><Relationship Id="rId61" Type="http://schemas.openxmlformats.org/officeDocument/2006/relationships/slide" Target="slides/slide53.xml"/><Relationship Id="rId82" Type="http://schemas.openxmlformats.org/officeDocument/2006/relationships/font" Target="fonts/font16.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1.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E95B1-24CA-4DAB-BB15-14609DB5CE9F}"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293ED70A-0734-4328-BF26-08B14A41760C}">
      <dgm:prSet/>
      <dgm:spPr/>
      <dgm:t>
        <a:bodyPr/>
        <a:lstStyle/>
        <a:p>
          <a:r>
            <a:rPr lang="en-US" dirty="0">
              <a:latin typeface="Trebuchet MS" panose="020B0603020202020204" pitchFamily="34" charset="0"/>
            </a:rPr>
            <a:t>22-7-1205 (1)(b) If a teacher finds, based on a student's scores on the approved reading assessments, that the student may have a significant reading deficiency, the teacher shall administer to the student one or more diagnostic assessments within sixty days after the previous assessment to determine the student's specific reading skill deficiencies.</a:t>
          </a:r>
        </a:p>
      </dgm:t>
    </dgm:pt>
    <dgm:pt modelId="{46B7C692-B457-4747-A9F8-E12E5C42B447}" type="parTrans" cxnId="{58650CD9-94CC-479A-960F-FFB6CF13454F}">
      <dgm:prSet/>
      <dgm:spPr/>
      <dgm:t>
        <a:bodyPr/>
        <a:lstStyle/>
        <a:p>
          <a:endParaRPr lang="en-US">
            <a:latin typeface="Trebuchet MS" panose="020B0603020202020204" pitchFamily="34" charset="0"/>
          </a:endParaRPr>
        </a:p>
      </dgm:t>
    </dgm:pt>
    <dgm:pt modelId="{FA0CDE30-86F4-4F72-BE1E-F3AF3F8FD842}" type="sibTrans" cxnId="{58650CD9-94CC-479A-960F-FFB6CF13454F}">
      <dgm:prSet/>
      <dgm:spPr/>
      <dgm:t>
        <a:bodyPr/>
        <a:lstStyle/>
        <a:p>
          <a:endParaRPr lang="en-US">
            <a:latin typeface="Trebuchet MS" panose="020B0603020202020204" pitchFamily="34" charset="0"/>
          </a:endParaRPr>
        </a:p>
      </dgm:t>
    </dgm:pt>
    <dgm:pt modelId="{77D0F95D-5111-4470-A017-2F0F99D6606D}">
      <dgm:prSet/>
      <dgm:spPr/>
      <dgm:t>
        <a:bodyPr/>
        <a:lstStyle/>
        <a:p>
          <a:r>
            <a:rPr lang="en-US" dirty="0">
              <a:latin typeface="Trebuchet MS" panose="020B0603020202020204" pitchFamily="34" charset="0"/>
            </a:rPr>
            <a:t>22-7-1205(2) (a) Beginning no later than the 2013-14 school year, upon finding that a student has a significant reading deficiency, the local education provider shall ensure that the student receives a READ plan.</a:t>
          </a:r>
        </a:p>
      </dgm:t>
    </dgm:pt>
    <dgm:pt modelId="{761EE9F0-23AA-4126-A77F-07F75BC5B211}" type="parTrans" cxnId="{E026B5C9-23DC-43A6-AA52-8DA680BEEAB6}">
      <dgm:prSet/>
      <dgm:spPr/>
      <dgm:t>
        <a:bodyPr/>
        <a:lstStyle/>
        <a:p>
          <a:endParaRPr lang="en-US">
            <a:latin typeface="Trebuchet MS" panose="020B0603020202020204" pitchFamily="34" charset="0"/>
          </a:endParaRPr>
        </a:p>
      </dgm:t>
    </dgm:pt>
    <dgm:pt modelId="{10FBBB47-7B19-4C7A-B866-B95CB30C31AD}" type="sibTrans" cxnId="{E026B5C9-23DC-43A6-AA52-8DA680BEEAB6}">
      <dgm:prSet/>
      <dgm:spPr/>
      <dgm:t>
        <a:bodyPr/>
        <a:lstStyle/>
        <a:p>
          <a:endParaRPr lang="en-US">
            <a:latin typeface="Trebuchet MS" panose="020B0603020202020204" pitchFamily="34" charset="0"/>
          </a:endParaRPr>
        </a:p>
      </dgm:t>
    </dgm:pt>
    <dgm:pt modelId="{D7CB0C8E-B06B-4943-9729-FB40EFC4C228}" type="pres">
      <dgm:prSet presAssocID="{C07E95B1-24CA-4DAB-BB15-14609DB5CE9F}" presName="vert0" presStyleCnt="0">
        <dgm:presLayoutVars>
          <dgm:dir/>
          <dgm:animOne val="branch"/>
          <dgm:animLvl val="lvl"/>
        </dgm:presLayoutVars>
      </dgm:prSet>
      <dgm:spPr/>
    </dgm:pt>
    <dgm:pt modelId="{9927B0EF-FB12-4F50-8D38-8F57C1FD3EA7}" type="pres">
      <dgm:prSet presAssocID="{293ED70A-0734-4328-BF26-08B14A41760C}" presName="thickLine" presStyleLbl="alignNode1" presStyleIdx="0" presStyleCnt="2"/>
      <dgm:spPr/>
    </dgm:pt>
    <dgm:pt modelId="{03989054-D4A6-4E85-A6B3-0831EC2613F2}" type="pres">
      <dgm:prSet presAssocID="{293ED70A-0734-4328-BF26-08B14A41760C}" presName="horz1" presStyleCnt="0"/>
      <dgm:spPr/>
    </dgm:pt>
    <dgm:pt modelId="{DF3A6078-4305-4BF7-8BA5-370F2E6EA35C}" type="pres">
      <dgm:prSet presAssocID="{293ED70A-0734-4328-BF26-08B14A41760C}" presName="tx1" presStyleLbl="revTx" presStyleIdx="0" presStyleCnt="2"/>
      <dgm:spPr/>
    </dgm:pt>
    <dgm:pt modelId="{79D23394-5674-40E1-949C-1118CEA7B6A9}" type="pres">
      <dgm:prSet presAssocID="{293ED70A-0734-4328-BF26-08B14A41760C}" presName="vert1" presStyleCnt="0"/>
      <dgm:spPr/>
    </dgm:pt>
    <dgm:pt modelId="{DBE4C166-3D6F-455E-B443-30997C512451}" type="pres">
      <dgm:prSet presAssocID="{77D0F95D-5111-4470-A017-2F0F99D6606D}" presName="thickLine" presStyleLbl="alignNode1" presStyleIdx="1" presStyleCnt="2"/>
      <dgm:spPr/>
    </dgm:pt>
    <dgm:pt modelId="{20C0511B-BFEE-4727-936B-611E00B0A526}" type="pres">
      <dgm:prSet presAssocID="{77D0F95D-5111-4470-A017-2F0F99D6606D}" presName="horz1" presStyleCnt="0"/>
      <dgm:spPr/>
    </dgm:pt>
    <dgm:pt modelId="{25C94C23-CF40-4A94-8EB9-EE3953D66338}" type="pres">
      <dgm:prSet presAssocID="{77D0F95D-5111-4470-A017-2F0F99D6606D}" presName="tx1" presStyleLbl="revTx" presStyleIdx="1" presStyleCnt="2"/>
      <dgm:spPr/>
    </dgm:pt>
    <dgm:pt modelId="{C1241DF1-6560-401F-826B-F7482EBC6332}" type="pres">
      <dgm:prSet presAssocID="{77D0F95D-5111-4470-A017-2F0F99D6606D}" presName="vert1" presStyleCnt="0"/>
      <dgm:spPr/>
    </dgm:pt>
  </dgm:ptLst>
  <dgm:cxnLst>
    <dgm:cxn modelId="{66D4931E-594F-43EF-9AB7-A876AD818777}" type="presOf" srcId="{293ED70A-0734-4328-BF26-08B14A41760C}" destId="{DF3A6078-4305-4BF7-8BA5-370F2E6EA35C}" srcOrd="0" destOrd="0" presId="urn:microsoft.com/office/officeart/2008/layout/LinedList"/>
    <dgm:cxn modelId="{A1667E85-E84E-450F-B667-75001BFA032E}" type="presOf" srcId="{C07E95B1-24CA-4DAB-BB15-14609DB5CE9F}" destId="{D7CB0C8E-B06B-4943-9729-FB40EFC4C228}" srcOrd="0" destOrd="0" presId="urn:microsoft.com/office/officeart/2008/layout/LinedList"/>
    <dgm:cxn modelId="{1B3AAA9F-079F-4218-B0EF-81C474685431}" type="presOf" srcId="{77D0F95D-5111-4470-A017-2F0F99D6606D}" destId="{25C94C23-CF40-4A94-8EB9-EE3953D66338}" srcOrd="0" destOrd="0" presId="urn:microsoft.com/office/officeart/2008/layout/LinedList"/>
    <dgm:cxn modelId="{E026B5C9-23DC-43A6-AA52-8DA680BEEAB6}" srcId="{C07E95B1-24CA-4DAB-BB15-14609DB5CE9F}" destId="{77D0F95D-5111-4470-A017-2F0F99D6606D}" srcOrd="1" destOrd="0" parTransId="{761EE9F0-23AA-4126-A77F-07F75BC5B211}" sibTransId="{10FBBB47-7B19-4C7A-B866-B95CB30C31AD}"/>
    <dgm:cxn modelId="{58650CD9-94CC-479A-960F-FFB6CF13454F}" srcId="{C07E95B1-24CA-4DAB-BB15-14609DB5CE9F}" destId="{293ED70A-0734-4328-BF26-08B14A41760C}" srcOrd="0" destOrd="0" parTransId="{46B7C692-B457-4747-A9F8-E12E5C42B447}" sibTransId="{FA0CDE30-86F4-4F72-BE1E-F3AF3F8FD842}"/>
    <dgm:cxn modelId="{FD479DE3-E167-4AE2-B8D0-33795243E5C9}" type="presParOf" srcId="{D7CB0C8E-B06B-4943-9729-FB40EFC4C228}" destId="{9927B0EF-FB12-4F50-8D38-8F57C1FD3EA7}" srcOrd="0" destOrd="0" presId="urn:microsoft.com/office/officeart/2008/layout/LinedList"/>
    <dgm:cxn modelId="{746FFE07-5EFF-46D6-8CA2-07F34CBEAE6C}" type="presParOf" srcId="{D7CB0C8E-B06B-4943-9729-FB40EFC4C228}" destId="{03989054-D4A6-4E85-A6B3-0831EC2613F2}" srcOrd="1" destOrd="0" presId="urn:microsoft.com/office/officeart/2008/layout/LinedList"/>
    <dgm:cxn modelId="{490B944C-6D31-45FD-91BD-FFE2075DFDED}" type="presParOf" srcId="{03989054-D4A6-4E85-A6B3-0831EC2613F2}" destId="{DF3A6078-4305-4BF7-8BA5-370F2E6EA35C}" srcOrd="0" destOrd="0" presId="urn:microsoft.com/office/officeart/2008/layout/LinedList"/>
    <dgm:cxn modelId="{9F60B89F-A35B-40A5-BF64-DEECC84CB499}" type="presParOf" srcId="{03989054-D4A6-4E85-A6B3-0831EC2613F2}" destId="{79D23394-5674-40E1-949C-1118CEA7B6A9}" srcOrd="1" destOrd="0" presId="urn:microsoft.com/office/officeart/2008/layout/LinedList"/>
    <dgm:cxn modelId="{EBB180BF-741C-465D-AC54-4B6DDC948027}" type="presParOf" srcId="{D7CB0C8E-B06B-4943-9729-FB40EFC4C228}" destId="{DBE4C166-3D6F-455E-B443-30997C512451}" srcOrd="2" destOrd="0" presId="urn:microsoft.com/office/officeart/2008/layout/LinedList"/>
    <dgm:cxn modelId="{63C9E209-A0D3-4A35-810B-71E59D8B9425}" type="presParOf" srcId="{D7CB0C8E-B06B-4943-9729-FB40EFC4C228}" destId="{20C0511B-BFEE-4727-936B-611E00B0A526}" srcOrd="3" destOrd="0" presId="urn:microsoft.com/office/officeart/2008/layout/LinedList"/>
    <dgm:cxn modelId="{0F42CB72-AFF4-4569-AA00-55B83AD5C877}" type="presParOf" srcId="{20C0511B-BFEE-4727-936B-611E00B0A526}" destId="{25C94C23-CF40-4A94-8EB9-EE3953D66338}" srcOrd="0" destOrd="0" presId="urn:microsoft.com/office/officeart/2008/layout/LinedList"/>
    <dgm:cxn modelId="{8A170528-E130-475C-AF8C-6085AD125066}" type="presParOf" srcId="{20C0511B-BFEE-4727-936B-611E00B0A526}" destId="{C1241DF1-6560-401F-826B-F7482EBC63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A4AD62-D639-4E09-AD58-C1A9E384F3F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EA540C67-AB79-4CC2-98CE-71748FA53BAE}">
      <dgm:prSet phldrT="[Text]" custT="1"/>
      <dgm:spPr>
        <a:solidFill>
          <a:schemeClr val="accent1">
            <a:lumMod val="50000"/>
          </a:schemeClr>
        </a:solidFill>
      </dgm:spPr>
      <dgm:t>
        <a:bodyPr/>
        <a:lstStyle/>
        <a:p>
          <a:r>
            <a:rPr lang="en-US" sz="1400" dirty="0">
              <a:latin typeface="Trebuchet MS" panose="020B0603020202020204" pitchFamily="34" charset="0"/>
            </a:rPr>
            <a:t>1. Identify specific skill deficits</a:t>
          </a:r>
          <a:endParaRPr lang="en-US" sz="1400" dirty="0"/>
        </a:p>
      </dgm:t>
    </dgm:pt>
    <dgm:pt modelId="{C2B4982C-1CAA-4652-8A51-64D2538CB64B}" type="parTrans" cxnId="{3D2324A7-0F86-4807-A334-B13A6002D72F}">
      <dgm:prSet/>
      <dgm:spPr/>
      <dgm:t>
        <a:bodyPr/>
        <a:lstStyle/>
        <a:p>
          <a:endParaRPr lang="en-US"/>
        </a:p>
      </dgm:t>
    </dgm:pt>
    <dgm:pt modelId="{3CCF666F-C34B-499C-9872-589A2263960B}" type="sibTrans" cxnId="{3D2324A7-0F86-4807-A334-B13A6002D72F}">
      <dgm:prSet/>
      <dgm:spPr>
        <a:ln>
          <a:solidFill>
            <a:schemeClr val="tx1"/>
          </a:solidFill>
        </a:ln>
      </dgm:spPr>
      <dgm:t>
        <a:bodyPr/>
        <a:lstStyle/>
        <a:p>
          <a:endParaRPr lang="en-US"/>
        </a:p>
      </dgm:t>
    </dgm:pt>
    <dgm:pt modelId="{51F39CD0-4312-4723-8591-F6617A386614}">
      <dgm:prSet phldrT="[Text]" custT="1"/>
      <dgm:spPr>
        <a:solidFill>
          <a:schemeClr val="accent1">
            <a:lumMod val="50000"/>
          </a:schemeClr>
        </a:solidFill>
      </dgm:spPr>
      <dgm:t>
        <a:bodyPr/>
        <a:lstStyle/>
        <a:p>
          <a:r>
            <a:rPr lang="en-US" sz="1400" dirty="0">
              <a:latin typeface="Trebuchet MS" panose="020B0603020202020204" pitchFamily="34" charset="0"/>
            </a:rPr>
            <a:t>2. Write goals and objectives</a:t>
          </a:r>
          <a:endParaRPr lang="en-US" sz="1400" dirty="0"/>
        </a:p>
      </dgm:t>
    </dgm:pt>
    <dgm:pt modelId="{C30780FB-0D0B-4059-B7D7-6F40E2684AB2}" type="parTrans" cxnId="{C0C3604D-05E4-461C-B6F1-965EF41CCD74}">
      <dgm:prSet/>
      <dgm:spPr/>
      <dgm:t>
        <a:bodyPr/>
        <a:lstStyle/>
        <a:p>
          <a:endParaRPr lang="en-US"/>
        </a:p>
      </dgm:t>
    </dgm:pt>
    <dgm:pt modelId="{0A1F73A5-F24D-42FE-B6AA-30077E5E73F7}" type="sibTrans" cxnId="{C0C3604D-05E4-461C-B6F1-965EF41CCD74}">
      <dgm:prSet/>
      <dgm:spPr>
        <a:ln>
          <a:solidFill>
            <a:schemeClr val="tx1"/>
          </a:solidFill>
        </a:ln>
      </dgm:spPr>
      <dgm:t>
        <a:bodyPr/>
        <a:lstStyle/>
        <a:p>
          <a:endParaRPr lang="en-US"/>
        </a:p>
      </dgm:t>
    </dgm:pt>
    <dgm:pt modelId="{F07300FF-250A-4F82-BC5A-E0723DDF2466}">
      <dgm:prSet phldrT="[Text]" custT="1"/>
      <dgm:spPr>
        <a:solidFill>
          <a:schemeClr val="accent1">
            <a:lumMod val="50000"/>
          </a:schemeClr>
        </a:solidFill>
      </dgm:spPr>
      <dgm:t>
        <a:bodyPr/>
        <a:lstStyle/>
        <a:p>
          <a:r>
            <a:rPr lang="en-US" sz="1400" dirty="0">
              <a:latin typeface="Trebuchet MS" panose="020B0603020202020204" pitchFamily="34" charset="0"/>
            </a:rPr>
            <a:t>3. Match intervention to skill deficits; implement with fidelity</a:t>
          </a:r>
          <a:endParaRPr lang="en-US" sz="1400" dirty="0"/>
        </a:p>
      </dgm:t>
    </dgm:pt>
    <dgm:pt modelId="{22B80631-EE61-4C38-B297-005020B7F832}" type="parTrans" cxnId="{45AECE45-ADC8-4486-932C-321936395525}">
      <dgm:prSet/>
      <dgm:spPr/>
      <dgm:t>
        <a:bodyPr/>
        <a:lstStyle/>
        <a:p>
          <a:endParaRPr lang="en-US"/>
        </a:p>
      </dgm:t>
    </dgm:pt>
    <dgm:pt modelId="{E276E6F9-48F2-416B-9708-FCBD28B359AF}" type="sibTrans" cxnId="{45AECE45-ADC8-4486-932C-321936395525}">
      <dgm:prSet/>
      <dgm:spPr>
        <a:ln>
          <a:solidFill>
            <a:schemeClr val="tx1"/>
          </a:solidFill>
        </a:ln>
      </dgm:spPr>
      <dgm:t>
        <a:bodyPr/>
        <a:lstStyle/>
        <a:p>
          <a:endParaRPr lang="en-US"/>
        </a:p>
      </dgm:t>
    </dgm:pt>
    <dgm:pt modelId="{253F2D71-3E7F-46D1-871E-4F1F4FB158FE}">
      <dgm:prSet phldrT="[Text]" custT="1"/>
      <dgm:spPr>
        <a:solidFill>
          <a:schemeClr val="accent1">
            <a:lumMod val="50000"/>
          </a:schemeClr>
        </a:solidFill>
      </dgm:spPr>
      <dgm:t>
        <a:bodyPr/>
        <a:lstStyle/>
        <a:p>
          <a:r>
            <a:rPr lang="en-US" sz="1400" dirty="0">
              <a:latin typeface="Trebuchet MS" panose="020B0603020202020204" pitchFamily="34" charset="0"/>
            </a:rPr>
            <a:t>4. Select and administer progress monitoring assessment</a:t>
          </a:r>
          <a:endParaRPr lang="en-US" sz="1400" dirty="0"/>
        </a:p>
      </dgm:t>
    </dgm:pt>
    <dgm:pt modelId="{2C3A61DE-E5BF-417D-83DD-380C9196C32A}" type="parTrans" cxnId="{C071012D-1182-4200-8E80-6B27B9F00A39}">
      <dgm:prSet/>
      <dgm:spPr/>
      <dgm:t>
        <a:bodyPr/>
        <a:lstStyle/>
        <a:p>
          <a:endParaRPr lang="en-US"/>
        </a:p>
      </dgm:t>
    </dgm:pt>
    <dgm:pt modelId="{D28F5EC1-ACC6-49D6-85F3-49CB731CBA00}" type="sibTrans" cxnId="{C071012D-1182-4200-8E80-6B27B9F00A39}">
      <dgm:prSet/>
      <dgm:spPr>
        <a:ln>
          <a:solidFill>
            <a:schemeClr val="tx1"/>
          </a:solidFill>
        </a:ln>
      </dgm:spPr>
      <dgm:t>
        <a:bodyPr/>
        <a:lstStyle/>
        <a:p>
          <a:endParaRPr lang="en-US"/>
        </a:p>
      </dgm:t>
    </dgm:pt>
    <dgm:pt modelId="{A6A16BA6-1B9B-4A7B-8FB4-3A649FAD9768}">
      <dgm:prSet phldrT="[Text]" custT="1"/>
      <dgm:spPr>
        <a:solidFill>
          <a:schemeClr val="accent1">
            <a:lumMod val="50000"/>
          </a:schemeClr>
        </a:solidFill>
      </dgm:spPr>
      <dgm:t>
        <a:bodyPr/>
        <a:lstStyle/>
        <a:p>
          <a:r>
            <a:rPr lang="en-US" sz="1400" dirty="0">
              <a:latin typeface="Trebuchet MS" panose="020B0603020202020204" pitchFamily="34" charset="0"/>
            </a:rPr>
            <a:t>6. Determine effectiveness of instruction; adjust as needed</a:t>
          </a:r>
          <a:endParaRPr lang="en-US" sz="1400" dirty="0"/>
        </a:p>
      </dgm:t>
    </dgm:pt>
    <dgm:pt modelId="{C2AC1034-1A93-4031-953A-1B775B21730E}" type="parTrans" cxnId="{D1658A4B-9A28-4EAB-AAF9-610BC2E94E62}">
      <dgm:prSet/>
      <dgm:spPr/>
      <dgm:t>
        <a:bodyPr/>
        <a:lstStyle/>
        <a:p>
          <a:endParaRPr lang="en-US"/>
        </a:p>
      </dgm:t>
    </dgm:pt>
    <dgm:pt modelId="{2B8139C4-05E7-45E2-A948-AE5609F04DB8}" type="sibTrans" cxnId="{D1658A4B-9A28-4EAB-AAF9-610BC2E94E62}">
      <dgm:prSet/>
      <dgm:spPr>
        <a:ln>
          <a:solidFill>
            <a:schemeClr val="tx1"/>
          </a:solidFill>
        </a:ln>
      </dgm:spPr>
      <dgm:t>
        <a:bodyPr/>
        <a:lstStyle/>
        <a:p>
          <a:endParaRPr lang="en-US"/>
        </a:p>
      </dgm:t>
    </dgm:pt>
    <dgm:pt modelId="{3A15E910-9916-42B8-A4BB-B110A86998D7}">
      <dgm:prSet phldrT="[Text]" custT="1"/>
      <dgm:spPr>
        <a:solidFill>
          <a:schemeClr val="accent1">
            <a:lumMod val="50000"/>
          </a:schemeClr>
        </a:solidFill>
      </dgm:spPr>
      <dgm:t>
        <a:bodyPr/>
        <a:lstStyle/>
        <a:p>
          <a:r>
            <a:rPr lang="en-US" sz="1400" dirty="0">
              <a:latin typeface="Trebuchet MS" panose="020B0603020202020204" pitchFamily="34" charset="0"/>
            </a:rPr>
            <a:t>5. Analyze PM data </a:t>
          </a:r>
        </a:p>
      </dgm:t>
    </dgm:pt>
    <dgm:pt modelId="{5C95D36D-4F26-4B6E-BC23-85B5C9FA4ABB}" type="parTrans" cxnId="{3317DFC5-80B6-4967-A1A1-48284C188855}">
      <dgm:prSet/>
      <dgm:spPr/>
      <dgm:t>
        <a:bodyPr/>
        <a:lstStyle/>
        <a:p>
          <a:endParaRPr lang="en-US"/>
        </a:p>
      </dgm:t>
    </dgm:pt>
    <dgm:pt modelId="{F3E8BA4C-0623-4C74-A1F6-D25C2731D95C}" type="sibTrans" cxnId="{3317DFC5-80B6-4967-A1A1-48284C188855}">
      <dgm:prSet/>
      <dgm:spPr>
        <a:ln>
          <a:solidFill>
            <a:srgbClr val="001970"/>
          </a:solidFill>
        </a:ln>
      </dgm:spPr>
      <dgm:t>
        <a:bodyPr/>
        <a:lstStyle/>
        <a:p>
          <a:endParaRPr lang="en-US"/>
        </a:p>
      </dgm:t>
    </dgm:pt>
    <dgm:pt modelId="{C2C75DB6-072C-4885-AD43-F15ADAE00647}" type="pres">
      <dgm:prSet presAssocID="{A2A4AD62-D639-4E09-AD58-C1A9E384F3FF}" presName="cycle" presStyleCnt="0">
        <dgm:presLayoutVars>
          <dgm:dir/>
          <dgm:resizeHandles val="exact"/>
        </dgm:presLayoutVars>
      </dgm:prSet>
      <dgm:spPr/>
    </dgm:pt>
    <dgm:pt modelId="{53D8DABA-C70F-48EE-A9BE-4DFF694EC837}" type="pres">
      <dgm:prSet presAssocID="{EA540C67-AB79-4CC2-98CE-71748FA53BAE}" presName="node" presStyleLbl="node1" presStyleIdx="0" presStyleCnt="6" custScaleX="113265" custScaleY="139260">
        <dgm:presLayoutVars>
          <dgm:bulletEnabled val="1"/>
        </dgm:presLayoutVars>
      </dgm:prSet>
      <dgm:spPr/>
    </dgm:pt>
    <dgm:pt modelId="{F5FC4371-A3A6-4F63-BC79-80DD4D75EF65}" type="pres">
      <dgm:prSet presAssocID="{EA540C67-AB79-4CC2-98CE-71748FA53BAE}" presName="spNode" presStyleCnt="0"/>
      <dgm:spPr/>
    </dgm:pt>
    <dgm:pt modelId="{B8DB1CB2-180B-43D5-B883-BC64A15C747F}" type="pres">
      <dgm:prSet presAssocID="{3CCF666F-C34B-499C-9872-589A2263960B}" presName="sibTrans" presStyleLbl="sibTrans1D1" presStyleIdx="0" presStyleCnt="6"/>
      <dgm:spPr/>
    </dgm:pt>
    <dgm:pt modelId="{C5AB3A97-663D-46DE-958F-B38B1E184D54}" type="pres">
      <dgm:prSet presAssocID="{51F39CD0-4312-4723-8591-F6617A386614}" presName="node" presStyleLbl="node1" presStyleIdx="1" presStyleCnt="6" custScaleX="117939" custScaleY="138780">
        <dgm:presLayoutVars>
          <dgm:bulletEnabled val="1"/>
        </dgm:presLayoutVars>
      </dgm:prSet>
      <dgm:spPr/>
    </dgm:pt>
    <dgm:pt modelId="{50B40B51-D63B-46E1-B686-0F8B04D524E6}" type="pres">
      <dgm:prSet presAssocID="{51F39CD0-4312-4723-8591-F6617A386614}" presName="spNode" presStyleCnt="0"/>
      <dgm:spPr/>
    </dgm:pt>
    <dgm:pt modelId="{9F4A235A-6AB2-4A9E-87EB-A77DE5B8CEDC}" type="pres">
      <dgm:prSet presAssocID="{0A1F73A5-F24D-42FE-B6AA-30077E5E73F7}" presName="sibTrans" presStyleLbl="sibTrans1D1" presStyleIdx="1" presStyleCnt="6"/>
      <dgm:spPr/>
    </dgm:pt>
    <dgm:pt modelId="{7DDD02FE-1DF0-41F6-BF31-981BDCE21D1D}" type="pres">
      <dgm:prSet presAssocID="{F07300FF-250A-4F82-BC5A-E0723DDF2466}" presName="node" presStyleLbl="node1" presStyleIdx="2" presStyleCnt="6" custScaleX="140777" custScaleY="143355" custRadScaleRad="101505" custRadScaleInc="-6895">
        <dgm:presLayoutVars>
          <dgm:bulletEnabled val="1"/>
        </dgm:presLayoutVars>
      </dgm:prSet>
      <dgm:spPr/>
    </dgm:pt>
    <dgm:pt modelId="{9729A63D-FC8C-4274-BA80-42B3571ADDDD}" type="pres">
      <dgm:prSet presAssocID="{F07300FF-250A-4F82-BC5A-E0723DDF2466}" presName="spNode" presStyleCnt="0"/>
      <dgm:spPr/>
    </dgm:pt>
    <dgm:pt modelId="{6731CD57-8660-4075-A930-45977CA4D2E1}" type="pres">
      <dgm:prSet presAssocID="{E276E6F9-48F2-416B-9708-FCBD28B359AF}" presName="sibTrans" presStyleLbl="sibTrans1D1" presStyleIdx="2" presStyleCnt="6"/>
      <dgm:spPr/>
    </dgm:pt>
    <dgm:pt modelId="{71DBD505-56D8-4A07-9C23-E955DE63BF64}" type="pres">
      <dgm:prSet presAssocID="{253F2D71-3E7F-46D1-871E-4F1F4FB158FE}" presName="node" presStyleLbl="node1" presStyleIdx="3" presStyleCnt="6" custScaleX="122264" custScaleY="135050" custRadScaleRad="101625" custRadScaleInc="6677">
        <dgm:presLayoutVars>
          <dgm:bulletEnabled val="1"/>
        </dgm:presLayoutVars>
      </dgm:prSet>
      <dgm:spPr/>
    </dgm:pt>
    <dgm:pt modelId="{F8B836CF-7EA0-4C65-90E3-32016AA22125}" type="pres">
      <dgm:prSet presAssocID="{253F2D71-3E7F-46D1-871E-4F1F4FB158FE}" presName="spNode" presStyleCnt="0"/>
      <dgm:spPr/>
    </dgm:pt>
    <dgm:pt modelId="{F32988E3-F62A-44AA-89AA-81FBDF68553A}" type="pres">
      <dgm:prSet presAssocID="{D28F5EC1-ACC6-49D6-85F3-49CB731CBA00}" presName="sibTrans" presStyleLbl="sibTrans1D1" presStyleIdx="3" presStyleCnt="6"/>
      <dgm:spPr/>
    </dgm:pt>
    <dgm:pt modelId="{D8C0EAC7-8263-4911-AB33-399FA187F73E}" type="pres">
      <dgm:prSet presAssocID="{3A15E910-9916-42B8-A4BB-B110A86998D7}" presName="node" presStyleLbl="node1" presStyleIdx="4" presStyleCnt="6">
        <dgm:presLayoutVars>
          <dgm:bulletEnabled val="1"/>
        </dgm:presLayoutVars>
      </dgm:prSet>
      <dgm:spPr/>
    </dgm:pt>
    <dgm:pt modelId="{7F3D3B2F-13BE-4570-BD53-9053526CEB2F}" type="pres">
      <dgm:prSet presAssocID="{3A15E910-9916-42B8-A4BB-B110A86998D7}" presName="spNode" presStyleCnt="0"/>
      <dgm:spPr/>
    </dgm:pt>
    <dgm:pt modelId="{3EE4511E-D74D-4CE5-88FD-64343C8F7F92}" type="pres">
      <dgm:prSet presAssocID="{F3E8BA4C-0623-4C74-A1F6-D25C2731D95C}" presName="sibTrans" presStyleLbl="sibTrans1D1" presStyleIdx="4" presStyleCnt="6"/>
      <dgm:spPr/>
    </dgm:pt>
    <dgm:pt modelId="{24EA4A07-C34F-48A9-A6AC-DA24F3DC3D72}" type="pres">
      <dgm:prSet presAssocID="{A6A16BA6-1B9B-4A7B-8FB4-3A649FAD9768}" presName="node" presStyleLbl="node1" presStyleIdx="5" presStyleCnt="6" custScaleX="143105" custScaleY="129229" custRadScaleRad="105205" custRadScaleInc="-20966">
        <dgm:presLayoutVars>
          <dgm:bulletEnabled val="1"/>
        </dgm:presLayoutVars>
      </dgm:prSet>
      <dgm:spPr/>
    </dgm:pt>
    <dgm:pt modelId="{759F98E7-3D9F-420A-8ACB-425AC36351A3}" type="pres">
      <dgm:prSet presAssocID="{A6A16BA6-1B9B-4A7B-8FB4-3A649FAD9768}" presName="spNode" presStyleCnt="0"/>
      <dgm:spPr/>
    </dgm:pt>
    <dgm:pt modelId="{877BE6F5-0508-407F-8587-74540369E224}" type="pres">
      <dgm:prSet presAssocID="{2B8139C4-05E7-45E2-A948-AE5609F04DB8}" presName="sibTrans" presStyleLbl="sibTrans1D1" presStyleIdx="5" presStyleCnt="6"/>
      <dgm:spPr/>
    </dgm:pt>
  </dgm:ptLst>
  <dgm:cxnLst>
    <dgm:cxn modelId="{2D82D314-846E-4886-A120-979999CE59E4}" type="presOf" srcId="{253F2D71-3E7F-46D1-871E-4F1F4FB158FE}" destId="{71DBD505-56D8-4A07-9C23-E955DE63BF64}" srcOrd="0" destOrd="0" presId="urn:microsoft.com/office/officeart/2005/8/layout/cycle5"/>
    <dgm:cxn modelId="{809C831F-D5B1-49EB-BE77-F2E0E0F604C9}" type="presOf" srcId="{EA540C67-AB79-4CC2-98CE-71748FA53BAE}" destId="{53D8DABA-C70F-48EE-A9BE-4DFF694EC837}" srcOrd="0" destOrd="0" presId="urn:microsoft.com/office/officeart/2005/8/layout/cycle5"/>
    <dgm:cxn modelId="{4AB66C22-451A-49DB-9534-769AD7B26C76}" type="presOf" srcId="{A6A16BA6-1B9B-4A7B-8FB4-3A649FAD9768}" destId="{24EA4A07-C34F-48A9-A6AC-DA24F3DC3D72}" srcOrd="0" destOrd="0" presId="urn:microsoft.com/office/officeart/2005/8/layout/cycle5"/>
    <dgm:cxn modelId="{C071012D-1182-4200-8E80-6B27B9F00A39}" srcId="{A2A4AD62-D639-4E09-AD58-C1A9E384F3FF}" destId="{253F2D71-3E7F-46D1-871E-4F1F4FB158FE}" srcOrd="3" destOrd="0" parTransId="{2C3A61DE-E5BF-417D-83DD-380C9196C32A}" sibTransId="{D28F5EC1-ACC6-49D6-85F3-49CB731CBA00}"/>
    <dgm:cxn modelId="{60E5D72D-2437-4C3A-AFDE-B895B123874C}" type="presOf" srcId="{D28F5EC1-ACC6-49D6-85F3-49CB731CBA00}" destId="{F32988E3-F62A-44AA-89AA-81FBDF68553A}" srcOrd="0" destOrd="0" presId="urn:microsoft.com/office/officeart/2005/8/layout/cycle5"/>
    <dgm:cxn modelId="{78A39C5C-C99A-456A-9F05-AD059B0912D4}" type="presOf" srcId="{F07300FF-250A-4F82-BC5A-E0723DDF2466}" destId="{7DDD02FE-1DF0-41F6-BF31-981BDCE21D1D}" srcOrd="0" destOrd="0" presId="urn:microsoft.com/office/officeart/2005/8/layout/cycle5"/>
    <dgm:cxn modelId="{E9FCB05C-4EC5-47CC-A6A1-E032CCF90CE1}" type="presOf" srcId="{3A15E910-9916-42B8-A4BB-B110A86998D7}" destId="{D8C0EAC7-8263-4911-AB33-399FA187F73E}" srcOrd="0" destOrd="0" presId="urn:microsoft.com/office/officeart/2005/8/layout/cycle5"/>
    <dgm:cxn modelId="{7E552D44-0E05-449E-B2EE-EAFE13946845}" type="presOf" srcId="{A2A4AD62-D639-4E09-AD58-C1A9E384F3FF}" destId="{C2C75DB6-072C-4885-AD43-F15ADAE00647}" srcOrd="0" destOrd="0" presId="urn:microsoft.com/office/officeart/2005/8/layout/cycle5"/>
    <dgm:cxn modelId="{45AECE45-ADC8-4486-932C-321936395525}" srcId="{A2A4AD62-D639-4E09-AD58-C1A9E384F3FF}" destId="{F07300FF-250A-4F82-BC5A-E0723DDF2466}" srcOrd="2" destOrd="0" parTransId="{22B80631-EE61-4C38-B297-005020B7F832}" sibTransId="{E276E6F9-48F2-416B-9708-FCBD28B359AF}"/>
    <dgm:cxn modelId="{D1658A4B-9A28-4EAB-AAF9-610BC2E94E62}" srcId="{A2A4AD62-D639-4E09-AD58-C1A9E384F3FF}" destId="{A6A16BA6-1B9B-4A7B-8FB4-3A649FAD9768}" srcOrd="5" destOrd="0" parTransId="{C2AC1034-1A93-4031-953A-1B775B21730E}" sibTransId="{2B8139C4-05E7-45E2-A948-AE5609F04DB8}"/>
    <dgm:cxn modelId="{C0C3604D-05E4-461C-B6F1-965EF41CCD74}" srcId="{A2A4AD62-D639-4E09-AD58-C1A9E384F3FF}" destId="{51F39CD0-4312-4723-8591-F6617A386614}" srcOrd="1" destOrd="0" parTransId="{C30780FB-0D0B-4059-B7D7-6F40E2684AB2}" sibTransId="{0A1F73A5-F24D-42FE-B6AA-30077E5E73F7}"/>
    <dgm:cxn modelId="{BA2C8655-CE32-47DB-B4BA-36BE853C73BC}" type="presOf" srcId="{F3E8BA4C-0623-4C74-A1F6-D25C2731D95C}" destId="{3EE4511E-D74D-4CE5-88FD-64343C8F7F92}" srcOrd="0" destOrd="0" presId="urn:microsoft.com/office/officeart/2005/8/layout/cycle5"/>
    <dgm:cxn modelId="{3D2324A7-0F86-4807-A334-B13A6002D72F}" srcId="{A2A4AD62-D639-4E09-AD58-C1A9E384F3FF}" destId="{EA540C67-AB79-4CC2-98CE-71748FA53BAE}" srcOrd="0" destOrd="0" parTransId="{C2B4982C-1CAA-4652-8A51-64D2538CB64B}" sibTransId="{3CCF666F-C34B-499C-9872-589A2263960B}"/>
    <dgm:cxn modelId="{B9DFF5BA-6E51-471F-8F5A-6B2C5F9C4854}" type="presOf" srcId="{2B8139C4-05E7-45E2-A948-AE5609F04DB8}" destId="{877BE6F5-0508-407F-8587-74540369E224}" srcOrd="0" destOrd="0" presId="urn:microsoft.com/office/officeart/2005/8/layout/cycle5"/>
    <dgm:cxn modelId="{3317DFC5-80B6-4967-A1A1-48284C188855}" srcId="{A2A4AD62-D639-4E09-AD58-C1A9E384F3FF}" destId="{3A15E910-9916-42B8-A4BB-B110A86998D7}" srcOrd="4" destOrd="0" parTransId="{5C95D36D-4F26-4B6E-BC23-85B5C9FA4ABB}" sibTransId="{F3E8BA4C-0623-4C74-A1F6-D25C2731D95C}"/>
    <dgm:cxn modelId="{83E332C6-1A61-4530-9A05-1F460DE1AB02}" type="presOf" srcId="{E276E6F9-48F2-416B-9708-FCBD28B359AF}" destId="{6731CD57-8660-4075-A930-45977CA4D2E1}" srcOrd="0" destOrd="0" presId="urn:microsoft.com/office/officeart/2005/8/layout/cycle5"/>
    <dgm:cxn modelId="{19BC78D2-3FA8-4F4E-A5BD-4A09DF3A6C64}" type="presOf" srcId="{51F39CD0-4312-4723-8591-F6617A386614}" destId="{C5AB3A97-663D-46DE-958F-B38B1E184D54}" srcOrd="0" destOrd="0" presId="urn:microsoft.com/office/officeart/2005/8/layout/cycle5"/>
    <dgm:cxn modelId="{947C2AD6-8534-43BC-B7B0-FB8032E00AD6}" type="presOf" srcId="{0A1F73A5-F24D-42FE-B6AA-30077E5E73F7}" destId="{9F4A235A-6AB2-4A9E-87EB-A77DE5B8CEDC}" srcOrd="0" destOrd="0" presId="urn:microsoft.com/office/officeart/2005/8/layout/cycle5"/>
    <dgm:cxn modelId="{75E9BEE2-3CE6-453C-9DBD-398DC360F3F5}" type="presOf" srcId="{3CCF666F-C34B-499C-9872-589A2263960B}" destId="{B8DB1CB2-180B-43D5-B883-BC64A15C747F}" srcOrd="0" destOrd="0" presId="urn:microsoft.com/office/officeart/2005/8/layout/cycle5"/>
    <dgm:cxn modelId="{387BDA99-E722-45F8-95FB-DAA1E3407480}" type="presParOf" srcId="{C2C75DB6-072C-4885-AD43-F15ADAE00647}" destId="{53D8DABA-C70F-48EE-A9BE-4DFF694EC837}" srcOrd="0" destOrd="0" presId="urn:microsoft.com/office/officeart/2005/8/layout/cycle5"/>
    <dgm:cxn modelId="{EB3676B3-939F-45A8-8D3F-CB7B93EED8AE}" type="presParOf" srcId="{C2C75DB6-072C-4885-AD43-F15ADAE00647}" destId="{F5FC4371-A3A6-4F63-BC79-80DD4D75EF65}" srcOrd="1" destOrd="0" presId="urn:microsoft.com/office/officeart/2005/8/layout/cycle5"/>
    <dgm:cxn modelId="{663FA362-6BC6-45B8-9D7A-1D4FF35D5E59}" type="presParOf" srcId="{C2C75DB6-072C-4885-AD43-F15ADAE00647}" destId="{B8DB1CB2-180B-43D5-B883-BC64A15C747F}" srcOrd="2" destOrd="0" presId="urn:microsoft.com/office/officeart/2005/8/layout/cycle5"/>
    <dgm:cxn modelId="{39470C03-267A-4837-AB5C-64E9A9B2091D}" type="presParOf" srcId="{C2C75DB6-072C-4885-AD43-F15ADAE00647}" destId="{C5AB3A97-663D-46DE-958F-B38B1E184D54}" srcOrd="3" destOrd="0" presId="urn:microsoft.com/office/officeart/2005/8/layout/cycle5"/>
    <dgm:cxn modelId="{2580F98C-44AC-45AE-90BF-752FB268C53F}" type="presParOf" srcId="{C2C75DB6-072C-4885-AD43-F15ADAE00647}" destId="{50B40B51-D63B-46E1-B686-0F8B04D524E6}" srcOrd="4" destOrd="0" presId="urn:microsoft.com/office/officeart/2005/8/layout/cycle5"/>
    <dgm:cxn modelId="{DB99D02F-F8EE-4FEB-8027-0621A7F1C219}" type="presParOf" srcId="{C2C75DB6-072C-4885-AD43-F15ADAE00647}" destId="{9F4A235A-6AB2-4A9E-87EB-A77DE5B8CEDC}" srcOrd="5" destOrd="0" presId="urn:microsoft.com/office/officeart/2005/8/layout/cycle5"/>
    <dgm:cxn modelId="{C3447065-B967-4C72-B9DD-7D1B5F129051}" type="presParOf" srcId="{C2C75DB6-072C-4885-AD43-F15ADAE00647}" destId="{7DDD02FE-1DF0-41F6-BF31-981BDCE21D1D}" srcOrd="6" destOrd="0" presId="urn:microsoft.com/office/officeart/2005/8/layout/cycle5"/>
    <dgm:cxn modelId="{B4E261FC-3C0F-4506-B411-AABD53159307}" type="presParOf" srcId="{C2C75DB6-072C-4885-AD43-F15ADAE00647}" destId="{9729A63D-FC8C-4274-BA80-42B3571ADDDD}" srcOrd="7" destOrd="0" presId="urn:microsoft.com/office/officeart/2005/8/layout/cycle5"/>
    <dgm:cxn modelId="{52BF6478-9053-447A-8F18-FBAF474EB166}" type="presParOf" srcId="{C2C75DB6-072C-4885-AD43-F15ADAE00647}" destId="{6731CD57-8660-4075-A930-45977CA4D2E1}" srcOrd="8" destOrd="0" presId="urn:microsoft.com/office/officeart/2005/8/layout/cycle5"/>
    <dgm:cxn modelId="{264A4E7D-8D78-46A2-8D83-80E2C9477F4E}" type="presParOf" srcId="{C2C75DB6-072C-4885-AD43-F15ADAE00647}" destId="{71DBD505-56D8-4A07-9C23-E955DE63BF64}" srcOrd="9" destOrd="0" presId="urn:microsoft.com/office/officeart/2005/8/layout/cycle5"/>
    <dgm:cxn modelId="{A0301B1E-670A-47B7-A50F-AFB332A0E44D}" type="presParOf" srcId="{C2C75DB6-072C-4885-AD43-F15ADAE00647}" destId="{F8B836CF-7EA0-4C65-90E3-32016AA22125}" srcOrd="10" destOrd="0" presId="urn:microsoft.com/office/officeart/2005/8/layout/cycle5"/>
    <dgm:cxn modelId="{765844DA-2AE7-4CEB-B638-78ABC43CAEE1}" type="presParOf" srcId="{C2C75DB6-072C-4885-AD43-F15ADAE00647}" destId="{F32988E3-F62A-44AA-89AA-81FBDF68553A}" srcOrd="11" destOrd="0" presId="urn:microsoft.com/office/officeart/2005/8/layout/cycle5"/>
    <dgm:cxn modelId="{833B605B-1460-4A25-91AC-87E96008CCD5}" type="presParOf" srcId="{C2C75DB6-072C-4885-AD43-F15ADAE00647}" destId="{D8C0EAC7-8263-4911-AB33-399FA187F73E}" srcOrd="12" destOrd="0" presId="urn:microsoft.com/office/officeart/2005/8/layout/cycle5"/>
    <dgm:cxn modelId="{98987635-F36A-4A2C-A722-7CC09544DEC1}" type="presParOf" srcId="{C2C75DB6-072C-4885-AD43-F15ADAE00647}" destId="{7F3D3B2F-13BE-4570-BD53-9053526CEB2F}" srcOrd="13" destOrd="0" presId="urn:microsoft.com/office/officeart/2005/8/layout/cycle5"/>
    <dgm:cxn modelId="{515A6B0B-7ECE-4E91-A2BE-D478FB5CB787}" type="presParOf" srcId="{C2C75DB6-072C-4885-AD43-F15ADAE00647}" destId="{3EE4511E-D74D-4CE5-88FD-64343C8F7F92}" srcOrd="14" destOrd="0" presId="urn:microsoft.com/office/officeart/2005/8/layout/cycle5"/>
    <dgm:cxn modelId="{0925351F-3A59-4A03-A433-E3DD15E409BA}" type="presParOf" srcId="{C2C75DB6-072C-4885-AD43-F15ADAE00647}" destId="{24EA4A07-C34F-48A9-A6AC-DA24F3DC3D72}" srcOrd="15" destOrd="0" presId="urn:microsoft.com/office/officeart/2005/8/layout/cycle5"/>
    <dgm:cxn modelId="{B4B356C8-16AC-40C8-A212-0118279BF1E2}" type="presParOf" srcId="{C2C75DB6-072C-4885-AD43-F15ADAE00647}" destId="{759F98E7-3D9F-420A-8ACB-425AC36351A3}" srcOrd="16" destOrd="0" presId="urn:microsoft.com/office/officeart/2005/8/layout/cycle5"/>
    <dgm:cxn modelId="{564077D0-6C75-4272-BE0C-ACD144CE4DD9}" type="presParOf" srcId="{C2C75DB6-072C-4885-AD43-F15ADAE00647}" destId="{877BE6F5-0508-407F-8587-74540369E224}"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92D8F5-E758-4D44-80DA-3B9C96C063B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74C8AE0-1114-4F67-82FB-EE348761536D}">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dirty="0">
              <a:solidFill>
                <a:schemeClr val="bg1"/>
              </a:solidFill>
              <a:latin typeface="Trebuchet MS" panose="020B0603020202020204" pitchFamily="34" charset="0"/>
              <a:cs typeface="Calibri" panose="020F0502020204030204" pitchFamily="34" charset="0"/>
            </a:rPr>
            <a:t>Schools monitor the ongoing reading progress, collecting a body of evidence.</a:t>
          </a:r>
          <a:endParaRPr lang="en-US" sz="1800" b="0" dirty="0">
            <a:solidFill>
              <a:schemeClr val="bg1"/>
            </a:solidFill>
            <a:latin typeface="Trebuchet MS" panose="020B0603020202020204" pitchFamily="34" charset="0"/>
          </a:endParaRPr>
        </a:p>
      </dgm:t>
    </dgm:pt>
    <dgm:pt modelId="{8F497B5F-D64D-4E4F-A84D-09A7849FC8CC}" type="parTrans" cxnId="{2513BB03-FEC5-4410-A081-F48CC4850932}">
      <dgm:prSet/>
      <dgm:spPr/>
      <dgm:t>
        <a:bodyPr/>
        <a:lstStyle/>
        <a:p>
          <a:pPr>
            <a:lnSpc>
              <a:spcPct val="100000"/>
            </a:lnSpc>
          </a:pPr>
          <a:endParaRPr lang="en-US" sz="1800" b="0">
            <a:latin typeface="+mn-lt"/>
          </a:endParaRPr>
        </a:p>
      </dgm:t>
    </dgm:pt>
    <dgm:pt modelId="{4A8A8ECB-B178-4260-986B-160B96972331}" type="sibTrans" cxnId="{2513BB03-FEC5-4410-A081-F48CC4850932}">
      <dgm:prSet custT="1"/>
      <dgm:spPr>
        <a:solidFill>
          <a:srgbClr val="01060F"/>
        </a:solidFill>
      </dgm:spPr>
      <dgm:t>
        <a:bodyPr/>
        <a:lstStyle/>
        <a:p>
          <a:pPr>
            <a:lnSpc>
              <a:spcPct val="100000"/>
            </a:lnSpc>
          </a:pPr>
          <a:endParaRPr lang="en-US" sz="1800" b="0" dirty="0">
            <a:latin typeface="Trebuchet MS" panose="020B0603020202020204" pitchFamily="34" charset="0"/>
          </a:endParaRPr>
        </a:p>
      </dgm:t>
    </dgm:pt>
    <dgm:pt modelId="{78320577-4C0B-42F7-958E-795BBB1EB6ED}">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dirty="0">
              <a:solidFill>
                <a:schemeClr val="bg1"/>
              </a:solidFill>
              <a:latin typeface="Trebuchet MS" panose="020B0603020202020204" pitchFamily="34" charset="0"/>
              <a:cs typeface="Calibri" panose="020F0502020204030204" pitchFamily="34" charset="0"/>
            </a:rPr>
            <a:t>A body of evidence demonstrates the student has achieved grade level competency in reading and parents are notified.</a:t>
          </a:r>
        </a:p>
      </dgm:t>
    </dgm:pt>
    <dgm:pt modelId="{E13039BD-E0E4-440E-897F-F4B7C3918941}" type="parTrans" cxnId="{EB9B8398-5151-4FFD-9D93-CB9EF6F1A79D}">
      <dgm:prSet/>
      <dgm:spPr/>
      <dgm:t>
        <a:bodyPr/>
        <a:lstStyle/>
        <a:p>
          <a:pPr>
            <a:lnSpc>
              <a:spcPct val="100000"/>
            </a:lnSpc>
          </a:pPr>
          <a:endParaRPr lang="en-US" sz="1800" b="0">
            <a:latin typeface="+mn-lt"/>
          </a:endParaRPr>
        </a:p>
      </dgm:t>
    </dgm:pt>
    <dgm:pt modelId="{8BD0D2A7-205F-413F-9421-E85E28BF816D}" type="sibTrans" cxnId="{EB9B8398-5151-4FFD-9D93-CB9EF6F1A79D}">
      <dgm:prSet custT="1"/>
      <dgm:spPr>
        <a:solidFill>
          <a:srgbClr val="01060F"/>
        </a:solidFill>
      </dgm:spPr>
      <dgm:t>
        <a:bodyPr/>
        <a:lstStyle/>
        <a:p>
          <a:pPr>
            <a:lnSpc>
              <a:spcPct val="100000"/>
            </a:lnSpc>
          </a:pPr>
          <a:endParaRPr lang="en-US" sz="1800" b="0" dirty="0">
            <a:latin typeface="Trebuchet MS" panose="020B0603020202020204" pitchFamily="34" charset="0"/>
          </a:endParaRPr>
        </a:p>
      </dgm:t>
    </dgm:pt>
    <dgm:pt modelId="{BAB1DE16-2C58-44D4-B4FB-7308E0C5DFAF}">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dirty="0">
              <a:solidFill>
                <a:schemeClr val="bg1"/>
              </a:solidFill>
              <a:latin typeface="Trebuchet MS" panose="020B0603020202020204" pitchFamily="34" charset="0"/>
              <a:cs typeface="Calibri" panose="020F0502020204030204" pitchFamily="34" charset="0"/>
            </a:rPr>
            <a:t>The READ plan is updated and exit date is recorded. READ plan is no longer active.</a:t>
          </a:r>
        </a:p>
      </dgm:t>
    </dgm:pt>
    <dgm:pt modelId="{39205253-595C-48FC-94ED-B13F7C6490D0}" type="parTrans" cxnId="{C092E537-37A7-48DF-9359-043A49820077}">
      <dgm:prSet/>
      <dgm:spPr/>
      <dgm:t>
        <a:bodyPr/>
        <a:lstStyle/>
        <a:p>
          <a:pPr>
            <a:lnSpc>
              <a:spcPct val="100000"/>
            </a:lnSpc>
          </a:pPr>
          <a:endParaRPr lang="en-US" sz="1800" b="0">
            <a:latin typeface="+mn-lt"/>
          </a:endParaRPr>
        </a:p>
      </dgm:t>
    </dgm:pt>
    <dgm:pt modelId="{CFFC1742-6AFB-4428-AFBA-12A598C6B97C}" type="sibTrans" cxnId="{C092E537-37A7-48DF-9359-043A49820077}">
      <dgm:prSet/>
      <dgm:spPr/>
      <dgm:t>
        <a:bodyPr/>
        <a:lstStyle/>
        <a:p>
          <a:pPr>
            <a:lnSpc>
              <a:spcPct val="100000"/>
            </a:lnSpc>
          </a:pPr>
          <a:endParaRPr lang="en-US" sz="1800" b="0">
            <a:latin typeface="+mn-lt"/>
          </a:endParaRPr>
        </a:p>
      </dgm:t>
    </dgm:pt>
    <dgm:pt modelId="{3D13F714-875E-4D75-8AC7-F069E7B95FDB}" type="pres">
      <dgm:prSet presAssocID="{FD92D8F5-E758-4D44-80DA-3B9C96C063B8}" presName="Name0" presStyleCnt="0">
        <dgm:presLayoutVars>
          <dgm:dir/>
          <dgm:resizeHandles val="exact"/>
        </dgm:presLayoutVars>
      </dgm:prSet>
      <dgm:spPr/>
    </dgm:pt>
    <dgm:pt modelId="{9E661FC5-4676-479A-99CA-4BEC626B5547}" type="pres">
      <dgm:prSet presAssocID="{074C8AE0-1114-4F67-82FB-EE348761536D}" presName="node" presStyleLbl="node1" presStyleIdx="0" presStyleCnt="3" custScaleX="105164" custLinFactNeighborX="-70074" custLinFactNeighborY="0">
        <dgm:presLayoutVars>
          <dgm:bulletEnabled val="1"/>
        </dgm:presLayoutVars>
      </dgm:prSet>
      <dgm:spPr/>
    </dgm:pt>
    <dgm:pt modelId="{C09DC3BB-DD19-44F6-BBC5-862E91A0E899}" type="pres">
      <dgm:prSet presAssocID="{4A8A8ECB-B178-4260-986B-160B96972331}" presName="sibTrans" presStyleLbl="sibTrans2D1" presStyleIdx="0" presStyleCnt="2"/>
      <dgm:spPr/>
    </dgm:pt>
    <dgm:pt modelId="{8955B9CA-EA11-455F-A27E-4AA654F7879B}" type="pres">
      <dgm:prSet presAssocID="{4A8A8ECB-B178-4260-986B-160B96972331}" presName="connectorText" presStyleLbl="sibTrans2D1" presStyleIdx="0" presStyleCnt="2"/>
      <dgm:spPr/>
    </dgm:pt>
    <dgm:pt modelId="{F1C3D8AA-C72E-4687-9AFE-250BC4A29408}" type="pres">
      <dgm:prSet presAssocID="{78320577-4C0B-42F7-958E-795BBB1EB6ED}" presName="node" presStyleLbl="node1" presStyleIdx="1" presStyleCnt="3" custScaleX="108950">
        <dgm:presLayoutVars>
          <dgm:bulletEnabled val="1"/>
        </dgm:presLayoutVars>
      </dgm:prSet>
      <dgm:spPr/>
    </dgm:pt>
    <dgm:pt modelId="{EE8F0DFA-EB3F-4C0B-8B96-81509A3498C6}" type="pres">
      <dgm:prSet presAssocID="{8BD0D2A7-205F-413F-9421-E85E28BF816D}" presName="sibTrans" presStyleLbl="sibTrans2D1" presStyleIdx="1" presStyleCnt="2"/>
      <dgm:spPr/>
    </dgm:pt>
    <dgm:pt modelId="{C7713D10-3AD3-45EB-9CAE-49AB6EC9EBDE}" type="pres">
      <dgm:prSet presAssocID="{8BD0D2A7-205F-413F-9421-E85E28BF816D}" presName="connectorText" presStyleLbl="sibTrans2D1" presStyleIdx="1" presStyleCnt="2"/>
      <dgm:spPr/>
    </dgm:pt>
    <dgm:pt modelId="{516CBC46-3682-461F-9603-B6B4481FBDBD}" type="pres">
      <dgm:prSet presAssocID="{BAB1DE16-2C58-44D4-B4FB-7308E0C5DFAF}" presName="node" presStyleLbl="node1" presStyleIdx="2" presStyleCnt="3" custScaleX="107515">
        <dgm:presLayoutVars>
          <dgm:bulletEnabled val="1"/>
        </dgm:presLayoutVars>
      </dgm:prSet>
      <dgm:spPr/>
    </dgm:pt>
  </dgm:ptLst>
  <dgm:cxnLst>
    <dgm:cxn modelId="{2513BB03-FEC5-4410-A081-F48CC4850932}" srcId="{FD92D8F5-E758-4D44-80DA-3B9C96C063B8}" destId="{074C8AE0-1114-4F67-82FB-EE348761536D}" srcOrd="0" destOrd="0" parTransId="{8F497B5F-D64D-4E4F-A84D-09A7849FC8CC}" sibTransId="{4A8A8ECB-B178-4260-986B-160B96972331}"/>
    <dgm:cxn modelId="{5970AD0A-4912-4B75-B46B-9E701803CCB2}" type="presOf" srcId="{4A8A8ECB-B178-4260-986B-160B96972331}" destId="{C09DC3BB-DD19-44F6-BBC5-862E91A0E899}" srcOrd="0" destOrd="0" presId="urn:microsoft.com/office/officeart/2005/8/layout/process1"/>
    <dgm:cxn modelId="{1E6AED34-3001-45CA-ADFF-2179C4206960}" type="presOf" srcId="{4A8A8ECB-B178-4260-986B-160B96972331}" destId="{8955B9CA-EA11-455F-A27E-4AA654F7879B}" srcOrd="1" destOrd="0" presId="urn:microsoft.com/office/officeart/2005/8/layout/process1"/>
    <dgm:cxn modelId="{C092E537-37A7-48DF-9359-043A49820077}" srcId="{FD92D8F5-E758-4D44-80DA-3B9C96C063B8}" destId="{BAB1DE16-2C58-44D4-B4FB-7308E0C5DFAF}" srcOrd="2" destOrd="0" parTransId="{39205253-595C-48FC-94ED-B13F7C6490D0}" sibTransId="{CFFC1742-6AFB-4428-AFBA-12A598C6B97C}"/>
    <dgm:cxn modelId="{3E6E836B-2581-4487-BD15-586688108511}" type="presOf" srcId="{78320577-4C0B-42F7-958E-795BBB1EB6ED}" destId="{F1C3D8AA-C72E-4687-9AFE-250BC4A29408}" srcOrd="0" destOrd="0" presId="urn:microsoft.com/office/officeart/2005/8/layout/process1"/>
    <dgm:cxn modelId="{7B7F1294-460D-40B2-A2E1-EE6331F10C2E}" type="presOf" srcId="{8BD0D2A7-205F-413F-9421-E85E28BF816D}" destId="{C7713D10-3AD3-45EB-9CAE-49AB6EC9EBDE}" srcOrd="1" destOrd="0" presId="urn:microsoft.com/office/officeart/2005/8/layout/process1"/>
    <dgm:cxn modelId="{EB9B8398-5151-4FFD-9D93-CB9EF6F1A79D}" srcId="{FD92D8F5-E758-4D44-80DA-3B9C96C063B8}" destId="{78320577-4C0B-42F7-958E-795BBB1EB6ED}" srcOrd="1" destOrd="0" parTransId="{E13039BD-E0E4-440E-897F-F4B7C3918941}" sibTransId="{8BD0D2A7-205F-413F-9421-E85E28BF816D}"/>
    <dgm:cxn modelId="{0C6DD6A6-55F0-47AE-894E-F991F511595C}" type="presOf" srcId="{074C8AE0-1114-4F67-82FB-EE348761536D}" destId="{9E661FC5-4676-479A-99CA-4BEC626B5547}" srcOrd="0" destOrd="0" presId="urn:microsoft.com/office/officeart/2005/8/layout/process1"/>
    <dgm:cxn modelId="{5D04FDBC-9603-4593-9AD0-15625DC300E9}" type="presOf" srcId="{8BD0D2A7-205F-413F-9421-E85E28BF816D}" destId="{EE8F0DFA-EB3F-4C0B-8B96-81509A3498C6}" srcOrd="0" destOrd="0" presId="urn:microsoft.com/office/officeart/2005/8/layout/process1"/>
    <dgm:cxn modelId="{40B2CADF-8982-400C-910B-87BF1FBC7376}" type="presOf" srcId="{BAB1DE16-2C58-44D4-B4FB-7308E0C5DFAF}" destId="{516CBC46-3682-461F-9603-B6B4481FBDBD}" srcOrd="0" destOrd="0" presId="urn:microsoft.com/office/officeart/2005/8/layout/process1"/>
    <dgm:cxn modelId="{8B563EF7-A5AA-439C-AC49-D0A07A96BC01}" type="presOf" srcId="{FD92D8F5-E758-4D44-80DA-3B9C96C063B8}" destId="{3D13F714-875E-4D75-8AC7-F069E7B95FDB}" srcOrd="0" destOrd="0" presId="urn:microsoft.com/office/officeart/2005/8/layout/process1"/>
    <dgm:cxn modelId="{923DBEC2-E0B7-4DD7-92C0-30ABD9BE353B}" type="presParOf" srcId="{3D13F714-875E-4D75-8AC7-F069E7B95FDB}" destId="{9E661FC5-4676-479A-99CA-4BEC626B5547}" srcOrd="0" destOrd="0" presId="urn:microsoft.com/office/officeart/2005/8/layout/process1"/>
    <dgm:cxn modelId="{A572D69F-06CC-4937-AEBE-ED2D9BA325B7}" type="presParOf" srcId="{3D13F714-875E-4D75-8AC7-F069E7B95FDB}" destId="{C09DC3BB-DD19-44F6-BBC5-862E91A0E899}" srcOrd="1" destOrd="0" presId="urn:microsoft.com/office/officeart/2005/8/layout/process1"/>
    <dgm:cxn modelId="{3DB8825F-44D6-4782-B81D-0D6D7EF17ABC}" type="presParOf" srcId="{C09DC3BB-DD19-44F6-BBC5-862E91A0E899}" destId="{8955B9CA-EA11-455F-A27E-4AA654F7879B}" srcOrd="0" destOrd="0" presId="urn:microsoft.com/office/officeart/2005/8/layout/process1"/>
    <dgm:cxn modelId="{D1D010E0-AB76-4491-BD52-13D7250C08B9}" type="presParOf" srcId="{3D13F714-875E-4D75-8AC7-F069E7B95FDB}" destId="{F1C3D8AA-C72E-4687-9AFE-250BC4A29408}" srcOrd="2" destOrd="0" presId="urn:microsoft.com/office/officeart/2005/8/layout/process1"/>
    <dgm:cxn modelId="{DB471032-129F-4D2F-B276-A34F690B146C}" type="presParOf" srcId="{3D13F714-875E-4D75-8AC7-F069E7B95FDB}" destId="{EE8F0DFA-EB3F-4C0B-8B96-81509A3498C6}" srcOrd="3" destOrd="0" presId="urn:microsoft.com/office/officeart/2005/8/layout/process1"/>
    <dgm:cxn modelId="{A97415ED-64D1-4814-A123-EA1F38F31C11}" type="presParOf" srcId="{EE8F0DFA-EB3F-4C0B-8B96-81509A3498C6}" destId="{C7713D10-3AD3-45EB-9CAE-49AB6EC9EBDE}" srcOrd="0" destOrd="0" presId="urn:microsoft.com/office/officeart/2005/8/layout/process1"/>
    <dgm:cxn modelId="{6E5ECC84-17EB-4CDE-8348-37095AE4B1A5}" type="presParOf" srcId="{3D13F714-875E-4D75-8AC7-F069E7B95FDB}" destId="{516CBC46-3682-461F-9603-B6B4481FBDBD}"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B94B28-C0B8-4B02-92D2-446576639126}" type="doc">
      <dgm:prSet loTypeId="urn:microsoft.com/office/officeart/2018/2/layout/Icon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F6A0EDB9-8F75-4370-B966-C37B8018F051}">
      <dgm:prSet custT="1"/>
      <dgm:spPr/>
      <dgm:t>
        <a:bodyPr/>
        <a:lstStyle/>
        <a:p>
          <a:pPr>
            <a:lnSpc>
              <a:spcPct val="100000"/>
            </a:lnSpc>
          </a:pPr>
          <a:r>
            <a:rPr lang="en-US" sz="1800" dirty="0">
              <a:latin typeface="Trebuchet MS" panose="020B0603020202020204" pitchFamily="34" charset="0"/>
            </a:rPr>
            <a:t>Does </a:t>
          </a:r>
          <a:r>
            <a:rPr lang="en-US" sz="1800" dirty="0">
              <a:latin typeface="Trebuchet MS" panose="020B0603020202020204" pitchFamily="34" charset="0"/>
              <a:cs typeface="Calibri" panose="020F0502020204030204" pitchFamily="34" charset="0"/>
            </a:rPr>
            <a:t>your</a:t>
          </a:r>
          <a:r>
            <a:rPr lang="en-US" sz="1800" dirty="0">
              <a:latin typeface="Trebuchet MS" panose="020B0603020202020204" pitchFamily="34" charset="0"/>
            </a:rPr>
            <a:t> district have procedures in place that support communication with parents?</a:t>
          </a:r>
        </a:p>
      </dgm:t>
    </dgm:pt>
    <dgm:pt modelId="{4663DA6A-1BE4-4A63-85AE-4DC0D3429D23}" type="parTrans" cxnId="{934E27BF-5745-4223-9E31-8F89BF9A16A9}">
      <dgm:prSet/>
      <dgm:spPr/>
      <dgm:t>
        <a:bodyPr/>
        <a:lstStyle/>
        <a:p>
          <a:endParaRPr lang="en-US" sz="1800">
            <a:latin typeface="Museo Slab 500" panose="02000000000000000000"/>
          </a:endParaRPr>
        </a:p>
      </dgm:t>
    </dgm:pt>
    <dgm:pt modelId="{40EC8BEE-A83F-42E1-95D6-2B863A5AB970}" type="sibTrans" cxnId="{934E27BF-5745-4223-9E31-8F89BF9A16A9}">
      <dgm:prSet/>
      <dgm:spPr/>
      <dgm:t>
        <a:bodyPr/>
        <a:lstStyle/>
        <a:p>
          <a:endParaRPr lang="en-US" sz="1800">
            <a:latin typeface="Museo Slab 500" panose="02000000000000000000"/>
          </a:endParaRPr>
        </a:p>
      </dgm:t>
    </dgm:pt>
    <dgm:pt modelId="{197FA7F2-87E0-4C7E-BD8B-8A39B552159B}">
      <dgm:prSet custT="1"/>
      <dgm:spPr/>
      <dgm:t>
        <a:bodyPr/>
        <a:lstStyle/>
        <a:p>
          <a:pPr>
            <a:lnSpc>
              <a:spcPct val="100000"/>
            </a:lnSpc>
          </a:pPr>
          <a:r>
            <a:rPr lang="en-US" sz="1800" dirty="0">
              <a:latin typeface="Trebuchet MS" panose="020B0603020202020204" pitchFamily="34" charset="0"/>
              <a:ea typeface="Roboto" panose="02000000000000000000" pitchFamily="2" charset="0"/>
              <a:cs typeface="Roboto" panose="02000000000000000000" pitchFamily="2" charset="0"/>
            </a:rPr>
            <a:t>Are there barriers to communication that need to be addressed at a district or school leader level?</a:t>
          </a:r>
        </a:p>
      </dgm:t>
    </dgm:pt>
    <dgm:pt modelId="{81060256-D71A-40B9-86CD-F3157F6F22E7}" type="parTrans" cxnId="{C9F4B1A0-F9FF-4ED6-A91E-5C1CDC6DD43C}">
      <dgm:prSet/>
      <dgm:spPr/>
      <dgm:t>
        <a:bodyPr/>
        <a:lstStyle/>
        <a:p>
          <a:endParaRPr lang="en-US" sz="1800">
            <a:latin typeface="Museo Slab 500" panose="02000000000000000000"/>
          </a:endParaRPr>
        </a:p>
      </dgm:t>
    </dgm:pt>
    <dgm:pt modelId="{8A827F36-5176-42B5-80F7-212B02F20843}" type="sibTrans" cxnId="{C9F4B1A0-F9FF-4ED6-A91E-5C1CDC6DD43C}">
      <dgm:prSet/>
      <dgm:spPr/>
      <dgm:t>
        <a:bodyPr/>
        <a:lstStyle/>
        <a:p>
          <a:endParaRPr lang="en-US" sz="1800">
            <a:latin typeface="Museo Slab 500" panose="02000000000000000000"/>
          </a:endParaRPr>
        </a:p>
      </dgm:t>
    </dgm:pt>
    <dgm:pt modelId="{601CA47B-A96F-4B8C-8B94-265E15440080}" type="pres">
      <dgm:prSet presAssocID="{48B94B28-C0B8-4B02-92D2-446576639126}" presName="root" presStyleCnt="0">
        <dgm:presLayoutVars>
          <dgm:dir/>
          <dgm:resizeHandles val="exact"/>
        </dgm:presLayoutVars>
      </dgm:prSet>
      <dgm:spPr/>
    </dgm:pt>
    <dgm:pt modelId="{B18D2708-98E5-460A-81E0-BF7A4705A1EF}" type="pres">
      <dgm:prSet presAssocID="{F6A0EDB9-8F75-4370-B966-C37B8018F051}" presName="compNode" presStyleCnt="0"/>
      <dgm:spPr/>
    </dgm:pt>
    <dgm:pt modelId="{BE5C6EDF-B63B-44B8-999F-CF62667B2AC5}" type="pres">
      <dgm:prSet presAssocID="{F6A0EDB9-8F75-4370-B966-C37B8018F051}" presName="iconRect" presStyleLbl="node1" presStyleIdx="0" presStyleCnt="2" custScaleX="107016" custScaleY="9866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3EC16431-E2BA-445C-AE0D-24FF55090CBD}" type="pres">
      <dgm:prSet presAssocID="{F6A0EDB9-8F75-4370-B966-C37B8018F051}" presName="spaceRect" presStyleCnt="0"/>
      <dgm:spPr/>
    </dgm:pt>
    <dgm:pt modelId="{CDC4698A-F9EA-4401-9916-DE09F998CD00}" type="pres">
      <dgm:prSet presAssocID="{F6A0EDB9-8F75-4370-B966-C37B8018F051}" presName="textRect" presStyleLbl="revTx" presStyleIdx="0" presStyleCnt="2" custScaleX="176000" custLinFactNeighborX="2615" custLinFactNeighborY="34339">
        <dgm:presLayoutVars>
          <dgm:chMax val="1"/>
          <dgm:chPref val="1"/>
        </dgm:presLayoutVars>
      </dgm:prSet>
      <dgm:spPr/>
    </dgm:pt>
    <dgm:pt modelId="{1DF3599B-AE7B-4A04-A243-34DD73E42599}" type="pres">
      <dgm:prSet presAssocID="{40EC8BEE-A83F-42E1-95D6-2B863A5AB970}" presName="sibTrans" presStyleCnt="0"/>
      <dgm:spPr/>
    </dgm:pt>
    <dgm:pt modelId="{F3BCCAB9-44DE-44E6-8B64-28FA9CC7E33E}" type="pres">
      <dgm:prSet presAssocID="{197FA7F2-87E0-4C7E-BD8B-8A39B552159B}" presName="compNode" presStyleCnt="0"/>
      <dgm:spPr/>
    </dgm:pt>
    <dgm:pt modelId="{72AFC429-E799-41A0-B26B-562466A7C375}" type="pres">
      <dgm:prSet presAssocID="{197FA7F2-87E0-4C7E-BD8B-8A39B55215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1E3123FE-B909-4383-A748-3CDBE55905D7}" type="pres">
      <dgm:prSet presAssocID="{197FA7F2-87E0-4C7E-BD8B-8A39B552159B}" presName="spaceRect" presStyleCnt="0"/>
      <dgm:spPr/>
    </dgm:pt>
    <dgm:pt modelId="{64A103F2-9476-4515-A95D-C6ED81DF86FD}" type="pres">
      <dgm:prSet presAssocID="{197FA7F2-87E0-4C7E-BD8B-8A39B552159B}" presName="textRect" presStyleLbl="revTx" presStyleIdx="1" presStyleCnt="2" custScaleX="190303" custLinFactNeighborX="1581" custLinFactNeighborY="39118">
        <dgm:presLayoutVars>
          <dgm:chMax val="1"/>
          <dgm:chPref val="1"/>
        </dgm:presLayoutVars>
      </dgm:prSet>
      <dgm:spPr/>
    </dgm:pt>
  </dgm:ptLst>
  <dgm:cxnLst>
    <dgm:cxn modelId="{A956332F-4947-4043-826C-DE258395BDD0}" type="presOf" srcId="{197FA7F2-87E0-4C7E-BD8B-8A39B552159B}" destId="{64A103F2-9476-4515-A95D-C6ED81DF86FD}" srcOrd="0" destOrd="0" presId="urn:microsoft.com/office/officeart/2018/2/layout/IconLabelList"/>
    <dgm:cxn modelId="{C9F4B1A0-F9FF-4ED6-A91E-5C1CDC6DD43C}" srcId="{48B94B28-C0B8-4B02-92D2-446576639126}" destId="{197FA7F2-87E0-4C7E-BD8B-8A39B552159B}" srcOrd="1" destOrd="0" parTransId="{81060256-D71A-40B9-86CD-F3157F6F22E7}" sibTransId="{8A827F36-5176-42B5-80F7-212B02F20843}"/>
    <dgm:cxn modelId="{934E27BF-5745-4223-9E31-8F89BF9A16A9}" srcId="{48B94B28-C0B8-4B02-92D2-446576639126}" destId="{F6A0EDB9-8F75-4370-B966-C37B8018F051}" srcOrd="0" destOrd="0" parTransId="{4663DA6A-1BE4-4A63-85AE-4DC0D3429D23}" sibTransId="{40EC8BEE-A83F-42E1-95D6-2B863A5AB970}"/>
    <dgm:cxn modelId="{803D14C9-393B-4319-B982-142A3D775EBC}" type="presOf" srcId="{48B94B28-C0B8-4B02-92D2-446576639126}" destId="{601CA47B-A96F-4B8C-8B94-265E15440080}" srcOrd="0" destOrd="0" presId="urn:microsoft.com/office/officeart/2018/2/layout/IconLabelList"/>
    <dgm:cxn modelId="{AC319CE9-3A60-4601-BEFD-A86EECE083EF}" type="presOf" srcId="{F6A0EDB9-8F75-4370-B966-C37B8018F051}" destId="{CDC4698A-F9EA-4401-9916-DE09F998CD00}" srcOrd="0" destOrd="0" presId="urn:microsoft.com/office/officeart/2018/2/layout/IconLabelList"/>
    <dgm:cxn modelId="{BED025B4-0144-4598-B558-4C99163107D6}" type="presParOf" srcId="{601CA47B-A96F-4B8C-8B94-265E15440080}" destId="{B18D2708-98E5-460A-81E0-BF7A4705A1EF}" srcOrd="0" destOrd="0" presId="urn:microsoft.com/office/officeart/2018/2/layout/IconLabelList"/>
    <dgm:cxn modelId="{87917640-DE6D-4551-AEEC-31AB9E65DCEC}" type="presParOf" srcId="{B18D2708-98E5-460A-81E0-BF7A4705A1EF}" destId="{BE5C6EDF-B63B-44B8-999F-CF62667B2AC5}" srcOrd="0" destOrd="0" presId="urn:microsoft.com/office/officeart/2018/2/layout/IconLabelList"/>
    <dgm:cxn modelId="{24CC518D-827C-4154-95EE-C69AF4ECB836}" type="presParOf" srcId="{B18D2708-98E5-460A-81E0-BF7A4705A1EF}" destId="{3EC16431-E2BA-445C-AE0D-24FF55090CBD}" srcOrd="1" destOrd="0" presId="urn:microsoft.com/office/officeart/2018/2/layout/IconLabelList"/>
    <dgm:cxn modelId="{84EEB874-7DDE-4B81-8987-A3B01CE19647}" type="presParOf" srcId="{B18D2708-98E5-460A-81E0-BF7A4705A1EF}" destId="{CDC4698A-F9EA-4401-9916-DE09F998CD00}" srcOrd="2" destOrd="0" presId="urn:microsoft.com/office/officeart/2018/2/layout/IconLabelList"/>
    <dgm:cxn modelId="{13C5D416-BB8F-46ED-BB59-364BAEF0A228}" type="presParOf" srcId="{601CA47B-A96F-4B8C-8B94-265E15440080}" destId="{1DF3599B-AE7B-4A04-A243-34DD73E42599}" srcOrd="1" destOrd="0" presId="urn:microsoft.com/office/officeart/2018/2/layout/IconLabelList"/>
    <dgm:cxn modelId="{12A084F8-FA8C-450F-9DD1-D7EF29338172}" type="presParOf" srcId="{601CA47B-A96F-4B8C-8B94-265E15440080}" destId="{F3BCCAB9-44DE-44E6-8B64-28FA9CC7E33E}" srcOrd="2" destOrd="0" presId="urn:microsoft.com/office/officeart/2018/2/layout/IconLabelList"/>
    <dgm:cxn modelId="{93E2138E-BE55-4CFD-933D-F6CB85993335}" type="presParOf" srcId="{F3BCCAB9-44DE-44E6-8B64-28FA9CC7E33E}" destId="{72AFC429-E799-41A0-B26B-562466A7C375}" srcOrd="0" destOrd="0" presId="urn:microsoft.com/office/officeart/2018/2/layout/IconLabelList"/>
    <dgm:cxn modelId="{1AD2A0C5-09A0-4213-8C27-7C1558542B57}" type="presParOf" srcId="{F3BCCAB9-44DE-44E6-8B64-28FA9CC7E33E}" destId="{1E3123FE-B909-4383-A748-3CDBE55905D7}" srcOrd="1" destOrd="0" presId="urn:microsoft.com/office/officeart/2018/2/layout/IconLabelList"/>
    <dgm:cxn modelId="{4C56F21E-2C04-4CDF-B293-8B15AFE6F4AD}" type="presParOf" srcId="{F3BCCAB9-44DE-44E6-8B64-28FA9CC7E33E}" destId="{64A103F2-9476-4515-A95D-C6ED81DF86FD}"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52AF4D-B358-44BD-9EA4-DEE71B2F2FCC}"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n-US"/>
        </a:p>
      </dgm:t>
    </dgm:pt>
    <dgm:pt modelId="{05DA4C0A-0E4D-4297-9F86-FDD7F70EC840}">
      <dgm:prSet phldrT="[Text]"/>
      <dgm:spPr/>
      <dgm:t>
        <a:bodyPr/>
        <a:lstStyle/>
        <a:p>
          <a:r>
            <a:rPr lang="en-US" dirty="0">
              <a:latin typeface="Trebuchet MS" panose="020B0603020202020204" pitchFamily="34" charset="0"/>
            </a:rPr>
            <a:t>Multiple data cycles</a:t>
          </a:r>
        </a:p>
      </dgm:t>
    </dgm:pt>
    <dgm:pt modelId="{AC6F28E3-852F-4EE9-84A9-70FB9A8C395B}" type="parTrans" cxnId="{BAB2F79D-02E8-4899-B2DE-D25644F0E85A}">
      <dgm:prSet/>
      <dgm:spPr/>
      <dgm:t>
        <a:bodyPr/>
        <a:lstStyle/>
        <a:p>
          <a:endParaRPr lang="en-US">
            <a:latin typeface="Trebuchet MS" panose="020B0603020202020204" pitchFamily="34" charset="0"/>
          </a:endParaRPr>
        </a:p>
      </dgm:t>
    </dgm:pt>
    <dgm:pt modelId="{86164DAE-8606-48C3-A66B-02D6D4EB2825}" type="sibTrans" cxnId="{BAB2F79D-02E8-4899-B2DE-D25644F0E85A}">
      <dgm:prSet/>
      <dgm:spPr/>
      <dgm:t>
        <a:bodyPr/>
        <a:lstStyle/>
        <a:p>
          <a:endParaRPr lang="en-US">
            <a:latin typeface="Trebuchet MS" panose="020B0603020202020204" pitchFamily="34" charset="0"/>
          </a:endParaRPr>
        </a:p>
      </dgm:t>
    </dgm:pt>
    <dgm:pt modelId="{2E28E943-F4D1-416F-AD05-D385728D4D53}">
      <dgm:prSet phldrT="[Text]"/>
      <dgm:spPr/>
      <dgm:t>
        <a:bodyPr/>
        <a:lstStyle/>
        <a:p>
          <a:r>
            <a:rPr lang="en-US" dirty="0">
              <a:latin typeface="Trebuchet MS" panose="020B0603020202020204" pitchFamily="34" charset="0"/>
            </a:rPr>
            <a:t>Robust progress monitoring</a:t>
          </a:r>
        </a:p>
      </dgm:t>
    </dgm:pt>
    <dgm:pt modelId="{057E00FE-65CA-442A-84AB-27DD30B63332}" type="parTrans" cxnId="{FF562AD5-14F6-4689-BF3E-1EFE3FAC85F7}">
      <dgm:prSet/>
      <dgm:spPr/>
      <dgm:t>
        <a:bodyPr/>
        <a:lstStyle/>
        <a:p>
          <a:endParaRPr lang="en-US">
            <a:latin typeface="Trebuchet MS" panose="020B0603020202020204" pitchFamily="34" charset="0"/>
          </a:endParaRPr>
        </a:p>
      </dgm:t>
    </dgm:pt>
    <dgm:pt modelId="{9619F28E-A4E1-4C14-83BF-B220877114E6}" type="sibTrans" cxnId="{FF562AD5-14F6-4689-BF3E-1EFE3FAC85F7}">
      <dgm:prSet/>
      <dgm:spPr/>
      <dgm:t>
        <a:bodyPr/>
        <a:lstStyle/>
        <a:p>
          <a:endParaRPr lang="en-US">
            <a:latin typeface="Trebuchet MS" panose="020B0603020202020204" pitchFamily="34" charset="0"/>
          </a:endParaRPr>
        </a:p>
      </dgm:t>
    </dgm:pt>
    <dgm:pt modelId="{A9D844E2-4E6E-487E-B648-66765A6E8A42}">
      <dgm:prSet phldrT="[Text]"/>
      <dgm:spPr>
        <a:solidFill>
          <a:srgbClr val="C88800"/>
        </a:solidFill>
      </dgm:spPr>
      <dgm:t>
        <a:bodyPr/>
        <a:lstStyle/>
        <a:p>
          <a:r>
            <a:rPr lang="en-US" dirty="0">
              <a:latin typeface="Trebuchet MS" panose="020B0603020202020204" pitchFamily="34" charset="0"/>
            </a:rPr>
            <a:t>Flexible groupings</a:t>
          </a:r>
        </a:p>
      </dgm:t>
    </dgm:pt>
    <dgm:pt modelId="{E7044A59-F944-4B8D-B656-C82B465E7F40}" type="parTrans" cxnId="{FF8F8098-B99D-44E9-9DC0-20A7A92D94FA}">
      <dgm:prSet/>
      <dgm:spPr/>
      <dgm:t>
        <a:bodyPr/>
        <a:lstStyle/>
        <a:p>
          <a:endParaRPr lang="en-US">
            <a:latin typeface="Trebuchet MS" panose="020B0603020202020204" pitchFamily="34" charset="0"/>
          </a:endParaRPr>
        </a:p>
      </dgm:t>
    </dgm:pt>
    <dgm:pt modelId="{EC474977-3DBD-41FE-82F1-FED54F34C13B}" type="sibTrans" cxnId="{FF8F8098-B99D-44E9-9DC0-20A7A92D94FA}">
      <dgm:prSet/>
      <dgm:spPr/>
      <dgm:t>
        <a:bodyPr/>
        <a:lstStyle/>
        <a:p>
          <a:endParaRPr lang="en-US">
            <a:latin typeface="Trebuchet MS" panose="020B0603020202020204" pitchFamily="34" charset="0"/>
          </a:endParaRPr>
        </a:p>
      </dgm:t>
    </dgm:pt>
    <dgm:pt modelId="{1B04056A-E959-47DB-9326-AF745840A2E2}">
      <dgm:prSet/>
      <dgm:spPr/>
      <dgm:t>
        <a:bodyPr/>
        <a:lstStyle/>
        <a:p>
          <a:r>
            <a:rPr lang="en-US" dirty="0">
              <a:latin typeface="Trebuchet MS" panose="020B0603020202020204" pitchFamily="34" charset="0"/>
            </a:rPr>
            <a:t>Data driven response, all tiers</a:t>
          </a:r>
        </a:p>
      </dgm:t>
    </dgm:pt>
    <dgm:pt modelId="{0EFA3656-4F73-4C15-9326-E71BE32715CB}" type="parTrans" cxnId="{6A42D1DE-B9E1-44D0-9D9E-8B96B4E6D03B}">
      <dgm:prSet/>
      <dgm:spPr/>
      <dgm:t>
        <a:bodyPr/>
        <a:lstStyle/>
        <a:p>
          <a:endParaRPr lang="en-US">
            <a:latin typeface="Trebuchet MS" panose="020B0603020202020204" pitchFamily="34" charset="0"/>
          </a:endParaRPr>
        </a:p>
      </dgm:t>
    </dgm:pt>
    <dgm:pt modelId="{7C32734F-9AFC-418A-9DED-BACFF2153E81}" type="sibTrans" cxnId="{6A42D1DE-B9E1-44D0-9D9E-8B96B4E6D03B}">
      <dgm:prSet/>
      <dgm:spPr/>
      <dgm:t>
        <a:bodyPr/>
        <a:lstStyle/>
        <a:p>
          <a:endParaRPr lang="en-US">
            <a:latin typeface="Trebuchet MS" panose="020B0603020202020204" pitchFamily="34" charset="0"/>
          </a:endParaRPr>
        </a:p>
      </dgm:t>
    </dgm:pt>
    <dgm:pt modelId="{9DCF53E8-EF22-43DC-98AD-771809199F1F}" type="pres">
      <dgm:prSet presAssocID="{0952AF4D-B358-44BD-9EA4-DEE71B2F2FCC}" presName="Name0" presStyleCnt="0">
        <dgm:presLayoutVars>
          <dgm:chMax val="7"/>
          <dgm:chPref val="7"/>
          <dgm:dir/>
        </dgm:presLayoutVars>
      </dgm:prSet>
      <dgm:spPr/>
    </dgm:pt>
    <dgm:pt modelId="{D1665A3D-AF19-47A5-AE72-D19C96B520F9}" type="pres">
      <dgm:prSet presAssocID="{0952AF4D-B358-44BD-9EA4-DEE71B2F2FCC}" presName="Name1" presStyleCnt="0"/>
      <dgm:spPr/>
    </dgm:pt>
    <dgm:pt modelId="{5B20B23E-42E6-4FA7-8A21-32C554A3F4D8}" type="pres">
      <dgm:prSet presAssocID="{0952AF4D-B358-44BD-9EA4-DEE71B2F2FCC}" presName="cycle" presStyleCnt="0"/>
      <dgm:spPr/>
    </dgm:pt>
    <dgm:pt modelId="{6B077AAC-241A-4A72-BA5D-ECB316DEE9B5}" type="pres">
      <dgm:prSet presAssocID="{0952AF4D-B358-44BD-9EA4-DEE71B2F2FCC}" presName="srcNode" presStyleLbl="node1" presStyleIdx="0" presStyleCnt="4"/>
      <dgm:spPr/>
    </dgm:pt>
    <dgm:pt modelId="{B81D5F4D-4BB2-40B8-822D-FA2AEC366889}" type="pres">
      <dgm:prSet presAssocID="{0952AF4D-B358-44BD-9EA4-DEE71B2F2FCC}" presName="conn" presStyleLbl="parChTrans1D2" presStyleIdx="0" presStyleCnt="1"/>
      <dgm:spPr/>
    </dgm:pt>
    <dgm:pt modelId="{E53A716F-8AD2-4B94-B20D-F60091EB398D}" type="pres">
      <dgm:prSet presAssocID="{0952AF4D-B358-44BD-9EA4-DEE71B2F2FCC}" presName="extraNode" presStyleLbl="node1" presStyleIdx="0" presStyleCnt="4"/>
      <dgm:spPr/>
    </dgm:pt>
    <dgm:pt modelId="{52355C00-FADA-4712-A163-3EFD112DB6C4}" type="pres">
      <dgm:prSet presAssocID="{0952AF4D-B358-44BD-9EA4-DEE71B2F2FCC}" presName="dstNode" presStyleLbl="node1" presStyleIdx="0" presStyleCnt="4"/>
      <dgm:spPr/>
    </dgm:pt>
    <dgm:pt modelId="{D6209EE0-210C-44D5-B6A1-F5665E3C1E79}" type="pres">
      <dgm:prSet presAssocID="{05DA4C0A-0E4D-4297-9F86-FDD7F70EC840}" presName="text_1" presStyleLbl="node1" presStyleIdx="0" presStyleCnt="4" custLinFactNeighborX="3914" custLinFactNeighborY="2734">
        <dgm:presLayoutVars>
          <dgm:bulletEnabled val="1"/>
        </dgm:presLayoutVars>
      </dgm:prSet>
      <dgm:spPr/>
    </dgm:pt>
    <dgm:pt modelId="{CE959BCD-7EA1-437E-BDD9-DD25BE271A46}" type="pres">
      <dgm:prSet presAssocID="{05DA4C0A-0E4D-4297-9F86-FDD7F70EC840}" presName="accent_1" presStyleCnt="0"/>
      <dgm:spPr/>
    </dgm:pt>
    <dgm:pt modelId="{293A3EF2-F614-4AFE-BD90-05BC780DD915}" type="pres">
      <dgm:prSet presAssocID="{05DA4C0A-0E4D-4297-9F86-FDD7F70EC840}" presName="accentRepeatNode" presStyleLbl="solidFgAcc1" presStyleIdx="0" presStyleCnt="4" custLinFactNeighborX="-4219" custLinFactNeighborY="-2813"/>
      <dgm:spPr/>
    </dgm:pt>
    <dgm:pt modelId="{0ADAD0C0-728C-46C8-B810-2FC02B36652C}" type="pres">
      <dgm:prSet presAssocID="{2E28E943-F4D1-416F-AD05-D385728D4D53}" presName="text_2" presStyleLbl="node1" presStyleIdx="1" presStyleCnt="4">
        <dgm:presLayoutVars>
          <dgm:bulletEnabled val="1"/>
        </dgm:presLayoutVars>
      </dgm:prSet>
      <dgm:spPr/>
    </dgm:pt>
    <dgm:pt modelId="{ACCEDA24-0264-48F5-A8D7-F4CAEFF08865}" type="pres">
      <dgm:prSet presAssocID="{2E28E943-F4D1-416F-AD05-D385728D4D53}" presName="accent_2" presStyleCnt="0"/>
      <dgm:spPr/>
    </dgm:pt>
    <dgm:pt modelId="{52ABA308-4287-47E8-A8F7-9595C7CF52BD}" type="pres">
      <dgm:prSet presAssocID="{2E28E943-F4D1-416F-AD05-D385728D4D53}" presName="accentRepeatNode" presStyleLbl="solidFgAcc1" presStyleIdx="1" presStyleCnt="4"/>
      <dgm:spPr/>
    </dgm:pt>
    <dgm:pt modelId="{4C081660-D337-4DCA-9745-2F5B16C8F118}" type="pres">
      <dgm:prSet presAssocID="{A9D844E2-4E6E-487E-B648-66765A6E8A42}" presName="text_3" presStyleLbl="node1" presStyleIdx="2" presStyleCnt="4">
        <dgm:presLayoutVars>
          <dgm:bulletEnabled val="1"/>
        </dgm:presLayoutVars>
      </dgm:prSet>
      <dgm:spPr/>
    </dgm:pt>
    <dgm:pt modelId="{8B89467C-C9FC-4050-92CF-6A7BD85E5B90}" type="pres">
      <dgm:prSet presAssocID="{A9D844E2-4E6E-487E-B648-66765A6E8A42}" presName="accent_3" presStyleCnt="0"/>
      <dgm:spPr/>
    </dgm:pt>
    <dgm:pt modelId="{4E399D4E-A103-4FE3-9C53-4F38FAC686D1}" type="pres">
      <dgm:prSet presAssocID="{A9D844E2-4E6E-487E-B648-66765A6E8A42}" presName="accentRepeatNode" presStyleLbl="solidFgAcc1" presStyleIdx="2" presStyleCnt="4"/>
      <dgm:spPr/>
    </dgm:pt>
    <dgm:pt modelId="{AE8B1902-F904-4154-8199-A9CB220CA934}" type="pres">
      <dgm:prSet presAssocID="{1B04056A-E959-47DB-9326-AF745840A2E2}" presName="text_4" presStyleLbl="node1" presStyleIdx="3" presStyleCnt="4">
        <dgm:presLayoutVars>
          <dgm:bulletEnabled val="1"/>
        </dgm:presLayoutVars>
      </dgm:prSet>
      <dgm:spPr/>
    </dgm:pt>
    <dgm:pt modelId="{58FE8D71-C261-453B-8211-4BF07EBCF385}" type="pres">
      <dgm:prSet presAssocID="{1B04056A-E959-47DB-9326-AF745840A2E2}" presName="accent_4" presStyleCnt="0"/>
      <dgm:spPr/>
    </dgm:pt>
    <dgm:pt modelId="{76D222A1-C4FB-49E7-BFC1-C1178F238A45}" type="pres">
      <dgm:prSet presAssocID="{1B04056A-E959-47DB-9326-AF745840A2E2}" presName="accentRepeatNode" presStyleLbl="solidFgAcc1" presStyleIdx="3" presStyleCnt="4"/>
      <dgm:spPr/>
    </dgm:pt>
  </dgm:ptLst>
  <dgm:cxnLst>
    <dgm:cxn modelId="{B5B3E027-FF68-4528-AEF8-DFE22F213C1C}" type="presOf" srcId="{1B04056A-E959-47DB-9326-AF745840A2E2}" destId="{AE8B1902-F904-4154-8199-A9CB220CA934}" srcOrd="0" destOrd="0" presId="urn:microsoft.com/office/officeart/2008/layout/VerticalCurvedList"/>
    <dgm:cxn modelId="{DA510832-4175-4786-B39B-8BFEFD20F62C}" type="presOf" srcId="{86164DAE-8606-48C3-A66B-02D6D4EB2825}" destId="{B81D5F4D-4BB2-40B8-822D-FA2AEC366889}" srcOrd="0" destOrd="0" presId="urn:microsoft.com/office/officeart/2008/layout/VerticalCurvedList"/>
    <dgm:cxn modelId="{CD626C80-7CC3-40A0-B2F1-DED5DEFCC557}" type="presOf" srcId="{05DA4C0A-0E4D-4297-9F86-FDD7F70EC840}" destId="{D6209EE0-210C-44D5-B6A1-F5665E3C1E79}" srcOrd="0" destOrd="0" presId="urn:microsoft.com/office/officeart/2008/layout/VerticalCurvedList"/>
    <dgm:cxn modelId="{FF8F8098-B99D-44E9-9DC0-20A7A92D94FA}" srcId="{0952AF4D-B358-44BD-9EA4-DEE71B2F2FCC}" destId="{A9D844E2-4E6E-487E-B648-66765A6E8A42}" srcOrd="2" destOrd="0" parTransId="{E7044A59-F944-4B8D-B656-C82B465E7F40}" sibTransId="{EC474977-3DBD-41FE-82F1-FED54F34C13B}"/>
    <dgm:cxn modelId="{BAB2F79D-02E8-4899-B2DE-D25644F0E85A}" srcId="{0952AF4D-B358-44BD-9EA4-DEE71B2F2FCC}" destId="{05DA4C0A-0E4D-4297-9F86-FDD7F70EC840}" srcOrd="0" destOrd="0" parTransId="{AC6F28E3-852F-4EE9-84A9-70FB9A8C395B}" sibTransId="{86164DAE-8606-48C3-A66B-02D6D4EB2825}"/>
    <dgm:cxn modelId="{6B320AAB-135F-4053-BE56-DAC49E04C4F1}" type="presOf" srcId="{0952AF4D-B358-44BD-9EA4-DEE71B2F2FCC}" destId="{9DCF53E8-EF22-43DC-98AD-771809199F1F}" srcOrd="0" destOrd="0" presId="urn:microsoft.com/office/officeart/2008/layout/VerticalCurvedList"/>
    <dgm:cxn modelId="{0B5609B4-77DE-48C5-A92E-FB2F5CA8A8E4}" type="presOf" srcId="{A9D844E2-4E6E-487E-B648-66765A6E8A42}" destId="{4C081660-D337-4DCA-9745-2F5B16C8F118}" srcOrd="0" destOrd="0" presId="urn:microsoft.com/office/officeart/2008/layout/VerticalCurvedList"/>
    <dgm:cxn modelId="{FF562AD5-14F6-4689-BF3E-1EFE3FAC85F7}" srcId="{0952AF4D-B358-44BD-9EA4-DEE71B2F2FCC}" destId="{2E28E943-F4D1-416F-AD05-D385728D4D53}" srcOrd="1" destOrd="0" parTransId="{057E00FE-65CA-442A-84AB-27DD30B63332}" sibTransId="{9619F28E-A4E1-4C14-83BF-B220877114E6}"/>
    <dgm:cxn modelId="{6A42D1DE-B9E1-44D0-9D9E-8B96B4E6D03B}" srcId="{0952AF4D-B358-44BD-9EA4-DEE71B2F2FCC}" destId="{1B04056A-E959-47DB-9326-AF745840A2E2}" srcOrd="3" destOrd="0" parTransId="{0EFA3656-4F73-4C15-9326-E71BE32715CB}" sibTransId="{7C32734F-9AFC-418A-9DED-BACFF2153E81}"/>
    <dgm:cxn modelId="{1D4C2BED-CB64-46A3-A1D7-B0838DF8C715}" type="presOf" srcId="{2E28E943-F4D1-416F-AD05-D385728D4D53}" destId="{0ADAD0C0-728C-46C8-B810-2FC02B36652C}" srcOrd="0" destOrd="0" presId="urn:microsoft.com/office/officeart/2008/layout/VerticalCurvedList"/>
    <dgm:cxn modelId="{8B501FF3-A710-4917-A367-CBE7B5940231}" type="presParOf" srcId="{9DCF53E8-EF22-43DC-98AD-771809199F1F}" destId="{D1665A3D-AF19-47A5-AE72-D19C96B520F9}" srcOrd="0" destOrd="0" presId="urn:microsoft.com/office/officeart/2008/layout/VerticalCurvedList"/>
    <dgm:cxn modelId="{E800DCF0-8804-4A24-AE53-2E8FE81533B7}" type="presParOf" srcId="{D1665A3D-AF19-47A5-AE72-D19C96B520F9}" destId="{5B20B23E-42E6-4FA7-8A21-32C554A3F4D8}" srcOrd="0" destOrd="0" presId="urn:microsoft.com/office/officeart/2008/layout/VerticalCurvedList"/>
    <dgm:cxn modelId="{7E32625F-D273-4919-8031-8439AE00DD8A}" type="presParOf" srcId="{5B20B23E-42E6-4FA7-8A21-32C554A3F4D8}" destId="{6B077AAC-241A-4A72-BA5D-ECB316DEE9B5}" srcOrd="0" destOrd="0" presId="urn:microsoft.com/office/officeart/2008/layout/VerticalCurvedList"/>
    <dgm:cxn modelId="{5C951317-06D6-43FE-856C-649B504758F4}" type="presParOf" srcId="{5B20B23E-42E6-4FA7-8A21-32C554A3F4D8}" destId="{B81D5F4D-4BB2-40B8-822D-FA2AEC366889}" srcOrd="1" destOrd="0" presId="urn:microsoft.com/office/officeart/2008/layout/VerticalCurvedList"/>
    <dgm:cxn modelId="{21402DAD-4BF3-47B0-B19F-A2FD3208D53F}" type="presParOf" srcId="{5B20B23E-42E6-4FA7-8A21-32C554A3F4D8}" destId="{E53A716F-8AD2-4B94-B20D-F60091EB398D}" srcOrd="2" destOrd="0" presId="urn:microsoft.com/office/officeart/2008/layout/VerticalCurvedList"/>
    <dgm:cxn modelId="{EA7DABF5-98FE-4DA7-A42A-977C96DAD863}" type="presParOf" srcId="{5B20B23E-42E6-4FA7-8A21-32C554A3F4D8}" destId="{52355C00-FADA-4712-A163-3EFD112DB6C4}" srcOrd="3" destOrd="0" presId="urn:microsoft.com/office/officeart/2008/layout/VerticalCurvedList"/>
    <dgm:cxn modelId="{3B998D0E-A035-4DAA-83B3-6F01FAD431FC}" type="presParOf" srcId="{D1665A3D-AF19-47A5-AE72-D19C96B520F9}" destId="{D6209EE0-210C-44D5-B6A1-F5665E3C1E79}" srcOrd="1" destOrd="0" presId="urn:microsoft.com/office/officeart/2008/layout/VerticalCurvedList"/>
    <dgm:cxn modelId="{3DE9C6CC-B71A-4723-AAFA-4955ADAA886C}" type="presParOf" srcId="{D1665A3D-AF19-47A5-AE72-D19C96B520F9}" destId="{CE959BCD-7EA1-437E-BDD9-DD25BE271A46}" srcOrd="2" destOrd="0" presId="urn:microsoft.com/office/officeart/2008/layout/VerticalCurvedList"/>
    <dgm:cxn modelId="{E54F76E6-5CEA-4B1C-9F84-9234DCA47EA3}" type="presParOf" srcId="{CE959BCD-7EA1-437E-BDD9-DD25BE271A46}" destId="{293A3EF2-F614-4AFE-BD90-05BC780DD915}" srcOrd="0" destOrd="0" presId="urn:microsoft.com/office/officeart/2008/layout/VerticalCurvedList"/>
    <dgm:cxn modelId="{991A830A-53C8-4DBD-9300-4DB90C350C0D}" type="presParOf" srcId="{D1665A3D-AF19-47A5-AE72-D19C96B520F9}" destId="{0ADAD0C0-728C-46C8-B810-2FC02B36652C}" srcOrd="3" destOrd="0" presId="urn:microsoft.com/office/officeart/2008/layout/VerticalCurvedList"/>
    <dgm:cxn modelId="{64FF74D7-5869-4DD4-AD8E-61FBFAD33E5C}" type="presParOf" srcId="{D1665A3D-AF19-47A5-AE72-D19C96B520F9}" destId="{ACCEDA24-0264-48F5-A8D7-F4CAEFF08865}" srcOrd="4" destOrd="0" presId="urn:microsoft.com/office/officeart/2008/layout/VerticalCurvedList"/>
    <dgm:cxn modelId="{53E38625-7568-4136-9C4A-34E85AEA252E}" type="presParOf" srcId="{ACCEDA24-0264-48F5-A8D7-F4CAEFF08865}" destId="{52ABA308-4287-47E8-A8F7-9595C7CF52BD}" srcOrd="0" destOrd="0" presId="urn:microsoft.com/office/officeart/2008/layout/VerticalCurvedList"/>
    <dgm:cxn modelId="{80DF7C1D-6AF3-4198-AC38-E5967E96ED11}" type="presParOf" srcId="{D1665A3D-AF19-47A5-AE72-D19C96B520F9}" destId="{4C081660-D337-4DCA-9745-2F5B16C8F118}" srcOrd="5" destOrd="0" presId="urn:microsoft.com/office/officeart/2008/layout/VerticalCurvedList"/>
    <dgm:cxn modelId="{36591948-05C8-49B6-BE08-267095E96836}" type="presParOf" srcId="{D1665A3D-AF19-47A5-AE72-D19C96B520F9}" destId="{8B89467C-C9FC-4050-92CF-6A7BD85E5B90}" srcOrd="6" destOrd="0" presId="urn:microsoft.com/office/officeart/2008/layout/VerticalCurvedList"/>
    <dgm:cxn modelId="{6656D3E3-85E2-4AF7-8156-C18469266ABD}" type="presParOf" srcId="{8B89467C-C9FC-4050-92CF-6A7BD85E5B90}" destId="{4E399D4E-A103-4FE3-9C53-4F38FAC686D1}" srcOrd="0" destOrd="0" presId="urn:microsoft.com/office/officeart/2008/layout/VerticalCurvedList"/>
    <dgm:cxn modelId="{24A641BE-1963-483F-BA2F-CC2280638712}" type="presParOf" srcId="{D1665A3D-AF19-47A5-AE72-D19C96B520F9}" destId="{AE8B1902-F904-4154-8199-A9CB220CA934}" srcOrd="7" destOrd="0" presId="urn:microsoft.com/office/officeart/2008/layout/VerticalCurvedList"/>
    <dgm:cxn modelId="{EFCA6091-7A0D-4A00-B0A9-4BA86D5E8E17}" type="presParOf" srcId="{D1665A3D-AF19-47A5-AE72-D19C96B520F9}" destId="{58FE8D71-C261-453B-8211-4BF07EBCF385}" srcOrd="8" destOrd="0" presId="urn:microsoft.com/office/officeart/2008/layout/VerticalCurvedList"/>
    <dgm:cxn modelId="{382F2891-1E7D-4CF4-B2BB-3B73724DCF8C}" type="presParOf" srcId="{58FE8D71-C261-453B-8211-4BF07EBCF385}" destId="{76D222A1-C4FB-49E7-BFC1-C1178F238A4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E7ABC5-C00B-4B14-BC74-DD3DA59CC68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B22199B-A4E7-480F-90B8-10182966FA5F}">
      <dgm:prSet/>
      <dgm:spPr/>
      <dgm:t>
        <a:bodyPr/>
        <a:lstStyle/>
        <a:p>
          <a:r>
            <a:rPr lang="en-US" dirty="0">
              <a:latin typeface="Trebuchet MS" panose="020B0603020202020204" pitchFamily="34" charset="0"/>
            </a:rPr>
            <a:t>Data analysis</a:t>
          </a:r>
        </a:p>
      </dgm:t>
    </dgm:pt>
    <dgm:pt modelId="{22DE8664-1C51-4472-A6C1-788B77969A0C}" type="parTrans" cxnId="{A3F071C5-C31F-4C33-A9BD-48054D058635}">
      <dgm:prSet/>
      <dgm:spPr/>
      <dgm:t>
        <a:bodyPr/>
        <a:lstStyle/>
        <a:p>
          <a:endParaRPr lang="en-US"/>
        </a:p>
      </dgm:t>
    </dgm:pt>
    <dgm:pt modelId="{14C1E520-00C6-47FA-8D39-97D248BF7015}" type="sibTrans" cxnId="{A3F071C5-C31F-4C33-A9BD-48054D058635}">
      <dgm:prSet/>
      <dgm:spPr/>
      <dgm:t>
        <a:bodyPr/>
        <a:lstStyle/>
        <a:p>
          <a:endParaRPr lang="en-US"/>
        </a:p>
      </dgm:t>
    </dgm:pt>
    <dgm:pt modelId="{5860D118-7F90-44C6-B2CE-4C4B373499BC}">
      <dgm:prSet/>
      <dgm:spPr/>
      <dgm:t>
        <a:bodyPr/>
        <a:lstStyle/>
        <a:p>
          <a:r>
            <a:rPr lang="en-US" dirty="0">
              <a:latin typeface="Trebuchet MS" panose="020B0603020202020204" pitchFamily="34" charset="0"/>
            </a:rPr>
            <a:t>SRD identification</a:t>
          </a:r>
        </a:p>
      </dgm:t>
    </dgm:pt>
    <dgm:pt modelId="{E6DF813B-1A58-4694-B98E-8F3D628E2948}" type="parTrans" cxnId="{04885801-4383-4B59-8B4B-0DCD74DEAE93}">
      <dgm:prSet/>
      <dgm:spPr/>
      <dgm:t>
        <a:bodyPr/>
        <a:lstStyle/>
        <a:p>
          <a:endParaRPr lang="en-US"/>
        </a:p>
      </dgm:t>
    </dgm:pt>
    <dgm:pt modelId="{45A8CDBA-BD1B-493E-AB62-92F210D84515}" type="sibTrans" cxnId="{04885801-4383-4B59-8B4B-0DCD74DEAE93}">
      <dgm:prSet/>
      <dgm:spPr/>
      <dgm:t>
        <a:bodyPr/>
        <a:lstStyle/>
        <a:p>
          <a:endParaRPr lang="en-US"/>
        </a:p>
      </dgm:t>
    </dgm:pt>
    <dgm:pt modelId="{8F882855-4D6E-435C-AE2D-6248B30341CF}">
      <dgm:prSet/>
      <dgm:spPr/>
      <dgm:t>
        <a:bodyPr/>
        <a:lstStyle/>
        <a:p>
          <a:r>
            <a:rPr lang="en-US" dirty="0">
              <a:latin typeface="Trebuchet MS" panose="020B0603020202020204" pitchFamily="34" charset="0"/>
            </a:rPr>
            <a:t>READ Act implementation</a:t>
          </a:r>
        </a:p>
      </dgm:t>
    </dgm:pt>
    <dgm:pt modelId="{296C1E52-D080-4D62-9F25-CFEDBEF19681}" type="parTrans" cxnId="{CCC57163-2D63-4C64-8171-2B0BE4FE2822}">
      <dgm:prSet/>
      <dgm:spPr/>
      <dgm:t>
        <a:bodyPr/>
        <a:lstStyle/>
        <a:p>
          <a:endParaRPr lang="en-US"/>
        </a:p>
      </dgm:t>
    </dgm:pt>
    <dgm:pt modelId="{E48B76F3-9C60-4904-ABAD-A0CBFDE783A4}" type="sibTrans" cxnId="{CCC57163-2D63-4C64-8171-2B0BE4FE2822}">
      <dgm:prSet/>
      <dgm:spPr/>
      <dgm:t>
        <a:bodyPr/>
        <a:lstStyle/>
        <a:p>
          <a:endParaRPr lang="en-US"/>
        </a:p>
      </dgm:t>
    </dgm:pt>
    <dgm:pt modelId="{D709F960-22DD-4293-9E1A-B0D1148405DB}">
      <dgm:prSet/>
      <dgm:spPr/>
      <dgm:t>
        <a:bodyPr/>
        <a:lstStyle/>
        <a:p>
          <a:r>
            <a:rPr lang="en-US" dirty="0">
              <a:latin typeface="Trebuchet MS" panose="020B0603020202020204" pitchFamily="34" charset="0"/>
            </a:rPr>
            <a:t>Professional development</a:t>
          </a:r>
        </a:p>
      </dgm:t>
    </dgm:pt>
    <dgm:pt modelId="{1189C504-4EAA-4C92-B3ED-0C9356D88CE0}" type="parTrans" cxnId="{5EA46478-1236-42FC-A261-3650C011F1F8}">
      <dgm:prSet/>
      <dgm:spPr/>
      <dgm:t>
        <a:bodyPr/>
        <a:lstStyle/>
        <a:p>
          <a:endParaRPr lang="en-US"/>
        </a:p>
      </dgm:t>
    </dgm:pt>
    <dgm:pt modelId="{80D51275-B6DF-4DEE-AA02-2200F2FD959D}" type="sibTrans" cxnId="{5EA46478-1236-42FC-A261-3650C011F1F8}">
      <dgm:prSet/>
      <dgm:spPr/>
      <dgm:t>
        <a:bodyPr/>
        <a:lstStyle/>
        <a:p>
          <a:endParaRPr lang="en-US"/>
        </a:p>
      </dgm:t>
    </dgm:pt>
    <dgm:pt modelId="{C70B1988-A7B4-43E2-9852-A03E56CAB4A5}">
      <dgm:prSet/>
      <dgm:spPr/>
      <dgm:t>
        <a:bodyPr/>
        <a:lstStyle/>
        <a:p>
          <a:r>
            <a:rPr lang="en-US" dirty="0">
              <a:latin typeface="Trebuchet MS" panose="020B0603020202020204" pitchFamily="34" charset="0"/>
            </a:rPr>
            <a:t>Planning for developing processes and procedures required by the READ Act</a:t>
          </a:r>
        </a:p>
      </dgm:t>
    </dgm:pt>
    <dgm:pt modelId="{F97276B4-8B78-40E6-B285-5763E90E1654}" type="parTrans" cxnId="{26A0B0B4-D194-46AA-A410-D2C4835703E9}">
      <dgm:prSet/>
      <dgm:spPr/>
      <dgm:t>
        <a:bodyPr/>
        <a:lstStyle/>
        <a:p>
          <a:endParaRPr lang="en-US"/>
        </a:p>
      </dgm:t>
    </dgm:pt>
    <dgm:pt modelId="{2D70A3AE-BB44-46A1-B78F-F67F55A684AA}" type="sibTrans" cxnId="{26A0B0B4-D194-46AA-A410-D2C4835703E9}">
      <dgm:prSet/>
      <dgm:spPr/>
      <dgm:t>
        <a:bodyPr/>
        <a:lstStyle/>
        <a:p>
          <a:endParaRPr lang="en-US"/>
        </a:p>
      </dgm:t>
    </dgm:pt>
    <dgm:pt modelId="{7E15BB89-D8E9-4CD2-A9BD-4D9E116A744B}" type="pres">
      <dgm:prSet presAssocID="{C0E7ABC5-C00B-4B14-BC74-DD3DA59CC68D}" presName="vert0" presStyleCnt="0">
        <dgm:presLayoutVars>
          <dgm:dir/>
          <dgm:animOne val="branch"/>
          <dgm:animLvl val="lvl"/>
        </dgm:presLayoutVars>
      </dgm:prSet>
      <dgm:spPr/>
    </dgm:pt>
    <dgm:pt modelId="{FF3F114F-E017-4548-812D-576825A99098}" type="pres">
      <dgm:prSet presAssocID="{0B22199B-A4E7-480F-90B8-10182966FA5F}" presName="thickLine" presStyleLbl="alignNode1" presStyleIdx="0" presStyleCnt="5"/>
      <dgm:spPr/>
    </dgm:pt>
    <dgm:pt modelId="{A1A3C46A-46BF-4675-ACE1-491563FCAF75}" type="pres">
      <dgm:prSet presAssocID="{0B22199B-A4E7-480F-90B8-10182966FA5F}" presName="horz1" presStyleCnt="0"/>
      <dgm:spPr/>
    </dgm:pt>
    <dgm:pt modelId="{9DB3FE44-3041-4E6D-AC91-C322A8FC74C7}" type="pres">
      <dgm:prSet presAssocID="{0B22199B-A4E7-480F-90B8-10182966FA5F}" presName="tx1" presStyleLbl="revTx" presStyleIdx="0" presStyleCnt="5"/>
      <dgm:spPr/>
    </dgm:pt>
    <dgm:pt modelId="{D4F7A2B4-09ED-475C-B7F9-5592F40BFE4C}" type="pres">
      <dgm:prSet presAssocID="{0B22199B-A4E7-480F-90B8-10182966FA5F}" presName="vert1" presStyleCnt="0"/>
      <dgm:spPr/>
    </dgm:pt>
    <dgm:pt modelId="{661C019E-F6CF-4AAC-B7AB-3B4C5D94B708}" type="pres">
      <dgm:prSet presAssocID="{5860D118-7F90-44C6-B2CE-4C4B373499BC}" presName="thickLine" presStyleLbl="alignNode1" presStyleIdx="1" presStyleCnt="5"/>
      <dgm:spPr/>
    </dgm:pt>
    <dgm:pt modelId="{00F399EC-4692-4207-A33C-0AEEF7525DFC}" type="pres">
      <dgm:prSet presAssocID="{5860D118-7F90-44C6-B2CE-4C4B373499BC}" presName="horz1" presStyleCnt="0"/>
      <dgm:spPr/>
    </dgm:pt>
    <dgm:pt modelId="{715D018E-9473-4D8F-8A3B-5276034DC6B6}" type="pres">
      <dgm:prSet presAssocID="{5860D118-7F90-44C6-B2CE-4C4B373499BC}" presName="tx1" presStyleLbl="revTx" presStyleIdx="1" presStyleCnt="5"/>
      <dgm:spPr/>
    </dgm:pt>
    <dgm:pt modelId="{13DAB84F-4F54-426B-AF29-8991482CFC78}" type="pres">
      <dgm:prSet presAssocID="{5860D118-7F90-44C6-B2CE-4C4B373499BC}" presName="vert1" presStyleCnt="0"/>
      <dgm:spPr/>
    </dgm:pt>
    <dgm:pt modelId="{AE853CF3-EAD6-42A1-91C6-79D7118A0291}" type="pres">
      <dgm:prSet presAssocID="{8F882855-4D6E-435C-AE2D-6248B30341CF}" presName="thickLine" presStyleLbl="alignNode1" presStyleIdx="2" presStyleCnt="5"/>
      <dgm:spPr/>
    </dgm:pt>
    <dgm:pt modelId="{F5568E28-42C3-48A7-86E6-E5D0CF1E6FB1}" type="pres">
      <dgm:prSet presAssocID="{8F882855-4D6E-435C-AE2D-6248B30341CF}" presName="horz1" presStyleCnt="0"/>
      <dgm:spPr/>
    </dgm:pt>
    <dgm:pt modelId="{E945EF72-2408-4E13-B353-2D3A4B7055E7}" type="pres">
      <dgm:prSet presAssocID="{8F882855-4D6E-435C-AE2D-6248B30341CF}" presName="tx1" presStyleLbl="revTx" presStyleIdx="2" presStyleCnt="5"/>
      <dgm:spPr/>
    </dgm:pt>
    <dgm:pt modelId="{60D93EE3-A4A9-4D0A-BB90-9FB0AC754B65}" type="pres">
      <dgm:prSet presAssocID="{8F882855-4D6E-435C-AE2D-6248B30341CF}" presName="vert1" presStyleCnt="0"/>
      <dgm:spPr/>
    </dgm:pt>
    <dgm:pt modelId="{8E1DAEE8-FA4C-4C85-99A5-3827717BCC00}" type="pres">
      <dgm:prSet presAssocID="{D709F960-22DD-4293-9E1A-B0D1148405DB}" presName="thickLine" presStyleLbl="alignNode1" presStyleIdx="3" presStyleCnt="5"/>
      <dgm:spPr/>
    </dgm:pt>
    <dgm:pt modelId="{05AFB4C3-1543-4CF2-8304-018B3D580A3B}" type="pres">
      <dgm:prSet presAssocID="{D709F960-22DD-4293-9E1A-B0D1148405DB}" presName="horz1" presStyleCnt="0"/>
      <dgm:spPr/>
    </dgm:pt>
    <dgm:pt modelId="{238D8FB8-CC4F-44B8-8968-2AA63EEF308A}" type="pres">
      <dgm:prSet presAssocID="{D709F960-22DD-4293-9E1A-B0D1148405DB}" presName="tx1" presStyleLbl="revTx" presStyleIdx="3" presStyleCnt="5"/>
      <dgm:spPr/>
    </dgm:pt>
    <dgm:pt modelId="{6975DBEA-B3AE-4236-ACB1-91A6312B2BF2}" type="pres">
      <dgm:prSet presAssocID="{D709F960-22DD-4293-9E1A-B0D1148405DB}" presName="vert1" presStyleCnt="0"/>
      <dgm:spPr/>
    </dgm:pt>
    <dgm:pt modelId="{EA397627-BD62-4A21-BADE-6CA2079462C9}" type="pres">
      <dgm:prSet presAssocID="{C70B1988-A7B4-43E2-9852-A03E56CAB4A5}" presName="thickLine" presStyleLbl="alignNode1" presStyleIdx="4" presStyleCnt="5"/>
      <dgm:spPr/>
    </dgm:pt>
    <dgm:pt modelId="{1FC91807-AB2B-4966-BA9A-3A9FF946F612}" type="pres">
      <dgm:prSet presAssocID="{C70B1988-A7B4-43E2-9852-A03E56CAB4A5}" presName="horz1" presStyleCnt="0"/>
      <dgm:spPr/>
    </dgm:pt>
    <dgm:pt modelId="{8195A75D-2DAA-414A-9C20-E042028C45A2}" type="pres">
      <dgm:prSet presAssocID="{C70B1988-A7B4-43E2-9852-A03E56CAB4A5}" presName="tx1" presStyleLbl="revTx" presStyleIdx="4" presStyleCnt="5"/>
      <dgm:spPr/>
    </dgm:pt>
    <dgm:pt modelId="{5299E483-A28B-4609-A0AE-A6204F8FECC1}" type="pres">
      <dgm:prSet presAssocID="{C70B1988-A7B4-43E2-9852-A03E56CAB4A5}" presName="vert1" presStyleCnt="0"/>
      <dgm:spPr/>
    </dgm:pt>
  </dgm:ptLst>
  <dgm:cxnLst>
    <dgm:cxn modelId="{04885801-4383-4B59-8B4B-0DCD74DEAE93}" srcId="{C0E7ABC5-C00B-4B14-BC74-DD3DA59CC68D}" destId="{5860D118-7F90-44C6-B2CE-4C4B373499BC}" srcOrd="1" destOrd="0" parTransId="{E6DF813B-1A58-4694-B98E-8F3D628E2948}" sibTransId="{45A8CDBA-BD1B-493E-AB62-92F210D84515}"/>
    <dgm:cxn modelId="{D07AF80D-3212-4796-9656-40FB1A4B3B1C}" type="presOf" srcId="{5860D118-7F90-44C6-B2CE-4C4B373499BC}" destId="{715D018E-9473-4D8F-8A3B-5276034DC6B6}" srcOrd="0" destOrd="0" presId="urn:microsoft.com/office/officeart/2008/layout/LinedList"/>
    <dgm:cxn modelId="{CCC57163-2D63-4C64-8171-2B0BE4FE2822}" srcId="{C0E7ABC5-C00B-4B14-BC74-DD3DA59CC68D}" destId="{8F882855-4D6E-435C-AE2D-6248B30341CF}" srcOrd="2" destOrd="0" parTransId="{296C1E52-D080-4D62-9F25-CFEDBEF19681}" sibTransId="{E48B76F3-9C60-4904-ABAD-A0CBFDE783A4}"/>
    <dgm:cxn modelId="{7920974D-FF6E-4715-91F0-99EEE822F39E}" type="presOf" srcId="{C0E7ABC5-C00B-4B14-BC74-DD3DA59CC68D}" destId="{7E15BB89-D8E9-4CD2-A9BD-4D9E116A744B}" srcOrd="0" destOrd="0" presId="urn:microsoft.com/office/officeart/2008/layout/LinedList"/>
    <dgm:cxn modelId="{5EA46478-1236-42FC-A261-3650C011F1F8}" srcId="{C0E7ABC5-C00B-4B14-BC74-DD3DA59CC68D}" destId="{D709F960-22DD-4293-9E1A-B0D1148405DB}" srcOrd="3" destOrd="0" parTransId="{1189C504-4EAA-4C92-B3ED-0C9356D88CE0}" sibTransId="{80D51275-B6DF-4DEE-AA02-2200F2FD959D}"/>
    <dgm:cxn modelId="{49DE6386-C805-4308-9876-1B9F42BDFD66}" type="presOf" srcId="{8F882855-4D6E-435C-AE2D-6248B30341CF}" destId="{E945EF72-2408-4E13-B353-2D3A4B7055E7}" srcOrd="0" destOrd="0" presId="urn:microsoft.com/office/officeart/2008/layout/LinedList"/>
    <dgm:cxn modelId="{26A0B0B4-D194-46AA-A410-D2C4835703E9}" srcId="{C0E7ABC5-C00B-4B14-BC74-DD3DA59CC68D}" destId="{C70B1988-A7B4-43E2-9852-A03E56CAB4A5}" srcOrd="4" destOrd="0" parTransId="{F97276B4-8B78-40E6-B285-5763E90E1654}" sibTransId="{2D70A3AE-BB44-46A1-B78F-F67F55A684AA}"/>
    <dgm:cxn modelId="{AB36FAC3-0DBA-4288-8A6A-B84BB51C5171}" type="presOf" srcId="{D709F960-22DD-4293-9E1A-B0D1148405DB}" destId="{238D8FB8-CC4F-44B8-8968-2AA63EEF308A}" srcOrd="0" destOrd="0" presId="urn:microsoft.com/office/officeart/2008/layout/LinedList"/>
    <dgm:cxn modelId="{A3F071C5-C31F-4C33-A9BD-48054D058635}" srcId="{C0E7ABC5-C00B-4B14-BC74-DD3DA59CC68D}" destId="{0B22199B-A4E7-480F-90B8-10182966FA5F}" srcOrd="0" destOrd="0" parTransId="{22DE8664-1C51-4472-A6C1-788B77969A0C}" sibTransId="{14C1E520-00C6-47FA-8D39-97D248BF7015}"/>
    <dgm:cxn modelId="{9D2047DA-2F2F-40AB-B7A9-71EE5D3C7783}" type="presOf" srcId="{0B22199B-A4E7-480F-90B8-10182966FA5F}" destId="{9DB3FE44-3041-4E6D-AC91-C322A8FC74C7}" srcOrd="0" destOrd="0" presId="urn:microsoft.com/office/officeart/2008/layout/LinedList"/>
    <dgm:cxn modelId="{2753A8F2-1A0B-4C70-A612-B72E55075A2F}" type="presOf" srcId="{C70B1988-A7B4-43E2-9852-A03E56CAB4A5}" destId="{8195A75D-2DAA-414A-9C20-E042028C45A2}" srcOrd="0" destOrd="0" presId="urn:microsoft.com/office/officeart/2008/layout/LinedList"/>
    <dgm:cxn modelId="{E0705DF4-987C-410A-B0AF-200476B2F593}" type="presParOf" srcId="{7E15BB89-D8E9-4CD2-A9BD-4D9E116A744B}" destId="{FF3F114F-E017-4548-812D-576825A99098}" srcOrd="0" destOrd="0" presId="urn:microsoft.com/office/officeart/2008/layout/LinedList"/>
    <dgm:cxn modelId="{97E027FA-3A25-4A03-9239-5E5A0A37FFF5}" type="presParOf" srcId="{7E15BB89-D8E9-4CD2-A9BD-4D9E116A744B}" destId="{A1A3C46A-46BF-4675-ACE1-491563FCAF75}" srcOrd="1" destOrd="0" presId="urn:microsoft.com/office/officeart/2008/layout/LinedList"/>
    <dgm:cxn modelId="{18D1A829-CA78-4FF9-91C4-8669D49D2086}" type="presParOf" srcId="{A1A3C46A-46BF-4675-ACE1-491563FCAF75}" destId="{9DB3FE44-3041-4E6D-AC91-C322A8FC74C7}" srcOrd="0" destOrd="0" presId="urn:microsoft.com/office/officeart/2008/layout/LinedList"/>
    <dgm:cxn modelId="{E277FBE7-61F7-401A-B8ED-5FB8C9DCC1FD}" type="presParOf" srcId="{A1A3C46A-46BF-4675-ACE1-491563FCAF75}" destId="{D4F7A2B4-09ED-475C-B7F9-5592F40BFE4C}" srcOrd="1" destOrd="0" presId="urn:microsoft.com/office/officeart/2008/layout/LinedList"/>
    <dgm:cxn modelId="{E31D1192-B8B2-45D9-AC58-90000DED7E9A}" type="presParOf" srcId="{7E15BB89-D8E9-4CD2-A9BD-4D9E116A744B}" destId="{661C019E-F6CF-4AAC-B7AB-3B4C5D94B708}" srcOrd="2" destOrd="0" presId="urn:microsoft.com/office/officeart/2008/layout/LinedList"/>
    <dgm:cxn modelId="{C0765912-81C0-4ACD-BCFC-D9DF8F67F7FA}" type="presParOf" srcId="{7E15BB89-D8E9-4CD2-A9BD-4D9E116A744B}" destId="{00F399EC-4692-4207-A33C-0AEEF7525DFC}" srcOrd="3" destOrd="0" presId="urn:microsoft.com/office/officeart/2008/layout/LinedList"/>
    <dgm:cxn modelId="{D5CF81B8-346A-450E-AC09-6C78BFB47D49}" type="presParOf" srcId="{00F399EC-4692-4207-A33C-0AEEF7525DFC}" destId="{715D018E-9473-4D8F-8A3B-5276034DC6B6}" srcOrd="0" destOrd="0" presId="urn:microsoft.com/office/officeart/2008/layout/LinedList"/>
    <dgm:cxn modelId="{B3FC6957-5598-4949-A9DC-EAF248FE07D6}" type="presParOf" srcId="{00F399EC-4692-4207-A33C-0AEEF7525DFC}" destId="{13DAB84F-4F54-426B-AF29-8991482CFC78}" srcOrd="1" destOrd="0" presId="urn:microsoft.com/office/officeart/2008/layout/LinedList"/>
    <dgm:cxn modelId="{B762BB8E-0362-49B5-B0AF-46BEDA270038}" type="presParOf" srcId="{7E15BB89-D8E9-4CD2-A9BD-4D9E116A744B}" destId="{AE853CF3-EAD6-42A1-91C6-79D7118A0291}" srcOrd="4" destOrd="0" presId="urn:microsoft.com/office/officeart/2008/layout/LinedList"/>
    <dgm:cxn modelId="{349EA4DE-91A7-4292-B9B0-9CC306C6A6D6}" type="presParOf" srcId="{7E15BB89-D8E9-4CD2-A9BD-4D9E116A744B}" destId="{F5568E28-42C3-48A7-86E6-E5D0CF1E6FB1}" srcOrd="5" destOrd="0" presId="urn:microsoft.com/office/officeart/2008/layout/LinedList"/>
    <dgm:cxn modelId="{3D046ED3-1787-4144-AC49-F2BB3F92230D}" type="presParOf" srcId="{F5568E28-42C3-48A7-86E6-E5D0CF1E6FB1}" destId="{E945EF72-2408-4E13-B353-2D3A4B7055E7}" srcOrd="0" destOrd="0" presId="urn:microsoft.com/office/officeart/2008/layout/LinedList"/>
    <dgm:cxn modelId="{13D85DA7-E6E2-426F-8646-E88583EF8F64}" type="presParOf" srcId="{F5568E28-42C3-48A7-86E6-E5D0CF1E6FB1}" destId="{60D93EE3-A4A9-4D0A-BB90-9FB0AC754B65}" srcOrd="1" destOrd="0" presId="urn:microsoft.com/office/officeart/2008/layout/LinedList"/>
    <dgm:cxn modelId="{DFCD31AE-AF21-45EB-BF19-8513829E8310}" type="presParOf" srcId="{7E15BB89-D8E9-4CD2-A9BD-4D9E116A744B}" destId="{8E1DAEE8-FA4C-4C85-99A5-3827717BCC00}" srcOrd="6" destOrd="0" presId="urn:microsoft.com/office/officeart/2008/layout/LinedList"/>
    <dgm:cxn modelId="{585CC549-75B1-43F3-8F42-8BD387F77153}" type="presParOf" srcId="{7E15BB89-D8E9-4CD2-A9BD-4D9E116A744B}" destId="{05AFB4C3-1543-4CF2-8304-018B3D580A3B}" srcOrd="7" destOrd="0" presId="urn:microsoft.com/office/officeart/2008/layout/LinedList"/>
    <dgm:cxn modelId="{7592A824-F29B-43F8-BED7-08B4D5536559}" type="presParOf" srcId="{05AFB4C3-1543-4CF2-8304-018B3D580A3B}" destId="{238D8FB8-CC4F-44B8-8968-2AA63EEF308A}" srcOrd="0" destOrd="0" presId="urn:microsoft.com/office/officeart/2008/layout/LinedList"/>
    <dgm:cxn modelId="{29EEA7B8-54D9-4FDB-8549-041451F2D25C}" type="presParOf" srcId="{05AFB4C3-1543-4CF2-8304-018B3D580A3B}" destId="{6975DBEA-B3AE-4236-ACB1-91A6312B2BF2}" srcOrd="1" destOrd="0" presId="urn:microsoft.com/office/officeart/2008/layout/LinedList"/>
    <dgm:cxn modelId="{C887F01E-A33C-4076-BD98-6C7BB5D376C8}" type="presParOf" srcId="{7E15BB89-D8E9-4CD2-A9BD-4D9E116A744B}" destId="{EA397627-BD62-4A21-BADE-6CA2079462C9}" srcOrd="8" destOrd="0" presId="urn:microsoft.com/office/officeart/2008/layout/LinedList"/>
    <dgm:cxn modelId="{F3E0A6AE-78B4-4CF1-B82B-1857DF52E641}" type="presParOf" srcId="{7E15BB89-D8E9-4CD2-A9BD-4D9E116A744B}" destId="{1FC91807-AB2B-4966-BA9A-3A9FF946F612}" srcOrd="9" destOrd="0" presId="urn:microsoft.com/office/officeart/2008/layout/LinedList"/>
    <dgm:cxn modelId="{E0BC7AFD-4BC3-4FA8-94A6-83A7BF635D84}" type="presParOf" srcId="{1FC91807-AB2B-4966-BA9A-3A9FF946F612}" destId="{8195A75D-2DAA-414A-9C20-E042028C45A2}" srcOrd="0" destOrd="0" presId="urn:microsoft.com/office/officeart/2008/layout/LinedList"/>
    <dgm:cxn modelId="{05B81379-4760-4A8D-B66A-8041262696A1}" type="presParOf" srcId="{1FC91807-AB2B-4966-BA9A-3A9FF946F612}" destId="{5299E483-A28B-4609-A0AE-A6204F8FECC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7B0EF-FB12-4F50-8D38-8F57C1FD3EA7}">
      <dsp:nvSpPr>
        <dsp:cNvPr id="0" name=""/>
        <dsp:cNvSpPr/>
      </dsp:nvSpPr>
      <dsp:spPr>
        <a:xfrm>
          <a:off x="0" y="0"/>
          <a:ext cx="51753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3A6078-4305-4BF7-8BA5-370F2E6EA35C}">
      <dsp:nvSpPr>
        <dsp:cNvPr id="0" name=""/>
        <dsp:cNvSpPr/>
      </dsp:nvSpPr>
      <dsp:spPr>
        <a:xfrm>
          <a:off x="0" y="0"/>
          <a:ext cx="5175384" cy="207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22-7-1205 (1)(b) If a teacher finds, based on a student's scores on the approved reading assessments, that the student may have a significant reading deficiency, the teacher shall administer to the student one or more diagnostic assessments within sixty days after the previous assessment to determine the student's specific reading skill deficiencies.</a:t>
          </a:r>
        </a:p>
      </dsp:txBody>
      <dsp:txXfrm>
        <a:off x="0" y="0"/>
        <a:ext cx="5175384" cy="2076053"/>
      </dsp:txXfrm>
    </dsp:sp>
    <dsp:sp modelId="{DBE4C166-3D6F-455E-B443-30997C512451}">
      <dsp:nvSpPr>
        <dsp:cNvPr id="0" name=""/>
        <dsp:cNvSpPr/>
      </dsp:nvSpPr>
      <dsp:spPr>
        <a:xfrm>
          <a:off x="0" y="2076053"/>
          <a:ext cx="51753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C94C23-CF40-4A94-8EB9-EE3953D66338}">
      <dsp:nvSpPr>
        <dsp:cNvPr id="0" name=""/>
        <dsp:cNvSpPr/>
      </dsp:nvSpPr>
      <dsp:spPr>
        <a:xfrm>
          <a:off x="0" y="2076053"/>
          <a:ext cx="5175384" cy="207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22-7-1205(2) (a) Beginning no later than the 2013-14 school year, upon finding that a student has a significant reading deficiency, the local education provider shall ensure that the student receives a READ plan.</a:t>
          </a:r>
        </a:p>
      </dsp:txBody>
      <dsp:txXfrm>
        <a:off x="0" y="2076053"/>
        <a:ext cx="5175384" cy="2076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8DABA-C70F-48EE-A9BE-4DFF694EC837}">
      <dsp:nvSpPr>
        <dsp:cNvPr id="0" name=""/>
        <dsp:cNvSpPr/>
      </dsp:nvSpPr>
      <dsp:spPr>
        <a:xfrm>
          <a:off x="2434871" y="-130125"/>
          <a:ext cx="1238990" cy="990175"/>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1. Identify specific skill deficits</a:t>
          </a:r>
          <a:endParaRPr lang="en-US" sz="1400" kern="1200" dirty="0"/>
        </a:p>
      </dsp:txBody>
      <dsp:txXfrm>
        <a:off x="2483207" y="-81789"/>
        <a:ext cx="1142318" cy="893503"/>
      </dsp:txXfrm>
    </dsp:sp>
    <dsp:sp modelId="{B8DB1CB2-180B-43D5-B883-BC64A15C747F}">
      <dsp:nvSpPr>
        <dsp:cNvPr id="0" name=""/>
        <dsp:cNvSpPr/>
      </dsp:nvSpPr>
      <dsp:spPr>
        <a:xfrm>
          <a:off x="1379845" y="364962"/>
          <a:ext cx="3349042" cy="3349042"/>
        </a:xfrm>
        <a:custGeom>
          <a:avLst/>
          <a:gdLst/>
          <a:ahLst/>
          <a:cxnLst/>
          <a:rect l="0" t="0" r="0" b="0"/>
          <a:pathLst>
            <a:path>
              <a:moveTo>
                <a:pt x="2377862" y="154872"/>
              </a:moveTo>
              <a:arcTo wR="1674521" hR="1674521" stAng="17690172" swAng="565144"/>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C5AB3A97-663D-46DE-958F-B38B1E184D54}">
      <dsp:nvSpPr>
        <dsp:cNvPr id="0" name=""/>
        <dsp:cNvSpPr/>
      </dsp:nvSpPr>
      <dsp:spPr>
        <a:xfrm>
          <a:off x="3859484" y="708841"/>
          <a:ext cx="1290119" cy="98676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2. Write goals and objectives</a:t>
          </a:r>
          <a:endParaRPr lang="en-US" sz="1400" kern="1200" dirty="0"/>
        </a:p>
      </dsp:txBody>
      <dsp:txXfrm>
        <a:off x="3907654" y="757011"/>
        <a:ext cx="1193779" cy="890422"/>
      </dsp:txXfrm>
    </dsp:sp>
    <dsp:sp modelId="{9F4A235A-6AB2-4A9E-87EB-A77DE5B8CEDC}">
      <dsp:nvSpPr>
        <dsp:cNvPr id="0" name=""/>
        <dsp:cNvSpPr/>
      </dsp:nvSpPr>
      <dsp:spPr>
        <a:xfrm>
          <a:off x="1394792" y="429764"/>
          <a:ext cx="3349042" cy="3349042"/>
        </a:xfrm>
        <a:custGeom>
          <a:avLst/>
          <a:gdLst/>
          <a:ahLst/>
          <a:cxnLst/>
          <a:rect l="0" t="0" r="0" b="0"/>
          <a:pathLst>
            <a:path>
              <a:moveTo>
                <a:pt x="3325186" y="1392871"/>
              </a:moveTo>
              <a:arcTo wR="1674521" hR="1674521" stAng="21019020" swAng="808271"/>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7DDD02FE-1DF0-41F6-BF31-981BDCE21D1D}">
      <dsp:nvSpPr>
        <dsp:cNvPr id="0" name=""/>
        <dsp:cNvSpPr/>
      </dsp:nvSpPr>
      <dsp:spPr>
        <a:xfrm>
          <a:off x="3776425" y="2344027"/>
          <a:ext cx="1539940" cy="1019291"/>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3. Match intervention to skill deficits; implement with fidelity</a:t>
          </a:r>
          <a:endParaRPr lang="en-US" sz="1400" kern="1200" dirty="0"/>
        </a:p>
      </dsp:txBody>
      <dsp:txXfrm>
        <a:off x="3826183" y="2393785"/>
        <a:ext cx="1440424" cy="919775"/>
      </dsp:txXfrm>
    </dsp:sp>
    <dsp:sp modelId="{6731CD57-8660-4075-A930-45977CA4D2E1}">
      <dsp:nvSpPr>
        <dsp:cNvPr id="0" name=""/>
        <dsp:cNvSpPr/>
      </dsp:nvSpPr>
      <dsp:spPr>
        <a:xfrm>
          <a:off x="1459869" y="335385"/>
          <a:ext cx="3349042" cy="3349042"/>
        </a:xfrm>
        <a:custGeom>
          <a:avLst/>
          <a:gdLst/>
          <a:ahLst/>
          <a:cxnLst/>
          <a:rect l="0" t="0" r="0" b="0"/>
          <a:pathLst>
            <a:path>
              <a:moveTo>
                <a:pt x="2579187" y="3083634"/>
              </a:moveTo>
              <a:arcTo wR="1674521" hR="1674521" stAng="3437945" swAng="611175"/>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71DBD505-56D8-4A07-9C23-E955DE63BF64}">
      <dsp:nvSpPr>
        <dsp:cNvPr id="0" name=""/>
        <dsp:cNvSpPr/>
      </dsp:nvSpPr>
      <dsp:spPr>
        <a:xfrm>
          <a:off x="2345992" y="3233884"/>
          <a:ext cx="1337429" cy="960241"/>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4. Select and administer progress monitoring assessment</a:t>
          </a:r>
          <a:endParaRPr lang="en-US" sz="1400" kern="1200" dirty="0"/>
        </a:p>
      </dsp:txBody>
      <dsp:txXfrm>
        <a:off x="2392867" y="3280759"/>
        <a:ext cx="1243679" cy="866491"/>
      </dsp:txXfrm>
    </dsp:sp>
    <dsp:sp modelId="{F32988E3-F62A-44AA-89AA-81FBDF68553A}">
      <dsp:nvSpPr>
        <dsp:cNvPr id="0" name=""/>
        <dsp:cNvSpPr/>
      </dsp:nvSpPr>
      <dsp:spPr>
        <a:xfrm>
          <a:off x="1380843" y="365947"/>
          <a:ext cx="3349042" cy="3349042"/>
        </a:xfrm>
        <a:custGeom>
          <a:avLst/>
          <a:gdLst/>
          <a:ahLst/>
          <a:cxnLst/>
          <a:rect l="0" t="0" r="0" b="0"/>
          <a:pathLst>
            <a:path>
              <a:moveTo>
                <a:pt x="863794" y="3139698"/>
              </a:moveTo>
              <a:arcTo wR="1674521" hR="1674521" stAng="7137424" swAng="706481"/>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D8C0EAC7-8263-4911-AB33-399FA187F73E}">
      <dsp:nvSpPr>
        <dsp:cNvPr id="0" name=""/>
        <dsp:cNvSpPr/>
      </dsp:nvSpPr>
      <dsp:spPr>
        <a:xfrm>
          <a:off x="1057245" y="2521230"/>
          <a:ext cx="1093886" cy="711026"/>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5. Analyze PM data </a:t>
          </a:r>
        </a:p>
      </dsp:txBody>
      <dsp:txXfrm>
        <a:off x="1091954" y="2555939"/>
        <a:ext cx="1024468" cy="641608"/>
      </dsp:txXfrm>
    </dsp:sp>
    <dsp:sp modelId="{3EE4511E-D74D-4CE5-88FD-64343C8F7F92}">
      <dsp:nvSpPr>
        <dsp:cNvPr id="0" name=""/>
        <dsp:cNvSpPr/>
      </dsp:nvSpPr>
      <dsp:spPr>
        <a:xfrm>
          <a:off x="1314788" y="186018"/>
          <a:ext cx="3349042" cy="3349042"/>
        </a:xfrm>
        <a:custGeom>
          <a:avLst/>
          <a:gdLst/>
          <a:ahLst/>
          <a:cxnLst/>
          <a:rect l="0" t="0" r="0" b="0"/>
          <a:pathLst>
            <a:path>
              <a:moveTo>
                <a:pt x="79834" y="2185397"/>
              </a:moveTo>
              <a:arcTo wR="1674521" hR="1674521" stAng="9734193" swAng="1001501"/>
            </a:path>
          </a:pathLst>
        </a:custGeom>
        <a:noFill/>
        <a:ln w="9525" cap="flat" cmpd="sng" algn="ctr">
          <a:solidFill>
            <a:srgbClr val="001970"/>
          </a:solidFill>
          <a:prstDash val="solid"/>
          <a:tailEnd type="arrow"/>
        </a:ln>
        <a:effectLst/>
      </dsp:spPr>
      <dsp:style>
        <a:lnRef idx="1">
          <a:scrgbClr r="0" g="0" b="0"/>
        </a:lnRef>
        <a:fillRef idx="0">
          <a:scrgbClr r="0" g="0" b="0"/>
        </a:fillRef>
        <a:effectRef idx="0">
          <a:scrgbClr r="0" g="0" b="0"/>
        </a:effectRef>
        <a:fontRef idx="minor"/>
      </dsp:style>
    </dsp:sp>
    <dsp:sp modelId="{24EA4A07-C34F-48A9-A6AC-DA24F3DC3D72}">
      <dsp:nvSpPr>
        <dsp:cNvPr id="0" name=""/>
        <dsp:cNvSpPr/>
      </dsp:nvSpPr>
      <dsp:spPr>
        <a:xfrm>
          <a:off x="685680" y="813131"/>
          <a:ext cx="1565406" cy="91885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6. Determine effectiveness of instruction; adjust as needed</a:t>
          </a:r>
          <a:endParaRPr lang="en-US" sz="1400" kern="1200" dirty="0"/>
        </a:p>
      </dsp:txBody>
      <dsp:txXfrm>
        <a:off x="730535" y="857986"/>
        <a:ext cx="1475696" cy="829142"/>
      </dsp:txXfrm>
    </dsp:sp>
    <dsp:sp modelId="{877BE6F5-0508-407F-8587-74540369E224}">
      <dsp:nvSpPr>
        <dsp:cNvPr id="0" name=""/>
        <dsp:cNvSpPr/>
      </dsp:nvSpPr>
      <dsp:spPr>
        <a:xfrm>
          <a:off x="1181002" y="430072"/>
          <a:ext cx="3349042" cy="3349042"/>
        </a:xfrm>
        <a:custGeom>
          <a:avLst/>
          <a:gdLst/>
          <a:ahLst/>
          <a:cxnLst/>
          <a:rect l="0" t="0" r="0" b="0"/>
          <a:pathLst>
            <a:path>
              <a:moveTo>
                <a:pt x="724213" y="295776"/>
              </a:moveTo>
              <a:arcTo wR="1674521" hR="1674521" stAng="14125393" swAng="904213"/>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61FC5-4676-479A-99CA-4BEC626B5547}">
      <dsp:nvSpPr>
        <dsp:cNvPr id="0" name=""/>
        <dsp:cNvSpPr/>
      </dsp:nvSpPr>
      <dsp:spPr>
        <a:xfrm>
          <a:off x="0" y="61445"/>
          <a:ext cx="2209738"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dirty="0">
              <a:solidFill>
                <a:schemeClr val="bg1"/>
              </a:solidFill>
              <a:latin typeface="Trebuchet MS" panose="020B0603020202020204" pitchFamily="34" charset="0"/>
              <a:cs typeface="Calibri" panose="020F0502020204030204" pitchFamily="34" charset="0"/>
            </a:rPr>
            <a:t>Schools monitor the ongoing reading progress, collecting a body of evidence.</a:t>
          </a:r>
          <a:endParaRPr lang="en-US" sz="1800" b="0" kern="1200" dirty="0">
            <a:solidFill>
              <a:schemeClr val="bg1"/>
            </a:solidFill>
            <a:latin typeface="Trebuchet MS" panose="020B0603020202020204" pitchFamily="34" charset="0"/>
          </a:endParaRPr>
        </a:p>
      </dsp:txBody>
      <dsp:txXfrm>
        <a:off x="64721" y="126166"/>
        <a:ext cx="2080296" cy="2294922"/>
      </dsp:txXfrm>
    </dsp:sp>
    <dsp:sp modelId="{C09DC3BB-DD19-44F6-BBC5-862E91A0E899}">
      <dsp:nvSpPr>
        <dsp:cNvPr id="0" name=""/>
        <dsp:cNvSpPr/>
      </dsp:nvSpPr>
      <dsp:spPr>
        <a:xfrm>
          <a:off x="2421770" y="1013074"/>
          <a:ext cx="449507" cy="521105"/>
        </a:xfrm>
        <a:prstGeom prst="rightArrow">
          <a:avLst>
            <a:gd name="adj1" fmla="val 60000"/>
            <a:gd name="adj2" fmla="val 50000"/>
          </a:avLst>
        </a:prstGeom>
        <a:solidFill>
          <a:srgbClr val="01060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en-US" sz="1800" b="0" kern="1200" dirty="0">
            <a:latin typeface="Trebuchet MS" panose="020B0603020202020204" pitchFamily="34" charset="0"/>
          </a:endParaRPr>
        </a:p>
      </dsp:txBody>
      <dsp:txXfrm>
        <a:off x="2421770" y="1117295"/>
        <a:ext cx="314655" cy="312663"/>
      </dsp:txXfrm>
    </dsp:sp>
    <dsp:sp modelId="{F1C3D8AA-C72E-4687-9AFE-250BC4A29408}">
      <dsp:nvSpPr>
        <dsp:cNvPr id="0" name=""/>
        <dsp:cNvSpPr/>
      </dsp:nvSpPr>
      <dsp:spPr>
        <a:xfrm>
          <a:off x="3057864" y="61445"/>
          <a:ext cx="2289291"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dirty="0">
              <a:solidFill>
                <a:schemeClr val="bg1"/>
              </a:solidFill>
              <a:latin typeface="Trebuchet MS" panose="020B0603020202020204" pitchFamily="34" charset="0"/>
              <a:cs typeface="Calibri" panose="020F0502020204030204" pitchFamily="34" charset="0"/>
            </a:rPr>
            <a:t>A body of evidence demonstrates the student has achieved grade level competency in reading and parents are notified.</a:t>
          </a:r>
        </a:p>
      </dsp:txBody>
      <dsp:txXfrm>
        <a:off x="3124915" y="128496"/>
        <a:ext cx="2155189" cy="2290262"/>
      </dsp:txXfrm>
    </dsp:sp>
    <dsp:sp modelId="{EE8F0DFA-EB3F-4C0B-8B96-81509A3498C6}">
      <dsp:nvSpPr>
        <dsp:cNvPr id="0" name=""/>
        <dsp:cNvSpPr/>
      </dsp:nvSpPr>
      <dsp:spPr>
        <a:xfrm>
          <a:off x="5557279" y="1013074"/>
          <a:ext cx="445460" cy="521105"/>
        </a:xfrm>
        <a:prstGeom prst="rightArrow">
          <a:avLst>
            <a:gd name="adj1" fmla="val 60000"/>
            <a:gd name="adj2" fmla="val 50000"/>
          </a:avLst>
        </a:prstGeom>
        <a:solidFill>
          <a:srgbClr val="01060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en-US" sz="1800" b="0" kern="1200" dirty="0">
            <a:latin typeface="Trebuchet MS" panose="020B0603020202020204" pitchFamily="34" charset="0"/>
          </a:endParaRPr>
        </a:p>
      </dsp:txBody>
      <dsp:txXfrm>
        <a:off x="5557279" y="1117295"/>
        <a:ext cx="311822" cy="312663"/>
      </dsp:txXfrm>
    </dsp:sp>
    <dsp:sp modelId="{516CBC46-3682-461F-9603-B6B4481FBDBD}">
      <dsp:nvSpPr>
        <dsp:cNvPr id="0" name=""/>
        <dsp:cNvSpPr/>
      </dsp:nvSpPr>
      <dsp:spPr>
        <a:xfrm>
          <a:off x="6187648" y="61445"/>
          <a:ext cx="2259138"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dirty="0">
              <a:solidFill>
                <a:schemeClr val="bg1"/>
              </a:solidFill>
              <a:latin typeface="Trebuchet MS" panose="020B0603020202020204" pitchFamily="34" charset="0"/>
              <a:cs typeface="Calibri" panose="020F0502020204030204" pitchFamily="34" charset="0"/>
            </a:rPr>
            <a:t>The READ plan is updated and exit date is recorded. READ plan is no longer active.</a:t>
          </a:r>
        </a:p>
      </dsp:txBody>
      <dsp:txXfrm>
        <a:off x="6253816" y="127613"/>
        <a:ext cx="2126802" cy="2292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C6EDF-B63B-44B8-999F-CF62667B2AC5}">
      <dsp:nvSpPr>
        <dsp:cNvPr id="0" name=""/>
        <dsp:cNvSpPr/>
      </dsp:nvSpPr>
      <dsp:spPr>
        <a:xfrm>
          <a:off x="1337355" y="643724"/>
          <a:ext cx="980600" cy="8919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C4698A-F9EA-4401-9916-DE09F998CD00}">
      <dsp:nvSpPr>
        <dsp:cNvPr id="0" name=""/>
        <dsp:cNvSpPr/>
      </dsp:nvSpPr>
      <dsp:spPr>
        <a:xfrm>
          <a:off x="89003" y="2124849"/>
          <a:ext cx="3583800" cy="810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Trebuchet MS" panose="020B0603020202020204" pitchFamily="34" charset="0"/>
            </a:rPr>
            <a:t>Does </a:t>
          </a:r>
          <a:r>
            <a:rPr lang="en-US" sz="1800" kern="1200" dirty="0">
              <a:latin typeface="Trebuchet MS" panose="020B0603020202020204" pitchFamily="34" charset="0"/>
              <a:cs typeface="Calibri" panose="020F0502020204030204" pitchFamily="34" charset="0"/>
            </a:rPr>
            <a:t>your</a:t>
          </a:r>
          <a:r>
            <a:rPr lang="en-US" sz="1800" kern="1200" dirty="0">
              <a:latin typeface="Trebuchet MS" panose="020B0603020202020204" pitchFamily="34" charset="0"/>
            </a:rPr>
            <a:t> district have procedures in place that support communication with parents?</a:t>
          </a:r>
        </a:p>
      </dsp:txBody>
      <dsp:txXfrm>
        <a:off x="89003" y="2124849"/>
        <a:ext cx="3583800" cy="810497"/>
      </dsp:txXfrm>
    </dsp:sp>
    <dsp:sp modelId="{72AFC429-E799-41A0-B26B-562466A7C375}">
      <dsp:nvSpPr>
        <dsp:cNvPr id="0" name=""/>
        <dsp:cNvSpPr/>
      </dsp:nvSpPr>
      <dsp:spPr>
        <a:xfrm>
          <a:off x="5455265" y="634492"/>
          <a:ext cx="916312" cy="916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A103F2-9476-4515-A95D-C6ED81DF86FD}">
      <dsp:nvSpPr>
        <dsp:cNvPr id="0" name=""/>
        <dsp:cNvSpPr/>
      </dsp:nvSpPr>
      <dsp:spPr>
        <a:xfrm>
          <a:off x="4008092" y="2172719"/>
          <a:ext cx="3875044" cy="810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Trebuchet MS" panose="020B0603020202020204" pitchFamily="34" charset="0"/>
              <a:ea typeface="Roboto" panose="02000000000000000000" pitchFamily="2" charset="0"/>
              <a:cs typeface="Roboto" panose="02000000000000000000" pitchFamily="2" charset="0"/>
            </a:rPr>
            <a:t>Are there barriers to communication that need to be addressed at a district or school leader level?</a:t>
          </a:r>
        </a:p>
      </dsp:txBody>
      <dsp:txXfrm>
        <a:off x="4008092" y="2172719"/>
        <a:ext cx="3875044" cy="8106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D5F4D-4BB2-40B8-822D-FA2AEC366889}">
      <dsp:nvSpPr>
        <dsp:cNvPr id="0" name=""/>
        <dsp:cNvSpPr/>
      </dsp:nvSpPr>
      <dsp:spPr>
        <a:xfrm>
          <a:off x="-4357976" y="-668475"/>
          <a:ext cx="5192038" cy="5192038"/>
        </a:xfrm>
        <a:prstGeom prst="blockArc">
          <a:avLst>
            <a:gd name="adj1" fmla="val 18900000"/>
            <a:gd name="adj2" fmla="val 2700000"/>
            <a:gd name="adj3" fmla="val 416"/>
          </a:avLst>
        </a:pr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6209EE0-210C-44D5-B6A1-F5665E3C1E79}">
      <dsp:nvSpPr>
        <dsp:cNvPr id="0" name=""/>
        <dsp:cNvSpPr/>
      </dsp:nvSpPr>
      <dsp:spPr>
        <a:xfrm>
          <a:off x="488825" y="312593"/>
          <a:ext cx="4083174" cy="593066"/>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rebuchet MS" panose="020B0603020202020204" pitchFamily="34" charset="0"/>
            </a:rPr>
            <a:t>Multiple data cycles</a:t>
          </a:r>
        </a:p>
      </dsp:txBody>
      <dsp:txXfrm>
        <a:off x="488825" y="312593"/>
        <a:ext cx="4083174" cy="593066"/>
      </dsp:txXfrm>
    </dsp:sp>
    <dsp:sp modelId="{293A3EF2-F614-4AFE-BD90-05BC780DD915}">
      <dsp:nvSpPr>
        <dsp:cNvPr id="0" name=""/>
        <dsp:cNvSpPr/>
      </dsp:nvSpPr>
      <dsp:spPr>
        <a:xfrm>
          <a:off x="34994" y="201392"/>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ADAD0C0-728C-46C8-B810-2FC02B36652C}">
      <dsp:nvSpPr>
        <dsp:cNvPr id="0" name=""/>
        <dsp:cNvSpPr/>
      </dsp:nvSpPr>
      <dsp:spPr>
        <a:xfrm>
          <a:off x="776956" y="1186133"/>
          <a:ext cx="3743156" cy="593066"/>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rebuchet MS" panose="020B0603020202020204" pitchFamily="34" charset="0"/>
            </a:rPr>
            <a:t>Robust progress monitoring</a:t>
          </a:r>
        </a:p>
      </dsp:txBody>
      <dsp:txXfrm>
        <a:off x="776956" y="1186133"/>
        <a:ext cx="3743156" cy="593066"/>
      </dsp:txXfrm>
    </dsp:sp>
    <dsp:sp modelId="{52ABA308-4287-47E8-A8F7-9595C7CF52BD}">
      <dsp:nvSpPr>
        <dsp:cNvPr id="0" name=""/>
        <dsp:cNvSpPr/>
      </dsp:nvSpPr>
      <dsp:spPr>
        <a:xfrm>
          <a:off x="406290" y="1112000"/>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C081660-D337-4DCA-9745-2F5B16C8F118}">
      <dsp:nvSpPr>
        <dsp:cNvPr id="0" name=""/>
        <dsp:cNvSpPr/>
      </dsp:nvSpPr>
      <dsp:spPr>
        <a:xfrm>
          <a:off x="776956" y="2075887"/>
          <a:ext cx="3743156" cy="593066"/>
        </a:xfrm>
        <a:prstGeom prst="rect">
          <a:avLst/>
        </a:prstGeom>
        <a:solidFill>
          <a:srgbClr val="C888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rebuchet MS" panose="020B0603020202020204" pitchFamily="34" charset="0"/>
            </a:rPr>
            <a:t>Flexible groupings</a:t>
          </a:r>
        </a:p>
      </dsp:txBody>
      <dsp:txXfrm>
        <a:off x="776956" y="2075887"/>
        <a:ext cx="3743156" cy="593066"/>
      </dsp:txXfrm>
    </dsp:sp>
    <dsp:sp modelId="{4E399D4E-A103-4FE3-9C53-4F38FAC686D1}">
      <dsp:nvSpPr>
        <dsp:cNvPr id="0" name=""/>
        <dsp:cNvSpPr/>
      </dsp:nvSpPr>
      <dsp:spPr>
        <a:xfrm>
          <a:off x="406290" y="2001754"/>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E8B1902-F904-4154-8199-A9CB220CA934}">
      <dsp:nvSpPr>
        <dsp:cNvPr id="0" name=""/>
        <dsp:cNvSpPr/>
      </dsp:nvSpPr>
      <dsp:spPr>
        <a:xfrm>
          <a:off x="436938" y="2965642"/>
          <a:ext cx="4083174" cy="593066"/>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rebuchet MS" panose="020B0603020202020204" pitchFamily="34" charset="0"/>
            </a:rPr>
            <a:t>Data driven response, all tiers</a:t>
          </a:r>
        </a:p>
      </dsp:txBody>
      <dsp:txXfrm>
        <a:off x="436938" y="2965642"/>
        <a:ext cx="4083174" cy="593066"/>
      </dsp:txXfrm>
    </dsp:sp>
    <dsp:sp modelId="{76D222A1-C4FB-49E7-BFC1-C1178F238A45}">
      <dsp:nvSpPr>
        <dsp:cNvPr id="0" name=""/>
        <dsp:cNvSpPr/>
      </dsp:nvSpPr>
      <dsp:spPr>
        <a:xfrm>
          <a:off x="66271" y="2891508"/>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F114F-E017-4548-812D-576825A99098}">
      <dsp:nvSpPr>
        <dsp:cNvPr id="0" name=""/>
        <dsp:cNvSpPr/>
      </dsp:nvSpPr>
      <dsp:spPr>
        <a:xfrm>
          <a:off x="0" y="506"/>
          <a:ext cx="474369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B3FE44-3041-4E6D-AC91-C322A8FC74C7}">
      <dsp:nvSpPr>
        <dsp:cNvPr id="0" name=""/>
        <dsp:cNvSpPr/>
      </dsp:nvSpPr>
      <dsp:spPr>
        <a:xfrm>
          <a:off x="0" y="506"/>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rebuchet MS" panose="020B0603020202020204" pitchFamily="34" charset="0"/>
            </a:rPr>
            <a:t>Data analysis</a:t>
          </a:r>
        </a:p>
      </dsp:txBody>
      <dsp:txXfrm>
        <a:off x="0" y="506"/>
        <a:ext cx="4743694" cy="830218"/>
      </dsp:txXfrm>
    </dsp:sp>
    <dsp:sp modelId="{661C019E-F6CF-4AAC-B7AB-3B4C5D94B708}">
      <dsp:nvSpPr>
        <dsp:cNvPr id="0" name=""/>
        <dsp:cNvSpPr/>
      </dsp:nvSpPr>
      <dsp:spPr>
        <a:xfrm>
          <a:off x="0" y="830725"/>
          <a:ext cx="4743694" cy="0"/>
        </a:xfrm>
        <a:prstGeom prst="line">
          <a:avLst/>
        </a:prstGeom>
        <a:solidFill>
          <a:schemeClr val="accent2">
            <a:hueOff val="3000017"/>
            <a:satOff val="3846"/>
            <a:lumOff val="10294"/>
            <a:alphaOff val="0"/>
          </a:schemeClr>
        </a:solidFill>
        <a:ln w="25400" cap="flat" cmpd="sng" algn="ctr">
          <a:solidFill>
            <a:schemeClr val="accent2">
              <a:hueOff val="3000017"/>
              <a:satOff val="3846"/>
              <a:lumOff val="10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D018E-9473-4D8F-8A3B-5276034DC6B6}">
      <dsp:nvSpPr>
        <dsp:cNvPr id="0" name=""/>
        <dsp:cNvSpPr/>
      </dsp:nvSpPr>
      <dsp:spPr>
        <a:xfrm>
          <a:off x="0" y="830725"/>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rebuchet MS" panose="020B0603020202020204" pitchFamily="34" charset="0"/>
            </a:rPr>
            <a:t>SRD identification</a:t>
          </a:r>
        </a:p>
      </dsp:txBody>
      <dsp:txXfrm>
        <a:off x="0" y="830725"/>
        <a:ext cx="4743694" cy="830218"/>
      </dsp:txXfrm>
    </dsp:sp>
    <dsp:sp modelId="{AE853CF3-EAD6-42A1-91C6-79D7118A0291}">
      <dsp:nvSpPr>
        <dsp:cNvPr id="0" name=""/>
        <dsp:cNvSpPr/>
      </dsp:nvSpPr>
      <dsp:spPr>
        <a:xfrm>
          <a:off x="0" y="1660943"/>
          <a:ext cx="4743694" cy="0"/>
        </a:xfrm>
        <a:prstGeom prst="line">
          <a:avLst/>
        </a:prstGeom>
        <a:solidFill>
          <a:schemeClr val="accent2">
            <a:hueOff val="6000035"/>
            <a:satOff val="7693"/>
            <a:lumOff val="20588"/>
            <a:alphaOff val="0"/>
          </a:schemeClr>
        </a:solidFill>
        <a:ln w="25400" cap="flat" cmpd="sng" algn="ctr">
          <a:solidFill>
            <a:schemeClr val="accent2">
              <a:hueOff val="6000035"/>
              <a:satOff val="7693"/>
              <a:lumOff val="20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5EF72-2408-4E13-B353-2D3A4B7055E7}">
      <dsp:nvSpPr>
        <dsp:cNvPr id="0" name=""/>
        <dsp:cNvSpPr/>
      </dsp:nvSpPr>
      <dsp:spPr>
        <a:xfrm>
          <a:off x="0" y="1660943"/>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rebuchet MS" panose="020B0603020202020204" pitchFamily="34" charset="0"/>
            </a:rPr>
            <a:t>READ Act implementation</a:t>
          </a:r>
        </a:p>
      </dsp:txBody>
      <dsp:txXfrm>
        <a:off x="0" y="1660943"/>
        <a:ext cx="4743694" cy="830218"/>
      </dsp:txXfrm>
    </dsp:sp>
    <dsp:sp modelId="{8E1DAEE8-FA4C-4C85-99A5-3827717BCC00}">
      <dsp:nvSpPr>
        <dsp:cNvPr id="0" name=""/>
        <dsp:cNvSpPr/>
      </dsp:nvSpPr>
      <dsp:spPr>
        <a:xfrm>
          <a:off x="0" y="2491162"/>
          <a:ext cx="4743694" cy="0"/>
        </a:xfrm>
        <a:prstGeom prst="line">
          <a:avLst/>
        </a:prstGeom>
        <a:solidFill>
          <a:schemeClr val="accent2">
            <a:hueOff val="9000052"/>
            <a:satOff val="11539"/>
            <a:lumOff val="30882"/>
            <a:alphaOff val="0"/>
          </a:schemeClr>
        </a:solidFill>
        <a:ln w="25400" cap="flat" cmpd="sng" algn="ctr">
          <a:solidFill>
            <a:schemeClr val="accent2">
              <a:hueOff val="9000052"/>
              <a:satOff val="11539"/>
              <a:lumOff val="30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D8FB8-CC4F-44B8-8968-2AA63EEF308A}">
      <dsp:nvSpPr>
        <dsp:cNvPr id="0" name=""/>
        <dsp:cNvSpPr/>
      </dsp:nvSpPr>
      <dsp:spPr>
        <a:xfrm>
          <a:off x="0" y="2491162"/>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rebuchet MS" panose="020B0603020202020204" pitchFamily="34" charset="0"/>
            </a:rPr>
            <a:t>Professional development</a:t>
          </a:r>
        </a:p>
      </dsp:txBody>
      <dsp:txXfrm>
        <a:off x="0" y="2491162"/>
        <a:ext cx="4743694" cy="830218"/>
      </dsp:txXfrm>
    </dsp:sp>
    <dsp:sp modelId="{EA397627-BD62-4A21-BADE-6CA2079462C9}">
      <dsp:nvSpPr>
        <dsp:cNvPr id="0" name=""/>
        <dsp:cNvSpPr/>
      </dsp:nvSpPr>
      <dsp:spPr>
        <a:xfrm>
          <a:off x="0" y="3321380"/>
          <a:ext cx="4743694" cy="0"/>
        </a:xfrm>
        <a:prstGeom prst="line">
          <a:avLst/>
        </a:prstGeom>
        <a:solidFill>
          <a:schemeClr val="accent2">
            <a:hueOff val="12000070"/>
            <a:satOff val="15385"/>
            <a:lumOff val="41176"/>
            <a:alphaOff val="0"/>
          </a:schemeClr>
        </a:solidFill>
        <a:ln w="25400" cap="flat" cmpd="sng" algn="ctr">
          <a:solidFill>
            <a:schemeClr val="accent2">
              <a:hueOff val="12000070"/>
              <a:satOff val="15385"/>
              <a:lumOff val="4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95A75D-2DAA-414A-9C20-E042028C45A2}">
      <dsp:nvSpPr>
        <dsp:cNvPr id="0" name=""/>
        <dsp:cNvSpPr/>
      </dsp:nvSpPr>
      <dsp:spPr>
        <a:xfrm>
          <a:off x="0" y="3321380"/>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rebuchet MS" panose="020B0603020202020204" pitchFamily="34" charset="0"/>
            </a:rPr>
            <a:t>Planning for developing processes and procedures required by the READ Act</a:t>
          </a:r>
        </a:p>
      </dsp:txBody>
      <dsp:txXfrm>
        <a:off x="0" y="3321380"/>
        <a:ext cx="4743694" cy="8302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t>1/20/2026</a:t>
            </a:fld>
            <a:endParaRPr lang="en-US" dirty="0"/>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t>‹#›</a:t>
            </a:fld>
            <a:endParaRPr lang="en-US" dirty="0"/>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de.state.co.us/coloradoliteracy/readplanchecklis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e.state.co.us/coloradoliteracy/readplanexampl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de.state.co.us/coloradoliteracy/mlreadplantemplat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d.cde.state.co.us/coloradoliteracy/readplan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d.cde.state.co.u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d.cde.state.co.us/coloradoliteracy"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e.state.co.us/early/elsrregionalsuppor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de.state.co.us/coloradoliteracy/evidencebasedreadinginstructioninde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de.state.co.us/coloradoliteracy/readande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pp.smartsheet.com/b/form/019833075d957780bbf49d5eb92bf907"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forms/d/e/1FAIpQLSfupelSRJ9cdlHQ8EE039GV9tZP-aQZsZwdG-SI-x1-2hgpWw/viewform?usp=sharing&amp;ouid=11779335999150822678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cde.state.co.us/coloradoliteracy/datareportinganddashboard/read-budget-submission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cde.state.co.us/coloradoliteracy/readactfinalexpenditurereporttraining" TargetMode="External"/><Relationship Id="rId4" Type="http://schemas.openxmlformats.org/officeDocument/2006/relationships/hyperlink" Target="https://ed.cde.state.co.us/coloradoliteracy/readact-programming/advisorylistofinstructionalprogramming202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2701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A strong READ plan is a “living” document. </a:t>
            </a:r>
          </a:p>
          <a:p>
            <a:pPr marL="158750" indent="0">
              <a:buNone/>
            </a:pPr>
            <a:endParaRPr lang="en-US" b="1" dirty="0"/>
          </a:p>
          <a:p>
            <a:pPr marL="158750" indent="0">
              <a:buNone/>
            </a:pPr>
            <a:r>
              <a:rPr lang="en-US" b="1" dirty="0"/>
              <a:t>This means that the READ plan should be updated as services and data change to reflect the needs of the student and the supports the student is receiving. </a:t>
            </a:r>
          </a:p>
          <a:p>
            <a:endParaRPr lang="en-US" dirty="0"/>
          </a:p>
          <a:p>
            <a:pPr marL="158750" indent="0">
              <a:buNone/>
            </a:pPr>
            <a:r>
              <a:rPr lang="en-US" b="1" dirty="0"/>
              <a:t>READ plans should serve as a documentation of:</a:t>
            </a:r>
          </a:p>
          <a:p>
            <a:r>
              <a:rPr lang="en-US" dirty="0"/>
              <a:t>the data that supports the student’s reading progress,</a:t>
            </a:r>
          </a:p>
          <a:p>
            <a:r>
              <a:rPr lang="en-US" dirty="0"/>
              <a:t>the services that the student is receiving</a:t>
            </a:r>
          </a:p>
          <a:p>
            <a:r>
              <a:rPr lang="en-US" dirty="0"/>
              <a:t>Who is providing the instruction and support the student is receiving, and</a:t>
            </a:r>
          </a:p>
          <a:p>
            <a:r>
              <a:rPr lang="en-US" dirty="0"/>
              <a:t>how well those services are supporting the student throughout the year </a:t>
            </a:r>
          </a:p>
          <a:p>
            <a:endParaRPr lang="en-US" dirty="0"/>
          </a:p>
          <a:p>
            <a:pPr marL="158750" indent="0">
              <a:buNone/>
            </a:pPr>
            <a:r>
              <a:rPr lang="en-US" dirty="0"/>
              <a:t>A plan is not written at the beginning of the year and put away. It is used to guide instruction and determine when adjustments are needed, and successes are celebrated. </a:t>
            </a:r>
          </a:p>
          <a:p>
            <a:endParaRPr lang="en-US" dirty="0"/>
          </a:p>
        </p:txBody>
      </p:sp>
    </p:spTree>
    <p:extLst>
      <p:ext uri="{BB962C8B-B14F-4D97-AF65-F5344CB8AC3E}">
        <p14:creationId xmlns:p14="http://schemas.microsoft.com/office/powerpoint/2010/main" val="70615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r>
              <a:rPr lang="en-US" dirty="0"/>
              <a:t>Some students who previously tested above the cut score for an SRD may score below the cut score at MOY, and in this case, the same procedure is required that we follow at BOY and </a:t>
            </a:r>
            <a:r>
              <a:rPr lang="en-US" b="1" dirty="0"/>
              <a:t>initiate a READ Plan at MOY </a:t>
            </a:r>
          </a:p>
          <a:p>
            <a:pPr marL="158750" indent="0">
              <a:buNone/>
            </a:pPr>
            <a:endParaRPr lang="en-US" dirty="0"/>
          </a:p>
          <a:p>
            <a:pPr marL="158750" indent="0">
              <a:buNone/>
            </a:pPr>
            <a:r>
              <a:rPr lang="en-US" dirty="0"/>
              <a:t>Students who are NEWLY IDENTIFIED at MOY for a possible significant reading deficiency based on their scores on the interim assessment should be administered a diagnostic assessment within sixty days, </a:t>
            </a:r>
          </a:p>
          <a:p>
            <a:pPr marL="158750" indent="0">
              <a:buNone/>
            </a:pPr>
            <a:endParaRPr lang="en-US" dirty="0"/>
          </a:p>
          <a:p>
            <a:pPr marL="158750" indent="0">
              <a:buNone/>
            </a:pPr>
            <a:r>
              <a:rPr lang="en-US" dirty="0"/>
              <a:t>and upon finding the student has an SRD, a READ plan must be initiated.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5012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chemeClr val="tx1"/>
                </a:solidFill>
                <a:latin typeface="Calibri" panose="020F0502020204030204" pitchFamily="34" charset="0"/>
                <a:cs typeface="Calibri" panose="020F0502020204030204" pitchFamily="34" charset="0"/>
              </a:rPr>
              <a:t>The READ Act includes several elements that must be included in a READ plan.  </a:t>
            </a:r>
            <a:endParaRPr lang="en-US" sz="1200" i="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en-US" b="1" dirty="0"/>
          </a:p>
          <a:p>
            <a:pPr marL="0" indent="0">
              <a:lnSpc>
                <a:spcPct val="150000"/>
              </a:lnSpc>
              <a:buClr>
                <a:schemeClr val="tx1"/>
              </a:buClr>
              <a:buFont typeface="Arial" panose="020B0604020202020204" pitchFamily="34" charset="0"/>
              <a:buNone/>
            </a:pPr>
            <a:r>
              <a:rPr lang="en-US" sz="1100" b="1" dirty="0">
                <a:solidFill>
                  <a:schemeClr val="tx1"/>
                </a:solidFill>
                <a:latin typeface="Calibri" panose="020F0502020204030204" pitchFamily="34" charset="0"/>
                <a:cs typeface="Calibri" panose="020F0502020204030204" pitchFamily="34" charset="0"/>
              </a:rPr>
              <a:t>Each READ plan must include, at a minimum: </a:t>
            </a:r>
          </a:p>
          <a:p>
            <a:pPr marL="0" indent="0">
              <a:lnSpc>
                <a:spcPct val="150000"/>
              </a:lnSpc>
              <a:buClr>
                <a:schemeClr val="tx1"/>
              </a:buClr>
              <a:buFont typeface="Arial" panose="020B0604020202020204" pitchFamily="34" charset="0"/>
              <a:buNone/>
            </a:pPr>
            <a:endParaRPr lang="en-US" sz="1100" b="1" dirty="0">
              <a:solidFill>
                <a:schemeClr val="tx1"/>
              </a:solidFill>
              <a:latin typeface="Calibri" panose="020F0502020204030204" pitchFamily="34" charset="0"/>
              <a:cs typeface="Calibri" panose="020F0502020204030204" pitchFamily="34" charset="0"/>
            </a:endParaRP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student’s specific, diagnosed reading skill deficiencies that need to be remediated in order for the student to attain reading competency;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goals and objectives for student growth in attaining reading competency;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type of additional instructional services and interventions the student will receive in reading. At a minimum, the local education provider shall ensure the student receives educational services in a daily literacy block for the length of time identified as effective in research relating to best practices in teaching reading.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scientifically based or evidence-based reading instructional programming the teacher will use to provide daily reading approaches, strategies, interventions, and instruction, which programs at a minimum shall address the areas of phonemic awareness, phonics, vocabulary development, reading fluency, including oral skills, and reading comprehension.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How the student’s progress will be evaluated and monitored;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strategies parents are encouraged to use that are designed to supplement the programming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Any additional services the teacher deems available and appropriate to accelerate the student’s reading skill development</a:t>
            </a:r>
          </a:p>
          <a:p>
            <a:pPr marL="457200" marR="0" lvl="1" indent="0" algn="l" defTabSz="914400" rtl="0" eaLnBrk="1" fontAlgn="auto" latinLnBrk="0" hangingPunct="1">
              <a:lnSpc>
                <a:spcPct val="150000"/>
              </a:lnSpc>
              <a:spcBef>
                <a:spcPts val="0"/>
              </a:spcBef>
              <a:spcAft>
                <a:spcPts val="0"/>
              </a:spcAft>
              <a:buClr>
                <a:schemeClr val="tx1"/>
              </a:buClr>
              <a:buSzTx/>
              <a:buFont typeface="+mj-lt"/>
              <a:buNone/>
              <a:tabLst/>
              <a:defRPr/>
            </a:pPr>
            <a:r>
              <a:rPr lang="en-US" sz="1100" b="0" dirty="0"/>
              <a:t>22-7-1206 (5) a-g</a:t>
            </a:r>
          </a:p>
          <a:p>
            <a:pPr marL="457200" lvl="1" indent="0">
              <a:lnSpc>
                <a:spcPct val="150000"/>
              </a:lnSpc>
              <a:buClr>
                <a:schemeClr val="tx1"/>
              </a:buClr>
              <a:buFont typeface="+mj-lt"/>
              <a:buNone/>
            </a:pPr>
            <a:endParaRPr lang="en-US" sz="11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r>
              <a:rPr lang="en-US" sz="1100" b="0" i="0" dirty="0">
                <a:solidFill>
                  <a:schemeClr val="tx1"/>
                </a:solidFill>
                <a:latin typeface="Calibri" panose="020F0502020204030204" pitchFamily="34" charset="0"/>
                <a:cs typeface="Calibri" panose="020F0502020204030204" pitchFamily="34" charset="0"/>
              </a:rPr>
              <a:t>READ plans are specific to each student. The READ Act details additional components to include in READ Plans for English Language learners. The READ Act also includes additional READ Plan considerations for students who may have an Individualized Educational Plan. </a:t>
            </a: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endParaRPr lang="en-US" sz="1100" b="0" i="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r>
              <a:rPr lang="en-US" sz="1100" b="0" i="0" dirty="0">
                <a:solidFill>
                  <a:schemeClr val="tx1"/>
                </a:solidFill>
                <a:latin typeface="Calibri" panose="020F0502020204030204" pitchFamily="34" charset="0"/>
                <a:cs typeface="Calibri" panose="020F0502020204030204" pitchFamily="34" charset="0"/>
              </a:rPr>
              <a:t>Drop link:</a:t>
            </a:r>
          </a:p>
          <a:p>
            <a:pPr marL="0" lvl="0" indent="0" algn="l" rtl="0">
              <a:lnSpc>
                <a:spcPct val="100000"/>
              </a:lnSpc>
              <a:spcBef>
                <a:spcPts val="0"/>
              </a:spcBef>
              <a:spcAft>
                <a:spcPts val="0"/>
              </a:spcAft>
              <a:buSzPts val="1100"/>
              <a:buNone/>
            </a:pPr>
            <a:endParaRPr lang="en-US" sz="1100" dirty="0">
              <a:highlight>
                <a:srgbClr val="FFFF00"/>
              </a:highlight>
            </a:endParaRPr>
          </a:p>
          <a:p>
            <a:pPr marL="0" lvl="0" indent="0" algn="l" rtl="0">
              <a:lnSpc>
                <a:spcPct val="100000"/>
              </a:lnSpc>
              <a:spcBef>
                <a:spcPts val="0"/>
              </a:spcBef>
              <a:spcAft>
                <a:spcPts val="0"/>
              </a:spcAft>
              <a:buSzPts val="1100"/>
              <a:buNone/>
            </a:pPr>
            <a:r>
              <a:rPr lang="en-US" sz="1100" dirty="0">
                <a:highlight>
                  <a:srgbClr val="FFFF00"/>
                </a:highlight>
              </a:rPr>
              <a:t>READ Plan Checklist link</a:t>
            </a:r>
            <a:r>
              <a:rPr lang="en-US" sz="1100" dirty="0"/>
              <a:t>: </a:t>
            </a:r>
            <a:r>
              <a:rPr lang="en-US" sz="1100" u="sng" dirty="0">
                <a:solidFill>
                  <a:schemeClr val="hlink"/>
                </a:solidFill>
                <a:hlinkClick r:id="rId3"/>
              </a:rPr>
              <a:t>http://www.cde.state.co.us/coloradoliteracy/readplanchecklist</a:t>
            </a:r>
            <a:endParaRPr lang="en-US" sz="1100" u="sng" dirty="0">
              <a:solidFill>
                <a:schemeClr val="hlink"/>
              </a:solidFill>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4091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fontAlgn="base">
              <a:buNone/>
            </a:pP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The graphic shown on the slide represents what the </a:t>
            </a:r>
            <a:r>
              <a:rPr lang="en-US" sz="1100" b="1"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READ Plan Process </a:t>
            </a: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would look like: </a:t>
            </a:r>
          </a:p>
          <a:p>
            <a:pPr marL="0" indent="0" rtl="0" fontAlgn="base">
              <a:buNone/>
            </a:pPr>
            <a:endParaRPr lang="en-US" sz="1100" b="0" i="0" u="none" strike="noStrike" cap="none" dirty="0">
              <a:solidFill>
                <a:srgbClr val="000000"/>
              </a:solidFill>
              <a:effectLst/>
              <a:latin typeface="Trebuchet MS" panose="020B0603020202020204" pitchFamily="34" charset="0"/>
              <a:cs typeface="Arial"/>
              <a:sym typeface="Arial"/>
            </a:endParaRPr>
          </a:p>
          <a:p>
            <a:pPr marL="0" indent="0" rtl="0" fontAlgn="base">
              <a:buNone/>
            </a:pPr>
            <a:r>
              <a:rPr lang="en-US" sz="1100" b="0" dirty="0">
                <a:solidFill>
                  <a:schemeClr val="tx1"/>
                </a:solidFill>
                <a:latin typeface="Trebuchet MS" panose="020B0603020202020204" pitchFamily="34" charset="0"/>
              </a:rPr>
              <a:t>When a student is identified as having an SRD, a READ plan will be put in place:</a:t>
            </a:r>
          </a:p>
          <a:p>
            <a:pPr marL="0" indent="0" rtl="0" fontAlgn="base">
              <a:buNone/>
            </a:pPr>
            <a:endParaRPr lang="en-US" sz="1100" b="1" dirty="0">
              <a:solidFill>
                <a:schemeClr val="tx1"/>
              </a:solidFill>
              <a:latin typeface="Trebuchet MS" panose="020B0603020202020204" pitchFamily="34" charset="0"/>
            </a:endParaRP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dirty="0">
                <a:latin typeface="Trebuchet MS" panose="020B0603020202020204" pitchFamily="34" charset="0"/>
              </a:rPr>
              <a:t>Identify specific skill deficits</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dirty="0">
                <a:latin typeface="Trebuchet MS" panose="020B0603020202020204" pitchFamily="34" charset="0"/>
              </a:rPr>
              <a:t>Write goals and objectives </a:t>
            </a:r>
            <a:r>
              <a:rPr lang="en-US" sz="1100" b="0" dirty="0">
                <a:latin typeface="Trebuchet MS" panose="020B0603020202020204" pitchFamily="34" charset="0"/>
              </a:rPr>
              <a:t>(These should directly address the specific skill deficits)</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dirty="0">
                <a:latin typeface="Trebuchet MS" panose="020B0603020202020204" pitchFamily="34" charset="0"/>
              </a:rPr>
              <a:t>Match intervention to skill deficits; implement with fidelity</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dirty="0">
                <a:latin typeface="Trebuchet MS" panose="020B0603020202020204" pitchFamily="34" charset="0"/>
              </a:rPr>
              <a:t>Select and administer progress monitoring assessment</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dirty="0">
                <a:latin typeface="Trebuchet MS" panose="020B0603020202020204" pitchFamily="34" charset="0"/>
              </a:rPr>
              <a:t>Analyze progress monitoring data </a:t>
            </a:r>
            <a:r>
              <a:rPr lang="en-US" sz="1100" b="0" dirty="0">
                <a:latin typeface="Trebuchet MS" panose="020B0603020202020204" pitchFamily="34" charset="0"/>
              </a:rPr>
              <a:t>(This should happen at regular intervals, for example, every 6 weeks)</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0" dirty="0">
                <a:latin typeface="Trebuchet MS" panose="020B0603020202020204" pitchFamily="34" charset="0"/>
              </a:rPr>
              <a:t>This helps </a:t>
            </a:r>
            <a:r>
              <a:rPr lang="en-US" sz="1100" b="1" dirty="0">
                <a:latin typeface="Trebuchet MS" panose="020B0603020202020204" pitchFamily="34" charset="0"/>
              </a:rPr>
              <a:t>Determine effectiveness of instruction; adjust as needed </a:t>
            </a:r>
            <a:r>
              <a:rPr lang="en-US" sz="1100" b="0" dirty="0">
                <a:latin typeface="Trebuchet MS" panose="020B0603020202020204" pitchFamily="34" charset="0"/>
              </a:rPr>
              <a:t>and celebrate student success!</a:t>
            </a: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dirty="0">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r>
              <a:rPr lang="en-US" sz="1100" b="0" dirty="0">
                <a:solidFill>
                  <a:schemeClr val="tx1"/>
                </a:solidFill>
                <a:latin typeface="Trebuchet MS" panose="020B0603020202020204" pitchFamily="34" charset="0"/>
              </a:rPr>
              <a:t>Ongoing, regular updates to parents occur throughout the READ Plan process</a:t>
            </a: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dirty="0">
              <a:solidFill>
                <a:schemeClr val="tx1"/>
              </a:solidFill>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dirty="0">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dirty="0"/>
          </a:p>
        </p:txBody>
      </p:sp>
    </p:spTree>
    <p:extLst>
      <p:ext uri="{BB962C8B-B14F-4D97-AF65-F5344CB8AC3E}">
        <p14:creationId xmlns:p14="http://schemas.microsoft.com/office/powerpoint/2010/main" val="3977691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44391328-4F81-9687-7E49-F49EBA052701}"/>
            </a:ext>
          </a:extLst>
        </p:cNvPr>
        <p:cNvGrpSpPr/>
        <p:nvPr/>
      </p:nvGrpSpPr>
      <p:grpSpPr>
        <a:xfrm>
          <a:off x="0" y="0"/>
          <a:ext cx="0" cy="0"/>
          <a:chOff x="0" y="0"/>
          <a:chExt cx="0" cy="0"/>
        </a:xfrm>
      </p:grpSpPr>
      <p:sp>
        <p:nvSpPr>
          <p:cNvPr id="675" name="Google Shape;675;g638cf3cddf_2_133:notes">
            <a:extLst>
              <a:ext uri="{FF2B5EF4-FFF2-40B4-BE49-F238E27FC236}">
                <a16:creationId xmlns:a16="http://schemas.microsoft.com/office/drawing/2014/main" id="{274B9248-B88F-D4B1-0F19-6BBB37DF4E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a:extLst>
              <a:ext uri="{FF2B5EF4-FFF2-40B4-BE49-F238E27FC236}">
                <a16:creationId xmlns:a16="http://schemas.microsoft.com/office/drawing/2014/main" id="{D0FCC242-6169-A8B4-1BC3-C9018FF8CE6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 As mentioned before, </a:t>
            </a:r>
            <a:r>
              <a:rPr lang="en-US" sz="1100" dirty="0"/>
              <a:t>There are </a:t>
            </a:r>
            <a:r>
              <a:rPr lang="en-US" sz="1100" b="1" dirty="0"/>
              <a:t>considerations for student with disabilities</a:t>
            </a:r>
            <a:r>
              <a:rPr lang="en-US" sz="1100" dirty="0"/>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1100" dirty="0"/>
          </a:p>
          <a:p>
            <a:pPr marL="171450" indent="-171450">
              <a:lnSpc>
                <a:spcPct val="150000"/>
              </a:lnSpc>
              <a:defRPr/>
            </a:pPr>
            <a:r>
              <a:rPr lang="en-US" sz="1100" dirty="0"/>
              <a:t>A child with a disability </a:t>
            </a:r>
            <a:r>
              <a:rPr lang="en-US" sz="1100" b="1" dirty="0"/>
              <a:t>may be identified as having an SRD</a:t>
            </a:r>
          </a:p>
          <a:p>
            <a:pPr marL="171450" indent="-171450">
              <a:lnSpc>
                <a:spcPct val="150000"/>
              </a:lnSpc>
              <a:defRPr/>
            </a:pPr>
            <a:endParaRPr lang="en-US" sz="1100" b="1" dirty="0"/>
          </a:p>
          <a:p>
            <a:pPr marL="171450" indent="-171450">
              <a:lnSpc>
                <a:spcPct val="150000"/>
              </a:lnSpc>
              <a:defRPr/>
            </a:pPr>
            <a:r>
              <a:rPr lang="en-US" sz="1100" dirty="0"/>
              <a:t>And </a:t>
            </a:r>
            <a:r>
              <a:rPr lang="en-US" sz="1100" b="1" dirty="0"/>
              <a:t>could have a READ plan in addition to an Individualized Education Program, </a:t>
            </a:r>
            <a:r>
              <a:rPr lang="en-US" sz="1100" b="0" dirty="0"/>
              <a:t>or</a:t>
            </a:r>
            <a:r>
              <a:rPr lang="en-US" sz="1100" b="1" dirty="0"/>
              <a:t> IEP</a:t>
            </a:r>
            <a:r>
              <a:rPr lang="en-US" sz="1100" dirty="0"/>
              <a:t> (CRS 22-7-1206(3)). </a:t>
            </a:r>
          </a:p>
          <a:p>
            <a:pPr marL="0" indent="0">
              <a:lnSpc>
                <a:spcPct val="150000"/>
              </a:lnSpc>
              <a:buFont typeface="Arial" panose="020B0604020202020204" pitchFamily="34" charset="0"/>
              <a:buNone/>
            </a:pPr>
            <a:endParaRPr lang="en-US" sz="1100" dirty="0"/>
          </a:p>
          <a:p>
            <a:pPr marL="0" indent="0">
              <a:lnSpc>
                <a:spcPct val="150000"/>
              </a:lnSpc>
              <a:buFont typeface="Arial" panose="020B0604020202020204" pitchFamily="34" charset="0"/>
              <a:buNone/>
            </a:pPr>
            <a:endParaRPr lang="en-US" sz="1100" dirty="0"/>
          </a:p>
          <a:p>
            <a:pPr marL="0" indent="0">
              <a:lnSpc>
                <a:spcPct val="150000"/>
              </a:lnSpc>
              <a:buFont typeface="Arial" panose="020B0604020202020204" pitchFamily="34" charset="0"/>
              <a:buNone/>
            </a:pPr>
            <a:r>
              <a:rPr lang="en-US" sz="1100" dirty="0"/>
              <a:t>It is a </a:t>
            </a:r>
            <a:r>
              <a:rPr lang="en-US" sz="1100" b="1" dirty="0"/>
              <a:t>district decision on how these </a:t>
            </a:r>
            <a:r>
              <a:rPr lang="en-US" sz="1100" b="1" dirty="0">
                <a:solidFill>
                  <a:schemeClr val="tx1"/>
                </a:solidFill>
              </a:rPr>
              <a:t>how these two plans work together to best support a child </a:t>
            </a:r>
            <a:r>
              <a:rPr lang="en-US" sz="1100" dirty="0"/>
              <a:t>(CRS 22-7-1206(3); https://www.cde.state.co.us/cdesped/idea_colorados_read_act_guidance). </a:t>
            </a:r>
          </a:p>
          <a:p>
            <a:pPr marL="0" indent="0">
              <a:lnSpc>
                <a:spcPct val="150000"/>
              </a:lnSpc>
              <a:buFont typeface="Arial" panose="020B0604020202020204" pitchFamily="34" charset="0"/>
              <a:buNone/>
            </a:pPr>
            <a:endParaRPr lang="en-US" sz="1100" dirty="0"/>
          </a:p>
          <a:p>
            <a:pPr marL="171450" indent="-171450">
              <a:lnSpc>
                <a:spcPct val="150000"/>
              </a:lnSpc>
            </a:pPr>
            <a:r>
              <a:rPr lang="en-US" sz="1100" dirty="0"/>
              <a:t>Note that not all students with a disability who have a significant reading deficiency will have an IEP and that these determinations are also made at the local level and are unique to the learner. </a:t>
            </a:r>
          </a:p>
          <a:p>
            <a:pPr marL="0" lvl="0" indent="0" algn="l" rtl="0">
              <a:spcBef>
                <a:spcPts val="0"/>
              </a:spcBef>
              <a:spcAft>
                <a:spcPts val="0"/>
              </a:spcAft>
              <a:buSzPts val="1100"/>
              <a:buNone/>
            </a:pPr>
            <a:endParaRPr lang="en-US" sz="1100" dirty="0"/>
          </a:p>
          <a:p>
            <a:pPr marL="0" lvl="0" indent="0" algn="l" rtl="0">
              <a:spcBef>
                <a:spcPts val="0"/>
              </a:spcBef>
              <a:spcAft>
                <a:spcPts val="0"/>
              </a:spcAft>
              <a:buSzPts val="1100"/>
              <a:buNone/>
            </a:pPr>
            <a:r>
              <a:rPr lang="en-US" sz="1100" dirty="0"/>
              <a:t>The IDEA and Colorado’s READ Act Guidance Document: https://www.cde.state.co.us/cdesped/idea_colorados_read_act_guidance</a:t>
            </a:r>
          </a:p>
        </p:txBody>
      </p:sp>
      <p:sp>
        <p:nvSpPr>
          <p:cNvPr id="677" name="Google Shape;677;g638cf3cddf_2_133:notes">
            <a:extLst>
              <a:ext uri="{FF2B5EF4-FFF2-40B4-BE49-F238E27FC236}">
                <a16:creationId xmlns:a16="http://schemas.microsoft.com/office/drawing/2014/main" id="{64D1B18A-C955-DFF0-2C43-CA015F9F793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17</a:t>
            </a:fld>
            <a:endParaRPr sz="1400" b="0" i="0" u="none" strike="noStrike" cap="none" dirty="0">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09921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28600" indent="0">
              <a:buNone/>
            </a:pPr>
            <a:endParaRPr lang="en-US" dirty="0"/>
          </a:p>
          <a:p>
            <a:pPr marL="354330" indent="-171450"/>
            <a:r>
              <a:rPr lang="en-US" dirty="0"/>
              <a:t>When writing a READ Plan for a Multilingual Learner, the process for analyzing data, determining specific skill deficits, and writing goals and objectives is the same. </a:t>
            </a:r>
          </a:p>
          <a:p>
            <a:pPr marL="354330" indent="-171450"/>
            <a:endParaRPr lang="en-US" dirty="0"/>
          </a:p>
          <a:p>
            <a:pPr marL="35433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t>However, It is important that the READ plan incorporates information about the student’s English language development. </a:t>
            </a:r>
          </a:p>
          <a:p>
            <a:pPr marL="354330" indent="-171450"/>
            <a:endParaRPr lang="en-US" dirty="0"/>
          </a:p>
          <a:p>
            <a:pPr marL="354330" indent="-171450"/>
            <a:r>
              <a:rPr lang="en-US" dirty="0"/>
              <a:t>When creating a READ plan for Multilingual Learners</a:t>
            </a:r>
            <a:r>
              <a:rPr lang="en-US" b="0" dirty="0">
                <a:cs typeface="Calibri"/>
              </a:rPr>
              <a:t>, </a:t>
            </a:r>
            <a:r>
              <a:rPr lang="en-US" b="1" dirty="0"/>
              <a:t>The READ plan should include: </a:t>
            </a:r>
          </a:p>
          <a:p>
            <a:pPr marL="354330" indent="-171450">
              <a:lnSpc>
                <a:spcPct val="110000"/>
              </a:lnSpc>
            </a:pPr>
            <a:r>
              <a:rPr lang="en-US" sz="1100" b="1" dirty="0">
                <a:latin typeface="Trebuchet MS" panose="020B0603020202020204" pitchFamily="34" charset="0"/>
              </a:rPr>
              <a:t>Reading goals and selected interventions developed with a student's English language proficiency level in mind</a:t>
            </a:r>
          </a:p>
          <a:p>
            <a:pPr marL="354330" indent="-171450">
              <a:lnSpc>
                <a:spcPct val="100000"/>
              </a:lnSpc>
            </a:pPr>
            <a:r>
              <a:rPr lang="en-US" sz="1100" b="1" dirty="0">
                <a:latin typeface="Trebuchet MS" panose="020B0603020202020204" pitchFamily="34" charset="0"/>
              </a:rPr>
              <a:t>The necessary instructional scaffolds to ensure language considerations are addressed while providing the intervention</a:t>
            </a:r>
          </a:p>
          <a:p>
            <a:pPr marL="354330" indent="-171450">
              <a:lnSpc>
                <a:spcPct val="110000"/>
              </a:lnSpc>
            </a:pPr>
            <a:r>
              <a:rPr lang="en-US" sz="1100" b="1" dirty="0">
                <a:latin typeface="Trebuchet MS" panose="020B0603020202020204" pitchFamily="34" charset="0"/>
              </a:rPr>
              <a:t>Information about a student’s home language literacy skills, if available, </a:t>
            </a:r>
            <a:r>
              <a:rPr lang="en-US" sz="1100" b="0" dirty="0">
                <a:latin typeface="Trebuchet MS" panose="020B0603020202020204" pitchFamily="34" charset="0"/>
              </a:rPr>
              <a:t>as an asset </a:t>
            </a:r>
            <a:r>
              <a:rPr lang="en-US" sz="1100" b="1" dirty="0">
                <a:latin typeface="Trebuchet MS" panose="020B0603020202020204" pitchFamily="34" charset="0"/>
              </a:rPr>
              <a:t>to help inform instruction</a:t>
            </a:r>
          </a:p>
          <a:p>
            <a:pPr marL="182880" indent="0">
              <a:lnSpc>
                <a:spcPct val="110000"/>
              </a:lnSpc>
              <a:buNone/>
            </a:pPr>
            <a:r>
              <a:rPr lang="en-US" b="1" dirty="0"/>
              <a:t> </a:t>
            </a:r>
          </a:p>
          <a:p>
            <a:pPr marL="354330" indent="-171450"/>
            <a:r>
              <a:rPr lang="en-US" dirty="0"/>
              <a:t>Following these principles, schools can develop READ Plans that reflect the unique strengths and needs of MLs to set them on a trajectory toward proficiency in both literacy and English language development.</a:t>
            </a:r>
          </a:p>
          <a:p>
            <a:pPr marL="228600" indent="0">
              <a:buNone/>
            </a:pPr>
            <a:endParaRPr lang="en-US" dirty="0">
              <a:cs typeface="Calibri"/>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7635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Our office completed revisions of the READ plan templates and posted them on our website to provide districts with an updated model to guide the way READ plans are written, revised, and implemented across the state. </a:t>
            </a:r>
          </a:p>
          <a:p>
            <a:endParaRPr lang="en-US" dirty="0"/>
          </a:p>
          <a:p>
            <a:r>
              <a:rPr lang="en-US" dirty="0"/>
              <a:t>Understanding the need to differentiate documentation for diverse needs, a new template specifically designed for multilingual learners was developed as well. </a:t>
            </a:r>
          </a:p>
          <a:p>
            <a:endParaRPr lang="en-US" dirty="0"/>
          </a:p>
          <a:p>
            <a:r>
              <a:rPr lang="en-US" dirty="0"/>
              <a:t>Both of the templates are in a fillable PDF format and available to download on our website at the links provided on this slide and we will also dropped them in the chat. </a:t>
            </a:r>
          </a:p>
          <a:p>
            <a:endParaRPr lang="en-US" dirty="0"/>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Drop in chat: </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READ Plan Template </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hlinkClick r:id="rId3"/>
              </a:rPr>
              <a:t>https://www.cde.state.co.us/coloradoliteracy/readplanexample</a:t>
            </a:r>
            <a:endPar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Multilingual Learners READ Plan Template: </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hlinkClick r:id="rId4"/>
              </a:rPr>
              <a:t>https://www.cde.state.co.us/coloradoliteracy/mlreadplantemplate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9908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a:extLst>
            <a:ext uri="{FF2B5EF4-FFF2-40B4-BE49-F238E27FC236}">
              <a16:creationId xmlns:a16="http://schemas.microsoft.com/office/drawing/2014/main" id="{6CB7DBA4-2734-D1E1-72B9-FFEF4E735523}"/>
            </a:ext>
          </a:extLst>
        </p:cNvPr>
        <p:cNvGrpSpPr/>
        <p:nvPr/>
      </p:nvGrpSpPr>
      <p:grpSpPr>
        <a:xfrm>
          <a:off x="0" y="0"/>
          <a:ext cx="0" cy="0"/>
          <a:chOff x="0" y="0"/>
          <a:chExt cx="0" cy="0"/>
        </a:xfrm>
      </p:grpSpPr>
      <p:sp>
        <p:nvSpPr>
          <p:cNvPr id="1292" name="Google Shape;1292;g625741a872_0_11:notes">
            <a:extLst>
              <a:ext uri="{FF2B5EF4-FFF2-40B4-BE49-F238E27FC236}">
                <a16:creationId xmlns:a16="http://schemas.microsoft.com/office/drawing/2014/main" id="{0A429F4F-CDE2-401A-5D44-91AE959F0A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3" name="Google Shape;1293;g625741a872_0_11:notes">
            <a:extLst>
              <a:ext uri="{FF2B5EF4-FFF2-40B4-BE49-F238E27FC236}">
                <a16:creationId xmlns:a16="http://schemas.microsoft.com/office/drawing/2014/main" id="{2B5BD184-B39B-B214-BB7F-7B35D0335EB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dirty="0"/>
              <a:t>Finally, let’s briefly review the process for students to exit a READ plan. </a:t>
            </a:r>
            <a:endParaRPr lang="en-US" sz="1100" b="0" dirty="0"/>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dirty="0"/>
              <a:t>Each district shall ensure that a teacher continues to revise and implement a student’s READ plan until the student attains reading competency, regardless of the student’s grade level (22-7-1206(6)).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dirty="0"/>
          </a:p>
          <a:p>
            <a:pPr marL="171450" indent="-171450">
              <a:spcBef>
                <a:spcPts val="0"/>
              </a:spcBef>
              <a:spcAft>
                <a:spcPts val="0"/>
              </a:spcAft>
              <a:buSzPts val="1100"/>
            </a:pPr>
            <a:r>
              <a:rPr lang="en-US" sz="1100" b="1" i="0" dirty="0">
                <a:solidFill>
                  <a:srgbClr val="333333"/>
                </a:solidFill>
                <a:effectLst/>
              </a:rPr>
              <a:t>Schools monitor the ongoing reading progress</a:t>
            </a:r>
            <a:r>
              <a:rPr lang="en-US" sz="1100" b="0" i="0" dirty="0">
                <a:solidFill>
                  <a:srgbClr val="333333"/>
                </a:solidFill>
                <a:effectLst/>
              </a:rPr>
              <a:t> of the students determined to have </a:t>
            </a:r>
            <a:r>
              <a:rPr lang="en-US" sz="1100" dirty="0">
                <a:solidFill>
                  <a:srgbClr val="333333"/>
                </a:solidFill>
              </a:rPr>
              <a:t>an SRD</a:t>
            </a:r>
            <a:r>
              <a:rPr lang="en-US" sz="1100" b="0" i="0" dirty="0">
                <a:solidFill>
                  <a:srgbClr val="333333"/>
                </a:solidFill>
                <a:effectLst/>
              </a:rPr>
              <a:t> through progress monitoring and collecting a body of evidence</a:t>
            </a:r>
            <a:r>
              <a:rPr lang="en-US" sz="1100" b="1" i="0" dirty="0">
                <a:solidFill>
                  <a:srgbClr val="333333"/>
                </a:solidFill>
                <a:effectLst/>
              </a:rPr>
              <a:t>.</a:t>
            </a:r>
          </a:p>
          <a:p>
            <a:pPr marL="0" indent="0">
              <a:spcBef>
                <a:spcPts val="0"/>
              </a:spcBef>
              <a:spcAft>
                <a:spcPts val="0"/>
              </a:spcAft>
              <a:buSzPts val="1100"/>
            </a:pPr>
            <a:endParaRPr lang="en-US" sz="1100" b="1" i="0" dirty="0">
              <a:solidFill>
                <a:schemeClr val="tx1"/>
              </a:solidFill>
              <a:effectLst/>
            </a:endParaRPr>
          </a:p>
          <a:p>
            <a:pPr marL="171450" indent="-171450">
              <a:spcBef>
                <a:spcPts val="0"/>
              </a:spcBef>
              <a:spcAft>
                <a:spcPts val="0"/>
              </a:spcAft>
              <a:buSzPts val="1100"/>
            </a:pPr>
            <a:r>
              <a:rPr lang="en-US" b="1" dirty="0">
                <a:solidFill>
                  <a:schemeClr val="tx1"/>
                </a:solidFill>
              </a:rPr>
              <a:t>A</a:t>
            </a:r>
            <a:r>
              <a:rPr lang="en-US" sz="1100" b="1" dirty="0">
                <a:solidFill>
                  <a:schemeClr val="tx1"/>
                </a:solidFill>
              </a:rPr>
              <a:t> body of evidence demonstrates the student has achieved </a:t>
            </a:r>
            <a:r>
              <a:rPr lang="en-US" sz="1100" b="0" dirty="0">
                <a:solidFill>
                  <a:schemeClr val="tx1"/>
                </a:solidFill>
              </a:rPr>
              <a:t>the Minimum Reading Competency Skills and is demonstrating</a:t>
            </a:r>
            <a:r>
              <a:rPr lang="en-US" sz="1100" b="1" dirty="0">
                <a:solidFill>
                  <a:schemeClr val="tx1"/>
                </a:solidFill>
              </a:rPr>
              <a:t> grade level competency in reading and parents are notified. </a:t>
            </a:r>
            <a:endParaRPr lang="en-US" sz="1100" b="0" i="0" dirty="0">
              <a:solidFill>
                <a:srgbClr val="000000"/>
              </a:solidFill>
              <a:effectLst/>
              <a:cs typeface="Calibri"/>
            </a:endParaRPr>
          </a:p>
          <a:p>
            <a:pPr marL="628650" lvl="1" indent="-171450">
              <a:spcBef>
                <a:spcPts val="0"/>
              </a:spcBef>
              <a:spcAft>
                <a:spcPts val="0"/>
              </a:spcAft>
              <a:buSzPts val="1100"/>
            </a:pPr>
            <a:r>
              <a:rPr lang="en-US" sz="1100" b="0" i="1" dirty="0">
                <a:solidFill>
                  <a:srgbClr val="000000"/>
                </a:solidFill>
                <a:effectLst/>
                <a:latin typeface="Trebuchet MS"/>
                <a:cs typeface="Calibri"/>
              </a:rPr>
              <a:t>In alignment with the requirements of the READ Act, schools should:</a:t>
            </a:r>
          </a:p>
          <a:p>
            <a:pPr marL="1085850" lvl="2" indent="-171450" algn="l" rtl="0" fontAlgn="base">
              <a:spcBef>
                <a:spcPts val="0"/>
              </a:spcBef>
              <a:spcAft>
                <a:spcPts val="0"/>
              </a:spcAft>
            </a:pPr>
            <a:r>
              <a:rPr lang="en-US" sz="1100" b="0" i="1" dirty="0">
                <a:solidFill>
                  <a:srgbClr val="000000"/>
                </a:solidFill>
                <a:effectLst/>
                <a:latin typeface="Trebuchet MS"/>
                <a:cs typeface="Calibri"/>
              </a:rPr>
              <a:t>Document the assessment scores and the body of evidence that supports the student has demonstrated grade level reading competency.  </a:t>
            </a:r>
          </a:p>
          <a:p>
            <a:pPr marL="1085850" lvl="2" indent="-171450" algn="l" rtl="0" fontAlgn="base">
              <a:spcBef>
                <a:spcPts val="0"/>
              </a:spcBef>
              <a:spcAft>
                <a:spcPts val="0"/>
              </a:spcAft>
            </a:pPr>
            <a:r>
              <a:rPr lang="en-US" sz="1100" b="0" i="1" dirty="0">
                <a:solidFill>
                  <a:srgbClr val="000000"/>
                </a:solidFill>
                <a:effectLst/>
                <a:latin typeface="Trebuchet MS"/>
                <a:cs typeface="Calibri"/>
              </a:rPr>
              <a:t>Ensure the READ plan has supporting documentation for the plan and the body of evidence that demonstrates the student has reached grade level reading competency is included in the permanent academic record </a:t>
            </a:r>
            <a:r>
              <a:rPr lang="en-US" sz="1100" b="0" i="1" dirty="0">
                <a:solidFill>
                  <a:srgbClr val="FF0000"/>
                </a:solidFill>
                <a:effectLst/>
                <a:latin typeface="Trebuchet MS"/>
                <a:cs typeface="Calibri"/>
              </a:rPr>
              <a:t>(22-7-1206(1)(b)) </a:t>
            </a:r>
            <a:endParaRPr lang="en-US" sz="1100" b="0" i="1" dirty="0">
              <a:solidFill>
                <a:srgbClr val="000000"/>
              </a:solidFill>
              <a:effectLst/>
              <a:latin typeface="Trebuchet MS"/>
              <a:cs typeface="Calibri"/>
            </a:endParaRPr>
          </a:p>
          <a:p>
            <a:pPr marL="1085850" lvl="2" indent="-171450" algn="l" rtl="0" fontAlgn="base">
              <a:spcBef>
                <a:spcPts val="0"/>
              </a:spcBef>
              <a:spcAft>
                <a:spcPts val="0"/>
              </a:spcAft>
            </a:pPr>
            <a:r>
              <a:rPr lang="en-US" sz="1100" b="0" i="1" dirty="0">
                <a:solidFill>
                  <a:srgbClr val="000000"/>
                </a:solidFill>
                <a:effectLst/>
                <a:latin typeface="Trebuchet MS"/>
                <a:cs typeface="Calibri"/>
              </a:rPr>
              <a:t>Schools must also communicate with the student’s parents that the student has reached grade level competency in reading and will be removed from the READ Plan. </a:t>
            </a:r>
            <a:r>
              <a:rPr lang="en-US" sz="1100" b="0" i="1" dirty="0">
                <a:solidFill>
                  <a:srgbClr val="FF0000"/>
                </a:solidFill>
                <a:effectLst/>
                <a:latin typeface="Trebuchet MS"/>
                <a:cs typeface="Calibri"/>
              </a:rPr>
              <a:t>(22-7-1205(4)). </a:t>
            </a:r>
          </a:p>
          <a:p>
            <a:pPr marL="0" lvl="0" indent="0" algn="l" rtl="0" fontAlgn="base">
              <a:spcBef>
                <a:spcPts val="0"/>
              </a:spcBef>
              <a:spcAft>
                <a:spcPts val="0"/>
              </a:spcAft>
            </a:pPr>
            <a:endParaRPr lang="en-US" sz="1100" b="0" i="0" dirty="0">
              <a:solidFill>
                <a:srgbClr val="FF0000"/>
              </a:solidFill>
              <a:effectLst/>
              <a:cs typeface="Calibri"/>
            </a:endParaRPr>
          </a:p>
          <a:p>
            <a:pPr marL="171450" lvl="0" indent="-171450" algn="l" rtl="0" fontAlgn="base">
              <a:spcBef>
                <a:spcPts val="0"/>
              </a:spcBef>
              <a:spcAft>
                <a:spcPts val="0"/>
              </a:spcAft>
            </a:pPr>
            <a:r>
              <a:rPr lang="en-US" sz="1100" b="1" i="0" dirty="0">
                <a:solidFill>
                  <a:srgbClr val="FF0000"/>
                </a:solidFill>
                <a:effectLst/>
              </a:rPr>
              <a:t>The READ Plan is updated and exit date is recorded</a:t>
            </a:r>
            <a:r>
              <a:rPr lang="en-US" sz="1100" b="0" i="0" dirty="0">
                <a:solidFill>
                  <a:srgbClr val="FF0000"/>
                </a:solidFill>
                <a:effectLst/>
              </a:rPr>
              <a:t>. The </a:t>
            </a:r>
            <a:r>
              <a:rPr lang="en-US" sz="1100" b="1" i="0" dirty="0">
                <a:solidFill>
                  <a:srgbClr val="FF0000"/>
                </a:solidFill>
                <a:effectLst/>
              </a:rPr>
              <a:t>READ Plan is no longer active</a:t>
            </a:r>
            <a:r>
              <a:rPr lang="en-US" sz="1100" b="0" i="0" dirty="0">
                <a:solidFill>
                  <a:srgbClr val="FF0000"/>
                </a:solidFill>
                <a:effectLst/>
              </a:rPr>
              <a:t>. </a:t>
            </a:r>
          </a:p>
        </p:txBody>
      </p:sp>
    </p:spTree>
    <p:extLst>
      <p:ext uri="{BB962C8B-B14F-4D97-AF65-F5344CB8AC3E}">
        <p14:creationId xmlns:p14="http://schemas.microsoft.com/office/powerpoint/2010/main" val="239108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There are several considerations schools should take into account when making the decision to exit a student from a READ plan:</a:t>
            </a:r>
          </a:p>
          <a:p>
            <a:pPr marL="158750" indent="0">
              <a:buNone/>
            </a:pPr>
            <a:endParaRPr lang="en-US" dirty="0"/>
          </a:p>
          <a:p>
            <a:pPr marL="0" indent="0">
              <a:buNone/>
            </a:pPr>
            <a:r>
              <a:rPr lang="en-US" sz="1100" b="1" dirty="0"/>
              <a:t>• Has the student demonstrated mastery of the minimum competencies consistently, over multiple measures? </a:t>
            </a:r>
          </a:p>
          <a:p>
            <a:pPr marL="0" indent="0">
              <a:buNone/>
            </a:pPr>
            <a:r>
              <a:rPr lang="en-US" sz="1100" b="1" dirty="0"/>
              <a:t>• Does the student demonstrate reading competency in all subskills measured by the assessment? </a:t>
            </a:r>
          </a:p>
          <a:p>
            <a:pPr marL="0" indent="0">
              <a:buNone/>
            </a:pPr>
            <a:r>
              <a:rPr lang="en-US" sz="1100" b="1" dirty="0"/>
              <a:t>• Do the assessment data align with the additional body of evidence? </a:t>
            </a:r>
          </a:p>
          <a:p>
            <a:pPr marL="0" indent="0">
              <a:buNone/>
            </a:pPr>
            <a:r>
              <a:rPr lang="en-US" sz="1100" b="1" dirty="0"/>
              <a:t>• Is the student able to maintain grade level competency through Tier 1 instruction alone, or does the student require additional supports through Tier II or Tier III interventions in order to maintain grade level competency? </a:t>
            </a:r>
          </a:p>
          <a:p>
            <a:pPr marL="0" indent="0">
              <a:buNone/>
            </a:pPr>
            <a:r>
              <a:rPr lang="en-US" sz="1100" b="1" dirty="0"/>
              <a:t>• If the student is a Multilingual Learner, are adequate language supports provided through Tier 1 programming, including English Language Development instruction, to ensure continued progress in reading?</a:t>
            </a:r>
          </a:p>
          <a:p>
            <a:pPr marL="158750" indent="0">
              <a:buNone/>
            </a:pPr>
            <a:endParaRPr lang="en-US" dirty="0"/>
          </a:p>
          <a:p>
            <a:pPr marL="158750" indent="0">
              <a:buNone/>
            </a:pPr>
            <a:r>
              <a:rPr lang="en-US" dirty="0"/>
              <a:t>Drop in Chat</a:t>
            </a:r>
          </a:p>
          <a:p>
            <a:pPr marL="158750" indent="0">
              <a:buNone/>
            </a:pPr>
            <a:endParaRPr lang="en-US" dirty="0"/>
          </a:p>
          <a:p>
            <a:pPr marL="158750" indent="0">
              <a:buNone/>
            </a:pPr>
            <a:r>
              <a:rPr lang="en-US" dirty="0"/>
              <a:t>https://www.cde.state.co.us/coloradoliteracy/exitingareadplan </a:t>
            </a:r>
          </a:p>
        </p:txBody>
      </p:sp>
    </p:spTree>
    <p:extLst>
      <p:ext uri="{BB962C8B-B14F-4D97-AF65-F5344CB8AC3E}">
        <p14:creationId xmlns:p14="http://schemas.microsoft.com/office/powerpoint/2010/main" val="1739191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The READ Act contains specific language pertaining to </a:t>
            </a:r>
            <a:r>
              <a:rPr lang="en-US" b="1" dirty="0"/>
              <a:t>parent communication</a:t>
            </a:r>
            <a:r>
              <a:rPr lang="en-US" dirty="0"/>
              <a:t>. The LEP is responsible for ensuring that parents of students on a READ plan receive ongoing, regular updates from the student’s teacher concerning the results of the intervention instruction and the student’s progress.</a:t>
            </a:r>
          </a:p>
          <a:p>
            <a:pPr marL="0" indent="0">
              <a:buNone/>
            </a:pPr>
            <a:endParaRPr lang="en-US" dirty="0"/>
          </a:p>
          <a:p>
            <a:pPr marL="0" indent="0">
              <a:buNone/>
            </a:pPr>
            <a:r>
              <a:rPr lang="en-US" dirty="0"/>
              <a:t>The student's teacher is encouraged to communicate with the parent concerning the parent's progress in implementing the home reading strategies identified in the student's READ plan. To the extent practicable, the teacher shall communicate with the parent in a language the parent understands.</a:t>
            </a:r>
          </a:p>
          <a:p>
            <a:pPr marL="158750" indent="0">
              <a:buNone/>
            </a:pPr>
            <a:endParaRPr lang="en-US" dirty="0"/>
          </a:p>
          <a:p>
            <a:pPr marL="0" indent="0">
              <a:buNone/>
            </a:pPr>
            <a:r>
              <a:rPr lang="en-US" dirty="0"/>
              <a:t>MOY is a good time to reflect on the quality of communication between teachers and parents in relation to READ plans. Questions to consider:</a:t>
            </a:r>
          </a:p>
          <a:p>
            <a:pPr marL="171450" indent="-171450"/>
            <a:r>
              <a:rPr lang="en-US" sz="1100" dirty="0"/>
              <a:t>Does your district have procedures in place that support communication with parents?</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a:t>Are there barriers to communication that need to be addressed at a district or school leader level?</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sz="1100" dirty="0"/>
              <a:t>There is one other note we would like to make about parent communication and we have shared in other regional meetings. </a:t>
            </a: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sz="1100" dirty="0"/>
              <a:t>One finding in the 2024 READ Act Report from WestEd, although with a smaller sample size from across the state, was that a majority of parents surveyed (over 70%) expressed frustration with lack of communication from their student’s school regarding READ Plans. This provides a reminder to us to ensure strong communication is in place to ensure parents feel informed about their child’s literacy development. </a:t>
            </a: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50" b="0" i="1" u="none" strike="noStrike" kern="0" cap="none" spc="0" normalizeH="0" baseline="0" noProof="0" dirty="0">
                <a:ln>
                  <a:noFill/>
                </a:ln>
                <a:solidFill>
                  <a:srgbClr val="000000"/>
                </a:solidFill>
                <a:effectLst/>
                <a:uLnTx/>
                <a:uFillTx/>
                <a:latin typeface="Trebuchet MS" panose="020B0603020202020204" pitchFamily="34" charset="0"/>
                <a:ea typeface="+mn-lt"/>
                <a:cs typeface="Calibri" panose="020F0502020204030204" pitchFamily="34" charset="0"/>
                <a:sym typeface="Arial"/>
              </a:rPr>
              <a:t>22-7-1205 (4) </a:t>
            </a:r>
            <a:r>
              <a:rPr kumimoji="0" lang="en-US" sz="1100" b="0" i="1" u="none" strike="noStrike" kern="0" cap="none" spc="0" normalizeH="0" baseline="0" noProof="0" dirty="0">
                <a:ln>
                  <a:noFill/>
                </a:ln>
                <a:solidFill>
                  <a:srgbClr val="000000"/>
                </a:solidFill>
                <a:effectLst/>
                <a:uLnTx/>
                <a:uFillTx/>
                <a:latin typeface="Trebuchet MS" panose="020B0603020202020204" pitchFamily="34" charset="0"/>
                <a:ea typeface="+mn-lt"/>
                <a:cs typeface="Calibri" panose="020F0502020204030204" pitchFamily="34" charset="0"/>
                <a:sym typeface="Arial"/>
              </a:rPr>
              <a:t>The local education provider shall ensure that the parent of each student who has a READ plan receives ongoing, regular updates from the student's teacher, which may occur through existing methods of communication, concerning the results of the intervention instruction described in the plan and the student's progress in achieving reading competency.</a:t>
            </a:r>
            <a:endParaRPr kumimoji="0" lang="en-US" sz="1400" b="0" i="1" u="none" strike="noStrike" kern="0" cap="none" spc="0" normalizeH="0" baseline="0" noProof="0" dirty="0">
              <a:ln>
                <a:noFill/>
              </a:ln>
              <a:solidFill>
                <a:srgbClr val="000000"/>
              </a:solidFill>
              <a:effectLst/>
              <a:uLnTx/>
              <a:uFillTx/>
              <a:latin typeface="Trebuchet MS" panose="020B0603020202020204" pitchFamily="34" charset="0"/>
              <a:ea typeface="Calibri"/>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sz="1100" dirty="0"/>
          </a:p>
        </p:txBody>
      </p:sp>
    </p:spTree>
    <p:extLst>
      <p:ext uri="{BB962C8B-B14F-4D97-AF65-F5344CB8AC3E}">
        <p14:creationId xmlns:p14="http://schemas.microsoft.com/office/powerpoint/2010/main" val="1031098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7376221-1089-2022-D63B-87D291E2EBB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BD1000B-0FCD-2F9D-F2C5-1559A7A7D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ACCFFB2-67EC-D0FE-6C0C-4826CD91D9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5009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By the time the middle of year assessment is administered, a well-functioning system would ideally include </a:t>
            </a:r>
            <a:r>
              <a:rPr lang="en-US" b="1" dirty="0"/>
              <a:t>multiple data cycles</a:t>
            </a:r>
            <a:r>
              <a:rPr lang="en-US" dirty="0"/>
              <a:t>, in which teachers have been able to monitor how students are responding to instruction. This means a </a:t>
            </a:r>
            <a:r>
              <a:rPr lang="en-US" b="1" dirty="0"/>
              <a:t>robust system for progress monitoring </a:t>
            </a:r>
            <a:r>
              <a:rPr lang="en-US" dirty="0"/>
              <a:t>student progress is in place. A strong system would also have students placed </a:t>
            </a:r>
            <a:r>
              <a:rPr lang="en-US" b="1" dirty="0"/>
              <a:t>flexibly into intervention groups</a:t>
            </a:r>
            <a:r>
              <a:rPr lang="en-US" dirty="0"/>
              <a:t>, so that changes can be made in response to how students are responding to intervention. Also, hopefully </a:t>
            </a:r>
            <a:r>
              <a:rPr lang="en-US" b="1" dirty="0"/>
              <a:t>data is being used to support all tiers of instruction</a:t>
            </a:r>
            <a:r>
              <a:rPr lang="en-US" dirty="0"/>
              <a:t>, including making adjustments to Tier 1 instruction when necessary.</a:t>
            </a:r>
          </a:p>
          <a:p>
            <a:endParaRPr lang="en-US" dirty="0"/>
          </a:p>
          <a:p>
            <a:r>
              <a:rPr lang="en-US" dirty="0"/>
              <a:t>It is always important to keep in mind the general numbers associated with tiers of instruction when anticipating data outcomes at any point in the year. Ideally, in a healthy system the vast majority of students (around 80%) will score at or above the benchmark cut scores for their grade level when provided with high-quality tier 1 instruction, around 15% will require additional supports from tier 2 instruction, and around 5% will need more intensive interventions (tier 3).</a:t>
            </a:r>
          </a:p>
          <a:p>
            <a:pPr marL="158750" indent="0">
              <a:buNone/>
            </a:pPr>
            <a:endParaRPr lang="en-US" dirty="0"/>
          </a:p>
          <a:p>
            <a:r>
              <a:rPr lang="en-US" dirty="0"/>
              <a:t> We know the reality is that there are many factors that keep this balance from happening in our data, so looking not only at over all school or district-wide data but more deeply at individual subtests, demographic trends, and other more granular data can support us in finding root causes for what keeps schools from reaching their reading goals.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597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en-US" dirty="0"/>
          </a:p>
          <a:p>
            <a:pPr marL="158750" indent="0">
              <a:buSzPts val="1100"/>
              <a:buNone/>
            </a:pPr>
            <a:r>
              <a:rPr lang="en-US" dirty="0"/>
              <a:t>Finally, the middle of year data collection is the perfect time to be reflective about and strategically plan to </a:t>
            </a:r>
            <a:r>
              <a:rPr lang="en-US" b="1" dirty="0"/>
              <a:t>revisit READ plan goals and corresponding objectives. </a:t>
            </a:r>
          </a:p>
          <a:p>
            <a:pPr>
              <a:buSzPts val="1100"/>
            </a:pPr>
            <a:r>
              <a:rPr lang="en-US" b="1" dirty="0"/>
              <a:t>What progress have students made moving through objectives between BOY and MOY? </a:t>
            </a:r>
          </a:p>
          <a:p>
            <a:pPr>
              <a:buSzPts val="1100"/>
            </a:pPr>
            <a:r>
              <a:rPr lang="en-US" b="1" dirty="0"/>
              <a:t>Do READ plans accurately reflect what is being done to target goals and objectives? Are there adjustments that need to be made?</a:t>
            </a:r>
          </a:p>
          <a:p>
            <a:pPr>
              <a:buSzPts val="1100"/>
            </a:pPr>
            <a:r>
              <a:rPr lang="en-US" b="1" dirty="0"/>
              <a:t>If teachers have not been writing clear goals or targeted objectives, is MOY a time that can be revisited to improve alignment between goals and the instruction students are receiving?</a:t>
            </a:r>
          </a:p>
          <a:p>
            <a:pPr marL="158750" indent="0">
              <a:buNone/>
            </a:pPr>
            <a:endParaRPr lang="en-US" dirty="0"/>
          </a:p>
        </p:txBody>
      </p:sp>
    </p:spTree>
    <p:extLst>
      <p:ext uri="{BB962C8B-B14F-4D97-AF65-F5344CB8AC3E}">
        <p14:creationId xmlns:p14="http://schemas.microsoft.com/office/powerpoint/2010/main" val="267249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On the CDE website, we have a page of READ Act Guidance and READ Plan Resources for you to refer to as you continue the school year.  This is where the links we have been sharing live. </a:t>
            </a:r>
          </a:p>
          <a:p>
            <a:endParaRPr lang="en-US" dirty="0"/>
          </a:p>
          <a:p>
            <a:r>
              <a:rPr lang="en-US" dirty="0"/>
              <a:t>The READ Act Handbook, a good starting point, is a compilation of all the guidance documents and resources we have created to support READ Leads set up in a chronological order for the school year. </a:t>
            </a:r>
          </a:p>
          <a:p>
            <a:pPr lvl="1"/>
            <a:r>
              <a:rPr lang="en-US" dirty="0"/>
              <a:t>We also have the guidance documents and templates linked separately if you need to access one at a time. </a:t>
            </a:r>
          </a:p>
          <a:p>
            <a:endParaRPr lang="en-US" dirty="0"/>
          </a:p>
          <a:p>
            <a:r>
              <a:rPr lang="en-US" dirty="0"/>
              <a:t>This page includes current information about the READ Act statute, assessments, SRD identification, initiating a READ Plan, collecting a body of evidence, support for READ plans throughout the year, guidance for READ plans in subsequent years, including 4</a:t>
            </a:r>
            <a:r>
              <a:rPr lang="en-US" baseline="30000" dirty="0"/>
              <a:t>th</a:t>
            </a:r>
            <a:r>
              <a:rPr lang="en-US" dirty="0"/>
              <a:t> grade and beyond, parent communication, exiting students from a READ plan, and the fillable READ plan templates. </a:t>
            </a:r>
          </a:p>
          <a:p>
            <a:pPr marL="158750" indent="0">
              <a:buNone/>
            </a:pPr>
            <a:endParaRPr lang="en-US" b="1" dirty="0"/>
          </a:p>
          <a:p>
            <a:r>
              <a:rPr lang="en-US" dirty="0">
                <a:hlinkClick r:id="rId3"/>
              </a:rPr>
              <a:t>https://ed.cde.state.co.us/coloradoliteracy/readplans</a:t>
            </a:r>
            <a:r>
              <a:rPr lang="en-US" dirty="0"/>
              <a:t>  </a:t>
            </a:r>
          </a:p>
        </p:txBody>
      </p:sp>
    </p:spTree>
    <p:extLst>
      <p:ext uri="{BB962C8B-B14F-4D97-AF65-F5344CB8AC3E}">
        <p14:creationId xmlns:p14="http://schemas.microsoft.com/office/powerpoint/2010/main" val="263221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355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latin typeface="Trebuchet MS" panose="020B0603020202020204" pitchFamily="34" charset="0"/>
              </a:rPr>
              <a:t>CDE has recently switched to a new website platform: </a:t>
            </a:r>
            <a:r>
              <a:rPr lang="en-US" sz="1100" b="1" dirty="0">
                <a:latin typeface="Trebuchet MS" panose="020B0603020202020204" pitchFamily="34" charset="0"/>
                <a:hlinkClick r:id="rId3"/>
              </a:rPr>
              <a:t>ed</a:t>
            </a:r>
            <a:r>
              <a:rPr lang="en-US" sz="1100" dirty="0">
                <a:latin typeface="Trebuchet MS" panose="020B0603020202020204" pitchFamily="34" charset="0"/>
                <a:hlinkClick r:id="rId3"/>
              </a:rPr>
              <a:t>.cde.state.co.us</a:t>
            </a:r>
            <a:r>
              <a:rPr lang="en-US" sz="1100" dirty="0">
                <a:latin typeface="Trebuchet MS" panose="020B0603020202020204" pitchFamily="34" charset="0"/>
              </a:rPr>
              <a:t>. Most of the web pages and links from the old website have been moved to this platform or have redirect links.</a:t>
            </a:r>
          </a:p>
          <a:p>
            <a:endParaRPr lang="en-US" sz="1100" dirty="0">
              <a:latin typeface="Trebuchet MS" panose="020B0603020202020204" pitchFamily="34" charset="0"/>
            </a:endParaRPr>
          </a:p>
          <a:p>
            <a:r>
              <a:rPr lang="en-US" sz="1100" dirty="0">
                <a:latin typeface="Trebuchet MS" panose="020B0603020202020204" pitchFamily="34" charset="0"/>
              </a:rPr>
              <a:t>This update is meant to be more accessible with your mobile devices. </a:t>
            </a:r>
          </a:p>
          <a:p>
            <a:endParaRPr lang="en-US" sz="1100" dirty="0">
              <a:latin typeface="Trebuchet MS" panose="020B0603020202020204" pitchFamily="34" charset="0"/>
            </a:endParaRPr>
          </a:p>
          <a:p>
            <a:r>
              <a:rPr lang="en-US" sz="1100" dirty="0">
                <a:latin typeface="Trebuchet MS" panose="020B0603020202020204" pitchFamily="34" charset="0"/>
              </a:rPr>
              <a:t>The department is still working on streamlining navigation from the main CDE page to each office, as well as click paths for relevant topics.</a:t>
            </a:r>
          </a:p>
          <a:p>
            <a:endParaRPr lang="en-US" sz="1100" dirty="0">
              <a:latin typeface="Trebuchet MS" panose="020B0603020202020204" pitchFamily="34" charset="0"/>
            </a:endParaRPr>
          </a:p>
          <a:p>
            <a:r>
              <a:rPr lang="en-US" sz="1100" dirty="0">
                <a:latin typeface="Trebuchet MS" panose="020B0603020202020204" pitchFamily="34" charset="0"/>
              </a:rPr>
              <a:t>Please bookmark this page for content related to the ELSR office, early literacy grants, and READ Act implementation. </a:t>
            </a:r>
            <a:r>
              <a:rPr lang="en-US" sz="1100" dirty="0">
                <a:latin typeface="Trebuchet MS" panose="020B0603020202020204" pitchFamily="34" charset="0"/>
                <a:hlinkClick r:id="rId4"/>
              </a:rPr>
              <a:t>https://ed.cde.state.co.us/coloradoliteracy</a:t>
            </a:r>
            <a:r>
              <a:rPr lang="en-US" sz="1100" dirty="0">
                <a:latin typeface="Trebuchet MS" panose="020B0603020202020204" pitchFamily="34" charset="0"/>
              </a:rPr>
              <a:t> </a:t>
            </a:r>
          </a:p>
          <a:p>
            <a:endParaRPr lang="en-US" dirty="0"/>
          </a:p>
        </p:txBody>
      </p:sp>
    </p:spTree>
    <p:extLst>
      <p:ext uri="{BB962C8B-B14F-4D97-AF65-F5344CB8AC3E}">
        <p14:creationId xmlns:p14="http://schemas.microsoft.com/office/powerpoint/2010/main" val="2270366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Currently, you can navigate to READ Act content from the main CDE page by hovering over the “Family Resources” tab. This will take you to the READ Act parent resources page, from which you can navigate to all ELSR content via the right-side menu. </a:t>
            </a:r>
          </a:p>
        </p:txBody>
      </p:sp>
    </p:spTree>
    <p:extLst>
      <p:ext uri="{BB962C8B-B14F-4D97-AF65-F5344CB8AC3E}">
        <p14:creationId xmlns:p14="http://schemas.microsoft.com/office/powerpoint/2010/main" val="413149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9A719-5AF0-FB45-1A31-ECC9ADF7C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2C446-B386-60CF-A05D-A42E4A49E0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8416B6-30F6-1537-C1FC-7A8E51C71311}"/>
              </a:ext>
            </a:extLst>
          </p:cNvPr>
          <p:cNvSpPr>
            <a:spLocks noGrp="1"/>
          </p:cNvSpPr>
          <p:nvPr>
            <p:ph type="body" idx="1"/>
          </p:nvPr>
        </p:nvSpPr>
        <p:spPr/>
        <p:txBody>
          <a:bodyPr/>
          <a:lstStyle/>
          <a:p>
            <a:r>
              <a:rPr lang="en-US" dirty="0"/>
              <a:t>Following the navigation from the CDE main page mentioned on the previous slide, you will see this READ Act Parent Resources page. The right-side menu includes all the READ content, and the first link on the menu will take you to that READ Act page you bookmarked. </a:t>
            </a:r>
          </a:p>
          <a:p>
            <a:r>
              <a:rPr lang="en-US" dirty="0"/>
              <a:t>The right-side menu includes links to statute, approved assessments, advisory lists, READ Act Guidance and READ Plan resources, data dashboard, ELAT, elementary literacy &amp; school readiness grants (CLSD and ELG), and READ Act related resources. </a:t>
            </a:r>
          </a:p>
        </p:txBody>
      </p:sp>
    </p:spTree>
    <p:extLst>
      <p:ext uri="{BB962C8B-B14F-4D97-AF65-F5344CB8AC3E}">
        <p14:creationId xmlns:p14="http://schemas.microsoft.com/office/powerpoint/2010/main" val="140642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8239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As referenced earlier with MTSS and tiers of instruction, data analysis should first focus on the efficacy of universal tier 1 instruction. The following questions can be considered:</a:t>
            </a:r>
          </a:p>
          <a:p>
            <a:pPr marL="171450" indent="-171450">
              <a:lnSpc>
                <a:spcPct val="114999"/>
              </a:lnSpc>
            </a:pPr>
            <a:r>
              <a:rPr lang="en-US" dirty="0"/>
              <a:t>Is the core curriculum instruction resulting in 75 to 80 percent of students reaching grade-level benchmarks? </a:t>
            </a:r>
          </a:p>
          <a:p>
            <a:pPr marL="171450" indent="-171450">
              <a:lnSpc>
                <a:spcPct val="114999"/>
              </a:lnSpc>
            </a:pPr>
            <a:r>
              <a:rPr lang="en-US" dirty="0"/>
              <a:t>If not, what considerations need to be made to improve student outcomes?</a:t>
            </a:r>
          </a:p>
          <a:p>
            <a:pPr marL="158750" indent="0">
              <a:buNone/>
            </a:pPr>
            <a:endParaRPr lang="en-US" dirty="0"/>
          </a:p>
          <a:p>
            <a:pPr marL="158750" indent="0">
              <a:buNone/>
            </a:pPr>
            <a:r>
              <a:rPr lang="en-US" dirty="0"/>
              <a:t>https://www.pattan.net/getmedia/612dbbd1-2152-4cef-a884-1f0c8dbc1fdf/TDR_Data_Teams0415</a:t>
            </a:r>
          </a:p>
        </p:txBody>
      </p:sp>
    </p:spTree>
    <p:extLst>
      <p:ext uri="{BB962C8B-B14F-4D97-AF65-F5344CB8AC3E}">
        <p14:creationId xmlns:p14="http://schemas.microsoft.com/office/powerpoint/2010/main" val="1157356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Guiding questions to consider: </a:t>
            </a:r>
          </a:p>
          <a:p>
            <a:pPr>
              <a:buNone/>
            </a:pPr>
            <a:r>
              <a:rPr lang="en-US" dirty="0">
                <a:latin typeface="Calibri"/>
                <a:ea typeface="Calibri"/>
                <a:cs typeface="Calibri"/>
              </a:rPr>
              <a:t>Is Tier 1 instruction differentiated and scaffolded to meet the needs of students? </a:t>
            </a:r>
          </a:p>
          <a:p>
            <a:pPr>
              <a:buNone/>
            </a:pPr>
            <a:r>
              <a:rPr lang="en-US" dirty="0">
                <a:latin typeface="Calibri"/>
                <a:ea typeface="Calibri"/>
                <a:cs typeface="Calibri"/>
              </a:rPr>
              <a:t>Is assessment data being used to determine the efficacy of instruction and planning?</a:t>
            </a:r>
          </a:p>
          <a:p>
            <a:pPr>
              <a:buNone/>
            </a:pPr>
            <a:r>
              <a:rPr lang="en-US" dirty="0">
                <a:latin typeface="Calibri"/>
                <a:ea typeface="Calibri"/>
                <a:cs typeface="Calibri"/>
              </a:rPr>
              <a:t>How is staff being used during instructional time? </a:t>
            </a:r>
          </a:p>
          <a:p>
            <a:pPr>
              <a:buNone/>
            </a:pPr>
            <a:r>
              <a:rPr lang="en-US" dirty="0">
                <a:latin typeface="Calibri"/>
                <a:ea typeface="Calibri"/>
                <a:cs typeface="Calibri"/>
              </a:rPr>
              <a:t>How is programming being utilized?</a:t>
            </a:r>
          </a:p>
          <a:p>
            <a:pPr>
              <a:buNone/>
            </a:pPr>
            <a:r>
              <a:rPr lang="en-US" dirty="0">
                <a:latin typeface="Calibri"/>
                <a:ea typeface="Calibri"/>
                <a:cs typeface="Calibri"/>
              </a:rPr>
              <a:t>Are instructional routines and language consistent within the building and among staff?</a:t>
            </a:r>
          </a:p>
          <a:p>
            <a:pPr>
              <a:buNone/>
            </a:pPr>
            <a:r>
              <a:rPr lang="en-US" dirty="0">
                <a:latin typeface="Calibri"/>
                <a:ea typeface="Calibri"/>
                <a:cs typeface="Calibri"/>
              </a:rPr>
              <a:t>Are there opportunities for collaboration and communication among all staff who provide instruction and intervention to students?</a:t>
            </a:r>
          </a:p>
          <a:p>
            <a:pPr>
              <a:buNone/>
            </a:pPr>
            <a:r>
              <a:rPr lang="en-US" dirty="0">
                <a:latin typeface="Calibri"/>
                <a:ea typeface="Calibri"/>
                <a:cs typeface="Calibri"/>
              </a:rPr>
              <a:t>Are there connections to Tier 2 and Tier 3 instruction?</a:t>
            </a:r>
          </a:p>
        </p:txBody>
      </p:sp>
    </p:spTree>
    <p:extLst>
      <p:ext uri="{BB962C8B-B14F-4D97-AF65-F5344CB8AC3E}">
        <p14:creationId xmlns:p14="http://schemas.microsoft.com/office/powerpoint/2010/main" val="311515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dirty="0">
                <a:latin typeface="Trebuchet MS" panose="020B0603020202020204" pitchFamily="34" charset="0"/>
              </a:rPr>
              <a:t>Today’s meeting objectives are to: </a:t>
            </a:r>
          </a:p>
          <a:p>
            <a:pPr marL="0" indent="0">
              <a:lnSpc>
                <a:spcPct val="107000"/>
              </a:lnSpc>
              <a:buNone/>
            </a:pPr>
            <a:endPar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171450" marR="0" lvl="0" indent="-171450" algn="l" defTabSz="914400" rtl="0" eaLnBrk="1" fontAlgn="auto" latinLnBrk="0" hangingPunct="1">
              <a:lnSpc>
                <a:spcPct val="107000"/>
              </a:lnSpc>
              <a:spcBef>
                <a:spcPts val="0"/>
              </a:spcBef>
              <a:spcAft>
                <a:spcPts val="0"/>
              </a:spcAft>
              <a:buClr>
                <a:srgbClr val="000000"/>
              </a:buClr>
              <a:buSzPts val="1100"/>
              <a:buFont typeface="Arial"/>
              <a:buChar char="●"/>
              <a:tabLst/>
              <a:defRPr/>
            </a:pPr>
            <a:r>
              <a:rPr lang="en-US" sz="1100" dirty="0">
                <a:latin typeface="Trebuchet MS" panose="020B0603020202020204" pitchFamily="34" charset="0"/>
              </a:rPr>
              <a:t>Review READ Act budget requirements and overview of collection process </a:t>
            </a:r>
          </a:p>
          <a:p>
            <a:pPr marL="171450" marR="0" lvl="0" indent="-171450" algn="l" defTabSz="914400" rtl="0" eaLnBrk="1" fontAlgn="auto" latinLnBrk="0" hangingPunct="1">
              <a:lnSpc>
                <a:spcPct val="107000"/>
              </a:lnSpc>
              <a:spcBef>
                <a:spcPts val="0"/>
              </a:spcBef>
              <a:spcAft>
                <a:spcPts val="0"/>
              </a:spcAft>
              <a:buClr>
                <a:srgbClr val="000000"/>
              </a:buClr>
              <a:buSzPts val="1100"/>
              <a:buFont typeface="Arial"/>
              <a:buChar char="●"/>
              <a:tabLst/>
              <a:defRPr/>
            </a:pPr>
            <a:endPar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171450" marR="0" lvl="0" indent="-171450" algn="l" defTabSz="914400" rtl="0" eaLnBrk="1" fontAlgn="auto" latinLnBrk="0" hangingPunct="1">
              <a:lnSpc>
                <a:spcPct val="107000"/>
              </a:lnSpc>
              <a:spcBef>
                <a:spcPts val="0"/>
              </a:spcBef>
              <a:spcAft>
                <a:spcPts val="0"/>
              </a:spcAft>
              <a:buClr>
                <a:srgbClr val="000000"/>
              </a:buClr>
              <a:buSzPts val="1100"/>
              <a:buFont typeface="Arial"/>
              <a:buChar char="●"/>
              <a:tabLst/>
              <a:defRPr/>
            </a:pPr>
            <a:r>
              <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Provide MOY READ Act implementation reminders and guidance</a:t>
            </a:r>
          </a:p>
          <a:p>
            <a:pPr marL="171450" indent="-171450">
              <a:lnSpc>
                <a:spcPct val="107000"/>
              </a:lnSpc>
            </a:pPr>
            <a:endPar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171450" indent="-171450">
              <a:lnSpc>
                <a:spcPct val="107000"/>
              </a:lnSpc>
              <a:defRPr/>
            </a:pPr>
            <a:r>
              <a:rPr lang="en-US" sz="1100" dirty="0">
                <a:solidFill>
                  <a:srgbClr val="000000"/>
                </a:solidFill>
                <a:effectLst/>
                <a:latin typeface="Trebuchet MS"/>
                <a:ea typeface="Trebuchet MS" panose="020B0603020202020204" pitchFamily="34" charset="0"/>
                <a:cs typeface="Trebuchet MS" panose="020B0603020202020204" pitchFamily="34" charset="0"/>
              </a:rPr>
              <a:t>Share literacy updates from CDE and the Office of Elementary Literacy and School Readiness, </a:t>
            </a:r>
            <a:r>
              <a:rPr lang="en-US" sz="1100" dirty="0">
                <a:latin typeface="Trebuchet MS"/>
                <a:ea typeface="Trebuchet MS" panose="020B0603020202020204" pitchFamily="34" charset="0"/>
                <a:cs typeface="Trebuchet MS" panose="020B0603020202020204" pitchFamily="34" charset="0"/>
              </a:rPr>
              <a:t>including new CDE website navigation</a:t>
            </a:r>
            <a:endParaRPr lang="en-US" sz="1100" dirty="0">
              <a:solidFill>
                <a:srgbClr val="000000"/>
              </a:solidFill>
              <a:effectLst/>
              <a:latin typeface="Trebuchet MS"/>
              <a:ea typeface="Trebuchet MS" panose="020B0603020202020204" pitchFamily="34" charset="0"/>
              <a:cs typeface="Trebuchet MS" panose="020B0603020202020204" pitchFamily="34" charset="0"/>
            </a:endParaRPr>
          </a:p>
          <a:p>
            <a:pPr marL="171450" indent="-171450">
              <a:lnSpc>
                <a:spcPct val="107000"/>
              </a:lnSpc>
            </a:pPr>
            <a:endPar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171450" indent="-171450">
              <a:lnSpc>
                <a:spcPct val="107000"/>
              </a:lnSpc>
            </a:pPr>
            <a:r>
              <a:rPr lang="en-US" sz="1100" dirty="0">
                <a:solidFill>
                  <a:srgbClr val="000000"/>
                </a:solidFill>
                <a:effectLst/>
                <a:latin typeface="Trebuchet MS"/>
                <a:ea typeface="Trebuchet MS" panose="020B0603020202020204" pitchFamily="34" charset="0"/>
                <a:cs typeface="Trebuchet MS" panose="020B0603020202020204" pitchFamily="34" charset="0"/>
              </a:rPr>
              <a:t>Collaborate and discuss READ Act implementation </a:t>
            </a:r>
            <a:r>
              <a:rPr lang="en-US" dirty="0">
                <a:latin typeface="Trebuchet MS"/>
                <a:ea typeface="Trebuchet MS" panose="020B0603020202020204" pitchFamily="34" charset="0"/>
                <a:cs typeface="Trebuchet MS" panose="020B0603020202020204" pitchFamily="34" charset="0"/>
              </a:rPr>
              <a:t>and data-based decision making </a:t>
            </a:r>
            <a:r>
              <a:rPr lang="en-US" sz="1100" dirty="0">
                <a:solidFill>
                  <a:srgbClr val="000000"/>
                </a:solidFill>
                <a:effectLst/>
                <a:latin typeface="Trebuchet MS"/>
                <a:ea typeface="Trebuchet MS" panose="020B0603020202020204" pitchFamily="34" charset="0"/>
                <a:cs typeface="Trebuchet MS" panose="020B0603020202020204" pitchFamily="34" charset="0"/>
              </a:rPr>
              <a:t>at MOY with the support of CDE staff </a:t>
            </a:r>
          </a:p>
          <a:p>
            <a:pPr marL="0" indent="0">
              <a:lnSpc>
                <a:spcPct val="107000"/>
              </a:lnSpc>
              <a:buFont typeface="Symbol" panose="05050102010706020507" pitchFamily="18" charset="2"/>
              <a:buNone/>
            </a:pPr>
            <a:endPar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a:lnSpc>
                <a:spcPct val="107000"/>
              </a:lnSpc>
            </a:pPr>
            <a:endPar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158750" indent="0">
              <a:buNone/>
            </a:pPr>
            <a:endParaRPr lang="en-US" dirty="0"/>
          </a:p>
        </p:txBody>
      </p:sp>
    </p:spTree>
    <p:extLst>
      <p:ext uri="{BB962C8B-B14F-4D97-AF65-F5344CB8AC3E}">
        <p14:creationId xmlns:p14="http://schemas.microsoft.com/office/powerpoint/2010/main" val="3744233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24fc2a46277_0_23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39700" lvl="0" indent="0" algn="l" rtl="0">
              <a:spcBef>
                <a:spcPts val="0"/>
              </a:spcBef>
              <a:spcAft>
                <a:spcPts val="0"/>
              </a:spcAft>
              <a:buSzPts val="1400"/>
              <a:buNone/>
            </a:pPr>
            <a:r>
              <a:rPr lang="en-US" dirty="0"/>
              <a:t>When considering layers of support and intervention, it is also important to consider the layered continuum of supports in the MTSS framework. </a:t>
            </a:r>
          </a:p>
          <a:p>
            <a:pPr marL="139700" lvl="0" indent="0" algn="l" rtl="0">
              <a:spcBef>
                <a:spcPts val="0"/>
              </a:spcBef>
              <a:spcAft>
                <a:spcPts val="0"/>
              </a:spcAft>
              <a:buSzPts val="1400"/>
              <a:buNone/>
            </a:pPr>
            <a:endParaRPr lang="en-US" dirty="0"/>
          </a:p>
          <a:p>
            <a:pPr marL="139700" lvl="0" indent="0" algn="l" rtl="0">
              <a:spcBef>
                <a:spcPts val="0"/>
              </a:spcBef>
              <a:spcAft>
                <a:spcPts val="0"/>
              </a:spcAft>
              <a:buSzPts val="1400"/>
              <a:buNone/>
            </a:pPr>
            <a:r>
              <a:rPr lang="en-US" dirty="0"/>
              <a:t>In the COMTSS Framework, layered continuum of supports is: </a:t>
            </a:r>
          </a:p>
          <a:p>
            <a:pPr marL="457200" lvl="0" indent="-317500" algn="l" rtl="0">
              <a:spcBef>
                <a:spcPts val="0"/>
              </a:spcBef>
              <a:spcAft>
                <a:spcPts val="0"/>
              </a:spcAft>
              <a:buSzPts val="1400"/>
              <a:buChar char="●"/>
            </a:pPr>
            <a:r>
              <a:rPr lang="en-US" dirty="0"/>
              <a:t>A Prevention based framework that is proactive as opposed to reactive</a:t>
            </a:r>
            <a:endParaRPr dirty="0"/>
          </a:p>
          <a:p>
            <a:pPr marL="457200" lvl="0" indent="-317500" algn="l" rtl="0">
              <a:spcBef>
                <a:spcPts val="0"/>
              </a:spcBef>
              <a:spcAft>
                <a:spcPts val="0"/>
              </a:spcAft>
              <a:buSzPts val="1400"/>
              <a:buChar char="●"/>
            </a:pPr>
            <a:r>
              <a:rPr lang="en-US" dirty="0"/>
              <a:t>Used for students but also adults: How do teachers’ needs differ? Parent needs? Admin needs? What additional supports do these groups need? </a:t>
            </a:r>
            <a:endParaRPr dirty="0"/>
          </a:p>
          <a:p>
            <a:pPr marL="457200" lvl="0" indent="-317500" algn="l" rtl="0">
              <a:spcBef>
                <a:spcPts val="0"/>
              </a:spcBef>
              <a:spcAft>
                <a:spcPts val="0"/>
              </a:spcAft>
              <a:buSzPts val="1400"/>
              <a:buChar char="●"/>
            </a:pPr>
            <a:r>
              <a:rPr lang="en-US" dirty="0"/>
              <a:t>Students at all levels continue to receive high quality and evidence-based tier 1 universal supports, regardless of their level of intervention.</a:t>
            </a:r>
            <a:endParaRPr dirty="0"/>
          </a:p>
          <a:p>
            <a:pPr marL="457200" lvl="0" indent="-317500" algn="l" rtl="0">
              <a:spcBef>
                <a:spcPts val="0"/>
              </a:spcBef>
              <a:spcAft>
                <a:spcPts val="0"/>
              </a:spcAft>
              <a:buSzPts val="1400"/>
              <a:buChar char="●"/>
            </a:pPr>
            <a:endParaRPr dirty="0"/>
          </a:p>
        </p:txBody>
      </p:sp>
      <p:sp>
        <p:nvSpPr>
          <p:cNvPr id="1413" name="Google Shape;1413;g24fc2a46277_0_2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24fc2a46277_0_2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buClrTx/>
              <a:buSzTx/>
              <a:buFontTx/>
              <a:buNone/>
              <a:tabLst/>
              <a:defRPr/>
            </a:pPr>
            <a:r>
              <a:rPr lang="en-US" sz="1200" dirty="0">
                <a:latin typeface="Trebuchet MS"/>
              </a:rPr>
              <a:t>Key aspects of data-based problem solving and decision-making, defined by Colorado MTSS, include:</a:t>
            </a:r>
            <a:endParaRPr lang="en-US" sz="1200" b="0" dirty="0">
              <a:solidFill>
                <a:schemeClr val="lt1"/>
              </a:solidFill>
              <a:latin typeface="Trebuchet MS"/>
            </a:endParaRPr>
          </a:p>
          <a:p>
            <a:pPr marL="171450" lvl="0" indent="-171450" algn="l" defTabSz="914400">
              <a:lnSpc>
                <a:spcPct val="100000"/>
              </a:lnSpc>
              <a:spcBef>
                <a:spcPts val="0"/>
              </a:spcBef>
              <a:spcAft>
                <a:spcPts val="0"/>
              </a:spcAft>
              <a:buClrTx/>
              <a:buSzTx/>
              <a:tabLst/>
              <a:defRPr/>
            </a:pPr>
            <a:endParaRPr lang="en-US" b="0" dirty="0"/>
          </a:p>
          <a:p>
            <a:pPr marL="171450" indent="-171450">
              <a:buClrTx/>
              <a:buSzTx/>
              <a:defRPr/>
            </a:pPr>
            <a:r>
              <a:rPr lang="en-US" dirty="0"/>
              <a:t>Making decisions based on data and evidence and not assumptions </a:t>
            </a:r>
          </a:p>
          <a:p>
            <a:pPr marL="171450" indent="-171450">
              <a:buClrTx/>
              <a:buSzTx/>
              <a:defRPr/>
            </a:pPr>
            <a:r>
              <a:rPr lang="en-US" dirty="0"/>
              <a:t>Don’t jump to solution without understanding what the root problem is and why it’s happening, </a:t>
            </a:r>
          </a:p>
          <a:p>
            <a:pPr marL="171450" indent="-171450">
              <a:buClrTx/>
              <a:buSzTx/>
              <a:defRPr/>
            </a:pPr>
            <a:r>
              <a:rPr lang="en-US" dirty="0"/>
              <a:t>Develop an action plan: Who will do what by when? How will we know it was done and that it worked?), </a:t>
            </a:r>
          </a:p>
          <a:p>
            <a:pPr marL="171450" indent="-171450">
              <a:buClrTx/>
              <a:buSzTx/>
              <a:defRPr/>
            </a:pPr>
            <a:r>
              <a:rPr lang="en-US" dirty="0"/>
              <a:t>Spend time determining if your plan worked. How do you know?</a:t>
            </a:r>
          </a:p>
          <a:p>
            <a:pPr marL="0" indent="0">
              <a:buClrTx/>
              <a:buSzTx/>
              <a:buFontTx/>
              <a:buNone/>
              <a:defRPr/>
            </a:pPr>
            <a:endParaRPr lang="en-US" sz="1200" dirty="0">
              <a:latin typeface="Trebuchet MS" panose="020B0603020202020204" pitchFamily="34" charset="0"/>
            </a:endParaRPr>
          </a:p>
          <a:p>
            <a:pPr marL="0" indent="0">
              <a:buClrTx/>
              <a:buSzTx/>
              <a:buFontTx/>
              <a:buNone/>
              <a:defRPr/>
            </a:pPr>
            <a:endParaRPr lang="en-US" sz="1200" dirty="0">
              <a:solidFill>
                <a:srgbClr val="FFFFFF"/>
              </a:solidFill>
              <a:latin typeface="Trebuchet MS" panose="020B0603020202020204" pitchFamily="34" charset="0"/>
            </a:endParaRPr>
          </a:p>
        </p:txBody>
      </p:sp>
      <p:sp>
        <p:nvSpPr>
          <p:cNvPr id="1397" name="Google Shape;1397;g24fc2a46277_0_2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diagram, adapted with permission from Dr. Matt Burns, provides guidance on how diagnostic data can be used to determine a student’s level and needs for literacy intervention. </a:t>
            </a:r>
          </a:p>
          <a:p>
            <a:pPr marL="158750" indent="0">
              <a:buNone/>
            </a:pPr>
            <a:endParaRPr lang="en-US" dirty="0"/>
          </a:p>
          <a:p>
            <a:pPr marL="158750" indent="0">
              <a:buNone/>
            </a:pPr>
            <a:r>
              <a:rPr lang="en-US" dirty="0"/>
              <a:t>On the left side of the chart are the components of reading. After providing initial assessments and determining a students individual skill level, the chart can be used to determine the area in which the student most likely needs interventions. For example, if phonics assessments determine that a student can decode, intervention should focus on fluency. If phonics assessments reveal low decoding skills, we would dig deeper by assessing the student’s phonemic awareness. If those skills are in place, interventions should focus on basic phonics and decoding. </a:t>
            </a:r>
          </a:p>
        </p:txBody>
      </p:sp>
    </p:spTree>
    <p:extLst>
      <p:ext uri="{BB962C8B-B14F-4D97-AF65-F5344CB8AC3E}">
        <p14:creationId xmlns:p14="http://schemas.microsoft.com/office/powerpoint/2010/main" val="3405117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graph on the slide shows an example of a student demonstrating a positive response to intervention. </a:t>
            </a:r>
            <a:r>
              <a:rPr lang="en-US" sz="1100" dirty="0">
                <a:latin typeface="Trebuchet MS" panose="020B0603020202020204" pitchFamily="34" charset="0"/>
              </a:rPr>
              <a:t>Significant improvement is evidenced by a change in the slope of the progress line that indicates the student is making adequate progress toward the benchmark within acceptable time limits. The achievement gap is closing at an acceptable rate.</a:t>
            </a:r>
          </a:p>
          <a:p>
            <a:pPr marL="158750" indent="0">
              <a:buNone/>
            </a:pPr>
            <a:endParaRPr lang="en-US" dirty="0"/>
          </a:p>
        </p:txBody>
      </p:sp>
    </p:spTree>
    <p:extLst>
      <p:ext uri="{BB962C8B-B14F-4D97-AF65-F5344CB8AC3E}">
        <p14:creationId xmlns:p14="http://schemas.microsoft.com/office/powerpoint/2010/main" val="819227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graph shows a questionable rate of improvement. </a:t>
            </a:r>
            <a:r>
              <a:rPr lang="en-US" sz="1100" dirty="0">
                <a:latin typeface="Trebuchet MS" panose="020B0603020202020204" pitchFamily="34" charset="0"/>
              </a:rPr>
              <a:t>Improvement is evidenced by a positive change in the slope of the progress line. However, the rate at which this progress is being made is determined to be too slow OR the improvement indicates that the student’s rate of progress is equal to that of peers but that the achievement gap is not narrowing.</a:t>
            </a:r>
          </a:p>
          <a:p>
            <a:pPr marL="158750" indent="0">
              <a:buNone/>
            </a:pPr>
            <a:endParaRPr lang="en-US" dirty="0"/>
          </a:p>
        </p:txBody>
      </p:sp>
    </p:spTree>
    <p:extLst>
      <p:ext uri="{BB962C8B-B14F-4D97-AF65-F5344CB8AC3E}">
        <p14:creationId xmlns:p14="http://schemas.microsoft.com/office/powerpoint/2010/main" val="269811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Finally, the graph on this slide shows a poor rate of improvement for the student as the achievement gap continues to widen. </a:t>
            </a:r>
          </a:p>
        </p:txBody>
      </p:sp>
    </p:spTree>
    <p:extLst>
      <p:ext uri="{BB962C8B-B14F-4D97-AF65-F5344CB8AC3E}">
        <p14:creationId xmlns:p14="http://schemas.microsoft.com/office/powerpoint/2010/main" val="1061868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08DF-8C68-8950-C72F-919EC46D9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7B71A-E51E-BC03-197B-4FBD783272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AB4B5F-0D3E-84B3-2077-36631FAABBBF}"/>
              </a:ext>
            </a:extLst>
          </p:cNvPr>
          <p:cNvSpPr>
            <a:spLocks noGrp="1"/>
          </p:cNvSpPr>
          <p:nvPr>
            <p:ph type="body" idx="1"/>
          </p:nvPr>
        </p:nvSpPr>
        <p:spPr/>
        <p:txBody>
          <a:bodyPr/>
          <a:lstStyle/>
          <a:p>
            <a:pPr marL="158750" indent="0">
              <a:buNone/>
            </a:pPr>
            <a:r>
              <a:rPr lang="en-US" dirty="0"/>
              <a:t>When making adjustments to intervention, it is important to determine if there needs to be group or individual changes. </a:t>
            </a:r>
          </a:p>
          <a:p>
            <a:r>
              <a:rPr lang="en-US" sz="1100" dirty="0">
                <a:latin typeface="Trebuchet MS" panose="020B0603020202020204" pitchFamily="34" charset="0"/>
              </a:rPr>
              <a:t>For students grouped with similar needs, analyze data to determine if most students in the group are responding to the intervention.</a:t>
            </a:r>
          </a:p>
          <a:p>
            <a:r>
              <a:rPr lang="en-US" sz="1100" dirty="0">
                <a:latin typeface="Trebuchet MS" panose="020B0603020202020204" pitchFamily="34" charset="0"/>
              </a:rPr>
              <a:t>If most students in the group are not responding, changes should be made to intensify the intervention for the entire group.</a:t>
            </a:r>
          </a:p>
          <a:p>
            <a:r>
              <a:rPr lang="en-US" sz="1100" dirty="0">
                <a:latin typeface="Trebuchet MS" panose="020B0603020202020204" pitchFamily="34" charset="0"/>
              </a:rPr>
              <a:t>If only a few students are not responding, consider regrouping students to provide more intensified intervention for the lower performing students.</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According to the NCII, </a:t>
            </a:r>
            <a:r>
              <a:rPr lang="en-US" sz="1100" b="1" dirty="0">
                <a:solidFill>
                  <a:schemeClr val="tx1"/>
                </a:solidFill>
                <a:latin typeface="Trebuchet MS" panose="020B0603020202020204" pitchFamily="34" charset="0"/>
              </a:rPr>
              <a:t>“Adapting the intervention for the group is more efficient than adapting an individual student’s intervention (NCII, 2023).”</a:t>
            </a:r>
          </a:p>
          <a:p>
            <a:pPr marL="158750" indent="0">
              <a:buNone/>
            </a:pPr>
            <a:endParaRPr lang="en-US" dirty="0"/>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3818463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 are about to open up breakout rooms organized by regions, so you have an opportunity to connect with other leaders in your area and your regional consultant. </a:t>
            </a:r>
          </a:p>
        </p:txBody>
      </p:sp>
    </p:spTree>
    <p:extLst>
      <p:ext uri="{BB962C8B-B14F-4D97-AF65-F5344CB8AC3E}">
        <p14:creationId xmlns:p14="http://schemas.microsoft.com/office/powerpoint/2010/main" val="162466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32427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211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7637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2ABB5-9B0D-A88F-A593-E5459F91E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B6BA5-455D-EC1F-7FCB-3ED483F825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C3E4C28-D69C-BFEE-AF4F-7859A8C1B336}"/>
              </a:ext>
            </a:extLst>
          </p:cNvPr>
          <p:cNvSpPr>
            <a:spLocks noGrp="1"/>
          </p:cNvSpPr>
          <p:nvPr>
            <p:ph type="body" idx="1"/>
          </p:nvPr>
        </p:nvSpPr>
        <p:spPr/>
        <p:txBody>
          <a:bodyPr/>
          <a:lstStyle/>
          <a:p>
            <a:pPr marL="0" indent="0">
              <a:buFont typeface="Arial" panose="020B0604020202020204" pitchFamily="34" charset="0"/>
              <a:buNone/>
            </a:pPr>
            <a:r>
              <a:rPr lang="en-US" dirty="0"/>
              <a:t>The CDE website has been updated to show our new regional support map. On this webpage, you can find information about the consultant for your district, resources we can provide, and a link to a request for support form. </a:t>
            </a:r>
            <a:endParaRPr lang="en-US" dirty="0">
              <a:hlinkClick r:id="rId3"/>
            </a:endParaRPr>
          </a:p>
          <a:p>
            <a:r>
              <a:rPr lang="en-US" dirty="0"/>
              <a:t>https://ed.cde.state.co.us/early/elsrregionalsupport </a:t>
            </a:r>
          </a:p>
        </p:txBody>
      </p:sp>
    </p:spTree>
    <p:extLst>
      <p:ext uri="{BB962C8B-B14F-4D97-AF65-F5344CB8AC3E}">
        <p14:creationId xmlns:p14="http://schemas.microsoft.com/office/powerpoint/2010/main" val="3503460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many ways in which the ELSR Regional Consultants can provide support</a:t>
            </a:r>
          </a:p>
          <a:p>
            <a:pPr marL="171450" indent="-171450">
              <a:buFont typeface="Arial" panose="020B0604020202020204" pitchFamily="34" charset="0"/>
              <a:buChar char="•"/>
            </a:pPr>
            <a:r>
              <a:rPr lang="en-US" dirty="0"/>
              <a:t>Districts or BOCES can reach out to their ELSR regional consultant and request support with:</a:t>
            </a:r>
          </a:p>
          <a:p>
            <a:pPr marL="628650" lvl="1" indent="-171450">
              <a:buFont typeface="Arial" panose="020B0604020202020204" pitchFamily="34" charset="0"/>
              <a:buChar char="•"/>
            </a:pPr>
            <a:r>
              <a:rPr lang="en-US" dirty="0"/>
              <a:t>Developing a process to select programs that align with the science of reading and evidence-based practices</a:t>
            </a:r>
          </a:p>
          <a:p>
            <a:pPr marL="628650" lvl="1" indent="-171450">
              <a:buFont typeface="Arial" panose="020B0604020202020204" pitchFamily="34" charset="0"/>
              <a:buChar char="•"/>
            </a:pPr>
            <a:r>
              <a:rPr lang="en-US" dirty="0"/>
              <a:t>Selecting programs/instructional materials</a:t>
            </a:r>
          </a:p>
          <a:p>
            <a:pPr marL="628650" lvl="1" indent="-171450">
              <a:buFont typeface="Arial" panose="020B0604020202020204" pitchFamily="34" charset="0"/>
              <a:buChar char="•"/>
            </a:pPr>
            <a:r>
              <a:rPr lang="en-US" dirty="0"/>
              <a:t>Developing a process for implementation of newly selected programs</a:t>
            </a:r>
          </a:p>
          <a:p>
            <a:pPr marL="628650" lvl="1" indent="-171450">
              <a:buFont typeface="Arial" panose="020B0604020202020204" pitchFamily="34" charset="0"/>
              <a:buChar char="•"/>
            </a:pPr>
            <a:r>
              <a:rPr lang="en-US" dirty="0"/>
              <a:t>Provide guidance on SRD identification, READ plan development and READ Act implementation</a:t>
            </a:r>
          </a:p>
          <a:p>
            <a:pPr marL="628650" lvl="1" indent="-171450">
              <a:buFont typeface="Arial" panose="020B0604020202020204" pitchFamily="34" charset="0"/>
              <a:buChar char="•"/>
            </a:pPr>
            <a:r>
              <a:rPr lang="en-US" dirty="0"/>
              <a:t>They can support with data analysis and for developing processes and procedures required by the READ Act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54AD33-D1F3-4EF2-98BD-2AA307F202D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9950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5042812E-3809-4E0B-92C6-056D9C82826E}" type="slidenum">
              <a:rPr lang="en-US" smtClean="0"/>
              <a:t>45</a:t>
            </a:fld>
            <a:endParaRPr lang="en-US" dirty="0"/>
          </a:p>
        </p:txBody>
      </p:sp>
    </p:spTree>
    <p:extLst>
      <p:ext uri="{BB962C8B-B14F-4D97-AF65-F5344CB8AC3E}">
        <p14:creationId xmlns:p14="http://schemas.microsoft.com/office/powerpoint/2010/main" val="4216476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Evidence-Based Reading Instruction Index</a:t>
            </a:r>
            <a:r>
              <a:rPr lang="en-US" sz="1100" b="0" i="0" u="none" strike="noStrike" cap="none" dirty="0">
                <a:solidFill>
                  <a:schemeClr val="tx1"/>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serves as a quick-reference index to support CDE staff, district and/or school administrators, and educators across the state in identifying and understanding what effective reading instruction looks like in classrooms aligned with the science of reading and evidence-based practices. Each section includes documents and tools found on the CDE website, organized by topic, all in one place. By providing direct access to these key resources, this index enables the user to recognize strong, evidence-based instructional practices and support continuous improvement in literacy outcomes for all students. </a:t>
            </a:r>
          </a:p>
          <a:p>
            <a:endParaRPr lang="en-US" sz="1100" b="0" i="0" u="none" strike="noStrike" cap="none" dirty="0">
              <a:solidFill>
                <a:srgbClr val="000000"/>
              </a:solidFill>
              <a:effectLst/>
              <a:latin typeface="Arial"/>
              <a:cs typeface="Arial"/>
              <a:sym typeface="Arial"/>
            </a:endParaRPr>
          </a:p>
          <a:p>
            <a:r>
              <a:rPr lang="en-US" dirty="0"/>
              <a:t>https://www.cde.state.co.us/coloradoliteracy/evidencebasedreadinginstructionindex</a:t>
            </a:r>
          </a:p>
        </p:txBody>
      </p:sp>
    </p:spTree>
    <p:extLst>
      <p:ext uri="{BB962C8B-B14F-4D97-AF65-F5344CB8AC3E}">
        <p14:creationId xmlns:p14="http://schemas.microsoft.com/office/powerpoint/2010/main" val="3355968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look-for tools are meant to support instruction and create a plan for identifying areas of strength, areas of growth, and trends across classrooms in instructional practices for each component of reading. These tools are not intended to be used for formal evaluation. </a:t>
            </a:r>
          </a:p>
          <a:p>
            <a:endParaRPr lang="en-US" dirty="0"/>
          </a:p>
          <a:p>
            <a:endParaRPr lang="en-US" dirty="0"/>
          </a:p>
        </p:txBody>
      </p:sp>
    </p:spTree>
    <p:extLst>
      <p:ext uri="{BB962C8B-B14F-4D97-AF65-F5344CB8AC3E}">
        <p14:creationId xmlns:p14="http://schemas.microsoft.com/office/powerpoint/2010/main" val="323028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combined leader look-for tools are included at the bottom of the first page of the Evidence-Based Reading Instruction Index. </a:t>
            </a:r>
          </a:p>
          <a:p>
            <a:r>
              <a:rPr lang="en-US" dirty="0"/>
              <a:t>There is an Excel version and a Google Sheets version for each tool. </a:t>
            </a:r>
          </a:p>
          <a:p>
            <a:r>
              <a:rPr lang="en-US" dirty="0"/>
              <a:t>We have an English instruction look-for tool and a Biliteracy look-for tool available. </a:t>
            </a:r>
          </a:p>
        </p:txBody>
      </p:sp>
    </p:spTree>
    <p:extLst>
      <p:ext uri="{BB962C8B-B14F-4D97-AF65-F5344CB8AC3E}">
        <p14:creationId xmlns:p14="http://schemas.microsoft.com/office/powerpoint/2010/main" val="4112294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13ED7-104B-0D6F-CC7B-5AF192F8E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31282-DEEA-0F15-A704-1CA31E2E08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F9110F-420B-14DC-4330-B99783A8AF4C}"/>
              </a:ext>
            </a:extLst>
          </p:cNvPr>
          <p:cNvSpPr>
            <a:spLocks noGrp="1"/>
          </p:cNvSpPr>
          <p:nvPr>
            <p:ph type="body" idx="1"/>
          </p:nvPr>
        </p:nvSpPr>
        <p:spPr/>
        <p:txBody>
          <a:bodyPr/>
          <a:lstStyle/>
          <a:p>
            <a:r>
              <a:rPr lang="en-US" dirty="0"/>
              <a:t>This tool is organized by literacy component. The example on this slide is for phonological and phonemic awareness. </a:t>
            </a:r>
          </a:p>
          <a:p>
            <a:r>
              <a:rPr lang="en-US" dirty="0"/>
              <a:t>Each component has a list of criterion indicators, a place to mark evidence found in the lesson plan and/or during observation, a section to add evidence/recommendations, and then descriptions for each criterion. </a:t>
            </a:r>
          </a:p>
          <a:p>
            <a:r>
              <a:rPr lang="en-US" dirty="0"/>
              <a:t>There are colored tabs at the bottom of this tool for each component, and to track multiple educators or multiple observations for an educator over time. </a:t>
            </a:r>
          </a:p>
          <a:p>
            <a:r>
              <a:rPr lang="en-US" dirty="0"/>
              <a:t>Guidance for how to use this tool is located on the first tab of each version of these documents. </a:t>
            </a:r>
          </a:p>
          <a:p>
            <a:endParaRPr lang="en-US" dirty="0"/>
          </a:p>
        </p:txBody>
      </p:sp>
    </p:spTree>
    <p:extLst>
      <p:ext uri="{BB962C8B-B14F-4D97-AF65-F5344CB8AC3E}">
        <p14:creationId xmlns:p14="http://schemas.microsoft.com/office/powerpoint/2010/main" val="4167890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0">
              <a:buNone/>
            </a:pPr>
            <a:r>
              <a:rPr lang="en-US" dirty="0"/>
              <a:t>As a reminder, the Science of Reading Literacy Series is available on the CDE website. </a:t>
            </a:r>
          </a:p>
          <a:p>
            <a:pPr marL="228600" indent="0">
              <a:buNone/>
            </a:pPr>
            <a:endParaRPr lang="en-US" dirty="0"/>
          </a:p>
          <a:p>
            <a:pPr marL="228600" indent="0">
              <a:buNone/>
            </a:pPr>
            <a:r>
              <a:rPr lang="en-US" dirty="0"/>
              <a:t>This is a collection of turnkey professional development products to support districts with the implementation of evidence-based instructional routines aligned to the Science of Reading. </a:t>
            </a:r>
          </a:p>
          <a:p>
            <a:pPr marL="228600" indent="0">
              <a:buNone/>
            </a:pPr>
            <a:endParaRPr lang="en-US" dirty="0"/>
          </a:p>
          <a:p>
            <a:pPr marL="228600" indent="0">
              <a:buNone/>
            </a:pPr>
            <a:r>
              <a:rPr lang="en-US" dirty="0"/>
              <a:t>These slide decks and resources were developed in alignment with the 45-hour teacher training to revisit the research base, review the steps in the instructional routines, provide a model for the routine, and allow opportunities for practice and planning. </a:t>
            </a:r>
          </a:p>
          <a:p>
            <a:pPr marL="228600" indent="0">
              <a:buNone/>
            </a:pPr>
            <a:endParaRPr lang="en-US" dirty="0"/>
          </a:p>
          <a:p>
            <a:pPr marL="228600" indent="0">
              <a:buNone/>
            </a:pPr>
            <a:r>
              <a:rPr lang="en-US" dirty="0"/>
              <a:t>The series also includes resources for administrators or literacy coaches to track and provide feedback on the implementation of the routines in their buildings. </a:t>
            </a:r>
          </a:p>
          <a:p>
            <a:pPr marL="228600" indent="0">
              <a:buNone/>
            </a:pPr>
            <a:endParaRPr lang="en-US" dirty="0"/>
          </a:p>
          <a:p>
            <a:pPr marL="228600" indent="0"/>
            <a:endParaRPr lang="en-US" dirty="0"/>
          </a:p>
          <a:p>
            <a:pPr marL="2286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https://ed.cde.state.co.us/coloradoliteracy/resources/sorliteracyseries</a:t>
            </a:r>
          </a:p>
          <a:p>
            <a:endParaRPr lang="en-US" dirty="0"/>
          </a:p>
          <a:p>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7553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333333"/>
                </a:solidFill>
                <a:effectLst/>
                <a:latin typeface="SourceSansProRegular"/>
              </a:rPr>
              <a:t>We are also excited to remind you about more great resources from CDE: Biliteracy Guidance for Multilingual Learners, the Biliteracy Walk-Through Tool, and the Biliteracy Professional Development Series. </a:t>
            </a:r>
          </a:p>
          <a:p>
            <a:pPr marL="158750" indent="0">
              <a:buNone/>
            </a:pPr>
            <a:endParaRPr lang="en-US" b="0" i="0" dirty="0">
              <a:solidFill>
                <a:srgbClr val="333333"/>
              </a:solidFill>
              <a:effectLst/>
              <a:latin typeface="SourceSansProRegular"/>
            </a:endParaRPr>
          </a:p>
          <a:p>
            <a:pPr marL="158750" indent="0">
              <a:buNone/>
            </a:pPr>
            <a:r>
              <a:rPr lang="en-US" b="0" i="0" dirty="0">
                <a:solidFill>
                  <a:srgbClr val="333333"/>
                </a:solidFill>
                <a:effectLst/>
                <a:latin typeface="SourceSansProRegular"/>
              </a:rPr>
              <a:t>The Biliteracy Guidance document is a guide to support the literacy and biliteracy instruction of Multilingual Learners (MLs) in bilingual education programs. It includes evidence-based practices that integrate all components of reading while addressing their specific application across languages. Key topics covered include oral language development, oracy, translanguaging, cross-linguistic connections, and holistic assessment.</a:t>
            </a:r>
          </a:p>
          <a:p>
            <a:pPr marL="158750" indent="0">
              <a:buNone/>
            </a:pPr>
            <a:endParaRPr lang="en-US" b="0" i="0" dirty="0">
              <a:solidFill>
                <a:srgbClr val="333333"/>
              </a:solidFill>
              <a:effectLst/>
              <a:latin typeface="SourceSansProRegular"/>
            </a:endParaRPr>
          </a:p>
          <a:p>
            <a:pPr marL="158750" indent="0">
              <a:buNone/>
            </a:pPr>
            <a:r>
              <a:rPr lang="en-US" b="0" i="0" dirty="0">
                <a:solidFill>
                  <a:srgbClr val="333333"/>
                </a:solidFill>
                <a:effectLst/>
                <a:latin typeface="SourceSansProRegular"/>
              </a:rPr>
              <a:t>The Biliteracy Walk-Through Tool helps identify areas of strength and growth in instructional practices. The tool can be used over time, over multiple observations, to watch for improvement in instructional practices or to identify opportunities for targeted support at both the individual classroom level and for grade or school-wide support. It is not intended for formal evaluation. It is available as a forced copy google sheet and excel document. </a:t>
            </a:r>
          </a:p>
          <a:p>
            <a:pPr marL="158750" indent="0">
              <a:buNone/>
            </a:pPr>
            <a:endParaRPr lang="en-US" b="0" i="0" dirty="0">
              <a:solidFill>
                <a:srgbClr val="333333"/>
              </a:solidFill>
              <a:effectLst/>
              <a:latin typeface="SourceSansProRegular"/>
            </a:endParaRPr>
          </a:p>
          <a:p>
            <a:pPr marL="158750" indent="0">
              <a:buNone/>
            </a:pPr>
            <a:r>
              <a:rPr lang="en-US" b="0" i="0" dirty="0">
                <a:solidFill>
                  <a:srgbClr val="333333"/>
                </a:solidFill>
                <a:effectLst/>
                <a:latin typeface="SourceSansProRegular"/>
              </a:rPr>
              <a:t>The Biliteracy Professional Development Series is a four-part course comprised of an Introduction and three Modules. This course is designed to provide participants with evidence-based strategies for teaching students in English and Spanish while working towards bilingualism and biliteracy. </a:t>
            </a:r>
          </a:p>
          <a:p>
            <a:pPr marL="158750" indent="0">
              <a:buNone/>
            </a:pPr>
            <a:endParaRPr lang="en-US" b="0" i="0" dirty="0">
              <a:solidFill>
                <a:srgbClr val="333333"/>
              </a:solidFill>
              <a:effectLst/>
              <a:latin typeface="SourceSansProRegular"/>
            </a:endParaRPr>
          </a:p>
          <a:p>
            <a:pPr marL="158750" indent="0">
              <a:buNone/>
            </a:pPr>
            <a:r>
              <a:rPr lang="en-US" b="0" i="0" dirty="0">
                <a:solidFill>
                  <a:srgbClr val="333333"/>
                </a:solidFill>
                <a:effectLst/>
                <a:latin typeface="SourceSansProRegular"/>
              </a:rPr>
              <a:t>It is an open-source format designed to be accessible to anyone interested in learning more about best practices for providing biliteracy instruction in Spanish and English. </a:t>
            </a:r>
          </a:p>
          <a:p>
            <a:pPr marL="158750" indent="0">
              <a:buNone/>
            </a:pPr>
            <a:endParaRPr lang="en-US" b="0" i="0" dirty="0">
              <a:solidFill>
                <a:srgbClr val="333333"/>
              </a:solidFill>
              <a:effectLst/>
              <a:latin typeface="SourceSansProRegular"/>
            </a:endParaRPr>
          </a:p>
          <a:p>
            <a:pPr marL="158750" indent="0">
              <a:buNone/>
            </a:pPr>
            <a:r>
              <a:rPr lang="en-US" b="0" i="0" dirty="0">
                <a:solidFill>
                  <a:srgbClr val="333333"/>
                </a:solidFill>
                <a:effectLst/>
                <a:latin typeface="SourceSansProRegular"/>
              </a:rPr>
              <a:t>Additionally, you will find support documents and websites to further your learning. You may take this course at your own pace. If you choose to take the quiz at the end of the course, you will be eligible for two hours of professional development.</a:t>
            </a:r>
          </a:p>
          <a:p>
            <a:pPr marL="158750" indent="0">
              <a:buNone/>
            </a:pPr>
            <a:endParaRPr lang="en-US" b="0" i="0" dirty="0">
              <a:solidFill>
                <a:srgbClr val="333333"/>
              </a:solidFill>
              <a:effectLst/>
              <a:latin typeface="SourceSansProRegular"/>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https://ed.cde.state.co.us/coloradoliteracy/resources/biliteracy-professional-development-series-0 </a:t>
            </a:r>
          </a:p>
          <a:p>
            <a:pPr marL="158750" indent="0">
              <a:buNone/>
            </a:pPr>
            <a:endParaRPr lang="en-US" dirty="0"/>
          </a:p>
        </p:txBody>
      </p:sp>
    </p:spTree>
    <p:extLst>
      <p:ext uri="{BB962C8B-B14F-4D97-AF65-F5344CB8AC3E}">
        <p14:creationId xmlns:p14="http://schemas.microsoft.com/office/powerpoint/2010/main" val="3926762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4999"/>
              </a:lnSpc>
              <a:buNone/>
            </a:pPr>
            <a:r>
              <a:rPr lang="en-US" sz="1100" dirty="0">
                <a:solidFill>
                  <a:srgbClr val="333333"/>
                </a:solidFill>
              </a:rPr>
              <a:t>We have also developed a series that focuses on the literacy instruction for Multilingual Learners. </a:t>
            </a:r>
          </a:p>
          <a:p>
            <a:pPr>
              <a:lnSpc>
                <a:spcPct val="114999"/>
              </a:lnSpc>
            </a:pPr>
            <a:endParaRPr lang="en-US" sz="1100" dirty="0">
              <a:solidFill>
                <a:srgbClr val="333333"/>
              </a:solidFill>
            </a:endParaRPr>
          </a:p>
          <a:p>
            <a:pPr>
              <a:lnSpc>
                <a:spcPct val="114999"/>
              </a:lnSpc>
            </a:pPr>
            <a:r>
              <a:rPr lang="en-US" sz="1100" dirty="0">
                <a:solidFill>
                  <a:srgbClr val="333333"/>
                </a:solidFill>
              </a:rPr>
              <a:t>If you choose to take the quiz at the end of the series, you will be eligible for one hour of professional development.</a:t>
            </a:r>
            <a:r>
              <a:rPr lang="en-US" dirty="0">
                <a:solidFill>
                  <a:srgbClr val="333333"/>
                </a:solidFil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hlinkClick r:id="rId3"/>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https://ed.cde.state.co.us/coloradoliteracy/readandel </a:t>
            </a:r>
          </a:p>
        </p:txBody>
      </p:sp>
    </p:spTree>
    <p:extLst>
      <p:ext uri="{BB962C8B-B14F-4D97-AF65-F5344CB8AC3E}">
        <p14:creationId xmlns:p14="http://schemas.microsoft.com/office/powerpoint/2010/main" val="385557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4860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February 19, 2026 - “Translanguaging as a Tool for Equity: Supporting Dually Identified Learners”</a:t>
            </a:r>
            <a:endParaRPr lang="en-US" dirty="0"/>
          </a:p>
          <a:p>
            <a:r>
              <a:rPr lang="en-US" dirty="0">
                <a:effectLst/>
              </a:rPr>
              <a:t>Presented by Dra. Tania Hogan &amp; Dra. Deena Gumina</a:t>
            </a:r>
          </a:p>
          <a:p>
            <a:r>
              <a:rPr lang="en-US" dirty="0">
                <a:effectLst/>
              </a:rPr>
              <a:t>Translanguaging is introduced as a pedagogical approach to more equitably serve dually identified students. Participants will explore how to meaningfully incorporate students' home languages into IEP-aligned instruction, challenge monolingual norms, and foster inclusive, asset-based learning environments. Classroom-based examples in reading, writing and oral language instruction will illustrate how translanguaging bridges language development and disability support in meaningful, practical ways.</a:t>
            </a:r>
          </a:p>
          <a:p>
            <a:r>
              <a:rPr lang="en-US" dirty="0"/>
              <a:t>Here is the registration link: </a:t>
            </a:r>
            <a:r>
              <a:rPr lang="en-US" dirty="0">
                <a:hlinkClick r:id="rId3" tooltip="https://app.smartsheet.com/b/form/019833075d957780bbf49d5eb92bf907"/>
              </a:rPr>
              <a:t>https://app.smartsheet.com/b/form/019833075d957780bbf49d5eb92bf907</a:t>
            </a:r>
            <a:endParaRPr lang="en-US" dirty="0"/>
          </a:p>
        </p:txBody>
      </p:sp>
    </p:spTree>
    <p:extLst>
      <p:ext uri="{BB962C8B-B14F-4D97-AF65-F5344CB8AC3E}">
        <p14:creationId xmlns:p14="http://schemas.microsoft.com/office/powerpoint/2010/main" val="36874279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1fd490ee5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1fd490ee5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100" b="0" i="0" u="none" strike="noStrike" cap="none" dirty="0">
                <a:solidFill>
                  <a:srgbClr val="000000"/>
                </a:solidFill>
                <a:effectLst/>
                <a:latin typeface="Arial"/>
                <a:ea typeface="Arial"/>
                <a:cs typeface="Arial"/>
                <a:sym typeface="Arial"/>
              </a:rPr>
              <a:t>Our office has also created a series of turnkey </a:t>
            </a:r>
            <a:r>
              <a:rPr lang="en-US" sz="1100" b="1" i="0" u="none" strike="noStrike" cap="none" dirty="0">
                <a:solidFill>
                  <a:srgbClr val="000000"/>
                </a:solidFill>
                <a:effectLst/>
                <a:latin typeface="Arial"/>
                <a:ea typeface="Arial"/>
                <a:cs typeface="Arial"/>
                <a:sym typeface="Arial"/>
              </a:rPr>
              <a:t>resources </a:t>
            </a:r>
            <a:r>
              <a:rPr lang="en-US" sz="1100" b="0" i="0" u="none" strike="noStrike" cap="none" dirty="0">
                <a:solidFill>
                  <a:srgbClr val="000000"/>
                </a:solidFill>
                <a:effectLst/>
                <a:latin typeface="Arial"/>
                <a:ea typeface="Arial"/>
                <a:cs typeface="Arial"/>
                <a:sym typeface="Arial"/>
              </a:rPr>
              <a:t>for districts and schools to use to support family awareness of </a:t>
            </a:r>
            <a:r>
              <a:rPr lang="en-US" sz="1100" b="1" i="0" u="none" strike="noStrike" cap="none" dirty="0">
                <a:solidFill>
                  <a:srgbClr val="000000"/>
                </a:solidFill>
                <a:effectLst/>
                <a:latin typeface="Arial"/>
                <a:ea typeface="Arial"/>
                <a:cs typeface="Arial"/>
                <a:sym typeface="Arial"/>
              </a:rPr>
              <a:t>the Colorado READ Act</a:t>
            </a:r>
            <a:r>
              <a:rPr lang="en-US" sz="1100" b="0" i="0" u="none" strike="noStrike" cap="none" dirty="0">
                <a:solidFill>
                  <a:srgbClr val="000000"/>
                </a:solidFill>
                <a:effectLst/>
                <a:latin typeface="Arial"/>
                <a:ea typeface="Arial"/>
                <a:cs typeface="Arial"/>
                <a:sym typeface="Arial"/>
              </a:rPr>
              <a:t>, READ plans, </a:t>
            </a:r>
            <a:r>
              <a:rPr lang="en-US" sz="1100" b="1" i="0" u="none" strike="noStrike" cap="none" dirty="0">
                <a:solidFill>
                  <a:srgbClr val="000000"/>
                </a:solidFill>
                <a:effectLst/>
                <a:latin typeface="Arial"/>
                <a:ea typeface="Arial"/>
                <a:cs typeface="Arial"/>
                <a:sym typeface="Arial"/>
              </a:rPr>
              <a:t>and the Science of Reading for families. </a:t>
            </a:r>
            <a:endParaRPr lang="en-US" sz="1100" b="0" i="0" u="none" strike="noStrike" cap="none" dirty="0">
              <a:solidFill>
                <a:srgbClr val="000000"/>
              </a:solidFill>
              <a:effectLst/>
              <a:latin typeface="Arial"/>
              <a:ea typeface="Arial"/>
              <a:cs typeface="Arial"/>
              <a:sym typeface="Arial"/>
            </a:endParaRPr>
          </a:p>
          <a:p>
            <a:pPr marL="0" indent="0">
              <a:buNone/>
            </a:pPr>
            <a:r>
              <a:rPr lang="en-US" sz="1100" b="0" i="0" u="none" strike="noStrike" cap="none" dirty="0">
                <a:solidFill>
                  <a:srgbClr val="000000"/>
                </a:solidFill>
                <a:effectLst/>
                <a:latin typeface="Arial"/>
                <a:ea typeface="Arial"/>
                <a:cs typeface="Arial"/>
                <a:sym typeface="Arial"/>
              </a:rPr>
              <a:t>Live informational sessions are being held to support administrators and educators in understanding and exploring the resource components. </a:t>
            </a:r>
          </a:p>
          <a:p>
            <a:pPr marL="0" indent="0">
              <a:buNone/>
            </a:pPr>
            <a:endParaRPr lang="en-US" sz="1100" b="0" i="0" u="none" strike="noStrike" cap="none" dirty="0">
              <a:solidFill>
                <a:srgbClr val="000000"/>
              </a:solidFill>
              <a:effectLst/>
              <a:latin typeface="Arial"/>
              <a:ea typeface="Arial"/>
              <a:cs typeface="Arial"/>
              <a:sym typeface="Arial"/>
            </a:endParaRPr>
          </a:p>
          <a:p>
            <a:pPr marL="0" indent="0">
              <a:buNone/>
            </a:pPr>
            <a:r>
              <a:rPr lang="en-US" sz="1100" b="0" i="0" u="none" strike="noStrike" cap="none" dirty="0">
                <a:solidFill>
                  <a:srgbClr val="000000"/>
                </a:solidFill>
                <a:effectLst/>
                <a:latin typeface="Arial"/>
                <a:ea typeface="Arial"/>
                <a:cs typeface="Arial"/>
                <a:sym typeface="Arial"/>
              </a:rPr>
              <a:t>Note: All sessions have the same content. Please choose the date that works best for you. </a:t>
            </a:r>
            <a:endParaRPr lang="en-US" sz="1100" b="0" i="0" u="none" strike="noStrike" cap="none" dirty="0">
              <a:solidFill>
                <a:srgbClr val="000000"/>
              </a:solidFill>
              <a:effectLst/>
              <a:latin typeface="Arial"/>
              <a:ea typeface="Arial"/>
              <a:cs typeface="Arial"/>
            </a:endParaRPr>
          </a:p>
          <a:p>
            <a:pPr marL="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0" indent="0">
              <a:buNone/>
            </a:pPr>
            <a:r>
              <a:rPr lang="en-US" sz="1100" b="1" i="0" u="none" strike="noStrike" cap="none" dirty="0">
                <a:solidFill>
                  <a:srgbClr val="000000"/>
                </a:solidFill>
                <a:effectLst/>
                <a:latin typeface="Arial"/>
                <a:ea typeface="Arial"/>
                <a:cs typeface="Arial"/>
                <a:sym typeface="Arial"/>
              </a:rPr>
              <a:t>Informational Sessions: Second Semester</a:t>
            </a:r>
            <a:endParaRPr lang="en-US" sz="1100" b="0" i="0" u="none" strike="noStrike" cap="none"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Tuesday, January 20, 2026: 3:30 PM-4:30 PM</a:t>
            </a:r>
            <a:endParaRPr lang="en-US" sz="1100" b="1" i="0" u="none" strike="noStrike" cap="none" dirty="0">
              <a:solidFill>
                <a:srgbClr val="000000"/>
              </a:solidFill>
              <a:effectLst/>
              <a:latin typeface="Arial"/>
              <a:ea typeface="Arial"/>
              <a:cs typeface="Arial"/>
            </a:endParaRPr>
          </a:p>
          <a:p>
            <a:pPr marL="0" indent="0">
              <a:buNone/>
            </a:pPr>
            <a:r>
              <a:rPr lang="en-US" sz="1100" b="1" dirty="0">
                <a:solidFill>
                  <a:schemeClr val="tx1">
                    <a:lumMod val="85000"/>
                    <a:lumOff val="15000"/>
                  </a:schemeClr>
                </a:solidFill>
                <a:latin typeface="Trebuchet MS"/>
              </a:rPr>
              <a:t>REGISTER HERE</a:t>
            </a:r>
            <a:endParaRPr lang="en-US" sz="1100" b="1" dirty="0">
              <a:solidFill>
                <a:srgbClr val="0048AE"/>
              </a:solidFill>
              <a:latin typeface="Trebuchet MS"/>
            </a:endParaRPr>
          </a:p>
          <a:p>
            <a:pPr marL="0" indent="0">
              <a:buNone/>
            </a:pPr>
            <a:r>
              <a:rPr lang="en-US" sz="1100" b="1" i="0" u="none" strike="noStrike" cap="none" dirty="0">
                <a:solidFill>
                  <a:srgbClr val="000000"/>
                </a:solidFill>
                <a:effectLst/>
                <a:latin typeface="Arial"/>
                <a:ea typeface="Arial"/>
                <a:cs typeface="Arial"/>
                <a:sym typeface="Arial"/>
              </a:rPr>
              <a:t> </a:t>
            </a:r>
            <a:endParaRPr lang="en-US" sz="1100" b="1" i="0" u="none" strike="noStrike" cap="none" dirty="0">
              <a:solidFill>
                <a:srgbClr val="000000"/>
              </a:solidFill>
              <a:effectLst/>
              <a:latin typeface="Arial"/>
              <a:ea typeface="Arial"/>
              <a:cs typeface="Arial"/>
            </a:endParaRPr>
          </a:p>
          <a:p>
            <a:pPr marL="0" indent="0">
              <a:buNone/>
            </a:pPr>
            <a:r>
              <a:rPr lang="en-US" sz="1100" b="1" i="0" u="none" strike="noStrike" cap="none" dirty="0">
                <a:solidFill>
                  <a:srgbClr val="000000"/>
                </a:solidFill>
                <a:effectLst/>
                <a:latin typeface="Arial"/>
                <a:ea typeface="Arial"/>
                <a:cs typeface="Arial"/>
                <a:sym typeface="Arial"/>
              </a:rPr>
              <a:t>Friday, January 23, 2026: 10:00 AM-11:00 AM</a:t>
            </a:r>
            <a:endParaRPr lang="en-US" sz="1100" b="1" i="0" u="none" strike="noStrike" cap="none" dirty="0">
              <a:solidFill>
                <a:srgbClr val="000000"/>
              </a:solidFill>
              <a:effectLst/>
              <a:latin typeface="Arial"/>
              <a:ea typeface="Arial"/>
              <a:cs typeface="Arial"/>
            </a:endParaRPr>
          </a:p>
          <a:p>
            <a:pPr marL="0" indent="0">
              <a:buNone/>
            </a:pPr>
            <a:r>
              <a:rPr lang="en-US" sz="1100" b="1" dirty="0">
                <a:solidFill>
                  <a:schemeClr val="tx1">
                    <a:lumMod val="85000"/>
                    <a:lumOff val="15000"/>
                  </a:schemeClr>
                </a:solidFill>
                <a:latin typeface="Trebuchet MS"/>
              </a:rPr>
              <a:t>REGISTER HERE</a:t>
            </a:r>
            <a:endParaRPr lang="en-US" sz="1100" b="1" dirty="0">
              <a:solidFill>
                <a:srgbClr val="0048AE"/>
              </a:solidFill>
              <a:latin typeface="Trebuchet MS"/>
            </a:endParaRPr>
          </a:p>
          <a:p>
            <a:pPr marL="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0" indent="0">
              <a:buNone/>
            </a:pPr>
            <a:r>
              <a:rPr lang="en-US" sz="1100" b="0" i="0" u="none" strike="noStrike" cap="none" dirty="0">
                <a:solidFill>
                  <a:srgbClr val="000000"/>
                </a:solidFill>
                <a:effectLst/>
                <a:latin typeface="Arial"/>
                <a:ea typeface="Arial"/>
                <a:cs typeface="Arial"/>
                <a:sym typeface="Arial"/>
              </a:rPr>
              <a:t>Please reach out to your </a:t>
            </a:r>
            <a:r>
              <a:rPr lang="en-US" sz="1100" b="0" i="0" u="none" strike="noStrike" cap="none" dirty="0">
                <a:solidFill>
                  <a:schemeClr val="tx1"/>
                </a:solidFill>
                <a:effectLst/>
                <a:latin typeface="Arial"/>
                <a:ea typeface="Arial"/>
                <a:cs typeface="Arial"/>
                <a:sym typeface="Arial"/>
              </a:rPr>
              <a:t>ELSR Regional Consultant </a:t>
            </a:r>
            <a:r>
              <a:rPr lang="en-US" sz="1100" b="0" i="0" u="none" strike="noStrike" cap="none" dirty="0">
                <a:solidFill>
                  <a:srgbClr val="000000"/>
                </a:solidFill>
                <a:effectLst/>
                <a:latin typeface="Arial"/>
                <a:ea typeface="Arial"/>
                <a:cs typeface="Arial"/>
                <a:sym typeface="Arial"/>
              </a:rPr>
              <a:t>with any questions.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Trebuchet MS" panose="020B0603020202020204" pitchFamily="34" charset="0"/>
              </a:rPr>
              <a:t>https://ed.cde.state.co.us/coloradoliteracy/readactandsorforfamilies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 also want to provide a quick reminder that our office has a monthly literacy newsletter to provide supportive resources and helpful instructional tips. If you have not done so already, you can sign up to receive this monthly newsletter via the link on the slide or in the chat. By signing up today, you will join the list in time to receive the September 2025 newsletter. </a:t>
            </a:r>
          </a:p>
          <a:p>
            <a:pPr marL="158750" indent="0">
              <a:buNone/>
            </a:pPr>
            <a:endParaRPr lang="en-US" dirty="0"/>
          </a:p>
          <a:p>
            <a:pPr marL="158750" indent="0">
              <a:buNone/>
            </a:pPr>
            <a:r>
              <a:rPr lang="en-US" dirty="0"/>
              <a:t>Newsletter Signup Link: </a:t>
            </a:r>
          </a:p>
          <a:p>
            <a:pPr marL="158750" indent="0">
              <a:buNone/>
            </a:pPr>
            <a:r>
              <a:rPr lang="en-US" dirty="0"/>
              <a:t>https://docs.google.com/forms/d/e/1FAIpQLSdGZlID5hfWJP02U13pyZXIVzNEmAV8BkTiqwPtJGWk2dE3Yg/viewform </a:t>
            </a:r>
          </a:p>
        </p:txBody>
      </p:sp>
    </p:spTree>
    <p:extLst>
      <p:ext uri="{BB962C8B-B14F-4D97-AF65-F5344CB8AC3E}">
        <p14:creationId xmlns:p14="http://schemas.microsoft.com/office/powerpoint/2010/main" val="2487282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36613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Montserrat"/>
                <a:hlinkClick r:id="rId3"/>
              </a:rPr>
              <a:t>READ Act Carryover Reporting Form</a:t>
            </a:r>
            <a:endParaRPr lang="en-US" dirty="0">
              <a:latin typeface="Montserrat"/>
            </a:endParaRPr>
          </a:p>
          <a:p>
            <a:endParaRPr lang="en-US" dirty="0"/>
          </a:p>
        </p:txBody>
      </p:sp>
    </p:spTree>
    <p:extLst>
      <p:ext uri="{BB962C8B-B14F-4D97-AF65-F5344CB8AC3E}">
        <p14:creationId xmlns:p14="http://schemas.microsoft.com/office/powerpoint/2010/main" val="94573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ontserrat"/>
                <a:hlinkClick r:id="rId3"/>
              </a:rPr>
              <a:t>READ Budget Submissions - Colorado Department of Education</a:t>
            </a:r>
            <a:endParaRPr lang="en-US" dirty="0">
              <a:latin typeface="Montserrat"/>
              <a:hlinkClick r:id="rId4"/>
            </a:endParaRPr>
          </a:p>
          <a:p>
            <a:r>
              <a:rPr lang="en-US" dirty="0">
                <a:latin typeface="Montserrat"/>
                <a:hlinkClick r:id="rId4"/>
              </a:rPr>
              <a:t>Advisory List of Instructional Programming - Colorado Department of Education</a:t>
            </a:r>
            <a:endParaRPr lang="en-US" dirty="0">
              <a:latin typeface="Montserrat"/>
            </a:endParaRPr>
          </a:p>
          <a:p>
            <a:r>
              <a:rPr lang="en-US" dirty="0">
                <a:latin typeface="Montserrat"/>
                <a:hlinkClick r:id="rId5"/>
              </a:rPr>
              <a:t>READ Act Final Expenditure Report Training | CDE</a:t>
            </a:r>
            <a:endParaRPr lang="en-US" dirty="0">
              <a:latin typeface="Montserrat"/>
            </a:endParaRPr>
          </a:p>
          <a:p>
            <a:endParaRPr lang="en-US" dirty="0"/>
          </a:p>
        </p:txBody>
      </p:sp>
    </p:spTree>
    <p:extLst>
      <p:ext uri="{BB962C8B-B14F-4D97-AF65-F5344CB8AC3E}">
        <p14:creationId xmlns:p14="http://schemas.microsoft.com/office/powerpoint/2010/main" val="9691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Next, we will briefly review middle of year READ Act implementation reminders.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600"/>
              </a:spcAft>
              <a:buClr>
                <a:srgbClr val="000000"/>
              </a:buClr>
              <a:buSzPts val="1400"/>
              <a:buFont typeface="Arial" panose="020B0604020202020204" pitchFamily="34" charset="0"/>
              <a:buNone/>
              <a:tabLst/>
              <a:defRPr/>
            </a:pPr>
            <a:r>
              <a:rPr lang="en-US" sz="1200" b="0" i="1" u="none" strike="noStrike" kern="1200" cap="none" dirty="0">
                <a:solidFill>
                  <a:schemeClr val="tx1"/>
                </a:solidFill>
                <a:latin typeface="Arial"/>
                <a:ea typeface="Arial"/>
                <a:cs typeface="Arial"/>
                <a:sym typeface="Arial"/>
              </a:rPr>
              <a:t>The Colorado READ Act requires that each local education provider that enrolls students in kindergarten or first, second, or third grade shall ensure that teachers measure each student's reading competency using interim reading assessments throughout the school year. </a:t>
            </a:r>
            <a:endParaRPr lang="en-US" sz="1200" b="0" i="0" u="none" strike="noStrike" kern="1200" cap="none" dirty="0">
              <a:solidFill>
                <a:schemeClr val="tx1"/>
              </a:solidFill>
              <a:latin typeface="Arial"/>
              <a:ea typeface="Arial"/>
              <a:cs typeface="Arial"/>
              <a:sym typeface="Arial"/>
            </a:endParaRPr>
          </a:p>
          <a:p>
            <a:pPr marL="285750" indent="-228600">
              <a:lnSpc>
                <a:spcPct val="90000"/>
              </a:lnSpc>
              <a:spcAft>
                <a:spcPts val="600"/>
              </a:spcAft>
              <a:buFont typeface="Arial" panose="020B0604020202020204" pitchFamily="34" charset="0"/>
              <a:buChar char="•"/>
            </a:pPr>
            <a:r>
              <a:rPr lang="en-US" sz="1200" b="0" i="0" u="none" strike="noStrike" kern="1200" cap="none" dirty="0">
                <a:solidFill>
                  <a:schemeClr val="tx1"/>
                </a:solidFill>
                <a:latin typeface="Arial"/>
                <a:ea typeface="Arial"/>
                <a:cs typeface="Arial"/>
                <a:sym typeface="Arial"/>
              </a:rPr>
              <a:t>Approved interim reading assessments are structured to include a middle of year (MOY) benchmark data collection window.</a:t>
            </a:r>
            <a:endParaRPr lang="en-US" sz="1200" b="0" i="0" u="none" strike="noStrike" kern="1200" cap="none" dirty="0">
              <a:solidFill>
                <a:schemeClr val="tx1"/>
              </a:solidFill>
              <a:latin typeface="Arial"/>
              <a:ea typeface="Calibri"/>
              <a:cs typeface="Calibri"/>
              <a:sym typeface="Arial"/>
            </a:endParaRPr>
          </a:p>
          <a:p>
            <a:pPr marL="285750" indent="-228600">
              <a:lnSpc>
                <a:spcPct val="90000"/>
              </a:lnSpc>
              <a:spcAft>
                <a:spcPts val="600"/>
              </a:spcAft>
              <a:buFont typeface="Arial" panose="020B0604020202020204" pitchFamily="34" charset="0"/>
              <a:buChar char="•"/>
            </a:pPr>
            <a:r>
              <a:rPr lang="en-US" sz="1200" b="0" i="0" u="none" strike="noStrike" kern="1200" cap="none" dirty="0">
                <a:solidFill>
                  <a:schemeClr val="tx1"/>
                </a:solidFill>
                <a:latin typeface="Arial"/>
                <a:ea typeface="Arial"/>
                <a:cs typeface="Arial"/>
                <a:sym typeface="Arial"/>
              </a:rPr>
              <a:t>MOY data provides an opportunity to measure collective student progress across a district or school </a:t>
            </a:r>
          </a:p>
          <a:p>
            <a:pPr marL="57150" indent="0">
              <a:lnSpc>
                <a:spcPct val="90000"/>
              </a:lnSpc>
              <a:spcAft>
                <a:spcPts val="600"/>
              </a:spcAft>
              <a:buFont typeface="Arial" panose="020B0604020202020204" pitchFamily="34" charset="0"/>
              <a:buNone/>
            </a:pPr>
            <a:endParaRPr lang="en-US" sz="1200" kern="1200" dirty="0">
              <a:solidFill>
                <a:schemeClr val="tx1"/>
              </a:solidFill>
              <a:latin typeface="+mn-lt"/>
              <a:ea typeface="+mn-ea"/>
              <a:cs typeface="+mn-cs"/>
            </a:endParaRPr>
          </a:p>
          <a:p>
            <a:pPr marL="57150" indent="0">
              <a:lnSpc>
                <a:spcPct val="90000"/>
              </a:lnSpc>
              <a:spcAft>
                <a:spcPts val="600"/>
              </a:spcAft>
              <a:buFont typeface="Arial" panose="020B0604020202020204" pitchFamily="34" charset="0"/>
              <a:buNone/>
            </a:pPr>
            <a:r>
              <a:rPr lang="en-US" sz="1200" kern="1200" dirty="0">
                <a:solidFill>
                  <a:schemeClr val="tx1"/>
                </a:solidFill>
                <a:latin typeface="+mn-lt"/>
                <a:ea typeface="+mn-ea"/>
                <a:cs typeface="+mn-cs"/>
              </a:rPr>
              <a:t>The purpose of MOY data is for:</a:t>
            </a:r>
          </a:p>
          <a:p>
            <a:pPr marL="228600" lvl="4" indent="-171450">
              <a:lnSpc>
                <a:spcPct val="90000"/>
              </a:lnSpc>
              <a:spcAft>
                <a:spcPts val="600"/>
              </a:spcAft>
              <a:buChar char="•"/>
            </a:pPr>
            <a:r>
              <a:rPr lang="en-US" sz="1800" kern="1200" dirty="0">
                <a:solidFill>
                  <a:schemeClr val="tx1"/>
                </a:solidFill>
                <a:latin typeface="+mn-lt"/>
                <a:ea typeface="+mn-ea"/>
                <a:cs typeface="+mn-cs"/>
              </a:rPr>
              <a:t>  </a:t>
            </a:r>
            <a:r>
              <a:rPr lang="en-US" sz="2000" kern="1200" dirty="0">
                <a:solidFill>
                  <a:schemeClr val="tx1"/>
                </a:solidFill>
                <a:latin typeface="+mn-lt"/>
                <a:ea typeface="+mn-ea"/>
                <a:cs typeface="+mn-cs"/>
              </a:rPr>
              <a:t>analyzing the health of the system throughout each school, and also at individual grade and classroom levels</a:t>
            </a:r>
            <a:endParaRPr lang="en-US" sz="2000" kern="1200" dirty="0">
              <a:solidFill>
                <a:schemeClr val="tx1"/>
              </a:solidFill>
              <a:latin typeface="+mn-lt"/>
              <a:ea typeface="Calibri"/>
              <a:cs typeface="Calibri"/>
            </a:endParaRPr>
          </a:p>
          <a:p>
            <a:pPr marL="285750" lvl="2" indent="-228600">
              <a:lnSpc>
                <a:spcPct val="90000"/>
              </a:lnSpc>
              <a:spcAft>
                <a:spcPts val="600"/>
              </a:spcAft>
              <a:buFont typeface="Arial" panose="020B0604020202020204" pitchFamily="34" charset="0"/>
              <a:buChar char="•"/>
            </a:pPr>
            <a:r>
              <a:rPr lang="en-US" sz="2000" kern="1200" dirty="0">
                <a:solidFill>
                  <a:schemeClr val="tx1"/>
                </a:solidFill>
                <a:latin typeface="+mn-lt"/>
                <a:ea typeface="+mn-ea"/>
                <a:cs typeface="+mn-cs"/>
              </a:rPr>
              <a:t>providing evidence to support continued implementation or needed changes within a system </a:t>
            </a:r>
            <a:endParaRPr lang="en-US" sz="2000" dirty="0">
              <a:solidFill>
                <a:schemeClr val="tx1"/>
              </a:solidFill>
              <a:ea typeface="+mn-ea"/>
              <a:cs typeface="+mn-cs"/>
            </a:endParaRPr>
          </a:p>
          <a:p>
            <a:pPr marL="285750" lvl="2" indent="-228600">
              <a:lnSpc>
                <a:spcPct val="90000"/>
              </a:lnSpc>
              <a:spcAft>
                <a:spcPts val="600"/>
              </a:spcAft>
              <a:buFont typeface="Arial" panose="020B0604020202020204" pitchFamily="34" charset="0"/>
              <a:buChar char="•"/>
            </a:pPr>
            <a:r>
              <a:rPr lang="en-US" sz="2000" kern="1200" dirty="0">
                <a:solidFill>
                  <a:schemeClr val="tx1"/>
                </a:solidFill>
                <a:latin typeface="+mn-lt"/>
                <a:ea typeface="+mn-ea"/>
                <a:cs typeface="+mn-cs"/>
              </a:rPr>
              <a:t>predicting the likelihood of students' meeting End of Year (EOY) benchmark goals based on current performance</a:t>
            </a:r>
          </a:p>
          <a:p>
            <a:pPr marL="285750" lvl="2" indent="-228600">
              <a:lnSpc>
                <a:spcPct val="90000"/>
              </a:lnSpc>
              <a:spcAft>
                <a:spcPts val="600"/>
              </a:spcAft>
              <a:buFont typeface="Arial" panose="020B0604020202020204" pitchFamily="34" charset="0"/>
              <a:buChar char="•"/>
            </a:pPr>
            <a:endParaRPr lang="en-US" sz="2000" kern="1200" dirty="0">
              <a:solidFill>
                <a:schemeClr val="tx1"/>
              </a:solidFill>
              <a:latin typeface="+mn-lt"/>
              <a:ea typeface="+mn-ea"/>
              <a:cs typeface="+mn-cs"/>
            </a:endParaRPr>
          </a:p>
          <a:p>
            <a:pPr marL="57150" marR="0" lvl="2" indent="0" algn="l" defTabSz="914400" rtl="0" eaLnBrk="1" fontAlgn="auto" latinLnBrk="0" hangingPunct="1">
              <a:lnSpc>
                <a:spcPct val="90000"/>
              </a:lnSpc>
              <a:spcBef>
                <a:spcPts val="0"/>
              </a:spcBef>
              <a:spcAft>
                <a:spcPts val="600"/>
              </a:spcAft>
              <a:buClr>
                <a:srgbClr val="000000"/>
              </a:buClr>
              <a:buSzPts val="1100"/>
              <a:buFont typeface="Arial" panose="020B0604020202020204" pitchFamily="34" charset="0"/>
              <a:buNone/>
              <a:tabLst/>
              <a:defRPr/>
            </a:pPr>
            <a:r>
              <a:rPr lang="en-US" sz="1200" i="1" kern="1200" dirty="0">
                <a:solidFill>
                  <a:schemeClr val="tx1"/>
                </a:solidFill>
                <a:latin typeface="Trebuchet MS" panose="020B0603020202020204" pitchFamily="34" charset="0"/>
                <a:cs typeface="Calibri" panose="020F0502020204030204" pitchFamily="34" charset="0"/>
              </a:rPr>
              <a:t>22-7-1205 (1)(a) Each local education provider that enrolls students in kindergarten or first, second, or third grade shall ensure that teachers measure each student's reading competency using interim reading assessments at least once during the spring semester of the 2012-13 school year and </a:t>
            </a:r>
            <a:r>
              <a:rPr lang="en-US" sz="1200" i="1" u="sng" kern="1200" dirty="0">
                <a:solidFill>
                  <a:schemeClr val="tx1"/>
                </a:solidFill>
                <a:latin typeface="Trebuchet MS" panose="020B0603020202020204" pitchFamily="34" charset="0"/>
                <a:cs typeface="Calibri" panose="020F0502020204030204" pitchFamily="34" charset="0"/>
              </a:rPr>
              <a:t>throughout the year </a:t>
            </a:r>
            <a:r>
              <a:rPr lang="en-US" sz="1200" i="1" kern="1200" dirty="0">
                <a:solidFill>
                  <a:schemeClr val="tx1"/>
                </a:solidFill>
                <a:latin typeface="Trebuchet MS" panose="020B0603020202020204" pitchFamily="34" charset="0"/>
                <a:cs typeface="Calibri" panose="020F0502020204030204" pitchFamily="34" charset="0"/>
              </a:rPr>
              <a:t>in subsequent school years.</a:t>
            </a:r>
          </a:p>
          <a:p>
            <a:pPr marL="285750" lvl="2" indent="-228600">
              <a:lnSpc>
                <a:spcPct val="90000"/>
              </a:lnSpc>
              <a:spcAft>
                <a:spcPts val="600"/>
              </a:spcAft>
              <a:buFont typeface="Arial" panose="020B0604020202020204" pitchFamily="34" charset="0"/>
              <a:buChar char="•"/>
            </a:pPr>
            <a:endParaRPr lang="en-US" sz="1200" kern="1200" dirty="0">
              <a:solidFill>
                <a:schemeClr val="tx1"/>
              </a:solidFill>
              <a:latin typeface="+mn-lt"/>
              <a:ea typeface="Calibri"/>
              <a:cs typeface="Calibri"/>
            </a:endParaRPr>
          </a:p>
        </p:txBody>
      </p:sp>
    </p:spTree>
    <p:extLst>
      <p:ext uri="{BB962C8B-B14F-4D97-AF65-F5344CB8AC3E}">
        <p14:creationId xmlns:p14="http://schemas.microsoft.com/office/powerpoint/2010/main" val="3478841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4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userDrawn="1">
  <p:cSld name="TITLE">
    <p:spTree>
      <p:nvGrpSpPr>
        <p:cNvPr id="1" name="Shape 9"/>
        <p:cNvGrpSpPr/>
        <p:nvPr/>
      </p:nvGrpSpPr>
      <p:grpSpPr>
        <a:xfrm>
          <a:off x="0" y="0"/>
          <a:ext cx="0" cy="0"/>
          <a:chOff x="0" y="0"/>
          <a:chExt cx="0" cy="0"/>
        </a:xfrm>
      </p:grpSpPr>
      <p:sp>
        <p:nvSpPr>
          <p:cNvPr id="10" name="Google Shape;10;p2"/>
          <p:cNvSpPr/>
          <p:nvPr/>
        </p:nvSpPr>
        <p:spPr>
          <a:xfrm>
            <a:off x="-1587"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 name="Picture Placeholder 2">
            <a:extLst>
              <a:ext uri="{FF2B5EF4-FFF2-40B4-BE49-F238E27FC236}">
                <a16:creationId xmlns:a16="http://schemas.microsoft.com/office/drawing/2014/main" id="{5F36F18D-0420-CDE1-B8CF-AD9995CBBDE8}"/>
              </a:ext>
            </a:extLst>
          </p:cNvPr>
          <p:cNvSpPr>
            <a:spLocks noGrp="1"/>
          </p:cNvSpPr>
          <p:nvPr>
            <p:ph type="pic" sz="quarter" idx="13" hasCustomPrompt="1"/>
          </p:nvPr>
        </p:nvSpPr>
        <p:spPr>
          <a:xfrm>
            <a:off x="6119813" y="0"/>
            <a:ext cx="3022600" cy="4435475"/>
          </a:xfrm>
          <a:solidFill>
            <a:schemeClr val="tx2"/>
          </a:solidFill>
        </p:spPr>
        <p:txBody>
          <a:bodyPr/>
          <a:lstStyle>
            <a:lvl1pPr marL="114300" indent="0">
              <a:buNone/>
              <a:defRPr/>
            </a:lvl1pPr>
          </a:lstStyle>
          <a:p>
            <a:r>
              <a:rPr lang="en-US" dirty="0"/>
              <a:t>Add Picture</a:t>
            </a: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dirty="0">
              <a:solidFill>
                <a:srgbClr val="000000"/>
              </a:solidFill>
              <a:latin typeface="Roboto"/>
              <a:ea typeface="Roboto"/>
              <a:cs typeface="Roboto"/>
              <a:sym typeface="Roboto"/>
            </a:endParaRPr>
          </a:p>
        </p:txBody>
      </p:sp>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Museo Slab 500" panose="02000000000000000000" pitchFamily="50"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Calibri" panose="020F050202020403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userDrawn="1">
  <p:cSld name="6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2"/>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08746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025"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27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51435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21718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9143990" cy="914399"/>
          </a:xfrm>
          <a:prstGeom prst="rect">
            <a:avLst/>
          </a:prstGeom>
        </p:spPr>
      </p:pic>
      <p:sp>
        <p:nvSpPr>
          <p:cNvPr id="2" name="Title 1"/>
          <p:cNvSpPr>
            <a:spLocks noGrp="1"/>
          </p:cNvSpPr>
          <p:nvPr>
            <p:ph type="title"/>
          </p:nvPr>
        </p:nvSpPr>
        <p:spPr>
          <a:xfrm>
            <a:off x="980804" y="267462"/>
            <a:ext cx="5400747" cy="560313"/>
          </a:xfrm>
        </p:spPr>
        <p:txBody>
          <a:bodyPr lIns="0" tIns="0" rIns="0" bIns="0" anchor="t" anchorCtr="0">
            <a:normAutofit/>
          </a:bodyPr>
          <a:lstStyle>
            <a:lvl1pPr>
              <a:defRPr sz="1575">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165860"/>
            <a:ext cx="7886700" cy="3263504"/>
          </a:xfrm>
        </p:spPr>
        <p:txBody>
          <a:bodyPr lIns="0" tIns="0" rIns="0" bIns="0"/>
          <a:lstStyle>
            <a:lvl1pPr>
              <a:defRPr sz="1350"/>
            </a:lvl1pPr>
            <a:lvl2pPr>
              <a:defRPr sz="1125"/>
            </a:lvl2pPr>
            <a:lvl3pPr>
              <a:defRPr sz="1013"/>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6" y="4629151"/>
            <a:ext cx="857291" cy="364739"/>
          </a:xfrm>
          <a:prstGeom prst="rect">
            <a:avLst/>
          </a:prstGeom>
        </p:spPr>
      </p:pic>
      <p:sp>
        <p:nvSpPr>
          <p:cNvPr id="9" name="Slide Number Placeholder 5"/>
          <p:cNvSpPr>
            <a:spLocks noGrp="1"/>
          </p:cNvSpPr>
          <p:nvPr>
            <p:ph type="sldNum" sz="quarter" idx="12"/>
          </p:nvPr>
        </p:nvSpPr>
        <p:spPr>
          <a:xfrm>
            <a:off x="249655" y="4767264"/>
            <a:ext cx="2057400" cy="273844"/>
          </a:xfrm>
        </p:spPr>
        <p:txBody>
          <a:bodyPr/>
          <a:lstStyle>
            <a:lvl1pPr algn="l">
              <a:defRPr sz="9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460" y="13716"/>
            <a:ext cx="723884" cy="827775"/>
          </a:xfrm>
          <a:prstGeom prst="rect">
            <a:avLst/>
          </a:prstGeom>
        </p:spPr>
      </p:pic>
    </p:spTree>
    <p:extLst>
      <p:ext uri="{BB962C8B-B14F-4D97-AF65-F5344CB8AC3E}">
        <p14:creationId xmlns:p14="http://schemas.microsoft.com/office/powerpoint/2010/main" val="3125305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1">
  <p:cSld name="3_Title and Content 1">
    <p:spTree>
      <p:nvGrpSpPr>
        <p:cNvPr id="1" name="Shape 370"/>
        <p:cNvGrpSpPr/>
        <p:nvPr/>
      </p:nvGrpSpPr>
      <p:grpSpPr>
        <a:xfrm>
          <a:off x="0" y="0"/>
          <a:ext cx="0" cy="0"/>
          <a:chOff x="0" y="0"/>
          <a:chExt cx="0" cy="0"/>
        </a:xfrm>
      </p:grpSpPr>
      <p:pic>
        <p:nvPicPr>
          <p:cNvPr id="371" name="Google Shape;371;g64207db693_0_285"/>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372" name="Google Shape;372;g64207db693_0_285"/>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lt1"/>
              </a:buClr>
              <a:buSzPts val="2600"/>
              <a:buFont typeface="Arial"/>
              <a:buNone/>
              <a:defRPr sz="1463"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013"/>
            </a:lvl2pPr>
            <a:lvl3pPr lvl="2" algn="l">
              <a:lnSpc>
                <a:spcPct val="100000"/>
              </a:lnSpc>
              <a:spcBef>
                <a:spcPts val="0"/>
              </a:spcBef>
              <a:spcAft>
                <a:spcPts val="0"/>
              </a:spcAft>
              <a:buSzPts val="1400"/>
              <a:buNone/>
              <a:defRPr sz="1013"/>
            </a:lvl3pPr>
            <a:lvl4pPr lvl="3" algn="l">
              <a:lnSpc>
                <a:spcPct val="100000"/>
              </a:lnSpc>
              <a:spcBef>
                <a:spcPts val="0"/>
              </a:spcBef>
              <a:spcAft>
                <a:spcPts val="0"/>
              </a:spcAft>
              <a:buSzPts val="1400"/>
              <a:buNone/>
              <a:defRPr sz="1013"/>
            </a:lvl4pPr>
            <a:lvl5pPr lvl="4" algn="l">
              <a:lnSpc>
                <a:spcPct val="100000"/>
              </a:lnSpc>
              <a:spcBef>
                <a:spcPts val="0"/>
              </a:spcBef>
              <a:spcAft>
                <a:spcPts val="0"/>
              </a:spcAft>
              <a:buSzPts val="1400"/>
              <a:buNone/>
              <a:defRPr sz="1013"/>
            </a:lvl5pPr>
            <a:lvl6pPr lvl="5" algn="l">
              <a:lnSpc>
                <a:spcPct val="100000"/>
              </a:lnSpc>
              <a:spcBef>
                <a:spcPts val="0"/>
              </a:spcBef>
              <a:spcAft>
                <a:spcPts val="0"/>
              </a:spcAft>
              <a:buSzPts val="1400"/>
              <a:buNone/>
              <a:defRPr sz="1013"/>
            </a:lvl6pPr>
            <a:lvl7pPr lvl="6" algn="l">
              <a:lnSpc>
                <a:spcPct val="100000"/>
              </a:lnSpc>
              <a:spcBef>
                <a:spcPts val="0"/>
              </a:spcBef>
              <a:spcAft>
                <a:spcPts val="0"/>
              </a:spcAft>
              <a:buSzPts val="1400"/>
              <a:buNone/>
              <a:defRPr sz="1013"/>
            </a:lvl7pPr>
            <a:lvl8pPr lvl="7" algn="l">
              <a:lnSpc>
                <a:spcPct val="100000"/>
              </a:lnSpc>
              <a:spcBef>
                <a:spcPts val="0"/>
              </a:spcBef>
              <a:spcAft>
                <a:spcPts val="0"/>
              </a:spcAft>
              <a:buSzPts val="1400"/>
              <a:buNone/>
              <a:defRPr sz="1013"/>
            </a:lvl8pPr>
            <a:lvl9pPr lvl="8" algn="l">
              <a:lnSpc>
                <a:spcPct val="100000"/>
              </a:lnSpc>
              <a:spcBef>
                <a:spcPts val="0"/>
              </a:spcBef>
              <a:spcAft>
                <a:spcPts val="0"/>
              </a:spcAft>
              <a:buSzPts val="1400"/>
              <a:buNone/>
              <a:defRPr sz="1013"/>
            </a:lvl9pPr>
          </a:lstStyle>
          <a:p>
            <a:endParaRPr/>
          </a:p>
        </p:txBody>
      </p:sp>
      <p:sp>
        <p:nvSpPr>
          <p:cNvPr id="373" name="Google Shape;373;g64207db693_0_285"/>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257175" marR="0" lvl="0" indent="-228600" algn="l">
              <a:lnSpc>
                <a:spcPct val="90000"/>
              </a:lnSpc>
              <a:spcBef>
                <a:spcPts val="563"/>
              </a:spcBef>
              <a:spcAft>
                <a:spcPts val="0"/>
              </a:spcAft>
              <a:buClr>
                <a:schemeClr val="dk1"/>
              </a:buClr>
              <a:buSzPts val="2800"/>
              <a:buFont typeface="Arial"/>
              <a:buChar char="•"/>
              <a:defRPr sz="1575" b="0" i="0" u="none" strike="noStrike" cap="none">
                <a:solidFill>
                  <a:schemeClr val="dk1"/>
                </a:solidFill>
                <a:latin typeface="Calibri"/>
                <a:ea typeface="Calibri"/>
                <a:cs typeface="Calibri"/>
                <a:sym typeface="Calibri"/>
              </a:defRPr>
            </a:lvl1pPr>
            <a:lvl2pPr marL="514350" marR="0" lvl="1" indent="-214313" algn="l">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Calibri"/>
                <a:ea typeface="Calibri"/>
                <a:cs typeface="Calibri"/>
                <a:sym typeface="Calibri"/>
              </a:defRPr>
            </a:lvl2pPr>
            <a:lvl3pPr marL="771525" marR="0" lvl="2" indent="-200025" algn="l">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3pPr>
            <a:lvl4pPr marL="1028700" marR="0" lvl="3"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4pPr>
            <a:lvl5pPr marL="1285875" marR="0" lvl="4"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5pPr>
            <a:lvl6pPr marL="1543050" marR="0" lvl="5"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74" name="Google Shape;374;g64207db693_0_285"/>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375" name="Google Shape;375;g64207db693_0_285"/>
          <p:cNvPicPr preferRelativeResize="0"/>
          <p:nvPr/>
        </p:nvPicPr>
        <p:blipFill rotWithShape="1">
          <a:blip r:embed="rId3">
            <a:alphaModFix/>
          </a:blip>
          <a:srcRect/>
          <a:stretch/>
        </p:blipFill>
        <p:spPr>
          <a:xfrm>
            <a:off x="7821127" y="218889"/>
            <a:ext cx="1261025" cy="590926"/>
          </a:xfrm>
          <a:prstGeom prst="rect">
            <a:avLst/>
          </a:prstGeom>
          <a:noFill/>
          <a:ln>
            <a:noFill/>
          </a:ln>
        </p:spPr>
      </p:pic>
    </p:spTree>
    <p:extLst>
      <p:ext uri="{BB962C8B-B14F-4D97-AF65-F5344CB8AC3E}">
        <p14:creationId xmlns:p14="http://schemas.microsoft.com/office/powerpoint/2010/main" val="2507008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997554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without image - Orange">
  <p:cSld name="1_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008331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Orange - 04">
  <p:cSld name="Divider - Orange - 04">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dirty="0">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651029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Orange - 05">
  <p:cSld name="1_Divider - Orange - 05">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dirty="0">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0623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out image - Blue" userDrawn="1">
  <p:cSld name="Slide without image - Blue">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68" name="Google Shape;168;p18"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430941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65978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userDrawn="1">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dirty="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155850" y="98753"/>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4000">
                <a:solidFill>
                  <a:schemeClr val="dk1"/>
                </a:solidFill>
                <a:latin typeface="Museo Slab 500" panose="02000000000000000000" pitchFamily="50" charset="0"/>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3"/>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3" y="433666"/>
            <a:ext cx="886406" cy="496384"/>
          </a:xfrm>
          <a:prstGeom prst="rect">
            <a:avLst/>
          </a:prstGeom>
          <a:noFill/>
          <a:ln>
            <a:noFill/>
          </a:ln>
        </p:spPr>
      </p:pic>
    </p:spTree>
    <p:extLst>
      <p:ext uri="{BB962C8B-B14F-4D97-AF65-F5344CB8AC3E}">
        <p14:creationId xmlns:p14="http://schemas.microsoft.com/office/powerpoint/2010/main" val="3989620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523"/>
        <p:cNvGrpSpPr/>
        <p:nvPr/>
      </p:nvGrpSpPr>
      <p:grpSpPr>
        <a:xfrm>
          <a:off x="0" y="0"/>
          <a:ext cx="0" cy="0"/>
          <a:chOff x="0" y="0"/>
          <a:chExt cx="0" cy="0"/>
        </a:xfrm>
      </p:grpSpPr>
      <p:pic>
        <p:nvPicPr>
          <p:cNvPr id="524" name="Google Shape;524;p98"/>
          <p:cNvPicPr preferRelativeResize="0"/>
          <p:nvPr/>
        </p:nvPicPr>
        <p:blipFill rotWithShape="1">
          <a:blip r:embed="rId2">
            <a:alphaModFix/>
          </a:blip>
          <a:srcRect/>
          <a:stretch/>
        </p:blipFill>
        <p:spPr>
          <a:xfrm>
            <a:off x="9" y="0"/>
            <a:ext cx="9143983" cy="1028697"/>
          </a:xfrm>
          <a:prstGeom prst="rect">
            <a:avLst/>
          </a:prstGeom>
          <a:noFill/>
          <a:ln>
            <a:noFill/>
          </a:ln>
        </p:spPr>
      </p:pic>
      <p:sp>
        <p:nvSpPr>
          <p:cNvPr id="525" name="Google Shape;525;p98"/>
          <p:cNvSpPr txBox="1">
            <a:spLocks noGrp="1"/>
          </p:cNvSpPr>
          <p:nvPr>
            <p:ph type="title"/>
          </p:nvPr>
        </p:nvSpPr>
        <p:spPr>
          <a:xfrm>
            <a:off x="223070" y="240662"/>
            <a:ext cx="6700909" cy="3953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8"/>
          <p:cNvSpPr txBox="1">
            <a:spLocks noGrp="1"/>
          </p:cNvSpPr>
          <p:nvPr>
            <p:ph type="body" idx="1"/>
          </p:nvPr>
        </p:nvSpPr>
        <p:spPr>
          <a:xfrm>
            <a:off x="628650" y="1369219"/>
            <a:ext cx="7886700" cy="3263504"/>
          </a:xfrm>
          <a:prstGeom prst="rect">
            <a:avLst/>
          </a:prstGeom>
          <a:noFill/>
          <a:ln>
            <a:noFill/>
          </a:ln>
        </p:spPr>
        <p:txBody>
          <a:bodyPr spcFirstLastPara="1" wrap="square" lIns="0" tIns="0" rIns="0" bIns="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7" name="Google Shape;527;p9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528" name="Google Shape;528;p98"/>
          <p:cNvPicPr preferRelativeResize="0"/>
          <p:nvPr/>
        </p:nvPicPr>
        <p:blipFill rotWithShape="1">
          <a:blip r:embed="rId3">
            <a:alphaModFix/>
          </a:blip>
          <a:srcRect/>
          <a:stretch/>
        </p:blipFill>
        <p:spPr>
          <a:xfrm>
            <a:off x="6923978" y="663334"/>
            <a:ext cx="2006556" cy="253002"/>
          </a:xfrm>
          <a:prstGeom prst="rect">
            <a:avLst/>
          </a:prstGeom>
          <a:noFill/>
          <a:ln>
            <a:noFill/>
          </a:ln>
        </p:spPr>
      </p:pic>
    </p:spTree>
    <p:extLst>
      <p:ext uri="{BB962C8B-B14F-4D97-AF65-F5344CB8AC3E}">
        <p14:creationId xmlns:p14="http://schemas.microsoft.com/office/powerpoint/2010/main" val="3950811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076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216567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Custom Layout" preserve="1" userDrawn="1">
  <p:cSld name="7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3484821" y="1872079"/>
            <a:ext cx="5659179"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3484821" cy="51435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07762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624907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894960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286046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387824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352892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245331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6" y="0"/>
            <a:ext cx="9143989" cy="1028699"/>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973509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6" y="0"/>
            <a:ext cx="9143989" cy="1028699"/>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033853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654232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8094035" y="4529918"/>
            <a:ext cx="954636" cy="52761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1905886"/>
            <a:ext cx="9144000" cy="1004777"/>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940927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9144000" cy="10286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748822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9144000" cy="10286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29564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2022924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114235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230782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3" userDrawn="1">
  <p:cSld name="TITLE_AND_BODY_1_1">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1908946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Custom Layout" preserve="1" userDrawn="1">
  <p:cSld name="7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194885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92513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629629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314245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23069" y="633374"/>
            <a:ext cx="6700800" cy="395325"/>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100" dirty="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229789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597904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4470" cy="5143764"/>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82956535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2" y="0"/>
            <a:ext cx="9143975" cy="1028697"/>
          </a:xfrm>
          <a:prstGeom prst="rect">
            <a:avLst/>
          </a:prstGeom>
          <a:noFill/>
          <a:ln>
            <a:noFill/>
          </a:ln>
        </p:spPr>
      </p:pic>
      <p:sp>
        <p:nvSpPr>
          <p:cNvPr id="395" name="Google Shape;395;g70a28f5c60_2_254"/>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398" name="Google Shape;398;g70a28f5c60_2_254"/>
          <p:cNvPicPr preferRelativeResize="0"/>
          <p:nvPr/>
        </p:nvPicPr>
        <p:blipFill rotWithShape="1">
          <a:blip r:embed="rId3">
            <a:alphaModFix/>
          </a:blip>
          <a:srcRect/>
          <a:stretch/>
        </p:blipFill>
        <p:spPr>
          <a:xfrm>
            <a:off x="6923978" y="663334"/>
            <a:ext cx="2006556" cy="253002"/>
          </a:xfrm>
          <a:prstGeom prst="rect">
            <a:avLst/>
          </a:prstGeom>
          <a:noFill/>
          <a:ln>
            <a:noFill/>
          </a:ln>
        </p:spPr>
      </p:pic>
    </p:spTree>
    <p:extLst>
      <p:ext uri="{BB962C8B-B14F-4D97-AF65-F5344CB8AC3E}">
        <p14:creationId xmlns:p14="http://schemas.microsoft.com/office/powerpoint/2010/main" val="3039411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4767264"/>
            <a:ext cx="9144000" cy="273844"/>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74" name="Google Shape;274;g610ef0e5f8_7_129"/>
          <p:cNvPicPr preferRelativeResize="0"/>
          <p:nvPr/>
        </p:nvPicPr>
        <p:blipFill rotWithShape="1">
          <a:blip r:embed="rId2">
            <a:alphaModFix/>
          </a:blip>
          <a:srcRect/>
          <a:stretch/>
        </p:blipFill>
        <p:spPr>
          <a:xfrm>
            <a:off x="7958415" y="4739612"/>
            <a:ext cx="966389" cy="316273"/>
          </a:xfrm>
          <a:prstGeom prst="rect">
            <a:avLst/>
          </a:prstGeom>
          <a:noFill/>
          <a:ln>
            <a:noFill/>
          </a:ln>
        </p:spPr>
      </p:pic>
    </p:spTree>
    <p:extLst>
      <p:ext uri="{BB962C8B-B14F-4D97-AF65-F5344CB8AC3E}">
        <p14:creationId xmlns:p14="http://schemas.microsoft.com/office/powerpoint/2010/main" val="209702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2"/>
            <a:ext cx="9143989" cy="1028698"/>
          </a:xfrm>
          <a:prstGeom prst="rect">
            <a:avLst/>
          </a:prstGeom>
          <a:noFill/>
          <a:ln>
            <a:noFill/>
          </a:ln>
        </p:spPr>
      </p:pic>
      <p:sp>
        <p:nvSpPr>
          <p:cNvPr id="327" name="Google Shape;327;g610ef0e5f8_7_68"/>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463"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610ef0e5f8_7_68"/>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329" name="Google Shape;329;g610ef0e5f8_7_68"/>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endParaRPr lang="en-US" dirty="0"/>
          </a:p>
        </p:txBody>
      </p:sp>
      <p:pic>
        <p:nvPicPr>
          <p:cNvPr id="330" name="Google Shape;330;g610ef0e5f8_7_68"/>
          <p:cNvPicPr preferRelativeResize="0"/>
          <p:nvPr/>
        </p:nvPicPr>
        <p:blipFill rotWithShape="1">
          <a:blip r:embed="rId3">
            <a:alphaModFix/>
          </a:blip>
          <a:srcRect/>
          <a:stretch/>
        </p:blipFill>
        <p:spPr>
          <a:xfrm>
            <a:off x="7883977" y="324618"/>
            <a:ext cx="1108249" cy="519338"/>
          </a:xfrm>
          <a:prstGeom prst="rect">
            <a:avLst/>
          </a:prstGeom>
          <a:noFill/>
          <a:ln>
            <a:noFill/>
          </a:ln>
        </p:spPr>
      </p:pic>
    </p:spTree>
    <p:extLst>
      <p:ext uri="{BB962C8B-B14F-4D97-AF65-F5344CB8AC3E}">
        <p14:creationId xmlns:p14="http://schemas.microsoft.com/office/powerpoint/2010/main" val="2928759428"/>
      </p:ext>
    </p:extLst>
  </p:cSld>
  <p:clrMapOvr>
    <a:masterClrMapping/>
  </p:clrMapOvr>
  <p:transition spd="slow" advTm="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_Title and Content" preserve="1" userDrawn="1">
  <p:cSld name="6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2"/>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928277797"/>
      </p:ext>
    </p:extLst>
  </p:cSld>
  <p:clrMapOvr>
    <a:masterClrMapping/>
  </p:clrMapOvr>
  <p:transition spd="slow" advTm="0"/>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57529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without image - Orange">
  <p:cSld name="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022735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ver Slide - Orange" type="title">
  <p:cSld name="Cover Slide - Orang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64741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lide blank - Orange">
  <p:cSld name="Slide blank - Orange">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583184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with image - Orange" type="secHead">
  <p:cSld name="Slide with image - Orange">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567206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2">
  <p:cSld name="Divider - Orange - 02">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776731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3">
  <p:cSld name="Divider - Orange - 03">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591334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 Orange - 04">
  <p:cSld name="Divider - Orange - 04">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dirty="0">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58597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Orange - 08">
  <p:cSld name="Divider - Orange - 08">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4615368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eory of Change - Orange">
  <p:cSld name="Theory of Change - Orange">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dirty="0">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dirty="0">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dirty="0">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dirty="0">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dirty="0">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dirty="0">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dirty="0">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dirty="0">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dirty="0">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dirty="0">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dirty="0">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dirty="0">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971357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blank - blue">
  <p:cSld name="Slide blank - blue">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97608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141931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06766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796909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65174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7575243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697389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94928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96958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134029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dirty="0">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dirty="0">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dirty="0">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dirty="0">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dirty="0">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dirty="0">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dirty="0">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dirty="0">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dirty="0">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dirty="0">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dirty="0">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dirty="0">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227173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Orange - 05">
  <p:cSld name="Divider - Orange - 05">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dirty="0">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435753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2"/>
        <p:cNvGrpSpPr/>
        <p:nvPr/>
      </p:nvGrpSpPr>
      <p:grpSpPr>
        <a:xfrm>
          <a:off x="0" y="0"/>
          <a:ext cx="0" cy="0"/>
          <a:chOff x="0" y="0"/>
          <a:chExt cx="0" cy="0"/>
        </a:xfrm>
      </p:grpSpPr>
      <p:pic>
        <p:nvPicPr>
          <p:cNvPr id="23" name="Google Shape;23;gd0cccbd173_0_133"/>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24" name="Google Shape;24;gd0cccbd173_0_133"/>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27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d0cccbd173_0_133"/>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6" name="Google Shape;26;gd0cccbd173_0_13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7" name="Google Shape;27;gd0cccbd173_0_133"/>
          <p:cNvPicPr preferRelativeResize="0"/>
          <p:nvPr/>
        </p:nvPicPr>
        <p:blipFill rotWithShape="1">
          <a:blip r:embed="rId3">
            <a:alphaModFix/>
          </a:blip>
          <a:srcRect/>
          <a:stretch/>
        </p:blipFill>
        <p:spPr>
          <a:xfrm>
            <a:off x="7843627" y="260600"/>
            <a:ext cx="1221699" cy="572493"/>
          </a:xfrm>
          <a:prstGeom prst="rect">
            <a:avLst/>
          </a:prstGeom>
          <a:noFill/>
          <a:ln>
            <a:noFill/>
          </a:ln>
        </p:spPr>
      </p:pic>
    </p:spTree>
    <p:extLst>
      <p:ext uri="{BB962C8B-B14F-4D97-AF65-F5344CB8AC3E}">
        <p14:creationId xmlns:p14="http://schemas.microsoft.com/office/powerpoint/2010/main" val="272167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127215"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 name="Google Shape;115;p10" descr="CDE Logo">
            <a:extLst>
              <a:ext uri="{FF2B5EF4-FFF2-40B4-BE49-F238E27FC236}">
                <a16:creationId xmlns:a16="http://schemas.microsoft.com/office/drawing/2014/main" id="{9FDFCEA0-D780-0BCF-EE41-06ED734F1F68}"/>
              </a:ext>
            </a:extLst>
          </p:cNvPr>
          <p:cNvPicPr preferRelativeResize="0"/>
          <p:nvPr userDrawn="1"/>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9_Blank slide">
  <p:cSld name="09_Blank slide">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12684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theme" Target="../theme/theme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84" r:id="rId3"/>
    <p:sldLayoutId id="2147483656" r:id="rId4"/>
    <p:sldLayoutId id="2147483665" r:id="rId5"/>
    <p:sldLayoutId id="2147483692" r:id="rId6"/>
    <p:sldLayoutId id="2147483691" r:id="rId7"/>
    <p:sldLayoutId id="2147483680" r:id="rId8"/>
    <p:sldLayoutId id="2147483693" r:id="rId9"/>
    <p:sldLayoutId id="2147483695" r:id="rId10"/>
    <p:sldLayoutId id="2147483696" r:id="rId11"/>
    <p:sldLayoutId id="2147483699" r:id="rId12"/>
    <p:sldLayoutId id="2147483703" r:id="rId13"/>
    <p:sldLayoutId id="2147483704" r:id="rId14"/>
    <p:sldLayoutId id="2147483705" r:id="rId15"/>
    <p:sldLayoutId id="2147483708" r:id="rId16"/>
    <p:sldLayoutId id="2147483739" r:id="rId17"/>
    <p:sldLayoutId id="2147483767" r:id="rId18"/>
    <p:sldLayoutId id="214748376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095800"/>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685835" rtl="0" eaLnBrk="1" latinLnBrk="0" hangingPunct="1">
        <a:lnSpc>
          <a:spcPct val="90000"/>
        </a:lnSpc>
        <a:spcBef>
          <a:spcPct val="0"/>
        </a:spcBef>
        <a:buNone/>
        <a:defRPr sz="3300" kern="1200">
          <a:solidFill>
            <a:schemeClr val="tx1"/>
          </a:solidFill>
          <a:latin typeface="Museo Slab 500" panose="02000000000000000000" pitchFamily="50" charset="0"/>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8853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Lst>
  <p:txStyles>
    <p:titleStyle>
      <a:lvl1pPr algn="l" defTabSz="685800" rtl="0" eaLnBrk="1" latinLnBrk="0" hangingPunct="1">
        <a:lnSpc>
          <a:spcPct val="90000"/>
        </a:lnSpc>
        <a:spcBef>
          <a:spcPct val="0"/>
        </a:spcBef>
        <a:buNone/>
        <a:defRPr sz="3300" kern="1200">
          <a:solidFill>
            <a:schemeClr val="tx1"/>
          </a:solidFill>
          <a:latin typeface="Museo Slab 500" panose="02000000000000000000"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18789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66" r:id="rId3"/>
  </p:sldLayoutIdLst>
  <p:transition spd="slow" advTm="0"/>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253083161"/>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cde.state.co.us/coloradoliteracy/datareportinganddashboard/read-budget-submission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cde.state.co.us/coloradoliteracy/readactfinalexpenditurereporttraining" TargetMode="External"/><Relationship Id="rId4" Type="http://schemas.openxmlformats.org/officeDocument/2006/relationships/hyperlink" Target="https://ed.cde.state.co.us/coloradoliteracy/readact-programming/advisorylistofinstructionalprogramming202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e.state.co.us/coloradoliteracy/readplanexampl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www.cde.state.co.us/coloradoliteracy/mlreadplantemplat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d.cde.state.co.us/coloradoliteracy/readactandsorforfamilie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ed.cde.state.co.us/coloradoliteracy/resources/biliteracy-professional-development-series-0" TargetMode="External"/><Relationship Id="rId4" Type="http://schemas.openxmlformats.org/officeDocument/2006/relationships/hyperlink" Target="https://ed.cde.state.co.us/coloradoliteracy/resources/sorliteracyseries"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2.pn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ed.cde.state.co.us/coloradoliteracy/readpla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ed.cde.state.co.u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ed.cde.state.co.us/coloradoliterac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hyperlink" Target="https://ed.cde.state.co.us/early/elsrregionalsupport"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hyperlink" Target="https://www.cde.state.co.us/coloradoliteracy/evidencebasedreadinginstructioninde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https://www.cde.state.co.us/coloradoliteracy/biliteracyguidance" TargetMode="External"/><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hyperlink" Target="https://ed.cde.state.co.us/coloradoliteracy/resources/biliteracy-professional-development-series-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hyperlink" Target="https://ed.cde.state.co.us/coloradoliteracy/readande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app.smartsheet.com/b/form/019833075d957780bbf49d5eb92bf907"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hyperlink" Target="https://us06web.zoom.us/meeting/register/ieM2hIIBQwyfKABvfw0eVQ"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ed.cde.state.co.us/coloradoliteracy/readactandsorforfamilies" TargetMode="External"/><Relationship Id="rId5" Type="http://schemas.openxmlformats.org/officeDocument/2006/relationships/image" Target="../media/image87.png"/><Relationship Id="rId4" Type="http://schemas.openxmlformats.org/officeDocument/2006/relationships/hyperlink" Target="https://us06web.zoom.us/meeting/register/a7uxGeILRbiN9kW7Jg3N_Q"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ocs.google.com/forms/d/e/1FAIpQLSdGZlID5hfWJP02U13pyZXIVzNEmAV8BkTiqwPtJGWk2dE3Yg/viewform" TargetMode="External"/><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hyperlink" Target="https://ed.cde.state.co.us/coloradoliteracy/archivedliteracynews" TargetMode="Externa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ed.cde.state.co.us/coloradoliteracy/readactregionalmeeting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forms/d/e/1FAIpQLSfupelSRJ9cdlHQ8EE039GV9tZP-aQZsZwdG-SI-x1-2hgpWw/viewform?usp=sharing&amp;ouid=11779335999150822678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FAA3-E8DA-9459-B555-0A9AF36377A1}"/>
              </a:ext>
            </a:extLst>
          </p:cNvPr>
          <p:cNvSpPr>
            <a:spLocks noGrp="1"/>
          </p:cNvSpPr>
          <p:nvPr>
            <p:ph type="title"/>
          </p:nvPr>
        </p:nvSpPr>
        <p:spPr>
          <a:xfrm>
            <a:off x="205525" y="1939452"/>
            <a:ext cx="5778300" cy="632298"/>
          </a:xfrm>
        </p:spPr>
        <p:txBody>
          <a:bodyPr/>
          <a:lstStyle/>
          <a:p>
            <a:r>
              <a:rPr lang="en-US" sz="3200" b="1" dirty="0">
                <a:solidFill>
                  <a:schemeClr val="tx1"/>
                </a:solidFill>
                <a:latin typeface="Trebuchet MS"/>
              </a:rPr>
              <a:t>READ Act Regional Meeting</a:t>
            </a:r>
          </a:p>
        </p:txBody>
      </p:sp>
      <p:sp>
        <p:nvSpPr>
          <p:cNvPr id="3" name="Title 2">
            <a:extLst>
              <a:ext uri="{FF2B5EF4-FFF2-40B4-BE49-F238E27FC236}">
                <a16:creationId xmlns:a16="http://schemas.microsoft.com/office/drawing/2014/main" id="{23725596-D98D-A4F9-D445-3EDF83B11DA2}"/>
              </a:ext>
            </a:extLst>
          </p:cNvPr>
          <p:cNvSpPr>
            <a:spLocks noGrp="1"/>
          </p:cNvSpPr>
          <p:nvPr>
            <p:ph type="title" idx="2"/>
          </p:nvPr>
        </p:nvSpPr>
        <p:spPr>
          <a:xfrm>
            <a:off x="66363" y="2935350"/>
            <a:ext cx="5917462" cy="1040100"/>
          </a:xfrm>
        </p:spPr>
        <p:txBody>
          <a:bodyPr/>
          <a:lstStyle/>
          <a:p>
            <a:r>
              <a:rPr lang="en-US" dirty="0">
                <a:latin typeface="Trebuchet MS" panose="020B0603020202020204" pitchFamily="34" charset="0"/>
              </a:rPr>
              <a:t>Friday, January 16, 2026</a:t>
            </a:r>
            <a:br>
              <a:rPr lang="en-US" dirty="0">
                <a:latin typeface="Trebuchet MS" panose="020B0603020202020204" pitchFamily="34" charset="0"/>
              </a:rPr>
            </a:br>
            <a:br>
              <a:rPr lang="en-US" sz="2400" dirty="0">
                <a:latin typeface="Trebuchet MS" panose="020B0603020202020204" pitchFamily="34" charset="0"/>
              </a:rPr>
            </a:br>
            <a:r>
              <a:rPr lang="en-US" sz="2000" dirty="0">
                <a:latin typeface="Trebuchet MS" panose="020B0603020202020204" pitchFamily="34" charset="0"/>
              </a:rPr>
              <a:t>Office of Elementary Literacy and School Readiness</a:t>
            </a:r>
            <a:endParaRPr lang="en-US" sz="2000" dirty="0"/>
          </a:p>
        </p:txBody>
      </p:sp>
      <p:pic>
        <p:nvPicPr>
          <p:cNvPr id="5" name="Picture Placeholder 4" descr="A child sitting at a table reading a book.">
            <a:extLst>
              <a:ext uri="{FF2B5EF4-FFF2-40B4-BE49-F238E27FC236}">
                <a16:creationId xmlns:a16="http://schemas.microsoft.com/office/drawing/2014/main" id="{4D788174-A6C5-B2F6-D3AA-4E91D1D3FD21}"/>
              </a:ext>
            </a:extLst>
          </p:cNvPr>
          <p:cNvPicPr>
            <a:picLocks noGrp="1" noChangeAspect="1"/>
          </p:cNvPicPr>
          <p:nvPr>
            <p:ph type="pic" sz="quarter" idx="13"/>
          </p:nvPr>
        </p:nvPicPr>
        <p:blipFill>
          <a:blip r:embed="rId3"/>
          <a:srcRect l="1446" r="1446"/>
          <a:stretch/>
        </p:blipFill>
        <p:spPr>
          <a:xfrm>
            <a:off x="6122987" y="389"/>
            <a:ext cx="3019425" cy="4337649"/>
          </a:xfrm>
          <a:prstGeom prst="rect">
            <a:avLst/>
          </a:prstGeom>
          <a:solidFill>
            <a:srgbClr val="EEEEEE"/>
          </a:solidFill>
          <a:ln>
            <a:noFill/>
          </a:ln>
        </p:spPr>
      </p:pic>
    </p:spTree>
    <p:extLst>
      <p:ext uri="{BB962C8B-B14F-4D97-AF65-F5344CB8AC3E}">
        <p14:creationId xmlns:p14="http://schemas.microsoft.com/office/powerpoint/2010/main" val="220134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3F219B-1869-7580-DC2E-E40061CA4088}"/>
              </a:ext>
            </a:extLst>
          </p:cNvPr>
          <p:cNvSpPr>
            <a:spLocks noGrp="1"/>
          </p:cNvSpPr>
          <p:nvPr>
            <p:ph type="title"/>
          </p:nvPr>
        </p:nvSpPr>
        <p:spPr/>
        <p:txBody>
          <a:bodyPr/>
          <a:lstStyle/>
          <a:p>
            <a:r>
              <a:rPr lang="en-US" sz="3600" dirty="0">
                <a:latin typeface="Trebuchet MS" panose="020B0603020202020204" pitchFamily="34" charset="0"/>
              </a:rPr>
              <a:t>Contacts</a:t>
            </a:r>
          </a:p>
        </p:txBody>
      </p:sp>
      <p:sp>
        <p:nvSpPr>
          <p:cNvPr id="2" name="TextBox 1">
            <a:extLst>
              <a:ext uri="{FF2B5EF4-FFF2-40B4-BE49-F238E27FC236}">
                <a16:creationId xmlns:a16="http://schemas.microsoft.com/office/drawing/2014/main" id="{7D493D13-674B-7251-9787-8024A99D086B}"/>
              </a:ext>
            </a:extLst>
          </p:cNvPr>
          <p:cNvSpPr txBox="1"/>
          <p:nvPr/>
        </p:nvSpPr>
        <p:spPr>
          <a:xfrm>
            <a:off x="226530" y="1066255"/>
            <a:ext cx="8690940" cy="2308324"/>
          </a:xfrm>
          <a:prstGeom prst="rect">
            <a:avLst/>
          </a:prstGeom>
          <a:noFill/>
        </p:spPr>
        <p:txBody>
          <a:bodyPr wrap="square" lIns="91440" tIns="45720" rIns="91440" bIns="45720" rtlCol="0" anchor="t">
            <a:spAutoFit/>
          </a:bodyPr>
          <a:lstStyle/>
          <a:p>
            <a:r>
              <a:rPr lang="en-US" sz="1600" dirty="0">
                <a:latin typeface="Trebuchet MS" panose="020B0603020202020204" pitchFamily="34" charset="0"/>
              </a:rPr>
              <a:t>Nancy Taylor-     </a:t>
            </a:r>
            <a:r>
              <a:rPr lang="en-US" sz="1600" i="1" dirty="0">
                <a:latin typeface="Trebuchet MS" panose="020B0603020202020204" pitchFamily="34" charset="0"/>
              </a:rPr>
              <a:t>ELSR</a:t>
            </a:r>
            <a:r>
              <a:rPr lang="en-US" sz="1600" dirty="0">
                <a:latin typeface="Trebuchet MS" panose="020B0603020202020204" pitchFamily="34" charset="0"/>
              </a:rPr>
              <a:t>- </a:t>
            </a:r>
            <a:r>
              <a:rPr lang="en-US" sz="1600" b="1" dirty="0">
                <a:latin typeface="Trebuchet MS" panose="020B0603020202020204" pitchFamily="34" charset="0"/>
              </a:rPr>
              <a:t>READ Act budgets                                  </a:t>
            </a:r>
            <a:r>
              <a:rPr lang="en-US" sz="1600" dirty="0">
                <a:latin typeface="Trebuchet MS" panose="020B0603020202020204" pitchFamily="34" charset="0"/>
              </a:rPr>
              <a:t>(Taylor_N@cde.state.co.us)</a:t>
            </a:r>
          </a:p>
          <a:p>
            <a:r>
              <a:rPr lang="en-US" sz="1600" dirty="0">
                <a:latin typeface="Trebuchet MS" panose="020B0603020202020204" pitchFamily="34" charset="0"/>
              </a:rPr>
              <a:t>David Miller-      </a:t>
            </a:r>
            <a:r>
              <a:rPr lang="en-US" sz="1600" i="1" dirty="0">
                <a:latin typeface="Trebuchet MS" panose="020B0603020202020204" pitchFamily="34" charset="0"/>
              </a:rPr>
              <a:t>School Finance- </a:t>
            </a:r>
            <a:r>
              <a:rPr lang="en-US" sz="1600" b="1" dirty="0">
                <a:latin typeface="Trebuchet MS" panose="020B0603020202020204" pitchFamily="34" charset="0"/>
              </a:rPr>
              <a:t>FERs </a:t>
            </a:r>
            <a:r>
              <a:rPr lang="en-US" sz="1600" dirty="0">
                <a:latin typeface="Trebuchet MS" panose="020B0603020202020204" pitchFamily="34" charset="0"/>
              </a:rPr>
              <a:t>                                       (Miller_D@cde.state.co.us)</a:t>
            </a:r>
          </a:p>
          <a:p>
            <a:r>
              <a:rPr lang="en-US" sz="1600" dirty="0">
                <a:latin typeface="Trebuchet MS" panose="020B0603020202020204" pitchFamily="34" charset="0"/>
              </a:rPr>
              <a:t>Michelle Prael-  </a:t>
            </a:r>
            <a:r>
              <a:rPr lang="en-US" sz="1600" i="1" dirty="0">
                <a:latin typeface="Trebuchet MS" panose="020B0603020202020204" pitchFamily="34" charset="0"/>
              </a:rPr>
              <a:t>Grants Program Administration- </a:t>
            </a:r>
            <a:r>
              <a:rPr lang="en-US" sz="1600" b="1" dirty="0">
                <a:latin typeface="Trebuchet MS" panose="020B0603020202020204" pitchFamily="34" charset="0"/>
              </a:rPr>
              <a:t>GAINS</a:t>
            </a:r>
            <a:r>
              <a:rPr lang="en-US" sz="1600" dirty="0">
                <a:latin typeface="Trebuchet MS" panose="020B0603020202020204" pitchFamily="34" charset="0"/>
              </a:rPr>
              <a:t>              (Prael_M@cde.state.co.us)</a:t>
            </a:r>
          </a:p>
          <a:p>
            <a:endParaRPr lang="en-US" sz="1600" dirty="0">
              <a:latin typeface="Trebuchet MS" panose="020B0603020202020204" pitchFamily="34" charset="0"/>
            </a:endParaRPr>
          </a:p>
          <a:p>
            <a:endParaRPr lang="en-US" sz="1600" dirty="0">
              <a:latin typeface="Trebuchet MS" panose="020B0603020202020204" pitchFamily="34" charset="0"/>
              <a:hlinkClick r:id="rId3"/>
            </a:endParaRPr>
          </a:p>
          <a:p>
            <a:endParaRPr lang="en-US" sz="1600" dirty="0">
              <a:latin typeface="Trebuchet MS" panose="020B0603020202020204" pitchFamily="34" charset="0"/>
              <a:hlinkClick r:id="rId3"/>
            </a:endParaRPr>
          </a:p>
          <a:p>
            <a:r>
              <a:rPr lang="en-US" sz="1600" dirty="0">
                <a:latin typeface="Trebuchet MS" panose="020B0603020202020204" pitchFamily="34" charset="0"/>
                <a:hlinkClick r:id="rId3"/>
              </a:rPr>
              <a:t>READ Budget Submissions - Colorado Department of Education</a:t>
            </a:r>
            <a:endParaRPr lang="en-US" sz="1600" dirty="0">
              <a:latin typeface="Trebuchet MS" panose="020B0603020202020204" pitchFamily="34" charset="0"/>
              <a:hlinkClick r:id="rId4"/>
            </a:endParaRPr>
          </a:p>
          <a:p>
            <a:r>
              <a:rPr lang="en-US" sz="1600" dirty="0">
                <a:latin typeface="Trebuchet MS" panose="020B0603020202020204" pitchFamily="34" charset="0"/>
                <a:hlinkClick r:id="rId4"/>
              </a:rPr>
              <a:t>Advisory List of Instructional Programming - Colorado Department of Education</a:t>
            </a:r>
            <a:endParaRPr lang="en-US" sz="1600" dirty="0">
              <a:latin typeface="Trebuchet MS" panose="020B0603020202020204" pitchFamily="34" charset="0"/>
            </a:endParaRPr>
          </a:p>
          <a:p>
            <a:r>
              <a:rPr lang="en-US" sz="1600" dirty="0">
                <a:latin typeface="Trebuchet MS" panose="020B0603020202020204" pitchFamily="34" charset="0"/>
                <a:hlinkClick r:id="rId5"/>
              </a:rPr>
              <a:t>READ Act Final Expenditure Report Training | CDE</a:t>
            </a:r>
            <a:endParaRPr lang="en-US" sz="1600" dirty="0">
              <a:latin typeface="Trebuchet MS" panose="020B0603020202020204" pitchFamily="34" charset="0"/>
            </a:endParaRPr>
          </a:p>
        </p:txBody>
      </p:sp>
    </p:spTree>
    <p:extLst>
      <p:ext uri="{BB962C8B-B14F-4D97-AF65-F5344CB8AC3E}">
        <p14:creationId xmlns:p14="http://schemas.microsoft.com/office/powerpoint/2010/main" val="401282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600" b="1" dirty="0">
                <a:solidFill>
                  <a:schemeClr val="tx1"/>
                </a:solidFill>
                <a:latin typeface="Trebuchet MS" panose="020B0603020202020204" pitchFamily="34" charset="0"/>
              </a:rPr>
              <a:t>MOY READ Act Reminders</a:t>
            </a:r>
            <a:endParaRPr lang="en-US" sz="3600" b="1" dirty="0">
              <a:latin typeface="Trebuchet MS" panose="020B0603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D20D-3993-D3CA-D4AA-C9DD3C0B4CA8}"/>
              </a:ext>
            </a:extLst>
          </p:cNvPr>
          <p:cNvSpPr>
            <a:spLocks noGrp="1"/>
          </p:cNvSpPr>
          <p:nvPr>
            <p:ph type="title"/>
          </p:nvPr>
        </p:nvSpPr>
        <p:spPr>
          <a:xfrm>
            <a:off x="249600" y="211951"/>
            <a:ext cx="7167900" cy="741300"/>
          </a:xfrm>
        </p:spPr>
        <p:txBody>
          <a:bodyPr/>
          <a:lstStyle/>
          <a:p>
            <a:r>
              <a:rPr lang="en-US" sz="3200" dirty="0">
                <a:latin typeface="Trebuchet MS" panose="020B0603020202020204" pitchFamily="34" charset="0"/>
              </a:rPr>
              <a:t>Purpose of MOY Assessment Data</a:t>
            </a:r>
            <a:br>
              <a:rPr lang="en-US" sz="2000" dirty="0">
                <a:latin typeface="Trebuchet MS" panose="020B0603020202020204" pitchFamily="34" charset="0"/>
              </a:rPr>
            </a:br>
            <a:endParaRPr lang="en-US" dirty="0">
              <a:latin typeface="Trebuchet MS" panose="020B0603020202020204" pitchFamily="34" charset="0"/>
            </a:endParaRPr>
          </a:p>
        </p:txBody>
      </p:sp>
      <p:sp>
        <p:nvSpPr>
          <p:cNvPr id="3" name="TextBox 2">
            <a:extLst>
              <a:ext uri="{FF2B5EF4-FFF2-40B4-BE49-F238E27FC236}">
                <a16:creationId xmlns:a16="http://schemas.microsoft.com/office/drawing/2014/main" id="{4255A016-453B-0700-C964-571666827060}"/>
              </a:ext>
            </a:extLst>
          </p:cNvPr>
          <p:cNvSpPr txBox="1"/>
          <p:nvPr/>
        </p:nvSpPr>
        <p:spPr>
          <a:xfrm>
            <a:off x="249600" y="1404905"/>
            <a:ext cx="4944926" cy="3034800"/>
          </a:xfrm>
          <a:prstGeom prst="rect">
            <a:avLst/>
          </a:prstGeom>
          <a:noFill/>
          <a:ln>
            <a:noFill/>
          </a:ln>
        </p:spPr>
        <p:txBody>
          <a:bodyPr spcFirstLastPara="1" wrap="square" lIns="91425" tIns="91425" rIns="91425" bIns="91425" rtlCol="0" anchor="t" anchorCtr="0">
            <a:normAutofit/>
          </a:bodyPr>
          <a:lstStyle/>
          <a:p>
            <a:pPr marL="457200" lvl="4" indent="-330200">
              <a:spcAft>
                <a:spcPts val="600"/>
              </a:spcAft>
              <a:buClr>
                <a:schemeClr val="dk1"/>
              </a:buClr>
              <a:buSzPts val="1600"/>
              <a:buFont typeface="Roboto"/>
              <a:buChar char="●"/>
            </a:pPr>
            <a:r>
              <a:rPr lang="en-US" sz="2000" b="0" i="0" u="none" strike="noStrike" kern="1200" cap="none" dirty="0">
                <a:solidFill>
                  <a:schemeClr val="dk1"/>
                </a:solidFill>
                <a:latin typeface="Trebuchet MS" panose="020B0603020202020204" pitchFamily="34" charset="0"/>
                <a:ea typeface="Roboto"/>
                <a:cs typeface="Calibri" panose="020F0502020204030204" pitchFamily="34" charset="0"/>
                <a:sym typeface="Roboto"/>
              </a:rPr>
              <a:t>Analyze the health of the system </a:t>
            </a:r>
          </a:p>
          <a:p>
            <a:pPr marL="457200" lvl="2" indent="-330200">
              <a:spcAft>
                <a:spcPts val="600"/>
              </a:spcAft>
              <a:buClr>
                <a:schemeClr val="dk1"/>
              </a:buClr>
              <a:buSzPts val="1600"/>
              <a:buFont typeface="Roboto"/>
              <a:buChar char="●"/>
            </a:pPr>
            <a:r>
              <a:rPr lang="en-US" sz="2000" b="0" i="0" u="none" strike="noStrike" kern="1200" cap="none" dirty="0">
                <a:solidFill>
                  <a:schemeClr val="dk1"/>
                </a:solidFill>
                <a:latin typeface="Trebuchet MS" panose="020B0603020202020204" pitchFamily="34" charset="0"/>
                <a:ea typeface="Roboto"/>
                <a:cs typeface="Calibri" panose="020F0502020204030204" pitchFamily="34" charset="0"/>
                <a:sym typeface="Roboto"/>
              </a:rPr>
              <a:t>Provide evidence to support continued implementation or needed changes within a system </a:t>
            </a:r>
            <a:endParaRPr lang="en-US" sz="2000" b="0" i="0" u="none" strike="noStrike" cap="none" dirty="0">
              <a:solidFill>
                <a:schemeClr val="dk1"/>
              </a:solidFill>
              <a:latin typeface="Trebuchet MS" panose="020B0603020202020204" pitchFamily="34" charset="0"/>
              <a:ea typeface="Roboto"/>
              <a:cs typeface="Calibri" panose="020F0502020204030204" pitchFamily="34" charset="0"/>
              <a:sym typeface="Roboto"/>
            </a:endParaRPr>
          </a:p>
          <a:p>
            <a:pPr marL="457200" lvl="2" indent="-330200">
              <a:spcAft>
                <a:spcPts val="600"/>
              </a:spcAft>
              <a:buClr>
                <a:schemeClr val="dk1"/>
              </a:buClr>
              <a:buSzPts val="1600"/>
              <a:buFont typeface="Roboto"/>
              <a:buChar char="●"/>
            </a:pPr>
            <a:r>
              <a:rPr lang="en-US" sz="2000" b="0" i="0" u="none" strike="noStrike" kern="1200" cap="none" dirty="0">
                <a:solidFill>
                  <a:schemeClr val="dk1"/>
                </a:solidFill>
                <a:latin typeface="Trebuchet MS" panose="020B0603020202020204" pitchFamily="34" charset="0"/>
                <a:ea typeface="Roboto"/>
                <a:cs typeface="Calibri" panose="020F0502020204030204" pitchFamily="34" charset="0"/>
                <a:sym typeface="Roboto"/>
              </a:rPr>
              <a:t>Predict the likelihood of students meeting End of Year (EOY) benchmark goals</a:t>
            </a:r>
          </a:p>
        </p:txBody>
      </p:sp>
      <p:pic>
        <p:nvPicPr>
          <p:cNvPr id="17" name="Picture 16" descr="A group of children sitting at a table with their teacher">
            <a:extLst>
              <a:ext uri="{FF2B5EF4-FFF2-40B4-BE49-F238E27FC236}">
                <a16:creationId xmlns:a16="http://schemas.microsoft.com/office/drawing/2014/main" id="{B796E11F-EA4C-4BAF-2FED-2C9F8D18722D}"/>
              </a:ext>
            </a:extLst>
          </p:cNvPr>
          <p:cNvPicPr>
            <a:picLocks noChangeAspect="1"/>
          </p:cNvPicPr>
          <p:nvPr/>
        </p:nvPicPr>
        <p:blipFill>
          <a:blip r:embed="rId3"/>
          <a:stretch>
            <a:fillRect/>
          </a:stretch>
        </p:blipFill>
        <p:spPr>
          <a:xfrm>
            <a:off x="5194526" y="1404905"/>
            <a:ext cx="3825600" cy="2552393"/>
          </a:xfrm>
          <a:prstGeom prst="rect">
            <a:avLst/>
          </a:prstGeom>
        </p:spPr>
      </p:pic>
    </p:spTree>
    <p:extLst>
      <p:ext uri="{BB962C8B-B14F-4D97-AF65-F5344CB8AC3E}">
        <p14:creationId xmlns:p14="http://schemas.microsoft.com/office/powerpoint/2010/main" val="339718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6A6C-1CFD-CA16-3D0F-AEE74DFF7BEB}"/>
              </a:ext>
            </a:extLst>
          </p:cNvPr>
          <p:cNvSpPr>
            <a:spLocks noGrp="1"/>
          </p:cNvSpPr>
          <p:nvPr>
            <p:ph type="title"/>
          </p:nvPr>
        </p:nvSpPr>
        <p:spPr>
          <a:xfrm>
            <a:off x="155850" y="98753"/>
            <a:ext cx="8254620" cy="741300"/>
          </a:xfrm>
        </p:spPr>
        <p:txBody>
          <a:bodyPr/>
          <a:lstStyle/>
          <a:p>
            <a:r>
              <a:rPr lang="en-US" sz="3200" dirty="0">
                <a:latin typeface="Trebuchet MS" panose="020B0603020202020204" pitchFamily="34" charset="0"/>
              </a:rPr>
              <a:t>A Strong READ Plan is a “Living Document” </a:t>
            </a:r>
          </a:p>
        </p:txBody>
      </p:sp>
      <p:sp>
        <p:nvSpPr>
          <p:cNvPr id="3" name="TextBox 2">
            <a:extLst>
              <a:ext uri="{FF2B5EF4-FFF2-40B4-BE49-F238E27FC236}">
                <a16:creationId xmlns:a16="http://schemas.microsoft.com/office/drawing/2014/main" id="{3B222EC4-726D-1D0F-E455-B05FC797052A}"/>
              </a:ext>
            </a:extLst>
          </p:cNvPr>
          <p:cNvSpPr txBox="1"/>
          <p:nvPr/>
        </p:nvSpPr>
        <p:spPr>
          <a:xfrm>
            <a:off x="231113" y="986700"/>
            <a:ext cx="6571621" cy="3354765"/>
          </a:xfrm>
          <a:prstGeom prst="rect">
            <a:avLst/>
          </a:prstGeom>
          <a:noFill/>
        </p:spPr>
        <p:txBody>
          <a:bodyPr wrap="square" rtlCol="0">
            <a:spAutoFit/>
          </a:bodyPr>
          <a:lstStyle/>
          <a:p>
            <a:r>
              <a:rPr lang="en-US" sz="2000" dirty="0">
                <a:latin typeface="Trebuchet MS" panose="020B0603020202020204" pitchFamily="34" charset="0"/>
              </a:rPr>
              <a:t>The READ plan should be updated as services and data change to reflect the needs of the student and the supports the student is receiving. </a:t>
            </a:r>
          </a:p>
          <a:p>
            <a:endParaRPr lang="en-US" sz="2000" dirty="0">
              <a:latin typeface="Trebuchet MS" panose="020B0603020202020204" pitchFamily="34" charset="0"/>
            </a:endParaRPr>
          </a:p>
          <a:p>
            <a:r>
              <a:rPr lang="en-US" sz="2000" dirty="0">
                <a:latin typeface="Trebuchet MS" panose="020B0603020202020204" pitchFamily="34" charset="0"/>
              </a:rPr>
              <a:t>READ plans should serve as a documentation of:</a:t>
            </a:r>
          </a:p>
          <a:p>
            <a:endParaRPr lang="en-US" sz="12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Data that supports the student’s reading progress</a:t>
            </a:r>
          </a:p>
          <a:p>
            <a:pPr marL="342900" indent="-342900">
              <a:buFont typeface="Arial" panose="020B0604020202020204" pitchFamily="34" charset="0"/>
              <a:buChar char="•"/>
            </a:pPr>
            <a:r>
              <a:rPr lang="en-US" sz="2000" dirty="0">
                <a:latin typeface="Trebuchet MS" panose="020B0603020202020204" pitchFamily="34" charset="0"/>
              </a:rPr>
              <a:t>Services that the student is receiving</a:t>
            </a:r>
          </a:p>
          <a:p>
            <a:pPr marL="342900" indent="-342900">
              <a:buFont typeface="Arial" panose="020B0604020202020204" pitchFamily="34" charset="0"/>
              <a:buChar char="•"/>
            </a:pPr>
            <a:r>
              <a:rPr lang="en-US" sz="2000" dirty="0">
                <a:latin typeface="Trebuchet MS" panose="020B0603020202020204" pitchFamily="34" charset="0"/>
              </a:rPr>
              <a:t>Who is providing the instruction and support </a:t>
            </a:r>
          </a:p>
          <a:p>
            <a:pPr marL="342900" indent="-342900">
              <a:buFont typeface="Arial" panose="020B0604020202020204" pitchFamily="34" charset="0"/>
              <a:buChar char="•"/>
            </a:pPr>
            <a:r>
              <a:rPr lang="en-US" sz="2000" dirty="0">
                <a:latin typeface="Trebuchet MS" panose="020B0603020202020204" pitchFamily="34" charset="0"/>
              </a:rPr>
              <a:t>How well those services are supporting the student throughout the year </a:t>
            </a:r>
          </a:p>
        </p:txBody>
      </p:sp>
      <p:pic>
        <p:nvPicPr>
          <p:cNvPr id="8" name="Picture 7">
            <a:extLst>
              <a:ext uri="{FF2B5EF4-FFF2-40B4-BE49-F238E27FC236}">
                <a16:creationId xmlns:a16="http://schemas.microsoft.com/office/drawing/2014/main" id="{A6D0EF2A-CE32-7BFC-3456-A01159CB849D}"/>
              </a:ext>
              <a:ext uri="{C183D7F6-B498-43B3-948B-1728B52AA6E4}">
                <adec:decorative xmlns:adec="http://schemas.microsoft.com/office/drawing/2017/decorative" val="1"/>
              </a:ext>
            </a:extLst>
          </p:cNvPr>
          <p:cNvPicPr>
            <a:picLocks noChangeAspect="1"/>
          </p:cNvPicPr>
          <p:nvPr/>
        </p:nvPicPr>
        <p:blipFill>
          <a:blip r:embed="rId3"/>
          <a:srcRect l="9766" r="7983"/>
          <a:stretch>
            <a:fillRect/>
          </a:stretch>
        </p:blipFill>
        <p:spPr>
          <a:xfrm>
            <a:off x="6531429" y="1369271"/>
            <a:ext cx="2381458" cy="2589622"/>
          </a:xfrm>
          <a:prstGeom prst="rect">
            <a:avLst/>
          </a:prstGeom>
        </p:spPr>
      </p:pic>
    </p:spTree>
    <p:extLst>
      <p:ext uri="{BB962C8B-B14F-4D97-AF65-F5344CB8AC3E}">
        <p14:creationId xmlns:p14="http://schemas.microsoft.com/office/powerpoint/2010/main" val="2462970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2" name="Title 1">
            <a:extLst>
              <a:ext uri="{FF2B5EF4-FFF2-40B4-BE49-F238E27FC236}">
                <a16:creationId xmlns:a16="http://schemas.microsoft.com/office/drawing/2014/main" id="{EEB878DA-87E6-A292-500D-08F665676C0B}"/>
              </a:ext>
            </a:extLst>
          </p:cNvPr>
          <p:cNvSpPr>
            <a:spLocks noGrp="1"/>
          </p:cNvSpPr>
          <p:nvPr>
            <p:ph type="title"/>
          </p:nvPr>
        </p:nvSpPr>
        <p:spPr>
          <a:xfrm>
            <a:off x="249843" y="480617"/>
            <a:ext cx="2790401" cy="4187361"/>
          </a:xfrm>
        </p:spPr>
        <p:txBody>
          <a:bodyPr vert="horz" lIns="91440" tIns="45720" rIns="91440" bIns="45720" rtlCol="0" anchor="ctr">
            <a:normAutofit/>
          </a:bodyPr>
          <a:lstStyle/>
          <a:p>
            <a:pPr>
              <a:spcBef>
                <a:spcPct val="0"/>
              </a:spcBef>
            </a:pPr>
            <a:r>
              <a:rPr lang="en-US" sz="4000" kern="1200" dirty="0">
                <a:solidFill>
                  <a:schemeClr val="tx1"/>
                </a:solidFill>
                <a:latin typeface="Trebuchet MS" panose="020B0603020202020204" pitchFamily="34" charset="0"/>
                <a:ea typeface="+mj-ea"/>
                <a:cs typeface="+mj-cs"/>
              </a:rPr>
              <a:t>Initiating a READ Plan at MOY</a:t>
            </a:r>
          </a:p>
        </p:txBody>
      </p:sp>
      <p:graphicFrame>
        <p:nvGraphicFramePr>
          <p:cNvPr id="5" name="Text Placeholder 2" descr="READ Act Statute related to initiating a READ Plan at the middle of year ">
            <a:extLst>
              <a:ext uri="{FF2B5EF4-FFF2-40B4-BE49-F238E27FC236}">
                <a16:creationId xmlns:a16="http://schemas.microsoft.com/office/drawing/2014/main" id="{A6F76F5D-0F75-0791-657C-877C9F882CF7}"/>
              </a:ext>
            </a:extLst>
          </p:cNvPr>
          <p:cNvGraphicFramePr/>
          <p:nvPr/>
        </p:nvGraphicFramePr>
        <p:xfrm>
          <a:off x="3486013" y="480616"/>
          <a:ext cx="5175384" cy="4152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97A687A-8E9A-7DC1-983E-D217EF38F47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8825" y="4377777"/>
            <a:ext cx="1237380" cy="509890"/>
          </a:xfrm>
          <a:prstGeom prst="rect">
            <a:avLst/>
          </a:prstGeom>
        </p:spPr>
      </p:pic>
      <p:sp>
        <p:nvSpPr>
          <p:cNvPr id="2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0588" y="2597039"/>
            <a:ext cx="4057650" cy="13716"/>
          </a:xfrm>
          <a:custGeom>
            <a:avLst/>
            <a:gdLst>
              <a:gd name="csX0" fmla="*/ 0 w 4057650"/>
              <a:gd name="csY0" fmla="*/ 0 h 13716"/>
              <a:gd name="csX1" fmla="*/ 757428 w 4057650"/>
              <a:gd name="csY1" fmla="*/ 0 h 13716"/>
              <a:gd name="csX2" fmla="*/ 1474279 w 4057650"/>
              <a:gd name="csY2" fmla="*/ 0 h 13716"/>
              <a:gd name="csX3" fmla="*/ 2191131 w 4057650"/>
              <a:gd name="csY3" fmla="*/ 0 h 13716"/>
              <a:gd name="csX4" fmla="*/ 2745676 w 4057650"/>
              <a:gd name="csY4" fmla="*/ 0 h 13716"/>
              <a:gd name="csX5" fmla="*/ 3340798 w 4057650"/>
              <a:gd name="csY5" fmla="*/ 0 h 13716"/>
              <a:gd name="csX6" fmla="*/ 4057650 w 4057650"/>
              <a:gd name="csY6" fmla="*/ 0 h 13716"/>
              <a:gd name="csX7" fmla="*/ 4057650 w 4057650"/>
              <a:gd name="csY7" fmla="*/ 13716 h 13716"/>
              <a:gd name="csX8" fmla="*/ 3381375 w 4057650"/>
              <a:gd name="csY8" fmla="*/ 13716 h 13716"/>
              <a:gd name="csX9" fmla="*/ 2826830 w 4057650"/>
              <a:gd name="csY9" fmla="*/ 13716 h 13716"/>
              <a:gd name="csX10" fmla="*/ 2272284 w 4057650"/>
              <a:gd name="csY10" fmla="*/ 13716 h 13716"/>
              <a:gd name="csX11" fmla="*/ 1555432 w 4057650"/>
              <a:gd name="csY11" fmla="*/ 13716 h 13716"/>
              <a:gd name="csX12" fmla="*/ 960310 w 4057650"/>
              <a:gd name="csY12" fmla="*/ 13716 h 13716"/>
              <a:gd name="csX13" fmla="*/ 0 w 4057650"/>
              <a:gd name="csY13" fmla="*/ 13716 h 13716"/>
              <a:gd name="csX14" fmla="*/ 0 w 4057650"/>
              <a:gd name="csY14"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sym typeface="Arial"/>
            </a:endParaRPr>
          </a:p>
        </p:txBody>
      </p:sp>
    </p:spTree>
    <p:extLst>
      <p:ext uri="{BB962C8B-B14F-4D97-AF65-F5344CB8AC3E}">
        <p14:creationId xmlns:p14="http://schemas.microsoft.com/office/powerpoint/2010/main" val="13971736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11" name="Google Shape;742;g1029f78246c_0_73">
            <a:extLst>
              <a:ext uri="{FF2B5EF4-FFF2-40B4-BE49-F238E27FC236}">
                <a16:creationId xmlns:a16="http://schemas.microsoft.com/office/drawing/2014/main" id="{D9D8B31A-1F75-D2E7-7E58-4A26F67DF08C}"/>
              </a:ext>
            </a:extLst>
          </p:cNvPr>
          <p:cNvSpPr txBox="1">
            <a:spLocks noGrp="1"/>
          </p:cNvSpPr>
          <p:nvPr>
            <p:ph type="title"/>
          </p:nvPr>
        </p:nvSpPr>
        <p:spPr>
          <a:xfrm>
            <a:off x="135237" y="141196"/>
            <a:ext cx="8520600" cy="572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Roboto Slab"/>
              <a:buNone/>
              <a:defRPr sz="3600" b="0" i="0" u="none" strike="noStrike" cap="none">
                <a:solidFill>
                  <a:schemeClr val="l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chemeClr val="lt1"/>
              </a:buClr>
              <a:buSzPts val="3600"/>
              <a:buFont typeface="Roboto Slab"/>
              <a:buNone/>
              <a:tabLst/>
              <a:defRPr/>
            </a:pPr>
            <a:r>
              <a:rPr kumimoji="0" lang="en-US" sz="3200" b="0" i="0" u="none" strike="noStrike" kern="0" cap="none" spc="0" normalizeH="0" baseline="0" noProof="0" dirty="0">
                <a:ln>
                  <a:noFill/>
                </a:ln>
                <a:solidFill>
                  <a:schemeClr val="tx1"/>
                </a:solidFill>
                <a:effectLst/>
                <a:uLnTx/>
                <a:uFillTx/>
                <a:latin typeface="Trebuchet MS" panose="020B0603020202020204" pitchFamily="34" charset="0"/>
                <a:sym typeface="Roboto Slab"/>
              </a:rPr>
              <a:t>Required Components</a:t>
            </a:r>
          </a:p>
        </p:txBody>
      </p:sp>
      <p:sp>
        <p:nvSpPr>
          <p:cNvPr id="3" name="TextBox 2">
            <a:extLst>
              <a:ext uri="{FF2B5EF4-FFF2-40B4-BE49-F238E27FC236}">
                <a16:creationId xmlns:a16="http://schemas.microsoft.com/office/drawing/2014/main" id="{242141A2-1424-41DA-9831-9C4F97B60705}"/>
              </a:ext>
            </a:extLst>
          </p:cNvPr>
          <p:cNvSpPr txBox="1"/>
          <p:nvPr/>
        </p:nvSpPr>
        <p:spPr>
          <a:xfrm>
            <a:off x="135237" y="643558"/>
            <a:ext cx="6556965" cy="400110"/>
          </a:xfrm>
          <a:prstGeom prst="rect">
            <a:avLst/>
          </a:prstGeom>
          <a:solidFill>
            <a:schemeClr val="bg1"/>
          </a:solidFill>
          <a:ln w="12700">
            <a:solidFill>
              <a:schemeClr val="tx2"/>
            </a:solidFill>
          </a:ln>
          <a:effectLst>
            <a:outerShdw blurRad="50800" dist="38100" dir="2700000" algn="tl" rotWithShape="0">
              <a:prstClr val="black">
                <a:alpha val="40000"/>
              </a:prstClr>
            </a:outerShdw>
          </a:effectLst>
        </p:spPr>
        <p:txBody>
          <a:bodyPr wrap="square" rtlCol="0">
            <a:spAutoFit/>
          </a:bodyPr>
          <a:lstStyle/>
          <a:p>
            <a:r>
              <a:rPr lang="en-US" sz="2000" dirty="0">
                <a:solidFill>
                  <a:srgbClr val="001970"/>
                </a:solidFill>
                <a:latin typeface="Trebuchet MS" panose="020B0603020202020204" pitchFamily="34" charset="0"/>
                <a:cs typeface="Calibri" panose="020F0502020204030204" pitchFamily="34" charset="0"/>
              </a:rPr>
              <a:t>Each READ plan must include, at a minimum:</a:t>
            </a:r>
          </a:p>
        </p:txBody>
      </p:sp>
      <p:sp>
        <p:nvSpPr>
          <p:cNvPr id="20" name="TextBox 19">
            <a:extLst>
              <a:ext uri="{FF2B5EF4-FFF2-40B4-BE49-F238E27FC236}">
                <a16:creationId xmlns:a16="http://schemas.microsoft.com/office/drawing/2014/main" id="{8537A8FE-7432-4462-872A-F8143963ED59}"/>
              </a:ext>
            </a:extLst>
          </p:cNvPr>
          <p:cNvSpPr txBox="1"/>
          <p:nvPr/>
        </p:nvSpPr>
        <p:spPr>
          <a:xfrm>
            <a:off x="135237" y="1151370"/>
            <a:ext cx="8520600" cy="3093154"/>
          </a:xfrm>
          <a:prstGeom prst="rect">
            <a:avLst/>
          </a:prstGeom>
          <a:noFill/>
        </p:spPr>
        <p:txBody>
          <a:bodyPr wrap="square" rtlCol="0">
            <a:spAutoFit/>
          </a:bodyPr>
          <a:lstStyle/>
          <a:p>
            <a:pPr marL="144661" indent="-144661">
              <a:spcAft>
                <a:spcPts val="600"/>
              </a:spcAft>
              <a:buClr>
                <a:schemeClr val="tx1"/>
              </a:buClr>
              <a:buFont typeface="Arial" panose="020B0604020202020204" pitchFamily="34" charset="0"/>
              <a:buChar char="•"/>
            </a:pPr>
            <a:r>
              <a:rPr lang="en-US" sz="1600" dirty="0">
                <a:latin typeface="Trebuchet MS" panose="020B0603020202020204" pitchFamily="34" charset="0"/>
                <a:cs typeface="Calibri Light" panose="020F0302020204030204" pitchFamily="34" charset="0"/>
              </a:rPr>
              <a:t>The student’s specific, diagnosed reading skill deficiencies </a:t>
            </a:r>
          </a:p>
          <a:p>
            <a:pPr marL="144661" indent="-144661">
              <a:spcAft>
                <a:spcPts val="600"/>
              </a:spcAft>
              <a:buClr>
                <a:schemeClr val="tx1"/>
              </a:buClr>
              <a:buFont typeface="Arial" panose="020B0604020202020204" pitchFamily="34" charset="0"/>
              <a:buChar char="•"/>
            </a:pPr>
            <a:r>
              <a:rPr lang="en-US" sz="1600" dirty="0">
                <a:latin typeface="Trebuchet MS" panose="020B0603020202020204" pitchFamily="34" charset="0"/>
                <a:cs typeface="Calibri Light" panose="020F0302020204030204" pitchFamily="34" charset="0"/>
              </a:rPr>
              <a:t>Goals and objectives for the student’s targeted growth </a:t>
            </a:r>
          </a:p>
          <a:p>
            <a:pPr marL="144661" indent="-144661">
              <a:spcBef>
                <a:spcPts val="338"/>
              </a:spcBef>
              <a:spcAft>
                <a:spcPts val="600"/>
              </a:spcAft>
              <a:buClr>
                <a:schemeClr val="tx1"/>
              </a:buClr>
              <a:buFont typeface="Arial" panose="020B0604020202020204" pitchFamily="34" charset="0"/>
              <a:buChar char="•"/>
            </a:pPr>
            <a:r>
              <a:rPr lang="en-US" sz="1600" dirty="0">
                <a:latin typeface="Trebuchet MS" panose="020B0603020202020204" pitchFamily="34" charset="0"/>
                <a:cs typeface="Calibri Light" panose="020F0302020204030204" pitchFamily="34" charset="0"/>
              </a:rPr>
              <a:t>The type(s) of additional instructional services and interventions the student will receive in reading</a:t>
            </a:r>
          </a:p>
          <a:p>
            <a:pPr marL="144661" indent="-144661">
              <a:spcAft>
                <a:spcPts val="600"/>
              </a:spcAft>
              <a:buClr>
                <a:schemeClr val="tx1"/>
              </a:buClr>
              <a:buFont typeface="Arial" panose="020B0604020202020204" pitchFamily="34" charset="0"/>
              <a:buChar char="•"/>
            </a:pPr>
            <a:r>
              <a:rPr lang="en-US" sz="1600" dirty="0">
                <a:latin typeface="Trebuchet MS" panose="020B0603020202020204" pitchFamily="34" charset="0"/>
                <a:cs typeface="Calibri Light" panose="020F0302020204030204" pitchFamily="34" charset="0"/>
              </a:rPr>
              <a:t>The scientifically and evidence-based reading instructional programming the teacher will use for reading instruction and interventions</a:t>
            </a:r>
          </a:p>
          <a:p>
            <a:pPr marL="144661" indent="-144661">
              <a:spcAft>
                <a:spcPts val="600"/>
              </a:spcAft>
              <a:buClr>
                <a:schemeClr val="tx1"/>
              </a:buClr>
              <a:buFont typeface="Arial" panose="020B0604020202020204" pitchFamily="34" charset="0"/>
              <a:buChar char="•"/>
            </a:pPr>
            <a:r>
              <a:rPr lang="en-US" sz="1600" dirty="0">
                <a:latin typeface="Trebuchet MS" panose="020B0603020202020204" pitchFamily="34" charset="0"/>
                <a:cs typeface="Calibri Light" panose="020F0302020204030204" pitchFamily="34" charset="0"/>
              </a:rPr>
              <a:t>How the child’s progress will be monitored and evaluated</a:t>
            </a:r>
          </a:p>
          <a:p>
            <a:pPr marL="144661" indent="-144661">
              <a:spcAft>
                <a:spcPts val="600"/>
              </a:spcAft>
              <a:buClr>
                <a:schemeClr val="tx1"/>
              </a:buClr>
              <a:buFont typeface="Arial" panose="020B0604020202020204" pitchFamily="34" charset="0"/>
              <a:buChar char="•"/>
            </a:pPr>
            <a:r>
              <a:rPr lang="en-US" sz="1600" dirty="0">
                <a:latin typeface="Trebuchet MS" panose="020B0603020202020204" pitchFamily="34" charset="0"/>
                <a:cs typeface="Calibri Light" panose="020F0302020204030204" pitchFamily="34" charset="0"/>
              </a:rPr>
              <a:t>Strategies parents are encouraged to use</a:t>
            </a:r>
          </a:p>
          <a:p>
            <a:pPr marL="144661" indent="-144661">
              <a:spcBef>
                <a:spcPts val="338"/>
              </a:spcBef>
              <a:spcAft>
                <a:spcPts val="600"/>
              </a:spcAft>
              <a:buClr>
                <a:schemeClr val="tx1"/>
              </a:buClr>
              <a:buFont typeface="Arial" panose="020B0604020202020204" pitchFamily="34" charset="0"/>
              <a:buChar char="•"/>
            </a:pPr>
            <a:r>
              <a:rPr lang="en-US" sz="1600" dirty="0">
                <a:latin typeface="Trebuchet MS" panose="020B0603020202020204" pitchFamily="34" charset="0"/>
                <a:cs typeface="Calibri Light" panose="020F0302020204030204" pitchFamily="34" charset="0"/>
              </a:rPr>
              <a:t>Any additional services the teacher deems available and appropriate to accelerate the student’s reading skill development</a:t>
            </a:r>
          </a:p>
        </p:txBody>
      </p:sp>
    </p:spTree>
    <p:custDataLst>
      <p:tags r:id="rId1"/>
    </p:custDataLst>
    <p:extLst>
      <p:ext uri="{BB962C8B-B14F-4D97-AF65-F5344CB8AC3E}">
        <p14:creationId xmlns:p14="http://schemas.microsoft.com/office/powerpoint/2010/main" val="225739997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FC80A24-88AB-2FD5-45C2-ACE0D1550D7B}"/>
              </a:ext>
              <a:ext uri="{C183D7F6-B498-43B3-948B-1728B52AA6E4}">
                <adec:decorative xmlns:adec="http://schemas.microsoft.com/office/drawing/2017/decorative" val="1"/>
              </a:ext>
            </a:extLst>
          </p:cNvPr>
          <p:cNvGraphicFramePr/>
          <p:nvPr/>
        </p:nvGraphicFramePr>
        <p:xfrm>
          <a:off x="1524000" y="2641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B46E18DA-39C0-4FDC-8687-62B149FD0AEA}"/>
              </a:ext>
            </a:extLst>
          </p:cNvPr>
          <p:cNvSpPr>
            <a:spLocks noGrp="1"/>
          </p:cNvSpPr>
          <p:nvPr>
            <p:ph type="title"/>
          </p:nvPr>
        </p:nvSpPr>
        <p:spPr>
          <a:xfrm>
            <a:off x="0" y="0"/>
            <a:ext cx="8520600" cy="572700"/>
          </a:xfrm>
        </p:spPr>
        <p:txBody>
          <a:bodyPr/>
          <a:lstStyle/>
          <a:p>
            <a:r>
              <a:rPr lang="en-US" sz="3200" dirty="0">
                <a:latin typeface="Trebuchet MS" panose="020B0603020202020204" pitchFamily="34" charset="0"/>
              </a:rPr>
              <a:t>READ Plan Process</a:t>
            </a:r>
          </a:p>
        </p:txBody>
      </p:sp>
      <p:sp>
        <p:nvSpPr>
          <p:cNvPr id="8" name="Rectangle 7">
            <a:extLst>
              <a:ext uri="{FF2B5EF4-FFF2-40B4-BE49-F238E27FC236}">
                <a16:creationId xmlns:a16="http://schemas.microsoft.com/office/drawing/2014/main" id="{A6474AD7-71F2-9B1F-A4EF-4B71062D2095}"/>
              </a:ext>
            </a:extLst>
          </p:cNvPr>
          <p:cNvSpPr/>
          <p:nvPr/>
        </p:nvSpPr>
        <p:spPr>
          <a:xfrm>
            <a:off x="6783559" y="935943"/>
            <a:ext cx="1282725" cy="1406768"/>
          </a:xfrm>
          <a:prstGeom prst="rect">
            <a:avLst/>
          </a:prstGeom>
          <a:solidFill>
            <a:srgbClr val="9CCEE9"/>
          </a:solidFill>
          <a:ln>
            <a:solidFill>
              <a:srgbClr val="9CCEE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sym typeface="Arial"/>
              </a:rPr>
              <a:t>These should directly address the specific skill deficits</a:t>
            </a:r>
          </a:p>
        </p:txBody>
      </p:sp>
      <p:sp>
        <p:nvSpPr>
          <p:cNvPr id="2" name="Rectangle 1">
            <a:extLst>
              <a:ext uri="{FF2B5EF4-FFF2-40B4-BE49-F238E27FC236}">
                <a16:creationId xmlns:a16="http://schemas.microsoft.com/office/drawing/2014/main" id="{97D9DE84-D5A4-38C6-D440-E04821C25972}"/>
              </a:ext>
            </a:extLst>
          </p:cNvPr>
          <p:cNvSpPr/>
          <p:nvPr/>
        </p:nvSpPr>
        <p:spPr>
          <a:xfrm>
            <a:off x="1175659" y="2080011"/>
            <a:ext cx="1282725" cy="1406768"/>
          </a:xfrm>
          <a:prstGeom prst="rect">
            <a:avLst/>
          </a:prstGeom>
          <a:solidFill>
            <a:srgbClr val="9CCEE9"/>
          </a:solidFill>
          <a:ln>
            <a:solidFill>
              <a:srgbClr val="9CCEE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sym typeface="Arial"/>
              </a:rPr>
              <a:t>This should happen at regular intervals (e.g., every 6 weeks)</a:t>
            </a:r>
          </a:p>
        </p:txBody>
      </p:sp>
    </p:spTree>
    <p:extLst>
      <p:ext uri="{BB962C8B-B14F-4D97-AF65-F5344CB8AC3E}">
        <p14:creationId xmlns:p14="http://schemas.microsoft.com/office/powerpoint/2010/main" val="231665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4A6058EE-2DE3-4DC0-42B2-28CBF99CE2A0}"/>
            </a:ext>
          </a:extLst>
        </p:cNvPr>
        <p:cNvGrpSpPr/>
        <p:nvPr/>
      </p:nvGrpSpPr>
      <p:grpSpPr>
        <a:xfrm>
          <a:off x="0" y="0"/>
          <a:ext cx="0" cy="0"/>
          <a:chOff x="0" y="0"/>
          <a:chExt cx="0" cy="0"/>
        </a:xfrm>
      </p:grpSpPr>
      <p:sp>
        <p:nvSpPr>
          <p:cNvPr id="679" name="Google Shape;679;g638cf3cddf_2_133">
            <a:extLst>
              <a:ext uri="{FF2B5EF4-FFF2-40B4-BE49-F238E27FC236}">
                <a16:creationId xmlns:a16="http://schemas.microsoft.com/office/drawing/2014/main" id="{A684378C-C5FC-B2C7-7B08-357CE6F252B0}"/>
              </a:ext>
            </a:extLst>
          </p:cNvPr>
          <p:cNvSpPr txBox="1">
            <a:spLocks noGrp="1"/>
          </p:cNvSpPr>
          <p:nvPr>
            <p:ph type="title"/>
          </p:nvPr>
        </p:nvSpPr>
        <p:spPr>
          <a:xfrm>
            <a:off x="155850" y="98753"/>
            <a:ext cx="8314910" cy="741300"/>
          </a:xfrm>
        </p:spPr>
        <p:txBody>
          <a:bodyPr spcFirstLastPara="1" vert="horz" wrap="square" lIns="0" tIns="0" rIns="0" bIns="0" rtlCol="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buSzPts val="2600"/>
            </a:pPr>
            <a:r>
              <a:rPr lang="en-US" sz="3200" dirty="0">
                <a:solidFill>
                  <a:schemeClr val="dk1"/>
                </a:solidFill>
                <a:latin typeface="Trebuchet MS" panose="020B0603020202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Considerations for </a:t>
            </a:r>
            <a:r>
              <a:rPr lang="en-US" sz="3200" dirty="0">
                <a:solidFill>
                  <a:schemeClr val="dk1"/>
                </a:solidFill>
                <a:latin typeface="Trebuchet MS" panose="020B0603020202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Students with Disabilities</a:t>
            </a:r>
            <a:endParaRPr lang="en-US" sz="3200" dirty="0">
              <a:solidFill>
                <a:schemeClr val="dk1"/>
              </a:solidFill>
              <a:latin typeface="Trebuchet MS" panose="020B0603020202020204" pitchFamily="34" charset="0"/>
            </a:endParaRPr>
          </a:p>
        </p:txBody>
      </p:sp>
      <p:sp>
        <p:nvSpPr>
          <p:cNvPr id="2" name="Google Shape;354;p46">
            <a:extLst>
              <a:ext uri="{FF2B5EF4-FFF2-40B4-BE49-F238E27FC236}">
                <a16:creationId xmlns:a16="http://schemas.microsoft.com/office/drawing/2014/main" id="{BE156916-78F0-909E-E677-FE1837250115}"/>
              </a:ext>
            </a:extLst>
          </p:cNvPr>
          <p:cNvSpPr txBox="1">
            <a:spLocks/>
          </p:cNvSpPr>
          <p:nvPr/>
        </p:nvSpPr>
        <p:spPr>
          <a:xfrm>
            <a:off x="0" y="1099024"/>
            <a:ext cx="5106255" cy="20685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dirty="0">
                <a:solidFill>
                  <a:schemeClr val="tx1"/>
                </a:solidFill>
              </a:rPr>
              <a:t>May be identified as having an SRD</a:t>
            </a:r>
          </a:p>
          <a:p>
            <a:pPr lvl="0">
              <a:lnSpc>
                <a:spcPct val="100000"/>
              </a:lnSpc>
            </a:pPr>
            <a:endParaRPr lang="en-US" sz="2000" dirty="0">
              <a:solidFill>
                <a:schemeClr val="tx1"/>
              </a:solidFill>
            </a:endParaRPr>
          </a:p>
          <a:p>
            <a:pPr lvl="0">
              <a:lnSpc>
                <a:spcPct val="100000"/>
              </a:lnSpc>
            </a:pPr>
            <a:r>
              <a:rPr lang="en-US" sz="2000" dirty="0">
                <a:solidFill>
                  <a:schemeClr val="tx1"/>
                </a:solidFill>
              </a:rPr>
              <a:t>Could have a READ plan in addition to an Individualized Education Plan (IEP)</a:t>
            </a:r>
          </a:p>
          <a:p>
            <a:pPr lvl="0">
              <a:lnSpc>
                <a:spcPct val="100000"/>
              </a:lnSpc>
            </a:pPr>
            <a:endParaRPr lang="en-US" sz="2000" dirty="0">
              <a:solidFill>
                <a:schemeClr val="tx1"/>
              </a:solidFill>
            </a:endParaRPr>
          </a:p>
          <a:p>
            <a:pPr lvl="0">
              <a:lnSpc>
                <a:spcPct val="100000"/>
              </a:lnSpc>
            </a:pPr>
            <a:r>
              <a:rPr lang="en-US" sz="2000" dirty="0">
                <a:solidFill>
                  <a:schemeClr val="tx1"/>
                </a:solidFill>
              </a:rPr>
              <a:t>District decision on how these two plans work together to best support a child</a:t>
            </a:r>
          </a:p>
        </p:txBody>
      </p:sp>
      <p:pic>
        <p:nvPicPr>
          <p:cNvPr id="3" name="Picture 2" descr="A child reading a book&#10;&#10;">
            <a:extLst>
              <a:ext uri="{FF2B5EF4-FFF2-40B4-BE49-F238E27FC236}">
                <a16:creationId xmlns:a16="http://schemas.microsoft.com/office/drawing/2014/main" id="{341D5357-E230-DE38-B9E4-26FC1923B561}"/>
              </a:ext>
            </a:extLst>
          </p:cNvPr>
          <p:cNvPicPr>
            <a:picLocks noChangeAspect="1"/>
          </p:cNvPicPr>
          <p:nvPr/>
        </p:nvPicPr>
        <p:blipFill>
          <a:blip r:embed="rId3"/>
          <a:stretch>
            <a:fillRect/>
          </a:stretch>
        </p:blipFill>
        <p:spPr>
          <a:xfrm>
            <a:off x="5319814" y="1225244"/>
            <a:ext cx="3605747" cy="2405335"/>
          </a:xfrm>
          <a:prstGeom prst="rect">
            <a:avLst/>
          </a:prstGeom>
          <a:effectLst>
            <a:softEdge rad="31750"/>
          </a:effectLst>
        </p:spPr>
      </p:pic>
    </p:spTree>
    <p:extLst>
      <p:ext uri="{BB962C8B-B14F-4D97-AF65-F5344CB8AC3E}">
        <p14:creationId xmlns:p14="http://schemas.microsoft.com/office/powerpoint/2010/main" val="2527919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638cf3cddf_2_133"/>
          <p:cNvSpPr txBox="1">
            <a:spLocks noGrp="1"/>
          </p:cNvSpPr>
          <p:nvPr>
            <p:ph type="title"/>
          </p:nvPr>
        </p:nvSpPr>
        <p:spPr>
          <a:xfrm>
            <a:off x="123875" y="191433"/>
            <a:ext cx="8577998" cy="407874"/>
          </a:xfrm>
          <a:prstGeom prst="rect">
            <a:avLst/>
          </a:prstGeom>
          <a:noFill/>
          <a:ln>
            <a:noFill/>
          </a:ln>
        </p:spPr>
        <p:txBody>
          <a:bodyPr spcFirstLastPara="1" vert="horz" wrap="square" lIns="0" tIns="0" rIns="0" bIns="0" rtlCol="0" anchor="t" anchorCtr="0">
            <a:noAutofit/>
          </a:bodyPr>
          <a:lstStyle/>
          <a:p>
            <a:pPr>
              <a:buSzPts val="2600"/>
            </a:pPr>
            <a:r>
              <a:rPr lang="en-US" sz="3200" dirty="0">
                <a:solidFill>
                  <a:schemeClr val="tx1"/>
                </a:solidFill>
                <a:latin typeface="Trebuchet MS" panose="020B0603020202020204" pitchFamily="34"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Considerations for Multilingual Learners</a:t>
            </a:r>
            <a:endParaRPr lang="en-US" sz="3200" dirty="0">
              <a:solidFill>
                <a:schemeClr val="tx1"/>
              </a:solidFill>
              <a:latin typeface="Trebuchet MS" panose="020B0603020202020204" pitchFamily="34" charset="0"/>
              <a:ea typeface="Roboto Slab"/>
              <a:cs typeface="Roboto Slab"/>
              <a:sym typeface="Roboto Slab"/>
            </a:endParaRPr>
          </a:p>
        </p:txBody>
      </p:sp>
      <p:sp>
        <p:nvSpPr>
          <p:cNvPr id="3" name="Text Placeholder 2">
            <a:extLst>
              <a:ext uri="{FF2B5EF4-FFF2-40B4-BE49-F238E27FC236}">
                <a16:creationId xmlns:a16="http://schemas.microsoft.com/office/drawing/2014/main" id="{C7EB9DB0-842E-466E-9231-56898C7C6CE2}"/>
              </a:ext>
            </a:extLst>
          </p:cNvPr>
          <p:cNvSpPr>
            <a:spLocks noGrp="1"/>
          </p:cNvSpPr>
          <p:nvPr>
            <p:ph type="body" idx="1"/>
          </p:nvPr>
        </p:nvSpPr>
        <p:spPr>
          <a:xfrm>
            <a:off x="311700" y="1055077"/>
            <a:ext cx="6121710" cy="3132198"/>
          </a:xfrm>
        </p:spPr>
        <p:txBody>
          <a:bodyPr spcFirstLastPara="1" vert="horz" wrap="square" lIns="51435" tIns="25718" rIns="51435" bIns="25718" rtlCol="0" anchor="t" anchorCtr="0">
            <a:normAutofit fontScale="92500" lnSpcReduction="10000"/>
          </a:bodyPr>
          <a:lstStyle/>
          <a:p>
            <a:pPr marL="48221" indent="0">
              <a:lnSpc>
                <a:spcPct val="100000"/>
              </a:lnSpc>
              <a:buNone/>
            </a:pPr>
            <a:r>
              <a:rPr lang="en-US" sz="2000" dirty="0">
                <a:solidFill>
                  <a:srgbClr val="001970"/>
                </a:solidFill>
                <a:latin typeface="Trebuchet MS" panose="020B0603020202020204" pitchFamily="34" charset="0"/>
                <a:cs typeface="Calibri"/>
              </a:rPr>
              <a:t>The READ Plan should include:</a:t>
            </a:r>
          </a:p>
          <a:p>
            <a:pPr marL="48221" indent="0">
              <a:lnSpc>
                <a:spcPct val="100000"/>
              </a:lnSpc>
              <a:buNone/>
            </a:pPr>
            <a:endParaRPr lang="en-US" sz="1100" dirty="0">
              <a:solidFill>
                <a:srgbClr val="001970"/>
              </a:solidFill>
              <a:latin typeface="Trebuchet MS" panose="020B0603020202020204" pitchFamily="34" charset="0"/>
              <a:cs typeface="Calibri"/>
            </a:endParaRPr>
          </a:p>
          <a:p>
            <a:pPr>
              <a:lnSpc>
                <a:spcPct val="110000"/>
              </a:lnSpc>
              <a:spcBef>
                <a:spcPts val="100"/>
              </a:spcBef>
            </a:pPr>
            <a:r>
              <a:rPr lang="en-US" sz="2000" dirty="0">
                <a:latin typeface="Trebuchet MS" panose="020B0603020202020204" pitchFamily="34" charset="0"/>
              </a:rPr>
              <a:t>Reading goals and selected interventions should be developed with a student's English language proficiency level in mind</a:t>
            </a:r>
          </a:p>
          <a:p>
            <a:pPr>
              <a:lnSpc>
                <a:spcPct val="100000"/>
              </a:lnSpc>
              <a:spcBef>
                <a:spcPts val="100"/>
              </a:spcBef>
            </a:pPr>
            <a:r>
              <a:rPr lang="en-US" sz="2000" dirty="0">
                <a:latin typeface="Trebuchet MS" panose="020B0603020202020204" pitchFamily="34" charset="0"/>
              </a:rPr>
              <a:t>The necessary instructional scaffolds to ensure language considerations are addressed while providing the intervention</a:t>
            </a:r>
          </a:p>
          <a:p>
            <a:pPr>
              <a:lnSpc>
                <a:spcPct val="110000"/>
              </a:lnSpc>
              <a:spcBef>
                <a:spcPts val="100"/>
              </a:spcBef>
            </a:pPr>
            <a:r>
              <a:rPr lang="en-US" sz="2000" dirty="0">
                <a:latin typeface="Trebuchet MS" panose="020B0603020202020204" pitchFamily="34" charset="0"/>
              </a:rPr>
              <a:t>Information about a student’s home language literacy skills, if available, to help inform instruction</a:t>
            </a:r>
          </a:p>
          <a:p>
            <a:pPr marL="48221" indent="0">
              <a:lnSpc>
                <a:spcPct val="100000"/>
              </a:lnSpc>
              <a:buNone/>
            </a:pPr>
            <a:endParaRPr lang="en-US" dirty="0">
              <a:latin typeface="Calibri"/>
              <a:cs typeface="Calibri"/>
            </a:endParaRPr>
          </a:p>
        </p:txBody>
      </p:sp>
      <p:pic>
        <p:nvPicPr>
          <p:cNvPr id="4" name="Picture 3" descr="A picture containing a young student with a back pack smiling. &#10;&#10;">
            <a:extLst>
              <a:ext uri="{FF2B5EF4-FFF2-40B4-BE49-F238E27FC236}">
                <a16:creationId xmlns:a16="http://schemas.microsoft.com/office/drawing/2014/main" id="{32BE145E-550B-424F-A007-74D5FE982200}"/>
              </a:ext>
            </a:extLst>
          </p:cNvPr>
          <p:cNvPicPr>
            <a:picLocks noChangeAspect="1"/>
          </p:cNvPicPr>
          <p:nvPr/>
        </p:nvPicPr>
        <p:blipFill rotWithShape="1">
          <a:blip r:embed="rId3"/>
          <a:srcRect l="36431" t="12210" r="14644" b="14250"/>
          <a:stretch/>
        </p:blipFill>
        <p:spPr>
          <a:xfrm>
            <a:off x="5984756" y="1055077"/>
            <a:ext cx="2847544" cy="3306413"/>
          </a:xfrm>
          <a:prstGeom prst="rect">
            <a:avLst/>
          </a:prstGeom>
        </p:spPr>
      </p:pic>
    </p:spTree>
    <p:extLst>
      <p:ext uri="{BB962C8B-B14F-4D97-AF65-F5344CB8AC3E}">
        <p14:creationId xmlns:p14="http://schemas.microsoft.com/office/powerpoint/2010/main" val="25780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C3B050-E6AC-9A06-CFF8-A24770966FEA}"/>
              </a:ext>
            </a:extLst>
          </p:cNvPr>
          <p:cNvSpPr txBox="1">
            <a:spLocks noGrp="1"/>
          </p:cNvSpPr>
          <p:nvPr>
            <p:ph type="title"/>
          </p:nvPr>
        </p:nvSpPr>
        <p:spPr>
          <a:xfrm>
            <a:off x="4145002" y="417314"/>
            <a:ext cx="4634474" cy="418576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READ Plan Templates</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READ Plan Template </a:t>
            </a:r>
            <a:r>
              <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hlinkClick r:id="rId3"/>
              </a:rPr>
              <a:t>https://www.cde.state.co.us/coloradoliteracy/readplanexample</a:t>
            </a:r>
            <a:endPar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Multilingual Learners READ Plan Template: </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hlinkClick r:id="rId4"/>
              </a:rPr>
              <a:t>https://www.cde.state.co.us/coloradoliteracy/mlreadplantemplate</a:t>
            </a:r>
            <a:endParaRPr kumimoji="0" lang="en-US" sz="2000" b="0" i="0" u="none" strike="noStrike" kern="0" cap="none" spc="0" normalizeH="0" baseline="0" noProof="0" dirty="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READ Plan Template">
            <a:extLst>
              <a:ext uri="{FF2B5EF4-FFF2-40B4-BE49-F238E27FC236}">
                <a16:creationId xmlns:a16="http://schemas.microsoft.com/office/drawing/2014/main" id="{933B4B72-9A1F-60A6-5115-5A90C891556E}"/>
              </a:ext>
            </a:extLst>
          </p:cNvPr>
          <p:cNvPicPr>
            <a:picLocks noChangeAspect="1"/>
          </p:cNvPicPr>
          <p:nvPr/>
        </p:nvPicPr>
        <p:blipFill>
          <a:blip r:embed="rId5"/>
          <a:stretch>
            <a:fillRect/>
          </a:stretch>
        </p:blipFill>
        <p:spPr>
          <a:xfrm>
            <a:off x="664322" y="157933"/>
            <a:ext cx="3195624" cy="4139000"/>
          </a:xfrm>
          <a:prstGeom prst="rect">
            <a:avLst/>
          </a:prstGeom>
        </p:spPr>
      </p:pic>
    </p:spTree>
    <p:extLst>
      <p:ext uri="{BB962C8B-B14F-4D97-AF65-F5344CB8AC3E}">
        <p14:creationId xmlns:p14="http://schemas.microsoft.com/office/powerpoint/2010/main" val="2024366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3071E79-BDF3-9611-BF4C-A70BB951D60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EDEE295B-3604-CE2A-C2D8-285345209C43}"/>
              </a:ext>
            </a:extLst>
          </p:cNvPr>
          <p:cNvSpPr txBox="1">
            <a:spLocks noGrp="1"/>
          </p:cNvSpPr>
          <p:nvPr>
            <p:ph type="title"/>
          </p:nvPr>
        </p:nvSpPr>
        <p:spPr>
          <a:xfrm>
            <a:off x="311700" y="-29978"/>
            <a:ext cx="8520600"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latin typeface="Trebuchet MS" panose="020B0603020202020204" pitchFamily="34" charset="0"/>
              </a:rPr>
              <a:t>Agenda</a:t>
            </a:r>
            <a:endParaRPr dirty="0">
              <a:latin typeface="Trebuchet MS" panose="020B0603020202020204" pitchFamily="34" charset="0"/>
            </a:endParaRPr>
          </a:p>
        </p:txBody>
      </p:sp>
      <p:graphicFrame>
        <p:nvGraphicFramePr>
          <p:cNvPr id="2" name="Table 1">
            <a:extLst>
              <a:ext uri="{FF2B5EF4-FFF2-40B4-BE49-F238E27FC236}">
                <a16:creationId xmlns:a16="http://schemas.microsoft.com/office/drawing/2014/main" id="{D4331C52-D439-8050-C0E2-9A39950B3C12}"/>
              </a:ext>
            </a:extLst>
          </p:cNvPr>
          <p:cNvGraphicFramePr>
            <a:graphicFrameLocks noGrp="1"/>
          </p:cNvGraphicFramePr>
          <p:nvPr/>
        </p:nvGraphicFramePr>
        <p:xfrm>
          <a:off x="0" y="574724"/>
          <a:ext cx="9144000" cy="3929544"/>
        </p:xfrm>
        <a:graphic>
          <a:graphicData uri="http://schemas.openxmlformats.org/drawingml/2006/table">
            <a:tbl>
              <a:tblPr firstRow="1" bandRow="1">
                <a:tableStyleId>{5C22544A-7EE6-4342-B048-85BDC9FD1C3A}</a:tableStyleId>
              </a:tblPr>
              <a:tblGrid>
                <a:gridCol w="1878843">
                  <a:extLst>
                    <a:ext uri="{9D8B030D-6E8A-4147-A177-3AD203B41FA5}">
                      <a16:colId xmlns:a16="http://schemas.microsoft.com/office/drawing/2014/main" val="3466796005"/>
                    </a:ext>
                  </a:extLst>
                </a:gridCol>
                <a:gridCol w="7265157">
                  <a:extLst>
                    <a:ext uri="{9D8B030D-6E8A-4147-A177-3AD203B41FA5}">
                      <a16:colId xmlns:a16="http://schemas.microsoft.com/office/drawing/2014/main" val="5354359"/>
                    </a:ext>
                  </a:extLst>
                </a:gridCol>
              </a:tblGrid>
              <a:tr h="1217453">
                <a:tc>
                  <a:txBody>
                    <a:bodyPr/>
                    <a:lstStyle/>
                    <a:p>
                      <a:r>
                        <a:rPr lang="en-US" sz="1600" b="0" dirty="0">
                          <a:solidFill>
                            <a:schemeClr val="tx1"/>
                          </a:solidFill>
                          <a:latin typeface="Trebuchet MS"/>
                        </a:rPr>
                        <a:t>9:00 – 9:55</a:t>
                      </a:r>
                      <a:endParaRPr lang="en-US" sz="1600" b="0" dirty="0">
                        <a:latin typeface="Trebuchet MS"/>
                      </a:endParaRPr>
                    </a:p>
                  </a:txBody>
                  <a:tcPr>
                    <a:solidFill>
                      <a:schemeClr val="accent4">
                        <a:lumMod val="60000"/>
                        <a:lumOff val="40000"/>
                      </a:schemeClr>
                    </a:solidFill>
                  </a:tcPr>
                </a:tc>
                <a:tc>
                  <a:txBody>
                    <a:bodyPr/>
                    <a:lstStyle/>
                    <a:p>
                      <a:r>
                        <a:rPr lang="en-US" sz="1600" b="1" i="0" dirty="0">
                          <a:solidFill>
                            <a:schemeClr val="tx1"/>
                          </a:solidFill>
                          <a:latin typeface="Trebuchet MS" panose="020B0603020202020204" pitchFamily="34" charset="0"/>
                        </a:rPr>
                        <a:t>READ Act Implementation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b="0" dirty="0">
                          <a:solidFill>
                            <a:srgbClr val="000000"/>
                          </a:solidFill>
                          <a:effectLst/>
                          <a:latin typeface="Trebuchet MS" panose="020B0603020202020204" pitchFamily="34" charset="0"/>
                          <a:ea typeface="Trebuchet MS" panose="020B0603020202020204" pitchFamily="34" charset="0"/>
                          <a:cs typeface="Calibri" panose="020F0502020204030204" pitchFamily="34" charset="0"/>
                        </a:rPr>
                        <a:t>READ Act Budgets</a:t>
                      </a:r>
                    </a:p>
                    <a:p>
                      <a:pPr marL="285750" indent="-285750">
                        <a:buFont typeface="Arial" panose="020B0604020202020204" pitchFamily="34" charset="0"/>
                        <a:buChar char="•"/>
                      </a:pPr>
                      <a:r>
                        <a:rPr lang="en-US" sz="1500" b="0" dirty="0">
                          <a:solidFill>
                            <a:srgbClr val="000000"/>
                          </a:solidFill>
                          <a:effectLst/>
                          <a:latin typeface="Trebuchet MS" panose="020B0603020202020204" pitchFamily="34" charset="0"/>
                          <a:ea typeface="Trebuchet MS" panose="020B0603020202020204" pitchFamily="34" charset="0"/>
                          <a:cs typeface="Calibri" panose="020F0502020204030204" pitchFamily="34" charset="0"/>
                        </a:rPr>
                        <a:t>MOY READ Act Implementation Reminders</a:t>
                      </a:r>
                    </a:p>
                    <a:p>
                      <a:pPr marL="285750" indent="-285750">
                        <a:buFont typeface="Arial" panose="020B0604020202020204" pitchFamily="34" charset="0"/>
                        <a:buChar char="•"/>
                      </a:pPr>
                      <a:r>
                        <a:rPr lang="en-US" sz="1500" b="0" i="0" dirty="0">
                          <a:solidFill>
                            <a:srgbClr val="000000"/>
                          </a:solidFill>
                          <a:effectLst/>
                          <a:latin typeface="Trebuchet MS" panose="020B0603020202020204" pitchFamily="34" charset="0"/>
                          <a:cs typeface="Calibri" panose="020F0502020204030204" pitchFamily="34" charset="0"/>
                        </a:rPr>
                        <a:t>New CDE Website</a:t>
                      </a:r>
                      <a:endParaRPr lang="en-US" sz="1600" b="1" i="0" dirty="0">
                        <a:solidFill>
                          <a:schemeClr val="tx1"/>
                        </a:solidFill>
                        <a:latin typeface="Trebuchet MS" panose="020B0603020202020204" pitchFamily="34" charset="0"/>
                      </a:endParaRPr>
                    </a:p>
                  </a:txBody>
                  <a:tcPr>
                    <a:solidFill>
                      <a:schemeClr val="accent4">
                        <a:lumMod val="60000"/>
                        <a:lumOff val="40000"/>
                      </a:schemeClr>
                    </a:solidFill>
                  </a:tcPr>
                </a:tc>
                <a:extLst>
                  <a:ext uri="{0D108BD9-81ED-4DB2-BD59-A6C34878D82A}">
                    <a16:rowId xmlns:a16="http://schemas.microsoft.com/office/drawing/2014/main" val="1814355871"/>
                  </a:ext>
                </a:extLst>
              </a:tr>
              <a:tr h="2712091">
                <a:tc>
                  <a:txBody>
                    <a:bodyPr/>
                    <a:lstStyle/>
                    <a:p>
                      <a:r>
                        <a:rPr lang="en-US" sz="1600" b="0" dirty="0">
                          <a:solidFill>
                            <a:schemeClr val="tx1"/>
                          </a:solidFill>
                          <a:latin typeface="Trebuchet MS"/>
                          <a:ea typeface="Calibri"/>
                          <a:cs typeface="Calibri"/>
                        </a:rPr>
                        <a:t>10:00 – 11:00</a:t>
                      </a:r>
                      <a:endParaRPr lang="en-US" sz="1600" b="0" dirty="0">
                        <a:latin typeface="Trebuchet MS"/>
                      </a:endParaRPr>
                    </a:p>
                  </a:txBody>
                  <a:tcPr>
                    <a:solidFill>
                      <a:schemeClr val="accent4">
                        <a:lumMod val="60000"/>
                        <a:lumOff val="40000"/>
                      </a:schemeClr>
                    </a:solidFill>
                  </a:tcPr>
                </a:tc>
                <a:tc>
                  <a:txBody>
                    <a:bodyPr/>
                    <a:lstStyle/>
                    <a:p>
                      <a:r>
                        <a:rPr lang="en-US" sz="1500" b="1" dirty="0">
                          <a:solidFill>
                            <a:schemeClr val="tx1"/>
                          </a:solidFill>
                          <a:latin typeface="Trebuchet MS" panose="020B0603020202020204" pitchFamily="34" charset="0"/>
                          <a:ea typeface="Calibri"/>
                          <a:cs typeface="Calibri"/>
                        </a:rPr>
                        <a:t>Literacy Updates and Collaboration</a:t>
                      </a:r>
                    </a:p>
                    <a:p>
                      <a:pPr marL="285750" indent="-285750">
                        <a:buFont typeface="Arial" panose="020B0604020202020204" pitchFamily="34" charset="0"/>
                        <a:buChar char="•"/>
                      </a:pPr>
                      <a:r>
                        <a:rPr lang="en-US" sz="1500" b="0" dirty="0">
                          <a:solidFill>
                            <a:schemeClr val="tx1"/>
                          </a:solidFill>
                          <a:latin typeface="Trebuchet MS" panose="020B0603020202020204" pitchFamily="34" charset="0"/>
                          <a:ea typeface="Calibri"/>
                          <a:cs typeface="Calibri"/>
                        </a:rPr>
                        <a:t>Regional Consultant Support</a:t>
                      </a:r>
                    </a:p>
                    <a:p>
                      <a:pPr marL="285750" indent="-285750">
                        <a:buFont typeface="Arial" panose="020B0604020202020204" pitchFamily="34" charset="0"/>
                        <a:buChar char="•"/>
                      </a:pPr>
                      <a:r>
                        <a:rPr lang="en-US" sz="1500" b="0" dirty="0">
                          <a:solidFill>
                            <a:schemeClr val="tx1"/>
                          </a:solidFill>
                          <a:latin typeface="Trebuchet MS"/>
                          <a:ea typeface="Calibri"/>
                          <a:cs typeface="Calibri"/>
                        </a:rPr>
                        <a:t>Professional Development Updates</a:t>
                      </a:r>
                    </a:p>
                    <a:p>
                      <a:pPr marL="285750" lvl="0" indent="-285750">
                        <a:buFont typeface="Arial" panose="020B0604020202020204" pitchFamily="34" charset="0"/>
                        <a:buChar char="•"/>
                      </a:pPr>
                      <a:r>
                        <a:rPr lang="en-US" sz="1500" b="0" dirty="0">
                          <a:solidFill>
                            <a:schemeClr val="tx1"/>
                          </a:solidFill>
                          <a:latin typeface="Trebuchet MS"/>
                          <a:ea typeface="Calibri"/>
                          <a:cs typeface="Calibri"/>
                        </a:rPr>
                        <a:t>Data-Based Decision Making at MOY   </a:t>
                      </a:r>
                      <a:endParaRPr lang="en-US" dirty="0"/>
                    </a:p>
                    <a:p>
                      <a:r>
                        <a:rPr lang="en-US" sz="1500" b="1" dirty="0">
                          <a:solidFill>
                            <a:schemeClr val="tx1"/>
                          </a:solidFill>
                          <a:latin typeface="Trebuchet MS" panose="020B0603020202020204" pitchFamily="34" charset="0"/>
                          <a:ea typeface="Calibri"/>
                          <a:cs typeface="Calibri"/>
                        </a:rPr>
                        <a:t>Breakout Rooms </a:t>
                      </a:r>
                    </a:p>
                    <a:p>
                      <a:pPr marL="285750" indent="-285750">
                        <a:buFont typeface="Arial" panose="020B0604020202020204" pitchFamily="34" charset="0"/>
                        <a:buChar char="•"/>
                      </a:pPr>
                      <a:r>
                        <a:rPr lang="en-US" sz="1500" b="0" dirty="0">
                          <a:solidFill>
                            <a:schemeClr val="tx1"/>
                          </a:solidFill>
                          <a:latin typeface="Trebuchet MS"/>
                          <a:ea typeface="Calibri"/>
                          <a:cs typeface="Calibri"/>
                        </a:rPr>
                        <a:t>MOY Progress </a:t>
                      </a:r>
                    </a:p>
                    <a:p>
                      <a:pPr marL="285750" indent="-285750">
                        <a:buFont typeface="Arial" panose="020B0604020202020204" pitchFamily="34" charset="0"/>
                        <a:buChar char="•"/>
                      </a:pPr>
                      <a:endParaRPr lang="en-US" sz="1500" b="1" dirty="0">
                        <a:solidFill>
                          <a:schemeClr val="tx1"/>
                        </a:solidFill>
                        <a:latin typeface="Trebuchet MS" panose="020B0603020202020204" pitchFamily="34" charset="0"/>
                        <a:ea typeface="Calibri"/>
                        <a:cs typeface="Calibri"/>
                      </a:endParaRPr>
                    </a:p>
                    <a:p>
                      <a:pPr marL="0" indent="0">
                        <a:buFont typeface="Arial" panose="020B0604020202020204" pitchFamily="34" charset="0"/>
                        <a:buNone/>
                      </a:pPr>
                      <a:r>
                        <a:rPr lang="en-US" sz="1500" b="1" dirty="0">
                          <a:solidFill>
                            <a:schemeClr val="tx1"/>
                          </a:solidFill>
                          <a:latin typeface="Trebuchet MS" panose="020B0603020202020204" pitchFamily="34" charset="0"/>
                          <a:ea typeface="Calibri"/>
                          <a:cs typeface="Calibri"/>
                        </a:rPr>
                        <a:t>Professional Development Links</a:t>
                      </a:r>
                      <a:r>
                        <a:rPr lang="en-US" sz="1500" b="0" dirty="0">
                          <a:solidFill>
                            <a:schemeClr val="tx1"/>
                          </a:solidFill>
                          <a:latin typeface="Trebuchet MS" panose="020B0603020202020204" pitchFamily="34" charset="0"/>
                          <a:ea typeface="Calibri"/>
                          <a:cs typeface="Calibri"/>
                        </a:rPr>
                        <a:t>: </a:t>
                      </a:r>
                    </a:p>
                    <a:p>
                      <a:pPr marL="285750" indent="-285750" rtl="0" fontAlgn="base">
                        <a:buFont typeface="Arial" panose="020B0604020202020204" pitchFamily="34" charset="0"/>
                        <a:buChar char="•"/>
                      </a:pPr>
                      <a:r>
                        <a:rPr lang="en-US" sz="1400" b="0" i="0" u="sng" strike="noStrike" cap="none" dirty="0">
                          <a:solidFill>
                            <a:schemeClr val="dk1"/>
                          </a:solidFill>
                          <a:effectLst/>
                          <a:latin typeface="Trebuchet MS" panose="020B0603020202020204" pitchFamily="34" charset="0"/>
                          <a:ea typeface="+mn-ea"/>
                          <a:cs typeface="+mn-cs"/>
                          <a:sym typeface="Arial"/>
                          <a:hlinkClick r:id="rId3"/>
                        </a:rPr>
                        <a:t>The Colorado READ Act and Science of Reading for Families Series </a:t>
                      </a:r>
                      <a:endParaRPr lang="en-US" sz="1400" b="0" i="0" u="sng" strike="noStrike" cap="none" dirty="0">
                        <a:solidFill>
                          <a:schemeClr val="dk1"/>
                        </a:solidFill>
                        <a:effectLst/>
                        <a:latin typeface="Trebuchet MS" panose="020B0603020202020204" pitchFamily="34" charset="0"/>
                        <a:ea typeface="+mn-ea"/>
                        <a:cs typeface="+mn-cs"/>
                        <a:sym typeface="Arial"/>
                        <a:hlinkClick r:id="rId4"/>
                      </a:endParaRPr>
                    </a:p>
                    <a:p>
                      <a:pPr marL="285750" indent="-285750" rtl="0" fontAlgn="base">
                        <a:buFont typeface="Arial" panose="020B0604020202020204" pitchFamily="34" charset="0"/>
                        <a:buChar char="•"/>
                      </a:pPr>
                      <a:r>
                        <a:rPr lang="en-US" sz="1400" b="0" i="0" u="sng" strike="noStrike" cap="none" dirty="0">
                          <a:solidFill>
                            <a:schemeClr val="dk1"/>
                          </a:solidFill>
                          <a:effectLst/>
                          <a:latin typeface="Trebuchet MS" panose="020B0603020202020204" pitchFamily="34" charset="0"/>
                          <a:ea typeface="+mn-ea"/>
                          <a:cs typeface="+mn-cs"/>
                          <a:sym typeface="Arial"/>
                          <a:hlinkClick r:id="rId4"/>
                        </a:rPr>
                        <a:t>Science of Reading Literacy Series</a:t>
                      </a:r>
                      <a:r>
                        <a:rPr lang="en-US" sz="1400" b="0" i="0" u="none" strike="noStrike" cap="none" dirty="0">
                          <a:solidFill>
                            <a:schemeClr val="dk1"/>
                          </a:solidFill>
                          <a:effectLst/>
                          <a:latin typeface="Trebuchet MS" panose="020B0603020202020204" pitchFamily="34" charset="0"/>
                          <a:ea typeface="+mn-ea"/>
                          <a:cs typeface="+mn-cs"/>
                          <a:sym typeface="Arial"/>
                        </a:rPr>
                        <a:t> </a:t>
                      </a:r>
                    </a:p>
                    <a:p>
                      <a:pPr marL="285750" indent="-285750" rtl="0" fontAlgn="base">
                        <a:buFont typeface="Arial" panose="020B0604020202020204" pitchFamily="34" charset="0"/>
                        <a:buChar char="•"/>
                      </a:pPr>
                      <a:r>
                        <a:rPr lang="en-US" sz="1400" b="0" i="0" u="sng" strike="noStrike" cap="none" dirty="0">
                          <a:solidFill>
                            <a:schemeClr val="dk1"/>
                          </a:solidFill>
                          <a:effectLst/>
                          <a:latin typeface="Trebuchet MS" panose="020B0603020202020204" pitchFamily="34" charset="0"/>
                          <a:ea typeface="+mn-ea"/>
                          <a:cs typeface="+mn-cs"/>
                          <a:sym typeface="Arial"/>
                          <a:hlinkClick r:id="rId5"/>
                        </a:rPr>
                        <a:t>Biliteracy Professional Development Series</a:t>
                      </a:r>
                      <a:r>
                        <a:rPr lang="en-US" sz="1400" b="0" i="0" u="none" strike="noStrike" cap="none" dirty="0">
                          <a:solidFill>
                            <a:schemeClr val="dk1"/>
                          </a:solidFill>
                          <a:effectLst/>
                          <a:latin typeface="Trebuchet MS" panose="020B0603020202020204" pitchFamily="34" charset="0"/>
                          <a:ea typeface="+mn-ea"/>
                          <a:cs typeface="+mn-cs"/>
                          <a:sym typeface="Arial"/>
                        </a:rPr>
                        <a:t>  </a:t>
                      </a:r>
                    </a:p>
                  </a:txBody>
                  <a:tcPr>
                    <a:solidFill>
                      <a:schemeClr val="accent4">
                        <a:lumMod val="60000"/>
                        <a:lumOff val="40000"/>
                      </a:schemeClr>
                    </a:solidFill>
                  </a:tcPr>
                </a:tc>
                <a:extLst>
                  <a:ext uri="{0D108BD9-81ED-4DB2-BD59-A6C34878D82A}">
                    <a16:rowId xmlns:a16="http://schemas.microsoft.com/office/drawing/2014/main" val="1333294098"/>
                  </a:ext>
                </a:extLst>
              </a:tr>
            </a:tbl>
          </a:graphicData>
        </a:graphic>
      </p:graphicFrame>
      <p:sp>
        <p:nvSpPr>
          <p:cNvPr id="3" name="TextBox 2">
            <a:extLst>
              <a:ext uri="{FF2B5EF4-FFF2-40B4-BE49-F238E27FC236}">
                <a16:creationId xmlns:a16="http://schemas.microsoft.com/office/drawing/2014/main" id="{162ACBEF-0DBB-BA83-2467-E86C8537118F}"/>
              </a:ext>
            </a:extLst>
          </p:cNvPr>
          <p:cNvSpPr txBox="1"/>
          <p:nvPr/>
        </p:nvSpPr>
        <p:spPr>
          <a:xfrm>
            <a:off x="0" y="4647684"/>
            <a:ext cx="8453942" cy="369332"/>
          </a:xfrm>
          <a:prstGeom prst="rect">
            <a:avLst/>
          </a:prstGeom>
          <a:noFill/>
        </p:spPr>
        <p:txBody>
          <a:bodyPr wrap="square" rtlCol="0">
            <a:spAutoFit/>
          </a:bodyPr>
          <a:lstStyle/>
          <a:p>
            <a:pPr marL="0" lvl="0" indent="0" algn="l" rtl="0">
              <a:spcBef>
                <a:spcPts val="0"/>
              </a:spcBef>
              <a:spcAft>
                <a:spcPts val="1200"/>
              </a:spcAft>
              <a:buNone/>
            </a:pPr>
            <a:r>
              <a:rPr lang="en-US" sz="1800" i="1" dirty="0">
                <a:latin typeface="Trebuchet MS" panose="020B0603020202020204" pitchFamily="34" charset="0"/>
                <a:cs typeface="Calibri"/>
              </a:rPr>
              <a:t>Note: Both sections of today’s meeting will be held on the same Zoom link. </a:t>
            </a:r>
          </a:p>
        </p:txBody>
      </p:sp>
    </p:spTree>
    <p:extLst>
      <p:ext uri="{BB962C8B-B14F-4D97-AF65-F5344CB8AC3E}">
        <p14:creationId xmlns:p14="http://schemas.microsoft.com/office/powerpoint/2010/main" val="1317852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4">
          <a:extLst>
            <a:ext uri="{FF2B5EF4-FFF2-40B4-BE49-F238E27FC236}">
              <a16:creationId xmlns:a16="http://schemas.microsoft.com/office/drawing/2014/main" id="{F3B2B13E-4308-C116-E5D2-2AB9EC4A34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FFC06D-1664-1941-7EEF-02AEE6E65A60}"/>
              </a:ext>
            </a:extLst>
          </p:cNvPr>
          <p:cNvSpPr>
            <a:spLocks noGrp="1"/>
          </p:cNvSpPr>
          <p:nvPr>
            <p:ph type="title"/>
          </p:nvPr>
        </p:nvSpPr>
        <p:spPr/>
        <p:txBody>
          <a:bodyPr/>
          <a:lstStyle/>
          <a:p>
            <a:r>
              <a:rPr lang="en-US" sz="3200" dirty="0">
                <a:latin typeface="Trebuchet MS" panose="020B0603020202020204" pitchFamily="34" charset="0"/>
              </a:rPr>
              <a:t>Exiting a READ Plan</a:t>
            </a:r>
          </a:p>
        </p:txBody>
      </p:sp>
      <p:graphicFrame>
        <p:nvGraphicFramePr>
          <p:cNvPr id="16" name="Diagram 15">
            <a:extLst>
              <a:ext uri="{FF2B5EF4-FFF2-40B4-BE49-F238E27FC236}">
                <a16:creationId xmlns:a16="http://schemas.microsoft.com/office/drawing/2014/main" id="{5B0BB7F6-C568-3B99-68A8-1BDD035F5812}"/>
              </a:ext>
              <a:ext uri="{C183D7F6-B498-43B3-948B-1728B52AA6E4}">
                <adec:decorative xmlns:adec="http://schemas.microsoft.com/office/drawing/2017/decorative" val="1"/>
              </a:ext>
            </a:extLst>
          </p:cNvPr>
          <p:cNvGraphicFramePr/>
          <p:nvPr/>
        </p:nvGraphicFramePr>
        <p:xfrm>
          <a:off x="344789" y="1156997"/>
          <a:ext cx="8454421" cy="2547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111497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6DCD1-E704-699D-0322-7F396CC41E67}"/>
              </a:ext>
            </a:extLst>
          </p:cNvPr>
          <p:cNvSpPr txBox="1">
            <a:spLocks noGrp="1"/>
          </p:cNvSpPr>
          <p:nvPr>
            <p:ph type="title" idx="4294967295"/>
          </p:nvPr>
        </p:nvSpPr>
        <p:spPr>
          <a:xfrm>
            <a:off x="123874" y="133680"/>
            <a:ext cx="8660125"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rebuchet MS" panose="020B0603020202020204" pitchFamily="34" charset="0"/>
                <a:sym typeface="Arial"/>
              </a:rPr>
              <a:t>Considerations When Exiting a Student From a READ Plan at MOY</a:t>
            </a:r>
          </a:p>
        </p:txBody>
      </p:sp>
      <p:sp>
        <p:nvSpPr>
          <p:cNvPr id="3" name="Text Placeholder 2">
            <a:extLst>
              <a:ext uri="{FF2B5EF4-FFF2-40B4-BE49-F238E27FC236}">
                <a16:creationId xmlns:a16="http://schemas.microsoft.com/office/drawing/2014/main" id="{609FD9D5-5F19-767B-2B0C-E903DC80D945}"/>
              </a:ext>
            </a:extLst>
          </p:cNvPr>
          <p:cNvSpPr txBox="1">
            <a:spLocks/>
          </p:cNvSpPr>
          <p:nvPr/>
        </p:nvSpPr>
        <p:spPr>
          <a:xfrm>
            <a:off x="214007" y="1210898"/>
            <a:ext cx="8479857" cy="3891669"/>
          </a:xfrm>
          <a:prstGeom prst="rect">
            <a:avLst/>
          </a:prstGeom>
          <a:noFill/>
          <a:ln>
            <a:noFill/>
          </a:ln>
        </p:spPr>
        <p:txBody>
          <a:bodyPr spcFirstLastPara="1" vert="horz" wrap="square" lIns="91425" tIns="91425" rIns="91425" bIns="91425"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98450" marR="0" lvl="0" indent="-171450" algn="l" defTabSz="914400" rtl="0" eaLnBrk="1" fontAlgn="auto" latinLnBrk="0" hangingPunct="1">
              <a:lnSpc>
                <a:spcPct val="105000"/>
              </a:lnSpc>
              <a:spcBef>
                <a:spcPts val="0"/>
              </a:spcBef>
              <a:spcAft>
                <a:spcPts val="60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Trebuchet MS"/>
                <a:ea typeface="Roboto"/>
                <a:cs typeface="Calibri"/>
                <a:sym typeface="Roboto"/>
              </a:rPr>
              <a:t>Has the student demonstrated mastery of the minimum competencies consistently, over multiple measures? </a:t>
            </a:r>
          </a:p>
          <a:p>
            <a:pPr marL="298450" marR="0" lvl="0" indent="-171450" algn="l" defTabSz="914400" rtl="0" eaLnBrk="1" fontAlgn="auto" latinLnBrk="0" hangingPunct="1">
              <a:lnSpc>
                <a:spcPct val="105000"/>
              </a:lnSpc>
              <a:spcBef>
                <a:spcPts val="0"/>
              </a:spcBef>
              <a:spcAft>
                <a:spcPts val="60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Trebuchet MS"/>
                <a:ea typeface="Roboto"/>
                <a:cs typeface="Calibri"/>
                <a:sym typeface="Roboto"/>
              </a:rPr>
              <a:t>Does the student demonstrate reading competency in all subskills measured by the assessment? </a:t>
            </a:r>
            <a:endParaRPr kumimoji="0" lang="en-US" sz="1800" b="0" i="0" u="none" strike="noStrike" kern="0" cap="none" spc="0" normalizeH="0" baseline="0" noProof="0" dirty="0">
              <a:ln>
                <a:noFill/>
              </a:ln>
              <a:solidFill>
                <a:srgbClr val="000000"/>
              </a:solidFill>
              <a:effectLst/>
              <a:uLnTx/>
              <a:uFillTx/>
              <a:latin typeface="Trebuchet MS"/>
              <a:ea typeface="Roboto"/>
              <a:cs typeface="Calibri"/>
              <a:sym typeface="Arial"/>
            </a:endParaRPr>
          </a:p>
          <a:p>
            <a:pPr marL="298450" marR="0" lvl="0" indent="-171450" algn="l" defTabSz="914400" rtl="0" eaLnBrk="1" fontAlgn="auto" latinLnBrk="0" hangingPunct="1">
              <a:lnSpc>
                <a:spcPct val="105000"/>
              </a:lnSpc>
              <a:spcBef>
                <a:spcPts val="0"/>
              </a:spcBef>
              <a:spcAft>
                <a:spcPts val="60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Trebuchet MS"/>
                <a:ea typeface="Roboto"/>
                <a:cs typeface="Calibri"/>
                <a:sym typeface="Roboto"/>
              </a:rPr>
              <a:t>Do the assessment data align with the additional body of evidence? </a:t>
            </a:r>
            <a:endParaRPr kumimoji="0" lang="en-US" sz="1800" b="0" i="0" u="none" strike="noStrike" kern="0" cap="none" spc="0" normalizeH="0" baseline="0" noProof="0" dirty="0">
              <a:ln>
                <a:noFill/>
              </a:ln>
              <a:solidFill>
                <a:srgbClr val="000000"/>
              </a:solidFill>
              <a:effectLst/>
              <a:uLnTx/>
              <a:uFillTx/>
              <a:latin typeface="Trebuchet MS"/>
              <a:ea typeface="Roboto"/>
              <a:cs typeface="Calibri"/>
              <a:sym typeface="Arial"/>
            </a:endParaRPr>
          </a:p>
          <a:p>
            <a:pPr marL="298450" marR="0" lvl="0" indent="-171450" algn="l" defTabSz="914400" rtl="0" eaLnBrk="1" fontAlgn="auto" latinLnBrk="0" hangingPunct="1">
              <a:lnSpc>
                <a:spcPct val="105000"/>
              </a:lnSpc>
              <a:spcBef>
                <a:spcPts val="0"/>
              </a:spcBef>
              <a:spcAft>
                <a:spcPts val="60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Trebuchet MS"/>
                <a:ea typeface="Roboto"/>
                <a:cs typeface="Calibri"/>
                <a:sym typeface="Roboto"/>
              </a:rPr>
              <a:t>Is the student able to maintain grade level competency through Tier 1 instruction alone, or does the student require additional supports through Tier II or Tier III interventions in order to maintain grade level competency? </a:t>
            </a:r>
            <a:endParaRPr kumimoji="0" lang="en-US" sz="1800" b="0" i="0" u="none" strike="noStrike" kern="0" cap="none" spc="0" normalizeH="0" baseline="0" noProof="0" dirty="0">
              <a:ln>
                <a:noFill/>
              </a:ln>
              <a:solidFill>
                <a:srgbClr val="000000"/>
              </a:solidFill>
              <a:effectLst/>
              <a:uLnTx/>
              <a:uFillTx/>
              <a:latin typeface="Trebuchet MS"/>
              <a:ea typeface="Roboto"/>
              <a:cs typeface="Calibri"/>
              <a:sym typeface="Arial"/>
            </a:endParaRPr>
          </a:p>
          <a:p>
            <a:pPr marL="298450" marR="0" lvl="0" indent="-171450" algn="l" defTabSz="914400" rtl="0" eaLnBrk="1" fontAlgn="auto" latinLnBrk="0" hangingPunct="1">
              <a:lnSpc>
                <a:spcPct val="105000"/>
              </a:lnSpc>
              <a:spcBef>
                <a:spcPts val="0"/>
              </a:spcBef>
              <a:spcAft>
                <a:spcPts val="60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Trebuchet MS"/>
                <a:ea typeface="Roboto"/>
                <a:cs typeface="Calibri"/>
                <a:sym typeface="Roboto"/>
              </a:rPr>
              <a:t>If the student is a Multilingual Learner, are adequate language supports provided through Tier 1 programming, including English Language Development instruction, to ensure continued progress in reading?</a:t>
            </a:r>
            <a:endParaRPr kumimoji="0" lang="en-US" sz="1800" b="0" i="0" u="none" strike="noStrike" kern="0" cap="none" spc="0" normalizeH="0" baseline="0" noProof="0" dirty="0">
              <a:ln>
                <a:noFill/>
              </a:ln>
              <a:solidFill>
                <a:srgbClr val="000000"/>
              </a:solidFill>
              <a:effectLst/>
              <a:uLnTx/>
              <a:uFillTx/>
              <a:latin typeface="Trebuchet MS"/>
              <a:ea typeface="Roboto"/>
              <a:cs typeface="Calibri"/>
              <a:sym typeface="Arial"/>
            </a:endParaRPr>
          </a:p>
        </p:txBody>
      </p:sp>
      <p:pic>
        <p:nvPicPr>
          <p:cNvPr id="7" name="Picture 6" descr="Colorado Department of Education Logo&#10;">
            <a:extLst>
              <a:ext uri="{FF2B5EF4-FFF2-40B4-BE49-F238E27FC236}">
                <a16:creationId xmlns:a16="http://schemas.microsoft.com/office/drawing/2014/main" id="{E5D2A19D-BCA2-50A6-1254-134C5EE2B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25" y="4377777"/>
            <a:ext cx="1237380" cy="509890"/>
          </a:xfrm>
          <a:prstGeom prst="rect">
            <a:avLst/>
          </a:prstGeom>
        </p:spPr>
      </p:pic>
    </p:spTree>
    <p:extLst>
      <p:ext uri="{BB962C8B-B14F-4D97-AF65-F5344CB8AC3E}">
        <p14:creationId xmlns:p14="http://schemas.microsoft.com/office/powerpoint/2010/main" val="319191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C94B3C-F35E-E5EE-6AC5-2B905A5C9BFC}"/>
              </a:ext>
            </a:extLst>
          </p:cNvPr>
          <p:cNvSpPr>
            <a:spLocks noGrp="1"/>
          </p:cNvSpPr>
          <p:nvPr>
            <p:ph type="title"/>
          </p:nvPr>
        </p:nvSpPr>
        <p:spPr/>
        <p:txBody>
          <a:bodyPr vert="horz" lIns="91440" tIns="45720" rIns="91440" bIns="45720" rtlCol="0" anchor="ctr">
            <a:normAutofit/>
          </a:bodyPr>
          <a:lstStyle/>
          <a:p>
            <a:pPr>
              <a:spcBef>
                <a:spcPct val="0"/>
              </a:spcBef>
            </a:pPr>
            <a:r>
              <a:rPr lang="en-US" sz="3200" dirty="0">
                <a:solidFill>
                  <a:schemeClr val="tx1"/>
                </a:solidFill>
                <a:latin typeface="Trebuchet MS" panose="020B0603020202020204" pitchFamily="34" charset="0"/>
                <a:ea typeface="+mj-ea"/>
                <a:cs typeface="+mj-cs"/>
              </a:rPr>
              <a:t>Parent Communication</a:t>
            </a:r>
          </a:p>
        </p:txBody>
      </p:sp>
      <p:graphicFrame>
        <p:nvGraphicFramePr>
          <p:cNvPr id="6" name="TextBox 3" descr="Parent communication considerations ">
            <a:extLst>
              <a:ext uri="{FF2B5EF4-FFF2-40B4-BE49-F238E27FC236}">
                <a16:creationId xmlns:a16="http://schemas.microsoft.com/office/drawing/2014/main" id="{B6183908-6661-1C41-A08A-91B5A39F3CD9}"/>
              </a:ext>
            </a:extLst>
          </p:cNvPr>
          <p:cNvGraphicFramePr/>
          <p:nvPr/>
        </p:nvGraphicFramePr>
        <p:xfrm>
          <a:off x="628650" y="921373"/>
          <a:ext cx="7886700" cy="3300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Colorado Department of Education Logo">
            <a:extLst>
              <a:ext uri="{FF2B5EF4-FFF2-40B4-BE49-F238E27FC236}">
                <a16:creationId xmlns:a16="http://schemas.microsoft.com/office/drawing/2014/main" id="{0CB52AE4-CD42-C5E4-0178-A992933FD7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6119" y="4453721"/>
            <a:ext cx="1237380" cy="509890"/>
          </a:xfrm>
          <a:prstGeom prst="rect">
            <a:avLst/>
          </a:prstGeom>
        </p:spPr>
      </p:pic>
    </p:spTree>
    <p:extLst>
      <p:ext uri="{BB962C8B-B14F-4D97-AF65-F5344CB8AC3E}">
        <p14:creationId xmlns:p14="http://schemas.microsoft.com/office/powerpoint/2010/main" val="51398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90B7-1440-46CA-7175-A5293C184E04}"/>
              </a:ext>
            </a:extLst>
          </p:cNvPr>
          <p:cNvSpPr>
            <a:spLocks noGrp="1"/>
          </p:cNvSpPr>
          <p:nvPr>
            <p:ph type="title"/>
          </p:nvPr>
        </p:nvSpPr>
        <p:spPr/>
        <p:txBody>
          <a:bodyPr/>
          <a:lstStyle/>
          <a:p>
            <a:r>
              <a:rPr lang="en-US" sz="3200" dirty="0">
                <a:latin typeface="Trebuchet MS" panose="020B0603020202020204" pitchFamily="34" charset="0"/>
              </a:rPr>
              <a:t>By MOY Data Collection:</a:t>
            </a:r>
          </a:p>
        </p:txBody>
      </p:sp>
      <p:pic>
        <p:nvPicPr>
          <p:cNvPr id="4" name="Content Placeholder 3" descr="The COMTSS logo ">
            <a:extLst>
              <a:ext uri="{FF2B5EF4-FFF2-40B4-BE49-F238E27FC236}">
                <a16:creationId xmlns:a16="http://schemas.microsoft.com/office/drawing/2014/main" id="{AF9C5BCE-D982-8018-0CAD-CAE045D1E7D7}"/>
              </a:ext>
            </a:extLst>
          </p:cNvPr>
          <p:cNvPicPr>
            <a:picLocks noChangeAspect="1"/>
          </p:cNvPicPr>
          <p:nvPr/>
        </p:nvPicPr>
        <p:blipFill>
          <a:blip r:embed="rId3"/>
          <a:stretch>
            <a:fillRect/>
          </a:stretch>
        </p:blipFill>
        <p:spPr>
          <a:xfrm>
            <a:off x="311700" y="1019077"/>
            <a:ext cx="2644004" cy="3263504"/>
          </a:xfrm>
          <a:prstGeom prst="rect">
            <a:avLst/>
          </a:prstGeom>
          <a:noFill/>
          <a:ln>
            <a:noFill/>
          </a:ln>
        </p:spPr>
      </p:pic>
      <p:graphicFrame>
        <p:nvGraphicFramePr>
          <p:cNvPr id="5" name="Diagram 4" descr="Components of a well-functioning system by the time the middle of year assessment is administered include multiple data cycles, robust progress monitoring, flexible groups, and data driven response at all tiers of instruction. ">
            <a:extLst>
              <a:ext uri="{FF2B5EF4-FFF2-40B4-BE49-F238E27FC236}">
                <a16:creationId xmlns:a16="http://schemas.microsoft.com/office/drawing/2014/main" id="{DA67A4EB-EF21-1441-0862-149C543B4A2C}"/>
              </a:ext>
            </a:extLst>
          </p:cNvPr>
          <p:cNvGraphicFramePr/>
          <p:nvPr/>
        </p:nvGraphicFramePr>
        <p:xfrm>
          <a:off x="3163876" y="723285"/>
          <a:ext cx="4572000" cy="3855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735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3EAC-0DA7-424B-456E-C0BCC1760658}"/>
              </a:ext>
            </a:extLst>
          </p:cNvPr>
          <p:cNvSpPr>
            <a:spLocks noGrp="1"/>
          </p:cNvSpPr>
          <p:nvPr>
            <p:ph type="title"/>
          </p:nvPr>
        </p:nvSpPr>
        <p:spPr>
          <a:xfrm>
            <a:off x="311700" y="105100"/>
            <a:ext cx="8064204" cy="741300"/>
          </a:xfrm>
        </p:spPr>
        <p:txBody>
          <a:bodyPr/>
          <a:lstStyle/>
          <a:p>
            <a:r>
              <a:rPr lang="en-US" sz="3200" dirty="0">
                <a:latin typeface="Trebuchet MS" panose="020B0603020202020204" pitchFamily="34" charset="0"/>
              </a:rPr>
              <a:t>Revisit SMART Goals and Objectives</a:t>
            </a:r>
          </a:p>
        </p:txBody>
      </p:sp>
      <p:sp>
        <p:nvSpPr>
          <p:cNvPr id="5" name="Text Placeholder 4">
            <a:extLst>
              <a:ext uri="{FF2B5EF4-FFF2-40B4-BE49-F238E27FC236}">
                <a16:creationId xmlns:a16="http://schemas.microsoft.com/office/drawing/2014/main" id="{6E71C4BA-2499-2751-3427-59D5E1CC1E4B}"/>
              </a:ext>
            </a:extLst>
          </p:cNvPr>
          <p:cNvSpPr txBox="1">
            <a:spLocks noGrp="1"/>
          </p:cNvSpPr>
          <p:nvPr>
            <p:ph type="body" idx="1"/>
          </p:nvPr>
        </p:nvSpPr>
        <p:spPr>
          <a:xfrm>
            <a:off x="311150" y="1152525"/>
            <a:ext cx="8601202" cy="3051574"/>
          </a:xfrm>
          <a:prstGeom prst="rect">
            <a:avLst/>
          </a:prstGeom>
          <a:solidFill>
            <a:schemeClr val="accent1">
              <a:lumMod val="20000"/>
              <a:lumOff val="80000"/>
            </a:schemeClr>
          </a:solidFill>
          <a:ln>
            <a:solidFill>
              <a:srgbClr val="002060"/>
            </a:solidFill>
          </a:ln>
        </p:spPr>
        <p:txBody>
          <a:bodyPr wrap="square" rtlCol="0">
            <a:spAutoFit/>
          </a:bodyPr>
          <a:lstStyle/>
          <a:p>
            <a:pPr marL="285750" indent="-285750">
              <a:buSzPts val="1100"/>
            </a:pPr>
            <a:r>
              <a:rPr lang="en-US" sz="1800" dirty="0">
                <a:effectLst/>
                <a:latin typeface="Trebuchet MS" panose="020B0603020202020204" pitchFamily="34" charset="0"/>
              </a:rPr>
              <a:t>What progress have students made moving through objectives between BOY and MOY? </a:t>
            </a:r>
          </a:p>
          <a:p>
            <a:pPr>
              <a:buSzPts val="1100"/>
            </a:pPr>
            <a:endParaRPr lang="en-US" sz="1800" dirty="0">
              <a:effectLst/>
              <a:latin typeface="Trebuchet MS" panose="020B0603020202020204" pitchFamily="34" charset="0"/>
            </a:endParaRPr>
          </a:p>
          <a:p>
            <a:pPr marL="285750" indent="-285750">
              <a:buSzPts val="1100"/>
            </a:pPr>
            <a:r>
              <a:rPr lang="en-US" sz="1800" dirty="0">
                <a:effectLst/>
                <a:latin typeface="Trebuchet MS" panose="020B0603020202020204" pitchFamily="34" charset="0"/>
              </a:rPr>
              <a:t>Do READ plans accurately reflect what is being done to target goals and objectives? Are there adjustments that need to be made?</a:t>
            </a:r>
          </a:p>
          <a:p>
            <a:pPr marL="342900" indent="-342900">
              <a:buSzPts val="1100"/>
              <a:buFont typeface="Arial" panose="020B0604020202020204" pitchFamily="34" charset="0"/>
              <a:buChar char="•"/>
            </a:pPr>
            <a:endParaRPr lang="en-US" sz="1800" dirty="0">
              <a:effectLst/>
              <a:latin typeface="Trebuchet MS" panose="020B0603020202020204" pitchFamily="34" charset="0"/>
            </a:endParaRPr>
          </a:p>
          <a:p>
            <a:pPr marL="285750" indent="-285750">
              <a:buSzPts val="1100"/>
            </a:pPr>
            <a:r>
              <a:rPr lang="en-US" sz="1800" dirty="0">
                <a:effectLst/>
                <a:latin typeface="Trebuchet MS" panose="020B0603020202020204" pitchFamily="34" charset="0"/>
              </a:rPr>
              <a:t>If teachers have not been writing clear goals or targeted objectives, is MOY a time that can be revisited to improve alignment between goals and the instruction students are receiving?</a:t>
            </a:r>
          </a:p>
        </p:txBody>
      </p:sp>
    </p:spTree>
    <p:extLst>
      <p:ext uri="{BB962C8B-B14F-4D97-AF65-F5344CB8AC3E}">
        <p14:creationId xmlns:p14="http://schemas.microsoft.com/office/powerpoint/2010/main" val="1151079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the READ Plan Resources Page">
            <a:extLst>
              <a:ext uri="{FF2B5EF4-FFF2-40B4-BE49-F238E27FC236}">
                <a16:creationId xmlns:a16="http://schemas.microsoft.com/office/drawing/2014/main" id="{E7353E90-3FE5-78F3-8954-2FC4D44B08C1}"/>
              </a:ext>
            </a:extLst>
          </p:cNvPr>
          <p:cNvPicPr>
            <a:picLocks noGrp="1" noChangeAspect="1"/>
          </p:cNvPicPr>
          <p:nvPr>
            <p:ph type="pic" sz="quarter" idx="10"/>
          </p:nvPr>
        </p:nvPicPr>
        <p:blipFill>
          <a:blip r:embed="rId3"/>
          <a:srcRect t="166" b="166"/>
          <a:stretch/>
        </p:blipFill>
        <p:spPr>
          <a:xfrm>
            <a:off x="15150" y="0"/>
            <a:ext cx="9113699" cy="5143500"/>
          </a:xfrm>
          <a:prstGeom prst="rect">
            <a:avLst/>
          </a:prstGeom>
          <a:solidFill>
            <a:srgbClr val="EEEEEE"/>
          </a:solidFill>
          <a:ln>
            <a:noFill/>
          </a:ln>
        </p:spPr>
      </p:pic>
      <p:sp>
        <p:nvSpPr>
          <p:cNvPr id="2" name="Title 1">
            <a:extLst>
              <a:ext uri="{FF2B5EF4-FFF2-40B4-BE49-F238E27FC236}">
                <a16:creationId xmlns:a16="http://schemas.microsoft.com/office/drawing/2014/main" id="{1411A680-45F6-28F7-588D-E7CDC4D6DEE0}"/>
              </a:ext>
            </a:extLst>
          </p:cNvPr>
          <p:cNvSpPr>
            <a:spLocks noGrp="1"/>
          </p:cNvSpPr>
          <p:nvPr>
            <p:ph type="title"/>
          </p:nvPr>
        </p:nvSpPr>
        <p:spPr>
          <a:xfrm>
            <a:off x="0" y="3361599"/>
            <a:ext cx="9144000" cy="697053"/>
          </a:xfrm>
        </p:spPr>
        <p:txBody>
          <a:bodyPr wrap="square" anchor="ctr">
            <a:normAutofit/>
          </a:bodyPr>
          <a:lstStyle/>
          <a:p>
            <a:pPr>
              <a:lnSpc>
                <a:spcPct val="90000"/>
              </a:lnSpc>
            </a:pPr>
            <a:r>
              <a:rPr lang="en-US" sz="3600" b="1" dirty="0">
                <a:solidFill>
                  <a:srgbClr val="010101"/>
                </a:solidFill>
                <a:latin typeface="Trebuchet MS" panose="020B0603020202020204" pitchFamily="34" charset="0"/>
              </a:rPr>
              <a:t>READ Plan Resources </a:t>
            </a:r>
          </a:p>
        </p:txBody>
      </p:sp>
      <p:sp>
        <p:nvSpPr>
          <p:cNvPr id="10" name="Oval 9">
            <a:extLst>
              <a:ext uri="{FF2B5EF4-FFF2-40B4-BE49-F238E27FC236}">
                <a16:creationId xmlns:a16="http://schemas.microsoft.com/office/drawing/2014/main" id="{02C761B7-FDC6-9139-9E93-7FF3A77F8C97}"/>
              </a:ext>
              <a:ext uri="{C183D7F6-B498-43B3-948B-1728B52AA6E4}">
                <adec:decorative xmlns:adec="http://schemas.microsoft.com/office/drawing/2017/decorative" val="1"/>
              </a:ext>
            </a:extLst>
          </p:cNvPr>
          <p:cNvSpPr/>
          <p:nvPr/>
        </p:nvSpPr>
        <p:spPr>
          <a:xfrm>
            <a:off x="6254972" y="2575547"/>
            <a:ext cx="2258544" cy="4149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19E61556-62DC-79AB-FFE8-6BF15C9DDB02}"/>
              </a:ext>
              <a:ext uri="{C183D7F6-B498-43B3-948B-1728B52AA6E4}">
                <adec:decorative xmlns:adec="http://schemas.microsoft.com/office/drawing/2017/decorative" val="1"/>
              </a:ext>
            </a:extLst>
          </p:cNvPr>
          <p:cNvSpPr/>
          <p:nvPr/>
        </p:nvSpPr>
        <p:spPr>
          <a:xfrm>
            <a:off x="4222272" y="2636507"/>
            <a:ext cx="1966096" cy="297633"/>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TextBox 4">
            <a:extLst>
              <a:ext uri="{FF2B5EF4-FFF2-40B4-BE49-F238E27FC236}">
                <a16:creationId xmlns:a16="http://schemas.microsoft.com/office/drawing/2014/main" id="{B6C01531-CF59-7554-E752-2AEC0256B154}"/>
              </a:ext>
            </a:extLst>
          </p:cNvPr>
          <p:cNvSpPr txBox="1"/>
          <p:nvPr/>
        </p:nvSpPr>
        <p:spPr>
          <a:xfrm>
            <a:off x="4828477" y="0"/>
            <a:ext cx="4650059" cy="307777"/>
          </a:xfrm>
          <a:prstGeom prst="rect">
            <a:avLst/>
          </a:prstGeom>
          <a:noFill/>
        </p:spPr>
        <p:txBody>
          <a:bodyPr wrap="square" rtlCol="0">
            <a:spAutoFit/>
          </a:bodyPr>
          <a:lstStyle/>
          <a:p>
            <a:r>
              <a:rPr lang="en-US" dirty="0">
                <a:hlinkClick r:id="rId4"/>
              </a:rPr>
              <a:t>https://ed.cde.state.co.us/coloradoliteracy/readplans</a:t>
            </a:r>
            <a:r>
              <a:rPr lang="en-US" dirty="0"/>
              <a:t>  </a:t>
            </a:r>
          </a:p>
        </p:txBody>
      </p:sp>
    </p:spTree>
    <p:extLst>
      <p:ext uri="{BB962C8B-B14F-4D97-AF65-F5344CB8AC3E}">
        <p14:creationId xmlns:p14="http://schemas.microsoft.com/office/powerpoint/2010/main" val="1684470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the new CDE Colorade READ Act web page">
            <a:extLst>
              <a:ext uri="{FF2B5EF4-FFF2-40B4-BE49-F238E27FC236}">
                <a16:creationId xmlns:a16="http://schemas.microsoft.com/office/drawing/2014/main" id="{21D2CEAA-7473-93DF-F93B-DE16AD67B63C}"/>
              </a:ext>
            </a:extLst>
          </p:cNvPr>
          <p:cNvPicPr>
            <a:picLocks noChangeAspect="1"/>
          </p:cNvPicPr>
          <p:nvPr/>
        </p:nvPicPr>
        <p:blipFill>
          <a:blip r:embed="rId3"/>
          <a:stretch>
            <a:fillRect/>
          </a:stretch>
        </p:blipFill>
        <p:spPr>
          <a:xfrm>
            <a:off x="0" y="0"/>
            <a:ext cx="9144000" cy="5143500"/>
          </a:xfrm>
          <a:prstGeom prst="rect">
            <a:avLst/>
          </a:prstGeom>
        </p:spPr>
      </p:pic>
      <p:sp>
        <p:nvSpPr>
          <p:cNvPr id="4" name="Title 3">
            <a:extLst>
              <a:ext uri="{FF2B5EF4-FFF2-40B4-BE49-F238E27FC236}">
                <a16:creationId xmlns:a16="http://schemas.microsoft.com/office/drawing/2014/main" id="{D3786376-2454-F7CE-606A-281F84FBF96A}"/>
              </a:ext>
            </a:extLst>
          </p:cNvPr>
          <p:cNvSpPr>
            <a:spLocks noGrp="1"/>
          </p:cNvSpPr>
          <p:nvPr>
            <p:ph type="title"/>
          </p:nvPr>
        </p:nvSpPr>
        <p:spPr>
          <a:xfrm>
            <a:off x="0" y="3361599"/>
            <a:ext cx="9144000" cy="697053"/>
          </a:xfrm>
        </p:spPr>
        <p:txBody>
          <a:bodyPr wrap="square" anchor="ctr">
            <a:normAutofit/>
          </a:bodyPr>
          <a:lstStyle/>
          <a:p>
            <a:pPr>
              <a:lnSpc>
                <a:spcPct val="90000"/>
              </a:lnSpc>
            </a:pPr>
            <a:r>
              <a:rPr lang="en-US" sz="3700" dirty="0">
                <a:solidFill>
                  <a:schemeClr val="tx1"/>
                </a:solidFill>
                <a:latin typeface="Trebuchet MS" panose="020B0603020202020204" pitchFamily="34" charset="0"/>
              </a:rPr>
              <a:t>Updates to the CDE Website </a:t>
            </a:r>
          </a:p>
        </p:txBody>
      </p:sp>
    </p:spTree>
    <p:extLst>
      <p:ext uri="{BB962C8B-B14F-4D97-AF65-F5344CB8AC3E}">
        <p14:creationId xmlns:p14="http://schemas.microsoft.com/office/powerpoint/2010/main" val="1124043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A3372-4D29-6A48-5E8E-3C74C1B03D95}"/>
              </a:ext>
            </a:extLst>
          </p:cNvPr>
          <p:cNvSpPr>
            <a:spLocks noGrp="1"/>
          </p:cNvSpPr>
          <p:nvPr>
            <p:ph type="title"/>
          </p:nvPr>
        </p:nvSpPr>
        <p:spPr>
          <a:xfrm>
            <a:off x="135237" y="0"/>
            <a:ext cx="8520600" cy="572700"/>
          </a:xfrm>
        </p:spPr>
        <p:txBody>
          <a:bodyPr/>
          <a:lstStyle/>
          <a:p>
            <a:r>
              <a:rPr lang="en-US" sz="3600" dirty="0">
                <a:latin typeface="Trebuchet MS" panose="020B0603020202020204" pitchFamily="34" charset="0"/>
              </a:rPr>
              <a:t>New CDE Website</a:t>
            </a:r>
          </a:p>
        </p:txBody>
      </p:sp>
      <p:sp>
        <p:nvSpPr>
          <p:cNvPr id="5" name="TextBox 4">
            <a:extLst>
              <a:ext uri="{FF2B5EF4-FFF2-40B4-BE49-F238E27FC236}">
                <a16:creationId xmlns:a16="http://schemas.microsoft.com/office/drawing/2014/main" id="{47DE729A-0500-B1ED-E063-38CED114E1BA}"/>
              </a:ext>
            </a:extLst>
          </p:cNvPr>
          <p:cNvSpPr txBox="1"/>
          <p:nvPr/>
        </p:nvSpPr>
        <p:spPr>
          <a:xfrm>
            <a:off x="379281" y="755868"/>
            <a:ext cx="8559609" cy="3631763"/>
          </a:xfrm>
          <a:prstGeom prst="rect">
            <a:avLst/>
          </a:prstGeom>
          <a:noFill/>
        </p:spPr>
        <p:txBody>
          <a:bodyPr wrap="square" rtlCol="0">
            <a:spAutoFit/>
          </a:bodyPr>
          <a:lstStyle/>
          <a:p>
            <a:r>
              <a:rPr lang="en-US" sz="1800" dirty="0">
                <a:latin typeface="Trebuchet MS" panose="020B0603020202020204" pitchFamily="34" charset="0"/>
              </a:rPr>
              <a:t>CDE has recently switched to a new website platform: </a:t>
            </a:r>
            <a:r>
              <a:rPr lang="en-US" sz="1800" b="1" dirty="0">
                <a:latin typeface="Trebuchet MS" panose="020B0603020202020204" pitchFamily="34" charset="0"/>
                <a:hlinkClick r:id="rId3"/>
              </a:rPr>
              <a:t>ed</a:t>
            </a:r>
            <a:r>
              <a:rPr lang="en-US" sz="1800" dirty="0">
                <a:latin typeface="Trebuchet MS" panose="020B0603020202020204" pitchFamily="34" charset="0"/>
                <a:hlinkClick r:id="rId3"/>
              </a:rPr>
              <a:t>.cde.state.co.us</a:t>
            </a:r>
            <a:r>
              <a:rPr lang="en-US" sz="1800" dirty="0">
                <a:latin typeface="Trebuchet MS" panose="020B0603020202020204" pitchFamily="34" charset="0"/>
              </a:rPr>
              <a:t>. </a:t>
            </a:r>
          </a:p>
          <a:p>
            <a:r>
              <a:rPr lang="en-US" sz="1800" dirty="0">
                <a:latin typeface="Trebuchet MS" panose="020B0603020202020204" pitchFamily="34" charset="0"/>
              </a:rPr>
              <a:t>Most of the web pages and links from the old website have been moved to this platform or have redirect links.</a:t>
            </a:r>
          </a:p>
          <a:p>
            <a:endParaRPr lang="en-US" sz="1800" dirty="0">
              <a:latin typeface="Trebuchet MS" panose="020B0603020202020204" pitchFamily="34" charset="0"/>
            </a:endParaRPr>
          </a:p>
          <a:p>
            <a:r>
              <a:rPr lang="en-US" sz="1800" dirty="0">
                <a:latin typeface="Trebuchet MS" panose="020B0603020202020204" pitchFamily="34" charset="0"/>
              </a:rPr>
              <a:t>This update is meant to be more accessible with your mobile devices. </a:t>
            </a:r>
          </a:p>
          <a:p>
            <a:endParaRPr lang="en-US" sz="1800" dirty="0">
              <a:latin typeface="Trebuchet MS" panose="020B0603020202020204" pitchFamily="34" charset="0"/>
            </a:endParaRPr>
          </a:p>
          <a:p>
            <a:r>
              <a:rPr lang="en-US" sz="1800" dirty="0">
                <a:latin typeface="Trebuchet MS" panose="020B0603020202020204" pitchFamily="34" charset="0"/>
              </a:rPr>
              <a:t>The department is working on streamlining navigation from the main CDE page to each office, as well as click paths for relevant topics.</a:t>
            </a:r>
          </a:p>
          <a:p>
            <a:endParaRPr lang="en-US" sz="1800" dirty="0">
              <a:latin typeface="Trebuchet MS" panose="020B0603020202020204" pitchFamily="34" charset="0"/>
            </a:endParaRPr>
          </a:p>
          <a:p>
            <a:r>
              <a:rPr lang="en-US" sz="1800" dirty="0">
                <a:latin typeface="Trebuchet MS" panose="020B0603020202020204" pitchFamily="34" charset="0"/>
              </a:rPr>
              <a:t>Please bookmark this page for content related to the ELSR office, early literacy grants, and READ Act implementation. </a:t>
            </a:r>
            <a:r>
              <a:rPr lang="en-US" sz="1800" dirty="0">
                <a:latin typeface="Trebuchet MS" panose="020B0603020202020204" pitchFamily="34" charset="0"/>
                <a:hlinkClick r:id="rId4"/>
              </a:rPr>
              <a:t>https://ed.cde.state.co.us/coloradoliteracy</a:t>
            </a:r>
            <a:r>
              <a:rPr lang="en-US" sz="1800" dirty="0">
                <a:latin typeface="Trebuchet MS" panose="020B0603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6137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4745-E246-B56A-0A8A-51C72315F34E}"/>
              </a:ext>
            </a:extLst>
          </p:cNvPr>
          <p:cNvSpPr>
            <a:spLocks noGrp="1"/>
          </p:cNvSpPr>
          <p:nvPr>
            <p:ph type="title"/>
          </p:nvPr>
        </p:nvSpPr>
        <p:spPr>
          <a:xfrm>
            <a:off x="0" y="-740229"/>
            <a:ext cx="8520600" cy="572700"/>
          </a:xfrm>
        </p:spPr>
        <p:txBody>
          <a:bodyPr/>
          <a:lstStyle/>
          <a:p>
            <a:r>
              <a:rPr lang="en-US" sz="3600" dirty="0">
                <a:latin typeface="Trebuchet MS" panose="020B0603020202020204" pitchFamily="34" charset="0"/>
              </a:rPr>
              <a:t>Navigation to READ Act </a:t>
            </a:r>
          </a:p>
        </p:txBody>
      </p:sp>
      <p:pic>
        <p:nvPicPr>
          <p:cNvPr id="4" name="Picture 3" descr="Screenshot of the main CDE website with red ovals indicating where to find the READ Act content under Family Resources tab ">
            <a:extLst>
              <a:ext uri="{FF2B5EF4-FFF2-40B4-BE49-F238E27FC236}">
                <a16:creationId xmlns:a16="http://schemas.microsoft.com/office/drawing/2014/main" id="{56704919-C90C-5687-0955-E3D916C64337}"/>
              </a:ext>
            </a:extLst>
          </p:cNvPr>
          <p:cNvPicPr>
            <a:picLocks noChangeAspect="1"/>
          </p:cNvPicPr>
          <p:nvPr/>
        </p:nvPicPr>
        <p:blipFill>
          <a:blip r:embed="rId3"/>
          <a:stretch>
            <a:fillRect/>
          </a:stretch>
        </p:blipFill>
        <p:spPr>
          <a:xfrm>
            <a:off x="311469" y="145144"/>
            <a:ext cx="8521062" cy="4163147"/>
          </a:xfrm>
          <a:prstGeom prst="rect">
            <a:avLst/>
          </a:prstGeom>
        </p:spPr>
      </p:pic>
      <p:sp>
        <p:nvSpPr>
          <p:cNvPr id="5" name="Oval 4">
            <a:extLst>
              <a:ext uri="{FF2B5EF4-FFF2-40B4-BE49-F238E27FC236}">
                <a16:creationId xmlns:a16="http://schemas.microsoft.com/office/drawing/2014/main" id="{6B5E28C8-2425-7E89-8EF1-77AC0A490724}"/>
              </a:ext>
              <a:ext uri="{C183D7F6-B498-43B3-948B-1728B52AA6E4}">
                <adec:decorative xmlns:adec="http://schemas.microsoft.com/office/drawing/2017/decorative" val="1"/>
              </a:ext>
            </a:extLst>
          </p:cNvPr>
          <p:cNvSpPr/>
          <p:nvPr/>
        </p:nvSpPr>
        <p:spPr>
          <a:xfrm>
            <a:off x="6154057" y="1059543"/>
            <a:ext cx="1074057" cy="609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DD918E9-4F61-8F8B-D604-D0FBDD90D8AB}"/>
              </a:ext>
              <a:ext uri="{C183D7F6-B498-43B3-948B-1728B52AA6E4}">
                <adec:decorative xmlns:adec="http://schemas.microsoft.com/office/drawing/2017/decorative" val="1"/>
              </a:ext>
            </a:extLst>
          </p:cNvPr>
          <p:cNvSpPr/>
          <p:nvPr/>
        </p:nvSpPr>
        <p:spPr>
          <a:xfrm>
            <a:off x="3556000" y="2309904"/>
            <a:ext cx="1190171" cy="26184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6393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505E1-D69A-0D55-781B-BE07B6AF5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539D7-A7A1-F992-1E12-7428C11F2672}"/>
              </a:ext>
            </a:extLst>
          </p:cNvPr>
          <p:cNvSpPr>
            <a:spLocks noGrp="1"/>
          </p:cNvSpPr>
          <p:nvPr>
            <p:ph type="title"/>
          </p:nvPr>
        </p:nvSpPr>
        <p:spPr>
          <a:xfrm>
            <a:off x="0" y="-826881"/>
            <a:ext cx="8520600" cy="572700"/>
          </a:xfrm>
        </p:spPr>
        <p:txBody>
          <a:bodyPr/>
          <a:lstStyle/>
          <a:p>
            <a:r>
              <a:rPr lang="en-US" sz="3600" dirty="0">
                <a:latin typeface="Trebuchet MS" panose="020B0603020202020204" pitchFamily="34" charset="0"/>
              </a:rPr>
              <a:t>READ Act Website Content</a:t>
            </a:r>
          </a:p>
        </p:txBody>
      </p:sp>
      <p:pic>
        <p:nvPicPr>
          <p:cNvPr id="7" name="Picture 6" descr="A screenshot of the Parent Resources web page with arrows indicating where specific READ content is located on the right-side menu ">
            <a:extLst>
              <a:ext uri="{FF2B5EF4-FFF2-40B4-BE49-F238E27FC236}">
                <a16:creationId xmlns:a16="http://schemas.microsoft.com/office/drawing/2014/main" id="{4C2CBBFF-578A-983E-F4F9-3AF36B344F97}"/>
              </a:ext>
            </a:extLst>
          </p:cNvPr>
          <p:cNvPicPr>
            <a:picLocks noChangeAspect="1"/>
          </p:cNvPicPr>
          <p:nvPr/>
        </p:nvPicPr>
        <p:blipFill>
          <a:blip r:embed="rId3"/>
          <a:stretch>
            <a:fillRect/>
          </a:stretch>
        </p:blipFill>
        <p:spPr>
          <a:xfrm>
            <a:off x="0" y="25269"/>
            <a:ext cx="6255071" cy="5092962"/>
          </a:xfrm>
          <a:prstGeom prst="rect">
            <a:avLst/>
          </a:prstGeom>
        </p:spPr>
      </p:pic>
      <p:cxnSp>
        <p:nvCxnSpPr>
          <p:cNvPr id="12" name="Straight Arrow Connector 11">
            <a:extLst>
              <a:ext uri="{FF2B5EF4-FFF2-40B4-BE49-F238E27FC236}">
                <a16:creationId xmlns:a16="http://schemas.microsoft.com/office/drawing/2014/main" id="{BB5CAEB9-FFD5-B104-3510-3F4FAD06B0C1}"/>
              </a:ext>
              <a:ext uri="{C183D7F6-B498-43B3-948B-1728B52AA6E4}">
                <adec:decorative xmlns:adec="http://schemas.microsoft.com/office/drawing/2017/decorative" val="1"/>
              </a:ext>
            </a:extLst>
          </p:cNvPr>
          <p:cNvCxnSpPr>
            <a:cxnSpLocks/>
            <a:stCxn id="18" idx="1"/>
          </p:cNvCxnSpPr>
          <p:nvPr/>
        </p:nvCxnSpPr>
        <p:spPr>
          <a:xfrm flipH="1">
            <a:off x="5543082" y="474821"/>
            <a:ext cx="742659" cy="12443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E108197B-ECCC-B9C1-D21F-434CF82D5936}"/>
              </a:ext>
            </a:extLst>
          </p:cNvPr>
          <p:cNvSpPr txBox="1"/>
          <p:nvPr/>
        </p:nvSpPr>
        <p:spPr>
          <a:xfrm>
            <a:off x="6285741" y="243988"/>
            <a:ext cx="2552521" cy="461665"/>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READ Act Approved Assessments and Advisory Lists </a:t>
            </a:r>
          </a:p>
        </p:txBody>
      </p:sp>
      <p:cxnSp>
        <p:nvCxnSpPr>
          <p:cNvPr id="10" name="Straight Arrow Connector 9">
            <a:extLst>
              <a:ext uri="{FF2B5EF4-FFF2-40B4-BE49-F238E27FC236}">
                <a16:creationId xmlns:a16="http://schemas.microsoft.com/office/drawing/2014/main" id="{16FE6F87-4D1B-2A86-7CF8-79720219E89B}"/>
              </a:ext>
              <a:ext uri="{C183D7F6-B498-43B3-948B-1728B52AA6E4}">
                <adec:decorative xmlns:adec="http://schemas.microsoft.com/office/drawing/2017/decorative" val="1"/>
              </a:ext>
            </a:extLst>
          </p:cNvPr>
          <p:cNvCxnSpPr>
            <a:cxnSpLocks/>
            <a:stCxn id="24" idx="1"/>
          </p:cNvCxnSpPr>
          <p:nvPr/>
        </p:nvCxnSpPr>
        <p:spPr>
          <a:xfrm flipH="1">
            <a:off x="5543082" y="1089071"/>
            <a:ext cx="742657" cy="9830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TextBox 23">
            <a:extLst>
              <a:ext uri="{FF2B5EF4-FFF2-40B4-BE49-F238E27FC236}">
                <a16:creationId xmlns:a16="http://schemas.microsoft.com/office/drawing/2014/main" id="{28B5F358-5822-F623-22B5-028797A44581}"/>
              </a:ext>
            </a:extLst>
          </p:cNvPr>
          <p:cNvSpPr txBox="1"/>
          <p:nvPr/>
        </p:nvSpPr>
        <p:spPr>
          <a:xfrm>
            <a:off x="6285739" y="765905"/>
            <a:ext cx="2552521" cy="646331"/>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READ Act Handbook</a:t>
            </a:r>
          </a:p>
          <a:p>
            <a:r>
              <a:rPr lang="en-US" sz="1200" dirty="0">
                <a:latin typeface="Trebuchet MS" panose="020B0603020202020204" pitchFamily="34" charset="0"/>
              </a:rPr>
              <a:t>READ Guidance Documents </a:t>
            </a:r>
          </a:p>
          <a:p>
            <a:r>
              <a:rPr lang="en-US" sz="1200" dirty="0">
                <a:latin typeface="Trebuchet MS" panose="020B0603020202020204" pitchFamily="34" charset="0"/>
              </a:rPr>
              <a:t>READ Plan Templates </a:t>
            </a:r>
          </a:p>
        </p:txBody>
      </p:sp>
      <p:cxnSp>
        <p:nvCxnSpPr>
          <p:cNvPr id="13" name="Straight Arrow Connector 12">
            <a:extLst>
              <a:ext uri="{FF2B5EF4-FFF2-40B4-BE49-F238E27FC236}">
                <a16:creationId xmlns:a16="http://schemas.microsoft.com/office/drawing/2014/main" id="{FF0421A6-FB89-1A68-E5FD-B59E1B13E6B0}"/>
              </a:ext>
              <a:ext uri="{C183D7F6-B498-43B3-948B-1728B52AA6E4}">
                <adec:decorative xmlns:adec="http://schemas.microsoft.com/office/drawing/2017/decorative" val="1"/>
              </a:ext>
            </a:extLst>
          </p:cNvPr>
          <p:cNvCxnSpPr>
            <a:cxnSpLocks/>
            <a:stCxn id="26" idx="1"/>
          </p:cNvCxnSpPr>
          <p:nvPr/>
        </p:nvCxnSpPr>
        <p:spPr>
          <a:xfrm flipH="1">
            <a:off x="5527747" y="1713760"/>
            <a:ext cx="766364" cy="65281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094557F7-4A73-DB29-29C1-1D9090ABFBA8}"/>
              </a:ext>
            </a:extLst>
          </p:cNvPr>
          <p:cNvSpPr txBox="1"/>
          <p:nvPr/>
        </p:nvSpPr>
        <p:spPr>
          <a:xfrm>
            <a:off x="6294111" y="1482927"/>
            <a:ext cx="2552520" cy="461665"/>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READ Act Teacher and Administrator Training Info </a:t>
            </a:r>
          </a:p>
        </p:txBody>
      </p:sp>
      <p:cxnSp>
        <p:nvCxnSpPr>
          <p:cNvPr id="14" name="Straight Arrow Connector 13">
            <a:extLst>
              <a:ext uri="{FF2B5EF4-FFF2-40B4-BE49-F238E27FC236}">
                <a16:creationId xmlns:a16="http://schemas.microsoft.com/office/drawing/2014/main" id="{402523BF-10BE-09E2-6B18-DF311ECB3949}"/>
              </a:ext>
              <a:ext uri="{C183D7F6-B498-43B3-948B-1728B52AA6E4}">
                <adec:decorative xmlns:adec="http://schemas.microsoft.com/office/drawing/2017/decorative" val="1"/>
              </a:ext>
            </a:extLst>
          </p:cNvPr>
          <p:cNvCxnSpPr>
            <a:cxnSpLocks/>
            <a:stCxn id="28" idx="1"/>
          </p:cNvCxnSpPr>
          <p:nvPr/>
        </p:nvCxnSpPr>
        <p:spPr>
          <a:xfrm flipH="1">
            <a:off x="5441795" y="2304342"/>
            <a:ext cx="843944" cy="3871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B5845612-4666-B06A-85E5-6094C7E529B7}"/>
              </a:ext>
            </a:extLst>
          </p:cNvPr>
          <p:cNvSpPr txBox="1"/>
          <p:nvPr/>
        </p:nvSpPr>
        <p:spPr>
          <a:xfrm>
            <a:off x="6285739" y="1981176"/>
            <a:ext cx="2552521" cy="646331"/>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Data Dashboard </a:t>
            </a:r>
          </a:p>
          <a:p>
            <a:r>
              <a:rPr lang="en-US" sz="1200" dirty="0">
                <a:latin typeface="Trebuchet MS" panose="020B0603020202020204" pitchFamily="34" charset="0"/>
              </a:rPr>
              <a:t>READ Budget Submissions</a:t>
            </a:r>
          </a:p>
          <a:p>
            <a:r>
              <a:rPr lang="en-US" sz="1200" dirty="0">
                <a:latin typeface="Trebuchet MS" panose="020B0603020202020204" pitchFamily="34" charset="0"/>
              </a:rPr>
              <a:t>Literacy Curriculum Transparency </a:t>
            </a:r>
          </a:p>
        </p:txBody>
      </p:sp>
      <p:cxnSp>
        <p:nvCxnSpPr>
          <p:cNvPr id="16" name="Straight Arrow Connector 15">
            <a:extLst>
              <a:ext uri="{FF2B5EF4-FFF2-40B4-BE49-F238E27FC236}">
                <a16:creationId xmlns:a16="http://schemas.microsoft.com/office/drawing/2014/main" id="{3AB09093-EF6C-10DE-F2D6-665C162D227D}"/>
              </a:ext>
              <a:ext uri="{C183D7F6-B498-43B3-948B-1728B52AA6E4}">
                <adec:decorative xmlns:adec="http://schemas.microsoft.com/office/drawing/2017/decorative" val="1"/>
              </a:ext>
            </a:extLst>
          </p:cNvPr>
          <p:cNvCxnSpPr>
            <a:cxnSpLocks/>
            <a:stCxn id="44" idx="1"/>
          </p:cNvCxnSpPr>
          <p:nvPr/>
        </p:nvCxnSpPr>
        <p:spPr>
          <a:xfrm flipH="1">
            <a:off x="5605899" y="2813030"/>
            <a:ext cx="679840" cy="5927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B0EE8FD9-EB8B-2E4F-D3E2-6CA461AA203D}"/>
              </a:ext>
            </a:extLst>
          </p:cNvPr>
          <p:cNvSpPr txBox="1"/>
          <p:nvPr/>
        </p:nvSpPr>
        <p:spPr>
          <a:xfrm>
            <a:off x="6285739" y="2674530"/>
            <a:ext cx="2544150" cy="276999"/>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ELAT, ELG, CLSD Info </a:t>
            </a:r>
          </a:p>
        </p:txBody>
      </p:sp>
      <p:cxnSp>
        <p:nvCxnSpPr>
          <p:cNvPr id="15" name="Straight Arrow Connector 14">
            <a:extLst>
              <a:ext uri="{FF2B5EF4-FFF2-40B4-BE49-F238E27FC236}">
                <a16:creationId xmlns:a16="http://schemas.microsoft.com/office/drawing/2014/main" id="{2075DEDA-E834-A1AB-FF0E-0DCDDAAF8005}"/>
              </a:ext>
              <a:ext uri="{C183D7F6-B498-43B3-948B-1728B52AA6E4}">
                <adec:decorative xmlns:adec="http://schemas.microsoft.com/office/drawing/2017/decorative" val="1"/>
              </a:ext>
            </a:extLst>
          </p:cNvPr>
          <p:cNvCxnSpPr>
            <a:cxnSpLocks/>
            <a:stCxn id="48" idx="1"/>
          </p:cNvCxnSpPr>
          <p:nvPr/>
        </p:nvCxnSpPr>
        <p:spPr>
          <a:xfrm flipH="1">
            <a:off x="5298747" y="3248639"/>
            <a:ext cx="986994" cy="6976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D634CA74-2463-F946-E79B-D49BAF6307A6}"/>
              </a:ext>
            </a:extLst>
          </p:cNvPr>
          <p:cNvSpPr txBox="1"/>
          <p:nvPr/>
        </p:nvSpPr>
        <p:spPr>
          <a:xfrm>
            <a:off x="6285741" y="3017806"/>
            <a:ext cx="2552519" cy="461665"/>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SOR Literacy PD Series </a:t>
            </a:r>
          </a:p>
          <a:p>
            <a:r>
              <a:rPr lang="en-US" sz="1200" dirty="0">
                <a:latin typeface="Trebuchet MS" panose="020B0603020202020204" pitchFamily="34" charset="0"/>
              </a:rPr>
              <a:t>CDE Biliteracy PD Series </a:t>
            </a:r>
          </a:p>
        </p:txBody>
      </p:sp>
      <p:cxnSp>
        <p:nvCxnSpPr>
          <p:cNvPr id="17" name="Straight Arrow Connector 16">
            <a:extLst>
              <a:ext uri="{FF2B5EF4-FFF2-40B4-BE49-F238E27FC236}">
                <a16:creationId xmlns:a16="http://schemas.microsoft.com/office/drawing/2014/main" id="{B186A058-06CA-2330-FF50-894ACEC76BDB}"/>
              </a:ext>
              <a:ext uri="{C183D7F6-B498-43B3-948B-1728B52AA6E4}">
                <adec:decorative xmlns:adec="http://schemas.microsoft.com/office/drawing/2017/decorative" val="1"/>
              </a:ext>
            </a:extLst>
          </p:cNvPr>
          <p:cNvCxnSpPr>
            <a:cxnSpLocks/>
          </p:cNvCxnSpPr>
          <p:nvPr/>
        </p:nvCxnSpPr>
        <p:spPr>
          <a:xfrm flipH="1">
            <a:off x="5017667" y="3710304"/>
            <a:ext cx="1371982" cy="5005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0" name="TextBox 49">
            <a:extLst>
              <a:ext uri="{FF2B5EF4-FFF2-40B4-BE49-F238E27FC236}">
                <a16:creationId xmlns:a16="http://schemas.microsoft.com/office/drawing/2014/main" id="{AB148A3E-3A9D-8B03-1DE3-18B7B2C3EB4B}"/>
              </a:ext>
            </a:extLst>
          </p:cNvPr>
          <p:cNvSpPr txBox="1"/>
          <p:nvPr/>
        </p:nvSpPr>
        <p:spPr>
          <a:xfrm>
            <a:off x="6294110" y="3535747"/>
            <a:ext cx="2544150" cy="461665"/>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READ Act &amp; SOR for Families PD Series  </a:t>
            </a:r>
          </a:p>
        </p:txBody>
      </p:sp>
      <p:cxnSp>
        <p:nvCxnSpPr>
          <p:cNvPr id="53" name="Straight Arrow Connector 52">
            <a:extLst>
              <a:ext uri="{FF2B5EF4-FFF2-40B4-BE49-F238E27FC236}">
                <a16:creationId xmlns:a16="http://schemas.microsoft.com/office/drawing/2014/main" id="{59543698-B513-CF3C-C88C-9627EDD86464}"/>
              </a:ext>
              <a:ext uri="{C183D7F6-B498-43B3-948B-1728B52AA6E4}">
                <adec:decorative xmlns:adec="http://schemas.microsoft.com/office/drawing/2017/decorative" val="1"/>
              </a:ext>
            </a:extLst>
          </p:cNvPr>
          <p:cNvCxnSpPr>
            <a:cxnSpLocks/>
            <a:stCxn id="52" idx="1"/>
          </p:cNvCxnSpPr>
          <p:nvPr/>
        </p:nvCxnSpPr>
        <p:spPr>
          <a:xfrm flipH="1">
            <a:off x="4917688" y="4284521"/>
            <a:ext cx="1376422" cy="16856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2" name="TextBox 51">
            <a:extLst>
              <a:ext uri="{FF2B5EF4-FFF2-40B4-BE49-F238E27FC236}">
                <a16:creationId xmlns:a16="http://schemas.microsoft.com/office/drawing/2014/main" id="{740D551B-143C-DE0D-E1E0-06BFB63CFAA0}"/>
              </a:ext>
            </a:extLst>
          </p:cNvPr>
          <p:cNvSpPr txBox="1"/>
          <p:nvPr/>
        </p:nvSpPr>
        <p:spPr>
          <a:xfrm>
            <a:off x="6294110" y="4053688"/>
            <a:ext cx="2544150" cy="461665"/>
          </a:xfrm>
          <a:prstGeom prst="rect">
            <a:avLst/>
          </a:prstGeom>
          <a:solidFill>
            <a:srgbClr val="FFCE3C">
              <a:alpha val="90000"/>
            </a:srgbClr>
          </a:solidFill>
        </p:spPr>
        <p:txBody>
          <a:bodyPr wrap="square" rtlCol="0">
            <a:spAutoFit/>
          </a:bodyPr>
          <a:lstStyle/>
          <a:p>
            <a:r>
              <a:rPr lang="en-US" sz="1200" dirty="0">
                <a:latin typeface="Trebuchet MS" panose="020B0603020202020204" pitchFamily="34" charset="0"/>
              </a:rPr>
              <a:t>SB25-200 Updates </a:t>
            </a:r>
          </a:p>
          <a:p>
            <a:r>
              <a:rPr lang="en-US" sz="1200" dirty="0">
                <a:latin typeface="Trebuchet MS" panose="020B0603020202020204" pitchFamily="34" charset="0"/>
              </a:rPr>
              <a:t>Dyslexia Working Group </a:t>
            </a:r>
          </a:p>
        </p:txBody>
      </p:sp>
    </p:spTree>
    <p:extLst>
      <p:ext uri="{BB962C8B-B14F-4D97-AF65-F5344CB8AC3E}">
        <p14:creationId xmlns:p14="http://schemas.microsoft.com/office/powerpoint/2010/main" val="2741074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46-A345-0315-A272-519647B2C9EA}"/>
              </a:ext>
            </a:extLst>
          </p:cNvPr>
          <p:cNvSpPr>
            <a:spLocks noGrp="1"/>
          </p:cNvSpPr>
          <p:nvPr>
            <p:ph type="title"/>
          </p:nvPr>
        </p:nvSpPr>
        <p:spPr>
          <a:xfrm>
            <a:off x="0" y="-100658"/>
            <a:ext cx="8520600" cy="572700"/>
          </a:xfrm>
        </p:spPr>
        <p:txBody>
          <a:bodyPr/>
          <a:lstStyle/>
          <a:p>
            <a:r>
              <a:rPr lang="en-US" sz="3200" dirty="0">
                <a:latin typeface="Trebuchet MS" panose="020B0603020202020204" pitchFamily="34" charset="0"/>
                <a:ea typeface="Roboto" panose="02000000000000000000" pitchFamily="2" charset="0"/>
                <a:cs typeface="Roboto" panose="02000000000000000000" pitchFamily="2" charset="0"/>
              </a:rPr>
              <a:t>Objectives</a:t>
            </a:r>
          </a:p>
        </p:txBody>
      </p:sp>
      <p:sp>
        <p:nvSpPr>
          <p:cNvPr id="4" name="TextBox 3">
            <a:extLst>
              <a:ext uri="{FF2B5EF4-FFF2-40B4-BE49-F238E27FC236}">
                <a16:creationId xmlns:a16="http://schemas.microsoft.com/office/drawing/2014/main" id="{CFD5F72F-0CA7-25EE-5DC3-1A09447F6E9C}"/>
              </a:ext>
            </a:extLst>
          </p:cNvPr>
          <p:cNvSpPr txBox="1"/>
          <p:nvPr/>
        </p:nvSpPr>
        <p:spPr>
          <a:xfrm>
            <a:off x="208606" y="540509"/>
            <a:ext cx="6449589" cy="3847207"/>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000" dirty="0">
                <a:latin typeface="Trebuchet MS" panose="020B0603020202020204" pitchFamily="34" charset="0"/>
              </a:rPr>
              <a:t>Review READ Act budget requirements and overview of the budget review process </a:t>
            </a:r>
          </a:p>
          <a:p>
            <a:pPr marL="342900" indent="-342900">
              <a:buFont typeface="Arial" panose="020B0604020202020204" pitchFamily="34" charset="0"/>
              <a:buChar char="•"/>
            </a:pPr>
            <a:endParaRPr lang="en-US" sz="1200" dirty="0">
              <a:solidFill>
                <a:srgbClr val="000000"/>
              </a:solidFill>
              <a:effectLst/>
              <a:latin typeface="Trebuchet MS" panose="020B0603020202020204" pitchFamily="34" charset="0"/>
              <a:ea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ea typeface="Trebuchet MS" panose="020B0603020202020204" pitchFamily="34" charset="0"/>
                <a:cs typeface="Calibri" panose="020F0502020204030204" pitchFamily="34" charset="0"/>
              </a:rPr>
              <a:t>Provide MOY READ Act implementation reminders and guidance</a:t>
            </a:r>
          </a:p>
          <a:p>
            <a:pPr marL="342900" indent="-342900">
              <a:buFont typeface="Arial" panose="020B0604020202020204" pitchFamily="34" charset="0"/>
              <a:buChar char="•"/>
            </a:pPr>
            <a:endParaRPr lang="en-US" sz="12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342900" indent="-342900">
              <a:buFont typeface="Arial" panose="020B0604020202020204" pitchFamily="34" charset="0"/>
              <a:buChar char="•"/>
            </a:pPr>
            <a:r>
              <a:rPr lang="en-US" sz="2000" dirty="0">
                <a:latin typeface="Trebuchet MS"/>
                <a:ea typeface="Trebuchet MS" panose="020B0603020202020204" pitchFamily="34" charset="0"/>
                <a:cs typeface="Trebuchet MS" panose="020B0603020202020204" pitchFamily="34" charset="0"/>
              </a:rPr>
              <a:t>Share literacy updates from CDE and the Office of Elementary Literacy and School Readiness, including new website navigation</a:t>
            </a:r>
          </a:p>
          <a:p>
            <a:pPr marL="342900" indent="-342900">
              <a:buFont typeface="Arial" panose="020B0604020202020204" pitchFamily="34" charset="0"/>
              <a:buChar char="•"/>
            </a:pPr>
            <a:endParaRPr lang="en-US" sz="12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342900" indent="-342900">
              <a:buSzPct val="100000"/>
              <a:buFont typeface="Arial" panose="020B0604020202020204" pitchFamily="34" charset="0"/>
              <a:buChar char="•"/>
              <a:defRPr/>
            </a:pPr>
            <a:r>
              <a:rPr lang="en-US" sz="2000" dirty="0">
                <a:effectLst/>
                <a:latin typeface="Trebuchet MS"/>
                <a:ea typeface="Calibri"/>
              </a:rPr>
              <a:t>Collaborate and discuss READ Act </a:t>
            </a:r>
            <a:r>
              <a:rPr lang="en-US" sz="2000" dirty="0">
                <a:latin typeface="Trebuchet MS"/>
                <a:ea typeface="Calibri"/>
              </a:rPr>
              <a:t>implementation and data-based decision making at MOY </a:t>
            </a:r>
            <a:r>
              <a:rPr lang="en-US" sz="2000" dirty="0">
                <a:effectLst/>
                <a:latin typeface="Trebuchet MS"/>
                <a:ea typeface="Calibri"/>
              </a:rPr>
              <a:t>with the support of CDE staff </a:t>
            </a:r>
          </a:p>
        </p:txBody>
      </p:sp>
      <p:pic>
        <p:nvPicPr>
          <p:cNvPr id="8" name="Picture 7" descr="Two children sitting on the floor reading a book">
            <a:extLst>
              <a:ext uri="{FF2B5EF4-FFF2-40B4-BE49-F238E27FC236}">
                <a16:creationId xmlns:a16="http://schemas.microsoft.com/office/drawing/2014/main" id="{13B56852-CFA9-83BA-E39C-DAF3539E599D}"/>
              </a:ext>
            </a:extLst>
          </p:cNvPr>
          <p:cNvPicPr>
            <a:picLocks noChangeAspect="1"/>
          </p:cNvPicPr>
          <p:nvPr/>
        </p:nvPicPr>
        <p:blipFill>
          <a:blip r:embed="rId3"/>
          <a:stretch>
            <a:fillRect/>
          </a:stretch>
        </p:blipFill>
        <p:spPr>
          <a:xfrm>
            <a:off x="6729102" y="834590"/>
            <a:ext cx="2133326" cy="31974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86065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B6D1-5F53-4871-1334-D57100DD5B9B}"/>
            </a:ext>
          </a:extLst>
        </p:cNvPr>
        <p:cNvGrpSpPr/>
        <p:nvPr/>
      </p:nvGrpSpPr>
      <p:grpSpPr>
        <a:xfrm>
          <a:off x="0" y="0"/>
          <a:ext cx="0" cy="0"/>
          <a:chOff x="0" y="0"/>
          <a:chExt cx="0" cy="0"/>
        </a:xfrm>
      </p:grpSpPr>
      <p:pic>
        <p:nvPicPr>
          <p:cNvPr id="6" name="Picture Placeholder 5" descr="A teacher and a child sitting at a table for an individual assessment&#10;">
            <a:extLst>
              <a:ext uri="{FF2B5EF4-FFF2-40B4-BE49-F238E27FC236}">
                <a16:creationId xmlns:a16="http://schemas.microsoft.com/office/drawing/2014/main" id="{58F0E478-9C4B-FFDD-60ED-0928C2FB3F4C}"/>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7056281D-9399-4588-BA46-AD3D254FEA0D}"/>
              </a:ext>
            </a:extLst>
          </p:cNvPr>
          <p:cNvSpPr>
            <a:spLocks noGrp="1"/>
          </p:cNvSpPr>
          <p:nvPr>
            <p:ph type="title"/>
          </p:nvPr>
        </p:nvSpPr>
        <p:spPr/>
        <p:txBody>
          <a:bodyPr/>
          <a:lstStyle/>
          <a:p>
            <a:r>
              <a:rPr lang="en-US" sz="3600" b="1" dirty="0">
                <a:solidFill>
                  <a:schemeClr val="tx1"/>
                </a:solidFill>
                <a:latin typeface="Trebuchet MS"/>
              </a:rPr>
              <a:t>Data-Based Decision Making at MOY  </a:t>
            </a:r>
          </a:p>
        </p:txBody>
      </p:sp>
      <p:pic>
        <p:nvPicPr>
          <p:cNvPr id="5" name="Google Shape;115;p10" descr="CDE Logo">
            <a:extLst>
              <a:ext uri="{FF2B5EF4-FFF2-40B4-BE49-F238E27FC236}">
                <a16:creationId xmlns:a16="http://schemas.microsoft.com/office/drawing/2014/main" id="{842C22FD-CAD1-DD03-3056-CCA0999438C8}"/>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5126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3DE95-6856-3C88-F1A6-75D729F4F98F}"/>
              </a:ext>
            </a:extLst>
          </p:cNvPr>
          <p:cNvSpPr>
            <a:spLocks noGrp="1"/>
          </p:cNvSpPr>
          <p:nvPr>
            <p:ph type="title"/>
          </p:nvPr>
        </p:nvSpPr>
        <p:spPr/>
        <p:txBody>
          <a:bodyPr/>
          <a:lstStyle/>
          <a:p>
            <a:r>
              <a:rPr lang="en-US" sz="2800" dirty="0">
                <a:latin typeface="Trebuchet MS" panose="020B0603020202020204" pitchFamily="34" charset="0"/>
              </a:rPr>
              <a:t>Analyzing Tier 1 Instruction</a:t>
            </a:r>
          </a:p>
        </p:txBody>
      </p:sp>
      <p:sp>
        <p:nvSpPr>
          <p:cNvPr id="3" name="Text Placeholder 2">
            <a:extLst>
              <a:ext uri="{FF2B5EF4-FFF2-40B4-BE49-F238E27FC236}">
                <a16:creationId xmlns:a16="http://schemas.microsoft.com/office/drawing/2014/main" id="{085C7E25-A63D-A869-53BC-AF395E3F5777}"/>
              </a:ext>
            </a:extLst>
          </p:cNvPr>
          <p:cNvSpPr>
            <a:spLocks noGrp="1"/>
          </p:cNvSpPr>
          <p:nvPr>
            <p:ph type="body" idx="1"/>
          </p:nvPr>
        </p:nvSpPr>
        <p:spPr>
          <a:xfrm>
            <a:off x="311700" y="1152475"/>
            <a:ext cx="4179833" cy="3034800"/>
          </a:xfrm>
        </p:spPr>
        <p:txBody>
          <a:bodyPr>
            <a:normAutofit/>
          </a:bodyPr>
          <a:lstStyle/>
          <a:p>
            <a:r>
              <a:rPr lang="en-US" sz="1800" dirty="0">
                <a:latin typeface="Trebuchet MS" panose="020B0603020202020204" pitchFamily="34" charset="0"/>
              </a:rPr>
              <a:t>Is the core curriculum instruction resulting in 75 to 80 percent of students reaching grade-level benchmarks? </a:t>
            </a:r>
          </a:p>
          <a:p>
            <a:pPr marL="127000" indent="0">
              <a:buNone/>
            </a:pPr>
            <a:endParaRPr lang="en-US" sz="1800" dirty="0">
              <a:latin typeface="Trebuchet MS" panose="020B0603020202020204" pitchFamily="34" charset="0"/>
            </a:endParaRPr>
          </a:p>
          <a:p>
            <a:r>
              <a:rPr lang="en-US" sz="1800" dirty="0">
                <a:latin typeface="Trebuchet MS" panose="020B0603020202020204" pitchFamily="34" charset="0"/>
              </a:rPr>
              <a:t>If not, what considerations need to be made to improve student outcomes?</a:t>
            </a:r>
          </a:p>
        </p:txBody>
      </p:sp>
      <p:pic>
        <p:nvPicPr>
          <p:cNvPr id="5" name="Picture 4" descr="A group of children raising their hands during a whole group lesson ">
            <a:extLst>
              <a:ext uri="{FF2B5EF4-FFF2-40B4-BE49-F238E27FC236}">
                <a16:creationId xmlns:a16="http://schemas.microsoft.com/office/drawing/2014/main" id="{49660DC9-8166-A45F-AFD4-0B7C0BCEF27B}"/>
              </a:ext>
            </a:extLst>
          </p:cNvPr>
          <p:cNvPicPr>
            <a:picLocks noChangeAspect="1"/>
          </p:cNvPicPr>
          <p:nvPr/>
        </p:nvPicPr>
        <p:blipFill>
          <a:blip r:embed="rId3"/>
          <a:stretch>
            <a:fillRect/>
          </a:stretch>
        </p:blipFill>
        <p:spPr>
          <a:xfrm>
            <a:off x="4870402" y="1202263"/>
            <a:ext cx="4105892" cy="2738974"/>
          </a:xfrm>
          <a:prstGeom prst="rect">
            <a:avLst/>
          </a:prstGeom>
        </p:spPr>
      </p:pic>
    </p:spTree>
    <p:extLst>
      <p:ext uri="{BB962C8B-B14F-4D97-AF65-F5344CB8AC3E}">
        <p14:creationId xmlns:p14="http://schemas.microsoft.com/office/powerpoint/2010/main" val="1051214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C2DD-CE56-4AE9-4AA1-CDB8EE1DE10A}"/>
              </a:ext>
            </a:extLst>
          </p:cNvPr>
          <p:cNvSpPr>
            <a:spLocks noGrp="1"/>
          </p:cNvSpPr>
          <p:nvPr>
            <p:ph type="title"/>
          </p:nvPr>
        </p:nvSpPr>
        <p:spPr/>
        <p:txBody>
          <a:bodyPr/>
          <a:lstStyle/>
          <a:p>
            <a:r>
              <a:rPr lang="en-US" sz="2800" dirty="0">
                <a:latin typeface="Trebuchet MS"/>
              </a:rPr>
              <a:t>Improving Tier 1 Instruction</a:t>
            </a:r>
          </a:p>
        </p:txBody>
      </p:sp>
      <p:sp>
        <p:nvSpPr>
          <p:cNvPr id="3" name="Text Placeholder 2">
            <a:extLst>
              <a:ext uri="{FF2B5EF4-FFF2-40B4-BE49-F238E27FC236}">
                <a16:creationId xmlns:a16="http://schemas.microsoft.com/office/drawing/2014/main" id="{321DEEEF-2E14-B192-8B49-649B9CFE21A6}"/>
              </a:ext>
            </a:extLst>
          </p:cNvPr>
          <p:cNvSpPr>
            <a:spLocks noGrp="1"/>
          </p:cNvSpPr>
          <p:nvPr>
            <p:ph type="body" idx="1"/>
          </p:nvPr>
        </p:nvSpPr>
        <p:spPr>
          <a:xfrm>
            <a:off x="311699" y="1152475"/>
            <a:ext cx="8505729" cy="3034800"/>
          </a:xfrm>
        </p:spPr>
        <p:txBody>
          <a:bodyPr>
            <a:normAutofit/>
          </a:bodyPr>
          <a:lstStyle/>
          <a:p>
            <a:pPr>
              <a:lnSpc>
                <a:spcPct val="114999"/>
              </a:lnSpc>
            </a:pPr>
            <a:r>
              <a:rPr lang="en-US" dirty="0"/>
              <a:t>Is Tier 1 instruction differentiated and scaffolded to meet the needs of students? </a:t>
            </a:r>
          </a:p>
          <a:p>
            <a:pPr>
              <a:lnSpc>
                <a:spcPct val="114999"/>
              </a:lnSpc>
            </a:pPr>
            <a:r>
              <a:rPr lang="en-US" dirty="0"/>
              <a:t>Is assessment data being used to determine the efficacy of instruction and planning?</a:t>
            </a:r>
          </a:p>
          <a:p>
            <a:pPr>
              <a:lnSpc>
                <a:spcPct val="114999"/>
              </a:lnSpc>
            </a:pPr>
            <a:r>
              <a:rPr lang="en-US" dirty="0"/>
              <a:t>How is staff being used during instructional time? </a:t>
            </a:r>
          </a:p>
          <a:p>
            <a:pPr>
              <a:lnSpc>
                <a:spcPct val="114999"/>
              </a:lnSpc>
            </a:pPr>
            <a:r>
              <a:rPr lang="en-US" dirty="0"/>
              <a:t>How is programming being utilized?</a:t>
            </a:r>
          </a:p>
          <a:p>
            <a:pPr>
              <a:lnSpc>
                <a:spcPct val="114999"/>
              </a:lnSpc>
            </a:pPr>
            <a:r>
              <a:rPr lang="en-US" dirty="0"/>
              <a:t>Are instructional routines and language consistent within the building and among staff?</a:t>
            </a:r>
          </a:p>
          <a:p>
            <a:pPr>
              <a:lnSpc>
                <a:spcPct val="114999"/>
              </a:lnSpc>
            </a:pPr>
            <a:r>
              <a:rPr lang="en-US" dirty="0"/>
              <a:t>Are there opportunities for collaboration and communication among all staff who provide instruction and intervention to students?</a:t>
            </a:r>
          </a:p>
          <a:p>
            <a:pPr>
              <a:lnSpc>
                <a:spcPct val="114999"/>
              </a:lnSpc>
            </a:pPr>
            <a:r>
              <a:rPr lang="en-US" dirty="0"/>
              <a:t>Are there connections to Tier 2 and Tier 3 instruction?</a:t>
            </a:r>
          </a:p>
          <a:p>
            <a:pPr>
              <a:lnSpc>
                <a:spcPct val="114999"/>
              </a:lnSpc>
            </a:pPr>
            <a:endParaRPr lang="en-US" dirty="0"/>
          </a:p>
          <a:p>
            <a:pPr>
              <a:lnSpc>
                <a:spcPct val="114999"/>
              </a:lnSpc>
            </a:pPr>
            <a:endParaRPr lang="en-US" dirty="0"/>
          </a:p>
        </p:txBody>
      </p:sp>
    </p:spTree>
    <p:extLst>
      <p:ext uri="{BB962C8B-B14F-4D97-AF65-F5344CB8AC3E}">
        <p14:creationId xmlns:p14="http://schemas.microsoft.com/office/powerpoint/2010/main" val="1861179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g24fc2a46277_0_2323"/>
          <p:cNvSpPr txBox="1">
            <a:spLocks noGrp="1"/>
          </p:cNvSpPr>
          <p:nvPr>
            <p:ph type="title"/>
          </p:nvPr>
        </p:nvSpPr>
        <p:spPr>
          <a:xfrm>
            <a:off x="98323" y="49212"/>
            <a:ext cx="8520600" cy="572700"/>
          </a:xfrm>
          <a:prstGeom prst="rect">
            <a:avLst/>
          </a:prstGeom>
          <a:noFill/>
          <a:ln>
            <a:noFill/>
          </a:ln>
        </p:spPr>
        <p:txBody>
          <a:bodyPr spcFirstLastPara="1" wrap="square" lIns="68569" tIns="34275" rIns="68569" bIns="34275" anchor="ctr" anchorCtr="0">
            <a:normAutofit/>
          </a:bodyPr>
          <a:lstStyle/>
          <a:p>
            <a:pPr>
              <a:lnSpc>
                <a:spcPct val="90000"/>
              </a:lnSpc>
              <a:buClr>
                <a:schemeClr val="lt1"/>
              </a:buClr>
              <a:buSzPts val="3200"/>
            </a:pPr>
            <a:r>
              <a:rPr lang="en-US" sz="2800" dirty="0">
                <a:solidFill>
                  <a:schemeClr val="tx1"/>
                </a:solidFill>
                <a:latin typeface="Trebuchet MS" panose="020B0603020202020204" pitchFamily="34" charset="0"/>
              </a:rPr>
              <a:t>Layered Continuum of Supports </a:t>
            </a:r>
            <a:endParaRPr sz="2800" dirty="0">
              <a:solidFill>
                <a:schemeClr val="tx1"/>
              </a:solidFill>
              <a:latin typeface="Trebuchet MS" panose="020B0603020202020204" pitchFamily="34" charset="0"/>
            </a:endParaRPr>
          </a:p>
        </p:txBody>
      </p:sp>
      <p:sp>
        <p:nvSpPr>
          <p:cNvPr id="1416" name="Google Shape;1416;g24fc2a46277_0_2323"/>
          <p:cNvSpPr txBox="1">
            <a:spLocks noGrp="1"/>
          </p:cNvSpPr>
          <p:nvPr>
            <p:ph idx="4294967295"/>
          </p:nvPr>
        </p:nvSpPr>
        <p:spPr>
          <a:xfrm>
            <a:off x="98323" y="727527"/>
            <a:ext cx="9045677" cy="3561898"/>
          </a:xfrm>
          <a:prstGeom prst="rect">
            <a:avLst/>
          </a:prstGeom>
          <a:noFill/>
          <a:ln>
            <a:noFill/>
          </a:ln>
        </p:spPr>
        <p:txBody>
          <a:bodyPr spcFirstLastPara="1" wrap="square" lIns="68569" tIns="34275" rIns="68569" bIns="34275" anchor="t" anchorCtr="0">
            <a:normAutofit/>
          </a:bodyPr>
          <a:lstStyle/>
          <a:p>
            <a:pPr marL="0" indent="0">
              <a:lnSpc>
                <a:spcPct val="90000"/>
              </a:lnSpc>
              <a:buClr>
                <a:schemeClr val="dk1"/>
              </a:buClr>
              <a:buSzPts val="2400"/>
              <a:buNone/>
            </a:pPr>
            <a:r>
              <a:rPr lang="en-US" sz="2000" dirty="0">
                <a:solidFill>
                  <a:schemeClr val="tx1"/>
                </a:solidFill>
                <a:latin typeface="Trebuchet MS" panose="020B0603020202020204" pitchFamily="34" charset="0"/>
                <a:ea typeface="Arial"/>
                <a:cs typeface="Arial"/>
              </a:rPr>
              <a:t>Ensure that every student receives </a:t>
            </a:r>
            <a:r>
              <a:rPr lang="en-US" sz="2000" b="1" dirty="0">
                <a:solidFill>
                  <a:schemeClr val="tx1"/>
                </a:solidFill>
                <a:latin typeface="Trebuchet MS" panose="020B0603020202020204" pitchFamily="34" charset="0"/>
                <a:ea typeface="Arial"/>
                <a:cs typeface="Arial"/>
              </a:rPr>
              <a:t>equitable</a:t>
            </a:r>
            <a:r>
              <a:rPr lang="en-US" sz="2000" dirty="0">
                <a:solidFill>
                  <a:schemeClr val="tx1"/>
                </a:solidFill>
                <a:latin typeface="Trebuchet MS" panose="020B0603020202020204" pitchFamily="34" charset="0"/>
                <a:ea typeface="Arial"/>
                <a:cs typeface="Arial"/>
              </a:rPr>
              <a:t> whole-child supports that are evidenced based, culturally responsive, matched to need, and developmentally appropriate through layered supports.</a:t>
            </a:r>
            <a:endParaRPr sz="2000" dirty="0">
              <a:solidFill>
                <a:schemeClr val="tx1"/>
              </a:solidFill>
              <a:latin typeface="Trebuchet MS" panose="020B0603020202020204" pitchFamily="34" charset="0"/>
            </a:endParaRPr>
          </a:p>
        </p:txBody>
      </p:sp>
      <p:sp>
        <p:nvSpPr>
          <p:cNvPr id="1417" name="Google Shape;1417;g24fc2a46277_0_2323"/>
          <p:cNvSpPr txBox="1">
            <a:spLocks noGrp="1"/>
          </p:cNvSpPr>
          <p:nvPr>
            <p:ph type="sldNum" sz="quarter" idx="4294967295"/>
          </p:nvPr>
        </p:nvSpPr>
        <p:spPr>
          <a:xfrm>
            <a:off x="0" y="4819650"/>
            <a:ext cx="1543050" cy="274638"/>
          </a:xfrm>
          <a:prstGeom prst="rect">
            <a:avLst/>
          </a:prstGeom>
          <a:noFill/>
          <a:ln>
            <a:noFill/>
          </a:ln>
        </p:spPr>
        <p:txBody>
          <a:bodyPr spcFirstLastPara="1" wrap="square" lIns="68569" tIns="34275" rIns="68569" bIns="34275" anchor="ctr" anchorCtr="0">
            <a:normAutofit lnSpcReduction="10000"/>
          </a:bodyPr>
          <a:lstStyle/>
          <a:p>
            <a:fld id="{00000000-1234-1234-1234-123412341234}" type="slidenum">
              <a:rPr lang="en-US"/>
              <a:pPr/>
              <a:t>33</a:t>
            </a:fld>
            <a:endParaRPr dirty="0"/>
          </a:p>
        </p:txBody>
      </p:sp>
      <p:pic>
        <p:nvPicPr>
          <p:cNvPr id="1418" name="Google Shape;1418;g24fc2a46277_0_2323" descr="Layered Continuum of Supports - universal, targeted, and intensive "/>
          <p:cNvPicPr preferRelativeResize="0"/>
          <p:nvPr/>
        </p:nvPicPr>
        <p:blipFill rotWithShape="1">
          <a:blip r:embed="rId3">
            <a:alphaModFix/>
          </a:blip>
          <a:srcRect l="1692" t="1774" r="6345" b="9964"/>
          <a:stretch/>
        </p:blipFill>
        <p:spPr>
          <a:xfrm>
            <a:off x="2617587" y="1923187"/>
            <a:ext cx="5579903" cy="2782331"/>
          </a:xfrm>
          <a:prstGeom prst="rect">
            <a:avLst/>
          </a:prstGeom>
          <a:noFill/>
          <a:ln>
            <a:noFill/>
          </a:ln>
        </p:spPr>
      </p:pic>
      <p:sp>
        <p:nvSpPr>
          <p:cNvPr id="1419" name="Google Shape;1419;g24fc2a46277_0_2323"/>
          <p:cNvSpPr/>
          <p:nvPr/>
        </p:nvSpPr>
        <p:spPr>
          <a:xfrm>
            <a:off x="946510" y="1923187"/>
            <a:ext cx="4075650" cy="1545975"/>
          </a:xfrm>
          <a:prstGeom prst="roundRect">
            <a:avLst>
              <a:gd name="adj" fmla="val 16667"/>
            </a:avLst>
          </a:prstGeom>
          <a:solidFill>
            <a:srgbClr val="0036A2"/>
          </a:solidFill>
          <a:ln>
            <a:noFill/>
          </a:ln>
        </p:spPr>
        <p:txBody>
          <a:bodyPr spcFirstLastPara="1" wrap="square" lIns="68569" tIns="34275" rIns="68569" bIns="34275" anchor="ctr" anchorCtr="0">
            <a:noAutofit/>
          </a:bodyPr>
          <a:lstStyle/>
          <a:p>
            <a:pPr algn="ctr">
              <a:buSzPts val="2200"/>
            </a:pPr>
            <a:r>
              <a:rPr lang="en-US" sz="1650" b="1" i="1" dirty="0">
                <a:solidFill>
                  <a:srgbClr val="FFFFFF"/>
                </a:solidFill>
                <a:latin typeface="Trebuchet MS" panose="020B0603020202020204" pitchFamily="34" charset="0"/>
                <a:ea typeface="Trebuchet MS"/>
                <a:cs typeface="Trebuchet MS"/>
                <a:sym typeface="Trebuchet MS"/>
              </a:rPr>
              <a:t>Every student </a:t>
            </a:r>
            <a:r>
              <a:rPr lang="en-US" sz="1650" dirty="0">
                <a:solidFill>
                  <a:srgbClr val="FFFFFF"/>
                </a:solidFill>
                <a:latin typeface="Trebuchet MS" panose="020B0603020202020204" pitchFamily="34" charset="0"/>
                <a:ea typeface="Trebuchet MS"/>
                <a:cs typeface="Trebuchet MS"/>
                <a:sym typeface="Trebuchet MS"/>
              </a:rPr>
              <a:t>= Universal</a:t>
            </a:r>
            <a:endParaRPr sz="1050" dirty="0">
              <a:latin typeface="Trebuchet MS" panose="020B0603020202020204" pitchFamily="34" charset="0"/>
            </a:endParaRPr>
          </a:p>
          <a:p>
            <a:pPr algn="ctr">
              <a:spcBef>
                <a:spcPts val="1500"/>
              </a:spcBef>
              <a:buSzPts val="2200"/>
            </a:pPr>
            <a:r>
              <a:rPr lang="en-US" sz="1650" b="1" i="1" dirty="0">
                <a:solidFill>
                  <a:srgbClr val="FFFFFF"/>
                </a:solidFill>
                <a:latin typeface="Trebuchet MS" panose="020B0603020202020204" pitchFamily="34" charset="0"/>
                <a:ea typeface="Trebuchet MS"/>
                <a:cs typeface="Trebuchet MS"/>
                <a:sym typeface="Trebuchet MS"/>
              </a:rPr>
              <a:t>Some</a:t>
            </a:r>
            <a:r>
              <a:rPr lang="en-US" sz="1650" dirty="0">
                <a:solidFill>
                  <a:srgbClr val="FFFFFF"/>
                </a:solidFill>
                <a:latin typeface="Trebuchet MS" panose="020B0603020202020204" pitchFamily="34" charset="0"/>
                <a:ea typeface="Trebuchet MS"/>
                <a:cs typeface="Trebuchet MS"/>
                <a:sym typeface="Trebuchet MS"/>
              </a:rPr>
              <a:t> = Universal + Targeted</a:t>
            </a:r>
            <a:endParaRPr sz="1050" dirty="0">
              <a:latin typeface="Trebuchet MS" panose="020B0603020202020204" pitchFamily="34" charset="0"/>
            </a:endParaRPr>
          </a:p>
          <a:p>
            <a:pPr algn="ctr">
              <a:spcBef>
                <a:spcPts val="1500"/>
              </a:spcBef>
              <a:buSzPts val="2200"/>
            </a:pPr>
            <a:r>
              <a:rPr lang="en-US" sz="1650" b="1" i="1" dirty="0">
                <a:solidFill>
                  <a:srgbClr val="FFFFFF"/>
                </a:solidFill>
                <a:latin typeface="Trebuchet MS" panose="020B0603020202020204" pitchFamily="34" charset="0"/>
                <a:ea typeface="Trebuchet MS"/>
                <a:cs typeface="Trebuchet MS"/>
                <a:sym typeface="Trebuchet MS"/>
              </a:rPr>
              <a:t>Few</a:t>
            </a:r>
            <a:r>
              <a:rPr lang="en-US" sz="1650" dirty="0">
                <a:solidFill>
                  <a:srgbClr val="FFFFFF"/>
                </a:solidFill>
                <a:latin typeface="Trebuchet MS" panose="020B0603020202020204" pitchFamily="34" charset="0"/>
                <a:ea typeface="Trebuchet MS"/>
                <a:cs typeface="Trebuchet MS"/>
                <a:sym typeface="Trebuchet MS"/>
              </a:rPr>
              <a:t> = Universal + Targeted + Intensive</a:t>
            </a:r>
            <a:endParaRPr sz="1050" dirty="0">
              <a:latin typeface="Trebuchet MS" panose="020B0603020202020204" pitchFamily="34" charset="0"/>
            </a:endParaRPr>
          </a:p>
        </p:txBody>
      </p:sp>
    </p:spTree>
    <p:extLst>
      <p:ext uri="{BB962C8B-B14F-4D97-AF65-F5344CB8AC3E}">
        <p14:creationId xmlns:p14="http://schemas.microsoft.com/office/powerpoint/2010/main" val="4953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6">
                                            <p:txEl>
                                              <p:pRg st="0" end="0"/>
                                            </p:txEl>
                                          </p:spTgt>
                                        </p:tgtEl>
                                        <p:attrNameLst>
                                          <p:attrName>style.visibility</p:attrName>
                                        </p:attrNameLst>
                                      </p:cBhvr>
                                      <p:to>
                                        <p:strVal val="visible"/>
                                      </p:to>
                                    </p:set>
                                    <p:anim calcmode="lin" valueType="num">
                                      <p:cBhvr additive="base">
                                        <p:cTn id="7" dur="500" fill="hold"/>
                                        <p:tgtEl>
                                          <p:spTgt spid="14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19"/>
                                        </p:tgtEl>
                                        <p:attrNameLst>
                                          <p:attrName>style.visibility</p:attrName>
                                        </p:attrNameLst>
                                      </p:cBhvr>
                                      <p:to>
                                        <p:strVal val="visible"/>
                                      </p:to>
                                    </p:set>
                                    <p:anim calcmode="lin" valueType="num">
                                      <p:cBhvr additive="base">
                                        <p:cTn id="13" dur="500" fill="hold"/>
                                        <p:tgtEl>
                                          <p:spTgt spid="1419"/>
                                        </p:tgtEl>
                                        <p:attrNameLst>
                                          <p:attrName>ppt_x</p:attrName>
                                        </p:attrNameLst>
                                      </p:cBhvr>
                                      <p:tavLst>
                                        <p:tav tm="0">
                                          <p:val>
                                            <p:strVal val="#ppt_x"/>
                                          </p:val>
                                        </p:tav>
                                        <p:tav tm="100000">
                                          <p:val>
                                            <p:strVal val="#ppt_x"/>
                                          </p:val>
                                        </p:tav>
                                      </p:tavLst>
                                    </p:anim>
                                    <p:anim calcmode="lin" valueType="num">
                                      <p:cBhvr additive="base">
                                        <p:cTn id="14" dur="500" fill="hold"/>
                                        <p:tgtEl>
                                          <p:spTgt spid="1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24fc2a46277_0_2213"/>
          <p:cNvSpPr txBox="1">
            <a:spLocks noGrp="1"/>
          </p:cNvSpPr>
          <p:nvPr>
            <p:ph type="title"/>
          </p:nvPr>
        </p:nvSpPr>
        <p:spPr>
          <a:xfrm>
            <a:off x="245703" y="261333"/>
            <a:ext cx="2279536" cy="2816165"/>
          </a:xfrm>
          <a:prstGeom prst="rect">
            <a:avLst/>
          </a:prstGeom>
          <a:noFill/>
          <a:ln>
            <a:noFill/>
          </a:ln>
        </p:spPr>
        <p:txBody>
          <a:bodyPr spcFirstLastPara="1" wrap="square" lIns="68569" tIns="34275" rIns="68569" bIns="34275" anchor="ctr" anchorCtr="0">
            <a:noAutofit/>
          </a:bodyPr>
          <a:lstStyle/>
          <a:p>
            <a:pPr>
              <a:lnSpc>
                <a:spcPct val="90000"/>
              </a:lnSpc>
              <a:buSzPts val="3000"/>
            </a:pPr>
            <a:r>
              <a:rPr lang="en-US" sz="2800" dirty="0">
                <a:latin typeface="Trebuchet MS" panose="020B0603020202020204" pitchFamily="34" charset="0"/>
                <a:ea typeface="Arial"/>
              </a:rPr>
              <a:t>Key Aspects of Data-Based Problem Solving and Decision-Making</a:t>
            </a:r>
            <a:endParaRPr sz="2800" dirty="0">
              <a:latin typeface="Trebuchet MS" panose="020B0603020202020204" pitchFamily="34" charset="0"/>
            </a:endParaRPr>
          </a:p>
        </p:txBody>
      </p:sp>
      <p:sp>
        <p:nvSpPr>
          <p:cNvPr id="1400" name="Google Shape;1400;g24fc2a46277_0_2213">
            <a:extLst>
              <a:ext uri="{C183D7F6-B498-43B3-948B-1728B52AA6E4}">
                <adec:decorative xmlns:adec="http://schemas.microsoft.com/office/drawing/2017/decorative" val="1"/>
              </a:ext>
            </a:extLst>
          </p:cNvPr>
          <p:cNvSpPr txBox="1">
            <a:spLocks noGrp="1"/>
          </p:cNvSpPr>
          <p:nvPr>
            <p:ph type="sldNum" idx="4294967295"/>
          </p:nvPr>
        </p:nvSpPr>
        <p:spPr>
          <a:xfrm>
            <a:off x="0" y="6361113"/>
            <a:ext cx="2057400"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1pPr>
            <a:lvl2pPr marL="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pPr algn="r">
              <a:buClr>
                <a:srgbClr val="888888"/>
              </a:buClr>
              <a:buSzPts val="1200"/>
            </a:pPr>
            <a:fld id="{00000000-1234-1234-1234-123412341234}" type="slidenum">
              <a:rPr lang="en-US" smtClean="0"/>
              <a:pPr algn="r">
                <a:buClr>
                  <a:srgbClr val="888888"/>
                </a:buClr>
                <a:buSzPts val="1200"/>
              </a:pPr>
              <a:t>34</a:t>
            </a:fld>
            <a:endParaRPr lang="en-US" sz="900" dirty="0">
              <a:solidFill>
                <a:srgbClr val="888888"/>
              </a:solidFill>
              <a:latin typeface="Calibri"/>
              <a:ea typeface="Calibri"/>
              <a:cs typeface="Calibri"/>
              <a:sym typeface="Calibri"/>
            </a:endParaRPr>
          </a:p>
        </p:txBody>
      </p:sp>
      <p:grpSp>
        <p:nvGrpSpPr>
          <p:cNvPr id="1401" name="Google Shape;1401;g24fc2a46277_0_2213" descr="Key Aspects of Data-Based Problem Solving and Decision-Making"/>
          <p:cNvGrpSpPr/>
          <p:nvPr/>
        </p:nvGrpSpPr>
        <p:grpSpPr>
          <a:xfrm>
            <a:off x="2674374" y="156148"/>
            <a:ext cx="6261601" cy="4071723"/>
            <a:chOff x="686" y="884817"/>
            <a:chExt cx="5619694" cy="4405532"/>
          </a:xfrm>
        </p:grpSpPr>
        <p:sp>
          <p:nvSpPr>
            <p:cNvPr id="1402" name="Google Shape;1402;g24fc2a46277_0_2213"/>
            <p:cNvSpPr/>
            <p:nvPr/>
          </p:nvSpPr>
          <p:spPr>
            <a:xfrm>
              <a:off x="686" y="884817"/>
              <a:ext cx="2676000" cy="20691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dirty="0">
                <a:latin typeface="Trebuchet MS" panose="020B0603020202020204" pitchFamily="34" charset="0"/>
              </a:endParaRPr>
            </a:p>
          </p:txBody>
        </p:sp>
        <p:sp>
          <p:nvSpPr>
            <p:cNvPr id="1403" name="Google Shape;1403;g24fc2a46277_0_2213"/>
            <p:cNvSpPr txBox="1"/>
            <p:nvPr/>
          </p:nvSpPr>
          <p:spPr>
            <a:xfrm>
              <a:off x="686" y="884817"/>
              <a:ext cx="2676000" cy="2069100"/>
            </a:xfrm>
            <a:prstGeom prst="rect">
              <a:avLst/>
            </a:prstGeom>
            <a:noFill/>
            <a:ln>
              <a:noFill/>
            </a:ln>
          </p:spPr>
          <p:txBody>
            <a:bodyPr spcFirstLastPara="1" wrap="square" lIns="62850" tIns="62850" rIns="62850" bIns="62850" anchor="ctr" anchorCtr="0">
              <a:noAutofit/>
            </a:bodyPr>
            <a:lstStyle/>
            <a:p>
              <a:pPr algn="ctr">
                <a:lnSpc>
                  <a:spcPct val="90000"/>
                </a:lnSpc>
                <a:buClr>
                  <a:schemeClr val="lt1"/>
                </a:buClr>
                <a:buSzPts val="2200"/>
              </a:pPr>
              <a:r>
                <a:rPr lang="en-US" sz="1650" dirty="0">
                  <a:solidFill>
                    <a:schemeClr val="lt1"/>
                  </a:solidFill>
                  <a:latin typeface="Trebuchet MS"/>
                </a:rPr>
                <a:t>Make decisions based on data and evidence, not assumptions.</a:t>
              </a:r>
              <a:endParaRPr sz="1050" dirty="0">
                <a:solidFill>
                  <a:schemeClr val="lt1"/>
                </a:solidFill>
                <a:latin typeface="Trebuchet MS"/>
              </a:endParaRPr>
            </a:p>
          </p:txBody>
        </p:sp>
        <p:sp>
          <p:nvSpPr>
            <p:cNvPr id="1404" name="Google Shape;1404;g24fc2a46277_0_2213"/>
            <p:cNvSpPr/>
            <p:nvPr/>
          </p:nvSpPr>
          <p:spPr>
            <a:xfrm>
              <a:off x="2944380" y="888237"/>
              <a:ext cx="2676000" cy="2062200"/>
            </a:xfrm>
            <a:prstGeom prst="rect">
              <a:avLst/>
            </a:prstGeom>
            <a:solidFill>
              <a:srgbClr val="43BCB8"/>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dirty="0">
                <a:latin typeface="Trebuchet MS" panose="020B0603020202020204" pitchFamily="34" charset="0"/>
              </a:endParaRPr>
            </a:p>
          </p:txBody>
        </p:sp>
        <p:sp>
          <p:nvSpPr>
            <p:cNvPr id="1405" name="Google Shape;1405;g24fc2a46277_0_2213"/>
            <p:cNvSpPr txBox="1"/>
            <p:nvPr/>
          </p:nvSpPr>
          <p:spPr>
            <a:xfrm>
              <a:off x="2944380" y="888237"/>
              <a:ext cx="2676000" cy="2068800"/>
            </a:xfrm>
            <a:prstGeom prst="rect">
              <a:avLst/>
            </a:prstGeom>
            <a:noFill/>
            <a:ln>
              <a:noFill/>
            </a:ln>
          </p:spPr>
          <p:txBody>
            <a:bodyPr spcFirstLastPara="1" wrap="square" lIns="62850" tIns="62850" rIns="62850" bIns="62850" anchor="ctr" anchorCtr="0">
              <a:noAutofit/>
            </a:bodyPr>
            <a:lstStyle/>
            <a:p>
              <a:pPr algn="ctr">
                <a:lnSpc>
                  <a:spcPct val="90000"/>
                </a:lnSpc>
                <a:buClr>
                  <a:schemeClr val="lt1"/>
                </a:buClr>
                <a:buSzPts val="2200"/>
              </a:pPr>
              <a:r>
                <a:rPr lang="en-US" sz="1650" dirty="0">
                  <a:solidFill>
                    <a:schemeClr val="lt1"/>
                  </a:solidFill>
                  <a:latin typeface="Trebuchet MS" panose="020B0603020202020204" pitchFamily="34" charset="0"/>
                </a:rPr>
                <a:t>Don’t jump to solution without understanding what the root problem is and why it’s happening.</a:t>
              </a:r>
              <a:endParaRPr sz="1050" dirty="0">
                <a:latin typeface="Trebuchet MS" panose="020B0603020202020204" pitchFamily="34" charset="0"/>
              </a:endParaRPr>
            </a:p>
          </p:txBody>
        </p:sp>
        <p:sp>
          <p:nvSpPr>
            <p:cNvPr id="1406" name="Google Shape;1406;g24fc2a46277_0_2213"/>
            <p:cNvSpPr/>
            <p:nvPr/>
          </p:nvSpPr>
          <p:spPr>
            <a:xfrm>
              <a:off x="686" y="3221549"/>
              <a:ext cx="2676000" cy="2068800"/>
            </a:xfrm>
            <a:prstGeom prst="rect">
              <a:avLst/>
            </a:prstGeom>
            <a:solidFill>
              <a:srgbClr val="45B36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dirty="0">
                <a:latin typeface="Trebuchet MS" panose="020B0603020202020204" pitchFamily="34" charset="0"/>
              </a:endParaRPr>
            </a:p>
          </p:txBody>
        </p:sp>
        <p:sp>
          <p:nvSpPr>
            <p:cNvPr id="1407" name="Google Shape;1407;g24fc2a46277_0_2213"/>
            <p:cNvSpPr txBox="1"/>
            <p:nvPr/>
          </p:nvSpPr>
          <p:spPr>
            <a:xfrm>
              <a:off x="686" y="3221549"/>
              <a:ext cx="2676000" cy="2068800"/>
            </a:xfrm>
            <a:prstGeom prst="rect">
              <a:avLst/>
            </a:prstGeom>
            <a:noFill/>
            <a:ln>
              <a:noFill/>
            </a:ln>
          </p:spPr>
          <p:txBody>
            <a:bodyPr spcFirstLastPara="1" wrap="square" lIns="62850" tIns="62850" rIns="62850" bIns="62850" anchor="ctr" anchorCtr="0">
              <a:noAutofit/>
            </a:bodyPr>
            <a:lstStyle/>
            <a:p>
              <a:pPr algn="ctr">
                <a:lnSpc>
                  <a:spcPct val="90000"/>
                </a:lnSpc>
                <a:buClr>
                  <a:schemeClr val="lt1"/>
                </a:buClr>
                <a:buSzPts val="2200"/>
              </a:pPr>
              <a:r>
                <a:rPr lang="en-US" sz="1650" dirty="0">
                  <a:solidFill>
                    <a:schemeClr val="lt1"/>
                  </a:solidFill>
                  <a:latin typeface="Trebuchet MS"/>
                </a:rPr>
                <a:t>Develop an action plan:</a:t>
              </a:r>
              <a:endParaRPr lang="en-US" sz="1050" dirty="0">
                <a:solidFill>
                  <a:schemeClr val="lt1"/>
                </a:solidFill>
                <a:latin typeface="Trebuchet MS"/>
              </a:endParaRPr>
            </a:p>
            <a:p>
              <a:pPr algn="ctr">
                <a:lnSpc>
                  <a:spcPct val="90000"/>
                </a:lnSpc>
                <a:buSzPts val="2200"/>
              </a:pPr>
              <a:r>
                <a:rPr lang="en-US" sz="1650" dirty="0">
                  <a:solidFill>
                    <a:schemeClr val="lt1"/>
                  </a:solidFill>
                  <a:latin typeface="Trebuchet MS"/>
                </a:rPr>
                <a:t>-Who will do what, and by when? </a:t>
              </a:r>
              <a:endParaRPr lang="en-US" sz="1050" dirty="0">
                <a:solidFill>
                  <a:schemeClr val="lt1"/>
                </a:solidFill>
                <a:latin typeface="Trebuchet MS"/>
              </a:endParaRPr>
            </a:p>
            <a:p>
              <a:pPr algn="ctr">
                <a:lnSpc>
                  <a:spcPct val="90000"/>
                </a:lnSpc>
                <a:buSzPts val="2200"/>
              </a:pPr>
              <a:r>
                <a:rPr lang="en-US" sz="1650" dirty="0">
                  <a:solidFill>
                    <a:schemeClr val="lt1"/>
                  </a:solidFill>
                  <a:latin typeface="Trebuchet MS"/>
                </a:rPr>
                <a:t>-How will we know it was done and that it worked?</a:t>
              </a:r>
              <a:endParaRPr sz="1050" dirty="0">
                <a:solidFill>
                  <a:schemeClr val="lt1"/>
                </a:solidFill>
                <a:latin typeface="Trebuchet MS"/>
              </a:endParaRPr>
            </a:p>
          </p:txBody>
        </p:sp>
        <p:sp>
          <p:nvSpPr>
            <p:cNvPr id="1408" name="Google Shape;1408;g24fc2a46277_0_2213"/>
            <p:cNvSpPr/>
            <p:nvPr/>
          </p:nvSpPr>
          <p:spPr>
            <a:xfrm>
              <a:off x="2944380" y="3221549"/>
              <a:ext cx="2676000" cy="2068800"/>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dirty="0">
                <a:latin typeface="Trebuchet MS" panose="020B0603020202020204" pitchFamily="34" charset="0"/>
              </a:endParaRPr>
            </a:p>
          </p:txBody>
        </p:sp>
        <p:sp>
          <p:nvSpPr>
            <p:cNvPr id="1409" name="Google Shape;1409;g24fc2a46277_0_2213"/>
            <p:cNvSpPr txBox="1"/>
            <p:nvPr/>
          </p:nvSpPr>
          <p:spPr>
            <a:xfrm>
              <a:off x="2944380" y="3221549"/>
              <a:ext cx="2676000" cy="2068800"/>
            </a:xfrm>
            <a:prstGeom prst="rect">
              <a:avLst/>
            </a:prstGeom>
            <a:noFill/>
            <a:ln>
              <a:noFill/>
            </a:ln>
          </p:spPr>
          <p:txBody>
            <a:bodyPr spcFirstLastPara="1" wrap="square" lIns="62850" tIns="62850" rIns="62850" bIns="62850" anchor="ctr" anchorCtr="0">
              <a:noAutofit/>
            </a:bodyPr>
            <a:lstStyle/>
            <a:p>
              <a:pPr algn="ctr">
                <a:lnSpc>
                  <a:spcPct val="90000"/>
                </a:lnSpc>
                <a:buClr>
                  <a:schemeClr val="lt1"/>
                </a:buClr>
                <a:buSzPts val="2200"/>
              </a:pPr>
              <a:r>
                <a:rPr lang="en-US" sz="1650" dirty="0">
                  <a:solidFill>
                    <a:schemeClr val="lt1"/>
                  </a:solidFill>
                  <a:latin typeface="Trebuchet MS"/>
                </a:rPr>
                <a:t>Spend time determining if your plan worked. </a:t>
              </a:r>
              <a:endParaRPr lang="en-US" sz="1650" dirty="0">
                <a:solidFill>
                  <a:schemeClr val="lt1"/>
                </a:solidFill>
                <a:latin typeface="Trebuchet MS" panose="020B0603020202020204" pitchFamily="34" charset="0"/>
              </a:endParaRPr>
            </a:p>
            <a:p>
              <a:pPr algn="ctr">
                <a:lnSpc>
                  <a:spcPct val="90000"/>
                </a:lnSpc>
                <a:buSzPts val="2200"/>
              </a:pPr>
              <a:r>
                <a:rPr lang="en-US" sz="1650" dirty="0">
                  <a:solidFill>
                    <a:schemeClr val="lt1"/>
                  </a:solidFill>
                  <a:latin typeface="Trebuchet MS"/>
                </a:rPr>
                <a:t>-How do you know?</a:t>
              </a:r>
              <a:endParaRPr sz="1650" dirty="0">
                <a:solidFill>
                  <a:schemeClr val="lt1"/>
                </a:solidFill>
                <a:latin typeface="Trebuchet MS"/>
              </a:endParaRPr>
            </a:p>
          </p:txBody>
        </p:sp>
      </p:grpSp>
    </p:spTree>
    <p:extLst>
      <p:ext uri="{BB962C8B-B14F-4D97-AF65-F5344CB8AC3E}">
        <p14:creationId xmlns:p14="http://schemas.microsoft.com/office/powerpoint/2010/main" val="3393709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D8B55A9-FCB9-D40A-F5B8-66186548FAA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Flow Chart Adapted With Permission from Burns, M., 2024</a:t>
            </a:r>
          </a:p>
        </p:txBody>
      </p:sp>
      <p:sp>
        <p:nvSpPr>
          <p:cNvPr id="21" name="Rectangle 20">
            <a:extLst>
              <a:ext uri="{FF2B5EF4-FFF2-40B4-BE49-F238E27FC236}">
                <a16:creationId xmlns:a16="http://schemas.microsoft.com/office/drawing/2014/main" id="{88B5A059-EDC9-9282-4D2C-59EEE025660E}"/>
              </a:ext>
              <a:ext uri="{C183D7F6-B498-43B3-948B-1728B52AA6E4}">
                <adec:decorative xmlns:adec="http://schemas.microsoft.com/office/drawing/2017/decorative" val="1"/>
              </a:ext>
            </a:extLst>
          </p:cNvPr>
          <p:cNvSpPr/>
          <p:nvPr/>
        </p:nvSpPr>
        <p:spPr>
          <a:xfrm>
            <a:off x="0" y="0"/>
            <a:ext cx="1496860" cy="5143500"/>
          </a:xfrm>
          <a:prstGeom prst="rect">
            <a:avLst/>
          </a:prstGeom>
          <a:solidFill>
            <a:srgbClr val="D0D2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5FA7E583-2D9A-C763-640D-54D35F8D38CC}"/>
              </a:ext>
            </a:extLst>
          </p:cNvPr>
          <p:cNvSpPr/>
          <p:nvPr/>
        </p:nvSpPr>
        <p:spPr>
          <a:xfrm>
            <a:off x="983702" y="307825"/>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Comprehension and Vocabulary</a:t>
            </a:r>
          </a:p>
        </p:txBody>
      </p:sp>
      <p:sp>
        <p:nvSpPr>
          <p:cNvPr id="13" name="Arrow: Right 12">
            <a:extLst>
              <a:ext uri="{FF2B5EF4-FFF2-40B4-BE49-F238E27FC236}">
                <a16:creationId xmlns:a16="http://schemas.microsoft.com/office/drawing/2014/main" id="{EE05AFC4-C3F3-0830-F93C-A5D37B674A4B}"/>
              </a:ext>
            </a:extLst>
          </p:cNvPr>
          <p:cNvSpPr/>
          <p:nvPr/>
        </p:nvSpPr>
        <p:spPr>
          <a:xfrm>
            <a:off x="3873122" y="318272"/>
            <a:ext cx="1677725" cy="518490"/>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Proficient</a:t>
            </a:r>
          </a:p>
        </p:txBody>
      </p:sp>
      <p:sp>
        <p:nvSpPr>
          <p:cNvPr id="8" name="Rectangle 7">
            <a:extLst>
              <a:ext uri="{FF2B5EF4-FFF2-40B4-BE49-F238E27FC236}">
                <a16:creationId xmlns:a16="http://schemas.microsoft.com/office/drawing/2014/main" id="{9CBD1E24-964D-A335-7725-E5FC433CE537}"/>
              </a:ext>
            </a:extLst>
          </p:cNvPr>
          <p:cNvSpPr/>
          <p:nvPr/>
        </p:nvSpPr>
        <p:spPr>
          <a:xfrm>
            <a:off x="5656830" y="307824"/>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Core Instruction</a:t>
            </a:r>
          </a:p>
        </p:txBody>
      </p:sp>
      <p:sp>
        <p:nvSpPr>
          <p:cNvPr id="17" name="Arrow: Down 16">
            <a:extLst>
              <a:ext uri="{FF2B5EF4-FFF2-40B4-BE49-F238E27FC236}">
                <a16:creationId xmlns:a16="http://schemas.microsoft.com/office/drawing/2014/main" id="{E1A689F4-0462-8A26-DAE7-ECCC48F9A2E0}"/>
              </a:ext>
            </a:extLst>
          </p:cNvPr>
          <p:cNvSpPr/>
          <p:nvPr/>
        </p:nvSpPr>
        <p:spPr>
          <a:xfrm>
            <a:off x="1812683" y="900372"/>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4" name="Rectangle: Rounded Corners 3">
            <a:extLst>
              <a:ext uri="{FF2B5EF4-FFF2-40B4-BE49-F238E27FC236}">
                <a16:creationId xmlns:a16="http://schemas.microsoft.com/office/drawing/2014/main" id="{FF65F587-FB67-762A-AA73-2DB5D8B08EDD}"/>
              </a:ext>
            </a:extLst>
          </p:cNvPr>
          <p:cNvSpPr/>
          <p:nvPr/>
        </p:nvSpPr>
        <p:spPr>
          <a:xfrm>
            <a:off x="983702" y="1300981"/>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Fluency</a:t>
            </a:r>
          </a:p>
        </p:txBody>
      </p:sp>
      <p:sp>
        <p:nvSpPr>
          <p:cNvPr id="14" name="Arrow: Right 13">
            <a:extLst>
              <a:ext uri="{FF2B5EF4-FFF2-40B4-BE49-F238E27FC236}">
                <a16:creationId xmlns:a16="http://schemas.microsoft.com/office/drawing/2014/main" id="{62CE6BFA-E7EB-E0C6-BA3B-02DF2826EF83}"/>
              </a:ext>
            </a:extLst>
          </p:cNvPr>
          <p:cNvSpPr/>
          <p:nvPr/>
        </p:nvSpPr>
        <p:spPr>
          <a:xfrm>
            <a:off x="3866504" y="1321846"/>
            <a:ext cx="1667106" cy="518490"/>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Fluent</a:t>
            </a:r>
          </a:p>
        </p:txBody>
      </p:sp>
      <p:sp>
        <p:nvSpPr>
          <p:cNvPr id="9" name="Rectangle 8">
            <a:extLst>
              <a:ext uri="{FF2B5EF4-FFF2-40B4-BE49-F238E27FC236}">
                <a16:creationId xmlns:a16="http://schemas.microsoft.com/office/drawing/2014/main" id="{DD5A901E-FB74-BB99-A7B3-46FD6A5E3AA7}"/>
              </a:ext>
            </a:extLst>
          </p:cNvPr>
          <p:cNvSpPr/>
          <p:nvPr/>
        </p:nvSpPr>
        <p:spPr>
          <a:xfrm>
            <a:off x="5656830" y="1300980"/>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Intervene for Comprehension</a:t>
            </a:r>
          </a:p>
        </p:txBody>
      </p:sp>
      <p:sp>
        <p:nvSpPr>
          <p:cNvPr id="18" name="Arrow: Down 17">
            <a:extLst>
              <a:ext uri="{FF2B5EF4-FFF2-40B4-BE49-F238E27FC236}">
                <a16:creationId xmlns:a16="http://schemas.microsoft.com/office/drawing/2014/main" id="{CDDD26A0-E75E-51ED-D32A-2FB7A5751B3F}"/>
              </a:ext>
            </a:extLst>
          </p:cNvPr>
          <p:cNvSpPr/>
          <p:nvPr/>
        </p:nvSpPr>
        <p:spPr>
          <a:xfrm>
            <a:off x="1812682" y="1892640"/>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5" name="Rectangle: Rounded Corners 4">
            <a:extLst>
              <a:ext uri="{FF2B5EF4-FFF2-40B4-BE49-F238E27FC236}">
                <a16:creationId xmlns:a16="http://schemas.microsoft.com/office/drawing/2014/main" id="{CD980A20-93EC-EFC7-4A27-BDC599DCCDA3}"/>
              </a:ext>
            </a:extLst>
          </p:cNvPr>
          <p:cNvSpPr/>
          <p:nvPr/>
        </p:nvSpPr>
        <p:spPr>
          <a:xfrm>
            <a:off x="983702" y="2294138"/>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Phonics</a:t>
            </a:r>
          </a:p>
        </p:txBody>
      </p:sp>
      <p:sp>
        <p:nvSpPr>
          <p:cNvPr id="15" name="Arrow: Right 14">
            <a:extLst>
              <a:ext uri="{FF2B5EF4-FFF2-40B4-BE49-F238E27FC236}">
                <a16:creationId xmlns:a16="http://schemas.microsoft.com/office/drawing/2014/main" id="{51AECCC2-5E06-1034-F952-1CF295EA3C05}"/>
              </a:ext>
            </a:extLst>
          </p:cNvPr>
          <p:cNvSpPr/>
          <p:nvPr/>
        </p:nvSpPr>
        <p:spPr>
          <a:xfrm>
            <a:off x="3866504" y="2309202"/>
            <a:ext cx="1667106" cy="518490"/>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Can Decode</a:t>
            </a:r>
          </a:p>
        </p:txBody>
      </p:sp>
      <p:sp>
        <p:nvSpPr>
          <p:cNvPr id="10" name="Rectangle 9">
            <a:extLst>
              <a:ext uri="{FF2B5EF4-FFF2-40B4-BE49-F238E27FC236}">
                <a16:creationId xmlns:a16="http://schemas.microsoft.com/office/drawing/2014/main" id="{77E3A7BC-83EC-9A41-043F-8E97B9A59FD3}"/>
              </a:ext>
            </a:extLst>
          </p:cNvPr>
          <p:cNvSpPr/>
          <p:nvPr/>
        </p:nvSpPr>
        <p:spPr>
          <a:xfrm>
            <a:off x="5656830" y="2313781"/>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Intervene for Fluency</a:t>
            </a:r>
          </a:p>
        </p:txBody>
      </p:sp>
      <p:sp>
        <p:nvSpPr>
          <p:cNvPr id="19" name="Arrow: Down 18">
            <a:extLst>
              <a:ext uri="{FF2B5EF4-FFF2-40B4-BE49-F238E27FC236}">
                <a16:creationId xmlns:a16="http://schemas.microsoft.com/office/drawing/2014/main" id="{8544914D-56E2-0937-032A-1F59812BDF7E}"/>
              </a:ext>
            </a:extLst>
          </p:cNvPr>
          <p:cNvSpPr/>
          <p:nvPr/>
        </p:nvSpPr>
        <p:spPr>
          <a:xfrm>
            <a:off x="1832836" y="2885797"/>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7" name="Rectangle: Rounded Corners 6">
            <a:extLst>
              <a:ext uri="{FF2B5EF4-FFF2-40B4-BE49-F238E27FC236}">
                <a16:creationId xmlns:a16="http://schemas.microsoft.com/office/drawing/2014/main" id="{78AAF269-7E13-6465-EA1A-008EF3DACAB2}"/>
              </a:ext>
            </a:extLst>
          </p:cNvPr>
          <p:cNvSpPr/>
          <p:nvPr/>
        </p:nvSpPr>
        <p:spPr>
          <a:xfrm>
            <a:off x="983702" y="3287295"/>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Phonemic Awareness (PA)</a:t>
            </a:r>
          </a:p>
        </p:txBody>
      </p:sp>
      <p:sp>
        <p:nvSpPr>
          <p:cNvPr id="16" name="Arrow: Right 15">
            <a:extLst>
              <a:ext uri="{FF2B5EF4-FFF2-40B4-BE49-F238E27FC236}">
                <a16:creationId xmlns:a16="http://schemas.microsoft.com/office/drawing/2014/main" id="{51400EC4-E94F-8E24-0FD6-31DA07DD9DCB}"/>
              </a:ext>
            </a:extLst>
          </p:cNvPr>
          <p:cNvSpPr/>
          <p:nvPr/>
        </p:nvSpPr>
        <p:spPr>
          <a:xfrm>
            <a:off x="3890358" y="3281088"/>
            <a:ext cx="1643252" cy="525892"/>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Has PA</a:t>
            </a:r>
          </a:p>
        </p:txBody>
      </p:sp>
      <p:sp>
        <p:nvSpPr>
          <p:cNvPr id="11" name="Rectangle 10">
            <a:extLst>
              <a:ext uri="{FF2B5EF4-FFF2-40B4-BE49-F238E27FC236}">
                <a16:creationId xmlns:a16="http://schemas.microsoft.com/office/drawing/2014/main" id="{C1874907-48CC-DE15-A83E-E0AE67108030}"/>
              </a:ext>
            </a:extLst>
          </p:cNvPr>
          <p:cNvSpPr/>
          <p:nvPr/>
        </p:nvSpPr>
        <p:spPr>
          <a:xfrm>
            <a:off x="5656830" y="3287294"/>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Intervene for Decoding</a:t>
            </a:r>
          </a:p>
        </p:txBody>
      </p:sp>
      <p:sp>
        <p:nvSpPr>
          <p:cNvPr id="20" name="Arrow: Down 19">
            <a:extLst>
              <a:ext uri="{FF2B5EF4-FFF2-40B4-BE49-F238E27FC236}">
                <a16:creationId xmlns:a16="http://schemas.microsoft.com/office/drawing/2014/main" id="{3C375BBE-36CC-FE38-E8B7-6BB21457BE9A}"/>
              </a:ext>
            </a:extLst>
          </p:cNvPr>
          <p:cNvSpPr/>
          <p:nvPr/>
        </p:nvSpPr>
        <p:spPr>
          <a:xfrm>
            <a:off x="1812683" y="3880732"/>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6" name="Rectangle: Rounded Corners 5">
            <a:extLst>
              <a:ext uri="{FF2B5EF4-FFF2-40B4-BE49-F238E27FC236}">
                <a16:creationId xmlns:a16="http://schemas.microsoft.com/office/drawing/2014/main" id="{EA91F148-34E2-DB5A-4AAD-BD636EB5DF05}"/>
              </a:ext>
            </a:extLst>
          </p:cNvPr>
          <p:cNvSpPr/>
          <p:nvPr/>
        </p:nvSpPr>
        <p:spPr>
          <a:xfrm>
            <a:off x="983702" y="4280452"/>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Intervene for Phonemic Awareness</a:t>
            </a:r>
          </a:p>
        </p:txBody>
      </p:sp>
      <p:sp>
        <p:nvSpPr>
          <p:cNvPr id="2" name="Text Placeholder 1">
            <a:extLst>
              <a:ext uri="{FF2B5EF4-FFF2-40B4-BE49-F238E27FC236}">
                <a16:creationId xmlns:a16="http://schemas.microsoft.com/office/drawing/2014/main" id="{461D4543-F5DA-C05B-1DD2-8CA791A63E66}"/>
              </a:ext>
            </a:extLst>
          </p:cNvPr>
          <p:cNvSpPr>
            <a:spLocks noGrp="1"/>
          </p:cNvSpPr>
          <p:nvPr>
            <p:ph type="body" idx="1"/>
          </p:nvPr>
        </p:nvSpPr>
        <p:spPr>
          <a:xfrm>
            <a:off x="3951593" y="4416692"/>
            <a:ext cx="3643327" cy="605100"/>
          </a:xfrm>
          <a:ln>
            <a:noFill/>
          </a:ln>
        </p:spPr>
        <p:txBody>
          <a:bodyPr>
            <a:normAutofit/>
          </a:bodyPr>
          <a:lstStyle/>
          <a:p>
            <a:r>
              <a:rPr lang="en-US" sz="1200" dirty="0">
                <a:latin typeface="Trebuchet MS" panose="020B0603020202020204" pitchFamily="34" charset="0"/>
              </a:rPr>
              <a:t>Adapted with permission from Burns, M., 2024 </a:t>
            </a:r>
          </a:p>
        </p:txBody>
      </p:sp>
      <p:pic>
        <p:nvPicPr>
          <p:cNvPr id="12" name="Picture 11" descr="Colorado Department of Education Logo">
            <a:extLst>
              <a:ext uri="{FF2B5EF4-FFF2-40B4-BE49-F238E27FC236}">
                <a16:creationId xmlns:a16="http://schemas.microsoft.com/office/drawing/2014/main" id="{743A895C-10A9-81D4-196D-D0A039328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920" y="4325785"/>
            <a:ext cx="1237380" cy="509890"/>
          </a:xfrm>
          <a:prstGeom prst="rect">
            <a:avLst/>
          </a:prstGeom>
        </p:spPr>
      </p:pic>
      <p:sp>
        <p:nvSpPr>
          <p:cNvPr id="23" name="Right Triangle 22">
            <a:extLst>
              <a:ext uri="{FF2B5EF4-FFF2-40B4-BE49-F238E27FC236}">
                <a16:creationId xmlns:a16="http://schemas.microsoft.com/office/drawing/2014/main" id="{5060F64D-242F-FE9C-FFE3-1C38DA27BC94}"/>
              </a:ext>
              <a:ext uri="{C183D7F6-B498-43B3-948B-1728B52AA6E4}">
                <adec:decorative xmlns:adec="http://schemas.microsoft.com/office/drawing/2017/decorative" val="1"/>
              </a:ext>
            </a:extLst>
          </p:cNvPr>
          <p:cNvSpPr/>
          <p:nvPr/>
        </p:nvSpPr>
        <p:spPr>
          <a:xfrm rot="5400000" flipV="1">
            <a:off x="8685718" y="0"/>
            <a:ext cx="457200" cy="457200"/>
          </a:xfrm>
          <a:prstGeom prst="rtTriangl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39B0C703-5A73-382E-22A9-589C85E92B2D}"/>
              </a:ext>
              <a:ext uri="{C183D7F6-B498-43B3-948B-1728B52AA6E4}">
                <adec:decorative xmlns:adec="http://schemas.microsoft.com/office/drawing/2017/decorative" val="1"/>
              </a:ext>
            </a:extLst>
          </p:cNvPr>
          <p:cNvSpPr/>
          <p:nvPr/>
        </p:nvSpPr>
        <p:spPr>
          <a:xfrm>
            <a:off x="0" y="4686300"/>
            <a:ext cx="457200" cy="457200"/>
          </a:xfrm>
          <a:prstGeom prst="rtTriangle">
            <a:avLst/>
          </a:prstGeom>
          <a:solidFill>
            <a:srgbClr val="F086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0391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FFA9E-FA04-0668-9901-BECA9E997AA8}"/>
              </a:ext>
            </a:extLst>
          </p:cNvPr>
          <p:cNvSpPr>
            <a:spLocks noGrp="1"/>
          </p:cNvSpPr>
          <p:nvPr>
            <p:ph type="title"/>
          </p:nvPr>
        </p:nvSpPr>
        <p:spPr>
          <a:xfrm>
            <a:off x="111311" y="0"/>
            <a:ext cx="8520600" cy="572700"/>
          </a:xfrm>
        </p:spPr>
        <p:txBody>
          <a:bodyPr/>
          <a:lstStyle/>
          <a:p>
            <a:r>
              <a:rPr lang="en-US" sz="2800" dirty="0">
                <a:latin typeface="Trebuchet MS" panose="020B0603020202020204" pitchFamily="34" charset="0"/>
              </a:rPr>
              <a:t>Positive Response to Intervention</a:t>
            </a:r>
          </a:p>
        </p:txBody>
      </p:sp>
      <p:sp>
        <p:nvSpPr>
          <p:cNvPr id="7" name="TextBox 6">
            <a:extLst>
              <a:ext uri="{FF2B5EF4-FFF2-40B4-BE49-F238E27FC236}">
                <a16:creationId xmlns:a16="http://schemas.microsoft.com/office/drawing/2014/main" id="{85792242-C035-3FB2-3504-8521D623A74D}"/>
              </a:ext>
            </a:extLst>
          </p:cNvPr>
          <p:cNvSpPr txBox="1"/>
          <p:nvPr/>
        </p:nvSpPr>
        <p:spPr>
          <a:xfrm>
            <a:off x="198783" y="1005416"/>
            <a:ext cx="3188465" cy="2862322"/>
          </a:xfrm>
          <a:prstGeom prst="rect">
            <a:avLst/>
          </a:prstGeom>
          <a:noFill/>
        </p:spPr>
        <p:txBody>
          <a:bodyPr wrap="square" rtlCol="0">
            <a:spAutoFit/>
          </a:bodyPr>
          <a:lstStyle/>
          <a:p>
            <a:r>
              <a:rPr lang="en-US" sz="1800" dirty="0">
                <a:latin typeface="Trebuchet MS" panose="020B0603020202020204" pitchFamily="34" charset="0"/>
              </a:rPr>
              <a:t>Significant improvement is evidenced by a change in the slope of the progress line that indicates the student is making adequate progress toward the benchmark within acceptable time limits. The achievement gap is closing at an acceptable rate.</a:t>
            </a:r>
          </a:p>
        </p:txBody>
      </p:sp>
      <p:pic>
        <p:nvPicPr>
          <p:cNvPr id="4" name="Picture 3" descr="A progress monitoring graph showing significant improvement. ">
            <a:extLst>
              <a:ext uri="{FF2B5EF4-FFF2-40B4-BE49-F238E27FC236}">
                <a16:creationId xmlns:a16="http://schemas.microsoft.com/office/drawing/2014/main" id="{754D663C-B98F-E704-BAD7-969A5725D6BA}"/>
              </a:ext>
            </a:extLst>
          </p:cNvPr>
          <p:cNvPicPr>
            <a:picLocks noChangeAspect="1"/>
          </p:cNvPicPr>
          <p:nvPr/>
        </p:nvPicPr>
        <p:blipFill>
          <a:blip r:embed="rId3"/>
          <a:stretch>
            <a:fillRect/>
          </a:stretch>
        </p:blipFill>
        <p:spPr>
          <a:xfrm>
            <a:off x="3387248" y="756916"/>
            <a:ext cx="5645440" cy="3359323"/>
          </a:xfrm>
          <a:prstGeom prst="rect">
            <a:avLst/>
          </a:prstGeom>
        </p:spPr>
      </p:pic>
    </p:spTree>
    <p:extLst>
      <p:ext uri="{BB962C8B-B14F-4D97-AF65-F5344CB8AC3E}">
        <p14:creationId xmlns:p14="http://schemas.microsoft.com/office/powerpoint/2010/main" val="2174406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B4FCC-6B5F-692C-696D-C87BC8688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D53DE-F094-FF0F-4E23-EB17196DAC62}"/>
              </a:ext>
            </a:extLst>
          </p:cNvPr>
          <p:cNvSpPr>
            <a:spLocks noGrp="1"/>
          </p:cNvSpPr>
          <p:nvPr>
            <p:ph type="title"/>
          </p:nvPr>
        </p:nvSpPr>
        <p:spPr/>
        <p:txBody>
          <a:bodyPr/>
          <a:lstStyle/>
          <a:p>
            <a:r>
              <a:rPr lang="en-US" sz="2800" dirty="0">
                <a:latin typeface="Trebuchet MS" panose="020B0603020202020204" pitchFamily="34" charset="0"/>
              </a:rPr>
              <a:t>Questionable Rate of Improvement</a:t>
            </a:r>
          </a:p>
        </p:txBody>
      </p:sp>
      <p:sp>
        <p:nvSpPr>
          <p:cNvPr id="3" name="TextBox 2">
            <a:extLst>
              <a:ext uri="{FF2B5EF4-FFF2-40B4-BE49-F238E27FC236}">
                <a16:creationId xmlns:a16="http://schemas.microsoft.com/office/drawing/2014/main" id="{48E7D8CB-129B-F443-0A50-6A039BFF85E2}"/>
              </a:ext>
            </a:extLst>
          </p:cNvPr>
          <p:cNvSpPr txBox="1"/>
          <p:nvPr/>
        </p:nvSpPr>
        <p:spPr>
          <a:xfrm>
            <a:off x="214685" y="752270"/>
            <a:ext cx="3108961" cy="3416320"/>
          </a:xfrm>
          <a:prstGeom prst="rect">
            <a:avLst/>
          </a:prstGeom>
          <a:noFill/>
        </p:spPr>
        <p:txBody>
          <a:bodyPr wrap="square" rtlCol="0">
            <a:spAutoFit/>
          </a:bodyPr>
          <a:lstStyle/>
          <a:p>
            <a:r>
              <a:rPr lang="en-US" sz="1800" dirty="0">
                <a:latin typeface="Trebuchet MS" panose="020B0603020202020204" pitchFamily="34" charset="0"/>
              </a:rPr>
              <a:t>Improvement is evidenced by a positive change in the slope of the progress line. However, the rate at which this progress is being made is determined to be too slow OR the improvement indicates that the student’s rate of progress is equal to that of peers but that the achievement gap is not narrowing.</a:t>
            </a:r>
          </a:p>
        </p:txBody>
      </p:sp>
      <p:pic>
        <p:nvPicPr>
          <p:cNvPr id="5" name="Picture 4" descr="A progress monitoring graph showing a questionable rate of improvement ">
            <a:extLst>
              <a:ext uri="{FF2B5EF4-FFF2-40B4-BE49-F238E27FC236}">
                <a16:creationId xmlns:a16="http://schemas.microsoft.com/office/drawing/2014/main" id="{F3AF50C4-BA16-13CB-32C6-2E4C9EFCD3D6}"/>
              </a:ext>
            </a:extLst>
          </p:cNvPr>
          <p:cNvPicPr>
            <a:picLocks noChangeAspect="1"/>
          </p:cNvPicPr>
          <p:nvPr/>
        </p:nvPicPr>
        <p:blipFill>
          <a:blip r:embed="rId3"/>
          <a:stretch>
            <a:fillRect/>
          </a:stretch>
        </p:blipFill>
        <p:spPr>
          <a:xfrm>
            <a:off x="3172571" y="734380"/>
            <a:ext cx="5828307" cy="3452101"/>
          </a:xfrm>
          <a:prstGeom prst="rect">
            <a:avLst/>
          </a:prstGeom>
        </p:spPr>
      </p:pic>
    </p:spTree>
    <p:extLst>
      <p:ext uri="{BB962C8B-B14F-4D97-AF65-F5344CB8AC3E}">
        <p14:creationId xmlns:p14="http://schemas.microsoft.com/office/powerpoint/2010/main" val="3096639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14D3-FC57-FBF5-51F6-84482D13675F}"/>
              </a:ext>
            </a:extLst>
          </p:cNvPr>
          <p:cNvSpPr>
            <a:spLocks noGrp="1"/>
          </p:cNvSpPr>
          <p:nvPr>
            <p:ph type="title"/>
          </p:nvPr>
        </p:nvSpPr>
        <p:spPr/>
        <p:txBody>
          <a:bodyPr/>
          <a:lstStyle/>
          <a:p>
            <a:r>
              <a:rPr lang="en-US" sz="2800" dirty="0">
                <a:latin typeface="Trebuchet MS" panose="020B0603020202020204" pitchFamily="34" charset="0"/>
              </a:rPr>
              <a:t>Poor Rate of Improvement</a:t>
            </a:r>
          </a:p>
        </p:txBody>
      </p:sp>
      <p:sp>
        <p:nvSpPr>
          <p:cNvPr id="5" name="TextBox 4">
            <a:extLst>
              <a:ext uri="{FF2B5EF4-FFF2-40B4-BE49-F238E27FC236}">
                <a16:creationId xmlns:a16="http://schemas.microsoft.com/office/drawing/2014/main" id="{34C806EB-8B26-8E77-A2B9-EB3612387634}"/>
              </a:ext>
            </a:extLst>
          </p:cNvPr>
          <p:cNvSpPr txBox="1"/>
          <p:nvPr/>
        </p:nvSpPr>
        <p:spPr>
          <a:xfrm>
            <a:off x="373711" y="2125170"/>
            <a:ext cx="3017740" cy="646331"/>
          </a:xfrm>
          <a:prstGeom prst="rect">
            <a:avLst/>
          </a:prstGeom>
          <a:noFill/>
        </p:spPr>
        <p:txBody>
          <a:bodyPr wrap="square" rtlCol="0">
            <a:spAutoFit/>
          </a:bodyPr>
          <a:lstStyle/>
          <a:p>
            <a:r>
              <a:rPr lang="en-US" sz="1800" dirty="0">
                <a:latin typeface="Trebuchet MS" panose="020B0603020202020204" pitchFamily="34" charset="0"/>
              </a:rPr>
              <a:t>The achievement gap continues to widen.</a:t>
            </a:r>
          </a:p>
        </p:txBody>
      </p:sp>
      <p:pic>
        <p:nvPicPr>
          <p:cNvPr id="4" name="Picture 3" descr="A progress monitoring graph showing a poor rate of improvement ">
            <a:extLst>
              <a:ext uri="{FF2B5EF4-FFF2-40B4-BE49-F238E27FC236}">
                <a16:creationId xmlns:a16="http://schemas.microsoft.com/office/drawing/2014/main" id="{FFA98A58-E7BD-D9AB-B608-C76751A6E517}"/>
              </a:ext>
            </a:extLst>
          </p:cNvPr>
          <p:cNvPicPr>
            <a:picLocks noChangeAspect="1"/>
          </p:cNvPicPr>
          <p:nvPr/>
        </p:nvPicPr>
        <p:blipFill>
          <a:blip r:embed="rId3"/>
          <a:stretch>
            <a:fillRect/>
          </a:stretch>
        </p:blipFill>
        <p:spPr>
          <a:xfrm>
            <a:off x="3200620" y="716558"/>
            <a:ext cx="5881384" cy="3463556"/>
          </a:xfrm>
          <a:prstGeom prst="rect">
            <a:avLst/>
          </a:prstGeom>
        </p:spPr>
      </p:pic>
    </p:spTree>
    <p:extLst>
      <p:ext uri="{BB962C8B-B14F-4D97-AF65-F5344CB8AC3E}">
        <p14:creationId xmlns:p14="http://schemas.microsoft.com/office/powerpoint/2010/main" val="642096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196A0-C9BF-EF5A-E700-183785D97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47CD3-4D16-87F9-9A97-3EBB1F90913B}"/>
              </a:ext>
            </a:extLst>
          </p:cNvPr>
          <p:cNvSpPr>
            <a:spLocks noGrp="1"/>
          </p:cNvSpPr>
          <p:nvPr>
            <p:ph type="title"/>
          </p:nvPr>
        </p:nvSpPr>
        <p:spPr>
          <a:xfrm>
            <a:off x="182881" y="105100"/>
            <a:ext cx="7296719" cy="741300"/>
          </a:xfrm>
        </p:spPr>
        <p:txBody>
          <a:bodyPr/>
          <a:lstStyle/>
          <a:p>
            <a:r>
              <a:rPr lang="en-US" sz="2800" dirty="0">
                <a:latin typeface="Trebuchet MS" panose="020B0603020202020204" pitchFamily="34" charset="0"/>
              </a:rPr>
              <a:t>Determine Group or Individual Changes</a:t>
            </a:r>
          </a:p>
        </p:txBody>
      </p:sp>
      <p:sp>
        <p:nvSpPr>
          <p:cNvPr id="3" name="Text Placeholder 2">
            <a:extLst>
              <a:ext uri="{FF2B5EF4-FFF2-40B4-BE49-F238E27FC236}">
                <a16:creationId xmlns:a16="http://schemas.microsoft.com/office/drawing/2014/main" id="{CDFE329D-C747-892F-B333-E5966507B356}"/>
              </a:ext>
            </a:extLst>
          </p:cNvPr>
          <p:cNvSpPr>
            <a:spLocks noGrp="1"/>
          </p:cNvSpPr>
          <p:nvPr>
            <p:ph type="body" idx="1"/>
          </p:nvPr>
        </p:nvSpPr>
        <p:spPr>
          <a:xfrm>
            <a:off x="182881" y="946205"/>
            <a:ext cx="5001370" cy="3241069"/>
          </a:xfrm>
        </p:spPr>
        <p:txBody>
          <a:bodyPr>
            <a:normAutofit fontScale="92500" lnSpcReduction="20000"/>
          </a:bodyPr>
          <a:lstStyle/>
          <a:p>
            <a:r>
              <a:rPr lang="en-US" sz="1800" dirty="0">
                <a:latin typeface="Trebuchet MS" panose="020B0603020202020204" pitchFamily="34" charset="0"/>
              </a:rPr>
              <a:t>For students grouped with similar needs, analyze data to determine if most students in the group are responding to the intervention.</a:t>
            </a:r>
          </a:p>
          <a:p>
            <a:r>
              <a:rPr lang="en-US" sz="1800" dirty="0">
                <a:latin typeface="Trebuchet MS" panose="020B0603020202020204" pitchFamily="34" charset="0"/>
              </a:rPr>
              <a:t>If most students in the group are not responding, changes should be made to intensify the intervention for the entire group.</a:t>
            </a:r>
          </a:p>
          <a:p>
            <a:r>
              <a:rPr lang="en-US" sz="1800" dirty="0">
                <a:latin typeface="Trebuchet MS" panose="020B0603020202020204" pitchFamily="34" charset="0"/>
              </a:rPr>
              <a:t>If only a few students are not responding, consider regrouping students to provide more intensified intervention for the lower performing students.</a:t>
            </a:r>
          </a:p>
        </p:txBody>
      </p:sp>
      <p:pic>
        <p:nvPicPr>
          <p:cNvPr id="5" name="Google Shape;115;p10" descr="CDE Logo">
            <a:extLst>
              <a:ext uri="{FF2B5EF4-FFF2-40B4-BE49-F238E27FC236}">
                <a16:creationId xmlns:a16="http://schemas.microsoft.com/office/drawing/2014/main" id="{7ED2FD1F-78C2-A89C-A898-744CA2B87BD1}"/>
              </a:ext>
            </a:extLst>
          </p:cNvPr>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4" name="Rectangle: Folded Corner 3">
            <a:extLst>
              <a:ext uri="{FF2B5EF4-FFF2-40B4-BE49-F238E27FC236}">
                <a16:creationId xmlns:a16="http://schemas.microsoft.com/office/drawing/2014/main" id="{C1A90400-978C-090A-1C34-67A954503086}"/>
              </a:ext>
            </a:extLst>
          </p:cNvPr>
          <p:cNvSpPr/>
          <p:nvPr/>
        </p:nvSpPr>
        <p:spPr>
          <a:xfrm>
            <a:off x="5343276" y="1089329"/>
            <a:ext cx="3546281" cy="3101008"/>
          </a:xfrm>
          <a:prstGeom prst="foldedCorner">
            <a:avLst/>
          </a:prstGeom>
          <a:solidFill>
            <a:srgbClr val="A3D283">
              <a:alpha val="5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rebuchet MS" panose="020B0603020202020204" pitchFamily="34" charset="0"/>
              </a:rPr>
              <a:t>“Adapting the intervention for the group is more efficient than adapting an individual student’s intervention (NCII, 2023).”</a:t>
            </a:r>
          </a:p>
        </p:txBody>
      </p:sp>
    </p:spTree>
    <p:extLst>
      <p:ext uri="{BB962C8B-B14F-4D97-AF65-F5344CB8AC3E}">
        <p14:creationId xmlns:p14="http://schemas.microsoft.com/office/powerpoint/2010/main" val="369732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lleagues reviewing documents">
            <a:extLst>
              <a:ext uri="{FF2B5EF4-FFF2-40B4-BE49-F238E27FC236}">
                <a16:creationId xmlns:a16="http://schemas.microsoft.com/office/drawing/2014/main" id="{4F74C3A1-60CF-8B61-C897-C7A1BC74BE9A}"/>
              </a:ext>
            </a:extLst>
          </p:cNvPr>
          <p:cNvPicPr>
            <a:picLocks noGrp="1" noChangeAspect="1"/>
          </p:cNvPicPr>
          <p:nvPr>
            <p:ph type="pic" sz="quarter" idx="10"/>
          </p:nvPr>
        </p:nvPicPr>
        <p:blipFill>
          <a:blip r:embed="rId3"/>
          <a:srcRect t="7813" b="7813"/>
          <a:stretch>
            <a:fillRect/>
          </a:stretch>
        </p:blipFill>
        <p:spPr/>
      </p:pic>
      <p:sp>
        <p:nvSpPr>
          <p:cNvPr id="3" name="Title 2">
            <a:extLst>
              <a:ext uri="{FF2B5EF4-FFF2-40B4-BE49-F238E27FC236}">
                <a16:creationId xmlns:a16="http://schemas.microsoft.com/office/drawing/2014/main" id="{91DF8DBA-5D7A-4ABA-D44F-51D580AFFA42}"/>
              </a:ext>
            </a:extLst>
          </p:cNvPr>
          <p:cNvSpPr>
            <a:spLocks noGrp="1"/>
          </p:cNvSpPr>
          <p:nvPr>
            <p:ph type="title"/>
          </p:nvPr>
        </p:nvSpPr>
        <p:spPr/>
        <p:txBody>
          <a:bodyPr/>
          <a:lstStyle/>
          <a:p>
            <a:r>
              <a:rPr lang="en-US" sz="3600" b="1" dirty="0">
                <a:solidFill>
                  <a:srgbClr val="010101"/>
                </a:solidFill>
                <a:latin typeface="Trebuchet MS" panose="020B0603020202020204" pitchFamily="34" charset="0"/>
              </a:rPr>
              <a:t>READ Act Budgets </a:t>
            </a:r>
          </a:p>
        </p:txBody>
      </p:sp>
    </p:spTree>
    <p:extLst>
      <p:ext uri="{BB962C8B-B14F-4D97-AF65-F5344CB8AC3E}">
        <p14:creationId xmlns:p14="http://schemas.microsoft.com/office/powerpoint/2010/main" val="933113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ool corridor with lockers">
            <a:extLst>
              <a:ext uri="{FF2B5EF4-FFF2-40B4-BE49-F238E27FC236}">
                <a16:creationId xmlns:a16="http://schemas.microsoft.com/office/drawing/2014/main" id="{54014EA2-1B82-B7FA-3F6E-4D06FF3D984C}"/>
              </a:ext>
            </a:extLst>
          </p:cNvPr>
          <p:cNvPicPr>
            <a:picLocks noChangeAspect="1"/>
          </p:cNvPicPr>
          <p:nvPr/>
        </p:nvPicPr>
        <p:blipFill>
          <a:blip r:embed="rId3"/>
          <a:srcRect t="13793"/>
          <a:stretch/>
        </p:blipFill>
        <p:spPr>
          <a:xfrm>
            <a:off x="20" y="10"/>
            <a:ext cx="9143980" cy="5143490"/>
          </a:xfrm>
          <a:prstGeom prst="rect">
            <a:avLst/>
          </a:prstGeom>
          <a:noFill/>
        </p:spPr>
      </p:pic>
      <p:sp>
        <p:nvSpPr>
          <p:cNvPr id="2" name="Title 1">
            <a:extLst>
              <a:ext uri="{FF2B5EF4-FFF2-40B4-BE49-F238E27FC236}">
                <a16:creationId xmlns:a16="http://schemas.microsoft.com/office/drawing/2014/main" id="{E1E0D162-C554-8385-10BF-BC233978647C}"/>
              </a:ext>
            </a:extLst>
          </p:cNvPr>
          <p:cNvSpPr>
            <a:spLocks noGrp="1"/>
          </p:cNvSpPr>
          <p:nvPr>
            <p:ph type="title"/>
          </p:nvPr>
        </p:nvSpPr>
        <p:spPr>
          <a:xfrm>
            <a:off x="0" y="3361599"/>
            <a:ext cx="9144000" cy="697053"/>
          </a:xfrm>
        </p:spPr>
        <p:txBody>
          <a:bodyPr wrap="square" anchor="ctr">
            <a:noAutofit/>
          </a:bodyPr>
          <a:lstStyle/>
          <a:p>
            <a:pPr>
              <a:lnSpc>
                <a:spcPct val="90000"/>
              </a:lnSpc>
            </a:pPr>
            <a:r>
              <a:rPr lang="en-US" sz="3600" b="1" dirty="0">
                <a:solidFill>
                  <a:schemeClr val="tx1"/>
                </a:solidFill>
                <a:latin typeface="Trebuchet MS"/>
              </a:rPr>
              <a:t>Regional Collaboration </a:t>
            </a:r>
          </a:p>
        </p:txBody>
      </p:sp>
      <p:pic>
        <p:nvPicPr>
          <p:cNvPr id="4" name="Google Shape;115;p10" descr="CDE Logo">
            <a:extLst>
              <a:ext uri="{FF2B5EF4-FFF2-40B4-BE49-F238E27FC236}">
                <a16:creationId xmlns:a16="http://schemas.microsoft.com/office/drawing/2014/main" id="{B3A458BE-6824-0E24-4000-9C720988CE66}"/>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724994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CC69A-11BF-2F9A-FD1D-91C235ECE53E}"/>
              </a:ext>
            </a:extLst>
          </p:cNvPr>
          <p:cNvSpPr>
            <a:spLocks noGrp="1"/>
          </p:cNvSpPr>
          <p:nvPr>
            <p:ph type="title"/>
          </p:nvPr>
        </p:nvSpPr>
        <p:spPr>
          <a:xfrm>
            <a:off x="135236" y="0"/>
            <a:ext cx="8520600" cy="572700"/>
          </a:xfrm>
        </p:spPr>
        <p:txBody>
          <a:bodyPr/>
          <a:lstStyle/>
          <a:p>
            <a:r>
              <a:rPr lang="en-US" sz="3200" dirty="0">
                <a:latin typeface="Trebuchet MS" panose="020B0603020202020204" pitchFamily="34" charset="0"/>
              </a:rPr>
              <a:t>Breakout Rooms</a:t>
            </a:r>
          </a:p>
        </p:txBody>
      </p:sp>
      <p:sp>
        <p:nvSpPr>
          <p:cNvPr id="7" name="TextBox 6">
            <a:extLst>
              <a:ext uri="{FF2B5EF4-FFF2-40B4-BE49-F238E27FC236}">
                <a16:creationId xmlns:a16="http://schemas.microsoft.com/office/drawing/2014/main" id="{68021BD0-DC43-C19E-8EBB-2EFFED634A52}"/>
              </a:ext>
            </a:extLst>
          </p:cNvPr>
          <p:cNvSpPr txBox="1"/>
          <p:nvPr/>
        </p:nvSpPr>
        <p:spPr>
          <a:xfrm>
            <a:off x="264445" y="755868"/>
            <a:ext cx="8767463" cy="3447098"/>
          </a:xfrm>
          <a:prstGeom prst="rect">
            <a:avLst/>
          </a:prstGeom>
          <a:noFill/>
        </p:spPr>
        <p:txBody>
          <a:bodyPr wrap="square" lIns="91440" tIns="45720" rIns="91440" bIns="45720" rtlCol="0" anchor="t">
            <a:spAutoFit/>
          </a:bodyPr>
          <a:lstStyle/>
          <a:p>
            <a:r>
              <a:rPr lang="en-US" sz="2400" b="1" dirty="0">
                <a:latin typeface="Trebuchet MS"/>
              </a:rPr>
              <a:t>Guiding Questions: </a:t>
            </a:r>
            <a:endParaRPr lang="en-US" sz="2400" dirty="0">
              <a:latin typeface="Trebuchet MS"/>
            </a:endParaRPr>
          </a:p>
          <a:p>
            <a:pPr marL="342900" indent="-342900">
              <a:buChar char="•"/>
            </a:pPr>
            <a:endParaRPr lang="en-US" sz="1200" b="1" dirty="0">
              <a:latin typeface="Trebuchet MS"/>
            </a:endParaRPr>
          </a:p>
          <a:p>
            <a:r>
              <a:rPr lang="en-US" sz="2400" b="1" dirty="0">
                <a:latin typeface="Trebuchet MS"/>
              </a:rPr>
              <a:t>What structures and processes does your school/district have in place for analyzing midyear data? </a:t>
            </a:r>
          </a:p>
          <a:p>
            <a:endParaRPr lang="en-US" sz="600" b="1" dirty="0">
              <a:latin typeface="Trebuchet MS"/>
            </a:endParaRPr>
          </a:p>
          <a:p>
            <a:pPr marL="800100" lvl="1" indent="-342900">
              <a:buFont typeface="Courier New"/>
              <a:buChar char="o"/>
            </a:pPr>
            <a:r>
              <a:rPr lang="en-US" sz="2000" dirty="0">
                <a:latin typeface="Trebuchet MS" panose="020B0603020202020204" pitchFamily="34" charset="0"/>
              </a:rPr>
              <a:t>How is the data used to inform instructional planning?</a:t>
            </a:r>
          </a:p>
          <a:p>
            <a:pPr marL="800100" lvl="1" indent="-342900">
              <a:buFont typeface="Courier New"/>
              <a:buChar char="o"/>
            </a:pPr>
            <a:r>
              <a:rPr lang="en-US" sz="2000" dirty="0">
                <a:latin typeface="Trebuchet MS" panose="020B0603020202020204" pitchFamily="34" charset="0"/>
              </a:rPr>
              <a:t>What does your data tell you about how your system is serving the needs of students?</a:t>
            </a:r>
          </a:p>
          <a:p>
            <a:pPr marL="800100" lvl="1" indent="-342900">
              <a:buFont typeface="Courier New"/>
              <a:buChar char="o"/>
            </a:pPr>
            <a:r>
              <a:rPr lang="en-US" sz="2000" dirty="0">
                <a:latin typeface="Trebuchet MS" panose="020B0603020202020204" pitchFamily="34" charset="0"/>
              </a:rPr>
              <a:t>What is going well with your data-driven instruction, and what areas could be refined or strengthened? </a:t>
            </a:r>
          </a:p>
          <a:p>
            <a:endParaRPr lang="en-US" dirty="0"/>
          </a:p>
          <a:p>
            <a:endParaRPr lang="en-US" dirty="0"/>
          </a:p>
        </p:txBody>
      </p:sp>
    </p:spTree>
    <p:extLst>
      <p:ext uri="{BB962C8B-B14F-4D97-AF65-F5344CB8AC3E}">
        <p14:creationId xmlns:p14="http://schemas.microsoft.com/office/powerpoint/2010/main" val="132237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6E6E-A884-B5C0-B460-A17CA242DC54}"/>
            </a:ext>
          </a:extLst>
        </p:cNvPr>
        <p:cNvGrpSpPr/>
        <p:nvPr/>
      </p:nvGrpSpPr>
      <p:grpSpPr>
        <a:xfrm>
          <a:off x="0" y="0"/>
          <a:ext cx="0" cy="0"/>
          <a:chOff x="0" y="0"/>
          <a:chExt cx="0" cy="0"/>
        </a:xfrm>
      </p:grpSpPr>
      <p:pic>
        <p:nvPicPr>
          <p:cNvPr id="6" name="Picture Placeholder 5" descr="A teacher and two children sitting at a table&#10;">
            <a:extLst>
              <a:ext uri="{FF2B5EF4-FFF2-40B4-BE49-F238E27FC236}">
                <a16:creationId xmlns:a16="http://schemas.microsoft.com/office/drawing/2014/main" id="{F9D01581-77A3-23F7-BA53-1D4F08583200}"/>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71FB63BD-E5D3-C99D-B10D-F8867C2C2714}"/>
              </a:ext>
            </a:extLst>
          </p:cNvPr>
          <p:cNvSpPr>
            <a:spLocks noGrp="1"/>
          </p:cNvSpPr>
          <p:nvPr>
            <p:ph type="title"/>
          </p:nvPr>
        </p:nvSpPr>
        <p:spPr/>
        <p:txBody>
          <a:bodyPr/>
          <a:lstStyle/>
          <a:p>
            <a:r>
              <a:rPr lang="en-US" b="1" dirty="0">
                <a:solidFill>
                  <a:schemeClr val="tx1"/>
                </a:solidFill>
                <a:latin typeface="Trebuchet MS"/>
              </a:rPr>
              <a:t> </a:t>
            </a:r>
            <a:r>
              <a:rPr lang="en-US" sz="3600" b="1" dirty="0">
                <a:solidFill>
                  <a:schemeClr val="tx1"/>
                </a:solidFill>
                <a:latin typeface="Trebuchet MS"/>
              </a:rPr>
              <a:t>Literacy Updates and Collaboration</a:t>
            </a:r>
          </a:p>
        </p:txBody>
      </p:sp>
      <p:pic>
        <p:nvPicPr>
          <p:cNvPr id="5" name="Google Shape;115;p10" descr="CDE Logo">
            <a:extLst>
              <a:ext uri="{FF2B5EF4-FFF2-40B4-BE49-F238E27FC236}">
                <a16:creationId xmlns:a16="http://schemas.microsoft.com/office/drawing/2014/main" id="{9251B2D0-50F5-27AC-5806-C6082B2166DF}"/>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300627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C678-6801-D0B1-697E-0D3702B6B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FDB8A-C625-88B6-E1D0-DA9F141ED272}"/>
              </a:ext>
            </a:extLst>
          </p:cNvPr>
          <p:cNvSpPr>
            <a:spLocks noGrp="1"/>
          </p:cNvSpPr>
          <p:nvPr>
            <p:ph type="title" idx="4294967295"/>
          </p:nvPr>
        </p:nvSpPr>
        <p:spPr>
          <a:xfrm>
            <a:off x="0" y="-92869"/>
            <a:ext cx="8520113" cy="571500"/>
          </a:xfrm>
        </p:spPr>
        <p:txBody>
          <a:bodyPr>
            <a:noAutofit/>
          </a:bodyPr>
          <a:lstStyle/>
          <a:p>
            <a:r>
              <a:rPr lang="en-US" sz="3200" dirty="0">
                <a:latin typeface="Trebuchet MS" panose="020B0603020202020204" pitchFamily="34" charset="0"/>
              </a:rPr>
              <a:t>ELSR Regional Support Information</a:t>
            </a:r>
          </a:p>
        </p:txBody>
      </p:sp>
      <p:pic>
        <p:nvPicPr>
          <p:cNvPr id="4" name="Picture 3" descr="Map of ELSR Office Regional Support ">
            <a:extLst>
              <a:ext uri="{FF2B5EF4-FFF2-40B4-BE49-F238E27FC236}">
                <a16:creationId xmlns:a16="http://schemas.microsoft.com/office/drawing/2014/main" id="{E009CB96-8E9D-C107-B430-83878422C17F}"/>
              </a:ext>
            </a:extLst>
          </p:cNvPr>
          <p:cNvPicPr>
            <a:picLocks noChangeAspect="1"/>
          </p:cNvPicPr>
          <p:nvPr/>
        </p:nvPicPr>
        <p:blipFill>
          <a:blip r:embed="rId3"/>
          <a:stretch>
            <a:fillRect/>
          </a:stretch>
        </p:blipFill>
        <p:spPr>
          <a:xfrm>
            <a:off x="966681" y="571500"/>
            <a:ext cx="7210638" cy="4416031"/>
          </a:xfrm>
          <a:prstGeom prst="rect">
            <a:avLst/>
          </a:prstGeom>
        </p:spPr>
      </p:pic>
      <p:sp>
        <p:nvSpPr>
          <p:cNvPr id="7" name="TextBox 6">
            <a:extLst>
              <a:ext uri="{FF2B5EF4-FFF2-40B4-BE49-F238E27FC236}">
                <a16:creationId xmlns:a16="http://schemas.microsoft.com/office/drawing/2014/main" id="{188A9C4D-3A38-884E-4794-15C9450ECC6D}"/>
              </a:ext>
            </a:extLst>
          </p:cNvPr>
          <p:cNvSpPr txBox="1"/>
          <p:nvPr/>
        </p:nvSpPr>
        <p:spPr>
          <a:xfrm>
            <a:off x="3462282" y="4264223"/>
            <a:ext cx="4851400" cy="307777"/>
          </a:xfrm>
          <a:prstGeom prst="rect">
            <a:avLst/>
          </a:prstGeom>
          <a:noFill/>
        </p:spPr>
        <p:txBody>
          <a:bodyPr wrap="square" rtlCol="0">
            <a:spAutoFit/>
          </a:bodyPr>
          <a:lstStyle/>
          <a:p>
            <a:pPr algn="ctr"/>
            <a:r>
              <a:rPr lang="en-US" dirty="0">
                <a:hlinkClick r:id="rId4"/>
              </a:rPr>
              <a:t>ELSR Regional Support</a:t>
            </a:r>
            <a:r>
              <a:rPr lang="en-US" dirty="0"/>
              <a:t> </a:t>
            </a:r>
          </a:p>
        </p:txBody>
      </p:sp>
      <p:pic>
        <p:nvPicPr>
          <p:cNvPr id="1030" name="Picture 6" descr="Colorado Department of Education Logo ">
            <a:extLst>
              <a:ext uri="{FF2B5EF4-FFF2-40B4-BE49-F238E27FC236}">
                <a16:creationId xmlns:a16="http://schemas.microsoft.com/office/drawing/2014/main" id="{0F58B4D9-4AE7-919E-E416-E845C69C4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3682" y="4757738"/>
            <a:ext cx="752201" cy="32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882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66C1-923B-61D2-61C8-3917C84340B8}"/>
              </a:ext>
            </a:extLst>
          </p:cNvPr>
          <p:cNvSpPr>
            <a:spLocks noGrp="1"/>
          </p:cNvSpPr>
          <p:nvPr>
            <p:ph type="title"/>
          </p:nvPr>
        </p:nvSpPr>
        <p:spPr>
          <a:xfrm>
            <a:off x="497054" y="1865734"/>
            <a:ext cx="3730593" cy="572700"/>
          </a:xfrm>
        </p:spPr>
        <p:txBody>
          <a:bodyPr spcFirstLastPara="1" vert="horz" wrap="square" lIns="68580" tIns="34290" rIns="68580" bIns="34290" rtlCol="0" anchor="ctr" anchorCtr="0">
            <a:normAutofit fontScale="90000"/>
          </a:bodyPr>
          <a:lstStyle/>
          <a:p>
            <a:pPr defTabSz="685800">
              <a:spcBef>
                <a:spcPct val="0"/>
              </a:spcBef>
            </a:pPr>
            <a:r>
              <a:rPr lang="en-US" b="1" kern="1200" dirty="0">
                <a:solidFill>
                  <a:schemeClr val="tx1"/>
                </a:solidFill>
                <a:latin typeface="Trebuchet MS" panose="020B0603020202020204" pitchFamily="34" charset="0"/>
                <a:ea typeface="+mj-ea"/>
                <a:cs typeface="+mj-cs"/>
              </a:rPr>
              <a:t>ELSR </a:t>
            </a:r>
            <a:br>
              <a:rPr lang="en-US" b="1" kern="1200" dirty="0">
                <a:solidFill>
                  <a:schemeClr val="tx1"/>
                </a:solidFill>
                <a:latin typeface="Trebuchet MS" panose="020B0603020202020204" pitchFamily="34" charset="0"/>
                <a:ea typeface="+mj-ea"/>
                <a:cs typeface="+mj-cs"/>
              </a:rPr>
            </a:br>
            <a:r>
              <a:rPr lang="en-US" b="1" kern="1200" dirty="0">
                <a:solidFill>
                  <a:schemeClr val="tx1"/>
                </a:solidFill>
                <a:latin typeface="Trebuchet MS" panose="020B0603020202020204" pitchFamily="34" charset="0"/>
                <a:ea typeface="+mj-ea"/>
                <a:cs typeface="+mj-cs"/>
              </a:rPr>
              <a:t>Regional Consultant</a:t>
            </a:r>
            <a:br>
              <a:rPr lang="en-US" b="1" kern="1200" dirty="0">
                <a:solidFill>
                  <a:schemeClr val="tx1"/>
                </a:solidFill>
                <a:latin typeface="Trebuchet MS" panose="020B0603020202020204" pitchFamily="34" charset="0"/>
                <a:ea typeface="+mj-ea"/>
                <a:cs typeface="+mj-cs"/>
              </a:rPr>
            </a:br>
            <a:r>
              <a:rPr lang="en-US" b="1" kern="1200" dirty="0">
                <a:solidFill>
                  <a:schemeClr val="tx1"/>
                </a:solidFill>
                <a:latin typeface="Trebuchet MS" panose="020B0603020202020204" pitchFamily="34" charset="0"/>
                <a:ea typeface="+mj-ea"/>
                <a:cs typeface="+mj-cs"/>
              </a:rPr>
              <a:t>Support</a:t>
            </a:r>
          </a:p>
        </p:txBody>
      </p:sp>
      <p:graphicFrame>
        <p:nvGraphicFramePr>
          <p:cNvPr id="26" name="TextBox 2" descr="ELSR regional consultant support includes data analysis, SRD identification, READ Act implementation, professional development, planning for developing processes and procedures required by the READ Act. ">
            <a:extLst>
              <a:ext uri="{FF2B5EF4-FFF2-40B4-BE49-F238E27FC236}">
                <a16:creationId xmlns:a16="http://schemas.microsoft.com/office/drawing/2014/main" id="{8BFB3AFE-F97F-4B2E-2045-843ED0795A55}"/>
              </a:ext>
            </a:extLst>
          </p:cNvPr>
          <p:cNvGraphicFramePr/>
          <p:nvPr>
            <p:extLst>
              <p:ext uri="{D42A27DB-BD31-4B8C-83A1-F6EECF244321}">
                <p14:modId xmlns:p14="http://schemas.microsoft.com/office/powerpoint/2010/main" val="4139120379"/>
              </p:ext>
            </p:extLst>
          </p:nvPr>
        </p:nvGraphicFramePr>
        <p:xfrm>
          <a:off x="4047222" y="218067"/>
          <a:ext cx="4743694" cy="4152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24" descr="Early Literacy Assessment Tool Project Information for 2026-27. Please contact elat@cde.state.co.us with questions. ">
            <a:extLst>
              <a:ext uri="{FF2B5EF4-FFF2-40B4-BE49-F238E27FC236}">
                <a16:creationId xmlns:a16="http://schemas.microsoft.com/office/drawing/2014/main" id="{A97F4BE1-BBB7-0A97-034A-D6A31C128AB1}"/>
              </a:ext>
            </a:extLst>
          </p:cNvPr>
          <p:cNvPicPr>
            <a:picLocks noChangeAspect="1"/>
          </p:cNvPicPr>
          <p:nvPr/>
        </p:nvPicPr>
        <p:blipFill>
          <a:blip r:embed="rId8"/>
          <a:stretch>
            <a:fillRect/>
          </a:stretch>
        </p:blipFill>
        <p:spPr>
          <a:xfrm>
            <a:off x="0" y="0"/>
            <a:ext cx="9144000" cy="5143500"/>
          </a:xfrm>
          <a:prstGeom prst="rect">
            <a:avLst/>
          </a:prstGeom>
        </p:spPr>
      </p:pic>
    </p:spTree>
    <p:extLst>
      <p:ext uri="{BB962C8B-B14F-4D97-AF65-F5344CB8AC3E}">
        <p14:creationId xmlns:p14="http://schemas.microsoft.com/office/powerpoint/2010/main" val="1716559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775E7B-7E8E-2B1C-104B-6A6BEE495FF3}"/>
              </a:ext>
            </a:extLst>
          </p:cNvPr>
          <p:cNvSpPr>
            <a:spLocks noGrp="1"/>
          </p:cNvSpPr>
          <p:nvPr>
            <p:ph type="title"/>
          </p:nvPr>
        </p:nvSpPr>
        <p:spPr>
          <a:xfrm>
            <a:off x="0" y="3305909"/>
            <a:ext cx="9144000" cy="633046"/>
          </a:xfrm>
        </p:spPr>
        <p:txBody>
          <a:bodyPr vert="horz" lIns="51435" tIns="25718" rIns="51435" bIns="25718" rtlCol="0" anchor="b">
            <a:noAutofit/>
          </a:bodyPr>
          <a:lstStyle/>
          <a:p>
            <a:pPr>
              <a:spcBef>
                <a:spcPct val="0"/>
              </a:spcBef>
            </a:pPr>
            <a:r>
              <a:rPr lang="en-US" sz="3600" b="1" kern="1200" dirty="0">
                <a:solidFill>
                  <a:schemeClr val="tx1"/>
                </a:solidFill>
                <a:latin typeface="Trebuchet MS" panose="020B0603020202020204" pitchFamily="34" charset="0"/>
                <a:ea typeface="+mj-ea"/>
                <a:cs typeface="+mj-cs"/>
              </a:rPr>
              <a:t>ELSR Professional Development Updates</a:t>
            </a:r>
          </a:p>
        </p:txBody>
      </p:sp>
    </p:spTree>
    <p:extLst>
      <p:ext uri="{BB962C8B-B14F-4D97-AF65-F5344CB8AC3E}">
        <p14:creationId xmlns:p14="http://schemas.microsoft.com/office/powerpoint/2010/main" val="61662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F312EB-8016-0C70-71EB-4931B43824F4}"/>
              </a:ext>
            </a:extLst>
          </p:cNvPr>
          <p:cNvSpPr>
            <a:spLocks noGrp="1"/>
          </p:cNvSpPr>
          <p:nvPr>
            <p:ph type="title"/>
          </p:nvPr>
        </p:nvSpPr>
        <p:spPr>
          <a:xfrm>
            <a:off x="0" y="-126028"/>
            <a:ext cx="8520600" cy="572700"/>
          </a:xfrm>
        </p:spPr>
        <p:txBody>
          <a:bodyPr/>
          <a:lstStyle/>
          <a:p>
            <a:r>
              <a:rPr lang="en-US" sz="3200" dirty="0">
                <a:latin typeface="Trebuchet MS" panose="020B0603020202020204" pitchFamily="34" charset="0"/>
              </a:rPr>
              <a:t>Evidence-Based Reading Instruction Index</a:t>
            </a:r>
            <a:r>
              <a:rPr lang="en-US" dirty="0"/>
              <a:t> </a:t>
            </a:r>
          </a:p>
        </p:txBody>
      </p:sp>
      <p:sp>
        <p:nvSpPr>
          <p:cNvPr id="6" name="TextBox 5">
            <a:extLst>
              <a:ext uri="{FF2B5EF4-FFF2-40B4-BE49-F238E27FC236}">
                <a16:creationId xmlns:a16="http://schemas.microsoft.com/office/drawing/2014/main" id="{B203FFCE-DCB5-4098-9127-A97EB95D0398}"/>
              </a:ext>
            </a:extLst>
          </p:cNvPr>
          <p:cNvSpPr txBox="1"/>
          <p:nvPr/>
        </p:nvSpPr>
        <p:spPr>
          <a:xfrm>
            <a:off x="199177" y="688063"/>
            <a:ext cx="4662534"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latin typeface="Trebuchet MS" panose="020B0603020202020204" pitchFamily="34" charset="0"/>
              </a:rPr>
              <a:t>Quick-reference index for district/school administrators and educators </a:t>
            </a:r>
          </a:p>
          <a:p>
            <a:pPr marL="285750" indent="-285750">
              <a:spcAft>
                <a:spcPts val="600"/>
              </a:spcAft>
              <a:buFont typeface="Arial" panose="020B0604020202020204" pitchFamily="34" charset="0"/>
              <a:buChar char="•"/>
            </a:pPr>
            <a:r>
              <a:rPr lang="en-US" sz="1600" dirty="0">
                <a:latin typeface="Trebuchet MS" panose="020B0603020202020204" pitchFamily="34" charset="0"/>
              </a:rPr>
              <a:t>Identifies what effective reading instruction looks like in classrooms aligned with the science of reading and evidence-based practices </a:t>
            </a:r>
          </a:p>
          <a:p>
            <a:pPr marL="285750" indent="-285750">
              <a:spcAft>
                <a:spcPts val="600"/>
              </a:spcAft>
              <a:buFont typeface="Arial" panose="020B0604020202020204" pitchFamily="34" charset="0"/>
              <a:buChar char="•"/>
            </a:pPr>
            <a:r>
              <a:rPr lang="en-US" sz="1600" dirty="0">
                <a:latin typeface="Trebuchet MS" panose="020B0603020202020204" pitchFamily="34" charset="0"/>
              </a:rPr>
              <a:t>CDE documents and tools are organized by topic </a:t>
            </a:r>
          </a:p>
          <a:p>
            <a:endParaRPr lang="en-US" sz="1600" dirty="0">
              <a:latin typeface="Trebuchet MS" panose="020B0603020202020204" pitchFamily="34" charset="0"/>
            </a:endParaRPr>
          </a:p>
          <a:p>
            <a:endParaRPr lang="en-US" sz="1600" dirty="0">
              <a:latin typeface="Trebuchet MS" panose="020B0603020202020204" pitchFamily="34" charset="0"/>
            </a:endParaRPr>
          </a:p>
          <a:p>
            <a:r>
              <a:rPr lang="en-US" sz="1600" dirty="0">
                <a:solidFill>
                  <a:srgbClr val="093C92"/>
                </a:solidFill>
                <a:latin typeface="Trebuchet MS" panose="020B0603020202020204" pitchFamily="34" charset="0"/>
              </a:rPr>
              <a:t>By providing direct access to these key resources, this index enables the user to recognize strong, evidence-based instructional practices and support continuous improvement in literacy outcomes for all students. </a:t>
            </a:r>
          </a:p>
        </p:txBody>
      </p:sp>
      <p:pic>
        <p:nvPicPr>
          <p:cNvPr id="5" name="Picture 4" descr="A screenshot of the Evidence-Based Reading Instruction Index ">
            <a:extLst>
              <a:ext uri="{FF2B5EF4-FFF2-40B4-BE49-F238E27FC236}">
                <a16:creationId xmlns:a16="http://schemas.microsoft.com/office/drawing/2014/main" id="{F6A615FF-3979-28CD-A776-D29B0B5B978A}"/>
              </a:ext>
            </a:extLst>
          </p:cNvPr>
          <p:cNvPicPr>
            <a:picLocks noChangeAspect="1"/>
          </p:cNvPicPr>
          <p:nvPr/>
        </p:nvPicPr>
        <p:blipFill>
          <a:blip r:embed="rId3"/>
          <a:stretch>
            <a:fillRect/>
          </a:stretch>
        </p:blipFill>
        <p:spPr>
          <a:xfrm rot="222894">
            <a:off x="4895484" y="671544"/>
            <a:ext cx="3200082" cy="4142742"/>
          </a:xfrm>
          <a:prstGeom prst="rect">
            <a:avLst/>
          </a:prstGeom>
          <a:effectLst>
            <a:innerShdw blurRad="114300">
              <a:prstClr val="black"/>
            </a:innerShdw>
          </a:effectLst>
        </p:spPr>
      </p:pic>
      <p:sp>
        <p:nvSpPr>
          <p:cNvPr id="2" name="TextBox 1">
            <a:extLst>
              <a:ext uri="{FF2B5EF4-FFF2-40B4-BE49-F238E27FC236}">
                <a16:creationId xmlns:a16="http://schemas.microsoft.com/office/drawing/2014/main" id="{46CF5B46-5E96-1C85-74A5-DF2D2B5D0C9C}"/>
              </a:ext>
            </a:extLst>
          </p:cNvPr>
          <p:cNvSpPr txBox="1"/>
          <p:nvPr/>
        </p:nvSpPr>
        <p:spPr>
          <a:xfrm>
            <a:off x="199177" y="4830522"/>
            <a:ext cx="7396680" cy="246221"/>
          </a:xfrm>
          <a:prstGeom prst="rect">
            <a:avLst/>
          </a:prstGeom>
          <a:noFill/>
        </p:spPr>
        <p:txBody>
          <a:bodyPr wrap="square" rtlCol="0">
            <a:spAutoFit/>
          </a:bodyPr>
          <a:lstStyle/>
          <a:p>
            <a:r>
              <a:rPr lang="en-US" sz="1000" dirty="0">
                <a:latin typeface="Trebuchet MS" panose="020B0603020202020204" pitchFamily="34" charset="0"/>
                <a:hlinkClick r:id="rId4"/>
              </a:rPr>
              <a:t>https://www.cde.state.co.us/coloradoliteracy/evidencebasedreadinginstructionindex</a:t>
            </a:r>
            <a:r>
              <a:rPr lang="en-US" sz="1000" dirty="0">
                <a:latin typeface="Trebuchet MS" panose="020B0603020202020204" pitchFamily="34" charset="0"/>
              </a:rPr>
              <a:t> </a:t>
            </a:r>
          </a:p>
        </p:txBody>
      </p:sp>
    </p:spTree>
    <p:extLst>
      <p:ext uri="{BB962C8B-B14F-4D97-AF65-F5344CB8AC3E}">
        <p14:creationId xmlns:p14="http://schemas.microsoft.com/office/powerpoint/2010/main" val="136756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the Combined Leader Look-For Tools ">
            <a:extLst>
              <a:ext uri="{FF2B5EF4-FFF2-40B4-BE49-F238E27FC236}">
                <a16:creationId xmlns:a16="http://schemas.microsoft.com/office/drawing/2014/main" id="{F1C33BC7-43EC-D720-5264-0DFAD565E59C}"/>
              </a:ext>
            </a:extLst>
          </p:cNvPr>
          <p:cNvPicPr>
            <a:picLocks noChangeAspect="1"/>
          </p:cNvPicPr>
          <p:nvPr/>
        </p:nvPicPr>
        <p:blipFill>
          <a:blip r:embed="rId3"/>
          <a:srcRect r="444"/>
          <a:stretch>
            <a:fillRect/>
          </a:stretch>
        </p:blipFill>
        <p:spPr>
          <a:xfrm>
            <a:off x="20" y="10"/>
            <a:ext cx="9143980" cy="5143490"/>
          </a:xfrm>
          <a:prstGeom prst="rect">
            <a:avLst/>
          </a:prstGeom>
          <a:noFill/>
        </p:spPr>
      </p:pic>
      <p:sp>
        <p:nvSpPr>
          <p:cNvPr id="2" name="Title 1">
            <a:extLst>
              <a:ext uri="{FF2B5EF4-FFF2-40B4-BE49-F238E27FC236}">
                <a16:creationId xmlns:a16="http://schemas.microsoft.com/office/drawing/2014/main" id="{F0462340-922D-93DB-F652-0C01D005B1AB}"/>
              </a:ext>
            </a:extLst>
          </p:cNvPr>
          <p:cNvSpPr>
            <a:spLocks noGrp="1"/>
          </p:cNvSpPr>
          <p:nvPr>
            <p:ph type="title"/>
          </p:nvPr>
        </p:nvSpPr>
        <p:spPr>
          <a:xfrm>
            <a:off x="0" y="3361599"/>
            <a:ext cx="9144000" cy="697053"/>
          </a:xfrm>
        </p:spPr>
        <p:txBody>
          <a:bodyPr wrap="square" anchor="ctr">
            <a:normAutofit/>
          </a:bodyPr>
          <a:lstStyle/>
          <a:p>
            <a:pPr>
              <a:lnSpc>
                <a:spcPct val="90000"/>
              </a:lnSpc>
            </a:pPr>
            <a:r>
              <a:rPr lang="en-US" sz="3600" b="1" dirty="0">
                <a:solidFill>
                  <a:srgbClr val="010101"/>
                </a:solidFill>
                <a:latin typeface="Trebuchet MS" panose="020B0603020202020204" pitchFamily="34" charset="0"/>
              </a:rPr>
              <a:t>Combined Leader Look-For Tools </a:t>
            </a:r>
          </a:p>
        </p:txBody>
      </p:sp>
    </p:spTree>
    <p:extLst>
      <p:ext uri="{BB962C8B-B14F-4D97-AF65-F5344CB8AC3E}">
        <p14:creationId xmlns:p14="http://schemas.microsoft.com/office/powerpoint/2010/main" val="2377957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9F1860-5738-197F-CF49-5ABEC90D3AF5}"/>
              </a:ext>
            </a:extLst>
          </p:cNvPr>
          <p:cNvSpPr>
            <a:spLocks noGrp="1"/>
          </p:cNvSpPr>
          <p:nvPr>
            <p:ph type="title"/>
          </p:nvPr>
        </p:nvSpPr>
        <p:spPr/>
        <p:txBody>
          <a:bodyPr/>
          <a:lstStyle/>
          <a:p>
            <a:r>
              <a:rPr lang="en-US" sz="3200" dirty="0">
                <a:latin typeface="Trebuchet MS" panose="020B0603020202020204" pitchFamily="34" charset="0"/>
              </a:rPr>
              <a:t>Features of the Look-For Tools</a:t>
            </a:r>
          </a:p>
        </p:txBody>
      </p:sp>
      <p:pic>
        <p:nvPicPr>
          <p:cNvPr id="6" name="Picture 5" descr="A screenshot of the Leader Look-For Tool links in the Evidence-Based Reading Instruction Index ">
            <a:extLst>
              <a:ext uri="{FF2B5EF4-FFF2-40B4-BE49-F238E27FC236}">
                <a16:creationId xmlns:a16="http://schemas.microsoft.com/office/drawing/2014/main" id="{F7CCB7E3-B18D-AD34-D6B5-2B366E23D89C}"/>
              </a:ext>
            </a:extLst>
          </p:cNvPr>
          <p:cNvPicPr>
            <a:picLocks noChangeAspect="1"/>
          </p:cNvPicPr>
          <p:nvPr/>
        </p:nvPicPr>
        <p:blipFill>
          <a:blip r:embed="rId3"/>
          <a:stretch>
            <a:fillRect/>
          </a:stretch>
        </p:blipFill>
        <p:spPr>
          <a:xfrm>
            <a:off x="340475" y="1415657"/>
            <a:ext cx="8463050" cy="2312186"/>
          </a:xfrm>
          <a:prstGeom prst="rect">
            <a:avLst/>
          </a:prstGeom>
          <a:effectLst>
            <a:innerShdw blurRad="114300">
              <a:prstClr val="black"/>
            </a:innerShdw>
          </a:effectLst>
        </p:spPr>
      </p:pic>
    </p:spTree>
    <p:extLst>
      <p:ext uri="{BB962C8B-B14F-4D97-AF65-F5344CB8AC3E}">
        <p14:creationId xmlns:p14="http://schemas.microsoft.com/office/powerpoint/2010/main" val="135167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4E72-AB0A-BC3A-D23B-69B408379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1A8C6-CA1B-78DB-2D7C-EBEDD74551E9}"/>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Leader Look For Tool Example </a:t>
            </a:r>
          </a:p>
        </p:txBody>
      </p:sp>
      <p:pic>
        <p:nvPicPr>
          <p:cNvPr id="8" name="Picture 7" descr="A screenshot of the Phonological and Phonemic Awareness tab of the Leader Look-For Tool ">
            <a:extLst>
              <a:ext uri="{FF2B5EF4-FFF2-40B4-BE49-F238E27FC236}">
                <a16:creationId xmlns:a16="http://schemas.microsoft.com/office/drawing/2014/main" id="{E0F07E03-6820-A4B3-2B4B-8B85A505D804}"/>
              </a:ext>
            </a:extLst>
          </p:cNvPr>
          <p:cNvPicPr>
            <a:picLocks noChangeAspect="1"/>
          </p:cNvPicPr>
          <p:nvPr/>
        </p:nvPicPr>
        <p:blipFill>
          <a:blip r:embed="rId3"/>
          <a:stretch>
            <a:fillRect/>
          </a:stretch>
        </p:blipFill>
        <p:spPr>
          <a:xfrm>
            <a:off x="0" y="-1"/>
            <a:ext cx="9166776" cy="4711485"/>
          </a:xfrm>
          <a:prstGeom prst="rect">
            <a:avLst/>
          </a:prstGeom>
        </p:spPr>
      </p:pic>
      <p:pic>
        <p:nvPicPr>
          <p:cNvPr id="10" name="Picture 9">
            <a:extLst>
              <a:ext uri="{FF2B5EF4-FFF2-40B4-BE49-F238E27FC236}">
                <a16:creationId xmlns:a16="http://schemas.microsoft.com/office/drawing/2014/main" id="{6E24E661-665D-FAAA-4BEB-E054FAF1E4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00864" y="4753401"/>
            <a:ext cx="643136" cy="390099"/>
          </a:xfrm>
          <a:prstGeom prst="rect">
            <a:avLst/>
          </a:prstGeom>
        </p:spPr>
      </p:pic>
    </p:spTree>
    <p:extLst>
      <p:ext uri="{BB962C8B-B14F-4D97-AF65-F5344CB8AC3E}">
        <p14:creationId xmlns:p14="http://schemas.microsoft.com/office/powerpoint/2010/main" val="451334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7BC9-3E08-7BB4-8557-AA66B3ADB761}"/>
              </a:ext>
            </a:extLst>
          </p:cNvPr>
          <p:cNvSpPr>
            <a:spLocks noGrp="1"/>
          </p:cNvSpPr>
          <p:nvPr>
            <p:ph type="title"/>
          </p:nvPr>
        </p:nvSpPr>
        <p:spPr>
          <a:xfrm>
            <a:off x="155850" y="98753"/>
            <a:ext cx="8765010" cy="741300"/>
          </a:xfrm>
        </p:spPr>
        <p:txBody>
          <a:bodyPr/>
          <a:lstStyle/>
          <a:p>
            <a:r>
              <a:rPr lang="en-US" sz="3600" dirty="0">
                <a:latin typeface="Trebuchet MS" panose="020B0603020202020204" pitchFamily="34" charset="0"/>
              </a:rPr>
              <a:t>How Allocations are Calculated</a:t>
            </a:r>
          </a:p>
        </p:txBody>
      </p:sp>
      <p:sp>
        <p:nvSpPr>
          <p:cNvPr id="4" name="TextBox 3">
            <a:extLst>
              <a:ext uri="{FF2B5EF4-FFF2-40B4-BE49-F238E27FC236}">
                <a16:creationId xmlns:a16="http://schemas.microsoft.com/office/drawing/2014/main" id="{2457BD5C-C9D2-D2AC-ECCC-2C7C586834FD}"/>
              </a:ext>
            </a:extLst>
          </p:cNvPr>
          <p:cNvSpPr txBox="1"/>
          <p:nvPr/>
        </p:nvSpPr>
        <p:spPr>
          <a:xfrm>
            <a:off x="145193" y="1153813"/>
            <a:ext cx="671280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buChar char="•"/>
            </a:pPr>
            <a:r>
              <a:rPr lang="en-US" sz="1800" baseline="0" dirty="0">
                <a:latin typeface="Trebuchet MS" panose="020B0603020202020204" pitchFamily="34" charset="0"/>
                <a:ea typeface="Segoe UI"/>
                <a:cs typeface="Segoe UI"/>
              </a:rPr>
              <a:t>SRD collection open spring-late summer (Pipeline)</a:t>
            </a:r>
            <a:r>
              <a:rPr lang="en-US" sz="1800" dirty="0">
                <a:latin typeface="Trebuchet MS" panose="020B0603020202020204" pitchFamily="34" charset="0"/>
                <a:ea typeface="Segoe UI"/>
                <a:cs typeface="Segoe UI"/>
              </a:rPr>
              <a:t>​</a:t>
            </a:r>
            <a:endParaRPr lang="en-US" sz="1800" dirty="0">
              <a:latin typeface="Trebuchet MS" panose="020B0603020202020204" pitchFamily="34" charset="0"/>
            </a:endParaRPr>
          </a:p>
          <a:p>
            <a:pPr marL="285750" indent="-285750" rtl="0">
              <a:buChar char="•"/>
            </a:pPr>
            <a:r>
              <a:rPr lang="en-US" sz="1800" baseline="0" dirty="0">
                <a:latin typeface="Trebuchet MS" panose="020B0603020202020204" pitchFamily="34" charset="0"/>
                <a:ea typeface="Segoe UI"/>
                <a:cs typeface="Segoe UI"/>
              </a:rPr>
              <a:t>SRD numbers are confirmed by LEAs</a:t>
            </a:r>
            <a:r>
              <a:rPr lang="en-US" sz="1800" dirty="0">
                <a:latin typeface="Trebuchet MS" panose="020B0603020202020204" pitchFamily="34" charset="0"/>
                <a:ea typeface="Segoe UI"/>
                <a:cs typeface="Segoe UI"/>
              </a:rPr>
              <a:t>​</a:t>
            </a:r>
          </a:p>
          <a:p>
            <a:pPr rtl="0"/>
            <a:r>
              <a:rPr lang="en-US" sz="1800" dirty="0">
                <a:latin typeface="Trebuchet MS" panose="020B0603020202020204" pitchFamily="34" charset="0"/>
                <a:ea typeface="Segoe UI"/>
                <a:cs typeface="Segoe UI"/>
              </a:rPr>
              <a:t>​</a:t>
            </a:r>
          </a:p>
          <a:p>
            <a:pPr marL="285750" indent="-285750" rtl="0">
              <a:buChar char="•"/>
            </a:pPr>
            <a:r>
              <a:rPr lang="en-US" sz="1800" baseline="0" dirty="0">
                <a:latin typeface="Trebuchet MS" panose="020B0603020202020204" pitchFamily="34" charset="0"/>
                <a:ea typeface="Segoe UI"/>
                <a:cs typeface="Segoe UI"/>
              </a:rPr>
              <a:t>School Finance calculates the PPR and the allocation amount per district</a:t>
            </a:r>
            <a:r>
              <a:rPr lang="en-US" sz="1800" dirty="0">
                <a:latin typeface="Trebuchet MS" panose="020B0603020202020204" pitchFamily="34" charset="0"/>
                <a:ea typeface="Segoe UI"/>
                <a:cs typeface="Segoe UI"/>
              </a:rPr>
              <a:t>​</a:t>
            </a:r>
          </a:p>
          <a:p>
            <a:r>
              <a:rPr lang="en-US" sz="1800" dirty="0">
                <a:latin typeface="Trebuchet MS" panose="020B0603020202020204" pitchFamily="34" charset="0"/>
                <a:ea typeface="Segoe UI"/>
                <a:cs typeface="Segoe UI"/>
              </a:rPr>
              <a:t>   </a:t>
            </a:r>
            <a:r>
              <a:rPr lang="en-US" sz="1800" baseline="0" dirty="0">
                <a:latin typeface="Trebuchet MS" panose="020B0603020202020204" pitchFamily="34" charset="0"/>
                <a:ea typeface="Segoe UI"/>
                <a:cs typeface="Segoe UI"/>
              </a:rPr>
              <a:t>-$26,000,000/total SRD amount in Colorado= PPR</a:t>
            </a:r>
            <a:r>
              <a:rPr lang="en-US" sz="1800" dirty="0">
                <a:latin typeface="Trebuchet MS" panose="020B0603020202020204" pitchFamily="34" charset="0"/>
                <a:ea typeface="Segoe UI"/>
                <a:cs typeface="Segoe UI"/>
              </a:rPr>
              <a:t>​</a:t>
            </a:r>
          </a:p>
          <a:p>
            <a:r>
              <a:rPr lang="en-US" sz="1800" dirty="0">
                <a:latin typeface="Trebuchet MS" panose="020B0603020202020204" pitchFamily="34" charset="0"/>
                <a:ea typeface="Segoe UI"/>
                <a:cs typeface="Segoe UI"/>
              </a:rPr>
              <a:t>   </a:t>
            </a:r>
            <a:r>
              <a:rPr lang="en-US" sz="1800" baseline="0" dirty="0">
                <a:latin typeface="Trebuchet MS" panose="020B0603020202020204" pitchFamily="34" charset="0"/>
                <a:ea typeface="Segoe UI"/>
                <a:cs typeface="Segoe UI"/>
              </a:rPr>
              <a:t>-PPR x # of SRD in district = LEA allocation</a:t>
            </a:r>
            <a:r>
              <a:rPr lang="en-US" sz="1800" dirty="0">
                <a:latin typeface="Trebuchet MS" panose="020B0603020202020204" pitchFamily="34" charset="0"/>
                <a:ea typeface="Segoe UI"/>
                <a:cs typeface="Segoe UI"/>
              </a:rPr>
              <a:t>​</a:t>
            </a:r>
          </a:p>
          <a:p>
            <a:pPr rtl="0"/>
            <a:r>
              <a:rPr lang="en-US" sz="1800" dirty="0">
                <a:latin typeface="Trebuchet MS" panose="020B0603020202020204" pitchFamily="34" charset="0"/>
                <a:ea typeface="Segoe UI"/>
                <a:cs typeface="Segoe UI"/>
              </a:rPr>
              <a:t>​</a:t>
            </a:r>
          </a:p>
          <a:p>
            <a:pPr rtl="0"/>
            <a:r>
              <a:rPr lang="en-US" sz="1800" baseline="0" dirty="0">
                <a:latin typeface="Trebuchet MS" panose="020B0603020202020204" pitchFamily="34" charset="0"/>
                <a:ea typeface="Segoe UI"/>
                <a:cs typeface="Segoe UI"/>
              </a:rPr>
              <a:t>*SRD is different than READ plan</a:t>
            </a:r>
            <a:r>
              <a:rPr lang="en-US" sz="1800" dirty="0">
                <a:latin typeface="Trebuchet MS" panose="020B0603020202020204" pitchFamily="34" charset="0"/>
                <a:ea typeface="Segoe UI"/>
                <a:cs typeface="Segoe UI"/>
              </a:rPr>
              <a:t>​</a:t>
            </a:r>
          </a:p>
          <a:p>
            <a:pPr algn="ctr"/>
            <a:endParaRPr lang="en-US" dirty="0"/>
          </a:p>
        </p:txBody>
      </p:sp>
    </p:spTree>
    <p:extLst>
      <p:ext uri="{BB962C8B-B14F-4D97-AF65-F5344CB8AC3E}">
        <p14:creationId xmlns:p14="http://schemas.microsoft.com/office/powerpoint/2010/main" val="4272906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DE0C-3396-E608-0575-6508A4000407}"/>
              </a:ext>
            </a:extLst>
          </p:cNvPr>
          <p:cNvSpPr>
            <a:spLocks noGrp="1"/>
          </p:cNvSpPr>
          <p:nvPr>
            <p:ph type="title"/>
          </p:nvPr>
        </p:nvSpPr>
        <p:spPr>
          <a:xfrm>
            <a:off x="164756" y="-3078"/>
            <a:ext cx="8520600" cy="572700"/>
          </a:xfrm>
        </p:spPr>
        <p:txBody>
          <a:bodyPr/>
          <a:lstStyle/>
          <a:p>
            <a:r>
              <a:rPr lang="en-US" sz="3200" dirty="0">
                <a:latin typeface="Trebuchet MS" panose="020B0603020202020204" pitchFamily="34" charset="0"/>
              </a:rPr>
              <a:t>CDE Science of Reading Literacy Series </a:t>
            </a:r>
          </a:p>
        </p:txBody>
      </p:sp>
      <p:pic>
        <p:nvPicPr>
          <p:cNvPr id="4" name="Picture 3" descr="A screenshot of the CDE Science of Reading Literacy Series content on the CDE website ">
            <a:extLst>
              <a:ext uri="{FF2B5EF4-FFF2-40B4-BE49-F238E27FC236}">
                <a16:creationId xmlns:a16="http://schemas.microsoft.com/office/drawing/2014/main" id="{4CB24591-0927-C1DB-E8DE-4297B86443FD}"/>
              </a:ext>
            </a:extLst>
          </p:cNvPr>
          <p:cNvPicPr>
            <a:picLocks noChangeAspect="1"/>
          </p:cNvPicPr>
          <p:nvPr/>
        </p:nvPicPr>
        <p:blipFill>
          <a:blip r:embed="rId3"/>
          <a:stretch>
            <a:fillRect/>
          </a:stretch>
        </p:blipFill>
        <p:spPr>
          <a:xfrm>
            <a:off x="1151619" y="624840"/>
            <a:ext cx="6505482" cy="4442460"/>
          </a:xfrm>
          <a:prstGeom prst="rect">
            <a:avLst/>
          </a:prstGeom>
          <a:ln>
            <a:solidFill>
              <a:srgbClr val="4472C4"/>
            </a:solidFill>
          </a:ln>
        </p:spPr>
      </p:pic>
      <p:sp>
        <p:nvSpPr>
          <p:cNvPr id="6" name="Oval 5">
            <a:extLst>
              <a:ext uri="{FF2B5EF4-FFF2-40B4-BE49-F238E27FC236}">
                <a16:creationId xmlns:a16="http://schemas.microsoft.com/office/drawing/2014/main" id="{3EE1EBD4-43B5-0B84-7BC5-C63F2E3B80AF}"/>
              </a:ext>
              <a:ext uri="{C183D7F6-B498-43B3-948B-1728B52AA6E4}">
                <adec:decorative xmlns:adec="http://schemas.microsoft.com/office/drawing/2017/decorative" val="1"/>
              </a:ext>
            </a:extLst>
          </p:cNvPr>
          <p:cNvSpPr/>
          <p:nvPr/>
        </p:nvSpPr>
        <p:spPr>
          <a:xfrm>
            <a:off x="5227526" y="3064888"/>
            <a:ext cx="2372497" cy="57459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071712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898E-BA84-E430-BE0D-5AD45F27CEEB}"/>
              </a:ext>
            </a:extLst>
          </p:cNvPr>
          <p:cNvSpPr>
            <a:spLocks noGrp="1"/>
          </p:cNvSpPr>
          <p:nvPr>
            <p:ph type="title"/>
          </p:nvPr>
        </p:nvSpPr>
        <p:spPr>
          <a:xfrm>
            <a:off x="221388" y="86346"/>
            <a:ext cx="8240275" cy="741300"/>
          </a:xfrm>
        </p:spPr>
        <p:txBody>
          <a:bodyPr/>
          <a:lstStyle/>
          <a:p>
            <a:r>
              <a:rPr lang="en-US" sz="3200" dirty="0">
                <a:latin typeface="Trebuchet MS"/>
              </a:rPr>
              <a:t>Biliteracy Guidance for MLs</a:t>
            </a:r>
            <a:endParaRPr lang="en-US" sz="3200" dirty="0">
              <a:latin typeface="Trebuchet MS" panose="020B0603020202020204" pitchFamily="34" charset="0"/>
            </a:endParaRPr>
          </a:p>
        </p:txBody>
      </p:sp>
      <p:sp>
        <p:nvSpPr>
          <p:cNvPr id="7" name="Text Placeholder 2">
            <a:extLst>
              <a:ext uri="{FF2B5EF4-FFF2-40B4-BE49-F238E27FC236}">
                <a16:creationId xmlns:a16="http://schemas.microsoft.com/office/drawing/2014/main" id="{DE96B15D-25BB-CC6E-F53B-EBCC04CEBAA5}"/>
              </a:ext>
            </a:extLst>
          </p:cNvPr>
          <p:cNvSpPr>
            <a:spLocks noGrp="1"/>
          </p:cNvSpPr>
          <p:nvPr>
            <p:ph type="body" idx="1"/>
          </p:nvPr>
        </p:nvSpPr>
        <p:spPr>
          <a:xfrm>
            <a:off x="386807" y="1310933"/>
            <a:ext cx="5276300" cy="2009321"/>
          </a:xfrm>
        </p:spPr>
        <p:txBody>
          <a:bodyPr spcFirstLastPara="1" wrap="square" lIns="91425" tIns="91425" rIns="91425" bIns="91425" anchor="t" anchorCtr="0">
            <a:noAutofit/>
          </a:bodyPr>
          <a:lstStyle/>
          <a:p>
            <a:pPr marL="127000" indent="0">
              <a:lnSpc>
                <a:spcPct val="114999"/>
              </a:lnSpc>
              <a:buNone/>
            </a:pPr>
            <a:r>
              <a:rPr lang="en-US" sz="2400" dirty="0">
                <a:solidFill>
                  <a:srgbClr val="333333"/>
                </a:solidFill>
                <a:latin typeface="Trebuchet MS" panose="020B0603020202020204" pitchFamily="34" charset="0"/>
              </a:rPr>
              <a:t>Available Resources: </a:t>
            </a:r>
          </a:p>
          <a:p>
            <a:pPr>
              <a:lnSpc>
                <a:spcPct val="200000"/>
              </a:lnSpc>
            </a:pPr>
            <a:r>
              <a:rPr lang="en-US" dirty="0">
                <a:solidFill>
                  <a:srgbClr val="333333"/>
                </a:solidFill>
                <a:latin typeface="Trebuchet MS" panose="020B0603020202020204" pitchFamily="34" charset="0"/>
                <a:hlinkClick r:id="rId3"/>
              </a:rPr>
              <a:t>Biliteracy Guidance for Multilingual Learners PDF</a:t>
            </a:r>
            <a:endParaRPr lang="en-US" dirty="0">
              <a:solidFill>
                <a:srgbClr val="333333"/>
              </a:solidFill>
              <a:latin typeface="Trebuchet MS" panose="020B0603020202020204" pitchFamily="34" charset="0"/>
            </a:endParaRPr>
          </a:p>
          <a:p>
            <a:pPr>
              <a:lnSpc>
                <a:spcPct val="200000"/>
              </a:lnSpc>
            </a:pPr>
            <a:r>
              <a:rPr lang="en-US" dirty="0">
                <a:solidFill>
                  <a:srgbClr val="333333"/>
                </a:solidFill>
                <a:latin typeface="Trebuchet MS" panose="020B0603020202020204" pitchFamily="34" charset="0"/>
                <a:hlinkClick r:id="rId4"/>
              </a:rPr>
              <a:t>Biliteracy Walk-Through Tool </a:t>
            </a:r>
            <a:endParaRPr lang="en-US" dirty="0">
              <a:solidFill>
                <a:srgbClr val="333333"/>
              </a:solidFill>
              <a:latin typeface="Trebuchet MS" panose="020B0603020202020204" pitchFamily="34" charset="0"/>
            </a:endParaRPr>
          </a:p>
          <a:p>
            <a:pPr>
              <a:lnSpc>
                <a:spcPct val="200000"/>
              </a:lnSpc>
            </a:pPr>
            <a:r>
              <a:rPr lang="en-US" dirty="0">
                <a:solidFill>
                  <a:srgbClr val="333333"/>
                </a:solidFill>
                <a:latin typeface="Trebuchet MS" panose="020B0603020202020204" pitchFamily="34" charset="0"/>
                <a:hlinkClick r:id="rId4"/>
              </a:rPr>
              <a:t>Biliteracy Professional Development Series </a:t>
            </a:r>
            <a:endParaRPr lang="en-US" dirty="0">
              <a:solidFill>
                <a:srgbClr val="333333"/>
              </a:solidFill>
              <a:latin typeface="Trebuchet MS" panose="020B0603020202020204" pitchFamily="34" charset="0"/>
            </a:endParaRPr>
          </a:p>
        </p:txBody>
      </p:sp>
      <p:pic>
        <p:nvPicPr>
          <p:cNvPr id="3" name="Picture 2" descr="Screenshot of Biliteracy Guidance for Multilingual Learners  ">
            <a:extLst>
              <a:ext uri="{FF2B5EF4-FFF2-40B4-BE49-F238E27FC236}">
                <a16:creationId xmlns:a16="http://schemas.microsoft.com/office/drawing/2014/main" id="{ED010341-91E2-5A10-AACC-0559EDD6DAC3}"/>
              </a:ext>
            </a:extLst>
          </p:cNvPr>
          <p:cNvPicPr>
            <a:picLocks noChangeAspect="1"/>
          </p:cNvPicPr>
          <p:nvPr/>
        </p:nvPicPr>
        <p:blipFill>
          <a:blip r:embed="rId5"/>
          <a:stretch>
            <a:fillRect/>
          </a:stretch>
        </p:blipFill>
        <p:spPr>
          <a:xfrm>
            <a:off x="5828526" y="322264"/>
            <a:ext cx="2733963" cy="3481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2444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F324-68A4-07BB-F451-57B01E099C20}"/>
              </a:ext>
            </a:extLst>
          </p:cNvPr>
          <p:cNvSpPr>
            <a:spLocks noGrp="1"/>
          </p:cNvSpPr>
          <p:nvPr>
            <p:ph type="title"/>
          </p:nvPr>
        </p:nvSpPr>
        <p:spPr>
          <a:xfrm>
            <a:off x="311700" y="105100"/>
            <a:ext cx="8440167" cy="741300"/>
          </a:xfrm>
        </p:spPr>
        <p:txBody>
          <a:bodyPr/>
          <a:lstStyle/>
          <a:p>
            <a:r>
              <a:rPr lang="en-US" sz="2400" dirty="0">
                <a:latin typeface="Trebuchet MS"/>
              </a:rPr>
              <a:t>Literacy Instruction for MLs Professional Development Series</a:t>
            </a:r>
          </a:p>
        </p:txBody>
      </p:sp>
      <p:sp>
        <p:nvSpPr>
          <p:cNvPr id="3" name="Text Placeholder 2">
            <a:extLst>
              <a:ext uri="{FF2B5EF4-FFF2-40B4-BE49-F238E27FC236}">
                <a16:creationId xmlns:a16="http://schemas.microsoft.com/office/drawing/2014/main" id="{CFF4669B-3E32-E0D3-8C56-FA67373367FD}"/>
              </a:ext>
            </a:extLst>
          </p:cNvPr>
          <p:cNvSpPr>
            <a:spLocks noGrp="1"/>
          </p:cNvSpPr>
          <p:nvPr>
            <p:ph type="body" idx="1"/>
          </p:nvPr>
        </p:nvSpPr>
        <p:spPr>
          <a:xfrm>
            <a:off x="311700" y="841688"/>
            <a:ext cx="4196133" cy="3034800"/>
          </a:xfrm>
        </p:spPr>
        <p:txBody>
          <a:bodyPr spcFirstLastPara="1" wrap="square" lIns="91425" tIns="91425" rIns="91425" bIns="91425" anchor="t" anchorCtr="0">
            <a:noAutofit/>
          </a:bodyPr>
          <a:lstStyle/>
          <a:p>
            <a:pPr marL="127000" indent="0">
              <a:lnSpc>
                <a:spcPct val="114999"/>
              </a:lnSpc>
              <a:buNone/>
            </a:pPr>
            <a:endParaRPr lang="en-US" sz="1800" dirty="0">
              <a:solidFill>
                <a:srgbClr val="333333"/>
              </a:solidFill>
            </a:endParaRPr>
          </a:p>
          <a:p>
            <a:pPr>
              <a:lnSpc>
                <a:spcPct val="114999"/>
              </a:lnSpc>
            </a:pPr>
            <a:r>
              <a:rPr lang="en-US" sz="1800" dirty="0">
                <a:solidFill>
                  <a:srgbClr val="333333"/>
                </a:solidFill>
                <a:latin typeface="Trebuchet MS" panose="020B0603020202020204" pitchFamily="34" charset="0"/>
              </a:rPr>
              <a:t>The series focuses on the literacy instruction for Multilingual Learners. </a:t>
            </a:r>
          </a:p>
          <a:p>
            <a:pPr>
              <a:lnSpc>
                <a:spcPct val="114999"/>
              </a:lnSpc>
            </a:pPr>
            <a:endParaRPr lang="en-US" sz="1800" dirty="0">
              <a:solidFill>
                <a:srgbClr val="333333"/>
              </a:solidFill>
              <a:latin typeface="Trebuchet MS" panose="020B0603020202020204" pitchFamily="34" charset="0"/>
            </a:endParaRPr>
          </a:p>
          <a:p>
            <a:pPr>
              <a:lnSpc>
                <a:spcPct val="114999"/>
              </a:lnSpc>
            </a:pPr>
            <a:r>
              <a:rPr lang="en-US" sz="1800" dirty="0">
                <a:solidFill>
                  <a:srgbClr val="333333"/>
                </a:solidFill>
                <a:latin typeface="Trebuchet MS" panose="020B0603020202020204" pitchFamily="34" charset="0"/>
              </a:rPr>
              <a:t>If you choose to take the quiz at the end of the series, you will be eligible for one hour of professional development.</a:t>
            </a:r>
            <a:r>
              <a:rPr lang="en-US" dirty="0">
                <a:solidFill>
                  <a:srgbClr val="333333"/>
                </a:solidFill>
                <a:latin typeface="Trebuchet MS" panose="020B0603020202020204" pitchFamily="34" charset="0"/>
              </a:rPr>
              <a:t> </a:t>
            </a:r>
          </a:p>
        </p:txBody>
      </p:sp>
      <p:pic>
        <p:nvPicPr>
          <p:cNvPr id="5" name="Picture 4" descr="A screenshot of Literacy Instruction for Multilingual Learners Professional Development Series ">
            <a:extLst>
              <a:ext uri="{FF2B5EF4-FFF2-40B4-BE49-F238E27FC236}">
                <a16:creationId xmlns:a16="http://schemas.microsoft.com/office/drawing/2014/main" id="{93B43B8F-C6E5-DF97-F021-306E34D9AF4A}"/>
              </a:ext>
            </a:extLst>
          </p:cNvPr>
          <p:cNvPicPr>
            <a:picLocks noChangeAspect="1"/>
          </p:cNvPicPr>
          <p:nvPr/>
        </p:nvPicPr>
        <p:blipFill>
          <a:blip r:embed="rId3"/>
          <a:stretch>
            <a:fillRect/>
          </a:stretch>
        </p:blipFill>
        <p:spPr>
          <a:xfrm>
            <a:off x="5216323" y="1053162"/>
            <a:ext cx="3431002" cy="3165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C0BE5AF-D327-B484-261C-28F327D7273E}"/>
              </a:ext>
            </a:extLst>
          </p:cNvPr>
          <p:cNvSpPr txBox="1"/>
          <p:nvPr/>
        </p:nvSpPr>
        <p:spPr>
          <a:xfrm>
            <a:off x="501828" y="3982133"/>
            <a:ext cx="7371538" cy="738664"/>
          </a:xfrm>
          <a:prstGeom prst="rect">
            <a:avLst/>
          </a:prstGeom>
          <a:noFill/>
        </p:spPr>
        <p:txBody>
          <a:bodyPr wrap="square" lIns="91440" tIns="45720" rIns="91440" bIns="45720" anchor="t">
            <a:spAutoFit/>
          </a:bodyPr>
          <a:lstStyle/>
          <a:p>
            <a:r>
              <a:rPr lang="en-US" dirty="0">
                <a:latin typeface="Trebuchet MS" panose="020B0603020202020204" pitchFamily="34" charset="0"/>
                <a:hlinkClick r:id="rId4"/>
              </a:rPr>
              <a:t>https://ed.cde.state.co.us/coloradoliteracy/readandel</a:t>
            </a:r>
            <a:endParaRPr lang="en-US" dirty="0">
              <a:latin typeface="Trebuchet MS" panose="020B0603020202020204" pitchFamily="34" charset="0"/>
            </a:endParaRPr>
          </a:p>
          <a:p>
            <a:endParaRPr lang="en-US" dirty="0"/>
          </a:p>
          <a:p>
            <a:endParaRPr lang="en-US" dirty="0"/>
          </a:p>
        </p:txBody>
      </p:sp>
    </p:spTree>
    <p:extLst>
      <p:ext uri="{BB962C8B-B14F-4D97-AF65-F5344CB8AC3E}">
        <p14:creationId xmlns:p14="http://schemas.microsoft.com/office/powerpoint/2010/main" val="2806267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D75B-25C8-0423-C238-3DE1E7766AD1}"/>
              </a:ext>
            </a:extLst>
          </p:cNvPr>
          <p:cNvSpPr>
            <a:spLocks noGrp="1"/>
          </p:cNvSpPr>
          <p:nvPr>
            <p:ph type="title"/>
          </p:nvPr>
        </p:nvSpPr>
        <p:spPr>
          <a:xfrm>
            <a:off x="127215" y="145576"/>
            <a:ext cx="3942980" cy="572700"/>
          </a:xfrm>
        </p:spPr>
        <p:txBody>
          <a:bodyPr/>
          <a:lstStyle/>
          <a:p>
            <a:r>
              <a:rPr lang="en-US" sz="3600" dirty="0">
                <a:latin typeface="Trebuchet MS" panose="020B0603020202020204" pitchFamily="34" charset="0"/>
              </a:rPr>
              <a:t>Save the Date! </a:t>
            </a:r>
          </a:p>
        </p:txBody>
      </p:sp>
      <p:sp>
        <p:nvSpPr>
          <p:cNvPr id="5" name="TextBox 4">
            <a:extLst>
              <a:ext uri="{FF2B5EF4-FFF2-40B4-BE49-F238E27FC236}">
                <a16:creationId xmlns:a16="http://schemas.microsoft.com/office/drawing/2014/main" id="{ADC9B06A-060A-A2BC-39EA-2C212EB9FF13}"/>
              </a:ext>
            </a:extLst>
          </p:cNvPr>
          <p:cNvSpPr txBox="1"/>
          <p:nvPr/>
        </p:nvSpPr>
        <p:spPr>
          <a:xfrm>
            <a:off x="256478" y="1014761"/>
            <a:ext cx="3590693" cy="3631763"/>
          </a:xfrm>
          <a:prstGeom prst="rect">
            <a:avLst/>
          </a:prstGeom>
          <a:noFill/>
        </p:spPr>
        <p:txBody>
          <a:bodyPr wrap="square" rtlCol="0">
            <a:spAutoFit/>
          </a:bodyPr>
          <a:lstStyle/>
          <a:p>
            <a:r>
              <a:rPr lang="en-US" sz="1800" b="1" dirty="0">
                <a:latin typeface="Trebuchet MS" panose="020B0603020202020204" pitchFamily="34" charset="0"/>
              </a:rPr>
              <a:t>Upcoming Webinar on February 19, 2026, at 8:30 AM MST</a:t>
            </a:r>
          </a:p>
          <a:p>
            <a:endParaRPr lang="en-US" sz="1800" dirty="0">
              <a:latin typeface="Trebuchet MS" panose="020B0603020202020204" pitchFamily="34" charset="0"/>
            </a:endParaRPr>
          </a:p>
          <a:p>
            <a:r>
              <a:rPr lang="en-US" sz="1800" dirty="0">
                <a:latin typeface="Trebuchet MS" panose="020B0603020202020204" pitchFamily="34" charset="0"/>
              </a:rPr>
              <a:t>“Translanguaging as a Tool for Equity: Supporting Dually Identified Learners”</a:t>
            </a:r>
          </a:p>
          <a:p>
            <a:endParaRPr lang="en-US" sz="1800" dirty="0">
              <a:latin typeface="Trebuchet MS" panose="020B0603020202020204" pitchFamily="34" charset="0"/>
            </a:endParaRPr>
          </a:p>
          <a:p>
            <a:r>
              <a:rPr lang="sv-SE" sz="1800">
                <a:latin typeface="Trebuchet MS" panose="020B0603020202020204" pitchFamily="34" charset="0"/>
              </a:rPr>
              <a:t>Presented by Dra. Tania Hogan &amp; Dra. Deena Gumina</a:t>
            </a:r>
          </a:p>
          <a:p>
            <a:endParaRPr lang="sv-SE" sz="1800">
              <a:latin typeface="Trebuchet MS" panose="020B0603020202020204" pitchFamily="34" charset="0"/>
            </a:endParaRPr>
          </a:p>
          <a:p>
            <a:r>
              <a:rPr lang="sv-SE" sz="1800">
                <a:latin typeface="Trebuchet MS" panose="020B0603020202020204" pitchFamily="34" charset="0"/>
                <a:hlinkClick r:id="rId3"/>
              </a:rPr>
              <a:t>Registration Link </a:t>
            </a:r>
            <a:r>
              <a:rPr lang="sv-SE" sz="1800">
                <a:latin typeface="Trebuchet MS" panose="020B0603020202020204" pitchFamily="34" charset="0"/>
              </a:rPr>
              <a:t> </a:t>
            </a:r>
          </a:p>
          <a:p>
            <a:endParaRPr lang="sv-SE" sz="1800">
              <a:latin typeface="Trebuchet MS" panose="020B0603020202020204" pitchFamily="34" charset="0"/>
            </a:endParaRPr>
          </a:p>
          <a:p>
            <a:endParaRPr lang="en-US" dirty="0">
              <a:latin typeface="Trebuchet MS" panose="020B0603020202020204" pitchFamily="34" charset="0"/>
            </a:endParaRPr>
          </a:p>
        </p:txBody>
      </p:sp>
      <p:pic>
        <p:nvPicPr>
          <p:cNvPr id="4" name="Picture 3" descr="Screenshot of Registration Information for Multilingual Learners with Education Disabilities Webinar Series ">
            <a:extLst>
              <a:ext uri="{FF2B5EF4-FFF2-40B4-BE49-F238E27FC236}">
                <a16:creationId xmlns:a16="http://schemas.microsoft.com/office/drawing/2014/main" id="{1D5641E1-2DC8-7F86-7546-B08CB7566C5B}"/>
              </a:ext>
            </a:extLst>
          </p:cNvPr>
          <p:cNvPicPr>
            <a:picLocks noChangeAspect="1"/>
          </p:cNvPicPr>
          <p:nvPr/>
        </p:nvPicPr>
        <p:blipFill>
          <a:blip r:embed="rId4"/>
          <a:stretch>
            <a:fillRect/>
          </a:stretch>
        </p:blipFill>
        <p:spPr>
          <a:xfrm>
            <a:off x="4165344" y="0"/>
            <a:ext cx="4978656" cy="5143500"/>
          </a:xfrm>
          <a:prstGeom prst="rect">
            <a:avLst/>
          </a:prstGeom>
        </p:spPr>
      </p:pic>
    </p:spTree>
    <p:extLst>
      <p:ext uri="{BB962C8B-B14F-4D97-AF65-F5344CB8AC3E}">
        <p14:creationId xmlns:p14="http://schemas.microsoft.com/office/powerpoint/2010/main" val="504858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60"/>
          <p:cNvSpPr txBox="1">
            <a:spLocks noGrp="1"/>
          </p:cNvSpPr>
          <p:nvPr>
            <p:ph type="title"/>
          </p:nvPr>
        </p:nvSpPr>
        <p:spPr>
          <a:xfrm>
            <a:off x="135237" y="0"/>
            <a:ext cx="8520600" cy="572700"/>
          </a:xfrm>
          <a:prstGeom prst="rect">
            <a:avLst/>
          </a:prstGeom>
        </p:spPr>
        <p:txBody>
          <a:bodyPr spcFirstLastPara="1" wrap="square" lIns="0" tIns="0" rIns="0" bIns="0" anchor="ctr" anchorCtr="0">
            <a:noAutofit/>
          </a:bodyPr>
          <a:lstStyle/>
          <a:p>
            <a:r>
              <a:rPr lang="en-US" sz="3200" dirty="0">
                <a:latin typeface="Trebuchet MS" panose="020B0603020202020204" pitchFamily="34" charset="0"/>
              </a:rPr>
              <a:t>Family Awareness Resources</a:t>
            </a:r>
            <a:endParaRPr sz="3200" dirty="0">
              <a:latin typeface="Trebuchet MS" panose="020B0603020202020204" pitchFamily="34" charset="0"/>
            </a:endParaRPr>
          </a:p>
        </p:txBody>
      </p:sp>
      <p:sp>
        <p:nvSpPr>
          <p:cNvPr id="3" name="Google Shape;428;p60">
            <a:extLst>
              <a:ext uri="{FF2B5EF4-FFF2-40B4-BE49-F238E27FC236}">
                <a16:creationId xmlns:a16="http://schemas.microsoft.com/office/drawing/2014/main" id="{FE4E94DB-E47D-9EA5-3B3A-F07539EBE76E}"/>
              </a:ext>
            </a:extLst>
          </p:cNvPr>
          <p:cNvSpPr txBox="1">
            <a:spLocks/>
          </p:cNvSpPr>
          <p:nvPr/>
        </p:nvSpPr>
        <p:spPr>
          <a:xfrm>
            <a:off x="0" y="3049628"/>
            <a:ext cx="4165600" cy="1279485"/>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lnSpc>
                <a:spcPct val="100000"/>
              </a:lnSpc>
              <a:buFont typeface="Roboto"/>
              <a:buNone/>
            </a:pPr>
            <a:r>
              <a:rPr lang="en-US" sz="1400" b="1" dirty="0">
                <a:solidFill>
                  <a:schemeClr val="tx1"/>
                </a:solidFill>
                <a:latin typeface="Trebuchet MS"/>
              </a:rPr>
              <a:t>Informational Sessions: </a:t>
            </a:r>
            <a:endParaRPr lang="en-US" sz="1400" dirty="0">
              <a:solidFill>
                <a:schemeClr val="tx1"/>
              </a:solidFill>
              <a:latin typeface="Trebuchet MS"/>
            </a:endParaRPr>
          </a:p>
          <a:p>
            <a:pPr>
              <a:lnSpc>
                <a:spcPct val="100000"/>
              </a:lnSpc>
              <a:buFont typeface="Roboto"/>
              <a:buNone/>
            </a:pPr>
            <a:endParaRPr lang="en-US" sz="1400" dirty="0">
              <a:solidFill>
                <a:schemeClr val="tx1"/>
              </a:solidFill>
              <a:latin typeface="Trebuchet MS"/>
            </a:endParaRPr>
          </a:p>
          <a:p>
            <a:pPr marL="127000" indent="0">
              <a:lnSpc>
                <a:spcPct val="100000"/>
              </a:lnSpc>
              <a:buFont typeface="Roboto"/>
              <a:buNone/>
            </a:pPr>
            <a:r>
              <a:rPr lang="en-US" sz="1400" dirty="0">
                <a:solidFill>
                  <a:schemeClr val="tx1">
                    <a:lumMod val="85000"/>
                    <a:lumOff val="15000"/>
                  </a:schemeClr>
                </a:solidFill>
                <a:latin typeface="Trebuchet MS"/>
              </a:rPr>
              <a:t>Tuesday, January 20, 2026: 3:30 PM - 4:30 PM</a:t>
            </a:r>
          </a:p>
          <a:p>
            <a:pPr marL="127000" indent="0">
              <a:lnSpc>
                <a:spcPct val="100000"/>
              </a:lnSpc>
              <a:buNone/>
            </a:pPr>
            <a:r>
              <a:rPr lang="en-US" sz="1400" dirty="0">
                <a:solidFill>
                  <a:schemeClr val="tx1">
                    <a:lumMod val="85000"/>
                    <a:lumOff val="15000"/>
                  </a:schemeClr>
                </a:solidFill>
                <a:latin typeface="Trebuchet MS"/>
                <a:hlinkClick r:id="rId3"/>
              </a:rPr>
              <a:t>REGISTER HERE</a:t>
            </a:r>
            <a:endParaRPr lang="en-US" sz="1400" dirty="0">
              <a:solidFill>
                <a:srgbClr val="0048AE"/>
              </a:solidFill>
              <a:latin typeface="Trebuchet MS"/>
            </a:endParaRPr>
          </a:p>
          <a:p>
            <a:pPr marL="127000" indent="0">
              <a:lnSpc>
                <a:spcPct val="100000"/>
              </a:lnSpc>
              <a:buFont typeface="Roboto"/>
              <a:buNone/>
            </a:pPr>
            <a:r>
              <a:rPr lang="en-US" sz="1400" dirty="0">
                <a:solidFill>
                  <a:schemeClr val="tx1"/>
                </a:solidFill>
                <a:latin typeface="Trebuchet MS"/>
              </a:rPr>
              <a:t> </a:t>
            </a:r>
          </a:p>
          <a:p>
            <a:pPr marL="127000" indent="0">
              <a:lnSpc>
                <a:spcPct val="100000"/>
              </a:lnSpc>
              <a:buFont typeface="Roboto"/>
              <a:buNone/>
            </a:pPr>
            <a:r>
              <a:rPr lang="en-US" sz="1400" dirty="0">
                <a:solidFill>
                  <a:schemeClr val="tx1">
                    <a:lumMod val="85000"/>
                    <a:lumOff val="15000"/>
                  </a:schemeClr>
                </a:solidFill>
                <a:latin typeface="Trebuchet MS"/>
              </a:rPr>
              <a:t>Friday, January 23, 2026: 10:00 AM – 11:00 AM</a:t>
            </a:r>
          </a:p>
          <a:p>
            <a:pPr marL="127000" indent="0">
              <a:lnSpc>
                <a:spcPct val="100000"/>
              </a:lnSpc>
              <a:buNone/>
            </a:pPr>
            <a:r>
              <a:rPr lang="en-US" sz="1400" dirty="0">
                <a:solidFill>
                  <a:schemeClr val="tx1">
                    <a:lumMod val="85000"/>
                    <a:lumOff val="15000"/>
                  </a:schemeClr>
                </a:solidFill>
                <a:latin typeface="Trebuchet MS"/>
                <a:hlinkClick r:id="rId4"/>
              </a:rPr>
              <a:t>REGISTER HERE</a:t>
            </a:r>
            <a:endParaRPr lang="en-US" sz="1400" dirty="0">
              <a:solidFill>
                <a:srgbClr val="0048AE"/>
              </a:solidFill>
              <a:latin typeface="Trebuchet MS"/>
            </a:endParaRPr>
          </a:p>
        </p:txBody>
      </p:sp>
      <p:pic>
        <p:nvPicPr>
          <p:cNvPr id="2" name="Picture 2">
            <a:extLst>
              <a:ext uri="{FF2B5EF4-FFF2-40B4-BE49-F238E27FC236}">
                <a16:creationId xmlns:a16="http://schemas.microsoft.com/office/drawing/2014/main" id="{9E984885-2EAB-30C3-C29B-FFAF1E71A08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34" y="682620"/>
            <a:ext cx="8890017" cy="2257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BEC112-48EE-5F22-F7B7-8CF0BC56A4D7}"/>
              </a:ext>
            </a:extLst>
          </p:cNvPr>
          <p:cNvSpPr txBox="1"/>
          <p:nvPr/>
        </p:nvSpPr>
        <p:spPr>
          <a:xfrm>
            <a:off x="4572725" y="3349784"/>
            <a:ext cx="4083112" cy="523220"/>
          </a:xfrm>
          <a:prstGeom prst="rect">
            <a:avLst/>
          </a:prstGeom>
          <a:noFill/>
        </p:spPr>
        <p:txBody>
          <a:bodyPr wrap="square" rtlCol="0">
            <a:spAutoFit/>
          </a:bodyPr>
          <a:lstStyle/>
          <a:p>
            <a:r>
              <a:rPr lang="en-US" dirty="0">
                <a:latin typeface="Trebuchet MS" panose="020B0603020202020204" pitchFamily="34" charset="0"/>
                <a:hlinkClick r:id="rId6"/>
              </a:rPr>
              <a:t>https://ed.cde.state.co.us/coloradoliteracy/readactandsorforfamilies</a:t>
            </a:r>
            <a:endParaRPr lang="en-US" dirty="0">
              <a:latin typeface="Trebuchet MS" panose="020B0603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4C01-D114-54AD-7F96-323BA11DDCB1}"/>
              </a:ext>
            </a:extLst>
          </p:cNvPr>
          <p:cNvSpPr>
            <a:spLocks noGrp="1"/>
          </p:cNvSpPr>
          <p:nvPr>
            <p:ph type="title"/>
          </p:nvPr>
        </p:nvSpPr>
        <p:spPr/>
        <p:txBody>
          <a:bodyPr/>
          <a:lstStyle/>
          <a:p>
            <a:r>
              <a:rPr lang="en-US" sz="2400" dirty="0">
                <a:latin typeface="Trebuchet MS" panose="020B0603020202020204" pitchFamily="34" charset="0"/>
              </a:rPr>
              <a:t>Literacy Newsletter</a:t>
            </a:r>
          </a:p>
        </p:txBody>
      </p:sp>
      <p:sp>
        <p:nvSpPr>
          <p:cNvPr id="8" name="Rectangle: Rounded Corners 7">
            <a:hlinkClick r:id="rId3"/>
            <a:extLst>
              <a:ext uri="{FF2B5EF4-FFF2-40B4-BE49-F238E27FC236}">
                <a16:creationId xmlns:a16="http://schemas.microsoft.com/office/drawing/2014/main" id="{63995EAE-E832-5B70-9718-05E82C4A730F}"/>
              </a:ext>
            </a:extLst>
          </p:cNvPr>
          <p:cNvSpPr/>
          <p:nvPr/>
        </p:nvSpPr>
        <p:spPr>
          <a:xfrm>
            <a:off x="668537" y="1983564"/>
            <a:ext cx="2334126" cy="858253"/>
          </a:xfrm>
          <a:prstGeom prst="roundRect">
            <a:avLst/>
          </a:prstGeom>
          <a:solidFill>
            <a:schemeClr val="accent4">
              <a:lumMod val="7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rebuchet MS" panose="020B0603020202020204" pitchFamily="34" charset="0"/>
              </a:rPr>
              <a:t>Sign Up for the Literacy Newsletter</a:t>
            </a:r>
          </a:p>
        </p:txBody>
      </p:sp>
      <p:pic>
        <p:nvPicPr>
          <p:cNvPr id="9" name="Picture 8" descr="Screenshot of the Archived Literacy Newsletters page on the CDE Website ">
            <a:extLst>
              <a:ext uri="{FF2B5EF4-FFF2-40B4-BE49-F238E27FC236}">
                <a16:creationId xmlns:a16="http://schemas.microsoft.com/office/drawing/2014/main" id="{ECF5952E-7B58-28E3-6A54-9A035270267B}"/>
              </a:ext>
            </a:extLst>
          </p:cNvPr>
          <p:cNvPicPr>
            <a:picLocks noChangeAspect="1"/>
          </p:cNvPicPr>
          <p:nvPr/>
        </p:nvPicPr>
        <p:blipFill>
          <a:blip r:embed="rId4"/>
          <a:stretch>
            <a:fillRect/>
          </a:stretch>
        </p:blipFill>
        <p:spPr>
          <a:xfrm>
            <a:off x="3325774" y="368300"/>
            <a:ext cx="5631129" cy="3632200"/>
          </a:xfrm>
          <a:prstGeom prst="rect">
            <a:avLst/>
          </a:prstGeom>
          <a:effectLst>
            <a:innerShdw blurRad="114300">
              <a:prstClr val="black"/>
            </a:innerShdw>
          </a:effectLst>
        </p:spPr>
      </p:pic>
      <p:sp>
        <p:nvSpPr>
          <p:cNvPr id="4" name="Title 3">
            <a:extLst>
              <a:ext uri="{FF2B5EF4-FFF2-40B4-BE49-F238E27FC236}">
                <a16:creationId xmlns:a16="http://schemas.microsoft.com/office/drawing/2014/main" id="{1FF813A5-C69C-DA49-E088-E27D568806C9}"/>
              </a:ext>
            </a:extLst>
          </p:cNvPr>
          <p:cNvSpPr>
            <a:spLocks noGrp="1"/>
          </p:cNvSpPr>
          <p:nvPr>
            <p:ph type="title" idx="2"/>
          </p:nvPr>
        </p:nvSpPr>
        <p:spPr>
          <a:xfrm>
            <a:off x="466236" y="4558206"/>
            <a:ext cx="7519895" cy="635667"/>
          </a:xfrm>
        </p:spPr>
        <p:txBody>
          <a:bodyPr/>
          <a:lstStyle/>
          <a:p>
            <a:r>
              <a:rPr lang="en-US" sz="1800" dirty="0">
                <a:latin typeface="Trebuchet MS" panose="020B0603020202020204" pitchFamily="34" charset="0"/>
                <a:hlinkClick r:id="rId5"/>
              </a:rPr>
              <a:t>https://ed.cde.state.co.us/coloradoliteracy/archivedliteracynews</a:t>
            </a:r>
            <a:br>
              <a:rPr lang="en-US" sz="1800" dirty="0"/>
            </a:br>
            <a:endParaRPr lang="en-US" sz="1800" dirty="0"/>
          </a:p>
        </p:txBody>
      </p:sp>
    </p:spTree>
    <p:extLst>
      <p:ext uri="{BB962C8B-B14F-4D97-AF65-F5344CB8AC3E}">
        <p14:creationId xmlns:p14="http://schemas.microsoft.com/office/powerpoint/2010/main" val="482640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orful mountains and lake">
            <a:extLst>
              <a:ext uri="{FF2B5EF4-FFF2-40B4-BE49-F238E27FC236}">
                <a16:creationId xmlns:a16="http://schemas.microsoft.com/office/drawing/2014/main" id="{12D21726-8CAD-462B-3ACA-9BB6EA89BC20}"/>
              </a:ext>
            </a:extLst>
          </p:cNvPr>
          <p:cNvPicPr>
            <a:picLocks noChangeAspect="1"/>
          </p:cNvPicPr>
          <p:nvPr/>
        </p:nvPicPr>
        <p:blipFill>
          <a:blip r:embed="rId3">
            <a:alphaModFix amt="13000"/>
          </a:blip>
          <a:srcRect t="18736" b="18333"/>
          <a:stretch/>
        </p:blipFill>
        <p:spPr>
          <a:xfrm>
            <a:off x="0" y="0"/>
            <a:ext cx="9144000" cy="4334400"/>
          </a:xfrm>
          <a:prstGeom prst="rect">
            <a:avLst/>
          </a:prstGeom>
        </p:spPr>
      </p:pic>
      <p:sp>
        <p:nvSpPr>
          <p:cNvPr id="4" name="Google Shape;354;p46">
            <a:extLst>
              <a:ext uri="{FF2B5EF4-FFF2-40B4-BE49-F238E27FC236}">
                <a16:creationId xmlns:a16="http://schemas.microsoft.com/office/drawing/2014/main" id="{F2E66A59-4FB1-9DC5-1CAC-A1834506A536}"/>
              </a:ext>
            </a:extLst>
          </p:cNvPr>
          <p:cNvSpPr txBox="1">
            <a:spLocks/>
          </p:cNvSpPr>
          <p:nvPr/>
        </p:nvSpPr>
        <p:spPr>
          <a:xfrm>
            <a:off x="286368" y="809100"/>
            <a:ext cx="8857632" cy="352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200"/>
              </a:spcAft>
              <a:buFont typeface="Arial"/>
              <a:buNone/>
            </a:pPr>
            <a:endParaRPr lang="en-US" dirty="0">
              <a:solidFill>
                <a:schemeClr val="tx1"/>
              </a:solidFill>
              <a:latin typeface="Trebuchet MS" panose="020B0603020202020204" pitchFamily="34" charset="0"/>
            </a:endParaRPr>
          </a:p>
          <a:p>
            <a:pPr marL="0" indent="0">
              <a:spcAft>
                <a:spcPts val="1200"/>
              </a:spcAft>
              <a:buFont typeface="Arial"/>
              <a:buNone/>
            </a:pPr>
            <a:r>
              <a:rPr lang="en-US" dirty="0">
                <a:solidFill>
                  <a:schemeClr val="tx1"/>
                </a:solidFill>
                <a:latin typeface="Trebuchet MS" panose="020B0603020202020204" pitchFamily="34" charset="0"/>
              </a:rPr>
              <a:t>Archived Meeting Materials available at </a:t>
            </a:r>
            <a:r>
              <a:rPr lang="en-US" dirty="0">
                <a:solidFill>
                  <a:schemeClr val="tx1"/>
                </a:solidFill>
                <a:latin typeface="Trebuchet MS" panose="020B0603020202020204" pitchFamily="34" charset="0"/>
                <a:hlinkClick r:id="rId4"/>
              </a:rPr>
              <a:t>https://ed.cde.state.co.us/coloradoliteracy/readactregionalmeetings</a:t>
            </a:r>
            <a:endParaRPr lang="en-US" dirty="0">
              <a:latin typeface="Trebuchet MS" panose="020B0603020202020204" pitchFamily="34" charset="0"/>
            </a:endParaRPr>
          </a:p>
          <a:p>
            <a:pPr marL="0" indent="0">
              <a:spcAft>
                <a:spcPts val="1200"/>
              </a:spcAft>
              <a:buFont typeface="Arial"/>
              <a:buNone/>
            </a:pPr>
            <a:endParaRPr lang="en-US" dirty="0">
              <a:latin typeface="Trebuchet MS" panose="020B0603020202020204" pitchFamily="34" charset="0"/>
            </a:endParaRPr>
          </a:p>
          <a:p>
            <a:pPr marL="0" indent="0">
              <a:spcAft>
                <a:spcPts val="1200"/>
              </a:spcAft>
              <a:buFont typeface="Arial"/>
              <a:buNone/>
            </a:pPr>
            <a:endParaRPr lang="en-US" dirty="0">
              <a:latin typeface="Trebuchet MS" panose="020B0603020202020204" pitchFamily="34" charset="0"/>
            </a:endParaRPr>
          </a:p>
        </p:txBody>
      </p:sp>
      <p:sp>
        <p:nvSpPr>
          <p:cNvPr id="5" name="Google Shape;353;p46">
            <a:extLst>
              <a:ext uri="{FF2B5EF4-FFF2-40B4-BE49-F238E27FC236}">
                <a16:creationId xmlns:a16="http://schemas.microsoft.com/office/drawing/2014/main" id="{3124B0E1-1C6F-76BD-D15C-D734E73F78C5}"/>
              </a:ext>
            </a:extLst>
          </p:cNvPr>
          <p:cNvSpPr txBox="1">
            <a:spLocks noGrp="1"/>
          </p:cNvSpPr>
          <p:nvPr>
            <p:ph type="title"/>
          </p:nvPr>
        </p:nvSpPr>
        <p:spPr>
          <a:xfrm>
            <a:off x="138840" y="132132"/>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200" dirty="0">
                <a:latin typeface="Trebuchet MS" panose="020B0603020202020204" pitchFamily="34" charset="0"/>
              </a:rPr>
              <a:t>Thank you! </a:t>
            </a:r>
            <a:endParaRPr sz="3200" dirty="0">
              <a:latin typeface="Trebuchet MS" panose="020B0603020202020204" pitchFamily="34" charset="0"/>
            </a:endParaRPr>
          </a:p>
        </p:txBody>
      </p:sp>
    </p:spTree>
    <p:extLst>
      <p:ext uri="{BB962C8B-B14F-4D97-AF65-F5344CB8AC3E}">
        <p14:creationId xmlns:p14="http://schemas.microsoft.com/office/powerpoint/2010/main" val="4231064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ECBFAA-90C8-90F5-D626-AB5661B81943}"/>
              </a:ext>
            </a:extLst>
          </p:cNvPr>
          <p:cNvSpPr>
            <a:spLocks noGrp="1"/>
          </p:cNvSpPr>
          <p:nvPr>
            <p:ph type="title"/>
          </p:nvPr>
        </p:nvSpPr>
        <p:spPr>
          <a:xfrm>
            <a:off x="155849" y="98753"/>
            <a:ext cx="8196721" cy="741300"/>
          </a:xfrm>
        </p:spPr>
        <p:txBody>
          <a:bodyPr/>
          <a:lstStyle/>
          <a:p>
            <a:r>
              <a:rPr lang="en-US" sz="3600" dirty="0">
                <a:latin typeface="Trebuchet MS" panose="020B0603020202020204" pitchFamily="34" charset="0"/>
              </a:rPr>
              <a:t>Life Cycle of a READ Act Budget</a:t>
            </a:r>
          </a:p>
        </p:txBody>
      </p:sp>
      <p:pic>
        <p:nvPicPr>
          <p:cNvPr id="3" name="Picture 2" descr="A diagram of the READ Act Budget Cycle">
            <a:extLst>
              <a:ext uri="{FF2B5EF4-FFF2-40B4-BE49-F238E27FC236}">
                <a16:creationId xmlns:a16="http://schemas.microsoft.com/office/drawing/2014/main" id="{5F076586-D446-5DF5-2C3C-A2262156C30B}"/>
              </a:ext>
            </a:extLst>
          </p:cNvPr>
          <p:cNvPicPr>
            <a:picLocks noChangeAspect="1"/>
          </p:cNvPicPr>
          <p:nvPr/>
        </p:nvPicPr>
        <p:blipFill>
          <a:blip r:embed="rId2"/>
          <a:stretch>
            <a:fillRect/>
          </a:stretch>
        </p:blipFill>
        <p:spPr>
          <a:xfrm>
            <a:off x="1680604" y="937654"/>
            <a:ext cx="5434374" cy="4075781"/>
          </a:xfrm>
          <a:prstGeom prst="rect">
            <a:avLst/>
          </a:prstGeom>
        </p:spPr>
      </p:pic>
    </p:spTree>
    <p:extLst>
      <p:ext uri="{BB962C8B-B14F-4D97-AF65-F5344CB8AC3E}">
        <p14:creationId xmlns:p14="http://schemas.microsoft.com/office/powerpoint/2010/main" val="80854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EFA0-A8D4-BE07-2154-FB825FC64B25}"/>
              </a:ext>
            </a:extLst>
          </p:cNvPr>
          <p:cNvSpPr>
            <a:spLocks noGrp="1"/>
          </p:cNvSpPr>
          <p:nvPr>
            <p:ph type="title"/>
          </p:nvPr>
        </p:nvSpPr>
        <p:spPr/>
        <p:txBody>
          <a:bodyPr/>
          <a:lstStyle/>
          <a:p>
            <a:r>
              <a:rPr lang="en-US" sz="3600" dirty="0">
                <a:latin typeface="Trebuchet MS" panose="020B0603020202020204" pitchFamily="34" charset="0"/>
              </a:rPr>
              <a:t>Allowable Expenses</a:t>
            </a:r>
          </a:p>
        </p:txBody>
      </p:sp>
      <p:sp>
        <p:nvSpPr>
          <p:cNvPr id="4" name="TextBox 3">
            <a:extLst>
              <a:ext uri="{FF2B5EF4-FFF2-40B4-BE49-F238E27FC236}">
                <a16:creationId xmlns:a16="http://schemas.microsoft.com/office/drawing/2014/main" id="{637DCB38-623B-E117-A8A6-03EB4736AB28}"/>
              </a:ext>
            </a:extLst>
          </p:cNvPr>
          <p:cNvSpPr txBox="1"/>
          <p:nvPr/>
        </p:nvSpPr>
        <p:spPr>
          <a:xfrm>
            <a:off x="155850" y="1094073"/>
            <a:ext cx="8615082" cy="2708434"/>
          </a:xfrm>
          <a:prstGeom prst="rect">
            <a:avLst/>
          </a:prstGeom>
          <a:noFill/>
        </p:spPr>
        <p:txBody>
          <a:bodyPr wrap="square" lIns="91440" tIns="45720" rIns="91440" bIns="45720" anchor="t">
            <a:spAutoFit/>
          </a:bodyPr>
          <a:lstStyle/>
          <a:p>
            <a:pPr marL="285750" indent="-285750">
              <a:spcBef>
                <a:spcPts val="600"/>
              </a:spcBef>
              <a:buFont typeface="Arial" panose="020B0604020202020204" pitchFamily="34" charset="0"/>
              <a:buChar char="•"/>
            </a:pPr>
            <a:r>
              <a:rPr lang="en-US" dirty="0">
                <a:solidFill>
                  <a:schemeClr val="tx1"/>
                </a:solidFill>
                <a:latin typeface="Trebuchet MS" panose="020B0603020202020204" pitchFamily="34" charset="0"/>
              </a:rPr>
              <a:t>Operate</a:t>
            </a:r>
            <a:r>
              <a:rPr lang="en-US" b="0" i="0" dirty="0">
                <a:solidFill>
                  <a:schemeClr val="tx1"/>
                </a:solidFill>
                <a:effectLst/>
                <a:latin typeface="Trebuchet MS" panose="020B0603020202020204" pitchFamily="34" charset="0"/>
              </a:rPr>
              <a:t> a summer school literacy program</a:t>
            </a:r>
          </a:p>
          <a:p>
            <a:pPr marL="285750" indent="-285750">
              <a:spcBef>
                <a:spcPts val="600"/>
              </a:spcBef>
              <a:buFont typeface="Arial" panose="020B0604020202020204" pitchFamily="34" charset="0"/>
              <a:buChar char="•"/>
            </a:pPr>
            <a:r>
              <a:rPr lang="en-US" b="0" i="0" dirty="0">
                <a:solidFill>
                  <a:schemeClr val="tx1"/>
                </a:solidFill>
                <a:effectLst/>
                <a:latin typeface="Trebuchet MS" panose="020B0603020202020204" pitchFamily="34" charset="0"/>
              </a:rPr>
              <a:t>Purchase core reading instructional programs that are included on the READ Act advisory list of instructional programming</a:t>
            </a:r>
          </a:p>
          <a:p>
            <a:pPr marL="285750" indent="-285750">
              <a:spcBef>
                <a:spcPts val="600"/>
              </a:spcBef>
              <a:buFont typeface="Arial" panose="020B0604020202020204" pitchFamily="34" charset="0"/>
              <a:buChar char="•"/>
            </a:pPr>
            <a:r>
              <a:rPr lang="en-US" b="0" i="0" dirty="0">
                <a:solidFill>
                  <a:schemeClr val="tx1"/>
                </a:solidFill>
                <a:effectLst/>
                <a:latin typeface="Trebuchet MS" panose="020B0603020202020204" pitchFamily="34" charset="0"/>
              </a:rPr>
              <a:t>Purchase and/or provide approve targeted, evidence-based or scientifically based intervention services to students which may include services provided by a reading interventionist</a:t>
            </a:r>
          </a:p>
          <a:p>
            <a:pPr marL="285750" indent="-285750">
              <a:spcBef>
                <a:spcPts val="600"/>
              </a:spcBef>
              <a:buFont typeface="Arial" panose="020B0604020202020204" pitchFamily="34" charset="0"/>
              <a:buChar char="•"/>
            </a:pPr>
            <a:r>
              <a:rPr lang="en-US" b="0" i="0" dirty="0">
                <a:solidFill>
                  <a:schemeClr val="tx1"/>
                </a:solidFill>
                <a:effectLst/>
                <a:latin typeface="Trebuchet MS" panose="020B0603020202020204" pitchFamily="34" charset="0"/>
              </a:rPr>
              <a:t>Purchase tutoring services focused </a:t>
            </a:r>
            <a:r>
              <a:rPr lang="en-US" dirty="0">
                <a:solidFill>
                  <a:schemeClr val="tx1"/>
                </a:solidFill>
                <a:latin typeface="Trebuchet MS" panose="020B0603020202020204" pitchFamily="34" charset="0"/>
              </a:rPr>
              <a:t>o</a:t>
            </a:r>
            <a:r>
              <a:rPr lang="en-US" b="0" i="0" dirty="0">
                <a:solidFill>
                  <a:schemeClr val="tx1"/>
                </a:solidFill>
                <a:effectLst/>
                <a:latin typeface="Trebuchet MS" panose="020B0603020202020204" pitchFamily="34" charset="0"/>
              </a:rPr>
              <a:t>n increasing students’ foundational reading skills</a:t>
            </a:r>
          </a:p>
          <a:p>
            <a:pPr marL="285750" indent="-285750">
              <a:spcBef>
                <a:spcPts val="600"/>
              </a:spcBef>
              <a:buFont typeface="Arial" panose="020B0604020202020204" pitchFamily="34" charset="0"/>
              <a:buChar char="•"/>
            </a:pPr>
            <a:r>
              <a:rPr lang="en-US" b="0" i="0" dirty="0">
                <a:solidFill>
                  <a:schemeClr val="tx1"/>
                </a:solidFill>
                <a:effectLst/>
                <a:latin typeface="Trebuchet MS" panose="020B0603020202020204" pitchFamily="34" charset="0"/>
              </a:rPr>
              <a:t>Provide technology, including software that is on the advisory list of instructional programming; may include professional development for use of technology</a:t>
            </a:r>
          </a:p>
          <a:p>
            <a:pPr marL="285750" indent="-285750">
              <a:spcBef>
                <a:spcPts val="600"/>
              </a:spcBef>
              <a:buFont typeface="Arial" panose="020B0604020202020204" pitchFamily="34" charset="0"/>
              <a:buChar char="•"/>
            </a:pPr>
            <a:r>
              <a:rPr lang="en-US" b="0" i="0" dirty="0">
                <a:solidFill>
                  <a:schemeClr val="tx1"/>
                </a:solidFill>
                <a:effectLst/>
                <a:latin typeface="Trebuchet MS" panose="020B0603020202020204" pitchFamily="34" charset="0"/>
              </a:rPr>
              <a:t>Purchase from a BOCES the services of a reading specialist or reading interventionist</a:t>
            </a:r>
          </a:p>
          <a:p>
            <a:pPr marL="285750" indent="-285750">
              <a:spcBef>
                <a:spcPts val="600"/>
              </a:spcBef>
              <a:buFont typeface="Arial" panose="020B0604020202020204" pitchFamily="34" charset="0"/>
              <a:buChar char="•"/>
            </a:pPr>
            <a:r>
              <a:rPr lang="en-US" b="0" i="0" dirty="0">
                <a:solidFill>
                  <a:schemeClr val="tx1"/>
                </a:solidFill>
                <a:effectLst/>
                <a:latin typeface="Trebuchet MS" panose="020B0603020202020204" pitchFamily="34" charset="0"/>
              </a:rPr>
              <a:t>Provide professional development programming to support K-3 educators in teaching reading</a:t>
            </a:r>
          </a:p>
        </p:txBody>
      </p:sp>
    </p:spTree>
    <p:extLst>
      <p:ext uri="{BB962C8B-B14F-4D97-AF65-F5344CB8AC3E}">
        <p14:creationId xmlns:p14="http://schemas.microsoft.com/office/powerpoint/2010/main" val="59100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3C67-F444-8B73-53C0-1368FDC0B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A3413-8884-DE70-BBE8-7264F8C50733}"/>
              </a:ext>
            </a:extLst>
          </p:cNvPr>
          <p:cNvSpPr>
            <a:spLocks noGrp="1"/>
          </p:cNvSpPr>
          <p:nvPr>
            <p:ph type="title"/>
          </p:nvPr>
        </p:nvSpPr>
        <p:spPr>
          <a:xfrm>
            <a:off x="155850" y="98753"/>
            <a:ext cx="7835164" cy="741300"/>
          </a:xfrm>
        </p:spPr>
        <p:txBody>
          <a:bodyPr/>
          <a:lstStyle/>
          <a:p>
            <a:r>
              <a:rPr lang="en-US" dirty="0">
                <a:latin typeface="Museo Slab 500"/>
              </a:rPr>
              <a:t> </a:t>
            </a:r>
            <a:r>
              <a:rPr lang="en-US" sz="3600" dirty="0">
                <a:latin typeface="Trebuchet MS" panose="020B0603020202020204" pitchFamily="34" charset="0"/>
              </a:rPr>
              <a:t>READ Act Budget Info</a:t>
            </a:r>
          </a:p>
        </p:txBody>
      </p:sp>
      <p:sp>
        <p:nvSpPr>
          <p:cNvPr id="9" name="TextBox 8">
            <a:extLst>
              <a:ext uri="{FF2B5EF4-FFF2-40B4-BE49-F238E27FC236}">
                <a16:creationId xmlns:a16="http://schemas.microsoft.com/office/drawing/2014/main" id="{65E5E006-F172-432A-EA7F-56B7F54F75AE}"/>
              </a:ext>
            </a:extLst>
          </p:cNvPr>
          <p:cNvSpPr txBox="1"/>
          <p:nvPr/>
        </p:nvSpPr>
        <p:spPr>
          <a:xfrm>
            <a:off x="383765" y="916672"/>
            <a:ext cx="8084744" cy="3439852"/>
          </a:xfrm>
          <a:prstGeom prst="rect">
            <a:avLst/>
          </a:prstGeom>
          <a:noFill/>
        </p:spPr>
        <p:txBody>
          <a:bodyPr wrap="square">
            <a:spAutoFit/>
          </a:bodyPr>
          <a:lstStyle/>
          <a:p>
            <a:pPr marL="342900" marR="0" lvl="0" indent="-342900">
              <a:lnSpc>
                <a:spcPct val="115000"/>
              </a:lnSpc>
              <a:spcBef>
                <a:spcPts val="400"/>
              </a:spcBef>
              <a:buFont typeface="Wingdings" panose="05000000000000000000" pitchFamily="2" charset="2"/>
              <a:buChar char="Ø"/>
              <a:tabLst>
                <a:tab pos="4572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READ Act Budgets are completed in GAINS</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400"/>
              </a:spcBef>
              <a:buFont typeface="Wingdings" panose="05000000000000000000" pitchFamily="2" charset="2"/>
              <a:buChar char="§"/>
              <a:tabLst>
                <a:tab pos="9144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must be "LEA Authorized Representative Approved"</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400"/>
              </a:spcBef>
              <a:buFont typeface="Wingdings" panose="05000000000000000000" pitchFamily="2" charset="2"/>
              <a:buChar char="Ø"/>
              <a:tabLst>
                <a:tab pos="4572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Final Expenditure Reports must be completed for READ Act Budgets</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400"/>
              </a:spcBef>
              <a:buFont typeface="Wingdings" panose="05000000000000000000" pitchFamily="2" charset="2"/>
              <a:buChar char="§"/>
              <a:tabLst>
                <a:tab pos="9144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due Sept 30th</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400"/>
              </a:spcBef>
              <a:buFont typeface="Wingdings" panose="05000000000000000000" pitchFamily="2" charset="2"/>
              <a:buChar char="Ø"/>
              <a:tabLst>
                <a:tab pos="4572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Funding is released when all requirements are met:</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Wingdings" panose="05000000000000000000" pitchFamily="2" charset="2"/>
              <a:buChar char="§"/>
              <a:tabLst>
                <a:tab pos="9144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SRD reporting complete</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Wingdings" panose="05000000000000000000" pitchFamily="2" charset="2"/>
              <a:buChar char="§"/>
              <a:tabLst>
                <a:tab pos="9144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Teacher Training</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Wingdings" panose="05000000000000000000" pitchFamily="2" charset="2"/>
              <a:buChar char="§"/>
              <a:tabLst>
                <a:tab pos="9144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Literacy Curriculum Transparency Reported</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Wingdings" panose="05000000000000000000" pitchFamily="2" charset="2"/>
              <a:buChar char="§"/>
              <a:tabLst>
                <a:tab pos="9144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FER completed</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Wingdings" panose="05000000000000000000" pitchFamily="2" charset="2"/>
              <a:buChar char="§"/>
              <a:tabLst>
                <a:tab pos="914400" algn="l"/>
              </a:tabLst>
            </a:pP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Budget CDE Director Approved</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400"/>
              </a:spcBef>
              <a:buFont typeface="Wingdings" panose="05000000000000000000" pitchFamily="2" charset="2"/>
              <a:buChar char="Ø"/>
              <a:tabLst>
                <a:tab pos="457200" algn="l"/>
              </a:tabLst>
            </a:pPr>
            <a:r>
              <a:rPr lang="en-US" sz="1600" b="1"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No provisional budget </a:t>
            </a:r>
            <a:r>
              <a:rPr lang="en-US" sz="1600" kern="0" dirty="0">
                <a:solidFill>
                  <a:srgbClr val="000000"/>
                </a:solidFill>
                <a:effectLst/>
                <a:latin typeface="Trebuchet MS" panose="020B0603020202020204" pitchFamily="34" charset="0"/>
                <a:ea typeface="Arial" panose="020B0604020202020204" pitchFamily="34" charset="0"/>
                <a:cs typeface="Arial" panose="020B0604020202020204" pitchFamily="34" charset="0"/>
              </a:rPr>
              <a:t>to complete in the spring. </a:t>
            </a:r>
            <a:endParaRPr lang="en-US" sz="1600" kern="100" dirty="0">
              <a:effectLst/>
              <a:latin typeface="Trebuchet MS" panose="020B0603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1921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9D23-F207-A6BA-FDD0-F8183744A7BE}"/>
              </a:ext>
            </a:extLst>
          </p:cNvPr>
          <p:cNvSpPr>
            <a:spLocks noGrp="1"/>
          </p:cNvSpPr>
          <p:nvPr>
            <p:ph type="title"/>
          </p:nvPr>
        </p:nvSpPr>
        <p:spPr/>
        <p:txBody>
          <a:bodyPr/>
          <a:lstStyle/>
          <a:p>
            <a:r>
              <a:rPr lang="en-US" sz="3600" dirty="0">
                <a:latin typeface="Trebuchet MS" panose="020B0603020202020204" pitchFamily="34" charset="0"/>
              </a:rPr>
              <a:t>Unreported Carryover</a:t>
            </a:r>
          </a:p>
        </p:txBody>
      </p:sp>
      <p:sp>
        <p:nvSpPr>
          <p:cNvPr id="3" name="TextBox 2">
            <a:extLst>
              <a:ext uri="{FF2B5EF4-FFF2-40B4-BE49-F238E27FC236}">
                <a16:creationId xmlns:a16="http://schemas.microsoft.com/office/drawing/2014/main" id="{B909AC64-33FF-17E2-0FA1-D508ACB0E68D}"/>
              </a:ext>
            </a:extLst>
          </p:cNvPr>
          <p:cNvSpPr txBox="1"/>
          <p:nvPr/>
        </p:nvSpPr>
        <p:spPr>
          <a:xfrm>
            <a:off x="266289" y="1048256"/>
            <a:ext cx="775545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dirty="0">
                <a:latin typeface="Trebuchet MS" panose="020B0603020202020204" pitchFamily="34" charset="0"/>
              </a:rPr>
              <a:t>LEAs are required to report any unspent funds/carryover at the end of each fiscal year.</a:t>
            </a:r>
          </a:p>
          <a:p>
            <a:pPr marL="285750" indent="-285750">
              <a:buChar char="•"/>
            </a:pPr>
            <a:r>
              <a:rPr lang="en-US" sz="1600" dirty="0">
                <a:latin typeface="Trebuchet MS" panose="020B0603020202020204" pitchFamily="34" charset="0"/>
              </a:rPr>
              <a:t>If your district has remaining READ Act funds, in excess of what is shown on the 25/26 budget in GAINS:</a:t>
            </a:r>
          </a:p>
          <a:p>
            <a:endParaRPr lang="en-US" sz="1600" dirty="0">
              <a:latin typeface="Trebuchet MS" panose="020B0603020202020204" pitchFamily="34" charset="0"/>
            </a:endParaRPr>
          </a:p>
          <a:p>
            <a:r>
              <a:rPr lang="en-US" sz="1600" dirty="0">
                <a:latin typeface="Trebuchet MS" panose="020B0603020202020204" pitchFamily="34" charset="0"/>
              </a:rPr>
              <a:t>  -Complete the READ Act Carry over Reporting Form (due Feb 27, 2026)</a:t>
            </a:r>
          </a:p>
          <a:p>
            <a:r>
              <a:rPr lang="en-US" sz="1600" dirty="0">
                <a:latin typeface="Trebuchet MS" panose="020B0603020202020204" pitchFamily="34" charset="0"/>
              </a:rPr>
              <a:t>  -​Carryover amounts will be updated in the 25/26 budget in GAINS</a:t>
            </a:r>
          </a:p>
          <a:p>
            <a:r>
              <a:rPr lang="en-US" sz="1600" dirty="0">
                <a:latin typeface="Trebuchet MS" panose="020B0603020202020204" pitchFamily="34" charset="0"/>
              </a:rPr>
              <a:t>  -All districts will revise budgets based on actual spending in the spring</a:t>
            </a:r>
          </a:p>
          <a:p>
            <a:r>
              <a:rPr lang="en-US" sz="1600" dirty="0">
                <a:latin typeface="Trebuchet MS" panose="020B0603020202020204" pitchFamily="34" charset="0"/>
              </a:rPr>
              <a:t>     (April 15- June 30)</a:t>
            </a:r>
          </a:p>
          <a:p>
            <a:endParaRPr lang="en-US" sz="1600" dirty="0">
              <a:latin typeface="Trebuchet MS" panose="020B0603020202020204" pitchFamily="34" charset="0"/>
            </a:endParaRPr>
          </a:p>
          <a:p>
            <a:endParaRPr lang="en-US" sz="1600" dirty="0">
              <a:latin typeface="Trebuchet MS" panose="020B0603020202020204" pitchFamily="34" charset="0"/>
            </a:endParaRPr>
          </a:p>
          <a:p>
            <a:r>
              <a:rPr lang="en-US" sz="1600" dirty="0">
                <a:latin typeface="Trebuchet MS" panose="020B0603020202020204" pitchFamily="34" charset="0"/>
                <a:hlinkClick r:id="rId3"/>
              </a:rPr>
              <a:t>READ Act Carryover Reporting Form</a:t>
            </a:r>
            <a:endParaRPr lang="en-US" sz="1600" dirty="0">
              <a:latin typeface="Trebuchet MS" panose="020B0603020202020204" pitchFamily="34" charset="0"/>
            </a:endParaRPr>
          </a:p>
        </p:txBody>
      </p:sp>
    </p:spTree>
    <p:extLst>
      <p:ext uri="{BB962C8B-B14F-4D97-AF65-F5344CB8AC3E}">
        <p14:creationId xmlns:p14="http://schemas.microsoft.com/office/powerpoint/2010/main" val="24243161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6|9|6.4|22.2|36|5|9.7"/>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DE Brand Colors">
      <a:dk1>
        <a:sysClr val="windowText" lastClr="000000"/>
      </a:dk1>
      <a:lt1>
        <a:sysClr val="window" lastClr="FFFFFF"/>
      </a:lt1>
      <a:dk2>
        <a:srgbClr val="232C67"/>
      </a:dk2>
      <a:lt2>
        <a:srgbClr val="D0D2D3"/>
      </a:lt2>
      <a:accent1>
        <a:srgbClr val="6D3B5D"/>
      </a:accent1>
      <a:accent2>
        <a:srgbClr val="EF7521"/>
      </a:accent2>
      <a:accent3>
        <a:srgbClr val="7C98AC"/>
      </a:accent3>
      <a:accent4>
        <a:srgbClr val="F8B333"/>
      </a:accent4>
      <a:accent5>
        <a:srgbClr val="488BC9"/>
      </a:accent5>
      <a:accent6>
        <a:srgbClr val="26B351"/>
      </a:accent6>
      <a:hlink>
        <a:srgbClr val="077682"/>
      </a:hlink>
      <a:folHlink>
        <a:srgbClr val="825474"/>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e7ef51190d3d508e5eb39bc7ecef607c">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b99397e6978857acdc647c4323567d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C21699-62D7-4D11-80B3-D95083080534}">
  <ds:schemaRefs>
    <ds:schemaRef ds:uri="http://schemas.microsoft.com/sharepoint/v3/contenttype/forms"/>
  </ds:schemaRefs>
</ds:datastoreItem>
</file>

<file path=customXml/itemProps2.xml><?xml version="1.0" encoding="utf-8"?>
<ds:datastoreItem xmlns:ds="http://schemas.openxmlformats.org/officeDocument/2006/customXml" ds:itemID="{DF79E48B-BAF5-49C6-83EA-4BC35C002F27}">
  <ds:schemaRefs>
    <ds:schemaRef ds:uri="http://www.w3.org/XML/1998/namespace"/>
    <ds:schemaRef ds:uri="http://purl.org/dc/dcmitype/"/>
    <ds:schemaRef ds:uri="http://schemas.microsoft.com/office/2006/documentManagement/types"/>
    <ds:schemaRef ds:uri="ca089b0c-06ed-427f-8343-b7314193c483"/>
    <ds:schemaRef ds:uri="http://schemas.openxmlformats.org/package/2006/metadata/core-properties"/>
    <ds:schemaRef ds:uri="http://purl.org/dc/terms/"/>
    <ds:schemaRef ds:uri="http://purl.org/dc/elements/1.1/"/>
    <ds:schemaRef ds:uri="http://schemas.microsoft.com/office/infopath/2007/PartnerControls"/>
    <ds:schemaRef ds:uri="a8a5022a-f7c3-44ce-84b2-af1b9b0e209b"/>
    <ds:schemaRef ds:uri="http://schemas.microsoft.com/office/2006/metadata/properties"/>
  </ds:schemaRefs>
</ds:datastoreItem>
</file>

<file path=customXml/itemProps3.xml><?xml version="1.0" encoding="utf-8"?>
<ds:datastoreItem xmlns:ds="http://schemas.openxmlformats.org/officeDocument/2006/customXml" ds:itemID="{86006FED-8857-4ED4-9A7E-CB6518006CBD}">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751cfc8-1f9a-4edb-8370-9f1c6d4bea5a}" enabled="0" method="" siteId="{a751cfc8-1f9a-4edb-8370-9f1c6d4bea5a}" removed="1"/>
</clbl:labelList>
</file>

<file path=docProps/app.xml><?xml version="1.0" encoding="utf-8"?>
<Properties xmlns="http://schemas.openxmlformats.org/officeDocument/2006/extended-properties" xmlns:vt="http://schemas.openxmlformats.org/officeDocument/2006/docPropsVTypes">
  <TotalTime>3</TotalTime>
  <Words>7469</Words>
  <Application>Microsoft Office PowerPoint</Application>
  <PresentationFormat>On-screen Show (16:9)</PresentationFormat>
  <Paragraphs>603</Paragraphs>
  <Slides>56</Slides>
  <Notes>53</Notes>
  <HiddenSlides>0</HiddenSlides>
  <MMClips>0</MMClips>
  <ScaleCrop>false</ScaleCrop>
  <HeadingPairs>
    <vt:vector size="4" baseType="variant">
      <vt:variant>
        <vt:lpstr>Theme</vt:lpstr>
      </vt:variant>
      <vt:variant>
        <vt:i4>5</vt:i4>
      </vt:variant>
      <vt:variant>
        <vt:lpstr>Slide Titles</vt:lpstr>
      </vt:variant>
      <vt:variant>
        <vt:i4>56</vt:i4>
      </vt:variant>
    </vt:vector>
  </HeadingPairs>
  <TitlesOfParts>
    <vt:vector size="61" baseType="lpstr">
      <vt:lpstr>Simple Light</vt:lpstr>
      <vt:lpstr>1_Custom Design</vt:lpstr>
      <vt:lpstr>Custom Design</vt:lpstr>
      <vt:lpstr>2_Custom Design</vt:lpstr>
      <vt:lpstr>1_Simple Light</vt:lpstr>
      <vt:lpstr>READ Act Regional Meeting</vt:lpstr>
      <vt:lpstr>Agenda</vt:lpstr>
      <vt:lpstr>Objectives</vt:lpstr>
      <vt:lpstr>READ Act Budgets </vt:lpstr>
      <vt:lpstr>How Allocations are Calculated</vt:lpstr>
      <vt:lpstr>Life Cycle of a READ Act Budget</vt:lpstr>
      <vt:lpstr>Allowable Expenses</vt:lpstr>
      <vt:lpstr> READ Act Budget Info</vt:lpstr>
      <vt:lpstr>Unreported Carryover</vt:lpstr>
      <vt:lpstr>Contacts</vt:lpstr>
      <vt:lpstr>MOY READ Act Reminders</vt:lpstr>
      <vt:lpstr>Purpose of MOY Assessment Data </vt:lpstr>
      <vt:lpstr>A Strong READ Plan is a “Living Document” </vt:lpstr>
      <vt:lpstr>Initiating a READ Plan at MOY</vt:lpstr>
      <vt:lpstr>Required Components</vt:lpstr>
      <vt:lpstr>READ Plan Process</vt:lpstr>
      <vt:lpstr>Considerations for Students with Disabilities</vt:lpstr>
      <vt:lpstr>Considerations for Multilingual Learners</vt:lpstr>
      <vt:lpstr>READ Plan Templates  READ Plan Template https://www.cde.state.co.us/coloradoliteracy/readplanexample  Multilingual Learners READ Plan Template:  https://www.cde.state.co.us/coloradoliteracy/mlreadplantemplate    </vt:lpstr>
      <vt:lpstr>Exiting a READ Plan</vt:lpstr>
      <vt:lpstr>Considerations When Exiting a Student From a READ Plan at MOY</vt:lpstr>
      <vt:lpstr>Parent Communication</vt:lpstr>
      <vt:lpstr>By MOY Data Collection:</vt:lpstr>
      <vt:lpstr>Revisit SMART Goals and Objectives</vt:lpstr>
      <vt:lpstr>READ Plan Resources </vt:lpstr>
      <vt:lpstr>Updates to the CDE Website </vt:lpstr>
      <vt:lpstr>New CDE Website</vt:lpstr>
      <vt:lpstr>Navigation to READ Act </vt:lpstr>
      <vt:lpstr>READ Act Website Content</vt:lpstr>
      <vt:lpstr>Data-Based Decision Making at MOY  </vt:lpstr>
      <vt:lpstr>Analyzing Tier 1 Instruction</vt:lpstr>
      <vt:lpstr>Improving Tier 1 Instruction</vt:lpstr>
      <vt:lpstr>Layered Continuum of Supports </vt:lpstr>
      <vt:lpstr>Key Aspects of Data-Based Problem Solving and Decision-Making</vt:lpstr>
      <vt:lpstr>Flow Chart Adapted With Permission from Burns, M., 2024</vt:lpstr>
      <vt:lpstr>Positive Response to Intervention</vt:lpstr>
      <vt:lpstr>Questionable Rate of Improvement</vt:lpstr>
      <vt:lpstr>Poor Rate of Improvement</vt:lpstr>
      <vt:lpstr>Determine Group or Individual Changes</vt:lpstr>
      <vt:lpstr>Regional Collaboration </vt:lpstr>
      <vt:lpstr>Breakout Rooms</vt:lpstr>
      <vt:lpstr> Literacy Updates and Collaboration</vt:lpstr>
      <vt:lpstr>ELSR Regional Support Information</vt:lpstr>
      <vt:lpstr>ELSR  Regional Consultant Support</vt:lpstr>
      <vt:lpstr>ELSR Professional Development Updates</vt:lpstr>
      <vt:lpstr>Evidence-Based Reading Instruction Index </vt:lpstr>
      <vt:lpstr>Combined Leader Look-For Tools </vt:lpstr>
      <vt:lpstr>Features of the Look-For Tools</vt:lpstr>
      <vt:lpstr>Leader Look For Tool Example </vt:lpstr>
      <vt:lpstr>CDE Science of Reading Literacy Series </vt:lpstr>
      <vt:lpstr>Biliteracy Guidance for MLs</vt:lpstr>
      <vt:lpstr>Literacy Instruction for MLs Professional Development Series</vt:lpstr>
      <vt:lpstr>Save the Date! </vt:lpstr>
      <vt:lpstr>Family Awareness Resources</vt:lpstr>
      <vt:lpstr>Literacy Newsletter</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Beveridge, Lindsey</dc:creator>
  <cp:lastModifiedBy>Fickling, Caitlin</cp:lastModifiedBy>
  <cp:revision>3</cp:revision>
  <dcterms:modified xsi:type="dcterms:W3CDTF">2026-01-20T22:11:24Z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